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311" r:id="rId5"/>
    <p:sldId id="281" r:id="rId6"/>
    <p:sldId id="259" r:id="rId7"/>
    <p:sldId id="313" r:id="rId8"/>
    <p:sldId id="260" r:id="rId9"/>
    <p:sldId id="263" r:id="rId10"/>
    <p:sldId id="265" r:id="rId11"/>
    <p:sldId id="267" r:id="rId12"/>
    <p:sldId id="269" r:id="rId13"/>
    <p:sldId id="271" r:id="rId14"/>
    <p:sldId id="290" r:id="rId15"/>
    <p:sldId id="303" r:id="rId16"/>
    <p:sldId id="304" r:id="rId17"/>
    <p:sldId id="305" r:id="rId18"/>
    <p:sldId id="261" r:id="rId19"/>
    <p:sldId id="272" r:id="rId20"/>
    <p:sldId id="323" r:id="rId21"/>
    <p:sldId id="273" r:id="rId22"/>
    <p:sldId id="318" r:id="rId23"/>
    <p:sldId id="274" r:id="rId24"/>
    <p:sldId id="326" r:id="rId25"/>
    <p:sldId id="275" r:id="rId26"/>
    <p:sldId id="276" r:id="rId27"/>
    <p:sldId id="277" r:id="rId28"/>
    <p:sldId id="278" r:id="rId29"/>
    <p:sldId id="325" r:id="rId30"/>
    <p:sldId id="279" r:id="rId31"/>
    <p:sldId id="321" r:id="rId32"/>
    <p:sldId id="282" r:id="rId33"/>
    <p:sldId id="283" r:id="rId34"/>
    <p:sldId id="284" r:id="rId35"/>
    <p:sldId id="316" r:id="rId36"/>
    <p:sldId id="285" r:id="rId37"/>
    <p:sldId id="319" r:id="rId38"/>
    <p:sldId id="289" r:id="rId39"/>
    <p:sldId id="291" r:id="rId40"/>
    <p:sldId id="292" r:id="rId41"/>
    <p:sldId id="294" r:id="rId42"/>
    <p:sldId id="296" r:id="rId43"/>
    <p:sldId id="298" r:id="rId44"/>
    <p:sldId id="299" r:id="rId45"/>
    <p:sldId id="301" r:id="rId46"/>
    <p:sldId id="287" r:id="rId47"/>
    <p:sldId id="288" r:id="rId48"/>
    <p:sldId id="302" r:id="rId49"/>
    <p:sldId id="307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003D-D530-4FAB-B390-04212B25204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D27F-1A49-49EB-A33E-2479FC18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859338" cy="3644900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19600"/>
          </a:xfrm>
          <a:noFill/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0888"/>
            <a:ext cx="4930775" cy="3697287"/>
          </a:xfrm>
          <a:ln w="12700"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3763"/>
            <a:ext cx="4967288" cy="4456112"/>
          </a:xfrm>
          <a:noFill/>
          <a:ln/>
        </p:spPr>
        <p:txBody>
          <a:bodyPr lIns="93663" tIns="46038" rIns="93663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0888"/>
            <a:ext cx="4930775" cy="3697287"/>
          </a:xfrm>
          <a:ln w="12700"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3763"/>
            <a:ext cx="4967288" cy="4456112"/>
          </a:xfrm>
          <a:noFill/>
          <a:ln/>
        </p:spPr>
        <p:txBody>
          <a:bodyPr lIns="93663" tIns="46038" rIns="93663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1200150"/>
            <a:ext cx="3198812" cy="239871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7613" cy="3595687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0888"/>
            <a:ext cx="4930775" cy="3697287"/>
          </a:xfrm>
          <a:ln w="12700"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3763"/>
            <a:ext cx="4967288" cy="4456112"/>
          </a:xfrm>
          <a:noFill/>
          <a:ln/>
        </p:spPr>
        <p:txBody>
          <a:bodyPr lIns="93663" tIns="46038" rIns="93663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0888"/>
            <a:ext cx="4930775" cy="3697287"/>
          </a:xfrm>
          <a:ln w="12700"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3763"/>
            <a:ext cx="4967288" cy="4456112"/>
          </a:xfrm>
          <a:noFill/>
          <a:ln/>
        </p:spPr>
        <p:txBody>
          <a:bodyPr lIns="93663" tIns="46038" rIns="93663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E97B-79A3-4D19-946C-DF8F44E39048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3089-65BF-4791-830C-D780B3B77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A7AD-4D63-4089-9360-7A579B77BB2A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EC0B-6C52-468F-BC8C-67E86EEF6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FBDC-C189-4784-8C06-D1C76617B600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6471-DE26-4C4F-88CF-6D2D49621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2699-F953-4D1C-B259-BC15372F3E55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B9BB-D07E-4E8A-ABEC-B25115E4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D400-A4C0-4527-AC9F-950255335E0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A1E8-5959-4AAA-AA78-26304AF9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1022-82A8-4817-B850-7A741AE11F76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634-8C5B-4439-AD2B-1A69374C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7DAE-451C-421F-801B-5B523FAAF0ED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161E-0155-4AC3-96DA-3EF6A929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FE80-64F6-49C5-A047-917BB56E2951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BD26-B63E-47F4-B783-BB34DE289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8825-00F1-4D00-AC3C-58619CD61493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B2AC-6310-43BC-BB8C-776CFDA45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9144-30C0-41F9-AF61-DC327BD974CB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25FA-4AFB-449E-87A1-0C503E5F4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8755-7A0B-477F-91A5-CDE9748E1854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2738-1524-41E1-949E-51B33D60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F426A-054E-466A-A528-03D5AF251B8C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0FD59-3229-4C0A-9AA3-FAA454AF1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CHRONIC HYPERTENSIVE COMPLICATIONS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Samuel </a:t>
            </a:r>
            <a:r>
              <a:rPr lang="en-US" dirty="0" err="1"/>
              <a:t>Ngigi</a:t>
            </a:r>
            <a:r>
              <a:rPr lang="en-US" dirty="0"/>
              <a:t> K.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KMTC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92150"/>
            <a:ext cx="8229600" cy="54340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6613"/>
            <a:ext cx="8229600" cy="5289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76250"/>
            <a:ext cx="8229600" cy="56499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3292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06600"/>
            <a:ext cx="8229600" cy="3713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AMOS\Documents\LAMU AND NGAO\P100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AMOS\Documents\LAMU AND NGAO\P1000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5638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AMOS\Documents\LAMU AND NGAO\P1000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38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     </a:t>
            </a:r>
            <a:r>
              <a:rPr lang="en-US" sz="7200" dirty="0"/>
              <a:t>THE EFFECTS:THE CHICKENS ARE COMING HOME TO ROOST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HEART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562600"/>
          </a:xfrm>
        </p:spPr>
        <p:txBody>
          <a:bodyPr/>
          <a:lstStyle/>
          <a:p>
            <a:r>
              <a:rPr lang="en-US"/>
              <a:t>Concentric Left Ventricular Hypertrophy(LVH)</a:t>
            </a:r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The cavity then dilates</a:t>
            </a:r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Signs and symptoms of heart failure ensue</a:t>
            </a:r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Angina pectoris as CAD is acclerated and increased O2 requirements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THE COMPLICATIONS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46188" y="1887538"/>
            <a:ext cx="2835275" cy="3227387"/>
            <a:chOff x="785" y="1189"/>
            <a:chExt cx="1786" cy="2033"/>
          </a:xfrm>
        </p:grpSpPr>
        <p:sp>
          <p:nvSpPr>
            <p:cNvPr id="9242" name="Freeform 3"/>
            <p:cNvSpPr>
              <a:spLocks/>
            </p:cNvSpPr>
            <p:nvPr/>
          </p:nvSpPr>
          <p:spPr bwMode="auto">
            <a:xfrm>
              <a:off x="870" y="1338"/>
              <a:ext cx="412" cy="1614"/>
            </a:xfrm>
            <a:custGeom>
              <a:avLst/>
              <a:gdLst>
                <a:gd name="T0" fmla="*/ 405 w 412"/>
                <a:gd name="T1" fmla="*/ 1562 h 1614"/>
                <a:gd name="T2" fmla="*/ 407 w 412"/>
                <a:gd name="T3" fmla="*/ 1553 h 1614"/>
                <a:gd name="T4" fmla="*/ 409 w 412"/>
                <a:gd name="T5" fmla="*/ 1543 h 1614"/>
                <a:gd name="T6" fmla="*/ 410 w 412"/>
                <a:gd name="T7" fmla="*/ 1533 h 1614"/>
                <a:gd name="T8" fmla="*/ 411 w 412"/>
                <a:gd name="T9" fmla="*/ 1524 h 1614"/>
                <a:gd name="T10" fmla="*/ 364 w 412"/>
                <a:gd name="T11" fmla="*/ 309 h 1614"/>
                <a:gd name="T12" fmla="*/ 343 w 412"/>
                <a:gd name="T13" fmla="*/ 258 h 1614"/>
                <a:gd name="T14" fmla="*/ 318 w 412"/>
                <a:gd name="T15" fmla="*/ 208 h 1614"/>
                <a:gd name="T16" fmla="*/ 289 w 412"/>
                <a:gd name="T17" fmla="*/ 158 h 1614"/>
                <a:gd name="T18" fmla="*/ 260 w 412"/>
                <a:gd name="T19" fmla="*/ 109 h 1614"/>
                <a:gd name="T20" fmla="*/ 232 w 412"/>
                <a:gd name="T21" fmla="*/ 60 h 1614"/>
                <a:gd name="T22" fmla="*/ 190 w 412"/>
                <a:gd name="T23" fmla="*/ 18 h 1614"/>
                <a:gd name="T24" fmla="*/ 135 w 412"/>
                <a:gd name="T25" fmla="*/ 1 h 1614"/>
                <a:gd name="T26" fmla="*/ 80 w 412"/>
                <a:gd name="T27" fmla="*/ 5 h 1614"/>
                <a:gd name="T28" fmla="*/ 34 w 412"/>
                <a:gd name="T29" fmla="*/ 26 h 1614"/>
                <a:gd name="T30" fmla="*/ 5 w 412"/>
                <a:gd name="T31" fmla="*/ 61 h 1614"/>
                <a:gd name="T32" fmla="*/ 3 w 412"/>
                <a:gd name="T33" fmla="*/ 105 h 1614"/>
                <a:gd name="T34" fmla="*/ 16 w 412"/>
                <a:gd name="T35" fmla="*/ 147 h 1614"/>
                <a:gd name="T36" fmla="*/ 30 w 412"/>
                <a:gd name="T37" fmla="*/ 188 h 1614"/>
                <a:gd name="T38" fmla="*/ 45 w 412"/>
                <a:gd name="T39" fmla="*/ 229 h 1614"/>
                <a:gd name="T40" fmla="*/ 58 w 412"/>
                <a:gd name="T41" fmla="*/ 271 h 1614"/>
                <a:gd name="T42" fmla="*/ 67 w 412"/>
                <a:gd name="T43" fmla="*/ 313 h 1614"/>
                <a:gd name="T44" fmla="*/ 69 w 412"/>
                <a:gd name="T45" fmla="*/ 323 h 1614"/>
                <a:gd name="T46" fmla="*/ 74 w 412"/>
                <a:gd name="T47" fmla="*/ 348 h 1614"/>
                <a:gd name="T48" fmla="*/ 80 w 412"/>
                <a:gd name="T49" fmla="*/ 387 h 1614"/>
                <a:gd name="T50" fmla="*/ 84 w 412"/>
                <a:gd name="T51" fmla="*/ 435 h 1614"/>
                <a:gd name="T52" fmla="*/ 84 w 412"/>
                <a:gd name="T53" fmla="*/ 488 h 1614"/>
                <a:gd name="T54" fmla="*/ 80 w 412"/>
                <a:gd name="T55" fmla="*/ 541 h 1614"/>
                <a:gd name="T56" fmla="*/ 76 w 412"/>
                <a:gd name="T57" fmla="*/ 588 h 1614"/>
                <a:gd name="T58" fmla="*/ 73 w 412"/>
                <a:gd name="T59" fmla="*/ 628 h 1614"/>
                <a:gd name="T60" fmla="*/ 70 w 412"/>
                <a:gd name="T61" fmla="*/ 659 h 1614"/>
                <a:gd name="T62" fmla="*/ 68 w 412"/>
                <a:gd name="T63" fmla="*/ 682 h 1614"/>
                <a:gd name="T64" fmla="*/ 67 w 412"/>
                <a:gd name="T65" fmla="*/ 698 h 1614"/>
                <a:gd name="T66" fmla="*/ 66 w 412"/>
                <a:gd name="T67" fmla="*/ 715 h 1614"/>
                <a:gd name="T68" fmla="*/ 64 w 412"/>
                <a:gd name="T69" fmla="*/ 733 h 1614"/>
                <a:gd name="T70" fmla="*/ 63 w 412"/>
                <a:gd name="T71" fmla="*/ 750 h 1614"/>
                <a:gd name="T72" fmla="*/ 62 w 412"/>
                <a:gd name="T73" fmla="*/ 767 h 1614"/>
                <a:gd name="T74" fmla="*/ 63 w 412"/>
                <a:gd name="T75" fmla="*/ 785 h 1614"/>
                <a:gd name="T76" fmla="*/ 77 w 412"/>
                <a:gd name="T77" fmla="*/ 859 h 1614"/>
                <a:gd name="T78" fmla="*/ 94 w 412"/>
                <a:gd name="T79" fmla="*/ 933 h 1614"/>
                <a:gd name="T80" fmla="*/ 112 w 412"/>
                <a:gd name="T81" fmla="*/ 1005 h 1614"/>
                <a:gd name="T82" fmla="*/ 129 w 412"/>
                <a:gd name="T83" fmla="*/ 1079 h 1614"/>
                <a:gd name="T84" fmla="*/ 142 w 412"/>
                <a:gd name="T85" fmla="*/ 1153 h 1614"/>
                <a:gd name="T86" fmla="*/ 150 w 412"/>
                <a:gd name="T87" fmla="*/ 1226 h 1614"/>
                <a:gd name="T88" fmla="*/ 153 w 412"/>
                <a:gd name="T89" fmla="*/ 1298 h 1614"/>
                <a:gd name="T90" fmla="*/ 154 w 412"/>
                <a:gd name="T91" fmla="*/ 1370 h 1614"/>
                <a:gd name="T92" fmla="*/ 154 w 412"/>
                <a:gd name="T93" fmla="*/ 1441 h 1614"/>
                <a:gd name="T94" fmla="*/ 154 w 412"/>
                <a:gd name="T95" fmla="*/ 1513 h 1614"/>
                <a:gd name="T96" fmla="*/ 156 w 412"/>
                <a:gd name="T97" fmla="*/ 1562 h 1614"/>
                <a:gd name="T98" fmla="*/ 157 w 412"/>
                <a:gd name="T99" fmla="*/ 1569 h 1614"/>
                <a:gd name="T100" fmla="*/ 164 w 412"/>
                <a:gd name="T101" fmla="*/ 1582 h 1614"/>
                <a:gd name="T102" fmla="*/ 182 w 412"/>
                <a:gd name="T103" fmla="*/ 1596 h 1614"/>
                <a:gd name="T104" fmla="*/ 215 w 412"/>
                <a:gd name="T105" fmla="*/ 1608 h 1614"/>
                <a:gd name="T106" fmla="*/ 268 w 412"/>
                <a:gd name="T107" fmla="*/ 1613 h 1614"/>
                <a:gd name="T108" fmla="*/ 323 w 412"/>
                <a:gd name="T109" fmla="*/ 1610 h 1614"/>
                <a:gd name="T110" fmla="*/ 361 w 412"/>
                <a:gd name="T111" fmla="*/ 1601 h 1614"/>
                <a:gd name="T112" fmla="*/ 386 w 412"/>
                <a:gd name="T113" fmla="*/ 1590 h 1614"/>
                <a:gd name="T114" fmla="*/ 399 w 412"/>
                <a:gd name="T115" fmla="*/ 1579 h 1614"/>
                <a:gd name="T116" fmla="*/ 404 w 412"/>
                <a:gd name="T117" fmla="*/ 1569 h 16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2"/>
                <a:gd name="T178" fmla="*/ 0 h 1614"/>
                <a:gd name="T179" fmla="*/ 412 w 412"/>
                <a:gd name="T180" fmla="*/ 1614 h 16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2" h="1614">
                  <a:moveTo>
                    <a:pt x="404" y="1566"/>
                  </a:moveTo>
                  <a:lnTo>
                    <a:pt x="405" y="1564"/>
                  </a:lnTo>
                  <a:lnTo>
                    <a:pt x="405" y="1562"/>
                  </a:lnTo>
                  <a:lnTo>
                    <a:pt x="406" y="1559"/>
                  </a:lnTo>
                  <a:lnTo>
                    <a:pt x="406" y="1556"/>
                  </a:lnTo>
                  <a:lnTo>
                    <a:pt x="407" y="1553"/>
                  </a:lnTo>
                  <a:lnTo>
                    <a:pt x="408" y="1550"/>
                  </a:lnTo>
                  <a:lnTo>
                    <a:pt x="408" y="1547"/>
                  </a:lnTo>
                  <a:lnTo>
                    <a:pt x="409" y="1543"/>
                  </a:lnTo>
                  <a:lnTo>
                    <a:pt x="409" y="1540"/>
                  </a:lnTo>
                  <a:lnTo>
                    <a:pt x="410" y="1536"/>
                  </a:lnTo>
                  <a:lnTo>
                    <a:pt x="410" y="1533"/>
                  </a:lnTo>
                  <a:lnTo>
                    <a:pt x="410" y="1530"/>
                  </a:lnTo>
                  <a:lnTo>
                    <a:pt x="411" y="1527"/>
                  </a:lnTo>
                  <a:lnTo>
                    <a:pt x="411" y="1524"/>
                  </a:lnTo>
                  <a:lnTo>
                    <a:pt x="411" y="1520"/>
                  </a:lnTo>
                  <a:lnTo>
                    <a:pt x="411" y="1518"/>
                  </a:lnTo>
                  <a:lnTo>
                    <a:pt x="364" y="309"/>
                  </a:lnTo>
                  <a:lnTo>
                    <a:pt x="358" y="292"/>
                  </a:lnTo>
                  <a:lnTo>
                    <a:pt x="351" y="275"/>
                  </a:lnTo>
                  <a:lnTo>
                    <a:pt x="343" y="258"/>
                  </a:lnTo>
                  <a:lnTo>
                    <a:pt x="335" y="241"/>
                  </a:lnTo>
                  <a:lnTo>
                    <a:pt x="327" y="224"/>
                  </a:lnTo>
                  <a:lnTo>
                    <a:pt x="318" y="208"/>
                  </a:lnTo>
                  <a:lnTo>
                    <a:pt x="309" y="191"/>
                  </a:lnTo>
                  <a:lnTo>
                    <a:pt x="299" y="175"/>
                  </a:lnTo>
                  <a:lnTo>
                    <a:pt x="289" y="158"/>
                  </a:lnTo>
                  <a:lnTo>
                    <a:pt x="280" y="142"/>
                  </a:lnTo>
                  <a:lnTo>
                    <a:pt x="270" y="126"/>
                  </a:lnTo>
                  <a:lnTo>
                    <a:pt x="260" y="109"/>
                  </a:lnTo>
                  <a:lnTo>
                    <a:pt x="250" y="93"/>
                  </a:lnTo>
                  <a:lnTo>
                    <a:pt x="241" y="77"/>
                  </a:lnTo>
                  <a:lnTo>
                    <a:pt x="232" y="60"/>
                  </a:lnTo>
                  <a:lnTo>
                    <a:pt x="223" y="44"/>
                  </a:lnTo>
                  <a:lnTo>
                    <a:pt x="207" y="30"/>
                  </a:lnTo>
                  <a:lnTo>
                    <a:pt x="190" y="18"/>
                  </a:lnTo>
                  <a:lnTo>
                    <a:pt x="173" y="10"/>
                  </a:lnTo>
                  <a:lnTo>
                    <a:pt x="154" y="4"/>
                  </a:lnTo>
                  <a:lnTo>
                    <a:pt x="135" y="1"/>
                  </a:lnTo>
                  <a:lnTo>
                    <a:pt x="117" y="0"/>
                  </a:lnTo>
                  <a:lnTo>
                    <a:pt x="98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8" y="17"/>
                  </a:lnTo>
                  <a:lnTo>
                    <a:pt x="34" y="26"/>
                  </a:lnTo>
                  <a:lnTo>
                    <a:pt x="22" y="37"/>
                  </a:lnTo>
                  <a:lnTo>
                    <a:pt x="12" y="48"/>
                  </a:lnTo>
                  <a:lnTo>
                    <a:pt x="5" y="61"/>
                  </a:lnTo>
                  <a:lnTo>
                    <a:pt x="1" y="75"/>
                  </a:lnTo>
                  <a:lnTo>
                    <a:pt x="0" y="90"/>
                  </a:lnTo>
                  <a:lnTo>
                    <a:pt x="3" y="105"/>
                  </a:lnTo>
                  <a:lnTo>
                    <a:pt x="7" y="119"/>
                  </a:lnTo>
                  <a:lnTo>
                    <a:pt x="11" y="133"/>
                  </a:lnTo>
                  <a:lnTo>
                    <a:pt x="16" y="147"/>
                  </a:lnTo>
                  <a:lnTo>
                    <a:pt x="20" y="161"/>
                  </a:lnTo>
                  <a:lnTo>
                    <a:pt x="25" y="175"/>
                  </a:lnTo>
                  <a:lnTo>
                    <a:pt x="30" y="188"/>
                  </a:lnTo>
                  <a:lnTo>
                    <a:pt x="35" y="202"/>
                  </a:lnTo>
                  <a:lnTo>
                    <a:pt x="41" y="215"/>
                  </a:lnTo>
                  <a:lnTo>
                    <a:pt x="45" y="229"/>
                  </a:lnTo>
                  <a:lnTo>
                    <a:pt x="50" y="243"/>
                  </a:lnTo>
                  <a:lnTo>
                    <a:pt x="54" y="257"/>
                  </a:lnTo>
                  <a:lnTo>
                    <a:pt x="58" y="271"/>
                  </a:lnTo>
                  <a:lnTo>
                    <a:pt x="62" y="284"/>
                  </a:lnTo>
                  <a:lnTo>
                    <a:pt x="65" y="299"/>
                  </a:lnTo>
                  <a:lnTo>
                    <a:pt x="67" y="313"/>
                  </a:lnTo>
                  <a:lnTo>
                    <a:pt x="68" y="314"/>
                  </a:lnTo>
                  <a:lnTo>
                    <a:pt x="68" y="317"/>
                  </a:lnTo>
                  <a:lnTo>
                    <a:pt x="69" y="323"/>
                  </a:lnTo>
                  <a:lnTo>
                    <a:pt x="71" y="330"/>
                  </a:lnTo>
                  <a:lnTo>
                    <a:pt x="72" y="338"/>
                  </a:lnTo>
                  <a:lnTo>
                    <a:pt x="74" y="348"/>
                  </a:lnTo>
                  <a:lnTo>
                    <a:pt x="76" y="360"/>
                  </a:lnTo>
                  <a:lnTo>
                    <a:pt x="78" y="373"/>
                  </a:lnTo>
                  <a:lnTo>
                    <a:pt x="80" y="387"/>
                  </a:lnTo>
                  <a:lnTo>
                    <a:pt x="81" y="402"/>
                  </a:lnTo>
                  <a:lnTo>
                    <a:pt x="83" y="418"/>
                  </a:lnTo>
                  <a:lnTo>
                    <a:pt x="84" y="435"/>
                  </a:lnTo>
                  <a:lnTo>
                    <a:pt x="84" y="452"/>
                  </a:lnTo>
                  <a:lnTo>
                    <a:pt x="84" y="470"/>
                  </a:lnTo>
                  <a:lnTo>
                    <a:pt x="84" y="488"/>
                  </a:lnTo>
                  <a:lnTo>
                    <a:pt x="83" y="506"/>
                  </a:lnTo>
                  <a:lnTo>
                    <a:pt x="81" y="524"/>
                  </a:lnTo>
                  <a:lnTo>
                    <a:pt x="80" y="541"/>
                  </a:lnTo>
                  <a:lnTo>
                    <a:pt x="78" y="557"/>
                  </a:lnTo>
                  <a:lnTo>
                    <a:pt x="77" y="573"/>
                  </a:lnTo>
                  <a:lnTo>
                    <a:pt x="76" y="588"/>
                  </a:lnTo>
                  <a:lnTo>
                    <a:pt x="75" y="602"/>
                  </a:lnTo>
                  <a:lnTo>
                    <a:pt x="74" y="615"/>
                  </a:lnTo>
                  <a:lnTo>
                    <a:pt x="73" y="628"/>
                  </a:lnTo>
                  <a:lnTo>
                    <a:pt x="72" y="639"/>
                  </a:lnTo>
                  <a:lnTo>
                    <a:pt x="71" y="650"/>
                  </a:lnTo>
                  <a:lnTo>
                    <a:pt x="70" y="659"/>
                  </a:lnTo>
                  <a:lnTo>
                    <a:pt x="69" y="668"/>
                  </a:lnTo>
                  <a:lnTo>
                    <a:pt x="69" y="676"/>
                  </a:lnTo>
                  <a:lnTo>
                    <a:pt x="68" y="682"/>
                  </a:lnTo>
                  <a:lnTo>
                    <a:pt x="68" y="688"/>
                  </a:lnTo>
                  <a:lnTo>
                    <a:pt x="68" y="692"/>
                  </a:lnTo>
                  <a:lnTo>
                    <a:pt x="67" y="698"/>
                  </a:lnTo>
                  <a:lnTo>
                    <a:pt x="66" y="704"/>
                  </a:lnTo>
                  <a:lnTo>
                    <a:pt x="66" y="709"/>
                  </a:lnTo>
                  <a:lnTo>
                    <a:pt x="66" y="715"/>
                  </a:lnTo>
                  <a:lnTo>
                    <a:pt x="65" y="721"/>
                  </a:lnTo>
                  <a:lnTo>
                    <a:pt x="64" y="727"/>
                  </a:lnTo>
                  <a:lnTo>
                    <a:pt x="64" y="733"/>
                  </a:lnTo>
                  <a:lnTo>
                    <a:pt x="64" y="739"/>
                  </a:lnTo>
                  <a:lnTo>
                    <a:pt x="63" y="744"/>
                  </a:lnTo>
                  <a:lnTo>
                    <a:pt x="63" y="750"/>
                  </a:lnTo>
                  <a:lnTo>
                    <a:pt x="63" y="756"/>
                  </a:lnTo>
                  <a:lnTo>
                    <a:pt x="62" y="762"/>
                  </a:lnTo>
                  <a:lnTo>
                    <a:pt x="62" y="767"/>
                  </a:lnTo>
                  <a:lnTo>
                    <a:pt x="63" y="773"/>
                  </a:lnTo>
                  <a:lnTo>
                    <a:pt x="63" y="779"/>
                  </a:lnTo>
                  <a:lnTo>
                    <a:pt x="63" y="785"/>
                  </a:lnTo>
                  <a:lnTo>
                    <a:pt x="68" y="810"/>
                  </a:lnTo>
                  <a:lnTo>
                    <a:pt x="72" y="834"/>
                  </a:lnTo>
                  <a:lnTo>
                    <a:pt x="77" y="859"/>
                  </a:lnTo>
                  <a:lnTo>
                    <a:pt x="83" y="884"/>
                  </a:lnTo>
                  <a:lnTo>
                    <a:pt x="88" y="908"/>
                  </a:lnTo>
                  <a:lnTo>
                    <a:pt x="94" y="933"/>
                  </a:lnTo>
                  <a:lnTo>
                    <a:pt x="100" y="957"/>
                  </a:lnTo>
                  <a:lnTo>
                    <a:pt x="106" y="981"/>
                  </a:lnTo>
                  <a:lnTo>
                    <a:pt x="112" y="1005"/>
                  </a:lnTo>
                  <a:lnTo>
                    <a:pt x="118" y="1030"/>
                  </a:lnTo>
                  <a:lnTo>
                    <a:pt x="124" y="1054"/>
                  </a:lnTo>
                  <a:lnTo>
                    <a:pt x="129" y="1079"/>
                  </a:lnTo>
                  <a:lnTo>
                    <a:pt x="134" y="1103"/>
                  </a:lnTo>
                  <a:lnTo>
                    <a:pt x="138" y="1128"/>
                  </a:lnTo>
                  <a:lnTo>
                    <a:pt x="142" y="1153"/>
                  </a:lnTo>
                  <a:lnTo>
                    <a:pt x="145" y="1178"/>
                  </a:lnTo>
                  <a:lnTo>
                    <a:pt x="148" y="1202"/>
                  </a:lnTo>
                  <a:lnTo>
                    <a:pt x="150" y="1226"/>
                  </a:lnTo>
                  <a:lnTo>
                    <a:pt x="151" y="1250"/>
                  </a:lnTo>
                  <a:lnTo>
                    <a:pt x="153" y="1274"/>
                  </a:lnTo>
                  <a:lnTo>
                    <a:pt x="153" y="1298"/>
                  </a:lnTo>
                  <a:lnTo>
                    <a:pt x="154" y="1322"/>
                  </a:lnTo>
                  <a:lnTo>
                    <a:pt x="154" y="1346"/>
                  </a:lnTo>
                  <a:lnTo>
                    <a:pt x="154" y="1370"/>
                  </a:lnTo>
                  <a:lnTo>
                    <a:pt x="154" y="1393"/>
                  </a:lnTo>
                  <a:lnTo>
                    <a:pt x="154" y="1417"/>
                  </a:lnTo>
                  <a:lnTo>
                    <a:pt x="154" y="1441"/>
                  </a:lnTo>
                  <a:lnTo>
                    <a:pt x="154" y="1465"/>
                  </a:lnTo>
                  <a:lnTo>
                    <a:pt x="154" y="1489"/>
                  </a:lnTo>
                  <a:lnTo>
                    <a:pt x="154" y="1513"/>
                  </a:lnTo>
                  <a:lnTo>
                    <a:pt x="155" y="1537"/>
                  </a:lnTo>
                  <a:lnTo>
                    <a:pt x="156" y="1561"/>
                  </a:lnTo>
                  <a:lnTo>
                    <a:pt x="156" y="1562"/>
                  </a:lnTo>
                  <a:lnTo>
                    <a:pt x="156" y="1563"/>
                  </a:lnTo>
                  <a:lnTo>
                    <a:pt x="156" y="1566"/>
                  </a:lnTo>
                  <a:lnTo>
                    <a:pt x="157" y="1569"/>
                  </a:lnTo>
                  <a:lnTo>
                    <a:pt x="158" y="1573"/>
                  </a:lnTo>
                  <a:lnTo>
                    <a:pt x="161" y="1578"/>
                  </a:lnTo>
                  <a:lnTo>
                    <a:pt x="164" y="1582"/>
                  </a:lnTo>
                  <a:lnTo>
                    <a:pt x="169" y="1587"/>
                  </a:lnTo>
                  <a:lnTo>
                    <a:pt x="175" y="1592"/>
                  </a:lnTo>
                  <a:lnTo>
                    <a:pt x="182" y="1596"/>
                  </a:lnTo>
                  <a:lnTo>
                    <a:pt x="191" y="1601"/>
                  </a:lnTo>
                  <a:lnTo>
                    <a:pt x="202" y="1605"/>
                  </a:lnTo>
                  <a:lnTo>
                    <a:pt x="215" y="1608"/>
                  </a:lnTo>
                  <a:lnTo>
                    <a:pt x="231" y="1611"/>
                  </a:lnTo>
                  <a:lnTo>
                    <a:pt x="248" y="1612"/>
                  </a:lnTo>
                  <a:lnTo>
                    <a:pt x="268" y="1613"/>
                  </a:lnTo>
                  <a:lnTo>
                    <a:pt x="288" y="1612"/>
                  </a:lnTo>
                  <a:lnTo>
                    <a:pt x="307" y="1611"/>
                  </a:lnTo>
                  <a:lnTo>
                    <a:pt x="323" y="1610"/>
                  </a:lnTo>
                  <a:lnTo>
                    <a:pt x="338" y="1607"/>
                  </a:lnTo>
                  <a:lnTo>
                    <a:pt x="350" y="1605"/>
                  </a:lnTo>
                  <a:lnTo>
                    <a:pt x="361" y="1601"/>
                  </a:lnTo>
                  <a:lnTo>
                    <a:pt x="371" y="1598"/>
                  </a:lnTo>
                  <a:lnTo>
                    <a:pt x="379" y="1594"/>
                  </a:lnTo>
                  <a:lnTo>
                    <a:pt x="386" y="1590"/>
                  </a:lnTo>
                  <a:lnTo>
                    <a:pt x="391" y="1587"/>
                  </a:lnTo>
                  <a:lnTo>
                    <a:pt x="395" y="1583"/>
                  </a:lnTo>
                  <a:lnTo>
                    <a:pt x="399" y="1579"/>
                  </a:lnTo>
                  <a:lnTo>
                    <a:pt x="401" y="1575"/>
                  </a:lnTo>
                  <a:lnTo>
                    <a:pt x="403" y="1572"/>
                  </a:lnTo>
                  <a:lnTo>
                    <a:pt x="404" y="1569"/>
                  </a:lnTo>
                  <a:lnTo>
                    <a:pt x="404" y="1566"/>
                  </a:lnTo>
                </a:path>
              </a:pathLst>
            </a:custGeom>
            <a:solidFill>
              <a:srgbClr val="9BA29B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4"/>
            <p:cNvSpPr>
              <a:spLocks/>
            </p:cNvSpPr>
            <p:nvPr/>
          </p:nvSpPr>
          <p:spPr bwMode="auto">
            <a:xfrm>
              <a:off x="785" y="1652"/>
              <a:ext cx="170" cy="163"/>
            </a:xfrm>
            <a:custGeom>
              <a:avLst/>
              <a:gdLst>
                <a:gd name="T0" fmla="*/ 23 w 170"/>
                <a:gd name="T1" fmla="*/ 149 h 163"/>
                <a:gd name="T2" fmla="*/ 26 w 170"/>
                <a:gd name="T3" fmla="*/ 149 h 163"/>
                <a:gd name="T4" fmla="*/ 31 w 170"/>
                <a:gd name="T5" fmla="*/ 147 h 163"/>
                <a:gd name="T6" fmla="*/ 39 w 170"/>
                <a:gd name="T7" fmla="*/ 146 h 163"/>
                <a:gd name="T8" fmla="*/ 48 w 170"/>
                <a:gd name="T9" fmla="*/ 144 h 163"/>
                <a:gd name="T10" fmla="*/ 59 w 170"/>
                <a:gd name="T11" fmla="*/ 144 h 163"/>
                <a:gd name="T12" fmla="*/ 71 w 170"/>
                <a:gd name="T13" fmla="*/ 143 h 163"/>
                <a:gd name="T14" fmla="*/ 83 w 170"/>
                <a:gd name="T15" fmla="*/ 145 h 163"/>
                <a:gd name="T16" fmla="*/ 94 w 170"/>
                <a:gd name="T17" fmla="*/ 147 h 163"/>
                <a:gd name="T18" fmla="*/ 106 w 170"/>
                <a:gd name="T19" fmla="*/ 150 h 163"/>
                <a:gd name="T20" fmla="*/ 116 w 170"/>
                <a:gd name="T21" fmla="*/ 153 h 163"/>
                <a:gd name="T22" fmla="*/ 126 w 170"/>
                <a:gd name="T23" fmla="*/ 156 h 163"/>
                <a:gd name="T24" fmla="*/ 136 w 170"/>
                <a:gd name="T25" fmla="*/ 159 h 163"/>
                <a:gd name="T26" fmla="*/ 146 w 170"/>
                <a:gd name="T27" fmla="*/ 161 h 163"/>
                <a:gd name="T28" fmla="*/ 155 w 170"/>
                <a:gd name="T29" fmla="*/ 162 h 163"/>
                <a:gd name="T30" fmla="*/ 164 w 170"/>
                <a:gd name="T31" fmla="*/ 162 h 163"/>
                <a:gd name="T32" fmla="*/ 169 w 170"/>
                <a:gd name="T33" fmla="*/ 146 h 163"/>
                <a:gd name="T34" fmla="*/ 168 w 170"/>
                <a:gd name="T35" fmla="*/ 115 h 163"/>
                <a:gd name="T36" fmla="*/ 166 w 170"/>
                <a:gd name="T37" fmla="*/ 86 h 163"/>
                <a:gd name="T38" fmla="*/ 163 w 170"/>
                <a:gd name="T39" fmla="*/ 60 h 163"/>
                <a:gd name="T40" fmla="*/ 159 w 170"/>
                <a:gd name="T41" fmla="*/ 38 h 163"/>
                <a:gd name="T42" fmla="*/ 156 w 170"/>
                <a:gd name="T43" fmla="*/ 20 h 163"/>
                <a:gd name="T44" fmla="*/ 154 w 170"/>
                <a:gd name="T45" fmla="*/ 7 h 163"/>
                <a:gd name="T46" fmla="*/ 152 w 170"/>
                <a:gd name="T47" fmla="*/ 1 h 163"/>
                <a:gd name="T48" fmla="*/ 144 w 170"/>
                <a:gd name="T49" fmla="*/ 2 h 163"/>
                <a:gd name="T50" fmla="*/ 128 w 170"/>
                <a:gd name="T51" fmla="*/ 6 h 163"/>
                <a:gd name="T52" fmla="*/ 112 w 170"/>
                <a:gd name="T53" fmla="*/ 9 h 163"/>
                <a:gd name="T54" fmla="*/ 95 w 170"/>
                <a:gd name="T55" fmla="*/ 10 h 163"/>
                <a:gd name="T56" fmla="*/ 79 w 170"/>
                <a:gd name="T57" fmla="*/ 12 h 163"/>
                <a:gd name="T58" fmla="*/ 62 w 170"/>
                <a:gd name="T59" fmla="*/ 15 h 163"/>
                <a:gd name="T60" fmla="*/ 46 w 170"/>
                <a:gd name="T61" fmla="*/ 19 h 163"/>
                <a:gd name="T62" fmla="*/ 30 w 170"/>
                <a:gd name="T63" fmla="*/ 26 h 163"/>
                <a:gd name="T64" fmla="*/ 21 w 170"/>
                <a:gd name="T65" fmla="*/ 31 h 163"/>
                <a:gd name="T66" fmla="*/ 19 w 170"/>
                <a:gd name="T67" fmla="*/ 33 h 163"/>
                <a:gd name="T68" fmla="*/ 15 w 170"/>
                <a:gd name="T69" fmla="*/ 36 h 163"/>
                <a:gd name="T70" fmla="*/ 11 w 170"/>
                <a:gd name="T71" fmla="*/ 42 h 163"/>
                <a:gd name="T72" fmla="*/ 7 w 170"/>
                <a:gd name="T73" fmla="*/ 49 h 163"/>
                <a:gd name="T74" fmla="*/ 3 w 170"/>
                <a:gd name="T75" fmla="*/ 60 h 163"/>
                <a:gd name="T76" fmla="*/ 1 w 170"/>
                <a:gd name="T77" fmla="*/ 75 h 163"/>
                <a:gd name="T78" fmla="*/ 0 w 170"/>
                <a:gd name="T79" fmla="*/ 93 h 163"/>
                <a:gd name="T80" fmla="*/ 0 w 170"/>
                <a:gd name="T81" fmla="*/ 105 h 163"/>
                <a:gd name="T82" fmla="*/ 0 w 170"/>
                <a:gd name="T83" fmla="*/ 116 h 163"/>
                <a:gd name="T84" fmla="*/ 1 w 170"/>
                <a:gd name="T85" fmla="*/ 126 h 163"/>
                <a:gd name="T86" fmla="*/ 3 w 170"/>
                <a:gd name="T87" fmla="*/ 135 h 163"/>
                <a:gd name="T88" fmla="*/ 6 w 170"/>
                <a:gd name="T89" fmla="*/ 142 h 163"/>
                <a:gd name="T90" fmla="*/ 10 w 170"/>
                <a:gd name="T91" fmla="*/ 147 h 163"/>
                <a:gd name="T92" fmla="*/ 15 w 170"/>
                <a:gd name="T93" fmla="*/ 150 h 163"/>
                <a:gd name="T94" fmla="*/ 22 w 170"/>
                <a:gd name="T95" fmla="*/ 150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0"/>
                <a:gd name="T145" fmla="*/ 0 h 163"/>
                <a:gd name="T146" fmla="*/ 170 w 170"/>
                <a:gd name="T147" fmla="*/ 163 h 1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0" h="163">
                  <a:moveTo>
                    <a:pt x="22" y="150"/>
                  </a:moveTo>
                  <a:lnTo>
                    <a:pt x="23" y="149"/>
                  </a:lnTo>
                  <a:lnTo>
                    <a:pt x="24" y="149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31" y="147"/>
                  </a:lnTo>
                  <a:lnTo>
                    <a:pt x="35" y="146"/>
                  </a:lnTo>
                  <a:lnTo>
                    <a:pt x="39" y="146"/>
                  </a:lnTo>
                  <a:lnTo>
                    <a:pt x="43" y="145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59" y="144"/>
                  </a:lnTo>
                  <a:lnTo>
                    <a:pt x="65" y="143"/>
                  </a:lnTo>
                  <a:lnTo>
                    <a:pt x="71" y="143"/>
                  </a:lnTo>
                  <a:lnTo>
                    <a:pt x="77" y="144"/>
                  </a:lnTo>
                  <a:lnTo>
                    <a:pt x="83" y="145"/>
                  </a:lnTo>
                  <a:lnTo>
                    <a:pt x="89" y="146"/>
                  </a:lnTo>
                  <a:lnTo>
                    <a:pt x="94" y="147"/>
                  </a:lnTo>
                  <a:lnTo>
                    <a:pt x="100" y="148"/>
                  </a:lnTo>
                  <a:lnTo>
                    <a:pt x="106" y="150"/>
                  </a:lnTo>
                  <a:lnTo>
                    <a:pt x="111" y="152"/>
                  </a:lnTo>
                  <a:lnTo>
                    <a:pt x="116" y="153"/>
                  </a:lnTo>
                  <a:lnTo>
                    <a:pt x="121" y="155"/>
                  </a:lnTo>
                  <a:lnTo>
                    <a:pt x="126" y="156"/>
                  </a:lnTo>
                  <a:lnTo>
                    <a:pt x="131" y="158"/>
                  </a:lnTo>
                  <a:lnTo>
                    <a:pt x="136" y="159"/>
                  </a:lnTo>
                  <a:lnTo>
                    <a:pt x="141" y="160"/>
                  </a:lnTo>
                  <a:lnTo>
                    <a:pt x="146" y="161"/>
                  </a:lnTo>
                  <a:lnTo>
                    <a:pt x="150" y="162"/>
                  </a:lnTo>
                  <a:lnTo>
                    <a:pt x="155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69" y="162"/>
                  </a:lnTo>
                  <a:lnTo>
                    <a:pt x="169" y="146"/>
                  </a:lnTo>
                  <a:lnTo>
                    <a:pt x="169" y="130"/>
                  </a:lnTo>
                  <a:lnTo>
                    <a:pt x="168" y="115"/>
                  </a:lnTo>
                  <a:lnTo>
                    <a:pt x="167" y="100"/>
                  </a:lnTo>
                  <a:lnTo>
                    <a:pt x="166" y="86"/>
                  </a:lnTo>
                  <a:lnTo>
                    <a:pt x="164" y="73"/>
                  </a:lnTo>
                  <a:lnTo>
                    <a:pt x="163" y="60"/>
                  </a:lnTo>
                  <a:lnTo>
                    <a:pt x="161" y="49"/>
                  </a:lnTo>
                  <a:lnTo>
                    <a:pt x="159" y="38"/>
                  </a:lnTo>
                  <a:lnTo>
                    <a:pt x="158" y="28"/>
                  </a:lnTo>
                  <a:lnTo>
                    <a:pt x="156" y="20"/>
                  </a:lnTo>
                  <a:lnTo>
                    <a:pt x="155" y="13"/>
                  </a:lnTo>
                  <a:lnTo>
                    <a:pt x="154" y="7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0"/>
                  </a:lnTo>
                  <a:lnTo>
                    <a:pt x="144" y="2"/>
                  </a:lnTo>
                  <a:lnTo>
                    <a:pt x="136" y="4"/>
                  </a:lnTo>
                  <a:lnTo>
                    <a:pt x="128" y="6"/>
                  </a:lnTo>
                  <a:lnTo>
                    <a:pt x="120" y="8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5" y="10"/>
                  </a:lnTo>
                  <a:lnTo>
                    <a:pt x="87" y="11"/>
                  </a:lnTo>
                  <a:lnTo>
                    <a:pt x="79" y="12"/>
                  </a:lnTo>
                  <a:lnTo>
                    <a:pt x="71" y="14"/>
                  </a:lnTo>
                  <a:lnTo>
                    <a:pt x="62" y="15"/>
                  </a:lnTo>
                  <a:lnTo>
                    <a:pt x="54" y="17"/>
                  </a:lnTo>
                  <a:lnTo>
                    <a:pt x="46" y="19"/>
                  </a:lnTo>
                  <a:lnTo>
                    <a:pt x="38" y="23"/>
                  </a:lnTo>
                  <a:lnTo>
                    <a:pt x="30" y="26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32"/>
                  </a:lnTo>
                  <a:lnTo>
                    <a:pt x="19" y="33"/>
                  </a:lnTo>
                  <a:lnTo>
                    <a:pt x="17" y="34"/>
                  </a:lnTo>
                  <a:lnTo>
                    <a:pt x="15" y="36"/>
                  </a:lnTo>
                  <a:lnTo>
                    <a:pt x="13" y="39"/>
                  </a:lnTo>
                  <a:lnTo>
                    <a:pt x="11" y="42"/>
                  </a:lnTo>
                  <a:lnTo>
                    <a:pt x="9" y="45"/>
                  </a:lnTo>
                  <a:lnTo>
                    <a:pt x="7" y="49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7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1" y="126"/>
                  </a:lnTo>
                  <a:lnTo>
                    <a:pt x="2" y="131"/>
                  </a:lnTo>
                  <a:lnTo>
                    <a:pt x="3" y="135"/>
                  </a:lnTo>
                  <a:lnTo>
                    <a:pt x="4" y="139"/>
                  </a:lnTo>
                  <a:lnTo>
                    <a:pt x="6" y="142"/>
                  </a:lnTo>
                  <a:lnTo>
                    <a:pt x="8" y="145"/>
                  </a:lnTo>
                  <a:lnTo>
                    <a:pt x="10" y="147"/>
                  </a:lnTo>
                  <a:lnTo>
                    <a:pt x="12" y="149"/>
                  </a:lnTo>
                  <a:lnTo>
                    <a:pt x="15" y="150"/>
                  </a:lnTo>
                  <a:lnTo>
                    <a:pt x="19" y="150"/>
                  </a:lnTo>
                  <a:lnTo>
                    <a:pt x="22" y="150"/>
                  </a:lnTo>
                </a:path>
              </a:pathLst>
            </a:custGeom>
            <a:solidFill>
              <a:srgbClr val="FB8C7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5"/>
            <p:cNvSpPr>
              <a:spLocks/>
            </p:cNvSpPr>
            <p:nvPr/>
          </p:nvSpPr>
          <p:spPr bwMode="auto">
            <a:xfrm>
              <a:off x="793" y="1807"/>
              <a:ext cx="162" cy="225"/>
            </a:xfrm>
            <a:custGeom>
              <a:avLst/>
              <a:gdLst>
                <a:gd name="T0" fmla="*/ 31 w 162"/>
                <a:gd name="T1" fmla="*/ 135 h 225"/>
                <a:gd name="T2" fmla="*/ 34 w 162"/>
                <a:gd name="T3" fmla="*/ 136 h 225"/>
                <a:gd name="T4" fmla="*/ 38 w 162"/>
                <a:gd name="T5" fmla="*/ 138 h 225"/>
                <a:gd name="T6" fmla="*/ 44 w 162"/>
                <a:gd name="T7" fmla="*/ 139 h 225"/>
                <a:gd name="T8" fmla="*/ 51 w 162"/>
                <a:gd name="T9" fmla="*/ 140 h 225"/>
                <a:gd name="T10" fmla="*/ 69 w 162"/>
                <a:gd name="T11" fmla="*/ 140 h 225"/>
                <a:gd name="T12" fmla="*/ 89 w 162"/>
                <a:gd name="T13" fmla="*/ 141 h 225"/>
                <a:gd name="T14" fmla="*/ 108 w 162"/>
                <a:gd name="T15" fmla="*/ 142 h 225"/>
                <a:gd name="T16" fmla="*/ 125 w 162"/>
                <a:gd name="T17" fmla="*/ 147 h 225"/>
                <a:gd name="T18" fmla="*/ 136 w 162"/>
                <a:gd name="T19" fmla="*/ 156 h 225"/>
                <a:gd name="T20" fmla="*/ 141 w 162"/>
                <a:gd name="T21" fmla="*/ 168 h 225"/>
                <a:gd name="T22" fmla="*/ 143 w 162"/>
                <a:gd name="T23" fmla="*/ 179 h 225"/>
                <a:gd name="T24" fmla="*/ 144 w 162"/>
                <a:gd name="T25" fmla="*/ 191 h 225"/>
                <a:gd name="T26" fmla="*/ 145 w 162"/>
                <a:gd name="T27" fmla="*/ 203 h 225"/>
                <a:gd name="T28" fmla="*/ 144 w 162"/>
                <a:gd name="T29" fmla="*/ 215 h 225"/>
                <a:gd name="T30" fmla="*/ 144 w 162"/>
                <a:gd name="T31" fmla="*/ 219 h 225"/>
                <a:gd name="T32" fmla="*/ 146 w 162"/>
                <a:gd name="T33" fmla="*/ 200 h 225"/>
                <a:gd name="T34" fmla="*/ 148 w 162"/>
                <a:gd name="T35" fmla="*/ 171 h 225"/>
                <a:gd name="T36" fmla="*/ 151 w 162"/>
                <a:gd name="T37" fmla="*/ 134 h 225"/>
                <a:gd name="T38" fmla="*/ 155 w 162"/>
                <a:gd name="T39" fmla="*/ 89 h 225"/>
                <a:gd name="T40" fmla="*/ 159 w 162"/>
                <a:gd name="T41" fmla="*/ 38 h 225"/>
                <a:gd name="T42" fmla="*/ 160 w 162"/>
                <a:gd name="T43" fmla="*/ 32 h 225"/>
                <a:gd name="T44" fmla="*/ 160 w 162"/>
                <a:gd name="T45" fmla="*/ 26 h 225"/>
                <a:gd name="T46" fmla="*/ 160 w 162"/>
                <a:gd name="T47" fmla="*/ 20 h 225"/>
                <a:gd name="T48" fmla="*/ 161 w 162"/>
                <a:gd name="T49" fmla="*/ 14 h 225"/>
                <a:gd name="T50" fmla="*/ 161 w 162"/>
                <a:gd name="T51" fmla="*/ 8 h 225"/>
                <a:gd name="T52" fmla="*/ 155 w 162"/>
                <a:gd name="T53" fmla="*/ 7 h 225"/>
                <a:gd name="T54" fmla="*/ 146 w 162"/>
                <a:gd name="T55" fmla="*/ 7 h 225"/>
                <a:gd name="T56" fmla="*/ 137 w 162"/>
                <a:gd name="T57" fmla="*/ 6 h 225"/>
                <a:gd name="T58" fmla="*/ 128 w 162"/>
                <a:gd name="T59" fmla="*/ 4 h 225"/>
                <a:gd name="T60" fmla="*/ 118 w 162"/>
                <a:gd name="T61" fmla="*/ 2 h 225"/>
                <a:gd name="T62" fmla="*/ 108 w 162"/>
                <a:gd name="T63" fmla="*/ 2 h 225"/>
                <a:gd name="T64" fmla="*/ 93 w 162"/>
                <a:gd name="T65" fmla="*/ 8 h 225"/>
                <a:gd name="T66" fmla="*/ 77 w 162"/>
                <a:gd name="T67" fmla="*/ 11 h 225"/>
                <a:gd name="T68" fmla="*/ 59 w 162"/>
                <a:gd name="T69" fmla="*/ 13 h 225"/>
                <a:gd name="T70" fmla="*/ 42 w 162"/>
                <a:gd name="T71" fmla="*/ 13 h 225"/>
                <a:gd name="T72" fmla="*/ 26 w 162"/>
                <a:gd name="T73" fmla="*/ 13 h 225"/>
                <a:gd name="T74" fmla="*/ 22 w 162"/>
                <a:gd name="T75" fmla="*/ 13 h 225"/>
                <a:gd name="T76" fmla="*/ 15 w 162"/>
                <a:gd name="T77" fmla="*/ 16 h 225"/>
                <a:gd name="T78" fmla="*/ 8 w 162"/>
                <a:gd name="T79" fmla="*/ 23 h 225"/>
                <a:gd name="T80" fmla="*/ 2 w 162"/>
                <a:gd name="T81" fmla="*/ 36 h 225"/>
                <a:gd name="T82" fmla="*/ 0 w 162"/>
                <a:gd name="T83" fmla="*/ 58 h 225"/>
                <a:gd name="T84" fmla="*/ 2 w 162"/>
                <a:gd name="T85" fmla="*/ 83 h 225"/>
                <a:gd name="T86" fmla="*/ 6 w 162"/>
                <a:gd name="T87" fmla="*/ 103 h 225"/>
                <a:gd name="T88" fmla="*/ 12 w 162"/>
                <a:gd name="T89" fmla="*/ 117 h 225"/>
                <a:gd name="T90" fmla="*/ 19 w 162"/>
                <a:gd name="T91" fmla="*/ 128 h 225"/>
                <a:gd name="T92" fmla="*/ 27 w 162"/>
                <a:gd name="T93" fmla="*/ 133 h 2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"/>
                <a:gd name="T142" fmla="*/ 0 h 225"/>
                <a:gd name="T143" fmla="*/ 162 w 162"/>
                <a:gd name="T144" fmla="*/ 225 h 2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" h="225">
                  <a:moveTo>
                    <a:pt x="30" y="135"/>
                  </a:moveTo>
                  <a:lnTo>
                    <a:pt x="30" y="135"/>
                  </a:lnTo>
                  <a:lnTo>
                    <a:pt x="31" y="135"/>
                  </a:lnTo>
                  <a:lnTo>
                    <a:pt x="32" y="136"/>
                  </a:lnTo>
                  <a:lnTo>
                    <a:pt x="33" y="136"/>
                  </a:lnTo>
                  <a:lnTo>
                    <a:pt x="34" y="136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9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51" y="140"/>
                  </a:lnTo>
                  <a:lnTo>
                    <a:pt x="56" y="140"/>
                  </a:lnTo>
                  <a:lnTo>
                    <a:pt x="63" y="140"/>
                  </a:lnTo>
                  <a:lnTo>
                    <a:pt x="69" y="140"/>
                  </a:lnTo>
                  <a:lnTo>
                    <a:pt x="76" y="140"/>
                  </a:lnTo>
                  <a:lnTo>
                    <a:pt x="83" y="140"/>
                  </a:lnTo>
                  <a:lnTo>
                    <a:pt x="89" y="141"/>
                  </a:lnTo>
                  <a:lnTo>
                    <a:pt x="96" y="141"/>
                  </a:lnTo>
                  <a:lnTo>
                    <a:pt x="102" y="141"/>
                  </a:lnTo>
                  <a:lnTo>
                    <a:pt x="108" y="142"/>
                  </a:lnTo>
                  <a:lnTo>
                    <a:pt x="114" y="143"/>
                  </a:lnTo>
                  <a:lnTo>
                    <a:pt x="120" y="145"/>
                  </a:lnTo>
                  <a:lnTo>
                    <a:pt x="125" y="147"/>
                  </a:lnTo>
                  <a:lnTo>
                    <a:pt x="129" y="149"/>
                  </a:lnTo>
                  <a:lnTo>
                    <a:pt x="133" y="152"/>
                  </a:lnTo>
                  <a:lnTo>
                    <a:pt x="136" y="156"/>
                  </a:lnTo>
                  <a:lnTo>
                    <a:pt x="139" y="161"/>
                  </a:lnTo>
                  <a:lnTo>
                    <a:pt x="140" y="164"/>
                  </a:lnTo>
                  <a:lnTo>
                    <a:pt x="141" y="168"/>
                  </a:lnTo>
                  <a:lnTo>
                    <a:pt x="141" y="172"/>
                  </a:lnTo>
                  <a:lnTo>
                    <a:pt x="142" y="175"/>
                  </a:lnTo>
                  <a:lnTo>
                    <a:pt x="143" y="179"/>
                  </a:lnTo>
                  <a:lnTo>
                    <a:pt x="144" y="183"/>
                  </a:lnTo>
                  <a:lnTo>
                    <a:pt x="144" y="187"/>
                  </a:lnTo>
                  <a:lnTo>
                    <a:pt x="144" y="191"/>
                  </a:lnTo>
                  <a:lnTo>
                    <a:pt x="145" y="195"/>
                  </a:lnTo>
                  <a:lnTo>
                    <a:pt x="145" y="199"/>
                  </a:lnTo>
                  <a:lnTo>
                    <a:pt x="145" y="203"/>
                  </a:lnTo>
                  <a:lnTo>
                    <a:pt x="145" y="207"/>
                  </a:lnTo>
                  <a:lnTo>
                    <a:pt x="145" y="211"/>
                  </a:lnTo>
                  <a:lnTo>
                    <a:pt x="144" y="215"/>
                  </a:lnTo>
                  <a:lnTo>
                    <a:pt x="144" y="219"/>
                  </a:lnTo>
                  <a:lnTo>
                    <a:pt x="144" y="224"/>
                  </a:lnTo>
                  <a:lnTo>
                    <a:pt x="144" y="219"/>
                  </a:lnTo>
                  <a:lnTo>
                    <a:pt x="145" y="214"/>
                  </a:lnTo>
                  <a:lnTo>
                    <a:pt x="145" y="207"/>
                  </a:lnTo>
                  <a:lnTo>
                    <a:pt x="146" y="200"/>
                  </a:lnTo>
                  <a:lnTo>
                    <a:pt x="146" y="191"/>
                  </a:lnTo>
                  <a:lnTo>
                    <a:pt x="147" y="181"/>
                  </a:lnTo>
                  <a:lnTo>
                    <a:pt x="148" y="171"/>
                  </a:lnTo>
                  <a:lnTo>
                    <a:pt x="149" y="159"/>
                  </a:lnTo>
                  <a:lnTo>
                    <a:pt x="150" y="147"/>
                  </a:lnTo>
                  <a:lnTo>
                    <a:pt x="151" y="134"/>
                  </a:lnTo>
                  <a:lnTo>
                    <a:pt x="153" y="120"/>
                  </a:lnTo>
                  <a:lnTo>
                    <a:pt x="154" y="105"/>
                  </a:lnTo>
                  <a:lnTo>
                    <a:pt x="155" y="89"/>
                  </a:lnTo>
                  <a:lnTo>
                    <a:pt x="156" y="72"/>
                  </a:lnTo>
                  <a:lnTo>
                    <a:pt x="158" y="55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60" y="34"/>
                  </a:lnTo>
                  <a:lnTo>
                    <a:pt x="160" y="32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0" y="26"/>
                  </a:lnTo>
                  <a:lnTo>
                    <a:pt x="160" y="24"/>
                  </a:lnTo>
                  <a:lnTo>
                    <a:pt x="160" y="22"/>
                  </a:lnTo>
                  <a:lnTo>
                    <a:pt x="160" y="20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61" y="10"/>
                  </a:lnTo>
                  <a:lnTo>
                    <a:pt x="161" y="8"/>
                  </a:lnTo>
                  <a:lnTo>
                    <a:pt x="161" y="7"/>
                  </a:lnTo>
                  <a:lnTo>
                    <a:pt x="158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3" y="7"/>
                  </a:lnTo>
                  <a:lnTo>
                    <a:pt x="140" y="7"/>
                  </a:lnTo>
                  <a:lnTo>
                    <a:pt x="137" y="6"/>
                  </a:lnTo>
                  <a:lnTo>
                    <a:pt x="134" y="6"/>
                  </a:lnTo>
                  <a:lnTo>
                    <a:pt x="131" y="5"/>
                  </a:lnTo>
                  <a:lnTo>
                    <a:pt x="128" y="4"/>
                  </a:lnTo>
                  <a:lnTo>
                    <a:pt x="125" y="3"/>
                  </a:lnTo>
                  <a:lnTo>
                    <a:pt x="122" y="2"/>
                  </a:lnTo>
                  <a:lnTo>
                    <a:pt x="118" y="2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08" y="2"/>
                  </a:lnTo>
                  <a:lnTo>
                    <a:pt x="103" y="4"/>
                  </a:lnTo>
                  <a:lnTo>
                    <a:pt x="99" y="6"/>
                  </a:lnTo>
                  <a:lnTo>
                    <a:pt x="93" y="8"/>
                  </a:lnTo>
                  <a:lnTo>
                    <a:pt x="88" y="9"/>
                  </a:lnTo>
                  <a:lnTo>
                    <a:pt x="83" y="10"/>
                  </a:lnTo>
                  <a:lnTo>
                    <a:pt x="77" y="11"/>
                  </a:lnTo>
                  <a:lnTo>
                    <a:pt x="71" y="12"/>
                  </a:lnTo>
                  <a:lnTo>
                    <a:pt x="65" y="13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48" y="13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2" y="83"/>
                  </a:lnTo>
                  <a:lnTo>
                    <a:pt x="3" y="90"/>
                  </a:lnTo>
                  <a:lnTo>
                    <a:pt x="4" y="97"/>
                  </a:lnTo>
                  <a:lnTo>
                    <a:pt x="6" y="103"/>
                  </a:lnTo>
                  <a:lnTo>
                    <a:pt x="8" y="108"/>
                  </a:lnTo>
                  <a:lnTo>
                    <a:pt x="10" y="113"/>
                  </a:lnTo>
                  <a:lnTo>
                    <a:pt x="12" y="117"/>
                  </a:lnTo>
                  <a:lnTo>
                    <a:pt x="15" y="121"/>
                  </a:lnTo>
                  <a:lnTo>
                    <a:pt x="17" y="125"/>
                  </a:lnTo>
                  <a:lnTo>
                    <a:pt x="19" y="128"/>
                  </a:lnTo>
                  <a:lnTo>
                    <a:pt x="22" y="130"/>
                  </a:lnTo>
                  <a:lnTo>
                    <a:pt x="25" y="132"/>
                  </a:lnTo>
                  <a:lnTo>
                    <a:pt x="27" y="133"/>
                  </a:lnTo>
                  <a:lnTo>
                    <a:pt x="30" y="135"/>
                  </a:lnTo>
                </a:path>
              </a:pathLst>
            </a:custGeom>
            <a:solidFill>
              <a:srgbClr val="FB8C7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6"/>
            <p:cNvSpPr>
              <a:spLocks/>
            </p:cNvSpPr>
            <p:nvPr/>
          </p:nvSpPr>
          <p:spPr bwMode="auto">
            <a:xfrm>
              <a:off x="937" y="1499"/>
              <a:ext cx="1634" cy="1723"/>
            </a:xfrm>
            <a:custGeom>
              <a:avLst/>
              <a:gdLst>
                <a:gd name="T0" fmla="*/ 908 w 1634"/>
                <a:gd name="T1" fmla="*/ 8 h 1723"/>
                <a:gd name="T2" fmla="*/ 964 w 1634"/>
                <a:gd name="T3" fmla="*/ 21 h 1723"/>
                <a:gd name="T4" fmla="*/ 1024 w 1634"/>
                <a:gd name="T5" fmla="*/ 47 h 1723"/>
                <a:gd name="T6" fmla="*/ 1090 w 1634"/>
                <a:gd name="T7" fmla="*/ 93 h 1723"/>
                <a:gd name="T8" fmla="*/ 1119 w 1634"/>
                <a:gd name="T9" fmla="*/ 122 h 1723"/>
                <a:gd name="T10" fmla="*/ 1162 w 1634"/>
                <a:gd name="T11" fmla="*/ 174 h 1723"/>
                <a:gd name="T12" fmla="*/ 1211 w 1634"/>
                <a:gd name="T13" fmla="*/ 248 h 1723"/>
                <a:gd name="T14" fmla="*/ 1239 w 1634"/>
                <a:gd name="T15" fmla="*/ 328 h 1723"/>
                <a:gd name="T16" fmla="*/ 1240 w 1634"/>
                <a:gd name="T17" fmla="*/ 365 h 1723"/>
                <a:gd name="T18" fmla="*/ 1240 w 1634"/>
                <a:gd name="T19" fmla="*/ 394 h 1723"/>
                <a:gd name="T20" fmla="*/ 1245 w 1634"/>
                <a:gd name="T21" fmla="*/ 422 h 1723"/>
                <a:gd name="T22" fmla="*/ 1256 w 1634"/>
                <a:gd name="T23" fmla="*/ 444 h 1723"/>
                <a:gd name="T24" fmla="*/ 1307 w 1634"/>
                <a:gd name="T25" fmla="*/ 478 h 1723"/>
                <a:gd name="T26" fmla="*/ 1382 w 1634"/>
                <a:gd name="T27" fmla="*/ 535 h 1723"/>
                <a:gd name="T28" fmla="*/ 1466 w 1634"/>
                <a:gd name="T29" fmla="*/ 625 h 1723"/>
                <a:gd name="T30" fmla="*/ 1550 w 1634"/>
                <a:gd name="T31" fmla="*/ 764 h 1723"/>
                <a:gd name="T32" fmla="*/ 1613 w 1634"/>
                <a:gd name="T33" fmla="*/ 938 h 1723"/>
                <a:gd name="T34" fmla="*/ 1633 w 1634"/>
                <a:gd name="T35" fmla="*/ 1115 h 1723"/>
                <a:gd name="T36" fmla="*/ 1614 w 1634"/>
                <a:gd name="T37" fmla="*/ 1290 h 1723"/>
                <a:gd name="T38" fmla="*/ 1560 w 1634"/>
                <a:gd name="T39" fmla="*/ 1458 h 1723"/>
                <a:gd name="T40" fmla="*/ 1525 w 1634"/>
                <a:gd name="T41" fmla="*/ 1530 h 1723"/>
                <a:gd name="T42" fmla="*/ 1495 w 1634"/>
                <a:gd name="T43" fmla="*/ 1572 h 1723"/>
                <a:gd name="T44" fmla="*/ 1457 w 1634"/>
                <a:gd name="T45" fmla="*/ 1614 h 1723"/>
                <a:gd name="T46" fmla="*/ 1412 w 1634"/>
                <a:gd name="T47" fmla="*/ 1655 h 1723"/>
                <a:gd name="T48" fmla="*/ 1376 w 1634"/>
                <a:gd name="T49" fmla="*/ 1681 h 1723"/>
                <a:gd name="T50" fmla="*/ 1343 w 1634"/>
                <a:gd name="T51" fmla="*/ 1700 h 1723"/>
                <a:gd name="T52" fmla="*/ 1309 w 1634"/>
                <a:gd name="T53" fmla="*/ 1714 h 1723"/>
                <a:gd name="T54" fmla="*/ 1274 w 1634"/>
                <a:gd name="T55" fmla="*/ 1721 h 1723"/>
                <a:gd name="T56" fmla="*/ 1145 w 1634"/>
                <a:gd name="T57" fmla="*/ 1715 h 1723"/>
                <a:gd name="T58" fmla="*/ 991 w 1634"/>
                <a:gd name="T59" fmla="*/ 1677 h 1723"/>
                <a:gd name="T60" fmla="*/ 841 w 1634"/>
                <a:gd name="T61" fmla="*/ 1620 h 1723"/>
                <a:gd name="T62" fmla="*/ 691 w 1634"/>
                <a:gd name="T63" fmla="*/ 1559 h 1723"/>
                <a:gd name="T64" fmla="*/ 590 w 1634"/>
                <a:gd name="T65" fmla="*/ 1522 h 1723"/>
                <a:gd name="T66" fmla="*/ 510 w 1634"/>
                <a:gd name="T67" fmla="*/ 1485 h 1723"/>
                <a:gd name="T68" fmla="*/ 434 w 1634"/>
                <a:gd name="T69" fmla="*/ 1437 h 1723"/>
                <a:gd name="T70" fmla="*/ 364 w 1634"/>
                <a:gd name="T71" fmla="*/ 1380 h 1723"/>
                <a:gd name="T72" fmla="*/ 329 w 1634"/>
                <a:gd name="T73" fmla="*/ 1345 h 1723"/>
                <a:gd name="T74" fmla="*/ 268 w 1634"/>
                <a:gd name="T75" fmla="*/ 1270 h 1723"/>
                <a:gd name="T76" fmla="*/ 203 w 1634"/>
                <a:gd name="T77" fmla="*/ 1152 h 1723"/>
                <a:gd name="T78" fmla="*/ 175 w 1634"/>
                <a:gd name="T79" fmla="*/ 1005 h 1723"/>
                <a:gd name="T80" fmla="*/ 161 w 1634"/>
                <a:gd name="T81" fmla="*/ 945 h 1723"/>
                <a:gd name="T82" fmla="*/ 103 w 1634"/>
                <a:gd name="T83" fmla="*/ 865 h 1723"/>
                <a:gd name="T84" fmla="*/ 38 w 1634"/>
                <a:gd name="T85" fmla="*/ 745 h 1723"/>
                <a:gd name="T86" fmla="*/ 1 w 1634"/>
                <a:gd name="T87" fmla="*/ 607 h 1723"/>
                <a:gd name="T88" fmla="*/ 3 w 1634"/>
                <a:gd name="T89" fmla="*/ 534 h 1723"/>
                <a:gd name="T90" fmla="*/ 19 w 1634"/>
                <a:gd name="T91" fmla="*/ 447 h 1723"/>
                <a:gd name="T92" fmla="*/ 52 w 1634"/>
                <a:gd name="T93" fmla="*/ 344 h 1723"/>
                <a:gd name="T94" fmla="*/ 108 w 1634"/>
                <a:gd name="T95" fmla="*/ 251 h 1723"/>
                <a:gd name="T96" fmla="*/ 155 w 1634"/>
                <a:gd name="T97" fmla="*/ 212 h 1723"/>
                <a:gd name="T98" fmla="*/ 214 w 1634"/>
                <a:gd name="T99" fmla="*/ 177 h 1723"/>
                <a:gd name="T100" fmla="*/ 292 w 1634"/>
                <a:gd name="T101" fmla="*/ 145 h 1723"/>
                <a:gd name="T102" fmla="*/ 379 w 1634"/>
                <a:gd name="T103" fmla="*/ 128 h 1723"/>
                <a:gd name="T104" fmla="*/ 484 w 1634"/>
                <a:gd name="T105" fmla="*/ 116 h 1723"/>
                <a:gd name="T106" fmla="*/ 624 w 1634"/>
                <a:gd name="T107" fmla="*/ 74 h 1723"/>
                <a:gd name="T108" fmla="*/ 762 w 1634"/>
                <a:gd name="T109" fmla="*/ 26 h 1723"/>
                <a:gd name="T110" fmla="*/ 856 w 1634"/>
                <a:gd name="T111" fmla="*/ 0 h 17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4"/>
                <a:gd name="T169" fmla="*/ 0 h 1723"/>
                <a:gd name="T170" fmla="*/ 1634 w 1634"/>
                <a:gd name="T171" fmla="*/ 1723 h 17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4" h="1723">
                  <a:moveTo>
                    <a:pt x="868" y="0"/>
                  </a:moveTo>
                  <a:lnTo>
                    <a:pt x="881" y="2"/>
                  </a:lnTo>
                  <a:lnTo>
                    <a:pt x="894" y="5"/>
                  </a:lnTo>
                  <a:lnTo>
                    <a:pt x="908" y="8"/>
                  </a:lnTo>
                  <a:lnTo>
                    <a:pt x="922" y="10"/>
                  </a:lnTo>
                  <a:lnTo>
                    <a:pt x="936" y="14"/>
                  </a:lnTo>
                  <a:lnTo>
                    <a:pt x="949" y="17"/>
                  </a:lnTo>
                  <a:lnTo>
                    <a:pt x="964" y="21"/>
                  </a:lnTo>
                  <a:lnTo>
                    <a:pt x="979" y="26"/>
                  </a:lnTo>
                  <a:lnTo>
                    <a:pt x="993" y="32"/>
                  </a:lnTo>
                  <a:lnTo>
                    <a:pt x="1009" y="39"/>
                  </a:lnTo>
                  <a:lnTo>
                    <a:pt x="1024" y="47"/>
                  </a:lnTo>
                  <a:lnTo>
                    <a:pt x="1040" y="56"/>
                  </a:lnTo>
                  <a:lnTo>
                    <a:pt x="1056" y="66"/>
                  </a:lnTo>
                  <a:lnTo>
                    <a:pt x="1073" y="79"/>
                  </a:lnTo>
                  <a:lnTo>
                    <a:pt x="1090" y="93"/>
                  </a:lnTo>
                  <a:lnTo>
                    <a:pt x="1107" y="108"/>
                  </a:lnTo>
                  <a:lnTo>
                    <a:pt x="1108" y="110"/>
                  </a:lnTo>
                  <a:lnTo>
                    <a:pt x="1113" y="114"/>
                  </a:lnTo>
                  <a:lnTo>
                    <a:pt x="1119" y="122"/>
                  </a:lnTo>
                  <a:lnTo>
                    <a:pt x="1128" y="132"/>
                  </a:lnTo>
                  <a:lnTo>
                    <a:pt x="1138" y="144"/>
                  </a:lnTo>
                  <a:lnTo>
                    <a:pt x="1150" y="158"/>
                  </a:lnTo>
                  <a:lnTo>
                    <a:pt x="1162" y="174"/>
                  </a:lnTo>
                  <a:lnTo>
                    <a:pt x="1175" y="191"/>
                  </a:lnTo>
                  <a:lnTo>
                    <a:pt x="1187" y="209"/>
                  </a:lnTo>
                  <a:lnTo>
                    <a:pt x="1199" y="228"/>
                  </a:lnTo>
                  <a:lnTo>
                    <a:pt x="1211" y="248"/>
                  </a:lnTo>
                  <a:lnTo>
                    <a:pt x="1221" y="268"/>
                  </a:lnTo>
                  <a:lnTo>
                    <a:pt x="1229" y="288"/>
                  </a:lnTo>
                  <a:lnTo>
                    <a:pt x="1235" y="308"/>
                  </a:lnTo>
                  <a:lnTo>
                    <a:pt x="1239" y="328"/>
                  </a:lnTo>
                  <a:lnTo>
                    <a:pt x="1241" y="346"/>
                  </a:lnTo>
                  <a:lnTo>
                    <a:pt x="1240" y="352"/>
                  </a:lnTo>
                  <a:lnTo>
                    <a:pt x="1240" y="358"/>
                  </a:lnTo>
                  <a:lnTo>
                    <a:pt x="1240" y="365"/>
                  </a:lnTo>
                  <a:lnTo>
                    <a:pt x="1240" y="372"/>
                  </a:lnTo>
                  <a:lnTo>
                    <a:pt x="1240" y="379"/>
                  </a:lnTo>
                  <a:lnTo>
                    <a:pt x="1240" y="387"/>
                  </a:lnTo>
                  <a:lnTo>
                    <a:pt x="1240" y="394"/>
                  </a:lnTo>
                  <a:lnTo>
                    <a:pt x="1241" y="401"/>
                  </a:lnTo>
                  <a:lnTo>
                    <a:pt x="1242" y="409"/>
                  </a:lnTo>
                  <a:lnTo>
                    <a:pt x="1243" y="416"/>
                  </a:lnTo>
                  <a:lnTo>
                    <a:pt x="1245" y="422"/>
                  </a:lnTo>
                  <a:lnTo>
                    <a:pt x="1247" y="429"/>
                  </a:lnTo>
                  <a:lnTo>
                    <a:pt x="1249" y="434"/>
                  </a:lnTo>
                  <a:lnTo>
                    <a:pt x="1252" y="439"/>
                  </a:lnTo>
                  <a:lnTo>
                    <a:pt x="1256" y="444"/>
                  </a:lnTo>
                  <a:lnTo>
                    <a:pt x="1260" y="447"/>
                  </a:lnTo>
                  <a:lnTo>
                    <a:pt x="1275" y="457"/>
                  </a:lnTo>
                  <a:lnTo>
                    <a:pt x="1290" y="468"/>
                  </a:lnTo>
                  <a:lnTo>
                    <a:pt x="1307" y="478"/>
                  </a:lnTo>
                  <a:lnTo>
                    <a:pt x="1325" y="491"/>
                  </a:lnTo>
                  <a:lnTo>
                    <a:pt x="1343" y="504"/>
                  </a:lnTo>
                  <a:lnTo>
                    <a:pt x="1362" y="519"/>
                  </a:lnTo>
                  <a:lnTo>
                    <a:pt x="1382" y="535"/>
                  </a:lnTo>
                  <a:lnTo>
                    <a:pt x="1403" y="554"/>
                  </a:lnTo>
                  <a:lnTo>
                    <a:pt x="1423" y="575"/>
                  </a:lnTo>
                  <a:lnTo>
                    <a:pt x="1445" y="599"/>
                  </a:lnTo>
                  <a:lnTo>
                    <a:pt x="1466" y="625"/>
                  </a:lnTo>
                  <a:lnTo>
                    <a:pt x="1487" y="655"/>
                  </a:lnTo>
                  <a:lnTo>
                    <a:pt x="1508" y="687"/>
                  </a:lnTo>
                  <a:lnTo>
                    <a:pt x="1529" y="724"/>
                  </a:lnTo>
                  <a:lnTo>
                    <a:pt x="1550" y="764"/>
                  </a:lnTo>
                  <a:lnTo>
                    <a:pt x="1571" y="809"/>
                  </a:lnTo>
                  <a:lnTo>
                    <a:pt x="1588" y="852"/>
                  </a:lnTo>
                  <a:lnTo>
                    <a:pt x="1602" y="895"/>
                  </a:lnTo>
                  <a:lnTo>
                    <a:pt x="1613" y="938"/>
                  </a:lnTo>
                  <a:lnTo>
                    <a:pt x="1622" y="982"/>
                  </a:lnTo>
                  <a:lnTo>
                    <a:pt x="1628" y="1026"/>
                  </a:lnTo>
                  <a:lnTo>
                    <a:pt x="1632" y="1071"/>
                  </a:lnTo>
                  <a:lnTo>
                    <a:pt x="1633" y="1115"/>
                  </a:lnTo>
                  <a:lnTo>
                    <a:pt x="1632" y="1159"/>
                  </a:lnTo>
                  <a:lnTo>
                    <a:pt x="1628" y="1203"/>
                  </a:lnTo>
                  <a:lnTo>
                    <a:pt x="1622" y="1246"/>
                  </a:lnTo>
                  <a:lnTo>
                    <a:pt x="1614" y="1290"/>
                  </a:lnTo>
                  <a:lnTo>
                    <a:pt x="1603" y="1333"/>
                  </a:lnTo>
                  <a:lnTo>
                    <a:pt x="1591" y="1375"/>
                  </a:lnTo>
                  <a:lnTo>
                    <a:pt x="1577" y="1417"/>
                  </a:lnTo>
                  <a:lnTo>
                    <a:pt x="1560" y="1458"/>
                  </a:lnTo>
                  <a:lnTo>
                    <a:pt x="1542" y="1499"/>
                  </a:lnTo>
                  <a:lnTo>
                    <a:pt x="1537" y="1509"/>
                  </a:lnTo>
                  <a:lnTo>
                    <a:pt x="1531" y="1519"/>
                  </a:lnTo>
                  <a:lnTo>
                    <a:pt x="1525" y="1530"/>
                  </a:lnTo>
                  <a:lnTo>
                    <a:pt x="1518" y="1540"/>
                  </a:lnTo>
                  <a:lnTo>
                    <a:pt x="1511" y="1550"/>
                  </a:lnTo>
                  <a:lnTo>
                    <a:pt x="1503" y="1561"/>
                  </a:lnTo>
                  <a:lnTo>
                    <a:pt x="1495" y="1572"/>
                  </a:lnTo>
                  <a:lnTo>
                    <a:pt x="1486" y="1583"/>
                  </a:lnTo>
                  <a:lnTo>
                    <a:pt x="1477" y="1593"/>
                  </a:lnTo>
                  <a:lnTo>
                    <a:pt x="1467" y="1604"/>
                  </a:lnTo>
                  <a:lnTo>
                    <a:pt x="1457" y="1614"/>
                  </a:lnTo>
                  <a:lnTo>
                    <a:pt x="1446" y="1624"/>
                  </a:lnTo>
                  <a:lnTo>
                    <a:pt x="1435" y="1635"/>
                  </a:lnTo>
                  <a:lnTo>
                    <a:pt x="1424" y="1645"/>
                  </a:lnTo>
                  <a:lnTo>
                    <a:pt x="1412" y="1655"/>
                  </a:lnTo>
                  <a:lnTo>
                    <a:pt x="1400" y="1664"/>
                  </a:lnTo>
                  <a:lnTo>
                    <a:pt x="1392" y="1670"/>
                  </a:lnTo>
                  <a:lnTo>
                    <a:pt x="1384" y="1676"/>
                  </a:lnTo>
                  <a:lnTo>
                    <a:pt x="1376" y="1681"/>
                  </a:lnTo>
                  <a:lnTo>
                    <a:pt x="1368" y="1686"/>
                  </a:lnTo>
                  <a:lnTo>
                    <a:pt x="1360" y="1691"/>
                  </a:lnTo>
                  <a:lnTo>
                    <a:pt x="1351" y="1696"/>
                  </a:lnTo>
                  <a:lnTo>
                    <a:pt x="1343" y="1700"/>
                  </a:lnTo>
                  <a:lnTo>
                    <a:pt x="1335" y="1704"/>
                  </a:lnTo>
                  <a:lnTo>
                    <a:pt x="1326" y="1708"/>
                  </a:lnTo>
                  <a:lnTo>
                    <a:pt x="1317" y="1711"/>
                  </a:lnTo>
                  <a:lnTo>
                    <a:pt x="1309" y="1714"/>
                  </a:lnTo>
                  <a:lnTo>
                    <a:pt x="1300" y="1717"/>
                  </a:lnTo>
                  <a:lnTo>
                    <a:pt x="1291" y="1719"/>
                  </a:lnTo>
                  <a:lnTo>
                    <a:pt x="1283" y="1720"/>
                  </a:lnTo>
                  <a:lnTo>
                    <a:pt x="1274" y="1721"/>
                  </a:lnTo>
                  <a:lnTo>
                    <a:pt x="1265" y="1721"/>
                  </a:lnTo>
                  <a:lnTo>
                    <a:pt x="1225" y="1722"/>
                  </a:lnTo>
                  <a:lnTo>
                    <a:pt x="1185" y="1720"/>
                  </a:lnTo>
                  <a:lnTo>
                    <a:pt x="1145" y="1715"/>
                  </a:lnTo>
                  <a:lnTo>
                    <a:pt x="1106" y="1708"/>
                  </a:lnTo>
                  <a:lnTo>
                    <a:pt x="1068" y="1700"/>
                  </a:lnTo>
                  <a:lnTo>
                    <a:pt x="1029" y="1689"/>
                  </a:lnTo>
                  <a:lnTo>
                    <a:pt x="991" y="1677"/>
                  </a:lnTo>
                  <a:lnTo>
                    <a:pt x="953" y="1664"/>
                  </a:lnTo>
                  <a:lnTo>
                    <a:pt x="916" y="1650"/>
                  </a:lnTo>
                  <a:lnTo>
                    <a:pt x="878" y="1635"/>
                  </a:lnTo>
                  <a:lnTo>
                    <a:pt x="841" y="1620"/>
                  </a:lnTo>
                  <a:lnTo>
                    <a:pt x="804" y="1605"/>
                  </a:lnTo>
                  <a:lnTo>
                    <a:pt x="766" y="1589"/>
                  </a:lnTo>
                  <a:lnTo>
                    <a:pt x="729" y="1574"/>
                  </a:lnTo>
                  <a:lnTo>
                    <a:pt x="691" y="1559"/>
                  </a:lnTo>
                  <a:lnTo>
                    <a:pt x="653" y="1545"/>
                  </a:lnTo>
                  <a:lnTo>
                    <a:pt x="632" y="1538"/>
                  </a:lnTo>
                  <a:lnTo>
                    <a:pt x="611" y="1530"/>
                  </a:lnTo>
                  <a:lnTo>
                    <a:pt x="590" y="1522"/>
                  </a:lnTo>
                  <a:lnTo>
                    <a:pt x="570" y="1514"/>
                  </a:lnTo>
                  <a:lnTo>
                    <a:pt x="550" y="1504"/>
                  </a:lnTo>
                  <a:lnTo>
                    <a:pt x="530" y="1495"/>
                  </a:lnTo>
                  <a:lnTo>
                    <a:pt x="510" y="1485"/>
                  </a:lnTo>
                  <a:lnTo>
                    <a:pt x="491" y="1474"/>
                  </a:lnTo>
                  <a:lnTo>
                    <a:pt x="472" y="1462"/>
                  </a:lnTo>
                  <a:lnTo>
                    <a:pt x="453" y="1450"/>
                  </a:lnTo>
                  <a:lnTo>
                    <a:pt x="434" y="1437"/>
                  </a:lnTo>
                  <a:lnTo>
                    <a:pt x="416" y="1424"/>
                  </a:lnTo>
                  <a:lnTo>
                    <a:pt x="399" y="1410"/>
                  </a:lnTo>
                  <a:lnTo>
                    <a:pt x="381" y="1395"/>
                  </a:lnTo>
                  <a:lnTo>
                    <a:pt x="364" y="1380"/>
                  </a:lnTo>
                  <a:lnTo>
                    <a:pt x="348" y="1364"/>
                  </a:lnTo>
                  <a:lnTo>
                    <a:pt x="345" y="1362"/>
                  </a:lnTo>
                  <a:lnTo>
                    <a:pt x="339" y="1355"/>
                  </a:lnTo>
                  <a:lnTo>
                    <a:pt x="329" y="1345"/>
                  </a:lnTo>
                  <a:lnTo>
                    <a:pt x="317" y="1331"/>
                  </a:lnTo>
                  <a:lnTo>
                    <a:pt x="302" y="1314"/>
                  </a:lnTo>
                  <a:lnTo>
                    <a:pt x="285" y="1294"/>
                  </a:lnTo>
                  <a:lnTo>
                    <a:pt x="268" y="1270"/>
                  </a:lnTo>
                  <a:lnTo>
                    <a:pt x="251" y="1244"/>
                  </a:lnTo>
                  <a:lnTo>
                    <a:pt x="234" y="1216"/>
                  </a:lnTo>
                  <a:lnTo>
                    <a:pt x="218" y="1185"/>
                  </a:lnTo>
                  <a:lnTo>
                    <a:pt x="203" y="1152"/>
                  </a:lnTo>
                  <a:lnTo>
                    <a:pt x="191" y="1117"/>
                  </a:lnTo>
                  <a:lnTo>
                    <a:pt x="182" y="1081"/>
                  </a:lnTo>
                  <a:lnTo>
                    <a:pt x="176" y="1043"/>
                  </a:lnTo>
                  <a:lnTo>
                    <a:pt x="175" y="1005"/>
                  </a:lnTo>
                  <a:lnTo>
                    <a:pt x="179" y="965"/>
                  </a:lnTo>
                  <a:lnTo>
                    <a:pt x="176" y="963"/>
                  </a:lnTo>
                  <a:lnTo>
                    <a:pt x="170" y="956"/>
                  </a:lnTo>
                  <a:lnTo>
                    <a:pt x="161" y="945"/>
                  </a:lnTo>
                  <a:lnTo>
                    <a:pt x="149" y="930"/>
                  </a:lnTo>
                  <a:lnTo>
                    <a:pt x="135" y="911"/>
                  </a:lnTo>
                  <a:lnTo>
                    <a:pt x="120" y="889"/>
                  </a:lnTo>
                  <a:lnTo>
                    <a:pt x="103" y="865"/>
                  </a:lnTo>
                  <a:lnTo>
                    <a:pt x="86" y="838"/>
                  </a:lnTo>
                  <a:lnTo>
                    <a:pt x="69" y="809"/>
                  </a:lnTo>
                  <a:lnTo>
                    <a:pt x="53" y="778"/>
                  </a:lnTo>
                  <a:lnTo>
                    <a:pt x="38" y="745"/>
                  </a:lnTo>
                  <a:lnTo>
                    <a:pt x="24" y="711"/>
                  </a:lnTo>
                  <a:lnTo>
                    <a:pt x="13" y="677"/>
                  </a:lnTo>
                  <a:lnTo>
                    <a:pt x="5" y="642"/>
                  </a:lnTo>
                  <a:lnTo>
                    <a:pt x="1" y="607"/>
                  </a:lnTo>
                  <a:lnTo>
                    <a:pt x="0" y="572"/>
                  </a:lnTo>
                  <a:lnTo>
                    <a:pt x="1" y="563"/>
                  </a:lnTo>
                  <a:lnTo>
                    <a:pt x="2" y="550"/>
                  </a:lnTo>
                  <a:lnTo>
                    <a:pt x="3" y="534"/>
                  </a:lnTo>
                  <a:lnTo>
                    <a:pt x="6" y="515"/>
                  </a:lnTo>
                  <a:lnTo>
                    <a:pt x="9" y="494"/>
                  </a:lnTo>
                  <a:lnTo>
                    <a:pt x="13" y="471"/>
                  </a:lnTo>
                  <a:lnTo>
                    <a:pt x="19" y="447"/>
                  </a:lnTo>
                  <a:lnTo>
                    <a:pt x="25" y="422"/>
                  </a:lnTo>
                  <a:lnTo>
                    <a:pt x="33" y="396"/>
                  </a:lnTo>
                  <a:lnTo>
                    <a:pt x="41" y="370"/>
                  </a:lnTo>
                  <a:lnTo>
                    <a:pt x="52" y="344"/>
                  </a:lnTo>
                  <a:lnTo>
                    <a:pt x="63" y="319"/>
                  </a:lnTo>
                  <a:lnTo>
                    <a:pt x="77" y="295"/>
                  </a:lnTo>
                  <a:lnTo>
                    <a:pt x="92" y="272"/>
                  </a:lnTo>
                  <a:lnTo>
                    <a:pt x="108" y="251"/>
                  </a:lnTo>
                  <a:lnTo>
                    <a:pt x="127" y="233"/>
                  </a:lnTo>
                  <a:lnTo>
                    <a:pt x="134" y="227"/>
                  </a:lnTo>
                  <a:lnTo>
                    <a:pt x="143" y="220"/>
                  </a:lnTo>
                  <a:lnTo>
                    <a:pt x="155" y="212"/>
                  </a:lnTo>
                  <a:lnTo>
                    <a:pt x="167" y="204"/>
                  </a:lnTo>
                  <a:lnTo>
                    <a:pt x="181" y="195"/>
                  </a:lnTo>
                  <a:lnTo>
                    <a:pt x="197" y="186"/>
                  </a:lnTo>
                  <a:lnTo>
                    <a:pt x="214" y="177"/>
                  </a:lnTo>
                  <a:lnTo>
                    <a:pt x="232" y="169"/>
                  </a:lnTo>
                  <a:lnTo>
                    <a:pt x="251" y="160"/>
                  </a:lnTo>
                  <a:lnTo>
                    <a:pt x="271" y="152"/>
                  </a:lnTo>
                  <a:lnTo>
                    <a:pt x="292" y="145"/>
                  </a:lnTo>
                  <a:lnTo>
                    <a:pt x="313" y="139"/>
                  </a:lnTo>
                  <a:lnTo>
                    <a:pt x="335" y="134"/>
                  </a:lnTo>
                  <a:lnTo>
                    <a:pt x="357" y="130"/>
                  </a:lnTo>
                  <a:lnTo>
                    <a:pt x="379" y="128"/>
                  </a:lnTo>
                  <a:lnTo>
                    <a:pt x="401" y="128"/>
                  </a:lnTo>
                  <a:lnTo>
                    <a:pt x="425" y="127"/>
                  </a:lnTo>
                  <a:lnTo>
                    <a:pt x="453" y="123"/>
                  </a:lnTo>
                  <a:lnTo>
                    <a:pt x="484" y="116"/>
                  </a:lnTo>
                  <a:lnTo>
                    <a:pt x="517" y="108"/>
                  </a:lnTo>
                  <a:lnTo>
                    <a:pt x="552" y="97"/>
                  </a:lnTo>
                  <a:lnTo>
                    <a:pt x="588" y="86"/>
                  </a:lnTo>
                  <a:lnTo>
                    <a:pt x="624" y="74"/>
                  </a:lnTo>
                  <a:lnTo>
                    <a:pt x="660" y="61"/>
                  </a:lnTo>
                  <a:lnTo>
                    <a:pt x="696" y="49"/>
                  </a:lnTo>
                  <a:lnTo>
                    <a:pt x="730" y="37"/>
                  </a:lnTo>
                  <a:lnTo>
                    <a:pt x="762" y="26"/>
                  </a:lnTo>
                  <a:lnTo>
                    <a:pt x="791" y="16"/>
                  </a:lnTo>
                  <a:lnTo>
                    <a:pt x="817" y="8"/>
                  </a:lnTo>
                  <a:lnTo>
                    <a:pt x="838" y="3"/>
                  </a:lnTo>
                  <a:lnTo>
                    <a:pt x="856" y="0"/>
                  </a:lnTo>
                  <a:lnTo>
                    <a:pt x="868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7"/>
            <p:cNvSpPr>
              <a:spLocks/>
            </p:cNvSpPr>
            <p:nvPr/>
          </p:nvSpPr>
          <p:spPr bwMode="auto">
            <a:xfrm>
              <a:off x="2122" y="1688"/>
              <a:ext cx="193" cy="168"/>
            </a:xfrm>
            <a:custGeom>
              <a:avLst/>
              <a:gdLst>
                <a:gd name="T0" fmla="*/ 11 w 193"/>
                <a:gd name="T1" fmla="*/ 14 h 168"/>
                <a:gd name="T2" fmla="*/ 34 w 193"/>
                <a:gd name="T3" fmla="*/ 9 h 168"/>
                <a:gd name="T4" fmla="*/ 60 w 193"/>
                <a:gd name="T5" fmla="*/ 5 h 168"/>
                <a:gd name="T6" fmla="*/ 86 w 193"/>
                <a:gd name="T7" fmla="*/ 3 h 168"/>
                <a:gd name="T8" fmla="*/ 111 w 193"/>
                <a:gd name="T9" fmla="*/ 1 h 168"/>
                <a:gd name="T10" fmla="*/ 132 w 193"/>
                <a:gd name="T11" fmla="*/ 0 h 168"/>
                <a:gd name="T12" fmla="*/ 148 w 193"/>
                <a:gd name="T13" fmla="*/ 0 h 168"/>
                <a:gd name="T14" fmla="*/ 157 w 193"/>
                <a:gd name="T15" fmla="*/ 0 h 168"/>
                <a:gd name="T16" fmla="*/ 159 w 193"/>
                <a:gd name="T17" fmla="*/ 0 h 168"/>
                <a:gd name="T18" fmla="*/ 163 w 193"/>
                <a:gd name="T19" fmla="*/ 1 h 168"/>
                <a:gd name="T20" fmla="*/ 169 w 193"/>
                <a:gd name="T21" fmla="*/ 3 h 168"/>
                <a:gd name="T22" fmla="*/ 175 w 193"/>
                <a:gd name="T23" fmla="*/ 5 h 168"/>
                <a:gd name="T24" fmla="*/ 181 w 193"/>
                <a:gd name="T25" fmla="*/ 10 h 168"/>
                <a:gd name="T26" fmla="*/ 186 w 193"/>
                <a:gd name="T27" fmla="*/ 15 h 168"/>
                <a:gd name="T28" fmla="*/ 190 w 193"/>
                <a:gd name="T29" fmla="*/ 24 h 168"/>
                <a:gd name="T30" fmla="*/ 192 w 193"/>
                <a:gd name="T31" fmla="*/ 34 h 168"/>
                <a:gd name="T32" fmla="*/ 191 w 193"/>
                <a:gd name="T33" fmla="*/ 46 h 168"/>
                <a:gd name="T34" fmla="*/ 190 w 193"/>
                <a:gd name="T35" fmla="*/ 58 h 168"/>
                <a:gd name="T36" fmla="*/ 188 w 193"/>
                <a:gd name="T37" fmla="*/ 69 h 168"/>
                <a:gd name="T38" fmla="*/ 185 w 193"/>
                <a:gd name="T39" fmla="*/ 80 h 168"/>
                <a:gd name="T40" fmla="*/ 181 w 193"/>
                <a:gd name="T41" fmla="*/ 89 h 168"/>
                <a:gd name="T42" fmla="*/ 177 w 193"/>
                <a:gd name="T43" fmla="*/ 99 h 168"/>
                <a:gd name="T44" fmla="*/ 173 w 193"/>
                <a:gd name="T45" fmla="*/ 107 h 168"/>
                <a:gd name="T46" fmla="*/ 168 w 193"/>
                <a:gd name="T47" fmla="*/ 113 h 168"/>
                <a:gd name="T48" fmla="*/ 159 w 193"/>
                <a:gd name="T49" fmla="*/ 122 h 168"/>
                <a:gd name="T50" fmla="*/ 147 w 193"/>
                <a:gd name="T51" fmla="*/ 128 h 168"/>
                <a:gd name="T52" fmla="*/ 131 w 193"/>
                <a:gd name="T53" fmla="*/ 134 h 168"/>
                <a:gd name="T54" fmla="*/ 115 w 193"/>
                <a:gd name="T55" fmla="*/ 139 h 168"/>
                <a:gd name="T56" fmla="*/ 97 w 193"/>
                <a:gd name="T57" fmla="*/ 145 h 168"/>
                <a:gd name="T58" fmla="*/ 81 w 193"/>
                <a:gd name="T59" fmla="*/ 151 h 168"/>
                <a:gd name="T60" fmla="*/ 66 w 193"/>
                <a:gd name="T61" fmla="*/ 158 h 168"/>
                <a:gd name="T62" fmla="*/ 55 w 193"/>
                <a:gd name="T63" fmla="*/ 167 h 168"/>
                <a:gd name="T64" fmla="*/ 55 w 193"/>
                <a:gd name="T65" fmla="*/ 165 h 168"/>
                <a:gd name="T66" fmla="*/ 55 w 193"/>
                <a:gd name="T67" fmla="*/ 163 h 168"/>
                <a:gd name="T68" fmla="*/ 55 w 193"/>
                <a:gd name="T69" fmla="*/ 161 h 168"/>
                <a:gd name="T70" fmla="*/ 55 w 193"/>
                <a:gd name="T71" fmla="*/ 159 h 168"/>
                <a:gd name="T72" fmla="*/ 55 w 193"/>
                <a:gd name="T73" fmla="*/ 150 h 168"/>
                <a:gd name="T74" fmla="*/ 53 w 193"/>
                <a:gd name="T75" fmla="*/ 133 h 168"/>
                <a:gd name="T76" fmla="*/ 49 w 193"/>
                <a:gd name="T77" fmla="*/ 115 h 168"/>
                <a:gd name="T78" fmla="*/ 43 w 193"/>
                <a:gd name="T79" fmla="*/ 97 h 168"/>
                <a:gd name="T80" fmla="*/ 35 w 193"/>
                <a:gd name="T81" fmla="*/ 79 h 168"/>
                <a:gd name="T82" fmla="*/ 26 w 193"/>
                <a:gd name="T83" fmla="*/ 61 h 168"/>
                <a:gd name="T84" fmla="*/ 16 w 193"/>
                <a:gd name="T85" fmla="*/ 43 h 168"/>
                <a:gd name="T86" fmla="*/ 6 w 193"/>
                <a:gd name="T87" fmla="*/ 26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"/>
                <a:gd name="T133" fmla="*/ 0 h 168"/>
                <a:gd name="T134" fmla="*/ 193 w 193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" h="168">
                  <a:moveTo>
                    <a:pt x="0" y="18"/>
                  </a:moveTo>
                  <a:lnTo>
                    <a:pt x="11" y="14"/>
                  </a:lnTo>
                  <a:lnTo>
                    <a:pt x="22" y="12"/>
                  </a:lnTo>
                  <a:lnTo>
                    <a:pt x="34" y="9"/>
                  </a:lnTo>
                  <a:lnTo>
                    <a:pt x="47" y="7"/>
                  </a:lnTo>
                  <a:lnTo>
                    <a:pt x="60" y="5"/>
                  </a:lnTo>
                  <a:lnTo>
                    <a:pt x="73" y="4"/>
                  </a:lnTo>
                  <a:lnTo>
                    <a:pt x="86" y="3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2" y="1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1"/>
                  </a:lnTo>
                  <a:lnTo>
                    <a:pt x="166" y="2"/>
                  </a:lnTo>
                  <a:lnTo>
                    <a:pt x="169" y="3"/>
                  </a:lnTo>
                  <a:lnTo>
                    <a:pt x="172" y="4"/>
                  </a:lnTo>
                  <a:lnTo>
                    <a:pt x="175" y="5"/>
                  </a:lnTo>
                  <a:lnTo>
                    <a:pt x="178" y="7"/>
                  </a:lnTo>
                  <a:lnTo>
                    <a:pt x="181" y="10"/>
                  </a:lnTo>
                  <a:lnTo>
                    <a:pt x="184" y="12"/>
                  </a:lnTo>
                  <a:lnTo>
                    <a:pt x="186" y="15"/>
                  </a:lnTo>
                  <a:lnTo>
                    <a:pt x="188" y="19"/>
                  </a:lnTo>
                  <a:lnTo>
                    <a:pt x="190" y="24"/>
                  </a:lnTo>
                  <a:lnTo>
                    <a:pt x="191" y="29"/>
                  </a:lnTo>
                  <a:lnTo>
                    <a:pt x="192" y="34"/>
                  </a:lnTo>
                  <a:lnTo>
                    <a:pt x="192" y="40"/>
                  </a:lnTo>
                  <a:lnTo>
                    <a:pt x="191" y="46"/>
                  </a:lnTo>
                  <a:lnTo>
                    <a:pt x="191" y="52"/>
                  </a:lnTo>
                  <a:lnTo>
                    <a:pt x="190" y="58"/>
                  </a:lnTo>
                  <a:lnTo>
                    <a:pt x="189" y="63"/>
                  </a:lnTo>
                  <a:lnTo>
                    <a:pt x="188" y="69"/>
                  </a:lnTo>
                  <a:lnTo>
                    <a:pt x="186" y="75"/>
                  </a:lnTo>
                  <a:lnTo>
                    <a:pt x="185" y="80"/>
                  </a:lnTo>
                  <a:lnTo>
                    <a:pt x="183" y="85"/>
                  </a:lnTo>
                  <a:lnTo>
                    <a:pt x="181" y="89"/>
                  </a:lnTo>
                  <a:lnTo>
                    <a:pt x="179" y="94"/>
                  </a:lnTo>
                  <a:lnTo>
                    <a:pt x="177" y="99"/>
                  </a:lnTo>
                  <a:lnTo>
                    <a:pt x="175" y="103"/>
                  </a:lnTo>
                  <a:lnTo>
                    <a:pt x="173" y="107"/>
                  </a:lnTo>
                  <a:lnTo>
                    <a:pt x="170" y="110"/>
                  </a:lnTo>
                  <a:lnTo>
                    <a:pt x="168" y="113"/>
                  </a:lnTo>
                  <a:lnTo>
                    <a:pt x="164" y="118"/>
                  </a:lnTo>
                  <a:lnTo>
                    <a:pt x="159" y="122"/>
                  </a:lnTo>
                  <a:lnTo>
                    <a:pt x="154" y="125"/>
                  </a:lnTo>
                  <a:lnTo>
                    <a:pt x="147" y="128"/>
                  </a:lnTo>
                  <a:lnTo>
                    <a:pt x="139" y="131"/>
                  </a:lnTo>
                  <a:lnTo>
                    <a:pt x="131" y="134"/>
                  </a:lnTo>
                  <a:lnTo>
                    <a:pt x="123" y="137"/>
                  </a:lnTo>
                  <a:lnTo>
                    <a:pt x="115" y="139"/>
                  </a:lnTo>
                  <a:lnTo>
                    <a:pt x="106" y="142"/>
                  </a:lnTo>
                  <a:lnTo>
                    <a:pt x="97" y="145"/>
                  </a:lnTo>
                  <a:lnTo>
                    <a:pt x="89" y="148"/>
                  </a:lnTo>
                  <a:lnTo>
                    <a:pt x="81" y="151"/>
                  </a:lnTo>
                  <a:lnTo>
                    <a:pt x="73" y="154"/>
                  </a:lnTo>
                  <a:lnTo>
                    <a:pt x="66" y="158"/>
                  </a:lnTo>
                  <a:lnTo>
                    <a:pt x="60" y="162"/>
                  </a:lnTo>
                  <a:lnTo>
                    <a:pt x="55" y="167"/>
                  </a:lnTo>
                  <a:lnTo>
                    <a:pt x="55" y="166"/>
                  </a:lnTo>
                  <a:lnTo>
                    <a:pt x="55" y="165"/>
                  </a:lnTo>
                  <a:lnTo>
                    <a:pt x="55" y="164"/>
                  </a:lnTo>
                  <a:lnTo>
                    <a:pt x="55" y="163"/>
                  </a:lnTo>
                  <a:lnTo>
                    <a:pt x="55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5" y="158"/>
                  </a:lnTo>
                  <a:lnTo>
                    <a:pt x="55" y="150"/>
                  </a:lnTo>
                  <a:lnTo>
                    <a:pt x="54" y="141"/>
                  </a:lnTo>
                  <a:lnTo>
                    <a:pt x="53" y="133"/>
                  </a:lnTo>
                  <a:lnTo>
                    <a:pt x="51" y="124"/>
                  </a:lnTo>
                  <a:lnTo>
                    <a:pt x="49" y="115"/>
                  </a:lnTo>
                  <a:lnTo>
                    <a:pt x="46" y="106"/>
                  </a:lnTo>
                  <a:lnTo>
                    <a:pt x="43" y="97"/>
                  </a:lnTo>
                  <a:lnTo>
                    <a:pt x="39" y="88"/>
                  </a:lnTo>
                  <a:lnTo>
                    <a:pt x="35" y="79"/>
                  </a:lnTo>
                  <a:lnTo>
                    <a:pt x="31" y="70"/>
                  </a:lnTo>
                  <a:lnTo>
                    <a:pt x="26" y="61"/>
                  </a:lnTo>
                  <a:lnTo>
                    <a:pt x="21" y="52"/>
                  </a:lnTo>
                  <a:lnTo>
                    <a:pt x="16" y="43"/>
                  </a:lnTo>
                  <a:lnTo>
                    <a:pt x="11" y="35"/>
                  </a:lnTo>
                  <a:lnTo>
                    <a:pt x="6" y="26"/>
                  </a:lnTo>
                  <a:lnTo>
                    <a:pt x="0" y="18"/>
                  </a:lnTo>
                </a:path>
              </a:pathLst>
            </a:custGeom>
            <a:solidFill>
              <a:srgbClr val="FB8C7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8"/>
            <p:cNvSpPr>
              <a:spLocks/>
            </p:cNvSpPr>
            <p:nvPr/>
          </p:nvSpPr>
          <p:spPr bwMode="auto">
            <a:xfrm>
              <a:off x="2022" y="1555"/>
              <a:ext cx="267" cy="151"/>
            </a:xfrm>
            <a:custGeom>
              <a:avLst/>
              <a:gdLst>
                <a:gd name="T0" fmla="*/ 231 w 267"/>
                <a:gd name="T1" fmla="*/ 112 h 151"/>
                <a:gd name="T2" fmla="*/ 228 w 267"/>
                <a:gd name="T3" fmla="*/ 113 h 151"/>
                <a:gd name="T4" fmla="*/ 223 w 267"/>
                <a:gd name="T5" fmla="*/ 114 h 151"/>
                <a:gd name="T6" fmla="*/ 216 w 267"/>
                <a:gd name="T7" fmla="*/ 116 h 151"/>
                <a:gd name="T8" fmla="*/ 208 w 267"/>
                <a:gd name="T9" fmla="*/ 118 h 151"/>
                <a:gd name="T10" fmla="*/ 198 w 267"/>
                <a:gd name="T11" fmla="*/ 122 h 151"/>
                <a:gd name="T12" fmla="*/ 188 w 267"/>
                <a:gd name="T13" fmla="*/ 127 h 151"/>
                <a:gd name="T14" fmla="*/ 179 w 267"/>
                <a:gd name="T15" fmla="*/ 132 h 151"/>
                <a:gd name="T16" fmla="*/ 169 w 267"/>
                <a:gd name="T17" fmla="*/ 136 h 151"/>
                <a:gd name="T18" fmla="*/ 159 w 267"/>
                <a:gd name="T19" fmla="*/ 137 h 151"/>
                <a:gd name="T20" fmla="*/ 149 w 267"/>
                <a:gd name="T21" fmla="*/ 139 h 151"/>
                <a:gd name="T22" fmla="*/ 139 w 267"/>
                <a:gd name="T23" fmla="*/ 140 h 151"/>
                <a:gd name="T24" fmla="*/ 130 w 267"/>
                <a:gd name="T25" fmla="*/ 142 h 151"/>
                <a:gd name="T26" fmla="*/ 120 w 267"/>
                <a:gd name="T27" fmla="*/ 144 h 151"/>
                <a:gd name="T28" fmla="*/ 111 w 267"/>
                <a:gd name="T29" fmla="*/ 146 h 151"/>
                <a:gd name="T30" fmla="*/ 103 w 267"/>
                <a:gd name="T31" fmla="*/ 148 h 151"/>
                <a:gd name="T32" fmla="*/ 92 w 267"/>
                <a:gd name="T33" fmla="*/ 139 h 151"/>
                <a:gd name="T34" fmla="*/ 78 w 267"/>
                <a:gd name="T35" fmla="*/ 120 h 151"/>
                <a:gd name="T36" fmla="*/ 65 w 267"/>
                <a:gd name="T37" fmla="*/ 103 h 151"/>
                <a:gd name="T38" fmla="*/ 52 w 267"/>
                <a:gd name="T39" fmla="*/ 88 h 151"/>
                <a:gd name="T40" fmla="*/ 41 w 267"/>
                <a:gd name="T41" fmla="*/ 74 h 151"/>
                <a:gd name="T42" fmla="*/ 32 w 267"/>
                <a:gd name="T43" fmla="*/ 64 h 151"/>
                <a:gd name="T44" fmla="*/ 25 w 267"/>
                <a:gd name="T45" fmla="*/ 57 h 151"/>
                <a:gd name="T46" fmla="*/ 22 w 267"/>
                <a:gd name="T47" fmla="*/ 53 h 151"/>
                <a:gd name="T48" fmla="*/ 20 w 267"/>
                <a:gd name="T49" fmla="*/ 51 h 151"/>
                <a:gd name="T50" fmla="*/ 17 w 267"/>
                <a:gd name="T51" fmla="*/ 49 h 151"/>
                <a:gd name="T52" fmla="*/ 15 w 267"/>
                <a:gd name="T53" fmla="*/ 46 h 151"/>
                <a:gd name="T54" fmla="*/ 12 w 267"/>
                <a:gd name="T55" fmla="*/ 43 h 151"/>
                <a:gd name="T56" fmla="*/ 9 w 267"/>
                <a:gd name="T57" fmla="*/ 41 h 151"/>
                <a:gd name="T58" fmla="*/ 7 w 267"/>
                <a:gd name="T59" fmla="*/ 39 h 151"/>
                <a:gd name="T60" fmla="*/ 4 w 267"/>
                <a:gd name="T61" fmla="*/ 36 h 151"/>
                <a:gd name="T62" fmla="*/ 1 w 267"/>
                <a:gd name="T63" fmla="*/ 34 h 151"/>
                <a:gd name="T64" fmla="*/ 13 w 267"/>
                <a:gd name="T65" fmla="*/ 28 h 151"/>
                <a:gd name="T66" fmla="*/ 40 w 267"/>
                <a:gd name="T67" fmla="*/ 19 h 151"/>
                <a:gd name="T68" fmla="*/ 68 w 267"/>
                <a:gd name="T69" fmla="*/ 12 h 151"/>
                <a:gd name="T70" fmla="*/ 97 w 267"/>
                <a:gd name="T71" fmla="*/ 7 h 151"/>
                <a:gd name="T72" fmla="*/ 127 w 267"/>
                <a:gd name="T73" fmla="*/ 3 h 151"/>
                <a:gd name="T74" fmla="*/ 157 w 267"/>
                <a:gd name="T75" fmla="*/ 0 h 151"/>
                <a:gd name="T76" fmla="*/ 187 w 267"/>
                <a:gd name="T77" fmla="*/ 0 h 151"/>
                <a:gd name="T78" fmla="*/ 217 w 267"/>
                <a:gd name="T79" fmla="*/ 2 h 151"/>
                <a:gd name="T80" fmla="*/ 233 w 267"/>
                <a:gd name="T81" fmla="*/ 4 h 151"/>
                <a:gd name="T82" fmla="*/ 237 w 267"/>
                <a:gd name="T83" fmla="*/ 5 h 151"/>
                <a:gd name="T84" fmla="*/ 242 w 267"/>
                <a:gd name="T85" fmla="*/ 8 h 151"/>
                <a:gd name="T86" fmla="*/ 249 w 267"/>
                <a:gd name="T87" fmla="*/ 12 h 151"/>
                <a:gd name="T88" fmla="*/ 255 w 267"/>
                <a:gd name="T89" fmla="*/ 18 h 151"/>
                <a:gd name="T90" fmla="*/ 261 w 267"/>
                <a:gd name="T91" fmla="*/ 25 h 151"/>
                <a:gd name="T92" fmla="*/ 264 w 267"/>
                <a:gd name="T93" fmla="*/ 34 h 151"/>
                <a:gd name="T94" fmla="*/ 266 w 267"/>
                <a:gd name="T95" fmla="*/ 45 h 151"/>
                <a:gd name="T96" fmla="*/ 265 w 267"/>
                <a:gd name="T97" fmla="*/ 57 h 151"/>
                <a:gd name="T98" fmla="*/ 264 w 267"/>
                <a:gd name="T99" fmla="*/ 68 h 151"/>
                <a:gd name="T100" fmla="*/ 262 w 267"/>
                <a:gd name="T101" fmla="*/ 78 h 151"/>
                <a:gd name="T102" fmla="*/ 259 w 267"/>
                <a:gd name="T103" fmla="*/ 88 h 151"/>
                <a:gd name="T104" fmla="*/ 254 w 267"/>
                <a:gd name="T105" fmla="*/ 96 h 151"/>
                <a:gd name="T106" fmla="*/ 248 w 267"/>
                <a:gd name="T107" fmla="*/ 103 h 151"/>
                <a:gd name="T108" fmla="*/ 241 w 267"/>
                <a:gd name="T109" fmla="*/ 108 h 151"/>
                <a:gd name="T110" fmla="*/ 232 w 267"/>
                <a:gd name="T111" fmla="*/ 112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7"/>
                <a:gd name="T169" fmla="*/ 0 h 151"/>
                <a:gd name="T170" fmla="*/ 267 w 267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7" h="151">
                  <a:moveTo>
                    <a:pt x="232" y="112"/>
                  </a:moveTo>
                  <a:lnTo>
                    <a:pt x="231" y="112"/>
                  </a:lnTo>
                  <a:lnTo>
                    <a:pt x="230" y="112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3" y="114"/>
                  </a:lnTo>
                  <a:lnTo>
                    <a:pt x="220" y="115"/>
                  </a:lnTo>
                  <a:lnTo>
                    <a:pt x="216" y="116"/>
                  </a:lnTo>
                  <a:lnTo>
                    <a:pt x="212" y="117"/>
                  </a:lnTo>
                  <a:lnTo>
                    <a:pt x="208" y="118"/>
                  </a:lnTo>
                  <a:lnTo>
                    <a:pt x="203" y="120"/>
                  </a:lnTo>
                  <a:lnTo>
                    <a:pt x="198" y="122"/>
                  </a:lnTo>
                  <a:lnTo>
                    <a:pt x="193" y="124"/>
                  </a:lnTo>
                  <a:lnTo>
                    <a:pt x="188" y="127"/>
                  </a:lnTo>
                  <a:lnTo>
                    <a:pt x="183" y="129"/>
                  </a:lnTo>
                  <a:lnTo>
                    <a:pt x="179" y="132"/>
                  </a:lnTo>
                  <a:lnTo>
                    <a:pt x="174" y="136"/>
                  </a:lnTo>
                  <a:lnTo>
                    <a:pt x="169" y="136"/>
                  </a:lnTo>
                  <a:lnTo>
                    <a:pt x="164" y="137"/>
                  </a:lnTo>
                  <a:lnTo>
                    <a:pt x="159" y="137"/>
                  </a:lnTo>
                  <a:lnTo>
                    <a:pt x="154" y="138"/>
                  </a:lnTo>
                  <a:lnTo>
                    <a:pt x="149" y="139"/>
                  </a:lnTo>
                  <a:lnTo>
                    <a:pt x="144" y="139"/>
                  </a:lnTo>
                  <a:lnTo>
                    <a:pt x="139" y="140"/>
                  </a:lnTo>
                  <a:lnTo>
                    <a:pt x="134" y="141"/>
                  </a:lnTo>
                  <a:lnTo>
                    <a:pt x="130" y="142"/>
                  </a:lnTo>
                  <a:lnTo>
                    <a:pt x="125" y="143"/>
                  </a:lnTo>
                  <a:lnTo>
                    <a:pt x="120" y="144"/>
                  </a:lnTo>
                  <a:lnTo>
                    <a:pt x="116" y="145"/>
                  </a:lnTo>
                  <a:lnTo>
                    <a:pt x="111" y="146"/>
                  </a:lnTo>
                  <a:lnTo>
                    <a:pt x="107" y="147"/>
                  </a:lnTo>
                  <a:lnTo>
                    <a:pt x="103" y="148"/>
                  </a:lnTo>
                  <a:lnTo>
                    <a:pt x="99" y="150"/>
                  </a:lnTo>
                  <a:lnTo>
                    <a:pt x="92" y="139"/>
                  </a:lnTo>
                  <a:lnTo>
                    <a:pt x="85" y="130"/>
                  </a:lnTo>
                  <a:lnTo>
                    <a:pt x="78" y="120"/>
                  </a:lnTo>
                  <a:lnTo>
                    <a:pt x="72" y="112"/>
                  </a:lnTo>
                  <a:lnTo>
                    <a:pt x="65" y="103"/>
                  </a:lnTo>
                  <a:lnTo>
                    <a:pt x="59" y="95"/>
                  </a:lnTo>
                  <a:lnTo>
                    <a:pt x="52" y="88"/>
                  </a:lnTo>
                  <a:lnTo>
                    <a:pt x="47" y="81"/>
                  </a:lnTo>
                  <a:lnTo>
                    <a:pt x="41" y="74"/>
                  </a:lnTo>
                  <a:lnTo>
                    <a:pt x="36" y="69"/>
                  </a:lnTo>
                  <a:lnTo>
                    <a:pt x="32" y="64"/>
                  </a:lnTo>
                  <a:lnTo>
                    <a:pt x="29" y="60"/>
                  </a:lnTo>
                  <a:lnTo>
                    <a:pt x="25" y="57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22" y="52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6" y="47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13" y="28"/>
                  </a:lnTo>
                  <a:lnTo>
                    <a:pt x="26" y="24"/>
                  </a:lnTo>
                  <a:lnTo>
                    <a:pt x="40" y="19"/>
                  </a:lnTo>
                  <a:lnTo>
                    <a:pt x="54" y="16"/>
                  </a:lnTo>
                  <a:lnTo>
                    <a:pt x="68" y="12"/>
                  </a:lnTo>
                  <a:lnTo>
                    <a:pt x="83" y="9"/>
                  </a:lnTo>
                  <a:lnTo>
                    <a:pt x="97" y="7"/>
                  </a:lnTo>
                  <a:lnTo>
                    <a:pt x="112" y="5"/>
                  </a:lnTo>
                  <a:lnTo>
                    <a:pt x="127" y="3"/>
                  </a:lnTo>
                  <a:lnTo>
                    <a:pt x="142" y="1"/>
                  </a:lnTo>
                  <a:lnTo>
                    <a:pt x="157" y="0"/>
                  </a:lnTo>
                  <a:lnTo>
                    <a:pt x="172" y="0"/>
                  </a:lnTo>
                  <a:lnTo>
                    <a:pt x="187" y="0"/>
                  </a:lnTo>
                  <a:lnTo>
                    <a:pt x="202" y="1"/>
                  </a:lnTo>
                  <a:lnTo>
                    <a:pt x="217" y="2"/>
                  </a:lnTo>
                  <a:lnTo>
                    <a:pt x="232" y="3"/>
                  </a:lnTo>
                  <a:lnTo>
                    <a:pt x="233" y="4"/>
                  </a:lnTo>
                  <a:lnTo>
                    <a:pt x="235" y="4"/>
                  </a:lnTo>
                  <a:lnTo>
                    <a:pt x="237" y="5"/>
                  </a:lnTo>
                  <a:lnTo>
                    <a:pt x="239" y="7"/>
                  </a:lnTo>
                  <a:lnTo>
                    <a:pt x="242" y="8"/>
                  </a:lnTo>
                  <a:lnTo>
                    <a:pt x="246" y="10"/>
                  </a:lnTo>
                  <a:lnTo>
                    <a:pt x="249" y="12"/>
                  </a:lnTo>
                  <a:lnTo>
                    <a:pt x="252" y="15"/>
                  </a:lnTo>
                  <a:lnTo>
                    <a:pt x="255" y="18"/>
                  </a:lnTo>
                  <a:lnTo>
                    <a:pt x="258" y="22"/>
                  </a:lnTo>
                  <a:lnTo>
                    <a:pt x="261" y="25"/>
                  </a:lnTo>
                  <a:lnTo>
                    <a:pt x="263" y="30"/>
                  </a:lnTo>
                  <a:lnTo>
                    <a:pt x="264" y="34"/>
                  </a:lnTo>
                  <a:lnTo>
                    <a:pt x="265" y="40"/>
                  </a:lnTo>
                  <a:lnTo>
                    <a:pt x="266" y="45"/>
                  </a:lnTo>
                  <a:lnTo>
                    <a:pt x="266" y="51"/>
                  </a:lnTo>
                  <a:lnTo>
                    <a:pt x="265" y="57"/>
                  </a:lnTo>
                  <a:lnTo>
                    <a:pt x="265" y="62"/>
                  </a:lnTo>
                  <a:lnTo>
                    <a:pt x="264" y="68"/>
                  </a:lnTo>
                  <a:lnTo>
                    <a:pt x="263" y="73"/>
                  </a:lnTo>
                  <a:lnTo>
                    <a:pt x="262" y="78"/>
                  </a:lnTo>
                  <a:lnTo>
                    <a:pt x="261" y="83"/>
                  </a:lnTo>
                  <a:lnTo>
                    <a:pt x="259" y="88"/>
                  </a:lnTo>
                  <a:lnTo>
                    <a:pt x="257" y="92"/>
                  </a:lnTo>
                  <a:lnTo>
                    <a:pt x="254" y="96"/>
                  </a:lnTo>
                  <a:lnTo>
                    <a:pt x="252" y="100"/>
                  </a:lnTo>
                  <a:lnTo>
                    <a:pt x="248" y="103"/>
                  </a:lnTo>
                  <a:lnTo>
                    <a:pt x="245" y="106"/>
                  </a:lnTo>
                  <a:lnTo>
                    <a:pt x="241" y="108"/>
                  </a:lnTo>
                  <a:lnTo>
                    <a:pt x="236" y="110"/>
                  </a:lnTo>
                  <a:lnTo>
                    <a:pt x="232" y="112"/>
                  </a:lnTo>
                </a:path>
              </a:pathLst>
            </a:custGeom>
            <a:solidFill>
              <a:srgbClr val="FB8C7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9"/>
            <p:cNvSpPr>
              <a:spLocks/>
            </p:cNvSpPr>
            <p:nvPr/>
          </p:nvSpPr>
          <p:spPr bwMode="auto">
            <a:xfrm>
              <a:off x="1267" y="2391"/>
              <a:ext cx="162" cy="181"/>
            </a:xfrm>
            <a:custGeom>
              <a:avLst/>
              <a:gdLst>
                <a:gd name="T0" fmla="*/ 0 w 162"/>
                <a:gd name="T1" fmla="*/ 1 h 181"/>
                <a:gd name="T2" fmla="*/ 1 w 162"/>
                <a:gd name="T3" fmla="*/ 0 h 181"/>
                <a:gd name="T4" fmla="*/ 3 w 162"/>
                <a:gd name="T5" fmla="*/ 0 h 181"/>
                <a:gd name="T6" fmla="*/ 7 w 162"/>
                <a:gd name="T7" fmla="*/ 0 h 181"/>
                <a:gd name="T8" fmla="*/ 12 w 162"/>
                <a:gd name="T9" fmla="*/ 1 h 181"/>
                <a:gd name="T10" fmla="*/ 19 w 162"/>
                <a:gd name="T11" fmla="*/ 3 h 181"/>
                <a:gd name="T12" fmla="*/ 27 w 162"/>
                <a:gd name="T13" fmla="*/ 6 h 181"/>
                <a:gd name="T14" fmla="*/ 36 w 162"/>
                <a:gd name="T15" fmla="*/ 10 h 181"/>
                <a:gd name="T16" fmla="*/ 46 w 162"/>
                <a:gd name="T17" fmla="*/ 17 h 181"/>
                <a:gd name="T18" fmla="*/ 57 w 162"/>
                <a:gd name="T19" fmla="*/ 26 h 181"/>
                <a:gd name="T20" fmla="*/ 70 w 162"/>
                <a:gd name="T21" fmla="*/ 37 h 181"/>
                <a:gd name="T22" fmla="*/ 83 w 162"/>
                <a:gd name="T23" fmla="*/ 52 h 181"/>
                <a:gd name="T24" fmla="*/ 97 w 162"/>
                <a:gd name="T25" fmla="*/ 69 h 181"/>
                <a:gd name="T26" fmla="*/ 112 w 162"/>
                <a:gd name="T27" fmla="*/ 91 h 181"/>
                <a:gd name="T28" fmla="*/ 128 w 162"/>
                <a:gd name="T29" fmla="*/ 116 h 181"/>
                <a:gd name="T30" fmla="*/ 144 w 162"/>
                <a:gd name="T31" fmla="*/ 146 h 181"/>
                <a:gd name="T32" fmla="*/ 161 w 162"/>
                <a:gd name="T33" fmla="*/ 180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181"/>
                <a:gd name="T53" fmla="*/ 162 w 162"/>
                <a:gd name="T54" fmla="*/ 181 h 1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181">
                  <a:moveTo>
                    <a:pt x="0" y="1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3"/>
                  </a:lnTo>
                  <a:lnTo>
                    <a:pt x="27" y="6"/>
                  </a:lnTo>
                  <a:lnTo>
                    <a:pt x="36" y="10"/>
                  </a:lnTo>
                  <a:lnTo>
                    <a:pt x="46" y="17"/>
                  </a:lnTo>
                  <a:lnTo>
                    <a:pt x="57" y="26"/>
                  </a:lnTo>
                  <a:lnTo>
                    <a:pt x="70" y="37"/>
                  </a:lnTo>
                  <a:lnTo>
                    <a:pt x="83" y="52"/>
                  </a:lnTo>
                  <a:lnTo>
                    <a:pt x="97" y="69"/>
                  </a:lnTo>
                  <a:lnTo>
                    <a:pt x="112" y="91"/>
                  </a:lnTo>
                  <a:lnTo>
                    <a:pt x="128" y="116"/>
                  </a:lnTo>
                  <a:lnTo>
                    <a:pt x="144" y="146"/>
                  </a:lnTo>
                  <a:lnTo>
                    <a:pt x="161" y="18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0"/>
            <p:cNvSpPr>
              <a:spLocks/>
            </p:cNvSpPr>
            <p:nvPr/>
          </p:nvSpPr>
          <p:spPr bwMode="auto">
            <a:xfrm>
              <a:off x="1266" y="238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1"/>
            <p:cNvSpPr>
              <a:spLocks/>
            </p:cNvSpPr>
            <p:nvPr/>
          </p:nvSpPr>
          <p:spPr bwMode="auto">
            <a:xfrm>
              <a:off x="1421" y="256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2"/>
            <p:cNvSpPr>
              <a:spLocks/>
            </p:cNvSpPr>
            <p:nvPr/>
          </p:nvSpPr>
          <p:spPr bwMode="auto">
            <a:xfrm>
              <a:off x="1369" y="2349"/>
              <a:ext cx="60" cy="223"/>
            </a:xfrm>
            <a:custGeom>
              <a:avLst/>
              <a:gdLst>
                <a:gd name="T0" fmla="*/ 59 w 60"/>
                <a:gd name="T1" fmla="*/ 222 h 223"/>
                <a:gd name="T2" fmla="*/ 58 w 60"/>
                <a:gd name="T3" fmla="*/ 220 h 223"/>
                <a:gd name="T4" fmla="*/ 55 w 60"/>
                <a:gd name="T5" fmla="*/ 215 h 223"/>
                <a:gd name="T6" fmla="*/ 50 w 60"/>
                <a:gd name="T7" fmla="*/ 207 h 223"/>
                <a:gd name="T8" fmla="*/ 44 w 60"/>
                <a:gd name="T9" fmla="*/ 197 h 223"/>
                <a:gd name="T10" fmla="*/ 38 w 60"/>
                <a:gd name="T11" fmla="*/ 184 h 223"/>
                <a:gd name="T12" fmla="*/ 31 w 60"/>
                <a:gd name="T13" fmla="*/ 169 h 223"/>
                <a:gd name="T14" fmla="*/ 24 w 60"/>
                <a:gd name="T15" fmla="*/ 153 h 223"/>
                <a:gd name="T16" fmla="*/ 17 w 60"/>
                <a:gd name="T17" fmla="*/ 136 h 223"/>
                <a:gd name="T18" fmla="*/ 11 w 60"/>
                <a:gd name="T19" fmla="*/ 118 h 223"/>
                <a:gd name="T20" fmla="*/ 6 w 60"/>
                <a:gd name="T21" fmla="*/ 99 h 223"/>
                <a:gd name="T22" fmla="*/ 2 w 60"/>
                <a:gd name="T23" fmla="*/ 81 h 223"/>
                <a:gd name="T24" fmla="*/ 0 w 60"/>
                <a:gd name="T25" fmla="*/ 63 h 223"/>
                <a:gd name="T26" fmla="*/ 0 w 60"/>
                <a:gd name="T27" fmla="*/ 45 h 223"/>
                <a:gd name="T28" fmla="*/ 3 w 60"/>
                <a:gd name="T29" fmla="*/ 29 h 223"/>
                <a:gd name="T30" fmla="*/ 8 w 60"/>
                <a:gd name="T31" fmla="*/ 13 h 223"/>
                <a:gd name="T32" fmla="*/ 17 w 60"/>
                <a:gd name="T33" fmla="*/ 0 h 2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223"/>
                <a:gd name="T53" fmla="*/ 60 w 60"/>
                <a:gd name="T54" fmla="*/ 223 h 2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223">
                  <a:moveTo>
                    <a:pt x="59" y="222"/>
                  </a:moveTo>
                  <a:lnTo>
                    <a:pt x="58" y="220"/>
                  </a:lnTo>
                  <a:lnTo>
                    <a:pt x="55" y="215"/>
                  </a:lnTo>
                  <a:lnTo>
                    <a:pt x="50" y="207"/>
                  </a:lnTo>
                  <a:lnTo>
                    <a:pt x="44" y="197"/>
                  </a:lnTo>
                  <a:lnTo>
                    <a:pt x="38" y="184"/>
                  </a:lnTo>
                  <a:lnTo>
                    <a:pt x="31" y="169"/>
                  </a:lnTo>
                  <a:lnTo>
                    <a:pt x="24" y="153"/>
                  </a:lnTo>
                  <a:lnTo>
                    <a:pt x="17" y="136"/>
                  </a:lnTo>
                  <a:lnTo>
                    <a:pt x="11" y="118"/>
                  </a:lnTo>
                  <a:lnTo>
                    <a:pt x="6" y="99"/>
                  </a:lnTo>
                  <a:lnTo>
                    <a:pt x="2" y="81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3" y="29"/>
                  </a:lnTo>
                  <a:lnTo>
                    <a:pt x="8" y="13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3"/>
            <p:cNvSpPr>
              <a:spLocks/>
            </p:cNvSpPr>
            <p:nvPr/>
          </p:nvSpPr>
          <p:spPr bwMode="auto">
            <a:xfrm>
              <a:off x="1421" y="25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4"/>
            <p:cNvSpPr>
              <a:spLocks/>
            </p:cNvSpPr>
            <p:nvPr/>
          </p:nvSpPr>
          <p:spPr bwMode="auto">
            <a:xfrm>
              <a:off x="1379" y="23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15"/>
            <p:cNvSpPr>
              <a:spLocks/>
            </p:cNvSpPr>
            <p:nvPr/>
          </p:nvSpPr>
          <p:spPr bwMode="auto">
            <a:xfrm>
              <a:off x="1947" y="2128"/>
              <a:ext cx="151" cy="195"/>
            </a:xfrm>
            <a:custGeom>
              <a:avLst/>
              <a:gdLst>
                <a:gd name="T0" fmla="*/ 150 w 151"/>
                <a:gd name="T1" fmla="*/ 194 h 195"/>
                <a:gd name="T2" fmla="*/ 142 w 151"/>
                <a:gd name="T3" fmla="*/ 165 h 195"/>
                <a:gd name="T4" fmla="*/ 133 w 151"/>
                <a:gd name="T5" fmla="*/ 139 h 195"/>
                <a:gd name="T6" fmla="*/ 123 w 151"/>
                <a:gd name="T7" fmla="*/ 115 h 195"/>
                <a:gd name="T8" fmla="*/ 113 w 151"/>
                <a:gd name="T9" fmla="*/ 95 h 195"/>
                <a:gd name="T10" fmla="*/ 101 w 151"/>
                <a:gd name="T11" fmla="*/ 77 h 195"/>
                <a:gd name="T12" fmla="*/ 90 w 151"/>
                <a:gd name="T13" fmla="*/ 61 h 195"/>
                <a:gd name="T14" fmla="*/ 78 w 151"/>
                <a:gd name="T15" fmla="*/ 48 h 195"/>
                <a:gd name="T16" fmla="*/ 67 w 151"/>
                <a:gd name="T17" fmla="*/ 36 h 195"/>
                <a:gd name="T18" fmla="*/ 55 w 151"/>
                <a:gd name="T19" fmla="*/ 27 h 195"/>
                <a:gd name="T20" fmla="*/ 45 w 151"/>
                <a:gd name="T21" fmla="*/ 19 h 195"/>
                <a:gd name="T22" fmla="*/ 34 w 151"/>
                <a:gd name="T23" fmla="*/ 13 h 195"/>
                <a:gd name="T24" fmla="*/ 25 w 151"/>
                <a:gd name="T25" fmla="*/ 8 h 195"/>
                <a:gd name="T26" fmla="*/ 16 w 151"/>
                <a:gd name="T27" fmla="*/ 5 h 195"/>
                <a:gd name="T28" fmla="*/ 9 w 151"/>
                <a:gd name="T29" fmla="*/ 2 h 195"/>
                <a:gd name="T30" fmla="*/ 4 w 151"/>
                <a:gd name="T31" fmla="*/ 1 h 195"/>
                <a:gd name="T32" fmla="*/ 0 w 151"/>
                <a:gd name="T33" fmla="*/ 0 h 195"/>
                <a:gd name="T34" fmla="*/ 0 w 151"/>
                <a:gd name="T35" fmla="*/ 1 h 195"/>
                <a:gd name="T36" fmla="*/ 1 w 151"/>
                <a:gd name="T37" fmla="*/ 1 h 195"/>
                <a:gd name="T38" fmla="*/ 1 w 151"/>
                <a:gd name="T39" fmla="*/ 2 h 195"/>
                <a:gd name="T40" fmla="*/ 2 w 151"/>
                <a:gd name="T41" fmla="*/ 2 h 195"/>
                <a:gd name="T42" fmla="*/ 3 w 151"/>
                <a:gd name="T43" fmla="*/ 3 h 195"/>
                <a:gd name="T44" fmla="*/ 5 w 151"/>
                <a:gd name="T45" fmla="*/ 7 h 195"/>
                <a:gd name="T46" fmla="*/ 7 w 151"/>
                <a:gd name="T47" fmla="*/ 10 h 195"/>
                <a:gd name="T48" fmla="*/ 9 w 151"/>
                <a:gd name="T49" fmla="*/ 14 h 195"/>
                <a:gd name="T50" fmla="*/ 11 w 151"/>
                <a:gd name="T51" fmla="*/ 18 h 195"/>
                <a:gd name="T52" fmla="*/ 13 w 151"/>
                <a:gd name="T53" fmla="*/ 22 h 195"/>
                <a:gd name="T54" fmla="*/ 14 w 151"/>
                <a:gd name="T55" fmla="*/ 25 h 195"/>
                <a:gd name="T56" fmla="*/ 15 w 151"/>
                <a:gd name="T57" fmla="*/ 28 h 195"/>
                <a:gd name="T58" fmla="*/ 16 w 151"/>
                <a:gd name="T59" fmla="*/ 32 h 195"/>
                <a:gd name="T60" fmla="*/ 16 w 151"/>
                <a:gd name="T61" fmla="*/ 35 h 195"/>
                <a:gd name="T62" fmla="*/ 17 w 151"/>
                <a:gd name="T63" fmla="*/ 38 h 195"/>
                <a:gd name="T64" fmla="*/ 17 w 151"/>
                <a:gd name="T65" fmla="*/ 41 h 195"/>
                <a:gd name="T66" fmla="*/ 17 w 151"/>
                <a:gd name="T67" fmla="*/ 44 h 195"/>
                <a:gd name="T68" fmla="*/ 17 w 151"/>
                <a:gd name="T69" fmla="*/ 47 h 195"/>
                <a:gd name="T70" fmla="*/ 17 w 151"/>
                <a:gd name="T71" fmla="*/ 49 h 195"/>
                <a:gd name="T72" fmla="*/ 16 w 151"/>
                <a:gd name="T73" fmla="*/ 52 h 195"/>
                <a:gd name="T74" fmla="*/ 16 w 151"/>
                <a:gd name="T75" fmla="*/ 54 h 195"/>
                <a:gd name="T76" fmla="*/ 30 w 151"/>
                <a:gd name="T77" fmla="*/ 63 h 195"/>
                <a:gd name="T78" fmla="*/ 44 w 151"/>
                <a:gd name="T79" fmla="*/ 73 h 195"/>
                <a:gd name="T80" fmla="*/ 57 w 151"/>
                <a:gd name="T81" fmla="*/ 83 h 195"/>
                <a:gd name="T82" fmla="*/ 70 w 151"/>
                <a:gd name="T83" fmla="*/ 94 h 195"/>
                <a:gd name="T84" fmla="*/ 82 w 151"/>
                <a:gd name="T85" fmla="*/ 106 h 195"/>
                <a:gd name="T86" fmla="*/ 93 w 151"/>
                <a:gd name="T87" fmla="*/ 117 h 195"/>
                <a:gd name="T88" fmla="*/ 103 w 151"/>
                <a:gd name="T89" fmla="*/ 129 h 195"/>
                <a:gd name="T90" fmla="*/ 112 w 151"/>
                <a:gd name="T91" fmla="*/ 140 h 195"/>
                <a:gd name="T92" fmla="*/ 121 w 151"/>
                <a:gd name="T93" fmla="*/ 151 h 195"/>
                <a:gd name="T94" fmla="*/ 128 w 151"/>
                <a:gd name="T95" fmla="*/ 161 h 195"/>
                <a:gd name="T96" fmla="*/ 135 w 151"/>
                <a:gd name="T97" fmla="*/ 170 h 195"/>
                <a:gd name="T98" fmla="*/ 140 w 151"/>
                <a:gd name="T99" fmla="*/ 178 h 195"/>
                <a:gd name="T100" fmla="*/ 144 w 151"/>
                <a:gd name="T101" fmla="*/ 185 h 195"/>
                <a:gd name="T102" fmla="*/ 147 w 151"/>
                <a:gd name="T103" fmla="*/ 189 h 195"/>
                <a:gd name="T104" fmla="*/ 149 w 151"/>
                <a:gd name="T105" fmla="*/ 193 h 195"/>
                <a:gd name="T106" fmla="*/ 150 w 151"/>
                <a:gd name="T107" fmla="*/ 194 h 1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"/>
                <a:gd name="T163" fmla="*/ 0 h 195"/>
                <a:gd name="T164" fmla="*/ 151 w 151"/>
                <a:gd name="T165" fmla="*/ 195 h 1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" h="195">
                  <a:moveTo>
                    <a:pt x="150" y="194"/>
                  </a:moveTo>
                  <a:lnTo>
                    <a:pt x="142" y="165"/>
                  </a:lnTo>
                  <a:lnTo>
                    <a:pt x="133" y="139"/>
                  </a:lnTo>
                  <a:lnTo>
                    <a:pt x="123" y="115"/>
                  </a:lnTo>
                  <a:lnTo>
                    <a:pt x="113" y="95"/>
                  </a:lnTo>
                  <a:lnTo>
                    <a:pt x="101" y="77"/>
                  </a:lnTo>
                  <a:lnTo>
                    <a:pt x="90" y="61"/>
                  </a:lnTo>
                  <a:lnTo>
                    <a:pt x="78" y="48"/>
                  </a:lnTo>
                  <a:lnTo>
                    <a:pt x="67" y="36"/>
                  </a:lnTo>
                  <a:lnTo>
                    <a:pt x="55" y="27"/>
                  </a:lnTo>
                  <a:lnTo>
                    <a:pt x="45" y="19"/>
                  </a:lnTo>
                  <a:lnTo>
                    <a:pt x="34" y="13"/>
                  </a:lnTo>
                  <a:lnTo>
                    <a:pt x="25" y="8"/>
                  </a:lnTo>
                  <a:lnTo>
                    <a:pt x="16" y="5"/>
                  </a:lnTo>
                  <a:lnTo>
                    <a:pt x="9" y="2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7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6" y="32"/>
                  </a:lnTo>
                  <a:lnTo>
                    <a:pt x="16" y="35"/>
                  </a:lnTo>
                  <a:lnTo>
                    <a:pt x="17" y="38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30" y="63"/>
                  </a:lnTo>
                  <a:lnTo>
                    <a:pt x="44" y="73"/>
                  </a:lnTo>
                  <a:lnTo>
                    <a:pt x="57" y="83"/>
                  </a:lnTo>
                  <a:lnTo>
                    <a:pt x="70" y="94"/>
                  </a:lnTo>
                  <a:lnTo>
                    <a:pt x="82" y="106"/>
                  </a:lnTo>
                  <a:lnTo>
                    <a:pt x="93" y="117"/>
                  </a:lnTo>
                  <a:lnTo>
                    <a:pt x="103" y="129"/>
                  </a:lnTo>
                  <a:lnTo>
                    <a:pt x="112" y="140"/>
                  </a:lnTo>
                  <a:lnTo>
                    <a:pt x="121" y="151"/>
                  </a:lnTo>
                  <a:lnTo>
                    <a:pt x="128" y="161"/>
                  </a:lnTo>
                  <a:lnTo>
                    <a:pt x="135" y="170"/>
                  </a:lnTo>
                  <a:lnTo>
                    <a:pt x="140" y="178"/>
                  </a:lnTo>
                  <a:lnTo>
                    <a:pt x="144" y="185"/>
                  </a:lnTo>
                  <a:lnTo>
                    <a:pt x="147" y="189"/>
                  </a:lnTo>
                  <a:lnTo>
                    <a:pt x="149" y="193"/>
                  </a:lnTo>
                  <a:lnTo>
                    <a:pt x="150" y="19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6"/>
            <p:cNvSpPr>
              <a:spLocks/>
            </p:cNvSpPr>
            <p:nvPr/>
          </p:nvSpPr>
          <p:spPr bwMode="auto">
            <a:xfrm>
              <a:off x="1411" y="2284"/>
              <a:ext cx="73" cy="325"/>
            </a:xfrm>
            <a:custGeom>
              <a:avLst/>
              <a:gdLst>
                <a:gd name="T0" fmla="*/ 30 w 73"/>
                <a:gd name="T1" fmla="*/ 96 h 325"/>
                <a:gd name="T2" fmla="*/ 31 w 73"/>
                <a:gd name="T3" fmla="*/ 84 h 325"/>
                <a:gd name="T4" fmla="*/ 34 w 73"/>
                <a:gd name="T5" fmla="*/ 70 h 325"/>
                <a:gd name="T6" fmla="*/ 37 w 73"/>
                <a:gd name="T7" fmla="*/ 55 h 325"/>
                <a:gd name="T8" fmla="*/ 41 w 73"/>
                <a:gd name="T9" fmla="*/ 40 h 325"/>
                <a:gd name="T10" fmla="*/ 45 w 73"/>
                <a:gd name="T11" fmla="*/ 26 h 325"/>
                <a:gd name="T12" fmla="*/ 48 w 73"/>
                <a:gd name="T13" fmla="*/ 14 h 325"/>
                <a:gd name="T14" fmla="*/ 52 w 73"/>
                <a:gd name="T15" fmla="*/ 4 h 325"/>
                <a:gd name="T16" fmla="*/ 37 w 73"/>
                <a:gd name="T17" fmla="*/ 15 h 325"/>
                <a:gd name="T18" fmla="*/ 14 w 73"/>
                <a:gd name="T19" fmla="*/ 52 h 325"/>
                <a:gd name="T20" fmla="*/ 2 w 73"/>
                <a:gd name="T21" fmla="*/ 94 h 325"/>
                <a:gd name="T22" fmla="*/ 0 w 73"/>
                <a:gd name="T23" fmla="*/ 138 h 325"/>
                <a:gd name="T24" fmla="*/ 6 w 73"/>
                <a:gd name="T25" fmla="*/ 184 h 325"/>
                <a:gd name="T26" fmla="*/ 18 w 73"/>
                <a:gd name="T27" fmla="*/ 230 h 325"/>
                <a:gd name="T28" fmla="*/ 37 w 73"/>
                <a:gd name="T29" fmla="*/ 271 h 325"/>
                <a:gd name="T30" fmla="*/ 59 w 73"/>
                <a:gd name="T31" fmla="*/ 308 h 325"/>
                <a:gd name="T32" fmla="*/ 68 w 73"/>
                <a:gd name="T33" fmla="*/ 315 h 325"/>
                <a:gd name="T34" fmla="*/ 61 w 73"/>
                <a:gd name="T35" fmla="*/ 294 h 325"/>
                <a:gd name="T36" fmla="*/ 54 w 73"/>
                <a:gd name="T37" fmla="*/ 272 h 325"/>
                <a:gd name="T38" fmla="*/ 48 w 73"/>
                <a:gd name="T39" fmla="*/ 248 h 325"/>
                <a:gd name="T40" fmla="*/ 43 w 73"/>
                <a:gd name="T41" fmla="*/ 224 h 325"/>
                <a:gd name="T42" fmla="*/ 41 w 73"/>
                <a:gd name="T43" fmla="*/ 200 h 325"/>
                <a:gd name="T44" fmla="*/ 40 w 73"/>
                <a:gd name="T45" fmla="*/ 176 h 325"/>
                <a:gd name="T46" fmla="*/ 43 w 73"/>
                <a:gd name="T47" fmla="*/ 153 h 325"/>
                <a:gd name="T48" fmla="*/ 44 w 73"/>
                <a:gd name="T49" fmla="*/ 141 h 325"/>
                <a:gd name="T50" fmla="*/ 41 w 73"/>
                <a:gd name="T51" fmla="*/ 137 h 325"/>
                <a:gd name="T52" fmla="*/ 38 w 73"/>
                <a:gd name="T53" fmla="*/ 134 h 325"/>
                <a:gd name="T54" fmla="*/ 35 w 73"/>
                <a:gd name="T55" fmla="*/ 129 h 325"/>
                <a:gd name="T56" fmla="*/ 33 w 73"/>
                <a:gd name="T57" fmla="*/ 124 h 325"/>
                <a:gd name="T58" fmla="*/ 31 w 73"/>
                <a:gd name="T59" fmla="*/ 119 h 325"/>
                <a:gd name="T60" fmla="*/ 30 w 73"/>
                <a:gd name="T61" fmla="*/ 112 h 325"/>
                <a:gd name="T62" fmla="*/ 30 w 73"/>
                <a:gd name="T63" fmla="*/ 105 h 3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325"/>
                <a:gd name="T98" fmla="*/ 73 w 73"/>
                <a:gd name="T99" fmla="*/ 325 h 3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325">
                  <a:moveTo>
                    <a:pt x="30" y="101"/>
                  </a:moveTo>
                  <a:lnTo>
                    <a:pt x="30" y="96"/>
                  </a:lnTo>
                  <a:lnTo>
                    <a:pt x="31" y="90"/>
                  </a:lnTo>
                  <a:lnTo>
                    <a:pt x="31" y="84"/>
                  </a:lnTo>
                  <a:lnTo>
                    <a:pt x="33" y="77"/>
                  </a:lnTo>
                  <a:lnTo>
                    <a:pt x="34" y="70"/>
                  </a:lnTo>
                  <a:lnTo>
                    <a:pt x="36" y="62"/>
                  </a:lnTo>
                  <a:lnTo>
                    <a:pt x="37" y="55"/>
                  </a:lnTo>
                  <a:lnTo>
                    <a:pt x="39" y="47"/>
                  </a:lnTo>
                  <a:lnTo>
                    <a:pt x="41" y="40"/>
                  </a:lnTo>
                  <a:lnTo>
                    <a:pt x="43" y="33"/>
                  </a:lnTo>
                  <a:lnTo>
                    <a:pt x="45" y="26"/>
                  </a:lnTo>
                  <a:lnTo>
                    <a:pt x="47" y="20"/>
                  </a:lnTo>
                  <a:lnTo>
                    <a:pt x="48" y="14"/>
                  </a:lnTo>
                  <a:lnTo>
                    <a:pt x="50" y="8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7" y="15"/>
                  </a:lnTo>
                  <a:lnTo>
                    <a:pt x="24" y="33"/>
                  </a:lnTo>
                  <a:lnTo>
                    <a:pt x="14" y="52"/>
                  </a:lnTo>
                  <a:lnTo>
                    <a:pt x="7" y="72"/>
                  </a:lnTo>
                  <a:lnTo>
                    <a:pt x="2" y="94"/>
                  </a:lnTo>
                  <a:lnTo>
                    <a:pt x="0" y="116"/>
                  </a:lnTo>
                  <a:lnTo>
                    <a:pt x="0" y="138"/>
                  </a:lnTo>
                  <a:lnTo>
                    <a:pt x="2" y="161"/>
                  </a:lnTo>
                  <a:lnTo>
                    <a:pt x="6" y="184"/>
                  </a:lnTo>
                  <a:lnTo>
                    <a:pt x="11" y="207"/>
                  </a:lnTo>
                  <a:lnTo>
                    <a:pt x="18" y="230"/>
                  </a:lnTo>
                  <a:lnTo>
                    <a:pt x="27" y="251"/>
                  </a:lnTo>
                  <a:lnTo>
                    <a:pt x="37" y="271"/>
                  </a:lnTo>
                  <a:lnTo>
                    <a:pt x="47" y="291"/>
                  </a:lnTo>
                  <a:lnTo>
                    <a:pt x="59" y="308"/>
                  </a:lnTo>
                  <a:lnTo>
                    <a:pt x="72" y="324"/>
                  </a:lnTo>
                  <a:lnTo>
                    <a:pt x="68" y="315"/>
                  </a:lnTo>
                  <a:lnTo>
                    <a:pt x="64" y="305"/>
                  </a:lnTo>
                  <a:lnTo>
                    <a:pt x="61" y="294"/>
                  </a:lnTo>
                  <a:lnTo>
                    <a:pt x="57" y="283"/>
                  </a:lnTo>
                  <a:lnTo>
                    <a:pt x="54" y="272"/>
                  </a:lnTo>
                  <a:lnTo>
                    <a:pt x="50" y="260"/>
                  </a:lnTo>
                  <a:lnTo>
                    <a:pt x="48" y="248"/>
                  </a:lnTo>
                  <a:lnTo>
                    <a:pt x="45" y="237"/>
                  </a:lnTo>
                  <a:lnTo>
                    <a:pt x="43" y="224"/>
                  </a:lnTo>
                  <a:lnTo>
                    <a:pt x="42" y="212"/>
                  </a:lnTo>
                  <a:lnTo>
                    <a:pt x="41" y="200"/>
                  </a:lnTo>
                  <a:lnTo>
                    <a:pt x="40" y="188"/>
                  </a:lnTo>
                  <a:lnTo>
                    <a:pt x="40" y="176"/>
                  </a:lnTo>
                  <a:lnTo>
                    <a:pt x="41" y="165"/>
                  </a:lnTo>
                  <a:lnTo>
                    <a:pt x="43" y="153"/>
                  </a:lnTo>
                  <a:lnTo>
                    <a:pt x="46" y="142"/>
                  </a:lnTo>
                  <a:lnTo>
                    <a:pt x="44" y="141"/>
                  </a:lnTo>
                  <a:lnTo>
                    <a:pt x="42" y="139"/>
                  </a:lnTo>
                  <a:lnTo>
                    <a:pt x="41" y="137"/>
                  </a:lnTo>
                  <a:lnTo>
                    <a:pt x="39" y="136"/>
                  </a:lnTo>
                  <a:lnTo>
                    <a:pt x="38" y="134"/>
                  </a:lnTo>
                  <a:lnTo>
                    <a:pt x="37" y="132"/>
                  </a:lnTo>
                  <a:lnTo>
                    <a:pt x="35" y="129"/>
                  </a:lnTo>
                  <a:lnTo>
                    <a:pt x="34" y="127"/>
                  </a:lnTo>
                  <a:lnTo>
                    <a:pt x="33" y="124"/>
                  </a:lnTo>
                  <a:lnTo>
                    <a:pt x="32" y="121"/>
                  </a:lnTo>
                  <a:lnTo>
                    <a:pt x="31" y="119"/>
                  </a:lnTo>
                  <a:lnTo>
                    <a:pt x="31" y="116"/>
                  </a:lnTo>
                  <a:lnTo>
                    <a:pt x="30" y="112"/>
                  </a:lnTo>
                  <a:lnTo>
                    <a:pt x="30" y="109"/>
                  </a:lnTo>
                  <a:lnTo>
                    <a:pt x="30" y="105"/>
                  </a:lnTo>
                  <a:lnTo>
                    <a:pt x="30" y="10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17"/>
            <p:cNvSpPr>
              <a:spLocks/>
            </p:cNvSpPr>
            <p:nvPr/>
          </p:nvSpPr>
          <p:spPr bwMode="auto">
            <a:xfrm>
              <a:off x="1798" y="2216"/>
              <a:ext cx="138" cy="111"/>
            </a:xfrm>
            <a:custGeom>
              <a:avLst/>
              <a:gdLst>
                <a:gd name="T0" fmla="*/ 137 w 138"/>
                <a:gd name="T1" fmla="*/ 0 h 111"/>
                <a:gd name="T2" fmla="*/ 137 w 138"/>
                <a:gd name="T3" fmla="*/ 1 h 111"/>
                <a:gd name="T4" fmla="*/ 137 w 138"/>
                <a:gd name="T5" fmla="*/ 5 h 111"/>
                <a:gd name="T6" fmla="*/ 136 w 138"/>
                <a:gd name="T7" fmla="*/ 11 h 111"/>
                <a:gd name="T8" fmla="*/ 134 w 138"/>
                <a:gd name="T9" fmla="*/ 19 h 111"/>
                <a:gd name="T10" fmla="*/ 132 w 138"/>
                <a:gd name="T11" fmla="*/ 29 h 111"/>
                <a:gd name="T12" fmla="*/ 129 w 138"/>
                <a:gd name="T13" fmla="*/ 39 h 111"/>
                <a:gd name="T14" fmla="*/ 125 w 138"/>
                <a:gd name="T15" fmla="*/ 50 h 111"/>
                <a:gd name="T16" fmla="*/ 119 w 138"/>
                <a:gd name="T17" fmla="*/ 61 h 111"/>
                <a:gd name="T18" fmla="*/ 111 w 138"/>
                <a:gd name="T19" fmla="*/ 72 h 111"/>
                <a:gd name="T20" fmla="*/ 102 w 138"/>
                <a:gd name="T21" fmla="*/ 82 h 111"/>
                <a:gd name="T22" fmla="*/ 91 w 138"/>
                <a:gd name="T23" fmla="*/ 91 h 111"/>
                <a:gd name="T24" fmla="*/ 78 w 138"/>
                <a:gd name="T25" fmla="*/ 99 h 111"/>
                <a:gd name="T26" fmla="*/ 62 w 138"/>
                <a:gd name="T27" fmla="*/ 105 h 111"/>
                <a:gd name="T28" fmla="*/ 44 w 138"/>
                <a:gd name="T29" fmla="*/ 109 h 111"/>
                <a:gd name="T30" fmla="*/ 23 w 138"/>
                <a:gd name="T31" fmla="*/ 110 h 111"/>
                <a:gd name="T32" fmla="*/ 0 w 138"/>
                <a:gd name="T33" fmla="*/ 108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111"/>
                <a:gd name="T53" fmla="*/ 138 w 138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111">
                  <a:moveTo>
                    <a:pt x="137" y="0"/>
                  </a:moveTo>
                  <a:lnTo>
                    <a:pt x="137" y="1"/>
                  </a:lnTo>
                  <a:lnTo>
                    <a:pt x="137" y="5"/>
                  </a:lnTo>
                  <a:lnTo>
                    <a:pt x="136" y="11"/>
                  </a:lnTo>
                  <a:lnTo>
                    <a:pt x="134" y="19"/>
                  </a:lnTo>
                  <a:lnTo>
                    <a:pt x="132" y="29"/>
                  </a:lnTo>
                  <a:lnTo>
                    <a:pt x="129" y="39"/>
                  </a:lnTo>
                  <a:lnTo>
                    <a:pt x="125" y="50"/>
                  </a:lnTo>
                  <a:lnTo>
                    <a:pt x="119" y="61"/>
                  </a:lnTo>
                  <a:lnTo>
                    <a:pt x="111" y="72"/>
                  </a:lnTo>
                  <a:lnTo>
                    <a:pt x="102" y="82"/>
                  </a:lnTo>
                  <a:lnTo>
                    <a:pt x="91" y="91"/>
                  </a:lnTo>
                  <a:lnTo>
                    <a:pt x="78" y="99"/>
                  </a:lnTo>
                  <a:lnTo>
                    <a:pt x="62" y="105"/>
                  </a:lnTo>
                  <a:lnTo>
                    <a:pt x="44" y="109"/>
                  </a:lnTo>
                  <a:lnTo>
                    <a:pt x="23" y="110"/>
                  </a:lnTo>
                  <a:lnTo>
                    <a:pt x="0" y="10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18"/>
            <p:cNvSpPr>
              <a:spLocks/>
            </p:cNvSpPr>
            <p:nvPr/>
          </p:nvSpPr>
          <p:spPr bwMode="auto">
            <a:xfrm>
              <a:off x="1929" y="221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19"/>
            <p:cNvSpPr>
              <a:spLocks/>
            </p:cNvSpPr>
            <p:nvPr/>
          </p:nvSpPr>
          <p:spPr bwMode="auto">
            <a:xfrm>
              <a:off x="1797" y="23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20"/>
            <p:cNvSpPr>
              <a:spLocks/>
            </p:cNvSpPr>
            <p:nvPr/>
          </p:nvSpPr>
          <p:spPr bwMode="auto">
            <a:xfrm>
              <a:off x="1233" y="1361"/>
              <a:ext cx="704" cy="966"/>
            </a:xfrm>
            <a:custGeom>
              <a:avLst/>
              <a:gdLst>
                <a:gd name="T0" fmla="*/ 701 w 704"/>
                <a:gd name="T1" fmla="*/ 867 h 966"/>
                <a:gd name="T2" fmla="*/ 689 w 704"/>
                <a:gd name="T3" fmla="*/ 905 h 966"/>
                <a:gd name="T4" fmla="*/ 656 w 704"/>
                <a:gd name="T5" fmla="*/ 946 h 966"/>
                <a:gd name="T6" fmla="*/ 588 w 704"/>
                <a:gd name="T7" fmla="*/ 965 h 966"/>
                <a:gd name="T8" fmla="*/ 572 w 704"/>
                <a:gd name="T9" fmla="*/ 939 h 966"/>
                <a:gd name="T10" fmla="*/ 568 w 704"/>
                <a:gd name="T11" fmla="*/ 909 h 966"/>
                <a:gd name="T12" fmla="*/ 553 w 704"/>
                <a:gd name="T13" fmla="*/ 880 h 966"/>
                <a:gd name="T14" fmla="*/ 532 w 704"/>
                <a:gd name="T15" fmla="*/ 850 h 966"/>
                <a:gd name="T16" fmla="*/ 536 w 704"/>
                <a:gd name="T17" fmla="*/ 866 h 966"/>
                <a:gd name="T18" fmla="*/ 548 w 704"/>
                <a:gd name="T19" fmla="*/ 898 h 966"/>
                <a:gd name="T20" fmla="*/ 553 w 704"/>
                <a:gd name="T21" fmla="*/ 927 h 966"/>
                <a:gd name="T22" fmla="*/ 546 w 704"/>
                <a:gd name="T23" fmla="*/ 949 h 966"/>
                <a:gd name="T24" fmla="*/ 533 w 704"/>
                <a:gd name="T25" fmla="*/ 951 h 966"/>
                <a:gd name="T26" fmla="*/ 519 w 704"/>
                <a:gd name="T27" fmla="*/ 939 h 966"/>
                <a:gd name="T28" fmla="*/ 502 w 704"/>
                <a:gd name="T29" fmla="*/ 921 h 966"/>
                <a:gd name="T30" fmla="*/ 487 w 704"/>
                <a:gd name="T31" fmla="*/ 903 h 966"/>
                <a:gd name="T32" fmla="*/ 468 w 704"/>
                <a:gd name="T33" fmla="*/ 878 h 966"/>
                <a:gd name="T34" fmla="*/ 447 w 704"/>
                <a:gd name="T35" fmla="*/ 849 h 966"/>
                <a:gd name="T36" fmla="*/ 427 w 704"/>
                <a:gd name="T37" fmla="*/ 820 h 966"/>
                <a:gd name="T38" fmla="*/ 405 w 704"/>
                <a:gd name="T39" fmla="*/ 790 h 966"/>
                <a:gd name="T40" fmla="*/ 356 w 704"/>
                <a:gd name="T41" fmla="*/ 724 h 966"/>
                <a:gd name="T42" fmla="*/ 299 w 704"/>
                <a:gd name="T43" fmla="*/ 641 h 966"/>
                <a:gd name="T44" fmla="*/ 243 w 704"/>
                <a:gd name="T45" fmla="*/ 557 h 966"/>
                <a:gd name="T46" fmla="*/ 187 w 704"/>
                <a:gd name="T47" fmla="*/ 472 h 966"/>
                <a:gd name="T48" fmla="*/ 141 w 704"/>
                <a:gd name="T49" fmla="*/ 394 h 966"/>
                <a:gd name="T50" fmla="*/ 98 w 704"/>
                <a:gd name="T51" fmla="*/ 321 h 966"/>
                <a:gd name="T52" fmla="*/ 58 w 704"/>
                <a:gd name="T53" fmla="*/ 246 h 966"/>
                <a:gd name="T54" fmla="*/ 25 w 704"/>
                <a:gd name="T55" fmla="*/ 168 h 966"/>
                <a:gd name="T56" fmla="*/ 12 w 704"/>
                <a:gd name="T57" fmla="*/ 130 h 966"/>
                <a:gd name="T58" fmla="*/ 4 w 704"/>
                <a:gd name="T59" fmla="*/ 104 h 966"/>
                <a:gd name="T60" fmla="*/ 0 w 704"/>
                <a:gd name="T61" fmla="*/ 77 h 966"/>
                <a:gd name="T62" fmla="*/ 3 w 704"/>
                <a:gd name="T63" fmla="*/ 54 h 966"/>
                <a:gd name="T64" fmla="*/ 36 w 704"/>
                <a:gd name="T65" fmla="*/ 17 h 966"/>
                <a:gd name="T66" fmla="*/ 91 w 704"/>
                <a:gd name="T67" fmla="*/ 0 h 966"/>
                <a:gd name="T68" fmla="*/ 147 w 704"/>
                <a:gd name="T69" fmla="*/ 8 h 966"/>
                <a:gd name="T70" fmla="*/ 187 w 704"/>
                <a:gd name="T71" fmla="*/ 36 h 966"/>
                <a:gd name="T72" fmla="*/ 260 w 704"/>
                <a:gd name="T73" fmla="*/ 196 h 966"/>
                <a:gd name="T74" fmla="*/ 359 w 704"/>
                <a:gd name="T75" fmla="*/ 386 h 966"/>
                <a:gd name="T76" fmla="*/ 480 w 704"/>
                <a:gd name="T77" fmla="*/ 564 h 966"/>
                <a:gd name="T78" fmla="*/ 637 w 704"/>
                <a:gd name="T79" fmla="*/ 735 h 966"/>
                <a:gd name="T80" fmla="*/ 690 w 704"/>
                <a:gd name="T81" fmla="*/ 784 h 966"/>
                <a:gd name="T82" fmla="*/ 699 w 704"/>
                <a:gd name="T83" fmla="*/ 799 h 966"/>
                <a:gd name="T84" fmla="*/ 703 w 704"/>
                <a:gd name="T85" fmla="*/ 817 h 966"/>
                <a:gd name="T86" fmla="*/ 691 w 704"/>
                <a:gd name="T87" fmla="*/ 833 h 966"/>
                <a:gd name="T88" fmla="*/ 663 w 704"/>
                <a:gd name="T89" fmla="*/ 836 h 966"/>
                <a:gd name="T90" fmla="*/ 635 w 704"/>
                <a:gd name="T91" fmla="*/ 828 h 966"/>
                <a:gd name="T92" fmla="*/ 609 w 704"/>
                <a:gd name="T93" fmla="*/ 813 h 966"/>
                <a:gd name="T94" fmla="*/ 587 w 704"/>
                <a:gd name="T95" fmla="*/ 793 h 966"/>
                <a:gd name="T96" fmla="*/ 600 w 704"/>
                <a:gd name="T97" fmla="*/ 813 h 966"/>
                <a:gd name="T98" fmla="*/ 629 w 704"/>
                <a:gd name="T99" fmla="*/ 841 h 966"/>
                <a:gd name="T100" fmla="*/ 662 w 704"/>
                <a:gd name="T101" fmla="*/ 858 h 966"/>
                <a:gd name="T102" fmla="*/ 694 w 704"/>
                <a:gd name="T103" fmla="*/ 858 h 9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4"/>
                <a:gd name="T157" fmla="*/ 0 h 966"/>
                <a:gd name="T158" fmla="*/ 704 w 704"/>
                <a:gd name="T159" fmla="*/ 966 h 9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4" h="966">
                  <a:moveTo>
                    <a:pt x="702" y="855"/>
                  </a:moveTo>
                  <a:lnTo>
                    <a:pt x="702" y="857"/>
                  </a:lnTo>
                  <a:lnTo>
                    <a:pt x="701" y="860"/>
                  </a:lnTo>
                  <a:lnTo>
                    <a:pt x="701" y="867"/>
                  </a:lnTo>
                  <a:lnTo>
                    <a:pt x="699" y="875"/>
                  </a:lnTo>
                  <a:lnTo>
                    <a:pt x="697" y="884"/>
                  </a:lnTo>
                  <a:lnTo>
                    <a:pt x="694" y="894"/>
                  </a:lnTo>
                  <a:lnTo>
                    <a:pt x="689" y="905"/>
                  </a:lnTo>
                  <a:lnTo>
                    <a:pt x="683" y="916"/>
                  </a:lnTo>
                  <a:lnTo>
                    <a:pt x="676" y="927"/>
                  </a:lnTo>
                  <a:lnTo>
                    <a:pt x="667" y="937"/>
                  </a:lnTo>
                  <a:lnTo>
                    <a:pt x="656" y="946"/>
                  </a:lnTo>
                  <a:lnTo>
                    <a:pt x="642" y="954"/>
                  </a:lnTo>
                  <a:lnTo>
                    <a:pt x="627" y="960"/>
                  </a:lnTo>
                  <a:lnTo>
                    <a:pt x="609" y="964"/>
                  </a:lnTo>
                  <a:lnTo>
                    <a:pt x="588" y="965"/>
                  </a:lnTo>
                  <a:lnTo>
                    <a:pt x="564" y="963"/>
                  </a:lnTo>
                  <a:lnTo>
                    <a:pt x="568" y="955"/>
                  </a:lnTo>
                  <a:lnTo>
                    <a:pt x="570" y="947"/>
                  </a:lnTo>
                  <a:lnTo>
                    <a:pt x="572" y="939"/>
                  </a:lnTo>
                  <a:lnTo>
                    <a:pt x="572" y="931"/>
                  </a:lnTo>
                  <a:lnTo>
                    <a:pt x="571" y="924"/>
                  </a:lnTo>
                  <a:lnTo>
                    <a:pt x="570" y="916"/>
                  </a:lnTo>
                  <a:lnTo>
                    <a:pt x="568" y="909"/>
                  </a:lnTo>
                  <a:lnTo>
                    <a:pt x="565" y="902"/>
                  </a:lnTo>
                  <a:lnTo>
                    <a:pt x="561" y="895"/>
                  </a:lnTo>
                  <a:lnTo>
                    <a:pt x="557" y="887"/>
                  </a:lnTo>
                  <a:lnTo>
                    <a:pt x="553" y="880"/>
                  </a:lnTo>
                  <a:lnTo>
                    <a:pt x="548" y="873"/>
                  </a:lnTo>
                  <a:lnTo>
                    <a:pt x="543" y="865"/>
                  </a:lnTo>
                  <a:lnTo>
                    <a:pt x="537" y="858"/>
                  </a:lnTo>
                  <a:lnTo>
                    <a:pt x="532" y="850"/>
                  </a:lnTo>
                  <a:lnTo>
                    <a:pt x="526" y="843"/>
                  </a:lnTo>
                  <a:lnTo>
                    <a:pt x="529" y="850"/>
                  </a:lnTo>
                  <a:lnTo>
                    <a:pt x="532" y="858"/>
                  </a:lnTo>
                  <a:lnTo>
                    <a:pt x="536" y="866"/>
                  </a:lnTo>
                  <a:lnTo>
                    <a:pt x="539" y="874"/>
                  </a:lnTo>
                  <a:lnTo>
                    <a:pt x="542" y="882"/>
                  </a:lnTo>
                  <a:lnTo>
                    <a:pt x="545" y="890"/>
                  </a:lnTo>
                  <a:lnTo>
                    <a:pt x="548" y="898"/>
                  </a:lnTo>
                  <a:lnTo>
                    <a:pt x="550" y="906"/>
                  </a:lnTo>
                  <a:lnTo>
                    <a:pt x="552" y="913"/>
                  </a:lnTo>
                  <a:lnTo>
                    <a:pt x="553" y="920"/>
                  </a:lnTo>
                  <a:lnTo>
                    <a:pt x="553" y="927"/>
                  </a:lnTo>
                  <a:lnTo>
                    <a:pt x="553" y="934"/>
                  </a:lnTo>
                  <a:lnTo>
                    <a:pt x="551" y="939"/>
                  </a:lnTo>
                  <a:lnTo>
                    <a:pt x="549" y="944"/>
                  </a:lnTo>
                  <a:lnTo>
                    <a:pt x="546" y="949"/>
                  </a:lnTo>
                  <a:lnTo>
                    <a:pt x="541" y="952"/>
                  </a:lnTo>
                  <a:lnTo>
                    <a:pt x="539" y="953"/>
                  </a:lnTo>
                  <a:lnTo>
                    <a:pt x="536" y="952"/>
                  </a:lnTo>
                  <a:lnTo>
                    <a:pt x="533" y="951"/>
                  </a:lnTo>
                  <a:lnTo>
                    <a:pt x="530" y="948"/>
                  </a:lnTo>
                  <a:lnTo>
                    <a:pt x="527" y="946"/>
                  </a:lnTo>
                  <a:lnTo>
                    <a:pt x="523" y="943"/>
                  </a:lnTo>
                  <a:lnTo>
                    <a:pt x="519" y="939"/>
                  </a:lnTo>
                  <a:lnTo>
                    <a:pt x="515" y="935"/>
                  </a:lnTo>
                  <a:lnTo>
                    <a:pt x="511" y="930"/>
                  </a:lnTo>
                  <a:lnTo>
                    <a:pt x="506" y="926"/>
                  </a:lnTo>
                  <a:lnTo>
                    <a:pt x="502" y="921"/>
                  </a:lnTo>
                  <a:lnTo>
                    <a:pt x="498" y="916"/>
                  </a:lnTo>
                  <a:lnTo>
                    <a:pt x="494" y="912"/>
                  </a:lnTo>
                  <a:lnTo>
                    <a:pt x="490" y="907"/>
                  </a:lnTo>
                  <a:lnTo>
                    <a:pt x="487" y="903"/>
                  </a:lnTo>
                  <a:lnTo>
                    <a:pt x="484" y="899"/>
                  </a:lnTo>
                  <a:lnTo>
                    <a:pt x="479" y="892"/>
                  </a:lnTo>
                  <a:lnTo>
                    <a:pt x="473" y="885"/>
                  </a:lnTo>
                  <a:lnTo>
                    <a:pt x="468" y="878"/>
                  </a:lnTo>
                  <a:lnTo>
                    <a:pt x="463" y="871"/>
                  </a:lnTo>
                  <a:lnTo>
                    <a:pt x="458" y="864"/>
                  </a:lnTo>
                  <a:lnTo>
                    <a:pt x="452" y="857"/>
                  </a:lnTo>
                  <a:lnTo>
                    <a:pt x="447" y="849"/>
                  </a:lnTo>
                  <a:lnTo>
                    <a:pt x="442" y="842"/>
                  </a:lnTo>
                  <a:lnTo>
                    <a:pt x="437" y="834"/>
                  </a:lnTo>
                  <a:lnTo>
                    <a:pt x="432" y="827"/>
                  </a:lnTo>
                  <a:lnTo>
                    <a:pt x="427" y="820"/>
                  </a:lnTo>
                  <a:lnTo>
                    <a:pt x="421" y="812"/>
                  </a:lnTo>
                  <a:lnTo>
                    <a:pt x="416" y="805"/>
                  </a:lnTo>
                  <a:lnTo>
                    <a:pt x="411" y="797"/>
                  </a:lnTo>
                  <a:lnTo>
                    <a:pt x="405" y="790"/>
                  </a:lnTo>
                  <a:lnTo>
                    <a:pt x="400" y="783"/>
                  </a:lnTo>
                  <a:lnTo>
                    <a:pt x="385" y="763"/>
                  </a:lnTo>
                  <a:lnTo>
                    <a:pt x="370" y="743"/>
                  </a:lnTo>
                  <a:lnTo>
                    <a:pt x="356" y="724"/>
                  </a:lnTo>
                  <a:lnTo>
                    <a:pt x="342" y="703"/>
                  </a:lnTo>
                  <a:lnTo>
                    <a:pt x="327" y="683"/>
                  </a:lnTo>
                  <a:lnTo>
                    <a:pt x="313" y="662"/>
                  </a:lnTo>
                  <a:lnTo>
                    <a:pt x="299" y="641"/>
                  </a:lnTo>
                  <a:lnTo>
                    <a:pt x="285" y="621"/>
                  </a:lnTo>
                  <a:lnTo>
                    <a:pt x="271" y="600"/>
                  </a:lnTo>
                  <a:lnTo>
                    <a:pt x="257" y="579"/>
                  </a:lnTo>
                  <a:lnTo>
                    <a:pt x="243" y="557"/>
                  </a:lnTo>
                  <a:lnTo>
                    <a:pt x="229" y="536"/>
                  </a:lnTo>
                  <a:lnTo>
                    <a:pt x="215" y="515"/>
                  </a:lnTo>
                  <a:lnTo>
                    <a:pt x="201" y="493"/>
                  </a:lnTo>
                  <a:lnTo>
                    <a:pt x="187" y="472"/>
                  </a:lnTo>
                  <a:lnTo>
                    <a:pt x="173" y="450"/>
                  </a:lnTo>
                  <a:lnTo>
                    <a:pt x="162" y="431"/>
                  </a:lnTo>
                  <a:lnTo>
                    <a:pt x="152" y="413"/>
                  </a:lnTo>
                  <a:lnTo>
                    <a:pt x="141" y="394"/>
                  </a:lnTo>
                  <a:lnTo>
                    <a:pt x="130" y="376"/>
                  </a:lnTo>
                  <a:lnTo>
                    <a:pt x="119" y="357"/>
                  </a:lnTo>
                  <a:lnTo>
                    <a:pt x="109" y="339"/>
                  </a:lnTo>
                  <a:lnTo>
                    <a:pt x="98" y="321"/>
                  </a:lnTo>
                  <a:lnTo>
                    <a:pt x="88" y="302"/>
                  </a:lnTo>
                  <a:lnTo>
                    <a:pt x="78" y="284"/>
                  </a:lnTo>
                  <a:lnTo>
                    <a:pt x="68" y="265"/>
                  </a:lnTo>
                  <a:lnTo>
                    <a:pt x="58" y="246"/>
                  </a:lnTo>
                  <a:lnTo>
                    <a:pt x="49" y="227"/>
                  </a:lnTo>
                  <a:lnTo>
                    <a:pt x="41" y="208"/>
                  </a:lnTo>
                  <a:lnTo>
                    <a:pt x="32" y="188"/>
                  </a:lnTo>
                  <a:lnTo>
                    <a:pt x="25" y="168"/>
                  </a:lnTo>
                  <a:lnTo>
                    <a:pt x="17" y="148"/>
                  </a:lnTo>
                  <a:lnTo>
                    <a:pt x="16" y="142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0" y="124"/>
                  </a:lnTo>
                  <a:lnTo>
                    <a:pt x="8" y="117"/>
                  </a:lnTo>
                  <a:lnTo>
                    <a:pt x="6" y="111"/>
                  </a:lnTo>
                  <a:lnTo>
                    <a:pt x="4" y="104"/>
                  </a:lnTo>
                  <a:lnTo>
                    <a:pt x="3" y="97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14" y="36"/>
                  </a:lnTo>
                  <a:lnTo>
                    <a:pt x="24" y="26"/>
                  </a:lnTo>
                  <a:lnTo>
                    <a:pt x="36" y="17"/>
                  </a:lnTo>
                  <a:lnTo>
                    <a:pt x="49" y="11"/>
                  </a:lnTo>
                  <a:lnTo>
                    <a:pt x="62" y="6"/>
                  </a:lnTo>
                  <a:lnTo>
                    <a:pt x="77" y="2"/>
                  </a:lnTo>
                  <a:lnTo>
                    <a:pt x="91" y="0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3" y="4"/>
                  </a:lnTo>
                  <a:lnTo>
                    <a:pt x="147" y="8"/>
                  </a:lnTo>
                  <a:lnTo>
                    <a:pt x="159" y="13"/>
                  </a:lnTo>
                  <a:lnTo>
                    <a:pt x="170" y="19"/>
                  </a:lnTo>
                  <a:lnTo>
                    <a:pt x="179" y="27"/>
                  </a:lnTo>
                  <a:lnTo>
                    <a:pt x="187" y="36"/>
                  </a:lnTo>
                  <a:lnTo>
                    <a:pt x="192" y="46"/>
                  </a:lnTo>
                  <a:lnTo>
                    <a:pt x="215" y="97"/>
                  </a:lnTo>
                  <a:lnTo>
                    <a:pt x="238" y="147"/>
                  </a:lnTo>
                  <a:lnTo>
                    <a:pt x="260" y="196"/>
                  </a:lnTo>
                  <a:lnTo>
                    <a:pt x="284" y="245"/>
                  </a:lnTo>
                  <a:lnTo>
                    <a:pt x="308" y="292"/>
                  </a:lnTo>
                  <a:lnTo>
                    <a:pt x="333" y="339"/>
                  </a:lnTo>
                  <a:lnTo>
                    <a:pt x="359" y="386"/>
                  </a:lnTo>
                  <a:lnTo>
                    <a:pt x="386" y="431"/>
                  </a:lnTo>
                  <a:lnTo>
                    <a:pt x="416" y="476"/>
                  </a:lnTo>
                  <a:lnTo>
                    <a:pt x="447" y="520"/>
                  </a:lnTo>
                  <a:lnTo>
                    <a:pt x="480" y="564"/>
                  </a:lnTo>
                  <a:lnTo>
                    <a:pt x="515" y="607"/>
                  </a:lnTo>
                  <a:lnTo>
                    <a:pt x="553" y="651"/>
                  </a:lnTo>
                  <a:lnTo>
                    <a:pt x="593" y="693"/>
                  </a:lnTo>
                  <a:lnTo>
                    <a:pt x="637" y="735"/>
                  </a:lnTo>
                  <a:lnTo>
                    <a:pt x="683" y="777"/>
                  </a:lnTo>
                  <a:lnTo>
                    <a:pt x="685" y="779"/>
                  </a:lnTo>
                  <a:lnTo>
                    <a:pt x="687" y="781"/>
                  </a:lnTo>
                  <a:lnTo>
                    <a:pt x="690" y="784"/>
                  </a:lnTo>
                  <a:lnTo>
                    <a:pt x="692" y="787"/>
                  </a:lnTo>
                  <a:lnTo>
                    <a:pt x="695" y="791"/>
                  </a:lnTo>
                  <a:lnTo>
                    <a:pt x="697" y="795"/>
                  </a:lnTo>
                  <a:lnTo>
                    <a:pt x="699" y="799"/>
                  </a:lnTo>
                  <a:lnTo>
                    <a:pt x="701" y="804"/>
                  </a:lnTo>
                  <a:lnTo>
                    <a:pt x="703" y="808"/>
                  </a:lnTo>
                  <a:lnTo>
                    <a:pt x="703" y="813"/>
                  </a:lnTo>
                  <a:lnTo>
                    <a:pt x="703" y="817"/>
                  </a:lnTo>
                  <a:lnTo>
                    <a:pt x="702" y="822"/>
                  </a:lnTo>
                  <a:lnTo>
                    <a:pt x="699" y="826"/>
                  </a:lnTo>
                  <a:lnTo>
                    <a:pt x="696" y="830"/>
                  </a:lnTo>
                  <a:lnTo>
                    <a:pt x="691" y="833"/>
                  </a:lnTo>
                  <a:lnTo>
                    <a:pt x="685" y="837"/>
                  </a:lnTo>
                  <a:lnTo>
                    <a:pt x="677" y="837"/>
                  </a:lnTo>
                  <a:lnTo>
                    <a:pt x="670" y="837"/>
                  </a:lnTo>
                  <a:lnTo>
                    <a:pt x="663" y="836"/>
                  </a:lnTo>
                  <a:lnTo>
                    <a:pt x="656" y="835"/>
                  </a:lnTo>
                  <a:lnTo>
                    <a:pt x="649" y="833"/>
                  </a:lnTo>
                  <a:lnTo>
                    <a:pt x="642" y="831"/>
                  </a:lnTo>
                  <a:lnTo>
                    <a:pt x="635" y="828"/>
                  </a:lnTo>
                  <a:lnTo>
                    <a:pt x="628" y="825"/>
                  </a:lnTo>
                  <a:lnTo>
                    <a:pt x="621" y="821"/>
                  </a:lnTo>
                  <a:lnTo>
                    <a:pt x="615" y="817"/>
                  </a:lnTo>
                  <a:lnTo>
                    <a:pt x="609" y="813"/>
                  </a:lnTo>
                  <a:lnTo>
                    <a:pt x="603" y="809"/>
                  </a:lnTo>
                  <a:lnTo>
                    <a:pt x="597" y="804"/>
                  </a:lnTo>
                  <a:lnTo>
                    <a:pt x="592" y="799"/>
                  </a:lnTo>
                  <a:lnTo>
                    <a:pt x="587" y="793"/>
                  </a:lnTo>
                  <a:lnTo>
                    <a:pt x="582" y="788"/>
                  </a:lnTo>
                  <a:lnTo>
                    <a:pt x="588" y="796"/>
                  </a:lnTo>
                  <a:lnTo>
                    <a:pt x="594" y="805"/>
                  </a:lnTo>
                  <a:lnTo>
                    <a:pt x="600" y="813"/>
                  </a:lnTo>
                  <a:lnTo>
                    <a:pt x="607" y="820"/>
                  </a:lnTo>
                  <a:lnTo>
                    <a:pt x="614" y="827"/>
                  </a:lnTo>
                  <a:lnTo>
                    <a:pt x="622" y="834"/>
                  </a:lnTo>
                  <a:lnTo>
                    <a:pt x="629" y="841"/>
                  </a:lnTo>
                  <a:lnTo>
                    <a:pt x="637" y="846"/>
                  </a:lnTo>
                  <a:lnTo>
                    <a:pt x="645" y="851"/>
                  </a:lnTo>
                  <a:lnTo>
                    <a:pt x="654" y="855"/>
                  </a:lnTo>
                  <a:lnTo>
                    <a:pt x="662" y="858"/>
                  </a:lnTo>
                  <a:lnTo>
                    <a:pt x="670" y="860"/>
                  </a:lnTo>
                  <a:lnTo>
                    <a:pt x="678" y="860"/>
                  </a:lnTo>
                  <a:lnTo>
                    <a:pt x="686" y="860"/>
                  </a:lnTo>
                  <a:lnTo>
                    <a:pt x="694" y="858"/>
                  </a:lnTo>
                  <a:lnTo>
                    <a:pt x="702" y="855"/>
                  </a:lnTo>
                </a:path>
              </a:pathLst>
            </a:custGeom>
            <a:solidFill>
              <a:srgbClr val="FCBAA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1"/>
            <p:cNvSpPr>
              <a:spLocks/>
            </p:cNvSpPr>
            <p:nvPr/>
          </p:nvSpPr>
          <p:spPr bwMode="auto">
            <a:xfrm>
              <a:off x="1428" y="1189"/>
              <a:ext cx="586" cy="1291"/>
            </a:xfrm>
            <a:custGeom>
              <a:avLst/>
              <a:gdLst>
                <a:gd name="T0" fmla="*/ 523 w 586"/>
                <a:gd name="T1" fmla="*/ 47 h 1291"/>
                <a:gd name="T2" fmla="*/ 461 w 586"/>
                <a:gd name="T3" fmla="*/ 108 h 1291"/>
                <a:gd name="T4" fmla="*/ 418 w 586"/>
                <a:gd name="T5" fmla="*/ 196 h 1291"/>
                <a:gd name="T6" fmla="*/ 390 w 586"/>
                <a:gd name="T7" fmla="*/ 290 h 1291"/>
                <a:gd name="T8" fmla="*/ 383 w 586"/>
                <a:gd name="T9" fmla="*/ 320 h 1291"/>
                <a:gd name="T10" fmla="*/ 374 w 586"/>
                <a:gd name="T11" fmla="*/ 350 h 1291"/>
                <a:gd name="T12" fmla="*/ 363 w 586"/>
                <a:gd name="T13" fmla="*/ 388 h 1291"/>
                <a:gd name="T14" fmla="*/ 355 w 586"/>
                <a:gd name="T15" fmla="*/ 420 h 1291"/>
                <a:gd name="T16" fmla="*/ 343 w 586"/>
                <a:gd name="T17" fmla="*/ 478 h 1291"/>
                <a:gd name="T18" fmla="*/ 328 w 586"/>
                <a:gd name="T19" fmla="*/ 548 h 1291"/>
                <a:gd name="T20" fmla="*/ 313 w 586"/>
                <a:gd name="T21" fmla="*/ 617 h 1291"/>
                <a:gd name="T22" fmla="*/ 299 w 586"/>
                <a:gd name="T23" fmla="*/ 687 h 1291"/>
                <a:gd name="T24" fmla="*/ 290 w 586"/>
                <a:gd name="T25" fmla="*/ 751 h 1291"/>
                <a:gd name="T26" fmla="*/ 284 w 586"/>
                <a:gd name="T27" fmla="*/ 808 h 1291"/>
                <a:gd name="T28" fmla="*/ 280 w 586"/>
                <a:gd name="T29" fmla="*/ 858 h 1291"/>
                <a:gd name="T30" fmla="*/ 277 w 586"/>
                <a:gd name="T31" fmla="*/ 902 h 1291"/>
                <a:gd name="T32" fmla="*/ 276 w 586"/>
                <a:gd name="T33" fmla="*/ 954 h 1291"/>
                <a:gd name="T34" fmla="*/ 277 w 586"/>
                <a:gd name="T35" fmla="*/ 1047 h 1291"/>
                <a:gd name="T36" fmla="*/ 278 w 586"/>
                <a:gd name="T37" fmla="*/ 1143 h 1291"/>
                <a:gd name="T38" fmla="*/ 279 w 586"/>
                <a:gd name="T39" fmla="*/ 1200 h 1291"/>
                <a:gd name="T40" fmla="*/ 272 w 586"/>
                <a:gd name="T41" fmla="*/ 1232 h 1291"/>
                <a:gd name="T42" fmla="*/ 254 w 586"/>
                <a:gd name="T43" fmla="*/ 1252 h 1291"/>
                <a:gd name="T44" fmla="*/ 234 w 586"/>
                <a:gd name="T45" fmla="*/ 1257 h 1291"/>
                <a:gd name="T46" fmla="*/ 223 w 586"/>
                <a:gd name="T47" fmla="*/ 1257 h 1291"/>
                <a:gd name="T48" fmla="*/ 219 w 586"/>
                <a:gd name="T49" fmla="*/ 1256 h 1291"/>
                <a:gd name="T50" fmla="*/ 215 w 586"/>
                <a:gd name="T51" fmla="*/ 1255 h 1291"/>
                <a:gd name="T52" fmla="*/ 147 w 586"/>
                <a:gd name="T53" fmla="*/ 1289 h 1291"/>
                <a:gd name="T54" fmla="*/ 96 w 586"/>
                <a:gd name="T55" fmla="*/ 1281 h 1291"/>
                <a:gd name="T56" fmla="*/ 64 w 586"/>
                <a:gd name="T57" fmla="*/ 1256 h 1291"/>
                <a:gd name="T58" fmla="*/ 53 w 586"/>
                <a:gd name="T59" fmla="*/ 1242 h 1291"/>
                <a:gd name="T60" fmla="*/ 46 w 586"/>
                <a:gd name="T61" fmla="*/ 1242 h 1291"/>
                <a:gd name="T62" fmla="*/ 39 w 586"/>
                <a:gd name="T63" fmla="*/ 1241 h 1291"/>
                <a:gd name="T64" fmla="*/ 34 w 586"/>
                <a:gd name="T65" fmla="*/ 1239 h 1291"/>
                <a:gd name="T66" fmla="*/ 30 w 586"/>
                <a:gd name="T67" fmla="*/ 1237 h 1291"/>
                <a:gd name="T68" fmla="*/ 23 w 586"/>
                <a:gd name="T69" fmla="*/ 1230 h 1291"/>
                <a:gd name="T70" fmla="*/ 17 w 586"/>
                <a:gd name="T71" fmla="*/ 1221 h 1291"/>
                <a:gd name="T72" fmla="*/ 14 w 586"/>
                <a:gd name="T73" fmla="*/ 1209 h 1291"/>
                <a:gd name="T74" fmla="*/ 13 w 586"/>
                <a:gd name="T75" fmla="*/ 1195 h 1291"/>
                <a:gd name="T76" fmla="*/ 16 w 586"/>
                <a:gd name="T77" fmla="*/ 1171 h 1291"/>
                <a:gd name="T78" fmla="*/ 23 w 586"/>
                <a:gd name="T79" fmla="*/ 1142 h 1291"/>
                <a:gd name="T80" fmla="*/ 30 w 586"/>
                <a:gd name="T81" fmla="*/ 1114 h 1291"/>
                <a:gd name="T82" fmla="*/ 36 w 586"/>
                <a:gd name="T83" fmla="*/ 1094 h 1291"/>
                <a:gd name="T84" fmla="*/ 38 w 586"/>
                <a:gd name="T85" fmla="*/ 1088 h 1291"/>
                <a:gd name="T86" fmla="*/ 39 w 586"/>
                <a:gd name="T87" fmla="*/ 1082 h 1291"/>
                <a:gd name="T88" fmla="*/ 40 w 586"/>
                <a:gd name="T89" fmla="*/ 1078 h 1291"/>
                <a:gd name="T90" fmla="*/ 42 w 586"/>
                <a:gd name="T91" fmla="*/ 1014 h 1291"/>
                <a:gd name="T92" fmla="*/ 44 w 586"/>
                <a:gd name="T93" fmla="*/ 922 h 1291"/>
                <a:gd name="T94" fmla="*/ 45 w 586"/>
                <a:gd name="T95" fmla="*/ 827 h 1291"/>
                <a:gd name="T96" fmla="*/ 47 w 586"/>
                <a:gd name="T97" fmla="*/ 739 h 1291"/>
                <a:gd name="T98" fmla="*/ 59 w 586"/>
                <a:gd name="T99" fmla="*/ 584 h 1291"/>
                <a:gd name="T100" fmla="*/ 91 w 586"/>
                <a:gd name="T101" fmla="*/ 411 h 1291"/>
                <a:gd name="T102" fmla="*/ 128 w 586"/>
                <a:gd name="T103" fmla="*/ 263 h 1291"/>
                <a:gd name="T104" fmla="*/ 158 w 586"/>
                <a:gd name="T105" fmla="*/ 158 h 1291"/>
                <a:gd name="T106" fmla="*/ 157 w 586"/>
                <a:gd name="T107" fmla="*/ 100 h 1291"/>
                <a:gd name="T108" fmla="*/ 118 w 586"/>
                <a:gd name="T109" fmla="*/ 55 h 1291"/>
                <a:gd name="T110" fmla="*/ 61 w 586"/>
                <a:gd name="T111" fmla="*/ 22 h 1291"/>
                <a:gd name="T112" fmla="*/ 9 w 586"/>
                <a:gd name="T113" fmla="*/ 2 h 12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6"/>
                <a:gd name="T172" fmla="*/ 0 h 1291"/>
                <a:gd name="T173" fmla="*/ 586 w 586"/>
                <a:gd name="T174" fmla="*/ 1291 h 12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6" h="1291">
                  <a:moveTo>
                    <a:pt x="585" y="31"/>
                  </a:moveTo>
                  <a:lnTo>
                    <a:pt x="563" y="33"/>
                  </a:lnTo>
                  <a:lnTo>
                    <a:pt x="542" y="38"/>
                  </a:lnTo>
                  <a:lnTo>
                    <a:pt x="523" y="47"/>
                  </a:lnTo>
                  <a:lnTo>
                    <a:pt x="505" y="59"/>
                  </a:lnTo>
                  <a:lnTo>
                    <a:pt x="489" y="73"/>
                  </a:lnTo>
                  <a:lnTo>
                    <a:pt x="474" y="90"/>
                  </a:lnTo>
                  <a:lnTo>
                    <a:pt x="461" y="108"/>
                  </a:lnTo>
                  <a:lnTo>
                    <a:pt x="448" y="129"/>
                  </a:lnTo>
                  <a:lnTo>
                    <a:pt x="437" y="150"/>
                  </a:lnTo>
                  <a:lnTo>
                    <a:pt x="427" y="173"/>
                  </a:lnTo>
                  <a:lnTo>
                    <a:pt x="418" y="196"/>
                  </a:lnTo>
                  <a:lnTo>
                    <a:pt x="410" y="220"/>
                  </a:lnTo>
                  <a:lnTo>
                    <a:pt x="403" y="244"/>
                  </a:lnTo>
                  <a:lnTo>
                    <a:pt x="396" y="267"/>
                  </a:lnTo>
                  <a:lnTo>
                    <a:pt x="390" y="290"/>
                  </a:lnTo>
                  <a:lnTo>
                    <a:pt x="385" y="312"/>
                  </a:lnTo>
                  <a:lnTo>
                    <a:pt x="385" y="313"/>
                  </a:lnTo>
                  <a:lnTo>
                    <a:pt x="384" y="316"/>
                  </a:lnTo>
                  <a:lnTo>
                    <a:pt x="383" y="320"/>
                  </a:lnTo>
                  <a:lnTo>
                    <a:pt x="381" y="326"/>
                  </a:lnTo>
                  <a:lnTo>
                    <a:pt x="379" y="333"/>
                  </a:lnTo>
                  <a:lnTo>
                    <a:pt x="376" y="341"/>
                  </a:lnTo>
                  <a:lnTo>
                    <a:pt x="374" y="350"/>
                  </a:lnTo>
                  <a:lnTo>
                    <a:pt x="371" y="359"/>
                  </a:lnTo>
                  <a:lnTo>
                    <a:pt x="369" y="369"/>
                  </a:lnTo>
                  <a:lnTo>
                    <a:pt x="366" y="379"/>
                  </a:lnTo>
                  <a:lnTo>
                    <a:pt x="363" y="388"/>
                  </a:lnTo>
                  <a:lnTo>
                    <a:pt x="361" y="397"/>
                  </a:lnTo>
                  <a:lnTo>
                    <a:pt x="359" y="406"/>
                  </a:lnTo>
                  <a:lnTo>
                    <a:pt x="356" y="414"/>
                  </a:lnTo>
                  <a:lnTo>
                    <a:pt x="355" y="420"/>
                  </a:lnTo>
                  <a:lnTo>
                    <a:pt x="354" y="426"/>
                  </a:lnTo>
                  <a:lnTo>
                    <a:pt x="350" y="444"/>
                  </a:lnTo>
                  <a:lnTo>
                    <a:pt x="347" y="461"/>
                  </a:lnTo>
                  <a:lnTo>
                    <a:pt x="343" y="478"/>
                  </a:lnTo>
                  <a:lnTo>
                    <a:pt x="339" y="496"/>
                  </a:lnTo>
                  <a:lnTo>
                    <a:pt x="335" y="513"/>
                  </a:lnTo>
                  <a:lnTo>
                    <a:pt x="331" y="531"/>
                  </a:lnTo>
                  <a:lnTo>
                    <a:pt x="328" y="548"/>
                  </a:lnTo>
                  <a:lnTo>
                    <a:pt x="324" y="566"/>
                  </a:lnTo>
                  <a:lnTo>
                    <a:pt x="320" y="583"/>
                  </a:lnTo>
                  <a:lnTo>
                    <a:pt x="316" y="600"/>
                  </a:lnTo>
                  <a:lnTo>
                    <a:pt x="313" y="617"/>
                  </a:lnTo>
                  <a:lnTo>
                    <a:pt x="309" y="635"/>
                  </a:lnTo>
                  <a:lnTo>
                    <a:pt x="306" y="652"/>
                  </a:lnTo>
                  <a:lnTo>
                    <a:pt x="302" y="670"/>
                  </a:lnTo>
                  <a:lnTo>
                    <a:pt x="299" y="687"/>
                  </a:lnTo>
                  <a:lnTo>
                    <a:pt x="297" y="704"/>
                  </a:lnTo>
                  <a:lnTo>
                    <a:pt x="294" y="720"/>
                  </a:lnTo>
                  <a:lnTo>
                    <a:pt x="292" y="735"/>
                  </a:lnTo>
                  <a:lnTo>
                    <a:pt x="290" y="751"/>
                  </a:lnTo>
                  <a:lnTo>
                    <a:pt x="288" y="765"/>
                  </a:lnTo>
                  <a:lnTo>
                    <a:pt x="286" y="780"/>
                  </a:lnTo>
                  <a:lnTo>
                    <a:pt x="285" y="794"/>
                  </a:lnTo>
                  <a:lnTo>
                    <a:pt x="284" y="808"/>
                  </a:lnTo>
                  <a:lnTo>
                    <a:pt x="283" y="821"/>
                  </a:lnTo>
                  <a:lnTo>
                    <a:pt x="282" y="834"/>
                  </a:lnTo>
                  <a:lnTo>
                    <a:pt x="280" y="846"/>
                  </a:lnTo>
                  <a:lnTo>
                    <a:pt x="280" y="858"/>
                  </a:lnTo>
                  <a:lnTo>
                    <a:pt x="279" y="870"/>
                  </a:lnTo>
                  <a:lnTo>
                    <a:pt x="278" y="881"/>
                  </a:lnTo>
                  <a:lnTo>
                    <a:pt x="278" y="891"/>
                  </a:lnTo>
                  <a:lnTo>
                    <a:pt x="277" y="902"/>
                  </a:lnTo>
                  <a:lnTo>
                    <a:pt x="277" y="912"/>
                  </a:lnTo>
                  <a:lnTo>
                    <a:pt x="276" y="922"/>
                  </a:lnTo>
                  <a:lnTo>
                    <a:pt x="276" y="936"/>
                  </a:lnTo>
                  <a:lnTo>
                    <a:pt x="276" y="954"/>
                  </a:lnTo>
                  <a:lnTo>
                    <a:pt x="276" y="974"/>
                  </a:lnTo>
                  <a:lnTo>
                    <a:pt x="276" y="997"/>
                  </a:lnTo>
                  <a:lnTo>
                    <a:pt x="276" y="1022"/>
                  </a:lnTo>
                  <a:lnTo>
                    <a:pt x="277" y="1047"/>
                  </a:lnTo>
                  <a:lnTo>
                    <a:pt x="277" y="1073"/>
                  </a:lnTo>
                  <a:lnTo>
                    <a:pt x="277" y="1097"/>
                  </a:lnTo>
                  <a:lnTo>
                    <a:pt x="278" y="1121"/>
                  </a:lnTo>
                  <a:lnTo>
                    <a:pt x="278" y="1143"/>
                  </a:lnTo>
                  <a:lnTo>
                    <a:pt x="278" y="1163"/>
                  </a:lnTo>
                  <a:lnTo>
                    <a:pt x="279" y="1179"/>
                  </a:lnTo>
                  <a:lnTo>
                    <a:pt x="279" y="1192"/>
                  </a:lnTo>
                  <a:lnTo>
                    <a:pt x="279" y="1200"/>
                  </a:lnTo>
                  <a:lnTo>
                    <a:pt x="279" y="1203"/>
                  </a:lnTo>
                  <a:lnTo>
                    <a:pt x="278" y="1214"/>
                  </a:lnTo>
                  <a:lnTo>
                    <a:pt x="276" y="1224"/>
                  </a:lnTo>
                  <a:lnTo>
                    <a:pt x="272" y="1232"/>
                  </a:lnTo>
                  <a:lnTo>
                    <a:pt x="269" y="1239"/>
                  </a:lnTo>
                  <a:lnTo>
                    <a:pt x="264" y="1244"/>
                  </a:lnTo>
                  <a:lnTo>
                    <a:pt x="259" y="1248"/>
                  </a:lnTo>
                  <a:lnTo>
                    <a:pt x="254" y="1252"/>
                  </a:lnTo>
                  <a:lnTo>
                    <a:pt x="249" y="1254"/>
                  </a:lnTo>
                  <a:lnTo>
                    <a:pt x="244" y="1256"/>
                  </a:lnTo>
                  <a:lnTo>
                    <a:pt x="239" y="1257"/>
                  </a:lnTo>
                  <a:lnTo>
                    <a:pt x="234" y="1257"/>
                  </a:lnTo>
                  <a:lnTo>
                    <a:pt x="230" y="1258"/>
                  </a:lnTo>
                  <a:lnTo>
                    <a:pt x="227" y="1258"/>
                  </a:lnTo>
                  <a:lnTo>
                    <a:pt x="224" y="1257"/>
                  </a:lnTo>
                  <a:lnTo>
                    <a:pt x="223" y="1257"/>
                  </a:lnTo>
                  <a:lnTo>
                    <a:pt x="222" y="1257"/>
                  </a:lnTo>
                  <a:lnTo>
                    <a:pt x="221" y="1257"/>
                  </a:lnTo>
                  <a:lnTo>
                    <a:pt x="220" y="1257"/>
                  </a:lnTo>
                  <a:lnTo>
                    <a:pt x="219" y="1256"/>
                  </a:lnTo>
                  <a:lnTo>
                    <a:pt x="218" y="1256"/>
                  </a:lnTo>
                  <a:lnTo>
                    <a:pt x="217" y="1256"/>
                  </a:lnTo>
                  <a:lnTo>
                    <a:pt x="216" y="1256"/>
                  </a:lnTo>
                  <a:lnTo>
                    <a:pt x="215" y="1255"/>
                  </a:lnTo>
                  <a:lnTo>
                    <a:pt x="196" y="1269"/>
                  </a:lnTo>
                  <a:lnTo>
                    <a:pt x="179" y="1279"/>
                  </a:lnTo>
                  <a:lnTo>
                    <a:pt x="162" y="1286"/>
                  </a:lnTo>
                  <a:lnTo>
                    <a:pt x="147" y="1289"/>
                  </a:lnTo>
                  <a:lnTo>
                    <a:pt x="132" y="1290"/>
                  </a:lnTo>
                  <a:lnTo>
                    <a:pt x="119" y="1289"/>
                  </a:lnTo>
                  <a:lnTo>
                    <a:pt x="107" y="1285"/>
                  </a:lnTo>
                  <a:lnTo>
                    <a:pt x="96" y="1281"/>
                  </a:lnTo>
                  <a:lnTo>
                    <a:pt x="86" y="1275"/>
                  </a:lnTo>
                  <a:lnTo>
                    <a:pt x="77" y="1269"/>
                  </a:lnTo>
                  <a:lnTo>
                    <a:pt x="70" y="1262"/>
                  </a:lnTo>
                  <a:lnTo>
                    <a:pt x="64" y="1256"/>
                  </a:lnTo>
                  <a:lnTo>
                    <a:pt x="59" y="1251"/>
                  </a:lnTo>
                  <a:lnTo>
                    <a:pt x="56" y="1246"/>
                  </a:lnTo>
                  <a:lnTo>
                    <a:pt x="54" y="1243"/>
                  </a:lnTo>
                  <a:lnTo>
                    <a:pt x="53" y="1242"/>
                  </a:lnTo>
                  <a:lnTo>
                    <a:pt x="51" y="1242"/>
                  </a:lnTo>
                  <a:lnTo>
                    <a:pt x="49" y="1242"/>
                  </a:lnTo>
                  <a:lnTo>
                    <a:pt x="47" y="1242"/>
                  </a:lnTo>
                  <a:lnTo>
                    <a:pt x="46" y="1242"/>
                  </a:lnTo>
                  <a:lnTo>
                    <a:pt x="44" y="1242"/>
                  </a:lnTo>
                  <a:lnTo>
                    <a:pt x="42" y="1241"/>
                  </a:lnTo>
                  <a:lnTo>
                    <a:pt x="41" y="1241"/>
                  </a:lnTo>
                  <a:lnTo>
                    <a:pt x="39" y="1241"/>
                  </a:lnTo>
                  <a:lnTo>
                    <a:pt x="38" y="1241"/>
                  </a:lnTo>
                  <a:lnTo>
                    <a:pt x="36" y="1240"/>
                  </a:lnTo>
                  <a:lnTo>
                    <a:pt x="35" y="1240"/>
                  </a:lnTo>
                  <a:lnTo>
                    <a:pt x="34" y="1239"/>
                  </a:lnTo>
                  <a:lnTo>
                    <a:pt x="33" y="1239"/>
                  </a:lnTo>
                  <a:lnTo>
                    <a:pt x="32" y="1238"/>
                  </a:lnTo>
                  <a:lnTo>
                    <a:pt x="31" y="1237"/>
                  </a:lnTo>
                  <a:lnTo>
                    <a:pt x="30" y="1237"/>
                  </a:lnTo>
                  <a:lnTo>
                    <a:pt x="28" y="1235"/>
                  </a:lnTo>
                  <a:lnTo>
                    <a:pt x="26" y="1233"/>
                  </a:lnTo>
                  <a:lnTo>
                    <a:pt x="24" y="1232"/>
                  </a:lnTo>
                  <a:lnTo>
                    <a:pt x="23" y="1230"/>
                  </a:lnTo>
                  <a:lnTo>
                    <a:pt x="21" y="1228"/>
                  </a:lnTo>
                  <a:lnTo>
                    <a:pt x="20" y="1225"/>
                  </a:lnTo>
                  <a:lnTo>
                    <a:pt x="19" y="1223"/>
                  </a:lnTo>
                  <a:lnTo>
                    <a:pt x="17" y="1221"/>
                  </a:lnTo>
                  <a:lnTo>
                    <a:pt x="16" y="1218"/>
                  </a:lnTo>
                  <a:lnTo>
                    <a:pt x="16" y="1215"/>
                  </a:lnTo>
                  <a:lnTo>
                    <a:pt x="15" y="1213"/>
                  </a:lnTo>
                  <a:lnTo>
                    <a:pt x="14" y="1209"/>
                  </a:lnTo>
                  <a:lnTo>
                    <a:pt x="14" y="1206"/>
                  </a:lnTo>
                  <a:lnTo>
                    <a:pt x="13" y="1203"/>
                  </a:lnTo>
                  <a:lnTo>
                    <a:pt x="13" y="1199"/>
                  </a:lnTo>
                  <a:lnTo>
                    <a:pt x="13" y="1195"/>
                  </a:lnTo>
                  <a:lnTo>
                    <a:pt x="14" y="1190"/>
                  </a:lnTo>
                  <a:lnTo>
                    <a:pt x="14" y="1184"/>
                  </a:lnTo>
                  <a:lnTo>
                    <a:pt x="15" y="1178"/>
                  </a:lnTo>
                  <a:lnTo>
                    <a:pt x="16" y="1171"/>
                  </a:lnTo>
                  <a:lnTo>
                    <a:pt x="18" y="1164"/>
                  </a:lnTo>
                  <a:lnTo>
                    <a:pt x="19" y="1156"/>
                  </a:lnTo>
                  <a:lnTo>
                    <a:pt x="21" y="1149"/>
                  </a:lnTo>
                  <a:lnTo>
                    <a:pt x="23" y="1142"/>
                  </a:lnTo>
                  <a:lnTo>
                    <a:pt x="25" y="1134"/>
                  </a:lnTo>
                  <a:lnTo>
                    <a:pt x="26" y="1127"/>
                  </a:lnTo>
                  <a:lnTo>
                    <a:pt x="28" y="1120"/>
                  </a:lnTo>
                  <a:lnTo>
                    <a:pt x="30" y="1114"/>
                  </a:lnTo>
                  <a:lnTo>
                    <a:pt x="32" y="1108"/>
                  </a:lnTo>
                  <a:lnTo>
                    <a:pt x="33" y="1103"/>
                  </a:lnTo>
                  <a:lnTo>
                    <a:pt x="35" y="1098"/>
                  </a:lnTo>
                  <a:lnTo>
                    <a:pt x="36" y="1094"/>
                  </a:lnTo>
                  <a:lnTo>
                    <a:pt x="37" y="1093"/>
                  </a:lnTo>
                  <a:lnTo>
                    <a:pt x="37" y="1091"/>
                  </a:lnTo>
                  <a:lnTo>
                    <a:pt x="38" y="1090"/>
                  </a:lnTo>
                  <a:lnTo>
                    <a:pt x="38" y="1088"/>
                  </a:lnTo>
                  <a:lnTo>
                    <a:pt x="38" y="1086"/>
                  </a:lnTo>
                  <a:lnTo>
                    <a:pt x="39" y="1085"/>
                  </a:lnTo>
                  <a:lnTo>
                    <a:pt x="39" y="1084"/>
                  </a:lnTo>
                  <a:lnTo>
                    <a:pt x="39" y="1082"/>
                  </a:lnTo>
                  <a:lnTo>
                    <a:pt x="39" y="1081"/>
                  </a:lnTo>
                  <a:lnTo>
                    <a:pt x="39" y="1080"/>
                  </a:lnTo>
                  <a:lnTo>
                    <a:pt x="39" y="1079"/>
                  </a:lnTo>
                  <a:lnTo>
                    <a:pt x="40" y="1078"/>
                  </a:lnTo>
                  <a:lnTo>
                    <a:pt x="40" y="1077"/>
                  </a:lnTo>
                  <a:lnTo>
                    <a:pt x="41" y="1057"/>
                  </a:lnTo>
                  <a:lnTo>
                    <a:pt x="41" y="1036"/>
                  </a:lnTo>
                  <a:lnTo>
                    <a:pt x="42" y="1014"/>
                  </a:lnTo>
                  <a:lnTo>
                    <a:pt x="43" y="991"/>
                  </a:lnTo>
                  <a:lnTo>
                    <a:pt x="43" y="969"/>
                  </a:lnTo>
                  <a:lnTo>
                    <a:pt x="44" y="945"/>
                  </a:lnTo>
                  <a:lnTo>
                    <a:pt x="44" y="922"/>
                  </a:lnTo>
                  <a:lnTo>
                    <a:pt x="44" y="898"/>
                  </a:lnTo>
                  <a:lnTo>
                    <a:pt x="45" y="874"/>
                  </a:lnTo>
                  <a:lnTo>
                    <a:pt x="45" y="850"/>
                  </a:lnTo>
                  <a:lnTo>
                    <a:pt x="45" y="827"/>
                  </a:lnTo>
                  <a:lnTo>
                    <a:pt x="46" y="804"/>
                  </a:lnTo>
                  <a:lnTo>
                    <a:pt x="46" y="782"/>
                  </a:lnTo>
                  <a:lnTo>
                    <a:pt x="46" y="760"/>
                  </a:lnTo>
                  <a:lnTo>
                    <a:pt x="47" y="739"/>
                  </a:lnTo>
                  <a:lnTo>
                    <a:pt x="48" y="720"/>
                  </a:lnTo>
                  <a:lnTo>
                    <a:pt x="50" y="674"/>
                  </a:lnTo>
                  <a:lnTo>
                    <a:pt x="54" y="629"/>
                  </a:lnTo>
                  <a:lnTo>
                    <a:pt x="59" y="584"/>
                  </a:lnTo>
                  <a:lnTo>
                    <a:pt x="66" y="539"/>
                  </a:lnTo>
                  <a:lnTo>
                    <a:pt x="74" y="496"/>
                  </a:lnTo>
                  <a:lnTo>
                    <a:pt x="82" y="453"/>
                  </a:lnTo>
                  <a:lnTo>
                    <a:pt x="91" y="411"/>
                  </a:lnTo>
                  <a:lnTo>
                    <a:pt x="100" y="371"/>
                  </a:lnTo>
                  <a:lnTo>
                    <a:pt x="110" y="333"/>
                  </a:lnTo>
                  <a:lnTo>
                    <a:pt x="119" y="297"/>
                  </a:lnTo>
                  <a:lnTo>
                    <a:pt x="128" y="263"/>
                  </a:lnTo>
                  <a:lnTo>
                    <a:pt x="137" y="232"/>
                  </a:lnTo>
                  <a:lnTo>
                    <a:pt x="145" y="205"/>
                  </a:lnTo>
                  <a:lnTo>
                    <a:pt x="152" y="180"/>
                  </a:lnTo>
                  <a:lnTo>
                    <a:pt x="158" y="158"/>
                  </a:lnTo>
                  <a:lnTo>
                    <a:pt x="162" y="141"/>
                  </a:lnTo>
                  <a:lnTo>
                    <a:pt x="163" y="127"/>
                  </a:lnTo>
                  <a:lnTo>
                    <a:pt x="162" y="113"/>
                  </a:lnTo>
                  <a:lnTo>
                    <a:pt x="157" y="100"/>
                  </a:lnTo>
                  <a:lnTo>
                    <a:pt x="150" y="88"/>
                  </a:lnTo>
                  <a:lnTo>
                    <a:pt x="141" y="76"/>
                  </a:lnTo>
                  <a:lnTo>
                    <a:pt x="130" y="65"/>
                  </a:lnTo>
                  <a:lnTo>
                    <a:pt x="118" y="55"/>
                  </a:lnTo>
                  <a:lnTo>
                    <a:pt x="104" y="45"/>
                  </a:lnTo>
                  <a:lnTo>
                    <a:pt x="90" y="37"/>
                  </a:lnTo>
                  <a:lnTo>
                    <a:pt x="76" y="29"/>
                  </a:lnTo>
                  <a:lnTo>
                    <a:pt x="61" y="22"/>
                  </a:lnTo>
                  <a:lnTo>
                    <a:pt x="47" y="16"/>
                  </a:lnTo>
                  <a:lnTo>
                    <a:pt x="33" y="10"/>
                  </a:lnTo>
                  <a:lnTo>
                    <a:pt x="21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585" y="31"/>
                  </a:lnTo>
                </a:path>
              </a:pathLst>
            </a:custGeom>
            <a:solidFill>
              <a:srgbClr val="9BA29B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2"/>
            <p:cNvSpPr>
              <a:spLocks/>
            </p:cNvSpPr>
            <p:nvPr/>
          </p:nvSpPr>
          <p:spPr bwMode="auto">
            <a:xfrm>
              <a:off x="1137" y="1191"/>
              <a:ext cx="828" cy="1154"/>
            </a:xfrm>
            <a:custGeom>
              <a:avLst/>
              <a:gdLst>
                <a:gd name="T0" fmla="*/ 0 w 828"/>
                <a:gd name="T1" fmla="*/ 101 h 1154"/>
                <a:gd name="T2" fmla="*/ 14 w 828"/>
                <a:gd name="T3" fmla="*/ 62 h 1154"/>
                <a:gd name="T4" fmla="*/ 84 w 828"/>
                <a:gd name="T5" fmla="*/ 11 h 1154"/>
                <a:gd name="T6" fmla="*/ 200 w 828"/>
                <a:gd name="T7" fmla="*/ 6 h 1154"/>
                <a:gd name="T8" fmla="*/ 257 w 828"/>
                <a:gd name="T9" fmla="*/ 52 h 1154"/>
                <a:gd name="T10" fmla="*/ 274 w 828"/>
                <a:gd name="T11" fmla="*/ 92 h 1154"/>
                <a:gd name="T12" fmla="*/ 290 w 828"/>
                <a:gd name="T13" fmla="*/ 129 h 1154"/>
                <a:gd name="T14" fmla="*/ 305 w 828"/>
                <a:gd name="T15" fmla="*/ 168 h 1154"/>
                <a:gd name="T16" fmla="*/ 332 w 828"/>
                <a:gd name="T17" fmla="*/ 233 h 1154"/>
                <a:gd name="T18" fmla="*/ 379 w 828"/>
                <a:gd name="T19" fmla="*/ 330 h 1154"/>
                <a:gd name="T20" fmla="*/ 435 w 828"/>
                <a:gd name="T21" fmla="*/ 449 h 1154"/>
                <a:gd name="T22" fmla="*/ 493 w 828"/>
                <a:gd name="T23" fmla="*/ 559 h 1154"/>
                <a:gd name="T24" fmla="*/ 547 w 828"/>
                <a:gd name="T25" fmla="*/ 645 h 1154"/>
                <a:gd name="T26" fmla="*/ 591 w 828"/>
                <a:gd name="T27" fmla="*/ 710 h 1154"/>
                <a:gd name="T28" fmla="*/ 697 w 828"/>
                <a:gd name="T29" fmla="*/ 823 h 1154"/>
                <a:gd name="T30" fmla="*/ 803 w 828"/>
                <a:gd name="T31" fmla="*/ 931 h 1154"/>
                <a:gd name="T32" fmla="*/ 815 w 828"/>
                <a:gd name="T33" fmla="*/ 944 h 1154"/>
                <a:gd name="T34" fmla="*/ 825 w 828"/>
                <a:gd name="T35" fmla="*/ 969 h 1154"/>
                <a:gd name="T36" fmla="*/ 826 w 828"/>
                <a:gd name="T37" fmla="*/ 989 h 1154"/>
                <a:gd name="T38" fmla="*/ 816 w 828"/>
                <a:gd name="T39" fmla="*/ 1011 h 1154"/>
                <a:gd name="T40" fmla="*/ 803 w 828"/>
                <a:gd name="T41" fmla="*/ 1022 h 1154"/>
                <a:gd name="T42" fmla="*/ 761 w 828"/>
                <a:gd name="T43" fmla="*/ 1028 h 1154"/>
                <a:gd name="T44" fmla="*/ 705 w 828"/>
                <a:gd name="T45" fmla="*/ 991 h 1154"/>
                <a:gd name="T46" fmla="*/ 694 w 828"/>
                <a:gd name="T47" fmla="*/ 974 h 1154"/>
                <a:gd name="T48" fmla="*/ 738 w 828"/>
                <a:gd name="T49" fmla="*/ 1001 h 1154"/>
                <a:gd name="T50" fmla="*/ 787 w 828"/>
                <a:gd name="T51" fmla="*/ 1003 h 1154"/>
                <a:gd name="T52" fmla="*/ 798 w 828"/>
                <a:gd name="T53" fmla="*/ 974 h 1154"/>
                <a:gd name="T54" fmla="*/ 782 w 828"/>
                <a:gd name="T55" fmla="*/ 949 h 1154"/>
                <a:gd name="T56" fmla="*/ 543 w 828"/>
                <a:gd name="T57" fmla="*/ 690 h 1154"/>
                <a:gd name="T58" fmla="*/ 357 w 828"/>
                <a:gd name="T59" fmla="*/ 367 h 1154"/>
                <a:gd name="T60" fmla="*/ 255 w 828"/>
                <a:gd name="T61" fmla="*/ 184 h 1154"/>
                <a:gd name="T62" fmla="*/ 159 w 828"/>
                <a:gd name="T63" fmla="*/ 176 h 1154"/>
                <a:gd name="T64" fmla="*/ 98 w 828"/>
                <a:gd name="T65" fmla="*/ 230 h 1154"/>
                <a:gd name="T66" fmla="*/ 100 w 828"/>
                <a:gd name="T67" fmla="*/ 274 h 1154"/>
                <a:gd name="T68" fmla="*/ 114 w 828"/>
                <a:gd name="T69" fmla="*/ 318 h 1154"/>
                <a:gd name="T70" fmla="*/ 174 w 828"/>
                <a:gd name="T71" fmla="*/ 454 h 1154"/>
                <a:gd name="T72" fmla="*/ 248 w 828"/>
                <a:gd name="T73" fmla="*/ 583 h 1154"/>
                <a:gd name="T74" fmla="*/ 339 w 828"/>
                <a:gd name="T75" fmla="*/ 728 h 1154"/>
                <a:gd name="T76" fmla="*/ 438 w 828"/>
                <a:gd name="T77" fmla="*/ 873 h 1154"/>
                <a:gd name="T78" fmla="*/ 513 w 828"/>
                <a:gd name="T79" fmla="*/ 975 h 1154"/>
                <a:gd name="T80" fmla="*/ 549 w 828"/>
                <a:gd name="T81" fmla="*/ 1027 h 1154"/>
                <a:gd name="T82" fmla="*/ 583 w 828"/>
                <a:gd name="T83" fmla="*/ 1073 h 1154"/>
                <a:gd name="T84" fmla="*/ 611 w 828"/>
                <a:gd name="T85" fmla="*/ 1105 h 1154"/>
                <a:gd name="T86" fmla="*/ 635 w 828"/>
                <a:gd name="T87" fmla="*/ 1123 h 1154"/>
                <a:gd name="T88" fmla="*/ 650 w 828"/>
                <a:gd name="T89" fmla="*/ 1090 h 1154"/>
                <a:gd name="T90" fmla="*/ 632 w 828"/>
                <a:gd name="T91" fmla="*/ 1036 h 1154"/>
                <a:gd name="T92" fmla="*/ 645 w 828"/>
                <a:gd name="T93" fmla="*/ 1043 h 1154"/>
                <a:gd name="T94" fmla="*/ 668 w 828"/>
                <a:gd name="T95" fmla="*/ 1095 h 1154"/>
                <a:gd name="T96" fmla="*/ 650 w 828"/>
                <a:gd name="T97" fmla="*/ 1145 h 1154"/>
                <a:gd name="T98" fmla="*/ 622 w 828"/>
                <a:gd name="T99" fmla="*/ 1151 h 1154"/>
                <a:gd name="T100" fmla="*/ 595 w 828"/>
                <a:gd name="T101" fmla="*/ 1129 h 1154"/>
                <a:gd name="T102" fmla="*/ 541 w 828"/>
                <a:gd name="T103" fmla="*/ 1061 h 1154"/>
                <a:gd name="T104" fmla="*/ 491 w 828"/>
                <a:gd name="T105" fmla="*/ 993 h 1154"/>
                <a:gd name="T106" fmla="*/ 425 w 828"/>
                <a:gd name="T107" fmla="*/ 899 h 1154"/>
                <a:gd name="T108" fmla="*/ 332 w 828"/>
                <a:gd name="T109" fmla="*/ 768 h 1154"/>
                <a:gd name="T110" fmla="*/ 208 w 828"/>
                <a:gd name="T111" fmla="*/ 574 h 1154"/>
                <a:gd name="T112" fmla="*/ 72 w 828"/>
                <a:gd name="T113" fmla="*/ 296 h 1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8"/>
                <a:gd name="T172" fmla="*/ 0 h 1154"/>
                <a:gd name="T173" fmla="*/ 828 w 828"/>
                <a:gd name="T174" fmla="*/ 1154 h 11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8" h="1154">
                  <a:moveTo>
                    <a:pt x="5" y="136"/>
                  </a:moveTo>
                  <a:lnTo>
                    <a:pt x="3" y="130"/>
                  </a:lnTo>
                  <a:lnTo>
                    <a:pt x="2" y="124"/>
                  </a:lnTo>
                  <a:lnTo>
                    <a:pt x="1" y="118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1" y="95"/>
                  </a:lnTo>
                  <a:lnTo>
                    <a:pt x="2" y="89"/>
                  </a:lnTo>
                  <a:lnTo>
                    <a:pt x="4" y="84"/>
                  </a:lnTo>
                  <a:lnTo>
                    <a:pt x="5" y="78"/>
                  </a:lnTo>
                  <a:lnTo>
                    <a:pt x="8" y="73"/>
                  </a:lnTo>
                  <a:lnTo>
                    <a:pt x="11" y="67"/>
                  </a:lnTo>
                  <a:lnTo>
                    <a:pt x="14" y="62"/>
                  </a:lnTo>
                  <a:lnTo>
                    <a:pt x="18" y="56"/>
                  </a:lnTo>
                  <a:lnTo>
                    <a:pt x="22" y="51"/>
                  </a:lnTo>
                  <a:lnTo>
                    <a:pt x="27" y="46"/>
                  </a:lnTo>
                  <a:lnTo>
                    <a:pt x="39" y="35"/>
                  </a:lnTo>
                  <a:lnTo>
                    <a:pt x="53" y="25"/>
                  </a:lnTo>
                  <a:lnTo>
                    <a:pt x="68" y="17"/>
                  </a:lnTo>
                  <a:lnTo>
                    <a:pt x="84" y="11"/>
                  </a:lnTo>
                  <a:lnTo>
                    <a:pt x="100" y="6"/>
                  </a:lnTo>
                  <a:lnTo>
                    <a:pt x="118" y="3"/>
                  </a:lnTo>
                  <a:lnTo>
                    <a:pt x="135" y="1"/>
                  </a:lnTo>
                  <a:lnTo>
                    <a:pt x="152" y="0"/>
                  </a:lnTo>
                  <a:lnTo>
                    <a:pt x="169" y="1"/>
                  </a:lnTo>
                  <a:lnTo>
                    <a:pt x="185" y="3"/>
                  </a:lnTo>
                  <a:lnTo>
                    <a:pt x="200" y="6"/>
                  </a:lnTo>
                  <a:lnTo>
                    <a:pt x="214" y="10"/>
                  </a:lnTo>
                  <a:lnTo>
                    <a:pt x="227" y="16"/>
                  </a:lnTo>
                  <a:lnTo>
                    <a:pt x="237" y="23"/>
                  </a:lnTo>
                  <a:lnTo>
                    <a:pt x="246" y="32"/>
                  </a:lnTo>
                  <a:lnTo>
                    <a:pt x="252" y="41"/>
                  </a:lnTo>
                  <a:lnTo>
                    <a:pt x="254" y="46"/>
                  </a:lnTo>
                  <a:lnTo>
                    <a:pt x="257" y="52"/>
                  </a:lnTo>
                  <a:lnTo>
                    <a:pt x="260" y="57"/>
                  </a:lnTo>
                  <a:lnTo>
                    <a:pt x="262" y="63"/>
                  </a:lnTo>
                  <a:lnTo>
                    <a:pt x="265" y="69"/>
                  </a:lnTo>
                  <a:lnTo>
                    <a:pt x="267" y="74"/>
                  </a:lnTo>
                  <a:lnTo>
                    <a:pt x="270" y="80"/>
                  </a:lnTo>
                  <a:lnTo>
                    <a:pt x="272" y="86"/>
                  </a:lnTo>
                  <a:lnTo>
                    <a:pt x="274" y="92"/>
                  </a:lnTo>
                  <a:lnTo>
                    <a:pt x="276" y="97"/>
                  </a:lnTo>
                  <a:lnTo>
                    <a:pt x="279" y="103"/>
                  </a:lnTo>
                  <a:lnTo>
                    <a:pt x="281" y="108"/>
                  </a:lnTo>
                  <a:lnTo>
                    <a:pt x="283" y="114"/>
                  </a:lnTo>
                  <a:lnTo>
                    <a:pt x="285" y="119"/>
                  </a:lnTo>
                  <a:lnTo>
                    <a:pt x="288" y="124"/>
                  </a:lnTo>
                  <a:lnTo>
                    <a:pt x="290" y="129"/>
                  </a:lnTo>
                  <a:lnTo>
                    <a:pt x="290" y="130"/>
                  </a:lnTo>
                  <a:lnTo>
                    <a:pt x="291" y="133"/>
                  </a:lnTo>
                  <a:lnTo>
                    <a:pt x="293" y="138"/>
                  </a:lnTo>
                  <a:lnTo>
                    <a:pt x="296" y="144"/>
                  </a:lnTo>
                  <a:lnTo>
                    <a:pt x="299" y="151"/>
                  </a:lnTo>
                  <a:lnTo>
                    <a:pt x="302" y="159"/>
                  </a:lnTo>
                  <a:lnTo>
                    <a:pt x="305" y="168"/>
                  </a:lnTo>
                  <a:lnTo>
                    <a:pt x="309" y="178"/>
                  </a:lnTo>
                  <a:lnTo>
                    <a:pt x="313" y="188"/>
                  </a:lnTo>
                  <a:lnTo>
                    <a:pt x="317" y="197"/>
                  </a:lnTo>
                  <a:lnTo>
                    <a:pt x="321" y="207"/>
                  </a:lnTo>
                  <a:lnTo>
                    <a:pt x="325" y="216"/>
                  </a:lnTo>
                  <a:lnTo>
                    <a:pt x="329" y="225"/>
                  </a:lnTo>
                  <a:lnTo>
                    <a:pt x="332" y="233"/>
                  </a:lnTo>
                  <a:lnTo>
                    <a:pt x="335" y="239"/>
                  </a:lnTo>
                  <a:lnTo>
                    <a:pt x="338" y="245"/>
                  </a:lnTo>
                  <a:lnTo>
                    <a:pt x="346" y="262"/>
                  </a:lnTo>
                  <a:lnTo>
                    <a:pt x="354" y="279"/>
                  </a:lnTo>
                  <a:lnTo>
                    <a:pt x="362" y="296"/>
                  </a:lnTo>
                  <a:lnTo>
                    <a:pt x="371" y="313"/>
                  </a:lnTo>
                  <a:lnTo>
                    <a:pt x="379" y="330"/>
                  </a:lnTo>
                  <a:lnTo>
                    <a:pt x="387" y="348"/>
                  </a:lnTo>
                  <a:lnTo>
                    <a:pt x="395" y="365"/>
                  </a:lnTo>
                  <a:lnTo>
                    <a:pt x="403" y="382"/>
                  </a:lnTo>
                  <a:lnTo>
                    <a:pt x="411" y="399"/>
                  </a:lnTo>
                  <a:lnTo>
                    <a:pt x="419" y="415"/>
                  </a:lnTo>
                  <a:lnTo>
                    <a:pt x="427" y="432"/>
                  </a:lnTo>
                  <a:lnTo>
                    <a:pt x="435" y="449"/>
                  </a:lnTo>
                  <a:lnTo>
                    <a:pt x="444" y="466"/>
                  </a:lnTo>
                  <a:lnTo>
                    <a:pt x="452" y="483"/>
                  </a:lnTo>
                  <a:lnTo>
                    <a:pt x="461" y="499"/>
                  </a:lnTo>
                  <a:lnTo>
                    <a:pt x="469" y="516"/>
                  </a:lnTo>
                  <a:lnTo>
                    <a:pt x="477" y="531"/>
                  </a:lnTo>
                  <a:lnTo>
                    <a:pt x="485" y="545"/>
                  </a:lnTo>
                  <a:lnTo>
                    <a:pt x="493" y="559"/>
                  </a:lnTo>
                  <a:lnTo>
                    <a:pt x="501" y="573"/>
                  </a:lnTo>
                  <a:lnTo>
                    <a:pt x="509" y="586"/>
                  </a:lnTo>
                  <a:lnTo>
                    <a:pt x="517" y="599"/>
                  </a:lnTo>
                  <a:lnTo>
                    <a:pt x="525" y="611"/>
                  </a:lnTo>
                  <a:lnTo>
                    <a:pt x="532" y="623"/>
                  </a:lnTo>
                  <a:lnTo>
                    <a:pt x="540" y="634"/>
                  </a:lnTo>
                  <a:lnTo>
                    <a:pt x="547" y="645"/>
                  </a:lnTo>
                  <a:lnTo>
                    <a:pt x="554" y="656"/>
                  </a:lnTo>
                  <a:lnTo>
                    <a:pt x="561" y="666"/>
                  </a:lnTo>
                  <a:lnTo>
                    <a:pt x="567" y="675"/>
                  </a:lnTo>
                  <a:lnTo>
                    <a:pt x="573" y="685"/>
                  </a:lnTo>
                  <a:lnTo>
                    <a:pt x="579" y="694"/>
                  </a:lnTo>
                  <a:lnTo>
                    <a:pt x="585" y="702"/>
                  </a:lnTo>
                  <a:lnTo>
                    <a:pt x="591" y="710"/>
                  </a:lnTo>
                  <a:lnTo>
                    <a:pt x="600" y="721"/>
                  </a:lnTo>
                  <a:lnTo>
                    <a:pt x="612" y="734"/>
                  </a:lnTo>
                  <a:lnTo>
                    <a:pt x="626" y="750"/>
                  </a:lnTo>
                  <a:lnTo>
                    <a:pt x="643" y="767"/>
                  </a:lnTo>
                  <a:lnTo>
                    <a:pt x="660" y="785"/>
                  </a:lnTo>
                  <a:lnTo>
                    <a:pt x="678" y="804"/>
                  </a:lnTo>
                  <a:lnTo>
                    <a:pt x="697" y="823"/>
                  </a:lnTo>
                  <a:lnTo>
                    <a:pt x="716" y="842"/>
                  </a:lnTo>
                  <a:lnTo>
                    <a:pt x="734" y="861"/>
                  </a:lnTo>
                  <a:lnTo>
                    <a:pt x="752" y="879"/>
                  </a:lnTo>
                  <a:lnTo>
                    <a:pt x="768" y="895"/>
                  </a:lnTo>
                  <a:lnTo>
                    <a:pt x="782" y="910"/>
                  </a:lnTo>
                  <a:lnTo>
                    <a:pt x="794" y="921"/>
                  </a:lnTo>
                  <a:lnTo>
                    <a:pt x="803" y="931"/>
                  </a:lnTo>
                  <a:lnTo>
                    <a:pt x="810" y="937"/>
                  </a:lnTo>
                  <a:lnTo>
                    <a:pt x="810" y="938"/>
                  </a:lnTo>
                  <a:lnTo>
                    <a:pt x="811" y="938"/>
                  </a:lnTo>
                  <a:lnTo>
                    <a:pt x="811" y="939"/>
                  </a:lnTo>
                  <a:lnTo>
                    <a:pt x="812" y="939"/>
                  </a:lnTo>
                  <a:lnTo>
                    <a:pt x="812" y="940"/>
                  </a:lnTo>
                  <a:lnTo>
                    <a:pt x="815" y="944"/>
                  </a:lnTo>
                  <a:lnTo>
                    <a:pt x="817" y="947"/>
                  </a:lnTo>
                  <a:lnTo>
                    <a:pt x="819" y="951"/>
                  </a:lnTo>
                  <a:lnTo>
                    <a:pt x="821" y="955"/>
                  </a:lnTo>
                  <a:lnTo>
                    <a:pt x="822" y="959"/>
                  </a:lnTo>
                  <a:lnTo>
                    <a:pt x="824" y="962"/>
                  </a:lnTo>
                  <a:lnTo>
                    <a:pt x="825" y="965"/>
                  </a:lnTo>
                  <a:lnTo>
                    <a:pt x="825" y="969"/>
                  </a:lnTo>
                  <a:lnTo>
                    <a:pt x="826" y="972"/>
                  </a:lnTo>
                  <a:lnTo>
                    <a:pt x="826" y="975"/>
                  </a:lnTo>
                  <a:lnTo>
                    <a:pt x="827" y="978"/>
                  </a:lnTo>
                  <a:lnTo>
                    <a:pt x="827" y="981"/>
                  </a:lnTo>
                  <a:lnTo>
                    <a:pt x="827" y="984"/>
                  </a:lnTo>
                  <a:lnTo>
                    <a:pt x="827" y="986"/>
                  </a:lnTo>
                  <a:lnTo>
                    <a:pt x="826" y="989"/>
                  </a:lnTo>
                  <a:lnTo>
                    <a:pt x="826" y="991"/>
                  </a:lnTo>
                  <a:lnTo>
                    <a:pt x="825" y="995"/>
                  </a:lnTo>
                  <a:lnTo>
                    <a:pt x="823" y="999"/>
                  </a:lnTo>
                  <a:lnTo>
                    <a:pt x="822" y="1002"/>
                  </a:lnTo>
                  <a:lnTo>
                    <a:pt x="820" y="1005"/>
                  </a:lnTo>
                  <a:lnTo>
                    <a:pt x="818" y="1008"/>
                  </a:lnTo>
                  <a:lnTo>
                    <a:pt x="816" y="1011"/>
                  </a:lnTo>
                  <a:lnTo>
                    <a:pt x="814" y="1013"/>
                  </a:lnTo>
                  <a:lnTo>
                    <a:pt x="812" y="1016"/>
                  </a:lnTo>
                  <a:lnTo>
                    <a:pt x="810" y="1017"/>
                  </a:lnTo>
                  <a:lnTo>
                    <a:pt x="808" y="1019"/>
                  </a:lnTo>
                  <a:lnTo>
                    <a:pt x="806" y="1020"/>
                  </a:lnTo>
                  <a:lnTo>
                    <a:pt x="805" y="1021"/>
                  </a:lnTo>
                  <a:lnTo>
                    <a:pt x="803" y="1022"/>
                  </a:lnTo>
                  <a:lnTo>
                    <a:pt x="802" y="1023"/>
                  </a:lnTo>
                  <a:lnTo>
                    <a:pt x="802" y="1024"/>
                  </a:lnTo>
                  <a:lnTo>
                    <a:pt x="794" y="1027"/>
                  </a:lnTo>
                  <a:lnTo>
                    <a:pt x="786" y="1029"/>
                  </a:lnTo>
                  <a:lnTo>
                    <a:pt x="778" y="1030"/>
                  </a:lnTo>
                  <a:lnTo>
                    <a:pt x="769" y="1030"/>
                  </a:lnTo>
                  <a:lnTo>
                    <a:pt x="761" y="1028"/>
                  </a:lnTo>
                  <a:lnTo>
                    <a:pt x="753" y="1026"/>
                  </a:lnTo>
                  <a:lnTo>
                    <a:pt x="744" y="1022"/>
                  </a:lnTo>
                  <a:lnTo>
                    <a:pt x="736" y="1017"/>
                  </a:lnTo>
                  <a:lnTo>
                    <a:pt x="728" y="1012"/>
                  </a:lnTo>
                  <a:lnTo>
                    <a:pt x="720" y="1005"/>
                  </a:lnTo>
                  <a:lnTo>
                    <a:pt x="712" y="999"/>
                  </a:lnTo>
                  <a:lnTo>
                    <a:pt x="705" y="991"/>
                  </a:lnTo>
                  <a:lnTo>
                    <a:pt x="697" y="983"/>
                  </a:lnTo>
                  <a:lnTo>
                    <a:pt x="691" y="975"/>
                  </a:lnTo>
                  <a:lnTo>
                    <a:pt x="685" y="966"/>
                  </a:lnTo>
                  <a:lnTo>
                    <a:pt x="679" y="958"/>
                  </a:lnTo>
                  <a:lnTo>
                    <a:pt x="683" y="963"/>
                  </a:lnTo>
                  <a:lnTo>
                    <a:pt x="688" y="969"/>
                  </a:lnTo>
                  <a:lnTo>
                    <a:pt x="694" y="974"/>
                  </a:lnTo>
                  <a:lnTo>
                    <a:pt x="699" y="979"/>
                  </a:lnTo>
                  <a:lnTo>
                    <a:pt x="705" y="983"/>
                  </a:lnTo>
                  <a:lnTo>
                    <a:pt x="712" y="987"/>
                  </a:lnTo>
                  <a:lnTo>
                    <a:pt x="718" y="991"/>
                  </a:lnTo>
                  <a:lnTo>
                    <a:pt x="724" y="995"/>
                  </a:lnTo>
                  <a:lnTo>
                    <a:pt x="731" y="998"/>
                  </a:lnTo>
                  <a:lnTo>
                    <a:pt x="738" y="1001"/>
                  </a:lnTo>
                  <a:lnTo>
                    <a:pt x="745" y="1003"/>
                  </a:lnTo>
                  <a:lnTo>
                    <a:pt x="752" y="1005"/>
                  </a:lnTo>
                  <a:lnTo>
                    <a:pt x="760" y="1006"/>
                  </a:lnTo>
                  <a:lnTo>
                    <a:pt x="767" y="1007"/>
                  </a:lnTo>
                  <a:lnTo>
                    <a:pt x="774" y="1007"/>
                  </a:lnTo>
                  <a:lnTo>
                    <a:pt x="781" y="1007"/>
                  </a:lnTo>
                  <a:lnTo>
                    <a:pt x="787" y="1003"/>
                  </a:lnTo>
                  <a:lnTo>
                    <a:pt x="792" y="1000"/>
                  </a:lnTo>
                  <a:lnTo>
                    <a:pt x="796" y="996"/>
                  </a:lnTo>
                  <a:lnTo>
                    <a:pt x="798" y="992"/>
                  </a:lnTo>
                  <a:lnTo>
                    <a:pt x="799" y="987"/>
                  </a:lnTo>
                  <a:lnTo>
                    <a:pt x="800" y="983"/>
                  </a:lnTo>
                  <a:lnTo>
                    <a:pt x="799" y="978"/>
                  </a:lnTo>
                  <a:lnTo>
                    <a:pt x="798" y="974"/>
                  </a:lnTo>
                  <a:lnTo>
                    <a:pt x="796" y="969"/>
                  </a:lnTo>
                  <a:lnTo>
                    <a:pt x="794" y="965"/>
                  </a:lnTo>
                  <a:lnTo>
                    <a:pt x="791" y="961"/>
                  </a:lnTo>
                  <a:lnTo>
                    <a:pt x="789" y="957"/>
                  </a:lnTo>
                  <a:lnTo>
                    <a:pt x="786" y="954"/>
                  </a:lnTo>
                  <a:lnTo>
                    <a:pt x="784" y="951"/>
                  </a:lnTo>
                  <a:lnTo>
                    <a:pt x="782" y="949"/>
                  </a:lnTo>
                  <a:lnTo>
                    <a:pt x="780" y="947"/>
                  </a:lnTo>
                  <a:lnTo>
                    <a:pt x="733" y="905"/>
                  </a:lnTo>
                  <a:lnTo>
                    <a:pt x="690" y="863"/>
                  </a:lnTo>
                  <a:lnTo>
                    <a:pt x="649" y="821"/>
                  </a:lnTo>
                  <a:lnTo>
                    <a:pt x="612" y="778"/>
                  </a:lnTo>
                  <a:lnTo>
                    <a:pt x="576" y="734"/>
                  </a:lnTo>
                  <a:lnTo>
                    <a:pt x="543" y="690"/>
                  </a:lnTo>
                  <a:lnTo>
                    <a:pt x="512" y="646"/>
                  </a:lnTo>
                  <a:lnTo>
                    <a:pt x="483" y="601"/>
                  </a:lnTo>
                  <a:lnTo>
                    <a:pt x="455" y="556"/>
                  </a:lnTo>
                  <a:lnTo>
                    <a:pt x="429" y="510"/>
                  </a:lnTo>
                  <a:lnTo>
                    <a:pt x="404" y="463"/>
                  </a:lnTo>
                  <a:lnTo>
                    <a:pt x="380" y="415"/>
                  </a:lnTo>
                  <a:lnTo>
                    <a:pt x="357" y="367"/>
                  </a:lnTo>
                  <a:lnTo>
                    <a:pt x="334" y="317"/>
                  </a:lnTo>
                  <a:lnTo>
                    <a:pt x="311" y="267"/>
                  </a:lnTo>
                  <a:lnTo>
                    <a:pt x="289" y="217"/>
                  </a:lnTo>
                  <a:lnTo>
                    <a:pt x="283" y="206"/>
                  </a:lnTo>
                  <a:lnTo>
                    <a:pt x="275" y="198"/>
                  </a:lnTo>
                  <a:lnTo>
                    <a:pt x="266" y="190"/>
                  </a:lnTo>
                  <a:lnTo>
                    <a:pt x="255" y="184"/>
                  </a:lnTo>
                  <a:lnTo>
                    <a:pt x="243" y="178"/>
                  </a:lnTo>
                  <a:lnTo>
                    <a:pt x="230" y="174"/>
                  </a:lnTo>
                  <a:lnTo>
                    <a:pt x="216" y="172"/>
                  </a:lnTo>
                  <a:lnTo>
                    <a:pt x="202" y="171"/>
                  </a:lnTo>
                  <a:lnTo>
                    <a:pt x="187" y="171"/>
                  </a:lnTo>
                  <a:lnTo>
                    <a:pt x="173" y="173"/>
                  </a:lnTo>
                  <a:lnTo>
                    <a:pt x="159" y="176"/>
                  </a:lnTo>
                  <a:lnTo>
                    <a:pt x="145" y="181"/>
                  </a:lnTo>
                  <a:lnTo>
                    <a:pt x="132" y="188"/>
                  </a:lnTo>
                  <a:lnTo>
                    <a:pt x="121" y="196"/>
                  </a:lnTo>
                  <a:lnTo>
                    <a:pt x="110" y="207"/>
                  </a:lnTo>
                  <a:lnTo>
                    <a:pt x="102" y="219"/>
                  </a:lnTo>
                  <a:lnTo>
                    <a:pt x="99" y="224"/>
                  </a:lnTo>
                  <a:lnTo>
                    <a:pt x="98" y="230"/>
                  </a:lnTo>
                  <a:lnTo>
                    <a:pt x="97" y="235"/>
                  </a:lnTo>
                  <a:lnTo>
                    <a:pt x="96" y="241"/>
                  </a:lnTo>
                  <a:lnTo>
                    <a:pt x="96" y="248"/>
                  </a:lnTo>
                  <a:lnTo>
                    <a:pt x="97" y="254"/>
                  </a:lnTo>
                  <a:lnTo>
                    <a:pt x="98" y="261"/>
                  </a:lnTo>
                  <a:lnTo>
                    <a:pt x="99" y="268"/>
                  </a:lnTo>
                  <a:lnTo>
                    <a:pt x="100" y="274"/>
                  </a:lnTo>
                  <a:lnTo>
                    <a:pt x="102" y="281"/>
                  </a:lnTo>
                  <a:lnTo>
                    <a:pt x="104" y="288"/>
                  </a:lnTo>
                  <a:lnTo>
                    <a:pt x="106" y="294"/>
                  </a:lnTo>
                  <a:lnTo>
                    <a:pt x="108" y="301"/>
                  </a:lnTo>
                  <a:lnTo>
                    <a:pt x="110" y="307"/>
                  </a:lnTo>
                  <a:lnTo>
                    <a:pt x="112" y="313"/>
                  </a:lnTo>
                  <a:lnTo>
                    <a:pt x="114" y="318"/>
                  </a:lnTo>
                  <a:lnTo>
                    <a:pt x="121" y="339"/>
                  </a:lnTo>
                  <a:lnTo>
                    <a:pt x="129" y="359"/>
                  </a:lnTo>
                  <a:lnTo>
                    <a:pt x="137" y="379"/>
                  </a:lnTo>
                  <a:lnTo>
                    <a:pt x="146" y="398"/>
                  </a:lnTo>
                  <a:lnTo>
                    <a:pt x="155" y="417"/>
                  </a:lnTo>
                  <a:lnTo>
                    <a:pt x="164" y="436"/>
                  </a:lnTo>
                  <a:lnTo>
                    <a:pt x="174" y="454"/>
                  </a:lnTo>
                  <a:lnTo>
                    <a:pt x="184" y="473"/>
                  </a:lnTo>
                  <a:lnTo>
                    <a:pt x="194" y="491"/>
                  </a:lnTo>
                  <a:lnTo>
                    <a:pt x="205" y="509"/>
                  </a:lnTo>
                  <a:lnTo>
                    <a:pt x="215" y="528"/>
                  </a:lnTo>
                  <a:lnTo>
                    <a:pt x="226" y="546"/>
                  </a:lnTo>
                  <a:lnTo>
                    <a:pt x="237" y="564"/>
                  </a:lnTo>
                  <a:lnTo>
                    <a:pt x="248" y="583"/>
                  </a:lnTo>
                  <a:lnTo>
                    <a:pt x="259" y="601"/>
                  </a:lnTo>
                  <a:lnTo>
                    <a:pt x="269" y="621"/>
                  </a:lnTo>
                  <a:lnTo>
                    <a:pt x="283" y="642"/>
                  </a:lnTo>
                  <a:lnTo>
                    <a:pt x="297" y="663"/>
                  </a:lnTo>
                  <a:lnTo>
                    <a:pt x="311" y="685"/>
                  </a:lnTo>
                  <a:lnTo>
                    <a:pt x="325" y="706"/>
                  </a:lnTo>
                  <a:lnTo>
                    <a:pt x="339" y="728"/>
                  </a:lnTo>
                  <a:lnTo>
                    <a:pt x="353" y="749"/>
                  </a:lnTo>
                  <a:lnTo>
                    <a:pt x="367" y="770"/>
                  </a:lnTo>
                  <a:lnTo>
                    <a:pt x="381" y="791"/>
                  </a:lnTo>
                  <a:lnTo>
                    <a:pt x="395" y="812"/>
                  </a:lnTo>
                  <a:lnTo>
                    <a:pt x="409" y="832"/>
                  </a:lnTo>
                  <a:lnTo>
                    <a:pt x="424" y="853"/>
                  </a:lnTo>
                  <a:lnTo>
                    <a:pt x="438" y="873"/>
                  </a:lnTo>
                  <a:lnTo>
                    <a:pt x="452" y="894"/>
                  </a:lnTo>
                  <a:lnTo>
                    <a:pt x="467" y="913"/>
                  </a:lnTo>
                  <a:lnTo>
                    <a:pt x="482" y="933"/>
                  </a:lnTo>
                  <a:lnTo>
                    <a:pt x="496" y="953"/>
                  </a:lnTo>
                  <a:lnTo>
                    <a:pt x="502" y="960"/>
                  </a:lnTo>
                  <a:lnTo>
                    <a:pt x="507" y="967"/>
                  </a:lnTo>
                  <a:lnTo>
                    <a:pt x="513" y="975"/>
                  </a:lnTo>
                  <a:lnTo>
                    <a:pt x="518" y="982"/>
                  </a:lnTo>
                  <a:lnTo>
                    <a:pt x="523" y="990"/>
                  </a:lnTo>
                  <a:lnTo>
                    <a:pt x="528" y="997"/>
                  </a:lnTo>
                  <a:lnTo>
                    <a:pt x="533" y="1004"/>
                  </a:lnTo>
                  <a:lnTo>
                    <a:pt x="539" y="1012"/>
                  </a:lnTo>
                  <a:lnTo>
                    <a:pt x="544" y="1019"/>
                  </a:lnTo>
                  <a:lnTo>
                    <a:pt x="549" y="1027"/>
                  </a:lnTo>
                  <a:lnTo>
                    <a:pt x="554" y="1034"/>
                  </a:lnTo>
                  <a:lnTo>
                    <a:pt x="559" y="1041"/>
                  </a:lnTo>
                  <a:lnTo>
                    <a:pt x="565" y="1048"/>
                  </a:lnTo>
                  <a:lnTo>
                    <a:pt x="570" y="1055"/>
                  </a:lnTo>
                  <a:lnTo>
                    <a:pt x="575" y="1062"/>
                  </a:lnTo>
                  <a:lnTo>
                    <a:pt x="581" y="1069"/>
                  </a:lnTo>
                  <a:lnTo>
                    <a:pt x="583" y="1073"/>
                  </a:lnTo>
                  <a:lnTo>
                    <a:pt x="587" y="1077"/>
                  </a:lnTo>
                  <a:lnTo>
                    <a:pt x="591" y="1082"/>
                  </a:lnTo>
                  <a:lnTo>
                    <a:pt x="594" y="1086"/>
                  </a:lnTo>
                  <a:lnTo>
                    <a:pt x="599" y="1091"/>
                  </a:lnTo>
                  <a:lnTo>
                    <a:pt x="603" y="1096"/>
                  </a:lnTo>
                  <a:lnTo>
                    <a:pt x="607" y="1100"/>
                  </a:lnTo>
                  <a:lnTo>
                    <a:pt x="611" y="1105"/>
                  </a:lnTo>
                  <a:lnTo>
                    <a:pt x="615" y="1109"/>
                  </a:lnTo>
                  <a:lnTo>
                    <a:pt x="619" y="1113"/>
                  </a:lnTo>
                  <a:lnTo>
                    <a:pt x="623" y="1116"/>
                  </a:lnTo>
                  <a:lnTo>
                    <a:pt x="627" y="1118"/>
                  </a:lnTo>
                  <a:lnTo>
                    <a:pt x="630" y="1121"/>
                  </a:lnTo>
                  <a:lnTo>
                    <a:pt x="633" y="1122"/>
                  </a:lnTo>
                  <a:lnTo>
                    <a:pt x="635" y="1123"/>
                  </a:lnTo>
                  <a:lnTo>
                    <a:pt x="637" y="1122"/>
                  </a:lnTo>
                  <a:lnTo>
                    <a:pt x="642" y="1119"/>
                  </a:lnTo>
                  <a:lnTo>
                    <a:pt x="645" y="1114"/>
                  </a:lnTo>
                  <a:lnTo>
                    <a:pt x="648" y="1109"/>
                  </a:lnTo>
                  <a:lnTo>
                    <a:pt x="649" y="1104"/>
                  </a:lnTo>
                  <a:lnTo>
                    <a:pt x="650" y="1097"/>
                  </a:lnTo>
                  <a:lnTo>
                    <a:pt x="650" y="1090"/>
                  </a:lnTo>
                  <a:lnTo>
                    <a:pt x="648" y="1083"/>
                  </a:lnTo>
                  <a:lnTo>
                    <a:pt x="647" y="1076"/>
                  </a:lnTo>
                  <a:lnTo>
                    <a:pt x="644" y="1068"/>
                  </a:lnTo>
                  <a:lnTo>
                    <a:pt x="642" y="1060"/>
                  </a:lnTo>
                  <a:lnTo>
                    <a:pt x="639" y="1052"/>
                  </a:lnTo>
                  <a:lnTo>
                    <a:pt x="636" y="1044"/>
                  </a:lnTo>
                  <a:lnTo>
                    <a:pt x="632" y="1036"/>
                  </a:lnTo>
                  <a:lnTo>
                    <a:pt x="629" y="1028"/>
                  </a:lnTo>
                  <a:lnTo>
                    <a:pt x="626" y="1020"/>
                  </a:lnTo>
                  <a:lnTo>
                    <a:pt x="623" y="1013"/>
                  </a:lnTo>
                  <a:lnTo>
                    <a:pt x="628" y="1021"/>
                  </a:lnTo>
                  <a:lnTo>
                    <a:pt x="634" y="1028"/>
                  </a:lnTo>
                  <a:lnTo>
                    <a:pt x="639" y="1036"/>
                  </a:lnTo>
                  <a:lnTo>
                    <a:pt x="645" y="1043"/>
                  </a:lnTo>
                  <a:lnTo>
                    <a:pt x="650" y="1051"/>
                  </a:lnTo>
                  <a:lnTo>
                    <a:pt x="654" y="1058"/>
                  </a:lnTo>
                  <a:lnTo>
                    <a:pt x="658" y="1065"/>
                  </a:lnTo>
                  <a:lnTo>
                    <a:pt x="662" y="1073"/>
                  </a:lnTo>
                  <a:lnTo>
                    <a:pt x="664" y="1080"/>
                  </a:lnTo>
                  <a:lnTo>
                    <a:pt x="667" y="1088"/>
                  </a:lnTo>
                  <a:lnTo>
                    <a:pt x="668" y="1095"/>
                  </a:lnTo>
                  <a:lnTo>
                    <a:pt x="668" y="1103"/>
                  </a:lnTo>
                  <a:lnTo>
                    <a:pt x="668" y="1111"/>
                  </a:lnTo>
                  <a:lnTo>
                    <a:pt x="666" y="1119"/>
                  </a:lnTo>
                  <a:lnTo>
                    <a:pt x="663" y="1127"/>
                  </a:lnTo>
                  <a:lnTo>
                    <a:pt x="660" y="1136"/>
                  </a:lnTo>
                  <a:lnTo>
                    <a:pt x="655" y="1141"/>
                  </a:lnTo>
                  <a:lnTo>
                    <a:pt x="650" y="1145"/>
                  </a:lnTo>
                  <a:lnTo>
                    <a:pt x="646" y="1148"/>
                  </a:lnTo>
                  <a:lnTo>
                    <a:pt x="641" y="1150"/>
                  </a:lnTo>
                  <a:lnTo>
                    <a:pt x="637" y="1152"/>
                  </a:lnTo>
                  <a:lnTo>
                    <a:pt x="633" y="1153"/>
                  </a:lnTo>
                  <a:lnTo>
                    <a:pt x="630" y="1153"/>
                  </a:lnTo>
                  <a:lnTo>
                    <a:pt x="626" y="1152"/>
                  </a:lnTo>
                  <a:lnTo>
                    <a:pt x="622" y="1151"/>
                  </a:lnTo>
                  <a:lnTo>
                    <a:pt x="618" y="1149"/>
                  </a:lnTo>
                  <a:lnTo>
                    <a:pt x="615" y="1147"/>
                  </a:lnTo>
                  <a:lnTo>
                    <a:pt x="611" y="1144"/>
                  </a:lnTo>
                  <a:lnTo>
                    <a:pt x="607" y="1140"/>
                  </a:lnTo>
                  <a:lnTo>
                    <a:pt x="603" y="1137"/>
                  </a:lnTo>
                  <a:lnTo>
                    <a:pt x="599" y="1133"/>
                  </a:lnTo>
                  <a:lnTo>
                    <a:pt x="595" y="1129"/>
                  </a:lnTo>
                  <a:lnTo>
                    <a:pt x="590" y="1123"/>
                  </a:lnTo>
                  <a:lnTo>
                    <a:pt x="583" y="1116"/>
                  </a:lnTo>
                  <a:lnTo>
                    <a:pt x="576" y="1107"/>
                  </a:lnTo>
                  <a:lnTo>
                    <a:pt x="568" y="1097"/>
                  </a:lnTo>
                  <a:lnTo>
                    <a:pt x="559" y="1085"/>
                  </a:lnTo>
                  <a:lnTo>
                    <a:pt x="550" y="1074"/>
                  </a:lnTo>
                  <a:lnTo>
                    <a:pt x="541" y="1061"/>
                  </a:lnTo>
                  <a:lnTo>
                    <a:pt x="532" y="1049"/>
                  </a:lnTo>
                  <a:lnTo>
                    <a:pt x="523" y="1037"/>
                  </a:lnTo>
                  <a:lnTo>
                    <a:pt x="515" y="1026"/>
                  </a:lnTo>
                  <a:lnTo>
                    <a:pt x="507" y="1016"/>
                  </a:lnTo>
                  <a:lnTo>
                    <a:pt x="500" y="1006"/>
                  </a:lnTo>
                  <a:lnTo>
                    <a:pt x="495" y="999"/>
                  </a:lnTo>
                  <a:lnTo>
                    <a:pt x="491" y="993"/>
                  </a:lnTo>
                  <a:lnTo>
                    <a:pt x="488" y="989"/>
                  </a:lnTo>
                  <a:lnTo>
                    <a:pt x="487" y="988"/>
                  </a:lnTo>
                  <a:lnTo>
                    <a:pt x="475" y="970"/>
                  </a:lnTo>
                  <a:lnTo>
                    <a:pt x="463" y="953"/>
                  </a:lnTo>
                  <a:lnTo>
                    <a:pt x="451" y="935"/>
                  </a:lnTo>
                  <a:lnTo>
                    <a:pt x="438" y="917"/>
                  </a:lnTo>
                  <a:lnTo>
                    <a:pt x="425" y="899"/>
                  </a:lnTo>
                  <a:lnTo>
                    <a:pt x="412" y="880"/>
                  </a:lnTo>
                  <a:lnTo>
                    <a:pt x="399" y="862"/>
                  </a:lnTo>
                  <a:lnTo>
                    <a:pt x="385" y="843"/>
                  </a:lnTo>
                  <a:lnTo>
                    <a:pt x="372" y="824"/>
                  </a:lnTo>
                  <a:lnTo>
                    <a:pt x="359" y="805"/>
                  </a:lnTo>
                  <a:lnTo>
                    <a:pt x="345" y="787"/>
                  </a:lnTo>
                  <a:lnTo>
                    <a:pt x="332" y="768"/>
                  </a:lnTo>
                  <a:lnTo>
                    <a:pt x="319" y="749"/>
                  </a:lnTo>
                  <a:lnTo>
                    <a:pt x="306" y="731"/>
                  </a:lnTo>
                  <a:lnTo>
                    <a:pt x="294" y="713"/>
                  </a:lnTo>
                  <a:lnTo>
                    <a:pt x="282" y="695"/>
                  </a:lnTo>
                  <a:lnTo>
                    <a:pt x="256" y="656"/>
                  </a:lnTo>
                  <a:lnTo>
                    <a:pt x="231" y="615"/>
                  </a:lnTo>
                  <a:lnTo>
                    <a:pt x="208" y="574"/>
                  </a:lnTo>
                  <a:lnTo>
                    <a:pt x="185" y="533"/>
                  </a:lnTo>
                  <a:lnTo>
                    <a:pt x="163" y="492"/>
                  </a:lnTo>
                  <a:lnTo>
                    <a:pt x="143" y="450"/>
                  </a:lnTo>
                  <a:lnTo>
                    <a:pt x="123" y="410"/>
                  </a:lnTo>
                  <a:lnTo>
                    <a:pt x="105" y="371"/>
                  </a:lnTo>
                  <a:lnTo>
                    <a:pt x="88" y="333"/>
                  </a:lnTo>
                  <a:lnTo>
                    <a:pt x="72" y="296"/>
                  </a:lnTo>
                  <a:lnTo>
                    <a:pt x="58" y="262"/>
                  </a:lnTo>
                  <a:lnTo>
                    <a:pt x="44" y="230"/>
                  </a:lnTo>
                  <a:lnTo>
                    <a:pt x="33" y="202"/>
                  </a:lnTo>
                  <a:lnTo>
                    <a:pt x="22" y="176"/>
                  </a:lnTo>
                  <a:lnTo>
                    <a:pt x="13" y="154"/>
                  </a:lnTo>
                  <a:lnTo>
                    <a:pt x="5" y="136"/>
                  </a:lnTo>
                </a:path>
              </a:pathLst>
            </a:custGeom>
            <a:solidFill>
              <a:srgbClr val="FB8C7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3"/>
            <p:cNvSpPr>
              <a:spLocks/>
            </p:cNvSpPr>
            <p:nvPr/>
          </p:nvSpPr>
          <p:spPr bwMode="auto">
            <a:xfrm>
              <a:off x="1724" y="1544"/>
              <a:ext cx="565" cy="1394"/>
            </a:xfrm>
            <a:custGeom>
              <a:avLst/>
              <a:gdLst>
                <a:gd name="T0" fmla="*/ 531 w 565"/>
                <a:gd name="T1" fmla="*/ 665 h 1394"/>
                <a:gd name="T2" fmla="*/ 488 w 565"/>
                <a:gd name="T3" fmla="*/ 571 h 1394"/>
                <a:gd name="T4" fmla="*/ 457 w 565"/>
                <a:gd name="T5" fmla="*/ 511 h 1394"/>
                <a:gd name="T6" fmla="*/ 432 w 565"/>
                <a:gd name="T7" fmla="*/ 487 h 1394"/>
                <a:gd name="T8" fmla="*/ 403 w 565"/>
                <a:gd name="T9" fmla="*/ 510 h 1394"/>
                <a:gd name="T10" fmla="*/ 413 w 565"/>
                <a:gd name="T11" fmla="*/ 604 h 1394"/>
                <a:gd name="T12" fmla="*/ 452 w 565"/>
                <a:gd name="T13" fmla="*/ 714 h 1394"/>
                <a:gd name="T14" fmla="*/ 382 w 565"/>
                <a:gd name="T15" fmla="*/ 571 h 1394"/>
                <a:gd name="T16" fmla="*/ 384 w 565"/>
                <a:gd name="T17" fmla="*/ 417 h 1394"/>
                <a:gd name="T18" fmla="*/ 367 w 565"/>
                <a:gd name="T19" fmla="*/ 213 h 1394"/>
                <a:gd name="T20" fmla="*/ 202 w 565"/>
                <a:gd name="T21" fmla="*/ 35 h 1394"/>
                <a:gd name="T22" fmla="*/ 73 w 565"/>
                <a:gd name="T23" fmla="*/ 15 h 1394"/>
                <a:gd name="T24" fmla="*/ 63 w 565"/>
                <a:gd name="T25" fmla="*/ 50 h 1394"/>
                <a:gd name="T26" fmla="*/ 54 w 565"/>
                <a:gd name="T27" fmla="*/ 89 h 1394"/>
                <a:gd name="T28" fmla="*/ 28 w 565"/>
                <a:gd name="T29" fmla="*/ 211 h 1394"/>
                <a:gd name="T30" fmla="*/ 3 w 565"/>
                <a:gd name="T31" fmla="*/ 332 h 1394"/>
                <a:gd name="T32" fmla="*/ 29 w 565"/>
                <a:gd name="T33" fmla="*/ 386 h 1394"/>
                <a:gd name="T34" fmla="*/ 149 w 565"/>
                <a:gd name="T35" fmla="*/ 511 h 1394"/>
                <a:gd name="T36" fmla="*/ 226 w 565"/>
                <a:gd name="T37" fmla="*/ 585 h 1394"/>
                <a:gd name="T38" fmla="*/ 282 w 565"/>
                <a:gd name="T39" fmla="*/ 623 h 1394"/>
                <a:gd name="T40" fmla="*/ 362 w 565"/>
                <a:gd name="T41" fmla="*/ 750 h 1394"/>
                <a:gd name="T42" fmla="*/ 351 w 565"/>
                <a:gd name="T43" fmla="*/ 745 h 1394"/>
                <a:gd name="T44" fmla="*/ 280 w 565"/>
                <a:gd name="T45" fmla="*/ 667 h 1394"/>
                <a:gd name="T46" fmla="*/ 233 w 565"/>
                <a:gd name="T47" fmla="*/ 652 h 1394"/>
                <a:gd name="T48" fmla="*/ 219 w 565"/>
                <a:gd name="T49" fmla="*/ 667 h 1394"/>
                <a:gd name="T50" fmla="*/ 212 w 565"/>
                <a:gd name="T51" fmla="*/ 671 h 1394"/>
                <a:gd name="T52" fmla="*/ 206 w 565"/>
                <a:gd name="T53" fmla="*/ 701 h 1394"/>
                <a:gd name="T54" fmla="*/ 152 w 565"/>
                <a:gd name="T55" fmla="*/ 771 h 1394"/>
                <a:gd name="T56" fmla="*/ 72 w 565"/>
                <a:gd name="T57" fmla="*/ 783 h 1394"/>
                <a:gd name="T58" fmla="*/ 56 w 565"/>
                <a:gd name="T59" fmla="*/ 796 h 1394"/>
                <a:gd name="T60" fmla="*/ 43 w 565"/>
                <a:gd name="T61" fmla="*/ 800 h 1394"/>
                <a:gd name="T62" fmla="*/ 45 w 565"/>
                <a:gd name="T63" fmla="*/ 806 h 1394"/>
                <a:gd name="T64" fmla="*/ 55 w 565"/>
                <a:gd name="T65" fmla="*/ 816 h 1394"/>
                <a:gd name="T66" fmla="*/ 83 w 565"/>
                <a:gd name="T67" fmla="*/ 837 h 1394"/>
                <a:gd name="T68" fmla="*/ 140 w 565"/>
                <a:gd name="T69" fmla="*/ 871 h 1394"/>
                <a:gd name="T70" fmla="*/ 189 w 565"/>
                <a:gd name="T71" fmla="*/ 918 h 1394"/>
                <a:gd name="T72" fmla="*/ 231 w 565"/>
                <a:gd name="T73" fmla="*/ 975 h 1394"/>
                <a:gd name="T74" fmla="*/ 270 w 565"/>
                <a:gd name="T75" fmla="*/ 1036 h 1394"/>
                <a:gd name="T76" fmla="*/ 342 w 565"/>
                <a:gd name="T77" fmla="*/ 1177 h 1394"/>
                <a:gd name="T78" fmla="*/ 421 w 565"/>
                <a:gd name="T79" fmla="*/ 1323 h 1394"/>
                <a:gd name="T80" fmla="*/ 471 w 565"/>
                <a:gd name="T81" fmla="*/ 1390 h 1394"/>
                <a:gd name="T82" fmla="*/ 486 w 565"/>
                <a:gd name="T83" fmla="*/ 1393 h 1394"/>
                <a:gd name="T84" fmla="*/ 506 w 565"/>
                <a:gd name="T85" fmla="*/ 1381 h 1394"/>
                <a:gd name="T86" fmla="*/ 520 w 565"/>
                <a:gd name="T87" fmla="*/ 1344 h 1394"/>
                <a:gd name="T88" fmla="*/ 522 w 565"/>
                <a:gd name="T89" fmla="*/ 1304 h 1394"/>
                <a:gd name="T90" fmla="*/ 534 w 565"/>
                <a:gd name="T91" fmla="*/ 1242 h 1394"/>
                <a:gd name="T92" fmla="*/ 536 w 565"/>
                <a:gd name="T93" fmla="*/ 1187 h 1394"/>
                <a:gd name="T94" fmla="*/ 527 w 565"/>
                <a:gd name="T95" fmla="*/ 1132 h 1394"/>
                <a:gd name="T96" fmla="*/ 507 w 565"/>
                <a:gd name="T97" fmla="*/ 1072 h 1394"/>
                <a:gd name="T98" fmla="*/ 481 w 565"/>
                <a:gd name="T99" fmla="*/ 1002 h 1394"/>
                <a:gd name="T100" fmla="*/ 494 w 565"/>
                <a:gd name="T101" fmla="*/ 953 h 1394"/>
                <a:gd name="T102" fmla="*/ 525 w 565"/>
                <a:gd name="T103" fmla="*/ 931 h 1394"/>
                <a:gd name="T104" fmla="*/ 543 w 565"/>
                <a:gd name="T105" fmla="*/ 918 h 1394"/>
                <a:gd name="T106" fmla="*/ 541 w 565"/>
                <a:gd name="T107" fmla="*/ 896 h 1394"/>
                <a:gd name="T108" fmla="*/ 536 w 565"/>
                <a:gd name="T109" fmla="*/ 861 h 1394"/>
                <a:gd name="T110" fmla="*/ 547 w 565"/>
                <a:gd name="T111" fmla="*/ 834 h 1394"/>
                <a:gd name="T112" fmla="*/ 563 w 565"/>
                <a:gd name="T113" fmla="*/ 817 h 1394"/>
                <a:gd name="T114" fmla="*/ 562 w 565"/>
                <a:gd name="T115" fmla="*/ 785 h 1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65"/>
                <a:gd name="T175" fmla="*/ 0 h 1394"/>
                <a:gd name="T176" fmla="*/ 565 w 565"/>
                <a:gd name="T177" fmla="*/ 1394 h 1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65" h="1394">
                  <a:moveTo>
                    <a:pt x="556" y="753"/>
                  </a:moveTo>
                  <a:lnTo>
                    <a:pt x="552" y="737"/>
                  </a:lnTo>
                  <a:lnTo>
                    <a:pt x="549" y="722"/>
                  </a:lnTo>
                  <a:lnTo>
                    <a:pt x="545" y="707"/>
                  </a:lnTo>
                  <a:lnTo>
                    <a:pt x="541" y="693"/>
                  </a:lnTo>
                  <a:lnTo>
                    <a:pt x="536" y="679"/>
                  </a:lnTo>
                  <a:lnTo>
                    <a:pt x="531" y="665"/>
                  </a:lnTo>
                  <a:lnTo>
                    <a:pt x="525" y="652"/>
                  </a:lnTo>
                  <a:lnTo>
                    <a:pt x="520" y="639"/>
                  </a:lnTo>
                  <a:lnTo>
                    <a:pt x="514" y="625"/>
                  </a:lnTo>
                  <a:lnTo>
                    <a:pt x="508" y="612"/>
                  </a:lnTo>
                  <a:lnTo>
                    <a:pt x="501" y="599"/>
                  </a:lnTo>
                  <a:lnTo>
                    <a:pt x="495" y="585"/>
                  </a:lnTo>
                  <a:lnTo>
                    <a:pt x="488" y="571"/>
                  </a:lnTo>
                  <a:lnTo>
                    <a:pt x="481" y="557"/>
                  </a:lnTo>
                  <a:lnTo>
                    <a:pt x="474" y="543"/>
                  </a:lnTo>
                  <a:lnTo>
                    <a:pt x="467" y="528"/>
                  </a:lnTo>
                  <a:lnTo>
                    <a:pt x="465" y="524"/>
                  </a:lnTo>
                  <a:lnTo>
                    <a:pt x="463" y="520"/>
                  </a:lnTo>
                  <a:lnTo>
                    <a:pt x="460" y="515"/>
                  </a:lnTo>
                  <a:lnTo>
                    <a:pt x="457" y="511"/>
                  </a:lnTo>
                  <a:lnTo>
                    <a:pt x="454" y="506"/>
                  </a:lnTo>
                  <a:lnTo>
                    <a:pt x="450" y="502"/>
                  </a:lnTo>
                  <a:lnTo>
                    <a:pt x="447" y="498"/>
                  </a:lnTo>
                  <a:lnTo>
                    <a:pt x="443" y="495"/>
                  </a:lnTo>
                  <a:lnTo>
                    <a:pt x="439" y="491"/>
                  </a:lnTo>
                  <a:lnTo>
                    <a:pt x="436" y="489"/>
                  </a:lnTo>
                  <a:lnTo>
                    <a:pt x="432" y="487"/>
                  </a:lnTo>
                  <a:lnTo>
                    <a:pt x="429" y="486"/>
                  </a:lnTo>
                  <a:lnTo>
                    <a:pt x="425" y="485"/>
                  </a:lnTo>
                  <a:lnTo>
                    <a:pt x="422" y="485"/>
                  </a:lnTo>
                  <a:lnTo>
                    <a:pt x="419" y="487"/>
                  </a:lnTo>
                  <a:lnTo>
                    <a:pt x="416" y="489"/>
                  </a:lnTo>
                  <a:lnTo>
                    <a:pt x="408" y="499"/>
                  </a:lnTo>
                  <a:lnTo>
                    <a:pt x="403" y="510"/>
                  </a:lnTo>
                  <a:lnTo>
                    <a:pt x="400" y="521"/>
                  </a:lnTo>
                  <a:lnTo>
                    <a:pt x="398" y="533"/>
                  </a:lnTo>
                  <a:lnTo>
                    <a:pt x="399" y="546"/>
                  </a:lnTo>
                  <a:lnTo>
                    <a:pt x="401" y="560"/>
                  </a:lnTo>
                  <a:lnTo>
                    <a:pt x="404" y="574"/>
                  </a:lnTo>
                  <a:lnTo>
                    <a:pt x="408" y="589"/>
                  </a:lnTo>
                  <a:lnTo>
                    <a:pt x="413" y="604"/>
                  </a:lnTo>
                  <a:lnTo>
                    <a:pt x="419" y="619"/>
                  </a:lnTo>
                  <a:lnTo>
                    <a:pt x="425" y="635"/>
                  </a:lnTo>
                  <a:lnTo>
                    <a:pt x="431" y="650"/>
                  </a:lnTo>
                  <a:lnTo>
                    <a:pt x="437" y="666"/>
                  </a:lnTo>
                  <a:lnTo>
                    <a:pt x="443" y="682"/>
                  </a:lnTo>
                  <a:lnTo>
                    <a:pt x="448" y="698"/>
                  </a:lnTo>
                  <a:lnTo>
                    <a:pt x="452" y="714"/>
                  </a:lnTo>
                  <a:lnTo>
                    <a:pt x="439" y="696"/>
                  </a:lnTo>
                  <a:lnTo>
                    <a:pt x="428" y="676"/>
                  </a:lnTo>
                  <a:lnTo>
                    <a:pt x="416" y="657"/>
                  </a:lnTo>
                  <a:lnTo>
                    <a:pt x="406" y="636"/>
                  </a:lnTo>
                  <a:lnTo>
                    <a:pt x="397" y="615"/>
                  </a:lnTo>
                  <a:lnTo>
                    <a:pt x="388" y="593"/>
                  </a:lnTo>
                  <a:lnTo>
                    <a:pt x="382" y="571"/>
                  </a:lnTo>
                  <a:lnTo>
                    <a:pt x="376" y="549"/>
                  </a:lnTo>
                  <a:lnTo>
                    <a:pt x="372" y="527"/>
                  </a:lnTo>
                  <a:lnTo>
                    <a:pt x="370" y="504"/>
                  </a:lnTo>
                  <a:lnTo>
                    <a:pt x="370" y="482"/>
                  </a:lnTo>
                  <a:lnTo>
                    <a:pt x="373" y="460"/>
                  </a:lnTo>
                  <a:lnTo>
                    <a:pt x="377" y="438"/>
                  </a:lnTo>
                  <a:lnTo>
                    <a:pt x="384" y="417"/>
                  </a:lnTo>
                  <a:lnTo>
                    <a:pt x="393" y="397"/>
                  </a:lnTo>
                  <a:lnTo>
                    <a:pt x="406" y="377"/>
                  </a:lnTo>
                  <a:lnTo>
                    <a:pt x="405" y="344"/>
                  </a:lnTo>
                  <a:lnTo>
                    <a:pt x="400" y="311"/>
                  </a:lnTo>
                  <a:lnTo>
                    <a:pt x="392" y="278"/>
                  </a:lnTo>
                  <a:lnTo>
                    <a:pt x="381" y="246"/>
                  </a:lnTo>
                  <a:lnTo>
                    <a:pt x="367" y="213"/>
                  </a:lnTo>
                  <a:lnTo>
                    <a:pt x="350" y="182"/>
                  </a:lnTo>
                  <a:lnTo>
                    <a:pt x="330" y="152"/>
                  </a:lnTo>
                  <a:lnTo>
                    <a:pt x="308" y="124"/>
                  </a:lnTo>
                  <a:lnTo>
                    <a:pt x="284" y="98"/>
                  </a:lnTo>
                  <a:lnTo>
                    <a:pt x="259" y="74"/>
                  </a:lnTo>
                  <a:lnTo>
                    <a:pt x="231" y="53"/>
                  </a:lnTo>
                  <a:lnTo>
                    <a:pt x="202" y="35"/>
                  </a:lnTo>
                  <a:lnTo>
                    <a:pt x="172" y="20"/>
                  </a:lnTo>
                  <a:lnTo>
                    <a:pt x="141" y="9"/>
                  </a:lnTo>
                  <a:lnTo>
                    <a:pt x="109" y="2"/>
                  </a:lnTo>
                  <a:lnTo>
                    <a:pt x="77" y="0"/>
                  </a:lnTo>
                  <a:lnTo>
                    <a:pt x="75" y="5"/>
                  </a:lnTo>
                  <a:lnTo>
                    <a:pt x="74" y="10"/>
                  </a:lnTo>
                  <a:lnTo>
                    <a:pt x="73" y="15"/>
                  </a:lnTo>
                  <a:lnTo>
                    <a:pt x="71" y="20"/>
                  </a:lnTo>
                  <a:lnTo>
                    <a:pt x="70" y="25"/>
                  </a:lnTo>
                  <a:lnTo>
                    <a:pt x="68" y="30"/>
                  </a:lnTo>
                  <a:lnTo>
                    <a:pt x="67" y="35"/>
                  </a:lnTo>
                  <a:lnTo>
                    <a:pt x="66" y="40"/>
                  </a:lnTo>
                  <a:lnTo>
                    <a:pt x="64" y="45"/>
                  </a:lnTo>
                  <a:lnTo>
                    <a:pt x="63" y="50"/>
                  </a:lnTo>
                  <a:lnTo>
                    <a:pt x="62" y="54"/>
                  </a:lnTo>
                  <a:lnTo>
                    <a:pt x="61" y="58"/>
                  </a:lnTo>
                  <a:lnTo>
                    <a:pt x="60" y="62"/>
                  </a:lnTo>
                  <a:lnTo>
                    <a:pt x="59" y="65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54" y="89"/>
                  </a:lnTo>
                  <a:lnTo>
                    <a:pt x="51" y="106"/>
                  </a:lnTo>
                  <a:lnTo>
                    <a:pt x="47" y="124"/>
                  </a:lnTo>
                  <a:lnTo>
                    <a:pt x="43" y="141"/>
                  </a:lnTo>
                  <a:lnTo>
                    <a:pt x="39" y="159"/>
                  </a:lnTo>
                  <a:lnTo>
                    <a:pt x="35" y="176"/>
                  </a:lnTo>
                  <a:lnTo>
                    <a:pt x="32" y="194"/>
                  </a:lnTo>
                  <a:lnTo>
                    <a:pt x="28" y="211"/>
                  </a:lnTo>
                  <a:lnTo>
                    <a:pt x="24" y="228"/>
                  </a:lnTo>
                  <a:lnTo>
                    <a:pt x="20" y="246"/>
                  </a:lnTo>
                  <a:lnTo>
                    <a:pt x="17" y="263"/>
                  </a:lnTo>
                  <a:lnTo>
                    <a:pt x="13" y="280"/>
                  </a:lnTo>
                  <a:lnTo>
                    <a:pt x="10" y="298"/>
                  </a:lnTo>
                  <a:lnTo>
                    <a:pt x="6" y="315"/>
                  </a:lnTo>
                  <a:lnTo>
                    <a:pt x="3" y="332"/>
                  </a:lnTo>
                  <a:lnTo>
                    <a:pt x="1" y="350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2"/>
                  </a:lnTo>
                  <a:lnTo>
                    <a:pt x="7" y="361"/>
                  </a:lnTo>
                  <a:lnTo>
                    <a:pt x="17" y="372"/>
                  </a:lnTo>
                  <a:lnTo>
                    <a:pt x="29" y="386"/>
                  </a:lnTo>
                  <a:lnTo>
                    <a:pt x="44" y="401"/>
                  </a:lnTo>
                  <a:lnTo>
                    <a:pt x="60" y="418"/>
                  </a:lnTo>
                  <a:lnTo>
                    <a:pt x="77" y="437"/>
                  </a:lnTo>
                  <a:lnTo>
                    <a:pt x="95" y="455"/>
                  </a:lnTo>
                  <a:lnTo>
                    <a:pt x="113" y="474"/>
                  </a:lnTo>
                  <a:lnTo>
                    <a:pt x="131" y="493"/>
                  </a:lnTo>
                  <a:lnTo>
                    <a:pt x="149" y="511"/>
                  </a:lnTo>
                  <a:lnTo>
                    <a:pt x="166" y="528"/>
                  </a:lnTo>
                  <a:lnTo>
                    <a:pt x="182" y="543"/>
                  </a:lnTo>
                  <a:lnTo>
                    <a:pt x="196" y="557"/>
                  </a:lnTo>
                  <a:lnTo>
                    <a:pt x="207" y="569"/>
                  </a:lnTo>
                  <a:lnTo>
                    <a:pt x="216" y="578"/>
                  </a:lnTo>
                  <a:lnTo>
                    <a:pt x="222" y="584"/>
                  </a:lnTo>
                  <a:lnTo>
                    <a:pt x="226" y="585"/>
                  </a:lnTo>
                  <a:lnTo>
                    <a:pt x="231" y="586"/>
                  </a:lnTo>
                  <a:lnTo>
                    <a:pt x="237" y="589"/>
                  </a:lnTo>
                  <a:lnTo>
                    <a:pt x="244" y="593"/>
                  </a:lnTo>
                  <a:lnTo>
                    <a:pt x="253" y="598"/>
                  </a:lnTo>
                  <a:lnTo>
                    <a:pt x="262" y="605"/>
                  </a:lnTo>
                  <a:lnTo>
                    <a:pt x="271" y="613"/>
                  </a:lnTo>
                  <a:lnTo>
                    <a:pt x="282" y="623"/>
                  </a:lnTo>
                  <a:lnTo>
                    <a:pt x="293" y="634"/>
                  </a:lnTo>
                  <a:lnTo>
                    <a:pt x="304" y="648"/>
                  </a:lnTo>
                  <a:lnTo>
                    <a:pt x="315" y="664"/>
                  </a:lnTo>
                  <a:lnTo>
                    <a:pt x="327" y="682"/>
                  </a:lnTo>
                  <a:lnTo>
                    <a:pt x="339" y="702"/>
                  </a:lnTo>
                  <a:lnTo>
                    <a:pt x="350" y="724"/>
                  </a:lnTo>
                  <a:lnTo>
                    <a:pt x="362" y="750"/>
                  </a:lnTo>
                  <a:lnTo>
                    <a:pt x="373" y="778"/>
                  </a:lnTo>
                  <a:lnTo>
                    <a:pt x="372" y="777"/>
                  </a:lnTo>
                  <a:lnTo>
                    <a:pt x="370" y="773"/>
                  </a:lnTo>
                  <a:lnTo>
                    <a:pt x="367" y="769"/>
                  </a:lnTo>
                  <a:lnTo>
                    <a:pt x="363" y="762"/>
                  </a:lnTo>
                  <a:lnTo>
                    <a:pt x="358" y="754"/>
                  </a:lnTo>
                  <a:lnTo>
                    <a:pt x="351" y="745"/>
                  </a:lnTo>
                  <a:lnTo>
                    <a:pt x="344" y="735"/>
                  </a:lnTo>
                  <a:lnTo>
                    <a:pt x="335" y="724"/>
                  </a:lnTo>
                  <a:lnTo>
                    <a:pt x="326" y="713"/>
                  </a:lnTo>
                  <a:lnTo>
                    <a:pt x="315" y="701"/>
                  </a:lnTo>
                  <a:lnTo>
                    <a:pt x="304" y="690"/>
                  </a:lnTo>
                  <a:lnTo>
                    <a:pt x="293" y="678"/>
                  </a:lnTo>
                  <a:lnTo>
                    <a:pt x="280" y="667"/>
                  </a:lnTo>
                  <a:lnTo>
                    <a:pt x="267" y="657"/>
                  </a:lnTo>
                  <a:lnTo>
                    <a:pt x="253" y="647"/>
                  </a:lnTo>
                  <a:lnTo>
                    <a:pt x="239" y="638"/>
                  </a:lnTo>
                  <a:lnTo>
                    <a:pt x="237" y="642"/>
                  </a:lnTo>
                  <a:lnTo>
                    <a:pt x="236" y="646"/>
                  </a:lnTo>
                  <a:lnTo>
                    <a:pt x="234" y="649"/>
                  </a:lnTo>
                  <a:lnTo>
                    <a:pt x="233" y="652"/>
                  </a:lnTo>
                  <a:lnTo>
                    <a:pt x="231" y="655"/>
                  </a:lnTo>
                  <a:lnTo>
                    <a:pt x="229" y="658"/>
                  </a:lnTo>
                  <a:lnTo>
                    <a:pt x="227" y="660"/>
                  </a:lnTo>
                  <a:lnTo>
                    <a:pt x="225" y="663"/>
                  </a:lnTo>
                  <a:lnTo>
                    <a:pt x="222" y="664"/>
                  </a:lnTo>
                  <a:lnTo>
                    <a:pt x="221" y="666"/>
                  </a:lnTo>
                  <a:lnTo>
                    <a:pt x="219" y="667"/>
                  </a:lnTo>
                  <a:lnTo>
                    <a:pt x="217" y="668"/>
                  </a:lnTo>
                  <a:lnTo>
                    <a:pt x="216" y="669"/>
                  </a:lnTo>
                  <a:lnTo>
                    <a:pt x="215" y="670"/>
                  </a:lnTo>
                  <a:lnTo>
                    <a:pt x="214" y="670"/>
                  </a:lnTo>
                  <a:lnTo>
                    <a:pt x="214" y="671"/>
                  </a:lnTo>
                  <a:lnTo>
                    <a:pt x="213" y="671"/>
                  </a:lnTo>
                  <a:lnTo>
                    <a:pt x="212" y="671"/>
                  </a:lnTo>
                  <a:lnTo>
                    <a:pt x="212" y="672"/>
                  </a:lnTo>
                  <a:lnTo>
                    <a:pt x="211" y="672"/>
                  </a:lnTo>
                  <a:lnTo>
                    <a:pt x="211" y="674"/>
                  </a:lnTo>
                  <a:lnTo>
                    <a:pt x="210" y="677"/>
                  </a:lnTo>
                  <a:lnTo>
                    <a:pt x="210" y="684"/>
                  </a:lnTo>
                  <a:lnTo>
                    <a:pt x="208" y="692"/>
                  </a:lnTo>
                  <a:lnTo>
                    <a:pt x="206" y="701"/>
                  </a:lnTo>
                  <a:lnTo>
                    <a:pt x="203" y="711"/>
                  </a:lnTo>
                  <a:lnTo>
                    <a:pt x="198" y="722"/>
                  </a:lnTo>
                  <a:lnTo>
                    <a:pt x="192" y="733"/>
                  </a:lnTo>
                  <a:lnTo>
                    <a:pt x="185" y="744"/>
                  </a:lnTo>
                  <a:lnTo>
                    <a:pt x="176" y="754"/>
                  </a:lnTo>
                  <a:lnTo>
                    <a:pt x="165" y="763"/>
                  </a:lnTo>
                  <a:lnTo>
                    <a:pt x="152" y="771"/>
                  </a:lnTo>
                  <a:lnTo>
                    <a:pt x="136" y="777"/>
                  </a:lnTo>
                  <a:lnTo>
                    <a:pt x="118" y="781"/>
                  </a:lnTo>
                  <a:lnTo>
                    <a:pt x="97" y="782"/>
                  </a:lnTo>
                  <a:lnTo>
                    <a:pt x="73" y="780"/>
                  </a:lnTo>
                  <a:lnTo>
                    <a:pt x="73" y="781"/>
                  </a:lnTo>
                  <a:lnTo>
                    <a:pt x="72" y="782"/>
                  </a:lnTo>
                  <a:lnTo>
                    <a:pt x="72" y="783"/>
                  </a:lnTo>
                  <a:lnTo>
                    <a:pt x="70" y="785"/>
                  </a:lnTo>
                  <a:lnTo>
                    <a:pt x="67" y="788"/>
                  </a:lnTo>
                  <a:lnTo>
                    <a:pt x="65" y="790"/>
                  </a:lnTo>
                  <a:lnTo>
                    <a:pt x="63" y="792"/>
                  </a:lnTo>
                  <a:lnTo>
                    <a:pt x="61" y="794"/>
                  </a:lnTo>
                  <a:lnTo>
                    <a:pt x="58" y="795"/>
                  </a:lnTo>
                  <a:lnTo>
                    <a:pt x="56" y="796"/>
                  </a:lnTo>
                  <a:lnTo>
                    <a:pt x="54" y="797"/>
                  </a:lnTo>
                  <a:lnTo>
                    <a:pt x="52" y="798"/>
                  </a:lnTo>
                  <a:lnTo>
                    <a:pt x="50" y="799"/>
                  </a:lnTo>
                  <a:lnTo>
                    <a:pt x="48" y="800"/>
                  </a:lnTo>
                  <a:lnTo>
                    <a:pt x="46" y="800"/>
                  </a:lnTo>
                  <a:lnTo>
                    <a:pt x="44" y="800"/>
                  </a:lnTo>
                  <a:lnTo>
                    <a:pt x="43" y="800"/>
                  </a:lnTo>
                  <a:lnTo>
                    <a:pt x="41" y="800"/>
                  </a:lnTo>
                  <a:lnTo>
                    <a:pt x="39" y="800"/>
                  </a:lnTo>
                  <a:lnTo>
                    <a:pt x="40" y="801"/>
                  </a:lnTo>
                  <a:lnTo>
                    <a:pt x="42" y="802"/>
                  </a:lnTo>
                  <a:lnTo>
                    <a:pt x="43" y="803"/>
                  </a:lnTo>
                  <a:lnTo>
                    <a:pt x="44" y="804"/>
                  </a:lnTo>
                  <a:lnTo>
                    <a:pt x="45" y="806"/>
                  </a:lnTo>
                  <a:lnTo>
                    <a:pt x="47" y="807"/>
                  </a:lnTo>
                  <a:lnTo>
                    <a:pt x="48" y="808"/>
                  </a:lnTo>
                  <a:lnTo>
                    <a:pt x="49" y="810"/>
                  </a:lnTo>
                  <a:lnTo>
                    <a:pt x="51" y="811"/>
                  </a:lnTo>
                  <a:lnTo>
                    <a:pt x="52" y="812"/>
                  </a:lnTo>
                  <a:lnTo>
                    <a:pt x="53" y="814"/>
                  </a:lnTo>
                  <a:lnTo>
                    <a:pt x="55" y="816"/>
                  </a:lnTo>
                  <a:lnTo>
                    <a:pt x="56" y="817"/>
                  </a:lnTo>
                  <a:lnTo>
                    <a:pt x="57" y="818"/>
                  </a:lnTo>
                  <a:lnTo>
                    <a:pt x="58" y="820"/>
                  </a:lnTo>
                  <a:lnTo>
                    <a:pt x="60" y="822"/>
                  </a:lnTo>
                  <a:lnTo>
                    <a:pt x="67" y="827"/>
                  </a:lnTo>
                  <a:lnTo>
                    <a:pt x="75" y="832"/>
                  </a:lnTo>
                  <a:lnTo>
                    <a:pt x="83" y="837"/>
                  </a:lnTo>
                  <a:lnTo>
                    <a:pt x="91" y="842"/>
                  </a:lnTo>
                  <a:lnTo>
                    <a:pt x="99" y="847"/>
                  </a:lnTo>
                  <a:lnTo>
                    <a:pt x="107" y="851"/>
                  </a:lnTo>
                  <a:lnTo>
                    <a:pt x="115" y="856"/>
                  </a:lnTo>
                  <a:lnTo>
                    <a:pt x="124" y="861"/>
                  </a:lnTo>
                  <a:lnTo>
                    <a:pt x="132" y="866"/>
                  </a:lnTo>
                  <a:lnTo>
                    <a:pt x="140" y="871"/>
                  </a:lnTo>
                  <a:lnTo>
                    <a:pt x="147" y="877"/>
                  </a:lnTo>
                  <a:lnTo>
                    <a:pt x="155" y="883"/>
                  </a:lnTo>
                  <a:lnTo>
                    <a:pt x="162" y="889"/>
                  </a:lnTo>
                  <a:lnTo>
                    <a:pt x="169" y="896"/>
                  </a:lnTo>
                  <a:lnTo>
                    <a:pt x="176" y="903"/>
                  </a:lnTo>
                  <a:lnTo>
                    <a:pt x="182" y="910"/>
                  </a:lnTo>
                  <a:lnTo>
                    <a:pt x="189" y="918"/>
                  </a:lnTo>
                  <a:lnTo>
                    <a:pt x="195" y="926"/>
                  </a:lnTo>
                  <a:lnTo>
                    <a:pt x="202" y="934"/>
                  </a:lnTo>
                  <a:lnTo>
                    <a:pt x="208" y="942"/>
                  </a:lnTo>
                  <a:lnTo>
                    <a:pt x="214" y="950"/>
                  </a:lnTo>
                  <a:lnTo>
                    <a:pt x="220" y="959"/>
                  </a:lnTo>
                  <a:lnTo>
                    <a:pt x="225" y="967"/>
                  </a:lnTo>
                  <a:lnTo>
                    <a:pt x="231" y="975"/>
                  </a:lnTo>
                  <a:lnTo>
                    <a:pt x="237" y="984"/>
                  </a:lnTo>
                  <a:lnTo>
                    <a:pt x="242" y="993"/>
                  </a:lnTo>
                  <a:lnTo>
                    <a:pt x="248" y="1001"/>
                  </a:lnTo>
                  <a:lnTo>
                    <a:pt x="253" y="1010"/>
                  </a:lnTo>
                  <a:lnTo>
                    <a:pt x="259" y="1019"/>
                  </a:lnTo>
                  <a:lnTo>
                    <a:pt x="264" y="1027"/>
                  </a:lnTo>
                  <a:lnTo>
                    <a:pt x="270" y="1036"/>
                  </a:lnTo>
                  <a:lnTo>
                    <a:pt x="276" y="1045"/>
                  </a:lnTo>
                  <a:lnTo>
                    <a:pt x="288" y="1068"/>
                  </a:lnTo>
                  <a:lnTo>
                    <a:pt x="300" y="1091"/>
                  </a:lnTo>
                  <a:lnTo>
                    <a:pt x="311" y="1113"/>
                  </a:lnTo>
                  <a:lnTo>
                    <a:pt x="321" y="1135"/>
                  </a:lnTo>
                  <a:lnTo>
                    <a:pt x="332" y="1156"/>
                  </a:lnTo>
                  <a:lnTo>
                    <a:pt x="342" y="1177"/>
                  </a:lnTo>
                  <a:lnTo>
                    <a:pt x="352" y="1198"/>
                  </a:lnTo>
                  <a:lnTo>
                    <a:pt x="363" y="1219"/>
                  </a:lnTo>
                  <a:lnTo>
                    <a:pt x="374" y="1240"/>
                  </a:lnTo>
                  <a:lnTo>
                    <a:pt x="384" y="1261"/>
                  </a:lnTo>
                  <a:lnTo>
                    <a:pt x="396" y="1281"/>
                  </a:lnTo>
                  <a:lnTo>
                    <a:pt x="408" y="1302"/>
                  </a:lnTo>
                  <a:lnTo>
                    <a:pt x="421" y="1323"/>
                  </a:lnTo>
                  <a:lnTo>
                    <a:pt x="435" y="1344"/>
                  </a:lnTo>
                  <a:lnTo>
                    <a:pt x="450" y="1365"/>
                  </a:lnTo>
                  <a:lnTo>
                    <a:pt x="466" y="1386"/>
                  </a:lnTo>
                  <a:lnTo>
                    <a:pt x="467" y="1387"/>
                  </a:lnTo>
                  <a:lnTo>
                    <a:pt x="468" y="1388"/>
                  </a:lnTo>
                  <a:lnTo>
                    <a:pt x="469" y="1389"/>
                  </a:lnTo>
                  <a:lnTo>
                    <a:pt x="471" y="1390"/>
                  </a:lnTo>
                  <a:lnTo>
                    <a:pt x="473" y="1390"/>
                  </a:lnTo>
                  <a:lnTo>
                    <a:pt x="475" y="1391"/>
                  </a:lnTo>
                  <a:lnTo>
                    <a:pt x="477" y="1392"/>
                  </a:lnTo>
                  <a:lnTo>
                    <a:pt x="479" y="1392"/>
                  </a:lnTo>
                  <a:lnTo>
                    <a:pt x="481" y="1393"/>
                  </a:lnTo>
                  <a:lnTo>
                    <a:pt x="483" y="1393"/>
                  </a:lnTo>
                  <a:lnTo>
                    <a:pt x="486" y="1393"/>
                  </a:lnTo>
                  <a:lnTo>
                    <a:pt x="488" y="1393"/>
                  </a:lnTo>
                  <a:lnTo>
                    <a:pt x="490" y="1393"/>
                  </a:lnTo>
                  <a:lnTo>
                    <a:pt x="492" y="1392"/>
                  </a:lnTo>
                  <a:lnTo>
                    <a:pt x="494" y="1392"/>
                  </a:lnTo>
                  <a:lnTo>
                    <a:pt x="497" y="1391"/>
                  </a:lnTo>
                  <a:lnTo>
                    <a:pt x="502" y="1386"/>
                  </a:lnTo>
                  <a:lnTo>
                    <a:pt x="506" y="1381"/>
                  </a:lnTo>
                  <a:lnTo>
                    <a:pt x="510" y="1376"/>
                  </a:lnTo>
                  <a:lnTo>
                    <a:pt x="513" y="1371"/>
                  </a:lnTo>
                  <a:lnTo>
                    <a:pt x="515" y="1366"/>
                  </a:lnTo>
                  <a:lnTo>
                    <a:pt x="517" y="1360"/>
                  </a:lnTo>
                  <a:lnTo>
                    <a:pt x="518" y="1355"/>
                  </a:lnTo>
                  <a:lnTo>
                    <a:pt x="519" y="1350"/>
                  </a:lnTo>
                  <a:lnTo>
                    <a:pt x="520" y="1344"/>
                  </a:lnTo>
                  <a:lnTo>
                    <a:pt x="520" y="1338"/>
                  </a:lnTo>
                  <a:lnTo>
                    <a:pt x="520" y="1333"/>
                  </a:lnTo>
                  <a:lnTo>
                    <a:pt x="520" y="1327"/>
                  </a:lnTo>
                  <a:lnTo>
                    <a:pt x="520" y="1321"/>
                  </a:lnTo>
                  <a:lnTo>
                    <a:pt x="521" y="1316"/>
                  </a:lnTo>
                  <a:lnTo>
                    <a:pt x="521" y="1310"/>
                  </a:lnTo>
                  <a:lnTo>
                    <a:pt x="522" y="1304"/>
                  </a:lnTo>
                  <a:lnTo>
                    <a:pt x="524" y="1293"/>
                  </a:lnTo>
                  <a:lnTo>
                    <a:pt x="525" y="1283"/>
                  </a:lnTo>
                  <a:lnTo>
                    <a:pt x="527" y="1273"/>
                  </a:lnTo>
                  <a:lnTo>
                    <a:pt x="529" y="1265"/>
                  </a:lnTo>
                  <a:lnTo>
                    <a:pt x="531" y="1257"/>
                  </a:lnTo>
                  <a:lnTo>
                    <a:pt x="532" y="1249"/>
                  </a:lnTo>
                  <a:lnTo>
                    <a:pt x="534" y="1242"/>
                  </a:lnTo>
                  <a:lnTo>
                    <a:pt x="535" y="1235"/>
                  </a:lnTo>
                  <a:lnTo>
                    <a:pt x="536" y="1228"/>
                  </a:lnTo>
                  <a:lnTo>
                    <a:pt x="537" y="1220"/>
                  </a:lnTo>
                  <a:lnTo>
                    <a:pt x="537" y="1213"/>
                  </a:lnTo>
                  <a:lnTo>
                    <a:pt x="537" y="1205"/>
                  </a:lnTo>
                  <a:lnTo>
                    <a:pt x="537" y="1196"/>
                  </a:lnTo>
                  <a:lnTo>
                    <a:pt x="536" y="1187"/>
                  </a:lnTo>
                  <a:lnTo>
                    <a:pt x="535" y="1177"/>
                  </a:lnTo>
                  <a:lnTo>
                    <a:pt x="534" y="1166"/>
                  </a:lnTo>
                  <a:lnTo>
                    <a:pt x="533" y="1159"/>
                  </a:lnTo>
                  <a:lnTo>
                    <a:pt x="532" y="1153"/>
                  </a:lnTo>
                  <a:lnTo>
                    <a:pt x="530" y="1146"/>
                  </a:lnTo>
                  <a:lnTo>
                    <a:pt x="529" y="1139"/>
                  </a:lnTo>
                  <a:lnTo>
                    <a:pt x="527" y="1132"/>
                  </a:lnTo>
                  <a:lnTo>
                    <a:pt x="525" y="1124"/>
                  </a:lnTo>
                  <a:lnTo>
                    <a:pt x="522" y="1116"/>
                  </a:lnTo>
                  <a:lnTo>
                    <a:pt x="520" y="1108"/>
                  </a:lnTo>
                  <a:lnTo>
                    <a:pt x="517" y="1100"/>
                  </a:lnTo>
                  <a:lnTo>
                    <a:pt x="514" y="1091"/>
                  </a:lnTo>
                  <a:lnTo>
                    <a:pt x="511" y="1082"/>
                  </a:lnTo>
                  <a:lnTo>
                    <a:pt x="507" y="1072"/>
                  </a:lnTo>
                  <a:lnTo>
                    <a:pt x="503" y="1063"/>
                  </a:lnTo>
                  <a:lnTo>
                    <a:pt x="499" y="1053"/>
                  </a:lnTo>
                  <a:lnTo>
                    <a:pt x="495" y="1042"/>
                  </a:lnTo>
                  <a:lnTo>
                    <a:pt x="490" y="1032"/>
                  </a:lnTo>
                  <a:lnTo>
                    <a:pt x="486" y="1021"/>
                  </a:lnTo>
                  <a:lnTo>
                    <a:pt x="483" y="1011"/>
                  </a:lnTo>
                  <a:lnTo>
                    <a:pt x="481" y="1002"/>
                  </a:lnTo>
                  <a:lnTo>
                    <a:pt x="481" y="993"/>
                  </a:lnTo>
                  <a:lnTo>
                    <a:pt x="481" y="985"/>
                  </a:lnTo>
                  <a:lnTo>
                    <a:pt x="482" y="978"/>
                  </a:lnTo>
                  <a:lnTo>
                    <a:pt x="484" y="971"/>
                  </a:lnTo>
                  <a:lnTo>
                    <a:pt x="487" y="964"/>
                  </a:lnTo>
                  <a:lnTo>
                    <a:pt x="490" y="959"/>
                  </a:lnTo>
                  <a:lnTo>
                    <a:pt x="494" y="953"/>
                  </a:lnTo>
                  <a:lnTo>
                    <a:pt x="498" y="949"/>
                  </a:lnTo>
                  <a:lnTo>
                    <a:pt x="502" y="945"/>
                  </a:lnTo>
                  <a:lnTo>
                    <a:pt x="507" y="941"/>
                  </a:lnTo>
                  <a:lnTo>
                    <a:pt x="512" y="938"/>
                  </a:lnTo>
                  <a:lnTo>
                    <a:pt x="516" y="935"/>
                  </a:lnTo>
                  <a:lnTo>
                    <a:pt x="521" y="933"/>
                  </a:lnTo>
                  <a:lnTo>
                    <a:pt x="525" y="931"/>
                  </a:lnTo>
                  <a:lnTo>
                    <a:pt x="529" y="929"/>
                  </a:lnTo>
                  <a:lnTo>
                    <a:pt x="532" y="927"/>
                  </a:lnTo>
                  <a:lnTo>
                    <a:pt x="535" y="925"/>
                  </a:lnTo>
                  <a:lnTo>
                    <a:pt x="538" y="924"/>
                  </a:lnTo>
                  <a:lnTo>
                    <a:pt x="540" y="922"/>
                  </a:lnTo>
                  <a:lnTo>
                    <a:pt x="541" y="920"/>
                  </a:lnTo>
                  <a:lnTo>
                    <a:pt x="543" y="918"/>
                  </a:lnTo>
                  <a:lnTo>
                    <a:pt x="543" y="916"/>
                  </a:lnTo>
                  <a:lnTo>
                    <a:pt x="544" y="913"/>
                  </a:lnTo>
                  <a:lnTo>
                    <a:pt x="544" y="910"/>
                  </a:lnTo>
                  <a:lnTo>
                    <a:pt x="544" y="907"/>
                  </a:lnTo>
                  <a:lnTo>
                    <a:pt x="543" y="904"/>
                  </a:lnTo>
                  <a:lnTo>
                    <a:pt x="542" y="900"/>
                  </a:lnTo>
                  <a:lnTo>
                    <a:pt x="541" y="896"/>
                  </a:lnTo>
                  <a:lnTo>
                    <a:pt x="539" y="891"/>
                  </a:lnTo>
                  <a:lnTo>
                    <a:pt x="538" y="886"/>
                  </a:lnTo>
                  <a:lnTo>
                    <a:pt x="537" y="881"/>
                  </a:lnTo>
                  <a:lnTo>
                    <a:pt x="536" y="876"/>
                  </a:lnTo>
                  <a:lnTo>
                    <a:pt x="536" y="871"/>
                  </a:lnTo>
                  <a:lnTo>
                    <a:pt x="536" y="866"/>
                  </a:lnTo>
                  <a:lnTo>
                    <a:pt x="536" y="861"/>
                  </a:lnTo>
                  <a:lnTo>
                    <a:pt x="537" y="857"/>
                  </a:lnTo>
                  <a:lnTo>
                    <a:pt x="538" y="853"/>
                  </a:lnTo>
                  <a:lnTo>
                    <a:pt x="539" y="849"/>
                  </a:lnTo>
                  <a:lnTo>
                    <a:pt x="541" y="845"/>
                  </a:lnTo>
                  <a:lnTo>
                    <a:pt x="543" y="841"/>
                  </a:lnTo>
                  <a:lnTo>
                    <a:pt x="545" y="837"/>
                  </a:lnTo>
                  <a:lnTo>
                    <a:pt x="547" y="834"/>
                  </a:lnTo>
                  <a:lnTo>
                    <a:pt x="550" y="832"/>
                  </a:lnTo>
                  <a:lnTo>
                    <a:pt x="553" y="829"/>
                  </a:lnTo>
                  <a:lnTo>
                    <a:pt x="556" y="827"/>
                  </a:lnTo>
                  <a:lnTo>
                    <a:pt x="558" y="825"/>
                  </a:lnTo>
                  <a:lnTo>
                    <a:pt x="560" y="822"/>
                  </a:lnTo>
                  <a:lnTo>
                    <a:pt x="562" y="820"/>
                  </a:lnTo>
                  <a:lnTo>
                    <a:pt x="563" y="817"/>
                  </a:lnTo>
                  <a:lnTo>
                    <a:pt x="563" y="813"/>
                  </a:lnTo>
                  <a:lnTo>
                    <a:pt x="564" y="809"/>
                  </a:lnTo>
                  <a:lnTo>
                    <a:pt x="564" y="805"/>
                  </a:lnTo>
                  <a:lnTo>
                    <a:pt x="564" y="801"/>
                  </a:lnTo>
                  <a:lnTo>
                    <a:pt x="563" y="796"/>
                  </a:lnTo>
                  <a:lnTo>
                    <a:pt x="562" y="791"/>
                  </a:lnTo>
                  <a:lnTo>
                    <a:pt x="562" y="785"/>
                  </a:lnTo>
                  <a:lnTo>
                    <a:pt x="561" y="780"/>
                  </a:lnTo>
                  <a:lnTo>
                    <a:pt x="559" y="773"/>
                  </a:lnTo>
                  <a:lnTo>
                    <a:pt x="558" y="767"/>
                  </a:lnTo>
                  <a:lnTo>
                    <a:pt x="557" y="760"/>
                  </a:lnTo>
                  <a:lnTo>
                    <a:pt x="556" y="753"/>
                  </a:lnTo>
                </a:path>
              </a:pathLst>
            </a:custGeom>
            <a:solidFill>
              <a:srgbClr val="FB8C7A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4"/>
            <p:cNvSpPr>
              <a:spLocks/>
            </p:cNvSpPr>
            <p:nvPr/>
          </p:nvSpPr>
          <p:spPr bwMode="auto">
            <a:xfrm>
              <a:off x="993" y="1679"/>
              <a:ext cx="1096" cy="1353"/>
            </a:xfrm>
            <a:custGeom>
              <a:avLst/>
              <a:gdLst>
                <a:gd name="T0" fmla="*/ 290 w 1096"/>
                <a:gd name="T1" fmla="*/ 991 h 1353"/>
                <a:gd name="T2" fmla="*/ 175 w 1096"/>
                <a:gd name="T3" fmla="*/ 794 h 1353"/>
                <a:gd name="T4" fmla="*/ 208 w 1096"/>
                <a:gd name="T5" fmla="*/ 759 h 1353"/>
                <a:gd name="T6" fmla="*/ 286 w 1096"/>
                <a:gd name="T7" fmla="*/ 800 h 1353"/>
                <a:gd name="T8" fmla="*/ 374 w 1096"/>
                <a:gd name="T9" fmla="*/ 928 h 1353"/>
                <a:gd name="T10" fmla="*/ 370 w 1096"/>
                <a:gd name="T11" fmla="*/ 871 h 1353"/>
                <a:gd name="T12" fmla="*/ 226 w 1096"/>
                <a:gd name="T13" fmla="*/ 720 h 1353"/>
                <a:gd name="T14" fmla="*/ 134 w 1096"/>
                <a:gd name="T15" fmla="*/ 701 h 1353"/>
                <a:gd name="T16" fmla="*/ 89 w 1096"/>
                <a:gd name="T17" fmla="*/ 661 h 1353"/>
                <a:gd name="T18" fmla="*/ 4 w 1096"/>
                <a:gd name="T19" fmla="*/ 419 h 1353"/>
                <a:gd name="T20" fmla="*/ 13 w 1096"/>
                <a:gd name="T21" fmla="*/ 243 h 1353"/>
                <a:gd name="T22" fmla="*/ 26 w 1096"/>
                <a:gd name="T23" fmla="*/ 196 h 1353"/>
                <a:gd name="T24" fmla="*/ 43 w 1096"/>
                <a:gd name="T25" fmla="*/ 156 h 1353"/>
                <a:gd name="T26" fmla="*/ 93 w 1096"/>
                <a:gd name="T27" fmla="*/ 89 h 1353"/>
                <a:gd name="T28" fmla="*/ 183 w 1096"/>
                <a:gd name="T29" fmla="*/ 30 h 1353"/>
                <a:gd name="T30" fmla="*/ 294 w 1096"/>
                <a:gd name="T31" fmla="*/ 0 h 1353"/>
                <a:gd name="T32" fmla="*/ 363 w 1096"/>
                <a:gd name="T33" fmla="*/ 106 h 1353"/>
                <a:gd name="T34" fmla="*/ 429 w 1096"/>
                <a:gd name="T35" fmla="*/ 212 h 1353"/>
                <a:gd name="T36" fmla="*/ 459 w 1096"/>
                <a:gd name="T37" fmla="*/ 256 h 1353"/>
                <a:gd name="T38" fmla="*/ 480 w 1096"/>
                <a:gd name="T39" fmla="*/ 343 h 1353"/>
                <a:gd name="T40" fmla="*/ 477 w 1096"/>
                <a:gd name="T41" fmla="*/ 517 h 1353"/>
                <a:gd name="T42" fmla="*/ 474 w 1096"/>
                <a:gd name="T43" fmla="*/ 593 h 1353"/>
                <a:gd name="T44" fmla="*/ 455 w 1096"/>
                <a:gd name="T45" fmla="*/ 620 h 1353"/>
                <a:gd name="T46" fmla="*/ 429 w 1096"/>
                <a:gd name="T47" fmla="*/ 812 h 1353"/>
                <a:gd name="T48" fmla="*/ 479 w 1096"/>
                <a:gd name="T49" fmla="*/ 899 h 1353"/>
                <a:gd name="T50" fmla="*/ 458 w 1096"/>
                <a:gd name="T51" fmla="*/ 793 h 1353"/>
                <a:gd name="T52" fmla="*/ 470 w 1096"/>
                <a:gd name="T53" fmla="*/ 750 h 1353"/>
                <a:gd name="T54" fmla="*/ 483 w 1096"/>
                <a:gd name="T55" fmla="*/ 753 h 1353"/>
                <a:gd name="T56" fmla="*/ 520 w 1096"/>
                <a:gd name="T57" fmla="*/ 785 h 1353"/>
                <a:gd name="T58" fmla="*/ 649 w 1096"/>
                <a:gd name="T59" fmla="*/ 765 h 1353"/>
                <a:gd name="T60" fmla="*/ 656 w 1096"/>
                <a:gd name="T61" fmla="*/ 767 h 1353"/>
                <a:gd name="T62" fmla="*/ 684 w 1096"/>
                <a:gd name="T63" fmla="*/ 765 h 1353"/>
                <a:gd name="T64" fmla="*/ 714 w 1096"/>
                <a:gd name="T65" fmla="*/ 712 h 1353"/>
                <a:gd name="T66" fmla="*/ 714 w 1096"/>
                <a:gd name="T67" fmla="*/ 702 h 1353"/>
                <a:gd name="T68" fmla="*/ 722 w 1096"/>
                <a:gd name="T69" fmla="*/ 715 h 1353"/>
                <a:gd name="T70" fmla="*/ 729 w 1096"/>
                <a:gd name="T71" fmla="*/ 732 h 1353"/>
                <a:gd name="T72" fmla="*/ 742 w 1096"/>
                <a:gd name="T73" fmla="*/ 811 h 1353"/>
                <a:gd name="T74" fmla="*/ 758 w 1096"/>
                <a:gd name="T75" fmla="*/ 877 h 1353"/>
                <a:gd name="T76" fmla="*/ 778 w 1096"/>
                <a:gd name="T77" fmla="*/ 917 h 1353"/>
                <a:gd name="T78" fmla="*/ 843 w 1096"/>
                <a:gd name="T79" fmla="*/ 1002 h 1353"/>
                <a:gd name="T80" fmla="*/ 936 w 1096"/>
                <a:gd name="T81" fmla="*/ 1115 h 1353"/>
                <a:gd name="T82" fmla="*/ 1014 w 1096"/>
                <a:gd name="T83" fmla="*/ 1231 h 1353"/>
                <a:gd name="T84" fmla="*/ 1095 w 1096"/>
                <a:gd name="T85" fmla="*/ 1340 h 1353"/>
                <a:gd name="T86" fmla="*/ 1092 w 1096"/>
                <a:gd name="T87" fmla="*/ 1349 h 1353"/>
                <a:gd name="T88" fmla="*/ 1069 w 1096"/>
                <a:gd name="T89" fmla="*/ 1352 h 1353"/>
                <a:gd name="T90" fmla="*/ 1043 w 1096"/>
                <a:gd name="T91" fmla="*/ 1350 h 1353"/>
                <a:gd name="T92" fmla="*/ 973 w 1096"/>
                <a:gd name="T93" fmla="*/ 1324 h 1353"/>
                <a:gd name="T94" fmla="*/ 896 w 1096"/>
                <a:gd name="T95" fmla="*/ 1296 h 1353"/>
                <a:gd name="T96" fmla="*/ 816 w 1096"/>
                <a:gd name="T97" fmla="*/ 1272 h 1353"/>
                <a:gd name="T98" fmla="*/ 735 w 1096"/>
                <a:gd name="T99" fmla="*/ 1246 h 1353"/>
                <a:gd name="T100" fmla="*/ 695 w 1096"/>
                <a:gd name="T101" fmla="*/ 1214 h 1353"/>
                <a:gd name="T102" fmla="*/ 649 w 1096"/>
                <a:gd name="T103" fmla="*/ 1153 h 1353"/>
                <a:gd name="T104" fmla="*/ 602 w 1096"/>
                <a:gd name="T105" fmla="*/ 1127 h 1353"/>
                <a:gd name="T106" fmla="*/ 587 w 1096"/>
                <a:gd name="T107" fmla="*/ 1156 h 1353"/>
                <a:gd name="T108" fmla="*/ 569 w 1096"/>
                <a:gd name="T109" fmla="*/ 1170 h 1353"/>
                <a:gd name="T110" fmla="*/ 530 w 1096"/>
                <a:gd name="T111" fmla="*/ 1144 h 1353"/>
                <a:gd name="T112" fmla="*/ 497 w 1096"/>
                <a:gd name="T113" fmla="*/ 1139 h 1353"/>
                <a:gd name="T114" fmla="*/ 484 w 1096"/>
                <a:gd name="T115" fmla="*/ 1146 h 1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96"/>
                <a:gd name="T175" fmla="*/ 0 h 1353"/>
                <a:gd name="T176" fmla="*/ 1096 w 1096"/>
                <a:gd name="T177" fmla="*/ 1353 h 1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96" h="1353">
                  <a:moveTo>
                    <a:pt x="463" y="1135"/>
                  </a:moveTo>
                  <a:lnTo>
                    <a:pt x="438" y="1120"/>
                  </a:lnTo>
                  <a:lnTo>
                    <a:pt x="415" y="1104"/>
                  </a:lnTo>
                  <a:lnTo>
                    <a:pt x="392" y="1087"/>
                  </a:lnTo>
                  <a:lnTo>
                    <a:pt x="370" y="1070"/>
                  </a:lnTo>
                  <a:lnTo>
                    <a:pt x="349" y="1051"/>
                  </a:lnTo>
                  <a:lnTo>
                    <a:pt x="328" y="1032"/>
                  </a:lnTo>
                  <a:lnTo>
                    <a:pt x="309" y="1012"/>
                  </a:lnTo>
                  <a:lnTo>
                    <a:pt x="290" y="991"/>
                  </a:lnTo>
                  <a:lnTo>
                    <a:pt x="272" y="970"/>
                  </a:lnTo>
                  <a:lnTo>
                    <a:pt x="255" y="948"/>
                  </a:lnTo>
                  <a:lnTo>
                    <a:pt x="239" y="925"/>
                  </a:lnTo>
                  <a:lnTo>
                    <a:pt x="225" y="901"/>
                  </a:lnTo>
                  <a:lnTo>
                    <a:pt x="211" y="877"/>
                  </a:lnTo>
                  <a:lnTo>
                    <a:pt x="199" y="852"/>
                  </a:lnTo>
                  <a:lnTo>
                    <a:pt x="187" y="827"/>
                  </a:lnTo>
                  <a:lnTo>
                    <a:pt x="177" y="801"/>
                  </a:lnTo>
                  <a:lnTo>
                    <a:pt x="175" y="794"/>
                  </a:lnTo>
                  <a:lnTo>
                    <a:pt x="174" y="787"/>
                  </a:lnTo>
                  <a:lnTo>
                    <a:pt x="176" y="781"/>
                  </a:lnTo>
                  <a:lnTo>
                    <a:pt x="178" y="776"/>
                  </a:lnTo>
                  <a:lnTo>
                    <a:pt x="181" y="771"/>
                  </a:lnTo>
                  <a:lnTo>
                    <a:pt x="185" y="767"/>
                  </a:lnTo>
                  <a:lnTo>
                    <a:pt x="190" y="764"/>
                  </a:lnTo>
                  <a:lnTo>
                    <a:pt x="195" y="762"/>
                  </a:lnTo>
                  <a:lnTo>
                    <a:pt x="201" y="760"/>
                  </a:lnTo>
                  <a:lnTo>
                    <a:pt x="208" y="759"/>
                  </a:lnTo>
                  <a:lnTo>
                    <a:pt x="214" y="758"/>
                  </a:lnTo>
                  <a:lnTo>
                    <a:pt x="221" y="758"/>
                  </a:lnTo>
                  <a:lnTo>
                    <a:pt x="227" y="759"/>
                  </a:lnTo>
                  <a:lnTo>
                    <a:pt x="233" y="761"/>
                  </a:lnTo>
                  <a:lnTo>
                    <a:pt x="239" y="762"/>
                  </a:lnTo>
                  <a:lnTo>
                    <a:pt x="244" y="765"/>
                  </a:lnTo>
                  <a:lnTo>
                    <a:pt x="259" y="776"/>
                  </a:lnTo>
                  <a:lnTo>
                    <a:pt x="273" y="788"/>
                  </a:lnTo>
                  <a:lnTo>
                    <a:pt x="286" y="800"/>
                  </a:lnTo>
                  <a:lnTo>
                    <a:pt x="297" y="813"/>
                  </a:lnTo>
                  <a:lnTo>
                    <a:pt x="308" y="827"/>
                  </a:lnTo>
                  <a:lnTo>
                    <a:pt x="319" y="841"/>
                  </a:lnTo>
                  <a:lnTo>
                    <a:pt x="328" y="855"/>
                  </a:lnTo>
                  <a:lnTo>
                    <a:pt x="338" y="870"/>
                  </a:lnTo>
                  <a:lnTo>
                    <a:pt x="347" y="884"/>
                  </a:lnTo>
                  <a:lnTo>
                    <a:pt x="356" y="899"/>
                  </a:lnTo>
                  <a:lnTo>
                    <a:pt x="365" y="913"/>
                  </a:lnTo>
                  <a:lnTo>
                    <a:pt x="374" y="928"/>
                  </a:lnTo>
                  <a:lnTo>
                    <a:pt x="384" y="942"/>
                  </a:lnTo>
                  <a:lnTo>
                    <a:pt x="394" y="956"/>
                  </a:lnTo>
                  <a:lnTo>
                    <a:pt x="404" y="969"/>
                  </a:lnTo>
                  <a:lnTo>
                    <a:pt x="416" y="982"/>
                  </a:lnTo>
                  <a:lnTo>
                    <a:pt x="408" y="961"/>
                  </a:lnTo>
                  <a:lnTo>
                    <a:pt x="399" y="939"/>
                  </a:lnTo>
                  <a:lnTo>
                    <a:pt x="390" y="917"/>
                  </a:lnTo>
                  <a:lnTo>
                    <a:pt x="381" y="894"/>
                  </a:lnTo>
                  <a:lnTo>
                    <a:pt x="370" y="871"/>
                  </a:lnTo>
                  <a:lnTo>
                    <a:pt x="359" y="849"/>
                  </a:lnTo>
                  <a:lnTo>
                    <a:pt x="347" y="828"/>
                  </a:lnTo>
                  <a:lnTo>
                    <a:pt x="333" y="807"/>
                  </a:lnTo>
                  <a:lnTo>
                    <a:pt x="319" y="787"/>
                  </a:lnTo>
                  <a:lnTo>
                    <a:pt x="303" y="770"/>
                  </a:lnTo>
                  <a:lnTo>
                    <a:pt x="286" y="754"/>
                  </a:lnTo>
                  <a:lnTo>
                    <a:pt x="268" y="740"/>
                  </a:lnTo>
                  <a:lnTo>
                    <a:pt x="248" y="729"/>
                  </a:lnTo>
                  <a:lnTo>
                    <a:pt x="226" y="720"/>
                  </a:lnTo>
                  <a:lnTo>
                    <a:pt x="202" y="715"/>
                  </a:lnTo>
                  <a:lnTo>
                    <a:pt x="177" y="713"/>
                  </a:lnTo>
                  <a:lnTo>
                    <a:pt x="170" y="713"/>
                  </a:lnTo>
                  <a:lnTo>
                    <a:pt x="164" y="712"/>
                  </a:lnTo>
                  <a:lnTo>
                    <a:pt x="158" y="710"/>
                  </a:lnTo>
                  <a:lnTo>
                    <a:pt x="151" y="709"/>
                  </a:lnTo>
                  <a:lnTo>
                    <a:pt x="146" y="707"/>
                  </a:lnTo>
                  <a:lnTo>
                    <a:pt x="140" y="704"/>
                  </a:lnTo>
                  <a:lnTo>
                    <a:pt x="134" y="701"/>
                  </a:lnTo>
                  <a:lnTo>
                    <a:pt x="129" y="698"/>
                  </a:lnTo>
                  <a:lnTo>
                    <a:pt x="123" y="694"/>
                  </a:lnTo>
                  <a:lnTo>
                    <a:pt x="118" y="690"/>
                  </a:lnTo>
                  <a:lnTo>
                    <a:pt x="113" y="686"/>
                  </a:lnTo>
                  <a:lnTo>
                    <a:pt x="108" y="681"/>
                  </a:lnTo>
                  <a:lnTo>
                    <a:pt x="103" y="676"/>
                  </a:lnTo>
                  <a:lnTo>
                    <a:pt x="98" y="671"/>
                  </a:lnTo>
                  <a:lnTo>
                    <a:pt x="94" y="667"/>
                  </a:lnTo>
                  <a:lnTo>
                    <a:pt x="89" y="661"/>
                  </a:lnTo>
                  <a:lnTo>
                    <a:pt x="73" y="641"/>
                  </a:lnTo>
                  <a:lnTo>
                    <a:pt x="59" y="618"/>
                  </a:lnTo>
                  <a:lnTo>
                    <a:pt x="47" y="592"/>
                  </a:lnTo>
                  <a:lnTo>
                    <a:pt x="36" y="565"/>
                  </a:lnTo>
                  <a:lnTo>
                    <a:pt x="27" y="537"/>
                  </a:lnTo>
                  <a:lnTo>
                    <a:pt x="19" y="507"/>
                  </a:lnTo>
                  <a:lnTo>
                    <a:pt x="13" y="477"/>
                  </a:lnTo>
                  <a:lnTo>
                    <a:pt x="8" y="448"/>
                  </a:lnTo>
                  <a:lnTo>
                    <a:pt x="4" y="419"/>
                  </a:lnTo>
                  <a:lnTo>
                    <a:pt x="2" y="391"/>
                  </a:lnTo>
                  <a:lnTo>
                    <a:pt x="0" y="364"/>
                  </a:lnTo>
                  <a:lnTo>
                    <a:pt x="0" y="339"/>
                  </a:lnTo>
                  <a:lnTo>
                    <a:pt x="0" y="316"/>
                  </a:lnTo>
                  <a:lnTo>
                    <a:pt x="1" y="297"/>
                  </a:lnTo>
                  <a:lnTo>
                    <a:pt x="3" y="281"/>
                  </a:lnTo>
                  <a:lnTo>
                    <a:pt x="6" y="268"/>
                  </a:lnTo>
                  <a:lnTo>
                    <a:pt x="10" y="255"/>
                  </a:lnTo>
                  <a:lnTo>
                    <a:pt x="13" y="243"/>
                  </a:lnTo>
                  <a:lnTo>
                    <a:pt x="16" y="234"/>
                  </a:lnTo>
                  <a:lnTo>
                    <a:pt x="18" y="225"/>
                  </a:lnTo>
                  <a:lnTo>
                    <a:pt x="20" y="218"/>
                  </a:lnTo>
                  <a:lnTo>
                    <a:pt x="22" y="212"/>
                  </a:lnTo>
                  <a:lnTo>
                    <a:pt x="23" y="207"/>
                  </a:lnTo>
                  <a:lnTo>
                    <a:pt x="24" y="203"/>
                  </a:lnTo>
                  <a:lnTo>
                    <a:pt x="25" y="200"/>
                  </a:lnTo>
                  <a:lnTo>
                    <a:pt x="26" y="197"/>
                  </a:lnTo>
                  <a:lnTo>
                    <a:pt x="26" y="196"/>
                  </a:lnTo>
                  <a:lnTo>
                    <a:pt x="26" y="194"/>
                  </a:lnTo>
                  <a:lnTo>
                    <a:pt x="27" y="193"/>
                  </a:lnTo>
                  <a:lnTo>
                    <a:pt x="27" y="192"/>
                  </a:lnTo>
                  <a:lnTo>
                    <a:pt x="27" y="191"/>
                  </a:lnTo>
                  <a:lnTo>
                    <a:pt x="27" y="190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9" y="164"/>
                  </a:lnTo>
                  <a:lnTo>
                    <a:pt x="43" y="156"/>
                  </a:lnTo>
                  <a:lnTo>
                    <a:pt x="48" y="148"/>
                  </a:lnTo>
                  <a:lnTo>
                    <a:pt x="53" y="140"/>
                  </a:lnTo>
                  <a:lnTo>
                    <a:pt x="58" y="132"/>
                  </a:lnTo>
                  <a:lnTo>
                    <a:pt x="63" y="125"/>
                  </a:lnTo>
                  <a:lnTo>
                    <a:pt x="69" y="117"/>
                  </a:lnTo>
                  <a:lnTo>
                    <a:pt x="74" y="110"/>
                  </a:lnTo>
                  <a:lnTo>
                    <a:pt x="80" y="103"/>
                  </a:lnTo>
                  <a:lnTo>
                    <a:pt x="86" y="96"/>
                  </a:lnTo>
                  <a:lnTo>
                    <a:pt x="93" y="89"/>
                  </a:lnTo>
                  <a:lnTo>
                    <a:pt x="100" y="83"/>
                  </a:lnTo>
                  <a:lnTo>
                    <a:pt x="107" y="77"/>
                  </a:lnTo>
                  <a:lnTo>
                    <a:pt x="115" y="71"/>
                  </a:lnTo>
                  <a:lnTo>
                    <a:pt x="125" y="64"/>
                  </a:lnTo>
                  <a:lnTo>
                    <a:pt x="136" y="57"/>
                  </a:lnTo>
                  <a:lnTo>
                    <a:pt x="147" y="51"/>
                  </a:lnTo>
                  <a:lnTo>
                    <a:pt x="159" y="44"/>
                  </a:lnTo>
                  <a:lnTo>
                    <a:pt x="171" y="37"/>
                  </a:lnTo>
                  <a:lnTo>
                    <a:pt x="183" y="30"/>
                  </a:lnTo>
                  <a:lnTo>
                    <a:pt x="195" y="24"/>
                  </a:lnTo>
                  <a:lnTo>
                    <a:pt x="208" y="19"/>
                  </a:lnTo>
                  <a:lnTo>
                    <a:pt x="220" y="13"/>
                  </a:lnTo>
                  <a:lnTo>
                    <a:pt x="232" y="9"/>
                  </a:lnTo>
                  <a:lnTo>
                    <a:pt x="245" y="5"/>
                  </a:lnTo>
                  <a:lnTo>
                    <a:pt x="257" y="3"/>
                  </a:lnTo>
                  <a:lnTo>
                    <a:pt x="270" y="1"/>
                  </a:lnTo>
                  <a:lnTo>
                    <a:pt x="282" y="0"/>
                  </a:lnTo>
                  <a:lnTo>
                    <a:pt x="294" y="0"/>
                  </a:lnTo>
                  <a:lnTo>
                    <a:pt x="306" y="2"/>
                  </a:lnTo>
                  <a:lnTo>
                    <a:pt x="313" y="15"/>
                  </a:lnTo>
                  <a:lnTo>
                    <a:pt x="320" y="28"/>
                  </a:lnTo>
                  <a:lnTo>
                    <a:pt x="327" y="41"/>
                  </a:lnTo>
                  <a:lnTo>
                    <a:pt x="334" y="54"/>
                  </a:lnTo>
                  <a:lnTo>
                    <a:pt x="341" y="67"/>
                  </a:lnTo>
                  <a:lnTo>
                    <a:pt x="348" y="80"/>
                  </a:lnTo>
                  <a:lnTo>
                    <a:pt x="355" y="93"/>
                  </a:lnTo>
                  <a:lnTo>
                    <a:pt x="363" y="106"/>
                  </a:lnTo>
                  <a:lnTo>
                    <a:pt x="370" y="119"/>
                  </a:lnTo>
                  <a:lnTo>
                    <a:pt x="378" y="132"/>
                  </a:lnTo>
                  <a:lnTo>
                    <a:pt x="386" y="145"/>
                  </a:lnTo>
                  <a:lnTo>
                    <a:pt x="393" y="158"/>
                  </a:lnTo>
                  <a:lnTo>
                    <a:pt x="401" y="170"/>
                  </a:lnTo>
                  <a:lnTo>
                    <a:pt x="409" y="183"/>
                  </a:lnTo>
                  <a:lnTo>
                    <a:pt x="417" y="195"/>
                  </a:lnTo>
                  <a:lnTo>
                    <a:pt x="426" y="207"/>
                  </a:lnTo>
                  <a:lnTo>
                    <a:pt x="429" y="212"/>
                  </a:lnTo>
                  <a:lnTo>
                    <a:pt x="432" y="217"/>
                  </a:lnTo>
                  <a:lnTo>
                    <a:pt x="435" y="222"/>
                  </a:lnTo>
                  <a:lnTo>
                    <a:pt x="439" y="226"/>
                  </a:lnTo>
                  <a:lnTo>
                    <a:pt x="442" y="231"/>
                  </a:lnTo>
                  <a:lnTo>
                    <a:pt x="446" y="237"/>
                  </a:lnTo>
                  <a:lnTo>
                    <a:pt x="449" y="241"/>
                  </a:lnTo>
                  <a:lnTo>
                    <a:pt x="452" y="246"/>
                  </a:lnTo>
                  <a:lnTo>
                    <a:pt x="456" y="251"/>
                  </a:lnTo>
                  <a:lnTo>
                    <a:pt x="459" y="256"/>
                  </a:lnTo>
                  <a:lnTo>
                    <a:pt x="463" y="261"/>
                  </a:lnTo>
                  <a:lnTo>
                    <a:pt x="466" y="266"/>
                  </a:lnTo>
                  <a:lnTo>
                    <a:pt x="470" y="272"/>
                  </a:lnTo>
                  <a:lnTo>
                    <a:pt x="474" y="277"/>
                  </a:lnTo>
                  <a:lnTo>
                    <a:pt x="477" y="282"/>
                  </a:lnTo>
                  <a:lnTo>
                    <a:pt x="481" y="287"/>
                  </a:lnTo>
                  <a:lnTo>
                    <a:pt x="480" y="305"/>
                  </a:lnTo>
                  <a:lnTo>
                    <a:pt x="480" y="324"/>
                  </a:lnTo>
                  <a:lnTo>
                    <a:pt x="480" y="343"/>
                  </a:lnTo>
                  <a:lnTo>
                    <a:pt x="480" y="362"/>
                  </a:lnTo>
                  <a:lnTo>
                    <a:pt x="479" y="382"/>
                  </a:lnTo>
                  <a:lnTo>
                    <a:pt x="479" y="402"/>
                  </a:lnTo>
                  <a:lnTo>
                    <a:pt x="479" y="421"/>
                  </a:lnTo>
                  <a:lnTo>
                    <a:pt x="478" y="441"/>
                  </a:lnTo>
                  <a:lnTo>
                    <a:pt x="478" y="460"/>
                  </a:lnTo>
                  <a:lnTo>
                    <a:pt x="478" y="480"/>
                  </a:lnTo>
                  <a:lnTo>
                    <a:pt x="477" y="499"/>
                  </a:lnTo>
                  <a:lnTo>
                    <a:pt x="477" y="517"/>
                  </a:lnTo>
                  <a:lnTo>
                    <a:pt x="476" y="536"/>
                  </a:lnTo>
                  <a:lnTo>
                    <a:pt x="476" y="554"/>
                  </a:lnTo>
                  <a:lnTo>
                    <a:pt x="475" y="571"/>
                  </a:lnTo>
                  <a:lnTo>
                    <a:pt x="474" y="587"/>
                  </a:lnTo>
                  <a:lnTo>
                    <a:pt x="474" y="588"/>
                  </a:lnTo>
                  <a:lnTo>
                    <a:pt x="474" y="589"/>
                  </a:lnTo>
                  <a:lnTo>
                    <a:pt x="474" y="590"/>
                  </a:lnTo>
                  <a:lnTo>
                    <a:pt x="474" y="592"/>
                  </a:lnTo>
                  <a:lnTo>
                    <a:pt x="474" y="593"/>
                  </a:lnTo>
                  <a:lnTo>
                    <a:pt x="473" y="594"/>
                  </a:lnTo>
                  <a:lnTo>
                    <a:pt x="473" y="595"/>
                  </a:lnTo>
                  <a:lnTo>
                    <a:pt x="473" y="597"/>
                  </a:lnTo>
                  <a:lnTo>
                    <a:pt x="472" y="598"/>
                  </a:lnTo>
                  <a:lnTo>
                    <a:pt x="472" y="600"/>
                  </a:lnTo>
                  <a:lnTo>
                    <a:pt x="472" y="602"/>
                  </a:lnTo>
                  <a:lnTo>
                    <a:pt x="471" y="603"/>
                  </a:lnTo>
                  <a:lnTo>
                    <a:pt x="471" y="605"/>
                  </a:lnTo>
                  <a:lnTo>
                    <a:pt x="455" y="620"/>
                  </a:lnTo>
                  <a:lnTo>
                    <a:pt x="442" y="638"/>
                  </a:lnTo>
                  <a:lnTo>
                    <a:pt x="432" y="657"/>
                  </a:lnTo>
                  <a:lnTo>
                    <a:pt x="425" y="677"/>
                  </a:lnTo>
                  <a:lnTo>
                    <a:pt x="420" y="698"/>
                  </a:lnTo>
                  <a:lnTo>
                    <a:pt x="418" y="721"/>
                  </a:lnTo>
                  <a:lnTo>
                    <a:pt x="418" y="743"/>
                  </a:lnTo>
                  <a:lnTo>
                    <a:pt x="420" y="766"/>
                  </a:lnTo>
                  <a:lnTo>
                    <a:pt x="424" y="789"/>
                  </a:lnTo>
                  <a:lnTo>
                    <a:pt x="429" y="812"/>
                  </a:lnTo>
                  <a:lnTo>
                    <a:pt x="436" y="834"/>
                  </a:lnTo>
                  <a:lnTo>
                    <a:pt x="445" y="856"/>
                  </a:lnTo>
                  <a:lnTo>
                    <a:pt x="455" y="876"/>
                  </a:lnTo>
                  <a:lnTo>
                    <a:pt x="465" y="895"/>
                  </a:lnTo>
                  <a:lnTo>
                    <a:pt x="477" y="913"/>
                  </a:lnTo>
                  <a:lnTo>
                    <a:pt x="490" y="929"/>
                  </a:lnTo>
                  <a:lnTo>
                    <a:pt x="486" y="919"/>
                  </a:lnTo>
                  <a:lnTo>
                    <a:pt x="482" y="909"/>
                  </a:lnTo>
                  <a:lnTo>
                    <a:pt x="479" y="899"/>
                  </a:lnTo>
                  <a:lnTo>
                    <a:pt x="475" y="888"/>
                  </a:lnTo>
                  <a:lnTo>
                    <a:pt x="472" y="877"/>
                  </a:lnTo>
                  <a:lnTo>
                    <a:pt x="468" y="865"/>
                  </a:lnTo>
                  <a:lnTo>
                    <a:pt x="466" y="853"/>
                  </a:lnTo>
                  <a:lnTo>
                    <a:pt x="463" y="841"/>
                  </a:lnTo>
                  <a:lnTo>
                    <a:pt x="461" y="829"/>
                  </a:lnTo>
                  <a:lnTo>
                    <a:pt x="460" y="817"/>
                  </a:lnTo>
                  <a:lnTo>
                    <a:pt x="459" y="805"/>
                  </a:lnTo>
                  <a:lnTo>
                    <a:pt x="458" y="793"/>
                  </a:lnTo>
                  <a:lnTo>
                    <a:pt x="458" y="781"/>
                  </a:lnTo>
                  <a:lnTo>
                    <a:pt x="459" y="769"/>
                  </a:lnTo>
                  <a:lnTo>
                    <a:pt x="461" y="758"/>
                  </a:lnTo>
                  <a:lnTo>
                    <a:pt x="464" y="747"/>
                  </a:lnTo>
                  <a:lnTo>
                    <a:pt x="465" y="748"/>
                  </a:lnTo>
                  <a:lnTo>
                    <a:pt x="466" y="748"/>
                  </a:lnTo>
                  <a:lnTo>
                    <a:pt x="467" y="749"/>
                  </a:lnTo>
                  <a:lnTo>
                    <a:pt x="468" y="750"/>
                  </a:lnTo>
                  <a:lnTo>
                    <a:pt x="470" y="750"/>
                  </a:lnTo>
                  <a:lnTo>
                    <a:pt x="471" y="751"/>
                  </a:lnTo>
                  <a:lnTo>
                    <a:pt x="472" y="751"/>
                  </a:lnTo>
                  <a:lnTo>
                    <a:pt x="474" y="751"/>
                  </a:lnTo>
                  <a:lnTo>
                    <a:pt x="475" y="752"/>
                  </a:lnTo>
                  <a:lnTo>
                    <a:pt x="477" y="752"/>
                  </a:lnTo>
                  <a:lnTo>
                    <a:pt x="478" y="752"/>
                  </a:lnTo>
                  <a:lnTo>
                    <a:pt x="480" y="753"/>
                  </a:lnTo>
                  <a:lnTo>
                    <a:pt x="482" y="753"/>
                  </a:lnTo>
                  <a:lnTo>
                    <a:pt x="483" y="753"/>
                  </a:lnTo>
                  <a:lnTo>
                    <a:pt x="485" y="753"/>
                  </a:lnTo>
                  <a:lnTo>
                    <a:pt x="487" y="753"/>
                  </a:lnTo>
                  <a:lnTo>
                    <a:pt x="488" y="754"/>
                  </a:lnTo>
                  <a:lnTo>
                    <a:pt x="490" y="756"/>
                  </a:lnTo>
                  <a:lnTo>
                    <a:pt x="494" y="761"/>
                  </a:lnTo>
                  <a:lnTo>
                    <a:pt x="498" y="766"/>
                  </a:lnTo>
                  <a:lnTo>
                    <a:pt x="504" y="773"/>
                  </a:lnTo>
                  <a:lnTo>
                    <a:pt x="512" y="779"/>
                  </a:lnTo>
                  <a:lnTo>
                    <a:pt x="520" y="785"/>
                  </a:lnTo>
                  <a:lnTo>
                    <a:pt x="530" y="791"/>
                  </a:lnTo>
                  <a:lnTo>
                    <a:pt x="541" y="796"/>
                  </a:lnTo>
                  <a:lnTo>
                    <a:pt x="553" y="799"/>
                  </a:lnTo>
                  <a:lnTo>
                    <a:pt x="566" y="800"/>
                  </a:lnTo>
                  <a:lnTo>
                    <a:pt x="581" y="799"/>
                  </a:lnTo>
                  <a:lnTo>
                    <a:pt x="596" y="796"/>
                  </a:lnTo>
                  <a:lnTo>
                    <a:pt x="613" y="789"/>
                  </a:lnTo>
                  <a:lnTo>
                    <a:pt x="630" y="779"/>
                  </a:lnTo>
                  <a:lnTo>
                    <a:pt x="649" y="765"/>
                  </a:lnTo>
                  <a:lnTo>
                    <a:pt x="650" y="765"/>
                  </a:lnTo>
                  <a:lnTo>
                    <a:pt x="650" y="766"/>
                  </a:lnTo>
                  <a:lnTo>
                    <a:pt x="651" y="766"/>
                  </a:lnTo>
                  <a:lnTo>
                    <a:pt x="652" y="766"/>
                  </a:lnTo>
                  <a:lnTo>
                    <a:pt x="653" y="766"/>
                  </a:lnTo>
                  <a:lnTo>
                    <a:pt x="653" y="767"/>
                  </a:lnTo>
                  <a:lnTo>
                    <a:pt x="654" y="767"/>
                  </a:lnTo>
                  <a:lnTo>
                    <a:pt x="655" y="767"/>
                  </a:lnTo>
                  <a:lnTo>
                    <a:pt x="656" y="767"/>
                  </a:lnTo>
                  <a:lnTo>
                    <a:pt x="657" y="767"/>
                  </a:lnTo>
                  <a:lnTo>
                    <a:pt x="658" y="767"/>
                  </a:lnTo>
                  <a:lnTo>
                    <a:pt x="660" y="768"/>
                  </a:lnTo>
                  <a:lnTo>
                    <a:pt x="662" y="768"/>
                  </a:lnTo>
                  <a:lnTo>
                    <a:pt x="666" y="768"/>
                  </a:lnTo>
                  <a:lnTo>
                    <a:pt x="670" y="768"/>
                  </a:lnTo>
                  <a:lnTo>
                    <a:pt x="674" y="767"/>
                  </a:lnTo>
                  <a:lnTo>
                    <a:pt x="679" y="766"/>
                  </a:lnTo>
                  <a:lnTo>
                    <a:pt x="684" y="765"/>
                  </a:lnTo>
                  <a:lnTo>
                    <a:pt x="689" y="762"/>
                  </a:lnTo>
                  <a:lnTo>
                    <a:pt x="694" y="759"/>
                  </a:lnTo>
                  <a:lnTo>
                    <a:pt x="699" y="755"/>
                  </a:lnTo>
                  <a:lnTo>
                    <a:pt x="703" y="749"/>
                  </a:lnTo>
                  <a:lnTo>
                    <a:pt x="707" y="742"/>
                  </a:lnTo>
                  <a:lnTo>
                    <a:pt x="710" y="734"/>
                  </a:lnTo>
                  <a:lnTo>
                    <a:pt x="713" y="724"/>
                  </a:lnTo>
                  <a:lnTo>
                    <a:pt x="714" y="713"/>
                  </a:lnTo>
                  <a:lnTo>
                    <a:pt x="714" y="712"/>
                  </a:lnTo>
                  <a:lnTo>
                    <a:pt x="714" y="711"/>
                  </a:lnTo>
                  <a:lnTo>
                    <a:pt x="714" y="710"/>
                  </a:lnTo>
                  <a:lnTo>
                    <a:pt x="714" y="709"/>
                  </a:lnTo>
                  <a:lnTo>
                    <a:pt x="714" y="708"/>
                  </a:lnTo>
                  <a:lnTo>
                    <a:pt x="714" y="707"/>
                  </a:lnTo>
                  <a:lnTo>
                    <a:pt x="714" y="706"/>
                  </a:lnTo>
                  <a:lnTo>
                    <a:pt x="714" y="705"/>
                  </a:lnTo>
                  <a:lnTo>
                    <a:pt x="714" y="703"/>
                  </a:lnTo>
                  <a:lnTo>
                    <a:pt x="714" y="702"/>
                  </a:lnTo>
                  <a:lnTo>
                    <a:pt x="714" y="700"/>
                  </a:lnTo>
                  <a:lnTo>
                    <a:pt x="714" y="699"/>
                  </a:lnTo>
                  <a:lnTo>
                    <a:pt x="715" y="701"/>
                  </a:lnTo>
                  <a:lnTo>
                    <a:pt x="716" y="704"/>
                  </a:lnTo>
                  <a:lnTo>
                    <a:pt x="718" y="706"/>
                  </a:lnTo>
                  <a:lnTo>
                    <a:pt x="719" y="709"/>
                  </a:lnTo>
                  <a:lnTo>
                    <a:pt x="720" y="711"/>
                  </a:lnTo>
                  <a:lnTo>
                    <a:pt x="721" y="713"/>
                  </a:lnTo>
                  <a:lnTo>
                    <a:pt x="722" y="715"/>
                  </a:lnTo>
                  <a:lnTo>
                    <a:pt x="723" y="716"/>
                  </a:lnTo>
                  <a:lnTo>
                    <a:pt x="724" y="718"/>
                  </a:lnTo>
                  <a:lnTo>
                    <a:pt x="725" y="719"/>
                  </a:lnTo>
                  <a:lnTo>
                    <a:pt x="725" y="721"/>
                  </a:lnTo>
                  <a:lnTo>
                    <a:pt x="726" y="722"/>
                  </a:lnTo>
                  <a:lnTo>
                    <a:pt x="726" y="723"/>
                  </a:lnTo>
                  <a:lnTo>
                    <a:pt x="727" y="723"/>
                  </a:lnTo>
                  <a:lnTo>
                    <a:pt x="727" y="724"/>
                  </a:lnTo>
                  <a:lnTo>
                    <a:pt x="729" y="732"/>
                  </a:lnTo>
                  <a:lnTo>
                    <a:pt x="732" y="741"/>
                  </a:lnTo>
                  <a:lnTo>
                    <a:pt x="734" y="750"/>
                  </a:lnTo>
                  <a:lnTo>
                    <a:pt x="735" y="758"/>
                  </a:lnTo>
                  <a:lnTo>
                    <a:pt x="736" y="767"/>
                  </a:lnTo>
                  <a:lnTo>
                    <a:pt x="738" y="776"/>
                  </a:lnTo>
                  <a:lnTo>
                    <a:pt x="739" y="785"/>
                  </a:lnTo>
                  <a:lnTo>
                    <a:pt x="740" y="793"/>
                  </a:lnTo>
                  <a:lnTo>
                    <a:pt x="741" y="802"/>
                  </a:lnTo>
                  <a:lnTo>
                    <a:pt x="742" y="811"/>
                  </a:lnTo>
                  <a:lnTo>
                    <a:pt x="743" y="820"/>
                  </a:lnTo>
                  <a:lnTo>
                    <a:pt x="744" y="828"/>
                  </a:lnTo>
                  <a:lnTo>
                    <a:pt x="746" y="837"/>
                  </a:lnTo>
                  <a:lnTo>
                    <a:pt x="748" y="846"/>
                  </a:lnTo>
                  <a:lnTo>
                    <a:pt x="750" y="854"/>
                  </a:lnTo>
                  <a:lnTo>
                    <a:pt x="753" y="863"/>
                  </a:lnTo>
                  <a:lnTo>
                    <a:pt x="754" y="868"/>
                  </a:lnTo>
                  <a:lnTo>
                    <a:pt x="757" y="873"/>
                  </a:lnTo>
                  <a:lnTo>
                    <a:pt x="758" y="877"/>
                  </a:lnTo>
                  <a:lnTo>
                    <a:pt x="760" y="882"/>
                  </a:lnTo>
                  <a:lnTo>
                    <a:pt x="763" y="886"/>
                  </a:lnTo>
                  <a:lnTo>
                    <a:pt x="765" y="891"/>
                  </a:lnTo>
                  <a:lnTo>
                    <a:pt x="767" y="895"/>
                  </a:lnTo>
                  <a:lnTo>
                    <a:pt x="769" y="900"/>
                  </a:lnTo>
                  <a:lnTo>
                    <a:pt x="771" y="904"/>
                  </a:lnTo>
                  <a:lnTo>
                    <a:pt x="773" y="908"/>
                  </a:lnTo>
                  <a:lnTo>
                    <a:pt x="775" y="913"/>
                  </a:lnTo>
                  <a:lnTo>
                    <a:pt x="778" y="917"/>
                  </a:lnTo>
                  <a:lnTo>
                    <a:pt x="781" y="922"/>
                  </a:lnTo>
                  <a:lnTo>
                    <a:pt x="783" y="926"/>
                  </a:lnTo>
                  <a:lnTo>
                    <a:pt x="786" y="931"/>
                  </a:lnTo>
                  <a:lnTo>
                    <a:pt x="789" y="936"/>
                  </a:lnTo>
                  <a:lnTo>
                    <a:pt x="799" y="950"/>
                  </a:lnTo>
                  <a:lnTo>
                    <a:pt x="810" y="964"/>
                  </a:lnTo>
                  <a:lnTo>
                    <a:pt x="821" y="977"/>
                  </a:lnTo>
                  <a:lnTo>
                    <a:pt x="832" y="990"/>
                  </a:lnTo>
                  <a:lnTo>
                    <a:pt x="843" y="1002"/>
                  </a:lnTo>
                  <a:lnTo>
                    <a:pt x="854" y="1015"/>
                  </a:lnTo>
                  <a:lnTo>
                    <a:pt x="865" y="1027"/>
                  </a:lnTo>
                  <a:lnTo>
                    <a:pt x="876" y="1039"/>
                  </a:lnTo>
                  <a:lnTo>
                    <a:pt x="886" y="1052"/>
                  </a:lnTo>
                  <a:lnTo>
                    <a:pt x="897" y="1064"/>
                  </a:lnTo>
                  <a:lnTo>
                    <a:pt x="907" y="1076"/>
                  </a:lnTo>
                  <a:lnTo>
                    <a:pt x="917" y="1089"/>
                  </a:lnTo>
                  <a:lnTo>
                    <a:pt x="927" y="1102"/>
                  </a:lnTo>
                  <a:lnTo>
                    <a:pt x="936" y="1115"/>
                  </a:lnTo>
                  <a:lnTo>
                    <a:pt x="946" y="1129"/>
                  </a:lnTo>
                  <a:lnTo>
                    <a:pt x="955" y="1143"/>
                  </a:lnTo>
                  <a:lnTo>
                    <a:pt x="962" y="1156"/>
                  </a:lnTo>
                  <a:lnTo>
                    <a:pt x="971" y="1169"/>
                  </a:lnTo>
                  <a:lnTo>
                    <a:pt x="979" y="1182"/>
                  </a:lnTo>
                  <a:lnTo>
                    <a:pt x="988" y="1195"/>
                  </a:lnTo>
                  <a:lnTo>
                    <a:pt x="996" y="1207"/>
                  </a:lnTo>
                  <a:lnTo>
                    <a:pt x="1005" y="1219"/>
                  </a:lnTo>
                  <a:lnTo>
                    <a:pt x="1014" y="1231"/>
                  </a:lnTo>
                  <a:lnTo>
                    <a:pt x="1023" y="1243"/>
                  </a:lnTo>
                  <a:lnTo>
                    <a:pt x="1032" y="1255"/>
                  </a:lnTo>
                  <a:lnTo>
                    <a:pt x="1041" y="1267"/>
                  </a:lnTo>
                  <a:lnTo>
                    <a:pt x="1050" y="1279"/>
                  </a:lnTo>
                  <a:lnTo>
                    <a:pt x="1059" y="1291"/>
                  </a:lnTo>
                  <a:lnTo>
                    <a:pt x="1068" y="1303"/>
                  </a:lnTo>
                  <a:lnTo>
                    <a:pt x="1077" y="1315"/>
                  </a:lnTo>
                  <a:lnTo>
                    <a:pt x="1086" y="1327"/>
                  </a:lnTo>
                  <a:lnTo>
                    <a:pt x="1095" y="1340"/>
                  </a:lnTo>
                  <a:lnTo>
                    <a:pt x="1094" y="1340"/>
                  </a:lnTo>
                  <a:lnTo>
                    <a:pt x="1094" y="1341"/>
                  </a:lnTo>
                  <a:lnTo>
                    <a:pt x="1094" y="1343"/>
                  </a:lnTo>
                  <a:lnTo>
                    <a:pt x="1094" y="1344"/>
                  </a:lnTo>
                  <a:lnTo>
                    <a:pt x="1094" y="1345"/>
                  </a:lnTo>
                  <a:lnTo>
                    <a:pt x="1094" y="1346"/>
                  </a:lnTo>
                  <a:lnTo>
                    <a:pt x="1094" y="1347"/>
                  </a:lnTo>
                  <a:lnTo>
                    <a:pt x="1093" y="1348"/>
                  </a:lnTo>
                  <a:lnTo>
                    <a:pt x="1092" y="1349"/>
                  </a:lnTo>
                  <a:lnTo>
                    <a:pt x="1091" y="1350"/>
                  </a:lnTo>
                  <a:lnTo>
                    <a:pt x="1090" y="1350"/>
                  </a:lnTo>
                  <a:lnTo>
                    <a:pt x="1086" y="1350"/>
                  </a:lnTo>
                  <a:lnTo>
                    <a:pt x="1084" y="1350"/>
                  </a:lnTo>
                  <a:lnTo>
                    <a:pt x="1081" y="1350"/>
                  </a:lnTo>
                  <a:lnTo>
                    <a:pt x="1078" y="1351"/>
                  </a:lnTo>
                  <a:lnTo>
                    <a:pt x="1075" y="1351"/>
                  </a:lnTo>
                  <a:lnTo>
                    <a:pt x="1072" y="1351"/>
                  </a:lnTo>
                  <a:lnTo>
                    <a:pt x="1069" y="1352"/>
                  </a:lnTo>
                  <a:lnTo>
                    <a:pt x="1066" y="1352"/>
                  </a:lnTo>
                  <a:lnTo>
                    <a:pt x="1063" y="1352"/>
                  </a:lnTo>
                  <a:lnTo>
                    <a:pt x="1060" y="1352"/>
                  </a:lnTo>
                  <a:lnTo>
                    <a:pt x="1058" y="1352"/>
                  </a:lnTo>
                  <a:lnTo>
                    <a:pt x="1055" y="1352"/>
                  </a:lnTo>
                  <a:lnTo>
                    <a:pt x="1052" y="1352"/>
                  </a:lnTo>
                  <a:lnTo>
                    <a:pt x="1049" y="1351"/>
                  </a:lnTo>
                  <a:lnTo>
                    <a:pt x="1046" y="1351"/>
                  </a:lnTo>
                  <a:lnTo>
                    <a:pt x="1043" y="1350"/>
                  </a:lnTo>
                  <a:lnTo>
                    <a:pt x="1035" y="1347"/>
                  </a:lnTo>
                  <a:lnTo>
                    <a:pt x="1027" y="1344"/>
                  </a:lnTo>
                  <a:lnTo>
                    <a:pt x="1020" y="1341"/>
                  </a:lnTo>
                  <a:lnTo>
                    <a:pt x="1012" y="1338"/>
                  </a:lnTo>
                  <a:lnTo>
                    <a:pt x="1004" y="1335"/>
                  </a:lnTo>
                  <a:lnTo>
                    <a:pt x="996" y="1332"/>
                  </a:lnTo>
                  <a:lnTo>
                    <a:pt x="989" y="1330"/>
                  </a:lnTo>
                  <a:lnTo>
                    <a:pt x="981" y="1327"/>
                  </a:lnTo>
                  <a:lnTo>
                    <a:pt x="973" y="1324"/>
                  </a:lnTo>
                  <a:lnTo>
                    <a:pt x="965" y="1321"/>
                  </a:lnTo>
                  <a:lnTo>
                    <a:pt x="957" y="1318"/>
                  </a:lnTo>
                  <a:lnTo>
                    <a:pt x="950" y="1315"/>
                  </a:lnTo>
                  <a:lnTo>
                    <a:pt x="942" y="1312"/>
                  </a:lnTo>
                  <a:lnTo>
                    <a:pt x="934" y="1309"/>
                  </a:lnTo>
                  <a:lnTo>
                    <a:pt x="926" y="1306"/>
                  </a:lnTo>
                  <a:lnTo>
                    <a:pt x="919" y="1304"/>
                  </a:lnTo>
                  <a:lnTo>
                    <a:pt x="907" y="1299"/>
                  </a:lnTo>
                  <a:lnTo>
                    <a:pt x="896" y="1296"/>
                  </a:lnTo>
                  <a:lnTo>
                    <a:pt x="886" y="1292"/>
                  </a:lnTo>
                  <a:lnTo>
                    <a:pt x="877" y="1289"/>
                  </a:lnTo>
                  <a:lnTo>
                    <a:pt x="868" y="1286"/>
                  </a:lnTo>
                  <a:lnTo>
                    <a:pt x="859" y="1284"/>
                  </a:lnTo>
                  <a:lnTo>
                    <a:pt x="850" y="1281"/>
                  </a:lnTo>
                  <a:lnTo>
                    <a:pt x="842" y="1279"/>
                  </a:lnTo>
                  <a:lnTo>
                    <a:pt x="834" y="1276"/>
                  </a:lnTo>
                  <a:lnTo>
                    <a:pt x="825" y="1274"/>
                  </a:lnTo>
                  <a:lnTo>
                    <a:pt x="816" y="1272"/>
                  </a:lnTo>
                  <a:lnTo>
                    <a:pt x="807" y="1269"/>
                  </a:lnTo>
                  <a:lnTo>
                    <a:pt x="798" y="1267"/>
                  </a:lnTo>
                  <a:lnTo>
                    <a:pt x="788" y="1264"/>
                  </a:lnTo>
                  <a:lnTo>
                    <a:pt x="777" y="1260"/>
                  </a:lnTo>
                  <a:lnTo>
                    <a:pt x="766" y="1257"/>
                  </a:lnTo>
                  <a:lnTo>
                    <a:pt x="757" y="1254"/>
                  </a:lnTo>
                  <a:lnTo>
                    <a:pt x="749" y="1251"/>
                  </a:lnTo>
                  <a:lnTo>
                    <a:pt x="742" y="1248"/>
                  </a:lnTo>
                  <a:lnTo>
                    <a:pt x="735" y="1246"/>
                  </a:lnTo>
                  <a:lnTo>
                    <a:pt x="729" y="1243"/>
                  </a:lnTo>
                  <a:lnTo>
                    <a:pt x="724" y="1240"/>
                  </a:lnTo>
                  <a:lnTo>
                    <a:pt x="719" y="1238"/>
                  </a:lnTo>
                  <a:lnTo>
                    <a:pt x="714" y="1234"/>
                  </a:lnTo>
                  <a:lnTo>
                    <a:pt x="710" y="1231"/>
                  </a:lnTo>
                  <a:lnTo>
                    <a:pt x="706" y="1227"/>
                  </a:lnTo>
                  <a:lnTo>
                    <a:pt x="702" y="1223"/>
                  </a:lnTo>
                  <a:lnTo>
                    <a:pt x="698" y="1219"/>
                  </a:lnTo>
                  <a:lnTo>
                    <a:pt x="695" y="1214"/>
                  </a:lnTo>
                  <a:lnTo>
                    <a:pt x="691" y="1208"/>
                  </a:lnTo>
                  <a:lnTo>
                    <a:pt x="687" y="1202"/>
                  </a:lnTo>
                  <a:lnTo>
                    <a:pt x="682" y="1195"/>
                  </a:lnTo>
                  <a:lnTo>
                    <a:pt x="677" y="1187"/>
                  </a:lnTo>
                  <a:lnTo>
                    <a:pt x="672" y="1179"/>
                  </a:lnTo>
                  <a:lnTo>
                    <a:pt x="666" y="1172"/>
                  </a:lnTo>
                  <a:lnTo>
                    <a:pt x="661" y="1166"/>
                  </a:lnTo>
                  <a:lnTo>
                    <a:pt x="655" y="1159"/>
                  </a:lnTo>
                  <a:lnTo>
                    <a:pt x="649" y="1153"/>
                  </a:lnTo>
                  <a:lnTo>
                    <a:pt x="643" y="1148"/>
                  </a:lnTo>
                  <a:lnTo>
                    <a:pt x="637" y="1143"/>
                  </a:lnTo>
                  <a:lnTo>
                    <a:pt x="632" y="1139"/>
                  </a:lnTo>
                  <a:lnTo>
                    <a:pt x="626" y="1135"/>
                  </a:lnTo>
                  <a:lnTo>
                    <a:pt x="621" y="1132"/>
                  </a:lnTo>
                  <a:lnTo>
                    <a:pt x="615" y="1130"/>
                  </a:lnTo>
                  <a:lnTo>
                    <a:pt x="611" y="1128"/>
                  </a:lnTo>
                  <a:lnTo>
                    <a:pt x="606" y="1127"/>
                  </a:lnTo>
                  <a:lnTo>
                    <a:pt x="602" y="1127"/>
                  </a:lnTo>
                  <a:lnTo>
                    <a:pt x="598" y="1127"/>
                  </a:lnTo>
                  <a:lnTo>
                    <a:pt x="595" y="1128"/>
                  </a:lnTo>
                  <a:lnTo>
                    <a:pt x="592" y="1131"/>
                  </a:lnTo>
                  <a:lnTo>
                    <a:pt x="590" y="1134"/>
                  </a:lnTo>
                  <a:lnTo>
                    <a:pt x="589" y="1138"/>
                  </a:lnTo>
                  <a:lnTo>
                    <a:pt x="588" y="1142"/>
                  </a:lnTo>
                  <a:lnTo>
                    <a:pt x="588" y="1147"/>
                  </a:lnTo>
                  <a:lnTo>
                    <a:pt x="587" y="1151"/>
                  </a:lnTo>
                  <a:lnTo>
                    <a:pt x="587" y="1156"/>
                  </a:lnTo>
                  <a:lnTo>
                    <a:pt x="587" y="1161"/>
                  </a:lnTo>
                  <a:lnTo>
                    <a:pt x="586" y="1165"/>
                  </a:lnTo>
                  <a:lnTo>
                    <a:pt x="586" y="1168"/>
                  </a:lnTo>
                  <a:lnTo>
                    <a:pt x="584" y="1171"/>
                  </a:lnTo>
                  <a:lnTo>
                    <a:pt x="583" y="1173"/>
                  </a:lnTo>
                  <a:lnTo>
                    <a:pt x="580" y="1174"/>
                  </a:lnTo>
                  <a:lnTo>
                    <a:pt x="578" y="1174"/>
                  </a:lnTo>
                  <a:lnTo>
                    <a:pt x="574" y="1173"/>
                  </a:lnTo>
                  <a:lnTo>
                    <a:pt x="569" y="1170"/>
                  </a:lnTo>
                  <a:lnTo>
                    <a:pt x="565" y="1167"/>
                  </a:lnTo>
                  <a:lnTo>
                    <a:pt x="560" y="1164"/>
                  </a:lnTo>
                  <a:lnTo>
                    <a:pt x="556" y="1161"/>
                  </a:lnTo>
                  <a:lnTo>
                    <a:pt x="551" y="1158"/>
                  </a:lnTo>
                  <a:lnTo>
                    <a:pt x="547" y="1155"/>
                  </a:lnTo>
                  <a:lnTo>
                    <a:pt x="543" y="1152"/>
                  </a:lnTo>
                  <a:lnTo>
                    <a:pt x="539" y="1149"/>
                  </a:lnTo>
                  <a:lnTo>
                    <a:pt x="534" y="1146"/>
                  </a:lnTo>
                  <a:lnTo>
                    <a:pt x="530" y="1144"/>
                  </a:lnTo>
                  <a:lnTo>
                    <a:pt x="526" y="1142"/>
                  </a:lnTo>
                  <a:lnTo>
                    <a:pt x="522" y="1139"/>
                  </a:lnTo>
                  <a:lnTo>
                    <a:pt x="518" y="1138"/>
                  </a:lnTo>
                  <a:lnTo>
                    <a:pt x="513" y="1137"/>
                  </a:lnTo>
                  <a:lnTo>
                    <a:pt x="509" y="1136"/>
                  </a:lnTo>
                  <a:lnTo>
                    <a:pt x="505" y="1137"/>
                  </a:lnTo>
                  <a:lnTo>
                    <a:pt x="502" y="1137"/>
                  </a:lnTo>
                  <a:lnTo>
                    <a:pt x="499" y="1138"/>
                  </a:lnTo>
                  <a:lnTo>
                    <a:pt x="497" y="1139"/>
                  </a:lnTo>
                  <a:lnTo>
                    <a:pt x="495" y="1141"/>
                  </a:lnTo>
                  <a:lnTo>
                    <a:pt x="494" y="1142"/>
                  </a:lnTo>
                  <a:lnTo>
                    <a:pt x="493" y="1143"/>
                  </a:lnTo>
                  <a:lnTo>
                    <a:pt x="493" y="1145"/>
                  </a:lnTo>
                  <a:lnTo>
                    <a:pt x="492" y="1146"/>
                  </a:lnTo>
                  <a:lnTo>
                    <a:pt x="490" y="1146"/>
                  </a:lnTo>
                  <a:lnTo>
                    <a:pt x="489" y="1147"/>
                  </a:lnTo>
                  <a:lnTo>
                    <a:pt x="487" y="1146"/>
                  </a:lnTo>
                  <a:lnTo>
                    <a:pt x="484" y="1146"/>
                  </a:lnTo>
                  <a:lnTo>
                    <a:pt x="480" y="1144"/>
                  </a:lnTo>
                  <a:lnTo>
                    <a:pt x="476" y="1142"/>
                  </a:lnTo>
                  <a:lnTo>
                    <a:pt x="470" y="1139"/>
                  </a:lnTo>
                  <a:lnTo>
                    <a:pt x="463" y="1135"/>
                  </a:lnTo>
                </a:path>
              </a:pathLst>
            </a:custGeom>
            <a:solidFill>
              <a:srgbClr val="9BA29B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5"/>
            <p:cNvSpPr>
              <a:spLocks/>
            </p:cNvSpPr>
            <p:nvPr/>
          </p:nvSpPr>
          <p:spPr bwMode="auto">
            <a:xfrm>
              <a:off x="1227" y="1764"/>
              <a:ext cx="17" cy="58"/>
            </a:xfrm>
            <a:custGeom>
              <a:avLst/>
              <a:gdLst>
                <a:gd name="T0" fmla="*/ 0 w 17"/>
                <a:gd name="T1" fmla="*/ 57 h 58"/>
                <a:gd name="T2" fmla="*/ 2 w 17"/>
                <a:gd name="T3" fmla="*/ 52 h 58"/>
                <a:gd name="T4" fmla="*/ 6 w 17"/>
                <a:gd name="T5" fmla="*/ 48 h 58"/>
                <a:gd name="T6" fmla="*/ 7 w 17"/>
                <a:gd name="T7" fmla="*/ 43 h 58"/>
                <a:gd name="T8" fmla="*/ 9 w 17"/>
                <a:gd name="T9" fmla="*/ 39 h 58"/>
                <a:gd name="T10" fmla="*/ 12 w 17"/>
                <a:gd name="T11" fmla="*/ 34 h 58"/>
                <a:gd name="T12" fmla="*/ 13 w 17"/>
                <a:gd name="T13" fmla="*/ 31 h 58"/>
                <a:gd name="T14" fmla="*/ 14 w 17"/>
                <a:gd name="T15" fmla="*/ 27 h 58"/>
                <a:gd name="T16" fmla="*/ 16 w 17"/>
                <a:gd name="T17" fmla="*/ 23 h 58"/>
                <a:gd name="T18" fmla="*/ 16 w 17"/>
                <a:gd name="T19" fmla="*/ 19 h 58"/>
                <a:gd name="T20" fmla="*/ 16 w 17"/>
                <a:gd name="T21" fmla="*/ 16 h 58"/>
                <a:gd name="T22" fmla="*/ 16 w 17"/>
                <a:gd name="T23" fmla="*/ 13 h 58"/>
                <a:gd name="T24" fmla="*/ 16 w 17"/>
                <a:gd name="T25" fmla="*/ 10 h 58"/>
                <a:gd name="T26" fmla="*/ 14 w 17"/>
                <a:gd name="T27" fmla="*/ 7 h 58"/>
                <a:gd name="T28" fmla="*/ 13 w 17"/>
                <a:gd name="T29" fmla="*/ 4 h 58"/>
                <a:gd name="T30" fmla="*/ 12 w 17"/>
                <a:gd name="T31" fmla="*/ 2 h 58"/>
                <a:gd name="T32" fmla="*/ 9 w 17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58"/>
                <a:gd name="T53" fmla="*/ 17 w 1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58">
                  <a:moveTo>
                    <a:pt x="0" y="57"/>
                  </a:moveTo>
                  <a:lnTo>
                    <a:pt x="2" y="52"/>
                  </a:lnTo>
                  <a:lnTo>
                    <a:pt x="6" y="48"/>
                  </a:lnTo>
                  <a:lnTo>
                    <a:pt x="7" y="43"/>
                  </a:lnTo>
                  <a:lnTo>
                    <a:pt x="9" y="39"/>
                  </a:lnTo>
                  <a:lnTo>
                    <a:pt x="12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6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6"/>
            <p:cNvSpPr>
              <a:spLocks/>
            </p:cNvSpPr>
            <p:nvPr/>
          </p:nvSpPr>
          <p:spPr bwMode="auto">
            <a:xfrm>
              <a:off x="1224" y="181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7"/>
            <p:cNvSpPr>
              <a:spLocks/>
            </p:cNvSpPr>
            <p:nvPr/>
          </p:nvSpPr>
          <p:spPr bwMode="auto">
            <a:xfrm>
              <a:off x="1232" y="17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28"/>
            <p:cNvSpPr>
              <a:spLocks/>
            </p:cNvSpPr>
            <p:nvPr/>
          </p:nvSpPr>
          <p:spPr bwMode="auto">
            <a:xfrm>
              <a:off x="1087" y="1756"/>
              <a:ext cx="149" cy="74"/>
            </a:xfrm>
            <a:custGeom>
              <a:avLst/>
              <a:gdLst>
                <a:gd name="T0" fmla="*/ 148 w 149"/>
                <a:gd name="T1" fmla="*/ 8 h 74"/>
                <a:gd name="T2" fmla="*/ 144 w 149"/>
                <a:gd name="T3" fmla="*/ 4 h 74"/>
                <a:gd name="T4" fmla="*/ 139 w 149"/>
                <a:gd name="T5" fmla="*/ 1 h 74"/>
                <a:gd name="T6" fmla="*/ 133 w 149"/>
                <a:gd name="T7" fmla="*/ 0 h 74"/>
                <a:gd name="T8" fmla="*/ 126 w 149"/>
                <a:gd name="T9" fmla="*/ 0 h 74"/>
                <a:gd name="T10" fmla="*/ 118 w 149"/>
                <a:gd name="T11" fmla="*/ 1 h 74"/>
                <a:gd name="T12" fmla="*/ 109 w 149"/>
                <a:gd name="T13" fmla="*/ 3 h 74"/>
                <a:gd name="T14" fmla="*/ 100 w 149"/>
                <a:gd name="T15" fmla="*/ 6 h 74"/>
                <a:gd name="T16" fmla="*/ 91 w 149"/>
                <a:gd name="T17" fmla="*/ 10 h 74"/>
                <a:gd name="T18" fmla="*/ 80 w 149"/>
                <a:gd name="T19" fmla="*/ 15 h 74"/>
                <a:gd name="T20" fmla="*/ 70 w 149"/>
                <a:gd name="T21" fmla="*/ 20 h 74"/>
                <a:gd name="T22" fmla="*/ 59 w 149"/>
                <a:gd name="T23" fmla="*/ 27 h 74"/>
                <a:gd name="T24" fmla="*/ 47 w 149"/>
                <a:gd name="T25" fmla="*/ 35 h 74"/>
                <a:gd name="T26" fmla="*/ 35 w 149"/>
                <a:gd name="T27" fmla="*/ 43 h 74"/>
                <a:gd name="T28" fmla="*/ 24 w 149"/>
                <a:gd name="T29" fmla="*/ 52 h 74"/>
                <a:gd name="T30" fmla="*/ 12 w 149"/>
                <a:gd name="T31" fmla="*/ 62 h 74"/>
                <a:gd name="T32" fmla="*/ 0 w 149"/>
                <a:gd name="T33" fmla="*/ 73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74"/>
                <a:gd name="T53" fmla="*/ 149 w 14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74">
                  <a:moveTo>
                    <a:pt x="148" y="8"/>
                  </a:moveTo>
                  <a:lnTo>
                    <a:pt x="144" y="4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8" y="1"/>
                  </a:lnTo>
                  <a:lnTo>
                    <a:pt x="109" y="3"/>
                  </a:lnTo>
                  <a:lnTo>
                    <a:pt x="100" y="6"/>
                  </a:lnTo>
                  <a:lnTo>
                    <a:pt x="91" y="10"/>
                  </a:lnTo>
                  <a:lnTo>
                    <a:pt x="80" y="15"/>
                  </a:lnTo>
                  <a:lnTo>
                    <a:pt x="70" y="20"/>
                  </a:lnTo>
                  <a:lnTo>
                    <a:pt x="59" y="27"/>
                  </a:lnTo>
                  <a:lnTo>
                    <a:pt x="47" y="35"/>
                  </a:lnTo>
                  <a:lnTo>
                    <a:pt x="35" y="43"/>
                  </a:lnTo>
                  <a:lnTo>
                    <a:pt x="24" y="52"/>
                  </a:lnTo>
                  <a:lnTo>
                    <a:pt x="12" y="62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29"/>
            <p:cNvSpPr>
              <a:spLocks/>
            </p:cNvSpPr>
            <p:nvPr/>
          </p:nvSpPr>
          <p:spPr bwMode="auto">
            <a:xfrm>
              <a:off x="1232" y="176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30"/>
            <p:cNvSpPr>
              <a:spLocks/>
            </p:cNvSpPr>
            <p:nvPr/>
          </p:nvSpPr>
          <p:spPr bwMode="auto">
            <a:xfrm>
              <a:off x="1084" y="18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31"/>
            <p:cNvSpPr>
              <a:spLocks/>
            </p:cNvSpPr>
            <p:nvPr/>
          </p:nvSpPr>
          <p:spPr bwMode="auto">
            <a:xfrm>
              <a:off x="1040" y="1829"/>
              <a:ext cx="48" cy="51"/>
            </a:xfrm>
            <a:custGeom>
              <a:avLst/>
              <a:gdLst>
                <a:gd name="T0" fmla="*/ 47 w 48"/>
                <a:gd name="T1" fmla="*/ 0 h 51"/>
                <a:gd name="T2" fmla="*/ 43 w 48"/>
                <a:gd name="T3" fmla="*/ 3 h 51"/>
                <a:gd name="T4" fmla="*/ 40 w 48"/>
                <a:gd name="T5" fmla="*/ 6 h 51"/>
                <a:gd name="T6" fmla="*/ 37 w 48"/>
                <a:gd name="T7" fmla="*/ 9 h 51"/>
                <a:gd name="T8" fmla="*/ 34 w 48"/>
                <a:gd name="T9" fmla="*/ 12 h 51"/>
                <a:gd name="T10" fmla="*/ 30 w 48"/>
                <a:gd name="T11" fmla="*/ 15 h 51"/>
                <a:gd name="T12" fmla="*/ 27 w 48"/>
                <a:gd name="T13" fmla="*/ 18 h 51"/>
                <a:gd name="T14" fmla="*/ 24 w 48"/>
                <a:gd name="T15" fmla="*/ 22 h 51"/>
                <a:gd name="T16" fmla="*/ 21 w 48"/>
                <a:gd name="T17" fmla="*/ 25 h 51"/>
                <a:gd name="T18" fmla="*/ 18 w 48"/>
                <a:gd name="T19" fmla="*/ 28 h 51"/>
                <a:gd name="T20" fmla="*/ 16 w 48"/>
                <a:gd name="T21" fmla="*/ 31 h 51"/>
                <a:gd name="T22" fmla="*/ 13 w 48"/>
                <a:gd name="T23" fmla="*/ 34 h 51"/>
                <a:gd name="T24" fmla="*/ 10 w 48"/>
                <a:gd name="T25" fmla="*/ 38 h 51"/>
                <a:gd name="T26" fmla="*/ 7 w 48"/>
                <a:gd name="T27" fmla="*/ 41 h 51"/>
                <a:gd name="T28" fmla="*/ 5 w 48"/>
                <a:gd name="T29" fmla="*/ 44 h 51"/>
                <a:gd name="T30" fmla="*/ 2 w 48"/>
                <a:gd name="T31" fmla="*/ 47 h 51"/>
                <a:gd name="T32" fmla="*/ 0 w 48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1"/>
                <a:gd name="T53" fmla="*/ 48 w 4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1">
                  <a:moveTo>
                    <a:pt x="47" y="0"/>
                  </a:moveTo>
                  <a:lnTo>
                    <a:pt x="43" y="3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6" y="31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5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32"/>
            <p:cNvSpPr>
              <a:spLocks/>
            </p:cNvSpPr>
            <p:nvPr/>
          </p:nvSpPr>
          <p:spPr bwMode="auto">
            <a:xfrm>
              <a:off x="1084" y="182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33"/>
            <p:cNvSpPr>
              <a:spLocks/>
            </p:cNvSpPr>
            <p:nvPr/>
          </p:nvSpPr>
          <p:spPr bwMode="auto">
            <a:xfrm>
              <a:off x="1037" y="187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34"/>
            <p:cNvSpPr>
              <a:spLocks/>
            </p:cNvSpPr>
            <p:nvPr/>
          </p:nvSpPr>
          <p:spPr bwMode="auto">
            <a:xfrm>
              <a:off x="1007" y="1973"/>
              <a:ext cx="47" cy="17"/>
            </a:xfrm>
            <a:custGeom>
              <a:avLst/>
              <a:gdLst>
                <a:gd name="T0" fmla="*/ 0 w 47"/>
                <a:gd name="T1" fmla="*/ 0 h 17"/>
                <a:gd name="T2" fmla="*/ 1 w 47"/>
                <a:gd name="T3" fmla="*/ 2 h 17"/>
                <a:gd name="T4" fmla="*/ 3 w 47"/>
                <a:gd name="T5" fmla="*/ 6 h 17"/>
                <a:gd name="T6" fmla="*/ 5 w 47"/>
                <a:gd name="T7" fmla="*/ 9 h 17"/>
                <a:gd name="T8" fmla="*/ 7 w 47"/>
                <a:gd name="T9" fmla="*/ 11 h 17"/>
                <a:gd name="T10" fmla="*/ 10 w 47"/>
                <a:gd name="T11" fmla="*/ 13 h 17"/>
                <a:gd name="T12" fmla="*/ 12 w 47"/>
                <a:gd name="T13" fmla="*/ 13 h 17"/>
                <a:gd name="T14" fmla="*/ 15 w 47"/>
                <a:gd name="T15" fmla="*/ 16 h 17"/>
                <a:gd name="T16" fmla="*/ 18 w 47"/>
                <a:gd name="T17" fmla="*/ 16 h 17"/>
                <a:gd name="T18" fmla="*/ 21 w 47"/>
                <a:gd name="T19" fmla="*/ 16 h 17"/>
                <a:gd name="T20" fmla="*/ 24 w 47"/>
                <a:gd name="T21" fmla="*/ 16 h 17"/>
                <a:gd name="T22" fmla="*/ 27 w 47"/>
                <a:gd name="T23" fmla="*/ 13 h 17"/>
                <a:gd name="T24" fmla="*/ 31 w 47"/>
                <a:gd name="T25" fmla="*/ 11 h 17"/>
                <a:gd name="T26" fmla="*/ 34 w 47"/>
                <a:gd name="T27" fmla="*/ 11 h 17"/>
                <a:gd name="T28" fmla="*/ 38 w 47"/>
                <a:gd name="T29" fmla="*/ 9 h 17"/>
                <a:gd name="T30" fmla="*/ 42 w 47"/>
                <a:gd name="T31" fmla="*/ 6 h 17"/>
                <a:gd name="T32" fmla="*/ 46 w 47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0" y="0"/>
                  </a:moveTo>
                  <a:lnTo>
                    <a:pt x="1" y="2"/>
                  </a:lnTo>
                  <a:lnTo>
                    <a:pt x="3" y="6"/>
                  </a:lnTo>
                  <a:lnTo>
                    <a:pt x="5" y="9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9"/>
                  </a:lnTo>
                  <a:lnTo>
                    <a:pt x="42" y="6"/>
                  </a:lnTo>
                  <a:lnTo>
                    <a:pt x="46" y="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35"/>
            <p:cNvSpPr>
              <a:spLocks/>
            </p:cNvSpPr>
            <p:nvPr/>
          </p:nvSpPr>
          <p:spPr bwMode="auto">
            <a:xfrm>
              <a:off x="1004" y="19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36"/>
            <p:cNvSpPr>
              <a:spLocks/>
            </p:cNvSpPr>
            <p:nvPr/>
          </p:nvSpPr>
          <p:spPr bwMode="auto">
            <a:xfrm>
              <a:off x="1052" y="197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37"/>
            <p:cNvSpPr>
              <a:spLocks/>
            </p:cNvSpPr>
            <p:nvPr/>
          </p:nvSpPr>
          <p:spPr bwMode="auto">
            <a:xfrm>
              <a:off x="1868" y="1639"/>
              <a:ext cx="17" cy="58"/>
            </a:xfrm>
            <a:custGeom>
              <a:avLst/>
              <a:gdLst>
                <a:gd name="T0" fmla="*/ 10 w 17"/>
                <a:gd name="T1" fmla="*/ 57 h 58"/>
                <a:gd name="T2" fmla="*/ 7 w 17"/>
                <a:gd name="T3" fmla="*/ 52 h 58"/>
                <a:gd name="T4" fmla="*/ 5 w 17"/>
                <a:gd name="T5" fmla="*/ 47 h 58"/>
                <a:gd name="T6" fmla="*/ 3 w 17"/>
                <a:gd name="T7" fmla="*/ 42 h 58"/>
                <a:gd name="T8" fmla="*/ 1 w 17"/>
                <a:gd name="T9" fmla="*/ 38 h 58"/>
                <a:gd name="T10" fmla="*/ 0 w 17"/>
                <a:gd name="T11" fmla="*/ 33 h 58"/>
                <a:gd name="T12" fmla="*/ 0 w 17"/>
                <a:gd name="T13" fmla="*/ 29 h 58"/>
                <a:gd name="T14" fmla="*/ 0 w 17"/>
                <a:gd name="T15" fmla="*/ 25 h 58"/>
                <a:gd name="T16" fmla="*/ 0 w 17"/>
                <a:gd name="T17" fmla="*/ 21 h 58"/>
                <a:gd name="T18" fmla="*/ 0 w 17"/>
                <a:gd name="T19" fmla="*/ 18 h 58"/>
                <a:gd name="T20" fmla="*/ 1 w 17"/>
                <a:gd name="T21" fmla="*/ 14 h 58"/>
                <a:gd name="T22" fmla="*/ 3 w 17"/>
                <a:gd name="T23" fmla="*/ 11 h 58"/>
                <a:gd name="T24" fmla="*/ 5 w 17"/>
                <a:gd name="T25" fmla="*/ 8 h 58"/>
                <a:gd name="T26" fmla="*/ 7 w 17"/>
                <a:gd name="T27" fmla="*/ 6 h 58"/>
                <a:gd name="T28" fmla="*/ 8 w 17"/>
                <a:gd name="T29" fmla="*/ 4 h 58"/>
                <a:gd name="T30" fmla="*/ 12 w 17"/>
                <a:gd name="T31" fmla="*/ 1 h 58"/>
                <a:gd name="T32" fmla="*/ 16 w 17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58"/>
                <a:gd name="T53" fmla="*/ 17 w 1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58">
                  <a:moveTo>
                    <a:pt x="10" y="57"/>
                  </a:moveTo>
                  <a:lnTo>
                    <a:pt x="7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38"/>
            <p:cNvSpPr>
              <a:spLocks/>
            </p:cNvSpPr>
            <p:nvPr/>
          </p:nvSpPr>
          <p:spPr bwMode="auto">
            <a:xfrm>
              <a:off x="1870" y="169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39"/>
            <p:cNvSpPr>
              <a:spLocks/>
            </p:cNvSpPr>
            <p:nvPr/>
          </p:nvSpPr>
          <p:spPr bwMode="auto">
            <a:xfrm>
              <a:off x="1874" y="163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40"/>
            <p:cNvSpPr>
              <a:spLocks/>
            </p:cNvSpPr>
            <p:nvPr/>
          </p:nvSpPr>
          <p:spPr bwMode="auto">
            <a:xfrm>
              <a:off x="1877" y="1635"/>
              <a:ext cx="133" cy="99"/>
            </a:xfrm>
            <a:custGeom>
              <a:avLst/>
              <a:gdLst>
                <a:gd name="T0" fmla="*/ 0 w 133"/>
                <a:gd name="T1" fmla="*/ 4 h 99"/>
                <a:gd name="T2" fmla="*/ 5 w 133"/>
                <a:gd name="T3" fmla="*/ 1 h 99"/>
                <a:gd name="T4" fmla="*/ 10 w 133"/>
                <a:gd name="T5" fmla="*/ 0 h 99"/>
                <a:gd name="T6" fmla="*/ 16 w 133"/>
                <a:gd name="T7" fmla="*/ 0 h 99"/>
                <a:gd name="T8" fmla="*/ 23 w 133"/>
                <a:gd name="T9" fmla="*/ 1 h 99"/>
                <a:gd name="T10" fmla="*/ 31 w 133"/>
                <a:gd name="T11" fmla="*/ 4 h 99"/>
                <a:gd name="T12" fmla="*/ 38 w 133"/>
                <a:gd name="T13" fmla="*/ 7 h 99"/>
                <a:gd name="T14" fmla="*/ 47 w 133"/>
                <a:gd name="T15" fmla="*/ 12 h 99"/>
                <a:gd name="T16" fmla="*/ 56 w 133"/>
                <a:gd name="T17" fmla="*/ 18 h 99"/>
                <a:gd name="T18" fmla="*/ 65 w 133"/>
                <a:gd name="T19" fmla="*/ 25 h 99"/>
                <a:gd name="T20" fmla="*/ 74 w 133"/>
                <a:gd name="T21" fmla="*/ 33 h 99"/>
                <a:gd name="T22" fmla="*/ 84 w 133"/>
                <a:gd name="T23" fmla="*/ 42 h 99"/>
                <a:gd name="T24" fmla="*/ 93 w 133"/>
                <a:gd name="T25" fmla="*/ 51 h 99"/>
                <a:gd name="T26" fmla="*/ 103 w 133"/>
                <a:gd name="T27" fmla="*/ 62 h 99"/>
                <a:gd name="T28" fmla="*/ 113 w 133"/>
                <a:gd name="T29" fmla="*/ 73 h 99"/>
                <a:gd name="T30" fmla="*/ 122 w 133"/>
                <a:gd name="T31" fmla="*/ 85 h 99"/>
                <a:gd name="T32" fmla="*/ 132 w 133"/>
                <a:gd name="T33" fmla="*/ 98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3"/>
                <a:gd name="T52" fmla="*/ 0 h 99"/>
                <a:gd name="T53" fmla="*/ 133 w 133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3" h="99">
                  <a:moveTo>
                    <a:pt x="0" y="4"/>
                  </a:move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31" y="4"/>
                  </a:lnTo>
                  <a:lnTo>
                    <a:pt x="38" y="7"/>
                  </a:lnTo>
                  <a:lnTo>
                    <a:pt x="47" y="12"/>
                  </a:lnTo>
                  <a:lnTo>
                    <a:pt x="56" y="18"/>
                  </a:lnTo>
                  <a:lnTo>
                    <a:pt x="65" y="25"/>
                  </a:lnTo>
                  <a:lnTo>
                    <a:pt x="74" y="33"/>
                  </a:lnTo>
                  <a:lnTo>
                    <a:pt x="84" y="42"/>
                  </a:lnTo>
                  <a:lnTo>
                    <a:pt x="93" y="51"/>
                  </a:lnTo>
                  <a:lnTo>
                    <a:pt x="103" y="62"/>
                  </a:lnTo>
                  <a:lnTo>
                    <a:pt x="113" y="73"/>
                  </a:lnTo>
                  <a:lnTo>
                    <a:pt x="122" y="85"/>
                  </a:lnTo>
                  <a:lnTo>
                    <a:pt x="132" y="9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41"/>
            <p:cNvSpPr>
              <a:spLocks/>
            </p:cNvSpPr>
            <p:nvPr/>
          </p:nvSpPr>
          <p:spPr bwMode="auto">
            <a:xfrm>
              <a:off x="1874" y="16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42"/>
            <p:cNvSpPr>
              <a:spLocks/>
            </p:cNvSpPr>
            <p:nvPr/>
          </p:nvSpPr>
          <p:spPr bwMode="auto">
            <a:xfrm>
              <a:off x="2006" y="173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43"/>
            <p:cNvSpPr>
              <a:spLocks/>
            </p:cNvSpPr>
            <p:nvPr/>
          </p:nvSpPr>
          <p:spPr bwMode="auto">
            <a:xfrm>
              <a:off x="2009" y="1733"/>
              <a:ext cx="58" cy="158"/>
            </a:xfrm>
            <a:custGeom>
              <a:avLst/>
              <a:gdLst>
                <a:gd name="T0" fmla="*/ 0 w 58"/>
                <a:gd name="T1" fmla="*/ 0 h 158"/>
                <a:gd name="T2" fmla="*/ 9 w 58"/>
                <a:gd name="T3" fmla="*/ 13 h 158"/>
                <a:gd name="T4" fmla="*/ 17 w 58"/>
                <a:gd name="T5" fmla="*/ 26 h 158"/>
                <a:gd name="T6" fmla="*/ 25 w 58"/>
                <a:gd name="T7" fmla="*/ 39 h 158"/>
                <a:gd name="T8" fmla="*/ 31 w 58"/>
                <a:gd name="T9" fmla="*/ 51 h 158"/>
                <a:gd name="T10" fmla="*/ 37 w 58"/>
                <a:gd name="T11" fmla="*/ 64 h 158"/>
                <a:gd name="T12" fmla="*/ 43 w 58"/>
                <a:gd name="T13" fmla="*/ 75 h 158"/>
                <a:gd name="T14" fmla="*/ 47 w 58"/>
                <a:gd name="T15" fmla="*/ 87 h 158"/>
                <a:gd name="T16" fmla="*/ 51 w 58"/>
                <a:gd name="T17" fmla="*/ 98 h 158"/>
                <a:gd name="T18" fmla="*/ 54 w 58"/>
                <a:gd name="T19" fmla="*/ 108 h 158"/>
                <a:gd name="T20" fmla="*/ 56 w 58"/>
                <a:gd name="T21" fmla="*/ 118 h 158"/>
                <a:gd name="T22" fmla="*/ 57 w 58"/>
                <a:gd name="T23" fmla="*/ 127 h 158"/>
                <a:gd name="T24" fmla="*/ 57 w 58"/>
                <a:gd name="T25" fmla="*/ 135 h 158"/>
                <a:gd name="T26" fmla="*/ 56 w 58"/>
                <a:gd name="T27" fmla="*/ 142 h 158"/>
                <a:gd name="T28" fmla="*/ 54 w 58"/>
                <a:gd name="T29" fmla="*/ 148 h 158"/>
                <a:gd name="T30" fmla="*/ 52 w 58"/>
                <a:gd name="T31" fmla="*/ 153 h 158"/>
                <a:gd name="T32" fmla="*/ 48 w 58"/>
                <a:gd name="T33" fmla="*/ 157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58"/>
                <a:gd name="T53" fmla="*/ 58 w 5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58">
                  <a:moveTo>
                    <a:pt x="0" y="0"/>
                  </a:moveTo>
                  <a:lnTo>
                    <a:pt x="9" y="13"/>
                  </a:lnTo>
                  <a:lnTo>
                    <a:pt x="17" y="26"/>
                  </a:lnTo>
                  <a:lnTo>
                    <a:pt x="25" y="39"/>
                  </a:lnTo>
                  <a:lnTo>
                    <a:pt x="31" y="51"/>
                  </a:lnTo>
                  <a:lnTo>
                    <a:pt x="37" y="64"/>
                  </a:lnTo>
                  <a:lnTo>
                    <a:pt x="43" y="75"/>
                  </a:lnTo>
                  <a:lnTo>
                    <a:pt x="47" y="87"/>
                  </a:lnTo>
                  <a:lnTo>
                    <a:pt x="51" y="98"/>
                  </a:lnTo>
                  <a:lnTo>
                    <a:pt x="54" y="108"/>
                  </a:lnTo>
                  <a:lnTo>
                    <a:pt x="56" y="118"/>
                  </a:lnTo>
                  <a:lnTo>
                    <a:pt x="57" y="127"/>
                  </a:lnTo>
                  <a:lnTo>
                    <a:pt x="57" y="135"/>
                  </a:lnTo>
                  <a:lnTo>
                    <a:pt x="56" y="142"/>
                  </a:lnTo>
                  <a:lnTo>
                    <a:pt x="54" y="148"/>
                  </a:lnTo>
                  <a:lnTo>
                    <a:pt x="52" y="153"/>
                  </a:lnTo>
                  <a:lnTo>
                    <a:pt x="48" y="15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44"/>
            <p:cNvSpPr>
              <a:spLocks/>
            </p:cNvSpPr>
            <p:nvPr/>
          </p:nvSpPr>
          <p:spPr bwMode="auto">
            <a:xfrm>
              <a:off x="2006" y="17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45"/>
            <p:cNvSpPr>
              <a:spLocks/>
            </p:cNvSpPr>
            <p:nvPr/>
          </p:nvSpPr>
          <p:spPr bwMode="auto">
            <a:xfrm>
              <a:off x="2055" y="188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46"/>
            <p:cNvSpPr>
              <a:spLocks/>
            </p:cNvSpPr>
            <p:nvPr/>
          </p:nvSpPr>
          <p:spPr bwMode="auto">
            <a:xfrm>
              <a:off x="2011" y="1882"/>
              <a:ext cx="47" cy="17"/>
            </a:xfrm>
            <a:custGeom>
              <a:avLst/>
              <a:gdLst>
                <a:gd name="T0" fmla="*/ 46 w 47"/>
                <a:gd name="T1" fmla="*/ 10 h 17"/>
                <a:gd name="T2" fmla="*/ 44 w 47"/>
                <a:gd name="T3" fmla="*/ 12 h 17"/>
                <a:gd name="T4" fmla="*/ 42 w 47"/>
                <a:gd name="T5" fmla="*/ 13 h 17"/>
                <a:gd name="T6" fmla="*/ 39 w 47"/>
                <a:gd name="T7" fmla="*/ 14 h 17"/>
                <a:gd name="T8" fmla="*/ 37 w 47"/>
                <a:gd name="T9" fmla="*/ 14 h 17"/>
                <a:gd name="T10" fmla="*/ 34 w 47"/>
                <a:gd name="T11" fmla="*/ 16 h 17"/>
                <a:gd name="T12" fmla="*/ 32 w 47"/>
                <a:gd name="T13" fmla="*/ 16 h 17"/>
                <a:gd name="T14" fmla="*/ 29 w 47"/>
                <a:gd name="T15" fmla="*/ 16 h 17"/>
                <a:gd name="T16" fmla="*/ 26 w 47"/>
                <a:gd name="T17" fmla="*/ 14 h 17"/>
                <a:gd name="T18" fmla="*/ 23 w 47"/>
                <a:gd name="T19" fmla="*/ 14 h 17"/>
                <a:gd name="T20" fmla="*/ 20 w 47"/>
                <a:gd name="T21" fmla="*/ 13 h 17"/>
                <a:gd name="T22" fmla="*/ 17 w 47"/>
                <a:gd name="T23" fmla="*/ 12 h 17"/>
                <a:gd name="T24" fmla="*/ 14 w 47"/>
                <a:gd name="T25" fmla="*/ 9 h 17"/>
                <a:gd name="T26" fmla="*/ 10 w 47"/>
                <a:gd name="T27" fmla="*/ 8 h 17"/>
                <a:gd name="T28" fmla="*/ 7 w 47"/>
                <a:gd name="T29" fmla="*/ 5 h 17"/>
                <a:gd name="T30" fmla="*/ 3 w 47"/>
                <a:gd name="T31" fmla="*/ 2 h 17"/>
                <a:gd name="T32" fmla="*/ 0 w 4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46" y="10"/>
                  </a:moveTo>
                  <a:lnTo>
                    <a:pt x="44" y="12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0" y="8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47"/>
            <p:cNvSpPr>
              <a:spLocks/>
            </p:cNvSpPr>
            <p:nvPr/>
          </p:nvSpPr>
          <p:spPr bwMode="auto">
            <a:xfrm>
              <a:off x="2055" y="188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48"/>
            <p:cNvSpPr>
              <a:spLocks/>
            </p:cNvSpPr>
            <p:nvPr/>
          </p:nvSpPr>
          <p:spPr bwMode="auto">
            <a:xfrm>
              <a:off x="2009" y="187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49"/>
            <p:cNvSpPr>
              <a:spLocks/>
            </p:cNvSpPr>
            <p:nvPr/>
          </p:nvSpPr>
          <p:spPr bwMode="auto">
            <a:xfrm>
              <a:off x="1032" y="2131"/>
              <a:ext cx="58" cy="17"/>
            </a:xfrm>
            <a:custGeom>
              <a:avLst/>
              <a:gdLst>
                <a:gd name="T0" fmla="*/ 57 w 58"/>
                <a:gd name="T1" fmla="*/ 16 h 17"/>
                <a:gd name="T2" fmla="*/ 52 w 58"/>
                <a:gd name="T3" fmla="*/ 12 h 17"/>
                <a:gd name="T4" fmla="*/ 48 w 58"/>
                <a:gd name="T5" fmla="*/ 10 h 17"/>
                <a:gd name="T6" fmla="*/ 43 w 58"/>
                <a:gd name="T7" fmla="*/ 8 h 17"/>
                <a:gd name="T8" fmla="*/ 39 w 58"/>
                <a:gd name="T9" fmla="*/ 6 h 17"/>
                <a:gd name="T10" fmla="*/ 35 w 58"/>
                <a:gd name="T11" fmla="*/ 4 h 17"/>
                <a:gd name="T12" fmla="*/ 31 w 58"/>
                <a:gd name="T13" fmla="*/ 3 h 17"/>
                <a:gd name="T14" fmla="*/ 27 w 58"/>
                <a:gd name="T15" fmla="*/ 2 h 17"/>
                <a:gd name="T16" fmla="*/ 23 w 58"/>
                <a:gd name="T17" fmla="*/ 1 h 17"/>
                <a:gd name="T18" fmla="*/ 20 w 58"/>
                <a:gd name="T19" fmla="*/ 0 h 17"/>
                <a:gd name="T20" fmla="*/ 16 w 58"/>
                <a:gd name="T21" fmla="*/ 0 h 17"/>
                <a:gd name="T22" fmla="*/ 13 w 58"/>
                <a:gd name="T23" fmla="*/ 0 h 17"/>
                <a:gd name="T24" fmla="*/ 10 w 58"/>
                <a:gd name="T25" fmla="*/ 0 h 17"/>
                <a:gd name="T26" fmla="*/ 7 w 58"/>
                <a:gd name="T27" fmla="*/ 1 h 17"/>
                <a:gd name="T28" fmla="*/ 4 w 58"/>
                <a:gd name="T29" fmla="*/ 2 h 17"/>
                <a:gd name="T30" fmla="*/ 2 w 58"/>
                <a:gd name="T31" fmla="*/ 3 h 17"/>
                <a:gd name="T32" fmla="*/ 0 w 58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7"/>
                <a:gd name="T53" fmla="*/ 58 w 5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7">
                  <a:moveTo>
                    <a:pt x="57" y="16"/>
                  </a:moveTo>
                  <a:lnTo>
                    <a:pt x="52" y="12"/>
                  </a:lnTo>
                  <a:lnTo>
                    <a:pt x="48" y="10"/>
                  </a:lnTo>
                  <a:lnTo>
                    <a:pt x="43" y="8"/>
                  </a:lnTo>
                  <a:lnTo>
                    <a:pt x="39" y="6"/>
                  </a:lnTo>
                  <a:lnTo>
                    <a:pt x="35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50"/>
            <p:cNvSpPr>
              <a:spLocks/>
            </p:cNvSpPr>
            <p:nvPr/>
          </p:nvSpPr>
          <p:spPr bwMode="auto">
            <a:xfrm>
              <a:off x="1087" y="21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51"/>
            <p:cNvSpPr>
              <a:spLocks/>
            </p:cNvSpPr>
            <p:nvPr/>
          </p:nvSpPr>
          <p:spPr bwMode="auto">
            <a:xfrm>
              <a:off x="1030" y="213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52"/>
            <p:cNvSpPr>
              <a:spLocks/>
            </p:cNvSpPr>
            <p:nvPr/>
          </p:nvSpPr>
          <p:spPr bwMode="auto">
            <a:xfrm>
              <a:off x="1024" y="2135"/>
              <a:ext cx="68" cy="152"/>
            </a:xfrm>
            <a:custGeom>
              <a:avLst/>
              <a:gdLst>
                <a:gd name="T0" fmla="*/ 8 w 68"/>
                <a:gd name="T1" fmla="*/ 0 h 152"/>
                <a:gd name="T2" fmla="*/ 4 w 68"/>
                <a:gd name="T3" fmla="*/ 4 h 152"/>
                <a:gd name="T4" fmla="*/ 2 w 68"/>
                <a:gd name="T5" fmla="*/ 9 h 152"/>
                <a:gd name="T6" fmla="*/ 0 w 68"/>
                <a:gd name="T7" fmla="*/ 15 h 152"/>
                <a:gd name="T8" fmla="*/ 0 w 68"/>
                <a:gd name="T9" fmla="*/ 22 h 152"/>
                <a:gd name="T10" fmla="*/ 0 w 68"/>
                <a:gd name="T11" fmla="*/ 30 h 152"/>
                <a:gd name="T12" fmla="*/ 2 w 68"/>
                <a:gd name="T13" fmla="*/ 39 h 152"/>
                <a:gd name="T14" fmla="*/ 5 w 68"/>
                <a:gd name="T15" fmla="*/ 48 h 152"/>
                <a:gd name="T16" fmla="*/ 8 w 68"/>
                <a:gd name="T17" fmla="*/ 58 h 152"/>
                <a:gd name="T18" fmla="*/ 13 w 68"/>
                <a:gd name="T19" fmla="*/ 68 h 152"/>
                <a:gd name="T20" fmla="*/ 18 w 68"/>
                <a:gd name="T21" fmla="*/ 79 h 152"/>
                <a:gd name="T22" fmla="*/ 24 w 68"/>
                <a:gd name="T23" fmla="*/ 91 h 152"/>
                <a:gd name="T24" fmla="*/ 31 w 68"/>
                <a:gd name="T25" fmla="*/ 102 h 152"/>
                <a:gd name="T26" fmla="*/ 39 w 68"/>
                <a:gd name="T27" fmla="*/ 114 h 152"/>
                <a:gd name="T28" fmla="*/ 48 w 68"/>
                <a:gd name="T29" fmla="*/ 126 h 152"/>
                <a:gd name="T30" fmla="*/ 57 w 68"/>
                <a:gd name="T31" fmla="*/ 139 h 152"/>
                <a:gd name="T32" fmla="*/ 67 w 68"/>
                <a:gd name="T33" fmla="*/ 151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52"/>
                <a:gd name="T53" fmla="*/ 68 w 68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52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5" y="48"/>
                  </a:lnTo>
                  <a:lnTo>
                    <a:pt x="8" y="58"/>
                  </a:lnTo>
                  <a:lnTo>
                    <a:pt x="13" y="68"/>
                  </a:lnTo>
                  <a:lnTo>
                    <a:pt x="18" y="79"/>
                  </a:lnTo>
                  <a:lnTo>
                    <a:pt x="24" y="91"/>
                  </a:lnTo>
                  <a:lnTo>
                    <a:pt x="31" y="102"/>
                  </a:lnTo>
                  <a:lnTo>
                    <a:pt x="39" y="114"/>
                  </a:lnTo>
                  <a:lnTo>
                    <a:pt x="48" y="126"/>
                  </a:lnTo>
                  <a:lnTo>
                    <a:pt x="57" y="139"/>
                  </a:lnTo>
                  <a:lnTo>
                    <a:pt x="67" y="15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53"/>
            <p:cNvSpPr>
              <a:spLocks/>
            </p:cNvSpPr>
            <p:nvPr/>
          </p:nvSpPr>
          <p:spPr bwMode="auto">
            <a:xfrm>
              <a:off x="1030" y="213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54"/>
            <p:cNvSpPr>
              <a:spLocks/>
            </p:cNvSpPr>
            <p:nvPr/>
          </p:nvSpPr>
          <p:spPr bwMode="auto">
            <a:xfrm>
              <a:off x="1089" y="228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55"/>
            <p:cNvSpPr>
              <a:spLocks/>
            </p:cNvSpPr>
            <p:nvPr/>
          </p:nvSpPr>
          <p:spPr bwMode="auto">
            <a:xfrm>
              <a:off x="1091" y="2286"/>
              <a:ext cx="142" cy="91"/>
            </a:xfrm>
            <a:custGeom>
              <a:avLst/>
              <a:gdLst>
                <a:gd name="T0" fmla="*/ 0 w 142"/>
                <a:gd name="T1" fmla="*/ 0 h 91"/>
                <a:gd name="T2" fmla="*/ 10 w 142"/>
                <a:gd name="T3" fmla="*/ 12 h 91"/>
                <a:gd name="T4" fmla="*/ 21 w 142"/>
                <a:gd name="T5" fmla="*/ 23 h 91"/>
                <a:gd name="T6" fmla="*/ 31 w 142"/>
                <a:gd name="T7" fmla="*/ 34 h 91"/>
                <a:gd name="T8" fmla="*/ 42 w 142"/>
                <a:gd name="T9" fmla="*/ 43 h 91"/>
                <a:gd name="T10" fmla="*/ 52 w 142"/>
                <a:gd name="T11" fmla="*/ 52 h 91"/>
                <a:gd name="T12" fmla="*/ 63 w 142"/>
                <a:gd name="T13" fmla="*/ 60 h 91"/>
                <a:gd name="T14" fmla="*/ 73 w 142"/>
                <a:gd name="T15" fmla="*/ 68 h 91"/>
                <a:gd name="T16" fmla="*/ 83 w 142"/>
                <a:gd name="T17" fmla="*/ 74 h 91"/>
                <a:gd name="T18" fmla="*/ 92 w 142"/>
                <a:gd name="T19" fmla="*/ 79 h 91"/>
                <a:gd name="T20" fmla="*/ 101 w 142"/>
                <a:gd name="T21" fmla="*/ 83 h 91"/>
                <a:gd name="T22" fmla="*/ 109 w 142"/>
                <a:gd name="T23" fmla="*/ 87 h 91"/>
                <a:gd name="T24" fmla="*/ 117 w 142"/>
                <a:gd name="T25" fmla="*/ 89 h 91"/>
                <a:gd name="T26" fmla="*/ 124 w 142"/>
                <a:gd name="T27" fmla="*/ 90 h 91"/>
                <a:gd name="T28" fmla="*/ 130 w 142"/>
                <a:gd name="T29" fmla="*/ 90 h 91"/>
                <a:gd name="T30" fmla="*/ 136 w 142"/>
                <a:gd name="T31" fmla="*/ 88 h 91"/>
                <a:gd name="T32" fmla="*/ 141 w 142"/>
                <a:gd name="T33" fmla="*/ 85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91"/>
                <a:gd name="T53" fmla="*/ 142 w 14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91">
                  <a:moveTo>
                    <a:pt x="0" y="0"/>
                  </a:moveTo>
                  <a:lnTo>
                    <a:pt x="10" y="12"/>
                  </a:lnTo>
                  <a:lnTo>
                    <a:pt x="21" y="23"/>
                  </a:lnTo>
                  <a:lnTo>
                    <a:pt x="31" y="34"/>
                  </a:lnTo>
                  <a:lnTo>
                    <a:pt x="42" y="43"/>
                  </a:lnTo>
                  <a:lnTo>
                    <a:pt x="52" y="52"/>
                  </a:lnTo>
                  <a:lnTo>
                    <a:pt x="63" y="60"/>
                  </a:lnTo>
                  <a:lnTo>
                    <a:pt x="73" y="68"/>
                  </a:lnTo>
                  <a:lnTo>
                    <a:pt x="83" y="74"/>
                  </a:lnTo>
                  <a:lnTo>
                    <a:pt x="92" y="79"/>
                  </a:lnTo>
                  <a:lnTo>
                    <a:pt x="101" y="83"/>
                  </a:lnTo>
                  <a:lnTo>
                    <a:pt x="109" y="87"/>
                  </a:lnTo>
                  <a:lnTo>
                    <a:pt x="117" y="89"/>
                  </a:lnTo>
                  <a:lnTo>
                    <a:pt x="124" y="90"/>
                  </a:lnTo>
                  <a:lnTo>
                    <a:pt x="130" y="90"/>
                  </a:lnTo>
                  <a:lnTo>
                    <a:pt x="136" y="88"/>
                  </a:lnTo>
                  <a:lnTo>
                    <a:pt x="141" y="8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56"/>
            <p:cNvSpPr>
              <a:spLocks/>
            </p:cNvSpPr>
            <p:nvPr/>
          </p:nvSpPr>
          <p:spPr bwMode="auto">
            <a:xfrm>
              <a:off x="1089" y="22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57"/>
            <p:cNvSpPr>
              <a:spLocks/>
            </p:cNvSpPr>
            <p:nvPr/>
          </p:nvSpPr>
          <p:spPr bwMode="auto">
            <a:xfrm>
              <a:off x="1230" y="236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58"/>
            <p:cNvSpPr>
              <a:spLocks/>
            </p:cNvSpPr>
            <p:nvPr/>
          </p:nvSpPr>
          <p:spPr bwMode="auto">
            <a:xfrm>
              <a:off x="1232" y="2325"/>
              <a:ext cx="17" cy="47"/>
            </a:xfrm>
            <a:custGeom>
              <a:avLst/>
              <a:gdLst>
                <a:gd name="T0" fmla="*/ 0 w 17"/>
                <a:gd name="T1" fmla="*/ 46 h 47"/>
                <a:gd name="T2" fmla="*/ 4 w 17"/>
                <a:gd name="T3" fmla="*/ 44 h 47"/>
                <a:gd name="T4" fmla="*/ 6 w 17"/>
                <a:gd name="T5" fmla="*/ 43 h 47"/>
                <a:gd name="T6" fmla="*/ 8 w 17"/>
                <a:gd name="T7" fmla="*/ 41 h 47"/>
                <a:gd name="T8" fmla="*/ 12 w 17"/>
                <a:gd name="T9" fmla="*/ 39 h 47"/>
                <a:gd name="T10" fmla="*/ 12 w 17"/>
                <a:gd name="T11" fmla="*/ 36 h 47"/>
                <a:gd name="T12" fmla="*/ 14 w 17"/>
                <a:gd name="T13" fmla="*/ 34 h 47"/>
                <a:gd name="T14" fmla="*/ 16 w 17"/>
                <a:gd name="T15" fmla="*/ 31 h 47"/>
                <a:gd name="T16" fmla="*/ 16 w 17"/>
                <a:gd name="T17" fmla="*/ 28 h 47"/>
                <a:gd name="T18" fmla="*/ 16 w 17"/>
                <a:gd name="T19" fmla="*/ 25 h 47"/>
                <a:gd name="T20" fmla="*/ 16 w 17"/>
                <a:gd name="T21" fmla="*/ 22 h 47"/>
                <a:gd name="T22" fmla="*/ 16 w 17"/>
                <a:gd name="T23" fmla="*/ 19 h 47"/>
                <a:gd name="T24" fmla="*/ 14 w 17"/>
                <a:gd name="T25" fmla="*/ 15 h 47"/>
                <a:gd name="T26" fmla="*/ 12 w 17"/>
                <a:gd name="T27" fmla="*/ 12 h 47"/>
                <a:gd name="T28" fmla="*/ 12 w 17"/>
                <a:gd name="T29" fmla="*/ 8 h 47"/>
                <a:gd name="T30" fmla="*/ 8 w 17"/>
                <a:gd name="T31" fmla="*/ 4 h 47"/>
                <a:gd name="T32" fmla="*/ 6 w 17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7"/>
                <a:gd name="T53" fmla="*/ 17 w 1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7">
                  <a:moveTo>
                    <a:pt x="0" y="46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59"/>
            <p:cNvSpPr>
              <a:spLocks/>
            </p:cNvSpPr>
            <p:nvPr/>
          </p:nvSpPr>
          <p:spPr bwMode="auto">
            <a:xfrm>
              <a:off x="1230" y="236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60"/>
            <p:cNvSpPr>
              <a:spLocks/>
            </p:cNvSpPr>
            <p:nvPr/>
          </p:nvSpPr>
          <p:spPr bwMode="auto">
            <a:xfrm>
              <a:off x="1232" y="23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61"/>
            <p:cNvSpPr>
              <a:spLocks/>
            </p:cNvSpPr>
            <p:nvPr/>
          </p:nvSpPr>
          <p:spPr bwMode="auto">
            <a:xfrm>
              <a:off x="1195" y="1329"/>
              <a:ext cx="770" cy="1016"/>
            </a:xfrm>
            <a:custGeom>
              <a:avLst/>
              <a:gdLst>
                <a:gd name="T0" fmla="*/ 185 w 770"/>
                <a:gd name="T1" fmla="*/ 2 h 1016"/>
                <a:gd name="T2" fmla="*/ 68 w 770"/>
                <a:gd name="T3" fmla="*/ 19 h 1016"/>
                <a:gd name="T4" fmla="*/ 11 w 770"/>
                <a:gd name="T5" fmla="*/ 69 h 1016"/>
                <a:gd name="T6" fmla="*/ 0 w 770"/>
                <a:gd name="T7" fmla="*/ 108 h 1016"/>
                <a:gd name="T8" fmla="*/ 25 w 770"/>
                <a:gd name="T9" fmla="*/ 185 h 1016"/>
                <a:gd name="T10" fmla="*/ 113 w 770"/>
                <a:gd name="T11" fmla="*/ 369 h 1016"/>
                <a:gd name="T12" fmla="*/ 224 w 770"/>
                <a:gd name="T13" fmla="*/ 557 h 1016"/>
                <a:gd name="T14" fmla="*/ 314 w 770"/>
                <a:gd name="T15" fmla="*/ 686 h 1016"/>
                <a:gd name="T16" fmla="*/ 405 w 770"/>
                <a:gd name="T17" fmla="*/ 815 h 1016"/>
                <a:gd name="T18" fmla="*/ 449 w 770"/>
                <a:gd name="T19" fmla="*/ 878 h 1016"/>
                <a:gd name="T20" fmla="*/ 510 w 770"/>
                <a:gd name="T21" fmla="*/ 959 h 1016"/>
                <a:gd name="T22" fmla="*/ 549 w 770"/>
                <a:gd name="T23" fmla="*/ 1002 h 1016"/>
                <a:gd name="T24" fmla="*/ 575 w 770"/>
                <a:gd name="T25" fmla="*/ 1015 h 1016"/>
                <a:gd name="T26" fmla="*/ 605 w 770"/>
                <a:gd name="T27" fmla="*/ 989 h 1016"/>
                <a:gd name="T28" fmla="*/ 604 w 770"/>
                <a:gd name="T29" fmla="*/ 935 h 1016"/>
                <a:gd name="T30" fmla="*/ 570 w 770"/>
                <a:gd name="T31" fmla="*/ 883 h 1016"/>
                <a:gd name="T32" fmla="*/ 584 w 770"/>
                <a:gd name="T33" fmla="*/ 922 h 1016"/>
                <a:gd name="T34" fmla="*/ 590 w 770"/>
                <a:gd name="T35" fmla="*/ 971 h 1016"/>
                <a:gd name="T36" fmla="*/ 569 w 770"/>
                <a:gd name="T37" fmla="*/ 980 h 1016"/>
                <a:gd name="T38" fmla="*/ 541 w 770"/>
                <a:gd name="T39" fmla="*/ 953 h 1016"/>
                <a:gd name="T40" fmla="*/ 512 w 770"/>
                <a:gd name="T41" fmla="*/ 917 h 1016"/>
                <a:gd name="T42" fmla="*/ 475 w 770"/>
                <a:gd name="T43" fmla="*/ 866 h 1016"/>
                <a:gd name="T44" fmla="*/ 438 w 770"/>
                <a:gd name="T45" fmla="*/ 815 h 1016"/>
                <a:gd name="T46" fmla="*/ 337 w 770"/>
                <a:gd name="T47" fmla="*/ 674 h 1016"/>
                <a:gd name="T48" fmla="*/ 239 w 770"/>
                <a:gd name="T49" fmla="*/ 525 h 1016"/>
                <a:gd name="T50" fmla="*/ 157 w 770"/>
                <a:gd name="T51" fmla="*/ 390 h 1016"/>
                <a:gd name="T52" fmla="*/ 87 w 770"/>
                <a:gd name="T53" fmla="*/ 260 h 1016"/>
                <a:gd name="T54" fmla="*/ 50 w 770"/>
                <a:gd name="T55" fmla="*/ 163 h 1016"/>
                <a:gd name="T56" fmla="*/ 39 w 770"/>
                <a:gd name="T57" fmla="*/ 116 h 1016"/>
                <a:gd name="T58" fmla="*/ 52 w 770"/>
                <a:gd name="T59" fmla="*/ 69 h 1016"/>
                <a:gd name="T60" fmla="*/ 144 w 770"/>
                <a:gd name="T61" fmla="*/ 33 h 1016"/>
                <a:gd name="T62" fmla="*/ 225 w 770"/>
                <a:gd name="T63" fmla="*/ 68 h 1016"/>
                <a:gd name="T64" fmla="*/ 371 w 770"/>
                <a:gd name="T65" fmla="*/ 372 h 1016"/>
                <a:gd name="T66" fmla="*/ 591 w 770"/>
                <a:gd name="T67" fmla="*/ 683 h 1016"/>
                <a:gd name="T68" fmla="*/ 731 w 770"/>
                <a:gd name="T69" fmla="*/ 819 h 1016"/>
                <a:gd name="T70" fmla="*/ 741 w 770"/>
                <a:gd name="T71" fmla="*/ 849 h 1016"/>
                <a:gd name="T72" fmla="*/ 709 w 770"/>
                <a:gd name="T73" fmla="*/ 869 h 1016"/>
                <a:gd name="T74" fmla="*/ 660 w 770"/>
                <a:gd name="T75" fmla="*/ 853 h 1016"/>
                <a:gd name="T76" fmla="*/ 621 w 770"/>
                <a:gd name="T77" fmla="*/ 820 h 1016"/>
                <a:gd name="T78" fmla="*/ 670 w 770"/>
                <a:gd name="T79" fmla="*/ 874 h 1016"/>
                <a:gd name="T80" fmla="*/ 728 w 770"/>
                <a:gd name="T81" fmla="*/ 891 h 1016"/>
                <a:gd name="T82" fmla="*/ 750 w 770"/>
                <a:gd name="T83" fmla="*/ 881 h 1016"/>
                <a:gd name="T84" fmla="*/ 764 w 770"/>
                <a:gd name="T85" fmla="*/ 864 h 1016"/>
                <a:gd name="T86" fmla="*/ 769 w 770"/>
                <a:gd name="T87" fmla="*/ 843 h 1016"/>
                <a:gd name="T88" fmla="*/ 764 w 770"/>
                <a:gd name="T89" fmla="*/ 821 h 1016"/>
                <a:gd name="T90" fmla="*/ 753 w 770"/>
                <a:gd name="T91" fmla="*/ 801 h 1016"/>
                <a:gd name="T92" fmla="*/ 710 w 770"/>
                <a:gd name="T93" fmla="*/ 757 h 1016"/>
                <a:gd name="T94" fmla="*/ 585 w 770"/>
                <a:gd name="T95" fmla="*/ 629 h 1016"/>
                <a:gd name="T96" fmla="*/ 515 w 770"/>
                <a:gd name="T97" fmla="*/ 547 h 1016"/>
                <a:gd name="T98" fmla="*/ 467 w 770"/>
                <a:gd name="T99" fmla="*/ 473 h 1016"/>
                <a:gd name="T100" fmla="*/ 411 w 770"/>
                <a:gd name="T101" fmla="*/ 378 h 1016"/>
                <a:gd name="T102" fmla="*/ 353 w 770"/>
                <a:gd name="T103" fmla="*/ 261 h 1016"/>
                <a:gd name="T104" fmla="*/ 296 w 770"/>
                <a:gd name="T105" fmla="*/ 141 h 1016"/>
                <a:gd name="T106" fmla="*/ 272 w 770"/>
                <a:gd name="T107" fmla="*/ 91 h 1016"/>
                <a:gd name="T108" fmla="*/ 259 w 770"/>
                <a:gd name="T109" fmla="*/ 59 h 10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0"/>
                <a:gd name="T166" fmla="*/ 0 h 1016"/>
                <a:gd name="T167" fmla="*/ 770 w 770"/>
                <a:gd name="T168" fmla="*/ 1016 h 10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0" h="1016">
                  <a:moveTo>
                    <a:pt x="251" y="40"/>
                  </a:moveTo>
                  <a:lnTo>
                    <a:pt x="245" y="30"/>
                  </a:lnTo>
                  <a:lnTo>
                    <a:pt x="236" y="22"/>
                  </a:lnTo>
                  <a:lnTo>
                    <a:pt x="226" y="15"/>
                  </a:lnTo>
                  <a:lnTo>
                    <a:pt x="214" y="10"/>
                  </a:lnTo>
                  <a:lnTo>
                    <a:pt x="200" y="5"/>
                  </a:lnTo>
                  <a:lnTo>
                    <a:pt x="185" y="2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35" y="1"/>
                  </a:lnTo>
                  <a:lnTo>
                    <a:pt x="118" y="3"/>
                  </a:lnTo>
                  <a:lnTo>
                    <a:pt x="101" y="7"/>
                  </a:lnTo>
                  <a:lnTo>
                    <a:pt x="84" y="12"/>
                  </a:lnTo>
                  <a:lnTo>
                    <a:pt x="68" y="19"/>
                  </a:lnTo>
                  <a:lnTo>
                    <a:pt x="53" y="27"/>
                  </a:lnTo>
                  <a:lnTo>
                    <a:pt x="39" y="36"/>
                  </a:lnTo>
                  <a:lnTo>
                    <a:pt x="27" y="48"/>
                  </a:lnTo>
                  <a:lnTo>
                    <a:pt x="22" y="53"/>
                  </a:lnTo>
                  <a:lnTo>
                    <a:pt x="18" y="58"/>
                  </a:lnTo>
                  <a:lnTo>
                    <a:pt x="14" y="64"/>
                  </a:lnTo>
                  <a:lnTo>
                    <a:pt x="11" y="69"/>
                  </a:lnTo>
                  <a:lnTo>
                    <a:pt x="8" y="74"/>
                  </a:lnTo>
                  <a:lnTo>
                    <a:pt x="6" y="80"/>
                  </a:lnTo>
                  <a:lnTo>
                    <a:pt x="4" y="86"/>
                  </a:lnTo>
                  <a:lnTo>
                    <a:pt x="2" y="91"/>
                  </a:lnTo>
                  <a:lnTo>
                    <a:pt x="1" y="97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6"/>
                  </a:lnTo>
                  <a:lnTo>
                    <a:pt x="3" y="132"/>
                  </a:lnTo>
                  <a:lnTo>
                    <a:pt x="5" y="138"/>
                  </a:lnTo>
                  <a:lnTo>
                    <a:pt x="15" y="161"/>
                  </a:lnTo>
                  <a:lnTo>
                    <a:pt x="25" y="185"/>
                  </a:lnTo>
                  <a:lnTo>
                    <a:pt x="36" y="209"/>
                  </a:lnTo>
                  <a:lnTo>
                    <a:pt x="48" y="235"/>
                  </a:lnTo>
                  <a:lnTo>
                    <a:pt x="60" y="261"/>
                  </a:lnTo>
                  <a:lnTo>
                    <a:pt x="72" y="287"/>
                  </a:lnTo>
                  <a:lnTo>
                    <a:pt x="85" y="314"/>
                  </a:lnTo>
                  <a:lnTo>
                    <a:pt x="99" y="341"/>
                  </a:lnTo>
                  <a:lnTo>
                    <a:pt x="113" y="369"/>
                  </a:lnTo>
                  <a:lnTo>
                    <a:pt x="127" y="396"/>
                  </a:lnTo>
                  <a:lnTo>
                    <a:pt x="142" y="423"/>
                  </a:lnTo>
                  <a:lnTo>
                    <a:pt x="158" y="451"/>
                  </a:lnTo>
                  <a:lnTo>
                    <a:pt x="173" y="478"/>
                  </a:lnTo>
                  <a:lnTo>
                    <a:pt x="190" y="505"/>
                  </a:lnTo>
                  <a:lnTo>
                    <a:pt x="206" y="531"/>
                  </a:lnTo>
                  <a:lnTo>
                    <a:pt x="224" y="557"/>
                  </a:lnTo>
                  <a:lnTo>
                    <a:pt x="236" y="575"/>
                  </a:lnTo>
                  <a:lnTo>
                    <a:pt x="248" y="593"/>
                  </a:lnTo>
                  <a:lnTo>
                    <a:pt x="261" y="611"/>
                  </a:lnTo>
                  <a:lnTo>
                    <a:pt x="274" y="630"/>
                  </a:lnTo>
                  <a:lnTo>
                    <a:pt x="287" y="649"/>
                  </a:lnTo>
                  <a:lnTo>
                    <a:pt x="300" y="667"/>
                  </a:lnTo>
                  <a:lnTo>
                    <a:pt x="314" y="686"/>
                  </a:lnTo>
                  <a:lnTo>
                    <a:pt x="327" y="705"/>
                  </a:lnTo>
                  <a:lnTo>
                    <a:pt x="340" y="724"/>
                  </a:lnTo>
                  <a:lnTo>
                    <a:pt x="354" y="742"/>
                  </a:lnTo>
                  <a:lnTo>
                    <a:pt x="367" y="761"/>
                  </a:lnTo>
                  <a:lnTo>
                    <a:pt x="380" y="779"/>
                  </a:lnTo>
                  <a:lnTo>
                    <a:pt x="393" y="797"/>
                  </a:lnTo>
                  <a:lnTo>
                    <a:pt x="405" y="815"/>
                  </a:lnTo>
                  <a:lnTo>
                    <a:pt x="417" y="832"/>
                  </a:lnTo>
                  <a:lnTo>
                    <a:pt x="429" y="850"/>
                  </a:lnTo>
                  <a:lnTo>
                    <a:pt x="430" y="851"/>
                  </a:lnTo>
                  <a:lnTo>
                    <a:pt x="433" y="855"/>
                  </a:lnTo>
                  <a:lnTo>
                    <a:pt x="437" y="861"/>
                  </a:lnTo>
                  <a:lnTo>
                    <a:pt x="442" y="868"/>
                  </a:lnTo>
                  <a:lnTo>
                    <a:pt x="449" y="878"/>
                  </a:lnTo>
                  <a:lnTo>
                    <a:pt x="457" y="888"/>
                  </a:lnTo>
                  <a:lnTo>
                    <a:pt x="465" y="899"/>
                  </a:lnTo>
                  <a:lnTo>
                    <a:pt x="474" y="911"/>
                  </a:lnTo>
                  <a:lnTo>
                    <a:pt x="483" y="923"/>
                  </a:lnTo>
                  <a:lnTo>
                    <a:pt x="492" y="936"/>
                  </a:lnTo>
                  <a:lnTo>
                    <a:pt x="501" y="947"/>
                  </a:lnTo>
                  <a:lnTo>
                    <a:pt x="510" y="959"/>
                  </a:lnTo>
                  <a:lnTo>
                    <a:pt x="518" y="969"/>
                  </a:lnTo>
                  <a:lnTo>
                    <a:pt x="525" y="978"/>
                  </a:lnTo>
                  <a:lnTo>
                    <a:pt x="532" y="985"/>
                  </a:lnTo>
                  <a:lnTo>
                    <a:pt x="537" y="991"/>
                  </a:lnTo>
                  <a:lnTo>
                    <a:pt x="541" y="995"/>
                  </a:lnTo>
                  <a:lnTo>
                    <a:pt x="545" y="999"/>
                  </a:lnTo>
                  <a:lnTo>
                    <a:pt x="549" y="1002"/>
                  </a:lnTo>
                  <a:lnTo>
                    <a:pt x="553" y="1006"/>
                  </a:lnTo>
                  <a:lnTo>
                    <a:pt x="557" y="1009"/>
                  </a:lnTo>
                  <a:lnTo>
                    <a:pt x="560" y="1011"/>
                  </a:lnTo>
                  <a:lnTo>
                    <a:pt x="564" y="1013"/>
                  </a:lnTo>
                  <a:lnTo>
                    <a:pt x="568" y="1014"/>
                  </a:lnTo>
                  <a:lnTo>
                    <a:pt x="572" y="1015"/>
                  </a:lnTo>
                  <a:lnTo>
                    <a:pt x="575" y="1015"/>
                  </a:lnTo>
                  <a:lnTo>
                    <a:pt x="579" y="1014"/>
                  </a:lnTo>
                  <a:lnTo>
                    <a:pt x="583" y="1012"/>
                  </a:lnTo>
                  <a:lnTo>
                    <a:pt x="588" y="1010"/>
                  </a:lnTo>
                  <a:lnTo>
                    <a:pt x="592" y="1007"/>
                  </a:lnTo>
                  <a:lnTo>
                    <a:pt x="597" y="1003"/>
                  </a:lnTo>
                  <a:lnTo>
                    <a:pt x="602" y="998"/>
                  </a:lnTo>
                  <a:lnTo>
                    <a:pt x="605" y="989"/>
                  </a:lnTo>
                  <a:lnTo>
                    <a:pt x="608" y="981"/>
                  </a:lnTo>
                  <a:lnTo>
                    <a:pt x="610" y="973"/>
                  </a:lnTo>
                  <a:lnTo>
                    <a:pt x="610" y="965"/>
                  </a:lnTo>
                  <a:lnTo>
                    <a:pt x="610" y="957"/>
                  </a:lnTo>
                  <a:lnTo>
                    <a:pt x="609" y="950"/>
                  </a:lnTo>
                  <a:lnTo>
                    <a:pt x="606" y="942"/>
                  </a:lnTo>
                  <a:lnTo>
                    <a:pt x="604" y="935"/>
                  </a:lnTo>
                  <a:lnTo>
                    <a:pt x="600" y="927"/>
                  </a:lnTo>
                  <a:lnTo>
                    <a:pt x="596" y="920"/>
                  </a:lnTo>
                  <a:lnTo>
                    <a:pt x="592" y="913"/>
                  </a:lnTo>
                  <a:lnTo>
                    <a:pt x="587" y="905"/>
                  </a:lnTo>
                  <a:lnTo>
                    <a:pt x="581" y="898"/>
                  </a:lnTo>
                  <a:lnTo>
                    <a:pt x="576" y="890"/>
                  </a:lnTo>
                  <a:lnTo>
                    <a:pt x="570" y="883"/>
                  </a:lnTo>
                  <a:lnTo>
                    <a:pt x="565" y="875"/>
                  </a:lnTo>
                  <a:lnTo>
                    <a:pt x="568" y="882"/>
                  </a:lnTo>
                  <a:lnTo>
                    <a:pt x="571" y="890"/>
                  </a:lnTo>
                  <a:lnTo>
                    <a:pt x="574" y="898"/>
                  </a:lnTo>
                  <a:lnTo>
                    <a:pt x="578" y="906"/>
                  </a:lnTo>
                  <a:lnTo>
                    <a:pt x="581" y="914"/>
                  </a:lnTo>
                  <a:lnTo>
                    <a:pt x="584" y="922"/>
                  </a:lnTo>
                  <a:lnTo>
                    <a:pt x="586" y="930"/>
                  </a:lnTo>
                  <a:lnTo>
                    <a:pt x="589" y="938"/>
                  </a:lnTo>
                  <a:lnTo>
                    <a:pt x="590" y="945"/>
                  </a:lnTo>
                  <a:lnTo>
                    <a:pt x="592" y="952"/>
                  </a:lnTo>
                  <a:lnTo>
                    <a:pt x="592" y="959"/>
                  </a:lnTo>
                  <a:lnTo>
                    <a:pt x="591" y="966"/>
                  </a:lnTo>
                  <a:lnTo>
                    <a:pt x="590" y="971"/>
                  </a:lnTo>
                  <a:lnTo>
                    <a:pt x="587" y="976"/>
                  </a:lnTo>
                  <a:lnTo>
                    <a:pt x="584" y="981"/>
                  </a:lnTo>
                  <a:lnTo>
                    <a:pt x="579" y="984"/>
                  </a:lnTo>
                  <a:lnTo>
                    <a:pt x="577" y="985"/>
                  </a:lnTo>
                  <a:lnTo>
                    <a:pt x="575" y="984"/>
                  </a:lnTo>
                  <a:lnTo>
                    <a:pt x="572" y="983"/>
                  </a:lnTo>
                  <a:lnTo>
                    <a:pt x="569" y="980"/>
                  </a:lnTo>
                  <a:lnTo>
                    <a:pt x="565" y="978"/>
                  </a:lnTo>
                  <a:lnTo>
                    <a:pt x="561" y="975"/>
                  </a:lnTo>
                  <a:lnTo>
                    <a:pt x="557" y="971"/>
                  </a:lnTo>
                  <a:lnTo>
                    <a:pt x="553" y="967"/>
                  </a:lnTo>
                  <a:lnTo>
                    <a:pt x="549" y="962"/>
                  </a:lnTo>
                  <a:lnTo>
                    <a:pt x="545" y="958"/>
                  </a:lnTo>
                  <a:lnTo>
                    <a:pt x="541" y="953"/>
                  </a:lnTo>
                  <a:lnTo>
                    <a:pt x="536" y="948"/>
                  </a:lnTo>
                  <a:lnTo>
                    <a:pt x="533" y="944"/>
                  </a:lnTo>
                  <a:lnTo>
                    <a:pt x="529" y="939"/>
                  </a:lnTo>
                  <a:lnTo>
                    <a:pt x="525" y="935"/>
                  </a:lnTo>
                  <a:lnTo>
                    <a:pt x="523" y="931"/>
                  </a:lnTo>
                  <a:lnTo>
                    <a:pt x="517" y="924"/>
                  </a:lnTo>
                  <a:lnTo>
                    <a:pt x="512" y="917"/>
                  </a:lnTo>
                  <a:lnTo>
                    <a:pt x="507" y="910"/>
                  </a:lnTo>
                  <a:lnTo>
                    <a:pt x="501" y="903"/>
                  </a:lnTo>
                  <a:lnTo>
                    <a:pt x="496" y="896"/>
                  </a:lnTo>
                  <a:lnTo>
                    <a:pt x="491" y="889"/>
                  </a:lnTo>
                  <a:lnTo>
                    <a:pt x="486" y="881"/>
                  </a:lnTo>
                  <a:lnTo>
                    <a:pt x="481" y="874"/>
                  </a:lnTo>
                  <a:lnTo>
                    <a:pt x="475" y="866"/>
                  </a:lnTo>
                  <a:lnTo>
                    <a:pt x="470" y="859"/>
                  </a:lnTo>
                  <a:lnTo>
                    <a:pt x="465" y="852"/>
                  </a:lnTo>
                  <a:lnTo>
                    <a:pt x="460" y="844"/>
                  </a:lnTo>
                  <a:lnTo>
                    <a:pt x="455" y="837"/>
                  </a:lnTo>
                  <a:lnTo>
                    <a:pt x="449" y="829"/>
                  </a:lnTo>
                  <a:lnTo>
                    <a:pt x="444" y="822"/>
                  </a:lnTo>
                  <a:lnTo>
                    <a:pt x="438" y="815"/>
                  </a:lnTo>
                  <a:lnTo>
                    <a:pt x="424" y="795"/>
                  </a:lnTo>
                  <a:lnTo>
                    <a:pt x="409" y="775"/>
                  </a:lnTo>
                  <a:lnTo>
                    <a:pt x="394" y="756"/>
                  </a:lnTo>
                  <a:lnTo>
                    <a:pt x="380" y="735"/>
                  </a:lnTo>
                  <a:lnTo>
                    <a:pt x="365" y="715"/>
                  </a:lnTo>
                  <a:lnTo>
                    <a:pt x="351" y="694"/>
                  </a:lnTo>
                  <a:lnTo>
                    <a:pt x="337" y="674"/>
                  </a:lnTo>
                  <a:lnTo>
                    <a:pt x="323" y="653"/>
                  </a:lnTo>
                  <a:lnTo>
                    <a:pt x="309" y="632"/>
                  </a:lnTo>
                  <a:lnTo>
                    <a:pt x="295" y="611"/>
                  </a:lnTo>
                  <a:lnTo>
                    <a:pt x="281" y="590"/>
                  </a:lnTo>
                  <a:lnTo>
                    <a:pt x="267" y="568"/>
                  </a:lnTo>
                  <a:lnTo>
                    <a:pt x="253" y="547"/>
                  </a:lnTo>
                  <a:lnTo>
                    <a:pt x="239" y="525"/>
                  </a:lnTo>
                  <a:lnTo>
                    <a:pt x="225" y="504"/>
                  </a:lnTo>
                  <a:lnTo>
                    <a:pt x="211" y="483"/>
                  </a:lnTo>
                  <a:lnTo>
                    <a:pt x="200" y="463"/>
                  </a:lnTo>
                  <a:lnTo>
                    <a:pt x="190" y="445"/>
                  </a:lnTo>
                  <a:lnTo>
                    <a:pt x="179" y="426"/>
                  </a:lnTo>
                  <a:lnTo>
                    <a:pt x="168" y="408"/>
                  </a:lnTo>
                  <a:lnTo>
                    <a:pt x="157" y="390"/>
                  </a:lnTo>
                  <a:lnTo>
                    <a:pt x="147" y="371"/>
                  </a:lnTo>
                  <a:lnTo>
                    <a:pt x="136" y="353"/>
                  </a:lnTo>
                  <a:lnTo>
                    <a:pt x="126" y="335"/>
                  </a:lnTo>
                  <a:lnTo>
                    <a:pt x="116" y="316"/>
                  </a:lnTo>
                  <a:lnTo>
                    <a:pt x="106" y="298"/>
                  </a:lnTo>
                  <a:lnTo>
                    <a:pt x="96" y="279"/>
                  </a:lnTo>
                  <a:lnTo>
                    <a:pt x="87" y="260"/>
                  </a:lnTo>
                  <a:lnTo>
                    <a:pt x="79" y="241"/>
                  </a:lnTo>
                  <a:lnTo>
                    <a:pt x="70" y="221"/>
                  </a:lnTo>
                  <a:lnTo>
                    <a:pt x="63" y="201"/>
                  </a:lnTo>
                  <a:lnTo>
                    <a:pt x="55" y="180"/>
                  </a:lnTo>
                  <a:lnTo>
                    <a:pt x="54" y="175"/>
                  </a:lnTo>
                  <a:lnTo>
                    <a:pt x="52" y="169"/>
                  </a:lnTo>
                  <a:lnTo>
                    <a:pt x="50" y="163"/>
                  </a:lnTo>
                  <a:lnTo>
                    <a:pt x="48" y="156"/>
                  </a:lnTo>
                  <a:lnTo>
                    <a:pt x="46" y="150"/>
                  </a:lnTo>
                  <a:lnTo>
                    <a:pt x="44" y="143"/>
                  </a:lnTo>
                  <a:lnTo>
                    <a:pt x="42" y="136"/>
                  </a:lnTo>
                  <a:lnTo>
                    <a:pt x="41" y="130"/>
                  </a:lnTo>
                  <a:lnTo>
                    <a:pt x="39" y="123"/>
                  </a:lnTo>
                  <a:lnTo>
                    <a:pt x="39" y="116"/>
                  </a:lnTo>
                  <a:lnTo>
                    <a:pt x="38" y="110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4" y="81"/>
                  </a:lnTo>
                  <a:lnTo>
                    <a:pt x="52" y="69"/>
                  </a:lnTo>
                  <a:lnTo>
                    <a:pt x="62" y="58"/>
                  </a:lnTo>
                  <a:lnTo>
                    <a:pt x="74" y="50"/>
                  </a:lnTo>
                  <a:lnTo>
                    <a:pt x="87" y="43"/>
                  </a:lnTo>
                  <a:lnTo>
                    <a:pt x="100" y="38"/>
                  </a:lnTo>
                  <a:lnTo>
                    <a:pt x="115" y="35"/>
                  </a:lnTo>
                  <a:lnTo>
                    <a:pt x="129" y="33"/>
                  </a:lnTo>
                  <a:lnTo>
                    <a:pt x="144" y="33"/>
                  </a:lnTo>
                  <a:lnTo>
                    <a:pt x="158" y="34"/>
                  </a:lnTo>
                  <a:lnTo>
                    <a:pt x="171" y="36"/>
                  </a:lnTo>
                  <a:lnTo>
                    <a:pt x="185" y="40"/>
                  </a:lnTo>
                  <a:lnTo>
                    <a:pt x="197" y="46"/>
                  </a:lnTo>
                  <a:lnTo>
                    <a:pt x="208" y="52"/>
                  </a:lnTo>
                  <a:lnTo>
                    <a:pt x="217" y="60"/>
                  </a:lnTo>
                  <a:lnTo>
                    <a:pt x="225" y="68"/>
                  </a:lnTo>
                  <a:lnTo>
                    <a:pt x="230" y="79"/>
                  </a:lnTo>
                  <a:lnTo>
                    <a:pt x="253" y="129"/>
                  </a:lnTo>
                  <a:lnTo>
                    <a:pt x="276" y="179"/>
                  </a:lnTo>
                  <a:lnTo>
                    <a:pt x="298" y="229"/>
                  </a:lnTo>
                  <a:lnTo>
                    <a:pt x="322" y="277"/>
                  </a:lnTo>
                  <a:lnTo>
                    <a:pt x="346" y="325"/>
                  </a:lnTo>
                  <a:lnTo>
                    <a:pt x="371" y="372"/>
                  </a:lnTo>
                  <a:lnTo>
                    <a:pt x="397" y="418"/>
                  </a:lnTo>
                  <a:lnTo>
                    <a:pt x="425" y="463"/>
                  </a:lnTo>
                  <a:lnTo>
                    <a:pt x="454" y="508"/>
                  </a:lnTo>
                  <a:lnTo>
                    <a:pt x="485" y="552"/>
                  </a:lnTo>
                  <a:lnTo>
                    <a:pt x="518" y="596"/>
                  </a:lnTo>
                  <a:lnTo>
                    <a:pt x="554" y="640"/>
                  </a:lnTo>
                  <a:lnTo>
                    <a:pt x="591" y="683"/>
                  </a:lnTo>
                  <a:lnTo>
                    <a:pt x="632" y="725"/>
                  </a:lnTo>
                  <a:lnTo>
                    <a:pt x="675" y="767"/>
                  </a:lnTo>
                  <a:lnTo>
                    <a:pt x="722" y="809"/>
                  </a:lnTo>
                  <a:lnTo>
                    <a:pt x="724" y="811"/>
                  </a:lnTo>
                  <a:lnTo>
                    <a:pt x="726" y="813"/>
                  </a:lnTo>
                  <a:lnTo>
                    <a:pt x="728" y="816"/>
                  </a:lnTo>
                  <a:lnTo>
                    <a:pt x="731" y="819"/>
                  </a:lnTo>
                  <a:lnTo>
                    <a:pt x="733" y="823"/>
                  </a:lnTo>
                  <a:lnTo>
                    <a:pt x="736" y="827"/>
                  </a:lnTo>
                  <a:lnTo>
                    <a:pt x="738" y="831"/>
                  </a:lnTo>
                  <a:lnTo>
                    <a:pt x="740" y="836"/>
                  </a:lnTo>
                  <a:lnTo>
                    <a:pt x="741" y="840"/>
                  </a:lnTo>
                  <a:lnTo>
                    <a:pt x="742" y="845"/>
                  </a:lnTo>
                  <a:lnTo>
                    <a:pt x="741" y="849"/>
                  </a:lnTo>
                  <a:lnTo>
                    <a:pt x="740" y="854"/>
                  </a:lnTo>
                  <a:lnTo>
                    <a:pt x="738" y="858"/>
                  </a:lnTo>
                  <a:lnTo>
                    <a:pt x="734" y="862"/>
                  </a:lnTo>
                  <a:lnTo>
                    <a:pt x="729" y="865"/>
                  </a:lnTo>
                  <a:lnTo>
                    <a:pt x="723" y="869"/>
                  </a:lnTo>
                  <a:lnTo>
                    <a:pt x="716" y="869"/>
                  </a:lnTo>
                  <a:lnTo>
                    <a:pt x="709" y="869"/>
                  </a:lnTo>
                  <a:lnTo>
                    <a:pt x="702" y="868"/>
                  </a:lnTo>
                  <a:lnTo>
                    <a:pt x="694" y="867"/>
                  </a:lnTo>
                  <a:lnTo>
                    <a:pt x="687" y="865"/>
                  </a:lnTo>
                  <a:lnTo>
                    <a:pt x="680" y="863"/>
                  </a:lnTo>
                  <a:lnTo>
                    <a:pt x="673" y="860"/>
                  </a:lnTo>
                  <a:lnTo>
                    <a:pt x="666" y="857"/>
                  </a:lnTo>
                  <a:lnTo>
                    <a:pt x="660" y="853"/>
                  </a:lnTo>
                  <a:lnTo>
                    <a:pt x="654" y="849"/>
                  </a:lnTo>
                  <a:lnTo>
                    <a:pt x="647" y="845"/>
                  </a:lnTo>
                  <a:lnTo>
                    <a:pt x="641" y="841"/>
                  </a:lnTo>
                  <a:lnTo>
                    <a:pt x="636" y="836"/>
                  </a:lnTo>
                  <a:lnTo>
                    <a:pt x="630" y="831"/>
                  </a:lnTo>
                  <a:lnTo>
                    <a:pt x="625" y="825"/>
                  </a:lnTo>
                  <a:lnTo>
                    <a:pt x="621" y="820"/>
                  </a:lnTo>
                  <a:lnTo>
                    <a:pt x="627" y="828"/>
                  </a:lnTo>
                  <a:lnTo>
                    <a:pt x="633" y="837"/>
                  </a:lnTo>
                  <a:lnTo>
                    <a:pt x="639" y="845"/>
                  </a:lnTo>
                  <a:lnTo>
                    <a:pt x="647" y="853"/>
                  </a:lnTo>
                  <a:lnTo>
                    <a:pt x="654" y="861"/>
                  </a:lnTo>
                  <a:lnTo>
                    <a:pt x="662" y="867"/>
                  </a:lnTo>
                  <a:lnTo>
                    <a:pt x="670" y="874"/>
                  </a:lnTo>
                  <a:lnTo>
                    <a:pt x="678" y="879"/>
                  </a:lnTo>
                  <a:lnTo>
                    <a:pt x="686" y="884"/>
                  </a:lnTo>
                  <a:lnTo>
                    <a:pt x="695" y="888"/>
                  </a:lnTo>
                  <a:lnTo>
                    <a:pt x="703" y="890"/>
                  </a:lnTo>
                  <a:lnTo>
                    <a:pt x="711" y="892"/>
                  </a:lnTo>
                  <a:lnTo>
                    <a:pt x="720" y="892"/>
                  </a:lnTo>
                  <a:lnTo>
                    <a:pt x="728" y="891"/>
                  </a:lnTo>
                  <a:lnTo>
                    <a:pt x="736" y="889"/>
                  </a:lnTo>
                  <a:lnTo>
                    <a:pt x="744" y="886"/>
                  </a:lnTo>
                  <a:lnTo>
                    <a:pt x="744" y="885"/>
                  </a:lnTo>
                  <a:lnTo>
                    <a:pt x="745" y="884"/>
                  </a:lnTo>
                  <a:lnTo>
                    <a:pt x="747" y="883"/>
                  </a:lnTo>
                  <a:lnTo>
                    <a:pt x="748" y="882"/>
                  </a:lnTo>
                  <a:lnTo>
                    <a:pt x="750" y="881"/>
                  </a:lnTo>
                  <a:lnTo>
                    <a:pt x="752" y="879"/>
                  </a:lnTo>
                  <a:lnTo>
                    <a:pt x="754" y="878"/>
                  </a:lnTo>
                  <a:lnTo>
                    <a:pt x="756" y="875"/>
                  </a:lnTo>
                  <a:lnTo>
                    <a:pt x="758" y="873"/>
                  </a:lnTo>
                  <a:lnTo>
                    <a:pt x="760" y="870"/>
                  </a:lnTo>
                  <a:lnTo>
                    <a:pt x="762" y="867"/>
                  </a:lnTo>
                  <a:lnTo>
                    <a:pt x="764" y="864"/>
                  </a:lnTo>
                  <a:lnTo>
                    <a:pt x="765" y="861"/>
                  </a:lnTo>
                  <a:lnTo>
                    <a:pt x="767" y="857"/>
                  </a:lnTo>
                  <a:lnTo>
                    <a:pt x="768" y="853"/>
                  </a:lnTo>
                  <a:lnTo>
                    <a:pt x="768" y="851"/>
                  </a:lnTo>
                  <a:lnTo>
                    <a:pt x="769" y="848"/>
                  </a:lnTo>
                  <a:lnTo>
                    <a:pt x="769" y="846"/>
                  </a:lnTo>
                  <a:lnTo>
                    <a:pt x="769" y="843"/>
                  </a:lnTo>
                  <a:lnTo>
                    <a:pt x="769" y="840"/>
                  </a:lnTo>
                  <a:lnTo>
                    <a:pt x="768" y="837"/>
                  </a:lnTo>
                  <a:lnTo>
                    <a:pt x="768" y="834"/>
                  </a:lnTo>
                  <a:lnTo>
                    <a:pt x="767" y="831"/>
                  </a:lnTo>
                  <a:lnTo>
                    <a:pt x="767" y="827"/>
                  </a:lnTo>
                  <a:lnTo>
                    <a:pt x="766" y="824"/>
                  </a:lnTo>
                  <a:lnTo>
                    <a:pt x="764" y="821"/>
                  </a:lnTo>
                  <a:lnTo>
                    <a:pt x="763" y="817"/>
                  </a:lnTo>
                  <a:lnTo>
                    <a:pt x="761" y="813"/>
                  </a:lnTo>
                  <a:lnTo>
                    <a:pt x="759" y="809"/>
                  </a:lnTo>
                  <a:lnTo>
                    <a:pt x="757" y="806"/>
                  </a:lnTo>
                  <a:lnTo>
                    <a:pt x="754" y="802"/>
                  </a:lnTo>
                  <a:lnTo>
                    <a:pt x="754" y="801"/>
                  </a:lnTo>
                  <a:lnTo>
                    <a:pt x="753" y="801"/>
                  </a:lnTo>
                  <a:lnTo>
                    <a:pt x="753" y="800"/>
                  </a:lnTo>
                  <a:lnTo>
                    <a:pt x="752" y="800"/>
                  </a:lnTo>
                  <a:lnTo>
                    <a:pt x="752" y="799"/>
                  </a:lnTo>
                  <a:lnTo>
                    <a:pt x="745" y="793"/>
                  </a:lnTo>
                  <a:lnTo>
                    <a:pt x="736" y="783"/>
                  </a:lnTo>
                  <a:lnTo>
                    <a:pt x="724" y="772"/>
                  </a:lnTo>
                  <a:lnTo>
                    <a:pt x="710" y="757"/>
                  </a:lnTo>
                  <a:lnTo>
                    <a:pt x="694" y="741"/>
                  </a:lnTo>
                  <a:lnTo>
                    <a:pt x="676" y="723"/>
                  </a:lnTo>
                  <a:lnTo>
                    <a:pt x="658" y="704"/>
                  </a:lnTo>
                  <a:lnTo>
                    <a:pt x="639" y="685"/>
                  </a:lnTo>
                  <a:lnTo>
                    <a:pt x="620" y="666"/>
                  </a:lnTo>
                  <a:lnTo>
                    <a:pt x="602" y="647"/>
                  </a:lnTo>
                  <a:lnTo>
                    <a:pt x="585" y="629"/>
                  </a:lnTo>
                  <a:lnTo>
                    <a:pt x="568" y="612"/>
                  </a:lnTo>
                  <a:lnTo>
                    <a:pt x="554" y="596"/>
                  </a:lnTo>
                  <a:lnTo>
                    <a:pt x="542" y="583"/>
                  </a:lnTo>
                  <a:lnTo>
                    <a:pt x="533" y="572"/>
                  </a:lnTo>
                  <a:lnTo>
                    <a:pt x="527" y="564"/>
                  </a:lnTo>
                  <a:lnTo>
                    <a:pt x="521" y="556"/>
                  </a:lnTo>
                  <a:lnTo>
                    <a:pt x="515" y="547"/>
                  </a:lnTo>
                  <a:lnTo>
                    <a:pt x="509" y="537"/>
                  </a:lnTo>
                  <a:lnTo>
                    <a:pt x="503" y="528"/>
                  </a:lnTo>
                  <a:lnTo>
                    <a:pt x="496" y="518"/>
                  </a:lnTo>
                  <a:lnTo>
                    <a:pt x="489" y="507"/>
                  </a:lnTo>
                  <a:lnTo>
                    <a:pt x="482" y="496"/>
                  </a:lnTo>
                  <a:lnTo>
                    <a:pt x="474" y="485"/>
                  </a:lnTo>
                  <a:lnTo>
                    <a:pt x="467" y="473"/>
                  </a:lnTo>
                  <a:lnTo>
                    <a:pt x="459" y="461"/>
                  </a:lnTo>
                  <a:lnTo>
                    <a:pt x="451" y="448"/>
                  </a:lnTo>
                  <a:lnTo>
                    <a:pt x="443" y="435"/>
                  </a:lnTo>
                  <a:lnTo>
                    <a:pt x="435" y="421"/>
                  </a:lnTo>
                  <a:lnTo>
                    <a:pt x="427" y="407"/>
                  </a:lnTo>
                  <a:lnTo>
                    <a:pt x="419" y="393"/>
                  </a:lnTo>
                  <a:lnTo>
                    <a:pt x="411" y="378"/>
                  </a:lnTo>
                  <a:lnTo>
                    <a:pt x="403" y="361"/>
                  </a:lnTo>
                  <a:lnTo>
                    <a:pt x="394" y="345"/>
                  </a:lnTo>
                  <a:lnTo>
                    <a:pt x="386" y="328"/>
                  </a:lnTo>
                  <a:lnTo>
                    <a:pt x="377" y="311"/>
                  </a:lnTo>
                  <a:lnTo>
                    <a:pt x="369" y="294"/>
                  </a:lnTo>
                  <a:lnTo>
                    <a:pt x="361" y="277"/>
                  </a:lnTo>
                  <a:lnTo>
                    <a:pt x="353" y="261"/>
                  </a:lnTo>
                  <a:lnTo>
                    <a:pt x="345" y="244"/>
                  </a:lnTo>
                  <a:lnTo>
                    <a:pt x="337" y="227"/>
                  </a:lnTo>
                  <a:lnTo>
                    <a:pt x="328" y="210"/>
                  </a:lnTo>
                  <a:lnTo>
                    <a:pt x="320" y="192"/>
                  </a:lnTo>
                  <a:lnTo>
                    <a:pt x="312" y="175"/>
                  </a:lnTo>
                  <a:lnTo>
                    <a:pt x="304" y="158"/>
                  </a:lnTo>
                  <a:lnTo>
                    <a:pt x="296" y="141"/>
                  </a:lnTo>
                  <a:lnTo>
                    <a:pt x="288" y="124"/>
                  </a:lnTo>
                  <a:lnTo>
                    <a:pt x="280" y="107"/>
                  </a:lnTo>
                  <a:lnTo>
                    <a:pt x="278" y="105"/>
                  </a:lnTo>
                  <a:lnTo>
                    <a:pt x="277" y="101"/>
                  </a:lnTo>
                  <a:lnTo>
                    <a:pt x="276" y="98"/>
                  </a:lnTo>
                  <a:lnTo>
                    <a:pt x="274" y="95"/>
                  </a:lnTo>
                  <a:lnTo>
                    <a:pt x="272" y="91"/>
                  </a:lnTo>
                  <a:lnTo>
                    <a:pt x="271" y="87"/>
                  </a:lnTo>
                  <a:lnTo>
                    <a:pt x="269" y="83"/>
                  </a:lnTo>
                  <a:lnTo>
                    <a:pt x="267" y="78"/>
                  </a:lnTo>
                  <a:lnTo>
                    <a:pt x="265" y="74"/>
                  </a:lnTo>
                  <a:lnTo>
                    <a:pt x="263" y="69"/>
                  </a:lnTo>
                  <a:lnTo>
                    <a:pt x="261" y="64"/>
                  </a:lnTo>
                  <a:lnTo>
                    <a:pt x="259" y="59"/>
                  </a:lnTo>
                  <a:lnTo>
                    <a:pt x="257" y="54"/>
                  </a:lnTo>
                  <a:lnTo>
                    <a:pt x="255" y="49"/>
                  </a:lnTo>
                  <a:lnTo>
                    <a:pt x="253" y="44"/>
                  </a:lnTo>
                  <a:lnTo>
                    <a:pt x="251" y="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62"/>
            <p:cNvSpPr>
              <a:spLocks/>
            </p:cNvSpPr>
            <p:nvPr/>
          </p:nvSpPr>
          <p:spPr bwMode="auto">
            <a:xfrm>
              <a:off x="1469" y="1474"/>
              <a:ext cx="297" cy="1006"/>
            </a:xfrm>
            <a:custGeom>
              <a:avLst/>
              <a:gdLst>
                <a:gd name="T0" fmla="*/ 120 w 297"/>
                <a:gd name="T1" fmla="*/ 1001 h 1006"/>
                <a:gd name="T2" fmla="*/ 65 w 297"/>
                <a:gd name="T3" fmla="*/ 1001 h 1006"/>
                <a:gd name="T4" fmla="*/ 28 w 297"/>
                <a:gd name="T5" fmla="*/ 977 h 1006"/>
                <a:gd name="T6" fmla="*/ 12 w 297"/>
                <a:gd name="T7" fmla="*/ 958 h 1006"/>
                <a:gd name="T8" fmla="*/ 14 w 297"/>
                <a:gd name="T9" fmla="*/ 957 h 1006"/>
                <a:gd name="T10" fmla="*/ 18 w 297"/>
                <a:gd name="T11" fmla="*/ 956 h 1006"/>
                <a:gd name="T12" fmla="*/ 38 w 297"/>
                <a:gd name="T13" fmla="*/ 943 h 1006"/>
                <a:gd name="T14" fmla="*/ 56 w 297"/>
                <a:gd name="T15" fmla="*/ 916 h 1006"/>
                <a:gd name="T16" fmla="*/ 67 w 297"/>
                <a:gd name="T17" fmla="*/ 882 h 1006"/>
                <a:gd name="T18" fmla="*/ 72 w 297"/>
                <a:gd name="T19" fmla="*/ 847 h 1006"/>
                <a:gd name="T20" fmla="*/ 64 w 297"/>
                <a:gd name="T21" fmla="*/ 859 h 1006"/>
                <a:gd name="T22" fmla="*/ 55 w 297"/>
                <a:gd name="T23" fmla="*/ 889 h 1006"/>
                <a:gd name="T24" fmla="*/ 43 w 297"/>
                <a:gd name="T25" fmla="*/ 914 h 1006"/>
                <a:gd name="T26" fmla="*/ 22 w 297"/>
                <a:gd name="T27" fmla="*/ 929 h 1006"/>
                <a:gd name="T28" fmla="*/ 6 w 297"/>
                <a:gd name="T29" fmla="*/ 927 h 1006"/>
                <a:gd name="T30" fmla="*/ 0 w 297"/>
                <a:gd name="T31" fmla="*/ 915 h 1006"/>
                <a:gd name="T32" fmla="*/ 1 w 297"/>
                <a:gd name="T33" fmla="*/ 901 h 1006"/>
                <a:gd name="T34" fmla="*/ 4 w 297"/>
                <a:gd name="T35" fmla="*/ 886 h 1006"/>
                <a:gd name="T36" fmla="*/ 12 w 297"/>
                <a:gd name="T37" fmla="*/ 857 h 1006"/>
                <a:gd name="T38" fmla="*/ 19 w 297"/>
                <a:gd name="T39" fmla="*/ 826 h 1006"/>
                <a:gd name="T40" fmla="*/ 25 w 297"/>
                <a:gd name="T41" fmla="*/ 795 h 1006"/>
                <a:gd name="T42" fmla="*/ 27 w 297"/>
                <a:gd name="T43" fmla="*/ 763 h 1006"/>
                <a:gd name="T44" fmla="*/ 28 w 297"/>
                <a:gd name="T45" fmla="*/ 685 h 1006"/>
                <a:gd name="T46" fmla="*/ 28 w 297"/>
                <a:gd name="T47" fmla="*/ 591 h 1006"/>
                <a:gd name="T48" fmla="*/ 31 w 297"/>
                <a:gd name="T49" fmla="*/ 497 h 1006"/>
                <a:gd name="T50" fmla="*/ 36 w 297"/>
                <a:gd name="T51" fmla="*/ 401 h 1006"/>
                <a:gd name="T52" fmla="*/ 45 w 297"/>
                <a:gd name="T53" fmla="*/ 317 h 1006"/>
                <a:gd name="T54" fmla="*/ 55 w 297"/>
                <a:gd name="T55" fmla="*/ 241 h 1006"/>
                <a:gd name="T56" fmla="*/ 66 w 297"/>
                <a:gd name="T57" fmla="*/ 167 h 1006"/>
                <a:gd name="T58" fmla="*/ 84 w 297"/>
                <a:gd name="T59" fmla="*/ 93 h 1006"/>
                <a:gd name="T60" fmla="*/ 95 w 297"/>
                <a:gd name="T61" fmla="*/ 58 h 1006"/>
                <a:gd name="T62" fmla="*/ 105 w 297"/>
                <a:gd name="T63" fmla="*/ 38 h 1006"/>
                <a:gd name="T64" fmla="*/ 118 w 297"/>
                <a:gd name="T65" fmla="*/ 19 h 1006"/>
                <a:gd name="T66" fmla="*/ 134 w 297"/>
                <a:gd name="T67" fmla="*/ 6 h 1006"/>
                <a:gd name="T68" fmla="*/ 176 w 297"/>
                <a:gd name="T69" fmla="*/ 1 h 1006"/>
                <a:gd name="T70" fmla="*/ 231 w 297"/>
                <a:gd name="T71" fmla="*/ 18 h 1006"/>
                <a:gd name="T72" fmla="*/ 277 w 297"/>
                <a:gd name="T73" fmla="*/ 51 h 1006"/>
                <a:gd name="T74" fmla="*/ 296 w 297"/>
                <a:gd name="T75" fmla="*/ 92 h 1006"/>
                <a:gd name="T76" fmla="*/ 255 w 297"/>
                <a:gd name="T77" fmla="*/ 249 h 1006"/>
                <a:gd name="T78" fmla="*/ 219 w 297"/>
                <a:gd name="T79" fmla="*/ 446 h 1006"/>
                <a:gd name="T80" fmla="*/ 203 w 297"/>
                <a:gd name="T81" fmla="*/ 647 h 1006"/>
                <a:gd name="T82" fmla="*/ 211 w 297"/>
                <a:gd name="T83" fmla="*/ 853 h 1006"/>
                <a:gd name="T84" fmla="*/ 216 w 297"/>
                <a:gd name="T85" fmla="*/ 913 h 1006"/>
                <a:gd name="T86" fmla="*/ 213 w 297"/>
                <a:gd name="T87" fmla="*/ 929 h 1006"/>
                <a:gd name="T88" fmla="*/ 202 w 297"/>
                <a:gd name="T89" fmla="*/ 943 h 1006"/>
                <a:gd name="T90" fmla="*/ 182 w 297"/>
                <a:gd name="T91" fmla="*/ 946 h 1006"/>
                <a:gd name="T92" fmla="*/ 157 w 297"/>
                <a:gd name="T93" fmla="*/ 931 h 1006"/>
                <a:gd name="T94" fmla="*/ 139 w 297"/>
                <a:gd name="T95" fmla="*/ 906 h 1006"/>
                <a:gd name="T96" fmla="*/ 128 w 297"/>
                <a:gd name="T97" fmla="*/ 875 h 1006"/>
                <a:gd name="T98" fmla="*/ 123 w 297"/>
                <a:gd name="T99" fmla="*/ 845 h 1006"/>
                <a:gd name="T100" fmla="*/ 123 w 297"/>
                <a:gd name="T101" fmla="*/ 867 h 1006"/>
                <a:gd name="T102" fmla="*/ 129 w 297"/>
                <a:gd name="T103" fmla="*/ 908 h 1006"/>
                <a:gd name="T104" fmla="*/ 143 w 297"/>
                <a:gd name="T105" fmla="*/ 944 h 1006"/>
                <a:gd name="T106" fmla="*/ 166 w 297"/>
                <a:gd name="T107" fmla="*/ 967 h 10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7"/>
                <a:gd name="T163" fmla="*/ 0 h 1006"/>
                <a:gd name="T164" fmla="*/ 297 w 297"/>
                <a:gd name="T165" fmla="*/ 1006 h 10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7" h="1006">
                  <a:moveTo>
                    <a:pt x="173" y="971"/>
                  </a:moveTo>
                  <a:lnTo>
                    <a:pt x="155" y="984"/>
                  </a:lnTo>
                  <a:lnTo>
                    <a:pt x="137" y="994"/>
                  </a:lnTo>
                  <a:lnTo>
                    <a:pt x="120" y="1001"/>
                  </a:lnTo>
                  <a:lnTo>
                    <a:pt x="105" y="1004"/>
                  </a:lnTo>
                  <a:lnTo>
                    <a:pt x="90" y="1005"/>
                  </a:lnTo>
                  <a:lnTo>
                    <a:pt x="77" y="1004"/>
                  </a:lnTo>
                  <a:lnTo>
                    <a:pt x="65" y="1001"/>
                  </a:lnTo>
                  <a:lnTo>
                    <a:pt x="54" y="996"/>
                  </a:lnTo>
                  <a:lnTo>
                    <a:pt x="44" y="990"/>
                  </a:lnTo>
                  <a:lnTo>
                    <a:pt x="35" y="984"/>
                  </a:lnTo>
                  <a:lnTo>
                    <a:pt x="28" y="977"/>
                  </a:lnTo>
                  <a:lnTo>
                    <a:pt x="22" y="971"/>
                  </a:lnTo>
                  <a:lnTo>
                    <a:pt x="17" y="966"/>
                  </a:lnTo>
                  <a:lnTo>
                    <a:pt x="14" y="961"/>
                  </a:lnTo>
                  <a:lnTo>
                    <a:pt x="12" y="958"/>
                  </a:lnTo>
                  <a:lnTo>
                    <a:pt x="11" y="957"/>
                  </a:lnTo>
                  <a:lnTo>
                    <a:pt x="12" y="957"/>
                  </a:lnTo>
                  <a:lnTo>
                    <a:pt x="13" y="957"/>
                  </a:lnTo>
                  <a:lnTo>
                    <a:pt x="14" y="957"/>
                  </a:lnTo>
                  <a:lnTo>
                    <a:pt x="15" y="957"/>
                  </a:lnTo>
                  <a:lnTo>
                    <a:pt x="16" y="956"/>
                  </a:lnTo>
                  <a:lnTo>
                    <a:pt x="17" y="956"/>
                  </a:lnTo>
                  <a:lnTo>
                    <a:pt x="18" y="956"/>
                  </a:lnTo>
                  <a:lnTo>
                    <a:pt x="19" y="956"/>
                  </a:lnTo>
                  <a:lnTo>
                    <a:pt x="26" y="952"/>
                  </a:lnTo>
                  <a:lnTo>
                    <a:pt x="32" y="948"/>
                  </a:lnTo>
                  <a:lnTo>
                    <a:pt x="38" y="943"/>
                  </a:lnTo>
                  <a:lnTo>
                    <a:pt x="43" y="937"/>
                  </a:lnTo>
                  <a:lnTo>
                    <a:pt x="48" y="930"/>
                  </a:lnTo>
                  <a:lnTo>
                    <a:pt x="52" y="923"/>
                  </a:lnTo>
                  <a:lnTo>
                    <a:pt x="56" y="916"/>
                  </a:lnTo>
                  <a:lnTo>
                    <a:pt x="59" y="908"/>
                  </a:lnTo>
                  <a:lnTo>
                    <a:pt x="62" y="899"/>
                  </a:lnTo>
                  <a:lnTo>
                    <a:pt x="65" y="891"/>
                  </a:lnTo>
                  <a:lnTo>
                    <a:pt x="67" y="882"/>
                  </a:lnTo>
                  <a:lnTo>
                    <a:pt x="69" y="873"/>
                  </a:lnTo>
                  <a:lnTo>
                    <a:pt x="70" y="864"/>
                  </a:lnTo>
                  <a:lnTo>
                    <a:pt x="71" y="855"/>
                  </a:lnTo>
                  <a:lnTo>
                    <a:pt x="72" y="847"/>
                  </a:lnTo>
                  <a:lnTo>
                    <a:pt x="72" y="838"/>
                  </a:lnTo>
                  <a:lnTo>
                    <a:pt x="69" y="845"/>
                  </a:lnTo>
                  <a:lnTo>
                    <a:pt x="66" y="852"/>
                  </a:lnTo>
                  <a:lnTo>
                    <a:pt x="64" y="859"/>
                  </a:lnTo>
                  <a:lnTo>
                    <a:pt x="62" y="867"/>
                  </a:lnTo>
                  <a:lnTo>
                    <a:pt x="60" y="874"/>
                  </a:lnTo>
                  <a:lnTo>
                    <a:pt x="58" y="882"/>
                  </a:lnTo>
                  <a:lnTo>
                    <a:pt x="55" y="889"/>
                  </a:lnTo>
                  <a:lnTo>
                    <a:pt x="53" y="896"/>
                  </a:lnTo>
                  <a:lnTo>
                    <a:pt x="50" y="902"/>
                  </a:lnTo>
                  <a:lnTo>
                    <a:pt x="47" y="908"/>
                  </a:lnTo>
                  <a:lnTo>
                    <a:pt x="43" y="914"/>
                  </a:lnTo>
                  <a:lnTo>
                    <a:pt x="39" y="919"/>
                  </a:lnTo>
                  <a:lnTo>
                    <a:pt x="34" y="923"/>
                  </a:lnTo>
                  <a:lnTo>
                    <a:pt x="28" y="927"/>
                  </a:lnTo>
                  <a:lnTo>
                    <a:pt x="22" y="929"/>
                  </a:lnTo>
                  <a:lnTo>
                    <a:pt x="15" y="931"/>
                  </a:lnTo>
                  <a:lnTo>
                    <a:pt x="11" y="930"/>
                  </a:lnTo>
                  <a:lnTo>
                    <a:pt x="8" y="928"/>
                  </a:lnTo>
                  <a:lnTo>
                    <a:pt x="6" y="927"/>
                  </a:lnTo>
                  <a:lnTo>
                    <a:pt x="4" y="924"/>
                  </a:lnTo>
                  <a:lnTo>
                    <a:pt x="2" y="922"/>
                  </a:lnTo>
                  <a:lnTo>
                    <a:pt x="1" y="919"/>
                  </a:lnTo>
                  <a:lnTo>
                    <a:pt x="0" y="915"/>
                  </a:lnTo>
                  <a:lnTo>
                    <a:pt x="0" y="912"/>
                  </a:lnTo>
                  <a:lnTo>
                    <a:pt x="0" y="909"/>
                  </a:lnTo>
                  <a:lnTo>
                    <a:pt x="0" y="905"/>
                  </a:lnTo>
                  <a:lnTo>
                    <a:pt x="1" y="901"/>
                  </a:lnTo>
                  <a:lnTo>
                    <a:pt x="1" y="898"/>
                  </a:lnTo>
                  <a:lnTo>
                    <a:pt x="2" y="894"/>
                  </a:lnTo>
                  <a:lnTo>
                    <a:pt x="3" y="890"/>
                  </a:lnTo>
                  <a:lnTo>
                    <a:pt x="4" y="886"/>
                  </a:lnTo>
                  <a:lnTo>
                    <a:pt x="5" y="883"/>
                  </a:lnTo>
                  <a:lnTo>
                    <a:pt x="7" y="874"/>
                  </a:lnTo>
                  <a:lnTo>
                    <a:pt x="9" y="865"/>
                  </a:lnTo>
                  <a:lnTo>
                    <a:pt x="12" y="857"/>
                  </a:lnTo>
                  <a:lnTo>
                    <a:pt x="14" y="849"/>
                  </a:lnTo>
                  <a:lnTo>
                    <a:pt x="16" y="841"/>
                  </a:lnTo>
                  <a:lnTo>
                    <a:pt x="18" y="833"/>
                  </a:lnTo>
                  <a:lnTo>
                    <a:pt x="19" y="826"/>
                  </a:lnTo>
                  <a:lnTo>
                    <a:pt x="21" y="818"/>
                  </a:lnTo>
                  <a:lnTo>
                    <a:pt x="22" y="811"/>
                  </a:lnTo>
                  <a:lnTo>
                    <a:pt x="24" y="803"/>
                  </a:lnTo>
                  <a:lnTo>
                    <a:pt x="25" y="795"/>
                  </a:lnTo>
                  <a:lnTo>
                    <a:pt x="26" y="787"/>
                  </a:lnTo>
                  <a:lnTo>
                    <a:pt x="27" y="780"/>
                  </a:lnTo>
                  <a:lnTo>
                    <a:pt x="27" y="772"/>
                  </a:lnTo>
                  <a:lnTo>
                    <a:pt x="27" y="763"/>
                  </a:lnTo>
                  <a:lnTo>
                    <a:pt x="28" y="755"/>
                  </a:lnTo>
                  <a:lnTo>
                    <a:pt x="28" y="731"/>
                  </a:lnTo>
                  <a:lnTo>
                    <a:pt x="28" y="708"/>
                  </a:lnTo>
                  <a:lnTo>
                    <a:pt x="28" y="685"/>
                  </a:lnTo>
                  <a:lnTo>
                    <a:pt x="28" y="661"/>
                  </a:lnTo>
                  <a:lnTo>
                    <a:pt x="28" y="638"/>
                  </a:lnTo>
                  <a:lnTo>
                    <a:pt x="28" y="615"/>
                  </a:lnTo>
                  <a:lnTo>
                    <a:pt x="28" y="591"/>
                  </a:lnTo>
                  <a:lnTo>
                    <a:pt x="29" y="568"/>
                  </a:lnTo>
                  <a:lnTo>
                    <a:pt x="29" y="544"/>
                  </a:lnTo>
                  <a:lnTo>
                    <a:pt x="30" y="520"/>
                  </a:lnTo>
                  <a:lnTo>
                    <a:pt x="31" y="497"/>
                  </a:lnTo>
                  <a:lnTo>
                    <a:pt x="32" y="473"/>
                  </a:lnTo>
                  <a:lnTo>
                    <a:pt x="33" y="449"/>
                  </a:lnTo>
                  <a:lnTo>
                    <a:pt x="34" y="425"/>
                  </a:lnTo>
                  <a:lnTo>
                    <a:pt x="36" y="401"/>
                  </a:lnTo>
                  <a:lnTo>
                    <a:pt x="38" y="377"/>
                  </a:lnTo>
                  <a:lnTo>
                    <a:pt x="41" y="356"/>
                  </a:lnTo>
                  <a:lnTo>
                    <a:pt x="43" y="337"/>
                  </a:lnTo>
                  <a:lnTo>
                    <a:pt x="45" y="317"/>
                  </a:lnTo>
                  <a:lnTo>
                    <a:pt x="48" y="298"/>
                  </a:lnTo>
                  <a:lnTo>
                    <a:pt x="50" y="278"/>
                  </a:lnTo>
                  <a:lnTo>
                    <a:pt x="52" y="260"/>
                  </a:lnTo>
                  <a:lnTo>
                    <a:pt x="55" y="241"/>
                  </a:lnTo>
                  <a:lnTo>
                    <a:pt x="57" y="222"/>
                  </a:lnTo>
                  <a:lnTo>
                    <a:pt x="60" y="204"/>
                  </a:lnTo>
                  <a:lnTo>
                    <a:pt x="63" y="185"/>
                  </a:lnTo>
                  <a:lnTo>
                    <a:pt x="66" y="167"/>
                  </a:lnTo>
                  <a:lnTo>
                    <a:pt x="69" y="148"/>
                  </a:lnTo>
                  <a:lnTo>
                    <a:pt x="74" y="130"/>
                  </a:lnTo>
                  <a:lnTo>
                    <a:pt x="79" y="111"/>
                  </a:lnTo>
                  <a:lnTo>
                    <a:pt x="84" y="93"/>
                  </a:lnTo>
                  <a:lnTo>
                    <a:pt x="90" y="74"/>
                  </a:lnTo>
                  <a:lnTo>
                    <a:pt x="91" y="69"/>
                  </a:lnTo>
                  <a:lnTo>
                    <a:pt x="93" y="64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100" y="48"/>
                  </a:lnTo>
                  <a:lnTo>
                    <a:pt x="102" y="43"/>
                  </a:lnTo>
                  <a:lnTo>
                    <a:pt x="105" y="38"/>
                  </a:lnTo>
                  <a:lnTo>
                    <a:pt x="108" y="33"/>
                  </a:lnTo>
                  <a:lnTo>
                    <a:pt x="111" y="28"/>
                  </a:lnTo>
                  <a:lnTo>
                    <a:pt x="114" y="24"/>
                  </a:lnTo>
                  <a:lnTo>
                    <a:pt x="118" y="19"/>
                  </a:lnTo>
                  <a:lnTo>
                    <a:pt x="121" y="15"/>
                  </a:lnTo>
                  <a:lnTo>
                    <a:pt x="126" y="12"/>
                  </a:lnTo>
                  <a:lnTo>
                    <a:pt x="130" y="9"/>
                  </a:lnTo>
                  <a:lnTo>
                    <a:pt x="134" y="6"/>
                  </a:lnTo>
                  <a:lnTo>
                    <a:pt x="139" y="4"/>
                  </a:lnTo>
                  <a:lnTo>
                    <a:pt x="150" y="1"/>
                  </a:lnTo>
                  <a:lnTo>
                    <a:pt x="163" y="0"/>
                  </a:lnTo>
                  <a:lnTo>
                    <a:pt x="176" y="1"/>
                  </a:lnTo>
                  <a:lnTo>
                    <a:pt x="190" y="3"/>
                  </a:lnTo>
                  <a:lnTo>
                    <a:pt x="204" y="7"/>
                  </a:lnTo>
                  <a:lnTo>
                    <a:pt x="218" y="11"/>
                  </a:lnTo>
                  <a:lnTo>
                    <a:pt x="231" y="18"/>
                  </a:lnTo>
                  <a:lnTo>
                    <a:pt x="244" y="25"/>
                  </a:lnTo>
                  <a:lnTo>
                    <a:pt x="257" y="33"/>
                  </a:lnTo>
                  <a:lnTo>
                    <a:pt x="267" y="42"/>
                  </a:lnTo>
                  <a:lnTo>
                    <a:pt x="277" y="51"/>
                  </a:lnTo>
                  <a:lnTo>
                    <a:pt x="285" y="61"/>
                  </a:lnTo>
                  <a:lnTo>
                    <a:pt x="291" y="71"/>
                  </a:lnTo>
                  <a:lnTo>
                    <a:pt x="295" y="81"/>
                  </a:lnTo>
                  <a:lnTo>
                    <a:pt x="296" y="92"/>
                  </a:lnTo>
                  <a:lnTo>
                    <a:pt x="295" y="102"/>
                  </a:lnTo>
                  <a:lnTo>
                    <a:pt x="280" y="151"/>
                  </a:lnTo>
                  <a:lnTo>
                    <a:pt x="267" y="200"/>
                  </a:lnTo>
                  <a:lnTo>
                    <a:pt x="255" y="249"/>
                  </a:lnTo>
                  <a:lnTo>
                    <a:pt x="244" y="298"/>
                  </a:lnTo>
                  <a:lnTo>
                    <a:pt x="235" y="347"/>
                  </a:lnTo>
                  <a:lnTo>
                    <a:pt x="226" y="396"/>
                  </a:lnTo>
                  <a:lnTo>
                    <a:pt x="219" y="446"/>
                  </a:lnTo>
                  <a:lnTo>
                    <a:pt x="213" y="496"/>
                  </a:lnTo>
                  <a:lnTo>
                    <a:pt x="208" y="546"/>
                  </a:lnTo>
                  <a:lnTo>
                    <a:pt x="205" y="596"/>
                  </a:lnTo>
                  <a:lnTo>
                    <a:pt x="203" y="647"/>
                  </a:lnTo>
                  <a:lnTo>
                    <a:pt x="203" y="698"/>
                  </a:lnTo>
                  <a:lnTo>
                    <a:pt x="204" y="749"/>
                  </a:lnTo>
                  <a:lnTo>
                    <a:pt x="207" y="801"/>
                  </a:lnTo>
                  <a:lnTo>
                    <a:pt x="211" y="853"/>
                  </a:lnTo>
                  <a:lnTo>
                    <a:pt x="217" y="905"/>
                  </a:lnTo>
                  <a:lnTo>
                    <a:pt x="217" y="907"/>
                  </a:lnTo>
                  <a:lnTo>
                    <a:pt x="217" y="910"/>
                  </a:lnTo>
                  <a:lnTo>
                    <a:pt x="216" y="913"/>
                  </a:lnTo>
                  <a:lnTo>
                    <a:pt x="216" y="917"/>
                  </a:lnTo>
                  <a:lnTo>
                    <a:pt x="215" y="921"/>
                  </a:lnTo>
                  <a:lnTo>
                    <a:pt x="214" y="925"/>
                  </a:lnTo>
                  <a:lnTo>
                    <a:pt x="213" y="929"/>
                  </a:lnTo>
                  <a:lnTo>
                    <a:pt x="211" y="933"/>
                  </a:lnTo>
                  <a:lnTo>
                    <a:pt x="208" y="937"/>
                  </a:lnTo>
                  <a:lnTo>
                    <a:pt x="206" y="940"/>
                  </a:lnTo>
                  <a:lnTo>
                    <a:pt x="202" y="943"/>
                  </a:lnTo>
                  <a:lnTo>
                    <a:pt x="198" y="945"/>
                  </a:lnTo>
                  <a:lnTo>
                    <a:pt x="194" y="946"/>
                  </a:lnTo>
                  <a:lnTo>
                    <a:pt x="188" y="946"/>
                  </a:lnTo>
                  <a:lnTo>
                    <a:pt x="182" y="946"/>
                  </a:lnTo>
                  <a:lnTo>
                    <a:pt x="175" y="944"/>
                  </a:lnTo>
                  <a:lnTo>
                    <a:pt x="169" y="940"/>
                  </a:lnTo>
                  <a:lnTo>
                    <a:pt x="163" y="936"/>
                  </a:lnTo>
                  <a:lnTo>
                    <a:pt x="157" y="931"/>
                  </a:lnTo>
                  <a:lnTo>
                    <a:pt x="152" y="926"/>
                  </a:lnTo>
                  <a:lnTo>
                    <a:pt x="147" y="919"/>
                  </a:lnTo>
                  <a:lnTo>
                    <a:pt x="143" y="913"/>
                  </a:lnTo>
                  <a:lnTo>
                    <a:pt x="139" y="906"/>
                  </a:lnTo>
                  <a:lnTo>
                    <a:pt x="136" y="898"/>
                  </a:lnTo>
                  <a:lnTo>
                    <a:pt x="133" y="891"/>
                  </a:lnTo>
                  <a:lnTo>
                    <a:pt x="130" y="883"/>
                  </a:lnTo>
                  <a:lnTo>
                    <a:pt x="128" y="875"/>
                  </a:lnTo>
                  <a:lnTo>
                    <a:pt x="126" y="867"/>
                  </a:lnTo>
                  <a:lnTo>
                    <a:pt x="125" y="859"/>
                  </a:lnTo>
                  <a:lnTo>
                    <a:pt x="124" y="852"/>
                  </a:lnTo>
                  <a:lnTo>
                    <a:pt x="123" y="845"/>
                  </a:lnTo>
                  <a:lnTo>
                    <a:pt x="123" y="838"/>
                  </a:lnTo>
                  <a:lnTo>
                    <a:pt x="123" y="847"/>
                  </a:lnTo>
                  <a:lnTo>
                    <a:pt x="122" y="857"/>
                  </a:lnTo>
                  <a:lnTo>
                    <a:pt x="123" y="867"/>
                  </a:lnTo>
                  <a:lnTo>
                    <a:pt x="123" y="877"/>
                  </a:lnTo>
                  <a:lnTo>
                    <a:pt x="125" y="888"/>
                  </a:lnTo>
                  <a:lnTo>
                    <a:pt x="126" y="898"/>
                  </a:lnTo>
                  <a:lnTo>
                    <a:pt x="129" y="908"/>
                  </a:lnTo>
                  <a:lnTo>
                    <a:pt x="131" y="918"/>
                  </a:lnTo>
                  <a:lnTo>
                    <a:pt x="135" y="927"/>
                  </a:lnTo>
                  <a:lnTo>
                    <a:pt x="138" y="936"/>
                  </a:lnTo>
                  <a:lnTo>
                    <a:pt x="143" y="944"/>
                  </a:lnTo>
                  <a:lnTo>
                    <a:pt x="148" y="951"/>
                  </a:lnTo>
                  <a:lnTo>
                    <a:pt x="153" y="958"/>
                  </a:lnTo>
                  <a:lnTo>
                    <a:pt x="159" y="963"/>
                  </a:lnTo>
                  <a:lnTo>
                    <a:pt x="166" y="967"/>
                  </a:lnTo>
                  <a:lnTo>
                    <a:pt x="173" y="971"/>
                  </a:lnTo>
                </a:path>
              </a:pathLst>
            </a:custGeom>
            <a:solidFill>
              <a:srgbClr val="C1C7C2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63"/>
            <p:cNvSpPr>
              <a:spLocks/>
            </p:cNvSpPr>
            <p:nvPr/>
          </p:nvSpPr>
          <p:spPr bwMode="auto">
            <a:xfrm>
              <a:off x="1441" y="1429"/>
              <a:ext cx="360" cy="1019"/>
            </a:xfrm>
            <a:custGeom>
              <a:avLst/>
              <a:gdLst>
                <a:gd name="T0" fmla="*/ 125 w 360"/>
                <a:gd name="T1" fmla="*/ 29 h 1019"/>
                <a:gd name="T2" fmla="*/ 159 w 360"/>
                <a:gd name="T3" fmla="*/ 6 h 1019"/>
                <a:gd name="T4" fmla="*/ 244 w 360"/>
                <a:gd name="T5" fmla="*/ 6 h 1019"/>
                <a:gd name="T6" fmla="*/ 336 w 360"/>
                <a:gd name="T7" fmla="*/ 63 h 1019"/>
                <a:gd name="T8" fmla="*/ 356 w 360"/>
                <a:gd name="T9" fmla="*/ 127 h 1019"/>
                <a:gd name="T10" fmla="*/ 347 w 360"/>
                <a:gd name="T11" fmla="*/ 161 h 1019"/>
                <a:gd name="T12" fmla="*/ 341 w 360"/>
                <a:gd name="T13" fmla="*/ 186 h 1019"/>
                <a:gd name="T14" fmla="*/ 315 w 360"/>
                <a:gd name="T15" fmla="*/ 309 h 1019"/>
                <a:gd name="T16" fmla="*/ 289 w 360"/>
                <a:gd name="T17" fmla="*/ 430 h 1019"/>
                <a:gd name="T18" fmla="*/ 273 w 360"/>
                <a:gd name="T19" fmla="*/ 540 h 1019"/>
                <a:gd name="T20" fmla="*/ 266 w 360"/>
                <a:gd name="T21" fmla="*/ 630 h 1019"/>
                <a:gd name="T22" fmla="*/ 263 w 360"/>
                <a:gd name="T23" fmla="*/ 714 h 1019"/>
                <a:gd name="T24" fmla="*/ 264 w 360"/>
                <a:gd name="T25" fmla="*/ 882 h 1019"/>
                <a:gd name="T26" fmla="*/ 265 w 360"/>
                <a:gd name="T27" fmla="*/ 974 h 1019"/>
                <a:gd name="T28" fmla="*/ 236 w 360"/>
                <a:gd name="T29" fmla="*/ 1015 h 1019"/>
                <a:gd name="T30" fmla="*/ 209 w 360"/>
                <a:gd name="T31" fmla="*/ 1018 h 1019"/>
                <a:gd name="T32" fmla="*/ 165 w 360"/>
                <a:gd name="T33" fmla="*/ 976 h 1019"/>
                <a:gd name="T34" fmla="*/ 151 w 360"/>
                <a:gd name="T35" fmla="*/ 903 h 1019"/>
                <a:gd name="T36" fmla="*/ 157 w 360"/>
                <a:gd name="T37" fmla="*/ 920 h 1019"/>
                <a:gd name="T38" fmla="*/ 180 w 360"/>
                <a:gd name="T39" fmla="*/ 971 h 1019"/>
                <a:gd name="T40" fmla="*/ 222 w 360"/>
                <a:gd name="T41" fmla="*/ 991 h 1019"/>
                <a:gd name="T42" fmla="*/ 242 w 360"/>
                <a:gd name="T43" fmla="*/ 970 h 1019"/>
                <a:gd name="T44" fmla="*/ 239 w 360"/>
                <a:gd name="T45" fmla="*/ 898 h 1019"/>
                <a:gd name="T46" fmla="*/ 241 w 360"/>
                <a:gd name="T47" fmla="*/ 541 h 1019"/>
                <a:gd name="T48" fmla="*/ 309 w 360"/>
                <a:gd name="T49" fmla="*/ 196 h 1019"/>
                <a:gd name="T50" fmla="*/ 296 w 360"/>
                <a:gd name="T51" fmla="*/ 87 h 1019"/>
                <a:gd name="T52" fmla="*/ 204 w 360"/>
                <a:gd name="T53" fmla="*/ 46 h 1019"/>
                <a:gd name="T54" fmla="*/ 150 w 360"/>
                <a:gd name="T55" fmla="*/ 61 h 1019"/>
                <a:gd name="T56" fmla="*/ 128 w 360"/>
                <a:gd name="T57" fmla="*/ 93 h 1019"/>
                <a:gd name="T58" fmla="*/ 107 w 360"/>
                <a:gd name="T59" fmla="*/ 157 h 1019"/>
                <a:gd name="T60" fmla="*/ 83 w 360"/>
                <a:gd name="T61" fmla="*/ 286 h 1019"/>
                <a:gd name="T62" fmla="*/ 66 w 360"/>
                <a:gd name="T63" fmla="*/ 422 h 1019"/>
                <a:gd name="T64" fmla="*/ 58 w 360"/>
                <a:gd name="T65" fmla="*/ 589 h 1019"/>
                <a:gd name="T66" fmla="*/ 56 w 360"/>
                <a:gd name="T67" fmla="*/ 753 h 1019"/>
                <a:gd name="T68" fmla="*/ 53 w 360"/>
                <a:gd name="T69" fmla="*/ 841 h 1019"/>
                <a:gd name="T70" fmla="*/ 42 w 360"/>
                <a:gd name="T71" fmla="*/ 894 h 1019"/>
                <a:gd name="T72" fmla="*/ 30 w 360"/>
                <a:gd name="T73" fmla="*/ 939 h 1019"/>
                <a:gd name="T74" fmla="*/ 30 w 360"/>
                <a:gd name="T75" fmla="*/ 964 h 1019"/>
                <a:gd name="T76" fmla="*/ 50 w 360"/>
                <a:gd name="T77" fmla="*/ 975 h 1019"/>
                <a:gd name="T78" fmla="*/ 81 w 360"/>
                <a:gd name="T79" fmla="*/ 941 h 1019"/>
                <a:gd name="T80" fmla="*/ 97 w 360"/>
                <a:gd name="T81" fmla="*/ 890 h 1019"/>
                <a:gd name="T82" fmla="*/ 93 w 360"/>
                <a:gd name="T83" fmla="*/ 936 h 1019"/>
                <a:gd name="T84" fmla="*/ 66 w 360"/>
                <a:gd name="T85" fmla="*/ 988 h 1019"/>
                <a:gd name="T86" fmla="*/ 37 w 360"/>
                <a:gd name="T87" fmla="*/ 1003 h 1019"/>
                <a:gd name="T88" fmla="*/ 23 w 360"/>
                <a:gd name="T89" fmla="*/ 1001 h 1019"/>
                <a:gd name="T90" fmla="*/ 13 w 360"/>
                <a:gd name="T91" fmla="*/ 994 h 1019"/>
                <a:gd name="T92" fmla="*/ 3 w 360"/>
                <a:gd name="T93" fmla="*/ 979 h 1019"/>
                <a:gd name="T94" fmla="*/ 0 w 360"/>
                <a:gd name="T95" fmla="*/ 956 h 1019"/>
                <a:gd name="T96" fmla="*/ 8 w 360"/>
                <a:gd name="T97" fmla="*/ 910 h 1019"/>
                <a:gd name="T98" fmla="*/ 20 w 360"/>
                <a:gd name="T99" fmla="*/ 863 h 1019"/>
                <a:gd name="T100" fmla="*/ 25 w 360"/>
                <a:gd name="T101" fmla="*/ 847 h 1019"/>
                <a:gd name="T102" fmla="*/ 26 w 360"/>
                <a:gd name="T103" fmla="*/ 838 h 1019"/>
                <a:gd name="T104" fmla="*/ 30 w 360"/>
                <a:gd name="T105" fmla="*/ 729 h 1019"/>
                <a:gd name="T106" fmla="*/ 32 w 360"/>
                <a:gd name="T107" fmla="*/ 565 h 1019"/>
                <a:gd name="T108" fmla="*/ 40 w 360"/>
                <a:gd name="T109" fmla="*/ 395 h 1019"/>
                <a:gd name="T110" fmla="*/ 71 w 360"/>
                <a:gd name="T111" fmla="*/ 203 h 10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0"/>
                <a:gd name="T169" fmla="*/ 0 h 1019"/>
                <a:gd name="T170" fmla="*/ 360 w 360"/>
                <a:gd name="T171" fmla="*/ 1019 h 10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0" h="1019">
                  <a:moveTo>
                    <a:pt x="106" y="59"/>
                  </a:moveTo>
                  <a:lnTo>
                    <a:pt x="109" y="53"/>
                  </a:lnTo>
                  <a:lnTo>
                    <a:pt x="112" y="47"/>
                  </a:lnTo>
                  <a:lnTo>
                    <a:pt x="115" y="43"/>
                  </a:lnTo>
                  <a:lnTo>
                    <a:pt x="118" y="38"/>
                  </a:lnTo>
                  <a:lnTo>
                    <a:pt x="122" y="33"/>
                  </a:lnTo>
                  <a:lnTo>
                    <a:pt x="125" y="29"/>
                  </a:lnTo>
                  <a:lnTo>
                    <a:pt x="129" y="24"/>
                  </a:lnTo>
                  <a:lnTo>
                    <a:pt x="134" y="21"/>
                  </a:lnTo>
                  <a:lnTo>
                    <a:pt x="138" y="17"/>
                  </a:lnTo>
                  <a:lnTo>
                    <a:pt x="143" y="14"/>
                  </a:lnTo>
                  <a:lnTo>
                    <a:pt x="148" y="11"/>
                  </a:lnTo>
                  <a:lnTo>
                    <a:pt x="154" y="8"/>
                  </a:lnTo>
                  <a:lnTo>
                    <a:pt x="159" y="6"/>
                  </a:lnTo>
                  <a:lnTo>
                    <a:pt x="165" y="4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95" y="0"/>
                  </a:lnTo>
                  <a:lnTo>
                    <a:pt x="212" y="0"/>
                  </a:lnTo>
                  <a:lnTo>
                    <a:pt x="228" y="3"/>
                  </a:lnTo>
                  <a:lnTo>
                    <a:pt x="244" y="6"/>
                  </a:lnTo>
                  <a:lnTo>
                    <a:pt x="260" y="11"/>
                  </a:lnTo>
                  <a:lnTo>
                    <a:pt x="275" y="18"/>
                  </a:lnTo>
                  <a:lnTo>
                    <a:pt x="289" y="25"/>
                  </a:lnTo>
                  <a:lnTo>
                    <a:pt x="303" y="33"/>
                  </a:lnTo>
                  <a:lnTo>
                    <a:pt x="315" y="43"/>
                  </a:lnTo>
                  <a:lnTo>
                    <a:pt x="326" y="52"/>
                  </a:lnTo>
                  <a:lnTo>
                    <a:pt x="336" y="63"/>
                  </a:lnTo>
                  <a:lnTo>
                    <a:pt x="344" y="73"/>
                  </a:lnTo>
                  <a:lnTo>
                    <a:pt x="351" y="84"/>
                  </a:lnTo>
                  <a:lnTo>
                    <a:pt x="356" y="95"/>
                  </a:lnTo>
                  <a:lnTo>
                    <a:pt x="358" y="107"/>
                  </a:lnTo>
                  <a:lnTo>
                    <a:pt x="359" y="117"/>
                  </a:lnTo>
                  <a:lnTo>
                    <a:pt x="358" y="122"/>
                  </a:lnTo>
                  <a:lnTo>
                    <a:pt x="356" y="127"/>
                  </a:lnTo>
                  <a:lnTo>
                    <a:pt x="355" y="132"/>
                  </a:lnTo>
                  <a:lnTo>
                    <a:pt x="354" y="137"/>
                  </a:lnTo>
                  <a:lnTo>
                    <a:pt x="352" y="142"/>
                  </a:lnTo>
                  <a:lnTo>
                    <a:pt x="351" y="147"/>
                  </a:lnTo>
                  <a:lnTo>
                    <a:pt x="350" y="152"/>
                  </a:lnTo>
                  <a:lnTo>
                    <a:pt x="348" y="157"/>
                  </a:lnTo>
                  <a:lnTo>
                    <a:pt x="347" y="161"/>
                  </a:lnTo>
                  <a:lnTo>
                    <a:pt x="346" y="165"/>
                  </a:lnTo>
                  <a:lnTo>
                    <a:pt x="345" y="169"/>
                  </a:lnTo>
                  <a:lnTo>
                    <a:pt x="344" y="174"/>
                  </a:lnTo>
                  <a:lnTo>
                    <a:pt x="343" y="177"/>
                  </a:lnTo>
                  <a:lnTo>
                    <a:pt x="342" y="181"/>
                  </a:lnTo>
                  <a:lnTo>
                    <a:pt x="341" y="184"/>
                  </a:lnTo>
                  <a:lnTo>
                    <a:pt x="341" y="186"/>
                  </a:lnTo>
                  <a:lnTo>
                    <a:pt x="337" y="204"/>
                  </a:lnTo>
                  <a:lnTo>
                    <a:pt x="334" y="221"/>
                  </a:lnTo>
                  <a:lnTo>
                    <a:pt x="330" y="239"/>
                  </a:lnTo>
                  <a:lnTo>
                    <a:pt x="326" y="256"/>
                  </a:lnTo>
                  <a:lnTo>
                    <a:pt x="322" y="274"/>
                  </a:lnTo>
                  <a:lnTo>
                    <a:pt x="318" y="291"/>
                  </a:lnTo>
                  <a:lnTo>
                    <a:pt x="315" y="309"/>
                  </a:lnTo>
                  <a:lnTo>
                    <a:pt x="311" y="326"/>
                  </a:lnTo>
                  <a:lnTo>
                    <a:pt x="307" y="343"/>
                  </a:lnTo>
                  <a:lnTo>
                    <a:pt x="303" y="361"/>
                  </a:lnTo>
                  <a:lnTo>
                    <a:pt x="300" y="378"/>
                  </a:lnTo>
                  <a:lnTo>
                    <a:pt x="296" y="395"/>
                  </a:lnTo>
                  <a:lnTo>
                    <a:pt x="293" y="413"/>
                  </a:lnTo>
                  <a:lnTo>
                    <a:pt x="289" y="430"/>
                  </a:lnTo>
                  <a:lnTo>
                    <a:pt x="286" y="447"/>
                  </a:lnTo>
                  <a:lnTo>
                    <a:pt x="284" y="465"/>
                  </a:lnTo>
                  <a:lnTo>
                    <a:pt x="281" y="480"/>
                  </a:lnTo>
                  <a:lnTo>
                    <a:pt x="279" y="496"/>
                  </a:lnTo>
                  <a:lnTo>
                    <a:pt x="277" y="511"/>
                  </a:lnTo>
                  <a:lnTo>
                    <a:pt x="275" y="526"/>
                  </a:lnTo>
                  <a:lnTo>
                    <a:pt x="273" y="540"/>
                  </a:lnTo>
                  <a:lnTo>
                    <a:pt x="272" y="554"/>
                  </a:lnTo>
                  <a:lnTo>
                    <a:pt x="270" y="568"/>
                  </a:lnTo>
                  <a:lnTo>
                    <a:pt x="269" y="581"/>
                  </a:lnTo>
                  <a:lnTo>
                    <a:pt x="268" y="594"/>
                  </a:lnTo>
                  <a:lnTo>
                    <a:pt x="267" y="607"/>
                  </a:lnTo>
                  <a:lnTo>
                    <a:pt x="266" y="619"/>
                  </a:lnTo>
                  <a:lnTo>
                    <a:pt x="266" y="630"/>
                  </a:lnTo>
                  <a:lnTo>
                    <a:pt x="265" y="641"/>
                  </a:lnTo>
                  <a:lnTo>
                    <a:pt x="264" y="652"/>
                  </a:lnTo>
                  <a:lnTo>
                    <a:pt x="264" y="662"/>
                  </a:lnTo>
                  <a:lnTo>
                    <a:pt x="263" y="672"/>
                  </a:lnTo>
                  <a:lnTo>
                    <a:pt x="263" y="682"/>
                  </a:lnTo>
                  <a:lnTo>
                    <a:pt x="263" y="696"/>
                  </a:lnTo>
                  <a:lnTo>
                    <a:pt x="263" y="714"/>
                  </a:lnTo>
                  <a:lnTo>
                    <a:pt x="263" y="735"/>
                  </a:lnTo>
                  <a:lnTo>
                    <a:pt x="263" y="758"/>
                  </a:lnTo>
                  <a:lnTo>
                    <a:pt x="263" y="782"/>
                  </a:lnTo>
                  <a:lnTo>
                    <a:pt x="263" y="807"/>
                  </a:lnTo>
                  <a:lnTo>
                    <a:pt x="264" y="833"/>
                  </a:lnTo>
                  <a:lnTo>
                    <a:pt x="264" y="858"/>
                  </a:lnTo>
                  <a:lnTo>
                    <a:pt x="264" y="882"/>
                  </a:lnTo>
                  <a:lnTo>
                    <a:pt x="265" y="904"/>
                  </a:lnTo>
                  <a:lnTo>
                    <a:pt x="265" y="923"/>
                  </a:lnTo>
                  <a:lnTo>
                    <a:pt x="266" y="940"/>
                  </a:lnTo>
                  <a:lnTo>
                    <a:pt x="266" y="952"/>
                  </a:lnTo>
                  <a:lnTo>
                    <a:pt x="266" y="960"/>
                  </a:lnTo>
                  <a:lnTo>
                    <a:pt x="266" y="963"/>
                  </a:lnTo>
                  <a:lnTo>
                    <a:pt x="265" y="974"/>
                  </a:lnTo>
                  <a:lnTo>
                    <a:pt x="262" y="984"/>
                  </a:lnTo>
                  <a:lnTo>
                    <a:pt x="259" y="992"/>
                  </a:lnTo>
                  <a:lnTo>
                    <a:pt x="255" y="999"/>
                  </a:lnTo>
                  <a:lnTo>
                    <a:pt x="251" y="1005"/>
                  </a:lnTo>
                  <a:lnTo>
                    <a:pt x="246" y="1009"/>
                  </a:lnTo>
                  <a:lnTo>
                    <a:pt x="241" y="1012"/>
                  </a:lnTo>
                  <a:lnTo>
                    <a:pt x="236" y="1015"/>
                  </a:lnTo>
                  <a:lnTo>
                    <a:pt x="231" y="1016"/>
                  </a:lnTo>
                  <a:lnTo>
                    <a:pt x="226" y="1017"/>
                  </a:lnTo>
                  <a:lnTo>
                    <a:pt x="221" y="1018"/>
                  </a:lnTo>
                  <a:lnTo>
                    <a:pt x="217" y="1018"/>
                  </a:lnTo>
                  <a:lnTo>
                    <a:pt x="214" y="1018"/>
                  </a:lnTo>
                  <a:lnTo>
                    <a:pt x="211" y="1018"/>
                  </a:lnTo>
                  <a:lnTo>
                    <a:pt x="209" y="1018"/>
                  </a:lnTo>
                  <a:lnTo>
                    <a:pt x="201" y="1015"/>
                  </a:lnTo>
                  <a:lnTo>
                    <a:pt x="193" y="1012"/>
                  </a:lnTo>
                  <a:lnTo>
                    <a:pt x="186" y="1007"/>
                  </a:lnTo>
                  <a:lnTo>
                    <a:pt x="180" y="1001"/>
                  </a:lnTo>
                  <a:lnTo>
                    <a:pt x="174" y="993"/>
                  </a:lnTo>
                  <a:lnTo>
                    <a:pt x="170" y="985"/>
                  </a:lnTo>
                  <a:lnTo>
                    <a:pt x="165" y="976"/>
                  </a:lnTo>
                  <a:lnTo>
                    <a:pt x="161" y="967"/>
                  </a:lnTo>
                  <a:lnTo>
                    <a:pt x="158" y="957"/>
                  </a:lnTo>
                  <a:lnTo>
                    <a:pt x="156" y="946"/>
                  </a:lnTo>
                  <a:lnTo>
                    <a:pt x="154" y="936"/>
                  </a:lnTo>
                  <a:lnTo>
                    <a:pt x="152" y="925"/>
                  </a:lnTo>
                  <a:lnTo>
                    <a:pt x="151" y="914"/>
                  </a:lnTo>
                  <a:lnTo>
                    <a:pt x="151" y="903"/>
                  </a:lnTo>
                  <a:lnTo>
                    <a:pt x="151" y="893"/>
                  </a:lnTo>
                  <a:lnTo>
                    <a:pt x="152" y="883"/>
                  </a:lnTo>
                  <a:lnTo>
                    <a:pt x="152" y="890"/>
                  </a:lnTo>
                  <a:lnTo>
                    <a:pt x="153" y="897"/>
                  </a:lnTo>
                  <a:lnTo>
                    <a:pt x="154" y="905"/>
                  </a:lnTo>
                  <a:lnTo>
                    <a:pt x="155" y="912"/>
                  </a:lnTo>
                  <a:lnTo>
                    <a:pt x="157" y="920"/>
                  </a:lnTo>
                  <a:lnTo>
                    <a:pt x="159" y="928"/>
                  </a:lnTo>
                  <a:lnTo>
                    <a:pt x="161" y="936"/>
                  </a:lnTo>
                  <a:lnTo>
                    <a:pt x="164" y="943"/>
                  </a:lnTo>
                  <a:lnTo>
                    <a:pt x="167" y="951"/>
                  </a:lnTo>
                  <a:lnTo>
                    <a:pt x="171" y="958"/>
                  </a:lnTo>
                  <a:lnTo>
                    <a:pt x="175" y="965"/>
                  </a:lnTo>
                  <a:lnTo>
                    <a:pt x="180" y="971"/>
                  </a:lnTo>
                  <a:lnTo>
                    <a:pt x="185" y="976"/>
                  </a:lnTo>
                  <a:lnTo>
                    <a:pt x="191" y="981"/>
                  </a:lnTo>
                  <a:lnTo>
                    <a:pt x="197" y="986"/>
                  </a:lnTo>
                  <a:lnTo>
                    <a:pt x="204" y="989"/>
                  </a:lnTo>
                  <a:lnTo>
                    <a:pt x="210" y="991"/>
                  </a:lnTo>
                  <a:lnTo>
                    <a:pt x="217" y="991"/>
                  </a:lnTo>
                  <a:lnTo>
                    <a:pt x="222" y="991"/>
                  </a:lnTo>
                  <a:lnTo>
                    <a:pt x="226" y="990"/>
                  </a:lnTo>
                  <a:lnTo>
                    <a:pt x="231" y="988"/>
                  </a:lnTo>
                  <a:lnTo>
                    <a:pt x="234" y="985"/>
                  </a:lnTo>
                  <a:lnTo>
                    <a:pt x="237" y="982"/>
                  </a:lnTo>
                  <a:lnTo>
                    <a:pt x="239" y="978"/>
                  </a:lnTo>
                  <a:lnTo>
                    <a:pt x="241" y="974"/>
                  </a:lnTo>
                  <a:lnTo>
                    <a:pt x="242" y="970"/>
                  </a:lnTo>
                  <a:lnTo>
                    <a:pt x="243" y="966"/>
                  </a:lnTo>
                  <a:lnTo>
                    <a:pt x="244" y="962"/>
                  </a:lnTo>
                  <a:lnTo>
                    <a:pt x="245" y="959"/>
                  </a:lnTo>
                  <a:lnTo>
                    <a:pt x="245" y="955"/>
                  </a:lnTo>
                  <a:lnTo>
                    <a:pt x="245" y="952"/>
                  </a:lnTo>
                  <a:lnTo>
                    <a:pt x="245" y="950"/>
                  </a:lnTo>
                  <a:lnTo>
                    <a:pt x="239" y="898"/>
                  </a:lnTo>
                  <a:lnTo>
                    <a:pt x="235" y="846"/>
                  </a:lnTo>
                  <a:lnTo>
                    <a:pt x="232" y="794"/>
                  </a:lnTo>
                  <a:lnTo>
                    <a:pt x="231" y="743"/>
                  </a:lnTo>
                  <a:lnTo>
                    <a:pt x="231" y="692"/>
                  </a:lnTo>
                  <a:lnTo>
                    <a:pt x="233" y="642"/>
                  </a:lnTo>
                  <a:lnTo>
                    <a:pt x="236" y="591"/>
                  </a:lnTo>
                  <a:lnTo>
                    <a:pt x="241" y="541"/>
                  </a:lnTo>
                  <a:lnTo>
                    <a:pt x="247" y="491"/>
                  </a:lnTo>
                  <a:lnTo>
                    <a:pt x="255" y="441"/>
                  </a:lnTo>
                  <a:lnTo>
                    <a:pt x="263" y="392"/>
                  </a:lnTo>
                  <a:lnTo>
                    <a:pt x="273" y="343"/>
                  </a:lnTo>
                  <a:lnTo>
                    <a:pt x="284" y="294"/>
                  </a:lnTo>
                  <a:lnTo>
                    <a:pt x="296" y="245"/>
                  </a:lnTo>
                  <a:lnTo>
                    <a:pt x="309" y="196"/>
                  </a:lnTo>
                  <a:lnTo>
                    <a:pt x="323" y="148"/>
                  </a:lnTo>
                  <a:lnTo>
                    <a:pt x="324" y="137"/>
                  </a:lnTo>
                  <a:lnTo>
                    <a:pt x="323" y="127"/>
                  </a:lnTo>
                  <a:lnTo>
                    <a:pt x="319" y="116"/>
                  </a:lnTo>
                  <a:lnTo>
                    <a:pt x="313" y="106"/>
                  </a:lnTo>
                  <a:lnTo>
                    <a:pt x="305" y="96"/>
                  </a:lnTo>
                  <a:lnTo>
                    <a:pt x="296" y="87"/>
                  </a:lnTo>
                  <a:lnTo>
                    <a:pt x="285" y="78"/>
                  </a:lnTo>
                  <a:lnTo>
                    <a:pt x="272" y="70"/>
                  </a:lnTo>
                  <a:lnTo>
                    <a:pt x="259" y="63"/>
                  </a:lnTo>
                  <a:lnTo>
                    <a:pt x="246" y="57"/>
                  </a:lnTo>
                  <a:lnTo>
                    <a:pt x="232" y="52"/>
                  </a:lnTo>
                  <a:lnTo>
                    <a:pt x="218" y="48"/>
                  </a:lnTo>
                  <a:lnTo>
                    <a:pt x="204" y="46"/>
                  </a:lnTo>
                  <a:lnTo>
                    <a:pt x="191" y="45"/>
                  </a:lnTo>
                  <a:lnTo>
                    <a:pt x="179" y="46"/>
                  </a:lnTo>
                  <a:lnTo>
                    <a:pt x="167" y="49"/>
                  </a:lnTo>
                  <a:lnTo>
                    <a:pt x="163" y="51"/>
                  </a:lnTo>
                  <a:lnTo>
                    <a:pt x="158" y="54"/>
                  </a:lnTo>
                  <a:lnTo>
                    <a:pt x="154" y="57"/>
                  </a:lnTo>
                  <a:lnTo>
                    <a:pt x="150" y="61"/>
                  </a:lnTo>
                  <a:lnTo>
                    <a:pt x="146" y="65"/>
                  </a:lnTo>
                  <a:lnTo>
                    <a:pt x="143" y="69"/>
                  </a:lnTo>
                  <a:lnTo>
                    <a:pt x="140" y="73"/>
                  </a:lnTo>
                  <a:lnTo>
                    <a:pt x="136" y="78"/>
                  </a:lnTo>
                  <a:lnTo>
                    <a:pt x="134" y="83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4" y="104"/>
                  </a:lnTo>
                  <a:lnTo>
                    <a:pt x="122" y="109"/>
                  </a:lnTo>
                  <a:lnTo>
                    <a:pt x="120" y="114"/>
                  </a:lnTo>
                  <a:lnTo>
                    <a:pt x="118" y="119"/>
                  </a:lnTo>
                  <a:lnTo>
                    <a:pt x="112" y="138"/>
                  </a:lnTo>
                  <a:lnTo>
                    <a:pt x="107" y="157"/>
                  </a:lnTo>
                  <a:lnTo>
                    <a:pt x="102" y="175"/>
                  </a:lnTo>
                  <a:lnTo>
                    <a:pt x="98" y="194"/>
                  </a:lnTo>
                  <a:lnTo>
                    <a:pt x="94" y="212"/>
                  </a:lnTo>
                  <a:lnTo>
                    <a:pt x="91" y="231"/>
                  </a:lnTo>
                  <a:lnTo>
                    <a:pt x="88" y="249"/>
                  </a:lnTo>
                  <a:lnTo>
                    <a:pt x="85" y="267"/>
                  </a:lnTo>
                  <a:lnTo>
                    <a:pt x="83" y="286"/>
                  </a:lnTo>
                  <a:lnTo>
                    <a:pt x="81" y="305"/>
                  </a:lnTo>
                  <a:lnTo>
                    <a:pt x="78" y="324"/>
                  </a:lnTo>
                  <a:lnTo>
                    <a:pt x="76" y="343"/>
                  </a:lnTo>
                  <a:lnTo>
                    <a:pt x="74" y="362"/>
                  </a:lnTo>
                  <a:lnTo>
                    <a:pt x="72" y="382"/>
                  </a:lnTo>
                  <a:lnTo>
                    <a:pt x="69" y="402"/>
                  </a:lnTo>
                  <a:lnTo>
                    <a:pt x="66" y="422"/>
                  </a:lnTo>
                  <a:lnTo>
                    <a:pt x="64" y="446"/>
                  </a:lnTo>
                  <a:lnTo>
                    <a:pt x="63" y="470"/>
                  </a:lnTo>
                  <a:lnTo>
                    <a:pt x="62" y="494"/>
                  </a:lnTo>
                  <a:lnTo>
                    <a:pt x="60" y="518"/>
                  </a:lnTo>
                  <a:lnTo>
                    <a:pt x="59" y="542"/>
                  </a:lnTo>
                  <a:lnTo>
                    <a:pt x="58" y="566"/>
                  </a:lnTo>
                  <a:lnTo>
                    <a:pt x="58" y="589"/>
                  </a:lnTo>
                  <a:lnTo>
                    <a:pt x="57" y="613"/>
                  </a:lnTo>
                  <a:lnTo>
                    <a:pt x="57" y="636"/>
                  </a:lnTo>
                  <a:lnTo>
                    <a:pt x="57" y="660"/>
                  </a:lnTo>
                  <a:lnTo>
                    <a:pt x="56" y="683"/>
                  </a:lnTo>
                  <a:lnTo>
                    <a:pt x="56" y="707"/>
                  </a:lnTo>
                  <a:lnTo>
                    <a:pt x="56" y="730"/>
                  </a:lnTo>
                  <a:lnTo>
                    <a:pt x="56" y="753"/>
                  </a:lnTo>
                  <a:lnTo>
                    <a:pt x="56" y="777"/>
                  </a:lnTo>
                  <a:lnTo>
                    <a:pt x="56" y="800"/>
                  </a:lnTo>
                  <a:lnTo>
                    <a:pt x="56" y="808"/>
                  </a:lnTo>
                  <a:lnTo>
                    <a:pt x="56" y="817"/>
                  </a:lnTo>
                  <a:lnTo>
                    <a:pt x="55" y="825"/>
                  </a:lnTo>
                  <a:lnTo>
                    <a:pt x="54" y="833"/>
                  </a:lnTo>
                  <a:lnTo>
                    <a:pt x="53" y="841"/>
                  </a:lnTo>
                  <a:lnTo>
                    <a:pt x="52" y="848"/>
                  </a:lnTo>
                  <a:lnTo>
                    <a:pt x="51" y="856"/>
                  </a:lnTo>
                  <a:lnTo>
                    <a:pt x="50" y="863"/>
                  </a:lnTo>
                  <a:lnTo>
                    <a:pt x="48" y="871"/>
                  </a:lnTo>
                  <a:lnTo>
                    <a:pt x="46" y="879"/>
                  </a:lnTo>
                  <a:lnTo>
                    <a:pt x="44" y="886"/>
                  </a:lnTo>
                  <a:lnTo>
                    <a:pt x="42" y="894"/>
                  </a:lnTo>
                  <a:lnTo>
                    <a:pt x="40" y="902"/>
                  </a:lnTo>
                  <a:lnTo>
                    <a:pt x="38" y="911"/>
                  </a:lnTo>
                  <a:lnTo>
                    <a:pt x="35" y="919"/>
                  </a:lnTo>
                  <a:lnTo>
                    <a:pt x="33" y="928"/>
                  </a:lnTo>
                  <a:lnTo>
                    <a:pt x="32" y="932"/>
                  </a:lnTo>
                  <a:lnTo>
                    <a:pt x="31" y="935"/>
                  </a:lnTo>
                  <a:lnTo>
                    <a:pt x="30" y="939"/>
                  </a:lnTo>
                  <a:lnTo>
                    <a:pt x="30" y="943"/>
                  </a:lnTo>
                  <a:lnTo>
                    <a:pt x="29" y="947"/>
                  </a:lnTo>
                  <a:lnTo>
                    <a:pt x="28" y="950"/>
                  </a:lnTo>
                  <a:lnTo>
                    <a:pt x="28" y="954"/>
                  </a:lnTo>
                  <a:lnTo>
                    <a:pt x="28" y="958"/>
                  </a:lnTo>
                  <a:lnTo>
                    <a:pt x="29" y="961"/>
                  </a:lnTo>
                  <a:lnTo>
                    <a:pt x="30" y="964"/>
                  </a:lnTo>
                  <a:lnTo>
                    <a:pt x="31" y="967"/>
                  </a:lnTo>
                  <a:lnTo>
                    <a:pt x="32" y="969"/>
                  </a:lnTo>
                  <a:lnTo>
                    <a:pt x="34" y="972"/>
                  </a:lnTo>
                  <a:lnTo>
                    <a:pt x="37" y="974"/>
                  </a:lnTo>
                  <a:lnTo>
                    <a:pt x="40" y="975"/>
                  </a:lnTo>
                  <a:lnTo>
                    <a:pt x="43" y="976"/>
                  </a:lnTo>
                  <a:lnTo>
                    <a:pt x="50" y="975"/>
                  </a:lnTo>
                  <a:lnTo>
                    <a:pt x="57" y="972"/>
                  </a:lnTo>
                  <a:lnTo>
                    <a:pt x="62" y="968"/>
                  </a:lnTo>
                  <a:lnTo>
                    <a:pt x="67" y="964"/>
                  </a:lnTo>
                  <a:lnTo>
                    <a:pt x="71" y="959"/>
                  </a:lnTo>
                  <a:lnTo>
                    <a:pt x="75" y="954"/>
                  </a:lnTo>
                  <a:lnTo>
                    <a:pt x="78" y="948"/>
                  </a:lnTo>
                  <a:lnTo>
                    <a:pt x="81" y="941"/>
                  </a:lnTo>
                  <a:lnTo>
                    <a:pt x="84" y="934"/>
                  </a:lnTo>
                  <a:lnTo>
                    <a:pt x="86" y="927"/>
                  </a:lnTo>
                  <a:lnTo>
                    <a:pt x="88" y="919"/>
                  </a:lnTo>
                  <a:lnTo>
                    <a:pt x="90" y="912"/>
                  </a:lnTo>
                  <a:lnTo>
                    <a:pt x="93" y="904"/>
                  </a:lnTo>
                  <a:lnTo>
                    <a:pt x="95" y="897"/>
                  </a:lnTo>
                  <a:lnTo>
                    <a:pt x="97" y="890"/>
                  </a:lnTo>
                  <a:lnTo>
                    <a:pt x="100" y="883"/>
                  </a:lnTo>
                  <a:lnTo>
                    <a:pt x="100" y="892"/>
                  </a:lnTo>
                  <a:lnTo>
                    <a:pt x="100" y="901"/>
                  </a:lnTo>
                  <a:lnTo>
                    <a:pt x="99" y="910"/>
                  </a:lnTo>
                  <a:lnTo>
                    <a:pt x="97" y="919"/>
                  </a:lnTo>
                  <a:lnTo>
                    <a:pt x="95" y="927"/>
                  </a:lnTo>
                  <a:lnTo>
                    <a:pt x="93" y="936"/>
                  </a:lnTo>
                  <a:lnTo>
                    <a:pt x="91" y="945"/>
                  </a:lnTo>
                  <a:lnTo>
                    <a:pt x="88" y="953"/>
                  </a:lnTo>
                  <a:lnTo>
                    <a:pt x="84" y="961"/>
                  </a:lnTo>
                  <a:lnTo>
                    <a:pt x="80" y="968"/>
                  </a:lnTo>
                  <a:lnTo>
                    <a:pt x="76" y="975"/>
                  </a:lnTo>
                  <a:lnTo>
                    <a:pt x="71" y="982"/>
                  </a:lnTo>
                  <a:lnTo>
                    <a:pt x="66" y="988"/>
                  </a:lnTo>
                  <a:lnTo>
                    <a:pt x="61" y="993"/>
                  </a:lnTo>
                  <a:lnTo>
                    <a:pt x="54" y="998"/>
                  </a:lnTo>
                  <a:lnTo>
                    <a:pt x="48" y="1001"/>
                  </a:lnTo>
                  <a:lnTo>
                    <a:pt x="45" y="1002"/>
                  </a:lnTo>
                  <a:lnTo>
                    <a:pt x="42" y="1002"/>
                  </a:lnTo>
                  <a:lnTo>
                    <a:pt x="40" y="1002"/>
                  </a:lnTo>
                  <a:lnTo>
                    <a:pt x="37" y="1003"/>
                  </a:lnTo>
                  <a:lnTo>
                    <a:pt x="35" y="1003"/>
                  </a:lnTo>
                  <a:lnTo>
                    <a:pt x="33" y="1003"/>
                  </a:lnTo>
                  <a:lnTo>
                    <a:pt x="31" y="1002"/>
                  </a:lnTo>
                  <a:lnTo>
                    <a:pt x="29" y="1002"/>
                  </a:lnTo>
                  <a:lnTo>
                    <a:pt x="27" y="1002"/>
                  </a:lnTo>
                  <a:lnTo>
                    <a:pt x="25" y="1001"/>
                  </a:lnTo>
                  <a:lnTo>
                    <a:pt x="23" y="1001"/>
                  </a:lnTo>
                  <a:lnTo>
                    <a:pt x="22" y="1000"/>
                  </a:lnTo>
                  <a:lnTo>
                    <a:pt x="20" y="999"/>
                  </a:lnTo>
                  <a:lnTo>
                    <a:pt x="19" y="999"/>
                  </a:lnTo>
                  <a:lnTo>
                    <a:pt x="17" y="998"/>
                  </a:lnTo>
                  <a:lnTo>
                    <a:pt x="16" y="997"/>
                  </a:lnTo>
                  <a:lnTo>
                    <a:pt x="15" y="996"/>
                  </a:lnTo>
                  <a:lnTo>
                    <a:pt x="13" y="994"/>
                  </a:lnTo>
                  <a:lnTo>
                    <a:pt x="11" y="992"/>
                  </a:lnTo>
                  <a:lnTo>
                    <a:pt x="10" y="990"/>
                  </a:lnTo>
                  <a:lnTo>
                    <a:pt x="8" y="988"/>
                  </a:lnTo>
                  <a:lnTo>
                    <a:pt x="7" y="986"/>
                  </a:lnTo>
                  <a:lnTo>
                    <a:pt x="5" y="984"/>
                  </a:lnTo>
                  <a:lnTo>
                    <a:pt x="4" y="981"/>
                  </a:lnTo>
                  <a:lnTo>
                    <a:pt x="3" y="979"/>
                  </a:lnTo>
                  <a:lnTo>
                    <a:pt x="2" y="976"/>
                  </a:lnTo>
                  <a:lnTo>
                    <a:pt x="2" y="973"/>
                  </a:lnTo>
                  <a:lnTo>
                    <a:pt x="1" y="970"/>
                  </a:lnTo>
                  <a:lnTo>
                    <a:pt x="0" y="967"/>
                  </a:lnTo>
                  <a:lnTo>
                    <a:pt x="0" y="963"/>
                  </a:lnTo>
                  <a:lnTo>
                    <a:pt x="0" y="959"/>
                  </a:lnTo>
                  <a:lnTo>
                    <a:pt x="0" y="956"/>
                  </a:lnTo>
                  <a:lnTo>
                    <a:pt x="0" y="950"/>
                  </a:lnTo>
                  <a:lnTo>
                    <a:pt x="1" y="944"/>
                  </a:lnTo>
                  <a:lnTo>
                    <a:pt x="2" y="938"/>
                  </a:lnTo>
                  <a:lnTo>
                    <a:pt x="3" y="931"/>
                  </a:lnTo>
                  <a:lnTo>
                    <a:pt x="4" y="924"/>
                  </a:lnTo>
                  <a:lnTo>
                    <a:pt x="6" y="917"/>
                  </a:lnTo>
                  <a:lnTo>
                    <a:pt x="8" y="910"/>
                  </a:lnTo>
                  <a:lnTo>
                    <a:pt x="10" y="902"/>
                  </a:lnTo>
                  <a:lnTo>
                    <a:pt x="11" y="895"/>
                  </a:lnTo>
                  <a:lnTo>
                    <a:pt x="13" y="888"/>
                  </a:lnTo>
                  <a:lnTo>
                    <a:pt x="15" y="881"/>
                  </a:lnTo>
                  <a:lnTo>
                    <a:pt x="17" y="874"/>
                  </a:lnTo>
                  <a:lnTo>
                    <a:pt x="19" y="868"/>
                  </a:lnTo>
                  <a:lnTo>
                    <a:pt x="20" y="863"/>
                  </a:lnTo>
                  <a:lnTo>
                    <a:pt x="22" y="858"/>
                  </a:lnTo>
                  <a:lnTo>
                    <a:pt x="23" y="855"/>
                  </a:lnTo>
                  <a:lnTo>
                    <a:pt x="23" y="853"/>
                  </a:lnTo>
                  <a:lnTo>
                    <a:pt x="24" y="852"/>
                  </a:lnTo>
                  <a:lnTo>
                    <a:pt x="24" y="850"/>
                  </a:lnTo>
                  <a:lnTo>
                    <a:pt x="25" y="848"/>
                  </a:lnTo>
                  <a:lnTo>
                    <a:pt x="25" y="847"/>
                  </a:lnTo>
                  <a:lnTo>
                    <a:pt x="25" y="845"/>
                  </a:lnTo>
                  <a:lnTo>
                    <a:pt x="26" y="844"/>
                  </a:lnTo>
                  <a:lnTo>
                    <a:pt x="26" y="843"/>
                  </a:lnTo>
                  <a:lnTo>
                    <a:pt x="26" y="842"/>
                  </a:lnTo>
                  <a:lnTo>
                    <a:pt x="26" y="840"/>
                  </a:lnTo>
                  <a:lnTo>
                    <a:pt x="26" y="839"/>
                  </a:lnTo>
                  <a:lnTo>
                    <a:pt x="26" y="838"/>
                  </a:lnTo>
                  <a:lnTo>
                    <a:pt x="26" y="837"/>
                  </a:lnTo>
                  <a:lnTo>
                    <a:pt x="27" y="837"/>
                  </a:lnTo>
                  <a:lnTo>
                    <a:pt x="27" y="817"/>
                  </a:lnTo>
                  <a:lnTo>
                    <a:pt x="28" y="796"/>
                  </a:lnTo>
                  <a:lnTo>
                    <a:pt x="29" y="774"/>
                  </a:lnTo>
                  <a:lnTo>
                    <a:pt x="30" y="752"/>
                  </a:lnTo>
                  <a:lnTo>
                    <a:pt x="30" y="729"/>
                  </a:lnTo>
                  <a:lnTo>
                    <a:pt x="30" y="706"/>
                  </a:lnTo>
                  <a:lnTo>
                    <a:pt x="31" y="682"/>
                  </a:lnTo>
                  <a:lnTo>
                    <a:pt x="31" y="658"/>
                  </a:lnTo>
                  <a:lnTo>
                    <a:pt x="31" y="635"/>
                  </a:lnTo>
                  <a:lnTo>
                    <a:pt x="32" y="611"/>
                  </a:lnTo>
                  <a:lnTo>
                    <a:pt x="32" y="588"/>
                  </a:lnTo>
                  <a:lnTo>
                    <a:pt x="32" y="565"/>
                  </a:lnTo>
                  <a:lnTo>
                    <a:pt x="33" y="542"/>
                  </a:lnTo>
                  <a:lnTo>
                    <a:pt x="33" y="521"/>
                  </a:lnTo>
                  <a:lnTo>
                    <a:pt x="34" y="500"/>
                  </a:lnTo>
                  <a:lnTo>
                    <a:pt x="34" y="480"/>
                  </a:lnTo>
                  <a:lnTo>
                    <a:pt x="35" y="452"/>
                  </a:lnTo>
                  <a:lnTo>
                    <a:pt x="38" y="424"/>
                  </a:lnTo>
                  <a:lnTo>
                    <a:pt x="40" y="395"/>
                  </a:lnTo>
                  <a:lnTo>
                    <a:pt x="43" y="367"/>
                  </a:lnTo>
                  <a:lnTo>
                    <a:pt x="47" y="339"/>
                  </a:lnTo>
                  <a:lnTo>
                    <a:pt x="51" y="311"/>
                  </a:lnTo>
                  <a:lnTo>
                    <a:pt x="55" y="284"/>
                  </a:lnTo>
                  <a:lnTo>
                    <a:pt x="60" y="256"/>
                  </a:lnTo>
                  <a:lnTo>
                    <a:pt x="65" y="230"/>
                  </a:lnTo>
                  <a:lnTo>
                    <a:pt x="71" y="203"/>
                  </a:lnTo>
                  <a:lnTo>
                    <a:pt x="76" y="177"/>
                  </a:lnTo>
                  <a:lnTo>
                    <a:pt x="82" y="152"/>
                  </a:lnTo>
                  <a:lnTo>
                    <a:pt x="88" y="128"/>
                  </a:lnTo>
                  <a:lnTo>
                    <a:pt x="94" y="104"/>
                  </a:lnTo>
                  <a:lnTo>
                    <a:pt x="100" y="81"/>
                  </a:lnTo>
                  <a:lnTo>
                    <a:pt x="106" y="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64"/>
            <p:cNvSpPr>
              <a:spLocks/>
            </p:cNvSpPr>
            <p:nvPr/>
          </p:nvSpPr>
          <p:spPr bwMode="auto">
            <a:xfrm>
              <a:off x="1409" y="2661"/>
              <a:ext cx="72" cy="164"/>
            </a:xfrm>
            <a:custGeom>
              <a:avLst/>
              <a:gdLst>
                <a:gd name="T0" fmla="*/ 0 w 72"/>
                <a:gd name="T1" fmla="*/ 0 h 164"/>
                <a:gd name="T2" fmla="*/ 3 w 72"/>
                <a:gd name="T3" fmla="*/ 6 h 164"/>
                <a:gd name="T4" fmla="*/ 6 w 72"/>
                <a:gd name="T5" fmla="*/ 13 h 164"/>
                <a:gd name="T6" fmla="*/ 10 w 72"/>
                <a:gd name="T7" fmla="*/ 20 h 164"/>
                <a:gd name="T8" fmla="*/ 14 w 72"/>
                <a:gd name="T9" fmla="*/ 28 h 164"/>
                <a:gd name="T10" fmla="*/ 18 w 72"/>
                <a:gd name="T11" fmla="*/ 37 h 164"/>
                <a:gd name="T12" fmla="*/ 22 w 72"/>
                <a:gd name="T13" fmla="*/ 47 h 164"/>
                <a:gd name="T14" fmla="*/ 27 w 72"/>
                <a:gd name="T15" fmla="*/ 56 h 164"/>
                <a:gd name="T16" fmla="*/ 31 w 72"/>
                <a:gd name="T17" fmla="*/ 67 h 164"/>
                <a:gd name="T18" fmla="*/ 36 w 72"/>
                <a:gd name="T19" fmla="*/ 78 h 164"/>
                <a:gd name="T20" fmla="*/ 41 w 72"/>
                <a:gd name="T21" fmla="*/ 89 h 164"/>
                <a:gd name="T22" fmla="*/ 46 w 72"/>
                <a:gd name="T23" fmla="*/ 101 h 164"/>
                <a:gd name="T24" fmla="*/ 51 w 72"/>
                <a:gd name="T25" fmla="*/ 113 h 164"/>
                <a:gd name="T26" fmla="*/ 56 w 72"/>
                <a:gd name="T27" fmla="*/ 125 h 164"/>
                <a:gd name="T28" fmla="*/ 61 w 72"/>
                <a:gd name="T29" fmla="*/ 138 h 164"/>
                <a:gd name="T30" fmla="*/ 66 w 72"/>
                <a:gd name="T31" fmla="*/ 150 h 164"/>
                <a:gd name="T32" fmla="*/ 71 w 72"/>
                <a:gd name="T33" fmla="*/ 163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164"/>
                <a:gd name="T53" fmla="*/ 72 w 72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164">
                  <a:moveTo>
                    <a:pt x="0" y="0"/>
                  </a:moveTo>
                  <a:lnTo>
                    <a:pt x="3" y="6"/>
                  </a:lnTo>
                  <a:lnTo>
                    <a:pt x="6" y="13"/>
                  </a:lnTo>
                  <a:lnTo>
                    <a:pt x="10" y="20"/>
                  </a:lnTo>
                  <a:lnTo>
                    <a:pt x="14" y="28"/>
                  </a:lnTo>
                  <a:lnTo>
                    <a:pt x="18" y="37"/>
                  </a:lnTo>
                  <a:lnTo>
                    <a:pt x="22" y="47"/>
                  </a:lnTo>
                  <a:lnTo>
                    <a:pt x="27" y="56"/>
                  </a:lnTo>
                  <a:lnTo>
                    <a:pt x="31" y="67"/>
                  </a:lnTo>
                  <a:lnTo>
                    <a:pt x="36" y="78"/>
                  </a:lnTo>
                  <a:lnTo>
                    <a:pt x="41" y="89"/>
                  </a:lnTo>
                  <a:lnTo>
                    <a:pt x="46" y="101"/>
                  </a:lnTo>
                  <a:lnTo>
                    <a:pt x="51" y="113"/>
                  </a:lnTo>
                  <a:lnTo>
                    <a:pt x="56" y="125"/>
                  </a:lnTo>
                  <a:lnTo>
                    <a:pt x="61" y="138"/>
                  </a:lnTo>
                  <a:lnTo>
                    <a:pt x="66" y="150"/>
                  </a:lnTo>
                  <a:lnTo>
                    <a:pt x="71" y="16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65"/>
            <p:cNvSpPr>
              <a:spLocks/>
            </p:cNvSpPr>
            <p:nvPr/>
          </p:nvSpPr>
          <p:spPr bwMode="auto">
            <a:xfrm>
              <a:off x="1406" y="265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66"/>
            <p:cNvSpPr>
              <a:spLocks/>
            </p:cNvSpPr>
            <p:nvPr/>
          </p:nvSpPr>
          <p:spPr bwMode="auto">
            <a:xfrm>
              <a:off x="1477" y="282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67"/>
            <p:cNvSpPr>
              <a:spLocks/>
            </p:cNvSpPr>
            <p:nvPr/>
          </p:nvSpPr>
          <p:spPr bwMode="auto">
            <a:xfrm>
              <a:off x="1483" y="2608"/>
              <a:ext cx="121" cy="199"/>
            </a:xfrm>
            <a:custGeom>
              <a:avLst/>
              <a:gdLst>
                <a:gd name="T0" fmla="*/ 120 w 121"/>
                <a:gd name="T1" fmla="*/ 198 h 199"/>
                <a:gd name="T2" fmla="*/ 109 w 121"/>
                <a:gd name="T3" fmla="*/ 186 h 199"/>
                <a:gd name="T4" fmla="*/ 99 w 121"/>
                <a:gd name="T5" fmla="*/ 174 h 199"/>
                <a:gd name="T6" fmla="*/ 89 w 121"/>
                <a:gd name="T7" fmla="*/ 162 h 199"/>
                <a:gd name="T8" fmla="*/ 80 w 121"/>
                <a:gd name="T9" fmla="*/ 149 h 199"/>
                <a:gd name="T10" fmla="*/ 71 w 121"/>
                <a:gd name="T11" fmla="*/ 137 h 199"/>
                <a:gd name="T12" fmla="*/ 62 w 121"/>
                <a:gd name="T13" fmla="*/ 124 h 199"/>
                <a:gd name="T14" fmla="*/ 54 w 121"/>
                <a:gd name="T15" fmla="*/ 112 h 199"/>
                <a:gd name="T16" fmla="*/ 47 w 121"/>
                <a:gd name="T17" fmla="*/ 99 h 199"/>
                <a:gd name="T18" fmla="*/ 39 w 121"/>
                <a:gd name="T19" fmla="*/ 86 h 199"/>
                <a:gd name="T20" fmla="*/ 32 w 121"/>
                <a:gd name="T21" fmla="*/ 73 h 199"/>
                <a:gd name="T22" fmla="*/ 26 w 121"/>
                <a:gd name="T23" fmla="*/ 61 h 199"/>
                <a:gd name="T24" fmla="*/ 20 w 121"/>
                <a:gd name="T25" fmla="*/ 48 h 199"/>
                <a:gd name="T26" fmla="*/ 14 w 121"/>
                <a:gd name="T27" fmla="*/ 36 h 199"/>
                <a:gd name="T28" fmla="*/ 9 w 121"/>
                <a:gd name="T29" fmla="*/ 24 h 199"/>
                <a:gd name="T30" fmla="*/ 4 w 121"/>
                <a:gd name="T31" fmla="*/ 12 h 199"/>
                <a:gd name="T32" fmla="*/ 0 w 121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99"/>
                <a:gd name="T53" fmla="*/ 121 w 121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99">
                  <a:moveTo>
                    <a:pt x="120" y="198"/>
                  </a:moveTo>
                  <a:lnTo>
                    <a:pt x="109" y="186"/>
                  </a:lnTo>
                  <a:lnTo>
                    <a:pt x="99" y="174"/>
                  </a:lnTo>
                  <a:lnTo>
                    <a:pt x="89" y="162"/>
                  </a:lnTo>
                  <a:lnTo>
                    <a:pt x="80" y="149"/>
                  </a:lnTo>
                  <a:lnTo>
                    <a:pt x="71" y="137"/>
                  </a:lnTo>
                  <a:lnTo>
                    <a:pt x="62" y="124"/>
                  </a:lnTo>
                  <a:lnTo>
                    <a:pt x="54" y="112"/>
                  </a:lnTo>
                  <a:lnTo>
                    <a:pt x="47" y="99"/>
                  </a:lnTo>
                  <a:lnTo>
                    <a:pt x="39" y="86"/>
                  </a:lnTo>
                  <a:lnTo>
                    <a:pt x="32" y="73"/>
                  </a:lnTo>
                  <a:lnTo>
                    <a:pt x="26" y="61"/>
                  </a:lnTo>
                  <a:lnTo>
                    <a:pt x="20" y="48"/>
                  </a:lnTo>
                  <a:lnTo>
                    <a:pt x="14" y="36"/>
                  </a:lnTo>
                  <a:lnTo>
                    <a:pt x="9" y="24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68"/>
            <p:cNvSpPr>
              <a:spLocks/>
            </p:cNvSpPr>
            <p:nvPr/>
          </p:nvSpPr>
          <p:spPr bwMode="auto">
            <a:xfrm>
              <a:off x="1601" y="280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69"/>
            <p:cNvSpPr>
              <a:spLocks/>
            </p:cNvSpPr>
            <p:nvPr/>
          </p:nvSpPr>
          <p:spPr bwMode="auto">
            <a:xfrm>
              <a:off x="1479" y="26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70"/>
            <p:cNvSpPr>
              <a:spLocks/>
            </p:cNvSpPr>
            <p:nvPr/>
          </p:nvSpPr>
          <p:spPr bwMode="auto">
            <a:xfrm>
              <a:off x="1426" y="2611"/>
              <a:ext cx="97" cy="199"/>
            </a:xfrm>
            <a:custGeom>
              <a:avLst/>
              <a:gdLst>
                <a:gd name="T0" fmla="*/ 96 w 97"/>
                <a:gd name="T1" fmla="*/ 198 h 199"/>
                <a:gd name="T2" fmla="*/ 90 w 97"/>
                <a:gd name="T3" fmla="*/ 188 h 199"/>
                <a:gd name="T4" fmla="*/ 84 w 97"/>
                <a:gd name="T5" fmla="*/ 177 h 199"/>
                <a:gd name="T6" fmla="*/ 76 w 97"/>
                <a:gd name="T7" fmla="*/ 165 h 199"/>
                <a:gd name="T8" fmla="*/ 69 w 97"/>
                <a:gd name="T9" fmla="*/ 152 h 199"/>
                <a:gd name="T10" fmla="*/ 61 w 97"/>
                <a:gd name="T11" fmla="*/ 138 h 199"/>
                <a:gd name="T12" fmla="*/ 54 w 97"/>
                <a:gd name="T13" fmla="*/ 123 h 199"/>
                <a:gd name="T14" fmla="*/ 46 w 97"/>
                <a:gd name="T15" fmla="*/ 108 h 199"/>
                <a:gd name="T16" fmla="*/ 38 w 97"/>
                <a:gd name="T17" fmla="*/ 93 h 199"/>
                <a:gd name="T18" fmla="*/ 31 w 97"/>
                <a:gd name="T19" fmla="*/ 78 h 199"/>
                <a:gd name="T20" fmla="*/ 24 w 97"/>
                <a:gd name="T21" fmla="*/ 64 h 199"/>
                <a:gd name="T22" fmla="*/ 18 w 97"/>
                <a:gd name="T23" fmla="*/ 50 h 199"/>
                <a:gd name="T24" fmla="*/ 12 w 97"/>
                <a:gd name="T25" fmla="*/ 38 h 199"/>
                <a:gd name="T26" fmla="*/ 8 w 97"/>
                <a:gd name="T27" fmla="*/ 26 h 199"/>
                <a:gd name="T28" fmla="*/ 4 w 97"/>
                <a:gd name="T29" fmla="*/ 16 h 199"/>
                <a:gd name="T30" fmla="*/ 1 w 97"/>
                <a:gd name="T31" fmla="*/ 7 h 199"/>
                <a:gd name="T32" fmla="*/ 0 w 97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199"/>
                <a:gd name="T53" fmla="*/ 97 w 97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199">
                  <a:moveTo>
                    <a:pt x="96" y="198"/>
                  </a:moveTo>
                  <a:lnTo>
                    <a:pt x="90" y="188"/>
                  </a:lnTo>
                  <a:lnTo>
                    <a:pt x="84" y="177"/>
                  </a:lnTo>
                  <a:lnTo>
                    <a:pt x="76" y="165"/>
                  </a:lnTo>
                  <a:lnTo>
                    <a:pt x="69" y="152"/>
                  </a:lnTo>
                  <a:lnTo>
                    <a:pt x="61" y="138"/>
                  </a:lnTo>
                  <a:lnTo>
                    <a:pt x="54" y="123"/>
                  </a:lnTo>
                  <a:lnTo>
                    <a:pt x="46" y="108"/>
                  </a:lnTo>
                  <a:lnTo>
                    <a:pt x="38" y="93"/>
                  </a:lnTo>
                  <a:lnTo>
                    <a:pt x="31" y="78"/>
                  </a:lnTo>
                  <a:lnTo>
                    <a:pt x="24" y="64"/>
                  </a:lnTo>
                  <a:lnTo>
                    <a:pt x="18" y="50"/>
                  </a:lnTo>
                  <a:lnTo>
                    <a:pt x="12" y="38"/>
                  </a:lnTo>
                  <a:lnTo>
                    <a:pt x="8" y="26"/>
                  </a:lnTo>
                  <a:lnTo>
                    <a:pt x="4" y="16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71"/>
            <p:cNvSpPr>
              <a:spLocks/>
            </p:cNvSpPr>
            <p:nvPr/>
          </p:nvSpPr>
          <p:spPr bwMode="auto">
            <a:xfrm>
              <a:off x="1519" y="280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72"/>
            <p:cNvSpPr>
              <a:spLocks/>
            </p:cNvSpPr>
            <p:nvPr/>
          </p:nvSpPr>
          <p:spPr bwMode="auto">
            <a:xfrm>
              <a:off x="1422" y="26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73"/>
            <p:cNvSpPr>
              <a:spLocks/>
            </p:cNvSpPr>
            <p:nvPr/>
          </p:nvSpPr>
          <p:spPr bwMode="auto">
            <a:xfrm>
              <a:off x="1395" y="2567"/>
              <a:ext cx="94" cy="236"/>
            </a:xfrm>
            <a:custGeom>
              <a:avLst/>
              <a:gdLst>
                <a:gd name="T0" fmla="*/ 0 w 94"/>
                <a:gd name="T1" fmla="*/ 0 h 236"/>
                <a:gd name="T2" fmla="*/ 3 w 94"/>
                <a:gd name="T3" fmla="*/ 13 h 236"/>
                <a:gd name="T4" fmla="*/ 8 w 94"/>
                <a:gd name="T5" fmla="*/ 27 h 236"/>
                <a:gd name="T6" fmla="*/ 13 w 94"/>
                <a:gd name="T7" fmla="*/ 43 h 236"/>
                <a:gd name="T8" fmla="*/ 19 w 94"/>
                <a:gd name="T9" fmla="*/ 60 h 236"/>
                <a:gd name="T10" fmla="*/ 25 w 94"/>
                <a:gd name="T11" fmla="*/ 77 h 236"/>
                <a:gd name="T12" fmla="*/ 32 w 94"/>
                <a:gd name="T13" fmla="*/ 94 h 236"/>
                <a:gd name="T14" fmla="*/ 39 w 94"/>
                <a:gd name="T15" fmla="*/ 112 h 236"/>
                <a:gd name="T16" fmla="*/ 46 w 94"/>
                <a:gd name="T17" fmla="*/ 129 h 236"/>
                <a:gd name="T18" fmla="*/ 53 w 94"/>
                <a:gd name="T19" fmla="*/ 146 h 236"/>
                <a:gd name="T20" fmla="*/ 61 w 94"/>
                <a:gd name="T21" fmla="*/ 163 h 236"/>
                <a:gd name="T22" fmla="*/ 67 w 94"/>
                <a:gd name="T23" fmla="*/ 178 h 236"/>
                <a:gd name="T24" fmla="*/ 73 w 94"/>
                <a:gd name="T25" fmla="*/ 193 h 236"/>
                <a:gd name="T26" fmla="*/ 79 w 94"/>
                <a:gd name="T27" fmla="*/ 206 h 236"/>
                <a:gd name="T28" fmla="*/ 85 w 94"/>
                <a:gd name="T29" fmla="*/ 218 h 236"/>
                <a:gd name="T30" fmla="*/ 89 w 94"/>
                <a:gd name="T31" fmla="*/ 227 h 236"/>
                <a:gd name="T32" fmla="*/ 93 w 94"/>
                <a:gd name="T33" fmla="*/ 235 h 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36"/>
                <a:gd name="T53" fmla="*/ 94 w 94"/>
                <a:gd name="T54" fmla="*/ 236 h 2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36">
                  <a:moveTo>
                    <a:pt x="0" y="0"/>
                  </a:moveTo>
                  <a:lnTo>
                    <a:pt x="3" y="13"/>
                  </a:lnTo>
                  <a:lnTo>
                    <a:pt x="8" y="27"/>
                  </a:lnTo>
                  <a:lnTo>
                    <a:pt x="13" y="43"/>
                  </a:lnTo>
                  <a:lnTo>
                    <a:pt x="19" y="60"/>
                  </a:lnTo>
                  <a:lnTo>
                    <a:pt x="25" y="77"/>
                  </a:lnTo>
                  <a:lnTo>
                    <a:pt x="32" y="94"/>
                  </a:lnTo>
                  <a:lnTo>
                    <a:pt x="39" y="112"/>
                  </a:lnTo>
                  <a:lnTo>
                    <a:pt x="46" y="129"/>
                  </a:lnTo>
                  <a:lnTo>
                    <a:pt x="53" y="146"/>
                  </a:lnTo>
                  <a:lnTo>
                    <a:pt x="61" y="163"/>
                  </a:lnTo>
                  <a:lnTo>
                    <a:pt x="67" y="178"/>
                  </a:lnTo>
                  <a:lnTo>
                    <a:pt x="73" y="193"/>
                  </a:lnTo>
                  <a:lnTo>
                    <a:pt x="79" y="206"/>
                  </a:lnTo>
                  <a:lnTo>
                    <a:pt x="85" y="218"/>
                  </a:lnTo>
                  <a:lnTo>
                    <a:pt x="89" y="227"/>
                  </a:lnTo>
                  <a:lnTo>
                    <a:pt x="93" y="23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74"/>
            <p:cNvSpPr>
              <a:spLocks/>
            </p:cNvSpPr>
            <p:nvPr/>
          </p:nvSpPr>
          <p:spPr bwMode="auto">
            <a:xfrm>
              <a:off x="1393" y="256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75"/>
            <p:cNvSpPr>
              <a:spLocks/>
            </p:cNvSpPr>
            <p:nvPr/>
          </p:nvSpPr>
          <p:spPr bwMode="auto">
            <a:xfrm>
              <a:off x="1486" y="28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76"/>
            <p:cNvSpPr>
              <a:spLocks/>
            </p:cNvSpPr>
            <p:nvPr/>
          </p:nvSpPr>
          <p:spPr bwMode="auto">
            <a:xfrm>
              <a:off x="2094" y="2315"/>
              <a:ext cx="116" cy="196"/>
            </a:xfrm>
            <a:custGeom>
              <a:avLst/>
              <a:gdLst>
                <a:gd name="T0" fmla="*/ 0 w 116"/>
                <a:gd name="T1" fmla="*/ 0 h 196"/>
                <a:gd name="T2" fmla="*/ 4 w 116"/>
                <a:gd name="T3" fmla="*/ 5 h 196"/>
                <a:gd name="T4" fmla="*/ 8 w 116"/>
                <a:gd name="T5" fmla="*/ 12 h 196"/>
                <a:gd name="T6" fmla="*/ 14 w 116"/>
                <a:gd name="T7" fmla="*/ 19 h 196"/>
                <a:gd name="T8" fmla="*/ 20 w 116"/>
                <a:gd name="T9" fmla="*/ 28 h 196"/>
                <a:gd name="T10" fmla="*/ 27 w 116"/>
                <a:gd name="T11" fmla="*/ 38 h 196"/>
                <a:gd name="T12" fmla="*/ 35 w 116"/>
                <a:gd name="T13" fmla="*/ 49 h 196"/>
                <a:gd name="T14" fmla="*/ 43 w 116"/>
                <a:gd name="T15" fmla="*/ 60 h 196"/>
                <a:gd name="T16" fmla="*/ 51 w 116"/>
                <a:gd name="T17" fmla="*/ 72 h 196"/>
                <a:gd name="T18" fmla="*/ 60 w 116"/>
                <a:gd name="T19" fmla="*/ 86 h 196"/>
                <a:gd name="T20" fmla="*/ 69 w 116"/>
                <a:gd name="T21" fmla="*/ 99 h 196"/>
                <a:gd name="T22" fmla="*/ 77 w 116"/>
                <a:gd name="T23" fmla="*/ 114 h 196"/>
                <a:gd name="T24" fmla="*/ 85 w 116"/>
                <a:gd name="T25" fmla="*/ 129 h 196"/>
                <a:gd name="T26" fmla="*/ 93 w 116"/>
                <a:gd name="T27" fmla="*/ 145 h 196"/>
                <a:gd name="T28" fmla="*/ 101 w 116"/>
                <a:gd name="T29" fmla="*/ 161 h 196"/>
                <a:gd name="T30" fmla="*/ 108 w 116"/>
                <a:gd name="T31" fmla="*/ 178 h 196"/>
                <a:gd name="T32" fmla="*/ 115 w 116"/>
                <a:gd name="T33" fmla="*/ 195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196"/>
                <a:gd name="T53" fmla="*/ 116 w 116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196">
                  <a:moveTo>
                    <a:pt x="0" y="0"/>
                  </a:moveTo>
                  <a:lnTo>
                    <a:pt x="4" y="5"/>
                  </a:lnTo>
                  <a:lnTo>
                    <a:pt x="8" y="12"/>
                  </a:lnTo>
                  <a:lnTo>
                    <a:pt x="14" y="19"/>
                  </a:lnTo>
                  <a:lnTo>
                    <a:pt x="20" y="28"/>
                  </a:lnTo>
                  <a:lnTo>
                    <a:pt x="27" y="38"/>
                  </a:lnTo>
                  <a:lnTo>
                    <a:pt x="35" y="49"/>
                  </a:lnTo>
                  <a:lnTo>
                    <a:pt x="43" y="60"/>
                  </a:lnTo>
                  <a:lnTo>
                    <a:pt x="51" y="72"/>
                  </a:lnTo>
                  <a:lnTo>
                    <a:pt x="60" y="86"/>
                  </a:lnTo>
                  <a:lnTo>
                    <a:pt x="69" y="99"/>
                  </a:lnTo>
                  <a:lnTo>
                    <a:pt x="77" y="114"/>
                  </a:lnTo>
                  <a:lnTo>
                    <a:pt x="85" y="129"/>
                  </a:lnTo>
                  <a:lnTo>
                    <a:pt x="93" y="145"/>
                  </a:lnTo>
                  <a:lnTo>
                    <a:pt x="101" y="161"/>
                  </a:lnTo>
                  <a:lnTo>
                    <a:pt x="108" y="178"/>
                  </a:lnTo>
                  <a:lnTo>
                    <a:pt x="115" y="19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77"/>
            <p:cNvSpPr>
              <a:spLocks/>
            </p:cNvSpPr>
            <p:nvPr/>
          </p:nvSpPr>
          <p:spPr bwMode="auto">
            <a:xfrm>
              <a:off x="2090" y="23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78"/>
            <p:cNvSpPr>
              <a:spLocks/>
            </p:cNvSpPr>
            <p:nvPr/>
          </p:nvSpPr>
          <p:spPr bwMode="auto">
            <a:xfrm>
              <a:off x="2206" y="250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79"/>
            <p:cNvSpPr>
              <a:spLocks/>
            </p:cNvSpPr>
            <p:nvPr/>
          </p:nvSpPr>
          <p:spPr bwMode="auto">
            <a:xfrm>
              <a:off x="1419" y="2578"/>
              <a:ext cx="148" cy="252"/>
            </a:xfrm>
            <a:custGeom>
              <a:avLst/>
              <a:gdLst>
                <a:gd name="T0" fmla="*/ 0 w 148"/>
                <a:gd name="T1" fmla="*/ 0 h 252"/>
                <a:gd name="T2" fmla="*/ 6 w 148"/>
                <a:gd name="T3" fmla="*/ 8 h 252"/>
                <a:gd name="T4" fmla="*/ 14 w 148"/>
                <a:gd name="T5" fmla="*/ 18 h 252"/>
                <a:gd name="T6" fmla="*/ 23 w 148"/>
                <a:gd name="T7" fmla="*/ 32 h 252"/>
                <a:gd name="T8" fmla="*/ 33 w 148"/>
                <a:gd name="T9" fmla="*/ 47 h 252"/>
                <a:gd name="T10" fmla="*/ 44 w 148"/>
                <a:gd name="T11" fmla="*/ 65 h 252"/>
                <a:gd name="T12" fmla="*/ 55 w 148"/>
                <a:gd name="T13" fmla="*/ 84 h 252"/>
                <a:gd name="T14" fmla="*/ 67 w 148"/>
                <a:gd name="T15" fmla="*/ 103 h 252"/>
                <a:gd name="T16" fmla="*/ 78 w 148"/>
                <a:gd name="T17" fmla="*/ 123 h 252"/>
                <a:gd name="T18" fmla="*/ 90 w 148"/>
                <a:gd name="T19" fmla="*/ 143 h 252"/>
                <a:gd name="T20" fmla="*/ 101 w 148"/>
                <a:gd name="T21" fmla="*/ 163 h 252"/>
                <a:gd name="T22" fmla="*/ 112 w 148"/>
                <a:gd name="T23" fmla="*/ 182 h 252"/>
                <a:gd name="T24" fmla="*/ 122 w 148"/>
                <a:gd name="T25" fmla="*/ 200 h 252"/>
                <a:gd name="T26" fmla="*/ 130 w 148"/>
                <a:gd name="T27" fmla="*/ 216 h 252"/>
                <a:gd name="T28" fmla="*/ 138 w 148"/>
                <a:gd name="T29" fmla="*/ 230 h 252"/>
                <a:gd name="T30" fmla="*/ 143 w 148"/>
                <a:gd name="T31" fmla="*/ 242 h 252"/>
                <a:gd name="T32" fmla="*/ 147 w 148"/>
                <a:gd name="T33" fmla="*/ 25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252"/>
                <a:gd name="T53" fmla="*/ 148 w 14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252">
                  <a:moveTo>
                    <a:pt x="0" y="0"/>
                  </a:moveTo>
                  <a:lnTo>
                    <a:pt x="6" y="8"/>
                  </a:lnTo>
                  <a:lnTo>
                    <a:pt x="14" y="18"/>
                  </a:lnTo>
                  <a:lnTo>
                    <a:pt x="23" y="32"/>
                  </a:lnTo>
                  <a:lnTo>
                    <a:pt x="33" y="47"/>
                  </a:lnTo>
                  <a:lnTo>
                    <a:pt x="44" y="65"/>
                  </a:lnTo>
                  <a:lnTo>
                    <a:pt x="55" y="84"/>
                  </a:lnTo>
                  <a:lnTo>
                    <a:pt x="67" y="103"/>
                  </a:lnTo>
                  <a:lnTo>
                    <a:pt x="78" y="123"/>
                  </a:lnTo>
                  <a:lnTo>
                    <a:pt x="90" y="143"/>
                  </a:lnTo>
                  <a:lnTo>
                    <a:pt x="101" y="163"/>
                  </a:lnTo>
                  <a:lnTo>
                    <a:pt x="112" y="182"/>
                  </a:lnTo>
                  <a:lnTo>
                    <a:pt x="122" y="200"/>
                  </a:lnTo>
                  <a:lnTo>
                    <a:pt x="130" y="216"/>
                  </a:lnTo>
                  <a:lnTo>
                    <a:pt x="138" y="230"/>
                  </a:lnTo>
                  <a:lnTo>
                    <a:pt x="143" y="242"/>
                  </a:lnTo>
                  <a:lnTo>
                    <a:pt x="147" y="25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80"/>
            <p:cNvSpPr>
              <a:spLocks/>
            </p:cNvSpPr>
            <p:nvPr/>
          </p:nvSpPr>
          <p:spPr bwMode="auto">
            <a:xfrm>
              <a:off x="1416" y="257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81"/>
            <p:cNvSpPr>
              <a:spLocks/>
            </p:cNvSpPr>
            <p:nvPr/>
          </p:nvSpPr>
          <p:spPr bwMode="auto">
            <a:xfrm>
              <a:off x="1563" y="282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82"/>
            <p:cNvSpPr>
              <a:spLocks/>
            </p:cNvSpPr>
            <p:nvPr/>
          </p:nvSpPr>
          <p:spPr bwMode="auto">
            <a:xfrm>
              <a:off x="1463" y="2612"/>
              <a:ext cx="97" cy="170"/>
            </a:xfrm>
            <a:custGeom>
              <a:avLst/>
              <a:gdLst>
                <a:gd name="T0" fmla="*/ 0 w 97"/>
                <a:gd name="T1" fmla="*/ 0 h 170"/>
                <a:gd name="T2" fmla="*/ 3 w 97"/>
                <a:gd name="T3" fmla="*/ 6 h 170"/>
                <a:gd name="T4" fmla="*/ 8 w 97"/>
                <a:gd name="T5" fmla="*/ 13 h 170"/>
                <a:gd name="T6" fmla="*/ 13 w 97"/>
                <a:gd name="T7" fmla="*/ 22 h 170"/>
                <a:gd name="T8" fmla="*/ 19 w 97"/>
                <a:gd name="T9" fmla="*/ 33 h 170"/>
                <a:gd name="T10" fmla="*/ 25 w 97"/>
                <a:gd name="T11" fmla="*/ 44 h 170"/>
                <a:gd name="T12" fmla="*/ 32 w 97"/>
                <a:gd name="T13" fmla="*/ 56 h 170"/>
                <a:gd name="T14" fmla="*/ 39 w 97"/>
                <a:gd name="T15" fmla="*/ 69 h 170"/>
                <a:gd name="T16" fmla="*/ 46 w 97"/>
                <a:gd name="T17" fmla="*/ 82 h 170"/>
                <a:gd name="T18" fmla="*/ 54 w 97"/>
                <a:gd name="T19" fmla="*/ 96 h 170"/>
                <a:gd name="T20" fmla="*/ 61 w 97"/>
                <a:gd name="T21" fmla="*/ 109 h 170"/>
                <a:gd name="T22" fmla="*/ 68 w 97"/>
                <a:gd name="T23" fmla="*/ 122 h 170"/>
                <a:gd name="T24" fmla="*/ 75 w 97"/>
                <a:gd name="T25" fmla="*/ 133 h 170"/>
                <a:gd name="T26" fmla="*/ 81 w 97"/>
                <a:gd name="T27" fmla="*/ 144 h 170"/>
                <a:gd name="T28" fmla="*/ 87 w 97"/>
                <a:gd name="T29" fmla="*/ 154 h 170"/>
                <a:gd name="T30" fmla="*/ 92 w 97"/>
                <a:gd name="T31" fmla="*/ 162 h 170"/>
                <a:gd name="T32" fmla="*/ 96 w 97"/>
                <a:gd name="T33" fmla="*/ 169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170"/>
                <a:gd name="T53" fmla="*/ 97 w 97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170">
                  <a:moveTo>
                    <a:pt x="0" y="0"/>
                  </a:moveTo>
                  <a:lnTo>
                    <a:pt x="3" y="6"/>
                  </a:lnTo>
                  <a:lnTo>
                    <a:pt x="8" y="13"/>
                  </a:lnTo>
                  <a:lnTo>
                    <a:pt x="13" y="22"/>
                  </a:lnTo>
                  <a:lnTo>
                    <a:pt x="19" y="33"/>
                  </a:lnTo>
                  <a:lnTo>
                    <a:pt x="25" y="44"/>
                  </a:lnTo>
                  <a:lnTo>
                    <a:pt x="32" y="56"/>
                  </a:lnTo>
                  <a:lnTo>
                    <a:pt x="39" y="69"/>
                  </a:lnTo>
                  <a:lnTo>
                    <a:pt x="46" y="82"/>
                  </a:lnTo>
                  <a:lnTo>
                    <a:pt x="54" y="96"/>
                  </a:lnTo>
                  <a:lnTo>
                    <a:pt x="61" y="109"/>
                  </a:lnTo>
                  <a:lnTo>
                    <a:pt x="68" y="122"/>
                  </a:lnTo>
                  <a:lnTo>
                    <a:pt x="75" y="133"/>
                  </a:lnTo>
                  <a:lnTo>
                    <a:pt x="81" y="144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6" y="16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83"/>
            <p:cNvSpPr>
              <a:spLocks/>
            </p:cNvSpPr>
            <p:nvPr/>
          </p:nvSpPr>
          <p:spPr bwMode="auto">
            <a:xfrm>
              <a:off x="1461" y="261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84"/>
            <p:cNvSpPr>
              <a:spLocks/>
            </p:cNvSpPr>
            <p:nvPr/>
          </p:nvSpPr>
          <p:spPr bwMode="auto">
            <a:xfrm>
              <a:off x="1557" y="278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85"/>
            <p:cNvSpPr>
              <a:spLocks/>
            </p:cNvSpPr>
            <p:nvPr/>
          </p:nvSpPr>
          <p:spPr bwMode="auto">
            <a:xfrm>
              <a:off x="2097" y="2225"/>
              <a:ext cx="138" cy="241"/>
            </a:xfrm>
            <a:custGeom>
              <a:avLst/>
              <a:gdLst>
                <a:gd name="T0" fmla="*/ 0 w 138"/>
                <a:gd name="T1" fmla="*/ 0 h 241"/>
                <a:gd name="T2" fmla="*/ 4 w 138"/>
                <a:gd name="T3" fmla="*/ 11 h 241"/>
                <a:gd name="T4" fmla="*/ 10 w 138"/>
                <a:gd name="T5" fmla="*/ 24 h 241"/>
                <a:gd name="T6" fmla="*/ 17 w 138"/>
                <a:gd name="T7" fmla="*/ 38 h 241"/>
                <a:gd name="T8" fmla="*/ 24 w 138"/>
                <a:gd name="T9" fmla="*/ 53 h 241"/>
                <a:gd name="T10" fmla="*/ 31 w 138"/>
                <a:gd name="T11" fmla="*/ 69 h 241"/>
                <a:gd name="T12" fmla="*/ 40 w 138"/>
                <a:gd name="T13" fmla="*/ 86 h 241"/>
                <a:gd name="T14" fmla="*/ 49 w 138"/>
                <a:gd name="T15" fmla="*/ 102 h 241"/>
                <a:gd name="T16" fmla="*/ 58 w 138"/>
                <a:gd name="T17" fmla="*/ 120 h 241"/>
                <a:gd name="T18" fmla="*/ 67 w 138"/>
                <a:gd name="T19" fmla="*/ 137 h 241"/>
                <a:gd name="T20" fmla="*/ 78 w 138"/>
                <a:gd name="T21" fmla="*/ 154 h 241"/>
                <a:gd name="T22" fmla="*/ 88 w 138"/>
                <a:gd name="T23" fmla="*/ 170 h 241"/>
                <a:gd name="T24" fmla="*/ 98 w 138"/>
                <a:gd name="T25" fmla="*/ 186 h 241"/>
                <a:gd name="T26" fmla="*/ 108 w 138"/>
                <a:gd name="T27" fmla="*/ 202 h 241"/>
                <a:gd name="T28" fmla="*/ 118 w 138"/>
                <a:gd name="T29" fmla="*/ 216 h 241"/>
                <a:gd name="T30" fmla="*/ 127 w 138"/>
                <a:gd name="T31" fmla="*/ 228 h 241"/>
                <a:gd name="T32" fmla="*/ 137 w 138"/>
                <a:gd name="T33" fmla="*/ 240 h 2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41"/>
                <a:gd name="T53" fmla="*/ 138 w 138"/>
                <a:gd name="T54" fmla="*/ 241 h 2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41">
                  <a:moveTo>
                    <a:pt x="0" y="0"/>
                  </a:moveTo>
                  <a:lnTo>
                    <a:pt x="4" y="11"/>
                  </a:lnTo>
                  <a:lnTo>
                    <a:pt x="10" y="24"/>
                  </a:lnTo>
                  <a:lnTo>
                    <a:pt x="17" y="38"/>
                  </a:lnTo>
                  <a:lnTo>
                    <a:pt x="24" y="53"/>
                  </a:lnTo>
                  <a:lnTo>
                    <a:pt x="31" y="69"/>
                  </a:lnTo>
                  <a:lnTo>
                    <a:pt x="40" y="86"/>
                  </a:lnTo>
                  <a:lnTo>
                    <a:pt x="49" y="102"/>
                  </a:lnTo>
                  <a:lnTo>
                    <a:pt x="58" y="120"/>
                  </a:lnTo>
                  <a:lnTo>
                    <a:pt x="67" y="137"/>
                  </a:lnTo>
                  <a:lnTo>
                    <a:pt x="78" y="154"/>
                  </a:lnTo>
                  <a:lnTo>
                    <a:pt x="88" y="170"/>
                  </a:lnTo>
                  <a:lnTo>
                    <a:pt x="98" y="186"/>
                  </a:lnTo>
                  <a:lnTo>
                    <a:pt x="108" y="202"/>
                  </a:lnTo>
                  <a:lnTo>
                    <a:pt x="118" y="216"/>
                  </a:lnTo>
                  <a:lnTo>
                    <a:pt x="127" y="228"/>
                  </a:lnTo>
                  <a:lnTo>
                    <a:pt x="137" y="24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86"/>
            <p:cNvSpPr>
              <a:spLocks/>
            </p:cNvSpPr>
            <p:nvPr/>
          </p:nvSpPr>
          <p:spPr bwMode="auto">
            <a:xfrm>
              <a:off x="2094" y="22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87"/>
            <p:cNvSpPr>
              <a:spLocks/>
            </p:cNvSpPr>
            <p:nvPr/>
          </p:nvSpPr>
          <p:spPr bwMode="auto">
            <a:xfrm>
              <a:off x="2231" y="24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88"/>
            <p:cNvSpPr>
              <a:spLocks/>
            </p:cNvSpPr>
            <p:nvPr/>
          </p:nvSpPr>
          <p:spPr bwMode="auto">
            <a:xfrm>
              <a:off x="2092" y="2261"/>
              <a:ext cx="125" cy="212"/>
            </a:xfrm>
            <a:custGeom>
              <a:avLst/>
              <a:gdLst>
                <a:gd name="T0" fmla="*/ 0 w 125"/>
                <a:gd name="T1" fmla="*/ 0 h 212"/>
                <a:gd name="T2" fmla="*/ 6 w 125"/>
                <a:gd name="T3" fmla="*/ 11 h 212"/>
                <a:gd name="T4" fmla="*/ 13 w 125"/>
                <a:gd name="T5" fmla="*/ 24 h 212"/>
                <a:gd name="T6" fmla="*/ 21 w 125"/>
                <a:gd name="T7" fmla="*/ 38 h 212"/>
                <a:gd name="T8" fmla="*/ 30 w 125"/>
                <a:gd name="T9" fmla="*/ 54 h 212"/>
                <a:gd name="T10" fmla="*/ 39 w 125"/>
                <a:gd name="T11" fmla="*/ 70 h 212"/>
                <a:gd name="T12" fmla="*/ 49 w 125"/>
                <a:gd name="T13" fmla="*/ 87 h 212"/>
                <a:gd name="T14" fmla="*/ 59 w 125"/>
                <a:gd name="T15" fmla="*/ 103 h 212"/>
                <a:gd name="T16" fmla="*/ 69 w 125"/>
                <a:gd name="T17" fmla="*/ 120 h 212"/>
                <a:gd name="T18" fmla="*/ 79 w 125"/>
                <a:gd name="T19" fmla="*/ 136 h 212"/>
                <a:gd name="T20" fmla="*/ 88 w 125"/>
                <a:gd name="T21" fmla="*/ 152 h 212"/>
                <a:gd name="T22" fmla="*/ 97 w 125"/>
                <a:gd name="T23" fmla="*/ 166 h 212"/>
                <a:gd name="T24" fmla="*/ 105 w 125"/>
                <a:gd name="T25" fmla="*/ 179 h 212"/>
                <a:gd name="T26" fmla="*/ 111 w 125"/>
                <a:gd name="T27" fmla="*/ 190 h 212"/>
                <a:gd name="T28" fmla="*/ 117 w 125"/>
                <a:gd name="T29" fmla="*/ 200 h 212"/>
                <a:gd name="T30" fmla="*/ 121 w 125"/>
                <a:gd name="T31" fmla="*/ 207 h 212"/>
                <a:gd name="T32" fmla="*/ 124 w 125"/>
                <a:gd name="T33" fmla="*/ 211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212"/>
                <a:gd name="T53" fmla="*/ 125 w 125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212">
                  <a:moveTo>
                    <a:pt x="0" y="0"/>
                  </a:moveTo>
                  <a:lnTo>
                    <a:pt x="6" y="11"/>
                  </a:lnTo>
                  <a:lnTo>
                    <a:pt x="13" y="24"/>
                  </a:lnTo>
                  <a:lnTo>
                    <a:pt x="21" y="38"/>
                  </a:lnTo>
                  <a:lnTo>
                    <a:pt x="30" y="54"/>
                  </a:lnTo>
                  <a:lnTo>
                    <a:pt x="39" y="70"/>
                  </a:lnTo>
                  <a:lnTo>
                    <a:pt x="49" y="87"/>
                  </a:lnTo>
                  <a:lnTo>
                    <a:pt x="59" y="103"/>
                  </a:lnTo>
                  <a:lnTo>
                    <a:pt x="69" y="120"/>
                  </a:lnTo>
                  <a:lnTo>
                    <a:pt x="79" y="136"/>
                  </a:lnTo>
                  <a:lnTo>
                    <a:pt x="88" y="152"/>
                  </a:lnTo>
                  <a:lnTo>
                    <a:pt x="97" y="166"/>
                  </a:lnTo>
                  <a:lnTo>
                    <a:pt x="105" y="179"/>
                  </a:lnTo>
                  <a:lnTo>
                    <a:pt x="111" y="190"/>
                  </a:lnTo>
                  <a:lnTo>
                    <a:pt x="117" y="200"/>
                  </a:lnTo>
                  <a:lnTo>
                    <a:pt x="121" y="207"/>
                  </a:lnTo>
                  <a:lnTo>
                    <a:pt x="124" y="21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89"/>
            <p:cNvSpPr>
              <a:spLocks/>
            </p:cNvSpPr>
            <p:nvPr/>
          </p:nvSpPr>
          <p:spPr bwMode="auto">
            <a:xfrm>
              <a:off x="2090" y="22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90"/>
            <p:cNvSpPr>
              <a:spLocks/>
            </p:cNvSpPr>
            <p:nvPr/>
          </p:nvSpPr>
          <p:spPr bwMode="auto">
            <a:xfrm>
              <a:off x="2213" y="247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91"/>
            <p:cNvSpPr>
              <a:spLocks/>
            </p:cNvSpPr>
            <p:nvPr/>
          </p:nvSpPr>
          <p:spPr bwMode="auto">
            <a:xfrm>
              <a:off x="2176" y="2257"/>
              <a:ext cx="105" cy="115"/>
            </a:xfrm>
            <a:custGeom>
              <a:avLst/>
              <a:gdLst>
                <a:gd name="T0" fmla="*/ 0 w 105"/>
                <a:gd name="T1" fmla="*/ 0 h 115"/>
                <a:gd name="T2" fmla="*/ 3 w 105"/>
                <a:gd name="T3" fmla="*/ 6 h 115"/>
                <a:gd name="T4" fmla="*/ 7 w 105"/>
                <a:gd name="T5" fmla="*/ 13 h 115"/>
                <a:gd name="T6" fmla="*/ 12 w 105"/>
                <a:gd name="T7" fmla="*/ 19 h 115"/>
                <a:gd name="T8" fmla="*/ 17 w 105"/>
                <a:gd name="T9" fmla="*/ 26 h 115"/>
                <a:gd name="T10" fmla="*/ 23 w 105"/>
                <a:gd name="T11" fmla="*/ 34 h 115"/>
                <a:gd name="T12" fmla="*/ 29 w 105"/>
                <a:gd name="T13" fmla="*/ 42 h 115"/>
                <a:gd name="T14" fmla="*/ 36 w 105"/>
                <a:gd name="T15" fmla="*/ 50 h 115"/>
                <a:gd name="T16" fmla="*/ 42 w 105"/>
                <a:gd name="T17" fmla="*/ 58 h 115"/>
                <a:gd name="T18" fmla="*/ 49 w 105"/>
                <a:gd name="T19" fmla="*/ 66 h 115"/>
                <a:gd name="T20" fmla="*/ 57 w 105"/>
                <a:gd name="T21" fmla="*/ 73 h 115"/>
                <a:gd name="T22" fmla="*/ 65 w 105"/>
                <a:gd name="T23" fmla="*/ 81 h 115"/>
                <a:gd name="T24" fmla="*/ 72 w 105"/>
                <a:gd name="T25" fmla="*/ 89 h 115"/>
                <a:gd name="T26" fmla="*/ 80 w 105"/>
                <a:gd name="T27" fmla="*/ 96 h 115"/>
                <a:gd name="T28" fmla="*/ 88 w 105"/>
                <a:gd name="T29" fmla="*/ 102 h 115"/>
                <a:gd name="T30" fmla="*/ 96 w 105"/>
                <a:gd name="T31" fmla="*/ 108 h 115"/>
                <a:gd name="T32" fmla="*/ 104 w 105"/>
                <a:gd name="T33" fmla="*/ 114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15"/>
                <a:gd name="T53" fmla="*/ 105 w 105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15">
                  <a:moveTo>
                    <a:pt x="0" y="0"/>
                  </a:moveTo>
                  <a:lnTo>
                    <a:pt x="3" y="6"/>
                  </a:lnTo>
                  <a:lnTo>
                    <a:pt x="7" y="13"/>
                  </a:lnTo>
                  <a:lnTo>
                    <a:pt x="12" y="19"/>
                  </a:lnTo>
                  <a:lnTo>
                    <a:pt x="17" y="26"/>
                  </a:lnTo>
                  <a:lnTo>
                    <a:pt x="23" y="34"/>
                  </a:lnTo>
                  <a:lnTo>
                    <a:pt x="29" y="42"/>
                  </a:lnTo>
                  <a:lnTo>
                    <a:pt x="36" y="50"/>
                  </a:lnTo>
                  <a:lnTo>
                    <a:pt x="42" y="58"/>
                  </a:lnTo>
                  <a:lnTo>
                    <a:pt x="49" y="66"/>
                  </a:lnTo>
                  <a:lnTo>
                    <a:pt x="57" y="73"/>
                  </a:lnTo>
                  <a:lnTo>
                    <a:pt x="65" y="81"/>
                  </a:lnTo>
                  <a:lnTo>
                    <a:pt x="72" y="89"/>
                  </a:lnTo>
                  <a:lnTo>
                    <a:pt x="80" y="96"/>
                  </a:lnTo>
                  <a:lnTo>
                    <a:pt x="88" y="102"/>
                  </a:lnTo>
                  <a:lnTo>
                    <a:pt x="96" y="108"/>
                  </a:lnTo>
                  <a:lnTo>
                    <a:pt x="104" y="11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92"/>
            <p:cNvSpPr>
              <a:spLocks/>
            </p:cNvSpPr>
            <p:nvPr/>
          </p:nvSpPr>
          <p:spPr bwMode="auto">
            <a:xfrm>
              <a:off x="2173" y="22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93"/>
            <p:cNvSpPr>
              <a:spLocks/>
            </p:cNvSpPr>
            <p:nvPr/>
          </p:nvSpPr>
          <p:spPr bwMode="auto">
            <a:xfrm>
              <a:off x="2278" y="236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94"/>
            <p:cNvSpPr>
              <a:spLocks/>
            </p:cNvSpPr>
            <p:nvPr/>
          </p:nvSpPr>
          <p:spPr bwMode="auto">
            <a:xfrm>
              <a:off x="2125" y="2248"/>
              <a:ext cx="125" cy="176"/>
            </a:xfrm>
            <a:custGeom>
              <a:avLst/>
              <a:gdLst>
                <a:gd name="T0" fmla="*/ 0 w 125"/>
                <a:gd name="T1" fmla="*/ 0 h 176"/>
                <a:gd name="T2" fmla="*/ 5 w 125"/>
                <a:gd name="T3" fmla="*/ 5 h 176"/>
                <a:gd name="T4" fmla="*/ 11 w 125"/>
                <a:gd name="T5" fmla="*/ 12 h 176"/>
                <a:gd name="T6" fmla="*/ 18 w 125"/>
                <a:gd name="T7" fmla="*/ 22 h 176"/>
                <a:gd name="T8" fmla="*/ 26 w 125"/>
                <a:gd name="T9" fmla="*/ 32 h 176"/>
                <a:gd name="T10" fmla="*/ 35 w 125"/>
                <a:gd name="T11" fmla="*/ 44 h 176"/>
                <a:gd name="T12" fmla="*/ 44 w 125"/>
                <a:gd name="T13" fmla="*/ 56 h 176"/>
                <a:gd name="T14" fmla="*/ 54 w 125"/>
                <a:gd name="T15" fmla="*/ 69 h 176"/>
                <a:gd name="T16" fmla="*/ 64 w 125"/>
                <a:gd name="T17" fmla="*/ 83 h 176"/>
                <a:gd name="T18" fmla="*/ 74 w 125"/>
                <a:gd name="T19" fmla="*/ 97 h 176"/>
                <a:gd name="T20" fmla="*/ 83 w 125"/>
                <a:gd name="T21" fmla="*/ 111 h 176"/>
                <a:gd name="T22" fmla="*/ 92 w 125"/>
                <a:gd name="T23" fmla="*/ 124 h 176"/>
                <a:gd name="T24" fmla="*/ 100 w 125"/>
                <a:gd name="T25" fmla="*/ 136 h 176"/>
                <a:gd name="T26" fmla="*/ 108 w 125"/>
                <a:gd name="T27" fmla="*/ 148 h 176"/>
                <a:gd name="T28" fmla="*/ 115 w 125"/>
                <a:gd name="T29" fmla="*/ 158 h 176"/>
                <a:gd name="T30" fmla="*/ 120 w 125"/>
                <a:gd name="T31" fmla="*/ 168 h 176"/>
                <a:gd name="T32" fmla="*/ 124 w 125"/>
                <a:gd name="T33" fmla="*/ 175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76"/>
                <a:gd name="T53" fmla="*/ 125 w 125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76">
                  <a:moveTo>
                    <a:pt x="0" y="0"/>
                  </a:moveTo>
                  <a:lnTo>
                    <a:pt x="5" y="5"/>
                  </a:lnTo>
                  <a:lnTo>
                    <a:pt x="11" y="12"/>
                  </a:lnTo>
                  <a:lnTo>
                    <a:pt x="18" y="22"/>
                  </a:lnTo>
                  <a:lnTo>
                    <a:pt x="26" y="32"/>
                  </a:lnTo>
                  <a:lnTo>
                    <a:pt x="35" y="44"/>
                  </a:lnTo>
                  <a:lnTo>
                    <a:pt x="44" y="56"/>
                  </a:lnTo>
                  <a:lnTo>
                    <a:pt x="54" y="69"/>
                  </a:lnTo>
                  <a:lnTo>
                    <a:pt x="64" y="83"/>
                  </a:lnTo>
                  <a:lnTo>
                    <a:pt x="74" y="97"/>
                  </a:lnTo>
                  <a:lnTo>
                    <a:pt x="83" y="111"/>
                  </a:lnTo>
                  <a:lnTo>
                    <a:pt x="92" y="124"/>
                  </a:lnTo>
                  <a:lnTo>
                    <a:pt x="100" y="136"/>
                  </a:lnTo>
                  <a:lnTo>
                    <a:pt x="108" y="148"/>
                  </a:lnTo>
                  <a:lnTo>
                    <a:pt x="115" y="158"/>
                  </a:lnTo>
                  <a:lnTo>
                    <a:pt x="120" y="168"/>
                  </a:lnTo>
                  <a:lnTo>
                    <a:pt x="124" y="17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95"/>
            <p:cNvSpPr>
              <a:spLocks/>
            </p:cNvSpPr>
            <p:nvPr/>
          </p:nvSpPr>
          <p:spPr bwMode="auto">
            <a:xfrm>
              <a:off x="2123" y="224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96"/>
            <p:cNvSpPr>
              <a:spLocks/>
            </p:cNvSpPr>
            <p:nvPr/>
          </p:nvSpPr>
          <p:spPr bwMode="auto">
            <a:xfrm>
              <a:off x="2245" y="24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97"/>
            <p:cNvSpPr>
              <a:spLocks/>
            </p:cNvSpPr>
            <p:nvPr/>
          </p:nvSpPr>
          <p:spPr bwMode="auto">
            <a:xfrm>
              <a:off x="2128" y="2224"/>
              <a:ext cx="123" cy="152"/>
            </a:xfrm>
            <a:custGeom>
              <a:avLst/>
              <a:gdLst>
                <a:gd name="T0" fmla="*/ 0 w 123"/>
                <a:gd name="T1" fmla="*/ 0 h 152"/>
                <a:gd name="T2" fmla="*/ 7 w 123"/>
                <a:gd name="T3" fmla="*/ 8 h 152"/>
                <a:gd name="T4" fmla="*/ 14 w 123"/>
                <a:gd name="T5" fmla="*/ 17 h 152"/>
                <a:gd name="T6" fmla="*/ 22 w 123"/>
                <a:gd name="T7" fmla="*/ 27 h 152"/>
                <a:gd name="T8" fmla="*/ 30 w 123"/>
                <a:gd name="T9" fmla="*/ 37 h 152"/>
                <a:gd name="T10" fmla="*/ 39 w 123"/>
                <a:gd name="T11" fmla="*/ 48 h 152"/>
                <a:gd name="T12" fmla="*/ 47 w 123"/>
                <a:gd name="T13" fmla="*/ 58 h 152"/>
                <a:gd name="T14" fmla="*/ 56 w 123"/>
                <a:gd name="T15" fmla="*/ 69 h 152"/>
                <a:gd name="T16" fmla="*/ 64 w 123"/>
                <a:gd name="T17" fmla="*/ 80 h 152"/>
                <a:gd name="T18" fmla="*/ 73 w 123"/>
                <a:gd name="T19" fmla="*/ 91 h 152"/>
                <a:gd name="T20" fmla="*/ 81 w 123"/>
                <a:gd name="T21" fmla="*/ 101 h 152"/>
                <a:gd name="T22" fmla="*/ 89 w 123"/>
                <a:gd name="T23" fmla="*/ 111 h 152"/>
                <a:gd name="T24" fmla="*/ 97 w 123"/>
                <a:gd name="T25" fmla="*/ 121 h 152"/>
                <a:gd name="T26" fmla="*/ 104 w 123"/>
                <a:gd name="T27" fmla="*/ 130 h 152"/>
                <a:gd name="T28" fmla="*/ 111 w 123"/>
                <a:gd name="T29" fmla="*/ 138 h 152"/>
                <a:gd name="T30" fmla="*/ 117 w 123"/>
                <a:gd name="T31" fmla="*/ 145 h 152"/>
                <a:gd name="T32" fmla="*/ 122 w 123"/>
                <a:gd name="T33" fmla="*/ 151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52"/>
                <a:gd name="T53" fmla="*/ 123 w 123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52">
                  <a:moveTo>
                    <a:pt x="0" y="0"/>
                  </a:moveTo>
                  <a:lnTo>
                    <a:pt x="7" y="8"/>
                  </a:lnTo>
                  <a:lnTo>
                    <a:pt x="14" y="17"/>
                  </a:lnTo>
                  <a:lnTo>
                    <a:pt x="22" y="27"/>
                  </a:lnTo>
                  <a:lnTo>
                    <a:pt x="30" y="37"/>
                  </a:lnTo>
                  <a:lnTo>
                    <a:pt x="39" y="48"/>
                  </a:lnTo>
                  <a:lnTo>
                    <a:pt x="47" y="58"/>
                  </a:lnTo>
                  <a:lnTo>
                    <a:pt x="56" y="69"/>
                  </a:lnTo>
                  <a:lnTo>
                    <a:pt x="64" y="80"/>
                  </a:lnTo>
                  <a:lnTo>
                    <a:pt x="73" y="91"/>
                  </a:lnTo>
                  <a:lnTo>
                    <a:pt x="81" y="101"/>
                  </a:lnTo>
                  <a:lnTo>
                    <a:pt x="89" y="111"/>
                  </a:lnTo>
                  <a:lnTo>
                    <a:pt x="97" y="121"/>
                  </a:lnTo>
                  <a:lnTo>
                    <a:pt x="104" y="130"/>
                  </a:lnTo>
                  <a:lnTo>
                    <a:pt x="111" y="138"/>
                  </a:lnTo>
                  <a:lnTo>
                    <a:pt x="117" y="145"/>
                  </a:lnTo>
                  <a:lnTo>
                    <a:pt x="122" y="15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98"/>
            <p:cNvSpPr>
              <a:spLocks/>
            </p:cNvSpPr>
            <p:nvPr/>
          </p:nvSpPr>
          <p:spPr bwMode="auto">
            <a:xfrm>
              <a:off x="2126" y="22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99"/>
            <p:cNvSpPr>
              <a:spLocks/>
            </p:cNvSpPr>
            <p:nvPr/>
          </p:nvSpPr>
          <p:spPr bwMode="auto">
            <a:xfrm>
              <a:off x="2248" y="23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Rectangle 101"/>
          <p:cNvSpPr>
            <a:spLocks noChangeArrowheads="1"/>
          </p:cNvSpPr>
          <p:nvPr/>
        </p:nvSpPr>
        <p:spPr bwMode="auto">
          <a:xfrm>
            <a:off x="3756025" y="3638550"/>
            <a:ext cx="466725" cy="466725"/>
          </a:xfrm>
          <a:prstGeom prst="rect">
            <a:avLst/>
          </a:prstGeom>
          <a:noFill/>
          <a:ln w="25400">
            <a:solidFill>
              <a:srgbClr val="66FF33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20" name="Freeform 102"/>
          <p:cNvSpPr>
            <a:spLocks/>
          </p:cNvSpPr>
          <p:nvPr/>
        </p:nvSpPr>
        <p:spPr bwMode="auto">
          <a:xfrm>
            <a:off x="4219575" y="2081213"/>
            <a:ext cx="1506538" cy="1792287"/>
          </a:xfrm>
          <a:custGeom>
            <a:avLst/>
            <a:gdLst>
              <a:gd name="T0" fmla="*/ 948 w 949"/>
              <a:gd name="T1" fmla="*/ 0 h 1129"/>
              <a:gd name="T2" fmla="*/ 568 w 949"/>
              <a:gd name="T3" fmla="*/ 0 h 1129"/>
              <a:gd name="T4" fmla="*/ 568 w 949"/>
              <a:gd name="T5" fmla="*/ 1128 h 1129"/>
              <a:gd name="T6" fmla="*/ 0 w 949"/>
              <a:gd name="T7" fmla="*/ 1128 h 1129"/>
              <a:gd name="T8" fmla="*/ 0 60000 65536"/>
              <a:gd name="T9" fmla="*/ 0 60000 65536"/>
              <a:gd name="T10" fmla="*/ 0 60000 65536"/>
              <a:gd name="T11" fmla="*/ 0 60000 65536"/>
              <a:gd name="T12" fmla="*/ 0 w 949"/>
              <a:gd name="T13" fmla="*/ 0 h 1129"/>
              <a:gd name="T14" fmla="*/ 949 w 949"/>
              <a:gd name="T15" fmla="*/ 1129 h 1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9" h="1129">
                <a:moveTo>
                  <a:pt x="948" y="0"/>
                </a:moveTo>
                <a:lnTo>
                  <a:pt x="568" y="0"/>
                </a:lnTo>
                <a:lnTo>
                  <a:pt x="568" y="1128"/>
                </a:lnTo>
                <a:lnTo>
                  <a:pt x="0" y="1128"/>
                </a:lnTo>
              </a:path>
            </a:pathLst>
          </a:custGeom>
          <a:noFill/>
          <a:ln w="25400" cap="rnd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104"/>
          <p:cNvSpPr>
            <a:spLocks noChangeArrowheads="1"/>
          </p:cNvSpPr>
          <p:nvPr/>
        </p:nvSpPr>
        <p:spPr bwMode="auto">
          <a:xfrm>
            <a:off x="5657850" y="1768475"/>
            <a:ext cx="2468563" cy="671513"/>
          </a:xfrm>
          <a:prstGeom prst="rect">
            <a:avLst/>
          </a:prstGeom>
          <a:solidFill>
            <a:srgbClr val="C826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 b="1">
                <a:latin typeface="Tahoma" pitchFamily="34" charset="0"/>
              </a:rPr>
              <a:t>Thickening of wall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of left ventricle</a:t>
            </a:r>
          </a:p>
        </p:txBody>
      </p:sp>
      <p:sp>
        <p:nvSpPr>
          <p:cNvPr id="9222" name="Freeform 106"/>
          <p:cNvSpPr>
            <a:spLocks/>
          </p:cNvSpPr>
          <p:nvPr/>
        </p:nvSpPr>
        <p:spPr bwMode="auto">
          <a:xfrm>
            <a:off x="6635750" y="2514600"/>
            <a:ext cx="349250" cy="534988"/>
          </a:xfrm>
          <a:custGeom>
            <a:avLst/>
            <a:gdLst>
              <a:gd name="T0" fmla="*/ 157 w 220"/>
              <a:gd name="T1" fmla="*/ 231 h 337"/>
              <a:gd name="T2" fmla="*/ 157 w 220"/>
              <a:gd name="T3" fmla="*/ 0 h 337"/>
              <a:gd name="T4" fmla="*/ 62 w 220"/>
              <a:gd name="T5" fmla="*/ 0 h 337"/>
              <a:gd name="T6" fmla="*/ 62 w 220"/>
              <a:gd name="T7" fmla="*/ 231 h 337"/>
              <a:gd name="T8" fmla="*/ 0 w 220"/>
              <a:gd name="T9" fmla="*/ 231 h 337"/>
              <a:gd name="T10" fmla="*/ 109 w 220"/>
              <a:gd name="T11" fmla="*/ 336 h 337"/>
              <a:gd name="T12" fmla="*/ 219 w 220"/>
              <a:gd name="T13" fmla="*/ 231 h 337"/>
              <a:gd name="T14" fmla="*/ 157 w 220"/>
              <a:gd name="T15" fmla="*/ 231 h 3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337"/>
              <a:gd name="T26" fmla="*/ 220 w 220"/>
              <a:gd name="T27" fmla="*/ 337 h 3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337">
                <a:moveTo>
                  <a:pt x="157" y="231"/>
                </a:moveTo>
                <a:lnTo>
                  <a:pt x="157" y="0"/>
                </a:lnTo>
                <a:lnTo>
                  <a:pt x="62" y="0"/>
                </a:lnTo>
                <a:lnTo>
                  <a:pt x="62" y="231"/>
                </a:lnTo>
                <a:lnTo>
                  <a:pt x="0" y="231"/>
                </a:lnTo>
                <a:lnTo>
                  <a:pt x="109" y="336"/>
                </a:lnTo>
                <a:lnTo>
                  <a:pt x="219" y="231"/>
                </a:lnTo>
                <a:lnTo>
                  <a:pt x="157" y="231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107"/>
          <p:cNvSpPr>
            <a:spLocks noChangeArrowheads="1"/>
          </p:cNvSpPr>
          <p:nvPr/>
        </p:nvSpPr>
        <p:spPr bwMode="auto">
          <a:xfrm>
            <a:off x="5708650" y="3071813"/>
            <a:ext cx="2416175" cy="806450"/>
          </a:xfrm>
          <a:prstGeom prst="rect">
            <a:avLst/>
          </a:prstGeom>
          <a:solidFill>
            <a:srgbClr val="C82600"/>
          </a:solidFill>
          <a:ln w="12700">
            <a:solidFill>
              <a:srgbClr val="434B44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24" name="Rectangle 108"/>
          <p:cNvSpPr>
            <a:spLocks noChangeArrowheads="1"/>
          </p:cNvSpPr>
          <p:nvPr/>
        </p:nvSpPr>
        <p:spPr bwMode="auto">
          <a:xfrm>
            <a:off x="6503988" y="3201988"/>
            <a:ext cx="1108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Contractility</a:t>
            </a:r>
          </a:p>
        </p:txBody>
      </p:sp>
      <p:sp>
        <p:nvSpPr>
          <p:cNvPr id="9225" name="Rectangle 109"/>
          <p:cNvSpPr>
            <a:spLocks noChangeArrowheads="1"/>
          </p:cNvSpPr>
          <p:nvPr/>
        </p:nvSpPr>
        <p:spPr bwMode="auto">
          <a:xfrm>
            <a:off x="6481763" y="3540125"/>
            <a:ext cx="131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Cardiac output</a:t>
            </a:r>
          </a:p>
        </p:txBody>
      </p:sp>
      <p:sp>
        <p:nvSpPr>
          <p:cNvPr id="9226" name="Freeform 110"/>
          <p:cNvSpPr>
            <a:spLocks/>
          </p:cNvSpPr>
          <p:nvPr/>
        </p:nvSpPr>
        <p:spPr bwMode="auto">
          <a:xfrm>
            <a:off x="6103938" y="3136900"/>
            <a:ext cx="63500" cy="215900"/>
          </a:xfrm>
          <a:custGeom>
            <a:avLst/>
            <a:gdLst>
              <a:gd name="T0" fmla="*/ 39 w 40"/>
              <a:gd name="T1" fmla="*/ 73 h 136"/>
              <a:gd name="T2" fmla="*/ 19 w 40"/>
              <a:gd name="T3" fmla="*/ 0 h 136"/>
              <a:gd name="T4" fmla="*/ 0 w 40"/>
              <a:gd name="T5" fmla="*/ 73 h 136"/>
              <a:gd name="T6" fmla="*/ 12 w 40"/>
              <a:gd name="T7" fmla="*/ 73 h 136"/>
              <a:gd name="T8" fmla="*/ 12 w 40"/>
              <a:gd name="T9" fmla="*/ 135 h 136"/>
              <a:gd name="T10" fmla="*/ 28 w 40"/>
              <a:gd name="T11" fmla="*/ 135 h 136"/>
              <a:gd name="T12" fmla="*/ 28 w 40"/>
              <a:gd name="T13" fmla="*/ 73 h 136"/>
              <a:gd name="T14" fmla="*/ 39 w 40"/>
              <a:gd name="T15" fmla="*/ 73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36"/>
              <a:gd name="T26" fmla="*/ 40 w 40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36">
                <a:moveTo>
                  <a:pt x="39" y="73"/>
                </a:moveTo>
                <a:lnTo>
                  <a:pt x="19" y="0"/>
                </a:lnTo>
                <a:lnTo>
                  <a:pt x="0" y="73"/>
                </a:lnTo>
                <a:lnTo>
                  <a:pt x="12" y="73"/>
                </a:lnTo>
                <a:lnTo>
                  <a:pt x="12" y="135"/>
                </a:lnTo>
                <a:lnTo>
                  <a:pt x="28" y="135"/>
                </a:lnTo>
                <a:lnTo>
                  <a:pt x="28" y="73"/>
                </a:lnTo>
                <a:lnTo>
                  <a:pt x="39" y="73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Freeform 111"/>
          <p:cNvSpPr>
            <a:spLocks/>
          </p:cNvSpPr>
          <p:nvPr/>
        </p:nvSpPr>
        <p:spPr bwMode="auto">
          <a:xfrm>
            <a:off x="6102350" y="3568700"/>
            <a:ext cx="63500" cy="214313"/>
          </a:xfrm>
          <a:custGeom>
            <a:avLst/>
            <a:gdLst>
              <a:gd name="T0" fmla="*/ 39 w 40"/>
              <a:gd name="T1" fmla="*/ 72 h 135"/>
              <a:gd name="T2" fmla="*/ 19 w 40"/>
              <a:gd name="T3" fmla="*/ 0 h 135"/>
              <a:gd name="T4" fmla="*/ 0 w 40"/>
              <a:gd name="T5" fmla="*/ 72 h 135"/>
              <a:gd name="T6" fmla="*/ 11 w 40"/>
              <a:gd name="T7" fmla="*/ 72 h 135"/>
              <a:gd name="T8" fmla="*/ 11 w 40"/>
              <a:gd name="T9" fmla="*/ 134 h 135"/>
              <a:gd name="T10" fmla="*/ 28 w 40"/>
              <a:gd name="T11" fmla="*/ 134 h 135"/>
              <a:gd name="T12" fmla="*/ 28 w 40"/>
              <a:gd name="T13" fmla="*/ 72 h 135"/>
              <a:gd name="T14" fmla="*/ 39 w 40"/>
              <a:gd name="T15" fmla="*/ 72 h 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35"/>
              <a:gd name="T26" fmla="*/ 40 w 40"/>
              <a:gd name="T27" fmla="*/ 135 h 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35">
                <a:moveTo>
                  <a:pt x="39" y="72"/>
                </a:moveTo>
                <a:lnTo>
                  <a:pt x="19" y="0"/>
                </a:lnTo>
                <a:lnTo>
                  <a:pt x="0" y="72"/>
                </a:lnTo>
                <a:lnTo>
                  <a:pt x="11" y="72"/>
                </a:lnTo>
                <a:lnTo>
                  <a:pt x="11" y="134"/>
                </a:lnTo>
                <a:lnTo>
                  <a:pt x="28" y="134"/>
                </a:lnTo>
                <a:lnTo>
                  <a:pt x="28" y="72"/>
                </a:lnTo>
                <a:lnTo>
                  <a:pt x="39" y="72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112"/>
          <p:cNvSpPr>
            <a:spLocks noChangeArrowheads="1"/>
          </p:cNvSpPr>
          <p:nvPr/>
        </p:nvSpPr>
        <p:spPr bwMode="auto">
          <a:xfrm>
            <a:off x="8096250" y="3051175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/>
              <a:t>Short</a:t>
            </a:r>
          </a:p>
          <a:p>
            <a:r>
              <a:rPr lang="en-US" sz="2400" b="1"/>
              <a:t>Term</a:t>
            </a:r>
          </a:p>
        </p:txBody>
      </p:sp>
      <p:sp>
        <p:nvSpPr>
          <p:cNvPr id="9229" name="Freeform 114"/>
          <p:cNvSpPr>
            <a:spLocks/>
          </p:cNvSpPr>
          <p:nvPr/>
        </p:nvSpPr>
        <p:spPr bwMode="auto">
          <a:xfrm>
            <a:off x="6623050" y="3886200"/>
            <a:ext cx="387350" cy="555625"/>
          </a:xfrm>
          <a:custGeom>
            <a:avLst/>
            <a:gdLst>
              <a:gd name="T0" fmla="*/ 157 w 220"/>
              <a:gd name="T1" fmla="*/ 247 h 360"/>
              <a:gd name="T2" fmla="*/ 157 w 220"/>
              <a:gd name="T3" fmla="*/ 0 h 360"/>
              <a:gd name="T4" fmla="*/ 62 w 220"/>
              <a:gd name="T5" fmla="*/ 0 h 360"/>
              <a:gd name="T6" fmla="*/ 62 w 220"/>
              <a:gd name="T7" fmla="*/ 247 h 360"/>
              <a:gd name="T8" fmla="*/ 0 w 220"/>
              <a:gd name="T9" fmla="*/ 247 h 360"/>
              <a:gd name="T10" fmla="*/ 109 w 220"/>
              <a:gd name="T11" fmla="*/ 359 h 360"/>
              <a:gd name="T12" fmla="*/ 219 w 220"/>
              <a:gd name="T13" fmla="*/ 247 h 360"/>
              <a:gd name="T14" fmla="*/ 157 w 220"/>
              <a:gd name="T15" fmla="*/ 247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360"/>
              <a:gd name="T26" fmla="*/ 220 w 220"/>
              <a:gd name="T27" fmla="*/ 360 h 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360">
                <a:moveTo>
                  <a:pt x="157" y="247"/>
                </a:moveTo>
                <a:lnTo>
                  <a:pt x="157" y="0"/>
                </a:lnTo>
                <a:lnTo>
                  <a:pt x="62" y="0"/>
                </a:lnTo>
                <a:lnTo>
                  <a:pt x="62" y="247"/>
                </a:lnTo>
                <a:lnTo>
                  <a:pt x="0" y="247"/>
                </a:lnTo>
                <a:lnTo>
                  <a:pt x="109" y="359"/>
                </a:lnTo>
                <a:lnTo>
                  <a:pt x="219" y="247"/>
                </a:lnTo>
                <a:lnTo>
                  <a:pt x="157" y="247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Rectangle 115"/>
          <p:cNvSpPr>
            <a:spLocks noChangeArrowheads="1"/>
          </p:cNvSpPr>
          <p:nvPr/>
        </p:nvSpPr>
        <p:spPr bwMode="auto">
          <a:xfrm>
            <a:off x="5707063" y="4462463"/>
            <a:ext cx="2438400" cy="1481137"/>
          </a:xfrm>
          <a:prstGeom prst="rect">
            <a:avLst/>
          </a:prstGeom>
          <a:solidFill>
            <a:srgbClr val="C82600"/>
          </a:solidFill>
          <a:ln w="12700">
            <a:solidFill>
              <a:srgbClr val="434B44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31" name="Rectangle 116"/>
          <p:cNvSpPr>
            <a:spLocks noChangeArrowheads="1"/>
          </p:cNvSpPr>
          <p:nvPr/>
        </p:nvSpPr>
        <p:spPr bwMode="auto">
          <a:xfrm>
            <a:off x="7426325" y="45862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400" b="1">
              <a:latin typeface="Helv" charset="0"/>
            </a:endParaRPr>
          </a:p>
        </p:txBody>
      </p:sp>
      <p:sp>
        <p:nvSpPr>
          <p:cNvPr id="2738293" name="Rectangle 117"/>
          <p:cNvSpPr>
            <a:spLocks noChangeArrowheads="1"/>
          </p:cNvSpPr>
          <p:nvPr/>
        </p:nvSpPr>
        <p:spPr bwMode="auto">
          <a:xfrm>
            <a:off x="6297613" y="5227638"/>
            <a:ext cx="1108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Contractility</a:t>
            </a:r>
          </a:p>
        </p:txBody>
      </p:sp>
      <p:sp>
        <p:nvSpPr>
          <p:cNvPr id="2738294" name="Rectangle 118"/>
          <p:cNvSpPr>
            <a:spLocks noChangeArrowheads="1"/>
          </p:cNvSpPr>
          <p:nvPr/>
        </p:nvSpPr>
        <p:spPr bwMode="auto">
          <a:xfrm>
            <a:off x="6272213" y="5613400"/>
            <a:ext cx="131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Cardiac output</a:t>
            </a:r>
          </a:p>
        </p:txBody>
      </p:sp>
      <p:sp>
        <p:nvSpPr>
          <p:cNvPr id="9234" name="Freeform 119"/>
          <p:cNvSpPr>
            <a:spLocks/>
          </p:cNvSpPr>
          <p:nvPr/>
        </p:nvSpPr>
        <p:spPr bwMode="auto">
          <a:xfrm>
            <a:off x="6073775" y="5224463"/>
            <a:ext cx="71438" cy="207962"/>
          </a:xfrm>
          <a:custGeom>
            <a:avLst/>
            <a:gdLst>
              <a:gd name="T0" fmla="*/ 0 w 40"/>
              <a:gd name="T1" fmla="*/ 62 h 135"/>
              <a:gd name="T2" fmla="*/ 20 w 40"/>
              <a:gd name="T3" fmla="*/ 134 h 135"/>
              <a:gd name="T4" fmla="*/ 39 w 40"/>
              <a:gd name="T5" fmla="*/ 62 h 135"/>
              <a:gd name="T6" fmla="*/ 27 w 40"/>
              <a:gd name="T7" fmla="*/ 62 h 135"/>
              <a:gd name="T8" fmla="*/ 27 w 40"/>
              <a:gd name="T9" fmla="*/ 0 h 135"/>
              <a:gd name="T10" fmla="*/ 12 w 40"/>
              <a:gd name="T11" fmla="*/ 0 h 135"/>
              <a:gd name="T12" fmla="*/ 12 w 40"/>
              <a:gd name="T13" fmla="*/ 62 h 135"/>
              <a:gd name="T14" fmla="*/ 0 w 40"/>
              <a:gd name="T15" fmla="*/ 62 h 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35"/>
              <a:gd name="T26" fmla="*/ 40 w 40"/>
              <a:gd name="T27" fmla="*/ 135 h 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35">
                <a:moveTo>
                  <a:pt x="0" y="62"/>
                </a:moveTo>
                <a:lnTo>
                  <a:pt x="20" y="134"/>
                </a:lnTo>
                <a:lnTo>
                  <a:pt x="39" y="62"/>
                </a:lnTo>
                <a:lnTo>
                  <a:pt x="27" y="62"/>
                </a:lnTo>
                <a:lnTo>
                  <a:pt x="27" y="0"/>
                </a:lnTo>
                <a:lnTo>
                  <a:pt x="12" y="0"/>
                </a:lnTo>
                <a:lnTo>
                  <a:pt x="12" y="62"/>
                </a:lnTo>
                <a:lnTo>
                  <a:pt x="0" y="62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20"/>
          <p:cNvSpPr>
            <a:spLocks/>
          </p:cNvSpPr>
          <p:nvPr/>
        </p:nvSpPr>
        <p:spPr bwMode="auto">
          <a:xfrm>
            <a:off x="6075363" y="5643563"/>
            <a:ext cx="69850" cy="209550"/>
          </a:xfrm>
          <a:custGeom>
            <a:avLst/>
            <a:gdLst>
              <a:gd name="T0" fmla="*/ 0 w 40"/>
              <a:gd name="T1" fmla="*/ 62 h 135"/>
              <a:gd name="T2" fmla="*/ 20 w 40"/>
              <a:gd name="T3" fmla="*/ 134 h 135"/>
              <a:gd name="T4" fmla="*/ 39 w 40"/>
              <a:gd name="T5" fmla="*/ 62 h 135"/>
              <a:gd name="T6" fmla="*/ 28 w 40"/>
              <a:gd name="T7" fmla="*/ 62 h 135"/>
              <a:gd name="T8" fmla="*/ 28 w 40"/>
              <a:gd name="T9" fmla="*/ 0 h 135"/>
              <a:gd name="T10" fmla="*/ 12 w 40"/>
              <a:gd name="T11" fmla="*/ 0 h 135"/>
              <a:gd name="T12" fmla="*/ 12 w 40"/>
              <a:gd name="T13" fmla="*/ 62 h 135"/>
              <a:gd name="T14" fmla="*/ 0 w 40"/>
              <a:gd name="T15" fmla="*/ 62 h 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35"/>
              <a:gd name="T26" fmla="*/ 40 w 40"/>
              <a:gd name="T27" fmla="*/ 135 h 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35">
                <a:moveTo>
                  <a:pt x="0" y="62"/>
                </a:moveTo>
                <a:lnTo>
                  <a:pt x="20" y="134"/>
                </a:lnTo>
                <a:lnTo>
                  <a:pt x="39" y="62"/>
                </a:lnTo>
                <a:lnTo>
                  <a:pt x="28" y="62"/>
                </a:lnTo>
                <a:lnTo>
                  <a:pt x="28" y="0"/>
                </a:lnTo>
                <a:lnTo>
                  <a:pt x="12" y="0"/>
                </a:lnTo>
                <a:lnTo>
                  <a:pt x="12" y="62"/>
                </a:lnTo>
                <a:lnTo>
                  <a:pt x="0" y="62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Rectangle 121"/>
          <p:cNvSpPr>
            <a:spLocks noChangeArrowheads="1"/>
          </p:cNvSpPr>
          <p:nvPr/>
        </p:nvSpPr>
        <p:spPr bwMode="auto">
          <a:xfrm>
            <a:off x="8158163" y="4811713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/>
              <a:t>Long</a:t>
            </a:r>
          </a:p>
          <a:p>
            <a:r>
              <a:rPr lang="en-US" sz="2400" b="1"/>
              <a:t>Term</a:t>
            </a:r>
          </a:p>
        </p:txBody>
      </p:sp>
      <p:sp>
        <p:nvSpPr>
          <p:cNvPr id="2738298" name="Rectangle 122"/>
          <p:cNvSpPr>
            <a:spLocks noChangeArrowheads="1"/>
          </p:cNvSpPr>
          <p:nvPr/>
        </p:nvSpPr>
        <p:spPr bwMode="auto">
          <a:xfrm>
            <a:off x="169863" y="5399088"/>
            <a:ext cx="5367337" cy="730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38299" name="Rectangle 123"/>
          <p:cNvSpPr>
            <a:spLocks noChangeArrowheads="1"/>
          </p:cNvSpPr>
          <p:nvPr/>
        </p:nvSpPr>
        <p:spPr bwMode="auto">
          <a:xfrm>
            <a:off x="180975" y="5594350"/>
            <a:ext cx="534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Causing LVH  and Heart Failure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" charset="0"/>
            </a:endParaRPr>
          </a:p>
        </p:txBody>
      </p:sp>
      <p:sp>
        <p:nvSpPr>
          <p:cNvPr id="2738300" name="Rectangle 124"/>
          <p:cNvSpPr>
            <a:spLocks noGrp="1" noChangeArrowheads="1"/>
          </p:cNvSpPr>
          <p:nvPr>
            <p:ph type="title"/>
          </p:nvPr>
        </p:nvSpPr>
        <p:spPr>
          <a:xfrm>
            <a:off x="781050" y="0"/>
            <a:ext cx="8077200" cy="1143000"/>
          </a:xfrm>
        </p:spPr>
        <p:txBody>
          <a:bodyPr wrap="square" lIns="90488" tIns="44450" rIns="90488" bIns="44450"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Cardiac Effects of Hypertension</a:t>
            </a:r>
          </a:p>
        </p:txBody>
      </p:sp>
      <p:sp>
        <p:nvSpPr>
          <p:cNvPr id="9240" name="Text Box 125"/>
          <p:cNvSpPr txBox="1">
            <a:spLocks noChangeArrowheads="1"/>
          </p:cNvSpPr>
          <p:nvPr/>
        </p:nvSpPr>
        <p:spPr bwMode="auto">
          <a:xfrm>
            <a:off x="5695950" y="4565650"/>
            <a:ext cx="250031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n-US" sz="1600" b="1">
                <a:latin typeface="Tahoma" pitchFamily="34" charset="0"/>
              </a:rPr>
              <a:t>Increasing weakness</a:t>
            </a:r>
          </a:p>
          <a:p>
            <a:pPr defTabSz="762000"/>
            <a:r>
              <a:rPr lang="en-US" sz="1600" b="1">
                <a:latin typeface="Tahoma" pitchFamily="34" charset="0"/>
              </a:rPr>
              <a:t> and impaired function</a:t>
            </a:r>
          </a:p>
        </p:txBody>
      </p:sp>
      <p:sp>
        <p:nvSpPr>
          <p:cNvPr id="9241" name="Rectangle 126"/>
          <p:cNvSpPr>
            <a:spLocks noChangeArrowheads="1"/>
          </p:cNvSpPr>
          <p:nvPr/>
        </p:nvSpPr>
        <p:spPr bwMode="auto">
          <a:xfrm>
            <a:off x="650875" y="1131888"/>
            <a:ext cx="8151813" cy="889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38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8298" grpId="0" animBg="1" autoUpdateAnimBg="0"/>
      <p:bldP spid="27382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5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ACS-UA,STEMI and NSTEMI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There is a prominent left ventricular impulse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Murmurs of 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deaths due to HPT occur as a result of MI/CHF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Heart damage aided by </a:t>
            </a:r>
            <a:r>
              <a:rPr lang="en-US" dirty="0" err="1"/>
              <a:t>aldosterone</a:t>
            </a:r>
            <a:r>
              <a:rPr lang="en-US" dirty="0"/>
              <a:t> and </a:t>
            </a:r>
            <a:r>
              <a:rPr lang="en-US" dirty="0" err="1"/>
              <a:t>Ang</a:t>
            </a:r>
            <a:r>
              <a:rPr lang="en-US" dirty="0"/>
              <a:t> II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458" name="Rectangle 2"/>
          <p:cNvSpPr>
            <a:spLocks noChangeArrowheads="1"/>
          </p:cNvSpPr>
          <p:nvPr/>
        </p:nvSpPr>
        <p:spPr bwMode="auto">
          <a:xfrm>
            <a:off x="1473200" y="4297363"/>
            <a:ext cx="754063" cy="1824037"/>
          </a:xfrm>
          <a:prstGeom prst="rect">
            <a:avLst/>
          </a:prstGeom>
          <a:solidFill>
            <a:srgbClr val="FF9999"/>
          </a:solidFill>
          <a:ln w="0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59" name="Rectangle 3"/>
          <p:cNvSpPr>
            <a:spLocks noChangeArrowheads="1"/>
          </p:cNvSpPr>
          <p:nvPr/>
        </p:nvSpPr>
        <p:spPr bwMode="auto">
          <a:xfrm>
            <a:off x="3294063" y="5786438"/>
            <a:ext cx="750887" cy="334962"/>
          </a:xfrm>
          <a:prstGeom prst="rect">
            <a:avLst/>
          </a:prstGeom>
          <a:solidFill>
            <a:srgbClr val="FF9999"/>
          </a:solidFill>
          <a:ln w="0">
            <a:solidFill>
              <a:srgbClr val="FF9999"/>
            </a:solidFill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0" name="Rectangle 4"/>
          <p:cNvSpPr>
            <a:spLocks noChangeArrowheads="1"/>
          </p:cNvSpPr>
          <p:nvPr/>
        </p:nvSpPr>
        <p:spPr bwMode="auto">
          <a:xfrm>
            <a:off x="5111750" y="2212975"/>
            <a:ext cx="752475" cy="3908425"/>
          </a:xfrm>
          <a:prstGeom prst="rect">
            <a:avLst/>
          </a:prstGeom>
          <a:solidFill>
            <a:srgbClr val="FF9999"/>
          </a:solidFill>
          <a:ln w="0">
            <a:solidFill>
              <a:srgbClr val="FF9999"/>
            </a:solidFill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1" name="Rectangle 5"/>
          <p:cNvSpPr>
            <a:spLocks noChangeArrowheads="1"/>
          </p:cNvSpPr>
          <p:nvPr/>
        </p:nvSpPr>
        <p:spPr bwMode="auto">
          <a:xfrm>
            <a:off x="6932613" y="5376863"/>
            <a:ext cx="752475" cy="744537"/>
          </a:xfrm>
          <a:prstGeom prst="rect">
            <a:avLst/>
          </a:prstGeom>
          <a:solidFill>
            <a:srgbClr val="FF9999"/>
          </a:solidFill>
          <a:ln w="0">
            <a:solidFill>
              <a:srgbClr val="FF9999"/>
            </a:solidFill>
            <a:miter lim="800000"/>
            <a:headEnd/>
            <a:tailEnd/>
          </a:ln>
          <a:effectLst>
            <a:outerShdw dist="68392" dir="1308085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2" name="Rectangle 6"/>
          <p:cNvSpPr>
            <a:spLocks noChangeArrowheads="1"/>
          </p:cNvSpPr>
          <p:nvPr/>
        </p:nvSpPr>
        <p:spPr bwMode="auto">
          <a:xfrm>
            <a:off x="1239838" y="5340350"/>
            <a:ext cx="754062" cy="781050"/>
          </a:xfrm>
          <a:prstGeom prst="rect">
            <a:avLst/>
          </a:prstGeom>
          <a:solidFill>
            <a:srgbClr val="66FF99"/>
          </a:solidFill>
          <a:ln w="0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3" name="Rectangle 7"/>
          <p:cNvSpPr>
            <a:spLocks noChangeArrowheads="1"/>
          </p:cNvSpPr>
          <p:nvPr/>
        </p:nvSpPr>
        <p:spPr bwMode="auto">
          <a:xfrm>
            <a:off x="3060700" y="5861050"/>
            <a:ext cx="752475" cy="260350"/>
          </a:xfrm>
          <a:prstGeom prst="rect">
            <a:avLst/>
          </a:prstGeom>
          <a:solidFill>
            <a:srgbClr val="66FF99"/>
          </a:solidFill>
          <a:ln w="0">
            <a:solidFill>
              <a:srgbClr val="66FF99"/>
            </a:solidFill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4" name="Rectangle 8"/>
          <p:cNvSpPr>
            <a:spLocks noChangeArrowheads="1"/>
          </p:cNvSpPr>
          <p:nvPr/>
        </p:nvSpPr>
        <p:spPr bwMode="auto">
          <a:xfrm>
            <a:off x="4879975" y="3887788"/>
            <a:ext cx="752475" cy="2233612"/>
          </a:xfrm>
          <a:prstGeom prst="rect">
            <a:avLst/>
          </a:prstGeom>
          <a:solidFill>
            <a:srgbClr val="66FF99"/>
          </a:solidFill>
          <a:ln w="0">
            <a:solidFill>
              <a:srgbClr val="66FF99"/>
            </a:solidFill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5" name="Rectangle 9"/>
          <p:cNvSpPr>
            <a:spLocks noChangeArrowheads="1"/>
          </p:cNvSpPr>
          <p:nvPr/>
        </p:nvSpPr>
        <p:spPr bwMode="auto">
          <a:xfrm>
            <a:off x="6699250" y="5562600"/>
            <a:ext cx="752475" cy="558800"/>
          </a:xfrm>
          <a:prstGeom prst="rect">
            <a:avLst/>
          </a:prstGeom>
          <a:solidFill>
            <a:srgbClr val="66FF99"/>
          </a:solidFill>
          <a:ln w="0">
            <a:solidFill>
              <a:srgbClr val="66FF99"/>
            </a:solidFill>
            <a:miter lim="800000"/>
            <a:headEnd/>
            <a:tailEnd/>
          </a:ln>
          <a:effectLst>
            <a:outerShdw dist="68392" dir="1308085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6" name="Rectangle 10"/>
          <p:cNvSpPr>
            <a:spLocks noChangeArrowheads="1"/>
          </p:cNvSpPr>
          <p:nvPr/>
        </p:nvSpPr>
        <p:spPr bwMode="auto">
          <a:xfrm>
            <a:off x="1008063" y="5711825"/>
            <a:ext cx="750887" cy="409575"/>
          </a:xfrm>
          <a:prstGeom prst="rect">
            <a:avLst/>
          </a:prstGeom>
          <a:solidFill>
            <a:srgbClr val="FF80FF"/>
          </a:solidFill>
          <a:ln w="0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7" name="Rectangle 11"/>
          <p:cNvSpPr>
            <a:spLocks noChangeArrowheads="1"/>
          </p:cNvSpPr>
          <p:nvPr/>
        </p:nvSpPr>
        <p:spPr bwMode="auto">
          <a:xfrm>
            <a:off x="2825750" y="5935663"/>
            <a:ext cx="754063" cy="185737"/>
          </a:xfrm>
          <a:prstGeom prst="rect">
            <a:avLst/>
          </a:prstGeom>
          <a:solidFill>
            <a:srgbClr val="FF80FF"/>
          </a:solidFill>
          <a:ln w="0">
            <a:solidFill>
              <a:srgbClr val="FF80FF"/>
            </a:solidFill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8" name="Rectangle 12"/>
          <p:cNvSpPr>
            <a:spLocks noChangeArrowheads="1"/>
          </p:cNvSpPr>
          <p:nvPr/>
        </p:nvSpPr>
        <p:spPr bwMode="auto">
          <a:xfrm>
            <a:off x="4646613" y="4957763"/>
            <a:ext cx="752475" cy="1163637"/>
          </a:xfrm>
          <a:prstGeom prst="rect">
            <a:avLst/>
          </a:prstGeom>
          <a:solidFill>
            <a:srgbClr val="FF80FF"/>
          </a:solidFill>
          <a:ln w="0">
            <a:solidFill>
              <a:srgbClr val="FF80FF"/>
            </a:solidFill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07469" name="Rectangle 13"/>
          <p:cNvSpPr>
            <a:spLocks noChangeArrowheads="1"/>
          </p:cNvSpPr>
          <p:nvPr/>
        </p:nvSpPr>
        <p:spPr bwMode="auto">
          <a:xfrm>
            <a:off x="6465888" y="5702300"/>
            <a:ext cx="754062" cy="419100"/>
          </a:xfrm>
          <a:prstGeom prst="rect">
            <a:avLst/>
          </a:prstGeom>
          <a:solidFill>
            <a:srgbClr val="FF80FF"/>
          </a:solidFill>
          <a:ln w="0">
            <a:solidFill>
              <a:srgbClr val="FF80FF"/>
            </a:solidFill>
            <a:miter lim="800000"/>
            <a:headEnd/>
            <a:tailEnd/>
          </a:ln>
          <a:effectLst>
            <a:outerShdw dist="68392" dir="1308085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706438" y="6121400"/>
            <a:ext cx="109537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706438" y="5191125"/>
            <a:ext cx="109537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706438" y="4260850"/>
            <a:ext cx="109537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706438" y="3328988"/>
            <a:ext cx="109537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706438" y="2398713"/>
            <a:ext cx="109537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706438" y="6121400"/>
            <a:ext cx="7277100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706438" y="1873250"/>
            <a:ext cx="1587" cy="424815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6888163" y="3052763"/>
            <a:ext cx="204787" cy="142875"/>
          </a:xfrm>
          <a:prstGeom prst="rect">
            <a:avLst/>
          </a:prstGeom>
          <a:solidFill>
            <a:srgbClr val="FF80FF"/>
          </a:solidFill>
          <a:ln w="0">
            <a:solidFill>
              <a:srgbClr val="FF8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6888163" y="3408363"/>
            <a:ext cx="204787" cy="142875"/>
          </a:xfrm>
          <a:prstGeom prst="rect">
            <a:avLst/>
          </a:prstGeom>
          <a:solidFill>
            <a:srgbClr val="66FF99"/>
          </a:solidFill>
          <a:ln w="0">
            <a:solidFill>
              <a:srgbClr val="66FF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6888163" y="3762375"/>
            <a:ext cx="204787" cy="142875"/>
          </a:xfrm>
          <a:prstGeom prst="rect">
            <a:avLst/>
          </a:prstGeom>
          <a:solidFill>
            <a:srgbClr val="FF9999"/>
          </a:solidFill>
          <a:ln w="0">
            <a:solidFill>
              <a:srgbClr val="FF99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7480" name="Rectangle 24"/>
          <p:cNvSpPr>
            <a:spLocks noChangeArrowheads="1"/>
          </p:cNvSpPr>
          <p:nvPr/>
        </p:nvSpPr>
        <p:spPr bwMode="auto">
          <a:xfrm>
            <a:off x="1225550" y="6126163"/>
            <a:ext cx="811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men</a:t>
            </a:r>
          </a:p>
        </p:txBody>
      </p:sp>
      <p:sp>
        <p:nvSpPr>
          <p:cNvPr id="2707481" name="Rectangle 25"/>
          <p:cNvSpPr>
            <a:spLocks noChangeArrowheads="1"/>
          </p:cNvSpPr>
          <p:nvPr/>
        </p:nvSpPr>
        <p:spPr bwMode="auto">
          <a:xfrm>
            <a:off x="6696075" y="6126163"/>
            <a:ext cx="1233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women</a:t>
            </a:r>
          </a:p>
        </p:txBody>
      </p:sp>
      <p:sp>
        <p:nvSpPr>
          <p:cNvPr id="2707482" name="Rectangle 26"/>
          <p:cNvSpPr>
            <a:spLocks noChangeArrowheads="1"/>
          </p:cNvSpPr>
          <p:nvPr/>
        </p:nvSpPr>
        <p:spPr bwMode="auto">
          <a:xfrm>
            <a:off x="2786063" y="6126163"/>
            <a:ext cx="1233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women</a:t>
            </a:r>
          </a:p>
        </p:txBody>
      </p:sp>
      <p:sp>
        <p:nvSpPr>
          <p:cNvPr id="2707483" name="Rectangle 27"/>
          <p:cNvSpPr>
            <a:spLocks noChangeArrowheads="1"/>
          </p:cNvSpPr>
          <p:nvPr/>
        </p:nvSpPr>
        <p:spPr bwMode="auto">
          <a:xfrm>
            <a:off x="5075238" y="6126163"/>
            <a:ext cx="811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men</a:t>
            </a:r>
          </a:p>
        </p:txBody>
      </p:sp>
      <p:sp>
        <p:nvSpPr>
          <p:cNvPr id="2707484" name="Rectangle 28"/>
          <p:cNvSpPr>
            <a:spLocks noChangeArrowheads="1"/>
          </p:cNvSpPr>
          <p:nvPr/>
        </p:nvSpPr>
        <p:spPr bwMode="auto">
          <a:xfrm>
            <a:off x="6821488" y="2533650"/>
            <a:ext cx="120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ECG LVH</a:t>
            </a:r>
          </a:p>
        </p:txBody>
      </p:sp>
      <p:sp>
        <p:nvSpPr>
          <p:cNvPr id="2707485" name="Rectangle 29"/>
          <p:cNvSpPr>
            <a:spLocks noChangeArrowheads="1"/>
          </p:cNvSpPr>
          <p:nvPr/>
        </p:nvSpPr>
        <p:spPr bwMode="auto">
          <a:xfrm>
            <a:off x="7134225" y="2854325"/>
            <a:ext cx="1581150" cy="116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lnSpc>
                <a:spcPct val="130000"/>
              </a:lnSpc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None</a:t>
            </a:r>
          </a:p>
          <a:p>
            <a:pPr defTabSz="1027113" eaLnBrk="1" hangingPunct="1">
              <a:lnSpc>
                <a:spcPct val="130000"/>
              </a:lnSpc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Voltage Only</a:t>
            </a:r>
          </a:p>
          <a:p>
            <a:pPr defTabSz="1027113" eaLnBrk="1" hangingPunct="1">
              <a:lnSpc>
                <a:spcPct val="130000"/>
              </a:lnSpc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Definite</a:t>
            </a:r>
          </a:p>
        </p:txBody>
      </p:sp>
      <p:sp>
        <p:nvSpPr>
          <p:cNvPr id="2707486" name="Rectangle 30"/>
          <p:cNvSpPr>
            <a:spLocks noChangeArrowheads="1"/>
          </p:cNvSpPr>
          <p:nvPr/>
        </p:nvSpPr>
        <p:spPr bwMode="auto">
          <a:xfrm>
            <a:off x="1009650" y="1573213"/>
            <a:ext cx="2401888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sz="2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SUDDEN DEATH</a:t>
            </a:r>
          </a:p>
        </p:txBody>
      </p:sp>
      <p:sp>
        <p:nvSpPr>
          <p:cNvPr id="2707487" name="Rectangle 31"/>
          <p:cNvSpPr>
            <a:spLocks noChangeArrowheads="1"/>
          </p:cNvSpPr>
          <p:nvPr/>
        </p:nvSpPr>
        <p:spPr bwMode="auto">
          <a:xfrm>
            <a:off x="5186363" y="1636713"/>
            <a:ext cx="3879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7113" eaLnBrk="1" hangingPunct="1">
              <a:defRPr/>
            </a:pPr>
            <a:r>
              <a:rPr lang="en-GB" sz="2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MYOCARDIAL INFARCTION</a:t>
            </a:r>
          </a:p>
        </p:txBody>
      </p:sp>
      <p:sp>
        <p:nvSpPr>
          <p:cNvPr id="2707488" name="Text Box 32"/>
          <p:cNvSpPr txBox="1">
            <a:spLocks noChangeArrowheads="1"/>
          </p:cNvSpPr>
          <p:nvPr/>
        </p:nvSpPr>
        <p:spPr bwMode="auto">
          <a:xfrm>
            <a:off x="82550" y="2230438"/>
            <a:ext cx="608013" cy="405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1027113">
              <a:defRPr/>
            </a:pPr>
            <a:r>
              <a:rPr lang="en-GB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</a:t>
            </a: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r>
              <a:rPr lang="en-GB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</a:t>
            </a: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r>
              <a:rPr lang="en-GB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r>
              <a:rPr lang="en-GB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endParaRPr lang="en-GB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7113">
              <a:defRPr/>
            </a:pPr>
            <a:r>
              <a:rPr lang="en-GB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6657975" y="649128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GB" i="1"/>
              <a:t>Kannel et al 1983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1101725" y="2136775"/>
            <a:ext cx="65913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6" tIns="44449" rIns="90486" bIns="44449"/>
          <a:lstStyle/>
          <a:p>
            <a:pPr algn="ctr">
              <a:lnSpc>
                <a:spcPct val="90000"/>
              </a:lnSpc>
            </a:pP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2707491" name="Rectangle 35"/>
          <p:cNvSpPr>
            <a:spLocks noChangeArrowheads="1"/>
          </p:cNvSpPr>
          <p:nvPr/>
        </p:nvSpPr>
        <p:spPr bwMode="auto">
          <a:xfrm>
            <a:off x="241300" y="149066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</a:t>
            </a:r>
          </a:p>
        </p:txBody>
      </p:sp>
      <p:sp>
        <p:nvSpPr>
          <p:cNvPr id="2707492" name="Rectangle 36"/>
          <p:cNvSpPr>
            <a:spLocks noChangeArrowheads="1"/>
          </p:cNvSpPr>
          <p:nvPr/>
        </p:nvSpPr>
        <p:spPr bwMode="auto">
          <a:xfrm>
            <a:off x="228600" y="209550"/>
            <a:ext cx="872966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679" tIns="46434" rIns="91679" bIns="46434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LVH:</a:t>
            </a:r>
          </a:p>
          <a:p>
            <a:pPr>
              <a:lnSpc>
                <a:spcPct val="85000"/>
              </a:lnSpc>
              <a:defRPr/>
            </a:pP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 a Risk Factor in the Framingham Study</a:t>
            </a:r>
            <a:endParaRPr lang="en-GB" sz="3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NEUROLOGIC-EYE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Hypertensive retinopathy-retina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Hypertensive </a:t>
            </a:r>
            <a:r>
              <a:rPr lang="en-US" dirty="0" err="1"/>
              <a:t>choroidopathy</a:t>
            </a:r>
            <a:r>
              <a:rPr lang="en-US" dirty="0"/>
              <a:t>-the choroid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Hypertensive neuropathy-optic nerve head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MOS\Pictures\cn2_fund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510539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Retinal-Keith-Wagner-Barker classification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r>
              <a:rPr lang="en-US"/>
              <a:t>Stage1:mild generalized constriction of retinal arterioles</a:t>
            </a:r>
          </a:p>
          <a:p>
            <a:r>
              <a:rPr lang="en-US"/>
              <a:t>Stage2:constriction and arteriovenous nipping</a:t>
            </a:r>
          </a:p>
          <a:p>
            <a:r>
              <a:rPr lang="en-US"/>
              <a:t>Stage 3:2 plus cotton wool spots and hemorrhages</a:t>
            </a:r>
          </a:p>
          <a:p>
            <a:r>
              <a:rPr lang="en-US"/>
              <a:t>Stage4:severe stage 3plus papilledema</a:t>
            </a:r>
          </a:p>
          <a:p>
            <a:r>
              <a:rPr lang="en-US"/>
              <a:t>Other pathologies:retinal vein occlusion and retinal arterial microaneurysms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CNS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/>
          <a:lstStyle/>
          <a:p>
            <a:r>
              <a:rPr lang="en-US"/>
              <a:t>Occipital headaches,dizziness,light-headedness,vertigo,tinnitus,dimmed vision or syncope</a:t>
            </a:r>
          </a:p>
          <a:p>
            <a:r>
              <a:rPr lang="en-US"/>
              <a:t>Cerebral infarction-due to atherosclerosis</a:t>
            </a:r>
          </a:p>
          <a:p>
            <a:r>
              <a:rPr lang="en-US"/>
              <a:t>Cerebral hemorrhage-due to elevated BP and Charcot-Bourchard aneurysms</a:t>
            </a:r>
          </a:p>
          <a:p>
            <a:r>
              <a:rPr lang="en-US"/>
              <a:t>Hypertensive encephalopathy-severe HPT,decr consiousness,incr ICP,retinopathy and papilledema and seizures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KIDNEY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/>
              <a:t>Arteriosclerotic lesions of afferent/efferent arterioles and the glomerular capillary tufts</a:t>
            </a:r>
          </a:p>
          <a:p>
            <a:r>
              <a:rPr lang="en-US"/>
              <a:t>Results in decr GFR and tubular dysfunction</a:t>
            </a:r>
          </a:p>
          <a:p>
            <a:r>
              <a:rPr lang="en-US"/>
              <a:t>Proteinuria and microscopic hematuria</a:t>
            </a:r>
          </a:p>
          <a:p>
            <a:r>
              <a:rPr lang="en-US"/>
              <a:t>10% of the deaths due to HPT occur due to RF</a:t>
            </a:r>
          </a:p>
          <a:p>
            <a:r>
              <a:rPr lang="en-US"/>
              <a:t>Blood loss in these pts occurs through the kidneys,epistaxis,hemoptysis and metrorrhagia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VESSELS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r>
              <a:rPr lang="en-US" dirty="0" err="1"/>
              <a:t>Acclerated</a:t>
            </a:r>
            <a:r>
              <a:rPr lang="en-US" dirty="0"/>
              <a:t> </a:t>
            </a:r>
            <a:r>
              <a:rPr lang="en-US" dirty="0" err="1"/>
              <a:t>atherosclosis</a:t>
            </a:r>
            <a:r>
              <a:rPr lang="en-US" dirty="0"/>
              <a:t> leading to narrowing of the peripheral arteries</a:t>
            </a:r>
          </a:p>
          <a:p>
            <a:r>
              <a:rPr lang="en-US" dirty="0"/>
              <a:t>Risks the pt getting arterial occlusions with disastrous consequences</a:t>
            </a:r>
          </a:p>
          <a:p>
            <a:r>
              <a:rPr lang="en-US" dirty="0"/>
              <a:t>Leads to </a:t>
            </a:r>
            <a:r>
              <a:rPr lang="en-US" dirty="0" err="1"/>
              <a:t>gangrene,chronic</a:t>
            </a:r>
            <a:r>
              <a:rPr lang="en-US" dirty="0"/>
              <a:t> leg ulcers and digital ulcers</a:t>
            </a:r>
          </a:p>
          <a:p>
            <a:r>
              <a:rPr lang="en-US" dirty="0"/>
              <a:t>Leads to intermittent </a:t>
            </a:r>
            <a:r>
              <a:rPr lang="en-US" dirty="0" err="1"/>
              <a:t>claudication,erectile</a:t>
            </a:r>
            <a:r>
              <a:rPr lang="en-US" dirty="0"/>
              <a:t> dysfunction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021138" y="1606550"/>
            <a:ext cx="78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latin typeface="Helv" charset="0"/>
              </a:rPr>
              <a:t>Normal</a:t>
            </a:r>
          </a:p>
        </p:txBody>
      </p:sp>
      <p:grpSp>
        <p:nvGrpSpPr>
          <p:cNvPr id="2" name="Group 893"/>
          <p:cNvGrpSpPr>
            <a:grpSpLocks/>
          </p:cNvGrpSpPr>
          <p:nvPr/>
        </p:nvGrpSpPr>
        <p:grpSpPr bwMode="auto">
          <a:xfrm>
            <a:off x="3849688" y="2030413"/>
            <a:ext cx="1241425" cy="1241425"/>
            <a:chOff x="2425" y="1279"/>
            <a:chExt cx="782" cy="782"/>
          </a:xfrm>
        </p:grpSpPr>
        <p:sp>
          <p:nvSpPr>
            <p:cNvPr id="6777" name="Freeform 4"/>
            <p:cNvSpPr>
              <a:spLocks/>
            </p:cNvSpPr>
            <p:nvPr/>
          </p:nvSpPr>
          <p:spPr bwMode="auto">
            <a:xfrm>
              <a:off x="2425" y="1279"/>
              <a:ext cx="782" cy="782"/>
            </a:xfrm>
            <a:custGeom>
              <a:avLst/>
              <a:gdLst>
                <a:gd name="T0" fmla="*/ 8 w 782"/>
                <a:gd name="T1" fmla="*/ 312 h 782"/>
                <a:gd name="T2" fmla="*/ 47 w 782"/>
                <a:gd name="T3" fmla="*/ 204 h 782"/>
                <a:gd name="T4" fmla="*/ 114 w 782"/>
                <a:gd name="T5" fmla="*/ 114 h 782"/>
                <a:gd name="T6" fmla="*/ 204 w 782"/>
                <a:gd name="T7" fmla="*/ 47 h 782"/>
                <a:gd name="T8" fmla="*/ 312 w 782"/>
                <a:gd name="T9" fmla="*/ 8 h 782"/>
                <a:gd name="T10" fmla="*/ 430 w 782"/>
                <a:gd name="T11" fmla="*/ 2 h 782"/>
                <a:gd name="T12" fmla="*/ 542 w 782"/>
                <a:gd name="T13" fmla="*/ 30 h 782"/>
                <a:gd name="T14" fmla="*/ 639 w 782"/>
                <a:gd name="T15" fmla="*/ 89 h 782"/>
                <a:gd name="T16" fmla="*/ 714 w 782"/>
                <a:gd name="T17" fmla="*/ 172 h 782"/>
                <a:gd name="T18" fmla="*/ 763 w 782"/>
                <a:gd name="T19" fmla="*/ 274 h 782"/>
                <a:gd name="T20" fmla="*/ 781 w 782"/>
                <a:gd name="T21" fmla="*/ 390 h 782"/>
                <a:gd name="T22" fmla="*/ 763 w 782"/>
                <a:gd name="T23" fmla="*/ 506 h 782"/>
                <a:gd name="T24" fmla="*/ 714 w 782"/>
                <a:gd name="T25" fmla="*/ 609 h 782"/>
                <a:gd name="T26" fmla="*/ 639 w 782"/>
                <a:gd name="T27" fmla="*/ 692 h 782"/>
                <a:gd name="T28" fmla="*/ 542 w 782"/>
                <a:gd name="T29" fmla="*/ 750 h 782"/>
                <a:gd name="T30" fmla="*/ 430 w 782"/>
                <a:gd name="T31" fmla="*/ 779 h 782"/>
                <a:gd name="T32" fmla="*/ 312 w 782"/>
                <a:gd name="T33" fmla="*/ 773 h 782"/>
                <a:gd name="T34" fmla="*/ 204 w 782"/>
                <a:gd name="T35" fmla="*/ 734 h 782"/>
                <a:gd name="T36" fmla="*/ 114 w 782"/>
                <a:gd name="T37" fmla="*/ 666 h 782"/>
                <a:gd name="T38" fmla="*/ 47 w 782"/>
                <a:gd name="T39" fmla="*/ 576 h 782"/>
                <a:gd name="T40" fmla="*/ 8 w 782"/>
                <a:gd name="T41" fmla="*/ 469 h 782"/>
                <a:gd name="T42" fmla="*/ 390 w 782"/>
                <a:gd name="T43" fmla="*/ 549 h 782"/>
                <a:gd name="T44" fmla="*/ 438 w 782"/>
                <a:gd name="T45" fmla="*/ 542 h 782"/>
                <a:gd name="T46" fmla="*/ 479 w 782"/>
                <a:gd name="T47" fmla="*/ 522 h 782"/>
                <a:gd name="T48" fmla="*/ 513 w 782"/>
                <a:gd name="T49" fmla="*/ 491 h 782"/>
                <a:gd name="T50" fmla="*/ 537 w 782"/>
                <a:gd name="T51" fmla="*/ 452 h 782"/>
                <a:gd name="T52" fmla="*/ 549 w 782"/>
                <a:gd name="T53" fmla="*/ 407 h 782"/>
                <a:gd name="T54" fmla="*/ 546 w 782"/>
                <a:gd name="T55" fmla="*/ 358 h 782"/>
                <a:gd name="T56" fmla="*/ 530 w 782"/>
                <a:gd name="T57" fmla="*/ 314 h 782"/>
                <a:gd name="T58" fmla="*/ 503 w 782"/>
                <a:gd name="T59" fmla="*/ 278 h 782"/>
                <a:gd name="T60" fmla="*/ 466 w 782"/>
                <a:gd name="T61" fmla="*/ 250 h 782"/>
                <a:gd name="T62" fmla="*/ 422 w 782"/>
                <a:gd name="T63" fmla="*/ 234 h 782"/>
                <a:gd name="T64" fmla="*/ 374 w 782"/>
                <a:gd name="T65" fmla="*/ 232 h 782"/>
                <a:gd name="T66" fmla="*/ 328 w 782"/>
                <a:gd name="T67" fmla="*/ 244 h 782"/>
                <a:gd name="T68" fmla="*/ 289 w 782"/>
                <a:gd name="T69" fmla="*/ 268 h 782"/>
                <a:gd name="T70" fmla="*/ 258 w 782"/>
                <a:gd name="T71" fmla="*/ 301 h 782"/>
                <a:gd name="T72" fmla="*/ 239 w 782"/>
                <a:gd name="T73" fmla="*/ 343 h 782"/>
                <a:gd name="T74" fmla="*/ 231 w 782"/>
                <a:gd name="T75" fmla="*/ 390 h 782"/>
                <a:gd name="T76" fmla="*/ 239 w 782"/>
                <a:gd name="T77" fmla="*/ 438 h 782"/>
                <a:gd name="T78" fmla="*/ 258 w 782"/>
                <a:gd name="T79" fmla="*/ 479 h 782"/>
                <a:gd name="T80" fmla="*/ 289 w 782"/>
                <a:gd name="T81" fmla="*/ 513 h 782"/>
                <a:gd name="T82" fmla="*/ 328 w 782"/>
                <a:gd name="T83" fmla="*/ 537 h 782"/>
                <a:gd name="T84" fmla="*/ 374 w 782"/>
                <a:gd name="T85" fmla="*/ 548 h 7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2"/>
                <a:gd name="T130" fmla="*/ 0 h 782"/>
                <a:gd name="T131" fmla="*/ 782 w 782"/>
                <a:gd name="T132" fmla="*/ 782 h 7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2" h="782">
                  <a:moveTo>
                    <a:pt x="0" y="390"/>
                  </a:moveTo>
                  <a:lnTo>
                    <a:pt x="2" y="350"/>
                  </a:lnTo>
                  <a:lnTo>
                    <a:pt x="8" y="312"/>
                  </a:lnTo>
                  <a:lnTo>
                    <a:pt x="17" y="274"/>
                  </a:lnTo>
                  <a:lnTo>
                    <a:pt x="30" y="238"/>
                  </a:lnTo>
                  <a:lnTo>
                    <a:pt x="47" y="204"/>
                  </a:lnTo>
                  <a:lnTo>
                    <a:pt x="66" y="172"/>
                  </a:lnTo>
                  <a:lnTo>
                    <a:pt x="89" y="142"/>
                  </a:lnTo>
                  <a:lnTo>
                    <a:pt x="114" y="114"/>
                  </a:lnTo>
                  <a:lnTo>
                    <a:pt x="142" y="89"/>
                  </a:lnTo>
                  <a:lnTo>
                    <a:pt x="172" y="66"/>
                  </a:lnTo>
                  <a:lnTo>
                    <a:pt x="204" y="47"/>
                  </a:lnTo>
                  <a:lnTo>
                    <a:pt x="238" y="30"/>
                  </a:lnTo>
                  <a:lnTo>
                    <a:pt x="274" y="17"/>
                  </a:lnTo>
                  <a:lnTo>
                    <a:pt x="312" y="8"/>
                  </a:lnTo>
                  <a:lnTo>
                    <a:pt x="350" y="2"/>
                  </a:lnTo>
                  <a:lnTo>
                    <a:pt x="390" y="0"/>
                  </a:lnTo>
                  <a:lnTo>
                    <a:pt x="430" y="2"/>
                  </a:lnTo>
                  <a:lnTo>
                    <a:pt x="469" y="8"/>
                  </a:lnTo>
                  <a:lnTo>
                    <a:pt x="507" y="17"/>
                  </a:lnTo>
                  <a:lnTo>
                    <a:pt x="542" y="30"/>
                  </a:lnTo>
                  <a:lnTo>
                    <a:pt x="576" y="47"/>
                  </a:lnTo>
                  <a:lnTo>
                    <a:pt x="609" y="66"/>
                  </a:lnTo>
                  <a:lnTo>
                    <a:pt x="639" y="89"/>
                  </a:lnTo>
                  <a:lnTo>
                    <a:pt x="667" y="114"/>
                  </a:lnTo>
                  <a:lnTo>
                    <a:pt x="692" y="142"/>
                  </a:lnTo>
                  <a:lnTo>
                    <a:pt x="714" y="172"/>
                  </a:lnTo>
                  <a:lnTo>
                    <a:pt x="734" y="204"/>
                  </a:lnTo>
                  <a:lnTo>
                    <a:pt x="750" y="238"/>
                  </a:lnTo>
                  <a:lnTo>
                    <a:pt x="763" y="274"/>
                  </a:lnTo>
                  <a:lnTo>
                    <a:pt x="773" y="312"/>
                  </a:lnTo>
                  <a:lnTo>
                    <a:pt x="779" y="350"/>
                  </a:lnTo>
                  <a:lnTo>
                    <a:pt x="781" y="390"/>
                  </a:lnTo>
                  <a:lnTo>
                    <a:pt x="779" y="430"/>
                  </a:lnTo>
                  <a:lnTo>
                    <a:pt x="773" y="469"/>
                  </a:lnTo>
                  <a:lnTo>
                    <a:pt x="763" y="506"/>
                  </a:lnTo>
                  <a:lnTo>
                    <a:pt x="750" y="542"/>
                  </a:lnTo>
                  <a:lnTo>
                    <a:pt x="734" y="576"/>
                  </a:lnTo>
                  <a:lnTo>
                    <a:pt x="714" y="609"/>
                  </a:lnTo>
                  <a:lnTo>
                    <a:pt x="692" y="639"/>
                  </a:lnTo>
                  <a:lnTo>
                    <a:pt x="667" y="666"/>
                  </a:lnTo>
                  <a:lnTo>
                    <a:pt x="639" y="692"/>
                  </a:lnTo>
                  <a:lnTo>
                    <a:pt x="609" y="714"/>
                  </a:lnTo>
                  <a:lnTo>
                    <a:pt x="576" y="734"/>
                  </a:lnTo>
                  <a:lnTo>
                    <a:pt x="542" y="750"/>
                  </a:lnTo>
                  <a:lnTo>
                    <a:pt x="507" y="763"/>
                  </a:lnTo>
                  <a:lnTo>
                    <a:pt x="469" y="773"/>
                  </a:lnTo>
                  <a:lnTo>
                    <a:pt x="430" y="779"/>
                  </a:lnTo>
                  <a:lnTo>
                    <a:pt x="390" y="781"/>
                  </a:lnTo>
                  <a:lnTo>
                    <a:pt x="350" y="779"/>
                  </a:lnTo>
                  <a:lnTo>
                    <a:pt x="312" y="773"/>
                  </a:lnTo>
                  <a:lnTo>
                    <a:pt x="274" y="763"/>
                  </a:lnTo>
                  <a:lnTo>
                    <a:pt x="238" y="750"/>
                  </a:lnTo>
                  <a:lnTo>
                    <a:pt x="204" y="734"/>
                  </a:lnTo>
                  <a:lnTo>
                    <a:pt x="172" y="714"/>
                  </a:lnTo>
                  <a:lnTo>
                    <a:pt x="142" y="692"/>
                  </a:lnTo>
                  <a:lnTo>
                    <a:pt x="114" y="666"/>
                  </a:lnTo>
                  <a:lnTo>
                    <a:pt x="89" y="639"/>
                  </a:lnTo>
                  <a:lnTo>
                    <a:pt x="66" y="609"/>
                  </a:lnTo>
                  <a:lnTo>
                    <a:pt x="47" y="576"/>
                  </a:lnTo>
                  <a:lnTo>
                    <a:pt x="30" y="542"/>
                  </a:lnTo>
                  <a:lnTo>
                    <a:pt x="17" y="506"/>
                  </a:lnTo>
                  <a:lnTo>
                    <a:pt x="8" y="469"/>
                  </a:lnTo>
                  <a:lnTo>
                    <a:pt x="2" y="430"/>
                  </a:lnTo>
                  <a:lnTo>
                    <a:pt x="0" y="390"/>
                  </a:lnTo>
                  <a:lnTo>
                    <a:pt x="390" y="549"/>
                  </a:lnTo>
                  <a:lnTo>
                    <a:pt x="407" y="548"/>
                  </a:lnTo>
                  <a:lnTo>
                    <a:pt x="422" y="546"/>
                  </a:lnTo>
                  <a:lnTo>
                    <a:pt x="438" y="542"/>
                  </a:lnTo>
                  <a:lnTo>
                    <a:pt x="452" y="537"/>
                  </a:lnTo>
                  <a:lnTo>
                    <a:pt x="466" y="530"/>
                  </a:lnTo>
                  <a:lnTo>
                    <a:pt x="479" y="522"/>
                  </a:lnTo>
                  <a:lnTo>
                    <a:pt x="492" y="513"/>
                  </a:lnTo>
                  <a:lnTo>
                    <a:pt x="503" y="503"/>
                  </a:lnTo>
                  <a:lnTo>
                    <a:pt x="513" y="491"/>
                  </a:lnTo>
                  <a:lnTo>
                    <a:pt x="522" y="479"/>
                  </a:lnTo>
                  <a:lnTo>
                    <a:pt x="530" y="466"/>
                  </a:lnTo>
                  <a:lnTo>
                    <a:pt x="537" y="452"/>
                  </a:lnTo>
                  <a:lnTo>
                    <a:pt x="542" y="438"/>
                  </a:lnTo>
                  <a:lnTo>
                    <a:pt x="546" y="422"/>
                  </a:lnTo>
                  <a:lnTo>
                    <a:pt x="549" y="407"/>
                  </a:lnTo>
                  <a:lnTo>
                    <a:pt x="550" y="390"/>
                  </a:lnTo>
                  <a:lnTo>
                    <a:pt x="549" y="374"/>
                  </a:lnTo>
                  <a:lnTo>
                    <a:pt x="546" y="358"/>
                  </a:lnTo>
                  <a:lnTo>
                    <a:pt x="542" y="343"/>
                  </a:lnTo>
                  <a:lnTo>
                    <a:pt x="537" y="328"/>
                  </a:lnTo>
                  <a:lnTo>
                    <a:pt x="530" y="314"/>
                  </a:lnTo>
                  <a:lnTo>
                    <a:pt x="522" y="301"/>
                  </a:lnTo>
                  <a:lnTo>
                    <a:pt x="513" y="289"/>
                  </a:lnTo>
                  <a:lnTo>
                    <a:pt x="503" y="278"/>
                  </a:lnTo>
                  <a:lnTo>
                    <a:pt x="492" y="268"/>
                  </a:lnTo>
                  <a:lnTo>
                    <a:pt x="479" y="258"/>
                  </a:lnTo>
                  <a:lnTo>
                    <a:pt x="466" y="250"/>
                  </a:lnTo>
                  <a:lnTo>
                    <a:pt x="452" y="244"/>
                  </a:lnTo>
                  <a:lnTo>
                    <a:pt x="438" y="238"/>
                  </a:lnTo>
                  <a:lnTo>
                    <a:pt x="422" y="234"/>
                  </a:lnTo>
                  <a:lnTo>
                    <a:pt x="407" y="232"/>
                  </a:lnTo>
                  <a:lnTo>
                    <a:pt x="390" y="231"/>
                  </a:lnTo>
                  <a:lnTo>
                    <a:pt x="374" y="232"/>
                  </a:lnTo>
                  <a:lnTo>
                    <a:pt x="358" y="234"/>
                  </a:lnTo>
                  <a:lnTo>
                    <a:pt x="343" y="238"/>
                  </a:lnTo>
                  <a:lnTo>
                    <a:pt x="328" y="244"/>
                  </a:lnTo>
                  <a:lnTo>
                    <a:pt x="314" y="250"/>
                  </a:lnTo>
                  <a:lnTo>
                    <a:pt x="301" y="258"/>
                  </a:lnTo>
                  <a:lnTo>
                    <a:pt x="289" y="268"/>
                  </a:lnTo>
                  <a:lnTo>
                    <a:pt x="278" y="278"/>
                  </a:lnTo>
                  <a:lnTo>
                    <a:pt x="268" y="289"/>
                  </a:lnTo>
                  <a:lnTo>
                    <a:pt x="258" y="301"/>
                  </a:lnTo>
                  <a:lnTo>
                    <a:pt x="250" y="314"/>
                  </a:lnTo>
                  <a:lnTo>
                    <a:pt x="244" y="328"/>
                  </a:lnTo>
                  <a:lnTo>
                    <a:pt x="239" y="343"/>
                  </a:lnTo>
                  <a:lnTo>
                    <a:pt x="235" y="358"/>
                  </a:lnTo>
                  <a:lnTo>
                    <a:pt x="232" y="374"/>
                  </a:lnTo>
                  <a:lnTo>
                    <a:pt x="231" y="390"/>
                  </a:lnTo>
                  <a:lnTo>
                    <a:pt x="232" y="407"/>
                  </a:lnTo>
                  <a:lnTo>
                    <a:pt x="235" y="422"/>
                  </a:lnTo>
                  <a:lnTo>
                    <a:pt x="239" y="438"/>
                  </a:lnTo>
                  <a:lnTo>
                    <a:pt x="244" y="452"/>
                  </a:lnTo>
                  <a:lnTo>
                    <a:pt x="250" y="466"/>
                  </a:lnTo>
                  <a:lnTo>
                    <a:pt x="258" y="479"/>
                  </a:lnTo>
                  <a:lnTo>
                    <a:pt x="268" y="491"/>
                  </a:lnTo>
                  <a:lnTo>
                    <a:pt x="278" y="503"/>
                  </a:lnTo>
                  <a:lnTo>
                    <a:pt x="289" y="513"/>
                  </a:lnTo>
                  <a:lnTo>
                    <a:pt x="301" y="522"/>
                  </a:lnTo>
                  <a:lnTo>
                    <a:pt x="314" y="530"/>
                  </a:lnTo>
                  <a:lnTo>
                    <a:pt x="328" y="537"/>
                  </a:lnTo>
                  <a:lnTo>
                    <a:pt x="343" y="542"/>
                  </a:lnTo>
                  <a:lnTo>
                    <a:pt x="358" y="546"/>
                  </a:lnTo>
                  <a:lnTo>
                    <a:pt x="374" y="548"/>
                  </a:lnTo>
                  <a:lnTo>
                    <a:pt x="390" y="549"/>
                  </a:lnTo>
                  <a:lnTo>
                    <a:pt x="0" y="390"/>
                  </a:lnTo>
                </a:path>
              </a:pathLst>
            </a:custGeom>
            <a:solidFill>
              <a:srgbClr val="FA7565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8" name="Freeform 5"/>
            <p:cNvSpPr>
              <a:spLocks/>
            </p:cNvSpPr>
            <p:nvPr/>
          </p:nvSpPr>
          <p:spPr bwMode="auto">
            <a:xfrm>
              <a:off x="2469" y="1323"/>
              <a:ext cx="694" cy="693"/>
            </a:xfrm>
            <a:custGeom>
              <a:avLst/>
              <a:gdLst>
                <a:gd name="T0" fmla="*/ 7 w 694"/>
                <a:gd name="T1" fmla="*/ 277 h 693"/>
                <a:gd name="T2" fmla="*/ 42 w 694"/>
                <a:gd name="T3" fmla="*/ 181 h 693"/>
                <a:gd name="T4" fmla="*/ 102 w 694"/>
                <a:gd name="T5" fmla="*/ 101 h 693"/>
                <a:gd name="T6" fmla="*/ 181 w 694"/>
                <a:gd name="T7" fmla="*/ 42 h 693"/>
                <a:gd name="T8" fmla="*/ 277 w 694"/>
                <a:gd name="T9" fmla="*/ 7 h 693"/>
                <a:gd name="T10" fmla="*/ 382 w 694"/>
                <a:gd name="T11" fmla="*/ 2 h 693"/>
                <a:gd name="T12" fmla="*/ 481 w 694"/>
                <a:gd name="T13" fmla="*/ 27 h 693"/>
                <a:gd name="T14" fmla="*/ 567 w 694"/>
                <a:gd name="T15" fmla="*/ 79 h 693"/>
                <a:gd name="T16" fmla="*/ 633 w 694"/>
                <a:gd name="T17" fmla="*/ 153 h 693"/>
                <a:gd name="T18" fmla="*/ 677 w 694"/>
                <a:gd name="T19" fmla="*/ 243 h 693"/>
                <a:gd name="T20" fmla="*/ 693 w 694"/>
                <a:gd name="T21" fmla="*/ 346 h 693"/>
                <a:gd name="T22" fmla="*/ 677 w 694"/>
                <a:gd name="T23" fmla="*/ 449 h 693"/>
                <a:gd name="T24" fmla="*/ 633 w 694"/>
                <a:gd name="T25" fmla="*/ 540 h 693"/>
                <a:gd name="T26" fmla="*/ 567 w 694"/>
                <a:gd name="T27" fmla="*/ 613 h 693"/>
                <a:gd name="T28" fmla="*/ 481 w 694"/>
                <a:gd name="T29" fmla="*/ 665 h 693"/>
                <a:gd name="T30" fmla="*/ 382 w 694"/>
                <a:gd name="T31" fmla="*/ 690 h 693"/>
                <a:gd name="T32" fmla="*/ 277 w 694"/>
                <a:gd name="T33" fmla="*/ 685 h 693"/>
                <a:gd name="T34" fmla="*/ 181 w 694"/>
                <a:gd name="T35" fmla="*/ 650 h 693"/>
                <a:gd name="T36" fmla="*/ 102 w 694"/>
                <a:gd name="T37" fmla="*/ 591 h 693"/>
                <a:gd name="T38" fmla="*/ 42 w 694"/>
                <a:gd name="T39" fmla="*/ 511 h 693"/>
                <a:gd name="T40" fmla="*/ 7 w 694"/>
                <a:gd name="T41" fmla="*/ 416 h 693"/>
                <a:gd name="T42" fmla="*/ 346 w 694"/>
                <a:gd name="T43" fmla="*/ 505 h 693"/>
                <a:gd name="T44" fmla="*/ 394 w 694"/>
                <a:gd name="T45" fmla="*/ 498 h 693"/>
                <a:gd name="T46" fmla="*/ 435 w 694"/>
                <a:gd name="T47" fmla="*/ 478 h 693"/>
                <a:gd name="T48" fmla="*/ 469 w 694"/>
                <a:gd name="T49" fmla="*/ 447 h 693"/>
                <a:gd name="T50" fmla="*/ 493 w 694"/>
                <a:gd name="T51" fmla="*/ 408 h 693"/>
                <a:gd name="T52" fmla="*/ 505 w 694"/>
                <a:gd name="T53" fmla="*/ 363 h 693"/>
                <a:gd name="T54" fmla="*/ 502 w 694"/>
                <a:gd name="T55" fmla="*/ 314 h 693"/>
                <a:gd name="T56" fmla="*/ 486 w 694"/>
                <a:gd name="T57" fmla="*/ 270 h 693"/>
                <a:gd name="T58" fmla="*/ 459 w 694"/>
                <a:gd name="T59" fmla="*/ 234 h 693"/>
                <a:gd name="T60" fmla="*/ 422 w 694"/>
                <a:gd name="T61" fmla="*/ 206 h 693"/>
                <a:gd name="T62" fmla="*/ 378 w 694"/>
                <a:gd name="T63" fmla="*/ 190 h 693"/>
                <a:gd name="T64" fmla="*/ 330 w 694"/>
                <a:gd name="T65" fmla="*/ 188 h 693"/>
                <a:gd name="T66" fmla="*/ 284 w 694"/>
                <a:gd name="T67" fmla="*/ 200 h 693"/>
                <a:gd name="T68" fmla="*/ 245 w 694"/>
                <a:gd name="T69" fmla="*/ 224 h 693"/>
                <a:gd name="T70" fmla="*/ 214 w 694"/>
                <a:gd name="T71" fmla="*/ 257 h 693"/>
                <a:gd name="T72" fmla="*/ 195 w 694"/>
                <a:gd name="T73" fmla="*/ 299 h 693"/>
                <a:gd name="T74" fmla="*/ 187 w 694"/>
                <a:gd name="T75" fmla="*/ 346 h 693"/>
                <a:gd name="T76" fmla="*/ 195 w 694"/>
                <a:gd name="T77" fmla="*/ 394 h 693"/>
                <a:gd name="T78" fmla="*/ 214 w 694"/>
                <a:gd name="T79" fmla="*/ 435 h 693"/>
                <a:gd name="T80" fmla="*/ 245 w 694"/>
                <a:gd name="T81" fmla="*/ 469 h 693"/>
                <a:gd name="T82" fmla="*/ 284 w 694"/>
                <a:gd name="T83" fmla="*/ 493 h 693"/>
                <a:gd name="T84" fmla="*/ 330 w 694"/>
                <a:gd name="T85" fmla="*/ 504 h 6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4"/>
                <a:gd name="T130" fmla="*/ 0 h 693"/>
                <a:gd name="T131" fmla="*/ 694 w 694"/>
                <a:gd name="T132" fmla="*/ 693 h 6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4" h="693">
                  <a:moveTo>
                    <a:pt x="0" y="346"/>
                  </a:moveTo>
                  <a:lnTo>
                    <a:pt x="2" y="311"/>
                  </a:lnTo>
                  <a:lnTo>
                    <a:pt x="7" y="277"/>
                  </a:lnTo>
                  <a:lnTo>
                    <a:pt x="16" y="243"/>
                  </a:lnTo>
                  <a:lnTo>
                    <a:pt x="27" y="212"/>
                  </a:lnTo>
                  <a:lnTo>
                    <a:pt x="42" y="181"/>
                  </a:lnTo>
                  <a:lnTo>
                    <a:pt x="59" y="153"/>
                  </a:lnTo>
                  <a:lnTo>
                    <a:pt x="79" y="126"/>
                  </a:lnTo>
                  <a:lnTo>
                    <a:pt x="102" y="101"/>
                  </a:lnTo>
                  <a:lnTo>
                    <a:pt x="126" y="79"/>
                  </a:lnTo>
                  <a:lnTo>
                    <a:pt x="153" y="59"/>
                  </a:lnTo>
                  <a:lnTo>
                    <a:pt x="181" y="42"/>
                  </a:lnTo>
                  <a:lnTo>
                    <a:pt x="212" y="27"/>
                  </a:lnTo>
                  <a:lnTo>
                    <a:pt x="243" y="16"/>
                  </a:lnTo>
                  <a:lnTo>
                    <a:pt x="277" y="7"/>
                  </a:lnTo>
                  <a:lnTo>
                    <a:pt x="311" y="2"/>
                  </a:lnTo>
                  <a:lnTo>
                    <a:pt x="346" y="0"/>
                  </a:lnTo>
                  <a:lnTo>
                    <a:pt x="382" y="2"/>
                  </a:lnTo>
                  <a:lnTo>
                    <a:pt x="416" y="7"/>
                  </a:lnTo>
                  <a:lnTo>
                    <a:pt x="449" y="16"/>
                  </a:lnTo>
                  <a:lnTo>
                    <a:pt x="481" y="27"/>
                  </a:lnTo>
                  <a:lnTo>
                    <a:pt x="511" y="42"/>
                  </a:lnTo>
                  <a:lnTo>
                    <a:pt x="540" y="59"/>
                  </a:lnTo>
                  <a:lnTo>
                    <a:pt x="567" y="79"/>
                  </a:lnTo>
                  <a:lnTo>
                    <a:pt x="591" y="101"/>
                  </a:lnTo>
                  <a:lnTo>
                    <a:pt x="613" y="126"/>
                  </a:lnTo>
                  <a:lnTo>
                    <a:pt x="633" y="153"/>
                  </a:lnTo>
                  <a:lnTo>
                    <a:pt x="651" y="181"/>
                  </a:lnTo>
                  <a:lnTo>
                    <a:pt x="665" y="212"/>
                  </a:lnTo>
                  <a:lnTo>
                    <a:pt x="677" y="243"/>
                  </a:lnTo>
                  <a:lnTo>
                    <a:pt x="686" y="277"/>
                  </a:lnTo>
                  <a:lnTo>
                    <a:pt x="691" y="311"/>
                  </a:lnTo>
                  <a:lnTo>
                    <a:pt x="693" y="346"/>
                  </a:lnTo>
                  <a:lnTo>
                    <a:pt x="691" y="382"/>
                  </a:lnTo>
                  <a:lnTo>
                    <a:pt x="686" y="416"/>
                  </a:lnTo>
                  <a:lnTo>
                    <a:pt x="677" y="449"/>
                  </a:lnTo>
                  <a:lnTo>
                    <a:pt x="665" y="481"/>
                  </a:lnTo>
                  <a:lnTo>
                    <a:pt x="651" y="511"/>
                  </a:lnTo>
                  <a:lnTo>
                    <a:pt x="633" y="540"/>
                  </a:lnTo>
                  <a:lnTo>
                    <a:pt x="613" y="566"/>
                  </a:lnTo>
                  <a:lnTo>
                    <a:pt x="591" y="591"/>
                  </a:lnTo>
                  <a:lnTo>
                    <a:pt x="567" y="613"/>
                  </a:lnTo>
                  <a:lnTo>
                    <a:pt x="540" y="633"/>
                  </a:lnTo>
                  <a:lnTo>
                    <a:pt x="511" y="650"/>
                  </a:lnTo>
                  <a:lnTo>
                    <a:pt x="481" y="665"/>
                  </a:lnTo>
                  <a:lnTo>
                    <a:pt x="449" y="677"/>
                  </a:lnTo>
                  <a:lnTo>
                    <a:pt x="416" y="685"/>
                  </a:lnTo>
                  <a:lnTo>
                    <a:pt x="382" y="690"/>
                  </a:lnTo>
                  <a:lnTo>
                    <a:pt x="346" y="692"/>
                  </a:lnTo>
                  <a:lnTo>
                    <a:pt x="311" y="690"/>
                  </a:lnTo>
                  <a:lnTo>
                    <a:pt x="277" y="685"/>
                  </a:lnTo>
                  <a:lnTo>
                    <a:pt x="243" y="677"/>
                  </a:lnTo>
                  <a:lnTo>
                    <a:pt x="212" y="665"/>
                  </a:lnTo>
                  <a:lnTo>
                    <a:pt x="181" y="650"/>
                  </a:lnTo>
                  <a:lnTo>
                    <a:pt x="153" y="633"/>
                  </a:lnTo>
                  <a:lnTo>
                    <a:pt x="126" y="613"/>
                  </a:lnTo>
                  <a:lnTo>
                    <a:pt x="102" y="591"/>
                  </a:lnTo>
                  <a:lnTo>
                    <a:pt x="79" y="566"/>
                  </a:lnTo>
                  <a:lnTo>
                    <a:pt x="59" y="540"/>
                  </a:lnTo>
                  <a:lnTo>
                    <a:pt x="42" y="511"/>
                  </a:lnTo>
                  <a:lnTo>
                    <a:pt x="27" y="481"/>
                  </a:lnTo>
                  <a:lnTo>
                    <a:pt x="16" y="449"/>
                  </a:lnTo>
                  <a:lnTo>
                    <a:pt x="7" y="416"/>
                  </a:lnTo>
                  <a:lnTo>
                    <a:pt x="2" y="382"/>
                  </a:lnTo>
                  <a:lnTo>
                    <a:pt x="0" y="346"/>
                  </a:lnTo>
                  <a:lnTo>
                    <a:pt x="346" y="505"/>
                  </a:lnTo>
                  <a:lnTo>
                    <a:pt x="363" y="504"/>
                  </a:lnTo>
                  <a:lnTo>
                    <a:pt x="378" y="502"/>
                  </a:lnTo>
                  <a:lnTo>
                    <a:pt x="394" y="498"/>
                  </a:lnTo>
                  <a:lnTo>
                    <a:pt x="408" y="493"/>
                  </a:lnTo>
                  <a:lnTo>
                    <a:pt x="422" y="486"/>
                  </a:lnTo>
                  <a:lnTo>
                    <a:pt x="435" y="478"/>
                  </a:lnTo>
                  <a:lnTo>
                    <a:pt x="448" y="469"/>
                  </a:lnTo>
                  <a:lnTo>
                    <a:pt x="459" y="459"/>
                  </a:lnTo>
                  <a:lnTo>
                    <a:pt x="469" y="447"/>
                  </a:lnTo>
                  <a:lnTo>
                    <a:pt x="478" y="435"/>
                  </a:lnTo>
                  <a:lnTo>
                    <a:pt x="486" y="422"/>
                  </a:lnTo>
                  <a:lnTo>
                    <a:pt x="493" y="408"/>
                  </a:lnTo>
                  <a:lnTo>
                    <a:pt x="498" y="394"/>
                  </a:lnTo>
                  <a:lnTo>
                    <a:pt x="502" y="378"/>
                  </a:lnTo>
                  <a:lnTo>
                    <a:pt x="505" y="363"/>
                  </a:lnTo>
                  <a:lnTo>
                    <a:pt x="506" y="346"/>
                  </a:lnTo>
                  <a:lnTo>
                    <a:pt x="505" y="330"/>
                  </a:lnTo>
                  <a:lnTo>
                    <a:pt x="502" y="314"/>
                  </a:lnTo>
                  <a:lnTo>
                    <a:pt x="498" y="299"/>
                  </a:lnTo>
                  <a:lnTo>
                    <a:pt x="493" y="284"/>
                  </a:lnTo>
                  <a:lnTo>
                    <a:pt x="486" y="270"/>
                  </a:lnTo>
                  <a:lnTo>
                    <a:pt x="478" y="257"/>
                  </a:lnTo>
                  <a:lnTo>
                    <a:pt x="469" y="245"/>
                  </a:lnTo>
                  <a:lnTo>
                    <a:pt x="459" y="234"/>
                  </a:lnTo>
                  <a:lnTo>
                    <a:pt x="448" y="224"/>
                  </a:lnTo>
                  <a:lnTo>
                    <a:pt x="435" y="214"/>
                  </a:lnTo>
                  <a:lnTo>
                    <a:pt x="422" y="206"/>
                  </a:lnTo>
                  <a:lnTo>
                    <a:pt x="408" y="200"/>
                  </a:lnTo>
                  <a:lnTo>
                    <a:pt x="394" y="194"/>
                  </a:lnTo>
                  <a:lnTo>
                    <a:pt x="378" y="190"/>
                  </a:lnTo>
                  <a:lnTo>
                    <a:pt x="363" y="188"/>
                  </a:lnTo>
                  <a:lnTo>
                    <a:pt x="346" y="187"/>
                  </a:lnTo>
                  <a:lnTo>
                    <a:pt x="330" y="188"/>
                  </a:lnTo>
                  <a:lnTo>
                    <a:pt x="314" y="190"/>
                  </a:lnTo>
                  <a:lnTo>
                    <a:pt x="299" y="194"/>
                  </a:lnTo>
                  <a:lnTo>
                    <a:pt x="284" y="200"/>
                  </a:lnTo>
                  <a:lnTo>
                    <a:pt x="270" y="206"/>
                  </a:lnTo>
                  <a:lnTo>
                    <a:pt x="257" y="214"/>
                  </a:lnTo>
                  <a:lnTo>
                    <a:pt x="245" y="224"/>
                  </a:lnTo>
                  <a:lnTo>
                    <a:pt x="234" y="234"/>
                  </a:lnTo>
                  <a:lnTo>
                    <a:pt x="224" y="245"/>
                  </a:lnTo>
                  <a:lnTo>
                    <a:pt x="214" y="257"/>
                  </a:lnTo>
                  <a:lnTo>
                    <a:pt x="206" y="270"/>
                  </a:lnTo>
                  <a:lnTo>
                    <a:pt x="200" y="284"/>
                  </a:lnTo>
                  <a:lnTo>
                    <a:pt x="195" y="299"/>
                  </a:lnTo>
                  <a:lnTo>
                    <a:pt x="191" y="314"/>
                  </a:lnTo>
                  <a:lnTo>
                    <a:pt x="188" y="330"/>
                  </a:lnTo>
                  <a:lnTo>
                    <a:pt x="187" y="346"/>
                  </a:lnTo>
                  <a:lnTo>
                    <a:pt x="188" y="363"/>
                  </a:lnTo>
                  <a:lnTo>
                    <a:pt x="191" y="378"/>
                  </a:lnTo>
                  <a:lnTo>
                    <a:pt x="195" y="394"/>
                  </a:lnTo>
                  <a:lnTo>
                    <a:pt x="200" y="408"/>
                  </a:lnTo>
                  <a:lnTo>
                    <a:pt x="206" y="422"/>
                  </a:lnTo>
                  <a:lnTo>
                    <a:pt x="214" y="435"/>
                  </a:lnTo>
                  <a:lnTo>
                    <a:pt x="224" y="447"/>
                  </a:lnTo>
                  <a:lnTo>
                    <a:pt x="234" y="459"/>
                  </a:lnTo>
                  <a:lnTo>
                    <a:pt x="245" y="469"/>
                  </a:lnTo>
                  <a:lnTo>
                    <a:pt x="257" y="478"/>
                  </a:lnTo>
                  <a:lnTo>
                    <a:pt x="270" y="486"/>
                  </a:lnTo>
                  <a:lnTo>
                    <a:pt x="284" y="493"/>
                  </a:lnTo>
                  <a:lnTo>
                    <a:pt x="299" y="498"/>
                  </a:lnTo>
                  <a:lnTo>
                    <a:pt x="314" y="502"/>
                  </a:lnTo>
                  <a:lnTo>
                    <a:pt x="330" y="504"/>
                  </a:lnTo>
                  <a:lnTo>
                    <a:pt x="346" y="505"/>
                  </a:lnTo>
                  <a:lnTo>
                    <a:pt x="0" y="346"/>
                  </a:lnTo>
                </a:path>
              </a:pathLst>
            </a:custGeom>
            <a:solidFill>
              <a:srgbClr val="AEB4AE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9" name="Freeform 6"/>
            <p:cNvSpPr>
              <a:spLocks/>
            </p:cNvSpPr>
            <p:nvPr/>
          </p:nvSpPr>
          <p:spPr bwMode="auto">
            <a:xfrm>
              <a:off x="2627" y="1481"/>
              <a:ext cx="378" cy="377"/>
            </a:xfrm>
            <a:custGeom>
              <a:avLst/>
              <a:gdLst>
                <a:gd name="T0" fmla="*/ 4 w 378"/>
                <a:gd name="T1" fmla="*/ 150 h 377"/>
                <a:gd name="T2" fmla="*/ 23 w 378"/>
                <a:gd name="T3" fmla="*/ 99 h 377"/>
                <a:gd name="T4" fmla="*/ 55 w 378"/>
                <a:gd name="T5" fmla="*/ 55 h 377"/>
                <a:gd name="T6" fmla="*/ 99 w 378"/>
                <a:gd name="T7" fmla="*/ 23 h 377"/>
                <a:gd name="T8" fmla="*/ 150 w 378"/>
                <a:gd name="T9" fmla="*/ 4 h 377"/>
                <a:gd name="T10" fmla="*/ 207 w 378"/>
                <a:gd name="T11" fmla="*/ 1 h 377"/>
                <a:gd name="T12" fmla="*/ 262 w 378"/>
                <a:gd name="T13" fmla="*/ 15 h 377"/>
                <a:gd name="T14" fmla="*/ 308 w 378"/>
                <a:gd name="T15" fmla="*/ 43 h 377"/>
                <a:gd name="T16" fmla="*/ 344 w 378"/>
                <a:gd name="T17" fmla="*/ 83 h 377"/>
                <a:gd name="T18" fmla="*/ 368 w 378"/>
                <a:gd name="T19" fmla="*/ 132 h 377"/>
                <a:gd name="T20" fmla="*/ 377 w 378"/>
                <a:gd name="T21" fmla="*/ 188 h 377"/>
                <a:gd name="T22" fmla="*/ 368 w 378"/>
                <a:gd name="T23" fmla="*/ 244 h 377"/>
                <a:gd name="T24" fmla="*/ 344 w 378"/>
                <a:gd name="T25" fmla="*/ 293 h 377"/>
                <a:gd name="T26" fmla="*/ 308 w 378"/>
                <a:gd name="T27" fmla="*/ 333 h 377"/>
                <a:gd name="T28" fmla="*/ 262 w 378"/>
                <a:gd name="T29" fmla="*/ 361 h 377"/>
                <a:gd name="T30" fmla="*/ 207 w 378"/>
                <a:gd name="T31" fmla="*/ 375 h 377"/>
                <a:gd name="T32" fmla="*/ 150 w 378"/>
                <a:gd name="T33" fmla="*/ 372 h 377"/>
                <a:gd name="T34" fmla="*/ 99 w 378"/>
                <a:gd name="T35" fmla="*/ 354 h 377"/>
                <a:gd name="T36" fmla="*/ 55 w 378"/>
                <a:gd name="T37" fmla="*/ 321 h 377"/>
                <a:gd name="T38" fmla="*/ 23 w 378"/>
                <a:gd name="T39" fmla="*/ 278 h 377"/>
                <a:gd name="T40" fmla="*/ 4 w 378"/>
                <a:gd name="T41" fmla="*/ 226 h 377"/>
                <a:gd name="T42" fmla="*/ 188 w 378"/>
                <a:gd name="T43" fmla="*/ 347 h 377"/>
                <a:gd name="T44" fmla="*/ 236 w 378"/>
                <a:gd name="T45" fmla="*/ 340 h 377"/>
                <a:gd name="T46" fmla="*/ 277 w 378"/>
                <a:gd name="T47" fmla="*/ 320 h 377"/>
                <a:gd name="T48" fmla="*/ 311 w 378"/>
                <a:gd name="T49" fmla="*/ 289 h 377"/>
                <a:gd name="T50" fmla="*/ 335 w 378"/>
                <a:gd name="T51" fmla="*/ 250 h 377"/>
                <a:gd name="T52" fmla="*/ 347 w 378"/>
                <a:gd name="T53" fmla="*/ 205 h 377"/>
                <a:gd name="T54" fmla="*/ 344 w 378"/>
                <a:gd name="T55" fmla="*/ 156 h 377"/>
                <a:gd name="T56" fmla="*/ 328 w 378"/>
                <a:gd name="T57" fmla="*/ 112 h 377"/>
                <a:gd name="T58" fmla="*/ 301 w 378"/>
                <a:gd name="T59" fmla="*/ 76 h 377"/>
                <a:gd name="T60" fmla="*/ 264 w 378"/>
                <a:gd name="T61" fmla="*/ 48 h 377"/>
                <a:gd name="T62" fmla="*/ 220 w 378"/>
                <a:gd name="T63" fmla="*/ 32 h 377"/>
                <a:gd name="T64" fmla="*/ 172 w 378"/>
                <a:gd name="T65" fmla="*/ 30 h 377"/>
                <a:gd name="T66" fmla="*/ 126 w 378"/>
                <a:gd name="T67" fmla="*/ 42 h 377"/>
                <a:gd name="T68" fmla="*/ 87 w 378"/>
                <a:gd name="T69" fmla="*/ 66 h 377"/>
                <a:gd name="T70" fmla="*/ 56 w 378"/>
                <a:gd name="T71" fmla="*/ 99 h 377"/>
                <a:gd name="T72" fmla="*/ 37 w 378"/>
                <a:gd name="T73" fmla="*/ 141 h 377"/>
                <a:gd name="T74" fmla="*/ 29 w 378"/>
                <a:gd name="T75" fmla="*/ 188 h 377"/>
                <a:gd name="T76" fmla="*/ 37 w 378"/>
                <a:gd name="T77" fmla="*/ 236 h 377"/>
                <a:gd name="T78" fmla="*/ 56 w 378"/>
                <a:gd name="T79" fmla="*/ 277 h 377"/>
                <a:gd name="T80" fmla="*/ 87 w 378"/>
                <a:gd name="T81" fmla="*/ 311 h 377"/>
                <a:gd name="T82" fmla="*/ 126 w 378"/>
                <a:gd name="T83" fmla="*/ 335 h 377"/>
                <a:gd name="T84" fmla="*/ 172 w 378"/>
                <a:gd name="T85" fmla="*/ 346 h 3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8"/>
                <a:gd name="T130" fmla="*/ 0 h 377"/>
                <a:gd name="T131" fmla="*/ 378 w 378"/>
                <a:gd name="T132" fmla="*/ 377 h 3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8" h="377">
                  <a:moveTo>
                    <a:pt x="0" y="188"/>
                  </a:moveTo>
                  <a:lnTo>
                    <a:pt x="1" y="169"/>
                  </a:lnTo>
                  <a:lnTo>
                    <a:pt x="4" y="150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3" y="99"/>
                  </a:lnTo>
                  <a:lnTo>
                    <a:pt x="32" y="83"/>
                  </a:lnTo>
                  <a:lnTo>
                    <a:pt x="43" y="69"/>
                  </a:lnTo>
                  <a:lnTo>
                    <a:pt x="55" y="55"/>
                  </a:lnTo>
                  <a:lnTo>
                    <a:pt x="69" y="43"/>
                  </a:lnTo>
                  <a:lnTo>
                    <a:pt x="83" y="32"/>
                  </a:lnTo>
                  <a:lnTo>
                    <a:pt x="99" y="23"/>
                  </a:lnTo>
                  <a:lnTo>
                    <a:pt x="115" y="15"/>
                  </a:lnTo>
                  <a:lnTo>
                    <a:pt x="133" y="9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88" y="0"/>
                  </a:lnTo>
                  <a:lnTo>
                    <a:pt x="207" y="1"/>
                  </a:lnTo>
                  <a:lnTo>
                    <a:pt x="226" y="4"/>
                  </a:lnTo>
                  <a:lnTo>
                    <a:pt x="244" y="9"/>
                  </a:lnTo>
                  <a:lnTo>
                    <a:pt x="262" y="15"/>
                  </a:lnTo>
                  <a:lnTo>
                    <a:pt x="278" y="23"/>
                  </a:lnTo>
                  <a:lnTo>
                    <a:pt x="293" y="32"/>
                  </a:lnTo>
                  <a:lnTo>
                    <a:pt x="308" y="43"/>
                  </a:lnTo>
                  <a:lnTo>
                    <a:pt x="321" y="55"/>
                  </a:lnTo>
                  <a:lnTo>
                    <a:pt x="334" y="69"/>
                  </a:lnTo>
                  <a:lnTo>
                    <a:pt x="344" y="83"/>
                  </a:lnTo>
                  <a:lnTo>
                    <a:pt x="354" y="99"/>
                  </a:lnTo>
                  <a:lnTo>
                    <a:pt x="362" y="115"/>
                  </a:lnTo>
                  <a:lnTo>
                    <a:pt x="368" y="132"/>
                  </a:lnTo>
                  <a:lnTo>
                    <a:pt x="373" y="150"/>
                  </a:lnTo>
                  <a:lnTo>
                    <a:pt x="376" y="169"/>
                  </a:lnTo>
                  <a:lnTo>
                    <a:pt x="377" y="188"/>
                  </a:lnTo>
                  <a:lnTo>
                    <a:pt x="376" y="207"/>
                  </a:lnTo>
                  <a:lnTo>
                    <a:pt x="373" y="226"/>
                  </a:lnTo>
                  <a:lnTo>
                    <a:pt x="368" y="244"/>
                  </a:lnTo>
                  <a:lnTo>
                    <a:pt x="362" y="261"/>
                  </a:lnTo>
                  <a:lnTo>
                    <a:pt x="354" y="278"/>
                  </a:lnTo>
                  <a:lnTo>
                    <a:pt x="344" y="293"/>
                  </a:lnTo>
                  <a:lnTo>
                    <a:pt x="334" y="308"/>
                  </a:lnTo>
                  <a:lnTo>
                    <a:pt x="321" y="321"/>
                  </a:lnTo>
                  <a:lnTo>
                    <a:pt x="308" y="333"/>
                  </a:lnTo>
                  <a:lnTo>
                    <a:pt x="293" y="344"/>
                  </a:lnTo>
                  <a:lnTo>
                    <a:pt x="278" y="354"/>
                  </a:lnTo>
                  <a:lnTo>
                    <a:pt x="262" y="361"/>
                  </a:lnTo>
                  <a:lnTo>
                    <a:pt x="244" y="368"/>
                  </a:lnTo>
                  <a:lnTo>
                    <a:pt x="226" y="372"/>
                  </a:lnTo>
                  <a:lnTo>
                    <a:pt x="207" y="375"/>
                  </a:lnTo>
                  <a:lnTo>
                    <a:pt x="188" y="376"/>
                  </a:lnTo>
                  <a:lnTo>
                    <a:pt x="169" y="375"/>
                  </a:lnTo>
                  <a:lnTo>
                    <a:pt x="150" y="372"/>
                  </a:lnTo>
                  <a:lnTo>
                    <a:pt x="133" y="368"/>
                  </a:lnTo>
                  <a:lnTo>
                    <a:pt x="115" y="361"/>
                  </a:lnTo>
                  <a:lnTo>
                    <a:pt x="99" y="354"/>
                  </a:lnTo>
                  <a:lnTo>
                    <a:pt x="83" y="344"/>
                  </a:lnTo>
                  <a:lnTo>
                    <a:pt x="69" y="333"/>
                  </a:lnTo>
                  <a:lnTo>
                    <a:pt x="55" y="321"/>
                  </a:lnTo>
                  <a:lnTo>
                    <a:pt x="43" y="308"/>
                  </a:lnTo>
                  <a:lnTo>
                    <a:pt x="32" y="293"/>
                  </a:lnTo>
                  <a:lnTo>
                    <a:pt x="23" y="278"/>
                  </a:lnTo>
                  <a:lnTo>
                    <a:pt x="15" y="261"/>
                  </a:lnTo>
                  <a:lnTo>
                    <a:pt x="9" y="244"/>
                  </a:lnTo>
                  <a:lnTo>
                    <a:pt x="4" y="226"/>
                  </a:lnTo>
                  <a:lnTo>
                    <a:pt x="1" y="207"/>
                  </a:lnTo>
                  <a:lnTo>
                    <a:pt x="0" y="188"/>
                  </a:lnTo>
                  <a:lnTo>
                    <a:pt x="188" y="347"/>
                  </a:lnTo>
                  <a:lnTo>
                    <a:pt x="205" y="346"/>
                  </a:lnTo>
                  <a:lnTo>
                    <a:pt x="220" y="344"/>
                  </a:lnTo>
                  <a:lnTo>
                    <a:pt x="236" y="340"/>
                  </a:lnTo>
                  <a:lnTo>
                    <a:pt x="250" y="335"/>
                  </a:lnTo>
                  <a:lnTo>
                    <a:pt x="264" y="328"/>
                  </a:lnTo>
                  <a:lnTo>
                    <a:pt x="277" y="320"/>
                  </a:lnTo>
                  <a:lnTo>
                    <a:pt x="290" y="311"/>
                  </a:lnTo>
                  <a:lnTo>
                    <a:pt x="301" y="301"/>
                  </a:lnTo>
                  <a:lnTo>
                    <a:pt x="311" y="289"/>
                  </a:lnTo>
                  <a:lnTo>
                    <a:pt x="320" y="277"/>
                  </a:lnTo>
                  <a:lnTo>
                    <a:pt x="328" y="264"/>
                  </a:lnTo>
                  <a:lnTo>
                    <a:pt x="335" y="250"/>
                  </a:lnTo>
                  <a:lnTo>
                    <a:pt x="340" y="236"/>
                  </a:lnTo>
                  <a:lnTo>
                    <a:pt x="344" y="220"/>
                  </a:lnTo>
                  <a:lnTo>
                    <a:pt x="347" y="205"/>
                  </a:lnTo>
                  <a:lnTo>
                    <a:pt x="348" y="188"/>
                  </a:lnTo>
                  <a:lnTo>
                    <a:pt x="347" y="172"/>
                  </a:lnTo>
                  <a:lnTo>
                    <a:pt x="344" y="156"/>
                  </a:lnTo>
                  <a:lnTo>
                    <a:pt x="340" y="141"/>
                  </a:lnTo>
                  <a:lnTo>
                    <a:pt x="335" y="126"/>
                  </a:lnTo>
                  <a:lnTo>
                    <a:pt x="328" y="112"/>
                  </a:lnTo>
                  <a:lnTo>
                    <a:pt x="320" y="99"/>
                  </a:lnTo>
                  <a:lnTo>
                    <a:pt x="311" y="87"/>
                  </a:lnTo>
                  <a:lnTo>
                    <a:pt x="301" y="76"/>
                  </a:lnTo>
                  <a:lnTo>
                    <a:pt x="290" y="66"/>
                  </a:lnTo>
                  <a:lnTo>
                    <a:pt x="277" y="56"/>
                  </a:lnTo>
                  <a:lnTo>
                    <a:pt x="264" y="48"/>
                  </a:lnTo>
                  <a:lnTo>
                    <a:pt x="250" y="42"/>
                  </a:lnTo>
                  <a:lnTo>
                    <a:pt x="236" y="36"/>
                  </a:lnTo>
                  <a:lnTo>
                    <a:pt x="220" y="32"/>
                  </a:lnTo>
                  <a:lnTo>
                    <a:pt x="205" y="30"/>
                  </a:lnTo>
                  <a:lnTo>
                    <a:pt x="188" y="29"/>
                  </a:lnTo>
                  <a:lnTo>
                    <a:pt x="172" y="30"/>
                  </a:lnTo>
                  <a:lnTo>
                    <a:pt x="156" y="32"/>
                  </a:lnTo>
                  <a:lnTo>
                    <a:pt x="141" y="36"/>
                  </a:lnTo>
                  <a:lnTo>
                    <a:pt x="126" y="42"/>
                  </a:lnTo>
                  <a:lnTo>
                    <a:pt x="112" y="48"/>
                  </a:lnTo>
                  <a:lnTo>
                    <a:pt x="99" y="56"/>
                  </a:lnTo>
                  <a:lnTo>
                    <a:pt x="87" y="66"/>
                  </a:lnTo>
                  <a:lnTo>
                    <a:pt x="76" y="76"/>
                  </a:lnTo>
                  <a:lnTo>
                    <a:pt x="66" y="87"/>
                  </a:lnTo>
                  <a:lnTo>
                    <a:pt x="56" y="99"/>
                  </a:lnTo>
                  <a:lnTo>
                    <a:pt x="48" y="112"/>
                  </a:lnTo>
                  <a:lnTo>
                    <a:pt x="42" y="126"/>
                  </a:lnTo>
                  <a:lnTo>
                    <a:pt x="37" y="141"/>
                  </a:lnTo>
                  <a:lnTo>
                    <a:pt x="33" y="156"/>
                  </a:lnTo>
                  <a:lnTo>
                    <a:pt x="30" y="172"/>
                  </a:lnTo>
                  <a:lnTo>
                    <a:pt x="29" y="188"/>
                  </a:lnTo>
                  <a:lnTo>
                    <a:pt x="30" y="205"/>
                  </a:lnTo>
                  <a:lnTo>
                    <a:pt x="33" y="220"/>
                  </a:lnTo>
                  <a:lnTo>
                    <a:pt x="37" y="236"/>
                  </a:lnTo>
                  <a:lnTo>
                    <a:pt x="42" y="250"/>
                  </a:lnTo>
                  <a:lnTo>
                    <a:pt x="48" y="264"/>
                  </a:lnTo>
                  <a:lnTo>
                    <a:pt x="56" y="277"/>
                  </a:lnTo>
                  <a:lnTo>
                    <a:pt x="66" y="289"/>
                  </a:lnTo>
                  <a:lnTo>
                    <a:pt x="76" y="301"/>
                  </a:lnTo>
                  <a:lnTo>
                    <a:pt x="87" y="311"/>
                  </a:lnTo>
                  <a:lnTo>
                    <a:pt x="99" y="320"/>
                  </a:lnTo>
                  <a:lnTo>
                    <a:pt x="112" y="328"/>
                  </a:lnTo>
                  <a:lnTo>
                    <a:pt x="126" y="335"/>
                  </a:lnTo>
                  <a:lnTo>
                    <a:pt x="141" y="340"/>
                  </a:lnTo>
                  <a:lnTo>
                    <a:pt x="156" y="344"/>
                  </a:lnTo>
                  <a:lnTo>
                    <a:pt x="172" y="346"/>
                  </a:lnTo>
                  <a:lnTo>
                    <a:pt x="188" y="347"/>
                  </a:lnTo>
                  <a:lnTo>
                    <a:pt x="0" y="18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0" name="Line 7"/>
            <p:cNvSpPr>
              <a:spLocks noChangeShapeType="1"/>
            </p:cNvSpPr>
            <p:nvPr/>
          </p:nvSpPr>
          <p:spPr bwMode="auto">
            <a:xfrm>
              <a:off x="2815" y="1484"/>
              <a:ext cx="0" cy="2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1" name="Line 8"/>
            <p:cNvSpPr>
              <a:spLocks noChangeShapeType="1"/>
            </p:cNvSpPr>
            <p:nvPr/>
          </p:nvSpPr>
          <p:spPr bwMode="auto">
            <a:xfrm>
              <a:off x="2760" y="1493"/>
              <a:ext cx="6" cy="25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2" name="Line 9"/>
            <p:cNvSpPr>
              <a:spLocks noChangeShapeType="1"/>
            </p:cNvSpPr>
            <p:nvPr/>
          </p:nvSpPr>
          <p:spPr bwMode="auto">
            <a:xfrm>
              <a:off x="2708" y="1520"/>
              <a:ext cx="14" cy="2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3" name="Line 10"/>
            <p:cNvSpPr>
              <a:spLocks noChangeShapeType="1"/>
            </p:cNvSpPr>
            <p:nvPr/>
          </p:nvSpPr>
          <p:spPr bwMode="auto">
            <a:xfrm>
              <a:off x="2666" y="1562"/>
              <a:ext cx="21" cy="1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4" name="Line 11"/>
            <p:cNvSpPr>
              <a:spLocks noChangeShapeType="1"/>
            </p:cNvSpPr>
            <p:nvPr/>
          </p:nvSpPr>
          <p:spPr bwMode="auto">
            <a:xfrm>
              <a:off x="2639" y="1614"/>
              <a:ext cx="25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5" name="Line 12"/>
            <p:cNvSpPr>
              <a:spLocks noChangeShapeType="1"/>
            </p:cNvSpPr>
            <p:nvPr/>
          </p:nvSpPr>
          <p:spPr bwMode="auto">
            <a:xfrm>
              <a:off x="2630" y="1669"/>
              <a:ext cx="2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6" name="Line 13"/>
            <p:cNvSpPr>
              <a:spLocks noChangeShapeType="1"/>
            </p:cNvSpPr>
            <p:nvPr/>
          </p:nvSpPr>
          <p:spPr bwMode="auto">
            <a:xfrm flipV="1">
              <a:off x="2638" y="1719"/>
              <a:ext cx="25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7" name="Line 14"/>
            <p:cNvSpPr>
              <a:spLocks noChangeShapeType="1"/>
            </p:cNvSpPr>
            <p:nvPr/>
          </p:nvSpPr>
          <p:spPr bwMode="auto">
            <a:xfrm flipV="1">
              <a:off x="2665" y="1764"/>
              <a:ext cx="21" cy="1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8" name="Line 15"/>
            <p:cNvSpPr>
              <a:spLocks noChangeShapeType="1"/>
            </p:cNvSpPr>
            <p:nvPr/>
          </p:nvSpPr>
          <p:spPr bwMode="auto">
            <a:xfrm flipV="1">
              <a:off x="2706" y="1799"/>
              <a:ext cx="14" cy="2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9" name="Line 16"/>
            <p:cNvSpPr>
              <a:spLocks noChangeShapeType="1"/>
            </p:cNvSpPr>
            <p:nvPr/>
          </p:nvSpPr>
          <p:spPr bwMode="auto">
            <a:xfrm flipV="1">
              <a:off x="2758" y="1822"/>
              <a:ext cx="6" cy="2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0" name="Line 17"/>
            <p:cNvSpPr>
              <a:spLocks noChangeShapeType="1"/>
            </p:cNvSpPr>
            <p:nvPr/>
          </p:nvSpPr>
          <p:spPr bwMode="auto">
            <a:xfrm flipV="1">
              <a:off x="2815" y="1829"/>
              <a:ext cx="0" cy="2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1" name="Line 18"/>
            <p:cNvSpPr>
              <a:spLocks noChangeShapeType="1"/>
            </p:cNvSpPr>
            <p:nvPr/>
          </p:nvSpPr>
          <p:spPr bwMode="auto">
            <a:xfrm flipH="1" flipV="1">
              <a:off x="2866" y="1822"/>
              <a:ext cx="6" cy="2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2" name="Line 19"/>
            <p:cNvSpPr>
              <a:spLocks noChangeShapeType="1"/>
            </p:cNvSpPr>
            <p:nvPr/>
          </p:nvSpPr>
          <p:spPr bwMode="auto">
            <a:xfrm flipH="1" flipV="1">
              <a:off x="2910" y="1799"/>
              <a:ext cx="14" cy="2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3" name="Line 20"/>
            <p:cNvSpPr>
              <a:spLocks noChangeShapeType="1"/>
            </p:cNvSpPr>
            <p:nvPr/>
          </p:nvSpPr>
          <p:spPr bwMode="auto">
            <a:xfrm flipH="1" flipV="1">
              <a:off x="2945" y="1764"/>
              <a:ext cx="21" cy="1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4" name="Line 21"/>
            <p:cNvSpPr>
              <a:spLocks noChangeShapeType="1"/>
            </p:cNvSpPr>
            <p:nvPr/>
          </p:nvSpPr>
          <p:spPr bwMode="auto">
            <a:xfrm flipH="1" flipV="1">
              <a:off x="2968" y="1719"/>
              <a:ext cx="24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5" name="Line 22"/>
            <p:cNvSpPr>
              <a:spLocks noChangeShapeType="1"/>
            </p:cNvSpPr>
            <p:nvPr/>
          </p:nvSpPr>
          <p:spPr bwMode="auto">
            <a:xfrm flipH="1">
              <a:off x="2978" y="1669"/>
              <a:ext cx="2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6" name="Line 23"/>
            <p:cNvSpPr>
              <a:spLocks noChangeShapeType="1"/>
            </p:cNvSpPr>
            <p:nvPr/>
          </p:nvSpPr>
          <p:spPr bwMode="auto">
            <a:xfrm flipH="1">
              <a:off x="2970" y="1614"/>
              <a:ext cx="24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7" name="Line 24"/>
            <p:cNvSpPr>
              <a:spLocks noChangeShapeType="1"/>
            </p:cNvSpPr>
            <p:nvPr/>
          </p:nvSpPr>
          <p:spPr bwMode="auto">
            <a:xfrm flipH="1">
              <a:off x="2946" y="1562"/>
              <a:ext cx="21" cy="1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8" name="Line 25"/>
            <p:cNvSpPr>
              <a:spLocks noChangeShapeType="1"/>
            </p:cNvSpPr>
            <p:nvPr/>
          </p:nvSpPr>
          <p:spPr bwMode="auto">
            <a:xfrm flipH="1">
              <a:off x="2912" y="1520"/>
              <a:ext cx="14" cy="2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9" name="Line 26"/>
            <p:cNvSpPr>
              <a:spLocks noChangeShapeType="1"/>
            </p:cNvSpPr>
            <p:nvPr/>
          </p:nvSpPr>
          <p:spPr bwMode="auto">
            <a:xfrm flipH="1">
              <a:off x="2868" y="1493"/>
              <a:ext cx="6" cy="25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0" name="Freeform 27"/>
            <p:cNvSpPr>
              <a:spLocks/>
            </p:cNvSpPr>
            <p:nvPr/>
          </p:nvSpPr>
          <p:spPr bwMode="auto">
            <a:xfrm>
              <a:off x="2699" y="1396"/>
              <a:ext cx="123" cy="38"/>
            </a:xfrm>
            <a:custGeom>
              <a:avLst/>
              <a:gdLst>
                <a:gd name="T0" fmla="*/ 122 w 123"/>
                <a:gd name="T1" fmla="*/ 16 h 38"/>
                <a:gd name="T2" fmla="*/ 110 w 123"/>
                <a:gd name="T3" fmla="*/ 11 h 38"/>
                <a:gd name="T4" fmla="*/ 98 w 123"/>
                <a:gd name="T5" fmla="*/ 6 h 38"/>
                <a:gd name="T6" fmla="*/ 87 w 123"/>
                <a:gd name="T7" fmla="*/ 3 h 38"/>
                <a:gd name="T8" fmla="*/ 77 w 123"/>
                <a:gd name="T9" fmla="*/ 1 h 38"/>
                <a:gd name="T10" fmla="*/ 68 w 123"/>
                <a:gd name="T11" fmla="*/ 0 h 38"/>
                <a:gd name="T12" fmla="*/ 59 w 123"/>
                <a:gd name="T13" fmla="*/ 0 h 38"/>
                <a:gd name="T14" fmla="*/ 51 w 123"/>
                <a:gd name="T15" fmla="*/ 1 h 38"/>
                <a:gd name="T16" fmla="*/ 44 w 123"/>
                <a:gd name="T17" fmla="*/ 3 h 38"/>
                <a:gd name="T18" fmla="*/ 37 w 123"/>
                <a:gd name="T19" fmla="*/ 6 h 38"/>
                <a:gd name="T20" fmla="*/ 30 w 123"/>
                <a:gd name="T21" fmla="*/ 9 h 38"/>
                <a:gd name="T22" fmla="*/ 24 w 123"/>
                <a:gd name="T23" fmla="*/ 13 h 38"/>
                <a:gd name="T24" fmla="*/ 19 w 123"/>
                <a:gd name="T25" fmla="*/ 17 h 38"/>
                <a:gd name="T26" fmla="*/ 14 w 123"/>
                <a:gd name="T27" fmla="*/ 21 h 38"/>
                <a:gd name="T28" fmla="*/ 9 w 123"/>
                <a:gd name="T29" fmla="*/ 26 h 38"/>
                <a:gd name="T30" fmla="*/ 4 w 123"/>
                <a:gd name="T31" fmla="*/ 32 h 38"/>
                <a:gd name="T32" fmla="*/ 0 w 123"/>
                <a:gd name="T33" fmla="*/ 37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38"/>
                <a:gd name="T53" fmla="*/ 123 w 12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38">
                  <a:moveTo>
                    <a:pt x="122" y="16"/>
                  </a:moveTo>
                  <a:lnTo>
                    <a:pt x="110" y="11"/>
                  </a:lnTo>
                  <a:lnTo>
                    <a:pt x="98" y="6"/>
                  </a:lnTo>
                  <a:lnTo>
                    <a:pt x="87" y="3"/>
                  </a:lnTo>
                  <a:lnTo>
                    <a:pt x="77" y="1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51" y="1"/>
                  </a:lnTo>
                  <a:lnTo>
                    <a:pt x="44" y="3"/>
                  </a:lnTo>
                  <a:lnTo>
                    <a:pt x="37" y="6"/>
                  </a:lnTo>
                  <a:lnTo>
                    <a:pt x="30" y="9"/>
                  </a:lnTo>
                  <a:lnTo>
                    <a:pt x="24" y="13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4" y="32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1" name="Line 28"/>
            <p:cNvSpPr>
              <a:spLocks noChangeShapeType="1"/>
            </p:cNvSpPr>
            <p:nvPr/>
          </p:nvSpPr>
          <p:spPr bwMode="auto">
            <a:xfrm flipH="1">
              <a:off x="2820" y="141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2" name="Line 29"/>
            <p:cNvSpPr>
              <a:spLocks noChangeShapeType="1"/>
            </p:cNvSpPr>
            <p:nvPr/>
          </p:nvSpPr>
          <p:spPr bwMode="auto">
            <a:xfrm>
              <a:off x="2698" y="1433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3" name="Freeform 30"/>
            <p:cNvSpPr>
              <a:spLocks/>
            </p:cNvSpPr>
            <p:nvPr/>
          </p:nvSpPr>
          <p:spPr bwMode="auto">
            <a:xfrm>
              <a:off x="2628" y="1433"/>
              <a:ext cx="72" cy="77"/>
            </a:xfrm>
            <a:custGeom>
              <a:avLst/>
              <a:gdLst>
                <a:gd name="T0" fmla="*/ 71 w 72"/>
                <a:gd name="T1" fmla="*/ 0 h 77"/>
                <a:gd name="T2" fmla="*/ 66 w 72"/>
                <a:gd name="T3" fmla="*/ 6 h 77"/>
                <a:gd name="T4" fmla="*/ 62 w 72"/>
                <a:gd name="T5" fmla="*/ 12 h 77"/>
                <a:gd name="T6" fmla="*/ 58 w 72"/>
                <a:gd name="T7" fmla="*/ 18 h 77"/>
                <a:gd name="T8" fmla="*/ 54 w 72"/>
                <a:gd name="T9" fmla="*/ 24 h 77"/>
                <a:gd name="T10" fmla="*/ 51 w 72"/>
                <a:gd name="T11" fmla="*/ 30 h 77"/>
                <a:gd name="T12" fmla="*/ 47 w 72"/>
                <a:gd name="T13" fmla="*/ 35 h 77"/>
                <a:gd name="T14" fmla="*/ 43 w 72"/>
                <a:gd name="T15" fmla="*/ 41 h 77"/>
                <a:gd name="T16" fmla="*/ 39 w 72"/>
                <a:gd name="T17" fmla="*/ 47 h 77"/>
                <a:gd name="T18" fmla="*/ 35 w 72"/>
                <a:gd name="T19" fmla="*/ 52 h 77"/>
                <a:gd name="T20" fmla="*/ 31 w 72"/>
                <a:gd name="T21" fmla="*/ 57 h 77"/>
                <a:gd name="T22" fmla="*/ 26 w 72"/>
                <a:gd name="T23" fmla="*/ 61 h 77"/>
                <a:gd name="T24" fmla="*/ 22 w 72"/>
                <a:gd name="T25" fmla="*/ 65 h 77"/>
                <a:gd name="T26" fmla="*/ 17 w 72"/>
                <a:gd name="T27" fmla="*/ 69 h 77"/>
                <a:gd name="T28" fmla="*/ 11 w 72"/>
                <a:gd name="T29" fmla="*/ 72 h 77"/>
                <a:gd name="T30" fmla="*/ 6 w 72"/>
                <a:gd name="T31" fmla="*/ 74 h 77"/>
                <a:gd name="T32" fmla="*/ 0 w 72"/>
                <a:gd name="T33" fmla="*/ 76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7"/>
                <a:gd name="T53" fmla="*/ 72 w 7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7">
                  <a:moveTo>
                    <a:pt x="71" y="0"/>
                  </a:moveTo>
                  <a:lnTo>
                    <a:pt x="66" y="6"/>
                  </a:lnTo>
                  <a:lnTo>
                    <a:pt x="62" y="12"/>
                  </a:lnTo>
                  <a:lnTo>
                    <a:pt x="58" y="18"/>
                  </a:lnTo>
                  <a:lnTo>
                    <a:pt x="54" y="24"/>
                  </a:lnTo>
                  <a:lnTo>
                    <a:pt x="51" y="30"/>
                  </a:lnTo>
                  <a:lnTo>
                    <a:pt x="47" y="35"/>
                  </a:lnTo>
                  <a:lnTo>
                    <a:pt x="43" y="41"/>
                  </a:lnTo>
                  <a:lnTo>
                    <a:pt x="39" y="47"/>
                  </a:lnTo>
                  <a:lnTo>
                    <a:pt x="35" y="52"/>
                  </a:lnTo>
                  <a:lnTo>
                    <a:pt x="31" y="57"/>
                  </a:lnTo>
                  <a:lnTo>
                    <a:pt x="26" y="61"/>
                  </a:lnTo>
                  <a:lnTo>
                    <a:pt x="22" y="65"/>
                  </a:lnTo>
                  <a:lnTo>
                    <a:pt x="17" y="69"/>
                  </a:lnTo>
                  <a:lnTo>
                    <a:pt x="11" y="72"/>
                  </a:lnTo>
                  <a:lnTo>
                    <a:pt x="6" y="74"/>
                  </a:lnTo>
                  <a:lnTo>
                    <a:pt x="0" y="7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4" name="Line 31"/>
            <p:cNvSpPr>
              <a:spLocks noChangeShapeType="1"/>
            </p:cNvSpPr>
            <p:nvPr/>
          </p:nvSpPr>
          <p:spPr bwMode="auto">
            <a:xfrm>
              <a:off x="2699" y="143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5" name="Line 32"/>
            <p:cNvSpPr>
              <a:spLocks noChangeShapeType="1"/>
            </p:cNvSpPr>
            <p:nvPr/>
          </p:nvSpPr>
          <p:spPr bwMode="auto">
            <a:xfrm flipV="1">
              <a:off x="2627" y="150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6" name="Freeform 33"/>
            <p:cNvSpPr>
              <a:spLocks/>
            </p:cNvSpPr>
            <p:nvPr/>
          </p:nvSpPr>
          <p:spPr bwMode="auto">
            <a:xfrm>
              <a:off x="2557" y="1509"/>
              <a:ext cx="72" cy="79"/>
            </a:xfrm>
            <a:custGeom>
              <a:avLst/>
              <a:gdLst>
                <a:gd name="T0" fmla="*/ 71 w 72"/>
                <a:gd name="T1" fmla="*/ 0 h 79"/>
                <a:gd name="T2" fmla="*/ 64 w 72"/>
                <a:gd name="T3" fmla="*/ 2 h 79"/>
                <a:gd name="T4" fmla="*/ 58 w 72"/>
                <a:gd name="T5" fmla="*/ 4 h 79"/>
                <a:gd name="T6" fmla="*/ 51 w 72"/>
                <a:gd name="T7" fmla="*/ 7 h 79"/>
                <a:gd name="T8" fmla="*/ 45 w 72"/>
                <a:gd name="T9" fmla="*/ 11 h 79"/>
                <a:gd name="T10" fmla="*/ 38 w 72"/>
                <a:gd name="T11" fmla="*/ 15 h 79"/>
                <a:gd name="T12" fmla="*/ 32 w 72"/>
                <a:gd name="T13" fmla="*/ 19 h 79"/>
                <a:gd name="T14" fmla="*/ 26 w 72"/>
                <a:gd name="T15" fmla="*/ 24 h 79"/>
                <a:gd name="T16" fmla="*/ 21 w 72"/>
                <a:gd name="T17" fmla="*/ 30 h 79"/>
                <a:gd name="T18" fmla="*/ 16 w 72"/>
                <a:gd name="T19" fmla="*/ 35 h 79"/>
                <a:gd name="T20" fmla="*/ 11 w 72"/>
                <a:gd name="T21" fmla="*/ 41 h 79"/>
                <a:gd name="T22" fmla="*/ 7 w 72"/>
                <a:gd name="T23" fmla="*/ 47 h 79"/>
                <a:gd name="T24" fmla="*/ 4 w 72"/>
                <a:gd name="T25" fmla="*/ 53 h 79"/>
                <a:gd name="T26" fmla="*/ 2 w 72"/>
                <a:gd name="T27" fmla="*/ 60 h 79"/>
                <a:gd name="T28" fmla="*/ 0 w 72"/>
                <a:gd name="T29" fmla="*/ 66 h 79"/>
                <a:gd name="T30" fmla="*/ 0 w 72"/>
                <a:gd name="T31" fmla="*/ 72 h 79"/>
                <a:gd name="T32" fmla="*/ 0 w 72"/>
                <a:gd name="T33" fmla="*/ 78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9"/>
                <a:gd name="T53" fmla="*/ 72 w 7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9">
                  <a:moveTo>
                    <a:pt x="71" y="0"/>
                  </a:moveTo>
                  <a:lnTo>
                    <a:pt x="64" y="2"/>
                  </a:lnTo>
                  <a:lnTo>
                    <a:pt x="58" y="4"/>
                  </a:lnTo>
                  <a:lnTo>
                    <a:pt x="51" y="7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2" y="19"/>
                  </a:lnTo>
                  <a:lnTo>
                    <a:pt x="26" y="24"/>
                  </a:lnTo>
                  <a:lnTo>
                    <a:pt x="21" y="30"/>
                  </a:lnTo>
                  <a:lnTo>
                    <a:pt x="16" y="35"/>
                  </a:lnTo>
                  <a:lnTo>
                    <a:pt x="11" y="41"/>
                  </a:lnTo>
                  <a:lnTo>
                    <a:pt x="7" y="47"/>
                  </a:lnTo>
                  <a:lnTo>
                    <a:pt x="4" y="53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7" name="Line 34"/>
            <p:cNvSpPr>
              <a:spLocks noChangeShapeType="1"/>
            </p:cNvSpPr>
            <p:nvPr/>
          </p:nvSpPr>
          <p:spPr bwMode="auto">
            <a:xfrm>
              <a:off x="2627" y="151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8" name="Line 35"/>
            <p:cNvSpPr>
              <a:spLocks noChangeShapeType="1"/>
            </p:cNvSpPr>
            <p:nvPr/>
          </p:nvSpPr>
          <p:spPr bwMode="auto">
            <a:xfrm flipH="1">
              <a:off x="2558" y="1587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9" name="Freeform 36"/>
            <p:cNvSpPr>
              <a:spLocks/>
            </p:cNvSpPr>
            <p:nvPr/>
          </p:nvSpPr>
          <p:spPr bwMode="auto">
            <a:xfrm>
              <a:off x="2557" y="1587"/>
              <a:ext cx="17" cy="98"/>
            </a:xfrm>
            <a:custGeom>
              <a:avLst/>
              <a:gdLst>
                <a:gd name="T0" fmla="*/ 0 w 17"/>
                <a:gd name="T1" fmla="*/ 0 h 98"/>
                <a:gd name="T2" fmla="*/ 2 w 17"/>
                <a:gd name="T3" fmla="*/ 6 h 98"/>
                <a:gd name="T4" fmla="*/ 3 w 17"/>
                <a:gd name="T5" fmla="*/ 12 h 98"/>
                <a:gd name="T6" fmla="*/ 5 w 17"/>
                <a:gd name="T7" fmla="*/ 18 h 98"/>
                <a:gd name="T8" fmla="*/ 7 w 17"/>
                <a:gd name="T9" fmla="*/ 24 h 98"/>
                <a:gd name="T10" fmla="*/ 9 w 17"/>
                <a:gd name="T11" fmla="*/ 30 h 98"/>
                <a:gd name="T12" fmla="*/ 10 w 17"/>
                <a:gd name="T13" fmla="*/ 36 h 98"/>
                <a:gd name="T14" fmla="*/ 12 w 17"/>
                <a:gd name="T15" fmla="*/ 42 h 98"/>
                <a:gd name="T16" fmla="*/ 13 w 17"/>
                <a:gd name="T17" fmla="*/ 47 h 98"/>
                <a:gd name="T18" fmla="*/ 14 w 17"/>
                <a:gd name="T19" fmla="*/ 53 h 98"/>
                <a:gd name="T20" fmla="*/ 16 w 17"/>
                <a:gd name="T21" fmla="*/ 59 h 98"/>
                <a:gd name="T22" fmla="*/ 16 w 17"/>
                <a:gd name="T23" fmla="*/ 65 h 98"/>
                <a:gd name="T24" fmla="*/ 16 w 17"/>
                <a:gd name="T25" fmla="*/ 72 h 98"/>
                <a:gd name="T26" fmla="*/ 13 w 17"/>
                <a:gd name="T27" fmla="*/ 78 h 98"/>
                <a:gd name="T28" fmla="*/ 12 w 17"/>
                <a:gd name="T29" fmla="*/ 84 h 98"/>
                <a:gd name="T30" fmla="*/ 9 w 17"/>
                <a:gd name="T31" fmla="*/ 90 h 98"/>
                <a:gd name="T32" fmla="*/ 5 w 17"/>
                <a:gd name="T33" fmla="*/ 97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8"/>
                <a:gd name="T53" fmla="*/ 17 w 17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8">
                  <a:moveTo>
                    <a:pt x="0" y="0"/>
                  </a:moveTo>
                  <a:lnTo>
                    <a:pt x="2" y="6"/>
                  </a:lnTo>
                  <a:lnTo>
                    <a:pt x="3" y="12"/>
                  </a:lnTo>
                  <a:lnTo>
                    <a:pt x="5" y="18"/>
                  </a:lnTo>
                  <a:lnTo>
                    <a:pt x="7" y="24"/>
                  </a:lnTo>
                  <a:lnTo>
                    <a:pt x="9" y="30"/>
                  </a:lnTo>
                  <a:lnTo>
                    <a:pt x="10" y="36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4" y="53"/>
                  </a:lnTo>
                  <a:lnTo>
                    <a:pt x="16" y="59"/>
                  </a:lnTo>
                  <a:lnTo>
                    <a:pt x="16" y="65"/>
                  </a:lnTo>
                  <a:lnTo>
                    <a:pt x="16" y="72"/>
                  </a:lnTo>
                  <a:lnTo>
                    <a:pt x="13" y="78"/>
                  </a:lnTo>
                  <a:lnTo>
                    <a:pt x="12" y="84"/>
                  </a:lnTo>
                  <a:lnTo>
                    <a:pt x="9" y="90"/>
                  </a:lnTo>
                  <a:lnTo>
                    <a:pt x="5" y="9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0" name="Line 37"/>
            <p:cNvSpPr>
              <a:spLocks noChangeShapeType="1"/>
            </p:cNvSpPr>
            <p:nvPr/>
          </p:nvSpPr>
          <p:spPr bwMode="auto">
            <a:xfrm>
              <a:off x="2558" y="1587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1" name="Line 38"/>
            <p:cNvSpPr>
              <a:spLocks noChangeShapeType="1"/>
            </p:cNvSpPr>
            <p:nvPr/>
          </p:nvSpPr>
          <p:spPr bwMode="auto">
            <a:xfrm flipH="1">
              <a:off x="2561" y="168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2" name="Freeform 39"/>
            <p:cNvSpPr>
              <a:spLocks/>
            </p:cNvSpPr>
            <p:nvPr/>
          </p:nvSpPr>
          <p:spPr bwMode="auto">
            <a:xfrm>
              <a:off x="2550" y="1684"/>
              <a:ext cx="28" cy="107"/>
            </a:xfrm>
            <a:custGeom>
              <a:avLst/>
              <a:gdLst>
                <a:gd name="T0" fmla="*/ 12 w 28"/>
                <a:gd name="T1" fmla="*/ 0 h 107"/>
                <a:gd name="T2" fmla="*/ 8 w 28"/>
                <a:gd name="T3" fmla="*/ 6 h 107"/>
                <a:gd name="T4" fmla="*/ 5 w 28"/>
                <a:gd name="T5" fmla="*/ 13 h 107"/>
                <a:gd name="T6" fmla="*/ 3 w 28"/>
                <a:gd name="T7" fmla="*/ 20 h 107"/>
                <a:gd name="T8" fmla="*/ 1 w 28"/>
                <a:gd name="T9" fmla="*/ 28 h 107"/>
                <a:gd name="T10" fmla="*/ 0 w 28"/>
                <a:gd name="T11" fmla="*/ 35 h 107"/>
                <a:gd name="T12" fmla="*/ 0 w 28"/>
                <a:gd name="T13" fmla="*/ 43 h 107"/>
                <a:gd name="T14" fmla="*/ 0 w 28"/>
                <a:gd name="T15" fmla="*/ 50 h 107"/>
                <a:gd name="T16" fmla="*/ 1 w 28"/>
                <a:gd name="T17" fmla="*/ 57 h 107"/>
                <a:gd name="T18" fmla="*/ 2 w 28"/>
                <a:gd name="T19" fmla="*/ 64 h 107"/>
                <a:gd name="T20" fmla="*/ 4 w 28"/>
                <a:gd name="T21" fmla="*/ 71 h 107"/>
                <a:gd name="T22" fmla="*/ 7 w 28"/>
                <a:gd name="T23" fmla="*/ 78 h 107"/>
                <a:gd name="T24" fmla="*/ 10 w 28"/>
                <a:gd name="T25" fmla="*/ 85 h 107"/>
                <a:gd name="T26" fmla="*/ 13 w 28"/>
                <a:gd name="T27" fmla="*/ 91 h 107"/>
                <a:gd name="T28" fmla="*/ 18 w 28"/>
                <a:gd name="T29" fmla="*/ 96 h 107"/>
                <a:gd name="T30" fmla="*/ 22 w 28"/>
                <a:gd name="T31" fmla="*/ 102 h 107"/>
                <a:gd name="T32" fmla="*/ 27 w 28"/>
                <a:gd name="T33" fmla="*/ 106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07"/>
                <a:gd name="T53" fmla="*/ 28 w 28"/>
                <a:gd name="T54" fmla="*/ 107 h 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07">
                  <a:moveTo>
                    <a:pt x="12" y="0"/>
                  </a:moveTo>
                  <a:lnTo>
                    <a:pt x="8" y="6"/>
                  </a:lnTo>
                  <a:lnTo>
                    <a:pt x="5" y="13"/>
                  </a:lnTo>
                  <a:lnTo>
                    <a:pt x="3" y="20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4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3" y="91"/>
                  </a:lnTo>
                  <a:lnTo>
                    <a:pt x="18" y="96"/>
                  </a:lnTo>
                  <a:lnTo>
                    <a:pt x="22" y="102"/>
                  </a:lnTo>
                  <a:lnTo>
                    <a:pt x="27" y="10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3" name="Line 40"/>
            <p:cNvSpPr>
              <a:spLocks noChangeShapeType="1"/>
            </p:cNvSpPr>
            <p:nvPr/>
          </p:nvSpPr>
          <p:spPr bwMode="auto">
            <a:xfrm>
              <a:off x="2563" y="168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4" name="Line 41"/>
            <p:cNvSpPr>
              <a:spLocks noChangeShapeType="1"/>
            </p:cNvSpPr>
            <p:nvPr/>
          </p:nvSpPr>
          <p:spPr bwMode="auto">
            <a:xfrm flipH="1">
              <a:off x="2576" y="179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5" name="Freeform 42"/>
            <p:cNvSpPr>
              <a:spLocks/>
            </p:cNvSpPr>
            <p:nvPr/>
          </p:nvSpPr>
          <p:spPr bwMode="auto">
            <a:xfrm>
              <a:off x="2577" y="1790"/>
              <a:ext cx="72" cy="76"/>
            </a:xfrm>
            <a:custGeom>
              <a:avLst/>
              <a:gdLst>
                <a:gd name="T0" fmla="*/ 0 w 72"/>
                <a:gd name="T1" fmla="*/ 0 h 76"/>
                <a:gd name="T2" fmla="*/ 5 w 72"/>
                <a:gd name="T3" fmla="*/ 5 h 76"/>
                <a:gd name="T4" fmla="*/ 10 w 72"/>
                <a:gd name="T5" fmla="*/ 9 h 76"/>
                <a:gd name="T6" fmla="*/ 15 w 72"/>
                <a:gd name="T7" fmla="*/ 12 h 76"/>
                <a:gd name="T8" fmla="*/ 20 w 72"/>
                <a:gd name="T9" fmla="*/ 16 h 76"/>
                <a:gd name="T10" fmla="*/ 25 w 72"/>
                <a:gd name="T11" fmla="*/ 19 h 76"/>
                <a:gd name="T12" fmla="*/ 30 w 72"/>
                <a:gd name="T13" fmla="*/ 23 h 76"/>
                <a:gd name="T14" fmla="*/ 35 w 72"/>
                <a:gd name="T15" fmla="*/ 27 h 76"/>
                <a:gd name="T16" fmla="*/ 39 w 72"/>
                <a:gd name="T17" fmla="*/ 31 h 76"/>
                <a:gd name="T18" fmla="*/ 44 w 72"/>
                <a:gd name="T19" fmla="*/ 35 h 76"/>
                <a:gd name="T20" fmla="*/ 48 w 72"/>
                <a:gd name="T21" fmla="*/ 39 h 76"/>
                <a:gd name="T22" fmla="*/ 53 w 72"/>
                <a:gd name="T23" fmla="*/ 44 h 76"/>
                <a:gd name="T24" fmla="*/ 57 w 72"/>
                <a:gd name="T25" fmla="*/ 49 h 76"/>
                <a:gd name="T26" fmla="*/ 60 w 72"/>
                <a:gd name="T27" fmla="*/ 54 h 76"/>
                <a:gd name="T28" fmla="*/ 64 w 72"/>
                <a:gd name="T29" fmla="*/ 60 h 76"/>
                <a:gd name="T30" fmla="*/ 68 w 72"/>
                <a:gd name="T31" fmla="*/ 67 h 76"/>
                <a:gd name="T32" fmla="*/ 71 w 72"/>
                <a:gd name="T33" fmla="*/ 75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6"/>
                <a:gd name="T53" fmla="*/ 72 w 72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6">
                  <a:moveTo>
                    <a:pt x="0" y="0"/>
                  </a:moveTo>
                  <a:lnTo>
                    <a:pt x="5" y="5"/>
                  </a:lnTo>
                  <a:lnTo>
                    <a:pt x="10" y="9"/>
                  </a:lnTo>
                  <a:lnTo>
                    <a:pt x="15" y="12"/>
                  </a:lnTo>
                  <a:lnTo>
                    <a:pt x="20" y="16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5" y="27"/>
                  </a:lnTo>
                  <a:lnTo>
                    <a:pt x="39" y="31"/>
                  </a:lnTo>
                  <a:lnTo>
                    <a:pt x="44" y="35"/>
                  </a:lnTo>
                  <a:lnTo>
                    <a:pt x="48" y="39"/>
                  </a:lnTo>
                  <a:lnTo>
                    <a:pt x="53" y="44"/>
                  </a:lnTo>
                  <a:lnTo>
                    <a:pt x="57" y="49"/>
                  </a:lnTo>
                  <a:lnTo>
                    <a:pt x="60" y="54"/>
                  </a:lnTo>
                  <a:lnTo>
                    <a:pt x="64" y="60"/>
                  </a:lnTo>
                  <a:lnTo>
                    <a:pt x="68" y="67"/>
                  </a:lnTo>
                  <a:lnTo>
                    <a:pt x="71" y="7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6" name="Line 43"/>
            <p:cNvSpPr>
              <a:spLocks noChangeShapeType="1"/>
            </p:cNvSpPr>
            <p:nvPr/>
          </p:nvSpPr>
          <p:spPr bwMode="auto">
            <a:xfrm>
              <a:off x="2577" y="1790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7" name="Line 44"/>
            <p:cNvSpPr>
              <a:spLocks noChangeShapeType="1"/>
            </p:cNvSpPr>
            <p:nvPr/>
          </p:nvSpPr>
          <p:spPr bwMode="auto">
            <a:xfrm flipH="1">
              <a:off x="2648" y="186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8" name="Freeform 45"/>
            <p:cNvSpPr>
              <a:spLocks/>
            </p:cNvSpPr>
            <p:nvPr/>
          </p:nvSpPr>
          <p:spPr bwMode="auto">
            <a:xfrm>
              <a:off x="2648" y="1865"/>
              <a:ext cx="74" cy="52"/>
            </a:xfrm>
            <a:custGeom>
              <a:avLst/>
              <a:gdLst>
                <a:gd name="T0" fmla="*/ 0 w 74"/>
                <a:gd name="T1" fmla="*/ 0 h 52"/>
                <a:gd name="T2" fmla="*/ 3 w 74"/>
                <a:gd name="T3" fmla="*/ 7 h 52"/>
                <a:gd name="T4" fmla="*/ 5 w 74"/>
                <a:gd name="T5" fmla="*/ 14 h 52"/>
                <a:gd name="T6" fmla="*/ 8 w 74"/>
                <a:gd name="T7" fmla="*/ 20 h 52"/>
                <a:gd name="T8" fmla="*/ 11 w 74"/>
                <a:gd name="T9" fmla="*/ 26 h 52"/>
                <a:gd name="T10" fmla="*/ 14 w 74"/>
                <a:gd name="T11" fmla="*/ 31 h 52"/>
                <a:gd name="T12" fmla="*/ 17 w 74"/>
                <a:gd name="T13" fmla="*/ 35 h 52"/>
                <a:gd name="T14" fmla="*/ 20 w 74"/>
                <a:gd name="T15" fmla="*/ 39 h 52"/>
                <a:gd name="T16" fmla="*/ 24 w 74"/>
                <a:gd name="T17" fmla="*/ 42 h 52"/>
                <a:gd name="T18" fmla="*/ 28 w 74"/>
                <a:gd name="T19" fmla="*/ 45 h 52"/>
                <a:gd name="T20" fmla="*/ 32 w 74"/>
                <a:gd name="T21" fmla="*/ 47 h 52"/>
                <a:gd name="T22" fmla="*/ 37 w 74"/>
                <a:gd name="T23" fmla="*/ 48 h 52"/>
                <a:gd name="T24" fmla="*/ 43 w 74"/>
                <a:gd name="T25" fmla="*/ 50 h 52"/>
                <a:gd name="T26" fmla="*/ 49 w 74"/>
                <a:gd name="T27" fmla="*/ 50 h 52"/>
                <a:gd name="T28" fmla="*/ 56 w 74"/>
                <a:gd name="T29" fmla="*/ 51 h 52"/>
                <a:gd name="T30" fmla="*/ 64 w 74"/>
                <a:gd name="T31" fmla="*/ 51 h 52"/>
                <a:gd name="T32" fmla="*/ 73 w 74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2"/>
                <a:gd name="T53" fmla="*/ 74 w 74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2">
                  <a:moveTo>
                    <a:pt x="0" y="0"/>
                  </a:moveTo>
                  <a:lnTo>
                    <a:pt x="3" y="7"/>
                  </a:lnTo>
                  <a:lnTo>
                    <a:pt x="5" y="14"/>
                  </a:lnTo>
                  <a:lnTo>
                    <a:pt x="8" y="20"/>
                  </a:lnTo>
                  <a:lnTo>
                    <a:pt x="11" y="26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0" y="39"/>
                  </a:lnTo>
                  <a:lnTo>
                    <a:pt x="24" y="42"/>
                  </a:lnTo>
                  <a:lnTo>
                    <a:pt x="28" y="45"/>
                  </a:lnTo>
                  <a:lnTo>
                    <a:pt x="32" y="47"/>
                  </a:lnTo>
                  <a:lnTo>
                    <a:pt x="37" y="48"/>
                  </a:lnTo>
                  <a:lnTo>
                    <a:pt x="43" y="50"/>
                  </a:lnTo>
                  <a:lnTo>
                    <a:pt x="49" y="50"/>
                  </a:lnTo>
                  <a:lnTo>
                    <a:pt x="56" y="51"/>
                  </a:lnTo>
                  <a:lnTo>
                    <a:pt x="64" y="51"/>
                  </a:lnTo>
                  <a:lnTo>
                    <a:pt x="73" y="5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9" name="Line 46"/>
            <p:cNvSpPr>
              <a:spLocks noChangeShapeType="1"/>
            </p:cNvSpPr>
            <p:nvPr/>
          </p:nvSpPr>
          <p:spPr bwMode="auto">
            <a:xfrm>
              <a:off x="2648" y="1865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0" name="Line 47"/>
            <p:cNvSpPr>
              <a:spLocks noChangeShapeType="1"/>
            </p:cNvSpPr>
            <p:nvPr/>
          </p:nvSpPr>
          <p:spPr bwMode="auto">
            <a:xfrm>
              <a:off x="2721" y="1916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1" name="Freeform 48"/>
            <p:cNvSpPr>
              <a:spLocks/>
            </p:cNvSpPr>
            <p:nvPr/>
          </p:nvSpPr>
          <p:spPr bwMode="auto">
            <a:xfrm>
              <a:off x="2721" y="1915"/>
              <a:ext cx="129" cy="19"/>
            </a:xfrm>
            <a:custGeom>
              <a:avLst/>
              <a:gdLst>
                <a:gd name="T0" fmla="*/ 0 w 129"/>
                <a:gd name="T1" fmla="*/ 1 h 19"/>
                <a:gd name="T2" fmla="*/ 9 w 129"/>
                <a:gd name="T3" fmla="*/ 0 h 19"/>
                <a:gd name="T4" fmla="*/ 18 w 129"/>
                <a:gd name="T5" fmla="*/ 0 h 19"/>
                <a:gd name="T6" fmla="*/ 26 w 129"/>
                <a:gd name="T7" fmla="*/ 0 h 19"/>
                <a:gd name="T8" fmla="*/ 34 w 129"/>
                <a:gd name="T9" fmla="*/ 0 h 19"/>
                <a:gd name="T10" fmla="*/ 41 w 129"/>
                <a:gd name="T11" fmla="*/ 1 h 19"/>
                <a:gd name="T12" fmla="*/ 49 w 129"/>
                <a:gd name="T13" fmla="*/ 2 h 19"/>
                <a:gd name="T14" fmla="*/ 56 w 129"/>
                <a:gd name="T15" fmla="*/ 3 h 19"/>
                <a:gd name="T16" fmla="*/ 63 w 129"/>
                <a:gd name="T17" fmla="*/ 4 h 19"/>
                <a:gd name="T18" fmla="*/ 71 w 129"/>
                <a:gd name="T19" fmla="*/ 5 h 19"/>
                <a:gd name="T20" fmla="*/ 78 w 129"/>
                <a:gd name="T21" fmla="*/ 6 h 19"/>
                <a:gd name="T22" fmla="*/ 85 w 129"/>
                <a:gd name="T23" fmla="*/ 8 h 19"/>
                <a:gd name="T24" fmla="*/ 93 w 129"/>
                <a:gd name="T25" fmla="*/ 10 h 19"/>
                <a:gd name="T26" fmla="*/ 101 w 129"/>
                <a:gd name="T27" fmla="*/ 11 h 19"/>
                <a:gd name="T28" fmla="*/ 110 w 129"/>
                <a:gd name="T29" fmla="*/ 14 h 19"/>
                <a:gd name="T30" fmla="*/ 118 w 129"/>
                <a:gd name="T31" fmla="*/ 16 h 19"/>
                <a:gd name="T32" fmla="*/ 128 w 129"/>
                <a:gd name="T33" fmla="*/ 1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"/>
                <a:gd name="T52" fmla="*/ 0 h 19"/>
                <a:gd name="T53" fmla="*/ 129 w 12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" h="19">
                  <a:moveTo>
                    <a:pt x="0" y="1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9" y="2"/>
                  </a:lnTo>
                  <a:lnTo>
                    <a:pt x="56" y="3"/>
                  </a:lnTo>
                  <a:lnTo>
                    <a:pt x="63" y="4"/>
                  </a:lnTo>
                  <a:lnTo>
                    <a:pt x="71" y="5"/>
                  </a:lnTo>
                  <a:lnTo>
                    <a:pt x="78" y="6"/>
                  </a:lnTo>
                  <a:lnTo>
                    <a:pt x="85" y="8"/>
                  </a:lnTo>
                  <a:lnTo>
                    <a:pt x="93" y="10"/>
                  </a:lnTo>
                  <a:lnTo>
                    <a:pt x="101" y="11"/>
                  </a:lnTo>
                  <a:lnTo>
                    <a:pt x="110" y="14"/>
                  </a:lnTo>
                  <a:lnTo>
                    <a:pt x="118" y="16"/>
                  </a:lnTo>
                  <a:lnTo>
                    <a:pt x="128" y="1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2" name="Line 49"/>
            <p:cNvSpPr>
              <a:spLocks noChangeShapeType="1"/>
            </p:cNvSpPr>
            <p:nvPr/>
          </p:nvSpPr>
          <p:spPr bwMode="auto">
            <a:xfrm flipV="1">
              <a:off x="2721" y="1914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3" name="Line 50"/>
            <p:cNvSpPr>
              <a:spLocks noChangeShapeType="1"/>
            </p:cNvSpPr>
            <p:nvPr/>
          </p:nvSpPr>
          <p:spPr bwMode="auto">
            <a:xfrm flipH="1">
              <a:off x="2847" y="193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4" name="Freeform 51"/>
            <p:cNvSpPr>
              <a:spLocks/>
            </p:cNvSpPr>
            <p:nvPr/>
          </p:nvSpPr>
          <p:spPr bwMode="auto">
            <a:xfrm>
              <a:off x="2849" y="1898"/>
              <a:ext cx="100" cy="41"/>
            </a:xfrm>
            <a:custGeom>
              <a:avLst/>
              <a:gdLst>
                <a:gd name="T0" fmla="*/ 0 w 100"/>
                <a:gd name="T1" fmla="*/ 35 h 41"/>
                <a:gd name="T2" fmla="*/ 9 w 100"/>
                <a:gd name="T3" fmla="*/ 37 h 41"/>
                <a:gd name="T4" fmla="*/ 17 w 100"/>
                <a:gd name="T5" fmla="*/ 39 h 41"/>
                <a:gd name="T6" fmla="*/ 25 w 100"/>
                <a:gd name="T7" fmla="*/ 39 h 41"/>
                <a:gd name="T8" fmla="*/ 32 w 100"/>
                <a:gd name="T9" fmla="*/ 40 h 41"/>
                <a:gd name="T10" fmla="*/ 38 w 100"/>
                <a:gd name="T11" fmla="*/ 40 h 41"/>
                <a:gd name="T12" fmla="*/ 44 w 100"/>
                <a:gd name="T13" fmla="*/ 39 h 41"/>
                <a:gd name="T14" fmla="*/ 50 w 100"/>
                <a:gd name="T15" fmla="*/ 38 h 41"/>
                <a:gd name="T16" fmla="*/ 56 w 100"/>
                <a:gd name="T17" fmla="*/ 36 h 41"/>
                <a:gd name="T18" fmla="*/ 61 w 100"/>
                <a:gd name="T19" fmla="*/ 34 h 41"/>
                <a:gd name="T20" fmla="*/ 66 w 100"/>
                <a:gd name="T21" fmla="*/ 31 h 41"/>
                <a:gd name="T22" fmla="*/ 71 w 100"/>
                <a:gd name="T23" fmla="*/ 27 h 41"/>
                <a:gd name="T24" fmla="*/ 76 w 100"/>
                <a:gd name="T25" fmla="*/ 23 h 41"/>
                <a:gd name="T26" fmla="*/ 81 w 100"/>
                <a:gd name="T27" fmla="*/ 18 h 41"/>
                <a:gd name="T28" fmla="*/ 87 w 100"/>
                <a:gd name="T29" fmla="*/ 13 h 41"/>
                <a:gd name="T30" fmla="*/ 93 w 100"/>
                <a:gd name="T31" fmla="*/ 7 h 41"/>
                <a:gd name="T32" fmla="*/ 99 w 100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41"/>
                <a:gd name="T53" fmla="*/ 100 w 100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41">
                  <a:moveTo>
                    <a:pt x="0" y="35"/>
                  </a:moveTo>
                  <a:lnTo>
                    <a:pt x="9" y="37"/>
                  </a:lnTo>
                  <a:lnTo>
                    <a:pt x="17" y="39"/>
                  </a:lnTo>
                  <a:lnTo>
                    <a:pt x="25" y="39"/>
                  </a:lnTo>
                  <a:lnTo>
                    <a:pt x="32" y="40"/>
                  </a:lnTo>
                  <a:lnTo>
                    <a:pt x="38" y="40"/>
                  </a:lnTo>
                  <a:lnTo>
                    <a:pt x="44" y="39"/>
                  </a:lnTo>
                  <a:lnTo>
                    <a:pt x="50" y="38"/>
                  </a:lnTo>
                  <a:lnTo>
                    <a:pt x="56" y="36"/>
                  </a:lnTo>
                  <a:lnTo>
                    <a:pt x="61" y="34"/>
                  </a:lnTo>
                  <a:lnTo>
                    <a:pt x="66" y="31"/>
                  </a:lnTo>
                  <a:lnTo>
                    <a:pt x="71" y="27"/>
                  </a:lnTo>
                  <a:lnTo>
                    <a:pt x="76" y="23"/>
                  </a:lnTo>
                  <a:lnTo>
                    <a:pt x="81" y="18"/>
                  </a:lnTo>
                  <a:lnTo>
                    <a:pt x="87" y="13"/>
                  </a:lnTo>
                  <a:lnTo>
                    <a:pt x="93" y="7"/>
                  </a:lnTo>
                  <a:lnTo>
                    <a:pt x="9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5" name="Line 52"/>
            <p:cNvSpPr>
              <a:spLocks noChangeShapeType="1"/>
            </p:cNvSpPr>
            <p:nvPr/>
          </p:nvSpPr>
          <p:spPr bwMode="auto">
            <a:xfrm flipV="1">
              <a:off x="2848" y="1932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6" name="Line 53"/>
            <p:cNvSpPr>
              <a:spLocks noChangeShapeType="1"/>
            </p:cNvSpPr>
            <p:nvPr/>
          </p:nvSpPr>
          <p:spPr bwMode="auto">
            <a:xfrm>
              <a:off x="2948" y="189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7" name="Freeform 54"/>
            <p:cNvSpPr>
              <a:spLocks/>
            </p:cNvSpPr>
            <p:nvPr/>
          </p:nvSpPr>
          <p:spPr bwMode="auto">
            <a:xfrm>
              <a:off x="2948" y="1825"/>
              <a:ext cx="87" cy="74"/>
            </a:xfrm>
            <a:custGeom>
              <a:avLst/>
              <a:gdLst>
                <a:gd name="T0" fmla="*/ 0 w 87"/>
                <a:gd name="T1" fmla="*/ 73 h 74"/>
                <a:gd name="T2" fmla="*/ 6 w 87"/>
                <a:gd name="T3" fmla="*/ 67 h 74"/>
                <a:gd name="T4" fmla="*/ 11 w 87"/>
                <a:gd name="T5" fmla="*/ 60 h 74"/>
                <a:gd name="T6" fmla="*/ 16 w 87"/>
                <a:gd name="T7" fmla="*/ 55 h 74"/>
                <a:gd name="T8" fmla="*/ 20 w 87"/>
                <a:gd name="T9" fmla="*/ 49 h 74"/>
                <a:gd name="T10" fmla="*/ 24 w 87"/>
                <a:gd name="T11" fmla="*/ 44 h 74"/>
                <a:gd name="T12" fmla="*/ 28 w 87"/>
                <a:gd name="T13" fmla="*/ 40 h 74"/>
                <a:gd name="T14" fmla="*/ 32 w 87"/>
                <a:gd name="T15" fmla="*/ 35 h 74"/>
                <a:gd name="T16" fmla="*/ 36 w 87"/>
                <a:gd name="T17" fmla="*/ 31 h 74"/>
                <a:gd name="T18" fmla="*/ 40 w 87"/>
                <a:gd name="T19" fmla="*/ 27 h 74"/>
                <a:gd name="T20" fmla="*/ 45 w 87"/>
                <a:gd name="T21" fmla="*/ 23 h 74"/>
                <a:gd name="T22" fmla="*/ 50 w 87"/>
                <a:gd name="T23" fmla="*/ 20 h 74"/>
                <a:gd name="T24" fmla="*/ 56 w 87"/>
                <a:gd name="T25" fmla="*/ 16 h 74"/>
                <a:gd name="T26" fmla="*/ 62 w 87"/>
                <a:gd name="T27" fmla="*/ 12 h 74"/>
                <a:gd name="T28" fmla="*/ 69 w 87"/>
                <a:gd name="T29" fmla="*/ 8 h 74"/>
                <a:gd name="T30" fmla="*/ 77 w 87"/>
                <a:gd name="T31" fmla="*/ 4 h 74"/>
                <a:gd name="T32" fmla="*/ 86 w 87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74"/>
                <a:gd name="T53" fmla="*/ 87 w 87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74">
                  <a:moveTo>
                    <a:pt x="0" y="73"/>
                  </a:moveTo>
                  <a:lnTo>
                    <a:pt x="6" y="67"/>
                  </a:lnTo>
                  <a:lnTo>
                    <a:pt x="11" y="60"/>
                  </a:lnTo>
                  <a:lnTo>
                    <a:pt x="16" y="55"/>
                  </a:lnTo>
                  <a:lnTo>
                    <a:pt x="20" y="49"/>
                  </a:lnTo>
                  <a:lnTo>
                    <a:pt x="24" y="44"/>
                  </a:lnTo>
                  <a:lnTo>
                    <a:pt x="28" y="40"/>
                  </a:lnTo>
                  <a:lnTo>
                    <a:pt x="32" y="35"/>
                  </a:lnTo>
                  <a:lnTo>
                    <a:pt x="36" y="31"/>
                  </a:lnTo>
                  <a:lnTo>
                    <a:pt x="40" y="27"/>
                  </a:lnTo>
                  <a:lnTo>
                    <a:pt x="45" y="23"/>
                  </a:lnTo>
                  <a:lnTo>
                    <a:pt x="50" y="20"/>
                  </a:lnTo>
                  <a:lnTo>
                    <a:pt x="56" y="16"/>
                  </a:lnTo>
                  <a:lnTo>
                    <a:pt x="62" y="12"/>
                  </a:lnTo>
                  <a:lnTo>
                    <a:pt x="69" y="8"/>
                  </a:lnTo>
                  <a:lnTo>
                    <a:pt x="77" y="4"/>
                  </a:lnTo>
                  <a:lnTo>
                    <a:pt x="8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8" name="Line 55"/>
            <p:cNvSpPr>
              <a:spLocks noChangeShapeType="1"/>
            </p:cNvSpPr>
            <p:nvPr/>
          </p:nvSpPr>
          <p:spPr bwMode="auto">
            <a:xfrm flipH="1">
              <a:off x="2947" y="1898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9" name="Line 56"/>
            <p:cNvSpPr>
              <a:spLocks noChangeShapeType="1"/>
            </p:cNvSpPr>
            <p:nvPr/>
          </p:nvSpPr>
          <p:spPr bwMode="auto">
            <a:xfrm>
              <a:off x="3034" y="182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" name="Freeform 57"/>
            <p:cNvSpPr>
              <a:spLocks/>
            </p:cNvSpPr>
            <p:nvPr/>
          </p:nvSpPr>
          <p:spPr bwMode="auto">
            <a:xfrm>
              <a:off x="3034" y="1705"/>
              <a:ext cx="46" cy="121"/>
            </a:xfrm>
            <a:custGeom>
              <a:avLst/>
              <a:gdLst>
                <a:gd name="T0" fmla="*/ 0 w 46"/>
                <a:gd name="T1" fmla="*/ 120 h 121"/>
                <a:gd name="T2" fmla="*/ 9 w 46"/>
                <a:gd name="T3" fmla="*/ 116 h 121"/>
                <a:gd name="T4" fmla="*/ 17 w 46"/>
                <a:gd name="T5" fmla="*/ 110 h 121"/>
                <a:gd name="T6" fmla="*/ 24 w 46"/>
                <a:gd name="T7" fmla="*/ 104 h 121"/>
                <a:gd name="T8" fmla="*/ 30 w 46"/>
                <a:gd name="T9" fmla="*/ 98 h 121"/>
                <a:gd name="T10" fmla="*/ 34 w 46"/>
                <a:gd name="T11" fmla="*/ 91 h 121"/>
                <a:gd name="T12" fmla="*/ 38 w 46"/>
                <a:gd name="T13" fmla="*/ 83 h 121"/>
                <a:gd name="T14" fmla="*/ 41 w 46"/>
                <a:gd name="T15" fmla="*/ 75 h 121"/>
                <a:gd name="T16" fmla="*/ 43 w 46"/>
                <a:gd name="T17" fmla="*/ 67 h 121"/>
                <a:gd name="T18" fmla="*/ 44 w 46"/>
                <a:gd name="T19" fmla="*/ 59 h 121"/>
                <a:gd name="T20" fmla="*/ 45 w 46"/>
                <a:gd name="T21" fmla="*/ 51 h 121"/>
                <a:gd name="T22" fmla="*/ 45 w 46"/>
                <a:gd name="T23" fmla="*/ 42 h 121"/>
                <a:gd name="T24" fmla="*/ 44 w 46"/>
                <a:gd name="T25" fmla="*/ 33 h 121"/>
                <a:gd name="T26" fmla="*/ 43 w 46"/>
                <a:gd name="T27" fmla="*/ 25 h 121"/>
                <a:gd name="T28" fmla="*/ 42 w 46"/>
                <a:gd name="T29" fmla="*/ 16 h 121"/>
                <a:gd name="T30" fmla="*/ 41 w 46"/>
                <a:gd name="T31" fmla="*/ 8 h 121"/>
                <a:gd name="T32" fmla="*/ 39 w 46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21"/>
                <a:gd name="T53" fmla="*/ 46 w 46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21">
                  <a:moveTo>
                    <a:pt x="0" y="120"/>
                  </a:moveTo>
                  <a:lnTo>
                    <a:pt x="9" y="116"/>
                  </a:lnTo>
                  <a:lnTo>
                    <a:pt x="17" y="110"/>
                  </a:lnTo>
                  <a:lnTo>
                    <a:pt x="24" y="104"/>
                  </a:lnTo>
                  <a:lnTo>
                    <a:pt x="30" y="98"/>
                  </a:lnTo>
                  <a:lnTo>
                    <a:pt x="34" y="91"/>
                  </a:lnTo>
                  <a:lnTo>
                    <a:pt x="38" y="83"/>
                  </a:lnTo>
                  <a:lnTo>
                    <a:pt x="41" y="75"/>
                  </a:lnTo>
                  <a:lnTo>
                    <a:pt x="43" y="67"/>
                  </a:lnTo>
                  <a:lnTo>
                    <a:pt x="44" y="59"/>
                  </a:lnTo>
                  <a:lnTo>
                    <a:pt x="45" y="51"/>
                  </a:lnTo>
                  <a:lnTo>
                    <a:pt x="45" y="42"/>
                  </a:lnTo>
                  <a:lnTo>
                    <a:pt x="44" y="33"/>
                  </a:lnTo>
                  <a:lnTo>
                    <a:pt x="43" y="25"/>
                  </a:lnTo>
                  <a:lnTo>
                    <a:pt x="42" y="16"/>
                  </a:lnTo>
                  <a:lnTo>
                    <a:pt x="41" y="8"/>
                  </a:lnTo>
                  <a:lnTo>
                    <a:pt x="3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1" name="Line 58"/>
            <p:cNvSpPr>
              <a:spLocks noChangeShapeType="1"/>
            </p:cNvSpPr>
            <p:nvPr/>
          </p:nvSpPr>
          <p:spPr bwMode="auto">
            <a:xfrm flipV="1">
              <a:off x="3034" y="1824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2" name="Line 59"/>
            <p:cNvSpPr>
              <a:spLocks noChangeShapeType="1"/>
            </p:cNvSpPr>
            <p:nvPr/>
          </p:nvSpPr>
          <p:spPr bwMode="auto">
            <a:xfrm>
              <a:off x="3073" y="1705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3" name="Freeform 60"/>
            <p:cNvSpPr>
              <a:spLocks/>
            </p:cNvSpPr>
            <p:nvPr/>
          </p:nvSpPr>
          <p:spPr bwMode="auto">
            <a:xfrm>
              <a:off x="3071" y="1580"/>
              <a:ext cx="17" cy="126"/>
            </a:xfrm>
            <a:custGeom>
              <a:avLst/>
              <a:gdLst>
                <a:gd name="T0" fmla="*/ 2 w 17"/>
                <a:gd name="T1" fmla="*/ 125 h 126"/>
                <a:gd name="T2" fmla="*/ 1 w 17"/>
                <a:gd name="T3" fmla="*/ 117 h 126"/>
                <a:gd name="T4" fmla="*/ 0 w 17"/>
                <a:gd name="T5" fmla="*/ 109 h 126"/>
                <a:gd name="T6" fmla="*/ 0 w 17"/>
                <a:gd name="T7" fmla="*/ 100 h 126"/>
                <a:gd name="T8" fmla="*/ 1 w 17"/>
                <a:gd name="T9" fmla="*/ 92 h 126"/>
                <a:gd name="T10" fmla="*/ 2 w 17"/>
                <a:gd name="T11" fmla="*/ 84 h 126"/>
                <a:gd name="T12" fmla="*/ 5 w 17"/>
                <a:gd name="T13" fmla="*/ 75 h 126"/>
                <a:gd name="T14" fmla="*/ 7 w 17"/>
                <a:gd name="T15" fmla="*/ 67 h 126"/>
                <a:gd name="T16" fmla="*/ 10 w 17"/>
                <a:gd name="T17" fmla="*/ 59 h 126"/>
                <a:gd name="T18" fmla="*/ 13 w 17"/>
                <a:gd name="T19" fmla="*/ 50 h 126"/>
                <a:gd name="T20" fmla="*/ 14 w 17"/>
                <a:gd name="T21" fmla="*/ 42 h 126"/>
                <a:gd name="T22" fmla="*/ 16 w 17"/>
                <a:gd name="T23" fmla="*/ 35 h 126"/>
                <a:gd name="T24" fmla="*/ 16 w 17"/>
                <a:gd name="T25" fmla="*/ 27 h 126"/>
                <a:gd name="T26" fmla="*/ 16 w 17"/>
                <a:gd name="T27" fmla="*/ 20 h 126"/>
                <a:gd name="T28" fmla="*/ 14 w 17"/>
                <a:gd name="T29" fmla="*/ 13 h 126"/>
                <a:gd name="T30" fmla="*/ 13 w 17"/>
                <a:gd name="T31" fmla="*/ 6 h 126"/>
                <a:gd name="T32" fmla="*/ 8 w 17"/>
                <a:gd name="T33" fmla="*/ 0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6"/>
                <a:gd name="T53" fmla="*/ 17 w 17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6">
                  <a:moveTo>
                    <a:pt x="2" y="125"/>
                  </a:moveTo>
                  <a:lnTo>
                    <a:pt x="1" y="117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2" y="84"/>
                  </a:lnTo>
                  <a:lnTo>
                    <a:pt x="5" y="75"/>
                  </a:lnTo>
                  <a:lnTo>
                    <a:pt x="7" y="67"/>
                  </a:lnTo>
                  <a:lnTo>
                    <a:pt x="10" y="59"/>
                  </a:lnTo>
                  <a:lnTo>
                    <a:pt x="13" y="50"/>
                  </a:lnTo>
                  <a:lnTo>
                    <a:pt x="14" y="42"/>
                  </a:lnTo>
                  <a:lnTo>
                    <a:pt x="16" y="35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3"/>
                  </a:lnTo>
                  <a:lnTo>
                    <a:pt x="13" y="6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4" name="Line 61"/>
            <p:cNvSpPr>
              <a:spLocks noChangeShapeType="1"/>
            </p:cNvSpPr>
            <p:nvPr/>
          </p:nvSpPr>
          <p:spPr bwMode="auto">
            <a:xfrm flipH="1">
              <a:off x="3073" y="170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5" name="Line 62"/>
            <p:cNvSpPr>
              <a:spLocks noChangeShapeType="1"/>
            </p:cNvSpPr>
            <p:nvPr/>
          </p:nvSpPr>
          <p:spPr bwMode="auto">
            <a:xfrm>
              <a:off x="3077" y="1580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6" name="Freeform 63"/>
            <p:cNvSpPr>
              <a:spLocks/>
            </p:cNvSpPr>
            <p:nvPr/>
          </p:nvSpPr>
          <p:spPr bwMode="auto">
            <a:xfrm>
              <a:off x="3000" y="1511"/>
              <a:ext cx="78" cy="70"/>
            </a:xfrm>
            <a:custGeom>
              <a:avLst/>
              <a:gdLst>
                <a:gd name="T0" fmla="*/ 77 w 78"/>
                <a:gd name="T1" fmla="*/ 69 h 70"/>
                <a:gd name="T2" fmla="*/ 73 w 78"/>
                <a:gd name="T3" fmla="*/ 63 h 70"/>
                <a:gd name="T4" fmla="*/ 69 w 78"/>
                <a:gd name="T5" fmla="*/ 58 h 70"/>
                <a:gd name="T6" fmla="*/ 64 w 78"/>
                <a:gd name="T7" fmla="*/ 53 h 70"/>
                <a:gd name="T8" fmla="*/ 59 w 78"/>
                <a:gd name="T9" fmla="*/ 49 h 70"/>
                <a:gd name="T10" fmla="*/ 54 w 78"/>
                <a:gd name="T11" fmla="*/ 45 h 70"/>
                <a:gd name="T12" fmla="*/ 49 w 78"/>
                <a:gd name="T13" fmla="*/ 41 h 70"/>
                <a:gd name="T14" fmla="*/ 44 w 78"/>
                <a:gd name="T15" fmla="*/ 38 h 70"/>
                <a:gd name="T16" fmla="*/ 38 w 78"/>
                <a:gd name="T17" fmla="*/ 34 h 70"/>
                <a:gd name="T18" fmla="*/ 33 w 78"/>
                <a:gd name="T19" fmla="*/ 31 h 70"/>
                <a:gd name="T20" fmla="*/ 27 w 78"/>
                <a:gd name="T21" fmla="*/ 27 h 70"/>
                <a:gd name="T22" fmla="*/ 22 w 78"/>
                <a:gd name="T23" fmla="*/ 23 h 70"/>
                <a:gd name="T24" fmla="*/ 17 w 78"/>
                <a:gd name="T25" fmla="*/ 20 h 70"/>
                <a:gd name="T26" fmla="*/ 12 w 78"/>
                <a:gd name="T27" fmla="*/ 15 h 70"/>
                <a:gd name="T28" fmla="*/ 8 w 78"/>
                <a:gd name="T29" fmla="*/ 11 h 70"/>
                <a:gd name="T30" fmla="*/ 3 w 78"/>
                <a:gd name="T31" fmla="*/ 6 h 70"/>
                <a:gd name="T32" fmla="*/ 0 w 78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0"/>
                <a:gd name="T53" fmla="*/ 78 w 7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0">
                  <a:moveTo>
                    <a:pt x="77" y="69"/>
                  </a:moveTo>
                  <a:lnTo>
                    <a:pt x="73" y="63"/>
                  </a:lnTo>
                  <a:lnTo>
                    <a:pt x="69" y="58"/>
                  </a:lnTo>
                  <a:lnTo>
                    <a:pt x="64" y="53"/>
                  </a:lnTo>
                  <a:lnTo>
                    <a:pt x="59" y="49"/>
                  </a:lnTo>
                  <a:lnTo>
                    <a:pt x="54" y="45"/>
                  </a:lnTo>
                  <a:lnTo>
                    <a:pt x="49" y="41"/>
                  </a:lnTo>
                  <a:lnTo>
                    <a:pt x="44" y="38"/>
                  </a:lnTo>
                  <a:lnTo>
                    <a:pt x="38" y="34"/>
                  </a:lnTo>
                  <a:lnTo>
                    <a:pt x="33" y="31"/>
                  </a:lnTo>
                  <a:lnTo>
                    <a:pt x="27" y="27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2" y="15"/>
                  </a:lnTo>
                  <a:lnTo>
                    <a:pt x="8" y="11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7" name="Line 64"/>
            <p:cNvSpPr>
              <a:spLocks noChangeShapeType="1"/>
            </p:cNvSpPr>
            <p:nvPr/>
          </p:nvSpPr>
          <p:spPr bwMode="auto">
            <a:xfrm flipH="1">
              <a:off x="3077" y="158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8" name="Line 65"/>
            <p:cNvSpPr>
              <a:spLocks noChangeShapeType="1"/>
            </p:cNvSpPr>
            <p:nvPr/>
          </p:nvSpPr>
          <p:spPr bwMode="auto">
            <a:xfrm>
              <a:off x="3000" y="151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9" name="Freeform 66"/>
            <p:cNvSpPr>
              <a:spLocks/>
            </p:cNvSpPr>
            <p:nvPr/>
          </p:nvSpPr>
          <p:spPr bwMode="auto">
            <a:xfrm>
              <a:off x="2946" y="1423"/>
              <a:ext cx="55" cy="89"/>
            </a:xfrm>
            <a:custGeom>
              <a:avLst/>
              <a:gdLst>
                <a:gd name="T0" fmla="*/ 54 w 55"/>
                <a:gd name="T1" fmla="*/ 88 h 89"/>
                <a:gd name="T2" fmla="*/ 50 w 55"/>
                <a:gd name="T3" fmla="*/ 82 h 89"/>
                <a:gd name="T4" fmla="*/ 47 w 55"/>
                <a:gd name="T5" fmla="*/ 76 h 89"/>
                <a:gd name="T6" fmla="*/ 44 w 55"/>
                <a:gd name="T7" fmla="*/ 70 h 89"/>
                <a:gd name="T8" fmla="*/ 41 w 55"/>
                <a:gd name="T9" fmla="*/ 63 h 89"/>
                <a:gd name="T10" fmla="*/ 39 w 55"/>
                <a:gd name="T11" fmla="*/ 56 h 89"/>
                <a:gd name="T12" fmla="*/ 36 w 55"/>
                <a:gd name="T13" fmla="*/ 50 h 89"/>
                <a:gd name="T14" fmla="*/ 33 w 55"/>
                <a:gd name="T15" fmla="*/ 43 h 89"/>
                <a:gd name="T16" fmla="*/ 30 w 55"/>
                <a:gd name="T17" fmla="*/ 37 h 89"/>
                <a:gd name="T18" fmla="*/ 27 w 55"/>
                <a:gd name="T19" fmla="*/ 31 h 89"/>
                <a:gd name="T20" fmla="*/ 24 w 55"/>
                <a:gd name="T21" fmla="*/ 25 h 89"/>
                <a:gd name="T22" fmla="*/ 21 w 55"/>
                <a:gd name="T23" fmla="*/ 19 h 89"/>
                <a:gd name="T24" fmla="*/ 17 w 55"/>
                <a:gd name="T25" fmla="*/ 14 h 89"/>
                <a:gd name="T26" fmla="*/ 14 w 55"/>
                <a:gd name="T27" fmla="*/ 10 h 89"/>
                <a:gd name="T28" fmla="*/ 10 w 55"/>
                <a:gd name="T29" fmla="*/ 6 h 89"/>
                <a:gd name="T30" fmla="*/ 5 w 55"/>
                <a:gd name="T31" fmla="*/ 3 h 89"/>
                <a:gd name="T32" fmla="*/ 0 w 55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89"/>
                <a:gd name="T53" fmla="*/ 55 w 55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89">
                  <a:moveTo>
                    <a:pt x="54" y="88"/>
                  </a:moveTo>
                  <a:lnTo>
                    <a:pt x="50" y="82"/>
                  </a:lnTo>
                  <a:lnTo>
                    <a:pt x="47" y="76"/>
                  </a:lnTo>
                  <a:lnTo>
                    <a:pt x="44" y="70"/>
                  </a:lnTo>
                  <a:lnTo>
                    <a:pt x="41" y="63"/>
                  </a:lnTo>
                  <a:lnTo>
                    <a:pt x="39" y="56"/>
                  </a:lnTo>
                  <a:lnTo>
                    <a:pt x="36" y="50"/>
                  </a:lnTo>
                  <a:lnTo>
                    <a:pt x="33" y="43"/>
                  </a:lnTo>
                  <a:lnTo>
                    <a:pt x="30" y="37"/>
                  </a:lnTo>
                  <a:lnTo>
                    <a:pt x="27" y="31"/>
                  </a:lnTo>
                  <a:lnTo>
                    <a:pt x="24" y="25"/>
                  </a:lnTo>
                  <a:lnTo>
                    <a:pt x="21" y="19"/>
                  </a:lnTo>
                  <a:lnTo>
                    <a:pt x="17" y="14"/>
                  </a:lnTo>
                  <a:lnTo>
                    <a:pt x="14" y="10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0" name="Line 67"/>
            <p:cNvSpPr>
              <a:spLocks noChangeShapeType="1"/>
            </p:cNvSpPr>
            <p:nvPr/>
          </p:nvSpPr>
          <p:spPr bwMode="auto">
            <a:xfrm flipH="1">
              <a:off x="3000" y="151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1" name="Line 68"/>
            <p:cNvSpPr>
              <a:spLocks noChangeShapeType="1"/>
            </p:cNvSpPr>
            <p:nvPr/>
          </p:nvSpPr>
          <p:spPr bwMode="auto">
            <a:xfrm flipV="1">
              <a:off x="2946" y="1422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2" name="Freeform 69"/>
            <p:cNvSpPr>
              <a:spLocks/>
            </p:cNvSpPr>
            <p:nvPr/>
          </p:nvSpPr>
          <p:spPr bwMode="auto">
            <a:xfrm>
              <a:off x="2821" y="1412"/>
              <a:ext cx="126" cy="17"/>
            </a:xfrm>
            <a:custGeom>
              <a:avLst/>
              <a:gdLst>
                <a:gd name="T0" fmla="*/ 125 w 126"/>
                <a:gd name="T1" fmla="*/ 16 h 17"/>
                <a:gd name="T2" fmla="*/ 120 w 126"/>
                <a:gd name="T3" fmla="*/ 14 h 17"/>
                <a:gd name="T4" fmla="*/ 114 w 126"/>
                <a:gd name="T5" fmla="*/ 13 h 17"/>
                <a:gd name="T6" fmla="*/ 108 w 126"/>
                <a:gd name="T7" fmla="*/ 11 h 17"/>
                <a:gd name="T8" fmla="*/ 102 w 126"/>
                <a:gd name="T9" fmla="*/ 11 h 17"/>
                <a:gd name="T10" fmla="*/ 95 w 126"/>
                <a:gd name="T11" fmla="*/ 13 h 17"/>
                <a:gd name="T12" fmla="*/ 87 w 126"/>
                <a:gd name="T13" fmla="*/ 13 h 17"/>
                <a:gd name="T14" fmla="*/ 80 w 126"/>
                <a:gd name="T15" fmla="*/ 14 h 17"/>
                <a:gd name="T16" fmla="*/ 71 w 126"/>
                <a:gd name="T17" fmla="*/ 14 h 17"/>
                <a:gd name="T18" fmla="*/ 63 w 126"/>
                <a:gd name="T19" fmla="*/ 16 h 17"/>
                <a:gd name="T20" fmla="*/ 54 w 126"/>
                <a:gd name="T21" fmla="*/ 16 h 17"/>
                <a:gd name="T22" fmla="*/ 46 w 126"/>
                <a:gd name="T23" fmla="*/ 16 h 17"/>
                <a:gd name="T24" fmla="*/ 37 w 126"/>
                <a:gd name="T25" fmla="*/ 14 h 17"/>
                <a:gd name="T26" fmla="*/ 28 w 126"/>
                <a:gd name="T27" fmla="*/ 13 h 17"/>
                <a:gd name="T28" fmla="*/ 19 w 126"/>
                <a:gd name="T29" fmla="*/ 10 h 17"/>
                <a:gd name="T30" fmla="*/ 9 w 126"/>
                <a:gd name="T31" fmla="*/ 5 h 17"/>
                <a:gd name="T32" fmla="*/ 0 w 126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17"/>
                <a:gd name="T53" fmla="*/ 126 w 12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17">
                  <a:moveTo>
                    <a:pt x="125" y="16"/>
                  </a:moveTo>
                  <a:lnTo>
                    <a:pt x="120" y="14"/>
                  </a:lnTo>
                  <a:lnTo>
                    <a:pt x="114" y="13"/>
                  </a:lnTo>
                  <a:lnTo>
                    <a:pt x="108" y="11"/>
                  </a:lnTo>
                  <a:lnTo>
                    <a:pt x="102" y="11"/>
                  </a:lnTo>
                  <a:lnTo>
                    <a:pt x="95" y="13"/>
                  </a:lnTo>
                  <a:lnTo>
                    <a:pt x="87" y="13"/>
                  </a:lnTo>
                  <a:lnTo>
                    <a:pt x="80" y="14"/>
                  </a:lnTo>
                  <a:lnTo>
                    <a:pt x="71" y="14"/>
                  </a:lnTo>
                  <a:lnTo>
                    <a:pt x="63" y="16"/>
                  </a:lnTo>
                  <a:lnTo>
                    <a:pt x="54" y="16"/>
                  </a:lnTo>
                  <a:lnTo>
                    <a:pt x="46" y="16"/>
                  </a:lnTo>
                  <a:lnTo>
                    <a:pt x="37" y="14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3" name="Line 70"/>
            <p:cNvSpPr>
              <a:spLocks noChangeShapeType="1"/>
            </p:cNvSpPr>
            <p:nvPr/>
          </p:nvSpPr>
          <p:spPr bwMode="auto">
            <a:xfrm flipH="1">
              <a:off x="2945" y="142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4" name="Line 71"/>
            <p:cNvSpPr>
              <a:spLocks noChangeShapeType="1"/>
            </p:cNvSpPr>
            <p:nvPr/>
          </p:nvSpPr>
          <p:spPr bwMode="auto">
            <a:xfrm flipV="1">
              <a:off x="2821" y="141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5" name="Freeform 72"/>
            <p:cNvSpPr>
              <a:spLocks/>
            </p:cNvSpPr>
            <p:nvPr/>
          </p:nvSpPr>
          <p:spPr bwMode="auto">
            <a:xfrm>
              <a:off x="2620" y="1399"/>
              <a:ext cx="126" cy="55"/>
            </a:xfrm>
            <a:custGeom>
              <a:avLst/>
              <a:gdLst>
                <a:gd name="T0" fmla="*/ 125 w 126"/>
                <a:gd name="T1" fmla="*/ 0 h 55"/>
                <a:gd name="T2" fmla="*/ 113 w 126"/>
                <a:gd name="T3" fmla="*/ 3 h 55"/>
                <a:gd name="T4" fmla="*/ 102 w 126"/>
                <a:gd name="T5" fmla="*/ 5 h 55"/>
                <a:gd name="T6" fmla="*/ 92 w 126"/>
                <a:gd name="T7" fmla="*/ 8 h 55"/>
                <a:gd name="T8" fmla="*/ 82 w 126"/>
                <a:gd name="T9" fmla="*/ 10 h 55"/>
                <a:gd name="T10" fmla="*/ 73 w 126"/>
                <a:gd name="T11" fmla="*/ 13 h 55"/>
                <a:gd name="T12" fmla="*/ 64 w 126"/>
                <a:gd name="T13" fmla="*/ 16 h 55"/>
                <a:gd name="T14" fmla="*/ 56 w 126"/>
                <a:gd name="T15" fmla="*/ 19 h 55"/>
                <a:gd name="T16" fmla="*/ 48 w 126"/>
                <a:gd name="T17" fmla="*/ 22 h 55"/>
                <a:gd name="T18" fmla="*/ 41 w 126"/>
                <a:gd name="T19" fmla="*/ 26 h 55"/>
                <a:gd name="T20" fmla="*/ 34 w 126"/>
                <a:gd name="T21" fmla="*/ 29 h 55"/>
                <a:gd name="T22" fmla="*/ 28 w 126"/>
                <a:gd name="T23" fmla="*/ 33 h 55"/>
                <a:gd name="T24" fmla="*/ 22 w 126"/>
                <a:gd name="T25" fmla="*/ 37 h 55"/>
                <a:gd name="T26" fmla="*/ 16 w 126"/>
                <a:gd name="T27" fmla="*/ 41 h 55"/>
                <a:gd name="T28" fmla="*/ 11 w 126"/>
                <a:gd name="T29" fmla="*/ 45 h 55"/>
                <a:gd name="T30" fmla="*/ 5 w 126"/>
                <a:gd name="T31" fmla="*/ 49 h 55"/>
                <a:gd name="T32" fmla="*/ 0 w 126"/>
                <a:gd name="T33" fmla="*/ 54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55"/>
                <a:gd name="T53" fmla="*/ 126 w 126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55">
                  <a:moveTo>
                    <a:pt x="125" y="0"/>
                  </a:moveTo>
                  <a:lnTo>
                    <a:pt x="113" y="3"/>
                  </a:lnTo>
                  <a:lnTo>
                    <a:pt x="102" y="5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3" y="13"/>
                  </a:lnTo>
                  <a:lnTo>
                    <a:pt x="64" y="16"/>
                  </a:lnTo>
                  <a:lnTo>
                    <a:pt x="56" y="19"/>
                  </a:lnTo>
                  <a:lnTo>
                    <a:pt x="48" y="22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3"/>
                  </a:lnTo>
                  <a:lnTo>
                    <a:pt x="22" y="37"/>
                  </a:lnTo>
                  <a:lnTo>
                    <a:pt x="16" y="41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6" name="Line 73"/>
            <p:cNvSpPr>
              <a:spLocks noChangeShapeType="1"/>
            </p:cNvSpPr>
            <p:nvPr/>
          </p:nvSpPr>
          <p:spPr bwMode="auto">
            <a:xfrm>
              <a:off x="2745" y="1400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7" name="Line 74"/>
            <p:cNvSpPr>
              <a:spLocks noChangeShapeType="1"/>
            </p:cNvSpPr>
            <p:nvPr/>
          </p:nvSpPr>
          <p:spPr bwMode="auto">
            <a:xfrm>
              <a:off x="2620" y="1453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8" name="Freeform 75"/>
            <p:cNvSpPr>
              <a:spLocks/>
            </p:cNvSpPr>
            <p:nvPr/>
          </p:nvSpPr>
          <p:spPr bwMode="auto">
            <a:xfrm>
              <a:off x="2560" y="1453"/>
              <a:ext cx="61" cy="113"/>
            </a:xfrm>
            <a:custGeom>
              <a:avLst/>
              <a:gdLst>
                <a:gd name="T0" fmla="*/ 60 w 61"/>
                <a:gd name="T1" fmla="*/ 0 h 113"/>
                <a:gd name="T2" fmla="*/ 56 w 61"/>
                <a:gd name="T3" fmla="*/ 5 h 113"/>
                <a:gd name="T4" fmla="*/ 51 w 61"/>
                <a:gd name="T5" fmla="*/ 11 h 113"/>
                <a:gd name="T6" fmla="*/ 47 w 61"/>
                <a:gd name="T7" fmla="*/ 18 h 113"/>
                <a:gd name="T8" fmla="*/ 42 w 61"/>
                <a:gd name="T9" fmla="*/ 25 h 113"/>
                <a:gd name="T10" fmla="*/ 39 w 61"/>
                <a:gd name="T11" fmla="*/ 33 h 113"/>
                <a:gd name="T12" fmla="*/ 35 w 61"/>
                <a:gd name="T13" fmla="*/ 41 h 113"/>
                <a:gd name="T14" fmla="*/ 31 w 61"/>
                <a:gd name="T15" fmla="*/ 48 h 113"/>
                <a:gd name="T16" fmla="*/ 27 w 61"/>
                <a:gd name="T17" fmla="*/ 57 h 113"/>
                <a:gd name="T18" fmla="*/ 24 w 61"/>
                <a:gd name="T19" fmla="*/ 65 h 113"/>
                <a:gd name="T20" fmla="*/ 20 w 61"/>
                <a:gd name="T21" fmla="*/ 72 h 113"/>
                <a:gd name="T22" fmla="*/ 17 w 61"/>
                <a:gd name="T23" fmla="*/ 80 h 113"/>
                <a:gd name="T24" fmla="*/ 13 w 61"/>
                <a:gd name="T25" fmla="*/ 88 h 113"/>
                <a:gd name="T26" fmla="*/ 10 w 61"/>
                <a:gd name="T27" fmla="*/ 94 h 113"/>
                <a:gd name="T28" fmla="*/ 7 w 61"/>
                <a:gd name="T29" fmla="*/ 101 h 113"/>
                <a:gd name="T30" fmla="*/ 3 w 61"/>
                <a:gd name="T31" fmla="*/ 107 h 113"/>
                <a:gd name="T32" fmla="*/ 0 w 61"/>
                <a:gd name="T33" fmla="*/ 112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13"/>
                <a:gd name="T53" fmla="*/ 61 w 61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13">
                  <a:moveTo>
                    <a:pt x="60" y="0"/>
                  </a:moveTo>
                  <a:lnTo>
                    <a:pt x="56" y="5"/>
                  </a:lnTo>
                  <a:lnTo>
                    <a:pt x="51" y="11"/>
                  </a:lnTo>
                  <a:lnTo>
                    <a:pt x="47" y="18"/>
                  </a:lnTo>
                  <a:lnTo>
                    <a:pt x="42" y="25"/>
                  </a:lnTo>
                  <a:lnTo>
                    <a:pt x="39" y="33"/>
                  </a:lnTo>
                  <a:lnTo>
                    <a:pt x="35" y="41"/>
                  </a:lnTo>
                  <a:lnTo>
                    <a:pt x="31" y="48"/>
                  </a:lnTo>
                  <a:lnTo>
                    <a:pt x="27" y="57"/>
                  </a:lnTo>
                  <a:lnTo>
                    <a:pt x="24" y="65"/>
                  </a:lnTo>
                  <a:lnTo>
                    <a:pt x="20" y="72"/>
                  </a:lnTo>
                  <a:lnTo>
                    <a:pt x="17" y="80"/>
                  </a:lnTo>
                  <a:lnTo>
                    <a:pt x="13" y="88"/>
                  </a:lnTo>
                  <a:lnTo>
                    <a:pt x="10" y="94"/>
                  </a:lnTo>
                  <a:lnTo>
                    <a:pt x="7" y="101"/>
                  </a:lnTo>
                  <a:lnTo>
                    <a:pt x="3" y="107"/>
                  </a:lnTo>
                  <a:lnTo>
                    <a:pt x="0" y="1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9" name="Line 76"/>
            <p:cNvSpPr>
              <a:spLocks noChangeShapeType="1"/>
            </p:cNvSpPr>
            <p:nvPr/>
          </p:nvSpPr>
          <p:spPr bwMode="auto">
            <a:xfrm>
              <a:off x="2621" y="145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0" name="Line 77"/>
            <p:cNvSpPr>
              <a:spLocks noChangeShapeType="1"/>
            </p:cNvSpPr>
            <p:nvPr/>
          </p:nvSpPr>
          <p:spPr bwMode="auto">
            <a:xfrm flipH="1">
              <a:off x="2559" y="156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1" name="Freeform 78"/>
            <p:cNvSpPr>
              <a:spLocks/>
            </p:cNvSpPr>
            <p:nvPr/>
          </p:nvSpPr>
          <p:spPr bwMode="auto">
            <a:xfrm>
              <a:off x="2519" y="1565"/>
              <a:ext cx="42" cy="91"/>
            </a:xfrm>
            <a:custGeom>
              <a:avLst/>
              <a:gdLst>
                <a:gd name="T0" fmla="*/ 41 w 42"/>
                <a:gd name="T1" fmla="*/ 0 h 91"/>
                <a:gd name="T2" fmla="*/ 37 w 42"/>
                <a:gd name="T3" fmla="*/ 5 h 91"/>
                <a:gd name="T4" fmla="*/ 33 w 42"/>
                <a:gd name="T5" fmla="*/ 9 h 91"/>
                <a:gd name="T6" fmla="*/ 30 w 42"/>
                <a:gd name="T7" fmla="*/ 14 h 91"/>
                <a:gd name="T8" fmla="*/ 26 w 42"/>
                <a:gd name="T9" fmla="*/ 18 h 91"/>
                <a:gd name="T10" fmla="*/ 22 w 42"/>
                <a:gd name="T11" fmla="*/ 23 h 91"/>
                <a:gd name="T12" fmla="*/ 19 w 42"/>
                <a:gd name="T13" fmla="*/ 28 h 91"/>
                <a:gd name="T14" fmla="*/ 15 w 42"/>
                <a:gd name="T15" fmla="*/ 33 h 91"/>
                <a:gd name="T16" fmla="*/ 12 w 42"/>
                <a:gd name="T17" fmla="*/ 39 h 91"/>
                <a:gd name="T18" fmla="*/ 9 w 42"/>
                <a:gd name="T19" fmla="*/ 44 h 91"/>
                <a:gd name="T20" fmla="*/ 7 w 42"/>
                <a:gd name="T21" fmla="*/ 50 h 91"/>
                <a:gd name="T22" fmla="*/ 4 w 42"/>
                <a:gd name="T23" fmla="*/ 56 h 91"/>
                <a:gd name="T24" fmla="*/ 2 w 42"/>
                <a:gd name="T25" fmla="*/ 62 h 91"/>
                <a:gd name="T26" fmla="*/ 1 w 42"/>
                <a:gd name="T27" fmla="*/ 68 h 91"/>
                <a:gd name="T28" fmla="*/ 0 w 42"/>
                <a:gd name="T29" fmla="*/ 75 h 91"/>
                <a:gd name="T30" fmla="*/ 0 w 42"/>
                <a:gd name="T31" fmla="*/ 83 h 91"/>
                <a:gd name="T32" fmla="*/ 0 w 42"/>
                <a:gd name="T33" fmla="*/ 9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91"/>
                <a:gd name="T53" fmla="*/ 42 w 4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91">
                  <a:moveTo>
                    <a:pt x="41" y="0"/>
                  </a:moveTo>
                  <a:lnTo>
                    <a:pt x="37" y="5"/>
                  </a:lnTo>
                  <a:lnTo>
                    <a:pt x="33" y="9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2" y="39"/>
                  </a:lnTo>
                  <a:lnTo>
                    <a:pt x="9" y="44"/>
                  </a:lnTo>
                  <a:lnTo>
                    <a:pt x="7" y="50"/>
                  </a:lnTo>
                  <a:lnTo>
                    <a:pt x="4" y="56"/>
                  </a:lnTo>
                  <a:lnTo>
                    <a:pt x="2" y="62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9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2" name="Line 79"/>
            <p:cNvSpPr>
              <a:spLocks noChangeShapeType="1"/>
            </p:cNvSpPr>
            <p:nvPr/>
          </p:nvSpPr>
          <p:spPr bwMode="auto">
            <a:xfrm>
              <a:off x="2561" y="156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3" name="Line 80"/>
            <p:cNvSpPr>
              <a:spLocks noChangeShapeType="1"/>
            </p:cNvSpPr>
            <p:nvPr/>
          </p:nvSpPr>
          <p:spPr bwMode="auto">
            <a:xfrm flipH="1">
              <a:off x="2519" y="165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4" name="Freeform 81"/>
            <p:cNvSpPr>
              <a:spLocks/>
            </p:cNvSpPr>
            <p:nvPr/>
          </p:nvSpPr>
          <p:spPr bwMode="auto">
            <a:xfrm>
              <a:off x="2519" y="1655"/>
              <a:ext cx="34" cy="98"/>
            </a:xfrm>
            <a:custGeom>
              <a:avLst/>
              <a:gdLst>
                <a:gd name="T0" fmla="*/ 0 w 34"/>
                <a:gd name="T1" fmla="*/ 0 h 98"/>
                <a:gd name="T2" fmla="*/ 0 w 34"/>
                <a:gd name="T3" fmla="*/ 8 h 98"/>
                <a:gd name="T4" fmla="*/ 2 w 34"/>
                <a:gd name="T5" fmla="*/ 15 h 98"/>
                <a:gd name="T6" fmla="*/ 3 w 34"/>
                <a:gd name="T7" fmla="*/ 22 h 98"/>
                <a:gd name="T8" fmla="*/ 5 w 34"/>
                <a:gd name="T9" fmla="*/ 29 h 98"/>
                <a:gd name="T10" fmla="*/ 7 w 34"/>
                <a:gd name="T11" fmla="*/ 35 h 98"/>
                <a:gd name="T12" fmla="*/ 9 w 34"/>
                <a:gd name="T13" fmla="*/ 41 h 98"/>
                <a:gd name="T14" fmla="*/ 12 w 34"/>
                <a:gd name="T15" fmla="*/ 47 h 98"/>
                <a:gd name="T16" fmla="*/ 14 w 34"/>
                <a:gd name="T17" fmla="*/ 52 h 98"/>
                <a:gd name="T18" fmla="*/ 17 w 34"/>
                <a:gd name="T19" fmla="*/ 58 h 98"/>
                <a:gd name="T20" fmla="*/ 19 w 34"/>
                <a:gd name="T21" fmla="*/ 63 h 98"/>
                <a:gd name="T22" fmla="*/ 22 w 34"/>
                <a:gd name="T23" fmla="*/ 69 h 98"/>
                <a:gd name="T24" fmla="*/ 25 w 34"/>
                <a:gd name="T25" fmla="*/ 74 h 98"/>
                <a:gd name="T26" fmla="*/ 27 w 34"/>
                <a:gd name="T27" fmla="*/ 80 h 98"/>
                <a:gd name="T28" fmla="*/ 29 w 34"/>
                <a:gd name="T29" fmla="*/ 85 h 98"/>
                <a:gd name="T30" fmla="*/ 31 w 34"/>
                <a:gd name="T31" fmla="*/ 91 h 98"/>
                <a:gd name="T32" fmla="*/ 33 w 34"/>
                <a:gd name="T33" fmla="*/ 97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98"/>
                <a:gd name="T53" fmla="*/ 34 w 34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98">
                  <a:moveTo>
                    <a:pt x="0" y="0"/>
                  </a:moveTo>
                  <a:lnTo>
                    <a:pt x="0" y="8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5" y="29"/>
                  </a:lnTo>
                  <a:lnTo>
                    <a:pt x="7" y="35"/>
                  </a:lnTo>
                  <a:lnTo>
                    <a:pt x="9" y="41"/>
                  </a:lnTo>
                  <a:lnTo>
                    <a:pt x="12" y="47"/>
                  </a:lnTo>
                  <a:lnTo>
                    <a:pt x="14" y="52"/>
                  </a:lnTo>
                  <a:lnTo>
                    <a:pt x="17" y="58"/>
                  </a:lnTo>
                  <a:lnTo>
                    <a:pt x="19" y="63"/>
                  </a:lnTo>
                  <a:lnTo>
                    <a:pt x="22" y="69"/>
                  </a:lnTo>
                  <a:lnTo>
                    <a:pt x="25" y="74"/>
                  </a:lnTo>
                  <a:lnTo>
                    <a:pt x="27" y="80"/>
                  </a:lnTo>
                  <a:lnTo>
                    <a:pt x="29" y="85"/>
                  </a:lnTo>
                  <a:lnTo>
                    <a:pt x="31" y="91"/>
                  </a:lnTo>
                  <a:lnTo>
                    <a:pt x="33" y="9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5" name="Line 82"/>
            <p:cNvSpPr>
              <a:spLocks noChangeShapeType="1"/>
            </p:cNvSpPr>
            <p:nvPr/>
          </p:nvSpPr>
          <p:spPr bwMode="auto">
            <a:xfrm>
              <a:off x="2519" y="165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6" name="Line 83"/>
            <p:cNvSpPr>
              <a:spLocks noChangeShapeType="1"/>
            </p:cNvSpPr>
            <p:nvPr/>
          </p:nvSpPr>
          <p:spPr bwMode="auto">
            <a:xfrm flipH="1">
              <a:off x="2552" y="175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7" name="Freeform 84"/>
            <p:cNvSpPr>
              <a:spLocks/>
            </p:cNvSpPr>
            <p:nvPr/>
          </p:nvSpPr>
          <p:spPr bwMode="auto">
            <a:xfrm>
              <a:off x="2552" y="1752"/>
              <a:ext cx="42" cy="119"/>
            </a:xfrm>
            <a:custGeom>
              <a:avLst/>
              <a:gdLst>
                <a:gd name="T0" fmla="*/ 0 w 42"/>
                <a:gd name="T1" fmla="*/ 0 h 119"/>
                <a:gd name="T2" fmla="*/ 2 w 42"/>
                <a:gd name="T3" fmla="*/ 6 h 119"/>
                <a:gd name="T4" fmla="*/ 3 w 42"/>
                <a:gd name="T5" fmla="*/ 13 h 119"/>
                <a:gd name="T6" fmla="*/ 5 w 42"/>
                <a:gd name="T7" fmla="*/ 21 h 119"/>
                <a:gd name="T8" fmla="*/ 7 w 42"/>
                <a:gd name="T9" fmla="*/ 28 h 119"/>
                <a:gd name="T10" fmla="*/ 8 w 42"/>
                <a:gd name="T11" fmla="*/ 36 h 119"/>
                <a:gd name="T12" fmla="*/ 10 w 42"/>
                <a:gd name="T13" fmla="*/ 44 h 119"/>
                <a:gd name="T14" fmla="*/ 12 w 42"/>
                <a:gd name="T15" fmla="*/ 53 h 119"/>
                <a:gd name="T16" fmla="*/ 14 w 42"/>
                <a:gd name="T17" fmla="*/ 61 h 119"/>
                <a:gd name="T18" fmla="*/ 16 w 42"/>
                <a:gd name="T19" fmla="*/ 69 h 119"/>
                <a:gd name="T20" fmla="*/ 19 w 42"/>
                <a:gd name="T21" fmla="*/ 77 h 119"/>
                <a:gd name="T22" fmla="*/ 22 w 42"/>
                <a:gd name="T23" fmla="*/ 85 h 119"/>
                <a:gd name="T24" fmla="*/ 25 w 42"/>
                <a:gd name="T25" fmla="*/ 93 h 119"/>
                <a:gd name="T26" fmla="*/ 28 w 42"/>
                <a:gd name="T27" fmla="*/ 100 h 119"/>
                <a:gd name="T28" fmla="*/ 32 w 42"/>
                <a:gd name="T29" fmla="*/ 106 h 119"/>
                <a:gd name="T30" fmla="*/ 36 w 42"/>
                <a:gd name="T31" fmla="*/ 112 h 119"/>
                <a:gd name="T32" fmla="*/ 41 w 42"/>
                <a:gd name="T33" fmla="*/ 118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19"/>
                <a:gd name="T53" fmla="*/ 42 w 42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19">
                  <a:moveTo>
                    <a:pt x="0" y="0"/>
                  </a:moveTo>
                  <a:lnTo>
                    <a:pt x="2" y="6"/>
                  </a:lnTo>
                  <a:lnTo>
                    <a:pt x="3" y="13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2" y="53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9" y="77"/>
                  </a:lnTo>
                  <a:lnTo>
                    <a:pt x="22" y="85"/>
                  </a:lnTo>
                  <a:lnTo>
                    <a:pt x="25" y="93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12"/>
                  </a:lnTo>
                  <a:lnTo>
                    <a:pt x="41" y="11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8" name="Line 85"/>
            <p:cNvSpPr>
              <a:spLocks noChangeShapeType="1"/>
            </p:cNvSpPr>
            <p:nvPr/>
          </p:nvSpPr>
          <p:spPr bwMode="auto">
            <a:xfrm>
              <a:off x="2553" y="1752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9" name="Line 86"/>
            <p:cNvSpPr>
              <a:spLocks noChangeShapeType="1"/>
            </p:cNvSpPr>
            <p:nvPr/>
          </p:nvSpPr>
          <p:spPr bwMode="auto">
            <a:xfrm flipH="1">
              <a:off x="2593" y="187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0" name="Freeform 87"/>
            <p:cNvSpPr>
              <a:spLocks/>
            </p:cNvSpPr>
            <p:nvPr/>
          </p:nvSpPr>
          <p:spPr bwMode="auto">
            <a:xfrm>
              <a:off x="2593" y="1870"/>
              <a:ext cx="93" cy="44"/>
            </a:xfrm>
            <a:custGeom>
              <a:avLst/>
              <a:gdLst>
                <a:gd name="T0" fmla="*/ 0 w 93"/>
                <a:gd name="T1" fmla="*/ 0 h 44"/>
                <a:gd name="T2" fmla="*/ 5 w 93"/>
                <a:gd name="T3" fmla="*/ 4 h 44"/>
                <a:gd name="T4" fmla="*/ 8 w 93"/>
                <a:gd name="T5" fmla="*/ 8 h 44"/>
                <a:gd name="T6" fmla="*/ 11 w 93"/>
                <a:gd name="T7" fmla="*/ 11 h 44"/>
                <a:gd name="T8" fmla="*/ 14 w 93"/>
                <a:gd name="T9" fmla="*/ 13 h 44"/>
                <a:gd name="T10" fmla="*/ 17 w 93"/>
                <a:gd name="T11" fmla="*/ 15 h 44"/>
                <a:gd name="T12" fmla="*/ 19 w 93"/>
                <a:gd name="T13" fmla="*/ 17 h 44"/>
                <a:gd name="T14" fmla="*/ 22 w 93"/>
                <a:gd name="T15" fmla="*/ 19 h 44"/>
                <a:gd name="T16" fmla="*/ 26 w 93"/>
                <a:gd name="T17" fmla="*/ 20 h 44"/>
                <a:gd name="T18" fmla="*/ 30 w 93"/>
                <a:gd name="T19" fmla="*/ 22 h 44"/>
                <a:gd name="T20" fmla="*/ 34 w 93"/>
                <a:gd name="T21" fmla="*/ 23 h 44"/>
                <a:gd name="T22" fmla="*/ 40 w 93"/>
                <a:gd name="T23" fmla="*/ 25 h 44"/>
                <a:gd name="T24" fmla="*/ 47 w 93"/>
                <a:gd name="T25" fmla="*/ 28 h 44"/>
                <a:gd name="T26" fmla="*/ 56 w 93"/>
                <a:gd name="T27" fmla="*/ 31 h 44"/>
                <a:gd name="T28" fmla="*/ 66 w 93"/>
                <a:gd name="T29" fmla="*/ 34 h 44"/>
                <a:gd name="T30" fmla="*/ 78 w 93"/>
                <a:gd name="T31" fmla="*/ 38 h 44"/>
                <a:gd name="T32" fmla="*/ 92 w 93"/>
                <a:gd name="T33" fmla="*/ 43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44"/>
                <a:gd name="T53" fmla="*/ 93 w 9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44">
                  <a:moveTo>
                    <a:pt x="0" y="0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20"/>
                  </a:lnTo>
                  <a:lnTo>
                    <a:pt x="30" y="22"/>
                  </a:lnTo>
                  <a:lnTo>
                    <a:pt x="34" y="23"/>
                  </a:lnTo>
                  <a:lnTo>
                    <a:pt x="40" y="25"/>
                  </a:lnTo>
                  <a:lnTo>
                    <a:pt x="47" y="28"/>
                  </a:lnTo>
                  <a:lnTo>
                    <a:pt x="56" y="31"/>
                  </a:lnTo>
                  <a:lnTo>
                    <a:pt x="66" y="34"/>
                  </a:lnTo>
                  <a:lnTo>
                    <a:pt x="78" y="38"/>
                  </a:lnTo>
                  <a:lnTo>
                    <a:pt x="92" y="4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" name="Line 88"/>
            <p:cNvSpPr>
              <a:spLocks noChangeShapeType="1"/>
            </p:cNvSpPr>
            <p:nvPr/>
          </p:nvSpPr>
          <p:spPr bwMode="auto">
            <a:xfrm>
              <a:off x="2593" y="1869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" name="Line 89"/>
            <p:cNvSpPr>
              <a:spLocks noChangeShapeType="1"/>
            </p:cNvSpPr>
            <p:nvPr/>
          </p:nvSpPr>
          <p:spPr bwMode="auto">
            <a:xfrm flipH="1">
              <a:off x="2684" y="191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" name="Freeform 90"/>
            <p:cNvSpPr>
              <a:spLocks/>
            </p:cNvSpPr>
            <p:nvPr/>
          </p:nvSpPr>
          <p:spPr bwMode="auto">
            <a:xfrm>
              <a:off x="2685" y="1913"/>
              <a:ext cx="85" cy="56"/>
            </a:xfrm>
            <a:custGeom>
              <a:avLst/>
              <a:gdLst>
                <a:gd name="T0" fmla="*/ 0 w 85"/>
                <a:gd name="T1" fmla="*/ 0 h 56"/>
                <a:gd name="T2" fmla="*/ 5 w 85"/>
                <a:gd name="T3" fmla="*/ 2 h 56"/>
                <a:gd name="T4" fmla="*/ 10 w 85"/>
                <a:gd name="T5" fmla="*/ 5 h 56"/>
                <a:gd name="T6" fmla="*/ 14 w 85"/>
                <a:gd name="T7" fmla="*/ 9 h 56"/>
                <a:gd name="T8" fmla="*/ 18 w 85"/>
                <a:gd name="T9" fmla="*/ 12 h 56"/>
                <a:gd name="T10" fmla="*/ 22 w 85"/>
                <a:gd name="T11" fmla="*/ 16 h 56"/>
                <a:gd name="T12" fmla="*/ 25 w 85"/>
                <a:gd name="T13" fmla="*/ 20 h 56"/>
                <a:gd name="T14" fmla="*/ 29 w 85"/>
                <a:gd name="T15" fmla="*/ 24 h 56"/>
                <a:gd name="T16" fmla="*/ 33 w 85"/>
                <a:gd name="T17" fmla="*/ 29 h 56"/>
                <a:gd name="T18" fmla="*/ 37 w 85"/>
                <a:gd name="T19" fmla="*/ 33 h 56"/>
                <a:gd name="T20" fmla="*/ 41 w 85"/>
                <a:gd name="T21" fmla="*/ 37 h 56"/>
                <a:gd name="T22" fmla="*/ 46 w 85"/>
                <a:gd name="T23" fmla="*/ 41 h 56"/>
                <a:gd name="T24" fmla="*/ 52 w 85"/>
                <a:gd name="T25" fmla="*/ 45 h 56"/>
                <a:gd name="T26" fmla="*/ 58 w 85"/>
                <a:gd name="T27" fmla="*/ 48 h 56"/>
                <a:gd name="T28" fmla="*/ 66 w 85"/>
                <a:gd name="T29" fmla="*/ 51 h 56"/>
                <a:gd name="T30" fmla="*/ 74 w 85"/>
                <a:gd name="T31" fmla="*/ 53 h 56"/>
                <a:gd name="T32" fmla="*/ 84 w 85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56"/>
                <a:gd name="T53" fmla="*/ 85 w 8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56">
                  <a:moveTo>
                    <a:pt x="0" y="0"/>
                  </a:moveTo>
                  <a:lnTo>
                    <a:pt x="5" y="2"/>
                  </a:lnTo>
                  <a:lnTo>
                    <a:pt x="10" y="5"/>
                  </a:lnTo>
                  <a:lnTo>
                    <a:pt x="14" y="9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5" y="20"/>
                  </a:lnTo>
                  <a:lnTo>
                    <a:pt x="29" y="24"/>
                  </a:lnTo>
                  <a:lnTo>
                    <a:pt x="33" y="29"/>
                  </a:lnTo>
                  <a:lnTo>
                    <a:pt x="37" y="33"/>
                  </a:lnTo>
                  <a:lnTo>
                    <a:pt x="41" y="37"/>
                  </a:lnTo>
                  <a:lnTo>
                    <a:pt x="46" y="41"/>
                  </a:lnTo>
                  <a:lnTo>
                    <a:pt x="52" y="45"/>
                  </a:lnTo>
                  <a:lnTo>
                    <a:pt x="58" y="48"/>
                  </a:lnTo>
                  <a:lnTo>
                    <a:pt x="66" y="51"/>
                  </a:lnTo>
                  <a:lnTo>
                    <a:pt x="74" y="53"/>
                  </a:lnTo>
                  <a:lnTo>
                    <a:pt x="84" y="5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" name="Line 91"/>
            <p:cNvSpPr>
              <a:spLocks noChangeShapeType="1"/>
            </p:cNvSpPr>
            <p:nvPr/>
          </p:nvSpPr>
          <p:spPr bwMode="auto">
            <a:xfrm flipV="1">
              <a:off x="2685" y="1912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" name="Line 92"/>
            <p:cNvSpPr>
              <a:spLocks noChangeShapeType="1"/>
            </p:cNvSpPr>
            <p:nvPr/>
          </p:nvSpPr>
          <p:spPr bwMode="auto">
            <a:xfrm>
              <a:off x="2769" y="1968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" name="Freeform 93"/>
            <p:cNvSpPr>
              <a:spLocks/>
            </p:cNvSpPr>
            <p:nvPr/>
          </p:nvSpPr>
          <p:spPr bwMode="auto">
            <a:xfrm>
              <a:off x="2769" y="1935"/>
              <a:ext cx="131" cy="34"/>
            </a:xfrm>
            <a:custGeom>
              <a:avLst/>
              <a:gdLst>
                <a:gd name="T0" fmla="*/ 0 w 131"/>
                <a:gd name="T1" fmla="*/ 33 h 34"/>
                <a:gd name="T2" fmla="*/ 10 w 131"/>
                <a:gd name="T3" fmla="*/ 33 h 34"/>
                <a:gd name="T4" fmla="*/ 21 w 131"/>
                <a:gd name="T5" fmla="*/ 33 h 34"/>
                <a:gd name="T6" fmla="*/ 30 w 131"/>
                <a:gd name="T7" fmla="*/ 33 h 34"/>
                <a:gd name="T8" fmla="*/ 40 w 131"/>
                <a:gd name="T9" fmla="*/ 31 h 34"/>
                <a:gd name="T10" fmla="*/ 49 w 131"/>
                <a:gd name="T11" fmla="*/ 29 h 34"/>
                <a:gd name="T12" fmla="*/ 58 w 131"/>
                <a:gd name="T13" fmla="*/ 26 h 34"/>
                <a:gd name="T14" fmla="*/ 66 w 131"/>
                <a:gd name="T15" fmla="*/ 23 h 34"/>
                <a:gd name="T16" fmla="*/ 75 w 131"/>
                <a:gd name="T17" fmla="*/ 20 h 34"/>
                <a:gd name="T18" fmla="*/ 83 w 131"/>
                <a:gd name="T19" fmla="*/ 17 h 34"/>
                <a:gd name="T20" fmla="*/ 90 w 131"/>
                <a:gd name="T21" fmla="*/ 13 h 34"/>
                <a:gd name="T22" fmla="*/ 98 w 131"/>
                <a:gd name="T23" fmla="*/ 10 h 34"/>
                <a:gd name="T24" fmla="*/ 105 w 131"/>
                <a:gd name="T25" fmla="*/ 7 h 34"/>
                <a:gd name="T26" fmla="*/ 112 w 131"/>
                <a:gd name="T27" fmla="*/ 5 h 34"/>
                <a:gd name="T28" fmla="*/ 118 w 131"/>
                <a:gd name="T29" fmla="*/ 2 h 34"/>
                <a:gd name="T30" fmla="*/ 124 w 131"/>
                <a:gd name="T31" fmla="*/ 1 h 34"/>
                <a:gd name="T32" fmla="*/ 130 w 1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34"/>
                <a:gd name="T53" fmla="*/ 131 w 13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34">
                  <a:moveTo>
                    <a:pt x="0" y="33"/>
                  </a:moveTo>
                  <a:lnTo>
                    <a:pt x="10" y="33"/>
                  </a:lnTo>
                  <a:lnTo>
                    <a:pt x="21" y="33"/>
                  </a:lnTo>
                  <a:lnTo>
                    <a:pt x="30" y="33"/>
                  </a:lnTo>
                  <a:lnTo>
                    <a:pt x="40" y="31"/>
                  </a:lnTo>
                  <a:lnTo>
                    <a:pt x="49" y="29"/>
                  </a:lnTo>
                  <a:lnTo>
                    <a:pt x="58" y="26"/>
                  </a:lnTo>
                  <a:lnTo>
                    <a:pt x="66" y="23"/>
                  </a:lnTo>
                  <a:lnTo>
                    <a:pt x="75" y="20"/>
                  </a:lnTo>
                  <a:lnTo>
                    <a:pt x="83" y="17"/>
                  </a:lnTo>
                  <a:lnTo>
                    <a:pt x="90" y="13"/>
                  </a:lnTo>
                  <a:lnTo>
                    <a:pt x="98" y="10"/>
                  </a:lnTo>
                  <a:lnTo>
                    <a:pt x="105" y="7"/>
                  </a:lnTo>
                  <a:lnTo>
                    <a:pt x="112" y="5"/>
                  </a:lnTo>
                  <a:lnTo>
                    <a:pt x="118" y="2"/>
                  </a:lnTo>
                  <a:lnTo>
                    <a:pt x="124" y="1"/>
                  </a:lnTo>
                  <a:lnTo>
                    <a:pt x="13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" name="Line 94"/>
            <p:cNvSpPr>
              <a:spLocks noChangeShapeType="1"/>
            </p:cNvSpPr>
            <p:nvPr/>
          </p:nvSpPr>
          <p:spPr bwMode="auto">
            <a:xfrm flipV="1">
              <a:off x="2769" y="1966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" name="Line 95"/>
            <p:cNvSpPr>
              <a:spLocks noChangeShapeType="1"/>
            </p:cNvSpPr>
            <p:nvPr/>
          </p:nvSpPr>
          <p:spPr bwMode="auto">
            <a:xfrm>
              <a:off x="2899" y="1936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" name="Freeform 96"/>
            <p:cNvSpPr>
              <a:spLocks/>
            </p:cNvSpPr>
            <p:nvPr/>
          </p:nvSpPr>
          <p:spPr bwMode="auto">
            <a:xfrm>
              <a:off x="2899" y="1888"/>
              <a:ext cx="120" cy="48"/>
            </a:xfrm>
            <a:custGeom>
              <a:avLst/>
              <a:gdLst>
                <a:gd name="T0" fmla="*/ 0 w 120"/>
                <a:gd name="T1" fmla="*/ 47 h 48"/>
                <a:gd name="T2" fmla="*/ 8 w 120"/>
                <a:gd name="T3" fmla="*/ 47 h 48"/>
                <a:gd name="T4" fmla="*/ 16 w 120"/>
                <a:gd name="T5" fmla="*/ 46 h 48"/>
                <a:gd name="T6" fmla="*/ 24 w 120"/>
                <a:gd name="T7" fmla="*/ 44 h 48"/>
                <a:gd name="T8" fmla="*/ 33 w 120"/>
                <a:gd name="T9" fmla="*/ 43 h 48"/>
                <a:gd name="T10" fmla="*/ 41 w 120"/>
                <a:gd name="T11" fmla="*/ 41 h 48"/>
                <a:gd name="T12" fmla="*/ 49 w 120"/>
                <a:gd name="T13" fmla="*/ 39 h 48"/>
                <a:gd name="T14" fmla="*/ 57 w 120"/>
                <a:gd name="T15" fmla="*/ 36 h 48"/>
                <a:gd name="T16" fmla="*/ 65 w 120"/>
                <a:gd name="T17" fmla="*/ 34 h 48"/>
                <a:gd name="T18" fmla="*/ 73 w 120"/>
                <a:gd name="T19" fmla="*/ 30 h 48"/>
                <a:gd name="T20" fmla="*/ 80 w 120"/>
                <a:gd name="T21" fmla="*/ 27 h 48"/>
                <a:gd name="T22" fmla="*/ 88 w 120"/>
                <a:gd name="T23" fmla="*/ 23 h 48"/>
                <a:gd name="T24" fmla="*/ 95 w 120"/>
                <a:gd name="T25" fmla="*/ 19 h 48"/>
                <a:gd name="T26" fmla="*/ 101 w 120"/>
                <a:gd name="T27" fmla="*/ 15 h 48"/>
                <a:gd name="T28" fmla="*/ 108 w 120"/>
                <a:gd name="T29" fmla="*/ 10 h 48"/>
                <a:gd name="T30" fmla="*/ 114 w 120"/>
                <a:gd name="T31" fmla="*/ 5 h 48"/>
                <a:gd name="T32" fmla="*/ 119 w 12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48"/>
                <a:gd name="T53" fmla="*/ 120 w 12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48">
                  <a:moveTo>
                    <a:pt x="0" y="47"/>
                  </a:moveTo>
                  <a:lnTo>
                    <a:pt x="8" y="47"/>
                  </a:lnTo>
                  <a:lnTo>
                    <a:pt x="16" y="46"/>
                  </a:lnTo>
                  <a:lnTo>
                    <a:pt x="24" y="44"/>
                  </a:lnTo>
                  <a:lnTo>
                    <a:pt x="33" y="43"/>
                  </a:lnTo>
                  <a:lnTo>
                    <a:pt x="41" y="41"/>
                  </a:lnTo>
                  <a:lnTo>
                    <a:pt x="49" y="39"/>
                  </a:lnTo>
                  <a:lnTo>
                    <a:pt x="57" y="36"/>
                  </a:lnTo>
                  <a:lnTo>
                    <a:pt x="65" y="34"/>
                  </a:lnTo>
                  <a:lnTo>
                    <a:pt x="73" y="30"/>
                  </a:lnTo>
                  <a:lnTo>
                    <a:pt x="80" y="27"/>
                  </a:lnTo>
                  <a:lnTo>
                    <a:pt x="88" y="23"/>
                  </a:lnTo>
                  <a:lnTo>
                    <a:pt x="95" y="19"/>
                  </a:lnTo>
                  <a:lnTo>
                    <a:pt x="101" y="15"/>
                  </a:lnTo>
                  <a:lnTo>
                    <a:pt x="108" y="10"/>
                  </a:lnTo>
                  <a:lnTo>
                    <a:pt x="114" y="5"/>
                  </a:lnTo>
                  <a:lnTo>
                    <a:pt x="11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" name="Line 97"/>
            <p:cNvSpPr>
              <a:spLocks noChangeShapeType="1"/>
            </p:cNvSpPr>
            <p:nvPr/>
          </p:nvSpPr>
          <p:spPr bwMode="auto">
            <a:xfrm flipV="1">
              <a:off x="2899" y="1934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" name="Line 98"/>
            <p:cNvSpPr>
              <a:spLocks noChangeShapeType="1"/>
            </p:cNvSpPr>
            <p:nvPr/>
          </p:nvSpPr>
          <p:spPr bwMode="auto">
            <a:xfrm>
              <a:off x="3019" y="188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" name="Freeform 99"/>
            <p:cNvSpPr>
              <a:spLocks/>
            </p:cNvSpPr>
            <p:nvPr/>
          </p:nvSpPr>
          <p:spPr bwMode="auto">
            <a:xfrm>
              <a:off x="3018" y="1789"/>
              <a:ext cx="55" cy="100"/>
            </a:xfrm>
            <a:custGeom>
              <a:avLst/>
              <a:gdLst>
                <a:gd name="T0" fmla="*/ 0 w 55"/>
                <a:gd name="T1" fmla="*/ 99 h 100"/>
                <a:gd name="T2" fmla="*/ 5 w 55"/>
                <a:gd name="T3" fmla="*/ 94 h 100"/>
                <a:gd name="T4" fmla="*/ 10 w 55"/>
                <a:gd name="T5" fmla="*/ 88 h 100"/>
                <a:gd name="T6" fmla="*/ 14 w 55"/>
                <a:gd name="T7" fmla="*/ 83 h 100"/>
                <a:gd name="T8" fmla="*/ 18 w 55"/>
                <a:gd name="T9" fmla="*/ 77 h 100"/>
                <a:gd name="T10" fmla="*/ 22 w 55"/>
                <a:gd name="T11" fmla="*/ 72 h 100"/>
                <a:gd name="T12" fmla="*/ 25 w 55"/>
                <a:gd name="T13" fmla="*/ 66 h 100"/>
                <a:gd name="T14" fmla="*/ 28 w 55"/>
                <a:gd name="T15" fmla="*/ 60 h 100"/>
                <a:gd name="T16" fmla="*/ 31 w 55"/>
                <a:gd name="T17" fmla="*/ 54 h 100"/>
                <a:gd name="T18" fmla="*/ 33 w 55"/>
                <a:gd name="T19" fmla="*/ 48 h 100"/>
                <a:gd name="T20" fmla="*/ 36 w 55"/>
                <a:gd name="T21" fmla="*/ 42 h 100"/>
                <a:gd name="T22" fmla="*/ 39 w 55"/>
                <a:gd name="T23" fmla="*/ 35 h 100"/>
                <a:gd name="T24" fmla="*/ 42 w 55"/>
                <a:gd name="T25" fmla="*/ 29 h 100"/>
                <a:gd name="T26" fmla="*/ 44 w 55"/>
                <a:gd name="T27" fmla="*/ 22 h 100"/>
                <a:gd name="T28" fmla="*/ 47 w 55"/>
                <a:gd name="T29" fmla="*/ 15 h 100"/>
                <a:gd name="T30" fmla="*/ 50 w 55"/>
                <a:gd name="T31" fmla="*/ 8 h 100"/>
                <a:gd name="T32" fmla="*/ 54 w 55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00"/>
                <a:gd name="T53" fmla="*/ 55 w 55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00">
                  <a:moveTo>
                    <a:pt x="0" y="99"/>
                  </a:moveTo>
                  <a:lnTo>
                    <a:pt x="5" y="94"/>
                  </a:lnTo>
                  <a:lnTo>
                    <a:pt x="10" y="88"/>
                  </a:lnTo>
                  <a:lnTo>
                    <a:pt x="14" y="83"/>
                  </a:lnTo>
                  <a:lnTo>
                    <a:pt x="18" y="77"/>
                  </a:lnTo>
                  <a:lnTo>
                    <a:pt x="22" y="72"/>
                  </a:lnTo>
                  <a:lnTo>
                    <a:pt x="25" y="66"/>
                  </a:lnTo>
                  <a:lnTo>
                    <a:pt x="28" y="60"/>
                  </a:lnTo>
                  <a:lnTo>
                    <a:pt x="31" y="54"/>
                  </a:lnTo>
                  <a:lnTo>
                    <a:pt x="33" y="48"/>
                  </a:lnTo>
                  <a:lnTo>
                    <a:pt x="36" y="42"/>
                  </a:lnTo>
                  <a:lnTo>
                    <a:pt x="39" y="35"/>
                  </a:lnTo>
                  <a:lnTo>
                    <a:pt x="42" y="29"/>
                  </a:lnTo>
                  <a:lnTo>
                    <a:pt x="44" y="22"/>
                  </a:lnTo>
                  <a:lnTo>
                    <a:pt x="47" y="15"/>
                  </a:lnTo>
                  <a:lnTo>
                    <a:pt x="50" y="8"/>
                  </a:lnTo>
                  <a:lnTo>
                    <a:pt x="54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" name="Line 100"/>
            <p:cNvSpPr>
              <a:spLocks noChangeShapeType="1"/>
            </p:cNvSpPr>
            <p:nvPr/>
          </p:nvSpPr>
          <p:spPr bwMode="auto">
            <a:xfrm>
              <a:off x="3018" y="1888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4" name="Line 101"/>
            <p:cNvSpPr>
              <a:spLocks noChangeShapeType="1"/>
            </p:cNvSpPr>
            <p:nvPr/>
          </p:nvSpPr>
          <p:spPr bwMode="auto">
            <a:xfrm>
              <a:off x="3073" y="178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5" name="Freeform 102"/>
            <p:cNvSpPr>
              <a:spLocks/>
            </p:cNvSpPr>
            <p:nvPr/>
          </p:nvSpPr>
          <p:spPr bwMode="auto">
            <a:xfrm>
              <a:off x="3072" y="1668"/>
              <a:ext cx="39" cy="122"/>
            </a:xfrm>
            <a:custGeom>
              <a:avLst/>
              <a:gdLst>
                <a:gd name="T0" fmla="*/ 0 w 39"/>
                <a:gd name="T1" fmla="*/ 121 h 122"/>
                <a:gd name="T2" fmla="*/ 3 w 39"/>
                <a:gd name="T3" fmla="*/ 114 h 122"/>
                <a:gd name="T4" fmla="*/ 7 w 39"/>
                <a:gd name="T5" fmla="*/ 106 h 122"/>
                <a:gd name="T6" fmla="*/ 10 w 39"/>
                <a:gd name="T7" fmla="*/ 99 h 122"/>
                <a:gd name="T8" fmla="*/ 14 w 39"/>
                <a:gd name="T9" fmla="*/ 93 h 122"/>
                <a:gd name="T10" fmla="*/ 17 w 39"/>
                <a:gd name="T11" fmla="*/ 86 h 122"/>
                <a:gd name="T12" fmla="*/ 20 w 39"/>
                <a:gd name="T13" fmla="*/ 80 h 122"/>
                <a:gd name="T14" fmla="*/ 23 w 39"/>
                <a:gd name="T15" fmla="*/ 73 h 122"/>
                <a:gd name="T16" fmla="*/ 26 w 39"/>
                <a:gd name="T17" fmla="*/ 66 h 122"/>
                <a:gd name="T18" fmla="*/ 28 w 39"/>
                <a:gd name="T19" fmla="*/ 59 h 122"/>
                <a:gd name="T20" fmla="*/ 31 w 39"/>
                <a:gd name="T21" fmla="*/ 52 h 122"/>
                <a:gd name="T22" fmla="*/ 33 w 39"/>
                <a:gd name="T23" fmla="*/ 44 h 122"/>
                <a:gd name="T24" fmla="*/ 35 w 39"/>
                <a:gd name="T25" fmla="*/ 36 h 122"/>
                <a:gd name="T26" fmla="*/ 36 w 39"/>
                <a:gd name="T27" fmla="*/ 28 h 122"/>
                <a:gd name="T28" fmla="*/ 37 w 39"/>
                <a:gd name="T29" fmla="*/ 19 h 122"/>
                <a:gd name="T30" fmla="*/ 38 w 39"/>
                <a:gd name="T31" fmla="*/ 10 h 122"/>
                <a:gd name="T32" fmla="*/ 38 w 39"/>
                <a:gd name="T33" fmla="*/ 0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22"/>
                <a:gd name="T53" fmla="*/ 39 w 39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22">
                  <a:moveTo>
                    <a:pt x="0" y="121"/>
                  </a:moveTo>
                  <a:lnTo>
                    <a:pt x="3" y="114"/>
                  </a:lnTo>
                  <a:lnTo>
                    <a:pt x="7" y="106"/>
                  </a:lnTo>
                  <a:lnTo>
                    <a:pt x="10" y="99"/>
                  </a:lnTo>
                  <a:lnTo>
                    <a:pt x="14" y="93"/>
                  </a:lnTo>
                  <a:lnTo>
                    <a:pt x="17" y="86"/>
                  </a:lnTo>
                  <a:lnTo>
                    <a:pt x="20" y="80"/>
                  </a:lnTo>
                  <a:lnTo>
                    <a:pt x="23" y="73"/>
                  </a:lnTo>
                  <a:lnTo>
                    <a:pt x="26" y="66"/>
                  </a:lnTo>
                  <a:lnTo>
                    <a:pt x="28" y="59"/>
                  </a:lnTo>
                  <a:lnTo>
                    <a:pt x="31" y="52"/>
                  </a:lnTo>
                  <a:lnTo>
                    <a:pt x="33" y="44"/>
                  </a:lnTo>
                  <a:lnTo>
                    <a:pt x="35" y="36"/>
                  </a:lnTo>
                  <a:lnTo>
                    <a:pt x="36" y="28"/>
                  </a:lnTo>
                  <a:lnTo>
                    <a:pt x="37" y="19"/>
                  </a:lnTo>
                  <a:lnTo>
                    <a:pt x="38" y="10"/>
                  </a:lnTo>
                  <a:lnTo>
                    <a:pt x="3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6" name="Line 103"/>
            <p:cNvSpPr>
              <a:spLocks noChangeShapeType="1"/>
            </p:cNvSpPr>
            <p:nvPr/>
          </p:nvSpPr>
          <p:spPr bwMode="auto">
            <a:xfrm flipH="1">
              <a:off x="3071" y="1789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7" name="Line 104"/>
            <p:cNvSpPr>
              <a:spLocks noChangeShapeType="1"/>
            </p:cNvSpPr>
            <p:nvPr/>
          </p:nvSpPr>
          <p:spPr bwMode="auto">
            <a:xfrm>
              <a:off x="3111" y="1668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8" name="Freeform 105"/>
            <p:cNvSpPr>
              <a:spLocks/>
            </p:cNvSpPr>
            <p:nvPr/>
          </p:nvSpPr>
          <p:spPr bwMode="auto">
            <a:xfrm>
              <a:off x="3079" y="1590"/>
              <a:ext cx="32" cy="79"/>
            </a:xfrm>
            <a:custGeom>
              <a:avLst/>
              <a:gdLst>
                <a:gd name="T0" fmla="*/ 31 w 32"/>
                <a:gd name="T1" fmla="*/ 78 h 79"/>
                <a:gd name="T2" fmla="*/ 31 w 32"/>
                <a:gd name="T3" fmla="*/ 68 h 79"/>
                <a:gd name="T4" fmla="*/ 30 w 32"/>
                <a:gd name="T5" fmla="*/ 60 h 79"/>
                <a:gd name="T6" fmla="*/ 29 w 32"/>
                <a:gd name="T7" fmla="*/ 53 h 79"/>
                <a:gd name="T8" fmla="*/ 27 w 32"/>
                <a:gd name="T9" fmla="*/ 48 h 79"/>
                <a:gd name="T10" fmla="*/ 26 w 32"/>
                <a:gd name="T11" fmla="*/ 43 h 79"/>
                <a:gd name="T12" fmla="*/ 24 w 32"/>
                <a:gd name="T13" fmla="*/ 39 h 79"/>
                <a:gd name="T14" fmla="*/ 21 w 32"/>
                <a:gd name="T15" fmla="*/ 35 h 79"/>
                <a:gd name="T16" fmla="*/ 19 w 32"/>
                <a:gd name="T17" fmla="*/ 33 h 79"/>
                <a:gd name="T18" fmla="*/ 16 w 32"/>
                <a:gd name="T19" fmla="*/ 30 h 79"/>
                <a:gd name="T20" fmla="*/ 14 w 32"/>
                <a:gd name="T21" fmla="*/ 27 h 79"/>
                <a:gd name="T22" fmla="*/ 11 w 32"/>
                <a:gd name="T23" fmla="*/ 24 h 79"/>
                <a:gd name="T24" fmla="*/ 9 w 32"/>
                <a:gd name="T25" fmla="*/ 21 h 79"/>
                <a:gd name="T26" fmla="*/ 6 w 32"/>
                <a:gd name="T27" fmla="*/ 17 h 79"/>
                <a:gd name="T28" fmla="*/ 4 w 32"/>
                <a:gd name="T29" fmla="*/ 12 h 79"/>
                <a:gd name="T30" fmla="*/ 2 w 32"/>
                <a:gd name="T31" fmla="*/ 6 h 79"/>
                <a:gd name="T32" fmla="*/ 0 w 32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9"/>
                <a:gd name="T53" fmla="*/ 32 w 3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9">
                  <a:moveTo>
                    <a:pt x="31" y="78"/>
                  </a:moveTo>
                  <a:lnTo>
                    <a:pt x="31" y="68"/>
                  </a:lnTo>
                  <a:lnTo>
                    <a:pt x="30" y="60"/>
                  </a:lnTo>
                  <a:lnTo>
                    <a:pt x="29" y="53"/>
                  </a:lnTo>
                  <a:lnTo>
                    <a:pt x="27" y="48"/>
                  </a:lnTo>
                  <a:lnTo>
                    <a:pt x="26" y="43"/>
                  </a:lnTo>
                  <a:lnTo>
                    <a:pt x="24" y="39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6" y="30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6" y="17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9" name="Line 106"/>
            <p:cNvSpPr>
              <a:spLocks noChangeShapeType="1"/>
            </p:cNvSpPr>
            <p:nvPr/>
          </p:nvSpPr>
          <p:spPr bwMode="auto">
            <a:xfrm flipH="1">
              <a:off x="3110" y="1668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0" name="Line 107"/>
            <p:cNvSpPr>
              <a:spLocks noChangeShapeType="1"/>
            </p:cNvSpPr>
            <p:nvPr/>
          </p:nvSpPr>
          <p:spPr bwMode="auto">
            <a:xfrm>
              <a:off x="3079" y="1589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1" name="Freeform 108"/>
            <p:cNvSpPr>
              <a:spLocks/>
            </p:cNvSpPr>
            <p:nvPr/>
          </p:nvSpPr>
          <p:spPr bwMode="auto">
            <a:xfrm>
              <a:off x="3042" y="1487"/>
              <a:ext cx="38" cy="104"/>
            </a:xfrm>
            <a:custGeom>
              <a:avLst/>
              <a:gdLst>
                <a:gd name="T0" fmla="*/ 37 w 38"/>
                <a:gd name="T1" fmla="*/ 103 h 104"/>
                <a:gd name="T2" fmla="*/ 36 w 38"/>
                <a:gd name="T3" fmla="*/ 98 h 104"/>
                <a:gd name="T4" fmla="*/ 35 w 38"/>
                <a:gd name="T5" fmla="*/ 93 h 104"/>
                <a:gd name="T6" fmla="*/ 34 w 38"/>
                <a:gd name="T7" fmla="*/ 87 h 104"/>
                <a:gd name="T8" fmla="*/ 32 w 38"/>
                <a:gd name="T9" fmla="*/ 81 h 104"/>
                <a:gd name="T10" fmla="*/ 30 w 38"/>
                <a:gd name="T11" fmla="*/ 75 h 104"/>
                <a:gd name="T12" fmla="*/ 28 w 38"/>
                <a:gd name="T13" fmla="*/ 68 h 104"/>
                <a:gd name="T14" fmla="*/ 26 w 38"/>
                <a:gd name="T15" fmla="*/ 61 h 104"/>
                <a:gd name="T16" fmla="*/ 24 w 38"/>
                <a:gd name="T17" fmla="*/ 54 h 104"/>
                <a:gd name="T18" fmla="*/ 22 w 38"/>
                <a:gd name="T19" fmla="*/ 46 h 104"/>
                <a:gd name="T20" fmla="*/ 19 w 38"/>
                <a:gd name="T21" fmla="*/ 39 h 104"/>
                <a:gd name="T22" fmla="*/ 16 w 38"/>
                <a:gd name="T23" fmla="*/ 32 h 104"/>
                <a:gd name="T24" fmla="*/ 13 w 38"/>
                <a:gd name="T25" fmla="*/ 25 h 104"/>
                <a:gd name="T26" fmla="*/ 10 w 38"/>
                <a:gd name="T27" fmla="*/ 18 h 104"/>
                <a:gd name="T28" fmla="*/ 7 w 38"/>
                <a:gd name="T29" fmla="*/ 11 h 104"/>
                <a:gd name="T30" fmla="*/ 4 w 38"/>
                <a:gd name="T31" fmla="*/ 5 h 104"/>
                <a:gd name="T32" fmla="*/ 0 w 38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04"/>
                <a:gd name="T53" fmla="*/ 38 w 38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04">
                  <a:moveTo>
                    <a:pt x="37" y="103"/>
                  </a:moveTo>
                  <a:lnTo>
                    <a:pt x="36" y="98"/>
                  </a:lnTo>
                  <a:lnTo>
                    <a:pt x="35" y="93"/>
                  </a:lnTo>
                  <a:lnTo>
                    <a:pt x="34" y="87"/>
                  </a:lnTo>
                  <a:lnTo>
                    <a:pt x="32" y="81"/>
                  </a:lnTo>
                  <a:lnTo>
                    <a:pt x="30" y="75"/>
                  </a:lnTo>
                  <a:lnTo>
                    <a:pt x="28" y="68"/>
                  </a:lnTo>
                  <a:lnTo>
                    <a:pt x="26" y="61"/>
                  </a:lnTo>
                  <a:lnTo>
                    <a:pt x="24" y="54"/>
                  </a:lnTo>
                  <a:lnTo>
                    <a:pt x="22" y="46"/>
                  </a:lnTo>
                  <a:lnTo>
                    <a:pt x="19" y="39"/>
                  </a:lnTo>
                  <a:lnTo>
                    <a:pt x="16" y="32"/>
                  </a:lnTo>
                  <a:lnTo>
                    <a:pt x="13" y="25"/>
                  </a:lnTo>
                  <a:lnTo>
                    <a:pt x="10" y="18"/>
                  </a:lnTo>
                  <a:lnTo>
                    <a:pt x="7" y="11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2" name="Line 109"/>
            <p:cNvSpPr>
              <a:spLocks noChangeShapeType="1"/>
            </p:cNvSpPr>
            <p:nvPr/>
          </p:nvSpPr>
          <p:spPr bwMode="auto">
            <a:xfrm flipH="1">
              <a:off x="3080" y="1589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3" name="Line 110"/>
            <p:cNvSpPr>
              <a:spLocks noChangeShapeType="1"/>
            </p:cNvSpPr>
            <p:nvPr/>
          </p:nvSpPr>
          <p:spPr bwMode="auto">
            <a:xfrm>
              <a:off x="3042" y="1486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4" name="Freeform 111"/>
            <p:cNvSpPr>
              <a:spLocks/>
            </p:cNvSpPr>
            <p:nvPr/>
          </p:nvSpPr>
          <p:spPr bwMode="auto">
            <a:xfrm>
              <a:off x="2956" y="1429"/>
              <a:ext cx="87" cy="59"/>
            </a:xfrm>
            <a:custGeom>
              <a:avLst/>
              <a:gdLst>
                <a:gd name="T0" fmla="*/ 86 w 87"/>
                <a:gd name="T1" fmla="*/ 58 h 59"/>
                <a:gd name="T2" fmla="*/ 82 w 87"/>
                <a:gd name="T3" fmla="*/ 53 h 59"/>
                <a:gd name="T4" fmla="*/ 79 w 87"/>
                <a:gd name="T5" fmla="*/ 48 h 59"/>
                <a:gd name="T6" fmla="*/ 75 w 87"/>
                <a:gd name="T7" fmla="*/ 45 h 59"/>
                <a:gd name="T8" fmla="*/ 71 w 87"/>
                <a:gd name="T9" fmla="*/ 41 h 59"/>
                <a:gd name="T10" fmla="*/ 67 w 87"/>
                <a:gd name="T11" fmla="*/ 38 h 59"/>
                <a:gd name="T12" fmla="*/ 63 w 87"/>
                <a:gd name="T13" fmla="*/ 35 h 59"/>
                <a:gd name="T14" fmla="*/ 59 w 87"/>
                <a:gd name="T15" fmla="*/ 33 h 59"/>
                <a:gd name="T16" fmla="*/ 54 w 87"/>
                <a:gd name="T17" fmla="*/ 30 h 59"/>
                <a:gd name="T18" fmla="*/ 49 w 87"/>
                <a:gd name="T19" fmla="*/ 28 h 59"/>
                <a:gd name="T20" fmla="*/ 44 w 87"/>
                <a:gd name="T21" fmla="*/ 25 h 59"/>
                <a:gd name="T22" fmla="*/ 38 w 87"/>
                <a:gd name="T23" fmla="*/ 22 h 59"/>
                <a:gd name="T24" fmla="*/ 32 w 87"/>
                <a:gd name="T25" fmla="*/ 19 h 59"/>
                <a:gd name="T26" fmla="*/ 25 w 87"/>
                <a:gd name="T27" fmla="*/ 15 h 59"/>
                <a:gd name="T28" fmla="*/ 17 w 87"/>
                <a:gd name="T29" fmla="*/ 11 h 59"/>
                <a:gd name="T30" fmla="*/ 9 w 87"/>
                <a:gd name="T31" fmla="*/ 6 h 59"/>
                <a:gd name="T32" fmla="*/ 0 w 87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9"/>
                <a:gd name="T53" fmla="*/ 87 w 8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9">
                  <a:moveTo>
                    <a:pt x="86" y="58"/>
                  </a:moveTo>
                  <a:lnTo>
                    <a:pt x="82" y="53"/>
                  </a:lnTo>
                  <a:lnTo>
                    <a:pt x="79" y="48"/>
                  </a:lnTo>
                  <a:lnTo>
                    <a:pt x="75" y="45"/>
                  </a:lnTo>
                  <a:lnTo>
                    <a:pt x="71" y="41"/>
                  </a:lnTo>
                  <a:lnTo>
                    <a:pt x="67" y="38"/>
                  </a:lnTo>
                  <a:lnTo>
                    <a:pt x="63" y="35"/>
                  </a:lnTo>
                  <a:lnTo>
                    <a:pt x="59" y="33"/>
                  </a:lnTo>
                  <a:lnTo>
                    <a:pt x="54" y="30"/>
                  </a:lnTo>
                  <a:lnTo>
                    <a:pt x="49" y="28"/>
                  </a:lnTo>
                  <a:lnTo>
                    <a:pt x="44" y="25"/>
                  </a:lnTo>
                  <a:lnTo>
                    <a:pt x="38" y="22"/>
                  </a:lnTo>
                  <a:lnTo>
                    <a:pt x="32" y="19"/>
                  </a:lnTo>
                  <a:lnTo>
                    <a:pt x="25" y="15"/>
                  </a:lnTo>
                  <a:lnTo>
                    <a:pt x="17" y="11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5" name="Line 112"/>
            <p:cNvSpPr>
              <a:spLocks noChangeShapeType="1"/>
            </p:cNvSpPr>
            <p:nvPr/>
          </p:nvSpPr>
          <p:spPr bwMode="auto">
            <a:xfrm flipH="1">
              <a:off x="3042" y="148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6" name="Line 113"/>
            <p:cNvSpPr>
              <a:spLocks noChangeShapeType="1"/>
            </p:cNvSpPr>
            <p:nvPr/>
          </p:nvSpPr>
          <p:spPr bwMode="auto">
            <a:xfrm flipV="1">
              <a:off x="2956" y="142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7" name="Freeform 114"/>
            <p:cNvSpPr>
              <a:spLocks/>
            </p:cNvSpPr>
            <p:nvPr/>
          </p:nvSpPr>
          <p:spPr bwMode="auto">
            <a:xfrm>
              <a:off x="2862" y="1369"/>
              <a:ext cx="95" cy="61"/>
            </a:xfrm>
            <a:custGeom>
              <a:avLst/>
              <a:gdLst>
                <a:gd name="T0" fmla="*/ 94 w 95"/>
                <a:gd name="T1" fmla="*/ 60 h 61"/>
                <a:gd name="T2" fmla="*/ 85 w 95"/>
                <a:gd name="T3" fmla="*/ 54 h 61"/>
                <a:gd name="T4" fmla="*/ 78 w 95"/>
                <a:gd name="T5" fmla="*/ 49 h 61"/>
                <a:gd name="T6" fmla="*/ 71 w 95"/>
                <a:gd name="T7" fmla="*/ 43 h 61"/>
                <a:gd name="T8" fmla="*/ 65 w 95"/>
                <a:gd name="T9" fmla="*/ 38 h 61"/>
                <a:gd name="T10" fmla="*/ 59 w 95"/>
                <a:gd name="T11" fmla="*/ 33 h 61"/>
                <a:gd name="T12" fmla="*/ 54 w 95"/>
                <a:gd name="T13" fmla="*/ 29 h 61"/>
                <a:gd name="T14" fmla="*/ 50 w 95"/>
                <a:gd name="T15" fmla="*/ 24 h 61"/>
                <a:gd name="T16" fmla="*/ 45 w 95"/>
                <a:gd name="T17" fmla="*/ 21 h 61"/>
                <a:gd name="T18" fmla="*/ 41 w 95"/>
                <a:gd name="T19" fmla="*/ 17 h 61"/>
                <a:gd name="T20" fmla="*/ 36 w 95"/>
                <a:gd name="T21" fmla="*/ 13 h 61"/>
                <a:gd name="T22" fmla="*/ 31 w 95"/>
                <a:gd name="T23" fmla="*/ 10 h 61"/>
                <a:gd name="T24" fmla="*/ 26 w 95"/>
                <a:gd name="T25" fmla="*/ 8 h 61"/>
                <a:gd name="T26" fmla="*/ 21 w 95"/>
                <a:gd name="T27" fmla="*/ 5 h 61"/>
                <a:gd name="T28" fmla="*/ 15 w 95"/>
                <a:gd name="T29" fmla="*/ 3 h 61"/>
                <a:gd name="T30" fmla="*/ 8 w 95"/>
                <a:gd name="T31" fmla="*/ 1 h 61"/>
                <a:gd name="T32" fmla="*/ 0 w 95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61"/>
                <a:gd name="T53" fmla="*/ 95 w 95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61">
                  <a:moveTo>
                    <a:pt x="94" y="60"/>
                  </a:moveTo>
                  <a:lnTo>
                    <a:pt x="85" y="54"/>
                  </a:lnTo>
                  <a:lnTo>
                    <a:pt x="78" y="49"/>
                  </a:lnTo>
                  <a:lnTo>
                    <a:pt x="71" y="43"/>
                  </a:lnTo>
                  <a:lnTo>
                    <a:pt x="65" y="38"/>
                  </a:lnTo>
                  <a:lnTo>
                    <a:pt x="59" y="33"/>
                  </a:lnTo>
                  <a:lnTo>
                    <a:pt x="54" y="29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1" y="17"/>
                  </a:lnTo>
                  <a:lnTo>
                    <a:pt x="36" y="13"/>
                  </a:lnTo>
                  <a:lnTo>
                    <a:pt x="31" y="10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5" y="3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8" name="Line 115"/>
            <p:cNvSpPr>
              <a:spLocks noChangeShapeType="1"/>
            </p:cNvSpPr>
            <p:nvPr/>
          </p:nvSpPr>
          <p:spPr bwMode="auto">
            <a:xfrm flipH="1">
              <a:off x="2955" y="143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9" name="Line 116"/>
            <p:cNvSpPr>
              <a:spLocks noChangeShapeType="1"/>
            </p:cNvSpPr>
            <p:nvPr/>
          </p:nvSpPr>
          <p:spPr bwMode="auto">
            <a:xfrm flipV="1">
              <a:off x="2862" y="136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0" name="Freeform 117"/>
            <p:cNvSpPr>
              <a:spLocks/>
            </p:cNvSpPr>
            <p:nvPr/>
          </p:nvSpPr>
          <p:spPr bwMode="auto">
            <a:xfrm>
              <a:off x="2745" y="1368"/>
              <a:ext cx="118" cy="32"/>
            </a:xfrm>
            <a:custGeom>
              <a:avLst/>
              <a:gdLst>
                <a:gd name="T0" fmla="*/ 117 w 118"/>
                <a:gd name="T1" fmla="*/ 1 h 32"/>
                <a:gd name="T2" fmla="*/ 107 w 118"/>
                <a:gd name="T3" fmla="*/ 0 h 32"/>
                <a:gd name="T4" fmla="*/ 98 w 118"/>
                <a:gd name="T5" fmla="*/ 0 h 32"/>
                <a:gd name="T6" fmla="*/ 90 w 118"/>
                <a:gd name="T7" fmla="*/ 0 h 32"/>
                <a:gd name="T8" fmla="*/ 81 w 118"/>
                <a:gd name="T9" fmla="*/ 1 h 32"/>
                <a:gd name="T10" fmla="*/ 74 w 118"/>
                <a:gd name="T11" fmla="*/ 3 h 32"/>
                <a:gd name="T12" fmla="*/ 67 w 118"/>
                <a:gd name="T13" fmla="*/ 5 h 32"/>
                <a:gd name="T14" fmla="*/ 59 w 118"/>
                <a:gd name="T15" fmla="*/ 8 h 32"/>
                <a:gd name="T16" fmla="*/ 53 w 118"/>
                <a:gd name="T17" fmla="*/ 11 h 32"/>
                <a:gd name="T18" fmla="*/ 46 w 118"/>
                <a:gd name="T19" fmla="*/ 13 h 32"/>
                <a:gd name="T20" fmla="*/ 39 w 118"/>
                <a:gd name="T21" fmla="*/ 16 h 32"/>
                <a:gd name="T22" fmla="*/ 33 w 118"/>
                <a:gd name="T23" fmla="*/ 19 h 32"/>
                <a:gd name="T24" fmla="*/ 27 w 118"/>
                <a:gd name="T25" fmla="*/ 22 h 32"/>
                <a:gd name="T26" fmla="*/ 20 w 118"/>
                <a:gd name="T27" fmla="*/ 25 h 32"/>
                <a:gd name="T28" fmla="*/ 14 w 118"/>
                <a:gd name="T29" fmla="*/ 28 h 32"/>
                <a:gd name="T30" fmla="*/ 7 w 118"/>
                <a:gd name="T31" fmla="*/ 30 h 32"/>
                <a:gd name="T32" fmla="*/ 0 w 118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32"/>
                <a:gd name="T53" fmla="*/ 118 w 11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32">
                  <a:moveTo>
                    <a:pt x="117" y="1"/>
                  </a:moveTo>
                  <a:lnTo>
                    <a:pt x="107" y="0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1" y="1"/>
                  </a:lnTo>
                  <a:lnTo>
                    <a:pt x="74" y="3"/>
                  </a:lnTo>
                  <a:lnTo>
                    <a:pt x="67" y="5"/>
                  </a:lnTo>
                  <a:lnTo>
                    <a:pt x="59" y="8"/>
                  </a:lnTo>
                  <a:lnTo>
                    <a:pt x="53" y="11"/>
                  </a:lnTo>
                  <a:lnTo>
                    <a:pt x="46" y="13"/>
                  </a:lnTo>
                  <a:lnTo>
                    <a:pt x="39" y="16"/>
                  </a:lnTo>
                  <a:lnTo>
                    <a:pt x="33" y="19"/>
                  </a:lnTo>
                  <a:lnTo>
                    <a:pt x="27" y="22"/>
                  </a:lnTo>
                  <a:lnTo>
                    <a:pt x="20" y="25"/>
                  </a:lnTo>
                  <a:lnTo>
                    <a:pt x="14" y="28"/>
                  </a:lnTo>
                  <a:lnTo>
                    <a:pt x="7" y="30"/>
                  </a:lnTo>
                  <a:lnTo>
                    <a:pt x="0" y="3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1" name="Line 118"/>
            <p:cNvSpPr>
              <a:spLocks noChangeShapeType="1"/>
            </p:cNvSpPr>
            <p:nvPr/>
          </p:nvSpPr>
          <p:spPr bwMode="auto">
            <a:xfrm>
              <a:off x="2862" y="1370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2" name="Line 119"/>
            <p:cNvSpPr>
              <a:spLocks noChangeShapeType="1"/>
            </p:cNvSpPr>
            <p:nvPr/>
          </p:nvSpPr>
          <p:spPr bwMode="auto">
            <a:xfrm flipV="1">
              <a:off x="2745" y="1398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3" name="Freeform 120"/>
            <p:cNvSpPr>
              <a:spLocks/>
            </p:cNvSpPr>
            <p:nvPr/>
          </p:nvSpPr>
          <p:spPr bwMode="auto">
            <a:xfrm>
              <a:off x="2718" y="1331"/>
              <a:ext cx="145" cy="39"/>
            </a:xfrm>
            <a:custGeom>
              <a:avLst/>
              <a:gdLst>
                <a:gd name="T0" fmla="*/ 144 w 145"/>
                <a:gd name="T1" fmla="*/ 38 h 39"/>
                <a:gd name="T2" fmla="*/ 137 w 145"/>
                <a:gd name="T3" fmla="*/ 36 h 39"/>
                <a:gd name="T4" fmla="*/ 129 w 145"/>
                <a:gd name="T5" fmla="*/ 34 h 39"/>
                <a:gd name="T6" fmla="*/ 121 w 145"/>
                <a:gd name="T7" fmla="*/ 31 h 39"/>
                <a:gd name="T8" fmla="*/ 113 w 145"/>
                <a:gd name="T9" fmla="*/ 27 h 39"/>
                <a:gd name="T10" fmla="*/ 105 w 145"/>
                <a:gd name="T11" fmla="*/ 23 h 39"/>
                <a:gd name="T12" fmla="*/ 96 w 145"/>
                <a:gd name="T13" fmla="*/ 19 h 39"/>
                <a:gd name="T14" fmla="*/ 87 w 145"/>
                <a:gd name="T15" fmla="*/ 15 h 39"/>
                <a:gd name="T16" fmla="*/ 79 w 145"/>
                <a:gd name="T17" fmla="*/ 12 h 39"/>
                <a:gd name="T18" fmla="*/ 69 w 145"/>
                <a:gd name="T19" fmla="*/ 8 h 39"/>
                <a:gd name="T20" fmla="*/ 60 w 145"/>
                <a:gd name="T21" fmla="*/ 5 h 39"/>
                <a:gd name="T22" fmla="*/ 51 w 145"/>
                <a:gd name="T23" fmla="*/ 2 h 39"/>
                <a:gd name="T24" fmla="*/ 41 w 145"/>
                <a:gd name="T25" fmla="*/ 1 h 39"/>
                <a:gd name="T26" fmla="*/ 31 w 145"/>
                <a:gd name="T27" fmla="*/ 0 h 39"/>
                <a:gd name="T28" fmla="*/ 21 w 145"/>
                <a:gd name="T29" fmla="*/ 0 h 39"/>
                <a:gd name="T30" fmla="*/ 10 w 145"/>
                <a:gd name="T31" fmla="*/ 2 h 39"/>
                <a:gd name="T32" fmla="*/ 0 w 145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39"/>
                <a:gd name="T53" fmla="*/ 145 w 14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39">
                  <a:moveTo>
                    <a:pt x="144" y="38"/>
                  </a:moveTo>
                  <a:lnTo>
                    <a:pt x="137" y="36"/>
                  </a:lnTo>
                  <a:lnTo>
                    <a:pt x="129" y="34"/>
                  </a:lnTo>
                  <a:lnTo>
                    <a:pt x="121" y="31"/>
                  </a:lnTo>
                  <a:lnTo>
                    <a:pt x="113" y="27"/>
                  </a:lnTo>
                  <a:lnTo>
                    <a:pt x="105" y="23"/>
                  </a:lnTo>
                  <a:lnTo>
                    <a:pt x="96" y="19"/>
                  </a:lnTo>
                  <a:lnTo>
                    <a:pt x="87" y="15"/>
                  </a:lnTo>
                  <a:lnTo>
                    <a:pt x="79" y="12"/>
                  </a:lnTo>
                  <a:lnTo>
                    <a:pt x="69" y="8"/>
                  </a:lnTo>
                  <a:lnTo>
                    <a:pt x="60" y="5"/>
                  </a:lnTo>
                  <a:lnTo>
                    <a:pt x="51" y="2"/>
                  </a:lnTo>
                  <a:lnTo>
                    <a:pt x="41" y="1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4" name="Line 121"/>
            <p:cNvSpPr>
              <a:spLocks noChangeShapeType="1"/>
            </p:cNvSpPr>
            <p:nvPr/>
          </p:nvSpPr>
          <p:spPr bwMode="auto">
            <a:xfrm flipH="1">
              <a:off x="2861" y="137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5" name="Line 122"/>
            <p:cNvSpPr>
              <a:spLocks noChangeShapeType="1"/>
            </p:cNvSpPr>
            <p:nvPr/>
          </p:nvSpPr>
          <p:spPr bwMode="auto">
            <a:xfrm flipV="1">
              <a:off x="2717" y="1335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6" name="Freeform 123"/>
            <p:cNvSpPr>
              <a:spLocks/>
            </p:cNvSpPr>
            <p:nvPr/>
          </p:nvSpPr>
          <p:spPr bwMode="auto">
            <a:xfrm>
              <a:off x="2620" y="1336"/>
              <a:ext cx="99" cy="118"/>
            </a:xfrm>
            <a:custGeom>
              <a:avLst/>
              <a:gdLst>
                <a:gd name="T0" fmla="*/ 98 w 99"/>
                <a:gd name="T1" fmla="*/ 0 h 118"/>
                <a:gd name="T2" fmla="*/ 86 w 99"/>
                <a:gd name="T3" fmla="*/ 5 h 118"/>
                <a:gd name="T4" fmla="*/ 77 w 99"/>
                <a:gd name="T5" fmla="*/ 10 h 118"/>
                <a:gd name="T6" fmla="*/ 70 w 99"/>
                <a:gd name="T7" fmla="*/ 15 h 118"/>
                <a:gd name="T8" fmla="*/ 64 w 99"/>
                <a:gd name="T9" fmla="*/ 21 h 118"/>
                <a:gd name="T10" fmla="*/ 59 w 99"/>
                <a:gd name="T11" fmla="*/ 28 h 118"/>
                <a:gd name="T12" fmla="*/ 55 w 99"/>
                <a:gd name="T13" fmla="*/ 35 h 118"/>
                <a:gd name="T14" fmla="*/ 51 w 99"/>
                <a:gd name="T15" fmla="*/ 42 h 118"/>
                <a:gd name="T16" fmla="*/ 48 w 99"/>
                <a:gd name="T17" fmla="*/ 49 h 118"/>
                <a:gd name="T18" fmla="*/ 45 w 99"/>
                <a:gd name="T19" fmla="*/ 57 h 118"/>
                <a:gd name="T20" fmla="*/ 41 w 99"/>
                <a:gd name="T21" fmla="*/ 65 h 118"/>
                <a:gd name="T22" fmla="*/ 37 w 99"/>
                <a:gd name="T23" fmla="*/ 74 h 118"/>
                <a:gd name="T24" fmla="*/ 33 w 99"/>
                <a:gd name="T25" fmla="*/ 82 h 118"/>
                <a:gd name="T26" fmla="*/ 27 w 99"/>
                <a:gd name="T27" fmla="*/ 91 h 118"/>
                <a:gd name="T28" fmla="*/ 20 w 99"/>
                <a:gd name="T29" fmla="*/ 99 h 118"/>
                <a:gd name="T30" fmla="*/ 11 w 99"/>
                <a:gd name="T31" fmla="*/ 108 h 118"/>
                <a:gd name="T32" fmla="*/ 0 w 99"/>
                <a:gd name="T33" fmla="*/ 117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18"/>
                <a:gd name="T53" fmla="*/ 99 w 99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18">
                  <a:moveTo>
                    <a:pt x="98" y="0"/>
                  </a:moveTo>
                  <a:lnTo>
                    <a:pt x="86" y="5"/>
                  </a:lnTo>
                  <a:lnTo>
                    <a:pt x="77" y="10"/>
                  </a:lnTo>
                  <a:lnTo>
                    <a:pt x="70" y="15"/>
                  </a:lnTo>
                  <a:lnTo>
                    <a:pt x="64" y="21"/>
                  </a:lnTo>
                  <a:lnTo>
                    <a:pt x="59" y="28"/>
                  </a:lnTo>
                  <a:lnTo>
                    <a:pt x="55" y="35"/>
                  </a:lnTo>
                  <a:lnTo>
                    <a:pt x="51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5"/>
                  </a:lnTo>
                  <a:lnTo>
                    <a:pt x="37" y="74"/>
                  </a:lnTo>
                  <a:lnTo>
                    <a:pt x="33" y="82"/>
                  </a:lnTo>
                  <a:lnTo>
                    <a:pt x="27" y="91"/>
                  </a:lnTo>
                  <a:lnTo>
                    <a:pt x="20" y="99"/>
                  </a:lnTo>
                  <a:lnTo>
                    <a:pt x="11" y="108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7" name="Line 124"/>
            <p:cNvSpPr>
              <a:spLocks noChangeShapeType="1"/>
            </p:cNvSpPr>
            <p:nvPr/>
          </p:nvSpPr>
          <p:spPr bwMode="auto">
            <a:xfrm>
              <a:off x="2717" y="133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8" name="Line 125"/>
            <p:cNvSpPr>
              <a:spLocks noChangeShapeType="1"/>
            </p:cNvSpPr>
            <p:nvPr/>
          </p:nvSpPr>
          <p:spPr bwMode="auto">
            <a:xfrm flipV="1">
              <a:off x="2620" y="1452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9" name="Freeform 126"/>
            <p:cNvSpPr>
              <a:spLocks/>
            </p:cNvSpPr>
            <p:nvPr/>
          </p:nvSpPr>
          <p:spPr bwMode="auto">
            <a:xfrm>
              <a:off x="2504" y="1453"/>
              <a:ext cx="117" cy="71"/>
            </a:xfrm>
            <a:custGeom>
              <a:avLst/>
              <a:gdLst>
                <a:gd name="T0" fmla="*/ 116 w 117"/>
                <a:gd name="T1" fmla="*/ 0 h 71"/>
                <a:gd name="T2" fmla="*/ 109 w 117"/>
                <a:gd name="T3" fmla="*/ 5 h 71"/>
                <a:gd name="T4" fmla="*/ 101 w 117"/>
                <a:gd name="T5" fmla="*/ 10 h 71"/>
                <a:gd name="T6" fmla="*/ 93 w 117"/>
                <a:gd name="T7" fmla="*/ 15 h 71"/>
                <a:gd name="T8" fmla="*/ 85 w 117"/>
                <a:gd name="T9" fmla="*/ 19 h 71"/>
                <a:gd name="T10" fmla="*/ 76 w 117"/>
                <a:gd name="T11" fmla="*/ 23 h 71"/>
                <a:gd name="T12" fmla="*/ 67 w 117"/>
                <a:gd name="T13" fmla="*/ 27 h 71"/>
                <a:gd name="T14" fmla="*/ 58 w 117"/>
                <a:gd name="T15" fmla="*/ 31 h 71"/>
                <a:gd name="T16" fmla="*/ 50 w 117"/>
                <a:gd name="T17" fmla="*/ 35 h 71"/>
                <a:gd name="T18" fmla="*/ 41 w 117"/>
                <a:gd name="T19" fmla="*/ 39 h 71"/>
                <a:gd name="T20" fmla="*/ 34 w 117"/>
                <a:gd name="T21" fmla="*/ 43 h 71"/>
                <a:gd name="T22" fmla="*/ 26 w 117"/>
                <a:gd name="T23" fmla="*/ 47 h 71"/>
                <a:gd name="T24" fmla="*/ 19 w 117"/>
                <a:gd name="T25" fmla="*/ 51 h 71"/>
                <a:gd name="T26" fmla="*/ 13 w 117"/>
                <a:gd name="T27" fmla="*/ 55 h 71"/>
                <a:gd name="T28" fmla="*/ 8 w 117"/>
                <a:gd name="T29" fmla="*/ 60 h 71"/>
                <a:gd name="T30" fmla="*/ 3 w 117"/>
                <a:gd name="T31" fmla="*/ 65 h 71"/>
                <a:gd name="T32" fmla="*/ 0 w 117"/>
                <a:gd name="T33" fmla="*/ 7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71"/>
                <a:gd name="T53" fmla="*/ 117 w 11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71">
                  <a:moveTo>
                    <a:pt x="116" y="0"/>
                  </a:moveTo>
                  <a:lnTo>
                    <a:pt x="109" y="5"/>
                  </a:lnTo>
                  <a:lnTo>
                    <a:pt x="101" y="10"/>
                  </a:lnTo>
                  <a:lnTo>
                    <a:pt x="93" y="15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67" y="27"/>
                  </a:lnTo>
                  <a:lnTo>
                    <a:pt x="58" y="31"/>
                  </a:lnTo>
                  <a:lnTo>
                    <a:pt x="50" y="35"/>
                  </a:lnTo>
                  <a:lnTo>
                    <a:pt x="41" y="39"/>
                  </a:lnTo>
                  <a:lnTo>
                    <a:pt x="34" y="43"/>
                  </a:lnTo>
                  <a:lnTo>
                    <a:pt x="26" y="47"/>
                  </a:lnTo>
                  <a:lnTo>
                    <a:pt x="19" y="51"/>
                  </a:lnTo>
                  <a:lnTo>
                    <a:pt x="13" y="55"/>
                  </a:lnTo>
                  <a:lnTo>
                    <a:pt x="8" y="60"/>
                  </a:lnTo>
                  <a:lnTo>
                    <a:pt x="3" y="65"/>
                  </a:lnTo>
                  <a:lnTo>
                    <a:pt x="0" y="7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0" name="Line 127"/>
            <p:cNvSpPr>
              <a:spLocks noChangeShapeType="1"/>
            </p:cNvSpPr>
            <p:nvPr/>
          </p:nvSpPr>
          <p:spPr bwMode="auto">
            <a:xfrm>
              <a:off x="2621" y="145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1" name="Line 128"/>
            <p:cNvSpPr>
              <a:spLocks noChangeShapeType="1"/>
            </p:cNvSpPr>
            <p:nvPr/>
          </p:nvSpPr>
          <p:spPr bwMode="auto">
            <a:xfrm flipH="1">
              <a:off x="2503" y="152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2" name="Freeform 129"/>
            <p:cNvSpPr>
              <a:spLocks/>
            </p:cNvSpPr>
            <p:nvPr/>
          </p:nvSpPr>
          <p:spPr bwMode="auto">
            <a:xfrm>
              <a:off x="2499" y="1523"/>
              <a:ext cx="21" cy="133"/>
            </a:xfrm>
            <a:custGeom>
              <a:avLst/>
              <a:gdLst>
                <a:gd name="T0" fmla="*/ 5 w 21"/>
                <a:gd name="T1" fmla="*/ 0 h 133"/>
                <a:gd name="T2" fmla="*/ 3 w 21"/>
                <a:gd name="T3" fmla="*/ 5 h 133"/>
                <a:gd name="T4" fmla="*/ 1 w 21"/>
                <a:gd name="T5" fmla="*/ 11 h 133"/>
                <a:gd name="T6" fmla="*/ 0 w 21"/>
                <a:gd name="T7" fmla="*/ 17 h 133"/>
                <a:gd name="T8" fmla="*/ 0 w 21"/>
                <a:gd name="T9" fmla="*/ 24 h 133"/>
                <a:gd name="T10" fmla="*/ 1 w 21"/>
                <a:gd name="T11" fmla="*/ 31 h 133"/>
                <a:gd name="T12" fmla="*/ 2 w 21"/>
                <a:gd name="T13" fmla="*/ 38 h 133"/>
                <a:gd name="T14" fmla="*/ 3 w 21"/>
                <a:gd name="T15" fmla="*/ 46 h 133"/>
                <a:gd name="T16" fmla="*/ 5 w 21"/>
                <a:gd name="T17" fmla="*/ 54 h 133"/>
                <a:gd name="T18" fmla="*/ 7 w 21"/>
                <a:gd name="T19" fmla="*/ 62 h 133"/>
                <a:gd name="T20" fmla="*/ 9 w 21"/>
                <a:gd name="T21" fmla="*/ 71 h 133"/>
                <a:gd name="T22" fmla="*/ 12 w 21"/>
                <a:gd name="T23" fmla="*/ 80 h 133"/>
                <a:gd name="T24" fmla="*/ 14 w 21"/>
                <a:gd name="T25" fmla="*/ 90 h 133"/>
                <a:gd name="T26" fmla="*/ 16 w 21"/>
                <a:gd name="T27" fmla="*/ 100 h 133"/>
                <a:gd name="T28" fmla="*/ 17 w 21"/>
                <a:gd name="T29" fmla="*/ 110 h 133"/>
                <a:gd name="T30" fmla="*/ 19 w 21"/>
                <a:gd name="T31" fmla="*/ 121 h 133"/>
                <a:gd name="T32" fmla="*/ 20 w 21"/>
                <a:gd name="T33" fmla="*/ 132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33"/>
                <a:gd name="T53" fmla="*/ 21 w 21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33">
                  <a:moveTo>
                    <a:pt x="5" y="0"/>
                  </a:moveTo>
                  <a:lnTo>
                    <a:pt x="3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2" y="38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7" y="62"/>
                  </a:lnTo>
                  <a:lnTo>
                    <a:pt x="9" y="71"/>
                  </a:lnTo>
                  <a:lnTo>
                    <a:pt x="12" y="80"/>
                  </a:lnTo>
                  <a:lnTo>
                    <a:pt x="14" y="90"/>
                  </a:lnTo>
                  <a:lnTo>
                    <a:pt x="16" y="100"/>
                  </a:lnTo>
                  <a:lnTo>
                    <a:pt x="17" y="110"/>
                  </a:lnTo>
                  <a:lnTo>
                    <a:pt x="19" y="121"/>
                  </a:lnTo>
                  <a:lnTo>
                    <a:pt x="20" y="13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3" name="Line 130"/>
            <p:cNvSpPr>
              <a:spLocks noChangeShapeType="1"/>
            </p:cNvSpPr>
            <p:nvPr/>
          </p:nvSpPr>
          <p:spPr bwMode="auto">
            <a:xfrm>
              <a:off x="2505" y="152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4" name="Line 131"/>
            <p:cNvSpPr>
              <a:spLocks noChangeShapeType="1"/>
            </p:cNvSpPr>
            <p:nvPr/>
          </p:nvSpPr>
          <p:spPr bwMode="auto">
            <a:xfrm flipH="1">
              <a:off x="2519" y="165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5" name="Freeform 132"/>
            <p:cNvSpPr>
              <a:spLocks/>
            </p:cNvSpPr>
            <p:nvPr/>
          </p:nvSpPr>
          <p:spPr bwMode="auto">
            <a:xfrm>
              <a:off x="2481" y="1655"/>
              <a:ext cx="39" cy="129"/>
            </a:xfrm>
            <a:custGeom>
              <a:avLst/>
              <a:gdLst>
                <a:gd name="T0" fmla="*/ 38 w 39"/>
                <a:gd name="T1" fmla="*/ 0 h 129"/>
                <a:gd name="T2" fmla="*/ 38 w 39"/>
                <a:gd name="T3" fmla="*/ 11 h 129"/>
                <a:gd name="T4" fmla="*/ 36 w 39"/>
                <a:gd name="T5" fmla="*/ 20 h 129"/>
                <a:gd name="T6" fmla="*/ 34 w 39"/>
                <a:gd name="T7" fmla="*/ 29 h 129"/>
                <a:gd name="T8" fmla="*/ 31 w 39"/>
                <a:gd name="T9" fmla="*/ 36 h 129"/>
                <a:gd name="T10" fmla="*/ 27 w 39"/>
                <a:gd name="T11" fmla="*/ 43 h 129"/>
                <a:gd name="T12" fmla="*/ 22 w 39"/>
                <a:gd name="T13" fmla="*/ 49 h 129"/>
                <a:gd name="T14" fmla="*/ 18 w 39"/>
                <a:gd name="T15" fmla="*/ 56 h 129"/>
                <a:gd name="T16" fmla="*/ 13 w 39"/>
                <a:gd name="T17" fmla="*/ 61 h 129"/>
                <a:gd name="T18" fmla="*/ 9 w 39"/>
                <a:gd name="T19" fmla="*/ 67 h 129"/>
                <a:gd name="T20" fmla="*/ 5 w 39"/>
                <a:gd name="T21" fmla="*/ 74 h 129"/>
                <a:gd name="T22" fmla="*/ 3 w 39"/>
                <a:gd name="T23" fmla="*/ 80 h 129"/>
                <a:gd name="T24" fmla="*/ 1 w 39"/>
                <a:gd name="T25" fmla="*/ 88 h 129"/>
                <a:gd name="T26" fmla="*/ 0 w 39"/>
                <a:gd name="T27" fmla="*/ 96 h 129"/>
                <a:gd name="T28" fmla="*/ 1 w 39"/>
                <a:gd name="T29" fmla="*/ 106 h 129"/>
                <a:gd name="T30" fmla="*/ 3 w 39"/>
                <a:gd name="T31" fmla="*/ 116 h 129"/>
                <a:gd name="T32" fmla="*/ 8 w 39"/>
                <a:gd name="T33" fmla="*/ 128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29"/>
                <a:gd name="T53" fmla="*/ 39 w 3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29">
                  <a:moveTo>
                    <a:pt x="38" y="0"/>
                  </a:moveTo>
                  <a:lnTo>
                    <a:pt x="38" y="11"/>
                  </a:lnTo>
                  <a:lnTo>
                    <a:pt x="36" y="20"/>
                  </a:lnTo>
                  <a:lnTo>
                    <a:pt x="34" y="29"/>
                  </a:lnTo>
                  <a:lnTo>
                    <a:pt x="31" y="36"/>
                  </a:lnTo>
                  <a:lnTo>
                    <a:pt x="27" y="43"/>
                  </a:lnTo>
                  <a:lnTo>
                    <a:pt x="22" y="49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9" y="67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8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6"/>
                  </a:lnTo>
                  <a:lnTo>
                    <a:pt x="8" y="12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6" name="Line 133"/>
            <p:cNvSpPr>
              <a:spLocks noChangeShapeType="1"/>
            </p:cNvSpPr>
            <p:nvPr/>
          </p:nvSpPr>
          <p:spPr bwMode="auto">
            <a:xfrm>
              <a:off x="2519" y="165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7" name="Line 134"/>
            <p:cNvSpPr>
              <a:spLocks noChangeShapeType="1"/>
            </p:cNvSpPr>
            <p:nvPr/>
          </p:nvSpPr>
          <p:spPr bwMode="auto">
            <a:xfrm flipH="1">
              <a:off x="2489" y="178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8" name="Freeform 135"/>
            <p:cNvSpPr>
              <a:spLocks/>
            </p:cNvSpPr>
            <p:nvPr/>
          </p:nvSpPr>
          <p:spPr bwMode="auto">
            <a:xfrm>
              <a:off x="2489" y="1783"/>
              <a:ext cx="110" cy="94"/>
            </a:xfrm>
            <a:custGeom>
              <a:avLst/>
              <a:gdLst>
                <a:gd name="T0" fmla="*/ 0 w 110"/>
                <a:gd name="T1" fmla="*/ 0 h 94"/>
                <a:gd name="T2" fmla="*/ 6 w 110"/>
                <a:gd name="T3" fmla="*/ 12 h 94"/>
                <a:gd name="T4" fmla="*/ 12 w 110"/>
                <a:gd name="T5" fmla="*/ 23 h 94"/>
                <a:gd name="T6" fmla="*/ 19 w 110"/>
                <a:gd name="T7" fmla="*/ 32 h 94"/>
                <a:gd name="T8" fmla="*/ 27 w 110"/>
                <a:gd name="T9" fmla="*/ 40 h 94"/>
                <a:gd name="T10" fmla="*/ 34 w 110"/>
                <a:gd name="T11" fmla="*/ 47 h 94"/>
                <a:gd name="T12" fmla="*/ 42 w 110"/>
                <a:gd name="T13" fmla="*/ 53 h 94"/>
                <a:gd name="T14" fmla="*/ 50 w 110"/>
                <a:gd name="T15" fmla="*/ 59 h 94"/>
                <a:gd name="T16" fmla="*/ 58 w 110"/>
                <a:gd name="T17" fmla="*/ 63 h 94"/>
                <a:gd name="T18" fmla="*/ 66 w 110"/>
                <a:gd name="T19" fmla="*/ 67 h 94"/>
                <a:gd name="T20" fmla="*/ 74 w 110"/>
                <a:gd name="T21" fmla="*/ 71 h 94"/>
                <a:gd name="T22" fmla="*/ 81 w 110"/>
                <a:gd name="T23" fmla="*/ 75 h 94"/>
                <a:gd name="T24" fmla="*/ 88 w 110"/>
                <a:gd name="T25" fmla="*/ 78 h 94"/>
                <a:gd name="T26" fmla="*/ 94 w 110"/>
                <a:gd name="T27" fmla="*/ 81 h 94"/>
                <a:gd name="T28" fmla="*/ 100 w 110"/>
                <a:gd name="T29" fmla="*/ 85 h 94"/>
                <a:gd name="T30" fmla="*/ 105 w 110"/>
                <a:gd name="T31" fmla="*/ 89 h 94"/>
                <a:gd name="T32" fmla="*/ 109 w 110"/>
                <a:gd name="T33" fmla="*/ 93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94"/>
                <a:gd name="T53" fmla="*/ 110 w 110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94">
                  <a:moveTo>
                    <a:pt x="0" y="0"/>
                  </a:moveTo>
                  <a:lnTo>
                    <a:pt x="6" y="12"/>
                  </a:lnTo>
                  <a:lnTo>
                    <a:pt x="12" y="23"/>
                  </a:lnTo>
                  <a:lnTo>
                    <a:pt x="19" y="32"/>
                  </a:lnTo>
                  <a:lnTo>
                    <a:pt x="27" y="40"/>
                  </a:lnTo>
                  <a:lnTo>
                    <a:pt x="34" y="47"/>
                  </a:lnTo>
                  <a:lnTo>
                    <a:pt x="42" y="53"/>
                  </a:lnTo>
                  <a:lnTo>
                    <a:pt x="50" y="59"/>
                  </a:lnTo>
                  <a:lnTo>
                    <a:pt x="58" y="63"/>
                  </a:lnTo>
                  <a:lnTo>
                    <a:pt x="66" y="67"/>
                  </a:lnTo>
                  <a:lnTo>
                    <a:pt x="74" y="71"/>
                  </a:lnTo>
                  <a:lnTo>
                    <a:pt x="81" y="75"/>
                  </a:lnTo>
                  <a:lnTo>
                    <a:pt x="88" y="78"/>
                  </a:lnTo>
                  <a:lnTo>
                    <a:pt x="94" y="81"/>
                  </a:lnTo>
                  <a:lnTo>
                    <a:pt x="100" y="85"/>
                  </a:lnTo>
                  <a:lnTo>
                    <a:pt x="105" y="89"/>
                  </a:lnTo>
                  <a:lnTo>
                    <a:pt x="109" y="9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9" name="Line 136"/>
            <p:cNvSpPr>
              <a:spLocks noChangeShapeType="1"/>
            </p:cNvSpPr>
            <p:nvPr/>
          </p:nvSpPr>
          <p:spPr bwMode="auto">
            <a:xfrm>
              <a:off x="2489" y="178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0" name="Line 137"/>
            <p:cNvSpPr>
              <a:spLocks noChangeShapeType="1"/>
            </p:cNvSpPr>
            <p:nvPr/>
          </p:nvSpPr>
          <p:spPr bwMode="auto">
            <a:xfrm flipH="1">
              <a:off x="2598" y="187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1" name="Freeform 138"/>
            <p:cNvSpPr>
              <a:spLocks/>
            </p:cNvSpPr>
            <p:nvPr/>
          </p:nvSpPr>
          <p:spPr bwMode="auto">
            <a:xfrm>
              <a:off x="2598" y="1876"/>
              <a:ext cx="51" cy="98"/>
            </a:xfrm>
            <a:custGeom>
              <a:avLst/>
              <a:gdLst>
                <a:gd name="T0" fmla="*/ 0 w 51"/>
                <a:gd name="T1" fmla="*/ 0 h 98"/>
                <a:gd name="T2" fmla="*/ 4 w 51"/>
                <a:gd name="T3" fmla="*/ 5 h 98"/>
                <a:gd name="T4" fmla="*/ 6 w 51"/>
                <a:gd name="T5" fmla="*/ 10 h 98"/>
                <a:gd name="T6" fmla="*/ 9 w 51"/>
                <a:gd name="T7" fmla="*/ 16 h 98"/>
                <a:gd name="T8" fmla="*/ 11 w 51"/>
                <a:gd name="T9" fmla="*/ 23 h 98"/>
                <a:gd name="T10" fmla="*/ 13 w 51"/>
                <a:gd name="T11" fmla="*/ 30 h 98"/>
                <a:gd name="T12" fmla="*/ 15 w 51"/>
                <a:gd name="T13" fmla="*/ 37 h 98"/>
                <a:gd name="T14" fmla="*/ 17 w 51"/>
                <a:gd name="T15" fmla="*/ 44 h 98"/>
                <a:gd name="T16" fmla="*/ 19 w 51"/>
                <a:gd name="T17" fmla="*/ 51 h 98"/>
                <a:gd name="T18" fmla="*/ 21 w 51"/>
                <a:gd name="T19" fmla="*/ 58 h 98"/>
                <a:gd name="T20" fmla="*/ 24 w 51"/>
                <a:gd name="T21" fmla="*/ 65 h 98"/>
                <a:gd name="T22" fmla="*/ 27 w 51"/>
                <a:gd name="T23" fmla="*/ 72 h 98"/>
                <a:gd name="T24" fmla="*/ 30 w 51"/>
                <a:gd name="T25" fmla="*/ 78 h 98"/>
                <a:gd name="T26" fmla="*/ 34 w 51"/>
                <a:gd name="T27" fmla="*/ 84 h 98"/>
                <a:gd name="T28" fmla="*/ 38 w 51"/>
                <a:gd name="T29" fmla="*/ 89 h 98"/>
                <a:gd name="T30" fmla="*/ 43 w 51"/>
                <a:gd name="T31" fmla="*/ 93 h 98"/>
                <a:gd name="T32" fmla="*/ 50 w 51"/>
                <a:gd name="T33" fmla="*/ 97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98"/>
                <a:gd name="T53" fmla="*/ 51 w 51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98">
                  <a:moveTo>
                    <a:pt x="0" y="0"/>
                  </a:moveTo>
                  <a:lnTo>
                    <a:pt x="4" y="5"/>
                  </a:lnTo>
                  <a:lnTo>
                    <a:pt x="6" y="10"/>
                  </a:lnTo>
                  <a:lnTo>
                    <a:pt x="9" y="16"/>
                  </a:lnTo>
                  <a:lnTo>
                    <a:pt x="11" y="23"/>
                  </a:lnTo>
                  <a:lnTo>
                    <a:pt x="13" y="30"/>
                  </a:lnTo>
                  <a:lnTo>
                    <a:pt x="15" y="37"/>
                  </a:lnTo>
                  <a:lnTo>
                    <a:pt x="17" y="44"/>
                  </a:lnTo>
                  <a:lnTo>
                    <a:pt x="19" y="51"/>
                  </a:lnTo>
                  <a:lnTo>
                    <a:pt x="21" y="58"/>
                  </a:lnTo>
                  <a:lnTo>
                    <a:pt x="24" y="65"/>
                  </a:lnTo>
                  <a:lnTo>
                    <a:pt x="27" y="72"/>
                  </a:lnTo>
                  <a:lnTo>
                    <a:pt x="30" y="78"/>
                  </a:lnTo>
                  <a:lnTo>
                    <a:pt x="34" y="84"/>
                  </a:lnTo>
                  <a:lnTo>
                    <a:pt x="38" y="89"/>
                  </a:lnTo>
                  <a:lnTo>
                    <a:pt x="43" y="93"/>
                  </a:lnTo>
                  <a:lnTo>
                    <a:pt x="50" y="9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2" name="Line 139"/>
            <p:cNvSpPr>
              <a:spLocks noChangeShapeType="1"/>
            </p:cNvSpPr>
            <p:nvPr/>
          </p:nvSpPr>
          <p:spPr bwMode="auto">
            <a:xfrm>
              <a:off x="2598" y="1876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3" name="Line 140"/>
            <p:cNvSpPr>
              <a:spLocks noChangeShapeType="1"/>
            </p:cNvSpPr>
            <p:nvPr/>
          </p:nvSpPr>
          <p:spPr bwMode="auto">
            <a:xfrm flipH="1">
              <a:off x="2647" y="197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4" name="Freeform 141"/>
            <p:cNvSpPr>
              <a:spLocks/>
            </p:cNvSpPr>
            <p:nvPr/>
          </p:nvSpPr>
          <p:spPr bwMode="auto">
            <a:xfrm>
              <a:off x="2648" y="1967"/>
              <a:ext cx="122" cy="17"/>
            </a:xfrm>
            <a:custGeom>
              <a:avLst/>
              <a:gdLst>
                <a:gd name="T0" fmla="*/ 0 w 122"/>
                <a:gd name="T1" fmla="*/ 8 h 17"/>
                <a:gd name="T2" fmla="*/ 6 w 122"/>
                <a:gd name="T3" fmla="*/ 11 h 17"/>
                <a:gd name="T4" fmla="*/ 13 w 122"/>
                <a:gd name="T5" fmla="*/ 14 h 17"/>
                <a:gd name="T6" fmla="*/ 20 w 122"/>
                <a:gd name="T7" fmla="*/ 16 h 17"/>
                <a:gd name="T8" fmla="*/ 27 w 122"/>
                <a:gd name="T9" fmla="*/ 16 h 17"/>
                <a:gd name="T10" fmla="*/ 35 w 122"/>
                <a:gd name="T11" fmla="*/ 16 h 17"/>
                <a:gd name="T12" fmla="*/ 42 w 122"/>
                <a:gd name="T13" fmla="*/ 14 h 17"/>
                <a:gd name="T14" fmla="*/ 50 w 122"/>
                <a:gd name="T15" fmla="*/ 13 h 17"/>
                <a:gd name="T16" fmla="*/ 58 w 122"/>
                <a:gd name="T17" fmla="*/ 11 h 17"/>
                <a:gd name="T18" fmla="*/ 65 w 122"/>
                <a:gd name="T19" fmla="*/ 8 h 17"/>
                <a:gd name="T20" fmla="*/ 73 w 122"/>
                <a:gd name="T21" fmla="*/ 7 h 17"/>
                <a:gd name="T22" fmla="*/ 81 w 122"/>
                <a:gd name="T23" fmla="*/ 4 h 17"/>
                <a:gd name="T24" fmla="*/ 89 w 122"/>
                <a:gd name="T25" fmla="*/ 2 h 17"/>
                <a:gd name="T26" fmla="*/ 97 w 122"/>
                <a:gd name="T27" fmla="*/ 1 h 17"/>
                <a:gd name="T28" fmla="*/ 105 w 122"/>
                <a:gd name="T29" fmla="*/ 1 h 17"/>
                <a:gd name="T30" fmla="*/ 113 w 122"/>
                <a:gd name="T31" fmla="*/ 0 h 17"/>
                <a:gd name="T32" fmla="*/ 121 w 122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7"/>
                <a:gd name="T53" fmla="*/ 122 w 12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7">
                  <a:moveTo>
                    <a:pt x="0" y="8"/>
                  </a:moveTo>
                  <a:lnTo>
                    <a:pt x="6" y="11"/>
                  </a:lnTo>
                  <a:lnTo>
                    <a:pt x="13" y="14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50" y="13"/>
                  </a:lnTo>
                  <a:lnTo>
                    <a:pt x="58" y="11"/>
                  </a:lnTo>
                  <a:lnTo>
                    <a:pt x="65" y="8"/>
                  </a:lnTo>
                  <a:lnTo>
                    <a:pt x="73" y="7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7" y="1"/>
                  </a:lnTo>
                  <a:lnTo>
                    <a:pt x="105" y="1"/>
                  </a:lnTo>
                  <a:lnTo>
                    <a:pt x="113" y="0"/>
                  </a:lnTo>
                  <a:lnTo>
                    <a:pt x="121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5" name="Line 142"/>
            <p:cNvSpPr>
              <a:spLocks noChangeShapeType="1"/>
            </p:cNvSpPr>
            <p:nvPr/>
          </p:nvSpPr>
          <p:spPr bwMode="auto">
            <a:xfrm flipV="1">
              <a:off x="2648" y="1972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6" name="Line 143"/>
            <p:cNvSpPr>
              <a:spLocks noChangeShapeType="1"/>
            </p:cNvSpPr>
            <p:nvPr/>
          </p:nvSpPr>
          <p:spPr bwMode="auto">
            <a:xfrm>
              <a:off x="2769" y="1968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7" name="Freeform 144"/>
            <p:cNvSpPr>
              <a:spLocks/>
            </p:cNvSpPr>
            <p:nvPr/>
          </p:nvSpPr>
          <p:spPr bwMode="auto">
            <a:xfrm>
              <a:off x="2769" y="1968"/>
              <a:ext cx="145" cy="36"/>
            </a:xfrm>
            <a:custGeom>
              <a:avLst/>
              <a:gdLst>
                <a:gd name="T0" fmla="*/ 0 w 145"/>
                <a:gd name="T1" fmla="*/ 0 h 36"/>
                <a:gd name="T2" fmla="*/ 11 w 145"/>
                <a:gd name="T3" fmla="*/ 1 h 36"/>
                <a:gd name="T4" fmla="*/ 21 w 145"/>
                <a:gd name="T5" fmla="*/ 3 h 36"/>
                <a:gd name="T6" fmla="*/ 31 w 145"/>
                <a:gd name="T7" fmla="*/ 6 h 36"/>
                <a:gd name="T8" fmla="*/ 40 w 145"/>
                <a:gd name="T9" fmla="*/ 9 h 36"/>
                <a:gd name="T10" fmla="*/ 49 w 145"/>
                <a:gd name="T11" fmla="*/ 13 h 36"/>
                <a:gd name="T12" fmla="*/ 58 w 145"/>
                <a:gd name="T13" fmla="*/ 16 h 36"/>
                <a:gd name="T14" fmla="*/ 67 w 145"/>
                <a:gd name="T15" fmla="*/ 20 h 36"/>
                <a:gd name="T16" fmla="*/ 75 w 145"/>
                <a:gd name="T17" fmla="*/ 24 h 36"/>
                <a:gd name="T18" fmla="*/ 84 w 145"/>
                <a:gd name="T19" fmla="*/ 27 h 36"/>
                <a:gd name="T20" fmla="*/ 92 w 145"/>
                <a:gd name="T21" fmla="*/ 30 h 36"/>
                <a:gd name="T22" fmla="*/ 101 w 145"/>
                <a:gd name="T23" fmla="*/ 32 h 36"/>
                <a:gd name="T24" fmla="*/ 109 w 145"/>
                <a:gd name="T25" fmla="*/ 34 h 36"/>
                <a:gd name="T26" fmla="*/ 118 w 145"/>
                <a:gd name="T27" fmla="*/ 35 h 36"/>
                <a:gd name="T28" fmla="*/ 126 w 145"/>
                <a:gd name="T29" fmla="*/ 35 h 36"/>
                <a:gd name="T30" fmla="*/ 135 w 145"/>
                <a:gd name="T31" fmla="*/ 34 h 36"/>
                <a:gd name="T32" fmla="*/ 144 w 145"/>
                <a:gd name="T33" fmla="*/ 3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36"/>
                <a:gd name="T53" fmla="*/ 145 w 14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36">
                  <a:moveTo>
                    <a:pt x="0" y="0"/>
                  </a:moveTo>
                  <a:lnTo>
                    <a:pt x="11" y="1"/>
                  </a:lnTo>
                  <a:lnTo>
                    <a:pt x="21" y="3"/>
                  </a:lnTo>
                  <a:lnTo>
                    <a:pt x="31" y="6"/>
                  </a:lnTo>
                  <a:lnTo>
                    <a:pt x="40" y="9"/>
                  </a:lnTo>
                  <a:lnTo>
                    <a:pt x="49" y="13"/>
                  </a:lnTo>
                  <a:lnTo>
                    <a:pt x="58" y="16"/>
                  </a:lnTo>
                  <a:lnTo>
                    <a:pt x="67" y="20"/>
                  </a:lnTo>
                  <a:lnTo>
                    <a:pt x="75" y="24"/>
                  </a:lnTo>
                  <a:lnTo>
                    <a:pt x="84" y="27"/>
                  </a:lnTo>
                  <a:lnTo>
                    <a:pt x="92" y="30"/>
                  </a:lnTo>
                  <a:lnTo>
                    <a:pt x="101" y="32"/>
                  </a:lnTo>
                  <a:lnTo>
                    <a:pt x="109" y="34"/>
                  </a:lnTo>
                  <a:lnTo>
                    <a:pt x="118" y="35"/>
                  </a:lnTo>
                  <a:lnTo>
                    <a:pt x="126" y="35"/>
                  </a:lnTo>
                  <a:lnTo>
                    <a:pt x="135" y="34"/>
                  </a:lnTo>
                  <a:lnTo>
                    <a:pt x="144" y="3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8" name="Line 145"/>
            <p:cNvSpPr>
              <a:spLocks noChangeShapeType="1"/>
            </p:cNvSpPr>
            <p:nvPr/>
          </p:nvSpPr>
          <p:spPr bwMode="auto">
            <a:xfrm flipV="1">
              <a:off x="2769" y="1966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9" name="Line 146"/>
            <p:cNvSpPr>
              <a:spLocks noChangeShapeType="1"/>
            </p:cNvSpPr>
            <p:nvPr/>
          </p:nvSpPr>
          <p:spPr bwMode="auto">
            <a:xfrm>
              <a:off x="2913" y="200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0" name="Freeform 147"/>
            <p:cNvSpPr>
              <a:spLocks/>
            </p:cNvSpPr>
            <p:nvPr/>
          </p:nvSpPr>
          <p:spPr bwMode="auto">
            <a:xfrm>
              <a:off x="2913" y="1888"/>
              <a:ext cx="106" cy="113"/>
            </a:xfrm>
            <a:custGeom>
              <a:avLst/>
              <a:gdLst>
                <a:gd name="T0" fmla="*/ 0 w 106"/>
                <a:gd name="T1" fmla="*/ 112 h 113"/>
                <a:gd name="T2" fmla="*/ 6 w 106"/>
                <a:gd name="T3" fmla="*/ 109 h 113"/>
                <a:gd name="T4" fmla="*/ 12 w 106"/>
                <a:gd name="T5" fmla="*/ 106 h 113"/>
                <a:gd name="T6" fmla="*/ 18 w 106"/>
                <a:gd name="T7" fmla="*/ 101 h 113"/>
                <a:gd name="T8" fmla="*/ 24 w 106"/>
                <a:gd name="T9" fmla="*/ 94 h 113"/>
                <a:gd name="T10" fmla="*/ 31 w 106"/>
                <a:gd name="T11" fmla="*/ 88 h 113"/>
                <a:gd name="T12" fmla="*/ 37 w 106"/>
                <a:gd name="T13" fmla="*/ 80 h 113"/>
                <a:gd name="T14" fmla="*/ 44 w 106"/>
                <a:gd name="T15" fmla="*/ 72 h 113"/>
                <a:gd name="T16" fmla="*/ 51 w 106"/>
                <a:gd name="T17" fmla="*/ 64 h 113"/>
                <a:gd name="T18" fmla="*/ 58 w 106"/>
                <a:gd name="T19" fmla="*/ 55 h 113"/>
                <a:gd name="T20" fmla="*/ 65 w 106"/>
                <a:gd name="T21" fmla="*/ 47 h 113"/>
                <a:gd name="T22" fmla="*/ 71 w 106"/>
                <a:gd name="T23" fmla="*/ 38 h 113"/>
                <a:gd name="T24" fmla="*/ 78 w 106"/>
                <a:gd name="T25" fmla="*/ 29 h 113"/>
                <a:gd name="T26" fmla="*/ 85 w 106"/>
                <a:gd name="T27" fmla="*/ 21 h 113"/>
                <a:gd name="T28" fmla="*/ 92 w 106"/>
                <a:gd name="T29" fmla="*/ 14 h 113"/>
                <a:gd name="T30" fmla="*/ 99 w 106"/>
                <a:gd name="T31" fmla="*/ 7 h 113"/>
                <a:gd name="T32" fmla="*/ 105 w 106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13"/>
                <a:gd name="T53" fmla="*/ 106 w 106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13">
                  <a:moveTo>
                    <a:pt x="0" y="112"/>
                  </a:moveTo>
                  <a:lnTo>
                    <a:pt x="6" y="109"/>
                  </a:lnTo>
                  <a:lnTo>
                    <a:pt x="12" y="106"/>
                  </a:lnTo>
                  <a:lnTo>
                    <a:pt x="18" y="101"/>
                  </a:lnTo>
                  <a:lnTo>
                    <a:pt x="24" y="94"/>
                  </a:lnTo>
                  <a:lnTo>
                    <a:pt x="31" y="88"/>
                  </a:lnTo>
                  <a:lnTo>
                    <a:pt x="37" y="80"/>
                  </a:lnTo>
                  <a:lnTo>
                    <a:pt x="44" y="72"/>
                  </a:lnTo>
                  <a:lnTo>
                    <a:pt x="51" y="64"/>
                  </a:lnTo>
                  <a:lnTo>
                    <a:pt x="58" y="55"/>
                  </a:lnTo>
                  <a:lnTo>
                    <a:pt x="65" y="47"/>
                  </a:lnTo>
                  <a:lnTo>
                    <a:pt x="71" y="38"/>
                  </a:lnTo>
                  <a:lnTo>
                    <a:pt x="78" y="29"/>
                  </a:lnTo>
                  <a:lnTo>
                    <a:pt x="85" y="21"/>
                  </a:lnTo>
                  <a:lnTo>
                    <a:pt x="92" y="14"/>
                  </a:lnTo>
                  <a:lnTo>
                    <a:pt x="99" y="7"/>
                  </a:lnTo>
                  <a:lnTo>
                    <a:pt x="10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1" name="Line 148"/>
            <p:cNvSpPr>
              <a:spLocks noChangeShapeType="1"/>
            </p:cNvSpPr>
            <p:nvPr/>
          </p:nvSpPr>
          <p:spPr bwMode="auto">
            <a:xfrm flipV="1">
              <a:off x="2913" y="1999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" name="Line 149"/>
            <p:cNvSpPr>
              <a:spLocks noChangeShapeType="1"/>
            </p:cNvSpPr>
            <p:nvPr/>
          </p:nvSpPr>
          <p:spPr bwMode="auto">
            <a:xfrm>
              <a:off x="3019" y="188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3" name="Freeform 150"/>
            <p:cNvSpPr>
              <a:spLocks/>
            </p:cNvSpPr>
            <p:nvPr/>
          </p:nvSpPr>
          <p:spPr bwMode="auto">
            <a:xfrm>
              <a:off x="3018" y="1805"/>
              <a:ext cx="116" cy="84"/>
            </a:xfrm>
            <a:custGeom>
              <a:avLst/>
              <a:gdLst>
                <a:gd name="T0" fmla="*/ 0 w 116"/>
                <a:gd name="T1" fmla="*/ 83 h 84"/>
                <a:gd name="T2" fmla="*/ 7 w 116"/>
                <a:gd name="T3" fmla="*/ 78 h 84"/>
                <a:gd name="T4" fmla="*/ 15 w 116"/>
                <a:gd name="T5" fmla="*/ 73 h 84"/>
                <a:gd name="T6" fmla="*/ 22 w 116"/>
                <a:gd name="T7" fmla="*/ 69 h 84"/>
                <a:gd name="T8" fmla="*/ 31 w 116"/>
                <a:gd name="T9" fmla="*/ 65 h 84"/>
                <a:gd name="T10" fmla="*/ 39 w 116"/>
                <a:gd name="T11" fmla="*/ 61 h 84"/>
                <a:gd name="T12" fmla="*/ 47 w 116"/>
                <a:gd name="T13" fmla="*/ 58 h 84"/>
                <a:gd name="T14" fmla="*/ 56 w 116"/>
                <a:gd name="T15" fmla="*/ 54 h 84"/>
                <a:gd name="T16" fmla="*/ 64 w 116"/>
                <a:gd name="T17" fmla="*/ 51 h 84"/>
                <a:gd name="T18" fmla="*/ 72 w 116"/>
                <a:gd name="T19" fmla="*/ 47 h 84"/>
                <a:gd name="T20" fmla="*/ 80 w 116"/>
                <a:gd name="T21" fmla="*/ 42 h 84"/>
                <a:gd name="T22" fmla="*/ 88 w 116"/>
                <a:gd name="T23" fmla="*/ 37 h 84"/>
                <a:gd name="T24" fmla="*/ 95 w 116"/>
                <a:gd name="T25" fmla="*/ 32 h 84"/>
                <a:gd name="T26" fmla="*/ 101 w 116"/>
                <a:gd name="T27" fmla="*/ 25 h 84"/>
                <a:gd name="T28" fmla="*/ 106 w 116"/>
                <a:gd name="T29" fmla="*/ 18 h 84"/>
                <a:gd name="T30" fmla="*/ 111 w 116"/>
                <a:gd name="T31" fmla="*/ 10 h 84"/>
                <a:gd name="T32" fmla="*/ 115 w 116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84"/>
                <a:gd name="T53" fmla="*/ 116 w 116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84">
                  <a:moveTo>
                    <a:pt x="0" y="83"/>
                  </a:moveTo>
                  <a:lnTo>
                    <a:pt x="7" y="78"/>
                  </a:lnTo>
                  <a:lnTo>
                    <a:pt x="15" y="73"/>
                  </a:lnTo>
                  <a:lnTo>
                    <a:pt x="22" y="69"/>
                  </a:lnTo>
                  <a:lnTo>
                    <a:pt x="31" y="65"/>
                  </a:lnTo>
                  <a:lnTo>
                    <a:pt x="39" y="61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7"/>
                  </a:lnTo>
                  <a:lnTo>
                    <a:pt x="80" y="42"/>
                  </a:lnTo>
                  <a:lnTo>
                    <a:pt x="88" y="37"/>
                  </a:lnTo>
                  <a:lnTo>
                    <a:pt x="95" y="32"/>
                  </a:lnTo>
                  <a:lnTo>
                    <a:pt x="101" y="25"/>
                  </a:lnTo>
                  <a:lnTo>
                    <a:pt x="106" y="18"/>
                  </a:lnTo>
                  <a:lnTo>
                    <a:pt x="111" y="10"/>
                  </a:lnTo>
                  <a:lnTo>
                    <a:pt x="11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4" name="Line 151"/>
            <p:cNvSpPr>
              <a:spLocks noChangeShapeType="1"/>
            </p:cNvSpPr>
            <p:nvPr/>
          </p:nvSpPr>
          <p:spPr bwMode="auto">
            <a:xfrm>
              <a:off x="3018" y="1888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5" name="Line 152"/>
            <p:cNvSpPr>
              <a:spLocks noChangeShapeType="1"/>
            </p:cNvSpPr>
            <p:nvPr/>
          </p:nvSpPr>
          <p:spPr bwMode="auto">
            <a:xfrm>
              <a:off x="3133" y="1805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6" name="Freeform 153"/>
            <p:cNvSpPr>
              <a:spLocks/>
            </p:cNvSpPr>
            <p:nvPr/>
          </p:nvSpPr>
          <p:spPr bwMode="auto">
            <a:xfrm>
              <a:off x="3109" y="1681"/>
              <a:ext cx="30" cy="125"/>
            </a:xfrm>
            <a:custGeom>
              <a:avLst/>
              <a:gdLst>
                <a:gd name="T0" fmla="*/ 24 w 30"/>
                <a:gd name="T1" fmla="*/ 124 h 125"/>
                <a:gd name="T2" fmla="*/ 27 w 30"/>
                <a:gd name="T3" fmla="*/ 112 h 125"/>
                <a:gd name="T4" fmla="*/ 28 w 30"/>
                <a:gd name="T5" fmla="*/ 100 h 125"/>
                <a:gd name="T6" fmla="*/ 29 w 30"/>
                <a:gd name="T7" fmla="*/ 89 h 125"/>
                <a:gd name="T8" fmla="*/ 28 w 30"/>
                <a:gd name="T9" fmla="*/ 80 h 125"/>
                <a:gd name="T10" fmla="*/ 27 w 30"/>
                <a:gd name="T11" fmla="*/ 71 h 125"/>
                <a:gd name="T12" fmla="*/ 25 w 30"/>
                <a:gd name="T13" fmla="*/ 63 h 125"/>
                <a:gd name="T14" fmla="*/ 22 w 30"/>
                <a:gd name="T15" fmla="*/ 56 h 125"/>
                <a:gd name="T16" fmla="*/ 19 w 30"/>
                <a:gd name="T17" fmla="*/ 49 h 125"/>
                <a:gd name="T18" fmla="*/ 16 w 30"/>
                <a:gd name="T19" fmla="*/ 42 h 125"/>
                <a:gd name="T20" fmla="*/ 12 w 30"/>
                <a:gd name="T21" fmla="*/ 36 h 125"/>
                <a:gd name="T22" fmla="*/ 9 w 30"/>
                <a:gd name="T23" fmla="*/ 30 h 125"/>
                <a:gd name="T24" fmla="*/ 6 w 30"/>
                <a:gd name="T25" fmla="*/ 24 h 125"/>
                <a:gd name="T26" fmla="*/ 3 w 30"/>
                <a:gd name="T27" fmla="*/ 19 h 125"/>
                <a:gd name="T28" fmla="*/ 1 w 30"/>
                <a:gd name="T29" fmla="*/ 13 h 125"/>
                <a:gd name="T30" fmla="*/ 0 w 30"/>
                <a:gd name="T31" fmla="*/ 7 h 125"/>
                <a:gd name="T32" fmla="*/ 0 w 30"/>
                <a:gd name="T33" fmla="*/ 0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5"/>
                <a:gd name="T53" fmla="*/ 30 w 30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5">
                  <a:moveTo>
                    <a:pt x="24" y="124"/>
                  </a:moveTo>
                  <a:lnTo>
                    <a:pt x="27" y="112"/>
                  </a:lnTo>
                  <a:lnTo>
                    <a:pt x="28" y="100"/>
                  </a:lnTo>
                  <a:lnTo>
                    <a:pt x="29" y="89"/>
                  </a:lnTo>
                  <a:lnTo>
                    <a:pt x="28" y="80"/>
                  </a:lnTo>
                  <a:lnTo>
                    <a:pt x="27" y="71"/>
                  </a:lnTo>
                  <a:lnTo>
                    <a:pt x="25" y="63"/>
                  </a:lnTo>
                  <a:lnTo>
                    <a:pt x="22" y="56"/>
                  </a:lnTo>
                  <a:lnTo>
                    <a:pt x="19" y="49"/>
                  </a:lnTo>
                  <a:lnTo>
                    <a:pt x="16" y="42"/>
                  </a:lnTo>
                  <a:lnTo>
                    <a:pt x="12" y="36"/>
                  </a:lnTo>
                  <a:lnTo>
                    <a:pt x="9" y="30"/>
                  </a:lnTo>
                  <a:lnTo>
                    <a:pt x="6" y="24"/>
                  </a:ln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7" name="Line 154"/>
            <p:cNvSpPr>
              <a:spLocks noChangeShapeType="1"/>
            </p:cNvSpPr>
            <p:nvPr/>
          </p:nvSpPr>
          <p:spPr bwMode="auto">
            <a:xfrm flipH="1">
              <a:off x="3132" y="180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8" name="Line 155"/>
            <p:cNvSpPr>
              <a:spLocks noChangeShapeType="1"/>
            </p:cNvSpPr>
            <p:nvPr/>
          </p:nvSpPr>
          <p:spPr bwMode="auto">
            <a:xfrm>
              <a:off x="3110" y="168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9" name="Freeform 156"/>
            <p:cNvSpPr>
              <a:spLocks/>
            </p:cNvSpPr>
            <p:nvPr/>
          </p:nvSpPr>
          <p:spPr bwMode="auto">
            <a:xfrm>
              <a:off x="3109" y="1549"/>
              <a:ext cx="38" cy="133"/>
            </a:xfrm>
            <a:custGeom>
              <a:avLst/>
              <a:gdLst>
                <a:gd name="T0" fmla="*/ 0 w 38"/>
                <a:gd name="T1" fmla="*/ 132 h 133"/>
                <a:gd name="T2" fmla="*/ 1 w 38"/>
                <a:gd name="T3" fmla="*/ 126 h 133"/>
                <a:gd name="T4" fmla="*/ 2 w 38"/>
                <a:gd name="T5" fmla="*/ 119 h 133"/>
                <a:gd name="T6" fmla="*/ 5 w 38"/>
                <a:gd name="T7" fmla="*/ 112 h 133"/>
                <a:gd name="T8" fmla="*/ 9 w 38"/>
                <a:gd name="T9" fmla="*/ 105 h 133"/>
                <a:gd name="T10" fmla="*/ 12 w 38"/>
                <a:gd name="T11" fmla="*/ 98 h 133"/>
                <a:gd name="T12" fmla="*/ 17 w 38"/>
                <a:gd name="T13" fmla="*/ 91 h 133"/>
                <a:gd name="T14" fmla="*/ 21 w 38"/>
                <a:gd name="T15" fmla="*/ 83 h 133"/>
                <a:gd name="T16" fmla="*/ 25 w 38"/>
                <a:gd name="T17" fmla="*/ 75 h 133"/>
                <a:gd name="T18" fmla="*/ 29 w 38"/>
                <a:gd name="T19" fmla="*/ 67 h 133"/>
                <a:gd name="T20" fmla="*/ 32 w 38"/>
                <a:gd name="T21" fmla="*/ 59 h 133"/>
                <a:gd name="T22" fmla="*/ 35 w 38"/>
                <a:gd name="T23" fmla="*/ 50 h 133"/>
                <a:gd name="T24" fmla="*/ 37 w 38"/>
                <a:gd name="T25" fmla="*/ 41 h 133"/>
                <a:gd name="T26" fmla="*/ 37 w 38"/>
                <a:gd name="T27" fmla="*/ 31 h 133"/>
                <a:gd name="T28" fmla="*/ 37 w 38"/>
                <a:gd name="T29" fmla="*/ 21 h 133"/>
                <a:gd name="T30" fmla="*/ 34 w 38"/>
                <a:gd name="T31" fmla="*/ 11 h 133"/>
                <a:gd name="T32" fmla="*/ 31 w 38"/>
                <a:gd name="T33" fmla="*/ 0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33"/>
                <a:gd name="T53" fmla="*/ 38 w 38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33">
                  <a:moveTo>
                    <a:pt x="0" y="132"/>
                  </a:moveTo>
                  <a:lnTo>
                    <a:pt x="1" y="126"/>
                  </a:lnTo>
                  <a:lnTo>
                    <a:pt x="2" y="119"/>
                  </a:lnTo>
                  <a:lnTo>
                    <a:pt x="5" y="112"/>
                  </a:lnTo>
                  <a:lnTo>
                    <a:pt x="9" y="105"/>
                  </a:lnTo>
                  <a:lnTo>
                    <a:pt x="12" y="98"/>
                  </a:lnTo>
                  <a:lnTo>
                    <a:pt x="17" y="91"/>
                  </a:lnTo>
                  <a:lnTo>
                    <a:pt x="21" y="83"/>
                  </a:lnTo>
                  <a:lnTo>
                    <a:pt x="25" y="75"/>
                  </a:lnTo>
                  <a:lnTo>
                    <a:pt x="29" y="67"/>
                  </a:lnTo>
                  <a:lnTo>
                    <a:pt x="32" y="59"/>
                  </a:lnTo>
                  <a:lnTo>
                    <a:pt x="35" y="50"/>
                  </a:lnTo>
                  <a:lnTo>
                    <a:pt x="37" y="41"/>
                  </a:lnTo>
                  <a:lnTo>
                    <a:pt x="37" y="31"/>
                  </a:lnTo>
                  <a:lnTo>
                    <a:pt x="37" y="21"/>
                  </a:lnTo>
                  <a:lnTo>
                    <a:pt x="34" y="11"/>
                  </a:ln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0" name="Line 157"/>
            <p:cNvSpPr>
              <a:spLocks noChangeShapeType="1"/>
            </p:cNvSpPr>
            <p:nvPr/>
          </p:nvSpPr>
          <p:spPr bwMode="auto">
            <a:xfrm flipH="1">
              <a:off x="3109" y="168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1" name="Line 158"/>
            <p:cNvSpPr>
              <a:spLocks noChangeShapeType="1"/>
            </p:cNvSpPr>
            <p:nvPr/>
          </p:nvSpPr>
          <p:spPr bwMode="auto">
            <a:xfrm>
              <a:off x="3139" y="1549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2" name="Freeform 159"/>
            <p:cNvSpPr>
              <a:spLocks/>
            </p:cNvSpPr>
            <p:nvPr/>
          </p:nvSpPr>
          <p:spPr bwMode="auto">
            <a:xfrm>
              <a:off x="3041" y="1483"/>
              <a:ext cx="100" cy="67"/>
            </a:xfrm>
            <a:custGeom>
              <a:avLst/>
              <a:gdLst>
                <a:gd name="T0" fmla="*/ 99 w 100"/>
                <a:gd name="T1" fmla="*/ 66 h 67"/>
                <a:gd name="T2" fmla="*/ 94 w 100"/>
                <a:gd name="T3" fmla="*/ 57 h 67"/>
                <a:gd name="T4" fmla="*/ 89 w 100"/>
                <a:gd name="T5" fmla="*/ 49 h 67"/>
                <a:gd name="T6" fmla="*/ 84 w 100"/>
                <a:gd name="T7" fmla="*/ 43 h 67"/>
                <a:gd name="T8" fmla="*/ 78 w 100"/>
                <a:gd name="T9" fmla="*/ 39 h 67"/>
                <a:gd name="T10" fmla="*/ 73 w 100"/>
                <a:gd name="T11" fmla="*/ 35 h 67"/>
                <a:gd name="T12" fmla="*/ 67 w 100"/>
                <a:gd name="T13" fmla="*/ 32 h 67"/>
                <a:gd name="T14" fmla="*/ 61 w 100"/>
                <a:gd name="T15" fmla="*/ 30 h 67"/>
                <a:gd name="T16" fmla="*/ 54 w 100"/>
                <a:gd name="T17" fmla="*/ 29 h 67"/>
                <a:gd name="T18" fmla="*/ 48 w 100"/>
                <a:gd name="T19" fmla="*/ 27 h 67"/>
                <a:gd name="T20" fmla="*/ 41 w 100"/>
                <a:gd name="T21" fmla="*/ 25 h 67"/>
                <a:gd name="T22" fmla="*/ 34 w 100"/>
                <a:gd name="T23" fmla="*/ 23 h 67"/>
                <a:gd name="T24" fmla="*/ 27 w 100"/>
                <a:gd name="T25" fmla="*/ 21 h 67"/>
                <a:gd name="T26" fmla="*/ 20 w 100"/>
                <a:gd name="T27" fmla="*/ 17 h 67"/>
                <a:gd name="T28" fmla="*/ 13 w 100"/>
                <a:gd name="T29" fmla="*/ 13 h 67"/>
                <a:gd name="T30" fmla="*/ 6 w 100"/>
                <a:gd name="T31" fmla="*/ 7 h 67"/>
                <a:gd name="T32" fmla="*/ 0 w 100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67"/>
                <a:gd name="T53" fmla="*/ 100 w 100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67">
                  <a:moveTo>
                    <a:pt x="99" y="66"/>
                  </a:moveTo>
                  <a:lnTo>
                    <a:pt x="94" y="57"/>
                  </a:lnTo>
                  <a:lnTo>
                    <a:pt x="89" y="49"/>
                  </a:lnTo>
                  <a:lnTo>
                    <a:pt x="84" y="43"/>
                  </a:lnTo>
                  <a:lnTo>
                    <a:pt x="78" y="39"/>
                  </a:lnTo>
                  <a:lnTo>
                    <a:pt x="73" y="35"/>
                  </a:lnTo>
                  <a:lnTo>
                    <a:pt x="67" y="32"/>
                  </a:lnTo>
                  <a:lnTo>
                    <a:pt x="61" y="30"/>
                  </a:lnTo>
                  <a:lnTo>
                    <a:pt x="54" y="29"/>
                  </a:lnTo>
                  <a:lnTo>
                    <a:pt x="48" y="27"/>
                  </a:lnTo>
                  <a:lnTo>
                    <a:pt x="41" y="25"/>
                  </a:lnTo>
                  <a:lnTo>
                    <a:pt x="34" y="23"/>
                  </a:lnTo>
                  <a:lnTo>
                    <a:pt x="27" y="21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3" name="Line 160"/>
            <p:cNvSpPr>
              <a:spLocks noChangeShapeType="1"/>
            </p:cNvSpPr>
            <p:nvPr/>
          </p:nvSpPr>
          <p:spPr bwMode="auto">
            <a:xfrm flipH="1">
              <a:off x="3140" y="1549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4" name="Line 161"/>
            <p:cNvSpPr>
              <a:spLocks noChangeShapeType="1"/>
            </p:cNvSpPr>
            <p:nvPr/>
          </p:nvSpPr>
          <p:spPr bwMode="auto">
            <a:xfrm>
              <a:off x="3040" y="148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5" name="Freeform 162"/>
            <p:cNvSpPr>
              <a:spLocks/>
            </p:cNvSpPr>
            <p:nvPr/>
          </p:nvSpPr>
          <p:spPr bwMode="auto">
            <a:xfrm>
              <a:off x="2999" y="1376"/>
              <a:ext cx="43" cy="108"/>
            </a:xfrm>
            <a:custGeom>
              <a:avLst/>
              <a:gdLst>
                <a:gd name="T0" fmla="*/ 42 w 43"/>
                <a:gd name="T1" fmla="*/ 107 h 108"/>
                <a:gd name="T2" fmla="*/ 38 w 43"/>
                <a:gd name="T3" fmla="*/ 102 h 108"/>
                <a:gd name="T4" fmla="*/ 35 w 43"/>
                <a:gd name="T5" fmla="*/ 96 h 108"/>
                <a:gd name="T6" fmla="*/ 33 w 43"/>
                <a:gd name="T7" fmla="*/ 89 h 108"/>
                <a:gd name="T8" fmla="*/ 31 w 43"/>
                <a:gd name="T9" fmla="*/ 83 h 108"/>
                <a:gd name="T10" fmla="*/ 30 w 43"/>
                <a:gd name="T11" fmla="*/ 76 h 108"/>
                <a:gd name="T12" fmla="*/ 29 w 43"/>
                <a:gd name="T13" fmla="*/ 69 h 108"/>
                <a:gd name="T14" fmla="*/ 28 w 43"/>
                <a:gd name="T15" fmla="*/ 61 h 108"/>
                <a:gd name="T16" fmla="*/ 27 w 43"/>
                <a:gd name="T17" fmla="*/ 54 h 108"/>
                <a:gd name="T18" fmla="*/ 26 w 43"/>
                <a:gd name="T19" fmla="*/ 46 h 108"/>
                <a:gd name="T20" fmla="*/ 24 w 43"/>
                <a:gd name="T21" fmla="*/ 39 h 108"/>
                <a:gd name="T22" fmla="*/ 22 w 43"/>
                <a:gd name="T23" fmla="*/ 32 h 108"/>
                <a:gd name="T24" fmla="*/ 20 w 43"/>
                <a:gd name="T25" fmla="*/ 25 h 108"/>
                <a:gd name="T26" fmla="*/ 16 w 43"/>
                <a:gd name="T27" fmla="*/ 18 h 108"/>
                <a:gd name="T28" fmla="*/ 12 w 43"/>
                <a:gd name="T29" fmla="*/ 12 h 108"/>
                <a:gd name="T30" fmla="*/ 7 w 43"/>
                <a:gd name="T31" fmla="*/ 6 h 108"/>
                <a:gd name="T32" fmla="*/ 0 w 43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08"/>
                <a:gd name="T53" fmla="*/ 43 w 43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08">
                  <a:moveTo>
                    <a:pt x="42" y="107"/>
                  </a:moveTo>
                  <a:lnTo>
                    <a:pt x="38" y="102"/>
                  </a:lnTo>
                  <a:lnTo>
                    <a:pt x="35" y="96"/>
                  </a:lnTo>
                  <a:lnTo>
                    <a:pt x="33" y="89"/>
                  </a:lnTo>
                  <a:lnTo>
                    <a:pt x="31" y="83"/>
                  </a:lnTo>
                  <a:lnTo>
                    <a:pt x="30" y="76"/>
                  </a:lnTo>
                  <a:lnTo>
                    <a:pt x="29" y="69"/>
                  </a:lnTo>
                  <a:lnTo>
                    <a:pt x="28" y="61"/>
                  </a:lnTo>
                  <a:lnTo>
                    <a:pt x="27" y="54"/>
                  </a:lnTo>
                  <a:lnTo>
                    <a:pt x="26" y="46"/>
                  </a:lnTo>
                  <a:lnTo>
                    <a:pt x="24" y="39"/>
                  </a:lnTo>
                  <a:lnTo>
                    <a:pt x="22" y="32"/>
                  </a:lnTo>
                  <a:lnTo>
                    <a:pt x="20" y="25"/>
                  </a:lnTo>
                  <a:lnTo>
                    <a:pt x="16" y="18"/>
                  </a:lnTo>
                  <a:lnTo>
                    <a:pt x="12" y="12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6" name="Line 163"/>
            <p:cNvSpPr>
              <a:spLocks noChangeShapeType="1"/>
            </p:cNvSpPr>
            <p:nvPr/>
          </p:nvSpPr>
          <p:spPr bwMode="auto">
            <a:xfrm flipH="1">
              <a:off x="3040" y="148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7" name="Line 164"/>
            <p:cNvSpPr>
              <a:spLocks noChangeShapeType="1"/>
            </p:cNvSpPr>
            <p:nvPr/>
          </p:nvSpPr>
          <p:spPr bwMode="auto">
            <a:xfrm flipV="1">
              <a:off x="2999" y="1375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8" name="Freeform 165"/>
            <p:cNvSpPr>
              <a:spLocks/>
            </p:cNvSpPr>
            <p:nvPr/>
          </p:nvSpPr>
          <p:spPr bwMode="auto">
            <a:xfrm>
              <a:off x="2862" y="1364"/>
              <a:ext cx="138" cy="17"/>
            </a:xfrm>
            <a:custGeom>
              <a:avLst/>
              <a:gdLst>
                <a:gd name="T0" fmla="*/ 137 w 138"/>
                <a:gd name="T1" fmla="*/ 16 h 17"/>
                <a:gd name="T2" fmla="*/ 130 w 138"/>
                <a:gd name="T3" fmla="*/ 10 h 17"/>
                <a:gd name="T4" fmla="*/ 122 w 138"/>
                <a:gd name="T5" fmla="*/ 5 h 17"/>
                <a:gd name="T6" fmla="*/ 115 w 138"/>
                <a:gd name="T7" fmla="*/ 2 h 17"/>
                <a:gd name="T8" fmla="*/ 107 w 138"/>
                <a:gd name="T9" fmla="*/ 1 h 17"/>
                <a:gd name="T10" fmla="*/ 99 w 138"/>
                <a:gd name="T11" fmla="*/ 0 h 17"/>
                <a:gd name="T12" fmla="*/ 91 w 138"/>
                <a:gd name="T13" fmla="*/ 0 h 17"/>
                <a:gd name="T14" fmla="*/ 82 w 138"/>
                <a:gd name="T15" fmla="*/ 0 h 17"/>
                <a:gd name="T16" fmla="*/ 73 w 138"/>
                <a:gd name="T17" fmla="*/ 1 h 17"/>
                <a:gd name="T18" fmla="*/ 65 w 138"/>
                <a:gd name="T19" fmla="*/ 2 h 17"/>
                <a:gd name="T20" fmla="*/ 56 w 138"/>
                <a:gd name="T21" fmla="*/ 4 h 17"/>
                <a:gd name="T22" fmla="*/ 47 w 138"/>
                <a:gd name="T23" fmla="*/ 6 h 17"/>
                <a:gd name="T24" fmla="*/ 38 w 138"/>
                <a:gd name="T25" fmla="*/ 6 h 17"/>
                <a:gd name="T26" fmla="*/ 28 w 138"/>
                <a:gd name="T27" fmla="*/ 8 h 17"/>
                <a:gd name="T28" fmla="*/ 19 w 138"/>
                <a:gd name="T29" fmla="*/ 8 h 17"/>
                <a:gd name="T30" fmla="*/ 10 w 138"/>
                <a:gd name="T31" fmla="*/ 8 h 17"/>
                <a:gd name="T32" fmla="*/ 0 w 138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17"/>
                <a:gd name="T53" fmla="*/ 138 w 13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17">
                  <a:moveTo>
                    <a:pt x="137" y="16"/>
                  </a:moveTo>
                  <a:lnTo>
                    <a:pt x="130" y="10"/>
                  </a:lnTo>
                  <a:lnTo>
                    <a:pt x="122" y="5"/>
                  </a:lnTo>
                  <a:lnTo>
                    <a:pt x="115" y="2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6" y="4"/>
                  </a:lnTo>
                  <a:lnTo>
                    <a:pt x="47" y="6"/>
                  </a:lnTo>
                  <a:lnTo>
                    <a:pt x="38" y="6"/>
                  </a:lnTo>
                  <a:lnTo>
                    <a:pt x="28" y="8"/>
                  </a:lnTo>
                  <a:lnTo>
                    <a:pt x="19" y="8"/>
                  </a:lnTo>
                  <a:lnTo>
                    <a:pt x="10" y="8"/>
                  </a:lnTo>
                  <a:lnTo>
                    <a:pt x="0" y="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9" name="Line 166"/>
            <p:cNvSpPr>
              <a:spLocks noChangeShapeType="1"/>
            </p:cNvSpPr>
            <p:nvPr/>
          </p:nvSpPr>
          <p:spPr bwMode="auto">
            <a:xfrm flipH="1">
              <a:off x="2998" y="137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0" name="Line 167"/>
            <p:cNvSpPr>
              <a:spLocks noChangeShapeType="1"/>
            </p:cNvSpPr>
            <p:nvPr/>
          </p:nvSpPr>
          <p:spPr bwMode="auto">
            <a:xfrm flipV="1">
              <a:off x="2862" y="136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1" name="Freeform 168"/>
            <p:cNvSpPr>
              <a:spLocks/>
            </p:cNvSpPr>
            <p:nvPr/>
          </p:nvSpPr>
          <p:spPr bwMode="auto">
            <a:xfrm>
              <a:off x="2627" y="1488"/>
              <a:ext cx="35" cy="98"/>
            </a:xfrm>
            <a:custGeom>
              <a:avLst/>
              <a:gdLst>
                <a:gd name="T0" fmla="*/ 34 w 35"/>
                <a:gd name="T1" fmla="*/ 0 h 98"/>
                <a:gd name="T2" fmla="*/ 29 w 35"/>
                <a:gd name="T3" fmla="*/ 3 h 98"/>
                <a:gd name="T4" fmla="*/ 25 w 35"/>
                <a:gd name="T5" fmla="*/ 6 h 98"/>
                <a:gd name="T6" fmla="*/ 22 w 35"/>
                <a:gd name="T7" fmla="*/ 10 h 98"/>
                <a:gd name="T8" fmla="*/ 20 w 35"/>
                <a:gd name="T9" fmla="*/ 14 h 98"/>
                <a:gd name="T10" fmla="*/ 19 w 35"/>
                <a:gd name="T11" fmla="*/ 18 h 98"/>
                <a:gd name="T12" fmla="*/ 18 w 35"/>
                <a:gd name="T13" fmla="*/ 23 h 98"/>
                <a:gd name="T14" fmla="*/ 18 w 35"/>
                <a:gd name="T15" fmla="*/ 28 h 98"/>
                <a:gd name="T16" fmla="*/ 18 w 35"/>
                <a:gd name="T17" fmla="*/ 33 h 98"/>
                <a:gd name="T18" fmla="*/ 18 w 35"/>
                <a:gd name="T19" fmla="*/ 39 h 98"/>
                <a:gd name="T20" fmla="*/ 17 w 35"/>
                <a:gd name="T21" fmla="*/ 46 h 98"/>
                <a:gd name="T22" fmla="*/ 16 w 35"/>
                <a:gd name="T23" fmla="*/ 53 h 98"/>
                <a:gd name="T24" fmla="*/ 15 w 35"/>
                <a:gd name="T25" fmla="*/ 61 h 98"/>
                <a:gd name="T26" fmla="*/ 13 w 35"/>
                <a:gd name="T27" fmla="*/ 69 h 98"/>
                <a:gd name="T28" fmla="*/ 10 w 35"/>
                <a:gd name="T29" fmla="*/ 77 h 98"/>
                <a:gd name="T30" fmla="*/ 5 w 35"/>
                <a:gd name="T31" fmla="*/ 87 h 98"/>
                <a:gd name="T32" fmla="*/ 0 w 35"/>
                <a:gd name="T33" fmla="*/ 97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98"/>
                <a:gd name="T53" fmla="*/ 35 w 35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98">
                  <a:moveTo>
                    <a:pt x="34" y="0"/>
                  </a:moveTo>
                  <a:lnTo>
                    <a:pt x="29" y="3"/>
                  </a:lnTo>
                  <a:lnTo>
                    <a:pt x="25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19" y="18"/>
                  </a:lnTo>
                  <a:lnTo>
                    <a:pt x="18" y="23"/>
                  </a:lnTo>
                  <a:lnTo>
                    <a:pt x="18" y="28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7" y="46"/>
                  </a:lnTo>
                  <a:lnTo>
                    <a:pt x="16" y="53"/>
                  </a:lnTo>
                  <a:lnTo>
                    <a:pt x="15" y="61"/>
                  </a:lnTo>
                  <a:lnTo>
                    <a:pt x="13" y="69"/>
                  </a:lnTo>
                  <a:lnTo>
                    <a:pt x="10" y="77"/>
                  </a:lnTo>
                  <a:lnTo>
                    <a:pt x="5" y="87"/>
                  </a:lnTo>
                  <a:lnTo>
                    <a:pt x="0" y="9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2" name="Line 169"/>
            <p:cNvSpPr>
              <a:spLocks noChangeShapeType="1"/>
            </p:cNvSpPr>
            <p:nvPr/>
          </p:nvSpPr>
          <p:spPr bwMode="auto">
            <a:xfrm>
              <a:off x="2661" y="148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3" name="Line 170"/>
            <p:cNvSpPr>
              <a:spLocks noChangeShapeType="1"/>
            </p:cNvSpPr>
            <p:nvPr/>
          </p:nvSpPr>
          <p:spPr bwMode="auto">
            <a:xfrm flipH="1">
              <a:off x="2626" y="158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4" name="Freeform 171"/>
            <p:cNvSpPr>
              <a:spLocks/>
            </p:cNvSpPr>
            <p:nvPr/>
          </p:nvSpPr>
          <p:spPr bwMode="auto">
            <a:xfrm>
              <a:off x="2571" y="1585"/>
              <a:ext cx="57" cy="79"/>
            </a:xfrm>
            <a:custGeom>
              <a:avLst/>
              <a:gdLst>
                <a:gd name="T0" fmla="*/ 56 w 57"/>
                <a:gd name="T1" fmla="*/ 0 h 79"/>
                <a:gd name="T2" fmla="*/ 49 w 57"/>
                <a:gd name="T3" fmla="*/ 9 h 79"/>
                <a:gd name="T4" fmla="*/ 44 w 57"/>
                <a:gd name="T5" fmla="*/ 17 h 79"/>
                <a:gd name="T6" fmla="*/ 38 w 57"/>
                <a:gd name="T7" fmla="*/ 25 h 79"/>
                <a:gd name="T8" fmla="*/ 33 w 57"/>
                <a:gd name="T9" fmla="*/ 31 h 79"/>
                <a:gd name="T10" fmla="*/ 29 w 57"/>
                <a:gd name="T11" fmla="*/ 36 h 79"/>
                <a:gd name="T12" fmla="*/ 25 w 57"/>
                <a:gd name="T13" fmla="*/ 41 h 79"/>
                <a:gd name="T14" fmla="*/ 21 w 57"/>
                <a:gd name="T15" fmla="*/ 46 h 79"/>
                <a:gd name="T16" fmla="*/ 18 w 57"/>
                <a:gd name="T17" fmla="*/ 49 h 79"/>
                <a:gd name="T18" fmla="*/ 15 w 57"/>
                <a:gd name="T19" fmla="*/ 53 h 79"/>
                <a:gd name="T20" fmla="*/ 12 w 57"/>
                <a:gd name="T21" fmla="*/ 56 h 79"/>
                <a:gd name="T22" fmla="*/ 10 w 57"/>
                <a:gd name="T23" fmla="*/ 59 h 79"/>
                <a:gd name="T24" fmla="*/ 7 w 57"/>
                <a:gd name="T25" fmla="*/ 62 h 79"/>
                <a:gd name="T26" fmla="*/ 5 w 57"/>
                <a:gd name="T27" fmla="*/ 66 h 79"/>
                <a:gd name="T28" fmla="*/ 3 w 57"/>
                <a:gd name="T29" fmla="*/ 69 h 79"/>
                <a:gd name="T30" fmla="*/ 2 w 57"/>
                <a:gd name="T31" fmla="*/ 73 h 79"/>
                <a:gd name="T32" fmla="*/ 0 w 57"/>
                <a:gd name="T33" fmla="*/ 78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9"/>
                <a:gd name="T53" fmla="*/ 57 w 5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9">
                  <a:moveTo>
                    <a:pt x="56" y="0"/>
                  </a:moveTo>
                  <a:lnTo>
                    <a:pt x="49" y="9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3" y="31"/>
                  </a:lnTo>
                  <a:lnTo>
                    <a:pt x="29" y="36"/>
                  </a:lnTo>
                  <a:lnTo>
                    <a:pt x="25" y="41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7" y="62"/>
                  </a:lnTo>
                  <a:lnTo>
                    <a:pt x="5" y="66"/>
                  </a:lnTo>
                  <a:lnTo>
                    <a:pt x="3" y="69"/>
                  </a:lnTo>
                  <a:lnTo>
                    <a:pt x="2" y="73"/>
                  </a:lnTo>
                  <a:lnTo>
                    <a:pt x="0" y="7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5" name="Line 172"/>
            <p:cNvSpPr>
              <a:spLocks noChangeShapeType="1"/>
            </p:cNvSpPr>
            <p:nvPr/>
          </p:nvSpPr>
          <p:spPr bwMode="auto">
            <a:xfrm>
              <a:off x="2628" y="158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6" name="Line 173"/>
            <p:cNvSpPr>
              <a:spLocks noChangeShapeType="1"/>
            </p:cNvSpPr>
            <p:nvPr/>
          </p:nvSpPr>
          <p:spPr bwMode="auto">
            <a:xfrm flipH="1">
              <a:off x="2570" y="166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7" name="Freeform 174"/>
            <p:cNvSpPr>
              <a:spLocks/>
            </p:cNvSpPr>
            <p:nvPr/>
          </p:nvSpPr>
          <p:spPr bwMode="auto">
            <a:xfrm>
              <a:off x="2570" y="1663"/>
              <a:ext cx="48" cy="79"/>
            </a:xfrm>
            <a:custGeom>
              <a:avLst/>
              <a:gdLst>
                <a:gd name="T0" fmla="*/ 1 w 48"/>
                <a:gd name="T1" fmla="*/ 0 h 79"/>
                <a:gd name="T2" fmla="*/ 0 w 48"/>
                <a:gd name="T3" fmla="*/ 4 h 79"/>
                <a:gd name="T4" fmla="*/ 0 w 48"/>
                <a:gd name="T5" fmla="*/ 8 h 79"/>
                <a:gd name="T6" fmla="*/ 0 w 48"/>
                <a:gd name="T7" fmla="*/ 12 h 79"/>
                <a:gd name="T8" fmla="*/ 2 w 48"/>
                <a:gd name="T9" fmla="*/ 15 h 79"/>
                <a:gd name="T10" fmla="*/ 4 w 48"/>
                <a:gd name="T11" fmla="*/ 19 h 79"/>
                <a:gd name="T12" fmla="*/ 7 w 48"/>
                <a:gd name="T13" fmla="*/ 22 h 79"/>
                <a:gd name="T14" fmla="*/ 10 w 48"/>
                <a:gd name="T15" fmla="*/ 25 h 79"/>
                <a:gd name="T16" fmla="*/ 14 w 48"/>
                <a:gd name="T17" fmla="*/ 28 h 79"/>
                <a:gd name="T18" fmla="*/ 18 w 48"/>
                <a:gd name="T19" fmla="*/ 32 h 79"/>
                <a:gd name="T20" fmla="*/ 22 w 48"/>
                <a:gd name="T21" fmla="*/ 36 h 79"/>
                <a:gd name="T22" fmla="*/ 27 w 48"/>
                <a:gd name="T23" fmla="*/ 41 h 79"/>
                <a:gd name="T24" fmla="*/ 31 w 48"/>
                <a:gd name="T25" fmla="*/ 47 h 79"/>
                <a:gd name="T26" fmla="*/ 35 w 48"/>
                <a:gd name="T27" fmla="*/ 53 h 79"/>
                <a:gd name="T28" fmla="*/ 39 w 48"/>
                <a:gd name="T29" fmla="*/ 60 h 79"/>
                <a:gd name="T30" fmla="*/ 43 w 48"/>
                <a:gd name="T31" fmla="*/ 68 h 79"/>
                <a:gd name="T32" fmla="*/ 47 w 48"/>
                <a:gd name="T33" fmla="*/ 78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9"/>
                <a:gd name="T53" fmla="*/ 48 w 48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9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7" y="41"/>
                  </a:lnTo>
                  <a:lnTo>
                    <a:pt x="31" y="47"/>
                  </a:lnTo>
                  <a:lnTo>
                    <a:pt x="35" y="53"/>
                  </a:lnTo>
                  <a:lnTo>
                    <a:pt x="39" y="60"/>
                  </a:lnTo>
                  <a:lnTo>
                    <a:pt x="43" y="68"/>
                  </a:lnTo>
                  <a:lnTo>
                    <a:pt x="47" y="7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8" name="Line 175"/>
            <p:cNvSpPr>
              <a:spLocks noChangeShapeType="1"/>
            </p:cNvSpPr>
            <p:nvPr/>
          </p:nvSpPr>
          <p:spPr bwMode="auto">
            <a:xfrm>
              <a:off x="2572" y="166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9" name="Line 176"/>
            <p:cNvSpPr>
              <a:spLocks noChangeShapeType="1"/>
            </p:cNvSpPr>
            <p:nvPr/>
          </p:nvSpPr>
          <p:spPr bwMode="auto">
            <a:xfrm flipH="1">
              <a:off x="2617" y="174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0" name="Freeform 177"/>
            <p:cNvSpPr>
              <a:spLocks/>
            </p:cNvSpPr>
            <p:nvPr/>
          </p:nvSpPr>
          <p:spPr bwMode="auto">
            <a:xfrm>
              <a:off x="2617" y="1741"/>
              <a:ext cx="20" cy="100"/>
            </a:xfrm>
            <a:custGeom>
              <a:avLst/>
              <a:gdLst>
                <a:gd name="T0" fmla="*/ 0 w 20"/>
                <a:gd name="T1" fmla="*/ 0 h 100"/>
                <a:gd name="T2" fmla="*/ 3 w 20"/>
                <a:gd name="T3" fmla="*/ 9 h 100"/>
                <a:gd name="T4" fmla="*/ 5 w 20"/>
                <a:gd name="T5" fmla="*/ 18 h 100"/>
                <a:gd name="T6" fmla="*/ 6 w 20"/>
                <a:gd name="T7" fmla="*/ 27 h 100"/>
                <a:gd name="T8" fmla="*/ 7 w 20"/>
                <a:gd name="T9" fmla="*/ 35 h 100"/>
                <a:gd name="T10" fmla="*/ 8 w 20"/>
                <a:gd name="T11" fmla="*/ 42 h 100"/>
                <a:gd name="T12" fmla="*/ 9 w 20"/>
                <a:gd name="T13" fmla="*/ 49 h 100"/>
                <a:gd name="T14" fmla="*/ 9 w 20"/>
                <a:gd name="T15" fmla="*/ 55 h 100"/>
                <a:gd name="T16" fmla="*/ 9 w 20"/>
                <a:gd name="T17" fmla="*/ 61 h 100"/>
                <a:gd name="T18" fmla="*/ 9 w 20"/>
                <a:gd name="T19" fmla="*/ 67 h 100"/>
                <a:gd name="T20" fmla="*/ 10 w 20"/>
                <a:gd name="T21" fmla="*/ 72 h 100"/>
                <a:gd name="T22" fmla="*/ 10 w 20"/>
                <a:gd name="T23" fmla="*/ 77 h 100"/>
                <a:gd name="T24" fmla="*/ 11 w 20"/>
                <a:gd name="T25" fmla="*/ 81 h 100"/>
                <a:gd name="T26" fmla="*/ 12 w 20"/>
                <a:gd name="T27" fmla="*/ 86 h 100"/>
                <a:gd name="T28" fmla="*/ 14 w 20"/>
                <a:gd name="T29" fmla="*/ 90 h 100"/>
                <a:gd name="T30" fmla="*/ 16 w 20"/>
                <a:gd name="T31" fmla="*/ 95 h 100"/>
                <a:gd name="T32" fmla="*/ 19 w 20"/>
                <a:gd name="T33" fmla="*/ 99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00"/>
                <a:gd name="T53" fmla="*/ 20 w 20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00">
                  <a:moveTo>
                    <a:pt x="0" y="0"/>
                  </a:moveTo>
                  <a:lnTo>
                    <a:pt x="3" y="9"/>
                  </a:lnTo>
                  <a:lnTo>
                    <a:pt x="5" y="18"/>
                  </a:lnTo>
                  <a:lnTo>
                    <a:pt x="6" y="27"/>
                  </a:lnTo>
                  <a:lnTo>
                    <a:pt x="7" y="35"/>
                  </a:lnTo>
                  <a:lnTo>
                    <a:pt x="8" y="42"/>
                  </a:lnTo>
                  <a:lnTo>
                    <a:pt x="9" y="49"/>
                  </a:lnTo>
                  <a:lnTo>
                    <a:pt x="9" y="55"/>
                  </a:lnTo>
                  <a:lnTo>
                    <a:pt x="9" y="61"/>
                  </a:lnTo>
                  <a:lnTo>
                    <a:pt x="9" y="67"/>
                  </a:lnTo>
                  <a:lnTo>
                    <a:pt x="10" y="72"/>
                  </a:lnTo>
                  <a:lnTo>
                    <a:pt x="10" y="77"/>
                  </a:lnTo>
                  <a:lnTo>
                    <a:pt x="11" y="81"/>
                  </a:lnTo>
                  <a:lnTo>
                    <a:pt x="12" y="86"/>
                  </a:lnTo>
                  <a:lnTo>
                    <a:pt x="14" y="90"/>
                  </a:lnTo>
                  <a:lnTo>
                    <a:pt x="16" y="95"/>
                  </a:lnTo>
                  <a:lnTo>
                    <a:pt x="19" y="9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1" name="Line 178"/>
            <p:cNvSpPr>
              <a:spLocks noChangeShapeType="1"/>
            </p:cNvSpPr>
            <p:nvPr/>
          </p:nvSpPr>
          <p:spPr bwMode="auto">
            <a:xfrm>
              <a:off x="2618" y="1740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2" name="Line 179"/>
            <p:cNvSpPr>
              <a:spLocks noChangeShapeType="1"/>
            </p:cNvSpPr>
            <p:nvPr/>
          </p:nvSpPr>
          <p:spPr bwMode="auto">
            <a:xfrm flipH="1">
              <a:off x="2636" y="184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" name="Freeform 180"/>
            <p:cNvSpPr>
              <a:spLocks/>
            </p:cNvSpPr>
            <p:nvPr/>
          </p:nvSpPr>
          <p:spPr bwMode="auto">
            <a:xfrm>
              <a:off x="2636" y="1840"/>
              <a:ext cx="83" cy="17"/>
            </a:xfrm>
            <a:custGeom>
              <a:avLst/>
              <a:gdLst>
                <a:gd name="T0" fmla="*/ 0 w 83"/>
                <a:gd name="T1" fmla="*/ 0 h 17"/>
                <a:gd name="T2" fmla="*/ 4 w 83"/>
                <a:gd name="T3" fmla="*/ 4 h 17"/>
                <a:gd name="T4" fmla="*/ 8 w 83"/>
                <a:gd name="T5" fmla="*/ 8 h 17"/>
                <a:gd name="T6" fmla="*/ 12 w 83"/>
                <a:gd name="T7" fmla="*/ 11 h 17"/>
                <a:gd name="T8" fmla="*/ 17 w 83"/>
                <a:gd name="T9" fmla="*/ 13 h 17"/>
                <a:gd name="T10" fmla="*/ 21 w 83"/>
                <a:gd name="T11" fmla="*/ 13 h 17"/>
                <a:gd name="T12" fmla="*/ 26 w 83"/>
                <a:gd name="T13" fmla="*/ 13 h 17"/>
                <a:gd name="T14" fmla="*/ 31 w 83"/>
                <a:gd name="T15" fmla="*/ 13 h 17"/>
                <a:gd name="T16" fmla="*/ 36 w 83"/>
                <a:gd name="T17" fmla="*/ 11 h 17"/>
                <a:gd name="T18" fmla="*/ 41 w 83"/>
                <a:gd name="T19" fmla="*/ 10 h 17"/>
                <a:gd name="T20" fmla="*/ 47 w 83"/>
                <a:gd name="T21" fmla="*/ 10 h 17"/>
                <a:gd name="T22" fmla="*/ 52 w 83"/>
                <a:gd name="T23" fmla="*/ 8 h 17"/>
                <a:gd name="T24" fmla="*/ 58 w 83"/>
                <a:gd name="T25" fmla="*/ 8 h 17"/>
                <a:gd name="T26" fmla="*/ 64 w 83"/>
                <a:gd name="T27" fmla="*/ 8 h 17"/>
                <a:gd name="T28" fmla="*/ 70 w 83"/>
                <a:gd name="T29" fmla="*/ 10 h 17"/>
                <a:gd name="T30" fmla="*/ 76 w 83"/>
                <a:gd name="T31" fmla="*/ 13 h 17"/>
                <a:gd name="T32" fmla="*/ 82 w 83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17"/>
                <a:gd name="T53" fmla="*/ 83 w 8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17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2" y="11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6" y="13"/>
                  </a:lnTo>
                  <a:lnTo>
                    <a:pt x="31" y="13"/>
                  </a:lnTo>
                  <a:lnTo>
                    <a:pt x="36" y="11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2" y="8"/>
                  </a:lnTo>
                  <a:lnTo>
                    <a:pt x="58" y="8"/>
                  </a:lnTo>
                  <a:lnTo>
                    <a:pt x="64" y="8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82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4" name="Line 181"/>
            <p:cNvSpPr>
              <a:spLocks noChangeShapeType="1"/>
            </p:cNvSpPr>
            <p:nvPr/>
          </p:nvSpPr>
          <p:spPr bwMode="auto">
            <a:xfrm>
              <a:off x="2636" y="1839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5" name="Line 182"/>
            <p:cNvSpPr>
              <a:spLocks noChangeShapeType="1"/>
            </p:cNvSpPr>
            <p:nvPr/>
          </p:nvSpPr>
          <p:spPr bwMode="auto">
            <a:xfrm flipH="1">
              <a:off x="2717" y="185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6" name="Freeform 183"/>
            <p:cNvSpPr>
              <a:spLocks/>
            </p:cNvSpPr>
            <p:nvPr/>
          </p:nvSpPr>
          <p:spPr bwMode="auto">
            <a:xfrm>
              <a:off x="2718" y="1851"/>
              <a:ext cx="61" cy="67"/>
            </a:xfrm>
            <a:custGeom>
              <a:avLst/>
              <a:gdLst>
                <a:gd name="T0" fmla="*/ 0 w 61"/>
                <a:gd name="T1" fmla="*/ 0 h 67"/>
                <a:gd name="T2" fmla="*/ 6 w 61"/>
                <a:gd name="T3" fmla="*/ 4 h 67"/>
                <a:gd name="T4" fmla="*/ 11 w 61"/>
                <a:gd name="T5" fmla="*/ 8 h 67"/>
                <a:gd name="T6" fmla="*/ 16 w 61"/>
                <a:gd name="T7" fmla="*/ 12 h 67"/>
                <a:gd name="T8" fmla="*/ 19 w 61"/>
                <a:gd name="T9" fmla="*/ 17 h 67"/>
                <a:gd name="T10" fmla="*/ 23 w 61"/>
                <a:gd name="T11" fmla="*/ 23 h 67"/>
                <a:gd name="T12" fmla="*/ 26 w 61"/>
                <a:gd name="T13" fmla="*/ 29 h 67"/>
                <a:gd name="T14" fmla="*/ 29 w 61"/>
                <a:gd name="T15" fmla="*/ 34 h 67"/>
                <a:gd name="T16" fmla="*/ 31 w 61"/>
                <a:gd name="T17" fmla="*/ 40 h 67"/>
                <a:gd name="T18" fmla="*/ 34 w 61"/>
                <a:gd name="T19" fmla="*/ 46 h 67"/>
                <a:gd name="T20" fmla="*/ 37 w 61"/>
                <a:gd name="T21" fmla="*/ 51 h 67"/>
                <a:gd name="T22" fmla="*/ 40 w 61"/>
                <a:gd name="T23" fmla="*/ 55 h 67"/>
                <a:gd name="T24" fmla="*/ 43 w 61"/>
                <a:gd name="T25" fmla="*/ 59 h 67"/>
                <a:gd name="T26" fmla="*/ 46 w 61"/>
                <a:gd name="T27" fmla="*/ 62 h 67"/>
                <a:gd name="T28" fmla="*/ 50 w 61"/>
                <a:gd name="T29" fmla="*/ 65 h 67"/>
                <a:gd name="T30" fmla="*/ 55 w 61"/>
                <a:gd name="T31" fmla="*/ 66 h 67"/>
                <a:gd name="T32" fmla="*/ 60 w 61"/>
                <a:gd name="T33" fmla="*/ 66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7"/>
                <a:gd name="T53" fmla="*/ 61 w 6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7">
                  <a:moveTo>
                    <a:pt x="0" y="0"/>
                  </a:moveTo>
                  <a:lnTo>
                    <a:pt x="6" y="4"/>
                  </a:lnTo>
                  <a:lnTo>
                    <a:pt x="11" y="8"/>
                  </a:lnTo>
                  <a:lnTo>
                    <a:pt x="16" y="12"/>
                  </a:lnTo>
                  <a:lnTo>
                    <a:pt x="19" y="17"/>
                  </a:lnTo>
                  <a:lnTo>
                    <a:pt x="23" y="23"/>
                  </a:lnTo>
                  <a:lnTo>
                    <a:pt x="26" y="29"/>
                  </a:lnTo>
                  <a:lnTo>
                    <a:pt x="29" y="34"/>
                  </a:lnTo>
                  <a:lnTo>
                    <a:pt x="31" y="40"/>
                  </a:lnTo>
                  <a:lnTo>
                    <a:pt x="34" y="46"/>
                  </a:lnTo>
                  <a:lnTo>
                    <a:pt x="37" y="51"/>
                  </a:lnTo>
                  <a:lnTo>
                    <a:pt x="40" y="55"/>
                  </a:lnTo>
                  <a:lnTo>
                    <a:pt x="43" y="59"/>
                  </a:lnTo>
                  <a:lnTo>
                    <a:pt x="46" y="62"/>
                  </a:lnTo>
                  <a:lnTo>
                    <a:pt x="50" y="65"/>
                  </a:lnTo>
                  <a:lnTo>
                    <a:pt x="55" y="66"/>
                  </a:lnTo>
                  <a:lnTo>
                    <a:pt x="60" y="6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7" name="Line 184"/>
            <p:cNvSpPr>
              <a:spLocks noChangeShapeType="1"/>
            </p:cNvSpPr>
            <p:nvPr/>
          </p:nvSpPr>
          <p:spPr bwMode="auto">
            <a:xfrm flipV="1">
              <a:off x="2718" y="1850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8" name="Line 185"/>
            <p:cNvSpPr>
              <a:spLocks noChangeShapeType="1"/>
            </p:cNvSpPr>
            <p:nvPr/>
          </p:nvSpPr>
          <p:spPr bwMode="auto">
            <a:xfrm>
              <a:off x="2778" y="191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9" name="Freeform 186"/>
            <p:cNvSpPr>
              <a:spLocks/>
            </p:cNvSpPr>
            <p:nvPr/>
          </p:nvSpPr>
          <p:spPr bwMode="auto">
            <a:xfrm>
              <a:off x="2778" y="1875"/>
              <a:ext cx="100" cy="43"/>
            </a:xfrm>
            <a:custGeom>
              <a:avLst/>
              <a:gdLst>
                <a:gd name="T0" fmla="*/ 0 w 100"/>
                <a:gd name="T1" fmla="*/ 42 h 43"/>
                <a:gd name="T2" fmla="*/ 4 w 100"/>
                <a:gd name="T3" fmla="*/ 41 h 43"/>
                <a:gd name="T4" fmla="*/ 9 w 100"/>
                <a:gd name="T5" fmla="*/ 40 h 43"/>
                <a:gd name="T6" fmla="*/ 14 w 100"/>
                <a:gd name="T7" fmla="*/ 38 h 43"/>
                <a:gd name="T8" fmla="*/ 19 w 100"/>
                <a:gd name="T9" fmla="*/ 35 h 43"/>
                <a:gd name="T10" fmla="*/ 24 w 100"/>
                <a:gd name="T11" fmla="*/ 33 h 43"/>
                <a:gd name="T12" fmla="*/ 30 w 100"/>
                <a:gd name="T13" fmla="*/ 30 h 43"/>
                <a:gd name="T14" fmla="*/ 36 w 100"/>
                <a:gd name="T15" fmla="*/ 27 h 43"/>
                <a:gd name="T16" fmla="*/ 42 w 100"/>
                <a:gd name="T17" fmla="*/ 23 h 43"/>
                <a:gd name="T18" fmla="*/ 48 w 100"/>
                <a:gd name="T19" fmla="*/ 20 h 43"/>
                <a:gd name="T20" fmla="*/ 55 w 100"/>
                <a:gd name="T21" fmla="*/ 17 h 43"/>
                <a:gd name="T22" fmla="*/ 62 w 100"/>
                <a:gd name="T23" fmla="*/ 13 h 43"/>
                <a:gd name="T24" fmla="*/ 69 w 100"/>
                <a:gd name="T25" fmla="*/ 10 h 43"/>
                <a:gd name="T26" fmla="*/ 76 w 100"/>
                <a:gd name="T27" fmla="*/ 7 h 43"/>
                <a:gd name="T28" fmla="*/ 84 w 100"/>
                <a:gd name="T29" fmla="*/ 4 h 43"/>
                <a:gd name="T30" fmla="*/ 91 w 100"/>
                <a:gd name="T31" fmla="*/ 2 h 43"/>
                <a:gd name="T32" fmla="*/ 99 w 100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43"/>
                <a:gd name="T53" fmla="*/ 100 w 100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43">
                  <a:moveTo>
                    <a:pt x="0" y="42"/>
                  </a:moveTo>
                  <a:lnTo>
                    <a:pt x="4" y="41"/>
                  </a:lnTo>
                  <a:lnTo>
                    <a:pt x="9" y="40"/>
                  </a:lnTo>
                  <a:lnTo>
                    <a:pt x="14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30" y="30"/>
                  </a:lnTo>
                  <a:lnTo>
                    <a:pt x="36" y="27"/>
                  </a:lnTo>
                  <a:lnTo>
                    <a:pt x="42" y="23"/>
                  </a:lnTo>
                  <a:lnTo>
                    <a:pt x="48" y="20"/>
                  </a:lnTo>
                  <a:lnTo>
                    <a:pt x="55" y="17"/>
                  </a:lnTo>
                  <a:lnTo>
                    <a:pt x="62" y="13"/>
                  </a:lnTo>
                  <a:lnTo>
                    <a:pt x="69" y="10"/>
                  </a:lnTo>
                  <a:lnTo>
                    <a:pt x="76" y="7"/>
                  </a:lnTo>
                  <a:lnTo>
                    <a:pt x="84" y="4"/>
                  </a:lnTo>
                  <a:lnTo>
                    <a:pt x="91" y="2"/>
                  </a:lnTo>
                  <a:lnTo>
                    <a:pt x="9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0" name="Line 187"/>
            <p:cNvSpPr>
              <a:spLocks noChangeShapeType="1"/>
            </p:cNvSpPr>
            <p:nvPr/>
          </p:nvSpPr>
          <p:spPr bwMode="auto">
            <a:xfrm flipV="1">
              <a:off x="2778" y="1916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1" name="Line 188"/>
            <p:cNvSpPr>
              <a:spLocks noChangeShapeType="1"/>
            </p:cNvSpPr>
            <p:nvPr/>
          </p:nvSpPr>
          <p:spPr bwMode="auto">
            <a:xfrm>
              <a:off x="2877" y="1875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2" name="Freeform 189"/>
            <p:cNvSpPr>
              <a:spLocks/>
            </p:cNvSpPr>
            <p:nvPr/>
          </p:nvSpPr>
          <p:spPr bwMode="auto">
            <a:xfrm>
              <a:off x="2877" y="1850"/>
              <a:ext cx="113" cy="26"/>
            </a:xfrm>
            <a:custGeom>
              <a:avLst/>
              <a:gdLst>
                <a:gd name="T0" fmla="*/ 0 w 113"/>
                <a:gd name="T1" fmla="*/ 25 h 26"/>
                <a:gd name="T2" fmla="*/ 8 w 113"/>
                <a:gd name="T3" fmla="*/ 23 h 26"/>
                <a:gd name="T4" fmla="*/ 16 w 113"/>
                <a:gd name="T5" fmla="*/ 21 h 26"/>
                <a:gd name="T6" fmla="*/ 25 w 113"/>
                <a:gd name="T7" fmla="*/ 20 h 26"/>
                <a:gd name="T8" fmla="*/ 33 w 113"/>
                <a:gd name="T9" fmla="*/ 19 h 26"/>
                <a:gd name="T10" fmla="*/ 41 w 113"/>
                <a:gd name="T11" fmla="*/ 18 h 26"/>
                <a:gd name="T12" fmla="*/ 50 w 113"/>
                <a:gd name="T13" fmla="*/ 17 h 26"/>
                <a:gd name="T14" fmla="*/ 58 w 113"/>
                <a:gd name="T15" fmla="*/ 16 h 26"/>
                <a:gd name="T16" fmla="*/ 66 w 113"/>
                <a:gd name="T17" fmla="*/ 15 h 26"/>
                <a:gd name="T18" fmla="*/ 73 w 113"/>
                <a:gd name="T19" fmla="*/ 14 h 26"/>
                <a:gd name="T20" fmla="*/ 80 w 113"/>
                <a:gd name="T21" fmla="*/ 13 h 26"/>
                <a:gd name="T22" fmla="*/ 87 w 113"/>
                <a:gd name="T23" fmla="*/ 11 h 26"/>
                <a:gd name="T24" fmla="*/ 93 w 113"/>
                <a:gd name="T25" fmla="*/ 10 h 26"/>
                <a:gd name="T26" fmla="*/ 99 w 113"/>
                <a:gd name="T27" fmla="*/ 8 h 26"/>
                <a:gd name="T28" fmla="*/ 104 w 113"/>
                <a:gd name="T29" fmla="*/ 6 h 26"/>
                <a:gd name="T30" fmla="*/ 108 w 113"/>
                <a:gd name="T31" fmla="*/ 3 h 26"/>
                <a:gd name="T32" fmla="*/ 112 w 113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26"/>
                <a:gd name="T53" fmla="*/ 113 w 11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26">
                  <a:moveTo>
                    <a:pt x="0" y="25"/>
                  </a:moveTo>
                  <a:lnTo>
                    <a:pt x="8" y="23"/>
                  </a:lnTo>
                  <a:lnTo>
                    <a:pt x="16" y="21"/>
                  </a:lnTo>
                  <a:lnTo>
                    <a:pt x="25" y="20"/>
                  </a:lnTo>
                  <a:lnTo>
                    <a:pt x="33" y="19"/>
                  </a:lnTo>
                  <a:lnTo>
                    <a:pt x="41" y="18"/>
                  </a:lnTo>
                  <a:lnTo>
                    <a:pt x="50" y="17"/>
                  </a:lnTo>
                  <a:lnTo>
                    <a:pt x="58" y="16"/>
                  </a:lnTo>
                  <a:lnTo>
                    <a:pt x="66" y="15"/>
                  </a:lnTo>
                  <a:lnTo>
                    <a:pt x="73" y="14"/>
                  </a:lnTo>
                  <a:lnTo>
                    <a:pt x="80" y="13"/>
                  </a:lnTo>
                  <a:lnTo>
                    <a:pt x="87" y="11"/>
                  </a:lnTo>
                  <a:lnTo>
                    <a:pt x="93" y="10"/>
                  </a:lnTo>
                  <a:lnTo>
                    <a:pt x="99" y="8"/>
                  </a:lnTo>
                  <a:lnTo>
                    <a:pt x="104" y="6"/>
                  </a:lnTo>
                  <a:lnTo>
                    <a:pt x="108" y="3"/>
                  </a:lnTo>
                  <a:lnTo>
                    <a:pt x="11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" name="Line 190"/>
            <p:cNvSpPr>
              <a:spLocks noChangeShapeType="1"/>
            </p:cNvSpPr>
            <p:nvPr/>
          </p:nvSpPr>
          <p:spPr bwMode="auto">
            <a:xfrm flipV="1">
              <a:off x="2877" y="1873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" name="Line 191"/>
            <p:cNvSpPr>
              <a:spLocks noChangeShapeType="1"/>
            </p:cNvSpPr>
            <p:nvPr/>
          </p:nvSpPr>
          <p:spPr bwMode="auto">
            <a:xfrm>
              <a:off x="2989" y="185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" name="Freeform 192"/>
            <p:cNvSpPr>
              <a:spLocks/>
            </p:cNvSpPr>
            <p:nvPr/>
          </p:nvSpPr>
          <p:spPr bwMode="auto">
            <a:xfrm>
              <a:off x="2989" y="1768"/>
              <a:ext cx="23" cy="83"/>
            </a:xfrm>
            <a:custGeom>
              <a:avLst/>
              <a:gdLst>
                <a:gd name="T0" fmla="*/ 0 w 23"/>
                <a:gd name="T1" fmla="*/ 82 h 83"/>
                <a:gd name="T2" fmla="*/ 2 w 23"/>
                <a:gd name="T3" fmla="*/ 79 h 83"/>
                <a:gd name="T4" fmla="*/ 4 w 23"/>
                <a:gd name="T5" fmla="*/ 75 h 83"/>
                <a:gd name="T6" fmla="*/ 5 w 23"/>
                <a:gd name="T7" fmla="*/ 72 h 83"/>
                <a:gd name="T8" fmla="*/ 6 w 23"/>
                <a:gd name="T9" fmla="*/ 68 h 83"/>
                <a:gd name="T10" fmla="*/ 7 w 23"/>
                <a:gd name="T11" fmla="*/ 64 h 83"/>
                <a:gd name="T12" fmla="*/ 7 w 23"/>
                <a:gd name="T13" fmla="*/ 59 h 83"/>
                <a:gd name="T14" fmla="*/ 7 w 23"/>
                <a:gd name="T15" fmla="*/ 55 h 83"/>
                <a:gd name="T16" fmla="*/ 7 w 23"/>
                <a:gd name="T17" fmla="*/ 50 h 83"/>
                <a:gd name="T18" fmla="*/ 7 w 23"/>
                <a:gd name="T19" fmla="*/ 45 h 83"/>
                <a:gd name="T20" fmla="*/ 8 w 23"/>
                <a:gd name="T21" fmla="*/ 40 h 83"/>
                <a:gd name="T22" fmla="*/ 8 w 23"/>
                <a:gd name="T23" fmla="*/ 34 h 83"/>
                <a:gd name="T24" fmla="*/ 10 w 23"/>
                <a:gd name="T25" fmla="*/ 28 h 83"/>
                <a:gd name="T26" fmla="*/ 12 w 23"/>
                <a:gd name="T27" fmla="*/ 22 h 83"/>
                <a:gd name="T28" fmla="*/ 14 w 23"/>
                <a:gd name="T29" fmla="*/ 15 h 83"/>
                <a:gd name="T30" fmla="*/ 17 w 23"/>
                <a:gd name="T31" fmla="*/ 8 h 83"/>
                <a:gd name="T32" fmla="*/ 22 w 23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3"/>
                <a:gd name="T53" fmla="*/ 23 w 23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3">
                  <a:moveTo>
                    <a:pt x="0" y="82"/>
                  </a:moveTo>
                  <a:lnTo>
                    <a:pt x="2" y="79"/>
                  </a:lnTo>
                  <a:lnTo>
                    <a:pt x="4" y="75"/>
                  </a:lnTo>
                  <a:lnTo>
                    <a:pt x="5" y="72"/>
                  </a:lnTo>
                  <a:lnTo>
                    <a:pt x="6" y="68"/>
                  </a:lnTo>
                  <a:lnTo>
                    <a:pt x="7" y="64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10" y="28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7" y="8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" name="Line 193"/>
            <p:cNvSpPr>
              <a:spLocks noChangeShapeType="1"/>
            </p:cNvSpPr>
            <p:nvPr/>
          </p:nvSpPr>
          <p:spPr bwMode="auto">
            <a:xfrm flipV="1">
              <a:off x="2988" y="1849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" name="Line 194"/>
            <p:cNvSpPr>
              <a:spLocks noChangeShapeType="1"/>
            </p:cNvSpPr>
            <p:nvPr/>
          </p:nvSpPr>
          <p:spPr bwMode="auto">
            <a:xfrm>
              <a:off x="3012" y="176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" name="Freeform 195"/>
            <p:cNvSpPr>
              <a:spLocks/>
            </p:cNvSpPr>
            <p:nvPr/>
          </p:nvSpPr>
          <p:spPr bwMode="auto">
            <a:xfrm>
              <a:off x="3011" y="1684"/>
              <a:ext cx="61" cy="85"/>
            </a:xfrm>
            <a:custGeom>
              <a:avLst/>
              <a:gdLst>
                <a:gd name="T0" fmla="*/ 0 w 61"/>
                <a:gd name="T1" fmla="*/ 84 h 85"/>
                <a:gd name="T2" fmla="*/ 5 w 61"/>
                <a:gd name="T3" fmla="*/ 77 h 85"/>
                <a:gd name="T4" fmla="*/ 10 w 61"/>
                <a:gd name="T5" fmla="*/ 69 h 85"/>
                <a:gd name="T6" fmla="*/ 15 w 61"/>
                <a:gd name="T7" fmla="*/ 63 h 85"/>
                <a:gd name="T8" fmla="*/ 20 w 61"/>
                <a:gd name="T9" fmla="*/ 57 h 85"/>
                <a:gd name="T10" fmla="*/ 25 w 61"/>
                <a:gd name="T11" fmla="*/ 51 h 85"/>
                <a:gd name="T12" fmla="*/ 30 w 61"/>
                <a:gd name="T13" fmla="*/ 46 h 85"/>
                <a:gd name="T14" fmla="*/ 35 w 61"/>
                <a:gd name="T15" fmla="*/ 41 h 85"/>
                <a:gd name="T16" fmla="*/ 39 w 61"/>
                <a:gd name="T17" fmla="*/ 36 h 85"/>
                <a:gd name="T18" fmla="*/ 44 w 61"/>
                <a:gd name="T19" fmla="*/ 32 h 85"/>
                <a:gd name="T20" fmla="*/ 47 w 61"/>
                <a:gd name="T21" fmla="*/ 27 h 85"/>
                <a:gd name="T22" fmla="*/ 51 w 61"/>
                <a:gd name="T23" fmla="*/ 23 h 85"/>
                <a:gd name="T24" fmla="*/ 54 w 61"/>
                <a:gd name="T25" fmla="*/ 18 h 85"/>
                <a:gd name="T26" fmla="*/ 56 w 61"/>
                <a:gd name="T27" fmla="*/ 14 h 85"/>
                <a:gd name="T28" fmla="*/ 58 w 61"/>
                <a:gd name="T29" fmla="*/ 9 h 85"/>
                <a:gd name="T30" fmla="*/ 59 w 61"/>
                <a:gd name="T31" fmla="*/ 5 h 85"/>
                <a:gd name="T32" fmla="*/ 60 w 61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85"/>
                <a:gd name="T53" fmla="*/ 61 w 61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85">
                  <a:moveTo>
                    <a:pt x="0" y="84"/>
                  </a:moveTo>
                  <a:lnTo>
                    <a:pt x="5" y="77"/>
                  </a:lnTo>
                  <a:lnTo>
                    <a:pt x="10" y="69"/>
                  </a:lnTo>
                  <a:lnTo>
                    <a:pt x="15" y="63"/>
                  </a:lnTo>
                  <a:lnTo>
                    <a:pt x="20" y="57"/>
                  </a:lnTo>
                  <a:lnTo>
                    <a:pt x="25" y="51"/>
                  </a:lnTo>
                  <a:lnTo>
                    <a:pt x="30" y="46"/>
                  </a:lnTo>
                  <a:lnTo>
                    <a:pt x="35" y="41"/>
                  </a:lnTo>
                  <a:lnTo>
                    <a:pt x="39" y="36"/>
                  </a:lnTo>
                  <a:lnTo>
                    <a:pt x="44" y="32"/>
                  </a:lnTo>
                  <a:lnTo>
                    <a:pt x="47" y="27"/>
                  </a:lnTo>
                  <a:lnTo>
                    <a:pt x="51" y="23"/>
                  </a:lnTo>
                  <a:lnTo>
                    <a:pt x="54" y="18"/>
                  </a:lnTo>
                  <a:lnTo>
                    <a:pt x="56" y="14"/>
                  </a:lnTo>
                  <a:lnTo>
                    <a:pt x="58" y="9"/>
                  </a:lnTo>
                  <a:lnTo>
                    <a:pt x="59" y="5"/>
                  </a:lnTo>
                  <a:lnTo>
                    <a:pt x="6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" name="Line 196"/>
            <p:cNvSpPr>
              <a:spLocks noChangeShapeType="1"/>
            </p:cNvSpPr>
            <p:nvPr/>
          </p:nvSpPr>
          <p:spPr bwMode="auto">
            <a:xfrm flipH="1">
              <a:off x="3010" y="1768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" name="Line 197"/>
            <p:cNvSpPr>
              <a:spLocks noChangeShapeType="1"/>
            </p:cNvSpPr>
            <p:nvPr/>
          </p:nvSpPr>
          <p:spPr bwMode="auto">
            <a:xfrm>
              <a:off x="3071" y="1684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" name="Freeform 198"/>
            <p:cNvSpPr>
              <a:spLocks/>
            </p:cNvSpPr>
            <p:nvPr/>
          </p:nvSpPr>
          <p:spPr bwMode="auto">
            <a:xfrm>
              <a:off x="3028" y="1601"/>
              <a:ext cx="44" cy="84"/>
            </a:xfrm>
            <a:custGeom>
              <a:avLst/>
              <a:gdLst>
                <a:gd name="T0" fmla="*/ 43 w 44"/>
                <a:gd name="T1" fmla="*/ 83 h 84"/>
                <a:gd name="T2" fmla="*/ 42 w 44"/>
                <a:gd name="T3" fmla="*/ 78 h 84"/>
                <a:gd name="T4" fmla="*/ 41 w 44"/>
                <a:gd name="T5" fmla="*/ 73 h 84"/>
                <a:gd name="T6" fmla="*/ 40 w 44"/>
                <a:gd name="T7" fmla="*/ 68 h 84"/>
                <a:gd name="T8" fmla="*/ 38 w 44"/>
                <a:gd name="T9" fmla="*/ 64 h 84"/>
                <a:gd name="T10" fmla="*/ 36 w 44"/>
                <a:gd name="T11" fmla="*/ 59 h 84"/>
                <a:gd name="T12" fmla="*/ 33 w 44"/>
                <a:gd name="T13" fmla="*/ 55 h 84"/>
                <a:gd name="T14" fmla="*/ 30 w 44"/>
                <a:gd name="T15" fmla="*/ 51 h 84"/>
                <a:gd name="T16" fmla="*/ 27 w 44"/>
                <a:gd name="T17" fmla="*/ 46 h 84"/>
                <a:gd name="T18" fmla="*/ 24 w 44"/>
                <a:gd name="T19" fmla="*/ 41 h 84"/>
                <a:gd name="T20" fmla="*/ 20 w 44"/>
                <a:gd name="T21" fmla="*/ 36 h 84"/>
                <a:gd name="T22" fmla="*/ 17 w 44"/>
                <a:gd name="T23" fmla="*/ 31 h 84"/>
                <a:gd name="T24" fmla="*/ 13 w 44"/>
                <a:gd name="T25" fmla="*/ 26 h 84"/>
                <a:gd name="T26" fmla="*/ 10 w 44"/>
                <a:gd name="T27" fmla="*/ 20 h 84"/>
                <a:gd name="T28" fmla="*/ 6 w 44"/>
                <a:gd name="T29" fmla="*/ 14 h 84"/>
                <a:gd name="T30" fmla="*/ 3 w 44"/>
                <a:gd name="T31" fmla="*/ 7 h 84"/>
                <a:gd name="T32" fmla="*/ 0 w 44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4"/>
                <a:gd name="T53" fmla="*/ 44 w 44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4">
                  <a:moveTo>
                    <a:pt x="43" y="83"/>
                  </a:moveTo>
                  <a:lnTo>
                    <a:pt x="42" y="78"/>
                  </a:lnTo>
                  <a:lnTo>
                    <a:pt x="41" y="73"/>
                  </a:lnTo>
                  <a:lnTo>
                    <a:pt x="40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3" y="55"/>
                  </a:lnTo>
                  <a:lnTo>
                    <a:pt x="30" y="51"/>
                  </a:lnTo>
                  <a:lnTo>
                    <a:pt x="27" y="46"/>
                  </a:lnTo>
                  <a:lnTo>
                    <a:pt x="24" y="41"/>
                  </a:lnTo>
                  <a:lnTo>
                    <a:pt x="20" y="36"/>
                  </a:lnTo>
                  <a:lnTo>
                    <a:pt x="17" y="31"/>
                  </a:lnTo>
                  <a:lnTo>
                    <a:pt x="13" y="26"/>
                  </a:lnTo>
                  <a:lnTo>
                    <a:pt x="10" y="20"/>
                  </a:lnTo>
                  <a:lnTo>
                    <a:pt x="6" y="14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" name="Line 199"/>
            <p:cNvSpPr>
              <a:spLocks noChangeShapeType="1"/>
            </p:cNvSpPr>
            <p:nvPr/>
          </p:nvSpPr>
          <p:spPr bwMode="auto">
            <a:xfrm flipH="1">
              <a:off x="3071" y="1684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" name="Line 200"/>
            <p:cNvSpPr>
              <a:spLocks noChangeShapeType="1"/>
            </p:cNvSpPr>
            <p:nvPr/>
          </p:nvSpPr>
          <p:spPr bwMode="auto">
            <a:xfrm>
              <a:off x="3028" y="160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" name="Freeform 201"/>
            <p:cNvSpPr>
              <a:spLocks/>
            </p:cNvSpPr>
            <p:nvPr/>
          </p:nvSpPr>
          <p:spPr bwMode="auto">
            <a:xfrm>
              <a:off x="3000" y="1511"/>
              <a:ext cx="29" cy="91"/>
            </a:xfrm>
            <a:custGeom>
              <a:avLst/>
              <a:gdLst>
                <a:gd name="T0" fmla="*/ 28 w 29"/>
                <a:gd name="T1" fmla="*/ 90 h 91"/>
                <a:gd name="T2" fmla="*/ 26 w 29"/>
                <a:gd name="T3" fmla="*/ 83 h 91"/>
                <a:gd name="T4" fmla="*/ 24 w 29"/>
                <a:gd name="T5" fmla="*/ 76 h 91"/>
                <a:gd name="T6" fmla="*/ 22 w 29"/>
                <a:gd name="T7" fmla="*/ 69 h 91"/>
                <a:gd name="T8" fmla="*/ 21 w 29"/>
                <a:gd name="T9" fmla="*/ 63 h 91"/>
                <a:gd name="T10" fmla="*/ 20 w 29"/>
                <a:gd name="T11" fmla="*/ 57 h 91"/>
                <a:gd name="T12" fmla="*/ 19 w 29"/>
                <a:gd name="T13" fmla="*/ 51 h 91"/>
                <a:gd name="T14" fmla="*/ 18 w 29"/>
                <a:gd name="T15" fmla="*/ 45 h 91"/>
                <a:gd name="T16" fmla="*/ 17 w 29"/>
                <a:gd name="T17" fmla="*/ 40 h 91"/>
                <a:gd name="T18" fmla="*/ 16 w 29"/>
                <a:gd name="T19" fmla="*/ 35 h 91"/>
                <a:gd name="T20" fmla="*/ 15 w 29"/>
                <a:gd name="T21" fmla="*/ 30 h 91"/>
                <a:gd name="T22" fmla="*/ 14 w 29"/>
                <a:gd name="T23" fmla="*/ 25 h 91"/>
                <a:gd name="T24" fmla="*/ 12 w 29"/>
                <a:gd name="T25" fmla="*/ 20 h 91"/>
                <a:gd name="T26" fmla="*/ 10 w 29"/>
                <a:gd name="T27" fmla="*/ 15 h 91"/>
                <a:gd name="T28" fmla="*/ 7 w 29"/>
                <a:gd name="T29" fmla="*/ 10 h 91"/>
                <a:gd name="T30" fmla="*/ 4 w 29"/>
                <a:gd name="T31" fmla="*/ 5 h 91"/>
                <a:gd name="T32" fmla="*/ 0 w 29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91"/>
                <a:gd name="T53" fmla="*/ 29 w 29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91">
                  <a:moveTo>
                    <a:pt x="28" y="90"/>
                  </a:moveTo>
                  <a:lnTo>
                    <a:pt x="26" y="83"/>
                  </a:lnTo>
                  <a:lnTo>
                    <a:pt x="24" y="76"/>
                  </a:lnTo>
                  <a:lnTo>
                    <a:pt x="22" y="69"/>
                  </a:lnTo>
                  <a:lnTo>
                    <a:pt x="21" y="63"/>
                  </a:lnTo>
                  <a:lnTo>
                    <a:pt x="20" y="57"/>
                  </a:lnTo>
                  <a:lnTo>
                    <a:pt x="19" y="51"/>
                  </a:lnTo>
                  <a:lnTo>
                    <a:pt x="18" y="45"/>
                  </a:lnTo>
                  <a:lnTo>
                    <a:pt x="17" y="40"/>
                  </a:lnTo>
                  <a:lnTo>
                    <a:pt x="16" y="35"/>
                  </a:lnTo>
                  <a:lnTo>
                    <a:pt x="15" y="30"/>
                  </a:lnTo>
                  <a:lnTo>
                    <a:pt x="14" y="25"/>
                  </a:lnTo>
                  <a:lnTo>
                    <a:pt x="12" y="20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" name="Line 202"/>
            <p:cNvSpPr>
              <a:spLocks noChangeShapeType="1"/>
            </p:cNvSpPr>
            <p:nvPr/>
          </p:nvSpPr>
          <p:spPr bwMode="auto">
            <a:xfrm flipH="1">
              <a:off x="3028" y="160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" name="Line 203"/>
            <p:cNvSpPr>
              <a:spLocks noChangeShapeType="1"/>
            </p:cNvSpPr>
            <p:nvPr/>
          </p:nvSpPr>
          <p:spPr bwMode="auto">
            <a:xfrm>
              <a:off x="3000" y="151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" name="Freeform 204"/>
            <p:cNvSpPr>
              <a:spLocks/>
            </p:cNvSpPr>
            <p:nvPr/>
          </p:nvSpPr>
          <p:spPr bwMode="auto">
            <a:xfrm>
              <a:off x="2919" y="1472"/>
              <a:ext cx="82" cy="40"/>
            </a:xfrm>
            <a:custGeom>
              <a:avLst/>
              <a:gdLst>
                <a:gd name="T0" fmla="*/ 81 w 82"/>
                <a:gd name="T1" fmla="*/ 39 h 40"/>
                <a:gd name="T2" fmla="*/ 76 w 82"/>
                <a:gd name="T3" fmla="*/ 35 h 40"/>
                <a:gd name="T4" fmla="*/ 72 w 82"/>
                <a:gd name="T5" fmla="*/ 31 h 40"/>
                <a:gd name="T6" fmla="*/ 68 w 82"/>
                <a:gd name="T7" fmla="*/ 28 h 40"/>
                <a:gd name="T8" fmla="*/ 63 w 82"/>
                <a:gd name="T9" fmla="*/ 25 h 40"/>
                <a:gd name="T10" fmla="*/ 59 w 82"/>
                <a:gd name="T11" fmla="*/ 22 h 40"/>
                <a:gd name="T12" fmla="*/ 54 w 82"/>
                <a:gd name="T13" fmla="*/ 20 h 40"/>
                <a:gd name="T14" fmla="*/ 50 w 82"/>
                <a:gd name="T15" fmla="*/ 18 h 40"/>
                <a:gd name="T16" fmla="*/ 45 w 82"/>
                <a:gd name="T17" fmla="*/ 16 h 40"/>
                <a:gd name="T18" fmla="*/ 40 w 82"/>
                <a:gd name="T19" fmla="*/ 15 h 40"/>
                <a:gd name="T20" fmla="*/ 35 w 82"/>
                <a:gd name="T21" fmla="*/ 13 h 40"/>
                <a:gd name="T22" fmla="*/ 30 w 82"/>
                <a:gd name="T23" fmla="*/ 12 h 40"/>
                <a:gd name="T24" fmla="*/ 24 w 82"/>
                <a:gd name="T25" fmla="*/ 10 h 40"/>
                <a:gd name="T26" fmla="*/ 19 w 82"/>
                <a:gd name="T27" fmla="*/ 8 h 40"/>
                <a:gd name="T28" fmla="*/ 13 w 82"/>
                <a:gd name="T29" fmla="*/ 5 h 40"/>
                <a:gd name="T30" fmla="*/ 6 w 82"/>
                <a:gd name="T31" fmla="*/ 3 h 40"/>
                <a:gd name="T32" fmla="*/ 0 w 82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40"/>
                <a:gd name="T53" fmla="*/ 82 w 82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40">
                  <a:moveTo>
                    <a:pt x="81" y="39"/>
                  </a:moveTo>
                  <a:lnTo>
                    <a:pt x="76" y="35"/>
                  </a:lnTo>
                  <a:lnTo>
                    <a:pt x="72" y="31"/>
                  </a:lnTo>
                  <a:lnTo>
                    <a:pt x="68" y="28"/>
                  </a:lnTo>
                  <a:lnTo>
                    <a:pt x="63" y="25"/>
                  </a:lnTo>
                  <a:lnTo>
                    <a:pt x="59" y="22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5" y="16"/>
                  </a:lnTo>
                  <a:lnTo>
                    <a:pt x="40" y="15"/>
                  </a:lnTo>
                  <a:lnTo>
                    <a:pt x="35" y="13"/>
                  </a:lnTo>
                  <a:lnTo>
                    <a:pt x="30" y="12"/>
                  </a:lnTo>
                  <a:lnTo>
                    <a:pt x="24" y="10"/>
                  </a:lnTo>
                  <a:lnTo>
                    <a:pt x="19" y="8"/>
                  </a:ln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8" name="Line 205"/>
            <p:cNvSpPr>
              <a:spLocks noChangeShapeType="1"/>
            </p:cNvSpPr>
            <p:nvPr/>
          </p:nvSpPr>
          <p:spPr bwMode="auto">
            <a:xfrm flipH="1">
              <a:off x="3000" y="151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9" name="Line 206"/>
            <p:cNvSpPr>
              <a:spLocks noChangeShapeType="1"/>
            </p:cNvSpPr>
            <p:nvPr/>
          </p:nvSpPr>
          <p:spPr bwMode="auto">
            <a:xfrm flipV="1">
              <a:off x="2919" y="147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" name="Freeform 207"/>
            <p:cNvSpPr>
              <a:spLocks/>
            </p:cNvSpPr>
            <p:nvPr/>
          </p:nvSpPr>
          <p:spPr bwMode="auto">
            <a:xfrm>
              <a:off x="2855" y="1425"/>
              <a:ext cx="65" cy="48"/>
            </a:xfrm>
            <a:custGeom>
              <a:avLst/>
              <a:gdLst>
                <a:gd name="T0" fmla="*/ 64 w 65"/>
                <a:gd name="T1" fmla="*/ 47 h 48"/>
                <a:gd name="T2" fmla="*/ 58 w 65"/>
                <a:gd name="T3" fmla="*/ 44 h 48"/>
                <a:gd name="T4" fmla="*/ 53 w 65"/>
                <a:gd name="T5" fmla="*/ 40 h 48"/>
                <a:gd name="T6" fmla="*/ 49 w 65"/>
                <a:gd name="T7" fmla="*/ 37 h 48"/>
                <a:gd name="T8" fmla="*/ 45 w 65"/>
                <a:gd name="T9" fmla="*/ 33 h 48"/>
                <a:gd name="T10" fmla="*/ 41 w 65"/>
                <a:gd name="T11" fmla="*/ 30 h 48"/>
                <a:gd name="T12" fmla="*/ 38 w 65"/>
                <a:gd name="T13" fmla="*/ 26 h 48"/>
                <a:gd name="T14" fmla="*/ 36 w 65"/>
                <a:gd name="T15" fmla="*/ 23 h 48"/>
                <a:gd name="T16" fmla="*/ 33 w 65"/>
                <a:gd name="T17" fmla="*/ 20 h 48"/>
                <a:gd name="T18" fmla="*/ 30 w 65"/>
                <a:gd name="T19" fmla="*/ 16 h 48"/>
                <a:gd name="T20" fmla="*/ 27 w 65"/>
                <a:gd name="T21" fmla="*/ 13 h 48"/>
                <a:gd name="T22" fmla="*/ 24 w 65"/>
                <a:gd name="T23" fmla="*/ 10 h 48"/>
                <a:gd name="T24" fmla="*/ 21 w 65"/>
                <a:gd name="T25" fmla="*/ 8 h 48"/>
                <a:gd name="T26" fmla="*/ 17 w 65"/>
                <a:gd name="T27" fmla="*/ 5 h 48"/>
                <a:gd name="T28" fmla="*/ 12 w 65"/>
                <a:gd name="T29" fmla="*/ 3 h 48"/>
                <a:gd name="T30" fmla="*/ 6 w 65"/>
                <a:gd name="T31" fmla="*/ 1 h 48"/>
                <a:gd name="T32" fmla="*/ 0 w 65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8"/>
                <a:gd name="T53" fmla="*/ 65 w 65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8">
                  <a:moveTo>
                    <a:pt x="64" y="47"/>
                  </a:moveTo>
                  <a:lnTo>
                    <a:pt x="58" y="44"/>
                  </a:lnTo>
                  <a:lnTo>
                    <a:pt x="53" y="40"/>
                  </a:lnTo>
                  <a:lnTo>
                    <a:pt x="49" y="37"/>
                  </a:lnTo>
                  <a:lnTo>
                    <a:pt x="45" y="33"/>
                  </a:lnTo>
                  <a:lnTo>
                    <a:pt x="41" y="30"/>
                  </a:lnTo>
                  <a:lnTo>
                    <a:pt x="38" y="26"/>
                  </a:lnTo>
                  <a:lnTo>
                    <a:pt x="36" y="23"/>
                  </a:lnTo>
                  <a:lnTo>
                    <a:pt x="33" y="20"/>
                  </a:lnTo>
                  <a:lnTo>
                    <a:pt x="30" y="16"/>
                  </a:lnTo>
                  <a:lnTo>
                    <a:pt x="27" y="13"/>
                  </a:lnTo>
                  <a:lnTo>
                    <a:pt x="24" y="10"/>
                  </a:lnTo>
                  <a:lnTo>
                    <a:pt x="21" y="8"/>
                  </a:lnTo>
                  <a:lnTo>
                    <a:pt x="17" y="5"/>
                  </a:lnTo>
                  <a:lnTo>
                    <a:pt x="12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1" name="Line 208"/>
            <p:cNvSpPr>
              <a:spLocks noChangeShapeType="1"/>
            </p:cNvSpPr>
            <p:nvPr/>
          </p:nvSpPr>
          <p:spPr bwMode="auto">
            <a:xfrm flipH="1">
              <a:off x="2918" y="147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2" name="Line 209"/>
            <p:cNvSpPr>
              <a:spLocks noChangeShapeType="1"/>
            </p:cNvSpPr>
            <p:nvPr/>
          </p:nvSpPr>
          <p:spPr bwMode="auto">
            <a:xfrm flipV="1">
              <a:off x="2855" y="1423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3" name="Freeform 210"/>
            <p:cNvSpPr>
              <a:spLocks/>
            </p:cNvSpPr>
            <p:nvPr/>
          </p:nvSpPr>
          <p:spPr bwMode="auto">
            <a:xfrm>
              <a:off x="2761" y="1424"/>
              <a:ext cx="95" cy="32"/>
            </a:xfrm>
            <a:custGeom>
              <a:avLst/>
              <a:gdLst>
                <a:gd name="T0" fmla="*/ 94 w 95"/>
                <a:gd name="T1" fmla="*/ 1 h 32"/>
                <a:gd name="T2" fmla="*/ 87 w 95"/>
                <a:gd name="T3" fmla="*/ 0 h 32"/>
                <a:gd name="T4" fmla="*/ 80 w 95"/>
                <a:gd name="T5" fmla="*/ 0 h 32"/>
                <a:gd name="T6" fmla="*/ 74 w 95"/>
                <a:gd name="T7" fmla="*/ 0 h 32"/>
                <a:gd name="T8" fmla="*/ 67 w 95"/>
                <a:gd name="T9" fmla="*/ 1 h 32"/>
                <a:gd name="T10" fmla="*/ 61 w 95"/>
                <a:gd name="T11" fmla="*/ 3 h 32"/>
                <a:gd name="T12" fmla="*/ 55 w 95"/>
                <a:gd name="T13" fmla="*/ 5 h 32"/>
                <a:gd name="T14" fmla="*/ 49 w 95"/>
                <a:gd name="T15" fmla="*/ 8 h 32"/>
                <a:gd name="T16" fmla="*/ 43 w 95"/>
                <a:gd name="T17" fmla="*/ 10 h 32"/>
                <a:gd name="T18" fmla="*/ 38 w 95"/>
                <a:gd name="T19" fmla="*/ 13 h 32"/>
                <a:gd name="T20" fmla="*/ 32 w 95"/>
                <a:gd name="T21" fmla="*/ 16 h 32"/>
                <a:gd name="T22" fmla="*/ 26 w 95"/>
                <a:gd name="T23" fmla="*/ 19 h 32"/>
                <a:gd name="T24" fmla="*/ 21 w 95"/>
                <a:gd name="T25" fmla="*/ 22 h 32"/>
                <a:gd name="T26" fmla="*/ 16 w 95"/>
                <a:gd name="T27" fmla="*/ 25 h 32"/>
                <a:gd name="T28" fmla="*/ 10 w 95"/>
                <a:gd name="T29" fmla="*/ 27 h 32"/>
                <a:gd name="T30" fmla="*/ 5 w 95"/>
                <a:gd name="T31" fmla="*/ 29 h 32"/>
                <a:gd name="T32" fmla="*/ 0 w 95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32"/>
                <a:gd name="T53" fmla="*/ 95 w 9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32">
                  <a:moveTo>
                    <a:pt x="94" y="1"/>
                  </a:move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3"/>
                  </a:lnTo>
                  <a:lnTo>
                    <a:pt x="55" y="5"/>
                  </a:lnTo>
                  <a:lnTo>
                    <a:pt x="49" y="8"/>
                  </a:lnTo>
                  <a:lnTo>
                    <a:pt x="43" y="10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19"/>
                  </a:lnTo>
                  <a:lnTo>
                    <a:pt x="21" y="22"/>
                  </a:lnTo>
                  <a:lnTo>
                    <a:pt x="16" y="25"/>
                  </a:lnTo>
                  <a:lnTo>
                    <a:pt x="10" y="27"/>
                  </a:lnTo>
                  <a:lnTo>
                    <a:pt x="5" y="29"/>
                  </a:lnTo>
                  <a:lnTo>
                    <a:pt x="0" y="3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4" name="Line 211"/>
            <p:cNvSpPr>
              <a:spLocks noChangeShapeType="1"/>
            </p:cNvSpPr>
            <p:nvPr/>
          </p:nvSpPr>
          <p:spPr bwMode="auto">
            <a:xfrm>
              <a:off x="2855" y="1425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5" name="Line 212"/>
            <p:cNvSpPr>
              <a:spLocks noChangeShapeType="1"/>
            </p:cNvSpPr>
            <p:nvPr/>
          </p:nvSpPr>
          <p:spPr bwMode="auto">
            <a:xfrm flipV="1">
              <a:off x="2760" y="1453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6" name="Freeform 213"/>
            <p:cNvSpPr>
              <a:spLocks/>
            </p:cNvSpPr>
            <p:nvPr/>
          </p:nvSpPr>
          <p:spPr bwMode="auto">
            <a:xfrm>
              <a:off x="2661" y="1455"/>
              <a:ext cx="101" cy="34"/>
            </a:xfrm>
            <a:custGeom>
              <a:avLst/>
              <a:gdLst>
                <a:gd name="T0" fmla="*/ 100 w 101"/>
                <a:gd name="T1" fmla="*/ 0 h 34"/>
                <a:gd name="T2" fmla="*/ 94 w 101"/>
                <a:gd name="T3" fmla="*/ 1 h 34"/>
                <a:gd name="T4" fmla="*/ 88 w 101"/>
                <a:gd name="T5" fmla="*/ 2 h 34"/>
                <a:gd name="T6" fmla="*/ 82 w 101"/>
                <a:gd name="T7" fmla="*/ 4 h 34"/>
                <a:gd name="T8" fmla="*/ 76 w 101"/>
                <a:gd name="T9" fmla="*/ 6 h 34"/>
                <a:gd name="T10" fmla="*/ 69 w 101"/>
                <a:gd name="T11" fmla="*/ 8 h 34"/>
                <a:gd name="T12" fmla="*/ 63 w 101"/>
                <a:gd name="T13" fmla="*/ 9 h 34"/>
                <a:gd name="T14" fmla="*/ 56 w 101"/>
                <a:gd name="T15" fmla="*/ 12 h 34"/>
                <a:gd name="T16" fmla="*/ 49 w 101"/>
                <a:gd name="T17" fmla="*/ 14 h 34"/>
                <a:gd name="T18" fmla="*/ 43 w 101"/>
                <a:gd name="T19" fmla="*/ 16 h 34"/>
                <a:gd name="T20" fmla="*/ 36 w 101"/>
                <a:gd name="T21" fmla="*/ 19 h 34"/>
                <a:gd name="T22" fmla="*/ 30 w 101"/>
                <a:gd name="T23" fmla="*/ 21 h 34"/>
                <a:gd name="T24" fmla="*/ 23 w 101"/>
                <a:gd name="T25" fmla="*/ 23 h 34"/>
                <a:gd name="T26" fmla="*/ 17 w 101"/>
                <a:gd name="T27" fmla="*/ 26 h 34"/>
                <a:gd name="T28" fmla="*/ 11 w 101"/>
                <a:gd name="T29" fmla="*/ 28 h 34"/>
                <a:gd name="T30" fmla="*/ 6 w 101"/>
                <a:gd name="T31" fmla="*/ 30 h 34"/>
                <a:gd name="T32" fmla="*/ 0 w 101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34"/>
                <a:gd name="T53" fmla="*/ 101 w 10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34">
                  <a:moveTo>
                    <a:pt x="100" y="0"/>
                  </a:moveTo>
                  <a:lnTo>
                    <a:pt x="94" y="1"/>
                  </a:lnTo>
                  <a:lnTo>
                    <a:pt x="88" y="2"/>
                  </a:lnTo>
                  <a:lnTo>
                    <a:pt x="82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9"/>
                  </a:lnTo>
                  <a:lnTo>
                    <a:pt x="56" y="12"/>
                  </a:lnTo>
                  <a:lnTo>
                    <a:pt x="49" y="14"/>
                  </a:lnTo>
                  <a:lnTo>
                    <a:pt x="43" y="16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3"/>
                  </a:lnTo>
                  <a:lnTo>
                    <a:pt x="17" y="26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0" y="3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7" name="Line 214"/>
            <p:cNvSpPr>
              <a:spLocks noChangeShapeType="1"/>
            </p:cNvSpPr>
            <p:nvPr/>
          </p:nvSpPr>
          <p:spPr bwMode="auto">
            <a:xfrm>
              <a:off x="2760" y="1455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8" name="Line 215"/>
            <p:cNvSpPr>
              <a:spLocks noChangeShapeType="1"/>
            </p:cNvSpPr>
            <p:nvPr/>
          </p:nvSpPr>
          <p:spPr bwMode="auto">
            <a:xfrm flipV="1">
              <a:off x="2661" y="1487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9" name="Freeform 216"/>
            <p:cNvSpPr>
              <a:spLocks/>
            </p:cNvSpPr>
            <p:nvPr/>
          </p:nvSpPr>
          <p:spPr bwMode="auto">
            <a:xfrm>
              <a:off x="2691" y="1455"/>
              <a:ext cx="71" cy="75"/>
            </a:xfrm>
            <a:custGeom>
              <a:avLst/>
              <a:gdLst>
                <a:gd name="T0" fmla="*/ 70 w 71"/>
                <a:gd name="T1" fmla="*/ 0 h 75"/>
                <a:gd name="T2" fmla="*/ 65 w 71"/>
                <a:gd name="T3" fmla="*/ 1 h 75"/>
                <a:gd name="T4" fmla="*/ 61 w 71"/>
                <a:gd name="T5" fmla="*/ 4 h 75"/>
                <a:gd name="T6" fmla="*/ 56 w 71"/>
                <a:gd name="T7" fmla="*/ 8 h 75"/>
                <a:gd name="T8" fmla="*/ 51 w 71"/>
                <a:gd name="T9" fmla="*/ 12 h 75"/>
                <a:gd name="T10" fmla="*/ 47 w 71"/>
                <a:gd name="T11" fmla="*/ 17 h 75"/>
                <a:gd name="T12" fmla="*/ 42 w 71"/>
                <a:gd name="T13" fmla="*/ 23 h 75"/>
                <a:gd name="T14" fmla="*/ 37 w 71"/>
                <a:gd name="T15" fmla="*/ 29 h 75"/>
                <a:gd name="T16" fmla="*/ 33 w 71"/>
                <a:gd name="T17" fmla="*/ 35 h 75"/>
                <a:gd name="T18" fmla="*/ 28 w 71"/>
                <a:gd name="T19" fmla="*/ 41 h 75"/>
                <a:gd name="T20" fmla="*/ 23 w 71"/>
                <a:gd name="T21" fmla="*/ 47 h 75"/>
                <a:gd name="T22" fmla="*/ 19 w 71"/>
                <a:gd name="T23" fmla="*/ 53 h 75"/>
                <a:gd name="T24" fmla="*/ 15 w 71"/>
                <a:gd name="T25" fmla="*/ 58 h 75"/>
                <a:gd name="T26" fmla="*/ 11 w 71"/>
                <a:gd name="T27" fmla="*/ 63 h 75"/>
                <a:gd name="T28" fmla="*/ 7 w 71"/>
                <a:gd name="T29" fmla="*/ 68 h 75"/>
                <a:gd name="T30" fmla="*/ 3 w 71"/>
                <a:gd name="T31" fmla="*/ 71 h 75"/>
                <a:gd name="T32" fmla="*/ 0 w 71"/>
                <a:gd name="T33" fmla="*/ 74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5"/>
                <a:gd name="T53" fmla="*/ 71 w 71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5">
                  <a:moveTo>
                    <a:pt x="70" y="0"/>
                  </a:moveTo>
                  <a:lnTo>
                    <a:pt x="65" y="1"/>
                  </a:lnTo>
                  <a:lnTo>
                    <a:pt x="61" y="4"/>
                  </a:lnTo>
                  <a:lnTo>
                    <a:pt x="56" y="8"/>
                  </a:lnTo>
                  <a:lnTo>
                    <a:pt x="51" y="12"/>
                  </a:lnTo>
                  <a:lnTo>
                    <a:pt x="47" y="17"/>
                  </a:lnTo>
                  <a:lnTo>
                    <a:pt x="42" y="23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8" y="41"/>
                  </a:lnTo>
                  <a:lnTo>
                    <a:pt x="23" y="47"/>
                  </a:lnTo>
                  <a:lnTo>
                    <a:pt x="19" y="53"/>
                  </a:lnTo>
                  <a:lnTo>
                    <a:pt x="15" y="58"/>
                  </a:lnTo>
                  <a:lnTo>
                    <a:pt x="11" y="63"/>
                  </a:lnTo>
                  <a:lnTo>
                    <a:pt x="7" y="68"/>
                  </a:lnTo>
                  <a:lnTo>
                    <a:pt x="3" y="71"/>
                  </a:lnTo>
                  <a:lnTo>
                    <a:pt x="0" y="7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0" name="Line 217"/>
            <p:cNvSpPr>
              <a:spLocks noChangeShapeType="1"/>
            </p:cNvSpPr>
            <p:nvPr/>
          </p:nvSpPr>
          <p:spPr bwMode="auto">
            <a:xfrm>
              <a:off x="2760" y="1455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1" name="Line 218"/>
            <p:cNvSpPr>
              <a:spLocks noChangeShapeType="1"/>
            </p:cNvSpPr>
            <p:nvPr/>
          </p:nvSpPr>
          <p:spPr bwMode="auto">
            <a:xfrm flipV="1">
              <a:off x="2691" y="152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2" name="Freeform 219"/>
            <p:cNvSpPr>
              <a:spLocks/>
            </p:cNvSpPr>
            <p:nvPr/>
          </p:nvSpPr>
          <p:spPr bwMode="auto">
            <a:xfrm>
              <a:off x="2630" y="1529"/>
              <a:ext cx="62" cy="53"/>
            </a:xfrm>
            <a:custGeom>
              <a:avLst/>
              <a:gdLst>
                <a:gd name="T0" fmla="*/ 61 w 62"/>
                <a:gd name="T1" fmla="*/ 0 h 53"/>
                <a:gd name="T2" fmla="*/ 58 w 62"/>
                <a:gd name="T3" fmla="*/ 2 h 53"/>
                <a:gd name="T4" fmla="*/ 54 w 62"/>
                <a:gd name="T5" fmla="*/ 4 h 53"/>
                <a:gd name="T6" fmla="*/ 50 w 62"/>
                <a:gd name="T7" fmla="*/ 7 h 53"/>
                <a:gd name="T8" fmla="*/ 45 w 62"/>
                <a:gd name="T9" fmla="*/ 10 h 53"/>
                <a:gd name="T10" fmla="*/ 41 w 62"/>
                <a:gd name="T11" fmla="*/ 13 h 53"/>
                <a:gd name="T12" fmla="*/ 36 w 62"/>
                <a:gd name="T13" fmla="*/ 16 h 53"/>
                <a:gd name="T14" fmla="*/ 31 w 62"/>
                <a:gd name="T15" fmla="*/ 19 h 53"/>
                <a:gd name="T16" fmla="*/ 27 w 62"/>
                <a:gd name="T17" fmla="*/ 22 h 53"/>
                <a:gd name="T18" fmla="*/ 22 w 62"/>
                <a:gd name="T19" fmla="*/ 25 h 53"/>
                <a:gd name="T20" fmla="*/ 18 w 62"/>
                <a:gd name="T21" fmla="*/ 29 h 53"/>
                <a:gd name="T22" fmla="*/ 14 w 62"/>
                <a:gd name="T23" fmla="*/ 33 h 53"/>
                <a:gd name="T24" fmla="*/ 10 w 62"/>
                <a:gd name="T25" fmla="*/ 36 h 53"/>
                <a:gd name="T26" fmla="*/ 7 w 62"/>
                <a:gd name="T27" fmla="*/ 40 h 53"/>
                <a:gd name="T28" fmla="*/ 4 w 62"/>
                <a:gd name="T29" fmla="*/ 44 h 53"/>
                <a:gd name="T30" fmla="*/ 2 w 62"/>
                <a:gd name="T31" fmla="*/ 48 h 53"/>
                <a:gd name="T32" fmla="*/ 0 w 62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53"/>
                <a:gd name="T53" fmla="*/ 62 w 6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53">
                  <a:moveTo>
                    <a:pt x="61" y="0"/>
                  </a:moveTo>
                  <a:lnTo>
                    <a:pt x="58" y="2"/>
                  </a:lnTo>
                  <a:lnTo>
                    <a:pt x="54" y="4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7" y="22"/>
                  </a:lnTo>
                  <a:lnTo>
                    <a:pt x="22" y="25"/>
                  </a:lnTo>
                  <a:lnTo>
                    <a:pt x="18" y="29"/>
                  </a:lnTo>
                  <a:lnTo>
                    <a:pt x="14" y="33"/>
                  </a:lnTo>
                  <a:lnTo>
                    <a:pt x="10" y="36"/>
                  </a:lnTo>
                  <a:lnTo>
                    <a:pt x="7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3" name="Line 220"/>
            <p:cNvSpPr>
              <a:spLocks noChangeShapeType="1"/>
            </p:cNvSpPr>
            <p:nvPr/>
          </p:nvSpPr>
          <p:spPr bwMode="auto">
            <a:xfrm>
              <a:off x="2691" y="153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4" name="Line 221"/>
            <p:cNvSpPr>
              <a:spLocks noChangeShapeType="1"/>
            </p:cNvSpPr>
            <p:nvPr/>
          </p:nvSpPr>
          <p:spPr bwMode="auto">
            <a:xfrm flipH="1">
              <a:off x="2630" y="1580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5" name="Freeform 222"/>
            <p:cNvSpPr>
              <a:spLocks/>
            </p:cNvSpPr>
            <p:nvPr/>
          </p:nvSpPr>
          <p:spPr bwMode="auto">
            <a:xfrm>
              <a:off x="2627" y="1581"/>
              <a:ext cx="17" cy="83"/>
            </a:xfrm>
            <a:custGeom>
              <a:avLst/>
              <a:gdLst>
                <a:gd name="T0" fmla="*/ 16 w 17"/>
                <a:gd name="T1" fmla="*/ 0 h 83"/>
                <a:gd name="T2" fmla="*/ 10 w 17"/>
                <a:gd name="T3" fmla="*/ 4 h 83"/>
                <a:gd name="T4" fmla="*/ 5 w 17"/>
                <a:gd name="T5" fmla="*/ 8 h 83"/>
                <a:gd name="T6" fmla="*/ 0 w 17"/>
                <a:gd name="T7" fmla="*/ 13 h 83"/>
                <a:gd name="T8" fmla="*/ 0 w 17"/>
                <a:gd name="T9" fmla="*/ 18 h 83"/>
                <a:gd name="T10" fmla="*/ 0 w 17"/>
                <a:gd name="T11" fmla="*/ 23 h 83"/>
                <a:gd name="T12" fmla="*/ 0 w 17"/>
                <a:gd name="T13" fmla="*/ 29 h 83"/>
                <a:gd name="T14" fmla="*/ 0 w 17"/>
                <a:gd name="T15" fmla="*/ 34 h 83"/>
                <a:gd name="T16" fmla="*/ 0 w 17"/>
                <a:gd name="T17" fmla="*/ 40 h 83"/>
                <a:gd name="T18" fmla="*/ 0 w 17"/>
                <a:gd name="T19" fmla="*/ 46 h 83"/>
                <a:gd name="T20" fmla="*/ 0 w 17"/>
                <a:gd name="T21" fmla="*/ 51 h 83"/>
                <a:gd name="T22" fmla="*/ 0 w 17"/>
                <a:gd name="T23" fmla="*/ 57 h 83"/>
                <a:gd name="T24" fmla="*/ 5 w 17"/>
                <a:gd name="T25" fmla="*/ 62 h 83"/>
                <a:gd name="T26" fmla="*/ 5 w 17"/>
                <a:gd name="T27" fmla="*/ 68 h 83"/>
                <a:gd name="T28" fmla="*/ 0 w 17"/>
                <a:gd name="T29" fmla="*/ 73 h 83"/>
                <a:gd name="T30" fmla="*/ 0 w 17"/>
                <a:gd name="T31" fmla="*/ 77 h 83"/>
                <a:gd name="T32" fmla="*/ 0 w 17"/>
                <a:gd name="T33" fmla="*/ 82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83"/>
                <a:gd name="T53" fmla="*/ 17 w 17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83">
                  <a:moveTo>
                    <a:pt x="16" y="0"/>
                  </a:moveTo>
                  <a:lnTo>
                    <a:pt x="10" y="4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6" name="Line 223"/>
            <p:cNvSpPr>
              <a:spLocks noChangeShapeType="1"/>
            </p:cNvSpPr>
            <p:nvPr/>
          </p:nvSpPr>
          <p:spPr bwMode="auto">
            <a:xfrm>
              <a:off x="2631" y="158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" name="Line 224"/>
            <p:cNvSpPr>
              <a:spLocks noChangeShapeType="1"/>
            </p:cNvSpPr>
            <p:nvPr/>
          </p:nvSpPr>
          <p:spPr bwMode="auto">
            <a:xfrm flipH="1">
              <a:off x="2626" y="1662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8" name="Freeform 225"/>
            <p:cNvSpPr>
              <a:spLocks/>
            </p:cNvSpPr>
            <p:nvPr/>
          </p:nvSpPr>
          <p:spPr bwMode="auto">
            <a:xfrm>
              <a:off x="2615" y="1663"/>
              <a:ext cx="17" cy="84"/>
            </a:xfrm>
            <a:custGeom>
              <a:avLst/>
              <a:gdLst>
                <a:gd name="T0" fmla="*/ 16 w 17"/>
                <a:gd name="T1" fmla="*/ 0 h 84"/>
                <a:gd name="T2" fmla="*/ 14 w 17"/>
                <a:gd name="T3" fmla="*/ 4 h 84"/>
                <a:gd name="T4" fmla="*/ 13 w 17"/>
                <a:gd name="T5" fmla="*/ 9 h 84"/>
                <a:gd name="T6" fmla="*/ 10 w 17"/>
                <a:gd name="T7" fmla="*/ 14 h 84"/>
                <a:gd name="T8" fmla="*/ 9 w 17"/>
                <a:gd name="T9" fmla="*/ 19 h 84"/>
                <a:gd name="T10" fmla="*/ 8 w 17"/>
                <a:gd name="T11" fmla="*/ 24 h 84"/>
                <a:gd name="T12" fmla="*/ 6 w 17"/>
                <a:gd name="T13" fmla="*/ 30 h 84"/>
                <a:gd name="T14" fmla="*/ 4 w 17"/>
                <a:gd name="T15" fmla="*/ 35 h 84"/>
                <a:gd name="T16" fmla="*/ 2 w 17"/>
                <a:gd name="T17" fmla="*/ 41 h 84"/>
                <a:gd name="T18" fmla="*/ 1 w 17"/>
                <a:gd name="T19" fmla="*/ 46 h 84"/>
                <a:gd name="T20" fmla="*/ 0 w 17"/>
                <a:gd name="T21" fmla="*/ 52 h 84"/>
                <a:gd name="T22" fmla="*/ 0 w 17"/>
                <a:gd name="T23" fmla="*/ 57 h 84"/>
                <a:gd name="T24" fmla="*/ 0 w 17"/>
                <a:gd name="T25" fmla="*/ 63 h 84"/>
                <a:gd name="T26" fmla="*/ 0 w 17"/>
                <a:gd name="T27" fmla="*/ 68 h 84"/>
                <a:gd name="T28" fmla="*/ 0 w 17"/>
                <a:gd name="T29" fmla="*/ 73 h 84"/>
                <a:gd name="T30" fmla="*/ 1 w 17"/>
                <a:gd name="T31" fmla="*/ 78 h 84"/>
                <a:gd name="T32" fmla="*/ 4 w 17"/>
                <a:gd name="T33" fmla="*/ 83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84"/>
                <a:gd name="T53" fmla="*/ 17 w 17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84">
                  <a:moveTo>
                    <a:pt x="16" y="0"/>
                  </a:moveTo>
                  <a:lnTo>
                    <a:pt x="14" y="4"/>
                  </a:lnTo>
                  <a:lnTo>
                    <a:pt x="13" y="9"/>
                  </a:lnTo>
                  <a:lnTo>
                    <a:pt x="10" y="14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4" y="35"/>
                  </a:lnTo>
                  <a:lnTo>
                    <a:pt x="2" y="41"/>
                  </a:lnTo>
                  <a:lnTo>
                    <a:pt x="1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4" y="8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9" name="Line 226"/>
            <p:cNvSpPr>
              <a:spLocks noChangeShapeType="1"/>
            </p:cNvSpPr>
            <p:nvPr/>
          </p:nvSpPr>
          <p:spPr bwMode="auto">
            <a:xfrm>
              <a:off x="2627" y="1662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0" name="Line 227"/>
            <p:cNvSpPr>
              <a:spLocks noChangeShapeType="1"/>
            </p:cNvSpPr>
            <p:nvPr/>
          </p:nvSpPr>
          <p:spPr bwMode="auto">
            <a:xfrm flipH="1">
              <a:off x="2618" y="174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1" name="Freeform 228"/>
            <p:cNvSpPr>
              <a:spLocks/>
            </p:cNvSpPr>
            <p:nvPr/>
          </p:nvSpPr>
          <p:spPr bwMode="auto">
            <a:xfrm>
              <a:off x="2618" y="1746"/>
              <a:ext cx="59" cy="50"/>
            </a:xfrm>
            <a:custGeom>
              <a:avLst/>
              <a:gdLst>
                <a:gd name="T0" fmla="*/ 0 w 59"/>
                <a:gd name="T1" fmla="*/ 0 h 50"/>
                <a:gd name="T2" fmla="*/ 2 w 59"/>
                <a:gd name="T3" fmla="*/ 4 h 50"/>
                <a:gd name="T4" fmla="*/ 5 w 59"/>
                <a:gd name="T5" fmla="*/ 8 h 50"/>
                <a:gd name="T6" fmla="*/ 7 w 59"/>
                <a:gd name="T7" fmla="*/ 11 h 50"/>
                <a:gd name="T8" fmla="*/ 11 w 59"/>
                <a:gd name="T9" fmla="*/ 15 h 50"/>
                <a:gd name="T10" fmla="*/ 15 w 59"/>
                <a:gd name="T11" fmla="*/ 18 h 50"/>
                <a:gd name="T12" fmla="*/ 18 w 59"/>
                <a:gd name="T13" fmla="*/ 21 h 50"/>
                <a:gd name="T14" fmla="*/ 22 w 59"/>
                <a:gd name="T15" fmla="*/ 24 h 50"/>
                <a:gd name="T16" fmla="*/ 27 w 59"/>
                <a:gd name="T17" fmla="*/ 27 h 50"/>
                <a:gd name="T18" fmla="*/ 31 w 59"/>
                <a:gd name="T19" fmla="*/ 30 h 50"/>
                <a:gd name="T20" fmla="*/ 35 w 59"/>
                <a:gd name="T21" fmla="*/ 32 h 50"/>
                <a:gd name="T22" fmla="*/ 40 w 59"/>
                <a:gd name="T23" fmla="*/ 35 h 50"/>
                <a:gd name="T24" fmla="*/ 44 w 59"/>
                <a:gd name="T25" fmla="*/ 38 h 50"/>
                <a:gd name="T26" fmla="*/ 48 w 59"/>
                <a:gd name="T27" fmla="*/ 40 h 50"/>
                <a:gd name="T28" fmla="*/ 52 w 59"/>
                <a:gd name="T29" fmla="*/ 43 h 50"/>
                <a:gd name="T30" fmla="*/ 55 w 59"/>
                <a:gd name="T31" fmla="*/ 46 h 50"/>
                <a:gd name="T32" fmla="*/ 58 w 5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0"/>
                <a:gd name="T53" fmla="*/ 59 w 5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0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5" y="18"/>
                  </a:lnTo>
                  <a:lnTo>
                    <a:pt x="18" y="21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1" y="30"/>
                  </a:lnTo>
                  <a:lnTo>
                    <a:pt x="35" y="32"/>
                  </a:lnTo>
                  <a:lnTo>
                    <a:pt x="40" y="35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52" y="43"/>
                  </a:lnTo>
                  <a:lnTo>
                    <a:pt x="55" y="46"/>
                  </a:lnTo>
                  <a:lnTo>
                    <a:pt x="58" y="4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2" name="Line 229"/>
            <p:cNvSpPr>
              <a:spLocks noChangeShapeType="1"/>
            </p:cNvSpPr>
            <p:nvPr/>
          </p:nvSpPr>
          <p:spPr bwMode="auto">
            <a:xfrm>
              <a:off x="2618" y="1746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3" name="Line 230"/>
            <p:cNvSpPr>
              <a:spLocks noChangeShapeType="1"/>
            </p:cNvSpPr>
            <p:nvPr/>
          </p:nvSpPr>
          <p:spPr bwMode="auto">
            <a:xfrm flipH="1">
              <a:off x="2676" y="179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4" name="Freeform 231"/>
            <p:cNvSpPr>
              <a:spLocks/>
            </p:cNvSpPr>
            <p:nvPr/>
          </p:nvSpPr>
          <p:spPr bwMode="auto">
            <a:xfrm>
              <a:off x="2676" y="1795"/>
              <a:ext cx="43" cy="57"/>
            </a:xfrm>
            <a:custGeom>
              <a:avLst/>
              <a:gdLst>
                <a:gd name="T0" fmla="*/ 0 w 43"/>
                <a:gd name="T1" fmla="*/ 0 h 57"/>
                <a:gd name="T2" fmla="*/ 3 w 43"/>
                <a:gd name="T3" fmla="*/ 4 h 57"/>
                <a:gd name="T4" fmla="*/ 6 w 43"/>
                <a:gd name="T5" fmla="*/ 7 h 57"/>
                <a:gd name="T6" fmla="*/ 9 w 43"/>
                <a:gd name="T7" fmla="*/ 11 h 57"/>
                <a:gd name="T8" fmla="*/ 12 w 43"/>
                <a:gd name="T9" fmla="*/ 15 h 57"/>
                <a:gd name="T10" fmla="*/ 14 w 43"/>
                <a:gd name="T11" fmla="*/ 19 h 57"/>
                <a:gd name="T12" fmla="*/ 17 w 43"/>
                <a:gd name="T13" fmla="*/ 23 h 57"/>
                <a:gd name="T14" fmla="*/ 19 w 43"/>
                <a:gd name="T15" fmla="*/ 27 h 57"/>
                <a:gd name="T16" fmla="*/ 22 w 43"/>
                <a:gd name="T17" fmla="*/ 31 h 57"/>
                <a:gd name="T18" fmla="*/ 24 w 43"/>
                <a:gd name="T19" fmla="*/ 35 h 57"/>
                <a:gd name="T20" fmla="*/ 27 w 43"/>
                <a:gd name="T21" fmla="*/ 39 h 57"/>
                <a:gd name="T22" fmla="*/ 29 w 43"/>
                <a:gd name="T23" fmla="*/ 43 h 57"/>
                <a:gd name="T24" fmla="*/ 32 w 43"/>
                <a:gd name="T25" fmla="*/ 46 h 57"/>
                <a:gd name="T26" fmla="*/ 34 w 43"/>
                <a:gd name="T27" fmla="*/ 49 h 57"/>
                <a:gd name="T28" fmla="*/ 37 w 43"/>
                <a:gd name="T29" fmla="*/ 52 h 57"/>
                <a:gd name="T30" fmla="*/ 40 w 43"/>
                <a:gd name="T31" fmla="*/ 54 h 57"/>
                <a:gd name="T32" fmla="*/ 42 w 43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57"/>
                <a:gd name="T53" fmla="*/ 43 w 4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57">
                  <a:moveTo>
                    <a:pt x="0" y="0"/>
                  </a:moveTo>
                  <a:lnTo>
                    <a:pt x="3" y="4"/>
                  </a:lnTo>
                  <a:lnTo>
                    <a:pt x="6" y="7"/>
                  </a:lnTo>
                  <a:lnTo>
                    <a:pt x="9" y="11"/>
                  </a:lnTo>
                  <a:lnTo>
                    <a:pt x="12" y="15"/>
                  </a:lnTo>
                  <a:lnTo>
                    <a:pt x="14" y="19"/>
                  </a:lnTo>
                  <a:lnTo>
                    <a:pt x="17" y="23"/>
                  </a:lnTo>
                  <a:lnTo>
                    <a:pt x="19" y="27"/>
                  </a:lnTo>
                  <a:lnTo>
                    <a:pt x="22" y="31"/>
                  </a:lnTo>
                  <a:lnTo>
                    <a:pt x="24" y="35"/>
                  </a:lnTo>
                  <a:lnTo>
                    <a:pt x="27" y="39"/>
                  </a:lnTo>
                  <a:lnTo>
                    <a:pt x="29" y="43"/>
                  </a:lnTo>
                  <a:lnTo>
                    <a:pt x="32" y="4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0" y="54"/>
                  </a:lnTo>
                  <a:lnTo>
                    <a:pt x="42" y="5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5" name="Line 232"/>
            <p:cNvSpPr>
              <a:spLocks noChangeShapeType="1"/>
            </p:cNvSpPr>
            <p:nvPr/>
          </p:nvSpPr>
          <p:spPr bwMode="auto">
            <a:xfrm>
              <a:off x="2676" y="1795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6" name="Line 233"/>
            <p:cNvSpPr>
              <a:spLocks noChangeShapeType="1"/>
            </p:cNvSpPr>
            <p:nvPr/>
          </p:nvSpPr>
          <p:spPr bwMode="auto">
            <a:xfrm flipH="1">
              <a:off x="2717" y="185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7" name="Freeform 234"/>
            <p:cNvSpPr>
              <a:spLocks/>
            </p:cNvSpPr>
            <p:nvPr/>
          </p:nvSpPr>
          <p:spPr bwMode="auto">
            <a:xfrm>
              <a:off x="2718" y="1851"/>
              <a:ext cx="76" cy="17"/>
            </a:xfrm>
            <a:custGeom>
              <a:avLst/>
              <a:gdLst>
                <a:gd name="T0" fmla="*/ 0 w 76"/>
                <a:gd name="T1" fmla="*/ 0 h 17"/>
                <a:gd name="T2" fmla="*/ 3 w 76"/>
                <a:gd name="T3" fmla="*/ 4 h 17"/>
                <a:gd name="T4" fmla="*/ 7 w 76"/>
                <a:gd name="T5" fmla="*/ 6 h 17"/>
                <a:gd name="T6" fmla="*/ 11 w 76"/>
                <a:gd name="T7" fmla="*/ 9 h 17"/>
                <a:gd name="T8" fmla="*/ 15 w 76"/>
                <a:gd name="T9" fmla="*/ 9 h 17"/>
                <a:gd name="T10" fmla="*/ 19 w 76"/>
                <a:gd name="T11" fmla="*/ 9 h 17"/>
                <a:gd name="T12" fmla="*/ 24 w 76"/>
                <a:gd name="T13" fmla="*/ 9 h 17"/>
                <a:gd name="T14" fmla="*/ 29 w 76"/>
                <a:gd name="T15" fmla="*/ 9 h 17"/>
                <a:gd name="T16" fmla="*/ 34 w 76"/>
                <a:gd name="T17" fmla="*/ 9 h 17"/>
                <a:gd name="T18" fmla="*/ 39 w 76"/>
                <a:gd name="T19" fmla="*/ 9 h 17"/>
                <a:gd name="T20" fmla="*/ 44 w 76"/>
                <a:gd name="T21" fmla="*/ 9 h 17"/>
                <a:gd name="T22" fmla="*/ 49 w 76"/>
                <a:gd name="T23" fmla="*/ 9 h 17"/>
                <a:gd name="T24" fmla="*/ 55 w 76"/>
                <a:gd name="T25" fmla="*/ 9 h 17"/>
                <a:gd name="T26" fmla="*/ 60 w 76"/>
                <a:gd name="T27" fmla="*/ 11 h 17"/>
                <a:gd name="T28" fmla="*/ 65 w 76"/>
                <a:gd name="T29" fmla="*/ 11 h 17"/>
                <a:gd name="T30" fmla="*/ 70 w 76"/>
                <a:gd name="T31" fmla="*/ 11 h 17"/>
                <a:gd name="T32" fmla="*/ 75 w 76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7"/>
                <a:gd name="T53" fmla="*/ 76 w 7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7">
                  <a:moveTo>
                    <a:pt x="0" y="0"/>
                  </a:moveTo>
                  <a:lnTo>
                    <a:pt x="3" y="4"/>
                  </a:lnTo>
                  <a:lnTo>
                    <a:pt x="7" y="6"/>
                  </a:lnTo>
                  <a:lnTo>
                    <a:pt x="11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5" y="9"/>
                  </a:lnTo>
                  <a:lnTo>
                    <a:pt x="60" y="11"/>
                  </a:lnTo>
                  <a:lnTo>
                    <a:pt x="65" y="11"/>
                  </a:lnTo>
                  <a:lnTo>
                    <a:pt x="70" y="11"/>
                  </a:lnTo>
                  <a:lnTo>
                    <a:pt x="75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8" name="Line 235"/>
            <p:cNvSpPr>
              <a:spLocks noChangeShapeType="1"/>
            </p:cNvSpPr>
            <p:nvPr/>
          </p:nvSpPr>
          <p:spPr bwMode="auto">
            <a:xfrm flipV="1">
              <a:off x="2718" y="1850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9" name="Line 236"/>
            <p:cNvSpPr>
              <a:spLocks noChangeShapeType="1"/>
            </p:cNvSpPr>
            <p:nvPr/>
          </p:nvSpPr>
          <p:spPr bwMode="auto">
            <a:xfrm flipH="1">
              <a:off x="2791" y="1858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0" name="Freeform 237"/>
            <p:cNvSpPr>
              <a:spLocks/>
            </p:cNvSpPr>
            <p:nvPr/>
          </p:nvSpPr>
          <p:spPr bwMode="auto">
            <a:xfrm>
              <a:off x="2793" y="1858"/>
              <a:ext cx="85" cy="20"/>
            </a:xfrm>
            <a:custGeom>
              <a:avLst/>
              <a:gdLst>
                <a:gd name="T0" fmla="*/ 0 w 85"/>
                <a:gd name="T1" fmla="*/ 0 h 20"/>
                <a:gd name="T2" fmla="*/ 2 w 85"/>
                <a:gd name="T3" fmla="*/ 0 h 20"/>
                <a:gd name="T4" fmla="*/ 6 w 85"/>
                <a:gd name="T5" fmla="*/ 1 h 20"/>
                <a:gd name="T6" fmla="*/ 9 w 85"/>
                <a:gd name="T7" fmla="*/ 3 h 20"/>
                <a:gd name="T8" fmla="*/ 14 w 85"/>
                <a:gd name="T9" fmla="*/ 4 h 20"/>
                <a:gd name="T10" fmla="*/ 19 w 85"/>
                <a:gd name="T11" fmla="*/ 6 h 20"/>
                <a:gd name="T12" fmla="*/ 24 w 85"/>
                <a:gd name="T13" fmla="*/ 8 h 20"/>
                <a:gd name="T14" fmla="*/ 30 w 85"/>
                <a:gd name="T15" fmla="*/ 10 h 20"/>
                <a:gd name="T16" fmla="*/ 36 w 85"/>
                <a:gd name="T17" fmla="*/ 12 h 20"/>
                <a:gd name="T18" fmla="*/ 42 w 85"/>
                <a:gd name="T19" fmla="*/ 14 h 20"/>
                <a:gd name="T20" fmla="*/ 48 w 85"/>
                <a:gd name="T21" fmla="*/ 16 h 20"/>
                <a:gd name="T22" fmla="*/ 55 w 85"/>
                <a:gd name="T23" fmla="*/ 17 h 20"/>
                <a:gd name="T24" fmla="*/ 61 w 85"/>
                <a:gd name="T25" fmla="*/ 18 h 20"/>
                <a:gd name="T26" fmla="*/ 67 w 85"/>
                <a:gd name="T27" fmla="*/ 19 h 20"/>
                <a:gd name="T28" fmla="*/ 73 w 85"/>
                <a:gd name="T29" fmla="*/ 19 h 20"/>
                <a:gd name="T30" fmla="*/ 79 w 85"/>
                <a:gd name="T31" fmla="*/ 18 h 20"/>
                <a:gd name="T32" fmla="*/ 84 w 85"/>
                <a:gd name="T33" fmla="*/ 17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0"/>
                <a:gd name="T53" fmla="*/ 85 w 85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0">
                  <a:moveTo>
                    <a:pt x="0" y="0"/>
                  </a:moveTo>
                  <a:lnTo>
                    <a:pt x="2" y="0"/>
                  </a:lnTo>
                  <a:lnTo>
                    <a:pt x="6" y="1"/>
                  </a:lnTo>
                  <a:lnTo>
                    <a:pt x="9" y="3"/>
                  </a:lnTo>
                  <a:lnTo>
                    <a:pt x="14" y="4"/>
                  </a:lnTo>
                  <a:lnTo>
                    <a:pt x="19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6" y="12"/>
                  </a:lnTo>
                  <a:lnTo>
                    <a:pt x="42" y="14"/>
                  </a:lnTo>
                  <a:lnTo>
                    <a:pt x="48" y="16"/>
                  </a:lnTo>
                  <a:lnTo>
                    <a:pt x="55" y="17"/>
                  </a:lnTo>
                  <a:lnTo>
                    <a:pt x="61" y="18"/>
                  </a:lnTo>
                  <a:lnTo>
                    <a:pt x="67" y="19"/>
                  </a:lnTo>
                  <a:lnTo>
                    <a:pt x="73" y="19"/>
                  </a:lnTo>
                  <a:lnTo>
                    <a:pt x="79" y="18"/>
                  </a:lnTo>
                  <a:lnTo>
                    <a:pt x="84" y="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1" name="Line 238"/>
            <p:cNvSpPr>
              <a:spLocks noChangeShapeType="1"/>
            </p:cNvSpPr>
            <p:nvPr/>
          </p:nvSpPr>
          <p:spPr bwMode="auto">
            <a:xfrm flipV="1">
              <a:off x="2792" y="1856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2" name="Line 239"/>
            <p:cNvSpPr>
              <a:spLocks noChangeShapeType="1"/>
            </p:cNvSpPr>
            <p:nvPr/>
          </p:nvSpPr>
          <p:spPr bwMode="auto">
            <a:xfrm>
              <a:off x="2877" y="187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3" name="Freeform 240"/>
            <p:cNvSpPr>
              <a:spLocks/>
            </p:cNvSpPr>
            <p:nvPr/>
          </p:nvSpPr>
          <p:spPr bwMode="auto">
            <a:xfrm>
              <a:off x="2877" y="1813"/>
              <a:ext cx="62" cy="63"/>
            </a:xfrm>
            <a:custGeom>
              <a:avLst/>
              <a:gdLst>
                <a:gd name="T0" fmla="*/ 0 w 62"/>
                <a:gd name="T1" fmla="*/ 62 h 63"/>
                <a:gd name="T2" fmla="*/ 5 w 62"/>
                <a:gd name="T3" fmla="*/ 60 h 63"/>
                <a:gd name="T4" fmla="*/ 10 w 62"/>
                <a:gd name="T5" fmla="*/ 57 h 63"/>
                <a:gd name="T6" fmla="*/ 14 w 62"/>
                <a:gd name="T7" fmla="*/ 54 h 63"/>
                <a:gd name="T8" fmla="*/ 18 w 62"/>
                <a:gd name="T9" fmla="*/ 51 h 63"/>
                <a:gd name="T10" fmla="*/ 22 w 62"/>
                <a:gd name="T11" fmla="*/ 47 h 63"/>
                <a:gd name="T12" fmla="*/ 25 w 62"/>
                <a:gd name="T13" fmla="*/ 43 h 63"/>
                <a:gd name="T14" fmla="*/ 29 w 62"/>
                <a:gd name="T15" fmla="*/ 38 h 63"/>
                <a:gd name="T16" fmla="*/ 32 w 62"/>
                <a:gd name="T17" fmla="*/ 34 h 63"/>
                <a:gd name="T18" fmla="*/ 36 w 62"/>
                <a:gd name="T19" fmla="*/ 29 h 63"/>
                <a:gd name="T20" fmla="*/ 39 w 62"/>
                <a:gd name="T21" fmla="*/ 25 h 63"/>
                <a:gd name="T22" fmla="*/ 42 w 62"/>
                <a:gd name="T23" fmla="*/ 20 h 63"/>
                <a:gd name="T24" fmla="*/ 46 w 62"/>
                <a:gd name="T25" fmla="*/ 15 h 63"/>
                <a:gd name="T26" fmla="*/ 49 w 62"/>
                <a:gd name="T27" fmla="*/ 11 h 63"/>
                <a:gd name="T28" fmla="*/ 53 w 62"/>
                <a:gd name="T29" fmla="*/ 7 h 63"/>
                <a:gd name="T30" fmla="*/ 57 w 62"/>
                <a:gd name="T31" fmla="*/ 3 h 63"/>
                <a:gd name="T32" fmla="*/ 61 w 62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3"/>
                <a:gd name="T53" fmla="*/ 62 w 62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3">
                  <a:moveTo>
                    <a:pt x="0" y="62"/>
                  </a:moveTo>
                  <a:lnTo>
                    <a:pt x="5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8" y="51"/>
                  </a:lnTo>
                  <a:lnTo>
                    <a:pt x="22" y="47"/>
                  </a:lnTo>
                  <a:lnTo>
                    <a:pt x="25" y="43"/>
                  </a:lnTo>
                  <a:lnTo>
                    <a:pt x="29" y="38"/>
                  </a:lnTo>
                  <a:lnTo>
                    <a:pt x="32" y="34"/>
                  </a:lnTo>
                  <a:lnTo>
                    <a:pt x="36" y="29"/>
                  </a:lnTo>
                  <a:lnTo>
                    <a:pt x="39" y="25"/>
                  </a:lnTo>
                  <a:lnTo>
                    <a:pt x="42" y="20"/>
                  </a:lnTo>
                  <a:lnTo>
                    <a:pt x="46" y="15"/>
                  </a:lnTo>
                  <a:lnTo>
                    <a:pt x="49" y="11"/>
                  </a:lnTo>
                  <a:lnTo>
                    <a:pt x="53" y="7"/>
                  </a:lnTo>
                  <a:lnTo>
                    <a:pt x="57" y="3"/>
                  </a:lnTo>
                  <a:lnTo>
                    <a:pt x="6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4" name="Line 241"/>
            <p:cNvSpPr>
              <a:spLocks noChangeShapeType="1"/>
            </p:cNvSpPr>
            <p:nvPr/>
          </p:nvSpPr>
          <p:spPr bwMode="auto">
            <a:xfrm flipV="1">
              <a:off x="2877" y="1874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5" name="Line 242"/>
            <p:cNvSpPr>
              <a:spLocks noChangeShapeType="1"/>
            </p:cNvSpPr>
            <p:nvPr/>
          </p:nvSpPr>
          <p:spPr bwMode="auto">
            <a:xfrm>
              <a:off x="2938" y="181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6" name="Freeform 243"/>
            <p:cNvSpPr>
              <a:spLocks/>
            </p:cNvSpPr>
            <p:nvPr/>
          </p:nvSpPr>
          <p:spPr bwMode="auto">
            <a:xfrm>
              <a:off x="2938" y="1779"/>
              <a:ext cx="68" cy="35"/>
            </a:xfrm>
            <a:custGeom>
              <a:avLst/>
              <a:gdLst>
                <a:gd name="T0" fmla="*/ 0 w 68"/>
                <a:gd name="T1" fmla="*/ 34 h 35"/>
                <a:gd name="T2" fmla="*/ 4 w 68"/>
                <a:gd name="T3" fmla="*/ 31 h 35"/>
                <a:gd name="T4" fmla="*/ 9 w 68"/>
                <a:gd name="T5" fmla="*/ 28 h 35"/>
                <a:gd name="T6" fmla="*/ 13 w 68"/>
                <a:gd name="T7" fmla="*/ 26 h 35"/>
                <a:gd name="T8" fmla="*/ 18 w 68"/>
                <a:gd name="T9" fmla="*/ 24 h 35"/>
                <a:gd name="T10" fmla="*/ 23 w 68"/>
                <a:gd name="T11" fmla="*/ 23 h 35"/>
                <a:gd name="T12" fmla="*/ 28 w 68"/>
                <a:gd name="T13" fmla="*/ 22 h 35"/>
                <a:gd name="T14" fmla="*/ 33 w 68"/>
                <a:gd name="T15" fmla="*/ 21 h 35"/>
                <a:gd name="T16" fmla="*/ 38 w 68"/>
                <a:gd name="T17" fmla="*/ 19 h 35"/>
                <a:gd name="T18" fmla="*/ 43 w 68"/>
                <a:gd name="T19" fmla="*/ 18 h 35"/>
                <a:gd name="T20" fmla="*/ 47 w 68"/>
                <a:gd name="T21" fmla="*/ 17 h 35"/>
                <a:gd name="T22" fmla="*/ 51 w 68"/>
                <a:gd name="T23" fmla="*/ 15 h 35"/>
                <a:gd name="T24" fmla="*/ 55 w 68"/>
                <a:gd name="T25" fmla="*/ 13 h 35"/>
                <a:gd name="T26" fmla="*/ 59 w 68"/>
                <a:gd name="T27" fmla="*/ 11 h 35"/>
                <a:gd name="T28" fmla="*/ 62 w 68"/>
                <a:gd name="T29" fmla="*/ 8 h 35"/>
                <a:gd name="T30" fmla="*/ 65 w 68"/>
                <a:gd name="T31" fmla="*/ 4 h 35"/>
                <a:gd name="T32" fmla="*/ 67 w 68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35"/>
                <a:gd name="T53" fmla="*/ 68 w 6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35">
                  <a:moveTo>
                    <a:pt x="0" y="34"/>
                  </a:moveTo>
                  <a:lnTo>
                    <a:pt x="4" y="31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8" y="24"/>
                  </a:lnTo>
                  <a:lnTo>
                    <a:pt x="23" y="23"/>
                  </a:lnTo>
                  <a:lnTo>
                    <a:pt x="28" y="22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3" y="18"/>
                  </a:lnTo>
                  <a:lnTo>
                    <a:pt x="47" y="17"/>
                  </a:lnTo>
                  <a:lnTo>
                    <a:pt x="51" y="15"/>
                  </a:lnTo>
                  <a:lnTo>
                    <a:pt x="55" y="13"/>
                  </a:lnTo>
                  <a:lnTo>
                    <a:pt x="59" y="11"/>
                  </a:lnTo>
                  <a:lnTo>
                    <a:pt x="62" y="8"/>
                  </a:lnTo>
                  <a:lnTo>
                    <a:pt x="65" y="4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7" name="Line 244"/>
            <p:cNvSpPr>
              <a:spLocks noChangeShapeType="1"/>
            </p:cNvSpPr>
            <p:nvPr/>
          </p:nvSpPr>
          <p:spPr bwMode="auto">
            <a:xfrm>
              <a:off x="2937" y="1812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8" name="Line 245"/>
            <p:cNvSpPr>
              <a:spLocks noChangeShapeType="1"/>
            </p:cNvSpPr>
            <p:nvPr/>
          </p:nvSpPr>
          <p:spPr bwMode="auto">
            <a:xfrm>
              <a:off x="3006" y="177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9" name="Freeform 246"/>
            <p:cNvSpPr>
              <a:spLocks/>
            </p:cNvSpPr>
            <p:nvPr/>
          </p:nvSpPr>
          <p:spPr bwMode="auto">
            <a:xfrm>
              <a:off x="3003" y="1680"/>
              <a:ext cx="17" cy="100"/>
            </a:xfrm>
            <a:custGeom>
              <a:avLst/>
              <a:gdLst>
                <a:gd name="T0" fmla="*/ 6 w 17"/>
                <a:gd name="T1" fmla="*/ 99 h 100"/>
                <a:gd name="T2" fmla="*/ 9 w 17"/>
                <a:gd name="T3" fmla="*/ 95 h 100"/>
                <a:gd name="T4" fmla="*/ 12 w 17"/>
                <a:gd name="T5" fmla="*/ 90 h 100"/>
                <a:gd name="T6" fmla="*/ 16 w 17"/>
                <a:gd name="T7" fmla="*/ 85 h 100"/>
                <a:gd name="T8" fmla="*/ 16 w 17"/>
                <a:gd name="T9" fmla="*/ 79 h 100"/>
                <a:gd name="T10" fmla="*/ 16 w 17"/>
                <a:gd name="T11" fmla="*/ 74 h 100"/>
                <a:gd name="T12" fmla="*/ 16 w 17"/>
                <a:gd name="T13" fmla="*/ 68 h 100"/>
                <a:gd name="T14" fmla="*/ 16 w 17"/>
                <a:gd name="T15" fmla="*/ 62 h 100"/>
                <a:gd name="T16" fmla="*/ 12 w 17"/>
                <a:gd name="T17" fmla="*/ 56 h 100"/>
                <a:gd name="T18" fmla="*/ 9 w 17"/>
                <a:gd name="T19" fmla="*/ 49 h 100"/>
                <a:gd name="T20" fmla="*/ 6 w 17"/>
                <a:gd name="T21" fmla="*/ 43 h 100"/>
                <a:gd name="T22" fmla="*/ 6 w 17"/>
                <a:gd name="T23" fmla="*/ 36 h 100"/>
                <a:gd name="T24" fmla="*/ 3 w 17"/>
                <a:gd name="T25" fmla="*/ 29 h 100"/>
                <a:gd name="T26" fmla="*/ 3 w 17"/>
                <a:gd name="T27" fmla="*/ 22 h 100"/>
                <a:gd name="T28" fmla="*/ 0 w 17"/>
                <a:gd name="T29" fmla="*/ 15 h 100"/>
                <a:gd name="T30" fmla="*/ 0 w 17"/>
                <a:gd name="T31" fmla="*/ 8 h 100"/>
                <a:gd name="T32" fmla="*/ 3 w 17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0"/>
                <a:gd name="T53" fmla="*/ 17 w 17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0">
                  <a:moveTo>
                    <a:pt x="6" y="99"/>
                  </a:moveTo>
                  <a:lnTo>
                    <a:pt x="9" y="95"/>
                  </a:lnTo>
                  <a:lnTo>
                    <a:pt x="12" y="90"/>
                  </a:lnTo>
                  <a:lnTo>
                    <a:pt x="16" y="85"/>
                  </a:lnTo>
                  <a:lnTo>
                    <a:pt x="16" y="79"/>
                  </a:lnTo>
                  <a:lnTo>
                    <a:pt x="16" y="74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6" y="43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" name="Line 247"/>
            <p:cNvSpPr>
              <a:spLocks noChangeShapeType="1"/>
            </p:cNvSpPr>
            <p:nvPr/>
          </p:nvSpPr>
          <p:spPr bwMode="auto">
            <a:xfrm flipH="1">
              <a:off x="3005" y="1779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" name="Line 248"/>
            <p:cNvSpPr>
              <a:spLocks noChangeShapeType="1"/>
            </p:cNvSpPr>
            <p:nvPr/>
          </p:nvSpPr>
          <p:spPr bwMode="auto">
            <a:xfrm>
              <a:off x="3004" y="1680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" name="Freeform 249"/>
            <p:cNvSpPr>
              <a:spLocks/>
            </p:cNvSpPr>
            <p:nvPr/>
          </p:nvSpPr>
          <p:spPr bwMode="auto">
            <a:xfrm>
              <a:off x="3004" y="1590"/>
              <a:ext cx="22" cy="91"/>
            </a:xfrm>
            <a:custGeom>
              <a:avLst/>
              <a:gdLst>
                <a:gd name="T0" fmla="*/ 0 w 22"/>
                <a:gd name="T1" fmla="*/ 90 h 91"/>
                <a:gd name="T2" fmla="*/ 0 w 22"/>
                <a:gd name="T3" fmla="*/ 83 h 91"/>
                <a:gd name="T4" fmla="*/ 1 w 22"/>
                <a:gd name="T5" fmla="*/ 76 h 91"/>
                <a:gd name="T6" fmla="*/ 3 w 22"/>
                <a:gd name="T7" fmla="*/ 69 h 91"/>
                <a:gd name="T8" fmla="*/ 5 w 22"/>
                <a:gd name="T9" fmla="*/ 62 h 91"/>
                <a:gd name="T10" fmla="*/ 7 w 22"/>
                <a:gd name="T11" fmla="*/ 56 h 91"/>
                <a:gd name="T12" fmla="*/ 9 w 22"/>
                <a:gd name="T13" fmla="*/ 50 h 91"/>
                <a:gd name="T14" fmla="*/ 11 w 22"/>
                <a:gd name="T15" fmla="*/ 44 h 91"/>
                <a:gd name="T16" fmla="*/ 13 w 22"/>
                <a:gd name="T17" fmla="*/ 38 h 91"/>
                <a:gd name="T18" fmla="*/ 15 w 22"/>
                <a:gd name="T19" fmla="*/ 33 h 91"/>
                <a:gd name="T20" fmla="*/ 17 w 22"/>
                <a:gd name="T21" fmla="*/ 27 h 91"/>
                <a:gd name="T22" fmla="*/ 18 w 22"/>
                <a:gd name="T23" fmla="*/ 22 h 91"/>
                <a:gd name="T24" fmla="*/ 20 w 22"/>
                <a:gd name="T25" fmla="*/ 17 h 91"/>
                <a:gd name="T26" fmla="*/ 21 w 22"/>
                <a:gd name="T27" fmla="*/ 13 h 91"/>
                <a:gd name="T28" fmla="*/ 21 w 22"/>
                <a:gd name="T29" fmla="*/ 8 h 91"/>
                <a:gd name="T30" fmla="*/ 21 w 22"/>
                <a:gd name="T31" fmla="*/ 4 h 91"/>
                <a:gd name="T32" fmla="*/ 21 w 2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91"/>
                <a:gd name="T53" fmla="*/ 22 w 2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91">
                  <a:moveTo>
                    <a:pt x="0" y="90"/>
                  </a:moveTo>
                  <a:lnTo>
                    <a:pt x="0" y="83"/>
                  </a:lnTo>
                  <a:lnTo>
                    <a:pt x="1" y="76"/>
                  </a:lnTo>
                  <a:lnTo>
                    <a:pt x="3" y="69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9" y="50"/>
                  </a:lnTo>
                  <a:lnTo>
                    <a:pt x="11" y="44"/>
                  </a:lnTo>
                  <a:lnTo>
                    <a:pt x="13" y="38"/>
                  </a:lnTo>
                  <a:lnTo>
                    <a:pt x="15" y="33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" name="Line 250"/>
            <p:cNvSpPr>
              <a:spLocks noChangeShapeType="1"/>
            </p:cNvSpPr>
            <p:nvPr/>
          </p:nvSpPr>
          <p:spPr bwMode="auto">
            <a:xfrm flipH="1">
              <a:off x="3004" y="1680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" name="Line 251"/>
            <p:cNvSpPr>
              <a:spLocks noChangeShapeType="1"/>
            </p:cNvSpPr>
            <p:nvPr/>
          </p:nvSpPr>
          <p:spPr bwMode="auto">
            <a:xfrm>
              <a:off x="3024" y="1589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5" name="Freeform 252"/>
            <p:cNvSpPr>
              <a:spLocks/>
            </p:cNvSpPr>
            <p:nvPr/>
          </p:nvSpPr>
          <p:spPr bwMode="auto">
            <a:xfrm>
              <a:off x="2958" y="1547"/>
              <a:ext cx="68" cy="44"/>
            </a:xfrm>
            <a:custGeom>
              <a:avLst/>
              <a:gdLst>
                <a:gd name="T0" fmla="*/ 67 w 68"/>
                <a:gd name="T1" fmla="*/ 43 h 44"/>
                <a:gd name="T2" fmla="*/ 65 w 68"/>
                <a:gd name="T3" fmla="*/ 39 h 44"/>
                <a:gd name="T4" fmla="*/ 63 w 68"/>
                <a:gd name="T5" fmla="*/ 35 h 44"/>
                <a:gd name="T6" fmla="*/ 60 w 68"/>
                <a:gd name="T7" fmla="*/ 32 h 44"/>
                <a:gd name="T8" fmla="*/ 57 w 68"/>
                <a:gd name="T9" fmla="*/ 29 h 44"/>
                <a:gd name="T10" fmla="*/ 53 w 68"/>
                <a:gd name="T11" fmla="*/ 27 h 44"/>
                <a:gd name="T12" fmla="*/ 48 w 68"/>
                <a:gd name="T13" fmla="*/ 25 h 44"/>
                <a:gd name="T14" fmla="*/ 44 w 68"/>
                <a:gd name="T15" fmla="*/ 23 h 44"/>
                <a:gd name="T16" fmla="*/ 39 w 68"/>
                <a:gd name="T17" fmla="*/ 21 h 44"/>
                <a:gd name="T18" fmla="*/ 33 w 68"/>
                <a:gd name="T19" fmla="*/ 19 h 44"/>
                <a:gd name="T20" fmla="*/ 28 w 68"/>
                <a:gd name="T21" fmla="*/ 17 h 44"/>
                <a:gd name="T22" fmla="*/ 23 w 68"/>
                <a:gd name="T23" fmla="*/ 15 h 44"/>
                <a:gd name="T24" fmla="*/ 18 w 68"/>
                <a:gd name="T25" fmla="*/ 12 h 44"/>
                <a:gd name="T26" fmla="*/ 13 w 68"/>
                <a:gd name="T27" fmla="*/ 10 h 44"/>
                <a:gd name="T28" fmla="*/ 8 w 68"/>
                <a:gd name="T29" fmla="*/ 7 h 44"/>
                <a:gd name="T30" fmla="*/ 4 w 68"/>
                <a:gd name="T31" fmla="*/ 4 h 44"/>
                <a:gd name="T32" fmla="*/ 0 w 68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4"/>
                <a:gd name="T53" fmla="*/ 68 w 6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4">
                  <a:moveTo>
                    <a:pt x="67" y="43"/>
                  </a:moveTo>
                  <a:lnTo>
                    <a:pt x="65" y="39"/>
                  </a:lnTo>
                  <a:lnTo>
                    <a:pt x="63" y="35"/>
                  </a:lnTo>
                  <a:lnTo>
                    <a:pt x="60" y="32"/>
                  </a:lnTo>
                  <a:lnTo>
                    <a:pt x="57" y="29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39" y="21"/>
                  </a:lnTo>
                  <a:lnTo>
                    <a:pt x="33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2"/>
                  </a:lnTo>
                  <a:lnTo>
                    <a:pt x="13" y="10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6" name="Line 253"/>
            <p:cNvSpPr>
              <a:spLocks noChangeShapeType="1"/>
            </p:cNvSpPr>
            <p:nvPr/>
          </p:nvSpPr>
          <p:spPr bwMode="auto">
            <a:xfrm flipH="1">
              <a:off x="3025" y="1589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7" name="Line 254"/>
            <p:cNvSpPr>
              <a:spLocks noChangeShapeType="1"/>
            </p:cNvSpPr>
            <p:nvPr/>
          </p:nvSpPr>
          <p:spPr bwMode="auto">
            <a:xfrm>
              <a:off x="2957" y="1547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8" name="Freeform 255"/>
            <p:cNvSpPr>
              <a:spLocks/>
            </p:cNvSpPr>
            <p:nvPr/>
          </p:nvSpPr>
          <p:spPr bwMode="auto">
            <a:xfrm>
              <a:off x="2919" y="1472"/>
              <a:ext cx="40" cy="76"/>
            </a:xfrm>
            <a:custGeom>
              <a:avLst/>
              <a:gdLst>
                <a:gd name="T0" fmla="*/ 39 w 40"/>
                <a:gd name="T1" fmla="*/ 75 h 76"/>
                <a:gd name="T2" fmla="*/ 35 w 40"/>
                <a:gd name="T3" fmla="*/ 71 h 76"/>
                <a:gd name="T4" fmla="*/ 32 w 40"/>
                <a:gd name="T5" fmla="*/ 67 h 76"/>
                <a:gd name="T6" fmla="*/ 29 w 40"/>
                <a:gd name="T7" fmla="*/ 62 h 76"/>
                <a:gd name="T8" fmla="*/ 27 w 40"/>
                <a:gd name="T9" fmla="*/ 57 h 76"/>
                <a:gd name="T10" fmla="*/ 25 w 40"/>
                <a:gd name="T11" fmla="*/ 52 h 76"/>
                <a:gd name="T12" fmla="*/ 23 w 40"/>
                <a:gd name="T13" fmla="*/ 46 h 76"/>
                <a:gd name="T14" fmla="*/ 21 w 40"/>
                <a:gd name="T15" fmla="*/ 40 h 76"/>
                <a:gd name="T16" fmla="*/ 20 w 40"/>
                <a:gd name="T17" fmla="*/ 35 h 76"/>
                <a:gd name="T18" fmla="*/ 18 w 40"/>
                <a:gd name="T19" fmla="*/ 29 h 76"/>
                <a:gd name="T20" fmla="*/ 16 w 40"/>
                <a:gd name="T21" fmla="*/ 24 h 76"/>
                <a:gd name="T22" fmla="*/ 14 w 40"/>
                <a:gd name="T23" fmla="*/ 19 h 76"/>
                <a:gd name="T24" fmla="*/ 12 w 40"/>
                <a:gd name="T25" fmla="*/ 14 h 76"/>
                <a:gd name="T26" fmla="*/ 10 w 40"/>
                <a:gd name="T27" fmla="*/ 10 h 76"/>
                <a:gd name="T28" fmla="*/ 7 w 40"/>
                <a:gd name="T29" fmla="*/ 6 h 76"/>
                <a:gd name="T30" fmla="*/ 4 w 40"/>
                <a:gd name="T31" fmla="*/ 2 h 76"/>
                <a:gd name="T32" fmla="*/ 0 w 40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76"/>
                <a:gd name="T53" fmla="*/ 40 w 40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76">
                  <a:moveTo>
                    <a:pt x="39" y="75"/>
                  </a:moveTo>
                  <a:lnTo>
                    <a:pt x="35" y="71"/>
                  </a:lnTo>
                  <a:lnTo>
                    <a:pt x="32" y="67"/>
                  </a:lnTo>
                  <a:lnTo>
                    <a:pt x="29" y="62"/>
                  </a:lnTo>
                  <a:lnTo>
                    <a:pt x="27" y="57"/>
                  </a:lnTo>
                  <a:lnTo>
                    <a:pt x="25" y="52"/>
                  </a:lnTo>
                  <a:lnTo>
                    <a:pt x="23" y="46"/>
                  </a:lnTo>
                  <a:lnTo>
                    <a:pt x="21" y="40"/>
                  </a:lnTo>
                  <a:lnTo>
                    <a:pt x="20" y="35"/>
                  </a:lnTo>
                  <a:lnTo>
                    <a:pt x="18" y="29"/>
                  </a:lnTo>
                  <a:lnTo>
                    <a:pt x="16" y="24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9" name="Line 256"/>
            <p:cNvSpPr>
              <a:spLocks noChangeShapeType="1"/>
            </p:cNvSpPr>
            <p:nvPr/>
          </p:nvSpPr>
          <p:spPr bwMode="auto">
            <a:xfrm flipH="1">
              <a:off x="2957" y="154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0" name="Line 257"/>
            <p:cNvSpPr>
              <a:spLocks noChangeShapeType="1"/>
            </p:cNvSpPr>
            <p:nvPr/>
          </p:nvSpPr>
          <p:spPr bwMode="auto">
            <a:xfrm flipV="1">
              <a:off x="2919" y="147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1" name="Freeform 258"/>
            <p:cNvSpPr>
              <a:spLocks/>
            </p:cNvSpPr>
            <p:nvPr/>
          </p:nvSpPr>
          <p:spPr bwMode="auto">
            <a:xfrm>
              <a:off x="2841" y="1468"/>
              <a:ext cx="79" cy="17"/>
            </a:xfrm>
            <a:custGeom>
              <a:avLst/>
              <a:gdLst>
                <a:gd name="T0" fmla="*/ 78 w 79"/>
                <a:gd name="T1" fmla="*/ 7 h 17"/>
                <a:gd name="T2" fmla="*/ 74 w 79"/>
                <a:gd name="T3" fmla="*/ 3 h 17"/>
                <a:gd name="T4" fmla="*/ 70 w 79"/>
                <a:gd name="T5" fmla="*/ 1 h 17"/>
                <a:gd name="T6" fmla="*/ 66 w 79"/>
                <a:gd name="T7" fmla="*/ 0 h 17"/>
                <a:gd name="T8" fmla="*/ 61 w 79"/>
                <a:gd name="T9" fmla="*/ 0 h 17"/>
                <a:gd name="T10" fmla="*/ 56 w 79"/>
                <a:gd name="T11" fmla="*/ 0 h 17"/>
                <a:gd name="T12" fmla="*/ 52 w 79"/>
                <a:gd name="T13" fmla="*/ 1 h 17"/>
                <a:gd name="T14" fmla="*/ 47 w 79"/>
                <a:gd name="T15" fmla="*/ 1 h 17"/>
                <a:gd name="T16" fmla="*/ 42 w 79"/>
                <a:gd name="T17" fmla="*/ 5 h 17"/>
                <a:gd name="T18" fmla="*/ 37 w 79"/>
                <a:gd name="T19" fmla="*/ 7 h 17"/>
                <a:gd name="T20" fmla="*/ 32 w 79"/>
                <a:gd name="T21" fmla="*/ 8 h 17"/>
                <a:gd name="T22" fmla="*/ 27 w 79"/>
                <a:gd name="T23" fmla="*/ 10 h 17"/>
                <a:gd name="T24" fmla="*/ 21 w 79"/>
                <a:gd name="T25" fmla="*/ 12 h 17"/>
                <a:gd name="T26" fmla="*/ 16 w 79"/>
                <a:gd name="T27" fmla="*/ 14 h 17"/>
                <a:gd name="T28" fmla="*/ 11 w 79"/>
                <a:gd name="T29" fmla="*/ 16 h 17"/>
                <a:gd name="T30" fmla="*/ 5 w 79"/>
                <a:gd name="T31" fmla="*/ 16 h 17"/>
                <a:gd name="T32" fmla="*/ 0 w 79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7"/>
                <a:gd name="T53" fmla="*/ 79 w 7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7">
                  <a:moveTo>
                    <a:pt x="78" y="7"/>
                  </a:moveTo>
                  <a:lnTo>
                    <a:pt x="74" y="3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1"/>
                  </a:lnTo>
                  <a:lnTo>
                    <a:pt x="47" y="1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7" y="10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2" name="Line 259"/>
            <p:cNvSpPr>
              <a:spLocks noChangeShapeType="1"/>
            </p:cNvSpPr>
            <p:nvPr/>
          </p:nvSpPr>
          <p:spPr bwMode="auto">
            <a:xfrm flipH="1">
              <a:off x="2918" y="147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3" name="Line 260"/>
            <p:cNvSpPr>
              <a:spLocks noChangeShapeType="1"/>
            </p:cNvSpPr>
            <p:nvPr/>
          </p:nvSpPr>
          <p:spPr bwMode="auto">
            <a:xfrm flipV="1">
              <a:off x="2841" y="1476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4" name="Freeform 261"/>
            <p:cNvSpPr>
              <a:spLocks/>
            </p:cNvSpPr>
            <p:nvPr/>
          </p:nvSpPr>
          <p:spPr bwMode="auto">
            <a:xfrm>
              <a:off x="2761" y="1452"/>
              <a:ext cx="81" cy="26"/>
            </a:xfrm>
            <a:custGeom>
              <a:avLst/>
              <a:gdLst>
                <a:gd name="T0" fmla="*/ 80 w 81"/>
                <a:gd name="T1" fmla="*/ 25 h 26"/>
                <a:gd name="T2" fmla="*/ 75 w 81"/>
                <a:gd name="T3" fmla="*/ 24 h 26"/>
                <a:gd name="T4" fmla="*/ 70 w 81"/>
                <a:gd name="T5" fmla="*/ 23 h 26"/>
                <a:gd name="T6" fmla="*/ 65 w 81"/>
                <a:gd name="T7" fmla="*/ 21 h 26"/>
                <a:gd name="T8" fmla="*/ 60 w 81"/>
                <a:gd name="T9" fmla="*/ 19 h 26"/>
                <a:gd name="T10" fmla="*/ 56 w 81"/>
                <a:gd name="T11" fmla="*/ 17 h 26"/>
                <a:gd name="T12" fmla="*/ 51 w 81"/>
                <a:gd name="T13" fmla="*/ 14 h 26"/>
                <a:gd name="T14" fmla="*/ 47 w 81"/>
                <a:gd name="T15" fmla="*/ 11 h 26"/>
                <a:gd name="T16" fmla="*/ 42 w 81"/>
                <a:gd name="T17" fmla="*/ 9 h 26"/>
                <a:gd name="T18" fmla="*/ 38 w 81"/>
                <a:gd name="T19" fmla="*/ 7 h 26"/>
                <a:gd name="T20" fmla="*/ 33 w 81"/>
                <a:gd name="T21" fmla="*/ 4 h 26"/>
                <a:gd name="T22" fmla="*/ 28 w 81"/>
                <a:gd name="T23" fmla="*/ 3 h 26"/>
                <a:gd name="T24" fmla="*/ 23 w 81"/>
                <a:gd name="T25" fmla="*/ 1 h 26"/>
                <a:gd name="T26" fmla="*/ 18 w 81"/>
                <a:gd name="T27" fmla="*/ 1 h 26"/>
                <a:gd name="T28" fmla="*/ 12 w 81"/>
                <a:gd name="T29" fmla="*/ 0 h 26"/>
                <a:gd name="T30" fmla="*/ 6 w 81"/>
                <a:gd name="T31" fmla="*/ 1 h 26"/>
                <a:gd name="T32" fmla="*/ 0 w 81"/>
                <a:gd name="T33" fmla="*/ 3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26"/>
                <a:gd name="T53" fmla="*/ 81 w 8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26">
                  <a:moveTo>
                    <a:pt x="80" y="25"/>
                  </a:moveTo>
                  <a:lnTo>
                    <a:pt x="75" y="24"/>
                  </a:lnTo>
                  <a:lnTo>
                    <a:pt x="70" y="23"/>
                  </a:lnTo>
                  <a:lnTo>
                    <a:pt x="65" y="21"/>
                  </a:lnTo>
                  <a:lnTo>
                    <a:pt x="60" y="19"/>
                  </a:lnTo>
                  <a:lnTo>
                    <a:pt x="56" y="17"/>
                  </a:lnTo>
                  <a:lnTo>
                    <a:pt x="51" y="14"/>
                  </a:lnTo>
                  <a:lnTo>
                    <a:pt x="47" y="11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28" y="3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5" name="Line 262"/>
            <p:cNvSpPr>
              <a:spLocks noChangeShapeType="1"/>
            </p:cNvSpPr>
            <p:nvPr/>
          </p:nvSpPr>
          <p:spPr bwMode="auto">
            <a:xfrm>
              <a:off x="2841" y="147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6" name="Line 263"/>
            <p:cNvSpPr>
              <a:spLocks noChangeShapeType="1"/>
            </p:cNvSpPr>
            <p:nvPr/>
          </p:nvSpPr>
          <p:spPr bwMode="auto">
            <a:xfrm flipV="1">
              <a:off x="2760" y="1453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4"/>
          <p:cNvGrpSpPr>
            <a:grpSpLocks/>
          </p:cNvGrpSpPr>
          <p:nvPr/>
        </p:nvGrpSpPr>
        <p:grpSpPr bwMode="auto">
          <a:xfrm>
            <a:off x="404813" y="2374900"/>
            <a:ext cx="3444875" cy="3889375"/>
            <a:chOff x="794" y="1507"/>
            <a:chExt cx="1904" cy="2306"/>
          </a:xfrm>
        </p:grpSpPr>
        <p:sp>
          <p:nvSpPr>
            <p:cNvPr id="6464" name="Rectangle 265"/>
            <p:cNvSpPr>
              <a:spLocks noChangeArrowheads="1"/>
            </p:cNvSpPr>
            <p:nvPr/>
          </p:nvSpPr>
          <p:spPr bwMode="auto">
            <a:xfrm>
              <a:off x="794" y="2984"/>
              <a:ext cx="7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>
                  <a:latin typeface="Helv" charset="0"/>
                </a:rPr>
                <a:t>Hypertrophy</a:t>
              </a:r>
            </a:p>
          </p:txBody>
        </p:sp>
        <p:sp>
          <p:nvSpPr>
            <p:cNvPr id="6465" name="Rectangle 266"/>
            <p:cNvSpPr>
              <a:spLocks noChangeArrowheads="1"/>
            </p:cNvSpPr>
            <p:nvPr/>
          </p:nvSpPr>
          <p:spPr bwMode="auto">
            <a:xfrm>
              <a:off x="965" y="2095"/>
              <a:ext cx="1732" cy="362"/>
            </a:xfrm>
            <a:prstGeom prst="rect">
              <a:avLst/>
            </a:prstGeom>
            <a:solidFill>
              <a:srgbClr val="AEB4AE"/>
            </a:solidFill>
            <a:ln w="12700">
              <a:solidFill>
                <a:srgbClr val="434B44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66" name="Rectangle 267"/>
            <p:cNvSpPr>
              <a:spLocks noChangeArrowheads="1"/>
            </p:cNvSpPr>
            <p:nvPr/>
          </p:nvSpPr>
          <p:spPr bwMode="auto">
            <a:xfrm>
              <a:off x="965" y="2092"/>
              <a:ext cx="1733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b="1">
                  <a:latin typeface="Helv" charset="0"/>
                </a:rPr>
                <a:t>Structural wall thickening</a:t>
              </a:r>
            </a:p>
          </p:txBody>
        </p:sp>
        <p:sp>
          <p:nvSpPr>
            <p:cNvPr id="6467" name="Freeform 268"/>
            <p:cNvSpPr>
              <a:spLocks/>
            </p:cNvSpPr>
            <p:nvPr/>
          </p:nvSpPr>
          <p:spPr bwMode="auto">
            <a:xfrm>
              <a:off x="1685" y="2545"/>
              <a:ext cx="293" cy="404"/>
            </a:xfrm>
            <a:custGeom>
              <a:avLst/>
              <a:gdLst>
                <a:gd name="T0" fmla="*/ 206 w 293"/>
                <a:gd name="T1" fmla="*/ 245 h 404"/>
                <a:gd name="T2" fmla="*/ 206 w 293"/>
                <a:gd name="T3" fmla="*/ 0 h 404"/>
                <a:gd name="T4" fmla="*/ 86 w 293"/>
                <a:gd name="T5" fmla="*/ 0 h 404"/>
                <a:gd name="T6" fmla="*/ 86 w 293"/>
                <a:gd name="T7" fmla="*/ 245 h 404"/>
                <a:gd name="T8" fmla="*/ 0 w 293"/>
                <a:gd name="T9" fmla="*/ 245 h 404"/>
                <a:gd name="T10" fmla="*/ 146 w 293"/>
                <a:gd name="T11" fmla="*/ 403 h 404"/>
                <a:gd name="T12" fmla="*/ 292 w 293"/>
                <a:gd name="T13" fmla="*/ 245 h 404"/>
                <a:gd name="T14" fmla="*/ 206 w 293"/>
                <a:gd name="T15" fmla="*/ 245 h 4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3"/>
                <a:gd name="T25" fmla="*/ 0 h 404"/>
                <a:gd name="T26" fmla="*/ 293 w 293"/>
                <a:gd name="T27" fmla="*/ 404 h 4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3" h="404">
                  <a:moveTo>
                    <a:pt x="206" y="245"/>
                  </a:moveTo>
                  <a:lnTo>
                    <a:pt x="206" y="0"/>
                  </a:lnTo>
                  <a:lnTo>
                    <a:pt x="86" y="0"/>
                  </a:lnTo>
                  <a:lnTo>
                    <a:pt x="86" y="245"/>
                  </a:lnTo>
                  <a:lnTo>
                    <a:pt x="0" y="245"/>
                  </a:lnTo>
                  <a:lnTo>
                    <a:pt x="146" y="403"/>
                  </a:lnTo>
                  <a:lnTo>
                    <a:pt x="292" y="245"/>
                  </a:lnTo>
                  <a:lnTo>
                    <a:pt x="206" y="245"/>
                  </a:lnTo>
                </a:path>
              </a:pathLst>
            </a:custGeom>
            <a:solidFill>
              <a:srgbClr val="FC182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" name="Freeform 269"/>
            <p:cNvSpPr>
              <a:spLocks/>
            </p:cNvSpPr>
            <p:nvPr/>
          </p:nvSpPr>
          <p:spPr bwMode="auto">
            <a:xfrm>
              <a:off x="1685" y="1507"/>
              <a:ext cx="627" cy="485"/>
            </a:xfrm>
            <a:custGeom>
              <a:avLst/>
              <a:gdLst>
                <a:gd name="T0" fmla="*/ 206 w 627"/>
                <a:gd name="T1" fmla="*/ 326 h 485"/>
                <a:gd name="T2" fmla="*/ 206 w 627"/>
                <a:gd name="T3" fmla="*/ 119 h 485"/>
                <a:gd name="T4" fmla="*/ 626 w 627"/>
                <a:gd name="T5" fmla="*/ 119 h 485"/>
                <a:gd name="T6" fmla="*/ 626 w 627"/>
                <a:gd name="T7" fmla="*/ 0 h 485"/>
                <a:gd name="T8" fmla="*/ 146 w 627"/>
                <a:gd name="T9" fmla="*/ 0 h 485"/>
                <a:gd name="T10" fmla="*/ 86 w 627"/>
                <a:gd name="T11" fmla="*/ 0 h 485"/>
                <a:gd name="T12" fmla="*/ 86 w 627"/>
                <a:gd name="T13" fmla="*/ 59 h 485"/>
                <a:gd name="T14" fmla="*/ 86 w 627"/>
                <a:gd name="T15" fmla="*/ 326 h 485"/>
                <a:gd name="T16" fmla="*/ 0 w 627"/>
                <a:gd name="T17" fmla="*/ 326 h 485"/>
                <a:gd name="T18" fmla="*/ 146 w 627"/>
                <a:gd name="T19" fmla="*/ 484 h 485"/>
                <a:gd name="T20" fmla="*/ 292 w 627"/>
                <a:gd name="T21" fmla="*/ 326 h 485"/>
                <a:gd name="T22" fmla="*/ 206 w 627"/>
                <a:gd name="T23" fmla="*/ 326 h 4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7"/>
                <a:gd name="T37" fmla="*/ 0 h 485"/>
                <a:gd name="T38" fmla="*/ 627 w 627"/>
                <a:gd name="T39" fmla="*/ 485 h 4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7" h="485">
                  <a:moveTo>
                    <a:pt x="206" y="326"/>
                  </a:moveTo>
                  <a:lnTo>
                    <a:pt x="206" y="119"/>
                  </a:lnTo>
                  <a:lnTo>
                    <a:pt x="626" y="119"/>
                  </a:lnTo>
                  <a:lnTo>
                    <a:pt x="626" y="0"/>
                  </a:lnTo>
                  <a:lnTo>
                    <a:pt x="146" y="0"/>
                  </a:lnTo>
                  <a:lnTo>
                    <a:pt x="86" y="0"/>
                  </a:lnTo>
                  <a:lnTo>
                    <a:pt x="86" y="59"/>
                  </a:lnTo>
                  <a:lnTo>
                    <a:pt x="86" y="326"/>
                  </a:lnTo>
                  <a:lnTo>
                    <a:pt x="0" y="326"/>
                  </a:lnTo>
                  <a:lnTo>
                    <a:pt x="146" y="484"/>
                  </a:lnTo>
                  <a:lnTo>
                    <a:pt x="292" y="326"/>
                  </a:lnTo>
                  <a:lnTo>
                    <a:pt x="206" y="326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" name="Freeform 270"/>
            <p:cNvSpPr>
              <a:spLocks/>
            </p:cNvSpPr>
            <p:nvPr/>
          </p:nvSpPr>
          <p:spPr bwMode="auto">
            <a:xfrm>
              <a:off x="1433" y="3029"/>
              <a:ext cx="785" cy="784"/>
            </a:xfrm>
            <a:custGeom>
              <a:avLst/>
              <a:gdLst>
                <a:gd name="T0" fmla="*/ 8 w 785"/>
                <a:gd name="T1" fmla="*/ 313 h 784"/>
                <a:gd name="T2" fmla="*/ 47 w 785"/>
                <a:gd name="T3" fmla="*/ 205 h 784"/>
                <a:gd name="T4" fmla="*/ 115 w 785"/>
                <a:gd name="T5" fmla="*/ 115 h 784"/>
                <a:gd name="T6" fmla="*/ 205 w 785"/>
                <a:gd name="T7" fmla="*/ 47 h 784"/>
                <a:gd name="T8" fmla="*/ 313 w 785"/>
                <a:gd name="T9" fmla="*/ 8 h 784"/>
                <a:gd name="T10" fmla="*/ 432 w 785"/>
                <a:gd name="T11" fmla="*/ 2 h 784"/>
                <a:gd name="T12" fmla="*/ 544 w 785"/>
                <a:gd name="T13" fmla="*/ 31 h 784"/>
                <a:gd name="T14" fmla="*/ 641 w 785"/>
                <a:gd name="T15" fmla="*/ 90 h 784"/>
                <a:gd name="T16" fmla="*/ 717 w 785"/>
                <a:gd name="T17" fmla="*/ 173 h 784"/>
                <a:gd name="T18" fmla="*/ 766 w 785"/>
                <a:gd name="T19" fmla="*/ 275 h 784"/>
                <a:gd name="T20" fmla="*/ 784 w 785"/>
                <a:gd name="T21" fmla="*/ 392 h 784"/>
                <a:gd name="T22" fmla="*/ 766 w 785"/>
                <a:gd name="T23" fmla="*/ 508 h 784"/>
                <a:gd name="T24" fmla="*/ 717 w 785"/>
                <a:gd name="T25" fmla="*/ 611 h 784"/>
                <a:gd name="T26" fmla="*/ 641 w 785"/>
                <a:gd name="T27" fmla="*/ 694 h 784"/>
                <a:gd name="T28" fmla="*/ 544 w 785"/>
                <a:gd name="T29" fmla="*/ 753 h 784"/>
                <a:gd name="T30" fmla="*/ 432 w 785"/>
                <a:gd name="T31" fmla="*/ 781 h 784"/>
                <a:gd name="T32" fmla="*/ 313 w 785"/>
                <a:gd name="T33" fmla="*/ 775 h 784"/>
                <a:gd name="T34" fmla="*/ 205 w 785"/>
                <a:gd name="T35" fmla="*/ 736 h 784"/>
                <a:gd name="T36" fmla="*/ 115 w 785"/>
                <a:gd name="T37" fmla="*/ 669 h 784"/>
                <a:gd name="T38" fmla="*/ 47 w 785"/>
                <a:gd name="T39" fmla="*/ 579 h 784"/>
                <a:gd name="T40" fmla="*/ 8 w 785"/>
                <a:gd name="T41" fmla="*/ 471 h 784"/>
                <a:gd name="T42" fmla="*/ 392 w 785"/>
                <a:gd name="T43" fmla="*/ 513 h 784"/>
                <a:gd name="T44" fmla="*/ 428 w 785"/>
                <a:gd name="T45" fmla="*/ 507 h 784"/>
                <a:gd name="T46" fmla="*/ 459 w 785"/>
                <a:gd name="T47" fmla="*/ 492 h 784"/>
                <a:gd name="T48" fmla="*/ 485 w 785"/>
                <a:gd name="T49" fmla="*/ 469 h 784"/>
                <a:gd name="T50" fmla="*/ 503 w 785"/>
                <a:gd name="T51" fmla="*/ 439 h 784"/>
                <a:gd name="T52" fmla="*/ 512 w 785"/>
                <a:gd name="T53" fmla="*/ 404 h 784"/>
                <a:gd name="T54" fmla="*/ 510 w 785"/>
                <a:gd name="T55" fmla="*/ 367 h 784"/>
                <a:gd name="T56" fmla="*/ 498 w 785"/>
                <a:gd name="T57" fmla="*/ 334 h 784"/>
                <a:gd name="T58" fmla="*/ 477 w 785"/>
                <a:gd name="T59" fmla="*/ 306 h 784"/>
                <a:gd name="T60" fmla="*/ 449 w 785"/>
                <a:gd name="T61" fmla="*/ 286 h 784"/>
                <a:gd name="T62" fmla="*/ 416 w 785"/>
                <a:gd name="T63" fmla="*/ 273 h 784"/>
                <a:gd name="T64" fmla="*/ 379 w 785"/>
                <a:gd name="T65" fmla="*/ 272 h 784"/>
                <a:gd name="T66" fmla="*/ 345 w 785"/>
                <a:gd name="T67" fmla="*/ 281 h 784"/>
                <a:gd name="T68" fmla="*/ 315 w 785"/>
                <a:gd name="T69" fmla="*/ 299 h 784"/>
                <a:gd name="T70" fmla="*/ 291 w 785"/>
                <a:gd name="T71" fmla="*/ 324 h 784"/>
                <a:gd name="T72" fmla="*/ 276 w 785"/>
                <a:gd name="T73" fmla="*/ 356 h 784"/>
                <a:gd name="T74" fmla="*/ 271 w 785"/>
                <a:gd name="T75" fmla="*/ 392 h 784"/>
                <a:gd name="T76" fmla="*/ 276 w 785"/>
                <a:gd name="T77" fmla="*/ 428 h 784"/>
                <a:gd name="T78" fmla="*/ 291 w 785"/>
                <a:gd name="T79" fmla="*/ 459 h 784"/>
                <a:gd name="T80" fmla="*/ 315 w 785"/>
                <a:gd name="T81" fmla="*/ 485 h 784"/>
                <a:gd name="T82" fmla="*/ 345 w 785"/>
                <a:gd name="T83" fmla="*/ 503 h 784"/>
                <a:gd name="T84" fmla="*/ 379 w 785"/>
                <a:gd name="T85" fmla="*/ 512 h 7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5"/>
                <a:gd name="T130" fmla="*/ 0 h 784"/>
                <a:gd name="T131" fmla="*/ 785 w 785"/>
                <a:gd name="T132" fmla="*/ 784 h 7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5" h="784">
                  <a:moveTo>
                    <a:pt x="0" y="392"/>
                  </a:moveTo>
                  <a:lnTo>
                    <a:pt x="2" y="352"/>
                  </a:lnTo>
                  <a:lnTo>
                    <a:pt x="8" y="313"/>
                  </a:lnTo>
                  <a:lnTo>
                    <a:pt x="18" y="275"/>
                  </a:lnTo>
                  <a:lnTo>
                    <a:pt x="31" y="239"/>
                  </a:lnTo>
                  <a:lnTo>
                    <a:pt x="47" y="205"/>
                  </a:lnTo>
                  <a:lnTo>
                    <a:pt x="67" y="173"/>
                  </a:lnTo>
                  <a:lnTo>
                    <a:pt x="90" y="143"/>
                  </a:lnTo>
                  <a:lnTo>
                    <a:pt x="115" y="115"/>
                  </a:lnTo>
                  <a:lnTo>
                    <a:pt x="143" y="90"/>
                  </a:lnTo>
                  <a:lnTo>
                    <a:pt x="173" y="67"/>
                  </a:lnTo>
                  <a:lnTo>
                    <a:pt x="205" y="47"/>
                  </a:lnTo>
                  <a:lnTo>
                    <a:pt x="239" y="31"/>
                  </a:lnTo>
                  <a:lnTo>
                    <a:pt x="275" y="18"/>
                  </a:lnTo>
                  <a:lnTo>
                    <a:pt x="313" y="8"/>
                  </a:lnTo>
                  <a:lnTo>
                    <a:pt x="352" y="2"/>
                  </a:lnTo>
                  <a:lnTo>
                    <a:pt x="392" y="0"/>
                  </a:lnTo>
                  <a:lnTo>
                    <a:pt x="432" y="2"/>
                  </a:lnTo>
                  <a:lnTo>
                    <a:pt x="471" y="8"/>
                  </a:lnTo>
                  <a:lnTo>
                    <a:pt x="508" y="18"/>
                  </a:lnTo>
                  <a:lnTo>
                    <a:pt x="544" y="31"/>
                  </a:lnTo>
                  <a:lnTo>
                    <a:pt x="578" y="47"/>
                  </a:lnTo>
                  <a:lnTo>
                    <a:pt x="611" y="67"/>
                  </a:lnTo>
                  <a:lnTo>
                    <a:pt x="641" y="90"/>
                  </a:lnTo>
                  <a:lnTo>
                    <a:pt x="669" y="115"/>
                  </a:lnTo>
                  <a:lnTo>
                    <a:pt x="694" y="143"/>
                  </a:lnTo>
                  <a:lnTo>
                    <a:pt x="717" y="173"/>
                  </a:lnTo>
                  <a:lnTo>
                    <a:pt x="736" y="205"/>
                  </a:lnTo>
                  <a:lnTo>
                    <a:pt x="753" y="239"/>
                  </a:lnTo>
                  <a:lnTo>
                    <a:pt x="766" y="275"/>
                  </a:lnTo>
                  <a:lnTo>
                    <a:pt x="776" y="313"/>
                  </a:lnTo>
                  <a:lnTo>
                    <a:pt x="781" y="352"/>
                  </a:lnTo>
                  <a:lnTo>
                    <a:pt x="784" y="392"/>
                  </a:lnTo>
                  <a:lnTo>
                    <a:pt x="781" y="432"/>
                  </a:lnTo>
                  <a:lnTo>
                    <a:pt x="776" y="471"/>
                  </a:lnTo>
                  <a:lnTo>
                    <a:pt x="766" y="508"/>
                  </a:lnTo>
                  <a:lnTo>
                    <a:pt x="753" y="544"/>
                  </a:lnTo>
                  <a:lnTo>
                    <a:pt x="736" y="579"/>
                  </a:lnTo>
                  <a:lnTo>
                    <a:pt x="717" y="611"/>
                  </a:lnTo>
                  <a:lnTo>
                    <a:pt x="694" y="641"/>
                  </a:lnTo>
                  <a:lnTo>
                    <a:pt x="669" y="669"/>
                  </a:lnTo>
                  <a:lnTo>
                    <a:pt x="641" y="694"/>
                  </a:lnTo>
                  <a:lnTo>
                    <a:pt x="611" y="716"/>
                  </a:lnTo>
                  <a:lnTo>
                    <a:pt x="578" y="736"/>
                  </a:lnTo>
                  <a:lnTo>
                    <a:pt x="544" y="753"/>
                  </a:lnTo>
                  <a:lnTo>
                    <a:pt x="508" y="766"/>
                  </a:lnTo>
                  <a:lnTo>
                    <a:pt x="471" y="775"/>
                  </a:lnTo>
                  <a:lnTo>
                    <a:pt x="432" y="781"/>
                  </a:lnTo>
                  <a:lnTo>
                    <a:pt x="392" y="783"/>
                  </a:lnTo>
                  <a:lnTo>
                    <a:pt x="352" y="781"/>
                  </a:lnTo>
                  <a:lnTo>
                    <a:pt x="313" y="775"/>
                  </a:lnTo>
                  <a:lnTo>
                    <a:pt x="275" y="766"/>
                  </a:lnTo>
                  <a:lnTo>
                    <a:pt x="239" y="753"/>
                  </a:lnTo>
                  <a:lnTo>
                    <a:pt x="205" y="736"/>
                  </a:lnTo>
                  <a:lnTo>
                    <a:pt x="173" y="716"/>
                  </a:lnTo>
                  <a:lnTo>
                    <a:pt x="143" y="694"/>
                  </a:lnTo>
                  <a:lnTo>
                    <a:pt x="115" y="669"/>
                  </a:lnTo>
                  <a:lnTo>
                    <a:pt x="90" y="641"/>
                  </a:lnTo>
                  <a:lnTo>
                    <a:pt x="67" y="611"/>
                  </a:lnTo>
                  <a:lnTo>
                    <a:pt x="47" y="579"/>
                  </a:lnTo>
                  <a:lnTo>
                    <a:pt x="31" y="544"/>
                  </a:lnTo>
                  <a:lnTo>
                    <a:pt x="18" y="508"/>
                  </a:lnTo>
                  <a:lnTo>
                    <a:pt x="8" y="471"/>
                  </a:lnTo>
                  <a:lnTo>
                    <a:pt x="2" y="432"/>
                  </a:lnTo>
                  <a:lnTo>
                    <a:pt x="0" y="392"/>
                  </a:lnTo>
                  <a:lnTo>
                    <a:pt x="392" y="513"/>
                  </a:lnTo>
                  <a:lnTo>
                    <a:pt x="404" y="512"/>
                  </a:lnTo>
                  <a:lnTo>
                    <a:pt x="416" y="510"/>
                  </a:lnTo>
                  <a:lnTo>
                    <a:pt x="428" y="507"/>
                  </a:lnTo>
                  <a:lnTo>
                    <a:pt x="439" y="503"/>
                  </a:lnTo>
                  <a:lnTo>
                    <a:pt x="449" y="498"/>
                  </a:lnTo>
                  <a:lnTo>
                    <a:pt x="459" y="492"/>
                  </a:lnTo>
                  <a:lnTo>
                    <a:pt x="469" y="485"/>
                  </a:lnTo>
                  <a:lnTo>
                    <a:pt x="477" y="477"/>
                  </a:lnTo>
                  <a:lnTo>
                    <a:pt x="485" y="469"/>
                  </a:lnTo>
                  <a:lnTo>
                    <a:pt x="492" y="459"/>
                  </a:lnTo>
                  <a:lnTo>
                    <a:pt x="498" y="449"/>
                  </a:lnTo>
                  <a:lnTo>
                    <a:pt x="503" y="439"/>
                  </a:lnTo>
                  <a:lnTo>
                    <a:pt x="507" y="428"/>
                  </a:lnTo>
                  <a:lnTo>
                    <a:pt x="510" y="416"/>
                  </a:lnTo>
                  <a:lnTo>
                    <a:pt x="512" y="404"/>
                  </a:lnTo>
                  <a:lnTo>
                    <a:pt x="513" y="392"/>
                  </a:lnTo>
                  <a:lnTo>
                    <a:pt x="512" y="379"/>
                  </a:lnTo>
                  <a:lnTo>
                    <a:pt x="510" y="367"/>
                  </a:lnTo>
                  <a:lnTo>
                    <a:pt x="507" y="356"/>
                  </a:lnTo>
                  <a:lnTo>
                    <a:pt x="503" y="345"/>
                  </a:lnTo>
                  <a:lnTo>
                    <a:pt x="498" y="334"/>
                  </a:lnTo>
                  <a:lnTo>
                    <a:pt x="492" y="324"/>
                  </a:lnTo>
                  <a:lnTo>
                    <a:pt x="485" y="315"/>
                  </a:lnTo>
                  <a:lnTo>
                    <a:pt x="477" y="306"/>
                  </a:lnTo>
                  <a:lnTo>
                    <a:pt x="469" y="299"/>
                  </a:lnTo>
                  <a:lnTo>
                    <a:pt x="459" y="292"/>
                  </a:lnTo>
                  <a:lnTo>
                    <a:pt x="449" y="286"/>
                  </a:lnTo>
                  <a:lnTo>
                    <a:pt x="439" y="281"/>
                  </a:lnTo>
                  <a:lnTo>
                    <a:pt x="428" y="276"/>
                  </a:lnTo>
                  <a:lnTo>
                    <a:pt x="416" y="273"/>
                  </a:lnTo>
                  <a:lnTo>
                    <a:pt x="404" y="272"/>
                  </a:lnTo>
                  <a:lnTo>
                    <a:pt x="392" y="271"/>
                  </a:lnTo>
                  <a:lnTo>
                    <a:pt x="379" y="272"/>
                  </a:lnTo>
                  <a:lnTo>
                    <a:pt x="367" y="273"/>
                  </a:lnTo>
                  <a:lnTo>
                    <a:pt x="356" y="276"/>
                  </a:lnTo>
                  <a:lnTo>
                    <a:pt x="345" y="281"/>
                  </a:lnTo>
                  <a:lnTo>
                    <a:pt x="334" y="286"/>
                  </a:lnTo>
                  <a:lnTo>
                    <a:pt x="324" y="292"/>
                  </a:lnTo>
                  <a:lnTo>
                    <a:pt x="315" y="299"/>
                  </a:lnTo>
                  <a:lnTo>
                    <a:pt x="306" y="306"/>
                  </a:lnTo>
                  <a:lnTo>
                    <a:pt x="299" y="315"/>
                  </a:lnTo>
                  <a:lnTo>
                    <a:pt x="291" y="324"/>
                  </a:lnTo>
                  <a:lnTo>
                    <a:pt x="285" y="334"/>
                  </a:lnTo>
                  <a:lnTo>
                    <a:pt x="280" y="345"/>
                  </a:lnTo>
                  <a:lnTo>
                    <a:pt x="276" y="356"/>
                  </a:lnTo>
                  <a:lnTo>
                    <a:pt x="273" y="367"/>
                  </a:lnTo>
                  <a:lnTo>
                    <a:pt x="272" y="379"/>
                  </a:lnTo>
                  <a:lnTo>
                    <a:pt x="271" y="392"/>
                  </a:lnTo>
                  <a:lnTo>
                    <a:pt x="272" y="404"/>
                  </a:lnTo>
                  <a:lnTo>
                    <a:pt x="273" y="416"/>
                  </a:lnTo>
                  <a:lnTo>
                    <a:pt x="276" y="428"/>
                  </a:lnTo>
                  <a:lnTo>
                    <a:pt x="280" y="439"/>
                  </a:lnTo>
                  <a:lnTo>
                    <a:pt x="285" y="449"/>
                  </a:lnTo>
                  <a:lnTo>
                    <a:pt x="291" y="459"/>
                  </a:lnTo>
                  <a:lnTo>
                    <a:pt x="299" y="469"/>
                  </a:lnTo>
                  <a:lnTo>
                    <a:pt x="306" y="477"/>
                  </a:lnTo>
                  <a:lnTo>
                    <a:pt x="315" y="485"/>
                  </a:lnTo>
                  <a:lnTo>
                    <a:pt x="324" y="492"/>
                  </a:lnTo>
                  <a:lnTo>
                    <a:pt x="334" y="498"/>
                  </a:lnTo>
                  <a:lnTo>
                    <a:pt x="345" y="503"/>
                  </a:lnTo>
                  <a:lnTo>
                    <a:pt x="356" y="507"/>
                  </a:lnTo>
                  <a:lnTo>
                    <a:pt x="367" y="510"/>
                  </a:lnTo>
                  <a:lnTo>
                    <a:pt x="379" y="512"/>
                  </a:lnTo>
                  <a:lnTo>
                    <a:pt x="392" y="513"/>
                  </a:lnTo>
                  <a:lnTo>
                    <a:pt x="0" y="392"/>
                  </a:lnTo>
                </a:path>
              </a:pathLst>
            </a:custGeom>
            <a:solidFill>
              <a:srgbClr val="FA7565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" name="Freeform 271"/>
            <p:cNvSpPr>
              <a:spLocks/>
            </p:cNvSpPr>
            <p:nvPr/>
          </p:nvSpPr>
          <p:spPr bwMode="auto">
            <a:xfrm>
              <a:off x="1503" y="3099"/>
              <a:ext cx="645" cy="645"/>
            </a:xfrm>
            <a:custGeom>
              <a:avLst/>
              <a:gdLst>
                <a:gd name="T0" fmla="*/ 6 w 645"/>
                <a:gd name="T1" fmla="*/ 257 h 645"/>
                <a:gd name="T2" fmla="*/ 38 w 645"/>
                <a:gd name="T3" fmla="*/ 168 h 645"/>
                <a:gd name="T4" fmla="*/ 94 w 645"/>
                <a:gd name="T5" fmla="*/ 94 h 645"/>
                <a:gd name="T6" fmla="*/ 168 w 645"/>
                <a:gd name="T7" fmla="*/ 38 h 645"/>
                <a:gd name="T8" fmla="*/ 257 w 645"/>
                <a:gd name="T9" fmla="*/ 6 h 645"/>
                <a:gd name="T10" fmla="*/ 355 w 645"/>
                <a:gd name="T11" fmla="*/ 1 h 645"/>
                <a:gd name="T12" fmla="*/ 447 w 645"/>
                <a:gd name="T13" fmla="*/ 25 h 645"/>
                <a:gd name="T14" fmla="*/ 527 w 645"/>
                <a:gd name="T15" fmla="*/ 73 h 645"/>
                <a:gd name="T16" fmla="*/ 589 w 645"/>
                <a:gd name="T17" fmla="*/ 141 h 645"/>
                <a:gd name="T18" fmla="*/ 630 w 645"/>
                <a:gd name="T19" fmla="*/ 226 h 645"/>
                <a:gd name="T20" fmla="*/ 644 w 645"/>
                <a:gd name="T21" fmla="*/ 322 h 645"/>
                <a:gd name="T22" fmla="*/ 630 w 645"/>
                <a:gd name="T23" fmla="*/ 418 h 645"/>
                <a:gd name="T24" fmla="*/ 589 w 645"/>
                <a:gd name="T25" fmla="*/ 502 h 645"/>
                <a:gd name="T26" fmla="*/ 527 w 645"/>
                <a:gd name="T27" fmla="*/ 570 h 645"/>
                <a:gd name="T28" fmla="*/ 447 w 645"/>
                <a:gd name="T29" fmla="*/ 619 h 645"/>
                <a:gd name="T30" fmla="*/ 355 w 645"/>
                <a:gd name="T31" fmla="*/ 642 h 645"/>
                <a:gd name="T32" fmla="*/ 257 w 645"/>
                <a:gd name="T33" fmla="*/ 638 h 645"/>
                <a:gd name="T34" fmla="*/ 168 w 645"/>
                <a:gd name="T35" fmla="*/ 605 h 645"/>
                <a:gd name="T36" fmla="*/ 94 w 645"/>
                <a:gd name="T37" fmla="*/ 550 h 645"/>
                <a:gd name="T38" fmla="*/ 38 w 645"/>
                <a:gd name="T39" fmla="*/ 475 h 645"/>
                <a:gd name="T40" fmla="*/ 6 w 645"/>
                <a:gd name="T41" fmla="*/ 387 h 645"/>
                <a:gd name="T42" fmla="*/ 322 w 645"/>
                <a:gd name="T43" fmla="*/ 471 h 645"/>
                <a:gd name="T44" fmla="*/ 366 w 645"/>
                <a:gd name="T45" fmla="*/ 464 h 645"/>
                <a:gd name="T46" fmla="*/ 405 w 645"/>
                <a:gd name="T47" fmla="*/ 445 h 645"/>
                <a:gd name="T48" fmla="*/ 437 w 645"/>
                <a:gd name="T49" fmla="*/ 416 h 645"/>
                <a:gd name="T50" fmla="*/ 459 w 645"/>
                <a:gd name="T51" fmla="*/ 380 h 645"/>
                <a:gd name="T52" fmla="*/ 470 w 645"/>
                <a:gd name="T53" fmla="*/ 337 h 645"/>
                <a:gd name="T54" fmla="*/ 468 w 645"/>
                <a:gd name="T55" fmla="*/ 292 h 645"/>
                <a:gd name="T56" fmla="*/ 453 w 645"/>
                <a:gd name="T57" fmla="*/ 251 h 645"/>
                <a:gd name="T58" fmla="*/ 427 w 645"/>
                <a:gd name="T59" fmla="*/ 217 h 645"/>
                <a:gd name="T60" fmla="*/ 393 w 645"/>
                <a:gd name="T61" fmla="*/ 191 h 645"/>
                <a:gd name="T62" fmla="*/ 352 w 645"/>
                <a:gd name="T63" fmla="*/ 176 h 645"/>
                <a:gd name="T64" fmla="*/ 307 w 645"/>
                <a:gd name="T65" fmla="*/ 174 h 645"/>
                <a:gd name="T66" fmla="*/ 264 w 645"/>
                <a:gd name="T67" fmla="*/ 185 h 645"/>
                <a:gd name="T68" fmla="*/ 227 w 645"/>
                <a:gd name="T69" fmla="*/ 207 h 645"/>
                <a:gd name="T70" fmla="*/ 198 w 645"/>
                <a:gd name="T71" fmla="*/ 238 h 645"/>
                <a:gd name="T72" fmla="*/ 180 w 645"/>
                <a:gd name="T73" fmla="*/ 277 h 645"/>
                <a:gd name="T74" fmla="*/ 173 w 645"/>
                <a:gd name="T75" fmla="*/ 322 h 645"/>
                <a:gd name="T76" fmla="*/ 180 w 645"/>
                <a:gd name="T77" fmla="*/ 366 h 645"/>
                <a:gd name="T78" fmla="*/ 198 w 645"/>
                <a:gd name="T79" fmla="*/ 405 h 645"/>
                <a:gd name="T80" fmla="*/ 227 w 645"/>
                <a:gd name="T81" fmla="*/ 437 h 645"/>
                <a:gd name="T82" fmla="*/ 264 w 645"/>
                <a:gd name="T83" fmla="*/ 459 h 645"/>
                <a:gd name="T84" fmla="*/ 307 w 645"/>
                <a:gd name="T85" fmla="*/ 470 h 6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5"/>
                <a:gd name="T130" fmla="*/ 0 h 645"/>
                <a:gd name="T131" fmla="*/ 645 w 645"/>
                <a:gd name="T132" fmla="*/ 645 h 6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5" h="645">
                  <a:moveTo>
                    <a:pt x="0" y="322"/>
                  </a:moveTo>
                  <a:lnTo>
                    <a:pt x="1" y="289"/>
                  </a:lnTo>
                  <a:lnTo>
                    <a:pt x="6" y="257"/>
                  </a:lnTo>
                  <a:lnTo>
                    <a:pt x="14" y="226"/>
                  </a:lnTo>
                  <a:lnTo>
                    <a:pt x="25" y="196"/>
                  </a:lnTo>
                  <a:lnTo>
                    <a:pt x="38" y="168"/>
                  </a:lnTo>
                  <a:lnTo>
                    <a:pt x="55" y="141"/>
                  </a:lnTo>
                  <a:lnTo>
                    <a:pt x="73" y="117"/>
                  </a:lnTo>
                  <a:lnTo>
                    <a:pt x="94" y="94"/>
                  </a:lnTo>
                  <a:lnTo>
                    <a:pt x="117" y="73"/>
                  </a:lnTo>
                  <a:lnTo>
                    <a:pt x="142" y="55"/>
                  </a:lnTo>
                  <a:lnTo>
                    <a:pt x="168" y="38"/>
                  </a:lnTo>
                  <a:lnTo>
                    <a:pt x="196" y="25"/>
                  </a:lnTo>
                  <a:lnTo>
                    <a:pt x="226" y="14"/>
                  </a:lnTo>
                  <a:lnTo>
                    <a:pt x="257" y="6"/>
                  </a:lnTo>
                  <a:lnTo>
                    <a:pt x="289" y="1"/>
                  </a:lnTo>
                  <a:lnTo>
                    <a:pt x="322" y="0"/>
                  </a:lnTo>
                  <a:lnTo>
                    <a:pt x="355" y="1"/>
                  </a:lnTo>
                  <a:lnTo>
                    <a:pt x="387" y="6"/>
                  </a:lnTo>
                  <a:lnTo>
                    <a:pt x="418" y="14"/>
                  </a:lnTo>
                  <a:lnTo>
                    <a:pt x="447" y="25"/>
                  </a:lnTo>
                  <a:lnTo>
                    <a:pt x="475" y="38"/>
                  </a:lnTo>
                  <a:lnTo>
                    <a:pt x="502" y="55"/>
                  </a:lnTo>
                  <a:lnTo>
                    <a:pt x="527" y="73"/>
                  </a:lnTo>
                  <a:lnTo>
                    <a:pt x="550" y="94"/>
                  </a:lnTo>
                  <a:lnTo>
                    <a:pt x="570" y="117"/>
                  </a:lnTo>
                  <a:lnTo>
                    <a:pt x="589" y="141"/>
                  </a:lnTo>
                  <a:lnTo>
                    <a:pt x="605" y="168"/>
                  </a:lnTo>
                  <a:lnTo>
                    <a:pt x="619" y="196"/>
                  </a:lnTo>
                  <a:lnTo>
                    <a:pt x="630" y="226"/>
                  </a:lnTo>
                  <a:lnTo>
                    <a:pt x="638" y="257"/>
                  </a:lnTo>
                  <a:lnTo>
                    <a:pt x="642" y="289"/>
                  </a:lnTo>
                  <a:lnTo>
                    <a:pt x="644" y="322"/>
                  </a:lnTo>
                  <a:lnTo>
                    <a:pt x="642" y="355"/>
                  </a:lnTo>
                  <a:lnTo>
                    <a:pt x="638" y="387"/>
                  </a:lnTo>
                  <a:lnTo>
                    <a:pt x="630" y="418"/>
                  </a:lnTo>
                  <a:lnTo>
                    <a:pt x="619" y="447"/>
                  </a:lnTo>
                  <a:lnTo>
                    <a:pt x="605" y="475"/>
                  </a:lnTo>
                  <a:lnTo>
                    <a:pt x="589" y="502"/>
                  </a:lnTo>
                  <a:lnTo>
                    <a:pt x="570" y="527"/>
                  </a:lnTo>
                  <a:lnTo>
                    <a:pt x="550" y="550"/>
                  </a:lnTo>
                  <a:lnTo>
                    <a:pt x="527" y="570"/>
                  </a:lnTo>
                  <a:lnTo>
                    <a:pt x="502" y="589"/>
                  </a:lnTo>
                  <a:lnTo>
                    <a:pt x="475" y="605"/>
                  </a:lnTo>
                  <a:lnTo>
                    <a:pt x="447" y="619"/>
                  </a:lnTo>
                  <a:lnTo>
                    <a:pt x="418" y="630"/>
                  </a:lnTo>
                  <a:lnTo>
                    <a:pt x="387" y="638"/>
                  </a:lnTo>
                  <a:lnTo>
                    <a:pt x="355" y="642"/>
                  </a:lnTo>
                  <a:lnTo>
                    <a:pt x="322" y="644"/>
                  </a:lnTo>
                  <a:lnTo>
                    <a:pt x="289" y="642"/>
                  </a:lnTo>
                  <a:lnTo>
                    <a:pt x="257" y="638"/>
                  </a:lnTo>
                  <a:lnTo>
                    <a:pt x="226" y="630"/>
                  </a:lnTo>
                  <a:lnTo>
                    <a:pt x="196" y="619"/>
                  </a:lnTo>
                  <a:lnTo>
                    <a:pt x="168" y="605"/>
                  </a:lnTo>
                  <a:lnTo>
                    <a:pt x="142" y="589"/>
                  </a:lnTo>
                  <a:lnTo>
                    <a:pt x="117" y="570"/>
                  </a:lnTo>
                  <a:lnTo>
                    <a:pt x="94" y="550"/>
                  </a:lnTo>
                  <a:lnTo>
                    <a:pt x="73" y="527"/>
                  </a:lnTo>
                  <a:lnTo>
                    <a:pt x="55" y="502"/>
                  </a:lnTo>
                  <a:lnTo>
                    <a:pt x="38" y="475"/>
                  </a:lnTo>
                  <a:lnTo>
                    <a:pt x="25" y="447"/>
                  </a:lnTo>
                  <a:lnTo>
                    <a:pt x="14" y="418"/>
                  </a:lnTo>
                  <a:lnTo>
                    <a:pt x="6" y="387"/>
                  </a:lnTo>
                  <a:lnTo>
                    <a:pt x="1" y="355"/>
                  </a:lnTo>
                  <a:lnTo>
                    <a:pt x="0" y="322"/>
                  </a:lnTo>
                  <a:lnTo>
                    <a:pt x="322" y="471"/>
                  </a:lnTo>
                  <a:lnTo>
                    <a:pt x="337" y="470"/>
                  </a:lnTo>
                  <a:lnTo>
                    <a:pt x="352" y="468"/>
                  </a:lnTo>
                  <a:lnTo>
                    <a:pt x="366" y="464"/>
                  </a:lnTo>
                  <a:lnTo>
                    <a:pt x="380" y="459"/>
                  </a:lnTo>
                  <a:lnTo>
                    <a:pt x="393" y="453"/>
                  </a:lnTo>
                  <a:lnTo>
                    <a:pt x="405" y="445"/>
                  </a:lnTo>
                  <a:lnTo>
                    <a:pt x="416" y="437"/>
                  </a:lnTo>
                  <a:lnTo>
                    <a:pt x="427" y="427"/>
                  </a:lnTo>
                  <a:lnTo>
                    <a:pt x="437" y="416"/>
                  </a:lnTo>
                  <a:lnTo>
                    <a:pt x="445" y="405"/>
                  </a:lnTo>
                  <a:lnTo>
                    <a:pt x="453" y="393"/>
                  </a:lnTo>
                  <a:lnTo>
                    <a:pt x="459" y="380"/>
                  </a:lnTo>
                  <a:lnTo>
                    <a:pt x="464" y="366"/>
                  </a:lnTo>
                  <a:lnTo>
                    <a:pt x="468" y="352"/>
                  </a:lnTo>
                  <a:lnTo>
                    <a:pt x="470" y="337"/>
                  </a:lnTo>
                  <a:lnTo>
                    <a:pt x="471" y="322"/>
                  </a:lnTo>
                  <a:lnTo>
                    <a:pt x="470" y="306"/>
                  </a:lnTo>
                  <a:lnTo>
                    <a:pt x="468" y="292"/>
                  </a:lnTo>
                  <a:lnTo>
                    <a:pt x="464" y="277"/>
                  </a:lnTo>
                  <a:lnTo>
                    <a:pt x="459" y="264"/>
                  </a:lnTo>
                  <a:lnTo>
                    <a:pt x="453" y="251"/>
                  </a:lnTo>
                  <a:lnTo>
                    <a:pt x="445" y="238"/>
                  </a:lnTo>
                  <a:lnTo>
                    <a:pt x="437" y="227"/>
                  </a:lnTo>
                  <a:lnTo>
                    <a:pt x="427" y="217"/>
                  </a:lnTo>
                  <a:lnTo>
                    <a:pt x="416" y="207"/>
                  </a:lnTo>
                  <a:lnTo>
                    <a:pt x="405" y="198"/>
                  </a:lnTo>
                  <a:lnTo>
                    <a:pt x="393" y="191"/>
                  </a:lnTo>
                  <a:lnTo>
                    <a:pt x="380" y="185"/>
                  </a:lnTo>
                  <a:lnTo>
                    <a:pt x="366" y="180"/>
                  </a:lnTo>
                  <a:lnTo>
                    <a:pt x="352" y="176"/>
                  </a:lnTo>
                  <a:lnTo>
                    <a:pt x="337" y="174"/>
                  </a:lnTo>
                  <a:lnTo>
                    <a:pt x="322" y="173"/>
                  </a:lnTo>
                  <a:lnTo>
                    <a:pt x="307" y="174"/>
                  </a:lnTo>
                  <a:lnTo>
                    <a:pt x="292" y="176"/>
                  </a:lnTo>
                  <a:lnTo>
                    <a:pt x="278" y="180"/>
                  </a:lnTo>
                  <a:lnTo>
                    <a:pt x="264" y="185"/>
                  </a:lnTo>
                  <a:lnTo>
                    <a:pt x="251" y="191"/>
                  </a:lnTo>
                  <a:lnTo>
                    <a:pt x="239" y="198"/>
                  </a:lnTo>
                  <a:lnTo>
                    <a:pt x="227" y="207"/>
                  </a:lnTo>
                  <a:lnTo>
                    <a:pt x="216" y="217"/>
                  </a:lnTo>
                  <a:lnTo>
                    <a:pt x="207" y="227"/>
                  </a:lnTo>
                  <a:lnTo>
                    <a:pt x="198" y="238"/>
                  </a:lnTo>
                  <a:lnTo>
                    <a:pt x="191" y="251"/>
                  </a:lnTo>
                  <a:lnTo>
                    <a:pt x="185" y="264"/>
                  </a:lnTo>
                  <a:lnTo>
                    <a:pt x="180" y="277"/>
                  </a:lnTo>
                  <a:lnTo>
                    <a:pt x="176" y="292"/>
                  </a:lnTo>
                  <a:lnTo>
                    <a:pt x="174" y="306"/>
                  </a:lnTo>
                  <a:lnTo>
                    <a:pt x="173" y="322"/>
                  </a:lnTo>
                  <a:lnTo>
                    <a:pt x="174" y="337"/>
                  </a:lnTo>
                  <a:lnTo>
                    <a:pt x="176" y="352"/>
                  </a:lnTo>
                  <a:lnTo>
                    <a:pt x="180" y="366"/>
                  </a:lnTo>
                  <a:lnTo>
                    <a:pt x="185" y="380"/>
                  </a:lnTo>
                  <a:lnTo>
                    <a:pt x="191" y="393"/>
                  </a:lnTo>
                  <a:lnTo>
                    <a:pt x="198" y="405"/>
                  </a:lnTo>
                  <a:lnTo>
                    <a:pt x="207" y="416"/>
                  </a:lnTo>
                  <a:lnTo>
                    <a:pt x="216" y="427"/>
                  </a:lnTo>
                  <a:lnTo>
                    <a:pt x="227" y="437"/>
                  </a:lnTo>
                  <a:lnTo>
                    <a:pt x="239" y="445"/>
                  </a:lnTo>
                  <a:lnTo>
                    <a:pt x="251" y="453"/>
                  </a:lnTo>
                  <a:lnTo>
                    <a:pt x="264" y="459"/>
                  </a:lnTo>
                  <a:lnTo>
                    <a:pt x="278" y="464"/>
                  </a:lnTo>
                  <a:lnTo>
                    <a:pt x="292" y="468"/>
                  </a:lnTo>
                  <a:lnTo>
                    <a:pt x="307" y="470"/>
                  </a:lnTo>
                  <a:lnTo>
                    <a:pt x="322" y="471"/>
                  </a:lnTo>
                  <a:lnTo>
                    <a:pt x="0" y="322"/>
                  </a:lnTo>
                </a:path>
              </a:pathLst>
            </a:custGeom>
            <a:solidFill>
              <a:srgbClr val="AEB4AE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" name="Freeform 272"/>
            <p:cNvSpPr>
              <a:spLocks/>
            </p:cNvSpPr>
            <p:nvPr/>
          </p:nvSpPr>
          <p:spPr bwMode="auto">
            <a:xfrm>
              <a:off x="1676" y="3272"/>
              <a:ext cx="299" cy="299"/>
            </a:xfrm>
            <a:custGeom>
              <a:avLst/>
              <a:gdLst>
                <a:gd name="T0" fmla="*/ 3 w 299"/>
                <a:gd name="T1" fmla="*/ 119 h 299"/>
                <a:gd name="T2" fmla="*/ 18 w 299"/>
                <a:gd name="T3" fmla="*/ 78 h 299"/>
                <a:gd name="T4" fmla="*/ 43 w 299"/>
                <a:gd name="T5" fmla="*/ 44 h 299"/>
                <a:gd name="T6" fmla="*/ 78 w 299"/>
                <a:gd name="T7" fmla="*/ 18 h 299"/>
                <a:gd name="T8" fmla="*/ 119 w 299"/>
                <a:gd name="T9" fmla="*/ 3 h 299"/>
                <a:gd name="T10" fmla="*/ 164 w 299"/>
                <a:gd name="T11" fmla="*/ 1 h 299"/>
                <a:gd name="T12" fmla="*/ 207 w 299"/>
                <a:gd name="T13" fmla="*/ 12 h 299"/>
                <a:gd name="T14" fmla="*/ 243 w 299"/>
                <a:gd name="T15" fmla="*/ 34 h 299"/>
                <a:gd name="T16" fmla="*/ 272 w 299"/>
                <a:gd name="T17" fmla="*/ 65 h 299"/>
                <a:gd name="T18" fmla="*/ 291 w 299"/>
                <a:gd name="T19" fmla="*/ 104 h 299"/>
                <a:gd name="T20" fmla="*/ 298 w 299"/>
                <a:gd name="T21" fmla="*/ 149 h 299"/>
                <a:gd name="T22" fmla="*/ 291 w 299"/>
                <a:gd name="T23" fmla="*/ 193 h 299"/>
                <a:gd name="T24" fmla="*/ 272 w 299"/>
                <a:gd name="T25" fmla="*/ 232 h 299"/>
                <a:gd name="T26" fmla="*/ 243 w 299"/>
                <a:gd name="T27" fmla="*/ 264 h 299"/>
                <a:gd name="T28" fmla="*/ 207 w 299"/>
                <a:gd name="T29" fmla="*/ 286 h 299"/>
                <a:gd name="T30" fmla="*/ 164 w 299"/>
                <a:gd name="T31" fmla="*/ 297 h 299"/>
                <a:gd name="T32" fmla="*/ 119 w 299"/>
                <a:gd name="T33" fmla="*/ 295 h 299"/>
                <a:gd name="T34" fmla="*/ 78 w 299"/>
                <a:gd name="T35" fmla="*/ 280 h 299"/>
                <a:gd name="T36" fmla="*/ 43 w 299"/>
                <a:gd name="T37" fmla="*/ 254 h 299"/>
                <a:gd name="T38" fmla="*/ 18 w 299"/>
                <a:gd name="T39" fmla="*/ 220 h 299"/>
                <a:gd name="T40" fmla="*/ 3 w 299"/>
                <a:gd name="T41" fmla="*/ 179 h 299"/>
                <a:gd name="T42" fmla="*/ 149 w 299"/>
                <a:gd name="T43" fmla="*/ 270 h 299"/>
                <a:gd name="T44" fmla="*/ 185 w 299"/>
                <a:gd name="T45" fmla="*/ 264 h 299"/>
                <a:gd name="T46" fmla="*/ 216 w 299"/>
                <a:gd name="T47" fmla="*/ 249 h 299"/>
                <a:gd name="T48" fmla="*/ 242 w 299"/>
                <a:gd name="T49" fmla="*/ 226 h 299"/>
                <a:gd name="T50" fmla="*/ 260 w 299"/>
                <a:gd name="T51" fmla="*/ 196 h 299"/>
                <a:gd name="T52" fmla="*/ 269 w 299"/>
                <a:gd name="T53" fmla="*/ 161 h 299"/>
                <a:gd name="T54" fmla="*/ 267 w 299"/>
                <a:gd name="T55" fmla="*/ 124 h 299"/>
                <a:gd name="T56" fmla="*/ 255 w 299"/>
                <a:gd name="T57" fmla="*/ 91 h 299"/>
                <a:gd name="T58" fmla="*/ 234 w 299"/>
                <a:gd name="T59" fmla="*/ 63 h 299"/>
                <a:gd name="T60" fmla="*/ 206 w 299"/>
                <a:gd name="T61" fmla="*/ 43 h 299"/>
                <a:gd name="T62" fmla="*/ 173 w 299"/>
                <a:gd name="T63" fmla="*/ 30 h 299"/>
                <a:gd name="T64" fmla="*/ 136 w 299"/>
                <a:gd name="T65" fmla="*/ 29 h 299"/>
                <a:gd name="T66" fmla="*/ 102 w 299"/>
                <a:gd name="T67" fmla="*/ 38 h 299"/>
                <a:gd name="T68" fmla="*/ 72 w 299"/>
                <a:gd name="T69" fmla="*/ 56 h 299"/>
                <a:gd name="T70" fmla="*/ 48 w 299"/>
                <a:gd name="T71" fmla="*/ 81 h 299"/>
                <a:gd name="T72" fmla="*/ 33 w 299"/>
                <a:gd name="T73" fmla="*/ 113 h 299"/>
                <a:gd name="T74" fmla="*/ 28 w 299"/>
                <a:gd name="T75" fmla="*/ 149 h 299"/>
                <a:gd name="T76" fmla="*/ 33 w 299"/>
                <a:gd name="T77" fmla="*/ 185 h 299"/>
                <a:gd name="T78" fmla="*/ 48 w 299"/>
                <a:gd name="T79" fmla="*/ 216 h 299"/>
                <a:gd name="T80" fmla="*/ 72 w 299"/>
                <a:gd name="T81" fmla="*/ 242 h 299"/>
                <a:gd name="T82" fmla="*/ 102 w 299"/>
                <a:gd name="T83" fmla="*/ 260 h 299"/>
                <a:gd name="T84" fmla="*/ 136 w 299"/>
                <a:gd name="T85" fmla="*/ 269 h 2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9"/>
                <a:gd name="T130" fmla="*/ 0 h 299"/>
                <a:gd name="T131" fmla="*/ 299 w 299"/>
                <a:gd name="T132" fmla="*/ 299 h 2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9" h="299">
                  <a:moveTo>
                    <a:pt x="0" y="149"/>
                  </a:moveTo>
                  <a:lnTo>
                    <a:pt x="1" y="133"/>
                  </a:lnTo>
                  <a:lnTo>
                    <a:pt x="3" y="119"/>
                  </a:lnTo>
                  <a:lnTo>
                    <a:pt x="7" y="104"/>
                  </a:lnTo>
                  <a:lnTo>
                    <a:pt x="12" y="91"/>
                  </a:lnTo>
                  <a:lnTo>
                    <a:pt x="18" y="78"/>
                  </a:lnTo>
                  <a:lnTo>
                    <a:pt x="25" y="65"/>
                  </a:lnTo>
                  <a:lnTo>
                    <a:pt x="34" y="54"/>
                  </a:lnTo>
                  <a:lnTo>
                    <a:pt x="43" y="44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8" y="18"/>
                  </a:lnTo>
                  <a:lnTo>
                    <a:pt x="91" y="12"/>
                  </a:lnTo>
                  <a:lnTo>
                    <a:pt x="105" y="7"/>
                  </a:lnTo>
                  <a:lnTo>
                    <a:pt x="119" y="3"/>
                  </a:lnTo>
                  <a:lnTo>
                    <a:pt x="134" y="1"/>
                  </a:lnTo>
                  <a:lnTo>
                    <a:pt x="149" y="0"/>
                  </a:lnTo>
                  <a:lnTo>
                    <a:pt x="164" y="1"/>
                  </a:lnTo>
                  <a:lnTo>
                    <a:pt x="179" y="3"/>
                  </a:lnTo>
                  <a:lnTo>
                    <a:pt x="193" y="7"/>
                  </a:lnTo>
                  <a:lnTo>
                    <a:pt x="207" y="12"/>
                  </a:lnTo>
                  <a:lnTo>
                    <a:pt x="220" y="18"/>
                  </a:lnTo>
                  <a:lnTo>
                    <a:pt x="232" y="25"/>
                  </a:lnTo>
                  <a:lnTo>
                    <a:pt x="243" y="34"/>
                  </a:lnTo>
                  <a:lnTo>
                    <a:pt x="254" y="44"/>
                  </a:lnTo>
                  <a:lnTo>
                    <a:pt x="264" y="54"/>
                  </a:lnTo>
                  <a:lnTo>
                    <a:pt x="272" y="65"/>
                  </a:lnTo>
                  <a:lnTo>
                    <a:pt x="280" y="78"/>
                  </a:lnTo>
                  <a:lnTo>
                    <a:pt x="286" y="91"/>
                  </a:lnTo>
                  <a:lnTo>
                    <a:pt x="291" y="104"/>
                  </a:lnTo>
                  <a:lnTo>
                    <a:pt x="295" y="119"/>
                  </a:lnTo>
                  <a:lnTo>
                    <a:pt x="297" y="133"/>
                  </a:lnTo>
                  <a:lnTo>
                    <a:pt x="298" y="149"/>
                  </a:lnTo>
                  <a:lnTo>
                    <a:pt x="297" y="164"/>
                  </a:lnTo>
                  <a:lnTo>
                    <a:pt x="295" y="179"/>
                  </a:lnTo>
                  <a:lnTo>
                    <a:pt x="291" y="193"/>
                  </a:lnTo>
                  <a:lnTo>
                    <a:pt x="286" y="207"/>
                  </a:lnTo>
                  <a:lnTo>
                    <a:pt x="280" y="220"/>
                  </a:lnTo>
                  <a:lnTo>
                    <a:pt x="272" y="232"/>
                  </a:lnTo>
                  <a:lnTo>
                    <a:pt x="264" y="243"/>
                  </a:lnTo>
                  <a:lnTo>
                    <a:pt x="254" y="254"/>
                  </a:lnTo>
                  <a:lnTo>
                    <a:pt x="243" y="264"/>
                  </a:lnTo>
                  <a:lnTo>
                    <a:pt x="232" y="272"/>
                  </a:lnTo>
                  <a:lnTo>
                    <a:pt x="220" y="280"/>
                  </a:lnTo>
                  <a:lnTo>
                    <a:pt x="207" y="286"/>
                  </a:lnTo>
                  <a:lnTo>
                    <a:pt x="193" y="291"/>
                  </a:lnTo>
                  <a:lnTo>
                    <a:pt x="179" y="295"/>
                  </a:lnTo>
                  <a:lnTo>
                    <a:pt x="164" y="297"/>
                  </a:lnTo>
                  <a:lnTo>
                    <a:pt x="149" y="298"/>
                  </a:lnTo>
                  <a:lnTo>
                    <a:pt x="134" y="297"/>
                  </a:lnTo>
                  <a:lnTo>
                    <a:pt x="119" y="295"/>
                  </a:lnTo>
                  <a:lnTo>
                    <a:pt x="105" y="291"/>
                  </a:lnTo>
                  <a:lnTo>
                    <a:pt x="91" y="286"/>
                  </a:lnTo>
                  <a:lnTo>
                    <a:pt x="78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3" y="254"/>
                  </a:lnTo>
                  <a:lnTo>
                    <a:pt x="34" y="243"/>
                  </a:lnTo>
                  <a:lnTo>
                    <a:pt x="25" y="232"/>
                  </a:lnTo>
                  <a:lnTo>
                    <a:pt x="18" y="220"/>
                  </a:lnTo>
                  <a:lnTo>
                    <a:pt x="12" y="207"/>
                  </a:lnTo>
                  <a:lnTo>
                    <a:pt x="7" y="193"/>
                  </a:lnTo>
                  <a:lnTo>
                    <a:pt x="3" y="179"/>
                  </a:lnTo>
                  <a:lnTo>
                    <a:pt x="1" y="164"/>
                  </a:lnTo>
                  <a:lnTo>
                    <a:pt x="0" y="149"/>
                  </a:lnTo>
                  <a:lnTo>
                    <a:pt x="149" y="270"/>
                  </a:lnTo>
                  <a:lnTo>
                    <a:pt x="161" y="269"/>
                  </a:lnTo>
                  <a:lnTo>
                    <a:pt x="173" y="267"/>
                  </a:lnTo>
                  <a:lnTo>
                    <a:pt x="185" y="264"/>
                  </a:lnTo>
                  <a:lnTo>
                    <a:pt x="196" y="260"/>
                  </a:lnTo>
                  <a:lnTo>
                    <a:pt x="206" y="255"/>
                  </a:lnTo>
                  <a:lnTo>
                    <a:pt x="216" y="249"/>
                  </a:lnTo>
                  <a:lnTo>
                    <a:pt x="226" y="242"/>
                  </a:lnTo>
                  <a:lnTo>
                    <a:pt x="234" y="234"/>
                  </a:lnTo>
                  <a:lnTo>
                    <a:pt x="242" y="226"/>
                  </a:lnTo>
                  <a:lnTo>
                    <a:pt x="249" y="216"/>
                  </a:lnTo>
                  <a:lnTo>
                    <a:pt x="255" y="206"/>
                  </a:lnTo>
                  <a:lnTo>
                    <a:pt x="260" y="196"/>
                  </a:lnTo>
                  <a:lnTo>
                    <a:pt x="264" y="185"/>
                  </a:lnTo>
                  <a:lnTo>
                    <a:pt x="267" y="173"/>
                  </a:lnTo>
                  <a:lnTo>
                    <a:pt x="269" y="161"/>
                  </a:lnTo>
                  <a:lnTo>
                    <a:pt x="270" y="149"/>
                  </a:lnTo>
                  <a:lnTo>
                    <a:pt x="269" y="136"/>
                  </a:lnTo>
                  <a:lnTo>
                    <a:pt x="267" y="124"/>
                  </a:lnTo>
                  <a:lnTo>
                    <a:pt x="264" y="113"/>
                  </a:lnTo>
                  <a:lnTo>
                    <a:pt x="260" y="102"/>
                  </a:lnTo>
                  <a:lnTo>
                    <a:pt x="255" y="91"/>
                  </a:lnTo>
                  <a:lnTo>
                    <a:pt x="249" y="81"/>
                  </a:lnTo>
                  <a:lnTo>
                    <a:pt x="242" y="72"/>
                  </a:lnTo>
                  <a:lnTo>
                    <a:pt x="234" y="63"/>
                  </a:lnTo>
                  <a:lnTo>
                    <a:pt x="226" y="56"/>
                  </a:lnTo>
                  <a:lnTo>
                    <a:pt x="216" y="49"/>
                  </a:lnTo>
                  <a:lnTo>
                    <a:pt x="206" y="43"/>
                  </a:lnTo>
                  <a:lnTo>
                    <a:pt x="196" y="38"/>
                  </a:lnTo>
                  <a:lnTo>
                    <a:pt x="185" y="33"/>
                  </a:lnTo>
                  <a:lnTo>
                    <a:pt x="173" y="30"/>
                  </a:lnTo>
                  <a:lnTo>
                    <a:pt x="161" y="29"/>
                  </a:lnTo>
                  <a:lnTo>
                    <a:pt x="149" y="28"/>
                  </a:lnTo>
                  <a:lnTo>
                    <a:pt x="136" y="29"/>
                  </a:lnTo>
                  <a:lnTo>
                    <a:pt x="124" y="30"/>
                  </a:lnTo>
                  <a:lnTo>
                    <a:pt x="113" y="33"/>
                  </a:lnTo>
                  <a:lnTo>
                    <a:pt x="102" y="38"/>
                  </a:lnTo>
                  <a:lnTo>
                    <a:pt x="91" y="43"/>
                  </a:lnTo>
                  <a:lnTo>
                    <a:pt x="81" y="49"/>
                  </a:lnTo>
                  <a:lnTo>
                    <a:pt x="72" y="56"/>
                  </a:lnTo>
                  <a:lnTo>
                    <a:pt x="63" y="63"/>
                  </a:lnTo>
                  <a:lnTo>
                    <a:pt x="56" y="72"/>
                  </a:lnTo>
                  <a:lnTo>
                    <a:pt x="48" y="81"/>
                  </a:lnTo>
                  <a:lnTo>
                    <a:pt x="42" y="91"/>
                  </a:lnTo>
                  <a:lnTo>
                    <a:pt x="37" y="102"/>
                  </a:lnTo>
                  <a:lnTo>
                    <a:pt x="33" y="113"/>
                  </a:lnTo>
                  <a:lnTo>
                    <a:pt x="30" y="124"/>
                  </a:lnTo>
                  <a:lnTo>
                    <a:pt x="29" y="136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0" y="173"/>
                  </a:lnTo>
                  <a:lnTo>
                    <a:pt x="33" y="185"/>
                  </a:lnTo>
                  <a:lnTo>
                    <a:pt x="37" y="196"/>
                  </a:lnTo>
                  <a:lnTo>
                    <a:pt x="42" y="206"/>
                  </a:lnTo>
                  <a:lnTo>
                    <a:pt x="48" y="216"/>
                  </a:lnTo>
                  <a:lnTo>
                    <a:pt x="56" y="226"/>
                  </a:lnTo>
                  <a:lnTo>
                    <a:pt x="63" y="234"/>
                  </a:lnTo>
                  <a:lnTo>
                    <a:pt x="72" y="242"/>
                  </a:lnTo>
                  <a:lnTo>
                    <a:pt x="81" y="249"/>
                  </a:lnTo>
                  <a:lnTo>
                    <a:pt x="91" y="255"/>
                  </a:lnTo>
                  <a:lnTo>
                    <a:pt x="102" y="260"/>
                  </a:lnTo>
                  <a:lnTo>
                    <a:pt x="113" y="264"/>
                  </a:lnTo>
                  <a:lnTo>
                    <a:pt x="124" y="267"/>
                  </a:lnTo>
                  <a:lnTo>
                    <a:pt x="136" y="269"/>
                  </a:lnTo>
                  <a:lnTo>
                    <a:pt x="149" y="270"/>
                  </a:lnTo>
                  <a:lnTo>
                    <a:pt x="0" y="14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" name="Freeform 273"/>
            <p:cNvSpPr>
              <a:spLocks/>
            </p:cNvSpPr>
            <p:nvPr/>
          </p:nvSpPr>
          <p:spPr bwMode="auto">
            <a:xfrm>
              <a:off x="1716" y="3167"/>
              <a:ext cx="115" cy="35"/>
            </a:xfrm>
            <a:custGeom>
              <a:avLst/>
              <a:gdLst>
                <a:gd name="T0" fmla="*/ 114 w 115"/>
                <a:gd name="T1" fmla="*/ 15 h 35"/>
                <a:gd name="T2" fmla="*/ 102 w 115"/>
                <a:gd name="T3" fmla="*/ 9 h 35"/>
                <a:gd name="T4" fmla="*/ 92 w 115"/>
                <a:gd name="T5" fmla="*/ 5 h 35"/>
                <a:gd name="T6" fmla="*/ 81 w 115"/>
                <a:gd name="T7" fmla="*/ 2 h 35"/>
                <a:gd name="T8" fmla="*/ 72 w 115"/>
                <a:gd name="T9" fmla="*/ 1 h 35"/>
                <a:gd name="T10" fmla="*/ 63 w 115"/>
                <a:gd name="T11" fmla="*/ 0 h 35"/>
                <a:gd name="T12" fmla="*/ 55 w 115"/>
                <a:gd name="T13" fmla="*/ 0 h 35"/>
                <a:gd name="T14" fmla="*/ 48 w 115"/>
                <a:gd name="T15" fmla="*/ 1 h 35"/>
                <a:gd name="T16" fmla="*/ 41 w 115"/>
                <a:gd name="T17" fmla="*/ 2 h 35"/>
                <a:gd name="T18" fmla="*/ 35 w 115"/>
                <a:gd name="T19" fmla="*/ 5 h 35"/>
                <a:gd name="T20" fmla="*/ 29 w 115"/>
                <a:gd name="T21" fmla="*/ 8 h 35"/>
                <a:gd name="T22" fmla="*/ 23 w 115"/>
                <a:gd name="T23" fmla="*/ 11 h 35"/>
                <a:gd name="T24" fmla="*/ 18 w 115"/>
                <a:gd name="T25" fmla="*/ 15 h 35"/>
                <a:gd name="T26" fmla="*/ 13 w 115"/>
                <a:gd name="T27" fmla="*/ 20 h 35"/>
                <a:gd name="T28" fmla="*/ 8 w 115"/>
                <a:gd name="T29" fmla="*/ 24 h 35"/>
                <a:gd name="T30" fmla="*/ 4 w 115"/>
                <a:gd name="T31" fmla="*/ 29 h 35"/>
                <a:gd name="T32" fmla="*/ 0 w 115"/>
                <a:gd name="T33" fmla="*/ 3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35"/>
                <a:gd name="T53" fmla="*/ 115 w 11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35">
                  <a:moveTo>
                    <a:pt x="114" y="15"/>
                  </a:moveTo>
                  <a:lnTo>
                    <a:pt x="102" y="9"/>
                  </a:lnTo>
                  <a:lnTo>
                    <a:pt x="92" y="5"/>
                  </a:lnTo>
                  <a:lnTo>
                    <a:pt x="81" y="2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1" y="2"/>
                  </a:lnTo>
                  <a:lnTo>
                    <a:pt x="35" y="5"/>
                  </a:lnTo>
                  <a:lnTo>
                    <a:pt x="29" y="8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13" y="20"/>
                  </a:lnTo>
                  <a:lnTo>
                    <a:pt x="8" y="24"/>
                  </a:lnTo>
                  <a:lnTo>
                    <a:pt x="4" y="29"/>
                  </a:lnTo>
                  <a:lnTo>
                    <a:pt x="0" y="3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" name="Line 274"/>
            <p:cNvSpPr>
              <a:spLocks noChangeShapeType="1"/>
            </p:cNvSpPr>
            <p:nvPr/>
          </p:nvSpPr>
          <p:spPr bwMode="auto">
            <a:xfrm flipH="1">
              <a:off x="1829" y="318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" name="Line 275"/>
            <p:cNvSpPr>
              <a:spLocks noChangeShapeType="1"/>
            </p:cNvSpPr>
            <p:nvPr/>
          </p:nvSpPr>
          <p:spPr bwMode="auto">
            <a:xfrm flipH="1">
              <a:off x="1715" y="320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" name="Freeform 276"/>
            <p:cNvSpPr>
              <a:spLocks/>
            </p:cNvSpPr>
            <p:nvPr/>
          </p:nvSpPr>
          <p:spPr bwMode="auto">
            <a:xfrm>
              <a:off x="1650" y="3201"/>
              <a:ext cx="67" cy="72"/>
            </a:xfrm>
            <a:custGeom>
              <a:avLst/>
              <a:gdLst>
                <a:gd name="T0" fmla="*/ 66 w 67"/>
                <a:gd name="T1" fmla="*/ 0 h 72"/>
                <a:gd name="T2" fmla="*/ 62 w 67"/>
                <a:gd name="T3" fmla="*/ 5 h 72"/>
                <a:gd name="T4" fmla="*/ 58 w 67"/>
                <a:gd name="T5" fmla="*/ 11 h 72"/>
                <a:gd name="T6" fmla="*/ 54 w 67"/>
                <a:gd name="T7" fmla="*/ 16 h 72"/>
                <a:gd name="T8" fmla="*/ 51 w 67"/>
                <a:gd name="T9" fmla="*/ 22 h 72"/>
                <a:gd name="T10" fmla="*/ 47 w 67"/>
                <a:gd name="T11" fmla="*/ 27 h 72"/>
                <a:gd name="T12" fmla="*/ 44 w 67"/>
                <a:gd name="T13" fmla="*/ 33 h 72"/>
                <a:gd name="T14" fmla="*/ 40 w 67"/>
                <a:gd name="T15" fmla="*/ 38 h 72"/>
                <a:gd name="T16" fmla="*/ 37 w 67"/>
                <a:gd name="T17" fmla="*/ 43 h 72"/>
                <a:gd name="T18" fmla="*/ 33 w 67"/>
                <a:gd name="T19" fmla="*/ 48 h 72"/>
                <a:gd name="T20" fmla="*/ 29 w 67"/>
                <a:gd name="T21" fmla="*/ 53 h 72"/>
                <a:gd name="T22" fmla="*/ 25 w 67"/>
                <a:gd name="T23" fmla="*/ 57 h 72"/>
                <a:gd name="T24" fmla="*/ 21 w 67"/>
                <a:gd name="T25" fmla="*/ 61 h 72"/>
                <a:gd name="T26" fmla="*/ 16 w 67"/>
                <a:gd name="T27" fmla="*/ 64 h 72"/>
                <a:gd name="T28" fmla="*/ 11 w 67"/>
                <a:gd name="T29" fmla="*/ 67 h 72"/>
                <a:gd name="T30" fmla="*/ 6 w 67"/>
                <a:gd name="T31" fmla="*/ 69 h 72"/>
                <a:gd name="T32" fmla="*/ 0 w 67"/>
                <a:gd name="T33" fmla="*/ 7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72"/>
                <a:gd name="T53" fmla="*/ 67 w 6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72">
                  <a:moveTo>
                    <a:pt x="66" y="0"/>
                  </a:moveTo>
                  <a:lnTo>
                    <a:pt x="62" y="5"/>
                  </a:lnTo>
                  <a:lnTo>
                    <a:pt x="58" y="11"/>
                  </a:lnTo>
                  <a:lnTo>
                    <a:pt x="54" y="16"/>
                  </a:lnTo>
                  <a:lnTo>
                    <a:pt x="51" y="22"/>
                  </a:lnTo>
                  <a:lnTo>
                    <a:pt x="47" y="27"/>
                  </a:lnTo>
                  <a:lnTo>
                    <a:pt x="44" y="33"/>
                  </a:lnTo>
                  <a:lnTo>
                    <a:pt x="40" y="38"/>
                  </a:lnTo>
                  <a:lnTo>
                    <a:pt x="37" y="43"/>
                  </a:lnTo>
                  <a:lnTo>
                    <a:pt x="33" y="48"/>
                  </a:lnTo>
                  <a:lnTo>
                    <a:pt x="29" y="53"/>
                  </a:lnTo>
                  <a:lnTo>
                    <a:pt x="25" y="57"/>
                  </a:lnTo>
                  <a:lnTo>
                    <a:pt x="21" y="61"/>
                  </a:lnTo>
                  <a:lnTo>
                    <a:pt x="16" y="64"/>
                  </a:lnTo>
                  <a:lnTo>
                    <a:pt x="11" y="67"/>
                  </a:lnTo>
                  <a:lnTo>
                    <a:pt x="6" y="69"/>
                  </a:lnTo>
                  <a:lnTo>
                    <a:pt x="0" y="7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" name="Line 277"/>
            <p:cNvSpPr>
              <a:spLocks noChangeShapeType="1"/>
            </p:cNvSpPr>
            <p:nvPr/>
          </p:nvSpPr>
          <p:spPr bwMode="auto">
            <a:xfrm>
              <a:off x="1717" y="320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" name="Line 278"/>
            <p:cNvSpPr>
              <a:spLocks noChangeShapeType="1"/>
            </p:cNvSpPr>
            <p:nvPr/>
          </p:nvSpPr>
          <p:spPr bwMode="auto">
            <a:xfrm flipV="1">
              <a:off x="1650" y="3270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" name="Freeform 279"/>
            <p:cNvSpPr>
              <a:spLocks/>
            </p:cNvSpPr>
            <p:nvPr/>
          </p:nvSpPr>
          <p:spPr bwMode="auto">
            <a:xfrm>
              <a:off x="1584" y="3272"/>
              <a:ext cx="67" cy="74"/>
            </a:xfrm>
            <a:custGeom>
              <a:avLst/>
              <a:gdLst>
                <a:gd name="T0" fmla="*/ 66 w 67"/>
                <a:gd name="T1" fmla="*/ 0 h 74"/>
                <a:gd name="T2" fmla="*/ 60 w 67"/>
                <a:gd name="T3" fmla="*/ 1 h 74"/>
                <a:gd name="T4" fmla="*/ 54 w 67"/>
                <a:gd name="T5" fmla="*/ 4 h 74"/>
                <a:gd name="T6" fmla="*/ 48 w 67"/>
                <a:gd name="T7" fmla="*/ 6 h 74"/>
                <a:gd name="T8" fmla="*/ 42 w 67"/>
                <a:gd name="T9" fmla="*/ 10 h 74"/>
                <a:gd name="T10" fmla="*/ 36 w 67"/>
                <a:gd name="T11" fmla="*/ 14 h 74"/>
                <a:gd name="T12" fmla="*/ 30 w 67"/>
                <a:gd name="T13" fmla="*/ 18 h 74"/>
                <a:gd name="T14" fmla="*/ 25 w 67"/>
                <a:gd name="T15" fmla="*/ 22 h 74"/>
                <a:gd name="T16" fmla="*/ 19 w 67"/>
                <a:gd name="T17" fmla="*/ 27 h 74"/>
                <a:gd name="T18" fmla="*/ 15 w 67"/>
                <a:gd name="T19" fmla="*/ 33 h 74"/>
                <a:gd name="T20" fmla="*/ 10 w 67"/>
                <a:gd name="T21" fmla="*/ 38 h 74"/>
                <a:gd name="T22" fmla="*/ 7 w 67"/>
                <a:gd name="T23" fmla="*/ 44 h 74"/>
                <a:gd name="T24" fmla="*/ 4 w 67"/>
                <a:gd name="T25" fmla="*/ 49 h 74"/>
                <a:gd name="T26" fmla="*/ 2 w 67"/>
                <a:gd name="T27" fmla="*/ 55 h 74"/>
                <a:gd name="T28" fmla="*/ 0 w 67"/>
                <a:gd name="T29" fmla="*/ 61 h 74"/>
                <a:gd name="T30" fmla="*/ 0 w 67"/>
                <a:gd name="T31" fmla="*/ 67 h 74"/>
                <a:gd name="T32" fmla="*/ 1 w 67"/>
                <a:gd name="T33" fmla="*/ 73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74"/>
                <a:gd name="T53" fmla="*/ 67 w 67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74">
                  <a:moveTo>
                    <a:pt x="66" y="0"/>
                  </a:moveTo>
                  <a:lnTo>
                    <a:pt x="60" y="1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5" y="22"/>
                  </a:lnTo>
                  <a:lnTo>
                    <a:pt x="19" y="27"/>
                  </a:lnTo>
                  <a:lnTo>
                    <a:pt x="15" y="33"/>
                  </a:lnTo>
                  <a:lnTo>
                    <a:pt x="10" y="38"/>
                  </a:lnTo>
                  <a:lnTo>
                    <a:pt x="7" y="44"/>
                  </a:lnTo>
                  <a:lnTo>
                    <a:pt x="4" y="49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1" y="7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" name="Line 280"/>
            <p:cNvSpPr>
              <a:spLocks noChangeShapeType="1"/>
            </p:cNvSpPr>
            <p:nvPr/>
          </p:nvSpPr>
          <p:spPr bwMode="auto">
            <a:xfrm>
              <a:off x="1650" y="3272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" name="Line 281"/>
            <p:cNvSpPr>
              <a:spLocks noChangeShapeType="1"/>
            </p:cNvSpPr>
            <p:nvPr/>
          </p:nvSpPr>
          <p:spPr bwMode="auto">
            <a:xfrm flipH="1">
              <a:off x="1585" y="3344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" name="Freeform 282"/>
            <p:cNvSpPr>
              <a:spLocks/>
            </p:cNvSpPr>
            <p:nvPr/>
          </p:nvSpPr>
          <p:spPr bwMode="auto">
            <a:xfrm>
              <a:off x="1585" y="3345"/>
              <a:ext cx="17" cy="90"/>
            </a:xfrm>
            <a:custGeom>
              <a:avLst/>
              <a:gdLst>
                <a:gd name="T0" fmla="*/ 0 w 17"/>
                <a:gd name="T1" fmla="*/ 0 h 90"/>
                <a:gd name="T2" fmla="*/ 1 w 17"/>
                <a:gd name="T3" fmla="*/ 5 h 90"/>
                <a:gd name="T4" fmla="*/ 2 w 17"/>
                <a:gd name="T5" fmla="*/ 11 h 90"/>
                <a:gd name="T6" fmla="*/ 4 w 17"/>
                <a:gd name="T7" fmla="*/ 16 h 90"/>
                <a:gd name="T8" fmla="*/ 6 w 17"/>
                <a:gd name="T9" fmla="*/ 22 h 90"/>
                <a:gd name="T10" fmla="*/ 8 w 17"/>
                <a:gd name="T11" fmla="*/ 27 h 90"/>
                <a:gd name="T12" fmla="*/ 11 w 17"/>
                <a:gd name="T13" fmla="*/ 33 h 90"/>
                <a:gd name="T14" fmla="*/ 12 w 17"/>
                <a:gd name="T15" fmla="*/ 38 h 90"/>
                <a:gd name="T16" fmla="*/ 14 w 17"/>
                <a:gd name="T17" fmla="*/ 44 h 90"/>
                <a:gd name="T18" fmla="*/ 16 w 17"/>
                <a:gd name="T19" fmla="*/ 49 h 90"/>
                <a:gd name="T20" fmla="*/ 16 w 17"/>
                <a:gd name="T21" fmla="*/ 55 h 90"/>
                <a:gd name="T22" fmla="*/ 16 w 17"/>
                <a:gd name="T23" fmla="*/ 60 h 90"/>
                <a:gd name="T24" fmla="*/ 16 w 17"/>
                <a:gd name="T25" fmla="*/ 66 h 90"/>
                <a:gd name="T26" fmla="*/ 14 w 17"/>
                <a:gd name="T27" fmla="*/ 72 h 90"/>
                <a:gd name="T28" fmla="*/ 12 w 17"/>
                <a:gd name="T29" fmla="*/ 77 h 90"/>
                <a:gd name="T30" fmla="*/ 9 w 17"/>
                <a:gd name="T31" fmla="*/ 83 h 90"/>
                <a:gd name="T32" fmla="*/ 4 w 17"/>
                <a:gd name="T33" fmla="*/ 89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0"/>
                <a:gd name="T53" fmla="*/ 17 w 1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0">
                  <a:moveTo>
                    <a:pt x="0" y="0"/>
                  </a:moveTo>
                  <a:lnTo>
                    <a:pt x="1" y="5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8" y="27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49"/>
                  </a:lnTo>
                  <a:lnTo>
                    <a:pt x="16" y="55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12" y="77"/>
                  </a:lnTo>
                  <a:lnTo>
                    <a:pt x="9" y="83"/>
                  </a:lnTo>
                  <a:lnTo>
                    <a:pt x="4" y="8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" name="Line 283"/>
            <p:cNvSpPr>
              <a:spLocks noChangeShapeType="1"/>
            </p:cNvSpPr>
            <p:nvPr/>
          </p:nvSpPr>
          <p:spPr bwMode="auto">
            <a:xfrm>
              <a:off x="1584" y="3344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" name="Line 284"/>
            <p:cNvSpPr>
              <a:spLocks noChangeShapeType="1"/>
            </p:cNvSpPr>
            <p:nvPr/>
          </p:nvSpPr>
          <p:spPr bwMode="auto">
            <a:xfrm flipH="1">
              <a:off x="1588" y="343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" name="Freeform 285"/>
            <p:cNvSpPr>
              <a:spLocks/>
            </p:cNvSpPr>
            <p:nvPr/>
          </p:nvSpPr>
          <p:spPr bwMode="auto">
            <a:xfrm>
              <a:off x="1578" y="3434"/>
              <a:ext cx="26" cy="101"/>
            </a:xfrm>
            <a:custGeom>
              <a:avLst/>
              <a:gdLst>
                <a:gd name="T0" fmla="*/ 11 w 26"/>
                <a:gd name="T1" fmla="*/ 0 h 101"/>
                <a:gd name="T2" fmla="*/ 8 w 26"/>
                <a:gd name="T3" fmla="*/ 7 h 101"/>
                <a:gd name="T4" fmla="*/ 5 w 26"/>
                <a:gd name="T5" fmla="*/ 13 h 101"/>
                <a:gd name="T6" fmla="*/ 2 w 26"/>
                <a:gd name="T7" fmla="*/ 20 h 101"/>
                <a:gd name="T8" fmla="*/ 1 w 26"/>
                <a:gd name="T9" fmla="*/ 26 h 101"/>
                <a:gd name="T10" fmla="*/ 0 w 26"/>
                <a:gd name="T11" fmla="*/ 33 h 101"/>
                <a:gd name="T12" fmla="*/ 0 w 26"/>
                <a:gd name="T13" fmla="*/ 40 h 101"/>
                <a:gd name="T14" fmla="*/ 0 w 26"/>
                <a:gd name="T15" fmla="*/ 47 h 101"/>
                <a:gd name="T16" fmla="*/ 1 w 26"/>
                <a:gd name="T17" fmla="*/ 54 h 101"/>
                <a:gd name="T18" fmla="*/ 2 w 26"/>
                <a:gd name="T19" fmla="*/ 61 h 101"/>
                <a:gd name="T20" fmla="*/ 4 w 26"/>
                <a:gd name="T21" fmla="*/ 67 h 101"/>
                <a:gd name="T22" fmla="*/ 6 w 26"/>
                <a:gd name="T23" fmla="*/ 73 h 101"/>
                <a:gd name="T24" fmla="*/ 9 w 26"/>
                <a:gd name="T25" fmla="*/ 79 h 101"/>
                <a:gd name="T26" fmla="*/ 12 w 26"/>
                <a:gd name="T27" fmla="*/ 85 h 101"/>
                <a:gd name="T28" fmla="*/ 16 w 26"/>
                <a:gd name="T29" fmla="*/ 90 h 101"/>
                <a:gd name="T30" fmla="*/ 20 w 26"/>
                <a:gd name="T31" fmla="*/ 95 h 101"/>
                <a:gd name="T32" fmla="*/ 25 w 26"/>
                <a:gd name="T33" fmla="*/ 10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01"/>
                <a:gd name="T53" fmla="*/ 26 w 26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01">
                  <a:moveTo>
                    <a:pt x="11" y="0"/>
                  </a:moveTo>
                  <a:lnTo>
                    <a:pt x="8" y="7"/>
                  </a:lnTo>
                  <a:lnTo>
                    <a:pt x="5" y="13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2" y="61"/>
                  </a:lnTo>
                  <a:lnTo>
                    <a:pt x="4" y="67"/>
                  </a:lnTo>
                  <a:lnTo>
                    <a:pt x="6" y="73"/>
                  </a:lnTo>
                  <a:lnTo>
                    <a:pt x="9" y="79"/>
                  </a:lnTo>
                  <a:lnTo>
                    <a:pt x="12" y="85"/>
                  </a:lnTo>
                  <a:lnTo>
                    <a:pt x="16" y="90"/>
                  </a:lnTo>
                  <a:lnTo>
                    <a:pt x="20" y="95"/>
                  </a:lnTo>
                  <a:lnTo>
                    <a:pt x="25" y="10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" name="Line 286"/>
            <p:cNvSpPr>
              <a:spLocks noChangeShapeType="1"/>
            </p:cNvSpPr>
            <p:nvPr/>
          </p:nvSpPr>
          <p:spPr bwMode="auto">
            <a:xfrm>
              <a:off x="1590" y="343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" name="Line 287"/>
            <p:cNvSpPr>
              <a:spLocks noChangeShapeType="1"/>
            </p:cNvSpPr>
            <p:nvPr/>
          </p:nvSpPr>
          <p:spPr bwMode="auto">
            <a:xfrm flipH="1">
              <a:off x="1602" y="353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" name="Freeform 288"/>
            <p:cNvSpPr>
              <a:spLocks/>
            </p:cNvSpPr>
            <p:nvPr/>
          </p:nvSpPr>
          <p:spPr bwMode="auto">
            <a:xfrm>
              <a:off x="1603" y="3534"/>
              <a:ext cx="67" cy="70"/>
            </a:xfrm>
            <a:custGeom>
              <a:avLst/>
              <a:gdLst>
                <a:gd name="T0" fmla="*/ 0 w 67"/>
                <a:gd name="T1" fmla="*/ 0 h 70"/>
                <a:gd name="T2" fmla="*/ 4 w 67"/>
                <a:gd name="T3" fmla="*/ 4 h 70"/>
                <a:gd name="T4" fmla="*/ 9 w 67"/>
                <a:gd name="T5" fmla="*/ 7 h 70"/>
                <a:gd name="T6" fmla="*/ 14 w 67"/>
                <a:gd name="T7" fmla="*/ 11 h 70"/>
                <a:gd name="T8" fmla="*/ 19 w 67"/>
                <a:gd name="T9" fmla="*/ 14 h 70"/>
                <a:gd name="T10" fmla="*/ 23 w 67"/>
                <a:gd name="T11" fmla="*/ 17 h 70"/>
                <a:gd name="T12" fmla="*/ 28 w 67"/>
                <a:gd name="T13" fmla="*/ 21 h 70"/>
                <a:gd name="T14" fmla="*/ 32 w 67"/>
                <a:gd name="T15" fmla="*/ 24 h 70"/>
                <a:gd name="T16" fmla="*/ 37 w 67"/>
                <a:gd name="T17" fmla="*/ 28 h 70"/>
                <a:gd name="T18" fmla="*/ 41 w 67"/>
                <a:gd name="T19" fmla="*/ 32 h 70"/>
                <a:gd name="T20" fmla="*/ 45 w 67"/>
                <a:gd name="T21" fmla="*/ 35 h 70"/>
                <a:gd name="T22" fmla="*/ 49 w 67"/>
                <a:gd name="T23" fmla="*/ 40 h 70"/>
                <a:gd name="T24" fmla="*/ 53 w 67"/>
                <a:gd name="T25" fmla="*/ 45 h 70"/>
                <a:gd name="T26" fmla="*/ 56 w 67"/>
                <a:gd name="T27" fmla="*/ 50 h 70"/>
                <a:gd name="T28" fmla="*/ 60 w 67"/>
                <a:gd name="T29" fmla="*/ 56 h 70"/>
                <a:gd name="T30" fmla="*/ 63 w 67"/>
                <a:gd name="T31" fmla="*/ 62 h 70"/>
                <a:gd name="T32" fmla="*/ 66 w 67"/>
                <a:gd name="T33" fmla="*/ 6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70"/>
                <a:gd name="T53" fmla="*/ 67 w 67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70">
                  <a:moveTo>
                    <a:pt x="0" y="0"/>
                  </a:moveTo>
                  <a:lnTo>
                    <a:pt x="4" y="4"/>
                  </a:lnTo>
                  <a:lnTo>
                    <a:pt x="9" y="7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2" y="24"/>
                  </a:lnTo>
                  <a:lnTo>
                    <a:pt x="37" y="28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9" y="40"/>
                  </a:lnTo>
                  <a:lnTo>
                    <a:pt x="53" y="45"/>
                  </a:lnTo>
                  <a:lnTo>
                    <a:pt x="56" y="50"/>
                  </a:lnTo>
                  <a:lnTo>
                    <a:pt x="60" y="56"/>
                  </a:lnTo>
                  <a:lnTo>
                    <a:pt x="63" y="62"/>
                  </a:lnTo>
                  <a:lnTo>
                    <a:pt x="66" y="6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" name="Line 289"/>
            <p:cNvSpPr>
              <a:spLocks noChangeShapeType="1"/>
            </p:cNvSpPr>
            <p:nvPr/>
          </p:nvSpPr>
          <p:spPr bwMode="auto">
            <a:xfrm>
              <a:off x="1602" y="3533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" name="Line 290"/>
            <p:cNvSpPr>
              <a:spLocks noChangeShapeType="1"/>
            </p:cNvSpPr>
            <p:nvPr/>
          </p:nvSpPr>
          <p:spPr bwMode="auto">
            <a:xfrm flipH="1">
              <a:off x="1669" y="360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" name="Freeform 291"/>
            <p:cNvSpPr>
              <a:spLocks/>
            </p:cNvSpPr>
            <p:nvPr/>
          </p:nvSpPr>
          <p:spPr bwMode="auto">
            <a:xfrm>
              <a:off x="1669" y="3603"/>
              <a:ext cx="69" cy="49"/>
            </a:xfrm>
            <a:custGeom>
              <a:avLst/>
              <a:gdLst>
                <a:gd name="T0" fmla="*/ 0 w 69"/>
                <a:gd name="T1" fmla="*/ 0 h 49"/>
                <a:gd name="T2" fmla="*/ 2 w 69"/>
                <a:gd name="T3" fmla="*/ 7 h 49"/>
                <a:gd name="T4" fmla="*/ 5 w 69"/>
                <a:gd name="T5" fmla="*/ 13 h 49"/>
                <a:gd name="T6" fmla="*/ 8 w 69"/>
                <a:gd name="T7" fmla="*/ 19 h 49"/>
                <a:gd name="T8" fmla="*/ 10 w 69"/>
                <a:gd name="T9" fmla="*/ 24 h 49"/>
                <a:gd name="T10" fmla="*/ 13 w 69"/>
                <a:gd name="T11" fmla="*/ 29 h 49"/>
                <a:gd name="T12" fmla="*/ 16 w 69"/>
                <a:gd name="T13" fmla="*/ 33 h 49"/>
                <a:gd name="T14" fmla="*/ 19 w 69"/>
                <a:gd name="T15" fmla="*/ 36 h 49"/>
                <a:gd name="T16" fmla="*/ 22 w 69"/>
                <a:gd name="T17" fmla="*/ 39 h 49"/>
                <a:gd name="T18" fmla="*/ 26 w 69"/>
                <a:gd name="T19" fmla="*/ 42 h 49"/>
                <a:gd name="T20" fmla="*/ 30 w 69"/>
                <a:gd name="T21" fmla="*/ 44 h 49"/>
                <a:gd name="T22" fmla="*/ 34 w 69"/>
                <a:gd name="T23" fmla="*/ 45 h 49"/>
                <a:gd name="T24" fmla="*/ 40 w 69"/>
                <a:gd name="T25" fmla="*/ 46 h 49"/>
                <a:gd name="T26" fmla="*/ 45 w 69"/>
                <a:gd name="T27" fmla="*/ 47 h 49"/>
                <a:gd name="T28" fmla="*/ 52 w 69"/>
                <a:gd name="T29" fmla="*/ 48 h 49"/>
                <a:gd name="T30" fmla="*/ 59 w 69"/>
                <a:gd name="T31" fmla="*/ 48 h 49"/>
                <a:gd name="T32" fmla="*/ 68 w 69"/>
                <a:gd name="T33" fmla="*/ 47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9"/>
                <a:gd name="T53" fmla="*/ 69 w 6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9">
                  <a:moveTo>
                    <a:pt x="0" y="0"/>
                  </a:moveTo>
                  <a:lnTo>
                    <a:pt x="2" y="7"/>
                  </a:lnTo>
                  <a:lnTo>
                    <a:pt x="5" y="13"/>
                  </a:lnTo>
                  <a:lnTo>
                    <a:pt x="8" y="19"/>
                  </a:lnTo>
                  <a:lnTo>
                    <a:pt x="10" y="24"/>
                  </a:lnTo>
                  <a:lnTo>
                    <a:pt x="13" y="29"/>
                  </a:lnTo>
                  <a:lnTo>
                    <a:pt x="16" y="33"/>
                  </a:lnTo>
                  <a:lnTo>
                    <a:pt x="19" y="36"/>
                  </a:lnTo>
                  <a:lnTo>
                    <a:pt x="22" y="39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5" y="47"/>
                  </a:lnTo>
                  <a:lnTo>
                    <a:pt x="52" y="48"/>
                  </a:lnTo>
                  <a:lnTo>
                    <a:pt x="59" y="48"/>
                  </a:lnTo>
                  <a:lnTo>
                    <a:pt x="68" y="4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" name="Line 292"/>
            <p:cNvSpPr>
              <a:spLocks noChangeShapeType="1"/>
            </p:cNvSpPr>
            <p:nvPr/>
          </p:nvSpPr>
          <p:spPr bwMode="auto">
            <a:xfrm>
              <a:off x="1669" y="360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" name="Line 293"/>
            <p:cNvSpPr>
              <a:spLocks noChangeShapeType="1"/>
            </p:cNvSpPr>
            <p:nvPr/>
          </p:nvSpPr>
          <p:spPr bwMode="auto">
            <a:xfrm>
              <a:off x="1737" y="3651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" name="Freeform 294"/>
            <p:cNvSpPr>
              <a:spLocks/>
            </p:cNvSpPr>
            <p:nvPr/>
          </p:nvSpPr>
          <p:spPr bwMode="auto">
            <a:xfrm>
              <a:off x="1737" y="3650"/>
              <a:ext cx="120" cy="17"/>
            </a:xfrm>
            <a:custGeom>
              <a:avLst/>
              <a:gdLst>
                <a:gd name="T0" fmla="*/ 0 w 120"/>
                <a:gd name="T1" fmla="*/ 0 h 17"/>
                <a:gd name="T2" fmla="*/ 8 w 120"/>
                <a:gd name="T3" fmla="*/ 0 h 17"/>
                <a:gd name="T4" fmla="*/ 16 w 120"/>
                <a:gd name="T5" fmla="*/ 0 h 17"/>
                <a:gd name="T6" fmla="*/ 24 w 120"/>
                <a:gd name="T7" fmla="*/ 0 h 17"/>
                <a:gd name="T8" fmla="*/ 31 w 120"/>
                <a:gd name="T9" fmla="*/ 0 h 17"/>
                <a:gd name="T10" fmla="*/ 38 w 120"/>
                <a:gd name="T11" fmla="*/ 1 h 17"/>
                <a:gd name="T12" fmla="*/ 45 w 120"/>
                <a:gd name="T13" fmla="*/ 1 h 17"/>
                <a:gd name="T14" fmla="*/ 52 w 120"/>
                <a:gd name="T15" fmla="*/ 2 h 17"/>
                <a:gd name="T16" fmla="*/ 59 w 120"/>
                <a:gd name="T17" fmla="*/ 3 h 17"/>
                <a:gd name="T18" fmla="*/ 65 w 120"/>
                <a:gd name="T19" fmla="*/ 4 h 17"/>
                <a:gd name="T20" fmla="*/ 72 w 120"/>
                <a:gd name="T21" fmla="*/ 6 h 17"/>
                <a:gd name="T22" fmla="*/ 79 w 120"/>
                <a:gd name="T23" fmla="*/ 7 h 17"/>
                <a:gd name="T24" fmla="*/ 87 w 120"/>
                <a:gd name="T25" fmla="*/ 9 h 17"/>
                <a:gd name="T26" fmla="*/ 94 w 120"/>
                <a:gd name="T27" fmla="*/ 10 h 17"/>
                <a:gd name="T28" fmla="*/ 102 w 120"/>
                <a:gd name="T29" fmla="*/ 12 h 17"/>
                <a:gd name="T30" fmla="*/ 110 w 120"/>
                <a:gd name="T31" fmla="*/ 14 h 17"/>
                <a:gd name="T32" fmla="*/ 119 w 120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7"/>
                <a:gd name="T53" fmla="*/ 120 w 12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5" y="4"/>
                  </a:lnTo>
                  <a:lnTo>
                    <a:pt x="72" y="6"/>
                  </a:lnTo>
                  <a:lnTo>
                    <a:pt x="79" y="7"/>
                  </a:lnTo>
                  <a:lnTo>
                    <a:pt x="87" y="9"/>
                  </a:lnTo>
                  <a:lnTo>
                    <a:pt x="94" y="10"/>
                  </a:lnTo>
                  <a:lnTo>
                    <a:pt x="102" y="12"/>
                  </a:lnTo>
                  <a:lnTo>
                    <a:pt x="110" y="14"/>
                  </a:lnTo>
                  <a:lnTo>
                    <a:pt x="119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" name="Line 295"/>
            <p:cNvSpPr>
              <a:spLocks noChangeShapeType="1"/>
            </p:cNvSpPr>
            <p:nvPr/>
          </p:nvSpPr>
          <p:spPr bwMode="auto">
            <a:xfrm flipV="1">
              <a:off x="1737" y="3649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" name="Line 296"/>
            <p:cNvSpPr>
              <a:spLocks noChangeShapeType="1"/>
            </p:cNvSpPr>
            <p:nvPr/>
          </p:nvSpPr>
          <p:spPr bwMode="auto">
            <a:xfrm flipH="1">
              <a:off x="1854" y="3667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" name="Freeform 297"/>
            <p:cNvSpPr>
              <a:spLocks/>
            </p:cNvSpPr>
            <p:nvPr/>
          </p:nvSpPr>
          <p:spPr bwMode="auto">
            <a:xfrm>
              <a:off x="1856" y="3634"/>
              <a:ext cx="93" cy="38"/>
            </a:xfrm>
            <a:custGeom>
              <a:avLst/>
              <a:gdLst>
                <a:gd name="T0" fmla="*/ 0 w 93"/>
                <a:gd name="T1" fmla="*/ 32 h 38"/>
                <a:gd name="T2" fmla="*/ 8 w 93"/>
                <a:gd name="T3" fmla="*/ 34 h 38"/>
                <a:gd name="T4" fmla="*/ 16 w 93"/>
                <a:gd name="T5" fmla="*/ 36 h 38"/>
                <a:gd name="T6" fmla="*/ 23 w 93"/>
                <a:gd name="T7" fmla="*/ 37 h 38"/>
                <a:gd name="T8" fmla="*/ 30 w 93"/>
                <a:gd name="T9" fmla="*/ 37 h 38"/>
                <a:gd name="T10" fmla="*/ 36 w 93"/>
                <a:gd name="T11" fmla="*/ 37 h 38"/>
                <a:gd name="T12" fmla="*/ 42 w 93"/>
                <a:gd name="T13" fmla="*/ 36 h 38"/>
                <a:gd name="T14" fmla="*/ 47 w 93"/>
                <a:gd name="T15" fmla="*/ 35 h 38"/>
                <a:gd name="T16" fmla="*/ 52 w 93"/>
                <a:gd name="T17" fmla="*/ 34 h 38"/>
                <a:gd name="T18" fmla="*/ 57 w 93"/>
                <a:gd name="T19" fmla="*/ 31 h 38"/>
                <a:gd name="T20" fmla="*/ 62 w 93"/>
                <a:gd name="T21" fmla="*/ 29 h 38"/>
                <a:gd name="T22" fmla="*/ 66 w 93"/>
                <a:gd name="T23" fmla="*/ 25 h 38"/>
                <a:gd name="T24" fmla="*/ 71 w 93"/>
                <a:gd name="T25" fmla="*/ 21 h 38"/>
                <a:gd name="T26" fmla="*/ 76 w 93"/>
                <a:gd name="T27" fmla="*/ 17 h 38"/>
                <a:gd name="T28" fmla="*/ 81 w 93"/>
                <a:gd name="T29" fmla="*/ 12 h 38"/>
                <a:gd name="T30" fmla="*/ 86 w 93"/>
                <a:gd name="T31" fmla="*/ 6 h 38"/>
                <a:gd name="T32" fmla="*/ 92 w 93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38"/>
                <a:gd name="T53" fmla="*/ 93 w 9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38">
                  <a:moveTo>
                    <a:pt x="0" y="32"/>
                  </a:moveTo>
                  <a:lnTo>
                    <a:pt x="8" y="34"/>
                  </a:lnTo>
                  <a:lnTo>
                    <a:pt x="16" y="36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6" y="37"/>
                  </a:lnTo>
                  <a:lnTo>
                    <a:pt x="42" y="36"/>
                  </a:lnTo>
                  <a:lnTo>
                    <a:pt x="47" y="35"/>
                  </a:lnTo>
                  <a:lnTo>
                    <a:pt x="52" y="34"/>
                  </a:lnTo>
                  <a:lnTo>
                    <a:pt x="57" y="31"/>
                  </a:lnTo>
                  <a:lnTo>
                    <a:pt x="62" y="29"/>
                  </a:lnTo>
                  <a:lnTo>
                    <a:pt x="66" y="25"/>
                  </a:lnTo>
                  <a:lnTo>
                    <a:pt x="71" y="21"/>
                  </a:lnTo>
                  <a:lnTo>
                    <a:pt x="76" y="17"/>
                  </a:lnTo>
                  <a:lnTo>
                    <a:pt x="81" y="12"/>
                  </a:lnTo>
                  <a:lnTo>
                    <a:pt x="86" y="6"/>
                  </a:lnTo>
                  <a:lnTo>
                    <a:pt x="9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" name="Line 298"/>
            <p:cNvSpPr>
              <a:spLocks noChangeShapeType="1"/>
            </p:cNvSpPr>
            <p:nvPr/>
          </p:nvSpPr>
          <p:spPr bwMode="auto">
            <a:xfrm flipV="1">
              <a:off x="1855" y="3665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" name="Line 299"/>
            <p:cNvSpPr>
              <a:spLocks noChangeShapeType="1"/>
            </p:cNvSpPr>
            <p:nvPr/>
          </p:nvSpPr>
          <p:spPr bwMode="auto">
            <a:xfrm>
              <a:off x="1949" y="363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" name="Freeform 300"/>
            <p:cNvSpPr>
              <a:spLocks/>
            </p:cNvSpPr>
            <p:nvPr/>
          </p:nvSpPr>
          <p:spPr bwMode="auto">
            <a:xfrm>
              <a:off x="1948" y="3566"/>
              <a:ext cx="82" cy="69"/>
            </a:xfrm>
            <a:custGeom>
              <a:avLst/>
              <a:gdLst>
                <a:gd name="T0" fmla="*/ 0 w 82"/>
                <a:gd name="T1" fmla="*/ 68 h 69"/>
                <a:gd name="T2" fmla="*/ 5 w 82"/>
                <a:gd name="T3" fmla="*/ 62 h 69"/>
                <a:gd name="T4" fmla="*/ 10 w 82"/>
                <a:gd name="T5" fmla="*/ 56 h 69"/>
                <a:gd name="T6" fmla="*/ 15 w 82"/>
                <a:gd name="T7" fmla="*/ 51 h 69"/>
                <a:gd name="T8" fmla="*/ 19 w 82"/>
                <a:gd name="T9" fmla="*/ 46 h 69"/>
                <a:gd name="T10" fmla="*/ 23 w 82"/>
                <a:gd name="T11" fmla="*/ 41 h 69"/>
                <a:gd name="T12" fmla="*/ 26 w 82"/>
                <a:gd name="T13" fmla="*/ 37 h 69"/>
                <a:gd name="T14" fmla="*/ 30 w 82"/>
                <a:gd name="T15" fmla="*/ 33 h 69"/>
                <a:gd name="T16" fmla="*/ 34 w 82"/>
                <a:gd name="T17" fmla="*/ 29 h 69"/>
                <a:gd name="T18" fmla="*/ 38 w 82"/>
                <a:gd name="T19" fmla="*/ 25 h 69"/>
                <a:gd name="T20" fmla="*/ 42 w 82"/>
                <a:gd name="T21" fmla="*/ 22 h 69"/>
                <a:gd name="T22" fmla="*/ 47 w 82"/>
                <a:gd name="T23" fmla="*/ 18 h 69"/>
                <a:gd name="T24" fmla="*/ 52 w 82"/>
                <a:gd name="T25" fmla="*/ 14 h 69"/>
                <a:gd name="T26" fmla="*/ 58 w 82"/>
                <a:gd name="T27" fmla="*/ 11 h 69"/>
                <a:gd name="T28" fmla="*/ 65 w 82"/>
                <a:gd name="T29" fmla="*/ 8 h 69"/>
                <a:gd name="T30" fmla="*/ 72 w 82"/>
                <a:gd name="T31" fmla="*/ 4 h 69"/>
                <a:gd name="T32" fmla="*/ 81 w 82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9"/>
                <a:gd name="T53" fmla="*/ 82 w 82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9">
                  <a:moveTo>
                    <a:pt x="0" y="68"/>
                  </a:moveTo>
                  <a:lnTo>
                    <a:pt x="5" y="62"/>
                  </a:lnTo>
                  <a:lnTo>
                    <a:pt x="10" y="56"/>
                  </a:lnTo>
                  <a:lnTo>
                    <a:pt x="15" y="51"/>
                  </a:lnTo>
                  <a:lnTo>
                    <a:pt x="19" y="46"/>
                  </a:lnTo>
                  <a:lnTo>
                    <a:pt x="23" y="41"/>
                  </a:lnTo>
                  <a:lnTo>
                    <a:pt x="26" y="37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8" y="25"/>
                  </a:lnTo>
                  <a:lnTo>
                    <a:pt x="42" y="22"/>
                  </a:lnTo>
                  <a:lnTo>
                    <a:pt x="47" y="18"/>
                  </a:lnTo>
                  <a:lnTo>
                    <a:pt x="52" y="14"/>
                  </a:lnTo>
                  <a:lnTo>
                    <a:pt x="58" y="11"/>
                  </a:lnTo>
                  <a:lnTo>
                    <a:pt x="65" y="8"/>
                  </a:lnTo>
                  <a:lnTo>
                    <a:pt x="72" y="4"/>
                  </a:lnTo>
                  <a:lnTo>
                    <a:pt x="8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" name="Line 301"/>
            <p:cNvSpPr>
              <a:spLocks noChangeShapeType="1"/>
            </p:cNvSpPr>
            <p:nvPr/>
          </p:nvSpPr>
          <p:spPr bwMode="auto">
            <a:xfrm flipH="1" flipV="1">
              <a:off x="1947" y="363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" name="Line 302"/>
            <p:cNvSpPr>
              <a:spLocks noChangeShapeType="1"/>
            </p:cNvSpPr>
            <p:nvPr/>
          </p:nvSpPr>
          <p:spPr bwMode="auto">
            <a:xfrm>
              <a:off x="2029" y="356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" name="Freeform 303"/>
            <p:cNvSpPr>
              <a:spLocks/>
            </p:cNvSpPr>
            <p:nvPr/>
          </p:nvSpPr>
          <p:spPr bwMode="auto">
            <a:xfrm>
              <a:off x="2029" y="3454"/>
              <a:ext cx="42" cy="113"/>
            </a:xfrm>
            <a:custGeom>
              <a:avLst/>
              <a:gdLst>
                <a:gd name="T0" fmla="*/ 0 w 42"/>
                <a:gd name="T1" fmla="*/ 112 h 113"/>
                <a:gd name="T2" fmla="*/ 8 w 42"/>
                <a:gd name="T3" fmla="*/ 108 h 113"/>
                <a:gd name="T4" fmla="*/ 16 w 42"/>
                <a:gd name="T5" fmla="*/ 103 h 113"/>
                <a:gd name="T6" fmla="*/ 22 w 42"/>
                <a:gd name="T7" fmla="*/ 97 h 113"/>
                <a:gd name="T8" fmla="*/ 27 w 42"/>
                <a:gd name="T9" fmla="*/ 91 h 113"/>
                <a:gd name="T10" fmla="*/ 31 w 42"/>
                <a:gd name="T11" fmla="*/ 85 h 113"/>
                <a:gd name="T12" fmla="*/ 35 w 42"/>
                <a:gd name="T13" fmla="*/ 78 h 113"/>
                <a:gd name="T14" fmla="*/ 37 w 42"/>
                <a:gd name="T15" fmla="*/ 71 h 113"/>
                <a:gd name="T16" fmla="*/ 39 w 42"/>
                <a:gd name="T17" fmla="*/ 63 h 113"/>
                <a:gd name="T18" fmla="*/ 41 w 42"/>
                <a:gd name="T19" fmla="*/ 55 h 113"/>
                <a:gd name="T20" fmla="*/ 41 w 42"/>
                <a:gd name="T21" fmla="*/ 47 h 113"/>
                <a:gd name="T22" fmla="*/ 41 w 42"/>
                <a:gd name="T23" fmla="*/ 39 h 113"/>
                <a:gd name="T24" fmla="*/ 41 w 42"/>
                <a:gd name="T25" fmla="*/ 31 h 113"/>
                <a:gd name="T26" fmla="*/ 40 w 42"/>
                <a:gd name="T27" fmla="*/ 23 h 113"/>
                <a:gd name="T28" fmla="*/ 39 w 42"/>
                <a:gd name="T29" fmla="*/ 15 h 113"/>
                <a:gd name="T30" fmla="*/ 37 w 42"/>
                <a:gd name="T31" fmla="*/ 8 h 113"/>
                <a:gd name="T32" fmla="*/ 36 w 42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13"/>
                <a:gd name="T53" fmla="*/ 42 w 42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13">
                  <a:moveTo>
                    <a:pt x="0" y="112"/>
                  </a:moveTo>
                  <a:lnTo>
                    <a:pt x="8" y="108"/>
                  </a:lnTo>
                  <a:lnTo>
                    <a:pt x="16" y="103"/>
                  </a:lnTo>
                  <a:lnTo>
                    <a:pt x="22" y="97"/>
                  </a:lnTo>
                  <a:lnTo>
                    <a:pt x="27" y="91"/>
                  </a:lnTo>
                  <a:lnTo>
                    <a:pt x="31" y="85"/>
                  </a:lnTo>
                  <a:lnTo>
                    <a:pt x="35" y="78"/>
                  </a:lnTo>
                  <a:lnTo>
                    <a:pt x="37" y="71"/>
                  </a:lnTo>
                  <a:lnTo>
                    <a:pt x="39" y="63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41" y="39"/>
                  </a:lnTo>
                  <a:lnTo>
                    <a:pt x="41" y="31"/>
                  </a:lnTo>
                  <a:lnTo>
                    <a:pt x="40" y="23"/>
                  </a:lnTo>
                  <a:lnTo>
                    <a:pt x="39" y="15"/>
                  </a:lnTo>
                  <a:lnTo>
                    <a:pt x="37" y="8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" name="Line 304"/>
            <p:cNvSpPr>
              <a:spLocks noChangeShapeType="1"/>
            </p:cNvSpPr>
            <p:nvPr/>
          </p:nvSpPr>
          <p:spPr bwMode="auto">
            <a:xfrm flipV="1">
              <a:off x="2029" y="3565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Line 305"/>
            <p:cNvSpPr>
              <a:spLocks noChangeShapeType="1"/>
            </p:cNvSpPr>
            <p:nvPr/>
          </p:nvSpPr>
          <p:spPr bwMode="auto">
            <a:xfrm>
              <a:off x="2064" y="3454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" name="Freeform 306"/>
            <p:cNvSpPr>
              <a:spLocks/>
            </p:cNvSpPr>
            <p:nvPr/>
          </p:nvSpPr>
          <p:spPr bwMode="auto">
            <a:xfrm>
              <a:off x="2063" y="3337"/>
              <a:ext cx="17" cy="118"/>
            </a:xfrm>
            <a:custGeom>
              <a:avLst/>
              <a:gdLst>
                <a:gd name="T0" fmla="*/ 3 w 17"/>
                <a:gd name="T1" fmla="*/ 117 h 118"/>
                <a:gd name="T2" fmla="*/ 0 w 17"/>
                <a:gd name="T3" fmla="*/ 110 h 118"/>
                <a:gd name="T4" fmla="*/ 0 w 17"/>
                <a:gd name="T5" fmla="*/ 102 h 118"/>
                <a:gd name="T6" fmla="*/ 0 w 17"/>
                <a:gd name="T7" fmla="*/ 94 h 118"/>
                <a:gd name="T8" fmla="*/ 1 w 17"/>
                <a:gd name="T9" fmla="*/ 86 h 118"/>
                <a:gd name="T10" fmla="*/ 3 w 17"/>
                <a:gd name="T11" fmla="*/ 79 h 118"/>
                <a:gd name="T12" fmla="*/ 4 w 17"/>
                <a:gd name="T13" fmla="*/ 71 h 118"/>
                <a:gd name="T14" fmla="*/ 8 w 17"/>
                <a:gd name="T15" fmla="*/ 63 h 118"/>
                <a:gd name="T16" fmla="*/ 9 w 17"/>
                <a:gd name="T17" fmla="*/ 55 h 118"/>
                <a:gd name="T18" fmla="*/ 12 w 17"/>
                <a:gd name="T19" fmla="*/ 48 h 118"/>
                <a:gd name="T20" fmla="*/ 14 w 17"/>
                <a:gd name="T21" fmla="*/ 40 h 118"/>
                <a:gd name="T22" fmla="*/ 16 w 17"/>
                <a:gd name="T23" fmla="*/ 33 h 118"/>
                <a:gd name="T24" fmla="*/ 16 w 17"/>
                <a:gd name="T25" fmla="*/ 26 h 118"/>
                <a:gd name="T26" fmla="*/ 16 w 17"/>
                <a:gd name="T27" fmla="*/ 19 h 118"/>
                <a:gd name="T28" fmla="*/ 14 w 17"/>
                <a:gd name="T29" fmla="*/ 12 h 118"/>
                <a:gd name="T30" fmla="*/ 12 w 17"/>
                <a:gd name="T31" fmla="*/ 6 h 118"/>
                <a:gd name="T32" fmla="*/ 8 w 17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18"/>
                <a:gd name="T53" fmla="*/ 17 w 17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18">
                  <a:moveTo>
                    <a:pt x="3" y="117"/>
                  </a:move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1" y="86"/>
                  </a:lnTo>
                  <a:lnTo>
                    <a:pt x="3" y="79"/>
                  </a:lnTo>
                  <a:lnTo>
                    <a:pt x="4" y="71"/>
                  </a:lnTo>
                  <a:lnTo>
                    <a:pt x="8" y="63"/>
                  </a:lnTo>
                  <a:lnTo>
                    <a:pt x="9" y="55"/>
                  </a:lnTo>
                  <a:lnTo>
                    <a:pt x="12" y="48"/>
                  </a:lnTo>
                  <a:lnTo>
                    <a:pt x="14" y="40"/>
                  </a:lnTo>
                  <a:lnTo>
                    <a:pt x="16" y="33"/>
                  </a:lnTo>
                  <a:lnTo>
                    <a:pt x="16" y="26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6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" name="Line 307"/>
            <p:cNvSpPr>
              <a:spLocks noChangeShapeType="1"/>
            </p:cNvSpPr>
            <p:nvPr/>
          </p:nvSpPr>
          <p:spPr bwMode="auto">
            <a:xfrm flipH="1">
              <a:off x="2065" y="3454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" name="Line 308"/>
            <p:cNvSpPr>
              <a:spLocks noChangeShapeType="1"/>
            </p:cNvSpPr>
            <p:nvPr/>
          </p:nvSpPr>
          <p:spPr bwMode="auto">
            <a:xfrm>
              <a:off x="2068" y="333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" name="Freeform 309"/>
            <p:cNvSpPr>
              <a:spLocks/>
            </p:cNvSpPr>
            <p:nvPr/>
          </p:nvSpPr>
          <p:spPr bwMode="auto">
            <a:xfrm>
              <a:off x="1997" y="3274"/>
              <a:ext cx="72" cy="64"/>
            </a:xfrm>
            <a:custGeom>
              <a:avLst/>
              <a:gdLst>
                <a:gd name="T0" fmla="*/ 71 w 72"/>
                <a:gd name="T1" fmla="*/ 63 h 64"/>
                <a:gd name="T2" fmla="*/ 68 w 72"/>
                <a:gd name="T3" fmla="*/ 58 h 64"/>
                <a:gd name="T4" fmla="*/ 64 w 72"/>
                <a:gd name="T5" fmla="*/ 53 h 64"/>
                <a:gd name="T6" fmla="*/ 60 w 72"/>
                <a:gd name="T7" fmla="*/ 49 h 64"/>
                <a:gd name="T8" fmla="*/ 55 w 72"/>
                <a:gd name="T9" fmla="*/ 45 h 64"/>
                <a:gd name="T10" fmla="*/ 50 w 72"/>
                <a:gd name="T11" fmla="*/ 41 h 64"/>
                <a:gd name="T12" fmla="*/ 45 w 72"/>
                <a:gd name="T13" fmla="*/ 38 h 64"/>
                <a:gd name="T14" fmla="*/ 40 w 72"/>
                <a:gd name="T15" fmla="*/ 34 h 64"/>
                <a:gd name="T16" fmla="*/ 35 w 72"/>
                <a:gd name="T17" fmla="*/ 31 h 64"/>
                <a:gd name="T18" fmla="*/ 30 w 72"/>
                <a:gd name="T19" fmla="*/ 28 h 64"/>
                <a:gd name="T20" fmla="*/ 25 w 72"/>
                <a:gd name="T21" fmla="*/ 25 h 64"/>
                <a:gd name="T22" fmla="*/ 20 w 72"/>
                <a:gd name="T23" fmla="*/ 21 h 64"/>
                <a:gd name="T24" fmla="*/ 16 w 72"/>
                <a:gd name="T25" fmla="*/ 18 h 64"/>
                <a:gd name="T26" fmla="*/ 11 w 72"/>
                <a:gd name="T27" fmla="*/ 14 h 64"/>
                <a:gd name="T28" fmla="*/ 7 w 72"/>
                <a:gd name="T29" fmla="*/ 10 h 64"/>
                <a:gd name="T30" fmla="*/ 3 w 72"/>
                <a:gd name="T31" fmla="*/ 5 h 64"/>
                <a:gd name="T32" fmla="*/ 0 w 72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4"/>
                <a:gd name="T53" fmla="*/ 72 w 72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4">
                  <a:moveTo>
                    <a:pt x="71" y="63"/>
                  </a:moveTo>
                  <a:lnTo>
                    <a:pt x="68" y="58"/>
                  </a:lnTo>
                  <a:lnTo>
                    <a:pt x="64" y="53"/>
                  </a:lnTo>
                  <a:lnTo>
                    <a:pt x="60" y="49"/>
                  </a:lnTo>
                  <a:lnTo>
                    <a:pt x="55" y="45"/>
                  </a:lnTo>
                  <a:lnTo>
                    <a:pt x="50" y="41"/>
                  </a:lnTo>
                  <a:lnTo>
                    <a:pt x="45" y="38"/>
                  </a:lnTo>
                  <a:lnTo>
                    <a:pt x="40" y="34"/>
                  </a:lnTo>
                  <a:lnTo>
                    <a:pt x="35" y="31"/>
                  </a:lnTo>
                  <a:lnTo>
                    <a:pt x="30" y="28"/>
                  </a:lnTo>
                  <a:lnTo>
                    <a:pt x="25" y="25"/>
                  </a:lnTo>
                  <a:lnTo>
                    <a:pt x="20" y="21"/>
                  </a:lnTo>
                  <a:lnTo>
                    <a:pt x="16" y="18"/>
                  </a:lnTo>
                  <a:lnTo>
                    <a:pt x="11" y="14"/>
                  </a:lnTo>
                  <a:lnTo>
                    <a:pt x="7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" name="Line 310"/>
            <p:cNvSpPr>
              <a:spLocks noChangeShapeType="1"/>
            </p:cNvSpPr>
            <p:nvPr/>
          </p:nvSpPr>
          <p:spPr bwMode="auto">
            <a:xfrm flipH="1">
              <a:off x="2068" y="333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0" name="Line 311"/>
            <p:cNvSpPr>
              <a:spLocks noChangeShapeType="1"/>
            </p:cNvSpPr>
            <p:nvPr/>
          </p:nvSpPr>
          <p:spPr bwMode="auto">
            <a:xfrm>
              <a:off x="1996" y="327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1" name="Freeform 312"/>
            <p:cNvSpPr>
              <a:spLocks/>
            </p:cNvSpPr>
            <p:nvPr/>
          </p:nvSpPr>
          <p:spPr bwMode="auto">
            <a:xfrm>
              <a:off x="1947" y="3192"/>
              <a:ext cx="51" cy="83"/>
            </a:xfrm>
            <a:custGeom>
              <a:avLst/>
              <a:gdLst>
                <a:gd name="T0" fmla="*/ 50 w 51"/>
                <a:gd name="T1" fmla="*/ 82 h 83"/>
                <a:gd name="T2" fmla="*/ 46 w 51"/>
                <a:gd name="T3" fmla="*/ 76 h 83"/>
                <a:gd name="T4" fmla="*/ 43 w 51"/>
                <a:gd name="T5" fmla="*/ 71 h 83"/>
                <a:gd name="T6" fmla="*/ 41 w 51"/>
                <a:gd name="T7" fmla="*/ 64 h 83"/>
                <a:gd name="T8" fmla="*/ 38 w 51"/>
                <a:gd name="T9" fmla="*/ 58 h 83"/>
                <a:gd name="T10" fmla="*/ 35 w 51"/>
                <a:gd name="T11" fmla="*/ 52 h 83"/>
                <a:gd name="T12" fmla="*/ 33 w 51"/>
                <a:gd name="T13" fmla="*/ 46 h 83"/>
                <a:gd name="T14" fmla="*/ 30 w 51"/>
                <a:gd name="T15" fmla="*/ 40 h 83"/>
                <a:gd name="T16" fmla="*/ 28 w 51"/>
                <a:gd name="T17" fmla="*/ 34 h 83"/>
                <a:gd name="T18" fmla="*/ 25 w 51"/>
                <a:gd name="T19" fmla="*/ 28 h 83"/>
                <a:gd name="T20" fmla="*/ 22 w 51"/>
                <a:gd name="T21" fmla="*/ 23 h 83"/>
                <a:gd name="T22" fmla="*/ 19 w 51"/>
                <a:gd name="T23" fmla="*/ 18 h 83"/>
                <a:gd name="T24" fmla="*/ 16 w 51"/>
                <a:gd name="T25" fmla="*/ 13 h 83"/>
                <a:gd name="T26" fmla="*/ 12 w 51"/>
                <a:gd name="T27" fmla="*/ 9 h 83"/>
                <a:gd name="T28" fmla="*/ 8 w 51"/>
                <a:gd name="T29" fmla="*/ 5 h 83"/>
                <a:gd name="T30" fmla="*/ 4 w 51"/>
                <a:gd name="T31" fmla="*/ 2 h 83"/>
                <a:gd name="T32" fmla="*/ 0 w 51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83"/>
                <a:gd name="T53" fmla="*/ 51 w 51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83">
                  <a:moveTo>
                    <a:pt x="50" y="82"/>
                  </a:moveTo>
                  <a:lnTo>
                    <a:pt x="46" y="76"/>
                  </a:lnTo>
                  <a:lnTo>
                    <a:pt x="43" y="71"/>
                  </a:lnTo>
                  <a:lnTo>
                    <a:pt x="41" y="64"/>
                  </a:lnTo>
                  <a:lnTo>
                    <a:pt x="38" y="58"/>
                  </a:lnTo>
                  <a:lnTo>
                    <a:pt x="35" y="52"/>
                  </a:lnTo>
                  <a:lnTo>
                    <a:pt x="33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5" y="28"/>
                  </a:lnTo>
                  <a:lnTo>
                    <a:pt x="22" y="23"/>
                  </a:lnTo>
                  <a:lnTo>
                    <a:pt x="19" y="18"/>
                  </a:lnTo>
                  <a:lnTo>
                    <a:pt x="16" y="13"/>
                  </a:lnTo>
                  <a:lnTo>
                    <a:pt x="12" y="9"/>
                  </a:lnTo>
                  <a:lnTo>
                    <a:pt x="8" y="5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2" name="Line 313"/>
            <p:cNvSpPr>
              <a:spLocks noChangeShapeType="1"/>
            </p:cNvSpPr>
            <p:nvPr/>
          </p:nvSpPr>
          <p:spPr bwMode="auto">
            <a:xfrm flipH="1">
              <a:off x="1996" y="327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3" name="Line 314"/>
            <p:cNvSpPr>
              <a:spLocks noChangeShapeType="1"/>
            </p:cNvSpPr>
            <p:nvPr/>
          </p:nvSpPr>
          <p:spPr bwMode="auto">
            <a:xfrm flipV="1">
              <a:off x="1947" y="319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4" name="Freeform 315"/>
            <p:cNvSpPr>
              <a:spLocks/>
            </p:cNvSpPr>
            <p:nvPr/>
          </p:nvSpPr>
          <p:spPr bwMode="auto">
            <a:xfrm>
              <a:off x="1830" y="3182"/>
              <a:ext cx="118" cy="17"/>
            </a:xfrm>
            <a:custGeom>
              <a:avLst/>
              <a:gdLst>
                <a:gd name="T0" fmla="*/ 117 w 118"/>
                <a:gd name="T1" fmla="*/ 16 h 17"/>
                <a:gd name="T2" fmla="*/ 112 w 118"/>
                <a:gd name="T3" fmla="*/ 12 h 17"/>
                <a:gd name="T4" fmla="*/ 107 w 118"/>
                <a:gd name="T5" fmla="*/ 11 h 17"/>
                <a:gd name="T6" fmla="*/ 101 w 118"/>
                <a:gd name="T7" fmla="*/ 11 h 17"/>
                <a:gd name="T8" fmla="*/ 95 w 118"/>
                <a:gd name="T9" fmla="*/ 11 h 17"/>
                <a:gd name="T10" fmla="*/ 88 w 118"/>
                <a:gd name="T11" fmla="*/ 12 h 17"/>
                <a:gd name="T12" fmla="*/ 81 w 118"/>
                <a:gd name="T13" fmla="*/ 12 h 17"/>
                <a:gd name="T14" fmla="*/ 74 w 118"/>
                <a:gd name="T15" fmla="*/ 14 h 17"/>
                <a:gd name="T16" fmla="*/ 66 w 118"/>
                <a:gd name="T17" fmla="*/ 14 h 17"/>
                <a:gd name="T18" fmla="*/ 59 w 118"/>
                <a:gd name="T19" fmla="*/ 16 h 17"/>
                <a:gd name="T20" fmla="*/ 51 w 118"/>
                <a:gd name="T21" fmla="*/ 16 h 17"/>
                <a:gd name="T22" fmla="*/ 43 w 118"/>
                <a:gd name="T23" fmla="*/ 16 h 17"/>
                <a:gd name="T24" fmla="*/ 34 w 118"/>
                <a:gd name="T25" fmla="*/ 14 h 17"/>
                <a:gd name="T26" fmla="*/ 26 w 118"/>
                <a:gd name="T27" fmla="*/ 12 h 17"/>
                <a:gd name="T28" fmla="*/ 17 w 118"/>
                <a:gd name="T29" fmla="*/ 9 h 17"/>
                <a:gd name="T30" fmla="*/ 9 w 118"/>
                <a:gd name="T31" fmla="*/ 4 h 17"/>
                <a:gd name="T32" fmla="*/ 0 w 1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7"/>
                <a:gd name="T53" fmla="*/ 118 w 1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7">
                  <a:moveTo>
                    <a:pt x="117" y="16"/>
                  </a:moveTo>
                  <a:lnTo>
                    <a:pt x="112" y="12"/>
                  </a:lnTo>
                  <a:lnTo>
                    <a:pt x="107" y="11"/>
                  </a:lnTo>
                  <a:lnTo>
                    <a:pt x="101" y="11"/>
                  </a:lnTo>
                  <a:lnTo>
                    <a:pt x="95" y="11"/>
                  </a:lnTo>
                  <a:lnTo>
                    <a:pt x="88" y="12"/>
                  </a:lnTo>
                  <a:lnTo>
                    <a:pt x="81" y="12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59" y="16"/>
                  </a:lnTo>
                  <a:lnTo>
                    <a:pt x="51" y="16"/>
                  </a:lnTo>
                  <a:lnTo>
                    <a:pt x="43" y="16"/>
                  </a:lnTo>
                  <a:lnTo>
                    <a:pt x="34" y="14"/>
                  </a:lnTo>
                  <a:lnTo>
                    <a:pt x="26" y="12"/>
                  </a:lnTo>
                  <a:lnTo>
                    <a:pt x="17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5" name="Line 316"/>
            <p:cNvSpPr>
              <a:spLocks noChangeShapeType="1"/>
            </p:cNvSpPr>
            <p:nvPr/>
          </p:nvSpPr>
          <p:spPr bwMode="auto">
            <a:xfrm flipH="1">
              <a:off x="1946" y="319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6" name="Line 317"/>
            <p:cNvSpPr>
              <a:spLocks noChangeShapeType="1"/>
            </p:cNvSpPr>
            <p:nvPr/>
          </p:nvSpPr>
          <p:spPr bwMode="auto">
            <a:xfrm flipV="1">
              <a:off x="1830" y="318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7" name="Freeform 318"/>
            <p:cNvSpPr>
              <a:spLocks/>
            </p:cNvSpPr>
            <p:nvPr/>
          </p:nvSpPr>
          <p:spPr bwMode="auto">
            <a:xfrm>
              <a:off x="1643" y="3170"/>
              <a:ext cx="118" cy="51"/>
            </a:xfrm>
            <a:custGeom>
              <a:avLst/>
              <a:gdLst>
                <a:gd name="T0" fmla="*/ 117 w 118"/>
                <a:gd name="T1" fmla="*/ 0 h 51"/>
                <a:gd name="T2" fmla="*/ 106 w 118"/>
                <a:gd name="T3" fmla="*/ 2 h 51"/>
                <a:gd name="T4" fmla="*/ 95 w 118"/>
                <a:gd name="T5" fmla="*/ 4 h 51"/>
                <a:gd name="T6" fmla="*/ 86 w 118"/>
                <a:gd name="T7" fmla="*/ 7 h 51"/>
                <a:gd name="T8" fmla="*/ 76 w 118"/>
                <a:gd name="T9" fmla="*/ 9 h 51"/>
                <a:gd name="T10" fmla="*/ 68 w 118"/>
                <a:gd name="T11" fmla="*/ 12 h 51"/>
                <a:gd name="T12" fmla="*/ 60 w 118"/>
                <a:gd name="T13" fmla="*/ 14 h 51"/>
                <a:gd name="T14" fmla="*/ 52 w 118"/>
                <a:gd name="T15" fmla="*/ 17 h 51"/>
                <a:gd name="T16" fmla="*/ 45 w 118"/>
                <a:gd name="T17" fmla="*/ 20 h 51"/>
                <a:gd name="T18" fmla="*/ 38 w 118"/>
                <a:gd name="T19" fmla="*/ 23 h 51"/>
                <a:gd name="T20" fmla="*/ 32 w 118"/>
                <a:gd name="T21" fmla="*/ 26 h 51"/>
                <a:gd name="T22" fmla="*/ 26 w 118"/>
                <a:gd name="T23" fmla="*/ 30 h 51"/>
                <a:gd name="T24" fmla="*/ 20 w 118"/>
                <a:gd name="T25" fmla="*/ 33 h 51"/>
                <a:gd name="T26" fmla="*/ 15 w 118"/>
                <a:gd name="T27" fmla="*/ 37 h 51"/>
                <a:gd name="T28" fmla="*/ 10 w 118"/>
                <a:gd name="T29" fmla="*/ 41 h 51"/>
                <a:gd name="T30" fmla="*/ 5 w 118"/>
                <a:gd name="T31" fmla="*/ 45 h 51"/>
                <a:gd name="T32" fmla="*/ 0 w 118"/>
                <a:gd name="T33" fmla="*/ 5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51"/>
                <a:gd name="T53" fmla="*/ 118 w 11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51">
                  <a:moveTo>
                    <a:pt x="117" y="0"/>
                  </a:moveTo>
                  <a:lnTo>
                    <a:pt x="106" y="2"/>
                  </a:lnTo>
                  <a:lnTo>
                    <a:pt x="95" y="4"/>
                  </a:lnTo>
                  <a:lnTo>
                    <a:pt x="86" y="7"/>
                  </a:lnTo>
                  <a:lnTo>
                    <a:pt x="76" y="9"/>
                  </a:lnTo>
                  <a:lnTo>
                    <a:pt x="68" y="12"/>
                  </a:lnTo>
                  <a:lnTo>
                    <a:pt x="60" y="14"/>
                  </a:lnTo>
                  <a:lnTo>
                    <a:pt x="52" y="17"/>
                  </a:lnTo>
                  <a:lnTo>
                    <a:pt x="45" y="20"/>
                  </a:lnTo>
                  <a:lnTo>
                    <a:pt x="38" y="23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0" y="33"/>
                  </a:lnTo>
                  <a:lnTo>
                    <a:pt x="15" y="37"/>
                  </a:lnTo>
                  <a:lnTo>
                    <a:pt x="10" y="41"/>
                  </a:lnTo>
                  <a:lnTo>
                    <a:pt x="5" y="45"/>
                  </a:lnTo>
                  <a:lnTo>
                    <a:pt x="0" y="5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8" name="Line 319"/>
            <p:cNvSpPr>
              <a:spLocks noChangeShapeType="1"/>
            </p:cNvSpPr>
            <p:nvPr/>
          </p:nvSpPr>
          <p:spPr bwMode="auto">
            <a:xfrm>
              <a:off x="1759" y="3170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9" name="Line 320"/>
            <p:cNvSpPr>
              <a:spLocks noChangeShapeType="1"/>
            </p:cNvSpPr>
            <p:nvPr/>
          </p:nvSpPr>
          <p:spPr bwMode="auto">
            <a:xfrm>
              <a:off x="1643" y="3219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0" name="Freeform 321"/>
            <p:cNvSpPr>
              <a:spLocks/>
            </p:cNvSpPr>
            <p:nvPr/>
          </p:nvSpPr>
          <p:spPr bwMode="auto">
            <a:xfrm>
              <a:off x="1587" y="3220"/>
              <a:ext cx="57" cy="105"/>
            </a:xfrm>
            <a:custGeom>
              <a:avLst/>
              <a:gdLst>
                <a:gd name="T0" fmla="*/ 56 w 57"/>
                <a:gd name="T1" fmla="*/ 0 h 105"/>
                <a:gd name="T2" fmla="*/ 52 w 57"/>
                <a:gd name="T3" fmla="*/ 5 h 105"/>
                <a:gd name="T4" fmla="*/ 48 w 57"/>
                <a:gd name="T5" fmla="*/ 10 h 105"/>
                <a:gd name="T6" fmla="*/ 43 w 57"/>
                <a:gd name="T7" fmla="*/ 16 h 105"/>
                <a:gd name="T8" fmla="*/ 40 w 57"/>
                <a:gd name="T9" fmla="*/ 23 h 105"/>
                <a:gd name="T10" fmla="*/ 36 w 57"/>
                <a:gd name="T11" fmla="*/ 30 h 105"/>
                <a:gd name="T12" fmla="*/ 32 w 57"/>
                <a:gd name="T13" fmla="*/ 37 h 105"/>
                <a:gd name="T14" fmla="*/ 29 w 57"/>
                <a:gd name="T15" fmla="*/ 45 h 105"/>
                <a:gd name="T16" fmla="*/ 25 w 57"/>
                <a:gd name="T17" fmla="*/ 52 h 105"/>
                <a:gd name="T18" fmla="*/ 22 w 57"/>
                <a:gd name="T19" fmla="*/ 60 h 105"/>
                <a:gd name="T20" fmla="*/ 19 w 57"/>
                <a:gd name="T21" fmla="*/ 67 h 105"/>
                <a:gd name="T22" fmla="*/ 16 w 57"/>
                <a:gd name="T23" fmla="*/ 74 h 105"/>
                <a:gd name="T24" fmla="*/ 12 w 57"/>
                <a:gd name="T25" fmla="*/ 81 h 105"/>
                <a:gd name="T26" fmla="*/ 9 w 57"/>
                <a:gd name="T27" fmla="*/ 87 h 105"/>
                <a:gd name="T28" fmla="*/ 6 w 57"/>
                <a:gd name="T29" fmla="*/ 93 h 105"/>
                <a:gd name="T30" fmla="*/ 3 w 57"/>
                <a:gd name="T31" fmla="*/ 99 h 105"/>
                <a:gd name="T32" fmla="*/ 0 w 57"/>
                <a:gd name="T33" fmla="*/ 104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05"/>
                <a:gd name="T53" fmla="*/ 57 w 57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05">
                  <a:moveTo>
                    <a:pt x="56" y="0"/>
                  </a:moveTo>
                  <a:lnTo>
                    <a:pt x="52" y="5"/>
                  </a:lnTo>
                  <a:lnTo>
                    <a:pt x="48" y="10"/>
                  </a:lnTo>
                  <a:lnTo>
                    <a:pt x="43" y="16"/>
                  </a:lnTo>
                  <a:lnTo>
                    <a:pt x="40" y="23"/>
                  </a:lnTo>
                  <a:lnTo>
                    <a:pt x="36" y="30"/>
                  </a:lnTo>
                  <a:lnTo>
                    <a:pt x="32" y="37"/>
                  </a:lnTo>
                  <a:lnTo>
                    <a:pt x="29" y="45"/>
                  </a:lnTo>
                  <a:lnTo>
                    <a:pt x="25" y="52"/>
                  </a:lnTo>
                  <a:lnTo>
                    <a:pt x="22" y="60"/>
                  </a:lnTo>
                  <a:lnTo>
                    <a:pt x="19" y="67"/>
                  </a:lnTo>
                  <a:lnTo>
                    <a:pt x="16" y="74"/>
                  </a:lnTo>
                  <a:lnTo>
                    <a:pt x="12" y="81"/>
                  </a:lnTo>
                  <a:lnTo>
                    <a:pt x="9" y="87"/>
                  </a:lnTo>
                  <a:lnTo>
                    <a:pt x="6" y="93"/>
                  </a:lnTo>
                  <a:lnTo>
                    <a:pt x="3" y="99"/>
                  </a:lnTo>
                  <a:lnTo>
                    <a:pt x="0" y="10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1" name="Line 322"/>
            <p:cNvSpPr>
              <a:spLocks noChangeShapeType="1"/>
            </p:cNvSpPr>
            <p:nvPr/>
          </p:nvSpPr>
          <p:spPr bwMode="auto">
            <a:xfrm>
              <a:off x="1644" y="322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2" name="Line 323"/>
            <p:cNvSpPr>
              <a:spLocks noChangeShapeType="1"/>
            </p:cNvSpPr>
            <p:nvPr/>
          </p:nvSpPr>
          <p:spPr bwMode="auto">
            <a:xfrm flipH="1">
              <a:off x="1586" y="332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3" name="Freeform 324"/>
            <p:cNvSpPr>
              <a:spLocks/>
            </p:cNvSpPr>
            <p:nvPr/>
          </p:nvSpPr>
          <p:spPr bwMode="auto">
            <a:xfrm>
              <a:off x="1548" y="3324"/>
              <a:ext cx="40" cy="85"/>
            </a:xfrm>
            <a:custGeom>
              <a:avLst/>
              <a:gdLst>
                <a:gd name="T0" fmla="*/ 39 w 40"/>
                <a:gd name="T1" fmla="*/ 0 h 85"/>
                <a:gd name="T2" fmla="*/ 35 w 40"/>
                <a:gd name="T3" fmla="*/ 4 h 85"/>
                <a:gd name="T4" fmla="*/ 32 w 40"/>
                <a:gd name="T5" fmla="*/ 8 h 85"/>
                <a:gd name="T6" fmla="*/ 29 w 40"/>
                <a:gd name="T7" fmla="*/ 13 h 85"/>
                <a:gd name="T8" fmla="*/ 25 w 40"/>
                <a:gd name="T9" fmla="*/ 17 h 85"/>
                <a:gd name="T10" fmla="*/ 22 w 40"/>
                <a:gd name="T11" fmla="*/ 21 h 85"/>
                <a:gd name="T12" fmla="*/ 18 w 40"/>
                <a:gd name="T13" fmla="*/ 26 h 85"/>
                <a:gd name="T14" fmla="*/ 15 w 40"/>
                <a:gd name="T15" fmla="*/ 31 h 85"/>
                <a:gd name="T16" fmla="*/ 12 w 40"/>
                <a:gd name="T17" fmla="*/ 36 h 85"/>
                <a:gd name="T18" fmla="*/ 9 w 40"/>
                <a:gd name="T19" fmla="*/ 41 h 85"/>
                <a:gd name="T20" fmla="*/ 7 w 40"/>
                <a:gd name="T21" fmla="*/ 46 h 85"/>
                <a:gd name="T22" fmla="*/ 5 w 40"/>
                <a:gd name="T23" fmla="*/ 52 h 85"/>
                <a:gd name="T24" fmla="*/ 3 w 40"/>
                <a:gd name="T25" fmla="*/ 57 h 85"/>
                <a:gd name="T26" fmla="*/ 2 w 40"/>
                <a:gd name="T27" fmla="*/ 64 h 85"/>
                <a:gd name="T28" fmla="*/ 1 w 40"/>
                <a:gd name="T29" fmla="*/ 70 h 85"/>
                <a:gd name="T30" fmla="*/ 0 w 40"/>
                <a:gd name="T31" fmla="*/ 77 h 85"/>
                <a:gd name="T32" fmla="*/ 1 w 40"/>
                <a:gd name="T33" fmla="*/ 84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5"/>
                <a:gd name="T53" fmla="*/ 40 w 40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5">
                  <a:moveTo>
                    <a:pt x="39" y="0"/>
                  </a:moveTo>
                  <a:lnTo>
                    <a:pt x="35" y="4"/>
                  </a:lnTo>
                  <a:lnTo>
                    <a:pt x="32" y="8"/>
                  </a:lnTo>
                  <a:lnTo>
                    <a:pt x="29" y="13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8" y="26"/>
                  </a:lnTo>
                  <a:lnTo>
                    <a:pt x="15" y="31"/>
                  </a:lnTo>
                  <a:lnTo>
                    <a:pt x="12" y="36"/>
                  </a:lnTo>
                  <a:lnTo>
                    <a:pt x="9" y="41"/>
                  </a:lnTo>
                  <a:lnTo>
                    <a:pt x="7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2" y="64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1" y="8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4" name="Line 325"/>
            <p:cNvSpPr>
              <a:spLocks noChangeShapeType="1"/>
            </p:cNvSpPr>
            <p:nvPr/>
          </p:nvSpPr>
          <p:spPr bwMode="auto">
            <a:xfrm>
              <a:off x="1588" y="332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5" name="Line 326"/>
            <p:cNvSpPr>
              <a:spLocks noChangeShapeType="1"/>
            </p:cNvSpPr>
            <p:nvPr/>
          </p:nvSpPr>
          <p:spPr bwMode="auto">
            <a:xfrm flipH="1">
              <a:off x="1549" y="3408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6" name="Freeform 327"/>
            <p:cNvSpPr>
              <a:spLocks/>
            </p:cNvSpPr>
            <p:nvPr/>
          </p:nvSpPr>
          <p:spPr bwMode="auto">
            <a:xfrm>
              <a:off x="1549" y="3408"/>
              <a:ext cx="32" cy="91"/>
            </a:xfrm>
            <a:custGeom>
              <a:avLst/>
              <a:gdLst>
                <a:gd name="T0" fmla="*/ 0 w 32"/>
                <a:gd name="T1" fmla="*/ 0 h 91"/>
                <a:gd name="T2" fmla="*/ 0 w 32"/>
                <a:gd name="T3" fmla="*/ 7 h 91"/>
                <a:gd name="T4" fmla="*/ 1 w 32"/>
                <a:gd name="T5" fmla="*/ 14 h 91"/>
                <a:gd name="T6" fmla="*/ 3 w 32"/>
                <a:gd name="T7" fmla="*/ 20 h 91"/>
                <a:gd name="T8" fmla="*/ 4 w 32"/>
                <a:gd name="T9" fmla="*/ 26 h 91"/>
                <a:gd name="T10" fmla="*/ 6 w 32"/>
                <a:gd name="T11" fmla="*/ 32 h 91"/>
                <a:gd name="T12" fmla="*/ 8 w 32"/>
                <a:gd name="T13" fmla="*/ 38 h 91"/>
                <a:gd name="T14" fmla="*/ 11 w 32"/>
                <a:gd name="T15" fmla="*/ 43 h 91"/>
                <a:gd name="T16" fmla="*/ 13 w 32"/>
                <a:gd name="T17" fmla="*/ 48 h 91"/>
                <a:gd name="T18" fmla="*/ 15 w 32"/>
                <a:gd name="T19" fmla="*/ 54 h 91"/>
                <a:gd name="T20" fmla="*/ 18 w 32"/>
                <a:gd name="T21" fmla="*/ 59 h 91"/>
                <a:gd name="T22" fmla="*/ 20 w 32"/>
                <a:gd name="T23" fmla="*/ 64 h 91"/>
                <a:gd name="T24" fmla="*/ 23 w 32"/>
                <a:gd name="T25" fmla="*/ 69 h 91"/>
                <a:gd name="T26" fmla="*/ 25 w 32"/>
                <a:gd name="T27" fmla="*/ 74 h 91"/>
                <a:gd name="T28" fmla="*/ 27 w 32"/>
                <a:gd name="T29" fmla="*/ 79 h 91"/>
                <a:gd name="T30" fmla="*/ 29 w 32"/>
                <a:gd name="T31" fmla="*/ 84 h 91"/>
                <a:gd name="T32" fmla="*/ 31 w 32"/>
                <a:gd name="T33" fmla="*/ 9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91"/>
                <a:gd name="T53" fmla="*/ 32 w 3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91">
                  <a:moveTo>
                    <a:pt x="0" y="0"/>
                  </a:moveTo>
                  <a:lnTo>
                    <a:pt x="0" y="7"/>
                  </a:lnTo>
                  <a:lnTo>
                    <a:pt x="1" y="14"/>
                  </a:lnTo>
                  <a:lnTo>
                    <a:pt x="3" y="20"/>
                  </a:lnTo>
                  <a:lnTo>
                    <a:pt x="4" y="26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1" y="43"/>
                  </a:lnTo>
                  <a:lnTo>
                    <a:pt x="13" y="48"/>
                  </a:lnTo>
                  <a:lnTo>
                    <a:pt x="15" y="54"/>
                  </a:lnTo>
                  <a:lnTo>
                    <a:pt x="18" y="59"/>
                  </a:lnTo>
                  <a:lnTo>
                    <a:pt x="20" y="64"/>
                  </a:lnTo>
                  <a:lnTo>
                    <a:pt x="23" y="69"/>
                  </a:lnTo>
                  <a:lnTo>
                    <a:pt x="25" y="74"/>
                  </a:lnTo>
                  <a:lnTo>
                    <a:pt x="27" y="79"/>
                  </a:lnTo>
                  <a:lnTo>
                    <a:pt x="29" y="84"/>
                  </a:lnTo>
                  <a:lnTo>
                    <a:pt x="31" y="9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7" name="Line 328"/>
            <p:cNvSpPr>
              <a:spLocks noChangeShapeType="1"/>
            </p:cNvSpPr>
            <p:nvPr/>
          </p:nvSpPr>
          <p:spPr bwMode="auto">
            <a:xfrm>
              <a:off x="1549" y="3408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8" name="Line 329"/>
            <p:cNvSpPr>
              <a:spLocks noChangeShapeType="1"/>
            </p:cNvSpPr>
            <p:nvPr/>
          </p:nvSpPr>
          <p:spPr bwMode="auto">
            <a:xfrm flipH="1">
              <a:off x="1580" y="349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9" name="Freeform 330"/>
            <p:cNvSpPr>
              <a:spLocks/>
            </p:cNvSpPr>
            <p:nvPr/>
          </p:nvSpPr>
          <p:spPr bwMode="auto">
            <a:xfrm>
              <a:off x="1580" y="3498"/>
              <a:ext cx="39" cy="111"/>
            </a:xfrm>
            <a:custGeom>
              <a:avLst/>
              <a:gdLst>
                <a:gd name="T0" fmla="*/ 0 w 39"/>
                <a:gd name="T1" fmla="*/ 0 h 111"/>
                <a:gd name="T2" fmla="*/ 1 w 39"/>
                <a:gd name="T3" fmla="*/ 6 h 111"/>
                <a:gd name="T4" fmla="*/ 3 w 39"/>
                <a:gd name="T5" fmla="*/ 12 h 111"/>
                <a:gd name="T6" fmla="*/ 4 w 39"/>
                <a:gd name="T7" fmla="*/ 19 h 111"/>
                <a:gd name="T8" fmla="*/ 6 w 39"/>
                <a:gd name="T9" fmla="*/ 26 h 111"/>
                <a:gd name="T10" fmla="*/ 7 w 39"/>
                <a:gd name="T11" fmla="*/ 34 h 111"/>
                <a:gd name="T12" fmla="*/ 9 w 39"/>
                <a:gd name="T13" fmla="*/ 41 h 111"/>
                <a:gd name="T14" fmla="*/ 11 w 39"/>
                <a:gd name="T15" fmla="*/ 49 h 111"/>
                <a:gd name="T16" fmla="*/ 13 w 39"/>
                <a:gd name="T17" fmla="*/ 57 h 111"/>
                <a:gd name="T18" fmla="*/ 15 w 39"/>
                <a:gd name="T19" fmla="*/ 64 h 111"/>
                <a:gd name="T20" fmla="*/ 17 w 39"/>
                <a:gd name="T21" fmla="*/ 72 h 111"/>
                <a:gd name="T22" fmla="*/ 20 w 39"/>
                <a:gd name="T23" fmla="*/ 79 h 111"/>
                <a:gd name="T24" fmla="*/ 23 w 39"/>
                <a:gd name="T25" fmla="*/ 86 h 111"/>
                <a:gd name="T26" fmla="*/ 26 w 39"/>
                <a:gd name="T27" fmla="*/ 93 h 111"/>
                <a:gd name="T28" fmla="*/ 29 w 39"/>
                <a:gd name="T29" fmla="*/ 99 h 111"/>
                <a:gd name="T30" fmla="*/ 33 w 39"/>
                <a:gd name="T31" fmla="*/ 105 h 111"/>
                <a:gd name="T32" fmla="*/ 38 w 39"/>
                <a:gd name="T33" fmla="*/ 11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11"/>
                <a:gd name="T53" fmla="*/ 39 w 39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11">
                  <a:moveTo>
                    <a:pt x="0" y="0"/>
                  </a:moveTo>
                  <a:lnTo>
                    <a:pt x="1" y="6"/>
                  </a:lnTo>
                  <a:lnTo>
                    <a:pt x="3" y="12"/>
                  </a:lnTo>
                  <a:lnTo>
                    <a:pt x="4" y="19"/>
                  </a:lnTo>
                  <a:lnTo>
                    <a:pt x="6" y="26"/>
                  </a:lnTo>
                  <a:lnTo>
                    <a:pt x="7" y="34"/>
                  </a:lnTo>
                  <a:lnTo>
                    <a:pt x="9" y="41"/>
                  </a:lnTo>
                  <a:lnTo>
                    <a:pt x="11" y="49"/>
                  </a:lnTo>
                  <a:lnTo>
                    <a:pt x="13" y="57"/>
                  </a:lnTo>
                  <a:lnTo>
                    <a:pt x="15" y="64"/>
                  </a:lnTo>
                  <a:lnTo>
                    <a:pt x="17" y="72"/>
                  </a:lnTo>
                  <a:lnTo>
                    <a:pt x="20" y="79"/>
                  </a:lnTo>
                  <a:lnTo>
                    <a:pt x="23" y="86"/>
                  </a:lnTo>
                  <a:lnTo>
                    <a:pt x="26" y="93"/>
                  </a:lnTo>
                  <a:lnTo>
                    <a:pt x="29" y="99"/>
                  </a:lnTo>
                  <a:lnTo>
                    <a:pt x="33" y="105"/>
                  </a:lnTo>
                  <a:lnTo>
                    <a:pt x="38" y="11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0" name="Line 331"/>
            <p:cNvSpPr>
              <a:spLocks noChangeShapeType="1"/>
            </p:cNvSpPr>
            <p:nvPr/>
          </p:nvSpPr>
          <p:spPr bwMode="auto">
            <a:xfrm>
              <a:off x="1581" y="349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1" name="Line 332"/>
            <p:cNvSpPr>
              <a:spLocks noChangeShapeType="1"/>
            </p:cNvSpPr>
            <p:nvPr/>
          </p:nvSpPr>
          <p:spPr bwMode="auto">
            <a:xfrm flipH="1">
              <a:off x="1617" y="360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2" name="Freeform 333"/>
            <p:cNvSpPr>
              <a:spLocks/>
            </p:cNvSpPr>
            <p:nvPr/>
          </p:nvSpPr>
          <p:spPr bwMode="auto">
            <a:xfrm>
              <a:off x="1618" y="3608"/>
              <a:ext cx="86" cy="41"/>
            </a:xfrm>
            <a:custGeom>
              <a:avLst/>
              <a:gdLst>
                <a:gd name="T0" fmla="*/ 0 w 86"/>
                <a:gd name="T1" fmla="*/ 0 h 41"/>
                <a:gd name="T2" fmla="*/ 4 w 86"/>
                <a:gd name="T3" fmla="*/ 4 h 41"/>
                <a:gd name="T4" fmla="*/ 7 w 86"/>
                <a:gd name="T5" fmla="*/ 7 h 41"/>
                <a:gd name="T6" fmla="*/ 10 w 86"/>
                <a:gd name="T7" fmla="*/ 10 h 41"/>
                <a:gd name="T8" fmla="*/ 13 w 86"/>
                <a:gd name="T9" fmla="*/ 12 h 41"/>
                <a:gd name="T10" fmla="*/ 15 w 86"/>
                <a:gd name="T11" fmla="*/ 14 h 41"/>
                <a:gd name="T12" fmla="*/ 18 w 86"/>
                <a:gd name="T13" fmla="*/ 16 h 41"/>
                <a:gd name="T14" fmla="*/ 20 w 86"/>
                <a:gd name="T15" fmla="*/ 17 h 41"/>
                <a:gd name="T16" fmla="*/ 24 w 86"/>
                <a:gd name="T17" fmla="*/ 19 h 41"/>
                <a:gd name="T18" fmla="*/ 27 w 86"/>
                <a:gd name="T19" fmla="*/ 20 h 41"/>
                <a:gd name="T20" fmla="*/ 32 w 86"/>
                <a:gd name="T21" fmla="*/ 22 h 41"/>
                <a:gd name="T22" fmla="*/ 37 w 86"/>
                <a:gd name="T23" fmla="*/ 24 h 41"/>
                <a:gd name="T24" fmla="*/ 44 w 86"/>
                <a:gd name="T25" fmla="*/ 26 h 41"/>
                <a:gd name="T26" fmla="*/ 52 w 86"/>
                <a:gd name="T27" fmla="*/ 28 h 41"/>
                <a:gd name="T28" fmla="*/ 61 w 86"/>
                <a:gd name="T29" fmla="*/ 32 h 41"/>
                <a:gd name="T30" fmla="*/ 72 w 86"/>
                <a:gd name="T31" fmla="*/ 35 h 41"/>
                <a:gd name="T32" fmla="*/ 85 w 86"/>
                <a:gd name="T33" fmla="*/ 4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41"/>
                <a:gd name="T53" fmla="*/ 86 w 8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41">
                  <a:moveTo>
                    <a:pt x="0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8" y="16"/>
                  </a:lnTo>
                  <a:lnTo>
                    <a:pt x="20" y="17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32" y="22"/>
                  </a:lnTo>
                  <a:lnTo>
                    <a:pt x="37" y="24"/>
                  </a:lnTo>
                  <a:lnTo>
                    <a:pt x="44" y="26"/>
                  </a:lnTo>
                  <a:lnTo>
                    <a:pt x="52" y="28"/>
                  </a:lnTo>
                  <a:lnTo>
                    <a:pt x="61" y="32"/>
                  </a:lnTo>
                  <a:lnTo>
                    <a:pt x="72" y="35"/>
                  </a:lnTo>
                  <a:lnTo>
                    <a:pt x="85" y="4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3" name="Line 334"/>
            <p:cNvSpPr>
              <a:spLocks noChangeShapeType="1"/>
            </p:cNvSpPr>
            <p:nvPr/>
          </p:nvSpPr>
          <p:spPr bwMode="auto">
            <a:xfrm>
              <a:off x="1617" y="3607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4" name="Line 335"/>
            <p:cNvSpPr>
              <a:spLocks noChangeShapeType="1"/>
            </p:cNvSpPr>
            <p:nvPr/>
          </p:nvSpPr>
          <p:spPr bwMode="auto">
            <a:xfrm flipH="1">
              <a:off x="1702" y="364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5" name="Freeform 336"/>
            <p:cNvSpPr>
              <a:spLocks/>
            </p:cNvSpPr>
            <p:nvPr/>
          </p:nvSpPr>
          <p:spPr bwMode="auto">
            <a:xfrm>
              <a:off x="1703" y="3648"/>
              <a:ext cx="80" cy="52"/>
            </a:xfrm>
            <a:custGeom>
              <a:avLst/>
              <a:gdLst>
                <a:gd name="T0" fmla="*/ 0 w 80"/>
                <a:gd name="T1" fmla="*/ 0 h 52"/>
                <a:gd name="T2" fmla="*/ 5 w 80"/>
                <a:gd name="T3" fmla="*/ 2 h 52"/>
                <a:gd name="T4" fmla="*/ 10 w 80"/>
                <a:gd name="T5" fmla="*/ 5 h 52"/>
                <a:gd name="T6" fmla="*/ 14 w 80"/>
                <a:gd name="T7" fmla="*/ 8 h 52"/>
                <a:gd name="T8" fmla="*/ 17 w 80"/>
                <a:gd name="T9" fmla="*/ 11 h 52"/>
                <a:gd name="T10" fmla="*/ 21 w 80"/>
                <a:gd name="T11" fmla="*/ 15 h 52"/>
                <a:gd name="T12" fmla="*/ 24 w 80"/>
                <a:gd name="T13" fmla="*/ 19 h 52"/>
                <a:gd name="T14" fmla="*/ 27 w 80"/>
                <a:gd name="T15" fmla="*/ 23 h 52"/>
                <a:gd name="T16" fmla="*/ 31 w 80"/>
                <a:gd name="T17" fmla="*/ 27 h 52"/>
                <a:gd name="T18" fmla="*/ 34 w 80"/>
                <a:gd name="T19" fmla="*/ 31 h 52"/>
                <a:gd name="T20" fmla="*/ 39 w 80"/>
                <a:gd name="T21" fmla="*/ 34 h 52"/>
                <a:gd name="T22" fmla="*/ 43 w 80"/>
                <a:gd name="T23" fmla="*/ 38 h 52"/>
                <a:gd name="T24" fmla="*/ 49 w 80"/>
                <a:gd name="T25" fmla="*/ 41 h 52"/>
                <a:gd name="T26" fmla="*/ 55 w 80"/>
                <a:gd name="T27" fmla="*/ 44 h 52"/>
                <a:gd name="T28" fmla="*/ 62 w 80"/>
                <a:gd name="T29" fmla="*/ 47 h 52"/>
                <a:gd name="T30" fmla="*/ 70 w 80"/>
                <a:gd name="T31" fmla="*/ 49 h 52"/>
                <a:gd name="T32" fmla="*/ 79 w 80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2"/>
                <a:gd name="T53" fmla="*/ 80 w 80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2">
                  <a:moveTo>
                    <a:pt x="0" y="0"/>
                  </a:moveTo>
                  <a:lnTo>
                    <a:pt x="5" y="2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4" y="19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4" y="31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9" y="41"/>
                  </a:lnTo>
                  <a:lnTo>
                    <a:pt x="55" y="44"/>
                  </a:lnTo>
                  <a:lnTo>
                    <a:pt x="62" y="47"/>
                  </a:lnTo>
                  <a:lnTo>
                    <a:pt x="70" y="49"/>
                  </a:lnTo>
                  <a:lnTo>
                    <a:pt x="79" y="5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6" name="Line 337"/>
            <p:cNvSpPr>
              <a:spLocks noChangeShapeType="1"/>
            </p:cNvSpPr>
            <p:nvPr/>
          </p:nvSpPr>
          <p:spPr bwMode="auto">
            <a:xfrm flipV="1">
              <a:off x="1703" y="3647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7" name="Line 338"/>
            <p:cNvSpPr>
              <a:spLocks noChangeShapeType="1"/>
            </p:cNvSpPr>
            <p:nvPr/>
          </p:nvSpPr>
          <p:spPr bwMode="auto">
            <a:xfrm>
              <a:off x="1782" y="3699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8" name="Freeform 339"/>
            <p:cNvSpPr>
              <a:spLocks/>
            </p:cNvSpPr>
            <p:nvPr/>
          </p:nvSpPr>
          <p:spPr bwMode="auto">
            <a:xfrm>
              <a:off x="1782" y="3669"/>
              <a:ext cx="122" cy="31"/>
            </a:xfrm>
            <a:custGeom>
              <a:avLst/>
              <a:gdLst>
                <a:gd name="T0" fmla="*/ 0 w 122"/>
                <a:gd name="T1" fmla="*/ 30 h 31"/>
                <a:gd name="T2" fmla="*/ 9 w 122"/>
                <a:gd name="T3" fmla="*/ 30 h 31"/>
                <a:gd name="T4" fmla="*/ 19 w 122"/>
                <a:gd name="T5" fmla="*/ 30 h 31"/>
                <a:gd name="T6" fmla="*/ 28 w 122"/>
                <a:gd name="T7" fmla="*/ 29 h 31"/>
                <a:gd name="T8" fmla="*/ 36 w 122"/>
                <a:gd name="T9" fmla="*/ 28 h 31"/>
                <a:gd name="T10" fmla="*/ 45 w 122"/>
                <a:gd name="T11" fmla="*/ 26 h 31"/>
                <a:gd name="T12" fmla="*/ 53 w 122"/>
                <a:gd name="T13" fmla="*/ 24 h 31"/>
                <a:gd name="T14" fmla="*/ 61 w 122"/>
                <a:gd name="T15" fmla="*/ 21 h 31"/>
                <a:gd name="T16" fmla="*/ 69 w 122"/>
                <a:gd name="T17" fmla="*/ 18 h 31"/>
                <a:gd name="T18" fmla="*/ 77 w 122"/>
                <a:gd name="T19" fmla="*/ 15 h 31"/>
                <a:gd name="T20" fmla="*/ 84 w 122"/>
                <a:gd name="T21" fmla="*/ 12 h 31"/>
                <a:gd name="T22" fmla="*/ 91 w 122"/>
                <a:gd name="T23" fmla="*/ 9 h 31"/>
                <a:gd name="T24" fmla="*/ 97 w 122"/>
                <a:gd name="T25" fmla="*/ 6 h 31"/>
                <a:gd name="T26" fmla="*/ 104 w 122"/>
                <a:gd name="T27" fmla="*/ 4 h 31"/>
                <a:gd name="T28" fmla="*/ 110 w 122"/>
                <a:gd name="T29" fmla="*/ 2 h 31"/>
                <a:gd name="T30" fmla="*/ 115 w 122"/>
                <a:gd name="T31" fmla="*/ 0 h 31"/>
                <a:gd name="T32" fmla="*/ 121 w 122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31"/>
                <a:gd name="T53" fmla="*/ 122 w 12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31">
                  <a:moveTo>
                    <a:pt x="0" y="30"/>
                  </a:moveTo>
                  <a:lnTo>
                    <a:pt x="9" y="30"/>
                  </a:lnTo>
                  <a:lnTo>
                    <a:pt x="19" y="30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5" y="26"/>
                  </a:lnTo>
                  <a:lnTo>
                    <a:pt x="53" y="24"/>
                  </a:lnTo>
                  <a:lnTo>
                    <a:pt x="61" y="21"/>
                  </a:lnTo>
                  <a:lnTo>
                    <a:pt x="69" y="18"/>
                  </a:lnTo>
                  <a:lnTo>
                    <a:pt x="77" y="15"/>
                  </a:lnTo>
                  <a:lnTo>
                    <a:pt x="84" y="12"/>
                  </a:lnTo>
                  <a:lnTo>
                    <a:pt x="91" y="9"/>
                  </a:lnTo>
                  <a:lnTo>
                    <a:pt x="97" y="6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15" y="0"/>
                  </a:lnTo>
                  <a:lnTo>
                    <a:pt x="12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9" name="Line 340"/>
            <p:cNvSpPr>
              <a:spLocks noChangeShapeType="1"/>
            </p:cNvSpPr>
            <p:nvPr/>
          </p:nvSpPr>
          <p:spPr bwMode="auto">
            <a:xfrm flipV="1">
              <a:off x="1782" y="3697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0" name="Line 341"/>
            <p:cNvSpPr>
              <a:spLocks noChangeShapeType="1"/>
            </p:cNvSpPr>
            <p:nvPr/>
          </p:nvSpPr>
          <p:spPr bwMode="auto">
            <a:xfrm>
              <a:off x="1903" y="3669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1" name="Freeform 342"/>
            <p:cNvSpPr>
              <a:spLocks/>
            </p:cNvSpPr>
            <p:nvPr/>
          </p:nvSpPr>
          <p:spPr bwMode="auto">
            <a:xfrm>
              <a:off x="1903" y="3625"/>
              <a:ext cx="112" cy="45"/>
            </a:xfrm>
            <a:custGeom>
              <a:avLst/>
              <a:gdLst>
                <a:gd name="T0" fmla="*/ 0 w 112"/>
                <a:gd name="T1" fmla="*/ 44 h 45"/>
                <a:gd name="T2" fmla="*/ 7 w 112"/>
                <a:gd name="T3" fmla="*/ 43 h 45"/>
                <a:gd name="T4" fmla="*/ 15 w 112"/>
                <a:gd name="T5" fmla="*/ 42 h 45"/>
                <a:gd name="T6" fmla="*/ 22 w 112"/>
                <a:gd name="T7" fmla="*/ 41 h 45"/>
                <a:gd name="T8" fmla="*/ 30 w 112"/>
                <a:gd name="T9" fmla="*/ 40 h 45"/>
                <a:gd name="T10" fmla="*/ 38 w 112"/>
                <a:gd name="T11" fmla="*/ 38 h 45"/>
                <a:gd name="T12" fmla="*/ 45 w 112"/>
                <a:gd name="T13" fmla="*/ 36 h 45"/>
                <a:gd name="T14" fmla="*/ 53 w 112"/>
                <a:gd name="T15" fmla="*/ 33 h 45"/>
                <a:gd name="T16" fmla="*/ 60 w 112"/>
                <a:gd name="T17" fmla="*/ 31 h 45"/>
                <a:gd name="T18" fmla="*/ 67 w 112"/>
                <a:gd name="T19" fmla="*/ 28 h 45"/>
                <a:gd name="T20" fmla="*/ 74 w 112"/>
                <a:gd name="T21" fmla="*/ 25 h 45"/>
                <a:gd name="T22" fmla="*/ 81 w 112"/>
                <a:gd name="T23" fmla="*/ 21 h 45"/>
                <a:gd name="T24" fmla="*/ 88 w 112"/>
                <a:gd name="T25" fmla="*/ 18 h 45"/>
                <a:gd name="T26" fmla="*/ 94 w 112"/>
                <a:gd name="T27" fmla="*/ 14 h 45"/>
                <a:gd name="T28" fmla="*/ 100 w 112"/>
                <a:gd name="T29" fmla="*/ 9 h 45"/>
                <a:gd name="T30" fmla="*/ 105 w 112"/>
                <a:gd name="T31" fmla="*/ 5 h 45"/>
                <a:gd name="T32" fmla="*/ 111 w 112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45"/>
                <a:gd name="T53" fmla="*/ 112 w 11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45">
                  <a:moveTo>
                    <a:pt x="0" y="44"/>
                  </a:moveTo>
                  <a:lnTo>
                    <a:pt x="7" y="43"/>
                  </a:lnTo>
                  <a:lnTo>
                    <a:pt x="15" y="42"/>
                  </a:lnTo>
                  <a:lnTo>
                    <a:pt x="22" y="41"/>
                  </a:lnTo>
                  <a:lnTo>
                    <a:pt x="30" y="40"/>
                  </a:lnTo>
                  <a:lnTo>
                    <a:pt x="38" y="38"/>
                  </a:lnTo>
                  <a:lnTo>
                    <a:pt x="45" y="36"/>
                  </a:lnTo>
                  <a:lnTo>
                    <a:pt x="53" y="33"/>
                  </a:lnTo>
                  <a:lnTo>
                    <a:pt x="60" y="31"/>
                  </a:lnTo>
                  <a:lnTo>
                    <a:pt x="67" y="28"/>
                  </a:lnTo>
                  <a:lnTo>
                    <a:pt x="74" y="25"/>
                  </a:lnTo>
                  <a:lnTo>
                    <a:pt x="81" y="21"/>
                  </a:lnTo>
                  <a:lnTo>
                    <a:pt x="88" y="18"/>
                  </a:lnTo>
                  <a:lnTo>
                    <a:pt x="94" y="14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1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2" name="Line 343"/>
            <p:cNvSpPr>
              <a:spLocks noChangeShapeType="1"/>
            </p:cNvSpPr>
            <p:nvPr/>
          </p:nvSpPr>
          <p:spPr bwMode="auto">
            <a:xfrm flipV="1">
              <a:off x="1903" y="3667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3" name="Line 344"/>
            <p:cNvSpPr>
              <a:spLocks noChangeShapeType="1"/>
            </p:cNvSpPr>
            <p:nvPr/>
          </p:nvSpPr>
          <p:spPr bwMode="auto">
            <a:xfrm>
              <a:off x="2014" y="362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4" name="Freeform 345"/>
            <p:cNvSpPr>
              <a:spLocks/>
            </p:cNvSpPr>
            <p:nvPr/>
          </p:nvSpPr>
          <p:spPr bwMode="auto">
            <a:xfrm>
              <a:off x="2014" y="3533"/>
              <a:ext cx="50" cy="93"/>
            </a:xfrm>
            <a:custGeom>
              <a:avLst/>
              <a:gdLst>
                <a:gd name="T0" fmla="*/ 0 w 50"/>
                <a:gd name="T1" fmla="*/ 92 h 93"/>
                <a:gd name="T2" fmla="*/ 4 w 50"/>
                <a:gd name="T3" fmla="*/ 87 h 93"/>
                <a:gd name="T4" fmla="*/ 9 w 50"/>
                <a:gd name="T5" fmla="*/ 82 h 93"/>
                <a:gd name="T6" fmla="*/ 13 w 50"/>
                <a:gd name="T7" fmla="*/ 77 h 93"/>
                <a:gd name="T8" fmla="*/ 16 w 50"/>
                <a:gd name="T9" fmla="*/ 72 h 93"/>
                <a:gd name="T10" fmla="*/ 20 w 50"/>
                <a:gd name="T11" fmla="*/ 66 h 93"/>
                <a:gd name="T12" fmla="*/ 23 w 50"/>
                <a:gd name="T13" fmla="*/ 61 h 93"/>
                <a:gd name="T14" fmla="*/ 25 w 50"/>
                <a:gd name="T15" fmla="*/ 55 h 93"/>
                <a:gd name="T16" fmla="*/ 28 w 50"/>
                <a:gd name="T17" fmla="*/ 50 h 93"/>
                <a:gd name="T18" fmla="*/ 31 w 50"/>
                <a:gd name="T19" fmla="*/ 44 h 93"/>
                <a:gd name="T20" fmla="*/ 33 w 50"/>
                <a:gd name="T21" fmla="*/ 38 h 93"/>
                <a:gd name="T22" fmla="*/ 36 w 50"/>
                <a:gd name="T23" fmla="*/ 32 h 93"/>
                <a:gd name="T24" fmla="*/ 38 w 50"/>
                <a:gd name="T25" fmla="*/ 26 h 93"/>
                <a:gd name="T26" fmla="*/ 41 w 50"/>
                <a:gd name="T27" fmla="*/ 20 h 93"/>
                <a:gd name="T28" fmla="*/ 43 w 50"/>
                <a:gd name="T29" fmla="*/ 13 h 93"/>
                <a:gd name="T30" fmla="*/ 46 w 50"/>
                <a:gd name="T31" fmla="*/ 7 h 93"/>
                <a:gd name="T32" fmla="*/ 49 w 50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93"/>
                <a:gd name="T53" fmla="*/ 50 w 50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93">
                  <a:moveTo>
                    <a:pt x="0" y="92"/>
                  </a:moveTo>
                  <a:lnTo>
                    <a:pt x="4" y="87"/>
                  </a:lnTo>
                  <a:lnTo>
                    <a:pt x="9" y="82"/>
                  </a:lnTo>
                  <a:lnTo>
                    <a:pt x="13" y="77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5" y="55"/>
                  </a:lnTo>
                  <a:lnTo>
                    <a:pt x="28" y="50"/>
                  </a:lnTo>
                  <a:lnTo>
                    <a:pt x="31" y="44"/>
                  </a:lnTo>
                  <a:lnTo>
                    <a:pt x="33" y="38"/>
                  </a:lnTo>
                  <a:lnTo>
                    <a:pt x="36" y="32"/>
                  </a:lnTo>
                  <a:lnTo>
                    <a:pt x="38" y="26"/>
                  </a:lnTo>
                  <a:lnTo>
                    <a:pt x="41" y="20"/>
                  </a:lnTo>
                  <a:lnTo>
                    <a:pt x="43" y="13"/>
                  </a:lnTo>
                  <a:lnTo>
                    <a:pt x="46" y="7"/>
                  </a:lnTo>
                  <a:lnTo>
                    <a:pt x="4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5" name="Line 346"/>
            <p:cNvSpPr>
              <a:spLocks noChangeShapeType="1"/>
            </p:cNvSpPr>
            <p:nvPr/>
          </p:nvSpPr>
          <p:spPr bwMode="auto">
            <a:xfrm>
              <a:off x="2013" y="3624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6" name="Line 347"/>
            <p:cNvSpPr>
              <a:spLocks noChangeShapeType="1"/>
            </p:cNvSpPr>
            <p:nvPr/>
          </p:nvSpPr>
          <p:spPr bwMode="auto">
            <a:xfrm>
              <a:off x="2064" y="3532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7" name="Freeform 348"/>
            <p:cNvSpPr>
              <a:spLocks/>
            </p:cNvSpPr>
            <p:nvPr/>
          </p:nvSpPr>
          <p:spPr bwMode="auto">
            <a:xfrm>
              <a:off x="2063" y="3419"/>
              <a:ext cx="37" cy="115"/>
            </a:xfrm>
            <a:custGeom>
              <a:avLst/>
              <a:gdLst>
                <a:gd name="T0" fmla="*/ 0 w 37"/>
                <a:gd name="T1" fmla="*/ 114 h 115"/>
                <a:gd name="T2" fmla="*/ 4 w 37"/>
                <a:gd name="T3" fmla="*/ 106 h 115"/>
                <a:gd name="T4" fmla="*/ 7 w 37"/>
                <a:gd name="T5" fmla="*/ 100 h 115"/>
                <a:gd name="T6" fmla="*/ 10 w 37"/>
                <a:gd name="T7" fmla="*/ 93 h 115"/>
                <a:gd name="T8" fmla="*/ 13 w 37"/>
                <a:gd name="T9" fmla="*/ 87 h 115"/>
                <a:gd name="T10" fmla="*/ 16 w 37"/>
                <a:gd name="T11" fmla="*/ 81 h 115"/>
                <a:gd name="T12" fmla="*/ 19 w 37"/>
                <a:gd name="T13" fmla="*/ 75 h 115"/>
                <a:gd name="T14" fmla="*/ 22 w 37"/>
                <a:gd name="T15" fmla="*/ 69 h 115"/>
                <a:gd name="T16" fmla="*/ 25 w 37"/>
                <a:gd name="T17" fmla="*/ 62 h 115"/>
                <a:gd name="T18" fmla="*/ 27 w 37"/>
                <a:gd name="T19" fmla="*/ 56 h 115"/>
                <a:gd name="T20" fmla="*/ 29 w 37"/>
                <a:gd name="T21" fmla="*/ 49 h 115"/>
                <a:gd name="T22" fmla="*/ 31 w 37"/>
                <a:gd name="T23" fmla="*/ 42 h 115"/>
                <a:gd name="T24" fmla="*/ 33 w 37"/>
                <a:gd name="T25" fmla="*/ 35 h 115"/>
                <a:gd name="T26" fmla="*/ 34 w 37"/>
                <a:gd name="T27" fmla="*/ 27 h 115"/>
                <a:gd name="T28" fmla="*/ 35 w 37"/>
                <a:gd name="T29" fmla="*/ 19 h 115"/>
                <a:gd name="T30" fmla="*/ 36 w 37"/>
                <a:gd name="T31" fmla="*/ 10 h 115"/>
                <a:gd name="T32" fmla="*/ 36 w 37"/>
                <a:gd name="T33" fmla="*/ 0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15"/>
                <a:gd name="T53" fmla="*/ 37 w 37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15">
                  <a:moveTo>
                    <a:pt x="0" y="114"/>
                  </a:moveTo>
                  <a:lnTo>
                    <a:pt x="4" y="106"/>
                  </a:lnTo>
                  <a:lnTo>
                    <a:pt x="7" y="100"/>
                  </a:lnTo>
                  <a:lnTo>
                    <a:pt x="10" y="93"/>
                  </a:lnTo>
                  <a:lnTo>
                    <a:pt x="13" y="87"/>
                  </a:lnTo>
                  <a:lnTo>
                    <a:pt x="16" y="81"/>
                  </a:lnTo>
                  <a:lnTo>
                    <a:pt x="19" y="75"/>
                  </a:lnTo>
                  <a:lnTo>
                    <a:pt x="22" y="69"/>
                  </a:lnTo>
                  <a:lnTo>
                    <a:pt x="25" y="62"/>
                  </a:lnTo>
                  <a:lnTo>
                    <a:pt x="27" y="56"/>
                  </a:lnTo>
                  <a:lnTo>
                    <a:pt x="29" y="49"/>
                  </a:lnTo>
                  <a:lnTo>
                    <a:pt x="31" y="42"/>
                  </a:lnTo>
                  <a:lnTo>
                    <a:pt x="33" y="35"/>
                  </a:lnTo>
                  <a:lnTo>
                    <a:pt x="34" y="27"/>
                  </a:lnTo>
                  <a:lnTo>
                    <a:pt x="35" y="19"/>
                  </a:lnTo>
                  <a:lnTo>
                    <a:pt x="36" y="1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8" name="Line 349"/>
            <p:cNvSpPr>
              <a:spLocks noChangeShapeType="1"/>
            </p:cNvSpPr>
            <p:nvPr/>
          </p:nvSpPr>
          <p:spPr bwMode="auto">
            <a:xfrm flipH="1">
              <a:off x="2063" y="3532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9" name="Line 350"/>
            <p:cNvSpPr>
              <a:spLocks noChangeShapeType="1"/>
            </p:cNvSpPr>
            <p:nvPr/>
          </p:nvSpPr>
          <p:spPr bwMode="auto">
            <a:xfrm>
              <a:off x="2100" y="3419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0" name="Freeform 351"/>
            <p:cNvSpPr>
              <a:spLocks/>
            </p:cNvSpPr>
            <p:nvPr/>
          </p:nvSpPr>
          <p:spPr bwMode="auto">
            <a:xfrm>
              <a:off x="2070" y="3347"/>
              <a:ext cx="30" cy="73"/>
            </a:xfrm>
            <a:custGeom>
              <a:avLst/>
              <a:gdLst>
                <a:gd name="T0" fmla="*/ 29 w 30"/>
                <a:gd name="T1" fmla="*/ 72 h 73"/>
                <a:gd name="T2" fmla="*/ 29 w 30"/>
                <a:gd name="T3" fmla="*/ 63 h 73"/>
                <a:gd name="T4" fmla="*/ 28 w 30"/>
                <a:gd name="T5" fmla="*/ 56 h 73"/>
                <a:gd name="T6" fmla="*/ 27 w 30"/>
                <a:gd name="T7" fmla="*/ 50 h 73"/>
                <a:gd name="T8" fmla="*/ 26 w 30"/>
                <a:gd name="T9" fmla="*/ 44 h 73"/>
                <a:gd name="T10" fmla="*/ 24 w 30"/>
                <a:gd name="T11" fmla="*/ 40 h 73"/>
                <a:gd name="T12" fmla="*/ 22 w 30"/>
                <a:gd name="T13" fmla="*/ 36 h 73"/>
                <a:gd name="T14" fmla="*/ 20 w 30"/>
                <a:gd name="T15" fmla="*/ 33 h 73"/>
                <a:gd name="T16" fmla="*/ 18 w 30"/>
                <a:gd name="T17" fmla="*/ 31 h 73"/>
                <a:gd name="T18" fmla="*/ 15 w 30"/>
                <a:gd name="T19" fmla="*/ 28 h 73"/>
                <a:gd name="T20" fmla="*/ 13 w 30"/>
                <a:gd name="T21" fmla="*/ 25 h 73"/>
                <a:gd name="T22" fmla="*/ 11 w 30"/>
                <a:gd name="T23" fmla="*/ 23 h 73"/>
                <a:gd name="T24" fmla="*/ 8 w 30"/>
                <a:gd name="T25" fmla="*/ 20 h 73"/>
                <a:gd name="T26" fmla="*/ 6 w 30"/>
                <a:gd name="T27" fmla="*/ 16 h 73"/>
                <a:gd name="T28" fmla="*/ 4 w 30"/>
                <a:gd name="T29" fmla="*/ 11 h 73"/>
                <a:gd name="T30" fmla="*/ 2 w 30"/>
                <a:gd name="T31" fmla="*/ 6 h 73"/>
                <a:gd name="T32" fmla="*/ 0 w 30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73"/>
                <a:gd name="T53" fmla="*/ 30 w 30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73">
                  <a:moveTo>
                    <a:pt x="29" y="72"/>
                  </a:moveTo>
                  <a:lnTo>
                    <a:pt x="29" y="63"/>
                  </a:lnTo>
                  <a:lnTo>
                    <a:pt x="28" y="56"/>
                  </a:lnTo>
                  <a:lnTo>
                    <a:pt x="27" y="50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0" y="33"/>
                  </a:lnTo>
                  <a:lnTo>
                    <a:pt x="18" y="31"/>
                  </a:lnTo>
                  <a:lnTo>
                    <a:pt x="15" y="28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11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1" name="Line 352"/>
            <p:cNvSpPr>
              <a:spLocks noChangeShapeType="1"/>
            </p:cNvSpPr>
            <p:nvPr/>
          </p:nvSpPr>
          <p:spPr bwMode="auto">
            <a:xfrm flipH="1">
              <a:off x="2100" y="3419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2" name="Line 353"/>
            <p:cNvSpPr>
              <a:spLocks noChangeShapeType="1"/>
            </p:cNvSpPr>
            <p:nvPr/>
          </p:nvSpPr>
          <p:spPr bwMode="auto">
            <a:xfrm>
              <a:off x="2071" y="3347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3" name="Freeform 354"/>
            <p:cNvSpPr>
              <a:spLocks/>
            </p:cNvSpPr>
            <p:nvPr/>
          </p:nvSpPr>
          <p:spPr bwMode="auto">
            <a:xfrm>
              <a:off x="2036" y="3251"/>
              <a:ext cx="35" cy="97"/>
            </a:xfrm>
            <a:custGeom>
              <a:avLst/>
              <a:gdLst>
                <a:gd name="T0" fmla="*/ 34 w 35"/>
                <a:gd name="T1" fmla="*/ 96 h 97"/>
                <a:gd name="T2" fmla="*/ 33 w 35"/>
                <a:gd name="T3" fmla="*/ 92 h 97"/>
                <a:gd name="T4" fmla="*/ 32 w 35"/>
                <a:gd name="T5" fmla="*/ 87 h 97"/>
                <a:gd name="T6" fmla="*/ 31 w 35"/>
                <a:gd name="T7" fmla="*/ 82 h 97"/>
                <a:gd name="T8" fmla="*/ 30 w 35"/>
                <a:gd name="T9" fmla="*/ 76 h 97"/>
                <a:gd name="T10" fmla="*/ 28 w 35"/>
                <a:gd name="T11" fmla="*/ 70 h 97"/>
                <a:gd name="T12" fmla="*/ 26 w 35"/>
                <a:gd name="T13" fmla="*/ 63 h 97"/>
                <a:gd name="T14" fmla="*/ 24 w 35"/>
                <a:gd name="T15" fmla="*/ 57 h 97"/>
                <a:gd name="T16" fmla="*/ 22 w 35"/>
                <a:gd name="T17" fmla="*/ 50 h 97"/>
                <a:gd name="T18" fmla="*/ 20 w 35"/>
                <a:gd name="T19" fmla="*/ 43 h 97"/>
                <a:gd name="T20" fmla="*/ 17 w 35"/>
                <a:gd name="T21" fmla="*/ 36 h 97"/>
                <a:gd name="T22" fmla="*/ 15 w 35"/>
                <a:gd name="T23" fmla="*/ 30 h 97"/>
                <a:gd name="T24" fmla="*/ 12 w 35"/>
                <a:gd name="T25" fmla="*/ 23 h 97"/>
                <a:gd name="T26" fmla="*/ 9 w 35"/>
                <a:gd name="T27" fmla="*/ 17 h 97"/>
                <a:gd name="T28" fmla="*/ 6 w 35"/>
                <a:gd name="T29" fmla="*/ 11 h 97"/>
                <a:gd name="T30" fmla="*/ 3 w 35"/>
                <a:gd name="T31" fmla="*/ 5 h 97"/>
                <a:gd name="T32" fmla="*/ 0 w 35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97"/>
                <a:gd name="T53" fmla="*/ 35 w 35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97">
                  <a:moveTo>
                    <a:pt x="34" y="96"/>
                  </a:moveTo>
                  <a:lnTo>
                    <a:pt x="33" y="92"/>
                  </a:lnTo>
                  <a:lnTo>
                    <a:pt x="32" y="87"/>
                  </a:lnTo>
                  <a:lnTo>
                    <a:pt x="31" y="82"/>
                  </a:lnTo>
                  <a:lnTo>
                    <a:pt x="30" y="76"/>
                  </a:lnTo>
                  <a:lnTo>
                    <a:pt x="28" y="70"/>
                  </a:lnTo>
                  <a:lnTo>
                    <a:pt x="26" y="63"/>
                  </a:lnTo>
                  <a:lnTo>
                    <a:pt x="24" y="57"/>
                  </a:lnTo>
                  <a:lnTo>
                    <a:pt x="22" y="50"/>
                  </a:lnTo>
                  <a:lnTo>
                    <a:pt x="20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2" y="23"/>
                  </a:lnTo>
                  <a:lnTo>
                    <a:pt x="9" y="17"/>
                  </a:lnTo>
                  <a:lnTo>
                    <a:pt x="6" y="11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" name="Line 355"/>
            <p:cNvSpPr>
              <a:spLocks noChangeShapeType="1"/>
            </p:cNvSpPr>
            <p:nvPr/>
          </p:nvSpPr>
          <p:spPr bwMode="auto">
            <a:xfrm flipH="1">
              <a:off x="2071" y="3347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" name="Line 356"/>
            <p:cNvSpPr>
              <a:spLocks noChangeShapeType="1"/>
            </p:cNvSpPr>
            <p:nvPr/>
          </p:nvSpPr>
          <p:spPr bwMode="auto">
            <a:xfrm>
              <a:off x="2036" y="325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" name="Freeform 357"/>
            <p:cNvSpPr>
              <a:spLocks/>
            </p:cNvSpPr>
            <p:nvPr/>
          </p:nvSpPr>
          <p:spPr bwMode="auto">
            <a:xfrm>
              <a:off x="1956" y="3198"/>
              <a:ext cx="81" cy="54"/>
            </a:xfrm>
            <a:custGeom>
              <a:avLst/>
              <a:gdLst>
                <a:gd name="T0" fmla="*/ 80 w 81"/>
                <a:gd name="T1" fmla="*/ 53 h 54"/>
                <a:gd name="T2" fmla="*/ 76 w 81"/>
                <a:gd name="T3" fmla="*/ 48 h 54"/>
                <a:gd name="T4" fmla="*/ 73 w 81"/>
                <a:gd name="T5" fmla="*/ 44 h 54"/>
                <a:gd name="T6" fmla="*/ 69 w 81"/>
                <a:gd name="T7" fmla="*/ 41 h 54"/>
                <a:gd name="T8" fmla="*/ 66 w 81"/>
                <a:gd name="T9" fmla="*/ 37 h 54"/>
                <a:gd name="T10" fmla="*/ 62 w 81"/>
                <a:gd name="T11" fmla="*/ 35 h 54"/>
                <a:gd name="T12" fmla="*/ 58 w 81"/>
                <a:gd name="T13" fmla="*/ 32 h 54"/>
                <a:gd name="T14" fmla="*/ 54 w 81"/>
                <a:gd name="T15" fmla="*/ 30 h 54"/>
                <a:gd name="T16" fmla="*/ 50 w 81"/>
                <a:gd name="T17" fmla="*/ 28 h 54"/>
                <a:gd name="T18" fmla="*/ 45 w 81"/>
                <a:gd name="T19" fmla="*/ 25 h 54"/>
                <a:gd name="T20" fmla="*/ 41 w 81"/>
                <a:gd name="T21" fmla="*/ 23 h 54"/>
                <a:gd name="T22" fmla="*/ 35 w 81"/>
                <a:gd name="T23" fmla="*/ 20 h 54"/>
                <a:gd name="T24" fmla="*/ 29 w 81"/>
                <a:gd name="T25" fmla="*/ 17 h 54"/>
                <a:gd name="T26" fmla="*/ 23 w 81"/>
                <a:gd name="T27" fmla="*/ 13 h 54"/>
                <a:gd name="T28" fmla="*/ 16 w 81"/>
                <a:gd name="T29" fmla="*/ 9 h 54"/>
                <a:gd name="T30" fmla="*/ 8 w 81"/>
                <a:gd name="T31" fmla="*/ 5 h 54"/>
                <a:gd name="T32" fmla="*/ 0 w 81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4"/>
                <a:gd name="T53" fmla="*/ 81 w 81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4">
                  <a:moveTo>
                    <a:pt x="80" y="53"/>
                  </a:moveTo>
                  <a:lnTo>
                    <a:pt x="76" y="48"/>
                  </a:lnTo>
                  <a:lnTo>
                    <a:pt x="73" y="44"/>
                  </a:lnTo>
                  <a:lnTo>
                    <a:pt x="69" y="41"/>
                  </a:lnTo>
                  <a:lnTo>
                    <a:pt x="66" y="37"/>
                  </a:lnTo>
                  <a:lnTo>
                    <a:pt x="62" y="35"/>
                  </a:lnTo>
                  <a:lnTo>
                    <a:pt x="58" y="32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35" y="20"/>
                  </a:lnTo>
                  <a:lnTo>
                    <a:pt x="29" y="17"/>
                  </a:lnTo>
                  <a:lnTo>
                    <a:pt x="23" y="13"/>
                  </a:lnTo>
                  <a:lnTo>
                    <a:pt x="16" y="9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" name="Line 358"/>
            <p:cNvSpPr>
              <a:spLocks noChangeShapeType="1"/>
            </p:cNvSpPr>
            <p:nvPr/>
          </p:nvSpPr>
          <p:spPr bwMode="auto">
            <a:xfrm flipH="1">
              <a:off x="2036" y="325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" name="Line 359"/>
            <p:cNvSpPr>
              <a:spLocks noChangeShapeType="1"/>
            </p:cNvSpPr>
            <p:nvPr/>
          </p:nvSpPr>
          <p:spPr bwMode="auto">
            <a:xfrm flipV="1">
              <a:off x="1956" y="3197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" name="Freeform 360"/>
            <p:cNvSpPr>
              <a:spLocks/>
            </p:cNvSpPr>
            <p:nvPr/>
          </p:nvSpPr>
          <p:spPr bwMode="auto">
            <a:xfrm>
              <a:off x="1868" y="3141"/>
              <a:ext cx="89" cy="58"/>
            </a:xfrm>
            <a:custGeom>
              <a:avLst/>
              <a:gdLst>
                <a:gd name="T0" fmla="*/ 88 w 89"/>
                <a:gd name="T1" fmla="*/ 57 h 58"/>
                <a:gd name="T2" fmla="*/ 80 w 89"/>
                <a:gd name="T3" fmla="*/ 51 h 58"/>
                <a:gd name="T4" fmla="*/ 72 w 89"/>
                <a:gd name="T5" fmla="*/ 46 h 58"/>
                <a:gd name="T6" fmla="*/ 66 w 89"/>
                <a:gd name="T7" fmla="*/ 41 h 58"/>
                <a:gd name="T8" fmla="*/ 60 w 89"/>
                <a:gd name="T9" fmla="*/ 36 h 58"/>
                <a:gd name="T10" fmla="*/ 55 w 89"/>
                <a:gd name="T11" fmla="*/ 31 h 58"/>
                <a:gd name="T12" fmla="*/ 51 w 89"/>
                <a:gd name="T13" fmla="*/ 27 h 58"/>
                <a:gd name="T14" fmla="*/ 46 w 89"/>
                <a:gd name="T15" fmla="*/ 23 h 58"/>
                <a:gd name="T16" fmla="*/ 42 w 89"/>
                <a:gd name="T17" fmla="*/ 19 h 58"/>
                <a:gd name="T18" fmla="*/ 38 w 89"/>
                <a:gd name="T19" fmla="*/ 16 h 58"/>
                <a:gd name="T20" fmla="*/ 34 w 89"/>
                <a:gd name="T21" fmla="*/ 13 h 58"/>
                <a:gd name="T22" fmla="*/ 29 w 89"/>
                <a:gd name="T23" fmla="*/ 10 h 58"/>
                <a:gd name="T24" fmla="*/ 25 w 89"/>
                <a:gd name="T25" fmla="*/ 7 h 58"/>
                <a:gd name="T26" fmla="*/ 20 w 89"/>
                <a:gd name="T27" fmla="*/ 5 h 58"/>
                <a:gd name="T28" fmla="*/ 14 w 89"/>
                <a:gd name="T29" fmla="*/ 3 h 58"/>
                <a:gd name="T30" fmla="*/ 8 w 89"/>
                <a:gd name="T31" fmla="*/ 2 h 58"/>
                <a:gd name="T32" fmla="*/ 0 w 89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58"/>
                <a:gd name="T53" fmla="*/ 89 w 89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58">
                  <a:moveTo>
                    <a:pt x="88" y="57"/>
                  </a:moveTo>
                  <a:lnTo>
                    <a:pt x="80" y="51"/>
                  </a:lnTo>
                  <a:lnTo>
                    <a:pt x="72" y="46"/>
                  </a:lnTo>
                  <a:lnTo>
                    <a:pt x="66" y="41"/>
                  </a:lnTo>
                  <a:lnTo>
                    <a:pt x="60" y="36"/>
                  </a:lnTo>
                  <a:lnTo>
                    <a:pt x="55" y="31"/>
                  </a:lnTo>
                  <a:lnTo>
                    <a:pt x="51" y="27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8" y="16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25" y="7"/>
                  </a:lnTo>
                  <a:lnTo>
                    <a:pt x="20" y="5"/>
                  </a:lnTo>
                  <a:lnTo>
                    <a:pt x="14" y="3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" name="Line 361"/>
            <p:cNvSpPr>
              <a:spLocks noChangeShapeType="1"/>
            </p:cNvSpPr>
            <p:nvPr/>
          </p:nvSpPr>
          <p:spPr bwMode="auto">
            <a:xfrm flipH="1">
              <a:off x="1955" y="319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1" name="Line 362"/>
            <p:cNvSpPr>
              <a:spLocks noChangeShapeType="1"/>
            </p:cNvSpPr>
            <p:nvPr/>
          </p:nvSpPr>
          <p:spPr bwMode="auto">
            <a:xfrm flipV="1">
              <a:off x="1868" y="3140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2" name="Freeform 363"/>
            <p:cNvSpPr>
              <a:spLocks/>
            </p:cNvSpPr>
            <p:nvPr/>
          </p:nvSpPr>
          <p:spPr bwMode="auto">
            <a:xfrm>
              <a:off x="1760" y="3140"/>
              <a:ext cx="109" cy="31"/>
            </a:xfrm>
            <a:custGeom>
              <a:avLst/>
              <a:gdLst>
                <a:gd name="T0" fmla="*/ 108 w 109"/>
                <a:gd name="T1" fmla="*/ 1 h 31"/>
                <a:gd name="T2" fmla="*/ 99 w 109"/>
                <a:gd name="T3" fmla="*/ 0 h 31"/>
                <a:gd name="T4" fmla="*/ 91 w 109"/>
                <a:gd name="T5" fmla="*/ 0 h 31"/>
                <a:gd name="T6" fmla="*/ 83 w 109"/>
                <a:gd name="T7" fmla="*/ 1 h 31"/>
                <a:gd name="T8" fmla="*/ 75 w 109"/>
                <a:gd name="T9" fmla="*/ 2 h 31"/>
                <a:gd name="T10" fmla="*/ 68 w 109"/>
                <a:gd name="T11" fmla="*/ 3 h 31"/>
                <a:gd name="T12" fmla="*/ 61 w 109"/>
                <a:gd name="T13" fmla="*/ 5 h 31"/>
                <a:gd name="T14" fmla="*/ 55 w 109"/>
                <a:gd name="T15" fmla="*/ 8 h 31"/>
                <a:gd name="T16" fmla="*/ 48 w 109"/>
                <a:gd name="T17" fmla="*/ 10 h 31"/>
                <a:gd name="T18" fmla="*/ 42 w 109"/>
                <a:gd name="T19" fmla="*/ 13 h 31"/>
                <a:gd name="T20" fmla="*/ 36 w 109"/>
                <a:gd name="T21" fmla="*/ 16 h 31"/>
                <a:gd name="T22" fmla="*/ 30 w 109"/>
                <a:gd name="T23" fmla="*/ 18 h 31"/>
                <a:gd name="T24" fmla="*/ 24 w 109"/>
                <a:gd name="T25" fmla="*/ 21 h 31"/>
                <a:gd name="T26" fmla="*/ 18 w 109"/>
                <a:gd name="T27" fmla="*/ 24 h 31"/>
                <a:gd name="T28" fmla="*/ 12 w 109"/>
                <a:gd name="T29" fmla="*/ 26 h 31"/>
                <a:gd name="T30" fmla="*/ 6 w 109"/>
                <a:gd name="T31" fmla="*/ 28 h 31"/>
                <a:gd name="T32" fmla="*/ 0 w 109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31"/>
                <a:gd name="T53" fmla="*/ 109 w 10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31">
                  <a:moveTo>
                    <a:pt x="108" y="1"/>
                  </a:moveTo>
                  <a:lnTo>
                    <a:pt x="99" y="0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75" y="2"/>
                  </a:lnTo>
                  <a:lnTo>
                    <a:pt x="68" y="3"/>
                  </a:lnTo>
                  <a:lnTo>
                    <a:pt x="61" y="5"/>
                  </a:lnTo>
                  <a:lnTo>
                    <a:pt x="55" y="8"/>
                  </a:lnTo>
                  <a:lnTo>
                    <a:pt x="48" y="10"/>
                  </a:lnTo>
                  <a:lnTo>
                    <a:pt x="42" y="13"/>
                  </a:lnTo>
                  <a:lnTo>
                    <a:pt x="36" y="16"/>
                  </a:lnTo>
                  <a:lnTo>
                    <a:pt x="30" y="18"/>
                  </a:lnTo>
                  <a:lnTo>
                    <a:pt x="24" y="21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6" y="28"/>
                  </a:lnTo>
                  <a:lnTo>
                    <a:pt x="0" y="3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" name="Line 364"/>
            <p:cNvSpPr>
              <a:spLocks noChangeShapeType="1"/>
            </p:cNvSpPr>
            <p:nvPr/>
          </p:nvSpPr>
          <p:spPr bwMode="auto">
            <a:xfrm flipH="1">
              <a:off x="1867" y="3142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" name="Line 365"/>
            <p:cNvSpPr>
              <a:spLocks noChangeShapeType="1"/>
            </p:cNvSpPr>
            <p:nvPr/>
          </p:nvSpPr>
          <p:spPr bwMode="auto">
            <a:xfrm flipV="1">
              <a:off x="1759" y="3168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5" name="Freeform 366"/>
            <p:cNvSpPr>
              <a:spLocks/>
            </p:cNvSpPr>
            <p:nvPr/>
          </p:nvSpPr>
          <p:spPr bwMode="auto">
            <a:xfrm>
              <a:off x="1734" y="3106"/>
              <a:ext cx="135" cy="36"/>
            </a:xfrm>
            <a:custGeom>
              <a:avLst/>
              <a:gdLst>
                <a:gd name="T0" fmla="*/ 134 w 135"/>
                <a:gd name="T1" fmla="*/ 35 h 36"/>
                <a:gd name="T2" fmla="*/ 127 w 135"/>
                <a:gd name="T3" fmla="*/ 34 h 36"/>
                <a:gd name="T4" fmla="*/ 120 w 135"/>
                <a:gd name="T5" fmla="*/ 31 h 36"/>
                <a:gd name="T6" fmla="*/ 113 w 135"/>
                <a:gd name="T7" fmla="*/ 29 h 36"/>
                <a:gd name="T8" fmla="*/ 105 w 135"/>
                <a:gd name="T9" fmla="*/ 25 h 36"/>
                <a:gd name="T10" fmla="*/ 97 w 135"/>
                <a:gd name="T11" fmla="*/ 22 h 36"/>
                <a:gd name="T12" fmla="*/ 89 w 135"/>
                <a:gd name="T13" fmla="*/ 18 h 36"/>
                <a:gd name="T14" fmla="*/ 81 w 135"/>
                <a:gd name="T15" fmla="*/ 14 h 36"/>
                <a:gd name="T16" fmla="*/ 73 w 135"/>
                <a:gd name="T17" fmla="*/ 11 h 36"/>
                <a:gd name="T18" fmla="*/ 65 w 135"/>
                <a:gd name="T19" fmla="*/ 7 h 36"/>
                <a:gd name="T20" fmla="*/ 56 w 135"/>
                <a:gd name="T21" fmla="*/ 4 h 36"/>
                <a:gd name="T22" fmla="*/ 47 w 135"/>
                <a:gd name="T23" fmla="*/ 2 h 36"/>
                <a:gd name="T24" fmla="*/ 38 w 135"/>
                <a:gd name="T25" fmla="*/ 1 h 36"/>
                <a:gd name="T26" fmla="*/ 29 w 135"/>
                <a:gd name="T27" fmla="*/ 0 h 36"/>
                <a:gd name="T28" fmla="*/ 19 w 135"/>
                <a:gd name="T29" fmla="*/ 0 h 36"/>
                <a:gd name="T30" fmla="*/ 10 w 135"/>
                <a:gd name="T31" fmla="*/ 2 h 36"/>
                <a:gd name="T32" fmla="*/ 0 w 135"/>
                <a:gd name="T33" fmla="*/ 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36"/>
                <a:gd name="T53" fmla="*/ 135 w 1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36">
                  <a:moveTo>
                    <a:pt x="134" y="35"/>
                  </a:moveTo>
                  <a:lnTo>
                    <a:pt x="127" y="34"/>
                  </a:lnTo>
                  <a:lnTo>
                    <a:pt x="120" y="31"/>
                  </a:lnTo>
                  <a:lnTo>
                    <a:pt x="113" y="29"/>
                  </a:lnTo>
                  <a:lnTo>
                    <a:pt x="105" y="25"/>
                  </a:lnTo>
                  <a:lnTo>
                    <a:pt x="97" y="22"/>
                  </a:lnTo>
                  <a:lnTo>
                    <a:pt x="89" y="18"/>
                  </a:lnTo>
                  <a:lnTo>
                    <a:pt x="81" y="14"/>
                  </a:lnTo>
                  <a:lnTo>
                    <a:pt x="73" y="11"/>
                  </a:lnTo>
                  <a:lnTo>
                    <a:pt x="65" y="7"/>
                  </a:lnTo>
                  <a:lnTo>
                    <a:pt x="56" y="4"/>
                  </a:lnTo>
                  <a:lnTo>
                    <a:pt x="47" y="2"/>
                  </a:lnTo>
                  <a:lnTo>
                    <a:pt x="38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6" name="Line 367"/>
            <p:cNvSpPr>
              <a:spLocks noChangeShapeType="1"/>
            </p:cNvSpPr>
            <p:nvPr/>
          </p:nvSpPr>
          <p:spPr bwMode="auto">
            <a:xfrm flipH="1">
              <a:off x="1867" y="3142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7" name="Line 368"/>
            <p:cNvSpPr>
              <a:spLocks noChangeShapeType="1"/>
            </p:cNvSpPr>
            <p:nvPr/>
          </p:nvSpPr>
          <p:spPr bwMode="auto">
            <a:xfrm flipV="1">
              <a:off x="1733" y="3110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8" name="Freeform 369"/>
            <p:cNvSpPr>
              <a:spLocks/>
            </p:cNvSpPr>
            <p:nvPr/>
          </p:nvSpPr>
          <p:spPr bwMode="auto">
            <a:xfrm>
              <a:off x="1643" y="3111"/>
              <a:ext cx="92" cy="110"/>
            </a:xfrm>
            <a:custGeom>
              <a:avLst/>
              <a:gdLst>
                <a:gd name="T0" fmla="*/ 91 w 92"/>
                <a:gd name="T1" fmla="*/ 0 h 110"/>
                <a:gd name="T2" fmla="*/ 80 w 92"/>
                <a:gd name="T3" fmla="*/ 4 h 110"/>
                <a:gd name="T4" fmla="*/ 72 w 92"/>
                <a:gd name="T5" fmla="*/ 9 h 110"/>
                <a:gd name="T6" fmla="*/ 65 w 92"/>
                <a:gd name="T7" fmla="*/ 14 h 110"/>
                <a:gd name="T8" fmla="*/ 59 w 92"/>
                <a:gd name="T9" fmla="*/ 19 h 110"/>
                <a:gd name="T10" fmla="*/ 54 w 92"/>
                <a:gd name="T11" fmla="*/ 25 h 110"/>
                <a:gd name="T12" fmla="*/ 51 w 92"/>
                <a:gd name="T13" fmla="*/ 32 h 110"/>
                <a:gd name="T14" fmla="*/ 47 w 92"/>
                <a:gd name="T15" fmla="*/ 39 h 110"/>
                <a:gd name="T16" fmla="*/ 44 w 92"/>
                <a:gd name="T17" fmla="*/ 45 h 110"/>
                <a:gd name="T18" fmla="*/ 41 w 92"/>
                <a:gd name="T19" fmla="*/ 53 h 110"/>
                <a:gd name="T20" fmla="*/ 38 w 92"/>
                <a:gd name="T21" fmla="*/ 60 h 110"/>
                <a:gd name="T22" fmla="*/ 34 w 92"/>
                <a:gd name="T23" fmla="*/ 68 h 110"/>
                <a:gd name="T24" fmla="*/ 30 w 92"/>
                <a:gd name="T25" fmla="*/ 76 h 110"/>
                <a:gd name="T26" fmla="*/ 25 w 92"/>
                <a:gd name="T27" fmla="*/ 84 h 110"/>
                <a:gd name="T28" fmla="*/ 18 w 92"/>
                <a:gd name="T29" fmla="*/ 92 h 110"/>
                <a:gd name="T30" fmla="*/ 10 w 92"/>
                <a:gd name="T31" fmla="*/ 100 h 110"/>
                <a:gd name="T32" fmla="*/ 0 w 92"/>
                <a:gd name="T33" fmla="*/ 109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110"/>
                <a:gd name="T53" fmla="*/ 92 w 92"/>
                <a:gd name="T54" fmla="*/ 110 h 1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110">
                  <a:moveTo>
                    <a:pt x="91" y="0"/>
                  </a:moveTo>
                  <a:lnTo>
                    <a:pt x="80" y="4"/>
                  </a:lnTo>
                  <a:lnTo>
                    <a:pt x="72" y="9"/>
                  </a:lnTo>
                  <a:lnTo>
                    <a:pt x="65" y="14"/>
                  </a:lnTo>
                  <a:lnTo>
                    <a:pt x="59" y="19"/>
                  </a:lnTo>
                  <a:lnTo>
                    <a:pt x="54" y="25"/>
                  </a:lnTo>
                  <a:lnTo>
                    <a:pt x="51" y="32"/>
                  </a:lnTo>
                  <a:lnTo>
                    <a:pt x="47" y="39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38" y="60"/>
                  </a:lnTo>
                  <a:lnTo>
                    <a:pt x="34" y="68"/>
                  </a:lnTo>
                  <a:lnTo>
                    <a:pt x="30" y="76"/>
                  </a:lnTo>
                  <a:lnTo>
                    <a:pt x="25" y="84"/>
                  </a:lnTo>
                  <a:lnTo>
                    <a:pt x="18" y="92"/>
                  </a:lnTo>
                  <a:lnTo>
                    <a:pt x="10" y="100"/>
                  </a:lnTo>
                  <a:lnTo>
                    <a:pt x="0" y="10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9" name="Line 370"/>
            <p:cNvSpPr>
              <a:spLocks noChangeShapeType="1"/>
            </p:cNvSpPr>
            <p:nvPr/>
          </p:nvSpPr>
          <p:spPr bwMode="auto">
            <a:xfrm>
              <a:off x="1733" y="311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0" name="Line 371"/>
            <p:cNvSpPr>
              <a:spLocks noChangeShapeType="1"/>
            </p:cNvSpPr>
            <p:nvPr/>
          </p:nvSpPr>
          <p:spPr bwMode="auto">
            <a:xfrm flipV="1">
              <a:off x="1643" y="3219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1" name="Freeform 372"/>
            <p:cNvSpPr>
              <a:spLocks/>
            </p:cNvSpPr>
            <p:nvPr/>
          </p:nvSpPr>
          <p:spPr bwMode="auto">
            <a:xfrm>
              <a:off x="1535" y="3220"/>
              <a:ext cx="109" cy="65"/>
            </a:xfrm>
            <a:custGeom>
              <a:avLst/>
              <a:gdLst>
                <a:gd name="T0" fmla="*/ 108 w 109"/>
                <a:gd name="T1" fmla="*/ 0 h 65"/>
                <a:gd name="T2" fmla="*/ 102 w 109"/>
                <a:gd name="T3" fmla="*/ 5 h 65"/>
                <a:gd name="T4" fmla="*/ 94 w 109"/>
                <a:gd name="T5" fmla="*/ 9 h 65"/>
                <a:gd name="T6" fmla="*/ 87 w 109"/>
                <a:gd name="T7" fmla="*/ 13 h 65"/>
                <a:gd name="T8" fmla="*/ 79 w 109"/>
                <a:gd name="T9" fmla="*/ 17 h 65"/>
                <a:gd name="T10" fmla="*/ 71 w 109"/>
                <a:gd name="T11" fmla="*/ 21 h 65"/>
                <a:gd name="T12" fmla="*/ 62 w 109"/>
                <a:gd name="T13" fmla="*/ 25 h 65"/>
                <a:gd name="T14" fmla="*/ 54 w 109"/>
                <a:gd name="T15" fmla="*/ 28 h 65"/>
                <a:gd name="T16" fmla="*/ 46 w 109"/>
                <a:gd name="T17" fmla="*/ 32 h 65"/>
                <a:gd name="T18" fmla="*/ 38 w 109"/>
                <a:gd name="T19" fmla="*/ 36 h 65"/>
                <a:gd name="T20" fmla="*/ 31 w 109"/>
                <a:gd name="T21" fmla="*/ 39 h 65"/>
                <a:gd name="T22" fmla="*/ 24 w 109"/>
                <a:gd name="T23" fmla="*/ 43 h 65"/>
                <a:gd name="T24" fmla="*/ 17 w 109"/>
                <a:gd name="T25" fmla="*/ 47 h 65"/>
                <a:gd name="T26" fmla="*/ 12 w 109"/>
                <a:gd name="T27" fmla="*/ 51 h 65"/>
                <a:gd name="T28" fmla="*/ 7 w 109"/>
                <a:gd name="T29" fmla="*/ 55 h 65"/>
                <a:gd name="T30" fmla="*/ 3 w 109"/>
                <a:gd name="T31" fmla="*/ 60 h 65"/>
                <a:gd name="T32" fmla="*/ 0 w 109"/>
                <a:gd name="T33" fmla="*/ 64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65"/>
                <a:gd name="T53" fmla="*/ 109 w 109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65">
                  <a:moveTo>
                    <a:pt x="108" y="0"/>
                  </a:moveTo>
                  <a:lnTo>
                    <a:pt x="102" y="5"/>
                  </a:lnTo>
                  <a:lnTo>
                    <a:pt x="94" y="9"/>
                  </a:lnTo>
                  <a:lnTo>
                    <a:pt x="87" y="13"/>
                  </a:lnTo>
                  <a:lnTo>
                    <a:pt x="79" y="17"/>
                  </a:lnTo>
                  <a:lnTo>
                    <a:pt x="71" y="21"/>
                  </a:lnTo>
                  <a:lnTo>
                    <a:pt x="62" y="25"/>
                  </a:lnTo>
                  <a:lnTo>
                    <a:pt x="54" y="28"/>
                  </a:lnTo>
                  <a:lnTo>
                    <a:pt x="46" y="32"/>
                  </a:lnTo>
                  <a:lnTo>
                    <a:pt x="38" y="36"/>
                  </a:lnTo>
                  <a:lnTo>
                    <a:pt x="31" y="39"/>
                  </a:lnTo>
                  <a:lnTo>
                    <a:pt x="24" y="43"/>
                  </a:lnTo>
                  <a:lnTo>
                    <a:pt x="17" y="47"/>
                  </a:lnTo>
                  <a:lnTo>
                    <a:pt x="12" y="51"/>
                  </a:lnTo>
                  <a:lnTo>
                    <a:pt x="7" y="55"/>
                  </a:lnTo>
                  <a:lnTo>
                    <a:pt x="3" y="60"/>
                  </a:lnTo>
                  <a:lnTo>
                    <a:pt x="0" y="6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2" name="Line 373"/>
            <p:cNvSpPr>
              <a:spLocks noChangeShapeType="1"/>
            </p:cNvSpPr>
            <p:nvPr/>
          </p:nvSpPr>
          <p:spPr bwMode="auto">
            <a:xfrm>
              <a:off x="1644" y="322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3" name="Line 374"/>
            <p:cNvSpPr>
              <a:spLocks noChangeShapeType="1"/>
            </p:cNvSpPr>
            <p:nvPr/>
          </p:nvSpPr>
          <p:spPr bwMode="auto">
            <a:xfrm flipH="1">
              <a:off x="1534" y="328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4" name="Freeform 375"/>
            <p:cNvSpPr>
              <a:spLocks/>
            </p:cNvSpPr>
            <p:nvPr/>
          </p:nvSpPr>
          <p:spPr bwMode="auto">
            <a:xfrm>
              <a:off x="1530" y="3284"/>
              <a:ext cx="20" cy="125"/>
            </a:xfrm>
            <a:custGeom>
              <a:avLst/>
              <a:gdLst>
                <a:gd name="T0" fmla="*/ 5 w 20"/>
                <a:gd name="T1" fmla="*/ 0 h 125"/>
                <a:gd name="T2" fmla="*/ 2 w 20"/>
                <a:gd name="T3" fmla="*/ 5 h 125"/>
                <a:gd name="T4" fmla="*/ 1 w 20"/>
                <a:gd name="T5" fmla="*/ 11 h 125"/>
                <a:gd name="T6" fmla="*/ 0 w 20"/>
                <a:gd name="T7" fmla="*/ 17 h 125"/>
                <a:gd name="T8" fmla="*/ 1 w 20"/>
                <a:gd name="T9" fmla="*/ 23 h 125"/>
                <a:gd name="T10" fmla="*/ 1 w 20"/>
                <a:gd name="T11" fmla="*/ 29 h 125"/>
                <a:gd name="T12" fmla="*/ 2 w 20"/>
                <a:gd name="T13" fmla="*/ 36 h 125"/>
                <a:gd name="T14" fmla="*/ 3 w 20"/>
                <a:gd name="T15" fmla="*/ 43 h 125"/>
                <a:gd name="T16" fmla="*/ 5 w 20"/>
                <a:gd name="T17" fmla="*/ 51 h 125"/>
                <a:gd name="T18" fmla="*/ 7 w 20"/>
                <a:gd name="T19" fmla="*/ 59 h 125"/>
                <a:gd name="T20" fmla="*/ 9 w 20"/>
                <a:gd name="T21" fmla="*/ 67 h 125"/>
                <a:gd name="T22" fmla="*/ 11 w 20"/>
                <a:gd name="T23" fmla="*/ 76 h 125"/>
                <a:gd name="T24" fmla="*/ 13 w 20"/>
                <a:gd name="T25" fmla="*/ 84 h 125"/>
                <a:gd name="T26" fmla="*/ 15 w 20"/>
                <a:gd name="T27" fmla="*/ 94 h 125"/>
                <a:gd name="T28" fmla="*/ 16 w 20"/>
                <a:gd name="T29" fmla="*/ 103 h 125"/>
                <a:gd name="T30" fmla="*/ 18 w 20"/>
                <a:gd name="T31" fmla="*/ 113 h 125"/>
                <a:gd name="T32" fmla="*/ 19 w 20"/>
                <a:gd name="T33" fmla="*/ 124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25"/>
                <a:gd name="T53" fmla="*/ 20 w 20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25">
                  <a:moveTo>
                    <a:pt x="5" y="0"/>
                  </a:moveTo>
                  <a:lnTo>
                    <a:pt x="2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1" y="29"/>
                  </a:lnTo>
                  <a:lnTo>
                    <a:pt x="2" y="36"/>
                  </a:lnTo>
                  <a:lnTo>
                    <a:pt x="3" y="43"/>
                  </a:lnTo>
                  <a:lnTo>
                    <a:pt x="5" y="51"/>
                  </a:lnTo>
                  <a:lnTo>
                    <a:pt x="7" y="59"/>
                  </a:lnTo>
                  <a:lnTo>
                    <a:pt x="9" y="67"/>
                  </a:lnTo>
                  <a:lnTo>
                    <a:pt x="11" y="76"/>
                  </a:lnTo>
                  <a:lnTo>
                    <a:pt x="13" y="84"/>
                  </a:lnTo>
                  <a:lnTo>
                    <a:pt x="15" y="94"/>
                  </a:lnTo>
                  <a:lnTo>
                    <a:pt x="16" y="103"/>
                  </a:lnTo>
                  <a:lnTo>
                    <a:pt x="18" y="113"/>
                  </a:lnTo>
                  <a:lnTo>
                    <a:pt x="19" y="12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5" name="Line 376"/>
            <p:cNvSpPr>
              <a:spLocks noChangeShapeType="1"/>
            </p:cNvSpPr>
            <p:nvPr/>
          </p:nvSpPr>
          <p:spPr bwMode="auto">
            <a:xfrm>
              <a:off x="1536" y="328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6" name="Line 377"/>
            <p:cNvSpPr>
              <a:spLocks noChangeShapeType="1"/>
            </p:cNvSpPr>
            <p:nvPr/>
          </p:nvSpPr>
          <p:spPr bwMode="auto">
            <a:xfrm flipH="1">
              <a:off x="1549" y="3408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7" name="Freeform 378"/>
            <p:cNvSpPr>
              <a:spLocks/>
            </p:cNvSpPr>
            <p:nvPr/>
          </p:nvSpPr>
          <p:spPr bwMode="auto">
            <a:xfrm>
              <a:off x="1513" y="3408"/>
              <a:ext cx="37" cy="120"/>
            </a:xfrm>
            <a:custGeom>
              <a:avLst/>
              <a:gdLst>
                <a:gd name="T0" fmla="*/ 36 w 37"/>
                <a:gd name="T1" fmla="*/ 0 h 120"/>
                <a:gd name="T2" fmla="*/ 35 w 37"/>
                <a:gd name="T3" fmla="*/ 10 h 120"/>
                <a:gd name="T4" fmla="*/ 34 w 37"/>
                <a:gd name="T5" fmla="*/ 19 h 120"/>
                <a:gd name="T6" fmla="*/ 32 w 37"/>
                <a:gd name="T7" fmla="*/ 27 h 120"/>
                <a:gd name="T8" fmla="*/ 29 w 37"/>
                <a:gd name="T9" fmla="*/ 33 h 120"/>
                <a:gd name="T10" fmla="*/ 25 w 37"/>
                <a:gd name="T11" fmla="*/ 40 h 120"/>
                <a:gd name="T12" fmla="*/ 21 w 37"/>
                <a:gd name="T13" fmla="*/ 46 h 120"/>
                <a:gd name="T14" fmla="*/ 17 w 37"/>
                <a:gd name="T15" fmla="*/ 51 h 120"/>
                <a:gd name="T16" fmla="*/ 13 w 37"/>
                <a:gd name="T17" fmla="*/ 57 h 120"/>
                <a:gd name="T18" fmla="*/ 9 w 37"/>
                <a:gd name="T19" fmla="*/ 62 h 120"/>
                <a:gd name="T20" fmla="*/ 5 w 37"/>
                <a:gd name="T21" fmla="*/ 68 h 120"/>
                <a:gd name="T22" fmla="*/ 3 w 37"/>
                <a:gd name="T23" fmla="*/ 75 h 120"/>
                <a:gd name="T24" fmla="*/ 1 w 37"/>
                <a:gd name="T25" fmla="*/ 81 h 120"/>
                <a:gd name="T26" fmla="*/ 0 w 37"/>
                <a:gd name="T27" fmla="*/ 89 h 120"/>
                <a:gd name="T28" fmla="*/ 1 w 37"/>
                <a:gd name="T29" fmla="*/ 98 h 120"/>
                <a:gd name="T30" fmla="*/ 4 w 37"/>
                <a:gd name="T31" fmla="*/ 107 h 120"/>
                <a:gd name="T32" fmla="*/ 8 w 37"/>
                <a:gd name="T33" fmla="*/ 119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20"/>
                <a:gd name="T53" fmla="*/ 37 w 37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20">
                  <a:moveTo>
                    <a:pt x="36" y="0"/>
                  </a:moveTo>
                  <a:lnTo>
                    <a:pt x="35" y="10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9" y="33"/>
                  </a:lnTo>
                  <a:lnTo>
                    <a:pt x="25" y="40"/>
                  </a:lnTo>
                  <a:lnTo>
                    <a:pt x="21" y="46"/>
                  </a:lnTo>
                  <a:lnTo>
                    <a:pt x="17" y="51"/>
                  </a:lnTo>
                  <a:lnTo>
                    <a:pt x="13" y="57"/>
                  </a:lnTo>
                  <a:lnTo>
                    <a:pt x="9" y="62"/>
                  </a:lnTo>
                  <a:lnTo>
                    <a:pt x="5" y="68"/>
                  </a:lnTo>
                  <a:lnTo>
                    <a:pt x="3" y="75"/>
                  </a:lnTo>
                  <a:lnTo>
                    <a:pt x="1" y="81"/>
                  </a:lnTo>
                  <a:lnTo>
                    <a:pt x="0" y="89"/>
                  </a:lnTo>
                  <a:lnTo>
                    <a:pt x="1" y="98"/>
                  </a:lnTo>
                  <a:lnTo>
                    <a:pt x="4" y="107"/>
                  </a:lnTo>
                  <a:lnTo>
                    <a:pt x="8" y="1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8" name="Line 379"/>
            <p:cNvSpPr>
              <a:spLocks noChangeShapeType="1"/>
            </p:cNvSpPr>
            <p:nvPr/>
          </p:nvSpPr>
          <p:spPr bwMode="auto">
            <a:xfrm>
              <a:off x="1549" y="3408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380"/>
            <p:cNvSpPr>
              <a:spLocks noChangeShapeType="1"/>
            </p:cNvSpPr>
            <p:nvPr/>
          </p:nvSpPr>
          <p:spPr bwMode="auto">
            <a:xfrm flipH="1">
              <a:off x="1521" y="352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Freeform 381"/>
            <p:cNvSpPr>
              <a:spLocks/>
            </p:cNvSpPr>
            <p:nvPr/>
          </p:nvSpPr>
          <p:spPr bwMode="auto">
            <a:xfrm>
              <a:off x="1521" y="3527"/>
              <a:ext cx="102" cy="87"/>
            </a:xfrm>
            <a:custGeom>
              <a:avLst/>
              <a:gdLst>
                <a:gd name="T0" fmla="*/ 0 w 102"/>
                <a:gd name="T1" fmla="*/ 0 h 87"/>
                <a:gd name="T2" fmla="*/ 5 w 102"/>
                <a:gd name="T3" fmla="*/ 11 h 87"/>
                <a:gd name="T4" fmla="*/ 11 w 102"/>
                <a:gd name="T5" fmla="*/ 21 h 87"/>
                <a:gd name="T6" fmla="*/ 18 w 102"/>
                <a:gd name="T7" fmla="*/ 29 h 87"/>
                <a:gd name="T8" fmla="*/ 25 w 102"/>
                <a:gd name="T9" fmla="*/ 37 h 87"/>
                <a:gd name="T10" fmla="*/ 32 w 102"/>
                <a:gd name="T11" fmla="*/ 44 h 87"/>
                <a:gd name="T12" fmla="*/ 39 w 102"/>
                <a:gd name="T13" fmla="*/ 49 h 87"/>
                <a:gd name="T14" fmla="*/ 47 w 102"/>
                <a:gd name="T15" fmla="*/ 54 h 87"/>
                <a:gd name="T16" fmla="*/ 54 w 102"/>
                <a:gd name="T17" fmla="*/ 59 h 87"/>
                <a:gd name="T18" fmla="*/ 61 w 102"/>
                <a:gd name="T19" fmla="*/ 63 h 87"/>
                <a:gd name="T20" fmla="*/ 69 w 102"/>
                <a:gd name="T21" fmla="*/ 66 h 87"/>
                <a:gd name="T22" fmla="*/ 75 w 102"/>
                <a:gd name="T23" fmla="*/ 69 h 87"/>
                <a:gd name="T24" fmla="*/ 82 w 102"/>
                <a:gd name="T25" fmla="*/ 73 h 87"/>
                <a:gd name="T26" fmla="*/ 88 w 102"/>
                <a:gd name="T27" fmla="*/ 76 h 87"/>
                <a:gd name="T28" fmla="*/ 93 w 102"/>
                <a:gd name="T29" fmla="*/ 79 h 87"/>
                <a:gd name="T30" fmla="*/ 98 w 102"/>
                <a:gd name="T31" fmla="*/ 82 h 87"/>
                <a:gd name="T32" fmla="*/ 101 w 102"/>
                <a:gd name="T33" fmla="*/ 86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87"/>
                <a:gd name="T53" fmla="*/ 102 w 10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87">
                  <a:moveTo>
                    <a:pt x="0" y="0"/>
                  </a:moveTo>
                  <a:lnTo>
                    <a:pt x="5" y="11"/>
                  </a:lnTo>
                  <a:lnTo>
                    <a:pt x="11" y="21"/>
                  </a:lnTo>
                  <a:lnTo>
                    <a:pt x="18" y="29"/>
                  </a:lnTo>
                  <a:lnTo>
                    <a:pt x="25" y="37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4"/>
                  </a:lnTo>
                  <a:lnTo>
                    <a:pt x="54" y="59"/>
                  </a:lnTo>
                  <a:lnTo>
                    <a:pt x="61" y="63"/>
                  </a:lnTo>
                  <a:lnTo>
                    <a:pt x="69" y="66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6"/>
                  </a:lnTo>
                  <a:lnTo>
                    <a:pt x="93" y="79"/>
                  </a:lnTo>
                  <a:lnTo>
                    <a:pt x="98" y="82"/>
                  </a:lnTo>
                  <a:lnTo>
                    <a:pt x="101" y="8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382"/>
            <p:cNvSpPr>
              <a:spLocks noChangeShapeType="1"/>
            </p:cNvSpPr>
            <p:nvPr/>
          </p:nvSpPr>
          <p:spPr bwMode="auto">
            <a:xfrm>
              <a:off x="1521" y="352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383"/>
            <p:cNvSpPr>
              <a:spLocks noChangeShapeType="1"/>
            </p:cNvSpPr>
            <p:nvPr/>
          </p:nvSpPr>
          <p:spPr bwMode="auto">
            <a:xfrm flipH="1">
              <a:off x="1622" y="361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3" name="Freeform 384"/>
            <p:cNvSpPr>
              <a:spLocks/>
            </p:cNvSpPr>
            <p:nvPr/>
          </p:nvSpPr>
          <p:spPr bwMode="auto">
            <a:xfrm>
              <a:off x="1622" y="3613"/>
              <a:ext cx="48" cy="91"/>
            </a:xfrm>
            <a:custGeom>
              <a:avLst/>
              <a:gdLst>
                <a:gd name="T0" fmla="*/ 0 w 48"/>
                <a:gd name="T1" fmla="*/ 0 h 91"/>
                <a:gd name="T2" fmla="*/ 4 w 48"/>
                <a:gd name="T3" fmla="*/ 5 h 91"/>
                <a:gd name="T4" fmla="*/ 6 w 48"/>
                <a:gd name="T5" fmla="*/ 10 h 91"/>
                <a:gd name="T6" fmla="*/ 9 w 48"/>
                <a:gd name="T7" fmla="*/ 16 h 91"/>
                <a:gd name="T8" fmla="*/ 11 w 48"/>
                <a:gd name="T9" fmla="*/ 21 h 91"/>
                <a:gd name="T10" fmla="*/ 13 w 48"/>
                <a:gd name="T11" fmla="*/ 28 h 91"/>
                <a:gd name="T12" fmla="*/ 15 w 48"/>
                <a:gd name="T13" fmla="*/ 34 h 91"/>
                <a:gd name="T14" fmla="*/ 16 w 48"/>
                <a:gd name="T15" fmla="*/ 41 h 91"/>
                <a:gd name="T16" fmla="*/ 18 w 48"/>
                <a:gd name="T17" fmla="*/ 48 h 91"/>
                <a:gd name="T18" fmla="*/ 20 w 48"/>
                <a:gd name="T19" fmla="*/ 55 h 91"/>
                <a:gd name="T20" fmla="*/ 23 w 48"/>
                <a:gd name="T21" fmla="*/ 61 h 91"/>
                <a:gd name="T22" fmla="*/ 25 w 48"/>
                <a:gd name="T23" fmla="*/ 67 h 91"/>
                <a:gd name="T24" fmla="*/ 28 w 48"/>
                <a:gd name="T25" fmla="*/ 73 h 91"/>
                <a:gd name="T26" fmla="*/ 32 w 48"/>
                <a:gd name="T27" fmla="*/ 78 h 91"/>
                <a:gd name="T28" fmla="*/ 36 w 48"/>
                <a:gd name="T29" fmla="*/ 83 h 91"/>
                <a:gd name="T30" fmla="*/ 41 w 48"/>
                <a:gd name="T31" fmla="*/ 87 h 91"/>
                <a:gd name="T32" fmla="*/ 47 w 48"/>
                <a:gd name="T33" fmla="*/ 9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91"/>
                <a:gd name="T53" fmla="*/ 48 w 48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91">
                  <a:moveTo>
                    <a:pt x="0" y="0"/>
                  </a:moveTo>
                  <a:lnTo>
                    <a:pt x="4" y="5"/>
                  </a:lnTo>
                  <a:lnTo>
                    <a:pt x="6" y="10"/>
                  </a:lnTo>
                  <a:lnTo>
                    <a:pt x="9" y="16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6" y="41"/>
                  </a:lnTo>
                  <a:lnTo>
                    <a:pt x="18" y="48"/>
                  </a:lnTo>
                  <a:lnTo>
                    <a:pt x="20" y="55"/>
                  </a:lnTo>
                  <a:lnTo>
                    <a:pt x="23" y="61"/>
                  </a:lnTo>
                  <a:lnTo>
                    <a:pt x="25" y="67"/>
                  </a:lnTo>
                  <a:lnTo>
                    <a:pt x="28" y="73"/>
                  </a:lnTo>
                  <a:lnTo>
                    <a:pt x="32" y="78"/>
                  </a:lnTo>
                  <a:lnTo>
                    <a:pt x="36" y="83"/>
                  </a:lnTo>
                  <a:lnTo>
                    <a:pt x="41" y="87"/>
                  </a:lnTo>
                  <a:lnTo>
                    <a:pt x="47" y="9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" name="Line 385"/>
            <p:cNvSpPr>
              <a:spLocks noChangeShapeType="1"/>
            </p:cNvSpPr>
            <p:nvPr/>
          </p:nvSpPr>
          <p:spPr bwMode="auto">
            <a:xfrm>
              <a:off x="1622" y="3613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5" name="Line 386"/>
            <p:cNvSpPr>
              <a:spLocks noChangeShapeType="1"/>
            </p:cNvSpPr>
            <p:nvPr/>
          </p:nvSpPr>
          <p:spPr bwMode="auto">
            <a:xfrm flipH="1">
              <a:off x="1668" y="370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6" name="Freeform 387"/>
            <p:cNvSpPr>
              <a:spLocks/>
            </p:cNvSpPr>
            <p:nvPr/>
          </p:nvSpPr>
          <p:spPr bwMode="auto">
            <a:xfrm>
              <a:off x="1669" y="3698"/>
              <a:ext cx="114" cy="17"/>
            </a:xfrm>
            <a:custGeom>
              <a:avLst/>
              <a:gdLst>
                <a:gd name="T0" fmla="*/ 0 w 114"/>
                <a:gd name="T1" fmla="*/ 8 h 17"/>
                <a:gd name="T2" fmla="*/ 6 w 114"/>
                <a:gd name="T3" fmla="*/ 12 h 17"/>
                <a:gd name="T4" fmla="*/ 12 w 114"/>
                <a:gd name="T5" fmla="*/ 14 h 17"/>
                <a:gd name="T6" fmla="*/ 19 w 114"/>
                <a:gd name="T7" fmla="*/ 16 h 17"/>
                <a:gd name="T8" fmla="*/ 25 w 114"/>
                <a:gd name="T9" fmla="*/ 16 h 17"/>
                <a:gd name="T10" fmla="*/ 32 w 114"/>
                <a:gd name="T11" fmla="*/ 16 h 17"/>
                <a:gd name="T12" fmla="*/ 39 w 114"/>
                <a:gd name="T13" fmla="*/ 14 h 17"/>
                <a:gd name="T14" fmla="*/ 46 w 114"/>
                <a:gd name="T15" fmla="*/ 14 h 17"/>
                <a:gd name="T16" fmla="*/ 54 w 114"/>
                <a:gd name="T17" fmla="*/ 11 h 17"/>
                <a:gd name="T18" fmla="*/ 61 w 114"/>
                <a:gd name="T19" fmla="*/ 9 h 17"/>
                <a:gd name="T20" fmla="*/ 68 w 114"/>
                <a:gd name="T21" fmla="*/ 8 h 17"/>
                <a:gd name="T22" fmla="*/ 76 w 114"/>
                <a:gd name="T23" fmla="*/ 4 h 17"/>
                <a:gd name="T24" fmla="*/ 83 w 114"/>
                <a:gd name="T25" fmla="*/ 3 h 17"/>
                <a:gd name="T26" fmla="*/ 90 w 114"/>
                <a:gd name="T27" fmla="*/ 1 h 17"/>
                <a:gd name="T28" fmla="*/ 98 w 114"/>
                <a:gd name="T29" fmla="*/ 0 h 17"/>
                <a:gd name="T30" fmla="*/ 105 w 114"/>
                <a:gd name="T31" fmla="*/ 0 h 17"/>
                <a:gd name="T32" fmla="*/ 113 w 114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7"/>
                <a:gd name="T53" fmla="*/ 114 w 1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7">
                  <a:moveTo>
                    <a:pt x="0" y="8"/>
                  </a:moveTo>
                  <a:lnTo>
                    <a:pt x="6" y="12"/>
                  </a:lnTo>
                  <a:lnTo>
                    <a:pt x="12" y="14"/>
                  </a:lnTo>
                  <a:lnTo>
                    <a:pt x="19" y="16"/>
                  </a:lnTo>
                  <a:lnTo>
                    <a:pt x="25" y="16"/>
                  </a:lnTo>
                  <a:lnTo>
                    <a:pt x="32" y="16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54" y="11"/>
                  </a:lnTo>
                  <a:lnTo>
                    <a:pt x="61" y="9"/>
                  </a:lnTo>
                  <a:lnTo>
                    <a:pt x="68" y="8"/>
                  </a:lnTo>
                  <a:lnTo>
                    <a:pt x="76" y="4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3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7" name="Line 388"/>
            <p:cNvSpPr>
              <a:spLocks noChangeShapeType="1"/>
            </p:cNvSpPr>
            <p:nvPr/>
          </p:nvSpPr>
          <p:spPr bwMode="auto">
            <a:xfrm flipV="1">
              <a:off x="1669" y="3702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8" name="Line 389"/>
            <p:cNvSpPr>
              <a:spLocks noChangeShapeType="1"/>
            </p:cNvSpPr>
            <p:nvPr/>
          </p:nvSpPr>
          <p:spPr bwMode="auto">
            <a:xfrm>
              <a:off x="1782" y="3699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9" name="Freeform 390"/>
            <p:cNvSpPr>
              <a:spLocks/>
            </p:cNvSpPr>
            <p:nvPr/>
          </p:nvSpPr>
          <p:spPr bwMode="auto">
            <a:xfrm>
              <a:off x="1782" y="3699"/>
              <a:ext cx="135" cy="34"/>
            </a:xfrm>
            <a:custGeom>
              <a:avLst/>
              <a:gdLst>
                <a:gd name="T0" fmla="*/ 0 w 135"/>
                <a:gd name="T1" fmla="*/ 0 h 34"/>
                <a:gd name="T2" fmla="*/ 9 w 135"/>
                <a:gd name="T3" fmla="*/ 1 h 34"/>
                <a:gd name="T4" fmla="*/ 19 w 135"/>
                <a:gd name="T5" fmla="*/ 3 h 34"/>
                <a:gd name="T6" fmla="*/ 28 w 135"/>
                <a:gd name="T7" fmla="*/ 5 h 34"/>
                <a:gd name="T8" fmla="*/ 37 w 135"/>
                <a:gd name="T9" fmla="*/ 8 h 34"/>
                <a:gd name="T10" fmla="*/ 45 w 135"/>
                <a:gd name="T11" fmla="*/ 12 h 34"/>
                <a:gd name="T12" fmla="*/ 54 w 135"/>
                <a:gd name="T13" fmla="*/ 15 h 34"/>
                <a:gd name="T14" fmla="*/ 62 w 135"/>
                <a:gd name="T15" fmla="*/ 19 h 34"/>
                <a:gd name="T16" fmla="*/ 70 w 135"/>
                <a:gd name="T17" fmla="*/ 22 h 34"/>
                <a:gd name="T18" fmla="*/ 78 w 135"/>
                <a:gd name="T19" fmla="*/ 25 h 34"/>
                <a:gd name="T20" fmla="*/ 85 w 135"/>
                <a:gd name="T21" fmla="*/ 28 h 34"/>
                <a:gd name="T22" fmla="*/ 93 w 135"/>
                <a:gd name="T23" fmla="*/ 30 h 34"/>
                <a:gd name="T24" fmla="*/ 101 w 135"/>
                <a:gd name="T25" fmla="*/ 32 h 34"/>
                <a:gd name="T26" fmla="*/ 109 w 135"/>
                <a:gd name="T27" fmla="*/ 33 h 34"/>
                <a:gd name="T28" fmla="*/ 117 w 135"/>
                <a:gd name="T29" fmla="*/ 33 h 34"/>
                <a:gd name="T30" fmla="*/ 125 w 135"/>
                <a:gd name="T31" fmla="*/ 32 h 34"/>
                <a:gd name="T32" fmla="*/ 134 w 135"/>
                <a:gd name="T33" fmla="*/ 3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34"/>
                <a:gd name="T53" fmla="*/ 135 w 1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34">
                  <a:moveTo>
                    <a:pt x="0" y="0"/>
                  </a:moveTo>
                  <a:lnTo>
                    <a:pt x="9" y="1"/>
                  </a:lnTo>
                  <a:lnTo>
                    <a:pt x="19" y="3"/>
                  </a:lnTo>
                  <a:lnTo>
                    <a:pt x="28" y="5"/>
                  </a:lnTo>
                  <a:lnTo>
                    <a:pt x="37" y="8"/>
                  </a:lnTo>
                  <a:lnTo>
                    <a:pt x="45" y="12"/>
                  </a:lnTo>
                  <a:lnTo>
                    <a:pt x="54" y="15"/>
                  </a:lnTo>
                  <a:lnTo>
                    <a:pt x="62" y="19"/>
                  </a:lnTo>
                  <a:lnTo>
                    <a:pt x="70" y="22"/>
                  </a:lnTo>
                  <a:lnTo>
                    <a:pt x="78" y="25"/>
                  </a:lnTo>
                  <a:lnTo>
                    <a:pt x="85" y="28"/>
                  </a:lnTo>
                  <a:lnTo>
                    <a:pt x="93" y="30"/>
                  </a:lnTo>
                  <a:lnTo>
                    <a:pt x="101" y="32"/>
                  </a:lnTo>
                  <a:lnTo>
                    <a:pt x="109" y="33"/>
                  </a:lnTo>
                  <a:lnTo>
                    <a:pt x="117" y="33"/>
                  </a:lnTo>
                  <a:lnTo>
                    <a:pt x="125" y="32"/>
                  </a:lnTo>
                  <a:lnTo>
                    <a:pt x="134" y="3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0" name="Line 391"/>
            <p:cNvSpPr>
              <a:spLocks noChangeShapeType="1"/>
            </p:cNvSpPr>
            <p:nvPr/>
          </p:nvSpPr>
          <p:spPr bwMode="auto">
            <a:xfrm flipV="1">
              <a:off x="1782" y="3697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1" name="Line 392"/>
            <p:cNvSpPr>
              <a:spLocks noChangeShapeType="1"/>
            </p:cNvSpPr>
            <p:nvPr/>
          </p:nvSpPr>
          <p:spPr bwMode="auto">
            <a:xfrm>
              <a:off x="1915" y="373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2" name="Freeform 393"/>
            <p:cNvSpPr>
              <a:spLocks/>
            </p:cNvSpPr>
            <p:nvPr/>
          </p:nvSpPr>
          <p:spPr bwMode="auto">
            <a:xfrm>
              <a:off x="1916" y="3625"/>
              <a:ext cx="99" cy="105"/>
            </a:xfrm>
            <a:custGeom>
              <a:avLst/>
              <a:gdLst>
                <a:gd name="T0" fmla="*/ 0 w 99"/>
                <a:gd name="T1" fmla="*/ 104 h 105"/>
                <a:gd name="T2" fmla="*/ 5 w 99"/>
                <a:gd name="T3" fmla="*/ 101 h 105"/>
                <a:gd name="T4" fmla="*/ 11 w 99"/>
                <a:gd name="T5" fmla="*/ 98 h 105"/>
                <a:gd name="T6" fmla="*/ 16 w 99"/>
                <a:gd name="T7" fmla="*/ 93 h 105"/>
                <a:gd name="T8" fmla="*/ 22 w 99"/>
                <a:gd name="T9" fmla="*/ 88 h 105"/>
                <a:gd name="T10" fmla="*/ 28 w 99"/>
                <a:gd name="T11" fmla="*/ 81 h 105"/>
                <a:gd name="T12" fmla="*/ 34 w 99"/>
                <a:gd name="T13" fmla="*/ 74 h 105"/>
                <a:gd name="T14" fmla="*/ 41 w 99"/>
                <a:gd name="T15" fmla="*/ 67 h 105"/>
                <a:gd name="T16" fmla="*/ 47 w 99"/>
                <a:gd name="T17" fmla="*/ 59 h 105"/>
                <a:gd name="T18" fmla="*/ 53 w 99"/>
                <a:gd name="T19" fmla="*/ 51 h 105"/>
                <a:gd name="T20" fmla="*/ 60 w 99"/>
                <a:gd name="T21" fmla="*/ 43 h 105"/>
                <a:gd name="T22" fmla="*/ 66 w 99"/>
                <a:gd name="T23" fmla="*/ 35 h 105"/>
                <a:gd name="T24" fmla="*/ 73 w 99"/>
                <a:gd name="T25" fmla="*/ 27 h 105"/>
                <a:gd name="T26" fmla="*/ 79 w 99"/>
                <a:gd name="T27" fmla="*/ 19 h 105"/>
                <a:gd name="T28" fmla="*/ 85 w 99"/>
                <a:gd name="T29" fmla="*/ 12 h 105"/>
                <a:gd name="T30" fmla="*/ 92 w 99"/>
                <a:gd name="T31" fmla="*/ 5 h 105"/>
                <a:gd name="T32" fmla="*/ 98 w 99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05"/>
                <a:gd name="T53" fmla="*/ 99 w 99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05">
                  <a:moveTo>
                    <a:pt x="0" y="104"/>
                  </a:moveTo>
                  <a:lnTo>
                    <a:pt x="5" y="101"/>
                  </a:lnTo>
                  <a:lnTo>
                    <a:pt x="11" y="98"/>
                  </a:lnTo>
                  <a:lnTo>
                    <a:pt x="16" y="93"/>
                  </a:lnTo>
                  <a:lnTo>
                    <a:pt x="22" y="88"/>
                  </a:lnTo>
                  <a:lnTo>
                    <a:pt x="28" y="81"/>
                  </a:lnTo>
                  <a:lnTo>
                    <a:pt x="34" y="74"/>
                  </a:lnTo>
                  <a:lnTo>
                    <a:pt x="41" y="67"/>
                  </a:lnTo>
                  <a:lnTo>
                    <a:pt x="47" y="59"/>
                  </a:lnTo>
                  <a:lnTo>
                    <a:pt x="53" y="51"/>
                  </a:lnTo>
                  <a:lnTo>
                    <a:pt x="60" y="43"/>
                  </a:lnTo>
                  <a:lnTo>
                    <a:pt x="66" y="35"/>
                  </a:lnTo>
                  <a:lnTo>
                    <a:pt x="73" y="27"/>
                  </a:lnTo>
                  <a:lnTo>
                    <a:pt x="79" y="19"/>
                  </a:lnTo>
                  <a:lnTo>
                    <a:pt x="85" y="12"/>
                  </a:lnTo>
                  <a:lnTo>
                    <a:pt x="92" y="5"/>
                  </a:lnTo>
                  <a:lnTo>
                    <a:pt x="9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3" name="Line 394"/>
            <p:cNvSpPr>
              <a:spLocks noChangeShapeType="1"/>
            </p:cNvSpPr>
            <p:nvPr/>
          </p:nvSpPr>
          <p:spPr bwMode="auto">
            <a:xfrm flipV="1">
              <a:off x="1915" y="3728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4" name="Line 395"/>
            <p:cNvSpPr>
              <a:spLocks noChangeShapeType="1"/>
            </p:cNvSpPr>
            <p:nvPr/>
          </p:nvSpPr>
          <p:spPr bwMode="auto">
            <a:xfrm>
              <a:off x="2014" y="362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5" name="Freeform 396"/>
            <p:cNvSpPr>
              <a:spLocks/>
            </p:cNvSpPr>
            <p:nvPr/>
          </p:nvSpPr>
          <p:spPr bwMode="auto">
            <a:xfrm>
              <a:off x="2014" y="3548"/>
              <a:ext cx="107" cy="78"/>
            </a:xfrm>
            <a:custGeom>
              <a:avLst/>
              <a:gdLst>
                <a:gd name="T0" fmla="*/ 0 w 107"/>
                <a:gd name="T1" fmla="*/ 77 h 78"/>
                <a:gd name="T2" fmla="*/ 6 w 107"/>
                <a:gd name="T3" fmla="*/ 72 h 78"/>
                <a:gd name="T4" fmla="*/ 13 w 107"/>
                <a:gd name="T5" fmla="*/ 67 h 78"/>
                <a:gd name="T6" fmla="*/ 20 w 107"/>
                <a:gd name="T7" fmla="*/ 63 h 78"/>
                <a:gd name="T8" fmla="*/ 28 w 107"/>
                <a:gd name="T9" fmla="*/ 60 h 78"/>
                <a:gd name="T10" fmla="*/ 36 w 107"/>
                <a:gd name="T11" fmla="*/ 56 h 78"/>
                <a:gd name="T12" fmla="*/ 44 w 107"/>
                <a:gd name="T13" fmla="*/ 53 h 78"/>
                <a:gd name="T14" fmla="*/ 51 w 107"/>
                <a:gd name="T15" fmla="*/ 50 h 78"/>
                <a:gd name="T16" fmla="*/ 59 w 107"/>
                <a:gd name="T17" fmla="*/ 46 h 78"/>
                <a:gd name="T18" fmla="*/ 67 w 107"/>
                <a:gd name="T19" fmla="*/ 43 h 78"/>
                <a:gd name="T20" fmla="*/ 74 w 107"/>
                <a:gd name="T21" fmla="*/ 39 h 78"/>
                <a:gd name="T22" fmla="*/ 81 w 107"/>
                <a:gd name="T23" fmla="*/ 34 h 78"/>
                <a:gd name="T24" fmla="*/ 88 w 107"/>
                <a:gd name="T25" fmla="*/ 29 h 78"/>
                <a:gd name="T26" fmla="*/ 93 w 107"/>
                <a:gd name="T27" fmla="*/ 23 h 78"/>
                <a:gd name="T28" fmla="*/ 98 w 107"/>
                <a:gd name="T29" fmla="*/ 16 h 78"/>
                <a:gd name="T30" fmla="*/ 103 w 107"/>
                <a:gd name="T31" fmla="*/ 8 h 78"/>
                <a:gd name="T32" fmla="*/ 106 w 107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78"/>
                <a:gd name="T53" fmla="*/ 107 w 10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78">
                  <a:moveTo>
                    <a:pt x="0" y="77"/>
                  </a:moveTo>
                  <a:lnTo>
                    <a:pt x="6" y="72"/>
                  </a:lnTo>
                  <a:lnTo>
                    <a:pt x="13" y="67"/>
                  </a:lnTo>
                  <a:lnTo>
                    <a:pt x="20" y="63"/>
                  </a:lnTo>
                  <a:lnTo>
                    <a:pt x="28" y="60"/>
                  </a:lnTo>
                  <a:lnTo>
                    <a:pt x="36" y="56"/>
                  </a:lnTo>
                  <a:lnTo>
                    <a:pt x="44" y="53"/>
                  </a:lnTo>
                  <a:lnTo>
                    <a:pt x="51" y="50"/>
                  </a:lnTo>
                  <a:lnTo>
                    <a:pt x="59" y="46"/>
                  </a:lnTo>
                  <a:lnTo>
                    <a:pt x="67" y="43"/>
                  </a:lnTo>
                  <a:lnTo>
                    <a:pt x="74" y="39"/>
                  </a:lnTo>
                  <a:lnTo>
                    <a:pt x="81" y="34"/>
                  </a:lnTo>
                  <a:lnTo>
                    <a:pt x="88" y="29"/>
                  </a:lnTo>
                  <a:lnTo>
                    <a:pt x="93" y="23"/>
                  </a:lnTo>
                  <a:lnTo>
                    <a:pt x="98" y="16"/>
                  </a:lnTo>
                  <a:lnTo>
                    <a:pt x="103" y="8"/>
                  </a:lnTo>
                  <a:lnTo>
                    <a:pt x="10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6" name="Line 397"/>
            <p:cNvSpPr>
              <a:spLocks noChangeShapeType="1"/>
            </p:cNvSpPr>
            <p:nvPr/>
          </p:nvSpPr>
          <p:spPr bwMode="auto">
            <a:xfrm flipV="1">
              <a:off x="2013" y="3624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7" name="Line 398"/>
            <p:cNvSpPr>
              <a:spLocks noChangeShapeType="1"/>
            </p:cNvSpPr>
            <p:nvPr/>
          </p:nvSpPr>
          <p:spPr bwMode="auto">
            <a:xfrm>
              <a:off x="2121" y="354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8" name="Freeform 399"/>
            <p:cNvSpPr>
              <a:spLocks/>
            </p:cNvSpPr>
            <p:nvPr/>
          </p:nvSpPr>
          <p:spPr bwMode="auto">
            <a:xfrm>
              <a:off x="2098" y="3432"/>
              <a:ext cx="28" cy="117"/>
            </a:xfrm>
            <a:custGeom>
              <a:avLst/>
              <a:gdLst>
                <a:gd name="T0" fmla="*/ 22 w 28"/>
                <a:gd name="T1" fmla="*/ 116 h 117"/>
                <a:gd name="T2" fmla="*/ 25 w 28"/>
                <a:gd name="T3" fmla="*/ 104 h 117"/>
                <a:gd name="T4" fmla="*/ 27 w 28"/>
                <a:gd name="T5" fmla="*/ 93 h 117"/>
                <a:gd name="T6" fmla="*/ 27 w 28"/>
                <a:gd name="T7" fmla="*/ 83 h 117"/>
                <a:gd name="T8" fmla="*/ 27 w 28"/>
                <a:gd name="T9" fmla="*/ 74 h 117"/>
                <a:gd name="T10" fmla="*/ 25 w 28"/>
                <a:gd name="T11" fmla="*/ 66 h 117"/>
                <a:gd name="T12" fmla="*/ 23 w 28"/>
                <a:gd name="T13" fmla="*/ 59 h 117"/>
                <a:gd name="T14" fmla="*/ 21 w 28"/>
                <a:gd name="T15" fmla="*/ 52 h 117"/>
                <a:gd name="T16" fmla="*/ 18 w 28"/>
                <a:gd name="T17" fmla="*/ 45 h 117"/>
                <a:gd name="T18" fmla="*/ 15 w 28"/>
                <a:gd name="T19" fmla="*/ 39 h 117"/>
                <a:gd name="T20" fmla="*/ 12 w 28"/>
                <a:gd name="T21" fmla="*/ 33 h 117"/>
                <a:gd name="T22" fmla="*/ 9 w 28"/>
                <a:gd name="T23" fmla="*/ 28 h 117"/>
                <a:gd name="T24" fmla="*/ 6 w 28"/>
                <a:gd name="T25" fmla="*/ 22 h 117"/>
                <a:gd name="T26" fmla="*/ 3 w 28"/>
                <a:gd name="T27" fmla="*/ 17 h 117"/>
                <a:gd name="T28" fmla="*/ 1 w 28"/>
                <a:gd name="T29" fmla="*/ 12 h 117"/>
                <a:gd name="T30" fmla="*/ 0 w 28"/>
                <a:gd name="T31" fmla="*/ 6 h 117"/>
                <a:gd name="T32" fmla="*/ 0 w 28"/>
                <a:gd name="T33" fmla="*/ 0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17"/>
                <a:gd name="T53" fmla="*/ 28 w 28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17">
                  <a:moveTo>
                    <a:pt x="22" y="116"/>
                  </a:moveTo>
                  <a:lnTo>
                    <a:pt x="25" y="104"/>
                  </a:lnTo>
                  <a:lnTo>
                    <a:pt x="27" y="93"/>
                  </a:lnTo>
                  <a:lnTo>
                    <a:pt x="27" y="83"/>
                  </a:lnTo>
                  <a:lnTo>
                    <a:pt x="27" y="74"/>
                  </a:lnTo>
                  <a:lnTo>
                    <a:pt x="25" y="66"/>
                  </a:lnTo>
                  <a:lnTo>
                    <a:pt x="23" y="59"/>
                  </a:lnTo>
                  <a:lnTo>
                    <a:pt x="21" y="52"/>
                  </a:lnTo>
                  <a:lnTo>
                    <a:pt x="18" y="45"/>
                  </a:lnTo>
                  <a:lnTo>
                    <a:pt x="15" y="39"/>
                  </a:lnTo>
                  <a:lnTo>
                    <a:pt x="12" y="33"/>
                  </a:lnTo>
                  <a:lnTo>
                    <a:pt x="9" y="28"/>
                  </a:lnTo>
                  <a:lnTo>
                    <a:pt x="6" y="22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9" name="Line 400"/>
            <p:cNvSpPr>
              <a:spLocks noChangeShapeType="1"/>
            </p:cNvSpPr>
            <p:nvPr/>
          </p:nvSpPr>
          <p:spPr bwMode="auto">
            <a:xfrm flipH="1">
              <a:off x="2120" y="354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0" name="Line 401"/>
            <p:cNvSpPr>
              <a:spLocks noChangeShapeType="1"/>
            </p:cNvSpPr>
            <p:nvPr/>
          </p:nvSpPr>
          <p:spPr bwMode="auto">
            <a:xfrm>
              <a:off x="2099" y="3432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1" name="Freeform 402"/>
            <p:cNvSpPr>
              <a:spLocks/>
            </p:cNvSpPr>
            <p:nvPr/>
          </p:nvSpPr>
          <p:spPr bwMode="auto">
            <a:xfrm>
              <a:off x="2098" y="3309"/>
              <a:ext cx="36" cy="124"/>
            </a:xfrm>
            <a:custGeom>
              <a:avLst/>
              <a:gdLst>
                <a:gd name="T0" fmla="*/ 0 w 36"/>
                <a:gd name="T1" fmla="*/ 123 h 124"/>
                <a:gd name="T2" fmla="*/ 1 w 36"/>
                <a:gd name="T3" fmla="*/ 117 h 124"/>
                <a:gd name="T4" fmla="*/ 3 w 36"/>
                <a:gd name="T5" fmla="*/ 111 h 124"/>
                <a:gd name="T6" fmla="*/ 5 w 36"/>
                <a:gd name="T7" fmla="*/ 104 h 124"/>
                <a:gd name="T8" fmla="*/ 8 w 36"/>
                <a:gd name="T9" fmla="*/ 98 h 124"/>
                <a:gd name="T10" fmla="*/ 12 w 36"/>
                <a:gd name="T11" fmla="*/ 91 h 124"/>
                <a:gd name="T12" fmla="*/ 16 w 36"/>
                <a:gd name="T13" fmla="*/ 85 h 124"/>
                <a:gd name="T14" fmla="*/ 20 w 36"/>
                <a:gd name="T15" fmla="*/ 77 h 124"/>
                <a:gd name="T16" fmla="*/ 23 w 36"/>
                <a:gd name="T17" fmla="*/ 70 h 124"/>
                <a:gd name="T18" fmla="*/ 27 w 36"/>
                <a:gd name="T19" fmla="*/ 63 h 124"/>
                <a:gd name="T20" fmla="*/ 30 w 36"/>
                <a:gd name="T21" fmla="*/ 55 h 124"/>
                <a:gd name="T22" fmla="*/ 33 w 36"/>
                <a:gd name="T23" fmla="*/ 47 h 124"/>
                <a:gd name="T24" fmla="*/ 34 w 36"/>
                <a:gd name="T25" fmla="*/ 38 h 124"/>
                <a:gd name="T26" fmla="*/ 35 w 36"/>
                <a:gd name="T27" fmla="*/ 29 h 124"/>
                <a:gd name="T28" fmla="*/ 34 w 36"/>
                <a:gd name="T29" fmla="*/ 20 h 124"/>
                <a:gd name="T30" fmla="*/ 32 w 36"/>
                <a:gd name="T31" fmla="*/ 10 h 124"/>
                <a:gd name="T32" fmla="*/ 29 w 36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4"/>
                <a:gd name="T53" fmla="*/ 36 w 36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4">
                  <a:moveTo>
                    <a:pt x="0" y="123"/>
                  </a:moveTo>
                  <a:lnTo>
                    <a:pt x="1" y="117"/>
                  </a:lnTo>
                  <a:lnTo>
                    <a:pt x="3" y="111"/>
                  </a:lnTo>
                  <a:lnTo>
                    <a:pt x="5" y="104"/>
                  </a:lnTo>
                  <a:lnTo>
                    <a:pt x="8" y="98"/>
                  </a:lnTo>
                  <a:lnTo>
                    <a:pt x="12" y="91"/>
                  </a:lnTo>
                  <a:lnTo>
                    <a:pt x="16" y="85"/>
                  </a:lnTo>
                  <a:lnTo>
                    <a:pt x="20" y="77"/>
                  </a:lnTo>
                  <a:lnTo>
                    <a:pt x="23" y="70"/>
                  </a:lnTo>
                  <a:lnTo>
                    <a:pt x="27" y="63"/>
                  </a:lnTo>
                  <a:lnTo>
                    <a:pt x="30" y="55"/>
                  </a:lnTo>
                  <a:lnTo>
                    <a:pt x="33" y="47"/>
                  </a:lnTo>
                  <a:lnTo>
                    <a:pt x="34" y="38"/>
                  </a:lnTo>
                  <a:lnTo>
                    <a:pt x="35" y="29"/>
                  </a:lnTo>
                  <a:lnTo>
                    <a:pt x="34" y="20"/>
                  </a:lnTo>
                  <a:lnTo>
                    <a:pt x="32" y="1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2" name="Line 403"/>
            <p:cNvSpPr>
              <a:spLocks noChangeShapeType="1"/>
            </p:cNvSpPr>
            <p:nvPr/>
          </p:nvSpPr>
          <p:spPr bwMode="auto">
            <a:xfrm flipH="1">
              <a:off x="2098" y="3432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3" name="Line 404"/>
            <p:cNvSpPr>
              <a:spLocks noChangeShapeType="1"/>
            </p:cNvSpPr>
            <p:nvPr/>
          </p:nvSpPr>
          <p:spPr bwMode="auto">
            <a:xfrm>
              <a:off x="2127" y="3309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" name="Freeform 405"/>
            <p:cNvSpPr>
              <a:spLocks/>
            </p:cNvSpPr>
            <p:nvPr/>
          </p:nvSpPr>
          <p:spPr bwMode="auto">
            <a:xfrm>
              <a:off x="2035" y="3248"/>
              <a:ext cx="93" cy="62"/>
            </a:xfrm>
            <a:custGeom>
              <a:avLst/>
              <a:gdLst>
                <a:gd name="T0" fmla="*/ 92 w 93"/>
                <a:gd name="T1" fmla="*/ 61 h 62"/>
                <a:gd name="T2" fmla="*/ 87 w 93"/>
                <a:gd name="T3" fmla="*/ 52 h 62"/>
                <a:gd name="T4" fmla="*/ 83 w 93"/>
                <a:gd name="T5" fmla="*/ 45 h 62"/>
                <a:gd name="T6" fmla="*/ 78 w 93"/>
                <a:gd name="T7" fmla="*/ 40 h 62"/>
                <a:gd name="T8" fmla="*/ 73 w 93"/>
                <a:gd name="T9" fmla="*/ 35 h 62"/>
                <a:gd name="T10" fmla="*/ 67 w 93"/>
                <a:gd name="T11" fmla="*/ 32 h 62"/>
                <a:gd name="T12" fmla="*/ 62 w 93"/>
                <a:gd name="T13" fmla="*/ 30 h 62"/>
                <a:gd name="T14" fmla="*/ 56 w 93"/>
                <a:gd name="T15" fmla="*/ 28 h 62"/>
                <a:gd name="T16" fmla="*/ 50 w 93"/>
                <a:gd name="T17" fmla="*/ 26 h 62"/>
                <a:gd name="T18" fmla="*/ 44 w 93"/>
                <a:gd name="T19" fmla="*/ 25 h 62"/>
                <a:gd name="T20" fmla="*/ 38 w 93"/>
                <a:gd name="T21" fmla="*/ 23 h 62"/>
                <a:gd name="T22" fmla="*/ 32 w 93"/>
                <a:gd name="T23" fmla="*/ 21 h 62"/>
                <a:gd name="T24" fmla="*/ 25 w 93"/>
                <a:gd name="T25" fmla="*/ 19 h 62"/>
                <a:gd name="T26" fmla="*/ 19 w 93"/>
                <a:gd name="T27" fmla="*/ 16 h 62"/>
                <a:gd name="T28" fmla="*/ 12 w 93"/>
                <a:gd name="T29" fmla="*/ 12 h 62"/>
                <a:gd name="T30" fmla="*/ 6 w 93"/>
                <a:gd name="T31" fmla="*/ 6 h 62"/>
                <a:gd name="T32" fmla="*/ 0 w 93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62"/>
                <a:gd name="T53" fmla="*/ 93 w 93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62">
                  <a:moveTo>
                    <a:pt x="92" y="61"/>
                  </a:moveTo>
                  <a:lnTo>
                    <a:pt x="87" y="52"/>
                  </a:lnTo>
                  <a:lnTo>
                    <a:pt x="83" y="45"/>
                  </a:lnTo>
                  <a:lnTo>
                    <a:pt x="78" y="40"/>
                  </a:lnTo>
                  <a:lnTo>
                    <a:pt x="73" y="35"/>
                  </a:lnTo>
                  <a:lnTo>
                    <a:pt x="67" y="32"/>
                  </a:lnTo>
                  <a:lnTo>
                    <a:pt x="62" y="30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4" y="25"/>
                  </a:lnTo>
                  <a:lnTo>
                    <a:pt x="38" y="23"/>
                  </a:lnTo>
                  <a:lnTo>
                    <a:pt x="32" y="21"/>
                  </a:lnTo>
                  <a:lnTo>
                    <a:pt x="25" y="19"/>
                  </a:lnTo>
                  <a:lnTo>
                    <a:pt x="19" y="1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" name="Line 406"/>
            <p:cNvSpPr>
              <a:spLocks noChangeShapeType="1"/>
            </p:cNvSpPr>
            <p:nvPr/>
          </p:nvSpPr>
          <p:spPr bwMode="auto">
            <a:xfrm flipH="1">
              <a:off x="2127" y="330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07"/>
            <p:cNvSpPr>
              <a:spLocks noChangeShapeType="1"/>
            </p:cNvSpPr>
            <p:nvPr/>
          </p:nvSpPr>
          <p:spPr bwMode="auto">
            <a:xfrm>
              <a:off x="2034" y="3247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08"/>
            <p:cNvSpPr>
              <a:spLocks/>
            </p:cNvSpPr>
            <p:nvPr/>
          </p:nvSpPr>
          <p:spPr bwMode="auto">
            <a:xfrm>
              <a:off x="1996" y="3148"/>
              <a:ext cx="40" cy="101"/>
            </a:xfrm>
            <a:custGeom>
              <a:avLst/>
              <a:gdLst>
                <a:gd name="T0" fmla="*/ 39 w 40"/>
                <a:gd name="T1" fmla="*/ 100 h 101"/>
                <a:gd name="T2" fmla="*/ 35 w 40"/>
                <a:gd name="T3" fmla="*/ 94 h 101"/>
                <a:gd name="T4" fmla="*/ 32 w 40"/>
                <a:gd name="T5" fmla="*/ 89 h 101"/>
                <a:gd name="T6" fmla="*/ 30 w 40"/>
                <a:gd name="T7" fmla="*/ 83 h 101"/>
                <a:gd name="T8" fmla="*/ 29 w 40"/>
                <a:gd name="T9" fmla="*/ 77 h 101"/>
                <a:gd name="T10" fmla="*/ 27 w 40"/>
                <a:gd name="T11" fmla="*/ 70 h 101"/>
                <a:gd name="T12" fmla="*/ 27 w 40"/>
                <a:gd name="T13" fmla="*/ 64 h 101"/>
                <a:gd name="T14" fmla="*/ 26 w 40"/>
                <a:gd name="T15" fmla="*/ 57 h 101"/>
                <a:gd name="T16" fmla="*/ 25 w 40"/>
                <a:gd name="T17" fmla="*/ 50 h 101"/>
                <a:gd name="T18" fmla="*/ 24 w 40"/>
                <a:gd name="T19" fmla="*/ 43 h 101"/>
                <a:gd name="T20" fmla="*/ 22 w 40"/>
                <a:gd name="T21" fmla="*/ 36 h 101"/>
                <a:gd name="T22" fmla="*/ 21 w 40"/>
                <a:gd name="T23" fmla="*/ 29 h 101"/>
                <a:gd name="T24" fmla="*/ 18 w 40"/>
                <a:gd name="T25" fmla="*/ 23 h 101"/>
                <a:gd name="T26" fmla="*/ 15 w 40"/>
                <a:gd name="T27" fmla="*/ 16 h 101"/>
                <a:gd name="T28" fmla="*/ 11 w 40"/>
                <a:gd name="T29" fmla="*/ 11 h 101"/>
                <a:gd name="T30" fmla="*/ 6 w 40"/>
                <a:gd name="T31" fmla="*/ 5 h 101"/>
                <a:gd name="T32" fmla="*/ 0 w 40"/>
                <a:gd name="T33" fmla="*/ 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01"/>
                <a:gd name="T53" fmla="*/ 40 w 40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01">
                  <a:moveTo>
                    <a:pt x="39" y="100"/>
                  </a:moveTo>
                  <a:lnTo>
                    <a:pt x="35" y="94"/>
                  </a:lnTo>
                  <a:lnTo>
                    <a:pt x="32" y="89"/>
                  </a:lnTo>
                  <a:lnTo>
                    <a:pt x="30" y="83"/>
                  </a:lnTo>
                  <a:lnTo>
                    <a:pt x="29" y="77"/>
                  </a:lnTo>
                  <a:lnTo>
                    <a:pt x="27" y="70"/>
                  </a:lnTo>
                  <a:lnTo>
                    <a:pt x="27" y="64"/>
                  </a:lnTo>
                  <a:lnTo>
                    <a:pt x="26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2" y="36"/>
                  </a:lnTo>
                  <a:lnTo>
                    <a:pt x="21" y="29"/>
                  </a:lnTo>
                  <a:lnTo>
                    <a:pt x="18" y="23"/>
                  </a:lnTo>
                  <a:lnTo>
                    <a:pt x="15" y="16"/>
                  </a:lnTo>
                  <a:lnTo>
                    <a:pt x="11" y="11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09"/>
            <p:cNvSpPr>
              <a:spLocks noChangeShapeType="1"/>
            </p:cNvSpPr>
            <p:nvPr/>
          </p:nvSpPr>
          <p:spPr bwMode="auto">
            <a:xfrm flipH="1">
              <a:off x="2034" y="324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9" name="Line 410"/>
            <p:cNvSpPr>
              <a:spLocks noChangeShapeType="1"/>
            </p:cNvSpPr>
            <p:nvPr/>
          </p:nvSpPr>
          <p:spPr bwMode="auto">
            <a:xfrm flipV="1">
              <a:off x="1996" y="3147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0" name="Freeform 411"/>
            <p:cNvSpPr>
              <a:spLocks/>
            </p:cNvSpPr>
            <p:nvPr/>
          </p:nvSpPr>
          <p:spPr bwMode="auto">
            <a:xfrm>
              <a:off x="1868" y="3137"/>
              <a:ext cx="129" cy="17"/>
            </a:xfrm>
            <a:custGeom>
              <a:avLst/>
              <a:gdLst>
                <a:gd name="T0" fmla="*/ 128 w 129"/>
                <a:gd name="T1" fmla="*/ 16 h 17"/>
                <a:gd name="T2" fmla="*/ 121 w 129"/>
                <a:gd name="T3" fmla="*/ 10 h 17"/>
                <a:gd name="T4" fmla="*/ 114 w 129"/>
                <a:gd name="T5" fmla="*/ 5 h 17"/>
                <a:gd name="T6" fmla="*/ 107 w 129"/>
                <a:gd name="T7" fmla="*/ 1 h 17"/>
                <a:gd name="T8" fmla="*/ 100 w 129"/>
                <a:gd name="T9" fmla="*/ 0 h 17"/>
                <a:gd name="T10" fmla="*/ 92 w 129"/>
                <a:gd name="T11" fmla="*/ 0 h 17"/>
                <a:gd name="T12" fmla="*/ 84 w 129"/>
                <a:gd name="T13" fmla="*/ 0 h 17"/>
                <a:gd name="T14" fmla="*/ 77 w 129"/>
                <a:gd name="T15" fmla="*/ 0 h 17"/>
                <a:gd name="T16" fmla="*/ 69 w 129"/>
                <a:gd name="T17" fmla="*/ 1 h 17"/>
                <a:gd name="T18" fmla="*/ 60 w 129"/>
                <a:gd name="T19" fmla="*/ 2 h 17"/>
                <a:gd name="T20" fmla="*/ 52 w 129"/>
                <a:gd name="T21" fmla="*/ 4 h 17"/>
                <a:gd name="T22" fmla="*/ 44 w 129"/>
                <a:gd name="T23" fmla="*/ 5 h 17"/>
                <a:gd name="T24" fmla="*/ 35 w 129"/>
                <a:gd name="T25" fmla="*/ 7 h 17"/>
                <a:gd name="T26" fmla="*/ 27 w 129"/>
                <a:gd name="T27" fmla="*/ 7 h 17"/>
                <a:gd name="T28" fmla="*/ 18 w 129"/>
                <a:gd name="T29" fmla="*/ 8 h 17"/>
                <a:gd name="T30" fmla="*/ 9 w 129"/>
                <a:gd name="T31" fmla="*/ 7 h 17"/>
                <a:gd name="T32" fmla="*/ 0 w 129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"/>
                <a:gd name="T52" fmla="*/ 0 h 17"/>
                <a:gd name="T53" fmla="*/ 129 w 12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" h="17">
                  <a:moveTo>
                    <a:pt x="128" y="16"/>
                  </a:moveTo>
                  <a:lnTo>
                    <a:pt x="121" y="10"/>
                  </a:lnTo>
                  <a:lnTo>
                    <a:pt x="114" y="5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5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18" y="8"/>
                  </a:lnTo>
                  <a:lnTo>
                    <a:pt x="9" y="7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1" name="Line 412"/>
            <p:cNvSpPr>
              <a:spLocks noChangeShapeType="1"/>
            </p:cNvSpPr>
            <p:nvPr/>
          </p:nvSpPr>
          <p:spPr bwMode="auto">
            <a:xfrm flipH="1">
              <a:off x="1995" y="314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2" name="Line 413"/>
            <p:cNvSpPr>
              <a:spLocks noChangeShapeType="1"/>
            </p:cNvSpPr>
            <p:nvPr/>
          </p:nvSpPr>
          <p:spPr bwMode="auto">
            <a:xfrm flipV="1">
              <a:off x="1868" y="3140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3" name="Freeform 414"/>
            <p:cNvSpPr>
              <a:spLocks/>
            </p:cNvSpPr>
            <p:nvPr/>
          </p:nvSpPr>
          <p:spPr bwMode="auto">
            <a:xfrm>
              <a:off x="1649" y="3252"/>
              <a:ext cx="33" cy="91"/>
            </a:xfrm>
            <a:custGeom>
              <a:avLst/>
              <a:gdLst>
                <a:gd name="T0" fmla="*/ 32 w 33"/>
                <a:gd name="T1" fmla="*/ 0 h 91"/>
                <a:gd name="T2" fmla="*/ 27 w 33"/>
                <a:gd name="T3" fmla="*/ 3 h 91"/>
                <a:gd name="T4" fmla="*/ 24 w 33"/>
                <a:gd name="T5" fmla="*/ 6 h 91"/>
                <a:gd name="T6" fmla="*/ 21 w 33"/>
                <a:gd name="T7" fmla="*/ 9 h 91"/>
                <a:gd name="T8" fmla="*/ 19 w 33"/>
                <a:gd name="T9" fmla="*/ 13 h 91"/>
                <a:gd name="T10" fmla="*/ 18 w 33"/>
                <a:gd name="T11" fmla="*/ 17 h 91"/>
                <a:gd name="T12" fmla="*/ 17 w 33"/>
                <a:gd name="T13" fmla="*/ 21 h 91"/>
                <a:gd name="T14" fmla="*/ 17 w 33"/>
                <a:gd name="T15" fmla="*/ 26 h 91"/>
                <a:gd name="T16" fmla="*/ 17 w 33"/>
                <a:gd name="T17" fmla="*/ 31 h 91"/>
                <a:gd name="T18" fmla="*/ 17 w 33"/>
                <a:gd name="T19" fmla="*/ 37 h 91"/>
                <a:gd name="T20" fmla="*/ 17 w 33"/>
                <a:gd name="T21" fmla="*/ 43 h 91"/>
                <a:gd name="T22" fmla="*/ 16 w 33"/>
                <a:gd name="T23" fmla="*/ 49 h 91"/>
                <a:gd name="T24" fmla="*/ 14 w 33"/>
                <a:gd name="T25" fmla="*/ 56 h 91"/>
                <a:gd name="T26" fmla="*/ 12 w 33"/>
                <a:gd name="T27" fmla="*/ 64 h 91"/>
                <a:gd name="T28" fmla="*/ 9 w 33"/>
                <a:gd name="T29" fmla="*/ 72 h 91"/>
                <a:gd name="T30" fmla="*/ 5 w 33"/>
                <a:gd name="T31" fmla="*/ 81 h 91"/>
                <a:gd name="T32" fmla="*/ 0 w 33"/>
                <a:gd name="T33" fmla="*/ 9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91"/>
                <a:gd name="T53" fmla="*/ 33 w 33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91">
                  <a:moveTo>
                    <a:pt x="32" y="0"/>
                  </a:moveTo>
                  <a:lnTo>
                    <a:pt x="27" y="3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9" y="13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7" y="26"/>
                  </a:lnTo>
                  <a:lnTo>
                    <a:pt x="17" y="31"/>
                  </a:lnTo>
                  <a:lnTo>
                    <a:pt x="17" y="37"/>
                  </a:lnTo>
                  <a:lnTo>
                    <a:pt x="17" y="43"/>
                  </a:lnTo>
                  <a:lnTo>
                    <a:pt x="16" y="49"/>
                  </a:lnTo>
                  <a:lnTo>
                    <a:pt x="14" y="56"/>
                  </a:lnTo>
                  <a:lnTo>
                    <a:pt x="12" y="64"/>
                  </a:lnTo>
                  <a:lnTo>
                    <a:pt x="9" y="72"/>
                  </a:lnTo>
                  <a:lnTo>
                    <a:pt x="5" y="81"/>
                  </a:lnTo>
                  <a:lnTo>
                    <a:pt x="0" y="9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4" name="Line 415"/>
            <p:cNvSpPr>
              <a:spLocks noChangeShapeType="1"/>
            </p:cNvSpPr>
            <p:nvPr/>
          </p:nvSpPr>
          <p:spPr bwMode="auto">
            <a:xfrm>
              <a:off x="1681" y="325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5" name="Line 416"/>
            <p:cNvSpPr>
              <a:spLocks noChangeShapeType="1"/>
            </p:cNvSpPr>
            <p:nvPr/>
          </p:nvSpPr>
          <p:spPr bwMode="auto">
            <a:xfrm flipH="1">
              <a:off x="1648" y="3342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6" name="Freeform 417"/>
            <p:cNvSpPr>
              <a:spLocks/>
            </p:cNvSpPr>
            <p:nvPr/>
          </p:nvSpPr>
          <p:spPr bwMode="auto">
            <a:xfrm>
              <a:off x="1597" y="3342"/>
              <a:ext cx="53" cy="74"/>
            </a:xfrm>
            <a:custGeom>
              <a:avLst/>
              <a:gdLst>
                <a:gd name="T0" fmla="*/ 52 w 53"/>
                <a:gd name="T1" fmla="*/ 0 h 74"/>
                <a:gd name="T2" fmla="*/ 46 w 53"/>
                <a:gd name="T3" fmla="*/ 9 h 74"/>
                <a:gd name="T4" fmla="*/ 41 w 53"/>
                <a:gd name="T5" fmla="*/ 17 h 74"/>
                <a:gd name="T6" fmla="*/ 36 w 53"/>
                <a:gd name="T7" fmla="*/ 23 h 74"/>
                <a:gd name="T8" fmla="*/ 31 w 53"/>
                <a:gd name="T9" fmla="*/ 29 h 74"/>
                <a:gd name="T10" fmla="*/ 27 w 53"/>
                <a:gd name="T11" fmla="*/ 34 h 74"/>
                <a:gd name="T12" fmla="*/ 23 w 53"/>
                <a:gd name="T13" fmla="*/ 39 h 74"/>
                <a:gd name="T14" fmla="*/ 20 w 53"/>
                <a:gd name="T15" fmla="*/ 43 h 74"/>
                <a:gd name="T16" fmla="*/ 17 w 53"/>
                <a:gd name="T17" fmla="*/ 46 h 74"/>
                <a:gd name="T18" fmla="*/ 14 w 53"/>
                <a:gd name="T19" fmla="*/ 49 h 74"/>
                <a:gd name="T20" fmla="*/ 12 w 53"/>
                <a:gd name="T21" fmla="*/ 52 h 74"/>
                <a:gd name="T22" fmla="*/ 9 w 53"/>
                <a:gd name="T23" fmla="*/ 55 h 74"/>
                <a:gd name="T24" fmla="*/ 7 w 53"/>
                <a:gd name="T25" fmla="*/ 58 h 74"/>
                <a:gd name="T26" fmla="*/ 5 w 53"/>
                <a:gd name="T27" fmla="*/ 61 h 74"/>
                <a:gd name="T28" fmla="*/ 3 w 53"/>
                <a:gd name="T29" fmla="*/ 65 h 74"/>
                <a:gd name="T30" fmla="*/ 2 w 53"/>
                <a:gd name="T31" fmla="*/ 68 h 74"/>
                <a:gd name="T32" fmla="*/ 0 w 53"/>
                <a:gd name="T33" fmla="*/ 73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74"/>
                <a:gd name="T53" fmla="*/ 53 w 53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74">
                  <a:moveTo>
                    <a:pt x="52" y="0"/>
                  </a:moveTo>
                  <a:lnTo>
                    <a:pt x="46" y="9"/>
                  </a:lnTo>
                  <a:lnTo>
                    <a:pt x="41" y="17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27" y="34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17" y="46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5" y="61"/>
                  </a:lnTo>
                  <a:lnTo>
                    <a:pt x="3" y="65"/>
                  </a:lnTo>
                  <a:lnTo>
                    <a:pt x="2" y="68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7" name="Line 418"/>
            <p:cNvSpPr>
              <a:spLocks noChangeShapeType="1"/>
            </p:cNvSpPr>
            <p:nvPr/>
          </p:nvSpPr>
          <p:spPr bwMode="auto">
            <a:xfrm>
              <a:off x="1650" y="334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8" name="Line 419"/>
            <p:cNvSpPr>
              <a:spLocks noChangeShapeType="1"/>
            </p:cNvSpPr>
            <p:nvPr/>
          </p:nvSpPr>
          <p:spPr bwMode="auto">
            <a:xfrm flipH="1">
              <a:off x="1597" y="341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9" name="Freeform 420"/>
            <p:cNvSpPr>
              <a:spLocks/>
            </p:cNvSpPr>
            <p:nvPr/>
          </p:nvSpPr>
          <p:spPr bwMode="auto">
            <a:xfrm>
              <a:off x="1596" y="3415"/>
              <a:ext cx="45" cy="74"/>
            </a:xfrm>
            <a:custGeom>
              <a:avLst/>
              <a:gdLst>
                <a:gd name="T0" fmla="*/ 1 w 45"/>
                <a:gd name="T1" fmla="*/ 0 h 74"/>
                <a:gd name="T2" fmla="*/ 0 w 45"/>
                <a:gd name="T3" fmla="*/ 4 h 74"/>
                <a:gd name="T4" fmla="*/ 0 w 45"/>
                <a:gd name="T5" fmla="*/ 8 h 74"/>
                <a:gd name="T6" fmla="*/ 1 w 45"/>
                <a:gd name="T7" fmla="*/ 11 h 74"/>
                <a:gd name="T8" fmla="*/ 2 w 45"/>
                <a:gd name="T9" fmla="*/ 14 h 74"/>
                <a:gd name="T10" fmla="*/ 4 w 45"/>
                <a:gd name="T11" fmla="*/ 17 h 74"/>
                <a:gd name="T12" fmla="*/ 7 w 45"/>
                <a:gd name="T13" fmla="*/ 20 h 74"/>
                <a:gd name="T14" fmla="*/ 10 w 45"/>
                <a:gd name="T15" fmla="*/ 23 h 74"/>
                <a:gd name="T16" fmla="*/ 13 w 45"/>
                <a:gd name="T17" fmla="*/ 26 h 74"/>
                <a:gd name="T18" fmla="*/ 17 w 45"/>
                <a:gd name="T19" fmla="*/ 30 h 74"/>
                <a:gd name="T20" fmla="*/ 21 w 45"/>
                <a:gd name="T21" fmla="*/ 34 h 74"/>
                <a:gd name="T22" fmla="*/ 25 w 45"/>
                <a:gd name="T23" fmla="*/ 38 h 74"/>
                <a:gd name="T24" fmla="*/ 29 w 45"/>
                <a:gd name="T25" fmla="*/ 44 h 74"/>
                <a:gd name="T26" fmla="*/ 33 w 45"/>
                <a:gd name="T27" fmla="*/ 49 h 74"/>
                <a:gd name="T28" fmla="*/ 37 w 45"/>
                <a:gd name="T29" fmla="*/ 56 h 74"/>
                <a:gd name="T30" fmla="*/ 40 w 45"/>
                <a:gd name="T31" fmla="*/ 64 h 74"/>
                <a:gd name="T32" fmla="*/ 44 w 45"/>
                <a:gd name="T33" fmla="*/ 73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4"/>
                <a:gd name="T53" fmla="*/ 45 w 45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4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7" y="30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9" y="44"/>
                  </a:lnTo>
                  <a:lnTo>
                    <a:pt x="33" y="49"/>
                  </a:lnTo>
                  <a:lnTo>
                    <a:pt x="37" y="56"/>
                  </a:lnTo>
                  <a:lnTo>
                    <a:pt x="40" y="64"/>
                  </a:lnTo>
                  <a:lnTo>
                    <a:pt x="44" y="7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0" name="Line 421"/>
            <p:cNvSpPr>
              <a:spLocks noChangeShapeType="1"/>
            </p:cNvSpPr>
            <p:nvPr/>
          </p:nvSpPr>
          <p:spPr bwMode="auto">
            <a:xfrm>
              <a:off x="1598" y="341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1" name="Line 422"/>
            <p:cNvSpPr>
              <a:spLocks noChangeShapeType="1"/>
            </p:cNvSpPr>
            <p:nvPr/>
          </p:nvSpPr>
          <p:spPr bwMode="auto">
            <a:xfrm flipH="1">
              <a:off x="1640" y="348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2" name="Freeform 423"/>
            <p:cNvSpPr>
              <a:spLocks/>
            </p:cNvSpPr>
            <p:nvPr/>
          </p:nvSpPr>
          <p:spPr bwMode="auto">
            <a:xfrm>
              <a:off x="1640" y="3488"/>
              <a:ext cx="19" cy="93"/>
            </a:xfrm>
            <a:custGeom>
              <a:avLst/>
              <a:gdLst>
                <a:gd name="T0" fmla="*/ 0 w 19"/>
                <a:gd name="T1" fmla="*/ 0 h 93"/>
                <a:gd name="T2" fmla="*/ 2 w 19"/>
                <a:gd name="T3" fmla="*/ 8 h 93"/>
                <a:gd name="T4" fmla="*/ 4 w 19"/>
                <a:gd name="T5" fmla="*/ 17 h 93"/>
                <a:gd name="T6" fmla="*/ 6 w 19"/>
                <a:gd name="T7" fmla="*/ 25 h 93"/>
                <a:gd name="T8" fmla="*/ 7 w 19"/>
                <a:gd name="T9" fmla="*/ 32 h 93"/>
                <a:gd name="T10" fmla="*/ 8 w 19"/>
                <a:gd name="T11" fmla="*/ 39 h 93"/>
                <a:gd name="T12" fmla="*/ 8 w 19"/>
                <a:gd name="T13" fmla="*/ 45 h 93"/>
                <a:gd name="T14" fmla="*/ 8 w 19"/>
                <a:gd name="T15" fmla="*/ 51 h 93"/>
                <a:gd name="T16" fmla="*/ 9 w 19"/>
                <a:gd name="T17" fmla="*/ 56 h 93"/>
                <a:gd name="T18" fmla="*/ 9 w 19"/>
                <a:gd name="T19" fmla="*/ 62 h 93"/>
                <a:gd name="T20" fmla="*/ 9 w 19"/>
                <a:gd name="T21" fmla="*/ 66 h 93"/>
                <a:gd name="T22" fmla="*/ 10 w 19"/>
                <a:gd name="T23" fmla="*/ 71 h 93"/>
                <a:gd name="T24" fmla="*/ 10 w 19"/>
                <a:gd name="T25" fmla="*/ 76 h 93"/>
                <a:gd name="T26" fmla="*/ 11 w 19"/>
                <a:gd name="T27" fmla="*/ 80 h 93"/>
                <a:gd name="T28" fmla="*/ 13 w 19"/>
                <a:gd name="T29" fmla="*/ 84 h 93"/>
                <a:gd name="T30" fmla="*/ 15 w 19"/>
                <a:gd name="T31" fmla="*/ 88 h 93"/>
                <a:gd name="T32" fmla="*/ 18 w 19"/>
                <a:gd name="T33" fmla="*/ 9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93"/>
                <a:gd name="T53" fmla="*/ 19 w 19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93">
                  <a:moveTo>
                    <a:pt x="0" y="0"/>
                  </a:moveTo>
                  <a:lnTo>
                    <a:pt x="2" y="8"/>
                  </a:lnTo>
                  <a:lnTo>
                    <a:pt x="4" y="17"/>
                  </a:lnTo>
                  <a:lnTo>
                    <a:pt x="6" y="25"/>
                  </a:lnTo>
                  <a:lnTo>
                    <a:pt x="7" y="32"/>
                  </a:lnTo>
                  <a:lnTo>
                    <a:pt x="8" y="39"/>
                  </a:lnTo>
                  <a:lnTo>
                    <a:pt x="8" y="45"/>
                  </a:lnTo>
                  <a:lnTo>
                    <a:pt x="8" y="51"/>
                  </a:lnTo>
                  <a:lnTo>
                    <a:pt x="9" y="56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10" y="71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3" y="84"/>
                  </a:lnTo>
                  <a:lnTo>
                    <a:pt x="15" y="88"/>
                  </a:lnTo>
                  <a:lnTo>
                    <a:pt x="18" y="9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3" name="Line 424"/>
            <p:cNvSpPr>
              <a:spLocks noChangeShapeType="1"/>
            </p:cNvSpPr>
            <p:nvPr/>
          </p:nvSpPr>
          <p:spPr bwMode="auto">
            <a:xfrm>
              <a:off x="1641" y="348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4" name="Line 425"/>
            <p:cNvSpPr>
              <a:spLocks noChangeShapeType="1"/>
            </p:cNvSpPr>
            <p:nvPr/>
          </p:nvSpPr>
          <p:spPr bwMode="auto">
            <a:xfrm flipH="1">
              <a:off x="1658" y="358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" name="Freeform 426"/>
            <p:cNvSpPr>
              <a:spLocks/>
            </p:cNvSpPr>
            <p:nvPr/>
          </p:nvSpPr>
          <p:spPr bwMode="auto">
            <a:xfrm>
              <a:off x="1658" y="3580"/>
              <a:ext cx="77" cy="17"/>
            </a:xfrm>
            <a:custGeom>
              <a:avLst/>
              <a:gdLst>
                <a:gd name="T0" fmla="*/ 0 w 77"/>
                <a:gd name="T1" fmla="*/ 0 h 17"/>
                <a:gd name="T2" fmla="*/ 4 w 77"/>
                <a:gd name="T3" fmla="*/ 4 h 17"/>
                <a:gd name="T4" fmla="*/ 7 w 77"/>
                <a:gd name="T5" fmla="*/ 9 h 17"/>
                <a:gd name="T6" fmla="*/ 11 w 77"/>
                <a:gd name="T7" fmla="*/ 11 h 17"/>
                <a:gd name="T8" fmla="*/ 15 w 77"/>
                <a:gd name="T9" fmla="*/ 12 h 17"/>
                <a:gd name="T10" fmla="*/ 19 w 77"/>
                <a:gd name="T11" fmla="*/ 12 h 17"/>
                <a:gd name="T12" fmla="*/ 24 w 77"/>
                <a:gd name="T13" fmla="*/ 12 h 17"/>
                <a:gd name="T14" fmla="*/ 29 w 77"/>
                <a:gd name="T15" fmla="*/ 12 h 17"/>
                <a:gd name="T16" fmla="*/ 33 w 77"/>
                <a:gd name="T17" fmla="*/ 11 h 17"/>
                <a:gd name="T18" fmla="*/ 38 w 77"/>
                <a:gd name="T19" fmla="*/ 11 h 17"/>
                <a:gd name="T20" fmla="*/ 44 w 77"/>
                <a:gd name="T21" fmla="*/ 9 h 17"/>
                <a:gd name="T22" fmla="*/ 49 w 77"/>
                <a:gd name="T23" fmla="*/ 9 h 17"/>
                <a:gd name="T24" fmla="*/ 54 w 77"/>
                <a:gd name="T25" fmla="*/ 8 h 17"/>
                <a:gd name="T26" fmla="*/ 60 w 77"/>
                <a:gd name="T27" fmla="*/ 9 h 17"/>
                <a:gd name="T28" fmla="*/ 65 w 77"/>
                <a:gd name="T29" fmla="*/ 11 h 17"/>
                <a:gd name="T30" fmla="*/ 71 w 77"/>
                <a:gd name="T31" fmla="*/ 12 h 17"/>
                <a:gd name="T32" fmla="*/ 76 w 7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17"/>
                <a:gd name="T53" fmla="*/ 77 w 7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17">
                  <a:moveTo>
                    <a:pt x="0" y="0"/>
                  </a:moveTo>
                  <a:lnTo>
                    <a:pt x="4" y="4"/>
                  </a:lnTo>
                  <a:lnTo>
                    <a:pt x="7" y="9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33" y="11"/>
                  </a:lnTo>
                  <a:lnTo>
                    <a:pt x="38" y="11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5" y="11"/>
                  </a:lnTo>
                  <a:lnTo>
                    <a:pt x="71" y="12"/>
                  </a:lnTo>
                  <a:lnTo>
                    <a:pt x="7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6" name="Line 427"/>
            <p:cNvSpPr>
              <a:spLocks noChangeShapeType="1"/>
            </p:cNvSpPr>
            <p:nvPr/>
          </p:nvSpPr>
          <p:spPr bwMode="auto">
            <a:xfrm>
              <a:off x="1658" y="3580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7" name="Line 428"/>
            <p:cNvSpPr>
              <a:spLocks noChangeShapeType="1"/>
            </p:cNvSpPr>
            <p:nvPr/>
          </p:nvSpPr>
          <p:spPr bwMode="auto">
            <a:xfrm flipH="1">
              <a:off x="1733" y="359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8" name="Freeform 429"/>
            <p:cNvSpPr>
              <a:spLocks/>
            </p:cNvSpPr>
            <p:nvPr/>
          </p:nvSpPr>
          <p:spPr bwMode="auto">
            <a:xfrm>
              <a:off x="1734" y="3590"/>
              <a:ext cx="57" cy="62"/>
            </a:xfrm>
            <a:custGeom>
              <a:avLst/>
              <a:gdLst>
                <a:gd name="T0" fmla="*/ 0 w 57"/>
                <a:gd name="T1" fmla="*/ 0 h 62"/>
                <a:gd name="T2" fmla="*/ 6 w 57"/>
                <a:gd name="T3" fmla="*/ 3 h 62"/>
                <a:gd name="T4" fmla="*/ 10 w 57"/>
                <a:gd name="T5" fmla="*/ 7 h 62"/>
                <a:gd name="T6" fmla="*/ 15 w 57"/>
                <a:gd name="T7" fmla="*/ 11 h 62"/>
                <a:gd name="T8" fmla="*/ 18 w 57"/>
                <a:gd name="T9" fmla="*/ 16 h 62"/>
                <a:gd name="T10" fmla="*/ 21 w 57"/>
                <a:gd name="T11" fmla="*/ 21 h 62"/>
                <a:gd name="T12" fmla="*/ 24 w 57"/>
                <a:gd name="T13" fmla="*/ 27 h 62"/>
                <a:gd name="T14" fmla="*/ 27 w 57"/>
                <a:gd name="T15" fmla="*/ 32 h 62"/>
                <a:gd name="T16" fmla="*/ 29 w 57"/>
                <a:gd name="T17" fmla="*/ 37 h 62"/>
                <a:gd name="T18" fmla="*/ 32 w 57"/>
                <a:gd name="T19" fmla="*/ 42 h 62"/>
                <a:gd name="T20" fmla="*/ 34 w 57"/>
                <a:gd name="T21" fmla="*/ 47 h 62"/>
                <a:gd name="T22" fmla="*/ 37 w 57"/>
                <a:gd name="T23" fmla="*/ 52 h 62"/>
                <a:gd name="T24" fmla="*/ 40 w 57"/>
                <a:gd name="T25" fmla="*/ 55 h 62"/>
                <a:gd name="T26" fmla="*/ 43 w 57"/>
                <a:gd name="T27" fmla="*/ 58 h 62"/>
                <a:gd name="T28" fmla="*/ 47 w 57"/>
                <a:gd name="T29" fmla="*/ 60 h 62"/>
                <a:gd name="T30" fmla="*/ 51 w 57"/>
                <a:gd name="T31" fmla="*/ 61 h 62"/>
                <a:gd name="T32" fmla="*/ 56 w 57"/>
                <a:gd name="T33" fmla="*/ 6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2"/>
                <a:gd name="T53" fmla="*/ 57 w 5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2">
                  <a:moveTo>
                    <a:pt x="0" y="0"/>
                  </a:moveTo>
                  <a:lnTo>
                    <a:pt x="6" y="3"/>
                  </a:lnTo>
                  <a:lnTo>
                    <a:pt x="10" y="7"/>
                  </a:lnTo>
                  <a:lnTo>
                    <a:pt x="15" y="11"/>
                  </a:lnTo>
                  <a:lnTo>
                    <a:pt x="18" y="16"/>
                  </a:lnTo>
                  <a:lnTo>
                    <a:pt x="21" y="21"/>
                  </a:lnTo>
                  <a:lnTo>
                    <a:pt x="24" y="27"/>
                  </a:lnTo>
                  <a:lnTo>
                    <a:pt x="27" y="32"/>
                  </a:lnTo>
                  <a:lnTo>
                    <a:pt x="29" y="37"/>
                  </a:lnTo>
                  <a:lnTo>
                    <a:pt x="32" y="42"/>
                  </a:lnTo>
                  <a:lnTo>
                    <a:pt x="34" y="47"/>
                  </a:lnTo>
                  <a:lnTo>
                    <a:pt x="37" y="52"/>
                  </a:lnTo>
                  <a:lnTo>
                    <a:pt x="40" y="55"/>
                  </a:lnTo>
                  <a:lnTo>
                    <a:pt x="43" y="58"/>
                  </a:lnTo>
                  <a:lnTo>
                    <a:pt x="47" y="60"/>
                  </a:lnTo>
                  <a:lnTo>
                    <a:pt x="51" y="61"/>
                  </a:lnTo>
                  <a:lnTo>
                    <a:pt x="56" y="6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9" name="Line 430"/>
            <p:cNvSpPr>
              <a:spLocks noChangeShapeType="1"/>
            </p:cNvSpPr>
            <p:nvPr/>
          </p:nvSpPr>
          <p:spPr bwMode="auto">
            <a:xfrm flipV="1">
              <a:off x="1734" y="3589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0" name="Line 431"/>
            <p:cNvSpPr>
              <a:spLocks noChangeShapeType="1"/>
            </p:cNvSpPr>
            <p:nvPr/>
          </p:nvSpPr>
          <p:spPr bwMode="auto">
            <a:xfrm>
              <a:off x="1790" y="3652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1" name="Freeform 432"/>
            <p:cNvSpPr>
              <a:spLocks/>
            </p:cNvSpPr>
            <p:nvPr/>
          </p:nvSpPr>
          <p:spPr bwMode="auto">
            <a:xfrm>
              <a:off x="1790" y="3612"/>
              <a:ext cx="93" cy="40"/>
            </a:xfrm>
            <a:custGeom>
              <a:avLst/>
              <a:gdLst>
                <a:gd name="T0" fmla="*/ 0 w 93"/>
                <a:gd name="T1" fmla="*/ 39 h 40"/>
                <a:gd name="T2" fmla="*/ 4 w 93"/>
                <a:gd name="T3" fmla="*/ 39 h 40"/>
                <a:gd name="T4" fmla="*/ 8 w 93"/>
                <a:gd name="T5" fmla="*/ 37 h 40"/>
                <a:gd name="T6" fmla="*/ 13 w 93"/>
                <a:gd name="T7" fmla="*/ 36 h 40"/>
                <a:gd name="T8" fmla="*/ 17 w 93"/>
                <a:gd name="T9" fmla="*/ 34 h 40"/>
                <a:gd name="T10" fmla="*/ 23 w 93"/>
                <a:gd name="T11" fmla="*/ 31 h 40"/>
                <a:gd name="T12" fmla="*/ 28 w 93"/>
                <a:gd name="T13" fmla="*/ 28 h 40"/>
                <a:gd name="T14" fmla="*/ 33 w 93"/>
                <a:gd name="T15" fmla="*/ 25 h 40"/>
                <a:gd name="T16" fmla="*/ 39 w 93"/>
                <a:gd name="T17" fmla="*/ 22 h 40"/>
                <a:gd name="T18" fmla="*/ 45 w 93"/>
                <a:gd name="T19" fmla="*/ 19 h 40"/>
                <a:gd name="T20" fmla="*/ 51 w 93"/>
                <a:gd name="T21" fmla="*/ 16 h 40"/>
                <a:gd name="T22" fmla="*/ 57 w 93"/>
                <a:gd name="T23" fmla="*/ 13 h 40"/>
                <a:gd name="T24" fmla="*/ 64 w 93"/>
                <a:gd name="T25" fmla="*/ 10 h 40"/>
                <a:gd name="T26" fmla="*/ 71 w 93"/>
                <a:gd name="T27" fmla="*/ 7 h 40"/>
                <a:gd name="T28" fmla="*/ 78 w 93"/>
                <a:gd name="T29" fmla="*/ 4 h 40"/>
                <a:gd name="T30" fmla="*/ 85 w 93"/>
                <a:gd name="T31" fmla="*/ 2 h 40"/>
                <a:gd name="T32" fmla="*/ 92 w 9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40"/>
                <a:gd name="T53" fmla="*/ 93 w 9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40">
                  <a:moveTo>
                    <a:pt x="0" y="39"/>
                  </a:moveTo>
                  <a:lnTo>
                    <a:pt x="4" y="39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17" y="34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33" y="25"/>
                  </a:lnTo>
                  <a:lnTo>
                    <a:pt x="39" y="22"/>
                  </a:lnTo>
                  <a:lnTo>
                    <a:pt x="45" y="19"/>
                  </a:lnTo>
                  <a:lnTo>
                    <a:pt x="51" y="16"/>
                  </a:lnTo>
                  <a:lnTo>
                    <a:pt x="57" y="13"/>
                  </a:lnTo>
                  <a:lnTo>
                    <a:pt x="64" y="10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5" y="2"/>
                  </a:lnTo>
                  <a:lnTo>
                    <a:pt x="9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2" name="Line 433"/>
            <p:cNvSpPr>
              <a:spLocks noChangeShapeType="1"/>
            </p:cNvSpPr>
            <p:nvPr/>
          </p:nvSpPr>
          <p:spPr bwMode="auto">
            <a:xfrm flipV="1">
              <a:off x="1790" y="3650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3" name="Line 434"/>
            <p:cNvSpPr>
              <a:spLocks noChangeShapeType="1"/>
            </p:cNvSpPr>
            <p:nvPr/>
          </p:nvSpPr>
          <p:spPr bwMode="auto">
            <a:xfrm>
              <a:off x="1882" y="361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4" name="Freeform 435"/>
            <p:cNvSpPr>
              <a:spLocks/>
            </p:cNvSpPr>
            <p:nvPr/>
          </p:nvSpPr>
          <p:spPr bwMode="auto">
            <a:xfrm>
              <a:off x="1882" y="3589"/>
              <a:ext cx="105" cy="24"/>
            </a:xfrm>
            <a:custGeom>
              <a:avLst/>
              <a:gdLst>
                <a:gd name="T0" fmla="*/ 0 w 105"/>
                <a:gd name="T1" fmla="*/ 23 h 24"/>
                <a:gd name="T2" fmla="*/ 8 w 105"/>
                <a:gd name="T3" fmla="*/ 21 h 24"/>
                <a:gd name="T4" fmla="*/ 15 w 105"/>
                <a:gd name="T5" fmla="*/ 20 h 24"/>
                <a:gd name="T6" fmla="*/ 23 w 105"/>
                <a:gd name="T7" fmla="*/ 19 h 24"/>
                <a:gd name="T8" fmla="*/ 31 w 105"/>
                <a:gd name="T9" fmla="*/ 18 h 24"/>
                <a:gd name="T10" fmla="*/ 39 w 105"/>
                <a:gd name="T11" fmla="*/ 17 h 24"/>
                <a:gd name="T12" fmla="*/ 46 w 105"/>
                <a:gd name="T13" fmla="*/ 16 h 24"/>
                <a:gd name="T14" fmla="*/ 54 w 105"/>
                <a:gd name="T15" fmla="*/ 15 h 24"/>
                <a:gd name="T16" fmla="*/ 61 w 105"/>
                <a:gd name="T17" fmla="*/ 14 h 24"/>
                <a:gd name="T18" fmla="*/ 68 w 105"/>
                <a:gd name="T19" fmla="*/ 13 h 24"/>
                <a:gd name="T20" fmla="*/ 75 w 105"/>
                <a:gd name="T21" fmla="*/ 12 h 24"/>
                <a:gd name="T22" fmla="*/ 81 w 105"/>
                <a:gd name="T23" fmla="*/ 11 h 24"/>
                <a:gd name="T24" fmla="*/ 87 w 105"/>
                <a:gd name="T25" fmla="*/ 9 h 24"/>
                <a:gd name="T26" fmla="*/ 92 w 105"/>
                <a:gd name="T27" fmla="*/ 7 h 24"/>
                <a:gd name="T28" fmla="*/ 97 w 105"/>
                <a:gd name="T29" fmla="*/ 5 h 24"/>
                <a:gd name="T30" fmla="*/ 101 w 105"/>
                <a:gd name="T31" fmla="*/ 3 h 24"/>
                <a:gd name="T32" fmla="*/ 104 w 105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24"/>
                <a:gd name="T53" fmla="*/ 105 w 10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24">
                  <a:moveTo>
                    <a:pt x="0" y="23"/>
                  </a:moveTo>
                  <a:lnTo>
                    <a:pt x="8" y="21"/>
                  </a:lnTo>
                  <a:lnTo>
                    <a:pt x="15" y="20"/>
                  </a:lnTo>
                  <a:lnTo>
                    <a:pt x="23" y="19"/>
                  </a:lnTo>
                  <a:lnTo>
                    <a:pt x="31" y="18"/>
                  </a:lnTo>
                  <a:lnTo>
                    <a:pt x="39" y="17"/>
                  </a:lnTo>
                  <a:lnTo>
                    <a:pt x="46" y="16"/>
                  </a:lnTo>
                  <a:lnTo>
                    <a:pt x="54" y="15"/>
                  </a:lnTo>
                  <a:lnTo>
                    <a:pt x="61" y="14"/>
                  </a:lnTo>
                  <a:lnTo>
                    <a:pt x="68" y="13"/>
                  </a:lnTo>
                  <a:lnTo>
                    <a:pt x="75" y="12"/>
                  </a:lnTo>
                  <a:lnTo>
                    <a:pt x="81" y="11"/>
                  </a:lnTo>
                  <a:lnTo>
                    <a:pt x="87" y="9"/>
                  </a:lnTo>
                  <a:lnTo>
                    <a:pt x="92" y="7"/>
                  </a:lnTo>
                  <a:lnTo>
                    <a:pt x="97" y="5"/>
                  </a:lnTo>
                  <a:lnTo>
                    <a:pt x="101" y="3"/>
                  </a:lnTo>
                  <a:lnTo>
                    <a:pt x="104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5" name="Line 436"/>
            <p:cNvSpPr>
              <a:spLocks noChangeShapeType="1"/>
            </p:cNvSpPr>
            <p:nvPr/>
          </p:nvSpPr>
          <p:spPr bwMode="auto">
            <a:xfrm flipV="1">
              <a:off x="1882" y="361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6" name="Line 437"/>
            <p:cNvSpPr>
              <a:spLocks noChangeShapeType="1"/>
            </p:cNvSpPr>
            <p:nvPr/>
          </p:nvSpPr>
          <p:spPr bwMode="auto">
            <a:xfrm>
              <a:off x="1987" y="3590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7" name="Freeform 438"/>
            <p:cNvSpPr>
              <a:spLocks/>
            </p:cNvSpPr>
            <p:nvPr/>
          </p:nvSpPr>
          <p:spPr bwMode="auto">
            <a:xfrm>
              <a:off x="1986" y="3513"/>
              <a:ext cx="22" cy="77"/>
            </a:xfrm>
            <a:custGeom>
              <a:avLst/>
              <a:gdLst>
                <a:gd name="T0" fmla="*/ 0 w 22"/>
                <a:gd name="T1" fmla="*/ 76 h 77"/>
                <a:gd name="T2" fmla="*/ 2 w 22"/>
                <a:gd name="T3" fmla="*/ 73 h 77"/>
                <a:gd name="T4" fmla="*/ 4 w 22"/>
                <a:gd name="T5" fmla="*/ 70 h 77"/>
                <a:gd name="T6" fmla="*/ 6 w 22"/>
                <a:gd name="T7" fmla="*/ 66 h 77"/>
                <a:gd name="T8" fmla="*/ 6 w 22"/>
                <a:gd name="T9" fmla="*/ 63 h 77"/>
                <a:gd name="T10" fmla="*/ 7 w 22"/>
                <a:gd name="T11" fmla="*/ 59 h 77"/>
                <a:gd name="T12" fmla="*/ 7 w 22"/>
                <a:gd name="T13" fmla="*/ 55 h 77"/>
                <a:gd name="T14" fmla="*/ 7 w 22"/>
                <a:gd name="T15" fmla="*/ 51 h 77"/>
                <a:gd name="T16" fmla="*/ 7 w 22"/>
                <a:gd name="T17" fmla="*/ 47 h 77"/>
                <a:gd name="T18" fmla="*/ 7 w 22"/>
                <a:gd name="T19" fmla="*/ 42 h 77"/>
                <a:gd name="T20" fmla="*/ 7 w 22"/>
                <a:gd name="T21" fmla="*/ 37 h 77"/>
                <a:gd name="T22" fmla="*/ 8 w 22"/>
                <a:gd name="T23" fmla="*/ 32 h 77"/>
                <a:gd name="T24" fmla="*/ 9 w 22"/>
                <a:gd name="T25" fmla="*/ 26 h 77"/>
                <a:gd name="T26" fmla="*/ 11 w 22"/>
                <a:gd name="T27" fmla="*/ 20 h 77"/>
                <a:gd name="T28" fmla="*/ 14 w 22"/>
                <a:gd name="T29" fmla="*/ 14 h 77"/>
                <a:gd name="T30" fmla="*/ 17 w 22"/>
                <a:gd name="T31" fmla="*/ 7 h 77"/>
                <a:gd name="T32" fmla="*/ 21 w 22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77"/>
                <a:gd name="T53" fmla="*/ 22 w 2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77">
                  <a:moveTo>
                    <a:pt x="0" y="76"/>
                  </a:moveTo>
                  <a:lnTo>
                    <a:pt x="2" y="73"/>
                  </a:lnTo>
                  <a:lnTo>
                    <a:pt x="4" y="70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7" y="51"/>
                  </a:lnTo>
                  <a:lnTo>
                    <a:pt x="7" y="47"/>
                  </a:lnTo>
                  <a:lnTo>
                    <a:pt x="7" y="42"/>
                  </a:lnTo>
                  <a:lnTo>
                    <a:pt x="7" y="37"/>
                  </a:lnTo>
                  <a:lnTo>
                    <a:pt x="8" y="32"/>
                  </a:lnTo>
                  <a:lnTo>
                    <a:pt x="9" y="26"/>
                  </a:lnTo>
                  <a:lnTo>
                    <a:pt x="11" y="20"/>
                  </a:lnTo>
                  <a:lnTo>
                    <a:pt x="14" y="14"/>
                  </a:lnTo>
                  <a:lnTo>
                    <a:pt x="17" y="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8" name="Line 439"/>
            <p:cNvSpPr>
              <a:spLocks noChangeShapeType="1"/>
            </p:cNvSpPr>
            <p:nvPr/>
          </p:nvSpPr>
          <p:spPr bwMode="auto">
            <a:xfrm>
              <a:off x="1986" y="3589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9" name="Line 440"/>
            <p:cNvSpPr>
              <a:spLocks noChangeShapeType="1"/>
            </p:cNvSpPr>
            <p:nvPr/>
          </p:nvSpPr>
          <p:spPr bwMode="auto">
            <a:xfrm>
              <a:off x="2008" y="351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0" name="Freeform 441"/>
            <p:cNvSpPr>
              <a:spLocks/>
            </p:cNvSpPr>
            <p:nvPr/>
          </p:nvSpPr>
          <p:spPr bwMode="auto">
            <a:xfrm>
              <a:off x="2007" y="3434"/>
              <a:ext cx="56" cy="80"/>
            </a:xfrm>
            <a:custGeom>
              <a:avLst/>
              <a:gdLst>
                <a:gd name="T0" fmla="*/ 0 w 56"/>
                <a:gd name="T1" fmla="*/ 79 h 80"/>
                <a:gd name="T2" fmla="*/ 4 w 56"/>
                <a:gd name="T3" fmla="*/ 72 h 80"/>
                <a:gd name="T4" fmla="*/ 9 w 56"/>
                <a:gd name="T5" fmla="*/ 65 h 80"/>
                <a:gd name="T6" fmla="*/ 14 w 56"/>
                <a:gd name="T7" fmla="*/ 59 h 80"/>
                <a:gd name="T8" fmla="*/ 19 w 56"/>
                <a:gd name="T9" fmla="*/ 54 h 80"/>
                <a:gd name="T10" fmla="*/ 23 w 56"/>
                <a:gd name="T11" fmla="*/ 48 h 80"/>
                <a:gd name="T12" fmla="*/ 28 w 56"/>
                <a:gd name="T13" fmla="*/ 43 h 80"/>
                <a:gd name="T14" fmla="*/ 32 w 56"/>
                <a:gd name="T15" fmla="*/ 39 h 80"/>
                <a:gd name="T16" fmla="*/ 37 w 56"/>
                <a:gd name="T17" fmla="*/ 35 h 80"/>
                <a:gd name="T18" fmla="*/ 41 w 56"/>
                <a:gd name="T19" fmla="*/ 30 h 80"/>
                <a:gd name="T20" fmla="*/ 44 w 56"/>
                <a:gd name="T21" fmla="*/ 26 h 80"/>
                <a:gd name="T22" fmla="*/ 47 w 56"/>
                <a:gd name="T23" fmla="*/ 22 h 80"/>
                <a:gd name="T24" fmla="*/ 50 w 56"/>
                <a:gd name="T25" fmla="*/ 18 h 80"/>
                <a:gd name="T26" fmla="*/ 52 w 56"/>
                <a:gd name="T27" fmla="*/ 14 h 80"/>
                <a:gd name="T28" fmla="*/ 54 w 56"/>
                <a:gd name="T29" fmla="*/ 9 h 80"/>
                <a:gd name="T30" fmla="*/ 55 w 56"/>
                <a:gd name="T31" fmla="*/ 5 h 80"/>
                <a:gd name="T32" fmla="*/ 55 w 56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0"/>
                <a:gd name="T53" fmla="*/ 56 w 56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0">
                  <a:moveTo>
                    <a:pt x="0" y="79"/>
                  </a:moveTo>
                  <a:lnTo>
                    <a:pt x="4" y="72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9" y="54"/>
                  </a:lnTo>
                  <a:lnTo>
                    <a:pt x="23" y="48"/>
                  </a:lnTo>
                  <a:lnTo>
                    <a:pt x="28" y="43"/>
                  </a:lnTo>
                  <a:lnTo>
                    <a:pt x="32" y="39"/>
                  </a:lnTo>
                  <a:lnTo>
                    <a:pt x="37" y="35"/>
                  </a:lnTo>
                  <a:lnTo>
                    <a:pt x="41" y="30"/>
                  </a:lnTo>
                  <a:lnTo>
                    <a:pt x="44" y="26"/>
                  </a:lnTo>
                  <a:lnTo>
                    <a:pt x="47" y="22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54" y="9"/>
                  </a:lnTo>
                  <a:lnTo>
                    <a:pt x="55" y="5"/>
                  </a:lnTo>
                  <a:lnTo>
                    <a:pt x="5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1" name="Line 442"/>
            <p:cNvSpPr>
              <a:spLocks noChangeShapeType="1"/>
            </p:cNvSpPr>
            <p:nvPr/>
          </p:nvSpPr>
          <p:spPr bwMode="auto">
            <a:xfrm flipH="1">
              <a:off x="2006" y="351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2" name="Line 443"/>
            <p:cNvSpPr>
              <a:spLocks noChangeShapeType="1"/>
            </p:cNvSpPr>
            <p:nvPr/>
          </p:nvSpPr>
          <p:spPr bwMode="auto">
            <a:xfrm>
              <a:off x="2063" y="3434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3" name="Freeform 444"/>
            <p:cNvSpPr>
              <a:spLocks/>
            </p:cNvSpPr>
            <p:nvPr/>
          </p:nvSpPr>
          <p:spPr bwMode="auto">
            <a:xfrm>
              <a:off x="2023" y="3357"/>
              <a:ext cx="40" cy="78"/>
            </a:xfrm>
            <a:custGeom>
              <a:avLst/>
              <a:gdLst>
                <a:gd name="T0" fmla="*/ 39 w 40"/>
                <a:gd name="T1" fmla="*/ 77 h 78"/>
                <a:gd name="T2" fmla="*/ 39 w 40"/>
                <a:gd name="T3" fmla="*/ 73 h 78"/>
                <a:gd name="T4" fmla="*/ 38 w 40"/>
                <a:gd name="T5" fmla="*/ 68 h 78"/>
                <a:gd name="T6" fmla="*/ 37 w 40"/>
                <a:gd name="T7" fmla="*/ 64 h 78"/>
                <a:gd name="T8" fmla="*/ 35 w 40"/>
                <a:gd name="T9" fmla="*/ 60 h 78"/>
                <a:gd name="T10" fmla="*/ 33 w 40"/>
                <a:gd name="T11" fmla="*/ 56 h 78"/>
                <a:gd name="T12" fmla="*/ 30 w 40"/>
                <a:gd name="T13" fmla="*/ 52 h 78"/>
                <a:gd name="T14" fmla="*/ 28 w 40"/>
                <a:gd name="T15" fmla="*/ 47 h 78"/>
                <a:gd name="T16" fmla="*/ 25 w 40"/>
                <a:gd name="T17" fmla="*/ 43 h 78"/>
                <a:gd name="T18" fmla="*/ 22 w 40"/>
                <a:gd name="T19" fmla="*/ 39 h 78"/>
                <a:gd name="T20" fmla="*/ 19 w 40"/>
                <a:gd name="T21" fmla="*/ 34 h 78"/>
                <a:gd name="T22" fmla="*/ 15 w 40"/>
                <a:gd name="T23" fmla="*/ 29 h 78"/>
                <a:gd name="T24" fmla="*/ 12 w 40"/>
                <a:gd name="T25" fmla="*/ 24 h 78"/>
                <a:gd name="T26" fmla="*/ 9 w 40"/>
                <a:gd name="T27" fmla="*/ 19 h 78"/>
                <a:gd name="T28" fmla="*/ 6 w 40"/>
                <a:gd name="T29" fmla="*/ 13 h 78"/>
                <a:gd name="T30" fmla="*/ 3 w 40"/>
                <a:gd name="T31" fmla="*/ 7 h 78"/>
                <a:gd name="T32" fmla="*/ 0 w 40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78"/>
                <a:gd name="T53" fmla="*/ 40 w 40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78">
                  <a:moveTo>
                    <a:pt x="39" y="77"/>
                  </a:moveTo>
                  <a:lnTo>
                    <a:pt x="39" y="73"/>
                  </a:lnTo>
                  <a:lnTo>
                    <a:pt x="38" y="68"/>
                  </a:lnTo>
                  <a:lnTo>
                    <a:pt x="37" y="64"/>
                  </a:lnTo>
                  <a:lnTo>
                    <a:pt x="35" y="60"/>
                  </a:lnTo>
                  <a:lnTo>
                    <a:pt x="33" y="56"/>
                  </a:lnTo>
                  <a:lnTo>
                    <a:pt x="30" y="52"/>
                  </a:lnTo>
                  <a:lnTo>
                    <a:pt x="28" y="47"/>
                  </a:lnTo>
                  <a:lnTo>
                    <a:pt x="25" y="43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5" y="29"/>
                  </a:lnTo>
                  <a:lnTo>
                    <a:pt x="12" y="24"/>
                  </a:lnTo>
                  <a:lnTo>
                    <a:pt x="9" y="19"/>
                  </a:lnTo>
                  <a:lnTo>
                    <a:pt x="6" y="13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4" name="Line 445"/>
            <p:cNvSpPr>
              <a:spLocks noChangeShapeType="1"/>
            </p:cNvSpPr>
            <p:nvPr/>
          </p:nvSpPr>
          <p:spPr bwMode="auto">
            <a:xfrm flipH="1">
              <a:off x="2063" y="3434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5" name="Line 446"/>
            <p:cNvSpPr>
              <a:spLocks noChangeShapeType="1"/>
            </p:cNvSpPr>
            <p:nvPr/>
          </p:nvSpPr>
          <p:spPr bwMode="auto">
            <a:xfrm>
              <a:off x="2024" y="335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6" name="Freeform 447"/>
            <p:cNvSpPr>
              <a:spLocks/>
            </p:cNvSpPr>
            <p:nvPr/>
          </p:nvSpPr>
          <p:spPr bwMode="auto">
            <a:xfrm>
              <a:off x="1997" y="3274"/>
              <a:ext cx="27" cy="84"/>
            </a:xfrm>
            <a:custGeom>
              <a:avLst/>
              <a:gdLst>
                <a:gd name="T0" fmla="*/ 26 w 27"/>
                <a:gd name="T1" fmla="*/ 83 h 84"/>
                <a:gd name="T2" fmla="*/ 24 w 27"/>
                <a:gd name="T3" fmla="*/ 76 h 84"/>
                <a:gd name="T4" fmla="*/ 22 w 27"/>
                <a:gd name="T5" fmla="*/ 70 h 84"/>
                <a:gd name="T6" fmla="*/ 20 w 27"/>
                <a:gd name="T7" fmla="*/ 64 h 84"/>
                <a:gd name="T8" fmla="*/ 19 w 27"/>
                <a:gd name="T9" fmla="*/ 58 h 84"/>
                <a:gd name="T10" fmla="*/ 18 w 27"/>
                <a:gd name="T11" fmla="*/ 52 h 84"/>
                <a:gd name="T12" fmla="*/ 17 w 27"/>
                <a:gd name="T13" fmla="*/ 47 h 84"/>
                <a:gd name="T14" fmla="*/ 16 w 27"/>
                <a:gd name="T15" fmla="*/ 42 h 84"/>
                <a:gd name="T16" fmla="*/ 16 w 27"/>
                <a:gd name="T17" fmla="*/ 37 h 84"/>
                <a:gd name="T18" fmla="*/ 15 w 27"/>
                <a:gd name="T19" fmla="*/ 32 h 84"/>
                <a:gd name="T20" fmla="*/ 14 w 27"/>
                <a:gd name="T21" fmla="*/ 27 h 84"/>
                <a:gd name="T22" fmla="*/ 13 w 27"/>
                <a:gd name="T23" fmla="*/ 23 h 84"/>
                <a:gd name="T24" fmla="*/ 11 w 27"/>
                <a:gd name="T25" fmla="*/ 18 h 84"/>
                <a:gd name="T26" fmla="*/ 9 w 27"/>
                <a:gd name="T27" fmla="*/ 13 h 84"/>
                <a:gd name="T28" fmla="*/ 6 w 27"/>
                <a:gd name="T29" fmla="*/ 9 h 84"/>
                <a:gd name="T30" fmla="*/ 3 w 27"/>
                <a:gd name="T31" fmla="*/ 5 h 84"/>
                <a:gd name="T32" fmla="*/ 0 w 27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84"/>
                <a:gd name="T53" fmla="*/ 27 w 27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84">
                  <a:moveTo>
                    <a:pt x="26" y="83"/>
                  </a:moveTo>
                  <a:lnTo>
                    <a:pt x="24" y="76"/>
                  </a:lnTo>
                  <a:lnTo>
                    <a:pt x="22" y="70"/>
                  </a:lnTo>
                  <a:lnTo>
                    <a:pt x="20" y="64"/>
                  </a:lnTo>
                  <a:lnTo>
                    <a:pt x="19" y="58"/>
                  </a:lnTo>
                  <a:lnTo>
                    <a:pt x="18" y="52"/>
                  </a:lnTo>
                  <a:lnTo>
                    <a:pt x="17" y="47"/>
                  </a:lnTo>
                  <a:lnTo>
                    <a:pt x="16" y="42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4" y="27"/>
                  </a:lnTo>
                  <a:lnTo>
                    <a:pt x="13" y="23"/>
                  </a:lnTo>
                  <a:lnTo>
                    <a:pt x="11" y="18"/>
                  </a:lnTo>
                  <a:lnTo>
                    <a:pt x="9" y="13"/>
                  </a:lnTo>
                  <a:lnTo>
                    <a:pt x="6" y="9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7" name="Line 448"/>
            <p:cNvSpPr>
              <a:spLocks noChangeShapeType="1"/>
            </p:cNvSpPr>
            <p:nvPr/>
          </p:nvSpPr>
          <p:spPr bwMode="auto">
            <a:xfrm flipH="1">
              <a:off x="2023" y="335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8" name="Line 449"/>
            <p:cNvSpPr>
              <a:spLocks noChangeShapeType="1"/>
            </p:cNvSpPr>
            <p:nvPr/>
          </p:nvSpPr>
          <p:spPr bwMode="auto">
            <a:xfrm>
              <a:off x="1996" y="3274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9" name="Freeform 450"/>
            <p:cNvSpPr>
              <a:spLocks/>
            </p:cNvSpPr>
            <p:nvPr/>
          </p:nvSpPr>
          <p:spPr bwMode="auto">
            <a:xfrm>
              <a:off x="1921" y="3237"/>
              <a:ext cx="77" cy="38"/>
            </a:xfrm>
            <a:custGeom>
              <a:avLst/>
              <a:gdLst>
                <a:gd name="T0" fmla="*/ 76 w 77"/>
                <a:gd name="T1" fmla="*/ 37 h 38"/>
                <a:gd name="T2" fmla="*/ 71 w 77"/>
                <a:gd name="T3" fmla="*/ 33 h 38"/>
                <a:gd name="T4" fmla="*/ 67 w 77"/>
                <a:gd name="T5" fmla="*/ 29 h 38"/>
                <a:gd name="T6" fmla="*/ 63 w 77"/>
                <a:gd name="T7" fmla="*/ 26 h 38"/>
                <a:gd name="T8" fmla="*/ 59 w 77"/>
                <a:gd name="T9" fmla="*/ 23 h 38"/>
                <a:gd name="T10" fmla="*/ 55 w 77"/>
                <a:gd name="T11" fmla="*/ 21 h 38"/>
                <a:gd name="T12" fmla="*/ 51 w 77"/>
                <a:gd name="T13" fmla="*/ 19 h 38"/>
                <a:gd name="T14" fmla="*/ 46 w 77"/>
                <a:gd name="T15" fmla="*/ 17 h 38"/>
                <a:gd name="T16" fmla="*/ 42 w 77"/>
                <a:gd name="T17" fmla="*/ 16 h 38"/>
                <a:gd name="T18" fmla="*/ 37 w 77"/>
                <a:gd name="T19" fmla="*/ 14 h 38"/>
                <a:gd name="T20" fmla="*/ 33 w 77"/>
                <a:gd name="T21" fmla="*/ 12 h 38"/>
                <a:gd name="T22" fmla="*/ 28 w 77"/>
                <a:gd name="T23" fmla="*/ 11 h 38"/>
                <a:gd name="T24" fmla="*/ 23 w 77"/>
                <a:gd name="T25" fmla="*/ 9 h 38"/>
                <a:gd name="T26" fmla="*/ 17 w 77"/>
                <a:gd name="T27" fmla="*/ 7 h 38"/>
                <a:gd name="T28" fmla="*/ 12 w 77"/>
                <a:gd name="T29" fmla="*/ 5 h 38"/>
                <a:gd name="T30" fmla="*/ 6 w 77"/>
                <a:gd name="T31" fmla="*/ 3 h 38"/>
                <a:gd name="T32" fmla="*/ 0 w 7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38"/>
                <a:gd name="T53" fmla="*/ 77 w 7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38">
                  <a:moveTo>
                    <a:pt x="76" y="37"/>
                  </a:moveTo>
                  <a:lnTo>
                    <a:pt x="71" y="33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59" y="23"/>
                  </a:lnTo>
                  <a:lnTo>
                    <a:pt x="55" y="21"/>
                  </a:lnTo>
                  <a:lnTo>
                    <a:pt x="51" y="19"/>
                  </a:lnTo>
                  <a:lnTo>
                    <a:pt x="46" y="17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1"/>
                  </a:lnTo>
                  <a:lnTo>
                    <a:pt x="23" y="9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0" name="Line 451"/>
            <p:cNvSpPr>
              <a:spLocks noChangeShapeType="1"/>
            </p:cNvSpPr>
            <p:nvPr/>
          </p:nvSpPr>
          <p:spPr bwMode="auto">
            <a:xfrm flipH="1">
              <a:off x="1996" y="327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1" name="Line 452"/>
            <p:cNvSpPr>
              <a:spLocks noChangeShapeType="1"/>
            </p:cNvSpPr>
            <p:nvPr/>
          </p:nvSpPr>
          <p:spPr bwMode="auto">
            <a:xfrm flipV="1">
              <a:off x="1921" y="3236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2" name="Freeform 453"/>
            <p:cNvSpPr>
              <a:spLocks/>
            </p:cNvSpPr>
            <p:nvPr/>
          </p:nvSpPr>
          <p:spPr bwMode="auto">
            <a:xfrm>
              <a:off x="1862" y="3193"/>
              <a:ext cx="60" cy="45"/>
            </a:xfrm>
            <a:custGeom>
              <a:avLst/>
              <a:gdLst>
                <a:gd name="T0" fmla="*/ 59 w 60"/>
                <a:gd name="T1" fmla="*/ 44 h 45"/>
                <a:gd name="T2" fmla="*/ 54 w 60"/>
                <a:gd name="T3" fmla="*/ 41 h 45"/>
                <a:gd name="T4" fmla="*/ 49 w 60"/>
                <a:gd name="T5" fmla="*/ 38 h 45"/>
                <a:gd name="T6" fmla="*/ 45 w 60"/>
                <a:gd name="T7" fmla="*/ 34 h 45"/>
                <a:gd name="T8" fmla="*/ 41 w 60"/>
                <a:gd name="T9" fmla="*/ 31 h 45"/>
                <a:gd name="T10" fmla="*/ 38 w 60"/>
                <a:gd name="T11" fmla="*/ 28 h 45"/>
                <a:gd name="T12" fmla="*/ 35 w 60"/>
                <a:gd name="T13" fmla="*/ 25 h 45"/>
                <a:gd name="T14" fmla="*/ 33 w 60"/>
                <a:gd name="T15" fmla="*/ 22 h 45"/>
                <a:gd name="T16" fmla="*/ 30 w 60"/>
                <a:gd name="T17" fmla="*/ 19 h 45"/>
                <a:gd name="T18" fmla="*/ 28 w 60"/>
                <a:gd name="T19" fmla="*/ 16 h 45"/>
                <a:gd name="T20" fmla="*/ 25 w 60"/>
                <a:gd name="T21" fmla="*/ 13 h 45"/>
                <a:gd name="T22" fmla="*/ 22 w 60"/>
                <a:gd name="T23" fmla="*/ 10 h 45"/>
                <a:gd name="T24" fmla="*/ 19 w 60"/>
                <a:gd name="T25" fmla="*/ 8 h 45"/>
                <a:gd name="T26" fmla="*/ 15 w 60"/>
                <a:gd name="T27" fmla="*/ 5 h 45"/>
                <a:gd name="T28" fmla="*/ 11 w 60"/>
                <a:gd name="T29" fmla="*/ 4 h 45"/>
                <a:gd name="T30" fmla="*/ 5 w 60"/>
                <a:gd name="T31" fmla="*/ 2 h 45"/>
                <a:gd name="T32" fmla="*/ 0 w 6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5"/>
                <a:gd name="T53" fmla="*/ 60 w 6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5">
                  <a:moveTo>
                    <a:pt x="59" y="44"/>
                  </a:moveTo>
                  <a:lnTo>
                    <a:pt x="54" y="41"/>
                  </a:lnTo>
                  <a:lnTo>
                    <a:pt x="49" y="38"/>
                  </a:lnTo>
                  <a:lnTo>
                    <a:pt x="45" y="34"/>
                  </a:lnTo>
                  <a:lnTo>
                    <a:pt x="41" y="31"/>
                  </a:lnTo>
                  <a:lnTo>
                    <a:pt x="38" y="28"/>
                  </a:lnTo>
                  <a:lnTo>
                    <a:pt x="35" y="25"/>
                  </a:lnTo>
                  <a:lnTo>
                    <a:pt x="33" y="22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19" y="8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3" name="Line 454"/>
            <p:cNvSpPr>
              <a:spLocks noChangeShapeType="1"/>
            </p:cNvSpPr>
            <p:nvPr/>
          </p:nvSpPr>
          <p:spPr bwMode="auto">
            <a:xfrm flipH="1">
              <a:off x="1920" y="323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4" name="Line 455"/>
            <p:cNvSpPr>
              <a:spLocks noChangeShapeType="1"/>
            </p:cNvSpPr>
            <p:nvPr/>
          </p:nvSpPr>
          <p:spPr bwMode="auto">
            <a:xfrm flipV="1">
              <a:off x="1861" y="3192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5" name="Freeform 456"/>
            <p:cNvSpPr>
              <a:spLocks/>
            </p:cNvSpPr>
            <p:nvPr/>
          </p:nvSpPr>
          <p:spPr bwMode="auto">
            <a:xfrm>
              <a:off x="1774" y="3192"/>
              <a:ext cx="89" cy="30"/>
            </a:xfrm>
            <a:custGeom>
              <a:avLst/>
              <a:gdLst>
                <a:gd name="T0" fmla="*/ 88 w 89"/>
                <a:gd name="T1" fmla="*/ 1 h 30"/>
                <a:gd name="T2" fmla="*/ 81 w 89"/>
                <a:gd name="T3" fmla="*/ 0 h 30"/>
                <a:gd name="T4" fmla="*/ 75 w 89"/>
                <a:gd name="T5" fmla="*/ 0 h 30"/>
                <a:gd name="T6" fmla="*/ 69 w 89"/>
                <a:gd name="T7" fmla="*/ 1 h 30"/>
                <a:gd name="T8" fmla="*/ 63 w 89"/>
                <a:gd name="T9" fmla="*/ 2 h 30"/>
                <a:gd name="T10" fmla="*/ 57 w 89"/>
                <a:gd name="T11" fmla="*/ 3 h 30"/>
                <a:gd name="T12" fmla="*/ 51 w 89"/>
                <a:gd name="T13" fmla="*/ 5 h 30"/>
                <a:gd name="T14" fmla="*/ 46 w 89"/>
                <a:gd name="T15" fmla="*/ 8 h 30"/>
                <a:gd name="T16" fmla="*/ 41 w 89"/>
                <a:gd name="T17" fmla="*/ 10 h 30"/>
                <a:gd name="T18" fmla="*/ 35 w 89"/>
                <a:gd name="T19" fmla="*/ 13 h 30"/>
                <a:gd name="T20" fmla="*/ 30 w 89"/>
                <a:gd name="T21" fmla="*/ 16 h 30"/>
                <a:gd name="T22" fmla="*/ 25 w 89"/>
                <a:gd name="T23" fmla="*/ 19 h 30"/>
                <a:gd name="T24" fmla="*/ 20 w 89"/>
                <a:gd name="T25" fmla="*/ 21 h 30"/>
                <a:gd name="T26" fmla="*/ 15 w 89"/>
                <a:gd name="T27" fmla="*/ 24 h 30"/>
                <a:gd name="T28" fmla="*/ 10 w 89"/>
                <a:gd name="T29" fmla="*/ 26 h 30"/>
                <a:gd name="T30" fmla="*/ 5 w 89"/>
                <a:gd name="T31" fmla="*/ 27 h 30"/>
                <a:gd name="T32" fmla="*/ 0 w 89"/>
                <a:gd name="T33" fmla="*/ 2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0"/>
                <a:gd name="T53" fmla="*/ 89 w 8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0">
                  <a:moveTo>
                    <a:pt x="88" y="1"/>
                  </a:moveTo>
                  <a:lnTo>
                    <a:pt x="81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3" y="2"/>
                  </a:lnTo>
                  <a:lnTo>
                    <a:pt x="57" y="3"/>
                  </a:lnTo>
                  <a:lnTo>
                    <a:pt x="51" y="5"/>
                  </a:lnTo>
                  <a:lnTo>
                    <a:pt x="46" y="8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30" y="16"/>
                  </a:lnTo>
                  <a:lnTo>
                    <a:pt x="25" y="19"/>
                  </a:lnTo>
                  <a:lnTo>
                    <a:pt x="20" y="21"/>
                  </a:lnTo>
                  <a:lnTo>
                    <a:pt x="15" y="24"/>
                  </a:lnTo>
                  <a:lnTo>
                    <a:pt x="10" y="26"/>
                  </a:lnTo>
                  <a:lnTo>
                    <a:pt x="5" y="27"/>
                  </a:lnTo>
                  <a:lnTo>
                    <a:pt x="0" y="2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" name="Line 457"/>
            <p:cNvSpPr>
              <a:spLocks noChangeShapeType="1"/>
            </p:cNvSpPr>
            <p:nvPr/>
          </p:nvSpPr>
          <p:spPr bwMode="auto">
            <a:xfrm flipH="1">
              <a:off x="1860" y="3194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" name="Line 458"/>
            <p:cNvSpPr>
              <a:spLocks noChangeShapeType="1"/>
            </p:cNvSpPr>
            <p:nvPr/>
          </p:nvSpPr>
          <p:spPr bwMode="auto">
            <a:xfrm flipV="1">
              <a:off x="1773" y="3220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" name="Freeform 459"/>
            <p:cNvSpPr>
              <a:spLocks/>
            </p:cNvSpPr>
            <p:nvPr/>
          </p:nvSpPr>
          <p:spPr bwMode="auto">
            <a:xfrm>
              <a:off x="1681" y="3221"/>
              <a:ext cx="94" cy="32"/>
            </a:xfrm>
            <a:custGeom>
              <a:avLst/>
              <a:gdLst>
                <a:gd name="T0" fmla="*/ 93 w 94"/>
                <a:gd name="T1" fmla="*/ 0 h 32"/>
                <a:gd name="T2" fmla="*/ 88 w 94"/>
                <a:gd name="T3" fmla="*/ 1 h 32"/>
                <a:gd name="T4" fmla="*/ 82 w 94"/>
                <a:gd name="T5" fmla="*/ 2 h 32"/>
                <a:gd name="T6" fmla="*/ 77 w 94"/>
                <a:gd name="T7" fmla="*/ 4 h 32"/>
                <a:gd name="T8" fmla="*/ 71 w 94"/>
                <a:gd name="T9" fmla="*/ 6 h 32"/>
                <a:gd name="T10" fmla="*/ 65 w 94"/>
                <a:gd name="T11" fmla="*/ 7 h 32"/>
                <a:gd name="T12" fmla="*/ 59 w 94"/>
                <a:gd name="T13" fmla="*/ 9 h 32"/>
                <a:gd name="T14" fmla="*/ 52 w 94"/>
                <a:gd name="T15" fmla="*/ 11 h 32"/>
                <a:gd name="T16" fmla="*/ 46 w 94"/>
                <a:gd name="T17" fmla="*/ 13 h 32"/>
                <a:gd name="T18" fmla="*/ 40 w 94"/>
                <a:gd name="T19" fmla="*/ 15 h 32"/>
                <a:gd name="T20" fmla="*/ 34 w 94"/>
                <a:gd name="T21" fmla="*/ 18 h 32"/>
                <a:gd name="T22" fmla="*/ 28 w 94"/>
                <a:gd name="T23" fmla="*/ 20 h 32"/>
                <a:gd name="T24" fmla="*/ 22 w 94"/>
                <a:gd name="T25" fmla="*/ 22 h 32"/>
                <a:gd name="T26" fmla="*/ 16 w 94"/>
                <a:gd name="T27" fmla="*/ 24 h 32"/>
                <a:gd name="T28" fmla="*/ 11 w 94"/>
                <a:gd name="T29" fmla="*/ 27 h 32"/>
                <a:gd name="T30" fmla="*/ 5 w 94"/>
                <a:gd name="T31" fmla="*/ 29 h 32"/>
                <a:gd name="T32" fmla="*/ 0 w 94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32"/>
                <a:gd name="T53" fmla="*/ 94 w 9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32">
                  <a:moveTo>
                    <a:pt x="93" y="0"/>
                  </a:moveTo>
                  <a:lnTo>
                    <a:pt x="88" y="1"/>
                  </a:lnTo>
                  <a:lnTo>
                    <a:pt x="82" y="2"/>
                  </a:lnTo>
                  <a:lnTo>
                    <a:pt x="77" y="4"/>
                  </a:lnTo>
                  <a:lnTo>
                    <a:pt x="71" y="6"/>
                  </a:lnTo>
                  <a:lnTo>
                    <a:pt x="65" y="7"/>
                  </a:lnTo>
                  <a:lnTo>
                    <a:pt x="59" y="9"/>
                  </a:lnTo>
                  <a:lnTo>
                    <a:pt x="52" y="11"/>
                  </a:lnTo>
                  <a:lnTo>
                    <a:pt x="46" y="13"/>
                  </a:lnTo>
                  <a:lnTo>
                    <a:pt x="40" y="15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2" y="22"/>
                  </a:lnTo>
                  <a:lnTo>
                    <a:pt x="16" y="24"/>
                  </a:lnTo>
                  <a:lnTo>
                    <a:pt x="11" y="27"/>
                  </a:lnTo>
                  <a:lnTo>
                    <a:pt x="5" y="29"/>
                  </a:lnTo>
                  <a:lnTo>
                    <a:pt x="0" y="3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" name="Line 460"/>
            <p:cNvSpPr>
              <a:spLocks noChangeShapeType="1"/>
            </p:cNvSpPr>
            <p:nvPr/>
          </p:nvSpPr>
          <p:spPr bwMode="auto">
            <a:xfrm>
              <a:off x="1773" y="322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" name="Line 461"/>
            <p:cNvSpPr>
              <a:spLocks noChangeShapeType="1"/>
            </p:cNvSpPr>
            <p:nvPr/>
          </p:nvSpPr>
          <p:spPr bwMode="auto">
            <a:xfrm flipV="1">
              <a:off x="1681" y="325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" name="Freeform 462"/>
            <p:cNvSpPr>
              <a:spLocks/>
            </p:cNvSpPr>
            <p:nvPr/>
          </p:nvSpPr>
          <p:spPr bwMode="auto">
            <a:xfrm>
              <a:off x="1709" y="3221"/>
              <a:ext cx="66" cy="70"/>
            </a:xfrm>
            <a:custGeom>
              <a:avLst/>
              <a:gdLst>
                <a:gd name="T0" fmla="*/ 65 w 66"/>
                <a:gd name="T1" fmla="*/ 0 h 70"/>
                <a:gd name="T2" fmla="*/ 61 w 66"/>
                <a:gd name="T3" fmla="*/ 1 h 70"/>
                <a:gd name="T4" fmla="*/ 56 w 66"/>
                <a:gd name="T5" fmla="*/ 4 h 70"/>
                <a:gd name="T6" fmla="*/ 52 w 66"/>
                <a:gd name="T7" fmla="*/ 8 h 70"/>
                <a:gd name="T8" fmla="*/ 48 w 66"/>
                <a:gd name="T9" fmla="*/ 12 h 70"/>
                <a:gd name="T10" fmla="*/ 43 w 66"/>
                <a:gd name="T11" fmla="*/ 16 h 70"/>
                <a:gd name="T12" fmla="*/ 39 w 66"/>
                <a:gd name="T13" fmla="*/ 22 h 70"/>
                <a:gd name="T14" fmla="*/ 35 w 66"/>
                <a:gd name="T15" fmla="*/ 27 h 70"/>
                <a:gd name="T16" fmla="*/ 30 w 66"/>
                <a:gd name="T17" fmla="*/ 33 h 70"/>
                <a:gd name="T18" fmla="*/ 26 w 66"/>
                <a:gd name="T19" fmla="*/ 39 h 70"/>
                <a:gd name="T20" fmla="*/ 22 w 66"/>
                <a:gd name="T21" fmla="*/ 44 h 70"/>
                <a:gd name="T22" fmla="*/ 18 w 66"/>
                <a:gd name="T23" fmla="*/ 50 h 70"/>
                <a:gd name="T24" fmla="*/ 14 w 66"/>
                <a:gd name="T25" fmla="*/ 55 h 70"/>
                <a:gd name="T26" fmla="*/ 10 w 66"/>
                <a:gd name="T27" fmla="*/ 59 h 70"/>
                <a:gd name="T28" fmla="*/ 7 w 66"/>
                <a:gd name="T29" fmla="*/ 63 h 70"/>
                <a:gd name="T30" fmla="*/ 3 w 66"/>
                <a:gd name="T31" fmla="*/ 67 h 70"/>
                <a:gd name="T32" fmla="*/ 0 w 66"/>
                <a:gd name="T33" fmla="*/ 6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0"/>
                <a:gd name="T53" fmla="*/ 66 w 6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0">
                  <a:moveTo>
                    <a:pt x="65" y="0"/>
                  </a:moveTo>
                  <a:lnTo>
                    <a:pt x="61" y="1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3" y="16"/>
                  </a:lnTo>
                  <a:lnTo>
                    <a:pt x="39" y="22"/>
                  </a:lnTo>
                  <a:lnTo>
                    <a:pt x="35" y="27"/>
                  </a:lnTo>
                  <a:lnTo>
                    <a:pt x="30" y="33"/>
                  </a:lnTo>
                  <a:lnTo>
                    <a:pt x="26" y="39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4" y="55"/>
                  </a:lnTo>
                  <a:lnTo>
                    <a:pt x="10" y="59"/>
                  </a:lnTo>
                  <a:lnTo>
                    <a:pt x="7" y="63"/>
                  </a:lnTo>
                  <a:lnTo>
                    <a:pt x="3" y="67"/>
                  </a:lnTo>
                  <a:lnTo>
                    <a:pt x="0" y="6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" name="Line 463"/>
            <p:cNvSpPr>
              <a:spLocks noChangeShapeType="1"/>
            </p:cNvSpPr>
            <p:nvPr/>
          </p:nvSpPr>
          <p:spPr bwMode="auto">
            <a:xfrm>
              <a:off x="1773" y="322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464"/>
            <p:cNvSpPr>
              <a:spLocks noChangeShapeType="1"/>
            </p:cNvSpPr>
            <p:nvPr/>
          </p:nvSpPr>
          <p:spPr bwMode="auto">
            <a:xfrm flipV="1">
              <a:off x="1709" y="3289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Freeform 465"/>
            <p:cNvSpPr>
              <a:spLocks/>
            </p:cNvSpPr>
            <p:nvPr/>
          </p:nvSpPr>
          <p:spPr bwMode="auto">
            <a:xfrm>
              <a:off x="1652" y="3290"/>
              <a:ext cx="58" cy="48"/>
            </a:xfrm>
            <a:custGeom>
              <a:avLst/>
              <a:gdLst>
                <a:gd name="T0" fmla="*/ 57 w 58"/>
                <a:gd name="T1" fmla="*/ 0 h 48"/>
                <a:gd name="T2" fmla="*/ 54 w 58"/>
                <a:gd name="T3" fmla="*/ 2 h 48"/>
                <a:gd name="T4" fmla="*/ 50 w 58"/>
                <a:gd name="T5" fmla="*/ 4 h 48"/>
                <a:gd name="T6" fmla="*/ 46 w 58"/>
                <a:gd name="T7" fmla="*/ 7 h 48"/>
                <a:gd name="T8" fmla="*/ 42 w 58"/>
                <a:gd name="T9" fmla="*/ 9 h 48"/>
                <a:gd name="T10" fmla="*/ 38 w 58"/>
                <a:gd name="T11" fmla="*/ 12 h 48"/>
                <a:gd name="T12" fmla="*/ 34 w 58"/>
                <a:gd name="T13" fmla="*/ 14 h 48"/>
                <a:gd name="T14" fmla="*/ 30 w 58"/>
                <a:gd name="T15" fmla="*/ 17 h 48"/>
                <a:gd name="T16" fmla="*/ 25 w 58"/>
                <a:gd name="T17" fmla="*/ 20 h 48"/>
                <a:gd name="T18" fmla="*/ 21 w 58"/>
                <a:gd name="T19" fmla="*/ 23 h 48"/>
                <a:gd name="T20" fmla="*/ 17 w 58"/>
                <a:gd name="T21" fmla="*/ 26 h 48"/>
                <a:gd name="T22" fmla="*/ 13 w 58"/>
                <a:gd name="T23" fmla="*/ 30 h 48"/>
                <a:gd name="T24" fmla="*/ 10 w 58"/>
                <a:gd name="T25" fmla="*/ 33 h 48"/>
                <a:gd name="T26" fmla="*/ 7 w 58"/>
                <a:gd name="T27" fmla="*/ 36 h 48"/>
                <a:gd name="T28" fmla="*/ 4 w 58"/>
                <a:gd name="T29" fmla="*/ 40 h 48"/>
                <a:gd name="T30" fmla="*/ 2 w 58"/>
                <a:gd name="T31" fmla="*/ 43 h 48"/>
                <a:gd name="T32" fmla="*/ 0 w 58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8"/>
                <a:gd name="T53" fmla="*/ 58 w 5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8">
                  <a:moveTo>
                    <a:pt x="57" y="0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7"/>
                  </a:lnTo>
                  <a:lnTo>
                    <a:pt x="42" y="9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17" y="26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7" y="36"/>
                  </a:lnTo>
                  <a:lnTo>
                    <a:pt x="4" y="40"/>
                  </a:lnTo>
                  <a:lnTo>
                    <a:pt x="2" y="43"/>
                  </a:lnTo>
                  <a:lnTo>
                    <a:pt x="0" y="4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466"/>
            <p:cNvSpPr>
              <a:spLocks noChangeShapeType="1"/>
            </p:cNvSpPr>
            <p:nvPr/>
          </p:nvSpPr>
          <p:spPr bwMode="auto">
            <a:xfrm>
              <a:off x="1709" y="329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467"/>
            <p:cNvSpPr>
              <a:spLocks noChangeShapeType="1"/>
            </p:cNvSpPr>
            <p:nvPr/>
          </p:nvSpPr>
          <p:spPr bwMode="auto">
            <a:xfrm flipH="1">
              <a:off x="1651" y="3337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Freeform 468"/>
            <p:cNvSpPr>
              <a:spLocks/>
            </p:cNvSpPr>
            <p:nvPr/>
          </p:nvSpPr>
          <p:spPr bwMode="auto">
            <a:xfrm>
              <a:off x="1649" y="3337"/>
              <a:ext cx="17" cy="79"/>
            </a:xfrm>
            <a:custGeom>
              <a:avLst/>
              <a:gdLst>
                <a:gd name="T0" fmla="*/ 16 w 17"/>
                <a:gd name="T1" fmla="*/ 0 h 79"/>
                <a:gd name="T2" fmla="*/ 10 w 17"/>
                <a:gd name="T3" fmla="*/ 4 h 79"/>
                <a:gd name="T4" fmla="*/ 5 w 17"/>
                <a:gd name="T5" fmla="*/ 8 h 79"/>
                <a:gd name="T6" fmla="*/ 5 w 17"/>
                <a:gd name="T7" fmla="*/ 13 h 79"/>
                <a:gd name="T8" fmla="*/ 0 w 17"/>
                <a:gd name="T9" fmla="*/ 17 h 79"/>
                <a:gd name="T10" fmla="*/ 0 w 17"/>
                <a:gd name="T11" fmla="*/ 23 h 79"/>
                <a:gd name="T12" fmla="*/ 0 w 17"/>
                <a:gd name="T13" fmla="*/ 28 h 79"/>
                <a:gd name="T14" fmla="*/ 0 w 17"/>
                <a:gd name="T15" fmla="*/ 33 h 79"/>
                <a:gd name="T16" fmla="*/ 0 w 17"/>
                <a:gd name="T17" fmla="*/ 38 h 79"/>
                <a:gd name="T18" fmla="*/ 5 w 17"/>
                <a:gd name="T19" fmla="*/ 44 h 79"/>
                <a:gd name="T20" fmla="*/ 5 w 17"/>
                <a:gd name="T21" fmla="*/ 49 h 79"/>
                <a:gd name="T22" fmla="*/ 5 w 17"/>
                <a:gd name="T23" fmla="*/ 54 h 79"/>
                <a:gd name="T24" fmla="*/ 5 w 17"/>
                <a:gd name="T25" fmla="*/ 60 h 79"/>
                <a:gd name="T26" fmla="*/ 5 w 17"/>
                <a:gd name="T27" fmla="*/ 65 h 79"/>
                <a:gd name="T28" fmla="*/ 5 w 17"/>
                <a:gd name="T29" fmla="*/ 69 h 79"/>
                <a:gd name="T30" fmla="*/ 5 w 17"/>
                <a:gd name="T31" fmla="*/ 74 h 79"/>
                <a:gd name="T32" fmla="*/ 0 w 17"/>
                <a:gd name="T33" fmla="*/ 78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9"/>
                <a:gd name="T53" fmla="*/ 17 w 1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9">
                  <a:moveTo>
                    <a:pt x="16" y="0"/>
                  </a:moveTo>
                  <a:lnTo>
                    <a:pt x="10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5" y="60"/>
                  </a:lnTo>
                  <a:lnTo>
                    <a:pt x="5" y="65"/>
                  </a:lnTo>
                  <a:lnTo>
                    <a:pt x="5" y="69"/>
                  </a:lnTo>
                  <a:lnTo>
                    <a:pt x="5" y="74"/>
                  </a:lnTo>
                  <a:lnTo>
                    <a:pt x="0" y="7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469"/>
            <p:cNvSpPr>
              <a:spLocks noChangeShapeType="1"/>
            </p:cNvSpPr>
            <p:nvPr/>
          </p:nvSpPr>
          <p:spPr bwMode="auto">
            <a:xfrm>
              <a:off x="1653" y="333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470"/>
            <p:cNvSpPr>
              <a:spLocks noChangeShapeType="1"/>
            </p:cNvSpPr>
            <p:nvPr/>
          </p:nvSpPr>
          <p:spPr bwMode="auto">
            <a:xfrm flipH="1">
              <a:off x="1649" y="341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Freeform 471"/>
            <p:cNvSpPr>
              <a:spLocks/>
            </p:cNvSpPr>
            <p:nvPr/>
          </p:nvSpPr>
          <p:spPr bwMode="auto">
            <a:xfrm>
              <a:off x="1638" y="3415"/>
              <a:ext cx="17" cy="78"/>
            </a:xfrm>
            <a:custGeom>
              <a:avLst/>
              <a:gdLst>
                <a:gd name="T0" fmla="*/ 16 w 17"/>
                <a:gd name="T1" fmla="*/ 0 h 78"/>
                <a:gd name="T2" fmla="*/ 14 w 17"/>
                <a:gd name="T3" fmla="*/ 4 h 78"/>
                <a:gd name="T4" fmla="*/ 13 w 17"/>
                <a:gd name="T5" fmla="*/ 8 h 78"/>
                <a:gd name="T6" fmla="*/ 11 w 17"/>
                <a:gd name="T7" fmla="*/ 13 h 78"/>
                <a:gd name="T8" fmla="*/ 10 w 17"/>
                <a:gd name="T9" fmla="*/ 18 h 78"/>
                <a:gd name="T10" fmla="*/ 8 w 17"/>
                <a:gd name="T11" fmla="*/ 22 h 78"/>
                <a:gd name="T12" fmla="*/ 5 w 17"/>
                <a:gd name="T13" fmla="*/ 28 h 78"/>
                <a:gd name="T14" fmla="*/ 4 w 17"/>
                <a:gd name="T15" fmla="*/ 33 h 78"/>
                <a:gd name="T16" fmla="*/ 2 w 17"/>
                <a:gd name="T17" fmla="*/ 38 h 78"/>
                <a:gd name="T18" fmla="*/ 1 w 17"/>
                <a:gd name="T19" fmla="*/ 43 h 78"/>
                <a:gd name="T20" fmla="*/ 0 w 17"/>
                <a:gd name="T21" fmla="*/ 49 h 78"/>
                <a:gd name="T22" fmla="*/ 0 w 17"/>
                <a:gd name="T23" fmla="*/ 54 h 78"/>
                <a:gd name="T24" fmla="*/ 0 w 17"/>
                <a:gd name="T25" fmla="*/ 59 h 78"/>
                <a:gd name="T26" fmla="*/ 0 w 17"/>
                <a:gd name="T27" fmla="*/ 64 h 78"/>
                <a:gd name="T28" fmla="*/ 0 w 17"/>
                <a:gd name="T29" fmla="*/ 68 h 78"/>
                <a:gd name="T30" fmla="*/ 1 w 17"/>
                <a:gd name="T31" fmla="*/ 73 h 78"/>
                <a:gd name="T32" fmla="*/ 4 w 17"/>
                <a:gd name="T33" fmla="*/ 77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8"/>
                <a:gd name="T53" fmla="*/ 17 w 1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8">
                  <a:moveTo>
                    <a:pt x="16" y="0"/>
                  </a:moveTo>
                  <a:lnTo>
                    <a:pt x="14" y="4"/>
                  </a:lnTo>
                  <a:lnTo>
                    <a:pt x="13" y="8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5" y="28"/>
                  </a:lnTo>
                  <a:lnTo>
                    <a:pt x="4" y="33"/>
                  </a:lnTo>
                  <a:lnTo>
                    <a:pt x="2" y="38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4" y="7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472"/>
            <p:cNvSpPr>
              <a:spLocks noChangeShapeType="1"/>
            </p:cNvSpPr>
            <p:nvPr/>
          </p:nvSpPr>
          <p:spPr bwMode="auto">
            <a:xfrm>
              <a:off x="1650" y="341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2" name="Line 473"/>
            <p:cNvSpPr>
              <a:spLocks noChangeShapeType="1"/>
            </p:cNvSpPr>
            <p:nvPr/>
          </p:nvSpPr>
          <p:spPr bwMode="auto">
            <a:xfrm flipH="1">
              <a:off x="1641" y="349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3" name="Freeform 474"/>
            <p:cNvSpPr>
              <a:spLocks/>
            </p:cNvSpPr>
            <p:nvPr/>
          </p:nvSpPr>
          <p:spPr bwMode="auto">
            <a:xfrm>
              <a:off x="1641" y="3492"/>
              <a:ext cx="55" cy="47"/>
            </a:xfrm>
            <a:custGeom>
              <a:avLst/>
              <a:gdLst>
                <a:gd name="T0" fmla="*/ 0 w 55"/>
                <a:gd name="T1" fmla="*/ 0 h 47"/>
                <a:gd name="T2" fmla="*/ 2 w 55"/>
                <a:gd name="T3" fmla="*/ 4 h 47"/>
                <a:gd name="T4" fmla="*/ 4 w 55"/>
                <a:gd name="T5" fmla="*/ 8 h 47"/>
                <a:gd name="T6" fmla="*/ 7 w 55"/>
                <a:gd name="T7" fmla="*/ 11 h 47"/>
                <a:gd name="T8" fmla="*/ 10 w 55"/>
                <a:gd name="T9" fmla="*/ 14 h 47"/>
                <a:gd name="T10" fmla="*/ 14 w 55"/>
                <a:gd name="T11" fmla="*/ 17 h 47"/>
                <a:gd name="T12" fmla="*/ 17 w 55"/>
                <a:gd name="T13" fmla="*/ 20 h 47"/>
                <a:gd name="T14" fmla="*/ 21 w 55"/>
                <a:gd name="T15" fmla="*/ 23 h 47"/>
                <a:gd name="T16" fmla="*/ 25 w 55"/>
                <a:gd name="T17" fmla="*/ 25 h 47"/>
                <a:gd name="T18" fmla="*/ 29 w 55"/>
                <a:gd name="T19" fmla="*/ 28 h 47"/>
                <a:gd name="T20" fmla="*/ 33 w 55"/>
                <a:gd name="T21" fmla="*/ 30 h 47"/>
                <a:gd name="T22" fmla="*/ 37 w 55"/>
                <a:gd name="T23" fmla="*/ 33 h 47"/>
                <a:gd name="T24" fmla="*/ 41 w 55"/>
                <a:gd name="T25" fmla="*/ 35 h 47"/>
                <a:gd name="T26" fmla="*/ 44 w 55"/>
                <a:gd name="T27" fmla="*/ 38 h 47"/>
                <a:gd name="T28" fmla="*/ 48 w 55"/>
                <a:gd name="T29" fmla="*/ 41 h 47"/>
                <a:gd name="T30" fmla="*/ 51 w 55"/>
                <a:gd name="T31" fmla="*/ 43 h 47"/>
                <a:gd name="T32" fmla="*/ 54 w 55"/>
                <a:gd name="T33" fmla="*/ 46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7"/>
                <a:gd name="T53" fmla="*/ 55 w 55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7">
                  <a:moveTo>
                    <a:pt x="0" y="0"/>
                  </a:moveTo>
                  <a:lnTo>
                    <a:pt x="2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25" y="25"/>
                  </a:lnTo>
                  <a:lnTo>
                    <a:pt x="29" y="28"/>
                  </a:lnTo>
                  <a:lnTo>
                    <a:pt x="33" y="30"/>
                  </a:lnTo>
                  <a:lnTo>
                    <a:pt x="37" y="33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8" y="41"/>
                  </a:lnTo>
                  <a:lnTo>
                    <a:pt x="51" y="43"/>
                  </a:lnTo>
                  <a:lnTo>
                    <a:pt x="54" y="4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4" name="Line 475"/>
            <p:cNvSpPr>
              <a:spLocks noChangeShapeType="1"/>
            </p:cNvSpPr>
            <p:nvPr/>
          </p:nvSpPr>
          <p:spPr bwMode="auto">
            <a:xfrm>
              <a:off x="1641" y="3492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" name="Line 476"/>
            <p:cNvSpPr>
              <a:spLocks noChangeShapeType="1"/>
            </p:cNvSpPr>
            <p:nvPr/>
          </p:nvSpPr>
          <p:spPr bwMode="auto">
            <a:xfrm flipH="1">
              <a:off x="1695" y="3539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" name="Freeform 477"/>
            <p:cNvSpPr>
              <a:spLocks/>
            </p:cNvSpPr>
            <p:nvPr/>
          </p:nvSpPr>
          <p:spPr bwMode="auto">
            <a:xfrm>
              <a:off x="1695" y="3538"/>
              <a:ext cx="40" cy="53"/>
            </a:xfrm>
            <a:custGeom>
              <a:avLst/>
              <a:gdLst>
                <a:gd name="T0" fmla="*/ 0 w 40"/>
                <a:gd name="T1" fmla="*/ 0 h 53"/>
                <a:gd name="T2" fmla="*/ 3 w 40"/>
                <a:gd name="T3" fmla="*/ 3 h 53"/>
                <a:gd name="T4" fmla="*/ 6 w 40"/>
                <a:gd name="T5" fmla="*/ 7 h 53"/>
                <a:gd name="T6" fmla="*/ 8 w 40"/>
                <a:gd name="T7" fmla="*/ 10 h 53"/>
                <a:gd name="T8" fmla="*/ 11 w 40"/>
                <a:gd name="T9" fmla="*/ 14 h 53"/>
                <a:gd name="T10" fmla="*/ 13 w 40"/>
                <a:gd name="T11" fmla="*/ 18 h 53"/>
                <a:gd name="T12" fmla="*/ 15 w 40"/>
                <a:gd name="T13" fmla="*/ 22 h 53"/>
                <a:gd name="T14" fmla="*/ 18 w 40"/>
                <a:gd name="T15" fmla="*/ 26 h 53"/>
                <a:gd name="T16" fmla="*/ 20 w 40"/>
                <a:gd name="T17" fmla="*/ 29 h 53"/>
                <a:gd name="T18" fmla="*/ 23 w 40"/>
                <a:gd name="T19" fmla="*/ 33 h 53"/>
                <a:gd name="T20" fmla="*/ 25 w 40"/>
                <a:gd name="T21" fmla="*/ 36 h 53"/>
                <a:gd name="T22" fmla="*/ 27 w 40"/>
                <a:gd name="T23" fmla="*/ 40 h 53"/>
                <a:gd name="T24" fmla="*/ 29 w 40"/>
                <a:gd name="T25" fmla="*/ 43 h 53"/>
                <a:gd name="T26" fmla="*/ 32 w 40"/>
                <a:gd name="T27" fmla="*/ 46 h 53"/>
                <a:gd name="T28" fmla="*/ 34 w 40"/>
                <a:gd name="T29" fmla="*/ 48 h 53"/>
                <a:gd name="T30" fmla="*/ 37 w 40"/>
                <a:gd name="T31" fmla="*/ 50 h 53"/>
                <a:gd name="T32" fmla="*/ 39 w 40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53"/>
                <a:gd name="T53" fmla="*/ 40 w 40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53">
                  <a:moveTo>
                    <a:pt x="0" y="0"/>
                  </a:moveTo>
                  <a:lnTo>
                    <a:pt x="3" y="3"/>
                  </a:lnTo>
                  <a:lnTo>
                    <a:pt x="6" y="7"/>
                  </a:lnTo>
                  <a:lnTo>
                    <a:pt x="8" y="10"/>
                  </a:lnTo>
                  <a:lnTo>
                    <a:pt x="11" y="14"/>
                  </a:lnTo>
                  <a:lnTo>
                    <a:pt x="13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20" y="29"/>
                  </a:lnTo>
                  <a:lnTo>
                    <a:pt x="23" y="33"/>
                  </a:lnTo>
                  <a:lnTo>
                    <a:pt x="25" y="36"/>
                  </a:lnTo>
                  <a:lnTo>
                    <a:pt x="27" y="40"/>
                  </a:lnTo>
                  <a:lnTo>
                    <a:pt x="29" y="43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7" y="50"/>
                  </a:lnTo>
                  <a:lnTo>
                    <a:pt x="39" y="5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" name="Line 478"/>
            <p:cNvSpPr>
              <a:spLocks noChangeShapeType="1"/>
            </p:cNvSpPr>
            <p:nvPr/>
          </p:nvSpPr>
          <p:spPr bwMode="auto">
            <a:xfrm>
              <a:off x="1695" y="3538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" name="Line 479"/>
            <p:cNvSpPr>
              <a:spLocks noChangeShapeType="1"/>
            </p:cNvSpPr>
            <p:nvPr/>
          </p:nvSpPr>
          <p:spPr bwMode="auto">
            <a:xfrm flipH="1">
              <a:off x="1734" y="3591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" name="Freeform 480"/>
            <p:cNvSpPr>
              <a:spLocks/>
            </p:cNvSpPr>
            <p:nvPr/>
          </p:nvSpPr>
          <p:spPr bwMode="auto">
            <a:xfrm>
              <a:off x="1734" y="3590"/>
              <a:ext cx="71" cy="17"/>
            </a:xfrm>
            <a:custGeom>
              <a:avLst/>
              <a:gdLst>
                <a:gd name="T0" fmla="*/ 0 w 71"/>
                <a:gd name="T1" fmla="*/ 0 h 17"/>
                <a:gd name="T2" fmla="*/ 3 w 71"/>
                <a:gd name="T3" fmla="*/ 5 h 17"/>
                <a:gd name="T4" fmla="*/ 6 w 71"/>
                <a:gd name="T5" fmla="*/ 8 h 17"/>
                <a:gd name="T6" fmla="*/ 10 w 71"/>
                <a:gd name="T7" fmla="*/ 8 h 17"/>
                <a:gd name="T8" fmla="*/ 14 w 71"/>
                <a:gd name="T9" fmla="*/ 10 h 17"/>
                <a:gd name="T10" fmla="*/ 18 w 71"/>
                <a:gd name="T11" fmla="*/ 10 h 17"/>
                <a:gd name="T12" fmla="*/ 22 w 71"/>
                <a:gd name="T13" fmla="*/ 10 h 17"/>
                <a:gd name="T14" fmla="*/ 27 w 71"/>
                <a:gd name="T15" fmla="*/ 10 h 17"/>
                <a:gd name="T16" fmla="*/ 31 w 71"/>
                <a:gd name="T17" fmla="*/ 10 h 17"/>
                <a:gd name="T18" fmla="*/ 36 w 71"/>
                <a:gd name="T19" fmla="*/ 10 h 17"/>
                <a:gd name="T20" fmla="*/ 41 w 71"/>
                <a:gd name="T21" fmla="*/ 10 h 17"/>
                <a:gd name="T22" fmla="*/ 46 w 71"/>
                <a:gd name="T23" fmla="*/ 10 h 17"/>
                <a:gd name="T24" fmla="*/ 51 w 71"/>
                <a:gd name="T25" fmla="*/ 10 h 17"/>
                <a:gd name="T26" fmla="*/ 56 w 71"/>
                <a:gd name="T27" fmla="*/ 10 h 17"/>
                <a:gd name="T28" fmla="*/ 60 w 71"/>
                <a:gd name="T29" fmla="*/ 13 h 17"/>
                <a:gd name="T30" fmla="*/ 65 w 71"/>
                <a:gd name="T31" fmla="*/ 13 h 17"/>
                <a:gd name="T32" fmla="*/ 70 w 71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7"/>
                <a:gd name="T53" fmla="*/ 71 w 7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7">
                  <a:moveTo>
                    <a:pt x="0" y="0"/>
                  </a:moveTo>
                  <a:lnTo>
                    <a:pt x="3" y="5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3"/>
                  </a:lnTo>
                  <a:lnTo>
                    <a:pt x="7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" name="Line 481"/>
            <p:cNvSpPr>
              <a:spLocks noChangeShapeType="1"/>
            </p:cNvSpPr>
            <p:nvPr/>
          </p:nvSpPr>
          <p:spPr bwMode="auto">
            <a:xfrm flipV="1">
              <a:off x="1734" y="3589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" name="Line 482"/>
            <p:cNvSpPr>
              <a:spLocks noChangeShapeType="1"/>
            </p:cNvSpPr>
            <p:nvPr/>
          </p:nvSpPr>
          <p:spPr bwMode="auto">
            <a:xfrm flipH="1">
              <a:off x="1802" y="359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" name="Freeform 483"/>
            <p:cNvSpPr>
              <a:spLocks/>
            </p:cNvSpPr>
            <p:nvPr/>
          </p:nvSpPr>
          <p:spPr bwMode="auto">
            <a:xfrm>
              <a:off x="1804" y="3596"/>
              <a:ext cx="79" cy="19"/>
            </a:xfrm>
            <a:custGeom>
              <a:avLst/>
              <a:gdLst>
                <a:gd name="T0" fmla="*/ 0 w 79"/>
                <a:gd name="T1" fmla="*/ 0 h 19"/>
                <a:gd name="T2" fmla="*/ 2 w 79"/>
                <a:gd name="T3" fmla="*/ 0 h 19"/>
                <a:gd name="T4" fmla="*/ 5 w 79"/>
                <a:gd name="T5" fmla="*/ 2 h 19"/>
                <a:gd name="T6" fmla="*/ 9 w 79"/>
                <a:gd name="T7" fmla="*/ 3 h 19"/>
                <a:gd name="T8" fmla="*/ 13 w 79"/>
                <a:gd name="T9" fmla="*/ 5 h 19"/>
                <a:gd name="T10" fmla="*/ 17 w 79"/>
                <a:gd name="T11" fmla="*/ 6 h 19"/>
                <a:gd name="T12" fmla="*/ 22 w 79"/>
                <a:gd name="T13" fmla="*/ 8 h 19"/>
                <a:gd name="T14" fmla="*/ 28 w 79"/>
                <a:gd name="T15" fmla="*/ 10 h 19"/>
                <a:gd name="T16" fmla="*/ 33 w 79"/>
                <a:gd name="T17" fmla="*/ 12 h 19"/>
                <a:gd name="T18" fmla="*/ 39 w 79"/>
                <a:gd name="T19" fmla="*/ 13 h 19"/>
                <a:gd name="T20" fmla="*/ 45 w 79"/>
                <a:gd name="T21" fmla="*/ 15 h 19"/>
                <a:gd name="T22" fmla="*/ 51 w 79"/>
                <a:gd name="T23" fmla="*/ 16 h 19"/>
                <a:gd name="T24" fmla="*/ 57 w 79"/>
                <a:gd name="T25" fmla="*/ 17 h 19"/>
                <a:gd name="T26" fmla="*/ 62 w 79"/>
                <a:gd name="T27" fmla="*/ 18 h 19"/>
                <a:gd name="T28" fmla="*/ 68 w 79"/>
                <a:gd name="T29" fmla="*/ 18 h 19"/>
                <a:gd name="T30" fmla="*/ 73 w 79"/>
                <a:gd name="T31" fmla="*/ 17 h 19"/>
                <a:gd name="T32" fmla="*/ 78 w 79"/>
                <a:gd name="T33" fmla="*/ 16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9"/>
                <a:gd name="T53" fmla="*/ 79 w 7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9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9" y="3"/>
                  </a:lnTo>
                  <a:lnTo>
                    <a:pt x="13" y="5"/>
                  </a:lnTo>
                  <a:lnTo>
                    <a:pt x="17" y="6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9" y="13"/>
                  </a:lnTo>
                  <a:lnTo>
                    <a:pt x="45" y="15"/>
                  </a:lnTo>
                  <a:lnTo>
                    <a:pt x="51" y="16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8" y="18"/>
                  </a:lnTo>
                  <a:lnTo>
                    <a:pt x="73" y="17"/>
                  </a:lnTo>
                  <a:lnTo>
                    <a:pt x="78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" name="Line 484"/>
            <p:cNvSpPr>
              <a:spLocks noChangeShapeType="1"/>
            </p:cNvSpPr>
            <p:nvPr/>
          </p:nvSpPr>
          <p:spPr bwMode="auto">
            <a:xfrm flipV="1">
              <a:off x="1803" y="3595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" name="Line 485"/>
            <p:cNvSpPr>
              <a:spLocks noChangeShapeType="1"/>
            </p:cNvSpPr>
            <p:nvPr/>
          </p:nvSpPr>
          <p:spPr bwMode="auto">
            <a:xfrm>
              <a:off x="1882" y="361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" name="Freeform 486"/>
            <p:cNvSpPr>
              <a:spLocks/>
            </p:cNvSpPr>
            <p:nvPr/>
          </p:nvSpPr>
          <p:spPr bwMode="auto">
            <a:xfrm>
              <a:off x="1882" y="3554"/>
              <a:ext cx="58" cy="59"/>
            </a:xfrm>
            <a:custGeom>
              <a:avLst/>
              <a:gdLst>
                <a:gd name="T0" fmla="*/ 0 w 58"/>
                <a:gd name="T1" fmla="*/ 58 h 59"/>
                <a:gd name="T2" fmla="*/ 5 w 58"/>
                <a:gd name="T3" fmla="*/ 56 h 59"/>
                <a:gd name="T4" fmla="*/ 9 w 58"/>
                <a:gd name="T5" fmla="*/ 54 h 59"/>
                <a:gd name="T6" fmla="*/ 13 w 58"/>
                <a:gd name="T7" fmla="*/ 51 h 59"/>
                <a:gd name="T8" fmla="*/ 17 w 58"/>
                <a:gd name="T9" fmla="*/ 48 h 59"/>
                <a:gd name="T10" fmla="*/ 20 w 58"/>
                <a:gd name="T11" fmla="*/ 44 h 59"/>
                <a:gd name="T12" fmla="*/ 24 w 58"/>
                <a:gd name="T13" fmla="*/ 41 h 59"/>
                <a:gd name="T14" fmla="*/ 27 w 58"/>
                <a:gd name="T15" fmla="*/ 36 h 59"/>
                <a:gd name="T16" fmla="*/ 30 w 58"/>
                <a:gd name="T17" fmla="*/ 32 h 59"/>
                <a:gd name="T18" fmla="*/ 33 w 58"/>
                <a:gd name="T19" fmla="*/ 28 h 59"/>
                <a:gd name="T20" fmla="*/ 36 w 58"/>
                <a:gd name="T21" fmla="*/ 24 h 59"/>
                <a:gd name="T22" fmla="*/ 39 w 58"/>
                <a:gd name="T23" fmla="*/ 19 h 59"/>
                <a:gd name="T24" fmla="*/ 43 w 58"/>
                <a:gd name="T25" fmla="*/ 15 h 59"/>
                <a:gd name="T26" fmla="*/ 46 w 58"/>
                <a:gd name="T27" fmla="*/ 11 h 59"/>
                <a:gd name="T28" fmla="*/ 49 w 58"/>
                <a:gd name="T29" fmla="*/ 7 h 59"/>
                <a:gd name="T30" fmla="*/ 53 w 58"/>
                <a:gd name="T31" fmla="*/ 4 h 59"/>
                <a:gd name="T32" fmla="*/ 57 w 58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9"/>
                <a:gd name="T53" fmla="*/ 58 w 58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9">
                  <a:moveTo>
                    <a:pt x="0" y="58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3" y="51"/>
                  </a:lnTo>
                  <a:lnTo>
                    <a:pt x="17" y="48"/>
                  </a:lnTo>
                  <a:lnTo>
                    <a:pt x="20" y="44"/>
                  </a:lnTo>
                  <a:lnTo>
                    <a:pt x="24" y="41"/>
                  </a:lnTo>
                  <a:lnTo>
                    <a:pt x="27" y="36"/>
                  </a:lnTo>
                  <a:lnTo>
                    <a:pt x="30" y="32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9" y="19"/>
                  </a:lnTo>
                  <a:lnTo>
                    <a:pt x="43" y="15"/>
                  </a:lnTo>
                  <a:lnTo>
                    <a:pt x="46" y="11"/>
                  </a:lnTo>
                  <a:lnTo>
                    <a:pt x="49" y="7"/>
                  </a:lnTo>
                  <a:lnTo>
                    <a:pt x="53" y="4"/>
                  </a:lnTo>
                  <a:lnTo>
                    <a:pt x="5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" name="Line 487"/>
            <p:cNvSpPr>
              <a:spLocks noChangeShapeType="1"/>
            </p:cNvSpPr>
            <p:nvPr/>
          </p:nvSpPr>
          <p:spPr bwMode="auto">
            <a:xfrm flipV="1">
              <a:off x="1882" y="3611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" name="Line 488"/>
            <p:cNvSpPr>
              <a:spLocks noChangeShapeType="1"/>
            </p:cNvSpPr>
            <p:nvPr/>
          </p:nvSpPr>
          <p:spPr bwMode="auto">
            <a:xfrm>
              <a:off x="1939" y="3555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" name="Freeform 489"/>
            <p:cNvSpPr>
              <a:spLocks/>
            </p:cNvSpPr>
            <p:nvPr/>
          </p:nvSpPr>
          <p:spPr bwMode="auto">
            <a:xfrm>
              <a:off x="1939" y="3523"/>
              <a:ext cx="63" cy="32"/>
            </a:xfrm>
            <a:custGeom>
              <a:avLst/>
              <a:gdLst>
                <a:gd name="T0" fmla="*/ 0 w 63"/>
                <a:gd name="T1" fmla="*/ 31 h 32"/>
                <a:gd name="T2" fmla="*/ 4 w 63"/>
                <a:gd name="T3" fmla="*/ 29 h 32"/>
                <a:gd name="T4" fmla="*/ 8 w 63"/>
                <a:gd name="T5" fmla="*/ 26 h 32"/>
                <a:gd name="T6" fmla="*/ 12 w 63"/>
                <a:gd name="T7" fmla="*/ 25 h 32"/>
                <a:gd name="T8" fmla="*/ 17 w 63"/>
                <a:gd name="T9" fmla="*/ 23 h 32"/>
                <a:gd name="T10" fmla="*/ 22 w 63"/>
                <a:gd name="T11" fmla="*/ 22 h 32"/>
                <a:gd name="T12" fmla="*/ 26 w 63"/>
                <a:gd name="T13" fmla="*/ 20 h 32"/>
                <a:gd name="T14" fmla="*/ 31 w 63"/>
                <a:gd name="T15" fmla="*/ 19 h 32"/>
                <a:gd name="T16" fmla="*/ 35 w 63"/>
                <a:gd name="T17" fmla="*/ 18 h 32"/>
                <a:gd name="T18" fmla="*/ 40 w 63"/>
                <a:gd name="T19" fmla="*/ 17 h 32"/>
                <a:gd name="T20" fmla="*/ 44 w 63"/>
                <a:gd name="T21" fmla="*/ 16 h 32"/>
                <a:gd name="T22" fmla="*/ 48 w 63"/>
                <a:gd name="T23" fmla="*/ 14 h 32"/>
                <a:gd name="T24" fmla="*/ 51 w 63"/>
                <a:gd name="T25" fmla="*/ 12 h 32"/>
                <a:gd name="T26" fmla="*/ 55 w 63"/>
                <a:gd name="T27" fmla="*/ 10 h 32"/>
                <a:gd name="T28" fmla="*/ 58 w 63"/>
                <a:gd name="T29" fmla="*/ 7 h 32"/>
                <a:gd name="T30" fmla="*/ 60 w 63"/>
                <a:gd name="T31" fmla="*/ 4 h 32"/>
                <a:gd name="T32" fmla="*/ 62 w 63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2"/>
                <a:gd name="T53" fmla="*/ 63 w 6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2">
                  <a:moveTo>
                    <a:pt x="0" y="31"/>
                  </a:moveTo>
                  <a:lnTo>
                    <a:pt x="4" y="29"/>
                  </a:lnTo>
                  <a:lnTo>
                    <a:pt x="8" y="26"/>
                  </a:lnTo>
                  <a:lnTo>
                    <a:pt x="12" y="25"/>
                  </a:lnTo>
                  <a:lnTo>
                    <a:pt x="17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1" y="19"/>
                  </a:lnTo>
                  <a:lnTo>
                    <a:pt x="35" y="18"/>
                  </a:lnTo>
                  <a:lnTo>
                    <a:pt x="40" y="17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51" y="12"/>
                  </a:lnTo>
                  <a:lnTo>
                    <a:pt x="55" y="10"/>
                  </a:lnTo>
                  <a:lnTo>
                    <a:pt x="58" y="7"/>
                  </a:lnTo>
                  <a:lnTo>
                    <a:pt x="60" y="4"/>
                  </a:lnTo>
                  <a:lnTo>
                    <a:pt x="6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" name="Line 490"/>
            <p:cNvSpPr>
              <a:spLocks noChangeShapeType="1"/>
            </p:cNvSpPr>
            <p:nvPr/>
          </p:nvSpPr>
          <p:spPr bwMode="auto">
            <a:xfrm>
              <a:off x="1938" y="3554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" name="Line 491"/>
            <p:cNvSpPr>
              <a:spLocks noChangeShapeType="1"/>
            </p:cNvSpPr>
            <p:nvPr/>
          </p:nvSpPr>
          <p:spPr bwMode="auto">
            <a:xfrm>
              <a:off x="2002" y="352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" name="Freeform 492"/>
            <p:cNvSpPr>
              <a:spLocks/>
            </p:cNvSpPr>
            <p:nvPr/>
          </p:nvSpPr>
          <p:spPr bwMode="auto">
            <a:xfrm>
              <a:off x="2000" y="3431"/>
              <a:ext cx="17" cy="93"/>
            </a:xfrm>
            <a:custGeom>
              <a:avLst/>
              <a:gdLst>
                <a:gd name="T0" fmla="*/ 3 w 17"/>
                <a:gd name="T1" fmla="*/ 92 h 93"/>
                <a:gd name="T2" fmla="*/ 9 w 17"/>
                <a:gd name="T3" fmla="*/ 88 h 93"/>
                <a:gd name="T4" fmla="*/ 12 w 17"/>
                <a:gd name="T5" fmla="*/ 83 h 93"/>
                <a:gd name="T6" fmla="*/ 12 w 17"/>
                <a:gd name="T7" fmla="*/ 79 h 93"/>
                <a:gd name="T8" fmla="*/ 16 w 17"/>
                <a:gd name="T9" fmla="*/ 74 h 93"/>
                <a:gd name="T10" fmla="*/ 16 w 17"/>
                <a:gd name="T11" fmla="*/ 69 h 93"/>
                <a:gd name="T12" fmla="*/ 12 w 17"/>
                <a:gd name="T13" fmla="*/ 63 h 93"/>
                <a:gd name="T14" fmla="*/ 12 w 17"/>
                <a:gd name="T15" fmla="*/ 58 h 93"/>
                <a:gd name="T16" fmla="*/ 9 w 17"/>
                <a:gd name="T17" fmla="*/ 52 h 93"/>
                <a:gd name="T18" fmla="*/ 6 w 17"/>
                <a:gd name="T19" fmla="*/ 46 h 93"/>
                <a:gd name="T20" fmla="*/ 6 w 17"/>
                <a:gd name="T21" fmla="*/ 40 h 93"/>
                <a:gd name="T22" fmla="*/ 3 w 17"/>
                <a:gd name="T23" fmla="*/ 33 h 93"/>
                <a:gd name="T24" fmla="*/ 0 w 17"/>
                <a:gd name="T25" fmla="*/ 27 h 93"/>
                <a:gd name="T26" fmla="*/ 0 w 17"/>
                <a:gd name="T27" fmla="*/ 20 h 93"/>
                <a:gd name="T28" fmla="*/ 0 w 17"/>
                <a:gd name="T29" fmla="*/ 13 h 93"/>
                <a:gd name="T30" fmla="*/ 0 w 17"/>
                <a:gd name="T31" fmla="*/ 7 h 93"/>
                <a:gd name="T32" fmla="*/ 0 w 17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3"/>
                <a:gd name="T53" fmla="*/ 17 w 17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3">
                  <a:moveTo>
                    <a:pt x="3" y="92"/>
                  </a:moveTo>
                  <a:lnTo>
                    <a:pt x="9" y="88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6" y="74"/>
                  </a:lnTo>
                  <a:lnTo>
                    <a:pt x="16" y="69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6" y="40"/>
                  </a:lnTo>
                  <a:lnTo>
                    <a:pt x="3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" name="Line 493"/>
            <p:cNvSpPr>
              <a:spLocks noChangeShapeType="1"/>
            </p:cNvSpPr>
            <p:nvPr/>
          </p:nvSpPr>
          <p:spPr bwMode="auto">
            <a:xfrm flipH="1">
              <a:off x="2000" y="3523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" name="Line 494"/>
            <p:cNvSpPr>
              <a:spLocks noChangeShapeType="1"/>
            </p:cNvSpPr>
            <p:nvPr/>
          </p:nvSpPr>
          <p:spPr bwMode="auto">
            <a:xfrm>
              <a:off x="2001" y="343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" name="Freeform 495"/>
            <p:cNvSpPr>
              <a:spLocks/>
            </p:cNvSpPr>
            <p:nvPr/>
          </p:nvSpPr>
          <p:spPr bwMode="auto">
            <a:xfrm>
              <a:off x="2000" y="3347"/>
              <a:ext cx="21" cy="85"/>
            </a:xfrm>
            <a:custGeom>
              <a:avLst/>
              <a:gdLst>
                <a:gd name="T0" fmla="*/ 0 w 21"/>
                <a:gd name="T1" fmla="*/ 84 h 85"/>
                <a:gd name="T2" fmla="*/ 0 w 21"/>
                <a:gd name="T3" fmla="*/ 77 h 85"/>
                <a:gd name="T4" fmla="*/ 1 w 21"/>
                <a:gd name="T5" fmla="*/ 71 h 85"/>
                <a:gd name="T6" fmla="*/ 3 w 21"/>
                <a:gd name="T7" fmla="*/ 64 h 85"/>
                <a:gd name="T8" fmla="*/ 5 w 21"/>
                <a:gd name="T9" fmla="*/ 58 h 85"/>
                <a:gd name="T10" fmla="*/ 6 w 21"/>
                <a:gd name="T11" fmla="*/ 52 h 85"/>
                <a:gd name="T12" fmla="*/ 8 w 21"/>
                <a:gd name="T13" fmla="*/ 47 h 85"/>
                <a:gd name="T14" fmla="*/ 10 w 21"/>
                <a:gd name="T15" fmla="*/ 41 h 85"/>
                <a:gd name="T16" fmla="*/ 12 w 21"/>
                <a:gd name="T17" fmla="*/ 36 h 85"/>
                <a:gd name="T18" fmla="*/ 14 w 21"/>
                <a:gd name="T19" fmla="*/ 31 h 85"/>
                <a:gd name="T20" fmla="*/ 16 w 21"/>
                <a:gd name="T21" fmla="*/ 26 h 85"/>
                <a:gd name="T22" fmla="*/ 17 w 21"/>
                <a:gd name="T23" fmla="*/ 21 h 85"/>
                <a:gd name="T24" fmla="*/ 19 w 21"/>
                <a:gd name="T25" fmla="*/ 16 h 85"/>
                <a:gd name="T26" fmla="*/ 19 w 21"/>
                <a:gd name="T27" fmla="*/ 12 h 85"/>
                <a:gd name="T28" fmla="*/ 20 w 21"/>
                <a:gd name="T29" fmla="*/ 8 h 85"/>
                <a:gd name="T30" fmla="*/ 20 w 21"/>
                <a:gd name="T31" fmla="*/ 4 h 85"/>
                <a:gd name="T32" fmla="*/ 19 w 21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5"/>
                <a:gd name="T53" fmla="*/ 21 w 21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5">
                  <a:moveTo>
                    <a:pt x="0" y="84"/>
                  </a:moveTo>
                  <a:lnTo>
                    <a:pt x="0" y="77"/>
                  </a:lnTo>
                  <a:lnTo>
                    <a:pt x="1" y="71"/>
                  </a:lnTo>
                  <a:lnTo>
                    <a:pt x="3" y="64"/>
                  </a:lnTo>
                  <a:lnTo>
                    <a:pt x="5" y="58"/>
                  </a:lnTo>
                  <a:lnTo>
                    <a:pt x="6" y="52"/>
                  </a:lnTo>
                  <a:lnTo>
                    <a:pt x="8" y="47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4" y="31"/>
                  </a:lnTo>
                  <a:lnTo>
                    <a:pt x="16" y="26"/>
                  </a:lnTo>
                  <a:lnTo>
                    <a:pt x="17" y="21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" name="Line 496"/>
            <p:cNvSpPr>
              <a:spLocks noChangeShapeType="1"/>
            </p:cNvSpPr>
            <p:nvPr/>
          </p:nvSpPr>
          <p:spPr bwMode="auto">
            <a:xfrm flipH="1">
              <a:off x="2000" y="3431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" name="Line 497"/>
            <p:cNvSpPr>
              <a:spLocks noChangeShapeType="1"/>
            </p:cNvSpPr>
            <p:nvPr/>
          </p:nvSpPr>
          <p:spPr bwMode="auto">
            <a:xfrm>
              <a:off x="2020" y="3347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" name="Freeform 498"/>
            <p:cNvSpPr>
              <a:spLocks/>
            </p:cNvSpPr>
            <p:nvPr/>
          </p:nvSpPr>
          <p:spPr bwMode="auto">
            <a:xfrm>
              <a:off x="1957" y="3308"/>
              <a:ext cx="63" cy="40"/>
            </a:xfrm>
            <a:custGeom>
              <a:avLst/>
              <a:gdLst>
                <a:gd name="T0" fmla="*/ 62 w 63"/>
                <a:gd name="T1" fmla="*/ 39 h 40"/>
                <a:gd name="T2" fmla="*/ 61 w 63"/>
                <a:gd name="T3" fmla="*/ 35 h 40"/>
                <a:gd name="T4" fmla="*/ 59 w 63"/>
                <a:gd name="T5" fmla="*/ 32 h 40"/>
                <a:gd name="T6" fmla="*/ 57 w 63"/>
                <a:gd name="T7" fmla="*/ 29 h 40"/>
                <a:gd name="T8" fmla="*/ 53 w 63"/>
                <a:gd name="T9" fmla="*/ 26 h 40"/>
                <a:gd name="T10" fmla="*/ 50 w 63"/>
                <a:gd name="T11" fmla="*/ 24 h 40"/>
                <a:gd name="T12" fmla="*/ 46 w 63"/>
                <a:gd name="T13" fmla="*/ 22 h 40"/>
                <a:gd name="T14" fmla="*/ 41 w 63"/>
                <a:gd name="T15" fmla="*/ 20 h 40"/>
                <a:gd name="T16" fmla="*/ 37 w 63"/>
                <a:gd name="T17" fmla="*/ 18 h 40"/>
                <a:gd name="T18" fmla="*/ 32 w 63"/>
                <a:gd name="T19" fmla="*/ 16 h 40"/>
                <a:gd name="T20" fmla="*/ 27 w 63"/>
                <a:gd name="T21" fmla="*/ 15 h 40"/>
                <a:gd name="T22" fmla="*/ 22 w 63"/>
                <a:gd name="T23" fmla="*/ 13 h 40"/>
                <a:gd name="T24" fmla="*/ 17 w 63"/>
                <a:gd name="T25" fmla="*/ 10 h 40"/>
                <a:gd name="T26" fmla="*/ 12 w 63"/>
                <a:gd name="T27" fmla="*/ 8 h 40"/>
                <a:gd name="T28" fmla="*/ 8 w 63"/>
                <a:gd name="T29" fmla="*/ 6 h 40"/>
                <a:gd name="T30" fmla="*/ 4 w 63"/>
                <a:gd name="T31" fmla="*/ 3 h 40"/>
                <a:gd name="T32" fmla="*/ 0 w 6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0"/>
                <a:gd name="T53" fmla="*/ 63 w 6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0">
                  <a:moveTo>
                    <a:pt x="62" y="39"/>
                  </a:moveTo>
                  <a:lnTo>
                    <a:pt x="61" y="35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3" y="26"/>
                  </a:lnTo>
                  <a:lnTo>
                    <a:pt x="50" y="24"/>
                  </a:lnTo>
                  <a:lnTo>
                    <a:pt x="46" y="22"/>
                  </a:lnTo>
                  <a:lnTo>
                    <a:pt x="41" y="20"/>
                  </a:lnTo>
                  <a:lnTo>
                    <a:pt x="37" y="18"/>
                  </a:lnTo>
                  <a:lnTo>
                    <a:pt x="32" y="16"/>
                  </a:lnTo>
                  <a:lnTo>
                    <a:pt x="27" y="15"/>
                  </a:lnTo>
                  <a:lnTo>
                    <a:pt x="22" y="13"/>
                  </a:lnTo>
                  <a:lnTo>
                    <a:pt x="17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" name="Line 499"/>
            <p:cNvSpPr>
              <a:spLocks noChangeShapeType="1"/>
            </p:cNvSpPr>
            <p:nvPr/>
          </p:nvSpPr>
          <p:spPr bwMode="auto">
            <a:xfrm flipH="1">
              <a:off x="2020" y="3347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" name="Line 500"/>
            <p:cNvSpPr>
              <a:spLocks noChangeShapeType="1"/>
            </p:cNvSpPr>
            <p:nvPr/>
          </p:nvSpPr>
          <p:spPr bwMode="auto">
            <a:xfrm>
              <a:off x="1957" y="3307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" name="Freeform 501"/>
            <p:cNvSpPr>
              <a:spLocks/>
            </p:cNvSpPr>
            <p:nvPr/>
          </p:nvSpPr>
          <p:spPr bwMode="auto">
            <a:xfrm>
              <a:off x="1921" y="3237"/>
              <a:ext cx="37" cy="72"/>
            </a:xfrm>
            <a:custGeom>
              <a:avLst/>
              <a:gdLst>
                <a:gd name="T0" fmla="*/ 36 w 37"/>
                <a:gd name="T1" fmla="*/ 71 h 72"/>
                <a:gd name="T2" fmla="*/ 33 w 37"/>
                <a:gd name="T3" fmla="*/ 67 h 72"/>
                <a:gd name="T4" fmla="*/ 30 w 37"/>
                <a:gd name="T5" fmla="*/ 63 h 72"/>
                <a:gd name="T6" fmla="*/ 28 w 37"/>
                <a:gd name="T7" fmla="*/ 58 h 72"/>
                <a:gd name="T8" fmla="*/ 25 w 37"/>
                <a:gd name="T9" fmla="*/ 53 h 72"/>
                <a:gd name="T10" fmla="*/ 24 w 37"/>
                <a:gd name="T11" fmla="*/ 48 h 72"/>
                <a:gd name="T12" fmla="*/ 22 w 37"/>
                <a:gd name="T13" fmla="*/ 43 h 72"/>
                <a:gd name="T14" fmla="*/ 20 w 37"/>
                <a:gd name="T15" fmla="*/ 38 h 72"/>
                <a:gd name="T16" fmla="*/ 19 w 37"/>
                <a:gd name="T17" fmla="*/ 33 h 72"/>
                <a:gd name="T18" fmla="*/ 17 w 37"/>
                <a:gd name="T19" fmla="*/ 28 h 72"/>
                <a:gd name="T20" fmla="*/ 15 w 37"/>
                <a:gd name="T21" fmla="*/ 23 h 72"/>
                <a:gd name="T22" fmla="*/ 14 w 37"/>
                <a:gd name="T23" fmla="*/ 18 h 72"/>
                <a:gd name="T24" fmla="*/ 12 w 37"/>
                <a:gd name="T25" fmla="*/ 13 h 72"/>
                <a:gd name="T26" fmla="*/ 9 w 37"/>
                <a:gd name="T27" fmla="*/ 9 h 72"/>
                <a:gd name="T28" fmla="*/ 7 w 37"/>
                <a:gd name="T29" fmla="*/ 6 h 72"/>
                <a:gd name="T30" fmla="*/ 4 w 37"/>
                <a:gd name="T31" fmla="*/ 3 h 72"/>
                <a:gd name="T32" fmla="*/ 0 w 37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2"/>
                <a:gd name="T53" fmla="*/ 37 w 3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2">
                  <a:moveTo>
                    <a:pt x="36" y="71"/>
                  </a:moveTo>
                  <a:lnTo>
                    <a:pt x="33" y="67"/>
                  </a:lnTo>
                  <a:lnTo>
                    <a:pt x="30" y="63"/>
                  </a:lnTo>
                  <a:lnTo>
                    <a:pt x="28" y="58"/>
                  </a:lnTo>
                  <a:lnTo>
                    <a:pt x="25" y="53"/>
                  </a:lnTo>
                  <a:lnTo>
                    <a:pt x="24" y="48"/>
                  </a:lnTo>
                  <a:lnTo>
                    <a:pt x="22" y="43"/>
                  </a:lnTo>
                  <a:lnTo>
                    <a:pt x="20" y="38"/>
                  </a:lnTo>
                  <a:lnTo>
                    <a:pt x="19" y="33"/>
                  </a:lnTo>
                  <a:lnTo>
                    <a:pt x="17" y="28"/>
                  </a:lnTo>
                  <a:lnTo>
                    <a:pt x="15" y="23"/>
                  </a:lnTo>
                  <a:lnTo>
                    <a:pt x="14" y="18"/>
                  </a:lnTo>
                  <a:lnTo>
                    <a:pt x="12" y="13"/>
                  </a:lnTo>
                  <a:lnTo>
                    <a:pt x="9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02"/>
            <p:cNvSpPr>
              <a:spLocks noChangeShapeType="1"/>
            </p:cNvSpPr>
            <p:nvPr/>
          </p:nvSpPr>
          <p:spPr bwMode="auto">
            <a:xfrm flipH="1">
              <a:off x="1957" y="330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" name="Line 503"/>
            <p:cNvSpPr>
              <a:spLocks noChangeShapeType="1"/>
            </p:cNvSpPr>
            <p:nvPr/>
          </p:nvSpPr>
          <p:spPr bwMode="auto">
            <a:xfrm flipV="1">
              <a:off x="1921" y="3236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" name="Freeform 504"/>
            <p:cNvSpPr>
              <a:spLocks/>
            </p:cNvSpPr>
            <p:nvPr/>
          </p:nvSpPr>
          <p:spPr bwMode="auto">
            <a:xfrm>
              <a:off x="1849" y="3233"/>
              <a:ext cx="73" cy="17"/>
            </a:xfrm>
            <a:custGeom>
              <a:avLst/>
              <a:gdLst>
                <a:gd name="T0" fmla="*/ 72 w 73"/>
                <a:gd name="T1" fmla="*/ 7 h 17"/>
                <a:gd name="T2" fmla="*/ 68 w 73"/>
                <a:gd name="T3" fmla="*/ 3 h 17"/>
                <a:gd name="T4" fmla="*/ 65 w 73"/>
                <a:gd name="T5" fmla="*/ 1 h 17"/>
                <a:gd name="T6" fmla="*/ 61 w 73"/>
                <a:gd name="T7" fmla="*/ 0 h 17"/>
                <a:gd name="T8" fmla="*/ 56 w 73"/>
                <a:gd name="T9" fmla="*/ 0 h 17"/>
                <a:gd name="T10" fmla="*/ 52 w 73"/>
                <a:gd name="T11" fmla="*/ 0 h 17"/>
                <a:gd name="T12" fmla="*/ 48 w 73"/>
                <a:gd name="T13" fmla="*/ 1 h 17"/>
                <a:gd name="T14" fmla="*/ 43 w 73"/>
                <a:gd name="T15" fmla="*/ 3 h 17"/>
                <a:gd name="T16" fmla="*/ 39 w 73"/>
                <a:gd name="T17" fmla="*/ 5 h 17"/>
                <a:gd name="T18" fmla="*/ 34 w 73"/>
                <a:gd name="T19" fmla="*/ 7 h 17"/>
                <a:gd name="T20" fmla="*/ 29 w 73"/>
                <a:gd name="T21" fmla="*/ 8 h 17"/>
                <a:gd name="T22" fmla="*/ 24 w 73"/>
                <a:gd name="T23" fmla="*/ 10 h 17"/>
                <a:gd name="T24" fmla="*/ 19 w 73"/>
                <a:gd name="T25" fmla="*/ 12 h 17"/>
                <a:gd name="T26" fmla="*/ 15 w 73"/>
                <a:gd name="T27" fmla="*/ 14 h 17"/>
                <a:gd name="T28" fmla="*/ 10 w 73"/>
                <a:gd name="T29" fmla="*/ 16 h 17"/>
                <a:gd name="T30" fmla="*/ 5 w 73"/>
                <a:gd name="T31" fmla="*/ 16 h 17"/>
                <a:gd name="T32" fmla="*/ 0 w 73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7"/>
                <a:gd name="T53" fmla="*/ 73 w 7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7">
                  <a:moveTo>
                    <a:pt x="72" y="7"/>
                  </a:moveTo>
                  <a:lnTo>
                    <a:pt x="68" y="3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3" y="3"/>
                  </a:lnTo>
                  <a:lnTo>
                    <a:pt x="39" y="5"/>
                  </a:lnTo>
                  <a:lnTo>
                    <a:pt x="34" y="7"/>
                  </a:lnTo>
                  <a:lnTo>
                    <a:pt x="29" y="8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" name="Line 505"/>
            <p:cNvSpPr>
              <a:spLocks noChangeShapeType="1"/>
            </p:cNvSpPr>
            <p:nvPr/>
          </p:nvSpPr>
          <p:spPr bwMode="auto">
            <a:xfrm flipH="1">
              <a:off x="1920" y="3238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" name="Line 506"/>
            <p:cNvSpPr>
              <a:spLocks noChangeShapeType="1"/>
            </p:cNvSpPr>
            <p:nvPr/>
          </p:nvSpPr>
          <p:spPr bwMode="auto">
            <a:xfrm flipV="1">
              <a:off x="1849" y="3240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" name="Freeform 507"/>
            <p:cNvSpPr>
              <a:spLocks/>
            </p:cNvSpPr>
            <p:nvPr/>
          </p:nvSpPr>
          <p:spPr bwMode="auto">
            <a:xfrm>
              <a:off x="1774" y="3219"/>
              <a:ext cx="76" cy="24"/>
            </a:xfrm>
            <a:custGeom>
              <a:avLst/>
              <a:gdLst>
                <a:gd name="T0" fmla="*/ 75 w 76"/>
                <a:gd name="T1" fmla="*/ 23 h 24"/>
                <a:gd name="T2" fmla="*/ 70 w 76"/>
                <a:gd name="T3" fmla="*/ 22 h 24"/>
                <a:gd name="T4" fmla="*/ 65 w 76"/>
                <a:gd name="T5" fmla="*/ 21 h 24"/>
                <a:gd name="T6" fmla="*/ 61 w 76"/>
                <a:gd name="T7" fmla="*/ 19 h 24"/>
                <a:gd name="T8" fmla="*/ 57 w 76"/>
                <a:gd name="T9" fmla="*/ 17 h 24"/>
                <a:gd name="T10" fmla="*/ 52 w 76"/>
                <a:gd name="T11" fmla="*/ 15 h 24"/>
                <a:gd name="T12" fmla="*/ 48 w 76"/>
                <a:gd name="T13" fmla="*/ 13 h 24"/>
                <a:gd name="T14" fmla="*/ 44 w 76"/>
                <a:gd name="T15" fmla="*/ 10 h 24"/>
                <a:gd name="T16" fmla="*/ 40 w 76"/>
                <a:gd name="T17" fmla="*/ 8 h 24"/>
                <a:gd name="T18" fmla="*/ 36 w 76"/>
                <a:gd name="T19" fmla="*/ 6 h 24"/>
                <a:gd name="T20" fmla="*/ 31 w 76"/>
                <a:gd name="T21" fmla="*/ 4 h 24"/>
                <a:gd name="T22" fmla="*/ 26 w 76"/>
                <a:gd name="T23" fmla="*/ 2 h 24"/>
                <a:gd name="T24" fmla="*/ 22 w 76"/>
                <a:gd name="T25" fmla="*/ 1 h 24"/>
                <a:gd name="T26" fmla="*/ 17 w 76"/>
                <a:gd name="T27" fmla="*/ 0 h 24"/>
                <a:gd name="T28" fmla="*/ 11 w 76"/>
                <a:gd name="T29" fmla="*/ 0 h 24"/>
                <a:gd name="T30" fmla="*/ 6 w 76"/>
                <a:gd name="T31" fmla="*/ 0 h 24"/>
                <a:gd name="T32" fmla="*/ 0 w 76"/>
                <a:gd name="T33" fmla="*/ 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4"/>
                <a:gd name="T53" fmla="*/ 76 w 7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4">
                  <a:moveTo>
                    <a:pt x="75" y="23"/>
                  </a:moveTo>
                  <a:lnTo>
                    <a:pt x="70" y="22"/>
                  </a:lnTo>
                  <a:lnTo>
                    <a:pt x="65" y="21"/>
                  </a:lnTo>
                  <a:lnTo>
                    <a:pt x="61" y="19"/>
                  </a:lnTo>
                  <a:lnTo>
                    <a:pt x="57" y="17"/>
                  </a:lnTo>
                  <a:lnTo>
                    <a:pt x="52" y="15"/>
                  </a:lnTo>
                  <a:lnTo>
                    <a:pt x="48" y="13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" name="Line 508"/>
            <p:cNvSpPr>
              <a:spLocks noChangeShapeType="1"/>
            </p:cNvSpPr>
            <p:nvPr/>
          </p:nvSpPr>
          <p:spPr bwMode="auto">
            <a:xfrm>
              <a:off x="1849" y="3242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" name="Line 509"/>
            <p:cNvSpPr>
              <a:spLocks noChangeShapeType="1"/>
            </p:cNvSpPr>
            <p:nvPr/>
          </p:nvSpPr>
          <p:spPr bwMode="auto">
            <a:xfrm flipV="1">
              <a:off x="1773" y="3220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" name="Line 510"/>
            <p:cNvSpPr>
              <a:spLocks noChangeShapeType="1"/>
            </p:cNvSpPr>
            <p:nvPr/>
          </p:nvSpPr>
          <p:spPr bwMode="auto">
            <a:xfrm flipV="1">
              <a:off x="1825" y="3274"/>
              <a:ext cx="0" cy="2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" name="Line 511"/>
            <p:cNvSpPr>
              <a:spLocks noChangeShapeType="1"/>
            </p:cNvSpPr>
            <p:nvPr/>
          </p:nvSpPr>
          <p:spPr bwMode="auto">
            <a:xfrm flipH="1" flipV="1">
              <a:off x="1780" y="3281"/>
              <a:ext cx="5" cy="23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" name="Line 512"/>
            <p:cNvSpPr>
              <a:spLocks noChangeShapeType="1"/>
            </p:cNvSpPr>
            <p:nvPr/>
          </p:nvSpPr>
          <p:spPr bwMode="auto">
            <a:xfrm flipH="1" flipV="1">
              <a:off x="1739" y="3302"/>
              <a:ext cx="13" cy="19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13"/>
            <p:cNvSpPr>
              <a:spLocks noChangeShapeType="1"/>
            </p:cNvSpPr>
            <p:nvPr/>
          </p:nvSpPr>
          <p:spPr bwMode="auto">
            <a:xfrm flipH="1" flipV="1">
              <a:off x="1706" y="3335"/>
              <a:ext cx="19" cy="13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14"/>
            <p:cNvSpPr>
              <a:spLocks noChangeShapeType="1"/>
            </p:cNvSpPr>
            <p:nvPr/>
          </p:nvSpPr>
          <p:spPr bwMode="auto">
            <a:xfrm flipH="1" flipV="1">
              <a:off x="1685" y="3376"/>
              <a:ext cx="23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15"/>
            <p:cNvSpPr>
              <a:spLocks noChangeShapeType="1"/>
            </p:cNvSpPr>
            <p:nvPr/>
          </p:nvSpPr>
          <p:spPr bwMode="auto">
            <a:xfrm flipH="1">
              <a:off x="1680" y="3421"/>
              <a:ext cx="24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16"/>
            <p:cNvSpPr>
              <a:spLocks noChangeShapeType="1"/>
            </p:cNvSpPr>
            <p:nvPr/>
          </p:nvSpPr>
          <p:spPr bwMode="auto">
            <a:xfrm flipH="1">
              <a:off x="1686" y="3461"/>
              <a:ext cx="23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17"/>
            <p:cNvSpPr>
              <a:spLocks noChangeShapeType="1"/>
            </p:cNvSpPr>
            <p:nvPr/>
          </p:nvSpPr>
          <p:spPr bwMode="auto">
            <a:xfrm flipH="1">
              <a:off x="1707" y="3495"/>
              <a:ext cx="19" cy="13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18"/>
            <p:cNvSpPr>
              <a:spLocks noChangeShapeType="1"/>
            </p:cNvSpPr>
            <p:nvPr/>
          </p:nvSpPr>
          <p:spPr bwMode="auto">
            <a:xfrm flipH="1">
              <a:off x="1740" y="3522"/>
              <a:ext cx="13" cy="19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19"/>
            <p:cNvSpPr>
              <a:spLocks noChangeShapeType="1"/>
            </p:cNvSpPr>
            <p:nvPr/>
          </p:nvSpPr>
          <p:spPr bwMode="auto">
            <a:xfrm flipH="1">
              <a:off x="1781" y="3539"/>
              <a:ext cx="5" cy="2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20"/>
            <p:cNvSpPr>
              <a:spLocks noChangeShapeType="1"/>
            </p:cNvSpPr>
            <p:nvPr/>
          </p:nvSpPr>
          <p:spPr bwMode="auto">
            <a:xfrm>
              <a:off x="1825" y="3545"/>
              <a:ext cx="0" cy="24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21"/>
            <p:cNvSpPr>
              <a:spLocks noChangeShapeType="1"/>
            </p:cNvSpPr>
            <p:nvPr/>
          </p:nvSpPr>
          <p:spPr bwMode="auto">
            <a:xfrm>
              <a:off x="1865" y="3539"/>
              <a:ext cx="6" cy="2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22"/>
            <p:cNvSpPr>
              <a:spLocks noChangeShapeType="1"/>
            </p:cNvSpPr>
            <p:nvPr/>
          </p:nvSpPr>
          <p:spPr bwMode="auto">
            <a:xfrm>
              <a:off x="1899" y="3522"/>
              <a:ext cx="13" cy="19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2" name="Line 523"/>
            <p:cNvSpPr>
              <a:spLocks noChangeShapeType="1"/>
            </p:cNvSpPr>
            <p:nvPr/>
          </p:nvSpPr>
          <p:spPr bwMode="auto">
            <a:xfrm>
              <a:off x="1926" y="3495"/>
              <a:ext cx="19" cy="13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3" name="Line 524"/>
            <p:cNvSpPr>
              <a:spLocks noChangeShapeType="1"/>
            </p:cNvSpPr>
            <p:nvPr/>
          </p:nvSpPr>
          <p:spPr bwMode="auto">
            <a:xfrm>
              <a:off x="1943" y="3461"/>
              <a:ext cx="23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4" name="Line 525"/>
            <p:cNvSpPr>
              <a:spLocks noChangeShapeType="1"/>
            </p:cNvSpPr>
            <p:nvPr/>
          </p:nvSpPr>
          <p:spPr bwMode="auto">
            <a:xfrm>
              <a:off x="1949" y="3421"/>
              <a:ext cx="24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5" name="Line 526"/>
            <p:cNvSpPr>
              <a:spLocks noChangeShapeType="1"/>
            </p:cNvSpPr>
            <p:nvPr/>
          </p:nvSpPr>
          <p:spPr bwMode="auto">
            <a:xfrm flipV="1">
              <a:off x="1942" y="3376"/>
              <a:ext cx="23" cy="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6" name="Line 527"/>
            <p:cNvSpPr>
              <a:spLocks noChangeShapeType="1"/>
            </p:cNvSpPr>
            <p:nvPr/>
          </p:nvSpPr>
          <p:spPr bwMode="auto">
            <a:xfrm flipV="1">
              <a:off x="1925" y="3335"/>
              <a:ext cx="19" cy="13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7" name="Line 528"/>
            <p:cNvSpPr>
              <a:spLocks noChangeShapeType="1"/>
            </p:cNvSpPr>
            <p:nvPr/>
          </p:nvSpPr>
          <p:spPr bwMode="auto">
            <a:xfrm flipV="1">
              <a:off x="1898" y="3302"/>
              <a:ext cx="13" cy="19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8" name="Line 529"/>
            <p:cNvSpPr>
              <a:spLocks noChangeShapeType="1"/>
            </p:cNvSpPr>
            <p:nvPr/>
          </p:nvSpPr>
          <p:spPr bwMode="auto">
            <a:xfrm flipV="1">
              <a:off x="1863" y="3281"/>
              <a:ext cx="6" cy="23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9" name="Freeform 530"/>
            <p:cNvSpPr>
              <a:spLocks/>
            </p:cNvSpPr>
            <p:nvPr/>
          </p:nvSpPr>
          <p:spPr bwMode="auto">
            <a:xfrm>
              <a:off x="1690" y="3285"/>
              <a:ext cx="25" cy="73"/>
            </a:xfrm>
            <a:custGeom>
              <a:avLst/>
              <a:gdLst>
                <a:gd name="T0" fmla="*/ 24 w 25"/>
                <a:gd name="T1" fmla="*/ 0 h 73"/>
                <a:gd name="T2" fmla="*/ 21 w 25"/>
                <a:gd name="T3" fmla="*/ 2 h 73"/>
                <a:gd name="T4" fmla="*/ 19 w 25"/>
                <a:gd name="T5" fmla="*/ 6 h 73"/>
                <a:gd name="T6" fmla="*/ 17 w 25"/>
                <a:gd name="T7" fmla="*/ 10 h 73"/>
                <a:gd name="T8" fmla="*/ 15 w 25"/>
                <a:gd name="T9" fmla="*/ 14 h 73"/>
                <a:gd name="T10" fmla="*/ 14 w 25"/>
                <a:gd name="T11" fmla="*/ 18 h 73"/>
                <a:gd name="T12" fmla="*/ 13 w 25"/>
                <a:gd name="T13" fmla="*/ 23 h 73"/>
                <a:gd name="T14" fmla="*/ 12 w 25"/>
                <a:gd name="T15" fmla="*/ 28 h 73"/>
                <a:gd name="T16" fmla="*/ 11 w 25"/>
                <a:gd name="T17" fmla="*/ 34 h 73"/>
                <a:gd name="T18" fmla="*/ 10 w 25"/>
                <a:gd name="T19" fmla="*/ 39 h 73"/>
                <a:gd name="T20" fmla="*/ 9 w 25"/>
                <a:gd name="T21" fmla="*/ 44 h 73"/>
                <a:gd name="T22" fmla="*/ 8 w 25"/>
                <a:gd name="T23" fmla="*/ 49 h 73"/>
                <a:gd name="T24" fmla="*/ 7 w 25"/>
                <a:gd name="T25" fmla="*/ 55 h 73"/>
                <a:gd name="T26" fmla="*/ 6 w 25"/>
                <a:gd name="T27" fmla="*/ 59 h 73"/>
                <a:gd name="T28" fmla="*/ 4 w 25"/>
                <a:gd name="T29" fmla="*/ 64 h 73"/>
                <a:gd name="T30" fmla="*/ 2 w 25"/>
                <a:gd name="T31" fmla="*/ 68 h 73"/>
                <a:gd name="T32" fmla="*/ 0 w 25"/>
                <a:gd name="T33" fmla="*/ 7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73"/>
                <a:gd name="T53" fmla="*/ 25 w 25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73">
                  <a:moveTo>
                    <a:pt x="24" y="0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3" y="23"/>
                  </a:lnTo>
                  <a:lnTo>
                    <a:pt x="12" y="28"/>
                  </a:lnTo>
                  <a:lnTo>
                    <a:pt x="11" y="34"/>
                  </a:lnTo>
                  <a:lnTo>
                    <a:pt x="10" y="39"/>
                  </a:lnTo>
                  <a:lnTo>
                    <a:pt x="9" y="44"/>
                  </a:lnTo>
                  <a:lnTo>
                    <a:pt x="8" y="49"/>
                  </a:lnTo>
                  <a:lnTo>
                    <a:pt x="7" y="55"/>
                  </a:lnTo>
                  <a:lnTo>
                    <a:pt x="6" y="59"/>
                  </a:lnTo>
                  <a:lnTo>
                    <a:pt x="4" y="64"/>
                  </a:lnTo>
                  <a:lnTo>
                    <a:pt x="2" y="68"/>
                  </a:lnTo>
                  <a:lnTo>
                    <a:pt x="0" y="7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0" name="Line 531"/>
            <p:cNvSpPr>
              <a:spLocks noChangeShapeType="1"/>
            </p:cNvSpPr>
            <p:nvPr/>
          </p:nvSpPr>
          <p:spPr bwMode="auto">
            <a:xfrm>
              <a:off x="1715" y="328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1" name="Line 532"/>
            <p:cNvSpPr>
              <a:spLocks noChangeShapeType="1"/>
            </p:cNvSpPr>
            <p:nvPr/>
          </p:nvSpPr>
          <p:spPr bwMode="auto">
            <a:xfrm>
              <a:off x="1689" y="3356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2" name="Freeform 533"/>
            <p:cNvSpPr>
              <a:spLocks/>
            </p:cNvSpPr>
            <p:nvPr/>
          </p:nvSpPr>
          <p:spPr bwMode="auto">
            <a:xfrm>
              <a:off x="1650" y="3357"/>
              <a:ext cx="41" cy="55"/>
            </a:xfrm>
            <a:custGeom>
              <a:avLst/>
              <a:gdLst>
                <a:gd name="T0" fmla="*/ 40 w 41"/>
                <a:gd name="T1" fmla="*/ 0 h 55"/>
                <a:gd name="T2" fmla="*/ 37 w 41"/>
                <a:gd name="T3" fmla="*/ 3 h 55"/>
                <a:gd name="T4" fmla="*/ 33 w 41"/>
                <a:gd name="T5" fmla="*/ 7 h 55"/>
                <a:gd name="T6" fmla="*/ 30 w 41"/>
                <a:gd name="T7" fmla="*/ 10 h 55"/>
                <a:gd name="T8" fmla="*/ 27 w 41"/>
                <a:gd name="T9" fmla="*/ 14 h 55"/>
                <a:gd name="T10" fmla="*/ 24 w 41"/>
                <a:gd name="T11" fmla="*/ 17 h 55"/>
                <a:gd name="T12" fmla="*/ 21 w 41"/>
                <a:gd name="T13" fmla="*/ 21 h 55"/>
                <a:gd name="T14" fmla="*/ 18 w 41"/>
                <a:gd name="T15" fmla="*/ 24 h 55"/>
                <a:gd name="T16" fmla="*/ 15 w 41"/>
                <a:gd name="T17" fmla="*/ 28 h 55"/>
                <a:gd name="T18" fmla="*/ 12 w 41"/>
                <a:gd name="T19" fmla="*/ 32 h 55"/>
                <a:gd name="T20" fmla="*/ 10 w 41"/>
                <a:gd name="T21" fmla="*/ 35 h 55"/>
                <a:gd name="T22" fmla="*/ 7 w 41"/>
                <a:gd name="T23" fmla="*/ 39 h 55"/>
                <a:gd name="T24" fmla="*/ 5 w 41"/>
                <a:gd name="T25" fmla="*/ 42 h 55"/>
                <a:gd name="T26" fmla="*/ 3 w 41"/>
                <a:gd name="T27" fmla="*/ 45 h 55"/>
                <a:gd name="T28" fmla="*/ 2 w 41"/>
                <a:gd name="T29" fmla="*/ 48 h 55"/>
                <a:gd name="T30" fmla="*/ 0 w 41"/>
                <a:gd name="T31" fmla="*/ 51 h 55"/>
                <a:gd name="T32" fmla="*/ 0 w 41"/>
                <a:gd name="T33" fmla="*/ 54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55"/>
                <a:gd name="T53" fmla="*/ 41 w 41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55">
                  <a:moveTo>
                    <a:pt x="40" y="0"/>
                  </a:moveTo>
                  <a:lnTo>
                    <a:pt x="37" y="3"/>
                  </a:lnTo>
                  <a:lnTo>
                    <a:pt x="33" y="7"/>
                  </a:lnTo>
                  <a:lnTo>
                    <a:pt x="30" y="10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8"/>
                  </a:lnTo>
                  <a:lnTo>
                    <a:pt x="12" y="32"/>
                  </a:lnTo>
                  <a:lnTo>
                    <a:pt x="10" y="35"/>
                  </a:lnTo>
                  <a:lnTo>
                    <a:pt x="7" y="39"/>
                  </a:lnTo>
                  <a:lnTo>
                    <a:pt x="5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3" name="Line 534"/>
            <p:cNvSpPr>
              <a:spLocks noChangeShapeType="1"/>
            </p:cNvSpPr>
            <p:nvPr/>
          </p:nvSpPr>
          <p:spPr bwMode="auto">
            <a:xfrm>
              <a:off x="1690" y="3357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4" name="Line 535"/>
            <p:cNvSpPr>
              <a:spLocks noChangeShapeType="1"/>
            </p:cNvSpPr>
            <p:nvPr/>
          </p:nvSpPr>
          <p:spPr bwMode="auto">
            <a:xfrm flipH="1">
              <a:off x="1649" y="3411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5" name="Freeform 536"/>
            <p:cNvSpPr>
              <a:spLocks/>
            </p:cNvSpPr>
            <p:nvPr/>
          </p:nvSpPr>
          <p:spPr bwMode="auto">
            <a:xfrm>
              <a:off x="1649" y="3411"/>
              <a:ext cx="37" cy="64"/>
            </a:xfrm>
            <a:custGeom>
              <a:avLst/>
              <a:gdLst>
                <a:gd name="T0" fmla="*/ 1 w 37"/>
                <a:gd name="T1" fmla="*/ 0 h 64"/>
                <a:gd name="T2" fmla="*/ 0 w 37"/>
                <a:gd name="T3" fmla="*/ 3 h 64"/>
                <a:gd name="T4" fmla="*/ 1 w 37"/>
                <a:gd name="T5" fmla="*/ 7 h 64"/>
                <a:gd name="T6" fmla="*/ 2 w 37"/>
                <a:gd name="T7" fmla="*/ 10 h 64"/>
                <a:gd name="T8" fmla="*/ 4 w 37"/>
                <a:gd name="T9" fmla="*/ 14 h 64"/>
                <a:gd name="T10" fmla="*/ 6 w 37"/>
                <a:gd name="T11" fmla="*/ 17 h 64"/>
                <a:gd name="T12" fmla="*/ 8 w 37"/>
                <a:gd name="T13" fmla="*/ 21 h 64"/>
                <a:gd name="T14" fmla="*/ 11 w 37"/>
                <a:gd name="T15" fmla="*/ 25 h 64"/>
                <a:gd name="T16" fmla="*/ 14 w 37"/>
                <a:gd name="T17" fmla="*/ 30 h 64"/>
                <a:gd name="T18" fmla="*/ 18 w 37"/>
                <a:gd name="T19" fmla="*/ 34 h 64"/>
                <a:gd name="T20" fmla="*/ 21 w 37"/>
                <a:gd name="T21" fmla="*/ 38 h 64"/>
                <a:gd name="T22" fmla="*/ 24 w 37"/>
                <a:gd name="T23" fmla="*/ 42 h 64"/>
                <a:gd name="T24" fmla="*/ 27 w 37"/>
                <a:gd name="T25" fmla="*/ 46 h 64"/>
                <a:gd name="T26" fmla="*/ 30 w 37"/>
                <a:gd name="T27" fmla="*/ 51 h 64"/>
                <a:gd name="T28" fmla="*/ 32 w 37"/>
                <a:gd name="T29" fmla="*/ 55 h 64"/>
                <a:gd name="T30" fmla="*/ 35 w 37"/>
                <a:gd name="T31" fmla="*/ 59 h 64"/>
                <a:gd name="T32" fmla="*/ 36 w 37"/>
                <a:gd name="T33" fmla="*/ 63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4"/>
                <a:gd name="T53" fmla="*/ 37 w 3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4">
                  <a:moveTo>
                    <a:pt x="1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21"/>
                  </a:lnTo>
                  <a:lnTo>
                    <a:pt x="11" y="25"/>
                  </a:lnTo>
                  <a:lnTo>
                    <a:pt x="14" y="30"/>
                  </a:lnTo>
                  <a:lnTo>
                    <a:pt x="18" y="34"/>
                  </a:lnTo>
                  <a:lnTo>
                    <a:pt x="21" y="38"/>
                  </a:lnTo>
                  <a:lnTo>
                    <a:pt x="24" y="42"/>
                  </a:lnTo>
                  <a:lnTo>
                    <a:pt x="27" y="46"/>
                  </a:lnTo>
                  <a:lnTo>
                    <a:pt x="30" y="51"/>
                  </a:lnTo>
                  <a:lnTo>
                    <a:pt x="32" y="55"/>
                  </a:lnTo>
                  <a:lnTo>
                    <a:pt x="35" y="59"/>
                  </a:lnTo>
                  <a:lnTo>
                    <a:pt x="36" y="6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6" name="Line 537"/>
            <p:cNvSpPr>
              <a:spLocks noChangeShapeType="1"/>
            </p:cNvSpPr>
            <p:nvPr/>
          </p:nvSpPr>
          <p:spPr bwMode="auto">
            <a:xfrm>
              <a:off x="1650" y="3411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7" name="Line 538"/>
            <p:cNvSpPr>
              <a:spLocks noChangeShapeType="1"/>
            </p:cNvSpPr>
            <p:nvPr/>
          </p:nvSpPr>
          <p:spPr bwMode="auto">
            <a:xfrm flipH="1">
              <a:off x="1685" y="347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8" name="Freeform 539"/>
            <p:cNvSpPr>
              <a:spLocks/>
            </p:cNvSpPr>
            <p:nvPr/>
          </p:nvSpPr>
          <p:spPr bwMode="auto">
            <a:xfrm>
              <a:off x="1685" y="3474"/>
              <a:ext cx="17" cy="68"/>
            </a:xfrm>
            <a:custGeom>
              <a:avLst/>
              <a:gdLst>
                <a:gd name="T0" fmla="*/ 0 w 17"/>
                <a:gd name="T1" fmla="*/ 0 h 68"/>
                <a:gd name="T2" fmla="*/ 1 w 17"/>
                <a:gd name="T3" fmla="*/ 4 h 68"/>
                <a:gd name="T4" fmla="*/ 2 w 17"/>
                <a:gd name="T5" fmla="*/ 8 h 68"/>
                <a:gd name="T6" fmla="*/ 2 w 17"/>
                <a:gd name="T7" fmla="*/ 12 h 68"/>
                <a:gd name="T8" fmla="*/ 2 w 17"/>
                <a:gd name="T9" fmla="*/ 16 h 68"/>
                <a:gd name="T10" fmla="*/ 2 w 17"/>
                <a:gd name="T11" fmla="*/ 20 h 68"/>
                <a:gd name="T12" fmla="*/ 1 w 17"/>
                <a:gd name="T13" fmla="*/ 24 h 68"/>
                <a:gd name="T14" fmla="*/ 1 w 17"/>
                <a:gd name="T15" fmla="*/ 29 h 68"/>
                <a:gd name="T16" fmla="*/ 1 w 17"/>
                <a:gd name="T17" fmla="*/ 33 h 68"/>
                <a:gd name="T18" fmla="*/ 0 w 17"/>
                <a:gd name="T19" fmla="*/ 37 h 68"/>
                <a:gd name="T20" fmla="*/ 1 w 17"/>
                <a:gd name="T21" fmla="*/ 42 h 68"/>
                <a:gd name="T22" fmla="*/ 1 w 17"/>
                <a:gd name="T23" fmla="*/ 46 h 68"/>
                <a:gd name="T24" fmla="*/ 2 w 17"/>
                <a:gd name="T25" fmla="*/ 50 h 68"/>
                <a:gd name="T26" fmla="*/ 5 w 17"/>
                <a:gd name="T27" fmla="*/ 55 h 68"/>
                <a:gd name="T28" fmla="*/ 8 w 17"/>
                <a:gd name="T29" fmla="*/ 59 h 68"/>
                <a:gd name="T30" fmla="*/ 10 w 17"/>
                <a:gd name="T31" fmla="*/ 63 h 68"/>
                <a:gd name="T32" fmla="*/ 16 w 17"/>
                <a:gd name="T33" fmla="*/ 6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8"/>
                <a:gd name="T53" fmla="*/ 17 w 1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8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0" y="63"/>
                  </a:lnTo>
                  <a:lnTo>
                    <a:pt x="16" y="6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9" name="Line 540"/>
            <p:cNvSpPr>
              <a:spLocks noChangeShapeType="1"/>
            </p:cNvSpPr>
            <p:nvPr/>
          </p:nvSpPr>
          <p:spPr bwMode="auto">
            <a:xfrm>
              <a:off x="1685" y="347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0" name="Line 541"/>
            <p:cNvSpPr>
              <a:spLocks noChangeShapeType="1"/>
            </p:cNvSpPr>
            <p:nvPr/>
          </p:nvSpPr>
          <p:spPr bwMode="auto">
            <a:xfrm flipH="1">
              <a:off x="1697" y="3542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1" name="Freeform 542"/>
            <p:cNvSpPr>
              <a:spLocks/>
            </p:cNvSpPr>
            <p:nvPr/>
          </p:nvSpPr>
          <p:spPr bwMode="auto">
            <a:xfrm>
              <a:off x="1697" y="3541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4 w 61"/>
                <a:gd name="T3" fmla="*/ 5 h 17"/>
                <a:gd name="T4" fmla="*/ 8 w 61"/>
                <a:gd name="T5" fmla="*/ 8 h 17"/>
                <a:gd name="T6" fmla="*/ 11 w 61"/>
                <a:gd name="T7" fmla="*/ 10 h 17"/>
                <a:gd name="T8" fmla="*/ 15 w 61"/>
                <a:gd name="T9" fmla="*/ 12 h 17"/>
                <a:gd name="T10" fmla="*/ 18 w 61"/>
                <a:gd name="T11" fmla="*/ 13 h 17"/>
                <a:gd name="T12" fmla="*/ 22 w 61"/>
                <a:gd name="T13" fmla="*/ 13 h 17"/>
                <a:gd name="T14" fmla="*/ 25 w 61"/>
                <a:gd name="T15" fmla="*/ 13 h 17"/>
                <a:gd name="T16" fmla="*/ 28 w 61"/>
                <a:gd name="T17" fmla="*/ 13 h 17"/>
                <a:gd name="T18" fmla="*/ 32 w 61"/>
                <a:gd name="T19" fmla="*/ 12 h 17"/>
                <a:gd name="T20" fmla="*/ 35 w 61"/>
                <a:gd name="T21" fmla="*/ 10 h 17"/>
                <a:gd name="T22" fmla="*/ 39 w 61"/>
                <a:gd name="T23" fmla="*/ 10 h 17"/>
                <a:gd name="T24" fmla="*/ 42 w 61"/>
                <a:gd name="T25" fmla="*/ 10 h 17"/>
                <a:gd name="T26" fmla="*/ 46 w 61"/>
                <a:gd name="T27" fmla="*/ 10 h 17"/>
                <a:gd name="T28" fmla="*/ 51 w 61"/>
                <a:gd name="T29" fmla="*/ 12 h 17"/>
                <a:gd name="T30" fmla="*/ 55 w 61"/>
                <a:gd name="T31" fmla="*/ 13 h 17"/>
                <a:gd name="T32" fmla="*/ 60 w 61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7"/>
                <a:gd name="T53" fmla="*/ 61 w 6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7">
                  <a:moveTo>
                    <a:pt x="0" y="0"/>
                  </a:moveTo>
                  <a:lnTo>
                    <a:pt x="4" y="5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2"/>
                  </a:lnTo>
                  <a:lnTo>
                    <a:pt x="55" y="13"/>
                  </a:lnTo>
                  <a:lnTo>
                    <a:pt x="6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2" name="Line 543"/>
            <p:cNvSpPr>
              <a:spLocks noChangeShapeType="1"/>
            </p:cNvSpPr>
            <p:nvPr/>
          </p:nvSpPr>
          <p:spPr bwMode="auto">
            <a:xfrm>
              <a:off x="1697" y="3541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3" name="Line 544"/>
            <p:cNvSpPr>
              <a:spLocks noChangeShapeType="1"/>
            </p:cNvSpPr>
            <p:nvPr/>
          </p:nvSpPr>
          <p:spPr bwMode="auto">
            <a:xfrm flipH="1">
              <a:off x="1756" y="3554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4" name="Freeform 545"/>
            <p:cNvSpPr>
              <a:spLocks/>
            </p:cNvSpPr>
            <p:nvPr/>
          </p:nvSpPr>
          <p:spPr bwMode="auto">
            <a:xfrm>
              <a:off x="1757" y="3553"/>
              <a:ext cx="45" cy="44"/>
            </a:xfrm>
            <a:custGeom>
              <a:avLst/>
              <a:gdLst>
                <a:gd name="T0" fmla="*/ 0 w 45"/>
                <a:gd name="T1" fmla="*/ 0 h 44"/>
                <a:gd name="T2" fmla="*/ 5 w 45"/>
                <a:gd name="T3" fmla="*/ 3 h 44"/>
                <a:gd name="T4" fmla="*/ 9 w 45"/>
                <a:gd name="T5" fmla="*/ 6 h 44"/>
                <a:gd name="T6" fmla="*/ 12 w 45"/>
                <a:gd name="T7" fmla="*/ 9 h 44"/>
                <a:gd name="T8" fmla="*/ 15 w 45"/>
                <a:gd name="T9" fmla="*/ 12 h 44"/>
                <a:gd name="T10" fmla="*/ 18 w 45"/>
                <a:gd name="T11" fmla="*/ 15 h 44"/>
                <a:gd name="T12" fmla="*/ 20 w 45"/>
                <a:gd name="T13" fmla="*/ 18 h 44"/>
                <a:gd name="T14" fmla="*/ 22 w 45"/>
                <a:gd name="T15" fmla="*/ 21 h 44"/>
                <a:gd name="T16" fmla="*/ 24 w 45"/>
                <a:gd name="T17" fmla="*/ 24 h 44"/>
                <a:gd name="T18" fmla="*/ 26 w 45"/>
                <a:gd name="T19" fmla="*/ 27 h 44"/>
                <a:gd name="T20" fmla="*/ 28 w 45"/>
                <a:gd name="T21" fmla="*/ 30 h 44"/>
                <a:gd name="T22" fmla="*/ 30 w 45"/>
                <a:gd name="T23" fmla="*/ 33 h 44"/>
                <a:gd name="T24" fmla="*/ 32 w 45"/>
                <a:gd name="T25" fmla="*/ 36 h 44"/>
                <a:gd name="T26" fmla="*/ 34 w 45"/>
                <a:gd name="T27" fmla="*/ 38 h 44"/>
                <a:gd name="T28" fmla="*/ 37 w 45"/>
                <a:gd name="T29" fmla="*/ 40 h 44"/>
                <a:gd name="T30" fmla="*/ 40 w 45"/>
                <a:gd name="T31" fmla="*/ 42 h 44"/>
                <a:gd name="T32" fmla="*/ 44 w 45"/>
                <a:gd name="T33" fmla="*/ 43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4"/>
                <a:gd name="T53" fmla="*/ 45 w 45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4">
                  <a:moveTo>
                    <a:pt x="0" y="0"/>
                  </a:moveTo>
                  <a:lnTo>
                    <a:pt x="5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0" y="18"/>
                  </a:lnTo>
                  <a:lnTo>
                    <a:pt x="22" y="21"/>
                  </a:lnTo>
                  <a:lnTo>
                    <a:pt x="24" y="24"/>
                  </a:lnTo>
                  <a:lnTo>
                    <a:pt x="26" y="27"/>
                  </a:lnTo>
                  <a:lnTo>
                    <a:pt x="28" y="30"/>
                  </a:lnTo>
                  <a:lnTo>
                    <a:pt x="30" y="33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7" y="40"/>
                  </a:lnTo>
                  <a:lnTo>
                    <a:pt x="40" y="42"/>
                  </a:lnTo>
                  <a:lnTo>
                    <a:pt x="44" y="4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5" name="Line 546"/>
            <p:cNvSpPr>
              <a:spLocks noChangeShapeType="1"/>
            </p:cNvSpPr>
            <p:nvPr/>
          </p:nvSpPr>
          <p:spPr bwMode="auto">
            <a:xfrm flipV="1">
              <a:off x="1757" y="3552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6" name="Line 547"/>
            <p:cNvSpPr>
              <a:spLocks noChangeShapeType="1"/>
            </p:cNvSpPr>
            <p:nvPr/>
          </p:nvSpPr>
          <p:spPr bwMode="auto">
            <a:xfrm flipH="1">
              <a:off x="1800" y="3596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7" name="Freeform 548"/>
            <p:cNvSpPr>
              <a:spLocks/>
            </p:cNvSpPr>
            <p:nvPr/>
          </p:nvSpPr>
          <p:spPr bwMode="auto">
            <a:xfrm>
              <a:off x="1801" y="3565"/>
              <a:ext cx="65" cy="32"/>
            </a:xfrm>
            <a:custGeom>
              <a:avLst/>
              <a:gdLst>
                <a:gd name="T0" fmla="*/ 0 w 65"/>
                <a:gd name="T1" fmla="*/ 31 h 32"/>
                <a:gd name="T2" fmla="*/ 4 w 65"/>
                <a:gd name="T3" fmla="*/ 31 h 32"/>
                <a:gd name="T4" fmla="*/ 8 w 65"/>
                <a:gd name="T5" fmla="*/ 31 h 32"/>
                <a:gd name="T6" fmla="*/ 12 w 65"/>
                <a:gd name="T7" fmla="*/ 30 h 32"/>
                <a:gd name="T8" fmla="*/ 17 w 65"/>
                <a:gd name="T9" fmla="*/ 29 h 32"/>
                <a:gd name="T10" fmla="*/ 21 w 65"/>
                <a:gd name="T11" fmla="*/ 27 h 32"/>
                <a:gd name="T12" fmla="*/ 25 w 65"/>
                <a:gd name="T13" fmla="*/ 25 h 32"/>
                <a:gd name="T14" fmla="*/ 29 w 65"/>
                <a:gd name="T15" fmla="*/ 22 h 32"/>
                <a:gd name="T16" fmla="*/ 33 w 65"/>
                <a:gd name="T17" fmla="*/ 19 h 32"/>
                <a:gd name="T18" fmla="*/ 37 w 65"/>
                <a:gd name="T19" fmla="*/ 16 h 32"/>
                <a:gd name="T20" fmla="*/ 41 w 65"/>
                <a:gd name="T21" fmla="*/ 13 h 32"/>
                <a:gd name="T22" fmla="*/ 45 w 65"/>
                <a:gd name="T23" fmla="*/ 10 h 32"/>
                <a:gd name="T24" fmla="*/ 49 w 65"/>
                <a:gd name="T25" fmla="*/ 8 h 32"/>
                <a:gd name="T26" fmla="*/ 53 w 65"/>
                <a:gd name="T27" fmla="*/ 5 h 32"/>
                <a:gd name="T28" fmla="*/ 57 w 65"/>
                <a:gd name="T29" fmla="*/ 3 h 32"/>
                <a:gd name="T30" fmla="*/ 61 w 65"/>
                <a:gd name="T31" fmla="*/ 1 h 32"/>
                <a:gd name="T32" fmla="*/ 64 w 6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2"/>
                <a:gd name="T53" fmla="*/ 65 w 6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2">
                  <a:moveTo>
                    <a:pt x="0" y="31"/>
                  </a:moveTo>
                  <a:lnTo>
                    <a:pt x="4" y="31"/>
                  </a:lnTo>
                  <a:lnTo>
                    <a:pt x="8" y="31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9" y="22"/>
                  </a:lnTo>
                  <a:lnTo>
                    <a:pt x="33" y="19"/>
                  </a:lnTo>
                  <a:lnTo>
                    <a:pt x="37" y="16"/>
                  </a:lnTo>
                  <a:lnTo>
                    <a:pt x="41" y="13"/>
                  </a:lnTo>
                  <a:lnTo>
                    <a:pt x="45" y="10"/>
                  </a:lnTo>
                  <a:lnTo>
                    <a:pt x="49" y="8"/>
                  </a:lnTo>
                  <a:lnTo>
                    <a:pt x="53" y="5"/>
                  </a:lnTo>
                  <a:lnTo>
                    <a:pt x="57" y="3"/>
                  </a:lnTo>
                  <a:lnTo>
                    <a:pt x="61" y="1"/>
                  </a:lnTo>
                  <a:lnTo>
                    <a:pt x="64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8" name="Line 549"/>
            <p:cNvSpPr>
              <a:spLocks noChangeShapeType="1"/>
            </p:cNvSpPr>
            <p:nvPr/>
          </p:nvSpPr>
          <p:spPr bwMode="auto">
            <a:xfrm flipV="1">
              <a:off x="1801" y="3594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9" name="Line 550"/>
            <p:cNvSpPr>
              <a:spLocks noChangeShapeType="1"/>
            </p:cNvSpPr>
            <p:nvPr/>
          </p:nvSpPr>
          <p:spPr bwMode="auto">
            <a:xfrm>
              <a:off x="1865" y="3565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0" name="Freeform 551"/>
            <p:cNvSpPr>
              <a:spLocks/>
            </p:cNvSpPr>
            <p:nvPr/>
          </p:nvSpPr>
          <p:spPr bwMode="auto">
            <a:xfrm>
              <a:off x="1865" y="3553"/>
              <a:ext cx="78" cy="17"/>
            </a:xfrm>
            <a:custGeom>
              <a:avLst/>
              <a:gdLst>
                <a:gd name="T0" fmla="*/ 0 w 78"/>
                <a:gd name="T1" fmla="*/ 16 h 17"/>
                <a:gd name="T2" fmla="*/ 4 w 78"/>
                <a:gd name="T3" fmla="*/ 14 h 17"/>
                <a:gd name="T4" fmla="*/ 8 w 78"/>
                <a:gd name="T5" fmla="*/ 13 h 17"/>
                <a:gd name="T6" fmla="*/ 13 w 78"/>
                <a:gd name="T7" fmla="*/ 12 h 17"/>
                <a:gd name="T8" fmla="*/ 18 w 78"/>
                <a:gd name="T9" fmla="*/ 12 h 17"/>
                <a:gd name="T10" fmla="*/ 23 w 78"/>
                <a:gd name="T11" fmla="*/ 10 h 17"/>
                <a:gd name="T12" fmla="*/ 28 w 78"/>
                <a:gd name="T13" fmla="*/ 10 h 17"/>
                <a:gd name="T14" fmla="*/ 34 w 78"/>
                <a:gd name="T15" fmla="*/ 10 h 17"/>
                <a:gd name="T16" fmla="*/ 39 w 78"/>
                <a:gd name="T17" fmla="*/ 9 h 17"/>
                <a:gd name="T18" fmla="*/ 44 w 78"/>
                <a:gd name="T19" fmla="*/ 9 h 17"/>
                <a:gd name="T20" fmla="*/ 50 w 78"/>
                <a:gd name="T21" fmla="*/ 8 h 17"/>
                <a:gd name="T22" fmla="*/ 55 w 78"/>
                <a:gd name="T23" fmla="*/ 8 h 17"/>
                <a:gd name="T24" fmla="*/ 60 w 78"/>
                <a:gd name="T25" fmla="*/ 6 h 17"/>
                <a:gd name="T26" fmla="*/ 65 w 78"/>
                <a:gd name="T27" fmla="*/ 5 h 17"/>
                <a:gd name="T28" fmla="*/ 70 w 78"/>
                <a:gd name="T29" fmla="*/ 4 h 17"/>
                <a:gd name="T30" fmla="*/ 74 w 78"/>
                <a:gd name="T31" fmla="*/ 1 h 17"/>
                <a:gd name="T32" fmla="*/ 77 w 7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7"/>
                <a:gd name="T53" fmla="*/ 78 w 7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7">
                  <a:moveTo>
                    <a:pt x="0" y="16"/>
                  </a:moveTo>
                  <a:lnTo>
                    <a:pt x="4" y="14"/>
                  </a:lnTo>
                  <a:lnTo>
                    <a:pt x="8" y="13"/>
                  </a:lnTo>
                  <a:lnTo>
                    <a:pt x="13" y="12"/>
                  </a:lnTo>
                  <a:lnTo>
                    <a:pt x="18" y="12"/>
                  </a:lnTo>
                  <a:lnTo>
                    <a:pt x="23" y="10"/>
                  </a:lnTo>
                  <a:lnTo>
                    <a:pt x="28" y="10"/>
                  </a:lnTo>
                  <a:lnTo>
                    <a:pt x="34" y="10"/>
                  </a:lnTo>
                  <a:lnTo>
                    <a:pt x="39" y="9"/>
                  </a:lnTo>
                  <a:lnTo>
                    <a:pt x="44" y="9"/>
                  </a:lnTo>
                  <a:lnTo>
                    <a:pt x="50" y="8"/>
                  </a:lnTo>
                  <a:lnTo>
                    <a:pt x="55" y="8"/>
                  </a:lnTo>
                  <a:lnTo>
                    <a:pt x="60" y="6"/>
                  </a:lnTo>
                  <a:lnTo>
                    <a:pt x="65" y="5"/>
                  </a:lnTo>
                  <a:lnTo>
                    <a:pt x="70" y="4"/>
                  </a:lnTo>
                  <a:lnTo>
                    <a:pt x="74" y="1"/>
                  </a:lnTo>
                  <a:lnTo>
                    <a:pt x="7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1" name="Line 552"/>
            <p:cNvSpPr>
              <a:spLocks noChangeShapeType="1"/>
            </p:cNvSpPr>
            <p:nvPr/>
          </p:nvSpPr>
          <p:spPr bwMode="auto">
            <a:xfrm flipV="1">
              <a:off x="1865" y="3563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2" name="Line 553"/>
            <p:cNvSpPr>
              <a:spLocks noChangeShapeType="1"/>
            </p:cNvSpPr>
            <p:nvPr/>
          </p:nvSpPr>
          <p:spPr bwMode="auto">
            <a:xfrm>
              <a:off x="1942" y="3553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3" name="Freeform 554"/>
            <p:cNvSpPr>
              <a:spLocks/>
            </p:cNvSpPr>
            <p:nvPr/>
          </p:nvSpPr>
          <p:spPr bwMode="auto">
            <a:xfrm>
              <a:off x="1942" y="3494"/>
              <a:ext cx="17" cy="60"/>
            </a:xfrm>
            <a:custGeom>
              <a:avLst/>
              <a:gdLst>
                <a:gd name="T0" fmla="*/ 0 w 17"/>
                <a:gd name="T1" fmla="*/ 59 h 60"/>
                <a:gd name="T2" fmla="*/ 4 w 17"/>
                <a:gd name="T3" fmla="*/ 56 h 60"/>
                <a:gd name="T4" fmla="*/ 8 w 17"/>
                <a:gd name="T5" fmla="*/ 54 h 60"/>
                <a:gd name="T6" fmla="*/ 9 w 17"/>
                <a:gd name="T7" fmla="*/ 51 h 60"/>
                <a:gd name="T8" fmla="*/ 10 w 17"/>
                <a:gd name="T9" fmla="*/ 48 h 60"/>
                <a:gd name="T10" fmla="*/ 10 w 17"/>
                <a:gd name="T11" fmla="*/ 45 h 60"/>
                <a:gd name="T12" fmla="*/ 12 w 17"/>
                <a:gd name="T13" fmla="*/ 41 h 60"/>
                <a:gd name="T14" fmla="*/ 10 w 17"/>
                <a:gd name="T15" fmla="*/ 37 h 60"/>
                <a:gd name="T16" fmla="*/ 10 w 17"/>
                <a:gd name="T17" fmla="*/ 34 h 60"/>
                <a:gd name="T18" fmla="*/ 10 w 17"/>
                <a:gd name="T19" fmla="*/ 30 h 60"/>
                <a:gd name="T20" fmla="*/ 9 w 17"/>
                <a:gd name="T21" fmla="*/ 25 h 60"/>
                <a:gd name="T22" fmla="*/ 9 w 17"/>
                <a:gd name="T23" fmla="*/ 21 h 60"/>
                <a:gd name="T24" fmla="*/ 9 w 17"/>
                <a:gd name="T25" fmla="*/ 17 h 60"/>
                <a:gd name="T26" fmla="*/ 10 w 17"/>
                <a:gd name="T27" fmla="*/ 12 h 60"/>
                <a:gd name="T28" fmla="*/ 10 w 17"/>
                <a:gd name="T29" fmla="*/ 8 h 60"/>
                <a:gd name="T30" fmla="*/ 13 w 17"/>
                <a:gd name="T31" fmla="*/ 4 h 60"/>
                <a:gd name="T32" fmla="*/ 16 w 17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0"/>
                <a:gd name="T53" fmla="*/ 17 w 17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0">
                  <a:moveTo>
                    <a:pt x="0" y="59"/>
                  </a:moveTo>
                  <a:lnTo>
                    <a:pt x="4" y="56"/>
                  </a:lnTo>
                  <a:lnTo>
                    <a:pt x="8" y="54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2" y="41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17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3" y="4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4" name="Line 555"/>
            <p:cNvSpPr>
              <a:spLocks noChangeShapeType="1"/>
            </p:cNvSpPr>
            <p:nvPr/>
          </p:nvSpPr>
          <p:spPr bwMode="auto">
            <a:xfrm>
              <a:off x="1942" y="3552"/>
              <a:ext cx="16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5" name="Line 556"/>
            <p:cNvSpPr>
              <a:spLocks noChangeShapeType="1"/>
            </p:cNvSpPr>
            <p:nvPr/>
          </p:nvSpPr>
          <p:spPr bwMode="auto">
            <a:xfrm>
              <a:off x="1955" y="3494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6" name="Freeform 557"/>
            <p:cNvSpPr>
              <a:spLocks/>
            </p:cNvSpPr>
            <p:nvPr/>
          </p:nvSpPr>
          <p:spPr bwMode="auto">
            <a:xfrm>
              <a:off x="1954" y="3435"/>
              <a:ext cx="46" cy="60"/>
            </a:xfrm>
            <a:custGeom>
              <a:avLst/>
              <a:gdLst>
                <a:gd name="T0" fmla="*/ 0 w 46"/>
                <a:gd name="T1" fmla="*/ 59 h 60"/>
                <a:gd name="T2" fmla="*/ 2 w 46"/>
                <a:gd name="T3" fmla="*/ 55 h 60"/>
                <a:gd name="T4" fmla="*/ 5 w 46"/>
                <a:gd name="T5" fmla="*/ 51 h 60"/>
                <a:gd name="T6" fmla="*/ 8 w 46"/>
                <a:gd name="T7" fmla="*/ 47 h 60"/>
                <a:gd name="T8" fmla="*/ 11 w 46"/>
                <a:gd name="T9" fmla="*/ 44 h 60"/>
                <a:gd name="T10" fmla="*/ 15 w 46"/>
                <a:gd name="T11" fmla="*/ 40 h 60"/>
                <a:gd name="T12" fmla="*/ 18 w 46"/>
                <a:gd name="T13" fmla="*/ 37 h 60"/>
                <a:gd name="T14" fmla="*/ 22 w 46"/>
                <a:gd name="T15" fmla="*/ 34 h 60"/>
                <a:gd name="T16" fmla="*/ 26 w 46"/>
                <a:gd name="T17" fmla="*/ 31 h 60"/>
                <a:gd name="T18" fmla="*/ 29 w 46"/>
                <a:gd name="T19" fmla="*/ 28 h 60"/>
                <a:gd name="T20" fmla="*/ 33 w 46"/>
                <a:gd name="T21" fmla="*/ 25 h 60"/>
                <a:gd name="T22" fmla="*/ 36 w 46"/>
                <a:gd name="T23" fmla="*/ 21 h 60"/>
                <a:gd name="T24" fmla="*/ 38 w 46"/>
                <a:gd name="T25" fmla="*/ 17 h 60"/>
                <a:gd name="T26" fmla="*/ 41 w 46"/>
                <a:gd name="T27" fmla="*/ 13 h 60"/>
                <a:gd name="T28" fmla="*/ 43 w 46"/>
                <a:gd name="T29" fmla="*/ 9 h 60"/>
                <a:gd name="T30" fmla="*/ 44 w 46"/>
                <a:gd name="T31" fmla="*/ 5 h 60"/>
                <a:gd name="T32" fmla="*/ 45 w 46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0"/>
                <a:gd name="T53" fmla="*/ 46 w 46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0">
                  <a:moveTo>
                    <a:pt x="0" y="59"/>
                  </a:moveTo>
                  <a:lnTo>
                    <a:pt x="2" y="55"/>
                  </a:lnTo>
                  <a:lnTo>
                    <a:pt x="5" y="51"/>
                  </a:lnTo>
                  <a:lnTo>
                    <a:pt x="8" y="47"/>
                  </a:lnTo>
                  <a:lnTo>
                    <a:pt x="11" y="44"/>
                  </a:lnTo>
                  <a:lnTo>
                    <a:pt x="15" y="40"/>
                  </a:lnTo>
                  <a:lnTo>
                    <a:pt x="18" y="37"/>
                  </a:lnTo>
                  <a:lnTo>
                    <a:pt x="22" y="34"/>
                  </a:lnTo>
                  <a:lnTo>
                    <a:pt x="26" y="31"/>
                  </a:lnTo>
                  <a:lnTo>
                    <a:pt x="29" y="28"/>
                  </a:lnTo>
                  <a:lnTo>
                    <a:pt x="33" y="25"/>
                  </a:lnTo>
                  <a:lnTo>
                    <a:pt x="36" y="21"/>
                  </a:lnTo>
                  <a:lnTo>
                    <a:pt x="38" y="17"/>
                  </a:lnTo>
                  <a:lnTo>
                    <a:pt x="41" y="13"/>
                  </a:lnTo>
                  <a:lnTo>
                    <a:pt x="43" y="9"/>
                  </a:lnTo>
                  <a:lnTo>
                    <a:pt x="44" y="5"/>
                  </a:lnTo>
                  <a:lnTo>
                    <a:pt x="4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7" name="Line 558"/>
            <p:cNvSpPr>
              <a:spLocks noChangeShapeType="1"/>
            </p:cNvSpPr>
            <p:nvPr/>
          </p:nvSpPr>
          <p:spPr bwMode="auto">
            <a:xfrm flipH="1">
              <a:off x="1953" y="3494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8" name="Line 559"/>
            <p:cNvSpPr>
              <a:spLocks noChangeShapeType="1"/>
            </p:cNvSpPr>
            <p:nvPr/>
          </p:nvSpPr>
          <p:spPr bwMode="auto">
            <a:xfrm>
              <a:off x="2000" y="343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" name="Freeform 560"/>
            <p:cNvSpPr>
              <a:spLocks/>
            </p:cNvSpPr>
            <p:nvPr/>
          </p:nvSpPr>
          <p:spPr bwMode="auto">
            <a:xfrm>
              <a:off x="1962" y="3367"/>
              <a:ext cx="39" cy="69"/>
            </a:xfrm>
            <a:custGeom>
              <a:avLst/>
              <a:gdLst>
                <a:gd name="T0" fmla="*/ 37 w 39"/>
                <a:gd name="T1" fmla="*/ 68 h 69"/>
                <a:gd name="T2" fmla="*/ 38 w 39"/>
                <a:gd name="T3" fmla="*/ 63 h 69"/>
                <a:gd name="T4" fmla="*/ 37 w 39"/>
                <a:gd name="T5" fmla="*/ 58 h 69"/>
                <a:gd name="T6" fmla="*/ 35 w 39"/>
                <a:gd name="T7" fmla="*/ 53 h 69"/>
                <a:gd name="T8" fmla="*/ 33 w 39"/>
                <a:gd name="T9" fmla="*/ 48 h 69"/>
                <a:gd name="T10" fmla="*/ 31 w 39"/>
                <a:gd name="T11" fmla="*/ 44 h 69"/>
                <a:gd name="T12" fmla="*/ 28 w 39"/>
                <a:gd name="T13" fmla="*/ 39 h 69"/>
                <a:gd name="T14" fmla="*/ 25 w 39"/>
                <a:gd name="T15" fmla="*/ 35 h 69"/>
                <a:gd name="T16" fmla="*/ 21 w 39"/>
                <a:gd name="T17" fmla="*/ 31 h 69"/>
                <a:gd name="T18" fmla="*/ 18 w 39"/>
                <a:gd name="T19" fmla="*/ 27 h 69"/>
                <a:gd name="T20" fmla="*/ 14 w 39"/>
                <a:gd name="T21" fmla="*/ 23 h 69"/>
                <a:gd name="T22" fmla="*/ 11 w 39"/>
                <a:gd name="T23" fmla="*/ 19 h 69"/>
                <a:gd name="T24" fmla="*/ 8 w 39"/>
                <a:gd name="T25" fmla="*/ 15 h 69"/>
                <a:gd name="T26" fmla="*/ 5 w 39"/>
                <a:gd name="T27" fmla="*/ 11 h 69"/>
                <a:gd name="T28" fmla="*/ 3 w 39"/>
                <a:gd name="T29" fmla="*/ 7 h 69"/>
                <a:gd name="T30" fmla="*/ 1 w 39"/>
                <a:gd name="T31" fmla="*/ 3 h 69"/>
                <a:gd name="T32" fmla="*/ 0 w 39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9"/>
                <a:gd name="T53" fmla="*/ 39 w 3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9">
                  <a:moveTo>
                    <a:pt x="37" y="68"/>
                  </a:moveTo>
                  <a:lnTo>
                    <a:pt x="38" y="63"/>
                  </a:lnTo>
                  <a:lnTo>
                    <a:pt x="37" y="58"/>
                  </a:lnTo>
                  <a:lnTo>
                    <a:pt x="35" y="53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8" y="27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" name="Line 561"/>
            <p:cNvSpPr>
              <a:spLocks noChangeShapeType="1"/>
            </p:cNvSpPr>
            <p:nvPr/>
          </p:nvSpPr>
          <p:spPr bwMode="auto">
            <a:xfrm flipH="1">
              <a:off x="2000" y="3435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" name="Line 562"/>
            <p:cNvSpPr>
              <a:spLocks noChangeShapeType="1"/>
            </p:cNvSpPr>
            <p:nvPr/>
          </p:nvSpPr>
          <p:spPr bwMode="auto">
            <a:xfrm>
              <a:off x="1962" y="3366"/>
              <a:ext cx="2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" name="Freeform 563"/>
            <p:cNvSpPr>
              <a:spLocks/>
            </p:cNvSpPr>
            <p:nvPr/>
          </p:nvSpPr>
          <p:spPr bwMode="auto">
            <a:xfrm>
              <a:off x="1955" y="3306"/>
              <a:ext cx="17" cy="62"/>
            </a:xfrm>
            <a:custGeom>
              <a:avLst/>
              <a:gdLst>
                <a:gd name="T0" fmla="*/ 16 w 17"/>
                <a:gd name="T1" fmla="*/ 61 h 62"/>
                <a:gd name="T2" fmla="*/ 16 w 17"/>
                <a:gd name="T3" fmla="*/ 57 h 62"/>
                <a:gd name="T4" fmla="*/ 13 w 17"/>
                <a:gd name="T5" fmla="*/ 52 h 62"/>
                <a:gd name="T6" fmla="*/ 13 w 17"/>
                <a:gd name="T7" fmla="*/ 49 h 62"/>
                <a:gd name="T8" fmla="*/ 13 w 17"/>
                <a:gd name="T9" fmla="*/ 45 h 62"/>
                <a:gd name="T10" fmla="*/ 13 w 17"/>
                <a:gd name="T11" fmla="*/ 41 h 62"/>
                <a:gd name="T12" fmla="*/ 16 w 17"/>
                <a:gd name="T13" fmla="*/ 37 h 62"/>
                <a:gd name="T14" fmla="*/ 16 w 17"/>
                <a:gd name="T15" fmla="*/ 33 h 62"/>
                <a:gd name="T16" fmla="*/ 16 w 17"/>
                <a:gd name="T17" fmla="*/ 29 h 62"/>
                <a:gd name="T18" fmla="*/ 16 w 17"/>
                <a:gd name="T19" fmla="*/ 25 h 62"/>
                <a:gd name="T20" fmla="*/ 16 w 17"/>
                <a:gd name="T21" fmla="*/ 21 h 62"/>
                <a:gd name="T22" fmla="*/ 16 w 17"/>
                <a:gd name="T23" fmla="*/ 18 h 62"/>
                <a:gd name="T24" fmla="*/ 13 w 17"/>
                <a:gd name="T25" fmla="*/ 14 h 62"/>
                <a:gd name="T26" fmla="*/ 11 w 17"/>
                <a:gd name="T27" fmla="*/ 10 h 62"/>
                <a:gd name="T28" fmla="*/ 9 w 17"/>
                <a:gd name="T29" fmla="*/ 7 h 62"/>
                <a:gd name="T30" fmla="*/ 4 w 17"/>
                <a:gd name="T31" fmla="*/ 3 h 62"/>
                <a:gd name="T32" fmla="*/ 0 w 17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2"/>
                <a:gd name="T53" fmla="*/ 17 w 1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2">
                  <a:moveTo>
                    <a:pt x="16" y="61"/>
                  </a:moveTo>
                  <a:lnTo>
                    <a:pt x="16" y="57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3" y="45"/>
                  </a:lnTo>
                  <a:lnTo>
                    <a:pt x="13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3" y="14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" name="Line 564"/>
            <p:cNvSpPr>
              <a:spLocks noChangeShapeType="1"/>
            </p:cNvSpPr>
            <p:nvPr/>
          </p:nvSpPr>
          <p:spPr bwMode="auto">
            <a:xfrm flipH="1">
              <a:off x="1963" y="3366"/>
              <a:ext cx="2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" name="Line 565"/>
            <p:cNvSpPr>
              <a:spLocks noChangeShapeType="1"/>
            </p:cNvSpPr>
            <p:nvPr/>
          </p:nvSpPr>
          <p:spPr bwMode="auto">
            <a:xfrm>
              <a:off x="1955" y="3306"/>
              <a:ext cx="1" cy="0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" name="Freeform 566"/>
            <p:cNvSpPr>
              <a:spLocks/>
            </p:cNvSpPr>
            <p:nvPr/>
          </p:nvSpPr>
          <p:spPr bwMode="auto">
            <a:xfrm>
              <a:off x="1893" y="3289"/>
              <a:ext cx="63" cy="18"/>
            </a:xfrm>
            <a:custGeom>
              <a:avLst/>
              <a:gdLst>
                <a:gd name="T0" fmla="*/ 62 w 63"/>
                <a:gd name="T1" fmla="*/ 17 h 18"/>
                <a:gd name="T2" fmla="*/ 60 w 63"/>
                <a:gd name="T3" fmla="*/ 14 h 18"/>
                <a:gd name="T4" fmla="*/ 57 w 63"/>
                <a:gd name="T5" fmla="*/ 11 h 18"/>
                <a:gd name="T6" fmla="*/ 54 w 63"/>
                <a:gd name="T7" fmla="*/ 9 h 18"/>
                <a:gd name="T8" fmla="*/ 51 w 63"/>
                <a:gd name="T9" fmla="*/ 8 h 18"/>
                <a:gd name="T10" fmla="*/ 47 w 63"/>
                <a:gd name="T11" fmla="*/ 7 h 18"/>
                <a:gd name="T12" fmla="*/ 43 w 63"/>
                <a:gd name="T13" fmla="*/ 6 h 18"/>
                <a:gd name="T14" fmla="*/ 39 w 63"/>
                <a:gd name="T15" fmla="*/ 5 h 18"/>
                <a:gd name="T16" fmla="*/ 35 w 63"/>
                <a:gd name="T17" fmla="*/ 5 h 18"/>
                <a:gd name="T18" fmla="*/ 31 w 63"/>
                <a:gd name="T19" fmla="*/ 5 h 18"/>
                <a:gd name="T20" fmla="*/ 26 w 63"/>
                <a:gd name="T21" fmla="*/ 5 h 18"/>
                <a:gd name="T22" fmla="*/ 22 w 63"/>
                <a:gd name="T23" fmla="*/ 4 h 18"/>
                <a:gd name="T24" fmla="*/ 17 w 63"/>
                <a:gd name="T25" fmla="*/ 4 h 18"/>
                <a:gd name="T26" fmla="*/ 13 w 63"/>
                <a:gd name="T27" fmla="*/ 4 h 18"/>
                <a:gd name="T28" fmla="*/ 8 w 63"/>
                <a:gd name="T29" fmla="*/ 3 h 18"/>
                <a:gd name="T30" fmla="*/ 4 w 63"/>
                <a:gd name="T31" fmla="*/ 2 h 18"/>
                <a:gd name="T32" fmla="*/ 0 w 63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8"/>
                <a:gd name="T53" fmla="*/ 63 w 6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8">
                  <a:moveTo>
                    <a:pt x="62" y="17"/>
                  </a:moveTo>
                  <a:lnTo>
                    <a:pt x="60" y="14"/>
                  </a:lnTo>
                  <a:lnTo>
                    <a:pt x="57" y="11"/>
                  </a:lnTo>
                  <a:lnTo>
                    <a:pt x="54" y="9"/>
                  </a:lnTo>
                  <a:lnTo>
                    <a:pt x="51" y="8"/>
                  </a:lnTo>
                  <a:lnTo>
                    <a:pt x="47" y="7"/>
                  </a:lnTo>
                  <a:lnTo>
                    <a:pt x="43" y="6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8" y="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" name="Line 567"/>
            <p:cNvSpPr>
              <a:spLocks noChangeShapeType="1"/>
            </p:cNvSpPr>
            <p:nvPr/>
          </p:nvSpPr>
          <p:spPr bwMode="auto">
            <a:xfrm flipH="1">
              <a:off x="1955" y="3306"/>
              <a:ext cx="1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7" name="Line 568"/>
            <p:cNvSpPr>
              <a:spLocks noChangeShapeType="1"/>
            </p:cNvSpPr>
            <p:nvPr/>
          </p:nvSpPr>
          <p:spPr bwMode="auto">
            <a:xfrm flipV="1">
              <a:off x="1893" y="3288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8" name="Freeform 569"/>
            <p:cNvSpPr>
              <a:spLocks/>
            </p:cNvSpPr>
            <p:nvPr/>
          </p:nvSpPr>
          <p:spPr bwMode="auto">
            <a:xfrm>
              <a:off x="1849" y="3242"/>
              <a:ext cx="45" cy="48"/>
            </a:xfrm>
            <a:custGeom>
              <a:avLst/>
              <a:gdLst>
                <a:gd name="T0" fmla="*/ 44 w 45"/>
                <a:gd name="T1" fmla="*/ 47 h 48"/>
                <a:gd name="T2" fmla="*/ 40 w 45"/>
                <a:gd name="T3" fmla="*/ 45 h 48"/>
                <a:gd name="T4" fmla="*/ 36 w 45"/>
                <a:gd name="T5" fmla="*/ 43 h 48"/>
                <a:gd name="T6" fmla="*/ 33 w 45"/>
                <a:gd name="T7" fmla="*/ 40 h 48"/>
                <a:gd name="T8" fmla="*/ 30 w 45"/>
                <a:gd name="T9" fmla="*/ 37 h 48"/>
                <a:gd name="T10" fmla="*/ 28 w 45"/>
                <a:gd name="T11" fmla="*/ 33 h 48"/>
                <a:gd name="T12" fmla="*/ 25 w 45"/>
                <a:gd name="T13" fmla="*/ 29 h 48"/>
                <a:gd name="T14" fmla="*/ 23 w 45"/>
                <a:gd name="T15" fmla="*/ 26 h 48"/>
                <a:gd name="T16" fmla="*/ 21 w 45"/>
                <a:gd name="T17" fmla="*/ 22 h 48"/>
                <a:gd name="T18" fmla="*/ 19 w 45"/>
                <a:gd name="T19" fmla="*/ 18 h 48"/>
                <a:gd name="T20" fmla="*/ 16 w 45"/>
                <a:gd name="T21" fmla="*/ 14 h 48"/>
                <a:gd name="T22" fmla="*/ 14 w 45"/>
                <a:gd name="T23" fmla="*/ 11 h 48"/>
                <a:gd name="T24" fmla="*/ 12 w 45"/>
                <a:gd name="T25" fmla="*/ 8 h 48"/>
                <a:gd name="T26" fmla="*/ 9 w 45"/>
                <a:gd name="T27" fmla="*/ 5 h 48"/>
                <a:gd name="T28" fmla="*/ 7 w 45"/>
                <a:gd name="T29" fmla="*/ 3 h 48"/>
                <a:gd name="T30" fmla="*/ 3 w 45"/>
                <a:gd name="T31" fmla="*/ 1 h 48"/>
                <a:gd name="T32" fmla="*/ 0 w 45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8"/>
                <a:gd name="T53" fmla="*/ 45 w 45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8">
                  <a:moveTo>
                    <a:pt x="44" y="47"/>
                  </a:moveTo>
                  <a:lnTo>
                    <a:pt x="40" y="45"/>
                  </a:lnTo>
                  <a:lnTo>
                    <a:pt x="36" y="43"/>
                  </a:lnTo>
                  <a:lnTo>
                    <a:pt x="33" y="40"/>
                  </a:lnTo>
                  <a:lnTo>
                    <a:pt x="30" y="37"/>
                  </a:lnTo>
                  <a:lnTo>
                    <a:pt x="28" y="33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1" y="22"/>
                  </a:lnTo>
                  <a:lnTo>
                    <a:pt x="19" y="18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9" name="Line 570"/>
            <p:cNvSpPr>
              <a:spLocks noChangeShapeType="1"/>
            </p:cNvSpPr>
            <p:nvPr/>
          </p:nvSpPr>
          <p:spPr bwMode="auto">
            <a:xfrm flipH="1">
              <a:off x="1892" y="3290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" name="Line 571"/>
            <p:cNvSpPr>
              <a:spLocks noChangeShapeType="1"/>
            </p:cNvSpPr>
            <p:nvPr/>
          </p:nvSpPr>
          <p:spPr bwMode="auto">
            <a:xfrm flipV="1">
              <a:off x="1849" y="3240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1" name="Freeform 572"/>
            <p:cNvSpPr>
              <a:spLocks/>
            </p:cNvSpPr>
            <p:nvPr/>
          </p:nvSpPr>
          <p:spPr bwMode="auto">
            <a:xfrm>
              <a:off x="1788" y="3241"/>
              <a:ext cx="62" cy="36"/>
            </a:xfrm>
            <a:custGeom>
              <a:avLst/>
              <a:gdLst>
                <a:gd name="T0" fmla="*/ 61 w 62"/>
                <a:gd name="T1" fmla="*/ 1 h 36"/>
                <a:gd name="T2" fmla="*/ 57 w 62"/>
                <a:gd name="T3" fmla="*/ 0 h 36"/>
                <a:gd name="T4" fmla="*/ 53 w 62"/>
                <a:gd name="T5" fmla="*/ 1 h 36"/>
                <a:gd name="T6" fmla="*/ 49 w 62"/>
                <a:gd name="T7" fmla="*/ 2 h 36"/>
                <a:gd name="T8" fmla="*/ 46 w 62"/>
                <a:gd name="T9" fmla="*/ 3 h 36"/>
                <a:gd name="T10" fmla="*/ 42 w 62"/>
                <a:gd name="T11" fmla="*/ 6 h 36"/>
                <a:gd name="T12" fmla="*/ 38 w 62"/>
                <a:gd name="T13" fmla="*/ 8 h 36"/>
                <a:gd name="T14" fmla="*/ 34 w 62"/>
                <a:gd name="T15" fmla="*/ 11 h 36"/>
                <a:gd name="T16" fmla="*/ 30 w 62"/>
                <a:gd name="T17" fmla="*/ 14 h 36"/>
                <a:gd name="T18" fmla="*/ 26 w 62"/>
                <a:gd name="T19" fmla="*/ 17 h 36"/>
                <a:gd name="T20" fmla="*/ 22 w 62"/>
                <a:gd name="T21" fmla="*/ 20 h 36"/>
                <a:gd name="T22" fmla="*/ 19 w 62"/>
                <a:gd name="T23" fmla="*/ 24 h 36"/>
                <a:gd name="T24" fmla="*/ 15 w 62"/>
                <a:gd name="T25" fmla="*/ 26 h 36"/>
                <a:gd name="T26" fmla="*/ 11 w 62"/>
                <a:gd name="T27" fmla="*/ 29 h 36"/>
                <a:gd name="T28" fmla="*/ 7 w 62"/>
                <a:gd name="T29" fmla="*/ 31 h 36"/>
                <a:gd name="T30" fmla="*/ 4 w 62"/>
                <a:gd name="T31" fmla="*/ 33 h 36"/>
                <a:gd name="T32" fmla="*/ 0 w 62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6"/>
                <a:gd name="T53" fmla="*/ 62 w 6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6">
                  <a:moveTo>
                    <a:pt x="61" y="1"/>
                  </a:moveTo>
                  <a:lnTo>
                    <a:pt x="57" y="0"/>
                  </a:lnTo>
                  <a:lnTo>
                    <a:pt x="53" y="1"/>
                  </a:lnTo>
                  <a:lnTo>
                    <a:pt x="49" y="2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4" y="11"/>
                  </a:lnTo>
                  <a:lnTo>
                    <a:pt x="30" y="14"/>
                  </a:lnTo>
                  <a:lnTo>
                    <a:pt x="26" y="17"/>
                  </a:lnTo>
                  <a:lnTo>
                    <a:pt x="22" y="20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11" y="29"/>
                  </a:lnTo>
                  <a:lnTo>
                    <a:pt x="7" y="31"/>
                  </a:lnTo>
                  <a:lnTo>
                    <a:pt x="4" y="33"/>
                  </a:lnTo>
                  <a:lnTo>
                    <a:pt x="0" y="3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2" name="Line 573"/>
            <p:cNvSpPr>
              <a:spLocks noChangeShapeType="1"/>
            </p:cNvSpPr>
            <p:nvPr/>
          </p:nvSpPr>
          <p:spPr bwMode="auto">
            <a:xfrm>
              <a:off x="1849" y="3242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3" name="Line 574"/>
            <p:cNvSpPr>
              <a:spLocks noChangeShapeType="1"/>
            </p:cNvSpPr>
            <p:nvPr/>
          </p:nvSpPr>
          <p:spPr bwMode="auto">
            <a:xfrm flipV="1">
              <a:off x="1788" y="3274"/>
              <a:ext cx="0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4" name="Freeform 575"/>
            <p:cNvSpPr>
              <a:spLocks/>
            </p:cNvSpPr>
            <p:nvPr/>
          </p:nvSpPr>
          <p:spPr bwMode="auto">
            <a:xfrm>
              <a:off x="1714" y="3276"/>
              <a:ext cx="75" cy="17"/>
            </a:xfrm>
            <a:custGeom>
              <a:avLst/>
              <a:gdLst>
                <a:gd name="T0" fmla="*/ 74 w 75"/>
                <a:gd name="T1" fmla="*/ 0 h 17"/>
                <a:gd name="T2" fmla="*/ 70 w 75"/>
                <a:gd name="T3" fmla="*/ 0 h 17"/>
                <a:gd name="T4" fmla="*/ 66 w 75"/>
                <a:gd name="T5" fmla="*/ 1 h 17"/>
                <a:gd name="T6" fmla="*/ 62 w 75"/>
                <a:gd name="T7" fmla="*/ 1 h 17"/>
                <a:gd name="T8" fmla="*/ 57 w 75"/>
                <a:gd name="T9" fmla="*/ 3 h 17"/>
                <a:gd name="T10" fmla="*/ 52 w 75"/>
                <a:gd name="T11" fmla="*/ 3 h 17"/>
                <a:gd name="T12" fmla="*/ 47 w 75"/>
                <a:gd name="T13" fmla="*/ 3 h 17"/>
                <a:gd name="T14" fmla="*/ 41 w 75"/>
                <a:gd name="T15" fmla="*/ 3 h 17"/>
                <a:gd name="T16" fmla="*/ 36 w 75"/>
                <a:gd name="T17" fmla="*/ 3 h 17"/>
                <a:gd name="T18" fmla="*/ 31 w 75"/>
                <a:gd name="T19" fmla="*/ 3 h 17"/>
                <a:gd name="T20" fmla="*/ 26 w 75"/>
                <a:gd name="T21" fmla="*/ 5 h 17"/>
                <a:gd name="T22" fmla="*/ 21 w 75"/>
                <a:gd name="T23" fmla="*/ 5 h 17"/>
                <a:gd name="T24" fmla="*/ 16 w 75"/>
                <a:gd name="T25" fmla="*/ 7 h 17"/>
                <a:gd name="T26" fmla="*/ 11 w 75"/>
                <a:gd name="T27" fmla="*/ 8 h 17"/>
                <a:gd name="T28" fmla="*/ 7 w 75"/>
                <a:gd name="T29" fmla="*/ 10 h 17"/>
                <a:gd name="T30" fmla="*/ 4 w 75"/>
                <a:gd name="T31" fmla="*/ 12 h 17"/>
                <a:gd name="T32" fmla="*/ 0 w 75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7"/>
                <a:gd name="T53" fmla="*/ 75 w 7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7">
                  <a:moveTo>
                    <a:pt x="74" y="0"/>
                  </a:moveTo>
                  <a:lnTo>
                    <a:pt x="70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3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1" y="8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5" name="Line 576"/>
            <p:cNvSpPr>
              <a:spLocks noChangeShapeType="1"/>
            </p:cNvSpPr>
            <p:nvPr/>
          </p:nvSpPr>
          <p:spPr bwMode="auto">
            <a:xfrm>
              <a:off x="1788" y="3276"/>
              <a:ext cx="1" cy="2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6" name="Line 577"/>
            <p:cNvSpPr>
              <a:spLocks noChangeShapeType="1"/>
            </p:cNvSpPr>
            <p:nvPr/>
          </p:nvSpPr>
          <p:spPr bwMode="auto">
            <a:xfrm flipV="1">
              <a:off x="1714" y="3284"/>
              <a:ext cx="0" cy="1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8"/>
          <p:cNvGrpSpPr>
            <a:grpSpLocks/>
          </p:cNvGrpSpPr>
          <p:nvPr/>
        </p:nvGrpSpPr>
        <p:grpSpPr bwMode="auto">
          <a:xfrm>
            <a:off x="4852988" y="2298700"/>
            <a:ext cx="4016375" cy="3930650"/>
            <a:chOff x="3061" y="1509"/>
            <a:chExt cx="2261" cy="2284"/>
          </a:xfrm>
        </p:grpSpPr>
        <p:sp>
          <p:nvSpPr>
            <p:cNvPr id="6151" name="Rectangle 579"/>
            <p:cNvSpPr>
              <a:spLocks noChangeArrowheads="1"/>
            </p:cNvSpPr>
            <p:nvPr/>
          </p:nvSpPr>
          <p:spPr bwMode="auto">
            <a:xfrm>
              <a:off x="3063" y="2095"/>
              <a:ext cx="1731" cy="363"/>
            </a:xfrm>
            <a:prstGeom prst="rect">
              <a:avLst/>
            </a:prstGeom>
            <a:solidFill>
              <a:srgbClr val="AEB4A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2" name="Rectangle 580"/>
            <p:cNvSpPr>
              <a:spLocks noChangeArrowheads="1"/>
            </p:cNvSpPr>
            <p:nvPr/>
          </p:nvSpPr>
          <p:spPr bwMode="auto">
            <a:xfrm>
              <a:off x="3061" y="2092"/>
              <a:ext cx="1735" cy="36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b="1">
                  <a:latin typeface="Helv" charset="0"/>
                </a:rPr>
                <a:t>Increased neural or humoral</a:t>
              </a:r>
              <a:br>
                <a:rPr lang="en-US" b="1">
                  <a:latin typeface="Helv" charset="0"/>
                </a:rPr>
              </a:br>
              <a:r>
                <a:rPr lang="en-US" b="1">
                  <a:latin typeface="Helv" charset="0"/>
                </a:rPr>
                <a:t> </a:t>
              </a:r>
              <a:r>
                <a:rPr lang="en-US" b="1"/>
                <a:t>constrictor activity</a:t>
              </a:r>
            </a:p>
          </p:txBody>
        </p:sp>
        <p:sp>
          <p:nvSpPr>
            <p:cNvPr id="6153" name="Freeform 581"/>
            <p:cNvSpPr>
              <a:spLocks/>
            </p:cNvSpPr>
            <p:nvPr/>
          </p:nvSpPr>
          <p:spPr bwMode="auto">
            <a:xfrm>
              <a:off x="3782" y="2547"/>
              <a:ext cx="292" cy="404"/>
            </a:xfrm>
            <a:custGeom>
              <a:avLst/>
              <a:gdLst>
                <a:gd name="T0" fmla="*/ 205 w 292"/>
                <a:gd name="T1" fmla="*/ 245 h 404"/>
                <a:gd name="T2" fmla="*/ 205 w 292"/>
                <a:gd name="T3" fmla="*/ 0 h 404"/>
                <a:gd name="T4" fmla="*/ 86 w 292"/>
                <a:gd name="T5" fmla="*/ 0 h 404"/>
                <a:gd name="T6" fmla="*/ 86 w 292"/>
                <a:gd name="T7" fmla="*/ 245 h 404"/>
                <a:gd name="T8" fmla="*/ 0 w 292"/>
                <a:gd name="T9" fmla="*/ 245 h 404"/>
                <a:gd name="T10" fmla="*/ 145 w 292"/>
                <a:gd name="T11" fmla="*/ 403 h 404"/>
                <a:gd name="T12" fmla="*/ 291 w 292"/>
                <a:gd name="T13" fmla="*/ 245 h 404"/>
                <a:gd name="T14" fmla="*/ 205 w 292"/>
                <a:gd name="T15" fmla="*/ 245 h 4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404"/>
                <a:gd name="T26" fmla="*/ 292 w 292"/>
                <a:gd name="T27" fmla="*/ 404 h 4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404">
                  <a:moveTo>
                    <a:pt x="205" y="245"/>
                  </a:moveTo>
                  <a:lnTo>
                    <a:pt x="205" y="0"/>
                  </a:lnTo>
                  <a:lnTo>
                    <a:pt x="86" y="0"/>
                  </a:lnTo>
                  <a:lnTo>
                    <a:pt x="86" y="245"/>
                  </a:lnTo>
                  <a:lnTo>
                    <a:pt x="0" y="245"/>
                  </a:lnTo>
                  <a:lnTo>
                    <a:pt x="145" y="403"/>
                  </a:lnTo>
                  <a:lnTo>
                    <a:pt x="291" y="245"/>
                  </a:lnTo>
                  <a:lnTo>
                    <a:pt x="205" y="245"/>
                  </a:lnTo>
                </a:path>
              </a:pathLst>
            </a:custGeom>
            <a:solidFill>
              <a:srgbClr val="FC182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82"/>
            <p:cNvSpPr>
              <a:spLocks/>
            </p:cNvSpPr>
            <p:nvPr/>
          </p:nvSpPr>
          <p:spPr bwMode="auto">
            <a:xfrm>
              <a:off x="3450" y="1509"/>
              <a:ext cx="624" cy="485"/>
            </a:xfrm>
            <a:custGeom>
              <a:avLst/>
              <a:gdLst>
                <a:gd name="T0" fmla="*/ 537 w 624"/>
                <a:gd name="T1" fmla="*/ 326 h 485"/>
                <a:gd name="T2" fmla="*/ 537 w 624"/>
                <a:gd name="T3" fmla="*/ 60 h 485"/>
                <a:gd name="T4" fmla="*/ 537 w 624"/>
                <a:gd name="T5" fmla="*/ 0 h 485"/>
                <a:gd name="T6" fmla="*/ 478 w 624"/>
                <a:gd name="T7" fmla="*/ 0 h 485"/>
                <a:gd name="T8" fmla="*/ 0 w 624"/>
                <a:gd name="T9" fmla="*/ 0 h 485"/>
                <a:gd name="T10" fmla="*/ 0 w 624"/>
                <a:gd name="T11" fmla="*/ 119 h 485"/>
                <a:gd name="T12" fmla="*/ 418 w 624"/>
                <a:gd name="T13" fmla="*/ 119 h 485"/>
                <a:gd name="T14" fmla="*/ 418 w 624"/>
                <a:gd name="T15" fmla="*/ 326 h 485"/>
                <a:gd name="T16" fmla="*/ 332 w 624"/>
                <a:gd name="T17" fmla="*/ 326 h 485"/>
                <a:gd name="T18" fmla="*/ 477 w 624"/>
                <a:gd name="T19" fmla="*/ 484 h 485"/>
                <a:gd name="T20" fmla="*/ 623 w 624"/>
                <a:gd name="T21" fmla="*/ 326 h 485"/>
                <a:gd name="T22" fmla="*/ 537 w 624"/>
                <a:gd name="T23" fmla="*/ 326 h 4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485"/>
                <a:gd name="T38" fmla="*/ 624 w 624"/>
                <a:gd name="T39" fmla="*/ 485 h 4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485">
                  <a:moveTo>
                    <a:pt x="537" y="326"/>
                  </a:moveTo>
                  <a:lnTo>
                    <a:pt x="537" y="60"/>
                  </a:lnTo>
                  <a:lnTo>
                    <a:pt x="537" y="0"/>
                  </a:lnTo>
                  <a:lnTo>
                    <a:pt x="478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418" y="119"/>
                  </a:lnTo>
                  <a:lnTo>
                    <a:pt x="418" y="326"/>
                  </a:lnTo>
                  <a:lnTo>
                    <a:pt x="332" y="326"/>
                  </a:lnTo>
                  <a:lnTo>
                    <a:pt x="477" y="484"/>
                  </a:lnTo>
                  <a:lnTo>
                    <a:pt x="623" y="326"/>
                  </a:lnTo>
                  <a:lnTo>
                    <a:pt x="537" y="326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583"/>
            <p:cNvSpPr>
              <a:spLocks/>
            </p:cNvSpPr>
            <p:nvPr/>
          </p:nvSpPr>
          <p:spPr bwMode="auto">
            <a:xfrm>
              <a:off x="3558" y="3049"/>
              <a:ext cx="744" cy="744"/>
            </a:xfrm>
            <a:custGeom>
              <a:avLst/>
              <a:gdLst>
                <a:gd name="T0" fmla="*/ 7 w 744"/>
                <a:gd name="T1" fmla="*/ 297 h 744"/>
                <a:gd name="T2" fmla="*/ 44 w 744"/>
                <a:gd name="T3" fmla="*/ 195 h 744"/>
                <a:gd name="T4" fmla="*/ 108 w 744"/>
                <a:gd name="T5" fmla="*/ 109 h 744"/>
                <a:gd name="T6" fmla="*/ 194 w 744"/>
                <a:gd name="T7" fmla="*/ 45 h 744"/>
                <a:gd name="T8" fmla="*/ 296 w 744"/>
                <a:gd name="T9" fmla="*/ 8 h 744"/>
                <a:gd name="T10" fmla="*/ 409 w 744"/>
                <a:gd name="T11" fmla="*/ 2 h 744"/>
                <a:gd name="T12" fmla="*/ 516 w 744"/>
                <a:gd name="T13" fmla="*/ 29 h 744"/>
                <a:gd name="T14" fmla="*/ 607 w 744"/>
                <a:gd name="T15" fmla="*/ 85 h 744"/>
                <a:gd name="T16" fmla="*/ 679 w 744"/>
                <a:gd name="T17" fmla="*/ 164 h 744"/>
                <a:gd name="T18" fmla="*/ 726 w 744"/>
                <a:gd name="T19" fmla="*/ 261 h 744"/>
                <a:gd name="T20" fmla="*/ 743 w 744"/>
                <a:gd name="T21" fmla="*/ 372 h 744"/>
                <a:gd name="T22" fmla="*/ 726 w 744"/>
                <a:gd name="T23" fmla="*/ 482 h 744"/>
                <a:gd name="T24" fmla="*/ 679 w 744"/>
                <a:gd name="T25" fmla="*/ 580 h 744"/>
                <a:gd name="T26" fmla="*/ 607 w 744"/>
                <a:gd name="T27" fmla="*/ 658 h 744"/>
                <a:gd name="T28" fmla="*/ 516 w 744"/>
                <a:gd name="T29" fmla="*/ 714 h 744"/>
                <a:gd name="T30" fmla="*/ 409 w 744"/>
                <a:gd name="T31" fmla="*/ 741 h 744"/>
                <a:gd name="T32" fmla="*/ 296 w 744"/>
                <a:gd name="T33" fmla="*/ 736 h 744"/>
                <a:gd name="T34" fmla="*/ 194 w 744"/>
                <a:gd name="T35" fmla="*/ 698 h 744"/>
                <a:gd name="T36" fmla="*/ 108 w 744"/>
                <a:gd name="T37" fmla="*/ 634 h 744"/>
                <a:gd name="T38" fmla="*/ 44 w 744"/>
                <a:gd name="T39" fmla="*/ 549 h 744"/>
                <a:gd name="T40" fmla="*/ 7 w 744"/>
                <a:gd name="T41" fmla="*/ 447 h 744"/>
                <a:gd name="T42" fmla="*/ 371 w 744"/>
                <a:gd name="T43" fmla="*/ 483 h 744"/>
                <a:gd name="T44" fmla="*/ 404 w 744"/>
                <a:gd name="T45" fmla="*/ 478 h 744"/>
                <a:gd name="T46" fmla="*/ 433 w 744"/>
                <a:gd name="T47" fmla="*/ 464 h 744"/>
                <a:gd name="T48" fmla="*/ 457 w 744"/>
                <a:gd name="T49" fmla="*/ 442 h 744"/>
                <a:gd name="T50" fmla="*/ 473 w 744"/>
                <a:gd name="T51" fmla="*/ 415 h 744"/>
                <a:gd name="T52" fmla="*/ 481 w 744"/>
                <a:gd name="T53" fmla="*/ 383 h 744"/>
                <a:gd name="T54" fmla="*/ 480 w 744"/>
                <a:gd name="T55" fmla="*/ 349 h 744"/>
                <a:gd name="T56" fmla="*/ 468 w 744"/>
                <a:gd name="T57" fmla="*/ 319 h 744"/>
                <a:gd name="T58" fmla="*/ 449 w 744"/>
                <a:gd name="T59" fmla="*/ 293 h 744"/>
                <a:gd name="T60" fmla="*/ 424 w 744"/>
                <a:gd name="T61" fmla="*/ 274 h 744"/>
                <a:gd name="T62" fmla="*/ 393 w 744"/>
                <a:gd name="T63" fmla="*/ 263 h 744"/>
                <a:gd name="T64" fmla="*/ 360 w 744"/>
                <a:gd name="T65" fmla="*/ 261 h 744"/>
                <a:gd name="T66" fmla="*/ 328 w 744"/>
                <a:gd name="T67" fmla="*/ 270 h 744"/>
                <a:gd name="T68" fmla="*/ 300 w 744"/>
                <a:gd name="T69" fmla="*/ 286 h 744"/>
                <a:gd name="T70" fmla="*/ 279 w 744"/>
                <a:gd name="T71" fmla="*/ 310 h 744"/>
                <a:gd name="T72" fmla="*/ 265 w 744"/>
                <a:gd name="T73" fmla="*/ 339 h 744"/>
                <a:gd name="T74" fmla="*/ 260 w 744"/>
                <a:gd name="T75" fmla="*/ 372 h 744"/>
                <a:gd name="T76" fmla="*/ 265 w 744"/>
                <a:gd name="T77" fmla="*/ 405 h 744"/>
                <a:gd name="T78" fmla="*/ 279 w 744"/>
                <a:gd name="T79" fmla="*/ 434 h 744"/>
                <a:gd name="T80" fmla="*/ 300 w 744"/>
                <a:gd name="T81" fmla="*/ 457 h 744"/>
                <a:gd name="T82" fmla="*/ 328 w 744"/>
                <a:gd name="T83" fmla="*/ 474 h 744"/>
                <a:gd name="T84" fmla="*/ 360 w 744"/>
                <a:gd name="T85" fmla="*/ 482 h 7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44"/>
                <a:gd name="T130" fmla="*/ 0 h 744"/>
                <a:gd name="T131" fmla="*/ 744 w 744"/>
                <a:gd name="T132" fmla="*/ 744 h 7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44" h="744">
                  <a:moveTo>
                    <a:pt x="0" y="372"/>
                  </a:moveTo>
                  <a:lnTo>
                    <a:pt x="1" y="334"/>
                  </a:lnTo>
                  <a:lnTo>
                    <a:pt x="7" y="297"/>
                  </a:lnTo>
                  <a:lnTo>
                    <a:pt x="16" y="261"/>
                  </a:lnTo>
                  <a:lnTo>
                    <a:pt x="29" y="227"/>
                  </a:lnTo>
                  <a:lnTo>
                    <a:pt x="44" y="195"/>
                  </a:lnTo>
                  <a:lnTo>
                    <a:pt x="63" y="164"/>
                  </a:lnTo>
                  <a:lnTo>
                    <a:pt x="84" y="136"/>
                  </a:lnTo>
                  <a:lnTo>
                    <a:pt x="108" y="109"/>
                  </a:lnTo>
                  <a:lnTo>
                    <a:pt x="135" y="85"/>
                  </a:lnTo>
                  <a:lnTo>
                    <a:pt x="163" y="64"/>
                  </a:lnTo>
                  <a:lnTo>
                    <a:pt x="194" y="45"/>
                  </a:lnTo>
                  <a:lnTo>
                    <a:pt x="227" y="29"/>
                  </a:lnTo>
                  <a:lnTo>
                    <a:pt x="261" y="17"/>
                  </a:lnTo>
                  <a:lnTo>
                    <a:pt x="296" y="8"/>
                  </a:lnTo>
                  <a:lnTo>
                    <a:pt x="333" y="2"/>
                  </a:lnTo>
                  <a:lnTo>
                    <a:pt x="371" y="0"/>
                  </a:lnTo>
                  <a:lnTo>
                    <a:pt x="409" y="2"/>
                  </a:lnTo>
                  <a:lnTo>
                    <a:pt x="446" y="8"/>
                  </a:lnTo>
                  <a:lnTo>
                    <a:pt x="481" y="17"/>
                  </a:lnTo>
                  <a:lnTo>
                    <a:pt x="516" y="29"/>
                  </a:lnTo>
                  <a:lnTo>
                    <a:pt x="548" y="45"/>
                  </a:lnTo>
                  <a:lnTo>
                    <a:pt x="579" y="64"/>
                  </a:lnTo>
                  <a:lnTo>
                    <a:pt x="607" y="85"/>
                  </a:lnTo>
                  <a:lnTo>
                    <a:pt x="634" y="109"/>
                  </a:lnTo>
                  <a:lnTo>
                    <a:pt x="658" y="136"/>
                  </a:lnTo>
                  <a:lnTo>
                    <a:pt x="679" y="164"/>
                  </a:lnTo>
                  <a:lnTo>
                    <a:pt x="698" y="195"/>
                  </a:lnTo>
                  <a:lnTo>
                    <a:pt x="713" y="227"/>
                  </a:lnTo>
                  <a:lnTo>
                    <a:pt x="726" y="261"/>
                  </a:lnTo>
                  <a:lnTo>
                    <a:pt x="735" y="297"/>
                  </a:lnTo>
                  <a:lnTo>
                    <a:pt x="741" y="334"/>
                  </a:lnTo>
                  <a:lnTo>
                    <a:pt x="743" y="372"/>
                  </a:lnTo>
                  <a:lnTo>
                    <a:pt x="741" y="410"/>
                  </a:lnTo>
                  <a:lnTo>
                    <a:pt x="735" y="447"/>
                  </a:lnTo>
                  <a:lnTo>
                    <a:pt x="726" y="482"/>
                  </a:lnTo>
                  <a:lnTo>
                    <a:pt x="713" y="516"/>
                  </a:lnTo>
                  <a:lnTo>
                    <a:pt x="698" y="549"/>
                  </a:lnTo>
                  <a:lnTo>
                    <a:pt x="679" y="580"/>
                  </a:lnTo>
                  <a:lnTo>
                    <a:pt x="658" y="608"/>
                  </a:lnTo>
                  <a:lnTo>
                    <a:pt x="634" y="634"/>
                  </a:lnTo>
                  <a:lnTo>
                    <a:pt x="607" y="658"/>
                  </a:lnTo>
                  <a:lnTo>
                    <a:pt x="579" y="680"/>
                  </a:lnTo>
                  <a:lnTo>
                    <a:pt x="548" y="698"/>
                  </a:lnTo>
                  <a:lnTo>
                    <a:pt x="516" y="714"/>
                  </a:lnTo>
                  <a:lnTo>
                    <a:pt x="481" y="727"/>
                  </a:lnTo>
                  <a:lnTo>
                    <a:pt x="446" y="736"/>
                  </a:lnTo>
                  <a:lnTo>
                    <a:pt x="409" y="741"/>
                  </a:lnTo>
                  <a:lnTo>
                    <a:pt x="371" y="743"/>
                  </a:lnTo>
                  <a:lnTo>
                    <a:pt x="333" y="741"/>
                  </a:lnTo>
                  <a:lnTo>
                    <a:pt x="296" y="736"/>
                  </a:lnTo>
                  <a:lnTo>
                    <a:pt x="261" y="727"/>
                  </a:lnTo>
                  <a:lnTo>
                    <a:pt x="227" y="714"/>
                  </a:lnTo>
                  <a:lnTo>
                    <a:pt x="194" y="698"/>
                  </a:lnTo>
                  <a:lnTo>
                    <a:pt x="163" y="680"/>
                  </a:lnTo>
                  <a:lnTo>
                    <a:pt x="135" y="658"/>
                  </a:lnTo>
                  <a:lnTo>
                    <a:pt x="108" y="634"/>
                  </a:lnTo>
                  <a:lnTo>
                    <a:pt x="84" y="608"/>
                  </a:lnTo>
                  <a:lnTo>
                    <a:pt x="63" y="580"/>
                  </a:lnTo>
                  <a:lnTo>
                    <a:pt x="44" y="549"/>
                  </a:lnTo>
                  <a:lnTo>
                    <a:pt x="29" y="516"/>
                  </a:lnTo>
                  <a:lnTo>
                    <a:pt x="16" y="482"/>
                  </a:lnTo>
                  <a:lnTo>
                    <a:pt x="7" y="447"/>
                  </a:lnTo>
                  <a:lnTo>
                    <a:pt x="1" y="410"/>
                  </a:lnTo>
                  <a:lnTo>
                    <a:pt x="0" y="372"/>
                  </a:lnTo>
                  <a:lnTo>
                    <a:pt x="371" y="483"/>
                  </a:lnTo>
                  <a:lnTo>
                    <a:pt x="382" y="482"/>
                  </a:lnTo>
                  <a:lnTo>
                    <a:pt x="393" y="480"/>
                  </a:lnTo>
                  <a:lnTo>
                    <a:pt x="404" y="478"/>
                  </a:lnTo>
                  <a:lnTo>
                    <a:pt x="414" y="474"/>
                  </a:lnTo>
                  <a:lnTo>
                    <a:pt x="424" y="469"/>
                  </a:lnTo>
                  <a:lnTo>
                    <a:pt x="433" y="464"/>
                  </a:lnTo>
                  <a:lnTo>
                    <a:pt x="442" y="457"/>
                  </a:lnTo>
                  <a:lnTo>
                    <a:pt x="449" y="450"/>
                  </a:lnTo>
                  <a:lnTo>
                    <a:pt x="457" y="442"/>
                  </a:lnTo>
                  <a:lnTo>
                    <a:pt x="463" y="434"/>
                  </a:lnTo>
                  <a:lnTo>
                    <a:pt x="468" y="425"/>
                  </a:lnTo>
                  <a:lnTo>
                    <a:pt x="473" y="415"/>
                  </a:lnTo>
                  <a:lnTo>
                    <a:pt x="477" y="405"/>
                  </a:lnTo>
                  <a:lnTo>
                    <a:pt x="480" y="394"/>
                  </a:lnTo>
                  <a:lnTo>
                    <a:pt x="481" y="383"/>
                  </a:lnTo>
                  <a:lnTo>
                    <a:pt x="482" y="372"/>
                  </a:lnTo>
                  <a:lnTo>
                    <a:pt x="481" y="360"/>
                  </a:lnTo>
                  <a:lnTo>
                    <a:pt x="480" y="349"/>
                  </a:lnTo>
                  <a:lnTo>
                    <a:pt x="477" y="339"/>
                  </a:lnTo>
                  <a:lnTo>
                    <a:pt x="473" y="329"/>
                  </a:lnTo>
                  <a:lnTo>
                    <a:pt x="468" y="319"/>
                  </a:lnTo>
                  <a:lnTo>
                    <a:pt x="463" y="310"/>
                  </a:lnTo>
                  <a:lnTo>
                    <a:pt x="457" y="301"/>
                  </a:lnTo>
                  <a:lnTo>
                    <a:pt x="449" y="293"/>
                  </a:lnTo>
                  <a:lnTo>
                    <a:pt x="442" y="286"/>
                  </a:lnTo>
                  <a:lnTo>
                    <a:pt x="433" y="280"/>
                  </a:lnTo>
                  <a:lnTo>
                    <a:pt x="424" y="274"/>
                  </a:lnTo>
                  <a:lnTo>
                    <a:pt x="414" y="270"/>
                  </a:lnTo>
                  <a:lnTo>
                    <a:pt x="404" y="266"/>
                  </a:lnTo>
                  <a:lnTo>
                    <a:pt x="393" y="263"/>
                  </a:lnTo>
                  <a:lnTo>
                    <a:pt x="382" y="261"/>
                  </a:lnTo>
                  <a:lnTo>
                    <a:pt x="371" y="261"/>
                  </a:lnTo>
                  <a:lnTo>
                    <a:pt x="360" y="261"/>
                  </a:lnTo>
                  <a:lnTo>
                    <a:pt x="349" y="263"/>
                  </a:lnTo>
                  <a:lnTo>
                    <a:pt x="338" y="266"/>
                  </a:lnTo>
                  <a:lnTo>
                    <a:pt x="328" y="270"/>
                  </a:lnTo>
                  <a:lnTo>
                    <a:pt x="318" y="274"/>
                  </a:lnTo>
                  <a:lnTo>
                    <a:pt x="309" y="280"/>
                  </a:lnTo>
                  <a:lnTo>
                    <a:pt x="300" y="286"/>
                  </a:lnTo>
                  <a:lnTo>
                    <a:pt x="293" y="293"/>
                  </a:lnTo>
                  <a:lnTo>
                    <a:pt x="285" y="301"/>
                  </a:lnTo>
                  <a:lnTo>
                    <a:pt x="279" y="310"/>
                  </a:lnTo>
                  <a:lnTo>
                    <a:pt x="274" y="319"/>
                  </a:lnTo>
                  <a:lnTo>
                    <a:pt x="269" y="329"/>
                  </a:lnTo>
                  <a:lnTo>
                    <a:pt x="265" y="339"/>
                  </a:lnTo>
                  <a:lnTo>
                    <a:pt x="262" y="349"/>
                  </a:lnTo>
                  <a:lnTo>
                    <a:pt x="261" y="360"/>
                  </a:lnTo>
                  <a:lnTo>
                    <a:pt x="260" y="372"/>
                  </a:lnTo>
                  <a:lnTo>
                    <a:pt x="261" y="383"/>
                  </a:lnTo>
                  <a:lnTo>
                    <a:pt x="262" y="394"/>
                  </a:lnTo>
                  <a:lnTo>
                    <a:pt x="265" y="405"/>
                  </a:lnTo>
                  <a:lnTo>
                    <a:pt x="269" y="415"/>
                  </a:lnTo>
                  <a:lnTo>
                    <a:pt x="274" y="425"/>
                  </a:lnTo>
                  <a:lnTo>
                    <a:pt x="279" y="434"/>
                  </a:lnTo>
                  <a:lnTo>
                    <a:pt x="285" y="442"/>
                  </a:lnTo>
                  <a:lnTo>
                    <a:pt x="293" y="450"/>
                  </a:lnTo>
                  <a:lnTo>
                    <a:pt x="300" y="457"/>
                  </a:lnTo>
                  <a:lnTo>
                    <a:pt x="309" y="464"/>
                  </a:lnTo>
                  <a:lnTo>
                    <a:pt x="318" y="469"/>
                  </a:lnTo>
                  <a:lnTo>
                    <a:pt x="328" y="474"/>
                  </a:lnTo>
                  <a:lnTo>
                    <a:pt x="338" y="478"/>
                  </a:lnTo>
                  <a:lnTo>
                    <a:pt x="349" y="480"/>
                  </a:lnTo>
                  <a:lnTo>
                    <a:pt x="360" y="482"/>
                  </a:lnTo>
                  <a:lnTo>
                    <a:pt x="371" y="483"/>
                  </a:lnTo>
                  <a:lnTo>
                    <a:pt x="0" y="372"/>
                  </a:lnTo>
                </a:path>
              </a:pathLst>
            </a:custGeom>
            <a:solidFill>
              <a:srgbClr val="FA7565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584"/>
            <p:cNvSpPr>
              <a:spLocks/>
            </p:cNvSpPr>
            <p:nvPr/>
          </p:nvSpPr>
          <p:spPr bwMode="auto">
            <a:xfrm>
              <a:off x="3600" y="3092"/>
              <a:ext cx="659" cy="659"/>
            </a:xfrm>
            <a:custGeom>
              <a:avLst/>
              <a:gdLst>
                <a:gd name="T0" fmla="*/ 7 w 659"/>
                <a:gd name="T1" fmla="*/ 262 h 659"/>
                <a:gd name="T2" fmla="*/ 40 w 659"/>
                <a:gd name="T3" fmla="*/ 172 h 659"/>
                <a:gd name="T4" fmla="*/ 96 w 659"/>
                <a:gd name="T5" fmla="*/ 96 h 659"/>
                <a:gd name="T6" fmla="*/ 172 w 659"/>
                <a:gd name="T7" fmla="*/ 39 h 659"/>
                <a:gd name="T8" fmla="*/ 263 w 659"/>
                <a:gd name="T9" fmla="*/ 6 h 659"/>
                <a:gd name="T10" fmla="*/ 363 w 659"/>
                <a:gd name="T11" fmla="*/ 1 h 659"/>
                <a:gd name="T12" fmla="*/ 457 w 659"/>
                <a:gd name="T13" fmla="*/ 26 h 659"/>
                <a:gd name="T14" fmla="*/ 538 w 659"/>
                <a:gd name="T15" fmla="*/ 75 h 659"/>
                <a:gd name="T16" fmla="*/ 602 w 659"/>
                <a:gd name="T17" fmla="*/ 145 h 659"/>
                <a:gd name="T18" fmla="*/ 643 w 659"/>
                <a:gd name="T19" fmla="*/ 231 h 659"/>
                <a:gd name="T20" fmla="*/ 658 w 659"/>
                <a:gd name="T21" fmla="*/ 329 h 659"/>
                <a:gd name="T22" fmla="*/ 643 w 659"/>
                <a:gd name="T23" fmla="*/ 427 h 659"/>
                <a:gd name="T24" fmla="*/ 602 w 659"/>
                <a:gd name="T25" fmla="*/ 513 h 659"/>
                <a:gd name="T26" fmla="*/ 538 w 659"/>
                <a:gd name="T27" fmla="*/ 583 h 659"/>
                <a:gd name="T28" fmla="*/ 457 w 659"/>
                <a:gd name="T29" fmla="*/ 632 h 659"/>
                <a:gd name="T30" fmla="*/ 363 w 659"/>
                <a:gd name="T31" fmla="*/ 656 h 659"/>
                <a:gd name="T32" fmla="*/ 263 w 659"/>
                <a:gd name="T33" fmla="*/ 651 h 659"/>
                <a:gd name="T34" fmla="*/ 172 w 659"/>
                <a:gd name="T35" fmla="*/ 618 h 659"/>
                <a:gd name="T36" fmla="*/ 96 w 659"/>
                <a:gd name="T37" fmla="*/ 562 h 659"/>
                <a:gd name="T38" fmla="*/ 40 w 659"/>
                <a:gd name="T39" fmla="*/ 486 h 659"/>
                <a:gd name="T40" fmla="*/ 7 w 659"/>
                <a:gd name="T41" fmla="*/ 395 h 659"/>
                <a:gd name="T42" fmla="*/ 329 w 659"/>
                <a:gd name="T43" fmla="*/ 466 h 659"/>
                <a:gd name="T44" fmla="*/ 370 w 659"/>
                <a:gd name="T45" fmla="*/ 459 h 659"/>
                <a:gd name="T46" fmla="*/ 405 w 659"/>
                <a:gd name="T47" fmla="*/ 442 h 659"/>
                <a:gd name="T48" fmla="*/ 434 w 659"/>
                <a:gd name="T49" fmla="*/ 416 h 659"/>
                <a:gd name="T50" fmla="*/ 455 w 659"/>
                <a:gd name="T51" fmla="*/ 382 h 659"/>
                <a:gd name="T52" fmla="*/ 465 w 659"/>
                <a:gd name="T53" fmla="*/ 343 h 659"/>
                <a:gd name="T54" fmla="*/ 463 w 659"/>
                <a:gd name="T55" fmla="*/ 301 h 659"/>
                <a:gd name="T56" fmla="*/ 449 w 659"/>
                <a:gd name="T57" fmla="*/ 264 h 659"/>
                <a:gd name="T58" fmla="*/ 426 w 659"/>
                <a:gd name="T59" fmla="*/ 232 h 659"/>
                <a:gd name="T60" fmla="*/ 394 w 659"/>
                <a:gd name="T61" fmla="*/ 209 h 659"/>
                <a:gd name="T62" fmla="*/ 357 w 659"/>
                <a:gd name="T63" fmla="*/ 195 h 659"/>
                <a:gd name="T64" fmla="*/ 315 w 659"/>
                <a:gd name="T65" fmla="*/ 193 h 659"/>
                <a:gd name="T66" fmla="*/ 276 w 659"/>
                <a:gd name="T67" fmla="*/ 203 h 659"/>
                <a:gd name="T68" fmla="*/ 242 w 659"/>
                <a:gd name="T69" fmla="*/ 223 h 659"/>
                <a:gd name="T70" fmla="*/ 216 w 659"/>
                <a:gd name="T71" fmla="*/ 252 h 659"/>
                <a:gd name="T72" fmla="*/ 199 w 659"/>
                <a:gd name="T73" fmla="*/ 288 h 659"/>
                <a:gd name="T74" fmla="*/ 193 w 659"/>
                <a:gd name="T75" fmla="*/ 329 h 659"/>
                <a:gd name="T76" fmla="*/ 199 w 659"/>
                <a:gd name="T77" fmla="*/ 369 h 659"/>
                <a:gd name="T78" fmla="*/ 216 w 659"/>
                <a:gd name="T79" fmla="*/ 405 h 659"/>
                <a:gd name="T80" fmla="*/ 242 w 659"/>
                <a:gd name="T81" fmla="*/ 434 h 659"/>
                <a:gd name="T82" fmla="*/ 276 w 659"/>
                <a:gd name="T83" fmla="*/ 455 h 659"/>
                <a:gd name="T84" fmla="*/ 315 w 659"/>
                <a:gd name="T85" fmla="*/ 465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0" y="329"/>
                  </a:moveTo>
                  <a:lnTo>
                    <a:pt x="2" y="295"/>
                  </a:lnTo>
                  <a:lnTo>
                    <a:pt x="7" y="262"/>
                  </a:lnTo>
                  <a:lnTo>
                    <a:pt x="15" y="231"/>
                  </a:lnTo>
                  <a:lnTo>
                    <a:pt x="26" y="201"/>
                  </a:lnTo>
                  <a:lnTo>
                    <a:pt x="40" y="172"/>
                  </a:lnTo>
                  <a:lnTo>
                    <a:pt x="56" y="145"/>
                  </a:lnTo>
                  <a:lnTo>
                    <a:pt x="75" y="119"/>
                  </a:lnTo>
                  <a:lnTo>
                    <a:pt x="96" y="96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2" y="39"/>
                  </a:lnTo>
                  <a:lnTo>
                    <a:pt x="201" y="26"/>
                  </a:lnTo>
                  <a:lnTo>
                    <a:pt x="231" y="15"/>
                  </a:lnTo>
                  <a:lnTo>
                    <a:pt x="263" y="6"/>
                  </a:lnTo>
                  <a:lnTo>
                    <a:pt x="295" y="1"/>
                  </a:lnTo>
                  <a:lnTo>
                    <a:pt x="329" y="0"/>
                  </a:lnTo>
                  <a:lnTo>
                    <a:pt x="363" y="1"/>
                  </a:lnTo>
                  <a:lnTo>
                    <a:pt x="395" y="6"/>
                  </a:lnTo>
                  <a:lnTo>
                    <a:pt x="427" y="15"/>
                  </a:lnTo>
                  <a:lnTo>
                    <a:pt x="457" y="26"/>
                  </a:lnTo>
                  <a:lnTo>
                    <a:pt x="486" y="39"/>
                  </a:lnTo>
                  <a:lnTo>
                    <a:pt x="513" y="56"/>
                  </a:lnTo>
                  <a:lnTo>
                    <a:pt x="538" y="75"/>
                  </a:lnTo>
                  <a:lnTo>
                    <a:pt x="562" y="96"/>
                  </a:lnTo>
                  <a:lnTo>
                    <a:pt x="583" y="119"/>
                  </a:lnTo>
                  <a:lnTo>
                    <a:pt x="602" y="145"/>
                  </a:lnTo>
                  <a:lnTo>
                    <a:pt x="619" y="172"/>
                  </a:lnTo>
                  <a:lnTo>
                    <a:pt x="632" y="201"/>
                  </a:lnTo>
                  <a:lnTo>
                    <a:pt x="643" y="231"/>
                  </a:lnTo>
                  <a:lnTo>
                    <a:pt x="652" y="262"/>
                  </a:lnTo>
                  <a:lnTo>
                    <a:pt x="657" y="295"/>
                  </a:lnTo>
                  <a:lnTo>
                    <a:pt x="658" y="329"/>
                  </a:lnTo>
                  <a:lnTo>
                    <a:pt x="657" y="362"/>
                  </a:lnTo>
                  <a:lnTo>
                    <a:pt x="652" y="395"/>
                  </a:lnTo>
                  <a:lnTo>
                    <a:pt x="643" y="427"/>
                  </a:lnTo>
                  <a:lnTo>
                    <a:pt x="632" y="457"/>
                  </a:lnTo>
                  <a:lnTo>
                    <a:pt x="619" y="486"/>
                  </a:lnTo>
                  <a:lnTo>
                    <a:pt x="602" y="513"/>
                  </a:lnTo>
                  <a:lnTo>
                    <a:pt x="583" y="538"/>
                  </a:lnTo>
                  <a:lnTo>
                    <a:pt x="562" y="562"/>
                  </a:lnTo>
                  <a:lnTo>
                    <a:pt x="538" y="583"/>
                  </a:lnTo>
                  <a:lnTo>
                    <a:pt x="513" y="602"/>
                  </a:lnTo>
                  <a:lnTo>
                    <a:pt x="486" y="618"/>
                  </a:lnTo>
                  <a:lnTo>
                    <a:pt x="457" y="632"/>
                  </a:lnTo>
                  <a:lnTo>
                    <a:pt x="427" y="643"/>
                  </a:lnTo>
                  <a:lnTo>
                    <a:pt x="395" y="651"/>
                  </a:lnTo>
                  <a:lnTo>
                    <a:pt x="363" y="656"/>
                  </a:lnTo>
                  <a:lnTo>
                    <a:pt x="329" y="658"/>
                  </a:lnTo>
                  <a:lnTo>
                    <a:pt x="295" y="656"/>
                  </a:lnTo>
                  <a:lnTo>
                    <a:pt x="263" y="651"/>
                  </a:lnTo>
                  <a:lnTo>
                    <a:pt x="231" y="643"/>
                  </a:lnTo>
                  <a:lnTo>
                    <a:pt x="201" y="632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20" y="583"/>
                  </a:lnTo>
                  <a:lnTo>
                    <a:pt x="96" y="562"/>
                  </a:lnTo>
                  <a:lnTo>
                    <a:pt x="75" y="538"/>
                  </a:lnTo>
                  <a:lnTo>
                    <a:pt x="56" y="513"/>
                  </a:lnTo>
                  <a:lnTo>
                    <a:pt x="40" y="486"/>
                  </a:lnTo>
                  <a:lnTo>
                    <a:pt x="26" y="457"/>
                  </a:lnTo>
                  <a:lnTo>
                    <a:pt x="15" y="427"/>
                  </a:lnTo>
                  <a:lnTo>
                    <a:pt x="7" y="395"/>
                  </a:lnTo>
                  <a:lnTo>
                    <a:pt x="2" y="362"/>
                  </a:lnTo>
                  <a:lnTo>
                    <a:pt x="0" y="329"/>
                  </a:lnTo>
                  <a:lnTo>
                    <a:pt x="329" y="466"/>
                  </a:lnTo>
                  <a:lnTo>
                    <a:pt x="343" y="465"/>
                  </a:lnTo>
                  <a:lnTo>
                    <a:pt x="357" y="463"/>
                  </a:lnTo>
                  <a:lnTo>
                    <a:pt x="370" y="459"/>
                  </a:lnTo>
                  <a:lnTo>
                    <a:pt x="382" y="455"/>
                  </a:lnTo>
                  <a:lnTo>
                    <a:pt x="394" y="449"/>
                  </a:lnTo>
                  <a:lnTo>
                    <a:pt x="405" y="442"/>
                  </a:lnTo>
                  <a:lnTo>
                    <a:pt x="416" y="434"/>
                  </a:lnTo>
                  <a:lnTo>
                    <a:pt x="426" y="425"/>
                  </a:lnTo>
                  <a:lnTo>
                    <a:pt x="434" y="416"/>
                  </a:lnTo>
                  <a:lnTo>
                    <a:pt x="443" y="405"/>
                  </a:lnTo>
                  <a:lnTo>
                    <a:pt x="449" y="394"/>
                  </a:lnTo>
                  <a:lnTo>
                    <a:pt x="455" y="382"/>
                  </a:lnTo>
                  <a:lnTo>
                    <a:pt x="460" y="369"/>
                  </a:lnTo>
                  <a:lnTo>
                    <a:pt x="463" y="356"/>
                  </a:lnTo>
                  <a:lnTo>
                    <a:pt x="465" y="343"/>
                  </a:lnTo>
                  <a:lnTo>
                    <a:pt x="466" y="329"/>
                  </a:lnTo>
                  <a:lnTo>
                    <a:pt x="465" y="315"/>
                  </a:lnTo>
                  <a:lnTo>
                    <a:pt x="463" y="301"/>
                  </a:lnTo>
                  <a:lnTo>
                    <a:pt x="460" y="288"/>
                  </a:lnTo>
                  <a:lnTo>
                    <a:pt x="455" y="276"/>
                  </a:lnTo>
                  <a:lnTo>
                    <a:pt x="449" y="264"/>
                  </a:lnTo>
                  <a:lnTo>
                    <a:pt x="443" y="252"/>
                  </a:lnTo>
                  <a:lnTo>
                    <a:pt x="434" y="242"/>
                  </a:lnTo>
                  <a:lnTo>
                    <a:pt x="426" y="232"/>
                  </a:lnTo>
                  <a:lnTo>
                    <a:pt x="416" y="223"/>
                  </a:lnTo>
                  <a:lnTo>
                    <a:pt x="405" y="216"/>
                  </a:lnTo>
                  <a:lnTo>
                    <a:pt x="394" y="209"/>
                  </a:lnTo>
                  <a:lnTo>
                    <a:pt x="382" y="203"/>
                  </a:lnTo>
                  <a:lnTo>
                    <a:pt x="370" y="198"/>
                  </a:lnTo>
                  <a:lnTo>
                    <a:pt x="357" y="195"/>
                  </a:lnTo>
                  <a:lnTo>
                    <a:pt x="343" y="193"/>
                  </a:lnTo>
                  <a:lnTo>
                    <a:pt x="329" y="192"/>
                  </a:lnTo>
                  <a:lnTo>
                    <a:pt x="315" y="193"/>
                  </a:lnTo>
                  <a:lnTo>
                    <a:pt x="302" y="195"/>
                  </a:lnTo>
                  <a:lnTo>
                    <a:pt x="288" y="198"/>
                  </a:lnTo>
                  <a:lnTo>
                    <a:pt x="276" y="203"/>
                  </a:lnTo>
                  <a:lnTo>
                    <a:pt x="264" y="209"/>
                  </a:lnTo>
                  <a:lnTo>
                    <a:pt x="253" y="216"/>
                  </a:lnTo>
                  <a:lnTo>
                    <a:pt x="242" y="223"/>
                  </a:lnTo>
                  <a:lnTo>
                    <a:pt x="232" y="232"/>
                  </a:lnTo>
                  <a:lnTo>
                    <a:pt x="224" y="242"/>
                  </a:lnTo>
                  <a:lnTo>
                    <a:pt x="216" y="252"/>
                  </a:lnTo>
                  <a:lnTo>
                    <a:pt x="209" y="264"/>
                  </a:lnTo>
                  <a:lnTo>
                    <a:pt x="203" y="276"/>
                  </a:lnTo>
                  <a:lnTo>
                    <a:pt x="199" y="288"/>
                  </a:lnTo>
                  <a:lnTo>
                    <a:pt x="195" y="301"/>
                  </a:lnTo>
                  <a:lnTo>
                    <a:pt x="193" y="315"/>
                  </a:lnTo>
                  <a:lnTo>
                    <a:pt x="193" y="329"/>
                  </a:lnTo>
                  <a:lnTo>
                    <a:pt x="193" y="343"/>
                  </a:lnTo>
                  <a:lnTo>
                    <a:pt x="195" y="356"/>
                  </a:lnTo>
                  <a:lnTo>
                    <a:pt x="199" y="369"/>
                  </a:lnTo>
                  <a:lnTo>
                    <a:pt x="203" y="382"/>
                  </a:lnTo>
                  <a:lnTo>
                    <a:pt x="209" y="394"/>
                  </a:lnTo>
                  <a:lnTo>
                    <a:pt x="216" y="405"/>
                  </a:lnTo>
                  <a:lnTo>
                    <a:pt x="224" y="416"/>
                  </a:lnTo>
                  <a:lnTo>
                    <a:pt x="232" y="425"/>
                  </a:lnTo>
                  <a:lnTo>
                    <a:pt x="242" y="434"/>
                  </a:lnTo>
                  <a:lnTo>
                    <a:pt x="253" y="442"/>
                  </a:lnTo>
                  <a:lnTo>
                    <a:pt x="264" y="449"/>
                  </a:lnTo>
                  <a:lnTo>
                    <a:pt x="276" y="455"/>
                  </a:lnTo>
                  <a:lnTo>
                    <a:pt x="288" y="459"/>
                  </a:lnTo>
                  <a:lnTo>
                    <a:pt x="302" y="463"/>
                  </a:lnTo>
                  <a:lnTo>
                    <a:pt x="315" y="465"/>
                  </a:lnTo>
                  <a:lnTo>
                    <a:pt x="329" y="466"/>
                  </a:lnTo>
                  <a:lnTo>
                    <a:pt x="0" y="329"/>
                  </a:lnTo>
                </a:path>
              </a:pathLst>
            </a:custGeom>
            <a:solidFill>
              <a:srgbClr val="AEB4AE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585"/>
            <p:cNvSpPr>
              <a:spLocks/>
            </p:cNvSpPr>
            <p:nvPr/>
          </p:nvSpPr>
          <p:spPr bwMode="auto">
            <a:xfrm>
              <a:off x="3793" y="3284"/>
              <a:ext cx="274" cy="275"/>
            </a:xfrm>
            <a:custGeom>
              <a:avLst/>
              <a:gdLst>
                <a:gd name="T0" fmla="*/ 164 w 274"/>
                <a:gd name="T1" fmla="*/ 271 h 275"/>
                <a:gd name="T2" fmla="*/ 201 w 274"/>
                <a:gd name="T3" fmla="*/ 257 h 275"/>
                <a:gd name="T4" fmla="*/ 233 w 274"/>
                <a:gd name="T5" fmla="*/ 233 h 275"/>
                <a:gd name="T6" fmla="*/ 256 w 274"/>
                <a:gd name="T7" fmla="*/ 202 h 275"/>
                <a:gd name="T8" fmla="*/ 270 w 274"/>
                <a:gd name="T9" fmla="*/ 164 h 275"/>
                <a:gd name="T10" fmla="*/ 272 w 274"/>
                <a:gd name="T11" fmla="*/ 123 h 275"/>
                <a:gd name="T12" fmla="*/ 262 w 274"/>
                <a:gd name="T13" fmla="*/ 84 h 275"/>
                <a:gd name="T14" fmla="*/ 241 w 274"/>
                <a:gd name="T15" fmla="*/ 50 h 275"/>
                <a:gd name="T16" fmla="*/ 212 w 274"/>
                <a:gd name="T17" fmla="*/ 24 h 275"/>
                <a:gd name="T18" fmla="*/ 177 w 274"/>
                <a:gd name="T19" fmla="*/ 6 h 275"/>
                <a:gd name="T20" fmla="*/ 136 w 274"/>
                <a:gd name="T21" fmla="*/ 0 h 275"/>
                <a:gd name="T22" fmla="*/ 95 w 274"/>
                <a:gd name="T23" fmla="*/ 6 h 275"/>
                <a:gd name="T24" fmla="*/ 60 w 274"/>
                <a:gd name="T25" fmla="*/ 24 h 275"/>
                <a:gd name="T26" fmla="*/ 31 w 274"/>
                <a:gd name="T27" fmla="*/ 50 h 275"/>
                <a:gd name="T28" fmla="*/ 10 w 274"/>
                <a:gd name="T29" fmla="*/ 84 h 275"/>
                <a:gd name="T30" fmla="*/ 0 w 274"/>
                <a:gd name="T31" fmla="*/ 123 h 275"/>
                <a:gd name="T32" fmla="*/ 2 w 274"/>
                <a:gd name="T33" fmla="*/ 164 h 275"/>
                <a:gd name="T34" fmla="*/ 16 w 274"/>
                <a:gd name="T35" fmla="*/ 202 h 275"/>
                <a:gd name="T36" fmla="*/ 39 w 274"/>
                <a:gd name="T37" fmla="*/ 233 h 275"/>
                <a:gd name="T38" fmla="*/ 71 w 274"/>
                <a:gd name="T39" fmla="*/ 257 h 275"/>
                <a:gd name="T40" fmla="*/ 109 w 274"/>
                <a:gd name="T41" fmla="*/ 271 h 275"/>
                <a:gd name="T42" fmla="*/ 25 w 274"/>
                <a:gd name="T43" fmla="*/ 137 h 275"/>
                <a:gd name="T44" fmla="*/ 30 w 274"/>
                <a:gd name="T45" fmla="*/ 104 h 275"/>
                <a:gd name="T46" fmla="*/ 44 w 274"/>
                <a:gd name="T47" fmla="*/ 75 h 275"/>
                <a:gd name="T48" fmla="*/ 65 w 274"/>
                <a:gd name="T49" fmla="*/ 51 h 275"/>
                <a:gd name="T50" fmla="*/ 93 w 274"/>
                <a:gd name="T51" fmla="*/ 35 h 275"/>
                <a:gd name="T52" fmla="*/ 125 w 274"/>
                <a:gd name="T53" fmla="*/ 26 h 275"/>
                <a:gd name="T54" fmla="*/ 158 w 274"/>
                <a:gd name="T55" fmla="*/ 28 h 275"/>
                <a:gd name="T56" fmla="*/ 189 w 274"/>
                <a:gd name="T57" fmla="*/ 39 h 275"/>
                <a:gd name="T58" fmla="*/ 214 w 274"/>
                <a:gd name="T59" fmla="*/ 58 h 275"/>
                <a:gd name="T60" fmla="*/ 233 w 274"/>
                <a:gd name="T61" fmla="*/ 84 h 275"/>
                <a:gd name="T62" fmla="*/ 245 w 274"/>
                <a:gd name="T63" fmla="*/ 114 h 275"/>
                <a:gd name="T64" fmla="*/ 246 w 274"/>
                <a:gd name="T65" fmla="*/ 148 h 275"/>
                <a:gd name="T66" fmla="*/ 238 w 274"/>
                <a:gd name="T67" fmla="*/ 180 h 275"/>
                <a:gd name="T68" fmla="*/ 222 w 274"/>
                <a:gd name="T69" fmla="*/ 207 h 275"/>
                <a:gd name="T70" fmla="*/ 198 w 274"/>
                <a:gd name="T71" fmla="*/ 229 h 275"/>
                <a:gd name="T72" fmla="*/ 169 w 274"/>
                <a:gd name="T73" fmla="*/ 243 h 275"/>
                <a:gd name="T74" fmla="*/ 136 w 274"/>
                <a:gd name="T75" fmla="*/ 248 h 275"/>
                <a:gd name="T76" fmla="*/ 103 w 274"/>
                <a:gd name="T77" fmla="*/ 243 h 275"/>
                <a:gd name="T78" fmla="*/ 74 w 274"/>
                <a:gd name="T79" fmla="*/ 229 h 275"/>
                <a:gd name="T80" fmla="*/ 50 w 274"/>
                <a:gd name="T81" fmla="*/ 207 h 275"/>
                <a:gd name="T82" fmla="*/ 34 w 274"/>
                <a:gd name="T83" fmla="*/ 180 h 275"/>
                <a:gd name="T84" fmla="*/ 26 w 274"/>
                <a:gd name="T85" fmla="*/ 148 h 2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"/>
                <a:gd name="T130" fmla="*/ 0 h 275"/>
                <a:gd name="T131" fmla="*/ 274 w 274"/>
                <a:gd name="T132" fmla="*/ 275 h 2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" h="275">
                  <a:moveTo>
                    <a:pt x="136" y="274"/>
                  </a:moveTo>
                  <a:lnTo>
                    <a:pt x="150" y="273"/>
                  </a:lnTo>
                  <a:lnTo>
                    <a:pt x="164" y="271"/>
                  </a:lnTo>
                  <a:lnTo>
                    <a:pt x="177" y="267"/>
                  </a:lnTo>
                  <a:lnTo>
                    <a:pt x="189" y="263"/>
                  </a:lnTo>
                  <a:lnTo>
                    <a:pt x="201" y="257"/>
                  </a:lnTo>
                  <a:lnTo>
                    <a:pt x="212" y="250"/>
                  </a:lnTo>
                  <a:lnTo>
                    <a:pt x="223" y="242"/>
                  </a:lnTo>
                  <a:lnTo>
                    <a:pt x="233" y="233"/>
                  </a:lnTo>
                  <a:lnTo>
                    <a:pt x="241" y="224"/>
                  </a:lnTo>
                  <a:lnTo>
                    <a:pt x="250" y="213"/>
                  </a:lnTo>
                  <a:lnTo>
                    <a:pt x="256" y="202"/>
                  </a:lnTo>
                  <a:lnTo>
                    <a:pt x="262" y="190"/>
                  </a:lnTo>
                  <a:lnTo>
                    <a:pt x="267" y="177"/>
                  </a:lnTo>
                  <a:lnTo>
                    <a:pt x="270" y="164"/>
                  </a:lnTo>
                  <a:lnTo>
                    <a:pt x="272" y="151"/>
                  </a:lnTo>
                  <a:lnTo>
                    <a:pt x="273" y="137"/>
                  </a:lnTo>
                  <a:lnTo>
                    <a:pt x="272" y="123"/>
                  </a:lnTo>
                  <a:lnTo>
                    <a:pt x="270" y="109"/>
                  </a:lnTo>
                  <a:lnTo>
                    <a:pt x="267" y="96"/>
                  </a:lnTo>
                  <a:lnTo>
                    <a:pt x="262" y="84"/>
                  </a:lnTo>
                  <a:lnTo>
                    <a:pt x="256" y="72"/>
                  </a:lnTo>
                  <a:lnTo>
                    <a:pt x="250" y="60"/>
                  </a:lnTo>
                  <a:lnTo>
                    <a:pt x="241" y="50"/>
                  </a:lnTo>
                  <a:lnTo>
                    <a:pt x="233" y="40"/>
                  </a:lnTo>
                  <a:lnTo>
                    <a:pt x="223" y="31"/>
                  </a:lnTo>
                  <a:lnTo>
                    <a:pt x="212" y="24"/>
                  </a:lnTo>
                  <a:lnTo>
                    <a:pt x="201" y="17"/>
                  </a:lnTo>
                  <a:lnTo>
                    <a:pt x="189" y="11"/>
                  </a:lnTo>
                  <a:lnTo>
                    <a:pt x="177" y="6"/>
                  </a:lnTo>
                  <a:lnTo>
                    <a:pt x="164" y="3"/>
                  </a:lnTo>
                  <a:lnTo>
                    <a:pt x="150" y="1"/>
                  </a:lnTo>
                  <a:lnTo>
                    <a:pt x="136" y="0"/>
                  </a:lnTo>
                  <a:lnTo>
                    <a:pt x="122" y="1"/>
                  </a:lnTo>
                  <a:lnTo>
                    <a:pt x="109" y="3"/>
                  </a:lnTo>
                  <a:lnTo>
                    <a:pt x="95" y="6"/>
                  </a:lnTo>
                  <a:lnTo>
                    <a:pt x="83" y="11"/>
                  </a:lnTo>
                  <a:lnTo>
                    <a:pt x="71" y="17"/>
                  </a:lnTo>
                  <a:lnTo>
                    <a:pt x="60" y="24"/>
                  </a:lnTo>
                  <a:lnTo>
                    <a:pt x="49" y="31"/>
                  </a:lnTo>
                  <a:lnTo>
                    <a:pt x="39" y="40"/>
                  </a:lnTo>
                  <a:lnTo>
                    <a:pt x="31" y="50"/>
                  </a:lnTo>
                  <a:lnTo>
                    <a:pt x="23" y="60"/>
                  </a:lnTo>
                  <a:lnTo>
                    <a:pt x="16" y="72"/>
                  </a:lnTo>
                  <a:lnTo>
                    <a:pt x="10" y="84"/>
                  </a:lnTo>
                  <a:lnTo>
                    <a:pt x="6" y="96"/>
                  </a:lnTo>
                  <a:lnTo>
                    <a:pt x="2" y="109"/>
                  </a:lnTo>
                  <a:lnTo>
                    <a:pt x="0" y="123"/>
                  </a:lnTo>
                  <a:lnTo>
                    <a:pt x="0" y="137"/>
                  </a:lnTo>
                  <a:lnTo>
                    <a:pt x="0" y="151"/>
                  </a:lnTo>
                  <a:lnTo>
                    <a:pt x="2" y="164"/>
                  </a:lnTo>
                  <a:lnTo>
                    <a:pt x="6" y="177"/>
                  </a:lnTo>
                  <a:lnTo>
                    <a:pt x="10" y="190"/>
                  </a:lnTo>
                  <a:lnTo>
                    <a:pt x="16" y="202"/>
                  </a:lnTo>
                  <a:lnTo>
                    <a:pt x="23" y="213"/>
                  </a:lnTo>
                  <a:lnTo>
                    <a:pt x="31" y="224"/>
                  </a:lnTo>
                  <a:lnTo>
                    <a:pt x="39" y="233"/>
                  </a:lnTo>
                  <a:lnTo>
                    <a:pt x="49" y="242"/>
                  </a:lnTo>
                  <a:lnTo>
                    <a:pt x="60" y="250"/>
                  </a:lnTo>
                  <a:lnTo>
                    <a:pt x="71" y="257"/>
                  </a:lnTo>
                  <a:lnTo>
                    <a:pt x="83" y="263"/>
                  </a:lnTo>
                  <a:lnTo>
                    <a:pt x="95" y="267"/>
                  </a:lnTo>
                  <a:lnTo>
                    <a:pt x="109" y="271"/>
                  </a:lnTo>
                  <a:lnTo>
                    <a:pt x="122" y="273"/>
                  </a:lnTo>
                  <a:lnTo>
                    <a:pt x="136" y="274"/>
                  </a:lnTo>
                  <a:lnTo>
                    <a:pt x="25" y="137"/>
                  </a:lnTo>
                  <a:lnTo>
                    <a:pt x="26" y="125"/>
                  </a:lnTo>
                  <a:lnTo>
                    <a:pt x="27" y="114"/>
                  </a:lnTo>
                  <a:lnTo>
                    <a:pt x="30" y="104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4" y="75"/>
                  </a:lnTo>
                  <a:lnTo>
                    <a:pt x="50" y="66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4" y="45"/>
                  </a:lnTo>
                  <a:lnTo>
                    <a:pt x="83" y="39"/>
                  </a:lnTo>
                  <a:lnTo>
                    <a:pt x="93" y="35"/>
                  </a:lnTo>
                  <a:lnTo>
                    <a:pt x="103" y="31"/>
                  </a:lnTo>
                  <a:lnTo>
                    <a:pt x="114" y="28"/>
                  </a:lnTo>
                  <a:lnTo>
                    <a:pt x="125" y="26"/>
                  </a:lnTo>
                  <a:lnTo>
                    <a:pt x="136" y="26"/>
                  </a:lnTo>
                  <a:lnTo>
                    <a:pt x="147" y="26"/>
                  </a:lnTo>
                  <a:lnTo>
                    <a:pt x="158" y="28"/>
                  </a:lnTo>
                  <a:lnTo>
                    <a:pt x="169" y="31"/>
                  </a:lnTo>
                  <a:lnTo>
                    <a:pt x="179" y="35"/>
                  </a:lnTo>
                  <a:lnTo>
                    <a:pt x="189" y="39"/>
                  </a:lnTo>
                  <a:lnTo>
                    <a:pt x="198" y="45"/>
                  </a:lnTo>
                  <a:lnTo>
                    <a:pt x="207" y="51"/>
                  </a:lnTo>
                  <a:lnTo>
                    <a:pt x="214" y="58"/>
                  </a:lnTo>
                  <a:lnTo>
                    <a:pt x="222" y="66"/>
                  </a:lnTo>
                  <a:lnTo>
                    <a:pt x="228" y="75"/>
                  </a:lnTo>
                  <a:lnTo>
                    <a:pt x="233" y="84"/>
                  </a:lnTo>
                  <a:lnTo>
                    <a:pt x="238" y="94"/>
                  </a:lnTo>
                  <a:lnTo>
                    <a:pt x="242" y="104"/>
                  </a:lnTo>
                  <a:lnTo>
                    <a:pt x="245" y="114"/>
                  </a:lnTo>
                  <a:lnTo>
                    <a:pt x="246" y="125"/>
                  </a:lnTo>
                  <a:lnTo>
                    <a:pt x="247" y="137"/>
                  </a:lnTo>
                  <a:lnTo>
                    <a:pt x="246" y="148"/>
                  </a:lnTo>
                  <a:lnTo>
                    <a:pt x="245" y="159"/>
                  </a:lnTo>
                  <a:lnTo>
                    <a:pt x="242" y="170"/>
                  </a:lnTo>
                  <a:lnTo>
                    <a:pt x="238" y="180"/>
                  </a:lnTo>
                  <a:lnTo>
                    <a:pt x="233" y="190"/>
                  </a:lnTo>
                  <a:lnTo>
                    <a:pt x="228" y="199"/>
                  </a:lnTo>
                  <a:lnTo>
                    <a:pt x="222" y="207"/>
                  </a:lnTo>
                  <a:lnTo>
                    <a:pt x="214" y="215"/>
                  </a:lnTo>
                  <a:lnTo>
                    <a:pt x="207" y="222"/>
                  </a:lnTo>
                  <a:lnTo>
                    <a:pt x="198" y="229"/>
                  </a:lnTo>
                  <a:lnTo>
                    <a:pt x="189" y="234"/>
                  </a:lnTo>
                  <a:lnTo>
                    <a:pt x="179" y="239"/>
                  </a:lnTo>
                  <a:lnTo>
                    <a:pt x="169" y="243"/>
                  </a:lnTo>
                  <a:lnTo>
                    <a:pt x="158" y="245"/>
                  </a:lnTo>
                  <a:lnTo>
                    <a:pt x="147" y="247"/>
                  </a:lnTo>
                  <a:lnTo>
                    <a:pt x="136" y="248"/>
                  </a:lnTo>
                  <a:lnTo>
                    <a:pt x="125" y="247"/>
                  </a:lnTo>
                  <a:lnTo>
                    <a:pt x="114" y="245"/>
                  </a:lnTo>
                  <a:lnTo>
                    <a:pt x="103" y="243"/>
                  </a:lnTo>
                  <a:lnTo>
                    <a:pt x="93" y="239"/>
                  </a:lnTo>
                  <a:lnTo>
                    <a:pt x="83" y="234"/>
                  </a:lnTo>
                  <a:lnTo>
                    <a:pt x="74" y="229"/>
                  </a:lnTo>
                  <a:lnTo>
                    <a:pt x="65" y="222"/>
                  </a:lnTo>
                  <a:lnTo>
                    <a:pt x="58" y="215"/>
                  </a:lnTo>
                  <a:lnTo>
                    <a:pt x="50" y="207"/>
                  </a:lnTo>
                  <a:lnTo>
                    <a:pt x="44" y="199"/>
                  </a:lnTo>
                  <a:lnTo>
                    <a:pt x="39" y="190"/>
                  </a:lnTo>
                  <a:lnTo>
                    <a:pt x="34" y="180"/>
                  </a:lnTo>
                  <a:lnTo>
                    <a:pt x="30" y="170"/>
                  </a:lnTo>
                  <a:lnTo>
                    <a:pt x="27" y="159"/>
                  </a:lnTo>
                  <a:lnTo>
                    <a:pt x="26" y="148"/>
                  </a:lnTo>
                  <a:lnTo>
                    <a:pt x="25" y="137"/>
                  </a:lnTo>
                  <a:lnTo>
                    <a:pt x="136" y="274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586"/>
            <p:cNvSpPr>
              <a:spLocks/>
            </p:cNvSpPr>
            <p:nvPr/>
          </p:nvSpPr>
          <p:spPr bwMode="auto">
            <a:xfrm>
              <a:off x="3821" y="3166"/>
              <a:ext cx="115" cy="38"/>
            </a:xfrm>
            <a:custGeom>
              <a:avLst/>
              <a:gdLst>
                <a:gd name="T0" fmla="*/ 114 w 115"/>
                <a:gd name="T1" fmla="*/ 18 h 38"/>
                <a:gd name="T2" fmla="*/ 100 w 115"/>
                <a:gd name="T3" fmla="*/ 11 h 38"/>
                <a:gd name="T4" fmla="*/ 88 w 115"/>
                <a:gd name="T5" fmla="*/ 7 h 38"/>
                <a:gd name="T6" fmla="*/ 77 w 115"/>
                <a:gd name="T7" fmla="*/ 3 h 38"/>
                <a:gd name="T8" fmla="*/ 67 w 115"/>
                <a:gd name="T9" fmla="*/ 1 h 38"/>
                <a:gd name="T10" fmla="*/ 58 w 115"/>
                <a:gd name="T11" fmla="*/ 0 h 38"/>
                <a:gd name="T12" fmla="*/ 51 w 115"/>
                <a:gd name="T13" fmla="*/ 0 h 38"/>
                <a:gd name="T14" fmla="*/ 44 w 115"/>
                <a:gd name="T15" fmla="*/ 0 h 38"/>
                <a:gd name="T16" fmla="*/ 37 w 115"/>
                <a:gd name="T17" fmla="*/ 2 h 38"/>
                <a:gd name="T18" fmla="*/ 32 w 115"/>
                <a:gd name="T19" fmla="*/ 5 h 38"/>
                <a:gd name="T20" fmla="*/ 27 w 115"/>
                <a:gd name="T21" fmla="*/ 8 h 38"/>
                <a:gd name="T22" fmla="*/ 22 w 115"/>
                <a:gd name="T23" fmla="*/ 12 h 38"/>
                <a:gd name="T24" fmla="*/ 17 w 115"/>
                <a:gd name="T25" fmla="*/ 16 h 38"/>
                <a:gd name="T26" fmla="*/ 13 w 115"/>
                <a:gd name="T27" fmla="*/ 21 h 38"/>
                <a:gd name="T28" fmla="*/ 9 w 115"/>
                <a:gd name="T29" fmla="*/ 26 h 38"/>
                <a:gd name="T30" fmla="*/ 5 w 115"/>
                <a:gd name="T31" fmla="*/ 31 h 38"/>
                <a:gd name="T32" fmla="*/ 0 w 115"/>
                <a:gd name="T33" fmla="*/ 37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38"/>
                <a:gd name="T53" fmla="*/ 115 w 115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38">
                  <a:moveTo>
                    <a:pt x="114" y="18"/>
                  </a:moveTo>
                  <a:lnTo>
                    <a:pt x="100" y="11"/>
                  </a:lnTo>
                  <a:lnTo>
                    <a:pt x="88" y="7"/>
                  </a:lnTo>
                  <a:lnTo>
                    <a:pt x="77" y="3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7" y="2"/>
                  </a:lnTo>
                  <a:lnTo>
                    <a:pt x="32" y="5"/>
                  </a:lnTo>
                  <a:lnTo>
                    <a:pt x="27" y="8"/>
                  </a:lnTo>
                  <a:lnTo>
                    <a:pt x="22" y="12"/>
                  </a:lnTo>
                  <a:lnTo>
                    <a:pt x="17" y="16"/>
                  </a:lnTo>
                  <a:lnTo>
                    <a:pt x="13" y="21"/>
                  </a:lnTo>
                  <a:lnTo>
                    <a:pt x="9" y="26"/>
                  </a:lnTo>
                  <a:lnTo>
                    <a:pt x="5" y="31"/>
                  </a:lnTo>
                  <a:lnTo>
                    <a:pt x="0" y="37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587"/>
            <p:cNvSpPr>
              <a:spLocks noChangeShapeType="1"/>
            </p:cNvSpPr>
            <p:nvPr/>
          </p:nvSpPr>
          <p:spPr bwMode="auto">
            <a:xfrm flipH="1">
              <a:off x="3934" y="318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588"/>
            <p:cNvSpPr>
              <a:spLocks noChangeShapeType="1"/>
            </p:cNvSpPr>
            <p:nvPr/>
          </p:nvSpPr>
          <p:spPr bwMode="auto">
            <a:xfrm flipH="1">
              <a:off x="3820" y="3203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589"/>
            <p:cNvSpPr>
              <a:spLocks/>
            </p:cNvSpPr>
            <p:nvPr/>
          </p:nvSpPr>
          <p:spPr bwMode="auto">
            <a:xfrm>
              <a:off x="3756" y="3203"/>
              <a:ext cx="66" cy="71"/>
            </a:xfrm>
            <a:custGeom>
              <a:avLst/>
              <a:gdLst>
                <a:gd name="T0" fmla="*/ 65 w 66"/>
                <a:gd name="T1" fmla="*/ 0 h 71"/>
                <a:gd name="T2" fmla="*/ 61 w 66"/>
                <a:gd name="T3" fmla="*/ 5 h 71"/>
                <a:gd name="T4" fmla="*/ 57 w 66"/>
                <a:gd name="T5" fmla="*/ 11 h 71"/>
                <a:gd name="T6" fmla="*/ 54 w 66"/>
                <a:gd name="T7" fmla="*/ 16 h 71"/>
                <a:gd name="T8" fmla="*/ 50 w 66"/>
                <a:gd name="T9" fmla="*/ 21 h 71"/>
                <a:gd name="T10" fmla="*/ 47 w 66"/>
                <a:gd name="T11" fmla="*/ 27 h 71"/>
                <a:gd name="T12" fmla="*/ 43 w 66"/>
                <a:gd name="T13" fmla="*/ 32 h 71"/>
                <a:gd name="T14" fmla="*/ 40 w 66"/>
                <a:gd name="T15" fmla="*/ 38 h 71"/>
                <a:gd name="T16" fmla="*/ 36 w 66"/>
                <a:gd name="T17" fmla="*/ 43 h 71"/>
                <a:gd name="T18" fmla="*/ 32 w 66"/>
                <a:gd name="T19" fmla="*/ 47 h 71"/>
                <a:gd name="T20" fmla="*/ 28 w 66"/>
                <a:gd name="T21" fmla="*/ 52 h 71"/>
                <a:gd name="T22" fmla="*/ 24 w 66"/>
                <a:gd name="T23" fmla="*/ 56 h 71"/>
                <a:gd name="T24" fmla="*/ 20 w 66"/>
                <a:gd name="T25" fmla="*/ 60 h 71"/>
                <a:gd name="T26" fmla="*/ 16 w 66"/>
                <a:gd name="T27" fmla="*/ 63 h 71"/>
                <a:gd name="T28" fmla="*/ 11 w 66"/>
                <a:gd name="T29" fmla="*/ 66 h 71"/>
                <a:gd name="T30" fmla="*/ 5 w 66"/>
                <a:gd name="T31" fmla="*/ 68 h 71"/>
                <a:gd name="T32" fmla="*/ 0 w 66"/>
                <a:gd name="T33" fmla="*/ 7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1"/>
                <a:gd name="T53" fmla="*/ 66 w 66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1">
                  <a:moveTo>
                    <a:pt x="65" y="0"/>
                  </a:moveTo>
                  <a:lnTo>
                    <a:pt x="61" y="5"/>
                  </a:lnTo>
                  <a:lnTo>
                    <a:pt x="57" y="11"/>
                  </a:lnTo>
                  <a:lnTo>
                    <a:pt x="54" y="16"/>
                  </a:lnTo>
                  <a:lnTo>
                    <a:pt x="50" y="21"/>
                  </a:lnTo>
                  <a:lnTo>
                    <a:pt x="47" y="27"/>
                  </a:lnTo>
                  <a:lnTo>
                    <a:pt x="43" y="32"/>
                  </a:lnTo>
                  <a:lnTo>
                    <a:pt x="40" y="38"/>
                  </a:lnTo>
                  <a:lnTo>
                    <a:pt x="36" y="43"/>
                  </a:lnTo>
                  <a:lnTo>
                    <a:pt x="32" y="47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20" y="60"/>
                  </a:lnTo>
                  <a:lnTo>
                    <a:pt x="16" y="63"/>
                  </a:lnTo>
                  <a:lnTo>
                    <a:pt x="11" y="66"/>
                  </a:lnTo>
                  <a:lnTo>
                    <a:pt x="5" y="68"/>
                  </a:lnTo>
                  <a:lnTo>
                    <a:pt x="0" y="7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590"/>
            <p:cNvSpPr>
              <a:spLocks noChangeShapeType="1"/>
            </p:cNvSpPr>
            <p:nvPr/>
          </p:nvSpPr>
          <p:spPr bwMode="auto">
            <a:xfrm>
              <a:off x="3822" y="3204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591"/>
            <p:cNvSpPr>
              <a:spLocks noChangeShapeType="1"/>
            </p:cNvSpPr>
            <p:nvPr/>
          </p:nvSpPr>
          <p:spPr bwMode="auto">
            <a:xfrm flipV="1">
              <a:off x="3756" y="3272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592"/>
            <p:cNvSpPr>
              <a:spLocks/>
            </p:cNvSpPr>
            <p:nvPr/>
          </p:nvSpPr>
          <p:spPr bwMode="auto">
            <a:xfrm>
              <a:off x="3689" y="3273"/>
              <a:ext cx="68" cy="73"/>
            </a:xfrm>
            <a:custGeom>
              <a:avLst/>
              <a:gdLst>
                <a:gd name="T0" fmla="*/ 67 w 68"/>
                <a:gd name="T1" fmla="*/ 0 h 73"/>
                <a:gd name="T2" fmla="*/ 61 w 68"/>
                <a:gd name="T3" fmla="*/ 1 h 73"/>
                <a:gd name="T4" fmla="*/ 55 w 68"/>
                <a:gd name="T5" fmla="*/ 3 h 73"/>
                <a:gd name="T6" fmla="*/ 48 w 68"/>
                <a:gd name="T7" fmla="*/ 6 h 73"/>
                <a:gd name="T8" fmla="*/ 42 w 68"/>
                <a:gd name="T9" fmla="*/ 9 h 73"/>
                <a:gd name="T10" fmla="*/ 36 w 68"/>
                <a:gd name="T11" fmla="*/ 12 h 73"/>
                <a:gd name="T12" fmla="*/ 30 w 68"/>
                <a:gd name="T13" fmla="*/ 15 h 73"/>
                <a:gd name="T14" fmla="*/ 24 w 68"/>
                <a:gd name="T15" fmla="*/ 19 h 73"/>
                <a:gd name="T16" fmla="*/ 19 w 68"/>
                <a:gd name="T17" fmla="*/ 24 h 73"/>
                <a:gd name="T18" fmla="*/ 14 w 68"/>
                <a:gd name="T19" fmla="*/ 29 h 73"/>
                <a:gd name="T20" fmla="*/ 9 w 68"/>
                <a:gd name="T21" fmla="*/ 34 h 73"/>
                <a:gd name="T22" fmla="*/ 6 w 68"/>
                <a:gd name="T23" fmla="*/ 39 h 73"/>
                <a:gd name="T24" fmla="*/ 3 w 68"/>
                <a:gd name="T25" fmla="*/ 45 h 73"/>
                <a:gd name="T26" fmla="*/ 1 w 68"/>
                <a:gd name="T27" fmla="*/ 51 h 73"/>
                <a:gd name="T28" fmla="*/ 0 w 68"/>
                <a:gd name="T29" fmla="*/ 58 h 73"/>
                <a:gd name="T30" fmla="*/ 0 w 68"/>
                <a:gd name="T31" fmla="*/ 65 h 73"/>
                <a:gd name="T32" fmla="*/ 2 w 68"/>
                <a:gd name="T33" fmla="*/ 7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3"/>
                <a:gd name="T53" fmla="*/ 68 w 68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3">
                  <a:moveTo>
                    <a:pt x="67" y="0"/>
                  </a:moveTo>
                  <a:lnTo>
                    <a:pt x="61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6" y="12"/>
                  </a:lnTo>
                  <a:lnTo>
                    <a:pt x="30" y="15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4" y="29"/>
                  </a:lnTo>
                  <a:lnTo>
                    <a:pt x="9" y="34"/>
                  </a:lnTo>
                  <a:lnTo>
                    <a:pt x="6" y="39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2" y="7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593"/>
            <p:cNvSpPr>
              <a:spLocks noChangeShapeType="1"/>
            </p:cNvSpPr>
            <p:nvPr/>
          </p:nvSpPr>
          <p:spPr bwMode="auto">
            <a:xfrm>
              <a:off x="3756" y="3274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594"/>
            <p:cNvSpPr>
              <a:spLocks noChangeShapeType="1"/>
            </p:cNvSpPr>
            <p:nvPr/>
          </p:nvSpPr>
          <p:spPr bwMode="auto">
            <a:xfrm flipH="1">
              <a:off x="3691" y="3345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595"/>
            <p:cNvSpPr>
              <a:spLocks/>
            </p:cNvSpPr>
            <p:nvPr/>
          </p:nvSpPr>
          <p:spPr bwMode="auto">
            <a:xfrm>
              <a:off x="3691" y="3345"/>
              <a:ext cx="17" cy="90"/>
            </a:xfrm>
            <a:custGeom>
              <a:avLst/>
              <a:gdLst>
                <a:gd name="T0" fmla="*/ 0 w 17"/>
                <a:gd name="T1" fmla="*/ 0 h 90"/>
                <a:gd name="T2" fmla="*/ 1 w 17"/>
                <a:gd name="T3" fmla="*/ 5 h 90"/>
                <a:gd name="T4" fmla="*/ 3 w 17"/>
                <a:gd name="T5" fmla="*/ 11 h 90"/>
                <a:gd name="T6" fmla="*/ 5 w 17"/>
                <a:gd name="T7" fmla="*/ 17 h 90"/>
                <a:gd name="T8" fmla="*/ 8 w 17"/>
                <a:gd name="T9" fmla="*/ 22 h 90"/>
                <a:gd name="T10" fmla="*/ 10 w 17"/>
                <a:gd name="T11" fmla="*/ 27 h 90"/>
                <a:gd name="T12" fmla="*/ 11 w 17"/>
                <a:gd name="T13" fmla="*/ 33 h 90"/>
                <a:gd name="T14" fmla="*/ 13 w 17"/>
                <a:gd name="T15" fmla="*/ 38 h 90"/>
                <a:gd name="T16" fmla="*/ 14 w 17"/>
                <a:gd name="T17" fmla="*/ 44 h 90"/>
                <a:gd name="T18" fmla="*/ 16 w 17"/>
                <a:gd name="T19" fmla="*/ 49 h 90"/>
                <a:gd name="T20" fmla="*/ 16 w 17"/>
                <a:gd name="T21" fmla="*/ 55 h 90"/>
                <a:gd name="T22" fmla="*/ 16 w 17"/>
                <a:gd name="T23" fmla="*/ 60 h 90"/>
                <a:gd name="T24" fmla="*/ 16 w 17"/>
                <a:gd name="T25" fmla="*/ 66 h 90"/>
                <a:gd name="T26" fmla="*/ 14 w 17"/>
                <a:gd name="T27" fmla="*/ 72 h 90"/>
                <a:gd name="T28" fmla="*/ 12 w 17"/>
                <a:gd name="T29" fmla="*/ 78 h 90"/>
                <a:gd name="T30" fmla="*/ 9 w 17"/>
                <a:gd name="T31" fmla="*/ 83 h 90"/>
                <a:gd name="T32" fmla="*/ 4 w 17"/>
                <a:gd name="T33" fmla="*/ 89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0"/>
                <a:gd name="T53" fmla="*/ 17 w 1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7"/>
                  </a:lnTo>
                  <a:lnTo>
                    <a:pt x="11" y="33"/>
                  </a:lnTo>
                  <a:lnTo>
                    <a:pt x="13" y="38"/>
                  </a:lnTo>
                  <a:lnTo>
                    <a:pt x="14" y="44"/>
                  </a:lnTo>
                  <a:lnTo>
                    <a:pt x="16" y="49"/>
                  </a:lnTo>
                  <a:lnTo>
                    <a:pt x="16" y="55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12" y="78"/>
                  </a:lnTo>
                  <a:lnTo>
                    <a:pt x="9" y="83"/>
                  </a:lnTo>
                  <a:lnTo>
                    <a:pt x="4" y="89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596"/>
            <p:cNvSpPr>
              <a:spLocks noChangeShapeType="1"/>
            </p:cNvSpPr>
            <p:nvPr/>
          </p:nvSpPr>
          <p:spPr bwMode="auto">
            <a:xfrm>
              <a:off x="3690" y="3345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597"/>
            <p:cNvSpPr>
              <a:spLocks noChangeShapeType="1"/>
            </p:cNvSpPr>
            <p:nvPr/>
          </p:nvSpPr>
          <p:spPr bwMode="auto">
            <a:xfrm flipH="1">
              <a:off x="3694" y="3434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598"/>
            <p:cNvSpPr>
              <a:spLocks/>
            </p:cNvSpPr>
            <p:nvPr/>
          </p:nvSpPr>
          <p:spPr bwMode="auto">
            <a:xfrm>
              <a:off x="3677" y="343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12 w 33"/>
                <a:gd name="T3" fmla="*/ 10 h 100"/>
                <a:gd name="T4" fmla="*/ 8 w 33"/>
                <a:gd name="T5" fmla="*/ 18 h 100"/>
                <a:gd name="T6" fmla="*/ 4 w 33"/>
                <a:gd name="T7" fmla="*/ 26 h 100"/>
                <a:gd name="T8" fmla="*/ 2 w 33"/>
                <a:gd name="T9" fmla="*/ 34 h 100"/>
                <a:gd name="T10" fmla="*/ 1 w 33"/>
                <a:gd name="T11" fmla="*/ 41 h 100"/>
                <a:gd name="T12" fmla="*/ 0 w 33"/>
                <a:gd name="T13" fmla="*/ 48 h 100"/>
                <a:gd name="T14" fmla="*/ 1 w 33"/>
                <a:gd name="T15" fmla="*/ 55 h 100"/>
                <a:gd name="T16" fmla="*/ 2 w 33"/>
                <a:gd name="T17" fmla="*/ 60 h 100"/>
                <a:gd name="T18" fmla="*/ 4 w 33"/>
                <a:gd name="T19" fmla="*/ 66 h 100"/>
                <a:gd name="T20" fmla="*/ 7 w 33"/>
                <a:gd name="T21" fmla="*/ 72 h 100"/>
                <a:gd name="T22" fmla="*/ 11 w 33"/>
                <a:gd name="T23" fmla="*/ 77 h 100"/>
                <a:gd name="T24" fmla="*/ 14 w 33"/>
                <a:gd name="T25" fmla="*/ 81 h 100"/>
                <a:gd name="T26" fmla="*/ 18 w 33"/>
                <a:gd name="T27" fmla="*/ 86 h 100"/>
                <a:gd name="T28" fmla="*/ 23 w 33"/>
                <a:gd name="T29" fmla="*/ 90 h 100"/>
                <a:gd name="T30" fmla="*/ 27 w 33"/>
                <a:gd name="T31" fmla="*/ 94 h 100"/>
                <a:gd name="T32" fmla="*/ 32 w 33"/>
                <a:gd name="T33" fmla="*/ 99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00"/>
                <a:gd name="T53" fmla="*/ 33 w 33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00">
                  <a:moveTo>
                    <a:pt x="18" y="0"/>
                  </a:moveTo>
                  <a:lnTo>
                    <a:pt x="12" y="10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1" y="41"/>
                  </a:lnTo>
                  <a:lnTo>
                    <a:pt x="0" y="48"/>
                  </a:lnTo>
                  <a:lnTo>
                    <a:pt x="1" y="55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7" y="72"/>
                  </a:lnTo>
                  <a:lnTo>
                    <a:pt x="11" y="77"/>
                  </a:lnTo>
                  <a:lnTo>
                    <a:pt x="14" y="81"/>
                  </a:lnTo>
                  <a:lnTo>
                    <a:pt x="18" y="86"/>
                  </a:lnTo>
                  <a:lnTo>
                    <a:pt x="23" y="90"/>
                  </a:lnTo>
                  <a:lnTo>
                    <a:pt x="27" y="94"/>
                  </a:lnTo>
                  <a:lnTo>
                    <a:pt x="32" y="99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599"/>
            <p:cNvSpPr>
              <a:spLocks noChangeShapeType="1"/>
            </p:cNvSpPr>
            <p:nvPr/>
          </p:nvSpPr>
          <p:spPr bwMode="auto">
            <a:xfrm>
              <a:off x="3696" y="343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600"/>
            <p:cNvSpPr>
              <a:spLocks noChangeShapeType="1"/>
            </p:cNvSpPr>
            <p:nvPr/>
          </p:nvSpPr>
          <p:spPr bwMode="auto">
            <a:xfrm flipH="1">
              <a:off x="3708" y="3534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601"/>
            <p:cNvSpPr>
              <a:spLocks/>
            </p:cNvSpPr>
            <p:nvPr/>
          </p:nvSpPr>
          <p:spPr bwMode="auto">
            <a:xfrm>
              <a:off x="3709" y="3533"/>
              <a:ext cx="66" cy="69"/>
            </a:xfrm>
            <a:custGeom>
              <a:avLst/>
              <a:gdLst>
                <a:gd name="T0" fmla="*/ 0 w 66"/>
                <a:gd name="T1" fmla="*/ 0 h 69"/>
                <a:gd name="T2" fmla="*/ 5 w 66"/>
                <a:gd name="T3" fmla="*/ 4 h 69"/>
                <a:gd name="T4" fmla="*/ 9 w 66"/>
                <a:gd name="T5" fmla="*/ 7 h 69"/>
                <a:gd name="T6" fmla="*/ 14 w 66"/>
                <a:gd name="T7" fmla="*/ 11 h 69"/>
                <a:gd name="T8" fmla="*/ 19 w 66"/>
                <a:gd name="T9" fmla="*/ 14 h 69"/>
                <a:gd name="T10" fmla="*/ 23 w 66"/>
                <a:gd name="T11" fmla="*/ 18 h 69"/>
                <a:gd name="T12" fmla="*/ 28 w 66"/>
                <a:gd name="T13" fmla="*/ 21 h 69"/>
                <a:gd name="T14" fmla="*/ 32 w 66"/>
                <a:gd name="T15" fmla="*/ 24 h 69"/>
                <a:gd name="T16" fmla="*/ 36 w 66"/>
                <a:gd name="T17" fmla="*/ 28 h 69"/>
                <a:gd name="T18" fmla="*/ 41 w 66"/>
                <a:gd name="T19" fmla="*/ 31 h 69"/>
                <a:gd name="T20" fmla="*/ 45 w 66"/>
                <a:gd name="T21" fmla="*/ 35 h 69"/>
                <a:gd name="T22" fmla="*/ 48 w 66"/>
                <a:gd name="T23" fmla="*/ 40 h 69"/>
                <a:gd name="T24" fmla="*/ 52 w 66"/>
                <a:gd name="T25" fmla="*/ 44 h 69"/>
                <a:gd name="T26" fmla="*/ 56 w 66"/>
                <a:gd name="T27" fmla="*/ 49 h 69"/>
                <a:gd name="T28" fmla="*/ 59 w 66"/>
                <a:gd name="T29" fmla="*/ 55 h 69"/>
                <a:gd name="T30" fmla="*/ 62 w 66"/>
                <a:gd name="T31" fmla="*/ 62 h 69"/>
                <a:gd name="T32" fmla="*/ 65 w 66"/>
                <a:gd name="T33" fmla="*/ 68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9"/>
                <a:gd name="T53" fmla="*/ 66 w 66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9">
                  <a:moveTo>
                    <a:pt x="0" y="0"/>
                  </a:moveTo>
                  <a:lnTo>
                    <a:pt x="5" y="4"/>
                  </a:lnTo>
                  <a:lnTo>
                    <a:pt x="9" y="7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32" y="24"/>
                  </a:lnTo>
                  <a:lnTo>
                    <a:pt x="36" y="28"/>
                  </a:lnTo>
                  <a:lnTo>
                    <a:pt x="41" y="31"/>
                  </a:lnTo>
                  <a:lnTo>
                    <a:pt x="45" y="35"/>
                  </a:lnTo>
                  <a:lnTo>
                    <a:pt x="48" y="40"/>
                  </a:lnTo>
                  <a:lnTo>
                    <a:pt x="52" y="44"/>
                  </a:lnTo>
                  <a:lnTo>
                    <a:pt x="56" y="49"/>
                  </a:lnTo>
                  <a:lnTo>
                    <a:pt x="59" y="55"/>
                  </a:lnTo>
                  <a:lnTo>
                    <a:pt x="62" y="62"/>
                  </a:lnTo>
                  <a:lnTo>
                    <a:pt x="65" y="68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602"/>
            <p:cNvSpPr>
              <a:spLocks noChangeShapeType="1"/>
            </p:cNvSpPr>
            <p:nvPr/>
          </p:nvSpPr>
          <p:spPr bwMode="auto">
            <a:xfrm flipV="1">
              <a:off x="3709" y="3532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603"/>
            <p:cNvSpPr>
              <a:spLocks noChangeShapeType="1"/>
            </p:cNvSpPr>
            <p:nvPr/>
          </p:nvSpPr>
          <p:spPr bwMode="auto">
            <a:xfrm flipH="1">
              <a:off x="3774" y="3601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604"/>
            <p:cNvSpPr>
              <a:spLocks/>
            </p:cNvSpPr>
            <p:nvPr/>
          </p:nvSpPr>
          <p:spPr bwMode="auto">
            <a:xfrm>
              <a:off x="3774" y="3601"/>
              <a:ext cx="69" cy="49"/>
            </a:xfrm>
            <a:custGeom>
              <a:avLst/>
              <a:gdLst>
                <a:gd name="T0" fmla="*/ 0 w 69"/>
                <a:gd name="T1" fmla="*/ 0 h 49"/>
                <a:gd name="T2" fmla="*/ 3 w 69"/>
                <a:gd name="T3" fmla="*/ 7 h 49"/>
                <a:gd name="T4" fmla="*/ 5 w 69"/>
                <a:gd name="T5" fmla="*/ 14 h 49"/>
                <a:gd name="T6" fmla="*/ 8 w 69"/>
                <a:gd name="T7" fmla="*/ 19 h 49"/>
                <a:gd name="T8" fmla="*/ 11 w 69"/>
                <a:gd name="T9" fmla="*/ 25 h 49"/>
                <a:gd name="T10" fmla="*/ 13 w 69"/>
                <a:gd name="T11" fmla="*/ 29 h 49"/>
                <a:gd name="T12" fmla="*/ 16 w 69"/>
                <a:gd name="T13" fmla="*/ 33 h 49"/>
                <a:gd name="T14" fmla="*/ 19 w 69"/>
                <a:gd name="T15" fmla="*/ 36 h 49"/>
                <a:gd name="T16" fmla="*/ 22 w 69"/>
                <a:gd name="T17" fmla="*/ 39 h 49"/>
                <a:gd name="T18" fmla="*/ 26 w 69"/>
                <a:gd name="T19" fmla="*/ 42 h 49"/>
                <a:gd name="T20" fmla="*/ 30 w 69"/>
                <a:gd name="T21" fmla="*/ 44 h 49"/>
                <a:gd name="T22" fmla="*/ 35 w 69"/>
                <a:gd name="T23" fmla="*/ 45 h 49"/>
                <a:gd name="T24" fmla="*/ 40 w 69"/>
                <a:gd name="T25" fmla="*/ 47 h 49"/>
                <a:gd name="T26" fmla="*/ 46 w 69"/>
                <a:gd name="T27" fmla="*/ 47 h 49"/>
                <a:gd name="T28" fmla="*/ 52 w 69"/>
                <a:gd name="T29" fmla="*/ 48 h 49"/>
                <a:gd name="T30" fmla="*/ 60 w 69"/>
                <a:gd name="T31" fmla="*/ 48 h 49"/>
                <a:gd name="T32" fmla="*/ 68 w 69"/>
                <a:gd name="T33" fmla="*/ 47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9"/>
                <a:gd name="T53" fmla="*/ 69 w 6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9">
                  <a:moveTo>
                    <a:pt x="0" y="0"/>
                  </a:moveTo>
                  <a:lnTo>
                    <a:pt x="3" y="7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11" y="25"/>
                  </a:lnTo>
                  <a:lnTo>
                    <a:pt x="13" y="29"/>
                  </a:lnTo>
                  <a:lnTo>
                    <a:pt x="16" y="33"/>
                  </a:lnTo>
                  <a:lnTo>
                    <a:pt x="19" y="36"/>
                  </a:lnTo>
                  <a:lnTo>
                    <a:pt x="22" y="39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52" y="48"/>
                  </a:lnTo>
                  <a:lnTo>
                    <a:pt x="60" y="48"/>
                  </a:lnTo>
                  <a:lnTo>
                    <a:pt x="68" y="47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605"/>
            <p:cNvSpPr>
              <a:spLocks noChangeShapeType="1"/>
            </p:cNvSpPr>
            <p:nvPr/>
          </p:nvSpPr>
          <p:spPr bwMode="auto">
            <a:xfrm>
              <a:off x="3775" y="3601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606"/>
            <p:cNvSpPr>
              <a:spLocks noChangeShapeType="1"/>
            </p:cNvSpPr>
            <p:nvPr/>
          </p:nvSpPr>
          <p:spPr bwMode="auto">
            <a:xfrm>
              <a:off x="3842" y="3649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607"/>
            <p:cNvSpPr>
              <a:spLocks/>
            </p:cNvSpPr>
            <p:nvPr/>
          </p:nvSpPr>
          <p:spPr bwMode="auto">
            <a:xfrm>
              <a:off x="3842" y="3648"/>
              <a:ext cx="119" cy="17"/>
            </a:xfrm>
            <a:custGeom>
              <a:avLst/>
              <a:gdLst>
                <a:gd name="T0" fmla="*/ 0 w 119"/>
                <a:gd name="T1" fmla="*/ 0 h 17"/>
                <a:gd name="T2" fmla="*/ 8 w 119"/>
                <a:gd name="T3" fmla="*/ 0 h 17"/>
                <a:gd name="T4" fmla="*/ 16 w 119"/>
                <a:gd name="T5" fmla="*/ 0 h 17"/>
                <a:gd name="T6" fmla="*/ 24 w 119"/>
                <a:gd name="T7" fmla="*/ 0 h 17"/>
                <a:gd name="T8" fmla="*/ 31 w 119"/>
                <a:gd name="T9" fmla="*/ 0 h 17"/>
                <a:gd name="T10" fmla="*/ 38 w 119"/>
                <a:gd name="T11" fmla="*/ 1 h 17"/>
                <a:gd name="T12" fmla="*/ 45 w 119"/>
                <a:gd name="T13" fmla="*/ 1 h 17"/>
                <a:gd name="T14" fmla="*/ 52 w 119"/>
                <a:gd name="T15" fmla="*/ 2 h 17"/>
                <a:gd name="T16" fmla="*/ 58 w 119"/>
                <a:gd name="T17" fmla="*/ 3 h 17"/>
                <a:gd name="T18" fmla="*/ 65 w 119"/>
                <a:gd name="T19" fmla="*/ 4 h 17"/>
                <a:gd name="T20" fmla="*/ 72 w 119"/>
                <a:gd name="T21" fmla="*/ 6 h 17"/>
                <a:gd name="T22" fmla="*/ 79 w 119"/>
                <a:gd name="T23" fmla="*/ 7 h 17"/>
                <a:gd name="T24" fmla="*/ 86 w 119"/>
                <a:gd name="T25" fmla="*/ 9 h 17"/>
                <a:gd name="T26" fmla="*/ 93 w 119"/>
                <a:gd name="T27" fmla="*/ 10 h 17"/>
                <a:gd name="T28" fmla="*/ 101 w 119"/>
                <a:gd name="T29" fmla="*/ 12 h 17"/>
                <a:gd name="T30" fmla="*/ 109 w 119"/>
                <a:gd name="T31" fmla="*/ 14 h 17"/>
                <a:gd name="T32" fmla="*/ 118 w 119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7"/>
                <a:gd name="T53" fmla="*/ 119 w 11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5" y="4"/>
                  </a:lnTo>
                  <a:lnTo>
                    <a:pt x="72" y="6"/>
                  </a:lnTo>
                  <a:lnTo>
                    <a:pt x="79" y="7"/>
                  </a:lnTo>
                  <a:lnTo>
                    <a:pt x="86" y="9"/>
                  </a:lnTo>
                  <a:lnTo>
                    <a:pt x="93" y="10"/>
                  </a:lnTo>
                  <a:lnTo>
                    <a:pt x="101" y="12"/>
                  </a:lnTo>
                  <a:lnTo>
                    <a:pt x="109" y="14"/>
                  </a:lnTo>
                  <a:lnTo>
                    <a:pt x="118" y="1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608"/>
            <p:cNvSpPr>
              <a:spLocks noChangeShapeType="1"/>
            </p:cNvSpPr>
            <p:nvPr/>
          </p:nvSpPr>
          <p:spPr bwMode="auto">
            <a:xfrm flipV="1">
              <a:off x="3842" y="3647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609"/>
            <p:cNvSpPr>
              <a:spLocks noChangeShapeType="1"/>
            </p:cNvSpPr>
            <p:nvPr/>
          </p:nvSpPr>
          <p:spPr bwMode="auto">
            <a:xfrm flipH="1">
              <a:off x="3958" y="3665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610"/>
            <p:cNvSpPr>
              <a:spLocks/>
            </p:cNvSpPr>
            <p:nvPr/>
          </p:nvSpPr>
          <p:spPr bwMode="auto">
            <a:xfrm>
              <a:off x="3960" y="3632"/>
              <a:ext cx="92" cy="40"/>
            </a:xfrm>
            <a:custGeom>
              <a:avLst/>
              <a:gdLst>
                <a:gd name="T0" fmla="*/ 0 w 92"/>
                <a:gd name="T1" fmla="*/ 32 h 40"/>
                <a:gd name="T2" fmla="*/ 9 w 92"/>
                <a:gd name="T3" fmla="*/ 35 h 40"/>
                <a:gd name="T4" fmla="*/ 18 w 92"/>
                <a:gd name="T5" fmla="*/ 37 h 40"/>
                <a:gd name="T6" fmla="*/ 26 w 92"/>
                <a:gd name="T7" fmla="*/ 38 h 40"/>
                <a:gd name="T8" fmla="*/ 32 w 92"/>
                <a:gd name="T9" fmla="*/ 39 h 40"/>
                <a:gd name="T10" fmla="*/ 38 w 92"/>
                <a:gd name="T11" fmla="*/ 39 h 40"/>
                <a:gd name="T12" fmla="*/ 43 w 92"/>
                <a:gd name="T13" fmla="*/ 39 h 40"/>
                <a:gd name="T14" fmla="*/ 48 w 92"/>
                <a:gd name="T15" fmla="*/ 39 h 40"/>
                <a:gd name="T16" fmla="*/ 52 w 92"/>
                <a:gd name="T17" fmla="*/ 37 h 40"/>
                <a:gd name="T18" fmla="*/ 56 w 92"/>
                <a:gd name="T19" fmla="*/ 35 h 40"/>
                <a:gd name="T20" fmla="*/ 60 w 92"/>
                <a:gd name="T21" fmla="*/ 32 h 40"/>
                <a:gd name="T22" fmla="*/ 65 w 92"/>
                <a:gd name="T23" fmla="*/ 29 h 40"/>
                <a:gd name="T24" fmla="*/ 69 w 92"/>
                <a:gd name="T25" fmla="*/ 25 h 40"/>
                <a:gd name="T26" fmla="*/ 73 w 92"/>
                <a:gd name="T27" fmla="*/ 20 h 40"/>
                <a:gd name="T28" fmla="*/ 79 w 92"/>
                <a:gd name="T29" fmla="*/ 14 h 40"/>
                <a:gd name="T30" fmla="*/ 84 w 92"/>
                <a:gd name="T31" fmla="*/ 8 h 40"/>
                <a:gd name="T32" fmla="*/ 91 w 92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40"/>
                <a:gd name="T53" fmla="*/ 92 w 92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40">
                  <a:moveTo>
                    <a:pt x="0" y="32"/>
                  </a:moveTo>
                  <a:lnTo>
                    <a:pt x="9" y="35"/>
                  </a:lnTo>
                  <a:lnTo>
                    <a:pt x="18" y="37"/>
                  </a:lnTo>
                  <a:lnTo>
                    <a:pt x="26" y="38"/>
                  </a:lnTo>
                  <a:lnTo>
                    <a:pt x="32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48" y="39"/>
                  </a:lnTo>
                  <a:lnTo>
                    <a:pt x="52" y="37"/>
                  </a:lnTo>
                  <a:lnTo>
                    <a:pt x="56" y="35"/>
                  </a:lnTo>
                  <a:lnTo>
                    <a:pt x="60" y="32"/>
                  </a:lnTo>
                  <a:lnTo>
                    <a:pt x="65" y="29"/>
                  </a:lnTo>
                  <a:lnTo>
                    <a:pt x="69" y="25"/>
                  </a:lnTo>
                  <a:lnTo>
                    <a:pt x="73" y="20"/>
                  </a:lnTo>
                  <a:lnTo>
                    <a:pt x="79" y="14"/>
                  </a:lnTo>
                  <a:lnTo>
                    <a:pt x="84" y="8"/>
                  </a:lnTo>
                  <a:lnTo>
                    <a:pt x="91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611"/>
            <p:cNvSpPr>
              <a:spLocks noChangeShapeType="1"/>
            </p:cNvSpPr>
            <p:nvPr/>
          </p:nvSpPr>
          <p:spPr bwMode="auto">
            <a:xfrm flipV="1">
              <a:off x="3959" y="3663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612"/>
            <p:cNvSpPr>
              <a:spLocks noChangeShapeType="1"/>
            </p:cNvSpPr>
            <p:nvPr/>
          </p:nvSpPr>
          <p:spPr bwMode="auto">
            <a:xfrm>
              <a:off x="4052" y="363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613"/>
            <p:cNvSpPr>
              <a:spLocks/>
            </p:cNvSpPr>
            <p:nvPr/>
          </p:nvSpPr>
          <p:spPr bwMode="auto">
            <a:xfrm>
              <a:off x="4051" y="3565"/>
              <a:ext cx="82" cy="68"/>
            </a:xfrm>
            <a:custGeom>
              <a:avLst/>
              <a:gdLst>
                <a:gd name="T0" fmla="*/ 0 w 82"/>
                <a:gd name="T1" fmla="*/ 67 h 68"/>
                <a:gd name="T2" fmla="*/ 6 w 82"/>
                <a:gd name="T3" fmla="*/ 61 h 68"/>
                <a:gd name="T4" fmla="*/ 11 w 82"/>
                <a:gd name="T5" fmla="*/ 55 h 68"/>
                <a:gd name="T6" fmla="*/ 15 w 82"/>
                <a:gd name="T7" fmla="*/ 50 h 68"/>
                <a:gd name="T8" fmla="*/ 19 w 82"/>
                <a:gd name="T9" fmla="*/ 45 h 68"/>
                <a:gd name="T10" fmla="*/ 23 w 82"/>
                <a:gd name="T11" fmla="*/ 41 h 68"/>
                <a:gd name="T12" fmla="*/ 27 w 82"/>
                <a:gd name="T13" fmla="*/ 36 h 68"/>
                <a:gd name="T14" fmla="*/ 30 w 82"/>
                <a:gd name="T15" fmla="*/ 32 h 68"/>
                <a:gd name="T16" fmla="*/ 34 w 82"/>
                <a:gd name="T17" fmla="*/ 28 h 68"/>
                <a:gd name="T18" fmla="*/ 38 w 82"/>
                <a:gd name="T19" fmla="*/ 25 h 68"/>
                <a:gd name="T20" fmla="*/ 42 w 82"/>
                <a:gd name="T21" fmla="*/ 21 h 68"/>
                <a:gd name="T22" fmla="*/ 47 w 82"/>
                <a:gd name="T23" fmla="*/ 18 h 68"/>
                <a:gd name="T24" fmla="*/ 52 w 82"/>
                <a:gd name="T25" fmla="*/ 14 h 68"/>
                <a:gd name="T26" fmla="*/ 58 w 82"/>
                <a:gd name="T27" fmla="*/ 11 h 68"/>
                <a:gd name="T28" fmla="*/ 65 w 82"/>
                <a:gd name="T29" fmla="*/ 7 h 68"/>
                <a:gd name="T30" fmla="*/ 72 w 82"/>
                <a:gd name="T31" fmla="*/ 4 h 68"/>
                <a:gd name="T32" fmla="*/ 81 w 82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8"/>
                <a:gd name="T53" fmla="*/ 82 w 8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8">
                  <a:moveTo>
                    <a:pt x="0" y="67"/>
                  </a:moveTo>
                  <a:lnTo>
                    <a:pt x="6" y="61"/>
                  </a:lnTo>
                  <a:lnTo>
                    <a:pt x="11" y="55"/>
                  </a:lnTo>
                  <a:lnTo>
                    <a:pt x="15" y="50"/>
                  </a:lnTo>
                  <a:lnTo>
                    <a:pt x="19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0" y="32"/>
                  </a:lnTo>
                  <a:lnTo>
                    <a:pt x="34" y="28"/>
                  </a:lnTo>
                  <a:lnTo>
                    <a:pt x="38" y="25"/>
                  </a:lnTo>
                  <a:lnTo>
                    <a:pt x="42" y="21"/>
                  </a:lnTo>
                  <a:lnTo>
                    <a:pt x="47" y="18"/>
                  </a:lnTo>
                  <a:lnTo>
                    <a:pt x="52" y="14"/>
                  </a:lnTo>
                  <a:lnTo>
                    <a:pt x="58" y="11"/>
                  </a:lnTo>
                  <a:lnTo>
                    <a:pt x="65" y="7"/>
                  </a:lnTo>
                  <a:lnTo>
                    <a:pt x="72" y="4"/>
                  </a:lnTo>
                  <a:lnTo>
                    <a:pt x="81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614"/>
            <p:cNvSpPr>
              <a:spLocks noChangeShapeType="1"/>
            </p:cNvSpPr>
            <p:nvPr/>
          </p:nvSpPr>
          <p:spPr bwMode="auto">
            <a:xfrm>
              <a:off x="4051" y="3632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615"/>
            <p:cNvSpPr>
              <a:spLocks noChangeShapeType="1"/>
            </p:cNvSpPr>
            <p:nvPr/>
          </p:nvSpPr>
          <p:spPr bwMode="auto">
            <a:xfrm>
              <a:off x="4131" y="3566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616"/>
            <p:cNvSpPr>
              <a:spLocks/>
            </p:cNvSpPr>
            <p:nvPr/>
          </p:nvSpPr>
          <p:spPr bwMode="auto">
            <a:xfrm>
              <a:off x="4132" y="3454"/>
              <a:ext cx="46" cy="112"/>
            </a:xfrm>
            <a:custGeom>
              <a:avLst/>
              <a:gdLst>
                <a:gd name="T0" fmla="*/ 0 w 46"/>
                <a:gd name="T1" fmla="*/ 111 h 112"/>
                <a:gd name="T2" fmla="*/ 10 w 46"/>
                <a:gd name="T3" fmla="*/ 106 h 112"/>
                <a:gd name="T4" fmla="*/ 18 w 46"/>
                <a:gd name="T5" fmla="*/ 101 h 112"/>
                <a:gd name="T6" fmla="*/ 26 w 46"/>
                <a:gd name="T7" fmla="*/ 96 h 112"/>
                <a:gd name="T8" fmla="*/ 32 w 46"/>
                <a:gd name="T9" fmla="*/ 90 h 112"/>
                <a:gd name="T10" fmla="*/ 36 w 46"/>
                <a:gd name="T11" fmla="*/ 84 h 112"/>
                <a:gd name="T12" fmla="*/ 40 w 46"/>
                <a:gd name="T13" fmla="*/ 78 h 112"/>
                <a:gd name="T14" fmla="*/ 42 w 46"/>
                <a:gd name="T15" fmla="*/ 72 h 112"/>
                <a:gd name="T16" fmla="*/ 44 w 46"/>
                <a:gd name="T17" fmla="*/ 65 h 112"/>
                <a:gd name="T18" fmla="*/ 45 w 46"/>
                <a:gd name="T19" fmla="*/ 58 h 112"/>
                <a:gd name="T20" fmla="*/ 45 w 46"/>
                <a:gd name="T21" fmla="*/ 51 h 112"/>
                <a:gd name="T22" fmla="*/ 44 w 46"/>
                <a:gd name="T23" fmla="*/ 44 h 112"/>
                <a:gd name="T24" fmla="*/ 43 w 46"/>
                <a:gd name="T25" fmla="*/ 36 h 112"/>
                <a:gd name="T26" fmla="*/ 41 w 46"/>
                <a:gd name="T27" fmla="*/ 27 h 112"/>
                <a:gd name="T28" fmla="*/ 39 w 46"/>
                <a:gd name="T29" fmla="*/ 18 h 112"/>
                <a:gd name="T30" fmla="*/ 37 w 46"/>
                <a:gd name="T31" fmla="*/ 9 h 112"/>
                <a:gd name="T32" fmla="*/ 35 w 46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12"/>
                <a:gd name="T53" fmla="*/ 46 w 46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12">
                  <a:moveTo>
                    <a:pt x="0" y="111"/>
                  </a:moveTo>
                  <a:lnTo>
                    <a:pt x="10" y="106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32" y="90"/>
                  </a:lnTo>
                  <a:lnTo>
                    <a:pt x="36" y="84"/>
                  </a:lnTo>
                  <a:lnTo>
                    <a:pt x="40" y="78"/>
                  </a:lnTo>
                  <a:lnTo>
                    <a:pt x="42" y="72"/>
                  </a:lnTo>
                  <a:lnTo>
                    <a:pt x="44" y="65"/>
                  </a:lnTo>
                  <a:lnTo>
                    <a:pt x="45" y="58"/>
                  </a:lnTo>
                  <a:lnTo>
                    <a:pt x="45" y="51"/>
                  </a:lnTo>
                  <a:lnTo>
                    <a:pt x="44" y="44"/>
                  </a:lnTo>
                  <a:lnTo>
                    <a:pt x="43" y="36"/>
                  </a:lnTo>
                  <a:lnTo>
                    <a:pt x="41" y="27"/>
                  </a:lnTo>
                  <a:lnTo>
                    <a:pt x="39" y="18"/>
                  </a:lnTo>
                  <a:lnTo>
                    <a:pt x="37" y="9"/>
                  </a:lnTo>
                  <a:lnTo>
                    <a:pt x="35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617"/>
            <p:cNvSpPr>
              <a:spLocks noChangeShapeType="1"/>
            </p:cNvSpPr>
            <p:nvPr/>
          </p:nvSpPr>
          <p:spPr bwMode="auto">
            <a:xfrm flipV="1">
              <a:off x="4131" y="3564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618"/>
            <p:cNvSpPr>
              <a:spLocks noChangeShapeType="1"/>
            </p:cNvSpPr>
            <p:nvPr/>
          </p:nvSpPr>
          <p:spPr bwMode="auto">
            <a:xfrm>
              <a:off x="4166" y="3453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619"/>
            <p:cNvSpPr>
              <a:spLocks/>
            </p:cNvSpPr>
            <p:nvPr/>
          </p:nvSpPr>
          <p:spPr bwMode="auto">
            <a:xfrm>
              <a:off x="4165" y="3335"/>
              <a:ext cx="19" cy="120"/>
            </a:xfrm>
            <a:custGeom>
              <a:avLst/>
              <a:gdLst>
                <a:gd name="T0" fmla="*/ 2 w 19"/>
                <a:gd name="T1" fmla="*/ 119 h 120"/>
                <a:gd name="T2" fmla="*/ 1 w 19"/>
                <a:gd name="T3" fmla="*/ 111 h 120"/>
                <a:gd name="T4" fmla="*/ 0 w 19"/>
                <a:gd name="T5" fmla="*/ 104 h 120"/>
                <a:gd name="T6" fmla="*/ 1 w 19"/>
                <a:gd name="T7" fmla="*/ 96 h 120"/>
                <a:gd name="T8" fmla="*/ 2 w 19"/>
                <a:gd name="T9" fmla="*/ 88 h 120"/>
                <a:gd name="T10" fmla="*/ 4 w 19"/>
                <a:gd name="T11" fmla="*/ 80 h 120"/>
                <a:gd name="T12" fmla="*/ 6 w 19"/>
                <a:gd name="T13" fmla="*/ 72 h 120"/>
                <a:gd name="T14" fmla="*/ 8 w 19"/>
                <a:gd name="T15" fmla="*/ 64 h 120"/>
                <a:gd name="T16" fmla="*/ 11 w 19"/>
                <a:gd name="T17" fmla="*/ 56 h 120"/>
                <a:gd name="T18" fmla="*/ 13 w 19"/>
                <a:gd name="T19" fmla="*/ 48 h 120"/>
                <a:gd name="T20" fmla="*/ 15 w 19"/>
                <a:gd name="T21" fmla="*/ 40 h 120"/>
                <a:gd name="T22" fmla="*/ 16 w 19"/>
                <a:gd name="T23" fmla="*/ 33 h 120"/>
                <a:gd name="T24" fmla="*/ 18 w 19"/>
                <a:gd name="T25" fmla="*/ 26 h 120"/>
                <a:gd name="T26" fmla="*/ 18 w 19"/>
                <a:gd name="T27" fmla="*/ 19 h 120"/>
                <a:gd name="T28" fmla="*/ 17 w 19"/>
                <a:gd name="T29" fmla="*/ 12 h 120"/>
                <a:gd name="T30" fmla="*/ 16 w 19"/>
                <a:gd name="T31" fmla="*/ 6 h 120"/>
                <a:gd name="T32" fmla="*/ 14 w 19"/>
                <a:gd name="T33" fmla="*/ 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20"/>
                <a:gd name="T53" fmla="*/ 19 w 19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20">
                  <a:moveTo>
                    <a:pt x="2" y="119"/>
                  </a:moveTo>
                  <a:lnTo>
                    <a:pt x="1" y="111"/>
                  </a:lnTo>
                  <a:lnTo>
                    <a:pt x="0" y="104"/>
                  </a:lnTo>
                  <a:lnTo>
                    <a:pt x="1" y="96"/>
                  </a:lnTo>
                  <a:lnTo>
                    <a:pt x="2" y="88"/>
                  </a:lnTo>
                  <a:lnTo>
                    <a:pt x="4" y="80"/>
                  </a:lnTo>
                  <a:lnTo>
                    <a:pt x="6" y="72"/>
                  </a:lnTo>
                  <a:lnTo>
                    <a:pt x="8" y="64"/>
                  </a:lnTo>
                  <a:lnTo>
                    <a:pt x="11" y="56"/>
                  </a:lnTo>
                  <a:lnTo>
                    <a:pt x="13" y="48"/>
                  </a:lnTo>
                  <a:lnTo>
                    <a:pt x="15" y="40"/>
                  </a:lnTo>
                  <a:lnTo>
                    <a:pt x="16" y="33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4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620"/>
            <p:cNvSpPr>
              <a:spLocks noChangeShapeType="1"/>
            </p:cNvSpPr>
            <p:nvPr/>
          </p:nvSpPr>
          <p:spPr bwMode="auto">
            <a:xfrm flipH="1">
              <a:off x="4167" y="3453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621"/>
            <p:cNvSpPr>
              <a:spLocks noChangeShapeType="1"/>
            </p:cNvSpPr>
            <p:nvPr/>
          </p:nvSpPr>
          <p:spPr bwMode="auto">
            <a:xfrm>
              <a:off x="4178" y="3335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622"/>
            <p:cNvSpPr>
              <a:spLocks/>
            </p:cNvSpPr>
            <p:nvPr/>
          </p:nvSpPr>
          <p:spPr bwMode="auto">
            <a:xfrm>
              <a:off x="4099" y="3275"/>
              <a:ext cx="81" cy="61"/>
            </a:xfrm>
            <a:custGeom>
              <a:avLst/>
              <a:gdLst>
                <a:gd name="T0" fmla="*/ 80 w 81"/>
                <a:gd name="T1" fmla="*/ 60 h 61"/>
                <a:gd name="T2" fmla="*/ 76 w 81"/>
                <a:gd name="T3" fmla="*/ 55 h 61"/>
                <a:gd name="T4" fmla="*/ 72 w 81"/>
                <a:gd name="T5" fmla="*/ 50 h 61"/>
                <a:gd name="T6" fmla="*/ 67 w 81"/>
                <a:gd name="T7" fmla="*/ 46 h 61"/>
                <a:gd name="T8" fmla="*/ 62 w 81"/>
                <a:gd name="T9" fmla="*/ 42 h 61"/>
                <a:gd name="T10" fmla="*/ 57 w 81"/>
                <a:gd name="T11" fmla="*/ 39 h 61"/>
                <a:gd name="T12" fmla="*/ 51 w 81"/>
                <a:gd name="T13" fmla="*/ 35 h 61"/>
                <a:gd name="T14" fmla="*/ 46 w 81"/>
                <a:gd name="T15" fmla="*/ 33 h 61"/>
                <a:gd name="T16" fmla="*/ 40 w 81"/>
                <a:gd name="T17" fmla="*/ 30 h 61"/>
                <a:gd name="T18" fmla="*/ 34 w 81"/>
                <a:gd name="T19" fmla="*/ 27 h 61"/>
                <a:gd name="T20" fmla="*/ 28 w 81"/>
                <a:gd name="T21" fmla="*/ 24 h 61"/>
                <a:gd name="T22" fmla="*/ 23 w 81"/>
                <a:gd name="T23" fmla="*/ 21 h 61"/>
                <a:gd name="T24" fmla="*/ 18 w 81"/>
                <a:gd name="T25" fmla="*/ 17 h 61"/>
                <a:gd name="T26" fmla="*/ 13 w 81"/>
                <a:gd name="T27" fmla="*/ 14 h 61"/>
                <a:gd name="T28" fmla="*/ 8 w 81"/>
                <a:gd name="T29" fmla="*/ 10 h 61"/>
                <a:gd name="T30" fmla="*/ 4 w 81"/>
                <a:gd name="T31" fmla="*/ 5 h 61"/>
                <a:gd name="T32" fmla="*/ 0 w 81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1"/>
                <a:gd name="T53" fmla="*/ 81 w 81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1">
                  <a:moveTo>
                    <a:pt x="80" y="60"/>
                  </a:moveTo>
                  <a:lnTo>
                    <a:pt x="76" y="55"/>
                  </a:lnTo>
                  <a:lnTo>
                    <a:pt x="72" y="50"/>
                  </a:lnTo>
                  <a:lnTo>
                    <a:pt x="67" y="46"/>
                  </a:lnTo>
                  <a:lnTo>
                    <a:pt x="62" y="42"/>
                  </a:lnTo>
                  <a:lnTo>
                    <a:pt x="57" y="39"/>
                  </a:lnTo>
                  <a:lnTo>
                    <a:pt x="51" y="35"/>
                  </a:lnTo>
                  <a:lnTo>
                    <a:pt x="46" y="33"/>
                  </a:lnTo>
                  <a:lnTo>
                    <a:pt x="40" y="30"/>
                  </a:lnTo>
                  <a:lnTo>
                    <a:pt x="34" y="27"/>
                  </a:lnTo>
                  <a:lnTo>
                    <a:pt x="28" y="24"/>
                  </a:lnTo>
                  <a:lnTo>
                    <a:pt x="23" y="21"/>
                  </a:lnTo>
                  <a:lnTo>
                    <a:pt x="18" y="17"/>
                  </a:lnTo>
                  <a:lnTo>
                    <a:pt x="13" y="14"/>
                  </a:lnTo>
                  <a:lnTo>
                    <a:pt x="8" y="10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623"/>
            <p:cNvSpPr>
              <a:spLocks noChangeShapeType="1"/>
            </p:cNvSpPr>
            <p:nvPr/>
          </p:nvSpPr>
          <p:spPr bwMode="auto">
            <a:xfrm flipH="1">
              <a:off x="4178" y="333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624"/>
            <p:cNvSpPr>
              <a:spLocks noChangeShapeType="1"/>
            </p:cNvSpPr>
            <p:nvPr/>
          </p:nvSpPr>
          <p:spPr bwMode="auto">
            <a:xfrm>
              <a:off x="4099" y="3275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625"/>
            <p:cNvSpPr>
              <a:spLocks/>
            </p:cNvSpPr>
            <p:nvPr/>
          </p:nvSpPr>
          <p:spPr bwMode="auto">
            <a:xfrm>
              <a:off x="4053" y="3191"/>
              <a:ext cx="47" cy="85"/>
            </a:xfrm>
            <a:custGeom>
              <a:avLst/>
              <a:gdLst>
                <a:gd name="T0" fmla="*/ 46 w 47"/>
                <a:gd name="T1" fmla="*/ 84 h 85"/>
                <a:gd name="T2" fmla="*/ 43 w 47"/>
                <a:gd name="T3" fmla="*/ 79 h 85"/>
                <a:gd name="T4" fmla="*/ 40 w 47"/>
                <a:gd name="T5" fmla="*/ 73 h 85"/>
                <a:gd name="T6" fmla="*/ 38 w 47"/>
                <a:gd name="T7" fmla="*/ 67 h 85"/>
                <a:gd name="T8" fmla="*/ 35 w 47"/>
                <a:gd name="T9" fmla="*/ 61 h 85"/>
                <a:gd name="T10" fmla="*/ 33 w 47"/>
                <a:gd name="T11" fmla="*/ 54 h 85"/>
                <a:gd name="T12" fmla="*/ 31 w 47"/>
                <a:gd name="T13" fmla="*/ 48 h 85"/>
                <a:gd name="T14" fmla="*/ 28 w 47"/>
                <a:gd name="T15" fmla="*/ 41 h 85"/>
                <a:gd name="T16" fmla="*/ 26 w 47"/>
                <a:gd name="T17" fmla="*/ 35 h 85"/>
                <a:gd name="T18" fmla="*/ 24 w 47"/>
                <a:gd name="T19" fmla="*/ 29 h 85"/>
                <a:gd name="T20" fmla="*/ 21 w 47"/>
                <a:gd name="T21" fmla="*/ 24 h 85"/>
                <a:gd name="T22" fmla="*/ 18 w 47"/>
                <a:gd name="T23" fmla="*/ 18 h 85"/>
                <a:gd name="T24" fmla="*/ 15 w 47"/>
                <a:gd name="T25" fmla="*/ 14 h 85"/>
                <a:gd name="T26" fmla="*/ 12 w 47"/>
                <a:gd name="T27" fmla="*/ 9 h 85"/>
                <a:gd name="T28" fmla="*/ 8 w 47"/>
                <a:gd name="T29" fmla="*/ 6 h 85"/>
                <a:gd name="T30" fmla="*/ 4 w 47"/>
                <a:gd name="T31" fmla="*/ 2 h 85"/>
                <a:gd name="T32" fmla="*/ 0 w 47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85"/>
                <a:gd name="T53" fmla="*/ 47 w 47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85">
                  <a:moveTo>
                    <a:pt x="46" y="84"/>
                  </a:moveTo>
                  <a:lnTo>
                    <a:pt x="43" y="79"/>
                  </a:lnTo>
                  <a:lnTo>
                    <a:pt x="40" y="73"/>
                  </a:lnTo>
                  <a:lnTo>
                    <a:pt x="38" y="67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1" y="48"/>
                  </a:lnTo>
                  <a:lnTo>
                    <a:pt x="28" y="41"/>
                  </a:lnTo>
                  <a:lnTo>
                    <a:pt x="26" y="35"/>
                  </a:lnTo>
                  <a:lnTo>
                    <a:pt x="24" y="29"/>
                  </a:lnTo>
                  <a:lnTo>
                    <a:pt x="21" y="24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2" y="9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626"/>
            <p:cNvSpPr>
              <a:spLocks noChangeShapeType="1"/>
            </p:cNvSpPr>
            <p:nvPr/>
          </p:nvSpPr>
          <p:spPr bwMode="auto">
            <a:xfrm flipH="1">
              <a:off x="4099" y="327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Line 627"/>
            <p:cNvSpPr>
              <a:spLocks noChangeShapeType="1"/>
            </p:cNvSpPr>
            <p:nvPr/>
          </p:nvSpPr>
          <p:spPr bwMode="auto">
            <a:xfrm flipV="1">
              <a:off x="4053" y="3190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628"/>
            <p:cNvSpPr>
              <a:spLocks/>
            </p:cNvSpPr>
            <p:nvPr/>
          </p:nvSpPr>
          <p:spPr bwMode="auto">
            <a:xfrm>
              <a:off x="3935" y="3184"/>
              <a:ext cx="119" cy="17"/>
            </a:xfrm>
            <a:custGeom>
              <a:avLst/>
              <a:gdLst>
                <a:gd name="T0" fmla="*/ 118 w 119"/>
                <a:gd name="T1" fmla="*/ 12 h 17"/>
                <a:gd name="T2" fmla="*/ 113 w 119"/>
                <a:gd name="T3" fmla="*/ 10 h 17"/>
                <a:gd name="T4" fmla="*/ 108 w 119"/>
                <a:gd name="T5" fmla="*/ 8 h 17"/>
                <a:gd name="T6" fmla="*/ 102 w 119"/>
                <a:gd name="T7" fmla="*/ 8 h 17"/>
                <a:gd name="T8" fmla="*/ 95 w 119"/>
                <a:gd name="T9" fmla="*/ 8 h 17"/>
                <a:gd name="T10" fmla="*/ 89 w 119"/>
                <a:gd name="T11" fmla="*/ 8 h 17"/>
                <a:gd name="T12" fmla="*/ 82 w 119"/>
                <a:gd name="T13" fmla="*/ 10 h 17"/>
                <a:gd name="T14" fmla="*/ 74 w 119"/>
                <a:gd name="T15" fmla="*/ 12 h 17"/>
                <a:gd name="T16" fmla="*/ 67 w 119"/>
                <a:gd name="T17" fmla="*/ 14 h 17"/>
                <a:gd name="T18" fmla="*/ 59 w 119"/>
                <a:gd name="T19" fmla="*/ 14 h 17"/>
                <a:gd name="T20" fmla="*/ 50 w 119"/>
                <a:gd name="T21" fmla="*/ 16 h 17"/>
                <a:gd name="T22" fmla="*/ 42 w 119"/>
                <a:gd name="T23" fmla="*/ 16 h 17"/>
                <a:gd name="T24" fmla="*/ 34 w 119"/>
                <a:gd name="T25" fmla="*/ 16 h 17"/>
                <a:gd name="T26" fmla="*/ 25 w 119"/>
                <a:gd name="T27" fmla="*/ 14 h 17"/>
                <a:gd name="T28" fmla="*/ 17 w 119"/>
                <a:gd name="T29" fmla="*/ 10 h 17"/>
                <a:gd name="T30" fmla="*/ 8 w 119"/>
                <a:gd name="T31" fmla="*/ 5 h 17"/>
                <a:gd name="T32" fmla="*/ 0 w 119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7"/>
                <a:gd name="T53" fmla="*/ 119 w 11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7">
                  <a:moveTo>
                    <a:pt x="118" y="12"/>
                  </a:moveTo>
                  <a:lnTo>
                    <a:pt x="113" y="10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95" y="8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2"/>
                  </a:lnTo>
                  <a:lnTo>
                    <a:pt x="67" y="14"/>
                  </a:lnTo>
                  <a:lnTo>
                    <a:pt x="59" y="14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4" y="16"/>
                  </a:lnTo>
                  <a:lnTo>
                    <a:pt x="25" y="14"/>
                  </a:lnTo>
                  <a:lnTo>
                    <a:pt x="17" y="10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629"/>
            <p:cNvSpPr>
              <a:spLocks noChangeShapeType="1"/>
            </p:cNvSpPr>
            <p:nvPr/>
          </p:nvSpPr>
          <p:spPr bwMode="auto">
            <a:xfrm flipH="1">
              <a:off x="4052" y="319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Line 630"/>
            <p:cNvSpPr>
              <a:spLocks noChangeShapeType="1"/>
            </p:cNvSpPr>
            <p:nvPr/>
          </p:nvSpPr>
          <p:spPr bwMode="auto">
            <a:xfrm flipV="1">
              <a:off x="3935" y="3183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631"/>
            <p:cNvSpPr>
              <a:spLocks/>
            </p:cNvSpPr>
            <p:nvPr/>
          </p:nvSpPr>
          <p:spPr bwMode="auto">
            <a:xfrm>
              <a:off x="3749" y="3168"/>
              <a:ext cx="113" cy="54"/>
            </a:xfrm>
            <a:custGeom>
              <a:avLst/>
              <a:gdLst>
                <a:gd name="T0" fmla="*/ 112 w 113"/>
                <a:gd name="T1" fmla="*/ 0 h 54"/>
                <a:gd name="T2" fmla="*/ 101 w 113"/>
                <a:gd name="T3" fmla="*/ 3 h 54"/>
                <a:gd name="T4" fmla="*/ 91 w 113"/>
                <a:gd name="T5" fmla="*/ 5 h 54"/>
                <a:gd name="T6" fmla="*/ 81 w 113"/>
                <a:gd name="T7" fmla="*/ 7 h 54"/>
                <a:gd name="T8" fmla="*/ 73 w 113"/>
                <a:gd name="T9" fmla="*/ 10 h 54"/>
                <a:gd name="T10" fmla="*/ 64 w 113"/>
                <a:gd name="T11" fmla="*/ 13 h 54"/>
                <a:gd name="T12" fmla="*/ 57 w 113"/>
                <a:gd name="T13" fmla="*/ 16 h 54"/>
                <a:gd name="T14" fmla="*/ 49 w 113"/>
                <a:gd name="T15" fmla="*/ 19 h 54"/>
                <a:gd name="T16" fmla="*/ 43 w 113"/>
                <a:gd name="T17" fmla="*/ 22 h 54"/>
                <a:gd name="T18" fmla="*/ 36 w 113"/>
                <a:gd name="T19" fmla="*/ 26 h 54"/>
                <a:gd name="T20" fmla="*/ 30 w 113"/>
                <a:gd name="T21" fmla="*/ 29 h 54"/>
                <a:gd name="T22" fmla="*/ 25 w 113"/>
                <a:gd name="T23" fmla="*/ 33 h 54"/>
                <a:gd name="T24" fmla="*/ 19 w 113"/>
                <a:gd name="T25" fmla="*/ 37 h 54"/>
                <a:gd name="T26" fmla="*/ 14 w 113"/>
                <a:gd name="T27" fmla="*/ 41 h 54"/>
                <a:gd name="T28" fmla="*/ 9 w 113"/>
                <a:gd name="T29" fmla="*/ 45 h 54"/>
                <a:gd name="T30" fmla="*/ 5 w 113"/>
                <a:gd name="T31" fmla="*/ 49 h 54"/>
                <a:gd name="T32" fmla="*/ 0 w 113"/>
                <a:gd name="T33" fmla="*/ 5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54"/>
                <a:gd name="T53" fmla="*/ 113 w 11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54">
                  <a:moveTo>
                    <a:pt x="112" y="0"/>
                  </a:moveTo>
                  <a:lnTo>
                    <a:pt x="101" y="3"/>
                  </a:lnTo>
                  <a:lnTo>
                    <a:pt x="91" y="5"/>
                  </a:lnTo>
                  <a:lnTo>
                    <a:pt x="81" y="7"/>
                  </a:lnTo>
                  <a:lnTo>
                    <a:pt x="73" y="10"/>
                  </a:lnTo>
                  <a:lnTo>
                    <a:pt x="64" y="13"/>
                  </a:lnTo>
                  <a:lnTo>
                    <a:pt x="57" y="16"/>
                  </a:lnTo>
                  <a:lnTo>
                    <a:pt x="49" y="19"/>
                  </a:lnTo>
                  <a:lnTo>
                    <a:pt x="43" y="22"/>
                  </a:lnTo>
                  <a:lnTo>
                    <a:pt x="36" y="26"/>
                  </a:lnTo>
                  <a:lnTo>
                    <a:pt x="30" y="29"/>
                  </a:lnTo>
                  <a:lnTo>
                    <a:pt x="25" y="33"/>
                  </a:lnTo>
                  <a:lnTo>
                    <a:pt x="19" y="37"/>
                  </a:lnTo>
                  <a:lnTo>
                    <a:pt x="14" y="41"/>
                  </a:lnTo>
                  <a:lnTo>
                    <a:pt x="9" y="45"/>
                  </a:lnTo>
                  <a:lnTo>
                    <a:pt x="5" y="49"/>
                  </a:lnTo>
                  <a:lnTo>
                    <a:pt x="0" y="53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632"/>
            <p:cNvSpPr>
              <a:spLocks noChangeShapeType="1"/>
            </p:cNvSpPr>
            <p:nvPr/>
          </p:nvSpPr>
          <p:spPr bwMode="auto">
            <a:xfrm>
              <a:off x="3861" y="3169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Line 633"/>
            <p:cNvSpPr>
              <a:spLocks noChangeShapeType="1"/>
            </p:cNvSpPr>
            <p:nvPr/>
          </p:nvSpPr>
          <p:spPr bwMode="auto">
            <a:xfrm>
              <a:off x="3749" y="3221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634"/>
            <p:cNvSpPr>
              <a:spLocks/>
            </p:cNvSpPr>
            <p:nvPr/>
          </p:nvSpPr>
          <p:spPr bwMode="auto">
            <a:xfrm>
              <a:off x="3691" y="3221"/>
              <a:ext cx="59" cy="95"/>
            </a:xfrm>
            <a:custGeom>
              <a:avLst/>
              <a:gdLst>
                <a:gd name="T0" fmla="*/ 58 w 59"/>
                <a:gd name="T1" fmla="*/ 0 h 95"/>
                <a:gd name="T2" fmla="*/ 54 w 59"/>
                <a:gd name="T3" fmla="*/ 5 h 95"/>
                <a:gd name="T4" fmla="*/ 49 w 59"/>
                <a:gd name="T5" fmla="*/ 10 h 95"/>
                <a:gd name="T6" fmla="*/ 45 w 59"/>
                <a:gd name="T7" fmla="*/ 16 h 95"/>
                <a:gd name="T8" fmla="*/ 41 w 59"/>
                <a:gd name="T9" fmla="*/ 22 h 95"/>
                <a:gd name="T10" fmla="*/ 37 w 59"/>
                <a:gd name="T11" fmla="*/ 28 h 95"/>
                <a:gd name="T12" fmla="*/ 34 w 59"/>
                <a:gd name="T13" fmla="*/ 34 h 95"/>
                <a:gd name="T14" fmla="*/ 30 w 59"/>
                <a:gd name="T15" fmla="*/ 41 h 95"/>
                <a:gd name="T16" fmla="*/ 26 w 59"/>
                <a:gd name="T17" fmla="*/ 47 h 95"/>
                <a:gd name="T18" fmla="*/ 23 w 59"/>
                <a:gd name="T19" fmla="*/ 54 h 95"/>
                <a:gd name="T20" fmla="*/ 20 w 59"/>
                <a:gd name="T21" fmla="*/ 60 h 95"/>
                <a:gd name="T22" fmla="*/ 16 w 59"/>
                <a:gd name="T23" fmla="*/ 67 h 95"/>
                <a:gd name="T24" fmla="*/ 13 w 59"/>
                <a:gd name="T25" fmla="*/ 73 h 95"/>
                <a:gd name="T26" fmla="*/ 10 w 59"/>
                <a:gd name="T27" fmla="*/ 78 h 95"/>
                <a:gd name="T28" fmla="*/ 6 w 59"/>
                <a:gd name="T29" fmla="*/ 84 h 95"/>
                <a:gd name="T30" fmla="*/ 3 w 59"/>
                <a:gd name="T31" fmla="*/ 89 h 95"/>
                <a:gd name="T32" fmla="*/ 0 w 59"/>
                <a:gd name="T33" fmla="*/ 94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95"/>
                <a:gd name="T53" fmla="*/ 59 w 59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95">
                  <a:moveTo>
                    <a:pt x="58" y="0"/>
                  </a:moveTo>
                  <a:lnTo>
                    <a:pt x="54" y="5"/>
                  </a:lnTo>
                  <a:lnTo>
                    <a:pt x="49" y="10"/>
                  </a:lnTo>
                  <a:lnTo>
                    <a:pt x="45" y="16"/>
                  </a:lnTo>
                  <a:lnTo>
                    <a:pt x="41" y="22"/>
                  </a:lnTo>
                  <a:lnTo>
                    <a:pt x="37" y="28"/>
                  </a:lnTo>
                  <a:lnTo>
                    <a:pt x="34" y="34"/>
                  </a:lnTo>
                  <a:lnTo>
                    <a:pt x="30" y="41"/>
                  </a:lnTo>
                  <a:lnTo>
                    <a:pt x="26" y="47"/>
                  </a:lnTo>
                  <a:lnTo>
                    <a:pt x="23" y="54"/>
                  </a:lnTo>
                  <a:lnTo>
                    <a:pt x="20" y="60"/>
                  </a:lnTo>
                  <a:lnTo>
                    <a:pt x="16" y="67"/>
                  </a:lnTo>
                  <a:lnTo>
                    <a:pt x="13" y="73"/>
                  </a:lnTo>
                  <a:lnTo>
                    <a:pt x="10" y="78"/>
                  </a:lnTo>
                  <a:lnTo>
                    <a:pt x="6" y="84"/>
                  </a:lnTo>
                  <a:lnTo>
                    <a:pt x="3" y="89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635"/>
            <p:cNvSpPr>
              <a:spLocks noChangeShapeType="1"/>
            </p:cNvSpPr>
            <p:nvPr/>
          </p:nvSpPr>
          <p:spPr bwMode="auto">
            <a:xfrm>
              <a:off x="3750" y="322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Line 636"/>
            <p:cNvSpPr>
              <a:spLocks noChangeShapeType="1"/>
            </p:cNvSpPr>
            <p:nvPr/>
          </p:nvSpPr>
          <p:spPr bwMode="auto">
            <a:xfrm flipH="1">
              <a:off x="3690" y="3314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637"/>
            <p:cNvSpPr>
              <a:spLocks/>
            </p:cNvSpPr>
            <p:nvPr/>
          </p:nvSpPr>
          <p:spPr bwMode="auto">
            <a:xfrm>
              <a:off x="3655" y="3315"/>
              <a:ext cx="37" cy="94"/>
            </a:xfrm>
            <a:custGeom>
              <a:avLst/>
              <a:gdLst>
                <a:gd name="T0" fmla="*/ 36 w 37"/>
                <a:gd name="T1" fmla="*/ 0 h 94"/>
                <a:gd name="T2" fmla="*/ 33 w 37"/>
                <a:gd name="T3" fmla="*/ 4 h 94"/>
                <a:gd name="T4" fmla="*/ 29 w 37"/>
                <a:gd name="T5" fmla="*/ 8 h 94"/>
                <a:gd name="T6" fmla="*/ 26 w 37"/>
                <a:gd name="T7" fmla="*/ 13 h 94"/>
                <a:gd name="T8" fmla="*/ 23 w 37"/>
                <a:gd name="T9" fmla="*/ 18 h 94"/>
                <a:gd name="T10" fmla="*/ 20 w 37"/>
                <a:gd name="T11" fmla="*/ 23 h 94"/>
                <a:gd name="T12" fmla="*/ 16 w 37"/>
                <a:gd name="T13" fmla="*/ 29 h 94"/>
                <a:gd name="T14" fmla="*/ 14 w 37"/>
                <a:gd name="T15" fmla="*/ 34 h 94"/>
                <a:gd name="T16" fmla="*/ 11 w 37"/>
                <a:gd name="T17" fmla="*/ 40 h 94"/>
                <a:gd name="T18" fmla="*/ 8 w 37"/>
                <a:gd name="T19" fmla="*/ 46 h 94"/>
                <a:gd name="T20" fmla="*/ 6 w 37"/>
                <a:gd name="T21" fmla="*/ 52 h 94"/>
                <a:gd name="T22" fmla="*/ 4 w 37"/>
                <a:gd name="T23" fmla="*/ 59 h 94"/>
                <a:gd name="T24" fmla="*/ 2 w 37"/>
                <a:gd name="T25" fmla="*/ 65 h 94"/>
                <a:gd name="T26" fmla="*/ 1 w 37"/>
                <a:gd name="T27" fmla="*/ 72 h 94"/>
                <a:gd name="T28" fmla="*/ 0 w 37"/>
                <a:gd name="T29" fmla="*/ 79 h 94"/>
                <a:gd name="T30" fmla="*/ 0 w 37"/>
                <a:gd name="T31" fmla="*/ 86 h 94"/>
                <a:gd name="T32" fmla="*/ 0 w 37"/>
                <a:gd name="T33" fmla="*/ 93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94"/>
                <a:gd name="T53" fmla="*/ 37 w 37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94">
                  <a:moveTo>
                    <a:pt x="36" y="0"/>
                  </a:moveTo>
                  <a:lnTo>
                    <a:pt x="33" y="4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9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8" y="46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2" y="65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3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638"/>
            <p:cNvSpPr>
              <a:spLocks noChangeShapeType="1"/>
            </p:cNvSpPr>
            <p:nvPr/>
          </p:nvSpPr>
          <p:spPr bwMode="auto">
            <a:xfrm>
              <a:off x="3692" y="331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Line 639"/>
            <p:cNvSpPr>
              <a:spLocks noChangeShapeType="1"/>
            </p:cNvSpPr>
            <p:nvPr/>
          </p:nvSpPr>
          <p:spPr bwMode="auto">
            <a:xfrm flipH="1">
              <a:off x="3655" y="3408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640"/>
            <p:cNvSpPr>
              <a:spLocks/>
            </p:cNvSpPr>
            <p:nvPr/>
          </p:nvSpPr>
          <p:spPr bwMode="auto">
            <a:xfrm>
              <a:off x="3655" y="3408"/>
              <a:ext cx="27" cy="94"/>
            </a:xfrm>
            <a:custGeom>
              <a:avLst/>
              <a:gdLst>
                <a:gd name="T0" fmla="*/ 0 w 27"/>
                <a:gd name="T1" fmla="*/ 0 h 94"/>
                <a:gd name="T2" fmla="*/ 1 w 27"/>
                <a:gd name="T3" fmla="*/ 7 h 94"/>
                <a:gd name="T4" fmla="*/ 2 w 27"/>
                <a:gd name="T5" fmla="*/ 14 h 94"/>
                <a:gd name="T6" fmla="*/ 3 w 27"/>
                <a:gd name="T7" fmla="*/ 20 h 94"/>
                <a:gd name="T8" fmla="*/ 4 w 27"/>
                <a:gd name="T9" fmla="*/ 27 h 94"/>
                <a:gd name="T10" fmla="*/ 5 w 27"/>
                <a:gd name="T11" fmla="*/ 33 h 94"/>
                <a:gd name="T12" fmla="*/ 7 w 27"/>
                <a:gd name="T13" fmla="*/ 38 h 94"/>
                <a:gd name="T14" fmla="*/ 9 w 27"/>
                <a:gd name="T15" fmla="*/ 44 h 94"/>
                <a:gd name="T16" fmla="*/ 11 w 27"/>
                <a:gd name="T17" fmla="*/ 50 h 94"/>
                <a:gd name="T18" fmla="*/ 13 w 27"/>
                <a:gd name="T19" fmla="*/ 55 h 94"/>
                <a:gd name="T20" fmla="*/ 15 w 27"/>
                <a:gd name="T21" fmla="*/ 60 h 94"/>
                <a:gd name="T22" fmla="*/ 17 w 27"/>
                <a:gd name="T23" fmla="*/ 66 h 94"/>
                <a:gd name="T24" fmla="*/ 19 w 27"/>
                <a:gd name="T25" fmla="*/ 71 h 94"/>
                <a:gd name="T26" fmla="*/ 21 w 27"/>
                <a:gd name="T27" fmla="*/ 76 h 94"/>
                <a:gd name="T28" fmla="*/ 23 w 27"/>
                <a:gd name="T29" fmla="*/ 82 h 94"/>
                <a:gd name="T30" fmla="*/ 24 w 27"/>
                <a:gd name="T31" fmla="*/ 87 h 94"/>
                <a:gd name="T32" fmla="*/ 26 w 27"/>
                <a:gd name="T33" fmla="*/ 93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94"/>
                <a:gd name="T53" fmla="*/ 27 w 27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94">
                  <a:moveTo>
                    <a:pt x="0" y="0"/>
                  </a:moveTo>
                  <a:lnTo>
                    <a:pt x="1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9" y="44"/>
                  </a:lnTo>
                  <a:lnTo>
                    <a:pt x="11" y="50"/>
                  </a:lnTo>
                  <a:lnTo>
                    <a:pt x="13" y="55"/>
                  </a:lnTo>
                  <a:lnTo>
                    <a:pt x="15" y="60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6"/>
                  </a:lnTo>
                  <a:lnTo>
                    <a:pt x="23" y="82"/>
                  </a:lnTo>
                  <a:lnTo>
                    <a:pt x="24" y="87"/>
                  </a:lnTo>
                  <a:lnTo>
                    <a:pt x="26" y="93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641"/>
            <p:cNvSpPr>
              <a:spLocks noChangeShapeType="1"/>
            </p:cNvSpPr>
            <p:nvPr/>
          </p:nvSpPr>
          <p:spPr bwMode="auto">
            <a:xfrm>
              <a:off x="3656" y="3408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642"/>
            <p:cNvSpPr>
              <a:spLocks noChangeShapeType="1"/>
            </p:cNvSpPr>
            <p:nvPr/>
          </p:nvSpPr>
          <p:spPr bwMode="auto">
            <a:xfrm flipH="1">
              <a:off x="3681" y="3500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643"/>
            <p:cNvSpPr>
              <a:spLocks/>
            </p:cNvSpPr>
            <p:nvPr/>
          </p:nvSpPr>
          <p:spPr bwMode="auto">
            <a:xfrm>
              <a:off x="3681" y="3501"/>
              <a:ext cx="44" cy="106"/>
            </a:xfrm>
            <a:custGeom>
              <a:avLst/>
              <a:gdLst>
                <a:gd name="T0" fmla="*/ 0 w 44"/>
                <a:gd name="T1" fmla="*/ 0 h 106"/>
                <a:gd name="T2" fmla="*/ 2 w 44"/>
                <a:gd name="T3" fmla="*/ 5 h 106"/>
                <a:gd name="T4" fmla="*/ 3 w 44"/>
                <a:gd name="T5" fmla="*/ 11 h 106"/>
                <a:gd name="T6" fmla="*/ 5 w 44"/>
                <a:gd name="T7" fmla="*/ 18 h 106"/>
                <a:gd name="T8" fmla="*/ 7 w 44"/>
                <a:gd name="T9" fmla="*/ 25 h 106"/>
                <a:gd name="T10" fmla="*/ 9 w 44"/>
                <a:gd name="T11" fmla="*/ 32 h 106"/>
                <a:gd name="T12" fmla="*/ 11 w 44"/>
                <a:gd name="T13" fmla="*/ 40 h 106"/>
                <a:gd name="T14" fmla="*/ 13 w 44"/>
                <a:gd name="T15" fmla="*/ 47 h 106"/>
                <a:gd name="T16" fmla="*/ 15 w 44"/>
                <a:gd name="T17" fmla="*/ 54 h 106"/>
                <a:gd name="T18" fmla="*/ 18 w 44"/>
                <a:gd name="T19" fmla="*/ 62 h 106"/>
                <a:gd name="T20" fmla="*/ 21 w 44"/>
                <a:gd name="T21" fmla="*/ 69 h 106"/>
                <a:gd name="T22" fmla="*/ 24 w 44"/>
                <a:gd name="T23" fmla="*/ 76 h 106"/>
                <a:gd name="T24" fmla="*/ 27 w 44"/>
                <a:gd name="T25" fmla="*/ 82 h 106"/>
                <a:gd name="T26" fmla="*/ 31 w 44"/>
                <a:gd name="T27" fmla="*/ 89 h 106"/>
                <a:gd name="T28" fmla="*/ 34 w 44"/>
                <a:gd name="T29" fmla="*/ 95 h 106"/>
                <a:gd name="T30" fmla="*/ 39 w 44"/>
                <a:gd name="T31" fmla="*/ 100 h 106"/>
                <a:gd name="T32" fmla="*/ 43 w 44"/>
                <a:gd name="T33" fmla="*/ 105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06"/>
                <a:gd name="T53" fmla="*/ 44 w 44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06">
                  <a:moveTo>
                    <a:pt x="0" y="0"/>
                  </a:moveTo>
                  <a:lnTo>
                    <a:pt x="2" y="5"/>
                  </a:lnTo>
                  <a:lnTo>
                    <a:pt x="3" y="11"/>
                  </a:lnTo>
                  <a:lnTo>
                    <a:pt x="5" y="18"/>
                  </a:lnTo>
                  <a:lnTo>
                    <a:pt x="7" y="25"/>
                  </a:lnTo>
                  <a:lnTo>
                    <a:pt x="9" y="32"/>
                  </a:lnTo>
                  <a:lnTo>
                    <a:pt x="11" y="40"/>
                  </a:lnTo>
                  <a:lnTo>
                    <a:pt x="13" y="47"/>
                  </a:lnTo>
                  <a:lnTo>
                    <a:pt x="15" y="54"/>
                  </a:lnTo>
                  <a:lnTo>
                    <a:pt x="18" y="62"/>
                  </a:lnTo>
                  <a:lnTo>
                    <a:pt x="21" y="69"/>
                  </a:lnTo>
                  <a:lnTo>
                    <a:pt x="24" y="76"/>
                  </a:lnTo>
                  <a:lnTo>
                    <a:pt x="27" y="82"/>
                  </a:lnTo>
                  <a:lnTo>
                    <a:pt x="31" y="89"/>
                  </a:lnTo>
                  <a:lnTo>
                    <a:pt x="34" y="95"/>
                  </a:lnTo>
                  <a:lnTo>
                    <a:pt x="39" y="100"/>
                  </a:lnTo>
                  <a:lnTo>
                    <a:pt x="43" y="105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644"/>
            <p:cNvSpPr>
              <a:spLocks noChangeShapeType="1"/>
            </p:cNvSpPr>
            <p:nvPr/>
          </p:nvSpPr>
          <p:spPr bwMode="auto">
            <a:xfrm>
              <a:off x="3682" y="3500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645"/>
            <p:cNvSpPr>
              <a:spLocks noChangeShapeType="1"/>
            </p:cNvSpPr>
            <p:nvPr/>
          </p:nvSpPr>
          <p:spPr bwMode="auto">
            <a:xfrm flipH="1">
              <a:off x="3724" y="360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646"/>
            <p:cNvSpPr>
              <a:spLocks/>
            </p:cNvSpPr>
            <p:nvPr/>
          </p:nvSpPr>
          <p:spPr bwMode="auto">
            <a:xfrm>
              <a:off x="3724" y="3606"/>
              <a:ext cx="86" cy="41"/>
            </a:xfrm>
            <a:custGeom>
              <a:avLst/>
              <a:gdLst>
                <a:gd name="T0" fmla="*/ 0 w 86"/>
                <a:gd name="T1" fmla="*/ 0 h 41"/>
                <a:gd name="T2" fmla="*/ 4 w 86"/>
                <a:gd name="T3" fmla="*/ 4 h 41"/>
                <a:gd name="T4" fmla="*/ 7 w 86"/>
                <a:gd name="T5" fmla="*/ 7 h 41"/>
                <a:gd name="T6" fmla="*/ 10 w 86"/>
                <a:gd name="T7" fmla="*/ 10 h 41"/>
                <a:gd name="T8" fmla="*/ 13 w 86"/>
                <a:gd name="T9" fmla="*/ 13 h 41"/>
                <a:gd name="T10" fmla="*/ 15 w 86"/>
                <a:gd name="T11" fmla="*/ 15 h 41"/>
                <a:gd name="T12" fmla="*/ 18 w 86"/>
                <a:gd name="T13" fmla="*/ 16 h 41"/>
                <a:gd name="T14" fmla="*/ 20 w 86"/>
                <a:gd name="T15" fmla="*/ 18 h 41"/>
                <a:gd name="T16" fmla="*/ 24 w 86"/>
                <a:gd name="T17" fmla="*/ 19 h 41"/>
                <a:gd name="T18" fmla="*/ 27 w 86"/>
                <a:gd name="T19" fmla="*/ 20 h 41"/>
                <a:gd name="T20" fmla="*/ 32 w 86"/>
                <a:gd name="T21" fmla="*/ 22 h 41"/>
                <a:gd name="T22" fmla="*/ 37 w 86"/>
                <a:gd name="T23" fmla="*/ 24 h 41"/>
                <a:gd name="T24" fmla="*/ 43 w 86"/>
                <a:gd name="T25" fmla="*/ 26 h 41"/>
                <a:gd name="T26" fmla="*/ 51 w 86"/>
                <a:gd name="T27" fmla="*/ 29 h 41"/>
                <a:gd name="T28" fmla="*/ 61 w 86"/>
                <a:gd name="T29" fmla="*/ 32 h 41"/>
                <a:gd name="T30" fmla="*/ 72 w 86"/>
                <a:gd name="T31" fmla="*/ 36 h 41"/>
                <a:gd name="T32" fmla="*/ 85 w 86"/>
                <a:gd name="T33" fmla="*/ 4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41"/>
                <a:gd name="T53" fmla="*/ 86 w 86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41">
                  <a:moveTo>
                    <a:pt x="0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32" y="22"/>
                  </a:lnTo>
                  <a:lnTo>
                    <a:pt x="37" y="24"/>
                  </a:lnTo>
                  <a:lnTo>
                    <a:pt x="43" y="26"/>
                  </a:lnTo>
                  <a:lnTo>
                    <a:pt x="51" y="29"/>
                  </a:lnTo>
                  <a:lnTo>
                    <a:pt x="61" y="32"/>
                  </a:lnTo>
                  <a:lnTo>
                    <a:pt x="72" y="36"/>
                  </a:lnTo>
                  <a:lnTo>
                    <a:pt x="85" y="4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647"/>
            <p:cNvSpPr>
              <a:spLocks noChangeShapeType="1"/>
            </p:cNvSpPr>
            <p:nvPr/>
          </p:nvSpPr>
          <p:spPr bwMode="auto">
            <a:xfrm>
              <a:off x="3724" y="3606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648"/>
            <p:cNvSpPr>
              <a:spLocks noChangeShapeType="1"/>
            </p:cNvSpPr>
            <p:nvPr/>
          </p:nvSpPr>
          <p:spPr bwMode="auto">
            <a:xfrm flipH="1">
              <a:off x="3807" y="364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649"/>
            <p:cNvSpPr>
              <a:spLocks/>
            </p:cNvSpPr>
            <p:nvPr/>
          </p:nvSpPr>
          <p:spPr bwMode="auto">
            <a:xfrm>
              <a:off x="3809" y="3646"/>
              <a:ext cx="79" cy="52"/>
            </a:xfrm>
            <a:custGeom>
              <a:avLst/>
              <a:gdLst>
                <a:gd name="T0" fmla="*/ 0 w 79"/>
                <a:gd name="T1" fmla="*/ 0 h 52"/>
                <a:gd name="T2" fmla="*/ 5 w 79"/>
                <a:gd name="T3" fmla="*/ 2 h 52"/>
                <a:gd name="T4" fmla="*/ 9 w 79"/>
                <a:gd name="T5" fmla="*/ 5 h 52"/>
                <a:gd name="T6" fmla="*/ 13 w 79"/>
                <a:gd name="T7" fmla="*/ 8 h 52"/>
                <a:gd name="T8" fmla="*/ 17 w 79"/>
                <a:gd name="T9" fmla="*/ 11 h 52"/>
                <a:gd name="T10" fmla="*/ 20 w 79"/>
                <a:gd name="T11" fmla="*/ 15 h 52"/>
                <a:gd name="T12" fmla="*/ 23 w 79"/>
                <a:gd name="T13" fmla="*/ 19 h 52"/>
                <a:gd name="T14" fmla="*/ 26 w 79"/>
                <a:gd name="T15" fmla="*/ 23 h 52"/>
                <a:gd name="T16" fmla="*/ 30 w 79"/>
                <a:gd name="T17" fmla="*/ 27 h 52"/>
                <a:gd name="T18" fmla="*/ 34 w 79"/>
                <a:gd name="T19" fmla="*/ 30 h 52"/>
                <a:gd name="T20" fmla="*/ 38 w 79"/>
                <a:gd name="T21" fmla="*/ 34 h 52"/>
                <a:gd name="T22" fmla="*/ 42 w 79"/>
                <a:gd name="T23" fmla="*/ 38 h 52"/>
                <a:gd name="T24" fmla="*/ 47 w 79"/>
                <a:gd name="T25" fmla="*/ 41 h 52"/>
                <a:gd name="T26" fmla="*/ 54 w 79"/>
                <a:gd name="T27" fmla="*/ 44 h 52"/>
                <a:gd name="T28" fmla="*/ 60 w 79"/>
                <a:gd name="T29" fmla="*/ 47 h 52"/>
                <a:gd name="T30" fmla="*/ 68 w 79"/>
                <a:gd name="T31" fmla="*/ 49 h 52"/>
                <a:gd name="T32" fmla="*/ 78 w 79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2"/>
                <a:gd name="T53" fmla="*/ 79 w 7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2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3" y="8"/>
                  </a:lnTo>
                  <a:lnTo>
                    <a:pt x="17" y="11"/>
                  </a:lnTo>
                  <a:lnTo>
                    <a:pt x="20" y="15"/>
                  </a:lnTo>
                  <a:lnTo>
                    <a:pt x="23" y="19"/>
                  </a:lnTo>
                  <a:lnTo>
                    <a:pt x="26" y="23"/>
                  </a:lnTo>
                  <a:lnTo>
                    <a:pt x="30" y="27"/>
                  </a:lnTo>
                  <a:lnTo>
                    <a:pt x="34" y="30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7" y="41"/>
                  </a:lnTo>
                  <a:lnTo>
                    <a:pt x="54" y="44"/>
                  </a:lnTo>
                  <a:lnTo>
                    <a:pt x="60" y="47"/>
                  </a:lnTo>
                  <a:lnTo>
                    <a:pt x="68" y="49"/>
                  </a:lnTo>
                  <a:lnTo>
                    <a:pt x="78" y="5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650"/>
            <p:cNvSpPr>
              <a:spLocks noChangeShapeType="1"/>
            </p:cNvSpPr>
            <p:nvPr/>
          </p:nvSpPr>
          <p:spPr bwMode="auto">
            <a:xfrm flipV="1">
              <a:off x="3808" y="3645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651"/>
            <p:cNvSpPr>
              <a:spLocks noChangeShapeType="1"/>
            </p:cNvSpPr>
            <p:nvPr/>
          </p:nvSpPr>
          <p:spPr bwMode="auto">
            <a:xfrm flipH="1">
              <a:off x="3885" y="3697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652"/>
            <p:cNvSpPr>
              <a:spLocks/>
            </p:cNvSpPr>
            <p:nvPr/>
          </p:nvSpPr>
          <p:spPr bwMode="auto">
            <a:xfrm>
              <a:off x="3887" y="3670"/>
              <a:ext cx="121" cy="28"/>
            </a:xfrm>
            <a:custGeom>
              <a:avLst/>
              <a:gdLst>
                <a:gd name="T0" fmla="*/ 0 w 121"/>
                <a:gd name="T1" fmla="*/ 27 h 28"/>
                <a:gd name="T2" fmla="*/ 9 w 121"/>
                <a:gd name="T3" fmla="*/ 27 h 28"/>
                <a:gd name="T4" fmla="*/ 18 w 121"/>
                <a:gd name="T5" fmla="*/ 27 h 28"/>
                <a:gd name="T6" fmla="*/ 27 w 121"/>
                <a:gd name="T7" fmla="*/ 27 h 28"/>
                <a:gd name="T8" fmla="*/ 36 w 121"/>
                <a:gd name="T9" fmla="*/ 25 h 28"/>
                <a:gd name="T10" fmla="*/ 44 w 121"/>
                <a:gd name="T11" fmla="*/ 24 h 28"/>
                <a:gd name="T12" fmla="*/ 53 w 121"/>
                <a:gd name="T13" fmla="*/ 22 h 28"/>
                <a:gd name="T14" fmla="*/ 61 w 121"/>
                <a:gd name="T15" fmla="*/ 19 h 28"/>
                <a:gd name="T16" fmla="*/ 68 w 121"/>
                <a:gd name="T17" fmla="*/ 17 h 28"/>
                <a:gd name="T18" fmla="*/ 76 w 121"/>
                <a:gd name="T19" fmla="*/ 14 h 28"/>
                <a:gd name="T20" fmla="*/ 83 w 121"/>
                <a:gd name="T21" fmla="*/ 11 h 28"/>
                <a:gd name="T22" fmla="*/ 90 w 121"/>
                <a:gd name="T23" fmla="*/ 8 h 28"/>
                <a:gd name="T24" fmla="*/ 96 w 121"/>
                <a:gd name="T25" fmla="*/ 6 h 28"/>
                <a:gd name="T26" fmla="*/ 103 w 121"/>
                <a:gd name="T27" fmla="*/ 4 h 28"/>
                <a:gd name="T28" fmla="*/ 109 w 121"/>
                <a:gd name="T29" fmla="*/ 2 h 28"/>
                <a:gd name="T30" fmla="*/ 115 w 121"/>
                <a:gd name="T31" fmla="*/ 1 h 28"/>
                <a:gd name="T32" fmla="*/ 120 w 12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28"/>
                <a:gd name="T53" fmla="*/ 121 w 1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28">
                  <a:moveTo>
                    <a:pt x="0" y="27"/>
                  </a:moveTo>
                  <a:lnTo>
                    <a:pt x="9" y="27"/>
                  </a:lnTo>
                  <a:lnTo>
                    <a:pt x="18" y="27"/>
                  </a:lnTo>
                  <a:lnTo>
                    <a:pt x="27" y="27"/>
                  </a:lnTo>
                  <a:lnTo>
                    <a:pt x="36" y="25"/>
                  </a:lnTo>
                  <a:lnTo>
                    <a:pt x="44" y="24"/>
                  </a:lnTo>
                  <a:lnTo>
                    <a:pt x="53" y="22"/>
                  </a:lnTo>
                  <a:lnTo>
                    <a:pt x="61" y="19"/>
                  </a:lnTo>
                  <a:lnTo>
                    <a:pt x="68" y="17"/>
                  </a:lnTo>
                  <a:lnTo>
                    <a:pt x="76" y="14"/>
                  </a:lnTo>
                  <a:lnTo>
                    <a:pt x="83" y="11"/>
                  </a:lnTo>
                  <a:lnTo>
                    <a:pt x="90" y="8"/>
                  </a:lnTo>
                  <a:lnTo>
                    <a:pt x="96" y="6"/>
                  </a:lnTo>
                  <a:lnTo>
                    <a:pt x="103" y="4"/>
                  </a:lnTo>
                  <a:lnTo>
                    <a:pt x="109" y="2"/>
                  </a:lnTo>
                  <a:lnTo>
                    <a:pt x="115" y="1"/>
                  </a:lnTo>
                  <a:lnTo>
                    <a:pt x="12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653"/>
            <p:cNvSpPr>
              <a:spLocks noChangeShapeType="1"/>
            </p:cNvSpPr>
            <p:nvPr/>
          </p:nvSpPr>
          <p:spPr bwMode="auto">
            <a:xfrm flipV="1">
              <a:off x="3886" y="3695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Line 654"/>
            <p:cNvSpPr>
              <a:spLocks noChangeShapeType="1"/>
            </p:cNvSpPr>
            <p:nvPr/>
          </p:nvSpPr>
          <p:spPr bwMode="auto">
            <a:xfrm>
              <a:off x="4007" y="3671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655"/>
            <p:cNvSpPr>
              <a:spLocks/>
            </p:cNvSpPr>
            <p:nvPr/>
          </p:nvSpPr>
          <p:spPr bwMode="auto">
            <a:xfrm>
              <a:off x="4007" y="3629"/>
              <a:ext cx="115" cy="42"/>
            </a:xfrm>
            <a:custGeom>
              <a:avLst/>
              <a:gdLst>
                <a:gd name="T0" fmla="*/ 0 w 115"/>
                <a:gd name="T1" fmla="*/ 41 h 42"/>
                <a:gd name="T2" fmla="*/ 8 w 115"/>
                <a:gd name="T3" fmla="*/ 41 h 42"/>
                <a:gd name="T4" fmla="*/ 15 w 115"/>
                <a:gd name="T5" fmla="*/ 40 h 42"/>
                <a:gd name="T6" fmla="*/ 23 w 115"/>
                <a:gd name="T7" fmla="*/ 39 h 42"/>
                <a:gd name="T8" fmla="*/ 31 w 115"/>
                <a:gd name="T9" fmla="*/ 38 h 42"/>
                <a:gd name="T10" fmla="*/ 39 w 115"/>
                <a:gd name="T11" fmla="*/ 36 h 42"/>
                <a:gd name="T12" fmla="*/ 47 w 115"/>
                <a:gd name="T13" fmla="*/ 34 h 42"/>
                <a:gd name="T14" fmla="*/ 54 w 115"/>
                <a:gd name="T15" fmla="*/ 32 h 42"/>
                <a:gd name="T16" fmla="*/ 62 w 115"/>
                <a:gd name="T17" fmla="*/ 30 h 42"/>
                <a:gd name="T18" fmla="*/ 70 w 115"/>
                <a:gd name="T19" fmla="*/ 27 h 42"/>
                <a:gd name="T20" fmla="*/ 77 w 115"/>
                <a:gd name="T21" fmla="*/ 24 h 42"/>
                <a:gd name="T22" fmla="*/ 84 w 115"/>
                <a:gd name="T23" fmla="*/ 21 h 42"/>
                <a:gd name="T24" fmla="*/ 91 w 115"/>
                <a:gd name="T25" fmla="*/ 18 h 42"/>
                <a:gd name="T26" fmla="*/ 97 w 115"/>
                <a:gd name="T27" fmla="*/ 14 h 42"/>
                <a:gd name="T28" fmla="*/ 103 w 115"/>
                <a:gd name="T29" fmla="*/ 10 h 42"/>
                <a:gd name="T30" fmla="*/ 109 w 115"/>
                <a:gd name="T31" fmla="*/ 5 h 42"/>
                <a:gd name="T32" fmla="*/ 114 w 115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42"/>
                <a:gd name="T53" fmla="*/ 115 w 115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42">
                  <a:moveTo>
                    <a:pt x="0" y="41"/>
                  </a:moveTo>
                  <a:lnTo>
                    <a:pt x="8" y="41"/>
                  </a:lnTo>
                  <a:lnTo>
                    <a:pt x="15" y="40"/>
                  </a:lnTo>
                  <a:lnTo>
                    <a:pt x="23" y="39"/>
                  </a:lnTo>
                  <a:lnTo>
                    <a:pt x="31" y="38"/>
                  </a:lnTo>
                  <a:lnTo>
                    <a:pt x="39" y="36"/>
                  </a:lnTo>
                  <a:lnTo>
                    <a:pt x="47" y="34"/>
                  </a:lnTo>
                  <a:lnTo>
                    <a:pt x="54" y="32"/>
                  </a:lnTo>
                  <a:lnTo>
                    <a:pt x="62" y="30"/>
                  </a:lnTo>
                  <a:lnTo>
                    <a:pt x="70" y="27"/>
                  </a:lnTo>
                  <a:lnTo>
                    <a:pt x="77" y="24"/>
                  </a:lnTo>
                  <a:lnTo>
                    <a:pt x="84" y="21"/>
                  </a:lnTo>
                  <a:lnTo>
                    <a:pt x="91" y="18"/>
                  </a:lnTo>
                  <a:lnTo>
                    <a:pt x="97" y="14"/>
                  </a:lnTo>
                  <a:lnTo>
                    <a:pt x="103" y="10"/>
                  </a:lnTo>
                  <a:lnTo>
                    <a:pt x="109" y="5"/>
                  </a:lnTo>
                  <a:lnTo>
                    <a:pt x="114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656"/>
            <p:cNvSpPr>
              <a:spLocks noChangeShapeType="1"/>
            </p:cNvSpPr>
            <p:nvPr/>
          </p:nvSpPr>
          <p:spPr bwMode="auto">
            <a:xfrm flipV="1">
              <a:off x="4007" y="3669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657"/>
            <p:cNvSpPr>
              <a:spLocks noChangeShapeType="1"/>
            </p:cNvSpPr>
            <p:nvPr/>
          </p:nvSpPr>
          <p:spPr bwMode="auto">
            <a:xfrm>
              <a:off x="4122" y="3630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658"/>
            <p:cNvSpPr>
              <a:spLocks/>
            </p:cNvSpPr>
            <p:nvPr/>
          </p:nvSpPr>
          <p:spPr bwMode="auto">
            <a:xfrm>
              <a:off x="4121" y="3535"/>
              <a:ext cx="51" cy="95"/>
            </a:xfrm>
            <a:custGeom>
              <a:avLst/>
              <a:gdLst>
                <a:gd name="T0" fmla="*/ 0 w 51"/>
                <a:gd name="T1" fmla="*/ 94 h 95"/>
                <a:gd name="T2" fmla="*/ 5 w 51"/>
                <a:gd name="T3" fmla="*/ 89 h 95"/>
                <a:gd name="T4" fmla="*/ 9 w 51"/>
                <a:gd name="T5" fmla="*/ 84 h 95"/>
                <a:gd name="T6" fmla="*/ 13 w 51"/>
                <a:gd name="T7" fmla="*/ 79 h 95"/>
                <a:gd name="T8" fmla="*/ 17 w 51"/>
                <a:gd name="T9" fmla="*/ 74 h 95"/>
                <a:gd name="T10" fmla="*/ 20 w 51"/>
                <a:gd name="T11" fmla="*/ 69 h 95"/>
                <a:gd name="T12" fmla="*/ 23 w 51"/>
                <a:gd name="T13" fmla="*/ 63 h 95"/>
                <a:gd name="T14" fmla="*/ 26 w 51"/>
                <a:gd name="T15" fmla="*/ 58 h 95"/>
                <a:gd name="T16" fmla="*/ 28 w 51"/>
                <a:gd name="T17" fmla="*/ 52 h 95"/>
                <a:gd name="T18" fmla="*/ 31 w 51"/>
                <a:gd name="T19" fmla="*/ 46 h 95"/>
                <a:gd name="T20" fmla="*/ 33 w 51"/>
                <a:gd name="T21" fmla="*/ 40 h 95"/>
                <a:gd name="T22" fmla="*/ 36 w 51"/>
                <a:gd name="T23" fmla="*/ 34 h 95"/>
                <a:gd name="T24" fmla="*/ 38 w 51"/>
                <a:gd name="T25" fmla="*/ 27 h 95"/>
                <a:gd name="T26" fmla="*/ 41 w 51"/>
                <a:gd name="T27" fmla="*/ 21 h 95"/>
                <a:gd name="T28" fmla="*/ 44 w 51"/>
                <a:gd name="T29" fmla="*/ 14 h 95"/>
                <a:gd name="T30" fmla="*/ 47 w 51"/>
                <a:gd name="T31" fmla="*/ 7 h 95"/>
                <a:gd name="T32" fmla="*/ 50 w 51"/>
                <a:gd name="T33" fmla="*/ 0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95"/>
                <a:gd name="T53" fmla="*/ 51 w 51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95">
                  <a:moveTo>
                    <a:pt x="0" y="94"/>
                  </a:moveTo>
                  <a:lnTo>
                    <a:pt x="5" y="89"/>
                  </a:lnTo>
                  <a:lnTo>
                    <a:pt x="9" y="84"/>
                  </a:lnTo>
                  <a:lnTo>
                    <a:pt x="13" y="79"/>
                  </a:lnTo>
                  <a:lnTo>
                    <a:pt x="17" y="74"/>
                  </a:lnTo>
                  <a:lnTo>
                    <a:pt x="20" y="69"/>
                  </a:lnTo>
                  <a:lnTo>
                    <a:pt x="23" y="63"/>
                  </a:lnTo>
                  <a:lnTo>
                    <a:pt x="26" y="58"/>
                  </a:lnTo>
                  <a:lnTo>
                    <a:pt x="28" y="52"/>
                  </a:lnTo>
                  <a:lnTo>
                    <a:pt x="31" y="46"/>
                  </a:lnTo>
                  <a:lnTo>
                    <a:pt x="33" y="40"/>
                  </a:lnTo>
                  <a:lnTo>
                    <a:pt x="36" y="34"/>
                  </a:lnTo>
                  <a:lnTo>
                    <a:pt x="38" y="27"/>
                  </a:lnTo>
                  <a:lnTo>
                    <a:pt x="41" y="21"/>
                  </a:lnTo>
                  <a:lnTo>
                    <a:pt x="44" y="14"/>
                  </a:lnTo>
                  <a:lnTo>
                    <a:pt x="47" y="7"/>
                  </a:lnTo>
                  <a:lnTo>
                    <a:pt x="5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59"/>
            <p:cNvSpPr>
              <a:spLocks noChangeShapeType="1"/>
            </p:cNvSpPr>
            <p:nvPr/>
          </p:nvSpPr>
          <p:spPr bwMode="auto">
            <a:xfrm>
              <a:off x="4121" y="3629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Line 660"/>
            <p:cNvSpPr>
              <a:spLocks noChangeShapeType="1"/>
            </p:cNvSpPr>
            <p:nvPr/>
          </p:nvSpPr>
          <p:spPr bwMode="auto">
            <a:xfrm>
              <a:off x="4172" y="353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661"/>
            <p:cNvSpPr>
              <a:spLocks/>
            </p:cNvSpPr>
            <p:nvPr/>
          </p:nvSpPr>
          <p:spPr bwMode="auto">
            <a:xfrm>
              <a:off x="4171" y="3419"/>
              <a:ext cx="31" cy="117"/>
            </a:xfrm>
            <a:custGeom>
              <a:avLst/>
              <a:gdLst>
                <a:gd name="T0" fmla="*/ 0 w 31"/>
                <a:gd name="T1" fmla="*/ 116 h 117"/>
                <a:gd name="T2" fmla="*/ 3 w 31"/>
                <a:gd name="T3" fmla="*/ 109 h 117"/>
                <a:gd name="T4" fmla="*/ 6 w 31"/>
                <a:gd name="T5" fmla="*/ 102 h 117"/>
                <a:gd name="T6" fmla="*/ 9 w 31"/>
                <a:gd name="T7" fmla="*/ 95 h 117"/>
                <a:gd name="T8" fmla="*/ 12 w 31"/>
                <a:gd name="T9" fmla="*/ 89 h 117"/>
                <a:gd name="T10" fmla="*/ 15 w 31"/>
                <a:gd name="T11" fmla="*/ 82 h 117"/>
                <a:gd name="T12" fmla="*/ 17 w 31"/>
                <a:gd name="T13" fmla="*/ 76 h 117"/>
                <a:gd name="T14" fmla="*/ 19 w 31"/>
                <a:gd name="T15" fmla="*/ 69 h 117"/>
                <a:gd name="T16" fmla="*/ 22 w 31"/>
                <a:gd name="T17" fmla="*/ 63 h 117"/>
                <a:gd name="T18" fmla="*/ 24 w 31"/>
                <a:gd name="T19" fmla="*/ 56 h 117"/>
                <a:gd name="T20" fmla="*/ 25 w 31"/>
                <a:gd name="T21" fmla="*/ 49 h 117"/>
                <a:gd name="T22" fmla="*/ 27 w 31"/>
                <a:gd name="T23" fmla="*/ 42 h 117"/>
                <a:gd name="T24" fmla="*/ 28 w 31"/>
                <a:gd name="T25" fmla="*/ 35 h 117"/>
                <a:gd name="T26" fmla="*/ 29 w 31"/>
                <a:gd name="T27" fmla="*/ 27 h 117"/>
                <a:gd name="T28" fmla="*/ 30 w 31"/>
                <a:gd name="T29" fmla="*/ 19 h 117"/>
                <a:gd name="T30" fmla="*/ 30 w 31"/>
                <a:gd name="T31" fmla="*/ 10 h 117"/>
                <a:gd name="T32" fmla="*/ 30 w 31"/>
                <a:gd name="T33" fmla="*/ 0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17"/>
                <a:gd name="T53" fmla="*/ 31 w 31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17">
                  <a:moveTo>
                    <a:pt x="0" y="116"/>
                  </a:moveTo>
                  <a:lnTo>
                    <a:pt x="3" y="109"/>
                  </a:lnTo>
                  <a:lnTo>
                    <a:pt x="6" y="102"/>
                  </a:lnTo>
                  <a:lnTo>
                    <a:pt x="9" y="95"/>
                  </a:lnTo>
                  <a:lnTo>
                    <a:pt x="12" y="89"/>
                  </a:lnTo>
                  <a:lnTo>
                    <a:pt x="15" y="82"/>
                  </a:lnTo>
                  <a:lnTo>
                    <a:pt x="17" y="76"/>
                  </a:lnTo>
                  <a:lnTo>
                    <a:pt x="19" y="69"/>
                  </a:lnTo>
                  <a:lnTo>
                    <a:pt x="22" y="63"/>
                  </a:lnTo>
                  <a:lnTo>
                    <a:pt x="24" y="56"/>
                  </a:lnTo>
                  <a:lnTo>
                    <a:pt x="25" y="49"/>
                  </a:lnTo>
                  <a:lnTo>
                    <a:pt x="27" y="42"/>
                  </a:lnTo>
                  <a:lnTo>
                    <a:pt x="28" y="35"/>
                  </a:lnTo>
                  <a:lnTo>
                    <a:pt x="29" y="27"/>
                  </a:lnTo>
                  <a:lnTo>
                    <a:pt x="30" y="19"/>
                  </a:lnTo>
                  <a:lnTo>
                    <a:pt x="30" y="10"/>
                  </a:lnTo>
                  <a:lnTo>
                    <a:pt x="3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Line 662"/>
            <p:cNvSpPr>
              <a:spLocks noChangeShapeType="1"/>
            </p:cNvSpPr>
            <p:nvPr/>
          </p:nvSpPr>
          <p:spPr bwMode="auto">
            <a:xfrm flipH="1">
              <a:off x="4170" y="3535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Line 663"/>
            <p:cNvSpPr>
              <a:spLocks noChangeShapeType="1"/>
            </p:cNvSpPr>
            <p:nvPr/>
          </p:nvSpPr>
          <p:spPr bwMode="auto">
            <a:xfrm>
              <a:off x="4202" y="3419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664"/>
            <p:cNvSpPr>
              <a:spLocks/>
            </p:cNvSpPr>
            <p:nvPr/>
          </p:nvSpPr>
          <p:spPr bwMode="auto">
            <a:xfrm>
              <a:off x="4182" y="3344"/>
              <a:ext cx="20" cy="76"/>
            </a:xfrm>
            <a:custGeom>
              <a:avLst/>
              <a:gdLst>
                <a:gd name="T0" fmla="*/ 19 w 20"/>
                <a:gd name="T1" fmla="*/ 75 h 76"/>
                <a:gd name="T2" fmla="*/ 19 w 20"/>
                <a:gd name="T3" fmla="*/ 66 h 76"/>
                <a:gd name="T4" fmla="*/ 19 w 20"/>
                <a:gd name="T5" fmla="*/ 59 h 76"/>
                <a:gd name="T6" fmla="*/ 18 w 20"/>
                <a:gd name="T7" fmla="*/ 52 h 76"/>
                <a:gd name="T8" fmla="*/ 17 w 20"/>
                <a:gd name="T9" fmla="*/ 47 h 76"/>
                <a:gd name="T10" fmla="*/ 16 w 20"/>
                <a:gd name="T11" fmla="*/ 42 h 76"/>
                <a:gd name="T12" fmla="*/ 15 w 20"/>
                <a:gd name="T13" fmla="*/ 38 h 76"/>
                <a:gd name="T14" fmla="*/ 14 w 20"/>
                <a:gd name="T15" fmla="*/ 35 h 76"/>
                <a:gd name="T16" fmla="*/ 13 w 20"/>
                <a:gd name="T17" fmla="*/ 32 h 76"/>
                <a:gd name="T18" fmla="*/ 11 w 20"/>
                <a:gd name="T19" fmla="*/ 29 h 76"/>
                <a:gd name="T20" fmla="*/ 10 w 20"/>
                <a:gd name="T21" fmla="*/ 26 h 76"/>
                <a:gd name="T22" fmla="*/ 8 w 20"/>
                <a:gd name="T23" fmla="*/ 23 h 76"/>
                <a:gd name="T24" fmla="*/ 7 w 20"/>
                <a:gd name="T25" fmla="*/ 19 h 76"/>
                <a:gd name="T26" fmla="*/ 5 w 20"/>
                <a:gd name="T27" fmla="*/ 16 h 76"/>
                <a:gd name="T28" fmla="*/ 3 w 20"/>
                <a:gd name="T29" fmla="*/ 11 h 76"/>
                <a:gd name="T30" fmla="*/ 2 w 20"/>
                <a:gd name="T31" fmla="*/ 6 h 76"/>
                <a:gd name="T32" fmla="*/ 0 w 20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76"/>
                <a:gd name="T53" fmla="*/ 20 w 20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76">
                  <a:moveTo>
                    <a:pt x="19" y="75"/>
                  </a:moveTo>
                  <a:lnTo>
                    <a:pt x="19" y="66"/>
                  </a:lnTo>
                  <a:lnTo>
                    <a:pt x="19" y="59"/>
                  </a:lnTo>
                  <a:lnTo>
                    <a:pt x="18" y="52"/>
                  </a:lnTo>
                  <a:lnTo>
                    <a:pt x="17" y="47"/>
                  </a:lnTo>
                  <a:lnTo>
                    <a:pt x="16" y="42"/>
                  </a:lnTo>
                  <a:lnTo>
                    <a:pt x="15" y="38"/>
                  </a:lnTo>
                  <a:lnTo>
                    <a:pt x="14" y="35"/>
                  </a:lnTo>
                  <a:lnTo>
                    <a:pt x="13" y="32"/>
                  </a:lnTo>
                  <a:lnTo>
                    <a:pt x="11" y="29"/>
                  </a:lnTo>
                  <a:lnTo>
                    <a:pt x="10" y="26"/>
                  </a:lnTo>
                  <a:lnTo>
                    <a:pt x="8" y="23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Line 665"/>
            <p:cNvSpPr>
              <a:spLocks noChangeShapeType="1"/>
            </p:cNvSpPr>
            <p:nvPr/>
          </p:nvSpPr>
          <p:spPr bwMode="auto">
            <a:xfrm flipH="1">
              <a:off x="4202" y="3419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Line 666"/>
            <p:cNvSpPr>
              <a:spLocks noChangeShapeType="1"/>
            </p:cNvSpPr>
            <p:nvPr/>
          </p:nvSpPr>
          <p:spPr bwMode="auto">
            <a:xfrm>
              <a:off x="4182" y="3343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667"/>
            <p:cNvSpPr>
              <a:spLocks/>
            </p:cNvSpPr>
            <p:nvPr/>
          </p:nvSpPr>
          <p:spPr bwMode="auto">
            <a:xfrm>
              <a:off x="4138" y="3252"/>
              <a:ext cx="45" cy="93"/>
            </a:xfrm>
            <a:custGeom>
              <a:avLst/>
              <a:gdLst>
                <a:gd name="T0" fmla="*/ 44 w 45"/>
                <a:gd name="T1" fmla="*/ 92 h 93"/>
                <a:gd name="T2" fmla="*/ 43 w 45"/>
                <a:gd name="T3" fmla="*/ 87 h 93"/>
                <a:gd name="T4" fmla="*/ 42 w 45"/>
                <a:gd name="T5" fmla="*/ 83 h 93"/>
                <a:gd name="T6" fmla="*/ 40 w 45"/>
                <a:gd name="T7" fmla="*/ 77 h 93"/>
                <a:gd name="T8" fmla="*/ 38 w 45"/>
                <a:gd name="T9" fmla="*/ 72 h 93"/>
                <a:gd name="T10" fmla="*/ 36 w 45"/>
                <a:gd name="T11" fmla="*/ 66 h 93"/>
                <a:gd name="T12" fmla="*/ 33 w 45"/>
                <a:gd name="T13" fmla="*/ 60 h 93"/>
                <a:gd name="T14" fmla="*/ 30 w 45"/>
                <a:gd name="T15" fmla="*/ 54 h 93"/>
                <a:gd name="T16" fmla="*/ 27 w 45"/>
                <a:gd name="T17" fmla="*/ 48 h 93"/>
                <a:gd name="T18" fmla="*/ 24 w 45"/>
                <a:gd name="T19" fmla="*/ 42 h 93"/>
                <a:gd name="T20" fmla="*/ 21 w 45"/>
                <a:gd name="T21" fmla="*/ 35 h 93"/>
                <a:gd name="T22" fmla="*/ 18 w 45"/>
                <a:gd name="T23" fmla="*/ 29 h 93"/>
                <a:gd name="T24" fmla="*/ 14 w 45"/>
                <a:gd name="T25" fmla="*/ 23 h 93"/>
                <a:gd name="T26" fmla="*/ 11 w 45"/>
                <a:gd name="T27" fmla="*/ 17 h 93"/>
                <a:gd name="T28" fmla="*/ 7 w 45"/>
                <a:gd name="T29" fmla="*/ 11 h 93"/>
                <a:gd name="T30" fmla="*/ 4 w 45"/>
                <a:gd name="T31" fmla="*/ 5 h 93"/>
                <a:gd name="T32" fmla="*/ 0 w 45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93"/>
                <a:gd name="T53" fmla="*/ 45 w 45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93">
                  <a:moveTo>
                    <a:pt x="44" y="92"/>
                  </a:moveTo>
                  <a:lnTo>
                    <a:pt x="43" y="87"/>
                  </a:lnTo>
                  <a:lnTo>
                    <a:pt x="42" y="83"/>
                  </a:lnTo>
                  <a:lnTo>
                    <a:pt x="40" y="77"/>
                  </a:lnTo>
                  <a:lnTo>
                    <a:pt x="38" y="72"/>
                  </a:lnTo>
                  <a:lnTo>
                    <a:pt x="36" y="66"/>
                  </a:lnTo>
                  <a:lnTo>
                    <a:pt x="33" y="60"/>
                  </a:lnTo>
                  <a:lnTo>
                    <a:pt x="30" y="54"/>
                  </a:lnTo>
                  <a:lnTo>
                    <a:pt x="27" y="48"/>
                  </a:lnTo>
                  <a:lnTo>
                    <a:pt x="24" y="42"/>
                  </a:lnTo>
                  <a:lnTo>
                    <a:pt x="21" y="35"/>
                  </a:lnTo>
                  <a:lnTo>
                    <a:pt x="18" y="29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Line 668"/>
            <p:cNvSpPr>
              <a:spLocks noChangeShapeType="1"/>
            </p:cNvSpPr>
            <p:nvPr/>
          </p:nvSpPr>
          <p:spPr bwMode="auto">
            <a:xfrm flipH="1">
              <a:off x="4183" y="3343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Line 669"/>
            <p:cNvSpPr>
              <a:spLocks noChangeShapeType="1"/>
            </p:cNvSpPr>
            <p:nvPr/>
          </p:nvSpPr>
          <p:spPr bwMode="auto">
            <a:xfrm>
              <a:off x="4138" y="3252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670"/>
            <p:cNvSpPr>
              <a:spLocks/>
            </p:cNvSpPr>
            <p:nvPr/>
          </p:nvSpPr>
          <p:spPr bwMode="auto">
            <a:xfrm>
              <a:off x="4062" y="3197"/>
              <a:ext cx="77" cy="56"/>
            </a:xfrm>
            <a:custGeom>
              <a:avLst/>
              <a:gdLst>
                <a:gd name="T0" fmla="*/ 76 w 77"/>
                <a:gd name="T1" fmla="*/ 55 h 56"/>
                <a:gd name="T2" fmla="*/ 73 w 77"/>
                <a:gd name="T3" fmla="*/ 51 h 56"/>
                <a:gd name="T4" fmla="*/ 70 w 77"/>
                <a:gd name="T5" fmla="*/ 46 h 56"/>
                <a:gd name="T6" fmla="*/ 66 w 77"/>
                <a:gd name="T7" fmla="*/ 43 h 56"/>
                <a:gd name="T8" fmla="*/ 63 w 77"/>
                <a:gd name="T9" fmla="*/ 40 h 56"/>
                <a:gd name="T10" fmla="*/ 60 w 77"/>
                <a:gd name="T11" fmla="*/ 37 h 56"/>
                <a:gd name="T12" fmla="*/ 56 w 77"/>
                <a:gd name="T13" fmla="*/ 34 h 56"/>
                <a:gd name="T14" fmla="*/ 52 w 77"/>
                <a:gd name="T15" fmla="*/ 31 h 56"/>
                <a:gd name="T16" fmla="*/ 48 w 77"/>
                <a:gd name="T17" fmla="*/ 29 h 56"/>
                <a:gd name="T18" fmla="*/ 44 w 77"/>
                <a:gd name="T19" fmla="*/ 26 h 56"/>
                <a:gd name="T20" fmla="*/ 39 w 77"/>
                <a:gd name="T21" fmla="*/ 24 h 56"/>
                <a:gd name="T22" fmla="*/ 34 w 77"/>
                <a:gd name="T23" fmla="*/ 21 h 56"/>
                <a:gd name="T24" fmla="*/ 28 w 77"/>
                <a:gd name="T25" fmla="*/ 17 h 56"/>
                <a:gd name="T26" fmla="*/ 22 w 77"/>
                <a:gd name="T27" fmla="*/ 14 h 56"/>
                <a:gd name="T28" fmla="*/ 15 w 77"/>
                <a:gd name="T29" fmla="*/ 10 h 56"/>
                <a:gd name="T30" fmla="*/ 8 w 77"/>
                <a:gd name="T31" fmla="*/ 5 h 56"/>
                <a:gd name="T32" fmla="*/ 0 w 77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6"/>
                <a:gd name="T53" fmla="*/ 77 w 7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6">
                  <a:moveTo>
                    <a:pt x="76" y="55"/>
                  </a:moveTo>
                  <a:lnTo>
                    <a:pt x="73" y="51"/>
                  </a:lnTo>
                  <a:lnTo>
                    <a:pt x="70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60" y="37"/>
                  </a:lnTo>
                  <a:lnTo>
                    <a:pt x="56" y="34"/>
                  </a:lnTo>
                  <a:lnTo>
                    <a:pt x="52" y="31"/>
                  </a:lnTo>
                  <a:lnTo>
                    <a:pt x="48" y="29"/>
                  </a:lnTo>
                  <a:lnTo>
                    <a:pt x="44" y="26"/>
                  </a:lnTo>
                  <a:lnTo>
                    <a:pt x="39" y="24"/>
                  </a:lnTo>
                  <a:lnTo>
                    <a:pt x="34" y="21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0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Line 671"/>
            <p:cNvSpPr>
              <a:spLocks noChangeShapeType="1"/>
            </p:cNvSpPr>
            <p:nvPr/>
          </p:nvSpPr>
          <p:spPr bwMode="auto">
            <a:xfrm flipH="1">
              <a:off x="4138" y="325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Line 672"/>
            <p:cNvSpPr>
              <a:spLocks noChangeShapeType="1"/>
            </p:cNvSpPr>
            <p:nvPr/>
          </p:nvSpPr>
          <p:spPr bwMode="auto">
            <a:xfrm flipV="1">
              <a:off x="4061" y="3196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673"/>
            <p:cNvSpPr>
              <a:spLocks/>
            </p:cNvSpPr>
            <p:nvPr/>
          </p:nvSpPr>
          <p:spPr bwMode="auto">
            <a:xfrm>
              <a:off x="3973" y="3140"/>
              <a:ext cx="90" cy="58"/>
            </a:xfrm>
            <a:custGeom>
              <a:avLst/>
              <a:gdLst>
                <a:gd name="T0" fmla="*/ 89 w 90"/>
                <a:gd name="T1" fmla="*/ 57 h 58"/>
                <a:gd name="T2" fmla="*/ 81 w 90"/>
                <a:gd name="T3" fmla="*/ 51 h 58"/>
                <a:gd name="T4" fmla="*/ 73 w 90"/>
                <a:gd name="T5" fmla="*/ 46 h 58"/>
                <a:gd name="T6" fmla="*/ 67 w 90"/>
                <a:gd name="T7" fmla="*/ 41 h 58"/>
                <a:gd name="T8" fmla="*/ 61 w 90"/>
                <a:gd name="T9" fmla="*/ 36 h 58"/>
                <a:gd name="T10" fmla="*/ 56 w 90"/>
                <a:gd name="T11" fmla="*/ 32 h 58"/>
                <a:gd name="T12" fmla="*/ 51 w 90"/>
                <a:gd name="T13" fmla="*/ 27 h 58"/>
                <a:gd name="T14" fmla="*/ 47 w 90"/>
                <a:gd name="T15" fmla="*/ 23 h 58"/>
                <a:gd name="T16" fmla="*/ 42 w 90"/>
                <a:gd name="T17" fmla="*/ 19 h 58"/>
                <a:gd name="T18" fmla="*/ 38 w 90"/>
                <a:gd name="T19" fmla="*/ 16 h 58"/>
                <a:gd name="T20" fmla="*/ 34 w 90"/>
                <a:gd name="T21" fmla="*/ 13 h 58"/>
                <a:gd name="T22" fmla="*/ 29 w 90"/>
                <a:gd name="T23" fmla="*/ 10 h 58"/>
                <a:gd name="T24" fmla="*/ 24 w 90"/>
                <a:gd name="T25" fmla="*/ 7 h 58"/>
                <a:gd name="T26" fmla="*/ 19 w 90"/>
                <a:gd name="T27" fmla="*/ 5 h 58"/>
                <a:gd name="T28" fmla="*/ 13 w 90"/>
                <a:gd name="T29" fmla="*/ 3 h 58"/>
                <a:gd name="T30" fmla="*/ 7 w 90"/>
                <a:gd name="T31" fmla="*/ 1 h 58"/>
                <a:gd name="T32" fmla="*/ 0 w 90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89" y="57"/>
                  </a:moveTo>
                  <a:lnTo>
                    <a:pt x="81" y="51"/>
                  </a:lnTo>
                  <a:lnTo>
                    <a:pt x="73" y="46"/>
                  </a:lnTo>
                  <a:lnTo>
                    <a:pt x="67" y="41"/>
                  </a:lnTo>
                  <a:lnTo>
                    <a:pt x="61" y="36"/>
                  </a:lnTo>
                  <a:lnTo>
                    <a:pt x="56" y="32"/>
                  </a:lnTo>
                  <a:lnTo>
                    <a:pt x="51" y="27"/>
                  </a:lnTo>
                  <a:lnTo>
                    <a:pt x="47" y="23"/>
                  </a:lnTo>
                  <a:lnTo>
                    <a:pt x="42" y="19"/>
                  </a:lnTo>
                  <a:lnTo>
                    <a:pt x="38" y="16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3" y="3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Line 674"/>
            <p:cNvSpPr>
              <a:spLocks noChangeShapeType="1"/>
            </p:cNvSpPr>
            <p:nvPr/>
          </p:nvSpPr>
          <p:spPr bwMode="auto">
            <a:xfrm flipH="1">
              <a:off x="4061" y="3198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Line 675"/>
            <p:cNvSpPr>
              <a:spLocks noChangeShapeType="1"/>
            </p:cNvSpPr>
            <p:nvPr/>
          </p:nvSpPr>
          <p:spPr bwMode="auto">
            <a:xfrm flipV="1">
              <a:off x="3972" y="3138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676"/>
            <p:cNvSpPr>
              <a:spLocks/>
            </p:cNvSpPr>
            <p:nvPr/>
          </p:nvSpPr>
          <p:spPr bwMode="auto">
            <a:xfrm>
              <a:off x="3861" y="3138"/>
              <a:ext cx="113" cy="31"/>
            </a:xfrm>
            <a:custGeom>
              <a:avLst/>
              <a:gdLst>
                <a:gd name="T0" fmla="*/ 112 w 113"/>
                <a:gd name="T1" fmla="*/ 2 h 31"/>
                <a:gd name="T2" fmla="*/ 102 w 113"/>
                <a:gd name="T3" fmla="*/ 1 h 31"/>
                <a:gd name="T4" fmla="*/ 94 w 113"/>
                <a:gd name="T5" fmla="*/ 0 h 31"/>
                <a:gd name="T6" fmla="*/ 86 w 113"/>
                <a:gd name="T7" fmla="*/ 1 h 31"/>
                <a:gd name="T8" fmla="*/ 78 w 113"/>
                <a:gd name="T9" fmla="*/ 2 h 31"/>
                <a:gd name="T10" fmla="*/ 71 w 113"/>
                <a:gd name="T11" fmla="*/ 4 h 31"/>
                <a:gd name="T12" fmla="*/ 63 w 113"/>
                <a:gd name="T13" fmla="*/ 6 h 31"/>
                <a:gd name="T14" fmla="*/ 57 w 113"/>
                <a:gd name="T15" fmla="*/ 8 h 31"/>
                <a:gd name="T16" fmla="*/ 50 w 113"/>
                <a:gd name="T17" fmla="*/ 11 h 31"/>
                <a:gd name="T18" fmla="*/ 44 w 113"/>
                <a:gd name="T19" fmla="*/ 13 h 31"/>
                <a:gd name="T20" fmla="*/ 37 w 113"/>
                <a:gd name="T21" fmla="*/ 16 h 31"/>
                <a:gd name="T22" fmla="*/ 31 w 113"/>
                <a:gd name="T23" fmla="*/ 19 h 31"/>
                <a:gd name="T24" fmla="*/ 25 w 113"/>
                <a:gd name="T25" fmla="*/ 22 h 31"/>
                <a:gd name="T26" fmla="*/ 19 w 113"/>
                <a:gd name="T27" fmla="*/ 25 h 31"/>
                <a:gd name="T28" fmla="*/ 13 w 113"/>
                <a:gd name="T29" fmla="*/ 27 h 31"/>
                <a:gd name="T30" fmla="*/ 6 w 113"/>
                <a:gd name="T31" fmla="*/ 29 h 31"/>
                <a:gd name="T32" fmla="*/ 0 w 113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31"/>
                <a:gd name="T53" fmla="*/ 113 w 11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31">
                  <a:moveTo>
                    <a:pt x="112" y="2"/>
                  </a:moveTo>
                  <a:lnTo>
                    <a:pt x="102" y="1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78" y="2"/>
                  </a:lnTo>
                  <a:lnTo>
                    <a:pt x="71" y="4"/>
                  </a:lnTo>
                  <a:lnTo>
                    <a:pt x="63" y="6"/>
                  </a:lnTo>
                  <a:lnTo>
                    <a:pt x="57" y="8"/>
                  </a:lnTo>
                  <a:lnTo>
                    <a:pt x="50" y="11"/>
                  </a:lnTo>
                  <a:lnTo>
                    <a:pt x="44" y="13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5" y="22"/>
                  </a:lnTo>
                  <a:lnTo>
                    <a:pt x="19" y="25"/>
                  </a:lnTo>
                  <a:lnTo>
                    <a:pt x="13" y="27"/>
                  </a:lnTo>
                  <a:lnTo>
                    <a:pt x="6" y="29"/>
                  </a:lnTo>
                  <a:lnTo>
                    <a:pt x="0" y="3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Line 677"/>
            <p:cNvSpPr>
              <a:spLocks noChangeShapeType="1"/>
            </p:cNvSpPr>
            <p:nvPr/>
          </p:nvSpPr>
          <p:spPr bwMode="auto">
            <a:xfrm flipH="1">
              <a:off x="3971" y="3140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678"/>
            <p:cNvSpPr>
              <a:spLocks noChangeShapeType="1"/>
            </p:cNvSpPr>
            <p:nvPr/>
          </p:nvSpPr>
          <p:spPr bwMode="auto">
            <a:xfrm flipV="1">
              <a:off x="3861" y="3167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679"/>
            <p:cNvSpPr>
              <a:spLocks/>
            </p:cNvSpPr>
            <p:nvPr/>
          </p:nvSpPr>
          <p:spPr bwMode="auto">
            <a:xfrm>
              <a:off x="3834" y="3102"/>
              <a:ext cx="140" cy="39"/>
            </a:xfrm>
            <a:custGeom>
              <a:avLst/>
              <a:gdLst>
                <a:gd name="T0" fmla="*/ 139 w 140"/>
                <a:gd name="T1" fmla="*/ 38 h 39"/>
                <a:gd name="T2" fmla="*/ 131 w 140"/>
                <a:gd name="T3" fmla="*/ 36 h 39"/>
                <a:gd name="T4" fmla="*/ 124 w 140"/>
                <a:gd name="T5" fmla="*/ 34 h 39"/>
                <a:gd name="T6" fmla="*/ 116 w 140"/>
                <a:gd name="T7" fmla="*/ 31 h 39"/>
                <a:gd name="T8" fmla="*/ 109 w 140"/>
                <a:gd name="T9" fmla="*/ 27 h 39"/>
                <a:gd name="T10" fmla="*/ 101 w 140"/>
                <a:gd name="T11" fmla="*/ 23 h 39"/>
                <a:gd name="T12" fmla="*/ 92 w 140"/>
                <a:gd name="T13" fmla="*/ 20 h 39"/>
                <a:gd name="T14" fmla="*/ 84 w 140"/>
                <a:gd name="T15" fmla="*/ 16 h 39"/>
                <a:gd name="T16" fmla="*/ 75 w 140"/>
                <a:gd name="T17" fmla="*/ 12 h 39"/>
                <a:gd name="T18" fmla="*/ 67 w 140"/>
                <a:gd name="T19" fmla="*/ 8 h 39"/>
                <a:gd name="T20" fmla="*/ 58 w 140"/>
                <a:gd name="T21" fmla="*/ 5 h 39"/>
                <a:gd name="T22" fmla="*/ 48 w 140"/>
                <a:gd name="T23" fmla="*/ 2 h 39"/>
                <a:gd name="T24" fmla="*/ 39 w 140"/>
                <a:gd name="T25" fmla="*/ 1 h 39"/>
                <a:gd name="T26" fmla="*/ 29 w 140"/>
                <a:gd name="T27" fmla="*/ 0 h 39"/>
                <a:gd name="T28" fmla="*/ 20 w 140"/>
                <a:gd name="T29" fmla="*/ 0 h 39"/>
                <a:gd name="T30" fmla="*/ 10 w 140"/>
                <a:gd name="T31" fmla="*/ 1 h 39"/>
                <a:gd name="T32" fmla="*/ 0 w 1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0"/>
                <a:gd name="T52" fmla="*/ 0 h 39"/>
                <a:gd name="T53" fmla="*/ 140 w 1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0" h="39">
                  <a:moveTo>
                    <a:pt x="139" y="38"/>
                  </a:moveTo>
                  <a:lnTo>
                    <a:pt x="131" y="36"/>
                  </a:lnTo>
                  <a:lnTo>
                    <a:pt x="124" y="34"/>
                  </a:lnTo>
                  <a:lnTo>
                    <a:pt x="116" y="31"/>
                  </a:lnTo>
                  <a:lnTo>
                    <a:pt x="109" y="27"/>
                  </a:lnTo>
                  <a:lnTo>
                    <a:pt x="101" y="23"/>
                  </a:lnTo>
                  <a:lnTo>
                    <a:pt x="92" y="20"/>
                  </a:lnTo>
                  <a:lnTo>
                    <a:pt x="84" y="16"/>
                  </a:lnTo>
                  <a:lnTo>
                    <a:pt x="75" y="12"/>
                  </a:lnTo>
                  <a:lnTo>
                    <a:pt x="67" y="8"/>
                  </a:lnTo>
                  <a:lnTo>
                    <a:pt x="58" y="5"/>
                  </a:lnTo>
                  <a:lnTo>
                    <a:pt x="48" y="2"/>
                  </a:lnTo>
                  <a:lnTo>
                    <a:pt x="39" y="1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1"/>
                  </a:lnTo>
                  <a:lnTo>
                    <a:pt x="0" y="4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Line 680"/>
            <p:cNvSpPr>
              <a:spLocks noChangeShapeType="1"/>
            </p:cNvSpPr>
            <p:nvPr/>
          </p:nvSpPr>
          <p:spPr bwMode="auto">
            <a:xfrm flipH="1">
              <a:off x="3971" y="3140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Line 681"/>
            <p:cNvSpPr>
              <a:spLocks noChangeShapeType="1"/>
            </p:cNvSpPr>
            <p:nvPr/>
          </p:nvSpPr>
          <p:spPr bwMode="auto">
            <a:xfrm flipV="1">
              <a:off x="3833" y="3105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682"/>
            <p:cNvSpPr>
              <a:spLocks/>
            </p:cNvSpPr>
            <p:nvPr/>
          </p:nvSpPr>
          <p:spPr bwMode="auto">
            <a:xfrm>
              <a:off x="3749" y="3106"/>
              <a:ext cx="86" cy="116"/>
            </a:xfrm>
            <a:custGeom>
              <a:avLst/>
              <a:gdLst>
                <a:gd name="T0" fmla="*/ 85 w 86"/>
                <a:gd name="T1" fmla="*/ 0 h 116"/>
                <a:gd name="T2" fmla="*/ 74 w 86"/>
                <a:gd name="T3" fmla="*/ 5 h 116"/>
                <a:gd name="T4" fmla="*/ 66 w 86"/>
                <a:gd name="T5" fmla="*/ 9 h 116"/>
                <a:gd name="T6" fmla="*/ 59 w 86"/>
                <a:gd name="T7" fmla="*/ 15 h 116"/>
                <a:gd name="T8" fmla="*/ 54 w 86"/>
                <a:gd name="T9" fmla="*/ 21 h 116"/>
                <a:gd name="T10" fmla="*/ 50 w 86"/>
                <a:gd name="T11" fmla="*/ 27 h 116"/>
                <a:gd name="T12" fmla="*/ 47 w 86"/>
                <a:gd name="T13" fmla="*/ 34 h 116"/>
                <a:gd name="T14" fmla="*/ 44 w 86"/>
                <a:gd name="T15" fmla="*/ 42 h 116"/>
                <a:gd name="T16" fmla="*/ 41 w 86"/>
                <a:gd name="T17" fmla="*/ 49 h 116"/>
                <a:gd name="T18" fmla="*/ 39 w 86"/>
                <a:gd name="T19" fmla="*/ 57 h 116"/>
                <a:gd name="T20" fmla="*/ 36 w 86"/>
                <a:gd name="T21" fmla="*/ 65 h 116"/>
                <a:gd name="T22" fmla="*/ 33 w 86"/>
                <a:gd name="T23" fmla="*/ 73 h 116"/>
                <a:gd name="T24" fmla="*/ 29 w 86"/>
                <a:gd name="T25" fmla="*/ 82 h 116"/>
                <a:gd name="T26" fmla="*/ 24 w 86"/>
                <a:gd name="T27" fmla="*/ 90 h 116"/>
                <a:gd name="T28" fmla="*/ 18 w 86"/>
                <a:gd name="T29" fmla="*/ 99 h 116"/>
                <a:gd name="T30" fmla="*/ 10 w 86"/>
                <a:gd name="T31" fmla="*/ 107 h 116"/>
                <a:gd name="T32" fmla="*/ 0 w 86"/>
                <a:gd name="T33" fmla="*/ 115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116"/>
                <a:gd name="T53" fmla="*/ 86 w 86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116">
                  <a:moveTo>
                    <a:pt x="85" y="0"/>
                  </a:moveTo>
                  <a:lnTo>
                    <a:pt x="74" y="5"/>
                  </a:lnTo>
                  <a:lnTo>
                    <a:pt x="66" y="9"/>
                  </a:lnTo>
                  <a:lnTo>
                    <a:pt x="59" y="15"/>
                  </a:lnTo>
                  <a:lnTo>
                    <a:pt x="54" y="21"/>
                  </a:lnTo>
                  <a:lnTo>
                    <a:pt x="50" y="27"/>
                  </a:lnTo>
                  <a:lnTo>
                    <a:pt x="47" y="34"/>
                  </a:lnTo>
                  <a:lnTo>
                    <a:pt x="44" y="42"/>
                  </a:lnTo>
                  <a:lnTo>
                    <a:pt x="41" y="49"/>
                  </a:lnTo>
                  <a:lnTo>
                    <a:pt x="39" y="57"/>
                  </a:lnTo>
                  <a:lnTo>
                    <a:pt x="36" y="65"/>
                  </a:lnTo>
                  <a:lnTo>
                    <a:pt x="33" y="73"/>
                  </a:lnTo>
                  <a:lnTo>
                    <a:pt x="29" y="82"/>
                  </a:lnTo>
                  <a:lnTo>
                    <a:pt x="24" y="90"/>
                  </a:lnTo>
                  <a:lnTo>
                    <a:pt x="18" y="99"/>
                  </a:lnTo>
                  <a:lnTo>
                    <a:pt x="10" y="107"/>
                  </a:lnTo>
                  <a:lnTo>
                    <a:pt x="0" y="115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Line 683"/>
            <p:cNvSpPr>
              <a:spLocks noChangeShapeType="1"/>
            </p:cNvSpPr>
            <p:nvPr/>
          </p:nvSpPr>
          <p:spPr bwMode="auto">
            <a:xfrm>
              <a:off x="3833" y="310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Line 684"/>
            <p:cNvSpPr>
              <a:spLocks noChangeShapeType="1"/>
            </p:cNvSpPr>
            <p:nvPr/>
          </p:nvSpPr>
          <p:spPr bwMode="auto">
            <a:xfrm>
              <a:off x="3749" y="3221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685"/>
            <p:cNvSpPr>
              <a:spLocks/>
            </p:cNvSpPr>
            <p:nvPr/>
          </p:nvSpPr>
          <p:spPr bwMode="auto">
            <a:xfrm>
              <a:off x="3632" y="3221"/>
              <a:ext cx="118" cy="62"/>
            </a:xfrm>
            <a:custGeom>
              <a:avLst/>
              <a:gdLst>
                <a:gd name="T0" fmla="*/ 117 w 118"/>
                <a:gd name="T1" fmla="*/ 0 h 62"/>
                <a:gd name="T2" fmla="*/ 110 w 118"/>
                <a:gd name="T3" fmla="*/ 5 h 62"/>
                <a:gd name="T4" fmla="*/ 103 w 118"/>
                <a:gd name="T5" fmla="*/ 10 h 62"/>
                <a:gd name="T6" fmla="*/ 95 w 118"/>
                <a:gd name="T7" fmla="*/ 14 h 62"/>
                <a:gd name="T8" fmla="*/ 86 w 118"/>
                <a:gd name="T9" fmla="*/ 17 h 62"/>
                <a:gd name="T10" fmla="*/ 77 w 118"/>
                <a:gd name="T11" fmla="*/ 21 h 62"/>
                <a:gd name="T12" fmla="*/ 68 w 118"/>
                <a:gd name="T13" fmla="*/ 24 h 62"/>
                <a:gd name="T14" fmla="*/ 59 w 118"/>
                <a:gd name="T15" fmla="*/ 28 h 62"/>
                <a:gd name="T16" fmla="*/ 51 w 118"/>
                <a:gd name="T17" fmla="*/ 31 h 62"/>
                <a:gd name="T18" fmla="*/ 42 w 118"/>
                <a:gd name="T19" fmla="*/ 34 h 62"/>
                <a:gd name="T20" fmla="*/ 34 w 118"/>
                <a:gd name="T21" fmla="*/ 37 h 62"/>
                <a:gd name="T22" fmla="*/ 26 w 118"/>
                <a:gd name="T23" fmla="*/ 41 h 62"/>
                <a:gd name="T24" fmla="*/ 19 w 118"/>
                <a:gd name="T25" fmla="*/ 44 h 62"/>
                <a:gd name="T26" fmla="*/ 12 w 118"/>
                <a:gd name="T27" fmla="*/ 48 h 62"/>
                <a:gd name="T28" fmla="*/ 7 w 118"/>
                <a:gd name="T29" fmla="*/ 52 h 62"/>
                <a:gd name="T30" fmla="*/ 3 w 118"/>
                <a:gd name="T31" fmla="*/ 56 h 62"/>
                <a:gd name="T32" fmla="*/ 0 w 118"/>
                <a:gd name="T33" fmla="*/ 6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62"/>
                <a:gd name="T53" fmla="*/ 118 w 118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62">
                  <a:moveTo>
                    <a:pt x="117" y="0"/>
                  </a:moveTo>
                  <a:lnTo>
                    <a:pt x="110" y="5"/>
                  </a:lnTo>
                  <a:lnTo>
                    <a:pt x="103" y="10"/>
                  </a:lnTo>
                  <a:lnTo>
                    <a:pt x="95" y="14"/>
                  </a:lnTo>
                  <a:lnTo>
                    <a:pt x="86" y="17"/>
                  </a:lnTo>
                  <a:lnTo>
                    <a:pt x="77" y="21"/>
                  </a:lnTo>
                  <a:lnTo>
                    <a:pt x="68" y="24"/>
                  </a:lnTo>
                  <a:lnTo>
                    <a:pt x="59" y="28"/>
                  </a:lnTo>
                  <a:lnTo>
                    <a:pt x="51" y="31"/>
                  </a:lnTo>
                  <a:lnTo>
                    <a:pt x="42" y="34"/>
                  </a:lnTo>
                  <a:lnTo>
                    <a:pt x="34" y="37"/>
                  </a:lnTo>
                  <a:lnTo>
                    <a:pt x="26" y="41"/>
                  </a:lnTo>
                  <a:lnTo>
                    <a:pt x="19" y="44"/>
                  </a:lnTo>
                  <a:lnTo>
                    <a:pt x="12" y="48"/>
                  </a:lnTo>
                  <a:lnTo>
                    <a:pt x="7" y="52"/>
                  </a:lnTo>
                  <a:lnTo>
                    <a:pt x="3" y="56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686"/>
            <p:cNvSpPr>
              <a:spLocks noChangeShapeType="1"/>
            </p:cNvSpPr>
            <p:nvPr/>
          </p:nvSpPr>
          <p:spPr bwMode="auto">
            <a:xfrm>
              <a:off x="3750" y="322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Line 687"/>
            <p:cNvSpPr>
              <a:spLocks noChangeShapeType="1"/>
            </p:cNvSpPr>
            <p:nvPr/>
          </p:nvSpPr>
          <p:spPr bwMode="auto">
            <a:xfrm flipH="1">
              <a:off x="3631" y="3282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688"/>
            <p:cNvSpPr>
              <a:spLocks/>
            </p:cNvSpPr>
            <p:nvPr/>
          </p:nvSpPr>
          <p:spPr bwMode="auto">
            <a:xfrm>
              <a:off x="3628" y="3282"/>
              <a:ext cx="28" cy="127"/>
            </a:xfrm>
            <a:custGeom>
              <a:avLst/>
              <a:gdLst>
                <a:gd name="T0" fmla="*/ 4 w 28"/>
                <a:gd name="T1" fmla="*/ 0 h 127"/>
                <a:gd name="T2" fmla="*/ 1 w 28"/>
                <a:gd name="T3" fmla="*/ 5 h 127"/>
                <a:gd name="T4" fmla="*/ 0 w 28"/>
                <a:gd name="T5" fmla="*/ 11 h 127"/>
                <a:gd name="T6" fmla="*/ 0 w 28"/>
                <a:gd name="T7" fmla="*/ 17 h 127"/>
                <a:gd name="T8" fmla="*/ 1 w 28"/>
                <a:gd name="T9" fmla="*/ 23 h 127"/>
                <a:gd name="T10" fmla="*/ 2 w 28"/>
                <a:gd name="T11" fmla="*/ 30 h 127"/>
                <a:gd name="T12" fmla="*/ 4 w 28"/>
                <a:gd name="T13" fmla="*/ 37 h 127"/>
                <a:gd name="T14" fmla="*/ 6 w 28"/>
                <a:gd name="T15" fmla="*/ 44 h 127"/>
                <a:gd name="T16" fmla="*/ 9 w 28"/>
                <a:gd name="T17" fmla="*/ 52 h 127"/>
                <a:gd name="T18" fmla="*/ 12 w 28"/>
                <a:gd name="T19" fmla="*/ 60 h 127"/>
                <a:gd name="T20" fmla="*/ 14 w 28"/>
                <a:gd name="T21" fmla="*/ 68 h 127"/>
                <a:gd name="T22" fmla="*/ 17 w 28"/>
                <a:gd name="T23" fmla="*/ 77 h 127"/>
                <a:gd name="T24" fmla="*/ 20 w 28"/>
                <a:gd name="T25" fmla="*/ 86 h 127"/>
                <a:gd name="T26" fmla="*/ 22 w 28"/>
                <a:gd name="T27" fmla="*/ 96 h 127"/>
                <a:gd name="T28" fmla="*/ 24 w 28"/>
                <a:gd name="T29" fmla="*/ 106 h 127"/>
                <a:gd name="T30" fmla="*/ 26 w 28"/>
                <a:gd name="T31" fmla="*/ 115 h 127"/>
                <a:gd name="T32" fmla="*/ 27 w 28"/>
                <a:gd name="T33" fmla="*/ 126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27"/>
                <a:gd name="T53" fmla="*/ 28 w 28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27">
                  <a:moveTo>
                    <a:pt x="4" y="0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2" y="30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2"/>
                  </a:lnTo>
                  <a:lnTo>
                    <a:pt x="12" y="60"/>
                  </a:lnTo>
                  <a:lnTo>
                    <a:pt x="14" y="68"/>
                  </a:lnTo>
                  <a:lnTo>
                    <a:pt x="17" y="77"/>
                  </a:lnTo>
                  <a:lnTo>
                    <a:pt x="20" y="86"/>
                  </a:lnTo>
                  <a:lnTo>
                    <a:pt x="22" y="96"/>
                  </a:lnTo>
                  <a:lnTo>
                    <a:pt x="24" y="106"/>
                  </a:lnTo>
                  <a:lnTo>
                    <a:pt x="26" y="115"/>
                  </a:lnTo>
                  <a:lnTo>
                    <a:pt x="27" y="12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689"/>
            <p:cNvSpPr>
              <a:spLocks noChangeShapeType="1"/>
            </p:cNvSpPr>
            <p:nvPr/>
          </p:nvSpPr>
          <p:spPr bwMode="auto">
            <a:xfrm>
              <a:off x="3633" y="328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690"/>
            <p:cNvSpPr>
              <a:spLocks noChangeShapeType="1"/>
            </p:cNvSpPr>
            <p:nvPr/>
          </p:nvSpPr>
          <p:spPr bwMode="auto">
            <a:xfrm flipH="1">
              <a:off x="3655" y="3408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691"/>
            <p:cNvSpPr>
              <a:spLocks/>
            </p:cNvSpPr>
            <p:nvPr/>
          </p:nvSpPr>
          <p:spPr bwMode="auto">
            <a:xfrm>
              <a:off x="3614" y="3408"/>
              <a:ext cx="42" cy="123"/>
            </a:xfrm>
            <a:custGeom>
              <a:avLst/>
              <a:gdLst>
                <a:gd name="T0" fmla="*/ 41 w 42"/>
                <a:gd name="T1" fmla="*/ 0 h 123"/>
                <a:gd name="T2" fmla="*/ 41 w 42"/>
                <a:gd name="T3" fmla="*/ 10 h 123"/>
                <a:gd name="T4" fmla="*/ 40 w 42"/>
                <a:gd name="T5" fmla="*/ 19 h 123"/>
                <a:gd name="T6" fmla="*/ 37 w 42"/>
                <a:gd name="T7" fmla="*/ 28 h 123"/>
                <a:gd name="T8" fmla="*/ 34 w 42"/>
                <a:gd name="T9" fmla="*/ 36 h 123"/>
                <a:gd name="T10" fmla="*/ 30 w 42"/>
                <a:gd name="T11" fmla="*/ 43 h 123"/>
                <a:gd name="T12" fmla="*/ 25 w 42"/>
                <a:gd name="T13" fmla="*/ 50 h 123"/>
                <a:gd name="T14" fmla="*/ 21 w 42"/>
                <a:gd name="T15" fmla="*/ 57 h 123"/>
                <a:gd name="T16" fmla="*/ 16 w 42"/>
                <a:gd name="T17" fmla="*/ 64 h 123"/>
                <a:gd name="T18" fmla="*/ 12 w 42"/>
                <a:gd name="T19" fmla="*/ 70 h 123"/>
                <a:gd name="T20" fmla="*/ 7 w 42"/>
                <a:gd name="T21" fmla="*/ 77 h 123"/>
                <a:gd name="T22" fmla="*/ 4 w 42"/>
                <a:gd name="T23" fmla="*/ 83 h 123"/>
                <a:gd name="T24" fmla="*/ 1 w 42"/>
                <a:gd name="T25" fmla="*/ 90 h 123"/>
                <a:gd name="T26" fmla="*/ 0 w 42"/>
                <a:gd name="T27" fmla="*/ 97 h 123"/>
                <a:gd name="T28" fmla="*/ 0 w 42"/>
                <a:gd name="T29" fmla="*/ 105 h 123"/>
                <a:gd name="T30" fmla="*/ 1 w 42"/>
                <a:gd name="T31" fmla="*/ 113 h 123"/>
                <a:gd name="T32" fmla="*/ 4 w 42"/>
                <a:gd name="T33" fmla="*/ 122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3"/>
                <a:gd name="T53" fmla="*/ 42 w 4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3">
                  <a:moveTo>
                    <a:pt x="41" y="0"/>
                  </a:moveTo>
                  <a:lnTo>
                    <a:pt x="41" y="10"/>
                  </a:lnTo>
                  <a:lnTo>
                    <a:pt x="40" y="19"/>
                  </a:lnTo>
                  <a:lnTo>
                    <a:pt x="37" y="28"/>
                  </a:lnTo>
                  <a:lnTo>
                    <a:pt x="34" y="36"/>
                  </a:lnTo>
                  <a:lnTo>
                    <a:pt x="30" y="43"/>
                  </a:lnTo>
                  <a:lnTo>
                    <a:pt x="25" y="50"/>
                  </a:lnTo>
                  <a:lnTo>
                    <a:pt x="21" y="57"/>
                  </a:lnTo>
                  <a:lnTo>
                    <a:pt x="16" y="64"/>
                  </a:lnTo>
                  <a:lnTo>
                    <a:pt x="12" y="70"/>
                  </a:lnTo>
                  <a:lnTo>
                    <a:pt x="7" y="77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1" y="113"/>
                  </a:lnTo>
                  <a:lnTo>
                    <a:pt x="4" y="12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Line 692"/>
            <p:cNvSpPr>
              <a:spLocks noChangeShapeType="1"/>
            </p:cNvSpPr>
            <p:nvPr/>
          </p:nvSpPr>
          <p:spPr bwMode="auto">
            <a:xfrm>
              <a:off x="3656" y="3408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Line 693"/>
            <p:cNvSpPr>
              <a:spLocks noChangeShapeType="1"/>
            </p:cNvSpPr>
            <p:nvPr/>
          </p:nvSpPr>
          <p:spPr bwMode="auto">
            <a:xfrm flipH="1">
              <a:off x="3618" y="3530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694"/>
            <p:cNvSpPr>
              <a:spLocks/>
            </p:cNvSpPr>
            <p:nvPr/>
          </p:nvSpPr>
          <p:spPr bwMode="auto">
            <a:xfrm>
              <a:off x="3618" y="3530"/>
              <a:ext cx="111" cy="83"/>
            </a:xfrm>
            <a:custGeom>
              <a:avLst/>
              <a:gdLst>
                <a:gd name="T0" fmla="*/ 0 w 111"/>
                <a:gd name="T1" fmla="*/ 0 h 83"/>
                <a:gd name="T2" fmla="*/ 5 w 111"/>
                <a:gd name="T3" fmla="*/ 11 h 83"/>
                <a:gd name="T4" fmla="*/ 12 w 111"/>
                <a:gd name="T5" fmla="*/ 21 h 83"/>
                <a:gd name="T6" fmla="*/ 19 w 111"/>
                <a:gd name="T7" fmla="*/ 29 h 83"/>
                <a:gd name="T8" fmla="*/ 26 w 111"/>
                <a:gd name="T9" fmla="*/ 37 h 83"/>
                <a:gd name="T10" fmla="*/ 34 w 111"/>
                <a:gd name="T11" fmla="*/ 43 h 83"/>
                <a:gd name="T12" fmla="*/ 42 w 111"/>
                <a:gd name="T13" fmla="*/ 48 h 83"/>
                <a:gd name="T14" fmla="*/ 50 w 111"/>
                <a:gd name="T15" fmla="*/ 53 h 83"/>
                <a:gd name="T16" fmla="*/ 58 w 111"/>
                <a:gd name="T17" fmla="*/ 57 h 83"/>
                <a:gd name="T18" fmla="*/ 66 w 111"/>
                <a:gd name="T19" fmla="*/ 60 h 83"/>
                <a:gd name="T20" fmla="*/ 74 w 111"/>
                <a:gd name="T21" fmla="*/ 63 h 83"/>
                <a:gd name="T22" fmla="*/ 82 w 111"/>
                <a:gd name="T23" fmla="*/ 66 h 83"/>
                <a:gd name="T24" fmla="*/ 89 w 111"/>
                <a:gd name="T25" fmla="*/ 69 h 83"/>
                <a:gd name="T26" fmla="*/ 96 w 111"/>
                <a:gd name="T27" fmla="*/ 71 h 83"/>
                <a:gd name="T28" fmla="*/ 102 w 111"/>
                <a:gd name="T29" fmla="*/ 75 h 83"/>
                <a:gd name="T30" fmla="*/ 106 w 111"/>
                <a:gd name="T31" fmla="*/ 78 h 83"/>
                <a:gd name="T32" fmla="*/ 110 w 111"/>
                <a:gd name="T33" fmla="*/ 82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83"/>
                <a:gd name="T53" fmla="*/ 111 w 111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83">
                  <a:moveTo>
                    <a:pt x="0" y="0"/>
                  </a:moveTo>
                  <a:lnTo>
                    <a:pt x="5" y="11"/>
                  </a:lnTo>
                  <a:lnTo>
                    <a:pt x="12" y="21"/>
                  </a:lnTo>
                  <a:lnTo>
                    <a:pt x="19" y="29"/>
                  </a:lnTo>
                  <a:lnTo>
                    <a:pt x="26" y="37"/>
                  </a:lnTo>
                  <a:lnTo>
                    <a:pt x="34" y="43"/>
                  </a:lnTo>
                  <a:lnTo>
                    <a:pt x="42" y="48"/>
                  </a:lnTo>
                  <a:lnTo>
                    <a:pt x="50" y="53"/>
                  </a:lnTo>
                  <a:lnTo>
                    <a:pt x="58" y="57"/>
                  </a:lnTo>
                  <a:lnTo>
                    <a:pt x="66" y="60"/>
                  </a:lnTo>
                  <a:lnTo>
                    <a:pt x="74" y="63"/>
                  </a:lnTo>
                  <a:lnTo>
                    <a:pt x="82" y="66"/>
                  </a:lnTo>
                  <a:lnTo>
                    <a:pt x="89" y="69"/>
                  </a:lnTo>
                  <a:lnTo>
                    <a:pt x="96" y="71"/>
                  </a:lnTo>
                  <a:lnTo>
                    <a:pt x="102" y="75"/>
                  </a:lnTo>
                  <a:lnTo>
                    <a:pt x="106" y="78"/>
                  </a:lnTo>
                  <a:lnTo>
                    <a:pt x="110" y="8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Line 695"/>
            <p:cNvSpPr>
              <a:spLocks noChangeShapeType="1"/>
            </p:cNvSpPr>
            <p:nvPr/>
          </p:nvSpPr>
          <p:spPr bwMode="auto">
            <a:xfrm>
              <a:off x="3618" y="3530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696"/>
            <p:cNvSpPr>
              <a:spLocks noChangeShapeType="1"/>
            </p:cNvSpPr>
            <p:nvPr/>
          </p:nvSpPr>
          <p:spPr bwMode="auto">
            <a:xfrm flipH="1">
              <a:off x="3728" y="361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697"/>
            <p:cNvSpPr>
              <a:spLocks/>
            </p:cNvSpPr>
            <p:nvPr/>
          </p:nvSpPr>
          <p:spPr bwMode="auto">
            <a:xfrm>
              <a:off x="3728" y="3612"/>
              <a:ext cx="42" cy="99"/>
            </a:xfrm>
            <a:custGeom>
              <a:avLst/>
              <a:gdLst>
                <a:gd name="T0" fmla="*/ 0 w 42"/>
                <a:gd name="T1" fmla="*/ 0 h 99"/>
                <a:gd name="T2" fmla="*/ 3 w 42"/>
                <a:gd name="T3" fmla="*/ 4 h 99"/>
                <a:gd name="T4" fmla="*/ 6 w 42"/>
                <a:gd name="T5" fmla="*/ 10 h 99"/>
                <a:gd name="T6" fmla="*/ 8 w 42"/>
                <a:gd name="T7" fmla="*/ 16 h 99"/>
                <a:gd name="T8" fmla="*/ 10 w 42"/>
                <a:gd name="T9" fmla="*/ 22 h 99"/>
                <a:gd name="T10" fmla="*/ 11 w 42"/>
                <a:gd name="T11" fmla="*/ 29 h 99"/>
                <a:gd name="T12" fmla="*/ 13 w 42"/>
                <a:gd name="T13" fmla="*/ 36 h 99"/>
                <a:gd name="T14" fmla="*/ 14 w 42"/>
                <a:gd name="T15" fmla="*/ 44 h 99"/>
                <a:gd name="T16" fmla="*/ 16 w 42"/>
                <a:gd name="T17" fmla="*/ 51 h 99"/>
                <a:gd name="T18" fmla="*/ 17 w 42"/>
                <a:gd name="T19" fmla="*/ 59 h 99"/>
                <a:gd name="T20" fmla="*/ 19 w 42"/>
                <a:gd name="T21" fmla="*/ 66 h 99"/>
                <a:gd name="T22" fmla="*/ 21 w 42"/>
                <a:gd name="T23" fmla="*/ 73 h 99"/>
                <a:gd name="T24" fmla="*/ 24 w 42"/>
                <a:gd name="T25" fmla="*/ 79 h 99"/>
                <a:gd name="T26" fmla="*/ 27 w 42"/>
                <a:gd name="T27" fmla="*/ 85 h 99"/>
                <a:gd name="T28" fmla="*/ 31 w 42"/>
                <a:gd name="T29" fmla="*/ 90 h 99"/>
                <a:gd name="T30" fmla="*/ 36 w 42"/>
                <a:gd name="T31" fmla="*/ 95 h 99"/>
                <a:gd name="T32" fmla="*/ 41 w 42"/>
                <a:gd name="T33" fmla="*/ 98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99"/>
                <a:gd name="T53" fmla="*/ 42 w 42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99">
                  <a:moveTo>
                    <a:pt x="0" y="0"/>
                  </a:moveTo>
                  <a:lnTo>
                    <a:pt x="3" y="4"/>
                  </a:lnTo>
                  <a:lnTo>
                    <a:pt x="6" y="10"/>
                  </a:lnTo>
                  <a:lnTo>
                    <a:pt x="8" y="16"/>
                  </a:lnTo>
                  <a:lnTo>
                    <a:pt x="10" y="22"/>
                  </a:lnTo>
                  <a:lnTo>
                    <a:pt x="11" y="29"/>
                  </a:lnTo>
                  <a:lnTo>
                    <a:pt x="13" y="36"/>
                  </a:lnTo>
                  <a:lnTo>
                    <a:pt x="14" y="44"/>
                  </a:lnTo>
                  <a:lnTo>
                    <a:pt x="16" y="51"/>
                  </a:lnTo>
                  <a:lnTo>
                    <a:pt x="17" y="59"/>
                  </a:lnTo>
                  <a:lnTo>
                    <a:pt x="19" y="66"/>
                  </a:lnTo>
                  <a:lnTo>
                    <a:pt x="21" y="73"/>
                  </a:lnTo>
                  <a:lnTo>
                    <a:pt x="24" y="79"/>
                  </a:lnTo>
                  <a:lnTo>
                    <a:pt x="27" y="85"/>
                  </a:lnTo>
                  <a:lnTo>
                    <a:pt x="31" y="90"/>
                  </a:lnTo>
                  <a:lnTo>
                    <a:pt x="36" y="95"/>
                  </a:lnTo>
                  <a:lnTo>
                    <a:pt x="41" y="98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698"/>
            <p:cNvSpPr>
              <a:spLocks noChangeShapeType="1"/>
            </p:cNvSpPr>
            <p:nvPr/>
          </p:nvSpPr>
          <p:spPr bwMode="auto">
            <a:xfrm>
              <a:off x="3728" y="3611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Line 699"/>
            <p:cNvSpPr>
              <a:spLocks noChangeShapeType="1"/>
            </p:cNvSpPr>
            <p:nvPr/>
          </p:nvSpPr>
          <p:spPr bwMode="auto">
            <a:xfrm flipH="1">
              <a:off x="3768" y="3711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700"/>
            <p:cNvSpPr>
              <a:spLocks/>
            </p:cNvSpPr>
            <p:nvPr/>
          </p:nvSpPr>
          <p:spPr bwMode="auto">
            <a:xfrm>
              <a:off x="3769" y="3696"/>
              <a:ext cx="119" cy="19"/>
            </a:xfrm>
            <a:custGeom>
              <a:avLst/>
              <a:gdLst>
                <a:gd name="T0" fmla="*/ 0 w 119"/>
                <a:gd name="T1" fmla="*/ 14 h 19"/>
                <a:gd name="T2" fmla="*/ 6 w 119"/>
                <a:gd name="T3" fmla="*/ 16 h 19"/>
                <a:gd name="T4" fmla="*/ 13 w 119"/>
                <a:gd name="T5" fmla="*/ 17 h 19"/>
                <a:gd name="T6" fmla="*/ 20 w 119"/>
                <a:gd name="T7" fmla="*/ 18 h 19"/>
                <a:gd name="T8" fmla="*/ 27 w 119"/>
                <a:gd name="T9" fmla="*/ 18 h 19"/>
                <a:gd name="T10" fmla="*/ 34 w 119"/>
                <a:gd name="T11" fmla="*/ 17 h 19"/>
                <a:gd name="T12" fmla="*/ 41 w 119"/>
                <a:gd name="T13" fmla="*/ 15 h 19"/>
                <a:gd name="T14" fmla="*/ 49 w 119"/>
                <a:gd name="T15" fmla="*/ 14 h 19"/>
                <a:gd name="T16" fmla="*/ 56 w 119"/>
                <a:gd name="T17" fmla="*/ 11 h 19"/>
                <a:gd name="T18" fmla="*/ 64 w 119"/>
                <a:gd name="T19" fmla="*/ 9 h 19"/>
                <a:gd name="T20" fmla="*/ 72 w 119"/>
                <a:gd name="T21" fmla="*/ 7 h 19"/>
                <a:gd name="T22" fmla="*/ 79 w 119"/>
                <a:gd name="T23" fmla="*/ 5 h 19"/>
                <a:gd name="T24" fmla="*/ 87 w 119"/>
                <a:gd name="T25" fmla="*/ 3 h 19"/>
                <a:gd name="T26" fmla="*/ 95 w 119"/>
                <a:gd name="T27" fmla="*/ 2 h 19"/>
                <a:gd name="T28" fmla="*/ 102 w 119"/>
                <a:gd name="T29" fmla="*/ 1 h 19"/>
                <a:gd name="T30" fmla="*/ 110 w 119"/>
                <a:gd name="T31" fmla="*/ 0 h 19"/>
                <a:gd name="T32" fmla="*/ 118 w 1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9"/>
                <a:gd name="T53" fmla="*/ 119 w 1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9">
                  <a:moveTo>
                    <a:pt x="0" y="14"/>
                  </a:moveTo>
                  <a:lnTo>
                    <a:pt x="6" y="16"/>
                  </a:lnTo>
                  <a:lnTo>
                    <a:pt x="13" y="17"/>
                  </a:lnTo>
                  <a:lnTo>
                    <a:pt x="20" y="18"/>
                  </a:lnTo>
                  <a:lnTo>
                    <a:pt x="27" y="18"/>
                  </a:lnTo>
                  <a:lnTo>
                    <a:pt x="34" y="17"/>
                  </a:lnTo>
                  <a:lnTo>
                    <a:pt x="41" y="15"/>
                  </a:lnTo>
                  <a:lnTo>
                    <a:pt x="49" y="14"/>
                  </a:lnTo>
                  <a:lnTo>
                    <a:pt x="56" y="11"/>
                  </a:lnTo>
                  <a:lnTo>
                    <a:pt x="64" y="9"/>
                  </a:lnTo>
                  <a:lnTo>
                    <a:pt x="72" y="7"/>
                  </a:lnTo>
                  <a:lnTo>
                    <a:pt x="79" y="5"/>
                  </a:lnTo>
                  <a:lnTo>
                    <a:pt x="87" y="3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10" y="0"/>
                  </a:lnTo>
                  <a:lnTo>
                    <a:pt x="118" y="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Line 701"/>
            <p:cNvSpPr>
              <a:spLocks noChangeShapeType="1"/>
            </p:cNvSpPr>
            <p:nvPr/>
          </p:nvSpPr>
          <p:spPr bwMode="auto">
            <a:xfrm flipV="1">
              <a:off x="3769" y="3709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Line 702"/>
            <p:cNvSpPr>
              <a:spLocks noChangeShapeType="1"/>
            </p:cNvSpPr>
            <p:nvPr/>
          </p:nvSpPr>
          <p:spPr bwMode="auto">
            <a:xfrm flipH="1">
              <a:off x="3885" y="3697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703"/>
            <p:cNvSpPr>
              <a:spLocks/>
            </p:cNvSpPr>
            <p:nvPr/>
          </p:nvSpPr>
          <p:spPr bwMode="auto">
            <a:xfrm>
              <a:off x="3887" y="3697"/>
              <a:ext cx="136" cy="43"/>
            </a:xfrm>
            <a:custGeom>
              <a:avLst/>
              <a:gdLst>
                <a:gd name="T0" fmla="*/ 0 w 136"/>
                <a:gd name="T1" fmla="*/ 0 h 43"/>
                <a:gd name="T2" fmla="*/ 9 w 136"/>
                <a:gd name="T3" fmla="*/ 1 h 43"/>
                <a:gd name="T4" fmla="*/ 19 w 136"/>
                <a:gd name="T5" fmla="*/ 3 h 43"/>
                <a:gd name="T6" fmla="*/ 28 w 136"/>
                <a:gd name="T7" fmla="*/ 6 h 43"/>
                <a:gd name="T8" fmla="*/ 37 w 136"/>
                <a:gd name="T9" fmla="*/ 10 h 43"/>
                <a:gd name="T10" fmla="*/ 45 w 136"/>
                <a:gd name="T11" fmla="*/ 14 h 43"/>
                <a:gd name="T12" fmla="*/ 54 w 136"/>
                <a:gd name="T13" fmla="*/ 18 h 43"/>
                <a:gd name="T14" fmla="*/ 62 w 136"/>
                <a:gd name="T15" fmla="*/ 22 h 43"/>
                <a:gd name="T16" fmla="*/ 70 w 136"/>
                <a:gd name="T17" fmla="*/ 26 h 43"/>
                <a:gd name="T18" fmla="*/ 78 w 136"/>
                <a:gd name="T19" fmla="*/ 31 h 43"/>
                <a:gd name="T20" fmla="*/ 86 w 136"/>
                <a:gd name="T21" fmla="*/ 34 h 43"/>
                <a:gd name="T22" fmla="*/ 94 w 136"/>
                <a:gd name="T23" fmla="*/ 37 h 43"/>
                <a:gd name="T24" fmla="*/ 102 w 136"/>
                <a:gd name="T25" fmla="*/ 40 h 43"/>
                <a:gd name="T26" fmla="*/ 110 w 136"/>
                <a:gd name="T27" fmla="*/ 41 h 43"/>
                <a:gd name="T28" fmla="*/ 119 w 136"/>
                <a:gd name="T29" fmla="*/ 42 h 43"/>
                <a:gd name="T30" fmla="*/ 127 w 136"/>
                <a:gd name="T31" fmla="*/ 41 h 43"/>
                <a:gd name="T32" fmla="*/ 135 w 136"/>
                <a:gd name="T33" fmla="*/ 3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6"/>
                <a:gd name="T52" fmla="*/ 0 h 43"/>
                <a:gd name="T53" fmla="*/ 136 w 13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6" h="43">
                  <a:moveTo>
                    <a:pt x="0" y="0"/>
                  </a:moveTo>
                  <a:lnTo>
                    <a:pt x="9" y="1"/>
                  </a:lnTo>
                  <a:lnTo>
                    <a:pt x="19" y="3"/>
                  </a:lnTo>
                  <a:lnTo>
                    <a:pt x="28" y="6"/>
                  </a:lnTo>
                  <a:lnTo>
                    <a:pt x="37" y="10"/>
                  </a:lnTo>
                  <a:lnTo>
                    <a:pt x="45" y="14"/>
                  </a:lnTo>
                  <a:lnTo>
                    <a:pt x="54" y="18"/>
                  </a:lnTo>
                  <a:lnTo>
                    <a:pt x="62" y="22"/>
                  </a:lnTo>
                  <a:lnTo>
                    <a:pt x="70" y="26"/>
                  </a:lnTo>
                  <a:lnTo>
                    <a:pt x="78" y="31"/>
                  </a:lnTo>
                  <a:lnTo>
                    <a:pt x="86" y="34"/>
                  </a:lnTo>
                  <a:lnTo>
                    <a:pt x="94" y="37"/>
                  </a:lnTo>
                  <a:lnTo>
                    <a:pt x="102" y="40"/>
                  </a:lnTo>
                  <a:lnTo>
                    <a:pt x="110" y="41"/>
                  </a:lnTo>
                  <a:lnTo>
                    <a:pt x="119" y="42"/>
                  </a:lnTo>
                  <a:lnTo>
                    <a:pt x="127" y="41"/>
                  </a:lnTo>
                  <a:lnTo>
                    <a:pt x="135" y="39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Line 704"/>
            <p:cNvSpPr>
              <a:spLocks noChangeShapeType="1"/>
            </p:cNvSpPr>
            <p:nvPr/>
          </p:nvSpPr>
          <p:spPr bwMode="auto">
            <a:xfrm flipV="1">
              <a:off x="3886" y="3695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Line 705"/>
            <p:cNvSpPr>
              <a:spLocks noChangeShapeType="1"/>
            </p:cNvSpPr>
            <p:nvPr/>
          </p:nvSpPr>
          <p:spPr bwMode="auto">
            <a:xfrm>
              <a:off x="4022" y="373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706"/>
            <p:cNvSpPr>
              <a:spLocks/>
            </p:cNvSpPr>
            <p:nvPr/>
          </p:nvSpPr>
          <p:spPr bwMode="auto">
            <a:xfrm>
              <a:off x="4022" y="3629"/>
              <a:ext cx="100" cy="108"/>
            </a:xfrm>
            <a:custGeom>
              <a:avLst/>
              <a:gdLst>
                <a:gd name="T0" fmla="*/ 0 w 100"/>
                <a:gd name="T1" fmla="*/ 107 h 108"/>
                <a:gd name="T2" fmla="*/ 5 w 100"/>
                <a:gd name="T3" fmla="*/ 105 h 108"/>
                <a:gd name="T4" fmla="*/ 11 w 100"/>
                <a:gd name="T5" fmla="*/ 101 h 108"/>
                <a:gd name="T6" fmla="*/ 17 w 100"/>
                <a:gd name="T7" fmla="*/ 96 h 108"/>
                <a:gd name="T8" fmla="*/ 23 w 100"/>
                <a:gd name="T9" fmla="*/ 90 h 108"/>
                <a:gd name="T10" fmla="*/ 29 w 100"/>
                <a:gd name="T11" fmla="*/ 84 h 108"/>
                <a:gd name="T12" fmla="*/ 35 w 100"/>
                <a:gd name="T13" fmla="*/ 77 h 108"/>
                <a:gd name="T14" fmla="*/ 42 w 100"/>
                <a:gd name="T15" fmla="*/ 69 h 108"/>
                <a:gd name="T16" fmla="*/ 48 w 100"/>
                <a:gd name="T17" fmla="*/ 61 h 108"/>
                <a:gd name="T18" fmla="*/ 55 w 100"/>
                <a:gd name="T19" fmla="*/ 53 h 108"/>
                <a:gd name="T20" fmla="*/ 61 w 100"/>
                <a:gd name="T21" fmla="*/ 44 h 108"/>
                <a:gd name="T22" fmla="*/ 68 w 100"/>
                <a:gd name="T23" fmla="*/ 36 h 108"/>
                <a:gd name="T24" fmla="*/ 74 w 100"/>
                <a:gd name="T25" fmla="*/ 28 h 108"/>
                <a:gd name="T26" fmla="*/ 81 w 100"/>
                <a:gd name="T27" fmla="*/ 20 h 108"/>
                <a:gd name="T28" fmla="*/ 87 w 100"/>
                <a:gd name="T29" fmla="*/ 13 h 108"/>
                <a:gd name="T30" fmla="*/ 93 w 100"/>
                <a:gd name="T31" fmla="*/ 6 h 108"/>
                <a:gd name="T32" fmla="*/ 99 w 100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08"/>
                <a:gd name="T53" fmla="*/ 100 w 100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08">
                  <a:moveTo>
                    <a:pt x="0" y="107"/>
                  </a:moveTo>
                  <a:lnTo>
                    <a:pt x="5" y="105"/>
                  </a:lnTo>
                  <a:lnTo>
                    <a:pt x="11" y="101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35" y="77"/>
                  </a:lnTo>
                  <a:lnTo>
                    <a:pt x="42" y="69"/>
                  </a:lnTo>
                  <a:lnTo>
                    <a:pt x="48" y="61"/>
                  </a:lnTo>
                  <a:lnTo>
                    <a:pt x="55" y="53"/>
                  </a:lnTo>
                  <a:lnTo>
                    <a:pt x="61" y="44"/>
                  </a:lnTo>
                  <a:lnTo>
                    <a:pt x="68" y="36"/>
                  </a:lnTo>
                  <a:lnTo>
                    <a:pt x="74" y="28"/>
                  </a:lnTo>
                  <a:lnTo>
                    <a:pt x="81" y="20"/>
                  </a:lnTo>
                  <a:lnTo>
                    <a:pt x="87" y="13"/>
                  </a:lnTo>
                  <a:lnTo>
                    <a:pt x="93" y="6"/>
                  </a:lnTo>
                  <a:lnTo>
                    <a:pt x="99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707"/>
            <p:cNvSpPr>
              <a:spLocks noChangeShapeType="1"/>
            </p:cNvSpPr>
            <p:nvPr/>
          </p:nvSpPr>
          <p:spPr bwMode="auto">
            <a:xfrm flipV="1">
              <a:off x="4022" y="3735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Line 708"/>
            <p:cNvSpPr>
              <a:spLocks noChangeShapeType="1"/>
            </p:cNvSpPr>
            <p:nvPr/>
          </p:nvSpPr>
          <p:spPr bwMode="auto">
            <a:xfrm>
              <a:off x="4122" y="3630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709"/>
            <p:cNvSpPr>
              <a:spLocks/>
            </p:cNvSpPr>
            <p:nvPr/>
          </p:nvSpPr>
          <p:spPr bwMode="auto">
            <a:xfrm>
              <a:off x="4121" y="3549"/>
              <a:ext cx="113" cy="81"/>
            </a:xfrm>
            <a:custGeom>
              <a:avLst/>
              <a:gdLst>
                <a:gd name="T0" fmla="*/ 0 w 113"/>
                <a:gd name="T1" fmla="*/ 80 h 81"/>
                <a:gd name="T2" fmla="*/ 7 w 113"/>
                <a:gd name="T3" fmla="*/ 75 h 81"/>
                <a:gd name="T4" fmla="*/ 14 w 113"/>
                <a:gd name="T5" fmla="*/ 71 h 81"/>
                <a:gd name="T6" fmla="*/ 21 w 113"/>
                <a:gd name="T7" fmla="*/ 67 h 81"/>
                <a:gd name="T8" fmla="*/ 29 w 113"/>
                <a:gd name="T9" fmla="*/ 63 h 81"/>
                <a:gd name="T10" fmla="*/ 37 w 113"/>
                <a:gd name="T11" fmla="*/ 59 h 81"/>
                <a:gd name="T12" fmla="*/ 46 w 113"/>
                <a:gd name="T13" fmla="*/ 56 h 81"/>
                <a:gd name="T14" fmla="*/ 54 w 113"/>
                <a:gd name="T15" fmla="*/ 52 h 81"/>
                <a:gd name="T16" fmla="*/ 63 w 113"/>
                <a:gd name="T17" fmla="*/ 48 h 81"/>
                <a:gd name="T18" fmla="*/ 71 w 113"/>
                <a:gd name="T19" fmla="*/ 44 h 81"/>
                <a:gd name="T20" fmla="*/ 78 w 113"/>
                <a:gd name="T21" fmla="*/ 40 h 81"/>
                <a:gd name="T22" fmla="*/ 86 w 113"/>
                <a:gd name="T23" fmla="*/ 35 h 81"/>
                <a:gd name="T24" fmla="*/ 93 w 113"/>
                <a:gd name="T25" fmla="*/ 30 h 81"/>
                <a:gd name="T26" fmla="*/ 99 w 113"/>
                <a:gd name="T27" fmla="*/ 23 h 81"/>
                <a:gd name="T28" fmla="*/ 104 w 113"/>
                <a:gd name="T29" fmla="*/ 17 h 81"/>
                <a:gd name="T30" fmla="*/ 108 w 113"/>
                <a:gd name="T31" fmla="*/ 9 h 81"/>
                <a:gd name="T32" fmla="*/ 112 w 113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81"/>
                <a:gd name="T53" fmla="*/ 113 w 113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81">
                  <a:moveTo>
                    <a:pt x="0" y="80"/>
                  </a:moveTo>
                  <a:lnTo>
                    <a:pt x="7" y="75"/>
                  </a:lnTo>
                  <a:lnTo>
                    <a:pt x="14" y="71"/>
                  </a:lnTo>
                  <a:lnTo>
                    <a:pt x="21" y="67"/>
                  </a:lnTo>
                  <a:lnTo>
                    <a:pt x="29" y="63"/>
                  </a:lnTo>
                  <a:lnTo>
                    <a:pt x="37" y="59"/>
                  </a:lnTo>
                  <a:lnTo>
                    <a:pt x="46" y="56"/>
                  </a:lnTo>
                  <a:lnTo>
                    <a:pt x="54" y="52"/>
                  </a:lnTo>
                  <a:lnTo>
                    <a:pt x="63" y="48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6" y="35"/>
                  </a:lnTo>
                  <a:lnTo>
                    <a:pt x="93" y="30"/>
                  </a:lnTo>
                  <a:lnTo>
                    <a:pt x="99" y="23"/>
                  </a:lnTo>
                  <a:lnTo>
                    <a:pt x="104" y="17"/>
                  </a:lnTo>
                  <a:lnTo>
                    <a:pt x="108" y="9"/>
                  </a:lnTo>
                  <a:lnTo>
                    <a:pt x="112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710"/>
            <p:cNvSpPr>
              <a:spLocks noChangeShapeType="1"/>
            </p:cNvSpPr>
            <p:nvPr/>
          </p:nvSpPr>
          <p:spPr bwMode="auto">
            <a:xfrm>
              <a:off x="4121" y="3629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711"/>
            <p:cNvSpPr>
              <a:spLocks noChangeShapeType="1"/>
            </p:cNvSpPr>
            <p:nvPr/>
          </p:nvSpPr>
          <p:spPr bwMode="auto">
            <a:xfrm>
              <a:off x="4234" y="3548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712"/>
            <p:cNvSpPr>
              <a:spLocks/>
            </p:cNvSpPr>
            <p:nvPr/>
          </p:nvSpPr>
          <p:spPr bwMode="auto">
            <a:xfrm>
              <a:off x="4200" y="3432"/>
              <a:ext cx="38" cy="118"/>
            </a:xfrm>
            <a:custGeom>
              <a:avLst/>
              <a:gdLst>
                <a:gd name="T0" fmla="*/ 33 w 38"/>
                <a:gd name="T1" fmla="*/ 117 h 118"/>
                <a:gd name="T2" fmla="*/ 36 w 38"/>
                <a:gd name="T3" fmla="*/ 105 h 118"/>
                <a:gd name="T4" fmla="*/ 37 w 38"/>
                <a:gd name="T5" fmla="*/ 94 h 118"/>
                <a:gd name="T6" fmla="*/ 37 w 38"/>
                <a:gd name="T7" fmla="*/ 85 h 118"/>
                <a:gd name="T8" fmla="*/ 36 w 38"/>
                <a:gd name="T9" fmla="*/ 75 h 118"/>
                <a:gd name="T10" fmla="*/ 34 w 38"/>
                <a:gd name="T11" fmla="*/ 67 h 118"/>
                <a:gd name="T12" fmla="*/ 31 w 38"/>
                <a:gd name="T13" fmla="*/ 60 h 118"/>
                <a:gd name="T14" fmla="*/ 27 w 38"/>
                <a:gd name="T15" fmla="*/ 53 h 118"/>
                <a:gd name="T16" fmla="*/ 23 w 38"/>
                <a:gd name="T17" fmla="*/ 46 h 118"/>
                <a:gd name="T18" fmla="*/ 19 w 38"/>
                <a:gd name="T19" fmla="*/ 40 h 118"/>
                <a:gd name="T20" fmla="*/ 15 w 38"/>
                <a:gd name="T21" fmla="*/ 34 h 118"/>
                <a:gd name="T22" fmla="*/ 11 w 38"/>
                <a:gd name="T23" fmla="*/ 28 h 118"/>
                <a:gd name="T24" fmla="*/ 8 w 38"/>
                <a:gd name="T25" fmla="*/ 23 h 118"/>
                <a:gd name="T26" fmla="*/ 4 w 38"/>
                <a:gd name="T27" fmla="*/ 17 h 118"/>
                <a:gd name="T28" fmla="*/ 2 w 38"/>
                <a:gd name="T29" fmla="*/ 12 h 118"/>
                <a:gd name="T30" fmla="*/ 1 w 38"/>
                <a:gd name="T31" fmla="*/ 6 h 118"/>
                <a:gd name="T32" fmla="*/ 0 w 3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18"/>
                <a:gd name="T53" fmla="*/ 38 w 38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18">
                  <a:moveTo>
                    <a:pt x="33" y="117"/>
                  </a:moveTo>
                  <a:lnTo>
                    <a:pt x="36" y="105"/>
                  </a:lnTo>
                  <a:lnTo>
                    <a:pt x="37" y="94"/>
                  </a:lnTo>
                  <a:lnTo>
                    <a:pt x="37" y="85"/>
                  </a:lnTo>
                  <a:lnTo>
                    <a:pt x="36" y="75"/>
                  </a:lnTo>
                  <a:lnTo>
                    <a:pt x="34" y="67"/>
                  </a:lnTo>
                  <a:lnTo>
                    <a:pt x="31" y="60"/>
                  </a:lnTo>
                  <a:lnTo>
                    <a:pt x="27" y="53"/>
                  </a:lnTo>
                  <a:lnTo>
                    <a:pt x="23" y="46"/>
                  </a:lnTo>
                  <a:lnTo>
                    <a:pt x="19" y="40"/>
                  </a:lnTo>
                  <a:lnTo>
                    <a:pt x="15" y="34"/>
                  </a:lnTo>
                  <a:lnTo>
                    <a:pt x="11" y="28"/>
                  </a:lnTo>
                  <a:lnTo>
                    <a:pt x="8" y="23"/>
                  </a:lnTo>
                  <a:lnTo>
                    <a:pt x="4" y="17"/>
                  </a:lnTo>
                  <a:lnTo>
                    <a:pt x="2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713"/>
            <p:cNvSpPr>
              <a:spLocks noChangeShapeType="1"/>
            </p:cNvSpPr>
            <p:nvPr/>
          </p:nvSpPr>
          <p:spPr bwMode="auto">
            <a:xfrm flipH="1">
              <a:off x="4233" y="3548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714"/>
            <p:cNvSpPr>
              <a:spLocks noChangeShapeType="1"/>
            </p:cNvSpPr>
            <p:nvPr/>
          </p:nvSpPr>
          <p:spPr bwMode="auto">
            <a:xfrm>
              <a:off x="4201" y="3432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715"/>
            <p:cNvSpPr>
              <a:spLocks/>
            </p:cNvSpPr>
            <p:nvPr/>
          </p:nvSpPr>
          <p:spPr bwMode="auto">
            <a:xfrm>
              <a:off x="4200" y="3306"/>
              <a:ext cx="44" cy="127"/>
            </a:xfrm>
            <a:custGeom>
              <a:avLst/>
              <a:gdLst>
                <a:gd name="T0" fmla="*/ 0 w 44"/>
                <a:gd name="T1" fmla="*/ 126 h 127"/>
                <a:gd name="T2" fmla="*/ 1 w 44"/>
                <a:gd name="T3" fmla="*/ 120 h 127"/>
                <a:gd name="T4" fmla="*/ 3 w 44"/>
                <a:gd name="T5" fmla="*/ 114 h 127"/>
                <a:gd name="T6" fmla="*/ 6 w 44"/>
                <a:gd name="T7" fmla="*/ 107 h 127"/>
                <a:gd name="T8" fmla="*/ 10 w 44"/>
                <a:gd name="T9" fmla="*/ 101 h 127"/>
                <a:gd name="T10" fmla="*/ 14 w 44"/>
                <a:gd name="T11" fmla="*/ 94 h 127"/>
                <a:gd name="T12" fmla="*/ 19 w 44"/>
                <a:gd name="T13" fmla="*/ 86 h 127"/>
                <a:gd name="T14" fmla="*/ 23 w 44"/>
                <a:gd name="T15" fmla="*/ 79 h 127"/>
                <a:gd name="T16" fmla="*/ 28 w 44"/>
                <a:gd name="T17" fmla="*/ 72 h 127"/>
                <a:gd name="T18" fmla="*/ 32 w 44"/>
                <a:gd name="T19" fmla="*/ 64 h 127"/>
                <a:gd name="T20" fmla="*/ 36 w 44"/>
                <a:gd name="T21" fmla="*/ 56 h 127"/>
                <a:gd name="T22" fmla="*/ 40 w 44"/>
                <a:gd name="T23" fmla="*/ 47 h 127"/>
                <a:gd name="T24" fmla="*/ 42 w 44"/>
                <a:gd name="T25" fmla="*/ 38 h 127"/>
                <a:gd name="T26" fmla="*/ 43 w 44"/>
                <a:gd name="T27" fmla="*/ 29 h 127"/>
                <a:gd name="T28" fmla="*/ 43 w 44"/>
                <a:gd name="T29" fmla="*/ 20 h 127"/>
                <a:gd name="T30" fmla="*/ 41 w 44"/>
                <a:gd name="T31" fmla="*/ 10 h 127"/>
                <a:gd name="T32" fmla="*/ 38 w 44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27"/>
                <a:gd name="T53" fmla="*/ 44 w 44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27">
                  <a:moveTo>
                    <a:pt x="0" y="126"/>
                  </a:moveTo>
                  <a:lnTo>
                    <a:pt x="1" y="120"/>
                  </a:lnTo>
                  <a:lnTo>
                    <a:pt x="3" y="114"/>
                  </a:lnTo>
                  <a:lnTo>
                    <a:pt x="6" y="107"/>
                  </a:lnTo>
                  <a:lnTo>
                    <a:pt x="10" y="101"/>
                  </a:lnTo>
                  <a:lnTo>
                    <a:pt x="14" y="94"/>
                  </a:lnTo>
                  <a:lnTo>
                    <a:pt x="19" y="86"/>
                  </a:lnTo>
                  <a:lnTo>
                    <a:pt x="23" y="79"/>
                  </a:lnTo>
                  <a:lnTo>
                    <a:pt x="28" y="72"/>
                  </a:lnTo>
                  <a:lnTo>
                    <a:pt x="32" y="64"/>
                  </a:lnTo>
                  <a:lnTo>
                    <a:pt x="36" y="56"/>
                  </a:lnTo>
                  <a:lnTo>
                    <a:pt x="40" y="47"/>
                  </a:lnTo>
                  <a:lnTo>
                    <a:pt x="42" y="38"/>
                  </a:lnTo>
                  <a:lnTo>
                    <a:pt x="43" y="29"/>
                  </a:lnTo>
                  <a:lnTo>
                    <a:pt x="43" y="20"/>
                  </a:lnTo>
                  <a:lnTo>
                    <a:pt x="41" y="10"/>
                  </a:lnTo>
                  <a:lnTo>
                    <a:pt x="38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716"/>
            <p:cNvSpPr>
              <a:spLocks noChangeShapeType="1"/>
            </p:cNvSpPr>
            <p:nvPr/>
          </p:nvSpPr>
          <p:spPr bwMode="auto">
            <a:xfrm flipH="1">
              <a:off x="4201" y="3432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717"/>
            <p:cNvSpPr>
              <a:spLocks noChangeShapeType="1"/>
            </p:cNvSpPr>
            <p:nvPr/>
          </p:nvSpPr>
          <p:spPr bwMode="auto">
            <a:xfrm>
              <a:off x="4238" y="3306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718"/>
            <p:cNvSpPr>
              <a:spLocks/>
            </p:cNvSpPr>
            <p:nvPr/>
          </p:nvSpPr>
          <p:spPr bwMode="auto">
            <a:xfrm>
              <a:off x="4137" y="3249"/>
              <a:ext cx="102" cy="58"/>
            </a:xfrm>
            <a:custGeom>
              <a:avLst/>
              <a:gdLst>
                <a:gd name="T0" fmla="*/ 101 w 102"/>
                <a:gd name="T1" fmla="*/ 57 h 58"/>
                <a:gd name="T2" fmla="*/ 96 w 102"/>
                <a:gd name="T3" fmla="*/ 49 h 58"/>
                <a:gd name="T4" fmla="*/ 92 w 102"/>
                <a:gd name="T5" fmla="*/ 42 h 58"/>
                <a:gd name="T6" fmla="*/ 86 w 102"/>
                <a:gd name="T7" fmla="*/ 37 h 58"/>
                <a:gd name="T8" fmla="*/ 81 w 102"/>
                <a:gd name="T9" fmla="*/ 32 h 58"/>
                <a:gd name="T10" fmla="*/ 75 w 102"/>
                <a:gd name="T11" fmla="*/ 29 h 58"/>
                <a:gd name="T12" fmla="*/ 68 w 102"/>
                <a:gd name="T13" fmla="*/ 27 h 58"/>
                <a:gd name="T14" fmla="*/ 62 w 102"/>
                <a:gd name="T15" fmla="*/ 26 h 58"/>
                <a:gd name="T16" fmla="*/ 55 w 102"/>
                <a:gd name="T17" fmla="*/ 25 h 58"/>
                <a:gd name="T18" fmla="*/ 48 w 102"/>
                <a:gd name="T19" fmla="*/ 23 h 58"/>
                <a:gd name="T20" fmla="*/ 41 w 102"/>
                <a:gd name="T21" fmla="*/ 22 h 58"/>
                <a:gd name="T22" fmla="*/ 34 w 102"/>
                <a:gd name="T23" fmla="*/ 21 h 58"/>
                <a:gd name="T24" fmla="*/ 27 w 102"/>
                <a:gd name="T25" fmla="*/ 19 h 58"/>
                <a:gd name="T26" fmla="*/ 20 w 102"/>
                <a:gd name="T27" fmla="*/ 16 h 58"/>
                <a:gd name="T28" fmla="*/ 13 w 102"/>
                <a:gd name="T29" fmla="*/ 12 h 58"/>
                <a:gd name="T30" fmla="*/ 7 w 102"/>
                <a:gd name="T31" fmla="*/ 7 h 58"/>
                <a:gd name="T32" fmla="*/ 0 w 10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58"/>
                <a:gd name="T53" fmla="*/ 102 w 10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58">
                  <a:moveTo>
                    <a:pt x="101" y="57"/>
                  </a:moveTo>
                  <a:lnTo>
                    <a:pt x="96" y="49"/>
                  </a:lnTo>
                  <a:lnTo>
                    <a:pt x="92" y="42"/>
                  </a:lnTo>
                  <a:lnTo>
                    <a:pt x="86" y="37"/>
                  </a:lnTo>
                  <a:lnTo>
                    <a:pt x="81" y="32"/>
                  </a:lnTo>
                  <a:lnTo>
                    <a:pt x="75" y="29"/>
                  </a:lnTo>
                  <a:lnTo>
                    <a:pt x="68" y="27"/>
                  </a:lnTo>
                  <a:lnTo>
                    <a:pt x="62" y="26"/>
                  </a:lnTo>
                  <a:lnTo>
                    <a:pt x="55" y="25"/>
                  </a:lnTo>
                  <a:lnTo>
                    <a:pt x="48" y="23"/>
                  </a:lnTo>
                  <a:lnTo>
                    <a:pt x="41" y="22"/>
                  </a:lnTo>
                  <a:lnTo>
                    <a:pt x="34" y="21"/>
                  </a:lnTo>
                  <a:lnTo>
                    <a:pt x="27" y="19"/>
                  </a:lnTo>
                  <a:lnTo>
                    <a:pt x="20" y="16"/>
                  </a:lnTo>
                  <a:lnTo>
                    <a:pt x="13" y="12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Line 719"/>
            <p:cNvSpPr>
              <a:spLocks noChangeShapeType="1"/>
            </p:cNvSpPr>
            <p:nvPr/>
          </p:nvSpPr>
          <p:spPr bwMode="auto">
            <a:xfrm flipH="1">
              <a:off x="4238" y="3306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720"/>
            <p:cNvSpPr>
              <a:spLocks noChangeShapeType="1"/>
            </p:cNvSpPr>
            <p:nvPr/>
          </p:nvSpPr>
          <p:spPr bwMode="auto">
            <a:xfrm>
              <a:off x="4137" y="3249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721"/>
            <p:cNvSpPr>
              <a:spLocks/>
            </p:cNvSpPr>
            <p:nvPr/>
          </p:nvSpPr>
          <p:spPr bwMode="auto">
            <a:xfrm>
              <a:off x="4103" y="3141"/>
              <a:ext cx="35" cy="109"/>
            </a:xfrm>
            <a:custGeom>
              <a:avLst/>
              <a:gdLst>
                <a:gd name="T0" fmla="*/ 34 w 35"/>
                <a:gd name="T1" fmla="*/ 108 h 109"/>
                <a:gd name="T2" fmla="*/ 31 w 35"/>
                <a:gd name="T3" fmla="*/ 103 h 109"/>
                <a:gd name="T4" fmla="*/ 28 w 35"/>
                <a:gd name="T5" fmla="*/ 97 h 109"/>
                <a:gd name="T6" fmla="*/ 26 w 35"/>
                <a:gd name="T7" fmla="*/ 91 h 109"/>
                <a:gd name="T8" fmla="*/ 25 w 35"/>
                <a:gd name="T9" fmla="*/ 84 h 109"/>
                <a:gd name="T10" fmla="*/ 24 w 35"/>
                <a:gd name="T11" fmla="*/ 77 h 109"/>
                <a:gd name="T12" fmla="*/ 23 w 35"/>
                <a:gd name="T13" fmla="*/ 70 h 109"/>
                <a:gd name="T14" fmla="*/ 23 w 35"/>
                <a:gd name="T15" fmla="*/ 62 h 109"/>
                <a:gd name="T16" fmla="*/ 22 w 35"/>
                <a:gd name="T17" fmla="*/ 54 h 109"/>
                <a:gd name="T18" fmla="*/ 22 w 35"/>
                <a:gd name="T19" fmla="*/ 46 h 109"/>
                <a:gd name="T20" fmla="*/ 21 w 35"/>
                <a:gd name="T21" fmla="*/ 39 h 109"/>
                <a:gd name="T22" fmla="*/ 19 w 35"/>
                <a:gd name="T23" fmla="*/ 31 h 109"/>
                <a:gd name="T24" fmla="*/ 17 w 35"/>
                <a:gd name="T25" fmla="*/ 24 h 109"/>
                <a:gd name="T26" fmla="*/ 14 w 35"/>
                <a:gd name="T27" fmla="*/ 17 h 109"/>
                <a:gd name="T28" fmla="*/ 11 w 35"/>
                <a:gd name="T29" fmla="*/ 11 h 109"/>
                <a:gd name="T30" fmla="*/ 6 w 35"/>
                <a:gd name="T31" fmla="*/ 5 h 109"/>
                <a:gd name="T32" fmla="*/ 0 w 35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109"/>
                <a:gd name="T53" fmla="*/ 35 w 35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109">
                  <a:moveTo>
                    <a:pt x="34" y="108"/>
                  </a:moveTo>
                  <a:lnTo>
                    <a:pt x="31" y="103"/>
                  </a:lnTo>
                  <a:lnTo>
                    <a:pt x="28" y="97"/>
                  </a:lnTo>
                  <a:lnTo>
                    <a:pt x="26" y="91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3" y="70"/>
                  </a:lnTo>
                  <a:lnTo>
                    <a:pt x="23" y="62"/>
                  </a:lnTo>
                  <a:lnTo>
                    <a:pt x="22" y="54"/>
                  </a:lnTo>
                  <a:lnTo>
                    <a:pt x="22" y="46"/>
                  </a:lnTo>
                  <a:lnTo>
                    <a:pt x="21" y="39"/>
                  </a:lnTo>
                  <a:lnTo>
                    <a:pt x="19" y="31"/>
                  </a:lnTo>
                  <a:lnTo>
                    <a:pt x="17" y="24"/>
                  </a:lnTo>
                  <a:lnTo>
                    <a:pt x="14" y="17"/>
                  </a:lnTo>
                  <a:lnTo>
                    <a:pt x="11" y="11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722"/>
            <p:cNvSpPr>
              <a:spLocks noChangeShapeType="1"/>
            </p:cNvSpPr>
            <p:nvPr/>
          </p:nvSpPr>
          <p:spPr bwMode="auto">
            <a:xfrm flipH="1">
              <a:off x="4137" y="3249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723"/>
            <p:cNvSpPr>
              <a:spLocks noChangeShapeType="1"/>
            </p:cNvSpPr>
            <p:nvPr/>
          </p:nvSpPr>
          <p:spPr bwMode="auto">
            <a:xfrm flipV="1">
              <a:off x="4103" y="3140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724"/>
            <p:cNvSpPr>
              <a:spLocks/>
            </p:cNvSpPr>
            <p:nvPr/>
          </p:nvSpPr>
          <p:spPr bwMode="auto">
            <a:xfrm>
              <a:off x="3973" y="3131"/>
              <a:ext cx="131" cy="17"/>
            </a:xfrm>
            <a:custGeom>
              <a:avLst/>
              <a:gdLst>
                <a:gd name="T0" fmla="*/ 130 w 131"/>
                <a:gd name="T1" fmla="*/ 16 h 17"/>
                <a:gd name="T2" fmla="*/ 123 w 131"/>
                <a:gd name="T3" fmla="*/ 9 h 17"/>
                <a:gd name="T4" fmla="*/ 116 w 131"/>
                <a:gd name="T5" fmla="*/ 4 h 17"/>
                <a:gd name="T6" fmla="*/ 109 w 131"/>
                <a:gd name="T7" fmla="*/ 1 h 17"/>
                <a:gd name="T8" fmla="*/ 101 w 131"/>
                <a:gd name="T9" fmla="*/ 0 h 17"/>
                <a:gd name="T10" fmla="*/ 93 w 131"/>
                <a:gd name="T11" fmla="*/ 0 h 17"/>
                <a:gd name="T12" fmla="*/ 85 w 131"/>
                <a:gd name="T13" fmla="*/ 0 h 17"/>
                <a:gd name="T14" fmla="*/ 77 w 131"/>
                <a:gd name="T15" fmla="*/ 1 h 17"/>
                <a:gd name="T16" fmla="*/ 69 w 131"/>
                <a:gd name="T17" fmla="*/ 3 h 17"/>
                <a:gd name="T18" fmla="*/ 61 w 131"/>
                <a:gd name="T19" fmla="*/ 6 h 17"/>
                <a:gd name="T20" fmla="*/ 52 w 131"/>
                <a:gd name="T21" fmla="*/ 9 h 17"/>
                <a:gd name="T22" fmla="*/ 43 w 131"/>
                <a:gd name="T23" fmla="*/ 11 h 17"/>
                <a:gd name="T24" fmla="*/ 35 w 131"/>
                <a:gd name="T25" fmla="*/ 12 h 17"/>
                <a:gd name="T26" fmla="*/ 26 w 131"/>
                <a:gd name="T27" fmla="*/ 14 h 17"/>
                <a:gd name="T28" fmla="*/ 17 w 131"/>
                <a:gd name="T29" fmla="*/ 16 h 17"/>
                <a:gd name="T30" fmla="*/ 8 w 131"/>
                <a:gd name="T31" fmla="*/ 16 h 17"/>
                <a:gd name="T32" fmla="*/ 0 w 131"/>
                <a:gd name="T33" fmla="*/ 1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7"/>
                <a:gd name="T53" fmla="*/ 131 w 13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7">
                  <a:moveTo>
                    <a:pt x="130" y="16"/>
                  </a:moveTo>
                  <a:lnTo>
                    <a:pt x="123" y="9"/>
                  </a:lnTo>
                  <a:lnTo>
                    <a:pt x="116" y="4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1"/>
                  </a:lnTo>
                  <a:lnTo>
                    <a:pt x="69" y="3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3" y="11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17" y="16"/>
                  </a:lnTo>
                  <a:lnTo>
                    <a:pt x="8" y="16"/>
                  </a:lnTo>
                  <a:lnTo>
                    <a:pt x="0" y="14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Line 725"/>
            <p:cNvSpPr>
              <a:spLocks noChangeShapeType="1"/>
            </p:cNvSpPr>
            <p:nvPr/>
          </p:nvSpPr>
          <p:spPr bwMode="auto">
            <a:xfrm flipH="1">
              <a:off x="4102" y="314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726"/>
            <p:cNvSpPr>
              <a:spLocks noChangeShapeType="1"/>
            </p:cNvSpPr>
            <p:nvPr/>
          </p:nvSpPr>
          <p:spPr bwMode="auto">
            <a:xfrm flipV="1">
              <a:off x="3972" y="3138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727"/>
            <p:cNvSpPr>
              <a:spLocks/>
            </p:cNvSpPr>
            <p:nvPr/>
          </p:nvSpPr>
          <p:spPr bwMode="auto">
            <a:xfrm>
              <a:off x="3763" y="3254"/>
              <a:ext cx="25" cy="92"/>
            </a:xfrm>
            <a:custGeom>
              <a:avLst/>
              <a:gdLst>
                <a:gd name="T0" fmla="*/ 24 w 25"/>
                <a:gd name="T1" fmla="*/ 0 h 92"/>
                <a:gd name="T2" fmla="*/ 19 w 25"/>
                <a:gd name="T3" fmla="*/ 2 h 92"/>
                <a:gd name="T4" fmla="*/ 15 w 25"/>
                <a:gd name="T5" fmla="*/ 5 h 92"/>
                <a:gd name="T6" fmla="*/ 13 w 25"/>
                <a:gd name="T7" fmla="*/ 9 h 92"/>
                <a:gd name="T8" fmla="*/ 12 w 25"/>
                <a:gd name="T9" fmla="*/ 12 h 92"/>
                <a:gd name="T10" fmla="*/ 11 w 25"/>
                <a:gd name="T11" fmla="*/ 17 h 92"/>
                <a:gd name="T12" fmla="*/ 11 w 25"/>
                <a:gd name="T13" fmla="*/ 21 h 92"/>
                <a:gd name="T14" fmla="*/ 12 w 25"/>
                <a:gd name="T15" fmla="*/ 26 h 92"/>
                <a:gd name="T16" fmla="*/ 12 w 25"/>
                <a:gd name="T17" fmla="*/ 31 h 92"/>
                <a:gd name="T18" fmla="*/ 13 w 25"/>
                <a:gd name="T19" fmla="*/ 37 h 92"/>
                <a:gd name="T20" fmla="*/ 14 w 25"/>
                <a:gd name="T21" fmla="*/ 43 h 92"/>
                <a:gd name="T22" fmla="*/ 13 w 25"/>
                <a:gd name="T23" fmla="*/ 50 h 92"/>
                <a:gd name="T24" fmla="*/ 13 w 25"/>
                <a:gd name="T25" fmla="*/ 57 h 92"/>
                <a:gd name="T26" fmla="*/ 11 w 25"/>
                <a:gd name="T27" fmla="*/ 65 h 92"/>
                <a:gd name="T28" fmla="*/ 9 w 25"/>
                <a:gd name="T29" fmla="*/ 73 h 92"/>
                <a:gd name="T30" fmla="*/ 5 w 25"/>
                <a:gd name="T31" fmla="*/ 81 h 92"/>
                <a:gd name="T32" fmla="*/ 0 w 25"/>
                <a:gd name="T33" fmla="*/ 9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92"/>
                <a:gd name="T53" fmla="*/ 25 w 25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92">
                  <a:moveTo>
                    <a:pt x="24" y="0"/>
                  </a:moveTo>
                  <a:lnTo>
                    <a:pt x="19" y="2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2" y="12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2" y="26"/>
                  </a:lnTo>
                  <a:lnTo>
                    <a:pt x="12" y="31"/>
                  </a:lnTo>
                  <a:lnTo>
                    <a:pt x="13" y="37"/>
                  </a:lnTo>
                  <a:lnTo>
                    <a:pt x="14" y="43"/>
                  </a:lnTo>
                  <a:lnTo>
                    <a:pt x="13" y="50"/>
                  </a:lnTo>
                  <a:lnTo>
                    <a:pt x="13" y="57"/>
                  </a:lnTo>
                  <a:lnTo>
                    <a:pt x="11" y="65"/>
                  </a:lnTo>
                  <a:lnTo>
                    <a:pt x="9" y="73"/>
                  </a:lnTo>
                  <a:lnTo>
                    <a:pt x="5" y="81"/>
                  </a:lnTo>
                  <a:lnTo>
                    <a:pt x="0" y="9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Line 728"/>
            <p:cNvSpPr>
              <a:spLocks noChangeShapeType="1"/>
            </p:cNvSpPr>
            <p:nvPr/>
          </p:nvSpPr>
          <p:spPr bwMode="auto">
            <a:xfrm>
              <a:off x="3787" y="325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Line 729"/>
            <p:cNvSpPr>
              <a:spLocks noChangeShapeType="1"/>
            </p:cNvSpPr>
            <p:nvPr/>
          </p:nvSpPr>
          <p:spPr bwMode="auto">
            <a:xfrm flipH="1">
              <a:off x="3762" y="3344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730"/>
            <p:cNvSpPr>
              <a:spLocks/>
            </p:cNvSpPr>
            <p:nvPr/>
          </p:nvSpPr>
          <p:spPr bwMode="auto">
            <a:xfrm>
              <a:off x="3703" y="3345"/>
              <a:ext cx="61" cy="71"/>
            </a:xfrm>
            <a:custGeom>
              <a:avLst/>
              <a:gdLst>
                <a:gd name="T0" fmla="*/ 60 w 61"/>
                <a:gd name="T1" fmla="*/ 0 h 71"/>
                <a:gd name="T2" fmla="*/ 54 w 61"/>
                <a:gd name="T3" fmla="*/ 8 h 71"/>
                <a:gd name="T4" fmla="*/ 48 w 61"/>
                <a:gd name="T5" fmla="*/ 16 h 71"/>
                <a:gd name="T6" fmla="*/ 43 w 61"/>
                <a:gd name="T7" fmla="*/ 23 h 71"/>
                <a:gd name="T8" fmla="*/ 38 w 61"/>
                <a:gd name="T9" fmla="*/ 28 h 71"/>
                <a:gd name="T10" fmla="*/ 33 w 61"/>
                <a:gd name="T11" fmla="*/ 33 h 71"/>
                <a:gd name="T12" fmla="*/ 29 w 61"/>
                <a:gd name="T13" fmla="*/ 38 h 71"/>
                <a:gd name="T14" fmla="*/ 25 w 61"/>
                <a:gd name="T15" fmla="*/ 41 h 71"/>
                <a:gd name="T16" fmla="*/ 21 w 61"/>
                <a:gd name="T17" fmla="*/ 45 h 71"/>
                <a:gd name="T18" fmla="*/ 17 w 61"/>
                <a:gd name="T19" fmla="*/ 47 h 71"/>
                <a:gd name="T20" fmla="*/ 14 w 61"/>
                <a:gd name="T21" fmla="*/ 50 h 71"/>
                <a:gd name="T22" fmla="*/ 11 w 61"/>
                <a:gd name="T23" fmla="*/ 53 h 71"/>
                <a:gd name="T24" fmla="*/ 8 w 61"/>
                <a:gd name="T25" fmla="*/ 56 h 71"/>
                <a:gd name="T26" fmla="*/ 6 w 61"/>
                <a:gd name="T27" fmla="*/ 59 h 71"/>
                <a:gd name="T28" fmla="*/ 4 w 61"/>
                <a:gd name="T29" fmla="*/ 62 h 71"/>
                <a:gd name="T30" fmla="*/ 2 w 61"/>
                <a:gd name="T31" fmla="*/ 66 h 71"/>
                <a:gd name="T32" fmla="*/ 0 w 61"/>
                <a:gd name="T33" fmla="*/ 7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1"/>
                <a:gd name="T53" fmla="*/ 61 w 6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1">
                  <a:moveTo>
                    <a:pt x="60" y="0"/>
                  </a:moveTo>
                  <a:lnTo>
                    <a:pt x="54" y="8"/>
                  </a:lnTo>
                  <a:lnTo>
                    <a:pt x="48" y="16"/>
                  </a:lnTo>
                  <a:lnTo>
                    <a:pt x="43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25" y="41"/>
                  </a:lnTo>
                  <a:lnTo>
                    <a:pt x="21" y="45"/>
                  </a:lnTo>
                  <a:lnTo>
                    <a:pt x="17" y="47"/>
                  </a:lnTo>
                  <a:lnTo>
                    <a:pt x="14" y="50"/>
                  </a:lnTo>
                  <a:lnTo>
                    <a:pt x="11" y="53"/>
                  </a:lnTo>
                  <a:lnTo>
                    <a:pt x="8" y="56"/>
                  </a:lnTo>
                  <a:lnTo>
                    <a:pt x="6" y="59"/>
                  </a:lnTo>
                  <a:lnTo>
                    <a:pt x="4" y="62"/>
                  </a:lnTo>
                  <a:lnTo>
                    <a:pt x="2" y="66"/>
                  </a:lnTo>
                  <a:lnTo>
                    <a:pt x="0" y="7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Line 731"/>
            <p:cNvSpPr>
              <a:spLocks noChangeShapeType="1"/>
            </p:cNvSpPr>
            <p:nvPr/>
          </p:nvSpPr>
          <p:spPr bwMode="auto">
            <a:xfrm>
              <a:off x="3764" y="334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Line 732"/>
            <p:cNvSpPr>
              <a:spLocks noChangeShapeType="1"/>
            </p:cNvSpPr>
            <p:nvPr/>
          </p:nvSpPr>
          <p:spPr bwMode="auto">
            <a:xfrm flipH="1">
              <a:off x="3702" y="3415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733"/>
            <p:cNvSpPr>
              <a:spLocks/>
            </p:cNvSpPr>
            <p:nvPr/>
          </p:nvSpPr>
          <p:spPr bwMode="auto">
            <a:xfrm>
              <a:off x="3702" y="3415"/>
              <a:ext cx="51" cy="73"/>
            </a:xfrm>
            <a:custGeom>
              <a:avLst/>
              <a:gdLst>
                <a:gd name="T0" fmla="*/ 1 w 51"/>
                <a:gd name="T1" fmla="*/ 0 h 73"/>
                <a:gd name="T2" fmla="*/ 0 w 51"/>
                <a:gd name="T3" fmla="*/ 4 h 73"/>
                <a:gd name="T4" fmla="*/ 0 w 51"/>
                <a:gd name="T5" fmla="*/ 8 h 73"/>
                <a:gd name="T6" fmla="*/ 1 w 51"/>
                <a:gd name="T7" fmla="*/ 11 h 73"/>
                <a:gd name="T8" fmla="*/ 3 w 51"/>
                <a:gd name="T9" fmla="*/ 14 h 73"/>
                <a:gd name="T10" fmla="*/ 6 w 51"/>
                <a:gd name="T11" fmla="*/ 17 h 73"/>
                <a:gd name="T12" fmla="*/ 9 w 51"/>
                <a:gd name="T13" fmla="*/ 20 h 73"/>
                <a:gd name="T14" fmla="*/ 12 w 51"/>
                <a:gd name="T15" fmla="*/ 23 h 73"/>
                <a:gd name="T16" fmla="*/ 16 w 51"/>
                <a:gd name="T17" fmla="*/ 26 h 73"/>
                <a:gd name="T18" fmla="*/ 21 w 51"/>
                <a:gd name="T19" fmla="*/ 30 h 73"/>
                <a:gd name="T20" fmla="*/ 25 w 51"/>
                <a:gd name="T21" fmla="*/ 34 h 73"/>
                <a:gd name="T22" fmla="*/ 30 w 51"/>
                <a:gd name="T23" fmla="*/ 38 h 73"/>
                <a:gd name="T24" fmla="*/ 34 w 51"/>
                <a:gd name="T25" fmla="*/ 43 h 73"/>
                <a:gd name="T26" fmla="*/ 38 w 51"/>
                <a:gd name="T27" fmla="*/ 49 h 73"/>
                <a:gd name="T28" fmla="*/ 42 w 51"/>
                <a:gd name="T29" fmla="*/ 56 h 73"/>
                <a:gd name="T30" fmla="*/ 46 w 51"/>
                <a:gd name="T31" fmla="*/ 63 h 73"/>
                <a:gd name="T32" fmla="*/ 50 w 51"/>
                <a:gd name="T33" fmla="*/ 72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3"/>
                <a:gd name="T53" fmla="*/ 51 w 51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3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6" y="26"/>
                  </a:lnTo>
                  <a:lnTo>
                    <a:pt x="21" y="30"/>
                  </a:lnTo>
                  <a:lnTo>
                    <a:pt x="25" y="34"/>
                  </a:lnTo>
                  <a:lnTo>
                    <a:pt x="30" y="38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6"/>
                  </a:lnTo>
                  <a:lnTo>
                    <a:pt x="46" y="63"/>
                  </a:lnTo>
                  <a:lnTo>
                    <a:pt x="50" y="7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Line 734"/>
            <p:cNvSpPr>
              <a:spLocks noChangeShapeType="1"/>
            </p:cNvSpPr>
            <p:nvPr/>
          </p:nvSpPr>
          <p:spPr bwMode="auto">
            <a:xfrm>
              <a:off x="3704" y="341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Line 735"/>
            <p:cNvSpPr>
              <a:spLocks noChangeShapeType="1"/>
            </p:cNvSpPr>
            <p:nvPr/>
          </p:nvSpPr>
          <p:spPr bwMode="auto">
            <a:xfrm flipH="1">
              <a:off x="3752" y="3487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736"/>
            <p:cNvSpPr>
              <a:spLocks/>
            </p:cNvSpPr>
            <p:nvPr/>
          </p:nvSpPr>
          <p:spPr bwMode="auto">
            <a:xfrm>
              <a:off x="3752" y="3487"/>
              <a:ext cx="17" cy="93"/>
            </a:xfrm>
            <a:custGeom>
              <a:avLst/>
              <a:gdLst>
                <a:gd name="T0" fmla="*/ 0 w 17"/>
                <a:gd name="T1" fmla="*/ 0 h 93"/>
                <a:gd name="T2" fmla="*/ 2 w 17"/>
                <a:gd name="T3" fmla="*/ 9 h 93"/>
                <a:gd name="T4" fmla="*/ 5 w 17"/>
                <a:gd name="T5" fmla="*/ 17 h 93"/>
                <a:gd name="T6" fmla="*/ 6 w 17"/>
                <a:gd name="T7" fmla="*/ 25 h 93"/>
                <a:gd name="T8" fmla="*/ 8 w 17"/>
                <a:gd name="T9" fmla="*/ 32 h 93"/>
                <a:gd name="T10" fmla="*/ 8 w 17"/>
                <a:gd name="T11" fmla="*/ 39 h 93"/>
                <a:gd name="T12" fmla="*/ 8 w 17"/>
                <a:gd name="T13" fmla="*/ 45 h 93"/>
                <a:gd name="T14" fmla="*/ 8 w 17"/>
                <a:gd name="T15" fmla="*/ 51 h 93"/>
                <a:gd name="T16" fmla="*/ 6 w 17"/>
                <a:gd name="T17" fmla="*/ 56 h 93"/>
                <a:gd name="T18" fmla="*/ 6 w 17"/>
                <a:gd name="T19" fmla="*/ 62 h 93"/>
                <a:gd name="T20" fmla="*/ 6 w 17"/>
                <a:gd name="T21" fmla="*/ 66 h 93"/>
                <a:gd name="T22" fmla="*/ 6 w 17"/>
                <a:gd name="T23" fmla="*/ 71 h 93"/>
                <a:gd name="T24" fmla="*/ 6 w 17"/>
                <a:gd name="T25" fmla="*/ 75 h 93"/>
                <a:gd name="T26" fmla="*/ 8 w 17"/>
                <a:gd name="T27" fmla="*/ 80 h 93"/>
                <a:gd name="T28" fmla="*/ 9 w 17"/>
                <a:gd name="T29" fmla="*/ 84 h 93"/>
                <a:gd name="T30" fmla="*/ 12 w 17"/>
                <a:gd name="T31" fmla="*/ 88 h 93"/>
                <a:gd name="T32" fmla="*/ 16 w 17"/>
                <a:gd name="T33" fmla="*/ 9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3"/>
                <a:gd name="T53" fmla="*/ 17 w 17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3">
                  <a:moveTo>
                    <a:pt x="0" y="0"/>
                  </a:moveTo>
                  <a:lnTo>
                    <a:pt x="2" y="9"/>
                  </a:lnTo>
                  <a:lnTo>
                    <a:pt x="5" y="17"/>
                  </a:lnTo>
                  <a:lnTo>
                    <a:pt x="6" y="25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8" y="45"/>
                  </a:lnTo>
                  <a:lnTo>
                    <a:pt x="8" y="51"/>
                  </a:lnTo>
                  <a:lnTo>
                    <a:pt x="6" y="56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71"/>
                  </a:lnTo>
                  <a:lnTo>
                    <a:pt x="6" y="75"/>
                  </a:lnTo>
                  <a:lnTo>
                    <a:pt x="8" y="80"/>
                  </a:lnTo>
                  <a:lnTo>
                    <a:pt x="9" y="84"/>
                  </a:lnTo>
                  <a:lnTo>
                    <a:pt x="12" y="88"/>
                  </a:lnTo>
                  <a:lnTo>
                    <a:pt x="16" y="9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Line 737"/>
            <p:cNvSpPr>
              <a:spLocks noChangeShapeType="1"/>
            </p:cNvSpPr>
            <p:nvPr/>
          </p:nvSpPr>
          <p:spPr bwMode="auto">
            <a:xfrm>
              <a:off x="3751" y="3487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Line 738"/>
            <p:cNvSpPr>
              <a:spLocks noChangeShapeType="1"/>
            </p:cNvSpPr>
            <p:nvPr/>
          </p:nvSpPr>
          <p:spPr bwMode="auto">
            <a:xfrm flipH="1">
              <a:off x="3764" y="3579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739"/>
            <p:cNvSpPr>
              <a:spLocks/>
            </p:cNvSpPr>
            <p:nvPr/>
          </p:nvSpPr>
          <p:spPr bwMode="auto">
            <a:xfrm>
              <a:off x="3764" y="3579"/>
              <a:ext cx="81" cy="17"/>
            </a:xfrm>
            <a:custGeom>
              <a:avLst/>
              <a:gdLst>
                <a:gd name="T0" fmla="*/ 0 w 81"/>
                <a:gd name="T1" fmla="*/ 0 h 17"/>
                <a:gd name="T2" fmla="*/ 3 w 81"/>
                <a:gd name="T3" fmla="*/ 6 h 17"/>
                <a:gd name="T4" fmla="*/ 7 w 81"/>
                <a:gd name="T5" fmla="*/ 11 h 17"/>
                <a:gd name="T6" fmla="*/ 11 w 81"/>
                <a:gd name="T7" fmla="*/ 13 h 17"/>
                <a:gd name="T8" fmla="*/ 15 w 81"/>
                <a:gd name="T9" fmla="*/ 16 h 17"/>
                <a:gd name="T10" fmla="*/ 20 w 81"/>
                <a:gd name="T11" fmla="*/ 16 h 17"/>
                <a:gd name="T12" fmla="*/ 25 w 81"/>
                <a:gd name="T13" fmla="*/ 16 h 17"/>
                <a:gd name="T14" fmla="*/ 30 w 81"/>
                <a:gd name="T15" fmla="*/ 13 h 17"/>
                <a:gd name="T16" fmla="*/ 35 w 81"/>
                <a:gd name="T17" fmla="*/ 11 h 17"/>
                <a:gd name="T18" fmla="*/ 40 w 81"/>
                <a:gd name="T19" fmla="*/ 9 h 17"/>
                <a:gd name="T20" fmla="*/ 45 w 81"/>
                <a:gd name="T21" fmla="*/ 6 h 17"/>
                <a:gd name="T22" fmla="*/ 51 w 81"/>
                <a:gd name="T23" fmla="*/ 4 h 17"/>
                <a:gd name="T24" fmla="*/ 57 w 81"/>
                <a:gd name="T25" fmla="*/ 2 h 17"/>
                <a:gd name="T26" fmla="*/ 62 w 81"/>
                <a:gd name="T27" fmla="*/ 2 h 17"/>
                <a:gd name="T28" fmla="*/ 68 w 81"/>
                <a:gd name="T29" fmla="*/ 4 h 17"/>
                <a:gd name="T30" fmla="*/ 74 w 81"/>
                <a:gd name="T31" fmla="*/ 6 h 17"/>
                <a:gd name="T32" fmla="*/ 80 w 81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17"/>
                <a:gd name="T53" fmla="*/ 81 w 8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17">
                  <a:moveTo>
                    <a:pt x="0" y="0"/>
                  </a:moveTo>
                  <a:lnTo>
                    <a:pt x="3" y="6"/>
                  </a:lnTo>
                  <a:lnTo>
                    <a:pt x="7" y="11"/>
                  </a:lnTo>
                  <a:lnTo>
                    <a:pt x="11" y="13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5" y="11"/>
                  </a:lnTo>
                  <a:lnTo>
                    <a:pt x="40" y="9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80" y="1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Line 740"/>
            <p:cNvSpPr>
              <a:spLocks noChangeShapeType="1"/>
            </p:cNvSpPr>
            <p:nvPr/>
          </p:nvSpPr>
          <p:spPr bwMode="auto">
            <a:xfrm>
              <a:off x="3764" y="3578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Line 741"/>
            <p:cNvSpPr>
              <a:spLocks noChangeShapeType="1"/>
            </p:cNvSpPr>
            <p:nvPr/>
          </p:nvSpPr>
          <p:spPr bwMode="auto">
            <a:xfrm flipH="1">
              <a:off x="3843" y="358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742"/>
            <p:cNvSpPr>
              <a:spLocks/>
            </p:cNvSpPr>
            <p:nvPr/>
          </p:nvSpPr>
          <p:spPr bwMode="auto">
            <a:xfrm>
              <a:off x="3844" y="3584"/>
              <a:ext cx="52" cy="67"/>
            </a:xfrm>
            <a:custGeom>
              <a:avLst/>
              <a:gdLst>
                <a:gd name="T0" fmla="*/ 0 w 52"/>
                <a:gd name="T1" fmla="*/ 0 h 67"/>
                <a:gd name="T2" fmla="*/ 5 w 52"/>
                <a:gd name="T3" fmla="*/ 3 h 67"/>
                <a:gd name="T4" fmla="*/ 9 w 52"/>
                <a:gd name="T5" fmla="*/ 7 h 67"/>
                <a:gd name="T6" fmla="*/ 13 w 52"/>
                <a:gd name="T7" fmla="*/ 12 h 67"/>
                <a:gd name="T8" fmla="*/ 16 w 52"/>
                <a:gd name="T9" fmla="*/ 17 h 67"/>
                <a:gd name="T10" fmla="*/ 19 w 52"/>
                <a:gd name="T11" fmla="*/ 22 h 67"/>
                <a:gd name="T12" fmla="*/ 22 w 52"/>
                <a:gd name="T13" fmla="*/ 28 h 67"/>
                <a:gd name="T14" fmla="*/ 24 w 52"/>
                <a:gd name="T15" fmla="*/ 34 h 67"/>
                <a:gd name="T16" fmla="*/ 26 w 52"/>
                <a:gd name="T17" fmla="*/ 39 h 67"/>
                <a:gd name="T18" fmla="*/ 28 w 52"/>
                <a:gd name="T19" fmla="*/ 45 h 67"/>
                <a:gd name="T20" fmla="*/ 30 w 52"/>
                <a:gd name="T21" fmla="*/ 50 h 67"/>
                <a:gd name="T22" fmla="*/ 33 w 52"/>
                <a:gd name="T23" fmla="*/ 55 h 67"/>
                <a:gd name="T24" fmla="*/ 35 w 52"/>
                <a:gd name="T25" fmla="*/ 59 h 67"/>
                <a:gd name="T26" fmla="*/ 38 w 52"/>
                <a:gd name="T27" fmla="*/ 62 h 67"/>
                <a:gd name="T28" fmla="*/ 42 w 52"/>
                <a:gd name="T29" fmla="*/ 64 h 67"/>
                <a:gd name="T30" fmla="*/ 46 w 52"/>
                <a:gd name="T31" fmla="*/ 65 h 67"/>
                <a:gd name="T32" fmla="*/ 51 w 52"/>
                <a:gd name="T33" fmla="*/ 66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67"/>
                <a:gd name="T53" fmla="*/ 52 w 52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67">
                  <a:moveTo>
                    <a:pt x="0" y="0"/>
                  </a:moveTo>
                  <a:lnTo>
                    <a:pt x="5" y="3"/>
                  </a:lnTo>
                  <a:lnTo>
                    <a:pt x="9" y="7"/>
                  </a:lnTo>
                  <a:lnTo>
                    <a:pt x="13" y="12"/>
                  </a:lnTo>
                  <a:lnTo>
                    <a:pt x="16" y="17"/>
                  </a:lnTo>
                  <a:lnTo>
                    <a:pt x="19" y="22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6" y="39"/>
                  </a:lnTo>
                  <a:lnTo>
                    <a:pt x="28" y="45"/>
                  </a:lnTo>
                  <a:lnTo>
                    <a:pt x="30" y="50"/>
                  </a:lnTo>
                  <a:lnTo>
                    <a:pt x="33" y="55"/>
                  </a:lnTo>
                  <a:lnTo>
                    <a:pt x="35" y="59"/>
                  </a:lnTo>
                  <a:lnTo>
                    <a:pt x="38" y="62"/>
                  </a:lnTo>
                  <a:lnTo>
                    <a:pt x="42" y="64"/>
                  </a:lnTo>
                  <a:lnTo>
                    <a:pt x="46" y="65"/>
                  </a:lnTo>
                  <a:lnTo>
                    <a:pt x="51" y="6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Line 743"/>
            <p:cNvSpPr>
              <a:spLocks noChangeShapeType="1"/>
            </p:cNvSpPr>
            <p:nvPr/>
          </p:nvSpPr>
          <p:spPr bwMode="auto">
            <a:xfrm flipV="1">
              <a:off x="3844" y="3583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Line 744"/>
            <p:cNvSpPr>
              <a:spLocks noChangeShapeType="1"/>
            </p:cNvSpPr>
            <p:nvPr/>
          </p:nvSpPr>
          <p:spPr bwMode="auto">
            <a:xfrm>
              <a:off x="3894" y="3650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745"/>
            <p:cNvSpPr>
              <a:spLocks/>
            </p:cNvSpPr>
            <p:nvPr/>
          </p:nvSpPr>
          <p:spPr bwMode="auto">
            <a:xfrm>
              <a:off x="3895" y="3602"/>
              <a:ext cx="92" cy="49"/>
            </a:xfrm>
            <a:custGeom>
              <a:avLst/>
              <a:gdLst>
                <a:gd name="T0" fmla="*/ 0 w 92"/>
                <a:gd name="T1" fmla="*/ 48 h 49"/>
                <a:gd name="T2" fmla="*/ 3 w 92"/>
                <a:gd name="T3" fmla="*/ 47 h 49"/>
                <a:gd name="T4" fmla="*/ 8 w 92"/>
                <a:gd name="T5" fmla="*/ 45 h 49"/>
                <a:gd name="T6" fmla="*/ 12 w 92"/>
                <a:gd name="T7" fmla="*/ 43 h 49"/>
                <a:gd name="T8" fmla="*/ 17 w 92"/>
                <a:gd name="T9" fmla="*/ 40 h 49"/>
                <a:gd name="T10" fmla="*/ 22 w 92"/>
                <a:gd name="T11" fmla="*/ 37 h 49"/>
                <a:gd name="T12" fmla="*/ 27 w 92"/>
                <a:gd name="T13" fmla="*/ 34 h 49"/>
                <a:gd name="T14" fmla="*/ 32 w 92"/>
                <a:gd name="T15" fmla="*/ 30 h 49"/>
                <a:gd name="T16" fmla="*/ 38 w 92"/>
                <a:gd name="T17" fmla="*/ 27 h 49"/>
                <a:gd name="T18" fmla="*/ 44 w 92"/>
                <a:gd name="T19" fmla="*/ 22 h 49"/>
                <a:gd name="T20" fmla="*/ 50 w 92"/>
                <a:gd name="T21" fmla="*/ 19 h 49"/>
                <a:gd name="T22" fmla="*/ 56 w 92"/>
                <a:gd name="T23" fmla="*/ 15 h 49"/>
                <a:gd name="T24" fmla="*/ 63 w 92"/>
                <a:gd name="T25" fmla="*/ 11 h 49"/>
                <a:gd name="T26" fmla="*/ 70 w 92"/>
                <a:gd name="T27" fmla="*/ 8 h 49"/>
                <a:gd name="T28" fmla="*/ 76 w 92"/>
                <a:gd name="T29" fmla="*/ 5 h 49"/>
                <a:gd name="T30" fmla="*/ 84 w 92"/>
                <a:gd name="T31" fmla="*/ 2 h 49"/>
                <a:gd name="T32" fmla="*/ 91 w 92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49"/>
                <a:gd name="T53" fmla="*/ 92 w 92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49">
                  <a:moveTo>
                    <a:pt x="0" y="48"/>
                  </a:moveTo>
                  <a:lnTo>
                    <a:pt x="3" y="47"/>
                  </a:lnTo>
                  <a:lnTo>
                    <a:pt x="8" y="45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2" y="37"/>
                  </a:lnTo>
                  <a:lnTo>
                    <a:pt x="27" y="34"/>
                  </a:lnTo>
                  <a:lnTo>
                    <a:pt x="32" y="30"/>
                  </a:lnTo>
                  <a:lnTo>
                    <a:pt x="38" y="27"/>
                  </a:lnTo>
                  <a:lnTo>
                    <a:pt x="44" y="22"/>
                  </a:lnTo>
                  <a:lnTo>
                    <a:pt x="50" y="19"/>
                  </a:lnTo>
                  <a:lnTo>
                    <a:pt x="56" y="15"/>
                  </a:lnTo>
                  <a:lnTo>
                    <a:pt x="63" y="11"/>
                  </a:lnTo>
                  <a:lnTo>
                    <a:pt x="70" y="8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91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Line 746"/>
            <p:cNvSpPr>
              <a:spLocks noChangeShapeType="1"/>
            </p:cNvSpPr>
            <p:nvPr/>
          </p:nvSpPr>
          <p:spPr bwMode="auto">
            <a:xfrm flipV="1">
              <a:off x="3894" y="3648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Line 747"/>
            <p:cNvSpPr>
              <a:spLocks noChangeShapeType="1"/>
            </p:cNvSpPr>
            <p:nvPr/>
          </p:nvSpPr>
          <p:spPr bwMode="auto">
            <a:xfrm>
              <a:off x="3985" y="3603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748"/>
            <p:cNvSpPr>
              <a:spLocks/>
            </p:cNvSpPr>
            <p:nvPr/>
          </p:nvSpPr>
          <p:spPr bwMode="auto">
            <a:xfrm>
              <a:off x="3986" y="3588"/>
              <a:ext cx="104" cy="17"/>
            </a:xfrm>
            <a:custGeom>
              <a:avLst/>
              <a:gdLst>
                <a:gd name="T0" fmla="*/ 0 w 104"/>
                <a:gd name="T1" fmla="*/ 16 h 17"/>
                <a:gd name="T2" fmla="*/ 7 w 104"/>
                <a:gd name="T3" fmla="*/ 14 h 17"/>
                <a:gd name="T4" fmla="*/ 15 w 104"/>
                <a:gd name="T5" fmla="*/ 13 h 17"/>
                <a:gd name="T6" fmla="*/ 23 w 104"/>
                <a:gd name="T7" fmla="*/ 12 h 17"/>
                <a:gd name="T8" fmla="*/ 30 w 104"/>
                <a:gd name="T9" fmla="*/ 11 h 17"/>
                <a:gd name="T10" fmla="*/ 38 w 104"/>
                <a:gd name="T11" fmla="*/ 11 h 17"/>
                <a:gd name="T12" fmla="*/ 46 w 104"/>
                <a:gd name="T13" fmla="*/ 11 h 17"/>
                <a:gd name="T14" fmla="*/ 53 w 104"/>
                <a:gd name="T15" fmla="*/ 11 h 17"/>
                <a:gd name="T16" fmla="*/ 60 w 104"/>
                <a:gd name="T17" fmla="*/ 11 h 17"/>
                <a:gd name="T18" fmla="*/ 67 w 104"/>
                <a:gd name="T19" fmla="*/ 10 h 17"/>
                <a:gd name="T20" fmla="*/ 74 w 104"/>
                <a:gd name="T21" fmla="*/ 10 h 17"/>
                <a:gd name="T22" fmla="*/ 80 w 104"/>
                <a:gd name="T23" fmla="*/ 9 h 17"/>
                <a:gd name="T24" fmla="*/ 86 w 104"/>
                <a:gd name="T25" fmla="*/ 8 h 17"/>
                <a:gd name="T26" fmla="*/ 91 w 104"/>
                <a:gd name="T27" fmla="*/ 6 h 17"/>
                <a:gd name="T28" fmla="*/ 96 w 104"/>
                <a:gd name="T29" fmla="*/ 5 h 17"/>
                <a:gd name="T30" fmla="*/ 100 w 104"/>
                <a:gd name="T31" fmla="*/ 2 h 17"/>
                <a:gd name="T32" fmla="*/ 103 w 10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7"/>
                <a:gd name="T53" fmla="*/ 104 w 10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7">
                  <a:moveTo>
                    <a:pt x="0" y="16"/>
                  </a:moveTo>
                  <a:lnTo>
                    <a:pt x="7" y="14"/>
                  </a:lnTo>
                  <a:lnTo>
                    <a:pt x="15" y="13"/>
                  </a:lnTo>
                  <a:lnTo>
                    <a:pt x="23" y="12"/>
                  </a:lnTo>
                  <a:lnTo>
                    <a:pt x="30" y="11"/>
                  </a:lnTo>
                  <a:lnTo>
                    <a:pt x="38" y="11"/>
                  </a:lnTo>
                  <a:lnTo>
                    <a:pt x="46" y="11"/>
                  </a:lnTo>
                  <a:lnTo>
                    <a:pt x="53" y="11"/>
                  </a:lnTo>
                  <a:lnTo>
                    <a:pt x="60" y="11"/>
                  </a:lnTo>
                  <a:lnTo>
                    <a:pt x="67" y="10"/>
                  </a:lnTo>
                  <a:lnTo>
                    <a:pt x="74" y="10"/>
                  </a:lnTo>
                  <a:lnTo>
                    <a:pt x="80" y="9"/>
                  </a:lnTo>
                  <a:lnTo>
                    <a:pt x="86" y="8"/>
                  </a:lnTo>
                  <a:lnTo>
                    <a:pt x="91" y="6"/>
                  </a:lnTo>
                  <a:lnTo>
                    <a:pt x="96" y="5"/>
                  </a:lnTo>
                  <a:lnTo>
                    <a:pt x="100" y="2"/>
                  </a:lnTo>
                  <a:lnTo>
                    <a:pt x="103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Line 749"/>
            <p:cNvSpPr>
              <a:spLocks noChangeShapeType="1"/>
            </p:cNvSpPr>
            <p:nvPr/>
          </p:nvSpPr>
          <p:spPr bwMode="auto">
            <a:xfrm flipV="1">
              <a:off x="3985" y="3601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Line 750"/>
            <p:cNvSpPr>
              <a:spLocks noChangeShapeType="1"/>
            </p:cNvSpPr>
            <p:nvPr/>
          </p:nvSpPr>
          <p:spPr bwMode="auto">
            <a:xfrm>
              <a:off x="4090" y="3588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751"/>
            <p:cNvSpPr>
              <a:spLocks/>
            </p:cNvSpPr>
            <p:nvPr/>
          </p:nvSpPr>
          <p:spPr bwMode="auto">
            <a:xfrm>
              <a:off x="4089" y="3509"/>
              <a:ext cx="18" cy="80"/>
            </a:xfrm>
            <a:custGeom>
              <a:avLst/>
              <a:gdLst>
                <a:gd name="T0" fmla="*/ 0 w 18"/>
                <a:gd name="T1" fmla="*/ 79 h 80"/>
                <a:gd name="T2" fmla="*/ 2 w 18"/>
                <a:gd name="T3" fmla="*/ 76 h 80"/>
                <a:gd name="T4" fmla="*/ 4 w 18"/>
                <a:gd name="T5" fmla="*/ 72 h 80"/>
                <a:gd name="T6" fmla="*/ 5 w 18"/>
                <a:gd name="T7" fmla="*/ 69 h 80"/>
                <a:gd name="T8" fmla="*/ 5 w 18"/>
                <a:gd name="T9" fmla="*/ 65 h 80"/>
                <a:gd name="T10" fmla="*/ 6 w 18"/>
                <a:gd name="T11" fmla="*/ 61 h 80"/>
                <a:gd name="T12" fmla="*/ 5 w 18"/>
                <a:gd name="T13" fmla="*/ 57 h 80"/>
                <a:gd name="T14" fmla="*/ 5 w 18"/>
                <a:gd name="T15" fmla="*/ 53 h 80"/>
                <a:gd name="T16" fmla="*/ 5 w 18"/>
                <a:gd name="T17" fmla="*/ 48 h 80"/>
                <a:gd name="T18" fmla="*/ 5 w 18"/>
                <a:gd name="T19" fmla="*/ 43 h 80"/>
                <a:gd name="T20" fmla="*/ 5 w 18"/>
                <a:gd name="T21" fmla="*/ 38 h 80"/>
                <a:gd name="T22" fmla="*/ 5 w 18"/>
                <a:gd name="T23" fmla="*/ 32 h 80"/>
                <a:gd name="T24" fmla="*/ 6 w 18"/>
                <a:gd name="T25" fmla="*/ 27 h 80"/>
                <a:gd name="T26" fmla="*/ 8 w 18"/>
                <a:gd name="T27" fmla="*/ 21 h 80"/>
                <a:gd name="T28" fmla="*/ 10 w 18"/>
                <a:gd name="T29" fmla="*/ 14 h 80"/>
                <a:gd name="T30" fmla="*/ 13 w 18"/>
                <a:gd name="T31" fmla="*/ 8 h 80"/>
                <a:gd name="T32" fmla="*/ 17 w 18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80"/>
                <a:gd name="T53" fmla="*/ 18 w 18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80">
                  <a:moveTo>
                    <a:pt x="0" y="79"/>
                  </a:moveTo>
                  <a:lnTo>
                    <a:pt x="2" y="76"/>
                  </a:lnTo>
                  <a:lnTo>
                    <a:pt x="4" y="72"/>
                  </a:lnTo>
                  <a:lnTo>
                    <a:pt x="5" y="69"/>
                  </a:lnTo>
                  <a:lnTo>
                    <a:pt x="5" y="65"/>
                  </a:lnTo>
                  <a:lnTo>
                    <a:pt x="6" y="61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5" y="38"/>
                  </a:lnTo>
                  <a:lnTo>
                    <a:pt x="5" y="32"/>
                  </a:lnTo>
                  <a:lnTo>
                    <a:pt x="6" y="27"/>
                  </a:lnTo>
                  <a:lnTo>
                    <a:pt x="8" y="21"/>
                  </a:lnTo>
                  <a:lnTo>
                    <a:pt x="10" y="14"/>
                  </a:lnTo>
                  <a:lnTo>
                    <a:pt x="13" y="8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Line 752"/>
            <p:cNvSpPr>
              <a:spLocks noChangeShapeType="1"/>
            </p:cNvSpPr>
            <p:nvPr/>
          </p:nvSpPr>
          <p:spPr bwMode="auto">
            <a:xfrm>
              <a:off x="4089" y="3587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Line 753"/>
            <p:cNvSpPr>
              <a:spLocks noChangeShapeType="1"/>
            </p:cNvSpPr>
            <p:nvPr/>
          </p:nvSpPr>
          <p:spPr bwMode="auto">
            <a:xfrm>
              <a:off x="4107" y="3510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754"/>
            <p:cNvSpPr>
              <a:spLocks/>
            </p:cNvSpPr>
            <p:nvPr/>
          </p:nvSpPr>
          <p:spPr bwMode="auto">
            <a:xfrm>
              <a:off x="4106" y="3434"/>
              <a:ext cx="60" cy="76"/>
            </a:xfrm>
            <a:custGeom>
              <a:avLst/>
              <a:gdLst>
                <a:gd name="T0" fmla="*/ 0 w 60"/>
                <a:gd name="T1" fmla="*/ 75 h 76"/>
                <a:gd name="T2" fmla="*/ 4 w 60"/>
                <a:gd name="T3" fmla="*/ 68 h 76"/>
                <a:gd name="T4" fmla="*/ 9 w 60"/>
                <a:gd name="T5" fmla="*/ 62 h 76"/>
                <a:gd name="T6" fmla="*/ 14 w 60"/>
                <a:gd name="T7" fmla="*/ 56 h 76"/>
                <a:gd name="T8" fmla="*/ 19 w 60"/>
                <a:gd name="T9" fmla="*/ 51 h 76"/>
                <a:gd name="T10" fmla="*/ 24 w 60"/>
                <a:gd name="T11" fmla="*/ 46 h 76"/>
                <a:gd name="T12" fmla="*/ 29 w 60"/>
                <a:gd name="T13" fmla="*/ 41 h 76"/>
                <a:gd name="T14" fmla="*/ 34 w 60"/>
                <a:gd name="T15" fmla="*/ 37 h 76"/>
                <a:gd name="T16" fmla="*/ 38 w 60"/>
                <a:gd name="T17" fmla="*/ 33 h 76"/>
                <a:gd name="T18" fmla="*/ 42 w 60"/>
                <a:gd name="T19" fmla="*/ 29 h 76"/>
                <a:gd name="T20" fmla="*/ 46 w 60"/>
                <a:gd name="T21" fmla="*/ 25 h 76"/>
                <a:gd name="T22" fmla="*/ 50 w 60"/>
                <a:gd name="T23" fmla="*/ 21 h 76"/>
                <a:gd name="T24" fmla="*/ 53 w 60"/>
                <a:gd name="T25" fmla="*/ 17 h 76"/>
                <a:gd name="T26" fmla="*/ 55 w 60"/>
                <a:gd name="T27" fmla="*/ 13 h 76"/>
                <a:gd name="T28" fmla="*/ 57 w 60"/>
                <a:gd name="T29" fmla="*/ 9 h 76"/>
                <a:gd name="T30" fmla="*/ 58 w 60"/>
                <a:gd name="T31" fmla="*/ 5 h 76"/>
                <a:gd name="T32" fmla="*/ 59 w 60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6"/>
                <a:gd name="T53" fmla="*/ 60 w 60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6">
                  <a:moveTo>
                    <a:pt x="0" y="75"/>
                  </a:moveTo>
                  <a:lnTo>
                    <a:pt x="4" y="68"/>
                  </a:lnTo>
                  <a:lnTo>
                    <a:pt x="9" y="62"/>
                  </a:lnTo>
                  <a:lnTo>
                    <a:pt x="14" y="56"/>
                  </a:lnTo>
                  <a:lnTo>
                    <a:pt x="19" y="51"/>
                  </a:lnTo>
                  <a:lnTo>
                    <a:pt x="24" y="46"/>
                  </a:lnTo>
                  <a:lnTo>
                    <a:pt x="29" y="41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42" y="29"/>
                  </a:lnTo>
                  <a:lnTo>
                    <a:pt x="46" y="25"/>
                  </a:lnTo>
                  <a:lnTo>
                    <a:pt x="50" y="21"/>
                  </a:lnTo>
                  <a:lnTo>
                    <a:pt x="53" y="17"/>
                  </a:lnTo>
                  <a:lnTo>
                    <a:pt x="55" y="13"/>
                  </a:lnTo>
                  <a:lnTo>
                    <a:pt x="57" y="9"/>
                  </a:lnTo>
                  <a:lnTo>
                    <a:pt x="58" y="5"/>
                  </a:lnTo>
                  <a:lnTo>
                    <a:pt x="59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Line 755"/>
            <p:cNvSpPr>
              <a:spLocks noChangeShapeType="1"/>
            </p:cNvSpPr>
            <p:nvPr/>
          </p:nvSpPr>
          <p:spPr bwMode="auto">
            <a:xfrm flipH="1">
              <a:off x="4105" y="3509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Line 756"/>
            <p:cNvSpPr>
              <a:spLocks noChangeShapeType="1"/>
            </p:cNvSpPr>
            <p:nvPr/>
          </p:nvSpPr>
          <p:spPr bwMode="auto">
            <a:xfrm>
              <a:off x="4165" y="3434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757"/>
            <p:cNvSpPr>
              <a:spLocks/>
            </p:cNvSpPr>
            <p:nvPr/>
          </p:nvSpPr>
          <p:spPr bwMode="auto">
            <a:xfrm>
              <a:off x="4122" y="3358"/>
              <a:ext cx="44" cy="77"/>
            </a:xfrm>
            <a:custGeom>
              <a:avLst/>
              <a:gdLst>
                <a:gd name="T0" fmla="*/ 43 w 44"/>
                <a:gd name="T1" fmla="*/ 76 h 77"/>
                <a:gd name="T2" fmla="*/ 42 w 44"/>
                <a:gd name="T3" fmla="*/ 72 h 77"/>
                <a:gd name="T4" fmla="*/ 41 w 44"/>
                <a:gd name="T5" fmla="*/ 67 h 77"/>
                <a:gd name="T6" fmla="*/ 40 w 44"/>
                <a:gd name="T7" fmla="*/ 63 h 77"/>
                <a:gd name="T8" fmla="*/ 38 w 44"/>
                <a:gd name="T9" fmla="*/ 59 h 77"/>
                <a:gd name="T10" fmla="*/ 35 w 44"/>
                <a:gd name="T11" fmla="*/ 55 h 77"/>
                <a:gd name="T12" fmla="*/ 32 w 44"/>
                <a:gd name="T13" fmla="*/ 51 h 77"/>
                <a:gd name="T14" fmla="*/ 29 w 44"/>
                <a:gd name="T15" fmla="*/ 46 h 77"/>
                <a:gd name="T16" fmla="*/ 26 w 44"/>
                <a:gd name="T17" fmla="*/ 42 h 77"/>
                <a:gd name="T18" fmla="*/ 23 w 44"/>
                <a:gd name="T19" fmla="*/ 38 h 77"/>
                <a:gd name="T20" fmla="*/ 19 w 44"/>
                <a:gd name="T21" fmla="*/ 33 h 77"/>
                <a:gd name="T22" fmla="*/ 16 w 44"/>
                <a:gd name="T23" fmla="*/ 29 h 77"/>
                <a:gd name="T24" fmla="*/ 12 w 44"/>
                <a:gd name="T25" fmla="*/ 23 h 77"/>
                <a:gd name="T26" fmla="*/ 8 w 44"/>
                <a:gd name="T27" fmla="*/ 18 h 77"/>
                <a:gd name="T28" fmla="*/ 5 w 44"/>
                <a:gd name="T29" fmla="*/ 12 h 77"/>
                <a:gd name="T30" fmla="*/ 2 w 44"/>
                <a:gd name="T31" fmla="*/ 6 h 77"/>
                <a:gd name="T32" fmla="*/ 0 w 44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77"/>
                <a:gd name="T53" fmla="*/ 44 w 4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77">
                  <a:moveTo>
                    <a:pt x="43" y="76"/>
                  </a:moveTo>
                  <a:lnTo>
                    <a:pt x="42" y="72"/>
                  </a:lnTo>
                  <a:lnTo>
                    <a:pt x="41" y="67"/>
                  </a:lnTo>
                  <a:lnTo>
                    <a:pt x="40" y="63"/>
                  </a:lnTo>
                  <a:lnTo>
                    <a:pt x="38" y="59"/>
                  </a:lnTo>
                  <a:lnTo>
                    <a:pt x="35" y="55"/>
                  </a:lnTo>
                  <a:lnTo>
                    <a:pt x="32" y="51"/>
                  </a:lnTo>
                  <a:lnTo>
                    <a:pt x="29" y="46"/>
                  </a:lnTo>
                  <a:lnTo>
                    <a:pt x="26" y="42"/>
                  </a:lnTo>
                  <a:lnTo>
                    <a:pt x="23" y="38"/>
                  </a:lnTo>
                  <a:lnTo>
                    <a:pt x="19" y="33"/>
                  </a:lnTo>
                  <a:lnTo>
                    <a:pt x="16" y="29"/>
                  </a:lnTo>
                  <a:lnTo>
                    <a:pt x="12" y="23"/>
                  </a:lnTo>
                  <a:lnTo>
                    <a:pt x="8" y="18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Line 758"/>
            <p:cNvSpPr>
              <a:spLocks noChangeShapeType="1"/>
            </p:cNvSpPr>
            <p:nvPr/>
          </p:nvSpPr>
          <p:spPr bwMode="auto">
            <a:xfrm flipH="1">
              <a:off x="4165" y="3434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Line 759"/>
            <p:cNvSpPr>
              <a:spLocks noChangeShapeType="1"/>
            </p:cNvSpPr>
            <p:nvPr/>
          </p:nvSpPr>
          <p:spPr bwMode="auto">
            <a:xfrm>
              <a:off x="4121" y="3357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760"/>
            <p:cNvSpPr>
              <a:spLocks/>
            </p:cNvSpPr>
            <p:nvPr/>
          </p:nvSpPr>
          <p:spPr bwMode="auto">
            <a:xfrm>
              <a:off x="4099" y="3275"/>
              <a:ext cx="24" cy="84"/>
            </a:xfrm>
            <a:custGeom>
              <a:avLst/>
              <a:gdLst>
                <a:gd name="T0" fmla="*/ 23 w 24"/>
                <a:gd name="T1" fmla="*/ 83 h 84"/>
                <a:gd name="T2" fmla="*/ 20 w 24"/>
                <a:gd name="T3" fmla="*/ 76 h 84"/>
                <a:gd name="T4" fmla="*/ 18 w 24"/>
                <a:gd name="T5" fmla="*/ 70 h 84"/>
                <a:gd name="T6" fmla="*/ 17 w 24"/>
                <a:gd name="T7" fmla="*/ 63 h 84"/>
                <a:gd name="T8" fmla="*/ 16 w 24"/>
                <a:gd name="T9" fmla="*/ 58 h 84"/>
                <a:gd name="T10" fmla="*/ 16 w 24"/>
                <a:gd name="T11" fmla="*/ 52 h 84"/>
                <a:gd name="T12" fmla="*/ 15 w 24"/>
                <a:gd name="T13" fmla="*/ 47 h 84"/>
                <a:gd name="T14" fmla="*/ 15 w 24"/>
                <a:gd name="T15" fmla="*/ 41 h 84"/>
                <a:gd name="T16" fmla="*/ 14 w 24"/>
                <a:gd name="T17" fmla="*/ 37 h 84"/>
                <a:gd name="T18" fmla="*/ 14 w 24"/>
                <a:gd name="T19" fmla="*/ 32 h 84"/>
                <a:gd name="T20" fmla="*/ 13 w 24"/>
                <a:gd name="T21" fmla="*/ 27 h 84"/>
                <a:gd name="T22" fmla="*/ 12 w 24"/>
                <a:gd name="T23" fmla="*/ 23 h 84"/>
                <a:gd name="T24" fmla="*/ 11 w 24"/>
                <a:gd name="T25" fmla="*/ 18 h 84"/>
                <a:gd name="T26" fmla="*/ 9 w 24"/>
                <a:gd name="T27" fmla="*/ 14 h 84"/>
                <a:gd name="T28" fmla="*/ 7 w 24"/>
                <a:gd name="T29" fmla="*/ 9 h 84"/>
                <a:gd name="T30" fmla="*/ 4 w 24"/>
                <a:gd name="T31" fmla="*/ 5 h 84"/>
                <a:gd name="T32" fmla="*/ 0 w 24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84"/>
                <a:gd name="T53" fmla="*/ 24 w 24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84">
                  <a:moveTo>
                    <a:pt x="23" y="83"/>
                  </a:moveTo>
                  <a:lnTo>
                    <a:pt x="20" y="76"/>
                  </a:lnTo>
                  <a:lnTo>
                    <a:pt x="18" y="70"/>
                  </a:lnTo>
                  <a:lnTo>
                    <a:pt x="17" y="63"/>
                  </a:lnTo>
                  <a:lnTo>
                    <a:pt x="16" y="58"/>
                  </a:lnTo>
                  <a:lnTo>
                    <a:pt x="16" y="52"/>
                  </a:lnTo>
                  <a:lnTo>
                    <a:pt x="15" y="47"/>
                  </a:lnTo>
                  <a:lnTo>
                    <a:pt x="15" y="41"/>
                  </a:lnTo>
                  <a:lnTo>
                    <a:pt x="14" y="37"/>
                  </a:lnTo>
                  <a:lnTo>
                    <a:pt x="14" y="32"/>
                  </a:lnTo>
                  <a:lnTo>
                    <a:pt x="13" y="27"/>
                  </a:lnTo>
                  <a:lnTo>
                    <a:pt x="12" y="23"/>
                  </a:lnTo>
                  <a:lnTo>
                    <a:pt x="11" y="18"/>
                  </a:lnTo>
                  <a:lnTo>
                    <a:pt x="9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Line 761"/>
            <p:cNvSpPr>
              <a:spLocks noChangeShapeType="1"/>
            </p:cNvSpPr>
            <p:nvPr/>
          </p:nvSpPr>
          <p:spPr bwMode="auto">
            <a:xfrm flipH="1">
              <a:off x="4122" y="3357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Line 762"/>
            <p:cNvSpPr>
              <a:spLocks noChangeShapeType="1"/>
            </p:cNvSpPr>
            <p:nvPr/>
          </p:nvSpPr>
          <p:spPr bwMode="auto">
            <a:xfrm>
              <a:off x="4099" y="3275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763"/>
            <p:cNvSpPr>
              <a:spLocks/>
            </p:cNvSpPr>
            <p:nvPr/>
          </p:nvSpPr>
          <p:spPr bwMode="auto">
            <a:xfrm>
              <a:off x="4023" y="3242"/>
              <a:ext cx="77" cy="34"/>
            </a:xfrm>
            <a:custGeom>
              <a:avLst/>
              <a:gdLst>
                <a:gd name="T0" fmla="*/ 76 w 77"/>
                <a:gd name="T1" fmla="*/ 33 h 34"/>
                <a:gd name="T2" fmla="*/ 72 w 77"/>
                <a:gd name="T3" fmla="*/ 29 h 34"/>
                <a:gd name="T4" fmla="*/ 68 w 77"/>
                <a:gd name="T5" fmla="*/ 26 h 34"/>
                <a:gd name="T6" fmla="*/ 64 w 77"/>
                <a:gd name="T7" fmla="*/ 23 h 34"/>
                <a:gd name="T8" fmla="*/ 60 w 77"/>
                <a:gd name="T9" fmla="*/ 20 h 34"/>
                <a:gd name="T10" fmla="*/ 55 w 77"/>
                <a:gd name="T11" fmla="*/ 18 h 34"/>
                <a:gd name="T12" fmla="*/ 51 w 77"/>
                <a:gd name="T13" fmla="*/ 16 h 34"/>
                <a:gd name="T14" fmla="*/ 46 w 77"/>
                <a:gd name="T15" fmla="*/ 15 h 34"/>
                <a:gd name="T16" fmla="*/ 42 w 77"/>
                <a:gd name="T17" fmla="*/ 14 h 34"/>
                <a:gd name="T18" fmla="*/ 37 w 77"/>
                <a:gd name="T19" fmla="*/ 13 h 34"/>
                <a:gd name="T20" fmla="*/ 32 w 77"/>
                <a:gd name="T21" fmla="*/ 11 h 34"/>
                <a:gd name="T22" fmla="*/ 27 w 77"/>
                <a:gd name="T23" fmla="*/ 10 h 34"/>
                <a:gd name="T24" fmla="*/ 22 w 77"/>
                <a:gd name="T25" fmla="*/ 9 h 34"/>
                <a:gd name="T26" fmla="*/ 17 w 77"/>
                <a:gd name="T27" fmla="*/ 7 h 34"/>
                <a:gd name="T28" fmla="*/ 11 w 77"/>
                <a:gd name="T29" fmla="*/ 5 h 34"/>
                <a:gd name="T30" fmla="*/ 5 w 77"/>
                <a:gd name="T31" fmla="*/ 3 h 34"/>
                <a:gd name="T32" fmla="*/ 0 w 7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34"/>
                <a:gd name="T53" fmla="*/ 77 w 7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34">
                  <a:moveTo>
                    <a:pt x="76" y="33"/>
                  </a:moveTo>
                  <a:lnTo>
                    <a:pt x="72" y="29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60" y="20"/>
                  </a:lnTo>
                  <a:lnTo>
                    <a:pt x="55" y="18"/>
                  </a:lnTo>
                  <a:lnTo>
                    <a:pt x="51" y="16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7" y="13"/>
                  </a:lnTo>
                  <a:lnTo>
                    <a:pt x="32" y="11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7" y="7"/>
                  </a:lnTo>
                  <a:lnTo>
                    <a:pt x="11" y="5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Line 764"/>
            <p:cNvSpPr>
              <a:spLocks noChangeShapeType="1"/>
            </p:cNvSpPr>
            <p:nvPr/>
          </p:nvSpPr>
          <p:spPr bwMode="auto">
            <a:xfrm flipH="1">
              <a:off x="4099" y="3276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Line 765"/>
            <p:cNvSpPr>
              <a:spLocks noChangeShapeType="1"/>
            </p:cNvSpPr>
            <p:nvPr/>
          </p:nvSpPr>
          <p:spPr bwMode="auto">
            <a:xfrm flipV="1">
              <a:off x="4023" y="3241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766"/>
            <p:cNvSpPr>
              <a:spLocks/>
            </p:cNvSpPr>
            <p:nvPr/>
          </p:nvSpPr>
          <p:spPr bwMode="auto">
            <a:xfrm>
              <a:off x="3963" y="3192"/>
              <a:ext cx="61" cy="51"/>
            </a:xfrm>
            <a:custGeom>
              <a:avLst/>
              <a:gdLst>
                <a:gd name="T0" fmla="*/ 60 w 61"/>
                <a:gd name="T1" fmla="*/ 50 h 51"/>
                <a:gd name="T2" fmla="*/ 54 w 61"/>
                <a:gd name="T3" fmla="*/ 47 h 51"/>
                <a:gd name="T4" fmla="*/ 49 w 61"/>
                <a:gd name="T5" fmla="*/ 44 h 51"/>
                <a:gd name="T6" fmla="*/ 45 w 61"/>
                <a:gd name="T7" fmla="*/ 40 h 51"/>
                <a:gd name="T8" fmla="*/ 42 w 61"/>
                <a:gd name="T9" fmla="*/ 37 h 51"/>
                <a:gd name="T10" fmla="*/ 38 w 61"/>
                <a:gd name="T11" fmla="*/ 33 h 51"/>
                <a:gd name="T12" fmla="*/ 36 w 61"/>
                <a:gd name="T13" fmla="*/ 29 h 51"/>
                <a:gd name="T14" fmla="*/ 33 w 61"/>
                <a:gd name="T15" fmla="*/ 25 h 51"/>
                <a:gd name="T16" fmla="*/ 31 w 61"/>
                <a:gd name="T17" fmla="*/ 22 h 51"/>
                <a:gd name="T18" fmla="*/ 28 w 61"/>
                <a:gd name="T19" fmla="*/ 18 h 51"/>
                <a:gd name="T20" fmla="*/ 25 w 61"/>
                <a:gd name="T21" fmla="*/ 14 h 51"/>
                <a:gd name="T22" fmla="*/ 22 w 61"/>
                <a:gd name="T23" fmla="*/ 11 h 51"/>
                <a:gd name="T24" fmla="*/ 19 w 61"/>
                <a:gd name="T25" fmla="*/ 8 h 51"/>
                <a:gd name="T26" fmla="*/ 15 w 61"/>
                <a:gd name="T27" fmla="*/ 6 h 51"/>
                <a:gd name="T28" fmla="*/ 11 w 61"/>
                <a:gd name="T29" fmla="*/ 3 h 51"/>
                <a:gd name="T30" fmla="*/ 5 w 61"/>
                <a:gd name="T31" fmla="*/ 1 h 51"/>
                <a:gd name="T32" fmla="*/ 0 w 6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1"/>
                <a:gd name="T53" fmla="*/ 61 w 6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1">
                  <a:moveTo>
                    <a:pt x="60" y="50"/>
                  </a:moveTo>
                  <a:lnTo>
                    <a:pt x="54" y="47"/>
                  </a:lnTo>
                  <a:lnTo>
                    <a:pt x="49" y="44"/>
                  </a:lnTo>
                  <a:lnTo>
                    <a:pt x="45" y="40"/>
                  </a:lnTo>
                  <a:lnTo>
                    <a:pt x="42" y="37"/>
                  </a:lnTo>
                  <a:lnTo>
                    <a:pt x="38" y="33"/>
                  </a:lnTo>
                  <a:lnTo>
                    <a:pt x="36" y="29"/>
                  </a:lnTo>
                  <a:lnTo>
                    <a:pt x="33" y="25"/>
                  </a:lnTo>
                  <a:lnTo>
                    <a:pt x="31" y="22"/>
                  </a:lnTo>
                  <a:lnTo>
                    <a:pt x="28" y="18"/>
                  </a:lnTo>
                  <a:lnTo>
                    <a:pt x="25" y="14"/>
                  </a:lnTo>
                  <a:lnTo>
                    <a:pt x="22" y="11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1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Line 767"/>
            <p:cNvSpPr>
              <a:spLocks noChangeShapeType="1"/>
            </p:cNvSpPr>
            <p:nvPr/>
          </p:nvSpPr>
          <p:spPr bwMode="auto">
            <a:xfrm flipH="1">
              <a:off x="4022" y="324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Line 768"/>
            <p:cNvSpPr>
              <a:spLocks noChangeShapeType="1"/>
            </p:cNvSpPr>
            <p:nvPr/>
          </p:nvSpPr>
          <p:spPr bwMode="auto">
            <a:xfrm flipV="1">
              <a:off x="3962" y="3191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769"/>
            <p:cNvSpPr>
              <a:spLocks/>
            </p:cNvSpPr>
            <p:nvPr/>
          </p:nvSpPr>
          <p:spPr bwMode="auto">
            <a:xfrm>
              <a:off x="3881" y="3191"/>
              <a:ext cx="83" cy="42"/>
            </a:xfrm>
            <a:custGeom>
              <a:avLst/>
              <a:gdLst>
                <a:gd name="T0" fmla="*/ 82 w 83"/>
                <a:gd name="T1" fmla="*/ 1 h 42"/>
                <a:gd name="T2" fmla="*/ 75 w 83"/>
                <a:gd name="T3" fmla="*/ 0 h 42"/>
                <a:gd name="T4" fmla="*/ 69 w 83"/>
                <a:gd name="T5" fmla="*/ 0 h 42"/>
                <a:gd name="T6" fmla="*/ 64 w 83"/>
                <a:gd name="T7" fmla="*/ 1 h 42"/>
                <a:gd name="T8" fmla="*/ 58 w 83"/>
                <a:gd name="T9" fmla="*/ 3 h 42"/>
                <a:gd name="T10" fmla="*/ 53 w 83"/>
                <a:gd name="T11" fmla="*/ 6 h 42"/>
                <a:gd name="T12" fmla="*/ 48 w 83"/>
                <a:gd name="T13" fmla="*/ 9 h 42"/>
                <a:gd name="T14" fmla="*/ 43 w 83"/>
                <a:gd name="T15" fmla="*/ 12 h 42"/>
                <a:gd name="T16" fmla="*/ 38 w 83"/>
                <a:gd name="T17" fmla="*/ 16 h 42"/>
                <a:gd name="T18" fmla="*/ 33 w 83"/>
                <a:gd name="T19" fmla="*/ 20 h 42"/>
                <a:gd name="T20" fmla="*/ 29 w 83"/>
                <a:gd name="T21" fmla="*/ 24 h 42"/>
                <a:gd name="T22" fmla="*/ 24 w 83"/>
                <a:gd name="T23" fmla="*/ 28 h 42"/>
                <a:gd name="T24" fmla="*/ 19 w 83"/>
                <a:gd name="T25" fmla="*/ 31 h 42"/>
                <a:gd name="T26" fmla="*/ 15 w 83"/>
                <a:gd name="T27" fmla="*/ 35 h 42"/>
                <a:gd name="T28" fmla="*/ 10 w 83"/>
                <a:gd name="T29" fmla="*/ 37 h 42"/>
                <a:gd name="T30" fmla="*/ 5 w 83"/>
                <a:gd name="T31" fmla="*/ 39 h 42"/>
                <a:gd name="T32" fmla="*/ 0 w 83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2"/>
                <a:gd name="T53" fmla="*/ 83 w 83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2">
                  <a:moveTo>
                    <a:pt x="82" y="1"/>
                  </a:moveTo>
                  <a:lnTo>
                    <a:pt x="75" y="0"/>
                  </a:lnTo>
                  <a:lnTo>
                    <a:pt x="69" y="0"/>
                  </a:lnTo>
                  <a:lnTo>
                    <a:pt x="64" y="1"/>
                  </a:lnTo>
                  <a:lnTo>
                    <a:pt x="58" y="3"/>
                  </a:lnTo>
                  <a:lnTo>
                    <a:pt x="53" y="6"/>
                  </a:lnTo>
                  <a:lnTo>
                    <a:pt x="48" y="9"/>
                  </a:lnTo>
                  <a:lnTo>
                    <a:pt x="43" y="12"/>
                  </a:lnTo>
                  <a:lnTo>
                    <a:pt x="38" y="16"/>
                  </a:lnTo>
                  <a:lnTo>
                    <a:pt x="33" y="20"/>
                  </a:lnTo>
                  <a:lnTo>
                    <a:pt x="29" y="24"/>
                  </a:lnTo>
                  <a:lnTo>
                    <a:pt x="24" y="28"/>
                  </a:lnTo>
                  <a:lnTo>
                    <a:pt x="19" y="31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5" y="39"/>
                  </a:lnTo>
                  <a:lnTo>
                    <a:pt x="0" y="4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Line 770"/>
            <p:cNvSpPr>
              <a:spLocks noChangeShapeType="1"/>
            </p:cNvSpPr>
            <p:nvPr/>
          </p:nvSpPr>
          <p:spPr bwMode="auto">
            <a:xfrm flipH="1">
              <a:off x="3961" y="319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Line 771"/>
            <p:cNvSpPr>
              <a:spLocks noChangeShapeType="1"/>
            </p:cNvSpPr>
            <p:nvPr/>
          </p:nvSpPr>
          <p:spPr bwMode="auto">
            <a:xfrm flipV="1">
              <a:off x="3881" y="3231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772"/>
            <p:cNvSpPr>
              <a:spLocks/>
            </p:cNvSpPr>
            <p:nvPr/>
          </p:nvSpPr>
          <p:spPr bwMode="auto">
            <a:xfrm>
              <a:off x="3787" y="3232"/>
              <a:ext cx="95" cy="23"/>
            </a:xfrm>
            <a:custGeom>
              <a:avLst/>
              <a:gdLst>
                <a:gd name="T0" fmla="*/ 94 w 95"/>
                <a:gd name="T1" fmla="*/ 0 h 23"/>
                <a:gd name="T2" fmla="*/ 89 w 95"/>
                <a:gd name="T3" fmla="*/ 1 h 23"/>
                <a:gd name="T4" fmla="*/ 84 w 95"/>
                <a:gd name="T5" fmla="*/ 2 h 23"/>
                <a:gd name="T6" fmla="*/ 78 w 95"/>
                <a:gd name="T7" fmla="*/ 3 h 23"/>
                <a:gd name="T8" fmla="*/ 72 w 95"/>
                <a:gd name="T9" fmla="*/ 4 h 23"/>
                <a:gd name="T10" fmla="*/ 66 w 95"/>
                <a:gd name="T11" fmla="*/ 5 h 23"/>
                <a:gd name="T12" fmla="*/ 59 w 95"/>
                <a:gd name="T13" fmla="*/ 6 h 23"/>
                <a:gd name="T14" fmla="*/ 53 w 95"/>
                <a:gd name="T15" fmla="*/ 7 h 23"/>
                <a:gd name="T16" fmla="*/ 47 w 95"/>
                <a:gd name="T17" fmla="*/ 8 h 23"/>
                <a:gd name="T18" fmla="*/ 40 w 95"/>
                <a:gd name="T19" fmla="*/ 10 h 23"/>
                <a:gd name="T20" fmla="*/ 34 w 95"/>
                <a:gd name="T21" fmla="*/ 11 h 23"/>
                <a:gd name="T22" fmla="*/ 28 w 95"/>
                <a:gd name="T23" fmla="*/ 12 h 23"/>
                <a:gd name="T24" fmla="*/ 22 w 95"/>
                <a:gd name="T25" fmla="*/ 14 h 23"/>
                <a:gd name="T26" fmla="*/ 16 w 95"/>
                <a:gd name="T27" fmla="*/ 16 h 23"/>
                <a:gd name="T28" fmla="*/ 10 w 95"/>
                <a:gd name="T29" fmla="*/ 18 h 23"/>
                <a:gd name="T30" fmla="*/ 5 w 95"/>
                <a:gd name="T31" fmla="*/ 20 h 23"/>
                <a:gd name="T32" fmla="*/ 0 w 95"/>
                <a:gd name="T33" fmla="*/ 2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23"/>
                <a:gd name="T53" fmla="*/ 95 w 9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23">
                  <a:moveTo>
                    <a:pt x="94" y="0"/>
                  </a:moveTo>
                  <a:lnTo>
                    <a:pt x="89" y="1"/>
                  </a:lnTo>
                  <a:lnTo>
                    <a:pt x="84" y="2"/>
                  </a:lnTo>
                  <a:lnTo>
                    <a:pt x="78" y="3"/>
                  </a:lnTo>
                  <a:lnTo>
                    <a:pt x="72" y="4"/>
                  </a:lnTo>
                  <a:lnTo>
                    <a:pt x="66" y="5"/>
                  </a:lnTo>
                  <a:lnTo>
                    <a:pt x="59" y="6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0" y="10"/>
                  </a:lnTo>
                  <a:lnTo>
                    <a:pt x="34" y="11"/>
                  </a:lnTo>
                  <a:lnTo>
                    <a:pt x="28" y="12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0" y="18"/>
                  </a:lnTo>
                  <a:lnTo>
                    <a:pt x="5" y="20"/>
                  </a:lnTo>
                  <a:lnTo>
                    <a:pt x="0" y="2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Line 773"/>
            <p:cNvSpPr>
              <a:spLocks noChangeShapeType="1"/>
            </p:cNvSpPr>
            <p:nvPr/>
          </p:nvSpPr>
          <p:spPr bwMode="auto">
            <a:xfrm>
              <a:off x="3881" y="323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Line 774"/>
            <p:cNvSpPr>
              <a:spLocks noChangeShapeType="1"/>
            </p:cNvSpPr>
            <p:nvPr/>
          </p:nvSpPr>
          <p:spPr bwMode="auto">
            <a:xfrm flipV="1">
              <a:off x="3787" y="3253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775"/>
            <p:cNvSpPr>
              <a:spLocks/>
            </p:cNvSpPr>
            <p:nvPr/>
          </p:nvSpPr>
          <p:spPr bwMode="auto">
            <a:xfrm>
              <a:off x="3814" y="3232"/>
              <a:ext cx="68" cy="60"/>
            </a:xfrm>
            <a:custGeom>
              <a:avLst/>
              <a:gdLst>
                <a:gd name="T0" fmla="*/ 67 w 68"/>
                <a:gd name="T1" fmla="*/ 0 h 60"/>
                <a:gd name="T2" fmla="*/ 63 w 68"/>
                <a:gd name="T3" fmla="*/ 1 h 60"/>
                <a:gd name="T4" fmla="*/ 59 w 68"/>
                <a:gd name="T5" fmla="*/ 4 h 60"/>
                <a:gd name="T6" fmla="*/ 55 w 68"/>
                <a:gd name="T7" fmla="*/ 7 h 60"/>
                <a:gd name="T8" fmla="*/ 50 w 68"/>
                <a:gd name="T9" fmla="*/ 10 h 60"/>
                <a:gd name="T10" fmla="*/ 45 w 68"/>
                <a:gd name="T11" fmla="*/ 14 h 60"/>
                <a:gd name="T12" fmla="*/ 41 w 68"/>
                <a:gd name="T13" fmla="*/ 18 h 60"/>
                <a:gd name="T14" fmla="*/ 36 w 68"/>
                <a:gd name="T15" fmla="*/ 23 h 60"/>
                <a:gd name="T16" fmla="*/ 32 w 68"/>
                <a:gd name="T17" fmla="*/ 28 h 60"/>
                <a:gd name="T18" fmla="*/ 27 w 68"/>
                <a:gd name="T19" fmla="*/ 33 h 60"/>
                <a:gd name="T20" fmla="*/ 23 w 68"/>
                <a:gd name="T21" fmla="*/ 37 h 60"/>
                <a:gd name="T22" fmla="*/ 19 w 68"/>
                <a:gd name="T23" fmla="*/ 42 h 60"/>
                <a:gd name="T24" fmla="*/ 15 w 68"/>
                <a:gd name="T25" fmla="*/ 46 h 60"/>
                <a:gd name="T26" fmla="*/ 11 w 68"/>
                <a:gd name="T27" fmla="*/ 50 h 60"/>
                <a:gd name="T28" fmla="*/ 7 w 68"/>
                <a:gd name="T29" fmla="*/ 54 h 60"/>
                <a:gd name="T30" fmla="*/ 3 w 68"/>
                <a:gd name="T31" fmla="*/ 57 h 60"/>
                <a:gd name="T32" fmla="*/ 0 w 68"/>
                <a:gd name="T33" fmla="*/ 5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60"/>
                <a:gd name="T53" fmla="*/ 68 w 68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60">
                  <a:moveTo>
                    <a:pt x="67" y="0"/>
                  </a:moveTo>
                  <a:lnTo>
                    <a:pt x="63" y="1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0" y="10"/>
                  </a:lnTo>
                  <a:lnTo>
                    <a:pt x="45" y="14"/>
                  </a:lnTo>
                  <a:lnTo>
                    <a:pt x="41" y="18"/>
                  </a:lnTo>
                  <a:lnTo>
                    <a:pt x="36" y="23"/>
                  </a:lnTo>
                  <a:lnTo>
                    <a:pt x="32" y="28"/>
                  </a:lnTo>
                  <a:lnTo>
                    <a:pt x="27" y="33"/>
                  </a:lnTo>
                  <a:lnTo>
                    <a:pt x="23" y="37"/>
                  </a:lnTo>
                  <a:lnTo>
                    <a:pt x="19" y="42"/>
                  </a:lnTo>
                  <a:lnTo>
                    <a:pt x="15" y="46"/>
                  </a:lnTo>
                  <a:lnTo>
                    <a:pt x="11" y="50"/>
                  </a:lnTo>
                  <a:lnTo>
                    <a:pt x="7" y="54"/>
                  </a:lnTo>
                  <a:lnTo>
                    <a:pt x="3" y="57"/>
                  </a:lnTo>
                  <a:lnTo>
                    <a:pt x="0" y="59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Line 776"/>
            <p:cNvSpPr>
              <a:spLocks noChangeShapeType="1"/>
            </p:cNvSpPr>
            <p:nvPr/>
          </p:nvSpPr>
          <p:spPr bwMode="auto">
            <a:xfrm>
              <a:off x="3881" y="323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Line 777"/>
            <p:cNvSpPr>
              <a:spLocks noChangeShapeType="1"/>
            </p:cNvSpPr>
            <p:nvPr/>
          </p:nvSpPr>
          <p:spPr bwMode="auto">
            <a:xfrm flipV="1">
              <a:off x="3814" y="3290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778"/>
            <p:cNvSpPr>
              <a:spLocks/>
            </p:cNvSpPr>
            <p:nvPr/>
          </p:nvSpPr>
          <p:spPr bwMode="auto">
            <a:xfrm>
              <a:off x="3766" y="3291"/>
              <a:ext cx="49" cy="49"/>
            </a:xfrm>
            <a:custGeom>
              <a:avLst/>
              <a:gdLst>
                <a:gd name="T0" fmla="*/ 48 w 49"/>
                <a:gd name="T1" fmla="*/ 0 h 49"/>
                <a:gd name="T2" fmla="*/ 45 w 49"/>
                <a:gd name="T3" fmla="*/ 2 h 49"/>
                <a:gd name="T4" fmla="*/ 42 w 49"/>
                <a:gd name="T5" fmla="*/ 4 h 49"/>
                <a:gd name="T6" fmla="*/ 38 w 49"/>
                <a:gd name="T7" fmla="*/ 7 h 49"/>
                <a:gd name="T8" fmla="*/ 35 w 49"/>
                <a:gd name="T9" fmla="*/ 9 h 49"/>
                <a:gd name="T10" fmla="*/ 31 w 49"/>
                <a:gd name="T11" fmla="*/ 12 h 49"/>
                <a:gd name="T12" fmla="*/ 28 w 49"/>
                <a:gd name="T13" fmla="*/ 15 h 49"/>
                <a:gd name="T14" fmla="*/ 24 w 49"/>
                <a:gd name="T15" fmla="*/ 18 h 49"/>
                <a:gd name="T16" fmla="*/ 21 w 49"/>
                <a:gd name="T17" fmla="*/ 21 h 49"/>
                <a:gd name="T18" fmla="*/ 17 w 49"/>
                <a:gd name="T19" fmla="*/ 24 h 49"/>
                <a:gd name="T20" fmla="*/ 14 w 49"/>
                <a:gd name="T21" fmla="*/ 27 h 49"/>
                <a:gd name="T22" fmla="*/ 11 w 49"/>
                <a:gd name="T23" fmla="*/ 31 h 49"/>
                <a:gd name="T24" fmla="*/ 8 w 49"/>
                <a:gd name="T25" fmla="*/ 34 h 49"/>
                <a:gd name="T26" fmla="*/ 5 w 49"/>
                <a:gd name="T27" fmla="*/ 38 h 49"/>
                <a:gd name="T28" fmla="*/ 3 w 49"/>
                <a:gd name="T29" fmla="*/ 41 h 49"/>
                <a:gd name="T30" fmla="*/ 1 w 49"/>
                <a:gd name="T31" fmla="*/ 45 h 49"/>
                <a:gd name="T32" fmla="*/ 0 w 49"/>
                <a:gd name="T33" fmla="*/ 48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9"/>
                <a:gd name="T53" fmla="*/ 49 w 4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9">
                  <a:moveTo>
                    <a:pt x="48" y="0"/>
                  </a:moveTo>
                  <a:lnTo>
                    <a:pt x="45" y="2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1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1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3" y="41"/>
                  </a:lnTo>
                  <a:lnTo>
                    <a:pt x="1" y="45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Line 779"/>
            <p:cNvSpPr>
              <a:spLocks noChangeShapeType="1"/>
            </p:cNvSpPr>
            <p:nvPr/>
          </p:nvSpPr>
          <p:spPr bwMode="auto">
            <a:xfrm>
              <a:off x="3815" y="329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Line 780"/>
            <p:cNvSpPr>
              <a:spLocks noChangeShapeType="1"/>
            </p:cNvSpPr>
            <p:nvPr/>
          </p:nvSpPr>
          <p:spPr bwMode="auto">
            <a:xfrm flipH="1">
              <a:off x="3766" y="3339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781"/>
            <p:cNvSpPr>
              <a:spLocks/>
            </p:cNvSpPr>
            <p:nvPr/>
          </p:nvSpPr>
          <p:spPr bwMode="auto">
            <a:xfrm>
              <a:off x="3755" y="3339"/>
              <a:ext cx="17" cy="77"/>
            </a:xfrm>
            <a:custGeom>
              <a:avLst/>
              <a:gdLst>
                <a:gd name="T0" fmla="*/ 16 w 17"/>
                <a:gd name="T1" fmla="*/ 0 h 77"/>
                <a:gd name="T2" fmla="*/ 14 w 17"/>
                <a:gd name="T3" fmla="*/ 4 h 77"/>
                <a:gd name="T4" fmla="*/ 11 w 17"/>
                <a:gd name="T5" fmla="*/ 8 h 77"/>
                <a:gd name="T6" fmla="*/ 10 w 17"/>
                <a:gd name="T7" fmla="*/ 13 h 77"/>
                <a:gd name="T8" fmla="*/ 10 w 17"/>
                <a:gd name="T9" fmla="*/ 18 h 77"/>
                <a:gd name="T10" fmla="*/ 8 w 17"/>
                <a:gd name="T11" fmla="*/ 22 h 77"/>
                <a:gd name="T12" fmla="*/ 7 w 17"/>
                <a:gd name="T13" fmla="*/ 27 h 77"/>
                <a:gd name="T14" fmla="*/ 5 w 17"/>
                <a:gd name="T15" fmla="*/ 32 h 77"/>
                <a:gd name="T16" fmla="*/ 5 w 17"/>
                <a:gd name="T17" fmla="*/ 38 h 77"/>
                <a:gd name="T18" fmla="*/ 4 w 17"/>
                <a:gd name="T19" fmla="*/ 43 h 77"/>
                <a:gd name="T20" fmla="*/ 4 w 17"/>
                <a:gd name="T21" fmla="*/ 48 h 77"/>
                <a:gd name="T22" fmla="*/ 2 w 17"/>
                <a:gd name="T23" fmla="*/ 53 h 77"/>
                <a:gd name="T24" fmla="*/ 2 w 17"/>
                <a:gd name="T25" fmla="*/ 58 h 77"/>
                <a:gd name="T26" fmla="*/ 1 w 17"/>
                <a:gd name="T27" fmla="*/ 63 h 77"/>
                <a:gd name="T28" fmla="*/ 1 w 17"/>
                <a:gd name="T29" fmla="*/ 67 h 77"/>
                <a:gd name="T30" fmla="*/ 0 w 17"/>
                <a:gd name="T31" fmla="*/ 72 h 77"/>
                <a:gd name="T32" fmla="*/ 0 w 17"/>
                <a:gd name="T33" fmla="*/ 76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7"/>
                <a:gd name="T53" fmla="*/ 17 w 1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7">
                  <a:moveTo>
                    <a:pt x="16" y="0"/>
                  </a:moveTo>
                  <a:lnTo>
                    <a:pt x="14" y="4"/>
                  </a:lnTo>
                  <a:lnTo>
                    <a:pt x="11" y="8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7" y="27"/>
                  </a:lnTo>
                  <a:lnTo>
                    <a:pt x="5" y="32"/>
                  </a:lnTo>
                  <a:lnTo>
                    <a:pt x="5" y="38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2" y="58"/>
                  </a:lnTo>
                  <a:lnTo>
                    <a:pt x="1" y="63"/>
                  </a:lnTo>
                  <a:lnTo>
                    <a:pt x="1" y="67"/>
                  </a:lnTo>
                  <a:lnTo>
                    <a:pt x="0" y="72"/>
                  </a:lnTo>
                  <a:lnTo>
                    <a:pt x="0" y="7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Line 782"/>
            <p:cNvSpPr>
              <a:spLocks noChangeShapeType="1"/>
            </p:cNvSpPr>
            <p:nvPr/>
          </p:nvSpPr>
          <p:spPr bwMode="auto">
            <a:xfrm>
              <a:off x="3767" y="3339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Line 783"/>
            <p:cNvSpPr>
              <a:spLocks noChangeShapeType="1"/>
            </p:cNvSpPr>
            <p:nvPr/>
          </p:nvSpPr>
          <p:spPr bwMode="auto">
            <a:xfrm flipH="1">
              <a:off x="3755" y="3415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784"/>
            <p:cNvSpPr>
              <a:spLocks/>
            </p:cNvSpPr>
            <p:nvPr/>
          </p:nvSpPr>
          <p:spPr bwMode="auto">
            <a:xfrm>
              <a:off x="3748" y="3415"/>
              <a:ext cx="17" cy="78"/>
            </a:xfrm>
            <a:custGeom>
              <a:avLst/>
              <a:gdLst>
                <a:gd name="T0" fmla="*/ 16 w 17"/>
                <a:gd name="T1" fmla="*/ 0 h 78"/>
                <a:gd name="T2" fmla="*/ 13 w 17"/>
                <a:gd name="T3" fmla="*/ 4 h 78"/>
                <a:gd name="T4" fmla="*/ 11 w 17"/>
                <a:gd name="T5" fmla="*/ 8 h 78"/>
                <a:gd name="T6" fmla="*/ 9 w 17"/>
                <a:gd name="T7" fmla="*/ 13 h 78"/>
                <a:gd name="T8" fmla="*/ 9 w 17"/>
                <a:gd name="T9" fmla="*/ 17 h 78"/>
                <a:gd name="T10" fmla="*/ 6 w 17"/>
                <a:gd name="T11" fmla="*/ 22 h 78"/>
                <a:gd name="T12" fmla="*/ 4 w 17"/>
                <a:gd name="T13" fmla="*/ 27 h 78"/>
                <a:gd name="T14" fmla="*/ 2 w 17"/>
                <a:gd name="T15" fmla="*/ 32 h 78"/>
                <a:gd name="T16" fmla="*/ 2 w 17"/>
                <a:gd name="T17" fmla="*/ 38 h 78"/>
                <a:gd name="T18" fmla="*/ 2 w 17"/>
                <a:gd name="T19" fmla="*/ 43 h 78"/>
                <a:gd name="T20" fmla="*/ 0 w 17"/>
                <a:gd name="T21" fmla="*/ 48 h 78"/>
                <a:gd name="T22" fmla="*/ 0 w 17"/>
                <a:gd name="T23" fmla="*/ 53 h 78"/>
                <a:gd name="T24" fmla="*/ 2 w 17"/>
                <a:gd name="T25" fmla="*/ 58 h 78"/>
                <a:gd name="T26" fmla="*/ 2 w 17"/>
                <a:gd name="T27" fmla="*/ 63 h 78"/>
                <a:gd name="T28" fmla="*/ 4 w 17"/>
                <a:gd name="T29" fmla="*/ 68 h 78"/>
                <a:gd name="T30" fmla="*/ 6 w 17"/>
                <a:gd name="T31" fmla="*/ 72 h 78"/>
                <a:gd name="T32" fmla="*/ 11 w 17"/>
                <a:gd name="T33" fmla="*/ 77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8"/>
                <a:gd name="T53" fmla="*/ 17 w 1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8">
                  <a:moveTo>
                    <a:pt x="16" y="0"/>
                  </a:moveTo>
                  <a:lnTo>
                    <a:pt x="13" y="4"/>
                  </a:lnTo>
                  <a:lnTo>
                    <a:pt x="11" y="8"/>
                  </a:lnTo>
                  <a:lnTo>
                    <a:pt x="9" y="13"/>
                  </a:lnTo>
                  <a:lnTo>
                    <a:pt x="9" y="17"/>
                  </a:lnTo>
                  <a:lnTo>
                    <a:pt x="6" y="22"/>
                  </a:lnTo>
                  <a:lnTo>
                    <a:pt x="4" y="27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8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1" y="77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Line 785"/>
            <p:cNvSpPr>
              <a:spLocks noChangeShapeType="1"/>
            </p:cNvSpPr>
            <p:nvPr/>
          </p:nvSpPr>
          <p:spPr bwMode="auto">
            <a:xfrm>
              <a:off x="3755" y="3415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Line 786"/>
            <p:cNvSpPr>
              <a:spLocks noChangeShapeType="1"/>
            </p:cNvSpPr>
            <p:nvPr/>
          </p:nvSpPr>
          <p:spPr bwMode="auto">
            <a:xfrm flipH="1">
              <a:off x="3753" y="349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787"/>
            <p:cNvSpPr>
              <a:spLocks/>
            </p:cNvSpPr>
            <p:nvPr/>
          </p:nvSpPr>
          <p:spPr bwMode="auto">
            <a:xfrm>
              <a:off x="3753" y="3492"/>
              <a:ext cx="49" cy="46"/>
            </a:xfrm>
            <a:custGeom>
              <a:avLst/>
              <a:gdLst>
                <a:gd name="T0" fmla="*/ 0 w 49"/>
                <a:gd name="T1" fmla="*/ 0 h 46"/>
                <a:gd name="T2" fmla="*/ 1 w 49"/>
                <a:gd name="T3" fmla="*/ 4 h 46"/>
                <a:gd name="T4" fmla="*/ 4 w 49"/>
                <a:gd name="T5" fmla="*/ 7 h 46"/>
                <a:gd name="T6" fmla="*/ 6 w 49"/>
                <a:gd name="T7" fmla="*/ 11 h 46"/>
                <a:gd name="T8" fmla="*/ 9 w 49"/>
                <a:gd name="T9" fmla="*/ 14 h 46"/>
                <a:gd name="T10" fmla="*/ 12 w 49"/>
                <a:gd name="T11" fmla="*/ 17 h 46"/>
                <a:gd name="T12" fmla="*/ 15 w 49"/>
                <a:gd name="T13" fmla="*/ 19 h 46"/>
                <a:gd name="T14" fmla="*/ 18 w 49"/>
                <a:gd name="T15" fmla="*/ 22 h 46"/>
                <a:gd name="T16" fmla="*/ 21 w 49"/>
                <a:gd name="T17" fmla="*/ 25 h 46"/>
                <a:gd name="T18" fmla="*/ 25 w 49"/>
                <a:gd name="T19" fmla="*/ 27 h 46"/>
                <a:gd name="T20" fmla="*/ 28 w 49"/>
                <a:gd name="T21" fmla="*/ 30 h 46"/>
                <a:gd name="T22" fmla="*/ 32 w 49"/>
                <a:gd name="T23" fmla="*/ 32 h 46"/>
                <a:gd name="T24" fmla="*/ 35 w 49"/>
                <a:gd name="T25" fmla="*/ 34 h 46"/>
                <a:gd name="T26" fmla="*/ 38 w 49"/>
                <a:gd name="T27" fmla="*/ 37 h 46"/>
                <a:gd name="T28" fmla="*/ 42 w 49"/>
                <a:gd name="T29" fmla="*/ 40 h 46"/>
                <a:gd name="T30" fmla="*/ 45 w 49"/>
                <a:gd name="T31" fmla="*/ 42 h 46"/>
                <a:gd name="T32" fmla="*/ 48 w 49"/>
                <a:gd name="T33" fmla="*/ 4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0" y="0"/>
                  </a:moveTo>
                  <a:lnTo>
                    <a:pt x="1" y="4"/>
                  </a:lnTo>
                  <a:lnTo>
                    <a:pt x="4" y="7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5" y="27"/>
                  </a:lnTo>
                  <a:lnTo>
                    <a:pt x="28" y="30"/>
                  </a:lnTo>
                  <a:lnTo>
                    <a:pt x="32" y="32"/>
                  </a:lnTo>
                  <a:lnTo>
                    <a:pt x="35" y="34"/>
                  </a:lnTo>
                  <a:lnTo>
                    <a:pt x="38" y="37"/>
                  </a:lnTo>
                  <a:lnTo>
                    <a:pt x="42" y="40"/>
                  </a:lnTo>
                  <a:lnTo>
                    <a:pt x="45" y="42"/>
                  </a:lnTo>
                  <a:lnTo>
                    <a:pt x="48" y="45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Line 788"/>
            <p:cNvSpPr>
              <a:spLocks noChangeShapeType="1"/>
            </p:cNvSpPr>
            <p:nvPr/>
          </p:nvSpPr>
          <p:spPr bwMode="auto">
            <a:xfrm>
              <a:off x="3753" y="3492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Line 789"/>
            <p:cNvSpPr>
              <a:spLocks noChangeShapeType="1"/>
            </p:cNvSpPr>
            <p:nvPr/>
          </p:nvSpPr>
          <p:spPr bwMode="auto">
            <a:xfrm flipH="1">
              <a:off x="3800" y="3538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790"/>
            <p:cNvSpPr>
              <a:spLocks/>
            </p:cNvSpPr>
            <p:nvPr/>
          </p:nvSpPr>
          <p:spPr bwMode="auto">
            <a:xfrm>
              <a:off x="3801" y="3537"/>
              <a:ext cx="44" cy="48"/>
            </a:xfrm>
            <a:custGeom>
              <a:avLst/>
              <a:gdLst>
                <a:gd name="T0" fmla="*/ 0 w 44"/>
                <a:gd name="T1" fmla="*/ 0 h 48"/>
                <a:gd name="T2" fmla="*/ 2 w 44"/>
                <a:gd name="T3" fmla="*/ 3 h 48"/>
                <a:gd name="T4" fmla="*/ 5 w 44"/>
                <a:gd name="T5" fmla="*/ 6 h 48"/>
                <a:gd name="T6" fmla="*/ 8 w 44"/>
                <a:gd name="T7" fmla="*/ 10 h 48"/>
                <a:gd name="T8" fmla="*/ 11 w 44"/>
                <a:gd name="T9" fmla="*/ 13 h 48"/>
                <a:gd name="T10" fmla="*/ 13 w 44"/>
                <a:gd name="T11" fmla="*/ 17 h 48"/>
                <a:gd name="T12" fmla="*/ 16 w 44"/>
                <a:gd name="T13" fmla="*/ 20 h 48"/>
                <a:gd name="T14" fmla="*/ 19 w 44"/>
                <a:gd name="T15" fmla="*/ 23 h 48"/>
                <a:gd name="T16" fmla="*/ 21 w 44"/>
                <a:gd name="T17" fmla="*/ 27 h 48"/>
                <a:gd name="T18" fmla="*/ 24 w 44"/>
                <a:gd name="T19" fmla="*/ 30 h 48"/>
                <a:gd name="T20" fmla="*/ 27 w 44"/>
                <a:gd name="T21" fmla="*/ 33 h 48"/>
                <a:gd name="T22" fmla="*/ 29 w 44"/>
                <a:gd name="T23" fmla="*/ 36 h 48"/>
                <a:gd name="T24" fmla="*/ 32 w 44"/>
                <a:gd name="T25" fmla="*/ 39 h 48"/>
                <a:gd name="T26" fmla="*/ 35 w 44"/>
                <a:gd name="T27" fmla="*/ 41 h 48"/>
                <a:gd name="T28" fmla="*/ 37 w 44"/>
                <a:gd name="T29" fmla="*/ 43 h 48"/>
                <a:gd name="T30" fmla="*/ 40 w 44"/>
                <a:gd name="T31" fmla="*/ 45 h 48"/>
                <a:gd name="T32" fmla="*/ 43 w 44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8"/>
                <a:gd name="T53" fmla="*/ 44 w 4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8">
                  <a:moveTo>
                    <a:pt x="0" y="0"/>
                  </a:moveTo>
                  <a:lnTo>
                    <a:pt x="2" y="3"/>
                  </a:lnTo>
                  <a:lnTo>
                    <a:pt x="5" y="6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9" y="36"/>
                  </a:lnTo>
                  <a:lnTo>
                    <a:pt x="32" y="39"/>
                  </a:lnTo>
                  <a:lnTo>
                    <a:pt x="35" y="41"/>
                  </a:lnTo>
                  <a:lnTo>
                    <a:pt x="37" y="43"/>
                  </a:lnTo>
                  <a:lnTo>
                    <a:pt x="40" y="45"/>
                  </a:lnTo>
                  <a:lnTo>
                    <a:pt x="43" y="47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Line 791"/>
            <p:cNvSpPr>
              <a:spLocks noChangeShapeType="1"/>
            </p:cNvSpPr>
            <p:nvPr/>
          </p:nvSpPr>
          <p:spPr bwMode="auto">
            <a:xfrm>
              <a:off x="3800" y="3537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Line 792"/>
            <p:cNvSpPr>
              <a:spLocks noChangeShapeType="1"/>
            </p:cNvSpPr>
            <p:nvPr/>
          </p:nvSpPr>
          <p:spPr bwMode="auto">
            <a:xfrm flipH="1">
              <a:off x="3843" y="3585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793"/>
            <p:cNvSpPr>
              <a:spLocks/>
            </p:cNvSpPr>
            <p:nvPr/>
          </p:nvSpPr>
          <p:spPr bwMode="auto">
            <a:xfrm>
              <a:off x="3844" y="3584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2 w 65"/>
                <a:gd name="T3" fmla="*/ 1 h 17"/>
                <a:gd name="T4" fmla="*/ 5 w 65"/>
                <a:gd name="T5" fmla="*/ 4 h 17"/>
                <a:gd name="T6" fmla="*/ 9 w 65"/>
                <a:gd name="T7" fmla="*/ 5 h 17"/>
                <a:gd name="T8" fmla="*/ 12 w 65"/>
                <a:gd name="T9" fmla="*/ 5 h 17"/>
                <a:gd name="T10" fmla="*/ 16 w 65"/>
                <a:gd name="T11" fmla="*/ 7 h 17"/>
                <a:gd name="T12" fmla="*/ 20 w 65"/>
                <a:gd name="T13" fmla="*/ 8 h 17"/>
                <a:gd name="T14" fmla="*/ 24 w 65"/>
                <a:gd name="T15" fmla="*/ 8 h 17"/>
                <a:gd name="T16" fmla="*/ 28 w 65"/>
                <a:gd name="T17" fmla="*/ 8 h 17"/>
                <a:gd name="T18" fmla="*/ 33 w 65"/>
                <a:gd name="T19" fmla="*/ 10 h 17"/>
                <a:gd name="T20" fmla="*/ 37 w 65"/>
                <a:gd name="T21" fmla="*/ 10 h 17"/>
                <a:gd name="T22" fmla="*/ 41 w 65"/>
                <a:gd name="T23" fmla="*/ 10 h 17"/>
                <a:gd name="T24" fmla="*/ 46 w 65"/>
                <a:gd name="T25" fmla="*/ 11 h 17"/>
                <a:gd name="T26" fmla="*/ 51 w 65"/>
                <a:gd name="T27" fmla="*/ 11 h 17"/>
                <a:gd name="T28" fmla="*/ 55 w 65"/>
                <a:gd name="T29" fmla="*/ 13 h 17"/>
                <a:gd name="T30" fmla="*/ 60 w 65"/>
                <a:gd name="T31" fmla="*/ 14 h 17"/>
                <a:gd name="T32" fmla="*/ 64 w 65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0" y="0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6" y="7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1" y="10"/>
                  </a:lnTo>
                  <a:lnTo>
                    <a:pt x="46" y="11"/>
                  </a:lnTo>
                  <a:lnTo>
                    <a:pt x="51" y="11"/>
                  </a:lnTo>
                  <a:lnTo>
                    <a:pt x="55" y="13"/>
                  </a:lnTo>
                  <a:lnTo>
                    <a:pt x="60" y="14"/>
                  </a:lnTo>
                  <a:lnTo>
                    <a:pt x="64" y="1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Line 794"/>
            <p:cNvSpPr>
              <a:spLocks noChangeShapeType="1"/>
            </p:cNvSpPr>
            <p:nvPr/>
          </p:nvSpPr>
          <p:spPr bwMode="auto">
            <a:xfrm flipV="1">
              <a:off x="3844" y="3583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Line 795"/>
            <p:cNvSpPr>
              <a:spLocks noChangeShapeType="1"/>
            </p:cNvSpPr>
            <p:nvPr/>
          </p:nvSpPr>
          <p:spPr bwMode="auto">
            <a:xfrm flipH="1">
              <a:off x="3907" y="3595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796"/>
            <p:cNvSpPr>
              <a:spLocks/>
            </p:cNvSpPr>
            <p:nvPr/>
          </p:nvSpPr>
          <p:spPr bwMode="auto">
            <a:xfrm>
              <a:off x="3908" y="3595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2 w 79"/>
                <a:gd name="T3" fmla="*/ 0 h 17"/>
                <a:gd name="T4" fmla="*/ 5 w 79"/>
                <a:gd name="T5" fmla="*/ 1 h 17"/>
                <a:gd name="T6" fmla="*/ 9 w 79"/>
                <a:gd name="T7" fmla="*/ 3 h 17"/>
                <a:gd name="T8" fmla="*/ 13 w 79"/>
                <a:gd name="T9" fmla="*/ 4 h 17"/>
                <a:gd name="T10" fmla="*/ 18 w 79"/>
                <a:gd name="T11" fmla="*/ 6 h 17"/>
                <a:gd name="T12" fmla="*/ 23 w 79"/>
                <a:gd name="T13" fmla="*/ 8 h 17"/>
                <a:gd name="T14" fmla="*/ 28 w 79"/>
                <a:gd name="T15" fmla="*/ 9 h 17"/>
                <a:gd name="T16" fmla="*/ 33 w 79"/>
                <a:gd name="T17" fmla="*/ 11 h 17"/>
                <a:gd name="T18" fmla="*/ 39 w 79"/>
                <a:gd name="T19" fmla="*/ 12 h 17"/>
                <a:gd name="T20" fmla="*/ 45 w 79"/>
                <a:gd name="T21" fmla="*/ 14 h 17"/>
                <a:gd name="T22" fmla="*/ 51 w 79"/>
                <a:gd name="T23" fmla="*/ 14 h 17"/>
                <a:gd name="T24" fmla="*/ 56 w 79"/>
                <a:gd name="T25" fmla="*/ 16 h 17"/>
                <a:gd name="T26" fmla="*/ 62 w 79"/>
                <a:gd name="T27" fmla="*/ 16 h 17"/>
                <a:gd name="T28" fmla="*/ 68 w 79"/>
                <a:gd name="T29" fmla="*/ 14 h 17"/>
                <a:gd name="T30" fmla="*/ 73 w 79"/>
                <a:gd name="T31" fmla="*/ 12 h 17"/>
                <a:gd name="T32" fmla="*/ 78 w 79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7"/>
                <a:gd name="T53" fmla="*/ 79 w 7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7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28" y="9"/>
                  </a:lnTo>
                  <a:lnTo>
                    <a:pt x="33" y="11"/>
                  </a:lnTo>
                  <a:lnTo>
                    <a:pt x="39" y="12"/>
                  </a:lnTo>
                  <a:lnTo>
                    <a:pt x="45" y="14"/>
                  </a:lnTo>
                  <a:lnTo>
                    <a:pt x="51" y="14"/>
                  </a:lnTo>
                  <a:lnTo>
                    <a:pt x="56" y="16"/>
                  </a:lnTo>
                  <a:lnTo>
                    <a:pt x="62" y="16"/>
                  </a:lnTo>
                  <a:lnTo>
                    <a:pt x="68" y="14"/>
                  </a:lnTo>
                  <a:lnTo>
                    <a:pt x="73" y="12"/>
                  </a:lnTo>
                  <a:lnTo>
                    <a:pt x="78" y="1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Line 797"/>
            <p:cNvSpPr>
              <a:spLocks noChangeShapeType="1"/>
            </p:cNvSpPr>
            <p:nvPr/>
          </p:nvSpPr>
          <p:spPr bwMode="auto">
            <a:xfrm flipV="1">
              <a:off x="3908" y="3593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Line 798"/>
            <p:cNvSpPr>
              <a:spLocks noChangeShapeType="1"/>
            </p:cNvSpPr>
            <p:nvPr/>
          </p:nvSpPr>
          <p:spPr bwMode="auto">
            <a:xfrm>
              <a:off x="3986" y="360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799"/>
            <p:cNvSpPr>
              <a:spLocks/>
            </p:cNvSpPr>
            <p:nvPr/>
          </p:nvSpPr>
          <p:spPr bwMode="auto">
            <a:xfrm>
              <a:off x="3986" y="3553"/>
              <a:ext cx="57" cy="50"/>
            </a:xfrm>
            <a:custGeom>
              <a:avLst/>
              <a:gdLst>
                <a:gd name="T0" fmla="*/ 0 w 57"/>
                <a:gd name="T1" fmla="*/ 49 h 50"/>
                <a:gd name="T2" fmla="*/ 4 w 57"/>
                <a:gd name="T3" fmla="*/ 47 h 50"/>
                <a:gd name="T4" fmla="*/ 9 w 57"/>
                <a:gd name="T5" fmla="*/ 45 h 50"/>
                <a:gd name="T6" fmla="*/ 13 w 57"/>
                <a:gd name="T7" fmla="*/ 43 h 50"/>
                <a:gd name="T8" fmla="*/ 16 w 57"/>
                <a:gd name="T9" fmla="*/ 40 h 50"/>
                <a:gd name="T10" fmla="*/ 20 w 57"/>
                <a:gd name="T11" fmla="*/ 37 h 50"/>
                <a:gd name="T12" fmla="*/ 23 w 57"/>
                <a:gd name="T13" fmla="*/ 34 h 50"/>
                <a:gd name="T14" fmla="*/ 26 w 57"/>
                <a:gd name="T15" fmla="*/ 31 h 50"/>
                <a:gd name="T16" fmla="*/ 30 w 57"/>
                <a:gd name="T17" fmla="*/ 28 h 50"/>
                <a:gd name="T18" fmla="*/ 33 w 57"/>
                <a:gd name="T19" fmla="*/ 24 h 50"/>
                <a:gd name="T20" fmla="*/ 36 w 57"/>
                <a:gd name="T21" fmla="*/ 21 h 50"/>
                <a:gd name="T22" fmla="*/ 39 w 57"/>
                <a:gd name="T23" fmla="*/ 17 h 50"/>
                <a:gd name="T24" fmla="*/ 42 w 57"/>
                <a:gd name="T25" fmla="*/ 14 h 50"/>
                <a:gd name="T26" fmla="*/ 45 w 57"/>
                <a:gd name="T27" fmla="*/ 10 h 50"/>
                <a:gd name="T28" fmla="*/ 49 w 57"/>
                <a:gd name="T29" fmla="*/ 7 h 50"/>
                <a:gd name="T30" fmla="*/ 52 w 57"/>
                <a:gd name="T31" fmla="*/ 3 h 50"/>
                <a:gd name="T32" fmla="*/ 56 w 5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0"/>
                <a:gd name="T53" fmla="*/ 57 w 5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0">
                  <a:moveTo>
                    <a:pt x="0" y="49"/>
                  </a:moveTo>
                  <a:lnTo>
                    <a:pt x="4" y="47"/>
                  </a:lnTo>
                  <a:lnTo>
                    <a:pt x="9" y="45"/>
                  </a:lnTo>
                  <a:lnTo>
                    <a:pt x="13" y="43"/>
                  </a:lnTo>
                  <a:lnTo>
                    <a:pt x="16" y="40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3" y="24"/>
                  </a:lnTo>
                  <a:lnTo>
                    <a:pt x="36" y="21"/>
                  </a:lnTo>
                  <a:lnTo>
                    <a:pt x="39" y="17"/>
                  </a:lnTo>
                  <a:lnTo>
                    <a:pt x="42" y="14"/>
                  </a:lnTo>
                  <a:lnTo>
                    <a:pt x="45" y="10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Line 800"/>
            <p:cNvSpPr>
              <a:spLocks noChangeShapeType="1"/>
            </p:cNvSpPr>
            <p:nvPr/>
          </p:nvSpPr>
          <p:spPr bwMode="auto">
            <a:xfrm flipV="1">
              <a:off x="3986" y="3601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Line 801"/>
            <p:cNvSpPr>
              <a:spLocks noChangeShapeType="1"/>
            </p:cNvSpPr>
            <p:nvPr/>
          </p:nvSpPr>
          <p:spPr bwMode="auto">
            <a:xfrm>
              <a:off x="4043" y="3554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802"/>
            <p:cNvSpPr>
              <a:spLocks/>
            </p:cNvSpPr>
            <p:nvPr/>
          </p:nvSpPr>
          <p:spPr bwMode="auto">
            <a:xfrm>
              <a:off x="4042" y="3520"/>
              <a:ext cx="59" cy="34"/>
            </a:xfrm>
            <a:custGeom>
              <a:avLst/>
              <a:gdLst>
                <a:gd name="T0" fmla="*/ 0 w 59"/>
                <a:gd name="T1" fmla="*/ 33 h 34"/>
                <a:gd name="T2" fmla="*/ 4 w 59"/>
                <a:gd name="T3" fmla="*/ 31 h 34"/>
                <a:gd name="T4" fmla="*/ 8 w 59"/>
                <a:gd name="T5" fmla="*/ 28 h 34"/>
                <a:gd name="T6" fmla="*/ 12 w 59"/>
                <a:gd name="T7" fmla="*/ 26 h 34"/>
                <a:gd name="T8" fmla="*/ 17 w 59"/>
                <a:gd name="T9" fmla="*/ 24 h 34"/>
                <a:gd name="T10" fmla="*/ 21 w 59"/>
                <a:gd name="T11" fmla="*/ 23 h 34"/>
                <a:gd name="T12" fmla="*/ 25 w 59"/>
                <a:gd name="T13" fmla="*/ 21 h 34"/>
                <a:gd name="T14" fmla="*/ 29 w 59"/>
                <a:gd name="T15" fmla="*/ 20 h 34"/>
                <a:gd name="T16" fmla="*/ 33 w 59"/>
                <a:gd name="T17" fmla="*/ 19 h 34"/>
                <a:gd name="T18" fmla="*/ 37 w 59"/>
                <a:gd name="T19" fmla="*/ 17 h 34"/>
                <a:gd name="T20" fmla="*/ 41 w 59"/>
                <a:gd name="T21" fmla="*/ 16 h 34"/>
                <a:gd name="T22" fmla="*/ 45 w 59"/>
                <a:gd name="T23" fmla="*/ 14 h 34"/>
                <a:gd name="T24" fmla="*/ 48 w 59"/>
                <a:gd name="T25" fmla="*/ 12 h 34"/>
                <a:gd name="T26" fmla="*/ 51 w 59"/>
                <a:gd name="T27" fmla="*/ 10 h 34"/>
                <a:gd name="T28" fmla="*/ 54 w 59"/>
                <a:gd name="T29" fmla="*/ 7 h 34"/>
                <a:gd name="T30" fmla="*/ 56 w 59"/>
                <a:gd name="T31" fmla="*/ 4 h 34"/>
                <a:gd name="T32" fmla="*/ 58 w 5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4"/>
                <a:gd name="T53" fmla="*/ 59 w 5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4">
                  <a:moveTo>
                    <a:pt x="0" y="33"/>
                  </a:moveTo>
                  <a:lnTo>
                    <a:pt x="4" y="31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9" y="20"/>
                  </a:lnTo>
                  <a:lnTo>
                    <a:pt x="33" y="19"/>
                  </a:lnTo>
                  <a:lnTo>
                    <a:pt x="37" y="17"/>
                  </a:lnTo>
                  <a:lnTo>
                    <a:pt x="41" y="16"/>
                  </a:lnTo>
                  <a:lnTo>
                    <a:pt x="45" y="14"/>
                  </a:lnTo>
                  <a:lnTo>
                    <a:pt x="48" y="12"/>
                  </a:lnTo>
                  <a:lnTo>
                    <a:pt x="51" y="10"/>
                  </a:lnTo>
                  <a:lnTo>
                    <a:pt x="54" y="7"/>
                  </a:lnTo>
                  <a:lnTo>
                    <a:pt x="56" y="4"/>
                  </a:lnTo>
                  <a:lnTo>
                    <a:pt x="58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Line 803"/>
            <p:cNvSpPr>
              <a:spLocks noChangeShapeType="1"/>
            </p:cNvSpPr>
            <p:nvPr/>
          </p:nvSpPr>
          <p:spPr bwMode="auto">
            <a:xfrm>
              <a:off x="4042" y="3553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804"/>
            <p:cNvSpPr>
              <a:spLocks noChangeShapeType="1"/>
            </p:cNvSpPr>
            <p:nvPr/>
          </p:nvSpPr>
          <p:spPr bwMode="auto">
            <a:xfrm>
              <a:off x="4101" y="3520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805"/>
            <p:cNvSpPr>
              <a:spLocks/>
            </p:cNvSpPr>
            <p:nvPr/>
          </p:nvSpPr>
          <p:spPr bwMode="auto">
            <a:xfrm>
              <a:off x="4100" y="3431"/>
              <a:ext cx="17" cy="90"/>
            </a:xfrm>
            <a:custGeom>
              <a:avLst/>
              <a:gdLst>
                <a:gd name="T0" fmla="*/ 0 w 17"/>
                <a:gd name="T1" fmla="*/ 89 h 90"/>
                <a:gd name="T2" fmla="*/ 8 w 17"/>
                <a:gd name="T3" fmla="*/ 84 h 90"/>
                <a:gd name="T4" fmla="*/ 12 w 17"/>
                <a:gd name="T5" fmla="*/ 80 h 90"/>
                <a:gd name="T6" fmla="*/ 16 w 17"/>
                <a:gd name="T7" fmla="*/ 76 h 90"/>
                <a:gd name="T8" fmla="*/ 16 w 17"/>
                <a:gd name="T9" fmla="*/ 71 h 90"/>
                <a:gd name="T10" fmla="*/ 16 w 17"/>
                <a:gd name="T11" fmla="*/ 66 h 90"/>
                <a:gd name="T12" fmla="*/ 16 w 17"/>
                <a:gd name="T13" fmla="*/ 61 h 90"/>
                <a:gd name="T14" fmla="*/ 16 w 17"/>
                <a:gd name="T15" fmla="*/ 55 h 90"/>
                <a:gd name="T16" fmla="*/ 16 w 17"/>
                <a:gd name="T17" fmla="*/ 50 h 90"/>
                <a:gd name="T18" fmla="*/ 16 w 17"/>
                <a:gd name="T19" fmla="*/ 44 h 90"/>
                <a:gd name="T20" fmla="*/ 12 w 17"/>
                <a:gd name="T21" fmla="*/ 38 h 90"/>
                <a:gd name="T22" fmla="*/ 12 w 17"/>
                <a:gd name="T23" fmla="*/ 32 h 90"/>
                <a:gd name="T24" fmla="*/ 12 w 17"/>
                <a:gd name="T25" fmla="*/ 26 h 90"/>
                <a:gd name="T26" fmla="*/ 12 w 17"/>
                <a:gd name="T27" fmla="*/ 20 h 90"/>
                <a:gd name="T28" fmla="*/ 8 w 17"/>
                <a:gd name="T29" fmla="*/ 13 h 90"/>
                <a:gd name="T30" fmla="*/ 12 w 17"/>
                <a:gd name="T31" fmla="*/ 7 h 90"/>
                <a:gd name="T32" fmla="*/ 12 w 17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90"/>
                <a:gd name="T53" fmla="*/ 17 w 17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90">
                  <a:moveTo>
                    <a:pt x="0" y="89"/>
                  </a:moveTo>
                  <a:lnTo>
                    <a:pt x="8" y="84"/>
                  </a:lnTo>
                  <a:lnTo>
                    <a:pt x="12" y="80"/>
                  </a:lnTo>
                  <a:lnTo>
                    <a:pt x="16" y="76"/>
                  </a:lnTo>
                  <a:lnTo>
                    <a:pt x="16" y="71"/>
                  </a:lnTo>
                  <a:lnTo>
                    <a:pt x="16" y="66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16" y="50"/>
                  </a:lnTo>
                  <a:lnTo>
                    <a:pt x="16" y="44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8" y="13"/>
                  </a:lnTo>
                  <a:lnTo>
                    <a:pt x="12" y="7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Line 806"/>
            <p:cNvSpPr>
              <a:spLocks noChangeShapeType="1"/>
            </p:cNvSpPr>
            <p:nvPr/>
          </p:nvSpPr>
          <p:spPr bwMode="auto">
            <a:xfrm flipH="1">
              <a:off x="4099" y="3520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Line 807"/>
            <p:cNvSpPr>
              <a:spLocks noChangeShapeType="1"/>
            </p:cNvSpPr>
            <p:nvPr/>
          </p:nvSpPr>
          <p:spPr bwMode="auto">
            <a:xfrm>
              <a:off x="4104" y="3431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808"/>
            <p:cNvSpPr>
              <a:spLocks/>
            </p:cNvSpPr>
            <p:nvPr/>
          </p:nvSpPr>
          <p:spPr bwMode="auto">
            <a:xfrm>
              <a:off x="4103" y="3347"/>
              <a:ext cx="17" cy="85"/>
            </a:xfrm>
            <a:custGeom>
              <a:avLst/>
              <a:gdLst>
                <a:gd name="T0" fmla="*/ 0 w 17"/>
                <a:gd name="T1" fmla="*/ 84 h 85"/>
                <a:gd name="T2" fmla="*/ 0 w 17"/>
                <a:gd name="T3" fmla="*/ 77 h 85"/>
                <a:gd name="T4" fmla="*/ 1 w 17"/>
                <a:gd name="T5" fmla="*/ 71 h 85"/>
                <a:gd name="T6" fmla="*/ 2 w 17"/>
                <a:gd name="T7" fmla="*/ 64 h 85"/>
                <a:gd name="T8" fmla="*/ 4 w 17"/>
                <a:gd name="T9" fmla="*/ 58 h 85"/>
                <a:gd name="T10" fmla="*/ 5 w 17"/>
                <a:gd name="T11" fmla="*/ 52 h 85"/>
                <a:gd name="T12" fmla="*/ 7 w 17"/>
                <a:gd name="T13" fmla="*/ 47 h 85"/>
                <a:gd name="T14" fmla="*/ 8 w 17"/>
                <a:gd name="T15" fmla="*/ 41 h 85"/>
                <a:gd name="T16" fmla="*/ 10 w 17"/>
                <a:gd name="T17" fmla="*/ 36 h 85"/>
                <a:gd name="T18" fmla="*/ 12 w 17"/>
                <a:gd name="T19" fmla="*/ 31 h 85"/>
                <a:gd name="T20" fmla="*/ 13 w 17"/>
                <a:gd name="T21" fmla="*/ 26 h 85"/>
                <a:gd name="T22" fmla="*/ 14 w 17"/>
                <a:gd name="T23" fmla="*/ 21 h 85"/>
                <a:gd name="T24" fmla="*/ 15 w 17"/>
                <a:gd name="T25" fmla="*/ 17 h 85"/>
                <a:gd name="T26" fmla="*/ 16 w 17"/>
                <a:gd name="T27" fmla="*/ 13 h 85"/>
                <a:gd name="T28" fmla="*/ 16 w 17"/>
                <a:gd name="T29" fmla="*/ 8 h 85"/>
                <a:gd name="T30" fmla="*/ 16 w 17"/>
                <a:gd name="T31" fmla="*/ 4 h 85"/>
                <a:gd name="T32" fmla="*/ 15 w 17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85"/>
                <a:gd name="T53" fmla="*/ 17 w 17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85">
                  <a:moveTo>
                    <a:pt x="0" y="84"/>
                  </a:moveTo>
                  <a:lnTo>
                    <a:pt x="0" y="77"/>
                  </a:lnTo>
                  <a:lnTo>
                    <a:pt x="1" y="71"/>
                  </a:lnTo>
                  <a:lnTo>
                    <a:pt x="2" y="64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7" y="47"/>
                  </a:lnTo>
                  <a:lnTo>
                    <a:pt x="8" y="41"/>
                  </a:lnTo>
                  <a:lnTo>
                    <a:pt x="10" y="36"/>
                  </a:lnTo>
                  <a:lnTo>
                    <a:pt x="12" y="31"/>
                  </a:lnTo>
                  <a:lnTo>
                    <a:pt x="13" y="26"/>
                  </a:lnTo>
                  <a:lnTo>
                    <a:pt x="14" y="21"/>
                  </a:lnTo>
                  <a:lnTo>
                    <a:pt x="15" y="17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5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Line 809"/>
            <p:cNvSpPr>
              <a:spLocks noChangeShapeType="1"/>
            </p:cNvSpPr>
            <p:nvPr/>
          </p:nvSpPr>
          <p:spPr bwMode="auto">
            <a:xfrm flipH="1">
              <a:off x="4103" y="3431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Line 810"/>
            <p:cNvSpPr>
              <a:spLocks noChangeShapeType="1"/>
            </p:cNvSpPr>
            <p:nvPr/>
          </p:nvSpPr>
          <p:spPr bwMode="auto">
            <a:xfrm>
              <a:off x="4119" y="3347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811"/>
            <p:cNvSpPr>
              <a:spLocks/>
            </p:cNvSpPr>
            <p:nvPr/>
          </p:nvSpPr>
          <p:spPr bwMode="auto">
            <a:xfrm>
              <a:off x="4060" y="3308"/>
              <a:ext cx="59" cy="40"/>
            </a:xfrm>
            <a:custGeom>
              <a:avLst/>
              <a:gdLst>
                <a:gd name="T0" fmla="*/ 58 w 59"/>
                <a:gd name="T1" fmla="*/ 39 h 40"/>
                <a:gd name="T2" fmla="*/ 57 w 59"/>
                <a:gd name="T3" fmla="*/ 36 h 40"/>
                <a:gd name="T4" fmla="*/ 55 w 59"/>
                <a:gd name="T5" fmla="*/ 33 h 40"/>
                <a:gd name="T6" fmla="*/ 53 w 59"/>
                <a:gd name="T7" fmla="*/ 30 h 40"/>
                <a:gd name="T8" fmla="*/ 50 w 59"/>
                <a:gd name="T9" fmla="*/ 27 h 40"/>
                <a:gd name="T10" fmla="*/ 46 w 59"/>
                <a:gd name="T11" fmla="*/ 25 h 40"/>
                <a:gd name="T12" fmla="*/ 43 w 59"/>
                <a:gd name="T13" fmla="*/ 23 h 40"/>
                <a:gd name="T14" fmla="*/ 39 w 59"/>
                <a:gd name="T15" fmla="*/ 21 h 40"/>
                <a:gd name="T16" fmla="*/ 34 w 59"/>
                <a:gd name="T17" fmla="*/ 19 h 40"/>
                <a:gd name="T18" fmla="*/ 30 w 59"/>
                <a:gd name="T19" fmla="*/ 17 h 40"/>
                <a:gd name="T20" fmla="*/ 25 w 59"/>
                <a:gd name="T21" fmla="*/ 15 h 40"/>
                <a:gd name="T22" fmla="*/ 21 w 59"/>
                <a:gd name="T23" fmla="*/ 13 h 40"/>
                <a:gd name="T24" fmla="*/ 17 w 59"/>
                <a:gd name="T25" fmla="*/ 11 h 40"/>
                <a:gd name="T26" fmla="*/ 12 w 59"/>
                <a:gd name="T27" fmla="*/ 9 h 40"/>
                <a:gd name="T28" fmla="*/ 8 w 59"/>
                <a:gd name="T29" fmla="*/ 6 h 40"/>
                <a:gd name="T30" fmla="*/ 4 w 59"/>
                <a:gd name="T31" fmla="*/ 3 h 40"/>
                <a:gd name="T32" fmla="*/ 0 w 5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0"/>
                <a:gd name="T53" fmla="*/ 59 w 5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0">
                  <a:moveTo>
                    <a:pt x="58" y="39"/>
                  </a:moveTo>
                  <a:lnTo>
                    <a:pt x="57" y="36"/>
                  </a:lnTo>
                  <a:lnTo>
                    <a:pt x="55" y="33"/>
                  </a:lnTo>
                  <a:lnTo>
                    <a:pt x="53" y="30"/>
                  </a:lnTo>
                  <a:lnTo>
                    <a:pt x="50" y="27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39" y="21"/>
                  </a:lnTo>
                  <a:lnTo>
                    <a:pt x="34" y="19"/>
                  </a:lnTo>
                  <a:lnTo>
                    <a:pt x="30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1"/>
                  </a:lnTo>
                  <a:lnTo>
                    <a:pt x="12" y="9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Line 812"/>
            <p:cNvSpPr>
              <a:spLocks noChangeShapeType="1"/>
            </p:cNvSpPr>
            <p:nvPr/>
          </p:nvSpPr>
          <p:spPr bwMode="auto">
            <a:xfrm flipH="1">
              <a:off x="4118" y="334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Line 813"/>
            <p:cNvSpPr>
              <a:spLocks noChangeShapeType="1"/>
            </p:cNvSpPr>
            <p:nvPr/>
          </p:nvSpPr>
          <p:spPr bwMode="auto">
            <a:xfrm>
              <a:off x="4060" y="3308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814"/>
            <p:cNvSpPr>
              <a:spLocks/>
            </p:cNvSpPr>
            <p:nvPr/>
          </p:nvSpPr>
          <p:spPr bwMode="auto">
            <a:xfrm>
              <a:off x="4023" y="3242"/>
              <a:ext cx="38" cy="67"/>
            </a:xfrm>
            <a:custGeom>
              <a:avLst/>
              <a:gdLst>
                <a:gd name="T0" fmla="*/ 37 w 38"/>
                <a:gd name="T1" fmla="*/ 66 h 67"/>
                <a:gd name="T2" fmla="*/ 34 w 38"/>
                <a:gd name="T3" fmla="*/ 63 h 67"/>
                <a:gd name="T4" fmla="*/ 31 w 38"/>
                <a:gd name="T5" fmla="*/ 59 h 67"/>
                <a:gd name="T6" fmla="*/ 29 w 38"/>
                <a:gd name="T7" fmla="*/ 54 h 67"/>
                <a:gd name="T8" fmla="*/ 26 w 38"/>
                <a:gd name="T9" fmla="*/ 50 h 67"/>
                <a:gd name="T10" fmla="*/ 24 w 38"/>
                <a:gd name="T11" fmla="*/ 45 h 67"/>
                <a:gd name="T12" fmla="*/ 23 w 38"/>
                <a:gd name="T13" fmla="*/ 40 h 67"/>
                <a:gd name="T14" fmla="*/ 21 w 38"/>
                <a:gd name="T15" fmla="*/ 35 h 67"/>
                <a:gd name="T16" fmla="*/ 19 w 38"/>
                <a:gd name="T17" fmla="*/ 31 h 67"/>
                <a:gd name="T18" fmla="*/ 17 w 38"/>
                <a:gd name="T19" fmla="*/ 26 h 67"/>
                <a:gd name="T20" fmla="*/ 15 w 38"/>
                <a:gd name="T21" fmla="*/ 21 h 67"/>
                <a:gd name="T22" fmla="*/ 13 w 38"/>
                <a:gd name="T23" fmla="*/ 17 h 67"/>
                <a:gd name="T24" fmla="*/ 11 w 38"/>
                <a:gd name="T25" fmla="*/ 13 h 67"/>
                <a:gd name="T26" fmla="*/ 9 w 38"/>
                <a:gd name="T27" fmla="*/ 9 h 67"/>
                <a:gd name="T28" fmla="*/ 6 w 38"/>
                <a:gd name="T29" fmla="*/ 6 h 67"/>
                <a:gd name="T30" fmla="*/ 3 w 38"/>
                <a:gd name="T31" fmla="*/ 3 h 67"/>
                <a:gd name="T32" fmla="*/ 0 w 38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7"/>
                <a:gd name="T53" fmla="*/ 38 w 3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7">
                  <a:moveTo>
                    <a:pt x="37" y="66"/>
                  </a:moveTo>
                  <a:lnTo>
                    <a:pt x="34" y="63"/>
                  </a:lnTo>
                  <a:lnTo>
                    <a:pt x="31" y="59"/>
                  </a:lnTo>
                  <a:lnTo>
                    <a:pt x="29" y="54"/>
                  </a:lnTo>
                  <a:lnTo>
                    <a:pt x="26" y="50"/>
                  </a:lnTo>
                  <a:lnTo>
                    <a:pt x="24" y="45"/>
                  </a:lnTo>
                  <a:lnTo>
                    <a:pt x="23" y="40"/>
                  </a:lnTo>
                  <a:lnTo>
                    <a:pt x="21" y="35"/>
                  </a:lnTo>
                  <a:lnTo>
                    <a:pt x="19" y="31"/>
                  </a:lnTo>
                  <a:lnTo>
                    <a:pt x="17" y="26"/>
                  </a:lnTo>
                  <a:lnTo>
                    <a:pt x="15" y="21"/>
                  </a:lnTo>
                  <a:lnTo>
                    <a:pt x="13" y="17"/>
                  </a:lnTo>
                  <a:lnTo>
                    <a:pt x="11" y="13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Line 815"/>
            <p:cNvSpPr>
              <a:spLocks noChangeShapeType="1"/>
            </p:cNvSpPr>
            <p:nvPr/>
          </p:nvSpPr>
          <p:spPr bwMode="auto">
            <a:xfrm flipH="1">
              <a:off x="4060" y="3309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Line 816"/>
            <p:cNvSpPr>
              <a:spLocks noChangeShapeType="1"/>
            </p:cNvSpPr>
            <p:nvPr/>
          </p:nvSpPr>
          <p:spPr bwMode="auto">
            <a:xfrm flipV="1">
              <a:off x="4023" y="3241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Freeform 817"/>
            <p:cNvSpPr>
              <a:spLocks/>
            </p:cNvSpPr>
            <p:nvPr/>
          </p:nvSpPr>
          <p:spPr bwMode="auto">
            <a:xfrm>
              <a:off x="3953" y="3238"/>
              <a:ext cx="71" cy="17"/>
            </a:xfrm>
            <a:custGeom>
              <a:avLst/>
              <a:gdLst>
                <a:gd name="T0" fmla="*/ 70 w 71"/>
                <a:gd name="T1" fmla="*/ 12 h 17"/>
                <a:gd name="T2" fmla="*/ 66 w 71"/>
                <a:gd name="T3" fmla="*/ 6 h 17"/>
                <a:gd name="T4" fmla="*/ 62 w 71"/>
                <a:gd name="T5" fmla="*/ 3 h 17"/>
                <a:gd name="T6" fmla="*/ 58 w 71"/>
                <a:gd name="T7" fmla="*/ 0 h 17"/>
                <a:gd name="T8" fmla="*/ 54 w 71"/>
                <a:gd name="T9" fmla="*/ 0 h 17"/>
                <a:gd name="T10" fmla="*/ 50 w 71"/>
                <a:gd name="T11" fmla="*/ 0 h 17"/>
                <a:gd name="T12" fmla="*/ 46 w 71"/>
                <a:gd name="T13" fmla="*/ 0 h 17"/>
                <a:gd name="T14" fmla="*/ 42 w 71"/>
                <a:gd name="T15" fmla="*/ 3 h 17"/>
                <a:gd name="T16" fmla="*/ 37 w 71"/>
                <a:gd name="T17" fmla="*/ 3 h 17"/>
                <a:gd name="T18" fmla="*/ 33 w 71"/>
                <a:gd name="T19" fmla="*/ 6 h 17"/>
                <a:gd name="T20" fmla="*/ 28 w 71"/>
                <a:gd name="T21" fmla="*/ 9 h 17"/>
                <a:gd name="T22" fmla="*/ 24 w 71"/>
                <a:gd name="T23" fmla="*/ 12 h 17"/>
                <a:gd name="T24" fmla="*/ 19 w 71"/>
                <a:gd name="T25" fmla="*/ 12 h 17"/>
                <a:gd name="T26" fmla="*/ 14 w 71"/>
                <a:gd name="T27" fmla="*/ 16 h 17"/>
                <a:gd name="T28" fmla="*/ 9 w 71"/>
                <a:gd name="T29" fmla="*/ 16 h 17"/>
                <a:gd name="T30" fmla="*/ 5 w 71"/>
                <a:gd name="T31" fmla="*/ 16 h 17"/>
                <a:gd name="T32" fmla="*/ 0 w 71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7"/>
                <a:gd name="T53" fmla="*/ 71 w 7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7">
                  <a:moveTo>
                    <a:pt x="70" y="12"/>
                  </a:moveTo>
                  <a:lnTo>
                    <a:pt x="66" y="6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4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Line 818"/>
            <p:cNvSpPr>
              <a:spLocks noChangeShapeType="1"/>
            </p:cNvSpPr>
            <p:nvPr/>
          </p:nvSpPr>
          <p:spPr bwMode="auto">
            <a:xfrm flipH="1">
              <a:off x="4022" y="3243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819"/>
            <p:cNvSpPr>
              <a:spLocks noChangeShapeType="1"/>
            </p:cNvSpPr>
            <p:nvPr/>
          </p:nvSpPr>
          <p:spPr bwMode="auto">
            <a:xfrm flipV="1">
              <a:off x="3953" y="3242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Freeform 820"/>
            <p:cNvSpPr>
              <a:spLocks/>
            </p:cNvSpPr>
            <p:nvPr/>
          </p:nvSpPr>
          <p:spPr bwMode="auto">
            <a:xfrm>
              <a:off x="3881" y="3229"/>
              <a:ext cx="73" cy="17"/>
            </a:xfrm>
            <a:custGeom>
              <a:avLst/>
              <a:gdLst>
                <a:gd name="T0" fmla="*/ 72 w 73"/>
                <a:gd name="T1" fmla="*/ 16 h 17"/>
                <a:gd name="T2" fmla="*/ 67 w 73"/>
                <a:gd name="T3" fmla="*/ 14 h 17"/>
                <a:gd name="T4" fmla="*/ 63 w 73"/>
                <a:gd name="T5" fmla="*/ 14 h 17"/>
                <a:gd name="T6" fmla="*/ 58 w 73"/>
                <a:gd name="T7" fmla="*/ 12 h 17"/>
                <a:gd name="T8" fmla="*/ 54 w 73"/>
                <a:gd name="T9" fmla="*/ 11 h 17"/>
                <a:gd name="T10" fmla="*/ 50 w 73"/>
                <a:gd name="T11" fmla="*/ 10 h 17"/>
                <a:gd name="T12" fmla="*/ 46 w 73"/>
                <a:gd name="T13" fmla="*/ 8 h 17"/>
                <a:gd name="T14" fmla="*/ 43 w 73"/>
                <a:gd name="T15" fmla="*/ 6 h 17"/>
                <a:gd name="T16" fmla="*/ 39 w 73"/>
                <a:gd name="T17" fmla="*/ 4 h 17"/>
                <a:gd name="T18" fmla="*/ 35 w 73"/>
                <a:gd name="T19" fmla="*/ 3 h 17"/>
                <a:gd name="T20" fmla="*/ 31 w 73"/>
                <a:gd name="T21" fmla="*/ 2 h 17"/>
                <a:gd name="T22" fmla="*/ 26 w 73"/>
                <a:gd name="T23" fmla="*/ 1 h 17"/>
                <a:gd name="T24" fmla="*/ 22 w 73"/>
                <a:gd name="T25" fmla="*/ 0 h 17"/>
                <a:gd name="T26" fmla="*/ 17 w 73"/>
                <a:gd name="T27" fmla="*/ 0 h 17"/>
                <a:gd name="T28" fmla="*/ 12 w 73"/>
                <a:gd name="T29" fmla="*/ 1 h 17"/>
                <a:gd name="T30" fmla="*/ 6 w 73"/>
                <a:gd name="T31" fmla="*/ 2 h 17"/>
                <a:gd name="T32" fmla="*/ 0 w 73"/>
                <a:gd name="T33" fmla="*/ 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7"/>
                <a:gd name="T53" fmla="*/ 73 w 7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7">
                  <a:moveTo>
                    <a:pt x="72" y="16"/>
                  </a:moveTo>
                  <a:lnTo>
                    <a:pt x="67" y="14"/>
                  </a:lnTo>
                  <a:lnTo>
                    <a:pt x="63" y="14"/>
                  </a:lnTo>
                  <a:lnTo>
                    <a:pt x="58" y="12"/>
                  </a:lnTo>
                  <a:lnTo>
                    <a:pt x="54" y="11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6" y="2"/>
                  </a:lnTo>
                  <a:lnTo>
                    <a:pt x="0" y="3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Line 821"/>
            <p:cNvSpPr>
              <a:spLocks noChangeShapeType="1"/>
            </p:cNvSpPr>
            <p:nvPr/>
          </p:nvSpPr>
          <p:spPr bwMode="auto">
            <a:xfrm>
              <a:off x="3953" y="3244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Line 822"/>
            <p:cNvSpPr>
              <a:spLocks noChangeShapeType="1"/>
            </p:cNvSpPr>
            <p:nvPr/>
          </p:nvSpPr>
          <p:spPr bwMode="auto">
            <a:xfrm flipV="1">
              <a:off x="3881" y="3231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Line 823"/>
            <p:cNvSpPr>
              <a:spLocks noChangeShapeType="1"/>
            </p:cNvSpPr>
            <p:nvPr/>
          </p:nvSpPr>
          <p:spPr bwMode="auto">
            <a:xfrm flipV="1">
              <a:off x="3929" y="3286"/>
              <a:ext cx="0" cy="2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Line 824"/>
            <p:cNvSpPr>
              <a:spLocks noChangeShapeType="1"/>
            </p:cNvSpPr>
            <p:nvPr/>
          </p:nvSpPr>
          <p:spPr bwMode="auto">
            <a:xfrm flipH="1" flipV="1">
              <a:off x="3888" y="3293"/>
              <a:ext cx="5" cy="2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825"/>
            <p:cNvSpPr>
              <a:spLocks noChangeShapeType="1"/>
            </p:cNvSpPr>
            <p:nvPr/>
          </p:nvSpPr>
          <p:spPr bwMode="auto">
            <a:xfrm flipH="1" flipV="1">
              <a:off x="3850" y="3312"/>
              <a:ext cx="12" cy="17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826"/>
            <p:cNvSpPr>
              <a:spLocks noChangeShapeType="1"/>
            </p:cNvSpPr>
            <p:nvPr/>
          </p:nvSpPr>
          <p:spPr bwMode="auto">
            <a:xfrm flipH="1" flipV="1">
              <a:off x="3820" y="3342"/>
              <a:ext cx="17" cy="1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827"/>
            <p:cNvSpPr>
              <a:spLocks noChangeShapeType="1"/>
            </p:cNvSpPr>
            <p:nvPr/>
          </p:nvSpPr>
          <p:spPr bwMode="auto">
            <a:xfrm flipH="1" flipV="1">
              <a:off x="3801" y="3380"/>
              <a:ext cx="21" cy="5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828"/>
            <p:cNvSpPr>
              <a:spLocks noChangeShapeType="1"/>
            </p:cNvSpPr>
            <p:nvPr/>
          </p:nvSpPr>
          <p:spPr bwMode="auto">
            <a:xfrm flipH="1">
              <a:off x="3796" y="3421"/>
              <a:ext cx="2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829"/>
            <p:cNvSpPr>
              <a:spLocks noChangeShapeType="1"/>
            </p:cNvSpPr>
            <p:nvPr/>
          </p:nvSpPr>
          <p:spPr bwMode="auto">
            <a:xfrm flipH="1">
              <a:off x="3802" y="3458"/>
              <a:ext cx="21" cy="5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Line 830"/>
            <p:cNvSpPr>
              <a:spLocks noChangeShapeType="1"/>
            </p:cNvSpPr>
            <p:nvPr/>
          </p:nvSpPr>
          <p:spPr bwMode="auto">
            <a:xfrm flipH="1">
              <a:off x="3821" y="3489"/>
              <a:ext cx="17" cy="1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Line 831"/>
            <p:cNvSpPr>
              <a:spLocks noChangeShapeType="1"/>
            </p:cNvSpPr>
            <p:nvPr/>
          </p:nvSpPr>
          <p:spPr bwMode="auto">
            <a:xfrm flipH="1">
              <a:off x="3852" y="3514"/>
              <a:ext cx="12" cy="17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Line 832"/>
            <p:cNvSpPr>
              <a:spLocks noChangeShapeType="1"/>
            </p:cNvSpPr>
            <p:nvPr/>
          </p:nvSpPr>
          <p:spPr bwMode="auto">
            <a:xfrm flipH="1">
              <a:off x="3889" y="3529"/>
              <a:ext cx="5" cy="2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Line 833"/>
            <p:cNvSpPr>
              <a:spLocks noChangeShapeType="1"/>
            </p:cNvSpPr>
            <p:nvPr/>
          </p:nvSpPr>
          <p:spPr bwMode="auto">
            <a:xfrm>
              <a:off x="3929" y="3535"/>
              <a:ext cx="0" cy="2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834"/>
            <p:cNvSpPr>
              <a:spLocks noChangeShapeType="1"/>
            </p:cNvSpPr>
            <p:nvPr/>
          </p:nvSpPr>
          <p:spPr bwMode="auto">
            <a:xfrm>
              <a:off x="3966" y="3529"/>
              <a:ext cx="5" cy="2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Line 835"/>
            <p:cNvSpPr>
              <a:spLocks noChangeShapeType="1"/>
            </p:cNvSpPr>
            <p:nvPr/>
          </p:nvSpPr>
          <p:spPr bwMode="auto">
            <a:xfrm>
              <a:off x="3997" y="3514"/>
              <a:ext cx="12" cy="17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Line 836"/>
            <p:cNvSpPr>
              <a:spLocks noChangeShapeType="1"/>
            </p:cNvSpPr>
            <p:nvPr/>
          </p:nvSpPr>
          <p:spPr bwMode="auto">
            <a:xfrm>
              <a:off x="4022" y="3489"/>
              <a:ext cx="17" cy="1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Line 837"/>
            <p:cNvSpPr>
              <a:spLocks noChangeShapeType="1"/>
            </p:cNvSpPr>
            <p:nvPr/>
          </p:nvSpPr>
          <p:spPr bwMode="auto">
            <a:xfrm>
              <a:off x="4038" y="3458"/>
              <a:ext cx="20" cy="5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Line 838"/>
            <p:cNvSpPr>
              <a:spLocks noChangeShapeType="1"/>
            </p:cNvSpPr>
            <p:nvPr/>
          </p:nvSpPr>
          <p:spPr bwMode="auto">
            <a:xfrm>
              <a:off x="4043" y="3421"/>
              <a:ext cx="2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839"/>
            <p:cNvSpPr>
              <a:spLocks noChangeShapeType="1"/>
            </p:cNvSpPr>
            <p:nvPr/>
          </p:nvSpPr>
          <p:spPr bwMode="auto">
            <a:xfrm flipV="1">
              <a:off x="4036" y="3380"/>
              <a:ext cx="20" cy="5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Line 840"/>
            <p:cNvSpPr>
              <a:spLocks noChangeShapeType="1"/>
            </p:cNvSpPr>
            <p:nvPr/>
          </p:nvSpPr>
          <p:spPr bwMode="auto">
            <a:xfrm flipV="1">
              <a:off x="4021" y="3342"/>
              <a:ext cx="17" cy="1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Line 841"/>
            <p:cNvSpPr>
              <a:spLocks noChangeShapeType="1"/>
            </p:cNvSpPr>
            <p:nvPr/>
          </p:nvSpPr>
          <p:spPr bwMode="auto">
            <a:xfrm flipV="1">
              <a:off x="3995" y="3312"/>
              <a:ext cx="12" cy="17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Line 842"/>
            <p:cNvSpPr>
              <a:spLocks noChangeShapeType="1"/>
            </p:cNvSpPr>
            <p:nvPr/>
          </p:nvSpPr>
          <p:spPr bwMode="auto">
            <a:xfrm flipV="1">
              <a:off x="3965" y="3293"/>
              <a:ext cx="5" cy="2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Freeform 843"/>
            <p:cNvSpPr>
              <a:spLocks/>
            </p:cNvSpPr>
            <p:nvPr/>
          </p:nvSpPr>
          <p:spPr bwMode="auto">
            <a:xfrm>
              <a:off x="3808" y="3286"/>
              <a:ext cx="17" cy="75"/>
            </a:xfrm>
            <a:custGeom>
              <a:avLst/>
              <a:gdLst>
                <a:gd name="T0" fmla="*/ 16 w 17"/>
                <a:gd name="T1" fmla="*/ 0 h 75"/>
                <a:gd name="T2" fmla="*/ 12 w 17"/>
                <a:gd name="T3" fmla="*/ 3 h 75"/>
                <a:gd name="T4" fmla="*/ 9 w 17"/>
                <a:gd name="T5" fmla="*/ 6 h 75"/>
                <a:gd name="T6" fmla="*/ 6 w 17"/>
                <a:gd name="T7" fmla="*/ 10 h 75"/>
                <a:gd name="T8" fmla="*/ 5 w 17"/>
                <a:gd name="T9" fmla="*/ 14 h 75"/>
                <a:gd name="T10" fmla="*/ 5 w 17"/>
                <a:gd name="T11" fmla="*/ 19 h 75"/>
                <a:gd name="T12" fmla="*/ 5 w 17"/>
                <a:gd name="T13" fmla="*/ 24 h 75"/>
                <a:gd name="T14" fmla="*/ 5 w 17"/>
                <a:gd name="T15" fmla="*/ 29 h 75"/>
                <a:gd name="T16" fmla="*/ 6 w 17"/>
                <a:gd name="T17" fmla="*/ 35 h 75"/>
                <a:gd name="T18" fmla="*/ 6 w 17"/>
                <a:gd name="T19" fmla="*/ 40 h 75"/>
                <a:gd name="T20" fmla="*/ 6 w 17"/>
                <a:gd name="T21" fmla="*/ 46 h 75"/>
                <a:gd name="T22" fmla="*/ 8 w 17"/>
                <a:gd name="T23" fmla="*/ 51 h 75"/>
                <a:gd name="T24" fmla="*/ 6 w 17"/>
                <a:gd name="T25" fmla="*/ 57 h 75"/>
                <a:gd name="T26" fmla="*/ 6 w 17"/>
                <a:gd name="T27" fmla="*/ 62 h 75"/>
                <a:gd name="T28" fmla="*/ 5 w 17"/>
                <a:gd name="T29" fmla="*/ 66 h 75"/>
                <a:gd name="T30" fmla="*/ 2 w 17"/>
                <a:gd name="T31" fmla="*/ 71 h 75"/>
                <a:gd name="T32" fmla="*/ 0 w 17"/>
                <a:gd name="T33" fmla="*/ 74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5"/>
                <a:gd name="T53" fmla="*/ 17 w 1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5">
                  <a:moveTo>
                    <a:pt x="16" y="0"/>
                  </a:moveTo>
                  <a:lnTo>
                    <a:pt x="12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6" y="62"/>
                  </a:lnTo>
                  <a:lnTo>
                    <a:pt x="5" y="66"/>
                  </a:lnTo>
                  <a:lnTo>
                    <a:pt x="2" y="71"/>
                  </a:lnTo>
                  <a:lnTo>
                    <a:pt x="0" y="74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Line 844"/>
            <p:cNvSpPr>
              <a:spLocks noChangeShapeType="1"/>
            </p:cNvSpPr>
            <p:nvPr/>
          </p:nvSpPr>
          <p:spPr bwMode="auto">
            <a:xfrm>
              <a:off x="3820" y="328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Line 845"/>
            <p:cNvSpPr>
              <a:spLocks noChangeShapeType="1"/>
            </p:cNvSpPr>
            <p:nvPr/>
          </p:nvSpPr>
          <p:spPr bwMode="auto">
            <a:xfrm>
              <a:off x="3807" y="3360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Freeform 846"/>
            <p:cNvSpPr>
              <a:spLocks/>
            </p:cNvSpPr>
            <p:nvPr/>
          </p:nvSpPr>
          <p:spPr bwMode="auto">
            <a:xfrm>
              <a:off x="3755" y="3360"/>
              <a:ext cx="54" cy="53"/>
            </a:xfrm>
            <a:custGeom>
              <a:avLst/>
              <a:gdLst>
                <a:gd name="T0" fmla="*/ 53 w 54"/>
                <a:gd name="T1" fmla="*/ 0 h 53"/>
                <a:gd name="T2" fmla="*/ 49 w 54"/>
                <a:gd name="T3" fmla="*/ 4 h 53"/>
                <a:gd name="T4" fmla="*/ 46 w 54"/>
                <a:gd name="T5" fmla="*/ 7 h 53"/>
                <a:gd name="T6" fmla="*/ 42 w 54"/>
                <a:gd name="T7" fmla="*/ 10 h 53"/>
                <a:gd name="T8" fmla="*/ 38 w 54"/>
                <a:gd name="T9" fmla="*/ 14 h 53"/>
                <a:gd name="T10" fmla="*/ 34 w 54"/>
                <a:gd name="T11" fmla="*/ 17 h 53"/>
                <a:gd name="T12" fmla="*/ 30 w 54"/>
                <a:gd name="T13" fmla="*/ 20 h 53"/>
                <a:gd name="T14" fmla="*/ 26 w 54"/>
                <a:gd name="T15" fmla="*/ 24 h 53"/>
                <a:gd name="T16" fmla="*/ 22 w 54"/>
                <a:gd name="T17" fmla="*/ 27 h 53"/>
                <a:gd name="T18" fmla="*/ 18 w 54"/>
                <a:gd name="T19" fmla="*/ 30 h 53"/>
                <a:gd name="T20" fmla="*/ 14 w 54"/>
                <a:gd name="T21" fmla="*/ 33 h 53"/>
                <a:gd name="T22" fmla="*/ 11 w 54"/>
                <a:gd name="T23" fmla="*/ 36 h 53"/>
                <a:gd name="T24" fmla="*/ 8 w 54"/>
                <a:gd name="T25" fmla="*/ 39 h 53"/>
                <a:gd name="T26" fmla="*/ 5 w 54"/>
                <a:gd name="T27" fmla="*/ 42 h 53"/>
                <a:gd name="T28" fmla="*/ 3 w 54"/>
                <a:gd name="T29" fmla="*/ 45 h 53"/>
                <a:gd name="T30" fmla="*/ 1 w 54"/>
                <a:gd name="T31" fmla="*/ 49 h 53"/>
                <a:gd name="T32" fmla="*/ 0 w 54"/>
                <a:gd name="T33" fmla="*/ 5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3"/>
                <a:gd name="T53" fmla="*/ 54 w 54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3">
                  <a:moveTo>
                    <a:pt x="53" y="0"/>
                  </a:moveTo>
                  <a:lnTo>
                    <a:pt x="49" y="4"/>
                  </a:lnTo>
                  <a:lnTo>
                    <a:pt x="46" y="7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2" y="27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1" y="36"/>
                  </a:lnTo>
                  <a:lnTo>
                    <a:pt x="8" y="39"/>
                  </a:lnTo>
                  <a:lnTo>
                    <a:pt x="5" y="42"/>
                  </a:lnTo>
                  <a:lnTo>
                    <a:pt x="3" y="45"/>
                  </a:lnTo>
                  <a:lnTo>
                    <a:pt x="1" y="49"/>
                  </a:lnTo>
                  <a:lnTo>
                    <a:pt x="0" y="52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Line 847"/>
            <p:cNvSpPr>
              <a:spLocks noChangeShapeType="1"/>
            </p:cNvSpPr>
            <p:nvPr/>
          </p:nvSpPr>
          <p:spPr bwMode="auto">
            <a:xfrm>
              <a:off x="3808" y="3361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Line 848"/>
            <p:cNvSpPr>
              <a:spLocks noChangeShapeType="1"/>
            </p:cNvSpPr>
            <p:nvPr/>
          </p:nvSpPr>
          <p:spPr bwMode="auto">
            <a:xfrm flipH="1">
              <a:off x="3755" y="3411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Freeform 849"/>
            <p:cNvSpPr>
              <a:spLocks/>
            </p:cNvSpPr>
            <p:nvPr/>
          </p:nvSpPr>
          <p:spPr bwMode="auto">
            <a:xfrm>
              <a:off x="3755" y="3412"/>
              <a:ext cx="46" cy="61"/>
            </a:xfrm>
            <a:custGeom>
              <a:avLst/>
              <a:gdLst>
                <a:gd name="T0" fmla="*/ 0 w 46"/>
                <a:gd name="T1" fmla="*/ 0 h 61"/>
                <a:gd name="T2" fmla="*/ 0 w 46"/>
                <a:gd name="T3" fmla="*/ 2 h 61"/>
                <a:gd name="T4" fmla="*/ 1 w 46"/>
                <a:gd name="T5" fmla="*/ 6 h 61"/>
                <a:gd name="T6" fmla="*/ 2 w 46"/>
                <a:gd name="T7" fmla="*/ 9 h 61"/>
                <a:gd name="T8" fmla="*/ 5 w 46"/>
                <a:gd name="T9" fmla="*/ 13 h 61"/>
                <a:gd name="T10" fmla="*/ 8 w 46"/>
                <a:gd name="T11" fmla="*/ 16 h 61"/>
                <a:gd name="T12" fmla="*/ 11 w 46"/>
                <a:gd name="T13" fmla="*/ 20 h 61"/>
                <a:gd name="T14" fmla="*/ 15 w 46"/>
                <a:gd name="T15" fmla="*/ 24 h 61"/>
                <a:gd name="T16" fmla="*/ 19 w 46"/>
                <a:gd name="T17" fmla="*/ 28 h 61"/>
                <a:gd name="T18" fmla="*/ 23 w 46"/>
                <a:gd name="T19" fmla="*/ 32 h 61"/>
                <a:gd name="T20" fmla="*/ 27 w 46"/>
                <a:gd name="T21" fmla="*/ 36 h 61"/>
                <a:gd name="T22" fmla="*/ 31 w 46"/>
                <a:gd name="T23" fmla="*/ 40 h 61"/>
                <a:gd name="T24" fmla="*/ 35 w 46"/>
                <a:gd name="T25" fmla="*/ 44 h 61"/>
                <a:gd name="T26" fmla="*/ 38 w 46"/>
                <a:gd name="T27" fmla="*/ 48 h 61"/>
                <a:gd name="T28" fmla="*/ 41 w 46"/>
                <a:gd name="T29" fmla="*/ 52 h 61"/>
                <a:gd name="T30" fmla="*/ 44 w 46"/>
                <a:gd name="T31" fmla="*/ 56 h 61"/>
                <a:gd name="T32" fmla="*/ 45 w 46"/>
                <a:gd name="T33" fmla="*/ 6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1"/>
                <a:gd name="T53" fmla="*/ 46 w 46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1">
                  <a:moveTo>
                    <a:pt x="0" y="0"/>
                  </a:moveTo>
                  <a:lnTo>
                    <a:pt x="0" y="2"/>
                  </a:lnTo>
                  <a:lnTo>
                    <a:pt x="1" y="6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5" y="24"/>
                  </a:lnTo>
                  <a:lnTo>
                    <a:pt x="19" y="28"/>
                  </a:lnTo>
                  <a:lnTo>
                    <a:pt x="23" y="32"/>
                  </a:lnTo>
                  <a:lnTo>
                    <a:pt x="27" y="36"/>
                  </a:lnTo>
                  <a:lnTo>
                    <a:pt x="31" y="40"/>
                  </a:lnTo>
                  <a:lnTo>
                    <a:pt x="35" y="44"/>
                  </a:lnTo>
                  <a:lnTo>
                    <a:pt x="38" y="48"/>
                  </a:lnTo>
                  <a:lnTo>
                    <a:pt x="41" y="52"/>
                  </a:lnTo>
                  <a:lnTo>
                    <a:pt x="44" y="56"/>
                  </a:lnTo>
                  <a:lnTo>
                    <a:pt x="45" y="6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Line 850"/>
            <p:cNvSpPr>
              <a:spLocks noChangeShapeType="1"/>
            </p:cNvSpPr>
            <p:nvPr/>
          </p:nvSpPr>
          <p:spPr bwMode="auto">
            <a:xfrm>
              <a:off x="3756" y="3411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Line 851"/>
            <p:cNvSpPr>
              <a:spLocks noChangeShapeType="1"/>
            </p:cNvSpPr>
            <p:nvPr/>
          </p:nvSpPr>
          <p:spPr bwMode="auto">
            <a:xfrm flipH="1">
              <a:off x="3801" y="3472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" name="Freeform 852"/>
            <p:cNvSpPr>
              <a:spLocks/>
            </p:cNvSpPr>
            <p:nvPr/>
          </p:nvSpPr>
          <p:spPr bwMode="auto">
            <a:xfrm>
              <a:off x="3794" y="3472"/>
              <a:ext cx="17" cy="69"/>
            </a:xfrm>
            <a:custGeom>
              <a:avLst/>
              <a:gdLst>
                <a:gd name="T0" fmla="*/ 10 w 17"/>
                <a:gd name="T1" fmla="*/ 0 h 69"/>
                <a:gd name="T2" fmla="*/ 12 w 17"/>
                <a:gd name="T3" fmla="*/ 4 h 69"/>
                <a:gd name="T4" fmla="*/ 12 w 17"/>
                <a:gd name="T5" fmla="*/ 8 h 69"/>
                <a:gd name="T6" fmla="*/ 12 w 17"/>
                <a:gd name="T7" fmla="*/ 12 h 69"/>
                <a:gd name="T8" fmla="*/ 10 w 17"/>
                <a:gd name="T9" fmla="*/ 16 h 69"/>
                <a:gd name="T10" fmla="*/ 8 w 17"/>
                <a:gd name="T11" fmla="*/ 21 h 69"/>
                <a:gd name="T12" fmla="*/ 7 w 17"/>
                <a:gd name="T13" fmla="*/ 25 h 69"/>
                <a:gd name="T14" fmla="*/ 5 w 17"/>
                <a:gd name="T15" fmla="*/ 29 h 69"/>
                <a:gd name="T16" fmla="*/ 3 w 17"/>
                <a:gd name="T17" fmla="*/ 34 h 69"/>
                <a:gd name="T18" fmla="*/ 1 w 17"/>
                <a:gd name="T19" fmla="*/ 38 h 69"/>
                <a:gd name="T20" fmla="*/ 0 w 17"/>
                <a:gd name="T21" fmla="*/ 43 h 69"/>
                <a:gd name="T22" fmla="*/ 0 w 17"/>
                <a:gd name="T23" fmla="*/ 47 h 69"/>
                <a:gd name="T24" fmla="*/ 0 w 17"/>
                <a:gd name="T25" fmla="*/ 51 h 69"/>
                <a:gd name="T26" fmla="*/ 1 w 17"/>
                <a:gd name="T27" fmla="*/ 56 h 69"/>
                <a:gd name="T28" fmla="*/ 3 w 17"/>
                <a:gd name="T29" fmla="*/ 60 h 69"/>
                <a:gd name="T30" fmla="*/ 8 w 17"/>
                <a:gd name="T31" fmla="*/ 64 h 69"/>
                <a:gd name="T32" fmla="*/ 16 w 17"/>
                <a:gd name="T33" fmla="*/ 68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9"/>
                <a:gd name="T53" fmla="*/ 17 w 17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9">
                  <a:moveTo>
                    <a:pt x="10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21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4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8" y="64"/>
                  </a:lnTo>
                  <a:lnTo>
                    <a:pt x="16" y="68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Line 853"/>
            <p:cNvSpPr>
              <a:spLocks noChangeShapeType="1"/>
            </p:cNvSpPr>
            <p:nvPr/>
          </p:nvSpPr>
          <p:spPr bwMode="auto">
            <a:xfrm>
              <a:off x="3800" y="3472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Line 854"/>
            <p:cNvSpPr>
              <a:spLocks noChangeShapeType="1"/>
            </p:cNvSpPr>
            <p:nvPr/>
          </p:nvSpPr>
          <p:spPr bwMode="auto">
            <a:xfrm flipH="1">
              <a:off x="3802" y="3541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Freeform 855"/>
            <p:cNvSpPr>
              <a:spLocks/>
            </p:cNvSpPr>
            <p:nvPr/>
          </p:nvSpPr>
          <p:spPr bwMode="auto">
            <a:xfrm>
              <a:off x="3803" y="3539"/>
              <a:ext cx="68" cy="17"/>
            </a:xfrm>
            <a:custGeom>
              <a:avLst/>
              <a:gdLst>
                <a:gd name="T0" fmla="*/ 0 w 68"/>
                <a:gd name="T1" fmla="*/ 1 h 17"/>
                <a:gd name="T2" fmla="*/ 4 w 68"/>
                <a:gd name="T3" fmla="*/ 8 h 17"/>
                <a:gd name="T4" fmla="*/ 8 w 68"/>
                <a:gd name="T5" fmla="*/ 12 h 17"/>
                <a:gd name="T6" fmla="*/ 11 w 68"/>
                <a:gd name="T7" fmla="*/ 14 h 17"/>
                <a:gd name="T8" fmla="*/ 15 w 68"/>
                <a:gd name="T9" fmla="*/ 16 h 17"/>
                <a:gd name="T10" fmla="*/ 19 w 68"/>
                <a:gd name="T11" fmla="*/ 16 h 17"/>
                <a:gd name="T12" fmla="*/ 23 w 68"/>
                <a:gd name="T13" fmla="*/ 14 h 17"/>
                <a:gd name="T14" fmla="*/ 27 w 68"/>
                <a:gd name="T15" fmla="*/ 12 h 17"/>
                <a:gd name="T16" fmla="*/ 31 w 68"/>
                <a:gd name="T17" fmla="*/ 10 h 17"/>
                <a:gd name="T18" fmla="*/ 35 w 68"/>
                <a:gd name="T19" fmla="*/ 7 h 17"/>
                <a:gd name="T20" fmla="*/ 39 w 68"/>
                <a:gd name="T21" fmla="*/ 5 h 17"/>
                <a:gd name="T22" fmla="*/ 43 w 68"/>
                <a:gd name="T23" fmla="*/ 3 h 17"/>
                <a:gd name="T24" fmla="*/ 48 w 68"/>
                <a:gd name="T25" fmla="*/ 1 h 17"/>
                <a:gd name="T26" fmla="*/ 52 w 68"/>
                <a:gd name="T27" fmla="*/ 0 h 17"/>
                <a:gd name="T28" fmla="*/ 57 w 68"/>
                <a:gd name="T29" fmla="*/ 1 h 17"/>
                <a:gd name="T30" fmla="*/ 62 w 68"/>
                <a:gd name="T31" fmla="*/ 3 h 17"/>
                <a:gd name="T32" fmla="*/ 67 w 68"/>
                <a:gd name="T33" fmla="*/ 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7"/>
                <a:gd name="T53" fmla="*/ 68 w 6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7">
                  <a:moveTo>
                    <a:pt x="0" y="1"/>
                  </a:moveTo>
                  <a:lnTo>
                    <a:pt x="4" y="8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9" y="16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31" y="10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3" y="3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2" y="3"/>
                  </a:lnTo>
                  <a:lnTo>
                    <a:pt x="67" y="7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Line 856"/>
            <p:cNvSpPr>
              <a:spLocks noChangeShapeType="1"/>
            </p:cNvSpPr>
            <p:nvPr/>
          </p:nvSpPr>
          <p:spPr bwMode="auto">
            <a:xfrm>
              <a:off x="3802" y="3540"/>
              <a:ext cx="16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" name="Line 857"/>
            <p:cNvSpPr>
              <a:spLocks noChangeShapeType="1"/>
            </p:cNvSpPr>
            <p:nvPr/>
          </p:nvSpPr>
          <p:spPr bwMode="auto">
            <a:xfrm flipH="1">
              <a:off x="3869" y="3544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Freeform 858"/>
            <p:cNvSpPr>
              <a:spLocks/>
            </p:cNvSpPr>
            <p:nvPr/>
          </p:nvSpPr>
          <p:spPr bwMode="auto">
            <a:xfrm>
              <a:off x="3870" y="3543"/>
              <a:ext cx="37" cy="52"/>
            </a:xfrm>
            <a:custGeom>
              <a:avLst/>
              <a:gdLst>
                <a:gd name="T0" fmla="*/ 0 w 37"/>
                <a:gd name="T1" fmla="*/ 0 h 52"/>
                <a:gd name="T2" fmla="*/ 4 w 37"/>
                <a:gd name="T3" fmla="*/ 2 h 52"/>
                <a:gd name="T4" fmla="*/ 8 w 37"/>
                <a:gd name="T5" fmla="*/ 5 h 52"/>
                <a:gd name="T6" fmla="*/ 11 w 37"/>
                <a:gd name="T7" fmla="*/ 9 h 52"/>
                <a:gd name="T8" fmla="*/ 13 w 37"/>
                <a:gd name="T9" fmla="*/ 12 h 52"/>
                <a:gd name="T10" fmla="*/ 15 w 37"/>
                <a:gd name="T11" fmla="*/ 16 h 52"/>
                <a:gd name="T12" fmla="*/ 17 w 37"/>
                <a:gd name="T13" fmla="*/ 20 h 52"/>
                <a:gd name="T14" fmla="*/ 18 w 37"/>
                <a:gd name="T15" fmla="*/ 24 h 52"/>
                <a:gd name="T16" fmla="*/ 19 w 37"/>
                <a:gd name="T17" fmla="*/ 28 h 52"/>
                <a:gd name="T18" fmla="*/ 21 w 37"/>
                <a:gd name="T19" fmla="*/ 32 h 52"/>
                <a:gd name="T20" fmla="*/ 22 w 37"/>
                <a:gd name="T21" fmla="*/ 36 h 52"/>
                <a:gd name="T22" fmla="*/ 23 w 37"/>
                <a:gd name="T23" fmla="*/ 40 h 52"/>
                <a:gd name="T24" fmla="*/ 25 w 37"/>
                <a:gd name="T25" fmla="*/ 43 h 52"/>
                <a:gd name="T26" fmla="*/ 27 w 37"/>
                <a:gd name="T27" fmla="*/ 46 h 52"/>
                <a:gd name="T28" fmla="*/ 29 w 37"/>
                <a:gd name="T29" fmla="*/ 48 h 52"/>
                <a:gd name="T30" fmla="*/ 32 w 37"/>
                <a:gd name="T31" fmla="*/ 50 h 52"/>
                <a:gd name="T32" fmla="*/ 36 w 37"/>
                <a:gd name="T33" fmla="*/ 5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52"/>
                <a:gd name="T53" fmla="*/ 37 w 37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52">
                  <a:moveTo>
                    <a:pt x="0" y="0"/>
                  </a:moveTo>
                  <a:lnTo>
                    <a:pt x="4" y="2"/>
                  </a:lnTo>
                  <a:lnTo>
                    <a:pt x="8" y="5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18" y="24"/>
                  </a:lnTo>
                  <a:lnTo>
                    <a:pt x="19" y="28"/>
                  </a:lnTo>
                  <a:lnTo>
                    <a:pt x="21" y="32"/>
                  </a:lnTo>
                  <a:lnTo>
                    <a:pt x="22" y="36"/>
                  </a:lnTo>
                  <a:lnTo>
                    <a:pt x="23" y="40"/>
                  </a:lnTo>
                  <a:lnTo>
                    <a:pt x="25" y="43"/>
                  </a:lnTo>
                  <a:lnTo>
                    <a:pt x="27" y="46"/>
                  </a:lnTo>
                  <a:lnTo>
                    <a:pt x="29" y="48"/>
                  </a:lnTo>
                  <a:lnTo>
                    <a:pt x="32" y="50"/>
                  </a:lnTo>
                  <a:lnTo>
                    <a:pt x="36" y="51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Line 859"/>
            <p:cNvSpPr>
              <a:spLocks noChangeShapeType="1"/>
            </p:cNvSpPr>
            <p:nvPr/>
          </p:nvSpPr>
          <p:spPr bwMode="auto">
            <a:xfrm flipV="1">
              <a:off x="3870" y="3542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" name="Line 860"/>
            <p:cNvSpPr>
              <a:spLocks noChangeShapeType="1"/>
            </p:cNvSpPr>
            <p:nvPr/>
          </p:nvSpPr>
          <p:spPr bwMode="auto">
            <a:xfrm flipH="1">
              <a:off x="3904" y="3595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" name="Freeform 861"/>
            <p:cNvSpPr>
              <a:spLocks/>
            </p:cNvSpPr>
            <p:nvPr/>
          </p:nvSpPr>
          <p:spPr bwMode="auto">
            <a:xfrm>
              <a:off x="3906" y="3551"/>
              <a:ext cx="63" cy="45"/>
            </a:xfrm>
            <a:custGeom>
              <a:avLst/>
              <a:gdLst>
                <a:gd name="T0" fmla="*/ 0 w 63"/>
                <a:gd name="T1" fmla="*/ 43 h 45"/>
                <a:gd name="T2" fmla="*/ 4 w 63"/>
                <a:gd name="T3" fmla="*/ 44 h 45"/>
                <a:gd name="T4" fmla="*/ 8 w 63"/>
                <a:gd name="T5" fmla="*/ 43 h 45"/>
                <a:gd name="T6" fmla="*/ 12 w 63"/>
                <a:gd name="T7" fmla="*/ 42 h 45"/>
                <a:gd name="T8" fmla="*/ 16 w 63"/>
                <a:gd name="T9" fmla="*/ 40 h 45"/>
                <a:gd name="T10" fmla="*/ 20 w 63"/>
                <a:gd name="T11" fmla="*/ 37 h 45"/>
                <a:gd name="T12" fmla="*/ 24 w 63"/>
                <a:gd name="T13" fmla="*/ 34 h 45"/>
                <a:gd name="T14" fmla="*/ 28 w 63"/>
                <a:gd name="T15" fmla="*/ 30 h 45"/>
                <a:gd name="T16" fmla="*/ 31 w 63"/>
                <a:gd name="T17" fmla="*/ 26 h 45"/>
                <a:gd name="T18" fmla="*/ 35 w 63"/>
                <a:gd name="T19" fmla="*/ 22 h 45"/>
                <a:gd name="T20" fmla="*/ 39 w 63"/>
                <a:gd name="T21" fmla="*/ 18 h 45"/>
                <a:gd name="T22" fmla="*/ 43 w 63"/>
                <a:gd name="T23" fmla="*/ 14 h 45"/>
                <a:gd name="T24" fmla="*/ 47 w 63"/>
                <a:gd name="T25" fmla="*/ 10 h 45"/>
                <a:gd name="T26" fmla="*/ 51 w 63"/>
                <a:gd name="T27" fmla="*/ 7 h 45"/>
                <a:gd name="T28" fmla="*/ 54 w 63"/>
                <a:gd name="T29" fmla="*/ 4 h 45"/>
                <a:gd name="T30" fmla="*/ 58 w 63"/>
                <a:gd name="T31" fmla="*/ 2 h 45"/>
                <a:gd name="T32" fmla="*/ 62 w 63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5"/>
                <a:gd name="T53" fmla="*/ 63 w 6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5">
                  <a:moveTo>
                    <a:pt x="0" y="43"/>
                  </a:moveTo>
                  <a:lnTo>
                    <a:pt x="4" y="44"/>
                  </a:lnTo>
                  <a:lnTo>
                    <a:pt x="8" y="43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7"/>
                  </a:lnTo>
                  <a:lnTo>
                    <a:pt x="24" y="34"/>
                  </a:lnTo>
                  <a:lnTo>
                    <a:pt x="28" y="30"/>
                  </a:lnTo>
                  <a:lnTo>
                    <a:pt x="31" y="26"/>
                  </a:lnTo>
                  <a:lnTo>
                    <a:pt x="35" y="22"/>
                  </a:lnTo>
                  <a:lnTo>
                    <a:pt x="39" y="18"/>
                  </a:lnTo>
                  <a:lnTo>
                    <a:pt x="43" y="14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" name="Line 862"/>
            <p:cNvSpPr>
              <a:spLocks noChangeShapeType="1"/>
            </p:cNvSpPr>
            <p:nvPr/>
          </p:nvSpPr>
          <p:spPr bwMode="auto">
            <a:xfrm flipV="1">
              <a:off x="3905" y="3593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" name="Line 863"/>
            <p:cNvSpPr>
              <a:spLocks noChangeShapeType="1"/>
            </p:cNvSpPr>
            <p:nvPr/>
          </p:nvSpPr>
          <p:spPr bwMode="auto">
            <a:xfrm>
              <a:off x="3967" y="3552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" name="Freeform 864"/>
            <p:cNvSpPr>
              <a:spLocks/>
            </p:cNvSpPr>
            <p:nvPr/>
          </p:nvSpPr>
          <p:spPr bwMode="auto">
            <a:xfrm>
              <a:off x="3968" y="3550"/>
              <a:ext cx="79" cy="17"/>
            </a:xfrm>
            <a:custGeom>
              <a:avLst/>
              <a:gdLst>
                <a:gd name="T0" fmla="*/ 0 w 79"/>
                <a:gd name="T1" fmla="*/ 3 h 17"/>
                <a:gd name="T2" fmla="*/ 3 w 79"/>
                <a:gd name="T3" fmla="*/ 3 h 17"/>
                <a:gd name="T4" fmla="*/ 8 w 79"/>
                <a:gd name="T5" fmla="*/ 0 h 17"/>
                <a:gd name="T6" fmla="*/ 12 w 79"/>
                <a:gd name="T7" fmla="*/ 0 h 17"/>
                <a:gd name="T8" fmla="*/ 17 w 79"/>
                <a:gd name="T9" fmla="*/ 0 h 17"/>
                <a:gd name="T10" fmla="*/ 22 w 79"/>
                <a:gd name="T11" fmla="*/ 3 h 17"/>
                <a:gd name="T12" fmla="*/ 28 w 79"/>
                <a:gd name="T13" fmla="*/ 3 h 17"/>
                <a:gd name="T14" fmla="*/ 33 w 79"/>
                <a:gd name="T15" fmla="*/ 6 h 17"/>
                <a:gd name="T16" fmla="*/ 39 w 79"/>
                <a:gd name="T17" fmla="*/ 9 h 17"/>
                <a:gd name="T18" fmla="*/ 44 w 79"/>
                <a:gd name="T19" fmla="*/ 12 h 17"/>
                <a:gd name="T20" fmla="*/ 50 w 79"/>
                <a:gd name="T21" fmla="*/ 12 h 17"/>
                <a:gd name="T22" fmla="*/ 55 w 79"/>
                <a:gd name="T23" fmla="*/ 16 h 17"/>
                <a:gd name="T24" fmla="*/ 60 w 79"/>
                <a:gd name="T25" fmla="*/ 16 h 17"/>
                <a:gd name="T26" fmla="*/ 65 w 79"/>
                <a:gd name="T27" fmla="*/ 16 h 17"/>
                <a:gd name="T28" fmla="*/ 70 w 79"/>
                <a:gd name="T29" fmla="*/ 12 h 17"/>
                <a:gd name="T30" fmla="*/ 74 w 79"/>
                <a:gd name="T31" fmla="*/ 9 h 17"/>
                <a:gd name="T32" fmla="*/ 78 w 79"/>
                <a:gd name="T33" fmla="*/ 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7"/>
                <a:gd name="T53" fmla="*/ 79 w 7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7">
                  <a:moveTo>
                    <a:pt x="0" y="3"/>
                  </a:move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5" y="16"/>
                  </a:lnTo>
                  <a:lnTo>
                    <a:pt x="60" y="16"/>
                  </a:lnTo>
                  <a:lnTo>
                    <a:pt x="65" y="16"/>
                  </a:lnTo>
                  <a:lnTo>
                    <a:pt x="70" y="12"/>
                  </a:lnTo>
                  <a:lnTo>
                    <a:pt x="74" y="9"/>
                  </a:lnTo>
                  <a:lnTo>
                    <a:pt x="78" y="3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" name="Line 865"/>
            <p:cNvSpPr>
              <a:spLocks noChangeShapeType="1"/>
            </p:cNvSpPr>
            <p:nvPr/>
          </p:nvSpPr>
          <p:spPr bwMode="auto">
            <a:xfrm flipV="1">
              <a:off x="3967" y="3550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" name="Line 866"/>
            <p:cNvSpPr>
              <a:spLocks noChangeShapeType="1"/>
            </p:cNvSpPr>
            <p:nvPr/>
          </p:nvSpPr>
          <p:spPr bwMode="auto">
            <a:xfrm>
              <a:off x="4046" y="3552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" name="Freeform 867"/>
            <p:cNvSpPr>
              <a:spLocks/>
            </p:cNvSpPr>
            <p:nvPr/>
          </p:nvSpPr>
          <p:spPr bwMode="auto">
            <a:xfrm>
              <a:off x="4044" y="3488"/>
              <a:ext cx="17" cy="64"/>
            </a:xfrm>
            <a:custGeom>
              <a:avLst/>
              <a:gdLst>
                <a:gd name="T0" fmla="*/ 4 w 17"/>
                <a:gd name="T1" fmla="*/ 63 h 64"/>
                <a:gd name="T2" fmla="*/ 8 w 17"/>
                <a:gd name="T3" fmla="*/ 61 h 64"/>
                <a:gd name="T4" fmla="*/ 12 w 17"/>
                <a:gd name="T5" fmla="*/ 59 h 64"/>
                <a:gd name="T6" fmla="*/ 14 w 17"/>
                <a:gd name="T7" fmla="*/ 56 h 64"/>
                <a:gd name="T8" fmla="*/ 16 w 17"/>
                <a:gd name="T9" fmla="*/ 52 h 64"/>
                <a:gd name="T10" fmla="*/ 14 w 17"/>
                <a:gd name="T11" fmla="*/ 49 h 64"/>
                <a:gd name="T12" fmla="*/ 14 w 17"/>
                <a:gd name="T13" fmla="*/ 44 h 64"/>
                <a:gd name="T14" fmla="*/ 12 w 17"/>
                <a:gd name="T15" fmla="*/ 40 h 64"/>
                <a:gd name="T16" fmla="*/ 10 w 17"/>
                <a:gd name="T17" fmla="*/ 36 h 64"/>
                <a:gd name="T18" fmla="*/ 6 w 17"/>
                <a:gd name="T19" fmla="*/ 31 h 64"/>
                <a:gd name="T20" fmla="*/ 4 w 17"/>
                <a:gd name="T21" fmla="*/ 27 h 64"/>
                <a:gd name="T22" fmla="*/ 2 w 17"/>
                <a:gd name="T23" fmla="*/ 22 h 64"/>
                <a:gd name="T24" fmla="*/ 0 w 17"/>
                <a:gd name="T25" fmla="*/ 17 h 64"/>
                <a:gd name="T26" fmla="*/ 0 w 17"/>
                <a:gd name="T27" fmla="*/ 13 h 64"/>
                <a:gd name="T28" fmla="*/ 0 w 17"/>
                <a:gd name="T29" fmla="*/ 8 h 64"/>
                <a:gd name="T30" fmla="*/ 2 w 17"/>
                <a:gd name="T31" fmla="*/ 4 h 64"/>
                <a:gd name="T32" fmla="*/ 6 w 17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4"/>
                <a:gd name="T53" fmla="*/ 17 w 1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4">
                  <a:moveTo>
                    <a:pt x="4" y="63"/>
                  </a:moveTo>
                  <a:lnTo>
                    <a:pt x="8" y="61"/>
                  </a:lnTo>
                  <a:lnTo>
                    <a:pt x="12" y="59"/>
                  </a:lnTo>
                  <a:lnTo>
                    <a:pt x="14" y="56"/>
                  </a:lnTo>
                  <a:lnTo>
                    <a:pt x="16" y="52"/>
                  </a:lnTo>
                  <a:lnTo>
                    <a:pt x="14" y="49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" name="Line 868"/>
            <p:cNvSpPr>
              <a:spLocks noChangeShapeType="1"/>
            </p:cNvSpPr>
            <p:nvPr/>
          </p:nvSpPr>
          <p:spPr bwMode="auto">
            <a:xfrm flipV="1">
              <a:off x="4045" y="3550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" name="Line 869"/>
            <p:cNvSpPr>
              <a:spLocks noChangeShapeType="1"/>
            </p:cNvSpPr>
            <p:nvPr/>
          </p:nvSpPr>
          <p:spPr bwMode="auto">
            <a:xfrm>
              <a:off x="4048" y="3488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" name="Freeform 870"/>
            <p:cNvSpPr>
              <a:spLocks/>
            </p:cNvSpPr>
            <p:nvPr/>
          </p:nvSpPr>
          <p:spPr bwMode="auto">
            <a:xfrm>
              <a:off x="4047" y="3435"/>
              <a:ext cx="56" cy="54"/>
            </a:xfrm>
            <a:custGeom>
              <a:avLst/>
              <a:gdLst>
                <a:gd name="T0" fmla="*/ 0 w 56"/>
                <a:gd name="T1" fmla="*/ 53 h 54"/>
                <a:gd name="T2" fmla="*/ 3 w 56"/>
                <a:gd name="T3" fmla="*/ 48 h 54"/>
                <a:gd name="T4" fmla="*/ 6 w 56"/>
                <a:gd name="T5" fmla="*/ 45 h 54"/>
                <a:gd name="T6" fmla="*/ 9 w 56"/>
                <a:gd name="T7" fmla="*/ 42 h 54"/>
                <a:gd name="T8" fmla="*/ 13 w 56"/>
                <a:gd name="T9" fmla="*/ 39 h 54"/>
                <a:gd name="T10" fmla="*/ 18 w 56"/>
                <a:gd name="T11" fmla="*/ 36 h 54"/>
                <a:gd name="T12" fmla="*/ 22 w 56"/>
                <a:gd name="T13" fmla="*/ 33 h 54"/>
                <a:gd name="T14" fmla="*/ 26 w 56"/>
                <a:gd name="T15" fmla="*/ 31 h 54"/>
                <a:gd name="T16" fmla="*/ 31 w 56"/>
                <a:gd name="T17" fmla="*/ 28 h 54"/>
                <a:gd name="T18" fmla="*/ 35 w 56"/>
                <a:gd name="T19" fmla="*/ 25 h 54"/>
                <a:gd name="T20" fmla="*/ 39 w 56"/>
                <a:gd name="T21" fmla="*/ 23 h 54"/>
                <a:gd name="T22" fmla="*/ 43 w 56"/>
                <a:gd name="T23" fmla="*/ 20 h 54"/>
                <a:gd name="T24" fmla="*/ 47 w 56"/>
                <a:gd name="T25" fmla="*/ 16 h 54"/>
                <a:gd name="T26" fmla="*/ 50 w 56"/>
                <a:gd name="T27" fmla="*/ 13 h 54"/>
                <a:gd name="T28" fmla="*/ 52 w 56"/>
                <a:gd name="T29" fmla="*/ 9 h 54"/>
                <a:gd name="T30" fmla="*/ 54 w 56"/>
                <a:gd name="T31" fmla="*/ 4 h 54"/>
                <a:gd name="T32" fmla="*/ 55 w 56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54"/>
                <a:gd name="T53" fmla="*/ 56 w 5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54">
                  <a:moveTo>
                    <a:pt x="0" y="53"/>
                  </a:moveTo>
                  <a:lnTo>
                    <a:pt x="3" y="48"/>
                  </a:lnTo>
                  <a:lnTo>
                    <a:pt x="6" y="45"/>
                  </a:lnTo>
                  <a:lnTo>
                    <a:pt x="9" y="42"/>
                  </a:lnTo>
                  <a:lnTo>
                    <a:pt x="13" y="39"/>
                  </a:lnTo>
                  <a:lnTo>
                    <a:pt x="18" y="36"/>
                  </a:lnTo>
                  <a:lnTo>
                    <a:pt x="22" y="33"/>
                  </a:lnTo>
                  <a:lnTo>
                    <a:pt x="26" y="31"/>
                  </a:lnTo>
                  <a:lnTo>
                    <a:pt x="31" y="28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43" y="20"/>
                  </a:lnTo>
                  <a:lnTo>
                    <a:pt x="47" y="16"/>
                  </a:lnTo>
                  <a:lnTo>
                    <a:pt x="50" y="13"/>
                  </a:lnTo>
                  <a:lnTo>
                    <a:pt x="52" y="9"/>
                  </a:lnTo>
                  <a:lnTo>
                    <a:pt x="54" y="4"/>
                  </a:lnTo>
                  <a:lnTo>
                    <a:pt x="55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" name="Line 871"/>
            <p:cNvSpPr>
              <a:spLocks noChangeShapeType="1"/>
            </p:cNvSpPr>
            <p:nvPr/>
          </p:nvSpPr>
          <p:spPr bwMode="auto">
            <a:xfrm flipH="1">
              <a:off x="4046" y="3487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" name="Line 872"/>
            <p:cNvSpPr>
              <a:spLocks noChangeShapeType="1"/>
            </p:cNvSpPr>
            <p:nvPr/>
          </p:nvSpPr>
          <p:spPr bwMode="auto">
            <a:xfrm>
              <a:off x="4103" y="3435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" name="Freeform 873"/>
            <p:cNvSpPr>
              <a:spLocks/>
            </p:cNvSpPr>
            <p:nvPr/>
          </p:nvSpPr>
          <p:spPr bwMode="auto">
            <a:xfrm>
              <a:off x="4056" y="3368"/>
              <a:ext cx="47" cy="68"/>
            </a:xfrm>
            <a:custGeom>
              <a:avLst/>
              <a:gdLst>
                <a:gd name="T0" fmla="*/ 46 w 47"/>
                <a:gd name="T1" fmla="*/ 67 h 68"/>
                <a:gd name="T2" fmla="*/ 46 w 47"/>
                <a:gd name="T3" fmla="*/ 62 h 68"/>
                <a:gd name="T4" fmla="*/ 45 w 47"/>
                <a:gd name="T5" fmla="*/ 57 h 68"/>
                <a:gd name="T6" fmla="*/ 43 w 47"/>
                <a:gd name="T7" fmla="*/ 52 h 68"/>
                <a:gd name="T8" fmla="*/ 41 w 47"/>
                <a:gd name="T9" fmla="*/ 47 h 68"/>
                <a:gd name="T10" fmla="*/ 38 w 47"/>
                <a:gd name="T11" fmla="*/ 43 h 68"/>
                <a:gd name="T12" fmla="*/ 34 w 47"/>
                <a:gd name="T13" fmla="*/ 39 h 68"/>
                <a:gd name="T14" fmla="*/ 30 w 47"/>
                <a:gd name="T15" fmla="*/ 34 h 68"/>
                <a:gd name="T16" fmla="*/ 26 w 47"/>
                <a:gd name="T17" fmla="*/ 30 h 68"/>
                <a:gd name="T18" fmla="*/ 21 w 47"/>
                <a:gd name="T19" fmla="*/ 26 h 68"/>
                <a:gd name="T20" fmla="*/ 17 w 47"/>
                <a:gd name="T21" fmla="*/ 23 h 68"/>
                <a:gd name="T22" fmla="*/ 13 w 47"/>
                <a:gd name="T23" fmla="*/ 19 h 68"/>
                <a:gd name="T24" fmla="*/ 9 w 47"/>
                <a:gd name="T25" fmla="*/ 15 h 68"/>
                <a:gd name="T26" fmla="*/ 5 w 47"/>
                <a:gd name="T27" fmla="*/ 11 h 68"/>
                <a:gd name="T28" fmla="*/ 3 w 47"/>
                <a:gd name="T29" fmla="*/ 7 h 68"/>
                <a:gd name="T30" fmla="*/ 1 w 47"/>
                <a:gd name="T31" fmla="*/ 3 h 68"/>
                <a:gd name="T32" fmla="*/ 0 w 47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8"/>
                <a:gd name="T53" fmla="*/ 47 w 4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8">
                  <a:moveTo>
                    <a:pt x="46" y="67"/>
                  </a:moveTo>
                  <a:lnTo>
                    <a:pt x="46" y="62"/>
                  </a:lnTo>
                  <a:lnTo>
                    <a:pt x="45" y="57"/>
                  </a:lnTo>
                  <a:lnTo>
                    <a:pt x="43" y="52"/>
                  </a:lnTo>
                  <a:lnTo>
                    <a:pt x="41" y="47"/>
                  </a:lnTo>
                  <a:lnTo>
                    <a:pt x="38" y="43"/>
                  </a:lnTo>
                  <a:lnTo>
                    <a:pt x="34" y="39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1" y="26"/>
                  </a:lnTo>
                  <a:lnTo>
                    <a:pt x="17" y="23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" name="Line 874"/>
            <p:cNvSpPr>
              <a:spLocks noChangeShapeType="1"/>
            </p:cNvSpPr>
            <p:nvPr/>
          </p:nvSpPr>
          <p:spPr bwMode="auto">
            <a:xfrm flipH="1">
              <a:off x="4103" y="3435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" name="Line 875"/>
            <p:cNvSpPr>
              <a:spLocks noChangeShapeType="1"/>
            </p:cNvSpPr>
            <p:nvPr/>
          </p:nvSpPr>
          <p:spPr bwMode="auto">
            <a:xfrm>
              <a:off x="4055" y="3367"/>
              <a:ext cx="2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" name="Freeform 876"/>
            <p:cNvSpPr>
              <a:spLocks/>
            </p:cNvSpPr>
            <p:nvPr/>
          </p:nvSpPr>
          <p:spPr bwMode="auto">
            <a:xfrm>
              <a:off x="4055" y="3307"/>
              <a:ext cx="17" cy="62"/>
            </a:xfrm>
            <a:custGeom>
              <a:avLst/>
              <a:gdLst>
                <a:gd name="T0" fmla="*/ 2 w 17"/>
                <a:gd name="T1" fmla="*/ 61 h 62"/>
                <a:gd name="T2" fmla="*/ 0 w 17"/>
                <a:gd name="T3" fmla="*/ 57 h 62"/>
                <a:gd name="T4" fmla="*/ 0 w 17"/>
                <a:gd name="T5" fmla="*/ 53 h 62"/>
                <a:gd name="T6" fmla="*/ 2 w 17"/>
                <a:gd name="T7" fmla="*/ 49 h 62"/>
                <a:gd name="T8" fmla="*/ 2 w 17"/>
                <a:gd name="T9" fmla="*/ 45 h 62"/>
                <a:gd name="T10" fmla="*/ 4 w 17"/>
                <a:gd name="T11" fmla="*/ 41 h 62"/>
                <a:gd name="T12" fmla="*/ 6 w 17"/>
                <a:gd name="T13" fmla="*/ 37 h 62"/>
                <a:gd name="T14" fmla="*/ 9 w 17"/>
                <a:gd name="T15" fmla="*/ 33 h 62"/>
                <a:gd name="T16" fmla="*/ 11 w 17"/>
                <a:gd name="T17" fmla="*/ 29 h 62"/>
                <a:gd name="T18" fmla="*/ 13 w 17"/>
                <a:gd name="T19" fmla="*/ 25 h 62"/>
                <a:gd name="T20" fmla="*/ 16 w 17"/>
                <a:gd name="T21" fmla="*/ 21 h 62"/>
                <a:gd name="T22" fmla="*/ 16 w 17"/>
                <a:gd name="T23" fmla="*/ 17 h 62"/>
                <a:gd name="T24" fmla="*/ 16 w 17"/>
                <a:gd name="T25" fmla="*/ 14 h 62"/>
                <a:gd name="T26" fmla="*/ 16 w 17"/>
                <a:gd name="T27" fmla="*/ 10 h 62"/>
                <a:gd name="T28" fmla="*/ 16 w 17"/>
                <a:gd name="T29" fmla="*/ 6 h 62"/>
                <a:gd name="T30" fmla="*/ 11 w 17"/>
                <a:gd name="T31" fmla="*/ 3 h 62"/>
                <a:gd name="T32" fmla="*/ 6 w 17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2"/>
                <a:gd name="T53" fmla="*/ 17 w 1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2">
                  <a:moveTo>
                    <a:pt x="2" y="61"/>
                  </a:move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4" y="41"/>
                  </a:lnTo>
                  <a:lnTo>
                    <a:pt x="6" y="37"/>
                  </a:lnTo>
                  <a:lnTo>
                    <a:pt x="9" y="33"/>
                  </a:lnTo>
                  <a:lnTo>
                    <a:pt x="11" y="29"/>
                  </a:lnTo>
                  <a:lnTo>
                    <a:pt x="13" y="25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1" y="3"/>
                  </a:lnTo>
                  <a:lnTo>
                    <a:pt x="6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" name="Line 877"/>
            <p:cNvSpPr>
              <a:spLocks noChangeShapeType="1"/>
            </p:cNvSpPr>
            <p:nvPr/>
          </p:nvSpPr>
          <p:spPr bwMode="auto">
            <a:xfrm flipH="1">
              <a:off x="4056" y="3367"/>
              <a:ext cx="2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" name="Line 878"/>
            <p:cNvSpPr>
              <a:spLocks noChangeShapeType="1"/>
            </p:cNvSpPr>
            <p:nvPr/>
          </p:nvSpPr>
          <p:spPr bwMode="auto">
            <a:xfrm>
              <a:off x="4058" y="3306"/>
              <a:ext cx="1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" name="Freeform 879"/>
            <p:cNvSpPr>
              <a:spLocks/>
            </p:cNvSpPr>
            <p:nvPr/>
          </p:nvSpPr>
          <p:spPr bwMode="auto">
            <a:xfrm>
              <a:off x="3991" y="3298"/>
              <a:ext cx="68" cy="17"/>
            </a:xfrm>
            <a:custGeom>
              <a:avLst/>
              <a:gdLst>
                <a:gd name="T0" fmla="*/ 67 w 68"/>
                <a:gd name="T1" fmla="*/ 16 h 17"/>
                <a:gd name="T2" fmla="*/ 65 w 68"/>
                <a:gd name="T3" fmla="*/ 10 h 17"/>
                <a:gd name="T4" fmla="*/ 62 w 68"/>
                <a:gd name="T5" fmla="*/ 5 h 17"/>
                <a:gd name="T6" fmla="*/ 58 w 68"/>
                <a:gd name="T7" fmla="*/ 3 h 17"/>
                <a:gd name="T8" fmla="*/ 55 w 68"/>
                <a:gd name="T9" fmla="*/ 1 h 17"/>
                <a:gd name="T10" fmla="*/ 51 w 68"/>
                <a:gd name="T11" fmla="*/ 0 h 17"/>
                <a:gd name="T12" fmla="*/ 47 w 68"/>
                <a:gd name="T13" fmla="*/ 0 h 17"/>
                <a:gd name="T14" fmla="*/ 42 w 68"/>
                <a:gd name="T15" fmla="*/ 0 h 17"/>
                <a:gd name="T16" fmla="*/ 37 w 68"/>
                <a:gd name="T17" fmla="*/ 1 h 17"/>
                <a:gd name="T18" fmla="*/ 32 w 68"/>
                <a:gd name="T19" fmla="*/ 1 h 17"/>
                <a:gd name="T20" fmla="*/ 28 w 68"/>
                <a:gd name="T21" fmla="*/ 3 h 17"/>
                <a:gd name="T22" fmla="*/ 23 w 68"/>
                <a:gd name="T23" fmla="*/ 3 h 17"/>
                <a:gd name="T24" fmla="*/ 18 w 68"/>
                <a:gd name="T25" fmla="*/ 3 h 17"/>
                <a:gd name="T26" fmla="*/ 13 w 68"/>
                <a:gd name="T27" fmla="*/ 3 h 17"/>
                <a:gd name="T28" fmla="*/ 8 w 68"/>
                <a:gd name="T29" fmla="*/ 3 h 17"/>
                <a:gd name="T30" fmla="*/ 4 w 68"/>
                <a:gd name="T31" fmla="*/ 1 h 17"/>
                <a:gd name="T32" fmla="*/ 0 w 6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7"/>
                <a:gd name="T53" fmla="*/ 68 w 6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7">
                  <a:moveTo>
                    <a:pt x="67" y="16"/>
                  </a:moveTo>
                  <a:lnTo>
                    <a:pt x="65" y="10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" name="Line 880"/>
            <p:cNvSpPr>
              <a:spLocks noChangeShapeType="1"/>
            </p:cNvSpPr>
            <p:nvPr/>
          </p:nvSpPr>
          <p:spPr bwMode="auto">
            <a:xfrm flipH="1">
              <a:off x="4058" y="3307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" name="Line 881"/>
            <p:cNvSpPr>
              <a:spLocks noChangeShapeType="1"/>
            </p:cNvSpPr>
            <p:nvPr/>
          </p:nvSpPr>
          <p:spPr bwMode="auto">
            <a:xfrm flipV="1">
              <a:off x="3991" y="3297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" name="Freeform 882"/>
            <p:cNvSpPr>
              <a:spLocks/>
            </p:cNvSpPr>
            <p:nvPr/>
          </p:nvSpPr>
          <p:spPr bwMode="auto">
            <a:xfrm>
              <a:off x="3953" y="3243"/>
              <a:ext cx="39" cy="56"/>
            </a:xfrm>
            <a:custGeom>
              <a:avLst/>
              <a:gdLst>
                <a:gd name="T0" fmla="*/ 38 w 39"/>
                <a:gd name="T1" fmla="*/ 55 h 56"/>
                <a:gd name="T2" fmla="*/ 34 w 39"/>
                <a:gd name="T3" fmla="*/ 53 h 56"/>
                <a:gd name="T4" fmla="*/ 30 w 39"/>
                <a:gd name="T5" fmla="*/ 50 h 56"/>
                <a:gd name="T6" fmla="*/ 28 w 39"/>
                <a:gd name="T7" fmla="*/ 47 h 56"/>
                <a:gd name="T8" fmla="*/ 25 w 39"/>
                <a:gd name="T9" fmla="*/ 43 h 56"/>
                <a:gd name="T10" fmla="*/ 23 w 39"/>
                <a:gd name="T11" fmla="*/ 39 h 56"/>
                <a:gd name="T12" fmla="*/ 21 w 39"/>
                <a:gd name="T13" fmla="*/ 35 h 56"/>
                <a:gd name="T14" fmla="*/ 19 w 39"/>
                <a:gd name="T15" fmla="*/ 30 h 56"/>
                <a:gd name="T16" fmla="*/ 18 w 39"/>
                <a:gd name="T17" fmla="*/ 26 h 56"/>
                <a:gd name="T18" fmla="*/ 16 w 39"/>
                <a:gd name="T19" fmla="*/ 21 h 56"/>
                <a:gd name="T20" fmla="*/ 14 w 39"/>
                <a:gd name="T21" fmla="*/ 17 h 56"/>
                <a:gd name="T22" fmla="*/ 13 w 39"/>
                <a:gd name="T23" fmla="*/ 13 h 56"/>
                <a:gd name="T24" fmla="*/ 11 w 39"/>
                <a:gd name="T25" fmla="*/ 9 h 56"/>
                <a:gd name="T26" fmla="*/ 9 w 39"/>
                <a:gd name="T27" fmla="*/ 6 h 56"/>
                <a:gd name="T28" fmla="*/ 6 w 39"/>
                <a:gd name="T29" fmla="*/ 3 h 56"/>
                <a:gd name="T30" fmla="*/ 3 w 39"/>
                <a:gd name="T31" fmla="*/ 1 h 56"/>
                <a:gd name="T32" fmla="*/ 0 w 39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56"/>
                <a:gd name="T53" fmla="*/ 39 w 39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56">
                  <a:moveTo>
                    <a:pt x="38" y="55"/>
                  </a:moveTo>
                  <a:lnTo>
                    <a:pt x="34" y="53"/>
                  </a:lnTo>
                  <a:lnTo>
                    <a:pt x="30" y="50"/>
                  </a:lnTo>
                  <a:lnTo>
                    <a:pt x="28" y="47"/>
                  </a:lnTo>
                  <a:lnTo>
                    <a:pt x="25" y="43"/>
                  </a:lnTo>
                  <a:lnTo>
                    <a:pt x="23" y="39"/>
                  </a:lnTo>
                  <a:lnTo>
                    <a:pt x="21" y="35"/>
                  </a:lnTo>
                  <a:lnTo>
                    <a:pt x="19" y="30"/>
                  </a:lnTo>
                  <a:lnTo>
                    <a:pt x="18" y="26"/>
                  </a:lnTo>
                  <a:lnTo>
                    <a:pt x="16" y="21"/>
                  </a:lnTo>
                  <a:lnTo>
                    <a:pt x="14" y="17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" name="Line 883"/>
            <p:cNvSpPr>
              <a:spLocks noChangeShapeType="1"/>
            </p:cNvSpPr>
            <p:nvPr/>
          </p:nvSpPr>
          <p:spPr bwMode="auto">
            <a:xfrm flipH="1">
              <a:off x="3989" y="3299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" name="Line 884"/>
            <p:cNvSpPr>
              <a:spLocks noChangeShapeType="1"/>
            </p:cNvSpPr>
            <p:nvPr/>
          </p:nvSpPr>
          <p:spPr bwMode="auto">
            <a:xfrm flipV="1">
              <a:off x="3952" y="3242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" name="Freeform 885"/>
            <p:cNvSpPr>
              <a:spLocks/>
            </p:cNvSpPr>
            <p:nvPr/>
          </p:nvSpPr>
          <p:spPr bwMode="auto">
            <a:xfrm>
              <a:off x="3894" y="3243"/>
              <a:ext cx="60" cy="47"/>
            </a:xfrm>
            <a:custGeom>
              <a:avLst/>
              <a:gdLst>
                <a:gd name="T0" fmla="*/ 59 w 60"/>
                <a:gd name="T1" fmla="*/ 0 h 47"/>
                <a:gd name="T2" fmla="*/ 55 w 60"/>
                <a:gd name="T3" fmla="*/ 0 h 47"/>
                <a:gd name="T4" fmla="*/ 51 w 60"/>
                <a:gd name="T5" fmla="*/ 1 h 47"/>
                <a:gd name="T6" fmla="*/ 48 w 60"/>
                <a:gd name="T7" fmla="*/ 2 h 47"/>
                <a:gd name="T8" fmla="*/ 44 w 60"/>
                <a:gd name="T9" fmla="*/ 5 h 47"/>
                <a:gd name="T10" fmla="*/ 40 w 60"/>
                <a:gd name="T11" fmla="*/ 8 h 47"/>
                <a:gd name="T12" fmla="*/ 36 w 60"/>
                <a:gd name="T13" fmla="*/ 12 h 47"/>
                <a:gd name="T14" fmla="*/ 33 w 60"/>
                <a:gd name="T15" fmla="*/ 15 h 47"/>
                <a:gd name="T16" fmla="*/ 29 w 60"/>
                <a:gd name="T17" fmla="*/ 20 h 47"/>
                <a:gd name="T18" fmla="*/ 25 w 60"/>
                <a:gd name="T19" fmla="*/ 24 h 47"/>
                <a:gd name="T20" fmla="*/ 22 w 60"/>
                <a:gd name="T21" fmla="*/ 28 h 47"/>
                <a:gd name="T22" fmla="*/ 18 w 60"/>
                <a:gd name="T23" fmla="*/ 33 h 47"/>
                <a:gd name="T24" fmla="*/ 14 w 60"/>
                <a:gd name="T25" fmla="*/ 36 h 47"/>
                <a:gd name="T26" fmla="*/ 11 w 60"/>
                <a:gd name="T27" fmla="*/ 40 h 47"/>
                <a:gd name="T28" fmla="*/ 7 w 60"/>
                <a:gd name="T29" fmla="*/ 43 h 47"/>
                <a:gd name="T30" fmla="*/ 3 w 60"/>
                <a:gd name="T31" fmla="*/ 45 h 47"/>
                <a:gd name="T32" fmla="*/ 0 w 60"/>
                <a:gd name="T33" fmla="*/ 46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7"/>
                <a:gd name="T53" fmla="*/ 60 w 60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7">
                  <a:moveTo>
                    <a:pt x="59" y="0"/>
                  </a:moveTo>
                  <a:lnTo>
                    <a:pt x="55" y="0"/>
                  </a:lnTo>
                  <a:lnTo>
                    <a:pt x="51" y="1"/>
                  </a:lnTo>
                  <a:lnTo>
                    <a:pt x="48" y="2"/>
                  </a:lnTo>
                  <a:lnTo>
                    <a:pt x="44" y="5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3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4" y="36"/>
                  </a:lnTo>
                  <a:lnTo>
                    <a:pt x="11" y="40"/>
                  </a:lnTo>
                  <a:lnTo>
                    <a:pt x="7" y="43"/>
                  </a:lnTo>
                  <a:lnTo>
                    <a:pt x="3" y="45"/>
                  </a:lnTo>
                  <a:lnTo>
                    <a:pt x="0" y="4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" name="Line 886"/>
            <p:cNvSpPr>
              <a:spLocks noChangeShapeType="1"/>
            </p:cNvSpPr>
            <p:nvPr/>
          </p:nvSpPr>
          <p:spPr bwMode="auto">
            <a:xfrm flipH="1">
              <a:off x="3951" y="3244"/>
              <a:ext cx="1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" name="Line 887"/>
            <p:cNvSpPr>
              <a:spLocks noChangeShapeType="1"/>
            </p:cNvSpPr>
            <p:nvPr/>
          </p:nvSpPr>
          <p:spPr bwMode="auto">
            <a:xfrm flipV="1">
              <a:off x="3893" y="3288"/>
              <a:ext cx="0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" name="Freeform 888"/>
            <p:cNvSpPr>
              <a:spLocks/>
            </p:cNvSpPr>
            <p:nvPr/>
          </p:nvSpPr>
          <p:spPr bwMode="auto">
            <a:xfrm>
              <a:off x="3820" y="3283"/>
              <a:ext cx="75" cy="17"/>
            </a:xfrm>
            <a:custGeom>
              <a:avLst/>
              <a:gdLst>
                <a:gd name="T0" fmla="*/ 74 w 75"/>
                <a:gd name="T1" fmla="*/ 13 h 17"/>
                <a:gd name="T2" fmla="*/ 70 w 75"/>
                <a:gd name="T3" fmla="*/ 16 h 17"/>
                <a:gd name="T4" fmla="*/ 66 w 75"/>
                <a:gd name="T5" fmla="*/ 16 h 17"/>
                <a:gd name="T6" fmla="*/ 61 w 75"/>
                <a:gd name="T7" fmla="*/ 16 h 17"/>
                <a:gd name="T8" fmla="*/ 56 w 75"/>
                <a:gd name="T9" fmla="*/ 16 h 17"/>
                <a:gd name="T10" fmla="*/ 51 w 75"/>
                <a:gd name="T11" fmla="*/ 13 h 17"/>
                <a:gd name="T12" fmla="*/ 46 w 75"/>
                <a:gd name="T13" fmla="*/ 11 h 17"/>
                <a:gd name="T14" fmla="*/ 41 w 75"/>
                <a:gd name="T15" fmla="*/ 9 h 17"/>
                <a:gd name="T16" fmla="*/ 35 w 75"/>
                <a:gd name="T17" fmla="*/ 6 h 17"/>
                <a:gd name="T18" fmla="*/ 30 w 75"/>
                <a:gd name="T19" fmla="*/ 4 h 17"/>
                <a:gd name="T20" fmla="*/ 25 w 75"/>
                <a:gd name="T21" fmla="*/ 2 h 17"/>
                <a:gd name="T22" fmla="*/ 20 w 75"/>
                <a:gd name="T23" fmla="*/ 0 h 17"/>
                <a:gd name="T24" fmla="*/ 15 w 75"/>
                <a:gd name="T25" fmla="*/ 0 h 17"/>
                <a:gd name="T26" fmla="*/ 11 w 75"/>
                <a:gd name="T27" fmla="*/ 0 h 17"/>
                <a:gd name="T28" fmla="*/ 7 w 75"/>
                <a:gd name="T29" fmla="*/ 2 h 17"/>
                <a:gd name="T30" fmla="*/ 3 w 75"/>
                <a:gd name="T31" fmla="*/ 2 h 17"/>
                <a:gd name="T32" fmla="*/ 0 w 75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7"/>
                <a:gd name="T53" fmla="*/ 75 w 7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7">
                  <a:moveTo>
                    <a:pt x="74" y="13"/>
                  </a:moveTo>
                  <a:lnTo>
                    <a:pt x="70" y="16"/>
                  </a:lnTo>
                  <a:lnTo>
                    <a:pt x="66" y="16"/>
                  </a:lnTo>
                  <a:lnTo>
                    <a:pt x="61" y="16"/>
                  </a:lnTo>
                  <a:lnTo>
                    <a:pt x="56" y="16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1" y="9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noFill/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" name="Line 889"/>
            <p:cNvSpPr>
              <a:spLocks noChangeShapeType="1"/>
            </p:cNvSpPr>
            <p:nvPr/>
          </p:nvSpPr>
          <p:spPr bwMode="auto">
            <a:xfrm>
              <a:off x="3893" y="3290"/>
              <a:ext cx="1" cy="2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" name="Line 890"/>
            <p:cNvSpPr>
              <a:spLocks noChangeShapeType="1"/>
            </p:cNvSpPr>
            <p:nvPr/>
          </p:nvSpPr>
          <p:spPr bwMode="auto">
            <a:xfrm flipV="1">
              <a:off x="3820" y="3285"/>
              <a:ext cx="0" cy="1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" name="Rectangle 891"/>
            <p:cNvSpPr>
              <a:spLocks noChangeArrowheads="1"/>
            </p:cNvSpPr>
            <p:nvPr/>
          </p:nvSpPr>
          <p:spPr bwMode="auto">
            <a:xfrm>
              <a:off x="4278" y="2984"/>
              <a:ext cx="104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>
                  <a:latin typeface="Helv" charset="0"/>
                </a:rPr>
                <a:t>Vasoconstriction</a:t>
              </a:r>
            </a:p>
          </p:txBody>
        </p:sp>
      </p:grpSp>
      <p:sp>
        <p:nvSpPr>
          <p:cNvPr id="2730876" name="Rectangle 892"/>
          <p:cNvSpPr>
            <a:spLocks noGrp="1" noChangeArrowheads="1"/>
          </p:cNvSpPr>
          <p:nvPr>
            <p:ph type="title"/>
          </p:nvPr>
        </p:nvSpPr>
        <p:spPr>
          <a:xfrm>
            <a:off x="703263" y="-228600"/>
            <a:ext cx="7896225" cy="1752600"/>
          </a:xfrm>
        </p:spPr>
        <p:txBody>
          <a:bodyPr wrap="square" lIns="90488" tIns="44450" rIns="90488" bIns="44450"/>
          <a:lstStyle/>
          <a:p>
            <a:pPr eaLnBrk="1" hangingPunct="1">
              <a:defRPr/>
            </a:pPr>
            <a:r>
              <a:rPr lang="en-US" sz="3200"/>
              <a:t>leads to structural changes in peripheral blood vessels......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r>
              <a:rPr lang="en-US" dirty="0"/>
              <a:t>HPT is </a:t>
            </a:r>
            <a:r>
              <a:rPr lang="en-US" dirty="0" err="1"/>
              <a:t>common,asymptomatic</a:t>
            </a:r>
            <a:endParaRPr lang="en-US" dirty="0"/>
          </a:p>
          <a:p>
            <a:r>
              <a:rPr lang="en-US" dirty="0"/>
              <a:t>Readily detectable</a:t>
            </a:r>
          </a:p>
          <a:p>
            <a:r>
              <a:rPr lang="en-US" dirty="0"/>
              <a:t>Leads to fatal complications if left untreated</a:t>
            </a:r>
          </a:p>
          <a:p>
            <a:r>
              <a:rPr lang="en-US" dirty="0"/>
              <a:t>The % of undiagnosed hypertension in the west is about 33%</a:t>
            </a:r>
          </a:p>
          <a:p>
            <a:r>
              <a:rPr lang="en-US" dirty="0"/>
              <a:t>No studies in our set up</a:t>
            </a:r>
          </a:p>
          <a:p>
            <a:r>
              <a:rPr lang="en-US" dirty="0"/>
              <a:t>Prevalence of ESRD is on the rise as a result of hypertension</a:t>
            </a:r>
          </a:p>
          <a:p>
            <a:r>
              <a:rPr lang="en-US" dirty="0"/>
              <a:t>ESRD DOUBLED in the last decade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PREGNANT WOMAN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May lead to preclampsia,eclampsia,acute  and chronic RF,HELLP syndrome,stroke</a:t>
            </a:r>
          </a:p>
          <a:p>
            <a:endParaRPr lang="en-US"/>
          </a:p>
          <a:p>
            <a:r>
              <a:rPr lang="en-US"/>
              <a:t>Prematurity</a:t>
            </a:r>
          </a:p>
          <a:p>
            <a:r>
              <a:rPr lang="en-US"/>
              <a:t> Placental insufficiency</a:t>
            </a:r>
          </a:p>
          <a:p>
            <a:r>
              <a:rPr lang="en-US"/>
              <a:t>Intrauterine growth restriction </a:t>
            </a:r>
          </a:p>
          <a:p>
            <a:r>
              <a:rPr lang="en-US"/>
              <a:t>Placental abruption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46088" y="1827213"/>
            <a:ext cx="3895725" cy="4252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446088" y="1827213"/>
            <a:ext cx="2317750" cy="4254500"/>
          </a:xfrm>
          <a:custGeom>
            <a:avLst/>
            <a:gdLst>
              <a:gd name="T0" fmla="*/ 29 w 1460"/>
              <a:gd name="T1" fmla="*/ 1055 h 2680"/>
              <a:gd name="T2" fmla="*/ 74 w 1460"/>
              <a:gd name="T3" fmla="*/ 1040 h 2680"/>
              <a:gd name="T4" fmla="*/ 217 w 1460"/>
              <a:gd name="T5" fmla="*/ 964 h 2680"/>
              <a:gd name="T6" fmla="*/ 296 w 1460"/>
              <a:gd name="T7" fmla="*/ 890 h 2680"/>
              <a:gd name="T8" fmla="*/ 297 w 1460"/>
              <a:gd name="T9" fmla="*/ 836 h 2680"/>
              <a:gd name="T10" fmla="*/ 257 w 1460"/>
              <a:gd name="T11" fmla="*/ 820 h 2680"/>
              <a:gd name="T12" fmla="*/ 216 w 1460"/>
              <a:gd name="T13" fmla="*/ 818 h 2680"/>
              <a:gd name="T14" fmla="*/ 181 w 1460"/>
              <a:gd name="T15" fmla="*/ 821 h 2680"/>
              <a:gd name="T16" fmla="*/ 140 w 1460"/>
              <a:gd name="T17" fmla="*/ 800 h 2680"/>
              <a:gd name="T18" fmla="*/ 115 w 1460"/>
              <a:gd name="T19" fmla="*/ 753 h 2680"/>
              <a:gd name="T20" fmla="*/ 126 w 1460"/>
              <a:gd name="T21" fmla="*/ 715 h 2680"/>
              <a:gd name="T22" fmla="*/ 118 w 1460"/>
              <a:gd name="T23" fmla="*/ 681 h 2680"/>
              <a:gd name="T24" fmla="*/ 103 w 1460"/>
              <a:gd name="T25" fmla="*/ 656 h 2680"/>
              <a:gd name="T26" fmla="*/ 101 w 1460"/>
              <a:gd name="T27" fmla="*/ 632 h 2680"/>
              <a:gd name="T28" fmla="*/ 98 w 1460"/>
              <a:gd name="T29" fmla="*/ 610 h 2680"/>
              <a:gd name="T30" fmla="*/ 93 w 1460"/>
              <a:gd name="T31" fmla="*/ 589 h 2680"/>
              <a:gd name="T32" fmla="*/ 100 w 1460"/>
              <a:gd name="T33" fmla="*/ 570 h 2680"/>
              <a:gd name="T34" fmla="*/ 109 w 1460"/>
              <a:gd name="T35" fmla="*/ 544 h 2680"/>
              <a:gd name="T36" fmla="*/ 86 w 1460"/>
              <a:gd name="T37" fmla="*/ 523 h 2680"/>
              <a:gd name="T38" fmla="*/ 49 w 1460"/>
              <a:gd name="T39" fmla="*/ 513 h 2680"/>
              <a:gd name="T40" fmla="*/ 41 w 1460"/>
              <a:gd name="T41" fmla="*/ 490 h 2680"/>
              <a:gd name="T42" fmla="*/ 75 w 1460"/>
              <a:gd name="T43" fmla="*/ 449 h 2680"/>
              <a:gd name="T44" fmla="*/ 117 w 1460"/>
              <a:gd name="T45" fmla="*/ 396 h 2680"/>
              <a:gd name="T46" fmla="*/ 130 w 1460"/>
              <a:gd name="T47" fmla="*/ 354 h 2680"/>
              <a:gd name="T48" fmla="*/ 120 w 1460"/>
              <a:gd name="T49" fmla="*/ 314 h 2680"/>
              <a:gd name="T50" fmla="*/ 118 w 1460"/>
              <a:gd name="T51" fmla="*/ 272 h 2680"/>
              <a:gd name="T52" fmla="*/ 162 w 1460"/>
              <a:gd name="T53" fmla="*/ 142 h 2680"/>
              <a:gd name="T54" fmla="*/ 338 w 1460"/>
              <a:gd name="T55" fmla="*/ 20 h 2680"/>
              <a:gd name="T56" fmla="*/ 498 w 1460"/>
              <a:gd name="T57" fmla="*/ 0 h 2680"/>
              <a:gd name="T58" fmla="*/ 679 w 1460"/>
              <a:gd name="T59" fmla="*/ 50 h 2680"/>
              <a:gd name="T60" fmla="*/ 855 w 1460"/>
              <a:gd name="T61" fmla="*/ 250 h 2680"/>
              <a:gd name="T62" fmla="*/ 852 w 1460"/>
              <a:gd name="T63" fmla="*/ 462 h 2680"/>
              <a:gd name="T64" fmla="*/ 772 w 1460"/>
              <a:gd name="T65" fmla="*/ 597 h 2680"/>
              <a:gd name="T66" fmla="*/ 741 w 1460"/>
              <a:gd name="T67" fmla="*/ 732 h 2680"/>
              <a:gd name="T68" fmla="*/ 742 w 1460"/>
              <a:gd name="T69" fmla="*/ 808 h 2680"/>
              <a:gd name="T70" fmla="*/ 752 w 1460"/>
              <a:gd name="T71" fmla="*/ 893 h 2680"/>
              <a:gd name="T72" fmla="*/ 771 w 1460"/>
              <a:gd name="T73" fmla="*/ 922 h 2680"/>
              <a:gd name="T74" fmla="*/ 821 w 1460"/>
              <a:gd name="T75" fmla="*/ 960 h 2680"/>
              <a:gd name="T76" fmla="*/ 944 w 1460"/>
              <a:gd name="T77" fmla="*/ 1030 h 2680"/>
              <a:gd name="T78" fmla="*/ 1097 w 1460"/>
              <a:gd name="T79" fmla="*/ 1092 h 2680"/>
              <a:gd name="T80" fmla="*/ 1217 w 1460"/>
              <a:gd name="T81" fmla="*/ 1181 h 2680"/>
              <a:gd name="T82" fmla="*/ 1308 w 1460"/>
              <a:gd name="T83" fmla="*/ 1246 h 2680"/>
              <a:gd name="T84" fmla="*/ 1391 w 1460"/>
              <a:gd name="T85" fmla="*/ 1522 h 2680"/>
              <a:gd name="T86" fmla="*/ 1368 w 1460"/>
              <a:gd name="T87" fmla="*/ 1686 h 2680"/>
              <a:gd name="T88" fmla="*/ 1343 w 1460"/>
              <a:gd name="T89" fmla="*/ 1727 h 2680"/>
              <a:gd name="T90" fmla="*/ 1338 w 1460"/>
              <a:gd name="T91" fmla="*/ 1780 h 2680"/>
              <a:gd name="T92" fmla="*/ 1347 w 1460"/>
              <a:gd name="T93" fmla="*/ 1895 h 2680"/>
              <a:gd name="T94" fmla="*/ 1342 w 1460"/>
              <a:gd name="T95" fmla="*/ 2049 h 2680"/>
              <a:gd name="T96" fmla="*/ 1346 w 1460"/>
              <a:gd name="T97" fmla="*/ 2128 h 2680"/>
              <a:gd name="T98" fmla="*/ 1379 w 1460"/>
              <a:gd name="T99" fmla="*/ 2229 h 2680"/>
              <a:gd name="T100" fmla="*/ 1396 w 1460"/>
              <a:gd name="T101" fmla="*/ 2278 h 2680"/>
              <a:gd name="T102" fmla="*/ 1415 w 1460"/>
              <a:gd name="T103" fmla="*/ 2358 h 2680"/>
              <a:gd name="T104" fmla="*/ 1442 w 1460"/>
              <a:gd name="T105" fmla="*/ 2535 h 2680"/>
              <a:gd name="T106" fmla="*/ 1102 w 1460"/>
              <a:gd name="T107" fmla="*/ 2647 h 2680"/>
              <a:gd name="T108" fmla="*/ 1082 w 1460"/>
              <a:gd name="T109" fmla="*/ 2560 h 2680"/>
              <a:gd name="T110" fmla="*/ 1077 w 1460"/>
              <a:gd name="T111" fmla="*/ 2543 h 2680"/>
              <a:gd name="T112" fmla="*/ 1071 w 1460"/>
              <a:gd name="T113" fmla="*/ 2560 h 2680"/>
              <a:gd name="T114" fmla="*/ 1073 w 1460"/>
              <a:gd name="T115" fmla="*/ 2623 h 2680"/>
              <a:gd name="T116" fmla="*/ 0 w 1460"/>
              <a:gd name="T117" fmla="*/ 1066 h 26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60"/>
              <a:gd name="T178" fmla="*/ 0 h 2680"/>
              <a:gd name="T179" fmla="*/ 1460 w 1460"/>
              <a:gd name="T180" fmla="*/ 2680 h 26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60" h="2680">
                <a:moveTo>
                  <a:pt x="0" y="1066"/>
                </a:moveTo>
                <a:lnTo>
                  <a:pt x="3" y="1065"/>
                </a:lnTo>
                <a:lnTo>
                  <a:pt x="7" y="1063"/>
                </a:lnTo>
                <a:lnTo>
                  <a:pt x="11" y="1061"/>
                </a:lnTo>
                <a:lnTo>
                  <a:pt x="14" y="1060"/>
                </a:lnTo>
                <a:lnTo>
                  <a:pt x="18" y="1059"/>
                </a:lnTo>
                <a:lnTo>
                  <a:pt x="22" y="1057"/>
                </a:lnTo>
                <a:lnTo>
                  <a:pt x="25" y="1056"/>
                </a:lnTo>
                <a:lnTo>
                  <a:pt x="29" y="1055"/>
                </a:lnTo>
                <a:lnTo>
                  <a:pt x="33" y="1054"/>
                </a:lnTo>
                <a:lnTo>
                  <a:pt x="36" y="1052"/>
                </a:lnTo>
                <a:lnTo>
                  <a:pt x="40" y="1051"/>
                </a:lnTo>
                <a:lnTo>
                  <a:pt x="44" y="1050"/>
                </a:lnTo>
                <a:lnTo>
                  <a:pt x="48" y="1049"/>
                </a:lnTo>
                <a:lnTo>
                  <a:pt x="51" y="1047"/>
                </a:lnTo>
                <a:lnTo>
                  <a:pt x="55" y="1047"/>
                </a:lnTo>
                <a:lnTo>
                  <a:pt x="59" y="1046"/>
                </a:lnTo>
                <a:lnTo>
                  <a:pt x="74" y="1040"/>
                </a:lnTo>
                <a:lnTo>
                  <a:pt x="90" y="1035"/>
                </a:lnTo>
                <a:lnTo>
                  <a:pt x="106" y="1028"/>
                </a:lnTo>
                <a:lnTo>
                  <a:pt x="123" y="1020"/>
                </a:lnTo>
                <a:lnTo>
                  <a:pt x="139" y="1012"/>
                </a:lnTo>
                <a:lnTo>
                  <a:pt x="156" y="1002"/>
                </a:lnTo>
                <a:lnTo>
                  <a:pt x="172" y="993"/>
                </a:lnTo>
                <a:lnTo>
                  <a:pt x="187" y="983"/>
                </a:lnTo>
                <a:lnTo>
                  <a:pt x="202" y="974"/>
                </a:lnTo>
                <a:lnTo>
                  <a:pt x="217" y="964"/>
                </a:lnTo>
                <a:lnTo>
                  <a:pt x="231" y="955"/>
                </a:lnTo>
                <a:lnTo>
                  <a:pt x="243" y="946"/>
                </a:lnTo>
                <a:lnTo>
                  <a:pt x="255" y="937"/>
                </a:lnTo>
                <a:lnTo>
                  <a:pt x="266" y="929"/>
                </a:lnTo>
                <a:lnTo>
                  <a:pt x="275" y="922"/>
                </a:lnTo>
                <a:lnTo>
                  <a:pt x="283" y="916"/>
                </a:lnTo>
                <a:lnTo>
                  <a:pt x="293" y="905"/>
                </a:lnTo>
                <a:lnTo>
                  <a:pt x="295" y="897"/>
                </a:lnTo>
                <a:lnTo>
                  <a:pt x="296" y="890"/>
                </a:lnTo>
                <a:lnTo>
                  <a:pt x="297" y="883"/>
                </a:lnTo>
                <a:lnTo>
                  <a:pt x="298" y="877"/>
                </a:lnTo>
                <a:lnTo>
                  <a:pt x="299" y="870"/>
                </a:lnTo>
                <a:lnTo>
                  <a:pt x="300" y="863"/>
                </a:lnTo>
                <a:lnTo>
                  <a:pt x="300" y="857"/>
                </a:lnTo>
                <a:lnTo>
                  <a:pt x="300" y="851"/>
                </a:lnTo>
                <a:lnTo>
                  <a:pt x="299" y="846"/>
                </a:lnTo>
                <a:lnTo>
                  <a:pt x="298" y="841"/>
                </a:lnTo>
                <a:lnTo>
                  <a:pt x="297" y="836"/>
                </a:lnTo>
                <a:lnTo>
                  <a:pt x="295" y="832"/>
                </a:lnTo>
                <a:lnTo>
                  <a:pt x="292" y="829"/>
                </a:lnTo>
                <a:lnTo>
                  <a:pt x="289" y="826"/>
                </a:lnTo>
                <a:lnTo>
                  <a:pt x="285" y="824"/>
                </a:lnTo>
                <a:lnTo>
                  <a:pt x="281" y="823"/>
                </a:lnTo>
                <a:lnTo>
                  <a:pt x="274" y="822"/>
                </a:lnTo>
                <a:lnTo>
                  <a:pt x="268" y="821"/>
                </a:lnTo>
                <a:lnTo>
                  <a:pt x="262" y="821"/>
                </a:lnTo>
                <a:lnTo>
                  <a:pt x="257" y="820"/>
                </a:lnTo>
                <a:lnTo>
                  <a:pt x="251" y="819"/>
                </a:lnTo>
                <a:lnTo>
                  <a:pt x="246" y="819"/>
                </a:lnTo>
                <a:lnTo>
                  <a:pt x="242" y="819"/>
                </a:lnTo>
                <a:lnTo>
                  <a:pt x="237" y="818"/>
                </a:lnTo>
                <a:lnTo>
                  <a:pt x="233" y="818"/>
                </a:lnTo>
                <a:lnTo>
                  <a:pt x="229" y="818"/>
                </a:lnTo>
                <a:lnTo>
                  <a:pt x="224" y="818"/>
                </a:lnTo>
                <a:lnTo>
                  <a:pt x="221" y="818"/>
                </a:lnTo>
                <a:lnTo>
                  <a:pt x="216" y="818"/>
                </a:lnTo>
                <a:lnTo>
                  <a:pt x="213" y="819"/>
                </a:lnTo>
                <a:lnTo>
                  <a:pt x="209" y="819"/>
                </a:lnTo>
                <a:lnTo>
                  <a:pt x="205" y="820"/>
                </a:lnTo>
                <a:lnTo>
                  <a:pt x="201" y="820"/>
                </a:lnTo>
                <a:lnTo>
                  <a:pt x="197" y="821"/>
                </a:lnTo>
                <a:lnTo>
                  <a:pt x="193" y="821"/>
                </a:lnTo>
                <a:lnTo>
                  <a:pt x="189" y="822"/>
                </a:lnTo>
                <a:lnTo>
                  <a:pt x="185" y="822"/>
                </a:lnTo>
                <a:lnTo>
                  <a:pt x="181" y="821"/>
                </a:lnTo>
                <a:lnTo>
                  <a:pt x="177" y="821"/>
                </a:lnTo>
                <a:lnTo>
                  <a:pt x="173" y="820"/>
                </a:lnTo>
                <a:lnTo>
                  <a:pt x="169" y="819"/>
                </a:lnTo>
                <a:lnTo>
                  <a:pt x="165" y="817"/>
                </a:lnTo>
                <a:lnTo>
                  <a:pt x="160" y="815"/>
                </a:lnTo>
                <a:lnTo>
                  <a:pt x="155" y="812"/>
                </a:lnTo>
                <a:lnTo>
                  <a:pt x="150" y="809"/>
                </a:lnTo>
                <a:lnTo>
                  <a:pt x="145" y="805"/>
                </a:lnTo>
                <a:lnTo>
                  <a:pt x="140" y="800"/>
                </a:lnTo>
                <a:lnTo>
                  <a:pt x="134" y="795"/>
                </a:lnTo>
                <a:lnTo>
                  <a:pt x="129" y="789"/>
                </a:lnTo>
                <a:lnTo>
                  <a:pt x="125" y="784"/>
                </a:lnTo>
                <a:lnTo>
                  <a:pt x="121" y="778"/>
                </a:lnTo>
                <a:lnTo>
                  <a:pt x="119" y="773"/>
                </a:lnTo>
                <a:lnTo>
                  <a:pt x="117" y="767"/>
                </a:lnTo>
                <a:lnTo>
                  <a:pt x="116" y="762"/>
                </a:lnTo>
                <a:lnTo>
                  <a:pt x="115" y="757"/>
                </a:lnTo>
                <a:lnTo>
                  <a:pt x="115" y="753"/>
                </a:lnTo>
                <a:lnTo>
                  <a:pt x="116" y="748"/>
                </a:lnTo>
                <a:lnTo>
                  <a:pt x="116" y="743"/>
                </a:lnTo>
                <a:lnTo>
                  <a:pt x="117" y="739"/>
                </a:lnTo>
                <a:lnTo>
                  <a:pt x="119" y="734"/>
                </a:lnTo>
                <a:lnTo>
                  <a:pt x="120" y="730"/>
                </a:lnTo>
                <a:lnTo>
                  <a:pt x="122" y="726"/>
                </a:lnTo>
                <a:lnTo>
                  <a:pt x="123" y="722"/>
                </a:lnTo>
                <a:lnTo>
                  <a:pt x="125" y="719"/>
                </a:lnTo>
                <a:lnTo>
                  <a:pt x="126" y="715"/>
                </a:lnTo>
                <a:lnTo>
                  <a:pt x="126" y="711"/>
                </a:lnTo>
                <a:lnTo>
                  <a:pt x="126" y="707"/>
                </a:lnTo>
                <a:lnTo>
                  <a:pt x="126" y="704"/>
                </a:lnTo>
                <a:lnTo>
                  <a:pt x="125" y="700"/>
                </a:lnTo>
                <a:lnTo>
                  <a:pt x="124" y="696"/>
                </a:lnTo>
                <a:lnTo>
                  <a:pt x="123" y="692"/>
                </a:lnTo>
                <a:lnTo>
                  <a:pt x="122" y="688"/>
                </a:lnTo>
                <a:lnTo>
                  <a:pt x="120" y="685"/>
                </a:lnTo>
                <a:lnTo>
                  <a:pt x="118" y="681"/>
                </a:lnTo>
                <a:lnTo>
                  <a:pt x="116" y="677"/>
                </a:lnTo>
                <a:lnTo>
                  <a:pt x="114" y="674"/>
                </a:lnTo>
                <a:lnTo>
                  <a:pt x="112" y="671"/>
                </a:lnTo>
                <a:lnTo>
                  <a:pt x="111" y="668"/>
                </a:lnTo>
                <a:lnTo>
                  <a:pt x="109" y="666"/>
                </a:lnTo>
                <a:lnTo>
                  <a:pt x="108" y="663"/>
                </a:lnTo>
                <a:lnTo>
                  <a:pt x="106" y="661"/>
                </a:lnTo>
                <a:lnTo>
                  <a:pt x="105" y="659"/>
                </a:lnTo>
                <a:lnTo>
                  <a:pt x="103" y="656"/>
                </a:lnTo>
                <a:lnTo>
                  <a:pt x="103" y="654"/>
                </a:lnTo>
                <a:lnTo>
                  <a:pt x="102" y="651"/>
                </a:lnTo>
                <a:lnTo>
                  <a:pt x="101" y="648"/>
                </a:lnTo>
                <a:lnTo>
                  <a:pt x="100" y="646"/>
                </a:lnTo>
                <a:lnTo>
                  <a:pt x="100" y="643"/>
                </a:lnTo>
                <a:lnTo>
                  <a:pt x="100" y="640"/>
                </a:lnTo>
                <a:lnTo>
                  <a:pt x="100" y="637"/>
                </a:lnTo>
                <a:lnTo>
                  <a:pt x="100" y="634"/>
                </a:lnTo>
                <a:lnTo>
                  <a:pt x="101" y="632"/>
                </a:lnTo>
                <a:lnTo>
                  <a:pt x="102" y="628"/>
                </a:lnTo>
                <a:lnTo>
                  <a:pt x="103" y="625"/>
                </a:lnTo>
                <a:lnTo>
                  <a:pt x="105" y="622"/>
                </a:lnTo>
                <a:lnTo>
                  <a:pt x="108" y="619"/>
                </a:lnTo>
                <a:lnTo>
                  <a:pt x="105" y="618"/>
                </a:lnTo>
                <a:lnTo>
                  <a:pt x="103" y="616"/>
                </a:lnTo>
                <a:lnTo>
                  <a:pt x="101" y="614"/>
                </a:lnTo>
                <a:lnTo>
                  <a:pt x="99" y="612"/>
                </a:lnTo>
                <a:lnTo>
                  <a:pt x="98" y="610"/>
                </a:lnTo>
                <a:lnTo>
                  <a:pt x="97" y="608"/>
                </a:lnTo>
                <a:lnTo>
                  <a:pt x="96" y="605"/>
                </a:lnTo>
                <a:lnTo>
                  <a:pt x="95" y="603"/>
                </a:lnTo>
                <a:lnTo>
                  <a:pt x="94" y="601"/>
                </a:lnTo>
                <a:lnTo>
                  <a:pt x="94" y="598"/>
                </a:lnTo>
                <a:lnTo>
                  <a:pt x="93" y="596"/>
                </a:lnTo>
                <a:lnTo>
                  <a:pt x="93" y="593"/>
                </a:lnTo>
                <a:lnTo>
                  <a:pt x="93" y="591"/>
                </a:lnTo>
                <a:lnTo>
                  <a:pt x="93" y="589"/>
                </a:lnTo>
                <a:lnTo>
                  <a:pt x="94" y="587"/>
                </a:lnTo>
                <a:lnTo>
                  <a:pt x="94" y="585"/>
                </a:lnTo>
                <a:lnTo>
                  <a:pt x="95" y="583"/>
                </a:lnTo>
                <a:lnTo>
                  <a:pt x="96" y="581"/>
                </a:lnTo>
                <a:lnTo>
                  <a:pt x="96" y="579"/>
                </a:lnTo>
                <a:lnTo>
                  <a:pt x="97" y="577"/>
                </a:lnTo>
                <a:lnTo>
                  <a:pt x="98" y="575"/>
                </a:lnTo>
                <a:lnTo>
                  <a:pt x="99" y="572"/>
                </a:lnTo>
                <a:lnTo>
                  <a:pt x="100" y="570"/>
                </a:lnTo>
                <a:lnTo>
                  <a:pt x="101" y="568"/>
                </a:lnTo>
                <a:lnTo>
                  <a:pt x="102" y="565"/>
                </a:lnTo>
                <a:lnTo>
                  <a:pt x="103" y="562"/>
                </a:lnTo>
                <a:lnTo>
                  <a:pt x="104" y="560"/>
                </a:lnTo>
                <a:lnTo>
                  <a:pt x="105" y="557"/>
                </a:lnTo>
                <a:lnTo>
                  <a:pt x="106" y="554"/>
                </a:lnTo>
                <a:lnTo>
                  <a:pt x="107" y="551"/>
                </a:lnTo>
                <a:lnTo>
                  <a:pt x="108" y="547"/>
                </a:lnTo>
                <a:lnTo>
                  <a:pt x="109" y="544"/>
                </a:lnTo>
                <a:lnTo>
                  <a:pt x="108" y="541"/>
                </a:lnTo>
                <a:lnTo>
                  <a:pt x="108" y="538"/>
                </a:lnTo>
                <a:lnTo>
                  <a:pt x="106" y="535"/>
                </a:lnTo>
                <a:lnTo>
                  <a:pt x="104" y="533"/>
                </a:lnTo>
                <a:lnTo>
                  <a:pt x="101" y="531"/>
                </a:lnTo>
                <a:lnTo>
                  <a:pt x="98" y="528"/>
                </a:lnTo>
                <a:lnTo>
                  <a:pt x="94" y="526"/>
                </a:lnTo>
                <a:lnTo>
                  <a:pt x="90" y="525"/>
                </a:lnTo>
                <a:lnTo>
                  <a:pt x="86" y="523"/>
                </a:lnTo>
                <a:lnTo>
                  <a:pt x="81" y="521"/>
                </a:lnTo>
                <a:lnTo>
                  <a:pt x="76" y="519"/>
                </a:lnTo>
                <a:lnTo>
                  <a:pt x="72" y="518"/>
                </a:lnTo>
                <a:lnTo>
                  <a:pt x="67" y="517"/>
                </a:lnTo>
                <a:lnTo>
                  <a:pt x="62" y="516"/>
                </a:lnTo>
                <a:lnTo>
                  <a:pt x="58" y="515"/>
                </a:lnTo>
                <a:lnTo>
                  <a:pt x="54" y="515"/>
                </a:lnTo>
                <a:lnTo>
                  <a:pt x="51" y="514"/>
                </a:lnTo>
                <a:lnTo>
                  <a:pt x="49" y="513"/>
                </a:lnTo>
                <a:lnTo>
                  <a:pt x="47" y="512"/>
                </a:lnTo>
                <a:lnTo>
                  <a:pt x="45" y="511"/>
                </a:lnTo>
                <a:lnTo>
                  <a:pt x="43" y="509"/>
                </a:lnTo>
                <a:lnTo>
                  <a:pt x="41" y="506"/>
                </a:lnTo>
                <a:lnTo>
                  <a:pt x="40" y="504"/>
                </a:lnTo>
                <a:lnTo>
                  <a:pt x="40" y="501"/>
                </a:lnTo>
                <a:lnTo>
                  <a:pt x="40" y="498"/>
                </a:lnTo>
                <a:lnTo>
                  <a:pt x="40" y="494"/>
                </a:lnTo>
                <a:lnTo>
                  <a:pt x="41" y="490"/>
                </a:lnTo>
                <a:lnTo>
                  <a:pt x="43" y="486"/>
                </a:lnTo>
                <a:lnTo>
                  <a:pt x="45" y="482"/>
                </a:lnTo>
                <a:lnTo>
                  <a:pt x="48" y="477"/>
                </a:lnTo>
                <a:lnTo>
                  <a:pt x="53" y="472"/>
                </a:lnTo>
                <a:lnTo>
                  <a:pt x="58" y="467"/>
                </a:lnTo>
                <a:lnTo>
                  <a:pt x="61" y="463"/>
                </a:lnTo>
                <a:lnTo>
                  <a:pt x="66" y="458"/>
                </a:lnTo>
                <a:lnTo>
                  <a:pt x="70" y="454"/>
                </a:lnTo>
                <a:lnTo>
                  <a:pt x="75" y="449"/>
                </a:lnTo>
                <a:lnTo>
                  <a:pt x="80" y="443"/>
                </a:lnTo>
                <a:lnTo>
                  <a:pt x="85" y="437"/>
                </a:lnTo>
                <a:lnTo>
                  <a:pt x="90" y="431"/>
                </a:lnTo>
                <a:lnTo>
                  <a:pt x="95" y="425"/>
                </a:lnTo>
                <a:lnTo>
                  <a:pt x="100" y="419"/>
                </a:lnTo>
                <a:lnTo>
                  <a:pt x="105" y="413"/>
                </a:lnTo>
                <a:lnTo>
                  <a:pt x="110" y="407"/>
                </a:lnTo>
                <a:lnTo>
                  <a:pt x="114" y="401"/>
                </a:lnTo>
                <a:lnTo>
                  <a:pt x="117" y="396"/>
                </a:lnTo>
                <a:lnTo>
                  <a:pt x="121" y="390"/>
                </a:lnTo>
                <a:lnTo>
                  <a:pt x="124" y="385"/>
                </a:lnTo>
                <a:lnTo>
                  <a:pt x="127" y="381"/>
                </a:lnTo>
                <a:lnTo>
                  <a:pt x="128" y="377"/>
                </a:lnTo>
                <a:lnTo>
                  <a:pt x="130" y="372"/>
                </a:lnTo>
                <a:lnTo>
                  <a:pt x="131" y="368"/>
                </a:lnTo>
                <a:lnTo>
                  <a:pt x="131" y="363"/>
                </a:lnTo>
                <a:lnTo>
                  <a:pt x="131" y="359"/>
                </a:lnTo>
                <a:lnTo>
                  <a:pt x="130" y="354"/>
                </a:lnTo>
                <a:lnTo>
                  <a:pt x="130" y="350"/>
                </a:lnTo>
                <a:lnTo>
                  <a:pt x="129" y="345"/>
                </a:lnTo>
                <a:lnTo>
                  <a:pt x="127" y="341"/>
                </a:lnTo>
                <a:lnTo>
                  <a:pt x="126" y="337"/>
                </a:lnTo>
                <a:lnTo>
                  <a:pt x="125" y="332"/>
                </a:lnTo>
                <a:lnTo>
                  <a:pt x="123" y="328"/>
                </a:lnTo>
                <a:lnTo>
                  <a:pt x="122" y="323"/>
                </a:lnTo>
                <a:lnTo>
                  <a:pt x="121" y="319"/>
                </a:lnTo>
                <a:lnTo>
                  <a:pt x="120" y="314"/>
                </a:lnTo>
                <a:lnTo>
                  <a:pt x="119" y="310"/>
                </a:lnTo>
                <a:lnTo>
                  <a:pt x="118" y="306"/>
                </a:lnTo>
                <a:lnTo>
                  <a:pt x="117" y="302"/>
                </a:lnTo>
                <a:lnTo>
                  <a:pt x="117" y="298"/>
                </a:lnTo>
                <a:lnTo>
                  <a:pt x="117" y="294"/>
                </a:lnTo>
                <a:lnTo>
                  <a:pt x="116" y="289"/>
                </a:lnTo>
                <a:lnTo>
                  <a:pt x="116" y="284"/>
                </a:lnTo>
                <a:lnTo>
                  <a:pt x="117" y="278"/>
                </a:lnTo>
                <a:lnTo>
                  <a:pt x="118" y="272"/>
                </a:lnTo>
                <a:lnTo>
                  <a:pt x="119" y="264"/>
                </a:lnTo>
                <a:lnTo>
                  <a:pt x="122" y="255"/>
                </a:lnTo>
                <a:lnTo>
                  <a:pt x="124" y="245"/>
                </a:lnTo>
                <a:lnTo>
                  <a:pt x="128" y="233"/>
                </a:lnTo>
                <a:lnTo>
                  <a:pt x="132" y="219"/>
                </a:lnTo>
                <a:lnTo>
                  <a:pt x="138" y="204"/>
                </a:lnTo>
                <a:lnTo>
                  <a:pt x="144" y="185"/>
                </a:lnTo>
                <a:lnTo>
                  <a:pt x="152" y="165"/>
                </a:lnTo>
                <a:lnTo>
                  <a:pt x="162" y="142"/>
                </a:lnTo>
                <a:lnTo>
                  <a:pt x="175" y="122"/>
                </a:lnTo>
                <a:lnTo>
                  <a:pt x="191" y="103"/>
                </a:lnTo>
                <a:lnTo>
                  <a:pt x="208" y="86"/>
                </a:lnTo>
                <a:lnTo>
                  <a:pt x="228" y="71"/>
                </a:lnTo>
                <a:lnTo>
                  <a:pt x="248" y="57"/>
                </a:lnTo>
                <a:lnTo>
                  <a:pt x="270" y="46"/>
                </a:lnTo>
                <a:lnTo>
                  <a:pt x="293" y="36"/>
                </a:lnTo>
                <a:lnTo>
                  <a:pt x="315" y="27"/>
                </a:lnTo>
                <a:lnTo>
                  <a:pt x="338" y="20"/>
                </a:lnTo>
                <a:lnTo>
                  <a:pt x="361" y="14"/>
                </a:lnTo>
                <a:lnTo>
                  <a:pt x="383" y="9"/>
                </a:lnTo>
                <a:lnTo>
                  <a:pt x="403" y="5"/>
                </a:lnTo>
                <a:lnTo>
                  <a:pt x="422" y="3"/>
                </a:lnTo>
                <a:lnTo>
                  <a:pt x="440" y="1"/>
                </a:lnTo>
                <a:lnTo>
                  <a:pt x="455" y="0"/>
                </a:lnTo>
                <a:lnTo>
                  <a:pt x="468" y="0"/>
                </a:lnTo>
                <a:lnTo>
                  <a:pt x="482" y="0"/>
                </a:lnTo>
                <a:lnTo>
                  <a:pt x="498" y="0"/>
                </a:lnTo>
                <a:lnTo>
                  <a:pt x="515" y="2"/>
                </a:lnTo>
                <a:lnTo>
                  <a:pt x="533" y="3"/>
                </a:lnTo>
                <a:lnTo>
                  <a:pt x="552" y="6"/>
                </a:lnTo>
                <a:lnTo>
                  <a:pt x="571" y="10"/>
                </a:lnTo>
                <a:lnTo>
                  <a:pt x="592" y="16"/>
                </a:lnTo>
                <a:lnTo>
                  <a:pt x="613" y="22"/>
                </a:lnTo>
                <a:lnTo>
                  <a:pt x="635" y="30"/>
                </a:lnTo>
                <a:lnTo>
                  <a:pt x="657" y="39"/>
                </a:lnTo>
                <a:lnTo>
                  <a:pt x="679" y="50"/>
                </a:lnTo>
                <a:lnTo>
                  <a:pt x="702" y="63"/>
                </a:lnTo>
                <a:lnTo>
                  <a:pt x="725" y="79"/>
                </a:lnTo>
                <a:lnTo>
                  <a:pt x="748" y="96"/>
                </a:lnTo>
                <a:lnTo>
                  <a:pt x="770" y="116"/>
                </a:lnTo>
                <a:lnTo>
                  <a:pt x="795" y="141"/>
                </a:lnTo>
                <a:lnTo>
                  <a:pt x="815" y="167"/>
                </a:lnTo>
                <a:lnTo>
                  <a:pt x="832" y="194"/>
                </a:lnTo>
                <a:lnTo>
                  <a:pt x="845" y="222"/>
                </a:lnTo>
                <a:lnTo>
                  <a:pt x="855" y="250"/>
                </a:lnTo>
                <a:lnTo>
                  <a:pt x="863" y="277"/>
                </a:lnTo>
                <a:lnTo>
                  <a:pt x="867" y="304"/>
                </a:lnTo>
                <a:lnTo>
                  <a:pt x="870" y="331"/>
                </a:lnTo>
                <a:lnTo>
                  <a:pt x="870" y="357"/>
                </a:lnTo>
                <a:lnTo>
                  <a:pt x="869" y="382"/>
                </a:lnTo>
                <a:lnTo>
                  <a:pt x="866" y="405"/>
                </a:lnTo>
                <a:lnTo>
                  <a:pt x="862" y="426"/>
                </a:lnTo>
                <a:lnTo>
                  <a:pt x="858" y="445"/>
                </a:lnTo>
                <a:lnTo>
                  <a:pt x="852" y="462"/>
                </a:lnTo>
                <a:lnTo>
                  <a:pt x="846" y="476"/>
                </a:lnTo>
                <a:lnTo>
                  <a:pt x="840" y="487"/>
                </a:lnTo>
                <a:lnTo>
                  <a:pt x="827" y="506"/>
                </a:lnTo>
                <a:lnTo>
                  <a:pt x="816" y="524"/>
                </a:lnTo>
                <a:lnTo>
                  <a:pt x="805" y="540"/>
                </a:lnTo>
                <a:lnTo>
                  <a:pt x="796" y="555"/>
                </a:lnTo>
                <a:lnTo>
                  <a:pt x="787" y="570"/>
                </a:lnTo>
                <a:lnTo>
                  <a:pt x="779" y="584"/>
                </a:lnTo>
                <a:lnTo>
                  <a:pt x="772" y="597"/>
                </a:lnTo>
                <a:lnTo>
                  <a:pt x="765" y="610"/>
                </a:lnTo>
                <a:lnTo>
                  <a:pt x="760" y="623"/>
                </a:lnTo>
                <a:lnTo>
                  <a:pt x="755" y="636"/>
                </a:lnTo>
                <a:lnTo>
                  <a:pt x="751" y="650"/>
                </a:lnTo>
                <a:lnTo>
                  <a:pt x="747" y="664"/>
                </a:lnTo>
                <a:lnTo>
                  <a:pt x="745" y="679"/>
                </a:lnTo>
                <a:lnTo>
                  <a:pt x="742" y="695"/>
                </a:lnTo>
                <a:lnTo>
                  <a:pt x="741" y="713"/>
                </a:lnTo>
                <a:lnTo>
                  <a:pt x="741" y="732"/>
                </a:lnTo>
                <a:lnTo>
                  <a:pt x="740" y="738"/>
                </a:lnTo>
                <a:lnTo>
                  <a:pt x="740" y="745"/>
                </a:lnTo>
                <a:lnTo>
                  <a:pt x="740" y="752"/>
                </a:lnTo>
                <a:lnTo>
                  <a:pt x="740" y="760"/>
                </a:lnTo>
                <a:lnTo>
                  <a:pt x="741" y="769"/>
                </a:lnTo>
                <a:lnTo>
                  <a:pt x="741" y="778"/>
                </a:lnTo>
                <a:lnTo>
                  <a:pt x="741" y="788"/>
                </a:lnTo>
                <a:lnTo>
                  <a:pt x="741" y="798"/>
                </a:lnTo>
                <a:lnTo>
                  <a:pt x="742" y="808"/>
                </a:lnTo>
                <a:lnTo>
                  <a:pt x="743" y="819"/>
                </a:lnTo>
                <a:lnTo>
                  <a:pt x="743" y="829"/>
                </a:lnTo>
                <a:lnTo>
                  <a:pt x="744" y="840"/>
                </a:lnTo>
                <a:lnTo>
                  <a:pt x="745" y="851"/>
                </a:lnTo>
                <a:lnTo>
                  <a:pt x="747" y="862"/>
                </a:lnTo>
                <a:lnTo>
                  <a:pt x="748" y="873"/>
                </a:lnTo>
                <a:lnTo>
                  <a:pt x="749" y="884"/>
                </a:lnTo>
                <a:lnTo>
                  <a:pt x="751" y="889"/>
                </a:lnTo>
                <a:lnTo>
                  <a:pt x="752" y="893"/>
                </a:lnTo>
                <a:lnTo>
                  <a:pt x="754" y="898"/>
                </a:lnTo>
                <a:lnTo>
                  <a:pt x="756" y="901"/>
                </a:lnTo>
                <a:lnTo>
                  <a:pt x="758" y="905"/>
                </a:lnTo>
                <a:lnTo>
                  <a:pt x="760" y="909"/>
                </a:lnTo>
                <a:lnTo>
                  <a:pt x="762" y="912"/>
                </a:lnTo>
                <a:lnTo>
                  <a:pt x="765" y="915"/>
                </a:lnTo>
                <a:lnTo>
                  <a:pt x="767" y="918"/>
                </a:lnTo>
                <a:lnTo>
                  <a:pt x="769" y="920"/>
                </a:lnTo>
                <a:lnTo>
                  <a:pt x="771" y="922"/>
                </a:lnTo>
                <a:lnTo>
                  <a:pt x="774" y="925"/>
                </a:lnTo>
                <a:lnTo>
                  <a:pt x="776" y="927"/>
                </a:lnTo>
                <a:lnTo>
                  <a:pt x="778" y="928"/>
                </a:lnTo>
                <a:lnTo>
                  <a:pt x="779" y="930"/>
                </a:lnTo>
                <a:lnTo>
                  <a:pt x="781" y="932"/>
                </a:lnTo>
                <a:lnTo>
                  <a:pt x="790" y="938"/>
                </a:lnTo>
                <a:lnTo>
                  <a:pt x="800" y="945"/>
                </a:lnTo>
                <a:lnTo>
                  <a:pt x="810" y="952"/>
                </a:lnTo>
                <a:lnTo>
                  <a:pt x="821" y="960"/>
                </a:lnTo>
                <a:lnTo>
                  <a:pt x="833" y="968"/>
                </a:lnTo>
                <a:lnTo>
                  <a:pt x="846" y="976"/>
                </a:lnTo>
                <a:lnTo>
                  <a:pt x="859" y="984"/>
                </a:lnTo>
                <a:lnTo>
                  <a:pt x="873" y="993"/>
                </a:lnTo>
                <a:lnTo>
                  <a:pt x="887" y="1001"/>
                </a:lnTo>
                <a:lnTo>
                  <a:pt x="901" y="1009"/>
                </a:lnTo>
                <a:lnTo>
                  <a:pt x="915" y="1016"/>
                </a:lnTo>
                <a:lnTo>
                  <a:pt x="930" y="1024"/>
                </a:lnTo>
                <a:lnTo>
                  <a:pt x="944" y="1030"/>
                </a:lnTo>
                <a:lnTo>
                  <a:pt x="958" y="1036"/>
                </a:lnTo>
                <a:lnTo>
                  <a:pt x="972" y="1041"/>
                </a:lnTo>
                <a:lnTo>
                  <a:pt x="987" y="1046"/>
                </a:lnTo>
                <a:lnTo>
                  <a:pt x="1006" y="1051"/>
                </a:lnTo>
                <a:lnTo>
                  <a:pt x="1024" y="1058"/>
                </a:lnTo>
                <a:lnTo>
                  <a:pt x="1043" y="1065"/>
                </a:lnTo>
                <a:lnTo>
                  <a:pt x="1061" y="1074"/>
                </a:lnTo>
                <a:lnTo>
                  <a:pt x="1079" y="1083"/>
                </a:lnTo>
                <a:lnTo>
                  <a:pt x="1097" y="1092"/>
                </a:lnTo>
                <a:lnTo>
                  <a:pt x="1114" y="1102"/>
                </a:lnTo>
                <a:lnTo>
                  <a:pt x="1130" y="1112"/>
                </a:lnTo>
                <a:lnTo>
                  <a:pt x="1146" y="1123"/>
                </a:lnTo>
                <a:lnTo>
                  <a:pt x="1160" y="1133"/>
                </a:lnTo>
                <a:lnTo>
                  <a:pt x="1174" y="1143"/>
                </a:lnTo>
                <a:lnTo>
                  <a:pt x="1187" y="1154"/>
                </a:lnTo>
                <a:lnTo>
                  <a:pt x="1198" y="1163"/>
                </a:lnTo>
                <a:lnTo>
                  <a:pt x="1208" y="1173"/>
                </a:lnTo>
                <a:lnTo>
                  <a:pt x="1217" y="1181"/>
                </a:lnTo>
                <a:lnTo>
                  <a:pt x="1224" y="1190"/>
                </a:lnTo>
                <a:lnTo>
                  <a:pt x="1226" y="1190"/>
                </a:lnTo>
                <a:lnTo>
                  <a:pt x="1231" y="1192"/>
                </a:lnTo>
                <a:lnTo>
                  <a:pt x="1240" y="1196"/>
                </a:lnTo>
                <a:lnTo>
                  <a:pt x="1250" y="1201"/>
                </a:lnTo>
                <a:lnTo>
                  <a:pt x="1263" y="1209"/>
                </a:lnTo>
                <a:lnTo>
                  <a:pt x="1277" y="1219"/>
                </a:lnTo>
                <a:lnTo>
                  <a:pt x="1292" y="1231"/>
                </a:lnTo>
                <a:lnTo>
                  <a:pt x="1308" y="1246"/>
                </a:lnTo>
                <a:lnTo>
                  <a:pt x="1323" y="1264"/>
                </a:lnTo>
                <a:lnTo>
                  <a:pt x="1338" y="1285"/>
                </a:lnTo>
                <a:lnTo>
                  <a:pt x="1352" y="1310"/>
                </a:lnTo>
                <a:lnTo>
                  <a:pt x="1365" y="1338"/>
                </a:lnTo>
                <a:lnTo>
                  <a:pt x="1376" y="1370"/>
                </a:lnTo>
                <a:lnTo>
                  <a:pt x="1384" y="1406"/>
                </a:lnTo>
                <a:lnTo>
                  <a:pt x="1389" y="1446"/>
                </a:lnTo>
                <a:lnTo>
                  <a:pt x="1391" y="1491"/>
                </a:lnTo>
                <a:lnTo>
                  <a:pt x="1391" y="1522"/>
                </a:lnTo>
                <a:lnTo>
                  <a:pt x="1390" y="1549"/>
                </a:lnTo>
                <a:lnTo>
                  <a:pt x="1389" y="1575"/>
                </a:lnTo>
                <a:lnTo>
                  <a:pt x="1387" y="1597"/>
                </a:lnTo>
                <a:lnTo>
                  <a:pt x="1384" y="1617"/>
                </a:lnTo>
                <a:lnTo>
                  <a:pt x="1382" y="1635"/>
                </a:lnTo>
                <a:lnTo>
                  <a:pt x="1379" y="1650"/>
                </a:lnTo>
                <a:lnTo>
                  <a:pt x="1375" y="1663"/>
                </a:lnTo>
                <a:lnTo>
                  <a:pt x="1372" y="1676"/>
                </a:lnTo>
                <a:lnTo>
                  <a:pt x="1368" y="1686"/>
                </a:lnTo>
                <a:lnTo>
                  <a:pt x="1364" y="1695"/>
                </a:lnTo>
                <a:lnTo>
                  <a:pt x="1360" y="1702"/>
                </a:lnTo>
                <a:lnTo>
                  <a:pt x="1356" y="1709"/>
                </a:lnTo>
                <a:lnTo>
                  <a:pt x="1352" y="1714"/>
                </a:lnTo>
                <a:lnTo>
                  <a:pt x="1348" y="1719"/>
                </a:lnTo>
                <a:lnTo>
                  <a:pt x="1344" y="1723"/>
                </a:lnTo>
                <a:lnTo>
                  <a:pt x="1344" y="1724"/>
                </a:lnTo>
                <a:lnTo>
                  <a:pt x="1344" y="1725"/>
                </a:lnTo>
                <a:lnTo>
                  <a:pt x="1343" y="1727"/>
                </a:lnTo>
                <a:lnTo>
                  <a:pt x="1343" y="1730"/>
                </a:lnTo>
                <a:lnTo>
                  <a:pt x="1342" y="1734"/>
                </a:lnTo>
                <a:lnTo>
                  <a:pt x="1341" y="1739"/>
                </a:lnTo>
                <a:lnTo>
                  <a:pt x="1340" y="1744"/>
                </a:lnTo>
                <a:lnTo>
                  <a:pt x="1339" y="1750"/>
                </a:lnTo>
                <a:lnTo>
                  <a:pt x="1339" y="1757"/>
                </a:lnTo>
                <a:lnTo>
                  <a:pt x="1338" y="1764"/>
                </a:lnTo>
                <a:lnTo>
                  <a:pt x="1338" y="1772"/>
                </a:lnTo>
                <a:lnTo>
                  <a:pt x="1338" y="1780"/>
                </a:lnTo>
                <a:lnTo>
                  <a:pt x="1338" y="1789"/>
                </a:lnTo>
                <a:lnTo>
                  <a:pt x="1339" y="1799"/>
                </a:lnTo>
                <a:lnTo>
                  <a:pt x="1340" y="1809"/>
                </a:lnTo>
                <a:lnTo>
                  <a:pt x="1342" y="1819"/>
                </a:lnTo>
                <a:lnTo>
                  <a:pt x="1344" y="1830"/>
                </a:lnTo>
                <a:lnTo>
                  <a:pt x="1345" y="1844"/>
                </a:lnTo>
                <a:lnTo>
                  <a:pt x="1346" y="1860"/>
                </a:lnTo>
                <a:lnTo>
                  <a:pt x="1347" y="1877"/>
                </a:lnTo>
                <a:lnTo>
                  <a:pt x="1347" y="1895"/>
                </a:lnTo>
                <a:lnTo>
                  <a:pt x="1347" y="1913"/>
                </a:lnTo>
                <a:lnTo>
                  <a:pt x="1347" y="1932"/>
                </a:lnTo>
                <a:lnTo>
                  <a:pt x="1347" y="1951"/>
                </a:lnTo>
                <a:lnTo>
                  <a:pt x="1346" y="1970"/>
                </a:lnTo>
                <a:lnTo>
                  <a:pt x="1345" y="1988"/>
                </a:lnTo>
                <a:lnTo>
                  <a:pt x="1344" y="2006"/>
                </a:lnTo>
                <a:lnTo>
                  <a:pt x="1344" y="2022"/>
                </a:lnTo>
                <a:lnTo>
                  <a:pt x="1343" y="2037"/>
                </a:lnTo>
                <a:lnTo>
                  <a:pt x="1342" y="2049"/>
                </a:lnTo>
                <a:lnTo>
                  <a:pt x="1341" y="2060"/>
                </a:lnTo>
                <a:lnTo>
                  <a:pt x="1341" y="2068"/>
                </a:lnTo>
                <a:lnTo>
                  <a:pt x="1340" y="2074"/>
                </a:lnTo>
                <a:lnTo>
                  <a:pt x="1340" y="2082"/>
                </a:lnTo>
                <a:lnTo>
                  <a:pt x="1341" y="2090"/>
                </a:lnTo>
                <a:lnTo>
                  <a:pt x="1342" y="2099"/>
                </a:lnTo>
                <a:lnTo>
                  <a:pt x="1343" y="2108"/>
                </a:lnTo>
                <a:lnTo>
                  <a:pt x="1344" y="2118"/>
                </a:lnTo>
                <a:lnTo>
                  <a:pt x="1346" y="2128"/>
                </a:lnTo>
                <a:lnTo>
                  <a:pt x="1348" y="2138"/>
                </a:lnTo>
                <a:lnTo>
                  <a:pt x="1351" y="2149"/>
                </a:lnTo>
                <a:lnTo>
                  <a:pt x="1354" y="2160"/>
                </a:lnTo>
                <a:lnTo>
                  <a:pt x="1357" y="2171"/>
                </a:lnTo>
                <a:lnTo>
                  <a:pt x="1361" y="2183"/>
                </a:lnTo>
                <a:lnTo>
                  <a:pt x="1365" y="2194"/>
                </a:lnTo>
                <a:lnTo>
                  <a:pt x="1369" y="2206"/>
                </a:lnTo>
                <a:lnTo>
                  <a:pt x="1374" y="2218"/>
                </a:lnTo>
                <a:lnTo>
                  <a:pt x="1379" y="2229"/>
                </a:lnTo>
                <a:lnTo>
                  <a:pt x="1381" y="2234"/>
                </a:lnTo>
                <a:lnTo>
                  <a:pt x="1383" y="2238"/>
                </a:lnTo>
                <a:lnTo>
                  <a:pt x="1385" y="2243"/>
                </a:lnTo>
                <a:lnTo>
                  <a:pt x="1387" y="2248"/>
                </a:lnTo>
                <a:lnTo>
                  <a:pt x="1389" y="2254"/>
                </a:lnTo>
                <a:lnTo>
                  <a:pt x="1391" y="2259"/>
                </a:lnTo>
                <a:lnTo>
                  <a:pt x="1392" y="2265"/>
                </a:lnTo>
                <a:lnTo>
                  <a:pt x="1394" y="2271"/>
                </a:lnTo>
                <a:lnTo>
                  <a:pt x="1396" y="2278"/>
                </a:lnTo>
                <a:lnTo>
                  <a:pt x="1398" y="2284"/>
                </a:lnTo>
                <a:lnTo>
                  <a:pt x="1400" y="2291"/>
                </a:lnTo>
                <a:lnTo>
                  <a:pt x="1402" y="2298"/>
                </a:lnTo>
                <a:lnTo>
                  <a:pt x="1404" y="2306"/>
                </a:lnTo>
                <a:lnTo>
                  <a:pt x="1406" y="2313"/>
                </a:lnTo>
                <a:lnTo>
                  <a:pt x="1408" y="2322"/>
                </a:lnTo>
                <a:lnTo>
                  <a:pt x="1410" y="2331"/>
                </a:lnTo>
                <a:lnTo>
                  <a:pt x="1413" y="2344"/>
                </a:lnTo>
                <a:lnTo>
                  <a:pt x="1415" y="2358"/>
                </a:lnTo>
                <a:lnTo>
                  <a:pt x="1418" y="2373"/>
                </a:lnTo>
                <a:lnTo>
                  <a:pt x="1421" y="2390"/>
                </a:lnTo>
                <a:lnTo>
                  <a:pt x="1424" y="2407"/>
                </a:lnTo>
                <a:lnTo>
                  <a:pt x="1427" y="2426"/>
                </a:lnTo>
                <a:lnTo>
                  <a:pt x="1430" y="2445"/>
                </a:lnTo>
                <a:lnTo>
                  <a:pt x="1433" y="2466"/>
                </a:lnTo>
                <a:lnTo>
                  <a:pt x="1436" y="2487"/>
                </a:lnTo>
                <a:lnTo>
                  <a:pt x="1439" y="2511"/>
                </a:lnTo>
                <a:lnTo>
                  <a:pt x="1442" y="2535"/>
                </a:lnTo>
                <a:lnTo>
                  <a:pt x="1445" y="2561"/>
                </a:lnTo>
                <a:lnTo>
                  <a:pt x="1448" y="2588"/>
                </a:lnTo>
                <a:lnTo>
                  <a:pt x="1452" y="2617"/>
                </a:lnTo>
                <a:lnTo>
                  <a:pt x="1455" y="2647"/>
                </a:lnTo>
                <a:lnTo>
                  <a:pt x="1459" y="2679"/>
                </a:lnTo>
                <a:lnTo>
                  <a:pt x="1112" y="2679"/>
                </a:lnTo>
                <a:lnTo>
                  <a:pt x="1108" y="2668"/>
                </a:lnTo>
                <a:lnTo>
                  <a:pt x="1105" y="2657"/>
                </a:lnTo>
                <a:lnTo>
                  <a:pt x="1102" y="2647"/>
                </a:lnTo>
                <a:lnTo>
                  <a:pt x="1099" y="2637"/>
                </a:lnTo>
                <a:lnTo>
                  <a:pt x="1096" y="2626"/>
                </a:lnTo>
                <a:lnTo>
                  <a:pt x="1093" y="2616"/>
                </a:lnTo>
                <a:lnTo>
                  <a:pt x="1091" y="2606"/>
                </a:lnTo>
                <a:lnTo>
                  <a:pt x="1089" y="2596"/>
                </a:lnTo>
                <a:lnTo>
                  <a:pt x="1087" y="2587"/>
                </a:lnTo>
                <a:lnTo>
                  <a:pt x="1085" y="2577"/>
                </a:lnTo>
                <a:lnTo>
                  <a:pt x="1084" y="2568"/>
                </a:lnTo>
                <a:lnTo>
                  <a:pt x="1082" y="2560"/>
                </a:lnTo>
                <a:lnTo>
                  <a:pt x="1081" y="2551"/>
                </a:lnTo>
                <a:lnTo>
                  <a:pt x="1080" y="2542"/>
                </a:lnTo>
                <a:lnTo>
                  <a:pt x="1080" y="2534"/>
                </a:lnTo>
                <a:lnTo>
                  <a:pt x="1080" y="2527"/>
                </a:lnTo>
                <a:lnTo>
                  <a:pt x="1079" y="2530"/>
                </a:lnTo>
                <a:lnTo>
                  <a:pt x="1078" y="2534"/>
                </a:lnTo>
                <a:lnTo>
                  <a:pt x="1078" y="2537"/>
                </a:lnTo>
                <a:lnTo>
                  <a:pt x="1077" y="2540"/>
                </a:lnTo>
                <a:lnTo>
                  <a:pt x="1077" y="2543"/>
                </a:lnTo>
                <a:lnTo>
                  <a:pt x="1076" y="2546"/>
                </a:lnTo>
                <a:lnTo>
                  <a:pt x="1075" y="2549"/>
                </a:lnTo>
                <a:lnTo>
                  <a:pt x="1075" y="2551"/>
                </a:lnTo>
                <a:lnTo>
                  <a:pt x="1074" y="2553"/>
                </a:lnTo>
                <a:lnTo>
                  <a:pt x="1073" y="2555"/>
                </a:lnTo>
                <a:lnTo>
                  <a:pt x="1073" y="2557"/>
                </a:lnTo>
                <a:lnTo>
                  <a:pt x="1072" y="2558"/>
                </a:lnTo>
                <a:lnTo>
                  <a:pt x="1072" y="2559"/>
                </a:lnTo>
                <a:lnTo>
                  <a:pt x="1071" y="2560"/>
                </a:lnTo>
                <a:lnTo>
                  <a:pt x="1070" y="2566"/>
                </a:lnTo>
                <a:lnTo>
                  <a:pt x="1069" y="2573"/>
                </a:lnTo>
                <a:lnTo>
                  <a:pt x="1069" y="2579"/>
                </a:lnTo>
                <a:lnTo>
                  <a:pt x="1069" y="2586"/>
                </a:lnTo>
                <a:lnTo>
                  <a:pt x="1069" y="2593"/>
                </a:lnTo>
                <a:lnTo>
                  <a:pt x="1070" y="2600"/>
                </a:lnTo>
                <a:lnTo>
                  <a:pt x="1070" y="2607"/>
                </a:lnTo>
                <a:lnTo>
                  <a:pt x="1072" y="2615"/>
                </a:lnTo>
                <a:lnTo>
                  <a:pt x="1073" y="2623"/>
                </a:lnTo>
                <a:lnTo>
                  <a:pt x="1075" y="2631"/>
                </a:lnTo>
                <a:lnTo>
                  <a:pt x="1077" y="2639"/>
                </a:lnTo>
                <a:lnTo>
                  <a:pt x="1079" y="2647"/>
                </a:lnTo>
                <a:lnTo>
                  <a:pt x="1081" y="2654"/>
                </a:lnTo>
                <a:lnTo>
                  <a:pt x="1083" y="2663"/>
                </a:lnTo>
                <a:lnTo>
                  <a:pt x="1085" y="2671"/>
                </a:lnTo>
                <a:lnTo>
                  <a:pt x="1087" y="2679"/>
                </a:lnTo>
                <a:lnTo>
                  <a:pt x="0" y="2679"/>
                </a:lnTo>
                <a:lnTo>
                  <a:pt x="0" y="1066"/>
                </a:lnTo>
              </a:path>
            </a:pathLst>
          </a:custGeom>
          <a:solidFill>
            <a:srgbClr val="FF7C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698500" y="1911350"/>
            <a:ext cx="1073150" cy="739775"/>
          </a:xfrm>
          <a:custGeom>
            <a:avLst/>
            <a:gdLst>
              <a:gd name="T0" fmla="*/ 155 w 676"/>
              <a:gd name="T1" fmla="*/ 385 h 466"/>
              <a:gd name="T2" fmla="*/ 115 w 676"/>
              <a:gd name="T3" fmla="*/ 381 h 466"/>
              <a:gd name="T4" fmla="*/ 101 w 676"/>
              <a:gd name="T5" fmla="*/ 376 h 466"/>
              <a:gd name="T6" fmla="*/ 77 w 676"/>
              <a:gd name="T7" fmla="*/ 376 h 466"/>
              <a:gd name="T8" fmla="*/ 58 w 676"/>
              <a:gd name="T9" fmla="*/ 361 h 466"/>
              <a:gd name="T10" fmla="*/ 43 w 676"/>
              <a:gd name="T11" fmla="*/ 354 h 466"/>
              <a:gd name="T12" fmla="*/ 13 w 676"/>
              <a:gd name="T13" fmla="*/ 319 h 466"/>
              <a:gd name="T14" fmla="*/ 11 w 676"/>
              <a:gd name="T15" fmla="*/ 300 h 466"/>
              <a:gd name="T16" fmla="*/ 2 w 676"/>
              <a:gd name="T17" fmla="*/ 279 h 466"/>
              <a:gd name="T18" fmla="*/ 2 w 676"/>
              <a:gd name="T19" fmla="*/ 259 h 466"/>
              <a:gd name="T20" fmla="*/ 0 w 676"/>
              <a:gd name="T21" fmla="*/ 243 h 466"/>
              <a:gd name="T22" fmla="*/ 3 w 676"/>
              <a:gd name="T23" fmla="*/ 228 h 466"/>
              <a:gd name="T24" fmla="*/ 9 w 676"/>
              <a:gd name="T25" fmla="*/ 216 h 466"/>
              <a:gd name="T26" fmla="*/ 13 w 676"/>
              <a:gd name="T27" fmla="*/ 186 h 466"/>
              <a:gd name="T28" fmla="*/ 24 w 676"/>
              <a:gd name="T29" fmla="*/ 166 h 466"/>
              <a:gd name="T30" fmla="*/ 35 w 676"/>
              <a:gd name="T31" fmla="*/ 147 h 466"/>
              <a:gd name="T32" fmla="*/ 38 w 676"/>
              <a:gd name="T33" fmla="*/ 131 h 466"/>
              <a:gd name="T34" fmla="*/ 60 w 676"/>
              <a:gd name="T35" fmla="*/ 102 h 466"/>
              <a:gd name="T36" fmla="*/ 75 w 676"/>
              <a:gd name="T37" fmla="*/ 95 h 466"/>
              <a:gd name="T38" fmla="*/ 81 w 676"/>
              <a:gd name="T39" fmla="*/ 77 h 466"/>
              <a:gd name="T40" fmla="*/ 118 w 676"/>
              <a:gd name="T41" fmla="*/ 43 h 466"/>
              <a:gd name="T42" fmla="*/ 134 w 676"/>
              <a:gd name="T43" fmla="*/ 38 h 466"/>
              <a:gd name="T44" fmla="*/ 163 w 676"/>
              <a:gd name="T45" fmla="*/ 24 h 466"/>
              <a:gd name="T46" fmla="*/ 180 w 676"/>
              <a:gd name="T47" fmla="*/ 24 h 466"/>
              <a:gd name="T48" fmla="*/ 200 w 676"/>
              <a:gd name="T49" fmla="*/ 9 h 466"/>
              <a:gd name="T50" fmla="*/ 280 w 676"/>
              <a:gd name="T51" fmla="*/ 1 h 466"/>
              <a:gd name="T52" fmla="*/ 310 w 676"/>
              <a:gd name="T53" fmla="*/ 6 h 466"/>
              <a:gd name="T54" fmla="*/ 342 w 676"/>
              <a:gd name="T55" fmla="*/ 0 h 466"/>
              <a:gd name="T56" fmla="*/ 374 w 676"/>
              <a:gd name="T57" fmla="*/ 5 h 466"/>
              <a:gd name="T58" fmla="*/ 386 w 676"/>
              <a:gd name="T59" fmla="*/ 12 h 466"/>
              <a:gd name="T60" fmla="*/ 433 w 676"/>
              <a:gd name="T61" fmla="*/ 14 h 466"/>
              <a:gd name="T62" fmla="*/ 488 w 676"/>
              <a:gd name="T63" fmla="*/ 39 h 466"/>
              <a:gd name="T64" fmla="*/ 499 w 676"/>
              <a:gd name="T65" fmla="*/ 44 h 466"/>
              <a:gd name="T66" fmla="*/ 517 w 676"/>
              <a:gd name="T67" fmla="*/ 52 h 466"/>
              <a:gd name="T68" fmla="*/ 527 w 676"/>
              <a:gd name="T69" fmla="*/ 66 h 466"/>
              <a:gd name="T70" fmla="*/ 550 w 676"/>
              <a:gd name="T71" fmla="*/ 75 h 466"/>
              <a:gd name="T72" fmla="*/ 579 w 676"/>
              <a:gd name="T73" fmla="*/ 101 h 466"/>
              <a:gd name="T74" fmla="*/ 584 w 676"/>
              <a:gd name="T75" fmla="*/ 113 h 466"/>
              <a:gd name="T76" fmla="*/ 606 w 676"/>
              <a:gd name="T77" fmla="*/ 128 h 466"/>
              <a:gd name="T78" fmla="*/ 625 w 676"/>
              <a:gd name="T79" fmla="*/ 153 h 466"/>
              <a:gd name="T80" fmla="*/ 632 w 676"/>
              <a:gd name="T81" fmla="*/ 163 h 466"/>
              <a:gd name="T82" fmla="*/ 652 w 676"/>
              <a:gd name="T83" fmla="*/ 207 h 466"/>
              <a:gd name="T84" fmla="*/ 660 w 676"/>
              <a:gd name="T85" fmla="*/ 224 h 466"/>
              <a:gd name="T86" fmla="*/ 668 w 676"/>
              <a:gd name="T87" fmla="*/ 259 h 466"/>
              <a:gd name="T88" fmla="*/ 664 w 676"/>
              <a:gd name="T89" fmla="*/ 275 h 466"/>
              <a:gd name="T90" fmla="*/ 675 w 676"/>
              <a:gd name="T91" fmla="*/ 301 h 466"/>
              <a:gd name="T92" fmla="*/ 668 w 676"/>
              <a:gd name="T93" fmla="*/ 348 h 466"/>
              <a:gd name="T94" fmla="*/ 638 w 676"/>
              <a:gd name="T95" fmla="*/ 366 h 466"/>
              <a:gd name="T96" fmla="*/ 595 w 676"/>
              <a:gd name="T97" fmla="*/ 361 h 466"/>
              <a:gd name="T98" fmla="*/ 582 w 676"/>
              <a:gd name="T99" fmla="*/ 356 h 466"/>
              <a:gd name="T100" fmla="*/ 554 w 676"/>
              <a:gd name="T101" fmla="*/ 367 h 466"/>
              <a:gd name="T102" fmla="*/ 532 w 676"/>
              <a:gd name="T103" fmla="*/ 369 h 466"/>
              <a:gd name="T104" fmla="*/ 520 w 676"/>
              <a:gd name="T105" fmla="*/ 376 h 466"/>
              <a:gd name="T106" fmla="*/ 484 w 676"/>
              <a:gd name="T107" fmla="*/ 399 h 466"/>
              <a:gd name="T108" fmla="*/ 464 w 676"/>
              <a:gd name="T109" fmla="*/ 401 h 466"/>
              <a:gd name="T110" fmla="*/ 456 w 676"/>
              <a:gd name="T111" fmla="*/ 412 h 466"/>
              <a:gd name="T112" fmla="*/ 395 w 676"/>
              <a:gd name="T113" fmla="*/ 441 h 466"/>
              <a:gd name="T114" fmla="*/ 363 w 676"/>
              <a:gd name="T115" fmla="*/ 443 h 466"/>
              <a:gd name="T116" fmla="*/ 337 w 676"/>
              <a:gd name="T117" fmla="*/ 460 h 466"/>
              <a:gd name="T118" fmla="*/ 271 w 676"/>
              <a:gd name="T119" fmla="*/ 465 h 466"/>
              <a:gd name="T120" fmla="*/ 253 w 676"/>
              <a:gd name="T121" fmla="*/ 459 h 466"/>
              <a:gd name="T122" fmla="*/ 202 w 676"/>
              <a:gd name="T123" fmla="*/ 444 h 466"/>
              <a:gd name="T124" fmla="*/ 174 w 676"/>
              <a:gd name="T125" fmla="*/ 388 h 4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76"/>
              <a:gd name="T190" fmla="*/ 0 h 466"/>
              <a:gd name="T191" fmla="*/ 676 w 676"/>
              <a:gd name="T192" fmla="*/ 466 h 4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76" h="466">
                <a:moveTo>
                  <a:pt x="176" y="376"/>
                </a:moveTo>
                <a:lnTo>
                  <a:pt x="176" y="376"/>
                </a:lnTo>
                <a:lnTo>
                  <a:pt x="176" y="377"/>
                </a:lnTo>
                <a:lnTo>
                  <a:pt x="175" y="377"/>
                </a:lnTo>
                <a:lnTo>
                  <a:pt x="175" y="378"/>
                </a:lnTo>
                <a:lnTo>
                  <a:pt x="174" y="379"/>
                </a:lnTo>
                <a:lnTo>
                  <a:pt x="174" y="380"/>
                </a:lnTo>
                <a:lnTo>
                  <a:pt x="173" y="381"/>
                </a:lnTo>
                <a:lnTo>
                  <a:pt x="172" y="382"/>
                </a:lnTo>
                <a:lnTo>
                  <a:pt x="170" y="382"/>
                </a:lnTo>
                <a:lnTo>
                  <a:pt x="168" y="383"/>
                </a:lnTo>
                <a:lnTo>
                  <a:pt x="167" y="384"/>
                </a:lnTo>
                <a:lnTo>
                  <a:pt x="164" y="384"/>
                </a:lnTo>
                <a:lnTo>
                  <a:pt x="161" y="385"/>
                </a:lnTo>
                <a:lnTo>
                  <a:pt x="158" y="385"/>
                </a:lnTo>
                <a:lnTo>
                  <a:pt x="155" y="385"/>
                </a:lnTo>
                <a:lnTo>
                  <a:pt x="151" y="385"/>
                </a:lnTo>
                <a:lnTo>
                  <a:pt x="147" y="385"/>
                </a:lnTo>
                <a:lnTo>
                  <a:pt x="144" y="385"/>
                </a:lnTo>
                <a:lnTo>
                  <a:pt x="140" y="384"/>
                </a:lnTo>
                <a:lnTo>
                  <a:pt x="137" y="384"/>
                </a:lnTo>
                <a:lnTo>
                  <a:pt x="134" y="384"/>
                </a:lnTo>
                <a:lnTo>
                  <a:pt x="131" y="383"/>
                </a:lnTo>
                <a:lnTo>
                  <a:pt x="128" y="383"/>
                </a:lnTo>
                <a:lnTo>
                  <a:pt x="125" y="383"/>
                </a:lnTo>
                <a:lnTo>
                  <a:pt x="123" y="382"/>
                </a:lnTo>
                <a:lnTo>
                  <a:pt x="121" y="382"/>
                </a:lnTo>
                <a:lnTo>
                  <a:pt x="119" y="382"/>
                </a:lnTo>
                <a:lnTo>
                  <a:pt x="118" y="381"/>
                </a:lnTo>
                <a:lnTo>
                  <a:pt x="117" y="381"/>
                </a:lnTo>
                <a:lnTo>
                  <a:pt x="116" y="381"/>
                </a:lnTo>
                <a:lnTo>
                  <a:pt x="115" y="381"/>
                </a:lnTo>
                <a:lnTo>
                  <a:pt x="114" y="380"/>
                </a:lnTo>
                <a:lnTo>
                  <a:pt x="113" y="380"/>
                </a:lnTo>
                <a:lnTo>
                  <a:pt x="112" y="380"/>
                </a:lnTo>
                <a:lnTo>
                  <a:pt x="111" y="379"/>
                </a:lnTo>
                <a:lnTo>
                  <a:pt x="110" y="378"/>
                </a:lnTo>
                <a:lnTo>
                  <a:pt x="108" y="377"/>
                </a:lnTo>
                <a:lnTo>
                  <a:pt x="107" y="377"/>
                </a:lnTo>
                <a:lnTo>
                  <a:pt x="106" y="376"/>
                </a:lnTo>
                <a:lnTo>
                  <a:pt x="106" y="375"/>
                </a:lnTo>
                <a:lnTo>
                  <a:pt x="105" y="374"/>
                </a:lnTo>
                <a:lnTo>
                  <a:pt x="104" y="373"/>
                </a:lnTo>
                <a:lnTo>
                  <a:pt x="104" y="372"/>
                </a:lnTo>
                <a:lnTo>
                  <a:pt x="104" y="373"/>
                </a:lnTo>
                <a:lnTo>
                  <a:pt x="103" y="374"/>
                </a:lnTo>
                <a:lnTo>
                  <a:pt x="102" y="375"/>
                </a:lnTo>
                <a:lnTo>
                  <a:pt x="101" y="376"/>
                </a:lnTo>
                <a:lnTo>
                  <a:pt x="100" y="376"/>
                </a:lnTo>
                <a:lnTo>
                  <a:pt x="99" y="377"/>
                </a:lnTo>
                <a:lnTo>
                  <a:pt x="98" y="378"/>
                </a:lnTo>
                <a:lnTo>
                  <a:pt x="97" y="378"/>
                </a:lnTo>
                <a:lnTo>
                  <a:pt x="96" y="379"/>
                </a:lnTo>
                <a:lnTo>
                  <a:pt x="95" y="379"/>
                </a:lnTo>
                <a:lnTo>
                  <a:pt x="93" y="379"/>
                </a:lnTo>
                <a:lnTo>
                  <a:pt x="92" y="379"/>
                </a:lnTo>
                <a:lnTo>
                  <a:pt x="90" y="379"/>
                </a:lnTo>
                <a:lnTo>
                  <a:pt x="89" y="379"/>
                </a:lnTo>
                <a:lnTo>
                  <a:pt x="87" y="378"/>
                </a:lnTo>
                <a:lnTo>
                  <a:pt x="85" y="378"/>
                </a:lnTo>
                <a:lnTo>
                  <a:pt x="83" y="377"/>
                </a:lnTo>
                <a:lnTo>
                  <a:pt x="81" y="377"/>
                </a:lnTo>
                <a:lnTo>
                  <a:pt x="79" y="376"/>
                </a:lnTo>
                <a:lnTo>
                  <a:pt x="77" y="376"/>
                </a:lnTo>
                <a:lnTo>
                  <a:pt x="75" y="375"/>
                </a:lnTo>
                <a:lnTo>
                  <a:pt x="73" y="374"/>
                </a:lnTo>
                <a:lnTo>
                  <a:pt x="71" y="373"/>
                </a:lnTo>
                <a:lnTo>
                  <a:pt x="69" y="372"/>
                </a:lnTo>
                <a:lnTo>
                  <a:pt x="68" y="371"/>
                </a:lnTo>
                <a:lnTo>
                  <a:pt x="66" y="370"/>
                </a:lnTo>
                <a:lnTo>
                  <a:pt x="64" y="369"/>
                </a:lnTo>
                <a:lnTo>
                  <a:pt x="63" y="367"/>
                </a:lnTo>
                <a:lnTo>
                  <a:pt x="62" y="366"/>
                </a:lnTo>
                <a:lnTo>
                  <a:pt x="61" y="365"/>
                </a:lnTo>
                <a:lnTo>
                  <a:pt x="61" y="364"/>
                </a:lnTo>
                <a:lnTo>
                  <a:pt x="60" y="364"/>
                </a:lnTo>
                <a:lnTo>
                  <a:pt x="60" y="363"/>
                </a:lnTo>
                <a:lnTo>
                  <a:pt x="59" y="363"/>
                </a:lnTo>
                <a:lnTo>
                  <a:pt x="59" y="362"/>
                </a:lnTo>
                <a:lnTo>
                  <a:pt x="58" y="361"/>
                </a:lnTo>
                <a:lnTo>
                  <a:pt x="58" y="360"/>
                </a:lnTo>
                <a:lnTo>
                  <a:pt x="58" y="359"/>
                </a:lnTo>
                <a:lnTo>
                  <a:pt x="58" y="358"/>
                </a:lnTo>
                <a:lnTo>
                  <a:pt x="58" y="357"/>
                </a:lnTo>
                <a:lnTo>
                  <a:pt x="57" y="357"/>
                </a:lnTo>
                <a:lnTo>
                  <a:pt x="56" y="357"/>
                </a:lnTo>
                <a:lnTo>
                  <a:pt x="55" y="357"/>
                </a:lnTo>
                <a:lnTo>
                  <a:pt x="54" y="357"/>
                </a:lnTo>
                <a:lnTo>
                  <a:pt x="52" y="357"/>
                </a:lnTo>
                <a:lnTo>
                  <a:pt x="51" y="357"/>
                </a:lnTo>
                <a:lnTo>
                  <a:pt x="50" y="357"/>
                </a:lnTo>
                <a:lnTo>
                  <a:pt x="49" y="357"/>
                </a:lnTo>
                <a:lnTo>
                  <a:pt x="48" y="356"/>
                </a:lnTo>
                <a:lnTo>
                  <a:pt x="46" y="356"/>
                </a:lnTo>
                <a:lnTo>
                  <a:pt x="45" y="355"/>
                </a:lnTo>
                <a:lnTo>
                  <a:pt x="43" y="354"/>
                </a:lnTo>
                <a:lnTo>
                  <a:pt x="42" y="353"/>
                </a:lnTo>
                <a:lnTo>
                  <a:pt x="40" y="351"/>
                </a:lnTo>
                <a:lnTo>
                  <a:pt x="38" y="350"/>
                </a:lnTo>
                <a:lnTo>
                  <a:pt x="36" y="348"/>
                </a:lnTo>
                <a:lnTo>
                  <a:pt x="34" y="345"/>
                </a:lnTo>
                <a:lnTo>
                  <a:pt x="32" y="343"/>
                </a:lnTo>
                <a:lnTo>
                  <a:pt x="29" y="341"/>
                </a:lnTo>
                <a:lnTo>
                  <a:pt x="27" y="338"/>
                </a:lnTo>
                <a:lnTo>
                  <a:pt x="25" y="336"/>
                </a:lnTo>
                <a:lnTo>
                  <a:pt x="22" y="333"/>
                </a:lnTo>
                <a:lnTo>
                  <a:pt x="20" y="330"/>
                </a:lnTo>
                <a:lnTo>
                  <a:pt x="18" y="328"/>
                </a:lnTo>
                <a:lnTo>
                  <a:pt x="17" y="325"/>
                </a:lnTo>
                <a:lnTo>
                  <a:pt x="15" y="323"/>
                </a:lnTo>
                <a:lnTo>
                  <a:pt x="14" y="321"/>
                </a:lnTo>
                <a:lnTo>
                  <a:pt x="13" y="319"/>
                </a:lnTo>
                <a:lnTo>
                  <a:pt x="12" y="317"/>
                </a:lnTo>
                <a:lnTo>
                  <a:pt x="12" y="315"/>
                </a:lnTo>
                <a:lnTo>
                  <a:pt x="11" y="313"/>
                </a:lnTo>
                <a:lnTo>
                  <a:pt x="11" y="312"/>
                </a:lnTo>
                <a:lnTo>
                  <a:pt x="11" y="310"/>
                </a:lnTo>
                <a:lnTo>
                  <a:pt x="11" y="309"/>
                </a:lnTo>
                <a:lnTo>
                  <a:pt x="12" y="308"/>
                </a:lnTo>
                <a:lnTo>
                  <a:pt x="12" y="306"/>
                </a:lnTo>
                <a:lnTo>
                  <a:pt x="12" y="305"/>
                </a:lnTo>
                <a:lnTo>
                  <a:pt x="13" y="304"/>
                </a:lnTo>
                <a:lnTo>
                  <a:pt x="13" y="303"/>
                </a:lnTo>
                <a:lnTo>
                  <a:pt x="14" y="302"/>
                </a:lnTo>
                <a:lnTo>
                  <a:pt x="13" y="302"/>
                </a:lnTo>
                <a:lnTo>
                  <a:pt x="13" y="301"/>
                </a:lnTo>
                <a:lnTo>
                  <a:pt x="12" y="301"/>
                </a:lnTo>
                <a:lnTo>
                  <a:pt x="11" y="300"/>
                </a:lnTo>
                <a:lnTo>
                  <a:pt x="10" y="300"/>
                </a:lnTo>
                <a:lnTo>
                  <a:pt x="9" y="299"/>
                </a:lnTo>
                <a:lnTo>
                  <a:pt x="8" y="299"/>
                </a:lnTo>
                <a:lnTo>
                  <a:pt x="7" y="298"/>
                </a:lnTo>
                <a:lnTo>
                  <a:pt x="6" y="297"/>
                </a:lnTo>
                <a:lnTo>
                  <a:pt x="6" y="296"/>
                </a:lnTo>
                <a:lnTo>
                  <a:pt x="5" y="295"/>
                </a:lnTo>
                <a:lnTo>
                  <a:pt x="5" y="294"/>
                </a:lnTo>
                <a:lnTo>
                  <a:pt x="4" y="292"/>
                </a:lnTo>
                <a:lnTo>
                  <a:pt x="4" y="291"/>
                </a:lnTo>
                <a:lnTo>
                  <a:pt x="3" y="289"/>
                </a:lnTo>
                <a:lnTo>
                  <a:pt x="3" y="287"/>
                </a:lnTo>
                <a:lnTo>
                  <a:pt x="3" y="285"/>
                </a:lnTo>
                <a:lnTo>
                  <a:pt x="2" y="283"/>
                </a:lnTo>
                <a:lnTo>
                  <a:pt x="2" y="282"/>
                </a:lnTo>
                <a:lnTo>
                  <a:pt x="2" y="279"/>
                </a:lnTo>
                <a:lnTo>
                  <a:pt x="1" y="277"/>
                </a:lnTo>
                <a:lnTo>
                  <a:pt x="1" y="275"/>
                </a:lnTo>
                <a:lnTo>
                  <a:pt x="1" y="273"/>
                </a:lnTo>
                <a:lnTo>
                  <a:pt x="1" y="272"/>
                </a:lnTo>
                <a:lnTo>
                  <a:pt x="1" y="270"/>
                </a:lnTo>
                <a:lnTo>
                  <a:pt x="0" y="268"/>
                </a:lnTo>
                <a:lnTo>
                  <a:pt x="0" y="267"/>
                </a:lnTo>
                <a:lnTo>
                  <a:pt x="0" y="265"/>
                </a:lnTo>
                <a:lnTo>
                  <a:pt x="1" y="264"/>
                </a:lnTo>
                <a:lnTo>
                  <a:pt x="0" y="264"/>
                </a:lnTo>
                <a:lnTo>
                  <a:pt x="0" y="263"/>
                </a:lnTo>
                <a:lnTo>
                  <a:pt x="1" y="263"/>
                </a:lnTo>
                <a:lnTo>
                  <a:pt x="1" y="262"/>
                </a:lnTo>
                <a:lnTo>
                  <a:pt x="1" y="261"/>
                </a:lnTo>
                <a:lnTo>
                  <a:pt x="1" y="260"/>
                </a:lnTo>
                <a:lnTo>
                  <a:pt x="2" y="259"/>
                </a:lnTo>
                <a:lnTo>
                  <a:pt x="2" y="258"/>
                </a:lnTo>
                <a:lnTo>
                  <a:pt x="3" y="258"/>
                </a:lnTo>
                <a:lnTo>
                  <a:pt x="3" y="257"/>
                </a:lnTo>
                <a:lnTo>
                  <a:pt x="4" y="257"/>
                </a:lnTo>
                <a:lnTo>
                  <a:pt x="5" y="256"/>
                </a:lnTo>
                <a:lnTo>
                  <a:pt x="4" y="255"/>
                </a:lnTo>
                <a:lnTo>
                  <a:pt x="3" y="254"/>
                </a:lnTo>
                <a:lnTo>
                  <a:pt x="2" y="253"/>
                </a:lnTo>
                <a:lnTo>
                  <a:pt x="2" y="252"/>
                </a:lnTo>
                <a:lnTo>
                  <a:pt x="1" y="251"/>
                </a:lnTo>
                <a:lnTo>
                  <a:pt x="1" y="249"/>
                </a:lnTo>
                <a:lnTo>
                  <a:pt x="0" y="249"/>
                </a:lnTo>
                <a:lnTo>
                  <a:pt x="0" y="247"/>
                </a:lnTo>
                <a:lnTo>
                  <a:pt x="0" y="246"/>
                </a:lnTo>
                <a:lnTo>
                  <a:pt x="0" y="244"/>
                </a:lnTo>
                <a:lnTo>
                  <a:pt x="0" y="243"/>
                </a:lnTo>
                <a:lnTo>
                  <a:pt x="0" y="241"/>
                </a:lnTo>
                <a:lnTo>
                  <a:pt x="0" y="240"/>
                </a:lnTo>
                <a:lnTo>
                  <a:pt x="0" y="239"/>
                </a:lnTo>
                <a:lnTo>
                  <a:pt x="0" y="237"/>
                </a:lnTo>
                <a:lnTo>
                  <a:pt x="0" y="236"/>
                </a:lnTo>
                <a:lnTo>
                  <a:pt x="0" y="235"/>
                </a:lnTo>
                <a:lnTo>
                  <a:pt x="1" y="235"/>
                </a:lnTo>
                <a:lnTo>
                  <a:pt x="1" y="234"/>
                </a:lnTo>
                <a:lnTo>
                  <a:pt x="1" y="233"/>
                </a:lnTo>
                <a:lnTo>
                  <a:pt x="1" y="232"/>
                </a:lnTo>
                <a:lnTo>
                  <a:pt x="1" y="231"/>
                </a:lnTo>
                <a:lnTo>
                  <a:pt x="1" y="230"/>
                </a:lnTo>
                <a:lnTo>
                  <a:pt x="2" y="230"/>
                </a:lnTo>
                <a:lnTo>
                  <a:pt x="2" y="229"/>
                </a:lnTo>
                <a:lnTo>
                  <a:pt x="2" y="228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3" y="225"/>
                </a:lnTo>
                <a:lnTo>
                  <a:pt x="4" y="225"/>
                </a:lnTo>
                <a:lnTo>
                  <a:pt x="4" y="224"/>
                </a:lnTo>
                <a:lnTo>
                  <a:pt x="5" y="223"/>
                </a:lnTo>
                <a:lnTo>
                  <a:pt x="6" y="222"/>
                </a:lnTo>
                <a:lnTo>
                  <a:pt x="7" y="221"/>
                </a:lnTo>
                <a:lnTo>
                  <a:pt x="9" y="220"/>
                </a:lnTo>
                <a:lnTo>
                  <a:pt x="10" y="219"/>
                </a:lnTo>
                <a:lnTo>
                  <a:pt x="11" y="219"/>
                </a:lnTo>
                <a:lnTo>
                  <a:pt x="11" y="218"/>
                </a:lnTo>
                <a:lnTo>
                  <a:pt x="10" y="218"/>
                </a:lnTo>
                <a:lnTo>
                  <a:pt x="10" y="217"/>
                </a:lnTo>
                <a:lnTo>
                  <a:pt x="10" y="216"/>
                </a:lnTo>
                <a:lnTo>
                  <a:pt x="9" y="216"/>
                </a:lnTo>
                <a:lnTo>
                  <a:pt x="9" y="215"/>
                </a:lnTo>
                <a:lnTo>
                  <a:pt x="8" y="214"/>
                </a:lnTo>
                <a:lnTo>
                  <a:pt x="8" y="213"/>
                </a:lnTo>
                <a:lnTo>
                  <a:pt x="8" y="211"/>
                </a:lnTo>
                <a:lnTo>
                  <a:pt x="8" y="209"/>
                </a:lnTo>
                <a:lnTo>
                  <a:pt x="8" y="208"/>
                </a:lnTo>
                <a:lnTo>
                  <a:pt x="8" y="206"/>
                </a:lnTo>
                <a:lnTo>
                  <a:pt x="8" y="204"/>
                </a:lnTo>
                <a:lnTo>
                  <a:pt x="9" y="202"/>
                </a:lnTo>
                <a:lnTo>
                  <a:pt x="9" y="200"/>
                </a:lnTo>
                <a:lnTo>
                  <a:pt x="10" y="197"/>
                </a:lnTo>
                <a:lnTo>
                  <a:pt x="10" y="195"/>
                </a:lnTo>
                <a:lnTo>
                  <a:pt x="11" y="193"/>
                </a:lnTo>
                <a:lnTo>
                  <a:pt x="12" y="191"/>
                </a:lnTo>
                <a:lnTo>
                  <a:pt x="12" y="188"/>
                </a:lnTo>
                <a:lnTo>
                  <a:pt x="13" y="186"/>
                </a:lnTo>
                <a:lnTo>
                  <a:pt x="14" y="184"/>
                </a:lnTo>
                <a:lnTo>
                  <a:pt x="15" y="182"/>
                </a:lnTo>
                <a:lnTo>
                  <a:pt x="16" y="180"/>
                </a:lnTo>
                <a:lnTo>
                  <a:pt x="17" y="179"/>
                </a:lnTo>
                <a:lnTo>
                  <a:pt x="19" y="177"/>
                </a:lnTo>
                <a:lnTo>
                  <a:pt x="20" y="176"/>
                </a:lnTo>
                <a:lnTo>
                  <a:pt x="21" y="175"/>
                </a:lnTo>
                <a:lnTo>
                  <a:pt x="23" y="174"/>
                </a:lnTo>
                <a:lnTo>
                  <a:pt x="25" y="173"/>
                </a:lnTo>
                <a:lnTo>
                  <a:pt x="25" y="172"/>
                </a:lnTo>
                <a:lnTo>
                  <a:pt x="24" y="171"/>
                </a:lnTo>
                <a:lnTo>
                  <a:pt x="24" y="170"/>
                </a:lnTo>
                <a:lnTo>
                  <a:pt x="24" y="169"/>
                </a:lnTo>
                <a:lnTo>
                  <a:pt x="24" y="168"/>
                </a:lnTo>
                <a:lnTo>
                  <a:pt x="24" y="167"/>
                </a:lnTo>
                <a:lnTo>
                  <a:pt x="24" y="166"/>
                </a:lnTo>
                <a:lnTo>
                  <a:pt x="24" y="165"/>
                </a:lnTo>
                <a:lnTo>
                  <a:pt x="25" y="164"/>
                </a:lnTo>
                <a:lnTo>
                  <a:pt x="25" y="162"/>
                </a:lnTo>
                <a:lnTo>
                  <a:pt x="26" y="161"/>
                </a:lnTo>
                <a:lnTo>
                  <a:pt x="26" y="159"/>
                </a:lnTo>
                <a:lnTo>
                  <a:pt x="27" y="158"/>
                </a:lnTo>
                <a:lnTo>
                  <a:pt x="28" y="157"/>
                </a:lnTo>
                <a:lnTo>
                  <a:pt x="28" y="156"/>
                </a:lnTo>
                <a:lnTo>
                  <a:pt x="29" y="155"/>
                </a:lnTo>
                <a:lnTo>
                  <a:pt x="30" y="153"/>
                </a:lnTo>
                <a:lnTo>
                  <a:pt x="31" y="152"/>
                </a:lnTo>
                <a:lnTo>
                  <a:pt x="32" y="151"/>
                </a:lnTo>
                <a:lnTo>
                  <a:pt x="32" y="150"/>
                </a:lnTo>
                <a:lnTo>
                  <a:pt x="33" y="148"/>
                </a:lnTo>
                <a:lnTo>
                  <a:pt x="34" y="148"/>
                </a:lnTo>
                <a:lnTo>
                  <a:pt x="35" y="147"/>
                </a:lnTo>
                <a:lnTo>
                  <a:pt x="36" y="146"/>
                </a:lnTo>
                <a:lnTo>
                  <a:pt x="37" y="146"/>
                </a:lnTo>
                <a:lnTo>
                  <a:pt x="38" y="145"/>
                </a:lnTo>
                <a:lnTo>
                  <a:pt x="39" y="145"/>
                </a:lnTo>
                <a:lnTo>
                  <a:pt x="39" y="144"/>
                </a:lnTo>
                <a:lnTo>
                  <a:pt x="38" y="144"/>
                </a:lnTo>
                <a:lnTo>
                  <a:pt x="38" y="143"/>
                </a:lnTo>
                <a:lnTo>
                  <a:pt x="37" y="142"/>
                </a:lnTo>
                <a:lnTo>
                  <a:pt x="37" y="141"/>
                </a:lnTo>
                <a:lnTo>
                  <a:pt x="37" y="140"/>
                </a:lnTo>
                <a:lnTo>
                  <a:pt x="37" y="138"/>
                </a:lnTo>
                <a:lnTo>
                  <a:pt x="36" y="137"/>
                </a:lnTo>
                <a:lnTo>
                  <a:pt x="37" y="135"/>
                </a:lnTo>
                <a:lnTo>
                  <a:pt x="37" y="134"/>
                </a:lnTo>
                <a:lnTo>
                  <a:pt x="37" y="132"/>
                </a:lnTo>
                <a:lnTo>
                  <a:pt x="38" y="131"/>
                </a:lnTo>
                <a:lnTo>
                  <a:pt x="39" y="129"/>
                </a:lnTo>
                <a:lnTo>
                  <a:pt x="41" y="128"/>
                </a:lnTo>
                <a:lnTo>
                  <a:pt x="42" y="126"/>
                </a:lnTo>
                <a:lnTo>
                  <a:pt x="43" y="125"/>
                </a:lnTo>
                <a:lnTo>
                  <a:pt x="44" y="123"/>
                </a:lnTo>
                <a:lnTo>
                  <a:pt x="45" y="122"/>
                </a:lnTo>
                <a:lnTo>
                  <a:pt x="46" y="120"/>
                </a:lnTo>
                <a:lnTo>
                  <a:pt x="48" y="118"/>
                </a:lnTo>
                <a:lnTo>
                  <a:pt x="49" y="116"/>
                </a:lnTo>
                <a:lnTo>
                  <a:pt x="50" y="114"/>
                </a:lnTo>
                <a:lnTo>
                  <a:pt x="52" y="112"/>
                </a:lnTo>
                <a:lnTo>
                  <a:pt x="53" y="110"/>
                </a:lnTo>
                <a:lnTo>
                  <a:pt x="55" y="108"/>
                </a:lnTo>
                <a:lnTo>
                  <a:pt x="56" y="106"/>
                </a:lnTo>
                <a:lnTo>
                  <a:pt x="58" y="104"/>
                </a:lnTo>
                <a:lnTo>
                  <a:pt x="60" y="102"/>
                </a:lnTo>
                <a:lnTo>
                  <a:pt x="61" y="101"/>
                </a:lnTo>
                <a:lnTo>
                  <a:pt x="63" y="100"/>
                </a:lnTo>
                <a:lnTo>
                  <a:pt x="63" y="99"/>
                </a:lnTo>
                <a:lnTo>
                  <a:pt x="64" y="99"/>
                </a:lnTo>
                <a:lnTo>
                  <a:pt x="64" y="98"/>
                </a:lnTo>
                <a:lnTo>
                  <a:pt x="65" y="98"/>
                </a:lnTo>
                <a:lnTo>
                  <a:pt x="66" y="97"/>
                </a:lnTo>
                <a:lnTo>
                  <a:pt x="67" y="97"/>
                </a:lnTo>
                <a:lnTo>
                  <a:pt x="67" y="96"/>
                </a:lnTo>
                <a:lnTo>
                  <a:pt x="68" y="96"/>
                </a:lnTo>
                <a:lnTo>
                  <a:pt x="69" y="96"/>
                </a:lnTo>
                <a:lnTo>
                  <a:pt x="70" y="96"/>
                </a:lnTo>
                <a:lnTo>
                  <a:pt x="72" y="96"/>
                </a:lnTo>
                <a:lnTo>
                  <a:pt x="73" y="96"/>
                </a:lnTo>
                <a:lnTo>
                  <a:pt x="75" y="96"/>
                </a:lnTo>
                <a:lnTo>
                  <a:pt x="75" y="95"/>
                </a:lnTo>
                <a:lnTo>
                  <a:pt x="74" y="95"/>
                </a:lnTo>
                <a:lnTo>
                  <a:pt x="74" y="94"/>
                </a:lnTo>
                <a:lnTo>
                  <a:pt x="74" y="93"/>
                </a:lnTo>
                <a:lnTo>
                  <a:pt x="74" y="92"/>
                </a:lnTo>
                <a:lnTo>
                  <a:pt x="74" y="91"/>
                </a:lnTo>
                <a:lnTo>
                  <a:pt x="74" y="90"/>
                </a:lnTo>
                <a:lnTo>
                  <a:pt x="74" y="89"/>
                </a:lnTo>
                <a:lnTo>
                  <a:pt x="74" y="88"/>
                </a:lnTo>
                <a:lnTo>
                  <a:pt x="75" y="87"/>
                </a:lnTo>
                <a:lnTo>
                  <a:pt x="75" y="85"/>
                </a:lnTo>
                <a:lnTo>
                  <a:pt x="76" y="84"/>
                </a:lnTo>
                <a:lnTo>
                  <a:pt x="77" y="83"/>
                </a:lnTo>
                <a:lnTo>
                  <a:pt x="77" y="82"/>
                </a:lnTo>
                <a:lnTo>
                  <a:pt x="78" y="81"/>
                </a:lnTo>
                <a:lnTo>
                  <a:pt x="79" y="79"/>
                </a:lnTo>
                <a:lnTo>
                  <a:pt x="81" y="77"/>
                </a:lnTo>
                <a:lnTo>
                  <a:pt x="83" y="75"/>
                </a:lnTo>
                <a:lnTo>
                  <a:pt x="85" y="72"/>
                </a:lnTo>
                <a:lnTo>
                  <a:pt x="87" y="69"/>
                </a:lnTo>
                <a:lnTo>
                  <a:pt x="90" y="67"/>
                </a:lnTo>
                <a:lnTo>
                  <a:pt x="92" y="63"/>
                </a:lnTo>
                <a:lnTo>
                  <a:pt x="95" y="60"/>
                </a:lnTo>
                <a:lnTo>
                  <a:pt x="98" y="57"/>
                </a:lnTo>
                <a:lnTo>
                  <a:pt x="102" y="54"/>
                </a:lnTo>
                <a:lnTo>
                  <a:pt x="105" y="51"/>
                </a:lnTo>
                <a:lnTo>
                  <a:pt x="109" y="48"/>
                </a:lnTo>
                <a:lnTo>
                  <a:pt x="113" y="45"/>
                </a:lnTo>
                <a:lnTo>
                  <a:pt x="114" y="45"/>
                </a:lnTo>
                <a:lnTo>
                  <a:pt x="115" y="44"/>
                </a:lnTo>
                <a:lnTo>
                  <a:pt x="116" y="44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2"/>
                </a:lnTo>
                <a:lnTo>
                  <a:pt x="123" y="42"/>
                </a:lnTo>
                <a:lnTo>
                  <a:pt x="124" y="42"/>
                </a:lnTo>
                <a:lnTo>
                  <a:pt x="126" y="42"/>
                </a:lnTo>
                <a:lnTo>
                  <a:pt x="127" y="42"/>
                </a:lnTo>
                <a:lnTo>
                  <a:pt x="129" y="43"/>
                </a:lnTo>
                <a:lnTo>
                  <a:pt x="130" y="43"/>
                </a:lnTo>
                <a:lnTo>
                  <a:pt x="131" y="44"/>
                </a:lnTo>
                <a:lnTo>
                  <a:pt x="131" y="43"/>
                </a:lnTo>
                <a:lnTo>
                  <a:pt x="132" y="43"/>
                </a:lnTo>
                <a:lnTo>
                  <a:pt x="132" y="42"/>
                </a:lnTo>
                <a:lnTo>
                  <a:pt x="132" y="41"/>
                </a:lnTo>
                <a:lnTo>
                  <a:pt x="133" y="40"/>
                </a:lnTo>
                <a:lnTo>
                  <a:pt x="134" y="39"/>
                </a:lnTo>
                <a:lnTo>
                  <a:pt x="134" y="38"/>
                </a:lnTo>
                <a:lnTo>
                  <a:pt x="135" y="37"/>
                </a:lnTo>
                <a:lnTo>
                  <a:pt x="137" y="36"/>
                </a:lnTo>
                <a:lnTo>
                  <a:pt x="138" y="35"/>
                </a:lnTo>
                <a:lnTo>
                  <a:pt x="139" y="35"/>
                </a:lnTo>
                <a:lnTo>
                  <a:pt x="141" y="34"/>
                </a:lnTo>
                <a:lnTo>
                  <a:pt x="143" y="32"/>
                </a:lnTo>
                <a:lnTo>
                  <a:pt x="145" y="31"/>
                </a:lnTo>
                <a:lnTo>
                  <a:pt x="147" y="30"/>
                </a:lnTo>
                <a:lnTo>
                  <a:pt x="149" y="29"/>
                </a:lnTo>
                <a:lnTo>
                  <a:pt x="152" y="28"/>
                </a:lnTo>
                <a:lnTo>
                  <a:pt x="153" y="28"/>
                </a:lnTo>
                <a:lnTo>
                  <a:pt x="156" y="27"/>
                </a:lnTo>
                <a:lnTo>
                  <a:pt x="158" y="26"/>
                </a:lnTo>
                <a:lnTo>
                  <a:pt x="160" y="25"/>
                </a:lnTo>
                <a:lnTo>
                  <a:pt x="161" y="24"/>
                </a:lnTo>
                <a:lnTo>
                  <a:pt x="163" y="24"/>
                </a:lnTo>
                <a:lnTo>
                  <a:pt x="164" y="23"/>
                </a:lnTo>
                <a:lnTo>
                  <a:pt x="165" y="22"/>
                </a:lnTo>
                <a:lnTo>
                  <a:pt x="166" y="22"/>
                </a:lnTo>
                <a:lnTo>
                  <a:pt x="167" y="22"/>
                </a:lnTo>
                <a:lnTo>
                  <a:pt x="168" y="21"/>
                </a:lnTo>
                <a:lnTo>
                  <a:pt x="169" y="21"/>
                </a:lnTo>
                <a:lnTo>
                  <a:pt x="170" y="21"/>
                </a:lnTo>
                <a:lnTo>
                  <a:pt x="171" y="21"/>
                </a:lnTo>
                <a:lnTo>
                  <a:pt x="172" y="21"/>
                </a:lnTo>
                <a:lnTo>
                  <a:pt x="173" y="21"/>
                </a:lnTo>
                <a:lnTo>
                  <a:pt x="174" y="21"/>
                </a:lnTo>
                <a:lnTo>
                  <a:pt x="175" y="22"/>
                </a:lnTo>
                <a:lnTo>
                  <a:pt x="176" y="22"/>
                </a:lnTo>
                <a:lnTo>
                  <a:pt x="177" y="23"/>
                </a:lnTo>
                <a:lnTo>
                  <a:pt x="179" y="23"/>
                </a:lnTo>
                <a:lnTo>
                  <a:pt x="180" y="24"/>
                </a:lnTo>
                <a:lnTo>
                  <a:pt x="181" y="26"/>
                </a:lnTo>
                <a:lnTo>
                  <a:pt x="180" y="25"/>
                </a:lnTo>
                <a:lnTo>
                  <a:pt x="180" y="24"/>
                </a:lnTo>
                <a:lnTo>
                  <a:pt x="181" y="23"/>
                </a:lnTo>
                <a:lnTo>
                  <a:pt x="181" y="22"/>
                </a:lnTo>
                <a:lnTo>
                  <a:pt x="181" y="21"/>
                </a:lnTo>
                <a:lnTo>
                  <a:pt x="181" y="20"/>
                </a:lnTo>
                <a:lnTo>
                  <a:pt x="182" y="19"/>
                </a:lnTo>
                <a:lnTo>
                  <a:pt x="183" y="18"/>
                </a:lnTo>
                <a:lnTo>
                  <a:pt x="185" y="17"/>
                </a:lnTo>
                <a:lnTo>
                  <a:pt x="186" y="15"/>
                </a:lnTo>
                <a:lnTo>
                  <a:pt x="188" y="14"/>
                </a:lnTo>
                <a:lnTo>
                  <a:pt x="190" y="13"/>
                </a:lnTo>
                <a:lnTo>
                  <a:pt x="193" y="12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9" y="8"/>
                </a:lnTo>
                <a:lnTo>
                  <a:pt x="214" y="7"/>
                </a:lnTo>
                <a:lnTo>
                  <a:pt x="220" y="6"/>
                </a:lnTo>
                <a:lnTo>
                  <a:pt x="225" y="5"/>
                </a:lnTo>
                <a:lnTo>
                  <a:pt x="231" y="5"/>
                </a:lnTo>
                <a:lnTo>
                  <a:pt x="238" y="4"/>
                </a:lnTo>
                <a:lnTo>
                  <a:pt x="244" y="3"/>
                </a:lnTo>
                <a:lnTo>
                  <a:pt x="250" y="3"/>
                </a:lnTo>
                <a:lnTo>
                  <a:pt x="256" y="2"/>
                </a:lnTo>
                <a:lnTo>
                  <a:pt x="261" y="2"/>
                </a:lnTo>
                <a:lnTo>
                  <a:pt x="266" y="2"/>
                </a:lnTo>
                <a:lnTo>
                  <a:pt x="271" y="2"/>
                </a:lnTo>
                <a:lnTo>
                  <a:pt x="275" y="1"/>
                </a:lnTo>
                <a:lnTo>
                  <a:pt x="279" y="1"/>
                </a:lnTo>
                <a:lnTo>
                  <a:pt x="280" y="1"/>
                </a:lnTo>
                <a:lnTo>
                  <a:pt x="281" y="1"/>
                </a:lnTo>
                <a:lnTo>
                  <a:pt x="283" y="1"/>
                </a:lnTo>
                <a:lnTo>
                  <a:pt x="285" y="1"/>
                </a:lnTo>
                <a:lnTo>
                  <a:pt x="287" y="1"/>
                </a:lnTo>
                <a:lnTo>
                  <a:pt x="290" y="1"/>
                </a:lnTo>
                <a:lnTo>
                  <a:pt x="293" y="1"/>
                </a:lnTo>
                <a:lnTo>
                  <a:pt x="295" y="1"/>
                </a:lnTo>
                <a:lnTo>
                  <a:pt x="298" y="1"/>
                </a:lnTo>
                <a:lnTo>
                  <a:pt x="300" y="1"/>
                </a:lnTo>
                <a:lnTo>
                  <a:pt x="303" y="2"/>
                </a:lnTo>
                <a:lnTo>
                  <a:pt x="305" y="3"/>
                </a:lnTo>
                <a:lnTo>
                  <a:pt x="307" y="4"/>
                </a:lnTo>
                <a:lnTo>
                  <a:pt x="308" y="5"/>
                </a:lnTo>
                <a:lnTo>
                  <a:pt x="309" y="7"/>
                </a:lnTo>
                <a:lnTo>
                  <a:pt x="309" y="6"/>
                </a:lnTo>
                <a:lnTo>
                  <a:pt x="310" y="6"/>
                </a:lnTo>
                <a:lnTo>
                  <a:pt x="310" y="5"/>
                </a:lnTo>
                <a:lnTo>
                  <a:pt x="311" y="4"/>
                </a:lnTo>
                <a:lnTo>
                  <a:pt x="312" y="4"/>
                </a:lnTo>
                <a:lnTo>
                  <a:pt x="314" y="3"/>
                </a:lnTo>
                <a:lnTo>
                  <a:pt x="315" y="3"/>
                </a:lnTo>
                <a:lnTo>
                  <a:pt x="316" y="2"/>
                </a:lnTo>
                <a:lnTo>
                  <a:pt x="318" y="2"/>
                </a:lnTo>
                <a:lnTo>
                  <a:pt x="320" y="1"/>
                </a:lnTo>
                <a:lnTo>
                  <a:pt x="322" y="1"/>
                </a:lnTo>
                <a:lnTo>
                  <a:pt x="325" y="1"/>
                </a:lnTo>
                <a:lnTo>
                  <a:pt x="328" y="0"/>
                </a:lnTo>
                <a:lnTo>
                  <a:pt x="331" y="0"/>
                </a:lnTo>
                <a:lnTo>
                  <a:pt x="334" y="0"/>
                </a:lnTo>
                <a:lnTo>
                  <a:pt x="336" y="0"/>
                </a:lnTo>
                <a:lnTo>
                  <a:pt x="340" y="0"/>
                </a:lnTo>
                <a:lnTo>
                  <a:pt x="342" y="0"/>
                </a:lnTo>
                <a:lnTo>
                  <a:pt x="346" y="0"/>
                </a:lnTo>
                <a:lnTo>
                  <a:pt x="349" y="0"/>
                </a:lnTo>
                <a:lnTo>
                  <a:pt x="352" y="0"/>
                </a:lnTo>
                <a:lnTo>
                  <a:pt x="355" y="1"/>
                </a:lnTo>
                <a:lnTo>
                  <a:pt x="358" y="1"/>
                </a:lnTo>
                <a:lnTo>
                  <a:pt x="360" y="1"/>
                </a:lnTo>
                <a:lnTo>
                  <a:pt x="363" y="1"/>
                </a:lnTo>
                <a:lnTo>
                  <a:pt x="365" y="1"/>
                </a:lnTo>
                <a:lnTo>
                  <a:pt x="367" y="2"/>
                </a:lnTo>
                <a:lnTo>
                  <a:pt x="368" y="2"/>
                </a:lnTo>
                <a:lnTo>
                  <a:pt x="370" y="2"/>
                </a:lnTo>
                <a:lnTo>
                  <a:pt x="370" y="3"/>
                </a:lnTo>
                <a:lnTo>
                  <a:pt x="371" y="3"/>
                </a:lnTo>
                <a:lnTo>
                  <a:pt x="372" y="4"/>
                </a:lnTo>
                <a:lnTo>
                  <a:pt x="373" y="5"/>
                </a:lnTo>
                <a:lnTo>
                  <a:pt x="374" y="5"/>
                </a:lnTo>
                <a:lnTo>
                  <a:pt x="375" y="6"/>
                </a:lnTo>
                <a:lnTo>
                  <a:pt x="376" y="6"/>
                </a:lnTo>
                <a:lnTo>
                  <a:pt x="377" y="7"/>
                </a:lnTo>
                <a:lnTo>
                  <a:pt x="378" y="8"/>
                </a:lnTo>
                <a:lnTo>
                  <a:pt x="379" y="8"/>
                </a:lnTo>
                <a:lnTo>
                  <a:pt x="380" y="9"/>
                </a:lnTo>
                <a:lnTo>
                  <a:pt x="380" y="10"/>
                </a:lnTo>
                <a:lnTo>
                  <a:pt x="381" y="11"/>
                </a:lnTo>
                <a:lnTo>
                  <a:pt x="382" y="13"/>
                </a:lnTo>
                <a:lnTo>
                  <a:pt x="382" y="14"/>
                </a:lnTo>
                <a:lnTo>
                  <a:pt x="382" y="15"/>
                </a:lnTo>
                <a:lnTo>
                  <a:pt x="382" y="14"/>
                </a:lnTo>
                <a:lnTo>
                  <a:pt x="383" y="14"/>
                </a:lnTo>
                <a:lnTo>
                  <a:pt x="384" y="14"/>
                </a:lnTo>
                <a:lnTo>
                  <a:pt x="384" y="13"/>
                </a:lnTo>
                <a:lnTo>
                  <a:pt x="386" y="12"/>
                </a:lnTo>
                <a:lnTo>
                  <a:pt x="387" y="12"/>
                </a:lnTo>
                <a:lnTo>
                  <a:pt x="388" y="11"/>
                </a:lnTo>
                <a:lnTo>
                  <a:pt x="390" y="10"/>
                </a:lnTo>
                <a:lnTo>
                  <a:pt x="392" y="10"/>
                </a:lnTo>
                <a:lnTo>
                  <a:pt x="394" y="9"/>
                </a:lnTo>
                <a:lnTo>
                  <a:pt x="396" y="9"/>
                </a:lnTo>
                <a:lnTo>
                  <a:pt x="399" y="8"/>
                </a:lnTo>
                <a:lnTo>
                  <a:pt x="402" y="8"/>
                </a:lnTo>
                <a:lnTo>
                  <a:pt x="405" y="8"/>
                </a:lnTo>
                <a:lnTo>
                  <a:pt x="408" y="9"/>
                </a:lnTo>
                <a:lnTo>
                  <a:pt x="412" y="9"/>
                </a:lnTo>
                <a:lnTo>
                  <a:pt x="416" y="10"/>
                </a:lnTo>
                <a:lnTo>
                  <a:pt x="420" y="11"/>
                </a:lnTo>
                <a:lnTo>
                  <a:pt x="424" y="12"/>
                </a:lnTo>
                <a:lnTo>
                  <a:pt x="429" y="13"/>
                </a:lnTo>
                <a:lnTo>
                  <a:pt x="433" y="14"/>
                </a:lnTo>
                <a:lnTo>
                  <a:pt x="438" y="15"/>
                </a:lnTo>
                <a:lnTo>
                  <a:pt x="442" y="17"/>
                </a:lnTo>
                <a:lnTo>
                  <a:pt x="447" y="18"/>
                </a:lnTo>
                <a:lnTo>
                  <a:pt x="452" y="20"/>
                </a:lnTo>
                <a:lnTo>
                  <a:pt x="457" y="22"/>
                </a:lnTo>
                <a:lnTo>
                  <a:pt x="462" y="24"/>
                </a:lnTo>
                <a:lnTo>
                  <a:pt x="467" y="27"/>
                </a:lnTo>
                <a:lnTo>
                  <a:pt x="472" y="29"/>
                </a:lnTo>
                <a:lnTo>
                  <a:pt x="477" y="32"/>
                </a:lnTo>
                <a:lnTo>
                  <a:pt x="483" y="35"/>
                </a:lnTo>
                <a:lnTo>
                  <a:pt x="484" y="35"/>
                </a:lnTo>
                <a:lnTo>
                  <a:pt x="484" y="36"/>
                </a:lnTo>
                <a:lnTo>
                  <a:pt x="485" y="36"/>
                </a:lnTo>
                <a:lnTo>
                  <a:pt x="486" y="37"/>
                </a:lnTo>
                <a:lnTo>
                  <a:pt x="487" y="38"/>
                </a:lnTo>
                <a:lnTo>
                  <a:pt x="488" y="39"/>
                </a:lnTo>
                <a:lnTo>
                  <a:pt x="489" y="40"/>
                </a:lnTo>
                <a:lnTo>
                  <a:pt x="489" y="41"/>
                </a:lnTo>
                <a:lnTo>
                  <a:pt x="490" y="42"/>
                </a:lnTo>
                <a:lnTo>
                  <a:pt x="490" y="44"/>
                </a:lnTo>
                <a:lnTo>
                  <a:pt x="491" y="45"/>
                </a:lnTo>
                <a:lnTo>
                  <a:pt x="491" y="47"/>
                </a:lnTo>
                <a:lnTo>
                  <a:pt x="492" y="46"/>
                </a:lnTo>
                <a:lnTo>
                  <a:pt x="493" y="46"/>
                </a:lnTo>
                <a:lnTo>
                  <a:pt x="493" y="45"/>
                </a:lnTo>
                <a:lnTo>
                  <a:pt x="494" y="45"/>
                </a:lnTo>
                <a:lnTo>
                  <a:pt x="495" y="45"/>
                </a:lnTo>
                <a:lnTo>
                  <a:pt x="495" y="44"/>
                </a:lnTo>
                <a:lnTo>
                  <a:pt x="496" y="44"/>
                </a:lnTo>
                <a:lnTo>
                  <a:pt x="497" y="44"/>
                </a:lnTo>
                <a:lnTo>
                  <a:pt x="498" y="44"/>
                </a:lnTo>
                <a:lnTo>
                  <a:pt x="499" y="44"/>
                </a:lnTo>
                <a:lnTo>
                  <a:pt x="500" y="44"/>
                </a:lnTo>
                <a:lnTo>
                  <a:pt x="502" y="44"/>
                </a:lnTo>
                <a:lnTo>
                  <a:pt x="503" y="45"/>
                </a:lnTo>
                <a:lnTo>
                  <a:pt x="504" y="45"/>
                </a:lnTo>
                <a:lnTo>
                  <a:pt x="505" y="46"/>
                </a:lnTo>
                <a:lnTo>
                  <a:pt x="506" y="46"/>
                </a:lnTo>
                <a:lnTo>
                  <a:pt x="508" y="47"/>
                </a:lnTo>
                <a:lnTo>
                  <a:pt x="509" y="48"/>
                </a:lnTo>
                <a:lnTo>
                  <a:pt x="510" y="48"/>
                </a:lnTo>
                <a:lnTo>
                  <a:pt x="511" y="48"/>
                </a:lnTo>
                <a:lnTo>
                  <a:pt x="512" y="49"/>
                </a:lnTo>
                <a:lnTo>
                  <a:pt x="514" y="50"/>
                </a:lnTo>
                <a:lnTo>
                  <a:pt x="515" y="50"/>
                </a:lnTo>
                <a:lnTo>
                  <a:pt x="516" y="51"/>
                </a:lnTo>
                <a:lnTo>
                  <a:pt x="517" y="51"/>
                </a:lnTo>
                <a:lnTo>
                  <a:pt x="517" y="52"/>
                </a:lnTo>
                <a:lnTo>
                  <a:pt x="518" y="53"/>
                </a:lnTo>
                <a:lnTo>
                  <a:pt x="519" y="53"/>
                </a:lnTo>
                <a:lnTo>
                  <a:pt x="520" y="54"/>
                </a:lnTo>
                <a:lnTo>
                  <a:pt x="521" y="54"/>
                </a:lnTo>
                <a:lnTo>
                  <a:pt x="521" y="55"/>
                </a:lnTo>
                <a:lnTo>
                  <a:pt x="522" y="55"/>
                </a:lnTo>
                <a:lnTo>
                  <a:pt x="523" y="56"/>
                </a:lnTo>
                <a:lnTo>
                  <a:pt x="524" y="57"/>
                </a:lnTo>
                <a:lnTo>
                  <a:pt x="525" y="58"/>
                </a:lnTo>
                <a:lnTo>
                  <a:pt x="526" y="59"/>
                </a:lnTo>
                <a:lnTo>
                  <a:pt x="526" y="60"/>
                </a:lnTo>
                <a:lnTo>
                  <a:pt x="527" y="61"/>
                </a:lnTo>
                <a:lnTo>
                  <a:pt x="527" y="62"/>
                </a:lnTo>
                <a:lnTo>
                  <a:pt x="527" y="63"/>
                </a:lnTo>
                <a:lnTo>
                  <a:pt x="527" y="64"/>
                </a:lnTo>
                <a:lnTo>
                  <a:pt x="527" y="66"/>
                </a:lnTo>
                <a:lnTo>
                  <a:pt x="527" y="65"/>
                </a:lnTo>
                <a:lnTo>
                  <a:pt x="528" y="65"/>
                </a:lnTo>
                <a:lnTo>
                  <a:pt x="529" y="65"/>
                </a:lnTo>
                <a:lnTo>
                  <a:pt x="530" y="65"/>
                </a:lnTo>
                <a:lnTo>
                  <a:pt x="531" y="65"/>
                </a:lnTo>
                <a:lnTo>
                  <a:pt x="532" y="65"/>
                </a:lnTo>
                <a:lnTo>
                  <a:pt x="534" y="65"/>
                </a:lnTo>
                <a:lnTo>
                  <a:pt x="535" y="65"/>
                </a:lnTo>
                <a:lnTo>
                  <a:pt x="537" y="66"/>
                </a:lnTo>
                <a:lnTo>
                  <a:pt x="538" y="66"/>
                </a:lnTo>
                <a:lnTo>
                  <a:pt x="540" y="67"/>
                </a:lnTo>
                <a:lnTo>
                  <a:pt x="542" y="68"/>
                </a:lnTo>
                <a:lnTo>
                  <a:pt x="544" y="69"/>
                </a:lnTo>
                <a:lnTo>
                  <a:pt x="546" y="71"/>
                </a:lnTo>
                <a:lnTo>
                  <a:pt x="548" y="73"/>
                </a:lnTo>
                <a:lnTo>
                  <a:pt x="550" y="75"/>
                </a:lnTo>
                <a:lnTo>
                  <a:pt x="552" y="77"/>
                </a:lnTo>
                <a:lnTo>
                  <a:pt x="555" y="79"/>
                </a:lnTo>
                <a:lnTo>
                  <a:pt x="557" y="80"/>
                </a:lnTo>
                <a:lnTo>
                  <a:pt x="559" y="82"/>
                </a:lnTo>
                <a:lnTo>
                  <a:pt x="562" y="84"/>
                </a:lnTo>
                <a:lnTo>
                  <a:pt x="564" y="86"/>
                </a:lnTo>
                <a:lnTo>
                  <a:pt x="566" y="88"/>
                </a:lnTo>
                <a:lnTo>
                  <a:pt x="568" y="89"/>
                </a:lnTo>
                <a:lnTo>
                  <a:pt x="570" y="91"/>
                </a:lnTo>
                <a:lnTo>
                  <a:pt x="572" y="92"/>
                </a:lnTo>
                <a:lnTo>
                  <a:pt x="574" y="94"/>
                </a:lnTo>
                <a:lnTo>
                  <a:pt x="575" y="95"/>
                </a:lnTo>
                <a:lnTo>
                  <a:pt x="576" y="97"/>
                </a:lnTo>
                <a:lnTo>
                  <a:pt x="578" y="99"/>
                </a:lnTo>
                <a:lnTo>
                  <a:pt x="578" y="100"/>
                </a:lnTo>
                <a:lnTo>
                  <a:pt x="579" y="101"/>
                </a:lnTo>
                <a:lnTo>
                  <a:pt x="580" y="102"/>
                </a:lnTo>
                <a:lnTo>
                  <a:pt x="580" y="104"/>
                </a:lnTo>
                <a:lnTo>
                  <a:pt x="581" y="105"/>
                </a:lnTo>
                <a:lnTo>
                  <a:pt x="581" y="106"/>
                </a:lnTo>
                <a:lnTo>
                  <a:pt x="581" y="107"/>
                </a:lnTo>
                <a:lnTo>
                  <a:pt x="582" y="108"/>
                </a:lnTo>
                <a:lnTo>
                  <a:pt x="582" y="109"/>
                </a:lnTo>
                <a:lnTo>
                  <a:pt x="582" y="110"/>
                </a:lnTo>
                <a:lnTo>
                  <a:pt x="582" y="111"/>
                </a:lnTo>
                <a:lnTo>
                  <a:pt x="582" y="112"/>
                </a:lnTo>
                <a:lnTo>
                  <a:pt x="582" y="113"/>
                </a:lnTo>
                <a:lnTo>
                  <a:pt x="581" y="113"/>
                </a:lnTo>
                <a:lnTo>
                  <a:pt x="581" y="114"/>
                </a:lnTo>
                <a:lnTo>
                  <a:pt x="582" y="114"/>
                </a:lnTo>
                <a:lnTo>
                  <a:pt x="583" y="113"/>
                </a:lnTo>
                <a:lnTo>
                  <a:pt x="584" y="113"/>
                </a:lnTo>
                <a:lnTo>
                  <a:pt x="585" y="113"/>
                </a:lnTo>
                <a:lnTo>
                  <a:pt x="586" y="113"/>
                </a:lnTo>
                <a:lnTo>
                  <a:pt x="587" y="113"/>
                </a:lnTo>
                <a:lnTo>
                  <a:pt x="588" y="113"/>
                </a:lnTo>
                <a:lnTo>
                  <a:pt x="589" y="113"/>
                </a:lnTo>
                <a:lnTo>
                  <a:pt x="591" y="114"/>
                </a:lnTo>
                <a:lnTo>
                  <a:pt x="592" y="114"/>
                </a:lnTo>
                <a:lnTo>
                  <a:pt x="594" y="115"/>
                </a:lnTo>
                <a:lnTo>
                  <a:pt x="595" y="116"/>
                </a:lnTo>
                <a:lnTo>
                  <a:pt x="597" y="118"/>
                </a:lnTo>
                <a:lnTo>
                  <a:pt x="598" y="119"/>
                </a:lnTo>
                <a:lnTo>
                  <a:pt x="599" y="120"/>
                </a:lnTo>
                <a:lnTo>
                  <a:pt x="601" y="121"/>
                </a:lnTo>
                <a:lnTo>
                  <a:pt x="602" y="123"/>
                </a:lnTo>
                <a:lnTo>
                  <a:pt x="604" y="125"/>
                </a:lnTo>
                <a:lnTo>
                  <a:pt x="606" y="128"/>
                </a:lnTo>
                <a:lnTo>
                  <a:pt x="608" y="130"/>
                </a:lnTo>
                <a:lnTo>
                  <a:pt x="610" y="132"/>
                </a:lnTo>
                <a:lnTo>
                  <a:pt x="613" y="135"/>
                </a:lnTo>
                <a:lnTo>
                  <a:pt x="615" y="137"/>
                </a:lnTo>
                <a:lnTo>
                  <a:pt x="616" y="140"/>
                </a:lnTo>
                <a:lnTo>
                  <a:pt x="618" y="142"/>
                </a:lnTo>
                <a:lnTo>
                  <a:pt x="619" y="143"/>
                </a:lnTo>
                <a:lnTo>
                  <a:pt x="621" y="145"/>
                </a:lnTo>
                <a:lnTo>
                  <a:pt x="621" y="146"/>
                </a:lnTo>
                <a:lnTo>
                  <a:pt x="622" y="147"/>
                </a:lnTo>
                <a:lnTo>
                  <a:pt x="622" y="148"/>
                </a:lnTo>
                <a:lnTo>
                  <a:pt x="622" y="149"/>
                </a:lnTo>
                <a:lnTo>
                  <a:pt x="623" y="150"/>
                </a:lnTo>
                <a:lnTo>
                  <a:pt x="623" y="151"/>
                </a:lnTo>
                <a:lnTo>
                  <a:pt x="624" y="152"/>
                </a:lnTo>
                <a:lnTo>
                  <a:pt x="625" y="153"/>
                </a:lnTo>
                <a:lnTo>
                  <a:pt x="625" y="154"/>
                </a:lnTo>
                <a:lnTo>
                  <a:pt x="626" y="155"/>
                </a:lnTo>
                <a:lnTo>
                  <a:pt x="626" y="156"/>
                </a:lnTo>
                <a:lnTo>
                  <a:pt x="626" y="157"/>
                </a:lnTo>
                <a:lnTo>
                  <a:pt x="626" y="158"/>
                </a:lnTo>
                <a:lnTo>
                  <a:pt x="626" y="159"/>
                </a:lnTo>
                <a:lnTo>
                  <a:pt x="626" y="160"/>
                </a:lnTo>
                <a:lnTo>
                  <a:pt x="626" y="161"/>
                </a:lnTo>
                <a:lnTo>
                  <a:pt x="627" y="161"/>
                </a:lnTo>
                <a:lnTo>
                  <a:pt x="627" y="160"/>
                </a:lnTo>
                <a:lnTo>
                  <a:pt x="628" y="160"/>
                </a:lnTo>
                <a:lnTo>
                  <a:pt x="628" y="161"/>
                </a:lnTo>
                <a:lnTo>
                  <a:pt x="629" y="161"/>
                </a:lnTo>
                <a:lnTo>
                  <a:pt x="630" y="161"/>
                </a:lnTo>
                <a:lnTo>
                  <a:pt x="631" y="162"/>
                </a:lnTo>
                <a:lnTo>
                  <a:pt x="632" y="163"/>
                </a:lnTo>
                <a:lnTo>
                  <a:pt x="633" y="164"/>
                </a:lnTo>
                <a:lnTo>
                  <a:pt x="635" y="166"/>
                </a:lnTo>
                <a:lnTo>
                  <a:pt x="636" y="168"/>
                </a:lnTo>
                <a:lnTo>
                  <a:pt x="637" y="170"/>
                </a:lnTo>
                <a:lnTo>
                  <a:pt x="639" y="173"/>
                </a:lnTo>
                <a:lnTo>
                  <a:pt x="641" y="177"/>
                </a:lnTo>
                <a:lnTo>
                  <a:pt x="650" y="196"/>
                </a:lnTo>
                <a:lnTo>
                  <a:pt x="650" y="197"/>
                </a:lnTo>
                <a:lnTo>
                  <a:pt x="650" y="198"/>
                </a:lnTo>
                <a:lnTo>
                  <a:pt x="650" y="199"/>
                </a:lnTo>
                <a:lnTo>
                  <a:pt x="651" y="200"/>
                </a:lnTo>
                <a:lnTo>
                  <a:pt x="651" y="201"/>
                </a:lnTo>
                <a:lnTo>
                  <a:pt x="652" y="202"/>
                </a:lnTo>
                <a:lnTo>
                  <a:pt x="652" y="204"/>
                </a:lnTo>
                <a:lnTo>
                  <a:pt x="652" y="205"/>
                </a:lnTo>
                <a:lnTo>
                  <a:pt x="652" y="207"/>
                </a:lnTo>
                <a:lnTo>
                  <a:pt x="652" y="208"/>
                </a:lnTo>
                <a:lnTo>
                  <a:pt x="651" y="209"/>
                </a:lnTo>
                <a:lnTo>
                  <a:pt x="651" y="211"/>
                </a:lnTo>
                <a:lnTo>
                  <a:pt x="650" y="212"/>
                </a:lnTo>
                <a:lnTo>
                  <a:pt x="649" y="214"/>
                </a:lnTo>
                <a:lnTo>
                  <a:pt x="650" y="214"/>
                </a:lnTo>
                <a:lnTo>
                  <a:pt x="651" y="214"/>
                </a:lnTo>
                <a:lnTo>
                  <a:pt x="652" y="215"/>
                </a:lnTo>
                <a:lnTo>
                  <a:pt x="653" y="215"/>
                </a:lnTo>
                <a:lnTo>
                  <a:pt x="654" y="216"/>
                </a:lnTo>
                <a:lnTo>
                  <a:pt x="655" y="217"/>
                </a:lnTo>
                <a:lnTo>
                  <a:pt x="656" y="218"/>
                </a:lnTo>
                <a:lnTo>
                  <a:pt x="657" y="219"/>
                </a:lnTo>
                <a:lnTo>
                  <a:pt x="658" y="221"/>
                </a:lnTo>
                <a:lnTo>
                  <a:pt x="659" y="222"/>
                </a:lnTo>
                <a:lnTo>
                  <a:pt x="660" y="224"/>
                </a:lnTo>
                <a:lnTo>
                  <a:pt x="661" y="226"/>
                </a:lnTo>
                <a:lnTo>
                  <a:pt x="662" y="229"/>
                </a:lnTo>
                <a:lnTo>
                  <a:pt x="662" y="230"/>
                </a:lnTo>
                <a:lnTo>
                  <a:pt x="663" y="232"/>
                </a:lnTo>
                <a:lnTo>
                  <a:pt x="663" y="234"/>
                </a:lnTo>
                <a:lnTo>
                  <a:pt x="664" y="236"/>
                </a:lnTo>
                <a:lnTo>
                  <a:pt x="664" y="238"/>
                </a:lnTo>
                <a:lnTo>
                  <a:pt x="665" y="241"/>
                </a:lnTo>
                <a:lnTo>
                  <a:pt x="665" y="243"/>
                </a:lnTo>
                <a:lnTo>
                  <a:pt x="666" y="246"/>
                </a:lnTo>
                <a:lnTo>
                  <a:pt x="667" y="249"/>
                </a:lnTo>
                <a:lnTo>
                  <a:pt x="667" y="251"/>
                </a:lnTo>
                <a:lnTo>
                  <a:pt x="668" y="253"/>
                </a:lnTo>
                <a:lnTo>
                  <a:pt x="668" y="255"/>
                </a:lnTo>
                <a:lnTo>
                  <a:pt x="668" y="257"/>
                </a:lnTo>
                <a:lnTo>
                  <a:pt x="668" y="259"/>
                </a:lnTo>
                <a:lnTo>
                  <a:pt x="668" y="260"/>
                </a:lnTo>
                <a:lnTo>
                  <a:pt x="668" y="262"/>
                </a:lnTo>
                <a:lnTo>
                  <a:pt x="668" y="263"/>
                </a:lnTo>
                <a:lnTo>
                  <a:pt x="668" y="264"/>
                </a:lnTo>
                <a:lnTo>
                  <a:pt x="668" y="265"/>
                </a:lnTo>
                <a:lnTo>
                  <a:pt x="667" y="266"/>
                </a:lnTo>
                <a:lnTo>
                  <a:pt x="667" y="268"/>
                </a:lnTo>
                <a:lnTo>
                  <a:pt x="667" y="269"/>
                </a:lnTo>
                <a:lnTo>
                  <a:pt x="667" y="270"/>
                </a:lnTo>
                <a:lnTo>
                  <a:pt x="666" y="271"/>
                </a:lnTo>
                <a:lnTo>
                  <a:pt x="666" y="272"/>
                </a:lnTo>
                <a:lnTo>
                  <a:pt x="665" y="273"/>
                </a:lnTo>
                <a:lnTo>
                  <a:pt x="664" y="274"/>
                </a:lnTo>
                <a:lnTo>
                  <a:pt x="664" y="275"/>
                </a:lnTo>
                <a:lnTo>
                  <a:pt x="663" y="275"/>
                </a:lnTo>
                <a:lnTo>
                  <a:pt x="664" y="275"/>
                </a:lnTo>
                <a:lnTo>
                  <a:pt x="664" y="276"/>
                </a:lnTo>
                <a:lnTo>
                  <a:pt x="665" y="276"/>
                </a:lnTo>
                <a:lnTo>
                  <a:pt x="666" y="276"/>
                </a:lnTo>
                <a:lnTo>
                  <a:pt x="667" y="277"/>
                </a:lnTo>
                <a:lnTo>
                  <a:pt x="668" y="278"/>
                </a:lnTo>
                <a:lnTo>
                  <a:pt x="669" y="279"/>
                </a:lnTo>
                <a:lnTo>
                  <a:pt x="670" y="280"/>
                </a:lnTo>
                <a:lnTo>
                  <a:pt x="671" y="281"/>
                </a:lnTo>
                <a:lnTo>
                  <a:pt x="672" y="283"/>
                </a:lnTo>
                <a:lnTo>
                  <a:pt x="673" y="284"/>
                </a:lnTo>
                <a:lnTo>
                  <a:pt x="674" y="287"/>
                </a:lnTo>
                <a:lnTo>
                  <a:pt x="674" y="289"/>
                </a:lnTo>
                <a:lnTo>
                  <a:pt x="675" y="291"/>
                </a:lnTo>
                <a:lnTo>
                  <a:pt x="675" y="295"/>
                </a:lnTo>
                <a:lnTo>
                  <a:pt x="675" y="297"/>
                </a:lnTo>
                <a:lnTo>
                  <a:pt x="675" y="301"/>
                </a:lnTo>
                <a:lnTo>
                  <a:pt x="675" y="304"/>
                </a:lnTo>
                <a:lnTo>
                  <a:pt x="675" y="308"/>
                </a:lnTo>
                <a:lnTo>
                  <a:pt x="675" y="311"/>
                </a:lnTo>
                <a:lnTo>
                  <a:pt x="675" y="315"/>
                </a:lnTo>
                <a:lnTo>
                  <a:pt x="675" y="318"/>
                </a:lnTo>
                <a:lnTo>
                  <a:pt x="674" y="322"/>
                </a:lnTo>
                <a:lnTo>
                  <a:pt x="674" y="325"/>
                </a:lnTo>
                <a:lnTo>
                  <a:pt x="674" y="328"/>
                </a:lnTo>
                <a:lnTo>
                  <a:pt x="673" y="331"/>
                </a:lnTo>
                <a:lnTo>
                  <a:pt x="673" y="335"/>
                </a:lnTo>
                <a:lnTo>
                  <a:pt x="672" y="337"/>
                </a:lnTo>
                <a:lnTo>
                  <a:pt x="671" y="340"/>
                </a:lnTo>
                <a:lnTo>
                  <a:pt x="671" y="342"/>
                </a:lnTo>
                <a:lnTo>
                  <a:pt x="670" y="344"/>
                </a:lnTo>
                <a:lnTo>
                  <a:pt x="669" y="346"/>
                </a:lnTo>
                <a:lnTo>
                  <a:pt x="668" y="348"/>
                </a:lnTo>
                <a:lnTo>
                  <a:pt x="667" y="349"/>
                </a:lnTo>
                <a:lnTo>
                  <a:pt x="666" y="351"/>
                </a:lnTo>
                <a:lnTo>
                  <a:pt x="664" y="353"/>
                </a:lnTo>
                <a:lnTo>
                  <a:pt x="663" y="354"/>
                </a:lnTo>
                <a:lnTo>
                  <a:pt x="661" y="356"/>
                </a:lnTo>
                <a:lnTo>
                  <a:pt x="660" y="357"/>
                </a:lnTo>
                <a:lnTo>
                  <a:pt x="657" y="359"/>
                </a:lnTo>
                <a:lnTo>
                  <a:pt x="656" y="360"/>
                </a:lnTo>
                <a:lnTo>
                  <a:pt x="653" y="361"/>
                </a:lnTo>
                <a:lnTo>
                  <a:pt x="651" y="362"/>
                </a:lnTo>
                <a:lnTo>
                  <a:pt x="648" y="363"/>
                </a:lnTo>
                <a:lnTo>
                  <a:pt x="646" y="364"/>
                </a:lnTo>
                <a:lnTo>
                  <a:pt x="643" y="365"/>
                </a:lnTo>
                <a:lnTo>
                  <a:pt x="640" y="366"/>
                </a:lnTo>
                <a:lnTo>
                  <a:pt x="639" y="366"/>
                </a:lnTo>
                <a:lnTo>
                  <a:pt x="638" y="366"/>
                </a:lnTo>
                <a:lnTo>
                  <a:pt x="637" y="366"/>
                </a:lnTo>
                <a:lnTo>
                  <a:pt x="635" y="366"/>
                </a:lnTo>
                <a:lnTo>
                  <a:pt x="632" y="366"/>
                </a:lnTo>
                <a:lnTo>
                  <a:pt x="629" y="366"/>
                </a:lnTo>
                <a:lnTo>
                  <a:pt x="626" y="366"/>
                </a:lnTo>
                <a:lnTo>
                  <a:pt x="623" y="365"/>
                </a:lnTo>
                <a:lnTo>
                  <a:pt x="620" y="365"/>
                </a:lnTo>
                <a:lnTo>
                  <a:pt x="616" y="365"/>
                </a:lnTo>
                <a:lnTo>
                  <a:pt x="613" y="365"/>
                </a:lnTo>
                <a:lnTo>
                  <a:pt x="610" y="364"/>
                </a:lnTo>
                <a:lnTo>
                  <a:pt x="607" y="364"/>
                </a:lnTo>
                <a:lnTo>
                  <a:pt x="604" y="363"/>
                </a:lnTo>
                <a:lnTo>
                  <a:pt x="601" y="363"/>
                </a:lnTo>
                <a:lnTo>
                  <a:pt x="599" y="362"/>
                </a:lnTo>
                <a:lnTo>
                  <a:pt x="597" y="361"/>
                </a:lnTo>
                <a:lnTo>
                  <a:pt x="595" y="361"/>
                </a:lnTo>
                <a:lnTo>
                  <a:pt x="594" y="360"/>
                </a:lnTo>
                <a:lnTo>
                  <a:pt x="593" y="359"/>
                </a:lnTo>
                <a:lnTo>
                  <a:pt x="591" y="359"/>
                </a:lnTo>
                <a:lnTo>
                  <a:pt x="590" y="358"/>
                </a:lnTo>
                <a:lnTo>
                  <a:pt x="589" y="358"/>
                </a:lnTo>
                <a:lnTo>
                  <a:pt x="588" y="357"/>
                </a:lnTo>
                <a:lnTo>
                  <a:pt x="587" y="357"/>
                </a:lnTo>
                <a:lnTo>
                  <a:pt x="586" y="356"/>
                </a:lnTo>
                <a:lnTo>
                  <a:pt x="585" y="356"/>
                </a:lnTo>
                <a:lnTo>
                  <a:pt x="585" y="355"/>
                </a:lnTo>
                <a:lnTo>
                  <a:pt x="584" y="354"/>
                </a:lnTo>
                <a:lnTo>
                  <a:pt x="583" y="354"/>
                </a:lnTo>
                <a:lnTo>
                  <a:pt x="583" y="353"/>
                </a:lnTo>
                <a:lnTo>
                  <a:pt x="583" y="354"/>
                </a:lnTo>
                <a:lnTo>
                  <a:pt x="582" y="355"/>
                </a:lnTo>
                <a:lnTo>
                  <a:pt x="582" y="356"/>
                </a:lnTo>
                <a:lnTo>
                  <a:pt x="581" y="356"/>
                </a:lnTo>
                <a:lnTo>
                  <a:pt x="581" y="358"/>
                </a:lnTo>
                <a:lnTo>
                  <a:pt x="580" y="359"/>
                </a:lnTo>
                <a:lnTo>
                  <a:pt x="579" y="360"/>
                </a:lnTo>
                <a:lnTo>
                  <a:pt x="578" y="361"/>
                </a:lnTo>
                <a:lnTo>
                  <a:pt x="577" y="362"/>
                </a:lnTo>
                <a:lnTo>
                  <a:pt x="575" y="363"/>
                </a:lnTo>
                <a:lnTo>
                  <a:pt x="573" y="364"/>
                </a:lnTo>
                <a:lnTo>
                  <a:pt x="572" y="365"/>
                </a:lnTo>
                <a:lnTo>
                  <a:pt x="569" y="365"/>
                </a:lnTo>
                <a:lnTo>
                  <a:pt x="567" y="366"/>
                </a:lnTo>
                <a:lnTo>
                  <a:pt x="564" y="366"/>
                </a:lnTo>
                <a:lnTo>
                  <a:pt x="562" y="366"/>
                </a:lnTo>
                <a:lnTo>
                  <a:pt x="559" y="367"/>
                </a:lnTo>
                <a:lnTo>
                  <a:pt x="557" y="367"/>
                </a:lnTo>
                <a:lnTo>
                  <a:pt x="554" y="367"/>
                </a:lnTo>
                <a:lnTo>
                  <a:pt x="552" y="368"/>
                </a:lnTo>
                <a:lnTo>
                  <a:pt x="550" y="368"/>
                </a:lnTo>
                <a:lnTo>
                  <a:pt x="548" y="368"/>
                </a:lnTo>
                <a:lnTo>
                  <a:pt x="546" y="369"/>
                </a:lnTo>
                <a:lnTo>
                  <a:pt x="545" y="369"/>
                </a:lnTo>
                <a:lnTo>
                  <a:pt x="543" y="369"/>
                </a:lnTo>
                <a:lnTo>
                  <a:pt x="542" y="369"/>
                </a:lnTo>
                <a:lnTo>
                  <a:pt x="541" y="369"/>
                </a:lnTo>
                <a:lnTo>
                  <a:pt x="540" y="369"/>
                </a:lnTo>
                <a:lnTo>
                  <a:pt x="539" y="369"/>
                </a:lnTo>
                <a:lnTo>
                  <a:pt x="538" y="369"/>
                </a:lnTo>
                <a:lnTo>
                  <a:pt x="537" y="369"/>
                </a:lnTo>
                <a:lnTo>
                  <a:pt x="536" y="369"/>
                </a:lnTo>
                <a:lnTo>
                  <a:pt x="535" y="369"/>
                </a:lnTo>
                <a:lnTo>
                  <a:pt x="534" y="369"/>
                </a:lnTo>
                <a:lnTo>
                  <a:pt x="532" y="369"/>
                </a:lnTo>
                <a:lnTo>
                  <a:pt x="531" y="369"/>
                </a:lnTo>
                <a:lnTo>
                  <a:pt x="530" y="368"/>
                </a:lnTo>
                <a:lnTo>
                  <a:pt x="528" y="368"/>
                </a:lnTo>
                <a:lnTo>
                  <a:pt x="527" y="367"/>
                </a:lnTo>
                <a:lnTo>
                  <a:pt x="525" y="367"/>
                </a:lnTo>
                <a:lnTo>
                  <a:pt x="524" y="366"/>
                </a:lnTo>
                <a:lnTo>
                  <a:pt x="523" y="365"/>
                </a:lnTo>
                <a:lnTo>
                  <a:pt x="523" y="366"/>
                </a:lnTo>
                <a:lnTo>
                  <a:pt x="523" y="367"/>
                </a:lnTo>
                <a:lnTo>
                  <a:pt x="523" y="368"/>
                </a:lnTo>
                <a:lnTo>
                  <a:pt x="523" y="369"/>
                </a:lnTo>
                <a:lnTo>
                  <a:pt x="522" y="370"/>
                </a:lnTo>
                <a:lnTo>
                  <a:pt x="522" y="372"/>
                </a:lnTo>
                <a:lnTo>
                  <a:pt x="521" y="373"/>
                </a:lnTo>
                <a:lnTo>
                  <a:pt x="521" y="375"/>
                </a:lnTo>
                <a:lnTo>
                  <a:pt x="520" y="376"/>
                </a:lnTo>
                <a:lnTo>
                  <a:pt x="519" y="378"/>
                </a:lnTo>
                <a:lnTo>
                  <a:pt x="517" y="379"/>
                </a:lnTo>
                <a:lnTo>
                  <a:pt x="516" y="381"/>
                </a:lnTo>
                <a:lnTo>
                  <a:pt x="515" y="383"/>
                </a:lnTo>
                <a:lnTo>
                  <a:pt x="513" y="384"/>
                </a:lnTo>
                <a:lnTo>
                  <a:pt x="510" y="386"/>
                </a:lnTo>
                <a:lnTo>
                  <a:pt x="507" y="387"/>
                </a:lnTo>
                <a:lnTo>
                  <a:pt x="504" y="389"/>
                </a:lnTo>
                <a:lnTo>
                  <a:pt x="502" y="390"/>
                </a:lnTo>
                <a:lnTo>
                  <a:pt x="499" y="392"/>
                </a:lnTo>
                <a:lnTo>
                  <a:pt x="496" y="393"/>
                </a:lnTo>
                <a:lnTo>
                  <a:pt x="494" y="395"/>
                </a:lnTo>
                <a:lnTo>
                  <a:pt x="491" y="396"/>
                </a:lnTo>
                <a:lnTo>
                  <a:pt x="489" y="397"/>
                </a:lnTo>
                <a:lnTo>
                  <a:pt x="486" y="398"/>
                </a:lnTo>
                <a:lnTo>
                  <a:pt x="484" y="399"/>
                </a:lnTo>
                <a:lnTo>
                  <a:pt x="482" y="399"/>
                </a:lnTo>
                <a:lnTo>
                  <a:pt x="481" y="400"/>
                </a:lnTo>
                <a:lnTo>
                  <a:pt x="479" y="401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4" y="402"/>
                </a:lnTo>
                <a:lnTo>
                  <a:pt x="473" y="402"/>
                </a:lnTo>
                <a:lnTo>
                  <a:pt x="472" y="402"/>
                </a:lnTo>
                <a:lnTo>
                  <a:pt x="471" y="402"/>
                </a:lnTo>
                <a:lnTo>
                  <a:pt x="469" y="402"/>
                </a:lnTo>
                <a:lnTo>
                  <a:pt x="468" y="402"/>
                </a:lnTo>
                <a:lnTo>
                  <a:pt x="467" y="401"/>
                </a:lnTo>
                <a:lnTo>
                  <a:pt x="466" y="401"/>
                </a:lnTo>
                <a:lnTo>
                  <a:pt x="464" y="401"/>
                </a:lnTo>
                <a:lnTo>
                  <a:pt x="463" y="400"/>
                </a:lnTo>
                <a:lnTo>
                  <a:pt x="461" y="400"/>
                </a:lnTo>
                <a:lnTo>
                  <a:pt x="460" y="399"/>
                </a:lnTo>
                <a:lnTo>
                  <a:pt x="459" y="398"/>
                </a:lnTo>
                <a:lnTo>
                  <a:pt x="459" y="399"/>
                </a:lnTo>
                <a:lnTo>
                  <a:pt x="459" y="400"/>
                </a:lnTo>
                <a:lnTo>
                  <a:pt x="459" y="401"/>
                </a:lnTo>
                <a:lnTo>
                  <a:pt x="459" y="402"/>
                </a:lnTo>
                <a:lnTo>
                  <a:pt x="459" y="403"/>
                </a:lnTo>
                <a:lnTo>
                  <a:pt x="459" y="404"/>
                </a:lnTo>
                <a:lnTo>
                  <a:pt x="459" y="405"/>
                </a:lnTo>
                <a:lnTo>
                  <a:pt x="459" y="407"/>
                </a:lnTo>
                <a:lnTo>
                  <a:pt x="458" y="408"/>
                </a:lnTo>
                <a:lnTo>
                  <a:pt x="458" y="409"/>
                </a:lnTo>
                <a:lnTo>
                  <a:pt x="457" y="410"/>
                </a:lnTo>
                <a:lnTo>
                  <a:pt x="456" y="412"/>
                </a:lnTo>
                <a:lnTo>
                  <a:pt x="455" y="413"/>
                </a:lnTo>
                <a:lnTo>
                  <a:pt x="454" y="414"/>
                </a:lnTo>
                <a:lnTo>
                  <a:pt x="452" y="415"/>
                </a:lnTo>
                <a:lnTo>
                  <a:pt x="449" y="416"/>
                </a:lnTo>
                <a:lnTo>
                  <a:pt x="447" y="418"/>
                </a:lnTo>
                <a:lnTo>
                  <a:pt x="443" y="420"/>
                </a:lnTo>
                <a:lnTo>
                  <a:pt x="440" y="422"/>
                </a:lnTo>
                <a:lnTo>
                  <a:pt x="435" y="424"/>
                </a:lnTo>
                <a:lnTo>
                  <a:pt x="431" y="426"/>
                </a:lnTo>
                <a:lnTo>
                  <a:pt x="426" y="429"/>
                </a:lnTo>
                <a:lnTo>
                  <a:pt x="422" y="431"/>
                </a:lnTo>
                <a:lnTo>
                  <a:pt x="417" y="433"/>
                </a:lnTo>
                <a:lnTo>
                  <a:pt x="411" y="435"/>
                </a:lnTo>
                <a:lnTo>
                  <a:pt x="406" y="437"/>
                </a:lnTo>
                <a:lnTo>
                  <a:pt x="400" y="439"/>
                </a:lnTo>
                <a:lnTo>
                  <a:pt x="395" y="441"/>
                </a:lnTo>
                <a:lnTo>
                  <a:pt x="389" y="442"/>
                </a:lnTo>
                <a:lnTo>
                  <a:pt x="384" y="444"/>
                </a:lnTo>
                <a:lnTo>
                  <a:pt x="383" y="444"/>
                </a:lnTo>
                <a:lnTo>
                  <a:pt x="382" y="444"/>
                </a:lnTo>
                <a:lnTo>
                  <a:pt x="381" y="444"/>
                </a:lnTo>
                <a:lnTo>
                  <a:pt x="380" y="445"/>
                </a:lnTo>
                <a:lnTo>
                  <a:pt x="378" y="445"/>
                </a:lnTo>
                <a:lnTo>
                  <a:pt x="377" y="445"/>
                </a:lnTo>
                <a:lnTo>
                  <a:pt x="375" y="445"/>
                </a:lnTo>
                <a:lnTo>
                  <a:pt x="373" y="445"/>
                </a:lnTo>
                <a:lnTo>
                  <a:pt x="371" y="445"/>
                </a:lnTo>
                <a:lnTo>
                  <a:pt x="369" y="445"/>
                </a:lnTo>
                <a:lnTo>
                  <a:pt x="367" y="445"/>
                </a:lnTo>
                <a:lnTo>
                  <a:pt x="366" y="444"/>
                </a:lnTo>
                <a:lnTo>
                  <a:pt x="364" y="443"/>
                </a:lnTo>
                <a:lnTo>
                  <a:pt x="363" y="443"/>
                </a:lnTo>
                <a:lnTo>
                  <a:pt x="361" y="442"/>
                </a:lnTo>
                <a:lnTo>
                  <a:pt x="361" y="443"/>
                </a:lnTo>
                <a:lnTo>
                  <a:pt x="360" y="444"/>
                </a:lnTo>
                <a:lnTo>
                  <a:pt x="360" y="445"/>
                </a:lnTo>
                <a:lnTo>
                  <a:pt x="359" y="447"/>
                </a:lnTo>
                <a:lnTo>
                  <a:pt x="358" y="448"/>
                </a:lnTo>
                <a:lnTo>
                  <a:pt x="357" y="449"/>
                </a:lnTo>
                <a:lnTo>
                  <a:pt x="356" y="450"/>
                </a:lnTo>
                <a:lnTo>
                  <a:pt x="355" y="452"/>
                </a:lnTo>
                <a:lnTo>
                  <a:pt x="353" y="453"/>
                </a:lnTo>
                <a:lnTo>
                  <a:pt x="351" y="455"/>
                </a:lnTo>
                <a:lnTo>
                  <a:pt x="349" y="456"/>
                </a:lnTo>
                <a:lnTo>
                  <a:pt x="347" y="457"/>
                </a:lnTo>
                <a:lnTo>
                  <a:pt x="344" y="458"/>
                </a:lnTo>
                <a:lnTo>
                  <a:pt x="341" y="459"/>
                </a:lnTo>
                <a:lnTo>
                  <a:pt x="337" y="460"/>
                </a:lnTo>
                <a:lnTo>
                  <a:pt x="333" y="461"/>
                </a:lnTo>
                <a:lnTo>
                  <a:pt x="329" y="462"/>
                </a:lnTo>
                <a:lnTo>
                  <a:pt x="325" y="463"/>
                </a:lnTo>
                <a:lnTo>
                  <a:pt x="321" y="463"/>
                </a:lnTo>
                <a:lnTo>
                  <a:pt x="316" y="464"/>
                </a:lnTo>
                <a:lnTo>
                  <a:pt x="312" y="464"/>
                </a:lnTo>
                <a:lnTo>
                  <a:pt x="307" y="465"/>
                </a:lnTo>
                <a:lnTo>
                  <a:pt x="302" y="465"/>
                </a:lnTo>
                <a:lnTo>
                  <a:pt x="298" y="465"/>
                </a:lnTo>
                <a:lnTo>
                  <a:pt x="293" y="465"/>
                </a:lnTo>
                <a:lnTo>
                  <a:pt x="288" y="465"/>
                </a:lnTo>
                <a:lnTo>
                  <a:pt x="283" y="465"/>
                </a:lnTo>
                <a:lnTo>
                  <a:pt x="278" y="465"/>
                </a:lnTo>
                <a:lnTo>
                  <a:pt x="273" y="465"/>
                </a:lnTo>
                <a:lnTo>
                  <a:pt x="272" y="465"/>
                </a:lnTo>
                <a:lnTo>
                  <a:pt x="271" y="465"/>
                </a:lnTo>
                <a:lnTo>
                  <a:pt x="270" y="465"/>
                </a:lnTo>
                <a:lnTo>
                  <a:pt x="269" y="464"/>
                </a:lnTo>
                <a:lnTo>
                  <a:pt x="268" y="464"/>
                </a:lnTo>
                <a:lnTo>
                  <a:pt x="267" y="464"/>
                </a:lnTo>
                <a:lnTo>
                  <a:pt x="266" y="463"/>
                </a:lnTo>
                <a:lnTo>
                  <a:pt x="264" y="463"/>
                </a:lnTo>
                <a:lnTo>
                  <a:pt x="263" y="462"/>
                </a:lnTo>
                <a:lnTo>
                  <a:pt x="261" y="461"/>
                </a:lnTo>
                <a:lnTo>
                  <a:pt x="260" y="460"/>
                </a:lnTo>
                <a:lnTo>
                  <a:pt x="258" y="458"/>
                </a:lnTo>
                <a:lnTo>
                  <a:pt x="257" y="456"/>
                </a:lnTo>
                <a:lnTo>
                  <a:pt x="256" y="455"/>
                </a:lnTo>
                <a:lnTo>
                  <a:pt x="255" y="456"/>
                </a:lnTo>
                <a:lnTo>
                  <a:pt x="255" y="457"/>
                </a:lnTo>
                <a:lnTo>
                  <a:pt x="254" y="458"/>
                </a:lnTo>
                <a:lnTo>
                  <a:pt x="253" y="459"/>
                </a:lnTo>
                <a:lnTo>
                  <a:pt x="252" y="460"/>
                </a:lnTo>
                <a:lnTo>
                  <a:pt x="251" y="461"/>
                </a:lnTo>
                <a:lnTo>
                  <a:pt x="250" y="462"/>
                </a:lnTo>
                <a:lnTo>
                  <a:pt x="248" y="462"/>
                </a:lnTo>
                <a:lnTo>
                  <a:pt x="246" y="462"/>
                </a:lnTo>
                <a:lnTo>
                  <a:pt x="243" y="463"/>
                </a:lnTo>
                <a:lnTo>
                  <a:pt x="241" y="462"/>
                </a:lnTo>
                <a:lnTo>
                  <a:pt x="237" y="462"/>
                </a:lnTo>
                <a:lnTo>
                  <a:pt x="234" y="461"/>
                </a:lnTo>
                <a:lnTo>
                  <a:pt x="230" y="459"/>
                </a:lnTo>
                <a:lnTo>
                  <a:pt x="226" y="457"/>
                </a:lnTo>
                <a:lnTo>
                  <a:pt x="221" y="455"/>
                </a:lnTo>
                <a:lnTo>
                  <a:pt x="217" y="453"/>
                </a:lnTo>
                <a:lnTo>
                  <a:pt x="212" y="450"/>
                </a:lnTo>
                <a:lnTo>
                  <a:pt x="207" y="447"/>
                </a:lnTo>
                <a:lnTo>
                  <a:pt x="202" y="444"/>
                </a:lnTo>
                <a:lnTo>
                  <a:pt x="197" y="440"/>
                </a:lnTo>
                <a:lnTo>
                  <a:pt x="193" y="436"/>
                </a:lnTo>
                <a:lnTo>
                  <a:pt x="188" y="431"/>
                </a:lnTo>
                <a:lnTo>
                  <a:pt x="185" y="427"/>
                </a:lnTo>
                <a:lnTo>
                  <a:pt x="181" y="422"/>
                </a:lnTo>
                <a:lnTo>
                  <a:pt x="179" y="416"/>
                </a:lnTo>
                <a:lnTo>
                  <a:pt x="176" y="410"/>
                </a:lnTo>
                <a:lnTo>
                  <a:pt x="175" y="404"/>
                </a:lnTo>
                <a:lnTo>
                  <a:pt x="174" y="397"/>
                </a:lnTo>
                <a:lnTo>
                  <a:pt x="174" y="396"/>
                </a:lnTo>
                <a:lnTo>
                  <a:pt x="174" y="395"/>
                </a:lnTo>
                <a:lnTo>
                  <a:pt x="174" y="394"/>
                </a:lnTo>
                <a:lnTo>
                  <a:pt x="174" y="392"/>
                </a:lnTo>
                <a:lnTo>
                  <a:pt x="174" y="391"/>
                </a:lnTo>
                <a:lnTo>
                  <a:pt x="174" y="390"/>
                </a:lnTo>
                <a:lnTo>
                  <a:pt x="174" y="388"/>
                </a:lnTo>
                <a:lnTo>
                  <a:pt x="174" y="386"/>
                </a:lnTo>
                <a:lnTo>
                  <a:pt x="175" y="384"/>
                </a:lnTo>
                <a:lnTo>
                  <a:pt x="175" y="383"/>
                </a:lnTo>
                <a:lnTo>
                  <a:pt x="175" y="381"/>
                </a:lnTo>
                <a:lnTo>
                  <a:pt x="175" y="378"/>
                </a:lnTo>
                <a:lnTo>
                  <a:pt x="176" y="376"/>
                </a:lnTo>
              </a:path>
            </a:pathLst>
          </a:custGeom>
          <a:solidFill>
            <a:srgbClr val="FB8C7A"/>
          </a:solidFill>
          <a:ln w="12700" cap="rnd">
            <a:solidFill>
              <a:srgbClr val="FDD1C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788988" y="2473325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1 w 17"/>
              <a:gd name="T5" fmla="*/ 10 h 17"/>
              <a:gd name="T6" fmla="*/ 2 w 17"/>
              <a:gd name="T7" fmla="*/ 10 h 17"/>
              <a:gd name="T8" fmla="*/ 3 w 17"/>
              <a:gd name="T9" fmla="*/ 5 h 17"/>
              <a:gd name="T10" fmla="*/ 4 w 17"/>
              <a:gd name="T11" fmla="*/ 5 h 17"/>
              <a:gd name="T12" fmla="*/ 5 w 17"/>
              <a:gd name="T13" fmla="*/ 5 h 17"/>
              <a:gd name="T14" fmla="*/ 6 w 17"/>
              <a:gd name="T15" fmla="*/ 0 h 17"/>
              <a:gd name="T16" fmla="*/ 8 w 17"/>
              <a:gd name="T17" fmla="*/ 0 h 17"/>
              <a:gd name="T18" fmla="*/ 9 w 17"/>
              <a:gd name="T19" fmla="*/ 0 h 17"/>
              <a:gd name="T20" fmla="*/ 10 w 17"/>
              <a:gd name="T21" fmla="*/ 0 h 17"/>
              <a:gd name="T22" fmla="*/ 11 w 17"/>
              <a:gd name="T23" fmla="*/ 0 h 17"/>
              <a:gd name="T24" fmla="*/ 13 w 17"/>
              <a:gd name="T25" fmla="*/ 0 h 17"/>
              <a:gd name="T26" fmla="*/ 14 w 17"/>
              <a:gd name="T27" fmla="*/ 0 h 17"/>
              <a:gd name="T28" fmla="*/ 16 w 17"/>
              <a:gd name="T29" fmla="*/ 5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1" y="10"/>
                </a:lnTo>
                <a:lnTo>
                  <a:pt x="2" y="10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6" y="5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782638" y="2473325"/>
            <a:ext cx="26987" cy="26988"/>
          </a:xfrm>
          <a:custGeom>
            <a:avLst/>
            <a:gdLst>
              <a:gd name="T0" fmla="*/ 16 w 17"/>
              <a:gd name="T1" fmla="*/ 13 h 17"/>
              <a:gd name="T2" fmla="*/ 16 w 17"/>
              <a:gd name="T3" fmla="*/ 13 h 17"/>
              <a:gd name="T4" fmla="*/ 16 w 17"/>
              <a:gd name="T5" fmla="*/ 16 h 17"/>
              <a:gd name="T6" fmla="*/ 13 w 17"/>
              <a:gd name="T7" fmla="*/ 16 h 17"/>
              <a:gd name="T8" fmla="*/ 10 w 17"/>
              <a:gd name="T9" fmla="*/ 16 h 17"/>
              <a:gd name="T10" fmla="*/ 8 w 17"/>
              <a:gd name="T11" fmla="*/ 16 h 17"/>
              <a:gd name="T12" fmla="*/ 5 w 17"/>
              <a:gd name="T13" fmla="*/ 16 h 17"/>
              <a:gd name="T14" fmla="*/ 5 w 17"/>
              <a:gd name="T15" fmla="*/ 13 h 17"/>
              <a:gd name="T16" fmla="*/ 2 w 17"/>
              <a:gd name="T17" fmla="*/ 13 h 17"/>
              <a:gd name="T18" fmla="*/ 2 w 17"/>
              <a:gd name="T19" fmla="*/ 11 h 17"/>
              <a:gd name="T20" fmla="*/ 0 w 17"/>
              <a:gd name="T21" fmla="*/ 9 h 17"/>
              <a:gd name="T22" fmla="*/ 0 w 17"/>
              <a:gd name="T23" fmla="*/ 6 h 17"/>
              <a:gd name="T24" fmla="*/ 2 w 17"/>
              <a:gd name="T25" fmla="*/ 4 h 17"/>
              <a:gd name="T26" fmla="*/ 2 w 17"/>
              <a:gd name="T27" fmla="*/ 2 h 17"/>
              <a:gd name="T28" fmla="*/ 5 w 17"/>
              <a:gd name="T29" fmla="*/ 0 h 17"/>
              <a:gd name="T30" fmla="*/ 16 w 17"/>
              <a:gd name="T31" fmla="*/ 13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13"/>
                </a:moveTo>
                <a:lnTo>
                  <a:pt x="16" y="13"/>
                </a:lnTo>
                <a:lnTo>
                  <a:pt x="16" y="16"/>
                </a:lnTo>
                <a:lnTo>
                  <a:pt x="13" y="16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5" y="13"/>
                </a:lnTo>
                <a:lnTo>
                  <a:pt x="2" y="13"/>
                </a:lnTo>
                <a:lnTo>
                  <a:pt x="2" y="11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5" y="0"/>
                </a:lnTo>
                <a:lnTo>
                  <a:pt x="16" y="1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809625" y="2470150"/>
            <a:ext cx="25400" cy="26988"/>
          </a:xfrm>
          <a:custGeom>
            <a:avLst/>
            <a:gdLst>
              <a:gd name="T0" fmla="*/ 9 w 17"/>
              <a:gd name="T1" fmla="*/ 0 h 17"/>
              <a:gd name="T2" fmla="*/ 9 w 17"/>
              <a:gd name="T3" fmla="*/ 0 h 17"/>
              <a:gd name="T4" fmla="*/ 12 w 17"/>
              <a:gd name="T5" fmla="*/ 0 h 17"/>
              <a:gd name="T6" fmla="*/ 12 w 17"/>
              <a:gd name="T7" fmla="*/ 2 h 17"/>
              <a:gd name="T8" fmla="*/ 16 w 17"/>
              <a:gd name="T9" fmla="*/ 2 h 17"/>
              <a:gd name="T10" fmla="*/ 16 w 17"/>
              <a:gd name="T11" fmla="*/ 4 h 17"/>
              <a:gd name="T12" fmla="*/ 16 w 17"/>
              <a:gd name="T13" fmla="*/ 6 h 17"/>
              <a:gd name="T14" fmla="*/ 16 w 17"/>
              <a:gd name="T15" fmla="*/ 9 h 17"/>
              <a:gd name="T16" fmla="*/ 16 w 17"/>
              <a:gd name="T17" fmla="*/ 11 h 17"/>
              <a:gd name="T18" fmla="*/ 12 w 17"/>
              <a:gd name="T19" fmla="*/ 11 h 17"/>
              <a:gd name="T20" fmla="*/ 12 w 17"/>
              <a:gd name="T21" fmla="*/ 13 h 17"/>
              <a:gd name="T22" fmla="*/ 9 w 17"/>
              <a:gd name="T23" fmla="*/ 13 h 17"/>
              <a:gd name="T24" fmla="*/ 9 w 17"/>
              <a:gd name="T25" fmla="*/ 16 h 17"/>
              <a:gd name="T26" fmla="*/ 6 w 17"/>
              <a:gd name="T27" fmla="*/ 16 h 17"/>
              <a:gd name="T28" fmla="*/ 3 w 17"/>
              <a:gd name="T29" fmla="*/ 16 h 17"/>
              <a:gd name="T30" fmla="*/ 0 w 17"/>
              <a:gd name="T31" fmla="*/ 16 h 17"/>
              <a:gd name="T32" fmla="*/ 0 w 17"/>
              <a:gd name="T33" fmla="*/ 13 h 17"/>
              <a:gd name="T34" fmla="*/ 9 w 17"/>
              <a:gd name="T35" fmla="*/ 0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17"/>
              <a:gd name="T56" fmla="*/ 17 w 17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17">
                <a:moveTo>
                  <a:pt x="9" y="0"/>
                </a:moveTo>
                <a:lnTo>
                  <a:pt x="9" y="0"/>
                </a:lnTo>
                <a:lnTo>
                  <a:pt x="12" y="0"/>
                </a:lnTo>
                <a:lnTo>
                  <a:pt x="12" y="2"/>
                </a:lnTo>
                <a:lnTo>
                  <a:pt x="16" y="2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1"/>
                </a:lnTo>
                <a:lnTo>
                  <a:pt x="12" y="13"/>
                </a:lnTo>
                <a:lnTo>
                  <a:pt x="9" y="13"/>
                </a:lnTo>
                <a:lnTo>
                  <a:pt x="9" y="16"/>
                </a:lnTo>
                <a:lnTo>
                  <a:pt x="6" y="16"/>
                </a:lnTo>
                <a:lnTo>
                  <a:pt x="3" y="16"/>
                </a:lnTo>
                <a:lnTo>
                  <a:pt x="0" y="16"/>
                </a:lnTo>
                <a:lnTo>
                  <a:pt x="0" y="13"/>
                </a:lnTo>
                <a:lnTo>
                  <a:pt x="9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860425" y="2492375"/>
            <a:ext cx="26988" cy="26988"/>
          </a:xfrm>
          <a:custGeom>
            <a:avLst/>
            <a:gdLst>
              <a:gd name="T0" fmla="*/ 10 w 17"/>
              <a:gd name="T1" fmla="*/ 16 h 17"/>
              <a:gd name="T2" fmla="*/ 10 w 17"/>
              <a:gd name="T3" fmla="*/ 16 h 17"/>
              <a:gd name="T4" fmla="*/ 10 w 17"/>
              <a:gd name="T5" fmla="*/ 13 h 17"/>
              <a:gd name="T6" fmla="*/ 16 w 17"/>
              <a:gd name="T7" fmla="*/ 13 h 17"/>
              <a:gd name="T8" fmla="*/ 16 w 17"/>
              <a:gd name="T9" fmla="*/ 11 h 17"/>
              <a:gd name="T10" fmla="*/ 16 w 17"/>
              <a:gd name="T11" fmla="*/ 9 h 17"/>
              <a:gd name="T12" fmla="*/ 16 w 17"/>
              <a:gd name="T13" fmla="*/ 6 h 17"/>
              <a:gd name="T14" fmla="*/ 16 w 17"/>
              <a:gd name="T15" fmla="*/ 4 h 17"/>
              <a:gd name="T16" fmla="*/ 10 w 17"/>
              <a:gd name="T17" fmla="*/ 2 h 17"/>
              <a:gd name="T18" fmla="*/ 5 w 17"/>
              <a:gd name="T19" fmla="*/ 0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0" y="16"/>
                </a:moveTo>
                <a:lnTo>
                  <a:pt x="10" y="16"/>
                </a:lnTo>
                <a:lnTo>
                  <a:pt x="10" y="13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6" y="6"/>
                </a:lnTo>
                <a:lnTo>
                  <a:pt x="16" y="4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857250" y="2500313"/>
            <a:ext cx="28575" cy="26987"/>
          </a:xfrm>
          <a:custGeom>
            <a:avLst/>
            <a:gdLst>
              <a:gd name="T0" fmla="*/ 16 w 17"/>
              <a:gd name="T1" fmla="*/ 10 h 17"/>
              <a:gd name="T2" fmla="*/ 16 w 17"/>
              <a:gd name="T3" fmla="*/ 10 h 17"/>
              <a:gd name="T4" fmla="*/ 16 w 17"/>
              <a:gd name="T5" fmla="*/ 13 h 17"/>
              <a:gd name="T6" fmla="*/ 13 w 17"/>
              <a:gd name="T7" fmla="*/ 13 h 17"/>
              <a:gd name="T8" fmla="*/ 11 w 17"/>
              <a:gd name="T9" fmla="*/ 16 h 17"/>
              <a:gd name="T10" fmla="*/ 9 w 17"/>
              <a:gd name="T11" fmla="*/ 16 h 17"/>
              <a:gd name="T12" fmla="*/ 6 w 17"/>
              <a:gd name="T13" fmla="*/ 16 h 17"/>
              <a:gd name="T14" fmla="*/ 4 w 17"/>
              <a:gd name="T15" fmla="*/ 16 h 17"/>
              <a:gd name="T16" fmla="*/ 4 w 17"/>
              <a:gd name="T17" fmla="*/ 13 h 17"/>
              <a:gd name="T18" fmla="*/ 2 w 17"/>
              <a:gd name="T19" fmla="*/ 13 h 17"/>
              <a:gd name="T20" fmla="*/ 2 w 17"/>
              <a:gd name="T21" fmla="*/ 10 h 17"/>
              <a:gd name="T22" fmla="*/ 0 w 17"/>
              <a:gd name="T23" fmla="*/ 10 h 17"/>
              <a:gd name="T24" fmla="*/ 0 w 17"/>
              <a:gd name="T25" fmla="*/ 8 h 17"/>
              <a:gd name="T26" fmla="*/ 0 w 17"/>
              <a:gd name="T27" fmla="*/ 5 h 17"/>
              <a:gd name="T28" fmla="*/ 0 w 17"/>
              <a:gd name="T29" fmla="*/ 2 h 17"/>
              <a:gd name="T30" fmla="*/ 0 w 17"/>
              <a:gd name="T31" fmla="*/ 0 h 17"/>
              <a:gd name="T32" fmla="*/ 16 w 17"/>
              <a:gd name="T33" fmla="*/ 1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6" y="10"/>
                </a:moveTo>
                <a:lnTo>
                  <a:pt x="16" y="10"/>
                </a:lnTo>
                <a:lnTo>
                  <a:pt x="16" y="13"/>
                </a:lnTo>
                <a:lnTo>
                  <a:pt x="13" y="13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4" y="13"/>
                </a:lnTo>
                <a:lnTo>
                  <a:pt x="2" y="13"/>
                </a:lnTo>
                <a:lnTo>
                  <a:pt x="2" y="10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854075" y="2486025"/>
            <a:ext cx="26988" cy="26988"/>
          </a:xfrm>
          <a:custGeom>
            <a:avLst/>
            <a:gdLst>
              <a:gd name="T0" fmla="*/ 9 w 17"/>
              <a:gd name="T1" fmla="*/ 16 h 17"/>
              <a:gd name="T2" fmla="*/ 9 w 17"/>
              <a:gd name="T3" fmla="*/ 16 h 17"/>
              <a:gd name="T4" fmla="*/ 6 w 17"/>
              <a:gd name="T5" fmla="*/ 16 h 17"/>
              <a:gd name="T6" fmla="*/ 6 w 17"/>
              <a:gd name="T7" fmla="*/ 14 h 17"/>
              <a:gd name="T8" fmla="*/ 3 w 17"/>
              <a:gd name="T9" fmla="*/ 14 h 17"/>
              <a:gd name="T10" fmla="*/ 3 w 17"/>
              <a:gd name="T11" fmla="*/ 12 h 17"/>
              <a:gd name="T12" fmla="*/ 0 w 17"/>
              <a:gd name="T13" fmla="*/ 12 h 17"/>
              <a:gd name="T14" fmla="*/ 0 w 17"/>
              <a:gd name="T15" fmla="*/ 10 h 17"/>
              <a:gd name="T16" fmla="*/ 0 w 17"/>
              <a:gd name="T17" fmla="*/ 8 h 17"/>
              <a:gd name="T18" fmla="*/ 0 w 17"/>
              <a:gd name="T19" fmla="*/ 6 h 17"/>
              <a:gd name="T20" fmla="*/ 0 w 17"/>
              <a:gd name="T21" fmla="*/ 4 h 17"/>
              <a:gd name="T22" fmla="*/ 3 w 17"/>
              <a:gd name="T23" fmla="*/ 4 h 17"/>
              <a:gd name="T24" fmla="*/ 3 w 17"/>
              <a:gd name="T25" fmla="*/ 2 h 17"/>
              <a:gd name="T26" fmla="*/ 6 w 17"/>
              <a:gd name="T27" fmla="*/ 2 h 17"/>
              <a:gd name="T28" fmla="*/ 6 w 17"/>
              <a:gd name="T29" fmla="*/ 0 h 17"/>
              <a:gd name="T30" fmla="*/ 9 w 17"/>
              <a:gd name="T31" fmla="*/ 0 h 17"/>
              <a:gd name="T32" fmla="*/ 12 w 17"/>
              <a:gd name="T33" fmla="*/ 0 h 17"/>
              <a:gd name="T34" fmla="*/ 16 w 17"/>
              <a:gd name="T35" fmla="*/ 0 h 17"/>
              <a:gd name="T36" fmla="*/ 9 w 17"/>
              <a:gd name="T37" fmla="*/ 16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7"/>
              <a:gd name="T59" fmla="*/ 17 w 17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7">
                <a:moveTo>
                  <a:pt x="9" y="16"/>
                </a:moveTo>
                <a:lnTo>
                  <a:pt x="9" y="16"/>
                </a:lnTo>
                <a:lnTo>
                  <a:pt x="6" y="16"/>
                </a:lnTo>
                <a:lnTo>
                  <a:pt x="6" y="14"/>
                </a:lnTo>
                <a:lnTo>
                  <a:pt x="3" y="14"/>
                </a:lnTo>
                <a:lnTo>
                  <a:pt x="3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3" y="4"/>
                </a:ln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9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722313" y="2389188"/>
            <a:ext cx="26987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2 w 17"/>
              <a:gd name="T5" fmla="*/ 16 h 17"/>
              <a:gd name="T6" fmla="*/ 2 w 17"/>
              <a:gd name="T7" fmla="*/ 0 h 17"/>
              <a:gd name="T8" fmla="*/ 5 w 17"/>
              <a:gd name="T9" fmla="*/ 0 h 17"/>
              <a:gd name="T10" fmla="*/ 8 w 17"/>
              <a:gd name="T11" fmla="*/ 0 h 17"/>
              <a:gd name="T12" fmla="*/ 10 w 17"/>
              <a:gd name="T13" fmla="*/ 0 h 17"/>
              <a:gd name="T14" fmla="*/ 13 w 17"/>
              <a:gd name="T15" fmla="*/ 0 h 17"/>
              <a:gd name="T16" fmla="*/ 16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2" y="16"/>
                </a:lnTo>
                <a:lnTo>
                  <a:pt x="2" y="0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714375" y="2386013"/>
            <a:ext cx="28575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9 w 17"/>
              <a:gd name="T7" fmla="*/ 16 h 17"/>
              <a:gd name="T8" fmla="*/ 6 w 17"/>
              <a:gd name="T9" fmla="*/ 16 h 17"/>
              <a:gd name="T10" fmla="*/ 3 w 17"/>
              <a:gd name="T11" fmla="*/ 13 h 17"/>
              <a:gd name="T12" fmla="*/ 0 w 17"/>
              <a:gd name="T13" fmla="*/ 11 h 17"/>
              <a:gd name="T14" fmla="*/ 0 w 17"/>
              <a:gd name="T15" fmla="*/ 9 h 17"/>
              <a:gd name="T16" fmla="*/ 0 w 17"/>
              <a:gd name="T17" fmla="*/ 6 h 17"/>
              <a:gd name="T18" fmla="*/ 0 w 17"/>
              <a:gd name="T19" fmla="*/ 4 h 17"/>
              <a:gd name="T20" fmla="*/ 3 w 17"/>
              <a:gd name="T21" fmla="*/ 2 h 17"/>
              <a:gd name="T22" fmla="*/ 6 w 17"/>
              <a:gd name="T23" fmla="*/ 0 h 17"/>
              <a:gd name="T24" fmla="*/ 9 w 17"/>
              <a:gd name="T25" fmla="*/ 0 h 17"/>
              <a:gd name="T26" fmla="*/ 16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9" y="16"/>
                </a:lnTo>
                <a:lnTo>
                  <a:pt x="6" y="16"/>
                </a:lnTo>
                <a:lnTo>
                  <a:pt x="3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733425" y="238283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2 h 17"/>
              <a:gd name="T8" fmla="*/ 12 w 17"/>
              <a:gd name="T9" fmla="*/ 2 h 17"/>
              <a:gd name="T10" fmla="*/ 16 w 17"/>
              <a:gd name="T11" fmla="*/ 4 h 17"/>
              <a:gd name="T12" fmla="*/ 16 w 17"/>
              <a:gd name="T13" fmla="*/ 6 h 17"/>
              <a:gd name="T14" fmla="*/ 16 w 17"/>
              <a:gd name="T15" fmla="*/ 8 h 17"/>
              <a:gd name="T16" fmla="*/ 16 w 17"/>
              <a:gd name="T17" fmla="*/ 10 h 17"/>
              <a:gd name="T18" fmla="*/ 16 w 17"/>
              <a:gd name="T19" fmla="*/ 12 h 17"/>
              <a:gd name="T20" fmla="*/ 12 w 17"/>
              <a:gd name="T21" fmla="*/ 14 h 17"/>
              <a:gd name="T22" fmla="*/ 8 w 17"/>
              <a:gd name="T23" fmla="*/ 16 h 17"/>
              <a:gd name="T24" fmla="*/ 4 w 17"/>
              <a:gd name="T25" fmla="*/ 16 h 17"/>
              <a:gd name="T26" fmla="*/ 0 w 17"/>
              <a:gd name="T27" fmla="*/ 16 h 17"/>
              <a:gd name="T28" fmla="*/ 0 w 17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2"/>
                </a:lnTo>
                <a:lnTo>
                  <a:pt x="12" y="2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2"/>
                </a:lnTo>
                <a:lnTo>
                  <a:pt x="12" y="14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733425" y="2389188"/>
            <a:ext cx="25400" cy="26987"/>
          </a:xfrm>
          <a:custGeom>
            <a:avLst/>
            <a:gdLst>
              <a:gd name="T0" fmla="*/ 0 w 17"/>
              <a:gd name="T1" fmla="*/ 0 h 17"/>
              <a:gd name="T2" fmla="*/ 1 w 17"/>
              <a:gd name="T3" fmla="*/ 0 h 17"/>
              <a:gd name="T4" fmla="*/ 3 w 17"/>
              <a:gd name="T5" fmla="*/ 0 h 17"/>
              <a:gd name="T6" fmla="*/ 4 w 17"/>
              <a:gd name="T7" fmla="*/ 0 h 17"/>
              <a:gd name="T8" fmla="*/ 6 w 17"/>
              <a:gd name="T9" fmla="*/ 0 h 17"/>
              <a:gd name="T10" fmla="*/ 6 w 17"/>
              <a:gd name="T11" fmla="*/ 2 h 17"/>
              <a:gd name="T12" fmla="*/ 8 w 17"/>
              <a:gd name="T13" fmla="*/ 2 h 17"/>
              <a:gd name="T14" fmla="*/ 9 w 17"/>
              <a:gd name="T15" fmla="*/ 2 h 17"/>
              <a:gd name="T16" fmla="*/ 9 w 17"/>
              <a:gd name="T17" fmla="*/ 5 h 17"/>
              <a:gd name="T18" fmla="*/ 11 w 17"/>
              <a:gd name="T19" fmla="*/ 5 h 17"/>
              <a:gd name="T20" fmla="*/ 12 w 17"/>
              <a:gd name="T21" fmla="*/ 8 h 17"/>
              <a:gd name="T22" fmla="*/ 14 w 17"/>
              <a:gd name="T23" fmla="*/ 10 h 17"/>
              <a:gd name="T24" fmla="*/ 14 w 17"/>
              <a:gd name="T25" fmla="*/ 13 h 17"/>
              <a:gd name="T26" fmla="*/ 16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6" y="2"/>
                </a:lnTo>
                <a:lnTo>
                  <a:pt x="8" y="2"/>
                </a:lnTo>
                <a:lnTo>
                  <a:pt x="9" y="2"/>
                </a:lnTo>
                <a:lnTo>
                  <a:pt x="9" y="5"/>
                </a:lnTo>
                <a:lnTo>
                  <a:pt x="11" y="5"/>
                </a:lnTo>
                <a:lnTo>
                  <a:pt x="12" y="8"/>
                </a:lnTo>
                <a:lnTo>
                  <a:pt x="14" y="10"/>
                </a:lnTo>
                <a:lnTo>
                  <a:pt x="14" y="13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725488" y="2382838"/>
            <a:ext cx="26987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6 h 17"/>
              <a:gd name="T8" fmla="*/ 8 w 17"/>
              <a:gd name="T9" fmla="*/ 14 h 17"/>
              <a:gd name="T10" fmla="*/ 4 w 17"/>
              <a:gd name="T11" fmla="*/ 14 h 17"/>
              <a:gd name="T12" fmla="*/ 4 w 17"/>
              <a:gd name="T13" fmla="*/ 12 h 17"/>
              <a:gd name="T14" fmla="*/ 0 w 17"/>
              <a:gd name="T15" fmla="*/ 12 h 17"/>
              <a:gd name="T16" fmla="*/ 0 w 17"/>
              <a:gd name="T17" fmla="*/ 10 h 17"/>
              <a:gd name="T18" fmla="*/ 0 w 17"/>
              <a:gd name="T19" fmla="*/ 8 h 17"/>
              <a:gd name="T20" fmla="*/ 0 w 17"/>
              <a:gd name="T21" fmla="*/ 6 h 17"/>
              <a:gd name="T22" fmla="*/ 0 w 17"/>
              <a:gd name="T23" fmla="*/ 4 h 17"/>
              <a:gd name="T24" fmla="*/ 4 w 17"/>
              <a:gd name="T25" fmla="*/ 4 h 17"/>
              <a:gd name="T26" fmla="*/ 4 w 17"/>
              <a:gd name="T27" fmla="*/ 2 h 17"/>
              <a:gd name="T28" fmla="*/ 8 w 17"/>
              <a:gd name="T29" fmla="*/ 2 h 17"/>
              <a:gd name="T30" fmla="*/ 8 w 17"/>
              <a:gd name="T31" fmla="*/ 0 h 17"/>
              <a:gd name="T32" fmla="*/ 12 w 17"/>
              <a:gd name="T33" fmla="*/ 0 h 17"/>
              <a:gd name="T34" fmla="*/ 16 w 17"/>
              <a:gd name="T35" fmla="*/ 0 h 17"/>
              <a:gd name="T36" fmla="*/ 16 w 17"/>
              <a:gd name="T37" fmla="*/ 16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7"/>
              <a:gd name="T59" fmla="*/ 17 w 17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8" y="14"/>
                </a:lnTo>
                <a:lnTo>
                  <a:pt x="4" y="14"/>
                </a:lnTo>
                <a:lnTo>
                  <a:pt x="4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741363" y="2395538"/>
            <a:ext cx="28575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3 h 17"/>
              <a:gd name="T6" fmla="*/ 16 w 17"/>
              <a:gd name="T7" fmla="*/ 6 h 17"/>
              <a:gd name="T8" fmla="*/ 16 w 17"/>
              <a:gd name="T9" fmla="*/ 9 h 17"/>
              <a:gd name="T10" fmla="*/ 14 w 17"/>
              <a:gd name="T11" fmla="*/ 12 h 17"/>
              <a:gd name="T12" fmla="*/ 12 w 17"/>
              <a:gd name="T13" fmla="*/ 12 h 17"/>
              <a:gd name="T14" fmla="*/ 12 w 17"/>
              <a:gd name="T15" fmla="*/ 16 h 17"/>
              <a:gd name="T16" fmla="*/ 10 w 17"/>
              <a:gd name="T17" fmla="*/ 16 h 17"/>
              <a:gd name="T18" fmla="*/ 8 w 17"/>
              <a:gd name="T19" fmla="*/ 16 h 17"/>
              <a:gd name="T20" fmla="*/ 6 w 17"/>
              <a:gd name="T21" fmla="*/ 16 h 17"/>
              <a:gd name="T22" fmla="*/ 4 w 17"/>
              <a:gd name="T23" fmla="*/ 16 h 17"/>
              <a:gd name="T24" fmla="*/ 2 w 17"/>
              <a:gd name="T25" fmla="*/ 12 h 17"/>
              <a:gd name="T26" fmla="*/ 0 w 17"/>
              <a:gd name="T27" fmla="*/ 12 h 17"/>
              <a:gd name="T28" fmla="*/ 0 w 17"/>
              <a:gd name="T29" fmla="*/ 9 h 17"/>
              <a:gd name="T30" fmla="*/ 16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4" y="12"/>
                </a:lnTo>
                <a:lnTo>
                  <a:pt x="12" y="12"/>
                </a:lnTo>
                <a:lnTo>
                  <a:pt x="12" y="16"/>
                </a:lnTo>
                <a:lnTo>
                  <a:pt x="10" y="16"/>
                </a:lnTo>
                <a:lnTo>
                  <a:pt x="8" y="16"/>
                </a:lnTo>
                <a:lnTo>
                  <a:pt x="6" y="16"/>
                </a:lnTo>
                <a:lnTo>
                  <a:pt x="4" y="16"/>
                </a:lnTo>
                <a:lnTo>
                  <a:pt x="2" y="12"/>
                </a:lnTo>
                <a:lnTo>
                  <a:pt x="0" y="12"/>
                </a:lnTo>
                <a:lnTo>
                  <a:pt x="0" y="9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706438" y="2309813"/>
            <a:ext cx="26987" cy="26987"/>
          </a:xfrm>
          <a:custGeom>
            <a:avLst/>
            <a:gdLst>
              <a:gd name="T0" fmla="*/ 0 w 17"/>
              <a:gd name="T1" fmla="*/ 16 h 17"/>
              <a:gd name="T2" fmla="*/ 3 w 17"/>
              <a:gd name="T3" fmla="*/ 16 h 17"/>
              <a:gd name="T4" fmla="*/ 6 w 17"/>
              <a:gd name="T5" fmla="*/ 16 h 17"/>
              <a:gd name="T6" fmla="*/ 9 w 17"/>
              <a:gd name="T7" fmla="*/ 13 h 17"/>
              <a:gd name="T8" fmla="*/ 12 w 17"/>
              <a:gd name="T9" fmla="*/ 13 h 17"/>
              <a:gd name="T10" fmla="*/ 12 w 17"/>
              <a:gd name="T11" fmla="*/ 10 h 17"/>
              <a:gd name="T12" fmla="*/ 16 w 17"/>
              <a:gd name="T13" fmla="*/ 8 h 17"/>
              <a:gd name="T14" fmla="*/ 16 w 17"/>
              <a:gd name="T15" fmla="*/ 5 h 17"/>
              <a:gd name="T16" fmla="*/ 16 w 17"/>
              <a:gd name="T17" fmla="*/ 2 h 17"/>
              <a:gd name="T18" fmla="*/ 16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16"/>
                </a:moveTo>
                <a:lnTo>
                  <a:pt x="3" y="16"/>
                </a:lnTo>
                <a:lnTo>
                  <a:pt x="6" y="16"/>
                </a:lnTo>
                <a:lnTo>
                  <a:pt x="9" y="13"/>
                </a:lnTo>
                <a:lnTo>
                  <a:pt x="12" y="13"/>
                </a:lnTo>
                <a:lnTo>
                  <a:pt x="12" y="10"/>
                </a:lnTo>
                <a:lnTo>
                  <a:pt x="16" y="8"/>
                </a:lnTo>
                <a:lnTo>
                  <a:pt x="16" y="5"/>
                </a:lnTo>
                <a:lnTo>
                  <a:pt x="16" y="2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701675" y="2312988"/>
            <a:ext cx="26988" cy="26987"/>
          </a:xfrm>
          <a:custGeom>
            <a:avLst/>
            <a:gdLst>
              <a:gd name="T0" fmla="*/ 12 w 17"/>
              <a:gd name="T1" fmla="*/ 16 h 17"/>
              <a:gd name="T2" fmla="*/ 12 w 17"/>
              <a:gd name="T3" fmla="*/ 16 h 17"/>
              <a:gd name="T4" fmla="*/ 12 w 17"/>
              <a:gd name="T5" fmla="*/ 14 h 17"/>
              <a:gd name="T6" fmla="*/ 8 w 17"/>
              <a:gd name="T7" fmla="*/ 14 h 17"/>
              <a:gd name="T8" fmla="*/ 4 w 17"/>
              <a:gd name="T9" fmla="*/ 14 h 17"/>
              <a:gd name="T10" fmla="*/ 4 w 17"/>
              <a:gd name="T11" fmla="*/ 12 h 17"/>
              <a:gd name="T12" fmla="*/ 0 w 17"/>
              <a:gd name="T13" fmla="*/ 10 h 17"/>
              <a:gd name="T14" fmla="*/ 0 w 17"/>
              <a:gd name="T15" fmla="*/ 8 h 17"/>
              <a:gd name="T16" fmla="*/ 0 w 17"/>
              <a:gd name="T17" fmla="*/ 6 h 17"/>
              <a:gd name="T18" fmla="*/ 0 w 17"/>
              <a:gd name="T19" fmla="*/ 4 h 17"/>
              <a:gd name="T20" fmla="*/ 4 w 17"/>
              <a:gd name="T21" fmla="*/ 4 h 17"/>
              <a:gd name="T22" fmla="*/ 4 w 17"/>
              <a:gd name="T23" fmla="*/ 2 h 17"/>
              <a:gd name="T24" fmla="*/ 8 w 17"/>
              <a:gd name="T25" fmla="*/ 2 h 17"/>
              <a:gd name="T26" fmla="*/ 8 w 17"/>
              <a:gd name="T27" fmla="*/ 0 h 17"/>
              <a:gd name="T28" fmla="*/ 12 w 17"/>
              <a:gd name="T29" fmla="*/ 0 h 17"/>
              <a:gd name="T30" fmla="*/ 16 w 17"/>
              <a:gd name="T31" fmla="*/ 0 h 17"/>
              <a:gd name="T32" fmla="*/ 12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2" y="16"/>
                </a:moveTo>
                <a:lnTo>
                  <a:pt x="12" y="16"/>
                </a:lnTo>
                <a:lnTo>
                  <a:pt x="12" y="14"/>
                </a:lnTo>
                <a:lnTo>
                  <a:pt x="8" y="14"/>
                </a:lnTo>
                <a:lnTo>
                  <a:pt x="4" y="14"/>
                </a:lnTo>
                <a:lnTo>
                  <a:pt x="4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708025" y="2305050"/>
            <a:ext cx="26988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2 w 17"/>
              <a:gd name="T7" fmla="*/ 8 h 17"/>
              <a:gd name="T8" fmla="*/ 2 w 17"/>
              <a:gd name="T9" fmla="*/ 4 h 17"/>
              <a:gd name="T10" fmla="*/ 4 w 17"/>
              <a:gd name="T11" fmla="*/ 4 h 17"/>
              <a:gd name="T12" fmla="*/ 6 w 17"/>
              <a:gd name="T13" fmla="*/ 0 h 17"/>
              <a:gd name="T14" fmla="*/ 8 w 17"/>
              <a:gd name="T15" fmla="*/ 0 h 17"/>
              <a:gd name="T16" fmla="*/ 10 w 17"/>
              <a:gd name="T17" fmla="*/ 0 h 17"/>
              <a:gd name="T18" fmla="*/ 12 w 17"/>
              <a:gd name="T19" fmla="*/ 4 h 17"/>
              <a:gd name="T20" fmla="*/ 14 w 17"/>
              <a:gd name="T21" fmla="*/ 4 h 17"/>
              <a:gd name="T22" fmla="*/ 14 w 17"/>
              <a:gd name="T23" fmla="*/ 8 h 17"/>
              <a:gd name="T24" fmla="*/ 16 w 17"/>
              <a:gd name="T25" fmla="*/ 12 h 17"/>
              <a:gd name="T26" fmla="*/ 0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2" y="4"/>
                </a:lnTo>
                <a:lnTo>
                  <a:pt x="4" y="4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4"/>
                </a:lnTo>
                <a:lnTo>
                  <a:pt x="14" y="4"/>
                </a:lnTo>
                <a:lnTo>
                  <a:pt x="14" y="8"/>
                </a:lnTo>
                <a:lnTo>
                  <a:pt x="16" y="12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717550" y="2252663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2 h 17"/>
              <a:gd name="T4" fmla="*/ 3 w 17"/>
              <a:gd name="T5" fmla="*/ 12 h 17"/>
              <a:gd name="T6" fmla="*/ 6 w 17"/>
              <a:gd name="T7" fmla="*/ 12 h 17"/>
              <a:gd name="T8" fmla="*/ 9 w 17"/>
              <a:gd name="T9" fmla="*/ 12 h 17"/>
              <a:gd name="T10" fmla="*/ 9 w 17"/>
              <a:gd name="T11" fmla="*/ 9 h 17"/>
              <a:gd name="T12" fmla="*/ 12 w 17"/>
              <a:gd name="T13" fmla="*/ 9 h 17"/>
              <a:gd name="T14" fmla="*/ 12 w 17"/>
              <a:gd name="T15" fmla="*/ 6 h 17"/>
              <a:gd name="T16" fmla="*/ 16 w 17"/>
              <a:gd name="T17" fmla="*/ 3 h 17"/>
              <a:gd name="T18" fmla="*/ 16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16"/>
                </a:moveTo>
                <a:lnTo>
                  <a:pt x="0" y="12"/>
                </a:lnTo>
                <a:lnTo>
                  <a:pt x="3" y="12"/>
                </a:lnTo>
                <a:lnTo>
                  <a:pt x="6" y="12"/>
                </a:lnTo>
                <a:lnTo>
                  <a:pt x="9" y="12"/>
                </a:lnTo>
                <a:lnTo>
                  <a:pt x="9" y="9"/>
                </a:lnTo>
                <a:lnTo>
                  <a:pt x="12" y="9"/>
                </a:lnTo>
                <a:lnTo>
                  <a:pt x="12" y="6"/>
                </a:lnTo>
                <a:lnTo>
                  <a:pt x="16" y="3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712788" y="2254250"/>
            <a:ext cx="26987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6 h 17"/>
              <a:gd name="T8" fmla="*/ 8 w 17"/>
              <a:gd name="T9" fmla="*/ 13 h 17"/>
              <a:gd name="T10" fmla="*/ 4 w 17"/>
              <a:gd name="T11" fmla="*/ 13 h 17"/>
              <a:gd name="T12" fmla="*/ 4 w 17"/>
              <a:gd name="T13" fmla="*/ 11 h 17"/>
              <a:gd name="T14" fmla="*/ 0 w 17"/>
              <a:gd name="T15" fmla="*/ 11 h 17"/>
              <a:gd name="T16" fmla="*/ 0 w 17"/>
              <a:gd name="T17" fmla="*/ 9 h 17"/>
              <a:gd name="T18" fmla="*/ 0 w 17"/>
              <a:gd name="T19" fmla="*/ 6 h 17"/>
              <a:gd name="T20" fmla="*/ 0 w 17"/>
              <a:gd name="T21" fmla="*/ 4 h 17"/>
              <a:gd name="T22" fmla="*/ 4 w 17"/>
              <a:gd name="T23" fmla="*/ 4 h 17"/>
              <a:gd name="T24" fmla="*/ 4 w 17"/>
              <a:gd name="T25" fmla="*/ 2 h 17"/>
              <a:gd name="T26" fmla="*/ 8 w 17"/>
              <a:gd name="T27" fmla="*/ 2 h 17"/>
              <a:gd name="T28" fmla="*/ 8 w 17"/>
              <a:gd name="T29" fmla="*/ 0 h 17"/>
              <a:gd name="T30" fmla="*/ 12 w 17"/>
              <a:gd name="T31" fmla="*/ 0 h 17"/>
              <a:gd name="T32" fmla="*/ 16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8" y="13"/>
                </a:lnTo>
                <a:lnTo>
                  <a:pt x="4" y="13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8" y="0"/>
                </a:lnTo>
                <a:lnTo>
                  <a:pt x="12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720725" y="2246313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2 w 17"/>
              <a:gd name="T7" fmla="*/ 8 h 17"/>
              <a:gd name="T8" fmla="*/ 2 w 17"/>
              <a:gd name="T9" fmla="*/ 4 h 17"/>
              <a:gd name="T10" fmla="*/ 4 w 17"/>
              <a:gd name="T11" fmla="*/ 4 h 17"/>
              <a:gd name="T12" fmla="*/ 4 w 17"/>
              <a:gd name="T13" fmla="*/ 0 h 17"/>
              <a:gd name="T14" fmla="*/ 6 w 17"/>
              <a:gd name="T15" fmla="*/ 0 h 17"/>
              <a:gd name="T16" fmla="*/ 9 w 17"/>
              <a:gd name="T17" fmla="*/ 0 h 17"/>
              <a:gd name="T18" fmla="*/ 11 w 17"/>
              <a:gd name="T19" fmla="*/ 0 h 17"/>
              <a:gd name="T20" fmla="*/ 11 w 17"/>
              <a:gd name="T21" fmla="*/ 4 h 17"/>
              <a:gd name="T22" fmla="*/ 13 w 17"/>
              <a:gd name="T23" fmla="*/ 4 h 17"/>
              <a:gd name="T24" fmla="*/ 13 w 17"/>
              <a:gd name="T25" fmla="*/ 8 h 17"/>
              <a:gd name="T26" fmla="*/ 16 w 17"/>
              <a:gd name="T27" fmla="*/ 12 h 17"/>
              <a:gd name="T28" fmla="*/ 16 w 17"/>
              <a:gd name="T29" fmla="*/ 16 h 17"/>
              <a:gd name="T30" fmla="*/ 0 w 1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4"/>
                </a:lnTo>
                <a:lnTo>
                  <a:pt x="13" y="4"/>
                </a:lnTo>
                <a:lnTo>
                  <a:pt x="13" y="8"/>
                </a:lnTo>
                <a:lnTo>
                  <a:pt x="16" y="12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725488" y="2246313"/>
            <a:ext cx="26987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2 h 17"/>
              <a:gd name="T4" fmla="*/ 0 w 17"/>
              <a:gd name="T5" fmla="*/ 8 h 17"/>
              <a:gd name="T6" fmla="*/ 5 w 17"/>
              <a:gd name="T7" fmla="*/ 4 h 17"/>
              <a:gd name="T8" fmla="*/ 5 w 17"/>
              <a:gd name="T9" fmla="*/ 0 h 17"/>
              <a:gd name="T10" fmla="*/ 10 w 17"/>
              <a:gd name="T11" fmla="*/ 0 h 17"/>
              <a:gd name="T12" fmla="*/ 16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0" y="16"/>
                </a:moveTo>
                <a:lnTo>
                  <a:pt x="0" y="12"/>
                </a:lnTo>
                <a:lnTo>
                  <a:pt x="0" y="8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720725" y="2252663"/>
            <a:ext cx="26988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4 h 17"/>
              <a:gd name="T6" fmla="*/ 16 w 17"/>
              <a:gd name="T7" fmla="*/ 8 h 17"/>
              <a:gd name="T8" fmla="*/ 13 w 17"/>
              <a:gd name="T9" fmla="*/ 8 h 17"/>
              <a:gd name="T10" fmla="*/ 13 w 17"/>
              <a:gd name="T11" fmla="*/ 12 h 17"/>
              <a:gd name="T12" fmla="*/ 11 w 17"/>
              <a:gd name="T13" fmla="*/ 16 h 17"/>
              <a:gd name="T14" fmla="*/ 9 w 17"/>
              <a:gd name="T15" fmla="*/ 16 h 17"/>
              <a:gd name="T16" fmla="*/ 6 w 17"/>
              <a:gd name="T17" fmla="*/ 16 h 17"/>
              <a:gd name="T18" fmla="*/ 4 w 17"/>
              <a:gd name="T19" fmla="*/ 16 h 17"/>
              <a:gd name="T20" fmla="*/ 4 w 17"/>
              <a:gd name="T21" fmla="*/ 12 h 17"/>
              <a:gd name="T22" fmla="*/ 2 w 17"/>
              <a:gd name="T23" fmla="*/ 12 h 17"/>
              <a:gd name="T24" fmla="*/ 2 w 17"/>
              <a:gd name="T25" fmla="*/ 8 h 17"/>
              <a:gd name="T26" fmla="*/ 0 w 17"/>
              <a:gd name="T27" fmla="*/ 8 h 17"/>
              <a:gd name="T28" fmla="*/ 0 w 17"/>
              <a:gd name="T29" fmla="*/ 4 h 17"/>
              <a:gd name="T30" fmla="*/ 0 w 17"/>
              <a:gd name="T31" fmla="*/ 0 h 17"/>
              <a:gd name="T32" fmla="*/ 16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3" y="8"/>
                </a:lnTo>
                <a:lnTo>
                  <a:pt x="13" y="12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4" y="12"/>
                </a:lnTo>
                <a:lnTo>
                  <a:pt x="2" y="12"/>
                </a:lnTo>
                <a:lnTo>
                  <a:pt x="2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731838" y="2241550"/>
            <a:ext cx="25400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9 h 17"/>
              <a:gd name="T18" fmla="*/ 16 w 17"/>
              <a:gd name="T19" fmla="*/ 11 h 17"/>
              <a:gd name="T20" fmla="*/ 12 w 17"/>
              <a:gd name="T21" fmla="*/ 11 h 17"/>
              <a:gd name="T22" fmla="*/ 12 w 17"/>
              <a:gd name="T23" fmla="*/ 13 h 17"/>
              <a:gd name="T24" fmla="*/ 8 w 17"/>
              <a:gd name="T25" fmla="*/ 13 h 17"/>
              <a:gd name="T26" fmla="*/ 8 w 17"/>
              <a:gd name="T27" fmla="*/ 16 h 17"/>
              <a:gd name="T28" fmla="*/ 4 w 17"/>
              <a:gd name="T29" fmla="*/ 16 h 17"/>
              <a:gd name="T30" fmla="*/ 0 w 17"/>
              <a:gd name="T31" fmla="*/ 16 h 17"/>
              <a:gd name="T32" fmla="*/ 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1"/>
                </a:lnTo>
                <a:lnTo>
                  <a:pt x="12" y="13"/>
                </a:lnTo>
                <a:lnTo>
                  <a:pt x="8" y="13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739775" y="2187575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2 h 17"/>
              <a:gd name="T6" fmla="*/ 0 w 17"/>
              <a:gd name="T7" fmla="*/ 4 h 17"/>
              <a:gd name="T8" fmla="*/ 16 w 17"/>
              <a:gd name="T9" fmla="*/ 4 h 17"/>
              <a:gd name="T10" fmla="*/ 16 w 17"/>
              <a:gd name="T11" fmla="*/ 6 h 17"/>
              <a:gd name="T12" fmla="*/ 16 w 17"/>
              <a:gd name="T13" fmla="*/ 8 h 17"/>
              <a:gd name="T14" fmla="*/ 16 w 17"/>
              <a:gd name="T15" fmla="*/ 10 h 17"/>
              <a:gd name="T16" fmla="*/ 16 w 17"/>
              <a:gd name="T17" fmla="*/ 12 h 17"/>
              <a:gd name="T18" fmla="*/ 16 w 17"/>
              <a:gd name="T19" fmla="*/ 14 h 17"/>
              <a:gd name="T20" fmla="*/ 16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2"/>
                </a:lnTo>
                <a:lnTo>
                  <a:pt x="16" y="14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733425" y="2181225"/>
            <a:ext cx="26988" cy="26988"/>
          </a:xfrm>
          <a:custGeom>
            <a:avLst/>
            <a:gdLst>
              <a:gd name="T0" fmla="*/ 2 w 17"/>
              <a:gd name="T1" fmla="*/ 16 h 17"/>
              <a:gd name="T2" fmla="*/ 2 w 17"/>
              <a:gd name="T3" fmla="*/ 16 h 17"/>
              <a:gd name="T4" fmla="*/ 0 w 17"/>
              <a:gd name="T5" fmla="*/ 13 h 17"/>
              <a:gd name="T6" fmla="*/ 0 w 17"/>
              <a:gd name="T7" fmla="*/ 10 h 17"/>
              <a:gd name="T8" fmla="*/ 0 w 17"/>
              <a:gd name="T9" fmla="*/ 8 h 17"/>
              <a:gd name="T10" fmla="*/ 0 w 17"/>
              <a:gd name="T11" fmla="*/ 5 h 17"/>
              <a:gd name="T12" fmla="*/ 2 w 17"/>
              <a:gd name="T13" fmla="*/ 5 h 17"/>
              <a:gd name="T14" fmla="*/ 2 w 17"/>
              <a:gd name="T15" fmla="*/ 2 h 17"/>
              <a:gd name="T16" fmla="*/ 4 w 17"/>
              <a:gd name="T17" fmla="*/ 2 h 17"/>
              <a:gd name="T18" fmla="*/ 4 w 17"/>
              <a:gd name="T19" fmla="*/ 0 h 17"/>
              <a:gd name="T20" fmla="*/ 6 w 17"/>
              <a:gd name="T21" fmla="*/ 0 h 17"/>
              <a:gd name="T22" fmla="*/ 9 w 17"/>
              <a:gd name="T23" fmla="*/ 0 h 17"/>
              <a:gd name="T24" fmla="*/ 11 w 17"/>
              <a:gd name="T25" fmla="*/ 0 h 17"/>
              <a:gd name="T26" fmla="*/ 13 w 17"/>
              <a:gd name="T27" fmla="*/ 2 h 17"/>
              <a:gd name="T28" fmla="*/ 16 w 17"/>
              <a:gd name="T29" fmla="*/ 5 h 17"/>
              <a:gd name="T30" fmla="*/ 2 w 1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2" y="16"/>
                </a:moveTo>
                <a:lnTo>
                  <a:pt x="2" y="16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2" y="5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3" y="2"/>
                </a:lnTo>
                <a:lnTo>
                  <a:pt x="16" y="5"/>
                </a:lnTo>
                <a:lnTo>
                  <a:pt x="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735013" y="2197100"/>
            <a:ext cx="26987" cy="26988"/>
          </a:xfrm>
          <a:custGeom>
            <a:avLst/>
            <a:gdLst>
              <a:gd name="T0" fmla="*/ 16 w 17"/>
              <a:gd name="T1" fmla="*/ 9 h 17"/>
              <a:gd name="T2" fmla="*/ 16 w 17"/>
              <a:gd name="T3" fmla="*/ 9 h 17"/>
              <a:gd name="T4" fmla="*/ 13 w 17"/>
              <a:gd name="T5" fmla="*/ 9 h 17"/>
              <a:gd name="T6" fmla="*/ 13 w 17"/>
              <a:gd name="T7" fmla="*/ 12 h 17"/>
              <a:gd name="T8" fmla="*/ 11 w 17"/>
              <a:gd name="T9" fmla="*/ 12 h 17"/>
              <a:gd name="T10" fmla="*/ 11 w 17"/>
              <a:gd name="T11" fmla="*/ 16 h 17"/>
              <a:gd name="T12" fmla="*/ 9 w 17"/>
              <a:gd name="T13" fmla="*/ 16 h 17"/>
              <a:gd name="T14" fmla="*/ 6 w 17"/>
              <a:gd name="T15" fmla="*/ 16 h 17"/>
              <a:gd name="T16" fmla="*/ 4 w 17"/>
              <a:gd name="T17" fmla="*/ 12 h 17"/>
              <a:gd name="T18" fmla="*/ 2 w 17"/>
              <a:gd name="T19" fmla="*/ 12 h 17"/>
              <a:gd name="T20" fmla="*/ 0 w 17"/>
              <a:gd name="T21" fmla="*/ 9 h 17"/>
              <a:gd name="T22" fmla="*/ 0 w 17"/>
              <a:gd name="T23" fmla="*/ 6 h 17"/>
              <a:gd name="T24" fmla="*/ 0 w 17"/>
              <a:gd name="T25" fmla="*/ 3 h 17"/>
              <a:gd name="T26" fmla="*/ 0 w 17"/>
              <a:gd name="T27" fmla="*/ 0 h 17"/>
              <a:gd name="T28" fmla="*/ 16 w 17"/>
              <a:gd name="T29" fmla="*/ 9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9"/>
                </a:moveTo>
                <a:lnTo>
                  <a:pt x="16" y="9"/>
                </a:lnTo>
                <a:lnTo>
                  <a:pt x="13" y="9"/>
                </a:lnTo>
                <a:lnTo>
                  <a:pt x="13" y="12"/>
                </a:lnTo>
                <a:lnTo>
                  <a:pt x="11" y="12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2"/>
                </a:lnTo>
                <a:lnTo>
                  <a:pt x="2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6" y="9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762000" y="2138363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0 h 17"/>
              <a:gd name="T4" fmla="*/ 3 w 17"/>
              <a:gd name="T5" fmla="*/ 10 h 17"/>
              <a:gd name="T6" fmla="*/ 6 w 17"/>
              <a:gd name="T7" fmla="*/ 10 h 17"/>
              <a:gd name="T8" fmla="*/ 9 w 17"/>
              <a:gd name="T9" fmla="*/ 10 h 17"/>
              <a:gd name="T10" fmla="*/ 9 w 17"/>
              <a:gd name="T11" fmla="*/ 5 h 17"/>
              <a:gd name="T12" fmla="*/ 12 w 17"/>
              <a:gd name="T13" fmla="*/ 5 h 17"/>
              <a:gd name="T14" fmla="*/ 16 w 17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7"/>
              <a:gd name="T26" fmla="*/ 17 w 1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7">
                <a:moveTo>
                  <a:pt x="0" y="16"/>
                </a:moveTo>
                <a:lnTo>
                  <a:pt x="0" y="10"/>
                </a:lnTo>
                <a:lnTo>
                  <a:pt x="3" y="10"/>
                </a:lnTo>
                <a:lnTo>
                  <a:pt x="6" y="10"/>
                </a:lnTo>
                <a:lnTo>
                  <a:pt x="9" y="10"/>
                </a:lnTo>
                <a:lnTo>
                  <a:pt x="9" y="5"/>
                </a:lnTo>
                <a:lnTo>
                  <a:pt x="12" y="5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755650" y="2136775"/>
            <a:ext cx="26988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6 h 17"/>
              <a:gd name="T8" fmla="*/ 4 w 17"/>
              <a:gd name="T9" fmla="*/ 14 h 17"/>
              <a:gd name="T10" fmla="*/ 4 w 17"/>
              <a:gd name="T11" fmla="*/ 12 h 17"/>
              <a:gd name="T12" fmla="*/ 0 w 17"/>
              <a:gd name="T13" fmla="*/ 10 h 17"/>
              <a:gd name="T14" fmla="*/ 0 w 17"/>
              <a:gd name="T15" fmla="*/ 8 h 17"/>
              <a:gd name="T16" fmla="*/ 0 w 17"/>
              <a:gd name="T17" fmla="*/ 6 h 17"/>
              <a:gd name="T18" fmla="*/ 4 w 17"/>
              <a:gd name="T19" fmla="*/ 4 h 17"/>
              <a:gd name="T20" fmla="*/ 4 w 17"/>
              <a:gd name="T21" fmla="*/ 2 h 17"/>
              <a:gd name="T22" fmla="*/ 8 w 17"/>
              <a:gd name="T23" fmla="*/ 2 h 17"/>
              <a:gd name="T24" fmla="*/ 12 w 17"/>
              <a:gd name="T25" fmla="*/ 0 h 17"/>
              <a:gd name="T26" fmla="*/ 16 w 17"/>
              <a:gd name="T27" fmla="*/ 0 h 17"/>
              <a:gd name="T28" fmla="*/ 16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4" y="14"/>
                </a:lnTo>
                <a:lnTo>
                  <a:pt x="4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765175" y="2132013"/>
            <a:ext cx="25400" cy="26987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2 w 17"/>
              <a:gd name="T5" fmla="*/ 2 h 17"/>
              <a:gd name="T6" fmla="*/ 4 w 17"/>
              <a:gd name="T7" fmla="*/ 2 h 17"/>
              <a:gd name="T8" fmla="*/ 6 w 17"/>
              <a:gd name="T9" fmla="*/ 0 h 17"/>
              <a:gd name="T10" fmla="*/ 9 w 17"/>
              <a:gd name="T11" fmla="*/ 0 h 17"/>
              <a:gd name="T12" fmla="*/ 9 w 17"/>
              <a:gd name="T13" fmla="*/ 2 h 17"/>
              <a:gd name="T14" fmla="*/ 11 w 17"/>
              <a:gd name="T15" fmla="*/ 2 h 17"/>
              <a:gd name="T16" fmla="*/ 13 w 17"/>
              <a:gd name="T17" fmla="*/ 2 h 17"/>
              <a:gd name="T18" fmla="*/ 13 w 17"/>
              <a:gd name="T19" fmla="*/ 5 h 17"/>
              <a:gd name="T20" fmla="*/ 16 w 17"/>
              <a:gd name="T21" fmla="*/ 8 h 17"/>
              <a:gd name="T22" fmla="*/ 16 w 17"/>
              <a:gd name="T23" fmla="*/ 10 h 17"/>
              <a:gd name="T24" fmla="*/ 16 w 17"/>
              <a:gd name="T25" fmla="*/ 13 h 17"/>
              <a:gd name="T26" fmla="*/ 16 w 17"/>
              <a:gd name="T27" fmla="*/ 16 h 17"/>
              <a:gd name="T28" fmla="*/ 0 w 17"/>
              <a:gd name="T29" fmla="*/ 5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9" y="0"/>
                </a:lnTo>
                <a:lnTo>
                  <a:pt x="9" y="2"/>
                </a:lnTo>
                <a:lnTo>
                  <a:pt x="11" y="2"/>
                </a:lnTo>
                <a:lnTo>
                  <a:pt x="13" y="2"/>
                </a:lnTo>
                <a:lnTo>
                  <a:pt x="13" y="5"/>
                </a:lnTo>
                <a:lnTo>
                  <a:pt x="16" y="8"/>
                </a:lnTo>
                <a:lnTo>
                  <a:pt x="16" y="10"/>
                </a:lnTo>
                <a:lnTo>
                  <a:pt x="16" y="13"/>
                </a:lnTo>
                <a:lnTo>
                  <a:pt x="16" y="16"/>
                </a:lnTo>
                <a:lnTo>
                  <a:pt x="0" y="5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771525" y="2133600"/>
            <a:ext cx="25400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0 h 17"/>
              <a:gd name="T4" fmla="*/ 4 w 17"/>
              <a:gd name="T5" fmla="*/ 10 h 17"/>
              <a:gd name="T6" fmla="*/ 4 w 17"/>
              <a:gd name="T7" fmla="*/ 5 h 17"/>
              <a:gd name="T8" fmla="*/ 8 w 17"/>
              <a:gd name="T9" fmla="*/ 5 h 17"/>
              <a:gd name="T10" fmla="*/ 12 w 17"/>
              <a:gd name="T11" fmla="*/ 0 h 17"/>
              <a:gd name="T12" fmla="*/ 16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0" y="16"/>
                </a:moveTo>
                <a:lnTo>
                  <a:pt x="0" y="10"/>
                </a:lnTo>
                <a:lnTo>
                  <a:pt x="4" y="10"/>
                </a:lnTo>
                <a:lnTo>
                  <a:pt x="4" y="5"/>
                </a:lnTo>
                <a:lnTo>
                  <a:pt x="8" y="5"/>
                </a:lnTo>
                <a:lnTo>
                  <a:pt x="12" y="0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763588" y="2135188"/>
            <a:ext cx="26987" cy="26987"/>
          </a:xfrm>
          <a:custGeom>
            <a:avLst/>
            <a:gdLst>
              <a:gd name="T0" fmla="*/ 16 w 17"/>
              <a:gd name="T1" fmla="*/ 10 h 17"/>
              <a:gd name="T2" fmla="*/ 16 w 17"/>
              <a:gd name="T3" fmla="*/ 10 h 17"/>
              <a:gd name="T4" fmla="*/ 13 w 17"/>
              <a:gd name="T5" fmla="*/ 13 h 17"/>
              <a:gd name="T6" fmla="*/ 11 w 17"/>
              <a:gd name="T7" fmla="*/ 16 h 17"/>
              <a:gd name="T8" fmla="*/ 9 w 17"/>
              <a:gd name="T9" fmla="*/ 16 h 17"/>
              <a:gd name="T10" fmla="*/ 6 w 17"/>
              <a:gd name="T11" fmla="*/ 16 h 17"/>
              <a:gd name="T12" fmla="*/ 4 w 17"/>
              <a:gd name="T13" fmla="*/ 16 h 17"/>
              <a:gd name="T14" fmla="*/ 4 w 17"/>
              <a:gd name="T15" fmla="*/ 13 h 17"/>
              <a:gd name="T16" fmla="*/ 2 w 17"/>
              <a:gd name="T17" fmla="*/ 13 h 17"/>
              <a:gd name="T18" fmla="*/ 2 w 17"/>
              <a:gd name="T19" fmla="*/ 10 h 17"/>
              <a:gd name="T20" fmla="*/ 0 w 17"/>
              <a:gd name="T21" fmla="*/ 8 h 17"/>
              <a:gd name="T22" fmla="*/ 0 w 17"/>
              <a:gd name="T23" fmla="*/ 5 h 17"/>
              <a:gd name="T24" fmla="*/ 0 w 17"/>
              <a:gd name="T25" fmla="*/ 2 h 17"/>
              <a:gd name="T26" fmla="*/ 2 w 17"/>
              <a:gd name="T27" fmla="*/ 0 h 17"/>
              <a:gd name="T28" fmla="*/ 16 w 17"/>
              <a:gd name="T29" fmla="*/ 1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0"/>
                </a:moveTo>
                <a:lnTo>
                  <a:pt x="16" y="10"/>
                </a:lnTo>
                <a:lnTo>
                  <a:pt x="13" y="13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4" y="13"/>
                </a:lnTo>
                <a:lnTo>
                  <a:pt x="2" y="13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16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774700" y="2128838"/>
            <a:ext cx="26988" cy="26987"/>
          </a:xfrm>
          <a:custGeom>
            <a:avLst/>
            <a:gdLst>
              <a:gd name="T0" fmla="*/ 4 w 17"/>
              <a:gd name="T1" fmla="*/ 0 h 17"/>
              <a:gd name="T2" fmla="*/ 4 w 17"/>
              <a:gd name="T3" fmla="*/ 0 h 17"/>
              <a:gd name="T4" fmla="*/ 8 w 17"/>
              <a:gd name="T5" fmla="*/ 0 h 17"/>
              <a:gd name="T6" fmla="*/ 8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9 h 17"/>
              <a:gd name="T18" fmla="*/ 16 w 17"/>
              <a:gd name="T19" fmla="*/ 11 h 17"/>
              <a:gd name="T20" fmla="*/ 12 w 17"/>
              <a:gd name="T21" fmla="*/ 11 h 17"/>
              <a:gd name="T22" fmla="*/ 12 w 17"/>
              <a:gd name="T23" fmla="*/ 13 h 17"/>
              <a:gd name="T24" fmla="*/ 8 w 17"/>
              <a:gd name="T25" fmla="*/ 13 h 17"/>
              <a:gd name="T26" fmla="*/ 8 w 17"/>
              <a:gd name="T27" fmla="*/ 16 h 17"/>
              <a:gd name="T28" fmla="*/ 4 w 17"/>
              <a:gd name="T29" fmla="*/ 16 h 17"/>
              <a:gd name="T30" fmla="*/ 0 w 17"/>
              <a:gd name="T31" fmla="*/ 16 h 17"/>
              <a:gd name="T32" fmla="*/ 4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4" y="0"/>
                </a:moveTo>
                <a:lnTo>
                  <a:pt x="4" y="0"/>
                </a:lnTo>
                <a:lnTo>
                  <a:pt x="8" y="0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1"/>
                </a:lnTo>
                <a:lnTo>
                  <a:pt x="12" y="13"/>
                </a:lnTo>
                <a:lnTo>
                  <a:pt x="8" y="13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4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817563" y="2065338"/>
            <a:ext cx="28575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2 h 17"/>
              <a:gd name="T6" fmla="*/ 8 w 17"/>
              <a:gd name="T7" fmla="*/ 4 h 17"/>
              <a:gd name="T8" fmla="*/ 16 w 17"/>
              <a:gd name="T9" fmla="*/ 4 h 17"/>
              <a:gd name="T10" fmla="*/ 16 w 17"/>
              <a:gd name="T11" fmla="*/ 6 h 17"/>
              <a:gd name="T12" fmla="*/ 16 w 17"/>
              <a:gd name="T13" fmla="*/ 9 h 17"/>
              <a:gd name="T14" fmla="*/ 16 w 17"/>
              <a:gd name="T15" fmla="*/ 11 h 17"/>
              <a:gd name="T16" fmla="*/ 16 w 17"/>
              <a:gd name="T17" fmla="*/ 13 h 17"/>
              <a:gd name="T18" fmla="*/ 8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2"/>
                </a:lnTo>
                <a:lnTo>
                  <a:pt x="8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6" y="13"/>
                </a:lnTo>
                <a:lnTo>
                  <a:pt x="8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811213" y="2058988"/>
            <a:ext cx="26987" cy="26987"/>
          </a:xfrm>
          <a:custGeom>
            <a:avLst/>
            <a:gdLst>
              <a:gd name="T0" fmla="*/ 2 w 17"/>
              <a:gd name="T1" fmla="*/ 16 h 17"/>
              <a:gd name="T2" fmla="*/ 2 w 17"/>
              <a:gd name="T3" fmla="*/ 16 h 17"/>
              <a:gd name="T4" fmla="*/ 2 w 17"/>
              <a:gd name="T5" fmla="*/ 13 h 17"/>
              <a:gd name="T6" fmla="*/ 0 w 17"/>
              <a:gd name="T7" fmla="*/ 13 h 17"/>
              <a:gd name="T8" fmla="*/ 0 w 17"/>
              <a:gd name="T9" fmla="*/ 11 h 17"/>
              <a:gd name="T10" fmla="*/ 0 w 17"/>
              <a:gd name="T11" fmla="*/ 9 h 17"/>
              <a:gd name="T12" fmla="*/ 0 w 17"/>
              <a:gd name="T13" fmla="*/ 6 h 17"/>
              <a:gd name="T14" fmla="*/ 2 w 17"/>
              <a:gd name="T15" fmla="*/ 4 h 17"/>
              <a:gd name="T16" fmla="*/ 2 w 17"/>
              <a:gd name="T17" fmla="*/ 2 h 17"/>
              <a:gd name="T18" fmla="*/ 4 w 17"/>
              <a:gd name="T19" fmla="*/ 2 h 17"/>
              <a:gd name="T20" fmla="*/ 6 w 17"/>
              <a:gd name="T21" fmla="*/ 0 h 17"/>
              <a:gd name="T22" fmla="*/ 9 w 17"/>
              <a:gd name="T23" fmla="*/ 0 h 17"/>
              <a:gd name="T24" fmla="*/ 11 w 17"/>
              <a:gd name="T25" fmla="*/ 0 h 17"/>
              <a:gd name="T26" fmla="*/ 13 w 17"/>
              <a:gd name="T27" fmla="*/ 0 h 17"/>
              <a:gd name="T28" fmla="*/ 13 w 17"/>
              <a:gd name="T29" fmla="*/ 2 h 17"/>
              <a:gd name="T30" fmla="*/ 16 w 17"/>
              <a:gd name="T31" fmla="*/ 2 h 17"/>
              <a:gd name="T32" fmla="*/ 2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2" y="16"/>
                </a:moveTo>
                <a:lnTo>
                  <a:pt x="2" y="16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3" y="2"/>
                </a:lnTo>
                <a:lnTo>
                  <a:pt x="16" y="2"/>
                </a:lnTo>
                <a:lnTo>
                  <a:pt x="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812800" y="2073275"/>
            <a:ext cx="26988" cy="26988"/>
          </a:xfrm>
          <a:custGeom>
            <a:avLst/>
            <a:gdLst>
              <a:gd name="T0" fmla="*/ 16 w 17"/>
              <a:gd name="T1" fmla="*/ 10 h 17"/>
              <a:gd name="T2" fmla="*/ 16 w 17"/>
              <a:gd name="T3" fmla="*/ 10 h 17"/>
              <a:gd name="T4" fmla="*/ 13 w 17"/>
              <a:gd name="T5" fmla="*/ 13 h 17"/>
              <a:gd name="T6" fmla="*/ 11 w 17"/>
              <a:gd name="T7" fmla="*/ 13 h 17"/>
              <a:gd name="T8" fmla="*/ 9 w 17"/>
              <a:gd name="T9" fmla="*/ 16 h 17"/>
              <a:gd name="T10" fmla="*/ 6 w 17"/>
              <a:gd name="T11" fmla="*/ 16 h 17"/>
              <a:gd name="T12" fmla="*/ 4 w 17"/>
              <a:gd name="T13" fmla="*/ 13 h 17"/>
              <a:gd name="T14" fmla="*/ 2 w 17"/>
              <a:gd name="T15" fmla="*/ 13 h 17"/>
              <a:gd name="T16" fmla="*/ 2 w 17"/>
              <a:gd name="T17" fmla="*/ 10 h 17"/>
              <a:gd name="T18" fmla="*/ 0 w 17"/>
              <a:gd name="T19" fmla="*/ 10 h 17"/>
              <a:gd name="T20" fmla="*/ 0 w 17"/>
              <a:gd name="T21" fmla="*/ 8 h 17"/>
              <a:gd name="T22" fmla="*/ 0 w 17"/>
              <a:gd name="T23" fmla="*/ 5 h 17"/>
              <a:gd name="T24" fmla="*/ 0 w 17"/>
              <a:gd name="T25" fmla="*/ 2 h 17"/>
              <a:gd name="T26" fmla="*/ 0 w 17"/>
              <a:gd name="T27" fmla="*/ 0 h 17"/>
              <a:gd name="T28" fmla="*/ 16 w 17"/>
              <a:gd name="T29" fmla="*/ 1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0"/>
                </a:moveTo>
                <a:lnTo>
                  <a:pt x="16" y="10"/>
                </a:lnTo>
                <a:lnTo>
                  <a:pt x="13" y="13"/>
                </a:lnTo>
                <a:lnTo>
                  <a:pt x="11" y="13"/>
                </a:lnTo>
                <a:lnTo>
                  <a:pt x="9" y="16"/>
                </a:lnTo>
                <a:lnTo>
                  <a:pt x="6" y="16"/>
                </a:lnTo>
                <a:lnTo>
                  <a:pt x="4" y="13"/>
                </a:lnTo>
                <a:lnTo>
                  <a:pt x="2" y="13"/>
                </a:lnTo>
                <a:lnTo>
                  <a:pt x="2" y="10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817563" y="2065338"/>
            <a:ext cx="28575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1 w 17"/>
              <a:gd name="T5" fmla="*/ 4 h 17"/>
              <a:gd name="T6" fmla="*/ 1 w 17"/>
              <a:gd name="T7" fmla="*/ 8 h 17"/>
              <a:gd name="T8" fmla="*/ 2 w 17"/>
              <a:gd name="T9" fmla="*/ 8 h 17"/>
              <a:gd name="T10" fmla="*/ 3 w 17"/>
              <a:gd name="T11" fmla="*/ 12 h 17"/>
              <a:gd name="T12" fmla="*/ 4 w 17"/>
              <a:gd name="T13" fmla="*/ 16 h 17"/>
              <a:gd name="T14" fmla="*/ 6 w 17"/>
              <a:gd name="T15" fmla="*/ 16 h 17"/>
              <a:gd name="T16" fmla="*/ 8 w 17"/>
              <a:gd name="T17" fmla="*/ 16 h 17"/>
              <a:gd name="T18" fmla="*/ 9 w 17"/>
              <a:gd name="T19" fmla="*/ 16 h 17"/>
              <a:gd name="T20" fmla="*/ 11 w 17"/>
              <a:gd name="T21" fmla="*/ 16 h 17"/>
              <a:gd name="T22" fmla="*/ 12 w 17"/>
              <a:gd name="T23" fmla="*/ 12 h 17"/>
              <a:gd name="T24" fmla="*/ 13 w 17"/>
              <a:gd name="T25" fmla="*/ 8 h 17"/>
              <a:gd name="T26" fmla="*/ 16 w 17"/>
              <a:gd name="T27" fmla="*/ 4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8"/>
                </a:lnTo>
                <a:lnTo>
                  <a:pt x="2" y="8"/>
                </a:lnTo>
                <a:lnTo>
                  <a:pt x="3" y="12"/>
                </a:lnTo>
                <a:lnTo>
                  <a:pt x="4" y="16"/>
                </a:lnTo>
                <a:lnTo>
                  <a:pt x="6" y="16"/>
                </a:lnTo>
                <a:lnTo>
                  <a:pt x="8" y="16"/>
                </a:lnTo>
                <a:lnTo>
                  <a:pt x="9" y="16"/>
                </a:lnTo>
                <a:lnTo>
                  <a:pt x="11" y="16"/>
                </a:lnTo>
                <a:lnTo>
                  <a:pt x="12" y="12"/>
                </a:lnTo>
                <a:lnTo>
                  <a:pt x="13" y="8"/>
                </a:lnTo>
                <a:lnTo>
                  <a:pt x="16" y="4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812800" y="2060575"/>
            <a:ext cx="26988" cy="26988"/>
          </a:xfrm>
          <a:custGeom>
            <a:avLst/>
            <a:gdLst>
              <a:gd name="T0" fmla="*/ 2 w 17"/>
              <a:gd name="T1" fmla="*/ 16 h 17"/>
              <a:gd name="T2" fmla="*/ 2 w 17"/>
              <a:gd name="T3" fmla="*/ 16 h 17"/>
              <a:gd name="T4" fmla="*/ 0 w 17"/>
              <a:gd name="T5" fmla="*/ 13 h 17"/>
              <a:gd name="T6" fmla="*/ 0 w 17"/>
              <a:gd name="T7" fmla="*/ 10 h 17"/>
              <a:gd name="T8" fmla="*/ 0 w 17"/>
              <a:gd name="T9" fmla="*/ 8 h 17"/>
              <a:gd name="T10" fmla="*/ 2 w 17"/>
              <a:gd name="T11" fmla="*/ 5 h 17"/>
              <a:gd name="T12" fmla="*/ 2 w 17"/>
              <a:gd name="T13" fmla="*/ 2 h 17"/>
              <a:gd name="T14" fmla="*/ 5 w 17"/>
              <a:gd name="T15" fmla="*/ 2 h 17"/>
              <a:gd name="T16" fmla="*/ 5 w 17"/>
              <a:gd name="T17" fmla="*/ 0 h 17"/>
              <a:gd name="T18" fmla="*/ 8 w 17"/>
              <a:gd name="T19" fmla="*/ 0 h 17"/>
              <a:gd name="T20" fmla="*/ 10 w 17"/>
              <a:gd name="T21" fmla="*/ 0 h 17"/>
              <a:gd name="T22" fmla="*/ 13 w 17"/>
              <a:gd name="T23" fmla="*/ 2 h 17"/>
              <a:gd name="T24" fmla="*/ 16 w 17"/>
              <a:gd name="T25" fmla="*/ 2 h 17"/>
              <a:gd name="T26" fmla="*/ 16 w 17"/>
              <a:gd name="T27" fmla="*/ 5 h 17"/>
              <a:gd name="T28" fmla="*/ 2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2" y="16"/>
                </a:moveTo>
                <a:lnTo>
                  <a:pt x="2" y="16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2" y="5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6" y="2"/>
                </a:lnTo>
                <a:lnTo>
                  <a:pt x="16" y="5"/>
                </a:lnTo>
                <a:lnTo>
                  <a:pt x="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835025" y="2060575"/>
            <a:ext cx="26988" cy="26988"/>
          </a:xfrm>
          <a:custGeom>
            <a:avLst/>
            <a:gdLst>
              <a:gd name="T0" fmla="*/ 0 w 17"/>
              <a:gd name="T1" fmla="*/ 2 h 17"/>
              <a:gd name="T2" fmla="*/ 0 w 17"/>
              <a:gd name="T3" fmla="*/ 2 h 17"/>
              <a:gd name="T4" fmla="*/ 2 w 17"/>
              <a:gd name="T5" fmla="*/ 2 h 17"/>
              <a:gd name="T6" fmla="*/ 2 w 17"/>
              <a:gd name="T7" fmla="*/ 0 h 17"/>
              <a:gd name="T8" fmla="*/ 5 w 17"/>
              <a:gd name="T9" fmla="*/ 0 h 17"/>
              <a:gd name="T10" fmla="*/ 8 w 17"/>
              <a:gd name="T11" fmla="*/ 0 h 17"/>
              <a:gd name="T12" fmla="*/ 10 w 17"/>
              <a:gd name="T13" fmla="*/ 0 h 17"/>
              <a:gd name="T14" fmla="*/ 10 w 17"/>
              <a:gd name="T15" fmla="*/ 2 h 17"/>
              <a:gd name="T16" fmla="*/ 13 w 17"/>
              <a:gd name="T17" fmla="*/ 2 h 17"/>
              <a:gd name="T18" fmla="*/ 13 w 17"/>
              <a:gd name="T19" fmla="*/ 4 h 17"/>
              <a:gd name="T20" fmla="*/ 16 w 17"/>
              <a:gd name="T21" fmla="*/ 6 h 17"/>
              <a:gd name="T22" fmla="*/ 16 w 17"/>
              <a:gd name="T23" fmla="*/ 9 h 17"/>
              <a:gd name="T24" fmla="*/ 16 w 17"/>
              <a:gd name="T25" fmla="*/ 11 h 17"/>
              <a:gd name="T26" fmla="*/ 13 w 17"/>
              <a:gd name="T27" fmla="*/ 13 h 17"/>
              <a:gd name="T28" fmla="*/ 13 w 17"/>
              <a:gd name="T29" fmla="*/ 16 h 17"/>
              <a:gd name="T30" fmla="*/ 0 w 17"/>
              <a:gd name="T31" fmla="*/ 2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3" y="2"/>
                </a:lnTo>
                <a:lnTo>
                  <a:pt x="13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3" y="13"/>
                </a:lnTo>
                <a:lnTo>
                  <a:pt x="13" y="16"/>
                </a:lnTo>
                <a:lnTo>
                  <a:pt x="0" y="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901700" y="1982788"/>
            <a:ext cx="26988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1 h 17"/>
              <a:gd name="T4" fmla="*/ 16 w 17"/>
              <a:gd name="T5" fmla="*/ 3 h 17"/>
              <a:gd name="T6" fmla="*/ 16 w 17"/>
              <a:gd name="T7" fmla="*/ 4 h 17"/>
              <a:gd name="T8" fmla="*/ 12 w 17"/>
              <a:gd name="T9" fmla="*/ 6 h 17"/>
              <a:gd name="T10" fmla="*/ 12 w 17"/>
              <a:gd name="T11" fmla="*/ 8 h 17"/>
              <a:gd name="T12" fmla="*/ 12 w 17"/>
              <a:gd name="T13" fmla="*/ 9 h 17"/>
              <a:gd name="T14" fmla="*/ 8 w 17"/>
              <a:gd name="T15" fmla="*/ 11 h 17"/>
              <a:gd name="T16" fmla="*/ 8 w 17"/>
              <a:gd name="T17" fmla="*/ 12 h 17"/>
              <a:gd name="T18" fmla="*/ 4 w 17"/>
              <a:gd name="T19" fmla="*/ 14 h 17"/>
              <a:gd name="T20" fmla="*/ 0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0"/>
                </a:moveTo>
                <a:lnTo>
                  <a:pt x="16" y="1"/>
                </a:lnTo>
                <a:lnTo>
                  <a:pt x="16" y="3"/>
                </a:lnTo>
                <a:lnTo>
                  <a:pt x="16" y="4"/>
                </a:lnTo>
                <a:lnTo>
                  <a:pt x="12" y="6"/>
                </a:lnTo>
                <a:lnTo>
                  <a:pt x="12" y="8"/>
                </a:lnTo>
                <a:lnTo>
                  <a:pt x="12" y="9"/>
                </a:lnTo>
                <a:lnTo>
                  <a:pt x="8" y="11"/>
                </a:lnTo>
                <a:lnTo>
                  <a:pt x="8" y="12"/>
                </a:lnTo>
                <a:lnTo>
                  <a:pt x="4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901700" y="1978025"/>
            <a:ext cx="26988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2 w 17"/>
              <a:gd name="T9" fmla="*/ 8 h 17"/>
              <a:gd name="T10" fmla="*/ 2 w 17"/>
              <a:gd name="T11" fmla="*/ 4 h 17"/>
              <a:gd name="T12" fmla="*/ 4 w 17"/>
              <a:gd name="T13" fmla="*/ 4 h 17"/>
              <a:gd name="T14" fmla="*/ 4 w 17"/>
              <a:gd name="T15" fmla="*/ 0 h 17"/>
              <a:gd name="T16" fmla="*/ 6 w 17"/>
              <a:gd name="T17" fmla="*/ 0 h 17"/>
              <a:gd name="T18" fmla="*/ 9 w 17"/>
              <a:gd name="T19" fmla="*/ 0 h 17"/>
              <a:gd name="T20" fmla="*/ 11 w 17"/>
              <a:gd name="T21" fmla="*/ 0 h 17"/>
              <a:gd name="T22" fmla="*/ 11 w 17"/>
              <a:gd name="T23" fmla="*/ 4 h 17"/>
              <a:gd name="T24" fmla="*/ 13 w 17"/>
              <a:gd name="T25" fmla="*/ 4 h 17"/>
              <a:gd name="T26" fmla="*/ 16 w 17"/>
              <a:gd name="T27" fmla="*/ 8 h 17"/>
              <a:gd name="T28" fmla="*/ 16 w 17"/>
              <a:gd name="T29" fmla="*/ 12 h 17"/>
              <a:gd name="T30" fmla="*/ 0 w 1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8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4"/>
                </a:lnTo>
                <a:lnTo>
                  <a:pt x="13" y="4"/>
                </a:lnTo>
                <a:lnTo>
                  <a:pt x="16" y="8"/>
                </a:lnTo>
                <a:lnTo>
                  <a:pt x="16" y="12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896938" y="1993900"/>
            <a:ext cx="26987" cy="26988"/>
          </a:xfrm>
          <a:custGeom>
            <a:avLst/>
            <a:gdLst>
              <a:gd name="T0" fmla="*/ 16 w 17"/>
              <a:gd name="T1" fmla="*/ 13 h 17"/>
              <a:gd name="T2" fmla="*/ 16 w 17"/>
              <a:gd name="T3" fmla="*/ 13 h 17"/>
              <a:gd name="T4" fmla="*/ 13 w 17"/>
              <a:gd name="T5" fmla="*/ 13 h 17"/>
              <a:gd name="T6" fmla="*/ 10 w 17"/>
              <a:gd name="T7" fmla="*/ 16 h 17"/>
              <a:gd name="T8" fmla="*/ 8 w 17"/>
              <a:gd name="T9" fmla="*/ 16 h 17"/>
              <a:gd name="T10" fmla="*/ 5 w 17"/>
              <a:gd name="T11" fmla="*/ 13 h 17"/>
              <a:gd name="T12" fmla="*/ 2 w 17"/>
              <a:gd name="T13" fmla="*/ 13 h 17"/>
              <a:gd name="T14" fmla="*/ 2 w 17"/>
              <a:gd name="T15" fmla="*/ 11 h 17"/>
              <a:gd name="T16" fmla="*/ 0 w 17"/>
              <a:gd name="T17" fmla="*/ 11 h 17"/>
              <a:gd name="T18" fmla="*/ 0 w 17"/>
              <a:gd name="T19" fmla="*/ 9 h 17"/>
              <a:gd name="T20" fmla="*/ 0 w 17"/>
              <a:gd name="T21" fmla="*/ 6 h 17"/>
              <a:gd name="T22" fmla="*/ 0 w 17"/>
              <a:gd name="T23" fmla="*/ 4 h 17"/>
              <a:gd name="T24" fmla="*/ 0 w 17"/>
              <a:gd name="T25" fmla="*/ 2 h 17"/>
              <a:gd name="T26" fmla="*/ 2 w 17"/>
              <a:gd name="T27" fmla="*/ 0 h 17"/>
              <a:gd name="T28" fmla="*/ 16 w 17"/>
              <a:gd name="T29" fmla="*/ 13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3"/>
                </a:moveTo>
                <a:lnTo>
                  <a:pt x="16" y="13"/>
                </a:lnTo>
                <a:lnTo>
                  <a:pt x="13" y="13"/>
                </a:lnTo>
                <a:lnTo>
                  <a:pt x="10" y="16"/>
                </a:lnTo>
                <a:lnTo>
                  <a:pt x="8" y="16"/>
                </a:lnTo>
                <a:lnTo>
                  <a:pt x="5" y="13"/>
                </a:ln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6" y="1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985838" y="195421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0 w 17"/>
              <a:gd name="T5" fmla="*/ 1 h 17"/>
              <a:gd name="T6" fmla="*/ 0 w 17"/>
              <a:gd name="T7" fmla="*/ 2 h 17"/>
              <a:gd name="T8" fmla="*/ 0 w 17"/>
              <a:gd name="T9" fmla="*/ 4 h 17"/>
              <a:gd name="T10" fmla="*/ 0 w 17"/>
              <a:gd name="T11" fmla="*/ 5 h 17"/>
              <a:gd name="T12" fmla="*/ 1 w 17"/>
              <a:gd name="T13" fmla="*/ 7 h 17"/>
              <a:gd name="T14" fmla="*/ 1 w 17"/>
              <a:gd name="T15" fmla="*/ 8 h 17"/>
              <a:gd name="T16" fmla="*/ 3 w 17"/>
              <a:gd name="T17" fmla="*/ 10 h 17"/>
              <a:gd name="T18" fmla="*/ 5 w 17"/>
              <a:gd name="T19" fmla="*/ 10 h 17"/>
              <a:gd name="T20" fmla="*/ 7 w 17"/>
              <a:gd name="T21" fmla="*/ 11 h 17"/>
              <a:gd name="T22" fmla="*/ 8 w 17"/>
              <a:gd name="T23" fmla="*/ 13 h 17"/>
              <a:gd name="T24" fmla="*/ 10 w 17"/>
              <a:gd name="T25" fmla="*/ 14 h 17"/>
              <a:gd name="T26" fmla="*/ 12 w 17"/>
              <a:gd name="T27" fmla="*/ 16 h 17"/>
              <a:gd name="T28" fmla="*/ 16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5" y="10"/>
                </a:lnTo>
                <a:lnTo>
                  <a:pt x="7" y="11"/>
                </a:lnTo>
                <a:lnTo>
                  <a:pt x="8" y="13"/>
                </a:lnTo>
                <a:lnTo>
                  <a:pt x="10" y="14"/>
                </a:lnTo>
                <a:lnTo>
                  <a:pt x="12" y="16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979488" y="1947863"/>
            <a:ext cx="26987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2 w 17"/>
              <a:gd name="T9" fmla="*/ 8 h 17"/>
              <a:gd name="T10" fmla="*/ 2 w 17"/>
              <a:gd name="T11" fmla="*/ 4 h 17"/>
              <a:gd name="T12" fmla="*/ 4 w 17"/>
              <a:gd name="T13" fmla="*/ 4 h 17"/>
              <a:gd name="T14" fmla="*/ 6 w 17"/>
              <a:gd name="T15" fmla="*/ 4 h 17"/>
              <a:gd name="T16" fmla="*/ 6 w 17"/>
              <a:gd name="T17" fmla="*/ 0 h 17"/>
              <a:gd name="T18" fmla="*/ 8 w 17"/>
              <a:gd name="T19" fmla="*/ 0 h 17"/>
              <a:gd name="T20" fmla="*/ 10 w 17"/>
              <a:gd name="T21" fmla="*/ 4 h 17"/>
              <a:gd name="T22" fmla="*/ 12 w 17"/>
              <a:gd name="T23" fmla="*/ 4 h 17"/>
              <a:gd name="T24" fmla="*/ 14 w 17"/>
              <a:gd name="T25" fmla="*/ 4 h 17"/>
              <a:gd name="T26" fmla="*/ 14 w 17"/>
              <a:gd name="T27" fmla="*/ 8 h 17"/>
              <a:gd name="T28" fmla="*/ 16 w 17"/>
              <a:gd name="T29" fmla="*/ 12 h 17"/>
              <a:gd name="T30" fmla="*/ 16 w 17"/>
              <a:gd name="T31" fmla="*/ 16 h 17"/>
              <a:gd name="T32" fmla="*/ 0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8"/>
                </a:lnTo>
                <a:lnTo>
                  <a:pt x="2" y="4"/>
                </a:lnTo>
                <a:lnTo>
                  <a:pt x="4" y="4"/>
                </a:lnTo>
                <a:lnTo>
                  <a:pt x="6" y="4"/>
                </a:lnTo>
                <a:lnTo>
                  <a:pt x="6" y="0"/>
                </a:lnTo>
                <a:lnTo>
                  <a:pt x="8" y="0"/>
                </a:lnTo>
                <a:lnTo>
                  <a:pt x="10" y="4"/>
                </a:lnTo>
                <a:lnTo>
                  <a:pt x="12" y="4"/>
                </a:lnTo>
                <a:lnTo>
                  <a:pt x="14" y="4"/>
                </a:lnTo>
                <a:lnTo>
                  <a:pt x="14" y="8"/>
                </a:lnTo>
                <a:lnTo>
                  <a:pt x="16" y="12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1000125" y="1966913"/>
            <a:ext cx="25400" cy="26987"/>
          </a:xfrm>
          <a:custGeom>
            <a:avLst/>
            <a:gdLst>
              <a:gd name="T0" fmla="*/ 3 w 17"/>
              <a:gd name="T1" fmla="*/ 0 h 17"/>
              <a:gd name="T2" fmla="*/ 3 w 17"/>
              <a:gd name="T3" fmla="*/ 0 h 17"/>
              <a:gd name="T4" fmla="*/ 6 w 17"/>
              <a:gd name="T5" fmla="*/ 0 h 17"/>
              <a:gd name="T6" fmla="*/ 9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9 h 17"/>
              <a:gd name="T18" fmla="*/ 16 w 17"/>
              <a:gd name="T19" fmla="*/ 11 h 17"/>
              <a:gd name="T20" fmla="*/ 12 w 17"/>
              <a:gd name="T21" fmla="*/ 11 h 17"/>
              <a:gd name="T22" fmla="*/ 12 w 17"/>
              <a:gd name="T23" fmla="*/ 13 h 17"/>
              <a:gd name="T24" fmla="*/ 9 w 17"/>
              <a:gd name="T25" fmla="*/ 13 h 17"/>
              <a:gd name="T26" fmla="*/ 6 w 17"/>
              <a:gd name="T27" fmla="*/ 16 h 17"/>
              <a:gd name="T28" fmla="*/ 3 w 17"/>
              <a:gd name="T29" fmla="*/ 16 h 17"/>
              <a:gd name="T30" fmla="*/ 0 w 17"/>
              <a:gd name="T31" fmla="*/ 16 h 17"/>
              <a:gd name="T32" fmla="*/ 3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3" y="0"/>
                </a:moveTo>
                <a:lnTo>
                  <a:pt x="3" y="0"/>
                </a:lnTo>
                <a:lnTo>
                  <a:pt x="6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1"/>
                </a:lnTo>
                <a:lnTo>
                  <a:pt x="12" y="13"/>
                </a:lnTo>
                <a:lnTo>
                  <a:pt x="9" y="13"/>
                </a:lnTo>
                <a:lnTo>
                  <a:pt x="6" y="16"/>
                </a:lnTo>
                <a:lnTo>
                  <a:pt x="3" y="16"/>
                </a:lnTo>
                <a:lnTo>
                  <a:pt x="0" y="16"/>
                </a:lnTo>
                <a:lnTo>
                  <a:pt x="3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1001713" y="1963738"/>
            <a:ext cx="36512" cy="26987"/>
          </a:xfrm>
          <a:custGeom>
            <a:avLst/>
            <a:gdLst>
              <a:gd name="T0" fmla="*/ 21 w 22"/>
              <a:gd name="T1" fmla="*/ 0 h 17"/>
              <a:gd name="T2" fmla="*/ 21 w 22"/>
              <a:gd name="T3" fmla="*/ 0 h 17"/>
              <a:gd name="T4" fmla="*/ 20 w 22"/>
              <a:gd name="T5" fmla="*/ 0 h 17"/>
              <a:gd name="T6" fmla="*/ 19 w 22"/>
              <a:gd name="T7" fmla="*/ 2 h 17"/>
              <a:gd name="T8" fmla="*/ 18 w 22"/>
              <a:gd name="T9" fmla="*/ 5 h 17"/>
              <a:gd name="T10" fmla="*/ 17 w 22"/>
              <a:gd name="T11" fmla="*/ 8 h 17"/>
              <a:gd name="T12" fmla="*/ 15 w 22"/>
              <a:gd name="T13" fmla="*/ 10 h 17"/>
              <a:gd name="T14" fmla="*/ 14 w 22"/>
              <a:gd name="T15" fmla="*/ 10 h 17"/>
              <a:gd name="T16" fmla="*/ 12 w 22"/>
              <a:gd name="T17" fmla="*/ 13 h 17"/>
              <a:gd name="T18" fmla="*/ 11 w 22"/>
              <a:gd name="T19" fmla="*/ 13 h 17"/>
              <a:gd name="T20" fmla="*/ 9 w 22"/>
              <a:gd name="T21" fmla="*/ 16 h 17"/>
              <a:gd name="T22" fmla="*/ 7 w 22"/>
              <a:gd name="T23" fmla="*/ 16 h 17"/>
              <a:gd name="T24" fmla="*/ 5 w 22"/>
              <a:gd name="T25" fmla="*/ 16 h 17"/>
              <a:gd name="T26" fmla="*/ 2 w 22"/>
              <a:gd name="T27" fmla="*/ 16 h 17"/>
              <a:gd name="T28" fmla="*/ 0 w 22"/>
              <a:gd name="T29" fmla="*/ 13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17"/>
              <a:gd name="T47" fmla="*/ 22 w 22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17">
                <a:moveTo>
                  <a:pt x="21" y="0"/>
                </a:moveTo>
                <a:lnTo>
                  <a:pt x="21" y="0"/>
                </a:lnTo>
                <a:lnTo>
                  <a:pt x="20" y="0"/>
                </a:lnTo>
                <a:lnTo>
                  <a:pt x="19" y="2"/>
                </a:lnTo>
                <a:lnTo>
                  <a:pt x="18" y="5"/>
                </a:lnTo>
                <a:lnTo>
                  <a:pt x="17" y="8"/>
                </a:lnTo>
                <a:lnTo>
                  <a:pt x="15" y="10"/>
                </a:lnTo>
                <a:lnTo>
                  <a:pt x="14" y="10"/>
                </a:lnTo>
                <a:lnTo>
                  <a:pt x="12" y="13"/>
                </a:lnTo>
                <a:lnTo>
                  <a:pt x="11" y="13"/>
                </a:lnTo>
                <a:lnTo>
                  <a:pt x="9" y="16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3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1030288" y="1957388"/>
            <a:ext cx="26987" cy="26987"/>
          </a:xfrm>
          <a:custGeom>
            <a:avLst/>
            <a:gdLst>
              <a:gd name="T0" fmla="*/ 0 w 17"/>
              <a:gd name="T1" fmla="*/ 2 h 17"/>
              <a:gd name="T2" fmla="*/ 0 w 17"/>
              <a:gd name="T3" fmla="*/ 2 h 17"/>
              <a:gd name="T4" fmla="*/ 2 w 17"/>
              <a:gd name="T5" fmla="*/ 2 h 17"/>
              <a:gd name="T6" fmla="*/ 4 w 17"/>
              <a:gd name="T7" fmla="*/ 0 h 17"/>
              <a:gd name="T8" fmla="*/ 6 w 17"/>
              <a:gd name="T9" fmla="*/ 0 h 17"/>
              <a:gd name="T10" fmla="*/ 9 w 17"/>
              <a:gd name="T11" fmla="*/ 0 h 17"/>
              <a:gd name="T12" fmla="*/ 11 w 17"/>
              <a:gd name="T13" fmla="*/ 2 h 17"/>
              <a:gd name="T14" fmla="*/ 13 w 17"/>
              <a:gd name="T15" fmla="*/ 2 h 17"/>
              <a:gd name="T16" fmla="*/ 13 w 17"/>
              <a:gd name="T17" fmla="*/ 4 h 17"/>
              <a:gd name="T18" fmla="*/ 13 w 17"/>
              <a:gd name="T19" fmla="*/ 6 h 17"/>
              <a:gd name="T20" fmla="*/ 16 w 17"/>
              <a:gd name="T21" fmla="*/ 6 h 17"/>
              <a:gd name="T22" fmla="*/ 16 w 17"/>
              <a:gd name="T23" fmla="*/ 9 h 17"/>
              <a:gd name="T24" fmla="*/ 16 w 17"/>
              <a:gd name="T25" fmla="*/ 11 h 17"/>
              <a:gd name="T26" fmla="*/ 16 w 17"/>
              <a:gd name="T27" fmla="*/ 13 h 17"/>
              <a:gd name="T28" fmla="*/ 13 w 17"/>
              <a:gd name="T29" fmla="*/ 13 h 17"/>
              <a:gd name="T30" fmla="*/ 13 w 17"/>
              <a:gd name="T31" fmla="*/ 16 h 17"/>
              <a:gd name="T32" fmla="*/ 0 w 17"/>
              <a:gd name="T33" fmla="*/ 2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2"/>
                </a:lnTo>
                <a:lnTo>
                  <a:pt x="13" y="2"/>
                </a:lnTo>
                <a:lnTo>
                  <a:pt x="13" y="4"/>
                </a:lnTo>
                <a:lnTo>
                  <a:pt x="13" y="6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6" y="13"/>
                </a:lnTo>
                <a:lnTo>
                  <a:pt x="13" y="13"/>
                </a:lnTo>
                <a:lnTo>
                  <a:pt x="13" y="16"/>
                </a:lnTo>
                <a:lnTo>
                  <a:pt x="0" y="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995363" y="1966913"/>
            <a:ext cx="26987" cy="26987"/>
          </a:xfrm>
          <a:custGeom>
            <a:avLst/>
            <a:gdLst>
              <a:gd name="T0" fmla="*/ 12 w 17"/>
              <a:gd name="T1" fmla="*/ 16 h 17"/>
              <a:gd name="T2" fmla="*/ 12 w 17"/>
              <a:gd name="T3" fmla="*/ 16 h 17"/>
              <a:gd name="T4" fmla="*/ 8 w 17"/>
              <a:gd name="T5" fmla="*/ 16 h 17"/>
              <a:gd name="T6" fmla="*/ 8 w 17"/>
              <a:gd name="T7" fmla="*/ 13 h 17"/>
              <a:gd name="T8" fmla="*/ 4 w 17"/>
              <a:gd name="T9" fmla="*/ 13 h 17"/>
              <a:gd name="T10" fmla="*/ 4 w 17"/>
              <a:gd name="T11" fmla="*/ 11 h 17"/>
              <a:gd name="T12" fmla="*/ 0 w 17"/>
              <a:gd name="T13" fmla="*/ 11 h 17"/>
              <a:gd name="T14" fmla="*/ 0 w 17"/>
              <a:gd name="T15" fmla="*/ 9 h 17"/>
              <a:gd name="T16" fmla="*/ 0 w 17"/>
              <a:gd name="T17" fmla="*/ 6 h 17"/>
              <a:gd name="T18" fmla="*/ 0 w 17"/>
              <a:gd name="T19" fmla="*/ 4 h 17"/>
              <a:gd name="T20" fmla="*/ 4 w 17"/>
              <a:gd name="T21" fmla="*/ 2 h 17"/>
              <a:gd name="T22" fmla="*/ 8 w 17"/>
              <a:gd name="T23" fmla="*/ 0 h 17"/>
              <a:gd name="T24" fmla="*/ 12 w 17"/>
              <a:gd name="T25" fmla="*/ 0 h 17"/>
              <a:gd name="T26" fmla="*/ 16 w 17"/>
              <a:gd name="T27" fmla="*/ 0 h 17"/>
              <a:gd name="T28" fmla="*/ 12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2" y="16"/>
                </a:moveTo>
                <a:lnTo>
                  <a:pt x="12" y="16"/>
                </a:lnTo>
                <a:lnTo>
                  <a:pt x="8" y="16"/>
                </a:lnTo>
                <a:lnTo>
                  <a:pt x="8" y="13"/>
                </a:lnTo>
                <a:lnTo>
                  <a:pt x="4" y="13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4" y="2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946150" y="1971675"/>
            <a:ext cx="57150" cy="26988"/>
          </a:xfrm>
          <a:custGeom>
            <a:avLst/>
            <a:gdLst>
              <a:gd name="T0" fmla="*/ 35 w 36"/>
              <a:gd name="T1" fmla="*/ 0 h 17"/>
              <a:gd name="T2" fmla="*/ 32 w 36"/>
              <a:gd name="T3" fmla="*/ 0 h 17"/>
              <a:gd name="T4" fmla="*/ 30 w 36"/>
              <a:gd name="T5" fmla="*/ 0 h 17"/>
              <a:gd name="T6" fmla="*/ 27 w 36"/>
              <a:gd name="T7" fmla="*/ 0 h 17"/>
              <a:gd name="T8" fmla="*/ 25 w 36"/>
              <a:gd name="T9" fmla="*/ 0 h 17"/>
              <a:gd name="T10" fmla="*/ 22 w 36"/>
              <a:gd name="T11" fmla="*/ 0 h 17"/>
              <a:gd name="T12" fmla="*/ 20 w 36"/>
              <a:gd name="T13" fmla="*/ 1 h 17"/>
              <a:gd name="T14" fmla="*/ 18 w 36"/>
              <a:gd name="T15" fmla="*/ 2 h 17"/>
              <a:gd name="T16" fmla="*/ 15 w 36"/>
              <a:gd name="T17" fmla="*/ 3 h 17"/>
              <a:gd name="T18" fmla="*/ 13 w 36"/>
              <a:gd name="T19" fmla="*/ 4 h 17"/>
              <a:gd name="T20" fmla="*/ 11 w 36"/>
              <a:gd name="T21" fmla="*/ 6 h 17"/>
              <a:gd name="T22" fmla="*/ 9 w 36"/>
              <a:gd name="T23" fmla="*/ 7 h 17"/>
              <a:gd name="T24" fmla="*/ 7 w 36"/>
              <a:gd name="T25" fmla="*/ 8 h 17"/>
              <a:gd name="T26" fmla="*/ 5 w 36"/>
              <a:gd name="T27" fmla="*/ 10 h 17"/>
              <a:gd name="T28" fmla="*/ 3 w 36"/>
              <a:gd name="T29" fmla="*/ 12 h 17"/>
              <a:gd name="T30" fmla="*/ 2 w 36"/>
              <a:gd name="T31" fmla="*/ 14 h 17"/>
              <a:gd name="T32" fmla="*/ 0 w 36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17"/>
              <a:gd name="T53" fmla="*/ 36 w 36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17">
                <a:moveTo>
                  <a:pt x="35" y="0"/>
                </a:moveTo>
                <a:lnTo>
                  <a:pt x="32" y="0"/>
                </a:lnTo>
                <a:lnTo>
                  <a:pt x="30" y="0"/>
                </a:lnTo>
                <a:lnTo>
                  <a:pt x="27" y="0"/>
                </a:lnTo>
                <a:lnTo>
                  <a:pt x="25" y="0"/>
                </a:lnTo>
                <a:lnTo>
                  <a:pt x="22" y="0"/>
                </a:lnTo>
                <a:lnTo>
                  <a:pt x="20" y="1"/>
                </a:lnTo>
                <a:lnTo>
                  <a:pt x="18" y="2"/>
                </a:lnTo>
                <a:lnTo>
                  <a:pt x="15" y="3"/>
                </a:lnTo>
                <a:lnTo>
                  <a:pt x="13" y="4"/>
                </a:lnTo>
                <a:lnTo>
                  <a:pt x="11" y="6"/>
                </a:lnTo>
                <a:lnTo>
                  <a:pt x="9" y="7"/>
                </a:lnTo>
                <a:lnTo>
                  <a:pt x="7" y="8"/>
                </a:lnTo>
                <a:lnTo>
                  <a:pt x="5" y="10"/>
                </a:lnTo>
                <a:lnTo>
                  <a:pt x="3" y="12"/>
                </a:lnTo>
                <a:lnTo>
                  <a:pt x="2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1000125" y="1966913"/>
            <a:ext cx="26988" cy="26987"/>
          </a:xfrm>
          <a:custGeom>
            <a:avLst/>
            <a:gdLst>
              <a:gd name="T0" fmla="*/ 4 w 17"/>
              <a:gd name="T1" fmla="*/ 0 h 17"/>
              <a:gd name="T2" fmla="*/ 4 w 17"/>
              <a:gd name="T3" fmla="*/ 0 h 17"/>
              <a:gd name="T4" fmla="*/ 8 w 17"/>
              <a:gd name="T5" fmla="*/ 0 h 17"/>
              <a:gd name="T6" fmla="*/ 8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9 h 17"/>
              <a:gd name="T18" fmla="*/ 16 w 17"/>
              <a:gd name="T19" fmla="*/ 11 h 17"/>
              <a:gd name="T20" fmla="*/ 12 w 17"/>
              <a:gd name="T21" fmla="*/ 13 h 17"/>
              <a:gd name="T22" fmla="*/ 8 w 17"/>
              <a:gd name="T23" fmla="*/ 16 h 17"/>
              <a:gd name="T24" fmla="*/ 4 w 17"/>
              <a:gd name="T25" fmla="*/ 16 h 17"/>
              <a:gd name="T26" fmla="*/ 0 w 17"/>
              <a:gd name="T27" fmla="*/ 16 h 17"/>
              <a:gd name="T28" fmla="*/ 4 w 17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4" y="0"/>
                </a:moveTo>
                <a:lnTo>
                  <a:pt x="4" y="0"/>
                </a:lnTo>
                <a:lnTo>
                  <a:pt x="8" y="0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3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4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939800" y="1993900"/>
            <a:ext cx="26988" cy="26988"/>
          </a:xfrm>
          <a:custGeom>
            <a:avLst/>
            <a:gdLst>
              <a:gd name="T0" fmla="*/ 16 w 17"/>
              <a:gd name="T1" fmla="*/ 10 h 17"/>
              <a:gd name="T2" fmla="*/ 16 w 17"/>
              <a:gd name="T3" fmla="*/ 10 h 17"/>
              <a:gd name="T4" fmla="*/ 16 w 17"/>
              <a:gd name="T5" fmla="*/ 13 h 17"/>
              <a:gd name="T6" fmla="*/ 13 w 17"/>
              <a:gd name="T7" fmla="*/ 13 h 17"/>
              <a:gd name="T8" fmla="*/ 11 w 17"/>
              <a:gd name="T9" fmla="*/ 16 h 17"/>
              <a:gd name="T10" fmla="*/ 9 w 17"/>
              <a:gd name="T11" fmla="*/ 16 h 17"/>
              <a:gd name="T12" fmla="*/ 6 w 17"/>
              <a:gd name="T13" fmla="*/ 16 h 17"/>
              <a:gd name="T14" fmla="*/ 4 w 17"/>
              <a:gd name="T15" fmla="*/ 13 h 17"/>
              <a:gd name="T16" fmla="*/ 2 w 17"/>
              <a:gd name="T17" fmla="*/ 13 h 17"/>
              <a:gd name="T18" fmla="*/ 2 w 17"/>
              <a:gd name="T19" fmla="*/ 10 h 17"/>
              <a:gd name="T20" fmla="*/ 0 w 17"/>
              <a:gd name="T21" fmla="*/ 8 h 17"/>
              <a:gd name="T22" fmla="*/ 0 w 17"/>
              <a:gd name="T23" fmla="*/ 5 h 17"/>
              <a:gd name="T24" fmla="*/ 0 w 17"/>
              <a:gd name="T25" fmla="*/ 2 h 17"/>
              <a:gd name="T26" fmla="*/ 2 w 17"/>
              <a:gd name="T27" fmla="*/ 2 h 17"/>
              <a:gd name="T28" fmla="*/ 2 w 17"/>
              <a:gd name="T29" fmla="*/ 0 h 17"/>
              <a:gd name="T30" fmla="*/ 16 w 17"/>
              <a:gd name="T31" fmla="*/ 1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10"/>
                </a:moveTo>
                <a:lnTo>
                  <a:pt x="16" y="10"/>
                </a:lnTo>
                <a:lnTo>
                  <a:pt x="16" y="13"/>
                </a:lnTo>
                <a:lnTo>
                  <a:pt x="13" y="13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3"/>
                </a:lnTo>
                <a:lnTo>
                  <a:pt x="2" y="13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16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1179513" y="1922463"/>
            <a:ext cx="26987" cy="26987"/>
          </a:xfrm>
          <a:custGeom>
            <a:avLst/>
            <a:gdLst>
              <a:gd name="T0" fmla="*/ 16 w 17"/>
              <a:gd name="T1" fmla="*/ 0 h 17"/>
              <a:gd name="T2" fmla="*/ 13 w 17"/>
              <a:gd name="T3" fmla="*/ 0 h 17"/>
              <a:gd name="T4" fmla="*/ 13 w 17"/>
              <a:gd name="T5" fmla="*/ 1 h 17"/>
              <a:gd name="T6" fmla="*/ 10 w 17"/>
              <a:gd name="T7" fmla="*/ 1 h 17"/>
              <a:gd name="T8" fmla="*/ 10 w 17"/>
              <a:gd name="T9" fmla="*/ 3 h 17"/>
              <a:gd name="T10" fmla="*/ 8 w 17"/>
              <a:gd name="T11" fmla="*/ 4 h 17"/>
              <a:gd name="T12" fmla="*/ 8 w 17"/>
              <a:gd name="T13" fmla="*/ 6 h 17"/>
              <a:gd name="T14" fmla="*/ 5 w 17"/>
              <a:gd name="T15" fmla="*/ 8 h 17"/>
              <a:gd name="T16" fmla="*/ 5 w 17"/>
              <a:gd name="T17" fmla="*/ 9 h 17"/>
              <a:gd name="T18" fmla="*/ 2 w 17"/>
              <a:gd name="T19" fmla="*/ 9 h 17"/>
              <a:gd name="T20" fmla="*/ 2 w 17"/>
              <a:gd name="T21" fmla="*/ 11 h 17"/>
              <a:gd name="T22" fmla="*/ 0 w 17"/>
              <a:gd name="T23" fmla="*/ 12 h 17"/>
              <a:gd name="T24" fmla="*/ 0 w 17"/>
              <a:gd name="T25" fmla="*/ 14 h 17"/>
              <a:gd name="T26" fmla="*/ 0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0"/>
                </a:moveTo>
                <a:lnTo>
                  <a:pt x="13" y="0"/>
                </a:lnTo>
                <a:lnTo>
                  <a:pt x="13" y="1"/>
                </a:lnTo>
                <a:lnTo>
                  <a:pt x="10" y="1"/>
                </a:lnTo>
                <a:lnTo>
                  <a:pt x="10" y="3"/>
                </a:lnTo>
                <a:lnTo>
                  <a:pt x="8" y="4"/>
                </a:lnTo>
                <a:lnTo>
                  <a:pt x="8" y="6"/>
                </a:lnTo>
                <a:lnTo>
                  <a:pt x="5" y="8"/>
                </a:lnTo>
                <a:lnTo>
                  <a:pt x="5" y="9"/>
                </a:lnTo>
                <a:lnTo>
                  <a:pt x="2" y="9"/>
                </a:lnTo>
                <a:lnTo>
                  <a:pt x="2" y="11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1184275" y="1916113"/>
            <a:ext cx="25400" cy="26987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0 w 17"/>
              <a:gd name="T5" fmla="*/ 2 h 17"/>
              <a:gd name="T6" fmla="*/ 2 w 17"/>
              <a:gd name="T7" fmla="*/ 2 h 17"/>
              <a:gd name="T8" fmla="*/ 4 w 17"/>
              <a:gd name="T9" fmla="*/ 0 h 17"/>
              <a:gd name="T10" fmla="*/ 6 w 17"/>
              <a:gd name="T11" fmla="*/ 0 h 17"/>
              <a:gd name="T12" fmla="*/ 9 w 17"/>
              <a:gd name="T13" fmla="*/ 0 h 17"/>
              <a:gd name="T14" fmla="*/ 11 w 17"/>
              <a:gd name="T15" fmla="*/ 0 h 17"/>
              <a:gd name="T16" fmla="*/ 11 w 17"/>
              <a:gd name="T17" fmla="*/ 2 h 17"/>
              <a:gd name="T18" fmla="*/ 13 w 17"/>
              <a:gd name="T19" fmla="*/ 2 h 17"/>
              <a:gd name="T20" fmla="*/ 13 w 17"/>
              <a:gd name="T21" fmla="*/ 5 h 17"/>
              <a:gd name="T22" fmla="*/ 16 w 17"/>
              <a:gd name="T23" fmla="*/ 8 h 17"/>
              <a:gd name="T24" fmla="*/ 16 w 17"/>
              <a:gd name="T25" fmla="*/ 10 h 17"/>
              <a:gd name="T26" fmla="*/ 16 w 17"/>
              <a:gd name="T27" fmla="*/ 13 h 17"/>
              <a:gd name="T28" fmla="*/ 13 w 17"/>
              <a:gd name="T29" fmla="*/ 16 h 17"/>
              <a:gd name="T30" fmla="*/ 0 w 17"/>
              <a:gd name="T31" fmla="*/ 5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3" y="2"/>
                </a:lnTo>
                <a:lnTo>
                  <a:pt x="13" y="5"/>
                </a:lnTo>
                <a:lnTo>
                  <a:pt x="16" y="8"/>
                </a:lnTo>
                <a:lnTo>
                  <a:pt x="16" y="10"/>
                </a:lnTo>
                <a:lnTo>
                  <a:pt x="16" y="13"/>
                </a:lnTo>
                <a:lnTo>
                  <a:pt x="13" y="16"/>
                </a:lnTo>
                <a:lnTo>
                  <a:pt x="0" y="5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1174750" y="1936750"/>
            <a:ext cx="26988" cy="26988"/>
          </a:xfrm>
          <a:custGeom>
            <a:avLst/>
            <a:gdLst>
              <a:gd name="T0" fmla="*/ 16 w 17"/>
              <a:gd name="T1" fmla="*/ 3 h 17"/>
              <a:gd name="T2" fmla="*/ 16 w 17"/>
              <a:gd name="T3" fmla="*/ 3 h 17"/>
              <a:gd name="T4" fmla="*/ 16 w 17"/>
              <a:gd name="T5" fmla="*/ 6 h 17"/>
              <a:gd name="T6" fmla="*/ 16 w 17"/>
              <a:gd name="T7" fmla="*/ 9 h 17"/>
              <a:gd name="T8" fmla="*/ 13 w 17"/>
              <a:gd name="T9" fmla="*/ 12 h 17"/>
              <a:gd name="T10" fmla="*/ 11 w 17"/>
              <a:gd name="T11" fmla="*/ 12 h 17"/>
              <a:gd name="T12" fmla="*/ 9 w 17"/>
              <a:gd name="T13" fmla="*/ 12 h 17"/>
              <a:gd name="T14" fmla="*/ 9 w 17"/>
              <a:gd name="T15" fmla="*/ 16 h 17"/>
              <a:gd name="T16" fmla="*/ 6 w 17"/>
              <a:gd name="T17" fmla="*/ 16 h 17"/>
              <a:gd name="T18" fmla="*/ 4 w 17"/>
              <a:gd name="T19" fmla="*/ 12 h 17"/>
              <a:gd name="T20" fmla="*/ 2 w 17"/>
              <a:gd name="T21" fmla="*/ 12 h 17"/>
              <a:gd name="T22" fmla="*/ 2 w 17"/>
              <a:gd name="T23" fmla="*/ 9 h 17"/>
              <a:gd name="T24" fmla="*/ 0 w 17"/>
              <a:gd name="T25" fmla="*/ 6 h 17"/>
              <a:gd name="T26" fmla="*/ 0 w 17"/>
              <a:gd name="T27" fmla="*/ 3 h 17"/>
              <a:gd name="T28" fmla="*/ 0 w 17"/>
              <a:gd name="T29" fmla="*/ 0 h 17"/>
              <a:gd name="T30" fmla="*/ 16 w 17"/>
              <a:gd name="T31" fmla="*/ 3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3"/>
                </a:move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3" y="12"/>
                </a:lnTo>
                <a:lnTo>
                  <a:pt x="11" y="12"/>
                </a:lnTo>
                <a:lnTo>
                  <a:pt x="9" y="12"/>
                </a:lnTo>
                <a:lnTo>
                  <a:pt x="9" y="16"/>
                </a:lnTo>
                <a:lnTo>
                  <a:pt x="6" y="16"/>
                </a:lnTo>
                <a:lnTo>
                  <a:pt x="4" y="12"/>
                </a:lnTo>
                <a:lnTo>
                  <a:pt x="2" y="12"/>
                </a:lnTo>
                <a:lnTo>
                  <a:pt x="2" y="9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6" y="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1165225" y="1938338"/>
            <a:ext cx="26988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1 h 17"/>
              <a:gd name="T4" fmla="*/ 14 w 17"/>
              <a:gd name="T5" fmla="*/ 3 h 17"/>
              <a:gd name="T6" fmla="*/ 14 w 17"/>
              <a:gd name="T7" fmla="*/ 4 h 17"/>
              <a:gd name="T8" fmla="*/ 12 w 17"/>
              <a:gd name="T9" fmla="*/ 6 h 17"/>
              <a:gd name="T10" fmla="*/ 10 w 17"/>
              <a:gd name="T11" fmla="*/ 8 h 17"/>
              <a:gd name="T12" fmla="*/ 10 w 17"/>
              <a:gd name="T13" fmla="*/ 9 h 17"/>
              <a:gd name="T14" fmla="*/ 8 w 17"/>
              <a:gd name="T15" fmla="*/ 9 h 17"/>
              <a:gd name="T16" fmla="*/ 7 w 17"/>
              <a:gd name="T17" fmla="*/ 11 h 17"/>
              <a:gd name="T18" fmla="*/ 5 w 17"/>
              <a:gd name="T19" fmla="*/ 12 h 17"/>
              <a:gd name="T20" fmla="*/ 3 w 17"/>
              <a:gd name="T21" fmla="*/ 14 h 17"/>
              <a:gd name="T22" fmla="*/ 1 w 17"/>
              <a:gd name="T23" fmla="*/ 14 h 17"/>
              <a:gd name="T24" fmla="*/ 0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0"/>
                </a:moveTo>
                <a:lnTo>
                  <a:pt x="16" y="1"/>
                </a:lnTo>
                <a:lnTo>
                  <a:pt x="14" y="3"/>
                </a:lnTo>
                <a:lnTo>
                  <a:pt x="14" y="4"/>
                </a:lnTo>
                <a:lnTo>
                  <a:pt x="12" y="6"/>
                </a:lnTo>
                <a:lnTo>
                  <a:pt x="10" y="8"/>
                </a:lnTo>
                <a:lnTo>
                  <a:pt x="10" y="9"/>
                </a:lnTo>
                <a:lnTo>
                  <a:pt x="8" y="9"/>
                </a:lnTo>
                <a:lnTo>
                  <a:pt x="7" y="11"/>
                </a:lnTo>
                <a:lnTo>
                  <a:pt x="5" y="12"/>
                </a:lnTo>
                <a:lnTo>
                  <a:pt x="3" y="14"/>
                </a:lnTo>
                <a:lnTo>
                  <a:pt x="1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1174750" y="1931988"/>
            <a:ext cx="26988" cy="26987"/>
          </a:xfrm>
          <a:custGeom>
            <a:avLst/>
            <a:gdLst>
              <a:gd name="T0" fmla="*/ 0 w 17"/>
              <a:gd name="T1" fmla="*/ 12 h 17"/>
              <a:gd name="T2" fmla="*/ 0 w 17"/>
              <a:gd name="T3" fmla="*/ 12 h 17"/>
              <a:gd name="T4" fmla="*/ 0 w 17"/>
              <a:gd name="T5" fmla="*/ 9 h 17"/>
              <a:gd name="T6" fmla="*/ 0 w 17"/>
              <a:gd name="T7" fmla="*/ 6 h 17"/>
              <a:gd name="T8" fmla="*/ 2 w 17"/>
              <a:gd name="T9" fmla="*/ 3 h 17"/>
              <a:gd name="T10" fmla="*/ 4 w 17"/>
              <a:gd name="T11" fmla="*/ 0 h 17"/>
              <a:gd name="T12" fmla="*/ 6 w 17"/>
              <a:gd name="T13" fmla="*/ 0 h 17"/>
              <a:gd name="T14" fmla="*/ 9 w 17"/>
              <a:gd name="T15" fmla="*/ 0 h 17"/>
              <a:gd name="T16" fmla="*/ 11 w 17"/>
              <a:gd name="T17" fmla="*/ 0 h 17"/>
              <a:gd name="T18" fmla="*/ 11 w 17"/>
              <a:gd name="T19" fmla="*/ 3 h 17"/>
              <a:gd name="T20" fmla="*/ 13 w 17"/>
              <a:gd name="T21" fmla="*/ 3 h 17"/>
              <a:gd name="T22" fmla="*/ 13 w 17"/>
              <a:gd name="T23" fmla="*/ 6 h 17"/>
              <a:gd name="T24" fmla="*/ 16 w 17"/>
              <a:gd name="T25" fmla="*/ 6 h 17"/>
              <a:gd name="T26" fmla="*/ 16 w 17"/>
              <a:gd name="T27" fmla="*/ 9 h 17"/>
              <a:gd name="T28" fmla="*/ 16 w 17"/>
              <a:gd name="T29" fmla="*/ 12 h 17"/>
              <a:gd name="T30" fmla="*/ 16 w 17"/>
              <a:gd name="T31" fmla="*/ 16 h 17"/>
              <a:gd name="T32" fmla="*/ 0 w 17"/>
              <a:gd name="T33" fmla="*/ 12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12"/>
                </a:move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2" y="3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3"/>
                </a:lnTo>
                <a:lnTo>
                  <a:pt x="13" y="3"/>
                </a:lnTo>
                <a:lnTo>
                  <a:pt x="13" y="6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16" y="16"/>
                </a:lnTo>
                <a:lnTo>
                  <a:pt x="0" y="1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1158875" y="1949450"/>
            <a:ext cx="26988" cy="26988"/>
          </a:xfrm>
          <a:custGeom>
            <a:avLst/>
            <a:gdLst>
              <a:gd name="T0" fmla="*/ 16 w 17"/>
              <a:gd name="T1" fmla="*/ 13 h 17"/>
              <a:gd name="T2" fmla="*/ 16 w 17"/>
              <a:gd name="T3" fmla="*/ 13 h 17"/>
              <a:gd name="T4" fmla="*/ 13 w 17"/>
              <a:gd name="T5" fmla="*/ 16 h 17"/>
              <a:gd name="T6" fmla="*/ 10 w 17"/>
              <a:gd name="T7" fmla="*/ 16 h 17"/>
              <a:gd name="T8" fmla="*/ 8 w 17"/>
              <a:gd name="T9" fmla="*/ 16 h 17"/>
              <a:gd name="T10" fmla="*/ 5 w 17"/>
              <a:gd name="T11" fmla="*/ 13 h 17"/>
              <a:gd name="T12" fmla="*/ 2 w 17"/>
              <a:gd name="T13" fmla="*/ 13 h 17"/>
              <a:gd name="T14" fmla="*/ 2 w 17"/>
              <a:gd name="T15" fmla="*/ 11 h 17"/>
              <a:gd name="T16" fmla="*/ 0 w 17"/>
              <a:gd name="T17" fmla="*/ 9 h 17"/>
              <a:gd name="T18" fmla="*/ 0 w 17"/>
              <a:gd name="T19" fmla="*/ 6 h 17"/>
              <a:gd name="T20" fmla="*/ 0 w 17"/>
              <a:gd name="T21" fmla="*/ 4 h 17"/>
              <a:gd name="T22" fmla="*/ 2 w 17"/>
              <a:gd name="T23" fmla="*/ 2 h 17"/>
              <a:gd name="T24" fmla="*/ 5 w 17"/>
              <a:gd name="T25" fmla="*/ 0 h 17"/>
              <a:gd name="T26" fmla="*/ 16 w 17"/>
              <a:gd name="T27" fmla="*/ 13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13"/>
                </a:moveTo>
                <a:lnTo>
                  <a:pt x="16" y="13"/>
                </a:lnTo>
                <a:lnTo>
                  <a:pt x="13" y="16"/>
                </a:lnTo>
                <a:lnTo>
                  <a:pt x="10" y="16"/>
                </a:lnTo>
                <a:lnTo>
                  <a:pt x="8" y="16"/>
                </a:lnTo>
                <a:lnTo>
                  <a:pt x="5" y="13"/>
                </a:lnTo>
                <a:lnTo>
                  <a:pt x="2" y="13"/>
                </a:lnTo>
                <a:lnTo>
                  <a:pt x="2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16" y="1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1133475" y="1954213"/>
            <a:ext cx="33338" cy="41275"/>
          </a:xfrm>
          <a:custGeom>
            <a:avLst/>
            <a:gdLst>
              <a:gd name="T0" fmla="*/ 19 w 20"/>
              <a:gd name="T1" fmla="*/ 0 h 26"/>
              <a:gd name="T2" fmla="*/ 19 w 20"/>
              <a:gd name="T3" fmla="*/ 0 h 26"/>
              <a:gd name="T4" fmla="*/ 18 w 20"/>
              <a:gd name="T5" fmla="*/ 0 h 26"/>
              <a:gd name="T6" fmla="*/ 17 w 20"/>
              <a:gd name="T7" fmla="*/ 1 h 26"/>
              <a:gd name="T8" fmla="*/ 16 w 20"/>
              <a:gd name="T9" fmla="*/ 1 h 26"/>
              <a:gd name="T10" fmla="*/ 14 w 20"/>
              <a:gd name="T11" fmla="*/ 2 h 26"/>
              <a:gd name="T12" fmla="*/ 13 w 20"/>
              <a:gd name="T13" fmla="*/ 3 h 26"/>
              <a:gd name="T14" fmla="*/ 11 w 20"/>
              <a:gd name="T15" fmla="*/ 5 h 26"/>
              <a:gd name="T16" fmla="*/ 10 w 20"/>
              <a:gd name="T17" fmla="*/ 6 h 26"/>
              <a:gd name="T18" fmla="*/ 8 w 20"/>
              <a:gd name="T19" fmla="*/ 7 h 26"/>
              <a:gd name="T20" fmla="*/ 6 w 20"/>
              <a:gd name="T21" fmla="*/ 9 h 26"/>
              <a:gd name="T22" fmla="*/ 4 w 20"/>
              <a:gd name="T23" fmla="*/ 11 h 26"/>
              <a:gd name="T24" fmla="*/ 3 w 20"/>
              <a:gd name="T25" fmla="*/ 14 h 26"/>
              <a:gd name="T26" fmla="*/ 2 w 20"/>
              <a:gd name="T27" fmla="*/ 16 h 26"/>
              <a:gd name="T28" fmla="*/ 1 w 20"/>
              <a:gd name="T29" fmla="*/ 19 h 26"/>
              <a:gd name="T30" fmla="*/ 0 w 20"/>
              <a:gd name="T31" fmla="*/ 22 h 26"/>
              <a:gd name="T32" fmla="*/ 0 w 20"/>
              <a:gd name="T33" fmla="*/ 25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26"/>
              <a:gd name="T53" fmla="*/ 20 w 20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26">
                <a:moveTo>
                  <a:pt x="19" y="0"/>
                </a:moveTo>
                <a:lnTo>
                  <a:pt x="19" y="0"/>
                </a:lnTo>
                <a:lnTo>
                  <a:pt x="18" y="0"/>
                </a:lnTo>
                <a:lnTo>
                  <a:pt x="17" y="1"/>
                </a:lnTo>
                <a:lnTo>
                  <a:pt x="16" y="1"/>
                </a:lnTo>
                <a:lnTo>
                  <a:pt x="14" y="2"/>
                </a:lnTo>
                <a:lnTo>
                  <a:pt x="13" y="3"/>
                </a:lnTo>
                <a:lnTo>
                  <a:pt x="11" y="5"/>
                </a:lnTo>
                <a:lnTo>
                  <a:pt x="10" y="6"/>
                </a:lnTo>
                <a:lnTo>
                  <a:pt x="8" y="7"/>
                </a:lnTo>
                <a:lnTo>
                  <a:pt x="6" y="9"/>
                </a:lnTo>
                <a:lnTo>
                  <a:pt x="4" y="11"/>
                </a:lnTo>
                <a:lnTo>
                  <a:pt x="3" y="14"/>
                </a:lnTo>
                <a:lnTo>
                  <a:pt x="2" y="16"/>
                </a:lnTo>
                <a:lnTo>
                  <a:pt x="1" y="19"/>
                </a:lnTo>
                <a:lnTo>
                  <a:pt x="0" y="22"/>
                </a:lnTo>
                <a:lnTo>
                  <a:pt x="0" y="25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1163638" y="194786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3 w 17"/>
              <a:gd name="T5" fmla="*/ 0 h 17"/>
              <a:gd name="T6" fmla="*/ 6 w 17"/>
              <a:gd name="T7" fmla="*/ 0 h 17"/>
              <a:gd name="T8" fmla="*/ 9 w 17"/>
              <a:gd name="T9" fmla="*/ 2 h 17"/>
              <a:gd name="T10" fmla="*/ 12 w 17"/>
              <a:gd name="T11" fmla="*/ 2 h 17"/>
              <a:gd name="T12" fmla="*/ 12 w 17"/>
              <a:gd name="T13" fmla="*/ 4 h 17"/>
              <a:gd name="T14" fmla="*/ 16 w 17"/>
              <a:gd name="T15" fmla="*/ 6 h 17"/>
              <a:gd name="T16" fmla="*/ 16 w 17"/>
              <a:gd name="T17" fmla="*/ 8 h 17"/>
              <a:gd name="T18" fmla="*/ 16 w 17"/>
              <a:gd name="T19" fmla="*/ 10 h 17"/>
              <a:gd name="T20" fmla="*/ 12 w 17"/>
              <a:gd name="T21" fmla="*/ 12 h 17"/>
              <a:gd name="T22" fmla="*/ 12 w 17"/>
              <a:gd name="T23" fmla="*/ 14 h 17"/>
              <a:gd name="T24" fmla="*/ 9 w 17"/>
              <a:gd name="T25" fmla="*/ 16 h 17"/>
              <a:gd name="T26" fmla="*/ 6 w 17"/>
              <a:gd name="T27" fmla="*/ 16 h 17"/>
              <a:gd name="T28" fmla="*/ 0 w 17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2" y="12"/>
                </a:lnTo>
                <a:lnTo>
                  <a:pt x="12" y="14"/>
                </a:lnTo>
                <a:lnTo>
                  <a:pt x="9" y="16"/>
                </a:lnTo>
                <a:lnTo>
                  <a:pt x="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1128713" y="1993900"/>
            <a:ext cx="26987" cy="26988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4 h 17"/>
              <a:gd name="T6" fmla="*/ 16 w 17"/>
              <a:gd name="T7" fmla="*/ 8 h 17"/>
              <a:gd name="T8" fmla="*/ 13 w 17"/>
              <a:gd name="T9" fmla="*/ 12 h 17"/>
              <a:gd name="T10" fmla="*/ 11 w 17"/>
              <a:gd name="T11" fmla="*/ 12 h 17"/>
              <a:gd name="T12" fmla="*/ 11 w 17"/>
              <a:gd name="T13" fmla="*/ 16 h 17"/>
              <a:gd name="T14" fmla="*/ 9 w 17"/>
              <a:gd name="T15" fmla="*/ 16 h 17"/>
              <a:gd name="T16" fmla="*/ 6 w 17"/>
              <a:gd name="T17" fmla="*/ 16 h 17"/>
              <a:gd name="T18" fmla="*/ 4 w 17"/>
              <a:gd name="T19" fmla="*/ 16 h 17"/>
              <a:gd name="T20" fmla="*/ 4 w 17"/>
              <a:gd name="T21" fmla="*/ 12 h 17"/>
              <a:gd name="T22" fmla="*/ 2 w 17"/>
              <a:gd name="T23" fmla="*/ 12 h 17"/>
              <a:gd name="T24" fmla="*/ 2 w 17"/>
              <a:gd name="T25" fmla="*/ 8 h 17"/>
              <a:gd name="T26" fmla="*/ 0 w 17"/>
              <a:gd name="T27" fmla="*/ 8 h 17"/>
              <a:gd name="T28" fmla="*/ 0 w 17"/>
              <a:gd name="T29" fmla="*/ 4 h 17"/>
              <a:gd name="T30" fmla="*/ 0 w 17"/>
              <a:gd name="T31" fmla="*/ 0 h 17"/>
              <a:gd name="T32" fmla="*/ 16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3" y="12"/>
                </a:lnTo>
                <a:lnTo>
                  <a:pt x="11" y="12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4" y="12"/>
                </a:lnTo>
                <a:lnTo>
                  <a:pt x="2" y="12"/>
                </a:lnTo>
                <a:lnTo>
                  <a:pt x="2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2" name="Freeform 62"/>
          <p:cNvSpPr>
            <a:spLocks/>
          </p:cNvSpPr>
          <p:nvPr/>
        </p:nvSpPr>
        <p:spPr bwMode="auto">
          <a:xfrm>
            <a:off x="1133475" y="1993900"/>
            <a:ext cx="28575" cy="30163"/>
          </a:xfrm>
          <a:custGeom>
            <a:avLst/>
            <a:gdLst>
              <a:gd name="T0" fmla="*/ 0 w 17"/>
              <a:gd name="T1" fmla="*/ 0 h 19"/>
              <a:gd name="T2" fmla="*/ 0 w 17"/>
              <a:gd name="T3" fmla="*/ 3 h 19"/>
              <a:gd name="T4" fmla="*/ 0 w 17"/>
              <a:gd name="T5" fmla="*/ 5 h 19"/>
              <a:gd name="T6" fmla="*/ 1 w 17"/>
              <a:gd name="T7" fmla="*/ 8 h 19"/>
              <a:gd name="T8" fmla="*/ 1 w 17"/>
              <a:gd name="T9" fmla="*/ 10 h 19"/>
              <a:gd name="T10" fmla="*/ 3 w 17"/>
              <a:gd name="T11" fmla="*/ 11 h 19"/>
              <a:gd name="T12" fmla="*/ 5 w 17"/>
              <a:gd name="T13" fmla="*/ 13 h 19"/>
              <a:gd name="T14" fmla="*/ 5 w 17"/>
              <a:gd name="T15" fmla="*/ 14 h 19"/>
              <a:gd name="T16" fmla="*/ 7 w 17"/>
              <a:gd name="T17" fmla="*/ 15 h 19"/>
              <a:gd name="T18" fmla="*/ 8 w 17"/>
              <a:gd name="T19" fmla="*/ 16 h 19"/>
              <a:gd name="T20" fmla="*/ 10 w 17"/>
              <a:gd name="T21" fmla="*/ 17 h 19"/>
              <a:gd name="T22" fmla="*/ 12 w 17"/>
              <a:gd name="T23" fmla="*/ 17 h 19"/>
              <a:gd name="T24" fmla="*/ 14 w 17"/>
              <a:gd name="T25" fmla="*/ 18 h 19"/>
              <a:gd name="T26" fmla="*/ 16 w 17"/>
              <a:gd name="T27" fmla="*/ 18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9"/>
              <a:gd name="T44" fmla="*/ 17 w 17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9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1" y="8"/>
                </a:lnTo>
                <a:lnTo>
                  <a:pt x="1" y="10"/>
                </a:lnTo>
                <a:lnTo>
                  <a:pt x="3" y="11"/>
                </a:lnTo>
                <a:lnTo>
                  <a:pt x="5" y="13"/>
                </a:lnTo>
                <a:lnTo>
                  <a:pt x="5" y="14"/>
                </a:lnTo>
                <a:lnTo>
                  <a:pt x="7" y="15"/>
                </a:lnTo>
                <a:lnTo>
                  <a:pt x="8" y="16"/>
                </a:lnTo>
                <a:lnTo>
                  <a:pt x="10" y="17"/>
                </a:lnTo>
                <a:lnTo>
                  <a:pt x="12" y="17"/>
                </a:lnTo>
                <a:lnTo>
                  <a:pt x="14" y="18"/>
                </a:lnTo>
                <a:lnTo>
                  <a:pt x="16" y="18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03" name="Freeform 63"/>
          <p:cNvSpPr>
            <a:spLocks/>
          </p:cNvSpPr>
          <p:nvPr/>
        </p:nvSpPr>
        <p:spPr bwMode="auto">
          <a:xfrm>
            <a:off x="1128713" y="19875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2 w 17"/>
              <a:gd name="T9" fmla="*/ 4 h 17"/>
              <a:gd name="T10" fmla="*/ 4 w 17"/>
              <a:gd name="T11" fmla="*/ 4 h 17"/>
              <a:gd name="T12" fmla="*/ 4 w 17"/>
              <a:gd name="T13" fmla="*/ 0 h 17"/>
              <a:gd name="T14" fmla="*/ 6 w 17"/>
              <a:gd name="T15" fmla="*/ 0 h 17"/>
              <a:gd name="T16" fmla="*/ 9 w 17"/>
              <a:gd name="T17" fmla="*/ 0 h 17"/>
              <a:gd name="T18" fmla="*/ 11 w 17"/>
              <a:gd name="T19" fmla="*/ 0 h 17"/>
              <a:gd name="T20" fmla="*/ 11 w 17"/>
              <a:gd name="T21" fmla="*/ 4 h 17"/>
              <a:gd name="T22" fmla="*/ 13 w 17"/>
              <a:gd name="T23" fmla="*/ 4 h 17"/>
              <a:gd name="T24" fmla="*/ 13 w 17"/>
              <a:gd name="T25" fmla="*/ 8 h 17"/>
              <a:gd name="T26" fmla="*/ 16 w 17"/>
              <a:gd name="T27" fmla="*/ 8 h 17"/>
              <a:gd name="T28" fmla="*/ 16 w 17"/>
              <a:gd name="T29" fmla="*/ 12 h 17"/>
              <a:gd name="T30" fmla="*/ 16 w 17"/>
              <a:gd name="T31" fmla="*/ 16 h 17"/>
              <a:gd name="T32" fmla="*/ 0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4"/>
                </a:lnTo>
                <a:lnTo>
                  <a:pt x="13" y="4"/>
                </a:lnTo>
                <a:lnTo>
                  <a:pt x="13" y="8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Freeform 64"/>
          <p:cNvSpPr>
            <a:spLocks/>
          </p:cNvSpPr>
          <p:nvPr/>
        </p:nvSpPr>
        <p:spPr bwMode="auto">
          <a:xfrm>
            <a:off x="1150938" y="2016125"/>
            <a:ext cx="25400" cy="26988"/>
          </a:xfrm>
          <a:custGeom>
            <a:avLst/>
            <a:gdLst>
              <a:gd name="T0" fmla="*/ 4 w 17"/>
              <a:gd name="T1" fmla="*/ 0 h 17"/>
              <a:gd name="T2" fmla="*/ 4 w 17"/>
              <a:gd name="T3" fmla="*/ 0 h 17"/>
              <a:gd name="T4" fmla="*/ 4 w 17"/>
              <a:gd name="T5" fmla="*/ 2 h 17"/>
              <a:gd name="T6" fmla="*/ 8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6 h 17"/>
              <a:gd name="T14" fmla="*/ 16 w 17"/>
              <a:gd name="T15" fmla="*/ 8 h 17"/>
              <a:gd name="T16" fmla="*/ 16 w 17"/>
              <a:gd name="T17" fmla="*/ 10 h 17"/>
              <a:gd name="T18" fmla="*/ 12 w 17"/>
              <a:gd name="T19" fmla="*/ 12 h 17"/>
              <a:gd name="T20" fmla="*/ 12 w 17"/>
              <a:gd name="T21" fmla="*/ 14 h 17"/>
              <a:gd name="T22" fmla="*/ 8 w 17"/>
              <a:gd name="T23" fmla="*/ 14 h 17"/>
              <a:gd name="T24" fmla="*/ 4 w 17"/>
              <a:gd name="T25" fmla="*/ 14 h 17"/>
              <a:gd name="T26" fmla="*/ 4 w 17"/>
              <a:gd name="T27" fmla="*/ 16 h 17"/>
              <a:gd name="T28" fmla="*/ 0 w 17"/>
              <a:gd name="T29" fmla="*/ 16 h 17"/>
              <a:gd name="T30" fmla="*/ 4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2" y="12"/>
                </a:lnTo>
                <a:lnTo>
                  <a:pt x="12" y="14"/>
                </a:lnTo>
                <a:lnTo>
                  <a:pt x="8" y="14"/>
                </a:lnTo>
                <a:lnTo>
                  <a:pt x="4" y="14"/>
                </a:lnTo>
                <a:lnTo>
                  <a:pt x="4" y="16"/>
                </a:lnTo>
                <a:lnTo>
                  <a:pt x="0" y="16"/>
                </a:lnTo>
                <a:lnTo>
                  <a:pt x="4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Freeform 65"/>
          <p:cNvSpPr>
            <a:spLocks/>
          </p:cNvSpPr>
          <p:nvPr/>
        </p:nvSpPr>
        <p:spPr bwMode="auto">
          <a:xfrm>
            <a:off x="1150938" y="2022475"/>
            <a:ext cx="25400" cy="26988"/>
          </a:xfrm>
          <a:custGeom>
            <a:avLst/>
            <a:gdLst>
              <a:gd name="T0" fmla="*/ 0 w 17"/>
              <a:gd name="T1" fmla="*/ 0 h 17"/>
              <a:gd name="T2" fmla="*/ 3 w 17"/>
              <a:gd name="T3" fmla="*/ 0 h 17"/>
              <a:gd name="T4" fmla="*/ 3 w 17"/>
              <a:gd name="T5" fmla="*/ 1 h 17"/>
              <a:gd name="T6" fmla="*/ 3 w 17"/>
              <a:gd name="T7" fmla="*/ 3 h 17"/>
              <a:gd name="T8" fmla="*/ 6 w 17"/>
              <a:gd name="T9" fmla="*/ 3 h 17"/>
              <a:gd name="T10" fmla="*/ 6 w 17"/>
              <a:gd name="T11" fmla="*/ 5 h 17"/>
              <a:gd name="T12" fmla="*/ 9 w 17"/>
              <a:gd name="T13" fmla="*/ 5 h 17"/>
              <a:gd name="T14" fmla="*/ 12 w 17"/>
              <a:gd name="T15" fmla="*/ 7 h 17"/>
              <a:gd name="T16" fmla="*/ 12 w 17"/>
              <a:gd name="T17" fmla="*/ 8 h 17"/>
              <a:gd name="T18" fmla="*/ 16 w 17"/>
              <a:gd name="T19" fmla="*/ 10 h 17"/>
              <a:gd name="T20" fmla="*/ 16 w 17"/>
              <a:gd name="T21" fmla="*/ 12 h 17"/>
              <a:gd name="T22" fmla="*/ 16 w 17"/>
              <a:gd name="T23" fmla="*/ 14 h 17"/>
              <a:gd name="T24" fmla="*/ 16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0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6" y="3"/>
                </a:lnTo>
                <a:lnTo>
                  <a:pt x="6" y="5"/>
                </a:lnTo>
                <a:lnTo>
                  <a:pt x="9" y="5"/>
                </a:lnTo>
                <a:lnTo>
                  <a:pt x="12" y="7"/>
                </a:lnTo>
                <a:lnTo>
                  <a:pt x="12" y="8"/>
                </a:lnTo>
                <a:lnTo>
                  <a:pt x="16" y="10"/>
                </a:lnTo>
                <a:lnTo>
                  <a:pt x="16" y="12"/>
                </a:lnTo>
                <a:lnTo>
                  <a:pt x="16" y="14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Freeform 66"/>
          <p:cNvSpPr>
            <a:spLocks/>
          </p:cNvSpPr>
          <p:nvPr/>
        </p:nvSpPr>
        <p:spPr bwMode="auto">
          <a:xfrm>
            <a:off x="1143000" y="2016125"/>
            <a:ext cx="26988" cy="26988"/>
          </a:xfrm>
          <a:custGeom>
            <a:avLst/>
            <a:gdLst>
              <a:gd name="T0" fmla="*/ 2 w 17"/>
              <a:gd name="T1" fmla="*/ 16 h 17"/>
              <a:gd name="T2" fmla="*/ 2 w 17"/>
              <a:gd name="T3" fmla="*/ 16 h 17"/>
              <a:gd name="T4" fmla="*/ 2 w 17"/>
              <a:gd name="T5" fmla="*/ 13 h 17"/>
              <a:gd name="T6" fmla="*/ 0 w 17"/>
              <a:gd name="T7" fmla="*/ 11 h 17"/>
              <a:gd name="T8" fmla="*/ 0 w 17"/>
              <a:gd name="T9" fmla="*/ 9 h 17"/>
              <a:gd name="T10" fmla="*/ 0 w 17"/>
              <a:gd name="T11" fmla="*/ 6 h 17"/>
              <a:gd name="T12" fmla="*/ 2 w 17"/>
              <a:gd name="T13" fmla="*/ 4 h 17"/>
              <a:gd name="T14" fmla="*/ 2 w 17"/>
              <a:gd name="T15" fmla="*/ 2 h 17"/>
              <a:gd name="T16" fmla="*/ 4 w 17"/>
              <a:gd name="T17" fmla="*/ 2 h 17"/>
              <a:gd name="T18" fmla="*/ 6 w 17"/>
              <a:gd name="T19" fmla="*/ 2 h 17"/>
              <a:gd name="T20" fmla="*/ 9 w 17"/>
              <a:gd name="T21" fmla="*/ 0 h 17"/>
              <a:gd name="T22" fmla="*/ 11 w 17"/>
              <a:gd name="T23" fmla="*/ 0 h 17"/>
              <a:gd name="T24" fmla="*/ 13 w 17"/>
              <a:gd name="T25" fmla="*/ 2 h 17"/>
              <a:gd name="T26" fmla="*/ 16 w 17"/>
              <a:gd name="T27" fmla="*/ 2 h 17"/>
              <a:gd name="T28" fmla="*/ 2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2" y="16"/>
                </a:moveTo>
                <a:lnTo>
                  <a:pt x="2" y="16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3" y="2"/>
                </a:lnTo>
                <a:lnTo>
                  <a:pt x="16" y="2"/>
                </a:lnTo>
                <a:lnTo>
                  <a:pt x="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Freeform 67"/>
          <p:cNvSpPr>
            <a:spLocks/>
          </p:cNvSpPr>
          <p:nvPr/>
        </p:nvSpPr>
        <p:spPr bwMode="auto">
          <a:xfrm>
            <a:off x="1152525" y="2036763"/>
            <a:ext cx="25400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4 h 17"/>
              <a:gd name="T6" fmla="*/ 16 w 17"/>
              <a:gd name="T7" fmla="*/ 8 h 17"/>
              <a:gd name="T8" fmla="*/ 13 w 17"/>
              <a:gd name="T9" fmla="*/ 8 h 17"/>
              <a:gd name="T10" fmla="*/ 13 w 17"/>
              <a:gd name="T11" fmla="*/ 12 h 17"/>
              <a:gd name="T12" fmla="*/ 11 w 17"/>
              <a:gd name="T13" fmla="*/ 12 h 17"/>
              <a:gd name="T14" fmla="*/ 11 w 17"/>
              <a:gd name="T15" fmla="*/ 16 h 17"/>
              <a:gd name="T16" fmla="*/ 9 w 17"/>
              <a:gd name="T17" fmla="*/ 16 h 17"/>
              <a:gd name="T18" fmla="*/ 6 w 17"/>
              <a:gd name="T19" fmla="*/ 16 h 17"/>
              <a:gd name="T20" fmla="*/ 4 w 17"/>
              <a:gd name="T21" fmla="*/ 16 h 17"/>
              <a:gd name="T22" fmla="*/ 2 w 17"/>
              <a:gd name="T23" fmla="*/ 12 h 17"/>
              <a:gd name="T24" fmla="*/ 0 w 17"/>
              <a:gd name="T25" fmla="*/ 8 h 17"/>
              <a:gd name="T26" fmla="*/ 0 w 17"/>
              <a:gd name="T27" fmla="*/ 4 h 17"/>
              <a:gd name="T28" fmla="*/ 0 w 17"/>
              <a:gd name="T29" fmla="*/ 0 h 17"/>
              <a:gd name="T30" fmla="*/ 16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3" y="8"/>
                </a:lnTo>
                <a:lnTo>
                  <a:pt x="13" y="12"/>
                </a:lnTo>
                <a:lnTo>
                  <a:pt x="11" y="12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Freeform 68"/>
          <p:cNvSpPr>
            <a:spLocks/>
          </p:cNvSpPr>
          <p:nvPr/>
        </p:nvSpPr>
        <p:spPr bwMode="auto">
          <a:xfrm>
            <a:off x="1304925" y="1936750"/>
            <a:ext cx="25400" cy="26988"/>
          </a:xfrm>
          <a:custGeom>
            <a:avLst/>
            <a:gdLst>
              <a:gd name="T0" fmla="*/ 3 w 17"/>
              <a:gd name="T1" fmla="*/ 0 h 17"/>
              <a:gd name="T2" fmla="*/ 3 w 17"/>
              <a:gd name="T3" fmla="*/ 0 h 17"/>
              <a:gd name="T4" fmla="*/ 0 w 17"/>
              <a:gd name="T5" fmla="*/ 1 h 17"/>
              <a:gd name="T6" fmla="*/ 0 w 17"/>
              <a:gd name="T7" fmla="*/ 2 h 17"/>
              <a:gd name="T8" fmla="*/ 0 w 17"/>
              <a:gd name="T9" fmla="*/ 4 h 17"/>
              <a:gd name="T10" fmla="*/ 0 w 17"/>
              <a:gd name="T11" fmla="*/ 5 h 17"/>
              <a:gd name="T12" fmla="*/ 0 w 17"/>
              <a:gd name="T13" fmla="*/ 7 h 17"/>
              <a:gd name="T14" fmla="*/ 3 w 17"/>
              <a:gd name="T15" fmla="*/ 8 h 17"/>
              <a:gd name="T16" fmla="*/ 3 w 17"/>
              <a:gd name="T17" fmla="*/ 10 h 17"/>
              <a:gd name="T18" fmla="*/ 6 w 17"/>
              <a:gd name="T19" fmla="*/ 11 h 17"/>
              <a:gd name="T20" fmla="*/ 9 w 17"/>
              <a:gd name="T21" fmla="*/ 13 h 17"/>
              <a:gd name="T22" fmla="*/ 9 w 17"/>
              <a:gd name="T23" fmla="*/ 14 h 17"/>
              <a:gd name="T24" fmla="*/ 16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3" y="0"/>
                </a:moveTo>
                <a:lnTo>
                  <a:pt x="3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3" y="8"/>
                </a:lnTo>
                <a:lnTo>
                  <a:pt x="3" y="10"/>
                </a:lnTo>
                <a:lnTo>
                  <a:pt x="6" y="11"/>
                </a:lnTo>
                <a:lnTo>
                  <a:pt x="9" y="13"/>
                </a:lnTo>
                <a:lnTo>
                  <a:pt x="9" y="14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Freeform 69"/>
          <p:cNvSpPr>
            <a:spLocks/>
          </p:cNvSpPr>
          <p:nvPr/>
        </p:nvSpPr>
        <p:spPr bwMode="auto">
          <a:xfrm>
            <a:off x="1300163" y="1930400"/>
            <a:ext cx="26987" cy="26988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2 w 17"/>
              <a:gd name="T5" fmla="*/ 2 h 17"/>
              <a:gd name="T6" fmla="*/ 4 w 17"/>
              <a:gd name="T7" fmla="*/ 2 h 17"/>
              <a:gd name="T8" fmla="*/ 6 w 17"/>
              <a:gd name="T9" fmla="*/ 0 h 17"/>
              <a:gd name="T10" fmla="*/ 9 w 17"/>
              <a:gd name="T11" fmla="*/ 0 h 17"/>
              <a:gd name="T12" fmla="*/ 9 w 17"/>
              <a:gd name="T13" fmla="*/ 2 h 17"/>
              <a:gd name="T14" fmla="*/ 11 w 17"/>
              <a:gd name="T15" fmla="*/ 2 h 17"/>
              <a:gd name="T16" fmla="*/ 13 w 17"/>
              <a:gd name="T17" fmla="*/ 2 h 17"/>
              <a:gd name="T18" fmla="*/ 13 w 17"/>
              <a:gd name="T19" fmla="*/ 5 h 17"/>
              <a:gd name="T20" fmla="*/ 16 w 17"/>
              <a:gd name="T21" fmla="*/ 8 h 17"/>
              <a:gd name="T22" fmla="*/ 16 w 17"/>
              <a:gd name="T23" fmla="*/ 10 h 17"/>
              <a:gd name="T24" fmla="*/ 16 w 17"/>
              <a:gd name="T25" fmla="*/ 13 h 17"/>
              <a:gd name="T26" fmla="*/ 16 w 17"/>
              <a:gd name="T27" fmla="*/ 16 h 17"/>
              <a:gd name="T28" fmla="*/ 0 w 17"/>
              <a:gd name="T29" fmla="*/ 5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9" y="0"/>
                </a:lnTo>
                <a:lnTo>
                  <a:pt x="9" y="2"/>
                </a:lnTo>
                <a:lnTo>
                  <a:pt x="11" y="2"/>
                </a:lnTo>
                <a:lnTo>
                  <a:pt x="13" y="2"/>
                </a:lnTo>
                <a:lnTo>
                  <a:pt x="13" y="5"/>
                </a:lnTo>
                <a:lnTo>
                  <a:pt x="16" y="8"/>
                </a:lnTo>
                <a:lnTo>
                  <a:pt x="16" y="10"/>
                </a:lnTo>
                <a:lnTo>
                  <a:pt x="16" y="13"/>
                </a:lnTo>
                <a:lnTo>
                  <a:pt x="16" y="16"/>
                </a:lnTo>
                <a:lnTo>
                  <a:pt x="0" y="5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Freeform 70"/>
          <p:cNvSpPr>
            <a:spLocks/>
          </p:cNvSpPr>
          <p:nvPr/>
        </p:nvSpPr>
        <p:spPr bwMode="auto">
          <a:xfrm>
            <a:off x="1308100" y="1949450"/>
            <a:ext cx="26988" cy="26988"/>
          </a:xfrm>
          <a:custGeom>
            <a:avLst/>
            <a:gdLst>
              <a:gd name="T0" fmla="*/ 10 w 17"/>
              <a:gd name="T1" fmla="*/ 0 h 17"/>
              <a:gd name="T2" fmla="*/ 10 w 17"/>
              <a:gd name="T3" fmla="*/ 0 h 17"/>
              <a:gd name="T4" fmla="*/ 13 w 17"/>
              <a:gd name="T5" fmla="*/ 2 h 17"/>
              <a:gd name="T6" fmla="*/ 16 w 17"/>
              <a:gd name="T7" fmla="*/ 4 h 17"/>
              <a:gd name="T8" fmla="*/ 16 w 17"/>
              <a:gd name="T9" fmla="*/ 6 h 17"/>
              <a:gd name="T10" fmla="*/ 16 w 17"/>
              <a:gd name="T11" fmla="*/ 9 h 17"/>
              <a:gd name="T12" fmla="*/ 16 w 17"/>
              <a:gd name="T13" fmla="*/ 11 h 17"/>
              <a:gd name="T14" fmla="*/ 13 w 17"/>
              <a:gd name="T15" fmla="*/ 11 h 17"/>
              <a:gd name="T16" fmla="*/ 13 w 17"/>
              <a:gd name="T17" fmla="*/ 13 h 17"/>
              <a:gd name="T18" fmla="*/ 10 w 17"/>
              <a:gd name="T19" fmla="*/ 13 h 17"/>
              <a:gd name="T20" fmla="*/ 10 w 17"/>
              <a:gd name="T21" fmla="*/ 16 h 17"/>
              <a:gd name="T22" fmla="*/ 8 w 17"/>
              <a:gd name="T23" fmla="*/ 16 h 17"/>
              <a:gd name="T24" fmla="*/ 5 w 17"/>
              <a:gd name="T25" fmla="*/ 16 h 17"/>
              <a:gd name="T26" fmla="*/ 2 w 17"/>
              <a:gd name="T27" fmla="*/ 16 h 17"/>
              <a:gd name="T28" fmla="*/ 0 w 17"/>
              <a:gd name="T29" fmla="*/ 16 h 17"/>
              <a:gd name="T30" fmla="*/ 0 w 17"/>
              <a:gd name="T31" fmla="*/ 13 h 17"/>
              <a:gd name="T32" fmla="*/ 1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0" y="0"/>
                </a:moveTo>
                <a:lnTo>
                  <a:pt x="10" y="0"/>
                </a:lnTo>
                <a:lnTo>
                  <a:pt x="13" y="2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3" y="11"/>
                </a:lnTo>
                <a:lnTo>
                  <a:pt x="13" y="13"/>
                </a:lnTo>
                <a:lnTo>
                  <a:pt x="10" y="13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2" y="16"/>
                </a:lnTo>
                <a:lnTo>
                  <a:pt x="0" y="16"/>
                </a:lnTo>
                <a:lnTo>
                  <a:pt x="0" y="13"/>
                </a:lnTo>
                <a:lnTo>
                  <a:pt x="1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Freeform 71"/>
          <p:cNvSpPr>
            <a:spLocks/>
          </p:cNvSpPr>
          <p:nvPr/>
        </p:nvSpPr>
        <p:spPr bwMode="auto">
          <a:xfrm>
            <a:off x="1311275" y="1954213"/>
            <a:ext cx="26988" cy="26987"/>
          </a:xfrm>
          <a:custGeom>
            <a:avLst/>
            <a:gdLst>
              <a:gd name="T0" fmla="*/ 0 w 17"/>
              <a:gd name="T1" fmla="*/ 0 h 17"/>
              <a:gd name="T2" fmla="*/ 2 w 17"/>
              <a:gd name="T3" fmla="*/ 2 h 17"/>
              <a:gd name="T4" fmla="*/ 4 w 17"/>
              <a:gd name="T5" fmla="*/ 2 h 17"/>
              <a:gd name="T6" fmla="*/ 6 w 17"/>
              <a:gd name="T7" fmla="*/ 5 h 17"/>
              <a:gd name="T8" fmla="*/ 8 w 17"/>
              <a:gd name="T9" fmla="*/ 5 h 17"/>
              <a:gd name="T10" fmla="*/ 8 w 17"/>
              <a:gd name="T11" fmla="*/ 8 h 17"/>
              <a:gd name="T12" fmla="*/ 10 w 17"/>
              <a:gd name="T13" fmla="*/ 8 h 17"/>
              <a:gd name="T14" fmla="*/ 12 w 17"/>
              <a:gd name="T15" fmla="*/ 8 h 17"/>
              <a:gd name="T16" fmla="*/ 12 w 17"/>
              <a:gd name="T17" fmla="*/ 10 h 17"/>
              <a:gd name="T18" fmla="*/ 14 w 17"/>
              <a:gd name="T19" fmla="*/ 10 h 17"/>
              <a:gd name="T20" fmla="*/ 14 w 17"/>
              <a:gd name="T21" fmla="*/ 13 h 17"/>
              <a:gd name="T22" fmla="*/ 16 w 17"/>
              <a:gd name="T23" fmla="*/ 16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0" y="0"/>
                </a:moveTo>
                <a:lnTo>
                  <a:pt x="2" y="2"/>
                </a:lnTo>
                <a:lnTo>
                  <a:pt x="4" y="2"/>
                </a:lnTo>
                <a:lnTo>
                  <a:pt x="6" y="5"/>
                </a:lnTo>
                <a:lnTo>
                  <a:pt x="8" y="5"/>
                </a:lnTo>
                <a:lnTo>
                  <a:pt x="8" y="8"/>
                </a:lnTo>
                <a:lnTo>
                  <a:pt x="10" y="8"/>
                </a:lnTo>
                <a:lnTo>
                  <a:pt x="12" y="8"/>
                </a:lnTo>
                <a:lnTo>
                  <a:pt x="12" y="10"/>
                </a:lnTo>
                <a:lnTo>
                  <a:pt x="14" y="10"/>
                </a:lnTo>
                <a:lnTo>
                  <a:pt x="14" y="13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12" name="Freeform 72"/>
          <p:cNvSpPr>
            <a:spLocks/>
          </p:cNvSpPr>
          <p:nvPr/>
        </p:nvSpPr>
        <p:spPr bwMode="auto">
          <a:xfrm>
            <a:off x="1304925" y="1947863"/>
            <a:ext cx="26988" cy="26987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2 w 17"/>
              <a:gd name="T5" fmla="*/ 13 h 17"/>
              <a:gd name="T6" fmla="*/ 2 w 17"/>
              <a:gd name="T7" fmla="*/ 11 h 17"/>
              <a:gd name="T8" fmla="*/ 0 w 17"/>
              <a:gd name="T9" fmla="*/ 9 h 17"/>
              <a:gd name="T10" fmla="*/ 0 w 17"/>
              <a:gd name="T11" fmla="*/ 6 h 17"/>
              <a:gd name="T12" fmla="*/ 2 w 17"/>
              <a:gd name="T13" fmla="*/ 4 h 17"/>
              <a:gd name="T14" fmla="*/ 2 w 17"/>
              <a:gd name="T15" fmla="*/ 2 h 17"/>
              <a:gd name="T16" fmla="*/ 5 w 17"/>
              <a:gd name="T17" fmla="*/ 0 h 17"/>
              <a:gd name="T18" fmla="*/ 8 w 17"/>
              <a:gd name="T19" fmla="*/ 0 h 17"/>
              <a:gd name="T20" fmla="*/ 10 w 17"/>
              <a:gd name="T21" fmla="*/ 0 h 17"/>
              <a:gd name="T22" fmla="*/ 13 w 17"/>
              <a:gd name="T23" fmla="*/ 0 h 17"/>
              <a:gd name="T24" fmla="*/ 16 w 17"/>
              <a:gd name="T25" fmla="*/ 0 h 17"/>
              <a:gd name="T26" fmla="*/ 5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2" y="13"/>
                </a:lnTo>
                <a:lnTo>
                  <a:pt x="2" y="11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3" name="Freeform 73"/>
          <p:cNvSpPr>
            <a:spLocks/>
          </p:cNvSpPr>
          <p:nvPr/>
        </p:nvSpPr>
        <p:spPr bwMode="auto">
          <a:xfrm>
            <a:off x="1319213" y="1960563"/>
            <a:ext cx="26987" cy="26987"/>
          </a:xfrm>
          <a:custGeom>
            <a:avLst/>
            <a:gdLst>
              <a:gd name="T0" fmla="*/ 13 w 17"/>
              <a:gd name="T1" fmla="*/ 0 h 17"/>
              <a:gd name="T2" fmla="*/ 13 w 17"/>
              <a:gd name="T3" fmla="*/ 0 h 17"/>
              <a:gd name="T4" fmla="*/ 13 w 17"/>
              <a:gd name="T5" fmla="*/ 2 h 17"/>
              <a:gd name="T6" fmla="*/ 16 w 17"/>
              <a:gd name="T7" fmla="*/ 2 h 17"/>
              <a:gd name="T8" fmla="*/ 16 w 17"/>
              <a:gd name="T9" fmla="*/ 5 h 17"/>
              <a:gd name="T10" fmla="*/ 13 w 17"/>
              <a:gd name="T11" fmla="*/ 8 h 17"/>
              <a:gd name="T12" fmla="*/ 13 w 17"/>
              <a:gd name="T13" fmla="*/ 10 h 17"/>
              <a:gd name="T14" fmla="*/ 13 w 17"/>
              <a:gd name="T15" fmla="*/ 13 h 17"/>
              <a:gd name="T16" fmla="*/ 11 w 17"/>
              <a:gd name="T17" fmla="*/ 13 h 17"/>
              <a:gd name="T18" fmla="*/ 9 w 17"/>
              <a:gd name="T19" fmla="*/ 16 h 17"/>
              <a:gd name="T20" fmla="*/ 6 w 17"/>
              <a:gd name="T21" fmla="*/ 16 h 17"/>
              <a:gd name="T22" fmla="*/ 4 w 17"/>
              <a:gd name="T23" fmla="*/ 16 h 17"/>
              <a:gd name="T24" fmla="*/ 2 w 17"/>
              <a:gd name="T25" fmla="*/ 13 h 17"/>
              <a:gd name="T26" fmla="*/ 0 w 17"/>
              <a:gd name="T27" fmla="*/ 13 h 17"/>
              <a:gd name="T28" fmla="*/ 0 w 17"/>
              <a:gd name="T29" fmla="*/ 10 h 17"/>
              <a:gd name="T30" fmla="*/ 13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3" y="0"/>
                </a:moveTo>
                <a:lnTo>
                  <a:pt x="13" y="0"/>
                </a:lnTo>
                <a:lnTo>
                  <a:pt x="13" y="2"/>
                </a:lnTo>
                <a:lnTo>
                  <a:pt x="16" y="2"/>
                </a:lnTo>
                <a:lnTo>
                  <a:pt x="16" y="5"/>
                </a:lnTo>
                <a:lnTo>
                  <a:pt x="13" y="8"/>
                </a:lnTo>
                <a:lnTo>
                  <a:pt x="13" y="10"/>
                </a:lnTo>
                <a:lnTo>
                  <a:pt x="13" y="13"/>
                </a:lnTo>
                <a:lnTo>
                  <a:pt x="11" y="13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2" y="13"/>
                </a:lnTo>
                <a:lnTo>
                  <a:pt x="0" y="13"/>
                </a:lnTo>
                <a:lnTo>
                  <a:pt x="0" y="10"/>
                </a:lnTo>
                <a:lnTo>
                  <a:pt x="13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4" name="Freeform 74"/>
          <p:cNvSpPr>
            <a:spLocks/>
          </p:cNvSpPr>
          <p:nvPr/>
        </p:nvSpPr>
        <p:spPr bwMode="auto">
          <a:xfrm>
            <a:off x="1476375" y="1987550"/>
            <a:ext cx="28575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1 h 17"/>
              <a:gd name="T4" fmla="*/ 16 w 17"/>
              <a:gd name="T5" fmla="*/ 2 h 17"/>
              <a:gd name="T6" fmla="*/ 16 w 17"/>
              <a:gd name="T7" fmla="*/ 3 h 17"/>
              <a:gd name="T8" fmla="*/ 16 w 17"/>
              <a:gd name="T9" fmla="*/ 4 h 17"/>
              <a:gd name="T10" fmla="*/ 16 w 17"/>
              <a:gd name="T11" fmla="*/ 5 h 17"/>
              <a:gd name="T12" fmla="*/ 16 w 17"/>
              <a:gd name="T13" fmla="*/ 6 h 17"/>
              <a:gd name="T14" fmla="*/ 16 w 17"/>
              <a:gd name="T15" fmla="*/ 8 h 17"/>
              <a:gd name="T16" fmla="*/ 16 w 17"/>
              <a:gd name="T17" fmla="*/ 9 h 17"/>
              <a:gd name="T18" fmla="*/ 16 w 17"/>
              <a:gd name="T19" fmla="*/ 10 h 17"/>
              <a:gd name="T20" fmla="*/ 16 w 17"/>
              <a:gd name="T21" fmla="*/ 12 h 17"/>
              <a:gd name="T22" fmla="*/ 0 w 17"/>
              <a:gd name="T23" fmla="*/ 14 h 17"/>
              <a:gd name="T24" fmla="*/ 0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0" y="0"/>
                </a:moveTo>
                <a:lnTo>
                  <a:pt x="0" y="1"/>
                </a:lnTo>
                <a:lnTo>
                  <a:pt x="16" y="2"/>
                </a:lnTo>
                <a:lnTo>
                  <a:pt x="16" y="3"/>
                </a:lnTo>
                <a:lnTo>
                  <a:pt x="16" y="4"/>
                </a:lnTo>
                <a:lnTo>
                  <a:pt x="16" y="5"/>
                </a:lnTo>
                <a:lnTo>
                  <a:pt x="16" y="6"/>
                </a:lnTo>
                <a:lnTo>
                  <a:pt x="16" y="8"/>
                </a:lnTo>
                <a:lnTo>
                  <a:pt x="16" y="9"/>
                </a:lnTo>
                <a:lnTo>
                  <a:pt x="16" y="10"/>
                </a:lnTo>
                <a:lnTo>
                  <a:pt x="16" y="12"/>
                </a:lnTo>
                <a:lnTo>
                  <a:pt x="0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Freeform 75"/>
          <p:cNvSpPr>
            <a:spLocks/>
          </p:cNvSpPr>
          <p:nvPr/>
        </p:nvSpPr>
        <p:spPr bwMode="auto">
          <a:xfrm>
            <a:off x="1471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9 h 17"/>
              <a:gd name="T8" fmla="*/ 0 w 17"/>
              <a:gd name="T9" fmla="*/ 6 h 17"/>
              <a:gd name="T10" fmla="*/ 2 w 17"/>
              <a:gd name="T11" fmla="*/ 6 h 17"/>
              <a:gd name="T12" fmla="*/ 2 w 17"/>
              <a:gd name="T13" fmla="*/ 3 h 17"/>
              <a:gd name="T14" fmla="*/ 4 w 17"/>
              <a:gd name="T15" fmla="*/ 0 h 17"/>
              <a:gd name="T16" fmla="*/ 6 w 17"/>
              <a:gd name="T17" fmla="*/ 0 h 17"/>
              <a:gd name="T18" fmla="*/ 9 w 17"/>
              <a:gd name="T19" fmla="*/ 0 h 17"/>
              <a:gd name="T20" fmla="*/ 11 w 17"/>
              <a:gd name="T21" fmla="*/ 0 h 17"/>
              <a:gd name="T22" fmla="*/ 11 w 17"/>
              <a:gd name="T23" fmla="*/ 3 h 17"/>
              <a:gd name="T24" fmla="*/ 13 w 17"/>
              <a:gd name="T25" fmla="*/ 3 h 17"/>
              <a:gd name="T26" fmla="*/ 13 w 17"/>
              <a:gd name="T27" fmla="*/ 6 h 17"/>
              <a:gd name="T28" fmla="*/ 16 w 17"/>
              <a:gd name="T29" fmla="*/ 6 h 17"/>
              <a:gd name="T30" fmla="*/ 16 w 17"/>
              <a:gd name="T31" fmla="*/ 9 h 17"/>
              <a:gd name="T32" fmla="*/ 0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3"/>
                </a:lnTo>
                <a:lnTo>
                  <a:pt x="13" y="3"/>
                </a:lnTo>
                <a:lnTo>
                  <a:pt x="13" y="6"/>
                </a:lnTo>
                <a:lnTo>
                  <a:pt x="16" y="6"/>
                </a:lnTo>
                <a:lnTo>
                  <a:pt x="16" y="9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Freeform 76"/>
          <p:cNvSpPr>
            <a:spLocks/>
          </p:cNvSpPr>
          <p:nvPr/>
        </p:nvSpPr>
        <p:spPr bwMode="auto">
          <a:xfrm>
            <a:off x="1471613" y="2009775"/>
            <a:ext cx="26987" cy="26988"/>
          </a:xfrm>
          <a:custGeom>
            <a:avLst/>
            <a:gdLst>
              <a:gd name="T0" fmla="*/ 16 w 17"/>
              <a:gd name="T1" fmla="*/ 3 h 17"/>
              <a:gd name="T2" fmla="*/ 16 w 17"/>
              <a:gd name="T3" fmla="*/ 3 h 17"/>
              <a:gd name="T4" fmla="*/ 16 w 17"/>
              <a:gd name="T5" fmla="*/ 6 h 17"/>
              <a:gd name="T6" fmla="*/ 13 w 17"/>
              <a:gd name="T7" fmla="*/ 9 h 17"/>
              <a:gd name="T8" fmla="*/ 11 w 17"/>
              <a:gd name="T9" fmla="*/ 12 h 17"/>
              <a:gd name="T10" fmla="*/ 9 w 17"/>
              <a:gd name="T11" fmla="*/ 12 h 17"/>
              <a:gd name="T12" fmla="*/ 9 w 17"/>
              <a:gd name="T13" fmla="*/ 16 h 17"/>
              <a:gd name="T14" fmla="*/ 6 w 17"/>
              <a:gd name="T15" fmla="*/ 16 h 17"/>
              <a:gd name="T16" fmla="*/ 4 w 17"/>
              <a:gd name="T17" fmla="*/ 12 h 17"/>
              <a:gd name="T18" fmla="*/ 2 w 17"/>
              <a:gd name="T19" fmla="*/ 12 h 17"/>
              <a:gd name="T20" fmla="*/ 2 w 17"/>
              <a:gd name="T21" fmla="*/ 9 h 17"/>
              <a:gd name="T22" fmla="*/ 0 w 17"/>
              <a:gd name="T23" fmla="*/ 6 h 17"/>
              <a:gd name="T24" fmla="*/ 0 w 17"/>
              <a:gd name="T25" fmla="*/ 3 h 17"/>
              <a:gd name="T26" fmla="*/ 0 w 17"/>
              <a:gd name="T27" fmla="*/ 0 h 17"/>
              <a:gd name="T28" fmla="*/ 16 w 17"/>
              <a:gd name="T29" fmla="*/ 3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3"/>
                </a:moveTo>
                <a:lnTo>
                  <a:pt x="16" y="3"/>
                </a:lnTo>
                <a:lnTo>
                  <a:pt x="16" y="6"/>
                </a:lnTo>
                <a:lnTo>
                  <a:pt x="13" y="9"/>
                </a:lnTo>
                <a:lnTo>
                  <a:pt x="11" y="12"/>
                </a:lnTo>
                <a:lnTo>
                  <a:pt x="9" y="12"/>
                </a:lnTo>
                <a:lnTo>
                  <a:pt x="9" y="16"/>
                </a:lnTo>
                <a:lnTo>
                  <a:pt x="6" y="16"/>
                </a:lnTo>
                <a:lnTo>
                  <a:pt x="4" y="12"/>
                </a:lnTo>
                <a:lnTo>
                  <a:pt x="2" y="12"/>
                </a:lnTo>
                <a:lnTo>
                  <a:pt x="2" y="9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6" y="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Freeform 77"/>
          <p:cNvSpPr>
            <a:spLocks/>
          </p:cNvSpPr>
          <p:nvPr/>
        </p:nvSpPr>
        <p:spPr bwMode="auto">
          <a:xfrm>
            <a:off x="1423988" y="2011363"/>
            <a:ext cx="55562" cy="63500"/>
          </a:xfrm>
          <a:custGeom>
            <a:avLst/>
            <a:gdLst>
              <a:gd name="T0" fmla="*/ 34 w 35"/>
              <a:gd name="T1" fmla="*/ 0 h 40"/>
              <a:gd name="T2" fmla="*/ 34 w 35"/>
              <a:gd name="T3" fmla="*/ 0 h 40"/>
              <a:gd name="T4" fmla="*/ 34 w 35"/>
              <a:gd name="T5" fmla="*/ 1 h 40"/>
              <a:gd name="T6" fmla="*/ 33 w 35"/>
              <a:gd name="T7" fmla="*/ 3 h 40"/>
              <a:gd name="T8" fmla="*/ 33 w 35"/>
              <a:gd name="T9" fmla="*/ 5 h 40"/>
              <a:gd name="T10" fmla="*/ 32 w 35"/>
              <a:gd name="T11" fmla="*/ 7 h 40"/>
              <a:gd name="T12" fmla="*/ 31 w 35"/>
              <a:gd name="T13" fmla="*/ 10 h 40"/>
              <a:gd name="T14" fmla="*/ 30 w 35"/>
              <a:gd name="T15" fmla="*/ 13 h 40"/>
              <a:gd name="T16" fmla="*/ 28 w 35"/>
              <a:gd name="T17" fmla="*/ 16 h 40"/>
              <a:gd name="T18" fmla="*/ 26 w 35"/>
              <a:gd name="T19" fmla="*/ 19 h 40"/>
              <a:gd name="T20" fmla="*/ 24 w 35"/>
              <a:gd name="T21" fmla="*/ 23 h 40"/>
              <a:gd name="T22" fmla="*/ 21 w 35"/>
              <a:gd name="T23" fmla="*/ 26 h 40"/>
              <a:gd name="T24" fmla="*/ 18 w 35"/>
              <a:gd name="T25" fmla="*/ 29 h 40"/>
              <a:gd name="T26" fmla="*/ 15 w 35"/>
              <a:gd name="T27" fmla="*/ 32 h 40"/>
              <a:gd name="T28" fmla="*/ 10 w 35"/>
              <a:gd name="T29" fmla="*/ 35 h 40"/>
              <a:gd name="T30" fmla="*/ 5 w 35"/>
              <a:gd name="T31" fmla="*/ 37 h 40"/>
              <a:gd name="T32" fmla="*/ 0 w 35"/>
              <a:gd name="T33" fmla="*/ 39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40"/>
              <a:gd name="T53" fmla="*/ 35 w 35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40">
                <a:moveTo>
                  <a:pt x="34" y="0"/>
                </a:moveTo>
                <a:lnTo>
                  <a:pt x="34" y="0"/>
                </a:lnTo>
                <a:lnTo>
                  <a:pt x="34" y="1"/>
                </a:lnTo>
                <a:lnTo>
                  <a:pt x="33" y="3"/>
                </a:lnTo>
                <a:lnTo>
                  <a:pt x="33" y="5"/>
                </a:lnTo>
                <a:lnTo>
                  <a:pt x="32" y="7"/>
                </a:lnTo>
                <a:lnTo>
                  <a:pt x="31" y="10"/>
                </a:lnTo>
                <a:lnTo>
                  <a:pt x="30" y="13"/>
                </a:lnTo>
                <a:lnTo>
                  <a:pt x="28" y="16"/>
                </a:lnTo>
                <a:lnTo>
                  <a:pt x="26" y="19"/>
                </a:lnTo>
                <a:lnTo>
                  <a:pt x="24" y="23"/>
                </a:lnTo>
                <a:lnTo>
                  <a:pt x="21" y="26"/>
                </a:lnTo>
                <a:lnTo>
                  <a:pt x="18" y="29"/>
                </a:lnTo>
                <a:lnTo>
                  <a:pt x="15" y="32"/>
                </a:lnTo>
                <a:lnTo>
                  <a:pt x="10" y="35"/>
                </a:lnTo>
                <a:lnTo>
                  <a:pt x="5" y="37"/>
                </a:lnTo>
                <a:lnTo>
                  <a:pt x="0" y="39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Freeform 78"/>
          <p:cNvSpPr>
            <a:spLocks/>
          </p:cNvSpPr>
          <p:nvPr/>
        </p:nvSpPr>
        <p:spPr bwMode="auto">
          <a:xfrm>
            <a:off x="1471613" y="2005013"/>
            <a:ext cx="26987" cy="26987"/>
          </a:xfrm>
          <a:custGeom>
            <a:avLst/>
            <a:gdLst>
              <a:gd name="T0" fmla="*/ 0 w 17"/>
              <a:gd name="T1" fmla="*/ 12 h 17"/>
              <a:gd name="T2" fmla="*/ 0 w 17"/>
              <a:gd name="T3" fmla="*/ 12 h 17"/>
              <a:gd name="T4" fmla="*/ 0 w 17"/>
              <a:gd name="T5" fmla="*/ 8 h 17"/>
              <a:gd name="T6" fmla="*/ 2 w 17"/>
              <a:gd name="T7" fmla="*/ 4 h 17"/>
              <a:gd name="T8" fmla="*/ 4 w 17"/>
              <a:gd name="T9" fmla="*/ 4 h 17"/>
              <a:gd name="T10" fmla="*/ 4 w 17"/>
              <a:gd name="T11" fmla="*/ 0 h 17"/>
              <a:gd name="T12" fmla="*/ 6 w 17"/>
              <a:gd name="T13" fmla="*/ 0 h 17"/>
              <a:gd name="T14" fmla="*/ 9 w 17"/>
              <a:gd name="T15" fmla="*/ 0 h 17"/>
              <a:gd name="T16" fmla="*/ 11 w 17"/>
              <a:gd name="T17" fmla="*/ 0 h 17"/>
              <a:gd name="T18" fmla="*/ 11 w 17"/>
              <a:gd name="T19" fmla="*/ 4 h 17"/>
              <a:gd name="T20" fmla="*/ 13 w 17"/>
              <a:gd name="T21" fmla="*/ 4 h 17"/>
              <a:gd name="T22" fmla="*/ 13 w 17"/>
              <a:gd name="T23" fmla="*/ 8 h 17"/>
              <a:gd name="T24" fmla="*/ 16 w 17"/>
              <a:gd name="T25" fmla="*/ 8 h 17"/>
              <a:gd name="T26" fmla="*/ 16 w 17"/>
              <a:gd name="T27" fmla="*/ 12 h 17"/>
              <a:gd name="T28" fmla="*/ 16 w 17"/>
              <a:gd name="T29" fmla="*/ 16 h 17"/>
              <a:gd name="T30" fmla="*/ 0 w 17"/>
              <a:gd name="T31" fmla="*/ 12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12"/>
                </a:moveTo>
                <a:lnTo>
                  <a:pt x="0" y="12"/>
                </a:lnTo>
                <a:lnTo>
                  <a:pt x="0" y="8"/>
                </a:lnTo>
                <a:lnTo>
                  <a:pt x="2" y="4"/>
                </a:lnTo>
                <a:lnTo>
                  <a:pt x="4" y="4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4"/>
                </a:lnTo>
                <a:lnTo>
                  <a:pt x="13" y="4"/>
                </a:lnTo>
                <a:lnTo>
                  <a:pt x="13" y="8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0" y="1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Freeform 79"/>
          <p:cNvSpPr>
            <a:spLocks/>
          </p:cNvSpPr>
          <p:nvPr/>
        </p:nvSpPr>
        <p:spPr bwMode="auto">
          <a:xfrm>
            <a:off x="1419225" y="2066925"/>
            <a:ext cx="25400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9 w 17"/>
              <a:gd name="T7" fmla="*/ 16 h 17"/>
              <a:gd name="T8" fmla="*/ 6 w 17"/>
              <a:gd name="T9" fmla="*/ 14 h 17"/>
              <a:gd name="T10" fmla="*/ 3 w 17"/>
              <a:gd name="T11" fmla="*/ 14 h 17"/>
              <a:gd name="T12" fmla="*/ 3 w 17"/>
              <a:gd name="T13" fmla="*/ 12 h 17"/>
              <a:gd name="T14" fmla="*/ 0 w 17"/>
              <a:gd name="T15" fmla="*/ 12 h 17"/>
              <a:gd name="T16" fmla="*/ 0 w 17"/>
              <a:gd name="T17" fmla="*/ 10 h 17"/>
              <a:gd name="T18" fmla="*/ 0 w 17"/>
              <a:gd name="T19" fmla="*/ 8 h 17"/>
              <a:gd name="T20" fmla="*/ 0 w 17"/>
              <a:gd name="T21" fmla="*/ 6 h 17"/>
              <a:gd name="T22" fmla="*/ 0 w 17"/>
              <a:gd name="T23" fmla="*/ 4 h 17"/>
              <a:gd name="T24" fmla="*/ 3 w 17"/>
              <a:gd name="T25" fmla="*/ 4 h 17"/>
              <a:gd name="T26" fmla="*/ 3 w 17"/>
              <a:gd name="T27" fmla="*/ 2 h 17"/>
              <a:gd name="T28" fmla="*/ 6 w 17"/>
              <a:gd name="T29" fmla="*/ 2 h 17"/>
              <a:gd name="T30" fmla="*/ 9 w 17"/>
              <a:gd name="T31" fmla="*/ 0 h 17"/>
              <a:gd name="T32" fmla="*/ 16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9" y="16"/>
                </a:lnTo>
                <a:lnTo>
                  <a:pt x="6" y="14"/>
                </a:lnTo>
                <a:lnTo>
                  <a:pt x="3" y="14"/>
                </a:lnTo>
                <a:lnTo>
                  <a:pt x="3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3" y="4"/>
                </a:lnTo>
                <a:lnTo>
                  <a:pt x="3" y="2"/>
                </a:lnTo>
                <a:lnTo>
                  <a:pt x="6" y="2"/>
                </a:lnTo>
                <a:lnTo>
                  <a:pt x="9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Freeform 80"/>
          <p:cNvSpPr>
            <a:spLocks/>
          </p:cNvSpPr>
          <p:nvPr/>
        </p:nvSpPr>
        <p:spPr bwMode="auto">
          <a:xfrm>
            <a:off x="1522413" y="2017713"/>
            <a:ext cx="26987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4 w 17"/>
              <a:gd name="T5" fmla="*/ 0 h 17"/>
              <a:gd name="T6" fmla="*/ 12 w 17"/>
              <a:gd name="T7" fmla="*/ 0 h 17"/>
              <a:gd name="T8" fmla="*/ 10 w 17"/>
              <a:gd name="T9" fmla="*/ 8 h 17"/>
              <a:gd name="T10" fmla="*/ 8 w 17"/>
              <a:gd name="T11" fmla="*/ 8 h 17"/>
              <a:gd name="T12" fmla="*/ 6 w 17"/>
              <a:gd name="T13" fmla="*/ 8 h 17"/>
              <a:gd name="T14" fmla="*/ 4 w 17"/>
              <a:gd name="T15" fmla="*/ 8 h 17"/>
              <a:gd name="T16" fmla="*/ 2 w 17"/>
              <a:gd name="T17" fmla="*/ 16 h 17"/>
              <a:gd name="T18" fmla="*/ 0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8"/>
                </a:lnTo>
                <a:lnTo>
                  <a:pt x="8" y="8"/>
                </a:lnTo>
                <a:lnTo>
                  <a:pt x="6" y="8"/>
                </a:lnTo>
                <a:lnTo>
                  <a:pt x="4" y="8"/>
                </a:lnTo>
                <a:lnTo>
                  <a:pt x="2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Freeform 81"/>
          <p:cNvSpPr>
            <a:spLocks/>
          </p:cNvSpPr>
          <p:nvPr/>
        </p:nvSpPr>
        <p:spPr bwMode="auto">
          <a:xfrm>
            <a:off x="1533525" y="2011363"/>
            <a:ext cx="25400" cy="26987"/>
          </a:xfrm>
          <a:custGeom>
            <a:avLst/>
            <a:gdLst>
              <a:gd name="T0" fmla="*/ 0 w 17"/>
              <a:gd name="T1" fmla="*/ 2 h 17"/>
              <a:gd name="T2" fmla="*/ 0 w 17"/>
              <a:gd name="T3" fmla="*/ 2 h 17"/>
              <a:gd name="T4" fmla="*/ 2 w 17"/>
              <a:gd name="T5" fmla="*/ 2 h 17"/>
              <a:gd name="T6" fmla="*/ 2 w 17"/>
              <a:gd name="T7" fmla="*/ 0 h 17"/>
              <a:gd name="T8" fmla="*/ 5 w 17"/>
              <a:gd name="T9" fmla="*/ 0 h 17"/>
              <a:gd name="T10" fmla="*/ 8 w 17"/>
              <a:gd name="T11" fmla="*/ 0 h 17"/>
              <a:gd name="T12" fmla="*/ 10 w 17"/>
              <a:gd name="T13" fmla="*/ 2 h 17"/>
              <a:gd name="T14" fmla="*/ 13 w 17"/>
              <a:gd name="T15" fmla="*/ 2 h 17"/>
              <a:gd name="T16" fmla="*/ 13 w 17"/>
              <a:gd name="T17" fmla="*/ 5 h 17"/>
              <a:gd name="T18" fmla="*/ 16 w 17"/>
              <a:gd name="T19" fmla="*/ 8 h 17"/>
              <a:gd name="T20" fmla="*/ 16 w 17"/>
              <a:gd name="T21" fmla="*/ 10 h 17"/>
              <a:gd name="T22" fmla="*/ 16 w 17"/>
              <a:gd name="T23" fmla="*/ 13 h 17"/>
              <a:gd name="T24" fmla="*/ 13 w 17"/>
              <a:gd name="T25" fmla="*/ 13 h 17"/>
              <a:gd name="T26" fmla="*/ 13 w 17"/>
              <a:gd name="T27" fmla="*/ 16 h 17"/>
              <a:gd name="T28" fmla="*/ 10 w 17"/>
              <a:gd name="T29" fmla="*/ 16 h 17"/>
              <a:gd name="T30" fmla="*/ 0 w 17"/>
              <a:gd name="T31" fmla="*/ 2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lnTo>
                  <a:pt x="8" y="0"/>
                </a:lnTo>
                <a:lnTo>
                  <a:pt x="10" y="2"/>
                </a:lnTo>
                <a:lnTo>
                  <a:pt x="13" y="2"/>
                </a:lnTo>
                <a:lnTo>
                  <a:pt x="13" y="5"/>
                </a:lnTo>
                <a:lnTo>
                  <a:pt x="16" y="8"/>
                </a:lnTo>
                <a:lnTo>
                  <a:pt x="16" y="10"/>
                </a:lnTo>
                <a:lnTo>
                  <a:pt x="16" y="13"/>
                </a:lnTo>
                <a:lnTo>
                  <a:pt x="13" y="13"/>
                </a:lnTo>
                <a:lnTo>
                  <a:pt x="13" y="16"/>
                </a:lnTo>
                <a:lnTo>
                  <a:pt x="10" y="16"/>
                </a:lnTo>
                <a:lnTo>
                  <a:pt x="0" y="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Freeform 82"/>
          <p:cNvSpPr>
            <a:spLocks/>
          </p:cNvSpPr>
          <p:nvPr/>
        </p:nvSpPr>
        <p:spPr bwMode="auto">
          <a:xfrm>
            <a:off x="1514475" y="2014538"/>
            <a:ext cx="28575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4 h 17"/>
              <a:gd name="T8" fmla="*/ 4 w 17"/>
              <a:gd name="T9" fmla="*/ 14 h 17"/>
              <a:gd name="T10" fmla="*/ 4 w 17"/>
              <a:gd name="T11" fmla="*/ 12 h 17"/>
              <a:gd name="T12" fmla="*/ 0 w 17"/>
              <a:gd name="T13" fmla="*/ 10 h 17"/>
              <a:gd name="T14" fmla="*/ 0 w 17"/>
              <a:gd name="T15" fmla="*/ 8 h 17"/>
              <a:gd name="T16" fmla="*/ 0 w 17"/>
              <a:gd name="T17" fmla="*/ 6 h 17"/>
              <a:gd name="T18" fmla="*/ 4 w 17"/>
              <a:gd name="T19" fmla="*/ 4 h 17"/>
              <a:gd name="T20" fmla="*/ 4 w 17"/>
              <a:gd name="T21" fmla="*/ 2 h 17"/>
              <a:gd name="T22" fmla="*/ 8 w 17"/>
              <a:gd name="T23" fmla="*/ 2 h 17"/>
              <a:gd name="T24" fmla="*/ 12 w 17"/>
              <a:gd name="T25" fmla="*/ 0 h 17"/>
              <a:gd name="T26" fmla="*/ 16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4"/>
                </a:lnTo>
                <a:lnTo>
                  <a:pt x="4" y="14"/>
                </a:lnTo>
                <a:lnTo>
                  <a:pt x="4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12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Freeform 83"/>
          <p:cNvSpPr>
            <a:spLocks/>
          </p:cNvSpPr>
          <p:nvPr/>
        </p:nvSpPr>
        <p:spPr bwMode="auto">
          <a:xfrm>
            <a:off x="1506538" y="2020888"/>
            <a:ext cx="26987" cy="34925"/>
          </a:xfrm>
          <a:custGeom>
            <a:avLst/>
            <a:gdLst>
              <a:gd name="T0" fmla="*/ 16 w 17"/>
              <a:gd name="T1" fmla="*/ 0 h 22"/>
              <a:gd name="T2" fmla="*/ 14 w 17"/>
              <a:gd name="T3" fmla="*/ 0 h 22"/>
              <a:gd name="T4" fmla="*/ 12 w 17"/>
              <a:gd name="T5" fmla="*/ 0 h 22"/>
              <a:gd name="T6" fmla="*/ 12 w 17"/>
              <a:gd name="T7" fmla="*/ 1 h 22"/>
              <a:gd name="T8" fmla="*/ 11 w 17"/>
              <a:gd name="T9" fmla="*/ 1 h 22"/>
              <a:gd name="T10" fmla="*/ 8 w 17"/>
              <a:gd name="T11" fmla="*/ 2 h 22"/>
              <a:gd name="T12" fmla="*/ 6 w 17"/>
              <a:gd name="T13" fmla="*/ 3 h 22"/>
              <a:gd name="T14" fmla="*/ 4 w 17"/>
              <a:gd name="T15" fmla="*/ 4 h 22"/>
              <a:gd name="T16" fmla="*/ 3 w 17"/>
              <a:gd name="T17" fmla="*/ 5 h 22"/>
              <a:gd name="T18" fmla="*/ 1 w 17"/>
              <a:gd name="T19" fmla="*/ 7 h 22"/>
              <a:gd name="T20" fmla="*/ 1 w 17"/>
              <a:gd name="T21" fmla="*/ 9 h 22"/>
              <a:gd name="T22" fmla="*/ 0 w 17"/>
              <a:gd name="T23" fmla="*/ 10 h 22"/>
              <a:gd name="T24" fmla="*/ 0 w 17"/>
              <a:gd name="T25" fmla="*/ 13 h 22"/>
              <a:gd name="T26" fmla="*/ 0 w 17"/>
              <a:gd name="T27" fmla="*/ 15 h 22"/>
              <a:gd name="T28" fmla="*/ 1 w 17"/>
              <a:gd name="T29" fmla="*/ 18 h 22"/>
              <a:gd name="T30" fmla="*/ 1 w 17"/>
              <a:gd name="T31" fmla="*/ 21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22"/>
              <a:gd name="T50" fmla="*/ 17 w 17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22">
                <a:moveTo>
                  <a:pt x="16" y="0"/>
                </a:moveTo>
                <a:lnTo>
                  <a:pt x="14" y="0"/>
                </a:lnTo>
                <a:lnTo>
                  <a:pt x="12" y="0"/>
                </a:lnTo>
                <a:lnTo>
                  <a:pt x="12" y="1"/>
                </a:lnTo>
                <a:lnTo>
                  <a:pt x="11" y="1"/>
                </a:lnTo>
                <a:lnTo>
                  <a:pt x="8" y="2"/>
                </a:lnTo>
                <a:lnTo>
                  <a:pt x="6" y="3"/>
                </a:lnTo>
                <a:lnTo>
                  <a:pt x="4" y="4"/>
                </a:lnTo>
                <a:lnTo>
                  <a:pt x="3" y="5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1" y="18"/>
                </a:lnTo>
                <a:lnTo>
                  <a:pt x="1" y="2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Freeform 84"/>
          <p:cNvSpPr>
            <a:spLocks/>
          </p:cNvSpPr>
          <p:nvPr/>
        </p:nvSpPr>
        <p:spPr bwMode="auto">
          <a:xfrm>
            <a:off x="1520825" y="2014538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3 w 17"/>
              <a:gd name="T5" fmla="*/ 0 h 17"/>
              <a:gd name="T6" fmla="*/ 6 w 17"/>
              <a:gd name="T7" fmla="*/ 0 h 17"/>
              <a:gd name="T8" fmla="*/ 9 w 17"/>
              <a:gd name="T9" fmla="*/ 2 h 17"/>
              <a:gd name="T10" fmla="*/ 12 w 17"/>
              <a:gd name="T11" fmla="*/ 2 h 17"/>
              <a:gd name="T12" fmla="*/ 12 w 17"/>
              <a:gd name="T13" fmla="*/ 4 h 17"/>
              <a:gd name="T14" fmla="*/ 16 w 17"/>
              <a:gd name="T15" fmla="*/ 4 h 17"/>
              <a:gd name="T16" fmla="*/ 16 w 17"/>
              <a:gd name="T17" fmla="*/ 6 h 17"/>
              <a:gd name="T18" fmla="*/ 16 w 17"/>
              <a:gd name="T19" fmla="*/ 9 h 17"/>
              <a:gd name="T20" fmla="*/ 16 w 17"/>
              <a:gd name="T21" fmla="*/ 11 h 17"/>
              <a:gd name="T22" fmla="*/ 12 w 17"/>
              <a:gd name="T23" fmla="*/ 13 h 17"/>
              <a:gd name="T24" fmla="*/ 9 w 17"/>
              <a:gd name="T25" fmla="*/ 16 h 17"/>
              <a:gd name="T26" fmla="*/ 6 w 17"/>
              <a:gd name="T27" fmla="*/ 16 h 17"/>
              <a:gd name="T28" fmla="*/ 0 w 17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3"/>
                </a:lnTo>
                <a:lnTo>
                  <a:pt x="9" y="16"/>
                </a:lnTo>
                <a:lnTo>
                  <a:pt x="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Freeform 85"/>
          <p:cNvSpPr>
            <a:spLocks/>
          </p:cNvSpPr>
          <p:nvPr/>
        </p:nvSpPr>
        <p:spPr bwMode="auto">
          <a:xfrm>
            <a:off x="1503363" y="2052638"/>
            <a:ext cx="28575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3 h 17"/>
              <a:gd name="T6" fmla="*/ 16 w 17"/>
              <a:gd name="T7" fmla="*/ 6 h 17"/>
              <a:gd name="T8" fmla="*/ 13 w 17"/>
              <a:gd name="T9" fmla="*/ 9 h 17"/>
              <a:gd name="T10" fmla="*/ 13 w 17"/>
              <a:gd name="T11" fmla="*/ 12 h 17"/>
              <a:gd name="T12" fmla="*/ 11 w 17"/>
              <a:gd name="T13" fmla="*/ 12 h 17"/>
              <a:gd name="T14" fmla="*/ 11 w 17"/>
              <a:gd name="T15" fmla="*/ 16 h 17"/>
              <a:gd name="T16" fmla="*/ 9 w 17"/>
              <a:gd name="T17" fmla="*/ 16 h 17"/>
              <a:gd name="T18" fmla="*/ 6 w 17"/>
              <a:gd name="T19" fmla="*/ 16 h 17"/>
              <a:gd name="T20" fmla="*/ 4 w 17"/>
              <a:gd name="T21" fmla="*/ 16 h 17"/>
              <a:gd name="T22" fmla="*/ 4 w 17"/>
              <a:gd name="T23" fmla="*/ 12 h 17"/>
              <a:gd name="T24" fmla="*/ 2 w 17"/>
              <a:gd name="T25" fmla="*/ 12 h 17"/>
              <a:gd name="T26" fmla="*/ 0 w 17"/>
              <a:gd name="T27" fmla="*/ 9 h 17"/>
              <a:gd name="T28" fmla="*/ 0 w 17"/>
              <a:gd name="T29" fmla="*/ 6 h 17"/>
              <a:gd name="T30" fmla="*/ 16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3"/>
                </a:lnTo>
                <a:lnTo>
                  <a:pt x="16" y="6"/>
                </a:lnTo>
                <a:lnTo>
                  <a:pt x="13" y="9"/>
                </a:lnTo>
                <a:lnTo>
                  <a:pt x="13" y="12"/>
                </a:lnTo>
                <a:lnTo>
                  <a:pt x="11" y="12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4" y="12"/>
                </a:lnTo>
                <a:lnTo>
                  <a:pt x="2" y="12"/>
                </a:lnTo>
                <a:lnTo>
                  <a:pt x="0" y="9"/>
                </a:lnTo>
                <a:lnTo>
                  <a:pt x="0" y="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Freeform 86"/>
          <p:cNvSpPr>
            <a:spLocks/>
          </p:cNvSpPr>
          <p:nvPr/>
        </p:nvSpPr>
        <p:spPr bwMode="auto">
          <a:xfrm>
            <a:off x="1509713" y="2054225"/>
            <a:ext cx="26987" cy="33338"/>
          </a:xfrm>
          <a:custGeom>
            <a:avLst/>
            <a:gdLst>
              <a:gd name="T0" fmla="*/ 0 w 17"/>
              <a:gd name="T1" fmla="*/ 0 h 21"/>
              <a:gd name="T2" fmla="*/ 1 w 17"/>
              <a:gd name="T3" fmla="*/ 3 h 21"/>
              <a:gd name="T4" fmla="*/ 2 w 17"/>
              <a:gd name="T5" fmla="*/ 5 h 21"/>
              <a:gd name="T6" fmla="*/ 4 w 17"/>
              <a:gd name="T7" fmla="*/ 8 h 21"/>
              <a:gd name="T8" fmla="*/ 5 w 17"/>
              <a:gd name="T9" fmla="*/ 10 h 21"/>
              <a:gd name="T10" fmla="*/ 7 w 17"/>
              <a:gd name="T11" fmla="*/ 11 h 21"/>
              <a:gd name="T12" fmla="*/ 8 w 17"/>
              <a:gd name="T13" fmla="*/ 13 h 21"/>
              <a:gd name="T14" fmla="*/ 10 w 17"/>
              <a:gd name="T15" fmla="*/ 15 h 21"/>
              <a:gd name="T16" fmla="*/ 11 w 17"/>
              <a:gd name="T17" fmla="*/ 16 h 21"/>
              <a:gd name="T18" fmla="*/ 11 w 17"/>
              <a:gd name="T19" fmla="*/ 17 h 21"/>
              <a:gd name="T20" fmla="*/ 13 w 17"/>
              <a:gd name="T21" fmla="*/ 18 h 21"/>
              <a:gd name="T22" fmla="*/ 14 w 17"/>
              <a:gd name="T23" fmla="*/ 19 h 21"/>
              <a:gd name="T24" fmla="*/ 16 w 17"/>
              <a:gd name="T25" fmla="*/ 2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21"/>
              <a:gd name="T41" fmla="*/ 17 w 17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21">
                <a:moveTo>
                  <a:pt x="0" y="0"/>
                </a:moveTo>
                <a:lnTo>
                  <a:pt x="1" y="3"/>
                </a:lnTo>
                <a:lnTo>
                  <a:pt x="2" y="5"/>
                </a:lnTo>
                <a:lnTo>
                  <a:pt x="4" y="8"/>
                </a:lnTo>
                <a:lnTo>
                  <a:pt x="5" y="10"/>
                </a:lnTo>
                <a:lnTo>
                  <a:pt x="7" y="11"/>
                </a:lnTo>
                <a:lnTo>
                  <a:pt x="8" y="13"/>
                </a:lnTo>
                <a:lnTo>
                  <a:pt x="10" y="15"/>
                </a:lnTo>
                <a:lnTo>
                  <a:pt x="11" y="16"/>
                </a:lnTo>
                <a:lnTo>
                  <a:pt x="11" y="17"/>
                </a:lnTo>
                <a:lnTo>
                  <a:pt x="13" y="18"/>
                </a:lnTo>
                <a:lnTo>
                  <a:pt x="14" y="19"/>
                </a:lnTo>
                <a:lnTo>
                  <a:pt x="16" y="2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27" name="Freeform 87"/>
          <p:cNvSpPr>
            <a:spLocks/>
          </p:cNvSpPr>
          <p:nvPr/>
        </p:nvSpPr>
        <p:spPr bwMode="auto">
          <a:xfrm>
            <a:off x="1503363" y="2047875"/>
            <a:ext cx="28575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9 h 17"/>
              <a:gd name="T8" fmla="*/ 2 w 17"/>
              <a:gd name="T9" fmla="*/ 6 h 17"/>
              <a:gd name="T10" fmla="*/ 2 w 17"/>
              <a:gd name="T11" fmla="*/ 3 h 17"/>
              <a:gd name="T12" fmla="*/ 4 w 17"/>
              <a:gd name="T13" fmla="*/ 3 h 17"/>
              <a:gd name="T14" fmla="*/ 4 w 17"/>
              <a:gd name="T15" fmla="*/ 0 h 17"/>
              <a:gd name="T16" fmla="*/ 6 w 17"/>
              <a:gd name="T17" fmla="*/ 0 h 17"/>
              <a:gd name="T18" fmla="*/ 9 w 17"/>
              <a:gd name="T19" fmla="*/ 0 h 17"/>
              <a:gd name="T20" fmla="*/ 11 w 17"/>
              <a:gd name="T21" fmla="*/ 0 h 17"/>
              <a:gd name="T22" fmla="*/ 11 w 17"/>
              <a:gd name="T23" fmla="*/ 3 h 17"/>
              <a:gd name="T24" fmla="*/ 13 w 17"/>
              <a:gd name="T25" fmla="*/ 3 h 17"/>
              <a:gd name="T26" fmla="*/ 16 w 17"/>
              <a:gd name="T27" fmla="*/ 3 h 17"/>
              <a:gd name="T28" fmla="*/ 16 w 17"/>
              <a:gd name="T29" fmla="*/ 6 h 17"/>
              <a:gd name="T30" fmla="*/ 0 w 1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2" y="6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1" y="3"/>
                </a:lnTo>
                <a:lnTo>
                  <a:pt x="13" y="3"/>
                </a:lnTo>
                <a:lnTo>
                  <a:pt x="16" y="3"/>
                </a:lnTo>
                <a:lnTo>
                  <a:pt x="16" y="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8" name="Freeform 88"/>
          <p:cNvSpPr>
            <a:spLocks/>
          </p:cNvSpPr>
          <p:nvPr/>
        </p:nvSpPr>
        <p:spPr bwMode="auto">
          <a:xfrm>
            <a:off x="1524000" y="2081213"/>
            <a:ext cx="26988" cy="26987"/>
          </a:xfrm>
          <a:custGeom>
            <a:avLst/>
            <a:gdLst>
              <a:gd name="T0" fmla="*/ 10 w 17"/>
              <a:gd name="T1" fmla="*/ 0 h 17"/>
              <a:gd name="T2" fmla="*/ 10 w 17"/>
              <a:gd name="T3" fmla="*/ 0 h 17"/>
              <a:gd name="T4" fmla="*/ 13 w 17"/>
              <a:gd name="T5" fmla="*/ 0 h 17"/>
              <a:gd name="T6" fmla="*/ 13 w 17"/>
              <a:gd name="T7" fmla="*/ 2 h 17"/>
              <a:gd name="T8" fmla="*/ 16 w 17"/>
              <a:gd name="T9" fmla="*/ 4 h 17"/>
              <a:gd name="T10" fmla="*/ 16 w 17"/>
              <a:gd name="T11" fmla="*/ 6 h 17"/>
              <a:gd name="T12" fmla="*/ 16 w 17"/>
              <a:gd name="T13" fmla="*/ 9 h 17"/>
              <a:gd name="T14" fmla="*/ 16 w 17"/>
              <a:gd name="T15" fmla="*/ 11 h 17"/>
              <a:gd name="T16" fmla="*/ 13 w 17"/>
              <a:gd name="T17" fmla="*/ 11 h 17"/>
              <a:gd name="T18" fmla="*/ 13 w 17"/>
              <a:gd name="T19" fmla="*/ 13 h 17"/>
              <a:gd name="T20" fmla="*/ 10 w 17"/>
              <a:gd name="T21" fmla="*/ 13 h 17"/>
              <a:gd name="T22" fmla="*/ 8 w 17"/>
              <a:gd name="T23" fmla="*/ 13 h 17"/>
              <a:gd name="T24" fmla="*/ 8 w 17"/>
              <a:gd name="T25" fmla="*/ 16 h 17"/>
              <a:gd name="T26" fmla="*/ 5 w 17"/>
              <a:gd name="T27" fmla="*/ 16 h 17"/>
              <a:gd name="T28" fmla="*/ 2 w 17"/>
              <a:gd name="T29" fmla="*/ 13 h 17"/>
              <a:gd name="T30" fmla="*/ 0 w 17"/>
              <a:gd name="T31" fmla="*/ 13 h 17"/>
              <a:gd name="T32" fmla="*/ 1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0" y="0"/>
                </a:moveTo>
                <a:lnTo>
                  <a:pt x="10" y="0"/>
                </a:lnTo>
                <a:lnTo>
                  <a:pt x="13" y="0"/>
                </a:lnTo>
                <a:lnTo>
                  <a:pt x="13" y="2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3" y="11"/>
                </a:lnTo>
                <a:lnTo>
                  <a:pt x="13" y="13"/>
                </a:lnTo>
                <a:lnTo>
                  <a:pt x="10" y="13"/>
                </a:lnTo>
                <a:lnTo>
                  <a:pt x="8" y="13"/>
                </a:lnTo>
                <a:lnTo>
                  <a:pt x="8" y="16"/>
                </a:lnTo>
                <a:lnTo>
                  <a:pt x="5" y="16"/>
                </a:lnTo>
                <a:lnTo>
                  <a:pt x="2" y="13"/>
                </a:lnTo>
                <a:lnTo>
                  <a:pt x="0" y="13"/>
                </a:lnTo>
                <a:lnTo>
                  <a:pt x="1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Freeform 89"/>
          <p:cNvSpPr>
            <a:spLocks/>
          </p:cNvSpPr>
          <p:nvPr/>
        </p:nvSpPr>
        <p:spPr bwMode="auto">
          <a:xfrm>
            <a:off x="1617663" y="2093913"/>
            <a:ext cx="28575" cy="26987"/>
          </a:xfrm>
          <a:custGeom>
            <a:avLst/>
            <a:gdLst>
              <a:gd name="T0" fmla="*/ 10 w 17"/>
              <a:gd name="T1" fmla="*/ 0 h 17"/>
              <a:gd name="T2" fmla="*/ 5 w 17"/>
              <a:gd name="T3" fmla="*/ 0 h 17"/>
              <a:gd name="T4" fmla="*/ 5 w 17"/>
              <a:gd name="T5" fmla="*/ 1 h 17"/>
              <a:gd name="T6" fmla="*/ 5 w 17"/>
              <a:gd name="T7" fmla="*/ 2 h 17"/>
              <a:gd name="T8" fmla="*/ 0 w 17"/>
              <a:gd name="T9" fmla="*/ 4 h 17"/>
              <a:gd name="T10" fmla="*/ 0 w 17"/>
              <a:gd name="T11" fmla="*/ 5 h 17"/>
              <a:gd name="T12" fmla="*/ 0 w 17"/>
              <a:gd name="T13" fmla="*/ 7 h 17"/>
              <a:gd name="T14" fmla="*/ 0 w 17"/>
              <a:gd name="T15" fmla="*/ 8 h 17"/>
              <a:gd name="T16" fmla="*/ 0 w 17"/>
              <a:gd name="T17" fmla="*/ 10 h 17"/>
              <a:gd name="T18" fmla="*/ 5 w 17"/>
              <a:gd name="T19" fmla="*/ 11 h 17"/>
              <a:gd name="T20" fmla="*/ 5 w 17"/>
              <a:gd name="T21" fmla="*/ 13 h 17"/>
              <a:gd name="T22" fmla="*/ 10 w 17"/>
              <a:gd name="T23" fmla="*/ 14 h 17"/>
              <a:gd name="T24" fmla="*/ 16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0" y="0"/>
                </a:move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5" y="11"/>
                </a:lnTo>
                <a:lnTo>
                  <a:pt x="5" y="13"/>
                </a:lnTo>
                <a:lnTo>
                  <a:pt x="10" y="14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817563" y="1963738"/>
            <a:ext cx="958850" cy="692150"/>
            <a:chOff x="515" y="1237"/>
            <a:chExt cx="604" cy="436"/>
          </a:xfrm>
        </p:grpSpPr>
        <p:sp>
          <p:nvSpPr>
            <p:cNvPr id="11236" name="Freeform 91"/>
            <p:cNvSpPr>
              <a:spLocks/>
            </p:cNvSpPr>
            <p:nvPr/>
          </p:nvSpPr>
          <p:spPr bwMode="auto">
            <a:xfrm>
              <a:off x="1018" y="1315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2 h 17"/>
                <a:gd name="T6" fmla="*/ 2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0 h 17"/>
                <a:gd name="T16" fmla="*/ 13 w 17"/>
                <a:gd name="T17" fmla="*/ 2 h 17"/>
                <a:gd name="T18" fmla="*/ 16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7" name="Freeform 92"/>
            <p:cNvSpPr>
              <a:spLocks/>
            </p:cNvSpPr>
            <p:nvPr/>
          </p:nvSpPr>
          <p:spPr bwMode="auto">
            <a:xfrm>
              <a:off x="1019" y="1327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3 w 17"/>
                <a:gd name="T13" fmla="*/ 11 h 17"/>
                <a:gd name="T14" fmla="*/ 11 w 17"/>
                <a:gd name="T15" fmla="*/ 13 h 17"/>
                <a:gd name="T16" fmla="*/ 9 w 17"/>
                <a:gd name="T17" fmla="*/ 13 h 17"/>
                <a:gd name="T18" fmla="*/ 6 w 17"/>
                <a:gd name="T19" fmla="*/ 16 h 17"/>
                <a:gd name="T20" fmla="*/ 4 w 17"/>
                <a:gd name="T21" fmla="*/ 16 h 17"/>
                <a:gd name="T22" fmla="*/ 2 w 17"/>
                <a:gd name="T23" fmla="*/ 13 h 17"/>
                <a:gd name="T24" fmla="*/ 0 w 17"/>
                <a:gd name="T25" fmla="*/ 13 h 17"/>
                <a:gd name="T26" fmla="*/ 13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8" name="Freeform 93"/>
            <p:cNvSpPr>
              <a:spLocks/>
            </p:cNvSpPr>
            <p:nvPr/>
          </p:nvSpPr>
          <p:spPr bwMode="auto">
            <a:xfrm>
              <a:off x="1009" y="1317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8 h 17"/>
                <a:gd name="T4" fmla="*/ 14 w 17"/>
                <a:gd name="T5" fmla="*/ 8 h 17"/>
                <a:gd name="T6" fmla="*/ 13 w 17"/>
                <a:gd name="T7" fmla="*/ 16 h 17"/>
                <a:gd name="T8" fmla="*/ 12 w 17"/>
                <a:gd name="T9" fmla="*/ 16 h 17"/>
                <a:gd name="T10" fmla="*/ 10 w 17"/>
                <a:gd name="T11" fmla="*/ 16 h 17"/>
                <a:gd name="T12" fmla="*/ 9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8 h 17"/>
                <a:gd name="T20" fmla="*/ 2 w 17"/>
                <a:gd name="T21" fmla="*/ 8 h 17"/>
                <a:gd name="T22" fmla="*/ 1 w 17"/>
                <a:gd name="T23" fmla="*/ 0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8"/>
                  </a:lnTo>
                  <a:lnTo>
                    <a:pt x="14" y="8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9" name="Freeform 94"/>
            <p:cNvSpPr>
              <a:spLocks/>
            </p:cNvSpPr>
            <p:nvPr/>
          </p:nvSpPr>
          <p:spPr bwMode="auto">
            <a:xfrm>
              <a:off x="1019" y="131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2 h 17"/>
                <a:gd name="T12" fmla="*/ 12 w 17"/>
                <a:gd name="T13" fmla="*/ 2 h 17"/>
                <a:gd name="T14" fmla="*/ 12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2 w 17"/>
                <a:gd name="T25" fmla="*/ 13 h 17"/>
                <a:gd name="T26" fmla="*/ 12 w 17"/>
                <a:gd name="T27" fmla="*/ 16 h 17"/>
                <a:gd name="T28" fmla="*/ 9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0" name="Freeform 95"/>
            <p:cNvSpPr>
              <a:spLocks/>
            </p:cNvSpPr>
            <p:nvPr/>
          </p:nvSpPr>
          <p:spPr bwMode="auto">
            <a:xfrm>
              <a:off x="1005" y="1313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2 w 17"/>
                <a:gd name="T5" fmla="*/ 13 h 17"/>
                <a:gd name="T6" fmla="*/ 2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2 w 17"/>
                <a:gd name="T13" fmla="*/ 4 h 17"/>
                <a:gd name="T14" fmla="*/ 2 w 17"/>
                <a:gd name="T15" fmla="*/ 2 h 17"/>
                <a:gd name="T16" fmla="*/ 5 w 17"/>
                <a:gd name="T17" fmla="*/ 2 h 17"/>
                <a:gd name="T18" fmla="*/ 8 w 17"/>
                <a:gd name="T19" fmla="*/ 0 h 17"/>
                <a:gd name="T20" fmla="*/ 10 w 17"/>
                <a:gd name="T21" fmla="*/ 0 h 17"/>
                <a:gd name="T22" fmla="*/ 13 w 17"/>
                <a:gd name="T23" fmla="*/ 0 h 17"/>
                <a:gd name="T24" fmla="*/ 16 w 17"/>
                <a:gd name="T25" fmla="*/ 2 h 17"/>
                <a:gd name="T26" fmla="*/ 5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1" name="Freeform 96"/>
            <p:cNvSpPr>
              <a:spLocks/>
            </p:cNvSpPr>
            <p:nvPr/>
          </p:nvSpPr>
          <p:spPr bwMode="auto">
            <a:xfrm>
              <a:off x="1062" y="136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0 w 17"/>
                <a:gd name="T5" fmla="*/ 0 h 17"/>
                <a:gd name="T6" fmla="*/ 10 w 17"/>
                <a:gd name="T7" fmla="*/ 2 h 17"/>
                <a:gd name="T8" fmla="*/ 5 w 17"/>
                <a:gd name="T9" fmla="*/ 2 h 17"/>
                <a:gd name="T10" fmla="*/ 5 w 17"/>
                <a:gd name="T11" fmla="*/ 5 h 17"/>
                <a:gd name="T12" fmla="*/ 0 w 17"/>
                <a:gd name="T13" fmla="*/ 8 h 17"/>
                <a:gd name="T14" fmla="*/ 0 w 17"/>
                <a:gd name="T15" fmla="*/ 10 h 17"/>
                <a:gd name="T16" fmla="*/ 0 w 17"/>
                <a:gd name="T17" fmla="*/ 13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2" name="Freeform 97"/>
            <p:cNvSpPr>
              <a:spLocks/>
            </p:cNvSpPr>
            <p:nvPr/>
          </p:nvSpPr>
          <p:spPr bwMode="auto">
            <a:xfrm>
              <a:off x="1064" y="136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2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6 w 17"/>
                <a:gd name="T21" fmla="*/ 13 h 17"/>
                <a:gd name="T22" fmla="*/ 12 w 17"/>
                <a:gd name="T23" fmla="*/ 13 h 17"/>
                <a:gd name="T24" fmla="*/ 12 w 17"/>
                <a:gd name="T25" fmla="*/ 16 h 17"/>
                <a:gd name="T26" fmla="*/ 9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3" name="Freeform 98"/>
            <p:cNvSpPr>
              <a:spLocks/>
            </p:cNvSpPr>
            <p:nvPr/>
          </p:nvSpPr>
          <p:spPr bwMode="auto">
            <a:xfrm>
              <a:off x="1058" y="13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4 w 17"/>
                <a:gd name="T7" fmla="*/ 5 h 17"/>
                <a:gd name="T8" fmla="*/ 14 w 17"/>
                <a:gd name="T9" fmla="*/ 10 h 17"/>
                <a:gd name="T10" fmla="*/ 12 w 17"/>
                <a:gd name="T11" fmla="*/ 10 h 17"/>
                <a:gd name="T12" fmla="*/ 10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0 h 17"/>
                <a:gd name="T20" fmla="*/ 2 w 17"/>
                <a:gd name="T21" fmla="*/ 10 h 17"/>
                <a:gd name="T22" fmla="*/ 2 w 17"/>
                <a:gd name="T23" fmla="*/ 5 h 17"/>
                <a:gd name="T24" fmla="*/ 0 w 17"/>
                <a:gd name="T25" fmla="*/ 5 h 17"/>
                <a:gd name="T26" fmla="*/ 0 w 17"/>
                <a:gd name="T27" fmla="*/ 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4" name="Freeform 99"/>
            <p:cNvSpPr>
              <a:spLocks/>
            </p:cNvSpPr>
            <p:nvPr/>
          </p:nvSpPr>
          <p:spPr bwMode="auto">
            <a:xfrm>
              <a:off x="1061" y="13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2 h 17"/>
                <a:gd name="T4" fmla="*/ 16 w 17"/>
                <a:gd name="T5" fmla="*/ 4 h 17"/>
                <a:gd name="T6" fmla="*/ 16 w 17"/>
                <a:gd name="T7" fmla="*/ 6 h 17"/>
                <a:gd name="T8" fmla="*/ 16 w 17"/>
                <a:gd name="T9" fmla="*/ 9 h 17"/>
                <a:gd name="T10" fmla="*/ 16 w 17"/>
                <a:gd name="T11" fmla="*/ 11 h 17"/>
                <a:gd name="T12" fmla="*/ 16 w 17"/>
                <a:gd name="T13" fmla="*/ 13 h 17"/>
                <a:gd name="T14" fmla="*/ 0 w 17"/>
                <a:gd name="T15" fmla="*/ 13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5" name="Freeform 100"/>
            <p:cNvSpPr>
              <a:spLocks/>
            </p:cNvSpPr>
            <p:nvPr/>
          </p:nvSpPr>
          <p:spPr bwMode="auto">
            <a:xfrm>
              <a:off x="1058" y="136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4 h 17"/>
                <a:gd name="T20" fmla="*/ 14 w 17"/>
                <a:gd name="T21" fmla="*/ 4 h 17"/>
                <a:gd name="T22" fmla="*/ 14 w 17"/>
                <a:gd name="T23" fmla="*/ 8 h 17"/>
                <a:gd name="T24" fmla="*/ 16 w 17"/>
                <a:gd name="T25" fmla="*/ 12 h 17"/>
                <a:gd name="T26" fmla="*/ 16 w 17"/>
                <a:gd name="T27" fmla="*/ 1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6" name="Freeform 101"/>
            <p:cNvSpPr>
              <a:spLocks/>
            </p:cNvSpPr>
            <p:nvPr/>
          </p:nvSpPr>
          <p:spPr bwMode="auto">
            <a:xfrm>
              <a:off x="1058" y="137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4 w 17"/>
                <a:gd name="T17" fmla="*/ 13 h 17"/>
                <a:gd name="T18" fmla="*/ 2 w 17"/>
                <a:gd name="T19" fmla="*/ 13 h 17"/>
                <a:gd name="T20" fmla="*/ 2 w 17"/>
                <a:gd name="T21" fmla="*/ 10 h 17"/>
                <a:gd name="T22" fmla="*/ 0 w 17"/>
                <a:gd name="T23" fmla="*/ 10 h 17"/>
                <a:gd name="T24" fmla="*/ 0 w 17"/>
                <a:gd name="T25" fmla="*/ 8 h 17"/>
                <a:gd name="T26" fmla="*/ 0 w 17"/>
                <a:gd name="T27" fmla="*/ 5 h 17"/>
                <a:gd name="T28" fmla="*/ 0 w 17"/>
                <a:gd name="T29" fmla="*/ 2 h 17"/>
                <a:gd name="T30" fmla="*/ 0 w 17"/>
                <a:gd name="T31" fmla="*/ 0 h 17"/>
                <a:gd name="T32" fmla="*/ 2 w 17"/>
                <a:gd name="T33" fmla="*/ 0 h 17"/>
                <a:gd name="T34" fmla="*/ 16 w 17"/>
                <a:gd name="T35" fmla="*/ 1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7" name="Freeform 102"/>
            <p:cNvSpPr>
              <a:spLocks/>
            </p:cNvSpPr>
            <p:nvPr/>
          </p:nvSpPr>
          <p:spPr bwMode="auto">
            <a:xfrm>
              <a:off x="1081" y="141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2 h 17"/>
                <a:gd name="T12" fmla="*/ 6 w 17"/>
                <a:gd name="T13" fmla="*/ 8 h 17"/>
                <a:gd name="T14" fmla="*/ 4 w 17"/>
                <a:gd name="T15" fmla="*/ 8 h 17"/>
                <a:gd name="T16" fmla="*/ 4 w 17"/>
                <a:gd name="T17" fmla="*/ 4 h 17"/>
                <a:gd name="T18" fmla="*/ 2 w 17"/>
                <a:gd name="T19" fmla="*/ 4 h 17"/>
                <a:gd name="T20" fmla="*/ 0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8" name="Freeform 103"/>
            <p:cNvSpPr>
              <a:spLocks/>
            </p:cNvSpPr>
            <p:nvPr/>
          </p:nvSpPr>
          <p:spPr bwMode="auto">
            <a:xfrm>
              <a:off x="1089" y="141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2 w 17"/>
                <a:gd name="T13" fmla="*/ 6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0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9" name="Freeform 104"/>
            <p:cNvSpPr>
              <a:spLocks/>
            </p:cNvSpPr>
            <p:nvPr/>
          </p:nvSpPr>
          <p:spPr bwMode="auto">
            <a:xfrm>
              <a:off x="1077" y="1410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5 h 17"/>
                <a:gd name="T14" fmla="*/ 2 w 17"/>
                <a:gd name="T15" fmla="*/ 2 h 17"/>
                <a:gd name="T16" fmla="*/ 4 w 17"/>
                <a:gd name="T17" fmla="*/ 0 h 17"/>
                <a:gd name="T18" fmla="*/ 6 w 17"/>
                <a:gd name="T19" fmla="*/ 0 h 17"/>
                <a:gd name="T20" fmla="*/ 9 w 17"/>
                <a:gd name="T21" fmla="*/ 0 h 17"/>
                <a:gd name="T22" fmla="*/ 11 w 17"/>
                <a:gd name="T23" fmla="*/ 0 h 17"/>
                <a:gd name="T24" fmla="*/ 13 w 17"/>
                <a:gd name="T25" fmla="*/ 0 h 17"/>
                <a:gd name="T26" fmla="*/ 13 w 17"/>
                <a:gd name="T27" fmla="*/ 2 h 17"/>
                <a:gd name="T28" fmla="*/ 16 w 17"/>
                <a:gd name="T29" fmla="*/ 2 h 17"/>
                <a:gd name="T30" fmla="*/ 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0" name="Freeform 105"/>
            <p:cNvSpPr>
              <a:spLocks/>
            </p:cNvSpPr>
            <p:nvPr/>
          </p:nvSpPr>
          <p:spPr bwMode="auto">
            <a:xfrm>
              <a:off x="1093" y="147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2 w 17"/>
                <a:gd name="T7" fmla="*/ 16 h 17"/>
                <a:gd name="T8" fmla="*/ 11 w 17"/>
                <a:gd name="T9" fmla="*/ 16 h 17"/>
                <a:gd name="T10" fmla="*/ 9 w 17"/>
                <a:gd name="T11" fmla="*/ 14 h 17"/>
                <a:gd name="T12" fmla="*/ 8 w 17"/>
                <a:gd name="T13" fmla="*/ 14 h 17"/>
                <a:gd name="T14" fmla="*/ 6 w 17"/>
                <a:gd name="T15" fmla="*/ 12 h 17"/>
                <a:gd name="T16" fmla="*/ 4 w 17"/>
                <a:gd name="T17" fmla="*/ 12 h 17"/>
                <a:gd name="T18" fmla="*/ 3 w 17"/>
                <a:gd name="T19" fmla="*/ 11 h 17"/>
                <a:gd name="T20" fmla="*/ 3 w 17"/>
                <a:gd name="T21" fmla="*/ 9 h 17"/>
                <a:gd name="T22" fmla="*/ 1 w 17"/>
                <a:gd name="T23" fmla="*/ 8 h 17"/>
                <a:gd name="T24" fmla="*/ 1 w 17"/>
                <a:gd name="T25" fmla="*/ 4 h 17"/>
                <a:gd name="T26" fmla="*/ 0 w 17"/>
                <a:gd name="T27" fmla="*/ 3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1" name="Freeform 106"/>
            <p:cNvSpPr>
              <a:spLocks/>
            </p:cNvSpPr>
            <p:nvPr/>
          </p:nvSpPr>
          <p:spPr bwMode="auto">
            <a:xfrm>
              <a:off x="1102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6 w 17"/>
                <a:gd name="T5" fmla="*/ 0 h 17"/>
                <a:gd name="T6" fmla="*/ 6 w 17"/>
                <a:gd name="T7" fmla="*/ 2 h 17"/>
                <a:gd name="T8" fmla="*/ 9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9 w 17"/>
                <a:gd name="T25" fmla="*/ 14 h 17"/>
                <a:gd name="T26" fmla="*/ 6 w 17"/>
                <a:gd name="T27" fmla="*/ 14 h 17"/>
                <a:gd name="T28" fmla="*/ 6 w 17"/>
                <a:gd name="T29" fmla="*/ 16 h 17"/>
                <a:gd name="T30" fmla="*/ 3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2" name="Freeform 107"/>
            <p:cNvSpPr>
              <a:spLocks/>
            </p:cNvSpPr>
            <p:nvPr/>
          </p:nvSpPr>
          <p:spPr bwMode="auto">
            <a:xfrm>
              <a:off x="1089" y="146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0 w 17"/>
                <a:gd name="T9" fmla="*/ 4 h 17"/>
                <a:gd name="T10" fmla="*/ 2 w 17"/>
                <a:gd name="T11" fmla="*/ 4 h 17"/>
                <a:gd name="T12" fmla="*/ 2 w 17"/>
                <a:gd name="T13" fmla="*/ 0 h 17"/>
                <a:gd name="T14" fmla="*/ 4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0 h 17"/>
                <a:gd name="T22" fmla="*/ 13 w 17"/>
                <a:gd name="T23" fmla="*/ 0 h 17"/>
                <a:gd name="T24" fmla="*/ 13 w 17"/>
                <a:gd name="T25" fmla="*/ 4 h 17"/>
                <a:gd name="T26" fmla="*/ 16 w 17"/>
                <a:gd name="T27" fmla="*/ 4 h 17"/>
                <a:gd name="T28" fmla="*/ 16 w 17"/>
                <a:gd name="T29" fmla="*/ 8 h 17"/>
                <a:gd name="T30" fmla="*/ 16 w 17"/>
                <a:gd name="T31" fmla="*/ 12 h 17"/>
                <a:gd name="T32" fmla="*/ 0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3" name="Freeform 108"/>
            <p:cNvSpPr>
              <a:spLocks/>
            </p:cNvSpPr>
            <p:nvPr/>
          </p:nvSpPr>
          <p:spPr bwMode="auto">
            <a:xfrm>
              <a:off x="1000" y="1551"/>
              <a:ext cx="24" cy="17"/>
            </a:xfrm>
            <a:custGeom>
              <a:avLst/>
              <a:gdLst>
                <a:gd name="T0" fmla="*/ 23 w 24"/>
                <a:gd name="T1" fmla="*/ 16 h 17"/>
                <a:gd name="T2" fmla="*/ 23 w 24"/>
                <a:gd name="T3" fmla="*/ 16 h 17"/>
                <a:gd name="T4" fmla="*/ 23 w 24"/>
                <a:gd name="T5" fmla="*/ 13 h 17"/>
                <a:gd name="T6" fmla="*/ 23 w 24"/>
                <a:gd name="T7" fmla="*/ 10 h 17"/>
                <a:gd name="T8" fmla="*/ 22 w 24"/>
                <a:gd name="T9" fmla="*/ 10 h 17"/>
                <a:gd name="T10" fmla="*/ 22 w 24"/>
                <a:gd name="T11" fmla="*/ 8 h 17"/>
                <a:gd name="T12" fmla="*/ 21 w 24"/>
                <a:gd name="T13" fmla="*/ 5 h 17"/>
                <a:gd name="T14" fmla="*/ 21 w 24"/>
                <a:gd name="T15" fmla="*/ 2 h 17"/>
                <a:gd name="T16" fmla="*/ 19 w 24"/>
                <a:gd name="T17" fmla="*/ 2 h 17"/>
                <a:gd name="T18" fmla="*/ 18 w 24"/>
                <a:gd name="T19" fmla="*/ 0 h 17"/>
                <a:gd name="T20" fmla="*/ 16 w 24"/>
                <a:gd name="T21" fmla="*/ 0 h 17"/>
                <a:gd name="T22" fmla="*/ 14 w 24"/>
                <a:gd name="T23" fmla="*/ 0 h 17"/>
                <a:gd name="T24" fmla="*/ 11 w 24"/>
                <a:gd name="T25" fmla="*/ 0 h 17"/>
                <a:gd name="T26" fmla="*/ 8 w 24"/>
                <a:gd name="T27" fmla="*/ 0 h 17"/>
                <a:gd name="T28" fmla="*/ 4 w 24"/>
                <a:gd name="T29" fmla="*/ 2 h 17"/>
                <a:gd name="T30" fmla="*/ 0 w 24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7"/>
                <a:gd name="T50" fmla="*/ 24 w 2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7">
                  <a:moveTo>
                    <a:pt x="23" y="16"/>
                  </a:moveTo>
                  <a:lnTo>
                    <a:pt x="23" y="16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4" name="Freeform 109"/>
            <p:cNvSpPr>
              <a:spLocks/>
            </p:cNvSpPr>
            <p:nvPr/>
          </p:nvSpPr>
          <p:spPr bwMode="auto">
            <a:xfrm>
              <a:off x="1019" y="1556"/>
              <a:ext cx="17" cy="17"/>
            </a:xfrm>
            <a:custGeom>
              <a:avLst/>
              <a:gdLst>
                <a:gd name="T0" fmla="*/ 16 w 17"/>
                <a:gd name="T1" fmla="*/ 3 h 17"/>
                <a:gd name="T2" fmla="*/ 16 w 17"/>
                <a:gd name="T3" fmla="*/ 3 h 17"/>
                <a:gd name="T4" fmla="*/ 14 w 17"/>
                <a:gd name="T5" fmla="*/ 6 h 17"/>
                <a:gd name="T6" fmla="*/ 14 w 17"/>
                <a:gd name="T7" fmla="*/ 9 h 17"/>
                <a:gd name="T8" fmla="*/ 14 w 17"/>
                <a:gd name="T9" fmla="*/ 12 h 17"/>
                <a:gd name="T10" fmla="*/ 12 w 17"/>
                <a:gd name="T11" fmla="*/ 12 h 17"/>
                <a:gd name="T12" fmla="*/ 10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2 h 17"/>
                <a:gd name="T20" fmla="*/ 2 w 17"/>
                <a:gd name="T21" fmla="*/ 9 h 17"/>
                <a:gd name="T22" fmla="*/ 2 w 17"/>
                <a:gd name="T23" fmla="*/ 6 h 17"/>
                <a:gd name="T24" fmla="*/ 0 w 17"/>
                <a:gd name="T25" fmla="*/ 6 h 17"/>
                <a:gd name="T26" fmla="*/ 0 w 17"/>
                <a:gd name="T27" fmla="*/ 3 h 17"/>
                <a:gd name="T28" fmla="*/ 0 w 17"/>
                <a:gd name="T29" fmla="*/ 0 h 17"/>
                <a:gd name="T30" fmla="*/ 16 w 17"/>
                <a:gd name="T31" fmla="*/ 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3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5" name="Freeform 110"/>
            <p:cNvSpPr>
              <a:spLocks/>
            </p:cNvSpPr>
            <p:nvPr/>
          </p:nvSpPr>
          <p:spPr bwMode="auto">
            <a:xfrm>
              <a:off x="996" y="154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6 w 17"/>
                <a:gd name="T11" fmla="*/ 14 h 17"/>
                <a:gd name="T12" fmla="*/ 3 w 17"/>
                <a:gd name="T13" fmla="*/ 14 h 17"/>
                <a:gd name="T14" fmla="*/ 3 w 17"/>
                <a:gd name="T15" fmla="*/ 12 h 17"/>
                <a:gd name="T16" fmla="*/ 0 w 17"/>
                <a:gd name="T17" fmla="*/ 12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6 h 17"/>
                <a:gd name="T24" fmla="*/ 0 w 17"/>
                <a:gd name="T25" fmla="*/ 4 h 17"/>
                <a:gd name="T26" fmla="*/ 3 w 17"/>
                <a:gd name="T27" fmla="*/ 4 h 17"/>
                <a:gd name="T28" fmla="*/ 3 w 17"/>
                <a:gd name="T29" fmla="*/ 2 h 17"/>
                <a:gd name="T30" fmla="*/ 6 w 17"/>
                <a:gd name="T31" fmla="*/ 2 h 17"/>
                <a:gd name="T32" fmla="*/ 6 w 17"/>
                <a:gd name="T33" fmla="*/ 0 h 17"/>
                <a:gd name="T34" fmla="*/ 9 w 17"/>
                <a:gd name="T35" fmla="*/ 0 h 17"/>
                <a:gd name="T36" fmla="*/ 16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6" name="Freeform 111"/>
            <p:cNvSpPr>
              <a:spLocks/>
            </p:cNvSpPr>
            <p:nvPr/>
          </p:nvSpPr>
          <p:spPr bwMode="auto">
            <a:xfrm>
              <a:off x="950" y="1566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4 w 17"/>
                <a:gd name="T5" fmla="*/ 5 h 17"/>
                <a:gd name="T6" fmla="*/ 13 w 17"/>
                <a:gd name="T7" fmla="*/ 0 h 17"/>
                <a:gd name="T8" fmla="*/ 12 w 17"/>
                <a:gd name="T9" fmla="*/ 0 h 17"/>
                <a:gd name="T10" fmla="*/ 11 w 17"/>
                <a:gd name="T11" fmla="*/ 0 h 17"/>
                <a:gd name="T12" fmla="*/ 9 w 17"/>
                <a:gd name="T13" fmla="*/ 0 h 17"/>
                <a:gd name="T14" fmla="*/ 8 w 17"/>
                <a:gd name="T15" fmla="*/ 0 h 17"/>
                <a:gd name="T16" fmla="*/ 7 w 17"/>
                <a:gd name="T17" fmla="*/ 0 h 17"/>
                <a:gd name="T18" fmla="*/ 6 w 17"/>
                <a:gd name="T19" fmla="*/ 0 h 17"/>
                <a:gd name="T20" fmla="*/ 3 w 17"/>
                <a:gd name="T21" fmla="*/ 5 h 17"/>
                <a:gd name="T22" fmla="*/ 1 w 17"/>
                <a:gd name="T23" fmla="*/ 10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7" name="Freeform 112"/>
            <p:cNvSpPr>
              <a:spLocks/>
            </p:cNvSpPr>
            <p:nvPr/>
          </p:nvSpPr>
          <p:spPr bwMode="auto">
            <a:xfrm>
              <a:off x="960" y="1567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3 w 17"/>
                <a:gd name="T11" fmla="*/ 9 h 17"/>
                <a:gd name="T12" fmla="*/ 13 w 17"/>
                <a:gd name="T13" fmla="*/ 12 h 17"/>
                <a:gd name="T14" fmla="*/ 11 w 17"/>
                <a:gd name="T15" fmla="*/ 12 h 17"/>
                <a:gd name="T16" fmla="*/ 11 w 17"/>
                <a:gd name="T17" fmla="*/ 16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6 h 17"/>
                <a:gd name="T26" fmla="*/ 2 w 17"/>
                <a:gd name="T27" fmla="*/ 12 h 17"/>
                <a:gd name="T28" fmla="*/ 0 w 17"/>
                <a:gd name="T29" fmla="*/ 12 h 17"/>
                <a:gd name="T30" fmla="*/ 0 w 17"/>
                <a:gd name="T31" fmla="*/ 9 h 17"/>
                <a:gd name="T32" fmla="*/ 1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8" name="Freeform 113"/>
            <p:cNvSpPr>
              <a:spLocks/>
            </p:cNvSpPr>
            <p:nvPr/>
          </p:nvSpPr>
          <p:spPr bwMode="auto">
            <a:xfrm>
              <a:off x="946" y="1566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3 h 17"/>
                <a:gd name="T12" fmla="*/ 2 w 17"/>
                <a:gd name="T13" fmla="*/ 13 h 17"/>
                <a:gd name="T14" fmla="*/ 2 w 17"/>
                <a:gd name="T15" fmla="*/ 11 h 17"/>
                <a:gd name="T16" fmla="*/ 2 w 17"/>
                <a:gd name="T17" fmla="*/ 9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2 w 17"/>
                <a:gd name="T25" fmla="*/ 4 h 17"/>
                <a:gd name="T26" fmla="*/ 2 w 17"/>
                <a:gd name="T27" fmla="*/ 2 h 17"/>
                <a:gd name="T28" fmla="*/ 2 w 17"/>
                <a:gd name="T29" fmla="*/ 0 h 17"/>
                <a:gd name="T30" fmla="*/ 5 w 17"/>
                <a:gd name="T31" fmla="*/ 0 h 17"/>
                <a:gd name="T32" fmla="*/ 16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9" name="Freeform 114"/>
            <p:cNvSpPr>
              <a:spLocks/>
            </p:cNvSpPr>
            <p:nvPr/>
          </p:nvSpPr>
          <p:spPr bwMode="auto">
            <a:xfrm>
              <a:off x="896" y="1593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6 w 17"/>
                <a:gd name="T3" fmla="*/ 16 h 17"/>
                <a:gd name="T4" fmla="*/ 6 w 17"/>
                <a:gd name="T5" fmla="*/ 14 h 17"/>
                <a:gd name="T6" fmla="*/ 3 w 17"/>
                <a:gd name="T7" fmla="*/ 14 h 17"/>
                <a:gd name="T8" fmla="*/ 3 w 17"/>
                <a:gd name="T9" fmla="*/ 12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7 h 17"/>
                <a:gd name="T16" fmla="*/ 3 w 17"/>
                <a:gd name="T17" fmla="*/ 5 h 17"/>
                <a:gd name="T18" fmla="*/ 3 w 17"/>
                <a:gd name="T19" fmla="*/ 3 h 17"/>
                <a:gd name="T20" fmla="*/ 6 w 17"/>
                <a:gd name="T21" fmla="*/ 1 h 17"/>
                <a:gd name="T22" fmla="*/ 9 w 17"/>
                <a:gd name="T23" fmla="*/ 1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16"/>
                  </a:move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0" name="Freeform 115"/>
            <p:cNvSpPr>
              <a:spLocks/>
            </p:cNvSpPr>
            <p:nvPr/>
          </p:nvSpPr>
          <p:spPr bwMode="auto">
            <a:xfrm>
              <a:off x="896" y="1599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6 w 17"/>
                <a:gd name="T13" fmla="*/ 11 h 17"/>
                <a:gd name="T14" fmla="*/ 13 w 17"/>
                <a:gd name="T15" fmla="*/ 11 h 17"/>
                <a:gd name="T16" fmla="*/ 13 w 17"/>
                <a:gd name="T17" fmla="*/ 13 h 17"/>
                <a:gd name="T18" fmla="*/ 10 w 17"/>
                <a:gd name="T19" fmla="*/ 13 h 17"/>
                <a:gd name="T20" fmla="*/ 8 w 17"/>
                <a:gd name="T21" fmla="*/ 16 h 17"/>
                <a:gd name="T22" fmla="*/ 5 w 17"/>
                <a:gd name="T23" fmla="*/ 16 h 17"/>
                <a:gd name="T24" fmla="*/ 2 w 17"/>
                <a:gd name="T25" fmla="*/ 16 h 17"/>
                <a:gd name="T26" fmla="*/ 0 w 17"/>
                <a:gd name="T27" fmla="*/ 16 h 17"/>
                <a:gd name="T28" fmla="*/ 0 w 17"/>
                <a:gd name="T29" fmla="*/ 13 h 17"/>
                <a:gd name="T30" fmla="*/ 1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1" name="Freeform 116"/>
            <p:cNvSpPr>
              <a:spLocks/>
            </p:cNvSpPr>
            <p:nvPr/>
          </p:nvSpPr>
          <p:spPr bwMode="auto">
            <a:xfrm>
              <a:off x="899" y="158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2 h 17"/>
                <a:gd name="T12" fmla="*/ 12 w 17"/>
                <a:gd name="T13" fmla="*/ 2 h 17"/>
                <a:gd name="T14" fmla="*/ 12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2 w 17"/>
                <a:gd name="T25" fmla="*/ 13 h 17"/>
                <a:gd name="T26" fmla="*/ 12 w 17"/>
                <a:gd name="T27" fmla="*/ 16 h 17"/>
                <a:gd name="T28" fmla="*/ 9 w 17"/>
                <a:gd name="T29" fmla="*/ 16 h 17"/>
                <a:gd name="T30" fmla="*/ 6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2" name="Freeform 117"/>
            <p:cNvSpPr>
              <a:spLocks/>
            </p:cNvSpPr>
            <p:nvPr/>
          </p:nvSpPr>
          <p:spPr bwMode="auto">
            <a:xfrm>
              <a:off x="782" y="1639"/>
              <a:ext cx="20" cy="17"/>
            </a:xfrm>
            <a:custGeom>
              <a:avLst/>
              <a:gdLst>
                <a:gd name="T0" fmla="*/ 19 w 20"/>
                <a:gd name="T1" fmla="*/ 16 h 17"/>
                <a:gd name="T2" fmla="*/ 19 w 20"/>
                <a:gd name="T3" fmla="*/ 16 h 17"/>
                <a:gd name="T4" fmla="*/ 19 w 20"/>
                <a:gd name="T5" fmla="*/ 13 h 17"/>
                <a:gd name="T6" fmla="*/ 18 w 20"/>
                <a:gd name="T7" fmla="*/ 13 h 17"/>
                <a:gd name="T8" fmla="*/ 17 w 20"/>
                <a:gd name="T9" fmla="*/ 10 h 17"/>
                <a:gd name="T10" fmla="*/ 17 w 20"/>
                <a:gd name="T11" fmla="*/ 8 h 17"/>
                <a:gd name="T12" fmla="*/ 16 w 20"/>
                <a:gd name="T13" fmla="*/ 5 h 17"/>
                <a:gd name="T14" fmla="*/ 15 w 20"/>
                <a:gd name="T15" fmla="*/ 5 h 17"/>
                <a:gd name="T16" fmla="*/ 14 w 20"/>
                <a:gd name="T17" fmla="*/ 2 h 17"/>
                <a:gd name="T18" fmla="*/ 13 w 20"/>
                <a:gd name="T19" fmla="*/ 0 h 17"/>
                <a:gd name="T20" fmla="*/ 11 w 20"/>
                <a:gd name="T21" fmla="*/ 0 h 17"/>
                <a:gd name="T22" fmla="*/ 9 w 20"/>
                <a:gd name="T23" fmla="*/ 0 h 17"/>
                <a:gd name="T24" fmla="*/ 7 w 20"/>
                <a:gd name="T25" fmla="*/ 0 h 17"/>
                <a:gd name="T26" fmla="*/ 5 w 20"/>
                <a:gd name="T27" fmla="*/ 0 h 17"/>
                <a:gd name="T28" fmla="*/ 2 w 20"/>
                <a:gd name="T29" fmla="*/ 0 h 17"/>
                <a:gd name="T30" fmla="*/ 0 w 20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7"/>
                <a:gd name="T50" fmla="*/ 20 w 2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7">
                  <a:moveTo>
                    <a:pt x="19" y="16"/>
                  </a:moveTo>
                  <a:lnTo>
                    <a:pt x="19" y="16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3" name="Freeform 118"/>
            <p:cNvSpPr>
              <a:spLocks/>
            </p:cNvSpPr>
            <p:nvPr/>
          </p:nvSpPr>
          <p:spPr bwMode="auto">
            <a:xfrm>
              <a:off x="798" y="16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3 w 17"/>
                <a:gd name="T11" fmla="*/ 9 h 17"/>
                <a:gd name="T12" fmla="*/ 13 w 17"/>
                <a:gd name="T13" fmla="*/ 12 h 17"/>
                <a:gd name="T14" fmla="*/ 11 w 17"/>
                <a:gd name="T15" fmla="*/ 12 h 17"/>
                <a:gd name="T16" fmla="*/ 11 w 17"/>
                <a:gd name="T17" fmla="*/ 16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2 h 17"/>
                <a:gd name="T26" fmla="*/ 0 w 17"/>
                <a:gd name="T27" fmla="*/ 12 h 17"/>
                <a:gd name="T28" fmla="*/ 0 w 17"/>
                <a:gd name="T29" fmla="*/ 9 h 17"/>
                <a:gd name="T30" fmla="*/ 0 w 17"/>
                <a:gd name="T31" fmla="*/ 6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4" name="Freeform 119"/>
            <p:cNvSpPr>
              <a:spLocks/>
            </p:cNvSpPr>
            <p:nvPr/>
          </p:nvSpPr>
          <p:spPr bwMode="auto">
            <a:xfrm>
              <a:off x="778" y="163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3 w 17"/>
                <a:gd name="T11" fmla="*/ 13 h 17"/>
                <a:gd name="T12" fmla="*/ 3 w 17"/>
                <a:gd name="T13" fmla="*/ 11 h 17"/>
                <a:gd name="T14" fmla="*/ 3 w 17"/>
                <a:gd name="T15" fmla="*/ 9 h 17"/>
                <a:gd name="T16" fmla="*/ 0 w 17"/>
                <a:gd name="T17" fmla="*/ 9 h 17"/>
                <a:gd name="T18" fmla="*/ 0 w 17"/>
                <a:gd name="T19" fmla="*/ 6 h 17"/>
                <a:gd name="T20" fmla="*/ 3 w 17"/>
                <a:gd name="T21" fmla="*/ 4 h 17"/>
                <a:gd name="T22" fmla="*/ 3 w 17"/>
                <a:gd name="T23" fmla="*/ 2 h 17"/>
                <a:gd name="T24" fmla="*/ 6 w 17"/>
                <a:gd name="T25" fmla="*/ 0 h 17"/>
                <a:gd name="T26" fmla="*/ 9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" name="Freeform 120"/>
            <p:cNvSpPr>
              <a:spLocks/>
            </p:cNvSpPr>
            <p:nvPr/>
          </p:nvSpPr>
          <p:spPr bwMode="auto">
            <a:xfrm>
              <a:off x="766" y="1639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3 w 17"/>
                <a:gd name="T3" fmla="*/ 5 h 17"/>
                <a:gd name="T4" fmla="*/ 10 w 17"/>
                <a:gd name="T5" fmla="*/ 10 h 17"/>
                <a:gd name="T6" fmla="*/ 8 w 17"/>
                <a:gd name="T7" fmla="*/ 10 h 17"/>
                <a:gd name="T8" fmla="*/ 7 w 17"/>
                <a:gd name="T9" fmla="*/ 16 h 17"/>
                <a:gd name="T10" fmla="*/ 5 w 17"/>
                <a:gd name="T11" fmla="*/ 16 h 17"/>
                <a:gd name="T12" fmla="*/ 4 w 17"/>
                <a:gd name="T13" fmla="*/ 16 h 17"/>
                <a:gd name="T14" fmla="*/ 2 w 17"/>
                <a:gd name="T15" fmla="*/ 10 h 17"/>
                <a:gd name="T16" fmla="*/ 1 w 17"/>
                <a:gd name="T17" fmla="*/ 10 h 17"/>
                <a:gd name="T18" fmla="*/ 1 w 17"/>
                <a:gd name="T19" fmla="*/ 5 h 17"/>
                <a:gd name="T20" fmla="*/ 0 w 17"/>
                <a:gd name="T21" fmla="*/ 5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3" y="5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" name="Freeform 121"/>
            <p:cNvSpPr>
              <a:spLocks/>
            </p:cNvSpPr>
            <p:nvPr/>
          </p:nvSpPr>
          <p:spPr bwMode="auto">
            <a:xfrm>
              <a:off x="781" y="163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2 h 17"/>
                <a:gd name="T24" fmla="*/ 12 w 17"/>
                <a:gd name="T25" fmla="*/ 12 h 17"/>
                <a:gd name="T26" fmla="*/ 12 w 17"/>
                <a:gd name="T27" fmla="*/ 14 h 17"/>
                <a:gd name="T28" fmla="*/ 8 w 17"/>
                <a:gd name="T29" fmla="*/ 16 h 17"/>
                <a:gd name="T30" fmla="*/ 4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" name="Freeform 122"/>
            <p:cNvSpPr>
              <a:spLocks/>
            </p:cNvSpPr>
            <p:nvPr/>
          </p:nvSpPr>
          <p:spPr bwMode="auto">
            <a:xfrm>
              <a:off x="762" y="163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4 h 17"/>
                <a:gd name="T20" fmla="*/ 14 w 17"/>
                <a:gd name="T21" fmla="*/ 4 h 17"/>
                <a:gd name="T22" fmla="*/ 14 w 17"/>
                <a:gd name="T23" fmla="*/ 8 h 17"/>
                <a:gd name="T24" fmla="*/ 16 w 17"/>
                <a:gd name="T25" fmla="*/ 12 h 17"/>
                <a:gd name="T26" fmla="*/ 16 w 17"/>
                <a:gd name="T27" fmla="*/ 1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123"/>
            <p:cNvSpPr>
              <a:spLocks/>
            </p:cNvSpPr>
            <p:nvPr/>
          </p:nvSpPr>
          <p:spPr bwMode="auto">
            <a:xfrm>
              <a:off x="691" y="164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4 h 17"/>
                <a:gd name="T6" fmla="*/ 16 w 17"/>
                <a:gd name="T7" fmla="*/ 12 h 17"/>
                <a:gd name="T8" fmla="*/ 16 w 17"/>
                <a:gd name="T9" fmla="*/ 10 h 17"/>
                <a:gd name="T10" fmla="*/ 16 w 17"/>
                <a:gd name="T11" fmla="*/ 8 h 17"/>
                <a:gd name="T12" fmla="*/ 12 w 17"/>
                <a:gd name="T13" fmla="*/ 7 h 17"/>
                <a:gd name="T14" fmla="*/ 12 w 17"/>
                <a:gd name="T15" fmla="*/ 5 h 17"/>
                <a:gd name="T16" fmla="*/ 9 w 17"/>
                <a:gd name="T17" fmla="*/ 3 h 17"/>
                <a:gd name="T18" fmla="*/ 6 w 17"/>
                <a:gd name="T19" fmla="*/ 3 h 17"/>
                <a:gd name="T20" fmla="*/ 3 w 17"/>
                <a:gd name="T21" fmla="*/ 1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Freeform 124"/>
            <p:cNvSpPr>
              <a:spLocks/>
            </p:cNvSpPr>
            <p:nvPr/>
          </p:nvSpPr>
          <p:spPr bwMode="auto">
            <a:xfrm>
              <a:off x="692" y="1656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3 w 17"/>
                <a:gd name="T5" fmla="*/ 13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6 h 17"/>
                <a:gd name="T14" fmla="*/ 2 w 17"/>
                <a:gd name="T15" fmla="*/ 13 h 17"/>
                <a:gd name="T16" fmla="*/ 2 w 17"/>
                <a:gd name="T17" fmla="*/ 10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5 h 17"/>
                <a:gd name="T24" fmla="*/ 0 w 17"/>
                <a:gd name="T25" fmla="*/ 2 h 17"/>
                <a:gd name="T26" fmla="*/ 2 w 17"/>
                <a:gd name="T27" fmla="*/ 0 h 17"/>
                <a:gd name="T28" fmla="*/ 16 w 17"/>
                <a:gd name="T29" fmla="*/ 1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125"/>
            <p:cNvSpPr>
              <a:spLocks/>
            </p:cNvSpPr>
            <p:nvPr/>
          </p:nvSpPr>
          <p:spPr bwMode="auto">
            <a:xfrm>
              <a:off x="687" y="1646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6 h 17"/>
                <a:gd name="T4" fmla="*/ 5 w 17"/>
                <a:gd name="T5" fmla="*/ 13 h 17"/>
                <a:gd name="T6" fmla="*/ 2 w 17"/>
                <a:gd name="T7" fmla="*/ 13 h 17"/>
                <a:gd name="T8" fmla="*/ 2 w 17"/>
                <a:gd name="T9" fmla="*/ 11 h 17"/>
                <a:gd name="T10" fmla="*/ 0 w 17"/>
                <a:gd name="T11" fmla="*/ 11 h 17"/>
                <a:gd name="T12" fmla="*/ 0 w 17"/>
                <a:gd name="T13" fmla="*/ 9 h 17"/>
                <a:gd name="T14" fmla="*/ 0 w 17"/>
                <a:gd name="T15" fmla="*/ 6 h 17"/>
                <a:gd name="T16" fmla="*/ 0 w 17"/>
                <a:gd name="T17" fmla="*/ 4 h 17"/>
                <a:gd name="T18" fmla="*/ 2 w 17"/>
                <a:gd name="T19" fmla="*/ 4 h 17"/>
                <a:gd name="T20" fmla="*/ 2 w 17"/>
                <a:gd name="T21" fmla="*/ 2 h 17"/>
                <a:gd name="T22" fmla="*/ 5 w 17"/>
                <a:gd name="T23" fmla="*/ 2 h 17"/>
                <a:gd name="T24" fmla="*/ 8 w 17"/>
                <a:gd name="T25" fmla="*/ 0 h 17"/>
                <a:gd name="T26" fmla="*/ 10 w 17"/>
                <a:gd name="T27" fmla="*/ 0 h 17"/>
                <a:gd name="T28" fmla="*/ 13 w 17"/>
                <a:gd name="T29" fmla="*/ 0 h 17"/>
                <a:gd name="T30" fmla="*/ 16 w 17"/>
                <a:gd name="T31" fmla="*/ 0 h 17"/>
                <a:gd name="T32" fmla="*/ 8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8" y="16"/>
                  </a:move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126"/>
            <p:cNvSpPr>
              <a:spLocks/>
            </p:cNvSpPr>
            <p:nvPr/>
          </p:nvSpPr>
          <p:spPr bwMode="auto">
            <a:xfrm>
              <a:off x="668" y="1634"/>
              <a:ext cx="24" cy="17"/>
            </a:xfrm>
            <a:custGeom>
              <a:avLst/>
              <a:gdLst>
                <a:gd name="T0" fmla="*/ 23 w 24"/>
                <a:gd name="T1" fmla="*/ 16 h 17"/>
                <a:gd name="T2" fmla="*/ 21 w 24"/>
                <a:gd name="T3" fmla="*/ 14 h 17"/>
                <a:gd name="T4" fmla="*/ 20 w 24"/>
                <a:gd name="T5" fmla="*/ 14 h 17"/>
                <a:gd name="T6" fmla="*/ 18 w 24"/>
                <a:gd name="T7" fmla="*/ 13 h 17"/>
                <a:gd name="T8" fmla="*/ 16 w 24"/>
                <a:gd name="T9" fmla="*/ 13 h 17"/>
                <a:gd name="T10" fmla="*/ 14 w 24"/>
                <a:gd name="T11" fmla="*/ 12 h 17"/>
                <a:gd name="T12" fmla="*/ 12 w 24"/>
                <a:gd name="T13" fmla="*/ 12 h 17"/>
                <a:gd name="T14" fmla="*/ 11 w 24"/>
                <a:gd name="T15" fmla="*/ 11 h 17"/>
                <a:gd name="T16" fmla="*/ 9 w 24"/>
                <a:gd name="T17" fmla="*/ 11 h 17"/>
                <a:gd name="T18" fmla="*/ 7 w 24"/>
                <a:gd name="T19" fmla="*/ 10 h 17"/>
                <a:gd name="T20" fmla="*/ 6 w 24"/>
                <a:gd name="T21" fmla="*/ 9 h 17"/>
                <a:gd name="T22" fmla="*/ 4 w 24"/>
                <a:gd name="T23" fmla="*/ 8 h 17"/>
                <a:gd name="T24" fmla="*/ 3 w 24"/>
                <a:gd name="T25" fmla="*/ 7 h 17"/>
                <a:gd name="T26" fmla="*/ 2 w 24"/>
                <a:gd name="T27" fmla="*/ 6 h 17"/>
                <a:gd name="T28" fmla="*/ 1 w 24"/>
                <a:gd name="T29" fmla="*/ 4 h 17"/>
                <a:gd name="T30" fmla="*/ 0 w 24"/>
                <a:gd name="T31" fmla="*/ 2 h 17"/>
                <a:gd name="T32" fmla="*/ 0 w 2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3" y="16"/>
                  </a:moveTo>
                  <a:lnTo>
                    <a:pt x="21" y="14"/>
                  </a:lnTo>
                  <a:lnTo>
                    <a:pt x="20" y="14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27"/>
            <p:cNvSpPr>
              <a:spLocks/>
            </p:cNvSpPr>
            <p:nvPr/>
          </p:nvSpPr>
          <p:spPr bwMode="auto">
            <a:xfrm>
              <a:off x="689" y="1646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0 h 17"/>
                <a:gd name="T4" fmla="*/ 10 w 17"/>
                <a:gd name="T5" fmla="*/ 0 h 17"/>
                <a:gd name="T6" fmla="*/ 13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6 w 17"/>
                <a:gd name="T15" fmla="*/ 11 h 17"/>
                <a:gd name="T16" fmla="*/ 13 w 17"/>
                <a:gd name="T17" fmla="*/ 13 h 17"/>
                <a:gd name="T18" fmla="*/ 10 w 17"/>
                <a:gd name="T19" fmla="*/ 13 h 17"/>
                <a:gd name="T20" fmla="*/ 8 w 17"/>
                <a:gd name="T21" fmla="*/ 16 h 17"/>
                <a:gd name="T22" fmla="*/ 5 w 17"/>
                <a:gd name="T23" fmla="*/ 16 h 17"/>
                <a:gd name="T24" fmla="*/ 2 w 17"/>
                <a:gd name="T25" fmla="*/ 16 h 17"/>
                <a:gd name="T26" fmla="*/ 0 w 17"/>
                <a:gd name="T27" fmla="*/ 16 h 17"/>
                <a:gd name="T28" fmla="*/ 8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128"/>
            <p:cNvSpPr>
              <a:spLocks/>
            </p:cNvSpPr>
            <p:nvPr/>
          </p:nvSpPr>
          <p:spPr bwMode="auto">
            <a:xfrm>
              <a:off x="664" y="163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8 h 17"/>
                <a:gd name="T10" fmla="*/ 2 w 17"/>
                <a:gd name="T11" fmla="*/ 4 h 17"/>
                <a:gd name="T12" fmla="*/ 4 w 17"/>
                <a:gd name="T13" fmla="*/ 4 h 17"/>
                <a:gd name="T14" fmla="*/ 4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2 w 17"/>
                <a:gd name="T23" fmla="*/ 4 h 17"/>
                <a:gd name="T24" fmla="*/ 14 w 17"/>
                <a:gd name="T25" fmla="*/ 4 h 17"/>
                <a:gd name="T26" fmla="*/ 16 w 17"/>
                <a:gd name="T27" fmla="*/ 8 h 17"/>
                <a:gd name="T28" fmla="*/ 16 w 17"/>
                <a:gd name="T29" fmla="*/ 12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29"/>
            <p:cNvSpPr>
              <a:spLocks/>
            </p:cNvSpPr>
            <p:nvPr/>
          </p:nvSpPr>
          <p:spPr bwMode="auto">
            <a:xfrm>
              <a:off x="806" y="1301"/>
              <a:ext cx="40" cy="18"/>
            </a:xfrm>
            <a:custGeom>
              <a:avLst/>
              <a:gdLst>
                <a:gd name="T0" fmla="*/ 0 w 40"/>
                <a:gd name="T1" fmla="*/ 17 h 18"/>
                <a:gd name="T2" fmla="*/ 0 w 40"/>
                <a:gd name="T3" fmla="*/ 17 h 18"/>
                <a:gd name="T4" fmla="*/ 0 w 40"/>
                <a:gd name="T5" fmla="*/ 16 h 18"/>
                <a:gd name="T6" fmla="*/ 1 w 40"/>
                <a:gd name="T7" fmla="*/ 15 h 18"/>
                <a:gd name="T8" fmla="*/ 2 w 40"/>
                <a:gd name="T9" fmla="*/ 14 h 18"/>
                <a:gd name="T10" fmla="*/ 3 w 40"/>
                <a:gd name="T11" fmla="*/ 12 h 18"/>
                <a:gd name="T12" fmla="*/ 5 w 40"/>
                <a:gd name="T13" fmla="*/ 10 h 18"/>
                <a:gd name="T14" fmla="*/ 7 w 40"/>
                <a:gd name="T15" fmla="*/ 9 h 18"/>
                <a:gd name="T16" fmla="*/ 9 w 40"/>
                <a:gd name="T17" fmla="*/ 7 h 18"/>
                <a:gd name="T18" fmla="*/ 12 w 40"/>
                <a:gd name="T19" fmla="*/ 5 h 18"/>
                <a:gd name="T20" fmla="*/ 15 w 40"/>
                <a:gd name="T21" fmla="*/ 3 h 18"/>
                <a:gd name="T22" fmla="*/ 18 w 40"/>
                <a:gd name="T23" fmla="*/ 2 h 18"/>
                <a:gd name="T24" fmla="*/ 21 w 40"/>
                <a:gd name="T25" fmla="*/ 1 h 18"/>
                <a:gd name="T26" fmla="*/ 25 w 40"/>
                <a:gd name="T27" fmla="*/ 0 h 18"/>
                <a:gd name="T28" fmla="*/ 29 w 40"/>
                <a:gd name="T29" fmla="*/ 0 h 18"/>
                <a:gd name="T30" fmla="*/ 34 w 40"/>
                <a:gd name="T31" fmla="*/ 0 h 18"/>
                <a:gd name="T32" fmla="*/ 39 w 40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8"/>
                <a:gd name="T53" fmla="*/ 40 w 4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8">
                  <a:moveTo>
                    <a:pt x="0" y="17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30"/>
            <p:cNvSpPr>
              <a:spLocks/>
            </p:cNvSpPr>
            <p:nvPr/>
          </p:nvSpPr>
          <p:spPr bwMode="auto">
            <a:xfrm>
              <a:off x="802" y="1316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3 w 17"/>
                <a:gd name="T5" fmla="*/ 13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3 h 17"/>
                <a:gd name="T14" fmla="*/ 2 w 17"/>
                <a:gd name="T15" fmla="*/ 13 h 17"/>
                <a:gd name="T16" fmla="*/ 2 w 17"/>
                <a:gd name="T17" fmla="*/ 10 h 17"/>
                <a:gd name="T18" fmla="*/ 0 w 17"/>
                <a:gd name="T19" fmla="*/ 8 h 17"/>
                <a:gd name="T20" fmla="*/ 0 w 17"/>
                <a:gd name="T21" fmla="*/ 5 h 17"/>
                <a:gd name="T22" fmla="*/ 0 w 17"/>
                <a:gd name="T23" fmla="*/ 2 h 17"/>
                <a:gd name="T24" fmla="*/ 2 w 17"/>
                <a:gd name="T25" fmla="*/ 0 h 17"/>
                <a:gd name="T26" fmla="*/ 16 w 17"/>
                <a:gd name="T27" fmla="*/ 1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31"/>
            <p:cNvSpPr>
              <a:spLocks/>
            </p:cNvSpPr>
            <p:nvPr/>
          </p:nvSpPr>
          <p:spPr bwMode="auto">
            <a:xfrm>
              <a:off x="845" y="1299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8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3 h 17"/>
                <a:gd name="T20" fmla="*/ 8 w 17"/>
                <a:gd name="T21" fmla="*/ 16 h 17"/>
                <a:gd name="T22" fmla="*/ 4 w 17"/>
                <a:gd name="T23" fmla="*/ 16 h 17"/>
                <a:gd name="T24" fmla="*/ 0 w 17"/>
                <a:gd name="T25" fmla="*/ 16 h 17"/>
                <a:gd name="T26" fmla="*/ 4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32"/>
            <p:cNvSpPr>
              <a:spLocks/>
            </p:cNvSpPr>
            <p:nvPr/>
          </p:nvSpPr>
          <p:spPr bwMode="auto">
            <a:xfrm>
              <a:off x="845" y="1302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5 w 39"/>
                <a:gd name="T3" fmla="*/ 4 h 17"/>
                <a:gd name="T4" fmla="*/ 9 w 39"/>
                <a:gd name="T5" fmla="*/ 8 h 17"/>
                <a:gd name="T6" fmla="*/ 13 w 39"/>
                <a:gd name="T7" fmla="*/ 12 h 17"/>
                <a:gd name="T8" fmla="*/ 17 w 39"/>
                <a:gd name="T9" fmla="*/ 16 h 17"/>
                <a:gd name="T10" fmla="*/ 21 w 39"/>
                <a:gd name="T11" fmla="*/ 16 h 17"/>
                <a:gd name="T12" fmla="*/ 23 w 39"/>
                <a:gd name="T13" fmla="*/ 16 h 17"/>
                <a:gd name="T14" fmla="*/ 26 w 39"/>
                <a:gd name="T15" fmla="*/ 16 h 17"/>
                <a:gd name="T16" fmla="*/ 29 w 39"/>
                <a:gd name="T17" fmla="*/ 16 h 17"/>
                <a:gd name="T18" fmla="*/ 31 w 39"/>
                <a:gd name="T19" fmla="*/ 16 h 17"/>
                <a:gd name="T20" fmla="*/ 33 w 39"/>
                <a:gd name="T21" fmla="*/ 16 h 17"/>
                <a:gd name="T22" fmla="*/ 35 w 39"/>
                <a:gd name="T23" fmla="*/ 16 h 17"/>
                <a:gd name="T24" fmla="*/ 36 w 39"/>
                <a:gd name="T25" fmla="*/ 12 h 17"/>
                <a:gd name="T26" fmla="*/ 37 w 39"/>
                <a:gd name="T27" fmla="*/ 12 h 17"/>
                <a:gd name="T28" fmla="*/ 38 w 39"/>
                <a:gd name="T29" fmla="*/ 1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7"/>
                <a:gd name="T47" fmla="*/ 39 w 39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7">
                  <a:moveTo>
                    <a:pt x="0" y="0"/>
                  </a:moveTo>
                  <a:lnTo>
                    <a:pt x="5" y="4"/>
                  </a:lnTo>
                  <a:lnTo>
                    <a:pt x="9" y="8"/>
                  </a:lnTo>
                  <a:lnTo>
                    <a:pt x="13" y="12"/>
                  </a:lnTo>
                  <a:lnTo>
                    <a:pt x="17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33"/>
            <p:cNvSpPr>
              <a:spLocks/>
            </p:cNvSpPr>
            <p:nvPr/>
          </p:nvSpPr>
          <p:spPr bwMode="auto">
            <a:xfrm>
              <a:off x="841" y="1299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9 w 17"/>
                <a:gd name="T5" fmla="*/ 16 h 17"/>
                <a:gd name="T6" fmla="*/ 6 w 17"/>
                <a:gd name="T7" fmla="*/ 13 h 17"/>
                <a:gd name="T8" fmla="*/ 3 w 17"/>
                <a:gd name="T9" fmla="*/ 13 h 17"/>
                <a:gd name="T10" fmla="*/ 3 w 17"/>
                <a:gd name="T11" fmla="*/ 11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3 w 17"/>
                <a:gd name="T21" fmla="*/ 4 h 17"/>
                <a:gd name="T22" fmla="*/ 3 w 17"/>
                <a:gd name="T23" fmla="*/ 2 h 17"/>
                <a:gd name="T24" fmla="*/ 6 w 17"/>
                <a:gd name="T25" fmla="*/ 2 h 17"/>
                <a:gd name="T26" fmla="*/ 6 w 17"/>
                <a:gd name="T27" fmla="*/ 0 h 17"/>
                <a:gd name="T28" fmla="*/ 9 w 17"/>
                <a:gd name="T29" fmla="*/ 0 h 17"/>
                <a:gd name="T30" fmla="*/ 12 w 17"/>
                <a:gd name="T31" fmla="*/ 0 h 17"/>
                <a:gd name="T32" fmla="*/ 16 w 17"/>
                <a:gd name="T33" fmla="*/ 0 h 17"/>
                <a:gd name="T34" fmla="*/ 12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34"/>
            <p:cNvSpPr>
              <a:spLocks/>
            </p:cNvSpPr>
            <p:nvPr/>
          </p:nvSpPr>
          <p:spPr bwMode="auto">
            <a:xfrm>
              <a:off x="883" y="13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6 w 17"/>
                <a:gd name="T21" fmla="*/ 13 h 17"/>
                <a:gd name="T22" fmla="*/ 12 w 17"/>
                <a:gd name="T23" fmla="*/ 13 h 17"/>
                <a:gd name="T24" fmla="*/ 12 w 17"/>
                <a:gd name="T25" fmla="*/ 16 h 17"/>
                <a:gd name="T26" fmla="*/ 8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35"/>
            <p:cNvSpPr>
              <a:spLocks/>
            </p:cNvSpPr>
            <p:nvPr/>
          </p:nvSpPr>
          <p:spPr bwMode="auto">
            <a:xfrm>
              <a:off x="883" y="1304"/>
              <a:ext cx="30" cy="22"/>
            </a:xfrm>
            <a:custGeom>
              <a:avLst/>
              <a:gdLst>
                <a:gd name="T0" fmla="*/ 0 w 30"/>
                <a:gd name="T1" fmla="*/ 0 h 22"/>
                <a:gd name="T2" fmla="*/ 0 w 30"/>
                <a:gd name="T3" fmla="*/ 0 h 22"/>
                <a:gd name="T4" fmla="*/ 1 w 30"/>
                <a:gd name="T5" fmla="*/ 0 h 22"/>
                <a:gd name="T6" fmla="*/ 3 w 30"/>
                <a:gd name="T7" fmla="*/ 0 h 22"/>
                <a:gd name="T8" fmla="*/ 5 w 30"/>
                <a:gd name="T9" fmla="*/ 0 h 22"/>
                <a:gd name="T10" fmla="*/ 7 w 30"/>
                <a:gd name="T11" fmla="*/ 0 h 22"/>
                <a:gd name="T12" fmla="*/ 10 w 30"/>
                <a:gd name="T13" fmla="*/ 1 h 22"/>
                <a:gd name="T14" fmla="*/ 12 w 30"/>
                <a:gd name="T15" fmla="*/ 1 h 22"/>
                <a:gd name="T16" fmla="*/ 15 w 30"/>
                <a:gd name="T17" fmla="*/ 2 h 22"/>
                <a:gd name="T18" fmla="*/ 18 w 30"/>
                <a:gd name="T19" fmla="*/ 3 h 22"/>
                <a:gd name="T20" fmla="*/ 21 w 30"/>
                <a:gd name="T21" fmla="*/ 4 h 22"/>
                <a:gd name="T22" fmla="*/ 23 w 30"/>
                <a:gd name="T23" fmla="*/ 6 h 22"/>
                <a:gd name="T24" fmla="*/ 25 w 30"/>
                <a:gd name="T25" fmla="*/ 8 h 22"/>
                <a:gd name="T26" fmla="*/ 27 w 30"/>
                <a:gd name="T27" fmla="*/ 10 h 22"/>
                <a:gd name="T28" fmla="*/ 28 w 30"/>
                <a:gd name="T29" fmla="*/ 13 h 22"/>
                <a:gd name="T30" fmla="*/ 29 w 30"/>
                <a:gd name="T31" fmla="*/ 17 h 22"/>
                <a:gd name="T32" fmla="*/ 29 w 30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2"/>
                <a:gd name="T53" fmla="*/ 30 w 3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8" y="13"/>
                  </a:lnTo>
                  <a:lnTo>
                    <a:pt x="29" y="17"/>
                  </a:lnTo>
                  <a:lnTo>
                    <a:pt x="29" y="2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36"/>
            <p:cNvSpPr>
              <a:spLocks/>
            </p:cNvSpPr>
            <p:nvPr/>
          </p:nvSpPr>
          <p:spPr bwMode="auto">
            <a:xfrm>
              <a:off x="880" y="13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5 w 17"/>
                <a:gd name="T17" fmla="*/ 2 h 17"/>
                <a:gd name="T18" fmla="*/ 10 w 17"/>
                <a:gd name="T19" fmla="*/ 0 h 17"/>
                <a:gd name="T20" fmla="*/ 16 w 17"/>
                <a:gd name="T21" fmla="*/ 0 h 17"/>
                <a:gd name="T22" fmla="*/ 16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37"/>
            <p:cNvSpPr>
              <a:spLocks/>
            </p:cNvSpPr>
            <p:nvPr/>
          </p:nvSpPr>
          <p:spPr bwMode="auto">
            <a:xfrm>
              <a:off x="909" y="132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3 w 17"/>
                <a:gd name="T9" fmla="*/ 8 h 17"/>
                <a:gd name="T10" fmla="*/ 13 w 17"/>
                <a:gd name="T11" fmla="*/ 12 h 17"/>
                <a:gd name="T12" fmla="*/ 11 w 17"/>
                <a:gd name="T13" fmla="*/ 12 h 17"/>
                <a:gd name="T14" fmla="*/ 11 w 17"/>
                <a:gd name="T15" fmla="*/ 16 h 17"/>
                <a:gd name="T16" fmla="*/ 9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8 h 17"/>
                <a:gd name="T28" fmla="*/ 0 w 17"/>
                <a:gd name="T29" fmla="*/ 4 h 17"/>
                <a:gd name="T30" fmla="*/ 0 w 17"/>
                <a:gd name="T31" fmla="*/ 0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38"/>
            <p:cNvSpPr>
              <a:spLocks/>
            </p:cNvSpPr>
            <p:nvPr/>
          </p:nvSpPr>
          <p:spPr bwMode="auto">
            <a:xfrm>
              <a:off x="911" y="1305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0 w 35"/>
                <a:gd name="T3" fmla="*/ 16 h 17"/>
                <a:gd name="T4" fmla="*/ 0 w 35"/>
                <a:gd name="T5" fmla="*/ 14 h 17"/>
                <a:gd name="T6" fmla="*/ 0 w 35"/>
                <a:gd name="T7" fmla="*/ 12 h 17"/>
                <a:gd name="T8" fmla="*/ 1 w 35"/>
                <a:gd name="T9" fmla="*/ 11 h 17"/>
                <a:gd name="T10" fmla="*/ 2 w 35"/>
                <a:gd name="T11" fmla="*/ 9 h 17"/>
                <a:gd name="T12" fmla="*/ 3 w 35"/>
                <a:gd name="T13" fmla="*/ 8 h 17"/>
                <a:gd name="T14" fmla="*/ 4 w 35"/>
                <a:gd name="T15" fmla="*/ 6 h 17"/>
                <a:gd name="T16" fmla="*/ 6 w 35"/>
                <a:gd name="T17" fmla="*/ 3 h 17"/>
                <a:gd name="T18" fmla="*/ 8 w 35"/>
                <a:gd name="T19" fmla="*/ 3 h 17"/>
                <a:gd name="T20" fmla="*/ 11 w 35"/>
                <a:gd name="T21" fmla="*/ 1 h 17"/>
                <a:gd name="T22" fmla="*/ 14 w 35"/>
                <a:gd name="T23" fmla="*/ 0 h 17"/>
                <a:gd name="T24" fmla="*/ 18 w 35"/>
                <a:gd name="T25" fmla="*/ 0 h 17"/>
                <a:gd name="T26" fmla="*/ 23 w 35"/>
                <a:gd name="T27" fmla="*/ 0 h 17"/>
                <a:gd name="T28" fmla="*/ 28 w 35"/>
                <a:gd name="T29" fmla="*/ 0 h 17"/>
                <a:gd name="T30" fmla="*/ 34 w 35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7"/>
                <a:gd name="T50" fmla="*/ 35 w 35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39"/>
            <p:cNvSpPr>
              <a:spLocks/>
            </p:cNvSpPr>
            <p:nvPr/>
          </p:nvSpPr>
          <p:spPr bwMode="auto">
            <a:xfrm>
              <a:off x="907" y="13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4 h 17"/>
                <a:gd name="T8" fmla="*/ 14 w 17"/>
                <a:gd name="T9" fmla="*/ 8 h 17"/>
                <a:gd name="T10" fmla="*/ 12 w 17"/>
                <a:gd name="T11" fmla="*/ 12 h 17"/>
                <a:gd name="T12" fmla="*/ 10 w 17"/>
                <a:gd name="T13" fmla="*/ 12 h 17"/>
                <a:gd name="T14" fmla="*/ 8 w 17"/>
                <a:gd name="T15" fmla="*/ 16 h 17"/>
                <a:gd name="T16" fmla="*/ 6 w 17"/>
                <a:gd name="T17" fmla="*/ 16 h 17"/>
                <a:gd name="T18" fmla="*/ 6 w 17"/>
                <a:gd name="T19" fmla="*/ 12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4 h 17"/>
                <a:gd name="T28" fmla="*/ 0 w 17"/>
                <a:gd name="T29" fmla="*/ 0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40"/>
            <p:cNvSpPr>
              <a:spLocks/>
            </p:cNvSpPr>
            <p:nvPr/>
          </p:nvSpPr>
          <p:spPr bwMode="auto">
            <a:xfrm>
              <a:off x="945" y="130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1 h 17"/>
                <a:gd name="T24" fmla="*/ 12 w 17"/>
                <a:gd name="T25" fmla="*/ 13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41"/>
            <p:cNvSpPr>
              <a:spLocks/>
            </p:cNvSpPr>
            <p:nvPr/>
          </p:nvSpPr>
          <p:spPr bwMode="auto">
            <a:xfrm>
              <a:off x="945" y="1307"/>
              <a:ext cx="29" cy="28"/>
            </a:xfrm>
            <a:custGeom>
              <a:avLst/>
              <a:gdLst>
                <a:gd name="T0" fmla="*/ 0 w 29"/>
                <a:gd name="T1" fmla="*/ 0 h 28"/>
                <a:gd name="T2" fmla="*/ 4 w 29"/>
                <a:gd name="T3" fmla="*/ 1 h 28"/>
                <a:gd name="T4" fmla="*/ 7 w 29"/>
                <a:gd name="T5" fmla="*/ 2 h 28"/>
                <a:gd name="T6" fmla="*/ 11 w 29"/>
                <a:gd name="T7" fmla="*/ 3 h 28"/>
                <a:gd name="T8" fmla="*/ 13 w 29"/>
                <a:gd name="T9" fmla="*/ 5 h 28"/>
                <a:gd name="T10" fmla="*/ 16 w 29"/>
                <a:gd name="T11" fmla="*/ 7 h 28"/>
                <a:gd name="T12" fmla="*/ 19 w 29"/>
                <a:gd name="T13" fmla="*/ 8 h 28"/>
                <a:gd name="T14" fmla="*/ 20 w 29"/>
                <a:gd name="T15" fmla="*/ 10 h 28"/>
                <a:gd name="T16" fmla="*/ 22 w 29"/>
                <a:gd name="T17" fmla="*/ 13 h 28"/>
                <a:gd name="T18" fmla="*/ 24 w 29"/>
                <a:gd name="T19" fmla="*/ 15 h 28"/>
                <a:gd name="T20" fmla="*/ 25 w 29"/>
                <a:gd name="T21" fmla="*/ 17 h 28"/>
                <a:gd name="T22" fmla="*/ 26 w 29"/>
                <a:gd name="T23" fmla="*/ 19 h 28"/>
                <a:gd name="T24" fmla="*/ 27 w 29"/>
                <a:gd name="T25" fmla="*/ 21 h 28"/>
                <a:gd name="T26" fmla="*/ 27 w 29"/>
                <a:gd name="T27" fmla="*/ 23 h 28"/>
                <a:gd name="T28" fmla="*/ 28 w 29"/>
                <a:gd name="T29" fmla="*/ 24 h 28"/>
                <a:gd name="T30" fmla="*/ 28 w 29"/>
                <a:gd name="T31" fmla="*/ 26 h 28"/>
                <a:gd name="T32" fmla="*/ 27 w 29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0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6" y="7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7" y="2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42"/>
            <p:cNvSpPr>
              <a:spLocks/>
            </p:cNvSpPr>
            <p:nvPr/>
          </p:nvSpPr>
          <p:spPr bwMode="auto">
            <a:xfrm>
              <a:off x="941" y="1303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9 w 17"/>
                <a:gd name="T5" fmla="*/ 16 h 17"/>
                <a:gd name="T6" fmla="*/ 6 w 17"/>
                <a:gd name="T7" fmla="*/ 16 h 17"/>
                <a:gd name="T8" fmla="*/ 6 w 17"/>
                <a:gd name="T9" fmla="*/ 13 h 17"/>
                <a:gd name="T10" fmla="*/ 3 w 17"/>
                <a:gd name="T11" fmla="*/ 13 h 17"/>
                <a:gd name="T12" fmla="*/ 3 w 17"/>
                <a:gd name="T13" fmla="*/ 11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3 w 17"/>
                <a:gd name="T23" fmla="*/ 4 h 17"/>
                <a:gd name="T24" fmla="*/ 3 w 17"/>
                <a:gd name="T25" fmla="*/ 2 h 17"/>
                <a:gd name="T26" fmla="*/ 6 w 17"/>
                <a:gd name="T27" fmla="*/ 0 h 17"/>
                <a:gd name="T28" fmla="*/ 9 w 17"/>
                <a:gd name="T29" fmla="*/ 0 h 17"/>
                <a:gd name="T30" fmla="*/ 12 w 17"/>
                <a:gd name="T31" fmla="*/ 0 h 17"/>
                <a:gd name="T32" fmla="*/ 16 w 17"/>
                <a:gd name="T33" fmla="*/ 0 h 17"/>
                <a:gd name="T34" fmla="*/ 12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43"/>
            <p:cNvSpPr>
              <a:spLocks/>
            </p:cNvSpPr>
            <p:nvPr/>
          </p:nvSpPr>
          <p:spPr bwMode="auto">
            <a:xfrm>
              <a:off x="969" y="1332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3 w 17"/>
                <a:gd name="T5" fmla="*/ 10 h 17"/>
                <a:gd name="T6" fmla="*/ 13 w 17"/>
                <a:gd name="T7" fmla="*/ 13 h 17"/>
                <a:gd name="T8" fmla="*/ 11 w 17"/>
                <a:gd name="T9" fmla="*/ 13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3 h 17"/>
                <a:gd name="T18" fmla="*/ 2 w 17"/>
                <a:gd name="T19" fmla="*/ 10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5 h 17"/>
                <a:gd name="T26" fmla="*/ 0 w 17"/>
                <a:gd name="T27" fmla="*/ 2 h 17"/>
                <a:gd name="T28" fmla="*/ 0 w 17"/>
                <a:gd name="T29" fmla="*/ 0 h 17"/>
                <a:gd name="T30" fmla="*/ 16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44"/>
            <p:cNvSpPr>
              <a:spLocks/>
            </p:cNvSpPr>
            <p:nvPr/>
          </p:nvSpPr>
          <p:spPr bwMode="auto">
            <a:xfrm>
              <a:off x="972" y="1321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0 w 27"/>
                <a:gd name="T3" fmla="*/ 6 h 17"/>
                <a:gd name="T4" fmla="*/ 1 w 27"/>
                <a:gd name="T5" fmla="*/ 6 h 17"/>
                <a:gd name="T6" fmla="*/ 2 w 27"/>
                <a:gd name="T7" fmla="*/ 4 h 17"/>
                <a:gd name="T8" fmla="*/ 3 w 27"/>
                <a:gd name="T9" fmla="*/ 4 h 17"/>
                <a:gd name="T10" fmla="*/ 4 w 27"/>
                <a:gd name="T11" fmla="*/ 2 h 17"/>
                <a:gd name="T12" fmla="*/ 6 w 27"/>
                <a:gd name="T13" fmla="*/ 2 h 17"/>
                <a:gd name="T14" fmla="*/ 7 w 27"/>
                <a:gd name="T15" fmla="*/ 0 h 17"/>
                <a:gd name="T16" fmla="*/ 9 w 27"/>
                <a:gd name="T17" fmla="*/ 0 h 17"/>
                <a:gd name="T18" fmla="*/ 11 w 27"/>
                <a:gd name="T19" fmla="*/ 0 h 17"/>
                <a:gd name="T20" fmla="*/ 13 w 27"/>
                <a:gd name="T21" fmla="*/ 0 h 17"/>
                <a:gd name="T22" fmla="*/ 16 w 27"/>
                <a:gd name="T23" fmla="*/ 2 h 17"/>
                <a:gd name="T24" fmla="*/ 18 w 27"/>
                <a:gd name="T25" fmla="*/ 4 h 17"/>
                <a:gd name="T26" fmla="*/ 20 w 27"/>
                <a:gd name="T27" fmla="*/ 6 h 17"/>
                <a:gd name="T28" fmla="*/ 23 w 27"/>
                <a:gd name="T29" fmla="*/ 11 h 17"/>
                <a:gd name="T30" fmla="*/ 26 w 2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0" y="9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3" y="11"/>
                  </a:lnTo>
                  <a:lnTo>
                    <a:pt x="2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45"/>
            <p:cNvSpPr>
              <a:spLocks/>
            </p:cNvSpPr>
            <p:nvPr/>
          </p:nvSpPr>
          <p:spPr bwMode="auto">
            <a:xfrm>
              <a:off x="968" y="1322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3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2 w 17"/>
                <a:gd name="T17" fmla="*/ 10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5 h 17"/>
                <a:gd name="T24" fmla="*/ 2 w 17"/>
                <a:gd name="T25" fmla="*/ 2 h 17"/>
                <a:gd name="T26" fmla="*/ 2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46"/>
            <p:cNvSpPr>
              <a:spLocks/>
            </p:cNvSpPr>
            <p:nvPr/>
          </p:nvSpPr>
          <p:spPr bwMode="auto">
            <a:xfrm>
              <a:off x="996" y="1325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3 w 17"/>
                <a:gd name="T13" fmla="*/ 11 h 17"/>
                <a:gd name="T14" fmla="*/ 13 w 17"/>
                <a:gd name="T15" fmla="*/ 13 h 17"/>
                <a:gd name="T16" fmla="*/ 10 w 17"/>
                <a:gd name="T17" fmla="*/ 13 h 17"/>
                <a:gd name="T18" fmla="*/ 8 w 17"/>
                <a:gd name="T19" fmla="*/ 16 h 17"/>
                <a:gd name="T20" fmla="*/ 5 w 17"/>
                <a:gd name="T21" fmla="*/ 16 h 17"/>
                <a:gd name="T22" fmla="*/ 2 w 17"/>
                <a:gd name="T23" fmla="*/ 16 h 17"/>
                <a:gd name="T24" fmla="*/ 2 w 17"/>
                <a:gd name="T25" fmla="*/ 13 h 17"/>
                <a:gd name="T26" fmla="*/ 0 w 17"/>
                <a:gd name="T27" fmla="*/ 13 h 17"/>
                <a:gd name="T28" fmla="*/ 13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47"/>
            <p:cNvSpPr>
              <a:spLocks/>
            </p:cNvSpPr>
            <p:nvPr/>
          </p:nvSpPr>
          <p:spPr bwMode="auto">
            <a:xfrm>
              <a:off x="998" y="1328"/>
              <a:ext cx="26" cy="26"/>
            </a:xfrm>
            <a:custGeom>
              <a:avLst/>
              <a:gdLst>
                <a:gd name="T0" fmla="*/ 0 w 26"/>
                <a:gd name="T1" fmla="*/ 0 h 26"/>
                <a:gd name="T2" fmla="*/ 3 w 26"/>
                <a:gd name="T3" fmla="*/ 2 h 26"/>
                <a:gd name="T4" fmla="*/ 5 w 26"/>
                <a:gd name="T5" fmla="*/ 4 h 26"/>
                <a:gd name="T6" fmla="*/ 8 w 26"/>
                <a:gd name="T7" fmla="*/ 7 h 26"/>
                <a:gd name="T8" fmla="*/ 10 w 26"/>
                <a:gd name="T9" fmla="*/ 9 h 26"/>
                <a:gd name="T10" fmla="*/ 13 w 26"/>
                <a:gd name="T11" fmla="*/ 11 h 26"/>
                <a:gd name="T12" fmla="*/ 15 w 26"/>
                <a:gd name="T13" fmla="*/ 13 h 26"/>
                <a:gd name="T14" fmla="*/ 17 w 26"/>
                <a:gd name="T15" fmla="*/ 15 h 26"/>
                <a:gd name="T16" fmla="*/ 18 w 26"/>
                <a:gd name="T17" fmla="*/ 17 h 26"/>
                <a:gd name="T18" fmla="*/ 20 w 26"/>
                <a:gd name="T19" fmla="*/ 19 h 26"/>
                <a:gd name="T20" fmla="*/ 21 w 26"/>
                <a:gd name="T21" fmla="*/ 20 h 26"/>
                <a:gd name="T22" fmla="*/ 22 w 26"/>
                <a:gd name="T23" fmla="*/ 22 h 26"/>
                <a:gd name="T24" fmla="*/ 23 w 26"/>
                <a:gd name="T25" fmla="*/ 23 h 26"/>
                <a:gd name="T26" fmla="*/ 24 w 26"/>
                <a:gd name="T27" fmla="*/ 23 h 26"/>
                <a:gd name="T28" fmla="*/ 24 w 26"/>
                <a:gd name="T29" fmla="*/ 24 h 26"/>
                <a:gd name="T30" fmla="*/ 25 w 26"/>
                <a:gd name="T31" fmla="*/ 25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6"/>
                <a:gd name="T50" fmla="*/ 26 w 2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6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1" y="20"/>
                  </a:lnTo>
                  <a:lnTo>
                    <a:pt x="22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5" y="2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48"/>
            <p:cNvSpPr>
              <a:spLocks/>
            </p:cNvSpPr>
            <p:nvPr/>
          </p:nvSpPr>
          <p:spPr bwMode="auto">
            <a:xfrm>
              <a:off x="995" y="1324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0 w 17"/>
                <a:gd name="T13" fmla="*/ 4 h 17"/>
                <a:gd name="T14" fmla="*/ 2 w 17"/>
                <a:gd name="T15" fmla="*/ 4 h 17"/>
                <a:gd name="T16" fmla="*/ 2 w 17"/>
                <a:gd name="T17" fmla="*/ 2 h 17"/>
                <a:gd name="T18" fmla="*/ 5 w 17"/>
                <a:gd name="T19" fmla="*/ 2 h 17"/>
                <a:gd name="T20" fmla="*/ 5 w 17"/>
                <a:gd name="T21" fmla="*/ 0 h 17"/>
                <a:gd name="T22" fmla="*/ 8 w 17"/>
                <a:gd name="T23" fmla="*/ 0 h 17"/>
                <a:gd name="T24" fmla="*/ 10 w 17"/>
                <a:gd name="T25" fmla="*/ 0 h 17"/>
                <a:gd name="T26" fmla="*/ 13 w 17"/>
                <a:gd name="T27" fmla="*/ 0 h 17"/>
                <a:gd name="T28" fmla="*/ 16 w 17"/>
                <a:gd name="T29" fmla="*/ 2 h 17"/>
                <a:gd name="T30" fmla="*/ 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49"/>
            <p:cNvSpPr>
              <a:spLocks/>
            </p:cNvSpPr>
            <p:nvPr/>
          </p:nvSpPr>
          <p:spPr bwMode="auto">
            <a:xfrm>
              <a:off x="1020" y="1351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0 h 17"/>
                <a:gd name="T6" fmla="*/ 16 w 17"/>
                <a:gd name="T7" fmla="*/ 2 h 17"/>
                <a:gd name="T8" fmla="*/ 16 w 17"/>
                <a:gd name="T9" fmla="*/ 5 h 17"/>
                <a:gd name="T10" fmla="*/ 16 w 17"/>
                <a:gd name="T11" fmla="*/ 8 h 17"/>
                <a:gd name="T12" fmla="*/ 16 w 17"/>
                <a:gd name="T13" fmla="*/ 10 h 17"/>
                <a:gd name="T14" fmla="*/ 13 w 17"/>
                <a:gd name="T15" fmla="*/ 10 h 17"/>
                <a:gd name="T16" fmla="*/ 13 w 17"/>
                <a:gd name="T17" fmla="*/ 13 h 17"/>
                <a:gd name="T18" fmla="*/ 11 w 17"/>
                <a:gd name="T19" fmla="*/ 13 h 17"/>
                <a:gd name="T20" fmla="*/ 11 w 17"/>
                <a:gd name="T21" fmla="*/ 16 h 17"/>
                <a:gd name="T22" fmla="*/ 9 w 17"/>
                <a:gd name="T23" fmla="*/ 16 h 17"/>
                <a:gd name="T24" fmla="*/ 6 w 17"/>
                <a:gd name="T25" fmla="*/ 16 h 17"/>
                <a:gd name="T26" fmla="*/ 4 w 17"/>
                <a:gd name="T27" fmla="*/ 16 h 17"/>
                <a:gd name="T28" fmla="*/ 2 w 17"/>
                <a:gd name="T29" fmla="*/ 13 h 17"/>
                <a:gd name="T30" fmla="*/ 0 w 17"/>
                <a:gd name="T31" fmla="*/ 10 h 17"/>
                <a:gd name="T32" fmla="*/ 1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150"/>
            <p:cNvSpPr>
              <a:spLocks/>
            </p:cNvSpPr>
            <p:nvPr/>
          </p:nvSpPr>
          <p:spPr bwMode="auto">
            <a:xfrm>
              <a:off x="1020" y="1353"/>
              <a:ext cx="17" cy="27"/>
            </a:xfrm>
            <a:custGeom>
              <a:avLst/>
              <a:gdLst>
                <a:gd name="T0" fmla="*/ 6 w 17"/>
                <a:gd name="T1" fmla="*/ 0 h 27"/>
                <a:gd name="T2" fmla="*/ 8 w 17"/>
                <a:gd name="T3" fmla="*/ 1 h 27"/>
                <a:gd name="T4" fmla="*/ 8 w 17"/>
                <a:gd name="T5" fmla="*/ 2 h 27"/>
                <a:gd name="T6" fmla="*/ 10 w 17"/>
                <a:gd name="T7" fmla="*/ 3 h 27"/>
                <a:gd name="T8" fmla="*/ 12 w 17"/>
                <a:gd name="T9" fmla="*/ 4 h 27"/>
                <a:gd name="T10" fmla="*/ 12 w 17"/>
                <a:gd name="T11" fmla="*/ 6 h 27"/>
                <a:gd name="T12" fmla="*/ 14 w 17"/>
                <a:gd name="T13" fmla="*/ 8 h 27"/>
                <a:gd name="T14" fmla="*/ 14 w 17"/>
                <a:gd name="T15" fmla="*/ 10 h 27"/>
                <a:gd name="T16" fmla="*/ 14 w 17"/>
                <a:gd name="T17" fmla="*/ 12 h 27"/>
                <a:gd name="T18" fmla="*/ 16 w 17"/>
                <a:gd name="T19" fmla="*/ 14 h 27"/>
                <a:gd name="T20" fmla="*/ 14 w 17"/>
                <a:gd name="T21" fmla="*/ 16 h 27"/>
                <a:gd name="T22" fmla="*/ 14 w 17"/>
                <a:gd name="T23" fmla="*/ 18 h 27"/>
                <a:gd name="T24" fmla="*/ 12 w 17"/>
                <a:gd name="T25" fmla="*/ 20 h 27"/>
                <a:gd name="T26" fmla="*/ 8 w 17"/>
                <a:gd name="T27" fmla="*/ 22 h 27"/>
                <a:gd name="T28" fmla="*/ 4 w 17"/>
                <a:gd name="T29" fmla="*/ 24 h 27"/>
                <a:gd name="T30" fmla="*/ 0 w 17"/>
                <a:gd name="T31" fmla="*/ 26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7"/>
                <a:gd name="T50" fmla="*/ 17 w 17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7">
                  <a:moveTo>
                    <a:pt x="6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0" y="2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151"/>
            <p:cNvSpPr>
              <a:spLocks/>
            </p:cNvSpPr>
            <p:nvPr/>
          </p:nvSpPr>
          <p:spPr bwMode="auto">
            <a:xfrm>
              <a:off x="1020" y="1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2 h 17"/>
                <a:gd name="T14" fmla="*/ 4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0 h 17"/>
                <a:gd name="T22" fmla="*/ 13 w 17"/>
                <a:gd name="T23" fmla="*/ 2 h 17"/>
                <a:gd name="T24" fmla="*/ 16 w 17"/>
                <a:gd name="T25" fmla="*/ 5 h 17"/>
                <a:gd name="T26" fmla="*/ 0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52"/>
            <p:cNvSpPr>
              <a:spLocks/>
            </p:cNvSpPr>
            <p:nvPr/>
          </p:nvSpPr>
          <p:spPr bwMode="auto">
            <a:xfrm>
              <a:off x="1016" y="137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4 h 17"/>
                <a:gd name="T12" fmla="*/ 2 w 17"/>
                <a:gd name="T13" fmla="*/ 14 h 17"/>
                <a:gd name="T14" fmla="*/ 2 w 17"/>
                <a:gd name="T15" fmla="*/ 12 h 17"/>
                <a:gd name="T16" fmla="*/ 0 w 17"/>
                <a:gd name="T17" fmla="*/ 12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6 h 17"/>
                <a:gd name="T24" fmla="*/ 0 w 17"/>
                <a:gd name="T25" fmla="*/ 4 h 17"/>
                <a:gd name="T26" fmla="*/ 2 w 17"/>
                <a:gd name="T27" fmla="*/ 4 h 17"/>
                <a:gd name="T28" fmla="*/ 2 w 17"/>
                <a:gd name="T29" fmla="*/ 2 h 17"/>
                <a:gd name="T30" fmla="*/ 5 w 17"/>
                <a:gd name="T31" fmla="*/ 2 h 17"/>
                <a:gd name="T32" fmla="*/ 8 w 17"/>
                <a:gd name="T33" fmla="*/ 0 h 17"/>
                <a:gd name="T34" fmla="*/ 16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53"/>
            <p:cNvSpPr>
              <a:spLocks/>
            </p:cNvSpPr>
            <p:nvPr/>
          </p:nvSpPr>
          <p:spPr bwMode="auto">
            <a:xfrm>
              <a:off x="1003" y="1379"/>
              <a:ext cx="18" cy="17"/>
            </a:xfrm>
            <a:custGeom>
              <a:avLst/>
              <a:gdLst>
                <a:gd name="T0" fmla="*/ 17 w 18"/>
                <a:gd name="T1" fmla="*/ 0 h 17"/>
                <a:gd name="T2" fmla="*/ 17 w 18"/>
                <a:gd name="T3" fmla="*/ 0 h 17"/>
                <a:gd name="T4" fmla="*/ 16 w 18"/>
                <a:gd name="T5" fmla="*/ 0 h 17"/>
                <a:gd name="T6" fmla="*/ 15 w 18"/>
                <a:gd name="T7" fmla="*/ 0 h 17"/>
                <a:gd name="T8" fmla="*/ 14 w 18"/>
                <a:gd name="T9" fmla="*/ 1 h 17"/>
                <a:gd name="T10" fmla="*/ 13 w 18"/>
                <a:gd name="T11" fmla="*/ 1 h 17"/>
                <a:gd name="T12" fmla="*/ 12 w 18"/>
                <a:gd name="T13" fmla="*/ 3 h 17"/>
                <a:gd name="T14" fmla="*/ 10 w 18"/>
                <a:gd name="T15" fmla="*/ 3 h 17"/>
                <a:gd name="T16" fmla="*/ 9 w 18"/>
                <a:gd name="T17" fmla="*/ 4 h 17"/>
                <a:gd name="T18" fmla="*/ 8 w 18"/>
                <a:gd name="T19" fmla="*/ 6 h 17"/>
                <a:gd name="T20" fmla="*/ 6 w 18"/>
                <a:gd name="T21" fmla="*/ 8 h 17"/>
                <a:gd name="T22" fmla="*/ 5 w 18"/>
                <a:gd name="T23" fmla="*/ 8 h 17"/>
                <a:gd name="T24" fmla="*/ 4 w 18"/>
                <a:gd name="T25" fmla="*/ 9 h 17"/>
                <a:gd name="T26" fmla="*/ 2 w 18"/>
                <a:gd name="T27" fmla="*/ 11 h 17"/>
                <a:gd name="T28" fmla="*/ 1 w 18"/>
                <a:gd name="T29" fmla="*/ 14 h 17"/>
                <a:gd name="T30" fmla="*/ 0 w 18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17" y="0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154"/>
            <p:cNvSpPr>
              <a:spLocks/>
            </p:cNvSpPr>
            <p:nvPr/>
          </p:nvSpPr>
          <p:spPr bwMode="auto">
            <a:xfrm>
              <a:off x="1019" y="137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1 h 17"/>
                <a:gd name="T24" fmla="*/ 12 w 17"/>
                <a:gd name="T25" fmla="*/ 13 h 17"/>
                <a:gd name="T26" fmla="*/ 9 w 17"/>
                <a:gd name="T27" fmla="*/ 13 h 17"/>
                <a:gd name="T28" fmla="*/ 9 w 17"/>
                <a:gd name="T29" fmla="*/ 16 h 17"/>
                <a:gd name="T30" fmla="*/ 6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155"/>
            <p:cNvSpPr>
              <a:spLocks/>
            </p:cNvSpPr>
            <p:nvPr/>
          </p:nvSpPr>
          <p:spPr bwMode="auto">
            <a:xfrm>
              <a:off x="1000" y="138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0 w 17"/>
                <a:gd name="T9" fmla="*/ 16 h 17"/>
                <a:gd name="T10" fmla="*/ 8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2 w 17"/>
                <a:gd name="T17" fmla="*/ 10 h 17"/>
                <a:gd name="T18" fmla="*/ 0 w 17"/>
                <a:gd name="T19" fmla="*/ 8 h 17"/>
                <a:gd name="T20" fmla="*/ 0 w 17"/>
                <a:gd name="T21" fmla="*/ 5 h 17"/>
                <a:gd name="T22" fmla="*/ 0 w 17"/>
                <a:gd name="T23" fmla="*/ 2 h 17"/>
                <a:gd name="T24" fmla="*/ 2 w 17"/>
                <a:gd name="T25" fmla="*/ 0 h 17"/>
                <a:gd name="T26" fmla="*/ 16 w 17"/>
                <a:gd name="T27" fmla="*/ 1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156"/>
            <p:cNvSpPr>
              <a:spLocks/>
            </p:cNvSpPr>
            <p:nvPr/>
          </p:nvSpPr>
          <p:spPr bwMode="auto">
            <a:xfrm>
              <a:off x="978" y="1389"/>
              <a:ext cx="26" cy="17"/>
            </a:xfrm>
            <a:custGeom>
              <a:avLst/>
              <a:gdLst>
                <a:gd name="T0" fmla="*/ 25 w 26"/>
                <a:gd name="T1" fmla="*/ 0 h 17"/>
                <a:gd name="T2" fmla="*/ 24 w 26"/>
                <a:gd name="T3" fmla="*/ 1 h 17"/>
                <a:gd name="T4" fmla="*/ 23 w 26"/>
                <a:gd name="T5" fmla="*/ 2 h 17"/>
                <a:gd name="T6" fmla="*/ 21 w 26"/>
                <a:gd name="T7" fmla="*/ 3 h 17"/>
                <a:gd name="T8" fmla="*/ 20 w 26"/>
                <a:gd name="T9" fmla="*/ 4 h 17"/>
                <a:gd name="T10" fmla="*/ 18 w 26"/>
                <a:gd name="T11" fmla="*/ 6 h 17"/>
                <a:gd name="T12" fmla="*/ 16 w 26"/>
                <a:gd name="T13" fmla="*/ 8 h 17"/>
                <a:gd name="T14" fmla="*/ 15 w 26"/>
                <a:gd name="T15" fmla="*/ 9 h 17"/>
                <a:gd name="T16" fmla="*/ 13 w 26"/>
                <a:gd name="T17" fmla="*/ 10 h 17"/>
                <a:gd name="T18" fmla="*/ 11 w 26"/>
                <a:gd name="T19" fmla="*/ 11 h 17"/>
                <a:gd name="T20" fmla="*/ 9 w 26"/>
                <a:gd name="T21" fmla="*/ 11 h 17"/>
                <a:gd name="T22" fmla="*/ 8 w 26"/>
                <a:gd name="T23" fmla="*/ 12 h 17"/>
                <a:gd name="T24" fmla="*/ 6 w 26"/>
                <a:gd name="T25" fmla="*/ 13 h 17"/>
                <a:gd name="T26" fmla="*/ 4 w 26"/>
                <a:gd name="T27" fmla="*/ 13 h 17"/>
                <a:gd name="T28" fmla="*/ 3 w 26"/>
                <a:gd name="T29" fmla="*/ 14 h 17"/>
                <a:gd name="T30" fmla="*/ 1 w 26"/>
                <a:gd name="T31" fmla="*/ 14 h 17"/>
                <a:gd name="T32" fmla="*/ 0 w 26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7"/>
                <a:gd name="T53" fmla="*/ 26 w 2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7">
                  <a:moveTo>
                    <a:pt x="25" y="0"/>
                  </a:moveTo>
                  <a:lnTo>
                    <a:pt x="24" y="1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157"/>
            <p:cNvSpPr>
              <a:spLocks/>
            </p:cNvSpPr>
            <p:nvPr/>
          </p:nvSpPr>
          <p:spPr bwMode="auto">
            <a:xfrm>
              <a:off x="1001" y="1386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0 w 17"/>
                <a:gd name="T5" fmla="*/ 2 h 17"/>
                <a:gd name="T6" fmla="*/ 2 w 17"/>
                <a:gd name="T7" fmla="*/ 2 h 17"/>
                <a:gd name="T8" fmla="*/ 5 w 17"/>
                <a:gd name="T9" fmla="*/ 0 h 17"/>
                <a:gd name="T10" fmla="*/ 8 w 17"/>
                <a:gd name="T11" fmla="*/ 0 h 17"/>
                <a:gd name="T12" fmla="*/ 10 w 17"/>
                <a:gd name="T13" fmla="*/ 0 h 17"/>
                <a:gd name="T14" fmla="*/ 13 w 17"/>
                <a:gd name="T15" fmla="*/ 2 h 17"/>
                <a:gd name="T16" fmla="*/ 13 w 17"/>
                <a:gd name="T17" fmla="*/ 5 h 17"/>
                <a:gd name="T18" fmla="*/ 16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158"/>
            <p:cNvSpPr>
              <a:spLocks/>
            </p:cNvSpPr>
            <p:nvPr/>
          </p:nvSpPr>
          <p:spPr bwMode="auto">
            <a:xfrm>
              <a:off x="974" y="139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4 h 17"/>
                <a:gd name="T10" fmla="*/ 3 w 17"/>
                <a:gd name="T11" fmla="*/ 14 h 17"/>
                <a:gd name="T12" fmla="*/ 3 w 17"/>
                <a:gd name="T13" fmla="*/ 12 h 17"/>
                <a:gd name="T14" fmla="*/ 3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3 w 17"/>
                <a:gd name="T21" fmla="*/ 4 h 17"/>
                <a:gd name="T22" fmla="*/ 3 w 17"/>
                <a:gd name="T23" fmla="*/ 2 h 17"/>
                <a:gd name="T24" fmla="*/ 6 w 17"/>
                <a:gd name="T25" fmla="*/ 2 h 17"/>
                <a:gd name="T26" fmla="*/ 6 w 17"/>
                <a:gd name="T27" fmla="*/ 0 h 17"/>
                <a:gd name="T28" fmla="*/ 9 w 17"/>
                <a:gd name="T29" fmla="*/ 0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159"/>
            <p:cNvSpPr>
              <a:spLocks/>
            </p:cNvSpPr>
            <p:nvPr/>
          </p:nvSpPr>
          <p:spPr bwMode="auto">
            <a:xfrm>
              <a:off x="960" y="1403"/>
              <a:ext cx="19" cy="32"/>
            </a:xfrm>
            <a:custGeom>
              <a:avLst/>
              <a:gdLst>
                <a:gd name="T0" fmla="*/ 18 w 19"/>
                <a:gd name="T1" fmla="*/ 0 h 32"/>
                <a:gd name="T2" fmla="*/ 16 w 19"/>
                <a:gd name="T3" fmla="*/ 0 h 32"/>
                <a:gd name="T4" fmla="*/ 15 w 19"/>
                <a:gd name="T5" fmla="*/ 1 h 32"/>
                <a:gd name="T6" fmla="*/ 13 w 19"/>
                <a:gd name="T7" fmla="*/ 2 h 32"/>
                <a:gd name="T8" fmla="*/ 11 w 19"/>
                <a:gd name="T9" fmla="*/ 3 h 32"/>
                <a:gd name="T10" fmla="*/ 10 w 19"/>
                <a:gd name="T11" fmla="*/ 5 h 32"/>
                <a:gd name="T12" fmla="*/ 9 w 19"/>
                <a:gd name="T13" fmla="*/ 7 h 32"/>
                <a:gd name="T14" fmla="*/ 7 w 19"/>
                <a:gd name="T15" fmla="*/ 8 h 32"/>
                <a:gd name="T16" fmla="*/ 6 w 19"/>
                <a:gd name="T17" fmla="*/ 10 h 32"/>
                <a:gd name="T18" fmla="*/ 4 w 19"/>
                <a:gd name="T19" fmla="*/ 13 h 32"/>
                <a:gd name="T20" fmla="*/ 3 w 19"/>
                <a:gd name="T21" fmla="*/ 15 h 32"/>
                <a:gd name="T22" fmla="*/ 2 w 19"/>
                <a:gd name="T23" fmla="*/ 17 h 32"/>
                <a:gd name="T24" fmla="*/ 1 w 19"/>
                <a:gd name="T25" fmla="*/ 20 h 32"/>
                <a:gd name="T26" fmla="*/ 1 w 19"/>
                <a:gd name="T27" fmla="*/ 22 h 32"/>
                <a:gd name="T28" fmla="*/ 0 w 19"/>
                <a:gd name="T29" fmla="*/ 25 h 32"/>
                <a:gd name="T30" fmla="*/ 0 w 19"/>
                <a:gd name="T31" fmla="*/ 28 h 32"/>
                <a:gd name="T32" fmla="*/ 0 w 19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2"/>
                <a:gd name="T53" fmla="*/ 19 w 1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2">
                  <a:moveTo>
                    <a:pt x="18" y="0"/>
                  </a:moveTo>
                  <a:lnTo>
                    <a:pt x="16" y="0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60"/>
            <p:cNvSpPr>
              <a:spLocks/>
            </p:cNvSpPr>
            <p:nvPr/>
          </p:nvSpPr>
          <p:spPr bwMode="auto">
            <a:xfrm>
              <a:off x="977" y="139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1 h 17"/>
                <a:gd name="T20" fmla="*/ 12 w 17"/>
                <a:gd name="T21" fmla="*/ 13 h 17"/>
                <a:gd name="T22" fmla="*/ 8 w 17"/>
                <a:gd name="T23" fmla="*/ 16 h 17"/>
                <a:gd name="T24" fmla="*/ 4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161"/>
            <p:cNvSpPr>
              <a:spLocks/>
            </p:cNvSpPr>
            <p:nvPr/>
          </p:nvSpPr>
          <p:spPr bwMode="auto">
            <a:xfrm>
              <a:off x="957" y="143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2 w 17"/>
                <a:gd name="T15" fmla="*/ 16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4 w 17"/>
                <a:gd name="T25" fmla="*/ 12 h 17"/>
                <a:gd name="T26" fmla="*/ 2 w 17"/>
                <a:gd name="T27" fmla="*/ 12 h 17"/>
                <a:gd name="T28" fmla="*/ 2 w 17"/>
                <a:gd name="T29" fmla="*/ 8 h 17"/>
                <a:gd name="T30" fmla="*/ 0 w 17"/>
                <a:gd name="T31" fmla="*/ 8 h 17"/>
                <a:gd name="T32" fmla="*/ 0 w 17"/>
                <a:gd name="T33" fmla="*/ 4 h 17"/>
                <a:gd name="T34" fmla="*/ 16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162"/>
            <p:cNvSpPr>
              <a:spLocks/>
            </p:cNvSpPr>
            <p:nvPr/>
          </p:nvSpPr>
          <p:spPr bwMode="auto">
            <a:xfrm>
              <a:off x="950" y="141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0 h 17"/>
                <a:gd name="T6" fmla="*/ 14 w 17"/>
                <a:gd name="T7" fmla="*/ 5 h 17"/>
                <a:gd name="T8" fmla="*/ 13 w 17"/>
                <a:gd name="T9" fmla="*/ 5 h 17"/>
                <a:gd name="T10" fmla="*/ 12 w 17"/>
                <a:gd name="T11" fmla="*/ 5 h 17"/>
                <a:gd name="T12" fmla="*/ 12 w 17"/>
                <a:gd name="T13" fmla="*/ 10 h 17"/>
                <a:gd name="T14" fmla="*/ 11 w 17"/>
                <a:gd name="T15" fmla="*/ 10 h 17"/>
                <a:gd name="T16" fmla="*/ 10 w 17"/>
                <a:gd name="T17" fmla="*/ 10 h 17"/>
                <a:gd name="T18" fmla="*/ 9 w 17"/>
                <a:gd name="T19" fmla="*/ 16 h 17"/>
                <a:gd name="T20" fmla="*/ 6 w 17"/>
                <a:gd name="T21" fmla="*/ 16 h 17"/>
                <a:gd name="T22" fmla="*/ 5 w 17"/>
                <a:gd name="T23" fmla="*/ 16 h 17"/>
                <a:gd name="T24" fmla="*/ 3 w 17"/>
                <a:gd name="T25" fmla="*/ 16 h 17"/>
                <a:gd name="T26" fmla="*/ 2 w 17"/>
                <a:gd name="T27" fmla="*/ 1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163"/>
            <p:cNvSpPr>
              <a:spLocks/>
            </p:cNvSpPr>
            <p:nvPr/>
          </p:nvSpPr>
          <p:spPr bwMode="auto">
            <a:xfrm>
              <a:off x="961" y="1413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2 h 17"/>
                <a:gd name="T6" fmla="*/ 2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0 h 17"/>
                <a:gd name="T16" fmla="*/ 13 w 17"/>
                <a:gd name="T17" fmla="*/ 2 h 17"/>
                <a:gd name="T18" fmla="*/ 13 w 17"/>
                <a:gd name="T19" fmla="*/ 5 h 17"/>
                <a:gd name="T20" fmla="*/ 16 w 17"/>
                <a:gd name="T21" fmla="*/ 5 h 17"/>
                <a:gd name="T22" fmla="*/ 16 w 17"/>
                <a:gd name="T23" fmla="*/ 8 h 17"/>
                <a:gd name="T24" fmla="*/ 16 w 17"/>
                <a:gd name="T25" fmla="*/ 10 h 17"/>
                <a:gd name="T26" fmla="*/ 16 w 17"/>
                <a:gd name="T27" fmla="*/ 13 h 17"/>
                <a:gd name="T28" fmla="*/ 13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164"/>
            <p:cNvSpPr>
              <a:spLocks/>
            </p:cNvSpPr>
            <p:nvPr/>
          </p:nvSpPr>
          <p:spPr bwMode="auto">
            <a:xfrm>
              <a:off x="946" y="1416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9 w 17"/>
                <a:gd name="T5" fmla="*/ 16 h 17"/>
                <a:gd name="T6" fmla="*/ 6 w 17"/>
                <a:gd name="T7" fmla="*/ 14 h 17"/>
                <a:gd name="T8" fmla="*/ 3 w 17"/>
                <a:gd name="T9" fmla="*/ 14 h 17"/>
                <a:gd name="T10" fmla="*/ 3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3 w 17"/>
                <a:gd name="T21" fmla="*/ 4 h 17"/>
                <a:gd name="T22" fmla="*/ 6 w 17"/>
                <a:gd name="T23" fmla="*/ 2 h 17"/>
                <a:gd name="T24" fmla="*/ 9 w 17"/>
                <a:gd name="T25" fmla="*/ 2 h 17"/>
                <a:gd name="T26" fmla="*/ 12 w 17"/>
                <a:gd name="T27" fmla="*/ 0 h 17"/>
                <a:gd name="T28" fmla="*/ 16 w 17"/>
                <a:gd name="T29" fmla="*/ 0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165"/>
            <p:cNvSpPr>
              <a:spLocks/>
            </p:cNvSpPr>
            <p:nvPr/>
          </p:nvSpPr>
          <p:spPr bwMode="auto">
            <a:xfrm>
              <a:off x="923" y="1362"/>
              <a:ext cx="34" cy="56"/>
            </a:xfrm>
            <a:custGeom>
              <a:avLst/>
              <a:gdLst>
                <a:gd name="T0" fmla="*/ 0 w 34"/>
                <a:gd name="T1" fmla="*/ 55 h 56"/>
                <a:gd name="T2" fmla="*/ 0 w 34"/>
                <a:gd name="T3" fmla="*/ 54 h 56"/>
                <a:gd name="T4" fmla="*/ 0 w 34"/>
                <a:gd name="T5" fmla="*/ 53 h 56"/>
                <a:gd name="T6" fmla="*/ 1 w 34"/>
                <a:gd name="T7" fmla="*/ 51 h 56"/>
                <a:gd name="T8" fmla="*/ 1 w 34"/>
                <a:gd name="T9" fmla="*/ 48 h 56"/>
                <a:gd name="T10" fmla="*/ 2 w 34"/>
                <a:gd name="T11" fmla="*/ 44 h 56"/>
                <a:gd name="T12" fmla="*/ 3 w 34"/>
                <a:gd name="T13" fmla="*/ 41 h 56"/>
                <a:gd name="T14" fmla="*/ 5 w 34"/>
                <a:gd name="T15" fmla="*/ 36 h 56"/>
                <a:gd name="T16" fmla="*/ 6 w 34"/>
                <a:gd name="T17" fmla="*/ 32 h 56"/>
                <a:gd name="T18" fmla="*/ 8 w 34"/>
                <a:gd name="T19" fmla="*/ 27 h 56"/>
                <a:gd name="T20" fmla="*/ 11 w 34"/>
                <a:gd name="T21" fmla="*/ 22 h 56"/>
                <a:gd name="T22" fmla="*/ 13 w 34"/>
                <a:gd name="T23" fmla="*/ 17 h 56"/>
                <a:gd name="T24" fmla="*/ 16 w 34"/>
                <a:gd name="T25" fmla="*/ 13 h 56"/>
                <a:gd name="T26" fmla="*/ 20 w 34"/>
                <a:gd name="T27" fmla="*/ 9 h 56"/>
                <a:gd name="T28" fmla="*/ 24 w 34"/>
                <a:gd name="T29" fmla="*/ 5 h 56"/>
                <a:gd name="T30" fmla="*/ 28 w 34"/>
                <a:gd name="T31" fmla="*/ 2 h 56"/>
                <a:gd name="T32" fmla="*/ 33 w 34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56"/>
                <a:gd name="T53" fmla="*/ 34 w 34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56">
                  <a:moveTo>
                    <a:pt x="0" y="55"/>
                  </a:move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2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0" y="9"/>
                  </a:lnTo>
                  <a:lnTo>
                    <a:pt x="24" y="5"/>
                  </a:lnTo>
                  <a:lnTo>
                    <a:pt x="28" y="2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166"/>
            <p:cNvSpPr>
              <a:spLocks/>
            </p:cNvSpPr>
            <p:nvPr/>
          </p:nvSpPr>
          <p:spPr bwMode="auto">
            <a:xfrm>
              <a:off x="919" y="1416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8 h 17"/>
                <a:gd name="T6" fmla="*/ 14 w 17"/>
                <a:gd name="T7" fmla="*/ 12 h 17"/>
                <a:gd name="T8" fmla="*/ 12 w 17"/>
                <a:gd name="T9" fmla="*/ 12 h 17"/>
                <a:gd name="T10" fmla="*/ 10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8 h 17"/>
                <a:gd name="T24" fmla="*/ 0 w 17"/>
                <a:gd name="T25" fmla="*/ 8 h 17"/>
                <a:gd name="T26" fmla="*/ 0 w 17"/>
                <a:gd name="T27" fmla="*/ 4 h 17"/>
                <a:gd name="T28" fmla="*/ 0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167"/>
            <p:cNvSpPr>
              <a:spLocks/>
            </p:cNvSpPr>
            <p:nvPr/>
          </p:nvSpPr>
          <p:spPr bwMode="auto">
            <a:xfrm>
              <a:off x="954" y="135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2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3 w 17"/>
                <a:gd name="T25" fmla="*/ 13 h 17"/>
                <a:gd name="T26" fmla="*/ 10 w 17"/>
                <a:gd name="T27" fmla="*/ 13 h 17"/>
                <a:gd name="T28" fmla="*/ 10 w 17"/>
                <a:gd name="T29" fmla="*/ 16 h 17"/>
                <a:gd name="T30" fmla="*/ 8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168"/>
            <p:cNvSpPr>
              <a:spLocks/>
            </p:cNvSpPr>
            <p:nvPr/>
          </p:nvSpPr>
          <p:spPr bwMode="auto">
            <a:xfrm>
              <a:off x="956" y="1343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4 w 29"/>
                <a:gd name="T3" fmla="*/ 17 h 20"/>
                <a:gd name="T4" fmla="*/ 8 w 29"/>
                <a:gd name="T5" fmla="*/ 16 h 20"/>
                <a:gd name="T6" fmla="*/ 12 w 29"/>
                <a:gd name="T7" fmla="*/ 14 h 20"/>
                <a:gd name="T8" fmla="*/ 15 w 29"/>
                <a:gd name="T9" fmla="*/ 14 h 20"/>
                <a:gd name="T10" fmla="*/ 18 w 29"/>
                <a:gd name="T11" fmla="*/ 13 h 20"/>
                <a:gd name="T12" fmla="*/ 20 w 29"/>
                <a:gd name="T13" fmla="*/ 12 h 20"/>
                <a:gd name="T14" fmla="*/ 22 w 29"/>
                <a:gd name="T15" fmla="*/ 12 h 20"/>
                <a:gd name="T16" fmla="*/ 23 w 29"/>
                <a:gd name="T17" fmla="*/ 12 h 20"/>
                <a:gd name="T18" fmla="*/ 24 w 29"/>
                <a:gd name="T19" fmla="*/ 11 h 20"/>
                <a:gd name="T20" fmla="*/ 25 w 29"/>
                <a:gd name="T21" fmla="*/ 10 h 20"/>
                <a:gd name="T22" fmla="*/ 26 w 29"/>
                <a:gd name="T23" fmla="*/ 10 h 20"/>
                <a:gd name="T24" fmla="*/ 27 w 29"/>
                <a:gd name="T25" fmla="*/ 9 h 20"/>
                <a:gd name="T26" fmla="*/ 27 w 29"/>
                <a:gd name="T27" fmla="*/ 7 h 20"/>
                <a:gd name="T28" fmla="*/ 27 w 29"/>
                <a:gd name="T29" fmla="*/ 5 h 20"/>
                <a:gd name="T30" fmla="*/ 28 w 29"/>
                <a:gd name="T31" fmla="*/ 3 h 20"/>
                <a:gd name="T32" fmla="*/ 28 w 29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0"/>
                <a:gd name="T53" fmla="*/ 29 w 2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0">
                  <a:moveTo>
                    <a:pt x="0" y="19"/>
                  </a:moveTo>
                  <a:lnTo>
                    <a:pt x="4" y="17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8" y="3"/>
                  </a:lnTo>
                  <a:lnTo>
                    <a:pt x="2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169"/>
            <p:cNvSpPr>
              <a:spLocks/>
            </p:cNvSpPr>
            <p:nvPr/>
          </p:nvSpPr>
          <p:spPr bwMode="auto">
            <a:xfrm>
              <a:off x="952" y="135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3 w 17"/>
                <a:gd name="T11" fmla="*/ 13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0 w 17"/>
                <a:gd name="T21" fmla="*/ 2 h 17"/>
                <a:gd name="T22" fmla="*/ 3 w 17"/>
                <a:gd name="T23" fmla="*/ 0 h 17"/>
                <a:gd name="T24" fmla="*/ 6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70"/>
            <p:cNvSpPr>
              <a:spLocks/>
            </p:cNvSpPr>
            <p:nvPr/>
          </p:nvSpPr>
          <p:spPr bwMode="auto">
            <a:xfrm>
              <a:off x="980" y="1340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8 h 17"/>
                <a:gd name="T6" fmla="*/ 2 w 17"/>
                <a:gd name="T7" fmla="*/ 4 h 17"/>
                <a:gd name="T8" fmla="*/ 4 w 17"/>
                <a:gd name="T9" fmla="*/ 4 h 17"/>
                <a:gd name="T10" fmla="*/ 4 w 17"/>
                <a:gd name="T11" fmla="*/ 0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0 h 17"/>
                <a:gd name="T20" fmla="*/ 12 w 17"/>
                <a:gd name="T21" fmla="*/ 4 h 17"/>
                <a:gd name="T22" fmla="*/ 14 w 17"/>
                <a:gd name="T23" fmla="*/ 4 h 17"/>
                <a:gd name="T24" fmla="*/ 14 w 17"/>
                <a:gd name="T25" fmla="*/ 8 h 17"/>
                <a:gd name="T26" fmla="*/ 16 w 17"/>
                <a:gd name="T27" fmla="*/ 8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71"/>
            <p:cNvSpPr>
              <a:spLocks/>
            </p:cNvSpPr>
            <p:nvPr/>
          </p:nvSpPr>
          <p:spPr bwMode="auto">
            <a:xfrm>
              <a:off x="980" y="1355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1 w 21"/>
                <a:gd name="T3" fmla="*/ 0 h 17"/>
                <a:gd name="T4" fmla="*/ 2 w 21"/>
                <a:gd name="T5" fmla="*/ 0 h 17"/>
                <a:gd name="T6" fmla="*/ 4 w 21"/>
                <a:gd name="T7" fmla="*/ 0 h 17"/>
                <a:gd name="T8" fmla="*/ 5 w 21"/>
                <a:gd name="T9" fmla="*/ 0 h 17"/>
                <a:gd name="T10" fmla="*/ 6 w 21"/>
                <a:gd name="T11" fmla="*/ 1 h 17"/>
                <a:gd name="T12" fmla="*/ 8 w 21"/>
                <a:gd name="T13" fmla="*/ 1 h 17"/>
                <a:gd name="T14" fmla="*/ 10 w 21"/>
                <a:gd name="T15" fmla="*/ 1 h 17"/>
                <a:gd name="T16" fmla="*/ 11 w 21"/>
                <a:gd name="T17" fmla="*/ 3 h 17"/>
                <a:gd name="T18" fmla="*/ 13 w 21"/>
                <a:gd name="T19" fmla="*/ 5 h 17"/>
                <a:gd name="T20" fmla="*/ 15 w 21"/>
                <a:gd name="T21" fmla="*/ 5 h 17"/>
                <a:gd name="T22" fmla="*/ 16 w 21"/>
                <a:gd name="T23" fmla="*/ 8 h 17"/>
                <a:gd name="T24" fmla="*/ 18 w 21"/>
                <a:gd name="T25" fmla="*/ 10 h 17"/>
                <a:gd name="T26" fmla="*/ 19 w 21"/>
                <a:gd name="T27" fmla="*/ 12 h 17"/>
                <a:gd name="T28" fmla="*/ 20 w 21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7"/>
                <a:gd name="T47" fmla="*/ 21 w 2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2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172"/>
            <p:cNvSpPr>
              <a:spLocks/>
            </p:cNvSpPr>
            <p:nvPr/>
          </p:nvSpPr>
          <p:spPr bwMode="auto">
            <a:xfrm>
              <a:off x="976" y="135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4 w 17"/>
                <a:gd name="T19" fmla="*/ 4 h 17"/>
                <a:gd name="T20" fmla="*/ 4 w 17"/>
                <a:gd name="T21" fmla="*/ 2 h 17"/>
                <a:gd name="T22" fmla="*/ 8 w 17"/>
                <a:gd name="T23" fmla="*/ 2 h 17"/>
                <a:gd name="T24" fmla="*/ 12 w 17"/>
                <a:gd name="T25" fmla="*/ 0 h 17"/>
                <a:gd name="T26" fmla="*/ 16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173"/>
            <p:cNvSpPr>
              <a:spLocks/>
            </p:cNvSpPr>
            <p:nvPr/>
          </p:nvSpPr>
          <p:spPr bwMode="auto">
            <a:xfrm>
              <a:off x="996" y="136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3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11 w 17"/>
                <a:gd name="T17" fmla="*/ 16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4 w 17"/>
                <a:gd name="T25" fmla="*/ 13 h 17"/>
                <a:gd name="T26" fmla="*/ 2 w 17"/>
                <a:gd name="T27" fmla="*/ 13 h 17"/>
                <a:gd name="T28" fmla="*/ 2 w 17"/>
                <a:gd name="T29" fmla="*/ 10 h 17"/>
                <a:gd name="T30" fmla="*/ 0 w 17"/>
                <a:gd name="T31" fmla="*/ 8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174"/>
            <p:cNvSpPr>
              <a:spLocks/>
            </p:cNvSpPr>
            <p:nvPr/>
          </p:nvSpPr>
          <p:spPr bwMode="auto">
            <a:xfrm>
              <a:off x="896" y="1343"/>
              <a:ext cx="17" cy="24"/>
            </a:xfrm>
            <a:custGeom>
              <a:avLst/>
              <a:gdLst>
                <a:gd name="T0" fmla="*/ 2 w 17"/>
                <a:gd name="T1" fmla="*/ 23 h 24"/>
                <a:gd name="T2" fmla="*/ 2 w 17"/>
                <a:gd name="T3" fmla="*/ 23 h 24"/>
                <a:gd name="T4" fmla="*/ 2 w 17"/>
                <a:gd name="T5" fmla="*/ 22 h 24"/>
                <a:gd name="T6" fmla="*/ 1 w 17"/>
                <a:gd name="T7" fmla="*/ 21 h 24"/>
                <a:gd name="T8" fmla="*/ 1 w 17"/>
                <a:gd name="T9" fmla="*/ 20 h 24"/>
                <a:gd name="T10" fmla="*/ 1 w 17"/>
                <a:gd name="T11" fmla="*/ 19 h 24"/>
                <a:gd name="T12" fmla="*/ 0 w 17"/>
                <a:gd name="T13" fmla="*/ 18 h 24"/>
                <a:gd name="T14" fmla="*/ 0 w 17"/>
                <a:gd name="T15" fmla="*/ 16 h 24"/>
                <a:gd name="T16" fmla="*/ 0 w 17"/>
                <a:gd name="T17" fmla="*/ 15 h 24"/>
                <a:gd name="T18" fmla="*/ 1 w 17"/>
                <a:gd name="T19" fmla="*/ 13 h 24"/>
                <a:gd name="T20" fmla="*/ 1 w 17"/>
                <a:gd name="T21" fmla="*/ 11 h 24"/>
                <a:gd name="T22" fmla="*/ 2 w 17"/>
                <a:gd name="T23" fmla="*/ 9 h 24"/>
                <a:gd name="T24" fmla="*/ 4 w 17"/>
                <a:gd name="T25" fmla="*/ 7 h 24"/>
                <a:gd name="T26" fmla="*/ 5 w 17"/>
                <a:gd name="T27" fmla="*/ 5 h 24"/>
                <a:gd name="T28" fmla="*/ 8 w 17"/>
                <a:gd name="T29" fmla="*/ 3 h 24"/>
                <a:gd name="T30" fmla="*/ 11 w 17"/>
                <a:gd name="T31" fmla="*/ 2 h 24"/>
                <a:gd name="T32" fmla="*/ 16 w 1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4"/>
                <a:gd name="T53" fmla="*/ 17 w 1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4">
                  <a:moveTo>
                    <a:pt x="2" y="23"/>
                  </a:moveTo>
                  <a:lnTo>
                    <a:pt x="2" y="23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175"/>
            <p:cNvSpPr>
              <a:spLocks/>
            </p:cNvSpPr>
            <p:nvPr/>
          </p:nvSpPr>
          <p:spPr bwMode="auto">
            <a:xfrm>
              <a:off x="895" y="1364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3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11 w 17"/>
                <a:gd name="T17" fmla="*/ 16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6 h 17"/>
                <a:gd name="T26" fmla="*/ 2 w 17"/>
                <a:gd name="T27" fmla="*/ 13 h 17"/>
                <a:gd name="T28" fmla="*/ 0 w 17"/>
                <a:gd name="T29" fmla="*/ 13 h 17"/>
                <a:gd name="T30" fmla="*/ 0 w 17"/>
                <a:gd name="T31" fmla="*/ 10 h 17"/>
                <a:gd name="T32" fmla="*/ 1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176"/>
            <p:cNvSpPr>
              <a:spLocks/>
            </p:cNvSpPr>
            <p:nvPr/>
          </p:nvSpPr>
          <p:spPr bwMode="auto">
            <a:xfrm>
              <a:off x="910" y="134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2 h 17"/>
                <a:gd name="T12" fmla="*/ 12 w 17"/>
                <a:gd name="T13" fmla="*/ 2 h 17"/>
                <a:gd name="T14" fmla="*/ 12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2 w 17"/>
                <a:gd name="T25" fmla="*/ 13 h 17"/>
                <a:gd name="T26" fmla="*/ 12 w 17"/>
                <a:gd name="T27" fmla="*/ 16 h 17"/>
                <a:gd name="T28" fmla="*/ 9 w 17"/>
                <a:gd name="T29" fmla="*/ 16 h 17"/>
                <a:gd name="T30" fmla="*/ 6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177"/>
            <p:cNvSpPr>
              <a:spLocks/>
            </p:cNvSpPr>
            <p:nvPr/>
          </p:nvSpPr>
          <p:spPr bwMode="auto">
            <a:xfrm>
              <a:off x="881" y="1349"/>
              <a:ext cx="21" cy="17"/>
            </a:xfrm>
            <a:custGeom>
              <a:avLst/>
              <a:gdLst>
                <a:gd name="T0" fmla="*/ 20 w 21"/>
                <a:gd name="T1" fmla="*/ 0 h 17"/>
                <a:gd name="T2" fmla="*/ 20 w 21"/>
                <a:gd name="T3" fmla="*/ 0 h 17"/>
                <a:gd name="T4" fmla="*/ 19 w 21"/>
                <a:gd name="T5" fmla="*/ 3 h 17"/>
                <a:gd name="T6" fmla="*/ 18 w 21"/>
                <a:gd name="T7" fmla="*/ 3 h 17"/>
                <a:gd name="T8" fmla="*/ 17 w 21"/>
                <a:gd name="T9" fmla="*/ 6 h 17"/>
                <a:gd name="T10" fmla="*/ 16 w 21"/>
                <a:gd name="T11" fmla="*/ 9 h 17"/>
                <a:gd name="T12" fmla="*/ 15 w 21"/>
                <a:gd name="T13" fmla="*/ 9 h 17"/>
                <a:gd name="T14" fmla="*/ 13 w 21"/>
                <a:gd name="T15" fmla="*/ 12 h 17"/>
                <a:gd name="T16" fmla="*/ 12 w 21"/>
                <a:gd name="T17" fmla="*/ 12 h 17"/>
                <a:gd name="T18" fmla="*/ 11 w 21"/>
                <a:gd name="T19" fmla="*/ 16 h 17"/>
                <a:gd name="T20" fmla="*/ 9 w 21"/>
                <a:gd name="T21" fmla="*/ 16 h 17"/>
                <a:gd name="T22" fmla="*/ 7 w 21"/>
                <a:gd name="T23" fmla="*/ 16 h 17"/>
                <a:gd name="T24" fmla="*/ 6 w 21"/>
                <a:gd name="T25" fmla="*/ 12 h 17"/>
                <a:gd name="T26" fmla="*/ 4 w 21"/>
                <a:gd name="T27" fmla="*/ 9 h 17"/>
                <a:gd name="T28" fmla="*/ 2 w 21"/>
                <a:gd name="T29" fmla="*/ 6 h 17"/>
                <a:gd name="T30" fmla="*/ 0 w 21"/>
                <a:gd name="T31" fmla="*/ 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7"/>
                <a:gd name="T50" fmla="*/ 21 w 2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7">
                  <a:moveTo>
                    <a:pt x="20" y="0"/>
                  </a:moveTo>
                  <a:lnTo>
                    <a:pt x="20" y="0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2"/>
                  </a:lnTo>
                  <a:lnTo>
                    <a:pt x="4" y="9"/>
                  </a:lnTo>
                  <a:lnTo>
                    <a:pt x="2" y="6"/>
                  </a:lnTo>
                  <a:lnTo>
                    <a:pt x="0" y="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178"/>
            <p:cNvSpPr>
              <a:spLocks/>
            </p:cNvSpPr>
            <p:nvPr/>
          </p:nvSpPr>
          <p:spPr bwMode="auto">
            <a:xfrm>
              <a:off x="898" y="1345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11 w 17"/>
                <a:gd name="T13" fmla="*/ 0 h 17"/>
                <a:gd name="T14" fmla="*/ 11 w 17"/>
                <a:gd name="T15" fmla="*/ 2 h 17"/>
                <a:gd name="T16" fmla="*/ 13 w 17"/>
                <a:gd name="T17" fmla="*/ 2 h 17"/>
                <a:gd name="T18" fmla="*/ 13 w 17"/>
                <a:gd name="T19" fmla="*/ 5 h 17"/>
                <a:gd name="T20" fmla="*/ 16 w 17"/>
                <a:gd name="T21" fmla="*/ 5 h 17"/>
                <a:gd name="T22" fmla="*/ 16 w 17"/>
                <a:gd name="T23" fmla="*/ 8 h 17"/>
                <a:gd name="T24" fmla="*/ 16 w 17"/>
                <a:gd name="T25" fmla="*/ 10 h 17"/>
                <a:gd name="T26" fmla="*/ 16 w 17"/>
                <a:gd name="T27" fmla="*/ 13 h 17"/>
                <a:gd name="T28" fmla="*/ 13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179"/>
            <p:cNvSpPr>
              <a:spLocks/>
            </p:cNvSpPr>
            <p:nvPr/>
          </p:nvSpPr>
          <p:spPr bwMode="auto">
            <a:xfrm>
              <a:off x="877" y="1346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0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2 w 17"/>
                <a:gd name="T15" fmla="*/ 4 h 17"/>
                <a:gd name="T16" fmla="*/ 2 w 17"/>
                <a:gd name="T17" fmla="*/ 2 h 17"/>
                <a:gd name="T18" fmla="*/ 5 w 17"/>
                <a:gd name="T19" fmla="*/ 2 h 17"/>
                <a:gd name="T20" fmla="*/ 5 w 17"/>
                <a:gd name="T21" fmla="*/ 0 h 17"/>
                <a:gd name="T22" fmla="*/ 8 w 17"/>
                <a:gd name="T23" fmla="*/ 0 h 17"/>
                <a:gd name="T24" fmla="*/ 10 w 17"/>
                <a:gd name="T25" fmla="*/ 0 h 17"/>
                <a:gd name="T26" fmla="*/ 13 w 17"/>
                <a:gd name="T27" fmla="*/ 0 h 17"/>
                <a:gd name="T28" fmla="*/ 13 w 17"/>
                <a:gd name="T29" fmla="*/ 2 h 17"/>
                <a:gd name="T30" fmla="*/ 16 w 17"/>
                <a:gd name="T31" fmla="*/ 2 h 17"/>
                <a:gd name="T32" fmla="*/ 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180"/>
            <p:cNvSpPr>
              <a:spLocks/>
            </p:cNvSpPr>
            <p:nvPr/>
          </p:nvSpPr>
          <p:spPr bwMode="auto">
            <a:xfrm>
              <a:off x="1016" y="1379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0 w 23"/>
                <a:gd name="T3" fmla="*/ 2 h 17"/>
                <a:gd name="T4" fmla="*/ 1 w 23"/>
                <a:gd name="T5" fmla="*/ 2 h 17"/>
                <a:gd name="T6" fmla="*/ 2 w 23"/>
                <a:gd name="T7" fmla="*/ 2 h 17"/>
                <a:gd name="T8" fmla="*/ 3 w 23"/>
                <a:gd name="T9" fmla="*/ 0 h 17"/>
                <a:gd name="T10" fmla="*/ 4 w 23"/>
                <a:gd name="T11" fmla="*/ 0 h 17"/>
                <a:gd name="T12" fmla="*/ 6 w 23"/>
                <a:gd name="T13" fmla="*/ 0 h 17"/>
                <a:gd name="T14" fmla="*/ 7 w 23"/>
                <a:gd name="T15" fmla="*/ 0 h 17"/>
                <a:gd name="T16" fmla="*/ 9 w 23"/>
                <a:gd name="T17" fmla="*/ 0 h 17"/>
                <a:gd name="T18" fmla="*/ 10 w 23"/>
                <a:gd name="T19" fmla="*/ 0 h 17"/>
                <a:gd name="T20" fmla="*/ 12 w 23"/>
                <a:gd name="T21" fmla="*/ 0 h 17"/>
                <a:gd name="T22" fmla="*/ 14 w 23"/>
                <a:gd name="T23" fmla="*/ 2 h 17"/>
                <a:gd name="T24" fmla="*/ 16 w 23"/>
                <a:gd name="T25" fmla="*/ 4 h 17"/>
                <a:gd name="T26" fmla="*/ 18 w 23"/>
                <a:gd name="T27" fmla="*/ 6 h 17"/>
                <a:gd name="T28" fmla="*/ 20 w 23"/>
                <a:gd name="T29" fmla="*/ 11 h 17"/>
                <a:gd name="T30" fmla="*/ 22 w 23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7"/>
                <a:gd name="T50" fmla="*/ 23 w 2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7">
                  <a:moveTo>
                    <a:pt x="0" y="4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2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181"/>
            <p:cNvSpPr>
              <a:spLocks/>
            </p:cNvSpPr>
            <p:nvPr/>
          </p:nvSpPr>
          <p:spPr bwMode="auto">
            <a:xfrm>
              <a:off x="1012" y="137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6 w 17"/>
                <a:gd name="T11" fmla="*/ 14 h 17"/>
                <a:gd name="T12" fmla="*/ 3 w 17"/>
                <a:gd name="T13" fmla="*/ 14 h 17"/>
                <a:gd name="T14" fmla="*/ 3 w 17"/>
                <a:gd name="T15" fmla="*/ 12 h 17"/>
                <a:gd name="T16" fmla="*/ 0 w 17"/>
                <a:gd name="T17" fmla="*/ 12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6 h 17"/>
                <a:gd name="T24" fmla="*/ 0 w 17"/>
                <a:gd name="T25" fmla="*/ 4 h 17"/>
                <a:gd name="T26" fmla="*/ 3 w 17"/>
                <a:gd name="T27" fmla="*/ 4 h 17"/>
                <a:gd name="T28" fmla="*/ 3 w 17"/>
                <a:gd name="T29" fmla="*/ 2 h 17"/>
                <a:gd name="T30" fmla="*/ 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182"/>
            <p:cNvSpPr>
              <a:spLocks/>
            </p:cNvSpPr>
            <p:nvPr/>
          </p:nvSpPr>
          <p:spPr bwMode="auto">
            <a:xfrm>
              <a:off x="1035" y="1384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3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9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2 w 17"/>
                <a:gd name="T23" fmla="*/ 13 h 17"/>
                <a:gd name="T24" fmla="*/ 0 w 17"/>
                <a:gd name="T25" fmla="*/ 13 h 17"/>
                <a:gd name="T26" fmla="*/ 0 w 17"/>
                <a:gd name="T27" fmla="*/ 10 h 17"/>
                <a:gd name="T28" fmla="*/ 13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183"/>
            <p:cNvSpPr>
              <a:spLocks/>
            </p:cNvSpPr>
            <p:nvPr/>
          </p:nvSpPr>
          <p:spPr bwMode="auto">
            <a:xfrm>
              <a:off x="1038" y="1386"/>
              <a:ext cx="25" cy="69"/>
            </a:xfrm>
            <a:custGeom>
              <a:avLst/>
              <a:gdLst>
                <a:gd name="T0" fmla="*/ 0 w 25"/>
                <a:gd name="T1" fmla="*/ 0 h 69"/>
                <a:gd name="T2" fmla="*/ 2 w 25"/>
                <a:gd name="T3" fmla="*/ 2 h 69"/>
                <a:gd name="T4" fmla="*/ 4 w 25"/>
                <a:gd name="T5" fmla="*/ 5 h 69"/>
                <a:gd name="T6" fmla="*/ 7 w 25"/>
                <a:gd name="T7" fmla="*/ 9 h 69"/>
                <a:gd name="T8" fmla="*/ 10 w 25"/>
                <a:gd name="T9" fmla="*/ 13 h 69"/>
                <a:gd name="T10" fmla="*/ 13 w 25"/>
                <a:gd name="T11" fmla="*/ 17 h 69"/>
                <a:gd name="T12" fmla="*/ 16 w 25"/>
                <a:gd name="T13" fmla="*/ 21 h 69"/>
                <a:gd name="T14" fmla="*/ 18 w 25"/>
                <a:gd name="T15" fmla="*/ 26 h 69"/>
                <a:gd name="T16" fmla="*/ 20 w 25"/>
                <a:gd name="T17" fmla="*/ 31 h 69"/>
                <a:gd name="T18" fmla="*/ 22 w 25"/>
                <a:gd name="T19" fmla="*/ 36 h 69"/>
                <a:gd name="T20" fmla="*/ 23 w 25"/>
                <a:gd name="T21" fmla="*/ 41 h 69"/>
                <a:gd name="T22" fmla="*/ 24 w 25"/>
                <a:gd name="T23" fmla="*/ 46 h 69"/>
                <a:gd name="T24" fmla="*/ 24 w 25"/>
                <a:gd name="T25" fmla="*/ 51 h 69"/>
                <a:gd name="T26" fmla="*/ 23 w 25"/>
                <a:gd name="T27" fmla="*/ 55 h 69"/>
                <a:gd name="T28" fmla="*/ 21 w 25"/>
                <a:gd name="T29" fmla="*/ 60 h 69"/>
                <a:gd name="T30" fmla="*/ 17 w 25"/>
                <a:gd name="T31" fmla="*/ 64 h 69"/>
                <a:gd name="T32" fmla="*/ 13 w 25"/>
                <a:gd name="T33" fmla="*/ 68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69"/>
                <a:gd name="T53" fmla="*/ 25 w 2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69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7" y="9"/>
                  </a:lnTo>
                  <a:lnTo>
                    <a:pt x="10" y="13"/>
                  </a:lnTo>
                  <a:lnTo>
                    <a:pt x="13" y="17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0" y="31"/>
                  </a:lnTo>
                  <a:lnTo>
                    <a:pt x="22" y="36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4" y="51"/>
                  </a:lnTo>
                  <a:lnTo>
                    <a:pt x="23" y="55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3" y="6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184"/>
            <p:cNvSpPr>
              <a:spLocks/>
            </p:cNvSpPr>
            <p:nvPr/>
          </p:nvSpPr>
          <p:spPr bwMode="auto">
            <a:xfrm>
              <a:off x="1034" y="1382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5 h 17"/>
                <a:gd name="T14" fmla="*/ 2 w 17"/>
                <a:gd name="T15" fmla="*/ 2 h 17"/>
                <a:gd name="T16" fmla="*/ 4 w 17"/>
                <a:gd name="T17" fmla="*/ 2 h 17"/>
                <a:gd name="T18" fmla="*/ 4 w 17"/>
                <a:gd name="T19" fmla="*/ 0 h 17"/>
                <a:gd name="T20" fmla="*/ 6 w 17"/>
                <a:gd name="T21" fmla="*/ 0 h 17"/>
                <a:gd name="T22" fmla="*/ 9 w 17"/>
                <a:gd name="T23" fmla="*/ 0 h 17"/>
                <a:gd name="T24" fmla="*/ 11 w 17"/>
                <a:gd name="T25" fmla="*/ 0 h 17"/>
                <a:gd name="T26" fmla="*/ 13 w 17"/>
                <a:gd name="T27" fmla="*/ 0 h 17"/>
                <a:gd name="T28" fmla="*/ 13 w 17"/>
                <a:gd name="T29" fmla="*/ 2 h 17"/>
                <a:gd name="T30" fmla="*/ 16 w 17"/>
                <a:gd name="T31" fmla="*/ 2 h 17"/>
                <a:gd name="T32" fmla="*/ 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185"/>
            <p:cNvSpPr>
              <a:spLocks/>
            </p:cNvSpPr>
            <p:nvPr/>
          </p:nvSpPr>
          <p:spPr bwMode="auto">
            <a:xfrm>
              <a:off x="1047" y="1451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3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0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0 w 17"/>
                <a:gd name="T25" fmla="*/ 2 h 17"/>
                <a:gd name="T26" fmla="*/ 2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186"/>
            <p:cNvSpPr>
              <a:spLocks/>
            </p:cNvSpPr>
            <p:nvPr/>
          </p:nvSpPr>
          <p:spPr bwMode="auto">
            <a:xfrm>
              <a:off x="984" y="1454"/>
              <a:ext cx="68" cy="17"/>
            </a:xfrm>
            <a:custGeom>
              <a:avLst/>
              <a:gdLst>
                <a:gd name="T0" fmla="*/ 67 w 68"/>
                <a:gd name="T1" fmla="*/ 0 h 17"/>
                <a:gd name="T2" fmla="*/ 66 w 68"/>
                <a:gd name="T3" fmla="*/ 0 h 17"/>
                <a:gd name="T4" fmla="*/ 65 w 68"/>
                <a:gd name="T5" fmla="*/ 1 h 17"/>
                <a:gd name="T6" fmla="*/ 63 w 68"/>
                <a:gd name="T7" fmla="*/ 2 h 17"/>
                <a:gd name="T8" fmla="*/ 61 w 68"/>
                <a:gd name="T9" fmla="*/ 4 h 17"/>
                <a:gd name="T10" fmla="*/ 58 w 68"/>
                <a:gd name="T11" fmla="*/ 5 h 17"/>
                <a:gd name="T12" fmla="*/ 54 w 68"/>
                <a:gd name="T13" fmla="*/ 8 h 17"/>
                <a:gd name="T14" fmla="*/ 50 w 68"/>
                <a:gd name="T15" fmla="*/ 9 h 17"/>
                <a:gd name="T16" fmla="*/ 46 w 68"/>
                <a:gd name="T17" fmla="*/ 10 h 17"/>
                <a:gd name="T18" fmla="*/ 41 w 68"/>
                <a:gd name="T19" fmla="*/ 13 h 17"/>
                <a:gd name="T20" fmla="*/ 36 w 68"/>
                <a:gd name="T21" fmla="*/ 14 h 17"/>
                <a:gd name="T22" fmla="*/ 30 w 68"/>
                <a:gd name="T23" fmla="*/ 14 h 17"/>
                <a:gd name="T24" fmla="*/ 24 w 68"/>
                <a:gd name="T25" fmla="*/ 16 h 17"/>
                <a:gd name="T26" fmla="*/ 18 w 68"/>
                <a:gd name="T27" fmla="*/ 16 h 17"/>
                <a:gd name="T28" fmla="*/ 12 w 68"/>
                <a:gd name="T29" fmla="*/ 16 h 17"/>
                <a:gd name="T30" fmla="*/ 6 w 68"/>
                <a:gd name="T31" fmla="*/ 14 h 17"/>
                <a:gd name="T32" fmla="*/ 0 w 68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7"/>
                <a:gd name="T53" fmla="*/ 68 w 6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7">
                  <a:moveTo>
                    <a:pt x="67" y="0"/>
                  </a:moveTo>
                  <a:lnTo>
                    <a:pt x="66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9"/>
                  </a:lnTo>
                  <a:lnTo>
                    <a:pt x="46" y="10"/>
                  </a:lnTo>
                  <a:lnTo>
                    <a:pt x="41" y="13"/>
                  </a:lnTo>
                  <a:lnTo>
                    <a:pt x="36" y="14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187"/>
            <p:cNvSpPr>
              <a:spLocks/>
            </p:cNvSpPr>
            <p:nvPr/>
          </p:nvSpPr>
          <p:spPr bwMode="auto">
            <a:xfrm>
              <a:off x="1049" y="1450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2 h 17"/>
                <a:gd name="T12" fmla="*/ 12 w 17"/>
                <a:gd name="T13" fmla="*/ 2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6 w 17"/>
                <a:gd name="T23" fmla="*/ 13 h 17"/>
                <a:gd name="T24" fmla="*/ 12 w 17"/>
                <a:gd name="T25" fmla="*/ 13 h 17"/>
                <a:gd name="T26" fmla="*/ 12 w 17"/>
                <a:gd name="T27" fmla="*/ 16 h 17"/>
                <a:gd name="T28" fmla="*/ 9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188"/>
            <p:cNvSpPr>
              <a:spLocks/>
            </p:cNvSpPr>
            <p:nvPr/>
          </p:nvSpPr>
          <p:spPr bwMode="auto">
            <a:xfrm>
              <a:off x="980" y="1460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3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4 h 17"/>
                <a:gd name="T18" fmla="*/ 3 w 17"/>
                <a:gd name="T19" fmla="*/ 2 h 17"/>
                <a:gd name="T20" fmla="*/ 6 w 17"/>
                <a:gd name="T21" fmla="*/ 2 h 17"/>
                <a:gd name="T22" fmla="*/ 9 w 17"/>
                <a:gd name="T23" fmla="*/ 0 h 17"/>
                <a:gd name="T24" fmla="*/ 12 w 17"/>
                <a:gd name="T25" fmla="*/ 0 h 17"/>
                <a:gd name="T26" fmla="*/ 16 w 17"/>
                <a:gd name="T27" fmla="*/ 0 h 17"/>
                <a:gd name="T28" fmla="*/ 9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189"/>
            <p:cNvSpPr>
              <a:spLocks/>
            </p:cNvSpPr>
            <p:nvPr/>
          </p:nvSpPr>
          <p:spPr bwMode="auto">
            <a:xfrm>
              <a:off x="971" y="1441"/>
              <a:ext cx="17" cy="23"/>
            </a:xfrm>
            <a:custGeom>
              <a:avLst/>
              <a:gdLst>
                <a:gd name="T0" fmla="*/ 16 w 17"/>
                <a:gd name="T1" fmla="*/ 22 h 23"/>
                <a:gd name="T2" fmla="*/ 16 w 17"/>
                <a:gd name="T3" fmla="*/ 22 h 23"/>
                <a:gd name="T4" fmla="*/ 14 w 17"/>
                <a:gd name="T5" fmla="*/ 22 h 23"/>
                <a:gd name="T6" fmla="*/ 13 w 17"/>
                <a:gd name="T7" fmla="*/ 21 h 23"/>
                <a:gd name="T8" fmla="*/ 11 w 17"/>
                <a:gd name="T9" fmla="*/ 20 h 23"/>
                <a:gd name="T10" fmla="*/ 8 w 17"/>
                <a:gd name="T11" fmla="*/ 19 h 23"/>
                <a:gd name="T12" fmla="*/ 7 w 17"/>
                <a:gd name="T13" fmla="*/ 18 h 23"/>
                <a:gd name="T14" fmla="*/ 4 w 17"/>
                <a:gd name="T15" fmla="*/ 17 h 23"/>
                <a:gd name="T16" fmla="*/ 3 w 17"/>
                <a:gd name="T17" fmla="*/ 15 h 23"/>
                <a:gd name="T18" fmla="*/ 1 w 17"/>
                <a:gd name="T19" fmla="*/ 13 h 23"/>
                <a:gd name="T20" fmla="*/ 0 w 17"/>
                <a:gd name="T21" fmla="*/ 12 h 23"/>
                <a:gd name="T22" fmla="*/ 0 w 17"/>
                <a:gd name="T23" fmla="*/ 10 h 23"/>
                <a:gd name="T24" fmla="*/ 0 w 17"/>
                <a:gd name="T25" fmla="*/ 8 h 23"/>
                <a:gd name="T26" fmla="*/ 1 w 17"/>
                <a:gd name="T27" fmla="*/ 6 h 23"/>
                <a:gd name="T28" fmla="*/ 2 w 17"/>
                <a:gd name="T29" fmla="*/ 4 h 23"/>
                <a:gd name="T30" fmla="*/ 6 w 17"/>
                <a:gd name="T31" fmla="*/ 2 h 23"/>
                <a:gd name="T32" fmla="*/ 9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16" y="22"/>
                  </a:moveTo>
                  <a:lnTo>
                    <a:pt x="16" y="22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190"/>
            <p:cNvSpPr>
              <a:spLocks/>
            </p:cNvSpPr>
            <p:nvPr/>
          </p:nvSpPr>
          <p:spPr bwMode="auto">
            <a:xfrm>
              <a:off x="982" y="1460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0 h 17"/>
                <a:gd name="T4" fmla="*/ 10 w 17"/>
                <a:gd name="T5" fmla="*/ 0 h 17"/>
                <a:gd name="T6" fmla="*/ 13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6 w 17"/>
                <a:gd name="T15" fmla="*/ 11 h 17"/>
                <a:gd name="T16" fmla="*/ 13 w 17"/>
                <a:gd name="T17" fmla="*/ 11 h 17"/>
                <a:gd name="T18" fmla="*/ 13 w 17"/>
                <a:gd name="T19" fmla="*/ 13 h 17"/>
                <a:gd name="T20" fmla="*/ 10 w 17"/>
                <a:gd name="T21" fmla="*/ 13 h 17"/>
                <a:gd name="T22" fmla="*/ 8 w 17"/>
                <a:gd name="T23" fmla="*/ 16 h 17"/>
                <a:gd name="T24" fmla="*/ 5 w 17"/>
                <a:gd name="T25" fmla="*/ 16 h 17"/>
                <a:gd name="T26" fmla="*/ 2 w 17"/>
                <a:gd name="T27" fmla="*/ 16 h 17"/>
                <a:gd name="T28" fmla="*/ 0 w 17"/>
                <a:gd name="T29" fmla="*/ 16 h 17"/>
                <a:gd name="T30" fmla="*/ 8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191"/>
            <p:cNvSpPr>
              <a:spLocks/>
            </p:cNvSpPr>
            <p:nvPr/>
          </p:nvSpPr>
          <p:spPr bwMode="auto">
            <a:xfrm>
              <a:off x="978" y="143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2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6 w 17"/>
                <a:gd name="T21" fmla="*/ 13 h 17"/>
                <a:gd name="T22" fmla="*/ 12 w 17"/>
                <a:gd name="T23" fmla="*/ 13 h 17"/>
                <a:gd name="T24" fmla="*/ 9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192"/>
            <p:cNvSpPr>
              <a:spLocks/>
            </p:cNvSpPr>
            <p:nvPr/>
          </p:nvSpPr>
          <p:spPr bwMode="auto">
            <a:xfrm>
              <a:off x="979" y="1406"/>
              <a:ext cx="42" cy="36"/>
            </a:xfrm>
            <a:custGeom>
              <a:avLst/>
              <a:gdLst>
                <a:gd name="T0" fmla="*/ 0 w 42"/>
                <a:gd name="T1" fmla="*/ 35 h 36"/>
                <a:gd name="T2" fmla="*/ 0 w 42"/>
                <a:gd name="T3" fmla="*/ 35 h 36"/>
                <a:gd name="T4" fmla="*/ 1 w 42"/>
                <a:gd name="T5" fmla="*/ 34 h 36"/>
                <a:gd name="T6" fmla="*/ 3 w 42"/>
                <a:gd name="T7" fmla="*/ 34 h 36"/>
                <a:gd name="T8" fmla="*/ 5 w 42"/>
                <a:gd name="T9" fmla="*/ 33 h 36"/>
                <a:gd name="T10" fmla="*/ 8 w 42"/>
                <a:gd name="T11" fmla="*/ 31 h 36"/>
                <a:gd name="T12" fmla="*/ 11 w 42"/>
                <a:gd name="T13" fmla="*/ 30 h 36"/>
                <a:gd name="T14" fmla="*/ 15 w 42"/>
                <a:gd name="T15" fmla="*/ 28 h 36"/>
                <a:gd name="T16" fmla="*/ 18 w 42"/>
                <a:gd name="T17" fmla="*/ 26 h 36"/>
                <a:gd name="T18" fmla="*/ 22 w 42"/>
                <a:gd name="T19" fmla="*/ 24 h 36"/>
                <a:gd name="T20" fmla="*/ 26 w 42"/>
                <a:gd name="T21" fmla="*/ 22 h 36"/>
                <a:gd name="T22" fmla="*/ 29 w 42"/>
                <a:gd name="T23" fmla="*/ 19 h 36"/>
                <a:gd name="T24" fmla="*/ 32 w 42"/>
                <a:gd name="T25" fmla="*/ 15 h 36"/>
                <a:gd name="T26" fmla="*/ 35 w 42"/>
                <a:gd name="T27" fmla="*/ 12 h 36"/>
                <a:gd name="T28" fmla="*/ 37 w 42"/>
                <a:gd name="T29" fmla="*/ 8 h 36"/>
                <a:gd name="T30" fmla="*/ 39 w 42"/>
                <a:gd name="T31" fmla="*/ 4 h 36"/>
                <a:gd name="T32" fmla="*/ 41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35"/>
                  </a:moveTo>
                  <a:lnTo>
                    <a:pt x="0" y="35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5" y="33"/>
                  </a:lnTo>
                  <a:lnTo>
                    <a:pt x="8" y="31"/>
                  </a:lnTo>
                  <a:lnTo>
                    <a:pt x="11" y="30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6" y="22"/>
                  </a:lnTo>
                  <a:lnTo>
                    <a:pt x="29" y="19"/>
                  </a:lnTo>
                  <a:lnTo>
                    <a:pt x="32" y="15"/>
                  </a:lnTo>
                  <a:lnTo>
                    <a:pt x="35" y="12"/>
                  </a:lnTo>
                  <a:lnTo>
                    <a:pt x="37" y="8"/>
                  </a:lnTo>
                  <a:lnTo>
                    <a:pt x="39" y="4"/>
                  </a:lnTo>
                  <a:lnTo>
                    <a:pt x="4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193"/>
            <p:cNvSpPr>
              <a:spLocks/>
            </p:cNvSpPr>
            <p:nvPr/>
          </p:nvSpPr>
          <p:spPr bwMode="auto">
            <a:xfrm>
              <a:off x="975" y="143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3 w 17"/>
                <a:gd name="T11" fmla="*/ 13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3 w 17"/>
                <a:gd name="T21" fmla="*/ 2 h 17"/>
                <a:gd name="T22" fmla="*/ 6 w 17"/>
                <a:gd name="T23" fmla="*/ 2 h 17"/>
                <a:gd name="T24" fmla="*/ 6 w 17"/>
                <a:gd name="T25" fmla="*/ 0 h 17"/>
                <a:gd name="T26" fmla="*/ 9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194"/>
            <p:cNvSpPr>
              <a:spLocks/>
            </p:cNvSpPr>
            <p:nvPr/>
          </p:nvSpPr>
          <p:spPr bwMode="auto">
            <a:xfrm>
              <a:off x="1016" y="1402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9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6 w 17"/>
                <a:gd name="T13" fmla="*/ 3 h 17"/>
                <a:gd name="T14" fmla="*/ 8 w 17"/>
                <a:gd name="T15" fmla="*/ 0 h 17"/>
                <a:gd name="T16" fmla="*/ 10 w 17"/>
                <a:gd name="T17" fmla="*/ 0 h 17"/>
                <a:gd name="T18" fmla="*/ 10 w 17"/>
                <a:gd name="T19" fmla="*/ 3 h 17"/>
                <a:gd name="T20" fmla="*/ 12 w 17"/>
                <a:gd name="T21" fmla="*/ 3 h 17"/>
                <a:gd name="T22" fmla="*/ 14 w 17"/>
                <a:gd name="T23" fmla="*/ 3 h 17"/>
                <a:gd name="T24" fmla="*/ 14 w 17"/>
                <a:gd name="T25" fmla="*/ 6 h 17"/>
                <a:gd name="T26" fmla="*/ 16 w 17"/>
                <a:gd name="T27" fmla="*/ 6 h 17"/>
                <a:gd name="T28" fmla="*/ 16 w 17"/>
                <a:gd name="T29" fmla="*/ 9 h 17"/>
                <a:gd name="T30" fmla="*/ 16 w 17"/>
                <a:gd name="T31" fmla="*/ 12 h 17"/>
                <a:gd name="T32" fmla="*/ 16 w 17"/>
                <a:gd name="T33" fmla="*/ 16 h 17"/>
                <a:gd name="T34" fmla="*/ 0 w 17"/>
                <a:gd name="T35" fmla="*/ 1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195"/>
            <p:cNvSpPr>
              <a:spLocks/>
            </p:cNvSpPr>
            <p:nvPr/>
          </p:nvSpPr>
          <p:spPr bwMode="auto">
            <a:xfrm>
              <a:off x="1012" y="1417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0 w 20"/>
                <a:gd name="T3" fmla="*/ 16 h 17"/>
                <a:gd name="T4" fmla="*/ 0 w 20"/>
                <a:gd name="T5" fmla="*/ 12 h 17"/>
                <a:gd name="T6" fmla="*/ 1 w 20"/>
                <a:gd name="T7" fmla="*/ 12 h 17"/>
                <a:gd name="T8" fmla="*/ 2 w 20"/>
                <a:gd name="T9" fmla="*/ 8 h 17"/>
                <a:gd name="T10" fmla="*/ 3 w 20"/>
                <a:gd name="T11" fmla="*/ 8 h 17"/>
                <a:gd name="T12" fmla="*/ 4 w 20"/>
                <a:gd name="T13" fmla="*/ 8 h 17"/>
                <a:gd name="T14" fmla="*/ 6 w 20"/>
                <a:gd name="T15" fmla="*/ 4 h 17"/>
                <a:gd name="T16" fmla="*/ 7 w 20"/>
                <a:gd name="T17" fmla="*/ 4 h 17"/>
                <a:gd name="T18" fmla="*/ 8 w 20"/>
                <a:gd name="T19" fmla="*/ 0 h 17"/>
                <a:gd name="T20" fmla="*/ 10 w 20"/>
                <a:gd name="T21" fmla="*/ 0 h 17"/>
                <a:gd name="T22" fmla="*/ 12 w 20"/>
                <a:gd name="T23" fmla="*/ 0 h 17"/>
                <a:gd name="T24" fmla="*/ 13 w 20"/>
                <a:gd name="T25" fmla="*/ 0 h 17"/>
                <a:gd name="T26" fmla="*/ 15 w 20"/>
                <a:gd name="T27" fmla="*/ 0 h 17"/>
                <a:gd name="T28" fmla="*/ 17 w 20"/>
                <a:gd name="T29" fmla="*/ 0 h 17"/>
                <a:gd name="T30" fmla="*/ 19 w 20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7"/>
                <a:gd name="T50" fmla="*/ 20 w 2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196"/>
            <p:cNvSpPr>
              <a:spLocks/>
            </p:cNvSpPr>
            <p:nvPr/>
          </p:nvSpPr>
          <p:spPr bwMode="auto">
            <a:xfrm>
              <a:off x="1008" y="1418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0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0 w 17"/>
                <a:gd name="T25" fmla="*/ 2 h 17"/>
                <a:gd name="T26" fmla="*/ 2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97"/>
            <p:cNvSpPr>
              <a:spLocks/>
            </p:cNvSpPr>
            <p:nvPr/>
          </p:nvSpPr>
          <p:spPr bwMode="auto">
            <a:xfrm>
              <a:off x="1030" y="1414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12 w 17"/>
                <a:gd name="T7" fmla="*/ 2 h 17"/>
                <a:gd name="T8" fmla="*/ 12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2 w 17"/>
                <a:gd name="T19" fmla="*/ 12 h 17"/>
                <a:gd name="T20" fmla="*/ 12 w 17"/>
                <a:gd name="T21" fmla="*/ 14 h 17"/>
                <a:gd name="T22" fmla="*/ 9 w 17"/>
                <a:gd name="T23" fmla="*/ 14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198"/>
            <p:cNvSpPr>
              <a:spLocks/>
            </p:cNvSpPr>
            <p:nvPr/>
          </p:nvSpPr>
          <p:spPr bwMode="auto">
            <a:xfrm>
              <a:off x="776" y="1277"/>
              <a:ext cx="17" cy="29"/>
            </a:xfrm>
            <a:custGeom>
              <a:avLst/>
              <a:gdLst>
                <a:gd name="T0" fmla="*/ 4 w 17"/>
                <a:gd name="T1" fmla="*/ 28 h 29"/>
                <a:gd name="T2" fmla="*/ 4 w 17"/>
                <a:gd name="T3" fmla="*/ 28 h 29"/>
                <a:gd name="T4" fmla="*/ 4 w 17"/>
                <a:gd name="T5" fmla="*/ 27 h 29"/>
                <a:gd name="T6" fmla="*/ 2 w 17"/>
                <a:gd name="T7" fmla="*/ 26 h 29"/>
                <a:gd name="T8" fmla="*/ 2 w 17"/>
                <a:gd name="T9" fmla="*/ 25 h 29"/>
                <a:gd name="T10" fmla="*/ 1 w 17"/>
                <a:gd name="T11" fmla="*/ 23 h 29"/>
                <a:gd name="T12" fmla="*/ 1 w 17"/>
                <a:gd name="T13" fmla="*/ 21 h 29"/>
                <a:gd name="T14" fmla="*/ 0 w 17"/>
                <a:gd name="T15" fmla="*/ 19 h 29"/>
                <a:gd name="T16" fmla="*/ 0 w 17"/>
                <a:gd name="T17" fmla="*/ 17 h 29"/>
                <a:gd name="T18" fmla="*/ 0 w 17"/>
                <a:gd name="T19" fmla="*/ 15 h 29"/>
                <a:gd name="T20" fmla="*/ 0 w 17"/>
                <a:gd name="T21" fmla="*/ 13 h 29"/>
                <a:gd name="T22" fmla="*/ 1 w 17"/>
                <a:gd name="T23" fmla="*/ 11 h 29"/>
                <a:gd name="T24" fmla="*/ 2 w 17"/>
                <a:gd name="T25" fmla="*/ 8 h 29"/>
                <a:gd name="T26" fmla="*/ 4 w 17"/>
                <a:gd name="T27" fmla="*/ 6 h 29"/>
                <a:gd name="T28" fmla="*/ 7 w 17"/>
                <a:gd name="T29" fmla="*/ 4 h 29"/>
                <a:gd name="T30" fmla="*/ 11 w 17"/>
                <a:gd name="T31" fmla="*/ 2 h 29"/>
                <a:gd name="T32" fmla="*/ 16 w 1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9"/>
                <a:gd name="T53" fmla="*/ 17 w 1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9">
                  <a:moveTo>
                    <a:pt x="4" y="28"/>
                  </a:moveTo>
                  <a:lnTo>
                    <a:pt x="4" y="28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199"/>
            <p:cNvSpPr>
              <a:spLocks/>
            </p:cNvSpPr>
            <p:nvPr/>
          </p:nvSpPr>
          <p:spPr bwMode="auto">
            <a:xfrm>
              <a:off x="776" y="1303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3 h 17"/>
                <a:gd name="T6" fmla="*/ 16 w 17"/>
                <a:gd name="T7" fmla="*/ 3 h 17"/>
                <a:gd name="T8" fmla="*/ 16 w 17"/>
                <a:gd name="T9" fmla="*/ 6 h 17"/>
                <a:gd name="T10" fmla="*/ 13 w 17"/>
                <a:gd name="T11" fmla="*/ 6 h 17"/>
                <a:gd name="T12" fmla="*/ 13 w 17"/>
                <a:gd name="T13" fmla="*/ 9 h 17"/>
                <a:gd name="T14" fmla="*/ 13 w 17"/>
                <a:gd name="T15" fmla="*/ 12 h 17"/>
                <a:gd name="T16" fmla="*/ 11 w 17"/>
                <a:gd name="T17" fmla="*/ 12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2 h 17"/>
                <a:gd name="T26" fmla="*/ 0 w 17"/>
                <a:gd name="T27" fmla="*/ 12 h 17"/>
                <a:gd name="T28" fmla="*/ 0 w 17"/>
                <a:gd name="T29" fmla="*/ 9 h 17"/>
                <a:gd name="T30" fmla="*/ 13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200"/>
            <p:cNvSpPr>
              <a:spLocks/>
            </p:cNvSpPr>
            <p:nvPr/>
          </p:nvSpPr>
          <p:spPr bwMode="auto">
            <a:xfrm>
              <a:off x="785" y="12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2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3 h 17"/>
                <a:gd name="T30" fmla="*/ 8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201"/>
            <p:cNvSpPr>
              <a:spLocks/>
            </p:cNvSpPr>
            <p:nvPr/>
          </p:nvSpPr>
          <p:spPr bwMode="auto">
            <a:xfrm>
              <a:off x="787" y="1260"/>
              <a:ext cx="18" cy="18"/>
            </a:xfrm>
            <a:custGeom>
              <a:avLst/>
              <a:gdLst>
                <a:gd name="T0" fmla="*/ 0 w 18"/>
                <a:gd name="T1" fmla="*/ 17 h 18"/>
                <a:gd name="T2" fmla="*/ 3 w 18"/>
                <a:gd name="T3" fmla="*/ 15 h 18"/>
                <a:gd name="T4" fmla="*/ 6 w 18"/>
                <a:gd name="T5" fmla="*/ 13 h 18"/>
                <a:gd name="T6" fmla="*/ 8 w 18"/>
                <a:gd name="T7" fmla="*/ 12 h 18"/>
                <a:gd name="T8" fmla="*/ 10 w 18"/>
                <a:gd name="T9" fmla="*/ 10 h 18"/>
                <a:gd name="T10" fmla="*/ 12 w 18"/>
                <a:gd name="T11" fmla="*/ 8 h 18"/>
                <a:gd name="T12" fmla="*/ 13 w 18"/>
                <a:gd name="T13" fmla="*/ 7 h 18"/>
                <a:gd name="T14" fmla="*/ 14 w 18"/>
                <a:gd name="T15" fmla="*/ 5 h 18"/>
                <a:gd name="T16" fmla="*/ 15 w 18"/>
                <a:gd name="T17" fmla="*/ 5 h 18"/>
                <a:gd name="T18" fmla="*/ 16 w 18"/>
                <a:gd name="T19" fmla="*/ 4 h 18"/>
                <a:gd name="T20" fmla="*/ 16 w 18"/>
                <a:gd name="T21" fmla="*/ 3 h 18"/>
                <a:gd name="T22" fmla="*/ 16 w 18"/>
                <a:gd name="T23" fmla="*/ 2 h 18"/>
                <a:gd name="T24" fmla="*/ 17 w 18"/>
                <a:gd name="T25" fmla="*/ 1 h 18"/>
                <a:gd name="T26" fmla="*/ 17 w 18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8"/>
                <a:gd name="T44" fmla="*/ 18 w 18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8">
                  <a:moveTo>
                    <a:pt x="0" y="17"/>
                  </a:moveTo>
                  <a:lnTo>
                    <a:pt x="3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202"/>
            <p:cNvSpPr>
              <a:spLocks/>
            </p:cNvSpPr>
            <p:nvPr/>
          </p:nvSpPr>
          <p:spPr bwMode="auto">
            <a:xfrm>
              <a:off x="783" y="1273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6 w 17"/>
                <a:gd name="T5" fmla="*/ 16 h 17"/>
                <a:gd name="T6" fmla="*/ 12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6 w 17"/>
                <a:gd name="T13" fmla="*/ 13 h 17"/>
                <a:gd name="T14" fmla="*/ 3 w 17"/>
                <a:gd name="T15" fmla="*/ 13 h 17"/>
                <a:gd name="T16" fmla="*/ 3 w 17"/>
                <a:gd name="T17" fmla="*/ 11 h 17"/>
                <a:gd name="T18" fmla="*/ 0 w 17"/>
                <a:gd name="T19" fmla="*/ 11 h 17"/>
                <a:gd name="T20" fmla="*/ 0 w 17"/>
                <a:gd name="T21" fmla="*/ 9 h 17"/>
                <a:gd name="T22" fmla="*/ 0 w 17"/>
                <a:gd name="T23" fmla="*/ 6 h 17"/>
                <a:gd name="T24" fmla="*/ 0 w 17"/>
                <a:gd name="T25" fmla="*/ 4 h 17"/>
                <a:gd name="T26" fmla="*/ 0 w 17"/>
                <a:gd name="T27" fmla="*/ 2 h 17"/>
                <a:gd name="T28" fmla="*/ 3 w 17"/>
                <a:gd name="T29" fmla="*/ 0 h 17"/>
                <a:gd name="T30" fmla="*/ 6 w 17"/>
                <a:gd name="T31" fmla="*/ 0 h 17"/>
                <a:gd name="T32" fmla="*/ 16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203"/>
            <p:cNvSpPr>
              <a:spLocks/>
            </p:cNvSpPr>
            <p:nvPr/>
          </p:nvSpPr>
          <p:spPr bwMode="auto">
            <a:xfrm>
              <a:off x="800" y="125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4 h 17"/>
                <a:gd name="T10" fmla="*/ 4 w 17"/>
                <a:gd name="T11" fmla="*/ 0 h 17"/>
                <a:gd name="T12" fmla="*/ 6 w 17"/>
                <a:gd name="T13" fmla="*/ 0 h 17"/>
                <a:gd name="T14" fmla="*/ 9 w 17"/>
                <a:gd name="T15" fmla="*/ 0 h 17"/>
                <a:gd name="T16" fmla="*/ 11 w 17"/>
                <a:gd name="T17" fmla="*/ 0 h 17"/>
                <a:gd name="T18" fmla="*/ 13 w 17"/>
                <a:gd name="T19" fmla="*/ 4 h 17"/>
                <a:gd name="T20" fmla="*/ 16 w 17"/>
                <a:gd name="T21" fmla="*/ 8 h 17"/>
                <a:gd name="T22" fmla="*/ 16 w 17"/>
                <a:gd name="T23" fmla="*/ 12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204"/>
            <p:cNvSpPr>
              <a:spLocks/>
            </p:cNvSpPr>
            <p:nvPr/>
          </p:nvSpPr>
          <p:spPr bwMode="auto">
            <a:xfrm>
              <a:off x="804" y="1248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0 w 19"/>
                <a:gd name="T3" fmla="*/ 16 h 17"/>
                <a:gd name="T4" fmla="*/ 0 w 19"/>
                <a:gd name="T5" fmla="*/ 14 h 17"/>
                <a:gd name="T6" fmla="*/ 1 w 19"/>
                <a:gd name="T7" fmla="*/ 13 h 17"/>
                <a:gd name="T8" fmla="*/ 1 w 19"/>
                <a:gd name="T9" fmla="*/ 12 h 17"/>
                <a:gd name="T10" fmla="*/ 2 w 19"/>
                <a:gd name="T11" fmla="*/ 10 h 17"/>
                <a:gd name="T12" fmla="*/ 2 w 19"/>
                <a:gd name="T13" fmla="*/ 9 h 17"/>
                <a:gd name="T14" fmla="*/ 3 w 19"/>
                <a:gd name="T15" fmla="*/ 8 h 17"/>
                <a:gd name="T16" fmla="*/ 4 w 19"/>
                <a:gd name="T17" fmla="*/ 6 h 17"/>
                <a:gd name="T18" fmla="*/ 5 w 19"/>
                <a:gd name="T19" fmla="*/ 5 h 17"/>
                <a:gd name="T20" fmla="*/ 7 w 19"/>
                <a:gd name="T21" fmla="*/ 4 h 17"/>
                <a:gd name="T22" fmla="*/ 9 w 19"/>
                <a:gd name="T23" fmla="*/ 2 h 17"/>
                <a:gd name="T24" fmla="*/ 10 w 19"/>
                <a:gd name="T25" fmla="*/ 2 h 17"/>
                <a:gd name="T26" fmla="*/ 13 w 19"/>
                <a:gd name="T27" fmla="*/ 1 h 17"/>
                <a:gd name="T28" fmla="*/ 15 w 19"/>
                <a:gd name="T29" fmla="*/ 0 h 17"/>
                <a:gd name="T30" fmla="*/ 18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205"/>
            <p:cNvSpPr>
              <a:spLocks/>
            </p:cNvSpPr>
            <p:nvPr/>
          </p:nvSpPr>
          <p:spPr bwMode="auto">
            <a:xfrm>
              <a:off x="800" y="126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8 h 17"/>
                <a:gd name="T4" fmla="*/ 13 w 17"/>
                <a:gd name="T5" fmla="*/ 12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6 h 17"/>
                <a:gd name="T14" fmla="*/ 2 w 17"/>
                <a:gd name="T15" fmla="*/ 12 h 17"/>
                <a:gd name="T16" fmla="*/ 0 w 17"/>
                <a:gd name="T17" fmla="*/ 8 h 17"/>
                <a:gd name="T18" fmla="*/ 0 w 17"/>
                <a:gd name="T19" fmla="*/ 4 h 17"/>
                <a:gd name="T20" fmla="*/ 0 w 17"/>
                <a:gd name="T21" fmla="*/ 0 h 17"/>
                <a:gd name="T22" fmla="*/ 16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8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206"/>
            <p:cNvSpPr>
              <a:spLocks/>
            </p:cNvSpPr>
            <p:nvPr/>
          </p:nvSpPr>
          <p:spPr bwMode="auto">
            <a:xfrm>
              <a:off x="821" y="12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6 w 17"/>
                <a:gd name="T5" fmla="*/ 0 h 17"/>
                <a:gd name="T6" fmla="*/ 9 w 17"/>
                <a:gd name="T7" fmla="*/ 2 h 17"/>
                <a:gd name="T8" fmla="*/ 12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2 h 17"/>
                <a:gd name="T20" fmla="*/ 12 w 17"/>
                <a:gd name="T21" fmla="*/ 12 h 17"/>
                <a:gd name="T22" fmla="*/ 9 w 17"/>
                <a:gd name="T23" fmla="*/ 12 h 17"/>
                <a:gd name="T24" fmla="*/ 9 w 17"/>
                <a:gd name="T25" fmla="*/ 14 h 17"/>
                <a:gd name="T26" fmla="*/ 6 w 17"/>
                <a:gd name="T27" fmla="*/ 14 h 17"/>
                <a:gd name="T28" fmla="*/ 6 w 17"/>
                <a:gd name="T29" fmla="*/ 16 h 17"/>
                <a:gd name="T30" fmla="*/ 3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207"/>
            <p:cNvSpPr>
              <a:spLocks/>
            </p:cNvSpPr>
            <p:nvPr/>
          </p:nvSpPr>
          <p:spPr bwMode="auto">
            <a:xfrm>
              <a:off x="832" y="1256"/>
              <a:ext cx="47" cy="17"/>
            </a:xfrm>
            <a:custGeom>
              <a:avLst/>
              <a:gdLst>
                <a:gd name="T0" fmla="*/ 0 w 47"/>
                <a:gd name="T1" fmla="*/ 16 h 17"/>
                <a:gd name="T2" fmla="*/ 0 w 47"/>
                <a:gd name="T3" fmla="*/ 16 h 17"/>
                <a:gd name="T4" fmla="*/ 0 w 47"/>
                <a:gd name="T5" fmla="*/ 14 h 17"/>
                <a:gd name="T6" fmla="*/ 1 w 47"/>
                <a:gd name="T7" fmla="*/ 13 h 17"/>
                <a:gd name="T8" fmla="*/ 2 w 47"/>
                <a:gd name="T9" fmla="*/ 12 h 17"/>
                <a:gd name="T10" fmla="*/ 3 w 47"/>
                <a:gd name="T11" fmla="*/ 10 h 17"/>
                <a:gd name="T12" fmla="*/ 5 w 47"/>
                <a:gd name="T13" fmla="*/ 9 h 17"/>
                <a:gd name="T14" fmla="*/ 6 w 47"/>
                <a:gd name="T15" fmla="*/ 8 h 17"/>
                <a:gd name="T16" fmla="*/ 9 w 47"/>
                <a:gd name="T17" fmla="*/ 6 h 17"/>
                <a:gd name="T18" fmla="*/ 12 w 47"/>
                <a:gd name="T19" fmla="*/ 5 h 17"/>
                <a:gd name="T20" fmla="*/ 15 w 47"/>
                <a:gd name="T21" fmla="*/ 2 h 17"/>
                <a:gd name="T22" fmla="*/ 18 w 47"/>
                <a:gd name="T23" fmla="*/ 1 h 17"/>
                <a:gd name="T24" fmla="*/ 23 w 47"/>
                <a:gd name="T25" fmla="*/ 0 h 17"/>
                <a:gd name="T26" fmla="*/ 27 w 47"/>
                <a:gd name="T27" fmla="*/ 0 h 17"/>
                <a:gd name="T28" fmla="*/ 33 w 47"/>
                <a:gd name="T29" fmla="*/ 0 h 17"/>
                <a:gd name="T30" fmla="*/ 39 w 47"/>
                <a:gd name="T31" fmla="*/ 0 h 17"/>
                <a:gd name="T32" fmla="*/ 46 w 4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208"/>
            <p:cNvSpPr>
              <a:spLocks/>
            </p:cNvSpPr>
            <p:nvPr/>
          </p:nvSpPr>
          <p:spPr bwMode="auto">
            <a:xfrm>
              <a:off x="828" y="1267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6 w 17"/>
                <a:gd name="T5" fmla="*/ 12 h 17"/>
                <a:gd name="T6" fmla="*/ 13 w 17"/>
                <a:gd name="T7" fmla="*/ 12 h 17"/>
                <a:gd name="T8" fmla="*/ 11 w 17"/>
                <a:gd name="T9" fmla="*/ 12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9 h 17"/>
                <a:gd name="T26" fmla="*/ 0 w 17"/>
                <a:gd name="T27" fmla="*/ 6 h 17"/>
                <a:gd name="T28" fmla="*/ 0 w 17"/>
                <a:gd name="T29" fmla="*/ 3 h 17"/>
                <a:gd name="T30" fmla="*/ 0 w 17"/>
                <a:gd name="T31" fmla="*/ 0 h 17"/>
                <a:gd name="T32" fmla="*/ 16 w 17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209"/>
            <p:cNvSpPr>
              <a:spLocks/>
            </p:cNvSpPr>
            <p:nvPr/>
          </p:nvSpPr>
          <p:spPr bwMode="auto">
            <a:xfrm>
              <a:off x="877" y="1253"/>
              <a:ext cx="17" cy="17"/>
            </a:xfrm>
            <a:custGeom>
              <a:avLst/>
              <a:gdLst>
                <a:gd name="T0" fmla="*/ 3 w 17"/>
                <a:gd name="T1" fmla="*/ 0 h 17"/>
                <a:gd name="T2" fmla="*/ 3 w 17"/>
                <a:gd name="T3" fmla="*/ 0 h 17"/>
                <a:gd name="T4" fmla="*/ 6 w 17"/>
                <a:gd name="T5" fmla="*/ 0 h 17"/>
                <a:gd name="T6" fmla="*/ 9 w 17"/>
                <a:gd name="T7" fmla="*/ 2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1 h 17"/>
                <a:gd name="T20" fmla="*/ 9 w 17"/>
                <a:gd name="T21" fmla="*/ 13 h 17"/>
                <a:gd name="T22" fmla="*/ 6 w 17"/>
                <a:gd name="T23" fmla="*/ 16 h 17"/>
                <a:gd name="T24" fmla="*/ 0 w 17"/>
                <a:gd name="T25" fmla="*/ 16 h 17"/>
                <a:gd name="T26" fmla="*/ 3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210"/>
            <p:cNvSpPr>
              <a:spLocks/>
            </p:cNvSpPr>
            <p:nvPr/>
          </p:nvSpPr>
          <p:spPr bwMode="auto">
            <a:xfrm>
              <a:off x="878" y="1247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6 w 24"/>
                <a:gd name="T3" fmla="*/ 16 h 17"/>
                <a:gd name="T4" fmla="*/ 11 w 24"/>
                <a:gd name="T5" fmla="*/ 16 h 17"/>
                <a:gd name="T6" fmla="*/ 15 w 24"/>
                <a:gd name="T7" fmla="*/ 16 h 17"/>
                <a:gd name="T8" fmla="*/ 19 w 24"/>
                <a:gd name="T9" fmla="*/ 14 h 17"/>
                <a:gd name="T10" fmla="*/ 21 w 24"/>
                <a:gd name="T11" fmla="*/ 14 h 17"/>
                <a:gd name="T12" fmla="*/ 22 w 24"/>
                <a:gd name="T13" fmla="*/ 12 h 17"/>
                <a:gd name="T14" fmla="*/ 23 w 24"/>
                <a:gd name="T15" fmla="*/ 11 h 17"/>
                <a:gd name="T16" fmla="*/ 23 w 24"/>
                <a:gd name="T17" fmla="*/ 9 h 17"/>
                <a:gd name="T18" fmla="*/ 23 w 24"/>
                <a:gd name="T19" fmla="*/ 8 h 17"/>
                <a:gd name="T20" fmla="*/ 22 w 24"/>
                <a:gd name="T21" fmla="*/ 6 h 17"/>
                <a:gd name="T22" fmla="*/ 22 w 24"/>
                <a:gd name="T23" fmla="*/ 4 h 17"/>
                <a:gd name="T24" fmla="*/ 21 w 24"/>
                <a:gd name="T25" fmla="*/ 3 h 17"/>
                <a:gd name="T26" fmla="*/ 20 w 24"/>
                <a:gd name="T27" fmla="*/ 1 h 17"/>
                <a:gd name="T28" fmla="*/ 19 w 24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17"/>
                <a:gd name="T47" fmla="*/ 24 w 2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17">
                  <a:moveTo>
                    <a:pt x="0" y="14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1"/>
                  </a:lnTo>
                  <a:lnTo>
                    <a:pt x="1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211"/>
            <p:cNvSpPr>
              <a:spLocks/>
            </p:cNvSpPr>
            <p:nvPr/>
          </p:nvSpPr>
          <p:spPr bwMode="auto">
            <a:xfrm>
              <a:off x="874" y="1253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8 w 17"/>
                <a:gd name="T5" fmla="*/ 16 h 17"/>
                <a:gd name="T6" fmla="*/ 4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0 w 17"/>
                <a:gd name="T17" fmla="*/ 2 h 17"/>
                <a:gd name="T18" fmla="*/ 4 w 17"/>
                <a:gd name="T19" fmla="*/ 2 h 17"/>
                <a:gd name="T20" fmla="*/ 8 w 17"/>
                <a:gd name="T21" fmla="*/ 0 h 17"/>
                <a:gd name="T22" fmla="*/ 12 w 17"/>
                <a:gd name="T23" fmla="*/ 0 h 17"/>
                <a:gd name="T24" fmla="*/ 16 w 17"/>
                <a:gd name="T25" fmla="*/ 0 h 17"/>
                <a:gd name="T26" fmla="*/ 12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212"/>
            <p:cNvSpPr>
              <a:spLocks/>
            </p:cNvSpPr>
            <p:nvPr/>
          </p:nvSpPr>
          <p:spPr bwMode="auto">
            <a:xfrm>
              <a:off x="893" y="1244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3 w 17"/>
                <a:gd name="T5" fmla="*/ 16 h 17"/>
                <a:gd name="T6" fmla="*/ 0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2 h 17"/>
                <a:gd name="T18" fmla="*/ 6 w 17"/>
                <a:gd name="T19" fmla="*/ 0 h 17"/>
                <a:gd name="T20" fmla="*/ 9 w 17"/>
                <a:gd name="T21" fmla="*/ 0 h 17"/>
                <a:gd name="T22" fmla="*/ 12 w 17"/>
                <a:gd name="T23" fmla="*/ 0 h 17"/>
                <a:gd name="T24" fmla="*/ 16 w 17"/>
                <a:gd name="T25" fmla="*/ 2 h 17"/>
                <a:gd name="T26" fmla="*/ 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213"/>
            <p:cNvSpPr>
              <a:spLocks/>
            </p:cNvSpPr>
            <p:nvPr/>
          </p:nvSpPr>
          <p:spPr bwMode="auto">
            <a:xfrm>
              <a:off x="857" y="124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4 h 17"/>
                <a:gd name="T6" fmla="*/ 16 w 17"/>
                <a:gd name="T7" fmla="*/ 13 h 17"/>
                <a:gd name="T8" fmla="*/ 16 w 17"/>
                <a:gd name="T9" fmla="*/ 12 h 17"/>
                <a:gd name="T10" fmla="*/ 16 w 17"/>
                <a:gd name="T11" fmla="*/ 11 h 17"/>
                <a:gd name="T12" fmla="*/ 16 w 17"/>
                <a:gd name="T13" fmla="*/ 9 h 17"/>
                <a:gd name="T14" fmla="*/ 14 w 17"/>
                <a:gd name="T15" fmla="*/ 8 h 17"/>
                <a:gd name="T16" fmla="*/ 14 w 17"/>
                <a:gd name="T17" fmla="*/ 7 h 17"/>
                <a:gd name="T18" fmla="*/ 13 w 17"/>
                <a:gd name="T19" fmla="*/ 6 h 17"/>
                <a:gd name="T20" fmla="*/ 12 w 17"/>
                <a:gd name="T21" fmla="*/ 4 h 17"/>
                <a:gd name="T22" fmla="*/ 9 w 17"/>
                <a:gd name="T23" fmla="*/ 3 h 17"/>
                <a:gd name="T24" fmla="*/ 8 w 17"/>
                <a:gd name="T25" fmla="*/ 2 h 17"/>
                <a:gd name="T26" fmla="*/ 6 w 17"/>
                <a:gd name="T27" fmla="*/ 1 h 17"/>
                <a:gd name="T28" fmla="*/ 3 w 17"/>
                <a:gd name="T29" fmla="*/ 1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214"/>
            <p:cNvSpPr>
              <a:spLocks/>
            </p:cNvSpPr>
            <p:nvPr/>
          </p:nvSpPr>
          <p:spPr bwMode="auto">
            <a:xfrm>
              <a:off x="866" y="1255"/>
              <a:ext cx="17" cy="17"/>
            </a:xfrm>
            <a:custGeom>
              <a:avLst/>
              <a:gdLst>
                <a:gd name="T0" fmla="*/ 16 w 17"/>
                <a:gd name="T1" fmla="*/ 3 h 17"/>
                <a:gd name="T2" fmla="*/ 16 w 17"/>
                <a:gd name="T3" fmla="*/ 3 h 17"/>
                <a:gd name="T4" fmla="*/ 16 w 17"/>
                <a:gd name="T5" fmla="*/ 6 h 17"/>
                <a:gd name="T6" fmla="*/ 14 w 17"/>
                <a:gd name="T7" fmla="*/ 9 h 17"/>
                <a:gd name="T8" fmla="*/ 14 w 17"/>
                <a:gd name="T9" fmla="*/ 12 h 17"/>
                <a:gd name="T10" fmla="*/ 12 w 17"/>
                <a:gd name="T11" fmla="*/ 12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9 h 17"/>
                <a:gd name="T26" fmla="*/ 0 w 17"/>
                <a:gd name="T27" fmla="*/ 6 h 17"/>
                <a:gd name="T28" fmla="*/ 0 w 17"/>
                <a:gd name="T29" fmla="*/ 3 h 17"/>
                <a:gd name="T30" fmla="*/ 0 w 17"/>
                <a:gd name="T31" fmla="*/ 0 h 17"/>
                <a:gd name="T32" fmla="*/ 16 w 17"/>
                <a:gd name="T33" fmla="*/ 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3"/>
                  </a:moveTo>
                  <a:lnTo>
                    <a:pt x="16" y="3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215"/>
            <p:cNvSpPr>
              <a:spLocks/>
            </p:cNvSpPr>
            <p:nvPr/>
          </p:nvSpPr>
          <p:spPr bwMode="auto">
            <a:xfrm>
              <a:off x="853" y="1237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2 w 17"/>
                <a:gd name="T5" fmla="*/ 14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8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1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216"/>
            <p:cNvSpPr>
              <a:spLocks/>
            </p:cNvSpPr>
            <p:nvPr/>
          </p:nvSpPr>
          <p:spPr bwMode="auto">
            <a:xfrm>
              <a:off x="740" y="1292"/>
              <a:ext cx="37" cy="21"/>
            </a:xfrm>
            <a:custGeom>
              <a:avLst/>
              <a:gdLst>
                <a:gd name="T0" fmla="*/ 36 w 37"/>
                <a:gd name="T1" fmla="*/ 0 h 21"/>
                <a:gd name="T2" fmla="*/ 35 w 37"/>
                <a:gd name="T3" fmla="*/ 0 h 21"/>
                <a:gd name="T4" fmla="*/ 35 w 37"/>
                <a:gd name="T5" fmla="*/ 1 h 21"/>
                <a:gd name="T6" fmla="*/ 35 w 37"/>
                <a:gd name="T7" fmla="*/ 2 h 21"/>
                <a:gd name="T8" fmla="*/ 35 w 37"/>
                <a:gd name="T9" fmla="*/ 3 h 21"/>
                <a:gd name="T10" fmla="*/ 34 w 37"/>
                <a:gd name="T11" fmla="*/ 5 h 21"/>
                <a:gd name="T12" fmla="*/ 33 w 37"/>
                <a:gd name="T13" fmla="*/ 6 h 21"/>
                <a:gd name="T14" fmla="*/ 32 w 37"/>
                <a:gd name="T15" fmla="*/ 9 h 21"/>
                <a:gd name="T16" fmla="*/ 30 w 37"/>
                <a:gd name="T17" fmla="*/ 11 h 21"/>
                <a:gd name="T18" fmla="*/ 28 w 37"/>
                <a:gd name="T19" fmla="*/ 12 h 21"/>
                <a:gd name="T20" fmla="*/ 26 w 37"/>
                <a:gd name="T21" fmla="*/ 14 h 21"/>
                <a:gd name="T22" fmla="*/ 23 w 37"/>
                <a:gd name="T23" fmla="*/ 16 h 21"/>
                <a:gd name="T24" fmla="*/ 20 w 37"/>
                <a:gd name="T25" fmla="*/ 17 h 21"/>
                <a:gd name="T26" fmla="*/ 16 w 37"/>
                <a:gd name="T27" fmla="*/ 18 h 21"/>
                <a:gd name="T28" fmla="*/ 11 w 37"/>
                <a:gd name="T29" fmla="*/ 19 h 21"/>
                <a:gd name="T30" fmla="*/ 6 w 37"/>
                <a:gd name="T31" fmla="*/ 20 h 21"/>
                <a:gd name="T32" fmla="*/ 0 w 37"/>
                <a:gd name="T33" fmla="*/ 2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1"/>
                <a:gd name="T53" fmla="*/ 37 w 3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1">
                  <a:moveTo>
                    <a:pt x="36" y="0"/>
                  </a:move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6" y="20"/>
                  </a:lnTo>
                  <a:lnTo>
                    <a:pt x="0" y="2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217"/>
            <p:cNvSpPr>
              <a:spLocks/>
            </p:cNvSpPr>
            <p:nvPr/>
          </p:nvSpPr>
          <p:spPr bwMode="auto">
            <a:xfrm>
              <a:off x="772" y="1288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9 h 17"/>
                <a:gd name="T6" fmla="*/ 2 w 17"/>
                <a:gd name="T7" fmla="*/ 9 h 17"/>
                <a:gd name="T8" fmla="*/ 2 w 17"/>
                <a:gd name="T9" fmla="*/ 6 h 17"/>
                <a:gd name="T10" fmla="*/ 4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0 h 17"/>
                <a:gd name="T22" fmla="*/ 12 w 17"/>
                <a:gd name="T23" fmla="*/ 3 h 17"/>
                <a:gd name="T24" fmla="*/ 14 w 17"/>
                <a:gd name="T25" fmla="*/ 6 h 17"/>
                <a:gd name="T26" fmla="*/ 16 w 17"/>
                <a:gd name="T27" fmla="*/ 9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218"/>
            <p:cNvSpPr>
              <a:spLocks/>
            </p:cNvSpPr>
            <p:nvPr/>
          </p:nvSpPr>
          <p:spPr bwMode="auto">
            <a:xfrm>
              <a:off x="736" y="130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3 h 17"/>
                <a:gd name="T8" fmla="*/ 4 w 17"/>
                <a:gd name="T9" fmla="*/ 13 h 17"/>
                <a:gd name="T10" fmla="*/ 4 w 17"/>
                <a:gd name="T11" fmla="*/ 11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8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219"/>
            <p:cNvSpPr>
              <a:spLocks/>
            </p:cNvSpPr>
            <p:nvPr/>
          </p:nvSpPr>
          <p:spPr bwMode="auto">
            <a:xfrm>
              <a:off x="775" y="126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5 h 17"/>
                <a:gd name="T4" fmla="*/ 16 w 17"/>
                <a:gd name="T5" fmla="*/ 14 h 17"/>
                <a:gd name="T6" fmla="*/ 16 w 17"/>
                <a:gd name="T7" fmla="*/ 13 h 17"/>
                <a:gd name="T8" fmla="*/ 16 w 17"/>
                <a:gd name="T9" fmla="*/ 12 h 17"/>
                <a:gd name="T10" fmla="*/ 16 w 17"/>
                <a:gd name="T11" fmla="*/ 10 h 17"/>
                <a:gd name="T12" fmla="*/ 14 w 17"/>
                <a:gd name="T13" fmla="*/ 9 h 17"/>
                <a:gd name="T14" fmla="*/ 14 w 17"/>
                <a:gd name="T15" fmla="*/ 8 h 17"/>
                <a:gd name="T16" fmla="*/ 13 w 17"/>
                <a:gd name="T17" fmla="*/ 6 h 17"/>
                <a:gd name="T18" fmla="*/ 13 w 17"/>
                <a:gd name="T19" fmla="*/ 5 h 17"/>
                <a:gd name="T20" fmla="*/ 12 w 17"/>
                <a:gd name="T21" fmla="*/ 4 h 17"/>
                <a:gd name="T22" fmla="*/ 9 w 17"/>
                <a:gd name="T23" fmla="*/ 2 h 17"/>
                <a:gd name="T24" fmla="*/ 8 w 17"/>
                <a:gd name="T25" fmla="*/ 1 h 17"/>
                <a:gd name="T26" fmla="*/ 5 w 17"/>
                <a:gd name="T27" fmla="*/ 1 h 17"/>
                <a:gd name="T28" fmla="*/ 2 w 17"/>
                <a:gd name="T29" fmla="*/ 0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5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220"/>
            <p:cNvSpPr>
              <a:spLocks/>
            </p:cNvSpPr>
            <p:nvPr/>
          </p:nvSpPr>
          <p:spPr bwMode="auto">
            <a:xfrm>
              <a:off x="783" y="1276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8 h 17"/>
                <a:gd name="T6" fmla="*/ 14 w 17"/>
                <a:gd name="T7" fmla="*/ 12 h 17"/>
                <a:gd name="T8" fmla="*/ 12 w 17"/>
                <a:gd name="T9" fmla="*/ 12 h 17"/>
                <a:gd name="T10" fmla="*/ 12 w 17"/>
                <a:gd name="T11" fmla="*/ 16 h 17"/>
                <a:gd name="T12" fmla="*/ 10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8 h 17"/>
                <a:gd name="T28" fmla="*/ 0 w 17"/>
                <a:gd name="T29" fmla="*/ 4 h 17"/>
                <a:gd name="T30" fmla="*/ 0 w 17"/>
                <a:gd name="T31" fmla="*/ 0 h 17"/>
                <a:gd name="T32" fmla="*/ 16 w 17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221"/>
            <p:cNvSpPr>
              <a:spLocks/>
            </p:cNvSpPr>
            <p:nvPr/>
          </p:nvSpPr>
          <p:spPr bwMode="auto">
            <a:xfrm>
              <a:off x="771" y="125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3 h 17"/>
                <a:gd name="T8" fmla="*/ 4 w 17"/>
                <a:gd name="T9" fmla="*/ 13 h 17"/>
                <a:gd name="T10" fmla="*/ 4 w 17"/>
                <a:gd name="T11" fmla="*/ 11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12 w 17"/>
                <a:gd name="T27" fmla="*/ 0 h 17"/>
                <a:gd name="T28" fmla="*/ 16 w 17"/>
                <a:gd name="T29" fmla="*/ 0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222"/>
            <p:cNvSpPr>
              <a:spLocks/>
            </p:cNvSpPr>
            <p:nvPr/>
          </p:nvSpPr>
          <p:spPr bwMode="auto">
            <a:xfrm>
              <a:off x="766" y="126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2 w 17"/>
                <a:gd name="T3" fmla="*/ 0 h 17"/>
                <a:gd name="T4" fmla="*/ 8 w 17"/>
                <a:gd name="T5" fmla="*/ 0 h 17"/>
                <a:gd name="T6" fmla="*/ 5 w 17"/>
                <a:gd name="T7" fmla="*/ 0 h 17"/>
                <a:gd name="T8" fmla="*/ 3 w 17"/>
                <a:gd name="T9" fmla="*/ 2 h 17"/>
                <a:gd name="T10" fmla="*/ 1 w 17"/>
                <a:gd name="T11" fmla="*/ 2 h 17"/>
                <a:gd name="T12" fmla="*/ 1 w 17"/>
                <a:gd name="T13" fmla="*/ 4 h 17"/>
                <a:gd name="T14" fmla="*/ 0 w 17"/>
                <a:gd name="T15" fmla="*/ 6 h 17"/>
                <a:gd name="T16" fmla="*/ 0 w 17"/>
                <a:gd name="T17" fmla="*/ 9 h 17"/>
                <a:gd name="T18" fmla="*/ 0 w 17"/>
                <a:gd name="T19" fmla="*/ 11 h 17"/>
                <a:gd name="T20" fmla="*/ 1 w 17"/>
                <a:gd name="T21" fmla="*/ 13 h 17"/>
                <a:gd name="T22" fmla="*/ 1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223"/>
            <p:cNvSpPr>
              <a:spLocks/>
            </p:cNvSpPr>
            <p:nvPr/>
          </p:nvSpPr>
          <p:spPr bwMode="auto">
            <a:xfrm>
              <a:off x="775" y="12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2 w 17"/>
                <a:gd name="T21" fmla="*/ 11 h 17"/>
                <a:gd name="T22" fmla="*/ 12 w 17"/>
                <a:gd name="T23" fmla="*/ 13 h 17"/>
                <a:gd name="T24" fmla="*/ 8 w 17"/>
                <a:gd name="T25" fmla="*/ 13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224"/>
            <p:cNvSpPr>
              <a:spLocks/>
            </p:cNvSpPr>
            <p:nvPr/>
          </p:nvSpPr>
          <p:spPr bwMode="auto">
            <a:xfrm>
              <a:off x="764" y="1265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3 w 17"/>
                <a:gd name="T15" fmla="*/ 11 h 17"/>
                <a:gd name="T16" fmla="*/ 13 w 17"/>
                <a:gd name="T17" fmla="*/ 13 h 17"/>
                <a:gd name="T18" fmla="*/ 11 w 17"/>
                <a:gd name="T19" fmla="*/ 13 h 17"/>
                <a:gd name="T20" fmla="*/ 9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2 w 17"/>
                <a:gd name="T27" fmla="*/ 13 h 17"/>
                <a:gd name="T28" fmla="*/ 0 w 17"/>
                <a:gd name="T29" fmla="*/ 13 h 17"/>
                <a:gd name="T30" fmla="*/ 13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225"/>
            <p:cNvSpPr>
              <a:spLocks/>
            </p:cNvSpPr>
            <p:nvPr/>
          </p:nvSpPr>
          <p:spPr bwMode="auto">
            <a:xfrm>
              <a:off x="693" y="1243"/>
              <a:ext cx="23" cy="17"/>
            </a:xfrm>
            <a:custGeom>
              <a:avLst/>
              <a:gdLst>
                <a:gd name="T0" fmla="*/ 22 w 23"/>
                <a:gd name="T1" fmla="*/ 16 h 17"/>
                <a:gd name="T2" fmla="*/ 22 w 23"/>
                <a:gd name="T3" fmla="*/ 16 h 17"/>
                <a:gd name="T4" fmla="*/ 22 w 23"/>
                <a:gd name="T5" fmla="*/ 14 h 17"/>
                <a:gd name="T6" fmla="*/ 21 w 23"/>
                <a:gd name="T7" fmla="*/ 12 h 17"/>
                <a:gd name="T8" fmla="*/ 21 w 23"/>
                <a:gd name="T9" fmla="*/ 11 h 17"/>
                <a:gd name="T10" fmla="*/ 20 w 23"/>
                <a:gd name="T11" fmla="*/ 9 h 17"/>
                <a:gd name="T12" fmla="*/ 19 w 23"/>
                <a:gd name="T13" fmla="*/ 8 h 17"/>
                <a:gd name="T14" fmla="*/ 18 w 23"/>
                <a:gd name="T15" fmla="*/ 4 h 17"/>
                <a:gd name="T16" fmla="*/ 16 w 23"/>
                <a:gd name="T17" fmla="*/ 4 h 17"/>
                <a:gd name="T18" fmla="*/ 15 w 23"/>
                <a:gd name="T19" fmla="*/ 3 h 17"/>
                <a:gd name="T20" fmla="*/ 12 w 23"/>
                <a:gd name="T21" fmla="*/ 1 h 17"/>
                <a:gd name="T22" fmla="*/ 10 w 23"/>
                <a:gd name="T23" fmla="*/ 1 h 17"/>
                <a:gd name="T24" fmla="*/ 7 w 23"/>
                <a:gd name="T25" fmla="*/ 0 h 17"/>
                <a:gd name="T26" fmla="*/ 4 w 23"/>
                <a:gd name="T27" fmla="*/ 0 h 17"/>
                <a:gd name="T28" fmla="*/ 0 w 23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7"/>
                <a:gd name="T47" fmla="*/ 23 w 2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7">
                  <a:moveTo>
                    <a:pt x="22" y="16"/>
                  </a:moveTo>
                  <a:lnTo>
                    <a:pt x="22" y="16"/>
                  </a:lnTo>
                  <a:lnTo>
                    <a:pt x="22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226"/>
            <p:cNvSpPr>
              <a:spLocks/>
            </p:cNvSpPr>
            <p:nvPr/>
          </p:nvSpPr>
          <p:spPr bwMode="auto">
            <a:xfrm>
              <a:off x="711" y="125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3 w 17"/>
                <a:gd name="T9" fmla="*/ 12 h 17"/>
                <a:gd name="T10" fmla="*/ 11 w 17"/>
                <a:gd name="T11" fmla="*/ 12 h 17"/>
                <a:gd name="T12" fmla="*/ 11 w 17"/>
                <a:gd name="T13" fmla="*/ 16 h 17"/>
                <a:gd name="T14" fmla="*/ 9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0 w 17"/>
                <a:gd name="T25" fmla="*/ 8 h 17"/>
                <a:gd name="T26" fmla="*/ 0 w 17"/>
                <a:gd name="T27" fmla="*/ 4 h 17"/>
                <a:gd name="T28" fmla="*/ 0 w 17"/>
                <a:gd name="T29" fmla="*/ 0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227"/>
            <p:cNvSpPr>
              <a:spLocks/>
            </p:cNvSpPr>
            <p:nvPr/>
          </p:nvSpPr>
          <p:spPr bwMode="auto">
            <a:xfrm>
              <a:off x="689" y="12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3 h 17"/>
                <a:gd name="T10" fmla="*/ 4 w 17"/>
                <a:gd name="T11" fmla="*/ 13 h 17"/>
                <a:gd name="T12" fmla="*/ 4 w 17"/>
                <a:gd name="T13" fmla="*/ 11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2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228"/>
            <p:cNvSpPr>
              <a:spLocks/>
            </p:cNvSpPr>
            <p:nvPr/>
          </p:nvSpPr>
          <p:spPr bwMode="auto">
            <a:xfrm>
              <a:off x="654" y="1244"/>
              <a:ext cx="40" cy="17"/>
            </a:xfrm>
            <a:custGeom>
              <a:avLst/>
              <a:gdLst>
                <a:gd name="T0" fmla="*/ 39 w 40"/>
                <a:gd name="T1" fmla="*/ 0 h 17"/>
                <a:gd name="T2" fmla="*/ 35 w 40"/>
                <a:gd name="T3" fmla="*/ 0 h 17"/>
                <a:gd name="T4" fmla="*/ 31 w 40"/>
                <a:gd name="T5" fmla="*/ 0 h 17"/>
                <a:gd name="T6" fmla="*/ 28 w 40"/>
                <a:gd name="T7" fmla="*/ 1 h 17"/>
                <a:gd name="T8" fmla="*/ 24 w 40"/>
                <a:gd name="T9" fmla="*/ 1 h 17"/>
                <a:gd name="T10" fmla="*/ 21 w 40"/>
                <a:gd name="T11" fmla="*/ 3 h 17"/>
                <a:gd name="T12" fmla="*/ 18 w 40"/>
                <a:gd name="T13" fmla="*/ 3 h 17"/>
                <a:gd name="T14" fmla="*/ 16 w 40"/>
                <a:gd name="T15" fmla="*/ 5 h 17"/>
                <a:gd name="T16" fmla="*/ 13 w 40"/>
                <a:gd name="T17" fmla="*/ 7 h 17"/>
                <a:gd name="T18" fmla="*/ 11 w 40"/>
                <a:gd name="T19" fmla="*/ 7 h 17"/>
                <a:gd name="T20" fmla="*/ 9 w 40"/>
                <a:gd name="T21" fmla="*/ 7 h 17"/>
                <a:gd name="T22" fmla="*/ 7 w 40"/>
                <a:gd name="T23" fmla="*/ 8 h 17"/>
                <a:gd name="T24" fmla="*/ 5 w 40"/>
                <a:gd name="T25" fmla="*/ 10 h 17"/>
                <a:gd name="T26" fmla="*/ 4 w 40"/>
                <a:gd name="T27" fmla="*/ 12 h 17"/>
                <a:gd name="T28" fmla="*/ 2 w 40"/>
                <a:gd name="T29" fmla="*/ 12 h 17"/>
                <a:gd name="T30" fmla="*/ 1 w 40"/>
                <a:gd name="T31" fmla="*/ 14 h 17"/>
                <a:gd name="T32" fmla="*/ 0 w 40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39" y="0"/>
                  </a:move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229"/>
            <p:cNvSpPr>
              <a:spLocks/>
            </p:cNvSpPr>
            <p:nvPr/>
          </p:nvSpPr>
          <p:spPr bwMode="auto">
            <a:xfrm>
              <a:off x="693" y="124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10 w 17"/>
                <a:gd name="T7" fmla="*/ 2 h 17"/>
                <a:gd name="T8" fmla="*/ 10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0 w 17"/>
                <a:gd name="T19" fmla="*/ 11 h 17"/>
                <a:gd name="T20" fmla="*/ 10 w 17"/>
                <a:gd name="T21" fmla="*/ 13 h 17"/>
                <a:gd name="T22" fmla="*/ 5 w 17"/>
                <a:gd name="T23" fmla="*/ 13 h 17"/>
                <a:gd name="T24" fmla="*/ 5 w 17"/>
                <a:gd name="T25" fmla="*/ 16 h 17"/>
                <a:gd name="T26" fmla="*/ 0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230"/>
            <p:cNvSpPr>
              <a:spLocks/>
            </p:cNvSpPr>
            <p:nvPr/>
          </p:nvSpPr>
          <p:spPr bwMode="auto">
            <a:xfrm>
              <a:off x="651" y="1249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2 w 17"/>
                <a:gd name="T17" fmla="*/ 11 h 17"/>
                <a:gd name="T18" fmla="*/ 0 w 17"/>
                <a:gd name="T19" fmla="*/ 11 h 17"/>
                <a:gd name="T20" fmla="*/ 0 w 17"/>
                <a:gd name="T21" fmla="*/ 9 h 17"/>
                <a:gd name="T22" fmla="*/ 0 w 17"/>
                <a:gd name="T23" fmla="*/ 6 h 17"/>
                <a:gd name="T24" fmla="*/ 0 w 17"/>
                <a:gd name="T25" fmla="*/ 4 h 17"/>
                <a:gd name="T26" fmla="*/ 2 w 17"/>
                <a:gd name="T27" fmla="*/ 2 h 17"/>
                <a:gd name="T28" fmla="*/ 5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231"/>
            <p:cNvSpPr>
              <a:spLocks/>
            </p:cNvSpPr>
            <p:nvPr/>
          </p:nvSpPr>
          <p:spPr bwMode="auto">
            <a:xfrm>
              <a:off x="646" y="1253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14 w 17"/>
                <a:gd name="T3" fmla="*/ 1 h 19"/>
                <a:gd name="T4" fmla="*/ 12 w 17"/>
                <a:gd name="T5" fmla="*/ 1 h 19"/>
                <a:gd name="T6" fmla="*/ 10 w 17"/>
                <a:gd name="T7" fmla="*/ 2 h 19"/>
                <a:gd name="T8" fmla="*/ 8 w 17"/>
                <a:gd name="T9" fmla="*/ 3 h 19"/>
                <a:gd name="T10" fmla="*/ 6 w 17"/>
                <a:gd name="T11" fmla="*/ 4 h 19"/>
                <a:gd name="T12" fmla="*/ 6 w 17"/>
                <a:gd name="T13" fmla="*/ 5 h 19"/>
                <a:gd name="T14" fmla="*/ 4 w 17"/>
                <a:gd name="T15" fmla="*/ 6 h 19"/>
                <a:gd name="T16" fmla="*/ 4 w 17"/>
                <a:gd name="T17" fmla="*/ 7 h 19"/>
                <a:gd name="T18" fmla="*/ 2 w 17"/>
                <a:gd name="T19" fmla="*/ 8 h 19"/>
                <a:gd name="T20" fmla="*/ 2 w 17"/>
                <a:gd name="T21" fmla="*/ 9 h 19"/>
                <a:gd name="T22" fmla="*/ 0 w 17"/>
                <a:gd name="T23" fmla="*/ 10 h 19"/>
                <a:gd name="T24" fmla="*/ 0 w 17"/>
                <a:gd name="T25" fmla="*/ 11 h 19"/>
                <a:gd name="T26" fmla="*/ 0 w 17"/>
                <a:gd name="T27" fmla="*/ 13 h 19"/>
                <a:gd name="T28" fmla="*/ 0 w 17"/>
                <a:gd name="T29" fmla="*/ 15 h 19"/>
                <a:gd name="T30" fmla="*/ 0 w 17"/>
                <a:gd name="T31" fmla="*/ 16 h 19"/>
                <a:gd name="T32" fmla="*/ 2 w 17"/>
                <a:gd name="T33" fmla="*/ 1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0"/>
                  </a:move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232"/>
            <p:cNvSpPr>
              <a:spLocks/>
            </p:cNvSpPr>
            <p:nvPr/>
          </p:nvSpPr>
          <p:spPr bwMode="auto">
            <a:xfrm>
              <a:off x="652" y="12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3 w 17"/>
                <a:gd name="T13" fmla="*/ 2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3 w 17"/>
                <a:gd name="T23" fmla="*/ 13 h 17"/>
                <a:gd name="T24" fmla="*/ 10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233"/>
            <p:cNvSpPr>
              <a:spLocks/>
            </p:cNvSpPr>
            <p:nvPr/>
          </p:nvSpPr>
          <p:spPr bwMode="auto">
            <a:xfrm>
              <a:off x="643" y="12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8 h 17"/>
                <a:gd name="T28" fmla="*/ 0 w 17"/>
                <a:gd name="T29" fmla="*/ 4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234"/>
            <p:cNvSpPr>
              <a:spLocks/>
            </p:cNvSpPr>
            <p:nvPr/>
          </p:nvSpPr>
          <p:spPr bwMode="auto">
            <a:xfrm>
              <a:off x="626" y="1258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16 h 17"/>
                <a:gd name="T4" fmla="*/ 19 w 21"/>
                <a:gd name="T5" fmla="*/ 13 h 17"/>
                <a:gd name="T6" fmla="*/ 19 w 21"/>
                <a:gd name="T7" fmla="*/ 10 h 17"/>
                <a:gd name="T8" fmla="*/ 18 w 21"/>
                <a:gd name="T9" fmla="*/ 10 h 17"/>
                <a:gd name="T10" fmla="*/ 18 w 21"/>
                <a:gd name="T11" fmla="*/ 8 h 17"/>
                <a:gd name="T12" fmla="*/ 17 w 21"/>
                <a:gd name="T13" fmla="*/ 5 h 17"/>
                <a:gd name="T14" fmla="*/ 16 w 21"/>
                <a:gd name="T15" fmla="*/ 5 h 17"/>
                <a:gd name="T16" fmla="*/ 15 w 21"/>
                <a:gd name="T17" fmla="*/ 2 h 17"/>
                <a:gd name="T18" fmla="*/ 13 w 21"/>
                <a:gd name="T19" fmla="*/ 0 h 17"/>
                <a:gd name="T20" fmla="*/ 11 w 21"/>
                <a:gd name="T21" fmla="*/ 0 h 17"/>
                <a:gd name="T22" fmla="*/ 10 w 21"/>
                <a:gd name="T23" fmla="*/ 0 h 17"/>
                <a:gd name="T24" fmla="*/ 8 w 21"/>
                <a:gd name="T25" fmla="*/ 0 h 17"/>
                <a:gd name="T26" fmla="*/ 5 w 21"/>
                <a:gd name="T27" fmla="*/ 2 h 17"/>
                <a:gd name="T28" fmla="*/ 3 w 21"/>
                <a:gd name="T29" fmla="*/ 5 h 17"/>
                <a:gd name="T30" fmla="*/ 0 w 21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7"/>
                <a:gd name="T50" fmla="*/ 21 w 2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7">
                  <a:moveTo>
                    <a:pt x="20" y="16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235"/>
            <p:cNvSpPr>
              <a:spLocks/>
            </p:cNvSpPr>
            <p:nvPr/>
          </p:nvSpPr>
          <p:spPr bwMode="auto">
            <a:xfrm>
              <a:off x="643" y="12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3 w 17"/>
                <a:gd name="T9" fmla="*/ 9 h 17"/>
                <a:gd name="T10" fmla="*/ 13 w 17"/>
                <a:gd name="T11" fmla="*/ 12 h 17"/>
                <a:gd name="T12" fmla="*/ 11 w 17"/>
                <a:gd name="T13" fmla="*/ 16 h 17"/>
                <a:gd name="T14" fmla="*/ 9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2 w 17"/>
                <a:gd name="T21" fmla="*/ 12 h 17"/>
                <a:gd name="T22" fmla="*/ 0 w 17"/>
                <a:gd name="T23" fmla="*/ 9 h 17"/>
                <a:gd name="T24" fmla="*/ 0 w 17"/>
                <a:gd name="T25" fmla="*/ 6 h 17"/>
                <a:gd name="T26" fmla="*/ 16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236"/>
            <p:cNvSpPr>
              <a:spLocks/>
            </p:cNvSpPr>
            <p:nvPr/>
          </p:nvSpPr>
          <p:spPr bwMode="auto">
            <a:xfrm>
              <a:off x="622" y="125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6 h 17"/>
                <a:gd name="T12" fmla="*/ 2 w 17"/>
                <a:gd name="T13" fmla="*/ 13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2 w 17"/>
                <a:gd name="T23" fmla="*/ 2 h 17"/>
                <a:gd name="T24" fmla="*/ 5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237"/>
            <p:cNvSpPr>
              <a:spLocks/>
            </p:cNvSpPr>
            <p:nvPr/>
          </p:nvSpPr>
          <p:spPr bwMode="auto">
            <a:xfrm>
              <a:off x="601" y="1260"/>
              <a:ext cx="26" cy="17"/>
            </a:xfrm>
            <a:custGeom>
              <a:avLst/>
              <a:gdLst>
                <a:gd name="T0" fmla="*/ 25 w 26"/>
                <a:gd name="T1" fmla="*/ 0 h 17"/>
                <a:gd name="T2" fmla="*/ 22 w 26"/>
                <a:gd name="T3" fmla="*/ 1 h 17"/>
                <a:gd name="T4" fmla="*/ 19 w 26"/>
                <a:gd name="T5" fmla="*/ 3 h 17"/>
                <a:gd name="T6" fmla="*/ 16 w 26"/>
                <a:gd name="T7" fmla="*/ 4 h 17"/>
                <a:gd name="T8" fmla="*/ 14 w 26"/>
                <a:gd name="T9" fmla="*/ 5 h 17"/>
                <a:gd name="T10" fmla="*/ 12 w 26"/>
                <a:gd name="T11" fmla="*/ 8 h 17"/>
                <a:gd name="T12" fmla="*/ 10 w 26"/>
                <a:gd name="T13" fmla="*/ 9 h 17"/>
                <a:gd name="T14" fmla="*/ 8 w 26"/>
                <a:gd name="T15" fmla="*/ 10 h 17"/>
                <a:gd name="T16" fmla="*/ 6 w 26"/>
                <a:gd name="T17" fmla="*/ 11 h 17"/>
                <a:gd name="T18" fmla="*/ 5 w 26"/>
                <a:gd name="T19" fmla="*/ 12 h 17"/>
                <a:gd name="T20" fmla="*/ 3 w 26"/>
                <a:gd name="T21" fmla="*/ 12 h 17"/>
                <a:gd name="T22" fmla="*/ 2 w 26"/>
                <a:gd name="T23" fmla="*/ 13 h 17"/>
                <a:gd name="T24" fmla="*/ 1 w 26"/>
                <a:gd name="T25" fmla="*/ 14 h 17"/>
                <a:gd name="T26" fmla="*/ 0 w 26"/>
                <a:gd name="T27" fmla="*/ 14 h 17"/>
                <a:gd name="T28" fmla="*/ 0 w 26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7"/>
                <a:gd name="T47" fmla="*/ 26 w 2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7">
                  <a:moveTo>
                    <a:pt x="25" y="0"/>
                  </a:moveTo>
                  <a:lnTo>
                    <a:pt x="22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238"/>
            <p:cNvSpPr>
              <a:spLocks/>
            </p:cNvSpPr>
            <p:nvPr/>
          </p:nvSpPr>
          <p:spPr bwMode="auto">
            <a:xfrm>
              <a:off x="624" y="12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0 w 17"/>
                <a:gd name="T13" fmla="*/ 2 h 17"/>
                <a:gd name="T14" fmla="*/ 13 w 17"/>
                <a:gd name="T15" fmla="*/ 2 h 17"/>
                <a:gd name="T16" fmla="*/ 13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3 h 17"/>
                <a:gd name="T30" fmla="*/ 1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239"/>
            <p:cNvSpPr>
              <a:spLocks/>
            </p:cNvSpPr>
            <p:nvPr/>
          </p:nvSpPr>
          <p:spPr bwMode="auto">
            <a:xfrm>
              <a:off x="597" y="1271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3 h 17"/>
                <a:gd name="T10" fmla="*/ 5 w 17"/>
                <a:gd name="T11" fmla="*/ 13 h 17"/>
                <a:gd name="T12" fmla="*/ 2 w 17"/>
                <a:gd name="T13" fmla="*/ 13 h 17"/>
                <a:gd name="T14" fmla="*/ 2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2 w 17"/>
                <a:gd name="T21" fmla="*/ 4 h 17"/>
                <a:gd name="T22" fmla="*/ 2 w 17"/>
                <a:gd name="T23" fmla="*/ 2 h 17"/>
                <a:gd name="T24" fmla="*/ 5 w 17"/>
                <a:gd name="T25" fmla="*/ 0 h 17"/>
                <a:gd name="T26" fmla="*/ 16 w 17"/>
                <a:gd name="T27" fmla="*/ 1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240"/>
            <p:cNvSpPr>
              <a:spLocks/>
            </p:cNvSpPr>
            <p:nvPr/>
          </p:nvSpPr>
          <p:spPr bwMode="auto">
            <a:xfrm>
              <a:off x="596" y="12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2 w 17"/>
                <a:gd name="T3" fmla="*/ 0 h 17"/>
                <a:gd name="T4" fmla="*/ 12 w 17"/>
                <a:gd name="T5" fmla="*/ 1 h 17"/>
                <a:gd name="T6" fmla="*/ 9 w 17"/>
                <a:gd name="T7" fmla="*/ 2 h 17"/>
                <a:gd name="T8" fmla="*/ 6 w 17"/>
                <a:gd name="T9" fmla="*/ 2 h 17"/>
                <a:gd name="T10" fmla="*/ 6 w 17"/>
                <a:gd name="T11" fmla="*/ 3 h 17"/>
                <a:gd name="T12" fmla="*/ 3 w 17"/>
                <a:gd name="T13" fmla="*/ 4 h 17"/>
                <a:gd name="T14" fmla="*/ 3 w 17"/>
                <a:gd name="T15" fmla="*/ 5 h 17"/>
                <a:gd name="T16" fmla="*/ 0 w 17"/>
                <a:gd name="T17" fmla="*/ 6 h 17"/>
                <a:gd name="T18" fmla="*/ 0 w 17"/>
                <a:gd name="T19" fmla="*/ 8 h 17"/>
                <a:gd name="T20" fmla="*/ 0 w 17"/>
                <a:gd name="T21" fmla="*/ 9 h 17"/>
                <a:gd name="T22" fmla="*/ 0 w 17"/>
                <a:gd name="T23" fmla="*/ 10 h 17"/>
                <a:gd name="T24" fmla="*/ 0 w 17"/>
                <a:gd name="T25" fmla="*/ 12 h 17"/>
                <a:gd name="T26" fmla="*/ 0 w 17"/>
                <a:gd name="T27" fmla="*/ 14 h 17"/>
                <a:gd name="T28" fmla="*/ 3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241"/>
            <p:cNvSpPr>
              <a:spLocks/>
            </p:cNvSpPr>
            <p:nvPr/>
          </p:nvSpPr>
          <p:spPr bwMode="auto">
            <a:xfrm>
              <a:off x="599" y="1270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0 w 17"/>
                <a:gd name="T5" fmla="*/ 0 h 17"/>
                <a:gd name="T6" fmla="*/ 2 w 17"/>
                <a:gd name="T7" fmla="*/ 0 h 17"/>
                <a:gd name="T8" fmla="*/ 5 w 17"/>
                <a:gd name="T9" fmla="*/ 0 h 17"/>
                <a:gd name="T10" fmla="*/ 8 w 17"/>
                <a:gd name="T11" fmla="*/ 0 h 17"/>
                <a:gd name="T12" fmla="*/ 10 w 17"/>
                <a:gd name="T13" fmla="*/ 2 h 17"/>
                <a:gd name="T14" fmla="*/ 13 w 17"/>
                <a:gd name="T15" fmla="*/ 2 h 17"/>
                <a:gd name="T16" fmla="*/ 13 w 17"/>
                <a:gd name="T17" fmla="*/ 4 h 17"/>
                <a:gd name="T18" fmla="*/ 16 w 17"/>
                <a:gd name="T19" fmla="*/ 4 h 17"/>
                <a:gd name="T20" fmla="*/ 16 w 17"/>
                <a:gd name="T21" fmla="*/ 6 h 17"/>
                <a:gd name="T22" fmla="*/ 16 w 17"/>
                <a:gd name="T23" fmla="*/ 9 h 17"/>
                <a:gd name="T24" fmla="*/ 16 w 17"/>
                <a:gd name="T25" fmla="*/ 11 h 17"/>
                <a:gd name="T26" fmla="*/ 13 w 17"/>
                <a:gd name="T27" fmla="*/ 13 h 17"/>
                <a:gd name="T28" fmla="*/ 10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242"/>
            <p:cNvSpPr>
              <a:spLocks/>
            </p:cNvSpPr>
            <p:nvPr/>
          </p:nvSpPr>
          <p:spPr bwMode="auto">
            <a:xfrm>
              <a:off x="594" y="12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4 w 17"/>
                <a:gd name="T11" fmla="*/ 9 h 17"/>
                <a:gd name="T12" fmla="*/ 14 w 17"/>
                <a:gd name="T13" fmla="*/ 12 h 17"/>
                <a:gd name="T14" fmla="*/ 12 w 17"/>
                <a:gd name="T15" fmla="*/ 12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2 h 17"/>
                <a:gd name="T26" fmla="*/ 0 w 17"/>
                <a:gd name="T27" fmla="*/ 9 h 17"/>
                <a:gd name="T28" fmla="*/ 0 w 17"/>
                <a:gd name="T29" fmla="*/ 6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243"/>
            <p:cNvSpPr>
              <a:spLocks/>
            </p:cNvSpPr>
            <p:nvPr/>
          </p:nvSpPr>
          <p:spPr bwMode="auto">
            <a:xfrm>
              <a:off x="578" y="1280"/>
              <a:ext cx="20" cy="17"/>
            </a:xfrm>
            <a:custGeom>
              <a:avLst/>
              <a:gdLst>
                <a:gd name="T0" fmla="*/ 19 w 20"/>
                <a:gd name="T1" fmla="*/ 16 h 17"/>
                <a:gd name="T2" fmla="*/ 19 w 20"/>
                <a:gd name="T3" fmla="*/ 16 h 17"/>
                <a:gd name="T4" fmla="*/ 19 w 20"/>
                <a:gd name="T5" fmla="*/ 12 h 17"/>
                <a:gd name="T6" fmla="*/ 18 w 20"/>
                <a:gd name="T7" fmla="*/ 12 h 17"/>
                <a:gd name="T8" fmla="*/ 17 w 20"/>
                <a:gd name="T9" fmla="*/ 9 h 17"/>
                <a:gd name="T10" fmla="*/ 17 w 20"/>
                <a:gd name="T11" fmla="*/ 6 h 17"/>
                <a:gd name="T12" fmla="*/ 16 w 20"/>
                <a:gd name="T13" fmla="*/ 3 h 17"/>
                <a:gd name="T14" fmla="*/ 15 w 20"/>
                <a:gd name="T15" fmla="*/ 3 h 17"/>
                <a:gd name="T16" fmla="*/ 14 w 20"/>
                <a:gd name="T17" fmla="*/ 3 h 17"/>
                <a:gd name="T18" fmla="*/ 12 w 20"/>
                <a:gd name="T19" fmla="*/ 0 h 17"/>
                <a:gd name="T20" fmla="*/ 11 w 20"/>
                <a:gd name="T21" fmla="*/ 0 h 17"/>
                <a:gd name="T22" fmla="*/ 9 w 20"/>
                <a:gd name="T23" fmla="*/ 0 h 17"/>
                <a:gd name="T24" fmla="*/ 7 w 20"/>
                <a:gd name="T25" fmla="*/ 3 h 17"/>
                <a:gd name="T26" fmla="*/ 5 w 20"/>
                <a:gd name="T27" fmla="*/ 3 h 17"/>
                <a:gd name="T28" fmla="*/ 3 w 20"/>
                <a:gd name="T29" fmla="*/ 9 h 17"/>
                <a:gd name="T30" fmla="*/ 0 w 20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7"/>
                <a:gd name="T50" fmla="*/ 20 w 2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7">
                  <a:moveTo>
                    <a:pt x="19" y="16"/>
                  </a:moveTo>
                  <a:lnTo>
                    <a:pt x="19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9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244"/>
            <p:cNvSpPr>
              <a:spLocks/>
            </p:cNvSpPr>
            <p:nvPr/>
          </p:nvSpPr>
          <p:spPr bwMode="auto">
            <a:xfrm>
              <a:off x="593" y="128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4 w 17"/>
                <a:gd name="T9" fmla="*/ 9 h 17"/>
                <a:gd name="T10" fmla="*/ 14 w 17"/>
                <a:gd name="T11" fmla="*/ 12 h 17"/>
                <a:gd name="T12" fmla="*/ 12 w 17"/>
                <a:gd name="T13" fmla="*/ 12 h 17"/>
                <a:gd name="T14" fmla="*/ 12 w 17"/>
                <a:gd name="T15" fmla="*/ 16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4 w 17"/>
                <a:gd name="T25" fmla="*/ 12 h 17"/>
                <a:gd name="T26" fmla="*/ 2 w 17"/>
                <a:gd name="T27" fmla="*/ 12 h 17"/>
                <a:gd name="T28" fmla="*/ 0 w 17"/>
                <a:gd name="T29" fmla="*/ 9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245"/>
            <p:cNvSpPr>
              <a:spLocks/>
            </p:cNvSpPr>
            <p:nvPr/>
          </p:nvSpPr>
          <p:spPr bwMode="auto">
            <a:xfrm>
              <a:off x="574" y="1281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3 h 17"/>
                <a:gd name="T12" fmla="*/ 2 w 17"/>
                <a:gd name="T13" fmla="*/ 13 h 17"/>
                <a:gd name="T14" fmla="*/ 2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2 w 17"/>
                <a:gd name="T23" fmla="*/ 2 h 17"/>
                <a:gd name="T24" fmla="*/ 2 w 17"/>
                <a:gd name="T25" fmla="*/ 0 h 17"/>
                <a:gd name="T26" fmla="*/ 5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246"/>
            <p:cNvSpPr>
              <a:spLocks/>
            </p:cNvSpPr>
            <p:nvPr/>
          </p:nvSpPr>
          <p:spPr bwMode="auto">
            <a:xfrm>
              <a:off x="560" y="1284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15 w 19"/>
                <a:gd name="T3" fmla="*/ 1 h 17"/>
                <a:gd name="T4" fmla="*/ 13 w 19"/>
                <a:gd name="T5" fmla="*/ 3 h 17"/>
                <a:gd name="T6" fmla="*/ 11 w 19"/>
                <a:gd name="T7" fmla="*/ 4 h 17"/>
                <a:gd name="T8" fmla="*/ 9 w 19"/>
                <a:gd name="T9" fmla="*/ 6 h 17"/>
                <a:gd name="T10" fmla="*/ 7 w 19"/>
                <a:gd name="T11" fmla="*/ 8 h 17"/>
                <a:gd name="T12" fmla="*/ 6 w 19"/>
                <a:gd name="T13" fmla="*/ 8 h 17"/>
                <a:gd name="T14" fmla="*/ 5 w 19"/>
                <a:gd name="T15" fmla="*/ 9 h 17"/>
                <a:gd name="T16" fmla="*/ 3 w 19"/>
                <a:gd name="T17" fmla="*/ 11 h 17"/>
                <a:gd name="T18" fmla="*/ 2 w 19"/>
                <a:gd name="T19" fmla="*/ 12 h 17"/>
                <a:gd name="T20" fmla="*/ 2 w 19"/>
                <a:gd name="T21" fmla="*/ 13 h 17"/>
                <a:gd name="T22" fmla="*/ 1 w 19"/>
                <a:gd name="T23" fmla="*/ 14 h 17"/>
                <a:gd name="T24" fmla="*/ 0 w 19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7"/>
                <a:gd name="T41" fmla="*/ 19 w 1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7">
                  <a:moveTo>
                    <a:pt x="18" y="0"/>
                  </a:move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247"/>
            <p:cNvSpPr>
              <a:spLocks/>
            </p:cNvSpPr>
            <p:nvPr/>
          </p:nvSpPr>
          <p:spPr bwMode="auto">
            <a:xfrm>
              <a:off x="576" y="128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3 h 17"/>
                <a:gd name="T30" fmla="*/ 1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248"/>
            <p:cNvSpPr>
              <a:spLocks/>
            </p:cNvSpPr>
            <p:nvPr/>
          </p:nvSpPr>
          <p:spPr bwMode="auto">
            <a:xfrm>
              <a:off x="556" y="1295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3 h 17"/>
                <a:gd name="T16" fmla="*/ 2 w 17"/>
                <a:gd name="T17" fmla="*/ 13 h 17"/>
                <a:gd name="T18" fmla="*/ 2 w 17"/>
                <a:gd name="T19" fmla="*/ 10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5 h 17"/>
                <a:gd name="T26" fmla="*/ 0 w 17"/>
                <a:gd name="T27" fmla="*/ 2 h 17"/>
                <a:gd name="T28" fmla="*/ 2 w 17"/>
                <a:gd name="T29" fmla="*/ 0 h 17"/>
                <a:gd name="T30" fmla="*/ 16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249"/>
            <p:cNvSpPr>
              <a:spLocks/>
            </p:cNvSpPr>
            <p:nvPr/>
          </p:nvSpPr>
          <p:spPr bwMode="auto">
            <a:xfrm>
              <a:off x="556" y="1297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16 w 17"/>
                <a:gd name="T3" fmla="*/ 0 h 22"/>
                <a:gd name="T4" fmla="*/ 12 w 17"/>
                <a:gd name="T5" fmla="*/ 0 h 22"/>
                <a:gd name="T6" fmla="*/ 12 w 17"/>
                <a:gd name="T7" fmla="*/ 1 h 22"/>
                <a:gd name="T8" fmla="*/ 12 w 17"/>
                <a:gd name="T9" fmla="*/ 2 h 22"/>
                <a:gd name="T10" fmla="*/ 8 w 17"/>
                <a:gd name="T11" fmla="*/ 3 h 22"/>
                <a:gd name="T12" fmla="*/ 8 w 17"/>
                <a:gd name="T13" fmla="*/ 4 h 22"/>
                <a:gd name="T14" fmla="*/ 4 w 17"/>
                <a:gd name="T15" fmla="*/ 6 h 22"/>
                <a:gd name="T16" fmla="*/ 4 w 17"/>
                <a:gd name="T17" fmla="*/ 7 h 22"/>
                <a:gd name="T18" fmla="*/ 0 w 17"/>
                <a:gd name="T19" fmla="*/ 9 h 22"/>
                <a:gd name="T20" fmla="*/ 0 w 17"/>
                <a:gd name="T21" fmla="*/ 11 h 22"/>
                <a:gd name="T22" fmla="*/ 0 w 17"/>
                <a:gd name="T23" fmla="*/ 12 h 22"/>
                <a:gd name="T24" fmla="*/ 0 w 17"/>
                <a:gd name="T25" fmla="*/ 14 h 22"/>
                <a:gd name="T26" fmla="*/ 4 w 17"/>
                <a:gd name="T27" fmla="*/ 16 h 22"/>
                <a:gd name="T28" fmla="*/ 4 w 17"/>
                <a:gd name="T29" fmla="*/ 18 h 22"/>
                <a:gd name="T30" fmla="*/ 8 w 17"/>
                <a:gd name="T31" fmla="*/ 19 h 22"/>
                <a:gd name="T32" fmla="*/ 16 w 17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8" y="19"/>
                  </a:lnTo>
                  <a:lnTo>
                    <a:pt x="16" y="2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250"/>
            <p:cNvSpPr>
              <a:spLocks/>
            </p:cNvSpPr>
            <p:nvPr/>
          </p:nvSpPr>
          <p:spPr bwMode="auto">
            <a:xfrm>
              <a:off x="557" y="1293"/>
              <a:ext cx="17" cy="17"/>
            </a:xfrm>
            <a:custGeom>
              <a:avLst/>
              <a:gdLst>
                <a:gd name="T0" fmla="*/ 0 w 17"/>
                <a:gd name="T1" fmla="*/ 4 h 17"/>
                <a:gd name="T2" fmla="*/ 0 w 17"/>
                <a:gd name="T3" fmla="*/ 4 h 17"/>
                <a:gd name="T4" fmla="*/ 2 w 17"/>
                <a:gd name="T5" fmla="*/ 2 h 17"/>
                <a:gd name="T6" fmla="*/ 2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0 h 17"/>
                <a:gd name="T16" fmla="*/ 11 w 17"/>
                <a:gd name="T17" fmla="*/ 2 h 17"/>
                <a:gd name="T18" fmla="*/ 13 w 17"/>
                <a:gd name="T19" fmla="*/ 2 h 17"/>
                <a:gd name="T20" fmla="*/ 13 w 17"/>
                <a:gd name="T21" fmla="*/ 4 h 17"/>
                <a:gd name="T22" fmla="*/ 16 w 17"/>
                <a:gd name="T23" fmla="*/ 6 h 17"/>
                <a:gd name="T24" fmla="*/ 16 w 17"/>
                <a:gd name="T25" fmla="*/ 9 h 17"/>
                <a:gd name="T26" fmla="*/ 16 w 17"/>
                <a:gd name="T27" fmla="*/ 11 h 17"/>
                <a:gd name="T28" fmla="*/ 16 w 17"/>
                <a:gd name="T29" fmla="*/ 13 h 17"/>
                <a:gd name="T30" fmla="*/ 13 w 17"/>
                <a:gd name="T31" fmla="*/ 16 h 17"/>
                <a:gd name="T32" fmla="*/ 0 w 17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251"/>
            <p:cNvSpPr>
              <a:spLocks/>
            </p:cNvSpPr>
            <p:nvPr/>
          </p:nvSpPr>
          <p:spPr bwMode="auto">
            <a:xfrm>
              <a:off x="557" y="1315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3 w 17"/>
                <a:gd name="T7" fmla="*/ 5 h 17"/>
                <a:gd name="T8" fmla="*/ 16 w 17"/>
                <a:gd name="T9" fmla="*/ 5 h 17"/>
                <a:gd name="T10" fmla="*/ 16 w 17"/>
                <a:gd name="T11" fmla="*/ 8 h 17"/>
                <a:gd name="T12" fmla="*/ 13 w 17"/>
                <a:gd name="T13" fmla="*/ 10 h 17"/>
                <a:gd name="T14" fmla="*/ 13 w 17"/>
                <a:gd name="T15" fmla="*/ 13 h 17"/>
                <a:gd name="T16" fmla="*/ 11 w 17"/>
                <a:gd name="T17" fmla="*/ 13 h 17"/>
                <a:gd name="T18" fmla="*/ 11 w 17"/>
                <a:gd name="T19" fmla="*/ 16 h 17"/>
                <a:gd name="T20" fmla="*/ 9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2 w 17"/>
                <a:gd name="T27" fmla="*/ 16 h 17"/>
                <a:gd name="T28" fmla="*/ 2 w 17"/>
                <a:gd name="T29" fmla="*/ 13 h 17"/>
                <a:gd name="T30" fmla="*/ 0 w 17"/>
                <a:gd name="T31" fmla="*/ 13 h 17"/>
                <a:gd name="T32" fmla="*/ 1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252"/>
            <p:cNvSpPr>
              <a:spLocks/>
            </p:cNvSpPr>
            <p:nvPr/>
          </p:nvSpPr>
          <p:spPr bwMode="auto">
            <a:xfrm>
              <a:off x="533" y="1307"/>
              <a:ext cx="24" cy="17"/>
            </a:xfrm>
            <a:custGeom>
              <a:avLst/>
              <a:gdLst>
                <a:gd name="T0" fmla="*/ 23 w 24"/>
                <a:gd name="T1" fmla="*/ 2 h 17"/>
                <a:gd name="T2" fmla="*/ 23 w 24"/>
                <a:gd name="T3" fmla="*/ 1 h 17"/>
                <a:gd name="T4" fmla="*/ 22 w 24"/>
                <a:gd name="T5" fmla="*/ 1 h 17"/>
                <a:gd name="T6" fmla="*/ 21 w 24"/>
                <a:gd name="T7" fmla="*/ 1 h 17"/>
                <a:gd name="T8" fmla="*/ 20 w 24"/>
                <a:gd name="T9" fmla="*/ 1 h 17"/>
                <a:gd name="T10" fmla="*/ 18 w 24"/>
                <a:gd name="T11" fmla="*/ 0 h 17"/>
                <a:gd name="T12" fmla="*/ 16 w 24"/>
                <a:gd name="T13" fmla="*/ 0 h 17"/>
                <a:gd name="T14" fmla="*/ 14 w 24"/>
                <a:gd name="T15" fmla="*/ 0 h 17"/>
                <a:gd name="T16" fmla="*/ 12 w 24"/>
                <a:gd name="T17" fmla="*/ 0 h 17"/>
                <a:gd name="T18" fmla="*/ 10 w 24"/>
                <a:gd name="T19" fmla="*/ 1 h 17"/>
                <a:gd name="T20" fmla="*/ 8 w 24"/>
                <a:gd name="T21" fmla="*/ 1 h 17"/>
                <a:gd name="T22" fmla="*/ 6 w 24"/>
                <a:gd name="T23" fmla="*/ 2 h 17"/>
                <a:gd name="T24" fmla="*/ 4 w 24"/>
                <a:gd name="T25" fmla="*/ 3 h 17"/>
                <a:gd name="T26" fmla="*/ 2 w 24"/>
                <a:gd name="T27" fmla="*/ 5 h 17"/>
                <a:gd name="T28" fmla="*/ 1 w 24"/>
                <a:gd name="T29" fmla="*/ 9 h 17"/>
                <a:gd name="T30" fmla="*/ 0 w 24"/>
                <a:gd name="T31" fmla="*/ 12 h 17"/>
                <a:gd name="T32" fmla="*/ 0 w 24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3" y="2"/>
                  </a:move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253"/>
            <p:cNvSpPr>
              <a:spLocks/>
            </p:cNvSpPr>
            <p:nvPr/>
          </p:nvSpPr>
          <p:spPr bwMode="auto">
            <a:xfrm>
              <a:off x="555" y="1305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12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6 w 17"/>
                <a:gd name="T13" fmla="*/ 11 h 17"/>
                <a:gd name="T14" fmla="*/ 12 w 17"/>
                <a:gd name="T15" fmla="*/ 11 h 17"/>
                <a:gd name="T16" fmla="*/ 12 w 17"/>
                <a:gd name="T17" fmla="*/ 13 h 17"/>
                <a:gd name="T18" fmla="*/ 9 w 17"/>
                <a:gd name="T19" fmla="*/ 13 h 17"/>
                <a:gd name="T20" fmla="*/ 9 w 17"/>
                <a:gd name="T21" fmla="*/ 16 h 17"/>
                <a:gd name="T22" fmla="*/ 6 w 17"/>
                <a:gd name="T23" fmla="*/ 16 h 17"/>
                <a:gd name="T24" fmla="*/ 3 w 17"/>
                <a:gd name="T25" fmla="*/ 16 h 17"/>
                <a:gd name="T26" fmla="*/ 0 w 17"/>
                <a:gd name="T27" fmla="*/ 16 h 17"/>
                <a:gd name="T28" fmla="*/ 9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254"/>
            <p:cNvSpPr>
              <a:spLocks/>
            </p:cNvSpPr>
            <p:nvPr/>
          </p:nvSpPr>
          <p:spPr bwMode="auto">
            <a:xfrm>
              <a:off x="529" y="132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8 h 17"/>
                <a:gd name="T8" fmla="*/ 12 w 17"/>
                <a:gd name="T9" fmla="*/ 12 h 17"/>
                <a:gd name="T10" fmla="*/ 10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2 h 17"/>
                <a:gd name="T18" fmla="*/ 2 w 17"/>
                <a:gd name="T19" fmla="*/ 12 h 17"/>
                <a:gd name="T20" fmla="*/ 2 w 17"/>
                <a:gd name="T21" fmla="*/ 8 h 17"/>
                <a:gd name="T22" fmla="*/ 0 w 17"/>
                <a:gd name="T23" fmla="*/ 8 h 17"/>
                <a:gd name="T24" fmla="*/ 0 w 17"/>
                <a:gd name="T25" fmla="*/ 4 h 17"/>
                <a:gd name="T26" fmla="*/ 0 w 17"/>
                <a:gd name="T27" fmla="*/ 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255"/>
            <p:cNvSpPr>
              <a:spLocks/>
            </p:cNvSpPr>
            <p:nvPr/>
          </p:nvSpPr>
          <p:spPr bwMode="auto">
            <a:xfrm>
              <a:off x="523" y="1321"/>
              <a:ext cx="17" cy="33"/>
            </a:xfrm>
            <a:custGeom>
              <a:avLst/>
              <a:gdLst>
                <a:gd name="T0" fmla="*/ 16 w 17"/>
                <a:gd name="T1" fmla="*/ 0 h 33"/>
                <a:gd name="T2" fmla="*/ 14 w 17"/>
                <a:gd name="T3" fmla="*/ 3 h 33"/>
                <a:gd name="T4" fmla="*/ 14 w 17"/>
                <a:gd name="T5" fmla="*/ 7 h 33"/>
                <a:gd name="T6" fmla="*/ 12 w 17"/>
                <a:gd name="T7" fmla="*/ 10 h 33"/>
                <a:gd name="T8" fmla="*/ 12 w 17"/>
                <a:gd name="T9" fmla="*/ 13 h 33"/>
                <a:gd name="T10" fmla="*/ 11 w 17"/>
                <a:gd name="T11" fmla="*/ 16 h 33"/>
                <a:gd name="T12" fmla="*/ 9 w 17"/>
                <a:gd name="T13" fmla="*/ 19 h 33"/>
                <a:gd name="T14" fmla="*/ 8 w 17"/>
                <a:gd name="T15" fmla="*/ 21 h 33"/>
                <a:gd name="T16" fmla="*/ 6 w 17"/>
                <a:gd name="T17" fmla="*/ 23 h 33"/>
                <a:gd name="T18" fmla="*/ 4 w 17"/>
                <a:gd name="T19" fmla="*/ 25 h 33"/>
                <a:gd name="T20" fmla="*/ 4 w 17"/>
                <a:gd name="T21" fmla="*/ 27 h 33"/>
                <a:gd name="T22" fmla="*/ 3 w 17"/>
                <a:gd name="T23" fmla="*/ 29 h 33"/>
                <a:gd name="T24" fmla="*/ 1 w 17"/>
                <a:gd name="T25" fmla="*/ 30 h 33"/>
                <a:gd name="T26" fmla="*/ 0 w 17"/>
                <a:gd name="T27" fmla="*/ 31 h 33"/>
                <a:gd name="T28" fmla="*/ 0 w 17"/>
                <a:gd name="T29" fmla="*/ 32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3"/>
                <a:gd name="T47" fmla="*/ 17 w 1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3">
                  <a:moveTo>
                    <a:pt x="16" y="0"/>
                  </a:moveTo>
                  <a:lnTo>
                    <a:pt x="14" y="3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0" y="3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256"/>
            <p:cNvSpPr>
              <a:spLocks/>
            </p:cNvSpPr>
            <p:nvPr/>
          </p:nvSpPr>
          <p:spPr bwMode="auto">
            <a:xfrm>
              <a:off x="529" y="1317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8 h 17"/>
                <a:gd name="T6" fmla="*/ 2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4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0 h 17"/>
                <a:gd name="T22" fmla="*/ 12 w 17"/>
                <a:gd name="T23" fmla="*/ 4 h 17"/>
                <a:gd name="T24" fmla="*/ 14 w 17"/>
                <a:gd name="T25" fmla="*/ 8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257"/>
            <p:cNvSpPr>
              <a:spLocks/>
            </p:cNvSpPr>
            <p:nvPr/>
          </p:nvSpPr>
          <p:spPr bwMode="auto">
            <a:xfrm>
              <a:off x="519" y="1351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4 w 17"/>
                <a:gd name="T17" fmla="*/ 13 h 17"/>
                <a:gd name="T18" fmla="*/ 2 w 17"/>
                <a:gd name="T19" fmla="*/ 13 h 17"/>
                <a:gd name="T20" fmla="*/ 2 w 17"/>
                <a:gd name="T21" fmla="*/ 10 h 17"/>
                <a:gd name="T22" fmla="*/ 0 w 17"/>
                <a:gd name="T23" fmla="*/ 10 h 17"/>
                <a:gd name="T24" fmla="*/ 0 w 17"/>
                <a:gd name="T25" fmla="*/ 8 h 17"/>
                <a:gd name="T26" fmla="*/ 0 w 17"/>
                <a:gd name="T27" fmla="*/ 5 h 17"/>
                <a:gd name="T28" fmla="*/ 0 w 17"/>
                <a:gd name="T29" fmla="*/ 2 h 17"/>
                <a:gd name="T30" fmla="*/ 0 w 17"/>
                <a:gd name="T31" fmla="*/ 0 h 17"/>
                <a:gd name="T32" fmla="*/ 16 w 17"/>
                <a:gd name="T33" fmla="*/ 1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258"/>
            <p:cNvSpPr>
              <a:spLocks/>
            </p:cNvSpPr>
            <p:nvPr/>
          </p:nvSpPr>
          <p:spPr bwMode="auto">
            <a:xfrm>
              <a:off x="515" y="1353"/>
              <a:ext cx="17" cy="42"/>
            </a:xfrm>
            <a:custGeom>
              <a:avLst/>
              <a:gdLst>
                <a:gd name="T0" fmla="*/ 10 w 17"/>
                <a:gd name="T1" fmla="*/ 0 h 42"/>
                <a:gd name="T2" fmla="*/ 10 w 17"/>
                <a:gd name="T3" fmla="*/ 0 h 42"/>
                <a:gd name="T4" fmla="*/ 9 w 17"/>
                <a:gd name="T5" fmla="*/ 1 h 42"/>
                <a:gd name="T6" fmla="*/ 8 w 17"/>
                <a:gd name="T7" fmla="*/ 3 h 42"/>
                <a:gd name="T8" fmla="*/ 6 w 17"/>
                <a:gd name="T9" fmla="*/ 5 h 42"/>
                <a:gd name="T10" fmla="*/ 5 w 17"/>
                <a:gd name="T11" fmla="*/ 7 h 42"/>
                <a:gd name="T12" fmla="*/ 4 w 17"/>
                <a:gd name="T13" fmla="*/ 10 h 42"/>
                <a:gd name="T14" fmla="*/ 2 w 17"/>
                <a:gd name="T15" fmla="*/ 13 h 42"/>
                <a:gd name="T16" fmla="*/ 1 w 17"/>
                <a:gd name="T17" fmla="*/ 17 h 42"/>
                <a:gd name="T18" fmla="*/ 0 w 17"/>
                <a:gd name="T19" fmla="*/ 20 h 42"/>
                <a:gd name="T20" fmla="*/ 0 w 17"/>
                <a:gd name="T21" fmla="*/ 24 h 42"/>
                <a:gd name="T22" fmla="*/ 0 w 17"/>
                <a:gd name="T23" fmla="*/ 27 h 42"/>
                <a:gd name="T24" fmla="*/ 1 w 17"/>
                <a:gd name="T25" fmla="*/ 30 h 42"/>
                <a:gd name="T26" fmla="*/ 2 w 17"/>
                <a:gd name="T27" fmla="*/ 33 h 42"/>
                <a:gd name="T28" fmla="*/ 6 w 17"/>
                <a:gd name="T29" fmla="*/ 36 h 42"/>
                <a:gd name="T30" fmla="*/ 10 w 17"/>
                <a:gd name="T31" fmla="*/ 39 h 42"/>
                <a:gd name="T32" fmla="*/ 16 w 17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2"/>
                <a:gd name="T53" fmla="*/ 17 w 1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2">
                  <a:moveTo>
                    <a:pt x="10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5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6" y="4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259"/>
            <p:cNvSpPr>
              <a:spLocks/>
            </p:cNvSpPr>
            <p:nvPr/>
          </p:nvSpPr>
          <p:spPr bwMode="auto">
            <a:xfrm>
              <a:off x="520" y="1349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2 w 17"/>
                <a:gd name="T5" fmla="*/ 2 h 17"/>
                <a:gd name="T6" fmla="*/ 4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11 w 17"/>
                <a:gd name="T13" fmla="*/ 0 h 17"/>
                <a:gd name="T14" fmla="*/ 11 w 17"/>
                <a:gd name="T15" fmla="*/ 2 h 17"/>
                <a:gd name="T16" fmla="*/ 13 w 17"/>
                <a:gd name="T17" fmla="*/ 2 h 17"/>
                <a:gd name="T18" fmla="*/ 13 w 17"/>
                <a:gd name="T19" fmla="*/ 5 h 17"/>
                <a:gd name="T20" fmla="*/ 16 w 17"/>
                <a:gd name="T21" fmla="*/ 5 h 17"/>
                <a:gd name="T22" fmla="*/ 16 w 17"/>
                <a:gd name="T23" fmla="*/ 8 h 17"/>
                <a:gd name="T24" fmla="*/ 16 w 17"/>
                <a:gd name="T25" fmla="*/ 10 h 17"/>
                <a:gd name="T26" fmla="*/ 16 w 17"/>
                <a:gd name="T27" fmla="*/ 13 h 17"/>
                <a:gd name="T28" fmla="*/ 13 w 17"/>
                <a:gd name="T29" fmla="*/ 16 h 17"/>
                <a:gd name="T30" fmla="*/ 0 w 17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260"/>
            <p:cNvSpPr>
              <a:spLocks/>
            </p:cNvSpPr>
            <p:nvPr/>
          </p:nvSpPr>
          <p:spPr bwMode="auto">
            <a:xfrm>
              <a:off x="526" y="1391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12 w 17"/>
                <a:gd name="T7" fmla="*/ 0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1 h 17"/>
                <a:gd name="T20" fmla="*/ 12 w 17"/>
                <a:gd name="T21" fmla="*/ 13 h 17"/>
                <a:gd name="T22" fmla="*/ 9 w 17"/>
                <a:gd name="T23" fmla="*/ 13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261"/>
            <p:cNvSpPr>
              <a:spLocks/>
            </p:cNvSpPr>
            <p:nvPr/>
          </p:nvSpPr>
          <p:spPr bwMode="auto">
            <a:xfrm>
              <a:off x="527" y="138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 w 17"/>
                <a:gd name="T5" fmla="*/ 16 h 17"/>
                <a:gd name="T6" fmla="*/ 2 w 17"/>
                <a:gd name="T7" fmla="*/ 16 h 17"/>
                <a:gd name="T8" fmla="*/ 3 w 17"/>
                <a:gd name="T9" fmla="*/ 16 h 17"/>
                <a:gd name="T10" fmla="*/ 4 w 17"/>
                <a:gd name="T11" fmla="*/ 14 h 17"/>
                <a:gd name="T12" fmla="*/ 6 w 17"/>
                <a:gd name="T13" fmla="*/ 14 h 17"/>
                <a:gd name="T14" fmla="*/ 7 w 17"/>
                <a:gd name="T15" fmla="*/ 12 h 17"/>
                <a:gd name="T16" fmla="*/ 8 w 17"/>
                <a:gd name="T17" fmla="*/ 12 h 17"/>
                <a:gd name="T18" fmla="*/ 9 w 17"/>
                <a:gd name="T19" fmla="*/ 10 h 17"/>
                <a:gd name="T20" fmla="*/ 11 w 17"/>
                <a:gd name="T21" fmla="*/ 10 h 17"/>
                <a:gd name="T22" fmla="*/ 12 w 17"/>
                <a:gd name="T23" fmla="*/ 8 h 17"/>
                <a:gd name="T24" fmla="*/ 13 w 17"/>
                <a:gd name="T25" fmla="*/ 6 h 17"/>
                <a:gd name="T26" fmla="*/ 14 w 17"/>
                <a:gd name="T27" fmla="*/ 2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4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262"/>
            <p:cNvSpPr>
              <a:spLocks/>
            </p:cNvSpPr>
            <p:nvPr/>
          </p:nvSpPr>
          <p:spPr bwMode="auto">
            <a:xfrm>
              <a:off x="524" y="13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14 h 17"/>
                <a:gd name="T8" fmla="*/ 5 w 17"/>
                <a:gd name="T9" fmla="*/ 12 h 17"/>
                <a:gd name="T10" fmla="*/ 0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5 w 17"/>
                <a:gd name="T19" fmla="*/ 4 h 17"/>
                <a:gd name="T20" fmla="*/ 5 w 17"/>
                <a:gd name="T21" fmla="*/ 2 h 17"/>
                <a:gd name="T22" fmla="*/ 10 w 17"/>
                <a:gd name="T23" fmla="*/ 2 h 17"/>
                <a:gd name="T24" fmla="*/ 16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263"/>
            <p:cNvSpPr>
              <a:spLocks/>
            </p:cNvSpPr>
            <p:nvPr/>
          </p:nvSpPr>
          <p:spPr bwMode="auto">
            <a:xfrm>
              <a:off x="539" y="1382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3 h 17"/>
                <a:gd name="T6" fmla="*/ 2 w 17"/>
                <a:gd name="T7" fmla="*/ 3 h 17"/>
                <a:gd name="T8" fmla="*/ 4 w 17"/>
                <a:gd name="T9" fmla="*/ 3 h 17"/>
                <a:gd name="T10" fmla="*/ 4 w 17"/>
                <a:gd name="T11" fmla="*/ 0 h 17"/>
                <a:gd name="T12" fmla="*/ 6 w 17"/>
                <a:gd name="T13" fmla="*/ 0 h 17"/>
                <a:gd name="T14" fmla="*/ 9 w 17"/>
                <a:gd name="T15" fmla="*/ 0 h 17"/>
                <a:gd name="T16" fmla="*/ 11 w 17"/>
                <a:gd name="T17" fmla="*/ 0 h 17"/>
                <a:gd name="T18" fmla="*/ 11 w 17"/>
                <a:gd name="T19" fmla="*/ 3 h 17"/>
                <a:gd name="T20" fmla="*/ 13 w 17"/>
                <a:gd name="T21" fmla="*/ 3 h 17"/>
                <a:gd name="T22" fmla="*/ 13 w 17"/>
                <a:gd name="T23" fmla="*/ 6 h 17"/>
                <a:gd name="T24" fmla="*/ 16 w 17"/>
                <a:gd name="T25" fmla="*/ 6 h 17"/>
                <a:gd name="T26" fmla="*/ 16 w 17"/>
                <a:gd name="T27" fmla="*/ 9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264"/>
            <p:cNvSpPr>
              <a:spLocks/>
            </p:cNvSpPr>
            <p:nvPr/>
          </p:nvSpPr>
          <p:spPr bwMode="auto">
            <a:xfrm>
              <a:off x="542" y="1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 w 17"/>
                <a:gd name="T5" fmla="*/ 10 h 17"/>
                <a:gd name="T6" fmla="*/ 1 w 17"/>
                <a:gd name="T7" fmla="*/ 5 h 17"/>
                <a:gd name="T8" fmla="*/ 2 w 17"/>
                <a:gd name="T9" fmla="*/ 5 h 17"/>
                <a:gd name="T10" fmla="*/ 3 w 17"/>
                <a:gd name="T11" fmla="*/ 0 h 17"/>
                <a:gd name="T12" fmla="*/ 4 w 17"/>
                <a:gd name="T13" fmla="*/ 0 h 17"/>
                <a:gd name="T14" fmla="*/ 6 w 17"/>
                <a:gd name="T15" fmla="*/ 0 h 17"/>
                <a:gd name="T16" fmla="*/ 7 w 17"/>
                <a:gd name="T17" fmla="*/ 0 h 17"/>
                <a:gd name="T18" fmla="*/ 8 w 17"/>
                <a:gd name="T19" fmla="*/ 0 h 17"/>
                <a:gd name="T20" fmla="*/ 9 w 17"/>
                <a:gd name="T21" fmla="*/ 0 h 17"/>
                <a:gd name="T22" fmla="*/ 12 w 17"/>
                <a:gd name="T23" fmla="*/ 5 h 17"/>
                <a:gd name="T24" fmla="*/ 13 w 17"/>
                <a:gd name="T25" fmla="*/ 5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265"/>
            <p:cNvSpPr>
              <a:spLocks/>
            </p:cNvSpPr>
            <p:nvPr/>
          </p:nvSpPr>
          <p:spPr bwMode="auto">
            <a:xfrm>
              <a:off x="539" y="1383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3 w 17"/>
                <a:gd name="T9" fmla="*/ 16 h 17"/>
                <a:gd name="T10" fmla="*/ 10 w 17"/>
                <a:gd name="T11" fmla="*/ 16 h 17"/>
                <a:gd name="T12" fmla="*/ 8 w 17"/>
                <a:gd name="T13" fmla="*/ 16 h 17"/>
                <a:gd name="T14" fmla="*/ 5 w 17"/>
                <a:gd name="T15" fmla="*/ 16 h 17"/>
                <a:gd name="T16" fmla="*/ 5 w 17"/>
                <a:gd name="T17" fmla="*/ 13 h 17"/>
                <a:gd name="T18" fmla="*/ 2 w 17"/>
                <a:gd name="T19" fmla="*/ 13 h 17"/>
                <a:gd name="T20" fmla="*/ 2 w 17"/>
                <a:gd name="T21" fmla="*/ 10 h 17"/>
                <a:gd name="T22" fmla="*/ 0 w 17"/>
                <a:gd name="T23" fmla="*/ 8 h 17"/>
                <a:gd name="T24" fmla="*/ 0 w 17"/>
                <a:gd name="T25" fmla="*/ 5 h 17"/>
                <a:gd name="T26" fmla="*/ 0 w 17"/>
                <a:gd name="T27" fmla="*/ 2 h 17"/>
                <a:gd name="T28" fmla="*/ 2 w 17"/>
                <a:gd name="T29" fmla="*/ 0 h 17"/>
                <a:gd name="T30" fmla="*/ 16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266"/>
            <p:cNvSpPr>
              <a:spLocks/>
            </p:cNvSpPr>
            <p:nvPr/>
          </p:nvSpPr>
          <p:spPr bwMode="auto">
            <a:xfrm>
              <a:off x="553" y="1382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0 h 17"/>
                <a:gd name="T6" fmla="*/ 13 w 17"/>
                <a:gd name="T7" fmla="*/ 2 h 17"/>
                <a:gd name="T8" fmla="*/ 13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3 w 17"/>
                <a:gd name="T17" fmla="*/ 11 h 17"/>
                <a:gd name="T18" fmla="*/ 13 w 17"/>
                <a:gd name="T19" fmla="*/ 13 h 17"/>
                <a:gd name="T20" fmla="*/ 10 w 17"/>
                <a:gd name="T21" fmla="*/ 13 h 17"/>
                <a:gd name="T22" fmla="*/ 8 w 17"/>
                <a:gd name="T23" fmla="*/ 16 h 17"/>
                <a:gd name="T24" fmla="*/ 5 w 17"/>
                <a:gd name="T25" fmla="*/ 16 h 17"/>
                <a:gd name="T26" fmla="*/ 2 w 17"/>
                <a:gd name="T27" fmla="*/ 16 h 17"/>
                <a:gd name="T28" fmla="*/ 0 w 17"/>
                <a:gd name="T29" fmla="*/ 13 h 17"/>
                <a:gd name="T30" fmla="*/ 1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267"/>
            <p:cNvSpPr>
              <a:spLocks/>
            </p:cNvSpPr>
            <p:nvPr/>
          </p:nvSpPr>
          <p:spPr bwMode="auto">
            <a:xfrm>
              <a:off x="555" y="1361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 w 23"/>
                <a:gd name="T3" fmla="*/ 25 h 26"/>
                <a:gd name="T4" fmla="*/ 3 w 23"/>
                <a:gd name="T5" fmla="*/ 25 h 26"/>
                <a:gd name="T6" fmla="*/ 5 w 23"/>
                <a:gd name="T7" fmla="*/ 24 h 26"/>
                <a:gd name="T8" fmla="*/ 7 w 23"/>
                <a:gd name="T9" fmla="*/ 23 h 26"/>
                <a:gd name="T10" fmla="*/ 8 w 23"/>
                <a:gd name="T11" fmla="*/ 21 h 26"/>
                <a:gd name="T12" fmla="*/ 10 w 23"/>
                <a:gd name="T13" fmla="*/ 19 h 26"/>
                <a:gd name="T14" fmla="*/ 12 w 23"/>
                <a:gd name="T15" fmla="*/ 17 h 26"/>
                <a:gd name="T16" fmla="*/ 14 w 23"/>
                <a:gd name="T17" fmla="*/ 14 h 26"/>
                <a:gd name="T18" fmla="*/ 16 w 23"/>
                <a:gd name="T19" fmla="*/ 12 h 26"/>
                <a:gd name="T20" fmla="*/ 17 w 23"/>
                <a:gd name="T21" fmla="*/ 9 h 26"/>
                <a:gd name="T22" fmla="*/ 18 w 23"/>
                <a:gd name="T23" fmla="*/ 7 h 26"/>
                <a:gd name="T24" fmla="*/ 20 w 23"/>
                <a:gd name="T25" fmla="*/ 5 h 26"/>
                <a:gd name="T26" fmla="*/ 21 w 23"/>
                <a:gd name="T27" fmla="*/ 3 h 26"/>
                <a:gd name="T28" fmla="*/ 22 w 23"/>
                <a:gd name="T29" fmla="*/ 1 h 26"/>
                <a:gd name="T30" fmla="*/ 22 w 23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6"/>
                <a:gd name="T50" fmla="*/ 23 w 23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6">
                  <a:moveTo>
                    <a:pt x="0" y="25"/>
                  </a:moveTo>
                  <a:lnTo>
                    <a:pt x="1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7" y="23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268"/>
            <p:cNvSpPr>
              <a:spLocks/>
            </p:cNvSpPr>
            <p:nvPr/>
          </p:nvSpPr>
          <p:spPr bwMode="auto">
            <a:xfrm>
              <a:off x="551" y="1381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2 w 17"/>
                <a:gd name="T5" fmla="*/ 13 h 17"/>
                <a:gd name="T6" fmla="*/ 2 w 17"/>
                <a:gd name="T7" fmla="*/ 11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2 w 17"/>
                <a:gd name="T17" fmla="*/ 4 h 17"/>
                <a:gd name="T18" fmla="*/ 2 w 17"/>
                <a:gd name="T19" fmla="*/ 2 h 17"/>
                <a:gd name="T20" fmla="*/ 5 w 17"/>
                <a:gd name="T21" fmla="*/ 2 h 17"/>
                <a:gd name="T22" fmla="*/ 5 w 17"/>
                <a:gd name="T23" fmla="*/ 0 h 17"/>
                <a:gd name="T24" fmla="*/ 8 w 17"/>
                <a:gd name="T25" fmla="*/ 0 h 17"/>
                <a:gd name="T26" fmla="*/ 10 w 17"/>
                <a:gd name="T27" fmla="*/ 0 h 17"/>
                <a:gd name="T28" fmla="*/ 13 w 17"/>
                <a:gd name="T29" fmla="*/ 0 h 17"/>
                <a:gd name="T30" fmla="*/ 16 w 17"/>
                <a:gd name="T31" fmla="*/ 0 h 17"/>
                <a:gd name="T32" fmla="*/ 5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269"/>
            <p:cNvSpPr>
              <a:spLocks/>
            </p:cNvSpPr>
            <p:nvPr/>
          </p:nvSpPr>
          <p:spPr bwMode="auto">
            <a:xfrm>
              <a:off x="574" y="135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2 w 17"/>
                <a:gd name="T5" fmla="*/ 2 h 17"/>
                <a:gd name="T6" fmla="*/ 4 w 17"/>
                <a:gd name="T7" fmla="*/ 2 h 17"/>
                <a:gd name="T8" fmla="*/ 6 w 17"/>
                <a:gd name="T9" fmla="*/ 0 h 17"/>
                <a:gd name="T10" fmla="*/ 9 w 17"/>
                <a:gd name="T11" fmla="*/ 0 h 17"/>
                <a:gd name="T12" fmla="*/ 11 w 17"/>
                <a:gd name="T13" fmla="*/ 2 h 17"/>
                <a:gd name="T14" fmla="*/ 13 w 17"/>
                <a:gd name="T15" fmla="*/ 2 h 17"/>
                <a:gd name="T16" fmla="*/ 13 w 17"/>
                <a:gd name="T17" fmla="*/ 5 h 17"/>
                <a:gd name="T18" fmla="*/ 16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6 w 17"/>
                <a:gd name="T27" fmla="*/ 16 h 17"/>
                <a:gd name="T28" fmla="*/ 0 w 17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270"/>
            <p:cNvSpPr>
              <a:spLocks/>
            </p:cNvSpPr>
            <p:nvPr/>
          </p:nvSpPr>
          <p:spPr bwMode="auto">
            <a:xfrm>
              <a:off x="612" y="1306"/>
              <a:ext cx="17" cy="26"/>
            </a:xfrm>
            <a:custGeom>
              <a:avLst/>
              <a:gdLst>
                <a:gd name="T0" fmla="*/ 10 w 17"/>
                <a:gd name="T1" fmla="*/ 0 h 26"/>
                <a:gd name="T2" fmla="*/ 10 w 17"/>
                <a:gd name="T3" fmla="*/ 0 h 26"/>
                <a:gd name="T4" fmla="*/ 10 w 17"/>
                <a:gd name="T5" fmla="*/ 1 h 26"/>
                <a:gd name="T6" fmla="*/ 13 w 17"/>
                <a:gd name="T7" fmla="*/ 2 h 26"/>
                <a:gd name="T8" fmla="*/ 13 w 17"/>
                <a:gd name="T9" fmla="*/ 3 h 26"/>
                <a:gd name="T10" fmla="*/ 13 w 17"/>
                <a:gd name="T11" fmla="*/ 5 h 26"/>
                <a:gd name="T12" fmla="*/ 16 w 17"/>
                <a:gd name="T13" fmla="*/ 6 h 26"/>
                <a:gd name="T14" fmla="*/ 16 w 17"/>
                <a:gd name="T15" fmla="*/ 8 h 26"/>
                <a:gd name="T16" fmla="*/ 16 w 17"/>
                <a:gd name="T17" fmla="*/ 10 h 26"/>
                <a:gd name="T18" fmla="*/ 16 w 17"/>
                <a:gd name="T19" fmla="*/ 12 h 26"/>
                <a:gd name="T20" fmla="*/ 16 w 17"/>
                <a:gd name="T21" fmla="*/ 14 h 26"/>
                <a:gd name="T22" fmla="*/ 13 w 17"/>
                <a:gd name="T23" fmla="*/ 17 h 26"/>
                <a:gd name="T24" fmla="*/ 10 w 17"/>
                <a:gd name="T25" fmla="*/ 19 h 26"/>
                <a:gd name="T26" fmla="*/ 8 w 17"/>
                <a:gd name="T27" fmla="*/ 21 h 26"/>
                <a:gd name="T28" fmla="*/ 5 w 17"/>
                <a:gd name="T29" fmla="*/ 23 h 26"/>
                <a:gd name="T30" fmla="*/ 0 w 17"/>
                <a:gd name="T31" fmla="*/ 25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6"/>
                <a:gd name="T50" fmla="*/ 17 w 17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6">
                  <a:moveTo>
                    <a:pt x="10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5" y="23"/>
                  </a:lnTo>
                  <a:lnTo>
                    <a:pt x="0" y="2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271"/>
            <p:cNvSpPr>
              <a:spLocks/>
            </p:cNvSpPr>
            <p:nvPr/>
          </p:nvSpPr>
          <p:spPr bwMode="auto">
            <a:xfrm>
              <a:off x="612" y="130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5 h 17"/>
                <a:gd name="T14" fmla="*/ 2 w 17"/>
                <a:gd name="T15" fmla="*/ 2 h 17"/>
                <a:gd name="T16" fmla="*/ 4 w 17"/>
                <a:gd name="T17" fmla="*/ 2 h 17"/>
                <a:gd name="T18" fmla="*/ 4 w 17"/>
                <a:gd name="T19" fmla="*/ 0 h 17"/>
                <a:gd name="T20" fmla="*/ 6 w 17"/>
                <a:gd name="T21" fmla="*/ 0 h 17"/>
                <a:gd name="T22" fmla="*/ 9 w 17"/>
                <a:gd name="T23" fmla="*/ 0 h 17"/>
                <a:gd name="T24" fmla="*/ 11 w 17"/>
                <a:gd name="T25" fmla="*/ 0 h 17"/>
                <a:gd name="T26" fmla="*/ 13 w 17"/>
                <a:gd name="T27" fmla="*/ 2 h 17"/>
                <a:gd name="T28" fmla="*/ 16 w 17"/>
                <a:gd name="T29" fmla="*/ 5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272"/>
            <p:cNvSpPr>
              <a:spLocks/>
            </p:cNvSpPr>
            <p:nvPr/>
          </p:nvSpPr>
          <p:spPr bwMode="auto">
            <a:xfrm>
              <a:off x="608" y="1329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6 w 17"/>
                <a:gd name="T5" fmla="*/ 16 h 17"/>
                <a:gd name="T6" fmla="*/ 13 w 17"/>
                <a:gd name="T7" fmla="*/ 16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2 w 17"/>
                <a:gd name="T17" fmla="*/ 13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5 h 17"/>
                <a:gd name="T24" fmla="*/ 0 w 17"/>
                <a:gd name="T25" fmla="*/ 2 h 17"/>
                <a:gd name="T26" fmla="*/ 2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273"/>
            <p:cNvSpPr>
              <a:spLocks/>
            </p:cNvSpPr>
            <p:nvPr/>
          </p:nvSpPr>
          <p:spPr bwMode="auto">
            <a:xfrm>
              <a:off x="584" y="1331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6 w 29"/>
                <a:gd name="T3" fmla="*/ 2 h 17"/>
                <a:gd name="T4" fmla="*/ 24 w 29"/>
                <a:gd name="T5" fmla="*/ 4 h 17"/>
                <a:gd name="T6" fmla="*/ 22 w 29"/>
                <a:gd name="T7" fmla="*/ 7 h 17"/>
                <a:gd name="T8" fmla="*/ 19 w 29"/>
                <a:gd name="T9" fmla="*/ 8 h 17"/>
                <a:gd name="T10" fmla="*/ 17 w 29"/>
                <a:gd name="T11" fmla="*/ 10 h 17"/>
                <a:gd name="T12" fmla="*/ 15 w 29"/>
                <a:gd name="T13" fmla="*/ 11 h 17"/>
                <a:gd name="T14" fmla="*/ 12 w 29"/>
                <a:gd name="T15" fmla="*/ 13 h 17"/>
                <a:gd name="T16" fmla="*/ 10 w 29"/>
                <a:gd name="T17" fmla="*/ 13 h 17"/>
                <a:gd name="T18" fmla="*/ 8 w 29"/>
                <a:gd name="T19" fmla="*/ 14 h 17"/>
                <a:gd name="T20" fmla="*/ 6 w 29"/>
                <a:gd name="T21" fmla="*/ 14 h 17"/>
                <a:gd name="T22" fmla="*/ 4 w 29"/>
                <a:gd name="T23" fmla="*/ 14 h 17"/>
                <a:gd name="T24" fmla="*/ 3 w 29"/>
                <a:gd name="T25" fmla="*/ 16 h 17"/>
                <a:gd name="T26" fmla="*/ 1 w 29"/>
                <a:gd name="T27" fmla="*/ 16 h 17"/>
                <a:gd name="T28" fmla="*/ 0 w 29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7"/>
                <a:gd name="T47" fmla="*/ 29 w 29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7">
                  <a:moveTo>
                    <a:pt x="28" y="0"/>
                  </a:moveTo>
                  <a:lnTo>
                    <a:pt x="26" y="2"/>
                  </a:lnTo>
                  <a:lnTo>
                    <a:pt x="24" y="4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274"/>
            <p:cNvSpPr>
              <a:spLocks/>
            </p:cNvSpPr>
            <p:nvPr/>
          </p:nvSpPr>
          <p:spPr bwMode="auto">
            <a:xfrm>
              <a:off x="610" y="1327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0 w 17"/>
                <a:gd name="T13" fmla="*/ 2 h 17"/>
                <a:gd name="T14" fmla="*/ 13 w 17"/>
                <a:gd name="T15" fmla="*/ 2 h 17"/>
                <a:gd name="T16" fmla="*/ 13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275"/>
            <p:cNvSpPr>
              <a:spLocks/>
            </p:cNvSpPr>
            <p:nvPr/>
          </p:nvSpPr>
          <p:spPr bwMode="auto">
            <a:xfrm>
              <a:off x="580" y="133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4 h 17"/>
                <a:gd name="T6" fmla="*/ 8 w 17"/>
                <a:gd name="T7" fmla="*/ 14 h 17"/>
                <a:gd name="T8" fmla="*/ 4 w 17"/>
                <a:gd name="T9" fmla="*/ 12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6 h 17"/>
                <a:gd name="T16" fmla="*/ 0 w 17"/>
                <a:gd name="T17" fmla="*/ 4 h 17"/>
                <a:gd name="T18" fmla="*/ 4 w 17"/>
                <a:gd name="T19" fmla="*/ 4 h 17"/>
                <a:gd name="T20" fmla="*/ 4 w 17"/>
                <a:gd name="T21" fmla="*/ 2 h 17"/>
                <a:gd name="T22" fmla="*/ 8 w 17"/>
                <a:gd name="T23" fmla="*/ 2 h 17"/>
                <a:gd name="T24" fmla="*/ 12 w 17"/>
                <a:gd name="T25" fmla="*/ 0 h 17"/>
                <a:gd name="T26" fmla="*/ 16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276"/>
            <p:cNvSpPr>
              <a:spLocks/>
            </p:cNvSpPr>
            <p:nvPr/>
          </p:nvSpPr>
          <p:spPr bwMode="auto">
            <a:xfrm>
              <a:off x="646" y="1291"/>
              <a:ext cx="17" cy="33"/>
            </a:xfrm>
            <a:custGeom>
              <a:avLst/>
              <a:gdLst>
                <a:gd name="T0" fmla="*/ 5 w 17"/>
                <a:gd name="T1" fmla="*/ 0 h 33"/>
                <a:gd name="T2" fmla="*/ 5 w 17"/>
                <a:gd name="T3" fmla="*/ 0 h 33"/>
                <a:gd name="T4" fmla="*/ 7 w 17"/>
                <a:gd name="T5" fmla="*/ 2 h 33"/>
                <a:gd name="T6" fmla="*/ 8 w 17"/>
                <a:gd name="T7" fmla="*/ 3 h 33"/>
                <a:gd name="T8" fmla="*/ 10 w 17"/>
                <a:gd name="T9" fmla="*/ 5 h 33"/>
                <a:gd name="T10" fmla="*/ 12 w 17"/>
                <a:gd name="T11" fmla="*/ 7 h 33"/>
                <a:gd name="T12" fmla="*/ 14 w 17"/>
                <a:gd name="T13" fmla="*/ 9 h 33"/>
                <a:gd name="T14" fmla="*/ 16 w 17"/>
                <a:gd name="T15" fmla="*/ 12 h 33"/>
                <a:gd name="T16" fmla="*/ 16 w 17"/>
                <a:gd name="T17" fmla="*/ 14 h 33"/>
                <a:gd name="T18" fmla="*/ 16 w 17"/>
                <a:gd name="T19" fmla="*/ 17 h 33"/>
                <a:gd name="T20" fmla="*/ 16 w 17"/>
                <a:gd name="T21" fmla="*/ 19 h 33"/>
                <a:gd name="T22" fmla="*/ 16 w 17"/>
                <a:gd name="T23" fmla="*/ 22 h 33"/>
                <a:gd name="T24" fmla="*/ 12 w 17"/>
                <a:gd name="T25" fmla="*/ 25 h 33"/>
                <a:gd name="T26" fmla="*/ 8 w 17"/>
                <a:gd name="T27" fmla="*/ 27 h 33"/>
                <a:gd name="T28" fmla="*/ 5 w 17"/>
                <a:gd name="T29" fmla="*/ 30 h 33"/>
                <a:gd name="T30" fmla="*/ 0 w 17"/>
                <a:gd name="T31" fmla="*/ 32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3"/>
                <a:gd name="T50" fmla="*/ 17 w 17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3">
                  <a:moveTo>
                    <a:pt x="5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5" y="30"/>
                  </a:lnTo>
                  <a:lnTo>
                    <a:pt x="0" y="3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277"/>
            <p:cNvSpPr>
              <a:spLocks/>
            </p:cNvSpPr>
            <p:nvPr/>
          </p:nvSpPr>
          <p:spPr bwMode="auto">
            <a:xfrm>
              <a:off x="645" y="1287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2 w 17"/>
                <a:gd name="T11" fmla="*/ 5 h 17"/>
                <a:gd name="T12" fmla="*/ 2 w 17"/>
                <a:gd name="T13" fmla="*/ 2 h 17"/>
                <a:gd name="T14" fmla="*/ 4 w 17"/>
                <a:gd name="T15" fmla="*/ 2 h 17"/>
                <a:gd name="T16" fmla="*/ 4 w 17"/>
                <a:gd name="T17" fmla="*/ 0 h 17"/>
                <a:gd name="T18" fmla="*/ 6 w 17"/>
                <a:gd name="T19" fmla="*/ 0 h 17"/>
                <a:gd name="T20" fmla="*/ 9 w 17"/>
                <a:gd name="T21" fmla="*/ 0 h 17"/>
                <a:gd name="T22" fmla="*/ 11 w 17"/>
                <a:gd name="T23" fmla="*/ 0 h 17"/>
                <a:gd name="T24" fmla="*/ 13 w 17"/>
                <a:gd name="T25" fmla="*/ 2 h 17"/>
                <a:gd name="T26" fmla="*/ 16 w 17"/>
                <a:gd name="T27" fmla="*/ 2 h 17"/>
                <a:gd name="T28" fmla="*/ 16 w 17"/>
                <a:gd name="T29" fmla="*/ 5 h 17"/>
                <a:gd name="T30" fmla="*/ 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278"/>
            <p:cNvSpPr>
              <a:spLocks/>
            </p:cNvSpPr>
            <p:nvPr/>
          </p:nvSpPr>
          <p:spPr bwMode="auto">
            <a:xfrm>
              <a:off x="642" y="1320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3 w 17"/>
                <a:gd name="T7" fmla="*/ 16 h 17"/>
                <a:gd name="T8" fmla="*/ 10 w 17"/>
                <a:gd name="T9" fmla="*/ 16 h 17"/>
                <a:gd name="T10" fmla="*/ 8 w 17"/>
                <a:gd name="T11" fmla="*/ 13 h 17"/>
                <a:gd name="T12" fmla="*/ 5 w 17"/>
                <a:gd name="T13" fmla="*/ 13 h 17"/>
                <a:gd name="T14" fmla="*/ 2 w 17"/>
                <a:gd name="T15" fmla="*/ 13 h 17"/>
                <a:gd name="T16" fmla="*/ 2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2 w 17"/>
                <a:gd name="T25" fmla="*/ 2 h 17"/>
                <a:gd name="T26" fmla="*/ 2 w 17"/>
                <a:gd name="T27" fmla="*/ 0 h 17"/>
                <a:gd name="T28" fmla="*/ 5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279"/>
            <p:cNvSpPr>
              <a:spLocks/>
            </p:cNvSpPr>
            <p:nvPr/>
          </p:nvSpPr>
          <p:spPr bwMode="auto">
            <a:xfrm>
              <a:off x="706" y="1277"/>
              <a:ext cx="17" cy="22"/>
            </a:xfrm>
            <a:custGeom>
              <a:avLst/>
              <a:gdLst>
                <a:gd name="T0" fmla="*/ 9 w 17"/>
                <a:gd name="T1" fmla="*/ 0 h 22"/>
                <a:gd name="T2" fmla="*/ 9 w 17"/>
                <a:gd name="T3" fmla="*/ 0 h 22"/>
                <a:gd name="T4" fmla="*/ 9 w 17"/>
                <a:gd name="T5" fmla="*/ 1 h 22"/>
                <a:gd name="T6" fmla="*/ 12 w 17"/>
                <a:gd name="T7" fmla="*/ 2 h 22"/>
                <a:gd name="T8" fmla="*/ 12 w 17"/>
                <a:gd name="T9" fmla="*/ 3 h 22"/>
                <a:gd name="T10" fmla="*/ 12 w 17"/>
                <a:gd name="T11" fmla="*/ 4 h 22"/>
                <a:gd name="T12" fmla="*/ 16 w 17"/>
                <a:gd name="T13" fmla="*/ 6 h 22"/>
                <a:gd name="T14" fmla="*/ 16 w 17"/>
                <a:gd name="T15" fmla="*/ 7 h 22"/>
                <a:gd name="T16" fmla="*/ 16 w 17"/>
                <a:gd name="T17" fmla="*/ 9 h 22"/>
                <a:gd name="T18" fmla="*/ 16 w 17"/>
                <a:gd name="T19" fmla="*/ 11 h 22"/>
                <a:gd name="T20" fmla="*/ 16 w 17"/>
                <a:gd name="T21" fmla="*/ 12 h 22"/>
                <a:gd name="T22" fmla="*/ 12 w 17"/>
                <a:gd name="T23" fmla="*/ 14 h 22"/>
                <a:gd name="T24" fmla="*/ 12 w 17"/>
                <a:gd name="T25" fmla="*/ 16 h 22"/>
                <a:gd name="T26" fmla="*/ 9 w 17"/>
                <a:gd name="T27" fmla="*/ 17 h 22"/>
                <a:gd name="T28" fmla="*/ 3 w 17"/>
                <a:gd name="T29" fmla="*/ 19 h 22"/>
                <a:gd name="T30" fmla="*/ 0 w 17"/>
                <a:gd name="T31" fmla="*/ 2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3" y="19"/>
                  </a:lnTo>
                  <a:lnTo>
                    <a:pt x="0" y="2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280"/>
            <p:cNvSpPr>
              <a:spLocks/>
            </p:cNvSpPr>
            <p:nvPr/>
          </p:nvSpPr>
          <p:spPr bwMode="auto">
            <a:xfrm>
              <a:off x="705" y="1273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2 w 17"/>
                <a:gd name="T11" fmla="*/ 5 h 17"/>
                <a:gd name="T12" fmla="*/ 2 w 17"/>
                <a:gd name="T13" fmla="*/ 2 h 17"/>
                <a:gd name="T14" fmla="*/ 4 w 17"/>
                <a:gd name="T15" fmla="*/ 2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2 h 17"/>
                <a:gd name="T22" fmla="*/ 13 w 17"/>
                <a:gd name="T23" fmla="*/ 2 h 17"/>
                <a:gd name="T24" fmla="*/ 16 w 17"/>
                <a:gd name="T25" fmla="*/ 2 h 17"/>
                <a:gd name="T26" fmla="*/ 16 w 17"/>
                <a:gd name="T27" fmla="*/ 5 h 17"/>
                <a:gd name="T28" fmla="*/ 2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281"/>
            <p:cNvSpPr>
              <a:spLocks/>
            </p:cNvSpPr>
            <p:nvPr/>
          </p:nvSpPr>
          <p:spPr bwMode="auto">
            <a:xfrm>
              <a:off x="702" y="1295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3 w 17"/>
                <a:gd name="T7" fmla="*/ 16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3 h 17"/>
                <a:gd name="T16" fmla="*/ 2 w 17"/>
                <a:gd name="T17" fmla="*/ 13 h 17"/>
                <a:gd name="T18" fmla="*/ 2 w 17"/>
                <a:gd name="T19" fmla="*/ 10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5 h 17"/>
                <a:gd name="T26" fmla="*/ 0 w 17"/>
                <a:gd name="T27" fmla="*/ 2 h 17"/>
                <a:gd name="T28" fmla="*/ 2 w 17"/>
                <a:gd name="T29" fmla="*/ 2 h 17"/>
                <a:gd name="T30" fmla="*/ 2 w 17"/>
                <a:gd name="T31" fmla="*/ 0 h 17"/>
                <a:gd name="T32" fmla="*/ 16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282"/>
            <p:cNvSpPr>
              <a:spLocks/>
            </p:cNvSpPr>
            <p:nvPr/>
          </p:nvSpPr>
          <p:spPr bwMode="auto">
            <a:xfrm>
              <a:off x="694" y="129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3 w 17"/>
                <a:gd name="T3" fmla="*/ 1 h 17"/>
                <a:gd name="T4" fmla="*/ 10 w 17"/>
                <a:gd name="T5" fmla="*/ 3 h 17"/>
                <a:gd name="T6" fmla="*/ 9 w 17"/>
                <a:gd name="T7" fmla="*/ 4 h 17"/>
                <a:gd name="T8" fmla="*/ 8 w 17"/>
                <a:gd name="T9" fmla="*/ 5 h 17"/>
                <a:gd name="T10" fmla="*/ 5 w 17"/>
                <a:gd name="T11" fmla="*/ 6 h 17"/>
                <a:gd name="T12" fmla="*/ 5 w 17"/>
                <a:gd name="T13" fmla="*/ 7 h 17"/>
                <a:gd name="T14" fmla="*/ 4 w 17"/>
                <a:gd name="T15" fmla="*/ 8 h 17"/>
                <a:gd name="T16" fmla="*/ 2 w 17"/>
                <a:gd name="T17" fmla="*/ 9 h 17"/>
                <a:gd name="T18" fmla="*/ 1 w 17"/>
                <a:gd name="T19" fmla="*/ 10 h 17"/>
                <a:gd name="T20" fmla="*/ 1 w 17"/>
                <a:gd name="T21" fmla="*/ 11 h 17"/>
                <a:gd name="T22" fmla="*/ 1 w 17"/>
                <a:gd name="T23" fmla="*/ 12 h 17"/>
                <a:gd name="T24" fmla="*/ 0 w 17"/>
                <a:gd name="T25" fmla="*/ 12 h 17"/>
                <a:gd name="T26" fmla="*/ 0 w 17"/>
                <a:gd name="T27" fmla="*/ 13 h 17"/>
                <a:gd name="T28" fmla="*/ 0 w 17"/>
                <a:gd name="T29" fmla="*/ 14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3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283"/>
            <p:cNvSpPr>
              <a:spLocks/>
            </p:cNvSpPr>
            <p:nvPr/>
          </p:nvSpPr>
          <p:spPr bwMode="auto">
            <a:xfrm>
              <a:off x="704" y="1294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2 h 17"/>
                <a:gd name="T12" fmla="*/ 13 w 17"/>
                <a:gd name="T13" fmla="*/ 2 h 17"/>
                <a:gd name="T14" fmla="*/ 13 w 17"/>
                <a:gd name="T15" fmla="*/ 5 h 17"/>
                <a:gd name="T16" fmla="*/ 16 w 17"/>
                <a:gd name="T17" fmla="*/ 5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3 h 17"/>
                <a:gd name="T24" fmla="*/ 13 w 17"/>
                <a:gd name="T25" fmla="*/ 13 h 17"/>
                <a:gd name="T26" fmla="*/ 13 w 17"/>
                <a:gd name="T27" fmla="*/ 16 h 17"/>
                <a:gd name="T28" fmla="*/ 10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284"/>
            <p:cNvSpPr>
              <a:spLocks/>
            </p:cNvSpPr>
            <p:nvPr/>
          </p:nvSpPr>
          <p:spPr bwMode="auto">
            <a:xfrm>
              <a:off x="690" y="1313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8 h 17"/>
                <a:gd name="T6" fmla="*/ 14 w 17"/>
                <a:gd name="T7" fmla="*/ 8 h 17"/>
                <a:gd name="T8" fmla="*/ 14 w 17"/>
                <a:gd name="T9" fmla="*/ 12 h 17"/>
                <a:gd name="T10" fmla="*/ 12 w 17"/>
                <a:gd name="T11" fmla="*/ 12 h 17"/>
                <a:gd name="T12" fmla="*/ 10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8 h 17"/>
                <a:gd name="T24" fmla="*/ 0 w 17"/>
                <a:gd name="T25" fmla="*/ 4 h 17"/>
                <a:gd name="T26" fmla="*/ 0 w 17"/>
                <a:gd name="T27" fmla="*/ 0 h 17"/>
                <a:gd name="T28" fmla="*/ 16 w 17"/>
                <a:gd name="T29" fmla="*/ 4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285"/>
            <p:cNvSpPr>
              <a:spLocks/>
            </p:cNvSpPr>
            <p:nvPr/>
          </p:nvSpPr>
          <p:spPr bwMode="auto">
            <a:xfrm>
              <a:off x="655" y="131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2 w 17"/>
                <a:gd name="T7" fmla="*/ 1 h 17"/>
                <a:gd name="T8" fmla="*/ 3 w 17"/>
                <a:gd name="T9" fmla="*/ 1 h 17"/>
                <a:gd name="T10" fmla="*/ 4 w 17"/>
                <a:gd name="T11" fmla="*/ 2 h 17"/>
                <a:gd name="T12" fmla="*/ 5 w 17"/>
                <a:gd name="T13" fmla="*/ 2 h 17"/>
                <a:gd name="T14" fmla="*/ 8 w 17"/>
                <a:gd name="T15" fmla="*/ 3 h 17"/>
                <a:gd name="T16" fmla="*/ 9 w 17"/>
                <a:gd name="T17" fmla="*/ 4 h 17"/>
                <a:gd name="T18" fmla="*/ 10 w 17"/>
                <a:gd name="T19" fmla="*/ 5 h 17"/>
                <a:gd name="T20" fmla="*/ 11 w 17"/>
                <a:gd name="T21" fmla="*/ 6 h 17"/>
                <a:gd name="T22" fmla="*/ 12 w 17"/>
                <a:gd name="T23" fmla="*/ 9 h 17"/>
                <a:gd name="T24" fmla="*/ 13 w 17"/>
                <a:gd name="T25" fmla="*/ 10 h 17"/>
                <a:gd name="T26" fmla="*/ 14 w 17"/>
                <a:gd name="T27" fmla="*/ 11 h 17"/>
                <a:gd name="T28" fmla="*/ 16 w 17"/>
                <a:gd name="T29" fmla="*/ 13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286"/>
            <p:cNvSpPr>
              <a:spLocks/>
            </p:cNvSpPr>
            <p:nvPr/>
          </p:nvSpPr>
          <p:spPr bwMode="auto">
            <a:xfrm>
              <a:off x="651" y="1309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6 w 17"/>
                <a:gd name="T7" fmla="*/ 14 h 17"/>
                <a:gd name="T8" fmla="*/ 3 w 17"/>
                <a:gd name="T9" fmla="*/ 14 h 17"/>
                <a:gd name="T10" fmla="*/ 3 w 17"/>
                <a:gd name="T11" fmla="*/ 12 h 17"/>
                <a:gd name="T12" fmla="*/ 0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0 w 17"/>
                <a:gd name="T21" fmla="*/ 4 h 17"/>
                <a:gd name="T22" fmla="*/ 3 w 17"/>
                <a:gd name="T23" fmla="*/ 4 h 17"/>
                <a:gd name="T24" fmla="*/ 3 w 17"/>
                <a:gd name="T25" fmla="*/ 2 h 17"/>
                <a:gd name="T26" fmla="*/ 6 w 17"/>
                <a:gd name="T27" fmla="*/ 2 h 17"/>
                <a:gd name="T28" fmla="*/ 9 w 17"/>
                <a:gd name="T29" fmla="*/ 2 h 17"/>
                <a:gd name="T30" fmla="*/ 9 w 17"/>
                <a:gd name="T31" fmla="*/ 0 h 17"/>
                <a:gd name="T32" fmla="*/ 12 w 17"/>
                <a:gd name="T33" fmla="*/ 0 h 17"/>
                <a:gd name="T34" fmla="*/ 16 w 17"/>
                <a:gd name="T35" fmla="*/ 2 h 17"/>
                <a:gd name="T36" fmla="*/ 9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287"/>
            <p:cNvSpPr>
              <a:spLocks/>
            </p:cNvSpPr>
            <p:nvPr/>
          </p:nvSpPr>
          <p:spPr bwMode="auto">
            <a:xfrm>
              <a:off x="666" y="13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3 w 17"/>
                <a:gd name="T7" fmla="*/ 8 h 17"/>
                <a:gd name="T8" fmla="*/ 13 w 17"/>
                <a:gd name="T9" fmla="*/ 12 h 17"/>
                <a:gd name="T10" fmla="*/ 11 w 17"/>
                <a:gd name="T11" fmla="*/ 12 h 17"/>
                <a:gd name="T12" fmla="*/ 11 w 17"/>
                <a:gd name="T13" fmla="*/ 16 h 17"/>
                <a:gd name="T14" fmla="*/ 9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8 h 17"/>
                <a:gd name="T28" fmla="*/ 0 w 17"/>
                <a:gd name="T29" fmla="*/ 4 h 17"/>
                <a:gd name="T30" fmla="*/ 0 w 17"/>
                <a:gd name="T31" fmla="*/ 0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288"/>
            <p:cNvSpPr>
              <a:spLocks/>
            </p:cNvSpPr>
            <p:nvPr/>
          </p:nvSpPr>
          <p:spPr bwMode="auto">
            <a:xfrm>
              <a:off x="616" y="132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0 w 17"/>
                <a:gd name="T7" fmla="*/ 2 h 17"/>
                <a:gd name="T8" fmla="*/ 0 w 17"/>
                <a:gd name="T9" fmla="*/ 3 h 17"/>
                <a:gd name="T10" fmla="*/ 0 w 17"/>
                <a:gd name="T11" fmla="*/ 4 h 17"/>
                <a:gd name="T12" fmla="*/ 2 w 17"/>
                <a:gd name="T13" fmla="*/ 5 h 17"/>
                <a:gd name="T14" fmla="*/ 2 w 17"/>
                <a:gd name="T15" fmla="*/ 6 h 17"/>
                <a:gd name="T16" fmla="*/ 2 w 17"/>
                <a:gd name="T17" fmla="*/ 8 h 17"/>
                <a:gd name="T18" fmla="*/ 5 w 17"/>
                <a:gd name="T19" fmla="*/ 10 h 17"/>
                <a:gd name="T20" fmla="*/ 8 w 17"/>
                <a:gd name="T21" fmla="*/ 11 h 17"/>
                <a:gd name="T22" fmla="*/ 10 w 17"/>
                <a:gd name="T23" fmla="*/ 12 h 17"/>
                <a:gd name="T24" fmla="*/ 10 w 17"/>
                <a:gd name="T25" fmla="*/ 14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289"/>
            <p:cNvSpPr>
              <a:spLocks/>
            </p:cNvSpPr>
            <p:nvPr/>
          </p:nvSpPr>
          <p:spPr bwMode="auto">
            <a:xfrm>
              <a:off x="612" y="1321"/>
              <a:ext cx="17" cy="17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2 w 17"/>
                <a:gd name="T5" fmla="*/ 9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3 h 17"/>
                <a:gd name="T22" fmla="*/ 14 w 17"/>
                <a:gd name="T23" fmla="*/ 3 h 17"/>
                <a:gd name="T24" fmla="*/ 14 w 17"/>
                <a:gd name="T25" fmla="*/ 6 h 17"/>
                <a:gd name="T26" fmla="*/ 16 w 17"/>
                <a:gd name="T27" fmla="*/ 6 h 17"/>
                <a:gd name="T28" fmla="*/ 16 w 17"/>
                <a:gd name="T29" fmla="*/ 9 h 17"/>
                <a:gd name="T30" fmla="*/ 16 w 17"/>
                <a:gd name="T31" fmla="*/ 12 h 17"/>
                <a:gd name="T32" fmla="*/ 16 w 17"/>
                <a:gd name="T33" fmla="*/ 16 h 17"/>
                <a:gd name="T34" fmla="*/ 0 w 17"/>
                <a:gd name="T35" fmla="*/ 9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290"/>
            <p:cNvSpPr>
              <a:spLocks/>
            </p:cNvSpPr>
            <p:nvPr/>
          </p:nvSpPr>
          <p:spPr bwMode="auto">
            <a:xfrm>
              <a:off x="619" y="1336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3 w 17"/>
                <a:gd name="T13" fmla="*/ 11 h 17"/>
                <a:gd name="T14" fmla="*/ 13 w 17"/>
                <a:gd name="T15" fmla="*/ 13 h 17"/>
                <a:gd name="T16" fmla="*/ 11 w 17"/>
                <a:gd name="T17" fmla="*/ 13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6 h 17"/>
                <a:gd name="T26" fmla="*/ 2 w 17"/>
                <a:gd name="T27" fmla="*/ 13 h 17"/>
                <a:gd name="T28" fmla="*/ 0 w 17"/>
                <a:gd name="T29" fmla="*/ 13 h 17"/>
                <a:gd name="T30" fmla="*/ 13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1"/>
          <p:cNvGrpSpPr>
            <a:grpSpLocks/>
          </p:cNvGrpSpPr>
          <p:nvPr/>
        </p:nvGrpSpPr>
        <p:grpSpPr bwMode="auto">
          <a:xfrm>
            <a:off x="712788" y="1930400"/>
            <a:ext cx="1050925" cy="569913"/>
            <a:chOff x="449" y="1216"/>
            <a:chExt cx="662" cy="359"/>
          </a:xfrm>
        </p:grpSpPr>
        <p:sp>
          <p:nvSpPr>
            <p:cNvPr id="11036" name="Freeform 292"/>
            <p:cNvSpPr>
              <a:spLocks/>
            </p:cNvSpPr>
            <p:nvPr/>
          </p:nvSpPr>
          <p:spPr bwMode="auto">
            <a:xfrm>
              <a:off x="622" y="133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1 h 17"/>
                <a:gd name="T4" fmla="*/ 2 w 17"/>
                <a:gd name="T5" fmla="*/ 3 h 17"/>
                <a:gd name="T6" fmla="*/ 4 w 17"/>
                <a:gd name="T7" fmla="*/ 5 h 17"/>
                <a:gd name="T8" fmla="*/ 7 w 17"/>
                <a:gd name="T9" fmla="*/ 7 h 17"/>
                <a:gd name="T10" fmla="*/ 8 w 17"/>
                <a:gd name="T11" fmla="*/ 8 h 17"/>
                <a:gd name="T12" fmla="*/ 10 w 17"/>
                <a:gd name="T13" fmla="*/ 10 h 17"/>
                <a:gd name="T14" fmla="*/ 11 w 17"/>
                <a:gd name="T15" fmla="*/ 12 h 17"/>
                <a:gd name="T16" fmla="*/ 13 w 17"/>
                <a:gd name="T17" fmla="*/ 12 h 17"/>
                <a:gd name="T18" fmla="*/ 13 w 17"/>
                <a:gd name="T19" fmla="*/ 14 h 17"/>
                <a:gd name="T20" fmla="*/ 14 w 17"/>
                <a:gd name="T21" fmla="*/ 14 h 17"/>
                <a:gd name="T22" fmla="*/ 14 w 17"/>
                <a:gd name="T23" fmla="*/ 16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7" name="Freeform 293"/>
            <p:cNvSpPr>
              <a:spLocks/>
            </p:cNvSpPr>
            <p:nvPr/>
          </p:nvSpPr>
          <p:spPr bwMode="auto">
            <a:xfrm>
              <a:off x="618" y="1335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0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2 w 17"/>
                <a:gd name="T15" fmla="*/ 4 h 17"/>
                <a:gd name="T16" fmla="*/ 2 w 17"/>
                <a:gd name="T17" fmla="*/ 2 h 17"/>
                <a:gd name="T18" fmla="*/ 5 w 17"/>
                <a:gd name="T19" fmla="*/ 2 h 17"/>
                <a:gd name="T20" fmla="*/ 8 w 17"/>
                <a:gd name="T21" fmla="*/ 2 h 17"/>
                <a:gd name="T22" fmla="*/ 8 w 17"/>
                <a:gd name="T23" fmla="*/ 0 h 17"/>
                <a:gd name="T24" fmla="*/ 10 w 17"/>
                <a:gd name="T25" fmla="*/ 0 h 17"/>
                <a:gd name="T26" fmla="*/ 13 w 17"/>
                <a:gd name="T27" fmla="*/ 2 h 17"/>
                <a:gd name="T28" fmla="*/ 16 w 17"/>
                <a:gd name="T29" fmla="*/ 2 h 17"/>
                <a:gd name="T30" fmla="*/ 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8" name="Freeform 294"/>
            <p:cNvSpPr>
              <a:spLocks/>
            </p:cNvSpPr>
            <p:nvPr/>
          </p:nvSpPr>
          <p:spPr bwMode="auto">
            <a:xfrm>
              <a:off x="631" y="1346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0 h 17"/>
                <a:gd name="T6" fmla="*/ 13 w 17"/>
                <a:gd name="T7" fmla="*/ 2 h 17"/>
                <a:gd name="T8" fmla="*/ 16 w 17"/>
                <a:gd name="T9" fmla="*/ 5 h 17"/>
                <a:gd name="T10" fmla="*/ 16 w 17"/>
                <a:gd name="T11" fmla="*/ 8 h 17"/>
                <a:gd name="T12" fmla="*/ 16 w 17"/>
                <a:gd name="T13" fmla="*/ 10 h 17"/>
                <a:gd name="T14" fmla="*/ 13 w 17"/>
                <a:gd name="T15" fmla="*/ 13 h 17"/>
                <a:gd name="T16" fmla="*/ 10 w 17"/>
                <a:gd name="T17" fmla="*/ 13 h 17"/>
                <a:gd name="T18" fmla="*/ 8 w 17"/>
                <a:gd name="T19" fmla="*/ 16 h 17"/>
                <a:gd name="T20" fmla="*/ 5 w 17"/>
                <a:gd name="T21" fmla="*/ 16 h 17"/>
                <a:gd name="T22" fmla="*/ 2 w 17"/>
                <a:gd name="T23" fmla="*/ 16 h 17"/>
                <a:gd name="T24" fmla="*/ 0 w 17"/>
                <a:gd name="T25" fmla="*/ 13 h 17"/>
                <a:gd name="T26" fmla="*/ 1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9" name="Freeform 295"/>
            <p:cNvSpPr>
              <a:spLocks/>
            </p:cNvSpPr>
            <p:nvPr/>
          </p:nvSpPr>
          <p:spPr bwMode="auto">
            <a:xfrm>
              <a:off x="648" y="1458"/>
              <a:ext cx="17" cy="25"/>
            </a:xfrm>
            <a:custGeom>
              <a:avLst/>
              <a:gdLst>
                <a:gd name="T0" fmla="*/ 10 w 17"/>
                <a:gd name="T1" fmla="*/ 0 h 25"/>
                <a:gd name="T2" fmla="*/ 10 w 17"/>
                <a:gd name="T3" fmla="*/ 0 h 25"/>
                <a:gd name="T4" fmla="*/ 10 w 17"/>
                <a:gd name="T5" fmla="*/ 1 h 25"/>
                <a:gd name="T6" fmla="*/ 13 w 17"/>
                <a:gd name="T7" fmla="*/ 2 h 25"/>
                <a:gd name="T8" fmla="*/ 13 w 17"/>
                <a:gd name="T9" fmla="*/ 3 h 25"/>
                <a:gd name="T10" fmla="*/ 13 w 17"/>
                <a:gd name="T11" fmla="*/ 5 h 25"/>
                <a:gd name="T12" fmla="*/ 16 w 17"/>
                <a:gd name="T13" fmla="*/ 6 h 25"/>
                <a:gd name="T14" fmla="*/ 16 w 17"/>
                <a:gd name="T15" fmla="*/ 8 h 25"/>
                <a:gd name="T16" fmla="*/ 16 w 17"/>
                <a:gd name="T17" fmla="*/ 10 h 25"/>
                <a:gd name="T18" fmla="*/ 16 w 17"/>
                <a:gd name="T19" fmla="*/ 12 h 25"/>
                <a:gd name="T20" fmla="*/ 16 w 17"/>
                <a:gd name="T21" fmla="*/ 14 h 25"/>
                <a:gd name="T22" fmla="*/ 13 w 17"/>
                <a:gd name="T23" fmla="*/ 16 h 25"/>
                <a:gd name="T24" fmla="*/ 10 w 17"/>
                <a:gd name="T25" fmla="*/ 18 h 25"/>
                <a:gd name="T26" fmla="*/ 8 w 17"/>
                <a:gd name="T27" fmla="*/ 20 h 25"/>
                <a:gd name="T28" fmla="*/ 5 w 17"/>
                <a:gd name="T29" fmla="*/ 22 h 25"/>
                <a:gd name="T30" fmla="*/ 0 w 17"/>
                <a:gd name="T31" fmla="*/ 24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5"/>
                <a:gd name="T50" fmla="*/ 17 w 17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5">
                  <a:moveTo>
                    <a:pt x="10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5" y="22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0" name="Freeform 296"/>
            <p:cNvSpPr>
              <a:spLocks/>
            </p:cNvSpPr>
            <p:nvPr/>
          </p:nvSpPr>
          <p:spPr bwMode="auto">
            <a:xfrm>
              <a:off x="648" y="145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2 w 17"/>
                <a:gd name="T11" fmla="*/ 5 h 17"/>
                <a:gd name="T12" fmla="*/ 2 w 17"/>
                <a:gd name="T13" fmla="*/ 2 h 17"/>
                <a:gd name="T14" fmla="*/ 4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0 h 17"/>
                <a:gd name="T22" fmla="*/ 13 w 17"/>
                <a:gd name="T23" fmla="*/ 2 h 17"/>
                <a:gd name="T24" fmla="*/ 16 w 17"/>
                <a:gd name="T25" fmla="*/ 5 h 17"/>
                <a:gd name="T26" fmla="*/ 16 w 17"/>
                <a:gd name="T27" fmla="*/ 8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1" name="Freeform 297"/>
            <p:cNvSpPr>
              <a:spLocks/>
            </p:cNvSpPr>
            <p:nvPr/>
          </p:nvSpPr>
          <p:spPr bwMode="auto">
            <a:xfrm>
              <a:off x="644" y="1480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3 h 17"/>
                <a:gd name="T14" fmla="*/ 2 w 17"/>
                <a:gd name="T15" fmla="*/ 13 h 17"/>
                <a:gd name="T16" fmla="*/ 0 w 17"/>
                <a:gd name="T17" fmla="*/ 10 h 17"/>
                <a:gd name="T18" fmla="*/ 0 w 17"/>
                <a:gd name="T19" fmla="*/ 8 h 17"/>
                <a:gd name="T20" fmla="*/ 0 w 17"/>
                <a:gd name="T21" fmla="*/ 5 h 17"/>
                <a:gd name="T22" fmla="*/ 0 w 17"/>
                <a:gd name="T23" fmla="*/ 2 h 17"/>
                <a:gd name="T24" fmla="*/ 2 w 17"/>
                <a:gd name="T25" fmla="*/ 0 h 17"/>
                <a:gd name="T26" fmla="*/ 16 w 17"/>
                <a:gd name="T27" fmla="*/ 1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2" name="Freeform 298"/>
            <p:cNvSpPr>
              <a:spLocks/>
            </p:cNvSpPr>
            <p:nvPr/>
          </p:nvSpPr>
          <p:spPr bwMode="auto">
            <a:xfrm>
              <a:off x="620" y="1482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6 w 29"/>
                <a:gd name="T3" fmla="*/ 2 h 17"/>
                <a:gd name="T4" fmla="*/ 24 w 29"/>
                <a:gd name="T5" fmla="*/ 5 h 17"/>
                <a:gd name="T6" fmla="*/ 21 w 29"/>
                <a:gd name="T7" fmla="*/ 6 h 17"/>
                <a:gd name="T8" fmla="*/ 19 w 29"/>
                <a:gd name="T9" fmla="*/ 8 h 17"/>
                <a:gd name="T10" fmla="*/ 17 w 29"/>
                <a:gd name="T11" fmla="*/ 9 h 17"/>
                <a:gd name="T12" fmla="*/ 14 w 29"/>
                <a:gd name="T13" fmla="*/ 10 h 17"/>
                <a:gd name="T14" fmla="*/ 12 w 29"/>
                <a:gd name="T15" fmla="*/ 12 h 17"/>
                <a:gd name="T16" fmla="*/ 10 w 29"/>
                <a:gd name="T17" fmla="*/ 13 h 17"/>
                <a:gd name="T18" fmla="*/ 8 w 29"/>
                <a:gd name="T19" fmla="*/ 14 h 17"/>
                <a:gd name="T20" fmla="*/ 6 w 29"/>
                <a:gd name="T21" fmla="*/ 14 h 17"/>
                <a:gd name="T22" fmla="*/ 4 w 29"/>
                <a:gd name="T23" fmla="*/ 14 h 17"/>
                <a:gd name="T24" fmla="*/ 3 w 29"/>
                <a:gd name="T25" fmla="*/ 16 h 17"/>
                <a:gd name="T26" fmla="*/ 1 w 29"/>
                <a:gd name="T27" fmla="*/ 16 h 17"/>
                <a:gd name="T28" fmla="*/ 0 w 29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7"/>
                <a:gd name="T47" fmla="*/ 29 w 29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7">
                  <a:moveTo>
                    <a:pt x="28" y="0"/>
                  </a:moveTo>
                  <a:lnTo>
                    <a:pt x="26" y="2"/>
                  </a:lnTo>
                  <a:lnTo>
                    <a:pt x="24" y="5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3" name="Freeform 299"/>
            <p:cNvSpPr>
              <a:spLocks/>
            </p:cNvSpPr>
            <p:nvPr/>
          </p:nvSpPr>
          <p:spPr bwMode="auto">
            <a:xfrm>
              <a:off x="645" y="1479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11 w 17"/>
                <a:gd name="T13" fmla="*/ 2 h 17"/>
                <a:gd name="T14" fmla="*/ 13 w 17"/>
                <a:gd name="T15" fmla="*/ 2 h 17"/>
                <a:gd name="T16" fmla="*/ 13 w 17"/>
                <a:gd name="T17" fmla="*/ 5 h 17"/>
                <a:gd name="T18" fmla="*/ 16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4" name="Freeform 300"/>
            <p:cNvSpPr>
              <a:spLocks/>
            </p:cNvSpPr>
            <p:nvPr/>
          </p:nvSpPr>
          <p:spPr bwMode="auto">
            <a:xfrm>
              <a:off x="616" y="14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4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12 w 17"/>
                <a:gd name="T27" fmla="*/ 0 h 17"/>
                <a:gd name="T28" fmla="*/ 16 w 17"/>
                <a:gd name="T29" fmla="*/ 0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5" name="Freeform 301"/>
            <p:cNvSpPr>
              <a:spLocks/>
            </p:cNvSpPr>
            <p:nvPr/>
          </p:nvSpPr>
          <p:spPr bwMode="auto">
            <a:xfrm>
              <a:off x="652" y="147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0 w 17"/>
                <a:gd name="T7" fmla="*/ 2 h 17"/>
                <a:gd name="T8" fmla="*/ 0 w 17"/>
                <a:gd name="T9" fmla="*/ 3 h 17"/>
                <a:gd name="T10" fmla="*/ 0 w 17"/>
                <a:gd name="T11" fmla="*/ 4 h 17"/>
                <a:gd name="T12" fmla="*/ 2 w 17"/>
                <a:gd name="T13" fmla="*/ 5 h 17"/>
                <a:gd name="T14" fmla="*/ 2 w 17"/>
                <a:gd name="T15" fmla="*/ 6 h 17"/>
                <a:gd name="T16" fmla="*/ 2 w 17"/>
                <a:gd name="T17" fmla="*/ 8 h 17"/>
                <a:gd name="T18" fmla="*/ 5 w 17"/>
                <a:gd name="T19" fmla="*/ 9 h 17"/>
                <a:gd name="T20" fmla="*/ 8 w 17"/>
                <a:gd name="T21" fmla="*/ 11 h 17"/>
                <a:gd name="T22" fmla="*/ 8 w 17"/>
                <a:gd name="T23" fmla="*/ 12 h 17"/>
                <a:gd name="T24" fmla="*/ 10 w 17"/>
                <a:gd name="T25" fmla="*/ 13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6" name="Freeform 302"/>
            <p:cNvSpPr>
              <a:spLocks/>
            </p:cNvSpPr>
            <p:nvPr/>
          </p:nvSpPr>
          <p:spPr bwMode="auto">
            <a:xfrm>
              <a:off x="648" y="1473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8 h 17"/>
                <a:gd name="T6" fmla="*/ 2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4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0 h 17"/>
                <a:gd name="T22" fmla="*/ 14 w 17"/>
                <a:gd name="T23" fmla="*/ 4 h 17"/>
                <a:gd name="T24" fmla="*/ 14 w 17"/>
                <a:gd name="T25" fmla="*/ 8 h 17"/>
                <a:gd name="T26" fmla="*/ 14 w 17"/>
                <a:gd name="T27" fmla="*/ 12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7" name="Freeform 303"/>
            <p:cNvSpPr>
              <a:spLocks/>
            </p:cNvSpPr>
            <p:nvPr/>
          </p:nvSpPr>
          <p:spPr bwMode="auto">
            <a:xfrm>
              <a:off x="655" y="1488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2 h 17"/>
                <a:gd name="T8" fmla="*/ 16 w 17"/>
                <a:gd name="T9" fmla="*/ 5 h 17"/>
                <a:gd name="T10" fmla="*/ 16 w 17"/>
                <a:gd name="T11" fmla="*/ 8 h 17"/>
                <a:gd name="T12" fmla="*/ 16 w 17"/>
                <a:gd name="T13" fmla="*/ 10 h 17"/>
                <a:gd name="T14" fmla="*/ 13 w 17"/>
                <a:gd name="T15" fmla="*/ 10 h 17"/>
                <a:gd name="T16" fmla="*/ 13 w 17"/>
                <a:gd name="T17" fmla="*/ 13 h 17"/>
                <a:gd name="T18" fmla="*/ 11 w 17"/>
                <a:gd name="T19" fmla="*/ 13 h 17"/>
                <a:gd name="T20" fmla="*/ 11 w 17"/>
                <a:gd name="T21" fmla="*/ 16 h 17"/>
                <a:gd name="T22" fmla="*/ 9 w 17"/>
                <a:gd name="T23" fmla="*/ 16 h 17"/>
                <a:gd name="T24" fmla="*/ 6 w 17"/>
                <a:gd name="T25" fmla="*/ 16 h 17"/>
                <a:gd name="T26" fmla="*/ 4 w 17"/>
                <a:gd name="T27" fmla="*/ 16 h 17"/>
                <a:gd name="T28" fmla="*/ 2 w 17"/>
                <a:gd name="T29" fmla="*/ 16 h 17"/>
                <a:gd name="T30" fmla="*/ 2 w 17"/>
                <a:gd name="T31" fmla="*/ 13 h 17"/>
                <a:gd name="T32" fmla="*/ 0 w 17"/>
                <a:gd name="T33" fmla="*/ 13 h 17"/>
                <a:gd name="T34" fmla="*/ 13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8" name="Freeform 304"/>
            <p:cNvSpPr>
              <a:spLocks/>
            </p:cNvSpPr>
            <p:nvPr/>
          </p:nvSpPr>
          <p:spPr bwMode="auto">
            <a:xfrm>
              <a:off x="658" y="149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1 h 17"/>
                <a:gd name="T4" fmla="*/ 2 w 17"/>
                <a:gd name="T5" fmla="*/ 3 h 17"/>
                <a:gd name="T6" fmla="*/ 4 w 17"/>
                <a:gd name="T7" fmla="*/ 5 h 17"/>
                <a:gd name="T8" fmla="*/ 7 w 17"/>
                <a:gd name="T9" fmla="*/ 7 h 17"/>
                <a:gd name="T10" fmla="*/ 7 w 17"/>
                <a:gd name="T11" fmla="*/ 8 h 17"/>
                <a:gd name="T12" fmla="*/ 8 w 17"/>
                <a:gd name="T13" fmla="*/ 10 h 17"/>
                <a:gd name="T14" fmla="*/ 10 w 17"/>
                <a:gd name="T15" fmla="*/ 10 h 17"/>
                <a:gd name="T16" fmla="*/ 11 w 17"/>
                <a:gd name="T17" fmla="*/ 12 h 17"/>
                <a:gd name="T18" fmla="*/ 13 w 17"/>
                <a:gd name="T19" fmla="*/ 12 h 17"/>
                <a:gd name="T20" fmla="*/ 13 w 17"/>
                <a:gd name="T21" fmla="*/ 14 h 17"/>
                <a:gd name="T22" fmla="*/ 14 w 17"/>
                <a:gd name="T23" fmla="*/ 14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9" name="Freeform 305"/>
            <p:cNvSpPr>
              <a:spLocks/>
            </p:cNvSpPr>
            <p:nvPr/>
          </p:nvSpPr>
          <p:spPr bwMode="auto">
            <a:xfrm>
              <a:off x="654" y="1487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0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2 w 17"/>
                <a:gd name="T15" fmla="*/ 4 h 17"/>
                <a:gd name="T16" fmla="*/ 5 w 17"/>
                <a:gd name="T17" fmla="*/ 2 h 17"/>
                <a:gd name="T18" fmla="*/ 8 w 17"/>
                <a:gd name="T19" fmla="*/ 2 h 17"/>
                <a:gd name="T20" fmla="*/ 8 w 17"/>
                <a:gd name="T21" fmla="*/ 0 h 17"/>
                <a:gd name="T22" fmla="*/ 10 w 17"/>
                <a:gd name="T23" fmla="*/ 0 h 17"/>
                <a:gd name="T24" fmla="*/ 13 w 17"/>
                <a:gd name="T25" fmla="*/ 2 h 17"/>
                <a:gd name="T26" fmla="*/ 16 w 17"/>
                <a:gd name="T27" fmla="*/ 2 h 17"/>
                <a:gd name="T28" fmla="*/ 2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0" name="Freeform 306"/>
            <p:cNvSpPr>
              <a:spLocks/>
            </p:cNvSpPr>
            <p:nvPr/>
          </p:nvSpPr>
          <p:spPr bwMode="auto">
            <a:xfrm>
              <a:off x="667" y="1497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0 h 17"/>
                <a:gd name="T6" fmla="*/ 13 w 17"/>
                <a:gd name="T7" fmla="*/ 2 h 17"/>
                <a:gd name="T8" fmla="*/ 13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3 w 17"/>
                <a:gd name="T15" fmla="*/ 9 h 17"/>
                <a:gd name="T16" fmla="*/ 13 w 17"/>
                <a:gd name="T17" fmla="*/ 11 h 17"/>
                <a:gd name="T18" fmla="*/ 13 w 17"/>
                <a:gd name="T19" fmla="*/ 13 h 17"/>
                <a:gd name="T20" fmla="*/ 10 w 17"/>
                <a:gd name="T21" fmla="*/ 13 h 17"/>
                <a:gd name="T22" fmla="*/ 8 w 17"/>
                <a:gd name="T23" fmla="*/ 13 h 17"/>
                <a:gd name="T24" fmla="*/ 5 w 17"/>
                <a:gd name="T25" fmla="*/ 16 h 17"/>
                <a:gd name="T26" fmla="*/ 2 w 17"/>
                <a:gd name="T27" fmla="*/ 16 h 17"/>
                <a:gd name="T28" fmla="*/ 2 w 17"/>
                <a:gd name="T29" fmla="*/ 13 h 17"/>
                <a:gd name="T30" fmla="*/ 0 w 17"/>
                <a:gd name="T31" fmla="*/ 13 h 17"/>
                <a:gd name="T32" fmla="*/ 1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1" name="Freeform 307"/>
            <p:cNvSpPr>
              <a:spLocks/>
            </p:cNvSpPr>
            <p:nvPr/>
          </p:nvSpPr>
          <p:spPr bwMode="auto">
            <a:xfrm>
              <a:off x="737" y="1222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0 w 32"/>
                <a:gd name="T3" fmla="*/ 14 h 17"/>
                <a:gd name="T4" fmla="*/ 1 w 32"/>
                <a:gd name="T5" fmla="*/ 14 h 17"/>
                <a:gd name="T6" fmla="*/ 2 w 32"/>
                <a:gd name="T7" fmla="*/ 12 h 17"/>
                <a:gd name="T8" fmla="*/ 3 w 32"/>
                <a:gd name="T9" fmla="*/ 10 h 17"/>
                <a:gd name="T10" fmla="*/ 5 w 32"/>
                <a:gd name="T11" fmla="*/ 10 h 17"/>
                <a:gd name="T12" fmla="*/ 7 w 32"/>
                <a:gd name="T13" fmla="*/ 6 h 17"/>
                <a:gd name="T14" fmla="*/ 9 w 32"/>
                <a:gd name="T15" fmla="*/ 6 h 17"/>
                <a:gd name="T16" fmla="*/ 11 w 32"/>
                <a:gd name="T17" fmla="*/ 4 h 17"/>
                <a:gd name="T18" fmla="*/ 13 w 32"/>
                <a:gd name="T19" fmla="*/ 2 h 17"/>
                <a:gd name="T20" fmla="*/ 15 w 32"/>
                <a:gd name="T21" fmla="*/ 2 h 17"/>
                <a:gd name="T22" fmla="*/ 18 w 32"/>
                <a:gd name="T23" fmla="*/ 2 h 17"/>
                <a:gd name="T24" fmla="*/ 21 w 32"/>
                <a:gd name="T25" fmla="*/ 0 h 17"/>
                <a:gd name="T26" fmla="*/ 24 w 32"/>
                <a:gd name="T27" fmla="*/ 0 h 17"/>
                <a:gd name="T28" fmla="*/ 28 w 32"/>
                <a:gd name="T29" fmla="*/ 2 h 17"/>
                <a:gd name="T30" fmla="*/ 31 w 32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17"/>
                <a:gd name="T50" fmla="*/ 32 w 32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17">
                  <a:moveTo>
                    <a:pt x="0" y="16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2" name="Freeform 308"/>
            <p:cNvSpPr>
              <a:spLocks/>
            </p:cNvSpPr>
            <p:nvPr/>
          </p:nvSpPr>
          <p:spPr bwMode="auto">
            <a:xfrm>
              <a:off x="733" y="1227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0 w 17"/>
                <a:gd name="T17" fmla="*/ 10 h 17"/>
                <a:gd name="T18" fmla="*/ 0 w 17"/>
                <a:gd name="T19" fmla="*/ 8 h 17"/>
                <a:gd name="T20" fmla="*/ 0 w 17"/>
                <a:gd name="T21" fmla="*/ 5 h 17"/>
                <a:gd name="T22" fmla="*/ 0 w 17"/>
                <a:gd name="T23" fmla="*/ 2 h 17"/>
                <a:gd name="T24" fmla="*/ 2 w 17"/>
                <a:gd name="T25" fmla="*/ 0 h 17"/>
                <a:gd name="T26" fmla="*/ 16 w 17"/>
                <a:gd name="T27" fmla="*/ 1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3" name="Freeform 309"/>
            <p:cNvSpPr>
              <a:spLocks/>
            </p:cNvSpPr>
            <p:nvPr/>
          </p:nvSpPr>
          <p:spPr bwMode="auto">
            <a:xfrm>
              <a:off x="768" y="1220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8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3 h 17"/>
                <a:gd name="T20" fmla="*/ 8 w 17"/>
                <a:gd name="T21" fmla="*/ 16 h 17"/>
                <a:gd name="T22" fmla="*/ 4 w 17"/>
                <a:gd name="T23" fmla="*/ 16 h 17"/>
                <a:gd name="T24" fmla="*/ 0 w 17"/>
                <a:gd name="T25" fmla="*/ 16 h 17"/>
                <a:gd name="T26" fmla="*/ 4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4" name="Freeform 310"/>
            <p:cNvSpPr>
              <a:spLocks/>
            </p:cNvSpPr>
            <p:nvPr/>
          </p:nvSpPr>
          <p:spPr bwMode="auto">
            <a:xfrm>
              <a:off x="666" y="1220"/>
              <a:ext cx="52" cy="17"/>
            </a:xfrm>
            <a:custGeom>
              <a:avLst/>
              <a:gdLst>
                <a:gd name="T0" fmla="*/ 51 w 52"/>
                <a:gd name="T1" fmla="*/ 0 h 17"/>
                <a:gd name="T2" fmla="*/ 50 w 52"/>
                <a:gd name="T3" fmla="*/ 0 h 17"/>
                <a:gd name="T4" fmla="*/ 49 w 52"/>
                <a:gd name="T5" fmla="*/ 0 h 17"/>
                <a:gd name="T6" fmla="*/ 47 w 52"/>
                <a:gd name="T7" fmla="*/ 4 h 17"/>
                <a:gd name="T8" fmla="*/ 44 w 52"/>
                <a:gd name="T9" fmla="*/ 4 h 17"/>
                <a:gd name="T10" fmla="*/ 41 w 52"/>
                <a:gd name="T11" fmla="*/ 8 h 17"/>
                <a:gd name="T12" fmla="*/ 37 w 52"/>
                <a:gd name="T13" fmla="*/ 8 h 17"/>
                <a:gd name="T14" fmla="*/ 33 w 52"/>
                <a:gd name="T15" fmla="*/ 12 h 17"/>
                <a:gd name="T16" fmla="*/ 29 w 52"/>
                <a:gd name="T17" fmla="*/ 12 h 17"/>
                <a:gd name="T18" fmla="*/ 24 w 52"/>
                <a:gd name="T19" fmla="*/ 16 h 17"/>
                <a:gd name="T20" fmla="*/ 20 w 52"/>
                <a:gd name="T21" fmla="*/ 16 h 17"/>
                <a:gd name="T22" fmla="*/ 15 w 52"/>
                <a:gd name="T23" fmla="*/ 16 h 17"/>
                <a:gd name="T24" fmla="*/ 11 w 52"/>
                <a:gd name="T25" fmla="*/ 16 h 17"/>
                <a:gd name="T26" fmla="*/ 8 w 52"/>
                <a:gd name="T27" fmla="*/ 16 h 17"/>
                <a:gd name="T28" fmla="*/ 4 w 52"/>
                <a:gd name="T29" fmla="*/ 12 h 17"/>
                <a:gd name="T30" fmla="*/ 2 w 52"/>
                <a:gd name="T31" fmla="*/ 8 h 17"/>
                <a:gd name="T32" fmla="*/ 0 w 52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7"/>
                <a:gd name="T53" fmla="*/ 52 w 5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7">
                  <a:moveTo>
                    <a:pt x="51" y="0"/>
                  </a:moveTo>
                  <a:lnTo>
                    <a:pt x="50" y="0"/>
                  </a:lnTo>
                  <a:lnTo>
                    <a:pt x="49" y="0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5" name="Freeform 311"/>
            <p:cNvSpPr>
              <a:spLocks/>
            </p:cNvSpPr>
            <p:nvPr/>
          </p:nvSpPr>
          <p:spPr bwMode="auto">
            <a:xfrm>
              <a:off x="717" y="121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4 w 17"/>
                <a:gd name="T7" fmla="*/ 2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6" name="Freeform 312"/>
            <p:cNvSpPr>
              <a:spLocks/>
            </p:cNvSpPr>
            <p:nvPr/>
          </p:nvSpPr>
          <p:spPr bwMode="auto">
            <a:xfrm>
              <a:off x="662" y="1217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2 w 17"/>
                <a:gd name="T7" fmla="*/ 11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2 w 17"/>
                <a:gd name="T15" fmla="*/ 6 h 17"/>
                <a:gd name="T16" fmla="*/ 2 w 17"/>
                <a:gd name="T17" fmla="*/ 4 h 17"/>
                <a:gd name="T18" fmla="*/ 2 w 17"/>
                <a:gd name="T19" fmla="*/ 2 h 17"/>
                <a:gd name="T20" fmla="*/ 4 w 17"/>
                <a:gd name="T21" fmla="*/ 2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0 h 17"/>
                <a:gd name="T30" fmla="*/ 13 w 17"/>
                <a:gd name="T31" fmla="*/ 2 h 17"/>
                <a:gd name="T32" fmla="*/ 16 w 17"/>
                <a:gd name="T33" fmla="*/ 2 h 17"/>
                <a:gd name="T34" fmla="*/ 2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7" name="Freeform 313"/>
            <p:cNvSpPr>
              <a:spLocks/>
            </p:cNvSpPr>
            <p:nvPr/>
          </p:nvSpPr>
          <p:spPr bwMode="auto">
            <a:xfrm>
              <a:off x="675" y="122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0 h 17"/>
                <a:gd name="T6" fmla="*/ 13 w 17"/>
                <a:gd name="T7" fmla="*/ 0 h 17"/>
                <a:gd name="T8" fmla="*/ 12 w 17"/>
                <a:gd name="T9" fmla="*/ 0 h 17"/>
                <a:gd name="T10" fmla="*/ 11 w 17"/>
                <a:gd name="T11" fmla="*/ 1 h 17"/>
                <a:gd name="T12" fmla="*/ 10 w 17"/>
                <a:gd name="T13" fmla="*/ 1 h 17"/>
                <a:gd name="T14" fmla="*/ 9 w 17"/>
                <a:gd name="T15" fmla="*/ 3 h 17"/>
                <a:gd name="T16" fmla="*/ 7 w 17"/>
                <a:gd name="T17" fmla="*/ 5 h 17"/>
                <a:gd name="T18" fmla="*/ 6 w 17"/>
                <a:gd name="T19" fmla="*/ 5 h 17"/>
                <a:gd name="T20" fmla="*/ 5 w 17"/>
                <a:gd name="T21" fmla="*/ 7 h 17"/>
                <a:gd name="T22" fmla="*/ 4 w 17"/>
                <a:gd name="T23" fmla="*/ 8 h 17"/>
                <a:gd name="T24" fmla="*/ 2 w 17"/>
                <a:gd name="T25" fmla="*/ 10 h 17"/>
                <a:gd name="T26" fmla="*/ 1 w 17"/>
                <a:gd name="T27" fmla="*/ 12 h 17"/>
                <a:gd name="T28" fmla="*/ 1 w 17"/>
                <a:gd name="T29" fmla="*/ 14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8" name="Freeform 314"/>
            <p:cNvSpPr>
              <a:spLocks/>
            </p:cNvSpPr>
            <p:nvPr/>
          </p:nvSpPr>
          <p:spPr bwMode="auto">
            <a:xfrm>
              <a:off x="690" y="122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1 h 17"/>
                <a:gd name="T24" fmla="*/ 12 w 17"/>
                <a:gd name="T25" fmla="*/ 13 h 17"/>
                <a:gd name="T26" fmla="*/ 8 w 17"/>
                <a:gd name="T27" fmla="*/ 13 h 17"/>
                <a:gd name="T28" fmla="*/ 8 w 17"/>
                <a:gd name="T29" fmla="*/ 16 h 17"/>
                <a:gd name="T30" fmla="*/ 4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9" name="Freeform 315"/>
            <p:cNvSpPr>
              <a:spLocks/>
            </p:cNvSpPr>
            <p:nvPr/>
          </p:nvSpPr>
          <p:spPr bwMode="auto">
            <a:xfrm>
              <a:off x="671" y="1232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6 w 17"/>
                <a:gd name="T5" fmla="*/ 12 h 17"/>
                <a:gd name="T6" fmla="*/ 13 w 17"/>
                <a:gd name="T7" fmla="*/ 12 h 17"/>
                <a:gd name="T8" fmla="*/ 13 w 17"/>
                <a:gd name="T9" fmla="*/ 16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2 w 17"/>
                <a:gd name="T19" fmla="*/ 16 h 17"/>
                <a:gd name="T20" fmla="*/ 2 w 17"/>
                <a:gd name="T21" fmla="*/ 12 h 17"/>
                <a:gd name="T22" fmla="*/ 0 w 17"/>
                <a:gd name="T23" fmla="*/ 9 h 17"/>
                <a:gd name="T24" fmla="*/ 0 w 17"/>
                <a:gd name="T25" fmla="*/ 6 h 17"/>
                <a:gd name="T26" fmla="*/ 0 w 17"/>
                <a:gd name="T27" fmla="*/ 3 h 17"/>
                <a:gd name="T28" fmla="*/ 0 w 17"/>
                <a:gd name="T29" fmla="*/ 0 h 17"/>
                <a:gd name="T30" fmla="*/ 16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" name="Freeform 316"/>
            <p:cNvSpPr>
              <a:spLocks/>
            </p:cNvSpPr>
            <p:nvPr/>
          </p:nvSpPr>
          <p:spPr bwMode="auto">
            <a:xfrm>
              <a:off x="501" y="1394"/>
              <a:ext cx="29" cy="52"/>
            </a:xfrm>
            <a:custGeom>
              <a:avLst/>
              <a:gdLst>
                <a:gd name="T0" fmla="*/ 28 w 29"/>
                <a:gd name="T1" fmla="*/ 0 h 52"/>
                <a:gd name="T2" fmla="*/ 27 w 29"/>
                <a:gd name="T3" fmla="*/ 0 h 52"/>
                <a:gd name="T4" fmla="*/ 25 w 29"/>
                <a:gd name="T5" fmla="*/ 1 h 52"/>
                <a:gd name="T6" fmla="*/ 23 w 29"/>
                <a:gd name="T7" fmla="*/ 2 h 52"/>
                <a:gd name="T8" fmla="*/ 21 w 29"/>
                <a:gd name="T9" fmla="*/ 4 h 52"/>
                <a:gd name="T10" fmla="*/ 19 w 29"/>
                <a:gd name="T11" fmla="*/ 5 h 52"/>
                <a:gd name="T12" fmla="*/ 16 w 29"/>
                <a:gd name="T13" fmla="*/ 7 h 52"/>
                <a:gd name="T14" fmla="*/ 13 w 29"/>
                <a:gd name="T15" fmla="*/ 10 h 52"/>
                <a:gd name="T16" fmla="*/ 11 w 29"/>
                <a:gd name="T17" fmla="*/ 13 h 52"/>
                <a:gd name="T18" fmla="*/ 8 w 29"/>
                <a:gd name="T19" fmla="*/ 17 h 52"/>
                <a:gd name="T20" fmla="*/ 6 w 29"/>
                <a:gd name="T21" fmla="*/ 21 h 52"/>
                <a:gd name="T22" fmla="*/ 4 w 29"/>
                <a:gd name="T23" fmla="*/ 26 h 52"/>
                <a:gd name="T24" fmla="*/ 2 w 29"/>
                <a:gd name="T25" fmla="*/ 31 h 52"/>
                <a:gd name="T26" fmla="*/ 0 w 29"/>
                <a:gd name="T27" fmla="*/ 37 h 52"/>
                <a:gd name="T28" fmla="*/ 0 w 29"/>
                <a:gd name="T29" fmla="*/ 43 h 52"/>
                <a:gd name="T30" fmla="*/ 0 w 29"/>
                <a:gd name="T31" fmla="*/ 51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52"/>
                <a:gd name="T50" fmla="*/ 29 w 29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52">
                  <a:moveTo>
                    <a:pt x="28" y="0"/>
                  </a:moveTo>
                  <a:lnTo>
                    <a:pt x="27" y="0"/>
                  </a:lnTo>
                  <a:lnTo>
                    <a:pt x="25" y="1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" name="Freeform 317"/>
            <p:cNvSpPr>
              <a:spLocks/>
            </p:cNvSpPr>
            <p:nvPr/>
          </p:nvSpPr>
          <p:spPr bwMode="auto">
            <a:xfrm>
              <a:off x="528" y="1390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0 w 17"/>
                <a:gd name="T5" fmla="*/ 0 h 17"/>
                <a:gd name="T6" fmla="*/ 3 w 17"/>
                <a:gd name="T7" fmla="*/ 0 h 17"/>
                <a:gd name="T8" fmla="*/ 6 w 17"/>
                <a:gd name="T9" fmla="*/ 0 h 17"/>
                <a:gd name="T10" fmla="*/ 6 w 17"/>
                <a:gd name="T11" fmla="*/ 2 h 17"/>
                <a:gd name="T12" fmla="*/ 9 w 17"/>
                <a:gd name="T13" fmla="*/ 2 h 17"/>
                <a:gd name="T14" fmla="*/ 12 w 17"/>
                <a:gd name="T15" fmla="*/ 2 h 17"/>
                <a:gd name="T16" fmla="*/ 12 w 17"/>
                <a:gd name="T17" fmla="*/ 4 h 17"/>
                <a:gd name="T18" fmla="*/ 16 w 17"/>
                <a:gd name="T19" fmla="*/ 6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2 h 17"/>
                <a:gd name="T26" fmla="*/ 12 w 17"/>
                <a:gd name="T27" fmla="*/ 12 h 17"/>
                <a:gd name="T28" fmla="*/ 12 w 17"/>
                <a:gd name="T29" fmla="*/ 14 h 17"/>
                <a:gd name="T30" fmla="*/ 9 w 17"/>
                <a:gd name="T31" fmla="*/ 14 h 17"/>
                <a:gd name="T32" fmla="*/ 6 w 17"/>
                <a:gd name="T33" fmla="*/ 16 h 17"/>
                <a:gd name="T34" fmla="*/ 0 w 17"/>
                <a:gd name="T35" fmla="*/ 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" name="Freeform 318"/>
            <p:cNvSpPr>
              <a:spLocks/>
            </p:cNvSpPr>
            <p:nvPr/>
          </p:nvSpPr>
          <p:spPr bwMode="auto">
            <a:xfrm>
              <a:off x="497" y="144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4 w 17"/>
                <a:gd name="T7" fmla="*/ 5 h 17"/>
                <a:gd name="T8" fmla="*/ 14 w 17"/>
                <a:gd name="T9" fmla="*/ 10 h 17"/>
                <a:gd name="T10" fmla="*/ 12 w 17"/>
                <a:gd name="T11" fmla="*/ 10 h 17"/>
                <a:gd name="T12" fmla="*/ 10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0 h 17"/>
                <a:gd name="T20" fmla="*/ 2 w 17"/>
                <a:gd name="T21" fmla="*/ 10 h 17"/>
                <a:gd name="T22" fmla="*/ 2 w 17"/>
                <a:gd name="T23" fmla="*/ 5 h 17"/>
                <a:gd name="T24" fmla="*/ 0 w 17"/>
                <a:gd name="T25" fmla="*/ 0 h 17"/>
                <a:gd name="T26" fmla="*/ 16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" name="Freeform 319"/>
            <p:cNvSpPr>
              <a:spLocks/>
            </p:cNvSpPr>
            <p:nvPr/>
          </p:nvSpPr>
          <p:spPr bwMode="auto">
            <a:xfrm>
              <a:off x="501" y="1445"/>
              <a:ext cx="43" cy="48"/>
            </a:xfrm>
            <a:custGeom>
              <a:avLst/>
              <a:gdLst>
                <a:gd name="T0" fmla="*/ 0 w 43"/>
                <a:gd name="T1" fmla="*/ 0 h 48"/>
                <a:gd name="T2" fmla="*/ 0 w 43"/>
                <a:gd name="T3" fmla="*/ 0 h 48"/>
                <a:gd name="T4" fmla="*/ 0 w 43"/>
                <a:gd name="T5" fmla="*/ 1 h 48"/>
                <a:gd name="T6" fmla="*/ 0 w 43"/>
                <a:gd name="T7" fmla="*/ 3 h 48"/>
                <a:gd name="T8" fmla="*/ 0 w 43"/>
                <a:gd name="T9" fmla="*/ 6 h 48"/>
                <a:gd name="T10" fmla="*/ 1 w 43"/>
                <a:gd name="T11" fmla="*/ 9 h 48"/>
                <a:gd name="T12" fmla="*/ 2 w 43"/>
                <a:gd name="T13" fmla="*/ 12 h 48"/>
                <a:gd name="T14" fmla="*/ 4 w 43"/>
                <a:gd name="T15" fmla="*/ 16 h 48"/>
                <a:gd name="T16" fmla="*/ 6 w 43"/>
                <a:gd name="T17" fmla="*/ 20 h 48"/>
                <a:gd name="T18" fmla="*/ 8 w 43"/>
                <a:gd name="T19" fmla="*/ 24 h 48"/>
                <a:gd name="T20" fmla="*/ 11 w 43"/>
                <a:gd name="T21" fmla="*/ 28 h 48"/>
                <a:gd name="T22" fmla="*/ 14 w 43"/>
                <a:gd name="T23" fmla="*/ 33 h 48"/>
                <a:gd name="T24" fmla="*/ 18 w 43"/>
                <a:gd name="T25" fmla="*/ 36 h 48"/>
                <a:gd name="T26" fmla="*/ 23 w 43"/>
                <a:gd name="T27" fmla="*/ 40 h 48"/>
                <a:gd name="T28" fmla="*/ 28 w 43"/>
                <a:gd name="T29" fmla="*/ 43 h 48"/>
                <a:gd name="T30" fmla="*/ 35 w 43"/>
                <a:gd name="T31" fmla="*/ 45 h 48"/>
                <a:gd name="T32" fmla="*/ 42 w 43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1" y="28"/>
                  </a:lnTo>
                  <a:lnTo>
                    <a:pt x="14" y="33"/>
                  </a:lnTo>
                  <a:lnTo>
                    <a:pt x="18" y="36"/>
                  </a:lnTo>
                  <a:lnTo>
                    <a:pt x="23" y="40"/>
                  </a:lnTo>
                  <a:lnTo>
                    <a:pt x="28" y="43"/>
                  </a:lnTo>
                  <a:lnTo>
                    <a:pt x="35" y="45"/>
                  </a:lnTo>
                  <a:lnTo>
                    <a:pt x="42" y="4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" name="Freeform 320"/>
            <p:cNvSpPr>
              <a:spLocks/>
            </p:cNvSpPr>
            <p:nvPr/>
          </p:nvSpPr>
          <p:spPr bwMode="auto">
            <a:xfrm>
              <a:off x="497" y="144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12 h 17"/>
                <a:gd name="T8" fmla="*/ 2 w 17"/>
                <a:gd name="T9" fmla="*/ 8 h 17"/>
                <a:gd name="T10" fmla="*/ 4 w 17"/>
                <a:gd name="T11" fmla="*/ 4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0 h 17"/>
                <a:gd name="T20" fmla="*/ 12 w 17"/>
                <a:gd name="T21" fmla="*/ 4 h 17"/>
                <a:gd name="T22" fmla="*/ 14 w 17"/>
                <a:gd name="T23" fmla="*/ 4 h 17"/>
                <a:gd name="T24" fmla="*/ 14 w 17"/>
                <a:gd name="T25" fmla="*/ 8 h 17"/>
                <a:gd name="T26" fmla="*/ 16 w 17"/>
                <a:gd name="T27" fmla="*/ 8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" name="Freeform 321"/>
            <p:cNvSpPr>
              <a:spLocks/>
            </p:cNvSpPr>
            <p:nvPr/>
          </p:nvSpPr>
          <p:spPr bwMode="auto">
            <a:xfrm>
              <a:off x="542" y="1488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2 h 17"/>
                <a:gd name="T6" fmla="*/ 12 w 17"/>
                <a:gd name="T7" fmla="*/ 2 h 17"/>
                <a:gd name="T8" fmla="*/ 12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10 h 17"/>
                <a:gd name="T16" fmla="*/ 12 w 17"/>
                <a:gd name="T17" fmla="*/ 12 h 17"/>
                <a:gd name="T18" fmla="*/ 12 w 17"/>
                <a:gd name="T19" fmla="*/ 14 h 17"/>
                <a:gd name="T20" fmla="*/ 9 w 17"/>
                <a:gd name="T21" fmla="*/ 14 h 17"/>
                <a:gd name="T22" fmla="*/ 6 w 17"/>
                <a:gd name="T23" fmla="*/ 16 h 17"/>
                <a:gd name="T24" fmla="*/ 3 w 17"/>
                <a:gd name="T25" fmla="*/ 16 h 17"/>
                <a:gd name="T26" fmla="*/ 0 w 17"/>
                <a:gd name="T27" fmla="*/ 16 h 17"/>
                <a:gd name="T28" fmla="*/ 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" name="Freeform 322"/>
            <p:cNvSpPr>
              <a:spLocks/>
            </p:cNvSpPr>
            <p:nvPr/>
          </p:nvSpPr>
          <p:spPr bwMode="auto">
            <a:xfrm>
              <a:off x="543" y="1492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1 w 32"/>
                <a:gd name="T3" fmla="*/ 0 h 17"/>
                <a:gd name="T4" fmla="*/ 2 w 32"/>
                <a:gd name="T5" fmla="*/ 0 h 17"/>
                <a:gd name="T6" fmla="*/ 3 w 32"/>
                <a:gd name="T7" fmla="*/ 0 h 17"/>
                <a:gd name="T8" fmla="*/ 5 w 32"/>
                <a:gd name="T9" fmla="*/ 0 h 17"/>
                <a:gd name="T10" fmla="*/ 6 w 32"/>
                <a:gd name="T11" fmla="*/ 8 h 17"/>
                <a:gd name="T12" fmla="*/ 8 w 32"/>
                <a:gd name="T13" fmla="*/ 8 h 17"/>
                <a:gd name="T14" fmla="*/ 11 w 32"/>
                <a:gd name="T15" fmla="*/ 8 h 17"/>
                <a:gd name="T16" fmla="*/ 13 w 32"/>
                <a:gd name="T17" fmla="*/ 8 h 17"/>
                <a:gd name="T18" fmla="*/ 15 w 32"/>
                <a:gd name="T19" fmla="*/ 8 h 17"/>
                <a:gd name="T20" fmla="*/ 18 w 32"/>
                <a:gd name="T21" fmla="*/ 8 h 17"/>
                <a:gd name="T22" fmla="*/ 20 w 32"/>
                <a:gd name="T23" fmla="*/ 8 h 17"/>
                <a:gd name="T24" fmla="*/ 23 w 32"/>
                <a:gd name="T25" fmla="*/ 16 h 17"/>
                <a:gd name="T26" fmla="*/ 26 w 32"/>
                <a:gd name="T27" fmla="*/ 16 h 17"/>
                <a:gd name="T28" fmla="*/ 28 w 32"/>
                <a:gd name="T29" fmla="*/ 16 h 17"/>
                <a:gd name="T30" fmla="*/ 31 w 32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17"/>
                <a:gd name="T50" fmla="*/ 32 w 32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1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1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7" name="Freeform 323"/>
            <p:cNvSpPr>
              <a:spLocks/>
            </p:cNvSpPr>
            <p:nvPr/>
          </p:nvSpPr>
          <p:spPr bwMode="auto">
            <a:xfrm>
              <a:off x="539" y="1488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8 w 17"/>
                <a:gd name="T5" fmla="*/ 16 h 17"/>
                <a:gd name="T6" fmla="*/ 4 w 17"/>
                <a:gd name="T7" fmla="*/ 14 h 17"/>
                <a:gd name="T8" fmla="*/ 0 w 17"/>
                <a:gd name="T9" fmla="*/ 12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6 h 17"/>
                <a:gd name="T16" fmla="*/ 0 w 17"/>
                <a:gd name="T17" fmla="*/ 4 h 17"/>
                <a:gd name="T18" fmla="*/ 4 w 17"/>
                <a:gd name="T19" fmla="*/ 4 h 17"/>
                <a:gd name="T20" fmla="*/ 4 w 17"/>
                <a:gd name="T21" fmla="*/ 2 h 17"/>
                <a:gd name="T22" fmla="*/ 8 w 17"/>
                <a:gd name="T23" fmla="*/ 2 h 17"/>
                <a:gd name="T24" fmla="*/ 8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8" name="Freeform 324"/>
            <p:cNvSpPr>
              <a:spLocks/>
            </p:cNvSpPr>
            <p:nvPr/>
          </p:nvSpPr>
          <p:spPr bwMode="auto">
            <a:xfrm>
              <a:off x="574" y="149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2 w 17"/>
                <a:gd name="T21" fmla="*/ 11 h 17"/>
                <a:gd name="T22" fmla="*/ 12 w 17"/>
                <a:gd name="T23" fmla="*/ 13 h 17"/>
                <a:gd name="T24" fmla="*/ 12 w 17"/>
                <a:gd name="T25" fmla="*/ 16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9" name="Freeform 325"/>
            <p:cNvSpPr>
              <a:spLocks/>
            </p:cNvSpPr>
            <p:nvPr/>
          </p:nvSpPr>
          <p:spPr bwMode="auto">
            <a:xfrm>
              <a:off x="526" y="1494"/>
              <a:ext cx="29" cy="34"/>
            </a:xfrm>
            <a:custGeom>
              <a:avLst/>
              <a:gdLst>
                <a:gd name="T0" fmla="*/ 28 w 29"/>
                <a:gd name="T1" fmla="*/ 0 h 34"/>
                <a:gd name="T2" fmla="*/ 27 w 29"/>
                <a:gd name="T3" fmla="*/ 0 h 34"/>
                <a:gd name="T4" fmla="*/ 26 w 29"/>
                <a:gd name="T5" fmla="*/ 0 h 34"/>
                <a:gd name="T6" fmla="*/ 25 w 29"/>
                <a:gd name="T7" fmla="*/ 0 h 34"/>
                <a:gd name="T8" fmla="*/ 23 w 29"/>
                <a:gd name="T9" fmla="*/ 0 h 34"/>
                <a:gd name="T10" fmla="*/ 20 w 29"/>
                <a:gd name="T11" fmla="*/ 1 h 34"/>
                <a:gd name="T12" fmla="*/ 18 w 29"/>
                <a:gd name="T13" fmla="*/ 2 h 34"/>
                <a:gd name="T14" fmla="*/ 15 w 29"/>
                <a:gd name="T15" fmla="*/ 3 h 34"/>
                <a:gd name="T16" fmla="*/ 12 w 29"/>
                <a:gd name="T17" fmla="*/ 4 h 34"/>
                <a:gd name="T18" fmla="*/ 9 w 29"/>
                <a:gd name="T19" fmla="*/ 5 h 34"/>
                <a:gd name="T20" fmla="*/ 7 w 29"/>
                <a:gd name="T21" fmla="*/ 8 h 34"/>
                <a:gd name="T22" fmla="*/ 5 w 29"/>
                <a:gd name="T23" fmla="*/ 10 h 34"/>
                <a:gd name="T24" fmla="*/ 3 w 29"/>
                <a:gd name="T25" fmla="*/ 14 h 34"/>
                <a:gd name="T26" fmla="*/ 1 w 29"/>
                <a:gd name="T27" fmla="*/ 17 h 34"/>
                <a:gd name="T28" fmla="*/ 1 w 29"/>
                <a:gd name="T29" fmla="*/ 22 h 34"/>
                <a:gd name="T30" fmla="*/ 0 w 29"/>
                <a:gd name="T31" fmla="*/ 27 h 34"/>
                <a:gd name="T32" fmla="*/ 1 w 29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4"/>
                <a:gd name="T53" fmla="*/ 29 w 2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4">
                  <a:moveTo>
                    <a:pt x="28" y="0"/>
                  </a:move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0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0" name="Freeform 326"/>
            <p:cNvSpPr>
              <a:spLocks/>
            </p:cNvSpPr>
            <p:nvPr/>
          </p:nvSpPr>
          <p:spPr bwMode="auto">
            <a:xfrm>
              <a:off x="554" y="14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10 w 17"/>
                <a:gd name="T7" fmla="*/ 2 h 17"/>
                <a:gd name="T8" fmla="*/ 10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2 h 17"/>
                <a:gd name="T20" fmla="*/ 10 w 17"/>
                <a:gd name="T21" fmla="*/ 14 h 17"/>
                <a:gd name="T22" fmla="*/ 5 w 17"/>
                <a:gd name="T23" fmla="*/ 14 h 17"/>
                <a:gd name="T24" fmla="*/ 0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1" name="Freeform 327"/>
            <p:cNvSpPr>
              <a:spLocks/>
            </p:cNvSpPr>
            <p:nvPr/>
          </p:nvSpPr>
          <p:spPr bwMode="auto">
            <a:xfrm>
              <a:off x="523" y="152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8 h 17"/>
                <a:gd name="T28" fmla="*/ 0 w 17"/>
                <a:gd name="T29" fmla="*/ 4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2" name="Freeform 328"/>
            <p:cNvSpPr>
              <a:spLocks/>
            </p:cNvSpPr>
            <p:nvPr/>
          </p:nvSpPr>
          <p:spPr bwMode="auto">
            <a:xfrm>
              <a:off x="527" y="1527"/>
              <a:ext cx="95" cy="39"/>
            </a:xfrm>
            <a:custGeom>
              <a:avLst/>
              <a:gdLst>
                <a:gd name="T0" fmla="*/ 0 w 95"/>
                <a:gd name="T1" fmla="*/ 0 h 39"/>
                <a:gd name="T2" fmla="*/ 0 w 95"/>
                <a:gd name="T3" fmla="*/ 0 h 39"/>
                <a:gd name="T4" fmla="*/ 1 w 95"/>
                <a:gd name="T5" fmla="*/ 2 h 39"/>
                <a:gd name="T6" fmla="*/ 1 w 95"/>
                <a:gd name="T7" fmla="*/ 5 h 39"/>
                <a:gd name="T8" fmla="*/ 3 w 95"/>
                <a:gd name="T9" fmla="*/ 7 h 39"/>
                <a:gd name="T10" fmla="*/ 5 w 95"/>
                <a:gd name="T11" fmla="*/ 11 h 39"/>
                <a:gd name="T12" fmla="*/ 8 w 95"/>
                <a:gd name="T13" fmla="*/ 15 h 39"/>
                <a:gd name="T14" fmla="*/ 11 w 95"/>
                <a:gd name="T15" fmla="*/ 19 h 39"/>
                <a:gd name="T16" fmla="*/ 16 w 95"/>
                <a:gd name="T17" fmla="*/ 23 h 39"/>
                <a:gd name="T18" fmla="*/ 21 w 95"/>
                <a:gd name="T19" fmla="*/ 27 h 39"/>
                <a:gd name="T20" fmla="*/ 28 w 95"/>
                <a:gd name="T21" fmla="*/ 31 h 39"/>
                <a:gd name="T22" fmla="*/ 36 w 95"/>
                <a:gd name="T23" fmla="*/ 33 h 39"/>
                <a:gd name="T24" fmla="*/ 44 w 95"/>
                <a:gd name="T25" fmla="*/ 36 h 39"/>
                <a:gd name="T26" fmla="*/ 55 w 95"/>
                <a:gd name="T27" fmla="*/ 37 h 39"/>
                <a:gd name="T28" fmla="*/ 66 w 95"/>
                <a:gd name="T29" fmla="*/ 38 h 39"/>
                <a:gd name="T30" fmla="*/ 79 w 95"/>
                <a:gd name="T31" fmla="*/ 37 h 39"/>
                <a:gd name="T32" fmla="*/ 94 w 95"/>
                <a:gd name="T33" fmla="*/ 3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39"/>
                <a:gd name="T53" fmla="*/ 95 w 9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39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11"/>
                  </a:lnTo>
                  <a:lnTo>
                    <a:pt x="8" y="15"/>
                  </a:lnTo>
                  <a:lnTo>
                    <a:pt x="11" y="19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8" y="31"/>
                  </a:lnTo>
                  <a:lnTo>
                    <a:pt x="36" y="33"/>
                  </a:lnTo>
                  <a:lnTo>
                    <a:pt x="44" y="36"/>
                  </a:lnTo>
                  <a:lnTo>
                    <a:pt x="55" y="37"/>
                  </a:lnTo>
                  <a:lnTo>
                    <a:pt x="66" y="38"/>
                  </a:lnTo>
                  <a:lnTo>
                    <a:pt x="79" y="37"/>
                  </a:lnTo>
                  <a:lnTo>
                    <a:pt x="94" y="3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3" name="Freeform 329"/>
            <p:cNvSpPr>
              <a:spLocks/>
            </p:cNvSpPr>
            <p:nvPr/>
          </p:nvSpPr>
          <p:spPr bwMode="auto">
            <a:xfrm>
              <a:off x="523" y="152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2 w 17"/>
                <a:gd name="T11" fmla="*/ 6 h 17"/>
                <a:gd name="T12" fmla="*/ 2 w 17"/>
                <a:gd name="T13" fmla="*/ 3 h 17"/>
                <a:gd name="T14" fmla="*/ 4 w 17"/>
                <a:gd name="T15" fmla="*/ 3 h 17"/>
                <a:gd name="T16" fmla="*/ 6 w 17"/>
                <a:gd name="T17" fmla="*/ 3 h 17"/>
                <a:gd name="T18" fmla="*/ 6 w 17"/>
                <a:gd name="T19" fmla="*/ 0 h 17"/>
                <a:gd name="T20" fmla="*/ 8 w 17"/>
                <a:gd name="T21" fmla="*/ 0 h 17"/>
                <a:gd name="T22" fmla="*/ 10 w 17"/>
                <a:gd name="T23" fmla="*/ 3 h 17"/>
                <a:gd name="T24" fmla="*/ 12 w 17"/>
                <a:gd name="T25" fmla="*/ 3 h 17"/>
                <a:gd name="T26" fmla="*/ 14 w 17"/>
                <a:gd name="T27" fmla="*/ 6 h 17"/>
                <a:gd name="T28" fmla="*/ 16 w 17"/>
                <a:gd name="T29" fmla="*/ 9 h 17"/>
                <a:gd name="T30" fmla="*/ 16 w 17"/>
                <a:gd name="T31" fmla="*/ 12 h 17"/>
                <a:gd name="T32" fmla="*/ 0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4" name="Freeform 330"/>
            <p:cNvSpPr>
              <a:spLocks/>
            </p:cNvSpPr>
            <p:nvPr/>
          </p:nvSpPr>
          <p:spPr bwMode="auto">
            <a:xfrm>
              <a:off x="620" y="15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9 w 17"/>
                <a:gd name="T25" fmla="*/ 14 h 17"/>
                <a:gd name="T26" fmla="*/ 6 w 17"/>
                <a:gd name="T27" fmla="*/ 14 h 17"/>
                <a:gd name="T28" fmla="*/ 3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5" name="Freeform 331"/>
            <p:cNvSpPr>
              <a:spLocks/>
            </p:cNvSpPr>
            <p:nvPr/>
          </p:nvSpPr>
          <p:spPr bwMode="auto">
            <a:xfrm>
              <a:off x="595" y="1524"/>
              <a:ext cx="48" cy="17"/>
            </a:xfrm>
            <a:custGeom>
              <a:avLst/>
              <a:gdLst>
                <a:gd name="T0" fmla="*/ 47 w 48"/>
                <a:gd name="T1" fmla="*/ 12 h 17"/>
                <a:gd name="T2" fmla="*/ 46 w 48"/>
                <a:gd name="T3" fmla="*/ 12 h 17"/>
                <a:gd name="T4" fmla="*/ 45 w 48"/>
                <a:gd name="T5" fmla="*/ 12 h 17"/>
                <a:gd name="T6" fmla="*/ 44 w 48"/>
                <a:gd name="T7" fmla="*/ 12 h 17"/>
                <a:gd name="T8" fmla="*/ 42 w 48"/>
                <a:gd name="T9" fmla="*/ 16 h 17"/>
                <a:gd name="T10" fmla="*/ 39 w 48"/>
                <a:gd name="T11" fmla="*/ 16 h 17"/>
                <a:gd name="T12" fmla="*/ 35 w 48"/>
                <a:gd name="T13" fmla="*/ 16 h 17"/>
                <a:gd name="T14" fmla="*/ 32 w 48"/>
                <a:gd name="T15" fmla="*/ 16 h 17"/>
                <a:gd name="T16" fmla="*/ 28 w 48"/>
                <a:gd name="T17" fmla="*/ 16 h 17"/>
                <a:gd name="T18" fmla="*/ 25 w 48"/>
                <a:gd name="T19" fmla="*/ 16 h 17"/>
                <a:gd name="T20" fmla="*/ 21 w 48"/>
                <a:gd name="T21" fmla="*/ 16 h 17"/>
                <a:gd name="T22" fmla="*/ 17 w 48"/>
                <a:gd name="T23" fmla="*/ 16 h 17"/>
                <a:gd name="T24" fmla="*/ 13 w 48"/>
                <a:gd name="T25" fmla="*/ 12 h 17"/>
                <a:gd name="T26" fmla="*/ 9 w 48"/>
                <a:gd name="T27" fmla="*/ 12 h 17"/>
                <a:gd name="T28" fmla="*/ 6 w 48"/>
                <a:gd name="T29" fmla="*/ 8 h 17"/>
                <a:gd name="T30" fmla="*/ 2 w 48"/>
                <a:gd name="T31" fmla="*/ 4 h 17"/>
                <a:gd name="T32" fmla="*/ 0 w 4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7"/>
                <a:gd name="T53" fmla="*/ 48 w 4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7">
                  <a:moveTo>
                    <a:pt x="47" y="12"/>
                  </a:moveTo>
                  <a:lnTo>
                    <a:pt x="46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6" name="Freeform 332"/>
            <p:cNvSpPr>
              <a:spLocks/>
            </p:cNvSpPr>
            <p:nvPr/>
          </p:nvSpPr>
          <p:spPr bwMode="auto">
            <a:xfrm>
              <a:off x="642" y="152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2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7" name="Freeform 333"/>
            <p:cNvSpPr>
              <a:spLocks/>
            </p:cNvSpPr>
            <p:nvPr/>
          </p:nvSpPr>
          <p:spPr bwMode="auto">
            <a:xfrm>
              <a:off x="591" y="1521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3 w 17"/>
                <a:gd name="T5" fmla="*/ 16 h 17"/>
                <a:gd name="T6" fmla="*/ 0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2 h 17"/>
                <a:gd name="T18" fmla="*/ 6 w 17"/>
                <a:gd name="T19" fmla="*/ 0 h 17"/>
                <a:gd name="T20" fmla="*/ 9 w 17"/>
                <a:gd name="T21" fmla="*/ 0 h 17"/>
                <a:gd name="T22" fmla="*/ 12 w 17"/>
                <a:gd name="T23" fmla="*/ 0 h 17"/>
                <a:gd name="T24" fmla="*/ 16 w 17"/>
                <a:gd name="T25" fmla="*/ 0 h 17"/>
                <a:gd name="T26" fmla="*/ 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8" name="Freeform 334"/>
            <p:cNvSpPr>
              <a:spLocks/>
            </p:cNvSpPr>
            <p:nvPr/>
          </p:nvSpPr>
          <p:spPr bwMode="auto">
            <a:xfrm>
              <a:off x="560" y="1521"/>
              <a:ext cx="36" cy="17"/>
            </a:xfrm>
            <a:custGeom>
              <a:avLst/>
              <a:gdLst>
                <a:gd name="T0" fmla="*/ 35 w 36"/>
                <a:gd name="T1" fmla="*/ 5 h 17"/>
                <a:gd name="T2" fmla="*/ 32 w 36"/>
                <a:gd name="T3" fmla="*/ 3 h 17"/>
                <a:gd name="T4" fmla="*/ 30 w 36"/>
                <a:gd name="T5" fmla="*/ 1 h 17"/>
                <a:gd name="T6" fmla="*/ 27 w 36"/>
                <a:gd name="T7" fmla="*/ 1 h 17"/>
                <a:gd name="T8" fmla="*/ 24 w 36"/>
                <a:gd name="T9" fmla="*/ 0 h 17"/>
                <a:gd name="T10" fmla="*/ 22 w 36"/>
                <a:gd name="T11" fmla="*/ 0 h 17"/>
                <a:gd name="T12" fmla="*/ 19 w 36"/>
                <a:gd name="T13" fmla="*/ 0 h 17"/>
                <a:gd name="T14" fmla="*/ 17 w 36"/>
                <a:gd name="T15" fmla="*/ 0 h 17"/>
                <a:gd name="T16" fmla="*/ 14 w 36"/>
                <a:gd name="T17" fmla="*/ 0 h 17"/>
                <a:gd name="T18" fmla="*/ 12 w 36"/>
                <a:gd name="T19" fmla="*/ 1 h 17"/>
                <a:gd name="T20" fmla="*/ 10 w 36"/>
                <a:gd name="T21" fmla="*/ 3 h 17"/>
                <a:gd name="T22" fmla="*/ 8 w 36"/>
                <a:gd name="T23" fmla="*/ 3 h 17"/>
                <a:gd name="T24" fmla="*/ 6 w 36"/>
                <a:gd name="T25" fmla="*/ 5 h 17"/>
                <a:gd name="T26" fmla="*/ 4 w 36"/>
                <a:gd name="T27" fmla="*/ 7 h 17"/>
                <a:gd name="T28" fmla="*/ 2 w 36"/>
                <a:gd name="T29" fmla="*/ 10 h 17"/>
                <a:gd name="T30" fmla="*/ 1 w 36"/>
                <a:gd name="T31" fmla="*/ 12 h 17"/>
                <a:gd name="T32" fmla="*/ 0 w 36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7"/>
                <a:gd name="T53" fmla="*/ 36 w 3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7">
                  <a:moveTo>
                    <a:pt x="35" y="5"/>
                  </a:moveTo>
                  <a:lnTo>
                    <a:pt x="32" y="3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9" name="Freeform 335"/>
            <p:cNvSpPr>
              <a:spLocks/>
            </p:cNvSpPr>
            <p:nvPr/>
          </p:nvSpPr>
          <p:spPr bwMode="auto">
            <a:xfrm>
              <a:off x="594" y="1521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12 w 17"/>
                <a:gd name="T5" fmla="*/ 0 h 17"/>
                <a:gd name="T6" fmla="*/ 12 w 17"/>
                <a:gd name="T7" fmla="*/ 2 h 17"/>
                <a:gd name="T8" fmla="*/ 16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3 h 17"/>
                <a:gd name="T20" fmla="*/ 9 w 17"/>
                <a:gd name="T21" fmla="*/ 16 h 17"/>
                <a:gd name="T22" fmla="*/ 6 w 17"/>
                <a:gd name="T23" fmla="*/ 16 h 17"/>
                <a:gd name="T24" fmla="*/ 3 w 17"/>
                <a:gd name="T25" fmla="*/ 16 h 17"/>
                <a:gd name="T26" fmla="*/ 0 w 17"/>
                <a:gd name="T27" fmla="*/ 16 h 17"/>
                <a:gd name="T28" fmla="*/ 9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0" name="Freeform 336"/>
            <p:cNvSpPr>
              <a:spLocks/>
            </p:cNvSpPr>
            <p:nvPr/>
          </p:nvSpPr>
          <p:spPr bwMode="auto">
            <a:xfrm>
              <a:off x="556" y="1528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3 w 17"/>
                <a:gd name="T5" fmla="*/ 13 h 17"/>
                <a:gd name="T6" fmla="*/ 11 w 17"/>
                <a:gd name="T7" fmla="*/ 13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3 h 17"/>
                <a:gd name="T14" fmla="*/ 2 w 17"/>
                <a:gd name="T15" fmla="*/ 13 h 17"/>
                <a:gd name="T16" fmla="*/ 0 w 17"/>
                <a:gd name="T17" fmla="*/ 10 h 17"/>
                <a:gd name="T18" fmla="*/ 0 w 17"/>
                <a:gd name="T19" fmla="*/ 8 h 17"/>
                <a:gd name="T20" fmla="*/ 0 w 17"/>
                <a:gd name="T21" fmla="*/ 5 h 17"/>
                <a:gd name="T22" fmla="*/ 0 w 17"/>
                <a:gd name="T23" fmla="*/ 2 h 17"/>
                <a:gd name="T24" fmla="*/ 0 w 17"/>
                <a:gd name="T25" fmla="*/ 0 h 17"/>
                <a:gd name="T26" fmla="*/ 16 w 17"/>
                <a:gd name="T27" fmla="*/ 1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1" name="Freeform 337"/>
            <p:cNvSpPr>
              <a:spLocks/>
            </p:cNvSpPr>
            <p:nvPr/>
          </p:nvSpPr>
          <p:spPr bwMode="auto">
            <a:xfrm>
              <a:off x="572" y="152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0 h 17"/>
                <a:gd name="T6" fmla="*/ 13 w 17"/>
                <a:gd name="T7" fmla="*/ 1 h 17"/>
                <a:gd name="T8" fmla="*/ 11 w 17"/>
                <a:gd name="T9" fmla="*/ 1 h 17"/>
                <a:gd name="T10" fmla="*/ 10 w 17"/>
                <a:gd name="T11" fmla="*/ 2 h 17"/>
                <a:gd name="T12" fmla="*/ 7 w 17"/>
                <a:gd name="T13" fmla="*/ 2 h 17"/>
                <a:gd name="T14" fmla="*/ 7 w 17"/>
                <a:gd name="T15" fmla="*/ 3 h 17"/>
                <a:gd name="T16" fmla="*/ 4 w 17"/>
                <a:gd name="T17" fmla="*/ 4 h 17"/>
                <a:gd name="T18" fmla="*/ 2 w 17"/>
                <a:gd name="T19" fmla="*/ 5 h 17"/>
                <a:gd name="T20" fmla="*/ 1 w 17"/>
                <a:gd name="T21" fmla="*/ 6 h 17"/>
                <a:gd name="T22" fmla="*/ 1 w 17"/>
                <a:gd name="T23" fmla="*/ 8 h 17"/>
                <a:gd name="T24" fmla="*/ 0 w 17"/>
                <a:gd name="T25" fmla="*/ 10 h 17"/>
                <a:gd name="T26" fmla="*/ 0 w 17"/>
                <a:gd name="T27" fmla="*/ 11 h 17"/>
                <a:gd name="T28" fmla="*/ 0 w 17"/>
                <a:gd name="T29" fmla="*/ 13 h 17"/>
                <a:gd name="T30" fmla="*/ 1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2" name="Freeform 338"/>
            <p:cNvSpPr>
              <a:spLocks/>
            </p:cNvSpPr>
            <p:nvPr/>
          </p:nvSpPr>
          <p:spPr bwMode="auto">
            <a:xfrm>
              <a:off x="582" y="151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2 h 17"/>
                <a:gd name="T24" fmla="*/ 12 w 17"/>
                <a:gd name="T25" fmla="*/ 12 h 17"/>
                <a:gd name="T26" fmla="*/ 12 w 17"/>
                <a:gd name="T27" fmla="*/ 14 h 17"/>
                <a:gd name="T28" fmla="*/ 9 w 17"/>
                <a:gd name="T29" fmla="*/ 14 h 17"/>
                <a:gd name="T30" fmla="*/ 9 w 17"/>
                <a:gd name="T31" fmla="*/ 16 h 17"/>
                <a:gd name="T32" fmla="*/ 6 w 17"/>
                <a:gd name="T33" fmla="*/ 16 h 17"/>
                <a:gd name="T34" fmla="*/ 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3" name="Freeform 339"/>
            <p:cNvSpPr>
              <a:spLocks/>
            </p:cNvSpPr>
            <p:nvPr/>
          </p:nvSpPr>
          <p:spPr bwMode="auto">
            <a:xfrm>
              <a:off x="569" y="153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3 w 17"/>
                <a:gd name="T9" fmla="*/ 9 h 17"/>
                <a:gd name="T10" fmla="*/ 13 w 17"/>
                <a:gd name="T11" fmla="*/ 12 h 17"/>
                <a:gd name="T12" fmla="*/ 11 w 17"/>
                <a:gd name="T13" fmla="*/ 12 h 17"/>
                <a:gd name="T14" fmla="*/ 9 w 17"/>
                <a:gd name="T15" fmla="*/ 12 h 17"/>
                <a:gd name="T16" fmla="*/ 9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9 h 17"/>
                <a:gd name="T26" fmla="*/ 0 w 17"/>
                <a:gd name="T27" fmla="*/ 9 h 17"/>
                <a:gd name="T28" fmla="*/ 0 w 17"/>
                <a:gd name="T29" fmla="*/ 6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4" name="Freeform 340"/>
            <p:cNvSpPr>
              <a:spLocks/>
            </p:cNvSpPr>
            <p:nvPr/>
          </p:nvSpPr>
          <p:spPr bwMode="auto">
            <a:xfrm>
              <a:off x="696" y="1377"/>
              <a:ext cx="29" cy="35"/>
            </a:xfrm>
            <a:custGeom>
              <a:avLst/>
              <a:gdLst>
                <a:gd name="T0" fmla="*/ 28 w 29"/>
                <a:gd name="T1" fmla="*/ 0 h 35"/>
                <a:gd name="T2" fmla="*/ 27 w 29"/>
                <a:gd name="T3" fmla="*/ 0 h 35"/>
                <a:gd name="T4" fmla="*/ 26 w 29"/>
                <a:gd name="T5" fmla="*/ 0 h 35"/>
                <a:gd name="T6" fmla="*/ 25 w 29"/>
                <a:gd name="T7" fmla="*/ 0 h 35"/>
                <a:gd name="T8" fmla="*/ 23 w 29"/>
                <a:gd name="T9" fmla="*/ 0 h 35"/>
                <a:gd name="T10" fmla="*/ 20 w 29"/>
                <a:gd name="T11" fmla="*/ 1 h 35"/>
                <a:gd name="T12" fmla="*/ 18 w 29"/>
                <a:gd name="T13" fmla="*/ 2 h 35"/>
                <a:gd name="T14" fmla="*/ 15 w 29"/>
                <a:gd name="T15" fmla="*/ 3 h 35"/>
                <a:gd name="T16" fmla="*/ 12 w 29"/>
                <a:gd name="T17" fmla="*/ 4 h 35"/>
                <a:gd name="T18" fmla="*/ 9 w 29"/>
                <a:gd name="T19" fmla="*/ 6 h 35"/>
                <a:gd name="T20" fmla="*/ 7 w 29"/>
                <a:gd name="T21" fmla="*/ 8 h 35"/>
                <a:gd name="T22" fmla="*/ 5 w 29"/>
                <a:gd name="T23" fmla="*/ 11 h 35"/>
                <a:gd name="T24" fmla="*/ 3 w 29"/>
                <a:gd name="T25" fmla="*/ 14 h 35"/>
                <a:gd name="T26" fmla="*/ 1 w 29"/>
                <a:gd name="T27" fmla="*/ 18 h 35"/>
                <a:gd name="T28" fmla="*/ 0 w 29"/>
                <a:gd name="T29" fmla="*/ 22 h 35"/>
                <a:gd name="T30" fmla="*/ 0 w 29"/>
                <a:gd name="T31" fmla="*/ 28 h 35"/>
                <a:gd name="T32" fmla="*/ 1 w 29"/>
                <a:gd name="T33" fmla="*/ 3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5"/>
                <a:gd name="T53" fmla="*/ 29 w 2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5">
                  <a:moveTo>
                    <a:pt x="28" y="0"/>
                  </a:move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5" name="Freeform 341"/>
            <p:cNvSpPr>
              <a:spLocks/>
            </p:cNvSpPr>
            <p:nvPr/>
          </p:nvSpPr>
          <p:spPr bwMode="auto">
            <a:xfrm>
              <a:off x="724" y="13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2 w 17"/>
                <a:gd name="T19" fmla="*/ 12 h 17"/>
                <a:gd name="T20" fmla="*/ 12 w 17"/>
                <a:gd name="T21" fmla="*/ 14 h 17"/>
                <a:gd name="T22" fmla="*/ 8 w 17"/>
                <a:gd name="T23" fmla="*/ 14 h 17"/>
                <a:gd name="T24" fmla="*/ 4 w 17"/>
                <a:gd name="T25" fmla="*/ 16 h 17"/>
                <a:gd name="T26" fmla="*/ 0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6" name="Freeform 342"/>
            <p:cNvSpPr>
              <a:spLocks/>
            </p:cNvSpPr>
            <p:nvPr/>
          </p:nvSpPr>
          <p:spPr bwMode="auto">
            <a:xfrm>
              <a:off x="693" y="14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8 h 17"/>
                <a:gd name="T28" fmla="*/ 0 w 17"/>
                <a:gd name="T29" fmla="*/ 4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7" name="Freeform 343"/>
            <p:cNvSpPr>
              <a:spLocks/>
            </p:cNvSpPr>
            <p:nvPr/>
          </p:nvSpPr>
          <p:spPr bwMode="auto">
            <a:xfrm>
              <a:off x="697" y="1411"/>
              <a:ext cx="95" cy="38"/>
            </a:xfrm>
            <a:custGeom>
              <a:avLst/>
              <a:gdLst>
                <a:gd name="T0" fmla="*/ 0 w 95"/>
                <a:gd name="T1" fmla="*/ 0 h 38"/>
                <a:gd name="T2" fmla="*/ 0 w 95"/>
                <a:gd name="T3" fmla="*/ 0 h 38"/>
                <a:gd name="T4" fmla="*/ 0 w 95"/>
                <a:gd name="T5" fmla="*/ 2 h 38"/>
                <a:gd name="T6" fmla="*/ 1 w 95"/>
                <a:gd name="T7" fmla="*/ 4 h 38"/>
                <a:gd name="T8" fmla="*/ 3 w 95"/>
                <a:gd name="T9" fmla="*/ 7 h 38"/>
                <a:gd name="T10" fmla="*/ 5 w 95"/>
                <a:gd name="T11" fmla="*/ 11 h 38"/>
                <a:gd name="T12" fmla="*/ 8 w 95"/>
                <a:gd name="T13" fmla="*/ 15 h 38"/>
                <a:gd name="T14" fmla="*/ 11 w 95"/>
                <a:gd name="T15" fmla="*/ 19 h 38"/>
                <a:gd name="T16" fmla="*/ 16 w 95"/>
                <a:gd name="T17" fmla="*/ 23 h 38"/>
                <a:gd name="T18" fmla="*/ 21 w 95"/>
                <a:gd name="T19" fmla="*/ 26 h 38"/>
                <a:gd name="T20" fmla="*/ 28 w 95"/>
                <a:gd name="T21" fmla="*/ 30 h 38"/>
                <a:gd name="T22" fmla="*/ 35 w 95"/>
                <a:gd name="T23" fmla="*/ 33 h 38"/>
                <a:gd name="T24" fmla="*/ 44 w 95"/>
                <a:gd name="T25" fmla="*/ 35 h 38"/>
                <a:gd name="T26" fmla="*/ 55 w 95"/>
                <a:gd name="T27" fmla="*/ 37 h 38"/>
                <a:gd name="T28" fmla="*/ 66 w 95"/>
                <a:gd name="T29" fmla="*/ 37 h 38"/>
                <a:gd name="T30" fmla="*/ 79 w 95"/>
                <a:gd name="T31" fmla="*/ 36 h 38"/>
                <a:gd name="T32" fmla="*/ 94 w 95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38"/>
                <a:gd name="T53" fmla="*/ 95 w 95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3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  <a:lnTo>
                    <a:pt x="5" y="11"/>
                  </a:lnTo>
                  <a:lnTo>
                    <a:pt x="8" y="15"/>
                  </a:lnTo>
                  <a:lnTo>
                    <a:pt x="11" y="19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8" y="30"/>
                  </a:lnTo>
                  <a:lnTo>
                    <a:pt x="35" y="33"/>
                  </a:lnTo>
                  <a:lnTo>
                    <a:pt x="44" y="35"/>
                  </a:lnTo>
                  <a:lnTo>
                    <a:pt x="55" y="37"/>
                  </a:lnTo>
                  <a:lnTo>
                    <a:pt x="66" y="37"/>
                  </a:lnTo>
                  <a:lnTo>
                    <a:pt x="79" y="36"/>
                  </a:lnTo>
                  <a:lnTo>
                    <a:pt x="94" y="3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8" name="Freeform 344"/>
            <p:cNvSpPr>
              <a:spLocks/>
            </p:cNvSpPr>
            <p:nvPr/>
          </p:nvSpPr>
          <p:spPr bwMode="auto">
            <a:xfrm>
              <a:off x="693" y="14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8 h 17"/>
                <a:gd name="T10" fmla="*/ 2 w 17"/>
                <a:gd name="T11" fmla="*/ 4 h 17"/>
                <a:gd name="T12" fmla="*/ 4 w 17"/>
                <a:gd name="T13" fmla="*/ 4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0 h 17"/>
                <a:gd name="T22" fmla="*/ 12 w 17"/>
                <a:gd name="T23" fmla="*/ 4 h 17"/>
                <a:gd name="T24" fmla="*/ 14 w 17"/>
                <a:gd name="T25" fmla="*/ 4 h 17"/>
                <a:gd name="T26" fmla="*/ 14 w 17"/>
                <a:gd name="T27" fmla="*/ 8 h 17"/>
                <a:gd name="T28" fmla="*/ 16 w 17"/>
                <a:gd name="T29" fmla="*/ 8 h 17"/>
                <a:gd name="T30" fmla="*/ 16 w 17"/>
                <a:gd name="T31" fmla="*/ 12 h 17"/>
                <a:gd name="T32" fmla="*/ 0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9" name="Freeform 345"/>
            <p:cNvSpPr>
              <a:spLocks/>
            </p:cNvSpPr>
            <p:nvPr/>
          </p:nvSpPr>
          <p:spPr bwMode="auto">
            <a:xfrm>
              <a:off x="791" y="144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8 w 17"/>
                <a:gd name="T29" fmla="*/ 16 h 17"/>
                <a:gd name="T30" fmla="*/ 4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0" name="Freeform 346"/>
            <p:cNvSpPr>
              <a:spLocks/>
            </p:cNvSpPr>
            <p:nvPr/>
          </p:nvSpPr>
          <p:spPr bwMode="auto">
            <a:xfrm>
              <a:off x="765" y="1407"/>
              <a:ext cx="48" cy="17"/>
            </a:xfrm>
            <a:custGeom>
              <a:avLst/>
              <a:gdLst>
                <a:gd name="T0" fmla="*/ 47 w 48"/>
                <a:gd name="T1" fmla="*/ 12 h 17"/>
                <a:gd name="T2" fmla="*/ 46 w 48"/>
                <a:gd name="T3" fmla="*/ 12 h 17"/>
                <a:gd name="T4" fmla="*/ 45 w 48"/>
                <a:gd name="T5" fmla="*/ 12 h 17"/>
                <a:gd name="T6" fmla="*/ 44 w 48"/>
                <a:gd name="T7" fmla="*/ 12 h 17"/>
                <a:gd name="T8" fmla="*/ 41 w 48"/>
                <a:gd name="T9" fmla="*/ 16 h 17"/>
                <a:gd name="T10" fmla="*/ 39 w 48"/>
                <a:gd name="T11" fmla="*/ 16 h 17"/>
                <a:gd name="T12" fmla="*/ 36 w 48"/>
                <a:gd name="T13" fmla="*/ 16 h 17"/>
                <a:gd name="T14" fmla="*/ 32 w 48"/>
                <a:gd name="T15" fmla="*/ 16 h 17"/>
                <a:gd name="T16" fmla="*/ 29 w 48"/>
                <a:gd name="T17" fmla="*/ 16 h 17"/>
                <a:gd name="T18" fmla="*/ 25 w 48"/>
                <a:gd name="T19" fmla="*/ 16 h 17"/>
                <a:gd name="T20" fmla="*/ 21 w 48"/>
                <a:gd name="T21" fmla="*/ 16 h 17"/>
                <a:gd name="T22" fmla="*/ 17 w 48"/>
                <a:gd name="T23" fmla="*/ 12 h 17"/>
                <a:gd name="T24" fmla="*/ 13 w 48"/>
                <a:gd name="T25" fmla="*/ 12 h 17"/>
                <a:gd name="T26" fmla="*/ 9 w 48"/>
                <a:gd name="T27" fmla="*/ 8 h 17"/>
                <a:gd name="T28" fmla="*/ 6 w 48"/>
                <a:gd name="T29" fmla="*/ 8 h 17"/>
                <a:gd name="T30" fmla="*/ 3 w 48"/>
                <a:gd name="T31" fmla="*/ 4 h 17"/>
                <a:gd name="T32" fmla="*/ 0 w 4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7"/>
                <a:gd name="T53" fmla="*/ 48 w 4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7">
                  <a:moveTo>
                    <a:pt x="47" y="12"/>
                  </a:moveTo>
                  <a:lnTo>
                    <a:pt x="46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1" y="16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1" name="Freeform 347"/>
            <p:cNvSpPr>
              <a:spLocks/>
            </p:cNvSpPr>
            <p:nvPr/>
          </p:nvSpPr>
          <p:spPr bwMode="auto">
            <a:xfrm>
              <a:off x="812" y="1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3 h 17"/>
                <a:gd name="T24" fmla="*/ 8 w 17"/>
                <a:gd name="T25" fmla="*/ 13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2" name="Freeform 348"/>
            <p:cNvSpPr>
              <a:spLocks/>
            </p:cNvSpPr>
            <p:nvPr/>
          </p:nvSpPr>
          <p:spPr bwMode="auto">
            <a:xfrm>
              <a:off x="762" y="1404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3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4 h 17"/>
                <a:gd name="T18" fmla="*/ 3 w 17"/>
                <a:gd name="T19" fmla="*/ 2 h 17"/>
                <a:gd name="T20" fmla="*/ 6 w 17"/>
                <a:gd name="T21" fmla="*/ 0 h 17"/>
                <a:gd name="T22" fmla="*/ 9 w 17"/>
                <a:gd name="T23" fmla="*/ 0 h 17"/>
                <a:gd name="T24" fmla="*/ 12 w 17"/>
                <a:gd name="T25" fmla="*/ 0 h 17"/>
                <a:gd name="T26" fmla="*/ 16 w 17"/>
                <a:gd name="T27" fmla="*/ 0 h 17"/>
                <a:gd name="T28" fmla="*/ 9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3" name="Freeform 349"/>
            <p:cNvSpPr>
              <a:spLocks/>
            </p:cNvSpPr>
            <p:nvPr/>
          </p:nvSpPr>
          <p:spPr bwMode="auto">
            <a:xfrm>
              <a:off x="729" y="1404"/>
              <a:ext cx="37" cy="17"/>
            </a:xfrm>
            <a:custGeom>
              <a:avLst/>
              <a:gdLst>
                <a:gd name="T0" fmla="*/ 36 w 37"/>
                <a:gd name="T1" fmla="*/ 6 h 17"/>
                <a:gd name="T2" fmla="*/ 33 w 37"/>
                <a:gd name="T3" fmla="*/ 3 h 17"/>
                <a:gd name="T4" fmla="*/ 30 w 37"/>
                <a:gd name="T5" fmla="*/ 1 h 17"/>
                <a:gd name="T6" fmla="*/ 28 w 37"/>
                <a:gd name="T7" fmla="*/ 1 h 17"/>
                <a:gd name="T8" fmla="*/ 25 w 37"/>
                <a:gd name="T9" fmla="*/ 0 h 17"/>
                <a:gd name="T10" fmla="*/ 22 w 37"/>
                <a:gd name="T11" fmla="*/ 0 h 17"/>
                <a:gd name="T12" fmla="*/ 20 w 37"/>
                <a:gd name="T13" fmla="*/ 0 h 17"/>
                <a:gd name="T14" fmla="*/ 17 w 37"/>
                <a:gd name="T15" fmla="*/ 0 h 17"/>
                <a:gd name="T16" fmla="*/ 14 w 37"/>
                <a:gd name="T17" fmla="*/ 0 h 17"/>
                <a:gd name="T18" fmla="*/ 12 w 37"/>
                <a:gd name="T19" fmla="*/ 1 h 17"/>
                <a:gd name="T20" fmla="*/ 10 w 37"/>
                <a:gd name="T21" fmla="*/ 3 h 17"/>
                <a:gd name="T22" fmla="*/ 8 w 37"/>
                <a:gd name="T23" fmla="*/ 4 h 17"/>
                <a:gd name="T24" fmla="*/ 6 w 37"/>
                <a:gd name="T25" fmla="*/ 6 h 17"/>
                <a:gd name="T26" fmla="*/ 4 w 37"/>
                <a:gd name="T27" fmla="*/ 8 h 17"/>
                <a:gd name="T28" fmla="*/ 2 w 37"/>
                <a:gd name="T29" fmla="*/ 9 h 17"/>
                <a:gd name="T30" fmla="*/ 1 w 37"/>
                <a:gd name="T31" fmla="*/ 12 h 17"/>
                <a:gd name="T32" fmla="*/ 0 w 3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36" y="6"/>
                  </a:moveTo>
                  <a:lnTo>
                    <a:pt x="33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4" name="Freeform 350"/>
            <p:cNvSpPr>
              <a:spLocks/>
            </p:cNvSpPr>
            <p:nvPr/>
          </p:nvSpPr>
          <p:spPr bwMode="auto">
            <a:xfrm>
              <a:off x="764" y="1404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12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6 w 17"/>
                <a:gd name="T13" fmla="*/ 11 h 17"/>
                <a:gd name="T14" fmla="*/ 12 w 17"/>
                <a:gd name="T15" fmla="*/ 11 h 17"/>
                <a:gd name="T16" fmla="*/ 12 w 17"/>
                <a:gd name="T17" fmla="*/ 13 h 17"/>
                <a:gd name="T18" fmla="*/ 12 w 17"/>
                <a:gd name="T19" fmla="*/ 16 h 17"/>
                <a:gd name="T20" fmla="*/ 9 w 17"/>
                <a:gd name="T21" fmla="*/ 16 h 17"/>
                <a:gd name="T22" fmla="*/ 6 w 17"/>
                <a:gd name="T23" fmla="*/ 16 h 17"/>
                <a:gd name="T24" fmla="*/ 3 w 17"/>
                <a:gd name="T25" fmla="*/ 16 h 17"/>
                <a:gd name="T26" fmla="*/ 0 w 17"/>
                <a:gd name="T27" fmla="*/ 16 h 17"/>
                <a:gd name="T28" fmla="*/ 9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5" name="Freeform 351"/>
            <p:cNvSpPr>
              <a:spLocks/>
            </p:cNvSpPr>
            <p:nvPr/>
          </p:nvSpPr>
          <p:spPr bwMode="auto">
            <a:xfrm>
              <a:off x="726" y="1412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3 w 17"/>
                <a:gd name="T5" fmla="*/ 12 h 17"/>
                <a:gd name="T6" fmla="*/ 13 w 17"/>
                <a:gd name="T7" fmla="*/ 16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2 w 17"/>
                <a:gd name="T17" fmla="*/ 12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3 h 17"/>
                <a:gd name="T24" fmla="*/ 0 w 17"/>
                <a:gd name="T25" fmla="*/ 0 h 17"/>
                <a:gd name="T26" fmla="*/ 16 w 1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6" name="Freeform 352"/>
            <p:cNvSpPr>
              <a:spLocks/>
            </p:cNvSpPr>
            <p:nvPr/>
          </p:nvSpPr>
          <p:spPr bwMode="auto">
            <a:xfrm>
              <a:off x="742" y="140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0 h 17"/>
                <a:gd name="T6" fmla="*/ 13 w 17"/>
                <a:gd name="T7" fmla="*/ 1 h 17"/>
                <a:gd name="T8" fmla="*/ 11 w 17"/>
                <a:gd name="T9" fmla="*/ 1 h 17"/>
                <a:gd name="T10" fmla="*/ 10 w 17"/>
                <a:gd name="T11" fmla="*/ 2 h 17"/>
                <a:gd name="T12" fmla="*/ 7 w 17"/>
                <a:gd name="T13" fmla="*/ 2 h 17"/>
                <a:gd name="T14" fmla="*/ 7 w 17"/>
                <a:gd name="T15" fmla="*/ 3 h 17"/>
                <a:gd name="T16" fmla="*/ 4 w 17"/>
                <a:gd name="T17" fmla="*/ 4 h 17"/>
                <a:gd name="T18" fmla="*/ 2 w 17"/>
                <a:gd name="T19" fmla="*/ 5 h 17"/>
                <a:gd name="T20" fmla="*/ 1 w 17"/>
                <a:gd name="T21" fmla="*/ 6 h 17"/>
                <a:gd name="T22" fmla="*/ 1 w 17"/>
                <a:gd name="T23" fmla="*/ 8 h 17"/>
                <a:gd name="T24" fmla="*/ 0 w 17"/>
                <a:gd name="T25" fmla="*/ 10 h 17"/>
                <a:gd name="T26" fmla="*/ 0 w 17"/>
                <a:gd name="T27" fmla="*/ 11 h 17"/>
                <a:gd name="T28" fmla="*/ 0 w 17"/>
                <a:gd name="T29" fmla="*/ 13 h 17"/>
                <a:gd name="T30" fmla="*/ 1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7" name="Freeform 353"/>
            <p:cNvSpPr>
              <a:spLocks/>
            </p:cNvSpPr>
            <p:nvPr/>
          </p:nvSpPr>
          <p:spPr bwMode="auto">
            <a:xfrm>
              <a:off x="752" y="140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2 h 17"/>
                <a:gd name="T12" fmla="*/ 12 w 17"/>
                <a:gd name="T13" fmla="*/ 2 h 17"/>
                <a:gd name="T14" fmla="*/ 12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2 h 17"/>
                <a:gd name="T26" fmla="*/ 12 w 17"/>
                <a:gd name="T27" fmla="*/ 12 h 17"/>
                <a:gd name="T28" fmla="*/ 12 w 17"/>
                <a:gd name="T29" fmla="*/ 14 h 17"/>
                <a:gd name="T30" fmla="*/ 9 w 17"/>
                <a:gd name="T31" fmla="*/ 14 h 17"/>
                <a:gd name="T32" fmla="*/ 9 w 17"/>
                <a:gd name="T33" fmla="*/ 16 h 17"/>
                <a:gd name="T34" fmla="*/ 6 w 17"/>
                <a:gd name="T35" fmla="*/ 16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8" name="Freeform 354"/>
            <p:cNvSpPr>
              <a:spLocks/>
            </p:cNvSpPr>
            <p:nvPr/>
          </p:nvSpPr>
          <p:spPr bwMode="auto">
            <a:xfrm>
              <a:off x="739" y="1417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14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4 w 17"/>
                <a:gd name="T9" fmla="*/ 6 h 17"/>
                <a:gd name="T10" fmla="*/ 14 w 17"/>
                <a:gd name="T11" fmla="*/ 9 h 17"/>
                <a:gd name="T12" fmla="*/ 14 w 17"/>
                <a:gd name="T13" fmla="*/ 12 h 17"/>
                <a:gd name="T14" fmla="*/ 12 w 17"/>
                <a:gd name="T15" fmla="*/ 12 h 17"/>
                <a:gd name="T16" fmla="*/ 12 w 17"/>
                <a:gd name="T17" fmla="*/ 16 h 17"/>
                <a:gd name="T18" fmla="*/ 10 w 17"/>
                <a:gd name="T19" fmla="*/ 16 h 17"/>
                <a:gd name="T20" fmla="*/ 8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4 w 17"/>
                <a:gd name="T27" fmla="*/ 12 h 17"/>
                <a:gd name="T28" fmla="*/ 2 w 17"/>
                <a:gd name="T29" fmla="*/ 12 h 17"/>
                <a:gd name="T30" fmla="*/ 2 w 17"/>
                <a:gd name="T31" fmla="*/ 9 h 17"/>
                <a:gd name="T32" fmla="*/ 0 w 17"/>
                <a:gd name="T33" fmla="*/ 9 h 17"/>
                <a:gd name="T34" fmla="*/ 0 w 17"/>
                <a:gd name="T35" fmla="*/ 6 h 17"/>
                <a:gd name="T36" fmla="*/ 14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4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9" name="Freeform 355"/>
            <p:cNvSpPr>
              <a:spLocks/>
            </p:cNvSpPr>
            <p:nvPr/>
          </p:nvSpPr>
          <p:spPr bwMode="auto">
            <a:xfrm>
              <a:off x="531" y="1434"/>
              <a:ext cx="35" cy="38"/>
            </a:xfrm>
            <a:custGeom>
              <a:avLst/>
              <a:gdLst>
                <a:gd name="T0" fmla="*/ 28 w 35"/>
                <a:gd name="T1" fmla="*/ 37 h 38"/>
                <a:gd name="T2" fmla="*/ 28 w 35"/>
                <a:gd name="T3" fmla="*/ 37 h 38"/>
                <a:gd name="T4" fmla="*/ 29 w 35"/>
                <a:gd name="T5" fmla="*/ 36 h 38"/>
                <a:gd name="T6" fmla="*/ 30 w 35"/>
                <a:gd name="T7" fmla="*/ 35 h 38"/>
                <a:gd name="T8" fmla="*/ 31 w 35"/>
                <a:gd name="T9" fmla="*/ 33 h 38"/>
                <a:gd name="T10" fmla="*/ 32 w 35"/>
                <a:gd name="T11" fmla="*/ 31 h 38"/>
                <a:gd name="T12" fmla="*/ 33 w 35"/>
                <a:gd name="T13" fmla="*/ 29 h 38"/>
                <a:gd name="T14" fmla="*/ 33 w 35"/>
                <a:gd name="T15" fmla="*/ 27 h 38"/>
                <a:gd name="T16" fmla="*/ 34 w 35"/>
                <a:gd name="T17" fmla="*/ 24 h 38"/>
                <a:gd name="T18" fmla="*/ 33 w 35"/>
                <a:gd name="T19" fmla="*/ 21 h 38"/>
                <a:gd name="T20" fmla="*/ 32 w 35"/>
                <a:gd name="T21" fmla="*/ 18 h 38"/>
                <a:gd name="T22" fmla="*/ 30 w 35"/>
                <a:gd name="T23" fmla="*/ 15 h 38"/>
                <a:gd name="T24" fmla="*/ 27 w 35"/>
                <a:gd name="T25" fmla="*/ 12 h 38"/>
                <a:gd name="T26" fmla="*/ 22 w 35"/>
                <a:gd name="T27" fmla="*/ 9 h 38"/>
                <a:gd name="T28" fmla="*/ 16 w 35"/>
                <a:gd name="T29" fmla="*/ 6 h 38"/>
                <a:gd name="T30" fmla="*/ 9 w 35"/>
                <a:gd name="T31" fmla="*/ 3 h 38"/>
                <a:gd name="T32" fmla="*/ 0 w 35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8"/>
                <a:gd name="T53" fmla="*/ 35 w 35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8">
                  <a:moveTo>
                    <a:pt x="28" y="37"/>
                  </a:moveTo>
                  <a:lnTo>
                    <a:pt x="28" y="37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3"/>
                  </a:lnTo>
                  <a:lnTo>
                    <a:pt x="32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3" y="21"/>
                  </a:lnTo>
                  <a:lnTo>
                    <a:pt x="32" y="18"/>
                  </a:lnTo>
                  <a:lnTo>
                    <a:pt x="30" y="15"/>
                  </a:lnTo>
                  <a:lnTo>
                    <a:pt x="27" y="12"/>
                  </a:lnTo>
                  <a:lnTo>
                    <a:pt x="22" y="9"/>
                  </a:lnTo>
                  <a:lnTo>
                    <a:pt x="16" y="6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0" name="Freeform 356"/>
            <p:cNvSpPr>
              <a:spLocks/>
            </p:cNvSpPr>
            <p:nvPr/>
          </p:nvSpPr>
          <p:spPr bwMode="auto">
            <a:xfrm>
              <a:off x="555" y="1468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3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5 w 17"/>
                <a:gd name="T13" fmla="*/ 16 h 17"/>
                <a:gd name="T14" fmla="*/ 5 w 17"/>
                <a:gd name="T15" fmla="*/ 13 h 17"/>
                <a:gd name="T16" fmla="*/ 2 w 17"/>
                <a:gd name="T17" fmla="*/ 13 h 17"/>
                <a:gd name="T18" fmla="*/ 2 w 17"/>
                <a:gd name="T19" fmla="*/ 11 h 17"/>
                <a:gd name="T20" fmla="*/ 0 w 17"/>
                <a:gd name="T21" fmla="*/ 9 h 17"/>
                <a:gd name="T22" fmla="*/ 0 w 17"/>
                <a:gd name="T23" fmla="*/ 6 h 17"/>
                <a:gd name="T24" fmla="*/ 0 w 17"/>
                <a:gd name="T25" fmla="*/ 4 h 17"/>
                <a:gd name="T26" fmla="*/ 2 w 17"/>
                <a:gd name="T27" fmla="*/ 2 h 17"/>
                <a:gd name="T28" fmla="*/ 2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1" name="Freeform 357"/>
            <p:cNvSpPr>
              <a:spLocks/>
            </p:cNvSpPr>
            <p:nvPr/>
          </p:nvSpPr>
          <p:spPr bwMode="auto">
            <a:xfrm>
              <a:off x="527" y="1430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4 h 17"/>
                <a:gd name="T6" fmla="*/ 3 w 17"/>
                <a:gd name="T7" fmla="*/ 12 h 17"/>
                <a:gd name="T8" fmla="*/ 0 w 17"/>
                <a:gd name="T9" fmla="*/ 12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6 h 17"/>
                <a:gd name="T16" fmla="*/ 0 w 17"/>
                <a:gd name="T17" fmla="*/ 4 h 17"/>
                <a:gd name="T18" fmla="*/ 3 w 17"/>
                <a:gd name="T19" fmla="*/ 4 h 17"/>
                <a:gd name="T20" fmla="*/ 3 w 17"/>
                <a:gd name="T21" fmla="*/ 2 h 17"/>
                <a:gd name="T22" fmla="*/ 6 w 17"/>
                <a:gd name="T23" fmla="*/ 2 h 17"/>
                <a:gd name="T24" fmla="*/ 6 w 17"/>
                <a:gd name="T25" fmla="*/ 0 h 17"/>
                <a:gd name="T26" fmla="*/ 9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9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2" name="Freeform 358"/>
            <p:cNvSpPr>
              <a:spLocks/>
            </p:cNvSpPr>
            <p:nvPr/>
          </p:nvSpPr>
          <p:spPr bwMode="auto">
            <a:xfrm>
              <a:off x="564" y="1461"/>
              <a:ext cx="45" cy="17"/>
            </a:xfrm>
            <a:custGeom>
              <a:avLst/>
              <a:gdLst>
                <a:gd name="T0" fmla="*/ 0 w 45"/>
                <a:gd name="T1" fmla="*/ 3 h 17"/>
                <a:gd name="T2" fmla="*/ 0 w 45"/>
                <a:gd name="T3" fmla="*/ 3 h 17"/>
                <a:gd name="T4" fmla="*/ 0 w 45"/>
                <a:gd name="T5" fmla="*/ 2 h 17"/>
                <a:gd name="T6" fmla="*/ 1 w 45"/>
                <a:gd name="T7" fmla="*/ 2 h 17"/>
                <a:gd name="T8" fmla="*/ 2 w 45"/>
                <a:gd name="T9" fmla="*/ 1 h 17"/>
                <a:gd name="T10" fmla="*/ 3 w 45"/>
                <a:gd name="T11" fmla="*/ 1 h 17"/>
                <a:gd name="T12" fmla="*/ 5 w 45"/>
                <a:gd name="T13" fmla="*/ 0 h 17"/>
                <a:gd name="T14" fmla="*/ 6 w 45"/>
                <a:gd name="T15" fmla="*/ 0 h 17"/>
                <a:gd name="T16" fmla="*/ 9 w 45"/>
                <a:gd name="T17" fmla="*/ 0 h 17"/>
                <a:gd name="T18" fmla="*/ 12 w 45"/>
                <a:gd name="T19" fmla="*/ 0 h 17"/>
                <a:gd name="T20" fmla="*/ 15 w 45"/>
                <a:gd name="T21" fmla="*/ 1 h 17"/>
                <a:gd name="T22" fmla="*/ 18 w 45"/>
                <a:gd name="T23" fmla="*/ 1 h 17"/>
                <a:gd name="T24" fmla="*/ 22 w 45"/>
                <a:gd name="T25" fmla="*/ 3 h 17"/>
                <a:gd name="T26" fmla="*/ 27 w 45"/>
                <a:gd name="T27" fmla="*/ 4 h 17"/>
                <a:gd name="T28" fmla="*/ 32 w 45"/>
                <a:gd name="T29" fmla="*/ 8 h 17"/>
                <a:gd name="T30" fmla="*/ 38 w 45"/>
                <a:gd name="T31" fmla="*/ 11 h 17"/>
                <a:gd name="T32" fmla="*/ 44 w 45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7"/>
                <a:gd name="T53" fmla="*/ 45 w 4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7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7" y="4"/>
                  </a:lnTo>
                  <a:lnTo>
                    <a:pt x="32" y="8"/>
                  </a:lnTo>
                  <a:lnTo>
                    <a:pt x="38" y="11"/>
                  </a:lnTo>
                  <a:lnTo>
                    <a:pt x="44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3" name="Freeform 359"/>
            <p:cNvSpPr>
              <a:spLocks/>
            </p:cNvSpPr>
            <p:nvPr/>
          </p:nvSpPr>
          <p:spPr bwMode="auto">
            <a:xfrm>
              <a:off x="560" y="1461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3 h 17"/>
                <a:gd name="T16" fmla="*/ 2 w 17"/>
                <a:gd name="T17" fmla="*/ 13 h 17"/>
                <a:gd name="T18" fmla="*/ 2 w 17"/>
                <a:gd name="T19" fmla="*/ 10 h 17"/>
                <a:gd name="T20" fmla="*/ 2 w 17"/>
                <a:gd name="T21" fmla="*/ 8 h 17"/>
                <a:gd name="T22" fmla="*/ 0 w 17"/>
                <a:gd name="T23" fmla="*/ 8 h 17"/>
                <a:gd name="T24" fmla="*/ 0 w 17"/>
                <a:gd name="T25" fmla="*/ 5 h 17"/>
                <a:gd name="T26" fmla="*/ 2 w 17"/>
                <a:gd name="T27" fmla="*/ 2 h 17"/>
                <a:gd name="T28" fmla="*/ 2 w 17"/>
                <a:gd name="T29" fmla="*/ 0 h 17"/>
                <a:gd name="T30" fmla="*/ 16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4" name="Freeform 360"/>
            <p:cNvSpPr>
              <a:spLocks/>
            </p:cNvSpPr>
            <p:nvPr/>
          </p:nvSpPr>
          <p:spPr bwMode="auto">
            <a:xfrm>
              <a:off x="606" y="1472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2 h 17"/>
                <a:gd name="T6" fmla="*/ 16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6 w 17"/>
                <a:gd name="T15" fmla="*/ 11 h 17"/>
                <a:gd name="T16" fmla="*/ 13 w 17"/>
                <a:gd name="T17" fmla="*/ 11 h 17"/>
                <a:gd name="T18" fmla="*/ 13 w 17"/>
                <a:gd name="T19" fmla="*/ 13 h 17"/>
                <a:gd name="T20" fmla="*/ 10 w 17"/>
                <a:gd name="T21" fmla="*/ 13 h 17"/>
                <a:gd name="T22" fmla="*/ 10 w 17"/>
                <a:gd name="T23" fmla="*/ 16 h 17"/>
                <a:gd name="T24" fmla="*/ 8 w 17"/>
                <a:gd name="T25" fmla="*/ 16 h 17"/>
                <a:gd name="T26" fmla="*/ 5 w 17"/>
                <a:gd name="T27" fmla="*/ 16 h 17"/>
                <a:gd name="T28" fmla="*/ 2 w 17"/>
                <a:gd name="T29" fmla="*/ 16 h 17"/>
                <a:gd name="T30" fmla="*/ 0 w 17"/>
                <a:gd name="T31" fmla="*/ 16 h 17"/>
                <a:gd name="T32" fmla="*/ 0 w 17"/>
                <a:gd name="T33" fmla="*/ 13 h 17"/>
                <a:gd name="T34" fmla="*/ 1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5" name="Freeform 361"/>
            <p:cNvSpPr>
              <a:spLocks/>
            </p:cNvSpPr>
            <p:nvPr/>
          </p:nvSpPr>
          <p:spPr bwMode="auto">
            <a:xfrm>
              <a:off x="566" y="1377"/>
              <a:ext cx="37" cy="59"/>
            </a:xfrm>
            <a:custGeom>
              <a:avLst/>
              <a:gdLst>
                <a:gd name="T0" fmla="*/ 25 w 37"/>
                <a:gd name="T1" fmla="*/ 0 h 59"/>
                <a:gd name="T2" fmla="*/ 25 w 37"/>
                <a:gd name="T3" fmla="*/ 0 h 59"/>
                <a:gd name="T4" fmla="*/ 26 w 37"/>
                <a:gd name="T5" fmla="*/ 1 h 59"/>
                <a:gd name="T6" fmla="*/ 28 w 37"/>
                <a:gd name="T7" fmla="*/ 3 h 59"/>
                <a:gd name="T8" fmla="*/ 30 w 37"/>
                <a:gd name="T9" fmla="*/ 5 h 59"/>
                <a:gd name="T10" fmla="*/ 31 w 37"/>
                <a:gd name="T11" fmla="*/ 8 h 59"/>
                <a:gd name="T12" fmla="*/ 33 w 37"/>
                <a:gd name="T13" fmla="*/ 12 h 59"/>
                <a:gd name="T14" fmla="*/ 35 w 37"/>
                <a:gd name="T15" fmla="*/ 15 h 59"/>
                <a:gd name="T16" fmla="*/ 36 w 37"/>
                <a:gd name="T17" fmla="*/ 19 h 59"/>
                <a:gd name="T18" fmla="*/ 36 w 37"/>
                <a:gd name="T19" fmla="*/ 24 h 59"/>
                <a:gd name="T20" fmla="*/ 35 w 37"/>
                <a:gd name="T21" fmla="*/ 28 h 59"/>
                <a:gd name="T22" fmla="*/ 33 w 37"/>
                <a:gd name="T23" fmla="*/ 33 h 59"/>
                <a:gd name="T24" fmla="*/ 30 w 37"/>
                <a:gd name="T25" fmla="*/ 38 h 59"/>
                <a:gd name="T26" fmla="*/ 25 w 37"/>
                <a:gd name="T27" fmla="*/ 43 h 59"/>
                <a:gd name="T28" fmla="*/ 19 w 37"/>
                <a:gd name="T29" fmla="*/ 48 h 59"/>
                <a:gd name="T30" fmla="*/ 10 w 37"/>
                <a:gd name="T31" fmla="*/ 53 h 59"/>
                <a:gd name="T32" fmla="*/ 0 w 37"/>
                <a:gd name="T33" fmla="*/ 58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59"/>
                <a:gd name="T53" fmla="*/ 37 w 3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59">
                  <a:moveTo>
                    <a:pt x="25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2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6" y="24"/>
                  </a:lnTo>
                  <a:lnTo>
                    <a:pt x="35" y="28"/>
                  </a:lnTo>
                  <a:lnTo>
                    <a:pt x="33" y="33"/>
                  </a:lnTo>
                  <a:lnTo>
                    <a:pt x="30" y="38"/>
                  </a:lnTo>
                  <a:lnTo>
                    <a:pt x="25" y="43"/>
                  </a:lnTo>
                  <a:lnTo>
                    <a:pt x="19" y="48"/>
                  </a:lnTo>
                  <a:lnTo>
                    <a:pt x="10" y="53"/>
                  </a:lnTo>
                  <a:lnTo>
                    <a:pt x="0" y="5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6" name="Freeform 362"/>
            <p:cNvSpPr>
              <a:spLocks/>
            </p:cNvSpPr>
            <p:nvPr/>
          </p:nvSpPr>
          <p:spPr bwMode="auto">
            <a:xfrm>
              <a:off x="587" y="1373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2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2 w 17"/>
                <a:gd name="T13" fmla="*/ 4 h 17"/>
                <a:gd name="T14" fmla="*/ 2 w 17"/>
                <a:gd name="T15" fmla="*/ 2 h 17"/>
                <a:gd name="T16" fmla="*/ 5 w 17"/>
                <a:gd name="T17" fmla="*/ 2 h 17"/>
                <a:gd name="T18" fmla="*/ 8 w 17"/>
                <a:gd name="T19" fmla="*/ 0 h 17"/>
                <a:gd name="T20" fmla="*/ 10 w 17"/>
                <a:gd name="T21" fmla="*/ 0 h 17"/>
                <a:gd name="T22" fmla="*/ 13 w 17"/>
                <a:gd name="T23" fmla="*/ 0 h 17"/>
                <a:gd name="T24" fmla="*/ 13 w 17"/>
                <a:gd name="T25" fmla="*/ 2 h 17"/>
                <a:gd name="T26" fmla="*/ 16 w 17"/>
                <a:gd name="T27" fmla="*/ 2 h 17"/>
                <a:gd name="T28" fmla="*/ 2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7" name="Freeform 363"/>
            <p:cNvSpPr>
              <a:spLocks/>
            </p:cNvSpPr>
            <p:nvPr/>
          </p:nvSpPr>
          <p:spPr bwMode="auto">
            <a:xfrm>
              <a:off x="562" y="143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3 h 17"/>
                <a:gd name="T12" fmla="*/ 2 w 17"/>
                <a:gd name="T13" fmla="*/ 13 h 17"/>
                <a:gd name="T14" fmla="*/ 2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2 w 17"/>
                <a:gd name="T23" fmla="*/ 2 h 17"/>
                <a:gd name="T24" fmla="*/ 5 w 17"/>
                <a:gd name="T25" fmla="*/ 0 h 17"/>
                <a:gd name="T26" fmla="*/ 8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8" name="Freeform 364"/>
            <p:cNvSpPr>
              <a:spLocks/>
            </p:cNvSpPr>
            <p:nvPr/>
          </p:nvSpPr>
          <p:spPr bwMode="auto">
            <a:xfrm>
              <a:off x="503" y="1521"/>
              <a:ext cx="33" cy="39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0 h 39"/>
                <a:gd name="T4" fmla="*/ 0 w 33"/>
                <a:gd name="T5" fmla="*/ 1 h 39"/>
                <a:gd name="T6" fmla="*/ 0 w 33"/>
                <a:gd name="T7" fmla="*/ 3 h 39"/>
                <a:gd name="T8" fmla="*/ 0 w 33"/>
                <a:gd name="T9" fmla="*/ 4 h 39"/>
                <a:gd name="T10" fmla="*/ 1 w 33"/>
                <a:gd name="T11" fmla="*/ 6 h 39"/>
                <a:gd name="T12" fmla="*/ 1 w 33"/>
                <a:gd name="T13" fmla="*/ 8 h 39"/>
                <a:gd name="T14" fmla="*/ 2 w 33"/>
                <a:gd name="T15" fmla="*/ 10 h 39"/>
                <a:gd name="T16" fmla="*/ 4 w 33"/>
                <a:gd name="T17" fmla="*/ 13 h 39"/>
                <a:gd name="T18" fmla="*/ 6 w 33"/>
                <a:gd name="T19" fmla="*/ 16 h 39"/>
                <a:gd name="T20" fmla="*/ 8 w 33"/>
                <a:gd name="T21" fmla="*/ 19 h 39"/>
                <a:gd name="T22" fmla="*/ 12 w 33"/>
                <a:gd name="T23" fmla="*/ 22 h 39"/>
                <a:gd name="T24" fmla="*/ 15 w 33"/>
                <a:gd name="T25" fmla="*/ 26 h 39"/>
                <a:gd name="T26" fmla="*/ 20 w 33"/>
                <a:gd name="T27" fmla="*/ 30 h 39"/>
                <a:gd name="T28" fmla="*/ 25 w 33"/>
                <a:gd name="T29" fmla="*/ 33 h 39"/>
                <a:gd name="T30" fmla="*/ 32 w 33"/>
                <a:gd name="T31" fmla="*/ 38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9"/>
                <a:gd name="T50" fmla="*/ 33 w 33"/>
                <a:gd name="T51" fmla="*/ 39 h 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20" y="30"/>
                  </a:lnTo>
                  <a:lnTo>
                    <a:pt x="25" y="33"/>
                  </a:lnTo>
                  <a:lnTo>
                    <a:pt x="32" y="3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9" name="Freeform 365"/>
            <p:cNvSpPr>
              <a:spLocks/>
            </p:cNvSpPr>
            <p:nvPr/>
          </p:nvSpPr>
          <p:spPr bwMode="auto">
            <a:xfrm>
              <a:off x="500" y="1517"/>
              <a:ext cx="17" cy="17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6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6 w 17"/>
                <a:gd name="T13" fmla="*/ 0 h 17"/>
                <a:gd name="T14" fmla="*/ 9 w 17"/>
                <a:gd name="T15" fmla="*/ 0 h 17"/>
                <a:gd name="T16" fmla="*/ 9 w 17"/>
                <a:gd name="T17" fmla="*/ 3 h 17"/>
                <a:gd name="T18" fmla="*/ 11 w 17"/>
                <a:gd name="T19" fmla="*/ 3 h 17"/>
                <a:gd name="T20" fmla="*/ 13 w 17"/>
                <a:gd name="T21" fmla="*/ 3 h 17"/>
                <a:gd name="T22" fmla="*/ 16 w 17"/>
                <a:gd name="T23" fmla="*/ 6 h 17"/>
                <a:gd name="T24" fmla="*/ 16 w 17"/>
                <a:gd name="T25" fmla="*/ 9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0" name="Freeform 366"/>
            <p:cNvSpPr>
              <a:spLocks/>
            </p:cNvSpPr>
            <p:nvPr/>
          </p:nvSpPr>
          <p:spPr bwMode="auto">
            <a:xfrm>
              <a:off x="533" y="1556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0 h 17"/>
                <a:gd name="T6" fmla="*/ 13 w 17"/>
                <a:gd name="T7" fmla="*/ 2 h 17"/>
                <a:gd name="T8" fmla="*/ 16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3 w 17"/>
                <a:gd name="T17" fmla="*/ 11 h 17"/>
                <a:gd name="T18" fmla="*/ 13 w 17"/>
                <a:gd name="T19" fmla="*/ 13 h 17"/>
                <a:gd name="T20" fmla="*/ 10 w 17"/>
                <a:gd name="T21" fmla="*/ 13 h 17"/>
                <a:gd name="T22" fmla="*/ 10 w 17"/>
                <a:gd name="T23" fmla="*/ 16 h 17"/>
                <a:gd name="T24" fmla="*/ 8 w 17"/>
                <a:gd name="T25" fmla="*/ 16 h 17"/>
                <a:gd name="T26" fmla="*/ 5 w 17"/>
                <a:gd name="T27" fmla="*/ 16 h 17"/>
                <a:gd name="T28" fmla="*/ 2 w 17"/>
                <a:gd name="T29" fmla="*/ 16 h 17"/>
                <a:gd name="T30" fmla="*/ 0 w 17"/>
                <a:gd name="T31" fmla="*/ 13 h 17"/>
                <a:gd name="T32" fmla="*/ 1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1" name="Freeform 367"/>
            <p:cNvSpPr>
              <a:spLocks/>
            </p:cNvSpPr>
            <p:nvPr/>
          </p:nvSpPr>
          <p:spPr bwMode="auto">
            <a:xfrm>
              <a:off x="535" y="1555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0 w 17"/>
                <a:gd name="T3" fmla="*/ 10 h 17"/>
                <a:gd name="T4" fmla="*/ 1 w 17"/>
                <a:gd name="T5" fmla="*/ 10 h 17"/>
                <a:gd name="T6" fmla="*/ 2 w 17"/>
                <a:gd name="T7" fmla="*/ 13 h 17"/>
                <a:gd name="T8" fmla="*/ 3 w 17"/>
                <a:gd name="T9" fmla="*/ 13 h 17"/>
                <a:gd name="T10" fmla="*/ 4 w 17"/>
                <a:gd name="T11" fmla="*/ 13 h 17"/>
                <a:gd name="T12" fmla="*/ 5 w 17"/>
                <a:gd name="T13" fmla="*/ 16 h 17"/>
                <a:gd name="T14" fmla="*/ 6 w 17"/>
                <a:gd name="T15" fmla="*/ 16 h 17"/>
                <a:gd name="T16" fmla="*/ 8 w 17"/>
                <a:gd name="T17" fmla="*/ 16 h 17"/>
                <a:gd name="T18" fmla="*/ 10 w 17"/>
                <a:gd name="T19" fmla="*/ 16 h 17"/>
                <a:gd name="T20" fmla="*/ 11 w 17"/>
                <a:gd name="T21" fmla="*/ 16 h 17"/>
                <a:gd name="T22" fmla="*/ 12 w 17"/>
                <a:gd name="T23" fmla="*/ 13 h 17"/>
                <a:gd name="T24" fmla="*/ 13 w 17"/>
                <a:gd name="T25" fmla="*/ 10 h 17"/>
                <a:gd name="T26" fmla="*/ 14 w 17"/>
                <a:gd name="T27" fmla="*/ 8 h 17"/>
                <a:gd name="T28" fmla="*/ 16 w 17"/>
                <a:gd name="T29" fmla="*/ 5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2" name="Freeform 368"/>
            <p:cNvSpPr>
              <a:spLocks/>
            </p:cNvSpPr>
            <p:nvPr/>
          </p:nvSpPr>
          <p:spPr bwMode="auto">
            <a:xfrm>
              <a:off x="531" y="1555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2 w 17"/>
                <a:gd name="T5" fmla="*/ 16 h 17"/>
                <a:gd name="T6" fmla="*/ 2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2 w 17"/>
                <a:gd name="T15" fmla="*/ 4 h 17"/>
                <a:gd name="T16" fmla="*/ 2 w 17"/>
                <a:gd name="T17" fmla="*/ 2 h 17"/>
                <a:gd name="T18" fmla="*/ 5 w 17"/>
                <a:gd name="T19" fmla="*/ 2 h 17"/>
                <a:gd name="T20" fmla="*/ 5 w 17"/>
                <a:gd name="T21" fmla="*/ 0 h 17"/>
                <a:gd name="T22" fmla="*/ 8 w 17"/>
                <a:gd name="T23" fmla="*/ 0 h 17"/>
                <a:gd name="T24" fmla="*/ 10 w 17"/>
                <a:gd name="T25" fmla="*/ 0 h 17"/>
                <a:gd name="T26" fmla="*/ 13 w 17"/>
                <a:gd name="T27" fmla="*/ 0 h 17"/>
                <a:gd name="T28" fmla="*/ 16 w 17"/>
                <a:gd name="T29" fmla="*/ 2 h 17"/>
                <a:gd name="T30" fmla="*/ 5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3" name="Freeform 369"/>
            <p:cNvSpPr>
              <a:spLocks/>
            </p:cNvSpPr>
            <p:nvPr/>
          </p:nvSpPr>
          <p:spPr bwMode="auto">
            <a:xfrm>
              <a:off x="546" y="1551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8 h 17"/>
                <a:gd name="T6" fmla="*/ 2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4 w 17"/>
                <a:gd name="T13" fmla="*/ 0 h 17"/>
                <a:gd name="T14" fmla="*/ 6 w 17"/>
                <a:gd name="T15" fmla="*/ 0 h 17"/>
                <a:gd name="T16" fmla="*/ 9 w 17"/>
                <a:gd name="T17" fmla="*/ 0 h 17"/>
                <a:gd name="T18" fmla="*/ 11 w 17"/>
                <a:gd name="T19" fmla="*/ 0 h 17"/>
                <a:gd name="T20" fmla="*/ 11 w 17"/>
                <a:gd name="T21" fmla="*/ 4 h 17"/>
                <a:gd name="T22" fmla="*/ 13 w 17"/>
                <a:gd name="T23" fmla="*/ 4 h 17"/>
                <a:gd name="T24" fmla="*/ 13 w 17"/>
                <a:gd name="T25" fmla="*/ 8 h 17"/>
                <a:gd name="T26" fmla="*/ 16 w 17"/>
                <a:gd name="T27" fmla="*/ 8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4" name="Freeform 370"/>
            <p:cNvSpPr>
              <a:spLocks/>
            </p:cNvSpPr>
            <p:nvPr/>
          </p:nvSpPr>
          <p:spPr bwMode="auto">
            <a:xfrm>
              <a:off x="473" y="1503"/>
              <a:ext cx="32" cy="26"/>
            </a:xfrm>
            <a:custGeom>
              <a:avLst/>
              <a:gdLst>
                <a:gd name="T0" fmla="*/ 31 w 32"/>
                <a:gd name="T1" fmla="*/ 24 h 26"/>
                <a:gd name="T2" fmla="*/ 31 w 32"/>
                <a:gd name="T3" fmla="*/ 24 h 26"/>
                <a:gd name="T4" fmla="*/ 30 w 32"/>
                <a:gd name="T5" fmla="*/ 24 h 26"/>
                <a:gd name="T6" fmla="*/ 29 w 32"/>
                <a:gd name="T7" fmla="*/ 24 h 26"/>
                <a:gd name="T8" fmla="*/ 28 w 32"/>
                <a:gd name="T9" fmla="*/ 25 h 26"/>
                <a:gd name="T10" fmla="*/ 27 w 32"/>
                <a:gd name="T11" fmla="*/ 25 h 26"/>
                <a:gd name="T12" fmla="*/ 25 w 32"/>
                <a:gd name="T13" fmla="*/ 25 h 26"/>
                <a:gd name="T14" fmla="*/ 23 w 32"/>
                <a:gd name="T15" fmla="*/ 25 h 26"/>
                <a:gd name="T16" fmla="*/ 21 w 32"/>
                <a:gd name="T17" fmla="*/ 24 h 26"/>
                <a:gd name="T18" fmla="*/ 19 w 32"/>
                <a:gd name="T19" fmla="*/ 23 h 26"/>
                <a:gd name="T20" fmla="*/ 16 w 32"/>
                <a:gd name="T21" fmla="*/ 22 h 26"/>
                <a:gd name="T22" fmla="*/ 14 w 32"/>
                <a:gd name="T23" fmla="*/ 20 h 26"/>
                <a:gd name="T24" fmla="*/ 11 w 32"/>
                <a:gd name="T25" fmla="*/ 18 h 26"/>
                <a:gd name="T26" fmla="*/ 8 w 32"/>
                <a:gd name="T27" fmla="*/ 15 h 26"/>
                <a:gd name="T28" fmla="*/ 6 w 32"/>
                <a:gd name="T29" fmla="*/ 10 h 26"/>
                <a:gd name="T30" fmla="*/ 3 w 32"/>
                <a:gd name="T31" fmla="*/ 6 h 26"/>
                <a:gd name="T32" fmla="*/ 0 w 32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31" y="24"/>
                  </a:moveTo>
                  <a:lnTo>
                    <a:pt x="31" y="24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1" y="18"/>
                  </a:lnTo>
                  <a:lnTo>
                    <a:pt x="8" y="15"/>
                  </a:lnTo>
                  <a:lnTo>
                    <a:pt x="6" y="10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5" name="Freeform 371"/>
            <p:cNvSpPr>
              <a:spLocks/>
            </p:cNvSpPr>
            <p:nvPr/>
          </p:nvSpPr>
          <p:spPr bwMode="auto">
            <a:xfrm>
              <a:off x="502" y="1523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0 w 17"/>
                <a:gd name="T13" fmla="*/ 2 h 17"/>
                <a:gd name="T14" fmla="*/ 13 w 17"/>
                <a:gd name="T15" fmla="*/ 2 h 17"/>
                <a:gd name="T16" fmla="*/ 13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3 w 17"/>
                <a:gd name="T23" fmla="*/ 11 h 17"/>
                <a:gd name="T24" fmla="*/ 13 w 17"/>
                <a:gd name="T25" fmla="*/ 13 h 17"/>
                <a:gd name="T26" fmla="*/ 13 w 17"/>
                <a:gd name="T27" fmla="*/ 16 h 17"/>
                <a:gd name="T28" fmla="*/ 10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6" name="Freeform 372"/>
            <p:cNvSpPr>
              <a:spLocks/>
            </p:cNvSpPr>
            <p:nvPr/>
          </p:nvSpPr>
          <p:spPr bwMode="auto">
            <a:xfrm>
              <a:off x="469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5 h 17"/>
                <a:gd name="T14" fmla="*/ 2 w 17"/>
                <a:gd name="T15" fmla="*/ 2 h 17"/>
                <a:gd name="T16" fmla="*/ 4 w 17"/>
                <a:gd name="T17" fmla="*/ 2 h 17"/>
                <a:gd name="T18" fmla="*/ 4 w 17"/>
                <a:gd name="T19" fmla="*/ 0 h 17"/>
                <a:gd name="T20" fmla="*/ 6 w 17"/>
                <a:gd name="T21" fmla="*/ 0 h 17"/>
                <a:gd name="T22" fmla="*/ 8 w 17"/>
                <a:gd name="T23" fmla="*/ 0 h 17"/>
                <a:gd name="T24" fmla="*/ 10 w 17"/>
                <a:gd name="T25" fmla="*/ 0 h 17"/>
                <a:gd name="T26" fmla="*/ 12 w 17"/>
                <a:gd name="T27" fmla="*/ 0 h 17"/>
                <a:gd name="T28" fmla="*/ 14 w 17"/>
                <a:gd name="T29" fmla="*/ 2 h 17"/>
                <a:gd name="T30" fmla="*/ 16 w 17"/>
                <a:gd name="T31" fmla="*/ 5 h 17"/>
                <a:gd name="T32" fmla="*/ 0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7" name="Freeform 373"/>
            <p:cNvSpPr>
              <a:spLocks/>
            </p:cNvSpPr>
            <p:nvPr/>
          </p:nvSpPr>
          <p:spPr bwMode="auto">
            <a:xfrm>
              <a:off x="470" y="1484"/>
              <a:ext cx="17" cy="20"/>
            </a:xfrm>
            <a:custGeom>
              <a:avLst/>
              <a:gdLst>
                <a:gd name="T0" fmla="*/ 16 w 17"/>
                <a:gd name="T1" fmla="*/ 19 h 20"/>
                <a:gd name="T2" fmla="*/ 16 w 17"/>
                <a:gd name="T3" fmla="*/ 19 h 20"/>
                <a:gd name="T4" fmla="*/ 16 w 17"/>
                <a:gd name="T5" fmla="*/ 18 h 20"/>
                <a:gd name="T6" fmla="*/ 10 w 17"/>
                <a:gd name="T7" fmla="*/ 18 h 20"/>
                <a:gd name="T8" fmla="*/ 10 w 17"/>
                <a:gd name="T9" fmla="*/ 17 h 20"/>
                <a:gd name="T10" fmla="*/ 10 w 17"/>
                <a:gd name="T11" fmla="*/ 16 h 20"/>
                <a:gd name="T12" fmla="*/ 5 w 17"/>
                <a:gd name="T13" fmla="*/ 15 h 20"/>
                <a:gd name="T14" fmla="*/ 5 w 17"/>
                <a:gd name="T15" fmla="*/ 14 h 20"/>
                <a:gd name="T16" fmla="*/ 5 w 17"/>
                <a:gd name="T17" fmla="*/ 12 h 20"/>
                <a:gd name="T18" fmla="*/ 0 w 17"/>
                <a:gd name="T19" fmla="*/ 11 h 20"/>
                <a:gd name="T20" fmla="*/ 0 w 17"/>
                <a:gd name="T21" fmla="*/ 9 h 20"/>
                <a:gd name="T22" fmla="*/ 0 w 17"/>
                <a:gd name="T23" fmla="*/ 7 h 20"/>
                <a:gd name="T24" fmla="*/ 0 w 17"/>
                <a:gd name="T25" fmla="*/ 6 h 20"/>
                <a:gd name="T26" fmla="*/ 0 w 17"/>
                <a:gd name="T27" fmla="*/ 4 h 20"/>
                <a:gd name="T28" fmla="*/ 0 w 17"/>
                <a:gd name="T29" fmla="*/ 3 h 20"/>
                <a:gd name="T30" fmla="*/ 5 w 17"/>
                <a:gd name="T31" fmla="*/ 1 h 20"/>
                <a:gd name="T32" fmla="*/ 5 w 17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16" y="19"/>
                  </a:moveTo>
                  <a:lnTo>
                    <a:pt x="16" y="19"/>
                  </a:lnTo>
                  <a:lnTo>
                    <a:pt x="16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8" name="Freeform 374"/>
            <p:cNvSpPr>
              <a:spLocks/>
            </p:cNvSpPr>
            <p:nvPr/>
          </p:nvSpPr>
          <p:spPr bwMode="auto">
            <a:xfrm>
              <a:off x="470" y="15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6 w 17"/>
                <a:gd name="T11" fmla="*/ 10 h 17"/>
                <a:gd name="T12" fmla="*/ 13 w 17"/>
                <a:gd name="T13" fmla="*/ 13 h 17"/>
                <a:gd name="T14" fmla="*/ 11 w 17"/>
                <a:gd name="T15" fmla="*/ 16 h 17"/>
                <a:gd name="T16" fmla="*/ 9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2 w 17"/>
                <a:gd name="T23" fmla="*/ 13 h 17"/>
                <a:gd name="T24" fmla="*/ 2 w 17"/>
                <a:gd name="T25" fmla="*/ 10 h 17"/>
                <a:gd name="T26" fmla="*/ 0 w 17"/>
                <a:gd name="T27" fmla="*/ 1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9" name="Freeform 375"/>
            <p:cNvSpPr>
              <a:spLocks/>
            </p:cNvSpPr>
            <p:nvPr/>
          </p:nvSpPr>
          <p:spPr bwMode="auto">
            <a:xfrm>
              <a:off x="468" y="1481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3 h 17"/>
                <a:gd name="T6" fmla="*/ 2 w 17"/>
                <a:gd name="T7" fmla="*/ 3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3 h 17"/>
                <a:gd name="T16" fmla="*/ 13 w 17"/>
                <a:gd name="T17" fmla="*/ 3 h 17"/>
                <a:gd name="T18" fmla="*/ 13 w 17"/>
                <a:gd name="T19" fmla="*/ 6 h 17"/>
                <a:gd name="T20" fmla="*/ 16 w 17"/>
                <a:gd name="T21" fmla="*/ 6 h 17"/>
                <a:gd name="T22" fmla="*/ 16 w 17"/>
                <a:gd name="T23" fmla="*/ 9 h 17"/>
                <a:gd name="T24" fmla="*/ 16 w 17"/>
                <a:gd name="T25" fmla="*/ 12 h 17"/>
                <a:gd name="T26" fmla="*/ 13 w 17"/>
                <a:gd name="T27" fmla="*/ 16 h 17"/>
                <a:gd name="T28" fmla="*/ 0 w 17"/>
                <a:gd name="T29" fmla="*/ 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0" name="Freeform 376"/>
            <p:cNvSpPr>
              <a:spLocks/>
            </p:cNvSpPr>
            <p:nvPr/>
          </p:nvSpPr>
          <p:spPr bwMode="auto">
            <a:xfrm>
              <a:off x="449" y="1446"/>
              <a:ext cx="17" cy="32"/>
            </a:xfrm>
            <a:custGeom>
              <a:avLst/>
              <a:gdLst>
                <a:gd name="T0" fmla="*/ 9 w 17"/>
                <a:gd name="T1" fmla="*/ 0 h 32"/>
                <a:gd name="T2" fmla="*/ 9 w 17"/>
                <a:gd name="T3" fmla="*/ 0 h 32"/>
                <a:gd name="T4" fmla="*/ 6 w 17"/>
                <a:gd name="T5" fmla="*/ 0 h 32"/>
                <a:gd name="T6" fmla="*/ 3 w 17"/>
                <a:gd name="T7" fmla="*/ 1 h 32"/>
                <a:gd name="T8" fmla="*/ 3 w 17"/>
                <a:gd name="T9" fmla="*/ 2 h 32"/>
                <a:gd name="T10" fmla="*/ 0 w 17"/>
                <a:gd name="T11" fmla="*/ 4 h 32"/>
                <a:gd name="T12" fmla="*/ 0 w 17"/>
                <a:gd name="T13" fmla="*/ 5 h 32"/>
                <a:gd name="T14" fmla="*/ 0 w 17"/>
                <a:gd name="T15" fmla="*/ 7 h 32"/>
                <a:gd name="T16" fmla="*/ 0 w 17"/>
                <a:gd name="T17" fmla="*/ 10 h 32"/>
                <a:gd name="T18" fmla="*/ 0 w 17"/>
                <a:gd name="T19" fmla="*/ 13 h 32"/>
                <a:gd name="T20" fmla="*/ 3 w 17"/>
                <a:gd name="T21" fmla="*/ 16 h 32"/>
                <a:gd name="T22" fmla="*/ 6 w 17"/>
                <a:gd name="T23" fmla="*/ 21 h 32"/>
                <a:gd name="T24" fmla="*/ 9 w 17"/>
                <a:gd name="T25" fmla="*/ 25 h 32"/>
                <a:gd name="T26" fmla="*/ 16 w 17"/>
                <a:gd name="T27" fmla="*/ 3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2"/>
                <a:gd name="T44" fmla="*/ 17 w 17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2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9" y="25"/>
                  </a:lnTo>
                  <a:lnTo>
                    <a:pt x="16" y="3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1" name="Freeform 377"/>
            <p:cNvSpPr>
              <a:spLocks/>
            </p:cNvSpPr>
            <p:nvPr/>
          </p:nvSpPr>
          <p:spPr bwMode="auto">
            <a:xfrm>
              <a:off x="452" y="144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2 w 17"/>
                <a:gd name="T17" fmla="*/ 11 h 17"/>
                <a:gd name="T18" fmla="*/ 12 w 17"/>
                <a:gd name="T19" fmla="*/ 13 h 17"/>
                <a:gd name="T20" fmla="*/ 8 w 17"/>
                <a:gd name="T21" fmla="*/ 13 h 17"/>
                <a:gd name="T22" fmla="*/ 4 w 17"/>
                <a:gd name="T23" fmla="*/ 16 h 17"/>
                <a:gd name="T24" fmla="*/ 0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2" name="Freeform 378"/>
            <p:cNvSpPr>
              <a:spLocks/>
            </p:cNvSpPr>
            <p:nvPr/>
          </p:nvSpPr>
          <p:spPr bwMode="auto">
            <a:xfrm>
              <a:off x="450" y="147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4 w 17"/>
                <a:gd name="T11" fmla="*/ 9 h 17"/>
                <a:gd name="T12" fmla="*/ 14 w 17"/>
                <a:gd name="T13" fmla="*/ 12 h 17"/>
                <a:gd name="T14" fmla="*/ 12 w 17"/>
                <a:gd name="T15" fmla="*/ 12 h 17"/>
                <a:gd name="T16" fmla="*/ 12 w 17"/>
                <a:gd name="T17" fmla="*/ 16 h 17"/>
                <a:gd name="T18" fmla="*/ 10 w 17"/>
                <a:gd name="T19" fmla="*/ 16 h 17"/>
                <a:gd name="T20" fmla="*/ 8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4 w 17"/>
                <a:gd name="T27" fmla="*/ 12 h 17"/>
                <a:gd name="T28" fmla="*/ 2 w 17"/>
                <a:gd name="T29" fmla="*/ 12 h 17"/>
                <a:gd name="T30" fmla="*/ 2 w 17"/>
                <a:gd name="T31" fmla="*/ 9 h 17"/>
                <a:gd name="T32" fmla="*/ 0 w 17"/>
                <a:gd name="T33" fmla="*/ 6 h 17"/>
                <a:gd name="T34" fmla="*/ 16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3" name="Freeform 379"/>
            <p:cNvSpPr>
              <a:spLocks/>
            </p:cNvSpPr>
            <p:nvPr/>
          </p:nvSpPr>
          <p:spPr bwMode="auto">
            <a:xfrm>
              <a:off x="491" y="1438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0 h 21"/>
                <a:gd name="T4" fmla="*/ 14 w 17"/>
                <a:gd name="T5" fmla="*/ 0 h 21"/>
                <a:gd name="T6" fmla="*/ 12 w 17"/>
                <a:gd name="T7" fmla="*/ 0 h 21"/>
                <a:gd name="T8" fmla="*/ 11 w 17"/>
                <a:gd name="T9" fmla="*/ 1 h 21"/>
                <a:gd name="T10" fmla="*/ 9 w 17"/>
                <a:gd name="T11" fmla="*/ 2 h 21"/>
                <a:gd name="T12" fmla="*/ 8 w 17"/>
                <a:gd name="T13" fmla="*/ 3 h 21"/>
                <a:gd name="T14" fmla="*/ 6 w 17"/>
                <a:gd name="T15" fmla="*/ 4 h 21"/>
                <a:gd name="T16" fmla="*/ 4 w 17"/>
                <a:gd name="T17" fmla="*/ 6 h 21"/>
                <a:gd name="T18" fmla="*/ 3 w 17"/>
                <a:gd name="T19" fmla="*/ 8 h 21"/>
                <a:gd name="T20" fmla="*/ 1 w 17"/>
                <a:gd name="T21" fmla="*/ 10 h 21"/>
                <a:gd name="T22" fmla="*/ 1 w 17"/>
                <a:gd name="T23" fmla="*/ 13 h 21"/>
                <a:gd name="T24" fmla="*/ 0 w 17"/>
                <a:gd name="T25" fmla="*/ 16 h 21"/>
                <a:gd name="T26" fmla="*/ 0 w 17"/>
                <a:gd name="T27" fmla="*/ 2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21"/>
                <a:gd name="T44" fmla="*/ 17 w 17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21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4" name="Freeform 380"/>
            <p:cNvSpPr>
              <a:spLocks/>
            </p:cNvSpPr>
            <p:nvPr/>
          </p:nvSpPr>
          <p:spPr bwMode="auto">
            <a:xfrm>
              <a:off x="500" y="1434"/>
              <a:ext cx="17" cy="17"/>
            </a:xfrm>
            <a:custGeom>
              <a:avLst/>
              <a:gdLst>
                <a:gd name="T0" fmla="*/ 3 w 17"/>
                <a:gd name="T1" fmla="*/ 0 h 17"/>
                <a:gd name="T2" fmla="*/ 3 w 17"/>
                <a:gd name="T3" fmla="*/ 0 h 17"/>
                <a:gd name="T4" fmla="*/ 6 w 17"/>
                <a:gd name="T5" fmla="*/ 0 h 17"/>
                <a:gd name="T6" fmla="*/ 9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9 w 17"/>
                <a:gd name="T25" fmla="*/ 14 h 17"/>
                <a:gd name="T26" fmla="*/ 6 w 17"/>
                <a:gd name="T27" fmla="*/ 16 h 17"/>
                <a:gd name="T28" fmla="*/ 3 w 17"/>
                <a:gd name="T29" fmla="*/ 16 h 17"/>
                <a:gd name="T30" fmla="*/ 0 w 17"/>
                <a:gd name="T31" fmla="*/ 16 h 17"/>
                <a:gd name="T32" fmla="*/ 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5" name="Freeform 381"/>
            <p:cNvSpPr>
              <a:spLocks/>
            </p:cNvSpPr>
            <p:nvPr/>
          </p:nvSpPr>
          <p:spPr bwMode="auto">
            <a:xfrm>
              <a:off x="487" y="14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3 w 17"/>
                <a:gd name="T9" fmla="*/ 12 h 17"/>
                <a:gd name="T10" fmla="*/ 11 w 17"/>
                <a:gd name="T11" fmla="*/ 12 h 17"/>
                <a:gd name="T12" fmla="*/ 11 w 17"/>
                <a:gd name="T13" fmla="*/ 16 h 17"/>
                <a:gd name="T14" fmla="*/ 9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2 w 17"/>
                <a:gd name="T21" fmla="*/ 12 h 17"/>
                <a:gd name="T22" fmla="*/ 0 w 17"/>
                <a:gd name="T23" fmla="*/ 8 h 17"/>
                <a:gd name="T24" fmla="*/ 0 w 17"/>
                <a:gd name="T25" fmla="*/ 4 h 17"/>
                <a:gd name="T26" fmla="*/ 0 w 17"/>
                <a:gd name="T27" fmla="*/ 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6" name="Freeform 382"/>
            <p:cNvSpPr>
              <a:spLocks/>
            </p:cNvSpPr>
            <p:nvPr/>
          </p:nvSpPr>
          <p:spPr bwMode="auto">
            <a:xfrm>
              <a:off x="490" y="1458"/>
              <a:ext cx="19" cy="36"/>
            </a:xfrm>
            <a:custGeom>
              <a:avLst/>
              <a:gdLst>
                <a:gd name="T0" fmla="*/ 1 w 19"/>
                <a:gd name="T1" fmla="*/ 0 h 36"/>
                <a:gd name="T2" fmla="*/ 0 w 19"/>
                <a:gd name="T3" fmla="*/ 6 h 36"/>
                <a:gd name="T4" fmla="*/ 0 w 19"/>
                <a:gd name="T5" fmla="*/ 11 h 36"/>
                <a:gd name="T6" fmla="*/ 1 w 19"/>
                <a:gd name="T7" fmla="*/ 16 h 36"/>
                <a:gd name="T8" fmla="*/ 2 w 19"/>
                <a:gd name="T9" fmla="*/ 20 h 36"/>
                <a:gd name="T10" fmla="*/ 3 w 19"/>
                <a:gd name="T11" fmla="*/ 24 h 36"/>
                <a:gd name="T12" fmla="*/ 4 w 19"/>
                <a:gd name="T13" fmla="*/ 27 h 36"/>
                <a:gd name="T14" fmla="*/ 6 w 19"/>
                <a:gd name="T15" fmla="*/ 29 h 36"/>
                <a:gd name="T16" fmla="*/ 8 w 19"/>
                <a:gd name="T17" fmla="*/ 31 h 36"/>
                <a:gd name="T18" fmla="*/ 10 w 19"/>
                <a:gd name="T19" fmla="*/ 32 h 36"/>
                <a:gd name="T20" fmla="*/ 11 w 19"/>
                <a:gd name="T21" fmla="*/ 33 h 36"/>
                <a:gd name="T22" fmla="*/ 13 w 19"/>
                <a:gd name="T23" fmla="*/ 34 h 36"/>
                <a:gd name="T24" fmla="*/ 15 w 19"/>
                <a:gd name="T25" fmla="*/ 34 h 36"/>
                <a:gd name="T26" fmla="*/ 16 w 19"/>
                <a:gd name="T27" fmla="*/ 35 h 36"/>
                <a:gd name="T28" fmla="*/ 17 w 19"/>
                <a:gd name="T29" fmla="*/ 35 h 36"/>
                <a:gd name="T30" fmla="*/ 18 w 19"/>
                <a:gd name="T31" fmla="*/ 35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36"/>
                <a:gd name="T50" fmla="*/ 19 w 19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36">
                  <a:moveTo>
                    <a:pt x="1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3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0" y="32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8" y="3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7" name="Freeform 383"/>
            <p:cNvSpPr>
              <a:spLocks/>
            </p:cNvSpPr>
            <p:nvPr/>
          </p:nvSpPr>
          <p:spPr bwMode="auto">
            <a:xfrm>
              <a:off x="487" y="1454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9 h 17"/>
                <a:gd name="T6" fmla="*/ 0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9 w 17"/>
                <a:gd name="T17" fmla="*/ 0 h 17"/>
                <a:gd name="T18" fmla="*/ 11 w 17"/>
                <a:gd name="T19" fmla="*/ 0 h 17"/>
                <a:gd name="T20" fmla="*/ 13 w 17"/>
                <a:gd name="T21" fmla="*/ 3 h 17"/>
                <a:gd name="T22" fmla="*/ 13 w 17"/>
                <a:gd name="T23" fmla="*/ 6 h 17"/>
                <a:gd name="T24" fmla="*/ 16 w 17"/>
                <a:gd name="T25" fmla="*/ 6 h 17"/>
                <a:gd name="T26" fmla="*/ 16 w 17"/>
                <a:gd name="T27" fmla="*/ 9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8" name="Freeform 384"/>
            <p:cNvSpPr>
              <a:spLocks/>
            </p:cNvSpPr>
            <p:nvPr/>
          </p:nvSpPr>
          <p:spPr bwMode="auto">
            <a:xfrm>
              <a:off x="508" y="148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9" name="Freeform 385"/>
            <p:cNvSpPr>
              <a:spLocks/>
            </p:cNvSpPr>
            <p:nvPr/>
          </p:nvSpPr>
          <p:spPr bwMode="auto">
            <a:xfrm>
              <a:off x="477" y="1376"/>
              <a:ext cx="38" cy="28"/>
            </a:xfrm>
            <a:custGeom>
              <a:avLst/>
              <a:gdLst>
                <a:gd name="T0" fmla="*/ 37 w 38"/>
                <a:gd name="T1" fmla="*/ 1 h 28"/>
                <a:gd name="T2" fmla="*/ 37 w 38"/>
                <a:gd name="T3" fmla="*/ 1 h 28"/>
                <a:gd name="T4" fmla="*/ 36 w 38"/>
                <a:gd name="T5" fmla="*/ 1 h 28"/>
                <a:gd name="T6" fmla="*/ 34 w 38"/>
                <a:gd name="T7" fmla="*/ 1 h 28"/>
                <a:gd name="T8" fmla="*/ 33 w 38"/>
                <a:gd name="T9" fmla="*/ 0 h 28"/>
                <a:gd name="T10" fmla="*/ 31 w 38"/>
                <a:gd name="T11" fmla="*/ 0 h 28"/>
                <a:gd name="T12" fmla="*/ 28 w 38"/>
                <a:gd name="T13" fmla="*/ 0 h 28"/>
                <a:gd name="T14" fmla="*/ 25 w 38"/>
                <a:gd name="T15" fmla="*/ 0 h 28"/>
                <a:gd name="T16" fmla="*/ 22 w 38"/>
                <a:gd name="T17" fmla="*/ 1 h 28"/>
                <a:gd name="T18" fmla="*/ 19 w 38"/>
                <a:gd name="T19" fmla="*/ 2 h 28"/>
                <a:gd name="T20" fmla="*/ 16 w 38"/>
                <a:gd name="T21" fmla="*/ 3 h 28"/>
                <a:gd name="T22" fmla="*/ 13 w 38"/>
                <a:gd name="T23" fmla="*/ 6 h 28"/>
                <a:gd name="T24" fmla="*/ 10 w 38"/>
                <a:gd name="T25" fmla="*/ 8 h 28"/>
                <a:gd name="T26" fmla="*/ 7 w 38"/>
                <a:gd name="T27" fmla="*/ 11 h 28"/>
                <a:gd name="T28" fmla="*/ 4 w 38"/>
                <a:gd name="T29" fmla="*/ 16 h 28"/>
                <a:gd name="T30" fmla="*/ 2 w 38"/>
                <a:gd name="T31" fmla="*/ 21 h 28"/>
                <a:gd name="T32" fmla="*/ 0 w 38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7" y="1"/>
                  </a:moveTo>
                  <a:lnTo>
                    <a:pt x="37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0" name="Freeform 386"/>
            <p:cNvSpPr>
              <a:spLocks/>
            </p:cNvSpPr>
            <p:nvPr/>
          </p:nvSpPr>
          <p:spPr bwMode="auto">
            <a:xfrm>
              <a:off x="513" y="1374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9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2 w 17"/>
                <a:gd name="T17" fmla="*/ 9 h 17"/>
                <a:gd name="T18" fmla="*/ 12 w 17"/>
                <a:gd name="T19" fmla="*/ 11 h 17"/>
                <a:gd name="T20" fmla="*/ 12 w 17"/>
                <a:gd name="T21" fmla="*/ 13 h 17"/>
                <a:gd name="T22" fmla="*/ 9 w 17"/>
                <a:gd name="T23" fmla="*/ 13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1" name="Freeform 387"/>
            <p:cNvSpPr>
              <a:spLocks/>
            </p:cNvSpPr>
            <p:nvPr/>
          </p:nvSpPr>
          <p:spPr bwMode="auto">
            <a:xfrm>
              <a:off x="473" y="1402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3 w 17"/>
                <a:gd name="T7" fmla="*/ 12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2 w 17"/>
                <a:gd name="T17" fmla="*/ 12 h 17"/>
                <a:gd name="T18" fmla="*/ 2 w 17"/>
                <a:gd name="T19" fmla="*/ 9 h 17"/>
                <a:gd name="T20" fmla="*/ 0 w 17"/>
                <a:gd name="T21" fmla="*/ 6 h 17"/>
                <a:gd name="T22" fmla="*/ 0 w 17"/>
                <a:gd name="T23" fmla="*/ 3 h 17"/>
                <a:gd name="T24" fmla="*/ 0 w 17"/>
                <a:gd name="T25" fmla="*/ 0 h 17"/>
                <a:gd name="T26" fmla="*/ 16 w 17"/>
                <a:gd name="T27" fmla="*/ 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2" name="Freeform 388"/>
            <p:cNvSpPr>
              <a:spLocks/>
            </p:cNvSpPr>
            <p:nvPr/>
          </p:nvSpPr>
          <p:spPr bwMode="auto">
            <a:xfrm>
              <a:off x="474" y="1403"/>
              <a:ext cx="17" cy="31"/>
            </a:xfrm>
            <a:custGeom>
              <a:avLst/>
              <a:gdLst>
                <a:gd name="T0" fmla="*/ 16 w 17"/>
                <a:gd name="T1" fmla="*/ 0 h 31"/>
                <a:gd name="T2" fmla="*/ 16 w 17"/>
                <a:gd name="T3" fmla="*/ 0 h 31"/>
                <a:gd name="T4" fmla="*/ 10 w 17"/>
                <a:gd name="T5" fmla="*/ 2 h 31"/>
                <a:gd name="T6" fmla="*/ 10 w 17"/>
                <a:gd name="T7" fmla="*/ 3 h 31"/>
                <a:gd name="T8" fmla="*/ 5 w 17"/>
                <a:gd name="T9" fmla="*/ 5 h 31"/>
                <a:gd name="T10" fmla="*/ 5 w 17"/>
                <a:gd name="T11" fmla="*/ 7 h 31"/>
                <a:gd name="T12" fmla="*/ 5 w 17"/>
                <a:gd name="T13" fmla="*/ 9 h 31"/>
                <a:gd name="T14" fmla="*/ 0 w 17"/>
                <a:gd name="T15" fmla="*/ 11 h 31"/>
                <a:gd name="T16" fmla="*/ 0 w 17"/>
                <a:gd name="T17" fmla="*/ 14 h 31"/>
                <a:gd name="T18" fmla="*/ 0 w 17"/>
                <a:gd name="T19" fmla="*/ 16 h 31"/>
                <a:gd name="T20" fmla="*/ 0 w 17"/>
                <a:gd name="T21" fmla="*/ 18 h 31"/>
                <a:gd name="T22" fmla="*/ 0 w 17"/>
                <a:gd name="T23" fmla="*/ 21 h 31"/>
                <a:gd name="T24" fmla="*/ 0 w 17"/>
                <a:gd name="T25" fmla="*/ 23 h 31"/>
                <a:gd name="T26" fmla="*/ 5 w 17"/>
                <a:gd name="T27" fmla="*/ 26 h 31"/>
                <a:gd name="T28" fmla="*/ 10 w 17"/>
                <a:gd name="T29" fmla="*/ 28 h 31"/>
                <a:gd name="T30" fmla="*/ 16 w 17"/>
                <a:gd name="T31" fmla="*/ 3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1"/>
                <a:gd name="T50" fmla="*/ 17 w 17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1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5" y="26"/>
                  </a:lnTo>
                  <a:lnTo>
                    <a:pt x="10" y="28"/>
                  </a:lnTo>
                  <a:lnTo>
                    <a:pt x="16" y="3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3" name="Freeform 389"/>
            <p:cNvSpPr>
              <a:spLocks/>
            </p:cNvSpPr>
            <p:nvPr/>
          </p:nvSpPr>
          <p:spPr bwMode="auto">
            <a:xfrm>
              <a:off x="473" y="1399"/>
              <a:ext cx="17" cy="17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6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0 h 17"/>
                <a:gd name="T22" fmla="*/ 12 w 17"/>
                <a:gd name="T23" fmla="*/ 3 h 17"/>
                <a:gd name="T24" fmla="*/ 14 w 17"/>
                <a:gd name="T25" fmla="*/ 6 h 17"/>
                <a:gd name="T26" fmla="*/ 16 w 17"/>
                <a:gd name="T27" fmla="*/ 9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4" name="Freeform 390"/>
            <p:cNvSpPr>
              <a:spLocks/>
            </p:cNvSpPr>
            <p:nvPr/>
          </p:nvSpPr>
          <p:spPr bwMode="auto">
            <a:xfrm>
              <a:off x="474" y="1431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3 w 17"/>
                <a:gd name="T11" fmla="*/ 8 h 17"/>
                <a:gd name="T12" fmla="*/ 13 w 17"/>
                <a:gd name="T13" fmla="*/ 10 h 17"/>
                <a:gd name="T14" fmla="*/ 13 w 17"/>
                <a:gd name="T15" fmla="*/ 13 h 17"/>
                <a:gd name="T16" fmla="*/ 11 w 17"/>
                <a:gd name="T17" fmla="*/ 13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3 h 17"/>
                <a:gd name="T26" fmla="*/ 0 w 17"/>
                <a:gd name="T27" fmla="*/ 13 h 17"/>
                <a:gd name="T28" fmla="*/ 0 w 17"/>
                <a:gd name="T29" fmla="*/ 10 h 17"/>
                <a:gd name="T30" fmla="*/ 13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5" name="Freeform 391"/>
            <p:cNvSpPr>
              <a:spLocks/>
            </p:cNvSpPr>
            <p:nvPr/>
          </p:nvSpPr>
          <p:spPr bwMode="auto">
            <a:xfrm>
              <a:off x="465" y="1422"/>
              <a:ext cx="17" cy="17"/>
            </a:xfrm>
            <a:custGeom>
              <a:avLst/>
              <a:gdLst>
                <a:gd name="T0" fmla="*/ 16 w 17"/>
                <a:gd name="T1" fmla="*/ 1 h 17"/>
                <a:gd name="T2" fmla="*/ 16 w 17"/>
                <a:gd name="T3" fmla="*/ 0 h 17"/>
                <a:gd name="T4" fmla="*/ 14 w 17"/>
                <a:gd name="T5" fmla="*/ 0 h 17"/>
                <a:gd name="T6" fmla="*/ 12 w 17"/>
                <a:gd name="T7" fmla="*/ 0 h 17"/>
                <a:gd name="T8" fmla="*/ 11 w 17"/>
                <a:gd name="T9" fmla="*/ 0 h 17"/>
                <a:gd name="T10" fmla="*/ 9 w 17"/>
                <a:gd name="T11" fmla="*/ 0 h 17"/>
                <a:gd name="T12" fmla="*/ 8 w 17"/>
                <a:gd name="T13" fmla="*/ 0 h 17"/>
                <a:gd name="T14" fmla="*/ 6 w 17"/>
                <a:gd name="T15" fmla="*/ 1 h 17"/>
                <a:gd name="T16" fmla="*/ 4 w 17"/>
                <a:gd name="T17" fmla="*/ 2 h 17"/>
                <a:gd name="T18" fmla="*/ 3 w 17"/>
                <a:gd name="T19" fmla="*/ 3 h 17"/>
                <a:gd name="T20" fmla="*/ 3 w 17"/>
                <a:gd name="T21" fmla="*/ 4 h 17"/>
                <a:gd name="T22" fmla="*/ 1 w 17"/>
                <a:gd name="T23" fmla="*/ 6 h 17"/>
                <a:gd name="T24" fmla="*/ 1 w 17"/>
                <a:gd name="T25" fmla="*/ 9 h 17"/>
                <a:gd name="T26" fmla="*/ 0 w 17"/>
                <a:gd name="T27" fmla="*/ 12 h 17"/>
                <a:gd name="T28" fmla="*/ 1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6" name="Freeform 392"/>
            <p:cNvSpPr>
              <a:spLocks/>
            </p:cNvSpPr>
            <p:nvPr/>
          </p:nvSpPr>
          <p:spPr bwMode="auto">
            <a:xfrm>
              <a:off x="473" y="1419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12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6 w 17"/>
                <a:gd name="T13" fmla="*/ 11 h 17"/>
                <a:gd name="T14" fmla="*/ 12 w 17"/>
                <a:gd name="T15" fmla="*/ 13 h 17"/>
                <a:gd name="T16" fmla="*/ 9 w 17"/>
                <a:gd name="T17" fmla="*/ 13 h 17"/>
                <a:gd name="T18" fmla="*/ 6 w 17"/>
                <a:gd name="T19" fmla="*/ 16 h 17"/>
                <a:gd name="T20" fmla="*/ 3 w 17"/>
                <a:gd name="T21" fmla="*/ 16 h 17"/>
                <a:gd name="T22" fmla="*/ 0 w 17"/>
                <a:gd name="T23" fmla="*/ 16 h 17"/>
                <a:gd name="T24" fmla="*/ 9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7" name="Freeform 393"/>
            <p:cNvSpPr>
              <a:spLocks/>
            </p:cNvSpPr>
            <p:nvPr/>
          </p:nvSpPr>
          <p:spPr bwMode="auto">
            <a:xfrm>
              <a:off x="462" y="14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0 w 17"/>
                <a:gd name="T15" fmla="*/ 12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2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8 h 17"/>
                <a:gd name="T28" fmla="*/ 2 w 17"/>
                <a:gd name="T29" fmla="*/ 4 h 17"/>
                <a:gd name="T30" fmla="*/ 0 w 17"/>
                <a:gd name="T31" fmla="*/ 4 h 17"/>
                <a:gd name="T32" fmla="*/ 0 w 17"/>
                <a:gd name="T33" fmla="*/ 0 h 17"/>
                <a:gd name="T34" fmla="*/ 16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8" name="Freeform 394"/>
            <p:cNvSpPr>
              <a:spLocks/>
            </p:cNvSpPr>
            <p:nvPr/>
          </p:nvSpPr>
          <p:spPr bwMode="auto">
            <a:xfrm>
              <a:off x="466" y="1436"/>
              <a:ext cx="17" cy="30"/>
            </a:xfrm>
            <a:custGeom>
              <a:avLst/>
              <a:gdLst>
                <a:gd name="T0" fmla="*/ 0 w 17"/>
                <a:gd name="T1" fmla="*/ 0 h 30"/>
                <a:gd name="T2" fmla="*/ 0 w 17"/>
                <a:gd name="T3" fmla="*/ 3 h 30"/>
                <a:gd name="T4" fmla="*/ 0 w 17"/>
                <a:gd name="T5" fmla="*/ 7 h 30"/>
                <a:gd name="T6" fmla="*/ 1 w 17"/>
                <a:gd name="T7" fmla="*/ 9 h 30"/>
                <a:gd name="T8" fmla="*/ 2 w 17"/>
                <a:gd name="T9" fmla="*/ 12 h 30"/>
                <a:gd name="T10" fmla="*/ 3 w 17"/>
                <a:gd name="T11" fmla="*/ 15 h 30"/>
                <a:gd name="T12" fmla="*/ 4 w 17"/>
                <a:gd name="T13" fmla="*/ 17 h 30"/>
                <a:gd name="T14" fmla="*/ 5 w 17"/>
                <a:gd name="T15" fmla="*/ 19 h 30"/>
                <a:gd name="T16" fmla="*/ 6 w 17"/>
                <a:gd name="T17" fmla="*/ 21 h 30"/>
                <a:gd name="T18" fmla="*/ 7 w 17"/>
                <a:gd name="T19" fmla="*/ 22 h 30"/>
                <a:gd name="T20" fmla="*/ 8 w 17"/>
                <a:gd name="T21" fmla="*/ 24 h 30"/>
                <a:gd name="T22" fmla="*/ 10 w 17"/>
                <a:gd name="T23" fmla="*/ 25 h 30"/>
                <a:gd name="T24" fmla="*/ 11 w 17"/>
                <a:gd name="T25" fmla="*/ 26 h 30"/>
                <a:gd name="T26" fmla="*/ 12 w 17"/>
                <a:gd name="T27" fmla="*/ 27 h 30"/>
                <a:gd name="T28" fmla="*/ 13 w 17"/>
                <a:gd name="T29" fmla="*/ 28 h 30"/>
                <a:gd name="T30" fmla="*/ 14 w 17"/>
                <a:gd name="T31" fmla="*/ 28 h 30"/>
                <a:gd name="T32" fmla="*/ 16 w 17"/>
                <a:gd name="T33" fmla="*/ 2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0"/>
                <a:gd name="T53" fmla="*/ 17 w 1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0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6" y="2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9" name="Freeform 395"/>
            <p:cNvSpPr>
              <a:spLocks/>
            </p:cNvSpPr>
            <p:nvPr/>
          </p:nvSpPr>
          <p:spPr bwMode="auto">
            <a:xfrm>
              <a:off x="462" y="143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0 h 17"/>
                <a:gd name="T6" fmla="*/ 2 w 17"/>
                <a:gd name="T7" fmla="*/ 5 h 17"/>
                <a:gd name="T8" fmla="*/ 4 w 17"/>
                <a:gd name="T9" fmla="*/ 5 h 17"/>
                <a:gd name="T10" fmla="*/ 6 w 17"/>
                <a:gd name="T11" fmla="*/ 0 h 17"/>
                <a:gd name="T12" fmla="*/ 8 w 17"/>
                <a:gd name="T13" fmla="*/ 0 h 17"/>
                <a:gd name="T14" fmla="*/ 10 w 17"/>
                <a:gd name="T15" fmla="*/ 0 h 17"/>
                <a:gd name="T16" fmla="*/ 12 w 17"/>
                <a:gd name="T17" fmla="*/ 5 h 17"/>
                <a:gd name="T18" fmla="*/ 14 w 17"/>
                <a:gd name="T19" fmla="*/ 5 h 17"/>
                <a:gd name="T20" fmla="*/ 14 w 17"/>
                <a:gd name="T21" fmla="*/ 10 h 17"/>
                <a:gd name="T22" fmla="*/ 16 w 17"/>
                <a:gd name="T23" fmla="*/ 10 h 17"/>
                <a:gd name="T24" fmla="*/ 16 w 17"/>
                <a:gd name="T25" fmla="*/ 16 h 17"/>
                <a:gd name="T26" fmla="*/ 0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0" name="Freeform 396"/>
            <p:cNvSpPr>
              <a:spLocks/>
            </p:cNvSpPr>
            <p:nvPr/>
          </p:nvSpPr>
          <p:spPr bwMode="auto">
            <a:xfrm>
              <a:off x="480" y="1461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12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10 h 17"/>
                <a:gd name="T16" fmla="*/ 12 w 17"/>
                <a:gd name="T17" fmla="*/ 12 h 17"/>
                <a:gd name="T18" fmla="*/ 12 w 17"/>
                <a:gd name="T19" fmla="*/ 14 h 17"/>
                <a:gd name="T20" fmla="*/ 9 w 17"/>
                <a:gd name="T21" fmla="*/ 14 h 17"/>
                <a:gd name="T22" fmla="*/ 9 w 17"/>
                <a:gd name="T23" fmla="*/ 16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1" name="Freeform 397"/>
            <p:cNvSpPr>
              <a:spLocks/>
            </p:cNvSpPr>
            <p:nvPr/>
          </p:nvSpPr>
          <p:spPr bwMode="auto">
            <a:xfrm>
              <a:off x="492" y="1359"/>
              <a:ext cx="17" cy="20"/>
            </a:xfrm>
            <a:custGeom>
              <a:avLst/>
              <a:gdLst>
                <a:gd name="T0" fmla="*/ 16 w 17"/>
                <a:gd name="T1" fmla="*/ 19 h 20"/>
                <a:gd name="T2" fmla="*/ 16 w 17"/>
                <a:gd name="T3" fmla="*/ 19 h 20"/>
                <a:gd name="T4" fmla="*/ 13 w 17"/>
                <a:gd name="T5" fmla="*/ 18 h 20"/>
                <a:gd name="T6" fmla="*/ 10 w 17"/>
                <a:gd name="T7" fmla="*/ 17 h 20"/>
                <a:gd name="T8" fmla="*/ 8 w 17"/>
                <a:gd name="T9" fmla="*/ 16 h 20"/>
                <a:gd name="T10" fmla="*/ 8 w 17"/>
                <a:gd name="T11" fmla="*/ 14 h 20"/>
                <a:gd name="T12" fmla="*/ 5 w 17"/>
                <a:gd name="T13" fmla="*/ 13 h 20"/>
                <a:gd name="T14" fmla="*/ 2 w 17"/>
                <a:gd name="T15" fmla="*/ 12 h 20"/>
                <a:gd name="T16" fmla="*/ 2 w 17"/>
                <a:gd name="T17" fmla="*/ 11 h 20"/>
                <a:gd name="T18" fmla="*/ 2 w 17"/>
                <a:gd name="T19" fmla="*/ 9 h 20"/>
                <a:gd name="T20" fmla="*/ 0 w 17"/>
                <a:gd name="T21" fmla="*/ 7 h 20"/>
                <a:gd name="T22" fmla="*/ 0 w 17"/>
                <a:gd name="T23" fmla="*/ 5 h 20"/>
                <a:gd name="T24" fmla="*/ 0 w 17"/>
                <a:gd name="T25" fmla="*/ 4 h 20"/>
                <a:gd name="T26" fmla="*/ 0 w 17"/>
                <a:gd name="T27" fmla="*/ 2 h 20"/>
                <a:gd name="T28" fmla="*/ 2 w 1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6" y="19"/>
                  </a:moveTo>
                  <a:lnTo>
                    <a:pt x="16" y="19"/>
                  </a:lnTo>
                  <a:lnTo>
                    <a:pt x="13" y="18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2" name="Freeform 398"/>
            <p:cNvSpPr>
              <a:spLocks/>
            </p:cNvSpPr>
            <p:nvPr/>
          </p:nvSpPr>
          <p:spPr bwMode="auto">
            <a:xfrm>
              <a:off x="496" y="1375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3 w 17"/>
                <a:gd name="T15" fmla="*/ 11 h 17"/>
                <a:gd name="T16" fmla="*/ 13 w 17"/>
                <a:gd name="T17" fmla="*/ 13 h 17"/>
                <a:gd name="T18" fmla="*/ 10 w 17"/>
                <a:gd name="T19" fmla="*/ 13 h 17"/>
                <a:gd name="T20" fmla="*/ 10 w 17"/>
                <a:gd name="T21" fmla="*/ 16 h 17"/>
                <a:gd name="T22" fmla="*/ 8 w 17"/>
                <a:gd name="T23" fmla="*/ 16 h 17"/>
                <a:gd name="T24" fmla="*/ 5 w 17"/>
                <a:gd name="T25" fmla="*/ 16 h 17"/>
                <a:gd name="T26" fmla="*/ 2 w 17"/>
                <a:gd name="T27" fmla="*/ 16 h 17"/>
                <a:gd name="T28" fmla="*/ 2 w 17"/>
                <a:gd name="T29" fmla="*/ 13 h 17"/>
                <a:gd name="T30" fmla="*/ 0 w 17"/>
                <a:gd name="T31" fmla="*/ 13 h 17"/>
                <a:gd name="T32" fmla="*/ 1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3" name="Freeform 399"/>
            <p:cNvSpPr>
              <a:spLocks/>
            </p:cNvSpPr>
            <p:nvPr/>
          </p:nvSpPr>
          <p:spPr bwMode="auto">
            <a:xfrm>
              <a:off x="489" y="1355"/>
              <a:ext cx="17" cy="17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6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6 w 17"/>
                <a:gd name="T13" fmla="*/ 0 h 17"/>
                <a:gd name="T14" fmla="*/ 9 w 17"/>
                <a:gd name="T15" fmla="*/ 0 h 17"/>
                <a:gd name="T16" fmla="*/ 11 w 17"/>
                <a:gd name="T17" fmla="*/ 3 h 17"/>
                <a:gd name="T18" fmla="*/ 13 w 17"/>
                <a:gd name="T19" fmla="*/ 3 h 17"/>
                <a:gd name="T20" fmla="*/ 13 w 17"/>
                <a:gd name="T21" fmla="*/ 6 h 17"/>
                <a:gd name="T22" fmla="*/ 16 w 17"/>
                <a:gd name="T23" fmla="*/ 6 h 17"/>
                <a:gd name="T24" fmla="*/ 16 w 17"/>
                <a:gd name="T25" fmla="*/ 9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4" name="Freeform 400"/>
            <p:cNvSpPr>
              <a:spLocks/>
            </p:cNvSpPr>
            <p:nvPr/>
          </p:nvSpPr>
          <p:spPr bwMode="auto">
            <a:xfrm>
              <a:off x="492" y="13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3 h 17"/>
                <a:gd name="T4" fmla="*/ 5 w 17"/>
                <a:gd name="T5" fmla="*/ 11 h 17"/>
                <a:gd name="T6" fmla="*/ 10 w 17"/>
                <a:gd name="T7" fmla="*/ 10 h 17"/>
                <a:gd name="T8" fmla="*/ 10 w 17"/>
                <a:gd name="T9" fmla="*/ 8 h 17"/>
                <a:gd name="T10" fmla="*/ 10 w 17"/>
                <a:gd name="T11" fmla="*/ 6 h 17"/>
                <a:gd name="T12" fmla="*/ 10 w 17"/>
                <a:gd name="T13" fmla="*/ 5 h 17"/>
                <a:gd name="T14" fmla="*/ 16 w 17"/>
                <a:gd name="T15" fmla="*/ 4 h 17"/>
                <a:gd name="T16" fmla="*/ 16 w 17"/>
                <a:gd name="T17" fmla="*/ 3 h 17"/>
                <a:gd name="T18" fmla="*/ 16 w 17"/>
                <a:gd name="T19" fmla="*/ 2 h 17"/>
                <a:gd name="T20" fmla="*/ 16 w 17"/>
                <a:gd name="T21" fmla="*/ 1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3"/>
                  </a:lnTo>
                  <a:lnTo>
                    <a:pt x="5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5" name="Freeform 401"/>
            <p:cNvSpPr>
              <a:spLocks/>
            </p:cNvSpPr>
            <p:nvPr/>
          </p:nvSpPr>
          <p:spPr bwMode="auto">
            <a:xfrm>
              <a:off x="489" y="1358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3 w 17"/>
                <a:gd name="T7" fmla="*/ 12 h 17"/>
                <a:gd name="T8" fmla="*/ 11 w 17"/>
                <a:gd name="T9" fmla="*/ 12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9 h 17"/>
                <a:gd name="T26" fmla="*/ 0 w 17"/>
                <a:gd name="T27" fmla="*/ 6 h 17"/>
                <a:gd name="T28" fmla="*/ 0 w 17"/>
                <a:gd name="T29" fmla="*/ 3 h 17"/>
                <a:gd name="T30" fmla="*/ 0 w 17"/>
                <a:gd name="T31" fmla="*/ 0 h 17"/>
                <a:gd name="T32" fmla="*/ 16 w 17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6" name="Freeform 402"/>
            <p:cNvSpPr>
              <a:spLocks/>
            </p:cNvSpPr>
            <p:nvPr/>
          </p:nvSpPr>
          <p:spPr bwMode="auto">
            <a:xfrm>
              <a:off x="491" y="134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2 w 17"/>
                <a:gd name="T11" fmla="*/ 6 h 17"/>
                <a:gd name="T12" fmla="*/ 2 w 17"/>
                <a:gd name="T13" fmla="*/ 3 h 17"/>
                <a:gd name="T14" fmla="*/ 4 w 17"/>
                <a:gd name="T15" fmla="*/ 3 h 17"/>
                <a:gd name="T16" fmla="*/ 4 w 17"/>
                <a:gd name="T17" fmla="*/ 0 h 17"/>
                <a:gd name="T18" fmla="*/ 6 w 17"/>
                <a:gd name="T19" fmla="*/ 0 h 17"/>
                <a:gd name="T20" fmla="*/ 9 w 17"/>
                <a:gd name="T21" fmla="*/ 0 h 17"/>
                <a:gd name="T22" fmla="*/ 11 w 17"/>
                <a:gd name="T23" fmla="*/ 0 h 17"/>
                <a:gd name="T24" fmla="*/ 11 w 17"/>
                <a:gd name="T25" fmla="*/ 3 h 17"/>
                <a:gd name="T26" fmla="*/ 13 w 17"/>
                <a:gd name="T27" fmla="*/ 3 h 17"/>
                <a:gd name="T28" fmla="*/ 13 w 17"/>
                <a:gd name="T29" fmla="*/ 6 h 17"/>
                <a:gd name="T30" fmla="*/ 16 w 17"/>
                <a:gd name="T31" fmla="*/ 6 h 17"/>
                <a:gd name="T32" fmla="*/ 16 w 17"/>
                <a:gd name="T33" fmla="*/ 9 h 17"/>
                <a:gd name="T34" fmla="*/ 0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7" name="Freeform 403"/>
            <p:cNvSpPr>
              <a:spLocks/>
            </p:cNvSpPr>
            <p:nvPr/>
          </p:nvSpPr>
          <p:spPr bwMode="auto">
            <a:xfrm>
              <a:off x="481" y="1358"/>
              <a:ext cx="17" cy="17"/>
            </a:xfrm>
            <a:custGeom>
              <a:avLst/>
              <a:gdLst>
                <a:gd name="T0" fmla="*/ 16 w 17"/>
                <a:gd name="T1" fmla="*/ 1 h 17"/>
                <a:gd name="T2" fmla="*/ 16 w 17"/>
                <a:gd name="T3" fmla="*/ 0 h 17"/>
                <a:gd name="T4" fmla="*/ 14 w 17"/>
                <a:gd name="T5" fmla="*/ 0 h 17"/>
                <a:gd name="T6" fmla="*/ 13 w 17"/>
                <a:gd name="T7" fmla="*/ 0 h 17"/>
                <a:gd name="T8" fmla="*/ 11 w 17"/>
                <a:gd name="T9" fmla="*/ 0 h 17"/>
                <a:gd name="T10" fmla="*/ 10 w 17"/>
                <a:gd name="T11" fmla="*/ 0 h 17"/>
                <a:gd name="T12" fmla="*/ 8 w 17"/>
                <a:gd name="T13" fmla="*/ 0 h 17"/>
                <a:gd name="T14" fmla="*/ 7 w 17"/>
                <a:gd name="T15" fmla="*/ 1 h 17"/>
                <a:gd name="T16" fmla="*/ 5 w 17"/>
                <a:gd name="T17" fmla="*/ 1 h 17"/>
                <a:gd name="T18" fmla="*/ 4 w 17"/>
                <a:gd name="T19" fmla="*/ 3 h 17"/>
                <a:gd name="T20" fmla="*/ 2 w 17"/>
                <a:gd name="T21" fmla="*/ 5 h 17"/>
                <a:gd name="T22" fmla="*/ 1 w 17"/>
                <a:gd name="T23" fmla="*/ 8 h 17"/>
                <a:gd name="T24" fmla="*/ 0 w 17"/>
                <a:gd name="T25" fmla="*/ 12 h 17"/>
                <a:gd name="T26" fmla="*/ 0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8" name="Freeform 404"/>
            <p:cNvSpPr>
              <a:spLocks/>
            </p:cNvSpPr>
            <p:nvPr/>
          </p:nvSpPr>
          <p:spPr bwMode="auto">
            <a:xfrm>
              <a:off x="491" y="1356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12 w 17"/>
                <a:gd name="T5" fmla="*/ 0 h 17"/>
                <a:gd name="T6" fmla="*/ 12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2 w 17"/>
                <a:gd name="T15" fmla="*/ 11 h 17"/>
                <a:gd name="T16" fmla="*/ 12 w 17"/>
                <a:gd name="T17" fmla="*/ 13 h 17"/>
                <a:gd name="T18" fmla="*/ 9 w 17"/>
                <a:gd name="T19" fmla="*/ 13 h 17"/>
                <a:gd name="T20" fmla="*/ 9 w 17"/>
                <a:gd name="T21" fmla="*/ 16 h 17"/>
                <a:gd name="T22" fmla="*/ 6 w 17"/>
                <a:gd name="T23" fmla="*/ 16 h 17"/>
                <a:gd name="T24" fmla="*/ 3 w 17"/>
                <a:gd name="T25" fmla="*/ 16 h 17"/>
                <a:gd name="T26" fmla="*/ 0 w 17"/>
                <a:gd name="T27" fmla="*/ 13 h 17"/>
                <a:gd name="T28" fmla="*/ 9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9" name="Freeform 405"/>
            <p:cNvSpPr>
              <a:spLocks/>
            </p:cNvSpPr>
            <p:nvPr/>
          </p:nvSpPr>
          <p:spPr bwMode="auto">
            <a:xfrm>
              <a:off x="477" y="1366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3 w 17"/>
                <a:gd name="T7" fmla="*/ 12 h 17"/>
                <a:gd name="T8" fmla="*/ 11 w 17"/>
                <a:gd name="T9" fmla="*/ 12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9 h 17"/>
                <a:gd name="T26" fmla="*/ 0 w 17"/>
                <a:gd name="T27" fmla="*/ 6 h 17"/>
                <a:gd name="T28" fmla="*/ 0 w 17"/>
                <a:gd name="T29" fmla="*/ 3 h 17"/>
                <a:gd name="T30" fmla="*/ 0 w 17"/>
                <a:gd name="T31" fmla="*/ 0 h 17"/>
                <a:gd name="T32" fmla="*/ 16 w 17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0" name="Freeform 406"/>
            <p:cNvSpPr>
              <a:spLocks/>
            </p:cNvSpPr>
            <p:nvPr/>
          </p:nvSpPr>
          <p:spPr bwMode="auto">
            <a:xfrm>
              <a:off x="546" y="1265"/>
              <a:ext cx="17" cy="30"/>
            </a:xfrm>
            <a:custGeom>
              <a:avLst/>
              <a:gdLst>
                <a:gd name="T0" fmla="*/ 16 w 17"/>
                <a:gd name="T1" fmla="*/ 0 h 30"/>
                <a:gd name="T2" fmla="*/ 14 w 17"/>
                <a:gd name="T3" fmla="*/ 0 h 30"/>
                <a:gd name="T4" fmla="*/ 13 w 17"/>
                <a:gd name="T5" fmla="*/ 1 h 30"/>
                <a:gd name="T6" fmla="*/ 13 w 17"/>
                <a:gd name="T7" fmla="*/ 2 h 30"/>
                <a:gd name="T8" fmla="*/ 10 w 17"/>
                <a:gd name="T9" fmla="*/ 4 h 30"/>
                <a:gd name="T10" fmla="*/ 9 w 17"/>
                <a:gd name="T11" fmla="*/ 6 h 30"/>
                <a:gd name="T12" fmla="*/ 8 w 17"/>
                <a:gd name="T13" fmla="*/ 7 h 30"/>
                <a:gd name="T14" fmla="*/ 6 w 17"/>
                <a:gd name="T15" fmla="*/ 9 h 30"/>
                <a:gd name="T16" fmla="*/ 5 w 17"/>
                <a:gd name="T17" fmla="*/ 12 h 30"/>
                <a:gd name="T18" fmla="*/ 2 w 17"/>
                <a:gd name="T19" fmla="*/ 14 h 30"/>
                <a:gd name="T20" fmla="*/ 2 w 17"/>
                <a:gd name="T21" fmla="*/ 16 h 30"/>
                <a:gd name="T22" fmla="*/ 1 w 17"/>
                <a:gd name="T23" fmla="*/ 19 h 30"/>
                <a:gd name="T24" fmla="*/ 0 w 17"/>
                <a:gd name="T25" fmla="*/ 21 h 30"/>
                <a:gd name="T26" fmla="*/ 0 w 17"/>
                <a:gd name="T27" fmla="*/ 24 h 30"/>
                <a:gd name="T28" fmla="*/ 0 w 17"/>
                <a:gd name="T29" fmla="*/ 27 h 30"/>
                <a:gd name="T30" fmla="*/ 1 w 17"/>
                <a:gd name="T31" fmla="*/ 29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0"/>
                <a:gd name="T50" fmla="*/ 17 w 17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0">
                  <a:moveTo>
                    <a:pt x="16" y="0"/>
                  </a:moveTo>
                  <a:lnTo>
                    <a:pt x="14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1" name="Freeform 407"/>
            <p:cNvSpPr>
              <a:spLocks/>
            </p:cNvSpPr>
            <p:nvPr/>
          </p:nvSpPr>
          <p:spPr bwMode="auto">
            <a:xfrm>
              <a:off x="555" y="1261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2 h 17"/>
                <a:gd name="T6" fmla="*/ 2 w 17"/>
                <a:gd name="T7" fmla="*/ 0 h 17"/>
                <a:gd name="T8" fmla="*/ 5 w 17"/>
                <a:gd name="T9" fmla="*/ 0 h 17"/>
                <a:gd name="T10" fmla="*/ 8 w 17"/>
                <a:gd name="T11" fmla="*/ 0 h 17"/>
                <a:gd name="T12" fmla="*/ 10 w 17"/>
                <a:gd name="T13" fmla="*/ 0 h 17"/>
                <a:gd name="T14" fmla="*/ 10 w 17"/>
                <a:gd name="T15" fmla="*/ 2 h 17"/>
                <a:gd name="T16" fmla="*/ 13 w 17"/>
                <a:gd name="T17" fmla="*/ 2 h 17"/>
                <a:gd name="T18" fmla="*/ 13 w 17"/>
                <a:gd name="T19" fmla="*/ 4 h 17"/>
                <a:gd name="T20" fmla="*/ 16 w 17"/>
                <a:gd name="T21" fmla="*/ 6 h 17"/>
                <a:gd name="T22" fmla="*/ 16 w 17"/>
                <a:gd name="T23" fmla="*/ 9 h 17"/>
                <a:gd name="T24" fmla="*/ 16 w 17"/>
                <a:gd name="T25" fmla="*/ 11 h 17"/>
                <a:gd name="T26" fmla="*/ 16 w 17"/>
                <a:gd name="T27" fmla="*/ 13 h 17"/>
                <a:gd name="T28" fmla="*/ 13 w 17"/>
                <a:gd name="T29" fmla="*/ 13 h 17"/>
                <a:gd name="T30" fmla="*/ 13 w 17"/>
                <a:gd name="T31" fmla="*/ 16 h 17"/>
                <a:gd name="T32" fmla="*/ 0 w 17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2" name="Freeform 408"/>
            <p:cNvSpPr>
              <a:spLocks/>
            </p:cNvSpPr>
            <p:nvPr/>
          </p:nvSpPr>
          <p:spPr bwMode="auto">
            <a:xfrm>
              <a:off x="543" y="129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4 w 17"/>
                <a:gd name="T9" fmla="*/ 9 h 17"/>
                <a:gd name="T10" fmla="*/ 12 w 17"/>
                <a:gd name="T11" fmla="*/ 12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9 h 17"/>
                <a:gd name="T28" fmla="*/ 0 w 17"/>
                <a:gd name="T29" fmla="*/ 9 h 17"/>
                <a:gd name="T30" fmla="*/ 0 w 17"/>
                <a:gd name="T31" fmla="*/ 6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3" name="Freeform 409"/>
            <p:cNvSpPr>
              <a:spLocks/>
            </p:cNvSpPr>
            <p:nvPr/>
          </p:nvSpPr>
          <p:spPr bwMode="auto">
            <a:xfrm>
              <a:off x="531" y="1281"/>
              <a:ext cx="18" cy="17"/>
            </a:xfrm>
            <a:custGeom>
              <a:avLst/>
              <a:gdLst>
                <a:gd name="T0" fmla="*/ 17 w 18"/>
                <a:gd name="T1" fmla="*/ 0 h 17"/>
                <a:gd name="T2" fmla="*/ 17 w 18"/>
                <a:gd name="T3" fmla="*/ 0 h 17"/>
                <a:gd name="T4" fmla="*/ 16 w 18"/>
                <a:gd name="T5" fmla="*/ 0 h 17"/>
                <a:gd name="T6" fmla="*/ 15 w 18"/>
                <a:gd name="T7" fmla="*/ 0 h 17"/>
                <a:gd name="T8" fmla="*/ 14 w 18"/>
                <a:gd name="T9" fmla="*/ 1 h 17"/>
                <a:gd name="T10" fmla="*/ 12 w 18"/>
                <a:gd name="T11" fmla="*/ 1 h 17"/>
                <a:gd name="T12" fmla="*/ 11 w 18"/>
                <a:gd name="T13" fmla="*/ 1 h 17"/>
                <a:gd name="T14" fmla="*/ 10 w 18"/>
                <a:gd name="T15" fmla="*/ 3 h 17"/>
                <a:gd name="T16" fmla="*/ 8 w 18"/>
                <a:gd name="T17" fmla="*/ 3 h 17"/>
                <a:gd name="T18" fmla="*/ 7 w 18"/>
                <a:gd name="T19" fmla="*/ 3 h 17"/>
                <a:gd name="T20" fmla="*/ 5 w 18"/>
                <a:gd name="T21" fmla="*/ 5 h 17"/>
                <a:gd name="T22" fmla="*/ 4 w 18"/>
                <a:gd name="T23" fmla="*/ 7 h 17"/>
                <a:gd name="T24" fmla="*/ 3 w 18"/>
                <a:gd name="T25" fmla="*/ 8 h 17"/>
                <a:gd name="T26" fmla="*/ 2 w 18"/>
                <a:gd name="T27" fmla="*/ 10 h 17"/>
                <a:gd name="T28" fmla="*/ 1 w 18"/>
                <a:gd name="T29" fmla="*/ 12 h 17"/>
                <a:gd name="T30" fmla="*/ 0 w 18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17" y="0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4" name="Freeform 410"/>
            <p:cNvSpPr>
              <a:spLocks/>
            </p:cNvSpPr>
            <p:nvPr/>
          </p:nvSpPr>
          <p:spPr bwMode="auto">
            <a:xfrm>
              <a:off x="548" y="127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4 w 17"/>
                <a:gd name="T29" fmla="*/ 14 h 17"/>
                <a:gd name="T30" fmla="*/ 4 w 17"/>
                <a:gd name="T31" fmla="*/ 16 h 17"/>
                <a:gd name="T32" fmla="*/ 0 w 17"/>
                <a:gd name="T33" fmla="*/ 16 h 17"/>
                <a:gd name="T34" fmla="*/ 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5" name="Freeform 411"/>
            <p:cNvSpPr>
              <a:spLocks/>
            </p:cNvSpPr>
            <p:nvPr/>
          </p:nvSpPr>
          <p:spPr bwMode="auto">
            <a:xfrm>
              <a:off x="527" y="1288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4 w 17"/>
                <a:gd name="T5" fmla="*/ 12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4 w 17"/>
                <a:gd name="T17" fmla="*/ 12 h 17"/>
                <a:gd name="T18" fmla="*/ 2 w 17"/>
                <a:gd name="T19" fmla="*/ 12 h 17"/>
                <a:gd name="T20" fmla="*/ 0 w 17"/>
                <a:gd name="T21" fmla="*/ 9 h 17"/>
                <a:gd name="T22" fmla="*/ 0 w 17"/>
                <a:gd name="T23" fmla="*/ 6 h 17"/>
                <a:gd name="T24" fmla="*/ 0 w 17"/>
                <a:gd name="T25" fmla="*/ 3 h 17"/>
                <a:gd name="T26" fmla="*/ 0 w 17"/>
                <a:gd name="T27" fmla="*/ 0 h 17"/>
                <a:gd name="T28" fmla="*/ 16 w 17"/>
                <a:gd name="T29" fmla="*/ 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6" name="Freeform 412"/>
            <p:cNvSpPr>
              <a:spLocks/>
            </p:cNvSpPr>
            <p:nvPr/>
          </p:nvSpPr>
          <p:spPr bwMode="auto">
            <a:xfrm>
              <a:off x="466" y="147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14 h 17"/>
                <a:gd name="T8" fmla="*/ 5 w 17"/>
                <a:gd name="T9" fmla="*/ 13 h 17"/>
                <a:gd name="T10" fmla="*/ 0 w 17"/>
                <a:gd name="T11" fmla="*/ 13 h 17"/>
                <a:gd name="T12" fmla="*/ 0 w 17"/>
                <a:gd name="T13" fmla="*/ 12 h 17"/>
                <a:gd name="T14" fmla="*/ 0 w 17"/>
                <a:gd name="T15" fmla="*/ 10 h 17"/>
                <a:gd name="T16" fmla="*/ 0 w 17"/>
                <a:gd name="T17" fmla="*/ 9 h 17"/>
                <a:gd name="T18" fmla="*/ 0 w 17"/>
                <a:gd name="T19" fmla="*/ 8 h 17"/>
                <a:gd name="T20" fmla="*/ 0 w 17"/>
                <a:gd name="T21" fmla="*/ 6 h 17"/>
                <a:gd name="T22" fmla="*/ 5 w 17"/>
                <a:gd name="T23" fmla="*/ 4 h 17"/>
                <a:gd name="T24" fmla="*/ 5 w 17"/>
                <a:gd name="T25" fmla="*/ 1 h 17"/>
                <a:gd name="T26" fmla="*/ 1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4"/>
                  </a:lnTo>
                  <a:lnTo>
                    <a:pt x="5" y="1"/>
                  </a:lnTo>
                  <a:lnTo>
                    <a:pt x="1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7" name="Freeform 413"/>
            <p:cNvSpPr>
              <a:spLocks/>
            </p:cNvSpPr>
            <p:nvPr/>
          </p:nvSpPr>
          <p:spPr bwMode="auto">
            <a:xfrm>
              <a:off x="468" y="1485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9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9 w 17"/>
                <a:gd name="T25" fmla="*/ 14 h 17"/>
                <a:gd name="T26" fmla="*/ 6 w 17"/>
                <a:gd name="T27" fmla="*/ 16 h 17"/>
                <a:gd name="T28" fmla="*/ 3 w 17"/>
                <a:gd name="T29" fmla="*/ 16 h 17"/>
                <a:gd name="T30" fmla="*/ 0 w 17"/>
                <a:gd name="T31" fmla="*/ 16 h 17"/>
                <a:gd name="T32" fmla="*/ 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8" name="Freeform 414"/>
            <p:cNvSpPr>
              <a:spLocks/>
            </p:cNvSpPr>
            <p:nvPr/>
          </p:nvSpPr>
          <p:spPr bwMode="auto">
            <a:xfrm>
              <a:off x="465" y="1473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0 w 17"/>
                <a:gd name="T5" fmla="*/ 2 h 17"/>
                <a:gd name="T6" fmla="*/ 2 w 17"/>
                <a:gd name="T7" fmla="*/ 2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2 h 17"/>
                <a:gd name="T16" fmla="*/ 13 w 17"/>
                <a:gd name="T17" fmla="*/ 2 h 17"/>
                <a:gd name="T18" fmla="*/ 13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9" name="Freeform 415"/>
            <p:cNvSpPr>
              <a:spLocks/>
            </p:cNvSpPr>
            <p:nvPr/>
          </p:nvSpPr>
          <p:spPr bwMode="auto">
            <a:xfrm>
              <a:off x="469" y="146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4 w 17"/>
                <a:gd name="T7" fmla="*/ 14 h 17"/>
                <a:gd name="T8" fmla="*/ 4 w 17"/>
                <a:gd name="T9" fmla="*/ 12 h 17"/>
                <a:gd name="T10" fmla="*/ 8 w 17"/>
                <a:gd name="T11" fmla="*/ 12 h 17"/>
                <a:gd name="T12" fmla="*/ 8 w 17"/>
                <a:gd name="T13" fmla="*/ 10 h 17"/>
                <a:gd name="T14" fmla="*/ 12 w 17"/>
                <a:gd name="T15" fmla="*/ 8 h 17"/>
                <a:gd name="T16" fmla="*/ 12 w 17"/>
                <a:gd name="T17" fmla="*/ 7 h 17"/>
                <a:gd name="T18" fmla="*/ 12 w 17"/>
                <a:gd name="T19" fmla="*/ 5 h 17"/>
                <a:gd name="T20" fmla="*/ 16 w 17"/>
                <a:gd name="T21" fmla="*/ 3 h 17"/>
                <a:gd name="T22" fmla="*/ 16 w 17"/>
                <a:gd name="T23" fmla="*/ 1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0" name="Freeform 416"/>
            <p:cNvSpPr>
              <a:spLocks/>
            </p:cNvSpPr>
            <p:nvPr/>
          </p:nvSpPr>
          <p:spPr bwMode="auto">
            <a:xfrm>
              <a:off x="465" y="1474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6 w 17"/>
                <a:gd name="T11" fmla="*/ 13 h 17"/>
                <a:gd name="T12" fmla="*/ 3 w 17"/>
                <a:gd name="T13" fmla="*/ 13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0 w 17"/>
                <a:gd name="T23" fmla="*/ 2 h 17"/>
                <a:gd name="T24" fmla="*/ 3 w 17"/>
                <a:gd name="T25" fmla="*/ 2 h 17"/>
                <a:gd name="T26" fmla="*/ 3 w 17"/>
                <a:gd name="T27" fmla="*/ 0 h 17"/>
                <a:gd name="T28" fmla="*/ 6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1" name="Freeform 417"/>
            <p:cNvSpPr>
              <a:spLocks/>
            </p:cNvSpPr>
            <p:nvPr/>
          </p:nvSpPr>
          <p:spPr bwMode="auto">
            <a:xfrm>
              <a:off x="470" y="1464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2 w 17"/>
                <a:gd name="T5" fmla="*/ 8 h 17"/>
                <a:gd name="T6" fmla="*/ 2 w 17"/>
                <a:gd name="T7" fmla="*/ 4 h 17"/>
                <a:gd name="T8" fmla="*/ 4 w 17"/>
                <a:gd name="T9" fmla="*/ 4 h 17"/>
                <a:gd name="T10" fmla="*/ 4 w 17"/>
                <a:gd name="T11" fmla="*/ 0 h 17"/>
                <a:gd name="T12" fmla="*/ 6 w 17"/>
                <a:gd name="T13" fmla="*/ 0 h 17"/>
                <a:gd name="T14" fmla="*/ 9 w 17"/>
                <a:gd name="T15" fmla="*/ 0 h 17"/>
                <a:gd name="T16" fmla="*/ 11 w 17"/>
                <a:gd name="T17" fmla="*/ 4 h 17"/>
                <a:gd name="T18" fmla="*/ 13 w 17"/>
                <a:gd name="T19" fmla="*/ 4 h 17"/>
                <a:gd name="T20" fmla="*/ 13 w 17"/>
                <a:gd name="T21" fmla="*/ 8 h 17"/>
                <a:gd name="T22" fmla="*/ 16 w 17"/>
                <a:gd name="T23" fmla="*/ 8 h 17"/>
                <a:gd name="T24" fmla="*/ 16 w 17"/>
                <a:gd name="T25" fmla="*/ 12 h 17"/>
                <a:gd name="T26" fmla="*/ 16 w 17"/>
                <a:gd name="T27" fmla="*/ 16 h 17"/>
                <a:gd name="T28" fmla="*/ 0 w 17"/>
                <a:gd name="T29" fmla="*/ 1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" name="Freeform 418"/>
            <p:cNvSpPr>
              <a:spLocks/>
            </p:cNvSpPr>
            <p:nvPr/>
          </p:nvSpPr>
          <p:spPr bwMode="auto">
            <a:xfrm>
              <a:off x="501" y="1492"/>
              <a:ext cx="26" cy="28"/>
            </a:xfrm>
            <a:custGeom>
              <a:avLst/>
              <a:gdLst>
                <a:gd name="T0" fmla="*/ 1 w 26"/>
                <a:gd name="T1" fmla="*/ 0 h 28"/>
                <a:gd name="T2" fmla="*/ 1 w 26"/>
                <a:gd name="T3" fmla="*/ 0 h 28"/>
                <a:gd name="T4" fmla="*/ 1 w 26"/>
                <a:gd name="T5" fmla="*/ 1 h 28"/>
                <a:gd name="T6" fmla="*/ 0 w 26"/>
                <a:gd name="T7" fmla="*/ 2 h 28"/>
                <a:gd name="T8" fmla="*/ 0 w 26"/>
                <a:gd name="T9" fmla="*/ 4 h 28"/>
                <a:gd name="T10" fmla="*/ 0 w 26"/>
                <a:gd name="T11" fmla="*/ 5 h 28"/>
                <a:gd name="T12" fmla="*/ 1 w 26"/>
                <a:gd name="T13" fmla="*/ 7 h 28"/>
                <a:gd name="T14" fmla="*/ 1 w 26"/>
                <a:gd name="T15" fmla="*/ 9 h 28"/>
                <a:gd name="T16" fmla="*/ 2 w 26"/>
                <a:gd name="T17" fmla="*/ 11 h 28"/>
                <a:gd name="T18" fmla="*/ 3 w 26"/>
                <a:gd name="T19" fmla="*/ 13 h 28"/>
                <a:gd name="T20" fmla="*/ 5 w 26"/>
                <a:gd name="T21" fmla="*/ 15 h 28"/>
                <a:gd name="T22" fmla="*/ 8 w 26"/>
                <a:gd name="T23" fmla="*/ 18 h 28"/>
                <a:gd name="T24" fmla="*/ 11 w 26"/>
                <a:gd name="T25" fmla="*/ 20 h 28"/>
                <a:gd name="T26" fmla="*/ 15 w 26"/>
                <a:gd name="T27" fmla="*/ 22 h 28"/>
                <a:gd name="T28" fmla="*/ 20 w 26"/>
                <a:gd name="T29" fmla="*/ 24 h 28"/>
                <a:gd name="T30" fmla="*/ 25 w 26"/>
                <a:gd name="T31" fmla="*/ 2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8"/>
                <a:gd name="T50" fmla="*/ 26 w 26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8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1" y="20"/>
                  </a:lnTo>
                  <a:lnTo>
                    <a:pt x="15" y="22"/>
                  </a:lnTo>
                  <a:lnTo>
                    <a:pt x="20" y="24"/>
                  </a:lnTo>
                  <a:lnTo>
                    <a:pt x="25" y="2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" name="Freeform 419"/>
            <p:cNvSpPr>
              <a:spLocks/>
            </p:cNvSpPr>
            <p:nvPr/>
          </p:nvSpPr>
          <p:spPr bwMode="auto">
            <a:xfrm>
              <a:off x="499" y="1488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5 h 17"/>
                <a:gd name="T6" fmla="*/ 2 w 17"/>
                <a:gd name="T7" fmla="*/ 2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0 h 17"/>
                <a:gd name="T16" fmla="*/ 13 w 17"/>
                <a:gd name="T17" fmla="*/ 2 h 17"/>
                <a:gd name="T18" fmla="*/ 16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6 w 17"/>
                <a:gd name="T27" fmla="*/ 16 h 17"/>
                <a:gd name="T28" fmla="*/ 0 w 17"/>
                <a:gd name="T29" fmla="*/ 8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" name="Freeform 420"/>
            <p:cNvSpPr>
              <a:spLocks/>
            </p:cNvSpPr>
            <p:nvPr/>
          </p:nvSpPr>
          <p:spPr bwMode="auto">
            <a:xfrm>
              <a:off x="525" y="1516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12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6 w 17"/>
                <a:gd name="T15" fmla="*/ 11 h 17"/>
                <a:gd name="T16" fmla="*/ 12 w 17"/>
                <a:gd name="T17" fmla="*/ 11 h 17"/>
                <a:gd name="T18" fmla="*/ 12 w 17"/>
                <a:gd name="T19" fmla="*/ 13 h 17"/>
                <a:gd name="T20" fmla="*/ 9 w 17"/>
                <a:gd name="T21" fmla="*/ 13 h 17"/>
                <a:gd name="T22" fmla="*/ 9 w 17"/>
                <a:gd name="T23" fmla="*/ 16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" name="Freeform 421"/>
            <p:cNvSpPr>
              <a:spLocks/>
            </p:cNvSpPr>
            <p:nvPr/>
          </p:nvSpPr>
          <p:spPr bwMode="auto">
            <a:xfrm>
              <a:off x="463" y="1450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16 w 17"/>
                <a:gd name="T5" fmla="*/ 1 h 18"/>
                <a:gd name="T6" fmla="*/ 16 w 17"/>
                <a:gd name="T7" fmla="*/ 2 h 18"/>
                <a:gd name="T8" fmla="*/ 16 w 17"/>
                <a:gd name="T9" fmla="*/ 3 h 18"/>
                <a:gd name="T10" fmla="*/ 16 w 17"/>
                <a:gd name="T11" fmla="*/ 5 h 18"/>
                <a:gd name="T12" fmla="*/ 16 w 17"/>
                <a:gd name="T13" fmla="*/ 6 h 18"/>
                <a:gd name="T14" fmla="*/ 16 w 17"/>
                <a:gd name="T15" fmla="*/ 7 h 18"/>
                <a:gd name="T16" fmla="*/ 16 w 17"/>
                <a:gd name="T17" fmla="*/ 8 h 18"/>
                <a:gd name="T18" fmla="*/ 13 w 17"/>
                <a:gd name="T19" fmla="*/ 10 h 18"/>
                <a:gd name="T20" fmla="*/ 13 w 17"/>
                <a:gd name="T21" fmla="*/ 11 h 18"/>
                <a:gd name="T22" fmla="*/ 10 w 17"/>
                <a:gd name="T23" fmla="*/ 13 h 18"/>
                <a:gd name="T24" fmla="*/ 8 w 17"/>
                <a:gd name="T25" fmla="*/ 14 h 18"/>
                <a:gd name="T26" fmla="*/ 2 w 17"/>
                <a:gd name="T27" fmla="*/ 15 h 18"/>
                <a:gd name="T28" fmla="*/ 0 w 17"/>
                <a:gd name="T29" fmla="*/ 17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8"/>
                <a:gd name="T47" fmla="*/ 17 w 17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2" y="15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" name="Freeform 422"/>
            <p:cNvSpPr>
              <a:spLocks/>
            </p:cNvSpPr>
            <p:nvPr/>
          </p:nvSpPr>
          <p:spPr bwMode="auto">
            <a:xfrm>
              <a:off x="464" y="144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2 w 17"/>
                <a:gd name="T9" fmla="*/ 6 h 17"/>
                <a:gd name="T10" fmla="*/ 2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0 h 17"/>
                <a:gd name="T22" fmla="*/ 14 w 17"/>
                <a:gd name="T23" fmla="*/ 3 h 17"/>
                <a:gd name="T24" fmla="*/ 16 w 17"/>
                <a:gd name="T25" fmla="*/ 6 h 17"/>
                <a:gd name="T26" fmla="*/ 0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" name="Freeform 423"/>
            <p:cNvSpPr>
              <a:spLocks/>
            </p:cNvSpPr>
            <p:nvPr/>
          </p:nvSpPr>
          <p:spPr bwMode="auto">
            <a:xfrm>
              <a:off x="459" y="1464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3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0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0 w 17"/>
                <a:gd name="T25" fmla="*/ 2 h 17"/>
                <a:gd name="T26" fmla="*/ 2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" name="Freeform 424"/>
            <p:cNvSpPr>
              <a:spLocks/>
            </p:cNvSpPr>
            <p:nvPr/>
          </p:nvSpPr>
          <p:spPr bwMode="auto">
            <a:xfrm>
              <a:off x="1062" y="13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4 h 17"/>
                <a:gd name="T4" fmla="*/ 14 w 17"/>
                <a:gd name="T5" fmla="*/ 14 h 17"/>
                <a:gd name="T6" fmla="*/ 14 w 17"/>
                <a:gd name="T7" fmla="*/ 13 h 17"/>
                <a:gd name="T8" fmla="*/ 14 w 17"/>
                <a:gd name="T9" fmla="*/ 12 h 17"/>
                <a:gd name="T10" fmla="*/ 13 w 17"/>
                <a:gd name="T11" fmla="*/ 11 h 17"/>
                <a:gd name="T12" fmla="*/ 12 w 17"/>
                <a:gd name="T13" fmla="*/ 9 h 17"/>
                <a:gd name="T14" fmla="*/ 11 w 17"/>
                <a:gd name="T15" fmla="*/ 8 h 17"/>
                <a:gd name="T16" fmla="*/ 10 w 17"/>
                <a:gd name="T17" fmla="*/ 6 h 17"/>
                <a:gd name="T18" fmla="*/ 9 w 17"/>
                <a:gd name="T19" fmla="*/ 5 h 17"/>
                <a:gd name="T20" fmla="*/ 8 w 17"/>
                <a:gd name="T21" fmla="*/ 3 h 17"/>
                <a:gd name="T22" fmla="*/ 7 w 17"/>
                <a:gd name="T23" fmla="*/ 2 h 17"/>
                <a:gd name="T24" fmla="*/ 5 w 17"/>
                <a:gd name="T25" fmla="*/ 1 h 17"/>
                <a:gd name="T26" fmla="*/ 4 w 17"/>
                <a:gd name="T27" fmla="*/ 0 h 17"/>
                <a:gd name="T28" fmla="*/ 2 w 17"/>
                <a:gd name="T29" fmla="*/ 0 h 17"/>
                <a:gd name="T30" fmla="*/ 1 w 17"/>
                <a:gd name="T31" fmla="*/ 0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" name="Freeform 425"/>
            <p:cNvSpPr>
              <a:spLocks/>
            </p:cNvSpPr>
            <p:nvPr/>
          </p:nvSpPr>
          <p:spPr bwMode="auto">
            <a:xfrm>
              <a:off x="1074" y="140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6 w 17"/>
                <a:gd name="T11" fmla="*/ 12 h 17"/>
                <a:gd name="T12" fmla="*/ 13 w 17"/>
                <a:gd name="T13" fmla="*/ 12 h 17"/>
                <a:gd name="T14" fmla="*/ 11 w 17"/>
                <a:gd name="T15" fmla="*/ 16 h 17"/>
                <a:gd name="T16" fmla="*/ 9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2 w 17"/>
                <a:gd name="T23" fmla="*/ 12 h 17"/>
                <a:gd name="T24" fmla="*/ 0 w 17"/>
                <a:gd name="T25" fmla="*/ 12 h 17"/>
                <a:gd name="T26" fmla="*/ 0 w 17"/>
                <a:gd name="T27" fmla="*/ 9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" name="Freeform 426"/>
            <p:cNvSpPr>
              <a:spLocks/>
            </p:cNvSpPr>
            <p:nvPr/>
          </p:nvSpPr>
          <p:spPr bwMode="auto">
            <a:xfrm>
              <a:off x="1058" y="1389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8 w 17"/>
                <a:gd name="T11" fmla="*/ 14 h 17"/>
                <a:gd name="T12" fmla="*/ 5 w 17"/>
                <a:gd name="T13" fmla="*/ 14 h 17"/>
                <a:gd name="T14" fmla="*/ 2 w 17"/>
                <a:gd name="T15" fmla="*/ 14 h 17"/>
                <a:gd name="T16" fmla="*/ 2 w 17"/>
                <a:gd name="T17" fmla="*/ 12 h 17"/>
                <a:gd name="T18" fmla="*/ 0 w 17"/>
                <a:gd name="T19" fmla="*/ 12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6 h 17"/>
                <a:gd name="T26" fmla="*/ 0 w 17"/>
                <a:gd name="T27" fmla="*/ 4 h 17"/>
                <a:gd name="T28" fmla="*/ 2 w 17"/>
                <a:gd name="T29" fmla="*/ 2 h 17"/>
                <a:gd name="T30" fmla="*/ 5 w 17"/>
                <a:gd name="T31" fmla="*/ 0 h 17"/>
                <a:gd name="T32" fmla="*/ 8 w 17"/>
                <a:gd name="T33" fmla="*/ 0 h 17"/>
                <a:gd name="T34" fmla="*/ 16 w 17"/>
                <a:gd name="T35" fmla="*/ 14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" name="Freeform 427"/>
            <p:cNvSpPr>
              <a:spLocks/>
            </p:cNvSpPr>
            <p:nvPr/>
          </p:nvSpPr>
          <p:spPr bwMode="auto">
            <a:xfrm>
              <a:off x="1057" y="1393"/>
              <a:ext cx="17" cy="37"/>
            </a:xfrm>
            <a:custGeom>
              <a:avLst/>
              <a:gdLst>
                <a:gd name="T0" fmla="*/ 16 w 17"/>
                <a:gd name="T1" fmla="*/ 0 h 37"/>
                <a:gd name="T2" fmla="*/ 9 w 17"/>
                <a:gd name="T3" fmla="*/ 1 h 37"/>
                <a:gd name="T4" fmla="*/ 6 w 17"/>
                <a:gd name="T5" fmla="*/ 2 h 37"/>
                <a:gd name="T6" fmla="*/ 3 w 17"/>
                <a:gd name="T7" fmla="*/ 3 h 37"/>
                <a:gd name="T8" fmla="*/ 3 w 17"/>
                <a:gd name="T9" fmla="*/ 5 h 37"/>
                <a:gd name="T10" fmla="*/ 0 w 17"/>
                <a:gd name="T11" fmla="*/ 7 h 37"/>
                <a:gd name="T12" fmla="*/ 0 w 17"/>
                <a:gd name="T13" fmla="*/ 9 h 37"/>
                <a:gd name="T14" fmla="*/ 0 w 17"/>
                <a:gd name="T15" fmla="*/ 11 h 37"/>
                <a:gd name="T16" fmla="*/ 0 w 17"/>
                <a:gd name="T17" fmla="*/ 13 h 37"/>
                <a:gd name="T18" fmla="*/ 0 w 17"/>
                <a:gd name="T19" fmla="*/ 16 h 37"/>
                <a:gd name="T20" fmla="*/ 3 w 17"/>
                <a:gd name="T21" fmla="*/ 18 h 37"/>
                <a:gd name="T22" fmla="*/ 3 w 17"/>
                <a:gd name="T23" fmla="*/ 21 h 37"/>
                <a:gd name="T24" fmla="*/ 6 w 17"/>
                <a:gd name="T25" fmla="*/ 24 h 37"/>
                <a:gd name="T26" fmla="*/ 9 w 17"/>
                <a:gd name="T27" fmla="*/ 27 h 37"/>
                <a:gd name="T28" fmla="*/ 9 w 17"/>
                <a:gd name="T29" fmla="*/ 30 h 37"/>
                <a:gd name="T30" fmla="*/ 12 w 17"/>
                <a:gd name="T31" fmla="*/ 33 h 37"/>
                <a:gd name="T32" fmla="*/ 16 w 17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7"/>
                <a:gd name="T53" fmla="*/ 17 w 1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7">
                  <a:moveTo>
                    <a:pt x="16" y="0"/>
                  </a:move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3"/>
                  </a:lnTo>
                  <a:lnTo>
                    <a:pt x="16" y="3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2" name="Freeform 428"/>
            <p:cNvSpPr>
              <a:spLocks/>
            </p:cNvSpPr>
            <p:nvPr/>
          </p:nvSpPr>
          <p:spPr bwMode="auto">
            <a:xfrm>
              <a:off x="1060" y="138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2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3 w 17"/>
                <a:gd name="T25" fmla="*/ 13 h 17"/>
                <a:gd name="T26" fmla="*/ 10 w 17"/>
                <a:gd name="T27" fmla="*/ 16 h 17"/>
                <a:gd name="T28" fmla="*/ 8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" name="Freeform 429"/>
            <p:cNvSpPr>
              <a:spLocks/>
            </p:cNvSpPr>
            <p:nvPr/>
          </p:nvSpPr>
          <p:spPr bwMode="auto">
            <a:xfrm>
              <a:off x="1058" y="142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4 w 17"/>
                <a:gd name="T11" fmla="*/ 9 h 17"/>
                <a:gd name="T12" fmla="*/ 14 w 17"/>
                <a:gd name="T13" fmla="*/ 12 h 17"/>
                <a:gd name="T14" fmla="*/ 12 w 17"/>
                <a:gd name="T15" fmla="*/ 12 h 17"/>
                <a:gd name="T16" fmla="*/ 12 w 17"/>
                <a:gd name="T17" fmla="*/ 16 h 17"/>
                <a:gd name="T18" fmla="*/ 10 w 17"/>
                <a:gd name="T19" fmla="*/ 16 h 17"/>
                <a:gd name="T20" fmla="*/ 8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4 w 17"/>
                <a:gd name="T27" fmla="*/ 12 h 17"/>
                <a:gd name="T28" fmla="*/ 2 w 17"/>
                <a:gd name="T29" fmla="*/ 12 h 17"/>
                <a:gd name="T30" fmla="*/ 2 w 17"/>
                <a:gd name="T31" fmla="*/ 9 h 17"/>
                <a:gd name="T32" fmla="*/ 0 w 17"/>
                <a:gd name="T33" fmla="*/ 9 h 17"/>
                <a:gd name="T34" fmla="*/ 0 w 17"/>
                <a:gd name="T35" fmla="*/ 6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" name="Freeform 430"/>
            <p:cNvSpPr>
              <a:spLocks/>
            </p:cNvSpPr>
            <p:nvPr/>
          </p:nvSpPr>
          <p:spPr bwMode="auto">
            <a:xfrm>
              <a:off x="1056" y="1429"/>
              <a:ext cx="17" cy="64"/>
            </a:xfrm>
            <a:custGeom>
              <a:avLst/>
              <a:gdLst>
                <a:gd name="T0" fmla="*/ 12 w 17"/>
                <a:gd name="T1" fmla="*/ 0 h 64"/>
                <a:gd name="T2" fmla="*/ 12 w 17"/>
                <a:gd name="T3" fmla="*/ 3 h 64"/>
                <a:gd name="T4" fmla="*/ 14 w 17"/>
                <a:gd name="T5" fmla="*/ 7 h 64"/>
                <a:gd name="T6" fmla="*/ 14 w 17"/>
                <a:gd name="T7" fmla="*/ 11 h 64"/>
                <a:gd name="T8" fmla="*/ 16 w 17"/>
                <a:gd name="T9" fmla="*/ 15 h 64"/>
                <a:gd name="T10" fmla="*/ 16 w 17"/>
                <a:gd name="T11" fmla="*/ 20 h 64"/>
                <a:gd name="T12" fmla="*/ 16 w 17"/>
                <a:gd name="T13" fmla="*/ 25 h 64"/>
                <a:gd name="T14" fmla="*/ 16 w 17"/>
                <a:gd name="T15" fmla="*/ 30 h 64"/>
                <a:gd name="T16" fmla="*/ 16 w 17"/>
                <a:gd name="T17" fmla="*/ 35 h 64"/>
                <a:gd name="T18" fmla="*/ 14 w 17"/>
                <a:gd name="T19" fmla="*/ 40 h 64"/>
                <a:gd name="T20" fmla="*/ 14 w 17"/>
                <a:gd name="T21" fmla="*/ 44 h 64"/>
                <a:gd name="T22" fmla="*/ 12 w 17"/>
                <a:gd name="T23" fmla="*/ 49 h 64"/>
                <a:gd name="T24" fmla="*/ 10 w 17"/>
                <a:gd name="T25" fmla="*/ 53 h 64"/>
                <a:gd name="T26" fmla="*/ 8 w 17"/>
                <a:gd name="T27" fmla="*/ 56 h 64"/>
                <a:gd name="T28" fmla="*/ 6 w 17"/>
                <a:gd name="T29" fmla="*/ 59 h 64"/>
                <a:gd name="T30" fmla="*/ 2 w 17"/>
                <a:gd name="T31" fmla="*/ 62 h 64"/>
                <a:gd name="T32" fmla="*/ 0 w 17"/>
                <a:gd name="T33" fmla="*/ 63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4"/>
                <a:gd name="T53" fmla="*/ 17 w 1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4">
                  <a:moveTo>
                    <a:pt x="12" y="0"/>
                  </a:moveTo>
                  <a:lnTo>
                    <a:pt x="12" y="3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2" y="49"/>
                  </a:lnTo>
                  <a:lnTo>
                    <a:pt x="10" y="53"/>
                  </a:lnTo>
                  <a:lnTo>
                    <a:pt x="8" y="56"/>
                  </a:lnTo>
                  <a:lnTo>
                    <a:pt x="6" y="59"/>
                  </a:lnTo>
                  <a:lnTo>
                    <a:pt x="2" y="62"/>
                  </a:lnTo>
                  <a:lnTo>
                    <a:pt x="0" y="6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5" name="Freeform 431"/>
            <p:cNvSpPr>
              <a:spLocks/>
            </p:cNvSpPr>
            <p:nvPr/>
          </p:nvSpPr>
          <p:spPr bwMode="auto">
            <a:xfrm>
              <a:off x="1058" y="142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4 h 17"/>
                <a:gd name="T10" fmla="*/ 4 w 17"/>
                <a:gd name="T11" fmla="*/ 0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0 h 17"/>
                <a:gd name="T20" fmla="*/ 14 w 17"/>
                <a:gd name="T21" fmla="*/ 4 h 17"/>
                <a:gd name="T22" fmla="*/ 14 w 17"/>
                <a:gd name="T23" fmla="*/ 8 h 17"/>
                <a:gd name="T24" fmla="*/ 16 w 17"/>
                <a:gd name="T25" fmla="*/ 8 h 17"/>
                <a:gd name="T26" fmla="*/ 16 w 17"/>
                <a:gd name="T27" fmla="*/ 12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6" name="Freeform 432"/>
            <p:cNvSpPr>
              <a:spLocks/>
            </p:cNvSpPr>
            <p:nvPr/>
          </p:nvSpPr>
          <p:spPr bwMode="auto">
            <a:xfrm>
              <a:off x="1052" y="1489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2 w 17"/>
                <a:gd name="T17" fmla="*/ 11 h 17"/>
                <a:gd name="T18" fmla="*/ 0 w 17"/>
                <a:gd name="T19" fmla="*/ 11 h 17"/>
                <a:gd name="T20" fmla="*/ 0 w 17"/>
                <a:gd name="T21" fmla="*/ 9 h 17"/>
                <a:gd name="T22" fmla="*/ 0 w 17"/>
                <a:gd name="T23" fmla="*/ 6 h 17"/>
                <a:gd name="T24" fmla="*/ 0 w 17"/>
                <a:gd name="T25" fmla="*/ 4 h 17"/>
                <a:gd name="T26" fmla="*/ 2 w 17"/>
                <a:gd name="T27" fmla="*/ 2 h 17"/>
                <a:gd name="T28" fmla="*/ 2 w 17"/>
                <a:gd name="T29" fmla="*/ 0 h 17"/>
                <a:gd name="T30" fmla="*/ 5 w 17"/>
                <a:gd name="T31" fmla="*/ 0 h 17"/>
                <a:gd name="T32" fmla="*/ 16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7" name="Freeform 433"/>
            <p:cNvSpPr>
              <a:spLocks/>
            </p:cNvSpPr>
            <p:nvPr/>
          </p:nvSpPr>
          <p:spPr bwMode="auto">
            <a:xfrm>
              <a:off x="1064" y="1471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0 w 17"/>
                <a:gd name="T3" fmla="*/ 0 h 20"/>
                <a:gd name="T4" fmla="*/ 0 w 17"/>
                <a:gd name="T5" fmla="*/ 1 h 20"/>
                <a:gd name="T6" fmla="*/ 0 w 17"/>
                <a:gd name="T7" fmla="*/ 2 h 20"/>
                <a:gd name="T8" fmla="*/ 0 w 17"/>
                <a:gd name="T9" fmla="*/ 3 h 20"/>
                <a:gd name="T10" fmla="*/ 0 w 17"/>
                <a:gd name="T11" fmla="*/ 5 h 20"/>
                <a:gd name="T12" fmla="*/ 2 w 17"/>
                <a:gd name="T13" fmla="*/ 6 h 20"/>
                <a:gd name="T14" fmla="*/ 2 w 17"/>
                <a:gd name="T15" fmla="*/ 7 h 20"/>
                <a:gd name="T16" fmla="*/ 2 w 17"/>
                <a:gd name="T17" fmla="*/ 9 h 20"/>
                <a:gd name="T18" fmla="*/ 4 w 17"/>
                <a:gd name="T19" fmla="*/ 11 h 20"/>
                <a:gd name="T20" fmla="*/ 4 w 17"/>
                <a:gd name="T21" fmla="*/ 12 h 20"/>
                <a:gd name="T22" fmla="*/ 6 w 17"/>
                <a:gd name="T23" fmla="*/ 14 h 20"/>
                <a:gd name="T24" fmla="*/ 9 w 17"/>
                <a:gd name="T25" fmla="*/ 15 h 20"/>
                <a:gd name="T26" fmla="*/ 11 w 17"/>
                <a:gd name="T27" fmla="*/ 17 h 20"/>
                <a:gd name="T28" fmla="*/ 11 w 17"/>
                <a:gd name="T29" fmla="*/ 18 h 20"/>
                <a:gd name="T30" fmla="*/ 16 w 17"/>
                <a:gd name="T31" fmla="*/ 19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6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8" name="Freeform 434"/>
            <p:cNvSpPr>
              <a:spLocks/>
            </p:cNvSpPr>
            <p:nvPr/>
          </p:nvSpPr>
          <p:spPr bwMode="auto">
            <a:xfrm>
              <a:off x="1060" y="14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12 h 17"/>
                <a:gd name="T8" fmla="*/ 2 w 17"/>
                <a:gd name="T9" fmla="*/ 8 h 17"/>
                <a:gd name="T10" fmla="*/ 2 w 17"/>
                <a:gd name="T11" fmla="*/ 4 h 17"/>
                <a:gd name="T12" fmla="*/ 4 w 17"/>
                <a:gd name="T13" fmla="*/ 4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4 h 17"/>
                <a:gd name="T22" fmla="*/ 14 w 17"/>
                <a:gd name="T23" fmla="*/ 4 h 17"/>
                <a:gd name="T24" fmla="*/ 14 w 17"/>
                <a:gd name="T25" fmla="*/ 8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9" name="Freeform 435"/>
            <p:cNvSpPr>
              <a:spLocks/>
            </p:cNvSpPr>
            <p:nvPr/>
          </p:nvSpPr>
          <p:spPr bwMode="auto">
            <a:xfrm>
              <a:off x="1069" y="1487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0 h 17"/>
                <a:gd name="T6" fmla="*/ 13 w 17"/>
                <a:gd name="T7" fmla="*/ 2 h 17"/>
                <a:gd name="T8" fmla="*/ 16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3 w 17"/>
                <a:gd name="T19" fmla="*/ 11 h 17"/>
                <a:gd name="T20" fmla="*/ 13 w 17"/>
                <a:gd name="T21" fmla="*/ 13 h 17"/>
                <a:gd name="T22" fmla="*/ 10 w 17"/>
                <a:gd name="T23" fmla="*/ 13 h 17"/>
                <a:gd name="T24" fmla="*/ 8 w 17"/>
                <a:gd name="T25" fmla="*/ 13 h 17"/>
                <a:gd name="T26" fmla="*/ 5 w 17"/>
                <a:gd name="T27" fmla="*/ 16 h 17"/>
                <a:gd name="T28" fmla="*/ 2 w 17"/>
                <a:gd name="T29" fmla="*/ 16 h 17"/>
                <a:gd name="T30" fmla="*/ 0 w 17"/>
                <a:gd name="T31" fmla="*/ 13 h 17"/>
                <a:gd name="T32" fmla="*/ 1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0" name="Freeform 436"/>
            <p:cNvSpPr>
              <a:spLocks/>
            </p:cNvSpPr>
            <p:nvPr/>
          </p:nvSpPr>
          <p:spPr bwMode="auto">
            <a:xfrm>
              <a:off x="1010" y="1505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6 h 17"/>
                <a:gd name="T4" fmla="*/ 0 w 18"/>
                <a:gd name="T5" fmla="*/ 14 h 17"/>
                <a:gd name="T6" fmla="*/ 1 w 18"/>
                <a:gd name="T7" fmla="*/ 13 h 17"/>
                <a:gd name="T8" fmla="*/ 1 w 18"/>
                <a:gd name="T9" fmla="*/ 11 h 17"/>
                <a:gd name="T10" fmla="*/ 1 w 18"/>
                <a:gd name="T11" fmla="*/ 10 h 17"/>
                <a:gd name="T12" fmla="*/ 2 w 18"/>
                <a:gd name="T13" fmla="*/ 8 h 17"/>
                <a:gd name="T14" fmla="*/ 2 w 18"/>
                <a:gd name="T15" fmla="*/ 7 h 17"/>
                <a:gd name="T16" fmla="*/ 3 w 18"/>
                <a:gd name="T17" fmla="*/ 5 h 17"/>
                <a:gd name="T18" fmla="*/ 4 w 18"/>
                <a:gd name="T19" fmla="*/ 4 h 17"/>
                <a:gd name="T20" fmla="*/ 6 w 18"/>
                <a:gd name="T21" fmla="*/ 2 h 17"/>
                <a:gd name="T22" fmla="*/ 7 w 18"/>
                <a:gd name="T23" fmla="*/ 1 h 17"/>
                <a:gd name="T24" fmla="*/ 9 w 18"/>
                <a:gd name="T25" fmla="*/ 1 h 17"/>
                <a:gd name="T26" fmla="*/ 11 w 18"/>
                <a:gd name="T27" fmla="*/ 0 h 17"/>
                <a:gd name="T28" fmla="*/ 14 w 18"/>
                <a:gd name="T29" fmla="*/ 0 h 17"/>
                <a:gd name="T30" fmla="*/ 17 w 18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1" name="Freeform 437"/>
            <p:cNvSpPr>
              <a:spLocks/>
            </p:cNvSpPr>
            <p:nvPr/>
          </p:nvSpPr>
          <p:spPr bwMode="auto">
            <a:xfrm>
              <a:off x="1006" y="151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4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2 w 17"/>
                <a:gd name="T15" fmla="*/ 16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8 h 17"/>
                <a:gd name="T28" fmla="*/ 0 w 17"/>
                <a:gd name="T29" fmla="*/ 8 h 17"/>
                <a:gd name="T30" fmla="*/ 0 w 17"/>
                <a:gd name="T31" fmla="*/ 4 h 17"/>
                <a:gd name="T32" fmla="*/ 0 w 17"/>
                <a:gd name="T33" fmla="*/ 0 h 17"/>
                <a:gd name="T34" fmla="*/ 16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2" name="Freeform 438"/>
            <p:cNvSpPr>
              <a:spLocks/>
            </p:cNvSpPr>
            <p:nvPr/>
          </p:nvSpPr>
          <p:spPr bwMode="auto">
            <a:xfrm>
              <a:off x="1027" y="15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5 w 17"/>
                <a:gd name="T7" fmla="*/ 2 h 17"/>
                <a:gd name="T8" fmla="*/ 10 w 17"/>
                <a:gd name="T9" fmla="*/ 2 h 17"/>
                <a:gd name="T10" fmla="*/ 10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0 w 17"/>
                <a:gd name="T21" fmla="*/ 11 h 17"/>
                <a:gd name="T22" fmla="*/ 10 w 17"/>
                <a:gd name="T23" fmla="*/ 13 h 17"/>
                <a:gd name="T24" fmla="*/ 5 w 17"/>
                <a:gd name="T25" fmla="*/ 13 h 17"/>
                <a:gd name="T26" fmla="*/ 5 w 17"/>
                <a:gd name="T27" fmla="*/ 16 h 17"/>
                <a:gd name="T28" fmla="*/ 0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" name="Freeform 439"/>
            <p:cNvSpPr>
              <a:spLocks/>
            </p:cNvSpPr>
            <p:nvPr/>
          </p:nvSpPr>
          <p:spPr bwMode="auto">
            <a:xfrm>
              <a:off x="1027" y="1504"/>
              <a:ext cx="70" cy="17"/>
            </a:xfrm>
            <a:custGeom>
              <a:avLst/>
              <a:gdLst>
                <a:gd name="T0" fmla="*/ 0 w 70"/>
                <a:gd name="T1" fmla="*/ 1 h 17"/>
                <a:gd name="T2" fmla="*/ 3 w 70"/>
                <a:gd name="T3" fmla="*/ 0 h 17"/>
                <a:gd name="T4" fmla="*/ 7 w 70"/>
                <a:gd name="T5" fmla="*/ 0 h 17"/>
                <a:gd name="T6" fmla="*/ 12 w 70"/>
                <a:gd name="T7" fmla="*/ 0 h 17"/>
                <a:gd name="T8" fmla="*/ 17 w 70"/>
                <a:gd name="T9" fmla="*/ 0 h 17"/>
                <a:gd name="T10" fmla="*/ 22 w 70"/>
                <a:gd name="T11" fmla="*/ 1 h 17"/>
                <a:gd name="T12" fmla="*/ 28 w 70"/>
                <a:gd name="T13" fmla="*/ 1 h 17"/>
                <a:gd name="T14" fmla="*/ 34 w 70"/>
                <a:gd name="T15" fmla="*/ 1 h 17"/>
                <a:gd name="T16" fmla="*/ 39 w 70"/>
                <a:gd name="T17" fmla="*/ 1 h 17"/>
                <a:gd name="T18" fmla="*/ 45 w 70"/>
                <a:gd name="T19" fmla="*/ 2 h 17"/>
                <a:gd name="T20" fmla="*/ 50 w 70"/>
                <a:gd name="T21" fmla="*/ 3 h 17"/>
                <a:gd name="T22" fmla="*/ 55 w 70"/>
                <a:gd name="T23" fmla="*/ 5 h 17"/>
                <a:gd name="T24" fmla="*/ 59 w 70"/>
                <a:gd name="T25" fmla="*/ 6 h 17"/>
                <a:gd name="T26" fmla="*/ 63 w 70"/>
                <a:gd name="T27" fmla="*/ 8 h 17"/>
                <a:gd name="T28" fmla="*/ 66 w 70"/>
                <a:gd name="T29" fmla="*/ 10 h 17"/>
                <a:gd name="T30" fmla="*/ 68 w 70"/>
                <a:gd name="T31" fmla="*/ 13 h 17"/>
                <a:gd name="T32" fmla="*/ 69 w 70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7"/>
                <a:gd name="T53" fmla="*/ 70 w 7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7">
                  <a:moveTo>
                    <a:pt x="0" y="1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9" y="6"/>
                  </a:lnTo>
                  <a:lnTo>
                    <a:pt x="63" y="8"/>
                  </a:lnTo>
                  <a:lnTo>
                    <a:pt x="66" y="10"/>
                  </a:lnTo>
                  <a:lnTo>
                    <a:pt x="68" y="13"/>
                  </a:lnTo>
                  <a:lnTo>
                    <a:pt x="69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4" name="Freeform 440"/>
            <p:cNvSpPr>
              <a:spLocks/>
            </p:cNvSpPr>
            <p:nvPr/>
          </p:nvSpPr>
          <p:spPr bwMode="auto">
            <a:xfrm>
              <a:off x="1023" y="15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3 h 17"/>
                <a:gd name="T8" fmla="*/ 4 w 17"/>
                <a:gd name="T9" fmla="*/ 13 h 17"/>
                <a:gd name="T10" fmla="*/ 4 w 17"/>
                <a:gd name="T11" fmla="*/ 11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12 w 17"/>
                <a:gd name="T27" fmla="*/ 0 h 17"/>
                <a:gd name="T28" fmla="*/ 16 w 17"/>
                <a:gd name="T29" fmla="*/ 0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5" name="Freeform 441"/>
            <p:cNvSpPr>
              <a:spLocks/>
            </p:cNvSpPr>
            <p:nvPr/>
          </p:nvSpPr>
          <p:spPr bwMode="auto">
            <a:xfrm>
              <a:off x="1093" y="151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3 w 17"/>
                <a:gd name="T9" fmla="*/ 9 h 17"/>
                <a:gd name="T10" fmla="*/ 13 w 17"/>
                <a:gd name="T11" fmla="*/ 12 h 17"/>
                <a:gd name="T12" fmla="*/ 11 w 17"/>
                <a:gd name="T13" fmla="*/ 12 h 17"/>
                <a:gd name="T14" fmla="*/ 9 w 17"/>
                <a:gd name="T15" fmla="*/ 16 h 17"/>
                <a:gd name="T16" fmla="*/ 6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6 h 17"/>
                <a:gd name="T26" fmla="*/ 0 w 17"/>
                <a:gd name="T27" fmla="*/ 3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6" name="Freeform 442"/>
            <p:cNvSpPr>
              <a:spLocks/>
            </p:cNvSpPr>
            <p:nvPr/>
          </p:nvSpPr>
          <p:spPr bwMode="auto">
            <a:xfrm>
              <a:off x="1085" y="150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 w 17"/>
                <a:gd name="T5" fmla="*/ 16 h 17"/>
                <a:gd name="T6" fmla="*/ 2 w 17"/>
                <a:gd name="T7" fmla="*/ 16 h 17"/>
                <a:gd name="T8" fmla="*/ 3 w 17"/>
                <a:gd name="T9" fmla="*/ 14 h 17"/>
                <a:gd name="T10" fmla="*/ 4 w 17"/>
                <a:gd name="T11" fmla="*/ 14 h 17"/>
                <a:gd name="T12" fmla="*/ 6 w 17"/>
                <a:gd name="T13" fmla="*/ 14 h 17"/>
                <a:gd name="T14" fmla="*/ 7 w 17"/>
                <a:gd name="T15" fmla="*/ 14 h 17"/>
                <a:gd name="T16" fmla="*/ 8 w 17"/>
                <a:gd name="T17" fmla="*/ 12 h 17"/>
                <a:gd name="T18" fmla="*/ 11 w 17"/>
                <a:gd name="T19" fmla="*/ 12 h 17"/>
                <a:gd name="T20" fmla="*/ 12 w 17"/>
                <a:gd name="T21" fmla="*/ 10 h 17"/>
                <a:gd name="T22" fmla="*/ 13 w 17"/>
                <a:gd name="T23" fmla="*/ 8 h 17"/>
                <a:gd name="T24" fmla="*/ 14 w 17"/>
                <a:gd name="T25" fmla="*/ 6 h 17"/>
                <a:gd name="T26" fmla="*/ 14 w 17"/>
                <a:gd name="T27" fmla="*/ 4 h 17"/>
                <a:gd name="T28" fmla="*/ 14 w 17"/>
                <a:gd name="T29" fmla="*/ 2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7" name="Freeform 443"/>
            <p:cNvSpPr>
              <a:spLocks/>
            </p:cNvSpPr>
            <p:nvPr/>
          </p:nvSpPr>
          <p:spPr bwMode="auto">
            <a:xfrm>
              <a:off x="1081" y="150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4 h 17"/>
                <a:gd name="T10" fmla="*/ 4 w 17"/>
                <a:gd name="T11" fmla="*/ 14 h 17"/>
                <a:gd name="T12" fmla="*/ 4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2 h 17"/>
                <a:gd name="T28" fmla="*/ 8 w 17"/>
                <a:gd name="T29" fmla="*/ 0 h 17"/>
                <a:gd name="T30" fmla="*/ 12 w 17"/>
                <a:gd name="T31" fmla="*/ 0 h 17"/>
                <a:gd name="T32" fmla="*/ 16 w 17"/>
                <a:gd name="T33" fmla="*/ 0 h 17"/>
                <a:gd name="T34" fmla="*/ 16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8" name="Freeform 444"/>
            <p:cNvSpPr>
              <a:spLocks/>
            </p:cNvSpPr>
            <p:nvPr/>
          </p:nvSpPr>
          <p:spPr bwMode="auto">
            <a:xfrm>
              <a:off x="1094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0 h 17"/>
                <a:gd name="T6" fmla="*/ 2 w 17"/>
                <a:gd name="T7" fmla="*/ 5 h 17"/>
                <a:gd name="T8" fmla="*/ 4 w 17"/>
                <a:gd name="T9" fmla="*/ 5 h 17"/>
                <a:gd name="T10" fmla="*/ 6 w 17"/>
                <a:gd name="T11" fmla="*/ 0 h 17"/>
                <a:gd name="T12" fmla="*/ 8 w 17"/>
                <a:gd name="T13" fmla="*/ 0 h 17"/>
                <a:gd name="T14" fmla="*/ 10 w 17"/>
                <a:gd name="T15" fmla="*/ 0 h 17"/>
                <a:gd name="T16" fmla="*/ 12 w 17"/>
                <a:gd name="T17" fmla="*/ 0 h 17"/>
                <a:gd name="T18" fmla="*/ 12 w 17"/>
                <a:gd name="T19" fmla="*/ 5 h 17"/>
                <a:gd name="T20" fmla="*/ 14 w 17"/>
                <a:gd name="T21" fmla="*/ 5 h 17"/>
                <a:gd name="T22" fmla="*/ 16 w 17"/>
                <a:gd name="T23" fmla="*/ 10 h 17"/>
                <a:gd name="T24" fmla="*/ 16 w 17"/>
                <a:gd name="T25" fmla="*/ 16 h 17"/>
                <a:gd name="T26" fmla="*/ 0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9" name="Freeform 445"/>
            <p:cNvSpPr>
              <a:spLocks/>
            </p:cNvSpPr>
            <p:nvPr/>
          </p:nvSpPr>
          <p:spPr bwMode="auto">
            <a:xfrm>
              <a:off x="1038" y="1534"/>
              <a:ext cx="36" cy="18"/>
            </a:xfrm>
            <a:custGeom>
              <a:avLst/>
              <a:gdLst>
                <a:gd name="T0" fmla="*/ 35 w 36"/>
                <a:gd name="T1" fmla="*/ 17 h 18"/>
                <a:gd name="T2" fmla="*/ 35 w 36"/>
                <a:gd name="T3" fmla="*/ 17 h 18"/>
                <a:gd name="T4" fmla="*/ 35 w 36"/>
                <a:gd name="T5" fmla="*/ 16 h 18"/>
                <a:gd name="T6" fmla="*/ 35 w 36"/>
                <a:gd name="T7" fmla="*/ 15 h 18"/>
                <a:gd name="T8" fmla="*/ 35 w 36"/>
                <a:gd name="T9" fmla="*/ 14 h 18"/>
                <a:gd name="T10" fmla="*/ 34 w 36"/>
                <a:gd name="T11" fmla="*/ 12 h 18"/>
                <a:gd name="T12" fmla="*/ 34 w 36"/>
                <a:gd name="T13" fmla="*/ 11 h 18"/>
                <a:gd name="T14" fmla="*/ 33 w 36"/>
                <a:gd name="T15" fmla="*/ 9 h 18"/>
                <a:gd name="T16" fmla="*/ 32 w 36"/>
                <a:gd name="T17" fmla="*/ 8 h 18"/>
                <a:gd name="T18" fmla="*/ 30 w 36"/>
                <a:gd name="T19" fmla="*/ 6 h 18"/>
                <a:gd name="T20" fmla="*/ 28 w 36"/>
                <a:gd name="T21" fmla="*/ 4 h 18"/>
                <a:gd name="T22" fmla="*/ 25 w 36"/>
                <a:gd name="T23" fmla="*/ 3 h 18"/>
                <a:gd name="T24" fmla="*/ 21 w 36"/>
                <a:gd name="T25" fmla="*/ 2 h 18"/>
                <a:gd name="T26" fmla="*/ 17 w 36"/>
                <a:gd name="T27" fmla="*/ 1 h 18"/>
                <a:gd name="T28" fmla="*/ 12 w 36"/>
                <a:gd name="T29" fmla="*/ 0 h 18"/>
                <a:gd name="T30" fmla="*/ 6 w 36"/>
                <a:gd name="T31" fmla="*/ 0 h 18"/>
                <a:gd name="T32" fmla="*/ 0 w 3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5" y="17"/>
                  </a:moveTo>
                  <a:lnTo>
                    <a:pt x="35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5" y="3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0" name="Freeform 446"/>
            <p:cNvSpPr>
              <a:spLocks/>
            </p:cNvSpPr>
            <p:nvPr/>
          </p:nvSpPr>
          <p:spPr bwMode="auto">
            <a:xfrm>
              <a:off x="1069" y="1551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4 w 17"/>
                <a:gd name="T5" fmla="*/ 8 h 17"/>
                <a:gd name="T6" fmla="*/ 14 w 17"/>
                <a:gd name="T7" fmla="*/ 12 h 17"/>
                <a:gd name="T8" fmla="*/ 12 w 17"/>
                <a:gd name="T9" fmla="*/ 12 h 17"/>
                <a:gd name="T10" fmla="*/ 10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2 h 17"/>
                <a:gd name="T18" fmla="*/ 2 w 17"/>
                <a:gd name="T19" fmla="*/ 12 h 17"/>
                <a:gd name="T20" fmla="*/ 2 w 17"/>
                <a:gd name="T21" fmla="*/ 8 h 17"/>
                <a:gd name="T22" fmla="*/ 0 w 17"/>
                <a:gd name="T23" fmla="*/ 4 h 17"/>
                <a:gd name="T24" fmla="*/ 0 w 17"/>
                <a:gd name="T25" fmla="*/ 0 h 17"/>
                <a:gd name="T26" fmla="*/ 16 w 17"/>
                <a:gd name="T27" fmla="*/ 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1" name="Freeform 447"/>
            <p:cNvSpPr>
              <a:spLocks/>
            </p:cNvSpPr>
            <p:nvPr/>
          </p:nvSpPr>
          <p:spPr bwMode="auto">
            <a:xfrm>
              <a:off x="1035" y="153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4 w 17"/>
                <a:gd name="T9" fmla="*/ 13 h 17"/>
                <a:gd name="T10" fmla="*/ 0 w 17"/>
                <a:gd name="T11" fmla="*/ 11 h 17"/>
                <a:gd name="T12" fmla="*/ 0 w 17"/>
                <a:gd name="T13" fmla="*/ 9 h 17"/>
                <a:gd name="T14" fmla="*/ 0 w 17"/>
                <a:gd name="T15" fmla="*/ 6 h 17"/>
                <a:gd name="T16" fmla="*/ 0 w 17"/>
                <a:gd name="T17" fmla="*/ 4 h 17"/>
                <a:gd name="T18" fmla="*/ 4 w 17"/>
                <a:gd name="T19" fmla="*/ 2 h 17"/>
                <a:gd name="T20" fmla="*/ 8 w 17"/>
                <a:gd name="T21" fmla="*/ 0 h 17"/>
                <a:gd name="T22" fmla="*/ 12 w 17"/>
                <a:gd name="T23" fmla="*/ 0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2" name="Freeform 448"/>
            <p:cNvSpPr>
              <a:spLocks/>
            </p:cNvSpPr>
            <p:nvPr/>
          </p:nvSpPr>
          <p:spPr bwMode="auto">
            <a:xfrm>
              <a:off x="985" y="1534"/>
              <a:ext cx="54" cy="17"/>
            </a:xfrm>
            <a:custGeom>
              <a:avLst/>
              <a:gdLst>
                <a:gd name="T0" fmla="*/ 53 w 54"/>
                <a:gd name="T1" fmla="*/ 0 h 17"/>
                <a:gd name="T2" fmla="*/ 46 w 54"/>
                <a:gd name="T3" fmla="*/ 0 h 17"/>
                <a:gd name="T4" fmla="*/ 40 w 54"/>
                <a:gd name="T5" fmla="*/ 0 h 17"/>
                <a:gd name="T6" fmla="*/ 35 w 54"/>
                <a:gd name="T7" fmla="*/ 8 h 17"/>
                <a:gd name="T8" fmla="*/ 30 w 54"/>
                <a:gd name="T9" fmla="*/ 8 h 17"/>
                <a:gd name="T10" fmla="*/ 26 w 54"/>
                <a:gd name="T11" fmla="*/ 8 h 17"/>
                <a:gd name="T12" fmla="*/ 22 w 54"/>
                <a:gd name="T13" fmla="*/ 16 h 17"/>
                <a:gd name="T14" fmla="*/ 18 w 54"/>
                <a:gd name="T15" fmla="*/ 16 h 17"/>
                <a:gd name="T16" fmla="*/ 16 w 54"/>
                <a:gd name="T17" fmla="*/ 16 h 17"/>
                <a:gd name="T18" fmla="*/ 13 w 54"/>
                <a:gd name="T19" fmla="*/ 16 h 17"/>
                <a:gd name="T20" fmla="*/ 10 w 54"/>
                <a:gd name="T21" fmla="*/ 16 h 17"/>
                <a:gd name="T22" fmla="*/ 8 w 54"/>
                <a:gd name="T23" fmla="*/ 16 h 17"/>
                <a:gd name="T24" fmla="*/ 6 w 54"/>
                <a:gd name="T25" fmla="*/ 8 h 17"/>
                <a:gd name="T26" fmla="*/ 4 w 54"/>
                <a:gd name="T27" fmla="*/ 8 h 17"/>
                <a:gd name="T28" fmla="*/ 3 w 54"/>
                <a:gd name="T29" fmla="*/ 8 h 17"/>
                <a:gd name="T30" fmla="*/ 1 w 54"/>
                <a:gd name="T31" fmla="*/ 8 h 17"/>
                <a:gd name="T32" fmla="*/ 0 w 5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7"/>
                <a:gd name="T53" fmla="*/ 54 w 5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7">
                  <a:moveTo>
                    <a:pt x="53" y="0"/>
                  </a:moveTo>
                  <a:lnTo>
                    <a:pt x="46" y="0"/>
                  </a:lnTo>
                  <a:lnTo>
                    <a:pt x="40" y="0"/>
                  </a:lnTo>
                  <a:lnTo>
                    <a:pt x="35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3" name="Freeform 449"/>
            <p:cNvSpPr>
              <a:spLocks/>
            </p:cNvSpPr>
            <p:nvPr/>
          </p:nvSpPr>
          <p:spPr bwMode="auto">
            <a:xfrm>
              <a:off x="1038" y="15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3 h 17"/>
                <a:gd name="T20" fmla="*/ 8 w 17"/>
                <a:gd name="T21" fmla="*/ 16 h 17"/>
                <a:gd name="T22" fmla="*/ 4 w 17"/>
                <a:gd name="T23" fmla="*/ 16 h 17"/>
                <a:gd name="T24" fmla="*/ 0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4" name="Freeform 450"/>
            <p:cNvSpPr>
              <a:spLocks/>
            </p:cNvSpPr>
            <p:nvPr/>
          </p:nvSpPr>
          <p:spPr bwMode="auto">
            <a:xfrm>
              <a:off x="981" y="1531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9 w 17"/>
                <a:gd name="T5" fmla="*/ 14 h 17"/>
                <a:gd name="T6" fmla="*/ 6 w 17"/>
                <a:gd name="T7" fmla="*/ 14 h 17"/>
                <a:gd name="T8" fmla="*/ 3 w 17"/>
                <a:gd name="T9" fmla="*/ 14 h 17"/>
                <a:gd name="T10" fmla="*/ 3 w 17"/>
                <a:gd name="T11" fmla="*/ 12 h 17"/>
                <a:gd name="T12" fmla="*/ 0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3 w 17"/>
                <a:gd name="T21" fmla="*/ 4 h 17"/>
                <a:gd name="T22" fmla="*/ 3 w 17"/>
                <a:gd name="T23" fmla="*/ 2 h 17"/>
                <a:gd name="T24" fmla="*/ 6 w 17"/>
                <a:gd name="T25" fmla="*/ 2 h 17"/>
                <a:gd name="T26" fmla="*/ 9 w 17"/>
                <a:gd name="T27" fmla="*/ 2 h 17"/>
                <a:gd name="T28" fmla="*/ 12 w 17"/>
                <a:gd name="T29" fmla="*/ 0 h 17"/>
                <a:gd name="T30" fmla="*/ 16 w 17"/>
                <a:gd name="T31" fmla="*/ 0 h 17"/>
                <a:gd name="T32" fmla="*/ 1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5" name="Freeform 451"/>
            <p:cNvSpPr>
              <a:spLocks/>
            </p:cNvSpPr>
            <p:nvPr/>
          </p:nvSpPr>
          <p:spPr bwMode="auto">
            <a:xfrm>
              <a:off x="934" y="1530"/>
              <a:ext cx="52" cy="17"/>
            </a:xfrm>
            <a:custGeom>
              <a:avLst/>
              <a:gdLst>
                <a:gd name="T0" fmla="*/ 51 w 52"/>
                <a:gd name="T1" fmla="*/ 16 h 17"/>
                <a:gd name="T2" fmla="*/ 49 w 52"/>
                <a:gd name="T3" fmla="*/ 12 h 17"/>
                <a:gd name="T4" fmla="*/ 47 w 52"/>
                <a:gd name="T5" fmla="*/ 12 h 17"/>
                <a:gd name="T6" fmla="*/ 44 w 52"/>
                <a:gd name="T7" fmla="*/ 9 h 17"/>
                <a:gd name="T8" fmla="*/ 41 w 52"/>
                <a:gd name="T9" fmla="*/ 9 h 17"/>
                <a:gd name="T10" fmla="*/ 37 w 52"/>
                <a:gd name="T11" fmla="*/ 6 h 17"/>
                <a:gd name="T12" fmla="*/ 34 w 52"/>
                <a:gd name="T13" fmla="*/ 6 h 17"/>
                <a:gd name="T14" fmla="*/ 30 w 52"/>
                <a:gd name="T15" fmla="*/ 3 h 17"/>
                <a:gd name="T16" fmla="*/ 26 w 52"/>
                <a:gd name="T17" fmla="*/ 3 h 17"/>
                <a:gd name="T18" fmla="*/ 22 w 52"/>
                <a:gd name="T19" fmla="*/ 0 h 17"/>
                <a:gd name="T20" fmla="*/ 19 w 52"/>
                <a:gd name="T21" fmla="*/ 0 h 17"/>
                <a:gd name="T22" fmla="*/ 15 w 52"/>
                <a:gd name="T23" fmla="*/ 0 h 17"/>
                <a:gd name="T24" fmla="*/ 11 w 52"/>
                <a:gd name="T25" fmla="*/ 0 h 17"/>
                <a:gd name="T26" fmla="*/ 8 w 52"/>
                <a:gd name="T27" fmla="*/ 0 h 17"/>
                <a:gd name="T28" fmla="*/ 5 w 52"/>
                <a:gd name="T29" fmla="*/ 0 h 17"/>
                <a:gd name="T30" fmla="*/ 2 w 52"/>
                <a:gd name="T31" fmla="*/ 3 h 17"/>
                <a:gd name="T32" fmla="*/ 0 w 52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7"/>
                <a:gd name="T53" fmla="*/ 52 w 5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7">
                  <a:moveTo>
                    <a:pt x="51" y="16"/>
                  </a:moveTo>
                  <a:lnTo>
                    <a:pt x="49" y="12"/>
                  </a:lnTo>
                  <a:lnTo>
                    <a:pt x="47" y="12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6" name="Freeform 452"/>
            <p:cNvSpPr>
              <a:spLocks/>
            </p:cNvSpPr>
            <p:nvPr/>
          </p:nvSpPr>
          <p:spPr bwMode="auto">
            <a:xfrm>
              <a:off x="985" y="1531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8 w 17"/>
                <a:gd name="T5" fmla="*/ 2 h 17"/>
                <a:gd name="T6" fmla="*/ 12 w 17"/>
                <a:gd name="T7" fmla="*/ 2 h 17"/>
                <a:gd name="T8" fmla="*/ 12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2 h 17"/>
                <a:gd name="T20" fmla="*/ 12 w 17"/>
                <a:gd name="T21" fmla="*/ 14 h 17"/>
                <a:gd name="T22" fmla="*/ 8 w 17"/>
                <a:gd name="T23" fmla="*/ 14 h 17"/>
                <a:gd name="T24" fmla="*/ 4 w 17"/>
                <a:gd name="T25" fmla="*/ 14 h 17"/>
                <a:gd name="T26" fmla="*/ 4 w 17"/>
                <a:gd name="T27" fmla="*/ 16 h 17"/>
                <a:gd name="T28" fmla="*/ 0 w 17"/>
                <a:gd name="T29" fmla="*/ 16 h 17"/>
                <a:gd name="T30" fmla="*/ 4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7" name="Freeform 453"/>
            <p:cNvSpPr>
              <a:spLocks/>
            </p:cNvSpPr>
            <p:nvPr/>
          </p:nvSpPr>
          <p:spPr bwMode="auto">
            <a:xfrm>
              <a:off x="930" y="152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3 w 17"/>
                <a:gd name="T11" fmla="*/ 14 h 17"/>
                <a:gd name="T12" fmla="*/ 0 w 17"/>
                <a:gd name="T13" fmla="*/ 12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0 w 17"/>
                <a:gd name="T21" fmla="*/ 2 h 17"/>
                <a:gd name="T22" fmla="*/ 3 w 17"/>
                <a:gd name="T23" fmla="*/ 2 h 17"/>
                <a:gd name="T24" fmla="*/ 6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8" name="Freeform 454"/>
            <p:cNvSpPr>
              <a:spLocks/>
            </p:cNvSpPr>
            <p:nvPr/>
          </p:nvSpPr>
          <p:spPr bwMode="auto">
            <a:xfrm>
              <a:off x="896" y="1527"/>
              <a:ext cx="39" cy="17"/>
            </a:xfrm>
            <a:custGeom>
              <a:avLst/>
              <a:gdLst>
                <a:gd name="T0" fmla="*/ 38 w 39"/>
                <a:gd name="T1" fmla="*/ 11 h 17"/>
                <a:gd name="T2" fmla="*/ 36 w 39"/>
                <a:gd name="T3" fmla="*/ 13 h 17"/>
                <a:gd name="T4" fmla="*/ 33 w 39"/>
                <a:gd name="T5" fmla="*/ 16 h 17"/>
                <a:gd name="T6" fmla="*/ 31 w 39"/>
                <a:gd name="T7" fmla="*/ 16 h 17"/>
                <a:gd name="T8" fmla="*/ 28 w 39"/>
                <a:gd name="T9" fmla="*/ 16 h 17"/>
                <a:gd name="T10" fmla="*/ 25 w 39"/>
                <a:gd name="T11" fmla="*/ 16 h 17"/>
                <a:gd name="T12" fmla="*/ 22 w 39"/>
                <a:gd name="T13" fmla="*/ 16 h 17"/>
                <a:gd name="T14" fmla="*/ 19 w 39"/>
                <a:gd name="T15" fmla="*/ 13 h 17"/>
                <a:gd name="T16" fmla="*/ 16 w 39"/>
                <a:gd name="T17" fmla="*/ 13 h 17"/>
                <a:gd name="T18" fmla="*/ 13 w 39"/>
                <a:gd name="T19" fmla="*/ 11 h 17"/>
                <a:gd name="T20" fmla="*/ 10 w 39"/>
                <a:gd name="T21" fmla="*/ 9 h 17"/>
                <a:gd name="T22" fmla="*/ 8 w 39"/>
                <a:gd name="T23" fmla="*/ 6 h 17"/>
                <a:gd name="T24" fmla="*/ 5 w 39"/>
                <a:gd name="T25" fmla="*/ 6 h 17"/>
                <a:gd name="T26" fmla="*/ 3 w 39"/>
                <a:gd name="T27" fmla="*/ 4 h 17"/>
                <a:gd name="T28" fmla="*/ 2 w 39"/>
                <a:gd name="T29" fmla="*/ 2 h 17"/>
                <a:gd name="T30" fmla="*/ 1 w 39"/>
                <a:gd name="T31" fmla="*/ 2 h 17"/>
                <a:gd name="T32" fmla="*/ 0 w 39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7"/>
                <a:gd name="T53" fmla="*/ 39 w 3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7">
                  <a:moveTo>
                    <a:pt x="38" y="11"/>
                  </a:moveTo>
                  <a:lnTo>
                    <a:pt x="36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0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9" name="Freeform 455"/>
            <p:cNvSpPr>
              <a:spLocks/>
            </p:cNvSpPr>
            <p:nvPr/>
          </p:nvSpPr>
          <p:spPr bwMode="auto">
            <a:xfrm>
              <a:off x="932" y="152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3 w 17"/>
                <a:gd name="T13" fmla="*/ 2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3 w 17"/>
                <a:gd name="T23" fmla="*/ 13 h 17"/>
                <a:gd name="T24" fmla="*/ 10 w 17"/>
                <a:gd name="T25" fmla="*/ 16 h 17"/>
                <a:gd name="T26" fmla="*/ 8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0" name="Freeform 456"/>
            <p:cNvSpPr>
              <a:spLocks/>
            </p:cNvSpPr>
            <p:nvPr/>
          </p:nvSpPr>
          <p:spPr bwMode="auto">
            <a:xfrm>
              <a:off x="892" y="1523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5 h 17"/>
                <a:gd name="T14" fmla="*/ 2 w 17"/>
                <a:gd name="T15" fmla="*/ 2 h 17"/>
                <a:gd name="T16" fmla="*/ 2 w 17"/>
                <a:gd name="T17" fmla="*/ 0 h 17"/>
                <a:gd name="T18" fmla="*/ 4 w 17"/>
                <a:gd name="T19" fmla="*/ 0 h 17"/>
                <a:gd name="T20" fmla="*/ 6 w 17"/>
                <a:gd name="T21" fmla="*/ 0 h 17"/>
                <a:gd name="T22" fmla="*/ 9 w 17"/>
                <a:gd name="T23" fmla="*/ 0 h 17"/>
                <a:gd name="T24" fmla="*/ 11 w 17"/>
                <a:gd name="T25" fmla="*/ 0 h 17"/>
                <a:gd name="T26" fmla="*/ 13 w 17"/>
                <a:gd name="T27" fmla="*/ 0 h 17"/>
                <a:gd name="T28" fmla="*/ 13 w 17"/>
                <a:gd name="T29" fmla="*/ 2 h 17"/>
                <a:gd name="T30" fmla="*/ 16 w 17"/>
                <a:gd name="T31" fmla="*/ 2 h 17"/>
                <a:gd name="T32" fmla="*/ 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1" name="Freeform 457"/>
            <p:cNvSpPr>
              <a:spLocks/>
            </p:cNvSpPr>
            <p:nvPr/>
          </p:nvSpPr>
          <p:spPr bwMode="auto">
            <a:xfrm>
              <a:off x="1061" y="1533"/>
              <a:ext cx="19" cy="17"/>
            </a:xfrm>
            <a:custGeom>
              <a:avLst/>
              <a:gdLst>
                <a:gd name="T0" fmla="*/ 0 w 19"/>
                <a:gd name="T1" fmla="*/ 12 h 17"/>
                <a:gd name="T2" fmla="*/ 0 w 19"/>
                <a:gd name="T3" fmla="*/ 12 h 17"/>
                <a:gd name="T4" fmla="*/ 1 w 19"/>
                <a:gd name="T5" fmla="*/ 12 h 17"/>
                <a:gd name="T6" fmla="*/ 2 w 19"/>
                <a:gd name="T7" fmla="*/ 12 h 17"/>
                <a:gd name="T8" fmla="*/ 3 w 19"/>
                <a:gd name="T9" fmla="*/ 12 h 17"/>
                <a:gd name="T10" fmla="*/ 4 w 19"/>
                <a:gd name="T11" fmla="*/ 16 h 17"/>
                <a:gd name="T12" fmla="*/ 5 w 19"/>
                <a:gd name="T13" fmla="*/ 16 h 17"/>
                <a:gd name="T14" fmla="*/ 7 w 19"/>
                <a:gd name="T15" fmla="*/ 16 h 17"/>
                <a:gd name="T16" fmla="*/ 8 w 19"/>
                <a:gd name="T17" fmla="*/ 16 h 17"/>
                <a:gd name="T18" fmla="*/ 10 w 19"/>
                <a:gd name="T19" fmla="*/ 16 h 17"/>
                <a:gd name="T20" fmla="*/ 11 w 19"/>
                <a:gd name="T21" fmla="*/ 12 h 17"/>
                <a:gd name="T22" fmla="*/ 13 w 19"/>
                <a:gd name="T23" fmla="*/ 12 h 17"/>
                <a:gd name="T24" fmla="*/ 14 w 19"/>
                <a:gd name="T25" fmla="*/ 12 h 17"/>
                <a:gd name="T26" fmla="*/ 15 w 19"/>
                <a:gd name="T27" fmla="*/ 8 h 17"/>
                <a:gd name="T28" fmla="*/ 17 w 19"/>
                <a:gd name="T29" fmla="*/ 4 h 17"/>
                <a:gd name="T30" fmla="*/ 18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0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8"/>
                  </a:lnTo>
                  <a:lnTo>
                    <a:pt x="17" y="4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2" name="Freeform 458"/>
            <p:cNvSpPr>
              <a:spLocks/>
            </p:cNvSpPr>
            <p:nvPr/>
          </p:nvSpPr>
          <p:spPr bwMode="auto">
            <a:xfrm>
              <a:off x="1057" y="1532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4 h 17"/>
                <a:gd name="T6" fmla="*/ 3 w 17"/>
                <a:gd name="T7" fmla="*/ 12 h 17"/>
                <a:gd name="T8" fmla="*/ 0 w 17"/>
                <a:gd name="T9" fmla="*/ 12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6 h 17"/>
                <a:gd name="T16" fmla="*/ 0 w 17"/>
                <a:gd name="T17" fmla="*/ 4 h 17"/>
                <a:gd name="T18" fmla="*/ 3 w 17"/>
                <a:gd name="T19" fmla="*/ 4 h 17"/>
                <a:gd name="T20" fmla="*/ 3 w 17"/>
                <a:gd name="T21" fmla="*/ 2 h 17"/>
                <a:gd name="T22" fmla="*/ 6 w 17"/>
                <a:gd name="T23" fmla="*/ 2 h 17"/>
                <a:gd name="T24" fmla="*/ 6 w 17"/>
                <a:gd name="T25" fmla="*/ 0 h 17"/>
                <a:gd name="T26" fmla="*/ 9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9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3" name="Freeform 459"/>
            <p:cNvSpPr>
              <a:spLocks/>
            </p:cNvSpPr>
            <p:nvPr/>
          </p:nvSpPr>
          <p:spPr bwMode="auto">
            <a:xfrm>
              <a:off x="1076" y="1529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2 h 17"/>
                <a:gd name="T6" fmla="*/ 4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11 w 17"/>
                <a:gd name="T13" fmla="*/ 2 h 17"/>
                <a:gd name="T14" fmla="*/ 13 w 17"/>
                <a:gd name="T15" fmla="*/ 2 h 17"/>
                <a:gd name="T16" fmla="*/ 13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6 w 17"/>
                <a:gd name="T25" fmla="*/ 13 h 17"/>
                <a:gd name="T26" fmla="*/ 13 w 17"/>
                <a:gd name="T27" fmla="*/ 13 h 17"/>
                <a:gd name="T28" fmla="*/ 13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4" name="Freeform 460"/>
            <p:cNvSpPr>
              <a:spLocks/>
            </p:cNvSpPr>
            <p:nvPr/>
          </p:nvSpPr>
          <p:spPr bwMode="auto">
            <a:xfrm>
              <a:off x="1001" y="1500"/>
              <a:ext cx="22" cy="17"/>
            </a:xfrm>
            <a:custGeom>
              <a:avLst/>
              <a:gdLst>
                <a:gd name="T0" fmla="*/ 21 w 22"/>
                <a:gd name="T1" fmla="*/ 13 h 17"/>
                <a:gd name="T2" fmla="*/ 21 w 22"/>
                <a:gd name="T3" fmla="*/ 13 h 17"/>
                <a:gd name="T4" fmla="*/ 20 w 22"/>
                <a:gd name="T5" fmla="*/ 13 h 17"/>
                <a:gd name="T6" fmla="*/ 19 w 22"/>
                <a:gd name="T7" fmla="*/ 13 h 17"/>
                <a:gd name="T8" fmla="*/ 18 w 22"/>
                <a:gd name="T9" fmla="*/ 16 h 17"/>
                <a:gd name="T10" fmla="*/ 17 w 22"/>
                <a:gd name="T11" fmla="*/ 16 h 17"/>
                <a:gd name="T12" fmla="*/ 16 w 22"/>
                <a:gd name="T13" fmla="*/ 16 h 17"/>
                <a:gd name="T14" fmla="*/ 14 w 22"/>
                <a:gd name="T15" fmla="*/ 16 h 17"/>
                <a:gd name="T16" fmla="*/ 12 w 22"/>
                <a:gd name="T17" fmla="*/ 16 h 17"/>
                <a:gd name="T18" fmla="*/ 11 w 22"/>
                <a:gd name="T19" fmla="*/ 16 h 17"/>
                <a:gd name="T20" fmla="*/ 9 w 22"/>
                <a:gd name="T21" fmla="*/ 13 h 17"/>
                <a:gd name="T22" fmla="*/ 7 w 22"/>
                <a:gd name="T23" fmla="*/ 13 h 17"/>
                <a:gd name="T24" fmla="*/ 6 w 22"/>
                <a:gd name="T25" fmla="*/ 10 h 17"/>
                <a:gd name="T26" fmla="*/ 4 w 22"/>
                <a:gd name="T27" fmla="*/ 10 h 17"/>
                <a:gd name="T28" fmla="*/ 2 w 22"/>
                <a:gd name="T29" fmla="*/ 8 h 17"/>
                <a:gd name="T30" fmla="*/ 1 w 22"/>
                <a:gd name="T31" fmla="*/ 2 h 17"/>
                <a:gd name="T32" fmla="*/ 0 w 2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7"/>
                <a:gd name="T53" fmla="*/ 22 w 2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7">
                  <a:moveTo>
                    <a:pt x="21" y="13"/>
                  </a:moveTo>
                  <a:lnTo>
                    <a:pt x="21" y="13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5" name="Freeform 461"/>
            <p:cNvSpPr>
              <a:spLocks/>
            </p:cNvSpPr>
            <p:nvPr/>
          </p:nvSpPr>
          <p:spPr bwMode="auto">
            <a:xfrm>
              <a:off x="1021" y="15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9 w 17"/>
                <a:gd name="T27" fmla="*/ 14 h 17"/>
                <a:gd name="T28" fmla="*/ 6 w 17"/>
                <a:gd name="T29" fmla="*/ 16 h 17"/>
                <a:gd name="T30" fmla="*/ 3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6" name="Freeform 462"/>
            <p:cNvSpPr>
              <a:spLocks/>
            </p:cNvSpPr>
            <p:nvPr/>
          </p:nvSpPr>
          <p:spPr bwMode="auto">
            <a:xfrm>
              <a:off x="997" y="1496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5 h 17"/>
                <a:gd name="T14" fmla="*/ 2 w 17"/>
                <a:gd name="T15" fmla="*/ 2 h 17"/>
                <a:gd name="T16" fmla="*/ 4 w 17"/>
                <a:gd name="T17" fmla="*/ 0 h 17"/>
                <a:gd name="T18" fmla="*/ 6 w 17"/>
                <a:gd name="T19" fmla="*/ 0 h 17"/>
                <a:gd name="T20" fmla="*/ 9 w 17"/>
                <a:gd name="T21" fmla="*/ 0 h 17"/>
                <a:gd name="T22" fmla="*/ 11 w 17"/>
                <a:gd name="T23" fmla="*/ 0 h 17"/>
                <a:gd name="T24" fmla="*/ 13 w 17"/>
                <a:gd name="T25" fmla="*/ 2 h 17"/>
                <a:gd name="T26" fmla="*/ 16 w 17"/>
                <a:gd name="T27" fmla="*/ 5 h 17"/>
                <a:gd name="T28" fmla="*/ 2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7" name="Freeform 463"/>
            <p:cNvSpPr>
              <a:spLocks/>
            </p:cNvSpPr>
            <p:nvPr/>
          </p:nvSpPr>
          <p:spPr bwMode="auto">
            <a:xfrm>
              <a:off x="1028" y="1483"/>
              <a:ext cx="18" cy="22"/>
            </a:xfrm>
            <a:custGeom>
              <a:avLst/>
              <a:gdLst>
                <a:gd name="T0" fmla="*/ 17 w 18"/>
                <a:gd name="T1" fmla="*/ 21 h 22"/>
                <a:gd name="T2" fmla="*/ 17 w 18"/>
                <a:gd name="T3" fmla="*/ 21 h 22"/>
                <a:gd name="T4" fmla="*/ 16 w 18"/>
                <a:gd name="T5" fmla="*/ 21 h 22"/>
                <a:gd name="T6" fmla="*/ 15 w 18"/>
                <a:gd name="T7" fmla="*/ 21 h 22"/>
                <a:gd name="T8" fmla="*/ 14 w 18"/>
                <a:gd name="T9" fmla="*/ 20 h 22"/>
                <a:gd name="T10" fmla="*/ 12 w 18"/>
                <a:gd name="T11" fmla="*/ 20 h 22"/>
                <a:gd name="T12" fmla="*/ 10 w 18"/>
                <a:gd name="T13" fmla="*/ 20 h 22"/>
                <a:gd name="T14" fmla="*/ 9 w 18"/>
                <a:gd name="T15" fmla="*/ 19 h 22"/>
                <a:gd name="T16" fmla="*/ 7 w 18"/>
                <a:gd name="T17" fmla="*/ 18 h 22"/>
                <a:gd name="T18" fmla="*/ 5 w 18"/>
                <a:gd name="T19" fmla="*/ 17 h 22"/>
                <a:gd name="T20" fmla="*/ 3 w 18"/>
                <a:gd name="T21" fmla="*/ 16 h 22"/>
                <a:gd name="T22" fmla="*/ 2 w 18"/>
                <a:gd name="T23" fmla="*/ 14 h 22"/>
                <a:gd name="T24" fmla="*/ 1 w 18"/>
                <a:gd name="T25" fmla="*/ 12 h 22"/>
                <a:gd name="T26" fmla="*/ 0 w 18"/>
                <a:gd name="T27" fmla="*/ 10 h 22"/>
                <a:gd name="T28" fmla="*/ 0 w 18"/>
                <a:gd name="T29" fmla="*/ 7 h 22"/>
                <a:gd name="T30" fmla="*/ 0 w 18"/>
                <a:gd name="T31" fmla="*/ 3 h 22"/>
                <a:gd name="T32" fmla="*/ 1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17" y="21"/>
                  </a:move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8" name="Freeform 464"/>
            <p:cNvSpPr>
              <a:spLocks/>
            </p:cNvSpPr>
            <p:nvPr/>
          </p:nvSpPr>
          <p:spPr bwMode="auto">
            <a:xfrm>
              <a:off x="1045" y="15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2 w 17"/>
                <a:gd name="T21" fmla="*/ 11 h 17"/>
                <a:gd name="T22" fmla="*/ 12 w 17"/>
                <a:gd name="T23" fmla="*/ 13 h 17"/>
                <a:gd name="T24" fmla="*/ 8 w 17"/>
                <a:gd name="T25" fmla="*/ 13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9" name="Freeform 465"/>
            <p:cNvSpPr>
              <a:spLocks/>
            </p:cNvSpPr>
            <p:nvPr/>
          </p:nvSpPr>
          <p:spPr bwMode="auto">
            <a:xfrm>
              <a:off x="1025" y="1480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2 w 17"/>
                <a:gd name="T5" fmla="*/ 8 h 17"/>
                <a:gd name="T6" fmla="*/ 2 w 17"/>
                <a:gd name="T7" fmla="*/ 4 h 17"/>
                <a:gd name="T8" fmla="*/ 4 w 17"/>
                <a:gd name="T9" fmla="*/ 4 h 17"/>
                <a:gd name="T10" fmla="*/ 4 w 17"/>
                <a:gd name="T11" fmla="*/ 0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0 h 17"/>
                <a:gd name="T20" fmla="*/ 12 w 17"/>
                <a:gd name="T21" fmla="*/ 4 h 17"/>
                <a:gd name="T22" fmla="*/ 14 w 17"/>
                <a:gd name="T23" fmla="*/ 4 h 17"/>
                <a:gd name="T24" fmla="*/ 14 w 17"/>
                <a:gd name="T25" fmla="*/ 8 h 17"/>
                <a:gd name="T26" fmla="*/ 16 w 17"/>
                <a:gd name="T27" fmla="*/ 8 h 17"/>
                <a:gd name="T28" fmla="*/ 16 w 17"/>
                <a:gd name="T29" fmla="*/ 12 h 17"/>
                <a:gd name="T30" fmla="*/ 16 w 17"/>
                <a:gd name="T31" fmla="*/ 16 h 17"/>
                <a:gd name="T32" fmla="*/ 0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0" name="Freeform 466"/>
            <p:cNvSpPr>
              <a:spLocks/>
            </p:cNvSpPr>
            <p:nvPr/>
          </p:nvSpPr>
          <p:spPr bwMode="auto">
            <a:xfrm>
              <a:off x="1029" y="1453"/>
              <a:ext cx="30" cy="31"/>
            </a:xfrm>
            <a:custGeom>
              <a:avLst/>
              <a:gdLst>
                <a:gd name="T0" fmla="*/ 0 w 30"/>
                <a:gd name="T1" fmla="*/ 30 h 31"/>
                <a:gd name="T2" fmla="*/ 0 w 30"/>
                <a:gd name="T3" fmla="*/ 30 h 31"/>
                <a:gd name="T4" fmla="*/ 0 w 30"/>
                <a:gd name="T5" fmla="*/ 29 h 31"/>
                <a:gd name="T6" fmla="*/ 1 w 30"/>
                <a:gd name="T7" fmla="*/ 27 h 31"/>
                <a:gd name="T8" fmla="*/ 2 w 30"/>
                <a:gd name="T9" fmla="*/ 25 h 31"/>
                <a:gd name="T10" fmla="*/ 3 w 30"/>
                <a:gd name="T11" fmla="*/ 23 h 31"/>
                <a:gd name="T12" fmla="*/ 4 w 30"/>
                <a:gd name="T13" fmla="*/ 20 h 31"/>
                <a:gd name="T14" fmla="*/ 6 w 30"/>
                <a:gd name="T15" fmla="*/ 17 h 31"/>
                <a:gd name="T16" fmla="*/ 8 w 30"/>
                <a:gd name="T17" fmla="*/ 14 h 31"/>
                <a:gd name="T18" fmla="*/ 10 w 30"/>
                <a:gd name="T19" fmla="*/ 11 h 31"/>
                <a:gd name="T20" fmla="*/ 12 w 30"/>
                <a:gd name="T21" fmla="*/ 9 h 31"/>
                <a:gd name="T22" fmla="*/ 14 w 30"/>
                <a:gd name="T23" fmla="*/ 6 h 31"/>
                <a:gd name="T24" fmla="*/ 17 w 30"/>
                <a:gd name="T25" fmla="*/ 4 h 31"/>
                <a:gd name="T26" fmla="*/ 20 w 30"/>
                <a:gd name="T27" fmla="*/ 2 h 31"/>
                <a:gd name="T28" fmla="*/ 23 w 30"/>
                <a:gd name="T29" fmla="*/ 1 h 31"/>
                <a:gd name="T30" fmla="*/ 26 w 30"/>
                <a:gd name="T31" fmla="*/ 0 h 31"/>
                <a:gd name="T32" fmla="*/ 29 w 3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1"/>
                <a:gd name="T53" fmla="*/ 30 w 3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1">
                  <a:moveTo>
                    <a:pt x="0" y="30"/>
                  </a:moveTo>
                  <a:lnTo>
                    <a:pt x="0" y="30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1" name="Freeform 467"/>
            <p:cNvSpPr>
              <a:spLocks/>
            </p:cNvSpPr>
            <p:nvPr/>
          </p:nvSpPr>
          <p:spPr bwMode="auto">
            <a:xfrm>
              <a:off x="1025" y="1482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3 w 17"/>
                <a:gd name="T5" fmla="*/ 9 h 17"/>
                <a:gd name="T6" fmla="*/ 13 w 17"/>
                <a:gd name="T7" fmla="*/ 12 h 17"/>
                <a:gd name="T8" fmla="*/ 11 w 17"/>
                <a:gd name="T9" fmla="*/ 12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9 h 17"/>
                <a:gd name="T26" fmla="*/ 0 w 17"/>
                <a:gd name="T27" fmla="*/ 6 h 17"/>
                <a:gd name="T28" fmla="*/ 0 w 17"/>
                <a:gd name="T29" fmla="*/ 3 h 17"/>
                <a:gd name="T30" fmla="*/ 0 w 17"/>
                <a:gd name="T31" fmla="*/ 0 h 17"/>
                <a:gd name="T32" fmla="*/ 16 w 17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2" name="Freeform 468"/>
            <p:cNvSpPr>
              <a:spLocks/>
            </p:cNvSpPr>
            <p:nvPr/>
          </p:nvSpPr>
          <p:spPr bwMode="auto">
            <a:xfrm>
              <a:off x="1058" y="1449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4 w 17"/>
                <a:gd name="T5" fmla="*/ 2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2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4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3" name="Freeform 469"/>
            <p:cNvSpPr>
              <a:spLocks/>
            </p:cNvSpPr>
            <p:nvPr/>
          </p:nvSpPr>
          <p:spPr bwMode="auto">
            <a:xfrm>
              <a:off x="1058" y="14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1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7 h 17"/>
                <a:gd name="T18" fmla="*/ 16 w 17"/>
                <a:gd name="T19" fmla="*/ 8 h 17"/>
                <a:gd name="T20" fmla="*/ 16 w 17"/>
                <a:gd name="T21" fmla="*/ 13 h 17"/>
                <a:gd name="T22" fmla="*/ 16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4" name="Freeform 470"/>
            <p:cNvSpPr>
              <a:spLocks/>
            </p:cNvSpPr>
            <p:nvPr/>
          </p:nvSpPr>
          <p:spPr bwMode="auto">
            <a:xfrm>
              <a:off x="1054" y="144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6 w 17"/>
                <a:gd name="T11" fmla="*/ 14 h 17"/>
                <a:gd name="T12" fmla="*/ 3 w 17"/>
                <a:gd name="T13" fmla="*/ 14 h 17"/>
                <a:gd name="T14" fmla="*/ 3 w 17"/>
                <a:gd name="T15" fmla="*/ 12 h 17"/>
                <a:gd name="T16" fmla="*/ 0 w 17"/>
                <a:gd name="T17" fmla="*/ 10 h 17"/>
                <a:gd name="T18" fmla="*/ 0 w 17"/>
                <a:gd name="T19" fmla="*/ 8 h 17"/>
                <a:gd name="T20" fmla="*/ 0 w 17"/>
                <a:gd name="T21" fmla="*/ 6 h 17"/>
                <a:gd name="T22" fmla="*/ 0 w 17"/>
                <a:gd name="T23" fmla="*/ 4 h 17"/>
                <a:gd name="T24" fmla="*/ 3 w 17"/>
                <a:gd name="T25" fmla="*/ 2 h 17"/>
                <a:gd name="T26" fmla="*/ 6 w 17"/>
                <a:gd name="T27" fmla="*/ 0 h 17"/>
                <a:gd name="T28" fmla="*/ 9 w 17"/>
                <a:gd name="T29" fmla="*/ 0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5" name="Freeform 471"/>
            <p:cNvSpPr>
              <a:spLocks/>
            </p:cNvSpPr>
            <p:nvPr/>
          </p:nvSpPr>
          <p:spPr bwMode="auto">
            <a:xfrm>
              <a:off x="1060" y="1463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8 h 17"/>
                <a:gd name="T6" fmla="*/ 14 w 17"/>
                <a:gd name="T7" fmla="*/ 12 h 17"/>
                <a:gd name="T8" fmla="*/ 12 w 17"/>
                <a:gd name="T9" fmla="*/ 12 h 17"/>
                <a:gd name="T10" fmla="*/ 10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8 h 17"/>
                <a:gd name="T24" fmla="*/ 0 w 17"/>
                <a:gd name="T25" fmla="*/ 4 h 17"/>
                <a:gd name="T26" fmla="*/ 0 w 17"/>
                <a:gd name="T27" fmla="*/ 0 h 17"/>
                <a:gd name="T28" fmla="*/ 16 w 17"/>
                <a:gd name="T29" fmla="*/ 4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6" name="Freeform 472"/>
            <p:cNvSpPr>
              <a:spLocks/>
            </p:cNvSpPr>
            <p:nvPr/>
          </p:nvSpPr>
          <p:spPr bwMode="auto">
            <a:xfrm>
              <a:off x="1025" y="1469"/>
              <a:ext cx="17" cy="23"/>
            </a:xfrm>
            <a:custGeom>
              <a:avLst/>
              <a:gdLst>
                <a:gd name="T0" fmla="*/ 0 w 17"/>
                <a:gd name="T1" fmla="*/ 22 h 23"/>
                <a:gd name="T2" fmla="*/ 0 w 17"/>
                <a:gd name="T3" fmla="*/ 22 h 23"/>
                <a:gd name="T4" fmla="*/ 0 w 17"/>
                <a:gd name="T5" fmla="*/ 21 h 23"/>
                <a:gd name="T6" fmla="*/ 3 w 17"/>
                <a:gd name="T7" fmla="*/ 20 h 23"/>
                <a:gd name="T8" fmla="*/ 6 w 17"/>
                <a:gd name="T9" fmla="*/ 19 h 23"/>
                <a:gd name="T10" fmla="*/ 6 w 17"/>
                <a:gd name="T11" fmla="*/ 17 h 23"/>
                <a:gd name="T12" fmla="*/ 9 w 17"/>
                <a:gd name="T13" fmla="*/ 16 h 23"/>
                <a:gd name="T14" fmla="*/ 12 w 17"/>
                <a:gd name="T15" fmla="*/ 14 h 23"/>
                <a:gd name="T16" fmla="*/ 12 w 17"/>
                <a:gd name="T17" fmla="*/ 12 h 23"/>
                <a:gd name="T18" fmla="*/ 12 w 17"/>
                <a:gd name="T19" fmla="*/ 10 h 23"/>
                <a:gd name="T20" fmla="*/ 16 w 17"/>
                <a:gd name="T21" fmla="*/ 8 h 23"/>
                <a:gd name="T22" fmla="*/ 16 w 17"/>
                <a:gd name="T23" fmla="*/ 6 h 23"/>
                <a:gd name="T24" fmla="*/ 16 w 17"/>
                <a:gd name="T25" fmla="*/ 5 h 23"/>
                <a:gd name="T26" fmla="*/ 12 w 17"/>
                <a:gd name="T27" fmla="*/ 3 h 23"/>
                <a:gd name="T28" fmla="*/ 9 w 17"/>
                <a:gd name="T29" fmla="*/ 1 h 23"/>
                <a:gd name="T30" fmla="*/ 6 w 17"/>
                <a:gd name="T31" fmla="*/ 1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0" y="22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9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7" name="Freeform 473"/>
            <p:cNvSpPr>
              <a:spLocks/>
            </p:cNvSpPr>
            <p:nvPr/>
          </p:nvSpPr>
          <p:spPr bwMode="auto">
            <a:xfrm>
              <a:off x="1021" y="1489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4 w 17"/>
                <a:gd name="T17" fmla="*/ 13 h 17"/>
                <a:gd name="T18" fmla="*/ 2 w 17"/>
                <a:gd name="T19" fmla="*/ 13 h 17"/>
                <a:gd name="T20" fmla="*/ 2 w 17"/>
                <a:gd name="T21" fmla="*/ 10 h 17"/>
                <a:gd name="T22" fmla="*/ 0 w 17"/>
                <a:gd name="T23" fmla="*/ 10 h 17"/>
                <a:gd name="T24" fmla="*/ 0 w 17"/>
                <a:gd name="T25" fmla="*/ 8 h 17"/>
                <a:gd name="T26" fmla="*/ 0 w 17"/>
                <a:gd name="T27" fmla="*/ 5 h 17"/>
                <a:gd name="T28" fmla="*/ 0 w 17"/>
                <a:gd name="T29" fmla="*/ 2 h 17"/>
                <a:gd name="T30" fmla="*/ 2 w 17"/>
                <a:gd name="T31" fmla="*/ 0 h 17"/>
                <a:gd name="T32" fmla="*/ 16 w 17"/>
                <a:gd name="T33" fmla="*/ 1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8" name="Freeform 474"/>
            <p:cNvSpPr>
              <a:spLocks/>
            </p:cNvSpPr>
            <p:nvPr/>
          </p:nvSpPr>
          <p:spPr bwMode="auto">
            <a:xfrm>
              <a:off x="1022" y="1465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8 w 17"/>
                <a:gd name="T5" fmla="*/ 16 h 17"/>
                <a:gd name="T6" fmla="*/ 4 w 17"/>
                <a:gd name="T7" fmla="*/ 14 h 17"/>
                <a:gd name="T8" fmla="*/ 4 w 17"/>
                <a:gd name="T9" fmla="*/ 12 h 17"/>
                <a:gd name="T10" fmla="*/ 0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9" name="Freeform 475"/>
            <p:cNvSpPr>
              <a:spLocks/>
            </p:cNvSpPr>
            <p:nvPr/>
          </p:nvSpPr>
          <p:spPr bwMode="auto">
            <a:xfrm>
              <a:off x="980" y="1466"/>
              <a:ext cx="46" cy="17"/>
            </a:xfrm>
            <a:custGeom>
              <a:avLst/>
              <a:gdLst>
                <a:gd name="T0" fmla="*/ 45 w 46"/>
                <a:gd name="T1" fmla="*/ 3 h 17"/>
                <a:gd name="T2" fmla="*/ 42 w 46"/>
                <a:gd name="T3" fmla="*/ 2 h 17"/>
                <a:gd name="T4" fmla="*/ 40 w 46"/>
                <a:gd name="T5" fmla="*/ 1 h 17"/>
                <a:gd name="T6" fmla="*/ 37 w 46"/>
                <a:gd name="T7" fmla="*/ 1 h 17"/>
                <a:gd name="T8" fmla="*/ 34 w 46"/>
                <a:gd name="T9" fmla="*/ 0 h 17"/>
                <a:gd name="T10" fmla="*/ 31 w 46"/>
                <a:gd name="T11" fmla="*/ 0 h 17"/>
                <a:gd name="T12" fmla="*/ 28 w 46"/>
                <a:gd name="T13" fmla="*/ 0 h 17"/>
                <a:gd name="T14" fmla="*/ 25 w 46"/>
                <a:gd name="T15" fmla="*/ 0 h 17"/>
                <a:gd name="T16" fmla="*/ 22 w 46"/>
                <a:gd name="T17" fmla="*/ 0 h 17"/>
                <a:gd name="T18" fmla="*/ 19 w 46"/>
                <a:gd name="T19" fmla="*/ 1 h 17"/>
                <a:gd name="T20" fmla="*/ 16 w 46"/>
                <a:gd name="T21" fmla="*/ 2 h 17"/>
                <a:gd name="T22" fmla="*/ 12 w 46"/>
                <a:gd name="T23" fmla="*/ 3 h 17"/>
                <a:gd name="T24" fmla="*/ 10 w 46"/>
                <a:gd name="T25" fmla="*/ 4 h 17"/>
                <a:gd name="T26" fmla="*/ 7 w 46"/>
                <a:gd name="T27" fmla="*/ 6 h 17"/>
                <a:gd name="T28" fmla="*/ 4 w 46"/>
                <a:gd name="T29" fmla="*/ 9 h 17"/>
                <a:gd name="T30" fmla="*/ 2 w 46"/>
                <a:gd name="T31" fmla="*/ 12 h 17"/>
                <a:gd name="T32" fmla="*/ 0 w 46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7"/>
                <a:gd name="T53" fmla="*/ 46 w 4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7">
                  <a:moveTo>
                    <a:pt x="45" y="3"/>
                  </a:move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0" name="Freeform 476"/>
            <p:cNvSpPr>
              <a:spLocks/>
            </p:cNvSpPr>
            <p:nvPr/>
          </p:nvSpPr>
          <p:spPr bwMode="auto">
            <a:xfrm>
              <a:off x="1024" y="1465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9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9 w 17"/>
                <a:gd name="T27" fmla="*/ 14 h 17"/>
                <a:gd name="T28" fmla="*/ 9 w 17"/>
                <a:gd name="T29" fmla="*/ 16 h 17"/>
                <a:gd name="T30" fmla="*/ 6 w 17"/>
                <a:gd name="T31" fmla="*/ 16 h 17"/>
                <a:gd name="T32" fmla="*/ 3 w 17"/>
                <a:gd name="T33" fmla="*/ 16 h 17"/>
                <a:gd name="T34" fmla="*/ 0 w 17"/>
                <a:gd name="T35" fmla="*/ 16 h 17"/>
                <a:gd name="T36" fmla="*/ 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1" name="Freeform 477"/>
            <p:cNvSpPr>
              <a:spLocks/>
            </p:cNvSpPr>
            <p:nvPr/>
          </p:nvSpPr>
          <p:spPr bwMode="auto">
            <a:xfrm>
              <a:off x="976" y="1478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3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3 h 17"/>
                <a:gd name="T16" fmla="*/ 2 w 17"/>
                <a:gd name="T17" fmla="*/ 13 h 17"/>
                <a:gd name="T18" fmla="*/ 2 w 17"/>
                <a:gd name="T19" fmla="*/ 10 h 17"/>
                <a:gd name="T20" fmla="*/ 0 w 17"/>
                <a:gd name="T21" fmla="*/ 8 h 17"/>
                <a:gd name="T22" fmla="*/ 0 w 17"/>
                <a:gd name="T23" fmla="*/ 5 h 17"/>
                <a:gd name="T24" fmla="*/ 0 w 17"/>
                <a:gd name="T25" fmla="*/ 2 h 17"/>
                <a:gd name="T26" fmla="*/ 2 w 17"/>
                <a:gd name="T27" fmla="*/ 0 h 17"/>
                <a:gd name="T28" fmla="*/ 16 w 17"/>
                <a:gd name="T29" fmla="*/ 1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2" name="Freeform 478"/>
            <p:cNvSpPr>
              <a:spLocks/>
            </p:cNvSpPr>
            <p:nvPr/>
          </p:nvSpPr>
          <p:spPr bwMode="auto">
            <a:xfrm>
              <a:off x="954" y="1480"/>
              <a:ext cx="27" cy="17"/>
            </a:xfrm>
            <a:custGeom>
              <a:avLst/>
              <a:gdLst>
                <a:gd name="T0" fmla="*/ 26 w 27"/>
                <a:gd name="T1" fmla="*/ 0 h 17"/>
                <a:gd name="T2" fmla="*/ 26 w 27"/>
                <a:gd name="T3" fmla="*/ 0 h 17"/>
                <a:gd name="T4" fmla="*/ 25 w 27"/>
                <a:gd name="T5" fmla="*/ 1 h 17"/>
                <a:gd name="T6" fmla="*/ 25 w 27"/>
                <a:gd name="T7" fmla="*/ 2 h 17"/>
                <a:gd name="T8" fmla="*/ 24 w 27"/>
                <a:gd name="T9" fmla="*/ 4 h 17"/>
                <a:gd name="T10" fmla="*/ 23 w 27"/>
                <a:gd name="T11" fmla="*/ 5 h 17"/>
                <a:gd name="T12" fmla="*/ 22 w 27"/>
                <a:gd name="T13" fmla="*/ 7 h 17"/>
                <a:gd name="T14" fmla="*/ 21 w 27"/>
                <a:gd name="T15" fmla="*/ 8 h 17"/>
                <a:gd name="T16" fmla="*/ 19 w 27"/>
                <a:gd name="T17" fmla="*/ 10 h 17"/>
                <a:gd name="T18" fmla="*/ 17 w 27"/>
                <a:gd name="T19" fmla="*/ 11 h 17"/>
                <a:gd name="T20" fmla="*/ 14 w 27"/>
                <a:gd name="T21" fmla="*/ 13 h 17"/>
                <a:gd name="T22" fmla="*/ 11 w 27"/>
                <a:gd name="T23" fmla="*/ 13 h 17"/>
                <a:gd name="T24" fmla="*/ 8 w 27"/>
                <a:gd name="T25" fmla="*/ 14 h 17"/>
                <a:gd name="T26" fmla="*/ 4 w 27"/>
                <a:gd name="T27" fmla="*/ 14 h 17"/>
                <a:gd name="T28" fmla="*/ 0 w 2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7"/>
                <a:gd name="T47" fmla="*/ 27 w 2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7">
                  <a:moveTo>
                    <a:pt x="26" y="0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3" name="Freeform 479"/>
            <p:cNvSpPr>
              <a:spLocks/>
            </p:cNvSpPr>
            <p:nvPr/>
          </p:nvSpPr>
          <p:spPr bwMode="auto">
            <a:xfrm>
              <a:off x="976" y="1476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9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6 w 17"/>
                <a:gd name="T13" fmla="*/ 0 h 17"/>
                <a:gd name="T14" fmla="*/ 9 w 17"/>
                <a:gd name="T15" fmla="*/ 0 h 17"/>
                <a:gd name="T16" fmla="*/ 11 w 17"/>
                <a:gd name="T17" fmla="*/ 3 h 17"/>
                <a:gd name="T18" fmla="*/ 13 w 17"/>
                <a:gd name="T19" fmla="*/ 3 h 17"/>
                <a:gd name="T20" fmla="*/ 13 w 17"/>
                <a:gd name="T21" fmla="*/ 6 h 17"/>
                <a:gd name="T22" fmla="*/ 16 w 17"/>
                <a:gd name="T23" fmla="*/ 9 h 17"/>
                <a:gd name="T24" fmla="*/ 16 w 17"/>
                <a:gd name="T25" fmla="*/ 12 h 17"/>
                <a:gd name="T26" fmla="*/ 16 w 17"/>
                <a:gd name="T27" fmla="*/ 16 h 17"/>
                <a:gd name="T28" fmla="*/ 0 w 17"/>
                <a:gd name="T29" fmla="*/ 1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4" name="Freeform 480"/>
            <p:cNvSpPr>
              <a:spLocks/>
            </p:cNvSpPr>
            <p:nvPr/>
          </p:nvSpPr>
          <p:spPr bwMode="auto">
            <a:xfrm>
              <a:off x="950" y="148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3 h 17"/>
                <a:gd name="T10" fmla="*/ 4 w 17"/>
                <a:gd name="T11" fmla="*/ 13 h 17"/>
                <a:gd name="T12" fmla="*/ 4 w 17"/>
                <a:gd name="T13" fmla="*/ 11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2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5" name="Freeform 481"/>
            <p:cNvSpPr>
              <a:spLocks/>
            </p:cNvSpPr>
            <p:nvPr/>
          </p:nvSpPr>
          <p:spPr bwMode="auto">
            <a:xfrm>
              <a:off x="931" y="1491"/>
              <a:ext cx="24" cy="17"/>
            </a:xfrm>
            <a:custGeom>
              <a:avLst/>
              <a:gdLst>
                <a:gd name="T0" fmla="*/ 23 w 24"/>
                <a:gd name="T1" fmla="*/ 0 h 17"/>
                <a:gd name="T2" fmla="*/ 19 w 24"/>
                <a:gd name="T3" fmla="*/ 0 h 17"/>
                <a:gd name="T4" fmla="*/ 15 w 24"/>
                <a:gd name="T5" fmla="*/ 0 h 17"/>
                <a:gd name="T6" fmla="*/ 12 w 24"/>
                <a:gd name="T7" fmla="*/ 0 h 17"/>
                <a:gd name="T8" fmla="*/ 10 w 24"/>
                <a:gd name="T9" fmla="*/ 2 h 17"/>
                <a:gd name="T10" fmla="*/ 8 w 24"/>
                <a:gd name="T11" fmla="*/ 2 h 17"/>
                <a:gd name="T12" fmla="*/ 6 w 24"/>
                <a:gd name="T13" fmla="*/ 4 h 17"/>
                <a:gd name="T14" fmla="*/ 4 w 24"/>
                <a:gd name="T15" fmla="*/ 4 h 17"/>
                <a:gd name="T16" fmla="*/ 3 w 24"/>
                <a:gd name="T17" fmla="*/ 6 h 17"/>
                <a:gd name="T18" fmla="*/ 2 w 24"/>
                <a:gd name="T19" fmla="*/ 6 h 17"/>
                <a:gd name="T20" fmla="*/ 2 w 24"/>
                <a:gd name="T21" fmla="*/ 9 h 17"/>
                <a:gd name="T22" fmla="*/ 1 w 24"/>
                <a:gd name="T23" fmla="*/ 9 h 17"/>
                <a:gd name="T24" fmla="*/ 1 w 24"/>
                <a:gd name="T25" fmla="*/ 11 h 17"/>
                <a:gd name="T26" fmla="*/ 0 w 24"/>
                <a:gd name="T27" fmla="*/ 13 h 17"/>
                <a:gd name="T28" fmla="*/ 0 w 24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17"/>
                <a:gd name="T47" fmla="*/ 24 w 2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17">
                  <a:moveTo>
                    <a:pt x="23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6" name="Freeform 482"/>
            <p:cNvSpPr>
              <a:spLocks/>
            </p:cNvSpPr>
            <p:nvPr/>
          </p:nvSpPr>
          <p:spPr bwMode="auto">
            <a:xfrm>
              <a:off x="954" y="148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2 w 17"/>
                <a:gd name="T19" fmla="*/ 9 h 17"/>
                <a:gd name="T20" fmla="*/ 12 w 17"/>
                <a:gd name="T21" fmla="*/ 11 h 17"/>
                <a:gd name="T22" fmla="*/ 12 w 17"/>
                <a:gd name="T23" fmla="*/ 13 h 17"/>
                <a:gd name="T24" fmla="*/ 8 w 17"/>
                <a:gd name="T25" fmla="*/ 13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7" name="Freeform 483"/>
            <p:cNvSpPr>
              <a:spLocks/>
            </p:cNvSpPr>
            <p:nvPr/>
          </p:nvSpPr>
          <p:spPr bwMode="auto">
            <a:xfrm>
              <a:off x="927" y="1497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6 w 17"/>
                <a:gd name="T7" fmla="*/ 12 h 17"/>
                <a:gd name="T8" fmla="*/ 13 w 17"/>
                <a:gd name="T9" fmla="*/ 12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6 h 17"/>
                <a:gd name="T26" fmla="*/ 0 w 17"/>
                <a:gd name="T27" fmla="*/ 3 h 17"/>
                <a:gd name="T28" fmla="*/ 0 w 17"/>
                <a:gd name="T29" fmla="*/ 0 h 17"/>
                <a:gd name="T30" fmla="*/ 16 w 1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8" name="Freeform 484"/>
            <p:cNvSpPr>
              <a:spLocks/>
            </p:cNvSpPr>
            <p:nvPr/>
          </p:nvSpPr>
          <p:spPr bwMode="auto">
            <a:xfrm>
              <a:off x="889" y="1503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16 h 17"/>
                <a:gd name="T4" fmla="*/ 0 w 28"/>
                <a:gd name="T5" fmla="*/ 12 h 17"/>
                <a:gd name="T6" fmla="*/ 1 w 28"/>
                <a:gd name="T7" fmla="*/ 12 h 17"/>
                <a:gd name="T8" fmla="*/ 3 w 28"/>
                <a:gd name="T9" fmla="*/ 8 h 17"/>
                <a:gd name="T10" fmla="*/ 4 w 28"/>
                <a:gd name="T11" fmla="*/ 8 h 17"/>
                <a:gd name="T12" fmla="*/ 5 w 28"/>
                <a:gd name="T13" fmla="*/ 4 h 17"/>
                <a:gd name="T14" fmla="*/ 7 w 28"/>
                <a:gd name="T15" fmla="*/ 4 h 17"/>
                <a:gd name="T16" fmla="*/ 9 w 28"/>
                <a:gd name="T17" fmla="*/ 0 h 17"/>
                <a:gd name="T18" fmla="*/ 11 w 28"/>
                <a:gd name="T19" fmla="*/ 0 h 17"/>
                <a:gd name="T20" fmla="*/ 13 w 28"/>
                <a:gd name="T21" fmla="*/ 0 h 17"/>
                <a:gd name="T22" fmla="*/ 15 w 28"/>
                <a:gd name="T23" fmla="*/ 0 h 17"/>
                <a:gd name="T24" fmla="*/ 18 w 28"/>
                <a:gd name="T25" fmla="*/ 0 h 17"/>
                <a:gd name="T26" fmla="*/ 21 w 28"/>
                <a:gd name="T27" fmla="*/ 4 h 17"/>
                <a:gd name="T28" fmla="*/ 24 w 28"/>
                <a:gd name="T29" fmla="*/ 4 h 17"/>
                <a:gd name="T30" fmla="*/ 27 w 28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7"/>
                <a:gd name="T50" fmla="*/ 28 w 2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9" name="Freeform 485"/>
            <p:cNvSpPr>
              <a:spLocks/>
            </p:cNvSpPr>
            <p:nvPr/>
          </p:nvSpPr>
          <p:spPr bwMode="auto">
            <a:xfrm>
              <a:off x="885" y="1504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3 h 17"/>
                <a:gd name="T12" fmla="*/ 2 w 17"/>
                <a:gd name="T13" fmla="*/ 13 h 17"/>
                <a:gd name="T14" fmla="*/ 2 w 17"/>
                <a:gd name="T15" fmla="*/ 11 h 17"/>
                <a:gd name="T16" fmla="*/ 0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2 w 17"/>
                <a:gd name="T25" fmla="*/ 2 h 17"/>
                <a:gd name="T26" fmla="*/ 2 w 17"/>
                <a:gd name="T27" fmla="*/ 0 h 17"/>
                <a:gd name="T28" fmla="*/ 5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0" name="Freeform 486"/>
            <p:cNvSpPr>
              <a:spLocks/>
            </p:cNvSpPr>
            <p:nvPr/>
          </p:nvSpPr>
          <p:spPr bwMode="auto">
            <a:xfrm>
              <a:off x="915" y="1502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12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2 w 17"/>
                <a:gd name="T15" fmla="*/ 11 h 17"/>
                <a:gd name="T16" fmla="*/ 12 w 17"/>
                <a:gd name="T17" fmla="*/ 13 h 17"/>
                <a:gd name="T18" fmla="*/ 9 w 17"/>
                <a:gd name="T19" fmla="*/ 13 h 17"/>
                <a:gd name="T20" fmla="*/ 9 w 17"/>
                <a:gd name="T21" fmla="*/ 16 h 17"/>
                <a:gd name="T22" fmla="*/ 6 w 17"/>
                <a:gd name="T23" fmla="*/ 16 h 17"/>
                <a:gd name="T24" fmla="*/ 3 w 17"/>
                <a:gd name="T25" fmla="*/ 16 h 17"/>
                <a:gd name="T26" fmla="*/ 0 w 17"/>
                <a:gd name="T27" fmla="*/ 16 h 17"/>
                <a:gd name="T28" fmla="*/ 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1" name="Freeform 487"/>
            <p:cNvSpPr>
              <a:spLocks/>
            </p:cNvSpPr>
            <p:nvPr/>
          </p:nvSpPr>
          <p:spPr bwMode="auto">
            <a:xfrm>
              <a:off x="936" y="1452"/>
              <a:ext cx="37" cy="18"/>
            </a:xfrm>
            <a:custGeom>
              <a:avLst/>
              <a:gdLst>
                <a:gd name="T0" fmla="*/ 36 w 37"/>
                <a:gd name="T1" fmla="*/ 1 h 18"/>
                <a:gd name="T2" fmla="*/ 36 w 37"/>
                <a:gd name="T3" fmla="*/ 1 h 18"/>
                <a:gd name="T4" fmla="*/ 35 w 37"/>
                <a:gd name="T5" fmla="*/ 1 h 18"/>
                <a:gd name="T6" fmla="*/ 34 w 37"/>
                <a:gd name="T7" fmla="*/ 0 h 18"/>
                <a:gd name="T8" fmla="*/ 33 w 37"/>
                <a:gd name="T9" fmla="*/ 0 h 18"/>
                <a:gd name="T10" fmla="*/ 31 w 37"/>
                <a:gd name="T11" fmla="*/ 0 h 18"/>
                <a:gd name="T12" fmla="*/ 29 w 37"/>
                <a:gd name="T13" fmla="*/ 0 h 18"/>
                <a:gd name="T14" fmla="*/ 27 w 37"/>
                <a:gd name="T15" fmla="*/ 0 h 18"/>
                <a:gd name="T16" fmla="*/ 25 w 37"/>
                <a:gd name="T17" fmla="*/ 0 h 18"/>
                <a:gd name="T18" fmla="*/ 22 w 37"/>
                <a:gd name="T19" fmla="*/ 1 h 18"/>
                <a:gd name="T20" fmla="*/ 19 w 37"/>
                <a:gd name="T21" fmla="*/ 2 h 18"/>
                <a:gd name="T22" fmla="*/ 16 w 37"/>
                <a:gd name="T23" fmla="*/ 3 h 18"/>
                <a:gd name="T24" fmla="*/ 13 w 37"/>
                <a:gd name="T25" fmla="*/ 5 h 18"/>
                <a:gd name="T26" fmla="*/ 10 w 37"/>
                <a:gd name="T27" fmla="*/ 7 h 18"/>
                <a:gd name="T28" fmla="*/ 6 w 37"/>
                <a:gd name="T29" fmla="*/ 10 h 18"/>
                <a:gd name="T30" fmla="*/ 3 w 37"/>
                <a:gd name="T31" fmla="*/ 13 h 18"/>
                <a:gd name="T32" fmla="*/ 0 w 37"/>
                <a:gd name="T33" fmla="*/ 1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8"/>
                <a:gd name="T53" fmla="*/ 37 w 3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8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2" name="Freeform 488"/>
            <p:cNvSpPr>
              <a:spLocks/>
            </p:cNvSpPr>
            <p:nvPr/>
          </p:nvSpPr>
          <p:spPr bwMode="auto">
            <a:xfrm>
              <a:off x="970" y="1450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12 w 17"/>
                <a:gd name="T5" fmla="*/ 0 h 17"/>
                <a:gd name="T6" fmla="*/ 12 w 17"/>
                <a:gd name="T7" fmla="*/ 2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6 w 17"/>
                <a:gd name="T15" fmla="*/ 11 h 17"/>
                <a:gd name="T16" fmla="*/ 12 w 17"/>
                <a:gd name="T17" fmla="*/ 11 h 17"/>
                <a:gd name="T18" fmla="*/ 12 w 17"/>
                <a:gd name="T19" fmla="*/ 13 h 17"/>
                <a:gd name="T20" fmla="*/ 9 w 17"/>
                <a:gd name="T21" fmla="*/ 13 h 17"/>
                <a:gd name="T22" fmla="*/ 9 w 17"/>
                <a:gd name="T23" fmla="*/ 16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9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3" name="Freeform 489"/>
            <p:cNvSpPr>
              <a:spLocks/>
            </p:cNvSpPr>
            <p:nvPr/>
          </p:nvSpPr>
          <p:spPr bwMode="auto">
            <a:xfrm>
              <a:off x="932" y="146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3 h 17"/>
                <a:gd name="T6" fmla="*/ 13 w 17"/>
                <a:gd name="T7" fmla="*/ 13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6 h 17"/>
                <a:gd name="T16" fmla="*/ 4 w 17"/>
                <a:gd name="T17" fmla="*/ 13 h 17"/>
                <a:gd name="T18" fmla="*/ 2 w 17"/>
                <a:gd name="T19" fmla="*/ 13 h 17"/>
                <a:gd name="T20" fmla="*/ 2 w 17"/>
                <a:gd name="T21" fmla="*/ 10 h 17"/>
                <a:gd name="T22" fmla="*/ 2 w 17"/>
                <a:gd name="T23" fmla="*/ 8 h 17"/>
                <a:gd name="T24" fmla="*/ 0 w 17"/>
                <a:gd name="T25" fmla="*/ 8 h 17"/>
                <a:gd name="T26" fmla="*/ 0 w 17"/>
                <a:gd name="T27" fmla="*/ 5 h 17"/>
                <a:gd name="T28" fmla="*/ 2 w 17"/>
                <a:gd name="T29" fmla="*/ 2 h 17"/>
                <a:gd name="T30" fmla="*/ 2 w 17"/>
                <a:gd name="T31" fmla="*/ 0 h 17"/>
                <a:gd name="T32" fmla="*/ 16 w 17"/>
                <a:gd name="T33" fmla="*/ 1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4" name="Freeform 490"/>
            <p:cNvSpPr>
              <a:spLocks/>
            </p:cNvSpPr>
            <p:nvPr/>
          </p:nvSpPr>
          <p:spPr bwMode="auto">
            <a:xfrm>
              <a:off x="912" y="1469"/>
              <a:ext cx="25" cy="17"/>
            </a:xfrm>
            <a:custGeom>
              <a:avLst/>
              <a:gdLst>
                <a:gd name="T0" fmla="*/ 24 w 25"/>
                <a:gd name="T1" fmla="*/ 0 h 17"/>
                <a:gd name="T2" fmla="*/ 21 w 25"/>
                <a:gd name="T3" fmla="*/ 4 h 17"/>
                <a:gd name="T4" fmla="*/ 18 w 25"/>
                <a:gd name="T5" fmla="*/ 8 h 17"/>
                <a:gd name="T6" fmla="*/ 15 w 25"/>
                <a:gd name="T7" fmla="*/ 10 h 17"/>
                <a:gd name="T8" fmla="*/ 13 w 25"/>
                <a:gd name="T9" fmla="*/ 12 h 17"/>
                <a:gd name="T10" fmla="*/ 10 w 25"/>
                <a:gd name="T11" fmla="*/ 14 h 17"/>
                <a:gd name="T12" fmla="*/ 9 w 25"/>
                <a:gd name="T13" fmla="*/ 16 h 17"/>
                <a:gd name="T14" fmla="*/ 7 w 25"/>
                <a:gd name="T15" fmla="*/ 16 h 17"/>
                <a:gd name="T16" fmla="*/ 5 w 25"/>
                <a:gd name="T17" fmla="*/ 16 h 17"/>
                <a:gd name="T18" fmla="*/ 4 w 25"/>
                <a:gd name="T19" fmla="*/ 16 h 17"/>
                <a:gd name="T20" fmla="*/ 3 w 25"/>
                <a:gd name="T21" fmla="*/ 16 h 17"/>
                <a:gd name="T22" fmla="*/ 2 w 25"/>
                <a:gd name="T23" fmla="*/ 14 h 17"/>
                <a:gd name="T24" fmla="*/ 1 w 25"/>
                <a:gd name="T25" fmla="*/ 14 h 17"/>
                <a:gd name="T26" fmla="*/ 1 w 25"/>
                <a:gd name="T27" fmla="*/ 13 h 17"/>
                <a:gd name="T28" fmla="*/ 0 w 25"/>
                <a:gd name="T29" fmla="*/ 13 h 17"/>
                <a:gd name="T30" fmla="*/ 0 w 25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7"/>
                <a:gd name="T50" fmla="*/ 25 w 25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7">
                  <a:moveTo>
                    <a:pt x="24" y="0"/>
                  </a:moveTo>
                  <a:lnTo>
                    <a:pt x="21" y="4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5" name="Freeform 491"/>
            <p:cNvSpPr>
              <a:spLocks/>
            </p:cNvSpPr>
            <p:nvPr/>
          </p:nvSpPr>
          <p:spPr bwMode="auto">
            <a:xfrm>
              <a:off x="932" y="1465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2 h 17"/>
                <a:gd name="T6" fmla="*/ 2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0 h 17"/>
                <a:gd name="T16" fmla="*/ 11 w 17"/>
                <a:gd name="T17" fmla="*/ 2 h 17"/>
                <a:gd name="T18" fmla="*/ 13 w 17"/>
                <a:gd name="T19" fmla="*/ 2 h 17"/>
                <a:gd name="T20" fmla="*/ 13 w 17"/>
                <a:gd name="T21" fmla="*/ 5 h 17"/>
                <a:gd name="T22" fmla="*/ 16 w 17"/>
                <a:gd name="T23" fmla="*/ 5 h 17"/>
                <a:gd name="T24" fmla="*/ 16 w 17"/>
                <a:gd name="T25" fmla="*/ 8 h 17"/>
                <a:gd name="T26" fmla="*/ 16 w 17"/>
                <a:gd name="T27" fmla="*/ 10 h 17"/>
                <a:gd name="T28" fmla="*/ 16 w 17"/>
                <a:gd name="T29" fmla="*/ 13 h 17"/>
                <a:gd name="T30" fmla="*/ 13 w 17"/>
                <a:gd name="T31" fmla="*/ 16 h 17"/>
                <a:gd name="T32" fmla="*/ 0 w 17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2"/>
          <p:cNvGrpSpPr>
            <a:grpSpLocks/>
          </p:cNvGrpSpPr>
          <p:nvPr/>
        </p:nvGrpSpPr>
        <p:grpSpPr bwMode="auto">
          <a:xfrm>
            <a:off x="690563" y="2128838"/>
            <a:ext cx="903287" cy="488950"/>
            <a:chOff x="435" y="1341"/>
            <a:chExt cx="569" cy="308"/>
          </a:xfrm>
        </p:grpSpPr>
        <p:sp>
          <p:nvSpPr>
            <p:cNvPr id="10836" name="Freeform 493"/>
            <p:cNvSpPr>
              <a:spLocks/>
            </p:cNvSpPr>
            <p:nvPr/>
          </p:nvSpPr>
          <p:spPr bwMode="auto">
            <a:xfrm>
              <a:off x="908" y="14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2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9 w 17"/>
                <a:gd name="T17" fmla="*/ 0 h 17"/>
                <a:gd name="T18" fmla="*/ 11 w 17"/>
                <a:gd name="T19" fmla="*/ 0 h 17"/>
                <a:gd name="T20" fmla="*/ 13 w 17"/>
                <a:gd name="T21" fmla="*/ 0 h 17"/>
                <a:gd name="T22" fmla="*/ 13 w 17"/>
                <a:gd name="T23" fmla="*/ 3 h 17"/>
                <a:gd name="T24" fmla="*/ 16 w 17"/>
                <a:gd name="T25" fmla="*/ 3 h 17"/>
                <a:gd name="T26" fmla="*/ 16 w 17"/>
                <a:gd name="T27" fmla="*/ 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7" name="Freeform 494"/>
            <p:cNvSpPr>
              <a:spLocks/>
            </p:cNvSpPr>
            <p:nvPr/>
          </p:nvSpPr>
          <p:spPr bwMode="auto">
            <a:xfrm>
              <a:off x="931" y="1558"/>
              <a:ext cx="59" cy="17"/>
            </a:xfrm>
            <a:custGeom>
              <a:avLst/>
              <a:gdLst>
                <a:gd name="T0" fmla="*/ 58 w 59"/>
                <a:gd name="T1" fmla="*/ 0 h 17"/>
                <a:gd name="T2" fmla="*/ 58 w 59"/>
                <a:gd name="T3" fmla="*/ 0 h 17"/>
                <a:gd name="T4" fmla="*/ 57 w 59"/>
                <a:gd name="T5" fmla="*/ 0 h 17"/>
                <a:gd name="T6" fmla="*/ 55 w 59"/>
                <a:gd name="T7" fmla="*/ 2 h 17"/>
                <a:gd name="T8" fmla="*/ 53 w 59"/>
                <a:gd name="T9" fmla="*/ 4 h 17"/>
                <a:gd name="T10" fmla="*/ 51 w 59"/>
                <a:gd name="T11" fmla="*/ 6 h 17"/>
                <a:gd name="T12" fmla="*/ 48 w 59"/>
                <a:gd name="T13" fmla="*/ 10 h 17"/>
                <a:gd name="T14" fmla="*/ 44 w 59"/>
                <a:gd name="T15" fmla="*/ 12 h 17"/>
                <a:gd name="T16" fmla="*/ 41 w 59"/>
                <a:gd name="T17" fmla="*/ 14 h 17"/>
                <a:gd name="T18" fmla="*/ 36 w 59"/>
                <a:gd name="T19" fmla="*/ 14 h 17"/>
                <a:gd name="T20" fmla="*/ 32 w 59"/>
                <a:gd name="T21" fmla="*/ 16 h 17"/>
                <a:gd name="T22" fmla="*/ 27 w 59"/>
                <a:gd name="T23" fmla="*/ 16 h 17"/>
                <a:gd name="T24" fmla="*/ 22 w 59"/>
                <a:gd name="T25" fmla="*/ 14 h 17"/>
                <a:gd name="T26" fmla="*/ 17 w 59"/>
                <a:gd name="T27" fmla="*/ 14 h 17"/>
                <a:gd name="T28" fmla="*/ 11 w 59"/>
                <a:gd name="T29" fmla="*/ 10 h 17"/>
                <a:gd name="T30" fmla="*/ 6 w 59"/>
                <a:gd name="T31" fmla="*/ 6 h 17"/>
                <a:gd name="T32" fmla="*/ 0 w 59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7"/>
                <a:gd name="T53" fmla="*/ 59 w 5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7">
                  <a:moveTo>
                    <a:pt x="58" y="0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2" y="16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8" name="Freeform 495"/>
            <p:cNvSpPr>
              <a:spLocks/>
            </p:cNvSpPr>
            <p:nvPr/>
          </p:nvSpPr>
          <p:spPr bwMode="auto">
            <a:xfrm>
              <a:off x="987" y="15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3 w 17"/>
                <a:gd name="T13" fmla="*/ 2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3 w 17"/>
                <a:gd name="T23" fmla="*/ 13 h 17"/>
                <a:gd name="T24" fmla="*/ 10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9" name="Freeform 496"/>
            <p:cNvSpPr>
              <a:spLocks/>
            </p:cNvSpPr>
            <p:nvPr/>
          </p:nvSpPr>
          <p:spPr bwMode="auto">
            <a:xfrm>
              <a:off x="927" y="1554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3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0 w 17"/>
                <a:gd name="T13" fmla="*/ 4 h 17"/>
                <a:gd name="T14" fmla="*/ 3 w 17"/>
                <a:gd name="T15" fmla="*/ 4 h 17"/>
                <a:gd name="T16" fmla="*/ 3 w 17"/>
                <a:gd name="T17" fmla="*/ 2 h 17"/>
                <a:gd name="T18" fmla="*/ 6 w 17"/>
                <a:gd name="T19" fmla="*/ 0 h 17"/>
                <a:gd name="T20" fmla="*/ 9 w 17"/>
                <a:gd name="T21" fmla="*/ 0 h 17"/>
                <a:gd name="T22" fmla="*/ 12 w 17"/>
                <a:gd name="T23" fmla="*/ 0 h 17"/>
                <a:gd name="T24" fmla="*/ 16 w 17"/>
                <a:gd name="T25" fmla="*/ 0 h 17"/>
                <a:gd name="T26" fmla="*/ 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0" name="Freeform 497"/>
            <p:cNvSpPr>
              <a:spLocks/>
            </p:cNvSpPr>
            <p:nvPr/>
          </p:nvSpPr>
          <p:spPr bwMode="auto">
            <a:xfrm>
              <a:off x="895" y="1552"/>
              <a:ext cx="37" cy="17"/>
            </a:xfrm>
            <a:custGeom>
              <a:avLst/>
              <a:gdLst>
                <a:gd name="T0" fmla="*/ 36 w 37"/>
                <a:gd name="T1" fmla="*/ 16 h 17"/>
                <a:gd name="T2" fmla="*/ 36 w 37"/>
                <a:gd name="T3" fmla="*/ 16 h 17"/>
                <a:gd name="T4" fmla="*/ 35 w 37"/>
                <a:gd name="T5" fmla="*/ 13 h 17"/>
                <a:gd name="T6" fmla="*/ 34 w 37"/>
                <a:gd name="T7" fmla="*/ 13 h 17"/>
                <a:gd name="T8" fmla="*/ 33 w 37"/>
                <a:gd name="T9" fmla="*/ 10 h 17"/>
                <a:gd name="T10" fmla="*/ 32 w 37"/>
                <a:gd name="T11" fmla="*/ 10 h 17"/>
                <a:gd name="T12" fmla="*/ 30 w 37"/>
                <a:gd name="T13" fmla="*/ 8 h 17"/>
                <a:gd name="T14" fmla="*/ 28 w 37"/>
                <a:gd name="T15" fmla="*/ 5 h 17"/>
                <a:gd name="T16" fmla="*/ 26 w 37"/>
                <a:gd name="T17" fmla="*/ 5 h 17"/>
                <a:gd name="T18" fmla="*/ 24 w 37"/>
                <a:gd name="T19" fmla="*/ 2 h 17"/>
                <a:gd name="T20" fmla="*/ 21 w 37"/>
                <a:gd name="T21" fmla="*/ 0 h 17"/>
                <a:gd name="T22" fmla="*/ 18 w 37"/>
                <a:gd name="T23" fmla="*/ 0 h 17"/>
                <a:gd name="T24" fmla="*/ 15 w 37"/>
                <a:gd name="T25" fmla="*/ 0 h 17"/>
                <a:gd name="T26" fmla="*/ 11 w 37"/>
                <a:gd name="T27" fmla="*/ 0 h 17"/>
                <a:gd name="T28" fmla="*/ 8 w 37"/>
                <a:gd name="T29" fmla="*/ 0 h 17"/>
                <a:gd name="T30" fmla="*/ 4 w 37"/>
                <a:gd name="T31" fmla="*/ 2 h 17"/>
                <a:gd name="T32" fmla="*/ 0 w 37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36" y="16"/>
                  </a:moveTo>
                  <a:lnTo>
                    <a:pt x="36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1" name="Freeform 498"/>
            <p:cNvSpPr>
              <a:spLocks/>
            </p:cNvSpPr>
            <p:nvPr/>
          </p:nvSpPr>
          <p:spPr bwMode="auto">
            <a:xfrm>
              <a:off x="928" y="1555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6 w 17"/>
                <a:gd name="T13" fmla="*/ 11 h 17"/>
                <a:gd name="T14" fmla="*/ 13 w 17"/>
                <a:gd name="T15" fmla="*/ 11 h 17"/>
                <a:gd name="T16" fmla="*/ 13 w 17"/>
                <a:gd name="T17" fmla="*/ 13 h 17"/>
                <a:gd name="T18" fmla="*/ 10 w 17"/>
                <a:gd name="T19" fmla="*/ 13 h 17"/>
                <a:gd name="T20" fmla="*/ 10 w 17"/>
                <a:gd name="T21" fmla="*/ 16 h 17"/>
                <a:gd name="T22" fmla="*/ 8 w 17"/>
                <a:gd name="T23" fmla="*/ 16 h 17"/>
                <a:gd name="T24" fmla="*/ 5 w 17"/>
                <a:gd name="T25" fmla="*/ 16 h 17"/>
                <a:gd name="T26" fmla="*/ 2 w 17"/>
                <a:gd name="T27" fmla="*/ 16 h 17"/>
                <a:gd name="T28" fmla="*/ 0 w 17"/>
                <a:gd name="T29" fmla="*/ 13 h 17"/>
                <a:gd name="T30" fmla="*/ 1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2" name="Freeform 499"/>
            <p:cNvSpPr>
              <a:spLocks/>
            </p:cNvSpPr>
            <p:nvPr/>
          </p:nvSpPr>
          <p:spPr bwMode="auto">
            <a:xfrm>
              <a:off x="891" y="155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3 w 17"/>
                <a:gd name="T11" fmla="*/ 13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3 w 17"/>
                <a:gd name="T21" fmla="*/ 2 h 17"/>
                <a:gd name="T22" fmla="*/ 6 w 17"/>
                <a:gd name="T23" fmla="*/ 0 h 17"/>
                <a:gd name="T24" fmla="*/ 9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3" name="Freeform 500"/>
            <p:cNvSpPr>
              <a:spLocks/>
            </p:cNvSpPr>
            <p:nvPr/>
          </p:nvSpPr>
          <p:spPr bwMode="auto">
            <a:xfrm>
              <a:off x="849" y="1531"/>
              <a:ext cx="47" cy="26"/>
            </a:xfrm>
            <a:custGeom>
              <a:avLst/>
              <a:gdLst>
                <a:gd name="T0" fmla="*/ 46 w 47"/>
                <a:gd name="T1" fmla="*/ 24 h 26"/>
                <a:gd name="T2" fmla="*/ 42 w 47"/>
                <a:gd name="T3" fmla="*/ 24 h 26"/>
                <a:gd name="T4" fmla="*/ 38 w 47"/>
                <a:gd name="T5" fmla="*/ 25 h 26"/>
                <a:gd name="T6" fmla="*/ 34 w 47"/>
                <a:gd name="T7" fmla="*/ 25 h 26"/>
                <a:gd name="T8" fmla="*/ 30 w 47"/>
                <a:gd name="T9" fmla="*/ 25 h 26"/>
                <a:gd name="T10" fmla="*/ 26 w 47"/>
                <a:gd name="T11" fmla="*/ 24 h 26"/>
                <a:gd name="T12" fmla="*/ 22 w 47"/>
                <a:gd name="T13" fmla="*/ 23 h 26"/>
                <a:gd name="T14" fmla="*/ 19 w 47"/>
                <a:gd name="T15" fmla="*/ 21 h 26"/>
                <a:gd name="T16" fmla="*/ 16 w 47"/>
                <a:gd name="T17" fmla="*/ 19 h 26"/>
                <a:gd name="T18" fmla="*/ 13 w 47"/>
                <a:gd name="T19" fmla="*/ 18 h 26"/>
                <a:gd name="T20" fmla="*/ 10 w 47"/>
                <a:gd name="T21" fmla="*/ 15 h 26"/>
                <a:gd name="T22" fmla="*/ 7 w 47"/>
                <a:gd name="T23" fmla="*/ 13 h 26"/>
                <a:gd name="T24" fmla="*/ 5 w 47"/>
                <a:gd name="T25" fmla="*/ 11 h 26"/>
                <a:gd name="T26" fmla="*/ 3 w 47"/>
                <a:gd name="T27" fmla="*/ 8 h 26"/>
                <a:gd name="T28" fmla="*/ 2 w 47"/>
                <a:gd name="T29" fmla="*/ 6 h 26"/>
                <a:gd name="T30" fmla="*/ 1 w 47"/>
                <a:gd name="T31" fmla="*/ 3 h 26"/>
                <a:gd name="T32" fmla="*/ 0 w 4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6"/>
                <a:gd name="T53" fmla="*/ 47 w 4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6">
                  <a:moveTo>
                    <a:pt x="46" y="24"/>
                  </a:moveTo>
                  <a:lnTo>
                    <a:pt x="42" y="24"/>
                  </a:lnTo>
                  <a:lnTo>
                    <a:pt x="38" y="25"/>
                  </a:lnTo>
                  <a:lnTo>
                    <a:pt x="34" y="25"/>
                  </a:lnTo>
                  <a:lnTo>
                    <a:pt x="30" y="25"/>
                  </a:lnTo>
                  <a:lnTo>
                    <a:pt x="26" y="24"/>
                  </a:lnTo>
                  <a:lnTo>
                    <a:pt x="22" y="23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8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3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4" name="Freeform 501"/>
            <p:cNvSpPr>
              <a:spLocks/>
            </p:cNvSpPr>
            <p:nvPr/>
          </p:nvSpPr>
          <p:spPr bwMode="auto">
            <a:xfrm>
              <a:off x="894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2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2 w 17"/>
                <a:gd name="T21" fmla="*/ 11 h 17"/>
                <a:gd name="T22" fmla="*/ 12 w 17"/>
                <a:gd name="T23" fmla="*/ 13 h 17"/>
                <a:gd name="T24" fmla="*/ 9 w 17"/>
                <a:gd name="T25" fmla="*/ 16 h 17"/>
                <a:gd name="T26" fmla="*/ 6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5" name="Freeform 502"/>
            <p:cNvSpPr>
              <a:spLocks/>
            </p:cNvSpPr>
            <p:nvPr/>
          </p:nvSpPr>
          <p:spPr bwMode="auto">
            <a:xfrm>
              <a:off x="845" y="152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2 w 17"/>
                <a:gd name="T9" fmla="*/ 6 h 17"/>
                <a:gd name="T10" fmla="*/ 2 w 17"/>
                <a:gd name="T11" fmla="*/ 3 h 17"/>
                <a:gd name="T12" fmla="*/ 4 w 17"/>
                <a:gd name="T13" fmla="*/ 3 h 17"/>
                <a:gd name="T14" fmla="*/ 6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2 w 17"/>
                <a:gd name="T21" fmla="*/ 3 h 17"/>
                <a:gd name="T22" fmla="*/ 14 w 17"/>
                <a:gd name="T23" fmla="*/ 3 h 17"/>
                <a:gd name="T24" fmla="*/ 14 w 17"/>
                <a:gd name="T25" fmla="*/ 6 h 17"/>
                <a:gd name="T26" fmla="*/ 16 w 17"/>
                <a:gd name="T27" fmla="*/ 9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6" name="Freeform 503"/>
            <p:cNvSpPr>
              <a:spLocks/>
            </p:cNvSpPr>
            <p:nvPr/>
          </p:nvSpPr>
          <p:spPr bwMode="auto">
            <a:xfrm>
              <a:off x="675" y="1551"/>
              <a:ext cx="45" cy="45"/>
            </a:xfrm>
            <a:custGeom>
              <a:avLst/>
              <a:gdLst>
                <a:gd name="T0" fmla="*/ 44 w 45"/>
                <a:gd name="T1" fmla="*/ 0 h 45"/>
                <a:gd name="T2" fmla="*/ 43 w 45"/>
                <a:gd name="T3" fmla="*/ 0 h 45"/>
                <a:gd name="T4" fmla="*/ 42 w 45"/>
                <a:gd name="T5" fmla="*/ 0 h 45"/>
                <a:gd name="T6" fmla="*/ 39 w 45"/>
                <a:gd name="T7" fmla="*/ 0 h 45"/>
                <a:gd name="T8" fmla="*/ 36 w 45"/>
                <a:gd name="T9" fmla="*/ 1 h 45"/>
                <a:gd name="T10" fmla="*/ 33 w 45"/>
                <a:gd name="T11" fmla="*/ 1 h 45"/>
                <a:gd name="T12" fmla="*/ 29 w 45"/>
                <a:gd name="T13" fmla="*/ 2 h 45"/>
                <a:gd name="T14" fmla="*/ 25 w 45"/>
                <a:gd name="T15" fmla="*/ 3 h 45"/>
                <a:gd name="T16" fmla="*/ 21 w 45"/>
                <a:gd name="T17" fmla="*/ 5 h 45"/>
                <a:gd name="T18" fmla="*/ 16 w 45"/>
                <a:gd name="T19" fmla="*/ 7 h 45"/>
                <a:gd name="T20" fmla="*/ 12 w 45"/>
                <a:gd name="T21" fmla="*/ 10 h 45"/>
                <a:gd name="T22" fmla="*/ 8 w 45"/>
                <a:gd name="T23" fmla="*/ 13 h 45"/>
                <a:gd name="T24" fmla="*/ 5 w 45"/>
                <a:gd name="T25" fmla="*/ 18 h 45"/>
                <a:gd name="T26" fmla="*/ 3 w 45"/>
                <a:gd name="T27" fmla="*/ 23 h 45"/>
                <a:gd name="T28" fmla="*/ 1 w 45"/>
                <a:gd name="T29" fmla="*/ 29 h 45"/>
                <a:gd name="T30" fmla="*/ 0 w 45"/>
                <a:gd name="T31" fmla="*/ 36 h 45"/>
                <a:gd name="T32" fmla="*/ 1 w 45"/>
                <a:gd name="T33" fmla="*/ 44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5"/>
                <a:gd name="T53" fmla="*/ 45 w 4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5">
                  <a:moveTo>
                    <a:pt x="44" y="0"/>
                  </a:move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9" y="2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2" y="10"/>
                  </a:lnTo>
                  <a:lnTo>
                    <a:pt x="8" y="13"/>
                  </a:lnTo>
                  <a:lnTo>
                    <a:pt x="5" y="18"/>
                  </a:lnTo>
                  <a:lnTo>
                    <a:pt x="3" y="23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7" name="Freeform 504"/>
            <p:cNvSpPr>
              <a:spLocks/>
            </p:cNvSpPr>
            <p:nvPr/>
          </p:nvSpPr>
          <p:spPr bwMode="auto">
            <a:xfrm>
              <a:off x="719" y="154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5 w 17"/>
                <a:gd name="T7" fmla="*/ 2 h 17"/>
                <a:gd name="T8" fmla="*/ 10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0 w 17"/>
                <a:gd name="T19" fmla="*/ 11 h 17"/>
                <a:gd name="T20" fmla="*/ 10 w 17"/>
                <a:gd name="T21" fmla="*/ 13 h 17"/>
                <a:gd name="T22" fmla="*/ 5 w 17"/>
                <a:gd name="T23" fmla="*/ 16 h 17"/>
                <a:gd name="T24" fmla="*/ 0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8" name="Freeform 505"/>
            <p:cNvSpPr>
              <a:spLocks/>
            </p:cNvSpPr>
            <p:nvPr/>
          </p:nvSpPr>
          <p:spPr bwMode="auto">
            <a:xfrm>
              <a:off x="672" y="159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3 w 17"/>
                <a:gd name="T9" fmla="*/ 9 h 17"/>
                <a:gd name="T10" fmla="*/ 11 w 17"/>
                <a:gd name="T11" fmla="*/ 12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2 h 17"/>
                <a:gd name="T18" fmla="*/ 2 w 17"/>
                <a:gd name="T19" fmla="*/ 9 h 17"/>
                <a:gd name="T20" fmla="*/ 0 w 17"/>
                <a:gd name="T21" fmla="*/ 6 h 17"/>
                <a:gd name="T22" fmla="*/ 0 w 17"/>
                <a:gd name="T23" fmla="*/ 3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9" name="Freeform 506"/>
            <p:cNvSpPr>
              <a:spLocks/>
            </p:cNvSpPr>
            <p:nvPr/>
          </p:nvSpPr>
          <p:spPr bwMode="auto">
            <a:xfrm>
              <a:off x="675" y="1595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1 h 27"/>
                <a:gd name="T4" fmla="*/ 1 w 35"/>
                <a:gd name="T5" fmla="*/ 2 h 27"/>
                <a:gd name="T6" fmla="*/ 1 w 35"/>
                <a:gd name="T7" fmla="*/ 4 h 27"/>
                <a:gd name="T8" fmla="*/ 2 w 35"/>
                <a:gd name="T9" fmla="*/ 6 h 27"/>
                <a:gd name="T10" fmla="*/ 3 w 35"/>
                <a:gd name="T11" fmla="*/ 8 h 27"/>
                <a:gd name="T12" fmla="*/ 4 w 35"/>
                <a:gd name="T13" fmla="*/ 10 h 27"/>
                <a:gd name="T14" fmla="*/ 6 w 35"/>
                <a:gd name="T15" fmla="*/ 13 h 27"/>
                <a:gd name="T16" fmla="*/ 8 w 35"/>
                <a:gd name="T17" fmla="*/ 15 h 27"/>
                <a:gd name="T18" fmla="*/ 11 w 35"/>
                <a:gd name="T19" fmla="*/ 18 h 27"/>
                <a:gd name="T20" fmla="*/ 13 w 35"/>
                <a:gd name="T21" fmla="*/ 20 h 27"/>
                <a:gd name="T22" fmla="*/ 16 w 35"/>
                <a:gd name="T23" fmla="*/ 22 h 27"/>
                <a:gd name="T24" fmla="*/ 20 w 35"/>
                <a:gd name="T25" fmla="*/ 23 h 27"/>
                <a:gd name="T26" fmla="*/ 24 w 35"/>
                <a:gd name="T27" fmla="*/ 25 h 27"/>
                <a:gd name="T28" fmla="*/ 29 w 35"/>
                <a:gd name="T29" fmla="*/ 26 h 27"/>
                <a:gd name="T30" fmla="*/ 34 w 35"/>
                <a:gd name="T31" fmla="*/ 26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7"/>
                <a:gd name="T50" fmla="*/ 35 w 3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6" y="22"/>
                  </a:lnTo>
                  <a:lnTo>
                    <a:pt x="20" y="23"/>
                  </a:lnTo>
                  <a:lnTo>
                    <a:pt x="24" y="25"/>
                  </a:lnTo>
                  <a:lnTo>
                    <a:pt x="29" y="26"/>
                  </a:lnTo>
                  <a:lnTo>
                    <a:pt x="34" y="2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0" name="Freeform 507"/>
            <p:cNvSpPr>
              <a:spLocks/>
            </p:cNvSpPr>
            <p:nvPr/>
          </p:nvSpPr>
          <p:spPr bwMode="auto">
            <a:xfrm>
              <a:off x="672" y="159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4 w 17"/>
                <a:gd name="T13" fmla="*/ 0 h 17"/>
                <a:gd name="T14" fmla="*/ 6 w 17"/>
                <a:gd name="T15" fmla="*/ 0 h 17"/>
                <a:gd name="T16" fmla="*/ 9 w 17"/>
                <a:gd name="T17" fmla="*/ 0 h 17"/>
                <a:gd name="T18" fmla="*/ 11 w 17"/>
                <a:gd name="T19" fmla="*/ 0 h 17"/>
                <a:gd name="T20" fmla="*/ 11 w 17"/>
                <a:gd name="T21" fmla="*/ 4 h 17"/>
                <a:gd name="T22" fmla="*/ 13 w 17"/>
                <a:gd name="T23" fmla="*/ 4 h 17"/>
                <a:gd name="T24" fmla="*/ 13 w 17"/>
                <a:gd name="T25" fmla="*/ 8 h 17"/>
                <a:gd name="T26" fmla="*/ 16 w 17"/>
                <a:gd name="T27" fmla="*/ 8 h 17"/>
                <a:gd name="T28" fmla="*/ 16 w 17"/>
                <a:gd name="T29" fmla="*/ 12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1" name="Freeform 508"/>
            <p:cNvSpPr>
              <a:spLocks/>
            </p:cNvSpPr>
            <p:nvPr/>
          </p:nvSpPr>
          <p:spPr bwMode="auto">
            <a:xfrm>
              <a:off x="709" y="161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3 h 17"/>
                <a:gd name="T20" fmla="*/ 12 w 17"/>
                <a:gd name="T21" fmla="*/ 16 h 17"/>
                <a:gd name="T22" fmla="*/ 8 w 17"/>
                <a:gd name="T23" fmla="*/ 16 h 17"/>
                <a:gd name="T24" fmla="*/ 4 w 17"/>
                <a:gd name="T25" fmla="*/ 16 h 17"/>
                <a:gd name="T26" fmla="*/ 0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2" name="Freeform 509"/>
            <p:cNvSpPr>
              <a:spLocks/>
            </p:cNvSpPr>
            <p:nvPr/>
          </p:nvSpPr>
          <p:spPr bwMode="auto">
            <a:xfrm>
              <a:off x="709" y="1594"/>
              <a:ext cx="47" cy="28"/>
            </a:xfrm>
            <a:custGeom>
              <a:avLst/>
              <a:gdLst>
                <a:gd name="T0" fmla="*/ 0 w 47"/>
                <a:gd name="T1" fmla="*/ 27 h 28"/>
                <a:gd name="T2" fmla="*/ 5 w 47"/>
                <a:gd name="T3" fmla="*/ 27 h 28"/>
                <a:gd name="T4" fmla="*/ 10 w 47"/>
                <a:gd name="T5" fmla="*/ 26 h 28"/>
                <a:gd name="T6" fmla="*/ 14 w 47"/>
                <a:gd name="T7" fmla="*/ 24 h 28"/>
                <a:gd name="T8" fmla="*/ 19 w 47"/>
                <a:gd name="T9" fmla="*/ 23 h 28"/>
                <a:gd name="T10" fmla="*/ 23 w 47"/>
                <a:gd name="T11" fmla="*/ 21 h 28"/>
                <a:gd name="T12" fmla="*/ 27 w 47"/>
                <a:gd name="T13" fmla="*/ 18 h 28"/>
                <a:gd name="T14" fmla="*/ 30 w 47"/>
                <a:gd name="T15" fmla="*/ 16 h 28"/>
                <a:gd name="T16" fmla="*/ 33 w 47"/>
                <a:gd name="T17" fmla="*/ 13 h 28"/>
                <a:gd name="T18" fmla="*/ 36 w 47"/>
                <a:gd name="T19" fmla="*/ 11 h 28"/>
                <a:gd name="T20" fmla="*/ 39 w 47"/>
                <a:gd name="T21" fmla="*/ 8 h 28"/>
                <a:gd name="T22" fmla="*/ 41 w 47"/>
                <a:gd name="T23" fmla="*/ 6 h 28"/>
                <a:gd name="T24" fmla="*/ 42 w 47"/>
                <a:gd name="T25" fmla="*/ 4 h 28"/>
                <a:gd name="T26" fmla="*/ 44 w 47"/>
                <a:gd name="T27" fmla="*/ 2 h 28"/>
                <a:gd name="T28" fmla="*/ 45 w 47"/>
                <a:gd name="T29" fmla="*/ 1 h 28"/>
                <a:gd name="T30" fmla="*/ 46 w 47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28"/>
                <a:gd name="T50" fmla="*/ 47 w 47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28">
                  <a:moveTo>
                    <a:pt x="0" y="27"/>
                  </a:moveTo>
                  <a:lnTo>
                    <a:pt x="5" y="27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9" y="23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6" y="11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3" name="Freeform 510"/>
            <p:cNvSpPr>
              <a:spLocks/>
            </p:cNvSpPr>
            <p:nvPr/>
          </p:nvSpPr>
          <p:spPr bwMode="auto">
            <a:xfrm>
              <a:off x="705" y="161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4 w 17"/>
                <a:gd name="T9" fmla="*/ 16 h 17"/>
                <a:gd name="T10" fmla="*/ 4 w 17"/>
                <a:gd name="T11" fmla="*/ 13 h 17"/>
                <a:gd name="T12" fmla="*/ 4 w 17"/>
                <a:gd name="T13" fmla="*/ 11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4" name="Freeform 511"/>
            <p:cNvSpPr>
              <a:spLocks/>
            </p:cNvSpPr>
            <p:nvPr/>
          </p:nvSpPr>
          <p:spPr bwMode="auto">
            <a:xfrm>
              <a:off x="751" y="1591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11 w 17"/>
                <a:gd name="T13" fmla="*/ 0 h 17"/>
                <a:gd name="T14" fmla="*/ 13 w 17"/>
                <a:gd name="T15" fmla="*/ 2 h 17"/>
                <a:gd name="T16" fmla="*/ 13 w 17"/>
                <a:gd name="T17" fmla="*/ 5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3 h 17"/>
                <a:gd name="T24" fmla="*/ 13 w 17"/>
                <a:gd name="T25" fmla="*/ 13 h 17"/>
                <a:gd name="T26" fmla="*/ 13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" name="Freeform 512"/>
            <p:cNvSpPr>
              <a:spLocks/>
            </p:cNvSpPr>
            <p:nvPr/>
          </p:nvSpPr>
          <p:spPr bwMode="auto">
            <a:xfrm>
              <a:off x="757" y="1555"/>
              <a:ext cx="17" cy="1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0 w 17"/>
                <a:gd name="T7" fmla="*/ 2 h 17"/>
                <a:gd name="T8" fmla="*/ 0 w 17"/>
                <a:gd name="T9" fmla="*/ 3 h 17"/>
                <a:gd name="T10" fmla="*/ 0 w 17"/>
                <a:gd name="T11" fmla="*/ 4 h 17"/>
                <a:gd name="T12" fmla="*/ 1 w 17"/>
                <a:gd name="T13" fmla="*/ 5 h 17"/>
                <a:gd name="T14" fmla="*/ 1 w 17"/>
                <a:gd name="T15" fmla="*/ 6 h 17"/>
                <a:gd name="T16" fmla="*/ 2 w 17"/>
                <a:gd name="T17" fmla="*/ 7 h 17"/>
                <a:gd name="T18" fmla="*/ 3 w 17"/>
                <a:gd name="T19" fmla="*/ 9 h 17"/>
                <a:gd name="T20" fmla="*/ 4 w 17"/>
                <a:gd name="T21" fmla="*/ 10 h 17"/>
                <a:gd name="T22" fmla="*/ 7 w 17"/>
                <a:gd name="T23" fmla="*/ 11 h 17"/>
                <a:gd name="T24" fmla="*/ 9 w 17"/>
                <a:gd name="T25" fmla="*/ 12 h 17"/>
                <a:gd name="T26" fmla="*/ 12 w 17"/>
                <a:gd name="T27" fmla="*/ 14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" name="Freeform 513"/>
            <p:cNvSpPr>
              <a:spLocks/>
            </p:cNvSpPr>
            <p:nvPr/>
          </p:nvSpPr>
          <p:spPr bwMode="auto">
            <a:xfrm>
              <a:off x="754" y="1552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3 h 17"/>
                <a:gd name="T6" fmla="*/ 2 w 17"/>
                <a:gd name="T7" fmla="*/ 3 h 17"/>
                <a:gd name="T8" fmla="*/ 2 w 17"/>
                <a:gd name="T9" fmla="*/ 0 h 17"/>
                <a:gd name="T10" fmla="*/ 4 w 17"/>
                <a:gd name="T11" fmla="*/ 0 h 17"/>
                <a:gd name="T12" fmla="*/ 6 w 17"/>
                <a:gd name="T13" fmla="*/ 0 h 17"/>
                <a:gd name="T14" fmla="*/ 9 w 17"/>
                <a:gd name="T15" fmla="*/ 0 h 17"/>
                <a:gd name="T16" fmla="*/ 11 w 17"/>
                <a:gd name="T17" fmla="*/ 0 h 17"/>
                <a:gd name="T18" fmla="*/ 13 w 17"/>
                <a:gd name="T19" fmla="*/ 0 h 17"/>
                <a:gd name="T20" fmla="*/ 13 w 17"/>
                <a:gd name="T21" fmla="*/ 3 h 17"/>
                <a:gd name="T22" fmla="*/ 16 w 17"/>
                <a:gd name="T23" fmla="*/ 6 h 17"/>
                <a:gd name="T24" fmla="*/ 16 w 17"/>
                <a:gd name="T25" fmla="*/ 9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" name="Freeform 514"/>
            <p:cNvSpPr>
              <a:spLocks/>
            </p:cNvSpPr>
            <p:nvPr/>
          </p:nvSpPr>
          <p:spPr bwMode="auto">
            <a:xfrm>
              <a:off x="769" y="1567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9 w 17"/>
                <a:gd name="T3" fmla="*/ 0 h 17"/>
                <a:gd name="T4" fmla="*/ 9 w 17"/>
                <a:gd name="T5" fmla="*/ 2 h 17"/>
                <a:gd name="T6" fmla="*/ 12 w 17"/>
                <a:gd name="T7" fmla="*/ 2 h 17"/>
                <a:gd name="T8" fmla="*/ 12 w 17"/>
                <a:gd name="T9" fmla="*/ 4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9 h 17"/>
                <a:gd name="T16" fmla="*/ 16 w 17"/>
                <a:gd name="T17" fmla="*/ 11 h 17"/>
                <a:gd name="T18" fmla="*/ 12 w 17"/>
                <a:gd name="T19" fmla="*/ 11 h 17"/>
                <a:gd name="T20" fmla="*/ 12 w 17"/>
                <a:gd name="T21" fmla="*/ 13 h 17"/>
                <a:gd name="T22" fmla="*/ 9 w 17"/>
                <a:gd name="T23" fmla="*/ 16 h 17"/>
                <a:gd name="T24" fmla="*/ 6 w 17"/>
                <a:gd name="T25" fmla="*/ 16 h 17"/>
                <a:gd name="T26" fmla="*/ 3 w 17"/>
                <a:gd name="T27" fmla="*/ 16 h 17"/>
                <a:gd name="T28" fmla="*/ 0 w 17"/>
                <a:gd name="T29" fmla="*/ 16 h 17"/>
                <a:gd name="T30" fmla="*/ 9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" name="Freeform 515"/>
            <p:cNvSpPr>
              <a:spLocks/>
            </p:cNvSpPr>
            <p:nvPr/>
          </p:nvSpPr>
          <p:spPr bwMode="auto">
            <a:xfrm>
              <a:off x="770" y="15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2 w 17"/>
                <a:gd name="T7" fmla="*/ 1 h 17"/>
                <a:gd name="T8" fmla="*/ 4 w 17"/>
                <a:gd name="T9" fmla="*/ 2 h 17"/>
                <a:gd name="T10" fmla="*/ 5 w 17"/>
                <a:gd name="T11" fmla="*/ 2 h 17"/>
                <a:gd name="T12" fmla="*/ 7 w 17"/>
                <a:gd name="T13" fmla="*/ 4 h 17"/>
                <a:gd name="T14" fmla="*/ 8 w 17"/>
                <a:gd name="T15" fmla="*/ 5 h 17"/>
                <a:gd name="T16" fmla="*/ 10 w 17"/>
                <a:gd name="T17" fmla="*/ 6 h 17"/>
                <a:gd name="T18" fmla="*/ 11 w 17"/>
                <a:gd name="T19" fmla="*/ 8 h 17"/>
                <a:gd name="T20" fmla="*/ 13 w 17"/>
                <a:gd name="T21" fmla="*/ 9 h 17"/>
                <a:gd name="T22" fmla="*/ 13 w 17"/>
                <a:gd name="T23" fmla="*/ 12 h 17"/>
                <a:gd name="T24" fmla="*/ 14 w 17"/>
                <a:gd name="T25" fmla="*/ 13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" name="Freeform 516"/>
            <p:cNvSpPr>
              <a:spLocks/>
            </p:cNvSpPr>
            <p:nvPr/>
          </p:nvSpPr>
          <p:spPr bwMode="auto">
            <a:xfrm>
              <a:off x="766" y="1566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6 w 17"/>
                <a:gd name="T7" fmla="*/ 14 h 17"/>
                <a:gd name="T8" fmla="*/ 3 w 17"/>
                <a:gd name="T9" fmla="*/ 14 h 17"/>
                <a:gd name="T10" fmla="*/ 3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3 w 17"/>
                <a:gd name="T17" fmla="*/ 6 h 17"/>
                <a:gd name="T18" fmla="*/ 3 w 17"/>
                <a:gd name="T19" fmla="*/ 4 h 17"/>
                <a:gd name="T20" fmla="*/ 3 w 17"/>
                <a:gd name="T21" fmla="*/ 2 h 17"/>
                <a:gd name="T22" fmla="*/ 6 w 17"/>
                <a:gd name="T23" fmla="*/ 2 h 17"/>
                <a:gd name="T24" fmla="*/ 9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9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" name="Freeform 517"/>
            <p:cNvSpPr>
              <a:spLocks/>
            </p:cNvSpPr>
            <p:nvPr/>
          </p:nvSpPr>
          <p:spPr bwMode="auto">
            <a:xfrm>
              <a:off x="777" y="158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4 w 17"/>
                <a:gd name="T11" fmla="*/ 9 h 17"/>
                <a:gd name="T12" fmla="*/ 14 w 17"/>
                <a:gd name="T13" fmla="*/ 12 h 17"/>
                <a:gd name="T14" fmla="*/ 12 w 17"/>
                <a:gd name="T15" fmla="*/ 12 h 17"/>
                <a:gd name="T16" fmla="*/ 12 w 17"/>
                <a:gd name="T17" fmla="*/ 16 h 17"/>
                <a:gd name="T18" fmla="*/ 10 w 17"/>
                <a:gd name="T19" fmla="*/ 16 h 17"/>
                <a:gd name="T20" fmla="*/ 8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4 w 17"/>
                <a:gd name="T27" fmla="*/ 12 h 17"/>
                <a:gd name="T28" fmla="*/ 2 w 17"/>
                <a:gd name="T29" fmla="*/ 12 h 17"/>
                <a:gd name="T30" fmla="*/ 2 w 17"/>
                <a:gd name="T31" fmla="*/ 9 h 17"/>
                <a:gd name="T32" fmla="*/ 0 w 17"/>
                <a:gd name="T33" fmla="*/ 9 h 17"/>
                <a:gd name="T34" fmla="*/ 0 w 17"/>
                <a:gd name="T35" fmla="*/ 6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" name="Freeform 518"/>
            <p:cNvSpPr>
              <a:spLocks/>
            </p:cNvSpPr>
            <p:nvPr/>
          </p:nvSpPr>
          <p:spPr bwMode="auto">
            <a:xfrm>
              <a:off x="781" y="1582"/>
              <a:ext cx="52" cy="17"/>
            </a:xfrm>
            <a:custGeom>
              <a:avLst/>
              <a:gdLst>
                <a:gd name="T0" fmla="*/ 0 w 52"/>
                <a:gd name="T1" fmla="*/ 0 h 17"/>
                <a:gd name="T2" fmla="*/ 1 w 52"/>
                <a:gd name="T3" fmla="*/ 1 h 17"/>
                <a:gd name="T4" fmla="*/ 2 w 52"/>
                <a:gd name="T5" fmla="*/ 3 h 17"/>
                <a:gd name="T6" fmla="*/ 4 w 52"/>
                <a:gd name="T7" fmla="*/ 6 h 17"/>
                <a:gd name="T8" fmla="*/ 7 w 52"/>
                <a:gd name="T9" fmla="*/ 7 h 17"/>
                <a:gd name="T10" fmla="*/ 9 w 52"/>
                <a:gd name="T11" fmla="*/ 9 h 17"/>
                <a:gd name="T12" fmla="*/ 12 w 52"/>
                <a:gd name="T13" fmla="*/ 11 h 17"/>
                <a:gd name="T14" fmla="*/ 15 w 52"/>
                <a:gd name="T15" fmla="*/ 12 h 17"/>
                <a:gd name="T16" fmla="*/ 19 w 52"/>
                <a:gd name="T17" fmla="*/ 13 h 17"/>
                <a:gd name="T18" fmla="*/ 23 w 52"/>
                <a:gd name="T19" fmla="*/ 14 h 17"/>
                <a:gd name="T20" fmla="*/ 27 w 52"/>
                <a:gd name="T21" fmla="*/ 14 h 17"/>
                <a:gd name="T22" fmla="*/ 31 w 52"/>
                <a:gd name="T23" fmla="*/ 16 h 17"/>
                <a:gd name="T24" fmla="*/ 35 w 52"/>
                <a:gd name="T25" fmla="*/ 16 h 17"/>
                <a:gd name="T26" fmla="*/ 39 w 52"/>
                <a:gd name="T27" fmla="*/ 16 h 17"/>
                <a:gd name="T28" fmla="*/ 43 w 52"/>
                <a:gd name="T29" fmla="*/ 14 h 17"/>
                <a:gd name="T30" fmla="*/ 47 w 52"/>
                <a:gd name="T31" fmla="*/ 14 h 17"/>
                <a:gd name="T32" fmla="*/ 51 w 52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7"/>
                <a:gd name="T53" fmla="*/ 52 w 5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7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5" y="12"/>
                  </a:lnTo>
                  <a:lnTo>
                    <a:pt x="19" y="13"/>
                  </a:lnTo>
                  <a:lnTo>
                    <a:pt x="23" y="14"/>
                  </a:lnTo>
                  <a:lnTo>
                    <a:pt x="27" y="14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7" y="14"/>
                  </a:lnTo>
                  <a:lnTo>
                    <a:pt x="51" y="1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" name="Freeform 519"/>
            <p:cNvSpPr>
              <a:spLocks/>
            </p:cNvSpPr>
            <p:nvPr/>
          </p:nvSpPr>
          <p:spPr bwMode="auto">
            <a:xfrm>
              <a:off x="777" y="157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8 h 17"/>
                <a:gd name="T10" fmla="*/ 2 w 17"/>
                <a:gd name="T11" fmla="*/ 4 h 17"/>
                <a:gd name="T12" fmla="*/ 4 w 17"/>
                <a:gd name="T13" fmla="*/ 4 h 17"/>
                <a:gd name="T14" fmla="*/ 4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2 w 17"/>
                <a:gd name="T23" fmla="*/ 0 h 17"/>
                <a:gd name="T24" fmla="*/ 12 w 17"/>
                <a:gd name="T25" fmla="*/ 4 h 17"/>
                <a:gd name="T26" fmla="*/ 14 w 17"/>
                <a:gd name="T27" fmla="*/ 4 h 17"/>
                <a:gd name="T28" fmla="*/ 16 w 17"/>
                <a:gd name="T29" fmla="*/ 8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" name="Freeform 520"/>
            <p:cNvSpPr>
              <a:spLocks/>
            </p:cNvSpPr>
            <p:nvPr/>
          </p:nvSpPr>
          <p:spPr bwMode="auto">
            <a:xfrm>
              <a:off x="831" y="15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0 h 17"/>
                <a:gd name="T10" fmla="*/ 12 w 17"/>
                <a:gd name="T11" fmla="*/ 2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2 w 17"/>
                <a:gd name="T21" fmla="*/ 13 h 17"/>
                <a:gd name="T22" fmla="*/ 12 w 17"/>
                <a:gd name="T23" fmla="*/ 16 h 17"/>
                <a:gd name="T24" fmla="*/ 8 w 17"/>
                <a:gd name="T25" fmla="*/ 16 h 17"/>
                <a:gd name="T26" fmla="*/ 4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4" name="Freeform 521"/>
            <p:cNvSpPr>
              <a:spLocks/>
            </p:cNvSpPr>
            <p:nvPr/>
          </p:nvSpPr>
          <p:spPr bwMode="auto">
            <a:xfrm>
              <a:off x="832" y="158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 w 17"/>
                <a:gd name="T5" fmla="*/ 14 h 17"/>
                <a:gd name="T6" fmla="*/ 3 w 17"/>
                <a:gd name="T7" fmla="*/ 14 h 17"/>
                <a:gd name="T8" fmla="*/ 5 w 17"/>
                <a:gd name="T9" fmla="*/ 12 h 17"/>
                <a:gd name="T10" fmla="*/ 7 w 17"/>
                <a:gd name="T11" fmla="*/ 10 h 17"/>
                <a:gd name="T12" fmla="*/ 8 w 17"/>
                <a:gd name="T13" fmla="*/ 8 h 17"/>
                <a:gd name="T14" fmla="*/ 10 w 17"/>
                <a:gd name="T15" fmla="*/ 8 h 17"/>
                <a:gd name="T16" fmla="*/ 12 w 17"/>
                <a:gd name="T17" fmla="*/ 7 h 17"/>
                <a:gd name="T18" fmla="*/ 12 w 17"/>
                <a:gd name="T19" fmla="*/ 5 h 17"/>
                <a:gd name="T20" fmla="*/ 14 w 17"/>
                <a:gd name="T21" fmla="*/ 5 h 17"/>
                <a:gd name="T22" fmla="*/ 14 w 17"/>
                <a:gd name="T23" fmla="*/ 3 h 17"/>
                <a:gd name="T24" fmla="*/ 16 w 17"/>
                <a:gd name="T25" fmla="*/ 1 h 17"/>
                <a:gd name="T26" fmla="*/ 16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5" name="Freeform 522"/>
            <p:cNvSpPr>
              <a:spLocks/>
            </p:cNvSpPr>
            <p:nvPr/>
          </p:nvSpPr>
          <p:spPr bwMode="auto">
            <a:xfrm>
              <a:off x="828" y="15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3 w 17"/>
                <a:gd name="T11" fmla="*/ 13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3 w 17"/>
                <a:gd name="T21" fmla="*/ 2 h 17"/>
                <a:gd name="T22" fmla="*/ 6 w 17"/>
                <a:gd name="T23" fmla="*/ 0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" name="Freeform 523"/>
            <p:cNvSpPr>
              <a:spLocks/>
            </p:cNvSpPr>
            <p:nvPr/>
          </p:nvSpPr>
          <p:spPr bwMode="auto">
            <a:xfrm>
              <a:off x="837" y="15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4 w 17"/>
                <a:gd name="T13" fmla="*/ 0 h 17"/>
                <a:gd name="T14" fmla="*/ 6 w 17"/>
                <a:gd name="T15" fmla="*/ 0 h 17"/>
                <a:gd name="T16" fmla="*/ 9 w 17"/>
                <a:gd name="T17" fmla="*/ 0 h 17"/>
                <a:gd name="T18" fmla="*/ 11 w 17"/>
                <a:gd name="T19" fmla="*/ 0 h 17"/>
                <a:gd name="T20" fmla="*/ 11 w 17"/>
                <a:gd name="T21" fmla="*/ 4 h 17"/>
                <a:gd name="T22" fmla="*/ 13 w 17"/>
                <a:gd name="T23" fmla="*/ 4 h 17"/>
                <a:gd name="T24" fmla="*/ 16 w 17"/>
                <a:gd name="T25" fmla="*/ 8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7" name="Freeform 524"/>
            <p:cNvSpPr>
              <a:spLocks/>
            </p:cNvSpPr>
            <p:nvPr/>
          </p:nvSpPr>
          <p:spPr bwMode="auto">
            <a:xfrm>
              <a:off x="748" y="1593"/>
              <a:ext cx="50" cy="17"/>
            </a:xfrm>
            <a:custGeom>
              <a:avLst/>
              <a:gdLst>
                <a:gd name="T0" fmla="*/ 49 w 50"/>
                <a:gd name="T1" fmla="*/ 0 h 17"/>
                <a:gd name="T2" fmla="*/ 49 w 50"/>
                <a:gd name="T3" fmla="*/ 0 h 17"/>
                <a:gd name="T4" fmla="*/ 48 w 50"/>
                <a:gd name="T5" fmla="*/ 1 h 17"/>
                <a:gd name="T6" fmla="*/ 47 w 50"/>
                <a:gd name="T7" fmla="*/ 2 h 17"/>
                <a:gd name="T8" fmla="*/ 45 w 50"/>
                <a:gd name="T9" fmla="*/ 3 h 17"/>
                <a:gd name="T10" fmla="*/ 43 w 50"/>
                <a:gd name="T11" fmla="*/ 4 h 17"/>
                <a:gd name="T12" fmla="*/ 41 w 50"/>
                <a:gd name="T13" fmla="*/ 7 h 17"/>
                <a:gd name="T14" fmla="*/ 38 w 50"/>
                <a:gd name="T15" fmla="*/ 8 h 17"/>
                <a:gd name="T16" fmla="*/ 35 w 50"/>
                <a:gd name="T17" fmla="*/ 11 h 17"/>
                <a:gd name="T18" fmla="*/ 32 w 50"/>
                <a:gd name="T19" fmla="*/ 12 h 17"/>
                <a:gd name="T20" fmla="*/ 28 w 50"/>
                <a:gd name="T21" fmla="*/ 13 h 17"/>
                <a:gd name="T22" fmla="*/ 24 w 50"/>
                <a:gd name="T23" fmla="*/ 14 h 17"/>
                <a:gd name="T24" fmla="*/ 19 w 50"/>
                <a:gd name="T25" fmla="*/ 16 h 17"/>
                <a:gd name="T26" fmla="*/ 15 w 50"/>
                <a:gd name="T27" fmla="*/ 16 h 17"/>
                <a:gd name="T28" fmla="*/ 10 w 50"/>
                <a:gd name="T29" fmla="*/ 14 h 17"/>
                <a:gd name="T30" fmla="*/ 5 w 50"/>
                <a:gd name="T31" fmla="*/ 13 h 17"/>
                <a:gd name="T32" fmla="*/ 0 w 50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17"/>
                <a:gd name="T53" fmla="*/ 50 w 5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17">
                  <a:moveTo>
                    <a:pt x="49" y="0"/>
                  </a:moveTo>
                  <a:lnTo>
                    <a:pt x="49" y="0"/>
                  </a:lnTo>
                  <a:lnTo>
                    <a:pt x="48" y="1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1" y="7"/>
                  </a:lnTo>
                  <a:lnTo>
                    <a:pt x="38" y="8"/>
                  </a:lnTo>
                  <a:lnTo>
                    <a:pt x="35" y="11"/>
                  </a:lnTo>
                  <a:lnTo>
                    <a:pt x="32" y="12"/>
                  </a:lnTo>
                  <a:lnTo>
                    <a:pt x="28" y="13"/>
                  </a:lnTo>
                  <a:lnTo>
                    <a:pt x="24" y="14"/>
                  </a:lnTo>
                  <a:lnTo>
                    <a:pt x="19" y="16"/>
                  </a:lnTo>
                  <a:lnTo>
                    <a:pt x="15" y="16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8" name="Freeform 525"/>
            <p:cNvSpPr>
              <a:spLocks/>
            </p:cNvSpPr>
            <p:nvPr/>
          </p:nvSpPr>
          <p:spPr bwMode="auto">
            <a:xfrm>
              <a:off x="795" y="1589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3 w 17"/>
                <a:gd name="T13" fmla="*/ 2 h 17"/>
                <a:gd name="T14" fmla="*/ 16 w 17"/>
                <a:gd name="T15" fmla="*/ 2 h 17"/>
                <a:gd name="T16" fmla="*/ 16 w 17"/>
                <a:gd name="T17" fmla="*/ 5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3 h 17"/>
                <a:gd name="T24" fmla="*/ 16 w 17"/>
                <a:gd name="T25" fmla="*/ 16 h 17"/>
                <a:gd name="T26" fmla="*/ 13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9" name="Freeform 526"/>
            <p:cNvSpPr>
              <a:spLocks/>
            </p:cNvSpPr>
            <p:nvPr/>
          </p:nvSpPr>
          <p:spPr bwMode="auto">
            <a:xfrm>
              <a:off x="744" y="1599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3 w 17"/>
                <a:gd name="T5" fmla="*/ 13 h 17"/>
                <a:gd name="T6" fmla="*/ 3 w 17"/>
                <a:gd name="T7" fmla="*/ 11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4 h 17"/>
                <a:gd name="T18" fmla="*/ 3 w 17"/>
                <a:gd name="T19" fmla="*/ 2 h 17"/>
                <a:gd name="T20" fmla="*/ 6 w 17"/>
                <a:gd name="T21" fmla="*/ 2 h 17"/>
                <a:gd name="T22" fmla="*/ 6 w 17"/>
                <a:gd name="T23" fmla="*/ 0 h 17"/>
                <a:gd name="T24" fmla="*/ 9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0" name="Freeform 527"/>
            <p:cNvSpPr>
              <a:spLocks/>
            </p:cNvSpPr>
            <p:nvPr/>
          </p:nvSpPr>
          <p:spPr bwMode="auto">
            <a:xfrm>
              <a:off x="817" y="1577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0 w 28"/>
                <a:gd name="T3" fmla="*/ 2 h 17"/>
                <a:gd name="T4" fmla="*/ 1 w 28"/>
                <a:gd name="T5" fmla="*/ 1 h 17"/>
                <a:gd name="T6" fmla="*/ 2 w 28"/>
                <a:gd name="T7" fmla="*/ 1 h 17"/>
                <a:gd name="T8" fmla="*/ 3 w 28"/>
                <a:gd name="T9" fmla="*/ 1 h 17"/>
                <a:gd name="T10" fmla="*/ 4 w 28"/>
                <a:gd name="T11" fmla="*/ 0 h 17"/>
                <a:gd name="T12" fmla="*/ 6 w 28"/>
                <a:gd name="T13" fmla="*/ 0 h 17"/>
                <a:gd name="T14" fmla="*/ 7 w 28"/>
                <a:gd name="T15" fmla="*/ 0 h 17"/>
                <a:gd name="T16" fmla="*/ 9 w 28"/>
                <a:gd name="T17" fmla="*/ 0 h 17"/>
                <a:gd name="T18" fmla="*/ 11 w 28"/>
                <a:gd name="T19" fmla="*/ 1 h 17"/>
                <a:gd name="T20" fmla="*/ 13 w 28"/>
                <a:gd name="T21" fmla="*/ 1 h 17"/>
                <a:gd name="T22" fmla="*/ 16 w 28"/>
                <a:gd name="T23" fmla="*/ 4 h 17"/>
                <a:gd name="T24" fmla="*/ 18 w 28"/>
                <a:gd name="T25" fmla="*/ 5 h 17"/>
                <a:gd name="T26" fmla="*/ 21 w 28"/>
                <a:gd name="T27" fmla="*/ 8 h 17"/>
                <a:gd name="T28" fmla="*/ 24 w 28"/>
                <a:gd name="T29" fmla="*/ 11 h 17"/>
                <a:gd name="T30" fmla="*/ 27 w 28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7"/>
                <a:gd name="T50" fmla="*/ 28 w 2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7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7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1" name="Freeform 528"/>
            <p:cNvSpPr>
              <a:spLocks/>
            </p:cNvSpPr>
            <p:nvPr/>
          </p:nvSpPr>
          <p:spPr bwMode="auto">
            <a:xfrm>
              <a:off x="813" y="1576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6 h 17"/>
                <a:gd name="T12" fmla="*/ 5 w 17"/>
                <a:gd name="T13" fmla="*/ 13 h 17"/>
                <a:gd name="T14" fmla="*/ 2 w 17"/>
                <a:gd name="T15" fmla="*/ 13 h 17"/>
                <a:gd name="T16" fmla="*/ 2 w 17"/>
                <a:gd name="T17" fmla="*/ 11 h 17"/>
                <a:gd name="T18" fmla="*/ 2 w 17"/>
                <a:gd name="T19" fmla="*/ 9 h 17"/>
                <a:gd name="T20" fmla="*/ 0 w 17"/>
                <a:gd name="T21" fmla="*/ 9 h 17"/>
                <a:gd name="T22" fmla="*/ 0 w 17"/>
                <a:gd name="T23" fmla="*/ 6 h 17"/>
                <a:gd name="T24" fmla="*/ 2 w 17"/>
                <a:gd name="T25" fmla="*/ 4 h 17"/>
                <a:gd name="T26" fmla="*/ 2 w 17"/>
                <a:gd name="T27" fmla="*/ 2 h 17"/>
                <a:gd name="T28" fmla="*/ 2 w 17"/>
                <a:gd name="T29" fmla="*/ 0 h 17"/>
                <a:gd name="T30" fmla="*/ 5 w 17"/>
                <a:gd name="T31" fmla="*/ 0 h 17"/>
                <a:gd name="T32" fmla="*/ 16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2" name="Freeform 529"/>
            <p:cNvSpPr>
              <a:spLocks/>
            </p:cNvSpPr>
            <p:nvPr/>
          </p:nvSpPr>
          <p:spPr bwMode="auto">
            <a:xfrm>
              <a:off x="842" y="1585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6 w 17"/>
                <a:gd name="T13" fmla="*/ 11 h 17"/>
                <a:gd name="T14" fmla="*/ 13 w 17"/>
                <a:gd name="T15" fmla="*/ 11 h 17"/>
                <a:gd name="T16" fmla="*/ 10 w 17"/>
                <a:gd name="T17" fmla="*/ 13 h 17"/>
                <a:gd name="T18" fmla="*/ 8 w 17"/>
                <a:gd name="T19" fmla="*/ 16 h 17"/>
                <a:gd name="T20" fmla="*/ 5 w 17"/>
                <a:gd name="T21" fmla="*/ 16 h 17"/>
                <a:gd name="T22" fmla="*/ 2 w 17"/>
                <a:gd name="T23" fmla="*/ 13 h 17"/>
                <a:gd name="T24" fmla="*/ 0 w 17"/>
                <a:gd name="T25" fmla="*/ 13 h 17"/>
                <a:gd name="T26" fmla="*/ 0 w 17"/>
                <a:gd name="T27" fmla="*/ 11 h 17"/>
                <a:gd name="T28" fmla="*/ 13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3" name="Freeform 530"/>
            <p:cNvSpPr>
              <a:spLocks/>
            </p:cNvSpPr>
            <p:nvPr/>
          </p:nvSpPr>
          <p:spPr bwMode="auto">
            <a:xfrm>
              <a:off x="844" y="1588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1 w 41"/>
                <a:gd name="T3" fmla="*/ 2 h 17"/>
                <a:gd name="T4" fmla="*/ 2 w 41"/>
                <a:gd name="T5" fmla="*/ 4 h 17"/>
                <a:gd name="T6" fmla="*/ 3 w 41"/>
                <a:gd name="T7" fmla="*/ 6 h 17"/>
                <a:gd name="T8" fmla="*/ 5 w 41"/>
                <a:gd name="T9" fmla="*/ 10 h 17"/>
                <a:gd name="T10" fmla="*/ 7 w 41"/>
                <a:gd name="T11" fmla="*/ 12 h 17"/>
                <a:gd name="T12" fmla="*/ 9 w 41"/>
                <a:gd name="T13" fmla="*/ 14 h 17"/>
                <a:gd name="T14" fmla="*/ 12 w 41"/>
                <a:gd name="T15" fmla="*/ 14 h 17"/>
                <a:gd name="T16" fmla="*/ 15 w 41"/>
                <a:gd name="T17" fmla="*/ 16 h 17"/>
                <a:gd name="T18" fmla="*/ 18 w 41"/>
                <a:gd name="T19" fmla="*/ 16 h 17"/>
                <a:gd name="T20" fmla="*/ 22 w 41"/>
                <a:gd name="T21" fmla="*/ 16 h 17"/>
                <a:gd name="T22" fmla="*/ 26 w 41"/>
                <a:gd name="T23" fmla="*/ 14 h 17"/>
                <a:gd name="T24" fmla="*/ 30 w 41"/>
                <a:gd name="T25" fmla="*/ 10 h 17"/>
                <a:gd name="T26" fmla="*/ 35 w 41"/>
                <a:gd name="T27" fmla="*/ 6 h 17"/>
                <a:gd name="T28" fmla="*/ 40 w 4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17"/>
                <a:gd name="T47" fmla="*/ 41 w 4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17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4"/>
                  </a:lnTo>
                  <a:lnTo>
                    <a:pt x="30" y="10"/>
                  </a:lnTo>
                  <a:lnTo>
                    <a:pt x="35" y="6"/>
                  </a:lnTo>
                  <a:lnTo>
                    <a:pt x="4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4" name="Freeform 531"/>
            <p:cNvSpPr>
              <a:spLocks/>
            </p:cNvSpPr>
            <p:nvPr/>
          </p:nvSpPr>
          <p:spPr bwMode="auto">
            <a:xfrm>
              <a:off x="841" y="1584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2 w 17"/>
                <a:gd name="T11" fmla="*/ 5 h 17"/>
                <a:gd name="T12" fmla="*/ 2 w 17"/>
                <a:gd name="T13" fmla="*/ 2 h 17"/>
                <a:gd name="T14" fmla="*/ 4 w 17"/>
                <a:gd name="T15" fmla="*/ 2 h 17"/>
                <a:gd name="T16" fmla="*/ 4 w 17"/>
                <a:gd name="T17" fmla="*/ 0 h 17"/>
                <a:gd name="T18" fmla="*/ 6 w 17"/>
                <a:gd name="T19" fmla="*/ 0 h 17"/>
                <a:gd name="T20" fmla="*/ 9 w 17"/>
                <a:gd name="T21" fmla="*/ 0 h 17"/>
                <a:gd name="T22" fmla="*/ 11 w 17"/>
                <a:gd name="T23" fmla="*/ 0 h 17"/>
                <a:gd name="T24" fmla="*/ 11 w 17"/>
                <a:gd name="T25" fmla="*/ 2 h 17"/>
                <a:gd name="T26" fmla="*/ 13 w 17"/>
                <a:gd name="T27" fmla="*/ 2 h 17"/>
                <a:gd name="T28" fmla="*/ 16 w 17"/>
                <a:gd name="T29" fmla="*/ 2 h 17"/>
                <a:gd name="T30" fmla="*/ 16 w 17"/>
                <a:gd name="T31" fmla="*/ 5 h 17"/>
                <a:gd name="T32" fmla="*/ 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5" name="Freeform 532"/>
            <p:cNvSpPr>
              <a:spLocks/>
            </p:cNvSpPr>
            <p:nvPr/>
          </p:nvSpPr>
          <p:spPr bwMode="auto">
            <a:xfrm>
              <a:off x="882" y="1584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0 w 17"/>
                <a:gd name="T13" fmla="*/ 2 h 17"/>
                <a:gd name="T14" fmla="*/ 13 w 17"/>
                <a:gd name="T15" fmla="*/ 2 h 17"/>
                <a:gd name="T16" fmla="*/ 13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3 w 17"/>
                <a:gd name="T23" fmla="*/ 11 h 17"/>
                <a:gd name="T24" fmla="*/ 13 w 17"/>
                <a:gd name="T25" fmla="*/ 13 h 17"/>
                <a:gd name="T26" fmla="*/ 13 w 17"/>
                <a:gd name="T27" fmla="*/ 16 h 17"/>
                <a:gd name="T28" fmla="*/ 10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6" name="Freeform 533"/>
            <p:cNvSpPr>
              <a:spLocks/>
            </p:cNvSpPr>
            <p:nvPr/>
          </p:nvSpPr>
          <p:spPr bwMode="auto">
            <a:xfrm>
              <a:off x="884" y="1574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0 w 38"/>
                <a:gd name="T3" fmla="*/ 16 h 17"/>
                <a:gd name="T4" fmla="*/ 1 w 38"/>
                <a:gd name="T5" fmla="*/ 14 h 17"/>
                <a:gd name="T6" fmla="*/ 2 w 38"/>
                <a:gd name="T7" fmla="*/ 13 h 17"/>
                <a:gd name="T8" fmla="*/ 3 w 38"/>
                <a:gd name="T9" fmla="*/ 12 h 17"/>
                <a:gd name="T10" fmla="*/ 5 w 38"/>
                <a:gd name="T11" fmla="*/ 11 h 17"/>
                <a:gd name="T12" fmla="*/ 7 w 38"/>
                <a:gd name="T13" fmla="*/ 9 h 17"/>
                <a:gd name="T14" fmla="*/ 10 w 38"/>
                <a:gd name="T15" fmla="*/ 8 h 17"/>
                <a:gd name="T16" fmla="*/ 12 w 38"/>
                <a:gd name="T17" fmla="*/ 5 h 17"/>
                <a:gd name="T18" fmla="*/ 15 w 38"/>
                <a:gd name="T19" fmla="*/ 4 h 17"/>
                <a:gd name="T20" fmla="*/ 18 w 38"/>
                <a:gd name="T21" fmla="*/ 3 h 17"/>
                <a:gd name="T22" fmla="*/ 21 w 38"/>
                <a:gd name="T23" fmla="*/ 2 h 17"/>
                <a:gd name="T24" fmla="*/ 24 w 38"/>
                <a:gd name="T25" fmla="*/ 1 h 17"/>
                <a:gd name="T26" fmla="*/ 27 w 38"/>
                <a:gd name="T27" fmla="*/ 0 h 17"/>
                <a:gd name="T28" fmla="*/ 31 w 38"/>
                <a:gd name="T29" fmla="*/ 0 h 17"/>
                <a:gd name="T30" fmla="*/ 34 w 38"/>
                <a:gd name="T31" fmla="*/ 0 h 17"/>
                <a:gd name="T32" fmla="*/ 37 w 38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7"/>
                <a:gd name="T53" fmla="*/ 38 w 3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7">
                  <a:moveTo>
                    <a:pt x="0" y="16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7" name="Freeform 534"/>
            <p:cNvSpPr>
              <a:spLocks/>
            </p:cNvSpPr>
            <p:nvPr/>
          </p:nvSpPr>
          <p:spPr bwMode="auto">
            <a:xfrm>
              <a:off x="880" y="1585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6 w 17"/>
                <a:gd name="T13" fmla="*/ 13 h 17"/>
                <a:gd name="T14" fmla="*/ 4 w 17"/>
                <a:gd name="T15" fmla="*/ 13 h 17"/>
                <a:gd name="T16" fmla="*/ 2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2 w 17"/>
                <a:gd name="T25" fmla="*/ 2 h 17"/>
                <a:gd name="T26" fmla="*/ 2 w 17"/>
                <a:gd name="T27" fmla="*/ 0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8" name="Freeform 535"/>
            <p:cNvSpPr>
              <a:spLocks/>
            </p:cNvSpPr>
            <p:nvPr/>
          </p:nvSpPr>
          <p:spPr bwMode="auto">
            <a:xfrm>
              <a:off x="920" y="1572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9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9 w 17"/>
                <a:gd name="T27" fmla="*/ 14 h 17"/>
                <a:gd name="T28" fmla="*/ 6 w 17"/>
                <a:gd name="T29" fmla="*/ 16 h 17"/>
                <a:gd name="T30" fmla="*/ 3 w 17"/>
                <a:gd name="T31" fmla="*/ 16 h 17"/>
                <a:gd name="T32" fmla="*/ 0 w 17"/>
                <a:gd name="T33" fmla="*/ 16 h 17"/>
                <a:gd name="T34" fmla="*/ 6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9" name="Freeform 536"/>
            <p:cNvSpPr>
              <a:spLocks/>
            </p:cNvSpPr>
            <p:nvPr/>
          </p:nvSpPr>
          <p:spPr bwMode="auto">
            <a:xfrm>
              <a:off x="806" y="1594"/>
              <a:ext cx="25" cy="30"/>
            </a:xfrm>
            <a:custGeom>
              <a:avLst/>
              <a:gdLst>
                <a:gd name="T0" fmla="*/ 23 w 25"/>
                <a:gd name="T1" fmla="*/ 0 h 30"/>
                <a:gd name="T2" fmla="*/ 23 w 25"/>
                <a:gd name="T3" fmla="*/ 1 h 30"/>
                <a:gd name="T4" fmla="*/ 23 w 25"/>
                <a:gd name="T5" fmla="*/ 2 h 30"/>
                <a:gd name="T6" fmla="*/ 24 w 25"/>
                <a:gd name="T7" fmla="*/ 4 h 30"/>
                <a:gd name="T8" fmla="*/ 24 w 25"/>
                <a:gd name="T9" fmla="*/ 6 h 30"/>
                <a:gd name="T10" fmla="*/ 24 w 25"/>
                <a:gd name="T11" fmla="*/ 9 h 30"/>
                <a:gd name="T12" fmla="*/ 24 w 25"/>
                <a:gd name="T13" fmla="*/ 11 h 30"/>
                <a:gd name="T14" fmla="*/ 23 w 25"/>
                <a:gd name="T15" fmla="*/ 14 h 30"/>
                <a:gd name="T16" fmla="*/ 23 w 25"/>
                <a:gd name="T17" fmla="*/ 17 h 30"/>
                <a:gd name="T18" fmla="*/ 21 w 25"/>
                <a:gd name="T19" fmla="*/ 19 h 30"/>
                <a:gd name="T20" fmla="*/ 19 w 25"/>
                <a:gd name="T21" fmla="*/ 22 h 30"/>
                <a:gd name="T22" fmla="*/ 17 w 25"/>
                <a:gd name="T23" fmla="*/ 24 h 30"/>
                <a:gd name="T24" fmla="*/ 14 w 25"/>
                <a:gd name="T25" fmla="*/ 26 h 30"/>
                <a:gd name="T26" fmla="*/ 10 w 25"/>
                <a:gd name="T27" fmla="*/ 27 h 30"/>
                <a:gd name="T28" fmla="*/ 5 w 25"/>
                <a:gd name="T29" fmla="*/ 28 h 30"/>
                <a:gd name="T30" fmla="*/ 0 w 25"/>
                <a:gd name="T31" fmla="*/ 29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30"/>
                <a:gd name="T50" fmla="*/ 25 w 25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30">
                  <a:moveTo>
                    <a:pt x="23" y="0"/>
                  </a:moveTo>
                  <a:lnTo>
                    <a:pt x="23" y="1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5" y="28"/>
                  </a:lnTo>
                  <a:lnTo>
                    <a:pt x="0" y="2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0" name="Freeform 537"/>
            <p:cNvSpPr>
              <a:spLocks/>
            </p:cNvSpPr>
            <p:nvPr/>
          </p:nvSpPr>
          <p:spPr bwMode="auto">
            <a:xfrm>
              <a:off x="825" y="159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2 w 17"/>
                <a:gd name="T11" fmla="*/ 6 h 17"/>
                <a:gd name="T12" fmla="*/ 2 w 17"/>
                <a:gd name="T13" fmla="*/ 3 h 17"/>
                <a:gd name="T14" fmla="*/ 4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0 h 17"/>
                <a:gd name="T22" fmla="*/ 13 w 17"/>
                <a:gd name="T23" fmla="*/ 3 h 17"/>
                <a:gd name="T24" fmla="*/ 16 w 17"/>
                <a:gd name="T25" fmla="*/ 6 h 17"/>
                <a:gd name="T26" fmla="*/ 0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1" name="Freeform 538"/>
            <p:cNvSpPr>
              <a:spLocks/>
            </p:cNvSpPr>
            <p:nvPr/>
          </p:nvSpPr>
          <p:spPr bwMode="auto">
            <a:xfrm>
              <a:off x="802" y="161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4 h 17"/>
                <a:gd name="T10" fmla="*/ 4 w 17"/>
                <a:gd name="T11" fmla="*/ 14 h 17"/>
                <a:gd name="T12" fmla="*/ 4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2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2" name="Freeform 539"/>
            <p:cNvSpPr>
              <a:spLocks/>
            </p:cNvSpPr>
            <p:nvPr/>
          </p:nvSpPr>
          <p:spPr bwMode="auto">
            <a:xfrm>
              <a:off x="772" y="1622"/>
              <a:ext cx="35" cy="17"/>
            </a:xfrm>
            <a:custGeom>
              <a:avLst/>
              <a:gdLst>
                <a:gd name="T0" fmla="*/ 34 w 35"/>
                <a:gd name="T1" fmla="*/ 0 h 17"/>
                <a:gd name="T2" fmla="*/ 33 w 35"/>
                <a:gd name="T3" fmla="*/ 0 h 17"/>
                <a:gd name="T4" fmla="*/ 32 w 35"/>
                <a:gd name="T5" fmla="*/ 0 h 17"/>
                <a:gd name="T6" fmla="*/ 30 w 35"/>
                <a:gd name="T7" fmla="*/ 0 h 17"/>
                <a:gd name="T8" fmla="*/ 29 w 35"/>
                <a:gd name="T9" fmla="*/ 0 h 17"/>
                <a:gd name="T10" fmla="*/ 26 w 35"/>
                <a:gd name="T11" fmla="*/ 1 h 17"/>
                <a:gd name="T12" fmla="*/ 24 w 35"/>
                <a:gd name="T13" fmla="*/ 1 h 17"/>
                <a:gd name="T14" fmla="*/ 22 w 35"/>
                <a:gd name="T15" fmla="*/ 1 h 17"/>
                <a:gd name="T16" fmla="*/ 19 w 35"/>
                <a:gd name="T17" fmla="*/ 2 h 17"/>
                <a:gd name="T18" fmla="*/ 17 w 35"/>
                <a:gd name="T19" fmla="*/ 3 h 17"/>
                <a:gd name="T20" fmla="*/ 14 w 35"/>
                <a:gd name="T21" fmla="*/ 4 h 17"/>
                <a:gd name="T22" fmla="*/ 11 w 35"/>
                <a:gd name="T23" fmla="*/ 6 h 17"/>
                <a:gd name="T24" fmla="*/ 8 w 35"/>
                <a:gd name="T25" fmla="*/ 8 h 17"/>
                <a:gd name="T26" fmla="*/ 5 w 35"/>
                <a:gd name="T27" fmla="*/ 9 h 17"/>
                <a:gd name="T28" fmla="*/ 3 w 35"/>
                <a:gd name="T29" fmla="*/ 12 h 17"/>
                <a:gd name="T30" fmla="*/ 0 w 35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7"/>
                <a:gd name="T50" fmla="*/ 35 w 35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7">
                  <a:moveTo>
                    <a:pt x="34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3" name="Freeform 540"/>
            <p:cNvSpPr>
              <a:spLocks/>
            </p:cNvSpPr>
            <p:nvPr/>
          </p:nvSpPr>
          <p:spPr bwMode="auto">
            <a:xfrm>
              <a:off x="806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4" name="Freeform 541"/>
            <p:cNvSpPr>
              <a:spLocks/>
            </p:cNvSpPr>
            <p:nvPr/>
          </p:nvSpPr>
          <p:spPr bwMode="auto">
            <a:xfrm>
              <a:off x="769" y="1632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3 h 17"/>
                <a:gd name="T6" fmla="*/ 10 w 17"/>
                <a:gd name="T7" fmla="*/ 16 h 17"/>
                <a:gd name="T8" fmla="*/ 8 w 17"/>
                <a:gd name="T9" fmla="*/ 16 h 17"/>
                <a:gd name="T10" fmla="*/ 8 w 17"/>
                <a:gd name="T11" fmla="*/ 13 h 17"/>
                <a:gd name="T12" fmla="*/ 5 w 17"/>
                <a:gd name="T13" fmla="*/ 13 h 17"/>
                <a:gd name="T14" fmla="*/ 2 w 17"/>
                <a:gd name="T15" fmla="*/ 11 h 17"/>
                <a:gd name="T16" fmla="*/ 0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0 w 17"/>
                <a:gd name="T25" fmla="*/ 2 h 17"/>
                <a:gd name="T26" fmla="*/ 2 w 17"/>
                <a:gd name="T27" fmla="*/ 2 h 17"/>
                <a:gd name="T28" fmla="*/ 2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5" name="Freeform 542"/>
            <p:cNvSpPr>
              <a:spLocks/>
            </p:cNvSpPr>
            <p:nvPr/>
          </p:nvSpPr>
          <p:spPr bwMode="auto">
            <a:xfrm>
              <a:off x="713" y="1620"/>
              <a:ext cx="60" cy="23"/>
            </a:xfrm>
            <a:custGeom>
              <a:avLst/>
              <a:gdLst>
                <a:gd name="T0" fmla="*/ 59 w 60"/>
                <a:gd name="T1" fmla="*/ 14 h 23"/>
                <a:gd name="T2" fmla="*/ 56 w 60"/>
                <a:gd name="T3" fmla="*/ 17 h 23"/>
                <a:gd name="T4" fmla="*/ 52 w 60"/>
                <a:gd name="T5" fmla="*/ 18 h 23"/>
                <a:gd name="T6" fmla="*/ 48 w 60"/>
                <a:gd name="T7" fmla="*/ 20 h 23"/>
                <a:gd name="T8" fmla="*/ 43 w 60"/>
                <a:gd name="T9" fmla="*/ 21 h 23"/>
                <a:gd name="T10" fmla="*/ 39 w 60"/>
                <a:gd name="T11" fmla="*/ 21 h 23"/>
                <a:gd name="T12" fmla="*/ 33 w 60"/>
                <a:gd name="T13" fmla="*/ 22 h 23"/>
                <a:gd name="T14" fmla="*/ 28 w 60"/>
                <a:gd name="T15" fmla="*/ 21 h 23"/>
                <a:gd name="T16" fmla="*/ 23 w 60"/>
                <a:gd name="T17" fmla="*/ 21 h 23"/>
                <a:gd name="T18" fmla="*/ 18 w 60"/>
                <a:gd name="T19" fmla="*/ 20 h 23"/>
                <a:gd name="T20" fmla="*/ 14 w 60"/>
                <a:gd name="T21" fmla="*/ 18 h 23"/>
                <a:gd name="T22" fmla="*/ 9 w 60"/>
                <a:gd name="T23" fmla="*/ 16 h 23"/>
                <a:gd name="T24" fmla="*/ 6 w 60"/>
                <a:gd name="T25" fmla="*/ 14 h 23"/>
                <a:gd name="T26" fmla="*/ 3 w 60"/>
                <a:gd name="T27" fmla="*/ 11 h 23"/>
                <a:gd name="T28" fmla="*/ 1 w 60"/>
                <a:gd name="T29" fmla="*/ 8 h 23"/>
                <a:gd name="T30" fmla="*/ 0 w 60"/>
                <a:gd name="T31" fmla="*/ 4 h 23"/>
                <a:gd name="T32" fmla="*/ 0 w 60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23"/>
                <a:gd name="T53" fmla="*/ 60 w 6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23">
                  <a:moveTo>
                    <a:pt x="59" y="14"/>
                  </a:moveTo>
                  <a:lnTo>
                    <a:pt x="56" y="17"/>
                  </a:lnTo>
                  <a:lnTo>
                    <a:pt x="52" y="18"/>
                  </a:lnTo>
                  <a:lnTo>
                    <a:pt x="48" y="20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3" y="22"/>
                  </a:lnTo>
                  <a:lnTo>
                    <a:pt x="28" y="21"/>
                  </a:lnTo>
                  <a:lnTo>
                    <a:pt x="23" y="21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6" name="Freeform 543"/>
            <p:cNvSpPr>
              <a:spLocks/>
            </p:cNvSpPr>
            <p:nvPr/>
          </p:nvSpPr>
          <p:spPr bwMode="auto">
            <a:xfrm>
              <a:off x="770" y="1631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4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11 h 17"/>
                <a:gd name="T24" fmla="*/ 16 w 17"/>
                <a:gd name="T25" fmla="*/ 13 h 17"/>
                <a:gd name="T26" fmla="*/ 13 w 17"/>
                <a:gd name="T27" fmla="*/ 13 h 17"/>
                <a:gd name="T28" fmla="*/ 13 w 17"/>
                <a:gd name="T29" fmla="*/ 16 h 17"/>
                <a:gd name="T30" fmla="*/ 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7" name="Freeform 544"/>
            <p:cNvSpPr>
              <a:spLocks/>
            </p:cNvSpPr>
            <p:nvPr/>
          </p:nvSpPr>
          <p:spPr bwMode="auto">
            <a:xfrm>
              <a:off x="710" y="1616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9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4 w 17"/>
                <a:gd name="T13" fmla="*/ 0 h 17"/>
                <a:gd name="T14" fmla="*/ 6 w 17"/>
                <a:gd name="T15" fmla="*/ 0 h 17"/>
                <a:gd name="T16" fmla="*/ 9 w 17"/>
                <a:gd name="T17" fmla="*/ 0 h 17"/>
                <a:gd name="T18" fmla="*/ 11 w 17"/>
                <a:gd name="T19" fmla="*/ 0 h 17"/>
                <a:gd name="T20" fmla="*/ 11 w 17"/>
                <a:gd name="T21" fmla="*/ 3 h 17"/>
                <a:gd name="T22" fmla="*/ 13 w 17"/>
                <a:gd name="T23" fmla="*/ 6 h 17"/>
                <a:gd name="T24" fmla="*/ 16 w 17"/>
                <a:gd name="T25" fmla="*/ 9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8" name="Freeform 545"/>
            <p:cNvSpPr>
              <a:spLocks/>
            </p:cNvSpPr>
            <p:nvPr/>
          </p:nvSpPr>
          <p:spPr bwMode="auto">
            <a:xfrm>
              <a:off x="709" y="1566"/>
              <a:ext cx="20" cy="22"/>
            </a:xfrm>
            <a:custGeom>
              <a:avLst/>
              <a:gdLst>
                <a:gd name="T0" fmla="*/ 19 w 20"/>
                <a:gd name="T1" fmla="*/ 0 h 22"/>
                <a:gd name="T2" fmla="*/ 18 w 20"/>
                <a:gd name="T3" fmla="*/ 0 h 22"/>
                <a:gd name="T4" fmla="*/ 17 w 20"/>
                <a:gd name="T5" fmla="*/ 0 h 22"/>
                <a:gd name="T6" fmla="*/ 16 w 20"/>
                <a:gd name="T7" fmla="*/ 0 h 22"/>
                <a:gd name="T8" fmla="*/ 14 w 20"/>
                <a:gd name="T9" fmla="*/ 1 h 22"/>
                <a:gd name="T10" fmla="*/ 12 w 20"/>
                <a:gd name="T11" fmla="*/ 2 h 22"/>
                <a:gd name="T12" fmla="*/ 10 w 20"/>
                <a:gd name="T13" fmla="*/ 3 h 22"/>
                <a:gd name="T14" fmla="*/ 8 w 20"/>
                <a:gd name="T15" fmla="*/ 4 h 22"/>
                <a:gd name="T16" fmla="*/ 6 w 20"/>
                <a:gd name="T17" fmla="*/ 5 h 22"/>
                <a:gd name="T18" fmla="*/ 4 w 20"/>
                <a:gd name="T19" fmla="*/ 6 h 22"/>
                <a:gd name="T20" fmla="*/ 2 w 20"/>
                <a:gd name="T21" fmla="*/ 8 h 22"/>
                <a:gd name="T22" fmla="*/ 1 w 20"/>
                <a:gd name="T23" fmla="*/ 10 h 22"/>
                <a:gd name="T24" fmla="*/ 0 w 20"/>
                <a:gd name="T25" fmla="*/ 12 h 22"/>
                <a:gd name="T26" fmla="*/ 0 w 20"/>
                <a:gd name="T27" fmla="*/ 14 h 22"/>
                <a:gd name="T28" fmla="*/ 1 w 20"/>
                <a:gd name="T29" fmla="*/ 16 h 22"/>
                <a:gd name="T30" fmla="*/ 2 w 20"/>
                <a:gd name="T31" fmla="*/ 18 h 22"/>
                <a:gd name="T32" fmla="*/ 5 w 20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9" y="0"/>
                  </a:move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5" y="2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9" name="Freeform 546"/>
            <p:cNvSpPr>
              <a:spLocks/>
            </p:cNvSpPr>
            <p:nvPr/>
          </p:nvSpPr>
          <p:spPr bwMode="auto">
            <a:xfrm>
              <a:off x="728" y="156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8 w 17"/>
                <a:gd name="T29" fmla="*/ 16 h 17"/>
                <a:gd name="T30" fmla="*/ 4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0" name="Freeform 547"/>
            <p:cNvSpPr>
              <a:spLocks/>
            </p:cNvSpPr>
            <p:nvPr/>
          </p:nvSpPr>
          <p:spPr bwMode="auto">
            <a:xfrm>
              <a:off x="712" y="1584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3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3 w 17"/>
                <a:gd name="T13" fmla="*/ 11 h 17"/>
                <a:gd name="T14" fmla="*/ 13 w 17"/>
                <a:gd name="T15" fmla="*/ 13 h 17"/>
                <a:gd name="T16" fmla="*/ 10 w 17"/>
                <a:gd name="T17" fmla="*/ 13 h 17"/>
                <a:gd name="T18" fmla="*/ 8 w 17"/>
                <a:gd name="T19" fmla="*/ 16 h 17"/>
                <a:gd name="T20" fmla="*/ 5 w 17"/>
                <a:gd name="T21" fmla="*/ 16 h 17"/>
                <a:gd name="T22" fmla="*/ 2 w 17"/>
                <a:gd name="T23" fmla="*/ 16 h 17"/>
                <a:gd name="T24" fmla="*/ 0 w 17"/>
                <a:gd name="T25" fmla="*/ 13 h 17"/>
                <a:gd name="T26" fmla="*/ 1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1" name="Freeform 548"/>
            <p:cNvSpPr>
              <a:spLocks/>
            </p:cNvSpPr>
            <p:nvPr/>
          </p:nvSpPr>
          <p:spPr bwMode="auto">
            <a:xfrm>
              <a:off x="690" y="1577"/>
              <a:ext cx="20" cy="17"/>
            </a:xfrm>
            <a:custGeom>
              <a:avLst/>
              <a:gdLst>
                <a:gd name="T0" fmla="*/ 19 w 20"/>
                <a:gd name="T1" fmla="*/ 0 h 17"/>
                <a:gd name="T2" fmla="*/ 19 w 20"/>
                <a:gd name="T3" fmla="*/ 0 h 17"/>
                <a:gd name="T4" fmla="*/ 18 w 20"/>
                <a:gd name="T5" fmla="*/ 0 h 17"/>
                <a:gd name="T6" fmla="*/ 18 w 20"/>
                <a:gd name="T7" fmla="*/ 1 h 17"/>
                <a:gd name="T8" fmla="*/ 17 w 20"/>
                <a:gd name="T9" fmla="*/ 3 h 17"/>
                <a:gd name="T10" fmla="*/ 17 w 20"/>
                <a:gd name="T11" fmla="*/ 4 h 17"/>
                <a:gd name="T12" fmla="*/ 16 w 20"/>
                <a:gd name="T13" fmla="*/ 6 h 17"/>
                <a:gd name="T14" fmla="*/ 15 w 20"/>
                <a:gd name="T15" fmla="*/ 8 h 17"/>
                <a:gd name="T16" fmla="*/ 13 w 20"/>
                <a:gd name="T17" fmla="*/ 11 h 17"/>
                <a:gd name="T18" fmla="*/ 12 w 20"/>
                <a:gd name="T19" fmla="*/ 12 h 17"/>
                <a:gd name="T20" fmla="*/ 11 w 20"/>
                <a:gd name="T21" fmla="*/ 14 h 17"/>
                <a:gd name="T22" fmla="*/ 9 w 20"/>
                <a:gd name="T23" fmla="*/ 14 h 17"/>
                <a:gd name="T24" fmla="*/ 7 w 20"/>
                <a:gd name="T25" fmla="*/ 16 h 17"/>
                <a:gd name="T26" fmla="*/ 6 w 20"/>
                <a:gd name="T27" fmla="*/ 16 h 17"/>
                <a:gd name="T28" fmla="*/ 4 w 20"/>
                <a:gd name="T29" fmla="*/ 16 h 17"/>
                <a:gd name="T30" fmla="*/ 2 w 20"/>
                <a:gd name="T31" fmla="*/ 14 h 17"/>
                <a:gd name="T32" fmla="*/ 0 w 20"/>
                <a:gd name="T33" fmla="*/ 1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7"/>
                <a:gd name="T53" fmla="*/ 20 w 2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7">
                  <a:moveTo>
                    <a:pt x="19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2" name="Freeform 549"/>
            <p:cNvSpPr>
              <a:spLocks/>
            </p:cNvSpPr>
            <p:nvPr/>
          </p:nvSpPr>
          <p:spPr bwMode="auto">
            <a:xfrm>
              <a:off x="706" y="1573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0 w 17"/>
                <a:gd name="T5" fmla="*/ 2 h 17"/>
                <a:gd name="T6" fmla="*/ 2 w 17"/>
                <a:gd name="T7" fmla="*/ 2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2 h 17"/>
                <a:gd name="T16" fmla="*/ 13 w 17"/>
                <a:gd name="T17" fmla="*/ 2 h 17"/>
                <a:gd name="T18" fmla="*/ 13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3" name="Freeform 550"/>
            <p:cNvSpPr>
              <a:spLocks/>
            </p:cNvSpPr>
            <p:nvPr/>
          </p:nvSpPr>
          <p:spPr bwMode="auto">
            <a:xfrm>
              <a:off x="686" y="1581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3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4 h 17"/>
                <a:gd name="T18" fmla="*/ 3 w 17"/>
                <a:gd name="T19" fmla="*/ 2 h 17"/>
                <a:gd name="T20" fmla="*/ 6 w 17"/>
                <a:gd name="T21" fmla="*/ 2 h 17"/>
                <a:gd name="T22" fmla="*/ 6 w 17"/>
                <a:gd name="T23" fmla="*/ 0 h 17"/>
                <a:gd name="T24" fmla="*/ 9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4" name="Freeform 551"/>
            <p:cNvSpPr>
              <a:spLocks/>
            </p:cNvSpPr>
            <p:nvPr/>
          </p:nvSpPr>
          <p:spPr bwMode="auto">
            <a:xfrm>
              <a:off x="680" y="1619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18 w 19"/>
                <a:gd name="T3" fmla="*/ 0 h 17"/>
                <a:gd name="T4" fmla="*/ 18 w 19"/>
                <a:gd name="T5" fmla="*/ 1 h 17"/>
                <a:gd name="T6" fmla="*/ 18 w 19"/>
                <a:gd name="T7" fmla="*/ 2 h 17"/>
                <a:gd name="T8" fmla="*/ 17 w 19"/>
                <a:gd name="T9" fmla="*/ 4 h 17"/>
                <a:gd name="T10" fmla="*/ 17 w 19"/>
                <a:gd name="T11" fmla="*/ 5 h 17"/>
                <a:gd name="T12" fmla="*/ 16 w 19"/>
                <a:gd name="T13" fmla="*/ 6 h 17"/>
                <a:gd name="T14" fmla="*/ 15 w 19"/>
                <a:gd name="T15" fmla="*/ 8 h 17"/>
                <a:gd name="T16" fmla="*/ 14 w 19"/>
                <a:gd name="T17" fmla="*/ 9 h 17"/>
                <a:gd name="T18" fmla="*/ 13 w 19"/>
                <a:gd name="T19" fmla="*/ 10 h 17"/>
                <a:gd name="T20" fmla="*/ 12 w 19"/>
                <a:gd name="T21" fmla="*/ 12 h 17"/>
                <a:gd name="T22" fmla="*/ 10 w 19"/>
                <a:gd name="T23" fmla="*/ 13 h 17"/>
                <a:gd name="T24" fmla="*/ 8 w 19"/>
                <a:gd name="T25" fmla="*/ 14 h 17"/>
                <a:gd name="T26" fmla="*/ 6 w 19"/>
                <a:gd name="T27" fmla="*/ 16 h 17"/>
                <a:gd name="T28" fmla="*/ 3 w 19"/>
                <a:gd name="T29" fmla="*/ 16 h 17"/>
                <a:gd name="T30" fmla="*/ 0 w 19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7"/>
                <a:gd name="T50" fmla="*/ 19 w 1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7">
                  <a:moveTo>
                    <a:pt x="18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5" name="Freeform 552"/>
            <p:cNvSpPr>
              <a:spLocks/>
            </p:cNvSpPr>
            <p:nvPr/>
          </p:nvSpPr>
          <p:spPr bwMode="auto">
            <a:xfrm>
              <a:off x="694" y="16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8 h 17"/>
                <a:gd name="T8" fmla="*/ 2 w 17"/>
                <a:gd name="T9" fmla="*/ 4 h 17"/>
                <a:gd name="T10" fmla="*/ 4 w 17"/>
                <a:gd name="T11" fmla="*/ 4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4 h 17"/>
                <a:gd name="T20" fmla="*/ 14 w 17"/>
                <a:gd name="T21" fmla="*/ 4 h 17"/>
                <a:gd name="T22" fmla="*/ 14 w 17"/>
                <a:gd name="T23" fmla="*/ 8 h 17"/>
                <a:gd name="T24" fmla="*/ 16 w 17"/>
                <a:gd name="T25" fmla="*/ 12 h 17"/>
                <a:gd name="T26" fmla="*/ 16 w 17"/>
                <a:gd name="T27" fmla="*/ 1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6" name="Freeform 553"/>
            <p:cNvSpPr>
              <a:spLocks/>
            </p:cNvSpPr>
            <p:nvPr/>
          </p:nvSpPr>
          <p:spPr bwMode="auto">
            <a:xfrm>
              <a:off x="676" y="162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8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7" name="Freeform 554"/>
            <p:cNvSpPr>
              <a:spLocks/>
            </p:cNvSpPr>
            <p:nvPr/>
          </p:nvSpPr>
          <p:spPr bwMode="auto">
            <a:xfrm>
              <a:off x="652" y="1621"/>
              <a:ext cx="29" cy="17"/>
            </a:xfrm>
            <a:custGeom>
              <a:avLst/>
              <a:gdLst>
                <a:gd name="T0" fmla="*/ 28 w 29"/>
                <a:gd name="T1" fmla="*/ 16 h 17"/>
                <a:gd name="T2" fmla="*/ 24 w 29"/>
                <a:gd name="T3" fmla="*/ 16 h 17"/>
                <a:gd name="T4" fmla="*/ 21 w 29"/>
                <a:gd name="T5" fmla="*/ 14 h 17"/>
                <a:gd name="T6" fmla="*/ 19 w 29"/>
                <a:gd name="T7" fmla="*/ 14 h 17"/>
                <a:gd name="T8" fmla="*/ 17 w 29"/>
                <a:gd name="T9" fmla="*/ 14 h 17"/>
                <a:gd name="T10" fmla="*/ 14 w 29"/>
                <a:gd name="T11" fmla="*/ 14 h 17"/>
                <a:gd name="T12" fmla="*/ 13 w 29"/>
                <a:gd name="T13" fmla="*/ 12 h 17"/>
                <a:gd name="T14" fmla="*/ 11 w 29"/>
                <a:gd name="T15" fmla="*/ 12 h 17"/>
                <a:gd name="T16" fmla="*/ 10 w 29"/>
                <a:gd name="T17" fmla="*/ 12 h 17"/>
                <a:gd name="T18" fmla="*/ 8 w 29"/>
                <a:gd name="T19" fmla="*/ 11 h 17"/>
                <a:gd name="T20" fmla="*/ 7 w 29"/>
                <a:gd name="T21" fmla="*/ 9 h 17"/>
                <a:gd name="T22" fmla="*/ 6 w 29"/>
                <a:gd name="T23" fmla="*/ 8 h 17"/>
                <a:gd name="T24" fmla="*/ 5 w 29"/>
                <a:gd name="T25" fmla="*/ 8 h 17"/>
                <a:gd name="T26" fmla="*/ 3 w 29"/>
                <a:gd name="T27" fmla="*/ 6 h 17"/>
                <a:gd name="T28" fmla="*/ 2 w 29"/>
                <a:gd name="T29" fmla="*/ 4 h 17"/>
                <a:gd name="T30" fmla="*/ 1 w 29"/>
                <a:gd name="T31" fmla="*/ 1 h 17"/>
                <a:gd name="T32" fmla="*/ 0 w 29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7"/>
                <a:gd name="T53" fmla="*/ 29 w 2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7">
                  <a:moveTo>
                    <a:pt x="28" y="16"/>
                  </a:moveTo>
                  <a:lnTo>
                    <a:pt x="24" y="16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8" name="Freeform 555"/>
            <p:cNvSpPr>
              <a:spLocks/>
            </p:cNvSpPr>
            <p:nvPr/>
          </p:nvSpPr>
          <p:spPr bwMode="auto">
            <a:xfrm>
              <a:off x="680" y="162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2 h 17"/>
                <a:gd name="T24" fmla="*/ 12 w 17"/>
                <a:gd name="T25" fmla="*/ 12 h 17"/>
                <a:gd name="T26" fmla="*/ 12 w 17"/>
                <a:gd name="T27" fmla="*/ 14 h 17"/>
                <a:gd name="T28" fmla="*/ 8 w 17"/>
                <a:gd name="T29" fmla="*/ 14 h 17"/>
                <a:gd name="T30" fmla="*/ 8 w 17"/>
                <a:gd name="T31" fmla="*/ 16 h 17"/>
                <a:gd name="T32" fmla="*/ 4 w 17"/>
                <a:gd name="T33" fmla="*/ 16 h 17"/>
                <a:gd name="T34" fmla="*/ 0 w 17"/>
                <a:gd name="T35" fmla="*/ 16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9" name="Freeform 556"/>
            <p:cNvSpPr>
              <a:spLocks/>
            </p:cNvSpPr>
            <p:nvPr/>
          </p:nvSpPr>
          <p:spPr bwMode="auto">
            <a:xfrm>
              <a:off x="649" y="1618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6 h 17"/>
                <a:gd name="T6" fmla="*/ 0 w 17"/>
                <a:gd name="T7" fmla="*/ 13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5 h 17"/>
                <a:gd name="T14" fmla="*/ 2 w 17"/>
                <a:gd name="T15" fmla="*/ 2 h 17"/>
                <a:gd name="T16" fmla="*/ 5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3 w 17"/>
                <a:gd name="T23" fmla="*/ 0 h 17"/>
                <a:gd name="T24" fmla="*/ 16 w 17"/>
                <a:gd name="T25" fmla="*/ 2 h 17"/>
                <a:gd name="T26" fmla="*/ 2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0" name="Freeform 557"/>
            <p:cNvSpPr>
              <a:spLocks/>
            </p:cNvSpPr>
            <p:nvPr/>
          </p:nvSpPr>
          <p:spPr bwMode="auto">
            <a:xfrm>
              <a:off x="632" y="1612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18 w 21"/>
                <a:gd name="T3" fmla="*/ 14 h 17"/>
                <a:gd name="T4" fmla="*/ 17 w 21"/>
                <a:gd name="T5" fmla="*/ 10 h 17"/>
                <a:gd name="T6" fmla="*/ 16 w 21"/>
                <a:gd name="T7" fmla="*/ 8 h 17"/>
                <a:gd name="T8" fmla="*/ 14 w 21"/>
                <a:gd name="T9" fmla="*/ 7 h 17"/>
                <a:gd name="T10" fmla="*/ 13 w 21"/>
                <a:gd name="T11" fmla="*/ 5 h 17"/>
                <a:gd name="T12" fmla="*/ 12 w 21"/>
                <a:gd name="T13" fmla="*/ 5 h 17"/>
                <a:gd name="T14" fmla="*/ 10 w 21"/>
                <a:gd name="T15" fmla="*/ 3 h 17"/>
                <a:gd name="T16" fmla="*/ 9 w 21"/>
                <a:gd name="T17" fmla="*/ 1 h 17"/>
                <a:gd name="T18" fmla="*/ 7 w 21"/>
                <a:gd name="T19" fmla="*/ 1 h 17"/>
                <a:gd name="T20" fmla="*/ 6 w 21"/>
                <a:gd name="T21" fmla="*/ 1 h 17"/>
                <a:gd name="T22" fmla="*/ 5 w 21"/>
                <a:gd name="T23" fmla="*/ 1 h 17"/>
                <a:gd name="T24" fmla="*/ 4 w 21"/>
                <a:gd name="T25" fmla="*/ 0 h 17"/>
                <a:gd name="T26" fmla="*/ 2 w 21"/>
                <a:gd name="T27" fmla="*/ 0 h 17"/>
                <a:gd name="T28" fmla="*/ 1 w 21"/>
                <a:gd name="T29" fmla="*/ 0 h 17"/>
                <a:gd name="T30" fmla="*/ 0 w 21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7"/>
                <a:gd name="T50" fmla="*/ 21 w 2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7">
                  <a:moveTo>
                    <a:pt x="20" y="16"/>
                  </a:moveTo>
                  <a:lnTo>
                    <a:pt x="18" y="14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1" name="Freeform 558"/>
            <p:cNvSpPr>
              <a:spLocks/>
            </p:cNvSpPr>
            <p:nvPr/>
          </p:nvSpPr>
          <p:spPr bwMode="auto">
            <a:xfrm>
              <a:off x="650" y="1619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0 h 17"/>
                <a:gd name="T6" fmla="*/ 16 w 17"/>
                <a:gd name="T7" fmla="*/ 2 h 17"/>
                <a:gd name="T8" fmla="*/ 16 w 17"/>
                <a:gd name="T9" fmla="*/ 5 h 17"/>
                <a:gd name="T10" fmla="*/ 16 w 17"/>
                <a:gd name="T11" fmla="*/ 8 h 17"/>
                <a:gd name="T12" fmla="*/ 16 w 17"/>
                <a:gd name="T13" fmla="*/ 10 h 17"/>
                <a:gd name="T14" fmla="*/ 13 w 17"/>
                <a:gd name="T15" fmla="*/ 13 h 17"/>
                <a:gd name="T16" fmla="*/ 10 w 17"/>
                <a:gd name="T17" fmla="*/ 16 h 17"/>
                <a:gd name="T18" fmla="*/ 8 w 17"/>
                <a:gd name="T19" fmla="*/ 16 h 17"/>
                <a:gd name="T20" fmla="*/ 5 w 17"/>
                <a:gd name="T21" fmla="*/ 16 h 17"/>
                <a:gd name="T22" fmla="*/ 2 w 17"/>
                <a:gd name="T23" fmla="*/ 16 h 17"/>
                <a:gd name="T24" fmla="*/ 2 w 17"/>
                <a:gd name="T25" fmla="*/ 13 h 17"/>
                <a:gd name="T26" fmla="*/ 0 w 17"/>
                <a:gd name="T27" fmla="*/ 13 h 17"/>
                <a:gd name="T28" fmla="*/ 13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2" name="Freeform 559"/>
            <p:cNvSpPr>
              <a:spLocks/>
            </p:cNvSpPr>
            <p:nvPr/>
          </p:nvSpPr>
          <p:spPr bwMode="auto">
            <a:xfrm>
              <a:off x="629" y="160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14 h 17"/>
                <a:gd name="T8" fmla="*/ 5 w 17"/>
                <a:gd name="T9" fmla="*/ 12 h 17"/>
                <a:gd name="T10" fmla="*/ 0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5 w 17"/>
                <a:gd name="T21" fmla="*/ 4 h 17"/>
                <a:gd name="T22" fmla="*/ 5 w 17"/>
                <a:gd name="T23" fmla="*/ 2 h 17"/>
                <a:gd name="T24" fmla="*/ 10 w 17"/>
                <a:gd name="T25" fmla="*/ 0 h 17"/>
                <a:gd name="T26" fmla="*/ 16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3" name="Freeform 560"/>
            <p:cNvSpPr>
              <a:spLocks/>
            </p:cNvSpPr>
            <p:nvPr/>
          </p:nvSpPr>
          <p:spPr bwMode="auto">
            <a:xfrm>
              <a:off x="840" y="1550"/>
              <a:ext cx="32" cy="17"/>
            </a:xfrm>
            <a:custGeom>
              <a:avLst/>
              <a:gdLst>
                <a:gd name="T0" fmla="*/ 31 w 32"/>
                <a:gd name="T1" fmla="*/ 16 h 17"/>
                <a:gd name="T2" fmla="*/ 31 w 32"/>
                <a:gd name="T3" fmla="*/ 12 h 17"/>
                <a:gd name="T4" fmla="*/ 30 w 32"/>
                <a:gd name="T5" fmla="*/ 12 h 17"/>
                <a:gd name="T6" fmla="*/ 29 w 32"/>
                <a:gd name="T7" fmla="*/ 12 h 17"/>
                <a:gd name="T8" fmla="*/ 28 w 32"/>
                <a:gd name="T9" fmla="*/ 8 h 17"/>
                <a:gd name="T10" fmla="*/ 27 w 32"/>
                <a:gd name="T11" fmla="*/ 8 h 17"/>
                <a:gd name="T12" fmla="*/ 25 w 32"/>
                <a:gd name="T13" fmla="*/ 8 h 17"/>
                <a:gd name="T14" fmla="*/ 23 w 32"/>
                <a:gd name="T15" fmla="*/ 4 h 17"/>
                <a:gd name="T16" fmla="*/ 21 w 32"/>
                <a:gd name="T17" fmla="*/ 4 h 17"/>
                <a:gd name="T18" fmla="*/ 19 w 32"/>
                <a:gd name="T19" fmla="*/ 0 h 17"/>
                <a:gd name="T20" fmla="*/ 16 w 32"/>
                <a:gd name="T21" fmla="*/ 0 h 17"/>
                <a:gd name="T22" fmla="*/ 14 w 32"/>
                <a:gd name="T23" fmla="*/ 0 h 17"/>
                <a:gd name="T24" fmla="*/ 11 w 32"/>
                <a:gd name="T25" fmla="*/ 0 h 17"/>
                <a:gd name="T26" fmla="*/ 8 w 32"/>
                <a:gd name="T27" fmla="*/ 4 h 17"/>
                <a:gd name="T28" fmla="*/ 5 w 32"/>
                <a:gd name="T29" fmla="*/ 8 h 17"/>
                <a:gd name="T30" fmla="*/ 3 w 32"/>
                <a:gd name="T31" fmla="*/ 8 h 17"/>
                <a:gd name="T32" fmla="*/ 0 w 32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7"/>
                <a:gd name="T53" fmla="*/ 32 w 3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7">
                  <a:moveTo>
                    <a:pt x="31" y="16"/>
                  </a:move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4" name="Freeform 561"/>
            <p:cNvSpPr>
              <a:spLocks/>
            </p:cNvSpPr>
            <p:nvPr/>
          </p:nvSpPr>
          <p:spPr bwMode="auto">
            <a:xfrm>
              <a:off x="869" y="1550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0 w 17"/>
                <a:gd name="T5" fmla="*/ 2 h 17"/>
                <a:gd name="T6" fmla="*/ 13 w 17"/>
                <a:gd name="T7" fmla="*/ 2 h 17"/>
                <a:gd name="T8" fmla="*/ 13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3 w 17"/>
                <a:gd name="T15" fmla="*/ 10 h 17"/>
                <a:gd name="T16" fmla="*/ 13 w 17"/>
                <a:gd name="T17" fmla="*/ 12 h 17"/>
                <a:gd name="T18" fmla="*/ 10 w 17"/>
                <a:gd name="T19" fmla="*/ 14 h 17"/>
                <a:gd name="T20" fmla="*/ 8 w 17"/>
                <a:gd name="T21" fmla="*/ 14 h 17"/>
                <a:gd name="T22" fmla="*/ 5 w 17"/>
                <a:gd name="T23" fmla="*/ 16 h 17"/>
                <a:gd name="T24" fmla="*/ 2 w 17"/>
                <a:gd name="T25" fmla="*/ 16 h 17"/>
                <a:gd name="T26" fmla="*/ 2 w 17"/>
                <a:gd name="T27" fmla="*/ 14 h 17"/>
                <a:gd name="T28" fmla="*/ 0 w 17"/>
                <a:gd name="T29" fmla="*/ 14 h 17"/>
                <a:gd name="T30" fmla="*/ 1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5" name="Freeform 562"/>
            <p:cNvSpPr>
              <a:spLocks/>
            </p:cNvSpPr>
            <p:nvPr/>
          </p:nvSpPr>
          <p:spPr bwMode="auto">
            <a:xfrm>
              <a:off x="836" y="1551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3 h 17"/>
                <a:gd name="T12" fmla="*/ 2 w 17"/>
                <a:gd name="T13" fmla="*/ 13 h 17"/>
                <a:gd name="T14" fmla="*/ 2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2 w 17"/>
                <a:gd name="T23" fmla="*/ 2 h 17"/>
                <a:gd name="T24" fmla="*/ 5 w 17"/>
                <a:gd name="T25" fmla="*/ 0 h 17"/>
                <a:gd name="T26" fmla="*/ 16 w 17"/>
                <a:gd name="T27" fmla="*/ 1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6" name="Freeform 563"/>
            <p:cNvSpPr>
              <a:spLocks/>
            </p:cNvSpPr>
            <p:nvPr/>
          </p:nvSpPr>
          <p:spPr bwMode="auto">
            <a:xfrm>
              <a:off x="802" y="1546"/>
              <a:ext cx="39" cy="17"/>
            </a:xfrm>
            <a:custGeom>
              <a:avLst/>
              <a:gdLst>
                <a:gd name="T0" fmla="*/ 38 w 39"/>
                <a:gd name="T1" fmla="*/ 10 h 17"/>
                <a:gd name="T2" fmla="*/ 35 w 39"/>
                <a:gd name="T3" fmla="*/ 13 h 17"/>
                <a:gd name="T4" fmla="*/ 32 w 39"/>
                <a:gd name="T5" fmla="*/ 14 h 17"/>
                <a:gd name="T6" fmla="*/ 29 w 39"/>
                <a:gd name="T7" fmla="*/ 14 h 17"/>
                <a:gd name="T8" fmla="*/ 26 w 39"/>
                <a:gd name="T9" fmla="*/ 16 h 17"/>
                <a:gd name="T10" fmla="*/ 23 w 39"/>
                <a:gd name="T11" fmla="*/ 16 h 17"/>
                <a:gd name="T12" fmla="*/ 20 w 39"/>
                <a:gd name="T13" fmla="*/ 16 h 17"/>
                <a:gd name="T14" fmla="*/ 17 w 39"/>
                <a:gd name="T15" fmla="*/ 14 h 17"/>
                <a:gd name="T16" fmla="*/ 15 w 39"/>
                <a:gd name="T17" fmla="*/ 14 h 17"/>
                <a:gd name="T18" fmla="*/ 12 w 39"/>
                <a:gd name="T19" fmla="*/ 13 h 17"/>
                <a:gd name="T20" fmla="*/ 9 w 39"/>
                <a:gd name="T21" fmla="*/ 12 h 17"/>
                <a:gd name="T22" fmla="*/ 7 w 39"/>
                <a:gd name="T23" fmla="*/ 10 h 17"/>
                <a:gd name="T24" fmla="*/ 5 w 39"/>
                <a:gd name="T25" fmla="*/ 8 h 17"/>
                <a:gd name="T26" fmla="*/ 3 w 39"/>
                <a:gd name="T27" fmla="*/ 6 h 17"/>
                <a:gd name="T28" fmla="*/ 2 w 39"/>
                <a:gd name="T29" fmla="*/ 4 h 17"/>
                <a:gd name="T30" fmla="*/ 1 w 39"/>
                <a:gd name="T31" fmla="*/ 2 h 17"/>
                <a:gd name="T32" fmla="*/ 0 w 39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7"/>
                <a:gd name="T53" fmla="*/ 39 w 3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7">
                  <a:moveTo>
                    <a:pt x="38" y="10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3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7" name="Freeform 564"/>
            <p:cNvSpPr>
              <a:spLocks/>
            </p:cNvSpPr>
            <p:nvPr/>
          </p:nvSpPr>
          <p:spPr bwMode="auto">
            <a:xfrm>
              <a:off x="838" y="1550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2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3 w 17"/>
                <a:gd name="T23" fmla="*/ 13 h 17"/>
                <a:gd name="T24" fmla="*/ 13 w 17"/>
                <a:gd name="T25" fmla="*/ 16 h 17"/>
                <a:gd name="T26" fmla="*/ 10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8" name="Freeform 565"/>
            <p:cNvSpPr>
              <a:spLocks/>
            </p:cNvSpPr>
            <p:nvPr/>
          </p:nvSpPr>
          <p:spPr bwMode="auto">
            <a:xfrm>
              <a:off x="798" y="15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2 w 17"/>
                <a:gd name="T11" fmla="*/ 6 h 17"/>
                <a:gd name="T12" fmla="*/ 2 w 17"/>
                <a:gd name="T13" fmla="*/ 3 h 17"/>
                <a:gd name="T14" fmla="*/ 4 w 17"/>
                <a:gd name="T15" fmla="*/ 3 h 17"/>
                <a:gd name="T16" fmla="*/ 6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2 w 17"/>
                <a:gd name="T23" fmla="*/ 0 h 17"/>
                <a:gd name="T24" fmla="*/ 12 w 17"/>
                <a:gd name="T25" fmla="*/ 3 h 17"/>
                <a:gd name="T26" fmla="*/ 14 w 17"/>
                <a:gd name="T27" fmla="*/ 3 h 17"/>
                <a:gd name="T28" fmla="*/ 14 w 17"/>
                <a:gd name="T29" fmla="*/ 6 h 17"/>
                <a:gd name="T30" fmla="*/ 16 w 17"/>
                <a:gd name="T31" fmla="*/ 6 h 17"/>
                <a:gd name="T32" fmla="*/ 0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9" name="Freeform 566"/>
            <p:cNvSpPr>
              <a:spLocks/>
            </p:cNvSpPr>
            <p:nvPr/>
          </p:nvSpPr>
          <p:spPr bwMode="auto">
            <a:xfrm>
              <a:off x="900" y="157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2 w 17"/>
                <a:gd name="T7" fmla="*/ 0 h 17"/>
                <a:gd name="T8" fmla="*/ 4 w 17"/>
                <a:gd name="T9" fmla="*/ 0 h 17"/>
                <a:gd name="T10" fmla="*/ 5 w 17"/>
                <a:gd name="T11" fmla="*/ 0 h 17"/>
                <a:gd name="T12" fmla="*/ 7 w 17"/>
                <a:gd name="T13" fmla="*/ 2 h 17"/>
                <a:gd name="T14" fmla="*/ 8 w 17"/>
                <a:gd name="T15" fmla="*/ 2 h 17"/>
                <a:gd name="T16" fmla="*/ 9 w 17"/>
                <a:gd name="T17" fmla="*/ 2 h 17"/>
                <a:gd name="T18" fmla="*/ 11 w 17"/>
                <a:gd name="T19" fmla="*/ 4 h 17"/>
                <a:gd name="T20" fmla="*/ 12 w 17"/>
                <a:gd name="T21" fmla="*/ 4 h 17"/>
                <a:gd name="T22" fmla="*/ 14 w 17"/>
                <a:gd name="T23" fmla="*/ 6 h 17"/>
                <a:gd name="T24" fmla="*/ 15 w 17"/>
                <a:gd name="T25" fmla="*/ 9 h 17"/>
                <a:gd name="T26" fmla="*/ 15 w 17"/>
                <a:gd name="T27" fmla="*/ 11 h 17"/>
                <a:gd name="T28" fmla="*/ 16 w 17"/>
                <a:gd name="T29" fmla="*/ 13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0" name="Freeform 567"/>
            <p:cNvSpPr>
              <a:spLocks/>
            </p:cNvSpPr>
            <p:nvPr/>
          </p:nvSpPr>
          <p:spPr bwMode="auto">
            <a:xfrm>
              <a:off x="896" y="15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8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1" name="Freeform 568"/>
            <p:cNvSpPr>
              <a:spLocks/>
            </p:cNvSpPr>
            <p:nvPr/>
          </p:nvSpPr>
          <p:spPr bwMode="auto">
            <a:xfrm>
              <a:off x="912" y="158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2 w 17"/>
                <a:gd name="T15" fmla="*/ 16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4 w 17"/>
                <a:gd name="T25" fmla="*/ 12 h 17"/>
                <a:gd name="T26" fmla="*/ 2 w 17"/>
                <a:gd name="T27" fmla="*/ 12 h 17"/>
                <a:gd name="T28" fmla="*/ 2 w 17"/>
                <a:gd name="T29" fmla="*/ 8 h 17"/>
                <a:gd name="T30" fmla="*/ 0 w 17"/>
                <a:gd name="T31" fmla="*/ 8 h 17"/>
                <a:gd name="T32" fmla="*/ 0 w 17"/>
                <a:gd name="T33" fmla="*/ 4 h 17"/>
                <a:gd name="T34" fmla="*/ 0 w 17"/>
                <a:gd name="T35" fmla="*/ 0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2" name="Freeform 569"/>
            <p:cNvSpPr>
              <a:spLocks/>
            </p:cNvSpPr>
            <p:nvPr/>
          </p:nvSpPr>
          <p:spPr bwMode="auto">
            <a:xfrm>
              <a:off x="669" y="156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4 h 17"/>
                <a:gd name="T6" fmla="*/ 16 w 17"/>
                <a:gd name="T7" fmla="*/ 12 h 17"/>
                <a:gd name="T8" fmla="*/ 14 w 17"/>
                <a:gd name="T9" fmla="*/ 10 h 17"/>
                <a:gd name="T10" fmla="*/ 14 w 17"/>
                <a:gd name="T11" fmla="*/ 8 h 17"/>
                <a:gd name="T12" fmla="*/ 12 w 17"/>
                <a:gd name="T13" fmla="*/ 7 h 17"/>
                <a:gd name="T14" fmla="*/ 12 w 17"/>
                <a:gd name="T15" fmla="*/ 5 h 17"/>
                <a:gd name="T16" fmla="*/ 10 w 17"/>
                <a:gd name="T17" fmla="*/ 3 h 17"/>
                <a:gd name="T18" fmla="*/ 8 w 17"/>
                <a:gd name="T19" fmla="*/ 1 h 17"/>
                <a:gd name="T20" fmla="*/ 7 w 17"/>
                <a:gd name="T21" fmla="*/ 1 h 17"/>
                <a:gd name="T22" fmla="*/ 5 w 17"/>
                <a:gd name="T23" fmla="*/ 0 h 17"/>
                <a:gd name="T24" fmla="*/ 1 w 17"/>
                <a:gd name="T25" fmla="*/ 0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3" name="Freeform 570"/>
            <p:cNvSpPr>
              <a:spLocks/>
            </p:cNvSpPr>
            <p:nvPr/>
          </p:nvSpPr>
          <p:spPr bwMode="auto">
            <a:xfrm>
              <a:off x="674" y="15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4 w 17"/>
                <a:gd name="T9" fmla="*/ 8 h 17"/>
                <a:gd name="T10" fmla="*/ 14 w 17"/>
                <a:gd name="T11" fmla="*/ 12 h 17"/>
                <a:gd name="T12" fmla="*/ 12 w 17"/>
                <a:gd name="T13" fmla="*/ 12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8 h 17"/>
                <a:gd name="T24" fmla="*/ 0 w 17"/>
                <a:gd name="T25" fmla="*/ 4 h 17"/>
                <a:gd name="T26" fmla="*/ 0 w 17"/>
                <a:gd name="T27" fmla="*/ 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4" name="Freeform 571"/>
            <p:cNvSpPr>
              <a:spLocks/>
            </p:cNvSpPr>
            <p:nvPr/>
          </p:nvSpPr>
          <p:spPr bwMode="auto">
            <a:xfrm>
              <a:off x="665" y="156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4 w 17"/>
                <a:gd name="T19" fmla="*/ 4 h 17"/>
                <a:gd name="T20" fmla="*/ 4 w 17"/>
                <a:gd name="T21" fmla="*/ 2 h 17"/>
                <a:gd name="T22" fmla="*/ 8 w 17"/>
                <a:gd name="T23" fmla="*/ 2 h 17"/>
                <a:gd name="T24" fmla="*/ 12 w 17"/>
                <a:gd name="T25" fmla="*/ 0 h 17"/>
                <a:gd name="T26" fmla="*/ 16 w 17"/>
                <a:gd name="T27" fmla="*/ 0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5" name="Freeform 572"/>
            <p:cNvSpPr>
              <a:spLocks/>
            </p:cNvSpPr>
            <p:nvPr/>
          </p:nvSpPr>
          <p:spPr bwMode="auto">
            <a:xfrm>
              <a:off x="640" y="1559"/>
              <a:ext cx="30" cy="17"/>
            </a:xfrm>
            <a:custGeom>
              <a:avLst/>
              <a:gdLst>
                <a:gd name="T0" fmla="*/ 29 w 30"/>
                <a:gd name="T1" fmla="*/ 16 h 17"/>
                <a:gd name="T2" fmla="*/ 27 w 30"/>
                <a:gd name="T3" fmla="*/ 16 h 17"/>
                <a:gd name="T4" fmla="*/ 25 w 30"/>
                <a:gd name="T5" fmla="*/ 16 h 17"/>
                <a:gd name="T6" fmla="*/ 23 w 30"/>
                <a:gd name="T7" fmla="*/ 16 h 17"/>
                <a:gd name="T8" fmla="*/ 21 w 30"/>
                <a:gd name="T9" fmla="*/ 16 h 17"/>
                <a:gd name="T10" fmla="*/ 18 w 30"/>
                <a:gd name="T11" fmla="*/ 16 h 17"/>
                <a:gd name="T12" fmla="*/ 16 w 30"/>
                <a:gd name="T13" fmla="*/ 16 h 17"/>
                <a:gd name="T14" fmla="*/ 14 w 30"/>
                <a:gd name="T15" fmla="*/ 16 h 17"/>
                <a:gd name="T16" fmla="*/ 12 w 30"/>
                <a:gd name="T17" fmla="*/ 13 h 17"/>
                <a:gd name="T18" fmla="*/ 9 w 30"/>
                <a:gd name="T19" fmla="*/ 13 h 17"/>
                <a:gd name="T20" fmla="*/ 8 w 30"/>
                <a:gd name="T21" fmla="*/ 13 h 17"/>
                <a:gd name="T22" fmla="*/ 6 w 30"/>
                <a:gd name="T23" fmla="*/ 10 h 17"/>
                <a:gd name="T24" fmla="*/ 4 w 30"/>
                <a:gd name="T25" fmla="*/ 10 h 17"/>
                <a:gd name="T26" fmla="*/ 2 w 30"/>
                <a:gd name="T27" fmla="*/ 8 h 17"/>
                <a:gd name="T28" fmla="*/ 1 w 30"/>
                <a:gd name="T29" fmla="*/ 5 h 17"/>
                <a:gd name="T30" fmla="*/ 1 w 30"/>
                <a:gd name="T31" fmla="*/ 2 h 17"/>
                <a:gd name="T32" fmla="*/ 0 w 30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7"/>
                <a:gd name="T53" fmla="*/ 30 w 3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7">
                  <a:moveTo>
                    <a:pt x="29" y="16"/>
                  </a:moveTo>
                  <a:lnTo>
                    <a:pt x="27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6" name="Freeform 573"/>
            <p:cNvSpPr>
              <a:spLocks/>
            </p:cNvSpPr>
            <p:nvPr/>
          </p:nvSpPr>
          <p:spPr bwMode="auto">
            <a:xfrm>
              <a:off x="669" y="156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2 w 17"/>
                <a:gd name="T19" fmla="*/ 12 h 17"/>
                <a:gd name="T20" fmla="*/ 12 w 17"/>
                <a:gd name="T21" fmla="*/ 14 h 17"/>
                <a:gd name="T22" fmla="*/ 8 w 17"/>
                <a:gd name="T23" fmla="*/ 14 h 17"/>
                <a:gd name="T24" fmla="*/ 4 w 17"/>
                <a:gd name="T25" fmla="*/ 16 h 17"/>
                <a:gd name="T26" fmla="*/ 0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7" name="Freeform 574"/>
            <p:cNvSpPr>
              <a:spLocks/>
            </p:cNvSpPr>
            <p:nvPr/>
          </p:nvSpPr>
          <p:spPr bwMode="auto">
            <a:xfrm>
              <a:off x="636" y="155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2 w 17"/>
                <a:gd name="T11" fmla="*/ 3 h 17"/>
                <a:gd name="T12" fmla="*/ 4 w 17"/>
                <a:gd name="T13" fmla="*/ 3 h 17"/>
                <a:gd name="T14" fmla="*/ 4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0 h 17"/>
                <a:gd name="T22" fmla="*/ 13 w 17"/>
                <a:gd name="T23" fmla="*/ 3 h 17"/>
                <a:gd name="T24" fmla="*/ 13 w 17"/>
                <a:gd name="T25" fmla="*/ 6 h 17"/>
                <a:gd name="T26" fmla="*/ 16 w 17"/>
                <a:gd name="T27" fmla="*/ 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8" name="Freeform 575"/>
            <p:cNvSpPr>
              <a:spLocks/>
            </p:cNvSpPr>
            <p:nvPr/>
          </p:nvSpPr>
          <p:spPr bwMode="auto">
            <a:xfrm>
              <a:off x="685" y="1535"/>
              <a:ext cx="17" cy="20"/>
            </a:xfrm>
            <a:custGeom>
              <a:avLst/>
              <a:gdLst>
                <a:gd name="T0" fmla="*/ 16 w 17"/>
                <a:gd name="T1" fmla="*/ 18 h 20"/>
                <a:gd name="T2" fmla="*/ 16 w 17"/>
                <a:gd name="T3" fmla="*/ 18 h 20"/>
                <a:gd name="T4" fmla="*/ 15 w 17"/>
                <a:gd name="T5" fmla="*/ 18 h 20"/>
                <a:gd name="T6" fmla="*/ 14 w 17"/>
                <a:gd name="T7" fmla="*/ 19 h 20"/>
                <a:gd name="T8" fmla="*/ 13 w 17"/>
                <a:gd name="T9" fmla="*/ 19 h 20"/>
                <a:gd name="T10" fmla="*/ 12 w 17"/>
                <a:gd name="T11" fmla="*/ 19 h 20"/>
                <a:gd name="T12" fmla="*/ 11 w 17"/>
                <a:gd name="T13" fmla="*/ 19 h 20"/>
                <a:gd name="T14" fmla="*/ 10 w 17"/>
                <a:gd name="T15" fmla="*/ 19 h 20"/>
                <a:gd name="T16" fmla="*/ 8 w 17"/>
                <a:gd name="T17" fmla="*/ 18 h 20"/>
                <a:gd name="T18" fmla="*/ 7 w 17"/>
                <a:gd name="T19" fmla="*/ 18 h 20"/>
                <a:gd name="T20" fmla="*/ 5 w 17"/>
                <a:gd name="T21" fmla="*/ 17 h 20"/>
                <a:gd name="T22" fmla="*/ 4 w 17"/>
                <a:gd name="T23" fmla="*/ 15 h 20"/>
                <a:gd name="T24" fmla="*/ 3 w 17"/>
                <a:gd name="T25" fmla="*/ 13 h 20"/>
                <a:gd name="T26" fmla="*/ 2 w 17"/>
                <a:gd name="T27" fmla="*/ 11 h 20"/>
                <a:gd name="T28" fmla="*/ 1 w 17"/>
                <a:gd name="T29" fmla="*/ 8 h 20"/>
                <a:gd name="T30" fmla="*/ 0 w 17"/>
                <a:gd name="T31" fmla="*/ 4 h 20"/>
                <a:gd name="T32" fmla="*/ 0 w 17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16" y="18"/>
                  </a:moveTo>
                  <a:lnTo>
                    <a:pt x="16" y="18"/>
                  </a:lnTo>
                  <a:lnTo>
                    <a:pt x="15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9" name="Freeform 576"/>
            <p:cNvSpPr>
              <a:spLocks/>
            </p:cNvSpPr>
            <p:nvPr/>
          </p:nvSpPr>
          <p:spPr bwMode="auto">
            <a:xfrm>
              <a:off x="700" y="155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3 h 17"/>
                <a:gd name="T24" fmla="*/ 12 w 17"/>
                <a:gd name="T25" fmla="*/ 16 h 17"/>
                <a:gd name="T26" fmla="*/ 9 w 17"/>
                <a:gd name="T27" fmla="*/ 16 h 17"/>
                <a:gd name="T28" fmla="*/ 6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0" name="Freeform 577"/>
            <p:cNvSpPr>
              <a:spLocks/>
            </p:cNvSpPr>
            <p:nvPr/>
          </p:nvSpPr>
          <p:spPr bwMode="auto">
            <a:xfrm>
              <a:off x="681" y="15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2 w 17"/>
                <a:gd name="T9" fmla="*/ 8 h 17"/>
                <a:gd name="T10" fmla="*/ 2 w 17"/>
                <a:gd name="T11" fmla="*/ 4 h 17"/>
                <a:gd name="T12" fmla="*/ 4 w 17"/>
                <a:gd name="T13" fmla="*/ 4 h 17"/>
                <a:gd name="T14" fmla="*/ 6 w 17"/>
                <a:gd name="T15" fmla="*/ 0 h 17"/>
                <a:gd name="T16" fmla="*/ 9 w 17"/>
                <a:gd name="T17" fmla="*/ 0 h 17"/>
                <a:gd name="T18" fmla="*/ 9 w 17"/>
                <a:gd name="T19" fmla="*/ 4 h 17"/>
                <a:gd name="T20" fmla="*/ 11 w 17"/>
                <a:gd name="T21" fmla="*/ 4 h 17"/>
                <a:gd name="T22" fmla="*/ 13 w 17"/>
                <a:gd name="T23" fmla="*/ 4 h 17"/>
                <a:gd name="T24" fmla="*/ 13 w 17"/>
                <a:gd name="T25" fmla="*/ 8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1" name="Freeform 578"/>
            <p:cNvSpPr>
              <a:spLocks/>
            </p:cNvSpPr>
            <p:nvPr/>
          </p:nvSpPr>
          <p:spPr bwMode="auto">
            <a:xfrm>
              <a:off x="684" y="1494"/>
              <a:ext cx="38" cy="42"/>
            </a:xfrm>
            <a:custGeom>
              <a:avLst/>
              <a:gdLst>
                <a:gd name="T0" fmla="*/ 0 w 38"/>
                <a:gd name="T1" fmla="*/ 41 h 42"/>
                <a:gd name="T2" fmla="*/ 0 w 38"/>
                <a:gd name="T3" fmla="*/ 36 h 42"/>
                <a:gd name="T4" fmla="*/ 0 w 38"/>
                <a:gd name="T5" fmla="*/ 32 h 42"/>
                <a:gd name="T6" fmla="*/ 0 w 38"/>
                <a:gd name="T7" fmla="*/ 28 h 42"/>
                <a:gd name="T8" fmla="*/ 1 w 38"/>
                <a:gd name="T9" fmla="*/ 24 h 42"/>
                <a:gd name="T10" fmla="*/ 2 w 38"/>
                <a:gd name="T11" fmla="*/ 21 h 42"/>
                <a:gd name="T12" fmla="*/ 3 w 38"/>
                <a:gd name="T13" fmla="*/ 18 h 42"/>
                <a:gd name="T14" fmla="*/ 4 w 38"/>
                <a:gd name="T15" fmla="*/ 14 h 42"/>
                <a:gd name="T16" fmla="*/ 6 w 38"/>
                <a:gd name="T17" fmla="*/ 12 h 42"/>
                <a:gd name="T18" fmla="*/ 8 w 38"/>
                <a:gd name="T19" fmla="*/ 9 h 42"/>
                <a:gd name="T20" fmla="*/ 11 w 38"/>
                <a:gd name="T21" fmla="*/ 7 h 42"/>
                <a:gd name="T22" fmla="*/ 14 w 38"/>
                <a:gd name="T23" fmla="*/ 5 h 42"/>
                <a:gd name="T24" fmla="*/ 18 w 38"/>
                <a:gd name="T25" fmla="*/ 4 h 42"/>
                <a:gd name="T26" fmla="*/ 22 w 38"/>
                <a:gd name="T27" fmla="*/ 2 h 42"/>
                <a:gd name="T28" fmla="*/ 26 w 38"/>
                <a:gd name="T29" fmla="*/ 1 h 42"/>
                <a:gd name="T30" fmla="*/ 31 w 38"/>
                <a:gd name="T31" fmla="*/ 0 h 42"/>
                <a:gd name="T32" fmla="*/ 37 w 3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2"/>
                <a:gd name="T53" fmla="*/ 38 w 3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2">
                  <a:moveTo>
                    <a:pt x="0" y="41"/>
                  </a:move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2" name="Freeform 579"/>
            <p:cNvSpPr>
              <a:spLocks/>
            </p:cNvSpPr>
            <p:nvPr/>
          </p:nvSpPr>
          <p:spPr bwMode="auto">
            <a:xfrm>
              <a:off x="681" y="15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6 w 17"/>
                <a:gd name="T7" fmla="*/ 8 h 17"/>
                <a:gd name="T8" fmla="*/ 13 w 17"/>
                <a:gd name="T9" fmla="*/ 8 h 17"/>
                <a:gd name="T10" fmla="*/ 13 w 17"/>
                <a:gd name="T11" fmla="*/ 12 h 17"/>
                <a:gd name="T12" fmla="*/ 11 w 17"/>
                <a:gd name="T13" fmla="*/ 12 h 17"/>
                <a:gd name="T14" fmla="*/ 9 w 17"/>
                <a:gd name="T15" fmla="*/ 16 h 17"/>
                <a:gd name="T16" fmla="*/ 6 w 17"/>
                <a:gd name="T17" fmla="*/ 16 h 17"/>
                <a:gd name="T18" fmla="*/ 6 w 17"/>
                <a:gd name="T19" fmla="*/ 12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4 h 17"/>
                <a:gd name="T28" fmla="*/ 0 w 17"/>
                <a:gd name="T29" fmla="*/ 0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3" name="Freeform 580"/>
            <p:cNvSpPr>
              <a:spLocks/>
            </p:cNvSpPr>
            <p:nvPr/>
          </p:nvSpPr>
          <p:spPr bwMode="auto">
            <a:xfrm>
              <a:off x="721" y="14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2 h 17"/>
                <a:gd name="T6" fmla="*/ 10 w 17"/>
                <a:gd name="T7" fmla="*/ 2 h 17"/>
                <a:gd name="T8" fmla="*/ 10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10 h 17"/>
                <a:gd name="T16" fmla="*/ 16 w 17"/>
                <a:gd name="T17" fmla="*/ 12 h 17"/>
                <a:gd name="T18" fmla="*/ 10 w 17"/>
                <a:gd name="T19" fmla="*/ 12 h 17"/>
                <a:gd name="T20" fmla="*/ 10 w 17"/>
                <a:gd name="T21" fmla="*/ 14 h 17"/>
                <a:gd name="T22" fmla="*/ 5 w 17"/>
                <a:gd name="T23" fmla="*/ 14 h 17"/>
                <a:gd name="T24" fmla="*/ 5 w 17"/>
                <a:gd name="T25" fmla="*/ 16 h 17"/>
                <a:gd name="T26" fmla="*/ 0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4" name="Freeform 581"/>
            <p:cNvSpPr>
              <a:spLocks/>
            </p:cNvSpPr>
            <p:nvPr/>
          </p:nvSpPr>
          <p:spPr bwMode="auto">
            <a:xfrm>
              <a:off x="634" y="1565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1 w 22"/>
                <a:gd name="T3" fmla="*/ 0 h 17"/>
                <a:gd name="T4" fmla="*/ 20 w 22"/>
                <a:gd name="T5" fmla="*/ 0 h 17"/>
                <a:gd name="T6" fmla="*/ 19 w 22"/>
                <a:gd name="T7" fmla="*/ 0 h 17"/>
                <a:gd name="T8" fmla="*/ 18 w 22"/>
                <a:gd name="T9" fmla="*/ 0 h 17"/>
                <a:gd name="T10" fmla="*/ 17 w 22"/>
                <a:gd name="T11" fmla="*/ 0 h 17"/>
                <a:gd name="T12" fmla="*/ 15 w 22"/>
                <a:gd name="T13" fmla="*/ 0 h 17"/>
                <a:gd name="T14" fmla="*/ 14 w 22"/>
                <a:gd name="T15" fmla="*/ 1 h 17"/>
                <a:gd name="T16" fmla="*/ 12 w 22"/>
                <a:gd name="T17" fmla="*/ 1 h 17"/>
                <a:gd name="T18" fmla="*/ 11 w 22"/>
                <a:gd name="T19" fmla="*/ 2 h 17"/>
                <a:gd name="T20" fmla="*/ 9 w 22"/>
                <a:gd name="T21" fmla="*/ 3 h 17"/>
                <a:gd name="T22" fmla="*/ 7 w 22"/>
                <a:gd name="T23" fmla="*/ 4 h 17"/>
                <a:gd name="T24" fmla="*/ 5 w 22"/>
                <a:gd name="T25" fmla="*/ 5 h 17"/>
                <a:gd name="T26" fmla="*/ 4 w 22"/>
                <a:gd name="T27" fmla="*/ 8 h 17"/>
                <a:gd name="T28" fmla="*/ 2 w 22"/>
                <a:gd name="T29" fmla="*/ 10 h 17"/>
                <a:gd name="T30" fmla="*/ 1 w 22"/>
                <a:gd name="T31" fmla="*/ 12 h 17"/>
                <a:gd name="T32" fmla="*/ 0 w 22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7"/>
                <a:gd name="T53" fmla="*/ 22 w 2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7">
                  <a:moveTo>
                    <a:pt x="21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5" name="Freeform 582"/>
            <p:cNvSpPr>
              <a:spLocks/>
            </p:cNvSpPr>
            <p:nvPr/>
          </p:nvSpPr>
          <p:spPr bwMode="auto">
            <a:xfrm>
              <a:off x="655" y="156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6" name="Freeform 583"/>
            <p:cNvSpPr>
              <a:spLocks/>
            </p:cNvSpPr>
            <p:nvPr/>
          </p:nvSpPr>
          <p:spPr bwMode="auto">
            <a:xfrm>
              <a:off x="631" y="1578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3 w 17"/>
                <a:gd name="T7" fmla="*/ 12 h 17"/>
                <a:gd name="T8" fmla="*/ 11 w 17"/>
                <a:gd name="T9" fmla="*/ 16 h 17"/>
                <a:gd name="T10" fmla="*/ 9 w 17"/>
                <a:gd name="T11" fmla="*/ 16 h 17"/>
                <a:gd name="T12" fmla="*/ 6 w 17"/>
                <a:gd name="T13" fmla="*/ 16 h 17"/>
                <a:gd name="T14" fmla="*/ 4 w 17"/>
                <a:gd name="T15" fmla="*/ 12 h 17"/>
                <a:gd name="T16" fmla="*/ 2 w 17"/>
                <a:gd name="T17" fmla="*/ 12 h 17"/>
                <a:gd name="T18" fmla="*/ 2 w 17"/>
                <a:gd name="T19" fmla="*/ 9 h 17"/>
                <a:gd name="T20" fmla="*/ 0 w 17"/>
                <a:gd name="T21" fmla="*/ 6 h 17"/>
                <a:gd name="T22" fmla="*/ 0 w 17"/>
                <a:gd name="T23" fmla="*/ 3 h 17"/>
                <a:gd name="T24" fmla="*/ 0 w 17"/>
                <a:gd name="T25" fmla="*/ 0 h 17"/>
                <a:gd name="T26" fmla="*/ 16 w 17"/>
                <a:gd name="T27" fmla="*/ 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7" name="Freeform 584"/>
            <p:cNvSpPr>
              <a:spLocks/>
            </p:cNvSpPr>
            <p:nvPr/>
          </p:nvSpPr>
          <p:spPr bwMode="auto">
            <a:xfrm>
              <a:off x="739" y="1490"/>
              <a:ext cx="18" cy="40"/>
            </a:xfrm>
            <a:custGeom>
              <a:avLst/>
              <a:gdLst>
                <a:gd name="T0" fmla="*/ 8 w 18"/>
                <a:gd name="T1" fmla="*/ 39 h 40"/>
                <a:gd name="T2" fmla="*/ 7 w 18"/>
                <a:gd name="T3" fmla="*/ 38 h 40"/>
                <a:gd name="T4" fmla="*/ 7 w 18"/>
                <a:gd name="T5" fmla="*/ 37 h 40"/>
                <a:gd name="T6" fmla="*/ 6 w 18"/>
                <a:gd name="T7" fmla="*/ 35 h 40"/>
                <a:gd name="T8" fmla="*/ 5 w 18"/>
                <a:gd name="T9" fmla="*/ 33 h 40"/>
                <a:gd name="T10" fmla="*/ 3 w 18"/>
                <a:gd name="T11" fmla="*/ 30 h 40"/>
                <a:gd name="T12" fmla="*/ 2 w 18"/>
                <a:gd name="T13" fmla="*/ 27 h 40"/>
                <a:gd name="T14" fmla="*/ 1 w 18"/>
                <a:gd name="T15" fmla="*/ 24 h 40"/>
                <a:gd name="T16" fmla="*/ 0 w 18"/>
                <a:gd name="T17" fmla="*/ 20 h 40"/>
                <a:gd name="T18" fmla="*/ 0 w 18"/>
                <a:gd name="T19" fmla="*/ 16 h 40"/>
                <a:gd name="T20" fmla="*/ 0 w 18"/>
                <a:gd name="T21" fmla="*/ 13 h 40"/>
                <a:gd name="T22" fmla="*/ 1 w 18"/>
                <a:gd name="T23" fmla="*/ 10 h 40"/>
                <a:gd name="T24" fmla="*/ 2 w 18"/>
                <a:gd name="T25" fmla="*/ 7 h 40"/>
                <a:gd name="T26" fmla="*/ 4 w 18"/>
                <a:gd name="T27" fmla="*/ 4 h 40"/>
                <a:gd name="T28" fmla="*/ 7 w 18"/>
                <a:gd name="T29" fmla="*/ 2 h 40"/>
                <a:gd name="T30" fmla="*/ 12 w 18"/>
                <a:gd name="T31" fmla="*/ 0 h 40"/>
                <a:gd name="T32" fmla="*/ 17 w 1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8" y="39"/>
                  </a:moveTo>
                  <a:lnTo>
                    <a:pt x="7" y="38"/>
                  </a:lnTo>
                  <a:lnTo>
                    <a:pt x="7" y="37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8" name="Freeform 585"/>
            <p:cNvSpPr>
              <a:spLocks/>
            </p:cNvSpPr>
            <p:nvPr/>
          </p:nvSpPr>
          <p:spPr bwMode="auto">
            <a:xfrm>
              <a:off x="743" y="1528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3 w 17"/>
                <a:gd name="T11" fmla="*/ 9 h 17"/>
                <a:gd name="T12" fmla="*/ 13 w 17"/>
                <a:gd name="T13" fmla="*/ 12 h 17"/>
                <a:gd name="T14" fmla="*/ 11 w 17"/>
                <a:gd name="T15" fmla="*/ 12 h 17"/>
                <a:gd name="T16" fmla="*/ 9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2 w 17"/>
                <a:gd name="T23" fmla="*/ 12 h 17"/>
                <a:gd name="T24" fmla="*/ 0 w 17"/>
                <a:gd name="T25" fmla="*/ 12 h 17"/>
                <a:gd name="T26" fmla="*/ 0 w 17"/>
                <a:gd name="T27" fmla="*/ 9 h 17"/>
                <a:gd name="T28" fmla="*/ 13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9" name="Freeform 586"/>
            <p:cNvSpPr>
              <a:spLocks/>
            </p:cNvSpPr>
            <p:nvPr/>
          </p:nvSpPr>
          <p:spPr bwMode="auto">
            <a:xfrm>
              <a:off x="756" y="148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0" name="Freeform 587"/>
            <p:cNvSpPr>
              <a:spLocks/>
            </p:cNvSpPr>
            <p:nvPr/>
          </p:nvSpPr>
          <p:spPr bwMode="auto">
            <a:xfrm>
              <a:off x="756" y="1489"/>
              <a:ext cx="78" cy="32"/>
            </a:xfrm>
            <a:custGeom>
              <a:avLst/>
              <a:gdLst>
                <a:gd name="T0" fmla="*/ 0 w 78"/>
                <a:gd name="T1" fmla="*/ 0 h 32"/>
                <a:gd name="T2" fmla="*/ 6 w 78"/>
                <a:gd name="T3" fmla="*/ 0 h 32"/>
                <a:gd name="T4" fmla="*/ 12 w 78"/>
                <a:gd name="T5" fmla="*/ 0 h 32"/>
                <a:gd name="T6" fmla="*/ 19 w 78"/>
                <a:gd name="T7" fmla="*/ 1 h 32"/>
                <a:gd name="T8" fmla="*/ 26 w 78"/>
                <a:gd name="T9" fmla="*/ 2 h 32"/>
                <a:gd name="T10" fmla="*/ 33 w 78"/>
                <a:gd name="T11" fmla="*/ 3 h 32"/>
                <a:gd name="T12" fmla="*/ 40 w 78"/>
                <a:gd name="T13" fmla="*/ 5 h 32"/>
                <a:gd name="T14" fmla="*/ 46 w 78"/>
                <a:gd name="T15" fmla="*/ 7 h 32"/>
                <a:gd name="T16" fmla="*/ 52 w 78"/>
                <a:gd name="T17" fmla="*/ 9 h 32"/>
                <a:gd name="T18" fmla="*/ 58 w 78"/>
                <a:gd name="T19" fmla="*/ 11 h 32"/>
                <a:gd name="T20" fmla="*/ 63 w 78"/>
                <a:gd name="T21" fmla="*/ 13 h 32"/>
                <a:gd name="T22" fmla="*/ 68 w 78"/>
                <a:gd name="T23" fmla="*/ 16 h 32"/>
                <a:gd name="T24" fmla="*/ 71 w 78"/>
                <a:gd name="T25" fmla="*/ 19 h 32"/>
                <a:gd name="T26" fmla="*/ 74 w 78"/>
                <a:gd name="T27" fmla="*/ 22 h 32"/>
                <a:gd name="T28" fmla="*/ 76 w 78"/>
                <a:gd name="T29" fmla="*/ 24 h 32"/>
                <a:gd name="T30" fmla="*/ 77 w 78"/>
                <a:gd name="T31" fmla="*/ 28 h 32"/>
                <a:gd name="T32" fmla="*/ 77 w 78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32"/>
                <a:gd name="T53" fmla="*/ 78 w 7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3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6" y="7"/>
                  </a:lnTo>
                  <a:lnTo>
                    <a:pt x="52" y="9"/>
                  </a:lnTo>
                  <a:lnTo>
                    <a:pt x="58" y="11"/>
                  </a:lnTo>
                  <a:lnTo>
                    <a:pt x="63" y="13"/>
                  </a:lnTo>
                  <a:lnTo>
                    <a:pt x="68" y="16"/>
                  </a:lnTo>
                  <a:lnTo>
                    <a:pt x="71" y="19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77" y="28"/>
                  </a:lnTo>
                  <a:lnTo>
                    <a:pt x="77" y="3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1" name="Freeform 588"/>
            <p:cNvSpPr>
              <a:spLocks/>
            </p:cNvSpPr>
            <p:nvPr/>
          </p:nvSpPr>
          <p:spPr bwMode="auto">
            <a:xfrm>
              <a:off x="752" y="148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4 h 17"/>
                <a:gd name="T10" fmla="*/ 4 w 17"/>
                <a:gd name="T11" fmla="*/ 14 h 17"/>
                <a:gd name="T12" fmla="*/ 4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2 h 17"/>
                <a:gd name="T28" fmla="*/ 12 w 17"/>
                <a:gd name="T29" fmla="*/ 0 h 17"/>
                <a:gd name="T30" fmla="*/ 16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2" name="Freeform 589"/>
            <p:cNvSpPr>
              <a:spLocks/>
            </p:cNvSpPr>
            <p:nvPr/>
          </p:nvSpPr>
          <p:spPr bwMode="auto">
            <a:xfrm>
              <a:off x="829" y="1519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3 w 17"/>
                <a:gd name="T7" fmla="*/ 12 h 17"/>
                <a:gd name="T8" fmla="*/ 11 w 17"/>
                <a:gd name="T9" fmla="*/ 12 h 17"/>
                <a:gd name="T10" fmla="*/ 11 w 17"/>
                <a:gd name="T11" fmla="*/ 16 h 17"/>
                <a:gd name="T12" fmla="*/ 9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9 h 17"/>
                <a:gd name="T26" fmla="*/ 0 w 17"/>
                <a:gd name="T27" fmla="*/ 6 h 17"/>
                <a:gd name="T28" fmla="*/ 0 w 17"/>
                <a:gd name="T29" fmla="*/ 3 h 17"/>
                <a:gd name="T30" fmla="*/ 0 w 17"/>
                <a:gd name="T31" fmla="*/ 0 h 17"/>
                <a:gd name="T32" fmla="*/ 16 w 17"/>
                <a:gd name="T33" fmla="*/ 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3" name="Freeform 590"/>
            <p:cNvSpPr>
              <a:spLocks/>
            </p:cNvSpPr>
            <p:nvPr/>
          </p:nvSpPr>
          <p:spPr bwMode="auto">
            <a:xfrm>
              <a:off x="823" y="1485"/>
              <a:ext cx="44" cy="21"/>
            </a:xfrm>
            <a:custGeom>
              <a:avLst/>
              <a:gdLst>
                <a:gd name="T0" fmla="*/ 0 w 44"/>
                <a:gd name="T1" fmla="*/ 20 h 21"/>
                <a:gd name="T2" fmla="*/ 0 w 44"/>
                <a:gd name="T3" fmla="*/ 20 h 21"/>
                <a:gd name="T4" fmla="*/ 0 w 44"/>
                <a:gd name="T5" fmla="*/ 19 h 21"/>
                <a:gd name="T6" fmla="*/ 0 w 44"/>
                <a:gd name="T7" fmla="*/ 17 h 21"/>
                <a:gd name="T8" fmla="*/ 1 w 44"/>
                <a:gd name="T9" fmla="*/ 16 h 21"/>
                <a:gd name="T10" fmla="*/ 2 w 44"/>
                <a:gd name="T11" fmla="*/ 14 h 21"/>
                <a:gd name="T12" fmla="*/ 4 w 44"/>
                <a:gd name="T13" fmla="*/ 12 h 21"/>
                <a:gd name="T14" fmla="*/ 6 w 44"/>
                <a:gd name="T15" fmla="*/ 10 h 21"/>
                <a:gd name="T16" fmla="*/ 7 w 44"/>
                <a:gd name="T17" fmla="*/ 8 h 21"/>
                <a:gd name="T18" fmla="*/ 10 w 44"/>
                <a:gd name="T19" fmla="*/ 6 h 21"/>
                <a:gd name="T20" fmla="*/ 13 w 44"/>
                <a:gd name="T21" fmla="*/ 4 h 21"/>
                <a:gd name="T22" fmla="*/ 17 w 44"/>
                <a:gd name="T23" fmla="*/ 2 h 21"/>
                <a:gd name="T24" fmla="*/ 21 w 44"/>
                <a:gd name="T25" fmla="*/ 1 h 21"/>
                <a:gd name="T26" fmla="*/ 25 w 44"/>
                <a:gd name="T27" fmla="*/ 0 h 21"/>
                <a:gd name="T28" fmla="*/ 31 w 44"/>
                <a:gd name="T29" fmla="*/ 0 h 21"/>
                <a:gd name="T30" fmla="*/ 36 w 44"/>
                <a:gd name="T31" fmla="*/ 0 h 21"/>
                <a:gd name="T32" fmla="*/ 43 w 44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21"/>
                <a:gd name="T53" fmla="*/ 44 w 4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21">
                  <a:moveTo>
                    <a:pt x="0" y="20"/>
                  </a:move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3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4" name="Freeform 591"/>
            <p:cNvSpPr>
              <a:spLocks/>
            </p:cNvSpPr>
            <p:nvPr/>
          </p:nvSpPr>
          <p:spPr bwMode="auto">
            <a:xfrm>
              <a:off x="819" y="1504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4 w 17"/>
                <a:gd name="T7" fmla="*/ 9 h 17"/>
                <a:gd name="T8" fmla="*/ 14 w 17"/>
                <a:gd name="T9" fmla="*/ 12 h 17"/>
                <a:gd name="T10" fmla="*/ 12 w 17"/>
                <a:gd name="T11" fmla="*/ 12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9 h 17"/>
                <a:gd name="T28" fmla="*/ 0 w 17"/>
                <a:gd name="T29" fmla="*/ 9 h 17"/>
                <a:gd name="T30" fmla="*/ 0 w 17"/>
                <a:gd name="T31" fmla="*/ 6 h 17"/>
                <a:gd name="T32" fmla="*/ 0 w 17"/>
                <a:gd name="T33" fmla="*/ 3 h 17"/>
                <a:gd name="T34" fmla="*/ 0 w 17"/>
                <a:gd name="T35" fmla="*/ 0 h 17"/>
                <a:gd name="T36" fmla="*/ 16 w 17"/>
                <a:gd name="T37" fmla="*/ 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5" name="Freeform 592"/>
            <p:cNvSpPr>
              <a:spLocks/>
            </p:cNvSpPr>
            <p:nvPr/>
          </p:nvSpPr>
          <p:spPr bwMode="auto">
            <a:xfrm>
              <a:off x="865" y="1483"/>
              <a:ext cx="17" cy="17"/>
            </a:xfrm>
            <a:custGeom>
              <a:avLst/>
              <a:gdLst>
                <a:gd name="T0" fmla="*/ 3 w 17"/>
                <a:gd name="T1" fmla="*/ 0 h 17"/>
                <a:gd name="T2" fmla="*/ 3 w 17"/>
                <a:gd name="T3" fmla="*/ 0 h 17"/>
                <a:gd name="T4" fmla="*/ 6 w 17"/>
                <a:gd name="T5" fmla="*/ 0 h 17"/>
                <a:gd name="T6" fmla="*/ 9 w 17"/>
                <a:gd name="T7" fmla="*/ 0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11 h 17"/>
                <a:gd name="T20" fmla="*/ 12 w 17"/>
                <a:gd name="T21" fmla="*/ 11 h 17"/>
                <a:gd name="T22" fmla="*/ 12 w 17"/>
                <a:gd name="T23" fmla="*/ 13 h 17"/>
                <a:gd name="T24" fmla="*/ 9 w 17"/>
                <a:gd name="T25" fmla="*/ 13 h 17"/>
                <a:gd name="T26" fmla="*/ 9 w 17"/>
                <a:gd name="T27" fmla="*/ 16 h 17"/>
                <a:gd name="T28" fmla="*/ 6 w 17"/>
                <a:gd name="T29" fmla="*/ 16 h 17"/>
                <a:gd name="T30" fmla="*/ 3 w 17"/>
                <a:gd name="T31" fmla="*/ 16 h 17"/>
                <a:gd name="T32" fmla="*/ 0 w 17"/>
                <a:gd name="T33" fmla="*/ 16 h 17"/>
                <a:gd name="T34" fmla="*/ 3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6" name="Freeform 593"/>
            <p:cNvSpPr>
              <a:spLocks/>
            </p:cNvSpPr>
            <p:nvPr/>
          </p:nvSpPr>
          <p:spPr bwMode="auto">
            <a:xfrm>
              <a:off x="852" y="1460"/>
              <a:ext cx="36" cy="26"/>
            </a:xfrm>
            <a:custGeom>
              <a:avLst/>
              <a:gdLst>
                <a:gd name="T0" fmla="*/ 0 w 36"/>
                <a:gd name="T1" fmla="*/ 25 h 26"/>
                <a:gd name="T2" fmla="*/ 0 w 36"/>
                <a:gd name="T3" fmla="*/ 25 h 26"/>
                <a:gd name="T4" fmla="*/ 1 w 36"/>
                <a:gd name="T5" fmla="*/ 25 h 26"/>
                <a:gd name="T6" fmla="*/ 3 w 36"/>
                <a:gd name="T7" fmla="*/ 24 h 26"/>
                <a:gd name="T8" fmla="*/ 5 w 36"/>
                <a:gd name="T9" fmla="*/ 23 h 26"/>
                <a:gd name="T10" fmla="*/ 7 w 36"/>
                <a:gd name="T11" fmla="*/ 23 h 26"/>
                <a:gd name="T12" fmla="*/ 10 w 36"/>
                <a:gd name="T13" fmla="*/ 22 h 26"/>
                <a:gd name="T14" fmla="*/ 13 w 36"/>
                <a:gd name="T15" fmla="*/ 20 h 26"/>
                <a:gd name="T16" fmla="*/ 16 w 36"/>
                <a:gd name="T17" fmla="*/ 19 h 26"/>
                <a:gd name="T18" fmla="*/ 19 w 36"/>
                <a:gd name="T19" fmla="*/ 18 h 26"/>
                <a:gd name="T20" fmla="*/ 22 w 36"/>
                <a:gd name="T21" fmla="*/ 16 h 26"/>
                <a:gd name="T22" fmla="*/ 25 w 36"/>
                <a:gd name="T23" fmla="*/ 14 h 26"/>
                <a:gd name="T24" fmla="*/ 28 w 36"/>
                <a:gd name="T25" fmla="*/ 12 h 26"/>
                <a:gd name="T26" fmla="*/ 30 w 36"/>
                <a:gd name="T27" fmla="*/ 9 h 26"/>
                <a:gd name="T28" fmla="*/ 32 w 36"/>
                <a:gd name="T29" fmla="*/ 6 h 26"/>
                <a:gd name="T30" fmla="*/ 34 w 36"/>
                <a:gd name="T31" fmla="*/ 3 h 26"/>
                <a:gd name="T32" fmla="*/ 35 w 3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6"/>
                <a:gd name="T53" fmla="*/ 36 w 3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6">
                  <a:moveTo>
                    <a:pt x="0" y="25"/>
                  </a:move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3" y="20"/>
                  </a:lnTo>
                  <a:lnTo>
                    <a:pt x="16" y="19"/>
                  </a:lnTo>
                  <a:lnTo>
                    <a:pt x="19" y="18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7" name="Freeform 594"/>
            <p:cNvSpPr>
              <a:spLocks/>
            </p:cNvSpPr>
            <p:nvPr/>
          </p:nvSpPr>
          <p:spPr bwMode="auto">
            <a:xfrm>
              <a:off x="848" y="14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9 w 17"/>
                <a:gd name="T7" fmla="*/ 16 h 17"/>
                <a:gd name="T8" fmla="*/ 6 w 17"/>
                <a:gd name="T9" fmla="*/ 14 h 17"/>
                <a:gd name="T10" fmla="*/ 3 w 17"/>
                <a:gd name="T11" fmla="*/ 14 h 17"/>
                <a:gd name="T12" fmla="*/ 3 w 17"/>
                <a:gd name="T13" fmla="*/ 12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6 h 17"/>
                <a:gd name="T20" fmla="*/ 3 w 17"/>
                <a:gd name="T21" fmla="*/ 4 h 17"/>
                <a:gd name="T22" fmla="*/ 3 w 17"/>
                <a:gd name="T23" fmla="*/ 2 h 17"/>
                <a:gd name="T24" fmla="*/ 6 w 17"/>
                <a:gd name="T25" fmla="*/ 2 h 17"/>
                <a:gd name="T26" fmla="*/ 9 w 17"/>
                <a:gd name="T27" fmla="*/ 0 h 17"/>
                <a:gd name="T28" fmla="*/ 12 w 17"/>
                <a:gd name="T29" fmla="*/ 0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8" name="Freeform 595"/>
            <p:cNvSpPr>
              <a:spLocks/>
            </p:cNvSpPr>
            <p:nvPr/>
          </p:nvSpPr>
          <p:spPr bwMode="auto">
            <a:xfrm>
              <a:off x="883" y="1456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9 h 17"/>
                <a:gd name="T6" fmla="*/ 2 w 17"/>
                <a:gd name="T7" fmla="*/ 6 h 17"/>
                <a:gd name="T8" fmla="*/ 2 w 17"/>
                <a:gd name="T9" fmla="*/ 3 h 17"/>
                <a:gd name="T10" fmla="*/ 4 w 17"/>
                <a:gd name="T11" fmla="*/ 3 h 17"/>
                <a:gd name="T12" fmla="*/ 6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12 w 17"/>
                <a:gd name="T19" fmla="*/ 3 h 17"/>
                <a:gd name="T20" fmla="*/ 14 w 17"/>
                <a:gd name="T21" fmla="*/ 3 h 17"/>
                <a:gd name="T22" fmla="*/ 14 w 17"/>
                <a:gd name="T23" fmla="*/ 6 h 17"/>
                <a:gd name="T24" fmla="*/ 16 w 17"/>
                <a:gd name="T25" fmla="*/ 9 h 17"/>
                <a:gd name="T26" fmla="*/ 16 w 17"/>
                <a:gd name="T27" fmla="*/ 12 h 17"/>
                <a:gd name="T28" fmla="*/ 16 w 17"/>
                <a:gd name="T29" fmla="*/ 16 h 17"/>
                <a:gd name="T30" fmla="*/ 0 w 17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9" name="Freeform 596"/>
            <p:cNvSpPr>
              <a:spLocks/>
            </p:cNvSpPr>
            <p:nvPr/>
          </p:nvSpPr>
          <p:spPr bwMode="auto">
            <a:xfrm>
              <a:off x="887" y="1443"/>
              <a:ext cx="17" cy="18"/>
            </a:xfrm>
            <a:custGeom>
              <a:avLst/>
              <a:gdLst>
                <a:gd name="T0" fmla="*/ 0 w 17"/>
                <a:gd name="T1" fmla="*/ 17 h 18"/>
                <a:gd name="T2" fmla="*/ 0 w 17"/>
                <a:gd name="T3" fmla="*/ 15 h 18"/>
                <a:gd name="T4" fmla="*/ 1 w 17"/>
                <a:gd name="T5" fmla="*/ 12 h 18"/>
                <a:gd name="T6" fmla="*/ 2 w 17"/>
                <a:gd name="T7" fmla="*/ 10 h 18"/>
                <a:gd name="T8" fmla="*/ 3 w 17"/>
                <a:gd name="T9" fmla="*/ 9 h 18"/>
                <a:gd name="T10" fmla="*/ 4 w 17"/>
                <a:gd name="T11" fmla="*/ 7 h 18"/>
                <a:gd name="T12" fmla="*/ 5 w 17"/>
                <a:gd name="T13" fmla="*/ 6 h 18"/>
                <a:gd name="T14" fmla="*/ 8 w 17"/>
                <a:gd name="T15" fmla="*/ 5 h 18"/>
                <a:gd name="T16" fmla="*/ 9 w 17"/>
                <a:gd name="T17" fmla="*/ 3 h 18"/>
                <a:gd name="T18" fmla="*/ 10 w 17"/>
                <a:gd name="T19" fmla="*/ 2 h 18"/>
                <a:gd name="T20" fmla="*/ 11 w 17"/>
                <a:gd name="T21" fmla="*/ 2 h 18"/>
                <a:gd name="T22" fmla="*/ 12 w 17"/>
                <a:gd name="T23" fmla="*/ 1 h 18"/>
                <a:gd name="T24" fmla="*/ 13 w 17"/>
                <a:gd name="T25" fmla="*/ 1 h 18"/>
                <a:gd name="T26" fmla="*/ 14 w 17"/>
                <a:gd name="T27" fmla="*/ 0 h 18"/>
                <a:gd name="T28" fmla="*/ 16 w 17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8"/>
                <a:gd name="T47" fmla="*/ 17 w 17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8">
                  <a:moveTo>
                    <a:pt x="0" y="17"/>
                  </a:move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0" name="Freeform 597"/>
            <p:cNvSpPr>
              <a:spLocks/>
            </p:cNvSpPr>
            <p:nvPr/>
          </p:nvSpPr>
          <p:spPr bwMode="auto">
            <a:xfrm>
              <a:off x="883" y="1460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8 h 17"/>
                <a:gd name="T6" fmla="*/ 14 w 17"/>
                <a:gd name="T7" fmla="*/ 8 h 17"/>
                <a:gd name="T8" fmla="*/ 14 w 17"/>
                <a:gd name="T9" fmla="*/ 12 h 17"/>
                <a:gd name="T10" fmla="*/ 12 w 17"/>
                <a:gd name="T11" fmla="*/ 12 h 17"/>
                <a:gd name="T12" fmla="*/ 10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8 h 17"/>
                <a:gd name="T24" fmla="*/ 0 w 17"/>
                <a:gd name="T25" fmla="*/ 8 h 17"/>
                <a:gd name="T26" fmla="*/ 0 w 17"/>
                <a:gd name="T27" fmla="*/ 4 h 17"/>
                <a:gd name="T28" fmla="*/ 0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1" name="Freeform 598"/>
            <p:cNvSpPr>
              <a:spLocks/>
            </p:cNvSpPr>
            <p:nvPr/>
          </p:nvSpPr>
          <p:spPr bwMode="auto">
            <a:xfrm>
              <a:off x="899" y="143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2 h 17"/>
                <a:gd name="T20" fmla="*/ 12 w 17"/>
                <a:gd name="T21" fmla="*/ 12 h 17"/>
                <a:gd name="T22" fmla="*/ 12 w 17"/>
                <a:gd name="T23" fmla="*/ 14 h 17"/>
                <a:gd name="T24" fmla="*/ 9 w 17"/>
                <a:gd name="T25" fmla="*/ 16 h 17"/>
                <a:gd name="T26" fmla="*/ 6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2" name="Freeform 599"/>
            <p:cNvSpPr>
              <a:spLocks/>
            </p:cNvSpPr>
            <p:nvPr/>
          </p:nvSpPr>
          <p:spPr bwMode="auto">
            <a:xfrm>
              <a:off x="865" y="1410"/>
              <a:ext cx="21" cy="20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1 w 21"/>
                <a:gd name="T5" fmla="*/ 0 h 20"/>
                <a:gd name="T6" fmla="*/ 2 w 21"/>
                <a:gd name="T7" fmla="*/ 0 h 20"/>
                <a:gd name="T8" fmla="*/ 3 w 21"/>
                <a:gd name="T9" fmla="*/ 0 h 20"/>
                <a:gd name="T10" fmla="*/ 5 w 21"/>
                <a:gd name="T11" fmla="*/ 0 h 20"/>
                <a:gd name="T12" fmla="*/ 7 w 21"/>
                <a:gd name="T13" fmla="*/ 0 h 20"/>
                <a:gd name="T14" fmla="*/ 8 w 21"/>
                <a:gd name="T15" fmla="*/ 1 h 20"/>
                <a:gd name="T16" fmla="*/ 10 w 21"/>
                <a:gd name="T17" fmla="*/ 2 h 20"/>
                <a:gd name="T18" fmla="*/ 12 w 21"/>
                <a:gd name="T19" fmla="*/ 2 h 20"/>
                <a:gd name="T20" fmla="*/ 14 w 21"/>
                <a:gd name="T21" fmla="*/ 3 h 20"/>
                <a:gd name="T22" fmla="*/ 16 w 21"/>
                <a:gd name="T23" fmla="*/ 5 h 20"/>
                <a:gd name="T24" fmla="*/ 17 w 21"/>
                <a:gd name="T25" fmla="*/ 7 h 20"/>
                <a:gd name="T26" fmla="*/ 18 w 21"/>
                <a:gd name="T27" fmla="*/ 9 h 20"/>
                <a:gd name="T28" fmla="*/ 19 w 21"/>
                <a:gd name="T29" fmla="*/ 12 h 20"/>
                <a:gd name="T30" fmla="*/ 20 w 21"/>
                <a:gd name="T31" fmla="*/ 15 h 20"/>
                <a:gd name="T32" fmla="*/ 20 w 21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0"/>
                <a:gd name="T53" fmla="*/ 21 w 2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3" name="Freeform 600"/>
            <p:cNvSpPr>
              <a:spLocks/>
            </p:cNvSpPr>
            <p:nvPr/>
          </p:nvSpPr>
          <p:spPr bwMode="auto">
            <a:xfrm>
              <a:off x="861" y="14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3 h 17"/>
                <a:gd name="T10" fmla="*/ 4 w 17"/>
                <a:gd name="T11" fmla="*/ 13 h 17"/>
                <a:gd name="T12" fmla="*/ 0 w 17"/>
                <a:gd name="T13" fmla="*/ 11 h 17"/>
                <a:gd name="T14" fmla="*/ 0 w 17"/>
                <a:gd name="T15" fmla="*/ 9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2 h 17"/>
                <a:gd name="T22" fmla="*/ 8 w 17"/>
                <a:gd name="T23" fmla="*/ 0 h 17"/>
                <a:gd name="T24" fmla="*/ 12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4" name="Freeform 601"/>
            <p:cNvSpPr>
              <a:spLocks/>
            </p:cNvSpPr>
            <p:nvPr/>
          </p:nvSpPr>
          <p:spPr bwMode="auto">
            <a:xfrm>
              <a:off x="881" y="14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8 h 17"/>
                <a:gd name="T8" fmla="*/ 14 w 17"/>
                <a:gd name="T9" fmla="*/ 12 h 17"/>
                <a:gd name="T10" fmla="*/ 12 w 17"/>
                <a:gd name="T11" fmla="*/ 12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2 h 17"/>
                <a:gd name="T22" fmla="*/ 2 w 17"/>
                <a:gd name="T23" fmla="*/ 12 h 17"/>
                <a:gd name="T24" fmla="*/ 2 w 17"/>
                <a:gd name="T25" fmla="*/ 8 h 17"/>
                <a:gd name="T26" fmla="*/ 0 w 17"/>
                <a:gd name="T27" fmla="*/ 8 h 17"/>
                <a:gd name="T28" fmla="*/ 0 w 17"/>
                <a:gd name="T29" fmla="*/ 4 h 17"/>
                <a:gd name="T30" fmla="*/ 0 w 17"/>
                <a:gd name="T31" fmla="*/ 0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5" name="Freeform 602"/>
            <p:cNvSpPr>
              <a:spLocks/>
            </p:cNvSpPr>
            <p:nvPr/>
          </p:nvSpPr>
          <p:spPr bwMode="auto">
            <a:xfrm>
              <a:off x="879" y="140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1 w 17"/>
                <a:gd name="T13" fmla="*/ 8 h 17"/>
                <a:gd name="T14" fmla="*/ 2 w 17"/>
                <a:gd name="T15" fmla="*/ 6 h 17"/>
                <a:gd name="T16" fmla="*/ 4 w 17"/>
                <a:gd name="T17" fmla="*/ 4 h 17"/>
                <a:gd name="T18" fmla="*/ 5 w 17"/>
                <a:gd name="T19" fmla="*/ 3 h 17"/>
                <a:gd name="T20" fmla="*/ 8 w 17"/>
                <a:gd name="T21" fmla="*/ 1 h 17"/>
                <a:gd name="T22" fmla="*/ 9 w 17"/>
                <a:gd name="T23" fmla="*/ 1 h 17"/>
                <a:gd name="T24" fmla="*/ 12 w 17"/>
                <a:gd name="T25" fmla="*/ 0 h 17"/>
                <a:gd name="T26" fmla="*/ 16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6" name="Freeform 603"/>
            <p:cNvSpPr>
              <a:spLocks/>
            </p:cNvSpPr>
            <p:nvPr/>
          </p:nvSpPr>
          <p:spPr bwMode="auto">
            <a:xfrm>
              <a:off x="876" y="141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3 w 17"/>
                <a:gd name="T11" fmla="*/ 9 h 17"/>
                <a:gd name="T12" fmla="*/ 13 w 17"/>
                <a:gd name="T13" fmla="*/ 12 h 17"/>
                <a:gd name="T14" fmla="*/ 11 w 17"/>
                <a:gd name="T15" fmla="*/ 12 h 17"/>
                <a:gd name="T16" fmla="*/ 11 w 17"/>
                <a:gd name="T17" fmla="*/ 16 h 17"/>
                <a:gd name="T18" fmla="*/ 9 w 17"/>
                <a:gd name="T19" fmla="*/ 16 h 17"/>
                <a:gd name="T20" fmla="*/ 6 w 17"/>
                <a:gd name="T21" fmla="*/ 16 h 17"/>
                <a:gd name="T22" fmla="*/ 4 w 17"/>
                <a:gd name="T23" fmla="*/ 16 h 17"/>
                <a:gd name="T24" fmla="*/ 2 w 17"/>
                <a:gd name="T25" fmla="*/ 12 h 17"/>
                <a:gd name="T26" fmla="*/ 2 w 17"/>
                <a:gd name="T27" fmla="*/ 9 h 17"/>
                <a:gd name="T28" fmla="*/ 0 w 17"/>
                <a:gd name="T29" fmla="*/ 9 h 17"/>
                <a:gd name="T30" fmla="*/ 0 w 17"/>
                <a:gd name="T31" fmla="*/ 6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7" name="Freeform 604"/>
            <p:cNvSpPr>
              <a:spLocks/>
            </p:cNvSpPr>
            <p:nvPr/>
          </p:nvSpPr>
          <p:spPr bwMode="auto">
            <a:xfrm>
              <a:off x="891" y="14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10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8 w 17"/>
                <a:gd name="T29" fmla="*/ 16 h 17"/>
                <a:gd name="T30" fmla="*/ 4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8" name="Freeform 605"/>
            <p:cNvSpPr>
              <a:spLocks/>
            </p:cNvSpPr>
            <p:nvPr/>
          </p:nvSpPr>
          <p:spPr bwMode="auto">
            <a:xfrm>
              <a:off x="846" y="1366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0 w 17"/>
                <a:gd name="T3" fmla="*/ 0 h 20"/>
                <a:gd name="T4" fmla="*/ 2 w 17"/>
                <a:gd name="T5" fmla="*/ 1 h 20"/>
                <a:gd name="T6" fmla="*/ 4 w 17"/>
                <a:gd name="T7" fmla="*/ 1 h 20"/>
                <a:gd name="T8" fmla="*/ 6 w 17"/>
                <a:gd name="T9" fmla="*/ 2 h 20"/>
                <a:gd name="T10" fmla="*/ 8 w 17"/>
                <a:gd name="T11" fmla="*/ 4 h 20"/>
                <a:gd name="T12" fmla="*/ 10 w 17"/>
                <a:gd name="T13" fmla="*/ 5 h 20"/>
                <a:gd name="T14" fmla="*/ 12 w 17"/>
                <a:gd name="T15" fmla="*/ 6 h 20"/>
                <a:gd name="T16" fmla="*/ 14 w 17"/>
                <a:gd name="T17" fmla="*/ 7 h 20"/>
                <a:gd name="T18" fmla="*/ 16 w 17"/>
                <a:gd name="T19" fmla="*/ 9 h 20"/>
                <a:gd name="T20" fmla="*/ 16 w 17"/>
                <a:gd name="T21" fmla="*/ 11 h 20"/>
                <a:gd name="T22" fmla="*/ 16 w 17"/>
                <a:gd name="T23" fmla="*/ 12 h 20"/>
                <a:gd name="T24" fmla="*/ 16 w 17"/>
                <a:gd name="T25" fmla="*/ 14 h 20"/>
                <a:gd name="T26" fmla="*/ 14 w 17"/>
                <a:gd name="T27" fmla="*/ 15 h 20"/>
                <a:gd name="T28" fmla="*/ 10 w 17"/>
                <a:gd name="T29" fmla="*/ 17 h 20"/>
                <a:gd name="T30" fmla="*/ 6 w 17"/>
                <a:gd name="T31" fmla="*/ 19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6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9" name="Freeform 606"/>
            <p:cNvSpPr>
              <a:spLocks/>
            </p:cNvSpPr>
            <p:nvPr/>
          </p:nvSpPr>
          <p:spPr bwMode="auto">
            <a:xfrm>
              <a:off x="842" y="1362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5 w 17"/>
                <a:gd name="T5" fmla="*/ 13 h 17"/>
                <a:gd name="T6" fmla="*/ 2 w 17"/>
                <a:gd name="T7" fmla="*/ 13 h 17"/>
                <a:gd name="T8" fmla="*/ 2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2 w 17"/>
                <a:gd name="T15" fmla="*/ 4 h 17"/>
                <a:gd name="T16" fmla="*/ 2 w 17"/>
                <a:gd name="T17" fmla="*/ 2 h 17"/>
                <a:gd name="T18" fmla="*/ 5 w 17"/>
                <a:gd name="T19" fmla="*/ 0 h 17"/>
                <a:gd name="T20" fmla="*/ 8 w 17"/>
                <a:gd name="T21" fmla="*/ 0 h 17"/>
                <a:gd name="T22" fmla="*/ 10 w 17"/>
                <a:gd name="T23" fmla="*/ 0 h 17"/>
                <a:gd name="T24" fmla="*/ 13 w 17"/>
                <a:gd name="T25" fmla="*/ 0 h 17"/>
                <a:gd name="T26" fmla="*/ 16 w 17"/>
                <a:gd name="T27" fmla="*/ 0 h 17"/>
                <a:gd name="T28" fmla="*/ 5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0" name="Freeform 607"/>
            <p:cNvSpPr>
              <a:spLocks/>
            </p:cNvSpPr>
            <p:nvPr/>
          </p:nvSpPr>
          <p:spPr bwMode="auto">
            <a:xfrm>
              <a:off x="846" y="1382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6 w 17"/>
                <a:gd name="T3" fmla="*/ 13 h 17"/>
                <a:gd name="T4" fmla="*/ 16 w 17"/>
                <a:gd name="T5" fmla="*/ 16 h 17"/>
                <a:gd name="T6" fmla="*/ 12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6 w 17"/>
                <a:gd name="T13" fmla="*/ 13 h 17"/>
                <a:gd name="T14" fmla="*/ 3 w 17"/>
                <a:gd name="T15" fmla="*/ 13 h 17"/>
                <a:gd name="T16" fmla="*/ 3 w 17"/>
                <a:gd name="T17" fmla="*/ 11 h 17"/>
                <a:gd name="T18" fmla="*/ 0 w 17"/>
                <a:gd name="T19" fmla="*/ 9 h 17"/>
                <a:gd name="T20" fmla="*/ 0 w 17"/>
                <a:gd name="T21" fmla="*/ 6 h 17"/>
                <a:gd name="T22" fmla="*/ 0 w 17"/>
                <a:gd name="T23" fmla="*/ 4 h 17"/>
                <a:gd name="T24" fmla="*/ 3 w 17"/>
                <a:gd name="T25" fmla="*/ 2 h 17"/>
                <a:gd name="T26" fmla="*/ 3 w 17"/>
                <a:gd name="T27" fmla="*/ 0 h 17"/>
                <a:gd name="T28" fmla="*/ 6 w 17"/>
                <a:gd name="T29" fmla="*/ 0 h 17"/>
                <a:gd name="T30" fmla="*/ 16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3"/>
                  </a:moveTo>
                  <a:lnTo>
                    <a:pt x="16" y="13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16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1" name="Freeform 608"/>
            <p:cNvSpPr>
              <a:spLocks/>
            </p:cNvSpPr>
            <p:nvPr/>
          </p:nvSpPr>
          <p:spPr bwMode="auto">
            <a:xfrm>
              <a:off x="817" y="1385"/>
              <a:ext cx="33" cy="17"/>
            </a:xfrm>
            <a:custGeom>
              <a:avLst/>
              <a:gdLst>
                <a:gd name="T0" fmla="*/ 32 w 33"/>
                <a:gd name="T1" fmla="*/ 0 h 17"/>
                <a:gd name="T2" fmla="*/ 30 w 33"/>
                <a:gd name="T3" fmla="*/ 1 h 17"/>
                <a:gd name="T4" fmla="*/ 27 w 33"/>
                <a:gd name="T5" fmla="*/ 3 h 17"/>
                <a:gd name="T6" fmla="*/ 25 w 33"/>
                <a:gd name="T7" fmla="*/ 4 h 17"/>
                <a:gd name="T8" fmla="*/ 23 w 33"/>
                <a:gd name="T9" fmla="*/ 6 h 17"/>
                <a:gd name="T10" fmla="*/ 22 w 33"/>
                <a:gd name="T11" fmla="*/ 7 h 17"/>
                <a:gd name="T12" fmla="*/ 20 w 33"/>
                <a:gd name="T13" fmla="*/ 7 h 17"/>
                <a:gd name="T14" fmla="*/ 19 w 33"/>
                <a:gd name="T15" fmla="*/ 9 h 17"/>
                <a:gd name="T16" fmla="*/ 17 w 33"/>
                <a:gd name="T17" fmla="*/ 9 h 17"/>
                <a:gd name="T18" fmla="*/ 15 w 33"/>
                <a:gd name="T19" fmla="*/ 11 h 17"/>
                <a:gd name="T20" fmla="*/ 13 w 33"/>
                <a:gd name="T21" fmla="*/ 12 h 17"/>
                <a:gd name="T22" fmla="*/ 12 w 33"/>
                <a:gd name="T23" fmla="*/ 12 h 17"/>
                <a:gd name="T24" fmla="*/ 10 w 33"/>
                <a:gd name="T25" fmla="*/ 13 h 17"/>
                <a:gd name="T26" fmla="*/ 7 w 33"/>
                <a:gd name="T27" fmla="*/ 13 h 17"/>
                <a:gd name="T28" fmla="*/ 5 w 33"/>
                <a:gd name="T29" fmla="*/ 13 h 17"/>
                <a:gd name="T30" fmla="*/ 3 w 33"/>
                <a:gd name="T31" fmla="*/ 14 h 17"/>
                <a:gd name="T32" fmla="*/ 0 w 33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7"/>
                <a:gd name="T53" fmla="*/ 33 w 3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7">
                  <a:moveTo>
                    <a:pt x="32" y="0"/>
                  </a:moveTo>
                  <a:lnTo>
                    <a:pt x="30" y="1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2" name="Freeform 609"/>
            <p:cNvSpPr>
              <a:spLocks/>
            </p:cNvSpPr>
            <p:nvPr/>
          </p:nvSpPr>
          <p:spPr bwMode="auto">
            <a:xfrm>
              <a:off x="848" y="13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3 h 17"/>
                <a:gd name="T24" fmla="*/ 9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3" name="Freeform 610"/>
            <p:cNvSpPr>
              <a:spLocks/>
            </p:cNvSpPr>
            <p:nvPr/>
          </p:nvSpPr>
          <p:spPr bwMode="auto">
            <a:xfrm>
              <a:off x="813" y="139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8 w 17"/>
                <a:gd name="T9" fmla="*/ 13 h 17"/>
                <a:gd name="T10" fmla="*/ 4 w 17"/>
                <a:gd name="T11" fmla="*/ 13 h 17"/>
                <a:gd name="T12" fmla="*/ 4 w 17"/>
                <a:gd name="T13" fmla="*/ 11 h 17"/>
                <a:gd name="T14" fmla="*/ 0 w 17"/>
                <a:gd name="T15" fmla="*/ 11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4 h 17"/>
                <a:gd name="T22" fmla="*/ 4 w 17"/>
                <a:gd name="T23" fmla="*/ 4 h 17"/>
                <a:gd name="T24" fmla="*/ 4 w 17"/>
                <a:gd name="T25" fmla="*/ 2 h 17"/>
                <a:gd name="T26" fmla="*/ 8 w 17"/>
                <a:gd name="T27" fmla="*/ 2 h 17"/>
                <a:gd name="T28" fmla="*/ 8 w 17"/>
                <a:gd name="T29" fmla="*/ 0 h 17"/>
                <a:gd name="T30" fmla="*/ 12 w 17"/>
                <a:gd name="T31" fmla="*/ 0 h 17"/>
                <a:gd name="T32" fmla="*/ 16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4" name="Freeform 611"/>
            <p:cNvSpPr>
              <a:spLocks/>
            </p:cNvSpPr>
            <p:nvPr/>
          </p:nvSpPr>
          <p:spPr bwMode="auto">
            <a:xfrm>
              <a:off x="785" y="1374"/>
              <a:ext cx="33" cy="25"/>
            </a:xfrm>
            <a:custGeom>
              <a:avLst/>
              <a:gdLst>
                <a:gd name="T0" fmla="*/ 32 w 33"/>
                <a:gd name="T1" fmla="*/ 24 h 25"/>
                <a:gd name="T2" fmla="*/ 31 w 33"/>
                <a:gd name="T3" fmla="*/ 24 h 25"/>
                <a:gd name="T4" fmla="*/ 30 w 33"/>
                <a:gd name="T5" fmla="*/ 24 h 25"/>
                <a:gd name="T6" fmla="*/ 29 w 33"/>
                <a:gd name="T7" fmla="*/ 24 h 25"/>
                <a:gd name="T8" fmla="*/ 27 w 33"/>
                <a:gd name="T9" fmla="*/ 24 h 25"/>
                <a:gd name="T10" fmla="*/ 25 w 33"/>
                <a:gd name="T11" fmla="*/ 24 h 25"/>
                <a:gd name="T12" fmla="*/ 23 w 33"/>
                <a:gd name="T13" fmla="*/ 23 h 25"/>
                <a:gd name="T14" fmla="*/ 21 w 33"/>
                <a:gd name="T15" fmla="*/ 22 h 25"/>
                <a:gd name="T16" fmla="*/ 18 w 33"/>
                <a:gd name="T17" fmla="*/ 21 h 25"/>
                <a:gd name="T18" fmla="*/ 16 w 33"/>
                <a:gd name="T19" fmla="*/ 20 h 25"/>
                <a:gd name="T20" fmla="*/ 13 w 33"/>
                <a:gd name="T21" fmla="*/ 18 h 25"/>
                <a:gd name="T22" fmla="*/ 11 w 33"/>
                <a:gd name="T23" fmla="*/ 16 h 25"/>
                <a:gd name="T24" fmla="*/ 8 w 33"/>
                <a:gd name="T25" fmla="*/ 13 h 25"/>
                <a:gd name="T26" fmla="*/ 5 w 33"/>
                <a:gd name="T27" fmla="*/ 9 h 25"/>
                <a:gd name="T28" fmla="*/ 3 w 33"/>
                <a:gd name="T29" fmla="*/ 5 h 25"/>
                <a:gd name="T30" fmla="*/ 0 w 33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5"/>
                <a:gd name="T50" fmla="*/ 33 w 33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5">
                  <a:moveTo>
                    <a:pt x="32" y="24"/>
                  </a:moveTo>
                  <a:lnTo>
                    <a:pt x="31" y="24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8" y="13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5" name="Freeform 612"/>
            <p:cNvSpPr>
              <a:spLocks/>
            </p:cNvSpPr>
            <p:nvPr/>
          </p:nvSpPr>
          <p:spPr bwMode="auto">
            <a:xfrm>
              <a:off x="816" y="13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1 h 17"/>
                <a:gd name="T24" fmla="*/ 12 w 17"/>
                <a:gd name="T25" fmla="*/ 13 h 17"/>
                <a:gd name="T26" fmla="*/ 8 w 17"/>
                <a:gd name="T27" fmla="*/ 16 h 17"/>
                <a:gd name="T28" fmla="*/ 4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6" name="Freeform 613"/>
            <p:cNvSpPr>
              <a:spLocks/>
            </p:cNvSpPr>
            <p:nvPr/>
          </p:nvSpPr>
          <p:spPr bwMode="auto">
            <a:xfrm>
              <a:off x="782" y="1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2 h 17"/>
                <a:gd name="T14" fmla="*/ 4 w 17"/>
                <a:gd name="T15" fmla="*/ 2 h 17"/>
                <a:gd name="T16" fmla="*/ 6 w 17"/>
                <a:gd name="T17" fmla="*/ 0 h 17"/>
                <a:gd name="T18" fmla="*/ 9 w 17"/>
                <a:gd name="T19" fmla="*/ 0 h 17"/>
                <a:gd name="T20" fmla="*/ 11 w 17"/>
                <a:gd name="T21" fmla="*/ 0 h 17"/>
                <a:gd name="T22" fmla="*/ 11 w 17"/>
                <a:gd name="T23" fmla="*/ 2 h 17"/>
                <a:gd name="T24" fmla="*/ 13 w 17"/>
                <a:gd name="T25" fmla="*/ 2 h 17"/>
                <a:gd name="T26" fmla="*/ 16 w 17"/>
                <a:gd name="T27" fmla="*/ 5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7" name="Freeform 614"/>
            <p:cNvSpPr>
              <a:spLocks/>
            </p:cNvSpPr>
            <p:nvPr/>
          </p:nvSpPr>
          <p:spPr bwMode="auto">
            <a:xfrm>
              <a:off x="778" y="1349"/>
              <a:ext cx="17" cy="26"/>
            </a:xfrm>
            <a:custGeom>
              <a:avLst/>
              <a:gdLst>
                <a:gd name="T0" fmla="*/ 16 w 17"/>
                <a:gd name="T1" fmla="*/ 25 h 26"/>
                <a:gd name="T2" fmla="*/ 9 w 17"/>
                <a:gd name="T3" fmla="*/ 20 h 26"/>
                <a:gd name="T4" fmla="*/ 6 w 17"/>
                <a:gd name="T5" fmla="*/ 15 h 26"/>
                <a:gd name="T6" fmla="*/ 2 w 17"/>
                <a:gd name="T7" fmla="*/ 12 h 26"/>
                <a:gd name="T8" fmla="*/ 0 w 17"/>
                <a:gd name="T9" fmla="*/ 9 h 26"/>
                <a:gd name="T10" fmla="*/ 0 w 17"/>
                <a:gd name="T11" fmla="*/ 7 h 26"/>
                <a:gd name="T12" fmla="*/ 0 w 17"/>
                <a:gd name="T13" fmla="*/ 5 h 26"/>
                <a:gd name="T14" fmla="*/ 0 w 17"/>
                <a:gd name="T15" fmla="*/ 3 h 26"/>
                <a:gd name="T16" fmla="*/ 0 w 17"/>
                <a:gd name="T17" fmla="*/ 2 h 26"/>
                <a:gd name="T18" fmla="*/ 0 w 17"/>
                <a:gd name="T19" fmla="*/ 1 h 26"/>
                <a:gd name="T20" fmla="*/ 2 w 17"/>
                <a:gd name="T21" fmla="*/ 0 h 26"/>
                <a:gd name="T22" fmla="*/ 4 w 17"/>
                <a:gd name="T23" fmla="*/ 0 h 26"/>
                <a:gd name="T24" fmla="*/ 6 w 17"/>
                <a:gd name="T25" fmla="*/ 0 h 26"/>
                <a:gd name="T26" fmla="*/ 9 w 17"/>
                <a:gd name="T27" fmla="*/ 0 h 26"/>
                <a:gd name="T28" fmla="*/ 11 w 17"/>
                <a:gd name="T29" fmla="*/ 0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6"/>
                <a:gd name="T47" fmla="*/ 17 w 17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6">
                  <a:moveTo>
                    <a:pt x="16" y="25"/>
                  </a:moveTo>
                  <a:lnTo>
                    <a:pt x="9" y="20"/>
                  </a:lnTo>
                  <a:lnTo>
                    <a:pt x="6" y="15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" name="Freeform 615"/>
            <p:cNvSpPr>
              <a:spLocks/>
            </p:cNvSpPr>
            <p:nvPr/>
          </p:nvSpPr>
          <p:spPr bwMode="auto">
            <a:xfrm>
              <a:off x="782" y="137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6 w 17"/>
                <a:gd name="T9" fmla="*/ 9 h 17"/>
                <a:gd name="T10" fmla="*/ 13 w 17"/>
                <a:gd name="T11" fmla="*/ 12 h 17"/>
                <a:gd name="T12" fmla="*/ 11 w 17"/>
                <a:gd name="T13" fmla="*/ 16 h 17"/>
                <a:gd name="T14" fmla="*/ 9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2 w 17"/>
                <a:gd name="T21" fmla="*/ 12 h 17"/>
                <a:gd name="T22" fmla="*/ 0 w 17"/>
                <a:gd name="T23" fmla="*/ 9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" name="Freeform 616"/>
            <p:cNvSpPr>
              <a:spLocks/>
            </p:cNvSpPr>
            <p:nvPr/>
          </p:nvSpPr>
          <p:spPr bwMode="auto">
            <a:xfrm>
              <a:off x="784" y="13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2 h 17"/>
                <a:gd name="T20" fmla="*/ 12 w 17"/>
                <a:gd name="T21" fmla="*/ 14 h 17"/>
                <a:gd name="T22" fmla="*/ 8 w 17"/>
                <a:gd name="T23" fmla="*/ 16 h 17"/>
                <a:gd name="T24" fmla="*/ 4 w 17"/>
                <a:gd name="T25" fmla="*/ 16 h 17"/>
                <a:gd name="T26" fmla="*/ 0 w 17"/>
                <a:gd name="T27" fmla="*/ 16 h 17"/>
                <a:gd name="T28" fmla="*/ 0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" name="Freeform 617"/>
            <p:cNvSpPr>
              <a:spLocks/>
            </p:cNvSpPr>
            <p:nvPr/>
          </p:nvSpPr>
          <p:spPr bwMode="auto">
            <a:xfrm>
              <a:off x="748" y="1347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0 h 35"/>
                <a:gd name="T4" fmla="*/ 14 w 17"/>
                <a:gd name="T5" fmla="*/ 0 h 35"/>
                <a:gd name="T6" fmla="*/ 13 w 17"/>
                <a:gd name="T7" fmla="*/ 1 h 35"/>
                <a:gd name="T8" fmla="*/ 11 w 17"/>
                <a:gd name="T9" fmla="*/ 3 h 35"/>
                <a:gd name="T10" fmla="*/ 9 w 17"/>
                <a:gd name="T11" fmla="*/ 4 h 35"/>
                <a:gd name="T12" fmla="*/ 7 w 17"/>
                <a:gd name="T13" fmla="*/ 6 h 35"/>
                <a:gd name="T14" fmla="*/ 6 w 17"/>
                <a:gd name="T15" fmla="*/ 8 h 35"/>
                <a:gd name="T16" fmla="*/ 3 w 17"/>
                <a:gd name="T17" fmla="*/ 11 h 35"/>
                <a:gd name="T18" fmla="*/ 2 w 17"/>
                <a:gd name="T19" fmla="*/ 13 h 35"/>
                <a:gd name="T20" fmla="*/ 1 w 17"/>
                <a:gd name="T21" fmla="*/ 16 h 35"/>
                <a:gd name="T22" fmla="*/ 0 w 17"/>
                <a:gd name="T23" fmla="*/ 19 h 35"/>
                <a:gd name="T24" fmla="*/ 0 w 17"/>
                <a:gd name="T25" fmla="*/ 22 h 35"/>
                <a:gd name="T26" fmla="*/ 1 w 17"/>
                <a:gd name="T27" fmla="*/ 25 h 35"/>
                <a:gd name="T28" fmla="*/ 2 w 17"/>
                <a:gd name="T29" fmla="*/ 28 h 35"/>
                <a:gd name="T30" fmla="*/ 3 w 17"/>
                <a:gd name="T31" fmla="*/ 31 h 35"/>
                <a:gd name="T32" fmla="*/ 7 w 17"/>
                <a:gd name="T33" fmla="*/ 3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5"/>
                <a:gd name="T53" fmla="*/ 17 w 1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5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3" y="31"/>
                  </a:lnTo>
                  <a:lnTo>
                    <a:pt x="7" y="3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" name="Freeform 618"/>
            <p:cNvSpPr>
              <a:spLocks/>
            </p:cNvSpPr>
            <p:nvPr/>
          </p:nvSpPr>
          <p:spPr bwMode="auto">
            <a:xfrm>
              <a:off x="761" y="134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4 w 17"/>
                <a:gd name="T7" fmla="*/ 2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" name="Freeform 619"/>
            <p:cNvSpPr>
              <a:spLocks/>
            </p:cNvSpPr>
            <p:nvPr/>
          </p:nvSpPr>
          <p:spPr bwMode="auto">
            <a:xfrm>
              <a:off x="751" y="1379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2 h 17"/>
                <a:gd name="T6" fmla="*/ 16 w 17"/>
                <a:gd name="T7" fmla="*/ 2 h 17"/>
                <a:gd name="T8" fmla="*/ 16 w 17"/>
                <a:gd name="T9" fmla="*/ 5 h 17"/>
                <a:gd name="T10" fmla="*/ 16 w 17"/>
                <a:gd name="T11" fmla="*/ 8 h 17"/>
                <a:gd name="T12" fmla="*/ 16 w 17"/>
                <a:gd name="T13" fmla="*/ 10 h 17"/>
                <a:gd name="T14" fmla="*/ 13 w 17"/>
                <a:gd name="T15" fmla="*/ 10 h 17"/>
                <a:gd name="T16" fmla="*/ 13 w 17"/>
                <a:gd name="T17" fmla="*/ 13 h 17"/>
                <a:gd name="T18" fmla="*/ 11 w 17"/>
                <a:gd name="T19" fmla="*/ 13 h 17"/>
                <a:gd name="T20" fmla="*/ 9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2 w 17"/>
                <a:gd name="T27" fmla="*/ 16 h 17"/>
                <a:gd name="T28" fmla="*/ 2 w 17"/>
                <a:gd name="T29" fmla="*/ 13 h 17"/>
                <a:gd name="T30" fmla="*/ 0 w 17"/>
                <a:gd name="T31" fmla="*/ 13 h 17"/>
                <a:gd name="T32" fmla="*/ 1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" name="Freeform 620"/>
            <p:cNvSpPr>
              <a:spLocks/>
            </p:cNvSpPr>
            <p:nvPr/>
          </p:nvSpPr>
          <p:spPr bwMode="auto">
            <a:xfrm>
              <a:off x="714" y="1356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0 w 17"/>
                <a:gd name="T3" fmla="*/ 0 h 20"/>
                <a:gd name="T4" fmla="*/ 2 w 17"/>
                <a:gd name="T5" fmla="*/ 0 h 20"/>
                <a:gd name="T6" fmla="*/ 2 w 17"/>
                <a:gd name="T7" fmla="*/ 1 h 20"/>
                <a:gd name="T8" fmla="*/ 4 w 17"/>
                <a:gd name="T9" fmla="*/ 1 h 20"/>
                <a:gd name="T10" fmla="*/ 6 w 17"/>
                <a:gd name="T11" fmla="*/ 2 h 20"/>
                <a:gd name="T12" fmla="*/ 9 w 17"/>
                <a:gd name="T13" fmla="*/ 3 h 20"/>
                <a:gd name="T14" fmla="*/ 11 w 17"/>
                <a:gd name="T15" fmla="*/ 4 h 20"/>
                <a:gd name="T16" fmla="*/ 13 w 17"/>
                <a:gd name="T17" fmla="*/ 6 h 20"/>
                <a:gd name="T18" fmla="*/ 13 w 17"/>
                <a:gd name="T19" fmla="*/ 7 h 20"/>
                <a:gd name="T20" fmla="*/ 16 w 17"/>
                <a:gd name="T21" fmla="*/ 8 h 20"/>
                <a:gd name="T22" fmla="*/ 16 w 17"/>
                <a:gd name="T23" fmla="*/ 10 h 20"/>
                <a:gd name="T24" fmla="*/ 16 w 17"/>
                <a:gd name="T25" fmla="*/ 12 h 20"/>
                <a:gd name="T26" fmla="*/ 16 w 17"/>
                <a:gd name="T27" fmla="*/ 14 h 20"/>
                <a:gd name="T28" fmla="*/ 13 w 17"/>
                <a:gd name="T29" fmla="*/ 16 h 20"/>
                <a:gd name="T30" fmla="*/ 11 w 17"/>
                <a:gd name="T31" fmla="*/ 19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1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" name="Freeform 621"/>
            <p:cNvSpPr>
              <a:spLocks/>
            </p:cNvSpPr>
            <p:nvPr/>
          </p:nvSpPr>
          <p:spPr bwMode="auto">
            <a:xfrm>
              <a:off x="710" y="1352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3 w 17"/>
                <a:gd name="T5" fmla="*/ 13 h 17"/>
                <a:gd name="T6" fmla="*/ 0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3 w 17"/>
                <a:gd name="T17" fmla="*/ 2 h 17"/>
                <a:gd name="T18" fmla="*/ 3 w 17"/>
                <a:gd name="T19" fmla="*/ 0 h 17"/>
                <a:gd name="T20" fmla="*/ 6 w 17"/>
                <a:gd name="T21" fmla="*/ 0 h 17"/>
                <a:gd name="T22" fmla="*/ 9 w 17"/>
                <a:gd name="T23" fmla="*/ 0 h 17"/>
                <a:gd name="T24" fmla="*/ 12 w 17"/>
                <a:gd name="T25" fmla="*/ 0 h 17"/>
                <a:gd name="T26" fmla="*/ 16 w 17"/>
                <a:gd name="T27" fmla="*/ 0 h 17"/>
                <a:gd name="T28" fmla="*/ 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" name="Freeform 622"/>
            <p:cNvSpPr>
              <a:spLocks/>
            </p:cNvSpPr>
            <p:nvPr/>
          </p:nvSpPr>
          <p:spPr bwMode="auto">
            <a:xfrm>
              <a:off x="715" y="1374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3 w 17"/>
                <a:gd name="T5" fmla="*/ 12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6 h 17"/>
                <a:gd name="T14" fmla="*/ 2 w 17"/>
                <a:gd name="T15" fmla="*/ 12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3 h 17"/>
                <a:gd name="T22" fmla="*/ 0 w 17"/>
                <a:gd name="T23" fmla="*/ 0 h 17"/>
                <a:gd name="T24" fmla="*/ 16 w 17"/>
                <a:gd name="T25" fmla="*/ 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6" name="Freeform 623"/>
            <p:cNvSpPr>
              <a:spLocks/>
            </p:cNvSpPr>
            <p:nvPr/>
          </p:nvSpPr>
          <p:spPr bwMode="auto">
            <a:xfrm>
              <a:off x="619" y="1408"/>
              <a:ext cx="46" cy="17"/>
            </a:xfrm>
            <a:custGeom>
              <a:avLst/>
              <a:gdLst>
                <a:gd name="T0" fmla="*/ 0 w 46"/>
                <a:gd name="T1" fmla="*/ 16 h 17"/>
                <a:gd name="T2" fmla="*/ 0 w 46"/>
                <a:gd name="T3" fmla="*/ 14 h 17"/>
                <a:gd name="T4" fmla="*/ 1 w 46"/>
                <a:gd name="T5" fmla="*/ 13 h 17"/>
                <a:gd name="T6" fmla="*/ 1 w 46"/>
                <a:gd name="T7" fmla="*/ 12 h 17"/>
                <a:gd name="T8" fmla="*/ 3 w 46"/>
                <a:gd name="T9" fmla="*/ 11 h 17"/>
                <a:gd name="T10" fmla="*/ 4 w 46"/>
                <a:gd name="T11" fmla="*/ 9 h 17"/>
                <a:gd name="T12" fmla="*/ 6 w 46"/>
                <a:gd name="T13" fmla="*/ 7 h 17"/>
                <a:gd name="T14" fmla="*/ 8 w 46"/>
                <a:gd name="T15" fmla="*/ 6 h 17"/>
                <a:gd name="T16" fmla="*/ 11 w 46"/>
                <a:gd name="T17" fmla="*/ 4 h 17"/>
                <a:gd name="T18" fmla="*/ 14 w 46"/>
                <a:gd name="T19" fmla="*/ 3 h 17"/>
                <a:gd name="T20" fmla="*/ 18 w 46"/>
                <a:gd name="T21" fmla="*/ 2 h 17"/>
                <a:gd name="T22" fmla="*/ 22 w 46"/>
                <a:gd name="T23" fmla="*/ 1 h 17"/>
                <a:gd name="T24" fmla="*/ 27 w 46"/>
                <a:gd name="T25" fmla="*/ 0 h 17"/>
                <a:gd name="T26" fmla="*/ 32 w 46"/>
                <a:gd name="T27" fmla="*/ 0 h 17"/>
                <a:gd name="T28" fmla="*/ 38 w 46"/>
                <a:gd name="T29" fmla="*/ 0 h 17"/>
                <a:gd name="T30" fmla="*/ 45 w 46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17"/>
                <a:gd name="T50" fmla="*/ 46 w 46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17">
                  <a:moveTo>
                    <a:pt x="0" y="16"/>
                  </a:move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7" name="Freeform 624"/>
            <p:cNvSpPr>
              <a:spLocks/>
            </p:cNvSpPr>
            <p:nvPr/>
          </p:nvSpPr>
          <p:spPr bwMode="auto">
            <a:xfrm>
              <a:off x="615" y="1420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3 w 17"/>
                <a:gd name="T5" fmla="*/ 12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6 h 17"/>
                <a:gd name="T14" fmla="*/ 2 w 17"/>
                <a:gd name="T15" fmla="*/ 12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3 h 17"/>
                <a:gd name="T22" fmla="*/ 0 w 17"/>
                <a:gd name="T23" fmla="*/ 0 h 17"/>
                <a:gd name="T24" fmla="*/ 16 w 17"/>
                <a:gd name="T25" fmla="*/ 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8" name="Freeform 625"/>
            <p:cNvSpPr>
              <a:spLocks/>
            </p:cNvSpPr>
            <p:nvPr/>
          </p:nvSpPr>
          <p:spPr bwMode="auto">
            <a:xfrm>
              <a:off x="664" y="14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4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2 h 17"/>
                <a:gd name="T24" fmla="*/ 12 w 17"/>
                <a:gd name="T25" fmla="*/ 12 h 17"/>
                <a:gd name="T26" fmla="*/ 8 w 17"/>
                <a:gd name="T27" fmla="*/ 14 h 17"/>
                <a:gd name="T28" fmla="*/ 4 w 17"/>
                <a:gd name="T29" fmla="*/ 16 h 17"/>
                <a:gd name="T30" fmla="*/ 0 w 17"/>
                <a:gd name="T31" fmla="*/ 16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9" name="Freeform 626"/>
            <p:cNvSpPr>
              <a:spLocks/>
            </p:cNvSpPr>
            <p:nvPr/>
          </p:nvSpPr>
          <p:spPr bwMode="auto">
            <a:xfrm>
              <a:off x="664" y="1400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6 w 24"/>
                <a:gd name="T3" fmla="*/ 16 h 17"/>
                <a:gd name="T4" fmla="*/ 11 w 24"/>
                <a:gd name="T5" fmla="*/ 16 h 17"/>
                <a:gd name="T6" fmla="*/ 15 w 24"/>
                <a:gd name="T7" fmla="*/ 16 h 17"/>
                <a:gd name="T8" fmla="*/ 19 w 24"/>
                <a:gd name="T9" fmla="*/ 14 h 17"/>
                <a:gd name="T10" fmla="*/ 21 w 24"/>
                <a:gd name="T11" fmla="*/ 14 h 17"/>
                <a:gd name="T12" fmla="*/ 22 w 24"/>
                <a:gd name="T13" fmla="*/ 12 h 17"/>
                <a:gd name="T14" fmla="*/ 23 w 24"/>
                <a:gd name="T15" fmla="*/ 10 h 17"/>
                <a:gd name="T16" fmla="*/ 23 w 24"/>
                <a:gd name="T17" fmla="*/ 8 h 17"/>
                <a:gd name="T18" fmla="*/ 23 w 24"/>
                <a:gd name="T19" fmla="*/ 7 h 17"/>
                <a:gd name="T20" fmla="*/ 22 w 24"/>
                <a:gd name="T21" fmla="*/ 5 h 17"/>
                <a:gd name="T22" fmla="*/ 22 w 24"/>
                <a:gd name="T23" fmla="*/ 3 h 17"/>
                <a:gd name="T24" fmla="*/ 21 w 24"/>
                <a:gd name="T25" fmla="*/ 1 h 17"/>
                <a:gd name="T26" fmla="*/ 20 w 24"/>
                <a:gd name="T27" fmla="*/ 1 h 17"/>
                <a:gd name="T28" fmla="*/ 19 w 24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17"/>
                <a:gd name="T47" fmla="*/ 24 w 2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17">
                  <a:moveTo>
                    <a:pt x="0" y="14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0" name="Freeform 627"/>
            <p:cNvSpPr>
              <a:spLocks/>
            </p:cNvSpPr>
            <p:nvPr/>
          </p:nvSpPr>
          <p:spPr bwMode="auto">
            <a:xfrm>
              <a:off x="660" y="1405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9 w 17"/>
                <a:gd name="T5" fmla="*/ 16 h 17"/>
                <a:gd name="T6" fmla="*/ 9 w 17"/>
                <a:gd name="T7" fmla="*/ 14 h 17"/>
                <a:gd name="T8" fmla="*/ 6 w 17"/>
                <a:gd name="T9" fmla="*/ 14 h 17"/>
                <a:gd name="T10" fmla="*/ 6 w 17"/>
                <a:gd name="T11" fmla="*/ 12 h 17"/>
                <a:gd name="T12" fmla="*/ 3 w 17"/>
                <a:gd name="T13" fmla="*/ 12 h 17"/>
                <a:gd name="T14" fmla="*/ 0 w 17"/>
                <a:gd name="T15" fmla="*/ 12 h 17"/>
                <a:gd name="T16" fmla="*/ 0 w 17"/>
                <a:gd name="T17" fmla="*/ 10 h 17"/>
                <a:gd name="T18" fmla="*/ 0 w 17"/>
                <a:gd name="T19" fmla="*/ 8 h 17"/>
                <a:gd name="T20" fmla="*/ 0 w 17"/>
                <a:gd name="T21" fmla="*/ 6 h 17"/>
                <a:gd name="T22" fmla="*/ 0 w 17"/>
                <a:gd name="T23" fmla="*/ 4 h 17"/>
                <a:gd name="T24" fmla="*/ 3 w 17"/>
                <a:gd name="T25" fmla="*/ 4 h 17"/>
                <a:gd name="T26" fmla="*/ 6 w 17"/>
                <a:gd name="T27" fmla="*/ 2 h 17"/>
                <a:gd name="T28" fmla="*/ 9 w 17"/>
                <a:gd name="T29" fmla="*/ 0 h 17"/>
                <a:gd name="T30" fmla="*/ 12 w 17"/>
                <a:gd name="T31" fmla="*/ 0 h 17"/>
                <a:gd name="T32" fmla="*/ 16 w 17"/>
                <a:gd name="T33" fmla="*/ 0 h 17"/>
                <a:gd name="T34" fmla="*/ 12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1" name="Freeform 628"/>
            <p:cNvSpPr>
              <a:spLocks/>
            </p:cNvSpPr>
            <p:nvPr/>
          </p:nvSpPr>
          <p:spPr bwMode="auto">
            <a:xfrm>
              <a:off x="679" y="1397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2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0 w 17"/>
                <a:gd name="T13" fmla="*/ 4 h 17"/>
                <a:gd name="T14" fmla="*/ 2 w 17"/>
                <a:gd name="T15" fmla="*/ 4 h 17"/>
                <a:gd name="T16" fmla="*/ 2 w 17"/>
                <a:gd name="T17" fmla="*/ 2 h 17"/>
                <a:gd name="T18" fmla="*/ 5 w 17"/>
                <a:gd name="T19" fmla="*/ 2 h 17"/>
                <a:gd name="T20" fmla="*/ 5 w 17"/>
                <a:gd name="T21" fmla="*/ 0 h 17"/>
                <a:gd name="T22" fmla="*/ 8 w 17"/>
                <a:gd name="T23" fmla="*/ 0 h 17"/>
                <a:gd name="T24" fmla="*/ 10 w 17"/>
                <a:gd name="T25" fmla="*/ 0 h 17"/>
                <a:gd name="T26" fmla="*/ 13 w 17"/>
                <a:gd name="T27" fmla="*/ 0 h 17"/>
                <a:gd name="T28" fmla="*/ 16 w 17"/>
                <a:gd name="T29" fmla="*/ 0 h 17"/>
                <a:gd name="T30" fmla="*/ 5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2" name="Freeform 629"/>
            <p:cNvSpPr>
              <a:spLocks/>
            </p:cNvSpPr>
            <p:nvPr/>
          </p:nvSpPr>
          <p:spPr bwMode="auto">
            <a:xfrm>
              <a:off x="644" y="139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4 h 17"/>
                <a:gd name="T6" fmla="*/ 16 w 17"/>
                <a:gd name="T7" fmla="*/ 13 h 17"/>
                <a:gd name="T8" fmla="*/ 16 w 17"/>
                <a:gd name="T9" fmla="*/ 12 h 17"/>
                <a:gd name="T10" fmla="*/ 16 w 17"/>
                <a:gd name="T11" fmla="*/ 11 h 17"/>
                <a:gd name="T12" fmla="*/ 16 w 17"/>
                <a:gd name="T13" fmla="*/ 10 h 17"/>
                <a:gd name="T14" fmla="*/ 16 w 17"/>
                <a:gd name="T15" fmla="*/ 9 h 17"/>
                <a:gd name="T16" fmla="*/ 14 w 17"/>
                <a:gd name="T17" fmla="*/ 6 h 17"/>
                <a:gd name="T18" fmla="*/ 13 w 17"/>
                <a:gd name="T19" fmla="*/ 5 h 17"/>
                <a:gd name="T20" fmla="*/ 12 w 17"/>
                <a:gd name="T21" fmla="*/ 4 h 17"/>
                <a:gd name="T22" fmla="*/ 10 w 17"/>
                <a:gd name="T23" fmla="*/ 3 h 17"/>
                <a:gd name="T24" fmla="*/ 9 w 17"/>
                <a:gd name="T25" fmla="*/ 2 h 17"/>
                <a:gd name="T26" fmla="*/ 6 w 17"/>
                <a:gd name="T27" fmla="*/ 1 h 17"/>
                <a:gd name="T28" fmla="*/ 2 w 17"/>
                <a:gd name="T29" fmla="*/ 0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3" name="Freeform 630"/>
            <p:cNvSpPr>
              <a:spLocks/>
            </p:cNvSpPr>
            <p:nvPr/>
          </p:nvSpPr>
          <p:spPr bwMode="auto">
            <a:xfrm>
              <a:off x="652" y="1407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4 w 17"/>
                <a:gd name="T7" fmla="*/ 9 h 17"/>
                <a:gd name="T8" fmla="*/ 14 w 17"/>
                <a:gd name="T9" fmla="*/ 12 h 17"/>
                <a:gd name="T10" fmla="*/ 12 w 17"/>
                <a:gd name="T11" fmla="*/ 12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9 h 17"/>
                <a:gd name="T28" fmla="*/ 0 w 17"/>
                <a:gd name="T29" fmla="*/ 9 h 17"/>
                <a:gd name="T30" fmla="*/ 0 w 17"/>
                <a:gd name="T31" fmla="*/ 6 h 17"/>
                <a:gd name="T32" fmla="*/ 0 w 17"/>
                <a:gd name="T33" fmla="*/ 3 h 17"/>
                <a:gd name="T34" fmla="*/ 0 w 17"/>
                <a:gd name="T35" fmla="*/ 0 h 17"/>
                <a:gd name="T36" fmla="*/ 16 w 17"/>
                <a:gd name="T37" fmla="*/ 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4" name="Freeform 631"/>
            <p:cNvSpPr>
              <a:spLocks/>
            </p:cNvSpPr>
            <p:nvPr/>
          </p:nvSpPr>
          <p:spPr bwMode="auto">
            <a:xfrm>
              <a:off x="640" y="1390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2 w 17"/>
                <a:gd name="T5" fmla="*/ 14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2 h 17"/>
                <a:gd name="T26" fmla="*/ 8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12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5" name="Freeform 632"/>
            <p:cNvSpPr>
              <a:spLocks/>
            </p:cNvSpPr>
            <p:nvPr/>
          </p:nvSpPr>
          <p:spPr bwMode="auto">
            <a:xfrm>
              <a:off x="594" y="1430"/>
              <a:ext cx="48" cy="30"/>
            </a:xfrm>
            <a:custGeom>
              <a:avLst/>
              <a:gdLst>
                <a:gd name="T0" fmla="*/ 1 w 48"/>
                <a:gd name="T1" fmla="*/ 0 h 30"/>
                <a:gd name="T2" fmla="*/ 1 w 48"/>
                <a:gd name="T3" fmla="*/ 0 h 30"/>
                <a:gd name="T4" fmla="*/ 0 w 48"/>
                <a:gd name="T5" fmla="*/ 1 h 30"/>
                <a:gd name="T6" fmla="*/ 0 w 48"/>
                <a:gd name="T7" fmla="*/ 3 h 30"/>
                <a:gd name="T8" fmla="*/ 0 w 48"/>
                <a:gd name="T9" fmla="*/ 4 h 30"/>
                <a:gd name="T10" fmla="*/ 0 w 48"/>
                <a:gd name="T11" fmla="*/ 7 h 30"/>
                <a:gd name="T12" fmla="*/ 1 w 48"/>
                <a:gd name="T13" fmla="*/ 9 h 30"/>
                <a:gd name="T14" fmla="*/ 1 w 48"/>
                <a:gd name="T15" fmla="*/ 11 h 30"/>
                <a:gd name="T16" fmla="*/ 3 w 48"/>
                <a:gd name="T17" fmla="*/ 14 h 30"/>
                <a:gd name="T18" fmla="*/ 5 w 48"/>
                <a:gd name="T19" fmla="*/ 17 h 30"/>
                <a:gd name="T20" fmla="*/ 7 w 48"/>
                <a:gd name="T21" fmla="*/ 19 h 30"/>
                <a:gd name="T22" fmla="*/ 11 w 48"/>
                <a:gd name="T23" fmla="*/ 22 h 30"/>
                <a:gd name="T24" fmla="*/ 16 w 48"/>
                <a:gd name="T25" fmla="*/ 24 h 30"/>
                <a:gd name="T26" fmla="*/ 21 w 48"/>
                <a:gd name="T27" fmla="*/ 26 h 30"/>
                <a:gd name="T28" fmla="*/ 29 w 48"/>
                <a:gd name="T29" fmla="*/ 27 h 30"/>
                <a:gd name="T30" fmla="*/ 37 w 48"/>
                <a:gd name="T31" fmla="*/ 28 h 30"/>
                <a:gd name="T32" fmla="*/ 47 w 48"/>
                <a:gd name="T33" fmla="*/ 2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9" y="27"/>
                  </a:lnTo>
                  <a:lnTo>
                    <a:pt x="37" y="28"/>
                  </a:lnTo>
                  <a:lnTo>
                    <a:pt x="47" y="2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6" name="Freeform 633"/>
            <p:cNvSpPr>
              <a:spLocks/>
            </p:cNvSpPr>
            <p:nvPr/>
          </p:nvSpPr>
          <p:spPr bwMode="auto">
            <a:xfrm>
              <a:off x="592" y="1427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3 h 17"/>
                <a:gd name="T6" fmla="*/ 2 w 17"/>
                <a:gd name="T7" fmla="*/ 3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0 h 17"/>
                <a:gd name="T16" fmla="*/ 11 w 17"/>
                <a:gd name="T17" fmla="*/ 3 h 17"/>
                <a:gd name="T18" fmla="*/ 13 w 17"/>
                <a:gd name="T19" fmla="*/ 3 h 17"/>
                <a:gd name="T20" fmla="*/ 16 w 17"/>
                <a:gd name="T21" fmla="*/ 6 h 17"/>
                <a:gd name="T22" fmla="*/ 16 w 17"/>
                <a:gd name="T23" fmla="*/ 9 h 17"/>
                <a:gd name="T24" fmla="*/ 16 w 17"/>
                <a:gd name="T25" fmla="*/ 12 h 17"/>
                <a:gd name="T26" fmla="*/ 16 w 17"/>
                <a:gd name="T27" fmla="*/ 16 h 17"/>
                <a:gd name="T28" fmla="*/ 0 w 17"/>
                <a:gd name="T29" fmla="*/ 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7" name="Freeform 634"/>
            <p:cNvSpPr>
              <a:spLocks/>
            </p:cNvSpPr>
            <p:nvPr/>
          </p:nvSpPr>
          <p:spPr bwMode="auto">
            <a:xfrm>
              <a:off x="641" y="145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4 w 17"/>
                <a:gd name="T7" fmla="*/ 2 h 17"/>
                <a:gd name="T8" fmla="*/ 8 w 17"/>
                <a:gd name="T9" fmla="*/ 2 h 17"/>
                <a:gd name="T10" fmla="*/ 12 w 17"/>
                <a:gd name="T11" fmla="*/ 2 h 17"/>
                <a:gd name="T12" fmla="*/ 12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2 w 17"/>
                <a:gd name="T21" fmla="*/ 12 h 17"/>
                <a:gd name="T22" fmla="*/ 12 w 17"/>
                <a:gd name="T23" fmla="*/ 14 h 17"/>
                <a:gd name="T24" fmla="*/ 8 w 17"/>
                <a:gd name="T25" fmla="*/ 14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8" name="Freeform 635"/>
            <p:cNvSpPr>
              <a:spLocks/>
            </p:cNvSpPr>
            <p:nvPr/>
          </p:nvSpPr>
          <p:spPr bwMode="auto">
            <a:xfrm>
              <a:off x="641" y="1438"/>
              <a:ext cx="51" cy="22"/>
            </a:xfrm>
            <a:custGeom>
              <a:avLst/>
              <a:gdLst>
                <a:gd name="T0" fmla="*/ 0 w 51"/>
                <a:gd name="T1" fmla="*/ 21 h 22"/>
                <a:gd name="T2" fmla="*/ 7 w 51"/>
                <a:gd name="T3" fmla="*/ 20 h 22"/>
                <a:gd name="T4" fmla="*/ 13 w 51"/>
                <a:gd name="T5" fmla="*/ 20 h 22"/>
                <a:gd name="T6" fmla="*/ 18 w 51"/>
                <a:gd name="T7" fmla="*/ 19 h 22"/>
                <a:gd name="T8" fmla="*/ 23 w 51"/>
                <a:gd name="T9" fmla="*/ 18 h 22"/>
                <a:gd name="T10" fmla="*/ 28 w 51"/>
                <a:gd name="T11" fmla="*/ 16 h 22"/>
                <a:gd name="T12" fmla="*/ 32 w 51"/>
                <a:gd name="T13" fmla="*/ 14 h 22"/>
                <a:gd name="T14" fmla="*/ 35 w 51"/>
                <a:gd name="T15" fmla="*/ 12 h 22"/>
                <a:gd name="T16" fmla="*/ 39 w 51"/>
                <a:gd name="T17" fmla="*/ 10 h 22"/>
                <a:gd name="T18" fmla="*/ 42 w 51"/>
                <a:gd name="T19" fmla="*/ 8 h 22"/>
                <a:gd name="T20" fmla="*/ 44 w 51"/>
                <a:gd name="T21" fmla="*/ 7 h 22"/>
                <a:gd name="T22" fmla="*/ 46 w 51"/>
                <a:gd name="T23" fmla="*/ 5 h 22"/>
                <a:gd name="T24" fmla="*/ 47 w 51"/>
                <a:gd name="T25" fmla="*/ 3 h 22"/>
                <a:gd name="T26" fmla="*/ 48 w 51"/>
                <a:gd name="T27" fmla="*/ 2 h 22"/>
                <a:gd name="T28" fmla="*/ 49 w 51"/>
                <a:gd name="T29" fmla="*/ 0 h 22"/>
                <a:gd name="T30" fmla="*/ 50 w 51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22"/>
                <a:gd name="T50" fmla="*/ 51 w 51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22">
                  <a:moveTo>
                    <a:pt x="0" y="21"/>
                  </a:moveTo>
                  <a:lnTo>
                    <a:pt x="7" y="20"/>
                  </a:lnTo>
                  <a:lnTo>
                    <a:pt x="13" y="20"/>
                  </a:lnTo>
                  <a:lnTo>
                    <a:pt x="18" y="19"/>
                  </a:lnTo>
                  <a:lnTo>
                    <a:pt x="23" y="18"/>
                  </a:lnTo>
                  <a:lnTo>
                    <a:pt x="28" y="16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2" y="8"/>
                  </a:lnTo>
                  <a:lnTo>
                    <a:pt x="44" y="7"/>
                  </a:lnTo>
                  <a:lnTo>
                    <a:pt x="46" y="5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0"/>
                  </a:lnTo>
                  <a:lnTo>
                    <a:pt x="5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9" name="Freeform 636"/>
            <p:cNvSpPr>
              <a:spLocks/>
            </p:cNvSpPr>
            <p:nvPr/>
          </p:nvSpPr>
          <p:spPr bwMode="auto">
            <a:xfrm>
              <a:off x="637" y="145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4 h 17"/>
                <a:gd name="T8" fmla="*/ 4 w 17"/>
                <a:gd name="T9" fmla="*/ 14 h 17"/>
                <a:gd name="T10" fmla="*/ 4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4 w 17"/>
                <a:gd name="T19" fmla="*/ 4 h 17"/>
                <a:gd name="T20" fmla="*/ 8 w 17"/>
                <a:gd name="T21" fmla="*/ 2 h 17"/>
                <a:gd name="T22" fmla="*/ 12 w 17"/>
                <a:gd name="T23" fmla="*/ 2 h 17"/>
                <a:gd name="T24" fmla="*/ 16 w 17"/>
                <a:gd name="T25" fmla="*/ 0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0" name="Freeform 637"/>
            <p:cNvSpPr>
              <a:spLocks/>
            </p:cNvSpPr>
            <p:nvPr/>
          </p:nvSpPr>
          <p:spPr bwMode="auto">
            <a:xfrm>
              <a:off x="687" y="1434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0 w 17"/>
                <a:gd name="T5" fmla="*/ 2 h 17"/>
                <a:gd name="T6" fmla="*/ 2 w 17"/>
                <a:gd name="T7" fmla="*/ 2 h 17"/>
                <a:gd name="T8" fmla="*/ 4 w 17"/>
                <a:gd name="T9" fmla="*/ 0 h 17"/>
                <a:gd name="T10" fmla="*/ 6 w 17"/>
                <a:gd name="T11" fmla="*/ 0 h 17"/>
                <a:gd name="T12" fmla="*/ 9 w 17"/>
                <a:gd name="T13" fmla="*/ 0 h 17"/>
                <a:gd name="T14" fmla="*/ 11 w 17"/>
                <a:gd name="T15" fmla="*/ 2 h 17"/>
                <a:gd name="T16" fmla="*/ 13 w 17"/>
                <a:gd name="T17" fmla="*/ 2 h 17"/>
                <a:gd name="T18" fmla="*/ 13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1" name="Freeform 638"/>
            <p:cNvSpPr>
              <a:spLocks/>
            </p:cNvSpPr>
            <p:nvPr/>
          </p:nvSpPr>
          <p:spPr bwMode="auto">
            <a:xfrm>
              <a:off x="825" y="1345"/>
              <a:ext cx="17" cy="24"/>
            </a:xfrm>
            <a:custGeom>
              <a:avLst/>
              <a:gdLst>
                <a:gd name="T0" fmla="*/ 2 w 17"/>
                <a:gd name="T1" fmla="*/ 23 h 24"/>
                <a:gd name="T2" fmla="*/ 2 w 17"/>
                <a:gd name="T3" fmla="*/ 23 h 24"/>
                <a:gd name="T4" fmla="*/ 2 w 17"/>
                <a:gd name="T5" fmla="*/ 22 h 24"/>
                <a:gd name="T6" fmla="*/ 1 w 17"/>
                <a:gd name="T7" fmla="*/ 21 h 24"/>
                <a:gd name="T8" fmla="*/ 1 w 17"/>
                <a:gd name="T9" fmla="*/ 20 h 24"/>
                <a:gd name="T10" fmla="*/ 1 w 17"/>
                <a:gd name="T11" fmla="*/ 19 h 24"/>
                <a:gd name="T12" fmla="*/ 0 w 17"/>
                <a:gd name="T13" fmla="*/ 18 h 24"/>
                <a:gd name="T14" fmla="*/ 0 w 17"/>
                <a:gd name="T15" fmla="*/ 17 h 24"/>
                <a:gd name="T16" fmla="*/ 0 w 17"/>
                <a:gd name="T17" fmla="*/ 15 h 24"/>
                <a:gd name="T18" fmla="*/ 0 w 17"/>
                <a:gd name="T19" fmla="*/ 13 h 24"/>
                <a:gd name="T20" fmla="*/ 1 w 17"/>
                <a:gd name="T21" fmla="*/ 11 h 24"/>
                <a:gd name="T22" fmla="*/ 2 w 17"/>
                <a:gd name="T23" fmla="*/ 9 h 24"/>
                <a:gd name="T24" fmla="*/ 3 w 17"/>
                <a:gd name="T25" fmla="*/ 7 h 24"/>
                <a:gd name="T26" fmla="*/ 5 w 17"/>
                <a:gd name="T27" fmla="*/ 5 h 24"/>
                <a:gd name="T28" fmla="*/ 8 w 17"/>
                <a:gd name="T29" fmla="*/ 4 h 24"/>
                <a:gd name="T30" fmla="*/ 11 w 17"/>
                <a:gd name="T31" fmla="*/ 2 h 24"/>
                <a:gd name="T32" fmla="*/ 16 w 1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4"/>
                <a:gd name="T53" fmla="*/ 17 w 1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4">
                  <a:moveTo>
                    <a:pt x="2" y="23"/>
                  </a:moveTo>
                  <a:lnTo>
                    <a:pt x="2" y="23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2" name="Freeform 639"/>
            <p:cNvSpPr>
              <a:spLocks/>
            </p:cNvSpPr>
            <p:nvPr/>
          </p:nvSpPr>
          <p:spPr bwMode="auto">
            <a:xfrm>
              <a:off x="824" y="1366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6 w 17"/>
                <a:gd name="T11" fmla="*/ 10 h 17"/>
                <a:gd name="T12" fmla="*/ 13 w 17"/>
                <a:gd name="T13" fmla="*/ 10 h 17"/>
                <a:gd name="T14" fmla="*/ 13 w 17"/>
                <a:gd name="T15" fmla="*/ 13 h 17"/>
                <a:gd name="T16" fmla="*/ 11 w 17"/>
                <a:gd name="T17" fmla="*/ 13 h 17"/>
                <a:gd name="T18" fmla="*/ 11 w 17"/>
                <a:gd name="T19" fmla="*/ 16 h 17"/>
                <a:gd name="T20" fmla="*/ 9 w 17"/>
                <a:gd name="T21" fmla="*/ 16 h 17"/>
                <a:gd name="T22" fmla="*/ 6 w 17"/>
                <a:gd name="T23" fmla="*/ 16 h 17"/>
                <a:gd name="T24" fmla="*/ 4 w 17"/>
                <a:gd name="T25" fmla="*/ 16 h 17"/>
                <a:gd name="T26" fmla="*/ 2 w 17"/>
                <a:gd name="T27" fmla="*/ 13 h 17"/>
                <a:gd name="T28" fmla="*/ 0 w 17"/>
                <a:gd name="T29" fmla="*/ 10 h 17"/>
                <a:gd name="T30" fmla="*/ 13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13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3" name="Freeform 640"/>
            <p:cNvSpPr>
              <a:spLocks/>
            </p:cNvSpPr>
            <p:nvPr/>
          </p:nvSpPr>
          <p:spPr bwMode="auto">
            <a:xfrm>
              <a:off x="839" y="134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2 h 17"/>
                <a:gd name="T12" fmla="*/ 12 w 17"/>
                <a:gd name="T13" fmla="*/ 2 h 17"/>
                <a:gd name="T14" fmla="*/ 12 w 17"/>
                <a:gd name="T15" fmla="*/ 4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1 h 17"/>
                <a:gd name="T22" fmla="*/ 12 w 17"/>
                <a:gd name="T23" fmla="*/ 13 h 17"/>
                <a:gd name="T24" fmla="*/ 9 w 17"/>
                <a:gd name="T25" fmla="*/ 16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4" name="Freeform 641"/>
            <p:cNvSpPr>
              <a:spLocks/>
            </p:cNvSpPr>
            <p:nvPr/>
          </p:nvSpPr>
          <p:spPr bwMode="auto">
            <a:xfrm>
              <a:off x="810" y="1350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0 w 22"/>
                <a:gd name="T3" fmla="*/ 0 h 17"/>
                <a:gd name="T4" fmla="*/ 20 w 22"/>
                <a:gd name="T5" fmla="*/ 2 h 17"/>
                <a:gd name="T6" fmla="*/ 19 w 22"/>
                <a:gd name="T7" fmla="*/ 5 h 17"/>
                <a:gd name="T8" fmla="*/ 18 w 22"/>
                <a:gd name="T9" fmla="*/ 5 h 17"/>
                <a:gd name="T10" fmla="*/ 17 w 22"/>
                <a:gd name="T11" fmla="*/ 8 h 17"/>
                <a:gd name="T12" fmla="*/ 16 w 22"/>
                <a:gd name="T13" fmla="*/ 10 h 17"/>
                <a:gd name="T14" fmla="*/ 14 w 22"/>
                <a:gd name="T15" fmla="*/ 13 h 17"/>
                <a:gd name="T16" fmla="*/ 13 w 22"/>
                <a:gd name="T17" fmla="*/ 13 h 17"/>
                <a:gd name="T18" fmla="*/ 11 w 22"/>
                <a:gd name="T19" fmla="*/ 16 h 17"/>
                <a:gd name="T20" fmla="*/ 9 w 22"/>
                <a:gd name="T21" fmla="*/ 16 h 17"/>
                <a:gd name="T22" fmla="*/ 7 w 22"/>
                <a:gd name="T23" fmla="*/ 16 h 17"/>
                <a:gd name="T24" fmla="*/ 6 w 22"/>
                <a:gd name="T25" fmla="*/ 13 h 17"/>
                <a:gd name="T26" fmla="*/ 4 w 22"/>
                <a:gd name="T27" fmla="*/ 10 h 17"/>
                <a:gd name="T28" fmla="*/ 2 w 22"/>
                <a:gd name="T29" fmla="*/ 8 h 17"/>
                <a:gd name="T30" fmla="*/ 0 w 22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7"/>
                <a:gd name="T50" fmla="*/ 22 w 22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7">
                  <a:moveTo>
                    <a:pt x="21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5" name="Freeform 642"/>
            <p:cNvSpPr>
              <a:spLocks/>
            </p:cNvSpPr>
            <p:nvPr/>
          </p:nvSpPr>
          <p:spPr bwMode="auto">
            <a:xfrm>
              <a:off x="828" y="1347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2 h 17"/>
                <a:gd name="T4" fmla="*/ 2 w 17"/>
                <a:gd name="T5" fmla="*/ 2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0 w 17"/>
                <a:gd name="T13" fmla="*/ 2 h 17"/>
                <a:gd name="T14" fmla="*/ 13 w 17"/>
                <a:gd name="T15" fmla="*/ 2 h 17"/>
                <a:gd name="T16" fmla="*/ 13 w 17"/>
                <a:gd name="T17" fmla="*/ 5 h 17"/>
                <a:gd name="T18" fmla="*/ 16 w 17"/>
                <a:gd name="T19" fmla="*/ 5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3 h 17"/>
                <a:gd name="T26" fmla="*/ 13 w 17"/>
                <a:gd name="T27" fmla="*/ 16 h 17"/>
                <a:gd name="T28" fmla="*/ 0 w 17"/>
                <a:gd name="T29" fmla="*/ 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0" y="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6" name="Freeform 643"/>
            <p:cNvSpPr>
              <a:spLocks/>
            </p:cNvSpPr>
            <p:nvPr/>
          </p:nvSpPr>
          <p:spPr bwMode="auto">
            <a:xfrm>
              <a:off x="806" y="1348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0 w 17"/>
                <a:gd name="T9" fmla="*/ 8 h 17"/>
                <a:gd name="T10" fmla="*/ 0 w 17"/>
                <a:gd name="T11" fmla="*/ 5 h 17"/>
                <a:gd name="T12" fmla="*/ 2 w 17"/>
                <a:gd name="T13" fmla="*/ 2 h 17"/>
                <a:gd name="T14" fmla="*/ 5 w 17"/>
                <a:gd name="T15" fmla="*/ 2 h 17"/>
                <a:gd name="T16" fmla="*/ 5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3 w 17"/>
                <a:gd name="T23" fmla="*/ 0 h 17"/>
                <a:gd name="T24" fmla="*/ 16 w 17"/>
                <a:gd name="T25" fmla="*/ 2 h 17"/>
                <a:gd name="T26" fmla="*/ 2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7" name="Freeform 644"/>
            <p:cNvSpPr>
              <a:spLocks/>
            </p:cNvSpPr>
            <p:nvPr/>
          </p:nvSpPr>
          <p:spPr bwMode="auto">
            <a:xfrm>
              <a:off x="778" y="1461"/>
              <a:ext cx="46" cy="17"/>
            </a:xfrm>
            <a:custGeom>
              <a:avLst/>
              <a:gdLst>
                <a:gd name="T0" fmla="*/ 0 w 46"/>
                <a:gd name="T1" fmla="*/ 16 h 17"/>
                <a:gd name="T2" fmla="*/ 0 w 46"/>
                <a:gd name="T3" fmla="*/ 14 h 17"/>
                <a:gd name="T4" fmla="*/ 0 w 46"/>
                <a:gd name="T5" fmla="*/ 13 h 17"/>
                <a:gd name="T6" fmla="*/ 1 w 46"/>
                <a:gd name="T7" fmla="*/ 12 h 17"/>
                <a:gd name="T8" fmla="*/ 3 w 46"/>
                <a:gd name="T9" fmla="*/ 11 h 17"/>
                <a:gd name="T10" fmla="*/ 4 w 46"/>
                <a:gd name="T11" fmla="*/ 9 h 17"/>
                <a:gd name="T12" fmla="*/ 6 w 46"/>
                <a:gd name="T13" fmla="*/ 7 h 17"/>
                <a:gd name="T14" fmla="*/ 8 w 46"/>
                <a:gd name="T15" fmla="*/ 6 h 17"/>
                <a:gd name="T16" fmla="*/ 11 w 46"/>
                <a:gd name="T17" fmla="*/ 4 h 17"/>
                <a:gd name="T18" fmla="*/ 14 w 46"/>
                <a:gd name="T19" fmla="*/ 3 h 17"/>
                <a:gd name="T20" fmla="*/ 18 w 46"/>
                <a:gd name="T21" fmla="*/ 2 h 17"/>
                <a:gd name="T22" fmla="*/ 22 w 46"/>
                <a:gd name="T23" fmla="*/ 1 h 17"/>
                <a:gd name="T24" fmla="*/ 27 w 46"/>
                <a:gd name="T25" fmla="*/ 0 h 17"/>
                <a:gd name="T26" fmla="*/ 32 w 46"/>
                <a:gd name="T27" fmla="*/ 0 h 17"/>
                <a:gd name="T28" fmla="*/ 38 w 46"/>
                <a:gd name="T29" fmla="*/ 0 h 17"/>
                <a:gd name="T30" fmla="*/ 45 w 46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17"/>
                <a:gd name="T50" fmla="*/ 46 w 46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17">
                  <a:moveTo>
                    <a:pt x="0" y="16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1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8" name="Freeform 645"/>
            <p:cNvSpPr>
              <a:spLocks/>
            </p:cNvSpPr>
            <p:nvPr/>
          </p:nvSpPr>
          <p:spPr bwMode="auto">
            <a:xfrm>
              <a:off x="774" y="1473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16 w 17"/>
                <a:gd name="T3" fmla="*/ 9 h 17"/>
                <a:gd name="T4" fmla="*/ 14 w 17"/>
                <a:gd name="T5" fmla="*/ 12 h 17"/>
                <a:gd name="T6" fmla="*/ 12 w 17"/>
                <a:gd name="T7" fmla="*/ 12 h 17"/>
                <a:gd name="T8" fmla="*/ 12 w 17"/>
                <a:gd name="T9" fmla="*/ 16 h 17"/>
                <a:gd name="T10" fmla="*/ 10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4 w 17"/>
                <a:gd name="T19" fmla="*/ 12 h 17"/>
                <a:gd name="T20" fmla="*/ 2 w 17"/>
                <a:gd name="T21" fmla="*/ 12 h 17"/>
                <a:gd name="T22" fmla="*/ 2 w 17"/>
                <a:gd name="T23" fmla="*/ 9 h 17"/>
                <a:gd name="T24" fmla="*/ 0 w 17"/>
                <a:gd name="T25" fmla="*/ 6 h 17"/>
                <a:gd name="T26" fmla="*/ 0 w 17"/>
                <a:gd name="T27" fmla="*/ 3 h 17"/>
                <a:gd name="T28" fmla="*/ 2 w 17"/>
                <a:gd name="T29" fmla="*/ 0 h 17"/>
                <a:gd name="T30" fmla="*/ 16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9"/>
                  </a:moveTo>
                  <a:lnTo>
                    <a:pt x="16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16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9" name="Freeform 646"/>
            <p:cNvSpPr>
              <a:spLocks/>
            </p:cNvSpPr>
            <p:nvPr/>
          </p:nvSpPr>
          <p:spPr bwMode="auto">
            <a:xfrm>
              <a:off x="823" y="1458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8 w 17"/>
                <a:gd name="T5" fmla="*/ 0 h 17"/>
                <a:gd name="T6" fmla="*/ 8 w 17"/>
                <a:gd name="T7" fmla="*/ 2 h 17"/>
                <a:gd name="T8" fmla="*/ 12 w 17"/>
                <a:gd name="T9" fmla="*/ 2 h 17"/>
                <a:gd name="T10" fmla="*/ 12 w 17"/>
                <a:gd name="T11" fmla="*/ 4 h 17"/>
                <a:gd name="T12" fmla="*/ 16 w 17"/>
                <a:gd name="T13" fmla="*/ 4 h 17"/>
                <a:gd name="T14" fmla="*/ 16 w 17"/>
                <a:gd name="T15" fmla="*/ 6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2 h 17"/>
                <a:gd name="T22" fmla="*/ 12 w 17"/>
                <a:gd name="T23" fmla="*/ 12 h 17"/>
                <a:gd name="T24" fmla="*/ 12 w 17"/>
                <a:gd name="T25" fmla="*/ 14 h 17"/>
                <a:gd name="T26" fmla="*/ 8 w 17"/>
                <a:gd name="T27" fmla="*/ 14 h 17"/>
                <a:gd name="T28" fmla="*/ 4 w 17"/>
                <a:gd name="T29" fmla="*/ 16 h 17"/>
                <a:gd name="T30" fmla="*/ 0 w 17"/>
                <a:gd name="T31" fmla="*/ 16 h 17"/>
                <a:gd name="T32" fmla="*/ 4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0" name="Freeform 647"/>
            <p:cNvSpPr>
              <a:spLocks/>
            </p:cNvSpPr>
            <p:nvPr/>
          </p:nvSpPr>
          <p:spPr bwMode="auto">
            <a:xfrm>
              <a:off x="823" y="1454"/>
              <a:ext cx="25" cy="17"/>
            </a:xfrm>
            <a:custGeom>
              <a:avLst/>
              <a:gdLst>
                <a:gd name="T0" fmla="*/ 0 w 25"/>
                <a:gd name="T1" fmla="*/ 16 h 17"/>
                <a:gd name="T2" fmla="*/ 7 w 25"/>
                <a:gd name="T3" fmla="*/ 16 h 17"/>
                <a:gd name="T4" fmla="*/ 12 w 25"/>
                <a:gd name="T5" fmla="*/ 16 h 17"/>
                <a:gd name="T6" fmla="*/ 16 w 25"/>
                <a:gd name="T7" fmla="*/ 16 h 17"/>
                <a:gd name="T8" fmla="*/ 19 w 25"/>
                <a:gd name="T9" fmla="*/ 16 h 17"/>
                <a:gd name="T10" fmla="*/ 21 w 25"/>
                <a:gd name="T11" fmla="*/ 14 h 17"/>
                <a:gd name="T12" fmla="*/ 22 w 25"/>
                <a:gd name="T13" fmla="*/ 12 h 17"/>
                <a:gd name="T14" fmla="*/ 23 w 25"/>
                <a:gd name="T15" fmla="*/ 12 h 17"/>
                <a:gd name="T16" fmla="*/ 24 w 25"/>
                <a:gd name="T17" fmla="*/ 10 h 17"/>
                <a:gd name="T18" fmla="*/ 23 w 25"/>
                <a:gd name="T19" fmla="*/ 8 h 17"/>
                <a:gd name="T20" fmla="*/ 23 w 25"/>
                <a:gd name="T21" fmla="*/ 6 h 17"/>
                <a:gd name="T22" fmla="*/ 22 w 25"/>
                <a:gd name="T23" fmla="*/ 4 h 17"/>
                <a:gd name="T24" fmla="*/ 21 w 25"/>
                <a:gd name="T25" fmla="*/ 2 h 17"/>
                <a:gd name="T26" fmla="*/ 20 w 25"/>
                <a:gd name="T27" fmla="*/ 2 h 17"/>
                <a:gd name="T28" fmla="*/ 20 w 25"/>
                <a:gd name="T29" fmla="*/ 0 h 17"/>
                <a:gd name="T30" fmla="*/ 19 w 25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7"/>
                <a:gd name="T50" fmla="*/ 25 w 25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7">
                  <a:moveTo>
                    <a:pt x="0" y="16"/>
                  </a:moveTo>
                  <a:lnTo>
                    <a:pt x="7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1" name="Freeform 648"/>
            <p:cNvSpPr>
              <a:spLocks/>
            </p:cNvSpPr>
            <p:nvPr/>
          </p:nvSpPr>
          <p:spPr bwMode="auto">
            <a:xfrm>
              <a:off x="820" y="1458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8 w 17"/>
                <a:gd name="T5" fmla="*/ 14 h 17"/>
                <a:gd name="T6" fmla="*/ 4 w 17"/>
                <a:gd name="T7" fmla="*/ 14 h 17"/>
                <a:gd name="T8" fmla="*/ 4 w 17"/>
                <a:gd name="T9" fmla="*/ 12 h 17"/>
                <a:gd name="T10" fmla="*/ 0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4 h 17"/>
                <a:gd name="T22" fmla="*/ 4 w 17"/>
                <a:gd name="T23" fmla="*/ 2 h 17"/>
                <a:gd name="T24" fmla="*/ 8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2" name="Freeform 649"/>
            <p:cNvSpPr>
              <a:spLocks/>
            </p:cNvSpPr>
            <p:nvPr/>
          </p:nvSpPr>
          <p:spPr bwMode="auto">
            <a:xfrm>
              <a:off x="838" y="1450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2 w 17"/>
                <a:gd name="T5" fmla="*/ 16 h 17"/>
                <a:gd name="T6" fmla="*/ 2 w 17"/>
                <a:gd name="T7" fmla="*/ 13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2 w 17"/>
                <a:gd name="T17" fmla="*/ 4 h 17"/>
                <a:gd name="T18" fmla="*/ 2 w 17"/>
                <a:gd name="T19" fmla="*/ 2 h 17"/>
                <a:gd name="T20" fmla="*/ 5 w 17"/>
                <a:gd name="T21" fmla="*/ 2 h 17"/>
                <a:gd name="T22" fmla="*/ 5 w 17"/>
                <a:gd name="T23" fmla="*/ 0 h 17"/>
                <a:gd name="T24" fmla="*/ 8 w 17"/>
                <a:gd name="T25" fmla="*/ 0 h 17"/>
                <a:gd name="T26" fmla="*/ 10 w 17"/>
                <a:gd name="T27" fmla="*/ 0 h 17"/>
                <a:gd name="T28" fmla="*/ 13 w 17"/>
                <a:gd name="T29" fmla="*/ 0 h 17"/>
                <a:gd name="T30" fmla="*/ 16 w 17"/>
                <a:gd name="T31" fmla="*/ 0 h 17"/>
                <a:gd name="T32" fmla="*/ 5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3" name="Freeform 650"/>
            <p:cNvSpPr>
              <a:spLocks/>
            </p:cNvSpPr>
            <p:nvPr/>
          </p:nvSpPr>
          <p:spPr bwMode="auto">
            <a:xfrm>
              <a:off x="803" y="144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4 h 17"/>
                <a:gd name="T6" fmla="*/ 16 w 17"/>
                <a:gd name="T7" fmla="*/ 13 h 17"/>
                <a:gd name="T8" fmla="*/ 16 w 17"/>
                <a:gd name="T9" fmla="*/ 12 h 17"/>
                <a:gd name="T10" fmla="*/ 16 w 17"/>
                <a:gd name="T11" fmla="*/ 10 h 17"/>
                <a:gd name="T12" fmla="*/ 16 w 17"/>
                <a:gd name="T13" fmla="*/ 9 h 17"/>
                <a:gd name="T14" fmla="*/ 14 w 17"/>
                <a:gd name="T15" fmla="*/ 8 h 17"/>
                <a:gd name="T16" fmla="*/ 14 w 17"/>
                <a:gd name="T17" fmla="*/ 7 h 17"/>
                <a:gd name="T18" fmla="*/ 13 w 17"/>
                <a:gd name="T19" fmla="*/ 5 h 17"/>
                <a:gd name="T20" fmla="*/ 12 w 17"/>
                <a:gd name="T21" fmla="*/ 4 h 17"/>
                <a:gd name="T22" fmla="*/ 11 w 17"/>
                <a:gd name="T23" fmla="*/ 3 h 17"/>
                <a:gd name="T24" fmla="*/ 8 w 17"/>
                <a:gd name="T25" fmla="*/ 2 h 17"/>
                <a:gd name="T26" fmla="*/ 6 w 17"/>
                <a:gd name="T27" fmla="*/ 1 h 17"/>
                <a:gd name="T28" fmla="*/ 3 w 17"/>
                <a:gd name="T29" fmla="*/ 0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4" name="Freeform 651"/>
            <p:cNvSpPr>
              <a:spLocks/>
            </p:cNvSpPr>
            <p:nvPr/>
          </p:nvSpPr>
          <p:spPr bwMode="auto">
            <a:xfrm>
              <a:off x="812" y="1461"/>
              <a:ext cx="17" cy="17"/>
            </a:xfrm>
            <a:custGeom>
              <a:avLst/>
              <a:gdLst>
                <a:gd name="T0" fmla="*/ 16 w 17"/>
                <a:gd name="T1" fmla="*/ 3 h 17"/>
                <a:gd name="T2" fmla="*/ 16 w 17"/>
                <a:gd name="T3" fmla="*/ 3 h 17"/>
                <a:gd name="T4" fmla="*/ 16 w 17"/>
                <a:gd name="T5" fmla="*/ 6 h 17"/>
                <a:gd name="T6" fmla="*/ 14 w 17"/>
                <a:gd name="T7" fmla="*/ 9 h 17"/>
                <a:gd name="T8" fmla="*/ 14 w 17"/>
                <a:gd name="T9" fmla="*/ 12 h 17"/>
                <a:gd name="T10" fmla="*/ 12 w 17"/>
                <a:gd name="T11" fmla="*/ 12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4 w 17"/>
                <a:gd name="T21" fmla="*/ 16 h 17"/>
                <a:gd name="T22" fmla="*/ 4 w 17"/>
                <a:gd name="T23" fmla="*/ 12 h 17"/>
                <a:gd name="T24" fmla="*/ 2 w 17"/>
                <a:gd name="T25" fmla="*/ 12 h 17"/>
                <a:gd name="T26" fmla="*/ 2 w 17"/>
                <a:gd name="T27" fmla="*/ 9 h 17"/>
                <a:gd name="T28" fmla="*/ 0 w 17"/>
                <a:gd name="T29" fmla="*/ 6 h 17"/>
                <a:gd name="T30" fmla="*/ 0 w 17"/>
                <a:gd name="T31" fmla="*/ 3 h 17"/>
                <a:gd name="T32" fmla="*/ 0 w 17"/>
                <a:gd name="T33" fmla="*/ 0 h 17"/>
                <a:gd name="T34" fmla="*/ 16 w 17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3"/>
                  </a:moveTo>
                  <a:lnTo>
                    <a:pt x="16" y="3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5" name="Freeform 652"/>
            <p:cNvSpPr>
              <a:spLocks/>
            </p:cNvSpPr>
            <p:nvPr/>
          </p:nvSpPr>
          <p:spPr bwMode="auto">
            <a:xfrm>
              <a:off x="799" y="1443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2 w 17"/>
                <a:gd name="T5" fmla="*/ 14 h 17"/>
                <a:gd name="T6" fmla="*/ 8 w 17"/>
                <a:gd name="T7" fmla="*/ 14 h 17"/>
                <a:gd name="T8" fmla="*/ 4 w 17"/>
                <a:gd name="T9" fmla="*/ 14 h 17"/>
                <a:gd name="T10" fmla="*/ 0 w 17"/>
                <a:gd name="T11" fmla="*/ 12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6 h 17"/>
                <a:gd name="T18" fmla="*/ 0 w 17"/>
                <a:gd name="T19" fmla="*/ 4 h 17"/>
                <a:gd name="T20" fmla="*/ 4 w 17"/>
                <a:gd name="T21" fmla="*/ 2 h 17"/>
                <a:gd name="T22" fmla="*/ 8 w 17"/>
                <a:gd name="T23" fmla="*/ 2 h 17"/>
                <a:gd name="T24" fmla="*/ 8 w 17"/>
                <a:gd name="T25" fmla="*/ 0 h 17"/>
                <a:gd name="T26" fmla="*/ 12 w 17"/>
                <a:gd name="T27" fmla="*/ 0 h 17"/>
                <a:gd name="T28" fmla="*/ 16 w 17"/>
                <a:gd name="T29" fmla="*/ 0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6" name="Freeform 653"/>
            <p:cNvSpPr>
              <a:spLocks/>
            </p:cNvSpPr>
            <p:nvPr/>
          </p:nvSpPr>
          <p:spPr bwMode="auto">
            <a:xfrm>
              <a:off x="595" y="1581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1 w 22"/>
                <a:gd name="T3" fmla="*/ 0 h 17"/>
                <a:gd name="T4" fmla="*/ 21 w 22"/>
                <a:gd name="T5" fmla="*/ 1 h 17"/>
                <a:gd name="T6" fmla="*/ 20 w 22"/>
                <a:gd name="T7" fmla="*/ 1 h 17"/>
                <a:gd name="T8" fmla="*/ 20 w 22"/>
                <a:gd name="T9" fmla="*/ 3 h 17"/>
                <a:gd name="T10" fmla="*/ 19 w 22"/>
                <a:gd name="T11" fmla="*/ 5 h 17"/>
                <a:gd name="T12" fmla="*/ 18 w 22"/>
                <a:gd name="T13" fmla="*/ 5 h 17"/>
                <a:gd name="T14" fmla="*/ 17 w 22"/>
                <a:gd name="T15" fmla="*/ 7 h 17"/>
                <a:gd name="T16" fmla="*/ 16 w 22"/>
                <a:gd name="T17" fmla="*/ 8 h 17"/>
                <a:gd name="T18" fmla="*/ 15 w 22"/>
                <a:gd name="T19" fmla="*/ 10 h 17"/>
                <a:gd name="T20" fmla="*/ 13 w 22"/>
                <a:gd name="T21" fmla="*/ 12 h 17"/>
                <a:gd name="T22" fmla="*/ 11 w 22"/>
                <a:gd name="T23" fmla="*/ 14 h 17"/>
                <a:gd name="T24" fmla="*/ 9 w 22"/>
                <a:gd name="T25" fmla="*/ 14 h 17"/>
                <a:gd name="T26" fmla="*/ 6 w 22"/>
                <a:gd name="T27" fmla="*/ 14 h 17"/>
                <a:gd name="T28" fmla="*/ 3 w 22"/>
                <a:gd name="T29" fmla="*/ 16 h 17"/>
                <a:gd name="T30" fmla="*/ 0 w 22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7"/>
                <a:gd name="T50" fmla="*/ 22 w 22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7">
                  <a:moveTo>
                    <a:pt x="21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7" name="Freeform 654"/>
            <p:cNvSpPr>
              <a:spLocks/>
            </p:cNvSpPr>
            <p:nvPr/>
          </p:nvSpPr>
          <p:spPr bwMode="auto">
            <a:xfrm>
              <a:off x="610" y="1575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0 w 17"/>
                <a:gd name="T3" fmla="*/ 10 h 17"/>
                <a:gd name="T4" fmla="*/ 0 w 17"/>
                <a:gd name="T5" fmla="*/ 8 h 17"/>
                <a:gd name="T6" fmla="*/ 1 w 17"/>
                <a:gd name="T7" fmla="*/ 8 h 17"/>
                <a:gd name="T8" fmla="*/ 1 w 17"/>
                <a:gd name="T9" fmla="*/ 5 h 17"/>
                <a:gd name="T10" fmla="*/ 2 w 17"/>
                <a:gd name="T11" fmla="*/ 2 h 17"/>
                <a:gd name="T12" fmla="*/ 4 w 17"/>
                <a:gd name="T13" fmla="*/ 2 h 17"/>
                <a:gd name="T14" fmla="*/ 5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9 w 17"/>
                <a:gd name="T21" fmla="*/ 0 h 17"/>
                <a:gd name="T22" fmla="*/ 10 w 17"/>
                <a:gd name="T23" fmla="*/ 0 h 17"/>
                <a:gd name="T24" fmla="*/ 12 w 17"/>
                <a:gd name="T25" fmla="*/ 2 h 17"/>
                <a:gd name="T26" fmla="*/ 13 w 17"/>
                <a:gd name="T27" fmla="*/ 2 h 17"/>
                <a:gd name="T28" fmla="*/ 14 w 17"/>
                <a:gd name="T29" fmla="*/ 5 h 17"/>
                <a:gd name="T30" fmla="*/ 14 w 17"/>
                <a:gd name="T31" fmla="*/ 8 h 17"/>
                <a:gd name="T32" fmla="*/ 16 w 17"/>
                <a:gd name="T33" fmla="*/ 10 h 17"/>
                <a:gd name="T34" fmla="*/ 16 w 17"/>
                <a:gd name="T35" fmla="*/ 13 h 17"/>
                <a:gd name="T36" fmla="*/ 16 w 17"/>
                <a:gd name="T37" fmla="*/ 16 h 17"/>
                <a:gd name="T38" fmla="*/ 0 w 17"/>
                <a:gd name="T39" fmla="*/ 1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8" name="Freeform 655"/>
            <p:cNvSpPr>
              <a:spLocks/>
            </p:cNvSpPr>
            <p:nvPr/>
          </p:nvSpPr>
          <p:spPr bwMode="auto">
            <a:xfrm>
              <a:off x="589" y="158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4 h 17"/>
                <a:gd name="T10" fmla="*/ 5 w 17"/>
                <a:gd name="T11" fmla="*/ 14 h 17"/>
                <a:gd name="T12" fmla="*/ 2 w 17"/>
                <a:gd name="T13" fmla="*/ 13 h 17"/>
                <a:gd name="T14" fmla="*/ 2 w 17"/>
                <a:gd name="T15" fmla="*/ 11 h 17"/>
                <a:gd name="T16" fmla="*/ 0 w 17"/>
                <a:gd name="T17" fmla="*/ 10 h 17"/>
                <a:gd name="T18" fmla="*/ 0 w 17"/>
                <a:gd name="T19" fmla="*/ 8 h 17"/>
                <a:gd name="T20" fmla="*/ 0 w 17"/>
                <a:gd name="T21" fmla="*/ 7 h 17"/>
                <a:gd name="T22" fmla="*/ 0 w 17"/>
                <a:gd name="T23" fmla="*/ 5 h 17"/>
                <a:gd name="T24" fmla="*/ 2 w 17"/>
                <a:gd name="T25" fmla="*/ 4 h 17"/>
                <a:gd name="T26" fmla="*/ 2 w 17"/>
                <a:gd name="T27" fmla="*/ 2 h 17"/>
                <a:gd name="T28" fmla="*/ 5 w 17"/>
                <a:gd name="T29" fmla="*/ 1 h 17"/>
                <a:gd name="T30" fmla="*/ 8 w 17"/>
                <a:gd name="T31" fmla="*/ 1 h 17"/>
                <a:gd name="T32" fmla="*/ 10 w 17"/>
                <a:gd name="T33" fmla="*/ 0 h 17"/>
                <a:gd name="T34" fmla="*/ 13 w 17"/>
                <a:gd name="T35" fmla="*/ 0 h 17"/>
                <a:gd name="T36" fmla="*/ 16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9" name="Freeform 656"/>
            <p:cNvSpPr>
              <a:spLocks/>
            </p:cNvSpPr>
            <p:nvPr/>
          </p:nvSpPr>
          <p:spPr bwMode="auto">
            <a:xfrm>
              <a:off x="556" y="1585"/>
              <a:ext cx="40" cy="17"/>
            </a:xfrm>
            <a:custGeom>
              <a:avLst/>
              <a:gdLst>
                <a:gd name="T0" fmla="*/ 39 w 40"/>
                <a:gd name="T1" fmla="*/ 16 h 17"/>
                <a:gd name="T2" fmla="*/ 35 w 40"/>
                <a:gd name="T3" fmla="*/ 16 h 17"/>
                <a:gd name="T4" fmla="*/ 31 w 40"/>
                <a:gd name="T5" fmla="*/ 16 h 17"/>
                <a:gd name="T6" fmla="*/ 28 w 40"/>
                <a:gd name="T7" fmla="*/ 12 h 17"/>
                <a:gd name="T8" fmla="*/ 24 w 40"/>
                <a:gd name="T9" fmla="*/ 12 h 17"/>
                <a:gd name="T10" fmla="*/ 21 w 40"/>
                <a:gd name="T11" fmla="*/ 12 h 17"/>
                <a:gd name="T12" fmla="*/ 18 w 40"/>
                <a:gd name="T13" fmla="*/ 9 h 17"/>
                <a:gd name="T14" fmla="*/ 15 w 40"/>
                <a:gd name="T15" fmla="*/ 9 h 17"/>
                <a:gd name="T16" fmla="*/ 12 w 40"/>
                <a:gd name="T17" fmla="*/ 6 h 17"/>
                <a:gd name="T18" fmla="*/ 9 w 40"/>
                <a:gd name="T19" fmla="*/ 6 h 17"/>
                <a:gd name="T20" fmla="*/ 7 w 40"/>
                <a:gd name="T21" fmla="*/ 3 h 17"/>
                <a:gd name="T22" fmla="*/ 5 w 40"/>
                <a:gd name="T23" fmla="*/ 3 h 17"/>
                <a:gd name="T24" fmla="*/ 3 w 40"/>
                <a:gd name="T25" fmla="*/ 3 h 17"/>
                <a:gd name="T26" fmla="*/ 2 w 40"/>
                <a:gd name="T27" fmla="*/ 0 h 17"/>
                <a:gd name="T28" fmla="*/ 1 w 40"/>
                <a:gd name="T29" fmla="*/ 0 h 17"/>
                <a:gd name="T30" fmla="*/ 0 w 40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7"/>
                <a:gd name="T50" fmla="*/ 40 w 4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7">
                  <a:moveTo>
                    <a:pt x="39" y="16"/>
                  </a:moveTo>
                  <a:lnTo>
                    <a:pt x="35" y="16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0" name="Freeform 657"/>
            <p:cNvSpPr>
              <a:spLocks/>
            </p:cNvSpPr>
            <p:nvPr/>
          </p:nvSpPr>
          <p:spPr bwMode="auto">
            <a:xfrm>
              <a:off x="595" y="158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1 h 17"/>
                <a:gd name="T10" fmla="*/ 10 w 17"/>
                <a:gd name="T11" fmla="*/ 1 h 17"/>
                <a:gd name="T12" fmla="*/ 13 w 17"/>
                <a:gd name="T13" fmla="*/ 2 h 17"/>
                <a:gd name="T14" fmla="*/ 13 w 17"/>
                <a:gd name="T15" fmla="*/ 4 h 17"/>
                <a:gd name="T16" fmla="*/ 13 w 17"/>
                <a:gd name="T17" fmla="*/ 5 h 17"/>
                <a:gd name="T18" fmla="*/ 16 w 17"/>
                <a:gd name="T19" fmla="*/ 7 h 17"/>
                <a:gd name="T20" fmla="*/ 16 w 17"/>
                <a:gd name="T21" fmla="*/ 8 h 17"/>
                <a:gd name="T22" fmla="*/ 13 w 17"/>
                <a:gd name="T23" fmla="*/ 10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4 h 17"/>
                <a:gd name="T30" fmla="*/ 8 w 17"/>
                <a:gd name="T31" fmla="*/ 14 h 17"/>
                <a:gd name="T32" fmla="*/ 5 w 17"/>
                <a:gd name="T33" fmla="*/ 16 h 17"/>
                <a:gd name="T34" fmla="*/ 2 w 17"/>
                <a:gd name="T35" fmla="*/ 16 h 17"/>
                <a:gd name="T36" fmla="*/ 0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1" name="Freeform 658"/>
            <p:cNvSpPr>
              <a:spLocks/>
            </p:cNvSpPr>
            <p:nvPr/>
          </p:nvSpPr>
          <p:spPr bwMode="auto">
            <a:xfrm>
              <a:off x="550" y="1580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4 w 17"/>
                <a:gd name="T7" fmla="*/ 14 h 17"/>
                <a:gd name="T8" fmla="*/ 2 w 17"/>
                <a:gd name="T9" fmla="*/ 13 h 17"/>
                <a:gd name="T10" fmla="*/ 2 w 17"/>
                <a:gd name="T11" fmla="*/ 11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7 h 17"/>
                <a:gd name="T18" fmla="*/ 0 w 17"/>
                <a:gd name="T19" fmla="*/ 5 h 17"/>
                <a:gd name="T20" fmla="*/ 0 w 17"/>
                <a:gd name="T21" fmla="*/ 4 h 17"/>
                <a:gd name="T22" fmla="*/ 2 w 17"/>
                <a:gd name="T23" fmla="*/ 2 h 17"/>
                <a:gd name="T24" fmla="*/ 4 w 17"/>
                <a:gd name="T25" fmla="*/ 2 h 17"/>
                <a:gd name="T26" fmla="*/ 4 w 17"/>
                <a:gd name="T27" fmla="*/ 1 h 17"/>
                <a:gd name="T28" fmla="*/ 6 w 17"/>
                <a:gd name="T29" fmla="*/ 1 h 17"/>
                <a:gd name="T30" fmla="*/ 9 w 17"/>
                <a:gd name="T31" fmla="*/ 0 h 17"/>
                <a:gd name="T32" fmla="*/ 11 w 17"/>
                <a:gd name="T33" fmla="*/ 0 h 17"/>
                <a:gd name="T34" fmla="*/ 13 w 17"/>
                <a:gd name="T35" fmla="*/ 0 h 17"/>
                <a:gd name="T36" fmla="*/ 16 w 17"/>
                <a:gd name="T37" fmla="*/ 0 h 17"/>
                <a:gd name="T38" fmla="*/ 9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2" name="Freeform 659"/>
            <p:cNvSpPr>
              <a:spLocks/>
            </p:cNvSpPr>
            <p:nvPr/>
          </p:nvSpPr>
          <p:spPr bwMode="auto">
            <a:xfrm>
              <a:off x="544" y="157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3 w 17"/>
                <a:gd name="T7" fmla="*/ 16 h 17"/>
                <a:gd name="T8" fmla="*/ 12 w 17"/>
                <a:gd name="T9" fmla="*/ 14 h 17"/>
                <a:gd name="T10" fmla="*/ 10 w 17"/>
                <a:gd name="T11" fmla="*/ 14 h 17"/>
                <a:gd name="T12" fmla="*/ 9 w 17"/>
                <a:gd name="T13" fmla="*/ 14 h 17"/>
                <a:gd name="T14" fmla="*/ 9 w 17"/>
                <a:gd name="T15" fmla="*/ 12 h 17"/>
                <a:gd name="T16" fmla="*/ 8 w 17"/>
                <a:gd name="T17" fmla="*/ 10 h 17"/>
                <a:gd name="T18" fmla="*/ 5 w 17"/>
                <a:gd name="T19" fmla="*/ 10 h 17"/>
                <a:gd name="T20" fmla="*/ 4 w 17"/>
                <a:gd name="T21" fmla="*/ 8 h 17"/>
                <a:gd name="T22" fmla="*/ 2 w 17"/>
                <a:gd name="T23" fmla="*/ 8 h 17"/>
                <a:gd name="T24" fmla="*/ 2 w 17"/>
                <a:gd name="T25" fmla="*/ 6 h 17"/>
                <a:gd name="T26" fmla="*/ 1 w 17"/>
                <a:gd name="T27" fmla="*/ 4 h 17"/>
                <a:gd name="T28" fmla="*/ 0 w 17"/>
                <a:gd name="T29" fmla="*/ 2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3" name="Freeform 660"/>
            <p:cNvSpPr>
              <a:spLocks/>
            </p:cNvSpPr>
            <p:nvPr/>
          </p:nvSpPr>
          <p:spPr bwMode="auto">
            <a:xfrm>
              <a:off x="555" y="1580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6 w 17"/>
                <a:gd name="T5" fmla="*/ 0 h 17"/>
                <a:gd name="T6" fmla="*/ 9 w 17"/>
                <a:gd name="T7" fmla="*/ 1 h 17"/>
                <a:gd name="T8" fmla="*/ 11 w 17"/>
                <a:gd name="T9" fmla="*/ 2 h 17"/>
                <a:gd name="T10" fmla="*/ 13 w 17"/>
                <a:gd name="T11" fmla="*/ 2 h 17"/>
                <a:gd name="T12" fmla="*/ 16 w 17"/>
                <a:gd name="T13" fmla="*/ 4 h 17"/>
                <a:gd name="T14" fmla="*/ 16 w 17"/>
                <a:gd name="T15" fmla="*/ 5 h 17"/>
                <a:gd name="T16" fmla="*/ 16 w 17"/>
                <a:gd name="T17" fmla="*/ 7 h 17"/>
                <a:gd name="T18" fmla="*/ 16 w 17"/>
                <a:gd name="T19" fmla="*/ 8 h 17"/>
                <a:gd name="T20" fmla="*/ 16 w 17"/>
                <a:gd name="T21" fmla="*/ 10 h 17"/>
                <a:gd name="T22" fmla="*/ 16 w 17"/>
                <a:gd name="T23" fmla="*/ 11 h 17"/>
                <a:gd name="T24" fmla="*/ 13 w 17"/>
                <a:gd name="T25" fmla="*/ 13 h 17"/>
                <a:gd name="T26" fmla="*/ 11 w 17"/>
                <a:gd name="T27" fmla="*/ 14 h 17"/>
                <a:gd name="T28" fmla="*/ 9 w 17"/>
                <a:gd name="T29" fmla="*/ 16 h 17"/>
                <a:gd name="T30" fmla="*/ 6 w 17"/>
                <a:gd name="T31" fmla="*/ 16 h 17"/>
                <a:gd name="T32" fmla="*/ 2 w 17"/>
                <a:gd name="T33" fmla="*/ 16 h 17"/>
                <a:gd name="T34" fmla="*/ 0 w 17"/>
                <a:gd name="T35" fmla="*/ 16 h 17"/>
                <a:gd name="T36" fmla="*/ 4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4" name="Freeform 661"/>
            <p:cNvSpPr>
              <a:spLocks/>
            </p:cNvSpPr>
            <p:nvPr/>
          </p:nvSpPr>
          <p:spPr bwMode="auto">
            <a:xfrm>
              <a:off x="539" y="157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1 w 17"/>
                <a:gd name="T13" fmla="*/ 4 h 17"/>
                <a:gd name="T14" fmla="*/ 2 w 17"/>
                <a:gd name="T15" fmla="*/ 2 h 17"/>
                <a:gd name="T16" fmla="*/ 4 w 17"/>
                <a:gd name="T17" fmla="*/ 0 h 17"/>
                <a:gd name="T18" fmla="*/ 5 w 17"/>
                <a:gd name="T19" fmla="*/ 0 h 17"/>
                <a:gd name="T20" fmla="*/ 7 w 17"/>
                <a:gd name="T21" fmla="*/ 0 h 17"/>
                <a:gd name="T22" fmla="*/ 8 w 17"/>
                <a:gd name="T23" fmla="*/ 0 h 17"/>
                <a:gd name="T24" fmla="*/ 10 w 17"/>
                <a:gd name="T25" fmla="*/ 0 h 17"/>
                <a:gd name="T26" fmla="*/ 11 w 17"/>
                <a:gd name="T27" fmla="*/ 0 h 17"/>
                <a:gd name="T28" fmla="*/ 13 w 17"/>
                <a:gd name="T29" fmla="*/ 2 h 17"/>
                <a:gd name="T30" fmla="*/ 14 w 17"/>
                <a:gd name="T31" fmla="*/ 2 h 17"/>
                <a:gd name="T32" fmla="*/ 14 w 17"/>
                <a:gd name="T33" fmla="*/ 4 h 17"/>
                <a:gd name="T34" fmla="*/ 16 w 17"/>
                <a:gd name="T35" fmla="*/ 6 h 17"/>
                <a:gd name="T36" fmla="*/ 16 w 17"/>
                <a:gd name="T37" fmla="*/ 9 h 17"/>
                <a:gd name="T38" fmla="*/ 0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5" name="Freeform 662"/>
            <p:cNvSpPr>
              <a:spLocks/>
            </p:cNvSpPr>
            <p:nvPr/>
          </p:nvSpPr>
          <p:spPr bwMode="auto">
            <a:xfrm>
              <a:off x="531" y="157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2 h 17"/>
                <a:gd name="T6" fmla="*/ 14 w 17"/>
                <a:gd name="T7" fmla="*/ 4 h 17"/>
                <a:gd name="T8" fmla="*/ 13 w 17"/>
                <a:gd name="T9" fmla="*/ 4 h 17"/>
                <a:gd name="T10" fmla="*/ 12 w 17"/>
                <a:gd name="T11" fmla="*/ 6 h 17"/>
                <a:gd name="T12" fmla="*/ 11 w 17"/>
                <a:gd name="T13" fmla="*/ 9 h 17"/>
                <a:gd name="T14" fmla="*/ 11 w 17"/>
                <a:gd name="T15" fmla="*/ 11 h 17"/>
                <a:gd name="T16" fmla="*/ 9 w 17"/>
                <a:gd name="T17" fmla="*/ 11 h 17"/>
                <a:gd name="T18" fmla="*/ 7 w 17"/>
                <a:gd name="T19" fmla="*/ 13 h 17"/>
                <a:gd name="T20" fmla="*/ 6 w 17"/>
                <a:gd name="T21" fmla="*/ 16 h 17"/>
                <a:gd name="T22" fmla="*/ 4 w 17"/>
                <a:gd name="T23" fmla="*/ 16 h 17"/>
                <a:gd name="T24" fmla="*/ 3 w 17"/>
                <a:gd name="T25" fmla="*/ 16 h 17"/>
                <a:gd name="T26" fmla="*/ 1 w 17"/>
                <a:gd name="T27" fmla="*/ 16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6" name="Freeform 663"/>
            <p:cNvSpPr>
              <a:spLocks/>
            </p:cNvSpPr>
            <p:nvPr/>
          </p:nvSpPr>
          <p:spPr bwMode="auto">
            <a:xfrm>
              <a:off x="539" y="1571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1 w 17"/>
                <a:gd name="T5" fmla="*/ 3 h 17"/>
                <a:gd name="T6" fmla="*/ 1 w 17"/>
                <a:gd name="T7" fmla="*/ 1 h 17"/>
                <a:gd name="T8" fmla="*/ 2 w 17"/>
                <a:gd name="T9" fmla="*/ 1 h 17"/>
                <a:gd name="T10" fmla="*/ 4 w 17"/>
                <a:gd name="T11" fmla="*/ 0 h 17"/>
                <a:gd name="T12" fmla="*/ 5 w 17"/>
                <a:gd name="T13" fmla="*/ 0 h 17"/>
                <a:gd name="T14" fmla="*/ 7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1 w 17"/>
                <a:gd name="T21" fmla="*/ 1 h 17"/>
                <a:gd name="T22" fmla="*/ 13 w 17"/>
                <a:gd name="T23" fmla="*/ 1 h 17"/>
                <a:gd name="T24" fmla="*/ 14 w 17"/>
                <a:gd name="T25" fmla="*/ 3 h 17"/>
                <a:gd name="T26" fmla="*/ 14 w 17"/>
                <a:gd name="T27" fmla="*/ 5 h 17"/>
                <a:gd name="T28" fmla="*/ 16 w 17"/>
                <a:gd name="T29" fmla="*/ 7 h 17"/>
                <a:gd name="T30" fmla="*/ 16 w 17"/>
                <a:gd name="T31" fmla="*/ 8 h 17"/>
                <a:gd name="T32" fmla="*/ 16 w 17"/>
                <a:gd name="T33" fmla="*/ 10 h 17"/>
                <a:gd name="T34" fmla="*/ 16 w 17"/>
                <a:gd name="T35" fmla="*/ 12 h 17"/>
                <a:gd name="T36" fmla="*/ 16 w 17"/>
                <a:gd name="T37" fmla="*/ 14 h 17"/>
                <a:gd name="T38" fmla="*/ 14 w 17"/>
                <a:gd name="T39" fmla="*/ 16 h 17"/>
                <a:gd name="T40" fmla="*/ 0 w 17"/>
                <a:gd name="T41" fmla="*/ 5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7" name="Freeform 664"/>
            <p:cNvSpPr>
              <a:spLocks/>
            </p:cNvSpPr>
            <p:nvPr/>
          </p:nvSpPr>
          <p:spPr bwMode="auto">
            <a:xfrm>
              <a:off x="525" y="1578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6 w 17"/>
                <a:gd name="T7" fmla="*/ 14 h 17"/>
                <a:gd name="T8" fmla="*/ 4 w 17"/>
                <a:gd name="T9" fmla="*/ 14 h 17"/>
                <a:gd name="T10" fmla="*/ 2 w 17"/>
                <a:gd name="T11" fmla="*/ 13 h 17"/>
                <a:gd name="T12" fmla="*/ 2 w 17"/>
                <a:gd name="T13" fmla="*/ 11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7 h 17"/>
                <a:gd name="T20" fmla="*/ 0 w 17"/>
                <a:gd name="T21" fmla="*/ 5 h 17"/>
                <a:gd name="T22" fmla="*/ 0 w 17"/>
                <a:gd name="T23" fmla="*/ 4 h 17"/>
                <a:gd name="T24" fmla="*/ 2 w 17"/>
                <a:gd name="T25" fmla="*/ 2 h 17"/>
                <a:gd name="T26" fmla="*/ 4 w 17"/>
                <a:gd name="T27" fmla="*/ 1 h 17"/>
                <a:gd name="T28" fmla="*/ 6 w 17"/>
                <a:gd name="T29" fmla="*/ 0 h 17"/>
                <a:gd name="T30" fmla="*/ 9 w 17"/>
                <a:gd name="T31" fmla="*/ 0 h 17"/>
                <a:gd name="T32" fmla="*/ 11 w 17"/>
                <a:gd name="T33" fmla="*/ 0 h 17"/>
                <a:gd name="T34" fmla="*/ 13 w 17"/>
                <a:gd name="T35" fmla="*/ 0 h 17"/>
                <a:gd name="T36" fmla="*/ 16 w 17"/>
                <a:gd name="T37" fmla="*/ 0 h 17"/>
                <a:gd name="T38" fmla="*/ 9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8" name="Freeform 665"/>
            <p:cNvSpPr>
              <a:spLocks/>
            </p:cNvSpPr>
            <p:nvPr/>
          </p:nvSpPr>
          <p:spPr bwMode="auto">
            <a:xfrm>
              <a:off x="502" y="1570"/>
              <a:ext cx="30" cy="17"/>
            </a:xfrm>
            <a:custGeom>
              <a:avLst/>
              <a:gdLst>
                <a:gd name="T0" fmla="*/ 29 w 30"/>
                <a:gd name="T1" fmla="*/ 16 h 17"/>
                <a:gd name="T2" fmla="*/ 27 w 30"/>
                <a:gd name="T3" fmla="*/ 14 h 17"/>
                <a:gd name="T4" fmla="*/ 25 w 30"/>
                <a:gd name="T5" fmla="*/ 14 h 17"/>
                <a:gd name="T6" fmla="*/ 24 w 30"/>
                <a:gd name="T7" fmla="*/ 14 h 17"/>
                <a:gd name="T8" fmla="*/ 21 w 30"/>
                <a:gd name="T9" fmla="*/ 13 h 17"/>
                <a:gd name="T10" fmla="*/ 19 w 30"/>
                <a:gd name="T11" fmla="*/ 12 h 17"/>
                <a:gd name="T12" fmla="*/ 18 w 30"/>
                <a:gd name="T13" fmla="*/ 12 h 17"/>
                <a:gd name="T14" fmla="*/ 16 w 30"/>
                <a:gd name="T15" fmla="*/ 11 h 17"/>
                <a:gd name="T16" fmla="*/ 13 w 30"/>
                <a:gd name="T17" fmla="*/ 10 h 17"/>
                <a:gd name="T18" fmla="*/ 11 w 30"/>
                <a:gd name="T19" fmla="*/ 9 h 17"/>
                <a:gd name="T20" fmla="*/ 9 w 30"/>
                <a:gd name="T21" fmla="*/ 8 h 17"/>
                <a:gd name="T22" fmla="*/ 8 w 30"/>
                <a:gd name="T23" fmla="*/ 6 h 17"/>
                <a:gd name="T24" fmla="*/ 6 w 30"/>
                <a:gd name="T25" fmla="*/ 5 h 17"/>
                <a:gd name="T26" fmla="*/ 4 w 30"/>
                <a:gd name="T27" fmla="*/ 4 h 17"/>
                <a:gd name="T28" fmla="*/ 3 w 30"/>
                <a:gd name="T29" fmla="*/ 3 h 17"/>
                <a:gd name="T30" fmla="*/ 1 w 30"/>
                <a:gd name="T31" fmla="*/ 2 h 17"/>
                <a:gd name="T32" fmla="*/ 0 w 30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7"/>
                <a:gd name="T53" fmla="*/ 30 w 3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7">
                  <a:moveTo>
                    <a:pt x="29" y="16"/>
                  </a:moveTo>
                  <a:lnTo>
                    <a:pt x="27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9" name="Freeform 666"/>
            <p:cNvSpPr>
              <a:spLocks/>
            </p:cNvSpPr>
            <p:nvPr/>
          </p:nvSpPr>
          <p:spPr bwMode="auto">
            <a:xfrm>
              <a:off x="530" y="1578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5 w 17"/>
                <a:gd name="T3" fmla="*/ 0 h 17"/>
                <a:gd name="T4" fmla="*/ 8 w 17"/>
                <a:gd name="T5" fmla="*/ 0 h 17"/>
                <a:gd name="T6" fmla="*/ 10 w 17"/>
                <a:gd name="T7" fmla="*/ 0 h 17"/>
                <a:gd name="T8" fmla="*/ 10 w 17"/>
                <a:gd name="T9" fmla="*/ 1 h 17"/>
                <a:gd name="T10" fmla="*/ 13 w 17"/>
                <a:gd name="T11" fmla="*/ 2 h 17"/>
                <a:gd name="T12" fmla="*/ 16 w 17"/>
                <a:gd name="T13" fmla="*/ 4 h 17"/>
                <a:gd name="T14" fmla="*/ 16 w 17"/>
                <a:gd name="T15" fmla="*/ 5 h 17"/>
                <a:gd name="T16" fmla="*/ 16 w 17"/>
                <a:gd name="T17" fmla="*/ 7 h 17"/>
                <a:gd name="T18" fmla="*/ 16 w 17"/>
                <a:gd name="T19" fmla="*/ 8 h 17"/>
                <a:gd name="T20" fmla="*/ 16 w 17"/>
                <a:gd name="T21" fmla="*/ 11 h 17"/>
                <a:gd name="T22" fmla="*/ 16 w 17"/>
                <a:gd name="T23" fmla="*/ 13 h 17"/>
                <a:gd name="T24" fmla="*/ 13 w 17"/>
                <a:gd name="T25" fmla="*/ 13 h 17"/>
                <a:gd name="T26" fmla="*/ 10 w 17"/>
                <a:gd name="T27" fmla="*/ 14 h 17"/>
                <a:gd name="T28" fmla="*/ 8 w 17"/>
                <a:gd name="T29" fmla="*/ 14 h 17"/>
                <a:gd name="T30" fmla="*/ 5 w 17"/>
                <a:gd name="T31" fmla="*/ 16 h 17"/>
                <a:gd name="T32" fmla="*/ 2 w 17"/>
                <a:gd name="T33" fmla="*/ 16 h 17"/>
                <a:gd name="T34" fmla="*/ 0 w 17"/>
                <a:gd name="T35" fmla="*/ 16 h 17"/>
                <a:gd name="T36" fmla="*/ 5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5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0" name="Freeform 667"/>
            <p:cNvSpPr>
              <a:spLocks/>
            </p:cNvSpPr>
            <p:nvPr/>
          </p:nvSpPr>
          <p:spPr bwMode="auto">
            <a:xfrm>
              <a:off x="496" y="1565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7 h 17"/>
                <a:gd name="T14" fmla="*/ 0 w 17"/>
                <a:gd name="T15" fmla="*/ 5 h 17"/>
                <a:gd name="T16" fmla="*/ 1 w 17"/>
                <a:gd name="T17" fmla="*/ 3 h 17"/>
                <a:gd name="T18" fmla="*/ 3 w 17"/>
                <a:gd name="T19" fmla="*/ 1 h 17"/>
                <a:gd name="T20" fmla="*/ 4 w 17"/>
                <a:gd name="T21" fmla="*/ 0 h 17"/>
                <a:gd name="T22" fmla="*/ 6 w 17"/>
                <a:gd name="T23" fmla="*/ 0 h 17"/>
                <a:gd name="T24" fmla="*/ 8 w 17"/>
                <a:gd name="T25" fmla="*/ 0 h 17"/>
                <a:gd name="T26" fmla="*/ 9 w 17"/>
                <a:gd name="T27" fmla="*/ 0 h 17"/>
                <a:gd name="T28" fmla="*/ 11 w 17"/>
                <a:gd name="T29" fmla="*/ 0 h 17"/>
                <a:gd name="T30" fmla="*/ 12 w 17"/>
                <a:gd name="T31" fmla="*/ 0 h 17"/>
                <a:gd name="T32" fmla="*/ 14 w 17"/>
                <a:gd name="T33" fmla="*/ 1 h 17"/>
                <a:gd name="T34" fmla="*/ 16 w 17"/>
                <a:gd name="T35" fmla="*/ 3 h 17"/>
                <a:gd name="T36" fmla="*/ 1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1" name="Freeform 668"/>
            <p:cNvSpPr>
              <a:spLocks/>
            </p:cNvSpPr>
            <p:nvPr/>
          </p:nvSpPr>
          <p:spPr bwMode="auto">
            <a:xfrm>
              <a:off x="498" y="156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4 h 17"/>
                <a:gd name="T6" fmla="*/ 12 w 17"/>
                <a:gd name="T7" fmla="*/ 12 h 17"/>
                <a:gd name="T8" fmla="*/ 8 w 17"/>
                <a:gd name="T9" fmla="*/ 12 h 17"/>
                <a:gd name="T10" fmla="*/ 8 w 17"/>
                <a:gd name="T11" fmla="*/ 10 h 17"/>
                <a:gd name="T12" fmla="*/ 4 w 17"/>
                <a:gd name="T13" fmla="*/ 8 h 17"/>
                <a:gd name="T14" fmla="*/ 4 w 17"/>
                <a:gd name="T15" fmla="*/ 7 h 17"/>
                <a:gd name="T16" fmla="*/ 0 w 17"/>
                <a:gd name="T17" fmla="*/ 5 h 17"/>
                <a:gd name="T18" fmla="*/ 0 w 17"/>
                <a:gd name="T19" fmla="*/ 3 h 17"/>
                <a:gd name="T20" fmla="*/ 0 w 17"/>
                <a:gd name="T21" fmla="*/ 1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2" name="Freeform 669"/>
            <p:cNvSpPr>
              <a:spLocks/>
            </p:cNvSpPr>
            <p:nvPr/>
          </p:nvSpPr>
          <p:spPr bwMode="auto">
            <a:xfrm>
              <a:off x="498" y="1566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4 w 17"/>
                <a:gd name="T7" fmla="*/ 3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9 h 17"/>
                <a:gd name="T16" fmla="*/ 14 w 17"/>
                <a:gd name="T17" fmla="*/ 11 h 17"/>
                <a:gd name="T18" fmla="*/ 12 w 17"/>
                <a:gd name="T19" fmla="*/ 12 h 17"/>
                <a:gd name="T20" fmla="*/ 11 w 17"/>
                <a:gd name="T21" fmla="*/ 14 h 17"/>
                <a:gd name="T22" fmla="*/ 11 w 17"/>
                <a:gd name="T23" fmla="*/ 16 h 17"/>
                <a:gd name="T24" fmla="*/ 8 w 17"/>
                <a:gd name="T25" fmla="*/ 16 h 17"/>
                <a:gd name="T26" fmla="*/ 6 w 17"/>
                <a:gd name="T27" fmla="*/ 16 h 17"/>
                <a:gd name="T28" fmla="*/ 4 w 17"/>
                <a:gd name="T29" fmla="*/ 16 h 17"/>
                <a:gd name="T30" fmla="*/ 3 w 17"/>
                <a:gd name="T31" fmla="*/ 16 h 17"/>
                <a:gd name="T32" fmla="*/ 1 w 17"/>
                <a:gd name="T33" fmla="*/ 14 h 17"/>
                <a:gd name="T34" fmla="*/ 0 w 17"/>
                <a:gd name="T35" fmla="*/ 12 h 17"/>
                <a:gd name="T36" fmla="*/ 12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3" name="Freeform 670"/>
            <p:cNvSpPr>
              <a:spLocks/>
            </p:cNvSpPr>
            <p:nvPr/>
          </p:nvSpPr>
          <p:spPr bwMode="auto">
            <a:xfrm>
              <a:off x="492" y="1556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1 w 17"/>
                <a:gd name="T5" fmla="*/ 4 h 17"/>
                <a:gd name="T6" fmla="*/ 2 w 17"/>
                <a:gd name="T7" fmla="*/ 2 h 17"/>
                <a:gd name="T8" fmla="*/ 4 w 17"/>
                <a:gd name="T9" fmla="*/ 2 h 17"/>
                <a:gd name="T10" fmla="*/ 5 w 17"/>
                <a:gd name="T11" fmla="*/ 0 h 17"/>
                <a:gd name="T12" fmla="*/ 6 w 17"/>
                <a:gd name="T13" fmla="*/ 0 h 17"/>
                <a:gd name="T14" fmla="*/ 8 w 17"/>
                <a:gd name="T15" fmla="*/ 0 h 17"/>
                <a:gd name="T16" fmla="*/ 9 w 17"/>
                <a:gd name="T17" fmla="*/ 0 h 17"/>
                <a:gd name="T18" fmla="*/ 10 w 17"/>
                <a:gd name="T19" fmla="*/ 0 h 17"/>
                <a:gd name="T20" fmla="*/ 12 w 17"/>
                <a:gd name="T21" fmla="*/ 2 h 17"/>
                <a:gd name="T22" fmla="*/ 13 w 17"/>
                <a:gd name="T23" fmla="*/ 2 h 17"/>
                <a:gd name="T24" fmla="*/ 14 w 17"/>
                <a:gd name="T25" fmla="*/ 4 h 17"/>
                <a:gd name="T26" fmla="*/ 16 w 17"/>
                <a:gd name="T27" fmla="*/ 6 h 17"/>
                <a:gd name="T28" fmla="*/ 16 w 17"/>
                <a:gd name="T29" fmla="*/ 9 h 17"/>
                <a:gd name="T30" fmla="*/ 16 w 17"/>
                <a:gd name="T31" fmla="*/ 11 h 17"/>
                <a:gd name="T32" fmla="*/ 16 w 17"/>
                <a:gd name="T33" fmla="*/ 13 h 17"/>
                <a:gd name="T34" fmla="*/ 16 w 17"/>
                <a:gd name="T35" fmla="*/ 16 h 17"/>
                <a:gd name="T36" fmla="*/ 0 w 17"/>
                <a:gd name="T37" fmla="*/ 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4" name="Freeform 671"/>
            <p:cNvSpPr>
              <a:spLocks/>
            </p:cNvSpPr>
            <p:nvPr/>
          </p:nvSpPr>
          <p:spPr bwMode="auto">
            <a:xfrm>
              <a:off x="484" y="155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3 w 17"/>
                <a:gd name="T7" fmla="*/ 16 h 17"/>
                <a:gd name="T8" fmla="*/ 12 w 17"/>
                <a:gd name="T9" fmla="*/ 16 h 17"/>
                <a:gd name="T10" fmla="*/ 11 w 17"/>
                <a:gd name="T11" fmla="*/ 16 h 17"/>
                <a:gd name="T12" fmla="*/ 10 w 17"/>
                <a:gd name="T13" fmla="*/ 16 h 17"/>
                <a:gd name="T14" fmla="*/ 9 w 17"/>
                <a:gd name="T15" fmla="*/ 16 h 17"/>
                <a:gd name="T16" fmla="*/ 6 w 17"/>
                <a:gd name="T17" fmla="*/ 16 h 17"/>
                <a:gd name="T18" fmla="*/ 5 w 17"/>
                <a:gd name="T19" fmla="*/ 16 h 17"/>
                <a:gd name="T20" fmla="*/ 4 w 17"/>
                <a:gd name="T21" fmla="*/ 10 h 17"/>
                <a:gd name="T22" fmla="*/ 2 w 17"/>
                <a:gd name="T23" fmla="*/ 10 h 17"/>
                <a:gd name="T24" fmla="*/ 1 w 17"/>
                <a:gd name="T25" fmla="*/ 5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5" name="Freeform 672"/>
            <p:cNvSpPr>
              <a:spLocks/>
            </p:cNvSpPr>
            <p:nvPr/>
          </p:nvSpPr>
          <p:spPr bwMode="auto">
            <a:xfrm>
              <a:off x="496" y="15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1 h 17"/>
                <a:gd name="T14" fmla="*/ 12 w 17"/>
                <a:gd name="T15" fmla="*/ 1 h 17"/>
                <a:gd name="T16" fmla="*/ 14 w 17"/>
                <a:gd name="T17" fmla="*/ 2 h 17"/>
                <a:gd name="T18" fmla="*/ 14 w 17"/>
                <a:gd name="T19" fmla="*/ 4 h 17"/>
                <a:gd name="T20" fmla="*/ 16 w 17"/>
                <a:gd name="T21" fmla="*/ 5 h 17"/>
                <a:gd name="T22" fmla="*/ 16 w 17"/>
                <a:gd name="T23" fmla="*/ 7 h 17"/>
                <a:gd name="T24" fmla="*/ 16 w 17"/>
                <a:gd name="T25" fmla="*/ 8 h 17"/>
                <a:gd name="T26" fmla="*/ 16 w 17"/>
                <a:gd name="T27" fmla="*/ 10 h 17"/>
                <a:gd name="T28" fmla="*/ 16 w 17"/>
                <a:gd name="T29" fmla="*/ 11 h 17"/>
                <a:gd name="T30" fmla="*/ 14 w 17"/>
                <a:gd name="T31" fmla="*/ 11 h 17"/>
                <a:gd name="T32" fmla="*/ 14 w 17"/>
                <a:gd name="T33" fmla="*/ 13 h 17"/>
                <a:gd name="T34" fmla="*/ 12 w 17"/>
                <a:gd name="T35" fmla="*/ 14 h 17"/>
                <a:gd name="T36" fmla="*/ 10 w 17"/>
                <a:gd name="T37" fmla="*/ 16 h 17"/>
                <a:gd name="T38" fmla="*/ 8 w 17"/>
                <a:gd name="T39" fmla="*/ 16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6" name="Freeform 673"/>
            <p:cNvSpPr>
              <a:spLocks/>
            </p:cNvSpPr>
            <p:nvPr/>
          </p:nvSpPr>
          <p:spPr bwMode="auto">
            <a:xfrm>
              <a:off x="478" y="1553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3 w 17"/>
                <a:gd name="T3" fmla="*/ 16 h 17"/>
                <a:gd name="T4" fmla="*/ 1 w 17"/>
                <a:gd name="T5" fmla="*/ 14 h 17"/>
                <a:gd name="T6" fmla="*/ 1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8 h 17"/>
                <a:gd name="T14" fmla="*/ 0 w 17"/>
                <a:gd name="T15" fmla="*/ 6 h 17"/>
                <a:gd name="T16" fmla="*/ 0 w 17"/>
                <a:gd name="T17" fmla="*/ 4 h 17"/>
                <a:gd name="T18" fmla="*/ 1 w 17"/>
                <a:gd name="T19" fmla="*/ 3 h 17"/>
                <a:gd name="T20" fmla="*/ 1 w 17"/>
                <a:gd name="T21" fmla="*/ 1 h 17"/>
                <a:gd name="T22" fmla="*/ 3 w 17"/>
                <a:gd name="T23" fmla="*/ 1 h 17"/>
                <a:gd name="T24" fmla="*/ 5 w 17"/>
                <a:gd name="T25" fmla="*/ 0 h 17"/>
                <a:gd name="T26" fmla="*/ 7 w 17"/>
                <a:gd name="T27" fmla="*/ 0 h 17"/>
                <a:gd name="T28" fmla="*/ 8 w 17"/>
                <a:gd name="T29" fmla="*/ 0 h 17"/>
                <a:gd name="T30" fmla="*/ 10 w 17"/>
                <a:gd name="T31" fmla="*/ 0 h 17"/>
                <a:gd name="T32" fmla="*/ 12 w 17"/>
                <a:gd name="T33" fmla="*/ 0 h 17"/>
                <a:gd name="T34" fmla="*/ 14 w 17"/>
                <a:gd name="T35" fmla="*/ 0 h 17"/>
                <a:gd name="T36" fmla="*/ 16 w 17"/>
                <a:gd name="T37" fmla="*/ 1 h 17"/>
                <a:gd name="T38" fmla="*/ 3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3" y="16"/>
                  </a:moveTo>
                  <a:lnTo>
                    <a:pt x="3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7" name="Freeform 674"/>
            <p:cNvSpPr>
              <a:spLocks/>
            </p:cNvSpPr>
            <p:nvPr/>
          </p:nvSpPr>
          <p:spPr bwMode="auto">
            <a:xfrm>
              <a:off x="453" y="1523"/>
              <a:ext cx="32" cy="37"/>
            </a:xfrm>
            <a:custGeom>
              <a:avLst/>
              <a:gdLst>
                <a:gd name="T0" fmla="*/ 31 w 32"/>
                <a:gd name="T1" fmla="*/ 36 h 37"/>
                <a:gd name="T2" fmla="*/ 29 w 32"/>
                <a:gd name="T3" fmla="*/ 35 h 37"/>
                <a:gd name="T4" fmla="*/ 27 w 32"/>
                <a:gd name="T5" fmla="*/ 33 h 37"/>
                <a:gd name="T6" fmla="*/ 25 w 32"/>
                <a:gd name="T7" fmla="*/ 32 h 37"/>
                <a:gd name="T8" fmla="*/ 24 w 32"/>
                <a:gd name="T9" fmla="*/ 29 h 37"/>
                <a:gd name="T10" fmla="*/ 21 w 32"/>
                <a:gd name="T11" fmla="*/ 27 h 37"/>
                <a:gd name="T12" fmla="*/ 19 w 32"/>
                <a:gd name="T13" fmla="*/ 25 h 37"/>
                <a:gd name="T14" fmla="*/ 17 w 32"/>
                <a:gd name="T15" fmla="*/ 22 h 37"/>
                <a:gd name="T16" fmla="*/ 14 w 32"/>
                <a:gd name="T17" fmla="*/ 20 h 37"/>
                <a:gd name="T18" fmla="*/ 12 w 32"/>
                <a:gd name="T19" fmla="*/ 17 h 37"/>
                <a:gd name="T20" fmla="*/ 10 w 32"/>
                <a:gd name="T21" fmla="*/ 14 h 37"/>
                <a:gd name="T22" fmla="*/ 7 w 32"/>
                <a:gd name="T23" fmla="*/ 12 h 37"/>
                <a:gd name="T24" fmla="*/ 5 w 32"/>
                <a:gd name="T25" fmla="*/ 9 h 37"/>
                <a:gd name="T26" fmla="*/ 4 w 32"/>
                <a:gd name="T27" fmla="*/ 7 h 37"/>
                <a:gd name="T28" fmla="*/ 2 w 32"/>
                <a:gd name="T29" fmla="*/ 4 h 37"/>
                <a:gd name="T30" fmla="*/ 1 w 32"/>
                <a:gd name="T31" fmla="*/ 2 h 37"/>
                <a:gd name="T32" fmla="*/ 0 w 32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7"/>
                <a:gd name="T53" fmla="*/ 32 w 32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7">
                  <a:moveTo>
                    <a:pt x="31" y="36"/>
                  </a:moveTo>
                  <a:lnTo>
                    <a:pt x="29" y="35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4" y="29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2" y="17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5" y="9"/>
                  </a:lnTo>
                  <a:lnTo>
                    <a:pt x="4" y="7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8" name="Freeform 675"/>
            <p:cNvSpPr>
              <a:spLocks/>
            </p:cNvSpPr>
            <p:nvPr/>
          </p:nvSpPr>
          <p:spPr bwMode="auto">
            <a:xfrm>
              <a:off x="480" y="1554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4 w 17"/>
                <a:gd name="T7" fmla="*/ 3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9 h 17"/>
                <a:gd name="T16" fmla="*/ 16 w 17"/>
                <a:gd name="T17" fmla="*/ 11 h 17"/>
                <a:gd name="T18" fmla="*/ 14 w 17"/>
                <a:gd name="T19" fmla="*/ 12 h 17"/>
                <a:gd name="T20" fmla="*/ 14 w 17"/>
                <a:gd name="T21" fmla="*/ 14 h 17"/>
                <a:gd name="T22" fmla="*/ 12 w 17"/>
                <a:gd name="T23" fmla="*/ 14 h 17"/>
                <a:gd name="T24" fmla="*/ 10 w 17"/>
                <a:gd name="T25" fmla="*/ 16 h 17"/>
                <a:gd name="T26" fmla="*/ 8 w 17"/>
                <a:gd name="T27" fmla="*/ 16 h 17"/>
                <a:gd name="T28" fmla="*/ 7 w 17"/>
                <a:gd name="T29" fmla="*/ 16 h 17"/>
                <a:gd name="T30" fmla="*/ 5 w 17"/>
                <a:gd name="T31" fmla="*/ 16 h 17"/>
                <a:gd name="T32" fmla="*/ 3 w 17"/>
                <a:gd name="T33" fmla="*/ 16 h 17"/>
                <a:gd name="T34" fmla="*/ 1 w 17"/>
                <a:gd name="T35" fmla="*/ 16 h 17"/>
                <a:gd name="T36" fmla="*/ 0 w 17"/>
                <a:gd name="T37" fmla="*/ 14 h 17"/>
                <a:gd name="T38" fmla="*/ 12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9" name="Freeform 676"/>
            <p:cNvSpPr>
              <a:spLocks/>
            </p:cNvSpPr>
            <p:nvPr/>
          </p:nvSpPr>
          <p:spPr bwMode="auto">
            <a:xfrm>
              <a:off x="447" y="15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6 h 17"/>
                <a:gd name="T14" fmla="*/ 1 w 17"/>
                <a:gd name="T15" fmla="*/ 4 h 17"/>
                <a:gd name="T16" fmla="*/ 2 w 17"/>
                <a:gd name="T17" fmla="*/ 2 h 17"/>
                <a:gd name="T18" fmla="*/ 4 w 17"/>
                <a:gd name="T19" fmla="*/ 0 h 17"/>
                <a:gd name="T20" fmla="*/ 5 w 17"/>
                <a:gd name="T21" fmla="*/ 0 h 17"/>
                <a:gd name="T22" fmla="*/ 7 w 17"/>
                <a:gd name="T23" fmla="*/ 0 h 17"/>
                <a:gd name="T24" fmla="*/ 8 w 17"/>
                <a:gd name="T25" fmla="*/ 0 h 17"/>
                <a:gd name="T26" fmla="*/ 10 w 17"/>
                <a:gd name="T27" fmla="*/ 0 h 17"/>
                <a:gd name="T28" fmla="*/ 11 w 17"/>
                <a:gd name="T29" fmla="*/ 0 h 17"/>
                <a:gd name="T30" fmla="*/ 13 w 17"/>
                <a:gd name="T31" fmla="*/ 2 h 17"/>
                <a:gd name="T32" fmla="*/ 14 w 17"/>
                <a:gd name="T33" fmla="*/ 4 h 17"/>
                <a:gd name="T34" fmla="*/ 14 w 17"/>
                <a:gd name="T35" fmla="*/ 6 h 17"/>
                <a:gd name="T36" fmla="*/ 16 w 17"/>
                <a:gd name="T37" fmla="*/ 6 h 17"/>
                <a:gd name="T38" fmla="*/ 0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0" name="Freeform 677"/>
            <p:cNvSpPr>
              <a:spLocks/>
            </p:cNvSpPr>
            <p:nvPr/>
          </p:nvSpPr>
          <p:spPr bwMode="auto">
            <a:xfrm>
              <a:off x="451" y="1506"/>
              <a:ext cx="17" cy="18"/>
            </a:xfrm>
            <a:custGeom>
              <a:avLst/>
              <a:gdLst>
                <a:gd name="T0" fmla="*/ 8 w 17"/>
                <a:gd name="T1" fmla="*/ 17 h 18"/>
                <a:gd name="T2" fmla="*/ 4 w 17"/>
                <a:gd name="T3" fmla="*/ 15 h 18"/>
                <a:gd name="T4" fmla="*/ 4 w 17"/>
                <a:gd name="T5" fmla="*/ 13 h 18"/>
                <a:gd name="T6" fmla="*/ 0 w 17"/>
                <a:gd name="T7" fmla="*/ 12 h 18"/>
                <a:gd name="T8" fmla="*/ 0 w 17"/>
                <a:gd name="T9" fmla="*/ 10 h 18"/>
                <a:gd name="T10" fmla="*/ 0 w 17"/>
                <a:gd name="T11" fmla="*/ 8 h 18"/>
                <a:gd name="T12" fmla="*/ 0 w 17"/>
                <a:gd name="T13" fmla="*/ 7 h 18"/>
                <a:gd name="T14" fmla="*/ 4 w 17"/>
                <a:gd name="T15" fmla="*/ 6 h 18"/>
                <a:gd name="T16" fmla="*/ 4 w 17"/>
                <a:gd name="T17" fmla="*/ 5 h 18"/>
                <a:gd name="T18" fmla="*/ 4 w 17"/>
                <a:gd name="T19" fmla="*/ 4 h 18"/>
                <a:gd name="T20" fmla="*/ 8 w 17"/>
                <a:gd name="T21" fmla="*/ 3 h 18"/>
                <a:gd name="T22" fmla="*/ 8 w 17"/>
                <a:gd name="T23" fmla="*/ 2 h 18"/>
                <a:gd name="T24" fmla="*/ 12 w 17"/>
                <a:gd name="T25" fmla="*/ 1 h 18"/>
                <a:gd name="T26" fmla="*/ 16 w 17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8"/>
                <a:gd name="T44" fmla="*/ 17 w 17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8">
                  <a:moveTo>
                    <a:pt x="8" y="17"/>
                  </a:moveTo>
                  <a:lnTo>
                    <a:pt x="4" y="15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1" name="Freeform 678"/>
            <p:cNvSpPr>
              <a:spLocks/>
            </p:cNvSpPr>
            <p:nvPr/>
          </p:nvSpPr>
          <p:spPr bwMode="auto">
            <a:xfrm>
              <a:off x="448" y="152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8 h 17"/>
                <a:gd name="T12" fmla="*/ 14 w 17"/>
                <a:gd name="T13" fmla="*/ 10 h 17"/>
                <a:gd name="T14" fmla="*/ 14 w 17"/>
                <a:gd name="T15" fmla="*/ 12 h 17"/>
                <a:gd name="T16" fmla="*/ 13 w 17"/>
                <a:gd name="T17" fmla="*/ 14 h 17"/>
                <a:gd name="T18" fmla="*/ 11 w 17"/>
                <a:gd name="T19" fmla="*/ 16 h 17"/>
                <a:gd name="T20" fmla="*/ 8 w 17"/>
                <a:gd name="T21" fmla="*/ 16 h 17"/>
                <a:gd name="T22" fmla="*/ 7 w 17"/>
                <a:gd name="T23" fmla="*/ 16 h 17"/>
                <a:gd name="T24" fmla="*/ 5 w 17"/>
                <a:gd name="T25" fmla="*/ 16 h 17"/>
                <a:gd name="T26" fmla="*/ 4 w 17"/>
                <a:gd name="T27" fmla="*/ 14 h 17"/>
                <a:gd name="T28" fmla="*/ 2 w 17"/>
                <a:gd name="T29" fmla="*/ 14 h 17"/>
                <a:gd name="T30" fmla="*/ 1 w 17"/>
                <a:gd name="T31" fmla="*/ 12 h 17"/>
                <a:gd name="T32" fmla="*/ 0 w 17"/>
                <a:gd name="T33" fmla="*/ 10 h 17"/>
                <a:gd name="T34" fmla="*/ 0 w 17"/>
                <a:gd name="T35" fmla="*/ 8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2" name="Freeform 679"/>
            <p:cNvSpPr>
              <a:spLocks/>
            </p:cNvSpPr>
            <p:nvPr/>
          </p:nvSpPr>
          <p:spPr bwMode="auto">
            <a:xfrm>
              <a:off x="450" y="1501"/>
              <a:ext cx="17" cy="17"/>
            </a:xfrm>
            <a:custGeom>
              <a:avLst/>
              <a:gdLst>
                <a:gd name="T0" fmla="*/ 0 w 17"/>
                <a:gd name="T1" fmla="*/ 3 h 17"/>
                <a:gd name="T2" fmla="*/ 0 w 17"/>
                <a:gd name="T3" fmla="*/ 3 h 17"/>
                <a:gd name="T4" fmla="*/ 1 w 17"/>
                <a:gd name="T5" fmla="*/ 1 h 17"/>
                <a:gd name="T6" fmla="*/ 3 w 17"/>
                <a:gd name="T7" fmla="*/ 1 h 17"/>
                <a:gd name="T8" fmla="*/ 4 w 17"/>
                <a:gd name="T9" fmla="*/ 0 h 17"/>
                <a:gd name="T10" fmla="*/ 6 w 17"/>
                <a:gd name="T11" fmla="*/ 0 h 17"/>
                <a:gd name="T12" fmla="*/ 8 w 17"/>
                <a:gd name="T13" fmla="*/ 0 h 17"/>
                <a:gd name="T14" fmla="*/ 9 w 17"/>
                <a:gd name="T15" fmla="*/ 0 h 17"/>
                <a:gd name="T16" fmla="*/ 11 w 17"/>
                <a:gd name="T17" fmla="*/ 1 h 17"/>
                <a:gd name="T18" fmla="*/ 12 w 17"/>
                <a:gd name="T19" fmla="*/ 1 h 17"/>
                <a:gd name="T20" fmla="*/ 14 w 17"/>
                <a:gd name="T21" fmla="*/ 3 h 17"/>
                <a:gd name="T22" fmla="*/ 16 w 17"/>
                <a:gd name="T23" fmla="*/ 5 h 17"/>
                <a:gd name="T24" fmla="*/ 16 w 17"/>
                <a:gd name="T25" fmla="*/ 7 h 17"/>
                <a:gd name="T26" fmla="*/ 16 w 17"/>
                <a:gd name="T27" fmla="*/ 8 h 17"/>
                <a:gd name="T28" fmla="*/ 16 w 17"/>
                <a:gd name="T29" fmla="*/ 10 h 17"/>
                <a:gd name="T30" fmla="*/ 16 w 17"/>
                <a:gd name="T31" fmla="*/ 12 h 17"/>
                <a:gd name="T32" fmla="*/ 16 w 17"/>
                <a:gd name="T33" fmla="*/ 14 h 17"/>
                <a:gd name="T34" fmla="*/ 14 w 17"/>
                <a:gd name="T35" fmla="*/ 16 h 17"/>
                <a:gd name="T36" fmla="*/ 0 w 17"/>
                <a:gd name="T37" fmla="*/ 3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0" y="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3" name="Freeform 680"/>
            <p:cNvSpPr>
              <a:spLocks/>
            </p:cNvSpPr>
            <p:nvPr/>
          </p:nvSpPr>
          <p:spPr bwMode="auto">
            <a:xfrm>
              <a:off x="444" y="149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3 w 17"/>
                <a:gd name="T7" fmla="*/ 14 h 17"/>
                <a:gd name="T8" fmla="*/ 11 w 17"/>
                <a:gd name="T9" fmla="*/ 14 h 17"/>
                <a:gd name="T10" fmla="*/ 10 w 17"/>
                <a:gd name="T11" fmla="*/ 14 h 17"/>
                <a:gd name="T12" fmla="*/ 8 w 17"/>
                <a:gd name="T13" fmla="*/ 12 h 17"/>
                <a:gd name="T14" fmla="*/ 7 w 17"/>
                <a:gd name="T15" fmla="*/ 12 h 17"/>
                <a:gd name="T16" fmla="*/ 5 w 17"/>
                <a:gd name="T17" fmla="*/ 10 h 17"/>
                <a:gd name="T18" fmla="*/ 4 w 17"/>
                <a:gd name="T19" fmla="*/ 8 h 17"/>
                <a:gd name="T20" fmla="*/ 2 w 17"/>
                <a:gd name="T21" fmla="*/ 7 h 17"/>
                <a:gd name="T22" fmla="*/ 1 w 17"/>
                <a:gd name="T23" fmla="*/ 3 h 17"/>
                <a:gd name="T24" fmla="*/ 1 w 17"/>
                <a:gd name="T25" fmla="*/ 1 h 17"/>
                <a:gd name="T26" fmla="*/ 0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4" name="Freeform 681"/>
            <p:cNvSpPr>
              <a:spLocks/>
            </p:cNvSpPr>
            <p:nvPr/>
          </p:nvSpPr>
          <p:spPr bwMode="auto">
            <a:xfrm>
              <a:off x="454" y="1501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5 w 17"/>
                <a:gd name="T3" fmla="*/ 0 h 17"/>
                <a:gd name="T4" fmla="*/ 8 w 17"/>
                <a:gd name="T5" fmla="*/ 0 h 17"/>
                <a:gd name="T6" fmla="*/ 10 w 17"/>
                <a:gd name="T7" fmla="*/ 1 h 17"/>
                <a:gd name="T8" fmla="*/ 13 w 17"/>
                <a:gd name="T9" fmla="*/ 2 h 17"/>
                <a:gd name="T10" fmla="*/ 16 w 17"/>
                <a:gd name="T11" fmla="*/ 4 h 17"/>
                <a:gd name="T12" fmla="*/ 16 w 17"/>
                <a:gd name="T13" fmla="*/ 5 h 17"/>
                <a:gd name="T14" fmla="*/ 16 w 17"/>
                <a:gd name="T15" fmla="*/ 7 h 17"/>
                <a:gd name="T16" fmla="*/ 16 w 17"/>
                <a:gd name="T17" fmla="*/ 8 h 17"/>
                <a:gd name="T18" fmla="*/ 16 w 17"/>
                <a:gd name="T19" fmla="*/ 10 h 17"/>
                <a:gd name="T20" fmla="*/ 16 w 17"/>
                <a:gd name="T21" fmla="*/ 11 h 17"/>
                <a:gd name="T22" fmla="*/ 13 w 17"/>
                <a:gd name="T23" fmla="*/ 13 h 17"/>
                <a:gd name="T24" fmla="*/ 10 w 17"/>
                <a:gd name="T25" fmla="*/ 14 h 17"/>
                <a:gd name="T26" fmla="*/ 8 w 17"/>
                <a:gd name="T27" fmla="*/ 16 h 17"/>
                <a:gd name="T28" fmla="*/ 5 w 17"/>
                <a:gd name="T29" fmla="*/ 16 h 17"/>
                <a:gd name="T30" fmla="*/ 2 w 17"/>
                <a:gd name="T31" fmla="*/ 16 h 17"/>
                <a:gd name="T32" fmla="*/ 0 w 17"/>
                <a:gd name="T33" fmla="*/ 16 h 17"/>
                <a:gd name="T34" fmla="*/ 5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5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5" name="Freeform 682"/>
            <p:cNvSpPr>
              <a:spLocks/>
            </p:cNvSpPr>
            <p:nvPr/>
          </p:nvSpPr>
          <p:spPr bwMode="auto">
            <a:xfrm>
              <a:off x="439" y="149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1 w 17"/>
                <a:gd name="T13" fmla="*/ 4 h 17"/>
                <a:gd name="T14" fmla="*/ 1 w 17"/>
                <a:gd name="T15" fmla="*/ 2 h 17"/>
                <a:gd name="T16" fmla="*/ 2 w 17"/>
                <a:gd name="T17" fmla="*/ 2 h 17"/>
                <a:gd name="T18" fmla="*/ 4 w 17"/>
                <a:gd name="T19" fmla="*/ 0 h 17"/>
                <a:gd name="T20" fmla="*/ 5 w 17"/>
                <a:gd name="T21" fmla="*/ 0 h 17"/>
                <a:gd name="T22" fmla="*/ 7 w 17"/>
                <a:gd name="T23" fmla="*/ 0 h 17"/>
                <a:gd name="T24" fmla="*/ 8 w 17"/>
                <a:gd name="T25" fmla="*/ 0 h 17"/>
                <a:gd name="T26" fmla="*/ 10 w 17"/>
                <a:gd name="T27" fmla="*/ 0 h 17"/>
                <a:gd name="T28" fmla="*/ 11 w 17"/>
                <a:gd name="T29" fmla="*/ 0 h 17"/>
                <a:gd name="T30" fmla="*/ 13 w 17"/>
                <a:gd name="T31" fmla="*/ 2 h 17"/>
                <a:gd name="T32" fmla="*/ 14 w 17"/>
                <a:gd name="T33" fmla="*/ 2 h 17"/>
                <a:gd name="T34" fmla="*/ 14 w 17"/>
                <a:gd name="T35" fmla="*/ 4 h 17"/>
                <a:gd name="T36" fmla="*/ 16 w 17"/>
                <a:gd name="T37" fmla="*/ 6 h 17"/>
                <a:gd name="T38" fmla="*/ 16 w 17"/>
                <a:gd name="T39" fmla="*/ 9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6" name="Freeform 683"/>
            <p:cNvSpPr>
              <a:spLocks/>
            </p:cNvSpPr>
            <p:nvPr/>
          </p:nvSpPr>
          <p:spPr bwMode="auto">
            <a:xfrm>
              <a:off x="441" y="1469"/>
              <a:ext cx="17" cy="29"/>
            </a:xfrm>
            <a:custGeom>
              <a:avLst/>
              <a:gdLst>
                <a:gd name="T0" fmla="*/ 16 w 17"/>
                <a:gd name="T1" fmla="*/ 28 h 29"/>
                <a:gd name="T2" fmla="*/ 16 w 17"/>
                <a:gd name="T3" fmla="*/ 26 h 29"/>
                <a:gd name="T4" fmla="*/ 10 w 17"/>
                <a:gd name="T5" fmla="*/ 25 h 29"/>
                <a:gd name="T6" fmla="*/ 10 w 17"/>
                <a:gd name="T7" fmla="*/ 23 h 29"/>
                <a:gd name="T8" fmla="*/ 10 w 17"/>
                <a:gd name="T9" fmla="*/ 21 h 29"/>
                <a:gd name="T10" fmla="*/ 10 w 17"/>
                <a:gd name="T11" fmla="*/ 19 h 29"/>
                <a:gd name="T12" fmla="*/ 5 w 17"/>
                <a:gd name="T13" fmla="*/ 17 h 29"/>
                <a:gd name="T14" fmla="*/ 5 w 17"/>
                <a:gd name="T15" fmla="*/ 15 h 29"/>
                <a:gd name="T16" fmla="*/ 5 w 17"/>
                <a:gd name="T17" fmla="*/ 13 h 29"/>
                <a:gd name="T18" fmla="*/ 5 w 17"/>
                <a:gd name="T19" fmla="*/ 11 h 29"/>
                <a:gd name="T20" fmla="*/ 5 w 17"/>
                <a:gd name="T21" fmla="*/ 9 h 29"/>
                <a:gd name="T22" fmla="*/ 0 w 17"/>
                <a:gd name="T23" fmla="*/ 7 h 29"/>
                <a:gd name="T24" fmla="*/ 0 w 17"/>
                <a:gd name="T25" fmla="*/ 5 h 29"/>
                <a:gd name="T26" fmla="*/ 0 w 17"/>
                <a:gd name="T27" fmla="*/ 4 h 29"/>
                <a:gd name="T28" fmla="*/ 0 w 17"/>
                <a:gd name="T29" fmla="*/ 2 h 29"/>
                <a:gd name="T30" fmla="*/ 0 w 17"/>
                <a:gd name="T31" fmla="*/ 1 h 29"/>
                <a:gd name="T32" fmla="*/ 0 w 1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9"/>
                <a:gd name="T53" fmla="*/ 17 w 1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9">
                  <a:moveTo>
                    <a:pt x="16" y="28"/>
                  </a:moveTo>
                  <a:lnTo>
                    <a:pt x="16" y="26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7" name="Freeform 684"/>
            <p:cNvSpPr>
              <a:spLocks/>
            </p:cNvSpPr>
            <p:nvPr/>
          </p:nvSpPr>
          <p:spPr bwMode="auto">
            <a:xfrm>
              <a:off x="439" y="149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6 h 17"/>
                <a:gd name="T8" fmla="*/ 16 w 17"/>
                <a:gd name="T9" fmla="*/ 9 h 17"/>
                <a:gd name="T10" fmla="*/ 14 w 17"/>
                <a:gd name="T11" fmla="*/ 11 h 17"/>
                <a:gd name="T12" fmla="*/ 13 w 17"/>
                <a:gd name="T13" fmla="*/ 13 h 17"/>
                <a:gd name="T14" fmla="*/ 11 w 17"/>
                <a:gd name="T15" fmla="*/ 13 h 17"/>
                <a:gd name="T16" fmla="*/ 10 w 17"/>
                <a:gd name="T17" fmla="*/ 16 h 17"/>
                <a:gd name="T18" fmla="*/ 8 w 17"/>
                <a:gd name="T19" fmla="*/ 16 h 17"/>
                <a:gd name="T20" fmla="*/ 7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3 h 17"/>
                <a:gd name="T28" fmla="*/ 1 w 17"/>
                <a:gd name="T29" fmla="*/ 11 h 17"/>
                <a:gd name="T30" fmla="*/ 1 w 17"/>
                <a:gd name="T31" fmla="*/ 9 h 17"/>
                <a:gd name="T32" fmla="*/ 0 w 17"/>
                <a:gd name="T33" fmla="*/ 6 h 17"/>
                <a:gd name="T34" fmla="*/ 0 w 17"/>
                <a:gd name="T35" fmla="*/ 4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8" name="Freeform 685"/>
            <p:cNvSpPr>
              <a:spLocks/>
            </p:cNvSpPr>
            <p:nvPr/>
          </p:nvSpPr>
          <p:spPr bwMode="auto">
            <a:xfrm>
              <a:off x="435" y="1463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0 w 17"/>
                <a:gd name="T3" fmla="*/ 13 h 17"/>
                <a:gd name="T4" fmla="*/ 0 w 17"/>
                <a:gd name="T5" fmla="*/ 10 h 17"/>
                <a:gd name="T6" fmla="*/ 1 w 17"/>
                <a:gd name="T7" fmla="*/ 8 h 17"/>
                <a:gd name="T8" fmla="*/ 1 w 17"/>
                <a:gd name="T9" fmla="*/ 5 h 17"/>
                <a:gd name="T10" fmla="*/ 2 w 17"/>
                <a:gd name="T11" fmla="*/ 5 h 17"/>
                <a:gd name="T12" fmla="*/ 4 w 17"/>
                <a:gd name="T13" fmla="*/ 2 h 17"/>
                <a:gd name="T14" fmla="*/ 5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9 w 17"/>
                <a:gd name="T21" fmla="*/ 0 h 17"/>
                <a:gd name="T22" fmla="*/ 10 w 17"/>
                <a:gd name="T23" fmla="*/ 0 h 17"/>
                <a:gd name="T24" fmla="*/ 12 w 17"/>
                <a:gd name="T25" fmla="*/ 2 h 17"/>
                <a:gd name="T26" fmla="*/ 13 w 17"/>
                <a:gd name="T27" fmla="*/ 2 h 17"/>
                <a:gd name="T28" fmla="*/ 13 w 17"/>
                <a:gd name="T29" fmla="*/ 5 h 17"/>
                <a:gd name="T30" fmla="*/ 14 w 17"/>
                <a:gd name="T31" fmla="*/ 5 h 17"/>
                <a:gd name="T32" fmla="*/ 16 w 17"/>
                <a:gd name="T33" fmla="*/ 8 h 17"/>
                <a:gd name="T34" fmla="*/ 16 w 17"/>
                <a:gd name="T35" fmla="*/ 10 h 17"/>
                <a:gd name="T36" fmla="*/ 16 w 17"/>
                <a:gd name="T37" fmla="*/ 13 h 17"/>
                <a:gd name="T38" fmla="*/ 16 w 17"/>
                <a:gd name="T39" fmla="*/ 16 h 17"/>
                <a:gd name="T40" fmla="*/ 0 w 17"/>
                <a:gd name="T41" fmla="*/ 13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3"/>
                  </a:move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9" name="Freeform 686"/>
            <p:cNvSpPr>
              <a:spLocks/>
            </p:cNvSpPr>
            <p:nvPr/>
          </p:nvSpPr>
          <p:spPr bwMode="auto">
            <a:xfrm>
              <a:off x="441" y="14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4 w 17"/>
                <a:gd name="T11" fmla="*/ 8 h 17"/>
                <a:gd name="T12" fmla="*/ 4 w 17"/>
                <a:gd name="T13" fmla="*/ 6 h 17"/>
                <a:gd name="T14" fmla="*/ 4 w 17"/>
                <a:gd name="T15" fmla="*/ 4 h 17"/>
                <a:gd name="T16" fmla="*/ 8 w 17"/>
                <a:gd name="T17" fmla="*/ 4 h 17"/>
                <a:gd name="T18" fmla="*/ 8 w 17"/>
                <a:gd name="T19" fmla="*/ 2 h 17"/>
                <a:gd name="T20" fmla="*/ 12 w 17"/>
                <a:gd name="T21" fmla="*/ 2 h 17"/>
                <a:gd name="T22" fmla="*/ 12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0" name="Freeform 687"/>
            <p:cNvSpPr>
              <a:spLocks/>
            </p:cNvSpPr>
            <p:nvPr/>
          </p:nvSpPr>
          <p:spPr bwMode="auto">
            <a:xfrm>
              <a:off x="435" y="146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4 w 17"/>
                <a:gd name="T9" fmla="*/ 8 h 17"/>
                <a:gd name="T10" fmla="*/ 13 w 17"/>
                <a:gd name="T11" fmla="*/ 10 h 17"/>
                <a:gd name="T12" fmla="*/ 13 w 17"/>
                <a:gd name="T13" fmla="*/ 13 h 17"/>
                <a:gd name="T14" fmla="*/ 12 w 17"/>
                <a:gd name="T15" fmla="*/ 16 h 17"/>
                <a:gd name="T16" fmla="*/ 10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0 h 17"/>
                <a:gd name="T28" fmla="*/ 1 w 17"/>
                <a:gd name="T29" fmla="*/ 10 h 17"/>
                <a:gd name="T30" fmla="*/ 0 w 17"/>
                <a:gd name="T31" fmla="*/ 8 h 17"/>
                <a:gd name="T32" fmla="*/ 0 w 17"/>
                <a:gd name="T33" fmla="*/ 5 h 17"/>
                <a:gd name="T34" fmla="*/ 0 w 17"/>
                <a:gd name="T35" fmla="*/ 0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1" name="Freeform 688"/>
            <p:cNvSpPr>
              <a:spLocks/>
            </p:cNvSpPr>
            <p:nvPr/>
          </p:nvSpPr>
          <p:spPr bwMode="auto">
            <a:xfrm>
              <a:off x="444" y="145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6 w 17"/>
                <a:gd name="T7" fmla="*/ 0 h 17"/>
                <a:gd name="T8" fmla="*/ 9 w 17"/>
                <a:gd name="T9" fmla="*/ 1 h 17"/>
                <a:gd name="T10" fmla="*/ 11 w 17"/>
                <a:gd name="T11" fmla="*/ 1 h 17"/>
                <a:gd name="T12" fmla="*/ 11 w 17"/>
                <a:gd name="T13" fmla="*/ 2 h 17"/>
                <a:gd name="T14" fmla="*/ 13 w 17"/>
                <a:gd name="T15" fmla="*/ 2 h 17"/>
                <a:gd name="T16" fmla="*/ 16 w 17"/>
                <a:gd name="T17" fmla="*/ 4 h 17"/>
                <a:gd name="T18" fmla="*/ 16 w 17"/>
                <a:gd name="T19" fmla="*/ 5 h 17"/>
                <a:gd name="T20" fmla="*/ 16 w 17"/>
                <a:gd name="T21" fmla="*/ 6 h 17"/>
                <a:gd name="T22" fmla="*/ 16 w 17"/>
                <a:gd name="T23" fmla="*/ 8 h 17"/>
                <a:gd name="T24" fmla="*/ 16 w 17"/>
                <a:gd name="T25" fmla="*/ 9 h 17"/>
                <a:gd name="T26" fmla="*/ 16 w 17"/>
                <a:gd name="T27" fmla="*/ 10 h 17"/>
                <a:gd name="T28" fmla="*/ 13 w 17"/>
                <a:gd name="T29" fmla="*/ 12 h 17"/>
                <a:gd name="T30" fmla="*/ 13 w 17"/>
                <a:gd name="T31" fmla="*/ 13 h 17"/>
                <a:gd name="T32" fmla="*/ 11 w 17"/>
                <a:gd name="T33" fmla="*/ 14 h 17"/>
                <a:gd name="T34" fmla="*/ 9 w 17"/>
                <a:gd name="T35" fmla="*/ 14 h 17"/>
                <a:gd name="T36" fmla="*/ 6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2" name="Freeform 689"/>
            <p:cNvSpPr>
              <a:spLocks/>
            </p:cNvSpPr>
            <p:nvPr/>
          </p:nvSpPr>
          <p:spPr bwMode="auto">
            <a:xfrm>
              <a:off x="440" y="144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4 h 17"/>
                <a:gd name="T6" fmla="*/ 12 w 17"/>
                <a:gd name="T7" fmla="*/ 14 h 17"/>
                <a:gd name="T8" fmla="*/ 12 w 17"/>
                <a:gd name="T9" fmla="*/ 13 h 17"/>
                <a:gd name="T10" fmla="*/ 9 w 17"/>
                <a:gd name="T11" fmla="*/ 13 h 17"/>
                <a:gd name="T12" fmla="*/ 9 w 17"/>
                <a:gd name="T13" fmla="*/ 12 h 17"/>
                <a:gd name="T14" fmla="*/ 6 w 17"/>
                <a:gd name="T15" fmla="*/ 11 h 17"/>
                <a:gd name="T16" fmla="*/ 6 w 17"/>
                <a:gd name="T17" fmla="*/ 10 h 17"/>
                <a:gd name="T18" fmla="*/ 3 w 17"/>
                <a:gd name="T19" fmla="*/ 9 h 17"/>
                <a:gd name="T20" fmla="*/ 3 w 17"/>
                <a:gd name="T21" fmla="*/ 8 h 17"/>
                <a:gd name="T22" fmla="*/ 0 w 17"/>
                <a:gd name="T23" fmla="*/ 6 h 17"/>
                <a:gd name="T24" fmla="*/ 0 w 17"/>
                <a:gd name="T25" fmla="*/ 4 h 17"/>
                <a:gd name="T26" fmla="*/ 0 w 17"/>
                <a:gd name="T27" fmla="*/ 3 h 17"/>
                <a:gd name="T28" fmla="*/ 0 w 17"/>
                <a:gd name="T29" fmla="*/ 1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3" name="Freeform 690"/>
            <p:cNvSpPr>
              <a:spLocks/>
            </p:cNvSpPr>
            <p:nvPr/>
          </p:nvSpPr>
          <p:spPr bwMode="auto">
            <a:xfrm>
              <a:off x="442" y="1456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6 w 17"/>
                <a:gd name="T7" fmla="*/ 2 h 17"/>
                <a:gd name="T8" fmla="*/ 16 w 17"/>
                <a:gd name="T9" fmla="*/ 4 h 17"/>
                <a:gd name="T10" fmla="*/ 16 w 17"/>
                <a:gd name="T11" fmla="*/ 5 h 17"/>
                <a:gd name="T12" fmla="*/ 16 w 17"/>
                <a:gd name="T13" fmla="*/ 7 h 17"/>
                <a:gd name="T14" fmla="*/ 16 w 17"/>
                <a:gd name="T15" fmla="*/ 8 h 17"/>
                <a:gd name="T16" fmla="*/ 16 w 17"/>
                <a:gd name="T17" fmla="*/ 10 h 17"/>
                <a:gd name="T18" fmla="*/ 16 w 17"/>
                <a:gd name="T19" fmla="*/ 11 h 17"/>
                <a:gd name="T20" fmla="*/ 14 w 17"/>
                <a:gd name="T21" fmla="*/ 13 h 17"/>
                <a:gd name="T22" fmla="*/ 12 w 17"/>
                <a:gd name="T23" fmla="*/ 14 h 17"/>
                <a:gd name="T24" fmla="*/ 10 w 17"/>
                <a:gd name="T25" fmla="*/ 14 h 17"/>
                <a:gd name="T26" fmla="*/ 8 w 17"/>
                <a:gd name="T27" fmla="*/ 16 h 17"/>
                <a:gd name="T28" fmla="*/ 7 w 17"/>
                <a:gd name="T29" fmla="*/ 16 h 17"/>
                <a:gd name="T30" fmla="*/ 5 w 17"/>
                <a:gd name="T31" fmla="*/ 16 h 17"/>
                <a:gd name="T32" fmla="*/ 1 w 17"/>
                <a:gd name="T33" fmla="*/ 16 h 17"/>
                <a:gd name="T34" fmla="*/ 1 w 17"/>
                <a:gd name="T35" fmla="*/ 14 h 17"/>
                <a:gd name="T36" fmla="*/ 0 w 17"/>
                <a:gd name="T37" fmla="*/ 14 h 17"/>
                <a:gd name="T38" fmla="*/ 12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4" name="Freeform 691"/>
            <p:cNvSpPr>
              <a:spLocks/>
            </p:cNvSpPr>
            <p:nvPr/>
          </p:nvSpPr>
          <p:spPr bwMode="auto">
            <a:xfrm>
              <a:off x="435" y="1441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0 w 17"/>
                <a:gd name="T3" fmla="*/ 13 h 17"/>
                <a:gd name="T4" fmla="*/ 0 w 17"/>
                <a:gd name="T5" fmla="*/ 10 h 17"/>
                <a:gd name="T6" fmla="*/ 0 w 17"/>
                <a:gd name="T7" fmla="*/ 8 h 17"/>
                <a:gd name="T8" fmla="*/ 1 w 17"/>
                <a:gd name="T9" fmla="*/ 5 h 17"/>
                <a:gd name="T10" fmla="*/ 1 w 17"/>
                <a:gd name="T11" fmla="*/ 2 h 17"/>
                <a:gd name="T12" fmla="*/ 2 w 17"/>
                <a:gd name="T13" fmla="*/ 2 h 17"/>
                <a:gd name="T14" fmla="*/ 4 w 17"/>
                <a:gd name="T15" fmla="*/ 0 h 17"/>
                <a:gd name="T16" fmla="*/ 5 w 17"/>
                <a:gd name="T17" fmla="*/ 0 h 17"/>
                <a:gd name="T18" fmla="*/ 7 w 17"/>
                <a:gd name="T19" fmla="*/ 0 h 17"/>
                <a:gd name="T20" fmla="*/ 8 w 17"/>
                <a:gd name="T21" fmla="*/ 0 h 17"/>
                <a:gd name="T22" fmla="*/ 10 w 17"/>
                <a:gd name="T23" fmla="*/ 0 h 17"/>
                <a:gd name="T24" fmla="*/ 11 w 17"/>
                <a:gd name="T25" fmla="*/ 0 h 17"/>
                <a:gd name="T26" fmla="*/ 13 w 17"/>
                <a:gd name="T27" fmla="*/ 2 h 17"/>
                <a:gd name="T28" fmla="*/ 14 w 17"/>
                <a:gd name="T29" fmla="*/ 5 h 17"/>
                <a:gd name="T30" fmla="*/ 16 w 17"/>
                <a:gd name="T31" fmla="*/ 8 h 17"/>
                <a:gd name="T32" fmla="*/ 16 w 17"/>
                <a:gd name="T33" fmla="*/ 10 h 17"/>
                <a:gd name="T34" fmla="*/ 16 w 17"/>
                <a:gd name="T35" fmla="*/ 13 h 17"/>
                <a:gd name="T36" fmla="*/ 16 w 17"/>
                <a:gd name="T37" fmla="*/ 16 h 17"/>
                <a:gd name="T38" fmla="*/ 0 w 17"/>
                <a:gd name="T39" fmla="*/ 13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3"/>
                  </a:move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5" name="Freeform 692"/>
            <p:cNvSpPr>
              <a:spLocks/>
            </p:cNvSpPr>
            <p:nvPr/>
          </p:nvSpPr>
          <p:spPr bwMode="auto">
            <a:xfrm>
              <a:off x="440" y="143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3 h 17"/>
                <a:gd name="T4" fmla="*/ 0 w 17"/>
                <a:gd name="T5" fmla="*/ 12 h 17"/>
                <a:gd name="T6" fmla="*/ 0 w 17"/>
                <a:gd name="T7" fmla="*/ 11 h 17"/>
                <a:gd name="T8" fmla="*/ 0 w 17"/>
                <a:gd name="T9" fmla="*/ 10 h 17"/>
                <a:gd name="T10" fmla="*/ 0 w 17"/>
                <a:gd name="T11" fmla="*/ 9 h 17"/>
                <a:gd name="T12" fmla="*/ 0 w 17"/>
                <a:gd name="T13" fmla="*/ 8 h 17"/>
                <a:gd name="T14" fmla="*/ 5 w 17"/>
                <a:gd name="T15" fmla="*/ 7 h 17"/>
                <a:gd name="T16" fmla="*/ 5 w 17"/>
                <a:gd name="T17" fmla="*/ 6 h 17"/>
                <a:gd name="T18" fmla="*/ 5 w 17"/>
                <a:gd name="T19" fmla="*/ 5 h 17"/>
                <a:gd name="T20" fmla="*/ 5 w 17"/>
                <a:gd name="T21" fmla="*/ 4 h 17"/>
                <a:gd name="T22" fmla="*/ 5 w 17"/>
                <a:gd name="T23" fmla="*/ 3 h 17"/>
                <a:gd name="T24" fmla="*/ 10 w 17"/>
                <a:gd name="T25" fmla="*/ 2 h 17"/>
                <a:gd name="T26" fmla="*/ 10 w 17"/>
                <a:gd name="T27" fmla="*/ 1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93"/>
          <p:cNvGrpSpPr>
            <a:grpSpLocks/>
          </p:cNvGrpSpPr>
          <p:nvPr/>
        </p:nvGrpSpPr>
        <p:grpSpPr bwMode="auto">
          <a:xfrm>
            <a:off x="690563" y="1903413"/>
            <a:ext cx="1098550" cy="833437"/>
            <a:chOff x="435" y="1199"/>
            <a:chExt cx="692" cy="525"/>
          </a:xfrm>
        </p:grpSpPr>
        <p:sp>
          <p:nvSpPr>
            <p:cNvPr id="10636" name="Freeform 694"/>
            <p:cNvSpPr>
              <a:spLocks/>
            </p:cNvSpPr>
            <p:nvPr/>
          </p:nvSpPr>
          <p:spPr bwMode="auto">
            <a:xfrm>
              <a:off x="435" y="144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4 w 17"/>
                <a:gd name="T9" fmla="*/ 8 h 17"/>
                <a:gd name="T10" fmla="*/ 14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10 w 17"/>
                <a:gd name="T17" fmla="*/ 16 h 17"/>
                <a:gd name="T18" fmla="*/ 8 w 17"/>
                <a:gd name="T19" fmla="*/ 16 h 17"/>
                <a:gd name="T20" fmla="*/ 7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3 h 17"/>
                <a:gd name="T28" fmla="*/ 2 w 17"/>
                <a:gd name="T29" fmla="*/ 10 h 17"/>
                <a:gd name="T30" fmla="*/ 1 w 17"/>
                <a:gd name="T31" fmla="*/ 10 h 17"/>
                <a:gd name="T32" fmla="*/ 1 w 17"/>
                <a:gd name="T33" fmla="*/ 8 h 17"/>
                <a:gd name="T34" fmla="*/ 0 w 17"/>
                <a:gd name="T35" fmla="*/ 5 h 17"/>
                <a:gd name="T36" fmla="*/ 0 w 17"/>
                <a:gd name="T37" fmla="*/ 2 h 17"/>
                <a:gd name="T38" fmla="*/ 0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7" name="Freeform 695"/>
            <p:cNvSpPr>
              <a:spLocks/>
            </p:cNvSpPr>
            <p:nvPr/>
          </p:nvSpPr>
          <p:spPr bwMode="auto">
            <a:xfrm>
              <a:off x="437" y="1426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1 w 17"/>
                <a:gd name="T5" fmla="*/ 6 h 17"/>
                <a:gd name="T6" fmla="*/ 1 w 17"/>
                <a:gd name="T7" fmla="*/ 4 h 17"/>
                <a:gd name="T8" fmla="*/ 2 w 17"/>
                <a:gd name="T9" fmla="*/ 2 h 17"/>
                <a:gd name="T10" fmla="*/ 4 w 17"/>
                <a:gd name="T11" fmla="*/ 2 h 17"/>
                <a:gd name="T12" fmla="*/ 5 w 17"/>
                <a:gd name="T13" fmla="*/ 0 h 17"/>
                <a:gd name="T14" fmla="*/ 6 w 17"/>
                <a:gd name="T15" fmla="*/ 0 h 17"/>
                <a:gd name="T16" fmla="*/ 8 w 17"/>
                <a:gd name="T17" fmla="*/ 0 h 17"/>
                <a:gd name="T18" fmla="*/ 9 w 17"/>
                <a:gd name="T19" fmla="*/ 0 h 17"/>
                <a:gd name="T20" fmla="*/ 10 w 17"/>
                <a:gd name="T21" fmla="*/ 0 h 17"/>
                <a:gd name="T22" fmla="*/ 12 w 17"/>
                <a:gd name="T23" fmla="*/ 2 h 17"/>
                <a:gd name="T24" fmla="*/ 13 w 17"/>
                <a:gd name="T25" fmla="*/ 2 h 17"/>
                <a:gd name="T26" fmla="*/ 14 w 17"/>
                <a:gd name="T27" fmla="*/ 4 h 17"/>
                <a:gd name="T28" fmla="*/ 14 w 17"/>
                <a:gd name="T29" fmla="*/ 6 h 17"/>
                <a:gd name="T30" fmla="*/ 16 w 17"/>
                <a:gd name="T31" fmla="*/ 8 h 17"/>
                <a:gd name="T32" fmla="*/ 16 w 17"/>
                <a:gd name="T33" fmla="*/ 10 h 17"/>
                <a:gd name="T34" fmla="*/ 16 w 17"/>
                <a:gd name="T35" fmla="*/ 12 h 17"/>
                <a:gd name="T36" fmla="*/ 16 w 17"/>
                <a:gd name="T37" fmla="*/ 14 h 17"/>
                <a:gd name="T38" fmla="*/ 16 w 17"/>
                <a:gd name="T39" fmla="*/ 16 h 17"/>
                <a:gd name="T40" fmla="*/ 0 w 17"/>
                <a:gd name="T41" fmla="*/ 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8" name="Freeform 696"/>
            <p:cNvSpPr>
              <a:spLocks/>
            </p:cNvSpPr>
            <p:nvPr/>
          </p:nvSpPr>
          <p:spPr bwMode="auto">
            <a:xfrm>
              <a:off x="443" y="142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4 h 17"/>
                <a:gd name="T4" fmla="*/ 0 w 17"/>
                <a:gd name="T5" fmla="*/ 12 h 17"/>
                <a:gd name="T6" fmla="*/ 2 w 17"/>
                <a:gd name="T7" fmla="*/ 12 h 17"/>
                <a:gd name="T8" fmla="*/ 2 w 17"/>
                <a:gd name="T9" fmla="*/ 10 h 17"/>
                <a:gd name="T10" fmla="*/ 2 w 17"/>
                <a:gd name="T11" fmla="*/ 8 h 17"/>
                <a:gd name="T12" fmla="*/ 4 w 17"/>
                <a:gd name="T13" fmla="*/ 8 h 17"/>
                <a:gd name="T14" fmla="*/ 4 w 17"/>
                <a:gd name="T15" fmla="*/ 7 h 17"/>
                <a:gd name="T16" fmla="*/ 6 w 17"/>
                <a:gd name="T17" fmla="*/ 5 h 17"/>
                <a:gd name="T18" fmla="*/ 8 w 17"/>
                <a:gd name="T19" fmla="*/ 3 h 17"/>
                <a:gd name="T20" fmla="*/ 12 w 17"/>
                <a:gd name="T21" fmla="*/ 1 h 17"/>
                <a:gd name="T22" fmla="*/ 14 w 17"/>
                <a:gd name="T23" fmla="*/ 1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9" name="Freeform 697"/>
            <p:cNvSpPr>
              <a:spLocks/>
            </p:cNvSpPr>
            <p:nvPr/>
          </p:nvSpPr>
          <p:spPr bwMode="auto">
            <a:xfrm>
              <a:off x="437" y="1431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6 h 17"/>
                <a:gd name="T6" fmla="*/ 14 w 17"/>
                <a:gd name="T7" fmla="*/ 9 h 17"/>
                <a:gd name="T8" fmla="*/ 14 w 17"/>
                <a:gd name="T9" fmla="*/ 11 h 17"/>
                <a:gd name="T10" fmla="*/ 13 w 17"/>
                <a:gd name="T11" fmla="*/ 11 h 17"/>
                <a:gd name="T12" fmla="*/ 12 w 17"/>
                <a:gd name="T13" fmla="*/ 13 h 17"/>
                <a:gd name="T14" fmla="*/ 10 w 17"/>
                <a:gd name="T15" fmla="*/ 16 h 17"/>
                <a:gd name="T16" fmla="*/ 9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5 w 17"/>
                <a:gd name="T23" fmla="*/ 13 h 17"/>
                <a:gd name="T24" fmla="*/ 4 w 17"/>
                <a:gd name="T25" fmla="*/ 13 h 17"/>
                <a:gd name="T26" fmla="*/ 2 w 17"/>
                <a:gd name="T27" fmla="*/ 11 h 17"/>
                <a:gd name="T28" fmla="*/ 1 w 17"/>
                <a:gd name="T29" fmla="*/ 11 h 17"/>
                <a:gd name="T30" fmla="*/ 1 w 17"/>
                <a:gd name="T31" fmla="*/ 9 h 17"/>
                <a:gd name="T32" fmla="*/ 0 w 17"/>
                <a:gd name="T33" fmla="*/ 6 h 17"/>
                <a:gd name="T34" fmla="*/ 0 w 17"/>
                <a:gd name="T35" fmla="*/ 4 h 17"/>
                <a:gd name="T36" fmla="*/ 0 w 17"/>
                <a:gd name="T37" fmla="*/ 2 h 17"/>
                <a:gd name="T38" fmla="*/ 0 w 17"/>
                <a:gd name="T39" fmla="*/ 0 h 17"/>
                <a:gd name="T40" fmla="*/ 16 w 17"/>
                <a:gd name="T41" fmla="*/ 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0" name="Freeform 698"/>
            <p:cNvSpPr>
              <a:spLocks/>
            </p:cNvSpPr>
            <p:nvPr/>
          </p:nvSpPr>
          <p:spPr bwMode="auto">
            <a:xfrm>
              <a:off x="449" y="141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0 h 17"/>
                <a:gd name="T14" fmla="*/ 12 w 17"/>
                <a:gd name="T15" fmla="*/ 1 h 17"/>
                <a:gd name="T16" fmla="*/ 14 w 17"/>
                <a:gd name="T17" fmla="*/ 2 h 17"/>
                <a:gd name="T18" fmla="*/ 14 w 17"/>
                <a:gd name="T19" fmla="*/ 4 h 17"/>
                <a:gd name="T20" fmla="*/ 16 w 17"/>
                <a:gd name="T21" fmla="*/ 5 h 17"/>
                <a:gd name="T22" fmla="*/ 16 w 17"/>
                <a:gd name="T23" fmla="*/ 7 h 17"/>
                <a:gd name="T24" fmla="*/ 16 w 17"/>
                <a:gd name="T25" fmla="*/ 8 h 17"/>
                <a:gd name="T26" fmla="*/ 16 w 17"/>
                <a:gd name="T27" fmla="*/ 10 h 17"/>
                <a:gd name="T28" fmla="*/ 14 w 17"/>
                <a:gd name="T29" fmla="*/ 11 h 17"/>
                <a:gd name="T30" fmla="*/ 14 w 17"/>
                <a:gd name="T31" fmla="*/ 13 h 17"/>
                <a:gd name="T32" fmla="*/ 12 w 17"/>
                <a:gd name="T33" fmla="*/ 14 h 17"/>
                <a:gd name="T34" fmla="*/ 10 w 17"/>
                <a:gd name="T35" fmla="*/ 16 h 17"/>
                <a:gd name="T36" fmla="*/ 8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1" name="Freeform 699"/>
            <p:cNvSpPr>
              <a:spLocks/>
            </p:cNvSpPr>
            <p:nvPr/>
          </p:nvSpPr>
          <p:spPr bwMode="auto">
            <a:xfrm>
              <a:off x="448" y="14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5 h 17"/>
                <a:gd name="T6" fmla="*/ 10 w 17"/>
                <a:gd name="T7" fmla="*/ 14 h 17"/>
                <a:gd name="T8" fmla="*/ 5 w 17"/>
                <a:gd name="T9" fmla="*/ 13 h 17"/>
                <a:gd name="T10" fmla="*/ 5 w 17"/>
                <a:gd name="T11" fmla="*/ 12 h 17"/>
                <a:gd name="T12" fmla="*/ 5 w 17"/>
                <a:gd name="T13" fmla="*/ 11 h 17"/>
                <a:gd name="T14" fmla="*/ 0 w 17"/>
                <a:gd name="T15" fmla="*/ 10 h 17"/>
                <a:gd name="T16" fmla="*/ 0 w 17"/>
                <a:gd name="T17" fmla="*/ 9 h 17"/>
                <a:gd name="T18" fmla="*/ 0 w 17"/>
                <a:gd name="T19" fmla="*/ 7 h 17"/>
                <a:gd name="T20" fmla="*/ 0 w 17"/>
                <a:gd name="T21" fmla="*/ 5 h 17"/>
                <a:gd name="T22" fmla="*/ 0 w 17"/>
                <a:gd name="T23" fmla="*/ 4 h 17"/>
                <a:gd name="T24" fmla="*/ 0 w 17"/>
                <a:gd name="T25" fmla="*/ 2 h 17"/>
                <a:gd name="T26" fmla="*/ 5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2" name="Freeform 700"/>
            <p:cNvSpPr>
              <a:spLocks/>
            </p:cNvSpPr>
            <p:nvPr/>
          </p:nvSpPr>
          <p:spPr bwMode="auto">
            <a:xfrm>
              <a:off x="447" y="1419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4 w 17"/>
                <a:gd name="T7" fmla="*/ 3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9 h 17"/>
                <a:gd name="T16" fmla="*/ 14 w 17"/>
                <a:gd name="T17" fmla="*/ 11 h 17"/>
                <a:gd name="T18" fmla="*/ 12 w 17"/>
                <a:gd name="T19" fmla="*/ 12 h 17"/>
                <a:gd name="T20" fmla="*/ 12 w 17"/>
                <a:gd name="T21" fmla="*/ 14 h 17"/>
                <a:gd name="T22" fmla="*/ 11 w 17"/>
                <a:gd name="T23" fmla="*/ 14 h 17"/>
                <a:gd name="T24" fmla="*/ 9 w 17"/>
                <a:gd name="T25" fmla="*/ 16 h 17"/>
                <a:gd name="T26" fmla="*/ 8 w 17"/>
                <a:gd name="T27" fmla="*/ 16 h 17"/>
                <a:gd name="T28" fmla="*/ 6 w 17"/>
                <a:gd name="T29" fmla="*/ 16 h 17"/>
                <a:gd name="T30" fmla="*/ 4 w 17"/>
                <a:gd name="T31" fmla="*/ 16 h 17"/>
                <a:gd name="T32" fmla="*/ 3 w 17"/>
                <a:gd name="T33" fmla="*/ 16 h 17"/>
                <a:gd name="T34" fmla="*/ 1 w 17"/>
                <a:gd name="T35" fmla="*/ 14 h 17"/>
                <a:gd name="T36" fmla="*/ 0 w 17"/>
                <a:gd name="T37" fmla="*/ 12 h 17"/>
                <a:gd name="T38" fmla="*/ 12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3" name="Freeform 701"/>
            <p:cNvSpPr>
              <a:spLocks/>
            </p:cNvSpPr>
            <p:nvPr/>
          </p:nvSpPr>
          <p:spPr bwMode="auto">
            <a:xfrm>
              <a:off x="443" y="1401"/>
              <a:ext cx="17" cy="17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1 w 17"/>
                <a:gd name="T5" fmla="*/ 6 h 17"/>
                <a:gd name="T6" fmla="*/ 1 w 17"/>
                <a:gd name="T7" fmla="*/ 4 h 17"/>
                <a:gd name="T8" fmla="*/ 2 w 17"/>
                <a:gd name="T9" fmla="*/ 4 h 17"/>
                <a:gd name="T10" fmla="*/ 2 w 17"/>
                <a:gd name="T11" fmla="*/ 2 h 17"/>
                <a:gd name="T12" fmla="*/ 4 w 17"/>
                <a:gd name="T13" fmla="*/ 0 h 17"/>
                <a:gd name="T14" fmla="*/ 5 w 17"/>
                <a:gd name="T15" fmla="*/ 0 h 17"/>
                <a:gd name="T16" fmla="*/ 6 w 17"/>
                <a:gd name="T17" fmla="*/ 0 h 17"/>
                <a:gd name="T18" fmla="*/ 9 w 17"/>
                <a:gd name="T19" fmla="*/ 0 h 17"/>
                <a:gd name="T20" fmla="*/ 10 w 17"/>
                <a:gd name="T21" fmla="*/ 0 h 17"/>
                <a:gd name="T22" fmla="*/ 12 w 17"/>
                <a:gd name="T23" fmla="*/ 2 h 17"/>
                <a:gd name="T24" fmla="*/ 13 w 17"/>
                <a:gd name="T25" fmla="*/ 4 h 17"/>
                <a:gd name="T26" fmla="*/ 14 w 17"/>
                <a:gd name="T27" fmla="*/ 4 h 17"/>
                <a:gd name="T28" fmla="*/ 16 w 17"/>
                <a:gd name="T29" fmla="*/ 6 h 17"/>
                <a:gd name="T30" fmla="*/ 16 w 17"/>
                <a:gd name="T31" fmla="*/ 9 h 17"/>
                <a:gd name="T32" fmla="*/ 16 w 17"/>
                <a:gd name="T33" fmla="*/ 11 h 17"/>
                <a:gd name="T34" fmla="*/ 16 w 17"/>
                <a:gd name="T35" fmla="*/ 13 h 17"/>
                <a:gd name="T36" fmla="*/ 16 w 17"/>
                <a:gd name="T37" fmla="*/ 16 h 17"/>
                <a:gd name="T38" fmla="*/ 0 w 17"/>
                <a:gd name="T39" fmla="*/ 9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9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4" name="Freeform 702"/>
            <p:cNvSpPr>
              <a:spLocks/>
            </p:cNvSpPr>
            <p:nvPr/>
          </p:nvSpPr>
          <p:spPr bwMode="auto">
            <a:xfrm>
              <a:off x="449" y="1378"/>
              <a:ext cx="17" cy="30"/>
            </a:xfrm>
            <a:custGeom>
              <a:avLst/>
              <a:gdLst>
                <a:gd name="T0" fmla="*/ 0 w 17"/>
                <a:gd name="T1" fmla="*/ 29 h 30"/>
                <a:gd name="T2" fmla="*/ 0 w 17"/>
                <a:gd name="T3" fmla="*/ 26 h 30"/>
                <a:gd name="T4" fmla="*/ 1 w 17"/>
                <a:gd name="T5" fmla="*/ 24 h 30"/>
                <a:gd name="T6" fmla="*/ 2 w 17"/>
                <a:gd name="T7" fmla="*/ 22 h 30"/>
                <a:gd name="T8" fmla="*/ 2 w 17"/>
                <a:gd name="T9" fmla="*/ 20 h 30"/>
                <a:gd name="T10" fmla="*/ 3 w 17"/>
                <a:gd name="T11" fmla="*/ 17 h 30"/>
                <a:gd name="T12" fmla="*/ 3 w 17"/>
                <a:gd name="T13" fmla="*/ 15 h 30"/>
                <a:gd name="T14" fmla="*/ 4 w 17"/>
                <a:gd name="T15" fmla="*/ 13 h 30"/>
                <a:gd name="T16" fmla="*/ 5 w 17"/>
                <a:gd name="T17" fmla="*/ 11 h 30"/>
                <a:gd name="T18" fmla="*/ 6 w 17"/>
                <a:gd name="T19" fmla="*/ 9 h 30"/>
                <a:gd name="T20" fmla="*/ 7 w 17"/>
                <a:gd name="T21" fmla="*/ 7 h 30"/>
                <a:gd name="T22" fmla="*/ 9 w 17"/>
                <a:gd name="T23" fmla="*/ 5 h 30"/>
                <a:gd name="T24" fmla="*/ 10 w 17"/>
                <a:gd name="T25" fmla="*/ 4 h 30"/>
                <a:gd name="T26" fmla="*/ 11 w 17"/>
                <a:gd name="T27" fmla="*/ 3 h 30"/>
                <a:gd name="T28" fmla="*/ 13 w 17"/>
                <a:gd name="T29" fmla="*/ 1 h 30"/>
                <a:gd name="T30" fmla="*/ 14 w 17"/>
                <a:gd name="T31" fmla="*/ 1 h 30"/>
                <a:gd name="T32" fmla="*/ 16 w 17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0"/>
                <a:gd name="T53" fmla="*/ 17 w 1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0">
                  <a:moveTo>
                    <a:pt x="0" y="29"/>
                  </a:moveTo>
                  <a:lnTo>
                    <a:pt x="0" y="26"/>
                  </a:lnTo>
                  <a:lnTo>
                    <a:pt x="1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5" name="Freeform 703"/>
            <p:cNvSpPr>
              <a:spLocks/>
            </p:cNvSpPr>
            <p:nvPr/>
          </p:nvSpPr>
          <p:spPr bwMode="auto">
            <a:xfrm>
              <a:off x="443" y="1405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6 h 17"/>
                <a:gd name="T6" fmla="*/ 14 w 17"/>
                <a:gd name="T7" fmla="*/ 9 h 17"/>
                <a:gd name="T8" fmla="*/ 14 w 17"/>
                <a:gd name="T9" fmla="*/ 11 h 17"/>
                <a:gd name="T10" fmla="*/ 13 w 17"/>
                <a:gd name="T11" fmla="*/ 13 h 17"/>
                <a:gd name="T12" fmla="*/ 12 w 17"/>
                <a:gd name="T13" fmla="*/ 13 h 17"/>
                <a:gd name="T14" fmla="*/ 10 w 17"/>
                <a:gd name="T15" fmla="*/ 16 h 17"/>
                <a:gd name="T16" fmla="*/ 9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3 h 17"/>
                <a:gd name="T28" fmla="*/ 1 w 17"/>
                <a:gd name="T29" fmla="*/ 11 h 17"/>
                <a:gd name="T30" fmla="*/ 1 w 17"/>
                <a:gd name="T31" fmla="*/ 9 h 17"/>
                <a:gd name="T32" fmla="*/ 0 w 17"/>
                <a:gd name="T33" fmla="*/ 6 h 17"/>
                <a:gd name="T34" fmla="*/ 0 w 17"/>
                <a:gd name="T35" fmla="*/ 4 h 17"/>
                <a:gd name="T36" fmla="*/ 0 w 17"/>
                <a:gd name="T37" fmla="*/ 2 h 17"/>
                <a:gd name="T38" fmla="*/ 0 w 17"/>
                <a:gd name="T39" fmla="*/ 0 h 17"/>
                <a:gd name="T40" fmla="*/ 16 w 17"/>
                <a:gd name="T41" fmla="*/ 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6" name="Freeform 704"/>
            <p:cNvSpPr>
              <a:spLocks/>
            </p:cNvSpPr>
            <p:nvPr/>
          </p:nvSpPr>
          <p:spPr bwMode="auto">
            <a:xfrm>
              <a:off x="463" y="137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1 h 17"/>
                <a:gd name="T14" fmla="*/ 12 w 17"/>
                <a:gd name="T15" fmla="*/ 1 h 17"/>
                <a:gd name="T16" fmla="*/ 14 w 17"/>
                <a:gd name="T17" fmla="*/ 2 h 17"/>
                <a:gd name="T18" fmla="*/ 14 w 17"/>
                <a:gd name="T19" fmla="*/ 4 h 17"/>
                <a:gd name="T20" fmla="*/ 16 w 17"/>
                <a:gd name="T21" fmla="*/ 5 h 17"/>
                <a:gd name="T22" fmla="*/ 16 w 17"/>
                <a:gd name="T23" fmla="*/ 7 h 17"/>
                <a:gd name="T24" fmla="*/ 16 w 17"/>
                <a:gd name="T25" fmla="*/ 8 h 17"/>
                <a:gd name="T26" fmla="*/ 16 w 17"/>
                <a:gd name="T27" fmla="*/ 10 h 17"/>
                <a:gd name="T28" fmla="*/ 16 w 17"/>
                <a:gd name="T29" fmla="*/ 11 h 17"/>
                <a:gd name="T30" fmla="*/ 14 w 17"/>
                <a:gd name="T31" fmla="*/ 13 h 17"/>
                <a:gd name="T32" fmla="*/ 12 w 17"/>
                <a:gd name="T33" fmla="*/ 14 h 17"/>
                <a:gd name="T34" fmla="*/ 8 w 17"/>
                <a:gd name="T35" fmla="*/ 16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7" name="Freeform 705"/>
            <p:cNvSpPr>
              <a:spLocks/>
            </p:cNvSpPr>
            <p:nvPr/>
          </p:nvSpPr>
          <p:spPr bwMode="auto">
            <a:xfrm>
              <a:off x="464" y="1365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4 h 17"/>
                <a:gd name="T4" fmla="*/ 8 w 17"/>
                <a:gd name="T5" fmla="*/ 13 h 17"/>
                <a:gd name="T6" fmla="*/ 0 w 17"/>
                <a:gd name="T7" fmla="*/ 13 h 17"/>
                <a:gd name="T8" fmla="*/ 0 w 17"/>
                <a:gd name="T9" fmla="*/ 12 h 17"/>
                <a:gd name="T10" fmla="*/ 0 w 17"/>
                <a:gd name="T11" fmla="*/ 11 h 17"/>
                <a:gd name="T12" fmla="*/ 0 w 17"/>
                <a:gd name="T13" fmla="*/ 9 h 17"/>
                <a:gd name="T14" fmla="*/ 0 w 17"/>
                <a:gd name="T15" fmla="*/ 8 h 17"/>
                <a:gd name="T16" fmla="*/ 0 w 17"/>
                <a:gd name="T17" fmla="*/ 7 h 17"/>
                <a:gd name="T18" fmla="*/ 0 w 17"/>
                <a:gd name="T19" fmla="*/ 6 h 17"/>
                <a:gd name="T20" fmla="*/ 0 w 17"/>
                <a:gd name="T21" fmla="*/ 4 h 17"/>
                <a:gd name="T22" fmla="*/ 8 w 17"/>
                <a:gd name="T23" fmla="*/ 3 h 17"/>
                <a:gd name="T24" fmla="*/ 8 w 17"/>
                <a:gd name="T25" fmla="*/ 2 h 17"/>
                <a:gd name="T26" fmla="*/ 8 w 17"/>
                <a:gd name="T27" fmla="*/ 1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8" y="16"/>
                  </a:moveTo>
                  <a:lnTo>
                    <a:pt x="8" y="14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8" name="Freeform 706"/>
            <p:cNvSpPr>
              <a:spLocks/>
            </p:cNvSpPr>
            <p:nvPr/>
          </p:nvSpPr>
          <p:spPr bwMode="auto">
            <a:xfrm>
              <a:off x="459" y="137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9 h 17"/>
                <a:gd name="T12" fmla="*/ 14 w 17"/>
                <a:gd name="T13" fmla="*/ 11 h 17"/>
                <a:gd name="T14" fmla="*/ 13 w 17"/>
                <a:gd name="T15" fmla="*/ 11 h 17"/>
                <a:gd name="T16" fmla="*/ 13 w 17"/>
                <a:gd name="T17" fmla="*/ 13 h 17"/>
                <a:gd name="T18" fmla="*/ 12 w 17"/>
                <a:gd name="T19" fmla="*/ 16 h 17"/>
                <a:gd name="T20" fmla="*/ 10 w 17"/>
                <a:gd name="T21" fmla="*/ 16 h 17"/>
                <a:gd name="T22" fmla="*/ 9 w 17"/>
                <a:gd name="T23" fmla="*/ 16 h 17"/>
                <a:gd name="T24" fmla="*/ 8 w 17"/>
                <a:gd name="T25" fmla="*/ 16 h 17"/>
                <a:gd name="T26" fmla="*/ 6 w 17"/>
                <a:gd name="T27" fmla="*/ 16 h 17"/>
                <a:gd name="T28" fmla="*/ 5 w 17"/>
                <a:gd name="T29" fmla="*/ 16 h 17"/>
                <a:gd name="T30" fmla="*/ 4 w 17"/>
                <a:gd name="T31" fmla="*/ 13 h 17"/>
                <a:gd name="T32" fmla="*/ 2 w 17"/>
                <a:gd name="T33" fmla="*/ 13 h 17"/>
                <a:gd name="T34" fmla="*/ 1 w 17"/>
                <a:gd name="T35" fmla="*/ 11 h 17"/>
                <a:gd name="T36" fmla="*/ 1 w 17"/>
                <a:gd name="T37" fmla="*/ 9 h 17"/>
                <a:gd name="T38" fmla="*/ 0 w 17"/>
                <a:gd name="T39" fmla="*/ 6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9" name="Freeform 707"/>
            <p:cNvSpPr>
              <a:spLocks/>
            </p:cNvSpPr>
            <p:nvPr/>
          </p:nvSpPr>
          <p:spPr bwMode="auto">
            <a:xfrm>
              <a:off x="461" y="1359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1 w 17"/>
                <a:gd name="T5" fmla="*/ 3 h 17"/>
                <a:gd name="T6" fmla="*/ 1 w 17"/>
                <a:gd name="T7" fmla="*/ 1 h 17"/>
                <a:gd name="T8" fmla="*/ 2 w 17"/>
                <a:gd name="T9" fmla="*/ 1 h 17"/>
                <a:gd name="T10" fmla="*/ 4 w 17"/>
                <a:gd name="T11" fmla="*/ 0 h 17"/>
                <a:gd name="T12" fmla="*/ 5 w 17"/>
                <a:gd name="T13" fmla="*/ 0 h 17"/>
                <a:gd name="T14" fmla="*/ 7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1 w 17"/>
                <a:gd name="T21" fmla="*/ 1 h 17"/>
                <a:gd name="T22" fmla="*/ 13 w 17"/>
                <a:gd name="T23" fmla="*/ 1 h 17"/>
                <a:gd name="T24" fmla="*/ 14 w 17"/>
                <a:gd name="T25" fmla="*/ 3 h 17"/>
                <a:gd name="T26" fmla="*/ 14 w 17"/>
                <a:gd name="T27" fmla="*/ 5 h 17"/>
                <a:gd name="T28" fmla="*/ 16 w 17"/>
                <a:gd name="T29" fmla="*/ 7 h 17"/>
                <a:gd name="T30" fmla="*/ 16 w 17"/>
                <a:gd name="T31" fmla="*/ 8 h 17"/>
                <a:gd name="T32" fmla="*/ 16 w 17"/>
                <a:gd name="T33" fmla="*/ 10 h 17"/>
                <a:gd name="T34" fmla="*/ 16 w 17"/>
                <a:gd name="T35" fmla="*/ 12 h 17"/>
                <a:gd name="T36" fmla="*/ 16 w 17"/>
                <a:gd name="T37" fmla="*/ 14 h 17"/>
                <a:gd name="T38" fmla="*/ 14 w 17"/>
                <a:gd name="T39" fmla="*/ 16 h 17"/>
                <a:gd name="T40" fmla="*/ 0 w 17"/>
                <a:gd name="T41" fmla="*/ 5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0" name="Freeform 708"/>
            <p:cNvSpPr>
              <a:spLocks/>
            </p:cNvSpPr>
            <p:nvPr/>
          </p:nvSpPr>
          <p:spPr bwMode="auto">
            <a:xfrm>
              <a:off x="466" y="135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4 h 17"/>
                <a:gd name="T4" fmla="*/ 1 w 17"/>
                <a:gd name="T5" fmla="*/ 13 h 17"/>
                <a:gd name="T6" fmla="*/ 2 w 17"/>
                <a:gd name="T7" fmla="*/ 11 h 17"/>
                <a:gd name="T8" fmla="*/ 2 w 17"/>
                <a:gd name="T9" fmla="*/ 10 h 17"/>
                <a:gd name="T10" fmla="*/ 3 w 17"/>
                <a:gd name="T11" fmla="*/ 9 h 17"/>
                <a:gd name="T12" fmla="*/ 4 w 17"/>
                <a:gd name="T13" fmla="*/ 8 h 17"/>
                <a:gd name="T14" fmla="*/ 6 w 17"/>
                <a:gd name="T15" fmla="*/ 6 h 17"/>
                <a:gd name="T16" fmla="*/ 7 w 17"/>
                <a:gd name="T17" fmla="*/ 5 h 17"/>
                <a:gd name="T18" fmla="*/ 7 w 17"/>
                <a:gd name="T19" fmla="*/ 4 h 17"/>
                <a:gd name="T20" fmla="*/ 8 w 17"/>
                <a:gd name="T21" fmla="*/ 3 h 17"/>
                <a:gd name="T22" fmla="*/ 9 w 17"/>
                <a:gd name="T23" fmla="*/ 2 h 17"/>
                <a:gd name="T24" fmla="*/ 11 w 17"/>
                <a:gd name="T25" fmla="*/ 1 h 17"/>
                <a:gd name="T26" fmla="*/ 12 w 17"/>
                <a:gd name="T27" fmla="*/ 1 h 17"/>
                <a:gd name="T28" fmla="*/ 13 w 17"/>
                <a:gd name="T29" fmla="*/ 0 h 17"/>
                <a:gd name="T30" fmla="*/ 14 w 17"/>
                <a:gd name="T31" fmla="*/ 0 h 17"/>
                <a:gd name="T32" fmla="*/ 16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6"/>
                  </a:moveTo>
                  <a:lnTo>
                    <a:pt x="0" y="14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" name="Freeform 709"/>
            <p:cNvSpPr>
              <a:spLocks/>
            </p:cNvSpPr>
            <p:nvPr/>
          </p:nvSpPr>
          <p:spPr bwMode="auto">
            <a:xfrm>
              <a:off x="460" y="1362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4 w 17"/>
                <a:gd name="T5" fmla="*/ 12 h 17"/>
                <a:gd name="T6" fmla="*/ 14 w 17"/>
                <a:gd name="T7" fmla="*/ 14 h 17"/>
                <a:gd name="T8" fmla="*/ 13 w 17"/>
                <a:gd name="T9" fmla="*/ 14 h 17"/>
                <a:gd name="T10" fmla="*/ 11 w 17"/>
                <a:gd name="T11" fmla="*/ 14 h 17"/>
                <a:gd name="T12" fmla="*/ 10 w 17"/>
                <a:gd name="T13" fmla="*/ 16 h 17"/>
                <a:gd name="T14" fmla="*/ 8 w 17"/>
                <a:gd name="T15" fmla="*/ 16 h 17"/>
                <a:gd name="T16" fmla="*/ 7 w 17"/>
                <a:gd name="T17" fmla="*/ 16 h 17"/>
                <a:gd name="T18" fmla="*/ 5 w 17"/>
                <a:gd name="T19" fmla="*/ 14 h 17"/>
                <a:gd name="T20" fmla="*/ 4 w 17"/>
                <a:gd name="T21" fmla="*/ 14 h 17"/>
                <a:gd name="T22" fmla="*/ 2 w 17"/>
                <a:gd name="T23" fmla="*/ 14 h 17"/>
                <a:gd name="T24" fmla="*/ 1 w 17"/>
                <a:gd name="T25" fmla="*/ 12 h 17"/>
                <a:gd name="T26" fmla="*/ 1 w 17"/>
                <a:gd name="T27" fmla="*/ 10 h 17"/>
                <a:gd name="T28" fmla="*/ 0 w 17"/>
                <a:gd name="T29" fmla="*/ 8 h 17"/>
                <a:gd name="T30" fmla="*/ 0 w 17"/>
                <a:gd name="T31" fmla="*/ 7 h 17"/>
                <a:gd name="T32" fmla="*/ 0 w 17"/>
                <a:gd name="T33" fmla="*/ 5 h 17"/>
                <a:gd name="T34" fmla="*/ 0 w 17"/>
                <a:gd name="T35" fmla="*/ 3 h 17"/>
                <a:gd name="T36" fmla="*/ 0 w 17"/>
                <a:gd name="T37" fmla="*/ 1 h 17"/>
                <a:gd name="T38" fmla="*/ 1 w 17"/>
                <a:gd name="T39" fmla="*/ 0 h 17"/>
                <a:gd name="T40" fmla="*/ 16 w 17"/>
                <a:gd name="T41" fmla="*/ 1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" name="Freeform 710"/>
            <p:cNvSpPr>
              <a:spLocks/>
            </p:cNvSpPr>
            <p:nvPr/>
          </p:nvSpPr>
          <p:spPr bwMode="auto">
            <a:xfrm>
              <a:off x="479" y="13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1 h 17"/>
                <a:gd name="T12" fmla="*/ 13 w 17"/>
                <a:gd name="T13" fmla="*/ 2 h 17"/>
                <a:gd name="T14" fmla="*/ 16 w 17"/>
                <a:gd name="T15" fmla="*/ 4 h 17"/>
                <a:gd name="T16" fmla="*/ 16 w 17"/>
                <a:gd name="T17" fmla="*/ 5 h 17"/>
                <a:gd name="T18" fmla="*/ 16 w 17"/>
                <a:gd name="T19" fmla="*/ 7 h 17"/>
                <a:gd name="T20" fmla="*/ 16 w 17"/>
                <a:gd name="T21" fmla="*/ 8 h 17"/>
                <a:gd name="T22" fmla="*/ 16 w 17"/>
                <a:gd name="T23" fmla="*/ 10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3 h 17"/>
                <a:gd name="T30" fmla="*/ 8 w 17"/>
                <a:gd name="T31" fmla="*/ 14 h 17"/>
                <a:gd name="T32" fmla="*/ 5 w 17"/>
                <a:gd name="T33" fmla="*/ 16 h 17"/>
                <a:gd name="T34" fmla="*/ 2 w 17"/>
                <a:gd name="T35" fmla="*/ 16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" name="Freeform 711"/>
            <p:cNvSpPr>
              <a:spLocks/>
            </p:cNvSpPr>
            <p:nvPr/>
          </p:nvSpPr>
          <p:spPr bwMode="auto">
            <a:xfrm>
              <a:off x="477" y="1332"/>
              <a:ext cx="17" cy="19"/>
            </a:xfrm>
            <a:custGeom>
              <a:avLst/>
              <a:gdLst>
                <a:gd name="T0" fmla="*/ 8 w 17"/>
                <a:gd name="T1" fmla="*/ 18 h 19"/>
                <a:gd name="T2" fmla="*/ 8 w 17"/>
                <a:gd name="T3" fmla="*/ 17 h 19"/>
                <a:gd name="T4" fmla="*/ 8 w 17"/>
                <a:gd name="T5" fmla="*/ 16 h 19"/>
                <a:gd name="T6" fmla="*/ 4 w 17"/>
                <a:gd name="T7" fmla="*/ 15 h 19"/>
                <a:gd name="T8" fmla="*/ 4 w 17"/>
                <a:gd name="T9" fmla="*/ 14 h 19"/>
                <a:gd name="T10" fmla="*/ 4 w 17"/>
                <a:gd name="T11" fmla="*/ 13 h 19"/>
                <a:gd name="T12" fmla="*/ 0 w 17"/>
                <a:gd name="T13" fmla="*/ 12 h 19"/>
                <a:gd name="T14" fmla="*/ 0 w 17"/>
                <a:gd name="T15" fmla="*/ 11 h 19"/>
                <a:gd name="T16" fmla="*/ 0 w 17"/>
                <a:gd name="T17" fmla="*/ 9 h 19"/>
                <a:gd name="T18" fmla="*/ 0 w 17"/>
                <a:gd name="T19" fmla="*/ 8 h 19"/>
                <a:gd name="T20" fmla="*/ 4 w 17"/>
                <a:gd name="T21" fmla="*/ 6 h 19"/>
                <a:gd name="T22" fmla="*/ 4 w 17"/>
                <a:gd name="T23" fmla="*/ 5 h 19"/>
                <a:gd name="T24" fmla="*/ 8 w 17"/>
                <a:gd name="T25" fmla="*/ 3 h 19"/>
                <a:gd name="T26" fmla="*/ 8 w 17"/>
                <a:gd name="T27" fmla="*/ 2 h 19"/>
                <a:gd name="T28" fmla="*/ 16 w 17"/>
                <a:gd name="T29" fmla="*/ 0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9"/>
                <a:gd name="T47" fmla="*/ 17 w 1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9">
                  <a:moveTo>
                    <a:pt x="8" y="18"/>
                  </a:moveTo>
                  <a:lnTo>
                    <a:pt x="8" y="17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" name="Freeform 712"/>
            <p:cNvSpPr>
              <a:spLocks/>
            </p:cNvSpPr>
            <p:nvPr/>
          </p:nvSpPr>
          <p:spPr bwMode="auto">
            <a:xfrm>
              <a:off x="475" y="1346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14 w 17"/>
                <a:gd name="T3" fmla="*/ 0 h 17"/>
                <a:gd name="T4" fmla="*/ 16 w 17"/>
                <a:gd name="T5" fmla="*/ 1 h 17"/>
                <a:gd name="T6" fmla="*/ 16 w 17"/>
                <a:gd name="T7" fmla="*/ 3 h 17"/>
                <a:gd name="T8" fmla="*/ 16 w 17"/>
                <a:gd name="T9" fmla="*/ 5 h 17"/>
                <a:gd name="T10" fmla="*/ 16 w 17"/>
                <a:gd name="T11" fmla="*/ 7 h 17"/>
                <a:gd name="T12" fmla="*/ 16 w 17"/>
                <a:gd name="T13" fmla="*/ 8 h 17"/>
                <a:gd name="T14" fmla="*/ 16 w 17"/>
                <a:gd name="T15" fmla="*/ 10 h 17"/>
                <a:gd name="T16" fmla="*/ 14 w 17"/>
                <a:gd name="T17" fmla="*/ 10 h 17"/>
                <a:gd name="T18" fmla="*/ 14 w 17"/>
                <a:gd name="T19" fmla="*/ 12 h 17"/>
                <a:gd name="T20" fmla="*/ 12 w 17"/>
                <a:gd name="T21" fmla="*/ 14 h 17"/>
                <a:gd name="T22" fmla="*/ 11 w 17"/>
                <a:gd name="T23" fmla="*/ 16 h 17"/>
                <a:gd name="T24" fmla="*/ 9 w 17"/>
                <a:gd name="T25" fmla="*/ 16 h 17"/>
                <a:gd name="T26" fmla="*/ 8 w 17"/>
                <a:gd name="T27" fmla="*/ 16 h 17"/>
                <a:gd name="T28" fmla="*/ 6 w 17"/>
                <a:gd name="T29" fmla="*/ 16 h 17"/>
                <a:gd name="T30" fmla="*/ 4 w 17"/>
                <a:gd name="T31" fmla="*/ 16 h 17"/>
                <a:gd name="T32" fmla="*/ 3 w 17"/>
                <a:gd name="T33" fmla="*/ 14 h 17"/>
                <a:gd name="T34" fmla="*/ 1 w 17"/>
                <a:gd name="T35" fmla="*/ 12 h 17"/>
                <a:gd name="T36" fmla="*/ 0 w 17"/>
                <a:gd name="T37" fmla="*/ 12 h 17"/>
                <a:gd name="T38" fmla="*/ 14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" name="Freeform 713"/>
            <p:cNvSpPr>
              <a:spLocks/>
            </p:cNvSpPr>
            <p:nvPr/>
          </p:nvSpPr>
          <p:spPr bwMode="auto">
            <a:xfrm>
              <a:off x="477" y="1326"/>
              <a:ext cx="17" cy="17"/>
            </a:xfrm>
            <a:custGeom>
              <a:avLst/>
              <a:gdLst>
                <a:gd name="T0" fmla="*/ 0 w 17"/>
                <a:gd name="T1" fmla="*/ 3 h 17"/>
                <a:gd name="T2" fmla="*/ 0 w 17"/>
                <a:gd name="T3" fmla="*/ 3 h 17"/>
                <a:gd name="T4" fmla="*/ 1 w 17"/>
                <a:gd name="T5" fmla="*/ 1 h 17"/>
                <a:gd name="T6" fmla="*/ 3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8 w 17"/>
                <a:gd name="T13" fmla="*/ 0 h 17"/>
                <a:gd name="T14" fmla="*/ 9 w 17"/>
                <a:gd name="T15" fmla="*/ 0 h 17"/>
                <a:gd name="T16" fmla="*/ 11 w 17"/>
                <a:gd name="T17" fmla="*/ 1 h 17"/>
                <a:gd name="T18" fmla="*/ 12 w 17"/>
                <a:gd name="T19" fmla="*/ 3 h 17"/>
                <a:gd name="T20" fmla="*/ 14 w 17"/>
                <a:gd name="T21" fmla="*/ 3 h 17"/>
                <a:gd name="T22" fmla="*/ 14 w 17"/>
                <a:gd name="T23" fmla="*/ 4 h 17"/>
                <a:gd name="T24" fmla="*/ 16 w 17"/>
                <a:gd name="T25" fmla="*/ 6 h 17"/>
                <a:gd name="T26" fmla="*/ 16 w 17"/>
                <a:gd name="T27" fmla="*/ 8 h 17"/>
                <a:gd name="T28" fmla="*/ 16 w 17"/>
                <a:gd name="T29" fmla="*/ 9 h 17"/>
                <a:gd name="T30" fmla="*/ 16 w 17"/>
                <a:gd name="T31" fmla="*/ 11 h 17"/>
                <a:gd name="T32" fmla="*/ 14 w 17"/>
                <a:gd name="T33" fmla="*/ 12 h 17"/>
                <a:gd name="T34" fmla="*/ 14 w 17"/>
                <a:gd name="T35" fmla="*/ 14 h 17"/>
                <a:gd name="T36" fmla="*/ 12 w 17"/>
                <a:gd name="T37" fmla="*/ 16 h 17"/>
                <a:gd name="T38" fmla="*/ 0 w 17"/>
                <a:gd name="T39" fmla="*/ 3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0" y="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" name="Freeform 714"/>
            <p:cNvSpPr>
              <a:spLocks/>
            </p:cNvSpPr>
            <p:nvPr/>
          </p:nvSpPr>
          <p:spPr bwMode="auto">
            <a:xfrm>
              <a:off x="481" y="1304"/>
              <a:ext cx="23" cy="29"/>
            </a:xfrm>
            <a:custGeom>
              <a:avLst/>
              <a:gdLst>
                <a:gd name="T0" fmla="*/ 0 w 23"/>
                <a:gd name="T1" fmla="*/ 28 h 29"/>
                <a:gd name="T2" fmla="*/ 1 w 23"/>
                <a:gd name="T3" fmla="*/ 27 h 29"/>
                <a:gd name="T4" fmla="*/ 2 w 23"/>
                <a:gd name="T5" fmla="*/ 25 h 29"/>
                <a:gd name="T6" fmla="*/ 3 w 23"/>
                <a:gd name="T7" fmla="*/ 23 h 29"/>
                <a:gd name="T8" fmla="*/ 4 w 23"/>
                <a:gd name="T9" fmla="*/ 22 h 29"/>
                <a:gd name="T10" fmla="*/ 5 w 23"/>
                <a:gd name="T11" fmla="*/ 20 h 29"/>
                <a:gd name="T12" fmla="*/ 7 w 23"/>
                <a:gd name="T13" fmla="*/ 18 h 29"/>
                <a:gd name="T14" fmla="*/ 8 w 23"/>
                <a:gd name="T15" fmla="*/ 16 h 29"/>
                <a:gd name="T16" fmla="*/ 9 w 23"/>
                <a:gd name="T17" fmla="*/ 14 h 29"/>
                <a:gd name="T18" fmla="*/ 11 w 23"/>
                <a:gd name="T19" fmla="*/ 12 h 29"/>
                <a:gd name="T20" fmla="*/ 12 w 23"/>
                <a:gd name="T21" fmla="*/ 10 h 29"/>
                <a:gd name="T22" fmla="*/ 14 w 23"/>
                <a:gd name="T23" fmla="*/ 8 h 29"/>
                <a:gd name="T24" fmla="*/ 15 w 23"/>
                <a:gd name="T25" fmla="*/ 6 h 29"/>
                <a:gd name="T26" fmla="*/ 17 w 23"/>
                <a:gd name="T27" fmla="*/ 4 h 29"/>
                <a:gd name="T28" fmla="*/ 19 w 23"/>
                <a:gd name="T29" fmla="*/ 3 h 29"/>
                <a:gd name="T30" fmla="*/ 20 w 23"/>
                <a:gd name="T31" fmla="*/ 1 h 29"/>
                <a:gd name="T32" fmla="*/ 22 w 2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9"/>
                <a:gd name="T53" fmla="*/ 23 w 2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9">
                  <a:moveTo>
                    <a:pt x="0" y="28"/>
                  </a:moveTo>
                  <a:lnTo>
                    <a:pt x="1" y="27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0" y="1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" name="Freeform 715"/>
            <p:cNvSpPr>
              <a:spLocks/>
            </p:cNvSpPr>
            <p:nvPr/>
          </p:nvSpPr>
          <p:spPr bwMode="auto">
            <a:xfrm>
              <a:off x="475" y="1328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12 h 17"/>
                <a:gd name="T4" fmla="*/ 14 w 17"/>
                <a:gd name="T5" fmla="*/ 14 h 17"/>
                <a:gd name="T6" fmla="*/ 12 w 17"/>
                <a:gd name="T7" fmla="*/ 14 h 17"/>
                <a:gd name="T8" fmla="*/ 11 w 17"/>
                <a:gd name="T9" fmla="*/ 16 h 17"/>
                <a:gd name="T10" fmla="*/ 9 w 17"/>
                <a:gd name="T11" fmla="*/ 16 h 17"/>
                <a:gd name="T12" fmla="*/ 8 w 17"/>
                <a:gd name="T13" fmla="*/ 16 h 17"/>
                <a:gd name="T14" fmla="*/ 6 w 17"/>
                <a:gd name="T15" fmla="*/ 14 h 17"/>
                <a:gd name="T16" fmla="*/ 4 w 17"/>
                <a:gd name="T17" fmla="*/ 14 h 17"/>
                <a:gd name="T18" fmla="*/ 3 w 17"/>
                <a:gd name="T19" fmla="*/ 12 h 17"/>
                <a:gd name="T20" fmla="*/ 1 w 17"/>
                <a:gd name="T21" fmla="*/ 12 h 17"/>
                <a:gd name="T22" fmla="*/ 1 w 17"/>
                <a:gd name="T23" fmla="*/ 11 h 17"/>
                <a:gd name="T24" fmla="*/ 0 w 17"/>
                <a:gd name="T25" fmla="*/ 9 h 17"/>
                <a:gd name="T26" fmla="*/ 0 w 17"/>
                <a:gd name="T27" fmla="*/ 8 h 17"/>
                <a:gd name="T28" fmla="*/ 0 w 17"/>
                <a:gd name="T29" fmla="*/ 6 h 17"/>
                <a:gd name="T30" fmla="*/ 0 w 17"/>
                <a:gd name="T31" fmla="*/ 4 h 17"/>
                <a:gd name="T32" fmla="*/ 0 w 17"/>
                <a:gd name="T33" fmla="*/ 3 h 17"/>
                <a:gd name="T34" fmla="*/ 1 w 17"/>
                <a:gd name="T35" fmla="*/ 1 h 17"/>
                <a:gd name="T36" fmla="*/ 3 w 17"/>
                <a:gd name="T37" fmla="*/ 0 h 17"/>
                <a:gd name="T38" fmla="*/ 16 w 17"/>
                <a:gd name="T39" fmla="*/ 1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" name="Freeform 716"/>
            <p:cNvSpPr>
              <a:spLocks/>
            </p:cNvSpPr>
            <p:nvPr/>
          </p:nvSpPr>
          <p:spPr bwMode="auto">
            <a:xfrm>
              <a:off x="500" y="1299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1 w 17"/>
                <a:gd name="T5" fmla="*/ 0 h 17"/>
                <a:gd name="T6" fmla="*/ 3 w 17"/>
                <a:gd name="T7" fmla="*/ 0 h 17"/>
                <a:gd name="T8" fmla="*/ 5 w 17"/>
                <a:gd name="T9" fmla="*/ 0 h 17"/>
                <a:gd name="T10" fmla="*/ 7 w 17"/>
                <a:gd name="T11" fmla="*/ 0 h 17"/>
                <a:gd name="T12" fmla="*/ 8 w 17"/>
                <a:gd name="T13" fmla="*/ 0 h 17"/>
                <a:gd name="T14" fmla="*/ 10 w 17"/>
                <a:gd name="T15" fmla="*/ 1 h 17"/>
                <a:gd name="T16" fmla="*/ 12 w 17"/>
                <a:gd name="T17" fmla="*/ 1 h 17"/>
                <a:gd name="T18" fmla="*/ 14 w 17"/>
                <a:gd name="T19" fmla="*/ 3 h 17"/>
                <a:gd name="T20" fmla="*/ 16 w 17"/>
                <a:gd name="T21" fmla="*/ 4 h 17"/>
                <a:gd name="T22" fmla="*/ 16 w 17"/>
                <a:gd name="T23" fmla="*/ 6 h 17"/>
                <a:gd name="T24" fmla="*/ 16 w 17"/>
                <a:gd name="T25" fmla="*/ 8 h 17"/>
                <a:gd name="T26" fmla="*/ 16 w 17"/>
                <a:gd name="T27" fmla="*/ 9 h 17"/>
                <a:gd name="T28" fmla="*/ 16 w 17"/>
                <a:gd name="T29" fmla="*/ 11 h 17"/>
                <a:gd name="T30" fmla="*/ 14 w 17"/>
                <a:gd name="T31" fmla="*/ 12 h 17"/>
                <a:gd name="T32" fmla="*/ 14 w 17"/>
                <a:gd name="T33" fmla="*/ 14 h 17"/>
                <a:gd name="T34" fmla="*/ 12 w 17"/>
                <a:gd name="T35" fmla="*/ 16 h 17"/>
                <a:gd name="T36" fmla="*/ 10 w 17"/>
                <a:gd name="T37" fmla="*/ 16 h 17"/>
                <a:gd name="T38" fmla="*/ 0 w 17"/>
                <a:gd name="T39" fmla="*/ 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0" y="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" name="Freeform 717"/>
            <p:cNvSpPr>
              <a:spLocks/>
            </p:cNvSpPr>
            <p:nvPr/>
          </p:nvSpPr>
          <p:spPr bwMode="auto">
            <a:xfrm>
              <a:off x="503" y="130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1 w 17"/>
                <a:gd name="T7" fmla="*/ 12 h 17"/>
                <a:gd name="T8" fmla="*/ 1 w 17"/>
                <a:gd name="T9" fmla="*/ 8 h 17"/>
                <a:gd name="T10" fmla="*/ 2 w 17"/>
                <a:gd name="T11" fmla="*/ 8 h 17"/>
                <a:gd name="T12" fmla="*/ 4 w 17"/>
                <a:gd name="T13" fmla="*/ 4 h 17"/>
                <a:gd name="T14" fmla="*/ 5 w 17"/>
                <a:gd name="T15" fmla="*/ 4 h 17"/>
                <a:gd name="T16" fmla="*/ 5 w 17"/>
                <a:gd name="T17" fmla="*/ 0 h 17"/>
                <a:gd name="T18" fmla="*/ 6 w 17"/>
                <a:gd name="T19" fmla="*/ 0 h 17"/>
                <a:gd name="T20" fmla="*/ 8 w 17"/>
                <a:gd name="T21" fmla="*/ 0 h 17"/>
                <a:gd name="T22" fmla="*/ 9 w 17"/>
                <a:gd name="T23" fmla="*/ 0 h 17"/>
                <a:gd name="T24" fmla="*/ 12 w 17"/>
                <a:gd name="T25" fmla="*/ 0 h 17"/>
                <a:gd name="T26" fmla="*/ 13 w 17"/>
                <a:gd name="T27" fmla="*/ 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" name="Freeform 718"/>
            <p:cNvSpPr>
              <a:spLocks/>
            </p:cNvSpPr>
            <p:nvPr/>
          </p:nvSpPr>
          <p:spPr bwMode="auto">
            <a:xfrm>
              <a:off x="498" y="1301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4 w 17"/>
                <a:gd name="T5" fmla="*/ 12 h 17"/>
                <a:gd name="T6" fmla="*/ 14 w 17"/>
                <a:gd name="T7" fmla="*/ 14 h 17"/>
                <a:gd name="T8" fmla="*/ 12 w 17"/>
                <a:gd name="T9" fmla="*/ 14 h 17"/>
                <a:gd name="T10" fmla="*/ 11 w 17"/>
                <a:gd name="T11" fmla="*/ 16 h 17"/>
                <a:gd name="T12" fmla="*/ 9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6 h 17"/>
                <a:gd name="T20" fmla="*/ 3 w 17"/>
                <a:gd name="T21" fmla="*/ 14 h 17"/>
                <a:gd name="T22" fmla="*/ 3 w 17"/>
                <a:gd name="T23" fmla="*/ 12 h 17"/>
                <a:gd name="T24" fmla="*/ 1 w 17"/>
                <a:gd name="T25" fmla="*/ 12 h 17"/>
                <a:gd name="T26" fmla="*/ 1 w 17"/>
                <a:gd name="T27" fmla="*/ 10 h 17"/>
                <a:gd name="T28" fmla="*/ 0 w 17"/>
                <a:gd name="T29" fmla="*/ 8 h 17"/>
                <a:gd name="T30" fmla="*/ 0 w 17"/>
                <a:gd name="T31" fmla="*/ 7 h 17"/>
                <a:gd name="T32" fmla="*/ 0 w 17"/>
                <a:gd name="T33" fmla="*/ 5 h 17"/>
                <a:gd name="T34" fmla="*/ 0 w 17"/>
                <a:gd name="T35" fmla="*/ 3 h 17"/>
                <a:gd name="T36" fmla="*/ 0 w 17"/>
                <a:gd name="T37" fmla="*/ 1 h 17"/>
                <a:gd name="T38" fmla="*/ 1 w 17"/>
                <a:gd name="T39" fmla="*/ 0 h 17"/>
                <a:gd name="T40" fmla="*/ 16 w 17"/>
                <a:gd name="T41" fmla="*/ 1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" name="Freeform 719"/>
            <p:cNvSpPr>
              <a:spLocks/>
            </p:cNvSpPr>
            <p:nvPr/>
          </p:nvSpPr>
          <p:spPr bwMode="auto">
            <a:xfrm>
              <a:off x="514" y="1295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6 w 17"/>
                <a:gd name="T5" fmla="*/ 1 h 17"/>
                <a:gd name="T6" fmla="*/ 9 w 17"/>
                <a:gd name="T7" fmla="*/ 1 h 17"/>
                <a:gd name="T8" fmla="*/ 11 w 17"/>
                <a:gd name="T9" fmla="*/ 2 h 17"/>
                <a:gd name="T10" fmla="*/ 13 w 17"/>
                <a:gd name="T11" fmla="*/ 2 h 17"/>
                <a:gd name="T12" fmla="*/ 13 w 17"/>
                <a:gd name="T13" fmla="*/ 4 h 17"/>
                <a:gd name="T14" fmla="*/ 16 w 17"/>
                <a:gd name="T15" fmla="*/ 5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9 h 17"/>
                <a:gd name="T22" fmla="*/ 16 w 17"/>
                <a:gd name="T23" fmla="*/ 10 h 17"/>
                <a:gd name="T24" fmla="*/ 13 w 17"/>
                <a:gd name="T25" fmla="*/ 12 h 17"/>
                <a:gd name="T26" fmla="*/ 11 w 17"/>
                <a:gd name="T27" fmla="*/ 13 h 17"/>
                <a:gd name="T28" fmla="*/ 11 w 17"/>
                <a:gd name="T29" fmla="*/ 14 h 17"/>
                <a:gd name="T30" fmla="*/ 9 w 17"/>
                <a:gd name="T31" fmla="*/ 14 h 17"/>
                <a:gd name="T32" fmla="*/ 6 w 17"/>
                <a:gd name="T33" fmla="*/ 16 h 17"/>
                <a:gd name="T34" fmla="*/ 4 w 17"/>
                <a:gd name="T35" fmla="*/ 16 h 17"/>
                <a:gd name="T36" fmla="*/ 2 w 17"/>
                <a:gd name="T37" fmla="*/ 16 h 17"/>
                <a:gd name="T38" fmla="*/ 0 w 17"/>
                <a:gd name="T39" fmla="*/ 16 h 17"/>
                <a:gd name="T40" fmla="*/ 4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" name="Freeform 720"/>
            <p:cNvSpPr>
              <a:spLocks/>
            </p:cNvSpPr>
            <p:nvPr/>
          </p:nvSpPr>
          <p:spPr bwMode="auto">
            <a:xfrm>
              <a:off x="514" y="1287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5 w 17"/>
                <a:gd name="T5" fmla="*/ 14 h 17"/>
                <a:gd name="T6" fmla="*/ 0 w 17"/>
                <a:gd name="T7" fmla="*/ 14 h 17"/>
                <a:gd name="T8" fmla="*/ 0 w 17"/>
                <a:gd name="T9" fmla="*/ 13 h 17"/>
                <a:gd name="T10" fmla="*/ 0 w 17"/>
                <a:gd name="T11" fmla="*/ 12 h 17"/>
                <a:gd name="T12" fmla="*/ 0 w 17"/>
                <a:gd name="T13" fmla="*/ 11 h 17"/>
                <a:gd name="T14" fmla="*/ 0 w 17"/>
                <a:gd name="T15" fmla="*/ 10 h 17"/>
                <a:gd name="T16" fmla="*/ 0 w 17"/>
                <a:gd name="T17" fmla="*/ 9 h 17"/>
                <a:gd name="T18" fmla="*/ 0 w 17"/>
                <a:gd name="T19" fmla="*/ 8 h 17"/>
                <a:gd name="T20" fmla="*/ 0 w 17"/>
                <a:gd name="T21" fmla="*/ 6 h 17"/>
                <a:gd name="T22" fmla="*/ 0 w 17"/>
                <a:gd name="T23" fmla="*/ 5 h 17"/>
                <a:gd name="T24" fmla="*/ 5 w 17"/>
                <a:gd name="T25" fmla="*/ 4 h 17"/>
                <a:gd name="T26" fmla="*/ 5 w 17"/>
                <a:gd name="T27" fmla="*/ 2 h 17"/>
                <a:gd name="T28" fmla="*/ 10 w 17"/>
                <a:gd name="T29" fmla="*/ 1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10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" name="Freeform 721"/>
            <p:cNvSpPr>
              <a:spLocks/>
            </p:cNvSpPr>
            <p:nvPr/>
          </p:nvSpPr>
          <p:spPr bwMode="auto">
            <a:xfrm>
              <a:off x="510" y="129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8 h 17"/>
                <a:gd name="T12" fmla="*/ 14 w 17"/>
                <a:gd name="T13" fmla="*/ 10 h 17"/>
                <a:gd name="T14" fmla="*/ 14 w 17"/>
                <a:gd name="T15" fmla="*/ 12 h 17"/>
                <a:gd name="T16" fmla="*/ 13 w 17"/>
                <a:gd name="T17" fmla="*/ 14 h 17"/>
                <a:gd name="T18" fmla="*/ 11 w 17"/>
                <a:gd name="T19" fmla="*/ 16 h 17"/>
                <a:gd name="T20" fmla="*/ 10 w 17"/>
                <a:gd name="T21" fmla="*/ 16 h 17"/>
                <a:gd name="T22" fmla="*/ 7 w 17"/>
                <a:gd name="T23" fmla="*/ 16 h 17"/>
                <a:gd name="T24" fmla="*/ 5 w 17"/>
                <a:gd name="T25" fmla="*/ 16 h 17"/>
                <a:gd name="T26" fmla="*/ 4 w 17"/>
                <a:gd name="T27" fmla="*/ 14 h 17"/>
                <a:gd name="T28" fmla="*/ 2 w 17"/>
                <a:gd name="T29" fmla="*/ 14 h 17"/>
                <a:gd name="T30" fmla="*/ 1 w 17"/>
                <a:gd name="T31" fmla="*/ 12 h 17"/>
                <a:gd name="T32" fmla="*/ 0 w 17"/>
                <a:gd name="T33" fmla="*/ 10 h 17"/>
                <a:gd name="T34" fmla="*/ 0 w 17"/>
                <a:gd name="T35" fmla="*/ 8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" name="Freeform 722"/>
            <p:cNvSpPr>
              <a:spLocks/>
            </p:cNvSpPr>
            <p:nvPr/>
          </p:nvSpPr>
          <p:spPr bwMode="auto">
            <a:xfrm>
              <a:off x="512" y="1282"/>
              <a:ext cx="17" cy="17"/>
            </a:xfrm>
            <a:custGeom>
              <a:avLst/>
              <a:gdLst>
                <a:gd name="T0" fmla="*/ 0 w 17"/>
                <a:gd name="T1" fmla="*/ 3 h 17"/>
                <a:gd name="T2" fmla="*/ 0 w 17"/>
                <a:gd name="T3" fmla="*/ 3 h 17"/>
                <a:gd name="T4" fmla="*/ 1 w 17"/>
                <a:gd name="T5" fmla="*/ 1 h 17"/>
                <a:gd name="T6" fmla="*/ 2 w 17"/>
                <a:gd name="T7" fmla="*/ 1 h 17"/>
                <a:gd name="T8" fmla="*/ 4 w 17"/>
                <a:gd name="T9" fmla="*/ 0 h 17"/>
                <a:gd name="T10" fmla="*/ 5 w 17"/>
                <a:gd name="T11" fmla="*/ 0 h 17"/>
                <a:gd name="T12" fmla="*/ 7 w 17"/>
                <a:gd name="T13" fmla="*/ 0 h 17"/>
                <a:gd name="T14" fmla="*/ 10 w 17"/>
                <a:gd name="T15" fmla="*/ 0 h 17"/>
                <a:gd name="T16" fmla="*/ 11 w 17"/>
                <a:gd name="T17" fmla="*/ 1 h 17"/>
                <a:gd name="T18" fmla="*/ 13 w 17"/>
                <a:gd name="T19" fmla="*/ 1 h 17"/>
                <a:gd name="T20" fmla="*/ 13 w 17"/>
                <a:gd name="T21" fmla="*/ 3 h 17"/>
                <a:gd name="T22" fmla="*/ 14 w 17"/>
                <a:gd name="T23" fmla="*/ 3 h 17"/>
                <a:gd name="T24" fmla="*/ 14 w 17"/>
                <a:gd name="T25" fmla="*/ 5 h 17"/>
                <a:gd name="T26" fmla="*/ 16 w 17"/>
                <a:gd name="T27" fmla="*/ 7 h 17"/>
                <a:gd name="T28" fmla="*/ 16 w 17"/>
                <a:gd name="T29" fmla="*/ 8 h 17"/>
                <a:gd name="T30" fmla="*/ 16 w 17"/>
                <a:gd name="T31" fmla="*/ 10 h 17"/>
                <a:gd name="T32" fmla="*/ 16 w 17"/>
                <a:gd name="T33" fmla="*/ 12 h 17"/>
                <a:gd name="T34" fmla="*/ 14 w 17"/>
                <a:gd name="T35" fmla="*/ 14 h 17"/>
                <a:gd name="T36" fmla="*/ 14 w 17"/>
                <a:gd name="T37" fmla="*/ 16 h 17"/>
                <a:gd name="T38" fmla="*/ 0 w 17"/>
                <a:gd name="T39" fmla="*/ 3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0" y="3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" name="Freeform 723"/>
            <p:cNvSpPr>
              <a:spLocks/>
            </p:cNvSpPr>
            <p:nvPr/>
          </p:nvSpPr>
          <p:spPr bwMode="auto">
            <a:xfrm>
              <a:off x="517" y="1250"/>
              <a:ext cx="38" cy="38"/>
            </a:xfrm>
            <a:custGeom>
              <a:avLst/>
              <a:gdLst>
                <a:gd name="T0" fmla="*/ 0 w 38"/>
                <a:gd name="T1" fmla="*/ 37 h 38"/>
                <a:gd name="T2" fmla="*/ 0 w 38"/>
                <a:gd name="T3" fmla="*/ 37 h 38"/>
                <a:gd name="T4" fmla="*/ 1 w 38"/>
                <a:gd name="T5" fmla="*/ 36 h 38"/>
                <a:gd name="T6" fmla="*/ 1 w 38"/>
                <a:gd name="T7" fmla="*/ 35 h 38"/>
                <a:gd name="T8" fmla="*/ 3 w 38"/>
                <a:gd name="T9" fmla="*/ 33 h 38"/>
                <a:gd name="T10" fmla="*/ 4 w 38"/>
                <a:gd name="T11" fmla="*/ 31 h 38"/>
                <a:gd name="T12" fmla="*/ 6 w 38"/>
                <a:gd name="T13" fmla="*/ 29 h 38"/>
                <a:gd name="T14" fmla="*/ 8 w 38"/>
                <a:gd name="T15" fmla="*/ 26 h 38"/>
                <a:gd name="T16" fmla="*/ 10 w 38"/>
                <a:gd name="T17" fmla="*/ 24 h 38"/>
                <a:gd name="T18" fmla="*/ 13 w 38"/>
                <a:gd name="T19" fmla="*/ 21 h 38"/>
                <a:gd name="T20" fmla="*/ 16 w 38"/>
                <a:gd name="T21" fmla="*/ 18 h 38"/>
                <a:gd name="T22" fmla="*/ 18 w 38"/>
                <a:gd name="T23" fmla="*/ 14 h 38"/>
                <a:gd name="T24" fmla="*/ 22 w 38"/>
                <a:gd name="T25" fmla="*/ 12 h 38"/>
                <a:gd name="T26" fmla="*/ 25 w 38"/>
                <a:gd name="T27" fmla="*/ 8 h 38"/>
                <a:gd name="T28" fmla="*/ 29 w 38"/>
                <a:gd name="T29" fmla="*/ 6 h 38"/>
                <a:gd name="T30" fmla="*/ 33 w 38"/>
                <a:gd name="T31" fmla="*/ 2 h 38"/>
                <a:gd name="T32" fmla="*/ 37 w 38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37"/>
                  </a:moveTo>
                  <a:lnTo>
                    <a:pt x="0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6" y="29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5" y="8"/>
                  </a:lnTo>
                  <a:lnTo>
                    <a:pt x="29" y="6"/>
                  </a:lnTo>
                  <a:lnTo>
                    <a:pt x="33" y="2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" name="Freeform 724"/>
            <p:cNvSpPr>
              <a:spLocks/>
            </p:cNvSpPr>
            <p:nvPr/>
          </p:nvSpPr>
          <p:spPr bwMode="auto">
            <a:xfrm>
              <a:off x="511" y="1284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4 w 17"/>
                <a:gd name="T5" fmla="*/ 12 h 17"/>
                <a:gd name="T6" fmla="*/ 14 w 17"/>
                <a:gd name="T7" fmla="*/ 14 h 17"/>
                <a:gd name="T8" fmla="*/ 13 w 17"/>
                <a:gd name="T9" fmla="*/ 14 h 17"/>
                <a:gd name="T10" fmla="*/ 11 w 17"/>
                <a:gd name="T11" fmla="*/ 16 h 17"/>
                <a:gd name="T12" fmla="*/ 10 w 17"/>
                <a:gd name="T13" fmla="*/ 16 h 17"/>
                <a:gd name="T14" fmla="*/ 8 w 17"/>
                <a:gd name="T15" fmla="*/ 16 h 17"/>
                <a:gd name="T16" fmla="*/ 7 w 17"/>
                <a:gd name="T17" fmla="*/ 16 h 17"/>
                <a:gd name="T18" fmla="*/ 5 w 17"/>
                <a:gd name="T19" fmla="*/ 14 h 17"/>
                <a:gd name="T20" fmla="*/ 4 w 17"/>
                <a:gd name="T21" fmla="*/ 14 h 17"/>
                <a:gd name="T22" fmla="*/ 2 w 17"/>
                <a:gd name="T23" fmla="*/ 12 h 17"/>
                <a:gd name="T24" fmla="*/ 1 w 17"/>
                <a:gd name="T25" fmla="*/ 12 h 17"/>
                <a:gd name="T26" fmla="*/ 1 w 17"/>
                <a:gd name="T27" fmla="*/ 10 h 17"/>
                <a:gd name="T28" fmla="*/ 0 w 17"/>
                <a:gd name="T29" fmla="*/ 8 h 17"/>
                <a:gd name="T30" fmla="*/ 0 w 17"/>
                <a:gd name="T31" fmla="*/ 7 h 17"/>
                <a:gd name="T32" fmla="*/ 0 w 17"/>
                <a:gd name="T33" fmla="*/ 5 h 17"/>
                <a:gd name="T34" fmla="*/ 0 w 17"/>
                <a:gd name="T35" fmla="*/ 3 h 17"/>
                <a:gd name="T36" fmla="*/ 0 w 17"/>
                <a:gd name="T37" fmla="*/ 1 h 17"/>
                <a:gd name="T38" fmla="*/ 1 w 17"/>
                <a:gd name="T39" fmla="*/ 0 h 17"/>
                <a:gd name="T40" fmla="*/ 16 w 17"/>
                <a:gd name="T41" fmla="*/ 1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" name="Freeform 725"/>
            <p:cNvSpPr>
              <a:spLocks/>
            </p:cNvSpPr>
            <p:nvPr/>
          </p:nvSpPr>
          <p:spPr bwMode="auto">
            <a:xfrm>
              <a:off x="550" y="1244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1 w 17"/>
                <a:gd name="T5" fmla="*/ 0 h 17"/>
                <a:gd name="T6" fmla="*/ 3 w 17"/>
                <a:gd name="T7" fmla="*/ 0 h 17"/>
                <a:gd name="T8" fmla="*/ 5 w 17"/>
                <a:gd name="T9" fmla="*/ 0 h 17"/>
                <a:gd name="T10" fmla="*/ 7 w 17"/>
                <a:gd name="T11" fmla="*/ 0 h 17"/>
                <a:gd name="T12" fmla="*/ 8 w 17"/>
                <a:gd name="T13" fmla="*/ 0 h 17"/>
                <a:gd name="T14" fmla="*/ 10 w 17"/>
                <a:gd name="T15" fmla="*/ 0 h 17"/>
                <a:gd name="T16" fmla="*/ 12 w 17"/>
                <a:gd name="T17" fmla="*/ 1 h 17"/>
                <a:gd name="T18" fmla="*/ 14 w 17"/>
                <a:gd name="T19" fmla="*/ 3 h 17"/>
                <a:gd name="T20" fmla="*/ 16 w 17"/>
                <a:gd name="T21" fmla="*/ 4 h 17"/>
                <a:gd name="T22" fmla="*/ 16 w 17"/>
                <a:gd name="T23" fmla="*/ 6 h 17"/>
                <a:gd name="T24" fmla="*/ 16 w 17"/>
                <a:gd name="T25" fmla="*/ 8 h 17"/>
                <a:gd name="T26" fmla="*/ 16 w 17"/>
                <a:gd name="T27" fmla="*/ 9 h 17"/>
                <a:gd name="T28" fmla="*/ 16 w 17"/>
                <a:gd name="T29" fmla="*/ 11 h 17"/>
                <a:gd name="T30" fmla="*/ 16 w 17"/>
                <a:gd name="T31" fmla="*/ 12 h 17"/>
                <a:gd name="T32" fmla="*/ 14 w 17"/>
                <a:gd name="T33" fmla="*/ 14 h 17"/>
                <a:gd name="T34" fmla="*/ 12 w 17"/>
                <a:gd name="T35" fmla="*/ 14 h 17"/>
                <a:gd name="T36" fmla="*/ 10 w 17"/>
                <a:gd name="T37" fmla="*/ 16 h 17"/>
                <a:gd name="T38" fmla="*/ 0 w 17"/>
                <a:gd name="T39" fmla="*/ 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0" y="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" name="Freeform 726"/>
            <p:cNvSpPr>
              <a:spLocks/>
            </p:cNvSpPr>
            <p:nvPr/>
          </p:nvSpPr>
          <p:spPr bwMode="auto">
            <a:xfrm>
              <a:off x="554" y="1247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0 h 17"/>
                <a:gd name="T4" fmla="*/ 1 w 18"/>
                <a:gd name="T5" fmla="*/ 10 h 17"/>
                <a:gd name="T6" fmla="*/ 2 w 18"/>
                <a:gd name="T7" fmla="*/ 10 h 17"/>
                <a:gd name="T8" fmla="*/ 3 w 18"/>
                <a:gd name="T9" fmla="*/ 10 h 17"/>
                <a:gd name="T10" fmla="*/ 4 w 18"/>
                <a:gd name="T11" fmla="*/ 5 h 17"/>
                <a:gd name="T12" fmla="*/ 5 w 18"/>
                <a:gd name="T13" fmla="*/ 5 h 17"/>
                <a:gd name="T14" fmla="*/ 6 w 18"/>
                <a:gd name="T15" fmla="*/ 0 h 17"/>
                <a:gd name="T16" fmla="*/ 8 w 18"/>
                <a:gd name="T17" fmla="*/ 0 h 17"/>
                <a:gd name="T18" fmla="*/ 9 w 18"/>
                <a:gd name="T19" fmla="*/ 0 h 17"/>
                <a:gd name="T20" fmla="*/ 10 w 18"/>
                <a:gd name="T21" fmla="*/ 0 h 17"/>
                <a:gd name="T22" fmla="*/ 12 w 18"/>
                <a:gd name="T23" fmla="*/ 0 h 17"/>
                <a:gd name="T24" fmla="*/ 13 w 18"/>
                <a:gd name="T25" fmla="*/ 0 h 17"/>
                <a:gd name="T26" fmla="*/ 15 w 18"/>
                <a:gd name="T27" fmla="*/ 0 h 17"/>
                <a:gd name="T28" fmla="*/ 16 w 18"/>
                <a:gd name="T29" fmla="*/ 5 h 17"/>
                <a:gd name="T30" fmla="*/ 17 w 18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0" y="16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5"/>
                  </a:lnTo>
                  <a:lnTo>
                    <a:pt x="17" y="1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" name="Freeform 727"/>
            <p:cNvSpPr>
              <a:spLocks/>
            </p:cNvSpPr>
            <p:nvPr/>
          </p:nvSpPr>
          <p:spPr bwMode="auto">
            <a:xfrm>
              <a:off x="548" y="124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6 w 17"/>
                <a:gd name="T13" fmla="*/ 16 h 17"/>
                <a:gd name="T14" fmla="*/ 4 w 17"/>
                <a:gd name="T15" fmla="*/ 14 h 17"/>
                <a:gd name="T16" fmla="*/ 2 w 17"/>
                <a:gd name="T17" fmla="*/ 13 h 17"/>
                <a:gd name="T18" fmla="*/ 0 w 17"/>
                <a:gd name="T19" fmla="*/ 11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7 h 17"/>
                <a:gd name="T26" fmla="*/ 0 w 17"/>
                <a:gd name="T27" fmla="*/ 5 h 17"/>
                <a:gd name="T28" fmla="*/ 0 w 17"/>
                <a:gd name="T29" fmla="*/ 4 h 17"/>
                <a:gd name="T30" fmla="*/ 2 w 17"/>
                <a:gd name="T31" fmla="*/ 2 h 17"/>
                <a:gd name="T32" fmla="*/ 2 w 17"/>
                <a:gd name="T33" fmla="*/ 1 h 17"/>
                <a:gd name="T34" fmla="*/ 4 w 17"/>
                <a:gd name="T35" fmla="*/ 1 h 17"/>
                <a:gd name="T36" fmla="*/ 6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" name="Freeform 728"/>
            <p:cNvSpPr>
              <a:spLocks/>
            </p:cNvSpPr>
            <p:nvPr/>
          </p:nvSpPr>
          <p:spPr bwMode="auto">
            <a:xfrm>
              <a:off x="568" y="1244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6 w 17"/>
                <a:gd name="T7" fmla="*/ 1 h 17"/>
                <a:gd name="T8" fmla="*/ 16 w 17"/>
                <a:gd name="T9" fmla="*/ 3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9 h 17"/>
                <a:gd name="T18" fmla="*/ 16 w 17"/>
                <a:gd name="T19" fmla="*/ 11 h 17"/>
                <a:gd name="T20" fmla="*/ 14 w 17"/>
                <a:gd name="T21" fmla="*/ 12 h 17"/>
                <a:gd name="T22" fmla="*/ 12 w 17"/>
                <a:gd name="T23" fmla="*/ 14 h 17"/>
                <a:gd name="T24" fmla="*/ 10 w 17"/>
                <a:gd name="T25" fmla="*/ 14 h 17"/>
                <a:gd name="T26" fmla="*/ 10 w 17"/>
                <a:gd name="T27" fmla="*/ 16 h 17"/>
                <a:gd name="T28" fmla="*/ 7 w 17"/>
                <a:gd name="T29" fmla="*/ 16 h 17"/>
                <a:gd name="T30" fmla="*/ 5 w 17"/>
                <a:gd name="T31" fmla="*/ 16 h 17"/>
                <a:gd name="T32" fmla="*/ 3 w 17"/>
                <a:gd name="T33" fmla="*/ 16 h 17"/>
                <a:gd name="T34" fmla="*/ 1 w 17"/>
                <a:gd name="T35" fmla="*/ 14 h 17"/>
                <a:gd name="T36" fmla="*/ 0 w 17"/>
                <a:gd name="T37" fmla="*/ 14 h 17"/>
                <a:gd name="T38" fmla="*/ 12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" name="Freeform 729"/>
            <p:cNvSpPr>
              <a:spLocks/>
            </p:cNvSpPr>
            <p:nvPr/>
          </p:nvSpPr>
          <p:spPr bwMode="auto">
            <a:xfrm>
              <a:off x="571" y="12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1 w 17"/>
                <a:gd name="T7" fmla="*/ 13 h 17"/>
                <a:gd name="T8" fmla="*/ 1 w 17"/>
                <a:gd name="T9" fmla="*/ 11 h 17"/>
                <a:gd name="T10" fmla="*/ 1 w 17"/>
                <a:gd name="T11" fmla="*/ 10 h 17"/>
                <a:gd name="T12" fmla="*/ 2 w 17"/>
                <a:gd name="T13" fmla="*/ 8 h 17"/>
                <a:gd name="T14" fmla="*/ 4 w 17"/>
                <a:gd name="T15" fmla="*/ 7 h 17"/>
                <a:gd name="T16" fmla="*/ 4 w 17"/>
                <a:gd name="T17" fmla="*/ 5 h 17"/>
                <a:gd name="T18" fmla="*/ 7 w 17"/>
                <a:gd name="T19" fmla="*/ 5 h 17"/>
                <a:gd name="T20" fmla="*/ 8 w 17"/>
                <a:gd name="T21" fmla="*/ 4 h 17"/>
                <a:gd name="T22" fmla="*/ 10 w 17"/>
                <a:gd name="T23" fmla="*/ 2 h 17"/>
                <a:gd name="T24" fmla="*/ 13 w 17"/>
                <a:gd name="T25" fmla="*/ 1 h 17"/>
                <a:gd name="T26" fmla="*/ 16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" name="Freeform 730"/>
            <p:cNvSpPr>
              <a:spLocks/>
            </p:cNvSpPr>
            <p:nvPr/>
          </p:nvSpPr>
          <p:spPr bwMode="auto">
            <a:xfrm>
              <a:off x="566" y="12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4 w 17"/>
                <a:gd name="T9" fmla="*/ 8 h 17"/>
                <a:gd name="T10" fmla="*/ 14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10 w 17"/>
                <a:gd name="T17" fmla="*/ 16 h 17"/>
                <a:gd name="T18" fmla="*/ 8 w 17"/>
                <a:gd name="T19" fmla="*/ 16 h 17"/>
                <a:gd name="T20" fmla="*/ 7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0 h 17"/>
                <a:gd name="T28" fmla="*/ 1 w 17"/>
                <a:gd name="T29" fmla="*/ 10 h 17"/>
                <a:gd name="T30" fmla="*/ 1 w 17"/>
                <a:gd name="T31" fmla="*/ 8 h 17"/>
                <a:gd name="T32" fmla="*/ 0 w 17"/>
                <a:gd name="T33" fmla="*/ 5 h 17"/>
                <a:gd name="T34" fmla="*/ 0 w 17"/>
                <a:gd name="T35" fmla="*/ 2 h 17"/>
                <a:gd name="T36" fmla="*/ 0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" name="Freeform 731"/>
            <p:cNvSpPr>
              <a:spLocks/>
            </p:cNvSpPr>
            <p:nvPr/>
          </p:nvSpPr>
          <p:spPr bwMode="auto">
            <a:xfrm>
              <a:off x="579" y="1232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2 w 17"/>
                <a:gd name="T5" fmla="*/ 0 h 17"/>
                <a:gd name="T6" fmla="*/ 4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2 w 17"/>
                <a:gd name="T13" fmla="*/ 1 h 17"/>
                <a:gd name="T14" fmla="*/ 12 w 17"/>
                <a:gd name="T15" fmla="*/ 2 h 17"/>
                <a:gd name="T16" fmla="*/ 14 w 17"/>
                <a:gd name="T17" fmla="*/ 2 h 17"/>
                <a:gd name="T18" fmla="*/ 14 w 17"/>
                <a:gd name="T19" fmla="*/ 4 h 17"/>
                <a:gd name="T20" fmla="*/ 16 w 17"/>
                <a:gd name="T21" fmla="*/ 5 h 17"/>
                <a:gd name="T22" fmla="*/ 16 w 17"/>
                <a:gd name="T23" fmla="*/ 7 h 17"/>
                <a:gd name="T24" fmla="*/ 16 w 17"/>
                <a:gd name="T25" fmla="*/ 8 h 17"/>
                <a:gd name="T26" fmla="*/ 16 w 17"/>
                <a:gd name="T27" fmla="*/ 10 h 17"/>
                <a:gd name="T28" fmla="*/ 16 w 17"/>
                <a:gd name="T29" fmla="*/ 11 h 17"/>
                <a:gd name="T30" fmla="*/ 14 w 17"/>
                <a:gd name="T31" fmla="*/ 13 h 17"/>
                <a:gd name="T32" fmla="*/ 14 w 17"/>
                <a:gd name="T33" fmla="*/ 14 h 17"/>
                <a:gd name="T34" fmla="*/ 12 w 17"/>
                <a:gd name="T35" fmla="*/ 16 h 17"/>
                <a:gd name="T36" fmla="*/ 10 w 17"/>
                <a:gd name="T37" fmla="*/ 16 h 17"/>
                <a:gd name="T38" fmla="*/ 0 w 17"/>
                <a:gd name="T39" fmla="*/ 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0" y="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4" name="Freeform 732"/>
            <p:cNvSpPr>
              <a:spLocks/>
            </p:cNvSpPr>
            <p:nvPr/>
          </p:nvSpPr>
          <p:spPr bwMode="auto">
            <a:xfrm>
              <a:off x="582" y="1226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2 w 26"/>
                <a:gd name="T3" fmla="*/ 14 h 17"/>
                <a:gd name="T4" fmla="*/ 4 w 26"/>
                <a:gd name="T5" fmla="*/ 13 h 17"/>
                <a:gd name="T6" fmla="*/ 6 w 26"/>
                <a:gd name="T7" fmla="*/ 12 h 17"/>
                <a:gd name="T8" fmla="*/ 8 w 26"/>
                <a:gd name="T9" fmla="*/ 10 h 17"/>
                <a:gd name="T10" fmla="*/ 10 w 26"/>
                <a:gd name="T11" fmla="*/ 9 h 17"/>
                <a:gd name="T12" fmla="*/ 12 w 26"/>
                <a:gd name="T13" fmla="*/ 8 h 17"/>
                <a:gd name="T14" fmla="*/ 14 w 26"/>
                <a:gd name="T15" fmla="*/ 6 h 17"/>
                <a:gd name="T16" fmla="*/ 16 w 26"/>
                <a:gd name="T17" fmla="*/ 5 h 17"/>
                <a:gd name="T18" fmla="*/ 18 w 26"/>
                <a:gd name="T19" fmla="*/ 4 h 17"/>
                <a:gd name="T20" fmla="*/ 19 w 26"/>
                <a:gd name="T21" fmla="*/ 2 h 17"/>
                <a:gd name="T22" fmla="*/ 21 w 26"/>
                <a:gd name="T23" fmla="*/ 2 h 17"/>
                <a:gd name="T24" fmla="*/ 22 w 26"/>
                <a:gd name="T25" fmla="*/ 1 h 17"/>
                <a:gd name="T26" fmla="*/ 24 w 26"/>
                <a:gd name="T27" fmla="*/ 0 h 17"/>
                <a:gd name="T28" fmla="*/ 25 w 2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7"/>
                <a:gd name="T47" fmla="*/ 26 w 2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7">
                  <a:moveTo>
                    <a:pt x="0" y="16"/>
                  </a:moveTo>
                  <a:lnTo>
                    <a:pt x="2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5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5" name="Freeform 733"/>
            <p:cNvSpPr>
              <a:spLocks/>
            </p:cNvSpPr>
            <p:nvPr/>
          </p:nvSpPr>
          <p:spPr bwMode="auto">
            <a:xfrm>
              <a:off x="576" y="1233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4 w 17"/>
                <a:gd name="T5" fmla="*/ 16 h 17"/>
                <a:gd name="T6" fmla="*/ 12 w 17"/>
                <a:gd name="T7" fmla="*/ 16 h 17"/>
                <a:gd name="T8" fmla="*/ 8 w 17"/>
                <a:gd name="T9" fmla="*/ 16 h 17"/>
                <a:gd name="T10" fmla="*/ 6 w 17"/>
                <a:gd name="T11" fmla="*/ 14 h 17"/>
                <a:gd name="T12" fmla="*/ 4 w 17"/>
                <a:gd name="T13" fmla="*/ 14 h 17"/>
                <a:gd name="T14" fmla="*/ 4 w 17"/>
                <a:gd name="T15" fmla="*/ 13 h 17"/>
                <a:gd name="T16" fmla="*/ 2 w 17"/>
                <a:gd name="T17" fmla="*/ 13 h 17"/>
                <a:gd name="T18" fmla="*/ 2 w 17"/>
                <a:gd name="T19" fmla="*/ 11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7 h 17"/>
                <a:gd name="T26" fmla="*/ 0 w 17"/>
                <a:gd name="T27" fmla="*/ 5 h 17"/>
                <a:gd name="T28" fmla="*/ 0 w 17"/>
                <a:gd name="T29" fmla="*/ 4 h 17"/>
                <a:gd name="T30" fmla="*/ 2 w 17"/>
                <a:gd name="T31" fmla="*/ 2 h 17"/>
                <a:gd name="T32" fmla="*/ 2 w 17"/>
                <a:gd name="T33" fmla="*/ 1 h 17"/>
                <a:gd name="T34" fmla="*/ 4 w 17"/>
                <a:gd name="T35" fmla="*/ 0 h 17"/>
                <a:gd name="T36" fmla="*/ 6 w 17"/>
                <a:gd name="T37" fmla="*/ 0 h 17"/>
                <a:gd name="T38" fmla="*/ 16 w 17"/>
                <a:gd name="T39" fmla="*/ 1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6" name="Freeform 734"/>
            <p:cNvSpPr>
              <a:spLocks/>
            </p:cNvSpPr>
            <p:nvPr/>
          </p:nvSpPr>
          <p:spPr bwMode="auto">
            <a:xfrm>
              <a:off x="605" y="122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1 h 17"/>
                <a:gd name="T14" fmla="*/ 12 w 17"/>
                <a:gd name="T15" fmla="*/ 1 h 17"/>
                <a:gd name="T16" fmla="*/ 14 w 17"/>
                <a:gd name="T17" fmla="*/ 2 h 17"/>
                <a:gd name="T18" fmla="*/ 16 w 17"/>
                <a:gd name="T19" fmla="*/ 4 h 17"/>
                <a:gd name="T20" fmla="*/ 16 w 17"/>
                <a:gd name="T21" fmla="*/ 5 h 17"/>
                <a:gd name="T22" fmla="*/ 16 w 17"/>
                <a:gd name="T23" fmla="*/ 8 h 17"/>
                <a:gd name="T24" fmla="*/ 16 w 17"/>
                <a:gd name="T25" fmla="*/ 10 h 17"/>
                <a:gd name="T26" fmla="*/ 14 w 17"/>
                <a:gd name="T27" fmla="*/ 11 h 17"/>
                <a:gd name="T28" fmla="*/ 14 w 17"/>
                <a:gd name="T29" fmla="*/ 13 h 17"/>
                <a:gd name="T30" fmla="*/ 12 w 17"/>
                <a:gd name="T31" fmla="*/ 14 h 17"/>
                <a:gd name="T32" fmla="*/ 10 w 17"/>
                <a:gd name="T33" fmla="*/ 16 h 17"/>
                <a:gd name="T34" fmla="*/ 8 w 17"/>
                <a:gd name="T35" fmla="*/ 16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7" name="Freeform 735"/>
            <p:cNvSpPr>
              <a:spLocks/>
            </p:cNvSpPr>
            <p:nvPr/>
          </p:nvSpPr>
          <p:spPr bwMode="auto">
            <a:xfrm>
              <a:off x="607" y="1226"/>
              <a:ext cx="17" cy="17"/>
            </a:xfrm>
            <a:custGeom>
              <a:avLst/>
              <a:gdLst>
                <a:gd name="T0" fmla="*/ 0 w 17"/>
                <a:gd name="T1" fmla="*/ 4 h 17"/>
                <a:gd name="T2" fmla="*/ 0 w 17"/>
                <a:gd name="T3" fmla="*/ 4 h 17"/>
                <a:gd name="T4" fmla="*/ 1 w 17"/>
                <a:gd name="T5" fmla="*/ 4 h 17"/>
                <a:gd name="T6" fmla="*/ 1 w 17"/>
                <a:gd name="T7" fmla="*/ 0 h 17"/>
                <a:gd name="T8" fmla="*/ 2 w 17"/>
                <a:gd name="T9" fmla="*/ 0 h 17"/>
                <a:gd name="T10" fmla="*/ 3 w 17"/>
                <a:gd name="T11" fmla="*/ 0 h 17"/>
                <a:gd name="T12" fmla="*/ 4 w 17"/>
                <a:gd name="T13" fmla="*/ 0 h 17"/>
                <a:gd name="T14" fmla="*/ 5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9 w 17"/>
                <a:gd name="T21" fmla="*/ 4 h 17"/>
                <a:gd name="T22" fmla="*/ 11 w 17"/>
                <a:gd name="T23" fmla="*/ 4 h 17"/>
                <a:gd name="T24" fmla="*/ 12 w 17"/>
                <a:gd name="T25" fmla="*/ 8 h 17"/>
                <a:gd name="T26" fmla="*/ 13 w 17"/>
                <a:gd name="T27" fmla="*/ 8 h 17"/>
                <a:gd name="T28" fmla="*/ 14 w 17"/>
                <a:gd name="T29" fmla="*/ 12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12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8" name="Freeform 736"/>
            <p:cNvSpPr>
              <a:spLocks/>
            </p:cNvSpPr>
            <p:nvPr/>
          </p:nvSpPr>
          <p:spPr bwMode="auto">
            <a:xfrm>
              <a:off x="601" y="122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6 w 17"/>
                <a:gd name="T11" fmla="*/ 14 h 17"/>
                <a:gd name="T12" fmla="*/ 4 w 17"/>
                <a:gd name="T13" fmla="*/ 14 h 17"/>
                <a:gd name="T14" fmla="*/ 2 w 17"/>
                <a:gd name="T15" fmla="*/ 13 h 17"/>
                <a:gd name="T16" fmla="*/ 2 w 17"/>
                <a:gd name="T17" fmla="*/ 11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7 h 17"/>
                <a:gd name="T24" fmla="*/ 0 w 17"/>
                <a:gd name="T25" fmla="*/ 5 h 17"/>
                <a:gd name="T26" fmla="*/ 0 w 17"/>
                <a:gd name="T27" fmla="*/ 4 h 17"/>
                <a:gd name="T28" fmla="*/ 2 w 17"/>
                <a:gd name="T29" fmla="*/ 4 h 17"/>
                <a:gd name="T30" fmla="*/ 2 w 17"/>
                <a:gd name="T31" fmla="*/ 2 h 17"/>
                <a:gd name="T32" fmla="*/ 4 w 17"/>
                <a:gd name="T33" fmla="*/ 1 h 17"/>
                <a:gd name="T34" fmla="*/ 6 w 17"/>
                <a:gd name="T35" fmla="*/ 0 h 17"/>
                <a:gd name="T36" fmla="*/ 8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9" name="Freeform 737"/>
            <p:cNvSpPr>
              <a:spLocks/>
            </p:cNvSpPr>
            <p:nvPr/>
          </p:nvSpPr>
          <p:spPr bwMode="auto">
            <a:xfrm>
              <a:off x="616" y="1227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14 w 17"/>
                <a:gd name="T3" fmla="*/ 0 h 17"/>
                <a:gd name="T4" fmla="*/ 16 w 17"/>
                <a:gd name="T5" fmla="*/ 1 h 17"/>
                <a:gd name="T6" fmla="*/ 16 w 17"/>
                <a:gd name="T7" fmla="*/ 3 h 17"/>
                <a:gd name="T8" fmla="*/ 16 w 17"/>
                <a:gd name="T9" fmla="*/ 5 h 17"/>
                <a:gd name="T10" fmla="*/ 16 w 17"/>
                <a:gd name="T11" fmla="*/ 7 h 17"/>
                <a:gd name="T12" fmla="*/ 16 w 17"/>
                <a:gd name="T13" fmla="*/ 8 h 17"/>
                <a:gd name="T14" fmla="*/ 16 w 17"/>
                <a:gd name="T15" fmla="*/ 10 h 17"/>
                <a:gd name="T16" fmla="*/ 14 w 17"/>
                <a:gd name="T17" fmla="*/ 12 h 17"/>
                <a:gd name="T18" fmla="*/ 12 w 17"/>
                <a:gd name="T19" fmla="*/ 12 h 17"/>
                <a:gd name="T20" fmla="*/ 11 w 17"/>
                <a:gd name="T21" fmla="*/ 14 h 17"/>
                <a:gd name="T22" fmla="*/ 11 w 17"/>
                <a:gd name="T23" fmla="*/ 16 h 17"/>
                <a:gd name="T24" fmla="*/ 9 w 17"/>
                <a:gd name="T25" fmla="*/ 16 h 17"/>
                <a:gd name="T26" fmla="*/ 8 w 17"/>
                <a:gd name="T27" fmla="*/ 16 h 17"/>
                <a:gd name="T28" fmla="*/ 6 w 17"/>
                <a:gd name="T29" fmla="*/ 16 h 17"/>
                <a:gd name="T30" fmla="*/ 4 w 17"/>
                <a:gd name="T31" fmla="*/ 16 h 17"/>
                <a:gd name="T32" fmla="*/ 3 w 17"/>
                <a:gd name="T33" fmla="*/ 16 h 17"/>
                <a:gd name="T34" fmla="*/ 1 w 17"/>
                <a:gd name="T35" fmla="*/ 14 h 17"/>
                <a:gd name="T36" fmla="*/ 0 w 17"/>
                <a:gd name="T37" fmla="*/ 12 h 17"/>
                <a:gd name="T38" fmla="*/ 0 w 17"/>
                <a:gd name="T39" fmla="*/ 10 h 17"/>
                <a:gd name="T40" fmla="*/ 14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0" name="Freeform 738"/>
            <p:cNvSpPr>
              <a:spLocks/>
            </p:cNvSpPr>
            <p:nvPr/>
          </p:nvSpPr>
          <p:spPr bwMode="auto">
            <a:xfrm>
              <a:off x="620" y="12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0 w 17"/>
                <a:gd name="T7" fmla="*/ 13 h 17"/>
                <a:gd name="T8" fmla="*/ 0 w 17"/>
                <a:gd name="T9" fmla="*/ 12 h 17"/>
                <a:gd name="T10" fmla="*/ 1 w 17"/>
                <a:gd name="T11" fmla="*/ 12 h 17"/>
                <a:gd name="T12" fmla="*/ 1 w 17"/>
                <a:gd name="T13" fmla="*/ 11 h 17"/>
                <a:gd name="T14" fmla="*/ 1 w 17"/>
                <a:gd name="T15" fmla="*/ 9 h 17"/>
                <a:gd name="T16" fmla="*/ 2 w 17"/>
                <a:gd name="T17" fmla="*/ 9 h 17"/>
                <a:gd name="T18" fmla="*/ 3 w 17"/>
                <a:gd name="T19" fmla="*/ 7 h 17"/>
                <a:gd name="T20" fmla="*/ 4 w 17"/>
                <a:gd name="T21" fmla="*/ 6 h 17"/>
                <a:gd name="T22" fmla="*/ 6 w 17"/>
                <a:gd name="T23" fmla="*/ 5 h 17"/>
                <a:gd name="T24" fmla="*/ 8 w 17"/>
                <a:gd name="T25" fmla="*/ 3 h 17"/>
                <a:gd name="T26" fmla="*/ 10 w 17"/>
                <a:gd name="T27" fmla="*/ 2 h 17"/>
                <a:gd name="T28" fmla="*/ 13 w 17"/>
                <a:gd name="T29" fmla="*/ 1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1" name="Freeform 739"/>
            <p:cNvSpPr>
              <a:spLocks/>
            </p:cNvSpPr>
            <p:nvPr/>
          </p:nvSpPr>
          <p:spPr bwMode="auto">
            <a:xfrm>
              <a:off x="615" y="12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4 w 17"/>
                <a:gd name="T11" fmla="*/ 9 h 17"/>
                <a:gd name="T12" fmla="*/ 14 w 17"/>
                <a:gd name="T13" fmla="*/ 11 h 17"/>
                <a:gd name="T14" fmla="*/ 13 w 17"/>
                <a:gd name="T15" fmla="*/ 13 h 17"/>
                <a:gd name="T16" fmla="*/ 11 w 17"/>
                <a:gd name="T17" fmla="*/ 13 h 17"/>
                <a:gd name="T18" fmla="*/ 11 w 17"/>
                <a:gd name="T19" fmla="*/ 16 h 17"/>
                <a:gd name="T20" fmla="*/ 8 w 17"/>
                <a:gd name="T21" fmla="*/ 16 h 17"/>
                <a:gd name="T22" fmla="*/ 7 w 17"/>
                <a:gd name="T23" fmla="*/ 16 h 17"/>
                <a:gd name="T24" fmla="*/ 5 w 17"/>
                <a:gd name="T25" fmla="*/ 16 h 17"/>
                <a:gd name="T26" fmla="*/ 4 w 17"/>
                <a:gd name="T27" fmla="*/ 13 h 17"/>
                <a:gd name="T28" fmla="*/ 2 w 17"/>
                <a:gd name="T29" fmla="*/ 13 h 17"/>
                <a:gd name="T30" fmla="*/ 1 w 17"/>
                <a:gd name="T31" fmla="*/ 11 h 17"/>
                <a:gd name="T32" fmla="*/ 0 w 17"/>
                <a:gd name="T33" fmla="*/ 9 h 17"/>
                <a:gd name="T34" fmla="*/ 0 w 17"/>
                <a:gd name="T35" fmla="*/ 6 h 17"/>
                <a:gd name="T36" fmla="*/ 0 w 17"/>
                <a:gd name="T37" fmla="*/ 4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2" name="Freeform 740"/>
            <p:cNvSpPr>
              <a:spLocks/>
            </p:cNvSpPr>
            <p:nvPr/>
          </p:nvSpPr>
          <p:spPr bwMode="auto">
            <a:xfrm>
              <a:off x="634" y="120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1 h 17"/>
                <a:gd name="T14" fmla="*/ 12 w 17"/>
                <a:gd name="T15" fmla="*/ 1 h 17"/>
                <a:gd name="T16" fmla="*/ 14 w 17"/>
                <a:gd name="T17" fmla="*/ 2 h 17"/>
                <a:gd name="T18" fmla="*/ 14 w 17"/>
                <a:gd name="T19" fmla="*/ 4 h 17"/>
                <a:gd name="T20" fmla="*/ 16 w 17"/>
                <a:gd name="T21" fmla="*/ 5 h 17"/>
                <a:gd name="T22" fmla="*/ 16 w 17"/>
                <a:gd name="T23" fmla="*/ 7 h 17"/>
                <a:gd name="T24" fmla="*/ 16 w 17"/>
                <a:gd name="T25" fmla="*/ 8 h 17"/>
                <a:gd name="T26" fmla="*/ 16 w 17"/>
                <a:gd name="T27" fmla="*/ 10 h 17"/>
                <a:gd name="T28" fmla="*/ 16 w 17"/>
                <a:gd name="T29" fmla="*/ 11 h 17"/>
                <a:gd name="T30" fmla="*/ 14 w 17"/>
                <a:gd name="T31" fmla="*/ 13 h 17"/>
                <a:gd name="T32" fmla="*/ 12 w 17"/>
                <a:gd name="T33" fmla="*/ 14 h 17"/>
                <a:gd name="T34" fmla="*/ 10 w 17"/>
                <a:gd name="T35" fmla="*/ 16 h 17"/>
                <a:gd name="T36" fmla="*/ 8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3" name="Freeform 741"/>
            <p:cNvSpPr>
              <a:spLocks/>
            </p:cNvSpPr>
            <p:nvPr/>
          </p:nvSpPr>
          <p:spPr bwMode="auto">
            <a:xfrm>
              <a:off x="636" y="1206"/>
              <a:ext cx="84" cy="17"/>
            </a:xfrm>
            <a:custGeom>
              <a:avLst/>
              <a:gdLst>
                <a:gd name="T0" fmla="*/ 0 w 84"/>
                <a:gd name="T1" fmla="*/ 16 h 17"/>
                <a:gd name="T2" fmla="*/ 4 w 84"/>
                <a:gd name="T3" fmla="*/ 14 h 17"/>
                <a:gd name="T4" fmla="*/ 8 w 84"/>
                <a:gd name="T5" fmla="*/ 12 h 17"/>
                <a:gd name="T6" fmla="*/ 13 w 84"/>
                <a:gd name="T7" fmla="*/ 10 h 17"/>
                <a:gd name="T8" fmla="*/ 18 w 84"/>
                <a:gd name="T9" fmla="*/ 8 h 17"/>
                <a:gd name="T10" fmla="*/ 24 w 84"/>
                <a:gd name="T11" fmla="*/ 7 h 17"/>
                <a:gd name="T12" fmla="*/ 29 w 84"/>
                <a:gd name="T13" fmla="*/ 7 h 17"/>
                <a:gd name="T14" fmla="*/ 35 w 84"/>
                <a:gd name="T15" fmla="*/ 5 h 17"/>
                <a:gd name="T16" fmla="*/ 42 w 84"/>
                <a:gd name="T17" fmla="*/ 5 h 17"/>
                <a:gd name="T18" fmla="*/ 48 w 84"/>
                <a:gd name="T19" fmla="*/ 3 h 17"/>
                <a:gd name="T20" fmla="*/ 54 w 84"/>
                <a:gd name="T21" fmla="*/ 3 h 17"/>
                <a:gd name="T22" fmla="*/ 60 w 84"/>
                <a:gd name="T23" fmla="*/ 1 h 17"/>
                <a:gd name="T24" fmla="*/ 65 w 84"/>
                <a:gd name="T25" fmla="*/ 1 h 17"/>
                <a:gd name="T26" fmla="*/ 70 w 84"/>
                <a:gd name="T27" fmla="*/ 0 h 17"/>
                <a:gd name="T28" fmla="*/ 75 w 84"/>
                <a:gd name="T29" fmla="*/ 0 h 17"/>
                <a:gd name="T30" fmla="*/ 79 w 84"/>
                <a:gd name="T31" fmla="*/ 0 h 17"/>
                <a:gd name="T32" fmla="*/ 83 w 8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7"/>
                <a:gd name="T53" fmla="*/ 84 w 8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7">
                  <a:moveTo>
                    <a:pt x="0" y="16"/>
                  </a:moveTo>
                  <a:lnTo>
                    <a:pt x="4" y="14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18" y="8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4" name="Freeform 742"/>
            <p:cNvSpPr>
              <a:spLocks/>
            </p:cNvSpPr>
            <p:nvPr/>
          </p:nvSpPr>
          <p:spPr bwMode="auto">
            <a:xfrm>
              <a:off x="631" y="120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9 w 17"/>
                <a:gd name="T7" fmla="*/ 16 h 17"/>
                <a:gd name="T8" fmla="*/ 6 w 17"/>
                <a:gd name="T9" fmla="*/ 16 h 17"/>
                <a:gd name="T10" fmla="*/ 4 w 17"/>
                <a:gd name="T11" fmla="*/ 14 h 17"/>
                <a:gd name="T12" fmla="*/ 2 w 17"/>
                <a:gd name="T13" fmla="*/ 13 h 17"/>
                <a:gd name="T14" fmla="*/ 2 w 17"/>
                <a:gd name="T15" fmla="*/ 12 h 17"/>
                <a:gd name="T16" fmla="*/ 0 w 17"/>
                <a:gd name="T17" fmla="*/ 10 h 17"/>
                <a:gd name="T18" fmla="*/ 0 w 17"/>
                <a:gd name="T19" fmla="*/ 9 h 17"/>
                <a:gd name="T20" fmla="*/ 0 w 17"/>
                <a:gd name="T21" fmla="*/ 8 h 17"/>
                <a:gd name="T22" fmla="*/ 0 w 17"/>
                <a:gd name="T23" fmla="*/ 6 h 17"/>
                <a:gd name="T24" fmla="*/ 0 w 17"/>
                <a:gd name="T25" fmla="*/ 5 h 17"/>
                <a:gd name="T26" fmla="*/ 2 w 17"/>
                <a:gd name="T27" fmla="*/ 4 h 17"/>
                <a:gd name="T28" fmla="*/ 2 w 17"/>
                <a:gd name="T29" fmla="*/ 2 h 17"/>
                <a:gd name="T30" fmla="*/ 4 w 17"/>
                <a:gd name="T31" fmla="*/ 1 h 17"/>
                <a:gd name="T32" fmla="*/ 6 w 17"/>
                <a:gd name="T33" fmla="*/ 1 h 17"/>
                <a:gd name="T34" fmla="*/ 9 w 17"/>
                <a:gd name="T35" fmla="*/ 0 h 17"/>
                <a:gd name="T36" fmla="*/ 16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5" name="Freeform 743"/>
            <p:cNvSpPr>
              <a:spLocks/>
            </p:cNvSpPr>
            <p:nvPr/>
          </p:nvSpPr>
          <p:spPr bwMode="auto">
            <a:xfrm>
              <a:off x="719" y="120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1 h 17"/>
                <a:gd name="T10" fmla="*/ 10 w 17"/>
                <a:gd name="T11" fmla="*/ 1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5 h 17"/>
                <a:gd name="T18" fmla="*/ 16 w 17"/>
                <a:gd name="T19" fmla="*/ 6 h 17"/>
                <a:gd name="T20" fmla="*/ 16 w 17"/>
                <a:gd name="T21" fmla="*/ 8 h 17"/>
                <a:gd name="T22" fmla="*/ 16 w 17"/>
                <a:gd name="T23" fmla="*/ 9 h 17"/>
                <a:gd name="T24" fmla="*/ 16 w 17"/>
                <a:gd name="T25" fmla="*/ 10 h 17"/>
                <a:gd name="T26" fmla="*/ 13 w 17"/>
                <a:gd name="T27" fmla="*/ 12 h 17"/>
                <a:gd name="T28" fmla="*/ 13 w 17"/>
                <a:gd name="T29" fmla="*/ 13 h 17"/>
                <a:gd name="T30" fmla="*/ 10 w 17"/>
                <a:gd name="T31" fmla="*/ 14 h 17"/>
                <a:gd name="T32" fmla="*/ 8 w 17"/>
                <a:gd name="T33" fmla="*/ 14 h 17"/>
                <a:gd name="T34" fmla="*/ 5 w 17"/>
                <a:gd name="T35" fmla="*/ 16 h 17"/>
                <a:gd name="T36" fmla="*/ 2 w 17"/>
                <a:gd name="T37" fmla="*/ 16 h 17"/>
                <a:gd name="T38" fmla="*/ 0 w 17"/>
                <a:gd name="T39" fmla="*/ 16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6" name="Freeform 744"/>
            <p:cNvSpPr>
              <a:spLocks/>
            </p:cNvSpPr>
            <p:nvPr/>
          </p:nvSpPr>
          <p:spPr bwMode="auto">
            <a:xfrm>
              <a:off x="719" y="1205"/>
              <a:ext cx="31" cy="17"/>
            </a:xfrm>
            <a:custGeom>
              <a:avLst/>
              <a:gdLst>
                <a:gd name="T0" fmla="*/ 0 w 31"/>
                <a:gd name="T1" fmla="*/ 2 h 17"/>
                <a:gd name="T2" fmla="*/ 0 w 31"/>
                <a:gd name="T3" fmla="*/ 0 h 17"/>
                <a:gd name="T4" fmla="*/ 1 w 31"/>
                <a:gd name="T5" fmla="*/ 0 h 17"/>
                <a:gd name="T6" fmla="*/ 2 w 31"/>
                <a:gd name="T7" fmla="*/ 0 h 17"/>
                <a:gd name="T8" fmla="*/ 4 w 31"/>
                <a:gd name="T9" fmla="*/ 0 h 17"/>
                <a:gd name="T10" fmla="*/ 6 w 31"/>
                <a:gd name="T11" fmla="*/ 0 h 17"/>
                <a:gd name="T12" fmla="*/ 8 w 31"/>
                <a:gd name="T13" fmla="*/ 0 h 17"/>
                <a:gd name="T14" fmla="*/ 11 w 31"/>
                <a:gd name="T15" fmla="*/ 0 h 17"/>
                <a:gd name="T16" fmla="*/ 14 w 31"/>
                <a:gd name="T17" fmla="*/ 0 h 17"/>
                <a:gd name="T18" fmla="*/ 16 w 31"/>
                <a:gd name="T19" fmla="*/ 0 h 17"/>
                <a:gd name="T20" fmla="*/ 19 w 31"/>
                <a:gd name="T21" fmla="*/ 0 h 17"/>
                <a:gd name="T22" fmla="*/ 21 w 31"/>
                <a:gd name="T23" fmla="*/ 2 h 17"/>
                <a:gd name="T24" fmla="*/ 24 w 31"/>
                <a:gd name="T25" fmla="*/ 2 h 17"/>
                <a:gd name="T26" fmla="*/ 26 w 31"/>
                <a:gd name="T27" fmla="*/ 5 h 17"/>
                <a:gd name="T28" fmla="*/ 28 w 31"/>
                <a:gd name="T29" fmla="*/ 8 h 17"/>
                <a:gd name="T30" fmla="*/ 29 w 31"/>
                <a:gd name="T31" fmla="*/ 10 h 17"/>
                <a:gd name="T32" fmla="*/ 30 w 31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7"/>
                <a:gd name="T53" fmla="*/ 31 w 3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7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7" name="Freeform 745"/>
            <p:cNvSpPr>
              <a:spLocks/>
            </p:cNvSpPr>
            <p:nvPr/>
          </p:nvSpPr>
          <p:spPr bwMode="auto">
            <a:xfrm>
              <a:off x="713" y="120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4 h 17"/>
                <a:gd name="T12" fmla="*/ 4 w 17"/>
                <a:gd name="T13" fmla="*/ 13 h 17"/>
                <a:gd name="T14" fmla="*/ 2 w 17"/>
                <a:gd name="T15" fmla="*/ 13 h 17"/>
                <a:gd name="T16" fmla="*/ 2 w 17"/>
                <a:gd name="T17" fmla="*/ 12 h 17"/>
                <a:gd name="T18" fmla="*/ 0 w 17"/>
                <a:gd name="T19" fmla="*/ 10 h 17"/>
                <a:gd name="T20" fmla="*/ 0 w 17"/>
                <a:gd name="T21" fmla="*/ 9 h 17"/>
                <a:gd name="T22" fmla="*/ 0 w 17"/>
                <a:gd name="T23" fmla="*/ 8 h 17"/>
                <a:gd name="T24" fmla="*/ 0 w 17"/>
                <a:gd name="T25" fmla="*/ 6 h 17"/>
                <a:gd name="T26" fmla="*/ 0 w 17"/>
                <a:gd name="T27" fmla="*/ 5 h 17"/>
                <a:gd name="T28" fmla="*/ 2 w 17"/>
                <a:gd name="T29" fmla="*/ 4 h 17"/>
                <a:gd name="T30" fmla="*/ 4 w 17"/>
                <a:gd name="T31" fmla="*/ 2 h 17"/>
                <a:gd name="T32" fmla="*/ 6 w 17"/>
                <a:gd name="T33" fmla="*/ 1 h 17"/>
                <a:gd name="T34" fmla="*/ 9 w 17"/>
                <a:gd name="T35" fmla="*/ 1 h 17"/>
                <a:gd name="T36" fmla="*/ 11 w 17"/>
                <a:gd name="T37" fmla="*/ 0 h 17"/>
                <a:gd name="T38" fmla="*/ 13 w 17"/>
                <a:gd name="T39" fmla="*/ 0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8" name="Freeform 746"/>
            <p:cNvSpPr>
              <a:spLocks/>
            </p:cNvSpPr>
            <p:nvPr/>
          </p:nvSpPr>
          <p:spPr bwMode="auto">
            <a:xfrm>
              <a:off x="743" y="120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8 h 17"/>
                <a:gd name="T12" fmla="*/ 14 w 17"/>
                <a:gd name="T13" fmla="*/ 10 h 17"/>
                <a:gd name="T14" fmla="*/ 14 w 17"/>
                <a:gd name="T15" fmla="*/ 12 h 17"/>
                <a:gd name="T16" fmla="*/ 13 w 17"/>
                <a:gd name="T17" fmla="*/ 14 h 17"/>
                <a:gd name="T18" fmla="*/ 12 w 17"/>
                <a:gd name="T19" fmla="*/ 14 h 17"/>
                <a:gd name="T20" fmla="*/ 10 w 17"/>
                <a:gd name="T21" fmla="*/ 16 h 17"/>
                <a:gd name="T22" fmla="*/ 9 w 17"/>
                <a:gd name="T23" fmla="*/ 16 h 17"/>
                <a:gd name="T24" fmla="*/ 8 w 17"/>
                <a:gd name="T25" fmla="*/ 16 h 17"/>
                <a:gd name="T26" fmla="*/ 6 w 17"/>
                <a:gd name="T27" fmla="*/ 16 h 17"/>
                <a:gd name="T28" fmla="*/ 5 w 17"/>
                <a:gd name="T29" fmla="*/ 14 h 17"/>
                <a:gd name="T30" fmla="*/ 4 w 17"/>
                <a:gd name="T31" fmla="*/ 14 h 17"/>
                <a:gd name="T32" fmla="*/ 2 w 17"/>
                <a:gd name="T33" fmla="*/ 14 h 17"/>
                <a:gd name="T34" fmla="*/ 1 w 17"/>
                <a:gd name="T35" fmla="*/ 12 h 17"/>
                <a:gd name="T36" fmla="*/ 1 w 17"/>
                <a:gd name="T37" fmla="*/ 10 h 17"/>
                <a:gd name="T38" fmla="*/ 0 w 17"/>
                <a:gd name="T39" fmla="*/ 8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9" name="Freeform 747"/>
            <p:cNvSpPr>
              <a:spLocks/>
            </p:cNvSpPr>
            <p:nvPr/>
          </p:nvSpPr>
          <p:spPr bwMode="auto">
            <a:xfrm>
              <a:off x="749" y="1205"/>
              <a:ext cx="23" cy="17"/>
            </a:xfrm>
            <a:custGeom>
              <a:avLst/>
              <a:gdLst>
                <a:gd name="T0" fmla="*/ 0 w 23"/>
                <a:gd name="T1" fmla="*/ 16 h 17"/>
                <a:gd name="T2" fmla="*/ 0 w 23"/>
                <a:gd name="T3" fmla="*/ 16 h 17"/>
                <a:gd name="T4" fmla="*/ 0 w 23"/>
                <a:gd name="T5" fmla="*/ 13 h 17"/>
                <a:gd name="T6" fmla="*/ 1 w 23"/>
                <a:gd name="T7" fmla="*/ 13 h 17"/>
                <a:gd name="T8" fmla="*/ 2 w 23"/>
                <a:gd name="T9" fmla="*/ 10 h 17"/>
                <a:gd name="T10" fmla="*/ 3 w 23"/>
                <a:gd name="T11" fmla="*/ 10 h 17"/>
                <a:gd name="T12" fmla="*/ 4 w 23"/>
                <a:gd name="T13" fmla="*/ 10 h 17"/>
                <a:gd name="T14" fmla="*/ 5 w 23"/>
                <a:gd name="T15" fmla="*/ 8 h 17"/>
                <a:gd name="T16" fmla="*/ 6 w 23"/>
                <a:gd name="T17" fmla="*/ 5 h 17"/>
                <a:gd name="T18" fmla="*/ 8 w 23"/>
                <a:gd name="T19" fmla="*/ 5 h 17"/>
                <a:gd name="T20" fmla="*/ 10 w 23"/>
                <a:gd name="T21" fmla="*/ 5 h 17"/>
                <a:gd name="T22" fmla="*/ 11 w 23"/>
                <a:gd name="T23" fmla="*/ 2 h 17"/>
                <a:gd name="T24" fmla="*/ 14 w 23"/>
                <a:gd name="T25" fmla="*/ 2 h 17"/>
                <a:gd name="T26" fmla="*/ 16 w 23"/>
                <a:gd name="T27" fmla="*/ 0 h 17"/>
                <a:gd name="T28" fmla="*/ 19 w 23"/>
                <a:gd name="T29" fmla="*/ 0 h 17"/>
                <a:gd name="T30" fmla="*/ 22 w 23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7"/>
                <a:gd name="T50" fmla="*/ 23 w 2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" name="Freeform 748"/>
            <p:cNvSpPr>
              <a:spLocks/>
            </p:cNvSpPr>
            <p:nvPr/>
          </p:nvSpPr>
          <p:spPr bwMode="auto">
            <a:xfrm>
              <a:off x="743" y="1207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12 h 17"/>
                <a:gd name="T4" fmla="*/ 14 w 17"/>
                <a:gd name="T5" fmla="*/ 14 h 17"/>
                <a:gd name="T6" fmla="*/ 12 w 17"/>
                <a:gd name="T7" fmla="*/ 14 h 17"/>
                <a:gd name="T8" fmla="*/ 11 w 17"/>
                <a:gd name="T9" fmla="*/ 16 h 17"/>
                <a:gd name="T10" fmla="*/ 9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6 w 17"/>
                <a:gd name="T17" fmla="*/ 14 h 17"/>
                <a:gd name="T18" fmla="*/ 4 w 17"/>
                <a:gd name="T19" fmla="*/ 14 h 17"/>
                <a:gd name="T20" fmla="*/ 3 w 17"/>
                <a:gd name="T21" fmla="*/ 12 h 17"/>
                <a:gd name="T22" fmla="*/ 1 w 17"/>
                <a:gd name="T23" fmla="*/ 12 h 17"/>
                <a:gd name="T24" fmla="*/ 1 w 17"/>
                <a:gd name="T25" fmla="*/ 11 h 17"/>
                <a:gd name="T26" fmla="*/ 0 w 17"/>
                <a:gd name="T27" fmla="*/ 9 h 17"/>
                <a:gd name="T28" fmla="*/ 0 w 17"/>
                <a:gd name="T29" fmla="*/ 8 h 17"/>
                <a:gd name="T30" fmla="*/ 0 w 17"/>
                <a:gd name="T31" fmla="*/ 6 h 17"/>
                <a:gd name="T32" fmla="*/ 0 w 17"/>
                <a:gd name="T33" fmla="*/ 4 h 17"/>
                <a:gd name="T34" fmla="*/ 0 w 17"/>
                <a:gd name="T35" fmla="*/ 3 h 17"/>
                <a:gd name="T36" fmla="*/ 1 w 17"/>
                <a:gd name="T37" fmla="*/ 1 h 17"/>
                <a:gd name="T38" fmla="*/ 3 w 17"/>
                <a:gd name="T39" fmla="*/ 0 h 17"/>
                <a:gd name="T40" fmla="*/ 16 w 17"/>
                <a:gd name="T41" fmla="*/ 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" name="Freeform 749"/>
            <p:cNvSpPr>
              <a:spLocks/>
            </p:cNvSpPr>
            <p:nvPr/>
          </p:nvSpPr>
          <p:spPr bwMode="auto">
            <a:xfrm>
              <a:off x="771" y="119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1 h 17"/>
                <a:gd name="T10" fmla="*/ 10 w 17"/>
                <a:gd name="T11" fmla="*/ 1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5 h 17"/>
                <a:gd name="T18" fmla="*/ 16 w 17"/>
                <a:gd name="T19" fmla="*/ 7 h 17"/>
                <a:gd name="T20" fmla="*/ 16 w 17"/>
                <a:gd name="T21" fmla="*/ 8 h 17"/>
                <a:gd name="T22" fmla="*/ 16 w 17"/>
                <a:gd name="T23" fmla="*/ 10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4 h 17"/>
                <a:gd name="T30" fmla="*/ 8 w 17"/>
                <a:gd name="T31" fmla="*/ 16 h 17"/>
                <a:gd name="T32" fmla="*/ 5 w 17"/>
                <a:gd name="T33" fmla="*/ 16 h 17"/>
                <a:gd name="T34" fmla="*/ 2 w 17"/>
                <a:gd name="T35" fmla="*/ 16 h 17"/>
                <a:gd name="T36" fmla="*/ 0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" name="Freeform 750"/>
            <p:cNvSpPr>
              <a:spLocks/>
            </p:cNvSpPr>
            <p:nvPr/>
          </p:nvSpPr>
          <p:spPr bwMode="auto">
            <a:xfrm>
              <a:off x="771" y="1204"/>
              <a:ext cx="41" cy="17"/>
            </a:xfrm>
            <a:custGeom>
              <a:avLst/>
              <a:gdLst>
                <a:gd name="T0" fmla="*/ 0 w 41"/>
                <a:gd name="T1" fmla="*/ 0 h 17"/>
                <a:gd name="T2" fmla="*/ 3 w 41"/>
                <a:gd name="T3" fmla="*/ 0 h 17"/>
                <a:gd name="T4" fmla="*/ 6 w 41"/>
                <a:gd name="T5" fmla="*/ 0 h 17"/>
                <a:gd name="T6" fmla="*/ 9 w 41"/>
                <a:gd name="T7" fmla="*/ 0 h 17"/>
                <a:gd name="T8" fmla="*/ 12 w 41"/>
                <a:gd name="T9" fmla="*/ 0 h 17"/>
                <a:gd name="T10" fmla="*/ 15 w 41"/>
                <a:gd name="T11" fmla="*/ 0 h 17"/>
                <a:gd name="T12" fmla="*/ 18 w 41"/>
                <a:gd name="T13" fmla="*/ 0 h 17"/>
                <a:gd name="T14" fmla="*/ 22 w 41"/>
                <a:gd name="T15" fmla="*/ 0 h 17"/>
                <a:gd name="T16" fmla="*/ 24 w 41"/>
                <a:gd name="T17" fmla="*/ 5 h 17"/>
                <a:gd name="T18" fmla="*/ 27 w 41"/>
                <a:gd name="T19" fmla="*/ 5 h 17"/>
                <a:gd name="T20" fmla="*/ 30 w 41"/>
                <a:gd name="T21" fmla="*/ 5 h 17"/>
                <a:gd name="T22" fmla="*/ 32 w 41"/>
                <a:gd name="T23" fmla="*/ 5 h 17"/>
                <a:gd name="T24" fmla="*/ 34 w 41"/>
                <a:gd name="T25" fmla="*/ 5 h 17"/>
                <a:gd name="T26" fmla="*/ 36 w 41"/>
                <a:gd name="T27" fmla="*/ 10 h 17"/>
                <a:gd name="T28" fmla="*/ 38 w 41"/>
                <a:gd name="T29" fmla="*/ 10 h 17"/>
                <a:gd name="T30" fmla="*/ 39 w 41"/>
                <a:gd name="T31" fmla="*/ 10 h 17"/>
                <a:gd name="T32" fmla="*/ 40 w 41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7"/>
                <a:gd name="T53" fmla="*/ 41 w 4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3" name="Freeform 751"/>
            <p:cNvSpPr>
              <a:spLocks/>
            </p:cNvSpPr>
            <p:nvPr/>
          </p:nvSpPr>
          <p:spPr bwMode="auto">
            <a:xfrm>
              <a:off x="765" y="119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4 h 17"/>
                <a:gd name="T12" fmla="*/ 5 w 17"/>
                <a:gd name="T13" fmla="*/ 13 h 17"/>
                <a:gd name="T14" fmla="*/ 2 w 17"/>
                <a:gd name="T15" fmla="*/ 11 h 17"/>
                <a:gd name="T16" fmla="*/ 2 w 17"/>
                <a:gd name="T17" fmla="*/ 10 h 17"/>
                <a:gd name="T18" fmla="*/ 0 w 17"/>
                <a:gd name="T19" fmla="*/ 8 h 17"/>
                <a:gd name="T20" fmla="*/ 0 w 17"/>
                <a:gd name="T21" fmla="*/ 7 h 17"/>
                <a:gd name="T22" fmla="*/ 2 w 17"/>
                <a:gd name="T23" fmla="*/ 5 h 17"/>
                <a:gd name="T24" fmla="*/ 2 w 17"/>
                <a:gd name="T25" fmla="*/ 4 h 17"/>
                <a:gd name="T26" fmla="*/ 5 w 17"/>
                <a:gd name="T27" fmla="*/ 2 h 17"/>
                <a:gd name="T28" fmla="*/ 5 w 17"/>
                <a:gd name="T29" fmla="*/ 1 h 17"/>
                <a:gd name="T30" fmla="*/ 8 w 17"/>
                <a:gd name="T31" fmla="*/ 1 h 17"/>
                <a:gd name="T32" fmla="*/ 10 w 17"/>
                <a:gd name="T33" fmla="*/ 0 h 17"/>
                <a:gd name="T34" fmla="*/ 13 w 17"/>
                <a:gd name="T35" fmla="*/ 0 h 17"/>
                <a:gd name="T36" fmla="*/ 16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4" name="Freeform 752"/>
            <p:cNvSpPr>
              <a:spLocks/>
            </p:cNvSpPr>
            <p:nvPr/>
          </p:nvSpPr>
          <p:spPr bwMode="auto">
            <a:xfrm>
              <a:off x="807" y="1203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2 w 17"/>
                <a:gd name="T5" fmla="*/ 0 h 17"/>
                <a:gd name="T6" fmla="*/ 14 w 17"/>
                <a:gd name="T7" fmla="*/ 1 h 17"/>
                <a:gd name="T8" fmla="*/ 16 w 17"/>
                <a:gd name="T9" fmla="*/ 3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8 h 17"/>
                <a:gd name="T16" fmla="*/ 16 w 17"/>
                <a:gd name="T17" fmla="*/ 9 h 17"/>
                <a:gd name="T18" fmla="*/ 16 w 17"/>
                <a:gd name="T19" fmla="*/ 11 h 17"/>
                <a:gd name="T20" fmla="*/ 14 w 17"/>
                <a:gd name="T21" fmla="*/ 11 h 17"/>
                <a:gd name="T22" fmla="*/ 12 w 17"/>
                <a:gd name="T23" fmla="*/ 12 h 17"/>
                <a:gd name="T24" fmla="*/ 10 w 17"/>
                <a:gd name="T25" fmla="*/ 14 h 17"/>
                <a:gd name="T26" fmla="*/ 10 w 17"/>
                <a:gd name="T27" fmla="*/ 16 h 17"/>
                <a:gd name="T28" fmla="*/ 8 w 17"/>
                <a:gd name="T29" fmla="*/ 16 h 17"/>
                <a:gd name="T30" fmla="*/ 7 w 17"/>
                <a:gd name="T31" fmla="*/ 16 h 17"/>
                <a:gd name="T32" fmla="*/ 5 w 17"/>
                <a:gd name="T33" fmla="*/ 16 h 17"/>
                <a:gd name="T34" fmla="*/ 3 w 17"/>
                <a:gd name="T35" fmla="*/ 16 h 17"/>
                <a:gd name="T36" fmla="*/ 1 w 17"/>
                <a:gd name="T37" fmla="*/ 16 h 17"/>
                <a:gd name="T38" fmla="*/ 0 w 17"/>
                <a:gd name="T39" fmla="*/ 14 h 17"/>
                <a:gd name="T40" fmla="*/ 1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5" name="Freeform 753"/>
            <p:cNvSpPr>
              <a:spLocks/>
            </p:cNvSpPr>
            <p:nvPr/>
          </p:nvSpPr>
          <p:spPr bwMode="auto">
            <a:xfrm>
              <a:off x="811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2 w 17"/>
                <a:gd name="T5" fmla="*/ 1 h 17"/>
                <a:gd name="T6" fmla="*/ 4 w 17"/>
                <a:gd name="T7" fmla="*/ 2 h 17"/>
                <a:gd name="T8" fmla="*/ 5 w 17"/>
                <a:gd name="T9" fmla="*/ 2 h 17"/>
                <a:gd name="T10" fmla="*/ 7 w 17"/>
                <a:gd name="T11" fmla="*/ 4 h 17"/>
                <a:gd name="T12" fmla="*/ 8 w 17"/>
                <a:gd name="T13" fmla="*/ 5 h 17"/>
                <a:gd name="T14" fmla="*/ 10 w 17"/>
                <a:gd name="T15" fmla="*/ 6 h 17"/>
                <a:gd name="T16" fmla="*/ 11 w 17"/>
                <a:gd name="T17" fmla="*/ 6 h 17"/>
                <a:gd name="T18" fmla="*/ 11 w 17"/>
                <a:gd name="T19" fmla="*/ 8 h 17"/>
                <a:gd name="T20" fmla="*/ 13 w 17"/>
                <a:gd name="T21" fmla="*/ 9 h 17"/>
                <a:gd name="T22" fmla="*/ 14 w 17"/>
                <a:gd name="T23" fmla="*/ 10 h 17"/>
                <a:gd name="T24" fmla="*/ 16 w 17"/>
                <a:gd name="T25" fmla="*/ 13 h 17"/>
                <a:gd name="T26" fmla="*/ 16 w 17"/>
                <a:gd name="T27" fmla="*/ 14 h 17"/>
                <a:gd name="T28" fmla="*/ 16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6" name="Freeform 754"/>
            <p:cNvSpPr>
              <a:spLocks/>
            </p:cNvSpPr>
            <p:nvPr/>
          </p:nvSpPr>
          <p:spPr bwMode="auto">
            <a:xfrm>
              <a:off x="805" y="1202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4 w 17"/>
                <a:gd name="T5" fmla="*/ 14 h 17"/>
                <a:gd name="T6" fmla="*/ 2 w 17"/>
                <a:gd name="T7" fmla="*/ 13 h 17"/>
                <a:gd name="T8" fmla="*/ 0 w 17"/>
                <a:gd name="T9" fmla="*/ 13 h 17"/>
                <a:gd name="T10" fmla="*/ 0 w 17"/>
                <a:gd name="T11" fmla="*/ 11 h 17"/>
                <a:gd name="T12" fmla="*/ 0 w 17"/>
                <a:gd name="T13" fmla="*/ 8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4 h 17"/>
                <a:gd name="T20" fmla="*/ 2 w 17"/>
                <a:gd name="T21" fmla="*/ 2 h 17"/>
                <a:gd name="T22" fmla="*/ 4 w 17"/>
                <a:gd name="T23" fmla="*/ 1 h 17"/>
                <a:gd name="T24" fmla="*/ 6 w 17"/>
                <a:gd name="T25" fmla="*/ 1 h 17"/>
                <a:gd name="T26" fmla="*/ 8 w 17"/>
                <a:gd name="T27" fmla="*/ 0 h 17"/>
                <a:gd name="T28" fmla="*/ 10 w 17"/>
                <a:gd name="T29" fmla="*/ 0 h 17"/>
                <a:gd name="T30" fmla="*/ 12 w 17"/>
                <a:gd name="T31" fmla="*/ 0 h 17"/>
                <a:gd name="T32" fmla="*/ 14 w 17"/>
                <a:gd name="T33" fmla="*/ 0 h 17"/>
                <a:gd name="T34" fmla="*/ 16 w 17"/>
                <a:gd name="T35" fmla="*/ 1 h 17"/>
                <a:gd name="T36" fmla="*/ 6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7" name="Freeform 755"/>
            <p:cNvSpPr>
              <a:spLocks/>
            </p:cNvSpPr>
            <p:nvPr/>
          </p:nvSpPr>
          <p:spPr bwMode="auto">
            <a:xfrm>
              <a:off x="817" y="121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4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10 w 17"/>
                <a:gd name="T17" fmla="*/ 13 h 17"/>
                <a:gd name="T18" fmla="*/ 8 w 17"/>
                <a:gd name="T19" fmla="*/ 16 h 17"/>
                <a:gd name="T20" fmla="*/ 7 w 17"/>
                <a:gd name="T21" fmla="*/ 16 h 17"/>
                <a:gd name="T22" fmla="*/ 5 w 17"/>
                <a:gd name="T23" fmla="*/ 13 h 17"/>
                <a:gd name="T24" fmla="*/ 4 w 17"/>
                <a:gd name="T25" fmla="*/ 13 h 17"/>
                <a:gd name="T26" fmla="*/ 2 w 17"/>
                <a:gd name="T27" fmla="*/ 13 h 17"/>
                <a:gd name="T28" fmla="*/ 1 w 17"/>
                <a:gd name="T29" fmla="*/ 10 h 17"/>
                <a:gd name="T30" fmla="*/ 0 w 17"/>
                <a:gd name="T31" fmla="*/ 8 h 17"/>
                <a:gd name="T32" fmla="*/ 0 w 17"/>
                <a:gd name="T33" fmla="*/ 5 h 17"/>
                <a:gd name="T34" fmla="*/ 0 w 17"/>
                <a:gd name="T35" fmla="*/ 2 h 17"/>
                <a:gd name="T36" fmla="*/ 0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8" name="Freeform 756"/>
            <p:cNvSpPr>
              <a:spLocks/>
            </p:cNvSpPr>
            <p:nvPr/>
          </p:nvSpPr>
          <p:spPr bwMode="auto">
            <a:xfrm>
              <a:off x="822" y="1213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0 w 27"/>
                <a:gd name="T3" fmla="*/ 16 h 17"/>
                <a:gd name="T4" fmla="*/ 0 w 27"/>
                <a:gd name="T5" fmla="*/ 13 h 17"/>
                <a:gd name="T6" fmla="*/ 1 w 27"/>
                <a:gd name="T7" fmla="*/ 13 h 17"/>
                <a:gd name="T8" fmla="*/ 2 w 27"/>
                <a:gd name="T9" fmla="*/ 10 h 17"/>
                <a:gd name="T10" fmla="*/ 4 w 27"/>
                <a:gd name="T11" fmla="*/ 10 h 17"/>
                <a:gd name="T12" fmla="*/ 5 w 27"/>
                <a:gd name="T13" fmla="*/ 8 h 17"/>
                <a:gd name="T14" fmla="*/ 6 w 27"/>
                <a:gd name="T15" fmla="*/ 8 h 17"/>
                <a:gd name="T16" fmla="*/ 8 w 27"/>
                <a:gd name="T17" fmla="*/ 5 h 17"/>
                <a:gd name="T18" fmla="*/ 10 w 27"/>
                <a:gd name="T19" fmla="*/ 2 h 17"/>
                <a:gd name="T20" fmla="*/ 12 w 27"/>
                <a:gd name="T21" fmla="*/ 2 h 17"/>
                <a:gd name="T22" fmla="*/ 14 w 27"/>
                <a:gd name="T23" fmla="*/ 0 h 17"/>
                <a:gd name="T24" fmla="*/ 17 w 27"/>
                <a:gd name="T25" fmla="*/ 0 h 17"/>
                <a:gd name="T26" fmla="*/ 20 w 27"/>
                <a:gd name="T27" fmla="*/ 0 h 17"/>
                <a:gd name="T28" fmla="*/ 23 w 27"/>
                <a:gd name="T29" fmla="*/ 0 h 17"/>
                <a:gd name="T30" fmla="*/ 26 w 2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9" name="Freeform 757"/>
            <p:cNvSpPr>
              <a:spLocks/>
            </p:cNvSpPr>
            <p:nvPr/>
          </p:nvSpPr>
          <p:spPr bwMode="auto">
            <a:xfrm>
              <a:off x="817" y="1215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12 h 17"/>
                <a:gd name="T4" fmla="*/ 14 w 17"/>
                <a:gd name="T5" fmla="*/ 14 h 17"/>
                <a:gd name="T6" fmla="*/ 12 w 17"/>
                <a:gd name="T7" fmla="*/ 14 h 17"/>
                <a:gd name="T8" fmla="*/ 11 w 17"/>
                <a:gd name="T9" fmla="*/ 16 h 17"/>
                <a:gd name="T10" fmla="*/ 9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4 h 17"/>
                <a:gd name="T18" fmla="*/ 3 w 17"/>
                <a:gd name="T19" fmla="*/ 14 h 17"/>
                <a:gd name="T20" fmla="*/ 3 w 17"/>
                <a:gd name="T21" fmla="*/ 12 h 17"/>
                <a:gd name="T22" fmla="*/ 1 w 17"/>
                <a:gd name="T23" fmla="*/ 11 h 17"/>
                <a:gd name="T24" fmla="*/ 0 w 17"/>
                <a:gd name="T25" fmla="*/ 9 h 17"/>
                <a:gd name="T26" fmla="*/ 0 w 17"/>
                <a:gd name="T27" fmla="*/ 8 h 17"/>
                <a:gd name="T28" fmla="*/ 0 w 17"/>
                <a:gd name="T29" fmla="*/ 6 h 17"/>
                <a:gd name="T30" fmla="*/ 0 w 17"/>
                <a:gd name="T31" fmla="*/ 4 h 17"/>
                <a:gd name="T32" fmla="*/ 0 w 17"/>
                <a:gd name="T33" fmla="*/ 3 h 17"/>
                <a:gd name="T34" fmla="*/ 1 w 17"/>
                <a:gd name="T35" fmla="*/ 1 h 17"/>
                <a:gd name="T36" fmla="*/ 3 w 17"/>
                <a:gd name="T37" fmla="*/ 0 h 17"/>
                <a:gd name="T38" fmla="*/ 16 w 17"/>
                <a:gd name="T39" fmla="*/ 1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0" name="Freeform 758"/>
            <p:cNvSpPr>
              <a:spLocks/>
            </p:cNvSpPr>
            <p:nvPr/>
          </p:nvSpPr>
          <p:spPr bwMode="auto">
            <a:xfrm>
              <a:off x="847" y="1207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2 w 17"/>
                <a:gd name="T3" fmla="*/ 0 h 17"/>
                <a:gd name="T4" fmla="*/ 6 w 17"/>
                <a:gd name="T5" fmla="*/ 0 h 17"/>
                <a:gd name="T6" fmla="*/ 9 w 17"/>
                <a:gd name="T7" fmla="*/ 0 h 17"/>
                <a:gd name="T8" fmla="*/ 9 w 17"/>
                <a:gd name="T9" fmla="*/ 1 h 17"/>
                <a:gd name="T10" fmla="*/ 11 w 17"/>
                <a:gd name="T11" fmla="*/ 2 h 17"/>
                <a:gd name="T12" fmla="*/ 13 w 17"/>
                <a:gd name="T13" fmla="*/ 4 h 17"/>
                <a:gd name="T14" fmla="*/ 16 w 17"/>
                <a:gd name="T15" fmla="*/ 5 h 17"/>
                <a:gd name="T16" fmla="*/ 16 w 17"/>
                <a:gd name="T17" fmla="*/ 6 h 17"/>
                <a:gd name="T18" fmla="*/ 16 w 17"/>
                <a:gd name="T19" fmla="*/ 8 h 17"/>
                <a:gd name="T20" fmla="*/ 16 w 17"/>
                <a:gd name="T21" fmla="*/ 9 h 17"/>
                <a:gd name="T22" fmla="*/ 16 w 17"/>
                <a:gd name="T23" fmla="*/ 10 h 17"/>
                <a:gd name="T24" fmla="*/ 16 w 17"/>
                <a:gd name="T25" fmla="*/ 12 h 17"/>
                <a:gd name="T26" fmla="*/ 13 w 17"/>
                <a:gd name="T27" fmla="*/ 13 h 17"/>
                <a:gd name="T28" fmla="*/ 11 w 17"/>
                <a:gd name="T29" fmla="*/ 13 h 17"/>
                <a:gd name="T30" fmla="*/ 9 w 17"/>
                <a:gd name="T31" fmla="*/ 14 h 17"/>
                <a:gd name="T32" fmla="*/ 6 w 17"/>
                <a:gd name="T33" fmla="*/ 16 h 17"/>
                <a:gd name="T34" fmla="*/ 4 w 17"/>
                <a:gd name="T35" fmla="*/ 16 h 17"/>
                <a:gd name="T36" fmla="*/ 2 w 17"/>
                <a:gd name="T37" fmla="*/ 16 h 17"/>
                <a:gd name="T38" fmla="*/ 0 w 17"/>
                <a:gd name="T39" fmla="*/ 16 h 17"/>
                <a:gd name="T40" fmla="*/ 2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1" name="Freeform 759"/>
            <p:cNvSpPr>
              <a:spLocks/>
            </p:cNvSpPr>
            <p:nvPr/>
          </p:nvSpPr>
          <p:spPr bwMode="auto">
            <a:xfrm>
              <a:off x="848" y="1213"/>
              <a:ext cx="76" cy="28"/>
            </a:xfrm>
            <a:custGeom>
              <a:avLst/>
              <a:gdLst>
                <a:gd name="T0" fmla="*/ 0 w 76"/>
                <a:gd name="T1" fmla="*/ 0 h 28"/>
                <a:gd name="T2" fmla="*/ 4 w 76"/>
                <a:gd name="T3" fmla="*/ 0 h 28"/>
                <a:gd name="T4" fmla="*/ 8 w 76"/>
                <a:gd name="T5" fmla="*/ 1 h 28"/>
                <a:gd name="T6" fmla="*/ 12 w 76"/>
                <a:gd name="T7" fmla="*/ 2 h 28"/>
                <a:gd name="T8" fmla="*/ 17 w 76"/>
                <a:gd name="T9" fmla="*/ 3 h 28"/>
                <a:gd name="T10" fmla="*/ 21 w 76"/>
                <a:gd name="T11" fmla="*/ 4 h 28"/>
                <a:gd name="T12" fmla="*/ 25 w 76"/>
                <a:gd name="T13" fmla="*/ 5 h 28"/>
                <a:gd name="T14" fmla="*/ 30 w 76"/>
                <a:gd name="T15" fmla="*/ 6 h 28"/>
                <a:gd name="T16" fmla="*/ 35 w 76"/>
                <a:gd name="T17" fmla="*/ 8 h 28"/>
                <a:gd name="T18" fmla="*/ 39 w 76"/>
                <a:gd name="T19" fmla="*/ 10 h 28"/>
                <a:gd name="T20" fmla="*/ 44 w 76"/>
                <a:gd name="T21" fmla="*/ 11 h 28"/>
                <a:gd name="T22" fmla="*/ 49 w 76"/>
                <a:gd name="T23" fmla="*/ 14 h 28"/>
                <a:gd name="T24" fmla="*/ 54 w 76"/>
                <a:gd name="T25" fmla="*/ 16 h 28"/>
                <a:gd name="T26" fmla="*/ 59 w 76"/>
                <a:gd name="T27" fmla="*/ 18 h 28"/>
                <a:gd name="T28" fmla="*/ 65 w 76"/>
                <a:gd name="T29" fmla="*/ 21 h 28"/>
                <a:gd name="T30" fmla="*/ 70 w 76"/>
                <a:gd name="T31" fmla="*/ 24 h 28"/>
                <a:gd name="T32" fmla="*/ 75 w 76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8"/>
                <a:gd name="T53" fmla="*/ 76 w 7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8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1" y="4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39" y="10"/>
                  </a:lnTo>
                  <a:lnTo>
                    <a:pt x="44" y="11"/>
                  </a:lnTo>
                  <a:lnTo>
                    <a:pt x="49" y="14"/>
                  </a:lnTo>
                  <a:lnTo>
                    <a:pt x="54" y="16"/>
                  </a:lnTo>
                  <a:lnTo>
                    <a:pt x="59" y="18"/>
                  </a:lnTo>
                  <a:lnTo>
                    <a:pt x="65" y="21"/>
                  </a:lnTo>
                  <a:lnTo>
                    <a:pt x="70" y="24"/>
                  </a:lnTo>
                  <a:lnTo>
                    <a:pt x="75" y="2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2" name="Freeform 760"/>
            <p:cNvSpPr>
              <a:spLocks/>
            </p:cNvSpPr>
            <p:nvPr/>
          </p:nvSpPr>
          <p:spPr bwMode="auto">
            <a:xfrm>
              <a:off x="842" y="1207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3 w 17"/>
                <a:gd name="T3" fmla="*/ 16 h 17"/>
                <a:gd name="T4" fmla="*/ 10 w 17"/>
                <a:gd name="T5" fmla="*/ 16 h 17"/>
                <a:gd name="T6" fmla="*/ 8 w 17"/>
                <a:gd name="T7" fmla="*/ 14 h 17"/>
                <a:gd name="T8" fmla="*/ 5 w 17"/>
                <a:gd name="T9" fmla="*/ 14 h 17"/>
                <a:gd name="T10" fmla="*/ 5 w 17"/>
                <a:gd name="T11" fmla="*/ 13 h 17"/>
                <a:gd name="T12" fmla="*/ 2 w 17"/>
                <a:gd name="T13" fmla="*/ 12 h 17"/>
                <a:gd name="T14" fmla="*/ 0 w 17"/>
                <a:gd name="T15" fmla="*/ 12 h 17"/>
                <a:gd name="T16" fmla="*/ 0 w 17"/>
                <a:gd name="T17" fmla="*/ 9 h 17"/>
                <a:gd name="T18" fmla="*/ 0 w 17"/>
                <a:gd name="T19" fmla="*/ 8 h 17"/>
                <a:gd name="T20" fmla="*/ 0 w 17"/>
                <a:gd name="T21" fmla="*/ 6 h 17"/>
                <a:gd name="T22" fmla="*/ 0 w 17"/>
                <a:gd name="T23" fmla="*/ 5 h 17"/>
                <a:gd name="T24" fmla="*/ 2 w 17"/>
                <a:gd name="T25" fmla="*/ 4 h 17"/>
                <a:gd name="T26" fmla="*/ 2 w 17"/>
                <a:gd name="T27" fmla="*/ 2 h 17"/>
                <a:gd name="T28" fmla="*/ 5 w 17"/>
                <a:gd name="T29" fmla="*/ 2 h 17"/>
                <a:gd name="T30" fmla="*/ 8 w 17"/>
                <a:gd name="T31" fmla="*/ 1 h 17"/>
                <a:gd name="T32" fmla="*/ 8 w 17"/>
                <a:gd name="T33" fmla="*/ 0 h 17"/>
                <a:gd name="T34" fmla="*/ 10 w 17"/>
                <a:gd name="T35" fmla="*/ 0 h 17"/>
                <a:gd name="T36" fmla="*/ 13 w 17"/>
                <a:gd name="T37" fmla="*/ 0 h 17"/>
                <a:gd name="T38" fmla="*/ 16 w 17"/>
                <a:gd name="T39" fmla="*/ 0 h 17"/>
                <a:gd name="T40" fmla="*/ 13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3" y="16"/>
                  </a:moveTo>
                  <a:lnTo>
                    <a:pt x="13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3" name="Freeform 761"/>
            <p:cNvSpPr>
              <a:spLocks/>
            </p:cNvSpPr>
            <p:nvPr/>
          </p:nvSpPr>
          <p:spPr bwMode="auto">
            <a:xfrm>
              <a:off x="920" y="1234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12 w 17"/>
                <a:gd name="T5" fmla="*/ 1 h 17"/>
                <a:gd name="T6" fmla="*/ 14 w 17"/>
                <a:gd name="T7" fmla="*/ 1 h 17"/>
                <a:gd name="T8" fmla="*/ 14 w 17"/>
                <a:gd name="T9" fmla="*/ 2 h 17"/>
                <a:gd name="T10" fmla="*/ 14 w 17"/>
                <a:gd name="T11" fmla="*/ 4 h 17"/>
                <a:gd name="T12" fmla="*/ 16 w 17"/>
                <a:gd name="T13" fmla="*/ 5 h 17"/>
                <a:gd name="T14" fmla="*/ 16 w 17"/>
                <a:gd name="T15" fmla="*/ 7 h 17"/>
                <a:gd name="T16" fmla="*/ 16 w 17"/>
                <a:gd name="T17" fmla="*/ 8 h 17"/>
                <a:gd name="T18" fmla="*/ 14 w 17"/>
                <a:gd name="T19" fmla="*/ 10 h 17"/>
                <a:gd name="T20" fmla="*/ 14 w 17"/>
                <a:gd name="T21" fmla="*/ 11 h 17"/>
                <a:gd name="T22" fmla="*/ 14 w 17"/>
                <a:gd name="T23" fmla="*/ 13 h 17"/>
                <a:gd name="T24" fmla="*/ 12 w 17"/>
                <a:gd name="T25" fmla="*/ 14 h 17"/>
                <a:gd name="T26" fmla="*/ 10 w 17"/>
                <a:gd name="T27" fmla="*/ 14 h 17"/>
                <a:gd name="T28" fmla="*/ 8 w 17"/>
                <a:gd name="T29" fmla="*/ 16 h 17"/>
                <a:gd name="T30" fmla="*/ 7 w 17"/>
                <a:gd name="T31" fmla="*/ 16 h 17"/>
                <a:gd name="T32" fmla="*/ 5 w 17"/>
                <a:gd name="T33" fmla="*/ 16 h 17"/>
                <a:gd name="T34" fmla="*/ 3 w 17"/>
                <a:gd name="T35" fmla="*/ 16 h 17"/>
                <a:gd name="T36" fmla="*/ 1 w 17"/>
                <a:gd name="T37" fmla="*/ 16 h 17"/>
                <a:gd name="T38" fmla="*/ 0 w 17"/>
                <a:gd name="T39" fmla="*/ 14 h 17"/>
                <a:gd name="T40" fmla="*/ 1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4" name="Freeform 762"/>
            <p:cNvSpPr>
              <a:spLocks/>
            </p:cNvSpPr>
            <p:nvPr/>
          </p:nvSpPr>
          <p:spPr bwMode="auto">
            <a:xfrm>
              <a:off x="923" y="124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0 h 17"/>
                <a:gd name="T6" fmla="*/ 3 w 17"/>
                <a:gd name="T7" fmla="*/ 1 h 17"/>
                <a:gd name="T8" fmla="*/ 5 w 17"/>
                <a:gd name="T9" fmla="*/ 2 h 17"/>
                <a:gd name="T10" fmla="*/ 7 w 17"/>
                <a:gd name="T11" fmla="*/ 2 h 17"/>
                <a:gd name="T12" fmla="*/ 8 w 17"/>
                <a:gd name="T13" fmla="*/ 4 h 17"/>
                <a:gd name="T14" fmla="*/ 10 w 17"/>
                <a:gd name="T15" fmla="*/ 5 h 17"/>
                <a:gd name="T16" fmla="*/ 10 w 17"/>
                <a:gd name="T17" fmla="*/ 7 h 17"/>
                <a:gd name="T18" fmla="*/ 12 w 17"/>
                <a:gd name="T19" fmla="*/ 8 h 17"/>
                <a:gd name="T20" fmla="*/ 14 w 17"/>
                <a:gd name="T21" fmla="*/ 10 h 17"/>
                <a:gd name="T22" fmla="*/ 14 w 17"/>
                <a:gd name="T23" fmla="*/ 11 h 17"/>
                <a:gd name="T24" fmla="*/ 16 w 17"/>
                <a:gd name="T25" fmla="*/ 13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5" name="Freeform 763"/>
            <p:cNvSpPr>
              <a:spLocks/>
            </p:cNvSpPr>
            <p:nvPr/>
          </p:nvSpPr>
          <p:spPr bwMode="auto">
            <a:xfrm>
              <a:off x="917" y="1234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6 h 17"/>
                <a:gd name="T4" fmla="*/ 6 w 17"/>
                <a:gd name="T5" fmla="*/ 16 h 17"/>
                <a:gd name="T6" fmla="*/ 4 w 17"/>
                <a:gd name="T7" fmla="*/ 14 h 17"/>
                <a:gd name="T8" fmla="*/ 2 w 17"/>
                <a:gd name="T9" fmla="*/ 13 h 17"/>
                <a:gd name="T10" fmla="*/ 2 w 17"/>
                <a:gd name="T11" fmla="*/ 11 h 17"/>
                <a:gd name="T12" fmla="*/ 0 w 17"/>
                <a:gd name="T13" fmla="*/ 11 h 17"/>
                <a:gd name="T14" fmla="*/ 0 w 17"/>
                <a:gd name="T15" fmla="*/ 10 h 17"/>
                <a:gd name="T16" fmla="*/ 0 w 17"/>
                <a:gd name="T17" fmla="*/ 8 h 17"/>
                <a:gd name="T18" fmla="*/ 0 w 17"/>
                <a:gd name="T19" fmla="*/ 7 h 17"/>
                <a:gd name="T20" fmla="*/ 0 w 17"/>
                <a:gd name="T21" fmla="*/ 5 h 17"/>
                <a:gd name="T22" fmla="*/ 2 w 17"/>
                <a:gd name="T23" fmla="*/ 4 h 17"/>
                <a:gd name="T24" fmla="*/ 2 w 17"/>
                <a:gd name="T25" fmla="*/ 2 h 17"/>
                <a:gd name="T26" fmla="*/ 4 w 17"/>
                <a:gd name="T27" fmla="*/ 1 h 17"/>
                <a:gd name="T28" fmla="*/ 6 w 17"/>
                <a:gd name="T29" fmla="*/ 1 h 17"/>
                <a:gd name="T30" fmla="*/ 8 w 17"/>
                <a:gd name="T31" fmla="*/ 0 h 17"/>
                <a:gd name="T32" fmla="*/ 10 w 17"/>
                <a:gd name="T33" fmla="*/ 0 h 17"/>
                <a:gd name="T34" fmla="*/ 12 w 17"/>
                <a:gd name="T35" fmla="*/ 0 h 17"/>
                <a:gd name="T36" fmla="*/ 14 w 17"/>
                <a:gd name="T37" fmla="*/ 0 h 17"/>
                <a:gd name="T38" fmla="*/ 16 w 17"/>
                <a:gd name="T39" fmla="*/ 0 h 17"/>
                <a:gd name="T40" fmla="*/ 8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8" y="16"/>
                  </a:move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8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6" name="Freeform 764"/>
            <p:cNvSpPr>
              <a:spLocks/>
            </p:cNvSpPr>
            <p:nvPr/>
          </p:nvSpPr>
          <p:spPr bwMode="auto">
            <a:xfrm>
              <a:off x="926" y="125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6 w 17"/>
                <a:gd name="T9" fmla="*/ 8 h 17"/>
                <a:gd name="T10" fmla="*/ 14 w 17"/>
                <a:gd name="T11" fmla="*/ 10 h 17"/>
                <a:gd name="T12" fmla="*/ 14 w 17"/>
                <a:gd name="T13" fmla="*/ 13 h 17"/>
                <a:gd name="T14" fmla="*/ 13 w 17"/>
                <a:gd name="T15" fmla="*/ 13 h 17"/>
                <a:gd name="T16" fmla="*/ 11 w 17"/>
                <a:gd name="T17" fmla="*/ 16 h 17"/>
                <a:gd name="T18" fmla="*/ 10 w 17"/>
                <a:gd name="T19" fmla="*/ 16 h 17"/>
                <a:gd name="T20" fmla="*/ 8 w 17"/>
                <a:gd name="T21" fmla="*/ 16 h 17"/>
                <a:gd name="T22" fmla="*/ 7 w 17"/>
                <a:gd name="T23" fmla="*/ 16 h 17"/>
                <a:gd name="T24" fmla="*/ 5 w 17"/>
                <a:gd name="T25" fmla="*/ 16 h 17"/>
                <a:gd name="T26" fmla="*/ 4 w 17"/>
                <a:gd name="T27" fmla="*/ 16 h 17"/>
                <a:gd name="T28" fmla="*/ 2 w 17"/>
                <a:gd name="T29" fmla="*/ 13 h 17"/>
                <a:gd name="T30" fmla="*/ 1 w 17"/>
                <a:gd name="T31" fmla="*/ 10 h 17"/>
                <a:gd name="T32" fmla="*/ 0 w 17"/>
                <a:gd name="T33" fmla="*/ 8 h 17"/>
                <a:gd name="T34" fmla="*/ 0 w 17"/>
                <a:gd name="T35" fmla="*/ 5 h 17"/>
                <a:gd name="T36" fmla="*/ 0 w 17"/>
                <a:gd name="T37" fmla="*/ 2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7" name="Freeform 765"/>
            <p:cNvSpPr>
              <a:spLocks/>
            </p:cNvSpPr>
            <p:nvPr/>
          </p:nvSpPr>
          <p:spPr bwMode="auto">
            <a:xfrm>
              <a:off x="932" y="124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0 h 17"/>
                <a:gd name="T6" fmla="*/ 1 w 17"/>
                <a:gd name="T7" fmla="*/ 10 h 17"/>
                <a:gd name="T8" fmla="*/ 2 w 17"/>
                <a:gd name="T9" fmla="*/ 5 h 17"/>
                <a:gd name="T10" fmla="*/ 4 w 17"/>
                <a:gd name="T11" fmla="*/ 5 h 17"/>
                <a:gd name="T12" fmla="*/ 5 w 17"/>
                <a:gd name="T13" fmla="*/ 5 h 17"/>
                <a:gd name="T14" fmla="*/ 7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3 w 17"/>
                <a:gd name="T21" fmla="*/ 0 h 17"/>
                <a:gd name="T22" fmla="*/ 14 w 17"/>
                <a:gd name="T23" fmla="*/ 0 h 17"/>
                <a:gd name="T24" fmla="*/ 16 w 17"/>
                <a:gd name="T25" fmla="*/ 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5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8" name="Freeform 766"/>
            <p:cNvSpPr>
              <a:spLocks/>
            </p:cNvSpPr>
            <p:nvPr/>
          </p:nvSpPr>
          <p:spPr bwMode="auto">
            <a:xfrm>
              <a:off x="926" y="1247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12 h 17"/>
                <a:gd name="T4" fmla="*/ 14 w 17"/>
                <a:gd name="T5" fmla="*/ 14 h 17"/>
                <a:gd name="T6" fmla="*/ 12 w 17"/>
                <a:gd name="T7" fmla="*/ 14 h 17"/>
                <a:gd name="T8" fmla="*/ 11 w 17"/>
                <a:gd name="T9" fmla="*/ 16 h 17"/>
                <a:gd name="T10" fmla="*/ 9 w 17"/>
                <a:gd name="T11" fmla="*/ 16 h 17"/>
                <a:gd name="T12" fmla="*/ 8 w 17"/>
                <a:gd name="T13" fmla="*/ 16 h 17"/>
                <a:gd name="T14" fmla="*/ 6 w 17"/>
                <a:gd name="T15" fmla="*/ 16 h 17"/>
                <a:gd name="T16" fmla="*/ 4 w 17"/>
                <a:gd name="T17" fmla="*/ 16 h 17"/>
                <a:gd name="T18" fmla="*/ 3 w 17"/>
                <a:gd name="T19" fmla="*/ 14 h 17"/>
                <a:gd name="T20" fmla="*/ 3 w 17"/>
                <a:gd name="T21" fmla="*/ 12 h 17"/>
                <a:gd name="T22" fmla="*/ 1 w 17"/>
                <a:gd name="T23" fmla="*/ 12 h 17"/>
                <a:gd name="T24" fmla="*/ 1 w 17"/>
                <a:gd name="T25" fmla="*/ 11 h 17"/>
                <a:gd name="T26" fmla="*/ 0 w 17"/>
                <a:gd name="T27" fmla="*/ 9 h 17"/>
                <a:gd name="T28" fmla="*/ 0 w 17"/>
                <a:gd name="T29" fmla="*/ 8 h 17"/>
                <a:gd name="T30" fmla="*/ 0 w 17"/>
                <a:gd name="T31" fmla="*/ 6 h 17"/>
                <a:gd name="T32" fmla="*/ 0 w 17"/>
                <a:gd name="T33" fmla="*/ 4 h 17"/>
                <a:gd name="T34" fmla="*/ 0 w 17"/>
                <a:gd name="T35" fmla="*/ 3 h 17"/>
                <a:gd name="T36" fmla="*/ 1 w 17"/>
                <a:gd name="T37" fmla="*/ 1 h 17"/>
                <a:gd name="T38" fmla="*/ 3 w 17"/>
                <a:gd name="T39" fmla="*/ 0 h 17"/>
                <a:gd name="T40" fmla="*/ 16 w 17"/>
                <a:gd name="T41" fmla="*/ 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9" name="Freeform 767"/>
            <p:cNvSpPr>
              <a:spLocks/>
            </p:cNvSpPr>
            <p:nvPr/>
          </p:nvSpPr>
          <p:spPr bwMode="auto">
            <a:xfrm>
              <a:off x="941" y="1244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0 h 17"/>
                <a:gd name="T4" fmla="*/ 10 w 17"/>
                <a:gd name="T5" fmla="*/ 0 h 17"/>
                <a:gd name="T6" fmla="*/ 12 w 17"/>
                <a:gd name="T7" fmla="*/ 1 h 17"/>
                <a:gd name="T8" fmla="*/ 14 w 17"/>
                <a:gd name="T9" fmla="*/ 2 h 17"/>
                <a:gd name="T10" fmla="*/ 14 w 17"/>
                <a:gd name="T11" fmla="*/ 4 h 17"/>
                <a:gd name="T12" fmla="*/ 16 w 17"/>
                <a:gd name="T13" fmla="*/ 5 h 17"/>
                <a:gd name="T14" fmla="*/ 16 w 17"/>
                <a:gd name="T15" fmla="*/ 7 h 17"/>
                <a:gd name="T16" fmla="*/ 16 w 17"/>
                <a:gd name="T17" fmla="*/ 8 h 17"/>
                <a:gd name="T18" fmla="*/ 16 w 17"/>
                <a:gd name="T19" fmla="*/ 10 h 17"/>
                <a:gd name="T20" fmla="*/ 14 w 17"/>
                <a:gd name="T21" fmla="*/ 11 h 17"/>
                <a:gd name="T22" fmla="*/ 12 w 17"/>
                <a:gd name="T23" fmla="*/ 13 h 17"/>
                <a:gd name="T24" fmla="*/ 12 w 17"/>
                <a:gd name="T25" fmla="*/ 14 h 17"/>
                <a:gd name="T26" fmla="*/ 10 w 17"/>
                <a:gd name="T27" fmla="*/ 14 h 17"/>
                <a:gd name="T28" fmla="*/ 8 w 17"/>
                <a:gd name="T29" fmla="*/ 16 h 17"/>
                <a:gd name="T30" fmla="*/ 6 w 17"/>
                <a:gd name="T31" fmla="*/ 16 h 17"/>
                <a:gd name="T32" fmla="*/ 4 w 17"/>
                <a:gd name="T33" fmla="*/ 16 h 17"/>
                <a:gd name="T34" fmla="*/ 2 w 17"/>
                <a:gd name="T35" fmla="*/ 16 h 17"/>
                <a:gd name="T36" fmla="*/ 0 w 17"/>
                <a:gd name="T37" fmla="*/ 16 h 17"/>
                <a:gd name="T38" fmla="*/ 8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0" name="Freeform 768"/>
            <p:cNvSpPr>
              <a:spLocks/>
            </p:cNvSpPr>
            <p:nvPr/>
          </p:nvSpPr>
          <p:spPr bwMode="auto">
            <a:xfrm>
              <a:off x="943" y="1249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 w 18"/>
                <a:gd name="T3" fmla="*/ 0 h 17"/>
                <a:gd name="T4" fmla="*/ 2 w 18"/>
                <a:gd name="T5" fmla="*/ 1 h 17"/>
                <a:gd name="T6" fmla="*/ 3 w 18"/>
                <a:gd name="T7" fmla="*/ 1 h 17"/>
                <a:gd name="T8" fmla="*/ 5 w 18"/>
                <a:gd name="T9" fmla="*/ 3 h 17"/>
                <a:gd name="T10" fmla="*/ 6 w 18"/>
                <a:gd name="T11" fmla="*/ 5 h 17"/>
                <a:gd name="T12" fmla="*/ 7 w 18"/>
                <a:gd name="T13" fmla="*/ 5 h 17"/>
                <a:gd name="T14" fmla="*/ 8 w 18"/>
                <a:gd name="T15" fmla="*/ 7 h 17"/>
                <a:gd name="T16" fmla="*/ 9 w 18"/>
                <a:gd name="T17" fmla="*/ 7 h 17"/>
                <a:gd name="T18" fmla="*/ 11 w 18"/>
                <a:gd name="T19" fmla="*/ 8 h 17"/>
                <a:gd name="T20" fmla="*/ 12 w 18"/>
                <a:gd name="T21" fmla="*/ 10 h 17"/>
                <a:gd name="T22" fmla="*/ 13 w 18"/>
                <a:gd name="T23" fmla="*/ 10 h 17"/>
                <a:gd name="T24" fmla="*/ 14 w 18"/>
                <a:gd name="T25" fmla="*/ 12 h 17"/>
                <a:gd name="T26" fmla="*/ 15 w 18"/>
                <a:gd name="T27" fmla="*/ 14 h 17"/>
                <a:gd name="T28" fmla="*/ 16 w 18"/>
                <a:gd name="T29" fmla="*/ 14 h 17"/>
                <a:gd name="T30" fmla="*/ 17 w 18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7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1" name="Freeform 769"/>
            <p:cNvSpPr>
              <a:spLocks/>
            </p:cNvSpPr>
            <p:nvPr/>
          </p:nvSpPr>
          <p:spPr bwMode="auto">
            <a:xfrm>
              <a:off x="937" y="1243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7 w 17"/>
                <a:gd name="T3" fmla="*/ 16 h 17"/>
                <a:gd name="T4" fmla="*/ 3 w 17"/>
                <a:gd name="T5" fmla="*/ 14 h 17"/>
                <a:gd name="T6" fmla="*/ 1 w 17"/>
                <a:gd name="T7" fmla="*/ 13 h 17"/>
                <a:gd name="T8" fmla="*/ 0 w 17"/>
                <a:gd name="T9" fmla="*/ 11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4 h 17"/>
                <a:gd name="T20" fmla="*/ 1 w 17"/>
                <a:gd name="T21" fmla="*/ 2 h 17"/>
                <a:gd name="T22" fmla="*/ 3 w 17"/>
                <a:gd name="T23" fmla="*/ 2 h 17"/>
                <a:gd name="T24" fmla="*/ 5 w 17"/>
                <a:gd name="T25" fmla="*/ 1 h 17"/>
                <a:gd name="T26" fmla="*/ 7 w 17"/>
                <a:gd name="T27" fmla="*/ 0 h 17"/>
                <a:gd name="T28" fmla="*/ 8 w 17"/>
                <a:gd name="T29" fmla="*/ 0 h 17"/>
                <a:gd name="T30" fmla="*/ 10 w 17"/>
                <a:gd name="T31" fmla="*/ 0 h 17"/>
                <a:gd name="T32" fmla="*/ 12 w 17"/>
                <a:gd name="T33" fmla="*/ 0 h 17"/>
                <a:gd name="T34" fmla="*/ 14 w 17"/>
                <a:gd name="T35" fmla="*/ 0 h 17"/>
                <a:gd name="T36" fmla="*/ 16 w 17"/>
                <a:gd name="T37" fmla="*/ 0 h 17"/>
                <a:gd name="T38" fmla="*/ 7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7" y="16"/>
                  </a:moveTo>
                  <a:lnTo>
                    <a:pt x="7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7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2" name="Freeform 770"/>
            <p:cNvSpPr>
              <a:spLocks/>
            </p:cNvSpPr>
            <p:nvPr/>
          </p:nvSpPr>
          <p:spPr bwMode="auto">
            <a:xfrm>
              <a:off x="956" y="1254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4 w 17"/>
                <a:gd name="T7" fmla="*/ 3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9 h 17"/>
                <a:gd name="T14" fmla="*/ 14 w 17"/>
                <a:gd name="T15" fmla="*/ 11 h 17"/>
                <a:gd name="T16" fmla="*/ 14 w 17"/>
                <a:gd name="T17" fmla="*/ 12 h 17"/>
                <a:gd name="T18" fmla="*/ 12 w 17"/>
                <a:gd name="T19" fmla="*/ 12 h 17"/>
                <a:gd name="T20" fmla="*/ 12 w 17"/>
                <a:gd name="T21" fmla="*/ 14 h 17"/>
                <a:gd name="T22" fmla="*/ 11 w 17"/>
                <a:gd name="T23" fmla="*/ 14 h 17"/>
                <a:gd name="T24" fmla="*/ 9 w 17"/>
                <a:gd name="T25" fmla="*/ 16 h 17"/>
                <a:gd name="T26" fmla="*/ 8 w 17"/>
                <a:gd name="T27" fmla="*/ 16 h 17"/>
                <a:gd name="T28" fmla="*/ 6 w 17"/>
                <a:gd name="T29" fmla="*/ 16 h 17"/>
                <a:gd name="T30" fmla="*/ 4 w 17"/>
                <a:gd name="T31" fmla="*/ 16 h 17"/>
                <a:gd name="T32" fmla="*/ 3 w 17"/>
                <a:gd name="T33" fmla="*/ 16 h 17"/>
                <a:gd name="T34" fmla="*/ 1 w 17"/>
                <a:gd name="T35" fmla="*/ 14 h 17"/>
                <a:gd name="T36" fmla="*/ 0 w 17"/>
                <a:gd name="T37" fmla="*/ 14 h 17"/>
                <a:gd name="T38" fmla="*/ 12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3" name="Freeform 771"/>
            <p:cNvSpPr>
              <a:spLocks/>
            </p:cNvSpPr>
            <p:nvPr/>
          </p:nvSpPr>
          <p:spPr bwMode="auto">
            <a:xfrm>
              <a:off x="960" y="12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1 h 17"/>
                <a:gd name="T6" fmla="*/ 4 w 17"/>
                <a:gd name="T7" fmla="*/ 2 h 17"/>
                <a:gd name="T8" fmla="*/ 6 w 17"/>
                <a:gd name="T9" fmla="*/ 4 h 17"/>
                <a:gd name="T10" fmla="*/ 9 w 17"/>
                <a:gd name="T11" fmla="*/ 4 h 17"/>
                <a:gd name="T12" fmla="*/ 11 w 17"/>
                <a:gd name="T13" fmla="*/ 5 h 17"/>
                <a:gd name="T14" fmla="*/ 11 w 17"/>
                <a:gd name="T15" fmla="*/ 6 h 17"/>
                <a:gd name="T16" fmla="*/ 13 w 17"/>
                <a:gd name="T17" fmla="*/ 6 h 17"/>
                <a:gd name="T18" fmla="*/ 13 w 17"/>
                <a:gd name="T19" fmla="*/ 8 h 17"/>
                <a:gd name="T20" fmla="*/ 13 w 17"/>
                <a:gd name="T21" fmla="*/ 9 h 17"/>
                <a:gd name="T22" fmla="*/ 16 w 17"/>
                <a:gd name="T23" fmla="*/ 10 h 17"/>
                <a:gd name="T24" fmla="*/ 16 w 17"/>
                <a:gd name="T25" fmla="*/ 12 h 17"/>
                <a:gd name="T26" fmla="*/ 16 w 17"/>
                <a:gd name="T27" fmla="*/ 13 h 17"/>
                <a:gd name="T28" fmla="*/ 16 w 17"/>
                <a:gd name="T29" fmla="*/ 14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4" name="Freeform 772"/>
            <p:cNvSpPr>
              <a:spLocks/>
            </p:cNvSpPr>
            <p:nvPr/>
          </p:nvSpPr>
          <p:spPr bwMode="auto">
            <a:xfrm>
              <a:off x="954" y="1253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3 w 17"/>
                <a:gd name="T3" fmla="*/ 16 h 17"/>
                <a:gd name="T4" fmla="*/ 1 w 17"/>
                <a:gd name="T5" fmla="*/ 14 h 17"/>
                <a:gd name="T6" fmla="*/ 1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1 w 17"/>
                <a:gd name="T17" fmla="*/ 3 h 17"/>
                <a:gd name="T18" fmla="*/ 3 w 17"/>
                <a:gd name="T19" fmla="*/ 1 h 17"/>
                <a:gd name="T20" fmla="*/ 4 w 17"/>
                <a:gd name="T21" fmla="*/ 1 h 17"/>
                <a:gd name="T22" fmla="*/ 6 w 17"/>
                <a:gd name="T23" fmla="*/ 0 h 17"/>
                <a:gd name="T24" fmla="*/ 8 w 17"/>
                <a:gd name="T25" fmla="*/ 0 h 17"/>
                <a:gd name="T26" fmla="*/ 9 w 17"/>
                <a:gd name="T27" fmla="*/ 0 h 17"/>
                <a:gd name="T28" fmla="*/ 11 w 17"/>
                <a:gd name="T29" fmla="*/ 0 h 17"/>
                <a:gd name="T30" fmla="*/ 12 w 17"/>
                <a:gd name="T31" fmla="*/ 0 h 17"/>
                <a:gd name="T32" fmla="*/ 14 w 17"/>
                <a:gd name="T33" fmla="*/ 1 h 17"/>
                <a:gd name="T34" fmla="*/ 16 w 17"/>
                <a:gd name="T35" fmla="*/ 1 h 17"/>
                <a:gd name="T36" fmla="*/ 3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3" y="16"/>
                  </a:moveTo>
                  <a:lnTo>
                    <a:pt x="3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5" name="Freeform 773"/>
            <p:cNvSpPr>
              <a:spLocks/>
            </p:cNvSpPr>
            <p:nvPr/>
          </p:nvSpPr>
          <p:spPr bwMode="auto">
            <a:xfrm>
              <a:off x="961" y="1269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4 w 17"/>
                <a:gd name="T5" fmla="*/ 6 h 17"/>
                <a:gd name="T6" fmla="*/ 14 w 17"/>
                <a:gd name="T7" fmla="*/ 9 h 17"/>
                <a:gd name="T8" fmla="*/ 13 w 17"/>
                <a:gd name="T9" fmla="*/ 11 h 17"/>
                <a:gd name="T10" fmla="*/ 13 w 17"/>
                <a:gd name="T11" fmla="*/ 13 h 17"/>
                <a:gd name="T12" fmla="*/ 12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6 w 17"/>
                <a:gd name="T19" fmla="*/ 16 h 17"/>
                <a:gd name="T20" fmla="*/ 5 w 17"/>
                <a:gd name="T21" fmla="*/ 16 h 17"/>
                <a:gd name="T22" fmla="*/ 4 w 17"/>
                <a:gd name="T23" fmla="*/ 13 h 17"/>
                <a:gd name="T24" fmla="*/ 2 w 17"/>
                <a:gd name="T25" fmla="*/ 11 h 17"/>
                <a:gd name="T26" fmla="*/ 1 w 17"/>
                <a:gd name="T27" fmla="*/ 11 h 17"/>
                <a:gd name="T28" fmla="*/ 0 w 17"/>
                <a:gd name="T29" fmla="*/ 9 h 17"/>
                <a:gd name="T30" fmla="*/ 0 w 17"/>
                <a:gd name="T31" fmla="*/ 6 h 17"/>
                <a:gd name="T32" fmla="*/ 0 w 17"/>
                <a:gd name="T33" fmla="*/ 2 h 17"/>
                <a:gd name="T34" fmla="*/ 0 w 17"/>
                <a:gd name="T35" fmla="*/ 0 h 17"/>
                <a:gd name="T36" fmla="*/ 16 w 17"/>
                <a:gd name="T37" fmla="*/ 4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6" name="Freeform 774"/>
            <p:cNvSpPr>
              <a:spLocks/>
            </p:cNvSpPr>
            <p:nvPr/>
          </p:nvSpPr>
          <p:spPr bwMode="auto">
            <a:xfrm>
              <a:off x="967" y="1269"/>
              <a:ext cx="20" cy="17"/>
            </a:xfrm>
            <a:custGeom>
              <a:avLst/>
              <a:gdLst>
                <a:gd name="T0" fmla="*/ 0 w 20"/>
                <a:gd name="T1" fmla="*/ 2 h 17"/>
                <a:gd name="T2" fmla="*/ 0 w 20"/>
                <a:gd name="T3" fmla="*/ 2 h 17"/>
                <a:gd name="T4" fmla="*/ 1 w 20"/>
                <a:gd name="T5" fmla="*/ 0 h 17"/>
                <a:gd name="T6" fmla="*/ 2 w 20"/>
                <a:gd name="T7" fmla="*/ 0 h 17"/>
                <a:gd name="T8" fmla="*/ 3 w 20"/>
                <a:gd name="T9" fmla="*/ 0 h 17"/>
                <a:gd name="T10" fmla="*/ 4 w 20"/>
                <a:gd name="T11" fmla="*/ 0 h 17"/>
                <a:gd name="T12" fmla="*/ 5 w 20"/>
                <a:gd name="T13" fmla="*/ 0 h 17"/>
                <a:gd name="T14" fmla="*/ 6 w 20"/>
                <a:gd name="T15" fmla="*/ 0 h 17"/>
                <a:gd name="T16" fmla="*/ 8 w 20"/>
                <a:gd name="T17" fmla="*/ 0 h 17"/>
                <a:gd name="T18" fmla="*/ 10 w 20"/>
                <a:gd name="T19" fmla="*/ 2 h 17"/>
                <a:gd name="T20" fmla="*/ 11 w 20"/>
                <a:gd name="T21" fmla="*/ 4 h 17"/>
                <a:gd name="T22" fmla="*/ 13 w 20"/>
                <a:gd name="T23" fmla="*/ 4 h 17"/>
                <a:gd name="T24" fmla="*/ 15 w 20"/>
                <a:gd name="T25" fmla="*/ 9 h 17"/>
                <a:gd name="T26" fmla="*/ 17 w 20"/>
                <a:gd name="T27" fmla="*/ 11 h 17"/>
                <a:gd name="T28" fmla="*/ 19 w 20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7"/>
                <a:gd name="T47" fmla="*/ 20 w 2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7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9"/>
                  </a:lnTo>
                  <a:lnTo>
                    <a:pt x="17" y="11"/>
                  </a:lnTo>
                  <a:lnTo>
                    <a:pt x="19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7" name="Freeform 775"/>
            <p:cNvSpPr>
              <a:spLocks/>
            </p:cNvSpPr>
            <p:nvPr/>
          </p:nvSpPr>
          <p:spPr bwMode="auto">
            <a:xfrm>
              <a:off x="961" y="126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7 w 17"/>
                <a:gd name="T13" fmla="*/ 16 h 17"/>
                <a:gd name="T14" fmla="*/ 5 w 17"/>
                <a:gd name="T15" fmla="*/ 14 h 17"/>
                <a:gd name="T16" fmla="*/ 3 w 17"/>
                <a:gd name="T17" fmla="*/ 13 h 17"/>
                <a:gd name="T18" fmla="*/ 1 w 17"/>
                <a:gd name="T19" fmla="*/ 13 h 17"/>
                <a:gd name="T20" fmla="*/ 0 w 17"/>
                <a:gd name="T21" fmla="*/ 11 h 17"/>
                <a:gd name="T22" fmla="*/ 0 w 17"/>
                <a:gd name="T23" fmla="*/ 10 h 17"/>
                <a:gd name="T24" fmla="*/ 0 w 17"/>
                <a:gd name="T25" fmla="*/ 8 h 17"/>
                <a:gd name="T26" fmla="*/ 0 w 17"/>
                <a:gd name="T27" fmla="*/ 7 h 17"/>
                <a:gd name="T28" fmla="*/ 0 w 17"/>
                <a:gd name="T29" fmla="*/ 5 h 17"/>
                <a:gd name="T30" fmla="*/ 0 w 17"/>
                <a:gd name="T31" fmla="*/ 4 h 17"/>
                <a:gd name="T32" fmla="*/ 1 w 17"/>
                <a:gd name="T33" fmla="*/ 2 h 17"/>
                <a:gd name="T34" fmla="*/ 3 w 17"/>
                <a:gd name="T35" fmla="*/ 1 h 17"/>
                <a:gd name="T36" fmla="*/ 5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8" name="Freeform 776"/>
            <p:cNvSpPr>
              <a:spLocks/>
            </p:cNvSpPr>
            <p:nvPr/>
          </p:nvSpPr>
          <p:spPr bwMode="auto">
            <a:xfrm>
              <a:off x="982" y="1272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4 w 17"/>
                <a:gd name="T7" fmla="*/ 3 h 17"/>
                <a:gd name="T8" fmla="*/ 16 w 17"/>
                <a:gd name="T9" fmla="*/ 3 h 17"/>
                <a:gd name="T10" fmla="*/ 16 w 17"/>
                <a:gd name="T11" fmla="*/ 5 h 17"/>
                <a:gd name="T12" fmla="*/ 16 w 17"/>
                <a:gd name="T13" fmla="*/ 7 h 17"/>
                <a:gd name="T14" fmla="*/ 16 w 17"/>
                <a:gd name="T15" fmla="*/ 8 h 17"/>
                <a:gd name="T16" fmla="*/ 16 w 17"/>
                <a:gd name="T17" fmla="*/ 10 h 17"/>
                <a:gd name="T18" fmla="*/ 14 w 17"/>
                <a:gd name="T19" fmla="*/ 12 h 17"/>
                <a:gd name="T20" fmla="*/ 12 w 17"/>
                <a:gd name="T21" fmla="*/ 12 h 17"/>
                <a:gd name="T22" fmla="*/ 12 w 17"/>
                <a:gd name="T23" fmla="*/ 14 h 17"/>
                <a:gd name="T24" fmla="*/ 11 w 17"/>
                <a:gd name="T25" fmla="*/ 14 h 17"/>
                <a:gd name="T26" fmla="*/ 9 w 17"/>
                <a:gd name="T27" fmla="*/ 16 h 17"/>
                <a:gd name="T28" fmla="*/ 8 w 17"/>
                <a:gd name="T29" fmla="*/ 16 h 17"/>
                <a:gd name="T30" fmla="*/ 6 w 17"/>
                <a:gd name="T31" fmla="*/ 16 h 17"/>
                <a:gd name="T32" fmla="*/ 4 w 17"/>
                <a:gd name="T33" fmla="*/ 16 h 17"/>
                <a:gd name="T34" fmla="*/ 3 w 17"/>
                <a:gd name="T35" fmla="*/ 16 h 17"/>
                <a:gd name="T36" fmla="*/ 1 w 17"/>
                <a:gd name="T37" fmla="*/ 14 h 17"/>
                <a:gd name="T38" fmla="*/ 0 w 17"/>
                <a:gd name="T39" fmla="*/ 12 h 17"/>
                <a:gd name="T40" fmla="*/ 12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9" name="Freeform 777"/>
            <p:cNvSpPr>
              <a:spLocks/>
            </p:cNvSpPr>
            <p:nvPr/>
          </p:nvSpPr>
          <p:spPr bwMode="auto">
            <a:xfrm>
              <a:off x="986" y="1276"/>
              <a:ext cx="33" cy="28"/>
            </a:xfrm>
            <a:custGeom>
              <a:avLst/>
              <a:gdLst>
                <a:gd name="T0" fmla="*/ 0 w 33"/>
                <a:gd name="T1" fmla="*/ 0 h 28"/>
                <a:gd name="T2" fmla="*/ 2 w 33"/>
                <a:gd name="T3" fmla="*/ 1 h 28"/>
                <a:gd name="T4" fmla="*/ 4 w 33"/>
                <a:gd name="T5" fmla="*/ 3 h 28"/>
                <a:gd name="T6" fmla="*/ 6 w 33"/>
                <a:gd name="T7" fmla="*/ 5 h 28"/>
                <a:gd name="T8" fmla="*/ 9 w 33"/>
                <a:gd name="T9" fmla="*/ 7 h 28"/>
                <a:gd name="T10" fmla="*/ 11 w 33"/>
                <a:gd name="T11" fmla="*/ 9 h 28"/>
                <a:gd name="T12" fmla="*/ 13 w 33"/>
                <a:gd name="T13" fmla="*/ 11 h 28"/>
                <a:gd name="T14" fmla="*/ 16 w 33"/>
                <a:gd name="T15" fmla="*/ 13 h 28"/>
                <a:gd name="T16" fmla="*/ 18 w 33"/>
                <a:gd name="T17" fmla="*/ 14 h 28"/>
                <a:gd name="T18" fmla="*/ 20 w 33"/>
                <a:gd name="T19" fmla="*/ 16 h 28"/>
                <a:gd name="T20" fmla="*/ 23 w 33"/>
                <a:gd name="T21" fmla="*/ 18 h 28"/>
                <a:gd name="T22" fmla="*/ 25 w 33"/>
                <a:gd name="T23" fmla="*/ 19 h 28"/>
                <a:gd name="T24" fmla="*/ 26 w 33"/>
                <a:gd name="T25" fmla="*/ 21 h 28"/>
                <a:gd name="T26" fmla="*/ 28 w 33"/>
                <a:gd name="T27" fmla="*/ 22 h 28"/>
                <a:gd name="T28" fmla="*/ 29 w 33"/>
                <a:gd name="T29" fmla="*/ 24 h 28"/>
                <a:gd name="T30" fmla="*/ 31 w 33"/>
                <a:gd name="T31" fmla="*/ 26 h 28"/>
                <a:gd name="T32" fmla="*/ 32 w 33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8"/>
                <a:gd name="T53" fmla="*/ 33 w 3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8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6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3" y="18"/>
                  </a:lnTo>
                  <a:lnTo>
                    <a:pt x="25" y="19"/>
                  </a:lnTo>
                  <a:lnTo>
                    <a:pt x="26" y="21"/>
                  </a:lnTo>
                  <a:lnTo>
                    <a:pt x="28" y="22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2" y="2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0" name="Freeform 778"/>
            <p:cNvSpPr>
              <a:spLocks/>
            </p:cNvSpPr>
            <p:nvPr/>
          </p:nvSpPr>
          <p:spPr bwMode="auto">
            <a:xfrm>
              <a:off x="981" y="1270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3 w 17"/>
                <a:gd name="T3" fmla="*/ 16 h 17"/>
                <a:gd name="T4" fmla="*/ 1 w 17"/>
                <a:gd name="T5" fmla="*/ 14 h 17"/>
                <a:gd name="T6" fmla="*/ 1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4 h 17"/>
                <a:gd name="T16" fmla="*/ 1 w 17"/>
                <a:gd name="T17" fmla="*/ 3 h 17"/>
                <a:gd name="T18" fmla="*/ 3 w 17"/>
                <a:gd name="T19" fmla="*/ 1 h 17"/>
                <a:gd name="T20" fmla="*/ 5 w 17"/>
                <a:gd name="T21" fmla="*/ 1 h 17"/>
                <a:gd name="T22" fmla="*/ 7 w 17"/>
                <a:gd name="T23" fmla="*/ 0 h 17"/>
                <a:gd name="T24" fmla="*/ 8 w 17"/>
                <a:gd name="T25" fmla="*/ 0 h 17"/>
                <a:gd name="T26" fmla="*/ 12 w 17"/>
                <a:gd name="T27" fmla="*/ 0 h 17"/>
                <a:gd name="T28" fmla="*/ 14 w 17"/>
                <a:gd name="T29" fmla="*/ 0 h 17"/>
                <a:gd name="T30" fmla="*/ 16 w 17"/>
                <a:gd name="T31" fmla="*/ 1 h 17"/>
                <a:gd name="T32" fmla="*/ 3 w 1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3" y="16"/>
                  </a:moveTo>
                  <a:lnTo>
                    <a:pt x="3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1" name="Freeform 779"/>
            <p:cNvSpPr>
              <a:spLocks/>
            </p:cNvSpPr>
            <p:nvPr/>
          </p:nvSpPr>
          <p:spPr bwMode="auto">
            <a:xfrm>
              <a:off x="1013" y="1300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14 w 17"/>
                <a:gd name="T3" fmla="*/ 0 h 17"/>
                <a:gd name="T4" fmla="*/ 16 w 17"/>
                <a:gd name="T5" fmla="*/ 1 h 17"/>
                <a:gd name="T6" fmla="*/ 16 w 17"/>
                <a:gd name="T7" fmla="*/ 3 h 17"/>
                <a:gd name="T8" fmla="*/ 16 w 17"/>
                <a:gd name="T9" fmla="*/ 5 h 17"/>
                <a:gd name="T10" fmla="*/ 16 w 17"/>
                <a:gd name="T11" fmla="*/ 7 h 17"/>
                <a:gd name="T12" fmla="*/ 16 w 17"/>
                <a:gd name="T13" fmla="*/ 8 h 17"/>
                <a:gd name="T14" fmla="*/ 14 w 17"/>
                <a:gd name="T15" fmla="*/ 10 h 17"/>
                <a:gd name="T16" fmla="*/ 14 w 17"/>
                <a:gd name="T17" fmla="*/ 12 h 17"/>
                <a:gd name="T18" fmla="*/ 12 w 17"/>
                <a:gd name="T19" fmla="*/ 14 h 17"/>
                <a:gd name="T20" fmla="*/ 11 w 17"/>
                <a:gd name="T21" fmla="*/ 16 h 17"/>
                <a:gd name="T22" fmla="*/ 9 w 17"/>
                <a:gd name="T23" fmla="*/ 16 h 17"/>
                <a:gd name="T24" fmla="*/ 8 w 17"/>
                <a:gd name="T25" fmla="*/ 16 h 17"/>
                <a:gd name="T26" fmla="*/ 6 w 17"/>
                <a:gd name="T27" fmla="*/ 16 h 17"/>
                <a:gd name="T28" fmla="*/ 4 w 17"/>
                <a:gd name="T29" fmla="*/ 16 h 17"/>
                <a:gd name="T30" fmla="*/ 3 w 17"/>
                <a:gd name="T31" fmla="*/ 14 h 17"/>
                <a:gd name="T32" fmla="*/ 1 w 17"/>
                <a:gd name="T33" fmla="*/ 14 h 17"/>
                <a:gd name="T34" fmla="*/ 0 w 17"/>
                <a:gd name="T35" fmla="*/ 12 h 17"/>
                <a:gd name="T36" fmla="*/ 0 w 17"/>
                <a:gd name="T37" fmla="*/ 10 h 17"/>
                <a:gd name="T38" fmla="*/ 14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4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4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2" name="Freeform 780"/>
            <p:cNvSpPr>
              <a:spLocks/>
            </p:cNvSpPr>
            <p:nvPr/>
          </p:nvSpPr>
          <p:spPr bwMode="auto">
            <a:xfrm>
              <a:off x="1018" y="130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 h 17"/>
                <a:gd name="T4" fmla="*/ 4 w 17"/>
                <a:gd name="T5" fmla="*/ 3 h 17"/>
                <a:gd name="T6" fmla="*/ 8 w 17"/>
                <a:gd name="T7" fmla="*/ 4 h 17"/>
                <a:gd name="T8" fmla="*/ 8 w 17"/>
                <a:gd name="T9" fmla="*/ 5 h 17"/>
                <a:gd name="T10" fmla="*/ 12 w 17"/>
                <a:gd name="T11" fmla="*/ 6 h 17"/>
                <a:gd name="T12" fmla="*/ 12 w 17"/>
                <a:gd name="T13" fmla="*/ 7 h 17"/>
                <a:gd name="T14" fmla="*/ 12 w 17"/>
                <a:gd name="T15" fmla="*/ 9 h 17"/>
                <a:gd name="T16" fmla="*/ 16 w 17"/>
                <a:gd name="T17" fmla="*/ 10 h 17"/>
                <a:gd name="T18" fmla="*/ 16 w 17"/>
                <a:gd name="T19" fmla="*/ 11 h 17"/>
                <a:gd name="T20" fmla="*/ 16 w 17"/>
                <a:gd name="T21" fmla="*/ 12 h 17"/>
                <a:gd name="T22" fmla="*/ 16 w 17"/>
                <a:gd name="T23" fmla="*/ 13 h 17"/>
                <a:gd name="T24" fmla="*/ 16 w 17"/>
                <a:gd name="T25" fmla="*/ 14 h 17"/>
                <a:gd name="T26" fmla="*/ 12 w 17"/>
                <a:gd name="T27" fmla="*/ 15 h 17"/>
                <a:gd name="T28" fmla="*/ 12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2" y="15"/>
                  </a:lnTo>
                  <a:lnTo>
                    <a:pt x="12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3" name="Freeform 781"/>
            <p:cNvSpPr>
              <a:spLocks/>
            </p:cNvSpPr>
            <p:nvPr/>
          </p:nvSpPr>
          <p:spPr bwMode="auto">
            <a:xfrm>
              <a:off x="1012" y="1297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7 h 17"/>
                <a:gd name="T12" fmla="*/ 1 w 17"/>
                <a:gd name="T13" fmla="*/ 5 h 17"/>
                <a:gd name="T14" fmla="*/ 1 w 17"/>
                <a:gd name="T15" fmla="*/ 3 h 17"/>
                <a:gd name="T16" fmla="*/ 2 w 17"/>
                <a:gd name="T17" fmla="*/ 1 h 17"/>
                <a:gd name="T18" fmla="*/ 4 w 17"/>
                <a:gd name="T19" fmla="*/ 1 h 17"/>
                <a:gd name="T20" fmla="*/ 5 w 17"/>
                <a:gd name="T21" fmla="*/ 0 h 17"/>
                <a:gd name="T22" fmla="*/ 7 w 17"/>
                <a:gd name="T23" fmla="*/ 0 h 17"/>
                <a:gd name="T24" fmla="*/ 8 w 17"/>
                <a:gd name="T25" fmla="*/ 0 h 17"/>
                <a:gd name="T26" fmla="*/ 10 w 17"/>
                <a:gd name="T27" fmla="*/ 0 h 17"/>
                <a:gd name="T28" fmla="*/ 11 w 17"/>
                <a:gd name="T29" fmla="*/ 0 h 17"/>
                <a:gd name="T30" fmla="*/ 13 w 17"/>
                <a:gd name="T31" fmla="*/ 1 h 17"/>
                <a:gd name="T32" fmla="*/ 14 w 17"/>
                <a:gd name="T33" fmla="*/ 3 h 17"/>
                <a:gd name="T34" fmla="*/ 16 w 17"/>
                <a:gd name="T35" fmla="*/ 5 h 17"/>
                <a:gd name="T36" fmla="*/ 1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4" name="Freeform 782"/>
            <p:cNvSpPr>
              <a:spLocks/>
            </p:cNvSpPr>
            <p:nvPr/>
          </p:nvSpPr>
          <p:spPr bwMode="auto">
            <a:xfrm>
              <a:off x="1016" y="1317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6 w 17"/>
                <a:gd name="T5" fmla="*/ 9 h 17"/>
                <a:gd name="T6" fmla="*/ 14 w 17"/>
                <a:gd name="T7" fmla="*/ 11 h 17"/>
                <a:gd name="T8" fmla="*/ 14 w 17"/>
                <a:gd name="T9" fmla="*/ 13 h 17"/>
                <a:gd name="T10" fmla="*/ 13 w 17"/>
                <a:gd name="T11" fmla="*/ 16 h 17"/>
                <a:gd name="T12" fmla="*/ 11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7 w 17"/>
                <a:gd name="T19" fmla="*/ 16 h 17"/>
                <a:gd name="T20" fmla="*/ 5 w 17"/>
                <a:gd name="T21" fmla="*/ 16 h 17"/>
                <a:gd name="T22" fmla="*/ 4 w 17"/>
                <a:gd name="T23" fmla="*/ 16 h 17"/>
                <a:gd name="T24" fmla="*/ 2 w 17"/>
                <a:gd name="T25" fmla="*/ 13 h 17"/>
                <a:gd name="T26" fmla="*/ 1 w 17"/>
                <a:gd name="T27" fmla="*/ 11 h 17"/>
                <a:gd name="T28" fmla="*/ 1 w 17"/>
                <a:gd name="T29" fmla="*/ 9 h 17"/>
                <a:gd name="T30" fmla="*/ 0 w 17"/>
                <a:gd name="T31" fmla="*/ 6 h 17"/>
                <a:gd name="T32" fmla="*/ 0 w 17"/>
                <a:gd name="T33" fmla="*/ 4 h 17"/>
                <a:gd name="T34" fmla="*/ 0 w 17"/>
                <a:gd name="T35" fmla="*/ 2 h 17"/>
                <a:gd name="T36" fmla="*/ 0 w 17"/>
                <a:gd name="T37" fmla="*/ 0 h 17"/>
                <a:gd name="T38" fmla="*/ 16 w 17"/>
                <a:gd name="T39" fmla="*/ 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5" name="Freeform 783"/>
            <p:cNvSpPr>
              <a:spLocks/>
            </p:cNvSpPr>
            <p:nvPr/>
          </p:nvSpPr>
          <p:spPr bwMode="auto">
            <a:xfrm>
              <a:off x="1022" y="1317"/>
              <a:ext cx="17" cy="17"/>
            </a:xfrm>
            <a:custGeom>
              <a:avLst/>
              <a:gdLst>
                <a:gd name="T0" fmla="*/ 0 w 17"/>
                <a:gd name="T1" fmla="*/ 3 h 17"/>
                <a:gd name="T2" fmla="*/ 0 w 17"/>
                <a:gd name="T3" fmla="*/ 3 h 17"/>
                <a:gd name="T4" fmla="*/ 1 w 17"/>
                <a:gd name="T5" fmla="*/ 3 h 17"/>
                <a:gd name="T6" fmla="*/ 2 w 17"/>
                <a:gd name="T7" fmla="*/ 0 h 17"/>
                <a:gd name="T8" fmla="*/ 3 w 17"/>
                <a:gd name="T9" fmla="*/ 0 h 17"/>
                <a:gd name="T10" fmla="*/ 4 w 17"/>
                <a:gd name="T11" fmla="*/ 0 h 17"/>
                <a:gd name="T12" fmla="*/ 5 w 17"/>
                <a:gd name="T13" fmla="*/ 0 h 17"/>
                <a:gd name="T14" fmla="*/ 6 w 17"/>
                <a:gd name="T15" fmla="*/ 0 h 17"/>
                <a:gd name="T16" fmla="*/ 7 w 17"/>
                <a:gd name="T17" fmla="*/ 0 h 17"/>
                <a:gd name="T18" fmla="*/ 9 w 17"/>
                <a:gd name="T19" fmla="*/ 3 h 17"/>
                <a:gd name="T20" fmla="*/ 10 w 17"/>
                <a:gd name="T21" fmla="*/ 3 h 17"/>
                <a:gd name="T22" fmla="*/ 12 w 17"/>
                <a:gd name="T23" fmla="*/ 6 h 17"/>
                <a:gd name="T24" fmla="*/ 13 w 17"/>
                <a:gd name="T25" fmla="*/ 9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6" name="Freeform 784"/>
            <p:cNvSpPr>
              <a:spLocks/>
            </p:cNvSpPr>
            <p:nvPr/>
          </p:nvSpPr>
          <p:spPr bwMode="auto">
            <a:xfrm>
              <a:off x="1016" y="1314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7 w 17"/>
                <a:gd name="T13" fmla="*/ 16 h 17"/>
                <a:gd name="T14" fmla="*/ 5 w 17"/>
                <a:gd name="T15" fmla="*/ 16 h 17"/>
                <a:gd name="T16" fmla="*/ 5 w 17"/>
                <a:gd name="T17" fmla="*/ 14 h 17"/>
                <a:gd name="T18" fmla="*/ 3 w 17"/>
                <a:gd name="T19" fmla="*/ 14 h 17"/>
                <a:gd name="T20" fmla="*/ 1 w 17"/>
                <a:gd name="T21" fmla="*/ 12 h 17"/>
                <a:gd name="T22" fmla="*/ 0 w 17"/>
                <a:gd name="T23" fmla="*/ 11 h 17"/>
                <a:gd name="T24" fmla="*/ 0 w 17"/>
                <a:gd name="T25" fmla="*/ 9 h 17"/>
                <a:gd name="T26" fmla="*/ 0 w 17"/>
                <a:gd name="T27" fmla="*/ 8 h 17"/>
                <a:gd name="T28" fmla="*/ 0 w 17"/>
                <a:gd name="T29" fmla="*/ 6 h 17"/>
                <a:gd name="T30" fmla="*/ 0 w 17"/>
                <a:gd name="T31" fmla="*/ 4 h 17"/>
                <a:gd name="T32" fmla="*/ 0 w 17"/>
                <a:gd name="T33" fmla="*/ 3 h 17"/>
                <a:gd name="T34" fmla="*/ 1 w 17"/>
                <a:gd name="T35" fmla="*/ 3 h 17"/>
                <a:gd name="T36" fmla="*/ 3 w 17"/>
                <a:gd name="T37" fmla="*/ 1 h 17"/>
                <a:gd name="T38" fmla="*/ 5 w 17"/>
                <a:gd name="T39" fmla="*/ 0 h 17"/>
                <a:gd name="T40" fmla="*/ 16 w 17"/>
                <a:gd name="T41" fmla="*/ 1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7" name="Freeform 785"/>
            <p:cNvSpPr>
              <a:spLocks/>
            </p:cNvSpPr>
            <p:nvPr/>
          </p:nvSpPr>
          <p:spPr bwMode="auto">
            <a:xfrm>
              <a:off x="1034" y="1318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1 h 17"/>
                <a:gd name="T6" fmla="*/ 14 w 17"/>
                <a:gd name="T7" fmla="*/ 3 h 17"/>
                <a:gd name="T8" fmla="*/ 16 w 17"/>
                <a:gd name="T9" fmla="*/ 4 h 17"/>
                <a:gd name="T10" fmla="*/ 16 w 17"/>
                <a:gd name="T11" fmla="*/ 6 h 17"/>
                <a:gd name="T12" fmla="*/ 16 w 17"/>
                <a:gd name="T13" fmla="*/ 8 h 17"/>
                <a:gd name="T14" fmla="*/ 16 w 17"/>
                <a:gd name="T15" fmla="*/ 9 h 17"/>
                <a:gd name="T16" fmla="*/ 14 w 17"/>
                <a:gd name="T17" fmla="*/ 11 h 17"/>
                <a:gd name="T18" fmla="*/ 14 w 17"/>
                <a:gd name="T19" fmla="*/ 12 h 17"/>
                <a:gd name="T20" fmla="*/ 12 w 17"/>
                <a:gd name="T21" fmla="*/ 14 h 17"/>
                <a:gd name="T22" fmla="*/ 10 w 17"/>
                <a:gd name="T23" fmla="*/ 16 h 17"/>
                <a:gd name="T24" fmla="*/ 8 w 17"/>
                <a:gd name="T25" fmla="*/ 16 h 17"/>
                <a:gd name="T26" fmla="*/ 7 w 17"/>
                <a:gd name="T27" fmla="*/ 16 h 17"/>
                <a:gd name="T28" fmla="*/ 5 w 17"/>
                <a:gd name="T29" fmla="*/ 16 h 17"/>
                <a:gd name="T30" fmla="*/ 3 w 17"/>
                <a:gd name="T31" fmla="*/ 16 h 17"/>
                <a:gd name="T32" fmla="*/ 1 w 17"/>
                <a:gd name="T33" fmla="*/ 16 h 17"/>
                <a:gd name="T34" fmla="*/ 0 w 17"/>
                <a:gd name="T35" fmla="*/ 14 h 17"/>
                <a:gd name="T36" fmla="*/ 12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8" name="Freeform 786"/>
            <p:cNvSpPr>
              <a:spLocks/>
            </p:cNvSpPr>
            <p:nvPr/>
          </p:nvSpPr>
          <p:spPr bwMode="auto">
            <a:xfrm>
              <a:off x="1037" y="1322"/>
              <a:ext cx="25" cy="30"/>
            </a:xfrm>
            <a:custGeom>
              <a:avLst/>
              <a:gdLst>
                <a:gd name="T0" fmla="*/ 0 w 25"/>
                <a:gd name="T1" fmla="*/ 0 h 30"/>
                <a:gd name="T2" fmla="*/ 1 w 25"/>
                <a:gd name="T3" fmla="*/ 1 h 30"/>
                <a:gd name="T4" fmla="*/ 2 w 25"/>
                <a:gd name="T5" fmla="*/ 2 h 30"/>
                <a:gd name="T6" fmla="*/ 3 w 25"/>
                <a:gd name="T7" fmla="*/ 4 h 30"/>
                <a:gd name="T8" fmla="*/ 5 w 25"/>
                <a:gd name="T9" fmla="*/ 6 h 30"/>
                <a:gd name="T10" fmla="*/ 7 w 25"/>
                <a:gd name="T11" fmla="*/ 8 h 30"/>
                <a:gd name="T12" fmla="*/ 9 w 25"/>
                <a:gd name="T13" fmla="*/ 10 h 30"/>
                <a:gd name="T14" fmla="*/ 11 w 25"/>
                <a:gd name="T15" fmla="*/ 13 h 30"/>
                <a:gd name="T16" fmla="*/ 13 w 25"/>
                <a:gd name="T17" fmla="*/ 15 h 30"/>
                <a:gd name="T18" fmla="*/ 15 w 25"/>
                <a:gd name="T19" fmla="*/ 17 h 30"/>
                <a:gd name="T20" fmla="*/ 17 w 25"/>
                <a:gd name="T21" fmla="*/ 20 h 30"/>
                <a:gd name="T22" fmla="*/ 19 w 25"/>
                <a:gd name="T23" fmla="*/ 22 h 30"/>
                <a:gd name="T24" fmla="*/ 21 w 25"/>
                <a:gd name="T25" fmla="*/ 24 h 30"/>
                <a:gd name="T26" fmla="*/ 22 w 25"/>
                <a:gd name="T27" fmla="*/ 26 h 30"/>
                <a:gd name="T28" fmla="*/ 23 w 25"/>
                <a:gd name="T29" fmla="*/ 27 h 30"/>
                <a:gd name="T30" fmla="*/ 24 w 25"/>
                <a:gd name="T31" fmla="*/ 29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30"/>
                <a:gd name="T50" fmla="*/ 25 w 25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30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2" y="26"/>
                  </a:lnTo>
                  <a:lnTo>
                    <a:pt x="23" y="27"/>
                  </a:lnTo>
                  <a:lnTo>
                    <a:pt x="24" y="2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9" name="Freeform 787"/>
            <p:cNvSpPr>
              <a:spLocks/>
            </p:cNvSpPr>
            <p:nvPr/>
          </p:nvSpPr>
          <p:spPr bwMode="auto">
            <a:xfrm>
              <a:off x="1032" y="1316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3 w 17"/>
                <a:gd name="T3" fmla="*/ 16 h 17"/>
                <a:gd name="T4" fmla="*/ 1 w 17"/>
                <a:gd name="T5" fmla="*/ 14 h 17"/>
                <a:gd name="T6" fmla="*/ 0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8 h 17"/>
                <a:gd name="T14" fmla="*/ 0 w 17"/>
                <a:gd name="T15" fmla="*/ 6 h 17"/>
                <a:gd name="T16" fmla="*/ 1 w 17"/>
                <a:gd name="T17" fmla="*/ 4 h 17"/>
                <a:gd name="T18" fmla="*/ 1 w 17"/>
                <a:gd name="T19" fmla="*/ 3 h 17"/>
                <a:gd name="T20" fmla="*/ 3 w 17"/>
                <a:gd name="T21" fmla="*/ 3 h 17"/>
                <a:gd name="T22" fmla="*/ 4 w 17"/>
                <a:gd name="T23" fmla="*/ 1 h 17"/>
                <a:gd name="T24" fmla="*/ 6 w 17"/>
                <a:gd name="T25" fmla="*/ 1 h 17"/>
                <a:gd name="T26" fmla="*/ 8 w 17"/>
                <a:gd name="T27" fmla="*/ 0 h 17"/>
                <a:gd name="T28" fmla="*/ 9 w 17"/>
                <a:gd name="T29" fmla="*/ 0 h 17"/>
                <a:gd name="T30" fmla="*/ 11 w 17"/>
                <a:gd name="T31" fmla="*/ 0 h 17"/>
                <a:gd name="T32" fmla="*/ 12 w 17"/>
                <a:gd name="T33" fmla="*/ 1 h 17"/>
                <a:gd name="T34" fmla="*/ 14 w 17"/>
                <a:gd name="T35" fmla="*/ 1 h 17"/>
                <a:gd name="T36" fmla="*/ 16 w 17"/>
                <a:gd name="T37" fmla="*/ 3 h 17"/>
                <a:gd name="T38" fmla="*/ 3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3" y="16"/>
                  </a:move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0" name="Freeform 788"/>
            <p:cNvSpPr>
              <a:spLocks/>
            </p:cNvSpPr>
            <p:nvPr/>
          </p:nvSpPr>
          <p:spPr bwMode="auto">
            <a:xfrm>
              <a:off x="1056" y="13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8 h 17"/>
                <a:gd name="T12" fmla="*/ 16 w 17"/>
                <a:gd name="T13" fmla="*/ 10 h 17"/>
                <a:gd name="T14" fmla="*/ 14 w 17"/>
                <a:gd name="T15" fmla="*/ 12 h 17"/>
                <a:gd name="T16" fmla="*/ 13 w 17"/>
                <a:gd name="T17" fmla="*/ 12 h 17"/>
                <a:gd name="T18" fmla="*/ 11 w 17"/>
                <a:gd name="T19" fmla="*/ 14 h 17"/>
                <a:gd name="T20" fmla="*/ 10 w 17"/>
                <a:gd name="T21" fmla="*/ 16 h 17"/>
                <a:gd name="T22" fmla="*/ 8 w 17"/>
                <a:gd name="T23" fmla="*/ 16 h 17"/>
                <a:gd name="T24" fmla="*/ 7 w 17"/>
                <a:gd name="T25" fmla="*/ 16 h 17"/>
                <a:gd name="T26" fmla="*/ 5 w 17"/>
                <a:gd name="T27" fmla="*/ 16 h 17"/>
                <a:gd name="T28" fmla="*/ 4 w 17"/>
                <a:gd name="T29" fmla="*/ 16 h 17"/>
                <a:gd name="T30" fmla="*/ 2 w 17"/>
                <a:gd name="T31" fmla="*/ 14 h 17"/>
                <a:gd name="T32" fmla="*/ 1 w 17"/>
                <a:gd name="T33" fmla="*/ 12 h 17"/>
                <a:gd name="T34" fmla="*/ 0 w 17"/>
                <a:gd name="T35" fmla="*/ 10 h 17"/>
                <a:gd name="T36" fmla="*/ 0 w 17"/>
                <a:gd name="T37" fmla="*/ 8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1" name="Freeform 789"/>
            <p:cNvSpPr>
              <a:spLocks/>
            </p:cNvSpPr>
            <p:nvPr/>
          </p:nvSpPr>
          <p:spPr bwMode="auto">
            <a:xfrm>
              <a:off x="1061" y="13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3 w 17"/>
                <a:gd name="T3" fmla="*/ 0 h 17"/>
                <a:gd name="T4" fmla="*/ 3 w 17"/>
                <a:gd name="T5" fmla="*/ 1 h 17"/>
                <a:gd name="T6" fmla="*/ 3 w 17"/>
                <a:gd name="T7" fmla="*/ 2 h 17"/>
                <a:gd name="T8" fmla="*/ 6 w 17"/>
                <a:gd name="T9" fmla="*/ 3 h 17"/>
                <a:gd name="T10" fmla="*/ 6 w 17"/>
                <a:gd name="T11" fmla="*/ 4 h 17"/>
                <a:gd name="T12" fmla="*/ 9 w 17"/>
                <a:gd name="T13" fmla="*/ 5 h 17"/>
                <a:gd name="T14" fmla="*/ 9 w 17"/>
                <a:gd name="T15" fmla="*/ 6 h 17"/>
                <a:gd name="T16" fmla="*/ 12 w 17"/>
                <a:gd name="T17" fmla="*/ 8 h 17"/>
                <a:gd name="T18" fmla="*/ 16 w 17"/>
                <a:gd name="T19" fmla="*/ 9 h 17"/>
                <a:gd name="T20" fmla="*/ 16 w 17"/>
                <a:gd name="T21" fmla="*/ 10 h 17"/>
                <a:gd name="T22" fmla="*/ 16 w 17"/>
                <a:gd name="T23" fmla="*/ 11 h 17"/>
                <a:gd name="T24" fmla="*/ 16 w 17"/>
                <a:gd name="T25" fmla="*/ 12 h 17"/>
                <a:gd name="T26" fmla="*/ 16 w 17"/>
                <a:gd name="T27" fmla="*/ 13 h 17"/>
                <a:gd name="T28" fmla="*/ 16 w 17"/>
                <a:gd name="T29" fmla="*/ 14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2" name="Freeform 790"/>
            <p:cNvSpPr>
              <a:spLocks/>
            </p:cNvSpPr>
            <p:nvPr/>
          </p:nvSpPr>
          <p:spPr bwMode="auto">
            <a:xfrm>
              <a:off x="1056" y="1345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6 h 17"/>
                <a:gd name="T14" fmla="*/ 1 w 17"/>
                <a:gd name="T15" fmla="*/ 4 h 17"/>
                <a:gd name="T16" fmla="*/ 3 w 17"/>
                <a:gd name="T17" fmla="*/ 2 h 17"/>
                <a:gd name="T18" fmla="*/ 4 w 17"/>
                <a:gd name="T19" fmla="*/ 0 h 17"/>
                <a:gd name="T20" fmla="*/ 6 w 17"/>
                <a:gd name="T21" fmla="*/ 0 h 17"/>
                <a:gd name="T22" fmla="*/ 8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2 w 17"/>
                <a:gd name="T29" fmla="*/ 2 h 17"/>
                <a:gd name="T30" fmla="*/ 14 w 17"/>
                <a:gd name="T31" fmla="*/ 2 h 17"/>
                <a:gd name="T32" fmla="*/ 16 w 17"/>
                <a:gd name="T33" fmla="*/ 4 h 17"/>
                <a:gd name="T34" fmla="*/ 16 w 17"/>
                <a:gd name="T35" fmla="*/ 6 h 17"/>
                <a:gd name="T36" fmla="*/ 1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3" name="Freeform 791"/>
            <p:cNvSpPr>
              <a:spLocks/>
            </p:cNvSpPr>
            <p:nvPr/>
          </p:nvSpPr>
          <p:spPr bwMode="auto">
            <a:xfrm>
              <a:off x="1060" y="1364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6 w 17"/>
                <a:gd name="T5" fmla="*/ 6 h 17"/>
                <a:gd name="T6" fmla="*/ 14 w 17"/>
                <a:gd name="T7" fmla="*/ 9 h 17"/>
                <a:gd name="T8" fmla="*/ 13 w 17"/>
                <a:gd name="T9" fmla="*/ 11 h 17"/>
                <a:gd name="T10" fmla="*/ 13 w 17"/>
                <a:gd name="T11" fmla="*/ 13 h 17"/>
                <a:gd name="T12" fmla="*/ 12 w 17"/>
                <a:gd name="T13" fmla="*/ 13 h 17"/>
                <a:gd name="T14" fmla="*/ 10 w 17"/>
                <a:gd name="T15" fmla="*/ 16 h 17"/>
                <a:gd name="T16" fmla="*/ 9 w 17"/>
                <a:gd name="T17" fmla="*/ 16 h 17"/>
                <a:gd name="T18" fmla="*/ 8 w 17"/>
                <a:gd name="T19" fmla="*/ 16 h 17"/>
                <a:gd name="T20" fmla="*/ 6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1 h 17"/>
                <a:gd name="T28" fmla="*/ 1 w 17"/>
                <a:gd name="T29" fmla="*/ 11 h 17"/>
                <a:gd name="T30" fmla="*/ 1 w 17"/>
                <a:gd name="T31" fmla="*/ 9 h 17"/>
                <a:gd name="T32" fmla="*/ 0 w 17"/>
                <a:gd name="T33" fmla="*/ 6 h 17"/>
                <a:gd name="T34" fmla="*/ 0 w 17"/>
                <a:gd name="T35" fmla="*/ 4 h 17"/>
                <a:gd name="T36" fmla="*/ 0 w 17"/>
                <a:gd name="T37" fmla="*/ 2 h 17"/>
                <a:gd name="T38" fmla="*/ 0 w 17"/>
                <a:gd name="T39" fmla="*/ 0 h 17"/>
                <a:gd name="T40" fmla="*/ 16 w 17"/>
                <a:gd name="T41" fmla="*/ 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4" name="Freeform 792"/>
            <p:cNvSpPr>
              <a:spLocks/>
            </p:cNvSpPr>
            <p:nvPr/>
          </p:nvSpPr>
          <p:spPr bwMode="auto">
            <a:xfrm>
              <a:off x="1066" y="1365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0 h 17"/>
                <a:gd name="T4" fmla="*/ 1 w 17"/>
                <a:gd name="T5" fmla="*/ 0 h 17"/>
                <a:gd name="T6" fmla="*/ 2 w 17"/>
                <a:gd name="T7" fmla="*/ 0 h 17"/>
                <a:gd name="T8" fmla="*/ 3 w 17"/>
                <a:gd name="T9" fmla="*/ 1 h 17"/>
                <a:gd name="T10" fmla="*/ 4 w 17"/>
                <a:gd name="T11" fmla="*/ 1 h 17"/>
                <a:gd name="T12" fmla="*/ 5 w 17"/>
                <a:gd name="T13" fmla="*/ 2 h 17"/>
                <a:gd name="T14" fmla="*/ 7 w 17"/>
                <a:gd name="T15" fmla="*/ 3 h 17"/>
                <a:gd name="T16" fmla="*/ 8 w 17"/>
                <a:gd name="T17" fmla="*/ 4 h 17"/>
                <a:gd name="T18" fmla="*/ 9 w 17"/>
                <a:gd name="T19" fmla="*/ 5 h 17"/>
                <a:gd name="T20" fmla="*/ 10 w 17"/>
                <a:gd name="T21" fmla="*/ 7 h 17"/>
                <a:gd name="T22" fmla="*/ 12 w 17"/>
                <a:gd name="T23" fmla="*/ 10 h 17"/>
                <a:gd name="T24" fmla="*/ 13 w 17"/>
                <a:gd name="T25" fmla="*/ 12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5" name="Freeform 793"/>
            <p:cNvSpPr>
              <a:spLocks/>
            </p:cNvSpPr>
            <p:nvPr/>
          </p:nvSpPr>
          <p:spPr bwMode="auto">
            <a:xfrm>
              <a:off x="1060" y="1360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7 w 17"/>
                <a:gd name="T13" fmla="*/ 16 h 17"/>
                <a:gd name="T14" fmla="*/ 5 w 17"/>
                <a:gd name="T15" fmla="*/ 14 h 17"/>
                <a:gd name="T16" fmla="*/ 3 w 17"/>
                <a:gd name="T17" fmla="*/ 14 h 17"/>
                <a:gd name="T18" fmla="*/ 3 w 17"/>
                <a:gd name="T19" fmla="*/ 13 h 17"/>
                <a:gd name="T20" fmla="*/ 1 w 17"/>
                <a:gd name="T21" fmla="*/ 11 h 17"/>
                <a:gd name="T22" fmla="*/ 0 w 17"/>
                <a:gd name="T23" fmla="*/ 10 h 17"/>
                <a:gd name="T24" fmla="*/ 0 w 17"/>
                <a:gd name="T25" fmla="*/ 8 h 17"/>
                <a:gd name="T26" fmla="*/ 0 w 17"/>
                <a:gd name="T27" fmla="*/ 7 h 17"/>
                <a:gd name="T28" fmla="*/ 0 w 17"/>
                <a:gd name="T29" fmla="*/ 5 h 17"/>
                <a:gd name="T30" fmla="*/ 0 w 17"/>
                <a:gd name="T31" fmla="*/ 4 h 17"/>
                <a:gd name="T32" fmla="*/ 1 w 17"/>
                <a:gd name="T33" fmla="*/ 2 h 17"/>
                <a:gd name="T34" fmla="*/ 1 w 17"/>
                <a:gd name="T35" fmla="*/ 1 h 17"/>
                <a:gd name="T36" fmla="*/ 3 w 17"/>
                <a:gd name="T37" fmla="*/ 1 h 17"/>
                <a:gd name="T38" fmla="*/ 5 w 17"/>
                <a:gd name="T39" fmla="*/ 0 h 17"/>
                <a:gd name="T40" fmla="*/ 16 w 17"/>
                <a:gd name="T41" fmla="*/ 1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6" name="Freeform 794"/>
            <p:cNvSpPr>
              <a:spLocks/>
            </p:cNvSpPr>
            <p:nvPr/>
          </p:nvSpPr>
          <p:spPr bwMode="auto">
            <a:xfrm>
              <a:off x="1075" y="137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8 h 17"/>
                <a:gd name="T12" fmla="*/ 14 w 17"/>
                <a:gd name="T13" fmla="*/ 10 h 17"/>
                <a:gd name="T14" fmla="*/ 14 w 17"/>
                <a:gd name="T15" fmla="*/ 12 h 17"/>
                <a:gd name="T16" fmla="*/ 13 w 17"/>
                <a:gd name="T17" fmla="*/ 14 h 17"/>
                <a:gd name="T18" fmla="*/ 11 w 17"/>
                <a:gd name="T19" fmla="*/ 14 h 17"/>
                <a:gd name="T20" fmla="*/ 8 w 17"/>
                <a:gd name="T21" fmla="*/ 16 h 17"/>
                <a:gd name="T22" fmla="*/ 7 w 17"/>
                <a:gd name="T23" fmla="*/ 16 h 17"/>
                <a:gd name="T24" fmla="*/ 5 w 17"/>
                <a:gd name="T25" fmla="*/ 16 h 17"/>
                <a:gd name="T26" fmla="*/ 4 w 17"/>
                <a:gd name="T27" fmla="*/ 14 h 17"/>
                <a:gd name="T28" fmla="*/ 2 w 17"/>
                <a:gd name="T29" fmla="*/ 14 h 17"/>
                <a:gd name="T30" fmla="*/ 1 w 17"/>
                <a:gd name="T31" fmla="*/ 12 h 17"/>
                <a:gd name="T32" fmla="*/ 0 w 17"/>
                <a:gd name="T33" fmla="*/ 10 h 17"/>
                <a:gd name="T34" fmla="*/ 0 w 17"/>
                <a:gd name="T35" fmla="*/ 8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7" name="Line 795"/>
            <p:cNvSpPr>
              <a:spLocks noChangeShapeType="1"/>
            </p:cNvSpPr>
            <p:nvPr/>
          </p:nvSpPr>
          <p:spPr bwMode="auto">
            <a:xfrm>
              <a:off x="1085" y="1385"/>
              <a:ext cx="5" cy="16"/>
            </a:xfrm>
            <a:prstGeom prst="line">
              <a:avLst/>
            </a:prstGeom>
            <a:noFill/>
            <a:ln w="12700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8" name="Freeform 796"/>
            <p:cNvSpPr>
              <a:spLocks/>
            </p:cNvSpPr>
            <p:nvPr/>
          </p:nvSpPr>
          <p:spPr bwMode="auto">
            <a:xfrm>
              <a:off x="1089" y="1401"/>
              <a:ext cx="17" cy="18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5 w 17"/>
                <a:gd name="T5" fmla="*/ 1 h 18"/>
                <a:gd name="T6" fmla="*/ 5 w 17"/>
                <a:gd name="T7" fmla="*/ 2 h 18"/>
                <a:gd name="T8" fmla="*/ 10 w 17"/>
                <a:gd name="T9" fmla="*/ 3 h 18"/>
                <a:gd name="T10" fmla="*/ 10 w 17"/>
                <a:gd name="T11" fmla="*/ 5 h 18"/>
                <a:gd name="T12" fmla="*/ 16 w 17"/>
                <a:gd name="T13" fmla="*/ 6 h 18"/>
                <a:gd name="T14" fmla="*/ 16 w 17"/>
                <a:gd name="T15" fmla="*/ 7 h 18"/>
                <a:gd name="T16" fmla="*/ 16 w 17"/>
                <a:gd name="T17" fmla="*/ 9 h 18"/>
                <a:gd name="T18" fmla="*/ 16 w 17"/>
                <a:gd name="T19" fmla="*/ 10 h 18"/>
                <a:gd name="T20" fmla="*/ 16 w 17"/>
                <a:gd name="T21" fmla="*/ 12 h 18"/>
                <a:gd name="T22" fmla="*/ 10 w 17"/>
                <a:gd name="T23" fmla="*/ 13 h 18"/>
                <a:gd name="T24" fmla="*/ 10 w 17"/>
                <a:gd name="T25" fmla="*/ 14 h 18"/>
                <a:gd name="T26" fmla="*/ 5 w 17"/>
                <a:gd name="T27" fmla="*/ 16 h 18"/>
                <a:gd name="T28" fmla="*/ 0 w 17"/>
                <a:gd name="T29" fmla="*/ 17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8"/>
                <a:gd name="T47" fmla="*/ 17 w 17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8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9" name="Freeform 797"/>
            <p:cNvSpPr>
              <a:spLocks/>
            </p:cNvSpPr>
            <p:nvPr/>
          </p:nvSpPr>
          <p:spPr bwMode="auto">
            <a:xfrm>
              <a:off x="1084" y="1395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7 h 17"/>
                <a:gd name="T14" fmla="*/ 1 w 17"/>
                <a:gd name="T15" fmla="*/ 5 h 17"/>
                <a:gd name="T16" fmla="*/ 1 w 17"/>
                <a:gd name="T17" fmla="*/ 3 h 17"/>
                <a:gd name="T18" fmla="*/ 2 w 17"/>
                <a:gd name="T19" fmla="*/ 1 h 17"/>
                <a:gd name="T20" fmla="*/ 4 w 17"/>
                <a:gd name="T21" fmla="*/ 1 h 17"/>
                <a:gd name="T22" fmla="*/ 5 w 17"/>
                <a:gd name="T23" fmla="*/ 1 h 17"/>
                <a:gd name="T24" fmla="*/ 7 w 17"/>
                <a:gd name="T25" fmla="*/ 0 h 17"/>
                <a:gd name="T26" fmla="*/ 8 w 17"/>
                <a:gd name="T27" fmla="*/ 0 h 17"/>
                <a:gd name="T28" fmla="*/ 10 w 17"/>
                <a:gd name="T29" fmla="*/ 0 h 17"/>
                <a:gd name="T30" fmla="*/ 11 w 17"/>
                <a:gd name="T31" fmla="*/ 1 h 17"/>
                <a:gd name="T32" fmla="*/ 13 w 17"/>
                <a:gd name="T33" fmla="*/ 1 h 17"/>
                <a:gd name="T34" fmla="*/ 14 w 17"/>
                <a:gd name="T35" fmla="*/ 1 h 17"/>
                <a:gd name="T36" fmla="*/ 14 w 17"/>
                <a:gd name="T37" fmla="*/ 3 h 17"/>
                <a:gd name="T38" fmla="*/ 16 w 17"/>
                <a:gd name="T39" fmla="*/ 5 h 17"/>
                <a:gd name="T40" fmla="*/ 1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0" name="Freeform 798"/>
            <p:cNvSpPr>
              <a:spLocks/>
            </p:cNvSpPr>
            <p:nvPr/>
          </p:nvSpPr>
          <p:spPr bwMode="auto">
            <a:xfrm>
              <a:off x="1084" y="1414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12 h 17"/>
                <a:gd name="T4" fmla="*/ 14 w 17"/>
                <a:gd name="T5" fmla="*/ 14 h 17"/>
                <a:gd name="T6" fmla="*/ 10 w 17"/>
                <a:gd name="T7" fmla="*/ 16 h 17"/>
                <a:gd name="T8" fmla="*/ 8 w 17"/>
                <a:gd name="T9" fmla="*/ 16 h 17"/>
                <a:gd name="T10" fmla="*/ 7 w 17"/>
                <a:gd name="T11" fmla="*/ 16 h 17"/>
                <a:gd name="T12" fmla="*/ 5 w 17"/>
                <a:gd name="T13" fmla="*/ 14 h 17"/>
                <a:gd name="T14" fmla="*/ 3 w 17"/>
                <a:gd name="T15" fmla="*/ 14 h 17"/>
                <a:gd name="T16" fmla="*/ 3 w 17"/>
                <a:gd name="T17" fmla="*/ 12 h 17"/>
                <a:gd name="T18" fmla="*/ 1 w 17"/>
                <a:gd name="T19" fmla="*/ 11 h 17"/>
                <a:gd name="T20" fmla="*/ 0 w 17"/>
                <a:gd name="T21" fmla="*/ 11 h 17"/>
                <a:gd name="T22" fmla="*/ 0 w 17"/>
                <a:gd name="T23" fmla="*/ 8 h 17"/>
                <a:gd name="T24" fmla="*/ 0 w 17"/>
                <a:gd name="T25" fmla="*/ 6 h 17"/>
                <a:gd name="T26" fmla="*/ 0 w 17"/>
                <a:gd name="T27" fmla="*/ 4 h 17"/>
                <a:gd name="T28" fmla="*/ 0 w 17"/>
                <a:gd name="T29" fmla="*/ 3 h 17"/>
                <a:gd name="T30" fmla="*/ 1 w 17"/>
                <a:gd name="T31" fmla="*/ 1 h 17"/>
                <a:gd name="T32" fmla="*/ 3 w 17"/>
                <a:gd name="T33" fmla="*/ 0 h 17"/>
                <a:gd name="T34" fmla="*/ 16 w 17"/>
                <a:gd name="T35" fmla="*/ 1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1" name="Freeform 799"/>
            <p:cNvSpPr>
              <a:spLocks/>
            </p:cNvSpPr>
            <p:nvPr/>
          </p:nvSpPr>
          <p:spPr bwMode="auto">
            <a:xfrm>
              <a:off x="1089" y="141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2 w 17"/>
                <a:gd name="T5" fmla="*/ 0 h 17"/>
                <a:gd name="T6" fmla="*/ 3 w 17"/>
                <a:gd name="T7" fmla="*/ 1 h 17"/>
                <a:gd name="T8" fmla="*/ 4 w 17"/>
                <a:gd name="T9" fmla="*/ 2 h 17"/>
                <a:gd name="T10" fmla="*/ 6 w 17"/>
                <a:gd name="T11" fmla="*/ 2 h 17"/>
                <a:gd name="T12" fmla="*/ 7 w 17"/>
                <a:gd name="T13" fmla="*/ 3 h 17"/>
                <a:gd name="T14" fmla="*/ 8 w 17"/>
                <a:gd name="T15" fmla="*/ 4 h 17"/>
                <a:gd name="T16" fmla="*/ 9 w 17"/>
                <a:gd name="T17" fmla="*/ 6 h 17"/>
                <a:gd name="T18" fmla="*/ 11 w 17"/>
                <a:gd name="T19" fmla="*/ 7 h 17"/>
                <a:gd name="T20" fmla="*/ 12 w 17"/>
                <a:gd name="T21" fmla="*/ 8 h 17"/>
                <a:gd name="T22" fmla="*/ 13 w 17"/>
                <a:gd name="T23" fmla="*/ 10 h 17"/>
                <a:gd name="T24" fmla="*/ 14 w 17"/>
                <a:gd name="T25" fmla="*/ 12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6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2" name="Freeform 800"/>
            <p:cNvSpPr>
              <a:spLocks/>
            </p:cNvSpPr>
            <p:nvPr/>
          </p:nvSpPr>
          <p:spPr bwMode="auto">
            <a:xfrm>
              <a:off x="1084" y="1412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4 h 17"/>
                <a:gd name="T6" fmla="*/ 4 w 17"/>
                <a:gd name="T7" fmla="*/ 13 h 17"/>
                <a:gd name="T8" fmla="*/ 2 w 17"/>
                <a:gd name="T9" fmla="*/ 13 h 17"/>
                <a:gd name="T10" fmla="*/ 0 w 17"/>
                <a:gd name="T11" fmla="*/ 12 h 17"/>
                <a:gd name="T12" fmla="*/ 0 w 17"/>
                <a:gd name="T13" fmla="*/ 10 h 17"/>
                <a:gd name="T14" fmla="*/ 0 w 17"/>
                <a:gd name="T15" fmla="*/ 9 h 17"/>
                <a:gd name="T16" fmla="*/ 0 w 17"/>
                <a:gd name="T17" fmla="*/ 8 h 17"/>
                <a:gd name="T18" fmla="*/ 0 w 17"/>
                <a:gd name="T19" fmla="*/ 6 h 17"/>
                <a:gd name="T20" fmla="*/ 0 w 17"/>
                <a:gd name="T21" fmla="*/ 5 h 17"/>
                <a:gd name="T22" fmla="*/ 2 w 17"/>
                <a:gd name="T23" fmla="*/ 4 h 17"/>
                <a:gd name="T24" fmla="*/ 4 w 17"/>
                <a:gd name="T25" fmla="*/ 2 h 17"/>
                <a:gd name="T26" fmla="*/ 4 w 17"/>
                <a:gd name="T27" fmla="*/ 1 h 17"/>
                <a:gd name="T28" fmla="*/ 6 w 17"/>
                <a:gd name="T29" fmla="*/ 0 h 17"/>
                <a:gd name="T30" fmla="*/ 9 w 17"/>
                <a:gd name="T31" fmla="*/ 0 h 17"/>
                <a:gd name="T32" fmla="*/ 11 w 17"/>
                <a:gd name="T33" fmla="*/ 0 h 17"/>
                <a:gd name="T34" fmla="*/ 13 w 17"/>
                <a:gd name="T35" fmla="*/ 0 h 17"/>
                <a:gd name="T36" fmla="*/ 16 w 17"/>
                <a:gd name="T37" fmla="*/ 0 h 17"/>
                <a:gd name="T38" fmla="*/ 9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3" name="Freeform 801"/>
            <p:cNvSpPr>
              <a:spLocks/>
            </p:cNvSpPr>
            <p:nvPr/>
          </p:nvSpPr>
          <p:spPr bwMode="auto">
            <a:xfrm>
              <a:off x="1096" y="143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4 h 17"/>
                <a:gd name="T8" fmla="*/ 16 w 17"/>
                <a:gd name="T9" fmla="*/ 6 h 17"/>
                <a:gd name="T10" fmla="*/ 16 w 17"/>
                <a:gd name="T11" fmla="*/ 8 h 17"/>
                <a:gd name="T12" fmla="*/ 14 w 17"/>
                <a:gd name="T13" fmla="*/ 10 h 17"/>
                <a:gd name="T14" fmla="*/ 13 w 17"/>
                <a:gd name="T15" fmla="*/ 12 h 17"/>
                <a:gd name="T16" fmla="*/ 12 w 17"/>
                <a:gd name="T17" fmla="*/ 14 h 17"/>
                <a:gd name="T18" fmla="*/ 12 w 17"/>
                <a:gd name="T19" fmla="*/ 16 h 17"/>
                <a:gd name="T20" fmla="*/ 10 w 17"/>
                <a:gd name="T21" fmla="*/ 16 h 17"/>
                <a:gd name="T22" fmla="*/ 9 w 17"/>
                <a:gd name="T23" fmla="*/ 16 h 17"/>
                <a:gd name="T24" fmla="*/ 8 w 17"/>
                <a:gd name="T25" fmla="*/ 16 h 17"/>
                <a:gd name="T26" fmla="*/ 6 w 17"/>
                <a:gd name="T27" fmla="*/ 16 h 17"/>
                <a:gd name="T28" fmla="*/ 5 w 17"/>
                <a:gd name="T29" fmla="*/ 16 h 17"/>
                <a:gd name="T30" fmla="*/ 4 w 17"/>
                <a:gd name="T31" fmla="*/ 14 h 17"/>
                <a:gd name="T32" fmla="*/ 2 w 17"/>
                <a:gd name="T33" fmla="*/ 12 h 17"/>
                <a:gd name="T34" fmla="*/ 1 w 17"/>
                <a:gd name="T35" fmla="*/ 10 h 17"/>
                <a:gd name="T36" fmla="*/ 0 w 17"/>
                <a:gd name="T37" fmla="*/ 8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4" name="Freeform 802"/>
            <p:cNvSpPr>
              <a:spLocks/>
            </p:cNvSpPr>
            <p:nvPr/>
          </p:nvSpPr>
          <p:spPr bwMode="auto">
            <a:xfrm>
              <a:off x="1102" y="1433"/>
              <a:ext cx="17" cy="31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1 h 31"/>
                <a:gd name="T4" fmla="*/ 0 w 17"/>
                <a:gd name="T5" fmla="*/ 2 h 31"/>
                <a:gd name="T6" fmla="*/ 2 w 17"/>
                <a:gd name="T7" fmla="*/ 3 h 31"/>
                <a:gd name="T8" fmla="*/ 2 w 17"/>
                <a:gd name="T9" fmla="*/ 5 h 31"/>
                <a:gd name="T10" fmla="*/ 5 w 17"/>
                <a:gd name="T11" fmla="*/ 7 h 31"/>
                <a:gd name="T12" fmla="*/ 5 w 17"/>
                <a:gd name="T13" fmla="*/ 10 h 31"/>
                <a:gd name="T14" fmla="*/ 8 w 17"/>
                <a:gd name="T15" fmla="*/ 12 h 31"/>
                <a:gd name="T16" fmla="*/ 8 w 17"/>
                <a:gd name="T17" fmla="*/ 15 h 31"/>
                <a:gd name="T18" fmla="*/ 10 w 17"/>
                <a:gd name="T19" fmla="*/ 17 h 31"/>
                <a:gd name="T20" fmla="*/ 10 w 17"/>
                <a:gd name="T21" fmla="*/ 20 h 31"/>
                <a:gd name="T22" fmla="*/ 13 w 17"/>
                <a:gd name="T23" fmla="*/ 22 h 31"/>
                <a:gd name="T24" fmla="*/ 13 w 17"/>
                <a:gd name="T25" fmla="*/ 25 h 31"/>
                <a:gd name="T26" fmla="*/ 16 w 17"/>
                <a:gd name="T27" fmla="*/ 27 h 31"/>
                <a:gd name="T28" fmla="*/ 16 w 17"/>
                <a:gd name="T29" fmla="*/ 29 h 31"/>
                <a:gd name="T30" fmla="*/ 16 w 17"/>
                <a:gd name="T31" fmla="*/ 3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1"/>
                <a:gd name="T50" fmla="*/ 17 w 17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1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3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5" name="Freeform 803"/>
            <p:cNvSpPr>
              <a:spLocks/>
            </p:cNvSpPr>
            <p:nvPr/>
          </p:nvSpPr>
          <p:spPr bwMode="auto">
            <a:xfrm>
              <a:off x="1096" y="142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1 w 17"/>
                <a:gd name="T11" fmla="*/ 6 h 17"/>
                <a:gd name="T12" fmla="*/ 1 w 17"/>
                <a:gd name="T13" fmla="*/ 4 h 17"/>
                <a:gd name="T14" fmla="*/ 2 w 17"/>
                <a:gd name="T15" fmla="*/ 2 h 17"/>
                <a:gd name="T16" fmla="*/ 4 w 17"/>
                <a:gd name="T17" fmla="*/ 2 h 17"/>
                <a:gd name="T18" fmla="*/ 4 w 17"/>
                <a:gd name="T19" fmla="*/ 0 h 17"/>
                <a:gd name="T20" fmla="*/ 6 w 17"/>
                <a:gd name="T21" fmla="*/ 0 h 17"/>
                <a:gd name="T22" fmla="*/ 8 w 17"/>
                <a:gd name="T23" fmla="*/ 0 h 17"/>
                <a:gd name="T24" fmla="*/ 9 w 17"/>
                <a:gd name="T25" fmla="*/ 0 h 17"/>
                <a:gd name="T26" fmla="*/ 10 w 17"/>
                <a:gd name="T27" fmla="*/ 0 h 17"/>
                <a:gd name="T28" fmla="*/ 12 w 17"/>
                <a:gd name="T29" fmla="*/ 2 h 17"/>
                <a:gd name="T30" fmla="*/ 13 w 17"/>
                <a:gd name="T31" fmla="*/ 2 h 17"/>
                <a:gd name="T32" fmla="*/ 14 w 17"/>
                <a:gd name="T33" fmla="*/ 4 h 17"/>
                <a:gd name="T34" fmla="*/ 16 w 17"/>
                <a:gd name="T35" fmla="*/ 6 h 17"/>
                <a:gd name="T36" fmla="*/ 16 w 17"/>
                <a:gd name="T37" fmla="*/ 9 h 17"/>
                <a:gd name="T38" fmla="*/ 0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6" name="Freeform 804"/>
            <p:cNvSpPr>
              <a:spLocks/>
            </p:cNvSpPr>
            <p:nvPr/>
          </p:nvSpPr>
          <p:spPr bwMode="auto">
            <a:xfrm>
              <a:off x="1103" y="14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4 w 17"/>
                <a:gd name="T9" fmla="*/ 8 h 17"/>
                <a:gd name="T10" fmla="*/ 14 w 17"/>
                <a:gd name="T11" fmla="*/ 10 h 17"/>
                <a:gd name="T12" fmla="*/ 13 w 17"/>
                <a:gd name="T13" fmla="*/ 13 h 17"/>
                <a:gd name="T14" fmla="*/ 11 w 17"/>
                <a:gd name="T15" fmla="*/ 13 h 17"/>
                <a:gd name="T16" fmla="*/ 10 w 17"/>
                <a:gd name="T17" fmla="*/ 16 h 17"/>
                <a:gd name="T18" fmla="*/ 8 w 17"/>
                <a:gd name="T19" fmla="*/ 16 h 17"/>
                <a:gd name="T20" fmla="*/ 7 w 17"/>
                <a:gd name="T21" fmla="*/ 16 h 17"/>
                <a:gd name="T22" fmla="*/ 5 w 17"/>
                <a:gd name="T23" fmla="*/ 16 h 17"/>
                <a:gd name="T24" fmla="*/ 4 w 17"/>
                <a:gd name="T25" fmla="*/ 13 h 17"/>
                <a:gd name="T26" fmla="*/ 2 w 17"/>
                <a:gd name="T27" fmla="*/ 13 h 17"/>
                <a:gd name="T28" fmla="*/ 1 w 17"/>
                <a:gd name="T29" fmla="*/ 10 h 17"/>
                <a:gd name="T30" fmla="*/ 0 w 17"/>
                <a:gd name="T31" fmla="*/ 8 h 17"/>
                <a:gd name="T32" fmla="*/ 0 w 17"/>
                <a:gd name="T33" fmla="*/ 5 h 17"/>
                <a:gd name="T34" fmla="*/ 0 w 17"/>
                <a:gd name="T35" fmla="*/ 2 h 17"/>
                <a:gd name="T36" fmla="*/ 0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7" name="Freeform 805"/>
            <p:cNvSpPr>
              <a:spLocks/>
            </p:cNvSpPr>
            <p:nvPr/>
          </p:nvSpPr>
          <p:spPr bwMode="auto">
            <a:xfrm>
              <a:off x="1103" y="1463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2 h 18"/>
                <a:gd name="T4" fmla="*/ 16 w 17"/>
                <a:gd name="T5" fmla="*/ 3 h 18"/>
                <a:gd name="T6" fmla="*/ 16 w 17"/>
                <a:gd name="T7" fmla="*/ 4 h 18"/>
                <a:gd name="T8" fmla="*/ 16 w 17"/>
                <a:gd name="T9" fmla="*/ 5 h 18"/>
                <a:gd name="T10" fmla="*/ 12 w 17"/>
                <a:gd name="T11" fmla="*/ 6 h 18"/>
                <a:gd name="T12" fmla="*/ 12 w 17"/>
                <a:gd name="T13" fmla="*/ 8 h 18"/>
                <a:gd name="T14" fmla="*/ 12 w 17"/>
                <a:gd name="T15" fmla="*/ 9 h 18"/>
                <a:gd name="T16" fmla="*/ 12 w 17"/>
                <a:gd name="T17" fmla="*/ 10 h 18"/>
                <a:gd name="T18" fmla="*/ 9 w 17"/>
                <a:gd name="T19" fmla="*/ 11 h 18"/>
                <a:gd name="T20" fmla="*/ 9 w 17"/>
                <a:gd name="T21" fmla="*/ 12 h 18"/>
                <a:gd name="T22" fmla="*/ 9 w 17"/>
                <a:gd name="T23" fmla="*/ 13 h 18"/>
                <a:gd name="T24" fmla="*/ 6 w 17"/>
                <a:gd name="T25" fmla="*/ 14 h 18"/>
                <a:gd name="T26" fmla="*/ 6 w 17"/>
                <a:gd name="T27" fmla="*/ 15 h 18"/>
                <a:gd name="T28" fmla="*/ 3 w 17"/>
                <a:gd name="T29" fmla="*/ 16 h 18"/>
                <a:gd name="T30" fmla="*/ 0 w 17"/>
                <a:gd name="T31" fmla="*/ 16 h 18"/>
                <a:gd name="T32" fmla="*/ 0 w 17"/>
                <a:gd name="T33" fmla="*/ 1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16" y="0"/>
                  </a:move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8" name="Freeform 806"/>
            <p:cNvSpPr>
              <a:spLocks/>
            </p:cNvSpPr>
            <p:nvPr/>
          </p:nvSpPr>
          <p:spPr bwMode="auto">
            <a:xfrm>
              <a:off x="1103" y="14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0 w 17"/>
                <a:gd name="T9" fmla="*/ 6 h 17"/>
                <a:gd name="T10" fmla="*/ 1 w 17"/>
                <a:gd name="T11" fmla="*/ 6 h 17"/>
                <a:gd name="T12" fmla="*/ 2 w 17"/>
                <a:gd name="T13" fmla="*/ 3 h 17"/>
                <a:gd name="T14" fmla="*/ 4 w 17"/>
                <a:gd name="T15" fmla="*/ 0 h 17"/>
                <a:gd name="T16" fmla="*/ 5 w 17"/>
                <a:gd name="T17" fmla="*/ 0 h 17"/>
                <a:gd name="T18" fmla="*/ 7 w 17"/>
                <a:gd name="T19" fmla="*/ 0 h 17"/>
                <a:gd name="T20" fmla="*/ 8 w 17"/>
                <a:gd name="T21" fmla="*/ 0 h 17"/>
                <a:gd name="T22" fmla="*/ 10 w 17"/>
                <a:gd name="T23" fmla="*/ 0 h 17"/>
                <a:gd name="T24" fmla="*/ 11 w 17"/>
                <a:gd name="T25" fmla="*/ 0 h 17"/>
                <a:gd name="T26" fmla="*/ 13 w 17"/>
                <a:gd name="T27" fmla="*/ 3 h 17"/>
                <a:gd name="T28" fmla="*/ 14 w 17"/>
                <a:gd name="T29" fmla="*/ 6 h 17"/>
                <a:gd name="T30" fmla="*/ 16 w 17"/>
                <a:gd name="T31" fmla="*/ 9 h 17"/>
                <a:gd name="T32" fmla="*/ 16 w 17"/>
                <a:gd name="T33" fmla="*/ 12 h 17"/>
                <a:gd name="T34" fmla="*/ 16 w 17"/>
                <a:gd name="T35" fmla="*/ 16 h 17"/>
                <a:gd name="T36" fmla="*/ 0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9" name="Freeform 807"/>
            <p:cNvSpPr>
              <a:spLocks/>
            </p:cNvSpPr>
            <p:nvPr/>
          </p:nvSpPr>
          <p:spPr bwMode="auto">
            <a:xfrm>
              <a:off x="1098" y="1475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4 w 17"/>
                <a:gd name="T5" fmla="*/ 14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7 w 17"/>
                <a:gd name="T13" fmla="*/ 16 h 17"/>
                <a:gd name="T14" fmla="*/ 5 w 17"/>
                <a:gd name="T15" fmla="*/ 14 h 17"/>
                <a:gd name="T16" fmla="*/ 3 w 17"/>
                <a:gd name="T17" fmla="*/ 14 h 17"/>
                <a:gd name="T18" fmla="*/ 1 w 17"/>
                <a:gd name="T19" fmla="*/ 13 h 17"/>
                <a:gd name="T20" fmla="*/ 1 w 17"/>
                <a:gd name="T21" fmla="*/ 11 h 17"/>
                <a:gd name="T22" fmla="*/ 0 w 17"/>
                <a:gd name="T23" fmla="*/ 10 h 17"/>
                <a:gd name="T24" fmla="*/ 0 w 17"/>
                <a:gd name="T25" fmla="*/ 8 h 17"/>
                <a:gd name="T26" fmla="*/ 0 w 17"/>
                <a:gd name="T27" fmla="*/ 7 h 17"/>
                <a:gd name="T28" fmla="*/ 0 w 17"/>
                <a:gd name="T29" fmla="*/ 5 h 17"/>
                <a:gd name="T30" fmla="*/ 0 w 17"/>
                <a:gd name="T31" fmla="*/ 4 h 17"/>
                <a:gd name="T32" fmla="*/ 1 w 17"/>
                <a:gd name="T33" fmla="*/ 2 h 17"/>
                <a:gd name="T34" fmla="*/ 1 w 17"/>
                <a:gd name="T35" fmla="*/ 1 h 17"/>
                <a:gd name="T36" fmla="*/ 3 w 17"/>
                <a:gd name="T37" fmla="*/ 0 h 17"/>
                <a:gd name="T38" fmla="*/ 16 w 17"/>
                <a:gd name="T39" fmla="*/ 1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0" name="Freeform 808"/>
            <p:cNvSpPr>
              <a:spLocks/>
            </p:cNvSpPr>
            <p:nvPr/>
          </p:nvSpPr>
          <p:spPr bwMode="auto">
            <a:xfrm>
              <a:off x="1103" y="1480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1 w 17"/>
                <a:gd name="T3" fmla="*/ 0 h 20"/>
                <a:gd name="T4" fmla="*/ 2 w 17"/>
                <a:gd name="T5" fmla="*/ 1 h 20"/>
                <a:gd name="T6" fmla="*/ 4 w 17"/>
                <a:gd name="T7" fmla="*/ 1 h 20"/>
                <a:gd name="T8" fmla="*/ 5 w 17"/>
                <a:gd name="T9" fmla="*/ 2 h 20"/>
                <a:gd name="T10" fmla="*/ 6 w 17"/>
                <a:gd name="T11" fmla="*/ 2 h 20"/>
                <a:gd name="T12" fmla="*/ 8 w 17"/>
                <a:gd name="T13" fmla="*/ 3 h 20"/>
                <a:gd name="T14" fmla="*/ 9 w 17"/>
                <a:gd name="T15" fmla="*/ 4 h 20"/>
                <a:gd name="T16" fmla="*/ 10 w 17"/>
                <a:gd name="T17" fmla="*/ 6 h 20"/>
                <a:gd name="T18" fmla="*/ 12 w 17"/>
                <a:gd name="T19" fmla="*/ 7 h 20"/>
                <a:gd name="T20" fmla="*/ 13 w 17"/>
                <a:gd name="T21" fmla="*/ 9 h 20"/>
                <a:gd name="T22" fmla="*/ 14 w 17"/>
                <a:gd name="T23" fmla="*/ 11 h 20"/>
                <a:gd name="T24" fmla="*/ 14 w 17"/>
                <a:gd name="T25" fmla="*/ 13 h 20"/>
                <a:gd name="T26" fmla="*/ 16 w 17"/>
                <a:gd name="T27" fmla="*/ 16 h 20"/>
                <a:gd name="T28" fmla="*/ 16 w 17"/>
                <a:gd name="T29" fmla="*/ 19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6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1" name="Freeform 809"/>
            <p:cNvSpPr>
              <a:spLocks/>
            </p:cNvSpPr>
            <p:nvPr/>
          </p:nvSpPr>
          <p:spPr bwMode="auto">
            <a:xfrm>
              <a:off x="1098" y="1474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9 w 17"/>
                <a:gd name="T3" fmla="*/ 16 h 17"/>
                <a:gd name="T4" fmla="*/ 6 w 17"/>
                <a:gd name="T5" fmla="*/ 16 h 17"/>
                <a:gd name="T6" fmla="*/ 6 w 17"/>
                <a:gd name="T7" fmla="*/ 14 h 17"/>
                <a:gd name="T8" fmla="*/ 4 w 17"/>
                <a:gd name="T9" fmla="*/ 14 h 17"/>
                <a:gd name="T10" fmla="*/ 2 w 17"/>
                <a:gd name="T11" fmla="*/ 13 h 17"/>
                <a:gd name="T12" fmla="*/ 2 w 17"/>
                <a:gd name="T13" fmla="*/ 12 h 17"/>
                <a:gd name="T14" fmla="*/ 0 w 17"/>
                <a:gd name="T15" fmla="*/ 10 h 17"/>
                <a:gd name="T16" fmla="*/ 0 w 17"/>
                <a:gd name="T17" fmla="*/ 9 h 17"/>
                <a:gd name="T18" fmla="*/ 0 w 17"/>
                <a:gd name="T19" fmla="*/ 8 h 17"/>
                <a:gd name="T20" fmla="*/ 0 w 17"/>
                <a:gd name="T21" fmla="*/ 6 h 17"/>
                <a:gd name="T22" fmla="*/ 0 w 17"/>
                <a:gd name="T23" fmla="*/ 5 h 17"/>
                <a:gd name="T24" fmla="*/ 2 w 17"/>
                <a:gd name="T25" fmla="*/ 4 h 17"/>
                <a:gd name="T26" fmla="*/ 2 w 17"/>
                <a:gd name="T27" fmla="*/ 2 h 17"/>
                <a:gd name="T28" fmla="*/ 4 w 17"/>
                <a:gd name="T29" fmla="*/ 1 h 17"/>
                <a:gd name="T30" fmla="*/ 6 w 17"/>
                <a:gd name="T31" fmla="*/ 1 h 17"/>
                <a:gd name="T32" fmla="*/ 9 w 17"/>
                <a:gd name="T33" fmla="*/ 0 h 17"/>
                <a:gd name="T34" fmla="*/ 11 w 17"/>
                <a:gd name="T35" fmla="*/ 0 h 17"/>
                <a:gd name="T36" fmla="*/ 13 w 17"/>
                <a:gd name="T37" fmla="*/ 0 h 17"/>
                <a:gd name="T38" fmla="*/ 16 w 17"/>
                <a:gd name="T39" fmla="*/ 0 h 17"/>
                <a:gd name="T40" fmla="*/ 9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9" y="16"/>
                  </a:moveTo>
                  <a:lnTo>
                    <a:pt x="9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2" name="Freeform 810"/>
            <p:cNvSpPr>
              <a:spLocks/>
            </p:cNvSpPr>
            <p:nvPr/>
          </p:nvSpPr>
          <p:spPr bwMode="auto">
            <a:xfrm>
              <a:off x="1109" y="149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6 w 17"/>
                <a:gd name="T7" fmla="*/ 5 h 17"/>
                <a:gd name="T8" fmla="*/ 14 w 17"/>
                <a:gd name="T9" fmla="*/ 8 h 17"/>
                <a:gd name="T10" fmla="*/ 14 w 17"/>
                <a:gd name="T11" fmla="*/ 10 h 17"/>
                <a:gd name="T12" fmla="*/ 13 w 17"/>
                <a:gd name="T13" fmla="*/ 10 h 17"/>
                <a:gd name="T14" fmla="*/ 12 w 17"/>
                <a:gd name="T15" fmla="*/ 13 h 17"/>
                <a:gd name="T16" fmla="*/ 10 w 17"/>
                <a:gd name="T17" fmla="*/ 13 h 17"/>
                <a:gd name="T18" fmla="*/ 9 w 17"/>
                <a:gd name="T19" fmla="*/ 16 h 17"/>
                <a:gd name="T20" fmla="*/ 8 w 17"/>
                <a:gd name="T21" fmla="*/ 16 h 17"/>
                <a:gd name="T22" fmla="*/ 6 w 17"/>
                <a:gd name="T23" fmla="*/ 16 h 17"/>
                <a:gd name="T24" fmla="*/ 5 w 17"/>
                <a:gd name="T25" fmla="*/ 13 h 17"/>
                <a:gd name="T26" fmla="*/ 4 w 17"/>
                <a:gd name="T27" fmla="*/ 13 h 17"/>
                <a:gd name="T28" fmla="*/ 2 w 17"/>
                <a:gd name="T29" fmla="*/ 10 h 17"/>
                <a:gd name="T30" fmla="*/ 1 w 17"/>
                <a:gd name="T31" fmla="*/ 10 h 17"/>
                <a:gd name="T32" fmla="*/ 1 w 17"/>
                <a:gd name="T33" fmla="*/ 8 h 17"/>
                <a:gd name="T34" fmla="*/ 0 w 17"/>
                <a:gd name="T35" fmla="*/ 5 h 17"/>
                <a:gd name="T36" fmla="*/ 0 w 17"/>
                <a:gd name="T37" fmla="*/ 2 h 17"/>
                <a:gd name="T38" fmla="*/ 0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" name="Freeform 811"/>
            <p:cNvSpPr>
              <a:spLocks/>
            </p:cNvSpPr>
            <p:nvPr/>
          </p:nvSpPr>
          <p:spPr bwMode="auto">
            <a:xfrm>
              <a:off x="1110" y="1499"/>
              <a:ext cx="17" cy="50"/>
            </a:xfrm>
            <a:custGeom>
              <a:avLst/>
              <a:gdLst>
                <a:gd name="T0" fmla="*/ 16 w 17"/>
                <a:gd name="T1" fmla="*/ 0 h 50"/>
                <a:gd name="T2" fmla="*/ 16 w 17"/>
                <a:gd name="T3" fmla="*/ 3 h 50"/>
                <a:gd name="T4" fmla="*/ 16 w 17"/>
                <a:gd name="T5" fmla="*/ 6 h 50"/>
                <a:gd name="T6" fmla="*/ 16 w 17"/>
                <a:gd name="T7" fmla="*/ 9 h 50"/>
                <a:gd name="T8" fmla="*/ 16 w 17"/>
                <a:gd name="T9" fmla="*/ 13 h 50"/>
                <a:gd name="T10" fmla="*/ 16 w 17"/>
                <a:gd name="T11" fmla="*/ 16 h 50"/>
                <a:gd name="T12" fmla="*/ 16 w 17"/>
                <a:gd name="T13" fmla="*/ 20 h 50"/>
                <a:gd name="T14" fmla="*/ 16 w 17"/>
                <a:gd name="T15" fmla="*/ 23 h 50"/>
                <a:gd name="T16" fmla="*/ 12 w 17"/>
                <a:gd name="T17" fmla="*/ 27 h 50"/>
                <a:gd name="T18" fmla="*/ 12 w 17"/>
                <a:gd name="T19" fmla="*/ 30 h 50"/>
                <a:gd name="T20" fmla="*/ 12 w 17"/>
                <a:gd name="T21" fmla="*/ 33 h 50"/>
                <a:gd name="T22" fmla="*/ 9 w 17"/>
                <a:gd name="T23" fmla="*/ 36 h 50"/>
                <a:gd name="T24" fmla="*/ 9 w 17"/>
                <a:gd name="T25" fmla="*/ 40 h 50"/>
                <a:gd name="T26" fmla="*/ 6 w 17"/>
                <a:gd name="T27" fmla="*/ 42 h 50"/>
                <a:gd name="T28" fmla="*/ 3 w 17"/>
                <a:gd name="T29" fmla="*/ 45 h 50"/>
                <a:gd name="T30" fmla="*/ 3 w 17"/>
                <a:gd name="T31" fmla="*/ 47 h 50"/>
                <a:gd name="T32" fmla="*/ 0 w 17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50"/>
                <a:gd name="T53" fmla="*/ 17 w 1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50">
                  <a:moveTo>
                    <a:pt x="16" y="0"/>
                  </a:move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0" y="4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" name="Freeform 812"/>
            <p:cNvSpPr>
              <a:spLocks/>
            </p:cNvSpPr>
            <p:nvPr/>
          </p:nvSpPr>
          <p:spPr bwMode="auto">
            <a:xfrm>
              <a:off x="1109" y="149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1 w 17"/>
                <a:gd name="T9" fmla="*/ 8 h 17"/>
                <a:gd name="T10" fmla="*/ 1 w 17"/>
                <a:gd name="T11" fmla="*/ 5 h 17"/>
                <a:gd name="T12" fmla="*/ 2 w 17"/>
                <a:gd name="T13" fmla="*/ 2 h 17"/>
                <a:gd name="T14" fmla="*/ 4 w 17"/>
                <a:gd name="T15" fmla="*/ 2 h 17"/>
                <a:gd name="T16" fmla="*/ 5 w 17"/>
                <a:gd name="T17" fmla="*/ 0 h 17"/>
                <a:gd name="T18" fmla="*/ 6 w 17"/>
                <a:gd name="T19" fmla="*/ 0 h 17"/>
                <a:gd name="T20" fmla="*/ 8 w 17"/>
                <a:gd name="T21" fmla="*/ 0 h 17"/>
                <a:gd name="T22" fmla="*/ 9 w 17"/>
                <a:gd name="T23" fmla="*/ 0 h 17"/>
                <a:gd name="T24" fmla="*/ 10 w 17"/>
                <a:gd name="T25" fmla="*/ 0 h 17"/>
                <a:gd name="T26" fmla="*/ 12 w 17"/>
                <a:gd name="T27" fmla="*/ 2 h 17"/>
                <a:gd name="T28" fmla="*/ 13 w 17"/>
                <a:gd name="T29" fmla="*/ 2 h 17"/>
                <a:gd name="T30" fmla="*/ 14 w 17"/>
                <a:gd name="T31" fmla="*/ 5 h 17"/>
                <a:gd name="T32" fmla="*/ 14 w 17"/>
                <a:gd name="T33" fmla="*/ 8 h 17"/>
                <a:gd name="T34" fmla="*/ 16 w 17"/>
                <a:gd name="T35" fmla="*/ 10 h 17"/>
                <a:gd name="T36" fmla="*/ 16 w 17"/>
                <a:gd name="T37" fmla="*/ 13 h 17"/>
                <a:gd name="T38" fmla="*/ 16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" name="Freeform 813"/>
            <p:cNvSpPr>
              <a:spLocks/>
            </p:cNvSpPr>
            <p:nvPr/>
          </p:nvSpPr>
          <p:spPr bwMode="auto">
            <a:xfrm>
              <a:off x="1105" y="1546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6 w 17"/>
                <a:gd name="T5" fmla="*/ 12 h 17"/>
                <a:gd name="T6" fmla="*/ 14 w 17"/>
                <a:gd name="T7" fmla="*/ 12 h 17"/>
                <a:gd name="T8" fmla="*/ 12 w 17"/>
                <a:gd name="T9" fmla="*/ 14 h 17"/>
                <a:gd name="T10" fmla="*/ 11 w 17"/>
                <a:gd name="T11" fmla="*/ 16 h 17"/>
                <a:gd name="T12" fmla="*/ 9 w 17"/>
                <a:gd name="T13" fmla="*/ 16 h 17"/>
                <a:gd name="T14" fmla="*/ 8 w 17"/>
                <a:gd name="T15" fmla="*/ 16 h 17"/>
                <a:gd name="T16" fmla="*/ 6 w 17"/>
                <a:gd name="T17" fmla="*/ 16 h 17"/>
                <a:gd name="T18" fmla="*/ 4 w 17"/>
                <a:gd name="T19" fmla="*/ 14 h 17"/>
                <a:gd name="T20" fmla="*/ 3 w 17"/>
                <a:gd name="T21" fmla="*/ 14 h 17"/>
                <a:gd name="T22" fmla="*/ 3 w 17"/>
                <a:gd name="T23" fmla="*/ 12 h 17"/>
                <a:gd name="T24" fmla="*/ 1 w 17"/>
                <a:gd name="T25" fmla="*/ 12 h 17"/>
                <a:gd name="T26" fmla="*/ 0 w 17"/>
                <a:gd name="T27" fmla="*/ 10 h 17"/>
                <a:gd name="T28" fmla="*/ 0 w 17"/>
                <a:gd name="T29" fmla="*/ 8 h 17"/>
                <a:gd name="T30" fmla="*/ 0 w 17"/>
                <a:gd name="T31" fmla="*/ 6 h 17"/>
                <a:gd name="T32" fmla="*/ 0 w 17"/>
                <a:gd name="T33" fmla="*/ 4 h 17"/>
                <a:gd name="T34" fmla="*/ 0 w 17"/>
                <a:gd name="T35" fmla="*/ 2 h 17"/>
                <a:gd name="T36" fmla="*/ 1 w 17"/>
                <a:gd name="T37" fmla="*/ 0 h 17"/>
                <a:gd name="T38" fmla="*/ 16 w 17"/>
                <a:gd name="T39" fmla="*/ 1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6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" name="Freeform 814"/>
            <p:cNvSpPr>
              <a:spLocks/>
            </p:cNvSpPr>
            <p:nvPr/>
          </p:nvSpPr>
          <p:spPr bwMode="auto">
            <a:xfrm>
              <a:off x="1080" y="1548"/>
              <a:ext cx="31" cy="23"/>
            </a:xfrm>
            <a:custGeom>
              <a:avLst/>
              <a:gdLst>
                <a:gd name="T0" fmla="*/ 30 w 31"/>
                <a:gd name="T1" fmla="*/ 0 h 23"/>
                <a:gd name="T2" fmla="*/ 29 w 31"/>
                <a:gd name="T3" fmla="*/ 2 h 23"/>
                <a:gd name="T4" fmla="*/ 28 w 31"/>
                <a:gd name="T5" fmla="*/ 4 h 23"/>
                <a:gd name="T6" fmla="*/ 27 w 31"/>
                <a:gd name="T7" fmla="*/ 5 h 23"/>
                <a:gd name="T8" fmla="*/ 26 w 31"/>
                <a:gd name="T9" fmla="*/ 7 h 23"/>
                <a:gd name="T10" fmla="*/ 24 w 31"/>
                <a:gd name="T11" fmla="*/ 9 h 23"/>
                <a:gd name="T12" fmla="*/ 23 w 31"/>
                <a:gd name="T13" fmla="*/ 10 h 23"/>
                <a:gd name="T14" fmla="*/ 21 w 31"/>
                <a:gd name="T15" fmla="*/ 12 h 23"/>
                <a:gd name="T16" fmla="*/ 20 w 31"/>
                <a:gd name="T17" fmla="*/ 13 h 23"/>
                <a:gd name="T18" fmla="*/ 17 w 31"/>
                <a:gd name="T19" fmla="*/ 15 h 23"/>
                <a:gd name="T20" fmla="*/ 16 w 31"/>
                <a:gd name="T21" fmla="*/ 16 h 23"/>
                <a:gd name="T22" fmla="*/ 14 w 31"/>
                <a:gd name="T23" fmla="*/ 17 h 23"/>
                <a:gd name="T24" fmla="*/ 11 w 31"/>
                <a:gd name="T25" fmla="*/ 18 h 23"/>
                <a:gd name="T26" fmla="*/ 9 w 31"/>
                <a:gd name="T27" fmla="*/ 19 h 23"/>
                <a:gd name="T28" fmla="*/ 6 w 31"/>
                <a:gd name="T29" fmla="*/ 20 h 23"/>
                <a:gd name="T30" fmla="*/ 3 w 31"/>
                <a:gd name="T31" fmla="*/ 21 h 23"/>
                <a:gd name="T32" fmla="*/ 0 w 31"/>
                <a:gd name="T33" fmla="*/ 2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3"/>
                <a:gd name="T53" fmla="*/ 31 w 3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3">
                  <a:moveTo>
                    <a:pt x="30" y="0"/>
                  </a:moveTo>
                  <a:lnTo>
                    <a:pt x="29" y="2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4" y="17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6" y="20"/>
                  </a:lnTo>
                  <a:lnTo>
                    <a:pt x="3" y="21"/>
                  </a:ln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" name="Freeform 815"/>
            <p:cNvSpPr>
              <a:spLocks/>
            </p:cNvSpPr>
            <p:nvPr/>
          </p:nvSpPr>
          <p:spPr bwMode="auto">
            <a:xfrm>
              <a:off x="1105" y="1543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4 h 17"/>
                <a:gd name="T6" fmla="*/ 1 w 17"/>
                <a:gd name="T7" fmla="*/ 2 h 17"/>
                <a:gd name="T8" fmla="*/ 2 w 17"/>
                <a:gd name="T9" fmla="*/ 2 h 17"/>
                <a:gd name="T10" fmla="*/ 4 w 17"/>
                <a:gd name="T11" fmla="*/ 0 h 17"/>
                <a:gd name="T12" fmla="*/ 5 w 17"/>
                <a:gd name="T13" fmla="*/ 0 h 17"/>
                <a:gd name="T14" fmla="*/ 7 w 17"/>
                <a:gd name="T15" fmla="*/ 0 h 17"/>
                <a:gd name="T16" fmla="*/ 8 w 17"/>
                <a:gd name="T17" fmla="*/ 0 h 17"/>
                <a:gd name="T18" fmla="*/ 11 w 17"/>
                <a:gd name="T19" fmla="*/ 0 h 17"/>
                <a:gd name="T20" fmla="*/ 11 w 17"/>
                <a:gd name="T21" fmla="*/ 2 h 17"/>
                <a:gd name="T22" fmla="*/ 13 w 17"/>
                <a:gd name="T23" fmla="*/ 2 h 17"/>
                <a:gd name="T24" fmla="*/ 14 w 17"/>
                <a:gd name="T25" fmla="*/ 4 h 17"/>
                <a:gd name="T26" fmla="*/ 16 w 17"/>
                <a:gd name="T27" fmla="*/ 6 h 17"/>
                <a:gd name="T28" fmla="*/ 16 w 17"/>
                <a:gd name="T29" fmla="*/ 8 h 17"/>
                <a:gd name="T30" fmla="*/ 16 w 17"/>
                <a:gd name="T31" fmla="*/ 10 h 17"/>
                <a:gd name="T32" fmla="*/ 16 w 17"/>
                <a:gd name="T33" fmla="*/ 12 h 17"/>
                <a:gd name="T34" fmla="*/ 16 w 17"/>
                <a:gd name="T35" fmla="*/ 14 h 17"/>
                <a:gd name="T36" fmla="*/ 16 w 17"/>
                <a:gd name="T37" fmla="*/ 16 h 17"/>
                <a:gd name="T38" fmla="*/ 0 w 17"/>
                <a:gd name="T39" fmla="*/ 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" name="Freeform 816"/>
            <p:cNvSpPr>
              <a:spLocks/>
            </p:cNvSpPr>
            <p:nvPr/>
          </p:nvSpPr>
          <p:spPr bwMode="auto">
            <a:xfrm>
              <a:off x="1074" y="156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4 h 17"/>
                <a:gd name="T14" fmla="*/ 2 w 17"/>
                <a:gd name="T15" fmla="*/ 13 h 17"/>
                <a:gd name="T16" fmla="*/ 2 w 17"/>
                <a:gd name="T17" fmla="*/ 11 h 17"/>
                <a:gd name="T18" fmla="*/ 2 w 17"/>
                <a:gd name="T19" fmla="*/ 10 h 17"/>
                <a:gd name="T20" fmla="*/ 0 w 17"/>
                <a:gd name="T21" fmla="*/ 8 h 17"/>
                <a:gd name="T22" fmla="*/ 0 w 17"/>
                <a:gd name="T23" fmla="*/ 7 h 17"/>
                <a:gd name="T24" fmla="*/ 2 w 17"/>
                <a:gd name="T25" fmla="*/ 5 h 17"/>
                <a:gd name="T26" fmla="*/ 2 w 17"/>
                <a:gd name="T27" fmla="*/ 4 h 17"/>
                <a:gd name="T28" fmla="*/ 2 w 17"/>
                <a:gd name="T29" fmla="*/ 2 h 17"/>
                <a:gd name="T30" fmla="*/ 4 w 17"/>
                <a:gd name="T31" fmla="*/ 1 h 17"/>
                <a:gd name="T32" fmla="*/ 6 w 17"/>
                <a:gd name="T33" fmla="*/ 0 h 17"/>
                <a:gd name="T34" fmla="*/ 9 w 17"/>
                <a:gd name="T35" fmla="*/ 0 h 17"/>
                <a:gd name="T36" fmla="*/ 11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" name="Freeform 817"/>
            <p:cNvSpPr>
              <a:spLocks/>
            </p:cNvSpPr>
            <p:nvPr/>
          </p:nvSpPr>
          <p:spPr bwMode="auto">
            <a:xfrm>
              <a:off x="1039" y="1567"/>
              <a:ext cx="42" cy="17"/>
            </a:xfrm>
            <a:custGeom>
              <a:avLst/>
              <a:gdLst>
                <a:gd name="T0" fmla="*/ 41 w 42"/>
                <a:gd name="T1" fmla="*/ 16 h 17"/>
                <a:gd name="T2" fmla="*/ 40 w 42"/>
                <a:gd name="T3" fmla="*/ 16 h 17"/>
                <a:gd name="T4" fmla="*/ 39 w 42"/>
                <a:gd name="T5" fmla="*/ 16 h 17"/>
                <a:gd name="T6" fmla="*/ 38 w 42"/>
                <a:gd name="T7" fmla="*/ 16 h 17"/>
                <a:gd name="T8" fmla="*/ 36 w 42"/>
                <a:gd name="T9" fmla="*/ 16 h 17"/>
                <a:gd name="T10" fmla="*/ 33 w 42"/>
                <a:gd name="T11" fmla="*/ 16 h 17"/>
                <a:gd name="T12" fmla="*/ 31 w 42"/>
                <a:gd name="T13" fmla="*/ 16 h 17"/>
                <a:gd name="T14" fmla="*/ 28 w 42"/>
                <a:gd name="T15" fmla="*/ 16 h 17"/>
                <a:gd name="T16" fmla="*/ 24 w 42"/>
                <a:gd name="T17" fmla="*/ 16 h 17"/>
                <a:gd name="T18" fmla="*/ 21 w 42"/>
                <a:gd name="T19" fmla="*/ 16 h 17"/>
                <a:gd name="T20" fmla="*/ 17 w 42"/>
                <a:gd name="T21" fmla="*/ 10 h 17"/>
                <a:gd name="T22" fmla="*/ 14 w 42"/>
                <a:gd name="T23" fmla="*/ 10 h 17"/>
                <a:gd name="T24" fmla="*/ 11 w 42"/>
                <a:gd name="T25" fmla="*/ 10 h 17"/>
                <a:gd name="T26" fmla="*/ 7 w 42"/>
                <a:gd name="T27" fmla="*/ 5 h 17"/>
                <a:gd name="T28" fmla="*/ 4 w 42"/>
                <a:gd name="T29" fmla="*/ 5 h 17"/>
                <a:gd name="T30" fmla="*/ 2 w 42"/>
                <a:gd name="T31" fmla="*/ 5 h 17"/>
                <a:gd name="T32" fmla="*/ 0 w 4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7"/>
                <a:gd name="T53" fmla="*/ 42 w 4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7">
                  <a:moveTo>
                    <a:pt x="41" y="16"/>
                  </a:moveTo>
                  <a:lnTo>
                    <a:pt x="40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1" y="16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" name="Freeform 818"/>
            <p:cNvSpPr>
              <a:spLocks/>
            </p:cNvSpPr>
            <p:nvPr/>
          </p:nvSpPr>
          <p:spPr bwMode="auto">
            <a:xfrm>
              <a:off x="1080" y="15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1 h 17"/>
                <a:gd name="T12" fmla="*/ 13 w 17"/>
                <a:gd name="T13" fmla="*/ 2 h 17"/>
                <a:gd name="T14" fmla="*/ 13 w 17"/>
                <a:gd name="T15" fmla="*/ 4 h 17"/>
                <a:gd name="T16" fmla="*/ 16 w 17"/>
                <a:gd name="T17" fmla="*/ 5 h 17"/>
                <a:gd name="T18" fmla="*/ 16 w 17"/>
                <a:gd name="T19" fmla="*/ 7 h 17"/>
                <a:gd name="T20" fmla="*/ 16 w 17"/>
                <a:gd name="T21" fmla="*/ 8 h 17"/>
                <a:gd name="T22" fmla="*/ 16 w 17"/>
                <a:gd name="T23" fmla="*/ 10 h 17"/>
                <a:gd name="T24" fmla="*/ 13 w 17"/>
                <a:gd name="T25" fmla="*/ 11 h 17"/>
                <a:gd name="T26" fmla="*/ 13 w 17"/>
                <a:gd name="T27" fmla="*/ 13 h 17"/>
                <a:gd name="T28" fmla="*/ 10 w 17"/>
                <a:gd name="T29" fmla="*/ 14 h 17"/>
                <a:gd name="T30" fmla="*/ 8 w 17"/>
                <a:gd name="T31" fmla="*/ 16 h 17"/>
                <a:gd name="T32" fmla="*/ 5 w 17"/>
                <a:gd name="T33" fmla="*/ 16 h 17"/>
                <a:gd name="T34" fmla="*/ 2 w 17"/>
                <a:gd name="T35" fmla="*/ 16 h 17"/>
                <a:gd name="T36" fmla="*/ 0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" name="Freeform 819"/>
            <p:cNvSpPr>
              <a:spLocks/>
            </p:cNvSpPr>
            <p:nvPr/>
          </p:nvSpPr>
          <p:spPr bwMode="auto">
            <a:xfrm>
              <a:off x="1034" y="1561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6 h 17"/>
                <a:gd name="T4" fmla="*/ 6 w 17"/>
                <a:gd name="T5" fmla="*/ 16 h 17"/>
                <a:gd name="T6" fmla="*/ 4 w 17"/>
                <a:gd name="T7" fmla="*/ 14 h 17"/>
                <a:gd name="T8" fmla="*/ 2 w 17"/>
                <a:gd name="T9" fmla="*/ 13 h 17"/>
                <a:gd name="T10" fmla="*/ 2 w 17"/>
                <a:gd name="T11" fmla="*/ 11 h 17"/>
                <a:gd name="T12" fmla="*/ 0 w 17"/>
                <a:gd name="T13" fmla="*/ 10 h 17"/>
                <a:gd name="T14" fmla="*/ 0 w 17"/>
                <a:gd name="T15" fmla="*/ 8 h 17"/>
                <a:gd name="T16" fmla="*/ 0 w 17"/>
                <a:gd name="T17" fmla="*/ 7 h 17"/>
                <a:gd name="T18" fmla="*/ 0 w 17"/>
                <a:gd name="T19" fmla="*/ 4 h 17"/>
                <a:gd name="T20" fmla="*/ 2 w 17"/>
                <a:gd name="T21" fmla="*/ 4 h 17"/>
                <a:gd name="T22" fmla="*/ 2 w 17"/>
                <a:gd name="T23" fmla="*/ 2 h 17"/>
                <a:gd name="T24" fmla="*/ 4 w 17"/>
                <a:gd name="T25" fmla="*/ 1 h 17"/>
                <a:gd name="T26" fmla="*/ 6 w 17"/>
                <a:gd name="T27" fmla="*/ 1 h 17"/>
                <a:gd name="T28" fmla="*/ 8 w 17"/>
                <a:gd name="T29" fmla="*/ 0 h 17"/>
                <a:gd name="T30" fmla="*/ 10 w 17"/>
                <a:gd name="T31" fmla="*/ 0 h 17"/>
                <a:gd name="T32" fmla="*/ 12 w 17"/>
                <a:gd name="T33" fmla="*/ 0 h 17"/>
                <a:gd name="T34" fmla="*/ 14 w 17"/>
                <a:gd name="T35" fmla="*/ 0 h 17"/>
                <a:gd name="T36" fmla="*/ 16 w 17"/>
                <a:gd name="T37" fmla="*/ 0 h 17"/>
                <a:gd name="T38" fmla="*/ 8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8" y="16"/>
                  </a:move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8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" name="Freeform 820"/>
            <p:cNvSpPr>
              <a:spLocks/>
            </p:cNvSpPr>
            <p:nvPr/>
          </p:nvSpPr>
          <p:spPr bwMode="auto">
            <a:xfrm>
              <a:off x="1023" y="155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4 w 17"/>
                <a:gd name="T3" fmla="*/ 14 h 17"/>
                <a:gd name="T4" fmla="*/ 12 w 17"/>
                <a:gd name="T5" fmla="*/ 12 h 17"/>
                <a:gd name="T6" fmla="*/ 11 w 17"/>
                <a:gd name="T7" fmla="*/ 12 h 17"/>
                <a:gd name="T8" fmla="*/ 9 w 17"/>
                <a:gd name="T9" fmla="*/ 11 h 17"/>
                <a:gd name="T10" fmla="*/ 8 w 17"/>
                <a:gd name="T11" fmla="*/ 11 h 17"/>
                <a:gd name="T12" fmla="*/ 7 w 17"/>
                <a:gd name="T13" fmla="*/ 9 h 17"/>
                <a:gd name="T14" fmla="*/ 6 w 17"/>
                <a:gd name="T15" fmla="*/ 9 h 17"/>
                <a:gd name="T16" fmla="*/ 5 w 17"/>
                <a:gd name="T17" fmla="*/ 8 h 17"/>
                <a:gd name="T18" fmla="*/ 4 w 17"/>
                <a:gd name="T19" fmla="*/ 8 h 17"/>
                <a:gd name="T20" fmla="*/ 3 w 17"/>
                <a:gd name="T21" fmla="*/ 6 h 17"/>
                <a:gd name="T22" fmla="*/ 2 w 17"/>
                <a:gd name="T23" fmla="*/ 4 h 17"/>
                <a:gd name="T24" fmla="*/ 1 w 17"/>
                <a:gd name="T25" fmla="*/ 3 h 17"/>
                <a:gd name="T26" fmla="*/ 1 w 17"/>
                <a:gd name="T27" fmla="*/ 1 h 17"/>
                <a:gd name="T28" fmla="*/ 0 w 17"/>
                <a:gd name="T29" fmla="*/ 1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4" y="14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" name="Freeform 821"/>
            <p:cNvSpPr>
              <a:spLocks/>
            </p:cNvSpPr>
            <p:nvPr/>
          </p:nvSpPr>
          <p:spPr bwMode="auto">
            <a:xfrm>
              <a:off x="1037" y="1561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0 h 17"/>
                <a:gd name="T4" fmla="*/ 10 w 17"/>
                <a:gd name="T5" fmla="*/ 0 h 17"/>
                <a:gd name="T6" fmla="*/ 12 w 17"/>
                <a:gd name="T7" fmla="*/ 1 h 17"/>
                <a:gd name="T8" fmla="*/ 14 w 17"/>
                <a:gd name="T9" fmla="*/ 2 h 17"/>
                <a:gd name="T10" fmla="*/ 14 w 17"/>
                <a:gd name="T11" fmla="*/ 4 h 17"/>
                <a:gd name="T12" fmla="*/ 16 w 17"/>
                <a:gd name="T13" fmla="*/ 5 h 17"/>
                <a:gd name="T14" fmla="*/ 16 w 17"/>
                <a:gd name="T15" fmla="*/ 7 h 17"/>
                <a:gd name="T16" fmla="*/ 16 w 17"/>
                <a:gd name="T17" fmla="*/ 8 h 17"/>
                <a:gd name="T18" fmla="*/ 16 w 17"/>
                <a:gd name="T19" fmla="*/ 10 h 17"/>
                <a:gd name="T20" fmla="*/ 14 w 17"/>
                <a:gd name="T21" fmla="*/ 11 h 17"/>
                <a:gd name="T22" fmla="*/ 12 w 17"/>
                <a:gd name="T23" fmla="*/ 13 h 17"/>
                <a:gd name="T24" fmla="*/ 12 w 17"/>
                <a:gd name="T25" fmla="*/ 14 h 17"/>
                <a:gd name="T26" fmla="*/ 10 w 17"/>
                <a:gd name="T27" fmla="*/ 14 h 17"/>
                <a:gd name="T28" fmla="*/ 8 w 17"/>
                <a:gd name="T29" fmla="*/ 16 h 17"/>
                <a:gd name="T30" fmla="*/ 6 w 17"/>
                <a:gd name="T31" fmla="*/ 16 h 17"/>
                <a:gd name="T32" fmla="*/ 4 w 17"/>
                <a:gd name="T33" fmla="*/ 16 h 17"/>
                <a:gd name="T34" fmla="*/ 2 w 17"/>
                <a:gd name="T35" fmla="*/ 16 h 17"/>
                <a:gd name="T36" fmla="*/ 0 w 17"/>
                <a:gd name="T37" fmla="*/ 16 h 17"/>
                <a:gd name="T38" fmla="*/ 8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" name="Freeform 822"/>
            <p:cNvSpPr>
              <a:spLocks/>
            </p:cNvSpPr>
            <p:nvPr/>
          </p:nvSpPr>
          <p:spPr bwMode="auto">
            <a:xfrm>
              <a:off x="1017" y="1552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1 w 17"/>
                <a:gd name="T13" fmla="*/ 6 h 17"/>
                <a:gd name="T14" fmla="*/ 1 w 17"/>
                <a:gd name="T15" fmla="*/ 4 h 17"/>
                <a:gd name="T16" fmla="*/ 2 w 17"/>
                <a:gd name="T17" fmla="*/ 2 h 17"/>
                <a:gd name="T18" fmla="*/ 4 w 17"/>
                <a:gd name="T19" fmla="*/ 0 h 17"/>
                <a:gd name="T20" fmla="*/ 5 w 17"/>
                <a:gd name="T21" fmla="*/ 0 h 17"/>
                <a:gd name="T22" fmla="*/ 7 w 17"/>
                <a:gd name="T23" fmla="*/ 0 h 17"/>
                <a:gd name="T24" fmla="*/ 8 w 17"/>
                <a:gd name="T25" fmla="*/ 0 h 17"/>
                <a:gd name="T26" fmla="*/ 11 w 17"/>
                <a:gd name="T27" fmla="*/ 0 h 17"/>
                <a:gd name="T28" fmla="*/ 13 w 17"/>
                <a:gd name="T29" fmla="*/ 0 h 17"/>
                <a:gd name="T30" fmla="*/ 13 w 17"/>
                <a:gd name="T31" fmla="*/ 2 h 17"/>
                <a:gd name="T32" fmla="*/ 14 w 17"/>
                <a:gd name="T33" fmla="*/ 4 h 17"/>
                <a:gd name="T34" fmla="*/ 16 w 17"/>
                <a:gd name="T35" fmla="*/ 6 h 17"/>
                <a:gd name="T36" fmla="*/ 1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" name="Freeform 823"/>
            <p:cNvSpPr>
              <a:spLocks/>
            </p:cNvSpPr>
            <p:nvPr/>
          </p:nvSpPr>
          <p:spPr bwMode="auto">
            <a:xfrm>
              <a:off x="1007" y="155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5 w 17"/>
                <a:gd name="T3" fmla="*/ 0 h 17"/>
                <a:gd name="T4" fmla="*/ 15 w 17"/>
                <a:gd name="T5" fmla="*/ 1 h 17"/>
                <a:gd name="T6" fmla="*/ 15 w 17"/>
                <a:gd name="T7" fmla="*/ 2 h 17"/>
                <a:gd name="T8" fmla="*/ 15 w 17"/>
                <a:gd name="T9" fmla="*/ 3 h 17"/>
                <a:gd name="T10" fmla="*/ 14 w 17"/>
                <a:gd name="T11" fmla="*/ 3 h 17"/>
                <a:gd name="T12" fmla="*/ 14 w 17"/>
                <a:gd name="T13" fmla="*/ 6 h 17"/>
                <a:gd name="T14" fmla="*/ 13 w 17"/>
                <a:gd name="T15" fmla="*/ 7 h 17"/>
                <a:gd name="T16" fmla="*/ 12 w 17"/>
                <a:gd name="T17" fmla="*/ 8 h 17"/>
                <a:gd name="T18" fmla="*/ 11 w 17"/>
                <a:gd name="T19" fmla="*/ 9 h 17"/>
                <a:gd name="T20" fmla="*/ 10 w 17"/>
                <a:gd name="T21" fmla="*/ 11 h 17"/>
                <a:gd name="T22" fmla="*/ 8 w 17"/>
                <a:gd name="T23" fmla="*/ 12 h 17"/>
                <a:gd name="T24" fmla="*/ 6 w 17"/>
                <a:gd name="T25" fmla="*/ 13 h 17"/>
                <a:gd name="T26" fmla="*/ 4 w 17"/>
                <a:gd name="T27" fmla="*/ 14 h 17"/>
                <a:gd name="T28" fmla="*/ 2 w 17"/>
                <a:gd name="T29" fmla="*/ 14 h 17"/>
                <a:gd name="T30" fmla="*/ 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" name="Freeform 824"/>
            <p:cNvSpPr>
              <a:spLocks/>
            </p:cNvSpPr>
            <p:nvPr/>
          </p:nvSpPr>
          <p:spPr bwMode="auto">
            <a:xfrm>
              <a:off x="1017" y="1552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0 w 17"/>
                <a:gd name="T3" fmla="*/ 10 h 17"/>
                <a:gd name="T4" fmla="*/ 0 w 17"/>
                <a:gd name="T5" fmla="*/ 8 h 17"/>
                <a:gd name="T6" fmla="*/ 1 w 17"/>
                <a:gd name="T7" fmla="*/ 8 h 17"/>
                <a:gd name="T8" fmla="*/ 1 w 17"/>
                <a:gd name="T9" fmla="*/ 5 h 17"/>
                <a:gd name="T10" fmla="*/ 2 w 17"/>
                <a:gd name="T11" fmla="*/ 2 h 17"/>
                <a:gd name="T12" fmla="*/ 4 w 17"/>
                <a:gd name="T13" fmla="*/ 0 h 17"/>
                <a:gd name="T14" fmla="*/ 5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9 w 17"/>
                <a:gd name="T21" fmla="*/ 0 h 17"/>
                <a:gd name="T22" fmla="*/ 10 w 17"/>
                <a:gd name="T23" fmla="*/ 0 h 17"/>
                <a:gd name="T24" fmla="*/ 12 w 17"/>
                <a:gd name="T25" fmla="*/ 0 h 17"/>
                <a:gd name="T26" fmla="*/ 13 w 17"/>
                <a:gd name="T27" fmla="*/ 2 h 17"/>
                <a:gd name="T28" fmla="*/ 13 w 17"/>
                <a:gd name="T29" fmla="*/ 5 h 17"/>
                <a:gd name="T30" fmla="*/ 14 w 17"/>
                <a:gd name="T31" fmla="*/ 8 h 17"/>
                <a:gd name="T32" fmla="*/ 16 w 17"/>
                <a:gd name="T33" fmla="*/ 10 h 17"/>
                <a:gd name="T34" fmla="*/ 16 w 17"/>
                <a:gd name="T35" fmla="*/ 13 h 17"/>
                <a:gd name="T36" fmla="*/ 16 w 17"/>
                <a:gd name="T37" fmla="*/ 16 h 17"/>
                <a:gd name="T38" fmla="*/ 0 w 17"/>
                <a:gd name="T39" fmla="*/ 1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" name="Freeform 825"/>
            <p:cNvSpPr>
              <a:spLocks/>
            </p:cNvSpPr>
            <p:nvPr/>
          </p:nvSpPr>
          <p:spPr bwMode="auto">
            <a:xfrm>
              <a:off x="1002" y="156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6 h 17"/>
                <a:gd name="T8" fmla="*/ 8 w 17"/>
                <a:gd name="T9" fmla="*/ 16 h 17"/>
                <a:gd name="T10" fmla="*/ 5 w 17"/>
                <a:gd name="T11" fmla="*/ 14 h 17"/>
                <a:gd name="T12" fmla="*/ 2 w 17"/>
                <a:gd name="T13" fmla="*/ 14 h 17"/>
                <a:gd name="T14" fmla="*/ 2 w 17"/>
                <a:gd name="T15" fmla="*/ 13 h 17"/>
                <a:gd name="T16" fmla="*/ 0 w 17"/>
                <a:gd name="T17" fmla="*/ 11 h 17"/>
                <a:gd name="T18" fmla="*/ 0 w 17"/>
                <a:gd name="T19" fmla="*/ 10 h 17"/>
                <a:gd name="T20" fmla="*/ 0 w 17"/>
                <a:gd name="T21" fmla="*/ 8 h 17"/>
                <a:gd name="T22" fmla="*/ 0 w 17"/>
                <a:gd name="T23" fmla="*/ 7 h 17"/>
                <a:gd name="T24" fmla="*/ 0 w 17"/>
                <a:gd name="T25" fmla="*/ 5 h 17"/>
                <a:gd name="T26" fmla="*/ 0 w 17"/>
                <a:gd name="T27" fmla="*/ 4 h 17"/>
                <a:gd name="T28" fmla="*/ 2 w 17"/>
                <a:gd name="T29" fmla="*/ 2 h 17"/>
                <a:gd name="T30" fmla="*/ 2 w 17"/>
                <a:gd name="T31" fmla="*/ 1 h 17"/>
                <a:gd name="T32" fmla="*/ 5 w 17"/>
                <a:gd name="T33" fmla="*/ 1 h 17"/>
                <a:gd name="T34" fmla="*/ 8 w 17"/>
                <a:gd name="T35" fmla="*/ 0 h 17"/>
                <a:gd name="T36" fmla="*/ 10 w 17"/>
                <a:gd name="T37" fmla="*/ 0 h 17"/>
                <a:gd name="T38" fmla="*/ 13 w 17"/>
                <a:gd name="T39" fmla="*/ 0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" name="Freeform 826"/>
            <p:cNvSpPr>
              <a:spLocks/>
            </p:cNvSpPr>
            <p:nvPr/>
          </p:nvSpPr>
          <p:spPr bwMode="auto">
            <a:xfrm>
              <a:off x="980" y="1570"/>
              <a:ext cx="28" cy="17"/>
            </a:xfrm>
            <a:custGeom>
              <a:avLst/>
              <a:gdLst>
                <a:gd name="T0" fmla="*/ 27 w 28"/>
                <a:gd name="T1" fmla="*/ 0 h 17"/>
                <a:gd name="T2" fmla="*/ 24 w 28"/>
                <a:gd name="T3" fmla="*/ 0 h 17"/>
                <a:gd name="T4" fmla="*/ 21 w 28"/>
                <a:gd name="T5" fmla="*/ 4 h 17"/>
                <a:gd name="T6" fmla="*/ 19 w 28"/>
                <a:gd name="T7" fmla="*/ 4 h 17"/>
                <a:gd name="T8" fmla="*/ 16 w 28"/>
                <a:gd name="T9" fmla="*/ 4 h 17"/>
                <a:gd name="T10" fmla="*/ 14 w 28"/>
                <a:gd name="T11" fmla="*/ 8 h 17"/>
                <a:gd name="T12" fmla="*/ 12 w 28"/>
                <a:gd name="T13" fmla="*/ 8 h 17"/>
                <a:gd name="T14" fmla="*/ 10 w 28"/>
                <a:gd name="T15" fmla="*/ 8 h 17"/>
                <a:gd name="T16" fmla="*/ 8 w 28"/>
                <a:gd name="T17" fmla="*/ 12 h 17"/>
                <a:gd name="T18" fmla="*/ 6 w 28"/>
                <a:gd name="T19" fmla="*/ 12 h 17"/>
                <a:gd name="T20" fmla="*/ 5 w 28"/>
                <a:gd name="T21" fmla="*/ 12 h 17"/>
                <a:gd name="T22" fmla="*/ 3 w 28"/>
                <a:gd name="T23" fmla="*/ 12 h 17"/>
                <a:gd name="T24" fmla="*/ 2 w 28"/>
                <a:gd name="T25" fmla="*/ 12 h 17"/>
                <a:gd name="T26" fmla="*/ 1 w 28"/>
                <a:gd name="T27" fmla="*/ 16 h 17"/>
                <a:gd name="T28" fmla="*/ 0 w 28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7"/>
                <a:gd name="T47" fmla="*/ 28 w 28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7">
                  <a:moveTo>
                    <a:pt x="27" y="0"/>
                  </a:moveTo>
                  <a:lnTo>
                    <a:pt x="24" y="0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" name="Freeform 827"/>
            <p:cNvSpPr>
              <a:spLocks/>
            </p:cNvSpPr>
            <p:nvPr/>
          </p:nvSpPr>
          <p:spPr bwMode="auto">
            <a:xfrm>
              <a:off x="1007" y="15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0 h 17"/>
                <a:gd name="T10" fmla="*/ 10 w 17"/>
                <a:gd name="T11" fmla="*/ 1 h 17"/>
                <a:gd name="T12" fmla="*/ 13 w 17"/>
                <a:gd name="T13" fmla="*/ 1 h 17"/>
                <a:gd name="T14" fmla="*/ 13 w 17"/>
                <a:gd name="T15" fmla="*/ 2 h 17"/>
                <a:gd name="T16" fmla="*/ 16 w 17"/>
                <a:gd name="T17" fmla="*/ 4 h 17"/>
                <a:gd name="T18" fmla="*/ 16 w 17"/>
                <a:gd name="T19" fmla="*/ 5 h 17"/>
                <a:gd name="T20" fmla="*/ 16 w 17"/>
                <a:gd name="T21" fmla="*/ 7 h 17"/>
                <a:gd name="T22" fmla="*/ 16 w 17"/>
                <a:gd name="T23" fmla="*/ 8 h 17"/>
                <a:gd name="T24" fmla="*/ 16 w 17"/>
                <a:gd name="T25" fmla="*/ 10 h 17"/>
                <a:gd name="T26" fmla="*/ 16 w 17"/>
                <a:gd name="T27" fmla="*/ 11 h 17"/>
                <a:gd name="T28" fmla="*/ 13 w 17"/>
                <a:gd name="T29" fmla="*/ 13 h 17"/>
                <a:gd name="T30" fmla="*/ 13 w 17"/>
                <a:gd name="T31" fmla="*/ 14 h 17"/>
                <a:gd name="T32" fmla="*/ 10 w 17"/>
                <a:gd name="T33" fmla="*/ 14 h 17"/>
                <a:gd name="T34" fmla="*/ 8 w 17"/>
                <a:gd name="T35" fmla="*/ 16 h 17"/>
                <a:gd name="T36" fmla="*/ 5 w 17"/>
                <a:gd name="T37" fmla="*/ 16 h 17"/>
                <a:gd name="T38" fmla="*/ 2 w 17"/>
                <a:gd name="T39" fmla="*/ 16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" name="Freeform 828"/>
            <p:cNvSpPr>
              <a:spLocks/>
            </p:cNvSpPr>
            <p:nvPr/>
          </p:nvSpPr>
          <p:spPr bwMode="auto">
            <a:xfrm>
              <a:off x="974" y="156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4 h 17"/>
                <a:gd name="T12" fmla="*/ 4 w 17"/>
                <a:gd name="T13" fmla="*/ 14 h 17"/>
                <a:gd name="T14" fmla="*/ 2 w 17"/>
                <a:gd name="T15" fmla="*/ 13 h 17"/>
                <a:gd name="T16" fmla="*/ 2 w 17"/>
                <a:gd name="T17" fmla="*/ 12 h 17"/>
                <a:gd name="T18" fmla="*/ 0 w 17"/>
                <a:gd name="T19" fmla="*/ 10 h 17"/>
                <a:gd name="T20" fmla="*/ 0 w 17"/>
                <a:gd name="T21" fmla="*/ 9 h 17"/>
                <a:gd name="T22" fmla="*/ 0 w 17"/>
                <a:gd name="T23" fmla="*/ 8 h 17"/>
                <a:gd name="T24" fmla="*/ 0 w 17"/>
                <a:gd name="T25" fmla="*/ 6 h 17"/>
                <a:gd name="T26" fmla="*/ 0 w 17"/>
                <a:gd name="T27" fmla="*/ 5 h 17"/>
                <a:gd name="T28" fmla="*/ 2 w 17"/>
                <a:gd name="T29" fmla="*/ 4 h 17"/>
                <a:gd name="T30" fmla="*/ 2 w 17"/>
                <a:gd name="T31" fmla="*/ 2 h 17"/>
                <a:gd name="T32" fmla="*/ 6 w 17"/>
                <a:gd name="T33" fmla="*/ 1 h 17"/>
                <a:gd name="T34" fmla="*/ 9 w 17"/>
                <a:gd name="T35" fmla="*/ 0 h 17"/>
                <a:gd name="T36" fmla="*/ 13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" name="Freeform 829"/>
            <p:cNvSpPr>
              <a:spLocks/>
            </p:cNvSpPr>
            <p:nvPr/>
          </p:nvSpPr>
          <p:spPr bwMode="auto">
            <a:xfrm>
              <a:off x="963" y="1569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7 w 18"/>
                <a:gd name="T3" fmla="*/ 16 h 17"/>
                <a:gd name="T4" fmla="*/ 16 w 18"/>
                <a:gd name="T5" fmla="*/ 16 h 17"/>
                <a:gd name="T6" fmla="*/ 15 w 18"/>
                <a:gd name="T7" fmla="*/ 16 h 17"/>
                <a:gd name="T8" fmla="*/ 14 w 18"/>
                <a:gd name="T9" fmla="*/ 16 h 17"/>
                <a:gd name="T10" fmla="*/ 13 w 18"/>
                <a:gd name="T11" fmla="*/ 16 h 17"/>
                <a:gd name="T12" fmla="*/ 12 w 18"/>
                <a:gd name="T13" fmla="*/ 16 h 17"/>
                <a:gd name="T14" fmla="*/ 10 w 18"/>
                <a:gd name="T15" fmla="*/ 16 h 17"/>
                <a:gd name="T16" fmla="*/ 9 w 18"/>
                <a:gd name="T17" fmla="*/ 12 h 17"/>
                <a:gd name="T18" fmla="*/ 8 w 18"/>
                <a:gd name="T19" fmla="*/ 12 h 17"/>
                <a:gd name="T20" fmla="*/ 6 w 18"/>
                <a:gd name="T21" fmla="*/ 12 h 17"/>
                <a:gd name="T22" fmla="*/ 5 w 18"/>
                <a:gd name="T23" fmla="*/ 9 h 17"/>
                <a:gd name="T24" fmla="*/ 3 w 18"/>
                <a:gd name="T25" fmla="*/ 9 h 17"/>
                <a:gd name="T26" fmla="*/ 2 w 18"/>
                <a:gd name="T27" fmla="*/ 6 h 17"/>
                <a:gd name="T28" fmla="*/ 1 w 18"/>
                <a:gd name="T29" fmla="*/ 3 h 17"/>
                <a:gd name="T30" fmla="*/ 0 w 18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" name="Freeform 830"/>
            <p:cNvSpPr>
              <a:spLocks/>
            </p:cNvSpPr>
            <p:nvPr/>
          </p:nvSpPr>
          <p:spPr bwMode="auto">
            <a:xfrm>
              <a:off x="980" y="156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1 h 17"/>
                <a:gd name="T10" fmla="*/ 10 w 17"/>
                <a:gd name="T11" fmla="*/ 1 h 17"/>
                <a:gd name="T12" fmla="*/ 10 w 17"/>
                <a:gd name="T13" fmla="*/ 2 h 17"/>
                <a:gd name="T14" fmla="*/ 13 w 17"/>
                <a:gd name="T15" fmla="*/ 4 h 17"/>
                <a:gd name="T16" fmla="*/ 13 w 17"/>
                <a:gd name="T17" fmla="*/ 5 h 17"/>
                <a:gd name="T18" fmla="*/ 16 w 17"/>
                <a:gd name="T19" fmla="*/ 6 h 17"/>
                <a:gd name="T20" fmla="*/ 16 w 17"/>
                <a:gd name="T21" fmla="*/ 8 h 17"/>
                <a:gd name="T22" fmla="*/ 16 w 17"/>
                <a:gd name="T23" fmla="*/ 9 h 17"/>
                <a:gd name="T24" fmla="*/ 16 w 17"/>
                <a:gd name="T25" fmla="*/ 10 h 17"/>
                <a:gd name="T26" fmla="*/ 13 w 17"/>
                <a:gd name="T27" fmla="*/ 12 h 17"/>
                <a:gd name="T28" fmla="*/ 13 w 17"/>
                <a:gd name="T29" fmla="*/ 13 h 17"/>
                <a:gd name="T30" fmla="*/ 10 w 17"/>
                <a:gd name="T31" fmla="*/ 13 h 17"/>
                <a:gd name="T32" fmla="*/ 8 w 17"/>
                <a:gd name="T33" fmla="*/ 14 h 17"/>
                <a:gd name="T34" fmla="*/ 5 w 17"/>
                <a:gd name="T35" fmla="*/ 16 h 17"/>
                <a:gd name="T36" fmla="*/ 2 w 17"/>
                <a:gd name="T37" fmla="*/ 16 h 17"/>
                <a:gd name="T38" fmla="*/ 0 w 17"/>
                <a:gd name="T39" fmla="*/ 16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" name="Freeform 831"/>
            <p:cNvSpPr>
              <a:spLocks/>
            </p:cNvSpPr>
            <p:nvPr/>
          </p:nvSpPr>
          <p:spPr bwMode="auto">
            <a:xfrm>
              <a:off x="958" y="1564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3 w 17"/>
                <a:gd name="T3" fmla="*/ 16 h 17"/>
                <a:gd name="T4" fmla="*/ 1 w 17"/>
                <a:gd name="T5" fmla="*/ 14 h 17"/>
                <a:gd name="T6" fmla="*/ 1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8 h 17"/>
                <a:gd name="T14" fmla="*/ 0 w 17"/>
                <a:gd name="T15" fmla="*/ 6 h 17"/>
                <a:gd name="T16" fmla="*/ 1 w 17"/>
                <a:gd name="T17" fmla="*/ 4 h 17"/>
                <a:gd name="T18" fmla="*/ 1 w 17"/>
                <a:gd name="T19" fmla="*/ 3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8 w 17"/>
                <a:gd name="T27" fmla="*/ 0 h 17"/>
                <a:gd name="T28" fmla="*/ 10 w 17"/>
                <a:gd name="T29" fmla="*/ 0 h 17"/>
                <a:gd name="T30" fmla="*/ 12 w 17"/>
                <a:gd name="T31" fmla="*/ 0 h 17"/>
                <a:gd name="T32" fmla="*/ 14 w 17"/>
                <a:gd name="T33" fmla="*/ 0 h 17"/>
                <a:gd name="T34" fmla="*/ 16 w 17"/>
                <a:gd name="T35" fmla="*/ 1 h 17"/>
                <a:gd name="T36" fmla="*/ 3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3" y="16"/>
                  </a:moveTo>
                  <a:lnTo>
                    <a:pt x="3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" name="Freeform 832"/>
            <p:cNvSpPr>
              <a:spLocks/>
            </p:cNvSpPr>
            <p:nvPr/>
          </p:nvSpPr>
          <p:spPr bwMode="auto">
            <a:xfrm>
              <a:off x="953" y="1569"/>
              <a:ext cx="17" cy="20"/>
            </a:xfrm>
            <a:custGeom>
              <a:avLst/>
              <a:gdLst>
                <a:gd name="T0" fmla="*/ 16 w 17"/>
                <a:gd name="T1" fmla="*/ 0 h 20"/>
                <a:gd name="T2" fmla="*/ 16 w 17"/>
                <a:gd name="T3" fmla="*/ 0 h 20"/>
                <a:gd name="T4" fmla="*/ 16 w 17"/>
                <a:gd name="T5" fmla="*/ 1 h 20"/>
                <a:gd name="T6" fmla="*/ 16 w 17"/>
                <a:gd name="T7" fmla="*/ 2 h 20"/>
                <a:gd name="T8" fmla="*/ 16 w 17"/>
                <a:gd name="T9" fmla="*/ 3 h 20"/>
                <a:gd name="T10" fmla="*/ 14 w 17"/>
                <a:gd name="T11" fmla="*/ 4 h 20"/>
                <a:gd name="T12" fmla="*/ 14 w 17"/>
                <a:gd name="T13" fmla="*/ 5 h 20"/>
                <a:gd name="T14" fmla="*/ 14 w 17"/>
                <a:gd name="T15" fmla="*/ 6 h 20"/>
                <a:gd name="T16" fmla="*/ 12 w 17"/>
                <a:gd name="T17" fmla="*/ 8 h 20"/>
                <a:gd name="T18" fmla="*/ 11 w 17"/>
                <a:gd name="T19" fmla="*/ 9 h 20"/>
                <a:gd name="T20" fmla="*/ 9 w 17"/>
                <a:gd name="T21" fmla="*/ 11 h 20"/>
                <a:gd name="T22" fmla="*/ 9 w 17"/>
                <a:gd name="T23" fmla="*/ 12 h 20"/>
                <a:gd name="T24" fmla="*/ 6 w 17"/>
                <a:gd name="T25" fmla="*/ 14 h 20"/>
                <a:gd name="T26" fmla="*/ 4 w 17"/>
                <a:gd name="T27" fmla="*/ 16 h 20"/>
                <a:gd name="T28" fmla="*/ 1 w 17"/>
                <a:gd name="T29" fmla="*/ 17 h 20"/>
                <a:gd name="T30" fmla="*/ 0 w 17"/>
                <a:gd name="T31" fmla="*/ 19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6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1" y="17"/>
                  </a:lnTo>
                  <a:lnTo>
                    <a:pt x="0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5" name="Freeform 833"/>
            <p:cNvSpPr>
              <a:spLocks/>
            </p:cNvSpPr>
            <p:nvPr/>
          </p:nvSpPr>
          <p:spPr bwMode="auto">
            <a:xfrm>
              <a:off x="958" y="156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1 w 17"/>
                <a:gd name="T9" fmla="*/ 6 h 17"/>
                <a:gd name="T10" fmla="*/ 2 w 17"/>
                <a:gd name="T11" fmla="*/ 3 h 17"/>
                <a:gd name="T12" fmla="*/ 4 w 17"/>
                <a:gd name="T13" fmla="*/ 0 h 17"/>
                <a:gd name="T14" fmla="*/ 5 w 17"/>
                <a:gd name="T15" fmla="*/ 0 h 17"/>
                <a:gd name="T16" fmla="*/ 7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1 w 17"/>
                <a:gd name="T23" fmla="*/ 0 h 17"/>
                <a:gd name="T24" fmla="*/ 13 w 17"/>
                <a:gd name="T25" fmla="*/ 3 h 17"/>
                <a:gd name="T26" fmla="*/ 14 w 17"/>
                <a:gd name="T27" fmla="*/ 6 h 17"/>
                <a:gd name="T28" fmla="*/ 16 w 17"/>
                <a:gd name="T29" fmla="*/ 6 h 17"/>
                <a:gd name="T30" fmla="*/ 16 w 17"/>
                <a:gd name="T31" fmla="*/ 9 h 17"/>
                <a:gd name="T32" fmla="*/ 16 w 17"/>
                <a:gd name="T33" fmla="*/ 12 h 17"/>
                <a:gd name="T34" fmla="*/ 16 w 17"/>
                <a:gd name="T35" fmla="*/ 16 h 17"/>
                <a:gd name="T36" fmla="*/ 0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6" name="Freeform 834"/>
            <p:cNvSpPr>
              <a:spLocks/>
            </p:cNvSpPr>
            <p:nvPr/>
          </p:nvSpPr>
          <p:spPr bwMode="auto">
            <a:xfrm>
              <a:off x="947" y="1584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4 w 17"/>
                <a:gd name="T5" fmla="*/ 16 h 17"/>
                <a:gd name="T6" fmla="*/ 12 w 17"/>
                <a:gd name="T7" fmla="*/ 16 h 17"/>
                <a:gd name="T8" fmla="*/ 9 w 17"/>
                <a:gd name="T9" fmla="*/ 16 h 17"/>
                <a:gd name="T10" fmla="*/ 8 w 17"/>
                <a:gd name="T11" fmla="*/ 16 h 17"/>
                <a:gd name="T12" fmla="*/ 6 w 17"/>
                <a:gd name="T13" fmla="*/ 16 h 17"/>
                <a:gd name="T14" fmla="*/ 4 w 17"/>
                <a:gd name="T15" fmla="*/ 14 h 17"/>
                <a:gd name="T16" fmla="*/ 3 w 17"/>
                <a:gd name="T17" fmla="*/ 12 h 17"/>
                <a:gd name="T18" fmla="*/ 1 w 17"/>
                <a:gd name="T19" fmla="*/ 12 h 17"/>
                <a:gd name="T20" fmla="*/ 0 w 17"/>
                <a:gd name="T21" fmla="*/ 11 h 17"/>
                <a:gd name="T22" fmla="*/ 0 w 17"/>
                <a:gd name="T23" fmla="*/ 9 h 17"/>
                <a:gd name="T24" fmla="*/ 0 w 17"/>
                <a:gd name="T25" fmla="*/ 8 h 17"/>
                <a:gd name="T26" fmla="*/ 0 w 17"/>
                <a:gd name="T27" fmla="*/ 6 h 17"/>
                <a:gd name="T28" fmla="*/ 0 w 17"/>
                <a:gd name="T29" fmla="*/ 4 h 17"/>
                <a:gd name="T30" fmla="*/ 0 w 17"/>
                <a:gd name="T31" fmla="*/ 3 h 17"/>
                <a:gd name="T32" fmla="*/ 1 w 17"/>
                <a:gd name="T33" fmla="*/ 1 h 17"/>
                <a:gd name="T34" fmla="*/ 3 w 17"/>
                <a:gd name="T35" fmla="*/ 0 h 17"/>
                <a:gd name="T36" fmla="*/ 16 w 17"/>
                <a:gd name="T37" fmla="*/ 14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7" name="Freeform 835"/>
            <p:cNvSpPr>
              <a:spLocks/>
            </p:cNvSpPr>
            <p:nvPr/>
          </p:nvSpPr>
          <p:spPr bwMode="auto">
            <a:xfrm>
              <a:off x="918" y="1588"/>
              <a:ext cx="36" cy="19"/>
            </a:xfrm>
            <a:custGeom>
              <a:avLst/>
              <a:gdLst>
                <a:gd name="T0" fmla="*/ 35 w 36"/>
                <a:gd name="T1" fmla="*/ 0 h 19"/>
                <a:gd name="T2" fmla="*/ 32 w 36"/>
                <a:gd name="T3" fmla="*/ 2 h 19"/>
                <a:gd name="T4" fmla="*/ 29 w 36"/>
                <a:gd name="T5" fmla="*/ 3 h 19"/>
                <a:gd name="T6" fmla="*/ 26 w 36"/>
                <a:gd name="T7" fmla="*/ 5 h 19"/>
                <a:gd name="T8" fmla="*/ 24 w 36"/>
                <a:gd name="T9" fmla="*/ 7 h 19"/>
                <a:gd name="T10" fmla="*/ 21 w 36"/>
                <a:gd name="T11" fmla="*/ 8 h 19"/>
                <a:gd name="T12" fmla="*/ 18 w 36"/>
                <a:gd name="T13" fmla="*/ 10 h 19"/>
                <a:gd name="T14" fmla="*/ 16 w 36"/>
                <a:gd name="T15" fmla="*/ 11 h 19"/>
                <a:gd name="T16" fmla="*/ 13 w 36"/>
                <a:gd name="T17" fmla="*/ 12 h 19"/>
                <a:gd name="T18" fmla="*/ 11 w 36"/>
                <a:gd name="T19" fmla="*/ 13 h 19"/>
                <a:gd name="T20" fmla="*/ 9 w 36"/>
                <a:gd name="T21" fmla="*/ 14 h 19"/>
                <a:gd name="T22" fmla="*/ 7 w 36"/>
                <a:gd name="T23" fmla="*/ 15 h 19"/>
                <a:gd name="T24" fmla="*/ 5 w 36"/>
                <a:gd name="T25" fmla="*/ 16 h 19"/>
                <a:gd name="T26" fmla="*/ 3 w 36"/>
                <a:gd name="T27" fmla="*/ 17 h 19"/>
                <a:gd name="T28" fmla="*/ 2 w 36"/>
                <a:gd name="T29" fmla="*/ 17 h 19"/>
                <a:gd name="T30" fmla="*/ 1 w 36"/>
                <a:gd name="T31" fmla="*/ 18 h 19"/>
                <a:gd name="T32" fmla="*/ 0 w 36"/>
                <a:gd name="T33" fmla="*/ 1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9"/>
                <a:gd name="T53" fmla="*/ 36 w 3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9">
                  <a:moveTo>
                    <a:pt x="35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0" y="18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8" name="Freeform 836"/>
            <p:cNvSpPr>
              <a:spLocks/>
            </p:cNvSpPr>
            <p:nvPr/>
          </p:nvSpPr>
          <p:spPr bwMode="auto">
            <a:xfrm>
              <a:off x="950" y="1583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1 w 17"/>
                <a:gd name="T5" fmla="*/ 0 h 17"/>
                <a:gd name="T6" fmla="*/ 3 w 17"/>
                <a:gd name="T7" fmla="*/ 0 h 17"/>
                <a:gd name="T8" fmla="*/ 5 w 17"/>
                <a:gd name="T9" fmla="*/ 0 h 17"/>
                <a:gd name="T10" fmla="*/ 7 w 17"/>
                <a:gd name="T11" fmla="*/ 0 h 17"/>
                <a:gd name="T12" fmla="*/ 8 w 17"/>
                <a:gd name="T13" fmla="*/ 0 h 17"/>
                <a:gd name="T14" fmla="*/ 10 w 17"/>
                <a:gd name="T15" fmla="*/ 0 h 17"/>
                <a:gd name="T16" fmla="*/ 12 w 17"/>
                <a:gd name="T17" fmla="*/ 1 h 17"/>
                <a:gd name="T18" fmla="*/ 14 w 17"/>
                <a:gd name="T19" fmla="*/ 3 h 17"/>
                <a:gd name="T20" fmla="*/ 14 w 17"/>
                <a:gd name="T21" fmla="*/ 4 h 17"/>
                <a:gd name="T22" fmla="*/ 16 w 17"/>
                <a:gd name="T23" fmla="*/ 6 h 17"/>
                <a:gd name="T24" fmla="*/ 16 w 17"/>
                <a:gd name="T25" fmla="*/ 8 h 17"/>
                <a:gd name="T26" fmla="*/ 16 w 17"/>
                <a:gd name="T27" fmla="*/ 9 h 17"/>
                <a:gd name="T28" fmla="*/ 16 w 17"/>
                <a:gd name="T29" fmla="*/ 11 h 17"/>
                <a:gd name="T30" fmla="*/ 14 w 17"/>
                <a:gd name="T31" fmla="*/ 12 h 17"/>
                <a:gd name="T32" fmla="*/ 14 w 17"/>
                <a:gd name="T33" fmla="*/ 14 h 17"/>
                <a:gd name="T34" fmla="*/ 12 w 17"/>
                <a:gd name="T35" fmla="*/ 14 h 17"/>
                <a:gd name="T36" fmla="*/ 10 w 17"/>
                <a:gd name="T37" fmla="*/ 16 h 17"/>
                <a:gd name="T38" fmla="*/ 0 w 17"/>
                <a:gd name="T39" fmla="*/ 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0" y="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" name="Freeform 837"/>
            <p:cNvSpPr>
              <a:spLocks/>
            </p:cNvSpPr>
            <p:nvPr/>
          </p:nvSpPr>
          <p:spPr bwMode="auto">
            <a:xfrm>
              <a:off x="912" y="160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4 w 17"/>
                <a:gd name="T13" fmla="*/ 14 h 17"/>
                <a:gd name="T14" fmla="*/ 4 w 17"/>
                <a:gd name="T15" fmla="*/ 13 h 17"/>
                <a:gd name="T16" fmla="*/ 2 w 17"/>
                <a:gd name="T17" fmla="*/ 11 h 17"/>
                <a:gd name="T18" fmla="*/ 2 w 17"/>
                <a:gd name="T19" fmla="*/ 10 h 17"/>
                <a:gd name="T20" fmla="*/ 0 w 17"/>
                <a:gd name="T21" fmla="*/ 8 h 17"/>
                <a:gd name="T22" fmla="*/ 0 w 17"/>
                <a:gd name="T23" fmla="*/ 7 h 17"/>
                <a:gd name="T24" fmla="*/ 2 w 17"/>
                <a:gd name="T25" fmla="*/ 5 h 17"/>
                <a:gd name="T26" fmla="*/ 2 w 17"/>
                <a:gd name="T27" fmla="*/ 4 h 17"/>
                <a:gd name="T28" fmla="*/ 4 w 17"/>
                <a:gd name="T29" fmla="*/ 2 h 17"/>
                <a:gd name="T30" fmla="*/ 4 w 17"/>
                <a:gd name="T31" fmla="*/ 1 h 17"/>
                <a:gd name="T32" fmla="*/ 6 w 17"/>
                <a:gd name="T33" fmla="*/ 0 h 17"/>
                <a:gd name="T34" fmla="*/ 9 w 17"/>
                <a:gd name="T35" fmla="*/ 0 h 17"/>
                <a:gd name="T36" fmla="*/ 11 w 17"/>
                <a:gd name="T37" fmla="*/ 0 h 17"/>
                <a:gd name="T38" fmla="*/ 16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0" name="Freeform 838"/>
            <p:cNvSpPr>
              <a:spLocks/>
            </p:cNvSpPr>
            <p:nvPr/>
          </p:nvSpPr>
          <p:spPr bwMode="auto">
            <a:xfrm>
              <a:off x="899" y="1603"/>
              <a:ext cx="20" cy="17"/>
            </a:xfrm>
            <a:custGeom>
              <a:avLst/>
              <a:gdLst>
                <a:gd name="T0" fmla="*/ 19 w 20"/>
                <a:gd name="T1" fmla="*/ 16 h 17"/>
                <a:gd name="T2" fmla="*/ 18 w 20"/>
                <a:gd name="T3" fmla="*/ 16 h 17"/>
                <a:gd name="T4" fmla="*/ 17 w 20"/>
                <a:gd name="T5" fmla="*/ 16 h 17"/>
                <a:gd name="T6" fmla="*/ 16 w 20"/>
                <a:gd name="T7" fmla="*/ 16 h 17"/>
                <a:gd name="T8" fmla="*/ 15 w 20"/>
                <a:gd name="T9" fmla="*/ 16 h 17"/>
                <a:gd name="T10" fmla="*/ 13 w 20"/>
                <a:gd name="T11" fmla="*/ 16 h 17"/>
                <a:gd name="T12" fmla="*/ 12 w 20"/>
                <a:gd name="T13" fmla="*/ 16 h 17"/>
                <a:gd name="T14" fmla="*/ 10 w 20"/>
                <a:gd name="T15" fmla="*/ 16 h 17"/>
                <a:gd name="T16" fmla="*/ 9 w 20"/>
                <a:gd name="T17" fmla="*/ 16 h 17"/>
                <a:gd name="T18" fmla="*/ 8 w 20"/>
                <a:gd name="T19" fmla="*/ 16 h 17"/>
                <a:gd name="T20" fmla="*/ 7 w 20"/>
                <a:gd name="T21" fmla="*/ 10 h 17"/>
                <a:gd name="T22" fmla="*/ 5 w 20"/>
                <a:gd name="T23" fmla="*/ 10 h 17"/>
                <a:gd name="T24" fmla="*/ 4 w 20"/>
                <a:gd name="T25" fmla="*/ 10 h 17"/>
                <a:gd name="T26" fmla="*/ 2 w 20"/>
                <a:gd name="T27" fmla="*/ 5 h 17"/>
                <a:gd name="T28" fmla="*/ 1 w 20"/>
                <a:gd name="T29" fmla="*/ 5 h 17"/>
                <a:gd name="T30" fmla="*/ 0 w 20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7"/>
                <a:gd name="T50" fmla="*/ 20 w 2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7">
                  <a:moveTo>
                    <a:pt x="19" y="16"/>
                  </a:moveTo>
                  <a:lnTo>
                    <a:pt x="18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1" name="Freeform 839"/>
            <p:cNvSpPr>
              <a:spLocks/>
            </p:cNvSpPr>
            <p:nvPr/>
          </p:nvSpPr>
          <p:spPr bwMode="auto">
            <a:xfrm>
              <a:off x="918" y="160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5 w 17"/>
                <a:gd name="T7" fmla="*/ 0 h 17"/>
                <a:gd name="T8" fmla="*/ 8 w 17"/>
                <a:gd name="T9" fmla="*/ 1 h 17"/>
                <a:gd name="T10" fmla="*/ 10 w 17"/>
                <a:gd name="T11" fmla="*/ 1 h 17"/>
                <a:gd name="T12" fmla="*/ 13 w 17"/>
                <a:gd name="T13" fmla="*/ 2 h 17"/>
                <a:gd name="T14" fmla="*/ 16 w 17"/>
                <a:gd name="T15" fmla="*/ 4 h 17"/>
                <a:gd name="T16" fmla="*/ 16 w 17"/>
                <a:gd name="T17" fmla="*/ 5 h 17"/>
                <a:gd name="T18" fmla="*/ 16 w 17"/>
                <a:gd name="T19" fmla="*/ 7 h 17"/>
                <a:gd name="T20" fmla="*/ 16 w 17"/>
                <a:gd name="T21" fmla="*/ 8 h 17"/>
                <a:gd name="T22" fmla="*/ 16 w 17"/>
                <a:gd name="T23" fmla="*/ 10 h 17"/>
                <a:gd name="T24" fmla="*/ 16 w 17"/>
                <a:gd name="T25" fmla="*/ 11 h 17"/>
                <a:gd name="T26" fmla="*/ 13 w 17"/>
                <a:gd name="T27" fmla="*/ 13 h 17"/>
                <a:gd name="T28" fmla="*/ 10 w 17"/>
                <a:gd name="T29" fmla="*/ 14 h 17"/>
                <a:gd name="T30" fmla="*/ 8 w 17"/>
                <a:gd name="T31" fmla="*/ 16 h 17"/>
                <a:gd name="T32" fmla="*/ 5 w 17"/>
                <a:gd name="T33" fmla="*/ 16 h 17"/>
                <a:gd name="T34" fmla="*/ 2 w 17"/>
                <a:gd name="T35" fmla="*/ 16 h 17"/>
                <a:gd name="T36" fmla="*/ 0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2" name="Freeform 840"/>
            <p:cNvSpPr>
              <a:spLocks/>
            </p:cNvSpPr>
            <p:nvPr/>
          </p:nvSpPr>
          <p:spPr bwMode="auto">
            <a:xfrm>
              <a:off x="894" y="1597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3 w 17"/>
                <a:gd name="T3" fmla="*/ 16 h 17"/>
                <a:gd name="T4" fmla="*/ 1 w 17"/>
                <a:gd name="T5" fmla="*/ 14 h 17"/>
                <a:gd name="T6" fmla="*/ 1 w 17"/>
                <a:gd name="T7" fmla="*/ 13 h 17"/>
                <a:gd name="T8" fmla="*/ 0 w 17"/>
                <a:gd name="T9" fmla="*/ 11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4 h 17"/>
                <a:gd name="T20" fmla="*/ 1 w 17"/>
                <a:gd name="T21" fmla="*/ 2 h 17"/>
                <a:gd name="T22" fmla="*/ 3 w 17"/>
                <a:gd name="T23" fmla="*/ 2 h 17"/>
                <a:gd name="T24" fmla="*/ 3 w 17"/>
                <a:gd name="T25" fmla="*/ 1 h 17"/>
                <a:gd name="T26" fmla="*/ 5 w 17"/>
                <a:gd name="T27" fmla="*/ 0 h 17"/>
                <a:gd name="T28" fmla="*/ 7 w 17"/>
                <a:gd name="T29" fmla="*/ 0 h 17"/>
                <a:gd name="T30" fmla="*/ 8 w 17"/>
                <a:gd name="T31" fmla="*/ 0 h 17"/>
                <a:gd name="T32" fmla="*/ 10 w 17"/>
                <a:gd name="T33" fmla="*/ 0 h 17"/>
                <a:gd name="T34" fmla="*/ 12 w 17"/>
                <a:gd name="T35" fmla="*/ 0 h 17"/>
                <a:gd name="T36" fmla="*/ 14 w 17"/>
                <a:gd name="T37" fmla="*/ 1 h 17"/>
                <a:gd name="T38" fmla="*/ 16 w 17"/>
                <a:gd name="T39" fmla="*/ 1 h 17"/>
                <a:gd name="T40" fmla="*/ 3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3" y="16"/>
                  </a:move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3" name="Freeform 841"/>
            <p:cNvSpPr>
              <a:spLocks/>
            </p:cNvSpPr>
            <p:nvPr/>
          </p:nvSpPr>
          <p:spPr bwMode="auto">
            <a:xfrm>
              <a:off x="894" y="160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 h 17"/>
                <a:gd name="T6" fmla="*/ 16 w 17"/>
                <a:gd name="T7" fmla="*/ 2 h 17"/>
                <a:gd name="T8" fmla="*/ 16 w 17"/>
                <a:gd name="T9" fmla="*/ 3 h 17"/>
                <a:gd name="T10" fmla="*/ 16 w 17"/>
                <a:gd name="T11" fmla="*/ 4 h 17"/>
                <a:gd name="T12" fmla="*/ 16 w 17"/>
                <a:gd name="T13" fmla="*/ 6 h 17"/>
                <a:gd name="T14" fmla="*/ 16 w 17"/>
                <a:gd name="T15" fmla="*/ 7 h 17"/>
                <a:gd name="T16" fmla="*/ 12 w 17"/>
                <a:gd name="T17" fmla="*/ 8 h 17"/>
                <a:gd name="T18" fmla="*/ 12 w 17"/>
                <a:gd name="T19" fmla="*/ 9 h 17"/>
                <a:gd name="T20" fmla="*/ 9 w 17"/>
                <a:gd name="T21" fmla="*/ 10 h 17"/>
                <a:gd name="T22" fmla="*/ 9 w 17"/>
                <a:gd name="T23" fmla="*/ 12 h 17"/>
                <a:gd name="T24" fmla="*/ 6 w 17"/>
                <a:gd name="T25" fmla="*/ 13 h 17"/>
                <a:gd name="T26" fmla="*/ 3 w 17"/>
                <a:gd name="T27" fmla="*/ 14 h 17"/>
                <a:gd name="T28" fmla="*/ 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3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4" name="Freeform 842"/>
            <p:cNvSpPr>
              <a:spLocks/>
            </p:cNvSpPr>
            <p:nvPr/>
          </p:nvSpPr>
          <p:spPr bwMode="auto">
            <a:xfrm>
              <a:off x="894" y="159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1 h 17"/>
                <a:gd name="T8" fmla="*/ 0 w 17"/>
                <a:gd name="T9" fmla="*/ 9 h 17"/>
                <a:gd name="T10" fmla="*/ 0 w 17"/>
                <a:gd name="T11" fmla="*/ 6 h 17"/>
                <a:gd name="T12" fmla="*/ 1 w 17"/>
                <a:gd name="T13" fmla="*/ 4 h 17"/>
                <a:gd name="T14" fmla="*/ 2 w 17"/>
                <a:gd name="T15" fmla="*/ 2 h 17"/>
                <a:gd name="T16" fmla="*/ 4 w 17"/>
                <a:gd name="T17" fmla="*/ 0 h 17"/>
                <a:gd name="T18" fmla="*/ 5 w 17"/>
                <a:gd name="T19" fmla="*/ 0 h 17"/>
                <a:gd name="T20" fmla="*/ 8 w 17"/>
                <a:gd name="T21" fmla="*/ 0 h 17"/>
                <a:gd name="T22" fmla="*/ 10 w 17"/>
                <a:gd name="T23" fmla="*/ 0 h 17"/>
                <a:gd name="T24" fmla="*/ 11 w 17"/>
                <a:gd name="T25" fmla="*/ 2 h 17"/>
                <a:gd name="T26" fmla="*/ 13 w 17"/>
                <a:gd name="T27" fmla="*/ 2 h 17"/>
                <a:gd name="T28" fmla="*/ 14 w 17"/>
                <a:gd name="T29" fmla="*/ 4 h 17"/>
                <a:gd name="T30" fmla="*/ 16 w 17"/>
                <a:gd name="T31" fmla="*/ 4 h 17"/>
                <a:gd name="T32" fmla="*/ 16 w 17"/>
                <a:gd name="T33" fmla="*/ 6 h 17"/>
                <a:gd name="T34" fmla="*/ 16 w 17"/>
                <a:gd name="T35" fmla="*/ 9 h 17"/>
                <a:gd name="T36" fmla="*/ 0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5" name="Freeform 843"/>
            <p:cNvSpPr>
              <a:spLocks/>
            </p:cNvSpPr>
            <p:nvPr/>
          </p:nvSpPr>
          <p:spPr bwMode="auto">
            <a:xfrm>
              <a:off x="888" y="1614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6 w 17"/>
                <a:gd name="T3" fmla="*/ 14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7 w 17"/>
                <a:gd name="T13" fmla="*/ 16 h 17"/>
                <a:gd name="T14" fmla="*/ 5 w 17"/>
                <a:gd name="T15" fmla="*/ 16 h 17"/>
                <a:gd name="T16" fmla="*/ 3 w 17"/>
                <a:gd name="T17" fmla="*/ 14 h 17"/>
                <a:gd name="T18" fmla="*/ 1 w 17"/>
                <a:gd name="T19" fmla="*/ 12 h 17"/>
                <a:gd name="T20" fmla="*/ 0 w 17"/>
                <a:gd name="T21" fmla="*/ 11 h 17"/>
                <a:gd name="T22" fmla="*/ 0 w 17"/>
                <a:gd name="T23" fmla="*/ 9 h 17"/>
                <a:gd name="T24" fmla="*/ 0 w 17"/>
                <a:gd name="T25" fmla="*/ 8 h 17"/>
                <a:gd name="T26" fmla="*/ 0 w 17"/>
                <a:gd name="T27" fmla="*/ 6 h 17"/>
                <a:gd name="T28" fmla="*/ 0 w 17"/>
                <a:gd name="T29" fmla="*/ 4 h 17"/>
                <a:gd name="T30" fmla="*/ 0 w 17"/>
                <a:gd name="T31" fmla="*/ 3 h 17"/>
                <a:gd name="T32" fmla="*/ 1 w 17"/>
                <a:gd name="T33" fmla="*/ 1 h 17"/>
                <a:gd name="T34" fmla="*/ 3 w 17"/>
                <a:gd name="T35" fmla="*/ 1 h 17"/>
                <a:gd name="T36" fmla="*/ 5 w 17"/>
                <a:gd name="T37" fmla="*/ 0 h 17"/>
                <a:gd name="T38" fmla="*/ 16 w 17"/>
                <a:gd name="T39" fmla="*/ 1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14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16" y="14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6" name="Freeform 844"/>
            <p:cNvSpPr>
              <a:spLocks/>
            </p:cNvSpPr>
            <p:nvPr/>
          </p:nvSpPr>
          <p:spPr bwMode="auto">
            <a:xfrm>
              <a:off x="824" y="1618"/>
              <a:ext cx="71" cy="31"/>
            </a:xfrm>
            <a:custGeom>
              <a:avLst/>
              <a:gdLst>
                <a:gd name="T0" fmla="*/ 70 w 71"/>
                <a:gd name="T1" fmla="*/ 0 h 31"/>
                <a:gd name="T2" fmla="*/ 68 w 71"/>
                <a:gd name="T3" fmla="*/ 1 h 31"/>
                <a:gd name="T4" fmla="*/ 65 w 71"/>
                <a:gd name="T5" fmla="*/ 2 h 31"/>
                <a:gd name="T6" fmla="*/ 63 w 71"/>
                <a:gd name="T7" fmla="*/ 4 h 31"/>
                <a:gd name="T8" fmla="*/ 59 w 71"/>
                <a:gd name="T9" fmla="*/ 6 h 31"/>
                <a:gd name="T10" fmla="*/ 56 w 71"/>
                <a:gd name="T11" fmla="*/ 8 h 31"/>
                <a:gd name="T12" fmla="*/ 52 w 71"/>
                <a:gd name="T13" fmla="*/ 10 h 31"/>
                <a:gd name="T14" fmla="*/ 48 w 71"/>
                <a:gd name="T15" fmla="*/ 12 h 31"/>
                <a:gd name="T16" fmla="*/ 43 w 71"/>
                <a:gd name="T17" fmla="*/ 15 h 31"/>
                <a:gd name="T18" fmla="*/ 38 w 71"/>
                <a:gd name="T19" fmla="*/ 17 h 31"/>
                <a:gd name="T20" fmla="*/ 33 w 71"/>
                <a:gd name="T21" fmla="*/ 19 h 31"/>
                <a:gd name="T22" fmla="*/ 27 w 71"/>
                <a:gd name="T23" fmla="*/ 21 h 31"/>
                <a:gd name="T24" fmla="*/ 22 w 71"/>
                <a:gd name="T25" fmla="*/ 23 h 31"/>
                <a:gd name="T26" fmla="*/ 17 w 71"/>
                <a:gd name="T27" fmla="*/ 25 h 31"/>
                <a:gd name="T28" fmla="*/ 11 w 71"/>
                <a:gd name="T29" fmla="*/ 27 h 31"/>
                <a:gd name="T30" fmla="*/ 6 w 71"/>
                <a:gd name="T31" fmla="*/ 28 h 31"/>
                <a:gd name="T32" fmla="*/ 0 w 71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1"/>
                <a:gd name="T53" fmla="*/ 71 w 7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1">
                  <a:moveTo>
                    <a:pt x="70" y="0"/>
                  </a:moveTo>
                  <a:lnTo>
                    <a:pt x="68" y="1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2" y="10"/>
                  </a:lnTo>
                  <a:lnTo>
                    <a:pt x="48" y="12"/>
                  </a:lnTo>
                  <a:lnTo>
                    <a:pt x="43" y="15"/>
                  </a:lnTo>
                  <a:lnTo>
                    <a:pt x="38" y="17"/>
                  </a:lnTo>
                  <a:lnTo>
                    <a:pt x="33" y="19"/>
                  </a:lnTo>
                  <a:lnTo>
                    <a:pt x="27" y="21"/>
                  </a:lnTo>
                  <a:lnTo>
                    <a:pt x="22" y="23"/>
                  </a:lnTo>
                  <a:lnTo>
                    <a:pt x="17" y="25"/>
                  </a:lnTo>
                  <a:lnTo>
                    <a:pt x="11" y="27"/>
                  </a:lnTo>
                  <a:lnTo>
                    <a:pt x="6" y="28"/>
                  </a:lnTo>
                  <a:lnTo>
                    <a:pt x="0" y="3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7" name="Freeform 845"/>
            <p:cNvSpPr>
              <a:spLocks/>
            </p:cNvSpPr>
            <p:nvPr/>
          </p:nvSpPr>
          <p:spPr bwMode="auto">
            <a:xfrm>
              <a:off x="890" y="1613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1 w 17"/>
                <a:gd name="T5" fmla="*/ 0 h 17"/>
                <a:gd name="T6" fmla="*/ 3 w 17"/>
                <a:gd name="T7" fmla="*/ 0 h 17"/>
                <a:gd name="T8" fmla="*/ 5 w 17"/>
                <a:gd name="T9" fmla="*/ 0 h 17"/>
                <a:gd name="T10" fmla="*/ 8 w 17"/>
                <a:gd name="T11" fmla="*/ 0 h 17"/>
                <a:gd name="T12" fmla="*/ 10 w 17"/>
                <a:gd name="T13" fmla="*/ 0 h 17"/>
                <a:gd name="T14" fmla="*/ 10 w 17"/>
                <a:gd name="T15" fmla="*/ 1 h 17"/>
                <a:gd name="T16" fmla="*/ 12 w 17"/>
                <a:gd name="T17" fmla="*/ 3 h 17"/>
                <a:gd name="T18" fmla="*/ 14 w 17"/>
                <a:gd name="T19" fmla="*/ 4 h 17"/>
                <a:gd name="T20" fmla="*/ 16 w 17"/>
                <a:gd name="T21" fmla="*/ 6 h 17"/>
                <a:gd name="T22" fmla="*/ 16 w 17"/>
                <a:gd name="T23" fmla="*/ 8 h 17"/>
                <a:gd name="T24" fmla="*/ 16 w 17"/>
                <a:gd name="T25" fmla="*/ 9 h 17"/>
                <a:gd name="T26" fmla="*/ 16 w 17"/>
                <a:gd name="T27" fmla="*/ 11 h 17"/>
                <a:gd name="T28" fmla="*/ 14 w 17"/>
                <a:gd name="T29" fmla="*/ 12 h 17"/>
                <a:gd name="T30" fmla="*/ 14 w 17"/>
                <a:gd name="T31" fmla="*/ 14 h 17"/>
                <a:gd name="T32" fmla="*/ 12 w 17"/>
                <a:gd name="T33" fmla="*/ 16 h 17"/>
                <a:gd name="T34" fmla="*/ 10 w 17"/>
                <a:gd name="T35" fmla="*/ 16 h 17"/>
                <a:gd name="T36" fmla="*/ 0 w 17"/>
                <a:gd name="T37" fmla="*/ 1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0" y="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8" name="Freeform 846"/>
            <p:cNvSpPr>
              <a:spLocks/>
            </p:cNvSpPr>
            <p:nvPr/>
          </p:nvSpPr>
          <p:spPr bwMode="auto">
            <a:xfrm>
              <a:off x="818" y="16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6 h 17"/>
                <a:gd name="T8" fmla="*/ 9 w 17"/>
                <a:gd name="T9" fmla="*/ 16 h 17"/>
                <a:gd name="T10" fmla="*/ 6 w 17"/>
                <a:gd name="T11" fmla="*/ 14 h 17"/>
                <a:gd name="T12" fmla="*/ 4 w 17"/>
                <a:gd name="T13" fmla="*/ 13 h 17"/>
                <a:gd name="T14" fmla="*/ 2 w 17"/>
                <a:gd name="T15" fmla="*/ 13 h 17"/>
                <a:gd name="T16" fmla="*/ 2 w 17"/>
                <a:gd name="T17" fmla="*/ 12 h 17"/>
                <a:gd name="T18" fmla="*/ 0 w 17"/>
                <a:gd name="T19" fmla="*/ 10 h 17"/>
                <a:gd name="T20" fmla="*/ 0 w 17"/>
                <a:gd name="T21" fmla="*/ 9 h 17"/>
                <a:gd name="T22" fmla="*/ 0 w 17"/>
                <a:gd name="T23" fmla="*/ 8 h 17"/>
                <a:gd name="T24" fmla="*/ 0 w 17"/>
                <a:gd name="T25" fmla="*/ 6 h 17"/>
                <a:gd name="T26" fmla="*/ 0 w 17"/>
                <a:gd name="T27" fmla="*/ 5 h 17"/>
                <a:gd name="T28" fmla="*/ 2 w 17"/>
                <a:gd name="T29" fmla="*/ 4 h 17"/>
                <a:gd name="T30" fmla="*/ 2 w 17"/>
                <a:gd name="T31" fmla="*/ 2 h 17"/>
                <a:gd name="T32" fmla="*/ 4 w 17"/>
                <a:gd name="T33" fmla="*/ 1 h 17"/>
                <a:gd name="T34" fmla="*/ 6 w 17"/>
                <a:gd name="T35" fmla="*/ 1 h 17"/>
                <a:gd name="T36" fmla="*/ 9 w 17"/>
                <a:gd name="T37" fmla="*/ 0 h 17"/>
                <a:gd name="T38" fmla="*/ 11 w 17"/>
                <a:gd name="T39" fmla="*/ 0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9" name="Freeform 847"/>
            <p:cNvSpPr>
              <a:spLocks/>
            </p:cNvSpPr>
            <p:nvPr/>
          </p:nvSpPr>
          <p:spPr bwMode="auto">
            <a:xfrm>
              <a:off x="801" y="1646"/>
              <a:ext cx="24" cy="17"/>
            </a:xfrm>
            <a:custGeom>
              <a:avLst/>
              <a:gdLst>
                <a:gd name="T0" fmla="*/ 23 w 24"/>
                <a:gd name="T1" fmla="*/ 8 h 17"/>
                <a:gd name="T2" fmla="*/ 23 w 24"/>
                <a:gd name="T3" fmla="*/ 8 h 17"/>
                <a:gd name="T4" fmla="*/ 22 w 24"/>
                <a:gd name="T5" fmla="*/ 8 h 17"/>
                <a:gd name="T6" fmla="*/ 21 w 24"/>
                <a:gd name="T7" fmla="*/ 12 h 17"/>
                <a:gd name="T8" fmla="*/ 20 w 24"/>
                <a:gd name="T9" fmla="*/ 12 h 17"/>
                <a:gd name="T10" fmla="*/ 19 w 24"/>
                <a:gd name="T11" fmla="*/ 12 h 17"/>
                <a:gd name="T12" fmla="*/ 17 w 24"/>
                <a:gd name="T13" fmla="*/ 12 h 17"/>
                <a:gd name="T14" fmla="*/ 16 w 24"/>
                <a:gd name="T15" fmla="*/ 16 h 17"/>
                <a:gd name="T16" fmla="*/ 14 w 24"/>
                <a:gd name="T17" fmla="*/ 16 h 17"/>
                <a:gd name="T18" fmla="*/ 12 w 24"/>
                <a:gd name="T19" fmla="*/ 16 h 17"/>
                <a:gd name="T20" fmla="*/ 10 w 24"/>
                <a:gd name="T21" fmla="*/ 16 h 17"/>
                <a:gd name="T22" fmla="*/ 8 w 24"/>
                <a:gd name="T23" fmla="*/ 16 h 17"/>
                <a:gd name="T24" fmla="*/ 6 w 24"/>
                <a:gd name="T25" fmla="*/ 12 h 17"/>
                <a:gd name="T26" fmla="*/ 4 w 24"/>
                <a:gd name="T27" fmla="*/ 12 h 17"/>
                <a:gd name="T28" fmla="*/ 3 w 24"/>
                <a:gd name="T29" fmla="*/ 8 h 17"/>
                <a:gd name="T30" fmla="*/ 1 w 24"/>
                <a:gd name="T31" fmla="*/ 4 h 17"/>
                <a:gd name="T32" fmla="*/ 0 w 2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3" y="8"/>
                  </a:moveTo>
                  <a:lnTo>
                    <a:pt x="23" y="8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0" name="Freeform 848"/>
            <p:cNvSpPr>
              <a:spLocks/>
            </p:cNvSpPr>
            <p:nvPr/>
          </p:nvSpPr>
          <p:spPr bwMode="auto">
            <a:xfrm>
              <a:off x="822" y="164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1 h 17"/>
                <a:gd name="T14" fmla="*/ 12 w 17"/>
                <a:gd name="T15" fmla="*/ 1 h 17"/>
                <a:gd name="T16" fmla="*/ 14 w 17"/>
                <a:gd name="T17" fmla="*/ 2 h 17"/>
                <a:gd name="T18" fmla="*/ 14 w 17"/>
                <a:gd name="T19" fmla="*/ 4 h 17"/>
                <a:gd name="T20" fmla="*/ 16 w 17"/>
                <a:gd name="T21" fmla="*/ 5 h 17"/>
                <a:gd name="T22" fmla="*/ 16 w 17"/>
                <a:gd name="T23" fmla="*/ 6 h 17"/>
                <a:gd name="T24" fmla="*/ 16 w 17"/>
                <a:gd name="T25" fmla="*/ 8 h 17"/>
                <a:gd name="T26" fmla="*/ 16 w 17"/>
                <a:gd name="T27" fmla="*/ 9 h 17"/>
                <a:gd name="T28" fmla="*/ 16 w 17"/>
                <a:gd name="T29" fmla="*/ 10 h 17"/>
                <a:gd name="T30" fmla="*/ 14 w 17"/>
                <a:gd name="T31" fmla="*/ 12 h 17"/>
                <a:gd name="T32" fmla="*/ 14 w 17"/>
                <a:gd name="T33" fmla="*/ 13 h 17"/>
                <a:gd name="T34" fmla="*/ 12 w 17"/>
                <a:gd name="T35" fmla="*/ 14 h 17"/>
                <a:gd name="T36" fmla="*/ 8 w 17"/>
                <a:gd name="T37" fmla="*/ 14 h 17"/>
                <a:gd name="T38" fmla="*/ 6 w 17"/>
                <a:gd name="T39" fmla="*/ 16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1" name="Freeform 849"/>
            <p:cNvSpPr>
              <a:spLocks/>
            </p:cNvSpPr>
            <p:nvPr/>
          </p:nvSpPr>
          <p:spPr bwMode="auto">
            <a:xfrm>
              <a:off x="796" y="1640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1 h 17"/>
                <a:gd name="T10" fmla="*/ 0 w 17"/>
                <a:gd name="T11" fmla="*/ 9 h 17"/>
                <a:gd name="T12" fmla="*/ 0 w 17"/>
                <a:gd name="T13" fmla="*/ 8 h 17"/>
                <a:gd name="T14" fmla="*/ 0 w 17"/>
                <a:gd name="T15" fmla="*/ 6 h 17"/>
                <a:gd name="T16" fmla="*/ 0 w 17"/>
                <a:gd name="T17" fmla="*/ 4 h 17"/>
                <a:gd name="T18" fmla="*/ 1 w 17"/>
                <a:gd name="T19" fmla="*/ 3 h 17"/>
                <a:gd name="T20" fmla="*/ 3 w 17"/>
                <a:gd name="T21" fmla="*/ 1 h 17"/>
                <a:gd name="T22" fmla="*/ 4 w 17"/>
                <a:gd name="T23" fmla="*/ 0 h 17"/>
                <a:gd name="T24" fmla="*/ 6 w 17"/>
                <a:gd name="T25" fmla="*/ 0 h 17"/>
                <a:gd name="T26" fmla="*/ 9 w 17"/>
                <a:gd name="T27" fmla="*/ 0 h 17"/>
                <a:gd name="T28" fmla="*/ 11 w 17"/>
                <a:gd name="T29" fmla="*/ 0 h 17"/>
                <a:gd name="T30" fmla="*/ 12 w 17"/>
                <a:gd name="T31" fmla="*/ 1 h 17"/>
                <a:gd name="T32" fmla="*/ 14 w 17"/>
                <a:gd name="T33" fmla="*/ 1 h 17"/>
                <a:gd name="T34" fmla="*/ 16 w 17"/>
                <a:gd name="T35" fmla="*/ 3 h 17"/>
                <a:gd name="T36" fmla="*/ 1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2" name="Freeform 850"/>
            <p:cNvSpPr>
              <a:spLocks/>
            </p:cNvSpPr>
            <p:nvPr/>
          </p:nvSpPr>
          <p:spPr bwMode="auto">
            <a:xfrm>
              <a:off x="784" y="1646"/>
              <a:ext cx="18" cy="18"/>
            </a:xfrm>
            <a:custGeom>
              <a:avLst/>
              <a:gdLst>
                <a:gd name="T0" fmla="*/ 17 w 18"/>
                <a:gd name="T1" fmla="*/ 0 h 18"/>
                <a:gd name="T2" fmla="*/ 17 w 18"/>
                <a:gd name="T3" fmla="*/ 0 h 18"/>
                <a:gd name="T4" fmla="*/ 17 w 18"/>
                <a:gd name="T5" fmla="*/ 1 h 18"/>
                <a:gd name="T6" fmla="*/ 16 w 18"/>
                <a:gd name="T7" fmla="*/ 2 h 18"/>
                <a:gd name="T8" fmla="*/ 16 w 18"/>
                <a:gd name="T9" fmla="*/ 3 h 18"/>
                <a:gd name="T10" fmla="*/ 15 w 18"/>
                <a:gd name="T11" fmla="*/ 4 h 18"/>
                <a:gd name="T12" fmla="*/ 15 w 18"/>
                <a:gd name="T13" fmla="*/ 5 h 18"/>
                <a:gd name="T14" fmla="*/ 14 w 18"/>
                <a:gd name="T15" fmla="*/ 6 h 18"/>
                <a:gd name="T16" fmla="*/ 13 w 18"/>
                <a:gd name="T17" fmla="*/ 8 h 18"/>
                <a:gd name="T18" fmla="*/ 12 w 18"/>
                <a:gd name="T19" fmla="*/ 9 h 18"/>
                <a:gd name="T20" fmla="*/ 10 w 18"/>
                <a:gd name="T21" fmla="*/ 11 h 18"/>
                <a:gd name="T22" fmla="*/ 9 w 18"/>
                <a:gd name="T23" fmla="*/ 12 h 18"/>
                <a:gd name="T24" fmla="*/ 7 w 18"/>
                <a:gd name="T25" fmla="*/ 13 h 18"/>
                <a:gd name="T26" fmla="*/ 5 w 18"/>
                <a:gd name="T27" fmla="*/ 14 h 18"/>
                <a:gd name="T28" fmla="*/ 2 w 18"/>
                <a:gd name="T29" fmla="*/ 16 h 18"/>
                <a:gd name="T30" fmla="*/ 0 w 18"/>
                <a:gd name="T31" fmla="*/ 17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8"/>
                <a:gd name="T50" fmla="*/ 18 w 1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8">
                  <a:moveTo>
                    <a:pt x="17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3" name="Freeform 851"/>
            <p:cNvSpPr>
              <a:spLocks/>
            </p:cNvSpPr>
            <p:nvPr/>
          </p:nvSpPr>
          <p:spPr bwMode="auto">
            <a:xfrm>
              <a:off x="796" y="1640"/>
              <a:ext cx="17" cy="17"/>
            </a:xfrm>
            <a:custGeom>
              <a:avLst/>
              <a:gdLst>
                <a:gd name="T0" fmla="*/ 0 w 17"/>
                <a:gd name="T1" fmla="*/ 11 h 17"/>
                <a:gd name="T2" fmla="*/ 0 w 17"/>
                <a:gd name="T3" fmla="*/ 11 h 17"/>
                <a:gd name="T4" fmla="*/ 0 w 17"/>
                <a:gd name="T5" fmla="*/ 9 h 17"/>
                <a:gd name="T6" fmla="*/ 0 w 17"/>
                <a:gd name="T7" fmla="*/ 6 h 17"/>
                <a:gd name="T8" fmla="*/ 1 w 17"/>
                <a:gd name="T9" fmla="*/ 4 h 17"/>
                <a:gd name="T10" fmla="*/ 2 w 17"/>
                <a:gd name="T11" fmla="*/ 2 h 17"/>
                <a:gd name="T12" fmla="*/ 4 w 17"/>
                <a:gd name="T13" fmla="*/ 2 h 17"/>
                <a:gd name="T14" fmla="*/ 5 w 17"/>
                <a:gd name="T15" fmla="*/ 0 h 17"/>
                <a:gd name="T16" fmla="*/ 7 w 17"/>
                <a:gd name="T17" fmla="*/ 0 h 17"/>
                <a:gd name="T18" fmla="*/ 8 w 17"/>
                <a:gd name="T19" fmla="*/ 0 h 17"/>
                <a:gd name="T20" fmla="*/ 10 w 17"/>
                <a:gd name="T21" fmla="*/ 0 h 17"/>
                <a:gd name="T22" fmla="*/ 11 w 17"/>
                <a:gd name="T23" fmla="*/ 2 h 17"/>
                <a:gd name="T24" fmla="*/ 13 w 17"/>
                <a:gd name="T25" fmla="*/ 2 h 17"/>
                <a:gd name="T26" fmla="*/ 14 w 17"/>
                <a:gd name="T27" fmla="*/ 4 h 17"/>
                <a:gd name="T28" fmla="*/ 16 w 17"/>
                <a:gd name="T29" fmla="*/ 6 h 17"/>
                <a:gd name="T30" fmla="*/ 16 w 17"/>
                <a:gd name="T31" fmla="*/ 9 h 17"/>
                <a:gd name="T32" fmla="*/ 16 w 17"/>
                <a:gd name="T33" fmla="*/ 11 h 17"/>
                <a:gd name="T34" fmla="*/ 16 w 17"/>
                <a:gd name="T35" fmla="*/ 13 h 17"/>
                <a:gd name="T36" fmla="*/ 16 w 17"/>
                <a:gd name="T37" fmla="*/ 16 h 17"/>
                <a:gd name="T38" fmla="*/ 0 w 17"/>
                <a:gd name="T39" fmla="*/ 1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4" name="Freeform 852"/>
            <p:cNvSpPr>
              <a:spLocks/>
            </p:cNvSpPr>
            <p:nvPr/>
          </p:nvSpPr>
          <p:spPr bwMode="auto">
            <a:xfrm>
              <a:off x="778" y="165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4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8 w 17"/>
                <a:gd name="T11" fmla="*/ 16 h 17"/>
                <a:gd name="T12" fmla="*/ 6 w 17"/>
                <a:gd name="T13" fmla="*/ 14 h 17"/>
                <a:gd name="T14" fmla="*/ 4 w 17"/>
                <a:gd name="T15" fmla="*/ 14 h 17"/>
                <a:gd name="T16" fmla="*/ 2 w 17"/>
                <a:gd name="T17" fmla="*/ 13 h 17"/>
                <a:gd name="T18" fmla="*/ 2 w 17"/>
                <a:gd name="T19" fmla="*/ 11 h 17"/>
                <a:gd name="T20" fmla="*/ 0 w 17"/>
                <a:gd name="T21" fmla="*/ 10 h 17"/>
                <a:gd name="T22" fmla="*/ 0 w 17"/>
                <a:gd name="T23" fmla="*/ 8 h 17"/>
                <a:gd name="T24" fmla="*/ 0 w 17"/>
                <a:gd name="T25" fmla="*/ 7 h 17"/>
                <a:gd name="T26" fmla="*/ 0 w 17"/>
                <a:gd name="T27" fmla="*/ 5 h 17"/>
                <a:gd name="T28" fmla="*/ 0 w 17"/>
                <a:gd name="T29" fmla="*/ 4 h 17"/>
                <a:gd name="T30" fmla="*/ 2 w 17"/>
                <a:gd name="T31" fmla="*/ 4 h 17"/>
                <a:gd name="T32" fmla="*/ 2 w 17"/>
                <a:gd name="T33" fmla="*/ 2 h 17"/>
                <a:gd name="T34" fmla="*/ 4 w 17"/>
                <a:gd name="T35" fmla="*/ 1 h 17"/>
                <a:gd name="T36" fmla="*/ 6 w 17"/>
                <a:gd name="T37" fmla="*/ 0 h 17"/>
                <a:gd name="T38" fmla="*/ 8 w 17"/>
                <a:gd name="T39" fmla="*/ 0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5" name="Freeform 853"/>
            <p:cNvSpPr>
              <a:spLocks/>
            </p:cNvSpPr>
            <p:nvPr/>
          </p:nvSpPr>
          <p:spPr bwMode="auto">
            <a:xfrm>
              <a:off x="713" y="1663"/>
              <a:ext cx="72" cy="17"/>
            </a:xfrm>
            <a:custGeom>
              <a:avLst/>
              <a:gdLst>
                <a:gd name="T0" fmla="*/ 71 w 72"/>
                <a:gd name="T1" fmla="*/ 0 h 17"/>
                <a:gd name="T2" fmla="*/ 68 w 72"/>
                <a:gd name="T3" fmla="*/ 2 h 17"/>
                <a:gd name="T4" fmla="*/ 64 w 72"/>
                <a:gd name="T5" fmla="*/ 5 h 17"/>
                <a:gd name="T6" fmla="*/ 60 w 72"/>
                <a:gd name="T7" fmla="*/ 5 h 17"/>
                <a:gd name="T8" fmla="*/ 56 w 72"/>
                <a:gd name="T9" fmla="*/ 8 h 17"/>
                <a:gd name="T10" fmla="*/ 52 w 72"/>
                <a:gd name="T11" fmla="*/ 10 h 17"/>
                <a:gd name="T12" fmla="*/ 48 w 72"/>
                <a:gd name="T13" fmla="*/ 10 h 17"/>
                <a:gd name="T14" fmla="*/ 43 w 72"/>
                <a:gd name="T15" fmla="*/ 13 h 17"/>
                <a:gd name="T16" fmla="*/ 39 w 72"/>
                <a:gd name="T17" fmla="*/ 13 h 17"/>
                <a:gd name="T18" fmla="*/ 34 w 72"/>
                <a:gd name="T19" fmla="*/ 16 h 17"/>
                <a:gd name="T20" fmla="*/ 29 w 72"/>
                <a:gd name="T21" fmla="*/ 16 h 17"/>
                <a:gd name="T22" fmla="*/ 25 w 72"/>
                <a:gd name="T23" fmla="*/ 16 h 17"/>
                <a:gd name="T24" fmla="*/ 20 w 72"/>
                <a:gd name="T25" fmla="*/ 16 h 17"/>
                <a:gd name="T26" fmla="*/ 15 w 72"/>
                <a:gd name="T27" fmla="*/ 16 h 17"/>
                <a:gd name="T28" fmla="*/ 10 w 72"/>
                <a:gd name="T29" fmla="*/ 16 h 17"/>
                <a:gd name="T30" fmla="*/ 5 w 72"/>
                <a:gd name="T31" fmla="*/ 16 h 17"/>
                <a:gd name="T32" fmla="*/ 0 w 72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17"/>
                <a:gd name="T53" fmla="*/ 72 w 7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17">
                  <a:moveTo>
                    <a:pt x="71" y="0"/>
                  </a:moveTo>
                  <a:lnTo>
                    <a:pt x="68" y="2"/>
                  </a:lnTo>
                  <a:lnTo>
                    <a:pt x="64" y="5"/>
                  </a:lnTo>
                  <a:lnTo>
                    <a:pt x="60" y="5"/>
                  </a:lnTo>
                  <a:lnTo>
                    <a:pt x="56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3" y="13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29" y="16"/>
                  </a:lnTo>
                  <a:lnTo>
                    <a:pt x="25" y="16"/>
                  </a:lnTo>
                  <a:lnTo>
                    <a:pt x="20" y="16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6" name="Freeform 854"/>
            <p:cNvSpPr>
              <a:spLocks/>
            </p:cNvSpPr>
            <p:nvPr/>
          </p:nvSpPr>
          <p:spPr bwMode="auto">
            <a:xfrm>
              <a:off x="782" y="16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8 w 17"/>
                <a:gd name="T11" fmla="*/ 0 h 17"/>
                <a:gd name="T12" fmla="*/ 10 w 17"/>
                <a:gd name="T13" fmla="*/ 1 h 17"/>
                <a:gd name="T14" fmla="*/ 12 w 17"/>
                <a:gd name="T15" fmla="*/ 1 h 17"/>
                <a:gd name="T16" fmla="*/ 14 w 17"/>
                <a:gd name="T17" fmla="*/ 2 h 17"/>
                <a:gd name="T18" fmla="*/ 14 w 17"/>
                <a:gd name="T19" fmla="*/ 4 h 17"/>
                <a:gd name="T20" fmla="*/ 14 w 17"/>
                <a:gd name="T21" fmla="*/ 5 h 17"/>
                <a:gd name="T22" fmla="*/ 16 w 17"/>
                <a:gd name="T23" fmla="*/ 7 h 17"/>
                <a:gd name="T24" fmla="*/ 16 w 17"/>
                <a:gd name="T25" fmla="*/ 8 h 17"/>
                <a:gd name="T26" fmla="*/ 16 w 17"/>
                <a:gd name="T27" fmla="*/ 10 h 17"/>
                <a:gd name="T28" fmla="*/ 14 w 17"/>
                <a:gd name="T29" fmla="*/ 11 h 17"/>
                <a:gd name="T30" fmla="*/ 14 w 17"/>
                <a:gd name="T31" fmla="*/ 13 h 17"/>
                <a:gd name="T32" fmla="*/ 12 w 17"/>
                <a:gd name="T33" fmla="*/ 14 h 17"/>
                <a:gd name="T34" fmla="*/ 10 w 17"/>
                <a:gd name="T35" fmla="*/ 16 h 17"/>
                <a:gd name="T36" fmla="*/ 8 w 17"/>
                <a:gd name="T37" fmla="*/ 16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7" name="Freeform 855"/>
            <p:cNvSpPr>
              <a:spLocks/>
            </p:cNvSpPr>
            <p:nvPr/>
          </p:nvSpPr>
          <p:spPr bwMode="auto">
            <a:xfrm>
              <a:off x="707" y="1663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3 w 17"/>
                <a:gd name="T3" fmla="*/ 16 h 17"/>
                <a:gd name="T4" fmla="*/ 10 w 17"/>
                <a:gd name="T5" fmla="*/ 16 h 17"/>
                <a:gd name="T6" fmla="*/ 8 w 17"/>
                <a:gd name="T7" fmla="*/ 16 h 17"/>
                <a:gd name="T8" fmla="*/ 5 w 17"/>
                <a:gd name="T9" fmla="*/ 14 h 17"/>
                <a:gd name="T10" fmla="*/ 2 w 17"/>
                <a:gd name="T11" fmla="*/ 13 h 17"/>
                <a:gd name="T12" fmla="*/ 0 w 17"/>
                <a:gd name="T13" fmla="*/ 12 h 17"/>
                <a:gd name="T14" fmla="*/ 0 w 17"/>
                <a:gd name="T15" fmla="*/ 10 h 17"/>
                <a:gd name="T16" fmla="*/ 0 w 17"/>
                <a:gd name="T17" fmla="*/ 9 h 17"/>
                <a:gd name="T18" fmla="*/ 0 w 17"/>
                <a:gd name="T19" fmla="*/ 8 h 17"/>
                <a:gd name="T20" fmla="*/ 0 w 17"/>
                <a:gd name="T21" fmla="*/ 6 h 17"/>
                <a:gd name="T22" fmla="*/ 0 w 17"/>
                <a:gd name="T23" fmla="*/ 5 h 17"/>
                <a:gd name="T24" fmla="*/ 2 w 17"/>
                <a:gd name="T25" fmla="*/ 4 h 17"/>
                <a:gd name="T26" fmla="*/ 2 w 17"/>
                <a:gd name="T27" fmla="*/ 2 h 17"/>
                <a:gd name="T28" fmla="*/ 5 w 17"/>
                <a:gd name="T29" fmla="*/ 1 h 17"/>
                <a:gd name="T30" fmla="*/ 8 w 17"/>
                <a:gd name="T31" fmla="*/ 1 h 17"/>
                <a:gd name="T32" fmla="*/ 10 w 17"/>
                <a:gd name="T33" fmla="*/ 0 h 17"/>
                <a:gd name="T34" fmla="*/ 13 w 17"/>
                <a:gd name="T35" fmla="*/ 0 h 17"/>
                <a:gd name="T36" fmla="*/ 16 w 17"/>
                <a:gd name="T37" fmla="*/ 0 h 17"/>
                <a:gd name="T38" fmla="*/ 13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3" y="16"/>
                  </a:move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8" name="Freeform 856"/>
            <p:cNvSpPr>
              <a:spLocks/>
            </p:cNvSpPr>
            <p:nvPr/>
          </p:nvSpPr>
          <p:spPr bwMode="auto">
            <a:xfrm>
              <a:off x="696" y="1659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6 w 18"/>
                <a:gd name="T3" fmla="*/ 16 h 17"/>
                <a:gd name="T4" fmla="*/ 15 w 18"/>
                <a:gd name="T5" fmla="*/ 16 h 17"/>
                <a:gd name="T6" fmla="*/ 14 w 18"/>
                <a:gd name="T7" fmla="*/ 16 h 17"/>
                <a:gd name="T8" fmla="*/ 13 w 18"/>
                <a:gd name="T9" fmla="*/ 16 h 17"/>
                <a:gd name="T10" fmla="*/ 12 w 18"/>
                <a:gd name="T11" fmla="*/ 14 h 17"/>
                <a:gd name="T12" fmla="*/ 11 w 18"/>
                <a:gd name="T13" fmla="*/ 14 h 17"/>
                <a:gd name="T14" fmla="*/ 10 w 18"/>
                <a:gd name="T15" fmla="*/ 14 h 17"/>
                <a:gd name="T16" fmla="*/ 8 w 18"/>
                <a:gd name="T17" fmla="*/ 12 h 17"/>
                <a:gd name="T18" fmla="*/ 7 w 18"/>
                <a:gd name="T19" fmla="*/ 11 h 17"/>
                <a:gd name="T20" fmla="*/ 5 w 18"/>
                <a:gd name="T21" fmla="*/ 9 h 17"/>
                <a:gd name="T22" fmla="*/ 4 w 18"/>
                <a:gd name="T23" fmla="*/ 8 h 17"/>
                <a:gd name="T24" fmla="*/ 2 w 18"/>
                <a:gd name="T25" fmla="*/ 4 h 17"/>
                <a:gd name="T26" fmla="*/ 1 w 18"/>
                <a:gd name="T27" fmla="*/ 3 h 17"/>
                <a:gd name="T28" fmla="*/ 0 w 18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7"/>
                <a:gd name="T47" fmla="*/ 18 w 18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7">
                  <a:moveTo>
                    <a:pt x="17" y="16"/>
                  </a:moveTo>
                  <a:lnTo>
                    <a:pt x="16" y="16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9" name="Freeform 857"/>
            <p:cNvSpPr>
              <a:spLocks/>
            </p:cNvSpPr>
            <p:nvPr/>
          </p:nvSpPr>
          <p:spPr bwMode="auto">
            <a:xfrm>
              <a:off x="712" y="166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9 w 17"/>
                <a:gd name="T11" fmla="*/ 1 h 17"/>
                <a:gd name="T12" fmla="*/ 11 w 17"/>
                <a:gd name="T13" fmla="*/ 1 h 17"/>
                <a:gd name="T14" fmla="*/ 13 w 17"/>
                <a:gd name="T15" fmla="*/ 2 h 17"/>
                <a:gd name="T16" fmla="*/ 13 w 17"/>
                <a:gd name="T17" fmla="*/ 4 h 17"/>
                <a:gd name="T18" fmla="*/ 13 w 17"/>
                <a:gd name="T19" fmla="*/ 5 h 17"/>
                <a:gd name="T20" fmla="*/ 16 w 17"/>
                <a:gd name="T21" fmla="*/ 6 h 17"/>
                <a:gd name="T22" fmla="*/ 16 w 17"/>
                <a:gd name="T23" fmla="*/ 8 h 17"/>
                <a:gd name="T24" fmla="*/ 16 w 17"/>
                <a:gd name="T25" fmla="*/ 9 h 17"/>
                <a:gd name="T26" fmla="*/ 13 w 17"/>
                <a:gd name="T27" fmla="*/ 10 h 17"/>
                <a:gd name="T28" fmla="*/ 13 w 17"/>
                <a:gd name="T29" fmla="*/ 12 h 17"/>
                <a:gd name="T30" fmla="*/ 13 w 17"/>
                <a:gd name="T31" fmla="*/ 13 h 17"/>
                <a:gd name="T32" fmla="*/ 11 w 17"/>
                <a:gd name="T33" fmla="*/ 14 h 17"/>
                <a:gd name="T34" fmla="*/ 9 w 17"/>
                <a:gd name="T35" fmla="*/ 14 h 17"/>
                <a:gd name="T36" fmla="*/ 6 w 17"/>
                <a:gd name="T37" fmla="*/ 16 h 17"/>
                <a:gd name="T38" fmla="*/ 4 w 17"/>
                <a:gd name="T39" fmla="*/ 16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0" name="Freeform 858"/>
            <p:cNvSpPr>
              <a:spLocks/>
            </p:cNvSpPr>
            <p:nvPr/>
          </p:nvSpPr>
          <p:spPr bwMode="auto">
            <a:xfrm>
              <a:off x="690" y="1653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6 h 17"/>
                <a:gd name="T4" fmla="*/ 0 w 17"/>
                <a:gd name="T5" fmla="*/ 14 h 17"/>
                <a:gd name="T6" fmla="*/ 0 w 17"/>
                <a:gd name="T7" fmla="*/ 12 h 17"/>
                <a:gd name="T8" fmla="*/ 0 w 17"/>
                <a:gd name="T9" fmla="*/ 10 h 17"/>
                <a:gd name="T10" fmla="*/ 0 w 17"/>
                <a:gd name="T11" fmla="*/ 8 h 17"/>
                <a:gd name="T12" fmla="*/ 0 w 17"/>
                <a:gd name="T13" fmla="*/ 7 h 17"/>
                <a:gd name="T14" fmla="*/ 1 w 17"/>
                <a:gd name="T15" fmla="*/ 5 h 17"/>
                <a:gd name="T16" fmla="*/ 1 w 17"/>
                <a:gd name="T17" fmla="*/ 3 h 17"/>
                <a:gd name="T18" fmla="*/ 2 w 17"/>
                <a:gd name="T19" fmla="*/ 1 h 17"/>
                <a:gd name="T20" fmla="*/ 4 w 17"/>
                <a:gd name="T21" fmla="*/ 1 h 17"/>
                <a:gd name="T22" fmla="*/ 4 w 17"/>
                <a:gd name="T23" fmla="*/ 0 h 17"/>
                <a:gd name="T24" fmla="*/ 7 w 17"/>
                <a:gd name="T25" fmla="*/ 0 h 17"/>
                <a:gd name="T26" fmla="*/ 8 w 17"/>
                <a:gd name="T27" fmla="*/ 0 h 17"/>
                <a:gd name="T28" fmla="*/ 10 w 17"/>
                <a:gd name="T29" fmla="*/ 0 h 17"/>
                <a:gd name="T30" fmla="*/ 11 w 17"/>
                <a:gd name="T31" fmla="*/ 1 h 17"/>
                <a:gd name="T32" fmla="*/ 13 w 17"/>
                <a:gd name="T33" fmla="*/ 1 h 17"/>
                <a:gd name="T34" fmla="*/ 14 w 17"/>
                <a:gd name="T35" fmla="*/ 3 h 17"/>
                <a:gd name="T36" fmla="*/ 16 w 17"/>
                <a:gd name="T37" fmla="*/ 3 h 17"/>
                <a:gd name="T38" fmla="*/ 1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" y="16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1" name="Freeform 859"/>
            <p:cNvSpPr>
              <a:spLocks/>
            </p:cNvSpPr>
            <p:nvPr/>
          </p:nvSpPr>
          <p:spPr bwMode="auto">
            <a:xfrm>
              <a:off x="674" y="1659"/>
              <a:ext cx="23" cy="17"/>
            </a:xfrm>
            <a:custGeom>
              <a:avLst/>
              <a:gdLst>
                <a:gd name="T0" fmla="*/ 22 w 23"/>
                <a:gd name="T1" fmla="*/ 0 h 17"/>
                <a:gd name="T2" fmla="*/ 22 w 23"/>
                <a:gd name="T3" fmla="*/ 0 h 17"/>
                <a:gd name="T4" fmla="*/ 21 w 23"/>
                <a:gd name="T5" fmla="*/ 2 h 17"/>
                <a:gd name="T6" fmla="*/ 21 w 23"/>
                <a:gd name="T7" fmla="*/ 4 h 17"/>
                <a:gd name="T8" fmla="*/ 20 w 23"/>
                <a:gd name="T9" fmla="*/ 6 h 17"/>
                <a:gd name="T10" fmla="*/ 19 w 23"/>
                <a:gd name="T11" fmla="*/ 8 h 17"/>
                <a:gd name="T12" fmla="*/ 18 w 23"/>
                <a:gd name="T13" fmla="*/ 10 h 17"/>
                <a:gd name="T14" fmla="*/ 17 w 23"/>
                <a:gd name="T15" fmla="*/ 12 h 17"/>
                <a:gd name="T16" fmla="*/ 16 w 23"/>
                <a:gd name="T17" fmla="*/ 14 h 17"/>
                <a:gd name="T18" fmla="*/ 14 w 23"/>
                <a:gd name="T19" fmla="*/ 14 h 17"/>
                <a:gd name="T20" fmla="*/ 12 w 23"/>
                <a:gd name="T21" fmla="*/ 14 h 17"/>
                <a:gd name="T22" fmla="*/ 9 w 23"/>
                <a:gd name="T23" fmla="*/ 16 h 17"/>
                <a:gd name="T24" fmla="*/ 6 w 23"/>
                <a:gd name="T25" fmla="*/ 14 h 17"/>
                <a:gd name="T26" fmla="*/ 3 w 23"/>
                <a:gd name="T27" fmla="*/ 14 h 17"/>
                <a:gd name="T28" fmla="*/ 0 w 23"/>
                <a:gd name="T29" fmla="*/ 1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7"/>
                <a:gd name="T47" fmla="*/ 23 w 2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7">
                  <a:moveTo>
                    <a:pt x="22" y="0"/>
                  </a:moveTo>
                  <a:lnTo>
                    <a:pt x="22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2" name="Freeform 860"/>
            <p:cNvSpPr>
              <a:spLocks/>
            </p:cNvSpPr>
            <p:nvPr/>
          </p:nvSpPr>
          <p:spPr bwMode="auto">
            <a:xfrm>
              <a:off x="690" y="1653"/>
              <a:ext cx="17" cy="17"/>
            </a:xfrm>
            <a:custGeom>
              <a:avLst/>
              <a:gdLst>
                <a:gd name="T0" fmla="*/ 0 w 17"/>
                <a:gd name="T1" fmla="*/ 11 h 17"/>
                <a:gd name="T2" fmla="*/ 0 w 17"/>
                <a:gd name="T3" fmla="*/ 11 h 17"/>
                <a:gd name="T4" fmla="*/ 1 w 17"/>
                <a:gd name="T5" fmla="*/ 9 h 17"/>
                <a:gd name="T6" fmla="*/ 1 w 17"/>
                <a:gd name="T7" fmla="*/ 6 h 17"/>
                <a:gd name="T8" fmla="*/ 1 w 17"/>
                <a:gd name="T9" fmla="*/ 4 h 17"/>
                <a:gd name="T10" fmla="*/ 2 w 17"/>
                <a:gd name="T11" fmla="*/ 2 h 17"/>
                <a:gd name="T12" fmla="*/ 4 w 17"/>
                <a:gd name="T13" fmla="*/ 2 h 17"/>
                <a:gd name="T14" fmla="*/ 5 w 17"/>
                <a:gd name="T15" fmla="*/ 0 h 17"/>
                <a:gd name="T16" fmla="*/ 6 w 17"/>
                <a:gd name="T17" fmla="*/ 0 h 17"/>
                <a:gd name="T18" fmla="*/ 8 w 17"/>
                <a:gd name="T19" fmla="*/ 0 h 17"/>
                <a:gd name="T20" fmla="*/ 9 w 17"/>
                <a:gd name="T21" fmla="*/ 0 h 17"/>
                <a:gd name="T22" fmla="*/ 10 w 17"/>
                <a:gd name="T23" fmla="*/ 0 h 17"/>
                <a:gd name="T24" fmla="*/ 12 w 17"/>
                <a:gd name="T25" fmla="*/ 2 h 17"/>
                <a:gd name="T26" fmla="*/ 13 w 17"/>
                <a:gd name="T27" fmla="*/ 2 h 17"/>
                <a:gd name="T28" fmla="*/ 14 w 17"/>
                <a:gd name="T29" fmla="*/ 4 h 17"/>
                <a:gd name="T30" fmla="*/ 14 w 17"/>
                <a:gd name="T31" fmla="*/ 6 h 17"/>
                <a:gd name="T32" fmla="*/ 16 w 17"/>
                <a:gd name="T33" fmla="*/ 9 h 17"/>
                <a:gd name="T34" fmla="*/ 16 w 17"/>
                <a:gd name="T35" fmla="*/ 11 h 17"/>
                <a:gd name="T36" fmla="*/ 16 w 17"/>
                <a:gd name="T37" fmla="*/ 13 h 17"/>
                <a:gd name="T38" fmla="*/ 16 w 17"/>
                <a:gd name="T39" fmla="*/ 16 h 17"/>
                <a:gd name="T40" fmla="*/ 0 w 17"/>
                <a:gd name="T41" fmla="*/ 1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1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3" name="Freeform 861"/>
            <p:cNvSpPr>
              <a:spLocks/>
            </p:cNvSpPr>
            <p:nvPr/>
          </p:nvSpPr>
          <p:spPr bwMode="auto">
            <a:xfrm>
              <a:off x="669" y="1659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4 w 17"/>
                <a:gd name="T5" fmla="*/ 14 h 17"/>
                <a:gd name="T6" fmla="*/ 2 w 17"/>
                <a:gd name="T7" fmla="*/ 13 h 17"/>
                <a:gd name="T8" fmla="*/ 0 w 17"/>
                <a:gd name="T9" fmla="*/ 11 h 17"/>
                <a:gd name="T10" fmla="*/ 0 w 17"/>
                <a:gd name="T11" fmla="*/ 10 h 17"/>
                <a:gd name="T12" fmla="*/ 0 w 17"/>
                <a:gd name="T13" fmla="*/ 8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4 h 17"/>
                <a:gd name="T20" fmla="*/ 2 w 17"/>
                <a:gd name="T21" fmla="*/ 2 h 17"/>
                <a:gd name="T22" fmla="*/ 4 w 17"/>
                <a:gd name="T23" fmla="*/ 1 h 17"/>
                <a:gd name="T24" fmla="*/ 6 w 17"/>
                <a:gd name="T25" fmla="*/ 1 h 17"/>
                <a:gd name="T26" fmla="*/ 6 w 17"/>
                <a:gd name="T27" fmla="*/ 0 h 17"/>
                <a:gd name="T28" fmla="*/ 9 w 17"/>
                <a:gd name="T29" fmla="*/ 0 h 17"/>
                <a:gd name="T30" fmla="*/ 11 w 17"/>
                <a:gd name="T31" fmla="*/ 0 h 17"/>
                <a:gd name="T32" fmla="*/ 13 w 17"/>
                <a:gd name="T33" fmla="*/ 0 h 17"/>
                <a:gd name="T34" fmla="*/ 16 w 17"/>
                <a:gd name="T35" fmla="*/ 0 h 17"/>
                <a:gd name="T36" fmla="*/ 6 w 17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4" name="Freeform 862"/>
            <p:cNvSpPr>
              <a:spLocks/>
            </p:cNvSpPr>
            <p:nvPr/>
          </p:nvSpPr>
          <p:spPr bwMode="auto">
            <a:xfrm>
              <a:off x="615" y="1601"/>
              <a:ext cx="60" cy="65"/>
            </a:xfrm>
            <a:custGeom>
              <a:avLst/>
              <a:gdLst>
                <a:gd name="T0" fmla="*/ 59 w 60"/>
                <a:gd name="T1" fmla="*/ 64 h 65"/>
                <a:gd name="T2" fmla="*/ 55 w 60"/>
                <a:gd name="T3" fmla="*/ 62 h 65"/>
                <a:gd name="T4" fmla="*/ 51 w 60"/>
                <a:gd name="T5" fmla="*/ 61 h 65"/>
                <a:gd name="T6" fmla="*/ 46 w 60"/>
                <a:gd name="T7" fmla="*/ 58 h 65"/>
                <a:gd name="T8" fmla="*/ 42 w 60"/>
                <a:gd name="T9" fmla="*/ 56 h 65"/>
                <a:gd name="T10" fmla="*/ 37 w 60"/>
                <a:gd name="T11" fmla="*/ 53 h 65"/>
                <a:gd name="T12" fmla="*/ 32 w 60"/>
                <a:gd name="T13" fmla="*/ 51 h 65"/>
                <a:gd name="T14" fmla="*/ 27 w 60"/>
                <a:gd name="T15" fmla="*/ 47 h 65"/>
                <a:gd name="T16" fmla="*/ 23 w 60"/>
                <a:gd name="T17" fmla="*/ 43 h 65"/>
                <a:gd name="T18" fmla="*/ 18 w 60"/>
                <a:gd name="T19" fmla="*/ 39 h 65"/>
                <a:gd name="T20" fmla="*/ 14 w 60"/>
                <a:gd name="T21" fmla="*/ 35 h 65"/>
                <a:gd name="T22" fmla="*/ 10 w 60"/>
                <a:gd name="T23" fmla="*/ 30 h 65"/>
                <a:gd name="T24" fmla="*/ 7 w 60"/>
                <a:gd name="T25" fmla="*/ 25 h 65"/>
                <a:gd name="T26" fmla="*/ 4 w 60"/>
                <a:gd name="T27" fmla="*/ 19 h 65"/>
                <a:gd name="T28" fmla="*/ 2 w 60"/>
                <a:gd name="T29" fmla="*/ 13 h 65"/>
                <a:gd name="T30" fmla="*/ 1 w 60"/>
                <a:gd name="T31" fmla="*/ 7 h 65"/>
                <a:gd name="T32" fmla="*/ 0 w 60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5"/>
                <a:gd name="T53" fmla="*/ 60 w 60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5">
                  <a:moveTo>
                    <a:pt x="59" y="64"/>
                  </a:moveTo>
                  <a:lnTo>
                    <a:pt x="55" y="62"/>
                  </a:lnTo>
                  <a:lnTo>
                    <a:pt x="51" y="61"/>
                  </a:lnTo>
                  <a:lnTo>
                    <a:pt x="46" y="58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32" y="51"/>
                  </a:lnTo>
                  <a:lnTo>
                    <a:pt x="27" y="47"/>
                  </a:lnTo>
                  <a:lnTo>
                    <a:pt x="23" y="43"/>
                  </a:lnTo>
                  <a:lnTo>
                    <a:pt x="18" y="39"/>
                  </a:lnTo>
                  <a:lnTo>
                    <a:pt x="14" y="35"/>
                  </a:lnTo>
                  <a:lnTo>
                    <a:pt x="10" y="30"/>
                  </a:lnTo>
                  <a:lnTo>
                    <a:pt x="7" y="25"/>
                  </a:lnTo>
                  <a:lnTo>
                    <a:pt x="4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5" name="Freeform 863"/>
            <p:cNvSpPr>
              <a:spLocks/>
            </p:cNvSpPr>
            <p:nvPr/>
          </p:nvSpPr>
          <p:spPr bwMode="auto">
            <a:xfrm>
              <a:off x="673" y="1660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9 w 17"/>
                <a:gd name="T5" fmla="*/ 0 h 17"/>
                <a:gd name="T6" fmla="*/ 11 w 17"/>
                <a:gd name="T7" fmla="*/ 1 h 17"/>
                <a:gd name="T8" fmla="*/ 13 w 17"/>
                <a:gd name="T9" fmla="*/ 2 h 17"/>
                <a:gd name="T10" fmla="*/ 13 w 17"/>
                <a:gd name="T11" fmla="*/ 4 h 17"/>
                <a:gd name="T12" fmla="*/ 16 w 17"/>
                <a:gd name="T13" fmla="*/ 4 h 17"/>
                <a:gd name="T14" fmla="*/ 16 w 17"/>
                <a:gd name="T15" fmla="*/ 5 h 17"/>
                <a:gd name="T16" fmla="*/ 16 w 17"/>
                <a:gd name="T17" fmla="*/ 7 h 17"/>
                <a:gd name="T18" fmla="*/ 16 w 17"/>
                <a:gd name="T19" fmla="*/ 8 h 17"/>
                <a:gd name="T20" fmla="*/ 16 w 17"/>
                <a:gd name="T21" fmla="*/ 10 h 17"/>
                <a:gd name="T22" fmla="*/ 13 w 17"/>
                <a:gd name="T23" fmla="*/ 11 h 17"/>
                <a:gd name="T24" fmla="*/ 13 w 17"/>
                <a:gd name="T25" fmla="*/ 13 h 17"/>
                <a:gd name="T26" fmla="*/ 11 w 17"/>
                <a:gd name="T27" fmla="*/ 14 h 17"/>
                <a:gd name="T28" fmla="*/ 9 w 17"/>
                <a:gd name="T29" fmla="*/ 14 h 17"/>
                <a:gd name="T30" fmla="*/ 6 w 17"/>
                <a:gd name="T31" fmla="*/ 16 h 17"/>
                <a:gd name="T32" fmla="*/ 4 w 17"/>
                <a:gd name="T33" fmla="*/ 16 h 17"/>
                <a:gd name="T34" fmla="*/ 2 w 17"/>
                <a:gd name="T35" fmla="*/ 16 h 17"/>
                <a:gd name="T36" fmla="*/ 0 w 17"/>
                <a:gd name="T37" fmla="*/ 16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6" name="Freeform 864"/>
            <p:cNvSpPr>
              <a:spLocks/>
            </p:cNvSpPr>
            <p:nvPr/>
          </p:nvSpPr>
          <p:spPr bwMode="auto">
            <a:xfrm>
              <a:off x="609" y="159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9 h 17"/>
                <a:gd name="T8" fmla="*/ 1 w 17"/>
                <a:gd name="T9" fmla="*/ 6 h 17"/>
                <a:gd name="T10" fmla="*/ 2 w 17"/>
                <a:gd name="T11" fmla="*/ 3 h 17"/>
                <a:gd name="T12" fmla="*/ 4 w 17"/>
                <a:gd name="T13" fmla="*/ 0 h 17"/>
                <a:gd name="T14" fmla="*/ 7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1 w 17"/>
                <a:gd name="T21" fmla="*/ 3 h 17"/>
                <a:gd name="T22" fmla="*/ 13 w 17"/>
                <a:gd name="T23" fmla="*/ 3 h 17"/>
                <a:gd name="T24" fmla="*/ 14 w 17"/>
                <a:gd name="T25" fmla="*/ 6 h 17"/>
                <a:gd name="T26" fmla="*/ 16 w 17"/>
                <a:gd name="T27" fmla="*/ 6 h 17"/>
                <a:gd name="T28" fmla="*/ 16 w 17"/>
                <a:gd name="T29" fmla="*/ 9 h 17"/>
                <a:gd name="T30" fmla="*/ 16 w 17"/>
                <a:gd name="T31" fmla="*/ 12 h 17"/>
                <a:gd name="T32" fmla="*/ 16 w 17"/>
                <a:gd name="T33" fmla="*/ 16 h 17"/>
                <a:gd name="T34" fmla="*/ 0 w 1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7" name="Freeform 865"/>
            <p:cNvSpPr>
              <a:spLocks/>
            </p:cNvSpPr>
            <p:nvPr/>
          </p:nvSpPr>
          <p:spPr bwMode="auto">
            <a:xfrm>
              <a:off x="614" y="1550"/>
              <a:ext cx="17" cy="52"/>
            </a:xfrm>
            <a:custGeom>
              <a:avLst/>
              <a:gdLst>
                <a:gd name="T0" fmla="*/ 0 w 17"/>
                <a:gd name="T1" fmla="*/ 51 h 52"/>
                <a:gd name="T2" fmla="*/ 0 w 17"/>
                <a:gd name="T3" fmla="*/ 51 h 52"/>
                <a:gd name="T4" fmla="*/ 0 w 17"/>
                <a:gd name="T5" fmla="*/ 50 h 52"/>
                <a:gd name="T6" fmla="*/ 0 w 17"/>
                <a:gd name="T7" fmla="*/ 49 h 52"/>
                <a:gd name="T8" fmla="*/ 0 w 17"/>
                <a:gd name="T9" fmla="*/ 47 h 52"/>
                <a:gd name="T10" fmla="*/ 0 w 17"/>
                <a:gd name="T11" fmla="*/ 44 h 52"/>
                <a:gd name="T12" fmla="*/ 0 w 17"/>
                <a:gd name="T13" fmla="*/ 42 h 52"/>
                <a:gd name="T14" fmla="*/ 1 w 17"/>
                <a:gd name="T15" fmla="*/ 39 h 52"/>
                <a:gd name="T16" fmla="*/ 1 w 17"/>
                <a:gd name="T17" fmla="*/ 35 h 52"/>
                <a:gd name="T18" fmla="*/ 1 w 17"/>
                <a:gd name="T19" fmla="*/ 31 h 52"/>
                <a:gd name="T20" fmla="*/ 2 w 17"/>
                <a:gd name="T21" fmla="*/ 27 h 52"/>
                <a:gd name="T22" fmla="*/ 4 w 17"/>
                <a:gd name="T23" fmla="*/ 23 h 52"/>
                <a:gd name="T24" fmla="*/ 5 w 17"/>
                <a:gd name="T25" fmla="*/ 19 h 52"/>
                <a:gd name="T26" fmla="*/ 8 w 17"/>
                <a:gd name="T27" fmla="*/ 14 h 52"/>
                <a:gd name="T28" fmla="*/ 9 w 17"/>
                <a:gd name="T29" fmla="*/ 10 h 52"/>
                <a:gd name="T30" fmla="*/ 12 w 17"/>
                <a:gd name="T31" fmla="*/ 5 h 52"/>
                <a:gd name="T32" fmla="*/ 16 w 17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52"/>
                <a:gd name="T53" fmla="*/ 17 w 17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52">
                  <a:moveTo>
                    <a:pt x="0" y="51"/>
                  </a:move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9" y="10"/>
                  </a:lnTo>
                  <a:lnTo>
                    <a:pt x="12" y="5"/>
                  </a:lnTo>
                  <a:lnTo>
                    <a:pt x="16" y="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8" name="Freeform 866"/>
            <p:cNvSpPr>
              <a:spLocks/>
            </p:cNvSpPr>
            <p:nvPr/>
          </p:nvSpPr>
          <p:spPr bwMode="auto">
            <a:xfrm>
              <a:off x="609" y="16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8 h 17"/>
                <a:gd name="T8" fmla="*/ 14 w 17"/>
                <a:gd name="T9" fmla="*/ 10 h 17"/>
                <a:gd name="T10" fmla="*/ 13 w 17"/>
                <a:gd name="T11" fmla="*/ 13 h 17"/>
                <a:gd name="T12" fmla="*/ 11 w 17"/>
                <a:gd name="T13" fmla="*/ 16 h 17"/>
                <a:gd name="T14" fmla="*/ 10 w 17"/>
                <a:gd name="T15" fmla="*/ 16 h 17"/>
                <a:gd name="T16" fmla="*/ 8 w 17"/>
                <a:gd name="T17" fmla="*/ 16 h 17"/>
                <a:gd name="T18" fmla="*/ 7 w 17"/>
                <a:gd name="T19" fmla="*/ 16 h 17"/>
                <a:gd name="T20" fmla="*/ 5 w 17"/>
                <a:gd name="T21" fmla="*/ 16 h 17"/>
                <a:gd name="T22" fmla="*/ 4 w 17"/>
                <a:gd name="T23" fmla="*/ 16 h 17"/>
                <a:gd name="T24" fmla="*/ 2 w 17"/>
                <a:gd name="T25" fmla="*/ 13 h 17"/>
                <a:gd name="T26" fmla="*/ 1 w 17"/>
                <a:gd name="T27" fmla="*/ 10 h 17"/>
                <a:gd name="T28" fmla="*/ 1 w 17"/>
                <a:gd name="T29" fmla="*/ 8 h 17"/>
                <a:gd name="T30" fmla="*/ 0 w 17"/>
                <a:gd name="T31" fmla="*/ 5 h 17"/>
                <a:gd name="T32" fmla="*/ 0 w 17"/>
                <a:gd name="T33" fmla="*/ 2 h 17"/>
                <a:gd name="T34" fmla="*/ 0 w 17"/>
                <a:gd name="T35" fmla="*/ 0 h 17"/>
                <a:gd name="T36" fmla="*/ 1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9" name="Freeform 867"/>
            <p:cNvSpPr>
              <a:spLocks/>
            </p:cNvSpPr>
            <p:nvPr/>
          </p:nvSpPr>
          <p:spPr bwMode="auto">
            <a:xfrm>
              <a:off x="621" y="1545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4 h 17"/>
                <a:gd name="T6" fmla="*/ 1 w 17"/>
                <a:gd name="T7" fmla="*/ 2 h 17"/>
                <a:gd name="T8" fmla="*/ 2 w 17"/>
                <a:gd name="T9" fmla="*/ 2 h 17"/>
                <a:gd name="T10" fmla="*/ 4 w 17"/>
                <a:gd name="T11" fmla="*/ 0 h 17"/>
                <a:gd name="T12" fmla="*/ 5 w 17"/>
                <a:gd name="T13" fmla="*/ 0 h 17"/>
                <a:gd name="T14" fmla="*/ 7 w 17"/>
                <a:gd name="T15" fmla="*/ 0 h 17"/>
                <a:gd name="T16" fmla="*/ 8 w 17"/>
                <a:gd name="T17" fmla="*/ 0 h 17"/>
                <a:gd name="T18" fmla="*/ 10 w 17"/>
                <a:gd name="T19" fmla="*/ 0 h 17"/>
                <a:gd name="T20" fmla="*/ 11 w 17"/>
                <a:gd name="T21" fmla="*/ 0 h 17"/>
                <a:gd name="T22" fmla="*/ 13 w 17"/>
                <a:gd name="T23" fmla="*/ 2 h 17"/>
                <a:gd name="T24" fmla="*/ 13 w 17"/>
                <a:gd name="T25" fmla="*/ 4 h 17"/>
                <a:gd name="T26" fmla="*/ 14 w 17"/>
                <a:gd name="T27" fmla="*/ 4 h 17"/>
                <a:gd name="T28" fmla="*/ 16 w 17"/>
                <a:gd name="T29" fmla="*/ 6 h 17"/>
                <a:gd name="T30" fmla="*/ 16 w 17"/>
                <a:gd name="T31" fmla="*/ 8 h 17"/>
                <a:gd name="T32" fmla="*/ 16 w 17"/>
                <a:gd name="T33" fmla="*/ 10 h 17"/>
                <a:gd name="T34" fmla="*/ 16 w 17"/>
                <a:gd name="T35" fmla="*/ 12 h 17"/>
                <a:gd name="T36" fmla="*/ 16 w 17"/>
                <a:gd name="T37" fmla="*/ 14 h 17"/>
                <a:gd name="T38" fmla="*/ 14 w 17"/>
                <a:gd name="T39" fmla="*/ 16 h 17"/>
                <a:gd name="T40" fmla="*/ 0 w 17"/>
                <a:gd name="T41" fmla="*/ 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0" y="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0" name="Freeform 868"/>
            <p:cNvSpPr>
              <a:spLocks/>
            </p:cNvSpPr>
            <p:nvPr/>
          </p:nvSpPr>
          <p:spPr bwMode="auto">
            <a:xfrm>
              <a:off x="806" y="1556"/>
              <a:ext cx="304" cy="168"/>
            </a:xfrm>
            <a:custGeom>
              <a:avLst/>
              <a:gdLst>
                <a:gd name="T0" fmla="*/ 6 w 304"/>
                <a:gd name="T1" fmla="*/ 93 h 168"/>
                <a:gd name="T2" fmla="*/ 13 w 304"/>
                <a:gd name="T3" fmla="*/ 92 h 168"/>
                <a:gd name="T4" fmla="*/ 18 w 304"/>
                <a:gd name="T5" fmla="*/ 92 h 168"/>
                <a:gd name="T6" fmla="*/ 45 w 304"/>
                <a:gd name="T7" fmla="*/ 83 h 168"/>
                <a:gd name="T8" fmla="*/ 69 w 304"/>
                <a:gd name="T9" fmla="*/ 72 h 168"/>
                <a:gd name="T10" fmla="*/ 85 w 304"/>
                <a:gd name="T11" fmla="*/ 63 h 168"/>
                <a:gd name="T12" fmla="*/ 91 w 304"/>
                <a:gd name="T13" fmla="*/ 57 h 168"/>
                <a:gd name="T14" fmla="*/ 93 w 304"/>
                <a:gd name="T15" fmla="*/ 51 h 168"/>
                <a:gd name="T16" fmla="*/ 94 w 304"/>
                <a:gd name="T17" fmla="*/ 47 h 168"/>
                <a:gd name="T18" fmla="*/ 101 w 304"/>
                <a:gd name="T19" fmla="*/ 49 h 168"/>
                <a:gd name="T20" fmla="*/ 107 w 304"/>
                <a:gd name="T21" fmla="*/ 49 h 168"/>
                <a:gd name="T22" fmla="*/ 112 w 304"/>
                <a:gd name="T23" fmla="*/ 49 h 168"/>
                <a:gd name="T24" fmla="*/ 120 w 304"/>
                <a:gd name="T25" fmla="*/ 45 h 168"/>
                <a:gd name="T26" fmla="*/ 133 w 304"/>
                <a:gd name="T27" fmla="*/ 40 h 168"/>
                <a:gd name="T28" fmla="*/ 147 w 304"/>
                <a:gd name="T29" fmla="*/ 32 h 168"/>
                <a:gd name="T30" fmla="*/ 153 w 304"/>
                <a:gd name="T31" fmla="*/ 24 h 168"/>
                <a:gd name="T32" fmla="*/ 156 w 304"/>
                <a:gd name="T33" fmla="*/ 17 h 168"/>
                <a:gd name="T34" fmla="*/ 158 w 304"/>
                <a:gd name="T35" fmla="*/ 13 h 168"/>
                <a:gd name="T36" fmla="*/ 165 w 304"/>
                <a:gd name="T37" fmla="*/ 16 h 168"/>
                <a:gd name="T38" fmla="*/ 171 w 304"/>
                <a:gd name="T39" fmla="*/ 17 h 168"/>
                <a:gd name="T40" fmla="*/ 176 w 304"/>
                <a:gd name="T41" fmla="*/ 17 h 168"/>
                <a:gd name="T42" fmla="*/ 184 w 304"/>
                <a:gd name="T43" fmla="*/ 16 h 168"/>
                <a:gd name="T44" fmla="*/ 195 w 304"/>
                <a:gd name="T45" fmla="*/ 14 h 168"/>
                <a:gd name="T46" fmla="*/ 207 w 304"/>
                <a:gd name="T47" fmla="*/ 12 h 168"/>
                <a:gd name="T48" fmla="*/ 214 w 304"/>
                <a:gd name="T49" fmla="*/ 6 h 168"/>
                <a:gd name="T50" fmla="*/ 216 w 304"/>
                <a:gd name="T51" fmla="*/ 1 h 168"/>
                <a:gd name="T52" fmla="*/ 220 w 304"/>
                <a:gd name="T53" fmla="*/ 4 h 168"/>
                <a:gd name="T54" fmla="*/ 224 w 304"/>
                <a:gd name="T55" fmla="*/ 6 h 168"/>
                <a:gd name="T56" fmla="*/ 231 w 304"/>
                <a:gd name="T57" fmla="*/ 9 h 168"/>
                <a:gd name="T58" fmla="*/ 244 w 304"/>
                <a:gd name="T59" fmla="*/ 12 h 168"/>
                <a:gd name="T60" fmla="*/ 260 w 304"/>
                <a:gd name="T61" fmla="*/ 13 h 168"/>
                <a:gd name="T62" fmla="*/ 272 w 304"/>
                <a:gd name="T63" fmla="*/ 14 h 168"/>
                <a:gd name="T64" fmla="*/ 282 w 304"/>
                <a:gd name="T65" fmla="*/ 11 h 168"/>
                <a:gd name="T66" fmla="*/ 290 w 304"/>
                <a:gd name="T67" fmla="*/ 7 h 168"/>
                <a:gd name="T68" fmla="*/ 297 w 304"/>
                <a:gd name="T69" fmla="*/ 2 h 168"/>
                <a:gd name="T70" fmla="*/ 301 w 304"/>
                <a:gd name="T71" fmla="*/ 1 h 168"/>
                <a:gd name="T72" fmla="*/ 303 w 304"/>
                <a:gd name="T73" fmla="*/ 8 h 168"/>
                <a:gd name="T74" fmla="*/ 296 w 304"/>
                <a:gd name="T75" fmla="*/ 22 h 168"/>
                <a:gd name="T76" fmla="*/ 277 w 304"/>
                <a:gd name="T77" fmla="*/ 47 h 168"/>
                <a:gd name="T78" fmla="*/ 261 w 304"/>
                <a:gd name="T79" fmla="*/ 72 h 168"/>
                <a:gd name="T80" fmla="*/ 252 w 304"/>
                <a:gd name="T81" fmla="*/ 92 h 168"/>
                <a:gd name="T82" fmla="*/ 243 w 304"/>
                <a:gd name="T83" fmla="*/ 112 h 168"/>
                <a:gd name="T84" fmla="*/ 229 w 304"/>
                <a:gd name="T85" fmla="*/ 133 h 168"/>
                <a:gd name="T86" fmla="*/ 202 w 304"/>
                <a:gd name="T87" fmla="*/ 152 h 168"/>
                <a:gd name="T88" fmla="*/ 160 w 304"/>
                <a:gd name="T89" fmla="*/ 165 h 168"/>
                <a:gd name="T90" fmla="*/ 112 w 304"/>
                <a:gd name="T91" fmla="*/ 164 h 168"/>
                <a:gd name="T92" fmla="*/ 76 w 304"/>
                <a:gd name="T93" fmla="*/ 151 h 168"/>
                <a:gd name="T94" fmla="*/ 48 w 304"/>
                <a:gd name="T95" fmla="*/ 134 h 168"/>
                <a:gd name="T96" fmla="*/ 33 w 304"/>
                <a:gd name="T97" fmla="*/ 125 h 168"/>
                <a:gd name="T98" fmla="*/ 11 w 304"/>
                <a:gd name="T99" fmla="*/ 109 h 168"/>
                <a:gd name="T100" fmla="*/ 0 w 304"/>
                <a:gd name="T101" fmla="*/ 9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4"/>
                <a:gd name="T154" fmla="*/ 0 h 168"/>
                <a:gd name="T155" fmla="*/ 304 w 304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4" h="168">
                  <a:moveTo>
                    <a:pt x="0" y="92"/>
                  </a:moveTo>
                  <a:lnTo>
                    <a:pt x="2" y="92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9" y="93"/>
                  </a:lnTo>
                  <a:lnTo>
                    <a:pt x="10" y="93"/>
                  </a:lnTo>
                  <a:lnTo>
                    <a:pt x="12" y="92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23" y="90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5" y="83"/>
                  </a:lnTo>
                  <a:lnTo>
                    <a:pt x="50" y="81"/>
                  </a:lnTo>
                  <a:lnTo>
                    <a:pt x="55" y="79"/>
                  </a:lnTo>
                  <a:lnTo>
                    <a:pt x="60" y="76"/>
                  </a:lnTo>
                  <a:lnTo>
                    <a:pt x="65" y="74"/>
                  </a:lnTo>
                  <a:lnTo>
                    <a:pt x="69" y="72"/>
                  </a:lnTo>
                  <a:lnTo>
                    <a:pt x="73" y="70"/>
                  </a:lnTo>
                  <a:lnTo>
                    <a:pt x="77" y="68"/>
                  </a:lnTo>
                  <a:lnTo>
                    <a:pt x="80" y="66"/>
                  </a:lnTo>
                  <a:lnTo>
                    <a:pt x="83" y="64"/>
                  </a:lnTo>
                  <a:lnTo>
                    <a:pt x="85" y="63"/>
                  </a:lnTo>
                  <a:lnTo>
                    <a:pt x="87" y="62"/>
                  </a:lnTo>
                  <a:lnTo>
                    <a:pt x="89" y="60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1" y="57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3" y="53"/>
                  </a:lnTo>
                  <a:lnTo>
                    <a:pt x="93" y="52"/>
                  </a:lnTo>
                  <a:lnTo>
                    <a:pt x="93" y="51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7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101" y="49"/>
                  </a:lnTo>
                  <a:lnTo>
                    <a:pt x="102" y="49"/>
                  </a:lnTo>
                  <a:lnTo>
                    <a:pt x="103" y="49"/>
                  </a:lnTo>
                  <a:lnTo>
                    <a:pt x="104" y="49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10" y="49"/>
                  </a:lnTo>
                  <a:lnTo>
                    <a:pt x="111" y="49"/>
                  </a:lnTo>
                  <a:lnTo>
                    <a:pt x="112" y="49"/>
                  </a:lnTo>
                  <a:lnTo>
                    <a:pt x="113" y="48"/>
                  </a:lnTo>
                  <a:lnTo>
                    <a:pt x="115" y="48"/>
                  </a:lnTo>
                  <a:lnTo>
                    <a:pt x="116" y="47"/>
                  </a:lnTo>
                  <a:lnTo>
                    <a:pt x="118" y="46"/>
                  </a:lnTo>
                  <a:lnTo>
                    <a:pt x="120" y="45"/>
                  </a:lnTo>
                  <a:lnTo>
                    <a:pt x="122" y="45"/>
                  </a:lnTo>
                  <a:lnTo>
                    <a:pt x="125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3" y="40"/>
                  </a:lnTo>
                  <a:lnTo>
                    <a:pt x="136" y="38"/>
                  </a:lnTo>
                  <a:lnTo>
                    <a:pt x="138" y="37"/>
                  </a:lnTo>
                  <a:lnTo>
                    <a:pt x="141" y="35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8" y="30"/>
                  </a:lnTo>
                  <a:lnTo>
                    <a:pt x="150" y="29"/>
                  </a:lnTo>
                  <a:lnTo>
                    <a:pt x="151" y="27"/>
                  </a:lnTo>
                  <a:lnTo>
                    <a:pt x="153" y="25"/>
                  </a:lnTo>
                  <a:lnTo>
                    <a:pt x="153" y="24"/>
                  </a:lnTo>
                  <a:lnTo>
                    <a:pt x="154" y="22"/>
                  </a:lnTo>
                  <a:lnTo>
                    <a:pt x="155" y="21"/>
                  </a:lnTo>
                  <a:lnTo>
                    <a:pt x="156" y="19"/>
                  </a:lnTo>
                  <a:lnTo>
                    <a:pt x="156" y="18"/>
                  </a:lnTo>
                  <a:lnTo>
                    <a:pt x="156" y="17"/>
                  </a:lnTo>
                  <a:lnTo>
                    <a:pt x="157" y="16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7" y="13"/>
                  </a:lnTo>
                  <a:lnTo>
                    <a:pt x="158" y="13"/>
                  </a:lnTo>
                  <a:lnTo>
                    <a:pt x="159" y="14"/>
                  </a:lnTo>
                  <a:lnTo>
                    <a:pt x="160" y="15"/>
                  </a:lnTo>
                  <a:lnTo>
                    <a:pt x="162" y="15"/>
                  </a:lnTo>
                  <a:lnTo>
                    <a:pt x="163" y="16"/>
                  </a:lnTo>
                  <a:lnTo>
                    <a:pt x="165" y="16"/>
                  </a:lnTo>
                  <a:lnTo>
                    <a:pt x="166" y="17"/>
                  </a:lnTo>
                  <a:lnTo>
                    <a:pt x="167" y="17"/>
                  </a:lnTo>
                  <a:lnTo>
                    <a:pt x="169" y="17"/>
                  </a:lnTo>
                  <a:lnTo>
                    <a:pt x="170" y="17"/>
                  </a:lnTo>
                  <a:lnTo>
                    <a:pt x="171" y="17"/>
                  </a:lnTo>
                  <a:lnTo>
                    <a:pt x="172" y="17"/>
                  </a:lnTo>
                  <a:lnTo>
                    <a:pt x="173" y="17"/>
                  </a:lnTo>
                  <a:lnTo>
                    <a:pt x="174" y="17"/>
                  </a:lnTo>
                  <a:lnTo>
                    <a:pt x="175" y="17"/>
                  </a:lnTo>
                  <a:lnTo>
                    <a:pt x="176" y="17"/>
                  </a:lnTo>
                  <a:lnTo>
                    <a:pt x="177" y="17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2" y="16"/>
                  </a:lnTo>
                  <a:lnTo>
                    <a:pt x="184" y="16"/>
                  </a:lnTo>
                  <a:lnTo>
                    <a:pt x="186" y="15"/>
                  </a:lnTo>
                  <a:lnTo>
                    <a:pt x="188" y="15"/>
                  </a:lnTo>
                  <a:lnTo>
                    <a:pt x="190" y="15"/>
                  </a:lnTo>
                  <a:lnTo>
                    <a:pt x="193" y="14"/>
                  </a:lnTo>
                  <a:lnTo>
                    <a:pt x="195" y="14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03" y="13"/>
                  </a:lnTo>
                  <a:lnTo>
                    <a:pt x="205" y="12"/>
                  </a:lnTo>
                  <a:lnTo>
                    <a:pt x="207" y="12"/>
                  </a:lnTo>
                  <a:lnTo>
                    <a:pt x="209" y="11"/>
                  </a:lnTo>
                  <a:lnTo>
                    <a:pt x="211" y="10"/>
                  </a:lnTo>
                  <a:lnTo>
                    <a:pt x="212" y="9"/>
                  </a:lnTo>
                  <a:lnTo>
                    <a:pt x="213" y="8"/>
                  </a:lnTo>
                  <a:lnTo>
                    <a:pt x="214" y="6"/>
                  </a:lnTo>
                  <a:lnTo>
                    <a:pt x="215" y="5"/>
                  </a:lnTo>
                  <a:lnTo>
                    <a:pt x="215" y="4"/>
                  </a:lnTo>
                  <a:lnTo>
                    <a:pt x="216" y="3"/>
                  </a:lnTo>
                  <a:lnTo>
                    <a:pt x="216" y="2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8" y="2"/>
                  </a:lnTo>
                  <a:lnTo>
                    <a:pt x="218" y="3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0" y="5"/>
                  </a:lnTo>
                  <a:lnTo>
                    <a:pt x="221" y="5"/>
                  </a:lnTo>
                  <a:lnTo>
                    <a:pt x="222" y="5"/>
                  </a:lnTo>
                  <a:lnTo>
                    <a:pt x="223" y="6"/>
                  </a:lnTo>
                  <a:lnTo>
                    <a:pt x="224" y="6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8" y="8"/>
                  </a:lnTo>
                  <a:lnTo>
                    <a:pt x="229" y="8"/>
                  </a:lnTo>
                  <a:lnTo>
                    <a:pt x="231" y="9"/>
                  </a:lnTo>
                  <a:lnTo>
                    <a:pt x="233" y="10"/>
                  </a:lnTo>
                  <a:lnTo>
                    <a:pt x="235" y="11"/>
                  </a:lnTo>
                  <a:lnTo>
                    <a:pt x="237" y="11"/>
                  </a:lnTo>
                  <a:lnTo>
                    <a:pt x="240" y="12"/>
                  </a:lnTo>
                  <a:lnTo>
                    <a:pt x="244" y="12"/>
                  </a:lnTo>
                  <a:lnTo>
                    <a:pt x="247" y="12"/>
                  </a:lnTo>
                  <a:lnTo>
                    <a:pt x="250" y="13"/>
                  </a:lnTo>
                  <a:lnTo>
                    <a:pt x="253" y="13"/>
                  </a:lnTo>
                  <a:lnTo>
                    <a:pt x="257" y="13"/>
                  </a:lnTo>
                  <a:lnTo>
                    <a:pt x="260" y="13"/>
                  </a:lnTo>
                  <a:lnTo>
                    <a:pt x="263" y="13"/>
                  </a:lnTo>
                  <a:lnTo>
                    <a:pt x="266" y="13"/>
                  </a:lnTo>
                  <a:lnTo>
                    <a:pt x="268" y="13"/>
                  </a:lnTo>
                  <a:lnTo>
                    <a:pt x="271" y="14"/>
                  </a:lnTo>
                  <a:lnTo>
                    <a:pt x="272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2" y="11"/>
                  </a:lnTo>
                  <a:lnTo>
                    <a:pt x="284" y="11"/>
                  </a:lnTo>
                  <a:lnTo>
                    <a:pt x="286" y="10"/>
                  </a:lnTo>
                  <a:lnTo>
                    <a:pt x="287" y="9"/>
                  </a:lnTo>
                  <a:lnTo>
                    <a:pt x="289" y="8"/>
                  </a:lnTo>
                  <a:lnTo>
                    <a:pt x="290" y="7"/>
                  </a:lnTo>
                  <a:lnTo>
                    <a:pt x="292" y="6"/>
                  </a:lnTo>
                  <a:lnTo>
                    <a:pt x="293" y="5"/>
                  </a:lnTo>
                  <a:lnTo>
                    <a:pt x="294" y="4"/>
                  </a:lnTo>
                  <a:lnTo>
                    <a:pt x="296" y="3"/>
                  </a:lnTo>
                  <a:lnTo>
                    <a:pt x="297" y="2"/>
                  </a:lnTo>
                  <a:lnTo>
                    <a:pt x="298" y="1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1" y="1"/>
                  </a:lnTo>
                  <a:lnTo>
                    <a:pt x="302" y="2"/>
                  </a:lnTo>
                  <a:lnTo>
                    <a:pt x="303" y="3"/>
                  </a:lnTo>
                  <a:lnTo>
                    <a:pt x="303" y="5"/>
                  </a:lnTo>
                  <a:lnTo>
                    <a:pt x="303" y="6"/>
                  </a:lnTo>
                  <a:lnTo>
                    <a:pt x="303" y="8"/>
                  </a:lnTo>
                  <a:lnTo>
                    <a:pt x="302" y="10"/>
                  </a:lnTo>
                  <a:lnTo>
                    <a:pt x="301" y="13"/>
                  </a:lnTo>
                  <a:lnTo>
                    <a:pt x="300" y="16"/>
                  </a:lnTo>
                  <a:lnTo>
                    <a:pt x="298" y="19"/>
                  </a:lnTo>
                  <a:lnTo>
                    <a:pt x="296" y="22"/>
                  </a:lnTo>
                  <a:lnTo>
                    <a:pt x="293" y="26"/>
                  </a:lnTo>
                  <a:lnTo>
                    <a:pt x="290" y="31"/>
                  </a:lnTo>
                  <a:lnTo>
                    <a:pt x="286" y="36"/>
                  </a:lnTo>
                  <a:lnTo>
                    <a:pt x="281" y="42"/>
                  </a:lnTo>
                  <a:lnTo>
                    <a:pt x="277" y="47"/>
                  </a:lnTo>
                  <a:lnTo>
                    <a:pt x="273" y="53"/>
                  </a:lnTo>
                  <a:lnTo>
                    <a:pt x="270" y="58"/>
                  </a:lnTo>
                  <a:lnTo>
                    <a:pt x="267" y="63"/>
                  </a:lnTo>
                  <a:lnTo>
                    <a:pt x="264" y="67"/>
                  </a:lnTo>
                  <a:lnTo>
                    <a:pt x="261" y="72"/>
                  </a:lnTo>
                  <a:lnTo>
                    <a:pt x="259" y="76"/>
                  </a:lnTo>
                  <a:lnTo>
                    <a:pt x="257" y="80"/>
                  </a:lnTo>
                  <a:lnTo>
                    <a:pt x="255" y="84"/>
                  </a:lnTo>
                  <a:lnTo>
                    <a:pt x="253" y="88"/>
                  </a:lnTo>
                  <a:lnTo>
                    <a:pt x="252" y="92"/>
                  </a:lnTo>
                  <a:lnTo>
                    <a:pt x="250" y="96"/>
                  </a:lnTo>
                  <a:lnTo>
                    <a:pt x="249" y="100"/>
                  </a:lnTo>
                  <a:lnTo>
                    <a:pt x="247" y="104"/>
                  </a:lnTo>
                  <a:lnTo>
                    <a:pt x="245" y="108"/>
                  </a:lnTo>
                  <a:lnTo>
                    <a:pt x="243" y="112"/>
                  </a:lnTo>
                  <a:lnTo>
                    <a:pt x="241" y="117"/>
                  </a:lnTo>
                  <a:lnTo>
                    <a:pt x="239" y="121"/>
                  </a:lnTo>
                  <a:lnTo>
                    <a:pt x="236" y="125"/>
                  </a:lnTo>
                  <a:lnTo>
                    <a:pt x="233" y="129"/>
                  </a:lnTo>
                  <a:lnTo>
                    <a:pt x="229" y="133"/>
                  </a:lnTo>
                  <a:lnTo>
                    <a:pt x="225" y="137"/>
                  </a:lnTo>
                  <a:lnTo>
                    <a:pt x="220" y="141"/>
                  </a:lnTo>
                  <a:lnTo>
                    <a:pt x="215" y="145"/>
                  </a:lnTo>
                  <a:lnTo>
                    <a:pt x="209" y="148"/>
                  </a:lnTo>
                  <a:lnTo>
                    <a:pt x="202" y="152"/>
                  </a:lnTo>
                  <a:lnTo>
                    <a:pt x="195" y="155"/>
                  </a:lnTo>
                  <a:lnTo>
                    <a:pt x="188" y="158"/>
                  </a:lnTo>
                  <a:lnTo>
                    <a:pt x="179" y="160"/>
                  </a:lnTo>
                  <a:lnTo>
                    <a:pt x="170" y="163"/>
                  </a:lnTo>
                  <a:lnTo>
                    <a:pt x="160" y="165"/>
                  </a:lnTo>
                  <a:lnTo>
                    <a:pt x="149" y="166"/>
                  </a:lnTo>
                  <a:lnTo>
                    <a:pt x="139" y="167"/>
                  </a:lnTo>
                  <a:lnTo>
                    <a:pt x="130" y="167"/>
                  </a:lnTo>
                  <a:lnTo>
                    <a:pt x="121" y="166"/>
                  </a:lnTo>
                  <a:lnTo>
                    <a:pt x="112" y="164"/>
                  </a:lnTo>
                  <a:lnTo>
                    <a:pt x="104" y="162"/>
                  </a:lnTo>
                  <a:lnTo>
                    <a:pt x="96" y="160"/>
                  </a:lnTo>
                  <a:lnTo>
                    <a:pt x="89" y="157"/>
                  </a:lnTo>
                  <a:lnTo>
                    <a:pt x="82" y="154"/>
                  </a:lnTo>
                  <a:lnTo>
                    <a:pt x="76" y="151"/>
                  </a:lnTo>
                  <a:lnTo>
                    <a:pt x="69" y="147"/>
                  </a:lnTo>
                  <a:lnTo>
                    <a:pt x="64" y="144"/>
                  </a:lnTo>
                  <a:lnTo>
                    <a:pt x="58" y="140"/>
                  </a:lnTo>
                  <a:lnTo>
                    <a:pt x="53" y="137"/>
                  </a:lnTo>
                  <a:lnTo>
                    <a:pt x="48" y="134"/>
                  </a:lnTo>
                  <a:lnTo>
                    <a:pt x="44" y="132"/>
                  </a:lnTo>
                  <a:lnTo>
                    <a:pt x="42" y="131"/>
                  </a:lnTo>
                  <a:lnTo>
                    <a:pt x="40" y="129"/>
                  </a:lnTo>
                  <a:lnTo>
                    <a:pt x="36" y="127"/>
                  </a:lnTo>
                  <a:lnTo>
                    <a:pt x="33" y="125"/>
                  </a:lnTo>
                  <a:lnTo>
                    <a:pt x="29" y="122"/>
                  </a:lnTo>
                  <a:lnTo>
                    <a:pt x="24" y="119"/>
                  </a:lnTo>
                  <a:lnTo>
                    <a:pt x="20" y="116"/>
                  </a:lnTo>
                  <a:lnTo>
                    <a:pt x="15" y="113"/>
                  </a:lnTo>
                  <a:lnTo>
                    <a:pt x="11" y="109"/>
                  </a:lnTo>
                  <a:lnTo>
                    <a:pt x="8" y="106"/>
                  </a:lnTo>
                  <a:lnTo>
                    <a:pt x="5" y="103"/>
                  </a:lnTo>
                  <a:lnTo>
                    <a:pt x="2" y="100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2"/>
                  </a:lnTo>
                </a:path>
              </a:pathLst>
            </a:custGeom>
            <a:solidFill>
              <a:srgbClr val="FA5E51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1" name="Freeform 869"/>
            <p:cNvSpPr>
              <a:spLocks/>
            </p:cNvSpPr>
            <p:nvPr/>
          </p:nvSpPr>
          <p:spPr bwMode="auto">
            <a:xfrm>
              <a:off x="1040" y="1611"/>
              <a:ext cx="40" cy="17"/>
            </a:xfrm>
            <a:custGeom>
              <a:avLst/>
              <a:gdLst>
                <a:gd name="T0" fmla="*/ 39 w 40"/>
                <a:gd name="T1" fmla="*/ 0 h 17"/>
                <a:gd name="T2" fmla="*/ 39 w 40"/>
                <a:gd name="T3" fmla="*/ 0 h 17"/>
                <a:gd name="T4" fmla="*/ 38 w 40"/>
                <a:gd name="T5" fmla="*/ 1 h 17"/>
                <a:gd name="T6" fmla="*/ 37 w 40"/>
                <a:gd name="T7" fmla="*/ 2 h 17"/>
                <a:gd name="T8" fmla="*/ 36 w 40"/>
                <a:gd name="T9" fmla="*/ 3 h 17"/>
                <a:gd name="T10" fmla="*/ 35 w 40"/>
                <a:gd name="T11" fmla="*/ 5 h 17"/>
                <a:gd name="T12" fmla="*/ 34 w 40"/>
                <a:gd name="T13" fmla="*/ 6 h 17"/>
                <a:gd name="T14" fmla="*/ 32 w 40"/>
                <a:gd name="T15" fmla="*/ 8 h 17"/>
                <a:gd name="T16" fmla="*/ 29 w 40"/>
                <a:gd name="T17" fmla="*/ 9 h 17"/>
                <a:gd name="T18" fmla="*/ 27 w 40"/>
                <a:gd name="T19" fmla="*/ 11 h 17"/>
                <a:gd name="T20" fmla="*/ 24 w 40"/>
                <a:gd name="T21" fmla="*/ 12 h 17"/>
                <a:gd name="T22" fmla="*/ 20 w 40"/>
                <a:gd name="T23" fmla="*/ 13 h 17"/>
                <a:gd name="T24" fmla="*/ 16 w 40"/>
                <a:gd name="T25" fmla="*/ 14 h 17"/>
                <a:gd name="T26" fmla="*/ 11 w 40"/>
                <a:gd name="T27" fmla="*/ 14 h 17"/>
                <a:gd name="T28" fmla="*/ 6 w 40"/>
                <a:gd name="T29" fmla="*/ 14 h 17"/>
                <a:gd name="T30" fmla="*/ 0 w 40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7"/>
                <a:gd name="T50" fmla="*/ 40 w 4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7">
                  <a:moveTo>
                    <a:pt x="39" y="0"/>
                  </a:moveTo>
                  <a:lnTo>
                    <a:pt x="39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4" y="12"/>
                  </a:lnTo>
                  <a:lnTo>
                    <a:pt x="20" y="13"/>
                  </a:lnTo>
                  <a:lnTo>
                    <a:pt x="16" y="14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2" name="Freeform 870"/>
            <p:cNvSpPr>
              <a:spLocks/>
            </p:cNvSpPr>
            <p:nvPr/>
          </p:nvSpPr>
          <p:spPr bwMode="auto">
            <a:xfrm>
              <a:off x="1077" y="1609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0 h 17"/>
                <a:gd name="T10" fmla="*/ 12 w 17"/>
                <a:gd name="T11" fmla="*/ 5 h 17"/>
                <a:gd name="T12" fmla="*/ 16 w 17"/>
                <a:gd name="T13" fmla="*/ 5 h 17"/>
                <a:gd name="T14" fmla="*/ 16 w 17"/>
                <a:gd name="T15" fmla="*/ 10 h 17"/>
                <a:gd name="T16" fmla="*/ 16 w 17"/>
                <a:gd name="T17" fmla="*/ 16 h 17"/>
                <a:gd name="T18" fmla="*/ 0 w 17"/>
                <a:gd name="T19" fmla="*/ 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3" name="Freeform 871"/>
            <p:cNvSpPr>
              <a:spLocks/>
            </p:cNvSpPr>
            <p:nvPr/>
          </p:nvSpPr>
          <p:spPr bwMode="auto">
            <a:xfrm>
              <a:off x="1037" y="16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2 h 17"/>
                <a:gd name="T6" fmla="*/ 5 w 17"/>
                <a:gd name="T7" fmla="*/ 12 h 17"/>
                <a:gd name="T8" fmla="*/ 0 w 17"/>
                <a:gd name="T9" fmla="*/ 9 h 17"/>
                <a:gd name="T10" fmla="*/ 0 w 17"/>
                <a:gd name="T11" fmla="*/ 6 h 17"/>
                <a:gd name="T12" fmla="*/ 0 w 17"/>
                <a:gd name="T13" fmla="*/ 3 h 17"/>
                <a:gd name="T14" fmla="*/ 5 w 17"/>
                <a:gd name="T15" fmla="*/ 3 h 17"/>
                <a:gd name="T16" fmla="*/ 10 w 17"/>
                <a:gd name="T17" fmla="*/ 0 h 17"/>
                <a:gd name="T18" fmla="*/ 16 w 17"/>
                <a:gd name="T19" fmla="*/ 0 h 17"/>
                <a:gd name="T20" fmla="*/ 16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4" name="Freeform 872"/>
            <p:cNvSpPr>
              <a:spLocks/>
            </p:cNvSpPr>
            <p:nvPr/>
          </p:nvSpPr>
          <p:spPr bwMode="auto">
            <a:xfrm>
              <a:off x="984" y="1624"/>
              <a:ext cx="57" cy="17"/>
            </a:xfrm>
            <a:custGeom>
              <a:avLst/>
              <a:gdLst>
                <a:gd name="T0" fmla="*/ 56 w 57"/>
                <a:gd name="T1" fmla="*/ 8 h 17"/>
                <a:gd name="T2" fmla="*/ 49 w 57"/>
                <a:gd name="T3" fmla="*/ 0 h 17"/>
                <a:gd name="T4" fmla="*/ 44 w 57"/>
                <a:gd name="T5" fmla="*/ 0 h 17"/>
                <a:gd name="T6" fmla="*/ 39 w 57"/>
                <a:gd name="T7" fmla="*/ 0 h 17"/>
                <a:gd name="T8" fmla="*/ 34 w 57"/>
                <a:gd name="T9" fmla="*/ 0 h 17"/>
                <a:gd name="T10" fmla="*/ 29 w 57"/>
                <a:gd name="T11" fmla="*/ 0 h 17"/>
                <a:gd name="T12" fmla="*/ 25 w 57"/>
                <a:gd name="T13" fmla="*/ 0 h 17"/>
                <a:gd name="T14" fmla="*/ 21 w 57"/>
                <a:gd name="T15" fmla="*/ 0 h 17"/>
                <a:gd name="T16" fmla="*/ 17 w 57"/>
                <a:gd name="T17" fmla="*/ 0 h 17"/>
                <a:gd name="T18" fmla="*/ 14 w 57"/>
                <a:gd name="T19" fmla="*/ 0 h 17"/>
                <a:gd name="T20" fmla="*/ 11 w 57"/>
                <a:gd name="T21" fmla="*/ 0 h 17"/>
                <a:gd name="T22" fmla="*/ 9 w 57"/>
                <a:gd name="T23" fmla="*/ 0 h 17"/>
                <a:gd name="T24" fmla="*/ 7 w 57"/>
                <a:gd name="T25" fmla="*/ 0 h 17"/>
                <a:gd name="T26" fmla="*/ 5 w 57"/>
                <a:gd name="T27" fmla="*/ 0 h 17"/>
                <a:gd name="T28" fmla="*/ 3 w 57"/>
                <a:gd name="T29" fmla="*/ 8 h 17"/>
                <a:gd name="T30" fmla="*/ 1 w 57"/>
                <a:gd name="T31" fmla="*/ 8 h 17"/>
                <a:gd name="T32" fmla="*/ 0 w 57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7"/>
                <a:gd name="T53" fmla="*/ 57 w 5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7">
                  <a:moveTo>
                    <a:pt x="56" y="8"/>
                  </a:moveTo>
                  <a:lnTo>
                    <a:pt x="49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16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5" name="Freeform 873"/>
            <p:cNvSpPr>
              <a:spLocks/>
            </p:cNvSpPr>
            <p:nvPr/>
          </p:nvSpPr>
          <p:spPr bwMode="auto">
            <a:xfrm>
              <a:off x="1040" y="16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8 w 17"/>
                <a:gd name="T5" fmla="*/ 0 h 17"/>
                <a:gd name="T6" fmla="*/ 8 w 17"/>
                <a:gd name="T7" fmla="*/ 3 h 17"/>
                <a:gd name="T8" fmla="*/ 16 w 17"/>
                <a:gd name="T9" fmla="*/ 3 h 17"/>
                <a:gd name="T10" fmla="*/ 16 w 17"/>
                <a:gd name="T11" fmla="*/ 6 h 17"/>
                <a:gd name="T12" fmla="*/ 16 w 17"/>
                <a:gd name="T13" fmla="*/ 9 h 17"/>
                <a:gd name="T14" fmla="*/ 8 w 17"/>
                <a:gd name="T15" fmla="*/ 12 h 17"/>
                <a:gd name="T16" fmla="*/ 0 w 17"/>
                <a:gd name="T17" fmla="*/ 16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8" y="1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6" name="Freeform 874"/>
            <p:cNvSpPr>
              <a:spLocks/>
            </p:cNvSpPr>
            <p:nvPr/>
          </p:nvSpPr>
          <p:spPr bwMode="auto">
            <a:xfrm>
              <a:off x="982" y="162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16 h 17"/>
                <a:gd name="T8" fmla="*/ 5 w 17"/>
                <a:gd name="T9" fmla="*/ 12 h 17"/>
                <a:gd name="T10" fmla="*/ 0 w 17"/>
                <a:gd name="T11" fmla="*/ 12 h 17"/>
                <a:gd name="T12" fmla="*/ 0 w 17"/>
                <a:gd name="T13" fmla="*/ 8 h 17"/>
                <a:gd name="T14" fmla="*/ 0 w 17"/>
                <a:gd name="T15" fmla="*/ 4 h 17"/>
                <a:gd name="T16" fmla="*/ 5 w 17"/>
                <a:gd name="T17" fmla="*/ 0 h 17"/>
                <a:gd name="T18" fmla="*/ 10 w 17"/>
                <a:gd name="T19" fmla="*/ 0 h 17"/>
                <a:gd name="T20" fmla="*/ 16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7" name="Freeform 875"/>
            <p:cNvSpPr>
              <a:spLocks/>
            </p:cNvSpPr>
            <p:nvPr/>
          </p:nvSpPr>
          <p:spPr bwMode="auto">
            <a:xfrm>
              <a:off x="954" y="1626"/>
              <a:ext cx="31" cy="17"/>
            </a:xfrm>
            <a:custGeom>
              <a:avLst/>
              <a:gdLst>
                <a:gd name="T0" fmla="*/ 30 w 31"/>
                <a:gd name="T1" fmla="*/ 0 h 17"/>
                <a:gd name="T2" fmla="*/ 29 w 31"/>
                <a:gd name="T3" fmla="*/ 0 h 17"/>
                <a:gd name="T4" fmla="*/ 27 w 31"/>
                <a:gd name="T5" fmla="*/ 5 h 17"/>
                <a:gd name="T6" fmla="*/ 25 w 31"/>
                <a:gd name="T7" fmla="*/ 5 h 17"/>
                <a:gd name="T8" fmla="*/ 23 w 31"/>
                <a:gd name="T9" fmla="*/ 10 h 17"/>
                <a:gd name="T10" fmla="*/ 21 w 31"/>
                <a:gd name="T11" fmla="*/ 10 h 17"/>
                <a:gd name="T12" fmla="*/ 19 w 31"/>
                <a:gd name="T13" fmla="*/ 16 h 17"/>
                <a:gd name="T14" fmla="*/ 16 w 31"/>
                <a:gd name="T15" fmla="*/ 16 h 17"/>
                <a:gd name="T16" fmla="*/ 14 w 31"/>
                <a:gd name="T17" fmla="*/ 16 h 17"/>
                <a:gd name="T18" fmla="*/ 12 w 31"/>
                <a:gd name="T19" fmla="*/ 16 h 17"/>
                <a:gd name="T20" fmla="*/ 9 w 31"/>
                <a:gd name="T21" fmla="*/ 16 h 17"/>
                <a:gd name="T22" fmla="*/ 7 w 31"/>
                <a:gd name="T23" fmla="*/ 16 h 17"/>
                <a:gd name="T24" fmla="*/ 5 w 31"/>
                <a:gd name="T25" fmla="*/ 16 h 17"/>
                <a:gd name="T26" fmla="*/ 3 w 31"/>
                <a:gd name="T27" fmla="*/ 16 h 17"/>
                <a:gd name="T28" fmla="*/ 2 w 31"/>
                <a:gd name="T29" fmla="*/ 16 h 17"/>
                <a:gd name="T30" fmla="*/ 1 w 31"/>
                <a:gd name="T31" fmla="*/ 10 h 17"/>
                <a:gd name="T32" fmla="*/ 0 w 31"/>
                <a:gd name="T33" fmla="*/ 1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7"/>
                <a:gd name="T53" fmla="*/ 31 w 3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7">
                  <a:moveTo>
                    <a:pt x="30" y="0"/>
                  </a:moveTo>
                  <a:lnTo>
                    <a:pt x="29" y="0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8" name="Freeform 876"/>
            <p:cNvSpPr>
              <a:spLocks/>
            </p:cNvSpPr>
            <p:nvPr/>
          </p:nvSpPr>
          <p:spPr bwMode="auto">
            <a:xfrm>
              <a:off x="984" y="162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10 w 17"/>
                <a:gd name="T7" fmla="*/ 0 h 17"/>
                <a:gd name="T8" fmla="*/ 10 w 17"/>
                <a:gd name="T9" fmla="*/ 3 h 17"/>
                <a:gd name="T10" fmla="*/ 16 w 17"/>
                <a:gd name="T11" fmla="*/ 6 h 17"/>
                <a:gd name="T12" fmla="*/ 16 w 17"/>
                <a:gd name="T13" fmla="*/ 9 h 17"/>
                <a:gd name="T14" fmla="*/ 16 w 17"/>
                <a:gd name="T15" fmla="*/ 12 h 17"/>
                <a:gd name="T16" fmla="*/ 10 w 17"/>
                <a:gd name="T17" fmla="*/ 12 h 17"/>
                <a:gd name="T18" fmla="*/ 10 w 17"/>
                <a:gd name="T19" fmla="*/ 16 h 17"/>
                <a:gd name="T20" fmla="*/ 5 w 17"/>
                <a:gd name="T21" fmla="*/ 16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9" name="Freeform 877"/>
            <p:cNvSpPr>
              <a:spLocks/>
            </p:cNvSpPr>
            <p:nvPr/>
          </p:nvSpPr>
          <p:spPr bwMode="auto">
            <a:xfrm>
              <a:off x="952" y="1625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6 h 17"/>
                <a:gd name="T4" fmla="*/ 0 w 17"/>
                <a:gd name="T5" fmla="*/ 12 h 17"/>
                <a:gd name="T6" fmla="*/ 0 w 17"/>
                <a:gd name="T7" fmla="*/ 8 h 17"/>
                <a:gd name="T8" fmla="*/ 0 w 17"/>
                <a:gd name="T9" fmla="*/ 4 h 17"/>
                <a:gd name="T10" fmla="*/ 5 w 17"/>
                <a:gd name="T11" fmla="*/ 4 h 17"/>
                <a:gd name="T12" fmla="*/ 5 w 17"/>
                <a:gd name="T13" fmla="*/ 0 h 17"/>
                <a:gd name="T14" fmla="*/ 10 w 17"/>
                <a:gd name="T15" fmla="*/ 0 h 17"/>
                <a:gd name="T16" fmla="*/ 16 w 17"/>
                <a:gd name="T17" fmla="*/ 0 h 17"/>
                <a:gd name="T18" fmla="*/ 16 w 17"/>
                <a:gd name="T19" fmla="*/ 4 h 17"/>
                <a:gd name="T20" fmla="*/ 5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5" y="16"/>
                  </a:moveTo>
                  <a:lnTo>
                    <a:pt x="5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5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0" name="Freeform 878"/>
            <p:cNvSpPr>
              <a:spLocks/>
            </p:cNvSpPr>
            <p:nvPr/>
          </p:nvSpPr>
          <p:spPr bwMode="auto">
            <a:xfrm>
              <a:off x="1067" y="1579"/>
              <a:ext cx="37" cy="17"/>
            </a:xfrm>
            <a:custGeom>
              <a:avLst/>
              <a:gdLst>
                <a:gd name="T0" fmla="*/ 36 w 37"/>
                <a:gd name="T1" fmla="*/ 0 h 17"/>
                <a:gd name="T2" fmla="*/ 36 w 37"/>
                <a:gd name="T3" fmla="*/ 0 h 17"/>
                <a:gd name="T4" fmla="*/ 35 w 37"/>
                <a:gd name="T5" fmla="*/ 0 h 17"/>
                <a:gd name="T6" fmla="*/ 35 w 37"/>
                <a:gd name="T7" fmla="*/ 1 h 17"/>
                <a:gd name="T8" fmla="*/ 34 w 37"/>
                <a:gd name="T9" fmla="*/ 3 h 17"/>
                <a:gd name="T10" fmla="*/ 33 w 37"/>
                <a:gd name="T11" fmla="*/ 5 h 17"/>
                <a:gd name="T12" fmla="*/ 32 w 37"/>
                <a:gd name="T13" fmla="*/ 7 h 17"/>
                <a:gd name="T14" fmla="*/ 30 w 37"/>
                <a:gd name="T15" fmla="*/ 8 h 17"/>
                <a:gd name="T16" fmla="*/ 29 w 37"/>
                <a:gd name="T17" fmla="*/ 10 h 17"/>
                <a:gd name="T18" fmla="*/ 26 w 37"/>
                <a:gd name="T19" fmla="*/ 12 h 17"/>
                <a:gd name="T20" fmla="*/ 23 w 37"/>
                <a:gd name="T21" fmla="*/ 14 h 17"/>
                <a:gd name="T22" fmla="*/ 21 w 37"/>
                <a:gd name="T23" fmla="*/ 14 h 17"/>
                <a:gd name="T24" fmla="*/ 17 w 37"/>
                <a:gd name="T25" fmla="*/ 16 h 17"/>
                <a:gd name="T26" fmla="*/ 14 w 37"/>
                <a:gd name="T27" fmla="*/ 16 h 17"/>
                <a:gd name="T28" fmla="*/ 9 w 37"/>
                <a:gd name="T29" fmla="*/ 16 h 17"/>
                <a:gd name="T30" fmla="*/ 5 w 37"/>
                <a:gd name="T31" fmla="*/ 14 h 17"/>
                <a:gd name="T32" fmla="*/ 0 w 37"/>
                <a:gd name="T33" fmla="*/ 1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36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0" y="14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1" name="Freeform 879"/>
            <p:cNvSpPr>
              <a:spLocks/>
            </p:cNvSpPr>
            <p:nvPr/>
          </p:nvSpPr>
          <p:spPr bwMode="auto">
            <a:xfrm>
              <a:off x="1101" y="1576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4 h 17"/>
                <a:gd name="T6" fmla="*/ 4 w 17"/>
                <a:gd name="T7" fmla="*/ 0 h 17"/>
                <a:gd name="T8" fmla="*/ 8 w 17"/>
                <a:gd name="T9" fmla="*/ 0 h 17"/>
                <a:gd name="T10" fmla="*/ 12 w 17"/>
                <a:gd name="T11" fmla="*/ 0 h 17"/>
                <a:gd name="T12" fmla="*/ 12 w 17"/>
                <a:gd name="T13" fmla="*/ 4 h 17"/>
                <a:gd name="T14" fmla="*/ 16 w 17"/>
                <a:gd name="T15" fmla="*/ 8 h 17"/>
                <a:gd name="T16" fmla="*/ 16 w 17"/>
                <a:gd name="T17" fmla="*/ 12 h 17"/>
                <a:gd name="T18" fmla="*/ 16 w 17"/>
                <a:gd name="T19" fmla="*/ 16 h 17"/>
                <a:gd name="T20" fmla="*/ 0 w 17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2" name="Freeform 880"/>
            <p:cNvSpPr>
              <a:spLocks/>
            </p:cNvSpPr>
            <p:nvPr/>
          </p:nvSpPr>
          <p:spPr bwMode="auto">
            <a:xfrm>
              <a:off x="1065" y="1585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0 w 17"/>
                <a:gd name="T3" fmla="*/ 16 h 17"/>
                <a:gd name="T4" fmla="*/ 5 w 17"/>
                <a:gd name="T5" fmla="*/ 16 h 17"/>
                <a:gd name="T6" fmla="*/ 5 w 17"/>
                <a:gd name="T7" fmla="*/ 12 h 17"/>
                <a:gd name="T8" fmla="*/ 0 w 17"/>
                <a:gd name="T9" fmla="*/ 12 h 17"/>
                <a:gd name="T10" fmla="*/ 0 w 17"/>
                <a:gd name="T11" fmla="*/ 8 h 17"/>
                <a:gd name="T12" fmla="*/ 0 w 17"/>
                <a:gd name="T13" fmla="*/ 4 h 17"/>
                <a:gd name="T14" fmla="*/ 5 w 17"/>
                <a:gd name="T15" fmla="*/ 0 h 17"/>
                <a:gd name="T16" fmla="*/ 10 w 17"/>
                <a:gd name="T17" fmla="*/ 0 h 17"/>
                <a:gd name="T18" fmla="*/ 16 w 17"/>
                <a:gd name="T19" fmla="*/ 0 h 17"/>
                <a:gd name="T20" fmla="*/ 10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3" name="Freeform 881"/>
            <p:cNvSpPr>
              <a:spLocks/>
            </p:cNvSpPr>
            <p:nvPr/>
          </p:nvSpPr>
          <p:spPr bwMode="auto">
            <a:xfrm>
              <a:off x="954" y="1584"/>
              <a:ext cx="114" cy="21"/>
            </a:xfrm>
            <a:custGeom>
              <a:avLst/>
              <a:gdLst>
                <a:gd name="T0" fmla="*/ 113 w 114"/>
                <a:gd name="T1" fmla="*/ 3 h 21"/>
                <a:gd name="T2" fmla="*/ 107 w 114"/>
                <a:gd name="T3" fmla="*/ 1 h 21"/>
                <a:gd name="T4" fmla="*/ 101 w 114"/>
                <a:gd name="T5" fmla="*/ 1 h 21"/>
                <a:gd name="T6" fmla="*/ 94 w 114"/>
                <a:gd name="T7" fmla="*/ 1 h 21"/>
                <a:gd name="T8" fmla="*/ 87 w 114"/>
                <a:gd name="T9" fmla="*/ 0 h 21"/>
                <a:gd name="T10" fmla="*/ 79 w 114"/>
                <a:gd name="T11" fmla="*/ 1 h 21"/>
                <a:gd name="T12" fmla="*/ 71 w 114"/>
                <a:gd name="T13" fmla="*/ 1 h 21"/>
                <a:gd name="T14" fmla="*/ 63 w 114"/>
                <a:gd name="T15" fmla="*/ 1 h 21"/>
                <a:gd name="T16" fmla="*/ 55 w 114"/>
                <a:gd name="T17" fmla="*/ 2 h 21"/>
                <a:gd name="T18" fmla="*/ 47 w 114"/>
                <a:gd name="T19" fmla="*/ 4 h 21"/>
                <a:gd name="T20" fmla="*/ 39 w 114"/>
                <a:gd name="T21" fmla="*/ 5 h 21"/>
                <a:gd name="T22" fmla="*/ 31 w 114"/>
                <a:gd name="T23" fmla="*/ 7 h 21"/>
                <a:gd name="T24" fmla="*/ 24 w 114"/>
                <a:gd name="T25" fmla="*/ 9 h 21"/>
                <a:gd name="T26" fmla="*/ 17 w 114"/>
                <a:gd name="T27" fmla="*/ 11 h 21"/>
                <a:gd name="T28" fmla="*/ 10 w 114"/>
                <a:gd name="T29" fmla="*/ 14 h 21"/>
                <a:gd name="T30" fmla="*/ 5 w 114"/>
                <a:gd name="T31" fmla="*/ 17 h 21"/>
                <a:gd name="T32" fmla="*/ 0 w 114"/>
                <a:gd name="T33" fmla="*/ 2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21"/>
                <a:gd name="T53" fmla="*/ 114 w 11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21">
                  <a:moveTo>
                    <a:pt x="113" y="3"/>
                  </a:moveTo>
                  <a:lnTo>
                    <a:pt x="107" y="1"/>
                  </a:lnTo>
                  <a:lnTo>
                    <a:pt x="101" y="1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1"/>
                  </a:lnTo>
                  <a:lnTo>
                    <a:pt x="71" y="1"/>
                  </a:lnTo>
                  <a:lnTo>
                    <a:pt x="63" y="1"/>
                  </a:lnTo>
                  <a:lnTo>
                    <a:pt x="55" y="2"/>
                  </a:lnTo>
                  <a:lnTo>
                    <a:pt x="47" y="4"/>
                  </a:lnTo>
                  <a:lnTo>
                    <a:pt x="39" y="5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17" y="11"/>
                  </a:lnTo>
                  <a:lnTo>
                    <a:pt x="10" y="14"/>
                  </a:lnTo>
                  <a:lnTo>
                    <a:pt x="5" y="17"/>
                  </a:lnTo>
                  <a:lnTo>
                    <a:pt x="0" y="20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4" name="Freeform 882"/>
            <p:cNvSpPr>
              <a:spLocks/>
            </p:cNvSpPr>
            <p:nvPr/>
          </p:nvSpPr>
          <p:spPr bwMode="auto">
            <a:xfrm>
              <a:off x="1067" y="1585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5 w 17"/>
                <a:gd name="T3" fmla="*/ 0 h 17"/>
                <a:gd name="T4" fmla="*/ 10 w 17"/>
                <a:gd name="T5" fmla="*/ 0 h 17"/>
                <a:gd name="T6" fmla="*/ 10 w 17"/>
                <a:gd name="T7" fmla="*/ 4 h 17"/>
                <a:gd name="T8" fmla="*/ 16 w 17"/>
                <a:gd name="T9" fmla="*/ 4 h 17"/>
                <a:gd name="T10" fmla="*/ 16 w 17"/>
                <a:gd name="T11" fmla="*/ 8 h 17"/>
                <a:gd name="T12" fmla="*/ 16 w 17"/>
                <a:gd name="T13" fmla="*/ 12 h 17"/>
                <a:gd name="T14" fmla="*/ 10 w 17"/>
                <a:gd name="T15" fmla="*/ 16 h 17"/>
                <a:gd name="T16" fmla="*/ 5 w 17"/>
                <a:gd name="T17" fmla="*/ 16 h 17"/>
                <a:gd name="T18" fmla="*/ 0 w 17"/>
                <a:gd name="T19" fmla="*/ 16 h 17"/>
                <a:gd name="T20" fmla="*/ 5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5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5" name="Freeform 883"/>
            <p:cNvSpPr>
              <a:spLocks/>
            </p:cNvSpPr>
            <p:nvPr/>
          </p:nvSpPr>
          <p:spPr bwMode="auto">
            <a:xfrm>
              <a:off x="952" y="160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8 w 17"/>
                <a:gd name="T7" fmla="*/ 16 h 17"/>
                <a:gd name="T8" fmla="*/ 4 w 17"/>
                <a:gd name="T9" fmla="*/ 16 h 17"/>
                <a:gd name="T10" fmla="*/ 4 w 17"/>
                <a:gd name="T11" fmla="*/ 12 h 17"/>
                <a:gd name="T12" fmla="*/ 0 w 17"/>
                <a:gd name="T13" fmla="*/ 12 h 17"/>
                <a:gd name="T14" fmla="*/ 0 w 17"/>
                <a:gd name="T15" fmla="*/ 8 h 17"/>
                <a:gd name="T16" fmla="*/ 0 w 17"/>
                <a:gd name="T17" fmla="*/ 4 h 17"/>
                <a:gd name="T18" fmla="*/ 4 w 17"/>
                <a:gd name="T19" fmla="*/ 0 h 17"/>
                <a:gd name="T20" fmla="*/ 16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6" name="Freeform 884"/>
            <p:cNvSpPr>
              <a:spLocks/>
            </p:cNvSpPr>
            <p:nvPr/>
          </p:nvSpPr>
          <p:spPr bwMode="auto">
            <a:xfrm>
              <a:off x="879" y="1604"/>
              <a:ext cx="76" cy="24"/>
            </a:xfrm>
            <a:custGeom>
              <a:avLst/>
              <a:gdLst>
                <a:gd name="T0" fmla="*/ 75 w 76"/>
                <a:gd name="T1" fmla="*/ 0 h 24"/>
                <a:gd name="T2" fmla="*/ 71 w 76"/>
                <a:gd name="T3" fmla="*/ 2 h 24"/>
                <a:gd name="T4" fmla="*/ 67 w 76"/>
                <a:gd name="T5" fmla="*/ 5 h 24"/>
                <a:gd name="T6" fmla="*/ 63 w 76"/>
                <a:gd name="T7" fmla="*/ 8 h 24"/>
                <a:gd name="T8" fmla="*/ 59 w 76"/>
                <a:gd name="T9" fmla="*/ 10 h 24"/>
                <a:gd name="T10" fmla="*/ 54 w 76"/>
                <a:gd name="T11" fmla="*/ 12 h 24"/>
                <a:gd name="T12" fmla="*/ 50 w 76"/>
                <a:gd name="T13" fmla="*/ 14 h 24"/>
                <a:gd name="T14" fmla="*/ 45 w 76"/>
                <a:gd name="T15" fmla="*/ 16 h 24"/>
                <a:gd name="T16" fmla="*/ 41 w 76"/>
                <a:gd name="T17" fmla="*/ 18 h 24"/>
                <a:gd name="T18" fmla="*/ 36 w 76"/>
                <a:gd name="T19" fmla="*/ 19 h 24"/>
                <a:gd name="T20" fmla="*/ 31 w 76"/>
                <a:gd name="T21" fmla="*/ 21 h 24"/>
                <a:gd name="T22" fmla="*/ 26 w 76"/>
                <a:gd name="T23" fmla="*/ 21 h 24"/>
                <a:gd name="T24" fmla="*/ 21 w 76"/>
                <a:gd name="T25" fmla="*/ 22 h 24"/>
                <a:gd name="T26" fmla="*/ 16 w 76"/>
                <a:gd name="T27" fmla="*/ 23 h 24"/>
                <a:gd name="T28" fmla="*/ 11 w 76"/>
                <a:gd name="T29" fmla="*/ 23 h 24"/>
                <a:gd name="T30" fmla="*/ 5 w 76"/>
                <a:gd name="T31" fmla="*/ 23 h 24"/>
                <a:gd name="T32" fmla="*/ 0 w 76"/>
                <a:gd name="T33" fmla="*/ 2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4"/>
                <a:gd name="T53" fmla="*/ 76 w 7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4">
                  <a:moveTo>
                    <a:pt x="75" y="0"/>
                  </a:moveTo>
                  <a:lnTo>
                    <a:pt x="71" y="2"/>
                  </a:lnTo>
                  <a:lnTo>
                    <a:pt x="67" y="5"/>
                  </a:lnTo>
                  <a:lnTo>
                    <a:pt x="63" y="8"/>
                  </a:lnTo>
                  <a:lnTo>
                    <a:pt x="59" y="10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5" y="16"/>
                  </a:lnTo>
                  <a:lnTo>
                    <a:pt x="41" y="18"/>
                  </a:lnTo>
                  <a:lnTo>
                    <a:pt x="36" y="19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1" y="22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5" y="23"/>
                  </a:lnTo>
                  <a:lnTo>
                    <a:pt x="0" y="22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7" name="Freeform 885"/>
            <p:cNvSpPr>
              <a:spLocks/>
            </p:cNvSpPr>
            <p:nvPr/>
          </p:nvSpPr>
          <p:spPr bwMode="auto">
            <a:xfrm>
              <a:off x="953" y="160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0 h 17"/>
                <a:gd name="T10" fmla="*/ 12 w 17"/>
                <a:gd name="T11" fmla="*/ 4 h 17"/>
                <a:gd name="T12" fmla="*/ 16 w 17"/>
                <a:gd name="T13" fmla="*/ 8 h 17"/>
                <a:gd name="T14" fmla="*/ 12 w 17"/>
                <a:gd name="T15" fmla="*/ 12 h 17"/>
                <a:gd name="T16" fmla="*/ 12 w 17"/>
                <a:gd name="T17" fmla="*/ 16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0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8" name="Freeform 886"/>
            <p:cNvSpPr>
              <a:spLocks/>
            </p:cNvSpPr>
            <p:nvPr/>
          </p:nvSpPr>
          <p:spPr bwMode="auto">
            <a:xfrm>
              <a:off x="877" y="162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8 w 17"/>
                <a:gd name="T7" fmla="*/ 12 h 17"/>
                <a:gd name="T8" fmla="*/ 0 w 17"/>
                <a:gd name="T9" fmla="*/ 12 h 17"/>
                <a:gd name="T10" fmla="*/ 0 w 17"/>
                <a:gd name="T11" fmla="*/ 9 h 17"/>
                <a:gd name="T12" fmla="*/ 0 w 17"/>
                <a:gd name="T13" fmla="*/ 6 h 17"/>
                <a:gd name="T14" fmla="*/ 0 w 17"/>
                <a:gd name="T15" fmla="*/ 3 h 17"/>
                <a:gd name="T16" fmla="*/ 8 w 17"/>
                <a:gd name="T17" fmla="*/ 3 h 17"/>
                <a:gd name="T18" fmla="*/ 16 w 17"/>
                <a:gd name="T19" fmla="*/ 0 h 17"/>
                <a:gd name="T20" fmla="*/ 16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9" name="Freeform 887"/>
            <p:cNvSpPr>
              <a:spLocks/>
            </p:cNvSpPr>
            <p:nvPr/>
          </p:nvSpPr>
          <p:spPr bwMode="auto">
            <a:xfrm>
              <a:off x="1047" y="1590"/>
              <a:ext cx="49" cy="17"/>
            </a:xfrm>
            <a:custGeom>
              <a:avLst/>
              <a:gdLst>
                <a:gd name="T0" fmla="*/ 48 w 49"/>
                <a:gd name="T1" fmla="*/ 0 h 17"/>
                <a:gd name="T2" fmla="*/ 48 w 49"/>
                <a:gd name="T3" fmla="*/ 0 h 17"/>
                <a:gd name="T4" fmla="*/ 47 w 49"/>
                <a:gd name="T5" fmla="*/ 0 h 17"/>
                <a:gd name="T6" fmla="*/ 46 w 49"/>
                <a:gd name="T7" fmla="*/ 1 h 17"/>
                <a:gd name="T8" fmla="*/ 45 w 49"/>
                <a:gd name="T9" fmla="*/ 2 h 17"/>
                <a:gd name="T10" fmla="*/ 43 w 49"/>
                <a:gd name="T11" fmla="*/ 5 h 17"/>
                <a:gd name="T12" fmla="*/ 42 w 49"/>
                <a:gd name="T13" fmla="*/ 6 h 17"/>
                <a:gd name="T14" fmla="*/ 39 w 49"/>
                <a:gd name="T15" fmla="*/ 8 h 17"/>
                <a:gd name="T16" fmla="*/ 37 w 49"/>
                <a:gd name="T17" fmla="*/ 9 h 17"/>
                <a:gd name="T18" fmla="*/ 34 w 49"/>
                <a:gd name="T19" fmla="*/ 12 h 17"/>
                <a:gd name="T20" fmla="*/ 30 w 49"/>
                <a:gd name="T21" fmla="*/ 13 h 17"/>
                <a:gd name="T22" fmla="*/ 26 w 49"/>
                <a:gd name="T23" fmla="*/ 14 h 17"/>
                <a:gd name="T24" fmla="*/ 22 w 49"/>
                <a:gd name="T25" fmla="*/ 16 h 17"/>
                <a:gd name="T26" fmla="*/ 17 w 49"/>
                <a:gd name="T27" fmla="*/ 16 h 17"/>
                <a:gd name="T28" fmla="*/ 12 w 49"/>
                <a:gd name="T29" fmla="*/ 16 h 17"/>
                <a:gd name="T30" fmla="*/ 6 w 49"/>
                <a:gd name="T31" fmla="*/ 14 h 17"/>
                <a:gd name="T32" fmla="*/ 0 w 49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7"/>
                <a:gd name="T53" fmla="*/ 49 w 4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7">
                  <a:moveTo>
                    <a:pt x="48" y="0"/>
                  </a:moveTo>
                  <a:lnTo>
                    <a:pt x="48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3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7" y="9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0" y="13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0" name="Freeform 888"/>
            <p:cNvSpPr>
              <a:spLocks/>
            </p:cNvSpPr>
            <p:nvPr/>
          </p:nvSpPr>
          <p:spPr bwMode="auto">
            <a:xfrm>
              <a:off x="1093" y="1588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4 w 17"/>
                <a:gd name="T5" fmla="*/ 0 h 17"/>
                <a:gd name="T6" fmla="*/ 8 w 17"/>
                <a:gd name="T7" fmla="*/ 0 h 17"/>
                <a:gd name="T8" fmla="*/ 12 w 17"/>
                <a:gd name="T9" fmla="*/ 0 h 17"/>
                <a:gd name="T10" fmla="*/ 12 w 17"/>
                <a:gd name="T11" fmla="*/ 5 h 17"/>
                <a:gd name="T12" fmla="*/ 16 w 17"/>
                <a:gd name="T13" fmla="*/ 5 h 17"/>
                <a:gd name="T14" fmla="*/ 16 w 17"/>
                <a:gd name="T15" fmla="*/ 10 h 17"/>
                <a:gd name="T16" fmla="*/ 16 w 17"/>
                <a:gd name="T17" fmla="*/ 16 h 17"/>
                <a:gd name="T18" fmla="*/ 12 w 17"/>
                <a:gd name="T19" fmla="*/ 16 h 17"/>
                <a:gd name="T20" fmla="*/ 0 w 17"/>
                <a:gd name="T21" fmla="*/ 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0" y="5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1" name="Freeform 889"/>
            <p:cNvSpPr>
              <a:spLocks/>
            </p:cNvSpPr>
            <p:nvPr/>
          </p:nvSpPr>
          <p:spPr bwMode="auto">
            <a:xfrm>
              <a:off x="1045" y="1598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0 w 17"/>
                <a:gd name="T3" fmla="*/ 16 h 17"/>
                <a:gd name="T4" fmla="*/ 5 w 17"/>
                <a:gd name="T5" fmla="*/ 12 h 17"/>
                <a:gd name="T6" fmla="*/ 0 w 17"/>
                <a:gd name="T7" fmla="*/ 8 h 17"/>
                <a:gd name="T8" fmla="*/ 5 w 17"/>
                <a:gd name="T9" fmla="*/ 4 h 17"/>
                <a:gd name="T10" fmla="*/ 10 w 17"/>
                <a:gd name="T11" fmla="*/ 0 h 17"/>
                <a:gd name="T12" fmla="*/ 16 w 17"/>
                <a:gd name="T13" fmla="*/ 0 h 17"/>
                <a:gd name="T14" fmla="*/ 1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0" y="16"/>
                  </a:moveTo>
                  <a:lnTo>
                    <a:pt x="10" y="16"/>
                  </a:lnTo>
                  <a:lnTo>
                    <a:pt x="5" y="12"/>
                  </a:lnTo>
                  <a:lnTo>
                    <a:pt x="0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16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2" name="Freeform 890"/>
            <p:cNvSpPr>
              <a:spLocks/>
            </p:cNvSpPr>
            <p:nvPr/>
          </p:nvSpPr>
          <p:spPr bwMode="auto">
            <a:xfrm>
              <a:off x="952" y="1597"/>
              <a:ext cx="96" cy="20"/>
            </a:xfrm>
            <a:custGeom>
              <a:avLst/>
              <a:gdLst>
                <a:gd name="T0" fmla="*/ 95 w 96"/>
                <a:gd name="T1" fmla="*/ 3 h 20"/>
                <a:gd name="T2" fmla="*/ 89 w 96"/>
                <a:gd name="T3" fmla="*/ 2 h 20"/>
                <a:gd name="T4" fmla="*/ 82 w 96"/>
                <a:gd name="T5" fmla="*/ 1 h 20"/>
                <a:gd name="T6" fmla="*/ 75 w 96"/>
                <a:gd name="T7" fmla="*/ 0 h 20"/>
                <a:gd name="T8" fmla="*/ 69 w 96"/>
                <a:gd name="T9" fmla="*/ 0 h 20"/>
                <a:gd name="T10" fmla="*/ 62 w 96"/>
                <a:gd name="T11" fmla="*/ 0 h 20"/>
                <a:gd name="T12" fmla="*/ 55 w 96"/>
                <a:gd name="T13" fmla="*/ 1 h 20"/>
                <a:gd name="T14" fmla="*/ 49 w 96"/>
                <a:gd name="T15" fmla="*/ 2 h 20"/>
                <a:gd name="T16" fmla="*/ 42 w 96"/>
                <a:gd name="T17" fmla="*/ 3 h 20"/>
                <a:gd name="T18" fmla="*/ 36 w 96"/>
                <a:gd name="T19" fmla="*/ 4 h 20"/>
                <a:gd name="T20" fmla="*/ 29 w 96"/>
                <a:gd name="T21" fmla="*/ 5 h 20"/>
                <a:gd name="T22" fmla="*/ 24 w 96"/>
                <a:gd name="T23" fmla="*/ 7 h 20"/>
                <a:gd name="T24" fmla="*/ 18 w 96"/>
                <a:gd name="T25" fmla="*/ 9 h 20"/>
                <a:gd name="T26" fmla="*/ 13 w 96"/>
                <a:gd name="T27" fmla="*/ 11 h 20"/>
                <a:gd name="T28" fmla="*/ 8 w 96"/>
                <a:gd name="T29" fmla="*/ 14 h 20"/>
                <a:gd name="T30" fmla="*/ 4 w 96"/>
                <a:gd name="T31" fmla="*/ 16 h 20"/>
                <a:gd name="T32" fmla="*/ 0 w 96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20"/>
                <a:gd name="T53" fmla="*/ 96 w 9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20">
                  <a:moveTo>
                    <a:pt x="95" y="3"/>
                  </a:moveTo>
                  <a:lnTo>
                    <a:pt x="89" y="2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1"/>
                  </a:lnTo>
                  <a:lnTo>
                    <a:pt x="49" y="2"/>
                  </a:lnTo>
                  <a:lnTo>
                    <a:pt x="42" y="3"/>
                  </a:lnTo>
                  <a:lnTo>
                    <a:pt x="36" y="4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18" y="9"/>
                  </a:lnTo>
                  <a:lnTo>
                    <a:pt x="13" y="11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3" name="Freeform 891"/>
            <p:cNvSpPr>
              <a:spLocks/>
            </p:cNvSpPr>
            <p:nvPr/>
          </p:nvSpPr>
          <p:spPr bwMode="auto">
            <a:xfrm>
              <a:off x="1047" y="1598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5 w 17"/>
                <a:gd name="T3" fmla="*/ 0 h 17"/>
                <a:gd name="T4" fmla="*/ 10 w 17"/>
                <a:gd name="T5" fmla="*/ 4 h 17"/>
                <a:gd name="T6" fmla="*/ 16 w 17"/>
                <a:gd name="T7" fmla="*/ 4 h 17"/>
                <a:gd name="T8" fmla="*/ 16 w 17"/>
                <a:gd name="T9" fmla="*/ 8 h 17"/>
                <a:gd name="T10" fmla="*/ 16 w 17"/>
                <a:gd name="T11" fmla="*/ 12 h 17"/>
                <a:gd name="T12" fmla="*/ 10 w 17"/>
                <a:gd name="T13" fmla="*/ 12 h 17"/>
                <a:gd name="T14" fmla="*/ 5 w 17"/>
                <a:gd name="T15" fmla="*/ 16 h 17"/>
                <a:gd name="T16" fmla="*/ 0 w 17"/>
                <a:gd name="T17" fmla="*/ 16 h 17"/>
                <a:gd name="T18" fmla="*/ 5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5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0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4" name="Freeform 892"/>
            <p:cNvSpPr>
              <a:spLocks/>
            </p:cNvSpPr>
            <p:nvPr/>
          </p:nvSpPr>
          <p:spPr bwMode="auto">
            <a:xfrm>
              <a:off x="950" y="1615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12 h 17"/>
                <a:gd name="T4" fmla="*/ 10 w 17"/>
                <a:gd name="T5" fmla="*/ 16 h 17"/>
                <a:gd name="T6" fmla="*/ 5 w 17"/>
                <a:gd name="T7" fmla="*/ 16 h 17"/>
                <a:gd name="T8" fmla="*/ 5 w 17"/>
                <a:gd name="T9" fmla="*/ 12 h 17"/>
                <a:gd name="T10" fmla="*/ 0 w 17"/>
                <a:gd name="T11" fmla="*/ 12 h 17"/>
                <a:gd name="T12" fmla="*/ 0 w 17"/>
                <a:gd name="T13" fmla="*/ 8 h 17"/>
                <a:gd name="T14" fmla="*/ 0 w 17"/>
                <a:gd name="T15" fmla="*/ 4 h 17"/>
                <a:gd name="T16" fmla="*/ 0 w 17"/>
                <a:gd name="T17" fmla="*/ 0 h 17"/>
                <a:gd name="T18" fmla="*/ 5 w 17"/>
                <a:gd name="T19" fmla="*/ 0 h 17"/>
                <a:gd name="T20" fmla="*/ 16 w 17"/>
                <a:gd name="T21" fmla="*/ 1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2"/>
                  </a:moveTo>
                  <a:lnTo>
                    <a:pt x="16" y="12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12"/>
                  </a:lnTo>
                </a:path>
              </a:pathLst>
            </a:custGeom>
            <a:solidFill>
              <a:srgbClr val="434B44"/>
            </a:solidFill>
            <a:ln w="12700" cap="rnd">
              <a:solidFill>
                <a:srgbClr val="434B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5" name="Freeform 893"/>
            <p:cNvSpPr>
              <a:spLocks/>
            </p:cNvSpPr>
            <p:nvPr/>
          </p:nvSpPr>
          <p:spPr bwMode="auto">
            <a:xfrm>
              <a:off x="862" y="1616"/>
              <a:ext cx="91" cy="24"/>
            </a:xfrm>
            <a:custGeom>
              <a:avLst/>
              <a:gdLst>
                <a:gd name="T0" fmla="*/ 90 w 91"/>
                <a:gd name="T1" fmla="*/ 0 h 24"/>
                <a:gd name="T2" fmla="*/ 86 w 91"/>
                <a:gd name="T3" fmla="*/ 3 h 24"/>
                <a:gd name="T4" fmla="*/ 81 w 91"/>
                <a:gd name="T5" fmla="*/ 5 h 24"/>
                <a:gd name="T6" fmla="*/ 76 w 91"/>
                <a:gd name="T7" fmla="*/ 8 h 24"/>
                <a:gd name="T8" fmla="*/ 71 w 91"/>
                <a:gd name="T9" fmla="*/ 11 h 24"/>
                <a:gd name="T10" fmla="*/ 65 w 91"/>
                <a:gd name="T11" fmla="*/ 13 h 24"/>
                <a:gd name="T12" fmla="*/ 58 w 91"/>
                <a:gd name="T13" fmla="*/ 16 h 24"/>
                <a:gd name="T14" fmla="*/ 52 w 91"/>
                <a:gd name="T15" fmla="*/ 18 h 24"/>
                <a:gd name="T16" fmla="*/ 45 w 91"/>
                <a:gd name="T17" fmla="*/ 19 h 24"/>
                <a:gd name="T18" fmla="*/ 38 w 91"/>
                <a:gd name="T19" fmla="*/ 21 h 24"/>
                <a:gd name="T20" fmla="*/ 32 w 91"/>
                <a:gd name="T21" fmla="*/ 22 h 24"/>
                <a:gd name="T22" fmla="*/ 25 w 91"/>
                <a:gd name="T23" fmla="*/ 22 h 24"/>
                <a:gd name="T24" fmla="*/ 19 w 91"/>
                <a:gd name="T25" fmla="*/ 23 h 24"/>
                <a:gd name="T26" fmla="*/ 14 w 91"/>
                <a:gd name="T27" fmla="*/ 22 h 24"/>
                <a:gd name="T28" fmla="*/ 8 w 91"/>
                <a:gd name="T29" fmla="*/ 22 h 24"/>
                <a:gd name="T30" fmla="*/ 4 w 91"/>
                <a:gd name="T31" fmla="*/ 21 h 24"/>
                <a:gd name="T32" fmla="*/ 0 w 91"/>
                <a:gd name="T33" fmla="*/ 1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24"/>
                <a:gd name="T53" fmla="*/ 91 w 91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24">
                  <a:moveTo>
                    <a:pt x="90" y="0"/>
                  </a:moveTo>
                  <a:lnTo>
                    <a:pt x="86" y="3"/>
                  </a:lnTo>
                  <a:lnTo>
                    <a:pt x="81" y="5"/>
                  </a:lnTo>
                  <a:lnTo>
                    <a:pt x="76" y="8"/>
                  </a:lnTo>
                  <a:lnTo>
                    <a:pt x="71" y="11"/>
                  </a:lnTo>
                  <a:lnTo>
                    <a:pt x="65" y="13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45" y="19"/>
                  </a:lnTo>
                  <a:lnTo>
                    <a:pt x="38" y="21"/>
                  </a:lnTo>
                  <a:lnTo>
                    <a:pt x="32" y="22"/>
                  </a:lnTo>
                  <a:lnTo>
                    <a:pt x="25" y="22"/>
                  </a:lnTo>
                  <a:lnTo>
                    <a:pt x="19" y="23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0" y="19"/>
                  </a:lnTo>
                </a:path>
              </a:pathLst>
            </a:custGeom>
            <a:noFill/>
            <a:ln w="12700" cap="rnd">
              <a:solidFill>
                <a:srgbClr val="434B44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34" name="Freeform 894"/>
          <p:cNvSpPr>
            <a:spLocks/>
          </p:cNvSpPr>
          <p:nvPr/>
        </p:nvSpPr>
        <p:spPr bwMode="auto">
          <a:xfrm>
            <a:off x="1509713" y="2562225"/>
            <a:ext cx="26987" cy="26988"/>
          </a:xfrm>
          <a:custGeom>
            <a:avLst/>
            <a:gdLst>
              <a:gd name="T0" fmla="*/ 0 w 17"/>
              <a:gd name="T1" fmla="*/ 4 h 17"/>
              <a:gd name="T2" fmla="*/ 0 w 17"/>
              <a:gd name="T3" fmla="*/ 4 h 17"/>
              <a:gd name="T4" fmla="*/ 0 w 17"/>
              <a:gd name="T5" fmla="*/ 0 h 17"/>
              <a:gd name="T6" fmla="*/ 5 w 17"/>
              <a:gd name="T7" fmla="*/ 0 h 17"/>
              <a:gd name="T8" fmla="*/ 10 w 17"/>
              <a:gd name="T9" fmla="*/ 0 h 17"/>
              <a:gd name="T10" fmla="*/ 10 w 17"/>
              <a:gd name="T11" fmla="*/ 4 h 17"/>
              <a:gd name="T12" fmla="*/ 16 w 17"/>
              <a:gd name="T13" fmla="*/ 4 h 17"/>
              <a:gd name="T14" fmla="*/ 16 w 17"/>
              <a:gd name="T15" fmla="*/ 8 h 17"/>
              <a:gd name="T16" fmla="*/ 16 w 17"/>
              <a:gd name="T17" fmla="*/ 12 h 17"/>
              <a:gd name="T18" fmla="*/ 16 w 17"/>
              <a:gd name="T19" fmla="*/ 16 h 17"/>
              <a:gd name="T20" fmla="*/ 10 w 17"/>
              <a:gd name="T21" fmla="*/ 16 h 17"/>
              <a:gd name="T22" fmla="*/ 0 w 17"/>
              <a:gd name="T23" fmla="*/ 4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0" y="4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5" name="Freeform 895"/>
          <p:cNvSpPr>
            <a:spLocks/>
          </p:cNvSpPr>
          <p:nvPr/>
        </p:nvSpPr>
        <p:spPr bwMode="auto">
          <a:xfrm>
            <a:off x="1365250" y="2592388"/>
            <a:ext cx="26988" cy="26987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5 w 17"/>
              <a:gd name="T5" fmla="*/ 12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5 w 17"/>
              <a:gd name="T13" fmla="*/ 4 h 17"/>
              <a:gd name="T14" fmla="*/ 5 w 17"/>
              <a:gd name="T15" fmla="*/ 0 h 17"/>
              <a:gd name="T16" fmla="*/ 10 w 17"/>
              <a:gd name="T17" fmla="*/ 0 h 17"/>
              <a:gd name="T18" fmla="*/ 16 w 17"/>
              <a:gd name="T19" fmla="*/ 0 h 17"/>
              <a:gd name="T20" fmla="*/ 5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6" name="Freeform 896"/>
          <p:cNvSpPr>
            <a:spLocks/>
          </p:cNvSpPr>
          <p:nvPr/>
        </p:nvSpPr>
        <p:spPr bwMode="auto">
          <a:xfrm>
            <a:off x="1695450" y="2476500"/>
            <a:ext cx="66675" cy="30163"/>
          </a:xfrm>
          <a:custGeom>
            <a:avLst/>
            <a:gdLst>
              <a:gd name="T0" fmla="*/ 41 w 42"/>
              <a:gd name="T1" fmla="*/ 0 h 19"/>
              <a:gd name="T2" fmla="*/ 41 w 42"/>
              <a:gd name="T3" fmla="*/ 0 h 19"/>
              <a:gd name="T4" fmla="*/ 41 w 42"/>
              <a:gd name="T5" fmla="*/ 2 h 19"/>
              <a:gd name="T6" fmla="*/ 40 w 42"/>
              <a:gd name="T7" fmla="*/ 3 h 19"/>
              <a:gd name="T8" fmla="*/ 40 w 42"/>
              <a:gd name="T9" fmla="*/ 5 h 19"/>
              <a:gd name="T10" fmla="*/ 39 w 42"/>
              <a:gd name="T11" fmla="*/ 6 h 19"/>
              <a:gd name="T12" fmla="*/ 38 w 42"/>
              <a:gd name="T13" fmla="*/ 8 h 19"/>
              <a:gd name="T14" fmla="*/ 36 w 42"/>
              <a:gd name="T15" fmla="*/ 10 h 19"/>
              <a:gd name="T16" fmla="*/ 33 w 42"/>
              <a:gd name="T17" fmla="*/ 12 h 19"/>
              <a:gd name="T18" fmla="*/ 31 w 42"/>
              <a:gd name="T19" fmla="*/ 13 h 19"/>
              <a:gd name="T20" fmla="*/ 27 w 42"/>
              <a:gd name="T21" fmla="*/ 15 h 19"/>
              <a:gd name="T22" fmla="*/ 23 w 42"/>
              <a:gd name="T23" fmla="*/ 16 h 19"/>
              <a:gd name="T24" fmla="*/ 19 w 42"/>
              <a:gd name="T25" fmla="*/ 17 h 19"/>
              <a:gd name="T26" fmla="*/ 14 w 42"/>
              <a:gd name="T27" fmla="*/ 18 h 19"/>
              <a:gd name="T28" fmla="*/ 7 w 42"/>
              <a:gd name="T29" fmla="*/ 18 h 19"/>
              <a:gd name="T30" fmla="*/ 0 w 42"/>
              <a:gd name="T31" fmla="*/ 18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"/>
              <a:gd name="T49" fmla="*/ 0 h 19"/>
              <a:gd name="T50" fmla="*/ 42 w 42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" h="19">
                <a:moveTo>
                  <a:pt x="41" y="0"/>
                </a:moveTo>
                <a:lnTo>
                  <a:pt x="41" y="0"/>
                </a:lnTo>
                <a:lnTo>
                  <a:pt x="41" y="2"/>
                </a:lnTo>
                <a:lnTo>
                  <a:pt x="40" y="3"/>
                </a:lnTo>
                <a:lnTo>
                  <a:pt x="40" y="5"/>
                </a:lnTo>
                <a:lnTo>
                  <a:pt x="39" y="6"/>
                </a:lnTo>
                <a:lnTo>
                  <a:pt x="38" y="8"/>
                </a:lnTo>
                <a:lnTo>
                  <a:pt x="36" y="10"/>
                </a:lnTo>
                <a:lnTo>
                  <a:pt x="33" y="12"/>
                </a:lnTo>
                <a:lnTo>
                  <a:pt x="31" y="13"/>
                </a:lnTo>
                <a:lnTo>
                  <a:pt x="27" y="15"/>
                </a:lnTo>
                <a:lnTo>
                  <a:pt x="23" y="16"/>
                </a:lnTo>
                <a:lnTo>
                  <a:pt x="19" y="17"/>
                </a:lnTo>
                <a:lnTo>
                  <a:pt x="14" y="18"/>
                </a:lnTo>
                <a:lnTo>
                  <a:pt x="7" y="18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37" name="Freeform 897"/>
          <p:cNvSpPr>
            <a:spLocks/>
          </p:cNvSpPr>
          <p:nvPr/>
        </p:nvSpPr>
        <p:spPr bwMode="auto">
          <a:xfrm>
            <a:off x="1757363" y="2473325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8 h 17"/>
              <a:gd name="T6" fmla="*/ 3 w 17"/>
              <a:gd name="T7" fmla="*/ 8 h 17"/>
              <a:gd name="T8" fmla="*/ 3 w 17"/>
              <a:gd name="T9" fmla="*/ 0 h 17"/>
              <a:gd name="T10" fmla="*/ 6 w 17"/>
              <a:gd name="T11" fmla="*/ 0 h 17"/>
              <a:gd name="T12" fmla="*/ 9 w 17"/>
              <a:gd name="T13" fmla="*/ 0 h 17"/>
              <a:gd name="T14" fmla="*/ 12 w 17"/>
              <a:gd name="T15" fmla="*/ 0 h 17"/>
              <a:gd name="T16" fmla="*/ 12 w 17"/>
              <a:gd name="T17" fmla="*/ 8 h 17"/>
              <a:gd name="T18" fmla="*/ 16 w 17"/>
              <a:gd name="T19" fmla="*/ 8 h 17"/>
              <a:gd name="T20" fmla="*/ 16 w 17"/>
              <a:gd name="T21" fmla="*/ 16 h 17"/>
              <a:gd name="T22" fmla="*/ 0 w 17"/>
              <a:gd name="T23" fmla="*/ 16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3" y="8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2" y="8"/>
                </a:lnTo>
                <a:lnTo>
                  <a:pt x="16" y="8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Freeform 898"/>
          <p:cNvSpPr>
            <a:spLocks/>
          </p:cNvSpPr>
          <p:nvPr/>
        </p:nvSpPr>
        <p:spPr bwMode="auto">
          <a:xfrm>
            <a:off x="1690688" y="2501900"/>
            <a:ext cx="26987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0 w 17"/>
              <a:gd name="T5" fmla="*/ 16 h 17"/>
              <a:gd name="T6" fmla="*/ 5 w 17"/>
              <a:gd name="T7" fmla="*/ 16 h 17"/>
              <a:gd name="T8" fmla="*/ 5 w 17"/>
              <a:gd name="T9" fmla="*/ 12 h 17"/>
              <a:gd name="T10" fmla="*/ 0 w 17"/>
              <a:gd name="T11" fmla="*/ 12 h 17"/>
              <a:gd name="T12" fmla="*/ 0 w 17"/>
              <a:gd name="T13" fmla="*/ 9 h 17"/>
              <a:gd name="T14" fmla="*/ 0 w 17"/>
              <a:gd name="T15" fmla="*/ 6 h 17"/>
              <a:gd name="T16" fmla="*/ 0 w 17"/>
              <a:gd name="T17" fmla="*/ 3 h 17"/>
              <a:gd name="T18" fmla="*/ 5 w 17"/>
              <a:gd name="T19" fmla="*/ 3 h 17"/>
              <a:gd name="T20" fmla="*/ 10 w 17"/>
              <a:gd name="T21" fmla="*/ 3 h 17"/>
              <a:gd name="T22" fmla="*/ 10 w 17"/>
              <a:gd name="T23" fmla="*/ 0 h 17"/>
              <a:gd name="T24" fmla="*/ 16 w 17"/>
              <a:gd name="T25" fmla="*/ 0 h 17"/>
              <a:gd name="T26" fmla="*/ 16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5" y="3"/>
                </a:lnTo>
                <a:lnTo>
                  <a:pt x="10" y="3"/>
                </a:lnTo>
                <a:lnTo>
                  <a:pt x="10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9" name="Freeform 899"/>
          <p:cNvSpPr>
            <a:spLocks/>
          </p:cNvSpPr>
          <p:nvPr/>
        </p:nvSpPr>
        <p:spPr bwMode="auto">
          <a:xfrm>
            <a:off x="1547813" y="2501900"/>
            <a:ext cx="149225" cy="26988"/>
          </a:xfrm>
          <a:custGeom>
            <a:avLst/>
            <a:gdLst>
              <a:gd name="T0" fmla="*/ 93 w 94"/>
              <a:gd name="T1" fmla="*/ 2 h 17"/>
              <a:gd name="T2" fmla="*/ 86 w 94"/>
              <a:gd name="T3" fmla="*/ 2 h 17"/>
              <a:gd name="T4" fmla="*/ 79 w 94"/>
              <a:gd name="T5" fmla="*/ 1 h 17"/>
              <a:gd name="T6" fmla="*/ 72 w 94"/>
              <a:gd name="T7" fmla="*/ 1 h 17"/>
              <a:gd name="T8" fmla="*/ 66 w 94"/>
              <a:gd name="T9" fmla="*/ 1 h 17"/>
              <a:gd name="T10" fmla="*/ 61 w 94"/>
              <a:gd name="T11" fmla="*/ 0 h 17"/>
              <a:gd name="T12" fmla="*/ 55 w 94"/>
              <a:gd name="T13" fmla="*/ 0 h 17"/>
              <a:gd name="T14" fmla="*/ 49 w 94"/>
              <a:gd name="T15" fmla="*/ 0 h 17"/>
              <a:gd name="T16" fmla="*/ 44 w 94"/>
              <a:gd name="T17" fmla="*/ 0 h 17"/>
              <a:gd name="T18" fmla="*/ 39 w 94"/>
              <a:gd name="T19" fmla="*/ 1 h 17"/>
              <a:gd name="T20" fmla="*/ 33 w 94"/>
              <a:gd name="T21" fmla="*/ 1 h 17"/>
              <a:gd name="T22" fmla="*/ 28 w 94"/>
              <a:gd name="T23" fmla="*/ 2 h 17"/>
              <a:gd name="T24" fmla="*/ 23 w 94"/>
              <a:gd name="T25" fmla="*/ 4 h 17"/>
              <a:gd name="T26" fmla="*/ 17 w 94"/>
              <a:gd name="T27" fmla="*/ 7 h 17"/>
              <a:gd name="T28" fmla="*/ 11 w 94"/>
              <a:gd name="T29" fmla="*/ 8 h 17"/>
              <a:gd name="T30" fmla="*/ 6 w 94"/>
              <a:gd name="T31" fmla="*/ 11 h 17"/>
              <a:gd name="T32" fmla="*/ 0 w 94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17"/>
              <a:gd name="T53" fmla="*/ 94 w 9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17">
                <a:moveTo>
                  <a:pt x="93" y="2"/>
                </a:moveTo>
                <a:lnTo>
                  <a:pt x="86" y="2"/>
                </a:lnTo>
                <a:lnTo>
                  <a:pt x="79" y="1"/>
                </a:lnTo>
                <a:lnTo>
                  <a:pt x="72" y="1"/>
                </a:lnTo>
                <a:lnTo>
                  <a:pt x="66" y="1"/>
                </a:lnTo>
                <a:lnTo>
                  <a:pt x="61" y="0"/>
                </a:lnTo>
                <a:lnTo>
                  <a:pt x="55" y="0"/>
                </a:lnTo>
                <a:lnTo>
                  <a:pt x="49" y="0"/>
                </a:lnTo>
                <a:lnTo>
                  <a:pt x="44" y="0"/>
                </a:lnTo>
                <a:lnTo>
                  <a:pt x="39" y="1"/>
                </a:lnTo>
                <a:lnTo>
                  <a:pt x="33" y="1"/>
                </a:lnTo>
                <a:lnTo>
                  <a:pt x="28" y="2"/>
                </a:lnTo>
                <a:lnTo>
                  <a:pt x="23" y="4"/>
                </a:lnTo>
                <a:lnTo>
                  <a:pt x="17" y="7"/>
                </a:lnTo>
                <a:lnTo>
                  <a:pt x="11" y="8"/>
                </a:lnTo>
                <a:lnTo>
                  <a:pt x="6" y="1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0" name="Freeform 900"/>
          <p:cNvSpPr>
            <a:spLocks/>
          </p:cNvSpPr>
          <p:nvPr/>
        </p:nvSpPr>
        <p:spPr bwMode="auto">
          <a:xfrm>
            <a:off x="1695450" y="2501900"/>
            <a:ext cx="28575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3 h 17"/>
              <a:gd name="T6" fmla="*/ 16 w 17"/>
              <a:gd name="T7" fmla="*/ 3 h 17"/>
              <a:gd name="T8" fmla="*/ 16 w 17"/>
              <a:gd name="T9" fmla="*/ 6 h 17"/>
              <a:gd name="T10" fmla="*/ 16 w 17"/>
              <a:gd name="T11" fmla="*/ 9 h 17"/>
              <a:gd name="T12" fmla="*/ 16 w 17"/>
              <a:gd name="T13" fmla="*/ 12 h 17"/>
              <a:gd name="T14" fmla="*/ 8 w 17"/>
              <a:gd name="T15" fmla="*/ 12 h 17"/>
              <a:gd name="T16" fmla="*/ 8 w 17"/>
              <a:gd name="T17" fmla="*/ 16 h 17"/>
              <a:gd name="T18" fmla="*/ 0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3"/>
                </a:ln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8" y="12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1" name="Freeform 901"/>
          <p:cNvSpPr>
            <a:spLocks/>
          </p:cNvSpPr>
          <p:nvPr/>
        </p:nvSpPr>
        <p:spPr bwMode="auto">
          <a:xfrm>
            <a:off x="1544638" y="2516188"/>
            <a:ext cx="26987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0 w 17"/>
              <a:gd name="T13" fmla="*/ 0 h 17"/>
              <a:gd name="T14" fmla="*/ 8 w 17"/>
              <a:gd name="T15" fmla="*/ 0 h 17"/>
              <a:gd name="T16" fmla="*/ 16 w 17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8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Freeform 902"/>
          <p:cNvSpPr>
            <a:spLocks/>
          </p:cNvSpPr>
          <p:nvPr/>
        </p:nvSpPr>
        <p:spPr bwMode="auto">
          <a:xfrm>
            <a:off x="1420813" y="2519363"/>
            <a:ext cx="128587" cy="49212"/>
          </a:xfrm>
          <a:custGeom>
            <a:avLst/>
            <a:gdLst>
              <a:gd name="T0" fmla="*/ 80 w 81"/>
              <a:gd name="T1" fmla="*/ 0 h 31"/>
              <a:gd name="T2" fmla="*/ 75 w 81"/>
              <a:gd name="T3" fmla="*/ 2 h 31"/>
              <a:gd name="T4" fmla="*/ 70 w 81"/>
              <a:gd name="T5" fmla="*/ 4 h 31"/>
              <a:gd name="T6" fmla="*/ 64 w 81"/>
              <a:gd name="T7" fmla="*/ 6 h 31"/>
              <a:gd name="T8" fmla="*/ 59 w 81"/>
              <a:gd name="T9" fmla="*/ 9 h 31"/>
              <a:gd name="T10" fmla="*/ 53 w 81"/>
              <a:gd name="T11" fmla="*/ 11 h 31"/>
              <a:gd name="T12" fmla="*/ 47 w 81"/>
              <a:gd name="T13" fmla="*/ 13 h 31"/>
              <a:gd name="T14" fmla="*/ 42 w 81"/>
              <a:gd name="T15" fmla="*/ 16 h 31"/>
              <a:gd name="T16" fmla="*/ 36 w 81"/>
              <a:gd name="T17" fmla="*/ 18 h 31"/>
              <a:gd name="T18" fmla="*/ 31 w 81"/>
              <a:gd name="T19" fmla="*/ 20 h 31"/>
              <a:gd name="T20" fmla="*/ 26 w 81"/>
              <a:gd name="T21" fmla="*/ 22 h 31"/>
              <a:gd name="T22" fmla="*/ 20 w 81"/>
              <a:gd name="T23" fmla="*/ 24 h 31"/>
              <a:gd name="T24" fmla="*/ 16 w 81"/>
              <a:gd name="T25" fmla="*/ 25 h 31"/>
              <a:gd name="T26" fmla="*/ 11 w 81"/>
              <a:gd name="T27" fmla="*/ 27 h 31"/>
              <a:gd name="T28" fmla="*/ 7 w 81"/>
              <a:gd name="T29" fmla="*/ 28 h 31"/>
              <a:gd name="T30" fmla="*/ 3 w 81"/>
              <a:gd name="T31" fmla="*/ 29 h 31"/>
              <a:gd name="T32" fmla="*/ 0 w 81"/>
              <a:gd name="T33" fmla="*/ 3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31"/>
              <a:gd name="T53" fmla="*/ 81 w 81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31">
                <a:moveTo>
                  <a:pt x="80" y="0"/>
                </a:moveTo>
                <a:lnTo>
                  <a:pt x="75" y="2"/>
                </a:lnTo>
                <a:lnTo>
                  <a:pt x="70" y="4"/>
                </a:lnTo>
                <a:lnTo>
                  <a:pt x="64" y="6"/>
                </a:lnTo>
                <a:lnTo>
                  <a:pt x="59" y="9"/>
                </a:lnTo>
                <a:lnTo>
                  <a:pt x="53" y="11"/>
                </a:lnTo>
                <a:lnTo>
                  <a:pt x="47" y="13"/>
                </a:lnTo>
                <a:lnTo>
                  <a:pt x="42" y="16"/>
                </a:lnTo>
                <a:lnTo>
                  <a:pt x="36" y="18"/>
                </a:lnTo>
                <a:lnTo>
                  <a:pt x="31" y="20"/>
                </a:lnTo>
                <a:lnTo>
                  <a:pt x="26" y="22"/>
                </a:lnTo>
                <a:lnTo>
                  <a:pt x="20" y="24"/>
                </a:lnTo>
                <a:lnTo>
                  <a:pt x="16" y="25"/>
                </a:lnTo>
                <a:lnTo>
                  <a:pt x="11" y="27"/>
                </a:lnTo>
                <a:lnTo>
                  <a:pt x="7" y="28"/>
                </a:lnTo>
                <a:lnTo>
                  <a:pt x="3" y="29"/>
                </a:lnTo>
                <a:lnTo>
                  <a:pt x="0" y="3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3" name="Freeform 903"/>
          <p:cNvSpPr>
            <a:spLocks/>
          </p:cNvSpPr>
          <p:nvPr/>
        </p:nvSpPr>
        <p:spPr bwMode="auto">
          <a:xfrm>
            <a:off x="1546225" y="2516188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10 w 17"/>
              <a:gd name="T15" fmla="*/ 16 h 17"/>
              <a:gd name="T16" fmla="*/ 5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6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" name="Freeform 904"/>
          <p:cNvSpPr>
            <a:spLocks/>
          </p:cNvSpPr>
          <p:nvPr/>
        </p:nvSpPr>
        <p:spPr bwMode="auto">
          <a:xfrm>
            <a:off x="1419225" y="2563813"/>
            <a:ext cx="25400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8 w 17"/>
              <a:gd name="T13" fmla="*/ 4 h 17"/>
              <a:gd name="T14" fmla="*/ 8 w 17"/>
              <a:gd name="T15" fmla="*/ 0 h 17"/>
              <a:gd name="T16" fmla="*/ 16 w 17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" name="Freeform 905"/>
          <p:cNvSpPr>
            <a:spLocks/>
          </p:cNvSpPr>
          <p:nvPr/>
        </p:nvSpPr>
        <p:spPr bwMode="auto">
          <a:xfrm>
            <a:off x="1520825" y="2509838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3 w 17"/>
              <a:gd name="T5" fmla="*/ 10 h 17"/>
              <a:gd name="T6" fmla="*/ 6 w 17"/>
              <a:gd name="T7" fmla="*/ 10 h 17"/>
              <a:gd name="T8" fmla="*/ 6 w 17"/>
              <a:gd name="T9" fmla="*/ 5 h 17"/>
              <a:gd name="T10" fmla="*/ 9 w 17"/>
              <a:gd name="T11" fmla="*/ 5 h 17"/>
              <a:gd name="T12" fmla="*/ 12 w 17"/>
              <a:gd name="T13" fmla="*/ 5 h 17"/>
              <a:gd name="T14" fmla="*/ 12 w 17"/>
              <a:gd name="T15" fmla="*/ 0 h 17"/>
              <a:gd name="T16" fmla="*/ 16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3" y="10"/>
                </a:lnTo>
                <a:lnTo>
                  <a:pt x="6" y="10"/>
                </a:lnTo>
                <a:lnTo>
                  <a:pt x="6" y="5"/>
                </a:lnTo>
                <a:lnTo>
                  <a:pt x="9" y="5"/>
                </a:lnTo>
                <a:lnTo>
                  <a:pt x="12" y="5"/>
                </a:lnTo>
                <a:lnTo>
                  <a:pt x="12" y="0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6" name="Freeform 906"/>
          <p:cNvSpPr>
            <a:spLocks/>
          </p:cNvSpPr>
          <p:nvPr/>
        </p:nvSpPr>
        <p:spPr bwMode="auto">
          <a:xfrm>
            <a:off x="1517650" y="2511425"/>
            <a:ext cx="26988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0 w 17"/>
              <a:gd name="T5" fmla="*/ 16 h 17"/>
              <a:gd name="T6" fmla="*/ 5 w 17"/>
              <a:gd name="T7" fmla="*/ 16 h 17"/>
              <a:gd name="T8" fmla="*/ 5 w 17"/>
              <a:gd name="T9" fmla="*/ 12 h 17"/>
              <a:gd name="T10" fmla="*/ 0 w 17"/>
              <a:gd name="T11" fmla="*/ 12 h 17"/>
              <a:gd name="T12" fmla="*/ 0 w 17"/>
              <a:gd name="T13" fmla="*/ 8 h 17"/>
              <a:gd name="T14" fmla="*/ 0 w 17"/>
              <a:gd name="T15" fmla="*/ 4 h 17"/>
              <a:gd name="T16" fmla="*/ 5 w 17"/>
              <a:gd name="T17" fmla="*/ 0 h 17"/>
              <a:gd name="T18" fmla="*/ 16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" name="Freeform 907"/>
          <p:cNvSpPr>
            <a:spLocks/>
          </p:cNvSpPr>
          <p:nvPr/>
        </p:nvSpPr>
        <p:spPr bwMode="auto">
          <a:xfrm>
            <a:off x="1525588" y="250666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0 h 17"/>
              <a:gd name="T8" fmla="*/ 12 w 17"/>
              <a:gd name="T9" fmla="*/ 0 h 17"/>
              <a:gd name="T10" fmla="*/ 12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2 w 17"/>
              <a:gd name="T17" fmla="*/ 12 h 17"/>
              <a:gd name="T18" fmla="*/ 12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6" y="8"/>
                </a:lnTo>
                <a:lnTo>
                  <a:pt x="16" y="12"/>
                </a:lnTo>
                <a:lnTo>
                  <a:pt x="12" y="12"/>
                </a:lnTo>
                <a:lnTo>
                  <a:pt x="12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Freeform 908"/>
          <p:cNvSpPr>
            <a:spLocks/>
          </p:cNvSpPr>
          <p:nvPr/>
        </p:nvSpPr>
        <p:spPr bwMode="auto">
          <a:xfrm>
            <a:off x="1528763" y="2489200"/>
            <a:ext cx="98425" cy="26988"/>
          </a:xfrm>
          <a:custGeom>
            <a:avLst/>
            <a:gdLst>
              <a:gd name="T0" fmla="*/ 0 w 62"/>
              <a:gd name="T1" fmla="*/ 16 h 17"/>
              <a:gd name="T2" fmla="*/ 0 w 62"/>
              <a:gd name="T3" fmla="*/ 16 h 17"/>
              <a:gd name="T4" fmla="*/ 1 w 62"/>
              <a:gd name="T5" fmla="*/ 14 h 17"/>
              <a:gd name="T6" fmla="*/ 4 w 62"/>
              <a:gd name="T7" fmla="*/ 14 h 17"/>
              <a:gd name="T8" fmla="*/ 7 w 62"/>
              <a:gd name="T9" fmla="*/ 13 h 17"/>
              <a:gd name="T10" fmla="*/ 10 w 62"/>
              <a:gd name="T11" fmla="*/ 12 h 17"/>
              <a:gd name="T12" fmla="*/ 14 w 62"/>
              <a:gd name="T13" fmla="*/ 11 h 17"/>
              <a:gd name="T14" fmla="*/ 18 w 62"/>
              <a:gd name="T15" fmla="*/ 9 h 17"/>
              <a:gd name="T16" fmla="*/ 23 w 62"/>
              <a:gd name="T17" fmla="*/ 7 h 17"/>
              <a:gd name="T18" fmla="*/ 28 w 62"/>
              <a:gd name="T19" fmla="*/ 6 h 17"/>
              <a:gd name="T20" fmla="*/ 33 w 62"/>
              <a:gd name="T21" fmla="*/ 4 h 17"/>
              <a:gd name="T22" fmla="*/ 38 w 62"/>
              <a:gd name="T23" fmla="*/ 3 h 17"/>
              <a:gd name="T24" fmla="*/ 43 w 62"/>
              <a:gd name="T25" fmla="*/ 2 h 17"/>
              <a:gd name="T26" fmla="*/ 48 w 62"/>
              <a:gd name="T27" fmla="*/ 1 h 17"/>
              <a:gd name="T28" fmla="*/ 52 w 62"/>
              <a:gd name="T29" fmla="*/ 0 h 17"/>
              <a:gd name="T30" fmla="*/ 57 w 62"/>
              <a:gd name="T31" fmla="*/ 0 h 17"/>
              <a:gd name="T32" fmla="*/ 61 w 62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"/>
              <a:gd name="T52" fmla="*/ 0 h 17"/>
              <a:gd name="T53" fmla="*/ 62 w 62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" h="17">
                <a:moveTo>
                  <a:pt x="0" y="16"/>
                </a:moveTo>
                <a:lnTo>
                  <a:pt x="0" y="16"/>
                </a:lnTo>
                <a:lnTo>
                  <a:pt x="1" y="14"/>
                </a:lnTo>
                <a:lnTo>
                  <a:pt x="4" y="14"/>
                </a:lnTo>
                <a:lnTo>
                  <a:pt x="7" y="13"/>
                </a:lnTo>
                <a:lnTo>
                  <a:pt x="10" y="12"/>
                </a:lnTo>
                <a:lnTo>
                  <a:pt x="14" y="11"/>
                </a:lnTo>
                <a:lnTo>
                  <a:pt x="18" y="9"/>
                </a:lnTo>
                <a:lnTo>
                  <a:pt x="23" y="7"/>
                </a:lnTo>
                <a:lnTo>
                  <a:pt x="28" y="6"/>
                </a:lnTo>
                <a:lnTo>
                  <a:pt x="33" y="4"/>
                </a:lnTo>
                <a:lnTo>
                  <a:pt x="38" y="3"/>
                </a:lnTo>
                <a:lnTo>
                  <a:pt x="43" y="2"/>
                </a:lnTo>
                <a:lnTo>
                  <a:pt x="48" y="1"/>
                </a:lnTo>
                <a:lnTo>
                  <a:pt x="52" y="0"/>
                </a:lnTo>
                <a:lnTo>
                  <a:pt x="57" y="0"/>
                </a:lnTo>
                <a:lnTo>
                  <a:pt x="61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Freeform 909"/>
          <p:cNvSpPr>
            <a:spLocks/>
          </p:cNvSpPr>
          <p:nvPr/>
        </p:nvSpPr>
        <p:spPr bwMode="auto">
          <a:xfrm>
            <a:off x="1524000" y="2506663"/>
            <a:ext cx="26988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0 w 17"/>
              <a:gd name="T5" fmla="*/ 16 h 17"/>
              <a:gd name="T6" fmla="*/ 5 w 17"/>
              <a:gd name="T7" fmla="*/ 16 h 17"/>
              <a:gd name="T8" fmla="*/ 5 w 17"/>
              <a:gd name="T9" fmla="*/ 12 h 17"/>
              <a:gd name="T10" fmla="*/ 0 w 17"/>
              <a:gd name="T11" fmla="*/ 12 h 17"/>
              <a:gd name="T12" fmla="*/ 0 w 17"/>
              <a:gd name="T13" fmla="*/ 8 h 17"/>
              <a:gd name="T14" fmla="*/ 0 w 17"/>
              <a:gd name="T15" fmla="*/ 4 h 17"/>
              <a:gd name="T16" fmla="*/ 5 w 17"/>
              <a:gd name="T17" fmla="*/ 4 h 17"/>
              <a:gd name="T18" fmla="*/ 5 w 17"/>
              <a:gd name="T19" fmla="*/ 0 h 17"/>
              <a:gd name="T20" fmla="*/ 10 w 17"/>
              <a:gd name="T21" fmla="*/ 0 h 17"/>
              <a:gd name="T22" fmla="*/ 16 w 17"/>
              <a:gd name="T23" fmla="*/ 16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Freeform 910"/>
          <p:cNvSpPr>
            <a:spLocks/>
          </p:cNvSpPr>
          <p:nvPr/>
        </p:nvSpPr>
        <p:spPr bwMode="auto">
          <a:xfrm>
            <a:off x="1625600" y="2484438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0 w 17"/>
              <a:gd name="T9" fmla="*/ 3 h 17"/>
              <a:gd name="T10" fmla="*/ 16 w 17"/>
              <a:gd name="T11" fmla="*/ 6 h 17"/>
              <a:gd name="T12" fmla="*/ 16 w 17"/>
              <a:gd name="T13" fmla="*/ 9 h 17"/>
              <a:gd name="T14" fmla="*/ 16 w 17"/>
              <a:gd name="T15" fmla="*/ 12 h 17"/>
              <a:gd name="T16" fmla="*/ 10 w 17"/>
              <a:gd name="T17" fmla="*/ 12 h 17"/>
              <a:gd name="T18" fmla="*/ 10 w 17"/>
              <a:gd name="T19" fmla="*/ 16 h 17"/>
              <a:gd name="T20" fmla="*/ 5 w 17"/>
              <a:gd name="T21" fmla="*/ 16 h 17"/>
              <a:gd name="T22" fmla="*/ 0 w 17"/>
              <a:gd name="T23" fmla="*/ 16 h 17"/>
              <a:gd name="T24" fmla="*/ 0 w 1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3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10" y="12"/>
                </a:lnTo>
                <a:lnTo>
                  <a:pt x="10" y="16"/>
                </a:lnTo>
                <a:lnTo>
                  <a:pt x="5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Freeform 911"/>
          <p:cNvSpPr>
            <a:spLocks/>
          </p:cNvSpPr>
          <p:nvPr/>
        </p:nvSpPr>
        <p:spPr bwMode="auto">
          <a:xfrm>
            <a:off x="1625600" y="2489200"/>
            <a:ext cx="38100" cy="26988"/>
          </a:xfrm>
          <a:custGeom>
            <a:avLst/>
            <a:gdLst>
              <a:gd name="T0" fmla="*/ 0 w 24"/>
              <a:gd name="T1" fmla="*/ 0 h 17"/>
              <a:gd name="T2" fmla="*/ 1 w 24"/>
              <a:gd name="T3" fmla="*/ 0 h 17"/>
              <a:gd name="T4" fmla="*/ 3 w 24"/>
              <a:gd name="T5" fmla="*/ 0 h 17"/>
              <a:gd name="T6" fmla="*/ 4 w 24"/>
              <a:gd name="T7" fmla="*/ 0 h 17"/>
              <a:gd name="T8" fmla="*/ 5 w 24"/>
              <a:gd name="T9" fmla="*/ 0 h 17"/>
              <a:gd name="T10" fmla="*/ 7 w 24"/>
              <a:gd name="T11" fmla="*/ 0 h 17"/>
              <a:gd name="T12" fmla="*/ 9 w 24"/>
              <a:gd name="T13" fmla="*/ 0 h 17"/>
              <a:gd name="T14" fmla="*/ 11 w 24"/>
              <a:gd name="T15" fmla="*/ 0 h 17"/>
              <a:gd name="T16" fmla="*/ 12 w 24"/>
              <a:gd name="T17" fmla="*/ 0 h 17"/>
              <a:gd name="T18" fmla="*/ 14 w 24"/>
              <a:gd name="T19" fmla="*/ 0 h 17"/>
              <a:gd name="T20" fmla="*/ 16 w 24"/>
              <a:gd name="T21" fmla="*/ 0 h 17"/>
              <a:gd name="T22" fmla="*/ 18 w 24"/>
              <a:gd name="T23" fmla="*/ 0 h 17"/>
              <a:gd name="T24" fmla="*/ 20 w 24"/>
              <a:gd name="T25" fmla="*/ 16 h 17"/>
              <a:gd name="T26" fmla="*/ 21 w 24"/>
              <a:gd name="T27" fmla="*/ 16 h 17"/>
              <a:gd name="T28" fmla="*/ 23 w 24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"/>
              <a:gd name="T46" fmla="*/ 0 h 17"/>
              <a:gd name="T47" fmla="*/ 24 w 2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" h="17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6"/>
                </a:lnTo>
                <a:lnTo>
                  <a:pt x="21" y="16"/>
                </a:lnTo>
                <a:lnTo>
                  <a:pt x="23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Freeform 912"/>
          <p:cNvSpPr>
            <a:spLocks/>
          </p:cNvSpPr>
          <p:nvPr/>
        </p:nvSpPr>
        <p:spPr bwMode="auto">
          <a:xfrm>
            <a:off x="1622425" y="2484438"/>
            <a:ext cx="26988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0 w 17"/>
              <a:gd name="T7" fmla="*/ 12 h 17"/>
              <a:gd name="T8" fmla="*/ 0 w 17"/>
              <a:gd name="T9" fmla="*/ 9 h 17"/>
              <a:gd name="T10" fmla="*/ 0 w 17"/>
              <a:gd name="T11" fmla="*/ 6 h 17"/>
              <a:gd name="T12" fmla="*/ 0 w 17"/>
              <a:gd name="T13" fmla="*/ 3 h 17"/>
              <a:gd name="T14" fmla="*/ 8 w 17"/>
              <a:gd name="T15" fmla="*/ 3 h 17"/>
              <a:gd name="T16" fmla="*/ 8 w 17"/>
              <a:gd name="T17" fmla="*/ 0 h 17"/>
              <a:gd name="T18" fmla="*/ 16 w 17"/>
              <a:gd name="T19" fmla="*/ 0 h 17"/>
              <a:gd name="T20" fmla="*/ 16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8" y="3"/>
                </a:lnTo>
                <a:lnTo>
                  <a:pt x="8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Freeform 913"/>
          <p:cNvSpPr>
            <a:spLocks/>
          </p:cNvSpPr>
          <p:nvPr/>
        </p:nvSpPr>
        <p:spPr bwMode="auto">
          <a:xfrm>
            <a:off x="1662113" y="2486025"/>
            <a:ext cx="26987" cy="26988"/>
          </a:xfrm>
          <a:custGeom>
            <a:avLst/>
            <a:gdLst>
              <a:gd name="T0" fmla="*/ 5 w 17"/>
              <a:gd name="T1" fmla="*/ 0 h 17"/>
              <a:gd name="T2" fmla="*/ 5 w 17"/>
              <a:gd name="T3" fmla="*/ 0 h 17"/>
              <a:gd name="T4" fmla="*/ 10 w 17"/>
              <a:gd name="T5" fmla="*/ 3 h 17"/>
              <a:gd name="T6" fmla="*/ 16 w 17"/>
              <a:gd name="T7" fmla="*/ 3 h 17"/>
              <a:gd name="T8" fmla="*/ 16 w 17"/>
              <a:gd name="T9" fmla="*/ 6 h 17"/>
              <a:gd name="T10" fmla="*/ 16 w 17"/>
              <a:gd name="T11" fmla="*/ 9 h 17"/>
              <a:gd name="T12" fmla="*/ 16 w 17"/>
              <a:gd name="T13" fmla="*/ 12 h 17"/>
              <a:gd name="T14" fmla="*/ 10 w 17"/>
              <a:gd name="T15" fmla="*/ 12 h 17"/>
              <a:gd name="T16" fmla="*/ 5 w 17"/>
              <a:gd name="T17" fmla="*/ 12 h 17"/>
              <a:gd name="T18" fmla="*/ 5 w 17"/>
              <a:gd name="T19" fmla="*/ 16 h 17"/>
              <a:gd name="T20" fmla="*/ 0 w 17"/>
              <a:gd name="T21" fmla="*/ 16 h 17"/>
              <a:gd name="T22" fmla="*/ 5 w 17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5" y="0"/>
                </a:moveTo>
                <a:lnTo>
                  <a:pt x="5" y="0"/>
                </a:lnTo>
                <a:lnTo>
                  <a:pt x="10" y="3"/>
                </a:ln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10" y="12"/>
                </a:lnTo>
                <a:lnTo>
                  <a:pt x="5" y="12"/>
                </a:lnTo>
                <a:lnTo>
                  <a:pt x="5" y="16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Freeform 914"/>
          <p:cNvSpPr>
            <a:spLocks/>
          </p:cNvSpPr>
          <p:nvPr/>
        </p:nvSpPr>
        <p:spPr bwMode="auto">
          <a:xfrm>
            <a:off x="1652588" y="2541588"/>
            <a:ext cx="73025" cy="26987"/>
          </a:xfrm>
          <a:custGeom>
            <a:avLst/>
            <a:gdLst>
              <a:gd name="T0" fmla="*/ 45 w 46"/>
              <a:gd name="T1" fmla="*/ 0 h 17"/>
              <a:gd name="T2" fmla="*/ 45 w 46"/>
              <a:gd name="T3" fmla="*/ 0 h 17"/>
              <a:gd name="T4" fmla="*/ 44 w 46"/>
              <a:gd name="T5" fmla="*/ 1 h 17"/>
              <a:gd name="T6" fmla="*/ 43 w 46"/>
              <a:gd name="T7" fmla="*/ 2 h 17"/>
              <a:gd name="T8" fmla="*/ 42 w 46"/>
              <a:gd name="T9" fmla="*/ 3 h 17"/>
              <a:gd name="T10" fmla="*/ 40 w 46"/>
              <a:gd name="T11" fmla="*/ 4 h 17"/>
              <a:gd name="T12" fmla="*/ 38 w 46"/>
              <a:gd name="T13" fmla="*/ 7 h 17"/>
              <a:gd name="T14" fmla="*/ 36 w 46"/>
              <a:gd name="T15" fmla="*/ 8 h 17"/>
              <a:gd name="T16" fmla="*/ 33 w 46"/>
              <a:gd name="T17" fmla="*/ 11 h 17"/>
              <a:gd name="T18" fmla="*/ 30 w 46"/>
              <a:gd name="T19" fmla="*/ 12 h 17"/>
              <a:gd name="T20" fmla="*/ 27 w 46"/>
              <a:gd name="T21" fmla="*/ 13 h 17"/>
              <a:gd name="T22" fmla="*/ 23 w 46"/>
              <a:gd name="T23" fmla="*/ 14 h 17"/>
              <a:gd name="T24" fmla="*/ 19 w 46"/>
              <a:gd name="T25" fmla="*/ 16 h 17"/>
              <a:gd name="T26" fmla="*/ 14 w 46"/>
              <a:gd name="T27" fmla="*/ 16 h 17"/>
              <a:gd name="T28" fmla="*/ 10 w 46"/>
              <a:gd name="T29" fmla="*/ 14 h 17"/>
              <a:gd name="T30" fmla="*/ 5 w 46"/>
              <a:gd name="T31" fmla="*/ 13 h 17"/>
              <a:gd name="T32" fmla="*/ 0 w 46"/>
              <a:gd name="T33" fmla="*/ 12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17"/>
              <a:gd name="T53" fmla="*/ 46 w 46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17">
                <a:moveTo>
                  <a:pt x="45" y="0"/>
                </a:moveTo>
                <a:lnTo>
                  <a:pt x="45" y="0"/>
                </a:lnTo>
                <a:lnTo>
                  <a:pt x="44" y="1"/>
                </a:lnTo>
                <a:lnTo>
                  <a:pt x="43" y="2"/>
                </a:lnTo>
                <a:lnTo>
                  <a:pt x="42" y="3"/>
                </a:lnTo>
                <a:lnTo>
                  <a:pt x="40" y="4"/>
                </a:lnTo>
                <a:lnTo>
                  <a:pt x="38" y="7"/>
                </a:lnTo>
                <a:lnTo>
                  <a:pt x="36" y="8"/>
                </a:lnTo>
                <a:lnTo>
                  <a:pt x="33" y="11"/>
                </a:lnTo>
                <a:lnTo>
                  <a:pt x="30" y="12"/>
                </a:lnTo>
                <a:lnTo>
                  <a:pt x="27" y="13"/>
                </a:lnTo>
                <a:lnTo>
                  <a:pt x="23" y="14"/>
                </a:lnTo>
                <a:lnTo>
                  <a:pt x="19" y="16"/>
                </a:lnTo>
                <a:lnTo>
                  <a:pt x="14" y="16"/>
                </a:lnTo>
                <a:lnTo>
                  <a:pt x="10" y="14"/>
                </a:lnTo>
                <a:lnTo>
                  <a:pt x="5" y="13"/>
                </a:lnTo>
                <a:lnTo>
                  <a:pt x="0" y="12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Freeform 915"/>
          <p:cNvSpPr>
            <a:spLocks/>
          </p:cNvSpPr>
          <p:nvPr/>
        </p:nvSpPr>
        <p:spPr bwMode="auto">
          <a:xfrm>
            <a:off x="1722438" y="2538413"/>
            <a:ext cx="25400" cy="26987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0 w 17"/>
              <a:gd name="T5" fmla="*/ 0 h 17"/>
              <a:gd name="T6" fmla="*/ 4 w 17"/>
              <a:gd name="T7" fmla="*/ 0 h 17"/>
              <a:gd name="T8" fmla="*/ 8 w 17"/>
              <a:gd name="T9" fmla="*/ 0 h 17"/>
              <a:gd name="T10" fmla="*/ 12 w 17"/>
              <a:gd name="T11" fmla="*/ 0 h 17"/>
              <a:gd name="T12" fmla="*/ 12 w 17"/>
              <a:gd name="T13" fmla="*/ 5 h 17"/>
              <a:gd name="T14" fmla="*/ 16 w 17"/>
              <a:gd name="T15" fmla="*/ 5 h 17"/>
              <a:gd name="T16" fmla="*/ 16 w 17"/>
              <a:gd name="T17" fmla="*/ 10 h 17"/>
              <a:gd name="T18" fmla="*/ 16 w 17"/>
              <a:gd name="T19" fmla="*/ 16 h 17"/>
              <a:gd name="T20" fmla="*/ 12 w 17"/>
              <a:gd name="T21" fmla="*/ 16 h 17"/>
              <a:gd name="T22" fmla="*/ 0 w 17"/>
              <a:gd name="T23" fmla="*/ 5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5"/>
                </a:lnTo>
                <a:lnTo>
                  <a:pt x="16" y="5"/>
                </a:lnTo>
                <a:lnTo>
                  <a:pt x="16" y="10"/>
                </a:lnTo>
                <a:lnTo>
                  <a:pt x="16" y="16"/>
                </a:lnTo>
                <a:lnTo>
                  <a:pt x="12" y="16"/>
                </a:lnTo>
                <a:lnTo>
                  <a:pt x="0" y="5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Freeform 916"/>
          <p:cNvSpPr>
            <a:spLocks/>
          </p:cNvSpPr>
          <p:nvPr/>
        </p:nvSpPr>
        <p:spPr bwMode="auto">
          <a:xfrm>
            <a:off x="1647825" y="2554288"/>
            <a:ext cx="26988" cy="26987"/>
          </a:xfrm>
          <a:custGeom>
            <a:avLst/>
            <a:gdLst>
              <a:gd name="T0" fmla="*/ 10 w 17"/>
              <a:gd name="T1" fmla="*/ 16 h 17"/>
              <a:gd name="T2" fmla="*/ 10 w 17"/>
              <a:gd name="T3" fmla="*/ 16 h 17"/>
              <a:gd name="T4" fmla="*/ 5 w 17"/>
              <a:gd name="T5" fmla="*/ 16 h 17"/>
              <a:gd name="T6" fmla="*/ 5 w 17"/>
              <a:gd name="T7" fmla="*/ 12 h 17"/>
              <a:gd name="T8" fmla="*/ 0 w 17"/>
              <a:gd name="T9" fmla="*/ 12 h 17"/>
              <a:gd name="T10" fmla="*/ 0 w 17"/>
              <a:gd name="T11" fmla="*/ 8 h 17"/>
              <a:gd name="T12" fmla="*/ 0 w 17"/>
              <a:gd name="T13" fmla="*/ 4 h 17"/>
              <a:gd name="T14" fmla="*/ 5 w 17"/>
              <a:gd name="T15" fmla="*/ 4 h 17"/>
              <a:gd name="T16" fmla="*/ 5 w 17"/>
              <a:gd name="T17" fmla="*/ 0 h 17"/>
              <a:gd name="T18" fmla="*/ 10 w 17"/>
              <a:gd name="T19" fmla="*/ 0 h 17"/>
              <a:gd name="T20" fmla="*/ 16 w 17"/>
              <a:gd name="T21" fmla="*/ 0 h 17"/>
              <a:gd name="T22" fmla="*/ 10 w 17"/>
              <a:gd name="T23" fmla="*/ 16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10" y="16"/>
                </a:move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1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" name="Freeform 917"/>
          <p:cNvSpPr>
            <a:spLocks/>
          </p:cNvSpPr>
          <p:nvPr/>
        </p:nvSpPr>
        <p:spPr bwMode="auto">
          <a:xfrm>
            <a:off x="1524000" y="2552700"/>
            <a:ext cx="130175" cy="26988"/>
          </a:xfrm>
          <a:custGeom>
            <a:avLst/>
            <a:gdLst>
              <a:gd name="T0" fmla="*/ 81 w 82"/>
              <a:gd name="T1" fmla="*/ 3 h 17"/>
              <a:gd name="T2" fmla="*/ 76 w 82"/>
              <a:gd name="T3" fmla="*/ 2 h 17"/>
              <a:gd name="T4" fmla="*/ 71 w 82"/>
              <a:gd name="T5" fmla="*/ 1 h 17"/>
              <a:gd name="T6" fmla="*/ 65 w 82"/>
              <a:gd name="T7" fmla="*/ 0 h 17"/>
              <a:gd name="T8" fmla="*/ 59 w 82"/>
              <a:gd name="T9" fmla="*/ 0 h 17"/>
              <a:gd name="T10" fmla="*/ 53 w 82"/>
              <a:gd name="T11" fmla="*/ 0 h 17"/>
              <a:gd name="T12" fmla="*/ 47 w 82"/>
              <a:gd name="T13" fmla="*/ 1 h 17"/>
              <a:gd name="T14" fmla="*/ 41 w 82"/>
              <a:gd name="T15" fmla="*/ 2 h 17"/>
              <a:gd name="T16" fmla="*/ 35 w 82"/>
              <a:gd name="T17" fmla="*/ 3 h 17"/>
              <a:gd name="T18" fmla="*/ 29 w 82"/>
              <a:gd name="T19" fmla="*/ 4 h 17"/>
              <a:gd name="T20" fmla="*/ 24 w 82"/>
              <a:gd name="T21" fmla="*/ 6 h 17"/>
              <a:gd name="T22" fmla="*/ 19 w 82"/>
              <a:gd name="T23" fmla="*/ 8 h 17"/>
              <a:gd name="T24" fmla="*/ 14 w 82"/>
              <a:gd name="T25" fmla="*/ 9 h 17"/>
              <a:gd name="T26" fmla="*/ 9 w 82"/>
              <a:gd name="T27" fmla="*/ 11 h 17"/>
              <a:gd name="T28" fmla="*/ 6 w 82"/>
              <a:gd name="T29" fmla="*/ 13 h 17"/>
              <a:gd name="T30" fmla="*/ 2 w 82"/>
              <a:gd name="T31" fmla="*/ 14 h 17"/>
              <a:gd name="T32" fmla="*/ 0 w 82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17"/>
              <a:gd name="T53" fmla="*/ 82 w 82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17">
                <a:moveTo>
                  <a:pt x="81" y="3"/>
                </a:moveTo>
                <a:lnTo>
                  <a:pt x="76" y="2"/>
                </a:lnTo>
                <a:lnTo>
                  <a:pt x="71" y="1"/>
                </a:lnTo>
                <a:lnTo>
                  <a:pt x="65" y="0"/>
                </a:lnTo>
                <a:lnTo>
                  <a:pt x="59" y="0"/>
                </a:lnTo>
                <a:lnTo>
                  <a:pt x="53" y="0"/>
                </a:lnTo>
                <a:lnTo>
                  <a:pt x="47" y="1"/>
                </a:lnTo>
                <a:lnTo>
                  <a:pt x="41" y="2"/>
                </a:lnTo>
                <a:lnTo>
                  <a:pt x="35" y="3"/>
                </a:lnTo>
                <a:lnTo>
                  <a:pt x="29" y="4"/>
                </a:lnTo>
                <a:lnTo>
                  <a:pt x="24" y="6"/>
                </a:lnTo>
                <a:lnTo>
                  <a:pt x="19" y="8"/>
                </a:lnTo>
                <a:lnTo>
                  <a:pt x="14" y="9"/>
                </a:lnTo>
                <a:lnTo>
                  <a:pt x="9" y="11"/>
                </a:lnTo>
                <a:lnTo>
                  <a:pt x="6" y="13"/>
                </a:lnTo>
                <a:lnTo>
                  <a:pt x="2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8" name="Freeform 918"/>
          <p:cNvSpPr>
            <a:spLocks/>
          </p:cNvSpPr>
          <p:nvPr/>
        </p:nvSpPr>
        <p:spPr bwMode="auto">
          <a:xfrm>
            <a:off x="1651000" y="2554288"/>
            <a:ext cx="26988" cy="26987"/>
          </a:xfrm>
          <a:custGeom>
            <a:avLst/>
            <a:gdLst>
              <a:gd name="T0" fmla="*/ 5 w 17"/>
              <a:gd name="T1" fmla="*/ 0 h 17"/>
              <a:gd name="T2" fmla="*/ 5 w 17"/>
              <a:gd name="T3" fmla="*/ 0 h 17"/>
              <a:gd name="T4" fmla="*/ 10 w 17"/>
              <a:gd name="T5" fmla="*/ 4 h 17"/>
              <a:gd name="T6" fmla="*/ 16 w 17"/>
              <a:gd name="T7" fmla="*/ 4 h 17"/>
              <a:gd name="T8" fmla="*/ 16 w 17"/>
              <a:gd name="T9" fmla="*/ 8 h 17"/>
              <a:gd name="T10" fmla="*/ 16 w 17"/>
              <a:gd name="T11" fmla="*/ 12 h 17"/>
              <a:gd name="T12" fmla="*/ 10 w 17"/>
              <a:gd name="T13" fmla="*/ 12 h 17"/>
              <a:gd name="T14" fmla="*/ 5 w 17"/>
              <a:gd name="T15" fmla="*/ 16 h 17"/>
              <a:gd name="T16" fmla="*/ 0 w 17"/>
              <a:gd name="T17" fmla="*/ 16 h 17"/>
              <a:gd name="T18" fmla="*/ 5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0"/>
                </a:moveTo>
                <a:lnTo>
                  <a:pt x="5" y="0"/>
                </a:lnTo>
                <a:lnTo>
                  <a:pt x="10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2"/>
                </a:lnTo>
                <a:lnTo>
                  <a:pt x="5" y="16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Freeform 919"/>
          <p:cNvSpPr>
            <a:spLocks/>
          </p:cNvSpPr>
          <p:nvPr/>
        </p:nvSpPr>
        <p:spPr bwMode="auto">
          <a:xfrm>
            <a:off x="1519238" y="2574925"/>
            <a:ext cx="26987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6 h 17"/>
              <a:gd name="T8" fmla="*/ 4 w 17"/>
              <a:gd name="T9" fmla="*/ 16 h 17"/>
              <a:gd name="T10" fmla="*/ 4 w 17"/>
              <a:gd name="T11" fmla="*/ 12 h 17"/>
              <a:gd name="T12" fmla="*/ 0 w 17"/>
              <a:gd name="T13" fmla="*/ 12 h 17"/>
              <a:gd name="T14" fmla="*/ 0 w 17"/>
              <a:gd name="T15" fmla="*/ 8 h 17"/>
              <a:gd name="T16" fmla="*/ 0 w 17"/>
              <a:gd name="T17" fmla="*/ 4 h 17"/>
              <a:gd name="T18" fmla="*/ 4 w 17"/>
              <a:gd name="T19" fmla="*/ 0 h 17"/>
              <a:gd name="T20" fmla="*/ 16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Freeform 920"/>
          <p:cNvSpPr>
            <a:spLocks/>
          </p:cNvSpPr>
          <p:nvPr/>
        </p:nvSpPr>
        <p:spPr bwMode="auto">
          <a:xfrm>
            <a:off x="1450975" y="2578100"/>
            <a:ext cx="74613" cy="26988"/>
          </a:xfrm>
          <a:custGeom>
            <a:avLst/>
            <a:gdLst>
              <a:gd name="T0" fmla="*/ 46 w 47"/>
              <a:gd name="T1" fmla="*/ 0 h 17"/>
              <a:gd name="T2" fmla="*/ 43 w 47"/>
              <a:gd name="T3" fmla="*/ 1 h 17"/>
              <a:gd name="T4" fmla="*/ 40 w 47"/>
              <a:gd name="T5" fmla="*/ 3 h 17"/>
              <a:gd name="T6" fmla="*/ 37 w 47"/>
              <a:gd name="T7" fmla="*/ 7 h 17"/>
              <a:gd name="T8" fmla="*/ 33 w 47"/>
              <a:gd name="T9" fmla="*/ 8 h 17"/>
              <a:gd name="T10" fmla="*/ 29 w 47"/>
              <a:gd name="T11" fmla="*/ 10 h 17"/>
              <a:gd name="T12" fmla="*/ 26 w 47"/>
              <a:gd name="T13" fmla="*/ 12 h 17"/>
              <a:gd name="T14" fmla="*/ 22 w 47"/>
              <a:gd name="T15" fmla="*/ 12 h 17"/>
              <a:gd name="T16" fmla="*/ 18 w 47"/>
              <a:gd name="T17" fmla="*/ 14 h 17"/>
              <a:gd name="T18" fmla="*/ 15 w 47"/>
              <a:gd name="T19" fmla="*/ 14 h 17"/>
              <a:gd name="T20" fmla="*/ 11 w 47"/>
              <a:gd name="T21" fmla="*/ 14 h 17"/>
              <a:gd name="T22" fmla="*/ 8 w 47"/>
              <a:gd name="T23" fmla="*/ 14 h 17"/>
              <a:gd name="T24" fmla="*/ 5 w 47"/>
              <a:gd name="T25" fmla="*/ 16 h 17"/>
              <a:gd name="T26" fmla="*/ 3 w 47"/>
              <a:gd name="T27" fmla="*/ 16 h 17"/>
              <a:gd name="T28" fmla="*/ 1 w 47"/>
              <a:gd name="T29" fmla="*/ 16 h 17"/>
              <a:gd name="T30" fmla="*/ 0 w 4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"/>
              <a:gd name="T49" fmla="*/ 0 h 17"/>
              <a:gd name="T50" fmla="*/ 47 w 4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" h="17">
                <a:moveTo>
                  <a:pt x="46" y="0"/>
                </a:moveTo>
                <a:lnTo>
                  <a:pt x="43" y="1"/>
                </a:lnTo>
                <a:lnTo>
                  <a:pt x="40" y="3"/>
                </a:lnTo>
                <a:lnTo>
                  <a:pt x="37" y="7"/>
                </a:lnTo>
                <a:lnTo>
                  <a:pt x="33" y="8"/>
                </a:lnTo>
                <a:lnTo>
                  <a:pt x="29" y="10"/>
                </a:lnTo>
                <a:lnTo>
                  <a:pt x="26" y="12"/>
                </a:lnTo>
                <a:lnTo>
                  <a:pt x="22" y="12"/>
                </a:lnTo>
                <a:lnTo>
                  <a:pt x="18" y="14"/>
                </a:lnTo>
                <a:lnTo>
                  <a:pt x="15" y="14"/>
                </a:lnTo>
                <a:lnTo>
                  <a:pt x="11" y="14"/>
                </a:lnTo>
                <a:lnTo>
                  <a:pt x="8" y="14"/>
                </a:lnTo>
                <a:lnTo>
                  <a:pt x="5" y="16"/>
                </a:lnTo>
                <a:lnTo>
                  <a:pt x="3" y="16"/>
                </a:lnTo>
                <a:lnTo>
                  <a:pt x="1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1" name="Freeform 921"/>
          <p:cNvSpPr>
            <a:spLocks/>
          </p:cNvSpPr>
          <p:nvPr/>
        </p:nvSpPr>
        <p:spPr bwMode="auto">
          <a:xfrm>
            <a:off x="1520825" y="2574925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0 h 17"/>
              <a:gd name="T8" fmla="*/ 12 w 17"/>
              <a:gd name="T9" fmla="*/ 0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8 h 17"/>
              <a:gd name="T16" fmla="*/ 16 w 17"/>
              <a:gd name="T17" fmla="*/ 12 h 17"/>
              <a:gd name="T18" fmla="*/ 12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" name="Freeform 922"/>
          <p:cNvSpPr>
            <a:spLocks/>
          </p:cNvSpPr>
          <p:nvPr/>
        </p:nvSpPr>
        <p:spPr bwMode="auto">
          <a:xfrm>
            <a:off x="1447800" y="2589213"/>
            <a:ext cx="26988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8 w 17"/>
              <a:gd name="T7" fmla="*/ 12 h 17"/>
              <a:gd name="T8" fmla="*/ 0 w 17"/>
              <a:gd name="T9" fmla="*/ 12 h 17"/>
              <a:gd name="T10" fmla="*/ 0 w 17"/>
              <a:gd name="T11" fmla="*/ 8 h 17"/>
              <a:gd name="T12" fmla="*/ 0 w 17"/>
              <a:gd name="T13" fmla="*/ 4 h 17"/>
              <a:gd name="T14" fmla="*/ 8 w 17"/>
              <a:gd name="T15" fmla="*/ 4 h 17"/>
              <a:gd name="T16" fmla="*/ 8 w 17"/>
              <a:gd name="T17" fmla="*/ 0 h 17"/>
              <a:gd name="T18" fmla="*/ 16 w 17"/>
              <a:gd name="T19" fmla="*/ 0 h 17"/>
              <a:gd name="T20" fmla="*/ 16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8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" name="Freeform 923"/>
          <p:cNvSpPr>
            <a:spLocks/>
          </p:cNvSpPr>
          <p:nvPr/>
        </p:nvSpPr>
        <p:spPr bwMode="auto">
          <a:xfrm>
            <a:off x="1611313" y="2574925"/>
            <a:ext cx="92075" cy="26988"/>
          </a:xfrm>
          <a:custGeom>
            <a:avLst/>
            <a:gdLst>
              <a:gd name="T0" fmla="*/ 57 w 58"/>
              <a:gd name="T1" fmla="*/ 0 h 17"/>
              <a:gd name="T2" fmla="*/ 57 w 58"/>
              <a:gd name="T3" fmla="*/ 0 h 17"/>
              <a:gd name="T4" fmla="*/ 57 w 58"/>
              <a:gd name="T5" fmla="*/ 1 h 17"/>
              <a:gd name="T6" fmla="*/ 56 w 58"/>
              <a:gd name="T7" fmla="*/ 1 h 17"/>
              <a:gd name="T8" fmla="*/ 56 w 58"/>
              <a:gd name="T9" fmla="*/ 2 h 17"/>
              <a:gd name="T10" fmla="*/ 55 w 58"/>
              <a:gd name="T11" fmla="*/ 3 h 17"/>
              <a:gd name="T12" fmla="*/ 53 w 58"/>
              <a:gd name="T13" fmla="*/ 4 h 17"/>
              <a:gd name="T14" fmla="*/ 51 w 58"/>
              <a:gd name="T15" fmla="*/ 5 h 17"/>
              <a:gd name="T16" fmla="*/ 49 w 58"/>
              <a:gd name="T17" fmla="*/ 6 h 17"/>
              <a:gd name="T18" fmla="*/ 46 w 58"/>
              <a:gd name="T19" fmla="*/ 8 h 17"/>
              <a:gd name="T20" fmla="*/ 42 w 58"/>
              <a:gd name="T21" fmla="*/ 9 h 17"/>
              <a:gd name="T22" fmla="*/ 38 w 58"/>
              <a:gd name="T23" fmla="*/ 10 h 17"/>
              <a:gd name="T24" fmla="*/ 32 w 58"/>
              <a:gd name="T25" fmla="*/ 11 h 17"/>
              <a:gd name="T26" fmla="*/ 26 w 58"/>
              <a:gd name="T27" fmla="*/ 12 h 17"/>
              <a:gd name="T28" fmla="*/ 18 w 58"/>
              <a:gd name="T29" fmla="*/ 13 h 17"/>
              <a:gd name="T30" fmla="*/ 10 w 58"/>
              <a:gd name="T31" fmla="*/ 14 h 17"/>
              <a:gd name="T32" fmla="*/ 0 w 58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7"/>
              <a:gd name="T53" fmla="*/ 58 w 58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7">
                <a:moveTo>
                  <a:pt x="57" y="0"/>
                </a:moveTo>
                <a:lnTo>
                  <a:pt x="57" y="0"/>
                </a:lnTo>
                <a:lnTo>
                  <a:pt x="57" y="1"/>
                </a:lnTo>
                <a:lnTo>
                  <a:pt x="56" y="1"/>
                </a:lnTo>
                <a:lnTo>
                  <a:pt x="56" y="2"/>
                </a:lnTo>
                <a:lnTo>
                  <a:pt x="55" y="3"/>
                </a:lnTo>
                <a:lnTo>
                  <a:pt x="53" y="4"/>
                </a:lnTo>
                <a:lnTo>
                  <a:pt x="51" y="5"/>
                </a:lnTo>
                <a:lnTo>
                  <a:pt x="49" y="6"/>
                </a:lnTo>
                <a:lnTo>
                  <a:pt x="46" y="8"/>
                </a:lnTo>
                <a:lnTo>
                  <a:pt x="42" y="9"/>
                </a:lnTo>
                <a:lnTo>
                  <a:pt x="38" y="10"/>
                </a:lnTo>
                <a:lnTo>
                  <a:pt x="32" y="11"/>
                </a:lnTo>
                <a:lnTo>
                  <a:pt x="26" y="12"/>
                </a:lnTo>
                <a:lnTo>
                  <a:pt x="18" y="13"/>
                </a:lnTo>
                <a:lnTo>
                  <a:pt x="10" y="14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4" name="Freeform 924"/>
          <p:cNvSpPr>
            <a:spLocks/>
          </p:cNvSpPr>
          <p:nvPr/>
        </p:nvSpPr>
        <p:spPr bwMode="auto">
          <a:xfrm>
            <a:off x="1697038" y="25717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8 h 17"/>
              <a:gd name="T6" fmla="*/ 3 w 17"/>
              <a:gd name="T7" fmla="*/ 0 h 17"/>
              <a:gd name="T8" fmla="*/ 6 w 17"/>
              <a:gd name="T9" fmla="*/ 0 h 17"/>
              <a:gd name="T10" fmla="*/ 9 w 17"/>
              <a:gd name="T11" fmla="*/ 0 h 17"/>
              <a:gd name="T12" fmla="*/ 12 w 17"/>
              <a:gd name="T13" fmla="*/ 0 h 17"/>
              <a:gd name="T14" fmla="*/ 16 w 17"/>
              <a:gd name="T15" fmla="*/ 8 h 17"/>
              <a:gd name="T16" fmla="*/ 16 w 17"/>
              <a:gd name="T17" fmla="*/ 16 h 17"/>
              <a:gd name="T18" fmla="*/ 0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6" y="8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" name="Freeform 925"/>
          <p:cNvSpPr>
            <a:spLocks/>
          </p:cNvSpPr>
          <p:nvPr/>
        </p:nvSpPr>
        <p:spPr bwMode="auto">
          <a:xfrm>
            <a:off x="1609725" y="2595563"/>
            <a:ext cx="25400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8 w 17"/>
              <a:gd name="T13" fmla="*/ 0 h 17"/>
              <a:gd name="T14" fmla="*/ 16 w 17"/>
              <a:gd name="T15" fmla="*/ 0 h 17"/>
              <a:gd name="T16" fmla="*/ 16 w 17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8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6" name="Freeform 926"/>
          <p:cNvSpPr>
            <a:spLocks/>
          </p:cNvSpPr>
          <p:nvPr/>
        </p:nvSpPr>
        <p:spPr bwMode="auto">
          <a:xfrm>
            <a:off x="1514475" y="2598738"/>
            <a:ext cx="98425" cy="26987"/>
          </a:xfrm>
          <a:custGeom>
            <a:avLst/>
            <a:gdLst>
              <a:gd name="T0" fmla="*/ 60 w 61"/>
              <a:gd name="T1" fmla="*/ 0 h 17"/>
              <a:gd name="T2" fmla="*/ 49 w 61"/>
              <a:gd name="T3" fmla="*/ 0 h 17"/>
              <a:gd name="T4" fmla="*/ 41 w 61"/>
              <a:gd name="T5" fmla="*/ 4 h 17"/>
              <a:gd name="T6" fmla="*/ 33 w 61"/>
              <a:gd name="T7" fmla="*/ 4 h 17"/>
              <a:gd name="T8" fmla="*/ 27 w 61"/>
              <a:gd name="T9" fmla="*/ 4 h 17"/>
              <a:gd name="T10" fmla="*/ 22 w 61"/>
              <a:gd name="T11" fmla="*/ 4 h 17"/>
              <a:gd name="T12" fmla="*/ 18 w 61"/>
              <a:gd name="T13" fmla="*/ 4 h 17"/>
              <a:gd name="T14" fmla="*/ 16 w 61"/>
              <a:gd name="T15" fmla="*/ 4 h 17"/>
              <a:gd name="T16" fmla="*/ 13 w 61"/>
              <a:gd name="T17" fmla="*/ 4 h 17"/>
              <a:gd name="T18" fmla="*/ 11 w 61"/>
              <a:gd name="T19" fmla="*/ 4 h 17"/>
              <a:gd name="T20" fmla="*/ 10 w 61"/>
              <a:gd name="T21" fmla="*/ 8 h 17"/>
              <a:gd name="T22" fmla="*/ 9 w 61"/>
              <a:gd name="T23" fmla="*/ 8 h 17"/>
              <a:gd name="T24" fmla="*/ 7 w 61"/>
              <a:gd name="T25" fmla="*/ 8 h 17"/>
              <a:gd name="T26" fmla="*/ 6 w 61"/>
              <a:gd name="T27" fmla="*/ 8 h 17"/>
              <a:gd name="T28" fmla="*/ 4 w 61"/>
              <a:gd name="T29" fmla="*/ 12 h 17"/>
              <a:gd name="T30" fmla="*/ 2 w 61"/>
              <a:gd name="T31" fmla="*/ 12 h 17"/>
              <a:gd name="T32" fmla="*/ 0 w 61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7"/>
              <a:gd name="T53" fmla="*/ 61 w 61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7">
                <a:moveTo>
                  <a:pt x="60" y="0"/>
                </a:moveTo>
                <a:lnTo>
                  <a:pt x="49" y="0"/>
                </a:lnTo>
                <a:lnTo>
                  <a:pt x="41" y="4"/>
                </a:lnTo>
                <a:lnTo>
                  <a:pt x="33" y="4"/>
                </a:lnTo>
                <a:lnTo>
                  <a:pt x="27" y="4"/>
                </a:lnTo>
                <a:lnTo>
                  <a:pt x="22" y="4"/>
                </a:lnTo>
                <a:lnTo>
                  <a:pt x="18" y="4"/>
                </a:lnTo>
                <a:lnTo>
                  <a:pt x="16" y="4"/>
                </a:lnTo>
                <a:lnTo>
                  <a:pt x="13" y="4"/>
                </a:lnTo>
                <a:lnTo>
                  <a:pt x="11" y="4"/>
                </a:lnTo>
                <a:lnTo>
                  <a:pt x="10" y="8"/>
                </a:lnTo>
                <a:lnTo>
                  <a:pt x="9" y="8"/>
                </a:lnTo>
                <a:lnTo>
                  <a:pt x="7" y="8"/>
                </a:lnTo>
                <a:lnTo>
                  <a:pt x="6" y="8"/>
                </a:lnTo>
                <a:lnTo>
                  <a:pt x="4" y="12"/>
                </a:lnTo>
                <a:lnTo>
                  <a:pt x="2" y="1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7" name="Freeform 927"/>
          <p:cNvSpPr>
            <a:spLocks/>
          </p:cNvSpPr>
          <p:nvPr/>
        </p:nvSpPr>
        <p:spPr bwMode="auto">
          <a:xfrm>
            <a:off x="1611313" y="259556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0 h 17"/>
              <a:gd name="T6" fmla="*/ 8 w 17"/>
              <a:gd name="T7" fmla="*/ 4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8 w 17"/>
              <a:gd name="T15" fmla="*/ 12 h 17"/>
              <a:gd name="T16" fmla="*/ 8 w 17"/>
              <a:gd name="T17" fmla="*/ 16 h 17"/>
              <a:gd name="T18" fmla="*/ 0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8" y="12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Freeform 928"/>
          <p:cNvSpPr>
            <a:spLocks/>
          </p:cNvSpPr>
          <p:nvPr/>
        </p:nvSpPr>
        <p:spPr bwMode="auto">
          <a:xfrm>
            <a:off x="1512888" y="2601913"/>
            <a:ext cx="26987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0 w 17"/>
              <a:gd name="T5" fmla="*/ 16 h 17"/>
              <a:gd name="T6" fmla="*/ 5 w 17"/>
              <a:gd name="T7" fmla="*/ 16 h 17"/>
              <a:gd name="T8" fmla="*/ 0 w 17"/>
              <a:gd name="T9" fmla="*/ 12 h 17"/>
              <a:gd name="T10" fmla="*/ 0 w 17"/>
              <a:gd name="T11" fmla="*/ 8 h 17"/>
              <a:gd name="T12" fmla="*/ 0 w 17"/>
              <a:gd name="T13" fmla="*/ 4 h 17"/>
              <a:gd name="T14" fmla="*/ 5 w 17"/>
              <a:gd name="T15" fmla="*/ 0 h 17"/>
              <a:gd name="T16" fmla="*/ 10 w 17"/>
              <a:gd name="T17" fmla="*/ 0 h 17"/>
              <a:gd name="T18" fmla="*/ 16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9" name="Freeform 929"/>
          <p:cNvSpPr>
            <a:spLocks/>
          </p:cNvSpPr>
          <p:nvPr/>
        </p:nvSpPr>
        <p:spPr bwMode="auto">
          <a:xfrm>
            <a:off x="1443038" y="2595563"/>
            <a:ext cx="74612" cy="26987"/>
          </a:xfrm>
          <a:custGeom>
            <a:avLst/>
            <a:gdLst>
              <a:gd name="T0" fmla="*/ 46 w 47"/>
              <a:gd name="T1" fmla="*/ 11 h 17"/>
              <a:gd name="T2" fmla="*/ 43 w 47"/>
              <a:gd name="T3" fmla="*/ 13 h 17"/>
              <a:gd name="T4" fmla="*/ 40 w 47"/>
              <a:gd name="T5" fmla="*/ 13 h 17"/>
              <a:gd name="T6" fmla="*/ 36 w 47"/>
              <a:gd name="T7" fmla="*/ 16 h 17"/>
              <a:gd name="T8" fmla="*/ 33 w 47"/>
              <a:gd name="T9" fmla="*/ 16 h 17"/>
              <a:gd name="T10" fmla="*/ 29 w 47"/>
              <a:gd name="T11" fmla="*/ 16 h 17"/>
              <a:gd name="T12" fmla="*/ 26 w 47"/>
              <a:gd name="T13" fmla="*/ 16 h 17"/>
              <a:gd name="T14" fmla="*/ 23 w 47"/>
              <a:gd name="T15" fmla="*/ 13 h 17"/>
              <a:gd name="T16" fmla="*/ 19 w 47"/>
              <a:gd name="T17" fmla="*/ 13 h 17"/>
              <a:gd name="T18" fmla="*/ 16 w 47"/>
              <a:gd name="T19" fmla="*/ 11 h 17"/>
              <a:gd name="T20" fmla="*/ 12 w 47"/>
              <a:gd name="T21" fmla="*/ 11 h 17"/>
              <a:gd name="T22" fmla="*/ 10 w 47"/>
              <a:gd name="T23" fmla="*/ 9 h 17"/>
              <a:gd name="T24" fmla="*/ 7 w 47"/>
              <a:gd name="T25" fmla="*/ 9 h 17"/>
              <a:gd name="T26" fmla="*/ 5 w 47"/>
              <a:gd name="T27" fmla="*/ 6 h 17"/>
              <a:gd name="T28" fmla="*/ 3 w 47"/>
              <a:gd name="T29" fmla="*/ 4 h 17"/>
              <a:gd name="T30" fmla="*/ 1 w 47"/>
              <a:gd name="T31" fmla="*/ 2 h 17"/>
              <a:gd name="T32" fmla="*/ 0 w 4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7"/>
              <a:gd name="T53" fmla="*/ 47 w 4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7">
                <a:moveTo>
                  <a:pt x="46" y="11"/>
                </a:moveTo>
                <a:lnTo>
                  <a:pt x="43" y="13"/>
                </a:lnTo>
                <a:lnTo>
                  <a:pt x="40" y="13"/>
                </a:lnTo>
                <a:lnTo>
                  <a:pt x="36" y="16"/>
                </a:lnTo>
                <a:lnTo>
                  <a:pt x="33" y="16"/>
                </a:lnTo>
                <a:lnTo>
                  <a:pt x="29" y="16"/>
                </a:lnTo>
                <a:lnTo>
                  <a:pt x="26" y="16"/>
                </a:lnTo>
                <a:lnTo>
                  <a:pt x="23" y="13"/>
                </a:lnTo>
                <a:lnTo>
                  <a:pt x="19" y="13"/>
                </a:lnTo>
                <a:lnTo>
                  <a:pt x="16" y="11"/>
                </a:lnTo>
                <a:lnTo>
                  <a:pt x="12" y="11"/>
                </a:lnTo>
                <a:lnTo>
                  <a:pt x="10" y="9"/>
                </a:lnTo>
                <a:lnTo>
                  <a:pt x="7" y="9"/>
                </a:lnTo>
                <a:lnTo>
                  <a:pt x="5" y="6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Freeform 930"/>
          <p:cNvSpPr>
            <a:spLocks/>
          </p:cNvSpPr>
          <p:nvPr/>
        </p:nvSpPr>
        <p:spPr bwMode="auto">
          <a:xfrm>
            <a:off x="1514475" y="2601913"/>
            <a:ext cx="28575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10 w 17"/>
              <a:gd name="T15" fmla="*/ 16 h 17"/>
              <a:gd name="T16" fmla="*/ 5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6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1" name="Freeform 931"/>
          <p:cNvSpPr>
            <a:spLocks/>
          </p:cNvSpPr>
          <p:nvPr/>
        </p:nvSpPr>
        <p:spPr bwMode="auto">
          <a:xfrm>
            <a:off x="1438275" y="2592388"/>
            <a:ext cx="26988" cy="26987"/>
          </a:xfrm>
          <a:custGeom>
            <a:avLst/>
            <a:gdLst>
              <a:gd name="T0" fmla="*/ 4 w 17"/>
              <a:gd name="T1" fmla="*/ 16 h 17"/>
              <a:gd name="T2" fmla="*/ 4 w 17"/>
              <a:gd name="T3" fmla="*/ 16 h 17"/>
              <a:gd name="T4" fmla="*/ 0 w 17"/>
              <a:gd name="T5" fmla="*/ 16 h 17"/>
              <a:gd name="T6" fmla="*/ 0 w 17"/>
              <a:gd name="T7" fmla="*/ 10 h 17"/>
              <a:gd name="T8" fmla="*/ 0 w 17"/>
              <a:gd name="T9" fmla="*/ 5 h 17"/>
              <a:gd name="T10" fmla="*/ 4 w 17"/>
              <a:gd name="T11" fmla="*/ 5 h 17"/>
              <a:gd name="T12" fmla="*/ 4 w 17"/>
              <a:gd name="T13" fmla="*/ 0 h 17"/>
              <a:gd name="T14" fmla="*/ 8 w 17"/>
              <a:gd name="T15" fmla="*/ 0 h 17"/>
              <a:gd name="T16" fmla="*/ 12 w 17"/>
              <a:gd name="T17" fmla="*/ 0 h 17"/>
              <a:gd name="T18" fmla="*/ 16 w 17"/>
              <a:gd name="T19" fmla="*/ 5 h 17"/>
              <a:gd name="T20" fmla="*/ 4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4" y="16"/>
                </a:moveTo>
                <a:lnTo>
                  <a:pt x="4" y="16"/>
                </a:ln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  <a:lnTo>
                  <a:pt x="4" y="5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5"/>
                </a:lnTo>
                <a:lnTo>
                  <a:pt x="4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Freeform 932"/>
          <p:cNvSpPr>
            <a:spLocks/>
          </p:cNvSpPr>
          <p:nvPr/>
        </p:nvSpPr>
        <p:spPr bwMode="auto">
          <a:xfrm>
            <a:off x="1560513" y="2587625"/>
            <a:ext cx="134937" cy="36513"/>
          </a:xfrm>
          <a:custGeom>
            <a:avLst/>
            <a:gdLst>
              <a:gd name="T0" fmla="*/ 84 w 85"/>
              <a:gd name="T1" fmla="*/ 0 h 23"/>
              <a:gd name="T2" fmla="*/ 84 w 85"/>
              <a:gd name="T3" fmla="*/ 0 h 23"/>
              <a:gd name="T4" fmla="*/ 83 w 85"/>
              <a:gd name="T5" fmla="*/ 1 h 23"/>
              <a:gd name="T6" fmla="*/ 82 w 85"/>
              <a:gd name="T7" fmla="*/ 2 h 23"/>
              <a:gd name="T8" fmla="*/ 81 w 85"/>
              <a:gd name="T9" fmla="*/ 3 h 23"/>
              <a:gd name="T10" fmla="*/ 79 w 85"/>
              <a:gd name="T11" fmla="*/ 4 h 23"/>
              <a:gd name="T12" fmla="*/ 76 w 85"/>
              <a:gd name="T13" fmla="*/ 6 h 23"/>
              <a:gd name="T14" fmla="*/ 73 w 85"/>
              <a:gd name="T15" fmla="*/ 8 h 23"/>
              <a:gd name="T16" fmla="*/ 69 w 85"/>
              <a:gd name="T17" fmla="*/ 10 h 23"/>
              <a:gd name="T18" fmla="*/ 64 w 85"/>
              <a:gd name="T19" fmla="*/ 12 h 23"/>
              <a:gd name="T20" fmla="*/ 58 w 85"/>
              <a:gd name="T21" fmla="*/ 14 h 23"/>
              <a:gd name="T22" fmla="*/ 51 w 85"/>
              <a:gd name="T23" fmla="*/ 16 h 23"/>
              <a:gd name="T24" fmla="*/ 43 w 85"/>
              <a:gd name="T25" fmla="*/ 18 h 23"/>
              <a:gd name="T26" fmla="*/ 34 w 85"/>
              <a:gd name="T27" fmla="*/ 19 h 23"/>
              <a:gd name="T28" fmla="*/ 24 w 85"/>
              <a:gd name="T29" fmla="*/ 20 h 23"/>
              <a:gd name="T30" fmla="*/ 13 w 85"/>
              <a:gd name="T31" fmla="*/ 21 h 23"/>
              <a:gd name="T32" fmla="*/ 0 w 85"/>
              <a:gd name="T33" fmla="*/ 22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23"/>
              <a:gd name="T53" fmla="*/ 85 w 85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23">
                <a:moveTo>
                  <a:pt x="84" y="0"/>
                </a:moveTo>
                <a:lnTo>
                  <a:pt x="84" y="0"/>
                </a:lnTo>
                <a:lnTo>
                  <a:pt x="83" y="1"/>
                </a:lnTo>
                <a:lnTo>
                  <a:pt x="82" y="2"/>
                </a:lnTo>
                <a:lnTo>
                  <a:pt x="81" y="3"/>
                </a:lnTo>
                <a:lnTo>
                  <a:pt x="79" y="4"/>
                </a:lnTo>
                <a:lnTo>
                  <a:pt x="76" y="6"/>
                </a:lnTo>
                <a:lnTo>
                  <a:pt x="73" y="8"/>
                </a:lnTo>
                <a:lnTo>
                  <a:pt x="69" y="10"/>
                </a:lnTo>
                <a:lnTo>
                  <a:pt x="64" y="12"/>
                </a:lnTo>
                <a:lnTo>
                  <a:pt x="58" y="14"/>
                </a:lnTo>
                <a:lnTo>
                  <a:pt x="51" y="16"/>
                </a:lnTo>
                <a:lnTo>
                  <a:pt x="43" y="18"/>
                </a:lnTo>
                <a:lnTo>
                  <a:pt x="34" y="19"/>
                </a:lnTo>
                <a:lnTo>
                  <a:pt x="24" y="20"/>
                </a:lnTo>
                <a:lnTo>
                  <a:pt x="13" y="21"/>
                </a:lnTo>
                <a:lnTo>
                  <a:pt x="0" y="22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73" name="Freeform 933"/>
          <p:cNvSpPr>
            <a:spLocks/>
          </p:cNvSpPr>
          <p:nvPr/>
        </p:nvSpPr>
        <p:spPr bwMode="auto">
          <a:xfrm>
            <a:off x="1690688" y="2584450"/>
            <a:ext cx="26987" cy="26988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0 w 17"/>
              <a:gd name="T5" fmla="*/ 0 h 17"/>
              <a:gd name="T6" fmla="*/ 4 w 17"/>
              <a:gd name="T7" fmla="*/ 0 h 17"/>
              <a:gd name="T8" fmla="*/ 8 w 17"/>
              <a:gd name="T9" fmla="*/ 0 h 17"/>
              <a:gd name="T10" fmla="*/ 12 w 17"/>
              <a:gd name="T11" fmla="*/ 0 h 17"/>
              <a:gd name="T12" fmla="*/ 12 w 17"/>
              <a:gd name="T13" fmla="*/ 5 h 17"/>
              <a:gd name="T14" fmla="*/ 16 w 17"/>
              <a:gd name="T15" fmla="*/ 5 h 17"/>
              <a:gd name="T16" fmla="*/ 16 w 17"/>
              <a:gd name="T17" fmla="*/ 10 h 17"/>
              <a:gd name="T18" fmla="*/ 16 w 17"/>
              <a:gd name="T19" fmla="*/ 16 h 17"/>
              <a:gd name="T20" fmla="*/ 0 w 17"/>
              <a:gd name="T21" fmla="*/ 5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5"/>
                </a:lnTo>
                <a:lnTo>
                  <a:pt x="16" y="5"/>
                </a:lnTo>
                <a:lnTo>
                  <a:pt x="16" y="10"/>
                </a:lnTo>
                <a:lnTo>
                  <a:pt x="16" y="16"/>
                </a:lnTo>
                <a:lnTo>
                  <a:pt x="0" y="5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Freeform 934"/>
          <p:cNvSpPr>
            <a:spLocks/>
          </p:cNvSpPr>
          <p:nvPr/>
        </p:nvSpPr>
        <p:spPr bwMode="auto">
          <a:xfrm>
            <a:off x="1557338" y="2619375"/>
            <a:ext cx="26987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8 w 17"/>
              <a:gd name="T7" fmla="*/ 12 h 17"/>
              <a:gd name="T8" fmla="*/ 0 w 17"/>
              <a:gd name="T9" fmla="*/ 12 h 17"/>
              <a:gd name="T10" fmla="*/ 0 w 17"/>
              <a:gd name="T11" fmla="*/ 9 h 17"/>
              <a:gd name="T12" fmla="*/ 0 w 17"/>
              <a:gd name="T13" fmla="*/ 6 h 17"/>
              <a:gd name="T14" fmla="*/ 0 w 17"/>
              <a:gd name="T15" fmla="*/ 3 h 17"/>
              <a:gd name="T16" fmla="*/ 8 w 17"/>
              <a:gd name="T17" fmla="*/ 3 h 17"/>
              <a:gd name="T18" fmla="*/ 16 w 17"/>
              <a:gd name="T19" fmla="*/ 0 h 17"/>
              <a:gd name="T20" fmla="*/ 16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8" y="12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8" y="3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5" name="Freeform 935"/>
          <p:cNvSpPr>
            <a:spLocks/>
          </p:cNvSpPr>
          <p:nvPr/>
        </p:nvSpPr>
        <p:spPr bwMode="auto">
          <a:xfrm>
            <a:off x="1414463" y="2600325"/>
            <a:ext cx="147637" cy="26988"/>
          </a:xfrm>
          <a:custGeom>
            <a:avLst/>
            <a:gdLst>
              <a:gd name="T0" fmla="*/ 92 w 93"/>
              <a:gd name="T1" fmla="*/ 16 h 17"/>
              <a:gd name="T2" fmla="*/ 79 w 93"/>
              <a:gd name="T3" fmla="*/ 16 h 17"/>
              <a:gd name="T4" fmla="*/ 68 w 93"/>
              <a:gd name="T5" fmla="*/ 16 h 17"/>
              <a:gd name="T6" fmla="*/ 58 w 93"/>
              <a:gd name="T7" fmla="*/ 16 h 17"/>
              <a:gd name="T8" fmla="*/ 49 w 93"/>
              <a:gd name="T9" fmla="*/ 14 h 17"/>
              <a:gd name="T10" fmla="*/ 42 w 93"/>
              <a:gd name="T11" fmla="*/ 14 h 17"/>
              <a:gd name="T12" fmla="*/ 35 w 93"/>
              <a:gd name="T13" fmla="*/ 13 h 17"/>
              <a:gd name="T14" fmla="*/ 29 w 93"/>
              <a:gd name="T15" fmla="*/ 12 h 17"/>
              <a:gd name="T16" fmla="*/ 24 w 93"/>
              <a:gd name="T17" fmla="*/ 11 h 17"/>
              <a:gd name="T18" fmla="*/ 20 w 93"/>
              <a:gd name="T19" fmla="*/ 10 h 17"/>
              <a:gd name="T20" fmla="*/ 16 w 93"/>
              <a:gd name="T21" fmla="*/ 8 h 17"/>
              <a:gd name="T22" fmla="*/ 13 w 93"/>
              <a:gd name="T23" fmla="*/ 7 h 17"/>
              <a:gd name="T24" fmla="*/ 10 w 93"/>
              <a:gd name="T25" fmla="*/ 6 h 17"/>
              <a:gd name="T26" fmla="*/ 7 w 93"/>
              <a:gd name="T27" fmla="*/ 4 h 17"/>
              <a:gd name="T28" fmla="*/ 5 w 93"/>
              <a:gd name="T29" fmla="*/ 3 h 17"/>
              <a:gd name="T30" fmla="*/ 3 w 93"/>
              <a:gd name="T31" fmla="*/ 1 h 17"/>
              <a:gd name="T32" fmla="*/ 0 w 93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7"/>
              <a:gd name="T53" fmla="*/ 93 w 93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7">
                <a:moveTo>
                  <a:pt x="92" y="16"/>
                </a:moveTo>
                <a:lnTo>
                  <a:pt x="79" y="16"/>
                </a:lnTo>
                <a:lnTo>
                  <a:pt x="68" y="16"/>
                </a:lnTo>
                <a:lnTo>
                  <a:pt x="58" y="16"/>
                </a:lnTo>
                <a:lnTo>
                  <a:pt x="49" y="14"/>
                </a:lnTo>
                <a:lnTo>
                  <a:pt x="42" y="14"/>
                </a:lnTo>
                <a:lnTo>
                  <a:pt x="35" y="13"/>
                </a:lnTo>
                <a:lnTo>
                  <a:pt x="29" y="12"/>
                </a:lnTo>
                <a:lnTo>
                  <a:pt x="24" y="11"/>
                </a:lnTo>
                <a:lnTo>
                  <a:pt x="20" y="10"/>
                </a:lnTo>
                <a:lnTo>
                  <a:pt x="16" y="8"/>
                </a:lnTo>
                <a:lnTo>
                  <a:pt x="13" y="7"/>
                </a:lnTo>
                <a:lnTo>
                  <a:pt x="10" y="6"/>
                </a:lnTo>
                <a:lnTo>
                  <a:pt x="7" y="4"/>
                </a:lnTo>
                <a:lnTo>
                  <a:pt x="5" y="3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Freeform 936"/>
          <p:cNvSpPr>
            <a:spLocks/>
          </p:cNvSpPr>
          <p:nvPr/>
        </p:nvSpPr>
        <p:spPr bwMode="auto">
          <a:xfrm>
            <a:off x="1560513" y="2619375"/>
            <a:ext cx="26987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0 h 17"/>
              <a:gd name="T6" fmla="*/ 8 w 17"/>
              <a:gd name="T7" fmla="*/ 3 h 17"/>
              <a:gd name="T8" fmla="*/ 16 w 17"/>
              <a:gd name="T9" fmla="*/ 3 h 17"/>
              <a:gd name="T10" fmla="*/ 16 w 17"/>
              <a:gd name="T11" fmla="*/ 6 h 17"/>
              <a:gd name="T12" fmla="*/ 16 w 17"/>
              <a:gd name="T13" fmla="*/ 9 h 17"/>
              <a:gd name="T14" fmla="*/ 16 w 17"/>
              <a:gd name="T15" fmla="*/ 12 h 17"/>
              <a:gd name="T16" fmla="*/ 8 w 17"/>
              <a:gd name="T17" fmla="*/ 12 h 17"/>
              <a:gd name="T18" fmla="*/ 8 w 17"/>
              <a:gd name="T19" fmla="*/ 16 h 17"/>
              <a:gd name="T20" fmla="*/ 0 w 17"/>
              <a:gd name="T21" fmla="*/ 16 h 17"/>
              <a:gd name="T22" fmla="*/ 0 w 17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8" y="3"/>
                </a:ln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8" y="12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7" name="Freeform 937"/>
          <p:cNvSpPr>
            <a:spLocks/>
          </p:cNvSpPr>
          <p:nvPr/>
        </p:nvSpPr>
        <p:spPr bwMode="auto">
          <a:xfrm>
            <a:off x="1411288" y="2597150"/>
            <a:ext cx="26987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6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5 w 17"/>
              <a:gd name="T13" fmla="*/ 0 h 17"/>
              <a:gd name="T14" fmla="*/ 10 w 17"/>
              <a:gd name="T15" fmla="*/ 0 h 17"/>
              <a:gd name="T16" fmla="*/ 16 w 17"/>
              <a:gd name="T17" fmla="*/ 0 h 17"/>
              <a:gd name="T18" fmla="*/ 5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Freeform 938"/>
          <p:cNvSpPr>
            <a:spLocks/>
          </p:cNvSpPr>
          <p:nvPr/>
        </p:nvSpPr>
        <p:spPr bwMode="auto">
          <a:xfrm>
            <a:off x="1389063" y="2601913"/>
            <a:ext cx="246062" cy="38100"/>
          </a:xfrm>
          <a:custGeom>
            <a:avLst/>
            <a:gdLst>
              <a:gd name="T0" fmla="*/ 154 w 155"/>
              <a:gd name="T1" fmla="*/ 8 h 24"/>
              <a:gd name="T2" fmla="*/ 152 w 155"/>
              <a:gd name="T3" fmla="*/ 9 h 24"/>
              <a:gd name="T4" fmla="*/ 150 w 155"/>
              <a:gd name="T5" fmla="*/ 10 h 24"/>
              <a:gd name="T6" fmla="*/ 145 w 155"/>
              <a:gd name="T7" fmla="*/ 12 h 24"/>
              <a:gd name="T8" fmla="*/ 139 w 155"/>
              <a:gd name="T9" fmla="*/ 13 h 24"/>
              <a:gd name="T10" fmla="*/ 131 w 155"/>
              <a:gd name="T11" fmla="*/ 15 h 24"/>
              <a:gd name="T12" fmla="*/ 123 w 155"/>
              <a:gd name="T13" fmla="*/ 18 h 24"/>
              <a:gd name="T14" fmla="*/ 113 w 155"/>
              <a:gd name="T15" fmla="*/ 20 h 24"/>
              <a:gd name="T16" fmla="*/ 102 w 155"/>
              <a:gd name="T17" fmla="*/ 21 h 24"/>
              <a:gd name="T18" fmla="*/ 90 w 155"/>
              <a:gd name="T19" fmla="*/ 23 h 24"/>
              <a:gd name="T20" fmla="*/ 78 w 155"/>
              <a:gd name="T21" fmla="*/ 23 h 24"/>
              <a:gd name="T22" fmla="*/ 65 w 155"/>
              <a:gd name="T23" fmla="*/ 22 h 24"/>
              <a:gd name="T24" fmla="*/ 52 w 155"/>
              <a:gd name="T25" fmla="*/ 21 h 24"/>
              <a:gd name="T26" fmla="*/ 39 w 155"/>
              <a:gd name="T27" fmla="*/ 18 h 24"/>
              <a:gd name="T28" fmla="*/ 26 w 155"/>
              <a:gd name="T29" fmla="*/ 13 h 24"/>
              <a:gd name="T30" fmla="*/ 12 w 155"/>
              <a:gd name="T31" fmla="*/ 8 h 24"/>
              <a:gd name="T32" fmla="*/ 0 w 155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5"/>
              <a:gd name="T52" fmla="*/ 0 h 24"/>
              <a:gd name="T53" fmla="*/ 155 w 15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5" h="24">
                <a:moveTo>
                  <a:pt x="154" y="8"/>
                </a:moveTo>
                <a:lnTo>
                  <a:pt x="152" y="9"/>
                </a:lnTo>
                <a:lnTo>
                  <a:pt x="150" y="10"/>
                </a:lnTo>
                <a:lnTo>
                  <a:pt x="145" y="12"/>
                </a:lnTo>
                <a:lnTo>
                  <a:pt x="139" y="13"/>
                </a:lnTo>
                <a:lnTo>
                  <a:pt x="131" y="15"/>
                </a:lnTo>
                <a:lnTo>
                  <a:pt x="123" y="18"/>
                </a:lnTo>
                <a:lnTo>
                  <a:pt x="113" y="20"/>
                </a:lnTo>
                <a:lnTo>
                  <a:pt x="102" y="21"/>
                </a:lnTo>
                <a:lnTo>
                  <a:pt x="90" y="23"/>
                </a:lnTo>
                <a:lnTo>
                  <a:pt x="78" y="23"/>
                </a:lnTo>
                <a:lnTo>
                  <a:pt x="65" y="22"/>
                </a:lnTo>
                <a:lnTo>
                  <a:pt x="52" y="21"/>
                </a:lnTo>
                <a:lnTo>
                  <a:pt x="39" y="18"/>
                </a:lnTo>
                <a:lnTo>
                  <a:pt x="26" y="13"/>
                </a:lnTo>
                <a:lnTo>
                  <a:pt x="12" y="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Freeform 939"/>
          <p:cNvSpPr>
            <a:spLocks/>
          </p:cNvSpPr>
          <p:nvPr/>
        </p:nvSpPr>
        <p:spPr bwMode="auto">
          <a:xfrm>
            <a:off x="1631950" y="2611438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0 w 17"/>
              <a:gd name="T9" fmla="*/ 4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0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Freeform 940"/>
          <p:cNvSpPr>
            <a:spLocks/>
          </p:cNvSpPr>
          <p:nvPr/>
        </p:nvSpPr>
        <p:spPr bwMode="auto">
          <a:xfrm>
            <a:off x="1385888" y="2597150"/>
            <a:ext cx="26987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6 h 17"/>
              <a:gd name="T6" fmla="*/ 0 w 17"/>
              <a:gd name="T7" fmla="*/ 12 h 17"/>
              <a:gd name="T8" fmla="*/ 0 w 17"/>
              <a:gd name="T9" fmla="*/ 9 h 17"/>
              <a:gd name="T10" fmla="*/ 0 w 17"/>
              <a:gd name="T11" fmla="*/ 6 h 17"/>
              <a:gd name="T12" fmla="*/ 0 w 17"/>
              <a:gd name="T13" fmla="*/ 3 h 17"/>
              <a:gd name="T14" fmla="*/ 5 w 17"/>
              <a:gd name="T15" fmla="*/ 0 h 17"/>
              <a:gd name="T16" fmla="*/ 10 w 17"/>
              <a:gd name="T17" fmla="*/ 0 h 17"/>
              <a:gd name="T18" fmla="*/ 16 w 17"/>
              <a:gd name="T19" fmla="*/ 0 h 17"/>
              <a:gd name="T20" fmla="*/ 5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Freeform 941"/>
          <p:cNvSpPr>
            <a:spLocks/>
          </p:cNvSpPr>
          <p:nvPr/>
        </p:nvSpPr>
        <p:spPr bwMode="auto">
          <a:xfrm>
            <a:off x="1570038" y="2601913"/>
            <a:ext cx="119062" cy="55562"/>
          </a:xfrm>
          <a:custGeom>
            <a:avLst/>
            <a:gdLst>
              <a:gd name="T0" fmla="*/ 75 w 76"/>
              <a:gd name="T1" fmla="*/ 0 h 35"/>
              <a:gd name="T2" fmla="*/ 75 w 76"/>
              <a:gd name="T3" fmla="*/ 0 h 35"/>
              <a:gd name="T4" fmla="*/ 74 w 76"/>
              <a:gd name="T5" fmla="*/ 1 h 35"/>
              <a:gd name="T6" fmla="*/ 74 w 76"/>
              <a:gd name="T7" fmla="*/ 2 h 35"/>
              <a:gd name="T8" fmla="*/ 73 w 76"/>
              <a:gd name="T9" fmla="*/ 3 h 35"/>
              <a:gd name="T10" fmla="*/ 71 w 76"/>
              <a:gd name="T11" fmla="*/ 5 h 35"/>
              <a:gd name="T12" fmla="*/ 69 w 76"/>
              <a:gd name="T13" fmla="*/ 7 h 35"/>
              <a:gd name="T14" fmla="*/ 67 w 76"/>
              <a:gd name="T15" fmla="*/ 10 h 35"/>
              <a:gd name="T16" fmla="*/ 64 w 76"/>
              <a:gd name="T17" fmla="*/ 12 h 35"/>
              <a:gd name="T18" fmla="*/ 59 w 76"/>
              <a:gd name="T19" fmla="*/ 15 h 35"/>
              <a:gd name="T20" fmla="*/ 54 w 76"/>
              <a:gd name="T21" fmla="*/ 18 h 35"/>
              <a:gd name="T22" fmla="*/ 48 w 76"/>
              <a:gd name="T23" fmla="*/ 20 h 35"/>
              <a:gd name="T24" fmla="*/ 41 w 76"/>
              <a:gd name="T25" fmla="*/ 23 h 35"/>
              <a:gd name="T26" fmla="*/ 32 w 76"/>
              <a:gd name="T27" fmla="*/ 26 h 35"/>
              <a:gd name="T28" fmla="*/ 23 w 76"/>
              <a:gd name="T29" fmla="*/ 29 h 35"/>
              <a:gd name="T30" fmla="*/ 12 w 76"/>
              <a:gd name="T31" fmla="*/ 32 h 35"/>
              <a:gd name="T32" fmla="*/ 0 w 76"/>
              <a:gd name="T33" fmla="*/ 34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35"/>
              <a:gd name="T53" fmla="*/ 76 w 76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35">
                <a:moveTo>
                  <a:pt x="75" y="0"/>
                </a:moveTo>
                <a:lnTo>
                  <a:pt x="75" y="0"/>
                </a:lnTo>
                <a:lnTo>
                  <a:pt x="74" y="1"/>
                </a:lnTo>
                <a:lnTo>
                  <a:pt x="74" y="2"/>
                </a:lnTo>
                <a:lnTo>
                  <a:pt x="73" y="3"/>
                </a:lnTo>
                <a:lnTo>
                  <a:pt x="71" y="5"/>
                </a:lnTo>
                <a:lnTo>
                  <a:pt x="69" y="7"/>
                </a:lnTo>
                <a:lnTo>
                  <a:pt x="67" y="10"/>
                </a:lnTo>
                <a:lnTo>
                  <a:pt x="64" y="12"/>
                </a:lnTo>
                <a:lnTo>
                  <a:pt x="59" y="15"/>
                </a:lnTo>
                <a:lnTo>
                  <a:pt x="54" y="18"/>
                </a:lnTo>
                <a:lnTo>
                  <a:pt x="48" y="20"/>
                </a:lnTo>
                <a:lnTo>
                  <a:pt x="41" y="23"/>
                </a:lnTo>
                <a:lnTo>
                  <a:pt x="32" y="26"/>
                </a:lnTo>
                <a:lnTo>
                  <a:pt x="23" y="29"/>
                </a:lnTo>
                <a:lnTo>
                  <a:pt x="12" y="32"/>
                </a:lnTo>
                <a:lnTo>
                  <a:pt x="0" y="34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82" name="Freeform 942"/>
          <p:cNvSpPr>
            <a:spLocks/>
          </p:cNvSpPr>
          <p:nvPr/>
        </p:nvSpPr>
        <p:spPr bwMode="auto">
          <a:xfrm>
            <a:off x="1684338" y="2597150"/>
            <a:ext cx="25400" cy="26988"/>
          </a:xfrm>
          <a:custGeom>
            <a:avLst/>
            <a:gdLst>
              <a:gd name="T0" fmla="*/ 0 w 17"/>
              <a:gd name="T1" fmla="*/ 10 h 17"/>
              <a:gd name="T2" fmla="*/ 0 w 17"/>
              <a:gd name="T3" fmla="*/ 10 h 17"/>
              <a:gd name="T4" fmla="*/ 0 w 17"/>
              <a:gd name="T5" fmla="*/ 5 h 17"/>
              <a:gd name="T6" fmla="*/ 3 w 17"/>
              <a:gd name="T7" fmla="*/ 5 h 17"/>
              <a:gd name="T8" fmla="*/ 3 w 17"/>
              <a:gd name="T9" fmla="*/ 0 h 17"/>
              <a:gd name="T10" fmla="*/ 6 w 17"/>
              <a:gd name="T11" fmla="*/ 0 h 17"/>
              <a:gd name="T12" fmla="*/ 9 w 17"/>
              <a:gd name="T13" fmla="*/ 0 h 17"/>
              <a:gd name="T14" fmla="*/ 12 w 17"/>
              <a:gd name="T15" fmla="*/ 0 h 17"/>
              <a:gd name="T16" fmla="*/ 12 w 17"/>
              <a:gd name="T17" fmla="*/ 5 h 17"/>
              <a:gd name="T18" fmla="*/ 16 w 17"/>
              <a:gd name="T19" fmla="*/ 5 h 17"/>
              <a:gd name="T20" fmla="*/ 16 w 17"/>
              <a:gd name="T21" fmla="*/ 10 h 17"/>
              <a:gd name="T22" fmla="*/ 16 w 17"/>
              <a:gd name="T23" fmla="*/ 16 h 17"/>
              <a:gd name="T24" fmla="*/ 0 w 17"/>
              <a:gd name="T25" fmla="*/ 1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0" y="10"/>
                </a:moveTo>
                <a:lnTo>
                  <a:pt x="0" y="10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2" y="5"/>
                </a:lnTo>
                <a:lnTo>
                  <a:pt x="16" y="5"/>
                </a:lnTo>
                <a:lnTo>
                  <a:pt x="16" y="10"/>
                </a:lnTo>
                <a:lnTo>
                  <a:pt x="16" y="16"/>
                </a:lnTo>
                <a:lnTo>
                  <a:pt x="0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3" name="Freeform 943"/>
          <p:cNvSpPr>
            <a:spLocks/>
          </p:cNvSpPr>
          <p:nvPr/>
        </p:nvSpPr>
        <p:spPr bwMode="auto">
          <a:xfrm>
            <a:off x="1565275" y="2652713"/>
            <a:ext cx="25400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8 w 17"/>
              <a:gd name="T5" fmla="*/ 16 h 17"/>
              <a:gd name="T6" fmla="*/ 8 w 17"/>
              <a:gd name="T7" fmla="*/ 12 h 17"/>
              <a:gd name="T8" fmla="*/ 0 w 17"/>
              <a:gd name="T9" fmla="*/ 12 h 17"/>
              <a:gd name="T10" fmla="*/ 0 w 17"/>
              <a:gd name="T11" fmla="*/ 8 h 17"/>
              <a:gd name="T12" fmla="*/ 0 w 17"/>
              <a:gd name="T13" fmla="*/ 4 h 17"/>
              <a:gd name="T14" fmla="*/ 8 w 17"/>
              <a:gd name="T15" fmla="*/ 0 h 17"/>
              <a:gd name="T16" fmla="*/ 16 w 17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8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8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4" name="Freeform 944"/>
          <p:cNvSpPr>
            <a:spLocks/>
          </p:cNvSpPr>
          <p:nvPr/>
        </p:nvSpPr>
        <p:spPr bwMode="auto">
          <a:xfrm>
            <a:off x="1428750" y="2636838"/>
            <a:ext cx="142875" cy="26987"/>
          </a:xfrm>
          <a:custGeom>
            <a:avLst/>
            <a:gdLst>
              <a:gd name="T0" fmla="*/ 88 w 89"/>
              <a:gd name="T1" fmla="*/ 13 h 17"/>
              <a:gd name="T2" fmla="*/ 87 w 89"/>
              <a:gd name="T3" fmla="*/ 13 h 17"/>
              <a:gd name="T4" fmla="*/ 86 w 89"/>
              <a:gd name="T5" fmla="*/ 13 h 17"/>
              <a:gd name="T6" fmla="*/ 84 w 89"/>
              <a:gd name="T7" fmla="*/ 13 h 17"/>
              <a:gd name="T8" fmla="*/ 81 w 89"/>
              <a:gd name="T9" fmla="*/ 14 h 17"/>
              <a:gd name="T10" fmla="*/ 78 w 89"/>
              <a:gd name="T11" fmla="*/ 14 h 17"/>
              <a:gd name="T12" fmla="*/ 74 w 89"/>
              <a:gd name="T13" fmla="*/ 16 h 17"/>
              <a:gd name="T14" fmla="*/ 69 w 89"/>
              <a:gd name="T15" fmla="*/ 16 h 17"/>
              <a:gd name="T16" fmla="*/ 64 w 89"/>
              <a:gd name="T17" fmla="*/ 16 h 17"/>
              <a:gd name="T18" fmla="*/ 58 w 89"/>
              <a:gd name="T19" fmla="*/ 16 h 17"/>
              <a:gd name="T20" fmla="*/ 51 w 89"/>
              <a:gd name="T21" fmla="*/ 14 h 17"/>
              <a:gd name="T22" fmla="*/ 44 w 89"/>
              <a:gd name="T23" fmla="*/ 13 h 17"/>
              <a:gd name="T24" fmla="*/ 36 w 89"/>
              <a:gd name="T25" fmla="*/ 12 h 17"/>
              <a:gd name="T26" fmla="*/ 28 w 89"/>
              <a:gd name="T27" fmla="*/ 10 h 17"/>
              <a:gd name="T28" fmla="*/ 19 w 89"/>
              <a:gd name="T29" fmla="*/ 8 h 17"/>
              <a:gd name="T30" fmla="*/ 10 w 89"/>
              <a:gd name="T31" fmla="*/ 4 h 17"/>
              <a:gd name="T32" fmla="*/ 0 w 89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7"/>
              <a:gd name="T53" fmla="*/ 89 w 89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7">
                <a:moveTo>
                  <a:pt x="88" y="13"/>
                </a:moveTo>
                <a:lnTo>
                  <a:pt x="87" y="13"/>
                </a:lnTo>
                <a:lnTo>
                  <a:pt x="86" y="13"/>
                </a:lnTo>
                <a:lnTo>
                  <a:pt x="84" y="13"/>
                </a:lnTo>
                <a:lnTo>
                  <a:pt x="81" y="14"/>
                </a:lnTo>
                <a:lnTo>
                  <a:pt x="78" y="14"/>
                </a:lnTo>
                <a:lnTo>
                  <a:pt x="74" y="16"/>
                </a:lnTo>
                <a:lnTo>
                  <a:pt x="69" y="16"/>
                </a:lnTo>
                <a:lnTo>
                  <a:pt x="64" y="16"/>
                </a:lnTo>
                <a:lnTo>
                  <a:pt x="58" y="16"/>
                </a:lnTo>
                <a:lnTo>
                  <a:pt x="51" y="14"/>
                </a:lnTo>
                <a:lnTo>
                  <a:pt x="44" y="13"/>
                </a:lnTo>
                <a:lnTo>
                  <a:pt x="36" y="12"/>
                </a:lnTo>
                <a:lnTo>
                  <a:pt x="28" y="10"/>
                </a:lnTo>
                <a:lnTo>
                  <a:pt x="19" y="8"/>
                </a:lnTo>
                <a:lnTo>
                  <a:pt x="10" y="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Freeform 945"/>
          <p:cNvSpPr>
            <a:spLocks/>
          </p:cNvSpPr>
          <p:nvPr/>
        </p:nvSpPr>
        <p:spPr bwMode="auto">
          <a:xfrm>
            <a:off x="1570038" y="2652713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0 h 17"/>
              <a:gd name="T6" fmla="*/ 8 w 17"/>
              <a:gd name="T7" fmla="*/ 4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8 w 17"/>
              <a:gd name="T15" fmla="*/ 12 h 17"/>
              <a:gd name="T16" fmla="*/ 8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8" y="12"/>
                </a:lnTo>
                <a:lnTo>
                  <a:pt x="8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6" name="Freeform 946"/>
          <p:cNvSpPr>
            <a:spLocks/>
          </p:cNvSpPr>
          <p:nvPr/>
        </p:nvSpPr>
        <p:spPr bwMode="auto">
          <a:xfrm>
            <a:off x="1425575" y="2632075"/>
            <a:ext cx="26988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5 w 17"/>
              <a:gd name="T11" fmla="*/ 4 h 17"/>
              <a:gd name="T12" fmla="*/ 5 w 17"/>
              <a:gd name="T13" fmla="*/ 0 h 17"/>
              <a:gd name="T14" fmla="*/ 10 w 17"/>
              <a:gd name="T15" fmla="*/ 0 h 17"/>
              <a:gd name="T16" fmla="*/ 16 w 17"/>
              <a:gd name="T17" fmla="*/ 0 h 17"/>
              <a:gd name="T18" fmla="*/ 5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7" name="Freeform 947"/>
          <p:cNvSpPr>
            <a:spLocks/>
          </p:cNvSpPr>
          <p:nvPr/>
        </p:nvSpPr>
        <p:spPr bwMode="auto">
          <a:xfrm>
            <a:off x="1355725" y="2601913"/>
            <a:ext cx="74613" cy="36512"/>
          </a:xfrm>
          <a:custGeom>
            <a:avLst/>
            <a:gdLst>
              <a:gd name="T0" fmla="*/ 46 w 47"/>
              <a:gd name="T1" fmla="*/ 22 h 23"/>
              <a:gd name="T2" fmla="*/ 46 w 47"/>
              <a:gd name="T3" fmla="*/ 22 h 23"/>
              <a:gd name="T4" fmla="*/ 45 w 47"/>
              <a:gd name="T5" fmla="*/ 21 h 23"/>
              <a:gd name="T6" fmla="*/ 43 w 47"/>
              <a:gd name="T7" fmla="*/ 20 h 23"/>
              <a:gd name="T8" fmla="*/ 41 w 47"/>
              <a:gd name="T9" fmla="*/ 19 h 23"/>
              <a:gd name="T10" fmla="*/ 38 w 47"/>
              <a:gd name="T11" fmla="*/ 18 h 23"/>
              <a:gd name="T12" fmla="*/ 35 w 47"/>
              <a:gd name="T13" fmla="*/ 16 h 23"/>
              <a:gd name="T14" fmla="*/ 32 w 47"/>
              <a:gd name="T15" fmla="*/ 15 h 23"/>
              <a:gd name="T16" fmla="*/ 28 w 47"/>
              <a:gd name="T17" fmla="*/ 13 h 23"/>
              <a:gd name="T18" fmla="*/ 24 w 47"/>
              <a:gd name="T19" fmla="*/ 11 h 23"/>
              <a:gd name="T20" fmla="*/ 20 w 47"/>
              <a:gd name="T21" fmla="*/ 9 h 23"/>
              <a:gd name="T22" fmla="*/ 16 w 47"/>
              <a:gd name="T23" fmla="*/ 7 h 23"/>
              <a:gd name="T24" fmla="*/ 12 w 47"/>
              <a:gd name="T25" fmla="*/ 5 h 23"/>
              <a:gd name="T26" fmla="*/ 9 w 47"/>
              <a:gd name="T27" fmla="*/ 4 h 23"/>
              <a:gd name="T28" fmla="*/ 5 w 47"/>
              <a:gd name="T29" fmla="*/ 2 h 23"/>
              <a:gd name="T30" fmla="*/ 2 w 47"/>
              <a:gd name="T31" fmla="*/ 1 h 23"/>
              <a:gd name="T32" fmla="*/ 0 w 47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23"/>
              <a:gd name="T53" fmla="*/ 47 w 47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23">
                <a:moveTo>
                  <a:pt x="46" y="22"/>
                </a:moveTo>
                <a:lnTo>
                  <a:pt x="46" y="22"/>
                </a:lnTo>
                <a:lnTo>
                  <a:pt x="45" y="21"/>
                </a:lnTo>
                <a:lnTo>
                  <a:pt x="43" y="20"/>
                </a:lnTo>
                <a:lnTo>
                  <a:pt x="41" y="19"/>
                </a:lnTo>
                <a:lnTo>
                  <a:pt x="38" y="18"/>
                </a:lnTo>
                <a:lnTo>
                  <a:pt x="35" y="16"/>
                </a:lnTo>
                <a:lnTo>
                  <a:pt x="32" y="15"/>
                </a:lnTo>
                <a:lnTo>
                  <a:pt x="28" y="13"/>
                </a:lnTo>
                <a:lnTo>
                  <a:pt x="24" y="11"/>
                </a:lnTo>
                <a:lnTo>
                  <a:pt x="20" y="9"/>
                </a:lnTo>
                <a:lnTo>
                  <a:pt x="16" y="7"/>
                </a:lnTo>
                <a:lnTo>
                  <a:pt x="12" y="5"/>
                </a:lnTo>
                <a:lnTo>
                  <a:pt x="9" y="4"/>
                </a:lnTo>
                <a:lnTo>
                  <a:pt x="5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88" name="Freeform 948"/>
          <p:cNvSpPr>
            <a:spLocks/>
          </p:cNvSpPr>
          <p:nvPr/>
        </p:nvSpPr>
        <p:spPr bwMode="auto">
          <a:xfrm>
            <a:off x="1427163" y="2633663"/>
            <a:ext cx="28575" cy="26987"/>
          </a:xfrm>
          <a:custGeom>
            <a:avLst/>
            <a:gdLst>
              <a:gd name="T0" fmla="*/ 8 w 17"/>
              <a:gd name="T1" fmla="*/ 0 h 17"/>
              <a:gd name="T2" fmla="*/ 8 w 17"/>
              <a:gd name="T3" fmla="*/ 0 h 17"/>
              <a:gd name="T4" fmla="*/ 12 w 17"/>
              <a:gd name="T5" fmla="*/ 0 h 17"/>
              <a:gd name="T6" fmla="*/ 16 w 17"/>
              <a:gd name="T7" fmla="*/ 0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12 w 17"/>
              <a:gd name="T15" fmla="*/ 12 h 17"/>
              <a:gd name="T16" fmla="*/ 12 w 17"/>
              <a:gd name="T17" fmla="*/ 16 h 17"/>
              <a:gd name="T18" fmla="*/ 8 w 17"/>
              <a:gd name="T19" fmla="*/ 16 h 17"/>
              <a:gd name="T20" fmla="*/ 4 w 17"/>
              <a:gd name="T21" fmla="*/ 16 h 17"/>
              <a:gd name="T22" fmla="*/ 0 w 17"/>
              <a:gd name="T23" fmla="*/ 16 h 17"/>
              <a:gd name="T24" fmla="*/ 8 w 1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8" y="0"/>
                </a:move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2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9" name="Freeform 949"/>
          <p:cNvSpPr>
            <a:spLocks/>
          </p:cNvSpPr>
          <p:nvPr/>
        </p:nvSpPr>
        <p:spPr bwMode="auto">
          <a:xfrm>
            <a:off x="1352550" y="2597150"/>
            <a:ext cx="28575" cy="26988"/>
          </a:xfrm>
          <a:custGeom>
            <a:avLst/>
            <a:gdLst>
              <a:gd name="T0" fmla="*/ 10 w 17"/>
              <a:gd name="T1" fmla="*/ 16 h 17"/>
              <a:gd name="T2" fmla="*/ 10 w 17"/>
              <a:gd name="T3" fmla="*/ 16 h 17"/>
              <a:gd name="T4" fmla="*/ 5 w 17"/>
              <a:gd name="T5" fmla="*/ 16 h 17"/>
              <a:gd name="T6" fmla="*/ 5 w 17"/>
              <a:gd name="T7" fmla="*/ 12 h 17"/>
              <a:gd name="T8" fmla="*/ 0 w 17"/>
              <a:gd name="T9" fmla="*/ 12 h 17"/>
              <a:gd name="T10" fmla="*/ 0 w 17"/>
              <a:gd name="T11" fmla="*/ 9 h 17"/>
              <a:gd name="T12" fmla="*/ 0 w 17"/>
              <a:gd name="T13" fmla="*/ 6 h 17"/>
              <a:gd name="T14" fmla="*/ 0 w 17"/>
              <a:gd name="T15" fmla="*/ 3 h 17"/>
              <a:gd name="T16" fmla="*/ 5 w 17"/>
              <a:gd name="T17" fmla="*/ 3 h 17"/>
              <a:gd name="T18" fmla="*/ 5 w 17"/>
              <a:gd name="T19" fmla="*/ 0 h 17"/>
              <a:gd name="T20" fmla="*/ 10 w 17"/>
              <a:gd name="T21" fmla="*/ 0 h 17"/>
              <a:gd name="T22" fmla="*/ 16 w 17"/>
              <a:gd name="T23" fmla="*/ 0 h 17"/>
              <a:gd name="T24" fmla="*/ 10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0" y="16"/>
                </a:move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1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0" name="Freeform 950"/>
          <p:cNvSpPr>
            <a:spLocks/>
          </p:cNvSpPr>
          <p:nvPr/>
        </p:nvSpPr>
        <p:spPr bwMode="auto">
          <a:xfrm>
            <a:off x="1524000" y="2646363"/>
            <a:ext cx="85725" cy="38100"/>
          </a:xfrm>
          <a:custGeom>
            <a:avLst/>
            <a:gdLst>
              <a:gd name="T0" fmla="*/ 53 w 54"/>
              <a:gd name="T1" fmla="*/ 0 h 24"/>
              <a:gd name="T2" fmla="*/ 53 w 54"/>
              <a:gd name="T3" fmla="*/ 0 h 24"/>
              <a:gd name="T4" fmla="*/ 52 w 54"/>
              <a:gd name="T5" fmla="*/ 0 h 24"/>
              <a:gd name="T6" fmla="*/ 51 w 54"/>
              <a:gd name="T7" fmla="*/ 1 h 24"/>
              <a:gd name="T8" fmla="*/ 50 w 54"/>
              <a:gd name="T9" fmla="*/ 2 h 24"/>
              <a:gd name="T10" fmla="*/ 48 w 54"/>
              <a:gd name="T11" fmla="*/ 4 h 24"/>
              <a:gd name="T12" fmla="*/ 46 w 54"/>
              <a:gd name="T13" fmla="*/ 5 h 24"/>
              <a:gd name="T14" fmla="*/ 43 w 54"/>
              <a:gd name="T15" fmla="*/ 7 h 24"/>
              <a:gd name="T16" fmla="*/ 40 w 54"/>
              <a:gd name="T17" fmla="*/ 9 h 24"/>
              <a:gd name="T18" fmla="*/ 37 w 54"/>
              <a:gd name="T19" fmla="*/ 11 h 24"/>
              <a:gd name="T20" fmla="*/ 33 w 54"/>
              <a:gd name="T21" fmla="*/ 13 h 24"/>
              <a:gd name="T22" fmla="*/ 28 w 54"/>
              <a:gd name="T23" fmla="*/ 15 h 24"/>
              <a:gd name="T24" fmla="*/ 24 w 54"/>
              <a:gd name="T25" fmla="*/ 17 h 24"/>
              <a:gd name="T26" fmla="*/ 19 w 54"/>
              <a:gd name="T27" fmla="*/ 18 h 24"/>
              <a:gd name="T28" fmla="*/ 13 w 54"/>
              <a:gd name="T29" fmla="*/ 20 h 24"/>
              <a:gd name="T30" fmla="*/ 6 w 54"/>
              <a:gd name="T31" fmla="*/ 21 h 24"/>
              <a:gd name="T32" fmla="*/ 0 w 54"/>
              <a:gd name="T33" fmla="*/ 23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24"/>
              <a:gd name="T53" fmla="*/ 54 w 54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24">
                <a:moveTo>
                  <a:pt x="53" y="0"/>
                </a:moveTo>
                <a:lnTo>
                  <a:pt x="53" y="0"/>
                </a:lnTo>
                <a:lnTo>
                  <a:pt x="52" y="0"/>
                </a:lnTo>
                <a:lnTo>
                  <a:pt x="51" y="1"/>
                </a:lnTo>
                <a:lnTo>
                  <a:pt x="50" y="2"/>
                </a:lnTo>
                <a:lnTo>
                  <a:pt x="48" y="4"/>
                </a:lnTo>
                <a:lnTo>
                  <a:pt x="46" y="5"/>
                </a:lnTo>
                <a:lnTo>
                  <a:pt x="43" y="7"/>
                </a:lnTo>
                <a:lnTo>
                  <a:pt x="40" y="9"/>
                </a:lnTo>
                <a:lnTo>
                  <a:pt x="37" y="11"/>
                </a:lnTo>
                <a:lnTo>
                  <a:pt x="33" y="13"/>
                </a:lnTo>
                <a:lnTo>
                  <a:pt x="28" y="15"/>
                </a:lnTo>
                <a:lnTo>
                  <a:pt x="24" y="17"/>
                </a:lnTo>
                <a:lnTo>
                  <a:pt x="19" y="18"/>
                </a:lnTo>
                <a:lnTo>
                  <a:pt x="13" y="20"/>
                </a:lnTo>
                <a:lnTo>
                  <a:pt x="6" y="21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Freeform 951"/>
          <p:cNvSpPr>
            <a:spLocks/>
          </p:cNvSpPr>
          <p:nvPr/>
        </p:nvSpPr>
        <p:spPr bwMode="auto">
          <a:xfrm>
            <a:off x="1608138" y="2643188"/>
            <a:ext cx="25400" cy="26987"/>
          </a:xfrm>
          <a:custGeom>
            <a:avLst/>
            <a:gdLst>
              <a:gd name="T0" fmla="*/ 0 w 17"/>
              <a:gd name="T1" fmla="*/ 4 h 17"/>
              <a:gd name="T2" fmla="*/ 0 w 17"/>
              <a:gd name="T3" fmla="*/ 4 h 17"/>
              <a:gd name="T4" fmla="*/ 0 w 17"/>
              <a:gd name="T5" fmla="*/ 0 h 17"/>
              <a:gd name="T6" fmla="*/ 4 w 17"/>
              <a:gd name="T7" fmla="*/ 0 h 17"/>
              <a:gd name="T8" fmla="*/ 8 w 17"/>
              <a:gd name="T9" fmla="*/ 0 h 17"/>
              <a:gd name="T10" fmla="*/ 12 w 17"/>
              <a:gd name="T11" fmla="*/ 0 h 17"/>
              <a:gd name="T12" fmla="*/ 12 w 17"/>
              <a:gd name="T13" fmla="*/ 4 h 17"/>
              <a:gd name="T14" fmla="*/ 16 w 17"/>
              <a:gd name="T15" fmla="*/ 4 h 17"/>
              <a:gd name="T16" fmla="*/ 16 w 17"/>
              <a:gd name="T17" fmla="*/ 8 h 17"/>
              <a:gd name="T18" fmla="*/ 16 w 17"/>
              <a:gd name="T19" fmla="*/ 12 h 17"/>
              <a:gd name="T20" fmla="*/ 16 w 17"/>
              <a:gd name="T21" fmla="*/ 16 h 17"/>
              <a:gd name="T22" fmla="*/ 12 w 17"/>
              <a:gd name="T23" fmla="*/ 16 h 17"/>
              <a:gd name="T24" fmla="*/ 0 w 17"/>
              <a:gd name="T25" fmla="*/ 4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12" y="16"/>
                </a:lnTo>
                <a:lnTo>
                  <a:pt x="0" y="4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2" name="Freeform 952"/>
          <p:cNvSpPr>
            <a:spLocks/>
          </p:cNvSpPr>
          <p:nvPr/>
        </p:nvSpPr>
        <p:spPr bwMode="auto">
          <a:xfrm>
            <a:off x="1520825" y="2679700"/>
            <a:ext cx="26988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0 w 17"/>
              <a:gd name="T5" fmla="*/ 16 h 17"/>
              <a:gd name="T6" fmla="*/ 5 w 17"/>
              <a:gd name="T7" fmla="*/ 16 h 17"/>
              <a:gd name="T8" fmla="*/ 5 w 17"/>
              <a:gd name="T9" fmla="*/ 12 h 17"/>
              <a:gd name="T10" fmla="*/ 0 w 17"/>
              <a:gd name="T11" fmla="*/ 12 h 17"/>
              <a:gd name="T12" fmla="*/ 0 w 17"/>
              <a:gd name="T13" fmla="*/ 9 h 17"/>
              <a:gd name="T14" fmla="*/ 0 w 17"/>
              <a:gd name="T15" fmla="*/ 6 h 17"/>
              <a:gd name="T16" fmla="*/ 0 w 17"/>
              <a:gd name="T17" fmla="*/ 3 h 17"/>
              <a:gd name="T18" fmla="*/ 5 w 17"/>
              <a:gd name="T19" fmla="*/ 3 h 17"/>
              <a:gd name="T20" fmla="*/ 5 w 17"/>
              <a:gd name="T21" fmla="*/ 0 h 17"/>
              <a:gd name="T22" fmla="*/ 10 w 17"/>
              <a:gd name="T23" fmla="*/ 0 h 17"/>
              <a:gd name="T24" fmla="*/ 16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lnTo>
                  <a:pt x="1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Freeform 953"/>
          <p:cNvSpPr>
            <a:spLocks/>
          </p:cNvSpPr>
          <p:nvPr/>
        </p:nvSpPr>
        <p:spPr bwMode="auto">
          <a:xfrm>
            <a:off x="1381125" y="2643188"/>
            <a:ext cx="144463" cy="42862"/>
          </a:xfrm>
          <a:custGeom>
            <a:avLst/>
            <a:gdLst>
              <a:gd name="T0" fmla="*/ 91 w 92"/>
              <a:gd name="T1" fmla="*/ 25 h 27"/>
              <a:gd name="T2" fmla="*/ 84 w 92"/>
              <a:gd name="T3" fmla="*/ 26 h 27"/>
              <a:gd name="T4" fmla="*/ 77 w 92"/>
              <a:gd name="T5" fmla="*/ 26 h 27"/>
              <a:gd name="T6" fmla="*/ 70 w 92"/>
              <a:gd name="T7" fmla="*/ 26 h 27"/>
              <a:gd name="T8" fmla="*/ 63 w 92"/>
              <a:gd name="T9" fmla="*/ 25 h 27"/>
              <a:gd name="T10" fmla="*/ 56 w 92"/>
              <a:gd name="T11" fmla="*/ 24 h 27"/>
              <a:gd name="T12" fmla="*/ 49 w 92"/>
              <a:gd name="T13" fmla="*/ 22 h 27"/>
              <a:gd name="T14" fmla="*/ 43 w 92"/>
              <a:gd name="T15" fmla="*/ 21 h 27"/>
              <a:gd name="T16" fmla="*/ 37 w 92"/>
              <a:gd name="T17" fmla="*/ 18 h 27"/>
              <a:gd name="T18" fmla="*/ 31 w 92"/>
              <a:gd name="T19" fmla="*/ 16 h 27"/>
              <a:gd name="T20" fmla="*/ 25 w 92"/>
              <a:gd name="T21" fmla="*/ 14 h 27"/>
              <a:gd name="T22" fmla="*/ 20 w 92"/>
              <a:gd name="T23" fmla="*/ 11 h 27"/>
              <a:gd name="T24" fmla="*/ 15 w 92"/>
              <a:gd name="T25" fmla="*/ 9 h 27"/>
              <a:gd name="T26" fmla="*/ 10 w 92"/>
              <a:gd name="T27" fmla="*/ 6 h 27"/>
              <a:gd name="T28" fmla="*/ 6 w 92"/>
              <a:gd name="T29" fmla="*/ 4 h 27"/>
              <a:gd name="T30" fmla="*/ 3 w 92"/>
              <a:gd name="T31" fmla="*/ 2 h 27"/>
              <a:gd name="T32" fmla="*/ 0 w 92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27"/>
              <a:gd name="T53" fmla="*/ 92 w 92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27">
                <a:moveTo>
                  <a:pt x="91" y="25"/>
                </a:moveTo>
                <a:lnTo>
                  <a:pt x="84" y="26"/>
                </a:lnTo>
                <a:lnTo>
                  <a:pt x="77" y="26"/>
                </a:lnTo>
                <a:lnTo>
                  <a:pt x="70" y="26"/>
                </a:lnTo>
                <a:lnTo>
                  <a:pt x="63" y="25"/>
                </a:lnTo>
                <a:lnTo>
                  <a:pt x="56" y="24"/>
                </a:lnTo>
                <a:lnTo>
                  <a:pt x="49" y="22"/>
                </a:lnTo>
                <a:lnTo>
                  <a:pt x="43" y="21"/>
                </a:lnTo>
                <a:lnTo>
                  <a:pt x="37" y="18"/>
                </a:lnTo>
                <a:lnTo>
                  <a:pt x="31" y="16"/>
                </a:lnTo>
                <a:lnTo>
                  <a:pt x="25" y="14"/>
                </a:lnTo>
                <a:lnTo>
                  <a:pt x="20" y="11"/>
                </a:lnTo>
                <a:lnTo>
                  <a:pt x="15" y="9"/>
                </a:lnTo>
                <a:lnTo>
                  <a:pt x="10" y="6"/>
                </a:lnTo>
                <a:lnTo>
                  <a:pt x="6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94" name="Freeform 954"/>
          <p:cNvSpPr>
            <a:spLocks/>
          </p:cNvSpPr>
          <p:nvPr/>
        </p:nvSpPr>
        <p:spPr bwMode="auto">
          <a:xfrm>
            <a:off x="1524000" y="2679700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3 h 17"/>
              <a:gd name="T8" fmla="*/ 16 w 17"/>
              <a:gd name="T9" fmla="*/ 3 h 17"/>
              <a:gd name="T10" fmla="*/ 16 w 17"/>
              <a:gd name="T11" fmla="*/ 6 h 17"/>
              <a:gd name="T12" fmla="*/ 16 w 17"/>
              <a:gd name="T13" fmla="*/ 9 h 17"/>
              <a:gd name="T14" fmla="*/ 16 w 17"/>
              <a:gd name="T15" fmla="*/ 12 h 17"/>
              <a:gd name="T16" fmla="*/ 10 w 17"/>
              <a:gd name="T17" fmla="*/ 12 h 17"/>
              <a:gd name="T18" fmla="*/ 5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3"/>
                </a:ln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10" y="12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Freeform 955"/>
          <p:cNvSpPr>
            <a:spLocks/>
          </p:cNvSpPr>
          <p:nvPr/>
        </p:nvSpPr>
        <p:spPr bwMode="auto">
          <a:xfrm>
            <a:off x="1376363" y="2640013"/>
            <a:ext cx="26987" cy="26987"/>
          </a:xfrm>
          <a:custGeom>
            <a:avLst/>
            <a:gdLst>
              <a:gd name="T0" fmla="*/ 4 w 17"/>
              <a:gd name="T1" fmla="*/ 16 h 17"/>
              <a:gd name="T2" fmla="*/ 4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4 w 17"/>
              <a:gd name="T11" fmla="*/ 4 h 17"/>
              <a:gd name="T12" fmla="*/ 4 w 17"/>
              <a:gd name="T13" fmla="*/ 0 h 17"/>
              <a:gd name="T14" fmla="*/ 8 w 17"/>
              <a:gd name="T15" fmla="*/ 0 h 17"/>
              <a:gd name="T16" fmla="*/ 12 w 17"/>
              <a:gd name="T17" fmla="*/ 0 h 17"/>
              <a:gd name="T18" fmla="*/ 16 w 17"/>
              <a:gd name="T19" fmla="*/ 0 h 17"/>
              <a:gd name="T20" fmla="*/ 4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4" y="16"/>
                </a:move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4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6" name="Freeform 956"/>
          <p:cNvSpPr>
            <a:spLocks/>
          </p:cNvSpPr>
          <p:nvPr/>
        </p:nvSpPr>
        <p:spPr bwMode="auto">
          <a:xfrm>
            <a:off x="1328738" y="2611438"/>
            <a:ext cx="52387" cy="33337"/>
          </a:xfrm>
          <a:custGeom>
            <a:avLst/>
            <a:gdLst>
              <a:gd name="T0" fmla="*/ 32 w 33"/>
              <a:gd name="T1" fmla="*/ 20 h 21"/>
              <a:gd name="T2" fmla="*/ 30 w 33"/>
              <a:gd name="T3" fmla="*/ 19 h 21"/>
              <a:gd name="T4" fmla="*/ 28 w 33"/>
              <a:gd name="T5" fmla="*/ 17 h 21"/>
              <a:gd name="T6" fmla="*/ 25 w 33"/>
              <a:gd name="T7" fmla="*/ 15 h 21"/>
              <a:gd name="T8" fmla="*/ 23 w 33"/>
              <a:gd name="T9" fmla="*/ 14 h 21"/>
              <a:gd name="T10" fmla="*/ 21 w 33"/>
              <a:gd name="T11" fmla="*/ 13 h 21"/>
              <a:gd name="T12" fmla="*/ 19 w 33"/>
              <a:gd name="T13" fmla="*/ 11 h 21"/>
              <a:gd name="T14" fmla="*/ 17 w 33"/>
              <a:gd name="T15" fmla="*/ 10 h 21"/>
              <a:gd name="T16" fmla="*/ 15 w 33"/>
              <a:gd name="T17" fmla="*/ 8 h 21"/>
              <a:gd name="T18" fmla="*/ 13 w 33"/>
              <a:gd name="T19" fmla="*/ 7 h 21"/>
              <a:gd name="T20" fmla="*/ 11 w 33"/>
              <a:gd name="T21" fmla="*/ 6 h 21"/>
              <a:gd name="T22" fmla="*/ 10 w 33"/>
              <a:gd name="T23" fmla="*/ 5 h 21"/>
              <a:gd name="T24" fmla="*/ 8 w 33"/>
              <a:gd name="T25" fmla="*/ 3 h 21"/>
              <a:gd name="T26" fmla="*/ 6 w 33"/>
              <a:gd name="T27" fmla="*/ 2 h 21"/>
              <a:gd name="T28" fmla="*/ 4 w 33"/>
              <a:gd name="T29" fmla="*/ 1 h 21"/>
              <a:gd name="T30" fmla="*/ 2 w 33"/>
              <a:gd name="T31" fmla="*/ 0 h 21"/>
              <a:gd name="T32" fmla="*/ 0 w 33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1"/>
              <a:gd name="T53" fmla="*/ 33 w 3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1">
                <a:moveTo>
                  <a:pt x="32" y="20"/>
                </a:moveTo>
                <a:lnTo>
                  <a:pt x="30" y="19"/>
                </a:lnTo>
                <a:lnTo>
                  <a:pt x="28" y="17"/>
                </a:lnTo>
                <a:lnTo>
                  <a:pt x="25" y="15"/>
                </a:lnTo>
                <a:lnTo>
                  <a:pt x="23" y="14"/>
                </a:lnTo>
                <a:lnTo>
                  <a:pt x="21" y="13"/>
                </a:lnTo>
                <a:lnTo>
                  <a:pt x="19" y="11"/>
                </a:lnTo>
                <a:lnTo>
                  <a:pt x="17" y="10"/>
                </a:lnTo>
                <a:lnTo>
                  <a:pt x="15" y="8"/>
                </a:lnTo>
                <a:lnTo>
                  <a:pt x="13" y="7"/>
                </a:lnTo>
                <a:lnTo>
                  <a:pt x="11" y="6"/>
                </a:lnTo>
                <a:lnTo>
                  <a:pt x="10" y="5"/>
                </a:lnTo>
                <a:lnTo>
                  <a:pt x="8" y="3"/>
                </a:lnTo>
                <a:lnTo>
                  <a:pt x="6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Freeform 957"/>
          <p:cNvSpPr>
            <a:spLocks/>
          </p:cNvSpPr>
          <p:nvPr/>
        </p:nvSpPr>
        <p:spPr bwMode="auto">
          <a:xfrm>
            <a:off x="1379538" y="2640013"/>
            <a:ext cx="25400" cy="26987"/>
          </a:xfrm>
          <a:custGeom>
            <a:avLst/>
            <a:gdLst>
              <a:gd name="T0" fmla="*/ 12 w 17"/>
              <a:gd name="T1" fmla="*/ 0 h 17"/>
              <a:gd name="T2" fmla="*/ 12 w 17"/>
              <a:gd name="T3" fmla="*/ 0 h 17"/>
              <a:gd name="T4" fmla="*/ 16 w 17"/>
              <a:gd name="T5" fmla="*/ 3 h 17"/>
              <a:gd name="T6" fmla="*/ 16 w 17"/>
              <a:gd name="T7" fmla="*/ 6 h 17"/>
              <a:gd name="T8" fmla="*/ 16 w 17"/>
              <a:gd name="T9" fmla="*/ 9 h 17"/>
              <a:gd name="T10" fmla="*/ 16 w 17"/>
              <a:gd name="T11" fmla="*/ 12 h 17"/>
              <a:gd name="T12" fmla="*/ 12 w 17"/>
              <a:gd name="T13" fmla="*/ 12 h 17"/>
              <a:gd name="T14" fmla="*/ 12 w 17"/>
              <a:gd name="T15" fmla="*/ 16 h 17"/>
              <a:gd name="T16" fmla="*/ 8 w 17"/>
              <a:gd name="T17" fmla="*/ 16 h 17"/>
              <a:gd name="T18" fmla="*/ 4 w 17"/>
              <a:gd name="T19" fmla="*/ 16 h 17"/>
              <a:gd name="T20" fmla="*/ 0 w 17"/>
              <a:gd name="T21" fmla="*/ 16 h 17"/>
              <a:gd name="T22" fmla="*/ 12 w 17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12" y="0"/>
                </a:moveTo>
                <a:lnTo>
                  <a:pt x="12" y="0"/>
                </a:lnTo>
                <a:lnTo>
                  <a:pt x="16" y="3"/>
                </a:lnTo>
                <a:lnTo>
                  <a:pt x="16" y="6"/>
                </a:lnTo>
                <a:lnTo>
                  <a:pt x="16" y="9"/>
                </a:lnTo>
                <a:lnTo>
                  <a:pt x="16" y="12"/>
                </a:lnTo>
                <a:lnTo>
                  <a:pt x="12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12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Freeform 958"/>
          <p:cNvSpPr>
            <a:spLocks/>
          </p:cNvSpPr>
          <p:nvPr/>
        </p:nvSpPr>
        <p:spPr bwMode="auto">
          <a:xfrm>
            <a:off x="1323975" y="2606675"/>
            <a:ext cx="26988" cy="26988"/>
          </a:xfrm>
          <a:custGeom>
            <a:avLst/>
            <a:gdLst>
              <a:gd name="T0" fmla="*/ 10 w 17"/>
              <a:gd name="T1" fmla="*/ 16 h 17"/>
              <a:gd name="T2" fmla="*/ 10 w 17"/>
              <a:gd name="T3" fmla="*/ 16 h 17"/>
              <a:gd name="T4" fmla="*/ 5 w 17"/>
              <a:gd name="T5" fmla="*/ 12 h 17"/>
              <a:gd name="T6" fmla="*/ 0 w 17"/>
              <a:gd name="T7" fmla="*/ 9 h 17"/>
              <a:gd name="T8" fmla="*/ 0 w 17"/>
              <a:gd name="T9" fmla="*/ 6 h 17"/>
              <a:gd name="T10" fmla="*/ 0 w 17"/>
              <a:gd name="T11" fmla="*/ 3 h 17"/>
              <a:gd name="T12" fmla="*/ 5 w 17"/>
              <a:gd name="T13" fmla="*/ 3 h 17"/>
              <a:gd name="T14" fmla="*/ 5 w 17"/>
              <a:gd name="T15" fmla="*/ 0 h 17"/>
              <a:gd name="T16" fmla="*/ 10 w 17"/>
              <a:gd name="T17" fmla="*/ 0 h 17"/>
              <a:gd name="T18" fmla="*/ 16 w 17"/>
              <a:gd name="T19" fmla="*/ 0 h 17"/>
              <a:gd name="T20" fmla="*/ 10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0" y="16"/>
                </a:moveTo>
                <a:lnTo>
                  <a:pt x="10" y="16"/>
                </a:lnTo>
                <a:lnTo>
                  <a:pt x="5" y="12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1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Freeform 959"/>
          <p:cNvSpPr>
            <a:spLocks/>
          </p:cNvSpPr>
          <p:nvPr/>
        </p:nvSpPr>
        <p:spPr bwMode="auto">
          <a:xfrm>
            <a:off x="1390650" y="2633663"/>
            <a:ext cx="123825" cy="36512"/>
          </a:xfrm>
          <a:custGeom>
            <a:avLst/>
            <a:gdLst>
              <a:gd name="T0" fmla="*/ 77 w 78"/>
              <a:gd name="T1" fmla="*/ 22 h 23"/>
              <a:gd name="T2" fmla="*/ 76 w 78"/>
              <a:gd name="T3" fmla="*/ 22 h 23"/>
              <a:gd name="T4" fmla="*/ 75 w 78"/>
              <a:gd name="T5" fmla="*/ 22 h 23"/>
              <a:gd name="T6" fmla="*/ 73 w 78"/>
              <a:gd name="T7" fmla="*/ 22 h 23"/>
              <a:gd name="T8" fmla="*/ 71 w 78"/>
              <a:gd name="T9" fmla="*/ 22 h 23"/>
              <a:gd name="T10" fmla="*/ 67 w 78"/>
              <a:gd name="T11" fmla="*/ 22 h 23"/>
              <a:gd name="T12" fmla="*/ 63 w 78"/>
              <a:gd name="T13" fmla="*/ 22 h 23"/>
              <a:gd name="T14" fmla="*/ 59 w 78"/>
              <a:gd name="T15" fmla="*/ 21 h 23"/>
              <a:gd name="T16" fmla="*/ 54 w 78"/>
              <a:gd name="T17" fmla="*/ 21 h 23"/>
              <a:gd name="T18" fmla="*/ 48 w 78"/>
              <a:gd name="T19" fmla="*/ 19 h 23"/>
              <a:gd name="T20" fmla="*/ 42 w 78"/>
              <a:gd name="T21" fmla="*/ 18 h 23"/>
              <a:gd name="T22" fmla="*/ 36 w 78"/>
              <a:gd name="T23" fmla="*/ 17 h 23"/>
              <a:gd name="T24" fmla="*/ 30 w 78"/>
              <a:gd name="T25" fmla="*/ 14 h 23"/>
              <a:gd name="T26" fmla="*/ 23 w 78"/>
              <a:gd name="T27" fmla="*/ 12 h 23"/>
              <a:gd name="T28" fmla="*/ 15 w 78"/>
              <a:gd name="T29" fmla="*/ 8 h 23"/>
              <a:gd name="T30" fmla="*/ 8 w 78"/>
              <a:gd name="T31" fmla="*/ 4 h 23"/>
              <a:gd name="T32" fmla="*/ 0 w 78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23"/>
              <a:gd name="T53" fmla="*/ 78 w 7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23">
                <a:moveTo>
                  <a:pt x="77" y="22"/>
                </a:moveTo>
                <a:lnTo>
                  <a:pt x="76" y="22"/>
                </a:lnTo>
                <a:lnTo>
                  <a:pt x="75" y="22"/>
                </a:lnTo>
                <a:lnTo>
                  <a:pt x="73" y="22"/>
                </a:lnTo>
                <a:lnTo>
                  <a:pt x="71" y="22"/>
                </a:lnTo>
                <a:lnTo>
                  <a:pt x="67" y="22"/>
                </a:lnTo>
                <a:lnTo>
                  <a:pt x="63" y="22"/>
                </a:lnTo>
                <a:lnTo>
                  <a:pt x="59" y="21"/>
                </a:lnTo>
                <a:lnTo>
                  <a:pt x="54" y="21"/>
                </a:lnTo>
                <a:lnTo>
                  <a:pt x="48" y="19"/>
                </a:lnTo>
                <a:lnTo>
                  <a:pt x="42" y="18"/>
                </a:lnTo>
                <a:lnTo>
                  <a:pt x="36" y="17"/>
                </a:lnTo>
                <a:lnTo>
                  <a:pt x="30" y="14"/>
                </a:lnTo>
                <a:lnTo>
                  <a:pt x="23" y="12"/>
                </a:lnTo>
                <a:lnTo>
                  <a:pt x="15" y="8"/>
                </a:lnTo>
                <a:lnTo>
                  <a:pt x="8" y="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00" name="Freeform 960"/>
          <p:cNvSpPr>
            <a:spLocks/>
          </p:cNvSpPr>
          <p:nvPr/>
        </p:nvSpPr>
        <p:spPr bwMode="auto">
          <a:xfrm>
            <a:off x="1512888" y="266541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0 h 17"/>
              <a:gd name="T6" fmla="*/ 16 w 17"/>
              <a:gd name="T7" fmla="*/ 4 h 17"/>
              <a:gd name="T8" fmla="*/ 16 w 17"/>
              <a:gd name="T9" fmla="*/ 8 h 17"/>
              <a:gd name="T10" fmla="*/ 16 w 17"/>
              <a:gd name="T11" fmla="*/ 12 h 17"/>
              <a:gd name="T12" fmla="*/ 8 w 17"/>
              <a:gd name="T13" fmla="*/ 16 h 17"/>
              <a:gd name="T14" fmla="*/ 0 w 17"/>
              <a:gd name="T15" fmla="*/ 16 h 17"/>
              <a:gd name="T16" fmla="*/ 0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Freeform 961"/>
          <p:cNvSpPr>
            <a:spLocks/>
          </p:cNvSpPr>
          <p:nvPr/>
        </p:nvSpPr>
        <p:spPr bwMode="auto">
          <a:xfrm>
            <a:off x="1387475" y="2628900"/>
            <a:ext cx="26988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5 w 17"/>
              <a:gd name="T5" fmla="*/ 12 h 17"/>
              <a:gd name="T6" fmla="*/ 0 w 17"/>
              <a:gd name="T7" fmla="*/ 12 h 17"/>
              <a:gd name="T8" fmla="*/ 0 w 17"/>
              <a:gd name="T9" fmla="*/ 9 h 17"/>
              <a:gd name="T10" fmla="*/ 0 w 17"/>
              <a:gd name="T11" fmla="*/ 6 h 17"/>
              <a:gd name="T12" fmla="*/ 5 w 17"/>
              <a:gd name="T13" fmla="*/ 3 h 17"/>
              <a:gd name="T14" fmla="*/ 5 w 17"/>
              <a:gd name="T15" fmla="*/ 0 h 17"/>
              <a:gd name="T16" fmla="*/ 10 w 17"/>
              <a:gd name="T17" fmla="*/ 0 h 17"/>
              <a:gd name="T18" fmla="*/ 16 w 17"/>
              <a:gd name="T19" fmla="*/ 0 h 17"/>
              <a:gd name="T20" fmla="*/ 5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5" y="3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Freeform 962"/>
          <p:cNvSpPr>
            <a:spLocks/>
          </p:cNvSpPr>
          <p:nvPr/>
        </p:nvSpPr>
        <p:spPr bwMode="auto">
          <a:xfrm>
            <a:off x="1344613" y="2605088"/>
            <a:ext cx="47625" cy="30162"/>
          </a:xfrm>
          <a:custGeom>
            <a:avLst/>
            <a:gdLst>
              <a:gd name="T0" fmla="*/ 29 w 30"/>
              <a:gd name="T1" fmla="*/ 18 h 19"/>
              <a:gd name="T2" fmla="*/ 29 w 30"/>
              <a:gd name="T3" fmla="*/ 17 h 19"/>
              <a:gd name="T4" fmla="*/ 28 w 30"/>
              <a:gd name="T5" fmla="*/ 17 h 19"/>
              <a:gd name="T6" fmla="*/ 27 w 30"/>
              <a:gd name="T7" fmla="*/ 16 h 19"/>
              <a:gd name="T8" fmla="*/ 25 w 30"/>
              <a:gd name="T9" fmla="*/ 15 h 19"/>
              <a:gd name="T10" fmla="*/ 24 w 30"/>
              <a:gd name="T11" fmla="*/ 14 h 19"/>
              <a:gd name="T12" fmla="*/ 22 w 30"/>
              <a:gd name="T13" fmla="*/ 13 h 19"/>
              <a:gd name="T14" fmla="*/ 19 w 30"/>
              <a:gd name="T15" fmla="*/ 11 h 19"/>
              <a:gd name="T16" fmla="*/ 17 w 30"/>
              <a:gd name="T17" fmla="*/ 10 h 19"/>
              <a:gd name="T18" fmla="*/ 14 w 30"/>
              <a:gd name="T19" fmla="*/ 8 h 19"/>
              <a:gd name="T20" fmla="*/ 12 w 30"/>
              <a:gd name="T21" fmla="*/ 7 h 19"/>
              <a:gd name="T22" fmla="*/ 10 w 30"/>
              <a:gd name="T23" fmla="*/ 5 h 19"/>
              <a:gd name="T24" fmla="*/ 7 w 30"/>
              <a:gd name="T25" fmla="*/ 4 h 19"/>
              <a:gd name="T26" fmla="*/ 5 w 30"/>
              <a:gd name="T27" fmla="*/ 3 h 19"/>
              <a:gd name="T28" fmla="*/ 3 w 30"/>
              <a:gd name="T29" fmla="*/ 1 h 19"/>
              <a:gd name="T30" fmla="*/ 1 w 30"/>
              <a:gd name="T31" fmla="*/ 1 h 19"/>
              <a:gd name="T32" fmla="*/ 0 w 30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19"/>
              <a:gd name="T53" fmla="*/ 30 w 30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19">
                <a:moveTo>
                  <a:pt x="29" y="18"/>
                </a:moveTo>
                <a:lnTo>
                  <a:pt x="29" y="17"/>
                </a:lnTo>
                <a:lnTo>
                  <a:pt x="28" y="17"/>
                </a:lnTo>
                <a:lnTo>
                  <a:pt x="27" y="16"/>
                </a:lnTo>
                <a:lnTo>
                  <a:pt x="25" y="15"/>
                </a:lnTo>
                <a:lnTo>
                  <a:pt x="24" y="14"/>
                </a:lnTo>
                <a:lnTo>
                  <a:pt x="22" y="13"/>
                </a:lnTo>
                <a:lnTo>
                  <a:pt x="19" y="11"/>
                </a:lnTo>
                <a:lnTo>
                  <a:pt x="17" y="10"/>
                </a:lnTo>
                <a:lnTo>
                  <a:pt x="14" y="8"/>
                </a:lnTo>
                <a:lnTo>
                  <a:pt x="12" y="7"/>
                </a:lnTo>
                <a:lnTo>
                  <a:pt x="10" y="5"/>
                </a:lnTo>
                <a:lnTo>
                  <a:pt x="7" y="4"/>
                </a:lnTo>
                <a:lnTo>
                  <a:pt x="5" y="3"/>
                </a:lnTo>
                <a:lnTo>
                  <a:pt x="3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Freeform 963"/>
          <p:cNvSpPr>
            <a:spLocks/>
          </p:cNvSpPr>
          <p:nvPr/>
        </p:nvSpPr>
        <p:spPr bwMode="auto">
          <a:xfrm>
            <a:off x="1389063" y="2630488"/>
            <a:ext cx="28575" cy="26987"/>
          </a:xfrm>
          <a:custGeom>
            <a:avLst/>
            <a:gdLst>
              <a:gd name="T0" fmla="*/ 10 w 17"/>
              <a:gd name="T1" fmla="*/ 0 h 17"/>
              <a:gd name="T2" fmla="*/ 10 w 17"/>
              <a:gd name="T3" fmla="*/ 0 h 17"/>
              <a:gd name="T4" fmla="*/ 16 w 17"/>
              <a:gd name="T5" fmla="*/ 0 h 17"/>
              <a:gd name="T6" fmla="*/ 16 w 17"/>
              <a:gd name="T7" fmla="*/ 4 h 17"/>
              <a:gd name="T8" fmla="*/ 16 w 17"/>
              <a:gd name="T9" fmla="*/ 8 h 17"/>
              <a:gd name="T10" fmla="*/ 16 w 17"/>
              <a:gd name="T11" fmla="*/ 12 h 17"/>
              <a:gd name="T12" fmla="*/ 10 w 17"/>
              <a:gd name="T13" fmla="*/ 16 h 17"/>
              <a:gd name="T14" fmla="*/ 5 w 17"/>
              <a:gd name="T15" fmla="*/ 16 h 17"/>
              <a:gd name="T16" fmla="*/ 0 w 17"/>
              <a:gd name="T17" fmla="*/ 16 h 17"/>
              <a:gd name="T18" fmla="*/ 1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10" y="0"/>
                </a:moveTo>
                <a:lnTo>
                  <a:pt x="10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6"/>
                </a:lnTo>
                <a:lnTo>
                  <a:pt x="5" y="16"/>
                </a:lnTo>
                <a:lnTo>
                  <a:pt x="0" y="16"/>
                </a:lnTo>
                <a:lnTo>
                  <a:pt x="1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Freeform 964"/>
          <p:cNvSpPr>
            <a:spLocks/>
          </p:cNvSpPr>
          <p:nvPr/>
        </p:nvSpPr>
        <p:spPr bwMode="auto">
          <a:xfrm>
            <a:off x="1343025" y="2601913"/>
            <a:ext cx="25400" cy="26987"/>
          </a:xfrm>
          <a:custGeom>
            <a:avLst/>
            <a:gdLst>
              <a:gd name="T0" fmla="*/ 10 w 17"/>
              <a:gd name="T1" fmla="*/ 16 h 17"/>
              <a:gd name="T2" fmla="*/ 10 w 17"/>
              <a:gd name="T3" fmla="*/ 16 h 17"/>
              <a:gd name="T4" fmla="*/ 5 w 17"/>
              <a:gd name="T5" fmla="*/ 16 h 17"/>
              <a:gd name="T6" fmla="*/ 5 w 17"/>
              <a:gd name="T7" fmla="*/ 12 h 17"/>
              <a:gd name="T8" fmla="*/ 0 w 17"/>
              <a:gd name="T9" fmla="*/ 12 h 17"/>
              <a:gd name="T10" fmla="*/ 0 w 17"/>
              <a:gd name="T11" fmla="*/ 8 h 17"/>
              <a:gd name="T12" fmla="*/ 0 w 17"/>
              <a:gd name="T13" fmla="*/ 4 h 17"/>
              <a:gd name="T14" fmla="*/ 5 w 17"/>
              <a:gd name="T15" fmla="*/ 4 h 17"/>
              <a:gd name="T16" fmla="*/ 5 w 17"/>
              <a:gd name="T17" fmla="*/ 0 h 17"/>
              <a:gd name="T18" fmla="*/ 10 w 17"/>
              <a:gd name="T19" fmla="*/ 0 h 17"/>
              <a:gd name="T20" fmla="*/ 16 w 17"/>
              <a:gd name="T21" fmla="*/ 0 h 17"/>
              <a:gd name="T22" fmla="*/ 10 w 17"/>
              <a:gd name="T23" fmla="*/ 16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10" y="16"/>
                </a:moveTo>
                <a:lnTo>
                  <a:pt x="10" y="16"/>
                </a:lnTo>
                <a:lnTo>
                  <a:pt x="5" y="16"/>
                </a:lnTo>
                <a:lnTo>
                  <a:pt x="5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1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Freeform 965"/>
          <p:cNvSpPr>
            <a:spLocks/>
          </p:cNvSpPr>
          <p:nvPr/>
        </p:nvSpPr>
        <p:spPr bwMode="auto">
          <a:xfrm>
            <a:off x="1308100" y="2616200"/>
            <a:ext cx="66675" cy="41275"/>
          </a:xfrm>
          <a:custGeom>
            <a:avLst/>
            <a:gdLst>
              <a:gd name="T0" fmla="*/ 0 w 42"/>
              <a:gd name="T1" fmla="*/ 0 h 26"/>
              <a:gd name="T2" fmla="*/ 1 w 42"/>
              <a:gd name="T3" fmla="*/ 1 h 26"/>
              <a:gd name="T4" fmla="*/ 3 w 42"/>
              <a:gd name="T5" fmla="*/ 2 h 26"/>
              <a:gd name="T6" fmla="*/ 5 w 42"/>
              <a:gd name="T7" fmla="*/ 3 h 26"/>
              <a:gd name="T8" fmla="*/ 7 w 42"/>
              <a:gd name="T9" fmla="*/ 3 h 26"/>
              <a:gd name="T10" fmla="*/ 10 w 42"/>
              <a:gd name="T11" fmla="*/ 5 h 26"/>
              <a:gd name="T12" fmla="*/ 12 w 42"/>
              <a:gd name="T13" fmla="*/ 6 h 26"/>
              <a:gd name="T14" fmla="*/ 14 w 42"/>
              <a:gd name="T15" fmla="*/ 7 h 26"/>
              <a:gd name="T16" fmla="*/ 17 w 42"/>
              <a:gd name="T17" fmla="*/ 9 h 26"/>
              <a:gd name="T18" fmla="*/ 20 w 42"/>
              <a:gd name="T19" fmla="*/ 10 h 26"/>
              <a:gd name="T20" fmla="*/ 22 w 42"/>
              <a:gd name="T21" fmla="*/ 12 h 26"/>
              <a:gd name="T22" fmla="*/ 25 w 42"/>
              <a:gd name="T23" fmla="*/ 14 h 26"/>
              <a:gd name="T24" fmla="*/ 28 w 42"/>
              <a:gd name="T25" fmla="*/ 16 h 26"/>
              <a:gd name="T26" fmla="*/ 31 w 42"/>
              <a:gd name="T27" fmla="*/ 18 h 26"/>
              <a:gd name="T28" fmla="*/ 35 w 42"/>
              <a:gd name="T29" fmla="*/ 20 h 26"/>
              <a:gd name="T30" fmla="*/ 37 w 42"/>
              <a:gd name="T31" fmla="*/ 23 h 26"/>
              <a:gd name="T32" fmla="*/ 41 w 42"/>
              <a:gd name="T33" fmla="*/ 25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26"/>
              <a:gd name="T53" fmla="*/ 42 w 42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26">
                <a:moveTo>
                  <a:pt x="0" y="0"/>
                </a:moveTo>
                <a:lnTo>
                  <a:pt x="1" y="1"/>
                </a:lnTo>
                <a:lnTo>
                  <a:pt x="3" y="2"/>
                </a:lnTo>
                <a:lnTo>
                  <a:pt x="5" y="3"/>
                </a:lnTo>
                <a:lnTo>
                  <a:pt x="7" y="3"/>
                </a:lnTo>
                <a:lnTo>
                  <a:pt x="10" y="5"/>
                </a:lnTo>
                <a:lnTo>
                  <a:pt x="12" y="6"/>
                </a:lnTo>
                <a:lnTo>
                  <a:pt x="14" y="7"/>
                </a:lnTo>
                <a:lnTo>
                  <a:pt x="17" y="9"/>
                </a:lnTo>
                <a:lnTo>
                  <a:pt x="20" y="10"/>
                </a:lnTo>
                <a:lnTo>
                  <a:pt x="22" y="12"/>
                </a:lnTo>
                <a:lnTo>
                  <a:pt x="25" y="14"/>
                </a:lnTo>
                <a:lnTo>
                  <a:pt x="28" y="16"/>
                </a:lnTo>
                <a:lnTo>
                  <a:pt x="31" y="18"/>
                </a:lnTo>
                <a:lnTo>
                  <a:pt x="35" y="20"/>
                </a:lnTo>
                <a:lnTo>
                  <a:pt x="37" y="23"/>
                </a:lnTo>
                <a:lnTo>
                  <a:pt x="41" y="25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Freeform 966"/>
          <p:cNvSpPr>
            <a:spLocks/>
          </p:cNvSpPr>
          <p:nvPr/>
        </p:nvSpPr>
        <p:spPr bwMode="auto">
          <a:xfrm>
            <a:off x="1304925" y="2613025"/>
            <a:ext cx="26988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5 w 17"/>
              <a:gd name="T11" fmla="*/ 4 h 17"/>
              <a:gd name="T12" fmla="*/ 5 w 17"/>
              <a:gd name="T13" fmla="*/ 0 h 17"/>
              <a:gd name="T14" fmla="*/ 10 w 17"/>
              <a:gd name="T15" fmla="*/ 0 h 17"/>
              <a:gd name="T16" fmla="*/ 16 w 17"/>
              <a:gd name="T17" fmla="*/ 0 h 17"/>
              <a:gd name="T18" fmla="*/ 5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Freeform 967"/>
          <p:cNvSpPr>
            <a:spLocks/>
          </p:cNvSpPr>
          <p:nvPr/>
        </p:nvSpPr>
        <p:spPr bwMode="auto">
          <a:xfrm>
            <a:off x="1371600" y="2652713"/>
            <a:ext cx="26988" cy="26987"/>
          </a:xfrm>
          <a:custGeom>
            <a:avLst/>
            <a:gdLst>
              <a:gd name="T0" fmla="*/ 10 w 17"/>
              <a:gd name="T1" fmla="*/ 0 h 17"/>
              <a:gd name="T2" fmla="*/ 10 w 17"/>
              <a:gd name="T3" fmla="*/ 0 h 17"/>
              <a:gd name="T4" fmla="*/ 16 w 17"/>
              <a:gd name="T5" fmla="*/ 0 h 17"/>
              <a:gd name="T6" fmla="*/ 16 w 17"/>
              <a:gd name="T7" fmla="*/ 4 h 17"/>
              <a:gd name="T8" fmla="*/ 16 w 17"/>
              <a:gd name="T9" fmla="*/ 8 h 17"/>
              <a:gd name="T10" fmla="*/ 16 w 17"/>
              <a:gd name="T11" fmla="*/ 12 h 17"/>
              <a:gd name="T12" fmla="*/ 10 w 17"/>
              <a:gd name="T13" fmla="*/ 12 h 17"/>
              <a:gd name="T14" fmla="*/ 5 w 17"/>
              <a:gd name="T15" fmla="*/ 16 h 17"/>
              <a:gd name="T16" fmla="*/ 0 w 17"/>
              <a:gd name="T17" fmla="*/ 12 h 17"/>
              <a:gd name="T18" fmla="*/ 1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10" y="0"/>
                </a:moveTo>
                <a:lnTo>
                  <a:pt x="10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2"/>
                </a:lnTo>
                <a:lnTo>
                  <a:pt x="5" y="16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Freeform 968"/>
          <p:cNvSpPr>
            <a:spLocks/>
          </p:cNvSpPr>
          <p:nvPr/>
        </p:nvSpPr>
        <p:spPr bwMode="auto">
          <a:xfrm>
            <a:off x="1373188" y="2655888"/>
            <a:ext cx="149225" cy="53975"/>
          </a:xfrm>
          <a:custGeom>
            <a:avLst/>
            <a:gdLst>
              <a:gd name="T0" fmla="*/ 0 w 94"/>
              <a:gd name="T1" fmla="*/ 0 h 34"/>
              <a:gd name="T2" fmla="*/ 0 w 94"/>
              <a:gd name="T3" fmla="*/ 0 h 34"/>
              <a:gd name="T4" fmla="*/ 1 w 94"/>
              <a:gd name="T5" fmla="*/ 1 h 34"/>
              <a:gd name="T6" fmla="*/ 3 w 94"/>
              <a:gd name="T7" fmla="*/ 2 h 34"/>
              <a:gd name="T8" fmla="*/ 5 w 94"/>
              <a:gd name="T9" fmla="*/ 5 h 34"/>
              <a:gd name="T10" fmla="*/ 8 w 94"/>
              <a:gd name="T11" fmla="*/ 7 h 34"/>
              <a:gd name="T12" fmla="*/ 12 w 94"/>
              <a:gd name="T13" fmla="*/ 9 h 34"/>
              <a:gd name="T14" fmla="*/ 17 w 94"/>
              <a:gd name="T15" fmla="*/ 12 h 34"/>
              <a:gd name="T16" fmla="*/ 22 w 94"/>
              <a:gd name="T17" fmla="*/ 15 h 34"/>
              <a:gd name="T18" fmla="*/ 28 w 94"/>
              <a:gd name="T19" fmla="*/ 18 h 34"/>
              <a:gd name="T20" fmla="*/ 35 w 94"/>
              <a:gd name="T21" fmla="*/ 21 h 34"/>
              <a:gd name="T22" fmla="*/ 42 w 94"/>
              <a:gd name="T23" fmla="*/ 24 h 34"/>
              <a:gd name="T24" fmla="*/ 51 w 94"/>
              <a:gd name="T25" fmla="*/ 26 h 34"/>
              <a:gd name="T26" fmla="*/ 60 w 94"/>
              <a:gd name="T27" fmla="*/ 29 h 34"/>
              <a:gd name="T28" fmla="*/ 70 w 94"/>
              <a:gd name="T29" fmla="*/ 31 h 34"/>
              <a:gd name="T30" fmla="*/ 81 w 94"/>
              <a:gd name="T31" fmla="*/ 32 h 34"/>
              <a:gd name="T32" fmla="*/ 93 w 94"/>
              <a:gd name="T33" fmla="*/ 33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34"/>
              <a:gd name="T53" fmla="*/ 94 w 9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34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3" y="2"/>
                </a:lnTo>
                <a:lnTo>
                  <a:pt x="5" y="5"/>
                </a:lnTo>
                <a:lnTo>
                  <a:pt x="8" y="7"/>
                </a:lnTo>
                <a:lnTo>
                  <a:pt x="12" y="9"/>
                </a:lnTo>
                <a:lnTo>
                  <a:pt x="17" y="12"/>
                </a:lnTo>
                <a:lnTo>
                  <a:pt x="22" y="15"/>
                </a:lnTo>
                <a:lnTo>
                  <a:pt x="28" y="18"/>
                </a:lnTo>
                <a:lnTo>
                  <a:pt x="35" y="21"/>
                </a:lnTo>
                <a:lnTo>
                  <a:pt x="42" y="24"/>
                </a:lnTo>
                <a:lnTo>
                  <a:pt x="51" y="26"/>
                </a:lnTo>
                <a:lnTo>
                  <a:pt x="60" y="29"/>
                </a:lnTo>
                <a:lnTo>
                  <a:pt x="70" y="31"/>
                </a:lnTo>
                <a:lnTo>
                  <a:pt x="81" y="32"/>
                </a:lnTo>
                <a:lnTo>
                  <a:pt x="93" y="33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Freeform 969"/>
          <p:cNvSpPr>
            <a:spLocks/>
          </p:cNvSpPr>
          <p:nvPr/>
        </p:nvSpPr>
        <p:spPr bwMode="auto">
          <a:xfrm>
            <a:off x="1370013" y="2652713"/>
            <a:ext cx="26987" cy="26987"/>
          </a:xfrm>
          <a:custGeom>
            <a:avLst/>
            <a:gdLst>
              <a:gd name="T0" fmla="*/ 4 w 17"/>
              <a:gd name="T1" fmla="*/ 16 h 17"/>
              <a:gd name="T2" fmla="*/ 4 w 17"/>
              <a:gd name="T3" fmla="*/ 16 h 17"/>
              <a:gd name="T4" fmla="*/ 0 w 17"/>
              <a:gd name="T5" fmla="*/ 16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4 w 17"/>
              <a:gd name="T13" fmla="*/ 4 h 17"/>
              <a:gd name="T14" fmla="*/ 4 w 17"/>
              <a:gd name="T15" fmla="*/ 0 h 17"/>
              <a:gd name="T16" fmla="*/ 8 w 17"/>
              <a:gd name="T17" fmla="*/ 0 h 17"/>
              <a:gd name="T18" fmla="*/ 12 w 17"/>
              <a:gd name="T19" fmla="*/ 0 h 17"/>
              <a:gd name="T20" fmla="*/ 16 w 17"/>
              <a:gd name="T21" fmla="*/ 4 h 17"/>
              <a:gd name="T22" fmla="*/ 4 w 17"/>
              <a:gd name="T23" fmla="*/ 16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4" y="16"/>
                </a:move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4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Freeform 970"/>
          <p:cNvSpPr>
            <a:spLocks/>
          </p:cNvSpPr>
          <p:nvPr/>
        </p:nvSpPr>
        <p:spPr bwMode="auto">
          <a:xfrm>
            <a:off x="1520825" y="2705100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0 h 17"/>
              <a:gd name="T6" fmla="*/ 16 w 17"/>
              <a:gd name="T7" fmla="*/ 4 h 17"/>
              <a:gd name="T8" fmla="*/ 16 w 17"/>
              <a:gd name="T9" fmla="*/ 8 h 17"/>
              <a:gd name="T10" fmla="*/ 16 w 17"/>
              <a:gd name="T11" fmla="*/ 12 h 17"/>
              <a:gd name="T12" fmla="*/ 8 w 17"/>
              <a:gd name="T13" fmla="*/ 12 h 17"/>
              <a:gd name="T14" fmla="*/ 8 w 17"/>
              <a:gd name="T15" fmla="*/ 16 h 17"/>
              <a:gd name="T16" fmla="*/ 0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8" y="12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Freeform 971"/>
          <p:cNvSpPr>
            <a:spLocks/>
          </p:cNvSpPr>
          <p:nvPr/>
        </p:nvSpPr>
        <p:spPr bwMode="auto">
          <a:xfrm>
            <a:off x="1292225" y="2619375"/>
            <a:ext cx="80963" cy="57150"/>
          </a:xfrm>
          <a:custGeom>
            <a:avLst/>
            <a:gdLst>
              <a:gd name="T0" fmla="*/ 0 w 51"/>
              <a:gd name="T1" fmla="*/ 0 h 36"/>
              <a:gd name="T2" fmla="*/ 1 w 51"/>
              <a:gd name="T3" fmla="*/ 1 h 36"/>
              <a:gd name="T4" fmla="*/ 3 w 51"/>
              <a:gd name="T5" fmla="*/ 2 h 36"/>
              <a:gd name="T6" fmla="*/ 5 w 51"/>
              <a:gd name="T7" fmla="*/ 3 h 36"/>
              <a:gd name="T8" fmla="*/ 7 w 51"/>
              <a:gd name="T9" fmla="*/ 5 h 36"/>
              <a:gd name="T10" fmla="*/ 9 w 51"/>
              <a:gd name="T11" fmla="*/ 6 h 36"/>
              <a:gd name="T12" fmla="*/ 12 w 51"/>
              <a:gd name="T13" fmla="*/ 8 h 36"/>
              <a:gd name="T14" fmla="*/ 15 w 51"/>
              <a:gd name="T15" fmla="*/ 10 h 36"/>
              <a:gd name="T16" fmla="*/ 17 w 51"/>
              <a:gd name="T17" fmla="*/ 12 h 36"/>
              <a:gd name="T18" fmla="*/ 21 w 51"/>
              <a:gd name="T19" fmla="*/ 14 h 36"/>
              <a:gd name="T20" fmla="*/ 24 w 51"/>
              <a:gd name="T21" fmla="*/ 17 h 36"/>
              <a:gd name="T22" fmla="*/ 28 w 51"/>
              <a:gd name="T23" fmla="*/ 19 h 36"/>
              <a:gd name="T24" fmla="*/ 32 w 51"/>
              <a:gd name="T25" fmla="*/ 22 h 36"/>
              <a:gd name="T26" fmla="*/ 36 w 51"/>
              <a:gd name="T27" fmla="*/ 25 h 36"/>
              <a:gd name="T28" fmla="*/ 40 w 51"/>
              <a:gd name="T29" fmla="*/ 28 h 36"/>
              <a:gd name="T30" fmla="*/ 45 w 51"/>
              <a:gd name="T31" fmla="*/ 31 h 36"/>
              <a:gd name="T32" fmla="*/ 50 w 51"/>
              <a:gd name="T33" fmla="*/ 35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36"/>
              <a:gd name="T53" fmla="*/ 51 w 5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36">
                <a:moveTo>
                  <a:pt x="0" y="0"/>
                </a:moveTo>
                <a:lnTo>
                  <a:pt x="1" y="1"/>
                </a:lnTo>
                <a:lnTo>
                  <a:pt x="3" y="2"/>
                </a:lnTo>
                <a:lnTo>
                  <a:pt x="5" y="3"/>
                </a:lnTo>
                <a:lnTo>
                  <a:pt x="7" y="5"/>
                </a:lnTo>
                <a:lnTo>
                  <a:pt x="9" y="6"/>
                </a:lnTo>
                <a:lnTo>
                  <a:pt x="12" y="8"/>
                </a:lnTo>
                <a:lnTo>
                  <a:pt x="15" y="10"/>
                </a:lnTo>
                <a:lnTo>
                  <a:pt x="17" y="12"/>
                </a:lnTo>
                <a:lnTo>
                  <a:pt x="21" y="14"/>
                </a:lnTo>
                <a:lnTo>
                  <a:pt x="24" y="17"/>
                </a:lnTo>
                <a:lnTo>
                  <a:pt x="28" y="19"/>
                </a:lnTo>
                <a:lnTo>
                  <a:pt x="32" y="22"/>
                </a:lnTo>
                <a:lnTo>
                  <a:pt x="36" y="25"/>
                </a:lnTo>
                <a:lnTo>
                  <a:pt x="40" y="28"/>
                </a:lnTo>
                <a:lnTo>
                  <a:pt x="45" y="31"/>
                </a:lnTo>
                <a:lnTo>
                  <a:pt x="50" y="35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Freeform 972"/>
          <p:cNvSpPr>
            <a:spLocks/>
          </p:cNvSpPr>
          <p:nvPr/>
        </p:nvSpPr>
        <p:spPr bwMode="auto">
          <a:xfrm>
            <a:off x="1289050" y="2616200"/>
            <a:ext cx="26988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6 h 17"/>
              <a:gd name="T6" fmla="*/ 0 w 17"/>
              <a:gd name="T7" fmla="*/ 12 h 17"/>
              <a:gd name="T8" fmla="*/ 0 w 17"/>
              <a:gd name="T9" fmla="*/ 8 h 17"/>
              <a:gd name="T10" fmla="*/ 0 w 17"/>
              <a:gd name="T11" fmla="*/ 4 h 17"/>
              <a:gd name="T12" fmla="*/ 5 w 17"/>
              <a:gd name="T13" fmla="*/ 0 h 17"/>
              <a:gd name="T14" fmla="*/ 10 w 17"/>
              <a:gd name="T15" fmla="*/ 0 h 17"/>
              <a:gd name="T16" fmla="*/ 16 w 17"/>
              <a:gd name="T17" fmla="*/ 0 h 17"/>
              <a:gd name="T18" fmla="*/ 5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Freeform 973"/>
          <p:cNvSpPr>
            <a:spLocks/>
          </p:cNvSpPr>
          <p:nvPr/>
        </p:nvSpPr>
        <p:spPr bwMode="auto">
          <a:xfrm>
            <a:off x="1370013" y="2671763"/>
            <a:ext cx="26987" cy="26987"/>
          </a:xfrm>
          <a:custGeom>
            <a:avLst/>
            <a:gdLst>
              <a:gd name="T0" fmla="*/ 12 w 17"/>
              <a:gd name="T1" fmla="*/ 0 h 17"/>
              <a:gd name="T2" fmla="*/ 12 w 17"/>
              <a:gd name="T3" fmla="*/ 0 h 17"/>
              <a:gd name="T4" fmla="*/ 16 w 17"/>
              <a:gd name="T5" fmla="*/ 4 h 17"/>
              <a:gd name="T6" fmla="*/ 16 w 17"/>
              <a:gd name="T7" fmla="*/ 8 h 17"/>
              <a:gd name="T8" fmla="*/ 16 w 17"/>
              <a:gd name="T9" fmla="*/ 12 h 17"/>
              <a:gd name="T10" fmla="*/ 12 w 17"/>
              <a:gd name="T11" fmla="*/ 12 h 17"/>
              <a:gd name="T12" fmla="*/ 12 w 17"/>
              <a:gd name="T13" fmla="*/ 16 h 17"/>
              <a:gd name="T14" fmla="*/ 8 w 17"/>
              <a:gd name="T15" fmla="*/ 16 h 17"/>
              <a:gd name="T16" fmla="*/ 4 w 17"/>
              <a:gd name="T17" fmla="*/ 16 h 17"/>
              <a:gd name="T18" fmla="*/ 0 w 17"/>
              <a:gd name="T19" fmla="*/ 16 h 17"/>
              <a:gd name="T20" fmla="*/ 12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2" y="0"/>
                </a:moveTo>
                <a:lnTo>
                  <a:pt x="12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2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12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Freeform 974"/>
          <p:cNvSpPr>
            <a:spLocks/>
          </p:cNvSpPr>
          <p:nvPr/>
        </p:nvSpPr>
        <p:spPr bwMode="auto">
          <a:xfrm>
            <a:off x="1371600" y="2674938"/>
            <a:ext cx="173038" cy="49212"/>
          </a:xfrm>
          <a:custGeom>
            <a:avLst/>
            <a:gdLst>
              <a:gd name="T0" fmla="*/ 0 w 109"/>
              <a:gd name="T1" fmla="*/ 0 h 31"/>
              <a:gd name="T2" fmla="*/ 7 w 109"/>
              <a:gd name="T3" fmla="*/ 5 h 31"/>
              <a:gd name="T4" fmla="*/ 15 w 109"/>
              <a:gd name="T5" fmla="*/ 9 h 31"/>
              <a:gd name="T6" fmla="*/ 22 w 109"/>
              <a:gd name="T7" fmla="*/ 13 h 31"/>
              <a:gd name="T8" fmla="*/ 29 w 109"/>
              <a:gd name="T9" fmla="*/ 17 h 31"/>
              <a:gd name="T10" fmla="*/ 36 w 109"/>
              <a:gd name="T11" fmla="*/ 20 h 31"/>
              <a:gd name="T12" fmla="*/ 43 w 109"/>
              <a:gd name="T13" fmla="*/ 22 h 31"/>
              <a:gd name="T14" fmla="*/ 49 w 109"/>
              <a:gd name="T15" fmla="*/ 25 h 31"/>
              <a:gd name="T16" fmla="*/ 56 w 109"/>
              <a:gd name="T17" fmla="*/ 27 h 31"/>
              <a:gd name="T18" fmla="*/ 63 w 109"/>
              <a:gd name="T19" fmla="*/ 28 h 31"/>
              <a:gd name="T20" fmla="*/ 69 w 109"/>
              <a:gd name="T21" fmla="*/ 29 h 31"/>
              <a:gd name="T22" fmla="*/ 76 w 109"/>
              <a:gd name="T23" fmla="*/ 30 h 31"/>
              <a:gd name="T24" fmla="*/ 82 w 109"/>
              <a:gd name="T25" fmla="*/ 30 h 31"/>
              <a:gd name="T26" fmla="*/ 89 w 109"/>
              <a:gd name="T27" fmla="*/ 30 h 31"/>
              <a:gd name="T28" fmla="*/ 95 w 109"/>
              <a:gd name="T29" fmla="*/ 29 h 31"/>
              <a:gd name="T30" fmla="*/ 102 w 109"/>
              <a:gd name="T31" fmla="*/ 29 h 31"/>
              <a:gd name="T32" fmla="*/ 108 w 109"/>
              <a:gd name="T33" fmla="*/ 28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9"/>
              <a:gd name="T52" fmla="*/ 0 h 31"/>
              <a:gd name="T53" fmla="*/ 109 w 109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9" h="31">
                <a:moveTo>
                  <a:pt x="0" y="0"/>
                </a:moveTo>
                <a:lnTo>
                  <a:pt x="7" y="5"/>
                </a:lnTo>
                <a:lnTo>
                  <a:pt x="15" y="9"/>
                </a:lnTo>
                <a:lnTo>
                  <a:pt x="22" y="13"/>
                </a:lnTo>
                <a:lnTo>
                  <a:pt x="29" y="17"/>
                </a:lnTo>
                <a:lnTo>
                  <a:pt x="36" y="20"/>
                </a:lnTo>
                <a:lnTo>
                  <a:pt x="43" y="22"/>
                </a:lnTo>
                <a:lnTo>
                  <a:pt x="49" y="25"/>
                </a:lnTo>
                <a:lnTo>
                  <a:pt x="56" y="27"/>
                </a:lnTo>
                <a:lnTo>
                  <a:pt x="63" y="28"/>
                </a:lnTo>
                <a:lnTo>
                  <a:pt x="69" y="29"/>
                </a:lnTo>
                <a:lnTo>
                  <a:pt x="76" y="30"/>
                </a:lnTo>
                <a:lnTo>
                  <a:pt x="82" y="30"/>
                </a:lnTo>
                <a:lnTo>
                  <a:pt x="89" y="30"/>
                </a:lnTo>
                <a:lnTo>
                  <a:pt x="95" y="29"/>
                </a:lnTo>
                <a:lnTo>
                  <a:pt x="102" y="29"/>
                </a:lnTo>
                <a:lnTo>
                  <a:pt x="108" y="28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Freeform 975"/>
          <p:cNvSpPr>
            <a:spLocks/>
          </p:cNvSpPr>
          <p:nvPr/>
        </p:nvSpPr>
        <p:spPr bwMode="auto">
          <a:xfrm>
            <a:off x="1368425" y="2671763"/>
            <a:ext cx="26988" cy="26987"/>
          </a:xfrm>
          <a:custGeom>
            <a:avLst/>
            <a:gdLst>
              <a:gd name="T0" fmla="*/ 4 w 17"/>
              <a:gd name="T1" fmla="*/ 16 h 17"/>
              <a:gd name="T2" fmla="*/ 4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4 w 17"/>
              <a:gd name="T11" fmla="*/ 4 h 17"/>
              <a:gd name="T12" fmla="*/ 4 w 17"/>
              <a:gd name="T13" fmla="*/ 0 h 17"/>
              <a:gd name="T14" fmla="*/ 8 w 17"/>
              <a:gd name="T15" fmla="*/ 0 h 17"/>
              <a:gd name="T16" fmla="*/ 12 w 17"/>
              <a:gd name="T17" fmla="*/ 0 h 17"/>
              <a:gd name="T18" fmla="*/ 16 w 17"/>
              <a:gd name="T19" fmla="*/ 0 h 17"/>
              <a:gd name="T20" fmla="*/ 4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4" y="16"/>
                </a:move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4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6" name="Freeform 976"/>
          <p:cNvSpPr>
            <a:spLocks/>
          </p:cNvSpPr>
          <p:nvPr/>
        </p:nvSpPr>
        <p:spPr bwMode="auto">
          <a:xfrm>
            <a:off x="1543050" y="2716213"/>
            <a:ext cx="28575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8 w 17"/>
              <a:gd name="T5" fmla="*/ 0 h 17"/>
              <a:gd name="T6" fmla="*/ 8 w 17"/>
              <a:gd name="T7" fmla="*/ 4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8 w 17"/>
              <a:gd name="T15" fmla="*/ 12 h 17"/>
              <a:gd name="T16" fmla="*/ 8 w 17"/>
              <a:gd name="T17" fmla="*/ 16 h 17"/>
              <a:gd name="T18" fmla="*/ 0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8" y="12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Freeform 977"/>
          <p:cNvSpPr>
            <a:spLocks/>
          </p:cNvSpPr>
          <p:nvPr/>
        </p:nvSpPr>
        <p:spPr bwMode="auto">
          <a:xfrm>
            <a:off x="1489075" y="2684463"/>
            <a:ext cx="93663" cy="39687"/>
          </a:xfrm>
          <a:custGeom>
            <a:avLst/>
            <a:gdLst>
              <a:gd name="T0" fmla="*/ 0 w 59"/>
              <a:gd name="T1" fmla="*/ 0 h 25"/>
              <a:gd name="T2" fmla="*/ 0 w 59"/>
              <a:gd name="T3" fmla="*/ 0 h 25"/>
              <a:gd name="T4" fmla="*/ 1 w 59"/>
              <a:gd name="T5" fmla="*/ 1 h 25"/>
              <a:gd name="T6" fmla="*/ 3 w 59"/>
              <a:gd name="T7" fmla="*/ 3 h 25"/>
              <a:gd name="T8" fmla="*/ 5 w 59"/>
              <a:gd name="T9" fmla="*/ 4 h 25"/>
              <a:gd name="T10" fmla="*/ 8 w 59"/>
              <a:gd name="T11" fmla="*/ 7 h 25"/>
              <a:gd name="T12" fmla="*/ 11 w 59"/>
              <a:gd name="T13" fmla="*/ 9 h 25"/>
              <a:gd name="T14" fmla="*/ 14 w 59"/>
              <a:gd name="T15" fmla="*/ 12 h 25"/>
              <a:gd name="T16" fmla="*/ 18 w 59"/>
              <a:gd name="T17" fmla="*/ 14 h 25"/>
              <a:gd name="T18" fmla="*/ 23 w 59"/>
              <a:gd name="T19" fmla="*/ 16 h 25"/>
              <a:gd name="T20" fmla="*/ 27 w 59"/>
              <a:gd name="T21" fmla="*/ 19 h 25"/>
              <a:gd name="T22" fmla="*/ 32 w 59"/>
              <a:gd name="T23" fmla="*/ 21 h 25"/>
              <a:gd name="T24" fmla="*/ 37 w 59"/>
              <a:gd name="T25" fmla="*/ 22 h 25"/>
              <a:gd name="T26" fmla="*/ 42 w 59"/>
              <a:gd name="T27" fmla="*/ 23 h 25"/>
              <a:gd name="T28" fmla="*/ 47 w 59"/>
              <a:gd name="T29" fmla="*/ 24 h 25"/>
              <a:gd name="T30" fmla="*/ 53 w 59"/>
              <a:gd name="T31" fmla="*/ 23 h 25"/>
              <a:gd name="T32" fmla="*/ 58 w 59"/>
              <a:gd name="T33" fmla="*/ 23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5"/>
              <a:gd name="T53" fmla="*/ 59 w 59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5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3" y="3"/>
                </a:lnTo>
                <a:lnTo>
                  <a:pt x="5" y="4"/>
                </a:lnTo>
                <a:lnTo>
                  <a:pt x="8" y="7"/>
                </a:lnTo>
                <a:lnTo>
                  <a:pt x="11" y="9"/>
                </a:lnTo>
                <a:lnTo>
                  <a:pt x="14" y="12"/>
                </a:lnTo>
                <a:lnTo>
                  <a:pt x="18" y="14"/>
                </a:lnTo>
                <a:lnTo>
                  <a:pt x="23" y="16"/>
                </a:lnTo>
                <a:lnTo>
                  <a:pt x="27" y="19"/>
                </a:lnTo>
                <a:lnTo>
                  <a:pt x="32" y="21"/>
                </a:lnTo>
                <a:lnTo>
                  <a:pt x="37" y="22"/>
                </a:lnTo>
                <a:lnTo>
                  <a:pt x="42" y="23"/>
                </a:lnTo>
                <a:lnTo>
                  <a:pt x="47" y="24"/>
                </a:lnTo>
                <a:lnTo>
                  <a:pt x="53" y="23"/>
                </a:lnTo>
                <a:lnTo>
                  <a:pt x="58" y="23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18" name="Freeform 978"/>
          <p:cNvSpPr>
            <a:spLocks/>
          </p:cNvSpPr>
          <p:nvPr/>
        </p:nvSpPr>
        <p:spPr bwMode="auto">
          <a:xfrm>
            <a:off x="1485900" y="2681288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5 w 17"/>
              <a:gd name="T11" fmla="*/ 0 h 17"/>
              <a:gd name="T12" fmla="*/ 10 w 17"/>
              <a:gd name="T13" fmla="*/ 0 h 17"/>
              <a:gd name="T14" fmla="*/ 16 w 17"/>
              <a:gd name="T15" fmla="*/ 0 h 17"/>
              <a:gd name="T16" fmla="*/ 16 w 17"/>
              <a:gd name="T17" fmla="*/ 4 h 17"/>
              <a:gd name="T18" fmla="*/ 0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16" y="4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Freeform 979"/>
          <p:cNvSpPr>
            <a:spLocks/>
          </p:cNvSpPr>
          <p:nvPr/>
        </p:nvSpPr>
        <p:spPr bwMode="auto">
          <a:xfrm>
            <a:off x="1579563" y="2717800"/>
            <a:ext cx="28575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6 w 17"/>
              <a:gd name="T9" fmla="*/ 4 h 17"/>
              <a:gd name="T10" fmla="*/ 16 w 17"/>
              <a:gd name="T11" fmla="*/ 8 h 17"/>
              <a:gd name="T12" fmla="*/ 16 w 17"/>
              <a:gd name="T13" fmla="*/ 12 h 17"/>
              <a:gd name="T14" fmla="*/ 10 w 17"/>
              <a:gd name="T15" fmla="*/ 16 h 17"/>
              <a:gd name="T16" fmla="*/ 5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6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0" name="Freeform 980"/>
          <p:cNvSpPr>
            <a:spLocks/>
          </p:cNvSpPr>
          <p:nvPr/>
        </p:nvSpPr>
        <p:spPr bwMode="auto">
          <a:xfrm>
            <a:off x="1524000" y="2682875"/>
            <a:ext cx="76200" cy="34925"/>
          </a:xfrm>
          <a:custGeom>
            <a:avLst/>
            <a:gdLst>
              <a:gd name="T0" fmla="*/ 0 w 48"/>
              <a:gd name="T1" fmla="*/ 0 h 22"/>
              <a:gd name="T2" fmla="*/ 0 w 48"/>
              <a:gd name="T3" fmla="*/ 0 h 22"/>
              <a:gd name="T4" fmla="*/ 1 w 48"/>
              <a:gd name="T5" fmla="*/ 1 h 22"/>
              <a:gd name="T6" fmla="*/ 2 w 48"/>
              <a:gd name="T7" fmla="*/ 3 h 22"/>
              <a:gd name="T8" fmla="*/ 4 w 48"/>
              <a:gd name="T9" fmla="*/ 4 h 22"/>
              <a:gd name="T10" fmla="*/ 6 w 48"/>
              <a:gd name="T11" fmla="*/ 6 h 22"/>
              <a:gd name="T12" fmla="*/ 9 w 48"/>
              <a:gd name="T13" fmla="*/ 9 h 22"/>
              <a:gd name="T14" fmla="*/ 12 w 48"/>
              <a:gd name="T15" fmla="*/ 11 h 22"/>
              <a:gd name="T16" fmla="*/ 16 w 48"/>
              <a:gd name="T17" fmla="*/ 13 h 22"/>
              <a:gd name="T18" fmla="*/ 19 w 48"/>
              <a:gd name="T19" fmla="*/ 15 h 22"/>
              <a:gd name="T20" fmla="*/ 23 w 48"/>
              <a:gd name="T21" fmla="*/ 17 h 22"/>
              <a:gd name="T22" fmla="*/ 27 w 48"/>
              <a:gd name="T23" fmla="*/ 19 h 22"/>
              <a:gd name="T24" fmla="*/ 31 w 48"/>
              <a:gd name="T25" fmla="*/ 20 h 22"/>
              <a:gd name="T26" fmla="*/ 35 w 48"/>
              <a:gd name="T27" fmla="*/ 21 h 22"/>
              <a:gd name="T28" fmla="*/ 39 w 48"/>
              <a:gd name="T29" fmla="*/ 21 h 22"/>
              <a:gd name="T30" fmla="*/ 43 w 48"/>
              <a:gd name="T31" fmla="*/ 20 h 22"/>
              <a:gd name="T32" fmla="*/ 47 w 48"/>
              <a:gd name="T33" fmla="*/ 19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22"/>
              <a:gd name="T53" fmla="*/ 48 w 48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22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2" y="3"/>
                </a:lnTo>
                <a:lnTo>
                  <a:pt x="4" y="4"/>
                </a:lnTo>
                <a:lnTo>
                  <a:pt x="6" y="6"/>
                </a:lnTo>
                <a:lnTo>
                  <a:pt x="9" y="9"/>
                </a:lnTo>
                <a:lnTo>
                  <a:pt x="12" y="11"/>
                </a:lnTo>
                <a:lnTo>
                  <a:pt x="16" y="13"/>
                </a:lnTo>
                <a:lnTo>
                  <a:pt x="19" y="15"/>
                </a:lnTo>
                <a:lnTo>
                  <a:pt x="23" y="17"/>
                </a:lnTo>
                <a:lnTo>
                  <a:pt x="27" y="19"/>
                </a:lnTo>
                <a:lnTo>
                  <a:pt x="31" y="20"/>
                </a:lnTo>
                <a:lnTo>
                  <a:pt x="35" y="21"/>
                </a:lnTo>
                <a:lnTo>
                  <a:pt x="39" y="21"/>
                </a:lnTo>
                <a:lnTo>
                  <a:pt x="43" y="20"/>
                </a:lnTo>
                <a:lnTo>
                  <a:pt x="47" y="19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Freeform 981"/>
          <p:cNvSpPr>
            <a:spLocks/>
          </p:cNvSpPr>
          <p:nvPr/>
        </p:nvSpPr>
        <p:spPr bwMode="auto">
          <a:xfrm>
            <a:off x="1520825" y="2679700"/>
            <a:ext cx="26988" cy="26988"/>
          </a:xfrm>
          <a:custGeom>
            <a:avLst/>
            <a:gdLst>
              <a:gd name="T0" fmla="*/ 4 w 17"/>
              <a:gd name="T1" fmla="*/ 16 h 17"/>
              <a:gd name="T2" fmla="*/ 4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4 w 17"/>
              <a:gd name="T11" fmla="*/ 4 h 17"/>
              <a:gd name="T12" fmla="*/ 4 w 17"/>
              <a:gd name="T13" fmla="*/ 0 h 17"/>
              <a:gd name="T14" fmla="*/ 8 w 17"/>
              <a:gd name="T15" fmla="*/ 0 h 17"/>
              <a:gd name="T16" fmla="*/ 12 w 17"/>
              <a:gd name="T17" fmla="*/ 0 h 17"/>
              <a:gd name="T18" fmla="*/ 16 w 17"/>
              <a:gd name="T19" fmla="*/ 4 h 17"/>
              <a:gd name="T20" fmla="*/ 4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4" y="16"/>
                </a:move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4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2" name="Freeform 982"/>
          <p:cNvSpPr>
            <a:spLocks/>
          </p:cNvSpPr>
          <p:nvPr/>
        </p:nvSpPr>
        <p:spPr bwMode="auto">
          <a:xfrm>
            <a:off x="1597025" y="2709863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0 w 17"/>
              <a:gd name="T9" fmla="*/ 4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0 w 17"/>
              <a:gd name="T17" fmla="*/ 16 h 17"/>
              <a:gd name="T18" fmla="*/ 0 w 17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3" name="Freeform 983"/>
          <p:cNvSpPr>
            <a:spLocks/>
          </p:cNvSpPr>
          <p:nvPr/>
        </p:nvSpPr>
        <p:spPr bwMode="auto">
          <a:xfrm>
            <a:off x="1552575" y="2678113"/>
            <a:ext cx="61913" cy="34925"/>
          </a:xfrm>
          <a:custGeom>
            <a:avLst/>
            <a:gdLst>
              <a:gd name="T0" fmla="*/ 0 w 39"/>
              <a:gd name="T1" fmla="*/ 0 h 22"/>
              <a:gd name="T2" fmla="*/ 0 w 39"/>
              <a:gd name="T3" fmla="*/ 0 h 22"/>
              <a:gd name="T4" fmla="*/ 1 w 39"/>
              <a:gd name="T5" fmla="*/ 1 h 22"/>
              <a:gd name="T6" fmla="*/ 2 w 39"/>
              <a:gd name="T7" fmla="*/ 2 h 22"/>
              <a:gd name="T8" fmla="*/ 3 w 39"/>
              <a:gd name="T9" fmla="*/ 4 h 22"/>
              <a:gd name="T10" fmla="*/ 5 w 39"/>
              <a:gd name="T11" fmla="*/ 6 h 22"/>
              <a:gd name="T12" fmla="*/ 6 w 39"/>
              <a:gd name="T13" fmla="*/ 9 h 22"/>
              <a:gd name="T14" fmla="*/ 8 w 39"/>
              <a:gd name="T15" fmla="*/ 11 h 22"/>
              <a:gd name="T16" fmla="*/ 11 w 39"/>
              <a:gd name="T17" fmla="*/ 14 h 22"/>
              <a:gd name="T18" fmla="*/ 14 w 39"/>
              <a:gd name="T19" fmla="*/ 16 h 22"/>
              <a:gd name="T20" fmla="*/ 17 w 39"/>
              <a:gd name="T21" fmla="*/ 18 h 22"/>
              <a:gd name="T22" fmla="*/ 20 w 39"/>
              <a:gd name="T23" fmla="*/ 19 h 22"/>
              <a:gd name="T24" fmla="*/ 23 w 39"/>
              <a:gd name="T25" fmla="*/ 20 h 22"/>
              <a:gd name="T26" fmla="*/ 27 w 39"/>
              <a:gd name="T27" fmla="*/ 21 h 22"/>
              <a:gd name="T28" fmla="*/ 30 w 39"/>
              <a:gd name="T29" fmla="*/ 21 h 22"/>
              <a:gd name="T30" fmla="*/ 34 w 39"/>
              <a:gd name="T31" fmla="*/ 20 h 22"/>
              <a:gd name="T32" fmla="*/ 38 w 39"/>
              <a:gd name="T33" fmla="*/ 19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2"/>
              <a:gd name="T53" fmla="*/ 39 w 3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2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2" y="2"/>
                </a:lnTo>
                <a:lnTo>
                  <a:pt x="3" y="4"/>
                </a:lnTo>
                <a:lnTo>
                  <a:pt x="5" y="6"/>
                </a:lnTo>
                <a:lnTo>
                  <a:pt x="6" y="9"/>
                </a:lnTo>
                <a:lnTo>
                  <a:pt x="8" y="11"/>
                </a:lnTo>
                <a:lnTo>
                  <a:pt x="11" y="14"/>
                </a:lnTo>
                <a:lnTo>
                  <a:pt x="14" y="16"/>
                </a:lnTo>
                <a:lnTo>
                  <a:pt x="17" y="18"/>
                </a:lnTo>
                <a:lnTo>
                  <a:pt x="20" y="19"/>
                </a:lnTo>
                <a:lnTo>
                  <a:pt x="23" y="20"/>
                </a:lnTo>
                <a:lnTo>
                  <a:pt x="27" y="21"/>
                </a:lnTo>
                <a:lnTo>
                  <a:pt x="30" y="21"/>
                </a:lnTo>
                <a:lnTo>
                  <a:pt x="34" y="20"/>
                </a:lnTo>
                <a:lnTo>
                  <a:pt x="38" y="19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24" name="Freeform 984"/>
          <p:cNvSpPr>
            <a:spLocks/>
          </p:cNvSpPr>
          <p:nvPr/>
        </p:nvSpPr>
        <p:spPr bwMode="auto">
          <a:xfrm>
            <a:off x="1549400" y="2673350"/>
            <a:ext cx="26988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4 w 17"/>
              <a:gd name="T9" fmla="*/ 4 h 17"/>
              <a:gd name="T10" fmla="*/ 8 w 17"/>
              <a:gd name="T11" fmla="*/ 0 h 17"/>
              <a:gd name="T12" fmla="*/ 12 w 17"/>
              <a:gd name="T13" fmla="*/ 4 h 17"/>
              <a:gd name="T14" fmla="*/ 16 w 17"/>
              <a:gd name="T15" fmla="*/ 4 h 17"/>
              <a:gd name="T16" fmla="*/ 16 w 17"/>
              <a:gd name="T17" fmla="*/ 8 h 17"/>
              <a:gd name="T18" fmla="*/ 0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2" y="4"/>
                </a:lnTo>
                <a:lnTo>
                  <a:pt x="16" y="4"/>
                </a:lnTo>
                <a:lnTo>
                  <a:pt x="16" y="8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5" name="Freeform 985"/>
          <p:cNvSpPr>
            <a:spLocks/>
          </p:cNvSpPr>
          <p:nvPr/>
        </p:nvSpPr>
        <p:spPr bwMode="auto">
          <a:xfrm>
            <a:off x="1611313" y="270351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0 w 17"/>
              <a:gd name="T9" fmla="*/ 4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0 w 17"/>
              <a:gd name="T17" fmla="*/ 12 h 17"/>
              <a:gd name="T18" fmla="*/ 10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0" y="12"/>
                </a:lnTo>
                <a:lnTo>
                  <a:pt x="1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6" name="Freeform 986"/>
          <p:cNvSpPr>
            <a:spLocks/>
          </p:cNvSpPr>
          <p:nvPr/>
        </p:nvSpPr>
        <p:spPr bwMode="auto">
          <a:xfrm>
            <a:off x="1571625" y="2670175"/>
            <a:ext cx="52388" cy="34925"/>
          </a:xfrm>
          <a:custGeom>
            <a:avLst/>
            <a:gdLst>
              <a:gd name="T0" fmla="*/ 0 w 34"/>
              <a:gd name="T1" fmla="*/ 0 h 22"/>
              <a:gd name="T2" fmla="*/ 0 w 34"/>
              <a:gd name="T3" fmla="*/ 0 h 22"/>
              <a:gd name="T4" fmla="*/ 1 w 34"/>
              <a:gd name="T5" fmla="*/ 1 h 22"/>
              <a:gd name="T6" fmla="*/ 1 w 34"/>
              <a:gd name="T7" fmla="*/ 3 h 22"/>
              <a:gd name="T8" fmla="*/ 3 w 34"/>
              <a:gd name="T9" fmla="*/ 4 h 22"/>
              <a:gd name="T10" fmla="*/ 4 w 34"/>
              <a:gd name="T11" fmla="*/ 6 h 22"/>
              <a:gd name="T12" fmla="*/ 6 w 34"/>
              <a:gd name="T13" fmla="*/ 9 h 22"/>
              <a:gd name="T14" fmla="*/ 8 w 34"/>
              <a:gd name="T15" fmla="*/ 11 h 22"/>
              <a:gd name="T16" fmla="*/ 10 w 34"/>
              <a:gd name="T17" fmla="*/ 13 h 22"/>
              <a:gd name="T18" fmla="*/ 12 w 34"/>
              <a:gd name="T19" fmla="*/ 16 h 22"/>
              <a:gd name="T20" fmla="*/ 15 w 34"/>
              <a:gd name="T21" fmla="*/ 17 h 22"/>
              <a:gd name="T22" fmla="*/ 18 w 34"/>
              <a:gd name="T23" fmla="*/ 19 h 22"/>
              <a:gd name="T24" fmla="*/ 21 w 34"/>
              <a:gd name="T25" fmla="*/ 20 h 22"/>
              <a:gd name="T26" fmla="*/ 24 w 34"/>
              <a:gd name="T27" fmla="*/ 21 h 22"/>
              <a:gd name="T28" fmla="*/ 26 w 34"/>
              <a:gd name="T29" fmla="*/ 21 h 22"/>
              <a:gd name="T30" fmla="*/ 30 w 34"/>
              <a:gd name="T31" fmla="*/ 20 h 22"/>
              <a:gd name="T32" fmla="*/ 33 w 34"/>
              <a:gd name="T33" fmla="*/ 19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2"/>
              <a:gd name="T53" fmla="*/ 34 w 34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2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3"/>
                </a:lnTo>
                <a:lnTo>
                  <a:pt x="3" y="4"/>
                </a:lnTo>
                <a:lnTo>
                  <a:pt x="4" y="6"/>
                </a:lnTo>
                <a:lnTo>
                  <a:pt x="6" y="9"/>
                </a:lnTo>
                <a:lnTo>
                  <a:pt x="8" y="11"/>
                </a:lnTo>
                <a:lnTo>
                  <a:pt x="10" y="13"/>
                </a:lnTo>
                <a:lnTo>
                  <a:pt x="12" y="16"/>
                </a:lnTo>
                <a:lnTo>
                  <a:pt x="15" y="17"/>
                </a:lnTo>
                <a:lnTo>
                  <a:pt x="18" y="19"/>
                </a:lnTo>
                <a:lnTo>
                  <a:pt x="21" y="20"/>
                </a:lnTo>
                <a:lnTo>
                  <a:pt x="24" y="21"/>
                </a:lnTo>
                <a:lnTo>
                  <a:pt x="26" y="21"/>
                </a:lnTo>
                <a:lnTo>
                  <a:pt x="30" y="20"/>
                </a:lnTo>
                <a:lnTo>
                  <a:pt x="33" y="19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27" name="Freeform 987"/>
          <p:cNvSpPr>
            <a:spLocks/>
          </p:cNvSpPr>
          <p:nvPr/>
        </p:nvSpPr>
        <p:spPr bwMode="auto">
          <a:xfrm>
            <a:off x="1566863" y="26670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0 h 17"/>
              <a:gd name="T6" fmla="*/ 0 w 17"/>
              <a:gd name="T7" fmla="*/ 5 h 17"/>
              <a:gd name="T8" fmla="*/ 4 w 17"/>
              <a:gd name="T9" fmla="*/ 0 h 17"/>
              <a:gd name="T10" fmla="*/ 8 w 17"/>
              <a:gd name="T11" fmla="*/ 0 h 17"/>
              <a:gd name="T12" fmla="*/ 12 w 17"/>
              <a:gd name="T13" fmla="*/ 0 h 17"/>
              <a:gd name="T14" fmla="*/ 16 w 17"/>
              <a:gd name="T15" fmla="*/ 5 h 17"/>
              <a:gd name="T16" fmla="*/ 0 w 17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5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8" name="Freeform 988"/>
          <p:cNvSpPr>
            <a:spLocks/>
          </p:cNvSpPr>
          <p:nvPr/>
        </p:nvSpPr>
        <p:spPr bwMode="auto">
          <a:xfrm>
            <a:off x="1620838" y="269716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10 w 17"/>
              <a:gd name="T7" fmla="*/ 0 h 17"/>
              <a:gd name="T8" fmla="*/ 16 w 17"/>
              <a:gd name="T9" fmla="*/ 0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6 w 17"/>
              <a:gd name="T17" fmla="*/ 16 h 17"/>
              <a:gd name="T18" fmla="*/ 10 w 17"/>
              <a:gd name="T19" fmla="*/ 16 h 17"/>
              <a:gd name="T20" fmla="*/ 0 w 17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9" name="Freeform 989"/>
          <p:cNvSpPr>
            <a:spLocks/>
          </p:cNvSpPr>
          <p:nvPr/>
        </p:nvSpPr>
        <p:spPr bwMode="auto">
          <a:xfrm>
            <a:off x="1587500" y="2662238"/>
            <a:ext cx="49213" cy="33337"/>
          </a:xfrm>
          <a:custGeom>
            <a:avLst/>
            <a:gdLst>
              <a:gd name="T0" fmla="*/ 0 w 31"/>
              <a:gd name="T1" fmla="*/ 0 h 21"/>
              <a:gd name="T2" fmla="*/ 0 w 31"/>
              <a:gd name="T3" fmla="*/ 0 h 21"/>
              <a:gd name="T4" fmla="*/ 1 w 31"/>
              <a:gd name="T5" fmla="*/ 1 h 21"/>
              <a:gd name="T6" fmla="*/ 2 w 31"/>
              <a:gd name="T7" fmla="*/ 2 h 21"/>
              <a:gd name="T8" fmla="*/ 3 w 31"/>
              <a:gd name="T9" fmla="*/ 4 h 21"/>
              <a:gd name="T10" fmla="*/ 4 w 31"/>
              <a:gd name="T11" fmla="*/ 6 h 21"/>
              <a:gd name="T12" fmla="*/ 6 w 31"/>
              <a:gd name="T13" fmla="*/ 8 h 21"/>
              <a:gd name="T14" fmla="*/ 8 w 31"/>
              <a:gd name="T15" fmla="*/ 10 h 21"/>
              <a:gd name="T16" fmla="*/ 10 w 31"/>
              <a:gd name="T17" fmla="*/ 12 h 21"/>
              <a:gd name="T18" fmla="*/ 12 w 31"/>
              <a:gd name="T19" fmla="*/ 15 h 21"/>
              <a:gd name="T20" fmla="*/ 15 w 31"/>
              <a:gd name="T21" fmla="*/ 17 h 21"/>
              <a:gd name="T22" fmla="*/ 17 w 31"/>
              <a:gd name="T23" fmla="*/ 18 h 21"/>
              <a:gd name="T24" fmla="*/ 20 w 31"/>
              <a:gd name="T25" fmla="*/ 19 h 21"/>
              <a:gd name="T26" fmla="*/ 22 w 31"/>
              <a:gd name="T27" fmla="*/ 20 h 21"/>
              <a:gd name="T28" fmla="*/ 25 w 31"/>
              <a:gd name="T29" fmla="*/ 20 h 21"/>
              <a:gd name="T30" fmla="*/ 28 w 31"/>
              <a:gd name="T31" fmla="*/ 19 h 21"/>
              <a:gd name="T32" fmla="*/ 30 w 31"/>
              <a:gd name="T33" fmla="*/ 18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1"/>
              <a:gd name="T53" fmla="*/ 31 w 31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2" y="2"/>
                </a:lnTo>
                <a:lnTo>
                  <a:pt x="3" y="4"/>
                </a:lnTo>
                <a:lnTo>
                  <a:pt x="4" y="6"/>
                </a:lnTo>
                <a:lnTo>
                  <a:pt x="6" y="8"/>
                </a:lnTo>
                <a:lnTo>
                  <a:pt x="8" y="10"/>
                </a:lnTo>
                <a:lnTo>
                  <a:pt x="10" y="12"/>
                </a:lnTo>
                <a:lnTo>
                  <a:pt x="12" y="15"/>
                </a:lnTo>
                <a:lnTo>
                  <a:pt x="15" y="17"/>
                </a:lnTo>
                <a:lnTo>
                  <a:pt x="17" y="18"/>
                </a:lnTo>
                <a:lnTo>
                  <a:pt x="20" y="19"/>
                </a:lnTo>
                <a:lnTo>
                  <a:pt x="22" y="20"/>
                </a:lnTo>
                <a:lnTo>
                  <a:pt x="25" y="20"/>
                </a:lnTo>
                <a:lnTo>
                  <a:pt x="28" y="19"/>
                </a:lnTo>
                <a:lnTo>
                  <a:pt x="30" y="18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Freeform 990"/>
          <p:cNvSpPr>
            <a:spLocks/>
          </p:cNvSpPr>
          <p:nvPr/>
        </p:nvSpPr>
        <p:spPr bwMode="auto">
          <a:xfrm>
            <a:off x="1582738" y="2659063"/>
            <a:ext cx="26987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0 h 17"/>
              <a:gd name="T6" fmla="*/ 0 w 17"/>
              <a:gd name="T7" fmla="*/ 5 h 17"/>
              <a:gd name="T8" fmla="*/ 3 w 17"/>
              <a:gd name="T9" fmla="*/ 5 h 17"/>
              <a:gd name="T10" fmla="*/ 6 w 17"/>
              <a:gd name="T11" fmla="*/ 0 h 17"/>
              <a:gd name="T12" fmla="*/ 9 w 17"/>
              <a:gd name="T13" fmla="*/ 0 h 17"/>
              <a:gd name="T14" fmla="*/ 12 w 17"/>
              <a:gd name="T15" fmla="*/ 0 h 17"/>
              <a:gd name="T16" fmla="*/ 12 w 17"/>
              <a:gd name="T17" fmla="*/ 5 h 17"/>
              <a:gd name="T18" fmla="*/ 16 w 17"/>
              <a:gd name="T19" fmla="*/ 5 h 17"/>
              <a:gd name="T20" fmla="*/ 0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  <a:lnTo>
                  <a:pt x="3" y="5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2" y="5"/>
                </a:lnTo>
                <a:lnTo>
                  <a:pt x="16" y="5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1" name="Freeform 991"/>
          <p:cNvSpPr>
            <a:spLocks/>
          </p:cNvSpPr>
          <p:nvPr/>
        </p:nvSpPr>
        <p:spPr bwMode="auto">
          <a:xfrm>
            <a:off x="1633538" y="2687638"/>
            <a:ext cx="26987" cy="26987"/>
          </a:xfrm>
          <a:custGeom>
            <a:avLst/>
            <a:gdLst>
              <a:gd name="T0" fmla="*/ 0 w 17"/>
              <a:gd name="T1" fmla="*/ 4 h 17"/>
              <a:gd name="T2" fmla="*/ 0 w 17"/>
              <a:gd name="T3" fmla="*/ 4 h 17"/>
              <a:gd name="T4" fmla="*/ 0 w 17"/>
              <a:gd name="T5" fmla="*/ 0 h 17"/>
              <a:gd name="T6" fmla="*/ 5 w 17"/>
              <a:gd name="T7" fmla="*/ 0 h 17"/>
              <a:gd name="T8" fmla="*/ 10 w 17"/>
              <a:gd name="T9" fmla="*/ 0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6 w 17"/>
              <a:gd name="T17" fmla="*/ 16 h 17"/>
              <a:gd name="T18" fmla="*/ 10 w 17"/>
              <a:gd name="T19" fmla="*/ 16 h 17"/>
              <a:gd name="T20" fmla="*/ 0 w 17"/>
              <a:gd name="T21" fmla="*/ 4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0" y="4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2" name="Freeform 992"/>
          <p:cNvSpPr>
            <a:spLocks/>
          </p:cNvSpPr>
          <p:nvPr/>
        </p:nvSpPr>
        <p:spPr bwMode="auto">
          <a:xfrm>
            <a:off x="1603375" y="2651125"/>
            <a:ext cx="50800" cy="28575"/>
          </a:xfrm>
          <a:custGeom>
            <a:avLst/>
            <a:gdLst>
              <a:gd name="T0" fmla="*/ 0 w 32"/>
              <a:gd name="T1" fmla="*/ 0 h 18"/>
              <a:gd name="T2" fmla="*/ 1 w 32"/>
              <a:gd name="T3" fmla="*/ 1 h 18"/>
              <a:gd name="T4" fmla="*/ 2 w 32"/>
              <a:gd name="T5" fmla="*/ 2 h 18"/>
              <a:gd name="T6" fmla="*/ 3 w 32"/>
              <a:gd name="T7" fmla="*/ 4 h 18"/>
              <a:gd name="T8" fmla="*/ 5 w 32"/>
              <a:gd name="T9" fmla="*/ 5 h 18"/>
              <a:gd name="T10" fmla="*/ 7 w 32"/>
              <a:gd name="T11" fmla="*/ 7 h 18"/>
              <a:gd name="T12" fmla="*/ 9 w 32"/>
              <a:gd name="T13" fmla="*/ 9 h 18"/>
              <a:gd name="T14" fmla="*/ 12 w 32"/>
              <a:gd name="T15" fmla="*/ 11 h 18"/>
              <a:gd name="T16" fmla="*/ 14 w 32"/>
              <a:gd name="T17" fmla="*/ 13 h 18"/>
              <a:gd name="T18" fmla="*/ 17 w 32"/>
              <a:gd name="T19" fmla="*/ 15 h 18"/>
              <a:gd name="T20" fmla="*/ 20 w 32"/>
              <a:gd name="T21" fmla="*/ 16 h 18"/>
              <a:gd name="T22" fmla="*/ 22 w 32"/>
              <a:gd name="T23" fmla="*/ 16 h 18"/>
              <a:gd name="T24" fmla="*/ 24 w 32"/>
              <a:gd name="T25" fmla="*/ 17 h 18"/>
              <a:gd name="T26" fmla="*/ 27 w 32"/>
              <a:gd name="T27" fmla="*/ 16 h 18"/>
              <a:gd name="T28" fmla="*/ 29 w 32"/>
              <a:gd name="T29" fmla="*/ 15 h 18"/>
              <a:gd name="T30" fmla="*/ 31 w 32"/>
              <a:gd name="T31" fmla="*/ 14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"/>
              <a:gd name="T49" fmla="*/ 0 h 18"/>
              <a:gd name="T50" fmla="*/ 32 w 32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" h="18">
                <a:moveTo>
                  <a:pt x="0" y="0"/>
                </a:moveTo>
                <a:lnTo>
                  <a:pt x="1" y="1"/>
                </a:lnTo>
                <a:lnTo>
                  <a:pt x="2" y="2"/>
                </a:lnTo>
                <a:lnTo>
                  <a:pt x="3" y="4"/>
                </a:lnTo>
                <a:lnTo>
                  <a:pt x="5" y="5"/>
                </a:lnTo>
                <a:lnTo>
                  <a:pt x="7" y="7"/>
                </a:lnTo>
                <a:lnTo>
                  <a:pt x="9" y="9"/>
                </a:lnTo>
                <a:lnTo>
                  <a:pt x="12" y="11"/>
                </a:lnTo>
                <a:lnTo>
                  <a:pt x="14" y="13"/>
                </a:lnTo>
                <a:lnTo>
                  <a:pt x="17" y="15"/>
                </a:lnTo>
                <a:lnTo>
                  <a:pt x="20" y="16"/>
                </a:lnTo>
                <a:lnTo>
                  <a:pt x="22" y="16"/>
                </a:lnTo>
                <a:lnTo>
                  <a:pt x="24" y="17"/>
                </a:lnTo>
                <a:lnTo>
                  <a:pt x="27" y="16"/>
                </a:lnTo>
                <a:lnTo>
                  <a:pt x="29" y="15"/>
                </a:lnTo>
                <a:lnTo>
                  <a:pt x="31" y="14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33" name="Freeform 993"/>
          <p:cNvSpPr>
            <a:spLocks/>
          </p:cNvSpPr>
          <p:nvPr/>
        </p:nvSpPr>
        <p:spPr bwMode="auto">
          <a:xfrm>
            <a:off x="1600200" y="2647950"/>
            <a:ext cx="26988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2 h 17"/>
              <a:gd name="T6" fmla="*/ 0 w 17"/>
              <a:gd name="T7" fmla="*/ 8 h 17"/>
              <a:gd name="T8" fmla="*/ 0 w 17"/>
              <a:gd name="T9" fmla="*/ 4 h 17"/>
              <a:gd name="T10" fmla="*/ 5 w 17"/>
              <a:gd name="T11" fmla="*/ 4 h 17"/>
              <a:gd name="T12" fmla="*/ 5 w 17"/>
              <a:gd name="T13" fmla="*/ 0 h 17"/>
              <a:gd name="T14" fmla="*/ 10 w 17"/>
              <a:gd name="T15" fmla="*/ 0 h 17"/>
              <a:gd name="T16" fmla="*/ 16 w 17"/>
              <a:gd name="T17" fmla="*/ 4 h 17"/>
              <a:gd name="T18" fmla="*/ 5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5" y="4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4" name="Freeform 994"/>
          <p:cNvSpPr>
            <a:spLocks/>
          </p:cNvSpPr>
          <p:nvPr/>
        </p:nvSpPr>
        <p:spPr bwMode="auto">
          <a:xfrm>
            <a:off x="1649413" y="2668588"/>
            <a:ext cx="26987" cy="26987"/>
          </a:xfrm>
          <a:custGeom>
            <a:avLst/>
            <a:gdLst>
              <a:gd name="T0" fmla="*/ 0 w 17"/>
              <a:gd name="T1" fmla="*/ 4 h 17"/>
              <a:gd name="T2" fmla="*/ 0 w 17"/>
              <a:gd name="T3" fmla="*/ 4 h 17"/>
              <a:gd name="T4" fmla="*/ 4 w 17"/>
              <a:gd name="T5" fmla="*/ 0 h 17"/>
              <a:gd name="T6" fmla="*/ 8 w 17"/>
              <a:gd name="T7" fmla="*/ 0 h 17"/>
              <a:gd name="T8" fmla="*/ 12 w 17"/>
              <a:gd name="T9" fmla="*/ 0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8 h 17"/>
              <a:gd name="T16" fmla="*/ 16 w 17"/>
              <a:gd name="T17" fmla="*/ 12 h 17"/>
              <a:gd name="T18" fmla="*/ 16 w 17"/>
              <a:gd name="T19" fmla="*/ 16 h 17"/>
              <a:gd name="T20" fmla="*/ 0 w 17"/>
              <a:gd name="T21" fmla="*/ 4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4"/>
                </a:move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0" y="4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5" name="Freeform 995"/>
          <p:cNvSpPr>
            <a:spLocks/>
          </p:cNvSpPr>
          <p:nvPr/>
        </p:nvSpPr>
        <p:spPr bwMode="auto">
          <a:xfrm>
            <a:off x="1625600" y="2641600"/>
            <a:ext cx="41275" cy="26988"/>
          </a:xfrm>
          <a:custGeom>
            <a:avLst/>
            <a:gdLst>
              <a:gd name="T0" fmla="*/ 0 w 26"/>
              <a:gd name="T1" fmla="*/ 0 h 17"/>
              <a:gd name="T2" fmla="*/ 1 w 26"/>
              <a:gd name="T3" fmla="*/ 1 h 17"/>
              <a:gd name="T4" fmla="*/ 2 w 26"/>
              <a:gd name="T5" fmla="*/ 2 h 17"/>
              <a:gd name="T6" fmla="*/ 3 w 26"/>
              <a:gd name="T7" fmla="*/ 4 h 17"/>
              <a:gd name="T8" fmla="*/ 4 w 26"/>
              <a:gd name="T9" fmla="*/ 5 h 17"/>
              <a:gd name="T10" fmla="*/ 6 w 26"/>
              <a:gd name="T11" fmla="*/ 8 h 17"/>
              <a:gd name="T12" fmla="*/ 8 w 26"/>
              <a:gd name="T13" fmla="*/ 10 h 17"/>
              <a:gd name="T14" fmla="*/ 9 w 26"/>
              <a:gd name="T15" fmla="*/ 11 h 17"/>
              <a:gd name="T16" fmla="*/ 11 w 26"/>
              <a:gd name="T17" fmla="*/ 13 h 17"/>
              <a:gd name="T18" fmla="*/ 13 w 26"/>
              <a:gd name="T19" fmla="*/ 14 h 17"/>
              <a:gd name="T20" fmla="*/ 15 w 26"/>
              <a:gd name="T21" fmla="*/ 16 h 17"/>
              <a:gd name="T22" fmla="*/ 17 w 26"/>
              <a:gd name="T23" fmla="*/ 16 h 17"/>
              <a:gd name="T24" fmla="*/ 19 w 26"/>
              <a:gd name="T25" fmla="*/ 16 h 17"/>
              <a:gd name="T26" fmla="*/ 21 w 26"/>
              <a:gd name="T27" fmla="*/ 14 h 17"/>
              <a:gd name="T28" fmla="*/ 22 w 26"/>
              <a:gd name="T29" fmla="*/ 14 h 17"/>
              <a:gd name="T30" fmla="*/ 23 w 26"/>
              <a:gd name="T31" fmla="*/ 11 h 17"/>
              <a:gd name="T32" fmla="*/ 25 w 26"/>
              <a:gd name="T33" fmla="*/ 8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17"/>
              <a:gd name="T53" fmla="*/ 26 w 26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17">
                <a:moveTo>
                  <a:pt x="0" y="0"/>
                </a:moveTo>
                <a:lnTo>
                  <a:pt x="1" y="1"/>
                </a:lnTo>
                <a:lnTo>
                  <a:pt x="2" y="2"/>
                </a:lnTo>
                <a:lnTo>
                  <a:pt x="3" y="4"/>
                </a:lnTo>
                <a:lnTo>
                  <a:pt x="4" y="5"/>
                </a:lnTo>
                <a:lnTo>
                  <a:pt x="6" y="8"/>
                </a:lnTo>
                <a:lnTo>
                  <a:pt x="8" y="10"/>
                </a:lnTo>
                <a:lnTo>
                  <a:pt x="9" y="11"/>
                </a:lnTo>
                <a:lnTo>
                  <a:pt x="11" y="13"/>
                </a:lnTo>
                <a:lnTo>
                  <a:pt x="13" y="14"/>
                </a:lnTo>
                <a:lnTo>
                  <a:pt x="15" y="16"/>
                </a:lnTo>
                <a:lnTo>
                  <a:pt x="17" y="16"/>
                </a:lnTo>
                <a:lnTo>
                  <a:pt x="19" y="16"/>
                </a:lnTo>
                <a:lnTo>
                  <a:pt x="21" y="14"/>
                </a:lnTo>
                <a:lnTo>
                  <a:pt x="22" y="14"/>
                </a:lnTo>
                <a:lnTo>
                  <a:pt x="23" y="11"/>
                </a:lnTo>
                <a:lnTo>
                  <a:pt x="25" y="8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36" name="Freeform 996"/>
          <p:cNvSpPr>
            <a:spLocks/>
          </p:cNvSpPr>
          <p:nvPr/>
        </p:nvSpPr>
        <p:spPr bwMode="auto">
          <a:xfrm>
            <a:off x="1622425" y="2638425"/>
            <a:ext cx="26988" cy="26988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0 w 17"/>
              <a:gd name="T5" fmla="*/ 16 h 17"/>
              <a:gd name="T6" fmla="*/ 0 w 17"/>
              <a:gd name="T7" fmla="*/ 10 h 17"/>
              <a:gd name="T8" fmla="*/ 0 w 17"/>
              <a:gd name="T9" fmla="*/ 5 h 17"/>
              <a:gd name="T10" fmla="*/ 5 w 17"/>
              <a:gd name="T11" fmla="*/ 5 h 17"/>
              <a:gd name="T12" fmla="*/ 5 w 17"/>
              <a:gd name="T13" fmla="*/ 0 h 17"/>
              <a:gd name="T14" fmla="*/ 10 w 17"/>
              <a:gd name="T15" fmla="*/ 0 h 17"/>
              <a:gd name="T16" fmla="*/ 16 w 17"/>
              <a:gd name="T17" fmla="*/ 5 h 17"/>
              <a:gd name="T18" fmla="*/ 5 w 17"/>
              <a:gd name="T19" fmla="*/ 1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lnTo>
                  <a:pt x="10" y="0"/>
                </a:lnTo>
                <a:lnTo>
                  <a:pt x="16" y="5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7" name="Freeform 997"/>
          <p:cNvSpPr>
            <a:spLocks/>
          </p:cNvSpPr>
          <p:nvPr/>
        </p:nvSpPr>
        <p:spPr bwMode="auto">
          <a:xfrm>
            <a:off x="1662113" y="2647950"/>
            <a:ext cx="26987" cy="26988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0 w 17"/>
              <a:gd name="T5" fmla="*/ 0 h 17"/>
              <a:gd name="T6" fmla="*/ 4 w 17"/>
              <a:gd name="T7" fmla="*/ 0 h 17"/>
              <a:gd name="T8" fmla="*/ 8 w 17"/>
              <a:gd name="T9" fmla="*/ 0 h 17"/>
              <a:gd name="T10" fmla="*/ 12 w 17"/>
              <a:gd name="T11" fmla="*/ 0 h 17"/>
              <a:gd name="T12" fmla="*/ 16 w 17"/>
              <a:gd name="T13" fmla="*/ 5 h 17"/>
              <a:gd name="T14" fmla="*/ 16 w 17"/>
              <a:gd name="T15" fmla="*/ 10 h 17"/>
              <a:gd name="T16" fmla="*/ 16 w 17"/>
              <a:gd name="T17" fmla="*/ 16 h 17"/>
              <a:gd name="T18" fmla="*/ 0 w 17"/>
              <a:gd name="T19" fmla="*/ 5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7"/>
              <a:gd name="T32" fmla="*/ 17 w 17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5"/>
                </a:lnTo>
                <a:lnTo>
                  <a:pt x="16" y="10"/>
                </a:lnTo>
                <a:lnTo>
                  <a:pt x="16" y="16"/>
                </a:lnTo>
                <a:lnTo>
                  <a:pt x="0" y="5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8" name="Freeform 998"/>
          <p:cNvSpPr>
            <a:spLocks/>
          </p:cNvSpPr>
          <p:nvPr/>
        </p:nvSpPr>
        <p:spPr bwMode="auto">
          <a:xfrm>
            <a:off x="1652588" y="2620963"/>
            <a:ext cx="26987" cy="26987"/>
          </a:xfrm>
          <a:custGeom>
            <a:avLst/>
            <a:gdLst>
              <a:gd name="T0" fmla="*/ 0 w 17"/>
              <a:gd name="T1" fmla="*/ 9 h 17"/>
              <a:gd name="T2" fmla="*/ 0 w 17"/>
              <a:gd name="T3" fmla="*/ 9 h 17"/>
              <a:gd name="T4" fmla="*/ 0 w 17"/>
              <a:gd name="T5" fmla="*/ 11 h 17"/>
              <a:gd name="T6" fmla="*/ 1 w 17"/>
              <a:gd name="T7" fmla="*/ 12 h 17"/>
              <a:gd name="T8" fmla="*/ 2 w 17"/>
              <a:gd name="T9" fmla="*/ 12 h 17"/>
              <a:gd name="T10" fmla="*/ 3 w 17"/>
              <a:gd name="T11" fmla="*/ 14 h 17"/>
              <a:gd name="T12" fmla="*/ 4 w 17"/>
              <a:gd name="T13" fmla="*/ 14 h 17"/>
              <a:gd name="T14" fmla="*/ 5 w 17"/>
              <a:gd name="T15" fmla="*/ 16 h 17"/>
              <a:gd name="T16" fmla="*/ 6 w 17"/>
              <a:gd name="T17" fmla="*/ 16 h 17"/>
              <a:gd name="T18" fmla="*/ 7 w 17"/>
              <a:gd name="T19" fmla="*/ 16 h 17"/>
              <a:gd name="T20" fmla="*/ 8 w 17"/>
              <a:gd name="T21" fmla="*/ 14 h 17"/>
              <a:gd name="T22" fmla="*/ 10 w 17"/>
              <a:gd name="T23" fmla="*/ 12 h 17"/>
              <a:gd name="T24" fmla="*/ 11 w 17"/>
              <a:gd name="T25" fmla="*/ 11 h 17"/>
              <a:gd name="T26" fmla="*/ 13 w 17"/>
              <a:gd name="T27" fmla="*/ 8 h 17"/>
              <a:gd name="T28" fmla="*/ 14 w 17"/>
              <a:gd name="T29" fmla="*/ 4 h 17"/>
              <a:gd name="T30" fmla="*/ 16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9"/>
                </a:moveTo>
                <a:lnTo>
                  <a:pt x="0" y="9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3" y="14"/>
                </a:lnTo>
                <a:lnTo>
                  <a:pt x="4" y="14"/>
                </a:lnTo>
                <a:lnTo>
                  <a:pt x="5" y="16"/>
                </a:lnTo>
                <a:lnTo>
                  <a:pt x="6" y="16"/>
                </a:lnTo>
                <a:lnTo>
                  <a:pt x="7" y="16"/>
                </a:lnTo>
                <a:lnTo>
                  <a:pt x="8" y="14"/>
                </a:lnTo>
                <a:lnTo>
                  <a:pt x="10" y="12"/>
                </a:lnTo>
                <a:lnTo>
                  <a:pt x="11" y="11"/>
                </a:lnTo>
                <a:lnTo>
                  <a:pt x="13" y="8"/>
                </a:lnTo>
                <a:lnTo>
                  <a:pt x="14" y="4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39" name="Freeform 999"/>
          <p:cNvSpPr>
            <a:spLocks/>
          </p:cNvSpPr>
          <p:nvPr/>
        </p:nvSpPr>
        <p:spPr bwMode="auto">
          <a:xfrm>
            <a:off x="1647825" y="2627313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0 h 17"/>
              <a:gd name="T6" fmla="*/ 0 w 17"/>
              <a:gd name="T7" fmla="*/ 5 h 17"/>
              <a:gd name="T8" fmla="*/ 3 w 17"/>
              <a:gd name="T9" fmla="*/ 5 h 17"/>
              <a:gd name="T10" fmla="*/ 3 w 17"/>
              <a:gd name="T11" fmla="*/ 0 h 17"/>
              <a:gd name="T12" fmla="*/ 6 w 17"/>
              <a:gd name="T13" fmla="*/ 0 h 17"/>
              <a:gd name="T14" fmla="*/ 9 w 17"/>
              <a:gd name="T15" fmla="*/ 0 h 17"/>
              <a:gd name="T16" fmla="*/ 12 w 17"/>
              <a:gd name="T17" fmla="*/ 0 h 17"/>
              <a:gd name="T18" fmla="*/ 16 w 17"/>
              <a:gd name="T19" fmla="*/ 5 h 17"/>
              <a:gd name="T20" fmla="*/ 0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6" y="5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Freeform 1000"/>
          <p:cNvSpPr>
            <a:spLocks/>
          </p:cNvSpPr>
          <p:nvPr/>
        </p:nvSpPr>
        <p:spPr bwMode="auto">
          <a:xfrm>
            <a:off x="1674813" y="2617788"/>
            <a:ext cx="26987" cy="26987"/>
          </a:xfrm>
          <a:custGeom>
            <a:avLst/>
            <a:gdLst>
              <a:gd name="T0" fmla="*/ 0 w 17"/>
              <a:gd name="T1" fmla="*/ 10 h 17"/>
              <a:gd name="T2" fmla="*/ 0 w 17"/>
              <a:gd name="T3" fmla="*/ 10 h 17"/>
              <a:gd name="T4" fmla="*/ 0 w 17"/>
              <a:gd name="T5" fmla="*/ 5 h 17"/>
              <a:gd name="T6" fmla="*/ 4 w 17"/>
              <a:gd name="T7" fmla="*/ 5 h 17"/>
              <a:gd name="T8" fmla="*/ 4 w 17"/>
              <a:gd name="T9" fmla="*/ 0 h 17"/>
              <a:gd name="T10" fmla="*/ 8 w 17"/>
              <a:gd name="T11" fmla="*/ 0 h 17"/>
              <a:gd name="T12" fmla="*/ 12 w 17"/>
              <a:gd name="T13" fmla="*/ 0 h 17"/>
              <a:gd name="T14" fmla="*/ 12 w 17"/>
              <a:gd name="T15" fmla="*/ 5 h 17"/>
              <a:gd name="T16" fmla="*/ 16 w 17"/>
              <a:gd name="T17" fmla="*/ 5 h 17"/>
              <a:gd name="T18" fmla="*/ 16 w 17"/>
              <a:gd name="T19" fmla="*/ 10 h 17"/>
              <a:gd name="T20" fmla="*/ 16 w 17"/>
              <a:gd name="T21" fmla="*/ 16 h 17"/>
              <a:gd name="T22" fmla="*/ 0 w 17"/>
              <a:gd name="T23" fmla="*/ 1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7"/>
              <a:gd name="T38" fmla="*/ 17 w 17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7">
                <a:moveTo>
                  <a:pt x="0" y="10"/>
                </a:moveTo>
                <a:lnTo>
                  <a:pt x="0" y="10"/>
                </a:lnTo>
                <a:lnTo>
                  <a:pt x="0" y="5"/>
                </a:lnTo>
                <a:lnTo>
                  <a:pt x="4" y="5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2" y="5"/>
                </a:lnTo>
                <a:lnTo>
                  <a:pt x="16" y="5"/>
                </a:lnTo>
                <a:lnTo>
                  <a:pt x="16" y="10"/>
                </a:lnTo>
                <a:lnTo>
                  <a:pt x="16" y="16"/>
                </a:lnTo>
                <a:lnTo>
                  <a:pt x="0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1" name="Freeform 1001"/>
          <p:cNvSpPr>
            <a:spLocks/>
          </p:cNvSpPr>
          <p:nvPr/>
        </p:nvSpPr>
        <p:spPr bwMode="auto">
          <a:xfrm>
            <a:off x="931863" y="2401888"/>
            <a:ext cx="30162" cy="26987"/>
          </a:xfrm>
          <a:custGeom>
            <a:avLst/>
            <a:gdLst>
              <a:gd name="T0" fmla="*/ 0 w 19"/>
              <a:gd name="T1" fmla="*/ 0 h 17"/>
              <a:gd name="T2" fmla="*/ 1 w 19"/>
              <a:gd name="T3" fmla="*/ 0 h 17"/>
              <a:gd name="T4" fmla="*/ 2 w 19"/>
              <a:gd name="T5" fmla="*/ 0 h 17"/>
              <a:gd name="T6" fmla="*/ 4 w 19"/>
              <a:gd name="T7" fmla="*/ 0 h 17"/>
              <a:gd name="T8" fmla="*/ 5 w 19"/>
              <a:gd name="T9" fmla="*/ 3 h 17"/>
              <a:gd name="T10" fmla="*/ 6 w 19"/>
              <a:gd name="T11" fmla="*/ 3 h 17"/>
              <a:gd name="T12" fmla="*/ 8 w 19"/>
              <a:gd name="T13" fmla="*/ 3 h 17"/>
              <a:gd name="T14" fmla="*/ 9 w 19"/>
              <a:gd name="T15" fmla="*/ 3 h 17"/>
              <a:gd name="T16" fmla="*/ 10 w 19"/>
              <a:gd name="T17" fmla="*/ 6 h 17"/>
              <a:gd name="T18" fmla="*/ 11 w 19"/>
              <a:gd name="T19" fmla="*/ 6 h 17"/>
              <a:gd name="T20" fmla="*/ 12 w 19"/>
              <a:gd name="T21" fmla="*/ 6 h 17"/>
              <a:gd name="T22" fmla="*/ 13 w 19"/>
              <a:gd name="T23" fmla="*/ 9 h 17"/>
              <a:gd name="T24" fmla="*/ 14 w 19"/>
              <a:gd name="T25" fmla="*/ 9 h 17"/>
              <a:gd name="T26" fmla="*/ 15 w 19"/>
              <a:gd name="T27" fmla="*/ 12 h 17"/>
              <a:gd name="T28" fmla="*/ 16 w 19"/>
              <a:gd name="T29" fmla="*/ 12 h 17"/>
              <a:gd name="T30" fmla="*/ 17 w 19"/>
              <a:gd name="T31" fmla="*/ 12 h 17"/>
              <a:gd name="T32" fmla="*/ 18 w 19"/>
              <a:gd name="T33" fmla="*/ 16 h 17"/>
              <a:gd name="T34" fmla="*/ 0 w 19"/>
              <a:gd name="T35" fmla="*/ 0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"/>
              <a:gd name="T55" fmla="*/ 0 h 17"/>
              <a:gd name="T56" fmla="*/ 19 w 19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" h="17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4" y="0"/>
                </a:lnTo>
                <a:lnTo>
                  <a:pt x="5" y="3"/>
                </a:lnTo>
                <a:lnTo>
                  <a:pt x="6" y="3"/>
                </a:lnTo>
                <a:lnTo>
                  <a:pt x="8" y="3"/>
                </a:lnTo>
                <a:lnTo>
                  <a:pt x="9" y="3"/>
                </a:lnTo>
                <a:lnTo>
                  <a:pt x="10" y="6"/>
                </a:lnTo>
                <a:lnTo>
                  <a:pt x="11" y="6"/>
                </a:lnTo>
                <a:lnTo>
                  <a:pt x="12" y="6"/>
                </a:lnTo>
                <a:lnTo>
                  <a:pt x="13" y="9"/>
                </a:lnTo>
                <a:lnTo>
                  <a:pt x="14" y="9"/>
                </a:lnTo>
                <a:lnTo>
                  <a:pt x="15" y="12"/>
                </a:lnTo>
                <a:lnTo>
                  <a:pt x="16" y="12"/>
                </a:lnTo>
                <a:lnTo>
                  <a:pt x="17" y="12"/>
                </a:lnTo>
                <a:lnTo>
                  <a:pt x="18" y="1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2" name="Freeform 1002"/>
          <p:cNvSpPr>
            <a:spLocks/>
          </p:cNvSpPr>
          <p:nvPr/>
        </p:nvSpPr>
        <p:spPr bwMode="auto">
          <a:xfrm>
            <a:off x="931863" y="2443163"/>
            <a:ext cx="30162" cy="26987"/>
          </a:xfrm>
          <a:custGeom>
            <a:avLst/>
            <a:gdLst>
              <a:gd name="T0" fmla="*/ 0 w 19"/>
              <a:gd name="T1" fmla="*/ 16 h 17"/>
              <a:gd name="T2" fmla="*/ 1 w 19"/>
              <a:gd name="T3" fmla="*/ 16 h 17"/>
              <a:gd name="T4" fmla="*/ 2 w 19"/>
              <a:gd name="T5" fmla="*/ 16 h 17"/>
              <a:gd name="T6" fmla="*/ 4 w 19"/>
              <a:gd name="T7" fmla="*/ 12 h 17"/>
              <a:gd name="T8" fmla="*/ 5 w 19"/>
              <a:gd name="T9" fmla="*/ 12 h 17"/>
              <a:gd name="T10" fmla="*/ 6 w 19"/>
              <a:gd name="T11" fmla="*/ 12 h 17"/>
              <a:gd name="T12" fmla="*/ 8 w 19"/>
              <a:gd name="T13" fmla="*/ 12 h 17"/>
              <a:gd name="T14" fmla="*/ 9 w 19"/>
              <a:gd name="T15" fmla="*/ 12 h 17"/>
              <a:gd name="T16" fmla="*/ 10 w 19"/>
              <a:gd name="T17" fmla="*/ 8 h 17"/>
              <a:gd name="T18" fmla="*/ 11 w 19"/>
              <a:gd name="T19" fmla="*/ 8 h 17"/>
              <a:gd name="T20" fmla="*/ 12 w 19"/>
              <a:gd name="T21" fmla="*/ 8 h 17"/>
              <a:gd name="T22" fmla="*/ 13 w 19"/>
              <a:gd name="T23" fmla="*/ 4 h 17"/>
              <a:gd name="T24" fmla="*/ 14 w 19"/>
              <a:gd name="T25" fmla="*/ 4 h 17"/>
              <a:gd name="T26" fmla="*/ 15 w 19"/>
              <a:gd name="T27" fmla="*/ 4 h 17"/>
              <a:gd name="T28" fmla="*/ 16 w 19"/>
              <a:gd name="T29" fmla="*/ 0 h 17"/>
              <a:gd name="T30" fmla="*/ 17 w 19"/>
              <a:gd name="T31" fmla="*/ 0 h 17"/>
              <a:gd name="T32" fmla="*/ 18 w 19"/>
              <a:gd name="T33" fmla="*/ 0 h 17"/>
              <a:gd name="T34" fmla="*/ 0 w 19"/>
              <a:gd name="T35" fmla="*/ 16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"/>
              <a:gd name="T55" fmla="*/ 0 h 17"/>
              <a:gd name="T56" fmla="*/ 19 w 19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" h="17">
                <a:moveTo>
                  <a:pt x="0" y="16"/>
                </a:moveTo>
                <a:lnTo>
                  <a:pt x="1" y="16"/>
                </a:lnTo>
                <a:lnTo>
                  <a:pt x="2" y="16"/>
                </a:lnTo>
                <a:lnTo>
                  <a:pt x="4" y="12"/>
                </a:lnTo>
                <a:lnTo>
                  <a:pt x="5" y="12"/>
                </a:lnTo>
                <a:lnTo>
                  <a:pt x="6" y="12"/>
                </a:lnTo>
                <a:lnTo>
                  <a:pt x="8" y="12"/>
                </a:lnTo>
                <a:lnTo>
                  <a:pt x="9" y="12"/>
                </a:lnTo>
                <a:lnTo>
                  <a:pt x="10" y="8"/>
                </a:lnTo>
                <a:lnTo>
                  <a:pt x="11" y="8"/>
                </a:lnTo>
                <a:lnTo>
                  <a:pt x="12" y="8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3" name="Freeform 1003"/>
          <p:cNvSpPr>
            <a:spLocks/>
          </p:cNvSpPr>
          <p:nvPr/>
        </p:nvSpPr>
        <p:spPr bwMode="auto">
          <a:xfrm>
            <a:off x="700088" y="2341563"/>
            <a:ext cx="171450" cy="169862"/>
          </a:xfrm>
          <a:custGeom>
            <a:avLst/>
            <a:gdLst>
              <a:gd name="T0" fmla="*/ 0 w 108"/>
              <a:gd name="T1" fmla="*/ 57 h 107"/>
              <a:gd name="T2" fmla="*/ 1 w 108"/>
              <a:gd name="T3" fmla="*/ 65 h 107"/>
              <a:gd name="T4" fmla="*/ 4 w 108"/>
              <a:gd name="T5" fmla="*/ 72 h 107"/>
              <a:gd name="T6" fmla="*/ 7 w 108"/>
              <a:gd name="T7" fmla="*/ 78 h 107"/>
              <a:gd name="T8" fmla="*/ 11 w 108"/>
              <a:gd name="T9" fmla="*/ 85 h 107"/>
              <a:gd name="T10" fmla="*/ 16 w 108"/>
              <a:gd name="T11" fmla="*/ 90 h 107"/>
              <a:gd name="T12" fmla="*/ 21 w 108"/>
              <a:gd name="T13" fmla="*/ 95 h 107"/>
              <a:gd name="T14" fmla="*/ 27 w 108"/>
              <a:gd name="T15" fmla="*/ 99 h 107"/>
              <a:gd name="T16" fmla="*/ 32 w 108"/>
              <a:gd name="T17" fmla="*/ 101 h 107"/>
              <a:gd name="T18" fmla="*/ 35 w 108"/>
              <a:gd name="T19" fmla="*/ 103 h 107"/>
              <a:gd name="T20" fmla="*/ 37 w 108"/>
              <a:gd name="T21" fmla="*/ 104 h 107"/>
              <a:gd name="T22" fmla="*/ 40 w 108"/>
              <a:gd name="T23" fmla="*/ 104 h 107"/>
              <a:gd name="T24" fmla="*/ 43 w 108"/>
              <a:gd name="T25" fmla="*/ 105 h 107"/>
              <a:gd name="T26" fmla="*/ 46 w 108"/>
              <a:gd name="T27" fmla="*/ 105 h 107"/>
              <a:gd name="T28" fmla="*/ 48 w 108"/>
              <a:gd name="T29" fmla="*/ 106 h 107"/>
              <a:gd name="T30" fmla="*/ 51 w 108"/>
              <a:gd name="T31" fmla="*/ 106 h 107"/>
              <a:gd name="T32" fmla="*/ 54 w 108"/>
              <a:gd name="T33" fmla="*/ 106 h 107"/>
              <a:gd name="T34" fmla="*/ 56 w 108"/>
              <a:gd name="T35" fmla="*/ 106 h 107"/>
              <a:gd name="T36" fmla="*/ 58 w 108"/>
              <a:gd name="T37" fmla="*/ 106 h 107"/>
              <a:gd name="T38" fmla="*/ 60 w 108"/>
              <a:gd name="T39" fmla="*/ 105 h 107"/>
              <a:gd name="T40" fmla="*/ 62 w 108"/>
              <a:gd name="T41" fmla="*/ 105 h 107"/>
              <a:gd name="T42" fmla="*/ 64 w 108"/>
              <a:gd name="T43" fmla="*/ 105 h 107"/>
              <a:gd name="T44" fmla="*/ 66 w 108"/>
              <a:gd name="T45" fmla="*/ 105 h 107"/>
              <a:gd name="T46" fmla="*/ 74 w 108"/>
              <a:gd name="T47" fmla="*/ 102 h 107"/>
              <a:gd name="T48" fmla="*/ 82 w 108"/>
              <a:gd name="T49" fmla="*/ 98 h 107"/>
              <a:gd name="T50" fmla="*/ 89 w 108"/>
              <a:gd name="T51" fmla="*/ 92 h 107"/>
              <a:gd name="T52" fmla="*/ 95 w 108"/>
              <a:gd name="T53" fmla="*/ 86 h 107"/>
              <a:gd name="T54" fmla="*/ 100 w 108"/>
              <a:gd name="T55" fmla="*/ 78 h 107"/>
              <a:gd name="T56" fmla="*/ 104 w 108"/>
              <a:gd name="T57" fmla="*/ 71 h 107"/>
              <a:gd name="T58" fmla="*/ 106 w 108"/>
              <a:gd name="T59" fmla="*/ 62 h 107"/>
              <a:gd name="T60" fmla="*/ 107 w 108"/>
              <a:gd name="T61" fmla="*/ 53 h 107"/>
              <a:gd name="T62" fmla="*/ 106 w 108"/>
              <a:gd name="T63" fmla="*/ 44 h 107"/>
              <a:gd name="T64" fmla="*/ 104 w 108"/>
              <a:gd name="T65" fmla="*/ 35 h 107"/>
              <a:gd name="T66" fmla="*/ 100 w 108"/>
              <a:gd name="T67" fmla="*/ 27 h 107"/>
              <a:gd name="T68" fmla="*/ 95 w 108"/>
              <a:gd name="T69" fmla="*/ 20 h 107"/>
              <a:gd name="T70" fmla="*/ 89 w 108"/>
              <a:gd name="T71" fmla="*/ 14 h 107"/>
              <a:gd name="T72" fmla="*/ 82 w 108"/>
              <a:gd name="T73" fmla="*/ 8 h 107"/>
              <a:gd name="T74" fmla="*/ 74 w 108"/>
              <a:gd name="T75" fmla="*/ 4 h 107"/>
              <a:gd name="T76" fmla="*/ 66 w 108"/>
              <a:gd name="T77" fmla="*/ 2 h 107"/>
              <a:gd name="T78" fmla="*/ 64 w 108"/>
              <a:gd name="T79" fmla="*/ 1 h 107"/>
              <a:gd name="T80" fmla="*/ 62 w 108"/>
              <a:gd name="T81" fmla="*/ 1 h 107"/>
              <a:gd name="T82" fmla="*/ 60 w 108"/>
              <a:gd name="T83" fmla="*/ 0 h 107"/>
              <a:gd name="T84" fmla="*/ 58 w 108"/>
              <a:gd name="T85" fmla="*/ 0 h 107"/>
              <a:gd name="T86" fmla="*/ 56 w 108"/>
              <a:gd name="T87" fmla="*/ 0 h 107"/>
              <a:gd name="T88" fmla="*/ 54 w 108"/>
              <a:gd name="T89" fmla="*/ 0 h 107"/>
              <a:gd name="T90" fmla="*/ 51 w 108"/>
              <a:gd name="T91" fmla="*/ 0 h 107"/>
              <a:gd name="T92" fmla="*/ 48 w 108"/>
              <a:gd name="T93" fmla="*/ 0 h 107"/>
              <a:gd name="T94" fmla="*/ 46 w 108"/>
              <a:gd name="T95" fmla="*/ 0 h 107"/>
              <a:gd name="T96" fmla="*/ 43 w 108"/>
              <a:gd name="T97" fmla="*/ 1 h 107"/>
              <a:gd name="T98" fmla="*/ 40 w 108"/>
              <a:gd name="T99" fmla="*/ 2 h 107"/>
              <a:gd name="T100" fmla="*/ 37 w 108"/>
              <a:gd name="T101" fmla="*/ 2 h 107"/>
              <a:gd name="T102" fmla="*/ 35 w 108"/>
              <a:gd name="T103" fmla="*/ 3 h 107"/>
              <a:gd name="T104" fmla="*/ 32 w 108"/>
              <a:gd name="T105" fmla="*/ 4 h 107"/>
              <a:gd name="T106" fmla="*/ 27 w 108"/>
              <a:gd name="T107" fmla="*/ 6 h 107"/>
              <a:gd name="T108" fmla="*/ 21 w 108"/>
              <a:gd name="T109" fmla="*/ 10 h 107"/>
              <a:gd name="T110" fmla="*/ 16 w 108"/>
              <a:gd name="T111" fmla="*/ 15 h 107"/>
              <a:gd name="T112" fmla="*/ 11 w 108"/>
              <a:gd name="T113" fmla="*/ 21 h 107"/>
              <a:gd name="T114" fmla="*/ 7 w 108"/>
              <a:gd name="T115" fmla="*/ 27 h 107"/>
              <a:gd name="T116" fmla="*/ 4 w 108"/>
              <a:gd name="T117" fmla="*/ 34 h 107"/>
              <a:gd name="T118" fmla="*/ 1 w 108"/>
              <a:gd name="T119" fmla="*/ 41 h 107"/>
              <a:gd name="T120" fmla="*/ 0 w 108"/>
              <a:gd name="T121" fmla="*/ 49 h 1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"/>
              <a:gd name="T184" fmla="*/ 0 h 107"/>
              <a:gd name="T185" fmla="*/ 108 w 108"/>
              <a:gd name="T186" fmla="*/ 107 h 1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" h="107">
                <a:moveTo>
                  <a:pt x="0" y="53"/>
                </a:moveTo>
                <a:lnTo>
                  <a:pt x="0" y="57"/>
                </a:lnTo>
                <a:lnTo>
                  <a:pt x="0" y="61"/>
                </a:lnTo>
                <a:lnTo>
                  <a:pt x="1" y="65"/>
                </a:lnTo>
                <a:lnTo>
                  <a:pt x="2" y="68"/>
                </a:lnTo>
                <a:lnTo>
                  <a:pt x="4" y="72"/>
                </a:lnTo>
                <a:lnTo>
                  <a:pt x="5" y="75"/>
                </a:lnTo>
                <a:lnTo>
                  <a:pt x="7" y="78"/>
                </a:lnTo>
                <a:lnTo>
                  <a:pt x="9" y="82"/>
                </a:lnTo>
                <a:lnTo>
                  <a:pt x="11" y="85"/>
                </a:lnTo>
                <a:lnTo>
                  <a:pt x="13" y="88"/>
                </a:lnTo>
                <a:lnTo>
                  <a:pt x="16" y="90"/>
                </a:lnTo>
                <a:lnTo>
                  <a:pt x="18" y="93"/>
                </a:lnTo>
                <a:lnTo>
                  <a:pt x="21" y="95"/>
                </a:lnTo>
                <a:lnTo>
                  <a:pt x="24" y="97"/>
                </a:lnTo>
                <a:lnTo>
                  <a:pt x="27" y="99"/>
                </a:lnTo>
                <a:lnTo>
                  <a:pt x="31" y="101"/>
                </a:lnTo>
                <a:lnTo>
                  <a:pt x="32" y="101"/>
                </a:lnTo>
                <a:lnTo>
                  <a:pt x="33" y="102"/>
                </a:lnTo>
                <a:lnTo>
                  <a:pt x="35" y="103"/>
                </a:lnTo>
                <a:lnTo>
                  <a:pt x="36" y="103"/>
                </a:lnTo>
                <a:lnTo>
                  <a:pt x="37" y="104"/>
                </a:lnTo>
                <a:lnTo>
                  <a:pt x="39" y="104"/>
                </a:lnTo>
                <a:lnTo>
                  <a:pt x="40" y="104"/>
                </a:lnTo>
                <a:lnTo>
                  <a:pt x="41" y="105"/>
                </a:lnTo>
                <a:lnTo>
                  <a:pt x="43" y="105"/>
                </a:lnTo>
                <a:lnTo>
                  <a:pt x="44" y="105"/>
                </a:lnTo>
                <a:lnTo>
                  <a:pt x="46" y="105"/>
                </a:lnTo>
                <a:lnTo>
                  <a:pt x="47" y="105"/>
                </a:lnTo>
                <a:lnTo>
                  <a:pt x="48" y="106"/>
                </a:lnTo>
                <a:lnTo>
                  <a:pt x="50" y="106"/>
                </a:lnTo>
                <a:lnTo>
                  <a:pt x="51" y="106"/>
                </a:lnTo>
                <a:lnTo>
                  <a:pt x="53" y="106"/>
                </a:lnTo>
                <a:lnTo>
                  <a:pt x="54" y="106"/>
                </a:lnTo>
                <a:lnTo>
                  <a:pt x="55" y="106"/>
                </a:lnTo>
                <a:lnTo>
                  <a:pt x="56" y="106"/>
                </a:lnTo>
                <a:lnTo>
                  <a:pt x="57" y="106"/>
                </a:lnTo>
                <a:lnTo>
                  <a:pt x="58" y="106"/>
                </a:lnTo>
                <a:lnTo>
                  <a:pt x="59" y="105"/>
                </a:lnTo>
                <a:lnTo>
                  <a:pt x="60" y="105"/>
                </a:lnTo>
                <a:lnTo>
                  <a:pt x="61" y="105"/>
                </a:lnTo>
                <a:lnTo>
                  <a:pt x="62" y="105"/>
                </a:lnTo>
                <a:lnTo>
                  <a:pt x="63" y="105"/>
                </a:lnTo>
                <a:lnTo>
                  <a:pt x="64" y="105"/>
                </a:lnTo>
                <a:lnTo>
                  <a:pt x="65" y="105"/>
                </a:lnTo>
                <a:lnTo>
                  <a:pt x="66" y="105"/>
                </a:lnTo>
                <a:lnTo>
                  <a:pt x="70" y="103"/>
                </a:lnTo>
                <a:lnTo>
                  <a:pt x="74" y="102"/>
                </a:lnTo>
                <a:lnTo>
                  <a:pt x="78" y="100"/>
                </a:lnTo>
                <a:lnTo>
                  <a:pt x="82" y="98"/>
                </a:lnTo>
                <a:lnTo>
                  <a:pt x="86" y="95"/>
                </a:lnTo>
                <a:lnTo>
                  <a:pt x="89" y="92"/>
                </a:lnTo>
                <a:lnTo>
                  <a:pt x="92" y="89"/>
                </a:lnTo>
                <a:lnTo>
                  <a:pt x="95" y="86"/>
                </a:lnTo>
                <a:lnTo>
                  <a:pt x="98" y="82"/>
                </a:lnTo>
                <a:lnTo>
                  <a:pt x="100" y="78"/>
                </a:lnTo>
                <a:lnTo>
                  <a:pt x="102" y="75"/>
                </a:lnTo>
                <a:lnTo>
                  <a:pt x="104" y="71"/>
                </a:lnTo>
                <a:lnTo>
                  <a:pt x="105" y="66"/>
                </a:lnTo>
                <a:lnTo>
                  <a:pt x="106" y="62"/>
                </a:lnTo>
                <a:lnTo>
                  <a:pt x="107" y="57"/>
                </a:lnTo>
                <a:lnTo>
                  <a:pt x="107" y="53"/>
                </a:lnTo>
                <a:lnTo>
                  <a:pt x="107" y="48"/>
                </a:lnTo>
                <a:lnTo>
                  <a:pt x="106" y="44"/>
                </a:lnTo>
                <a:lnTo>
                  <a:pt x="105" y="39"/>
                </a:lnTo>
                <a:lnTo>
                  <a:pt x="104" y="35"/>
                </a:lnTo>
                <a:lnTo>
                  <a:pt x="102" y="31"/>
                </a:lnTo>
                <a:lnTo>
                  <a:pt x="100" y="27"/>
                </a:lnTo>
                <a:lnTo>
                  <a:pt x="98" y="23"/>
                </a:lnTo>
                <a:lnTo>
                  <a:pt x="95" y="20"/>
                </a:lnTo>
                <a:lnTo>
                  <a:pt x="92" y="16"/>
                </a:lnTo>
                <a:lnTo>
                  <a:pt x="89" y="14"/>
                </a:lnTo>
                <a:lnTo>
                  <a:pt x="86" y="11"/>
                </a:lnTo>
                <a:lnTo>
                  <a:pt x="82" y="8"/>
                </a:lnTo>
                <a:lnTo>
                  <a:pt x="78" y="6"/>
                </a:lnTo>
                <a:lnTo>
                  <a:pt x="74" y="4"/>
                </a:lnTo>
                <a:lnTo>
                  <a:pt x="70" y="2"/>
                </a:lnTo>
                <a:lnTo>
                  <a:pt x="66" y="2"/>
                </a:lnTo>
                <a:lnTo>
                  <a:pt x="65" y="1"/>
                </a:lnTo>
                <a:lnTo>
                  <a:pt x="64" y="1"/>
                </a:lnTo>
                <a:lnTo>
                  <a:pt x="63" y="1"/>
                </a:lnTo>
                <a:lnTo>
                  <a:pt x="62" y="1"/>
                </a:lnTo>
                <a:lnTo>
                  <a:pt x="61" y="1"/>
                </a:lnTo>
                <a:lnTo>
                  <a:pt x="60" y="0"/>
                </a:lnTo>
                <a:lnTo>
                  <a:pt x="59" y="0"/>
                </a:lnTo>
                <a:lnTo>
                  <a:pt x="58" y="0"/>
                </a:lnTo>
                <a:lnTo>
                  <a:pt x="57" y="0"/>
                </a:lnTo>
                <a:lnTo>
                  <a:pt x="56" y="0"/>
                </a:lnTo>
                <a:lnTo>
                  <a:pt x="55" y="0"/>
                </a:lnTo>
                <a:lnTo>
                  <a:pt x="54" y="0"/>
                </a:lnTo>
                <a:lnTo>
                  <a:pt x="53" y="0"/>
                </a:lnTo>
                <a:lnTo>
                  <a:pt x="51" y="0"/>
                </a:lnTo>
                <a:lnTo>
                  <a:pt x="50" y="0"/>
                </a:lnTo>
                <a:lnTo>
                  <a:pt x="48" y="0"/>
                </a:lnTo>
                <a:lnTo>
                  <a:pt x="47" y="0"/>
                </a:lnTo>
                <a:lnTo>
                  <a:pt x="46" y="0"/>
                </a:lnTo>
                <a:lnTo>
                  <a:pt x="44" y="1"/>
                </a:lnTo>
                <a:lnTo>
                  <a:pt x="43" y="1"/>
                </a:lnTo>
                <a:lnTo>
                  <a:pt x="41" y="1"/>
                </a:lnTo>
                <a:lnTo>
                  <a:pt x="40" y="2"/>
                </a:lnTo>
                <a:lnTo>
                  <a:pt x="39" y="2"/>
                </a:lnTo>
                <a:lnTo>
                  <a:pt x="37" y="2"/>
                </a:lnTo>
                <a:lnTo>
                  <a:pt x="36" y="2"/>
                </a:lnTo>
                <a:lnTo>
                  <a:pt x="35" y="3"/>
                </a:lnTo>
                <a:lnTo>
                  <a:pt x="33" y="3"/>
                </a:lnTo>
                <a:lnTo>
                  <a:pt x="32" y="4"/>
                </a:lnTo>
                <a:lnTo>
                  <a:pt x="31" y="5"/>
                </a:lnTo>
                <a:lnTo>
                  <a:pt x="27" y="6"/>
                </a:lnTo>
                <a:lnTo>
                  <a:pt x="24" y="8"/>
                </a:lnTo>
                <a:lnTo>
                  <a:pt x="21" y="10"/>
                </a:lnTo>
                <a:lnTo>
                  <a:pt x="18" y="13"/>
                </a:lnTo>
                <a:lnTo>
                  <a:pt x="16" y="15"/>
                </a:lnTo>
                <a:lnTo>
                  <a:pt x="13" y="18"/>
                </a:lnTo>
                <a:lnTo>
                  <a:pt x="11" y="21"/>
                </a:lnTo>
                <a:lnTo>
                  <a:pt x="9" y="24"/>
                </a:lnTo>
                <a:lnTo>
                  <a:pt x="7" y="27"/>
                </a:lnTo>
                <a:lnTo>
                  <a:pt x="5" y="31"/>
                </a:lnTo>
                <a:lnTo>
                  <a:pt x="4" y="34"/>
                </a:lnTo>
                <a:lnTo>
                  <a:pt x="2" y="37"/>
                </a:lnTo>
                <a:lnTo>
                  <a:pt x="1" y="41"/>
                </a:lnTo>
                <a:lnTo>
                  <a:pt x="0" y="45"/>
                </a:lnTo>
                <a:lnTo>
                  <a:pt x="0" y="49"/>
                </a:lnTo>
                <a:lnTo>
                  <a:pt x="0" y="53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4" name="Freeform 1004"/>
          <p:cNvSpPr>
            <a:spLocks/>
          </p:cNvSpPr>
          <p:nvPr/>
        </p:nvSpPr>
        <p:spPr bwMode="auto">
          <a:xfrm>
            <a:off x="746125" y="2330450"/>
            <a:ext cx="231775" cy="192088"/>
          </a:xfrm>
          <a:custGeom>
            <a:avLst/>
            <a:gdLst>
              <a:gd name="T0" fmla="*/ 24 w 146"/>
              <a:gd name="T1" fmla="*/ 73 h 121"/>
              <a:gd name="T2" fmla="*/ 31 w 146"/>
              <a:gd name="T3" fmla="*/ 71 h 121"/>
              <a:gd name="T4" fmla="*/ 40 w 146"/>
              <a:gd name="T5" fmla="*/ 71 h 121"/>
              <a:gd name="T6" fmla="*/ 53 w 146"/>
              <a:gd name="T7" fmla="*/ 74 h 121"/>
              <a:gd name="T8" fmla="*/ 77 w 146"/>
              <a:gd name="T9" fmla="*/ 76 h 121"/>
              <a:gd name="T10" fmla="*/ 106 w 146"/>
              <a:gd name="T11" fmla="*/ 76 h 121"/>
              <a:gd name="T12" fmla="*/ 110 w 146"/>
              <a:gd name="T13" fmla="*/ 77 h 121"/>
              <a:gd name="T14" fmla="*/ 98 w 146"/>
              <a:gd name="T15" fmla="*/ 83 h 121"/>
              <a:gd name="T16" fmla="*/ 86 w 146"/>
              <a:gd name="T17" fmla="*/ 90 h 121"/>
              <a:gd name="T18" fmla="*/ 71 w 146"/>
              <a:gd name="T19" fmla="*/ 98 h 121"/>
              <a:gd name="T20" fmla="*/ 52 w 146"/>
              <a:gd name="T21" fmla="*/ 107 h 121"/>
              <a:gd name="T22" fmla="*/ 40 w 146"/>
              <a:gd name="T23" fmla="*/ 111 h 121"/>
              <a:gd name="T24" fmla="*/ 35 w 146"/>
              <a:gd name="T25" fmla="*/ 112 h 121"/>
              <a:gd name="T26" fmla="*/ 31 w 146"/>
              <a:gd name="T27" fmla="*/ 113 h 121"/>
              <a:gd name="T28" fmla="*/ 26 w 146"/>
              <a:gd name="T29" fmla="*/ 113 h 121"/>
              <a:gd name="T30" fmla="*/ 19 w 146"/>
              <a:gd name="T31" fmla="*/ 113 h 121"/>
              <a:gd name="T32" fmla="*/ 12 w 146"/>
              <a:gd name="T33" fmla="*/ 112 h 121"/>
              <a:gd name="T34" fmla="*/ 5 w 146"/>
              <a:gd name="T35" fmla="*/ 110 h 121"/>
              <a:gd name="T36" fmla="*/ 1 w 146"/>
              <a:gd name="T37" fmla="*/ 112 h 121"/>
              <a:gd name="T38" fmla="*/ 14 w 146"/>
              <a:gd name="T39" fmla="*/ 117 h 121"/>
              <a:gd name="T40" fmla="*/ 36 w 146"/>
              <a:gd name="T41" fmla="*/ 120 h 121"/>
              <a:gd name="T42" fmla="*/ 63 w 146"/>
              <a:gd name="T43" fmla="*/ 113 h 121"/>
              <a:gd name="T44" fmla="*/ 88 w 146"/>
              <a:gd name="T45" fmla="*/ 100 h 121"/>
              <a:gd name="T46" fmla="*/ 108 w 146"/>
              <a:gd name="T47" fmla="*/ 90 h 121"/>
              <a:gd name="T48" fmla="*/ 124 w 146"/>
              <a:gd name="T49" fmla="*/ 81 h 121"/>
              <a:gd name="T50" fmla="*/ 137 w 146"/>
              <a:gd name="T51" fmla="*/ 73 h 121"/>
              <a:gd name="T52" fmla="*/ 143 w 146"/>
              <a:gd name="T53" fmla="*/ 65 h 121"/>
              <a:gd name="T54" fmla="*/ 145 w 146"/>
              <a:gd name="T55" fmla="*/ 60 h 121"/>
              <a:gd name="T56" fmla="*/ 143 w 146"/>
              <a:gd name="T57" fmla="*/ 55 h 121"/>
              <a:gd name="T58" fmla="*/ 137 w 146"/>
              <a:gd name="T59" fmla="*/ 47 h 121"/>
              <a:gd name="T60" fmla="*/ 124 w 146"/>
              <a:gd name="T61" fmla="*/ 39 h 121"/>
              <a:gd name="T62" fmla="*/ 108 w 146"/>
              <a:gd name="T63" fmla="*/ 31 h 121"/>
              <a:gd name="T64" fmla="*/ 88 w 146"/>
              <a:gd name="T65" fmla="*/ 21 h 121"/>
              <a:gd name="T66" fmla="*/ 63 w 146"/>
              <a:gd name="T67" fmla="*/ 8 h 121"/>
              <a:gd name="T68" fmla="*/ 36 w 146"/>
              <a:gd name="T69" fmla="*/ 0 h 121"/>
              <a:gd name="T70" fmla="*/ 14 w 146"/>
              <a:gd name="T71" fmla="*/ 2 h 121"/>
              <a:gd name="T72" fmla="*/ 1 w 146"/>
              <a:gd name="T73" fmla="*/ 8 h 121"/>
              <a:gd name="T74" fmla="*/ 5 w 146"/>
              <a:gd name="T75" fmla="*/ 10 h 121"/>
              <a:gd name="T76" fmla="*/ 12 w 146"/>
              <a:gd name="T77" fmla="*/ 8 h 121"/>
              <a:gd name="T78" fmla="*/ 19 w 146"/>
              <a:gd name="T79" fmla="*/ 7 h 121"/>
              <a:gd name="T80" fmla="*/ 26 w 146"/>
              <a:gd name="T81" fmla="*/ 7 h 121"/>
              <a:gd name="T82" fmla="*/ 31 w 146"/>
              <a:gd name="T83" fmla="*/ 7 h 121"/>
              <a:gd name="T84" fmla="*/ 36 w 146"/>
              <a:gd name="T85" fmla="*/ 8 h 121"/>
              <a:gd name="T86" fmla="*/ 44 w 146"/>
              <a:gd name="T87" fmla="*/ 10 h 121"/>
              <a:gd name="T88" fmla="*/ 59 w 146"/>
              <a:gd name="T89" fmla="*/ 16 h 121"/>
              <a:gd name="T90" fmla="*/ 79 w 146"/>
              <a:gd name="T91" fmla="*/ 26 h 121"/>
              <a:gd name="T92" fmla="*/ 91 w 146"/>
              <a:gd name="T93" fmla="*/ 34 h 121"/>
              <a:gd name="T94" fmla="*/ 103 w 146"/>
              <a:gd name="T95" fmla="*/ 39 h 121"/>
              <a:gd name="T96" fmla="*/ 115 w 146"/>
              <a:gd name="T97" fmla="*/ 44 h 121"/>
              <a:gd name="T98" fmla="*/ 95 w 146"/>
              <a:gd name="T99" fmla="*/ 44 h 121"/>
              <a:gd name="T100" fmla="*/ 67 w 146"/>
              <a:gd name="T101" fmla="*/ 45 h 121"/>
              <a:gd name="T102" fmla="*/ 46 w 146"/>
              <a:gd name="T103" fmla="*/ 48 h 121"/>
              <a:gd name="T104" fmla="*/ 36 w 146"/>
              <a:gd name="T105" fmla="*/ 49 h 121"/>
              <a:gd name="T106" fmla="*/ 28 w 146"/>
              <a:gd name="T107" fmla="*/ 49 h 121"/>
              <a:gd name="T108" fmla="*/ 22 w 146"/>
              <a:gd name="T109" fmla="*/ 47 h 1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6"/>
              <a:gd name="T166" fmla="*/ 0 h 121"/>
              <a:gd name="T167" fmla="*/ 146 w 146"/>
              <a:gd name="T168" fmla="*/ 121 h 1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6" h="121">
                <a:moveTo>
                  <a:pt x="21" y="74"/>
                </a:moveTo>
                <a:lnTo>
                  <a:pt x="21" y="73"/>
                </a:lnTo>
                <a:lnTo>
                  <a:pt x="22" y="73"/>
                </a:lnTo>
                <a:lnTo>
                  <a:pt x="23" y="73"/>
                </a:lnTo>
                <a:lnTo>
                  <a:pt x="24" y="73"/>
                </a:lnTo>
                <a:lnTo>
                  <a:pt x="25" y="72"/>
                </a:lnTo>
                <a:lnTo>
                  <a:pt x="26" y="72"/>
                </a:lnTo>
                <a:lnTo>
                  <a:pt x="28" y="72"/>
                </a:lnTo>
                <a:lnTo>
                  <a:pt x="29" y="71"/>
                </a:lnTo>
                <a:lnTo>
                  <a:pt x="31" y="71"/>
                </a:lnTo>
                <a:lnTo>
                  <a:pt x="33" y="71"/>
                </a:lnTo>
                <a:lnTo>
                  <a:pt x="34" y="71"/>
                </a:lnTo>
                <a:lnTo>
                  <a:pt x="36" y="71"/>
                </a:lnTo>
                <a:lnTo>
                  <a:pt x="38" y="71"/>
                </a:lnTo>
                <a:lnTo>
                  <a:pt x="40" y="71"/>
                </a:lnTo>
                <a:lnTo>
                  <a:pt x="42" y="72"/>
                </a:lnTo>
                <a:lnTo>
                  <a:pt x="43" y="72"/>
                </a:lnTo>
                <a:lnTo>
                  <a:pt x="46" y="73"/>
                </a:lnTo>
                <a:lnTo>
                  <a:pt x="49" y="73"/>
                </a:lnTo>
                <a:lnTo>
                  <a:pt x="53" y="74"/>
                </a:lnTo>
                <a:lnTo>
                  <a:pt x="57" y="74"/>
                </a:lnTo>
                <a:lnTo>
                  <a:pt x="61" y="75"/>
                </a:lnTo>
                <a:lnTo>
                  <a:pt x="67" y="75"/>
                </a:lnTo>
                <a:lnTo>
                  <a:pt x="72" y="75"/>
                </a:lnTo>
                <a:lnTo>
                  <a:pt x="77" y="76"/>
                </a:lnTo>
                <a:lnTo>
                  <a:pt x="83" y="76"/>
                </a:lnTo>
                <a:lnTo>
                  <a:pt x="89" y="76"/>
                </a:lnTo>
                <a:lnTo>
                  <a:pt x="95" y="76"/>
                </a:lnTo>
                <a:lnTo>
                  <a:pt x="100" y="76"/>
                </a:lnTo>
                <a:lnTo>
                  <a:pt x="106" y="76"/>
                </a:lnTo>
                <a:lnTo>
                  <a:pt x="111" y="75"/>
                </a:lnTo>
                <a:lnTo>
                  <a:pt x="117" y="75"/>
                </a:lnTo>
                <a:lnTo>
                  <a:pt x="115" y="76"/>
                </a:lnTo>
                <a:lnTo>
                  <a:pt x="112" y="77"/>
                </a:lnTo>
                <a:lnTo>
                  <a:pt x="110" y="77"/>
                </a:lnTo>
                <a:lnTo>
                  <a:pt x="108" y="78"/>
                </a:lnTo>
                <a:lnTo>
                  <a:pt x="106" y="79"/>
                </a:lnTo>
                <a:lnTo>
                  <a:pt x="103" y="81"/>
                </a:lnTo>
                <a:lnTo>
                  <a:pt x="101" y="82"/>
                </a:lnTo>
                <a:lnTo>
                  <a:pt x="98" y="83"/>
                </a:lnTo>
                <a:lnTo>
                  <a:pt x="96" y="84"/>
                </a:lnTo>
                <a:lnTo>
                  <a:pt x="94" y="85"/>
                </a:lnTo>
                <a:lnTo>
                  <a:pt x="91" y="87"/>
                </a:lnTo>
                <a:lnTo>
                  <a:pt x="89" y="88"/>
                </a:lnTo>
                <a:lnTo>
                  <a:pt x="86" y="90"/>
                </a:lnTo>
                <a:lnTo>
                  <a:pt x="84" y="91"/>
                </a:lnTo>
                <a:lnTo>
                  <a:pt x="81" y="92"/>
                </a:lnTo>
                <a:lnTo>
                  <a:pt x="79" y="94"/>
                </a:lnTo>
                <a:lnTo>
                  <a:pt x="75" y="96"/>
                </a:lnTo>
                <a:lnTo>
                  <a:pt x="71" y="98"/>
                </a:lnTo>
                <a:lnTo>
                  <a:pt x="67" y="101"/>
                </a:lnTo>
                <a:lnTo>
                  <a:pt x="63" y="102"/>
                </a:lnTo>
                <a:lnTo>
                  <a:pt x="59" y="104"/>
                </a:lnTo>
                <a:lnTo>
                  <a:pt x="56" y="105"/>
                </a:lnTo>
                <a:lnTo>
                  <a:pt x="52" y="107"/>
                </a:lnTo>
                <a:lnTo>
                  <a:pt x="49" y="108"/>
                </a:lnTo>
                <a:lnTo>
                  <a:pt x="46" y="109"/>
                </a:lnTo>
                <a:lnTo>
                  <a:pt x="44" y="110"/>
                </a:lnTo>
                <a:lnTo>
                  <a:pt x="41" y="110"/>
                </a:lnTo>
                <a:lnTo>
                  <a:pt x="40" y="111"/>
                </a:lnTo>
                <a:lnTo>
                  <a:pt x="38" y="111"/>
                </a:lnTo>
                <a:lnTo>
                  <a:pt x="37" y="111"/>
                </a:lnTo>
                <a:lnTo>
                  <a:pt x="36" y="111"/>
                </a:lnTo>
                <a:lnTo>
                  <a:pt x="36" y="112"/>
                </a:lnTo>
                <a:lnTo>
                  <a:pt x="35" y="112"/>
                </a:lnTo>
                <a:lnTo>
                  <a:pt x="34" y="112"/>
                </a:lnTo>
                <a:lnTo>
                  <a:pt x="33" y="112"/>
                </a:lnTo>
                <a:lnTo>
                  <a:pt x="32" y="112"/>
                </a:lnTo>
                <a:lnTo>
                  <a:pt x="31" y="112"/>
                </a:lnTo>
                <a:lnTo>
                  <a:pt x="31" y="113"/>
                </a:lnTo>
                <a:lnTo>
                  <a:pt x="30" y="113"/>
                </a:lnTo>
                <a:lnTo>
                  <a:pt x="29" y="113"/>
                </a:lnTo>
                <a:lnTo>
                  <a:pt x="28" y="113"/>
                </a:lnTo>
                <a:lnTo>
                  <a:pt x="27" y="113"/>
                </a:lnTo>
                <a:lnTo>
                  <a:pt x="26" y="113"/>
                </a:lnTo>
                <a:lnTo>
                  <a:pt x="25" y="113"/>
                </a:lnTo>
                <a:lnTo>
                  <a:pt x="24" y="113"/>
                </a:lnTo>
                <a:lnTo>
                  <a:pt x="22" y="113"/>
                </a:lnTo>
                <a:lnTo>
                  <a:pt x="21" y="113"/>
                </a:lnTo>
                <a:lnTo>
                  <a:pt x="19" y="113"/>
                </a:lnTo>
                <a:lnTo>
                  <a:pt x="18" y="113"/>
                </a:lnTo>
                <a:lnTo>
                  <a:pt x="16" y="113"/>
                </a:lnTo>
                <a:lnTo>
                  <a:pt x="15" y="112"/>
                </a:lnTo>
                <a:lnTo>
                  <a:pt x="13" y="112"/>
                </a:lnTo>
                <a:lnTo>
                  <a:pt x="12" y="112"/>
                </a:lnTo>
                <a:lnTo>
                  <a:pt x="11" y="111"/>
                </a:lnTo>
                <a:lnTo>
                  <a:pt x="9" y="111"/>
                </a:lnTo>
                <a:lnTo>
                  <a:pt x="8" y="111"/>
                </a:lnTo>
                <a:lnTo>
                  <a:pt x="7" y="110"/>
                </a:lnTo>
                <a:lnTo>
                  <a:pt x="5" y="110"/>
                </a:lnTo>
                <a:lnTo>
                  <a:pt x="4" y="109"/>
                </a:lnTo>
                <a:lnTo>
                  <a:pt x="3" y="109"/>
                </a:lnTo>
                <a:lnTo>
                  <a:pt x="2" y="108"/>
                </a:lnTo>
                <a:lnTo>
                  <a:pt x="0" y="111"/>
                </a:lnTo>
                <a:lnTo>
                  <a:pt x="1" y="112"/>
                </a:lnTo>
                <a:lnTo>
                  <a:pt x="3" y="113"/>
                </a:lnTo>
                <a:lnTo>
                  <a:pt x="5" y="114"/>
                </a:lnTo>
                <a:lnTo>
                  <a:pt x="8" y="115"/>
                </a:lnTo>
                <a:lnTo>
                  <a:pt x="11" y="117"/>
                </a:lnTo>
                <a:lnTo>
                  <a:pt x="14" y="117"/>
                </a:lnTo>
                <a:lnTo>
                  <a:pt x="18" y="118"/>
                </a:lnTo>
                <a:lnTo>
                  <a:pt x="22" y="119"/>
                </a:lnTo>
                <a:lnTo>
                  <a:pt x="27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19"/>
                </a:lnTo>
                <a:lnTo>
                  <a:pt x="47" y="118"/>
                </a:lnTo>
                <a:lnTo>
                  <a:pt x="52" y="117"/>
                </a:lnTo>
                <a:lnTo>
                  <a:pt x="57" y="115"/>
                </a:lnTo>
                <a:lnTo>
                  <a:pt x="63" y="113"/>
                </a:lnTo>
                <a:lnTo>
                  <a:pt x="68" y="110"/>
                </a:lnTo>
                <a:lnTo>
                  <a:pt x="74" y="107"/>
                </a:lnTo>
                <a:lnTo>
                  <a:pt x="78" y="104"/>
                </a:lnTo>
                <a:lnTo>
                  <a:pt x="83" y="102"/>
                </a:lnTo>
                <a:lnTo>
                  <a:pt x="88" y="100"/>
                </a:lnTo>
                <a:lnTo>
                  <a:pt x="92" y="97"/>
                </a:lnTo>
                <a:lnTo>
                  <a:pt x="96" y="95"/>
                </a:lnTo>
                <a:lnTo>
                  <a:pt x="100" y="93"/>
                </a:lnTo>
                <a:lnTo>
                  <a:pt x="104" y="91"/>
                </a:lnTo>
                <a:lnTo>
                  <a:pt x="108" y="90"/>
                </a:lnTo>
                <a:lnTo>
                  <a:pt x="111" y="88"/>
                </a:lnTo>
                <a:lnTo>
                  <a:pt x="114" y="86"/>
                </a:lnTo>
                <a:lnTo>
                  <a:pt x="117" y="84"/>
                </a:lnTo>
                <a:lnTo>
                  <a:pt x="121" y="83"/>
                </a:lnTo>
                <a:lnTo>
                  <a:pt x="124" y="81"/>
                </a:lnTo>
                <a:lnTo>
                  <a:pt x="127" y="80"/>
                </a:lnTo>
                <a:lnTo>
                  <a:pt x="130" y="78"/>
                </a:lnTo>
                <a:lnTo>
                  <a:pt x="133" y="77"/>
                </a:lnTo>
                <a:lnTo>
                  <a:pt x="135" y="75"/>
                </a:lnTo>
                <a:lnTo>
                  <a:pt x="137" y="73"/>
                </a:lnTo>
                <a:lnTo>
                  <a:pt x="139" y="71"/>
                </a:lnTo>
                <a:lnTo>
                  <a:pt x="140" y="70"/>
                </a:lnTo>
                <a:lnTo>
                  <a:pt x="142" y="68"/>
                </a:lnTo>
                <a:lnTo>
                  <a:pt x="143" y="67"/>
                </a:lnTo>
                <a:lnTo>
                  <a:pt x="143" y="65"/>
                </a:lnTo>
                <a:lnTo>
                  <a:pt x="144" y="64"/>
                </a:lnTo>
                <a:lnTo>
                  <a:pt x="144" y="63"/>
                </a:lnTo>
                <a:lnTo>
                  <a:pt x="145" y="62"/>
                </a:lnTo>
                <a:lnTo>
                  <a:pt x="145" y="61"/>
                </a:lnTo>
                <a:lnTo>
                  <a:pt x="145" y="60"/>
                </a:lnTo>
                <a:lnTo>
                  <a:pt x="145" y="59"/>
                </a:lnTo>
                <a:lnTo>
                  <a:pt x="145" y="58"/>
                </a:lnTo>
                <a:lnTo>
                  <a:pt x="144" y="57"/>
                </a:lnTo>
                <a:lnTo>
                  <a:pt x="144" y="56"/>
                </a:lnTo>
                <a:lnTo>
                  <a:pt x="143" y="55"/>
                </a:lnTo>
                <a:lnTo>
                  <a:pt x="143" y="54"/>
                </a:lnTo>
                <a:lnTo>
                  <a:pt x="142" y="52"/>
                </a:lnTo>
                <a:lnTo>
                  <a:pt x="140" y="50"/>
                </a:lnTo>
                <a:lnTo>
                  <a:pt x="139" y="49"/>
                </a:lnTo>
                <a:lnTo>
                  <a:pt x="137" y="47"/>
                </a:lnTo>
                <a:lnTo>
                  <a:pt x="135" y="45"/>
                </a:lnTo>
                <a:lnTo>
                  <a:pt x="133" y="44"/>
                </a:lnTo>
                <a:lnTo>
                  <a:pt x="130" y="42"/>
                </a:lnTo>
                <a:lnTo>
                  <a:pt x="127" y="41"/>
                </a:lnTo>
                <a:lnTo>
                  <a:pt x="124" y="39"/>
                </a:lnTo>
                <a:lnTo>
                  <a:pt x="121" y="37"/>
                </a:lnTo>
                <a:lnTo>
                  <a:pt x="117" y="36"/>
                </a:lnTo>
                <a:lnTo>
                  <a:pt x="114" y="34"/>
                </a:lnTo>
                <a:lnTo>
                  <a:pt x="111" y="33"/>
                </a:lnTo>
                <a:lnTo>
                  <a:pt x="108" y="31"/>
                </a:lnTo>
                <a:lnTo>
                  <a:pt x="104" y="29"/>
                </a:lnTo>
                <a:lnTo>
                  <a:pt x="100" y="27"/>
                </a:lnTo>
                <a:lnTo>
                  <a:pt x="96" y="25"/>
                </a:lnTo>
                <a:lnTo>
                  <a:pt x="92" y="23"/>
                </a:lnTo>
                <a:lnTo>
                  <a:pt x="88" y="21"/>
                </a:lnTo>
                <a:lnTo>
                  <a:pt x="83" y="18"/>
                </a:lnTo>
                <a:lnTo>
                  <a:pt x="78" y="15"/>
                </a:lnTo>
                <a:lnTo>
                  <a:pt x="74" y="13"/>
                </a:lnTo>
                <a:lnTo>
                  <a:pt x="68" y="10"/>
                </a:lnTo>
                <a:lnTo>
                  <a:pt x="63" y="8"/>
                </a:lnTo>
                <a:lnTo>
                  <a:pt x="57" y="5"/>
                </a:lnTo>
                <a:lnTo>
                  <a:pt x="52" y="3"/>
                </a:lnTo>
                <a:lnTo>
                  <a:pt x="47" y="2"/>
                </a:lnTo>
                <a:lnTo>
                  <a:pt x="41" y="1"/>
                </a:lnTo>
                <a:lnTo>
                  <a:pt x="36" y="0"/>
                </a:lnTo>
                <a:lnTo>
                  <a:pt x="31" y="0"/>
                </a:lnTo>
                <a:lnTo>
                  <a:pt x="27" y="0"/>
                </a:lnTo>
                <a:lnTo>
                  <a:pt x="22" y="1"/>
                </a:lnTo>
                <a:lnTo>
                  <a:pt x="18" y="2"/>
                </a:lnTo>
                <a:lnTo>
                  <a:pt x="14" y="2"/>
                </a:lnTo>
                <a:lnTo>
                  <a:pt x="11" y="3"/>
                </a:lnTo>
                <a:lnTo>
                  <a:pt x="8" y="4"/>
                </a:lnTo>
                <a:lnTo>
                  <a:pt x="5" y="6"/>
                </a:lnTo>
                <a:lnTo>
                  <a:pt x="3" y="7"/>
                </a:lnTo>
                <a:lnTo>
                  <a:pt x="1" y="8"/>
                </a:lnTo>
                <a:lnTo>
                  <a:pt x="0" y="9"/>
                </a:lnTo>
                <a:lnTo>
                  <a:pt x="2" y="12"/>
                </a:lnTo>
                <a:lnTo>
                  <a:pt x="3" y="11"/>
                </a:lnTo>
                <a:lnTo>
                  <a:pt x="4" y="10"/>
                </a:lnTo>
                <a:lnTo>
                  <a:pt x="5" y="10"/>
                </a:lnTo>
                <a:lnTo>
                  <a:pt x="7" y="9"/>
                </a:lnTo>
                <a:lnTo>
                  <a:pt x="8" y="9"/>
                </a:lnTo>
                <a:lnTo>
                  <a:pt x="9" y="9"/>
                </a:lnTo>
                <a:lnTo>
                  <a:pt x="11" y="9"/>
                </a:lnTo>
                <a:lnTo>
                  <a:pt x="12" y="8"/>
                </a:lnTo>
                <a:lnTo>
                  <a:pt x="13" y="8"/>
                </a:lnTo>
                <a:lnTo>
                  <a:pt x="15" y="8"/>
                </a:lnTo>
                <a:lnTo>
                  <a:pt x="16" y="7"/>
                </a:lnTo>
                <a:lnTo>
                  <a:pt x="18" y="7"/>
                </a:lnTo>
                <a:lnTo>
                  <a:pt x="19" y="7"/>
                </a:lnTo>
                <a:lnTo>
                  <a:pt x="21" y="7"/>
                </a:lnTo>
                <a:lnTo>
                  <a:pt x="22" y="7"/>
                </a:lnTo>
                <a:lnTo>
                  <a:pt x="24" y="7"/>
                </a:lnTo>
                <a:lnTo>
                  <a:pt x="25" y="7"/>
                </a:lnTo>
                <a:lnTo>
                  <a:pt x="26" y="7"/>
                </a:lnTo>
                <a:lnTo>
                  <a:pt x="27" y="7"/>
                </a:lnTo>
                <a:lnTo>
                  <a:pt x="28" y="7"/>
                </a:lnTo>
                <a:lnTo>
                  <a:pt x="29" y="7"/>
                </a:lnTo>
                <a:lnTo>
                  <a:pt x="30" y="7"/>
                </a:lnTo>
                <a:lnTo>
                  <a:pt x="31" y="7"/>
                </a:lnTo>
                <a:lnTo>
                  <a:pt x="32" y="8"/>
                </a:lnTo>
                <a:lnTo>
                  <a:pt x="33" y="8"/>
                </a:lnTo>
                <a:lnTo>
                  <a:pt x="34" y="8"/>
                </a:lnTo>
                <a:lnTo>
                  <a:pt x="35" y="8"/>
                </a:lnTo>
                <a:lnTo>
                  <a:pt x="36" y="8"/>
                </a:lnTo>
                <a:lnTo>
                  <a:pt x="37" y="8"/>
                </a:lnTo>
                <a:lnTo>
                  <a:pt x="38" y="9"/>
                </a:lnTo>
                <a:lnTo>
                  <a:pt x="40" y="9"/>
                </a:lnTo>
                <a:lnTo>
                  <a:pt x="41" y="9"/>
                </a:lnTo>
                <a:lnTo>
                  <a:pt x="44" y="10"/>
                </a:lnTo>
                <a:lnTo>
                  <a:pt x="46" y="11"/>
                </a:lnTo>
                <a:lnTo>
                  <a:pt x="49" y="12"/>
                </a:lnTo>
                <a:lnTo>
                  <a:pt x="52" y="13"/>
                </a:lnTo>
                <a:lnTo>
                  <a:pt x="56" y="15"/>
                </a:lnTo>
                <a:lnTo>
                  <a:pt x="59" y="16"/>
                </a:lnTo>
                <a:lnTo>
                  <a:pt x="63" y="17"/>
                </a:lnTo>
                <a:lnTo>
                  <a:pt x="67" y="19"/>
                </a:lnTo>
                <a:lnTo>
                  <a:pt x="71" y="22"/>
                </a:lnTo>
                <a:lnTo>
                  <a:pt x="75" y="24"/>
                </a:lnTo>
                <a:lnTo>
                  <a:pt x="79" y="26"/>
                </a:lnTo>
                <a:lnTo>
                  <a:pt x="81" y="28"/>
                </a:lnTo>
                <a:lnTo>
                  <a:pt x="84" y="29"/>
                </a:lnTo>
                <a:lnTo>
                  <a:pt x="86" y="31"/>
                </a:lnTo>
                <a:lnTo>
                  <a:pt x="89" y="32"/>
                </a:lnTo>
                <a:lnTo>
                  <a:pt x="91" y="34"/>
                </a:lnTo>
                <a:lnTo>
                  <a:pt x="94" y="35"/>
                </a:lnTo>
                <a:lnTo>
                  <a:pt x="96" y="36"/>
                </a:lnTo>
                <a:lnTo>
                  <a:pt x="98" y="37"/>
                </a:lnTo>
                <a:lnTo>
                  <a:pt x="101" y="38"/>
                </a:lnTo>
                <a:lnTo>
                  <a:pt x="103" y="39"/>
                </a:lnTo>
                <a:lnTo>
                  <a:pt x="106" y="41"/>
                </a:lnTo>
                <a:lnTo>
                  <a:pt x="108" y="42"/>
                </a:lnTo>
                <a:lnTo>
                  <a:pt x="110" y="42"/>
                </a:lnTo>
                <a:lnTo>
                  <a:pt x="112" y="43"/>
                </a:lnTo>
                <a:lnTo>
                  <a:pt x="115" y="44"/>
                </a:lnTo>
                <a:lnTo>
                  <a:pt x="117" y="45"/>
                </a:lnTo>
                <a:lnTo>
                  <a:pt x="111" y="45"/>
                </a:lnTo>
                <a:lnTo>
                  <a:pt x="106" y="44"/>
                </a:lnTo>
                <a:lnTo>
                  <a:pt x="100" y="44"/>
                </a:lnTo>
                <a:lnTo>
                  <a:pt x="95" y="44"/>
                </a:lnTo>
                <a:lnTo>
                  <a:pt x="89" y="44"/>
                </a:lnTo>
                <a:lnTo>
                  <a:pt x="83" y="44"/>
                </a:lnTo>
                <a:lnTo>
                  <a:pt x="77" y="45"/>
                </a:lnTo>
                <a:lnTo>
                  <a:pt x="72" y="45"/>
                </a:lnTo>
                <a:lnTo>
                  <a:pt x="67" y="45"/>
                </a:lnTo>
                <a:lnTo>
                  <a:pt x="61" y="46"/>
                </a:lnTo>
                <a:lnTo>
                  <a:pt x="57" y="46"/>
                </a:lnTo>
                <a:lnTo>
                  <a:pt x="53" y="47"/>
                </a:lnTo>
                <a:lnTo>
                  <a:pt x="49" y="47"/>
                </a:lnTo>
                <a:lnTo>
                  <a:pt x="46" y="48"/>
                </a:lnTo>
                <a:lnTo>
                  <a:pt x="43" y="48"/>
                </a:lnTo>
                <a:lnTo>
                  <a:pt x="42" y="49"/>
                </a:lnTo>
                <a:lnTo>
                  <a:pt x="40" y="49"/>
                </a:lnTo>
                <a:lnTo>
                  <a:pt x="38" y="49"/>
                </a:lnTo>
                <a:lnTo>
                  <a:pt x="36" y="49"/>
                </a:lnTo>
                <a:lnTo>
                  <a:pt x="34" y="49"/>
                </a:lnTo>
                <a:lnTo>
                  <a:pt x="33" y="49"/>
                </a:lnTo>
                <a:lnTo>
                  <a:pt x="31" y="49"/>
                </a:lnTo>
                <a:lnTo>
                  <a:pt x="29" y="49"/>
                </a:lnTo>
                <a:lnTo>
                  <a:pt x="28" y="49"/>
                </a:lnTo>
                <a:lnTo>
                  <a:pt x="26" y="48"/>
                </a:lnTo>
                <a:lnTo>
                  <a:pt x="25" y="48"/>
                </a:lnTo>
                <a:lnTo>
                  <a:pt x="24" y="48"/>
                </a:lnTo>
                <a:lnTo>
                  <a:pt x="23" y="47"/>
                </a:lnTo>
                <a:lnTo>
                  <a:pt x="22" y="47"/>
                </a:lnTo>
                <a:lnTo>
                  <a:pt x="21" y="47"/>
                </a:lnTo>
                <a:lnTo>
                  <a:pt x="21" y="74"/>
                </a:lnTo>
              </a:path>
            </a:pathLst>
          </a:custGeom>
          <a:solidFill>
            <a:srgbClr val="889089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" name="Freeform 1005"/>
          <p:cNvSpPr>
            <a:spLocks/>
          </p:cNvSpPr>
          <p:nvPr/>
        </p:nvSpPr>
        <p:spPr bwMode="auto">
          <a:xfrm>
            <a:off x="700088" y="2390775"/>
            <a:ext cx="26987" cy="73025"/>
          </a:xfrm>
          <a:custGeom>
            <a:avLst/>
            <a:gdLst>
              <a:gd name="T0" fmla="*/ 8 w 17"/>
              <a:gd name="T1" fmla="*/ 45 h 46"/>
              <a:gd name="T2" fmla="*/ 7 w 17"/>
              <a:gd name="T3" fmla="*/ 45 h 46"/>
              <a:gd name="T4" fmla="*/ 6 w 17"/>
              <a:gd name="T5" fmla="*/ 44 h 46"/>
              <a:gd name="T6" fmla="*/ 5 w 17"/>
              <a:gd name="T7" fmla="*/ 43 h 46"/>
              <a:gd name="T8" fmla="*/ 4 w 17"/>
              <a:gd name="T9" fmla="*/ 42 h 46"/>
              <a:gd name="T10" fmla="*/ 3 w 17"/>
              <a:gd name="T11" fmla="*/ 41 h 46"/>
              <a:gd name="T12" fmla="*/ 3 w 17"/>
              <a:gd name="T13" fmla="*/ 40 h 46"/>
              <a:gd name="T14" fmla="*/ 2 w 17"/>
              <a:gd name="T15" fmla="*/ 38 h 46"/>
              <a:gd name="T16" fmla="*/ 2 w 17"/>
              <a:gd name="T17" fmla="*/ 37 h 46"/>
              <a:gd name="T18" fmla="*/ 1 w 17"/>
              <a:gd name="T19" fmla="*/ 35 h 46"/>
              <a:gd name="T20" fmla="*/ 1 w 17"/>
              <a:gd name="T21" fmla="*/ 33 h 46"/>
              <a:gd name="T22" fmla="*/ 0 w 17"/>
              <a:gd name="T23" fmla="*/ 31 h 46"/>
              <a:gd name="T24" fmla="*/ 0 w 17"/>
              <a:gd name="T25" fmla="*/ 29 h 46"/>
              <a:gd name="T26" fmla="*/ 0 w 17"/>
              <a:gd name="T27" fmla="*/ 27 h 46"/>
              <a:gd name="T28" fmla="*/ 0 w 17"/>
              <a:gd name="T29" fmla="*/ 25 h 46"/>
              <a:gd name="T30" fmla="*/ 0 w 17"/>
              <a:gd name="T31" fmla="*/ 23 h 46"/>
              <a:gd name="T32" fmla="*/ 0 w 17"/>
              <a:gd name="T33" fmla="*/ 20 h 46"/>
              <a:gd name="T34" fmla="*/ 0 w 17"/>
              <a:gd name="T35" fmla="*/ 18 h 46"/>
              <a:gd name="T36" fmla="*/ 0 w 17"/>
              <a:gd name="T37" fmla="*/ 16 h 46"/>
              <a:gd name="T38" fmla="*/ 0 w 17"/>
              <a:gd name="T39" fmla="*/ 14 h 46"/>
              <a:gd name="T40" fmla="*/ 1 w 17"/>
              <a:gd name="T41" fmla="*/ 12 h 46"/>
              <a:gd name="T42" fmla="*/ 1 w 17"/>
              <a:gd name="T43" fmla="*/ 10 h 46"/>
              <a:gd name="T44" fmla="*/ 2 w 17"/>
              <a:gd name="T45" fmla="*/ 8 h 46"/>
              <a:gd name="T46" fmla="*/ 2 w 17"/>
              <a:gd name="T47" fmla="*/ 6 h 46"/>
              <a:gd name="T48" fmla="*/ 3 w 17"/>
              <a:gd name="T49" fmla="*/ 5 h 46"/>
              <a:gd name="T50" fmla="*/ 3 w 17"/>
              <a:gd name="T51" fmla="*/ 4 h 46"/>
              <a:gd name="T52" fmla="*/ 4 w 17"/>
              <a:gd name="T53" fmla="*/ 3 h 46"/>
              <a:gd name="T54" fmla="*/ 5 w 17"/>
              <a:gd name="T55" fmla="*/ 2 h 46"/>
              <a:gd name="T56" fmla="*/ 6 w 17"/>
              <a:gd name="T57" fmla="*/ 1 h 46"/>
              <a:gd name="T58" fmla="*/ 6 w 17"/>
              <a:gd name="T59" fmla="*/ 0 h 46"/>
              <a:gd name="T60" fmla="*/ 7 w 17"/>
              <a:gd name="T61" fmla="*/ 0 h 46"/>
              <a:gd name="T62" fmla="*/ 8 w 17"/>
              <a:gd name="T63" fmla="*/ 0 h 46"/>
              <a:gd name="T64" fmla="*/ 9 w 17"/>
              <a:gd name="T65" fmla="*/ 0 h 46"/>
              <a:gd name="T66" fmla="*/ 10 w 17"/>
              <a:gd name="T67" fmla="*/ 1 h 46"/>
              <a:gd name="T68" fmla="*/ 11 w 17"/>
              <a:gd name="T69" fmla="*/ 2 h 46"/>
              <a:gd name="T70" fmla="*/ 11 w 17"/>
              <a:gd name="T71" fmla="*/ 3 h 46"/>
              <a:gd name="T72" fmla="*/ 12 w 17"/>
              <a:gd name="T73" fmla="*/ 4 h 46"/>
              <a:gd name="T74" fmla="*/ 12 w 17"/>
              <a:gd name="T75" fmla="*/ 5 h 46"/>
              <a:gd name="T76" fmla="*/ 13 w 17"/>
              <a:gd name="T77" fmla="*/ 6 h 46"/>
              <a:gd name="T78" fmla="*/ 13 w 17"/>
              <a:gd name="T79" fmla="*/ 8 h 46"/>
              <a:gd name="T80" fmla="*/ 14 w 17"/>
              <a:gd name="T81" fmla="*/ 10 h 46"/>
              <a:gd name="T82" fmla="*/ 14 w 17"/>
              <a:gd name="T83" fmla="*/ 12 h 46"/>
              <a:gd name="T84" fmla="*/ 14 w 17"/>
              <a:gd name="T85" fmla="*/ 14 h 46"/>
              <a:gd name="T86" fmla="*/ 14 w 17"/>
              <a:gd name="T87" fmla="*/ 16 h 46"/>
              <a:gd name="T88" fmla="*/ 16 w 17"/>
              <a:gd name="T89" fmla="*/ 18 h 46"/>
              <a:gd name="T90" fmla="*/ 16 w 17"/>
              <a:gd name="T91" fmla="*/ 20 h 46"/>
              <a:gd name="T92" fmla="*/ 16 w 17"/>
              <a:gd name="T93" fmla="*/ 23 h 46"/>
              <a:gd name="T94" fmla="*/ 16 w 17"/>
              <a:gd name="T95" fmla="*/ 25 h 46"/>
              <a:gd name="T96" fmla="*/ 16 w 17"/>
              <a:gd name="T97" fmla="*/ 27 h 46"/>
              <a:gd name="T98" fmla="*/ 14 w 17"/>
              <a:gd name="T99" fmla="*/ 29 h 46"/>
              <a:gd name="T100" fmla="*/ 14 w 17"/>
              <a:gd name="T101" fmla="*/ 31 h 46"/>
              <a:gd name="T102" fmla="*/ 14 w 17"/>
              <a:gd name="T103" fmla="*/ 33 h 46"/>
              <a:gd name="T104" fmla="*/ 14 w 17"/>
              <a:gd name="T105" fmla="*/ 35 h 46"/>
              <a:gd name="T106" fmla="*/ 13 w 17"/>
              <a:gd name="T107" fmla="*/ 37 h 46"/>
              <a:gd name="T108" fmla="*/ 13 w 17"/>
              <a:gd name="T109" fmla="*/ 38 h 46"/>
              <a:gd name="T110" fmla="*/ 12 w 17"/>
              <a:gd name="T111" fmla="*/ 40 h 46"/>
              <a:gd name="T112" fmla="*/ 12 w 17"/>
              <a:gd name="T113" fmla="*/ 41 h 46"/>
              <a:gd name="T114" fmla="*/ 11 w 17"/>
              <a:gd name="T115" fmla="*/ 42 h 46"/>
              <a:gd name="T116" fmla="*/ 11 w 17"/>
              <a:gd name="T117" fmla="*/ 43 h 46"/>
              <a:gd name="T118" fmla="*/ 10 w 17"/>
              <a:gd name="T119" fmla="*/ 44 h 46"/>
              <a:gd name="T120" fmla="*/ 9 w 17"/>
              <a:gd name="T121" fmla="*/ 44 h 46"/>
              <a:gd name="T122" fmla="*/ 8 w 17"/>
              <a:gd name="T123" fmla="*/ 45 h 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"/>
              <a:gd name="T187" fmla="*/ 0 h 46"/>
              <a:gd name="T188" fmla="*/ 17 w 17"/>
              <a:gd name="T189" fmla="*/ 46 h 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" h="46">
                <a:moveTo>
                  <a:pt x="8" y="45"/>
                </a:moveTo>
                <a:lnTo>
                  <a:pt x="7" y="45"/>
                </a:lnTo>
                <a:lnTo>
                  <a:pt x="6" y="44"/>
                </a:lnTo>
                <a:lnTo>
                  <a:pt x="5" y="43"/>
                </a:lnTo>
                <a:lnTo>
                  <a:pt x="4" y="42"/>
                </a:lnTo>
                <a:lnTo>
                  <a:pt x="3" y="41"/>
                </a:lnTo>
                <a:lnTo>
                  <a:pt x="3" y="40"/>
                </a:lnTo>
                <a:lnTo>
                  <a:pt x="2" y="38"/>
                </a:lnTo>
                <a:lnTo>
                  <a:pt x="2" y="37"/>
                </a:lnTo>
                <a:lnTo>
                  <a:pt x="1" y="35"/>
                </a:lnTo>
                <a:lnTo>
                  <a:pt x="1" y="33"/>
                </a:lnTo>
                <a:lnTo>
                  <a:pt x="0" y="31"/>
                </a:lnTo>
                <a:lnTo>
                  <a:pt x="0" y="29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20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1" y="12"/>
                </a:lnTo>
                <a:lnTo>
                  <a:pt x="1" y="10"/>
                </a:lnTo>
                <a:lnTo>
                  <a:pt x="2" y="8"/>
                </a:lnTo>
                <a:lnTo>
                  <a:pt x="2" y="6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5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11" y="2"/>
                </a:lnTo>
                <a:lnTo>
                  <a:pt x="11" y="3"/>
                </a:lnTo>
                <a:lnTo>
                  <a:pt x="12" y="4"/>
                </a:lnTo>
                <a:lnTo>
                  <a:pt x="12" y="5"/>
                </a:lnTo>
                <a:lnTo>
                  <a:pt x="13" y="6"/>
                </a:lnTo>
                <a:lnTo>
                  <a:pt x="13" y="8"/>
                </a:lnTo>
                <a:lnTo>
                  <a:pt x="14" y="10"/>
                </a:lnTo>
                <a:lnTo>
                  <a:pt x="14" y="12"/>
                </a:lnTo>
                <a:lnTo>
                  <a:pt x="14" y="14"/>
                </a:lnTo>
                <a:lnTo>
                  <a:pt x="14" y="16"/>
                </a:lnTo>
                <a:lnTo>
                  <a:pt x="16" y="18"/>
                </a:lnTo>
                <a:lnTo>
                  <a:pt x="16" y="20"/>
                </a:lnTo>
                <a:lnTo>
                  <a:pt x="16" y="23"/>
                </a:lnTo>
                <a:lnTo>
                  <a:pt x="16" y="25"/>
                </a:lnTo>
                <a:lnTo>
                  <a:pt x="16" y="27"/>
                </a:lnTo>
                <a:lnTo>
                  <a:pt x="14" y="29"/>
                </a:lnTo>
                <a:lnTo>
                  <a:pt x="14" y="31"/>
                </a:lnTo>
                <a:lnTo>
                  <a:pt x="14" y="33"/>
                </a:lnTo>
                <a:lnTo>
                  <a:pt x="14" y="35"/>
                </a:lnTo>
                <a:lnTo>
                  <a:pt x="13" y="37"/>
                </a:lnTo>
                <a:lnTo>
                  <a:pt x="13" y="38"/>
                </a:lnTo>
                <a:lnTo>
                  <a:pt x="12" y="40"/>
                </a:lnTo>
                <a:lnTo>
                  <a:pt x="12" y="41"/>
                </a:lnTo>
                <a:lnTo>
                  <a:pt x="11" y="42"/>
                </a:lnTo>
                <a:lnTo>
                  <a:pt x="11" y="43"/>
                </a:lnTo>
                <a:lnTo>
                  <a:pt x="10" y="44"/>
                </a:lnTo>
                <a:lnTo>
                  <a:pt x="9" y="44"/>
                </a:lnTo>
                <a:lnTo>
                  <a:pt x="8" y="45"/>
                </a:lnTo>
              </a:path>
            </a:pathLst>
          </a:custGeom>
          <a:solidFill>
            <a:srgbClr val="AEB4AE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" name="Freeform 1006"/>
          <p:cNvSpPr>
            <a:spLocks/>
          </p:cNvSpPr>
          <p:nvPr/>
        </p:nvSpPr>
        <p:spPr bwMode="auto">
          <a:xfrm>
            <a:off x="701675" y="2406650"/>
            <a:ext cx="26988" cy="39688"/>
          </a:xfrm>
          <a:custGeom>
            <a:avLst/>
            <a:gdLst>
              <a:gd name="T0" fmla="*/ 9 w 17"/>
              <a:gd name="T1" fmla="*/ 24 h 25"/>
              <a:gd name="T2" fmla="*/ 6 w 17"/>
              <a:gd name="T3" fmla="*/ 23 h 25"/>
              <a:gd name="T4" fmla="*/ 4 w 17"/>
              <a:gd name="T5" fmla="*/ 23 h 25"/>
              <a:gd name="T6" fmla="*/ 4 w 17"/>
              <a:gd name="T7" fmla="*/ 22 h 25"/>
              <a:gd name="T8" fmla="*/ 2 w 17"/>
              <a:gd name="T9" fmla="*/ 21 h 25"/>
              <a:gd name="T10" fmla="*/ 2 w 17"/>
              <a:gd name="T11" fmla="*/ 20 h 25"/>
              <a:gd name="T12" fmla="*/ 2 w 17"/>
              <a:gd name="T13" fmla="*/ 19 h 25"/>
              <a:gd name="T14" fmla="*/ 2 w 17"/>
              <a:gd name="T15" fmla="*/ 18 h 25"/>
              <a:gd name="T16" fmla="*/ 0 w 17"/>
              <a:gd name="T17" fmla="*/ 17 h 25"/>
              <a:gd name="T18" fmla="*/ 0 w 17"/>
              <a:gd name="T19" fmla="*/ 16 h 25"/>
              <a:gd name="T20" fmla="*/ 0 w 17"/>
              <a:gd name="T21" fmla="*/ 15 h 25"/>
              <a:gd name="T22" fmla="*/ 0 w 17"/>
              <a:gd name="T23" fmla="*/ 14 h 25"/>
              <a:gd name="T24" fmla="*/ 0 w 17"/>
              <a:gd name="T25" fmla="*/ 13 h 25"/>
              <a:gd name="T26" fmla="*/ 0 w 17"/>
              <a:gd name="T27" fmla="*/ 12 h 25"/>
              <a:gd name="T28" fmla="*/ 0 w 17"/>
              <a:gd name="T29" fmla="*/ 10 h 25"/>
              <a:gd name="T30" fmla="*/ 0 w 17"/>
              <a:gd name="T31" fmla="*/ 9 h 25"/>
              <a:gd name="T32" fmla="*/ 0 w 17"/>
              <a:gd name="T33" fmla="*/ 8 h 25"/>
              <a:gd name="T34" fmla="*/ 0 w 17"/>
              <a:gd name="T35" fmla="*/ 7 h 25"/>
              <a:gd name="T36" fmla="*/ 0 w 17"/>
              <a:gd name="T37" fmla="*/ 6 h 25"/>
              <a:gd name="T38" fmla="*/ 2 w 17"/>
              <a:gd name="T39" fmla="*/ 5 h 25"/>
              <a:gd name="T40" fmla="*/ 2 w 17"/>
              <a:gd name="T41" fmla="*/ 4 h 25"/>
              <a:gd name="T42" fmla="*/ 2 w 17"/>
              <a:gd name="T43" fmla="*/ 3 h 25"/>
              <a:gd name="T44" fmla="*/ 2 w 17"/>
              <a:gd name="T45" fmla="*/ 2 h 25"/>
              <a:gd name="T46" fmla="*/ 4 w 17"/>
              <a:gd name="T47" fmla="*/ 2 h 25"/>
              <a:gd name="T48" fmla="*/ 4 w 17"/>
              <a:gd name="T49" fmla="*/ 1 h 25"/>
              <a:gd name="T50" fmla="*/ 4 w 17"/>
              <a:gd name="T51" fmla="*/ 0 h 25"/>
              <a:gd name="T52" fmla="*/ 6 w 17"/>
              <a:gd name="T53" fmla="*/ 0 h 25"/>
              <a:gd name="T54" fmla="*/ 9 w 17"/>
              <a:gd name="T55" fmla="*/ 0 h 25"/>
              <a:gd name="T56" fmla="*/ 11 w 17"/>
              <a:gd name="T57" fmla="*/ 1 h 25"/>
              <a:gd name="T58" fmla="*/ 11 w 17"/>
              <a:gd name="T59" fmla="*/ 2 h 25"/>
              <a:gd name="T60" fmla="*/ 13 w 17"/>
              <a:gd name="T61" fmla="*/ 3 h 25"/>
              <a:gd name="T62" fmla="*/ 13 w 17"/>
              <a:gd name="T63" fmla="*/ 4 h 25"/>
              <a:gd name="T64" fmla="*/ 13 w 17"/>
              <a:gd name="T65" fmla="*/ 5 h 25"/>
              <a:gd name="T66" fmla="*/ 13 w 17"/>
              <a:gd name="T67" fmla="*/ 6 h 25"/>
              <a:gd name="T68" fmla="*/ 16 w 17"/>
              <a:gd name="T69" fmla="*/ 7 h 25"/>
              <a:gd name="T70" fmla="*/ 16 w 17"/>
              <a:gd name="T71" fmla="*/ 8 h 25"/>
              <a:gd name="T72" fmla="*/ 16 w 17"/>
              <a:gd name="T73" fmla="*/ 9 h 25"/>
              <a:gd name="T74" fmla="*/ 16 w 17"/>
              <a:gd name="T75" fmla="*/ 10 h 25"/>
              <a:gd name="T76" fmla="*/ 16 w 17"/>
              <a:gd name="T77" fmla="*/ 12 h 25"/>
              <a:gd name="T78" fmla="*/ 16 w 17"/>
              <a:gd name="T79" fmla="*/ 13 h 25"/>
              <a:gd name="T80" fmla="*/ 16 w 17"/>
              <a:gd name="T81" fmla="*/ 14 h 25"/>
              <a:gd name="T82" fmla="*/ 16 w 17"/>
              <a:gd name="T83" fmla="*/ 15 h 25"/>
              <a:gd name="T84" fmla="*/ 16 w 17"/>
              <a:gd name="T85" fmla="*/ 16 h 25"/>
              <a:gd name="T86" fmla="*/ 13 w 17"/>
              <a:gd name="T87" fmla="*/ 17 h 25"/>
              <a:gd name="T88" fmla="*/ 13 w 17"/>
              <a:gd name="T89" fmla="*/ 18 h 25"/>
              <a:gd name="T90" fmla="*/ 13 w 17"/>
              <a:gd name="T91" fmla="*/ 19 h 25"/>
              <a:gd name="T92" fmla="*/ 13 w 17"/>
              <a:gd name="T93" fmla="*/ 20 h 25"/>
              <a:gd name="T94" fmla="*/ 11 w 17"/>
              <a:gd name="T95" fmla="*/ 21 h 25"/>
              <a:gd name="T96" fmla="*/ 11 w 17"/>
              <a:gd name="T97" fmla="*/ 22 h 25"/>
              <a:gd name="T98" fmla="*/ 11 w 17"/>
              <a:gd name="T99" fmla="*/ 23 h 25"/>
              <a:gd name="T100" fmla="*/ 9 w 17"/>
              <a:gd name="T101" fmla="*/ 23 h 25"/>
              <a:gd name="T102" fmla="*/ 9 w 17"/>
              <a:gd name="T103" fmla="*/ 24 h 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"/>
              <a:gd name="T157" fmla="*/ 0 h 25"/>
              <a:gd name="T158" fmla="*/ 17 w 17"/>
              <a:gd name="T159" fmla="*/ 25 h 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" h="25">
                <a:moveTo>
                  <a:pt x="9" y="24"/>
                </a:move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1"/>
                </a:lnTo>
                <a:lnTo>
                  <a:pt x="11" y="2"/>
                </a:lnTo>
                <a:lnTo>
                  <a:pt x="13" y="3"/>
                </a:lnTo>
                <a:lnTo>
                  <a:pt x="13" y="4"/>
                </a:lnTo>
                <a:lnTo>
                  <a:pt x="13" y="5"/>
                </a:lnTo>
                <a:lnTo>
                  <a:pt x="13" y="6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6" y="10"/>
                </a:lnTo>
                <a:lnTo>
                  <a:pt x="16" y="12"/>
                </a:lnTo>
                <a:lnTo>
                  <a:pt x="16" y="13"/>
                </a:lnTo>
                <a:lnTo>
                  <a:pt x="16" y="14"/>
                </a:lnTo>
                <a:lnTo>
                  <a:pt x="16" y="15"/>
                </a:lnTo>
                <a:lnTo>
                  <a:pt x="16" y="16"/>
                </a:lnTo>
                <a:lnTo>
                  <a:pt x="13" y="17"/>
                </a:lnTo>
                <a:lnTo>
                  <a:pt x="13" y="18"/>
                </a:lnTo>
                <a:lnTo>
                  <a:pt x="13" y="19"/>
                </a:lnTo>
                <a:lnTo>
                  <a:pt x="13" y="20"/>
                </a:lnTo>
                <a:lnTo>
                  <a:pt x="11" y="21"/>
                </a:lnTo>
                <a:lnTo>
                  <a:pt x="11" y="22"/>
                </a:lnTo>
                <a:lnTo>
                  <a:pt x="11" y="23"/>
                </a:lnTo>
                <a:lnTo>
                  <a:pt x="9" y="23"/>
                </a:lnTo>
                <a:lnTo>
                  <a:pt x="9" y="24"/>
                </a:lnTo>
              </a:path>
            </a:pathLst>
          </a:custGeom>
          <a:solidFill>
            <a:srgbClr val="434B44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" name="Freeform 1007"/>
          <p:cNvSpPr>
            <a:spLocks/>
          </p:cNvSpPr>
          <p:nvPr/>
        </p:nvSpPr>
        <p:spPr bwMode="auto">
          <a:xfrm>
            <a:off x="966788" y="4714875"/>
            <a:ext cx="706437" cy="609600"/>
          </a:xfrm>
          <a:custGeom>
            <a:avLst/>
            <a:gdLst>
              <a:gd name="T0" fmla="*/ 0 w 445"/>
              <a:gd name="T1" fmla="*/ 160 h 384"/>
              <a:gd name="T2" fmla="*/ 2 w 445"/>
              <a:gd name="T3" fmla="*/ 172 h 384"/>
              <a:gd name="T4" fmla="*/ 7 w 445"/>
              <a:gd name="T5" fmla="*/ 184 h 384"/>
              <a:gd name="T6" fmla="*/ 13 w 445"/>
              <a:gd name="T7" fmla="*/ 196 h 384"/>
              <a:gd name="T8" fmla="*/ 16 w 445"/>
              <a:gd name="T9" fmla="*/ 200 h 384"/>
              <a:gd name="T10" fmla="*/ 24 w 445"/>
              <a:gd name="T11" fmla="*/ 213 h 384"/>
              <a:gd name="T12" fmla="*/ 54 w 445"/>
              <a:gd name="T13" fmla="*/ 257 h 384"/>
              <a:gd name="T14" fmla="*/ 95 w 445"/>
              <a:gd name="T15" fmla="*/ 290 h 384"/>
              <a:gd name="T16" fmla="*/ 143 w 445"/>
              <a:gd name="T17" fmla="*/ 314 h 384"/>
              <a:gd name="T18" fmla="*/ 183 w 445"/>
              <a:gd name="T19" fmla="*/ 328 h 384"/>
              <a:gd name="T20" fmla="*/ 186 w 445"/>
              <a:gd name="T21" fmla="*/ 329 h 384"/>
              <a:gd name="T22" fmla="*/ 189 w 445"/>
              <a:gd name="T23" fmla="*/ 330 h 384"/>
              <a:gd name="T24" fmla="*/ 195 w 445"/>
              <a:gd name="T25" fmla="*/ 332 h 384"/>
              <a:gd name="T26" fmla="*/ 203 w 445"/>
              <a:gd name="T27" fmla="*/ 335 h 384"/>
              <a:gd name="T28" fmla="*/ 210 w 445"/>
              <a:gd name="T29" fmla="*/ 338 h 384"/>
              <a:gd name="T30" fmla="*/ 217 w 445"/>
              <a:gd name="T31" fmla="*/ 341 h 384"/>
              <a:gd name="T32" fmla="*/ 236 w 445"/>
              <a:gd name="T33" fmla="*/ 348 h 384"/>
              <a:gd name="T34" fmla="*/ 265 w 445"/>
              <a:gd name="T35" fmla="*/ 358 h 384"/>
              <a:gd name="T36" fmla="*/ 294 w 445"/>
              <a:gd name="T37" fmla="*/ 369 h 384"/>
              <a:gd name="T38" fmla="*/ 324 w 445"/>
              <a:gd name="T39" fmla="*/ 378 h 384"/>
              <a:gd name="T40" fmla="*/ 346 w 445"/>
              <a:gd name="T41" fmla="*/ 383 h 384"/>
              <a:gd name="T42" fmla="*/ 360 w 445"/>
              <a:gd name="T43" fmla="*/ 383 h 384"/>
              <a:gd name="T44" fmla="*/ 373 w 445"/>
              <a:gd name="T45" fmla="*/ 380 h 384"/>
              <a:gd name="T46" fmla="*/ 386 w 445"/>
              <a:gd name="T47" fmla="*/ 374 h 384"/>
              <a:gd name="T48" fmla="*/ 395 w 445"/>
              <a:gd name="T49" fmla="*/ 365 h 384"/>
              <a:gd name="T50" fmla="*/ 405 w 445"/>
              <a:gd name="T51" fmla="*/ 358 h 384"/>
              <a:gd name="T52" fmla="*/ 415 w 445"/>
              <a:gd name="T53" fmla="*/ 351 h 384"/>
              <a:gd name="T54" fmla="*/ 424 w 445"/>
              <a:gd name="T55" fmla="*/ 343 h 384"/>
              <a:gd name="T56" fmla="*/ 432 w 445"/>
              <a:gd name="T57" fmla="*/ 326 h 384"/>
              <a:gd name="T58" fmla="*/ 440 w 445"/>
              <a:gd name="T59" fmla="*/ 299 h 384"/>
              <a:gd name="T60" fmla="*/ 443 w 445"/>
              <a:gd name="T61" fmla="*/ 271 h 384"/>
              <a:gd name="T62" fmla="*/ 444 w 445"/>
              <a:gd name="T63" fmla="*/ 243 h 384"/>
              <a:gd name="T64" fmla="*/ 442 w 445"/>
              <a:gd name="T65" fmla="*/ 192 h 384"/>
              <a:gd name="T66" fmla="*/ 423 w 445"/>
              <a:gd name="T67" fmla="*/ 122 h 384"/>
              <a:gd name="T68" fmla="*/ 386 w 445"/>
              <a:gd name="T69" fmla="*/ 61 h 384"/>
              <a:gd name="T70" fmla="*/ 332 w 445"/>
              <a:gd name="T71" fmla="*/ 15 h 384"/>
              <a:gd name="T72" fmla="*/ 285 w 445"/>
              <a:gd name="T73" fmla="*/ 8 h 384"/>
              <a:gd name="T74" fmla="*/ 257 w 445"/>
              <a:gd name="T75" fmla="*/ 17 h 384"/>
              <a:gd name="T76" fmla="*/ 227 w 445"/>
              <a:gd name="T77" fmla="*/ 18 h 384"/>
              <a:gd name="T78" fmla="*/ 196 w 445"/>
              <a:gd name="T79" fmla="*/ 14 h 384"/>
              <a:gd name="T80" fmla="*/ 175 w 445"/>
              <a:gd name="T81" fmla="*/ 11 h 384"/>
              <a:gd name="T82" fmla="*/ 163 w 445"/>
              <a:gd name="T83" fmla="*/ 8 h 384"/>
              <a:gd name="T84" fmla="*/ 151 w 445"/>
              <a:gd name="T85" fmla="*/ 5 h 384"/>
              <a:gd name="T86" fmla="*/ 139 w 445"/>
              <a:gd name="T87" fmla="*/ 6 h 384"/>
              <a:gd name="T88" fmla="*/ 127 w 445"/>
              <a:gd name="T89" fmla="*/ 11 h 384"/>
              <a:gd name="T90" fmla="*/ 116 w 445"/>
              <a:gd name="T91" fmla="*/ 17 h 384"/>
              <a:gd name="T92" fmla="*/ 104 w 445"/>
              <a:gd name="T93" fmla="*/ 23 h 384"/>
              <a:gd name="T94" fmla="*/ 95 w 445"/>
              <a:gd name="T95" fmla="*/ 31 h 384"/>
              <a:gd name="T96" fmla="*/ 88 w 445"/>
              <a:gd name="T97" fmla="*/ 45 h 384"/>
              <a:gd name="T98" fmla="*/ 79 w 445"/>
              <a:gd name="T99" fmla="*/ 61 h 384"/>
              <a:gd name="T100" fmla="*/ 70 w 445"/>
              <a:gd name="T101" fmla="*/ 77 h 384"/>
              <a:gd name="T102" fmla="*/ 58 w 445"/>
              <a:gd name="T103" fmla="*/ 92 h 384"/>
              <a:gd name="T104" fmla="*/ 47 w 445"/>
              <a:gd name="T105" fmla="*/ 102 h 384"/>
              <a:gd name="T106" fmla="*/ 37 w 445"/>
              <a:gd name="T107" fmla="*/ 109 h 384"/>
              <a:gd name="T108" fmla="*/ 28 w 445"/>
              <a:gd name="T109" fmla="*/ 117 h 384"/>
              <a:gd name="T110" fmla="*/ 20 w 445"/>
              <a:gd name="T111" fmla="*/ 125 h 3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5"/>
              <a:gd name="T169" fmla="*/ 0 h 384"/>
              <a:gd name="T170" fmla="*/ 445 w 445"/>
              <a:gd name="T171" fmla="*/ 384 h 3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5" h="384">
                <a:moveTo>
                  <a:pt x="2" y="150"/>
                </a:moveTo>
                <a:lnTo>
                  <a:pt x="1" y="153"/>
                </a:lnTo>
                <a:lnTo>
                  <a:pt x="0" y="156"/>
                </a:lnTo>
                <a:lnTo>
                  <a:pt x="0" y="160"/>
                </a:lnTo>
                <a:lnTo>
                  <a:pt x="0" y="163"/>
                </a:lnTo>
                <a:lnTo>
                  <a:pt x="0" y="166"/>
                </a:lnTo>
                <a:lnTo>
                  <a:pt x="1" y="169"/>
                </a:lnTo>
                <a:lnTo>
                  <a:pt x="2" y="172"/>
                </a:lnTo>
                <a:lnTo>
                  <a:pt x="3" y="175"/>
                </a:lnTo>
                <a:lnTo>
                  <a:pt x="4" y="178"/>
                </a:lnTo>
                <a:lnTo>
                  <a:pt x="5" y="181"/>
                </a:lnTo>
                <a:lnTo>
                  <a:pt x="7" y="184"/>
                </a:lnTo>
                <a:lnTo>
                  <a:pt x="8" y="187"/>
                </a:lnTo>
                <a:lnTo>
                  <a:pt x="10" y="190"/>
                </a:lnTo>
                <a:lnTo>
                  <a:pt x="11" y="193"/>
                </a:lnTo>
                <a:lnTo>
                  <a:pt x="13" y="196"/>
                </a:lnTo>
                <a:lnTo>
                  <a:pt x="14" y="199"/>
                </a:lnTo>
                <a:lnTo>
                  <a:pt x="15" y="199"/>
                </a:lnTo>
                <a:lnTo>
                  <a:pt x="15" y="200"/>
                </a:lnTo>
                <a:lnTo>
                  <a:pt x="16" y="200"/>
                </a:lnTo>
                <a:lnTo>
                  <a:pt x="17" y="200"/>
                </a:lnTo>
                <a:lnTo>
                  <a:pt x="18" y="200"/>
                </a:lnTo>
                <a:lnTo>
                  <a:pt x="18" y="201"/>
                </a:lnTo>
                <a:lnTo>
                  <a:pt x="24" y="213"/>
                </a:lnTo>
                <a:lnTo>
                  <a:pt x="30" y="225"/>
                </a:lnTo>
                <a:lnTo>
                  <a:pt x="37" y="236"/>
                </a:lnTo>
                <a:lnTo>
                  <a:pt x="45" y="247"/>
                </a:lnTo>
                <a:lnTo>
                  <a:pt x="54" y="257"/>
                </a:lnTo>
                <a:lnTo>
                  <a:pt x="63" y="266"/>
                </a:lnTo>
                <a:lnTo>
                  <a:pt x="74" y="275"/>
                </a:lnTo>
                <a:lnTo>
                  <a:pt x="84" y="282"/>
                </a:lnTo>
                <a:lnTo>
                  <a:pt x="95" y="290"/>
                </a:lnTo>
                <a:lnTo>
                  <a:pt x="107" y="297"/>
                </a:lnTo>
                <a:lnTo>
                  <a:pt x="119" y="303"/>
                </a:lnTo>
                <a:lnTo>
                  <a:pt x="131" y="309"/>
                </a:lnTo>
                <a:lnTo>
                  <a:pt x="143" y="314"/>
                </a:lnTo>
                <a:lnTo>
                  <a:pt x="156" y="319"/>
                </a:lnTo>
                <a:lnTo>
                  <a:pt x="169" y="323"/>
                </a:lnTo>
                <a:lnTo>
                  <a:pt x="182" y="327"/>
                </a:lnTo>
                <a:lnTo>
                  <a:pt x="183" y="328"/>
                </a:lnTo>
                <a:lnTo>
                  <a:pt x="184" y="328"/>
                </a:lnTo>
                <a:lnTo>
                  <a:pt x="185" y="328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8" y="330"/>
                </a:lnTo>
                <a:lnTo>
                  <a:pt x="189" y="330"/>
                </a:lnTo>
                <a:lnTo>
                  <a:pt x="190" y="330"/>
                </a:lnTo>
                <a:lnTo>
                  <a:pt x="191" y="331"/>
                </a:lnTo>
                <a:lnTo>
                  <a:pt x="193" y="331"/>
                </a:lnTo>
                <a:lnTo>
                  <a:pt x="195" y="332"/>
                </a:lnTo>
                <a:lnTo>
                  <a:pt x="197" y="333"/>
                </a:lnTo>
                <a:lnTo>
                  <a:pt x="199" y="334"/>
                </a:lnTo>
                <a:lnTo>
                  <a:pt x="201" y="335"/>
                </a:lnTo>
                <a:lnTo>
                  <a:pt x="203" y="335"/>
                </a:lnTo>
                <a:lnTo>
                  <a:pt x="205" y="336"/>
                </a:lnTo>
                <a:lnTo>
                  <a:pt x="207" y="337"/>
                </a:lnTo>
                <a:lnTo>
                  <a:pt x="208" y="338"/>
                </a:lnTo>
                <a:lnTo>
                  <a:pt x="210" y="338"/>
                </a:lnTo>
                <a:lnTo>
                  <a:pt x="212" y="339"/>
                </a:lnTo>
                <a:lnTo>
                  <a:pt x="214" y="340"/>
                </a:lnTo>
                <a:lnTo>
                  <a:pt x="215" y="341"/>
                </a:lnTo>
                <a:lnTo>
                  <a:pt x="217" y="341"/>
                </a:lnTo>
                <a:lnTo>
                  <a:pt x="219" y="342"/>
                </a:lnTo>
                <a:lnTo>
                  <a:pt x="221" y="343"/>
                </a:lnTo>
                <a:lnTo>
                  <a:pt x="229" y="345"/>
                </a:lnTo>
                <a:lnTo>
                  <a:pt x="236" y="348"/>
                </a:lnTo>
                <a:lnTo>
                  <a:pt x="243" y="350"/>
                </a:lnTo>
                <a:lnTo>
                  <a:pt x="250" y="353"/>
                </a:lnTo>
                <a:lnTo>
                  <a:pt x="257" y="355"/>
                </a:lnTo>
                <a:lnTo>
                  <a:pt x="265" y="358"/>
                </a:lnTo>
                <a:lnTo>
                  <a:pt x="272" y="361"/>
                </a:lnTo>
                <a:lnTo>
                  <a:pt x="279" y="364"/>
                </a:lnTo>
                <a:lnTo>
                  <a:pt x="286" y="366"/>
                </a:lnTo>
                <a:lnTo>
                  <a:pt x="294" y="369"/>
                </a:lnTo>
                <a:lnTo>
                  <a:pt x="301" y="371"/>
                </a:lnTo>
                <a:lnTo>
                  <a:pt x="309" y="374"/>
                </a:lnTo>
                <a:lnTo>
                  <a:pt x="316" y="376"/>
                </a:lnTo>
                <a:lnTo>
                  <a:pt x="324" y="378"/>
                </a:lnTo>
                <a:lnTo>
                  <a:pt x="332" y="380"/>
                </a:lnTo>
                <a:lnTo>
                  <a:pt x="340" y="382"/>
                </a:lnTo>
                <a:lnTo>
                  <a:pt x="343" y="382"/>
                </a:lnTo>
                <a:lnTo>
                  <a:pt x="346" y="383"/>
                </a:lnTo>
                <a:lnTo>
                  <a:pt x="349" y="383"/>
                </a:lnTo>
                <a:lnTo>
                  <a:pt x="353" y="383"/>
                </a:lnTo>
                <a:lnTo>
                  <a:pt x="356" y="383"/>
                </a:lnTo>
                <a:lnTo>
                  <a:pt x="360" y="383"/>
                </a:lnTo>
                <a:lnTo>
                  <a:pt x="363" y="382"/>
                </a:lnTo>
                <a:lnTo>
                  <a:pt x="367" y="382"/>
                </a:lnTo>
                <a:lnTo>
                  <a:pt x="370" y="381"/>
                </a:lnTo>
                <a:lnTo>
                  <a:pt x="373" y="380"/>
                </a:lnTo>
                <a:lnTo>
                  <a:pt x="376" y="379"/>
                </a:lnTo>
                <a:lnTo>
                  <a:pt x="380" y="377"/>
                </a:lnTo>
                <a:lnTo>
                  <a:pt x="383" y="375"/>
                </a:lnTo>
                <a:lnTo>
                  <a:pt x="386" y="374"/>
                </a:lnTo>
                <a:lnTo>
                  <a:pt x="388" y="372"/>
                </a:lnTo>
                <a:lnTo>
                  <a:pt x="391" y="369"/>
                </a:lnTo>
                <a:lnTo>
                  <a:pt x="393" y="367"/>
                </a:lnTo>
                <a:lnTo>
                  <a:pt x="395" y="365"/>
                </a:lnTo>
                <a:lnTo>
                  <a:pt x="398" y="363"/>
                </a:lnTo>
                <a:lnTo>
                  <a:pt x="400" y="362"/>
                </a:lnTo>
                <a:lnTo>
                  <a:pt x="403" y="360"/>
                </a:lnTo>
                <a:lnTo>
                  <a:pt x="405" y="358"/>
                </a:lnTo>
                <a:lnTo>
                  <a:pt x="408" y="356"/>
                </a:lnTo>
                <a:lnTo>
                  <a:pt x="410" y="355"/>
                </a:lnTo>
                <a:lnTo>
                  <a:pt x="413" y="353"/>
                </a:lnTo>
                <a:lnTo>
                  <a:pt x="415" y="351"/>
                </a:lnTo>
                <a:lnTo>
                  <a:pt x="418" y="349"/>
                </a:lnTo>
                <a:lnTo>
                  <a:pt x="420" y="348"/>
                </a:lnTo>
                <a:lnTo>
                  <a:pt x="422" y="346"/>
                </a:lnTo>
                <a:lnTo>
                  <a:pt x="424" y="343"/>
                </a:lnTo>
                <a:lnTo>
                  <a:pt x="425" y="341"/>
                </a:lnTo>
                <a:lnTo>
                  <a:pt x="427" y="339"/>
                </a:lnTo>
                <a:lnTo>
                  <a:pt x="430" y="332"/>
                </a:lnTo>
                <a:lnTo>
                  <a:pt x="432" y="326"/>
                </a:lnTo>
                <a:lnTo>
                  <a:pt x="435" y="319"/>
                </a:lnTo>
                <a:lnTo>
                  <a:pt x="437" y="312"/>
                </a:lnTo>
                <a:lnTo>
                  <a:pt x="439" y="306"/>
                </a:lnTo>
                <a:lnTo>
                  <a:pt x="440" y="299"/>
                </a:lnTo>
                <a:lnTo>
                  <a:pt x="441" y="292"/>
                </a:lnTo>
                <a:lnTo>
                  <a:pt x="442" y="285"/>
                </a:lnTo>
                <a:lnTo>
                  <a:pt x="443" y="278"/>
                </a:lnTo>
                <a:lnTo>
                  <a:pt x="443" y="271"/>
                </a:lnTo>
                <a:lnTo>
                  <a:pt x="443" y="264"/>
                </a:lnTo>
                <a:lnTo>
                  <a:pt x="444" y="257"/>
                </a:lnTo>
                <a:lnTo>
                  <a:pt x="444" y="250"/>
                </a:lnTo>
                <a:lnTo>
                  <a:pt x="444" y="243"/>
                </a:lnTo>
                <a:lnTo>
                  <a:pt x="444" y="236"/>
                </a:lnTo>
                <a:lnTo>
                  <a:pt x="444" y="229"/>
                </a:lnTo>
                <a:lnTo>
                  <a:pt x="443" y="210"/>
                </a:lnTo>
                <a:lnTo>
                  <a:pt x="442" y="192"/>
                </a:lnTo>
                <a:lnTo>
                  <a:pt x="439" y="175"/>
                </a:lnTo>
                <a:lnTo>
                  <a:pt x="435" y="157"/>
                </a:lnTo>
                <a:lnTo>
                  <a:pt x="429" y="139"/>
                </a:lnTo>
                <a:lnTo>
                  <a:pt x="423" y="122"/>
                </a:lnTo>
                <a:lnTo>
                  <a:pt x="415" y="106"/>
                </a:lnTo>
                <a:lnTo>
                  <a:pt x="407" y="90"/>
                </a:lnTo>
                <a:lnTo>
                  <a:pt x="397" y="75"/>
                </a:lnTo>
                <a:lnTo>
                  <a:pt x="386" y="61"/>
                </a:lnTo>
                <a:lnTo>
                  <a:pt x="374" y="47"/>
                </a:lnTo>
                <a:lnTo>
                  <a:pt x="361" y="35"/>
                </a:lnTo>
                <a:lnTo>
                  <a:pt x="347" y="24"/>
                </a:lnTo>
                <a:lnTo>
                  <a:pt x="332" y="15"/>
                </a:lnTo>
                <a:lnTo>
                  <a:pt x="316" y="7"/>
                </a:lnTo>
                <a:lnTo>
                  <a:pt x="299" y="0"/>
                </a:lnTo>
                <a:lnTo>
                  <a:pt x="292" y="5"/>
                </a:lnTo>
                <a:lnTo>
                  <a:pt x="285" y="8"/>
                </a:lnTo>
                <a:lnTo>
                  <a:pt x="279" y="12"/>
                </a:lnTo>
                <a:lnTo>
                  <a:pt x="272" y="14"/>
                </a:lnTo>
                <a:lnTo>
                  <a:pt x="264" y="16"/>
                </a:lnTo>
                <a:lnTo>
                  <a:pt x="257" y="17"/>
                </a:lnTo>
                <a:lnTo>
                  <a:pt x="250" y="18"/>
                </a:lnTo>
                <a:lnTo>
                  <a:pt x="242" y="19"/>
                </a:lnTo>
                <a:lnTo>
                  <a:pt x="234" y="18"/>
                </a:lnTo>
                <a:lnTo>
                  <a:pt x="227" y="18"/>
                </a:lnTo>
                <a:lnTo>
                  <a:pt x="219" y="17"/>
                </a:lnTo>
                <a:lnTo>
                  <a:pt x="211" y="16"/>
                </a:lnTo>
                <a:lnTo>
                  <a:pt x="203" y="15"/>
                </a:lnTo>
                <a:lnTo>
                  <a:pt x="196" y="14"/>
                </a:lnTo>
                <a:lnTo>
                  <a:pt x="188" y="13"/>
                </a:lnTo>
                <a:lnTo>
                  <a:pt x="181" y="12"/>
                </a:lnTo>
                <a:lnTo>
                  <a:pt x="178" y="12"/>
                </a:lnTo>
                <a:lnTo>
                  <a:pt x="175" y="11"/>
                </a:lnTo>
                <a:lnTo>
                  <a:pt x="172" y="10"/>
                </a:lnTo>
                <a:lnTo>
                  <a:pt x="169" y="9"/>
                </a:lnTo>
                <a:lnTo>
                  <a:pt x="166" y="8"/>
                </a:lnTo>
                <a:lnTo>
                  <a:pt x="163" y="8"/>
                </a:lnTo>
                <a:lnTo>
                  <a:pt x="160" y="7"/>
                </a:lnTo>
                <a:lnTo>
                  <a:pt x="157" y="6"/>
                </a:lnTo>
                <a:lnTo>
                  <a:pt x="154" y="6"/>
                </a:lnTo>
                <a:lnTo>
                  <a:pt x="151" y="5"/>
                </a:lnTo>
                <a:lnTo>
                  <a:pt x="148" y="5"/>
                </a:lnTo>
                <a:lnTo>
                  <a:pt x="145" y="5"/>
                </a:lnTo>
                <a:lnTo>
                  <a:pt x="142" y="5"/>
                </a:lnTo>
                <a:lnTo>
                  <a:pt x="139" y="6"/>
                </a:lnTo>
                <a:lnTo>
                  <a:pt x="136" y="7"/>
                </a:lnTo>
                <a:lnTo>
                  <a:pt x="133" y="8"/>
                </a:lnTo>
                <a:lnTo>
                  <a:pt x="130" y="10"/>
                </a:lnTo>
                <a:lnTo>
                  <a:pt x="127" y="11"/>
                </a:lnTo>
                <a:lnTo>
                  <a:pt x="124" y="13"/>
                </a:lnTo>
                <a:lnTo>
                  <a:pt x="121" y="14"/>
                </a:lnTo>
                <a:lnTo>
                  <a:pt x="118" y="15"/>
                </a:lnTo>
                <a:lnTo>
                  <a:pt x="116" y="17"/>
                </a:lnTo>
                <a:lnTo>
                  <a:pt x="113" y="18"/>
                </a:lnTo>
                <a:lnTo>
                  <a:pt x="110" y="20"/>
                </a:lnTo>
                <a:lnTo>
                  <a:pt x="107" y="21"/>
                </a:lnTo>
                <a:lnTo>
                  <a:pt x="104" y="23"/>
                </a:lnTo>
                <a:lnTo>
                  <a:pt x="102" y="25"/>
                </a:lnTo>
                <a:lnTo>
                  <a:pt x="100" y="27"/>
                </a:lnTo>
                <a:lnTo>
                  <a:pt x="97" y="29"/>
                </a:lnTo>
                <a:lnTo>
                  <a:pt x="95" y="31"/>
                </a:lnTo>
                <a:lnTo>
                  <a:pt x="94" y="34"/>
                </a:lnTo>
                <a:lnTo>
                  <a:pt x="92" y="36"/>
                </a:lnTo>
                <a:lnTo>
                  <a:pt x="90" y="41"/>
                </a:lnTo>
                <a:lnTo>
                  <a:pt x="88" y="45"/>
                </a:lnTo>
                <a:lnTo>
                  <a:pt x="85" y="49"/>
                </a:lnTo>
                <a:lnTo>
                  <a:pt x="83" y="53"/>
                </a:lnTo>
                <a:lnTo>
                  <a:pt x="81" y="57"/>
                </a:lnTo>
                <a:lnTo>
                  <a:pt x="79" y="61"/>
                </a:lnTo>
                <a:lnTo>
                  <a:pt x="77" y="65"/>
                </a:lnTo>
                <a:lnTo>
                  <a:pt x="75" y="69"/>
                </a:lnTo>
                <a:lnTo>
                  <a:pt x="72" y="73"/>
                </a:lnTo>
                <a:lnTo>
                  <a:pt x="70" y="77"/>
                </a:lnTo>
                <a:lnTo>
                  <a:pt x="67" y="81"/>
                </a:lnTo>
                <a:lnTo>
                  <a:pt x="65" y="84"/>
                </a:lnTo>
                <a:lnTo>
                  <a:pt x="61" y="88"/>
                </a:lnTo>
                <a:lnTo>
                  <a:pt x="58" y="92"/>
                </a:lnTo>
                <a:lnTo>
                  <a:pt x="55" y="95"/>
                </a:lnTo>
                <a:lnTo>
                  <a:pt x="51" y="98"/>
                </a:lnTo>
                <a:lnTo>
                  <a:pt x="49" y="100"/>
                </a:lnTo>
                <a:lnTo>
                  <a:pt x="47" y="102"/>
                </a:lnTo>
                <a:lnTo>
                  <a:pt x="44" y="104"/>
                </a:lnTo>
                <a:lnTo>
                  <a:pt x="42" y="106"/>
                </a:lnTo>
                <a:lnTo>
                  <a:pt x="40" y="107"/>
                </a:lnTo>
                <a:lnTo>
                  <a:pt x="37" y="109"/>
                </a:lnTo>
                <a:lnTo>
                  <a:pt x="35" y="111"/>
                </a:lnTo>
                <a:lnTo>
                  <a:pt x="33" y="113"/>
                </a:lnTo>
                <a:lnTo>
                  <a:pt x="30" y="115"/>
                </a:lnTo>
                <a:lnTo>
                  <a:pt x="28" y="117"/>
                </a:lnTo>
                <a:lnTo>
                  <a:pt x="26" y="119"/>
                </a:lnTo>
                <a:lnTo>
                  <a:pt x="24" y="121"/>
                </a:lnTo>
                <a:lnTo>
                  <a:pt x="22" y="123"/>
                </a:lnTo>
                <a:lnTo>
                  <a:pt x="20" y="125"/>
                </a:lnTo>
                <a:lnTo>
                  <a:pt x="18" y="128"/>
                </a:lnTo>
                <a:lnTo>
                  <a:pt x="16" y="130"/>
                </a:lnTo>
                <a:lnTo>
                  <a:pt x="2" y="150"/>
                </a:lnTo>
              </a:path>
            </a:pathLst>
          </a:custGeom>
          <a:solidFill>
            <a:srgbClr val="FCBAAA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" name="Freeform 1008"/>
          <p:cNvSpPr>
            <a:spLocks/>
          </p:cNvSpPr>
          <p:nvPr/>
        </p:nvSpPr>
        <p:spPr bwMode="auto">
          <a:xfrm>
            <a:off x="1371600" y="4852988"/>
            <a:ext cx="247650" cy="230187"/>
          </a:xfrm>
          <a:custGeom>
            <a:avLst/>
            <a:gdLst>
              <a:gd name="T0" fmla="*/ 150 w 156"/>
              <a:gd name="T1" fmla="*/ 21 h 145"/>
              <a:gd name="T2" fmla="*/ 136 w 156"/>
              <a:gd name="T3" fmla="*/ 28 h 145"/>
              <a:gd name="T4" fmla="*/ 123 w 156"/>
              <a:gd name="T5" fmla="*/ 31 h 145"/>
              <a:gd name="T6" fmla="*/ 124 w 156"/>
              <a:gd name="T7" fmla="*/ 48 h 145"/>
              <a:gd name="T8" fmla="*/ 129 w 156"/>
              <a:gd name="T9" fmla="*/ 69 h 145"/>
              <a:gd name="T10" fmla="*/ 132 w 156"/>
              <a:gd name="T11" fmla="*/ 80 h 145"/>
              <a:gd name="T12" fmla="*/ 129 w 156"/>
              <a:gd name="T13" fmla="*/ 92 h 145"/>
              <a:gd name="T14" fmla="*/ 133 w 156"/>
              <a:gd name="T15" fmla="*/ 85 h 145"/>
              <a:gd name="T16" fmla="*/ 129 w 156"/>
              <a:gd name="T17" fmla="*/ 73 h 145"/>
              <a:gd name="T18" fmla="*/ 127 w 156"/>
              <a:gd name="T19" fmla="*/ 61 h 145"/>
              <a:gd name="T20" fmla="*/ 122 w 156"/>
              <a:gd name="T21" fmla="*/ 55 h 145"/>
              <a:gd name="T22" fmla="*/ 119 w 156"/>
              <a:gd name="T23" fmla="*/ 67 h 145"/>
              <a:gd name="T24" fmla="*/ 112 w 156"/>
              <a:gd name="T25" fmla="*/ 76 h 145"/>
              <a:gd name="T26" fmla="*/ 105 w 156"/>
              <a:gd name="T27" fmla="*/ 81 h 145"/>
              <a:gd name="T28" fmla="*/ 117 w 156"/>
              <a:gd name="T29" fmla="*/ 69 h 145"/>
              <a:gd name="T30" fmla="*/ 120 w 156"/>
              <a:gd name="T31" fmla="*/ 57 h 145"/>
              <a:gd name="T32" fmla="*/ 120 w 156"/>
              <a:gd name="T33" fmla="*/ 40 h 145"/>
              <a:gd name="T34" fmla="*/ 117 w 156"/>
              <a:gd name="T35" fmla="*/ 28 h 145"/>
              <a:gd name="T36" fmla="*/ 105 w 156"/>
              <a:gd name="T37" fmla="*/ 34 h 145"/>
              <a:gd name="T38" fmla="*/ 80 w 156"/>
              <a:gd name="T39" fmla="*/ 56 h 145"/>
              <a:gd name="T40" fmla="*/ 58 w 156"/>
              <a:gd name="T41" fmla="*/ 72 h 145"/>
              <a:gd name="T42" fmla="*/ 39 w 156"/>
              <a:gd name="T43" fmla="*/ 79 h 145"/>
              <a:gd name="T44" fmla="*/ 33 w 156"/>
              <a:gd name="T45" fmla="*/ 105 h 145"/>
              <a:gd name="T46" fmla="*/ 27 w 156"/>
              <a:gd name="T47" fmla="*/ 118 h 145"/>
              <a:gd name="T48" fmla="*/ 24 w 156"/>
              <a:gd name="T49" fmla="*/ 129 h 145"/>
              <a:gd name="T50" fmla="*/ 30 w 156"/>
              <a:gd name="T51" fmla="*/ 143 h 145"/>
              <a:gd name="T52" fmla="*/ 24 w 156"/>
              <a:gd name="T53" fmla="*/ 133 h 145"/>
              <a:gd name="T54" fmla="*/ 25 w 156"/>
              <a:gd name="T55" fmla="*/ 120 h 145"/>
              <a:gd name="T56" fmla="*/ 29 w 156"/>
              <a:gd name="T57" fmla="*/ 111 h 145"/>
              <a:gd name="T58" fmla="*/ 33 w 156"/>
              <a:gd name="T59" fmla="*/ 101 h 145"/>
              <a:gd name="T60" fmla="*/ 36 w 156"/>
              <a:gd name="T61" fmla="*/ 88 h 145"/>
              <a:gd name="T62" fmla="*/ 37 w 156"/>
              <a:gd name="T63" fmla="*/ 76 h 145"/>
              <a:gd name="T64" fmla="*/ 2 w 156"/>
              <a:gd name="T65" fmla="*/ 87 h 145"/>
              <a:gd name="T66" fmla="*/ 16 w 156"/>
              <a:gd name="T67" fmla="*/ 80 h 145"/>
              <a:gd name="T68" fmla="*/ 31 w 156"/>
              <a:gd name="T69" fmla="*/ 73 h 145"/>
              <a:gd name="T70" fmla="*/ 15 w 156"/>
              <a:gd name="T71" fmla="*/ 63 h 145"/>
              <a:gd name="T72" fmla="*/ 6 w 156"/>
              <a:gd name="T73" fmla="*/ 53 h 145"/>
              <a:gd name="T74" fmla="*/ 7 w 156"/>
              <a:gd name="T75" fmla="*/ 52 h 145"/>
              <a:gd name="T76" fmla="*/ 19 w 156"/>
              <a:gd name="T77" fmla="*/ 63 h 145"/>
              <a:gd name="T78" fmla="*/ 38 w 156"/>
              <a:gd name="T79" fmla="*/ 73 h 145"/>
              <a:gd name="T80" fmla="*/ 56 w 156"/>
              <a:gd name="T81" fmla="*/ 69 h 145"/>
              <a:gd name="T82" fmla="*/ 78 w 156"/>
              <a:gd name="T83" fmla="*/ 53 h 145"/>
              <a:gd name="T84" fmla="*/ 90 w 156"/>
              <a:gd name="T85" fmla="*/ 36 h 145"/>
              <a:gd name="T86" fmla="*/ 76 w 156"/>
              <a:gd name="T87" fmla="*/ 36 h 145"/>
              <a:gd name="T88" fmla="*/ 67 w 156"/>
              <a:gd name="T89" fmla="*/ 40 h 145"/>
              <a:gd name="T90" fmla="*/ 55 w 156"/>
              <a:gd name="T91" fmla="*/ 44 h 145"/>
              <a:gd name="T92" fmla="*/ 44 w 156"/>
              <a:gd name="T93" fmla="*/ 44 h 145"/>
              <a:gd name="T94" fmla="*/ 36 w 156"/>
              <a:gd name="T95" fmla="*/ 50 h 145"/>
              <a:gd name="T96" fmla="*/ 39 w 156"/>
              <a:gd name="T97" fmla="*/ 47 h 145"/>
              <a:gd name="T98" fmla="*/ 48 w 156"/>
              <a:gd name="T99" fmla="*/ 42 h 145"/>
              <a:gd name="T100" fmla="*/ 36 w 156"/>
              <a:gd name="T101" fmla="*/ 36 h 145"/>
              <a:gd name="T102" fmla="*/ 38 w 156"/>
              <a:gd name="T103" fmla="*/ 36 h 145"/>
              <a:gd name="T104" fmla="*/ 54 w 156"/>
              <a:gd name="T105" fmla="*/ 43 h 145"/>
              <a:gd name="T106" fmla="*/ 66 w 156"/>
              <a:gd name="T107" fmla="*/ 39 h 145"/>
              <a:gd name="T108" fmla="*/ 78 w 156"/>
              <a:gd name="T109" fmla="*/ 34 h 145"/>
              <a:gd name="T110" fmla="*/ 91 w 156"/>
              <a:gd name="T111" fmla="*/ 33 h 145"/>
              <a:gd name="T112" fmla="*/ 102 w 156"/>
              <a:gd name="T113" fmla="*/ 32 h 145"/>
              <a:gd name="T114" fmla="*/ 116 w 156"/>
              <a:gd name="T115" fmla="*/ 24 h 145"/>
              <a:gd name="T116" fmla="*/ 141 w 156"/>
              <a:gd name="T117" fmla="*/ 23 h 145"/>
              <a:gd name="T118" fmla="*/ 149 w 156"/>
              <a:gd name="T119" fmla="*/ 0 h 145"/>
              <a:gd name="T120" fmla="*/ 155 w 156"/>
              <a:gd name="T121" fmla="*/ 10 h 1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6"/>
              <a:gd name="T184" fmla="*/ 0 h 145"/>
              <a:gd name="T185" fmla="*/ 156 w 156"/>
              <a:gd name="T186" fmla="*/ 145 h 1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6" h="145">
                <a:moveTo>
                  <a:pt x="155" y="11"/>
                </a:moveTo>
                <a:lnTo>
                  <a:pt x="155" y="11"/>
                </a:lnTo>
                <a:lnTo>
                  <a:pt x="155" y="12"/>
                </a:lnTo>
                <a:lnTo>
                  <a:pt x="154" y="13"/>
                </a:lnTo>
                <a:lnTo>
                  <a:pt x="154" y="14"/>
                </a:lnTo>
                <a:lnTo>
                  <a:pt x="154" y="15"/>
                </a:lnTo>
                <a:lnTo>
                  <a:pt x="153" y="16"/>
                </a:lnTo>
                <a:lnTo>
                  <a:pt x="153" y="17"/>
                </a:lnTo>
                <a:lnTo>
                  <a:pt x="153" y="18"/>
                </a:lnTo>
                <a:lnTo>
                  <a:pt x="152" y="19"/>
                </a:lnTo>
                <a:lnTo>
                  <a:pt x="151" y="20"/>
                </a:lnTo>
                <a:lnTo>
                  <a:pt x="150" y="21"/>
                </a:lnTo>
                <a:lnTo>
                  <a:pt x="149" y="23"/>
                </a:lnTo>
                <a:lnTo>
                  <a:pt x="148" y="25"/>
                </a:lnTo>
                <a:lnTo>
                  <a:pt x="147" y="26"/>
                </a:lnTo>
                <a:lnTo>
                  <a:pt x="146" y="27"/>
                </a:lnTo>
                <a:lnTo>
                  <a:pt x="145" y="27"/>
                </a:lnTo>
                <a:lnTo>
                  <a:pt x="144" y="28"/>
                </a:lnTo>
                <a:lnTo>
                  <a:pt x="143" y="28"/>
                </a:lnTo>
                <a:lnTo>
                  <a:pt x="142" y="28"/>
                </a:lnTo>
                <a:lnTo>
                  <a:pt x="140" y="28"/>
                </a:lnTo>
                <a:lnTo>
                  <a:pt x="139" y="28"/>
                </a:lnTo>
                <a:lnTo>
                  <a:pt x="138" y="28"/>
                </a:lnTo>
                <a:lnTo>
                  <a:pt x="136" y="28"/>
                </a:lnTo>
                <a:lnTo>
                  <a:pt x="135" y="28"/>
                </a:lnTo>
                <a:lnTo>
                  <a:pt x="133" y="28"/>
                </a:lnTo>
                <a:lnTo>
                  <a:pt x="132" y="28"/>
                </a:lnTo>
                <a:lnTo>
                  <a:pt x="130" y="27"/>
                </a:lnTo>
                <a:lnTo>
                  <a:pt x="129" y="27"/>
                </a:lnTo>
                <a:lnTo>
                  <a:pt x="127" y="27"/>
                </a:lnTo>
                <a:lnTo>
                  <a:pt x="126" y="27"/>
                </a:lnTo>
                <a:lnTo>
                  <a:pt x="125" y="27"/>
                </a:lnTo>
                <a:lnTo>
                  <a:pt x="124" y="28"/>
                </a:lnTo>
                <a:lnTo>
                  <a:pt x="124" y="29"/>
                </a:lnTo>
                <a:lnTo>
                  <a:pt x="123" y="30"/>
                </a:lnTo>
                <a:lnTo>
                  <a:pt x="123" y="31"/>
                </a:lnTo>
                <a:lnTo>
                  <a:pt x="122" y="32"/>
                </a:lnTo>
                <a:lnTo>
                  <a:pt x="122" y="33"/>
                </a:lnTo>
                <a:lnTo>
                  <a:pt x="121" y="34"/>
                </a:lnTo>
                <a:lnTo>
                  <a:pt x="121" y="35"/>
                </a:lnTo>
                <a:lnTo>
                  <a:pt x="121" y="36"/>
                </a:lnTo>
                <a:lnTo>
                  <a:pt x="121" y="37"/>
                </a:lnTo>
                <a:lnTo>
                  <a:pt x="121" y="38"/>
                </a:lnTo>
                <a:lnTo>
                  <a:pt x="121" y="39"/>
                </a:lnTo>
                <a:lnTo>
                  <a:pt x="122" y="40"/>
                </a:lnTo>
                <a:lnTo>
                  <a:pt x="122" y="41"/>
                </a:lnTo>
                <a:lnTo>
                  <a:pt x="123" y="45"/>
                </a:lnTo>
                <a:lnTo>
                  <a:pt x="124" y="48"/>
                </a:lnTo>
                <a:lnTo>
                  <a:pt x="126" y="52"/>
                </a:lnTo>
                <a:lnTo>
                  <a:pt x="126" y="54"/>
                </a:lnTo>
                <a:lnTo>
                  <a:pt x="127" y="57"/>
                </a:lnTo>
                <a:lnTo>
                  <a:pt x="128" y="59"/>
                </a:lnTo>
                <a:lnTo>
                  <a:pt x="128" y="61"/>
                </a:lnTo>
                <a:lnTo>
                  <a:pt x="128" y="63"/>
                </a:lnTo>
                <a:lnTo>
                  <a:pt x="129" y="64"/>
                </a:lnTo>
                <a:lnTo>
                  <a:pt x="129" y="65"/>
                </a:lnTo>
                <a:lnTo>
                  <a:pt x="129" y="66"/>
                </a:lnTo>
                <a:lnTo>
                  <a:pt x="129" y="67"/>
                </a:lnTo>
                <a:lnTo>
                  <a:pt x="129" y="68"/>
                </a:lnTo>
                <a:lnTo>
                  <a:pt x="129" y="69"/>
                </a:lnTo>
                <a:lnTo>
                  <a:pt x="129" y="70"/>
                </a:lnTo>
                <a:lnTo>
                  <a:pt x="129" y="71"/>
                </a:lnTo>
                <a:lnTo>
                  <a:pt x="129" y="72"/>
                </a:lnTo>
                <a:lnTo>
                  <a:pt x="129" y="73"/>
                </a:lnTo>
                <a:lnTo>
                  <a:pt x="129" y="74"/>
                </a:lnTo>
                <a:lnTo>
                  <a:pt x="130" y="74"/>
                </a:lnTo>
                <a:lnTo>
                  <a:pt x="130" y="75"/>
                </a:lnTo>
                <a:lnTo>
                  <a:pt x="130" y="76"/>
                </a:lnTo>
                <a:lnTo>
                  <a:pt x="130" y="77"/>
                </a:lnTo>
                <a:lnTo>
                  <a:pt x="131" y="78"/>
                </a:lnTo>
                <a:lnTo>
                  <a:pt x="131" y="79"/>
                </a:lnTo>
                <a:lnTo>
                  <a:pt x="132" y="80"/>
                </a:lnTo>
                <a:lnTo>
                  <a:pt x="133" y="81"/>
                </a:lnTo>
                <a:lnTo>
                  <a:pt x="134" y="83"/>
                </a:lnTo>
                <a:lnTo>
                  <a:pt x="135" y="84"/>
                </a:lnTo>
                <a:lnTo>
                  <a:pt x="134" y="85"/>
                </a:lnTo>
                <a:lnTo>
                  <a:pt x="134" y="86"/>
                </a:lnTo>
                <a:lnTo>
                  <a:pt x="133" y="87"/>
                </a:lnTo>
                <a:lnTo>
                  <a:pt x="133" y="88"/>
                </a:lnTo>
                <a:lnTo>
                  <a:pt x="132" y="89"/>
                </a:lnTo>
                <a:lnTo>
                  <a:pt x="131" y="90"/>
                </a:lnTo>
                <a:lnTo>
                  <a:pt x="130" y="90"/>
                </a:lnTo>
                <a:lnTo>
                  <a:pt x="130" y="91"/>
                </a:lnTo>
                <a:lnTo>
                  <a:pt x="129" y="92"/>
                </a:lnTo>
                <a:lnTo>
                  <a:pt x="128" y="92"/>
                </a:lnTo>
                <a:lnTo>
                  <a:pt x="128" y="93"/>
                </a:lnTo>
                <a:lnTo>
                  <a:pt x="128" y="92"/>
                </a:lnTo>
                <a:lnTo>
                  <a:pt x="129" y="92"/>
                </a:lnTo>
                <a:lnTo>
                  <a:pt x="129" y="91"/>
                </a:lnTo>
                <a:lnTo>
                  <a:pt x="130" y="90"/>
                </a:lnTo>
                <a:lnTo>
                  <a:pt x="130" y="89"/>
                </a:lnTo>
                <a:lnTo>
                  <a:pt x="131" y="89"/>
                </a:lnTo>
                <a:lnTo>
                  <a:pt x="132" y="88"/>
                </a:lnTo>
                <a:lnTo>
                  <a:pt x="132" y="87"/>
                </a:lnTo>
                <a:lnTo>
                  <a:pt x="133" y="86"/>
                </a:lnTo>
                <a:lnTo>
                  <a:pt x="133" y="85"/>
                </a:lnTo>
                <a:lnTo>
                  <a:pt x="134" y="84"/>
                </a:lnTo>
                <a:lnTo>
                  <a:pt x="134" y="83"/>
                </a:lnTo>
                <a:lnTo>
                  <a:pt x="133" y="82"/>
                </a:lnTo>
                <a:lnTo>
                  <a:pt x="132" y="81"/>
                </a:lnTo>
                <a:lnTo>
                  <a:pt x="131" y="80"/>
                </a:lnTo>
                <a:lnTo>
                  <a:pt x="131" y="79"/>
                </a:lnTo>
                <a:lnTo>
                  <a:pt x="130" y="78"/>
                </a:lnTo>
                <a:lnTo>
                  <a:pt x="130" y="77"/>
                </a:lnTo>
                <a:lnTo>
                  <a:pt x="129" y="76"/>
                </a:lnTo>
                <a:lnTo>
                  <a:pt x="129" y="75"/>
                </a:lnTo>
                <a:lnTo>
                  <a:pt x="129" y="74"/>
                </a:lnTo>
                <a:lnTo>
                  <a:pt x="129" y="73"/>
                </a:lnTo>
                <a:lnTo>
                  <a:pt x="128" y="72"/>
                </a:lnTo>
                <a:lnTo>
                  <a:pt x="128" y="71"/>
                </a:lnTo>
                <a:lnTo>
                  <a:pt x="128" y="70"/>
                </a:lnTo>
                <a:lnTo>
                  <a:pt x="128" y="69"/>
                </a:lnTo>
                <a:lnTo>
                  <a:pt x="128" y="68"/>
                </a:lnTo>
                <a:lnTo>
                  <a:pt x="128" y="67"/>
                </a:lnTo>
                <a:lnTo>
                  <a:pt x="128" y="66"/>
                </a:lnTo>
                <a:lnTo>
                  <a:pt x="128" y="65"/>
                </a:lnTo>
                <a:lnTo>
                  <a:pt x="128" y="64"/>
                </a:lnTo>
                <a:lnTo>
                  <a:pt x="128" y="63"/>
                </a:lnTo>
                <a:lnTo>
                  <a:pt x="127" y="62"/>
                </a:lnTo>
                <a:lnTo>
                  <a:pt x="127" y="61"/>
                </a:lnTo>
                <a:lnTo>
                  <a:pt x="127" y="59"/>
                </a:lnTo>
                <a:lnTo>
                  <a:pt x="126" y="58"/>
                </a:lnTo>
                <a:lnTo>
                  <a:pt x="125" y="56"/>
                </a:lnTo>
                <a:lnTo>
                  <a:pt x="125" y="54"/>
                </a:lnTo>
                <a:lnTo>
                  <a:pt x="124" y="52"/>
                </a:lnTo>
                <a:lnTo>
                  <a:pt x="123" y="50"/>
                </a:lnTo>
                <a:lnTo>
                  <a:pt x="123" y="51"/>
                </a:lnTo>
                <a:lnTo>
                  <a:pt x="123" y="52"/>
                </a:lnTo>
                <a:lnTo>
                  <a:pt x="123" y="53"/>
                </a:lnTo>
                <a:lnTo>
                  <a:pt x="123" y="54"/>
                </a:lnTo>
                <a:lnTo>
                  <a:pt x="122" y="54"/>
                </a:lnTo>
                <a:lnTo>
                  <a:pt x="122" y="55"/>
                </a:lnTo>
                <a:lnTo>
                  <a:pt x="122" y="56"/>
                </a:lnTo>
                <a:lnTo>
                  <a:pt x="121" y="57"/>
                </a:lnTo>
                <a:lnTo>
                  <a:pt x="121" y="58"/>
                </a:lnTo>
                <a:lnTo>
                  <a:pt x="121" y="59"/>
                </a:lnTo>
                <a:lnTo>
                  <a:pt x="121" y="60"/>
                </a:lnTo>
                <a:lnTo>
                  <a:pt x="121" y="61"/>
                </a:lnTo>
                <a:lnTo>
                  <a:pt x="121" y="62"/>
                </a:lnTo>
                <a:lnTo>
                  <a:pt x="120" y="63"/>
                </a:lnTo>
                <a:lnTo>
                  <a:pt x="120" y="64"/>
                </a:lnTo>
                <a:lnTo>
                  <a:pt x="120" y="65"/>
                </a:lnTo>
                <a:lnTo>
                  <a:pt x="120" y="66"/>
                </a:lnTo>
                <a:lnTo>
                  <a:pt x="119" y="67"/>
                </a:lnTo>
                <a:lnTo>
                  <a:pt x="119" y="68"/>
                </a:lnTo>
                <a:lnTo>
                  <a:pt x="118" y="69"/>
                </a:lnTo>
                <a:lnTo>
                  <a:pt x="118" y="70"/>
                </a:lnTo>
                <a:lnTo>
                  <a:pt x="117" y="72"/>
                </a:lnTo>
                <a:lnTo>
                  <a:pt x="116" y="72"/>
                </a:lnTo>
                <a:lnTo>
                  <a:pt x="116" y="73"/>
                </a:lnTo>
                <a:lnTo>
                  <a:pt x="115" y="73"/>
                </a:lnTo>
                <a:lnTo>
                  <a:pt x="115" y="74"/>
                </a:lnTo>
                <a:lnTo>
                  <a:pt x="114" y="74"/>
                </a:lnTo>
                <a:lnTo>
                  <a:pt x="114" y="75"/>
                </a:lnTo>
                <a:lnTo>
                  <a:pt x="113" y="76"/>
                </a:lnTo>
                <a:lnTo>
                  <a:pt x="112" y="76"/>
                </a:lnTo>
                <a:lnTo>
                  <a:pt x="112" y="77"/>
                </a:lnTo>
                <a:lnTo>
                  <a:pt x="108" y="80"/>
                </a:lnTo>
                <a:lnTo>
                  <a:pt x="105" y="82"/>
                </a:lnTo>
                <a:lnTo>
                  <a:pt x="102" y="84"/>
                </a:lnTo>
                <a:lnTo>
                  <a:pt x="100" y="86"/>
                </a:lnTo>
                <a:lnTo>
                  <a:pt x="99" y="87"/>
                </a:lnTo>
                <a:lnTo>
                  <a:pt x="98" y="88"/>
                </a:lnTo>
                <a:lnTo>
                  <a:pt x="97" y="88"/>
                </a:lnTo>
                <a:lnTo>
                  <a:pt x="99" y="87"/>
                </a:lnTo>
                <a:lnTo>
                  <a:pt x="100" y="85"/>
                </a:lnTo>
                <a:lnTo>
                  <a:pt x="102" y="83"/>
                </a:lnTo>
                <a:lnTo>
                  <a:pt x="105" y="81"/>
                </a:lnTo>
                <a:lnTo>
                  <a:pt x="107" y="79"/>
                </a:lnTo>
                <a:lnTo>
                  <a:pt x="111" y="76"/>
                </a:lnTo>
                <a:lnTo>
                  <a:pt x="112" y="75"/>
                </a:lnTo>
                <a:lnTo>
                  <a:pt x="113" y="74"/>
                </a:lnTo>
                <a:lnTo>
                  <a:pt x="114" y="74"/>
                </a:lnTo>
                <a:lnTo>
                  <a:pt x="114" y="73"/>
                </a:lnTo>
                <a:lnTo>
                  <a:pt x="115" y="73"/>
                </a:lnTo>
                <a:lnTo>
                  <a:pt x="115" y="72"/>
                </a:lnTo>
                <a:lnTo>
                  <a:pt x="116" y="72"/>
                </a:lnTo>
                <a:lnTo>
                  <a:pt x="116" y="71"/>
                </a:lnTo>
                <a:lnTo>
                  <a:pt x="117" y="70"/>
                </a:lnTo>
                <a:lnTo>
                  <a:pt x="117" y="69"/>
                </a:lnTo>
                <a:lnTo>
                  <a:pt x="118" y="68"/>
                </a:lnTo>
                <a:lnTo>
                  <a:pt x="118" y="67"/>
                </a:lnTo>
                <a:lnTo>
                  <a:pt x="119" y="66"/>
                </a:lnTo>
                <a:lnTo>
                  <a:pt x="119" y="65"/>
                </a:lnTo>
                <a:lnTo>
                  <a:pt x="119" y="64"/>
                </a:lnTo>
                <a:lnTo>
                  <a:pt x="120" y="63"/>
                </a:lnTo>
                <a:lnTo>
                  <a:pt x="120" y="62"/>
                </a:lnTo>
                <a:lnTo>
                  <a:pt x="120" y="61"/>
                </a:lnTo>
                <a:lnTo>
                  <a:pt x="120" y="60"/>
                </a:lnTo>
                <a:lnTo>
                  <a:pt x="120" y="59"/>
                </a:lnTo>
                <a:lnTo>
                  <a:pt x="120" y="58"/>
                </a:lnTo>
                <a:lnTo>
                  <a:pt x="120" y="57"/>
                </a:lnTo>
                <a:lnTo>
                  <a:pt x="121" y="57"/>
                </a:lnTo>
                <a:lnTo>
                  <a:pt x="121" y="56"/>
                </a:lnTo>
                <a:lnTo>
                  <a:pt x="121" y="55"/>
                </a:lnTo>
                <a:lnTo>
                  <a:pt x="121" y="54"/>
                </a:lnTo>
                <a:lnTo>
                  <a:pt x="121" y="52"/>
                </a:lnTo>
                <a:lnTo>
                  <a:pt x="121" y="51"/>
                </a:lnTo>
                <a:lnTo>
                  <a:pt x="121" y="49"/>
                </a:lnTo>
                <a:lnTo>
                  <a:pt x="121" y="47"/>
                </a:lnTo>
                <a:lnTo>
                  <a:pt x="121" y="46"/>
                </a:lnTo>
                <a:lnTo>
                  <a:pt x="121" y="44"/>
                </a:lnTo>
                <a:lnTo>
                  <a:pt x="120" y="42"/>
                </a:lnTo>
                <a:lnTo>
                  <a:pt x="120" y="40"/>
                </a:lnTo>
                <a:lnTo>
                  <a:pt x="120" y="39"/>
                </a:lnTo>
                <a:lnTo>
                  <a:pt x="120" y="37"/>
                </a:lnTo>
                <a:lnTo>
                  <a:pt x="120" y="35"/>
                </a:lnTo>
                <a:lnTo>
                  <a:pt x="120" y="34"/>
                </a:lnTo>
                <a:lnTo>
                  <a:pt x="120" y="32"/>
                </a:lnTo>
                <a:lnTo>
                  <a:pt x="120" y="31"/>
                </a:lnTo>
                <a:lnTo>
                  <a:pt x="121" y="29"/>
                </a:lnTo>
                <a:lnTo>
                  <a:pt x="121" y="27"/>
                </a:lnTo>
                <a:lnTo>
                  <a:pt x="120" y="27"/>
                </a:lnTo>
                <a:lnTo>
                  <a:pt x="119" y="28"/>
                </a:lnTo>
                <a:lnTo>
                  <a:pt x="118" y="28"/>
                </a:lnTo>
                <a:lnTo>
                  <a:pt x="117" y="28"/>
                </a:lnTo>
                <a:lnTo>
                  <a:pt x="116" y="28"/>
                </a:lnTo>
                <a:lnTo>
                  <a:pt x="115" y="29"/>
                </a:lnTo>
                <a:lnTo>
                  <a:pt x="114" y="29"/>
                </a:lnTo>
                <a:lnTo>
                  <a:pt x="114" y="30"/>
                </a:lnTo>
                <a:lnTo>
                  <a:pt x="112" y="30"/>
                </a:lnTo>
                <a:lnTo>
                  <a:pt x="111" y="31"/>
                </a:lnTo>
                <a:lnTo>
                  <a:pt x="110" y="31"/>
                </a:lnTo>
                <a:lnTo>
                  <a:pt x="109" y="32"/>
                </a:lnTo>
                <a:lnTo>
                  <a:pt x="108" y="32"/>
                </a:lnTo>
                <a:lnTo>
                  <a:pt x="107" y="33"/>
                </a:lnTo>
                <a:lnTo>
                  <a:pt x="106" y="33"/>
                </a:lnTo>
                <a:lnTo>
                  <a:pt x="105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39"/>
                </a:lnTo>
                <a:lnTo>
                  <a:pt x="96" y="41"/>
                </a:lnTo>
                <a:lnTo>
                  <a:pt x="93" y="43"/>
                </a:lnTo>
                <a:lnTo>
                  <a:pt x="91" y="45"/>
                </a:lnTo>
                <a:lnTo>
                  <a:pt x="89" y="47"/>
                </a:lnTo>
                <a:lnTo>
                  <a:pt x="87" y="48"/>
                </a:lnTo>
                <a:lnTo>
                  <a:pt x="86" y="50"/>
                </a:lnTo>
                <a:lnTo>
                  <a:pt x="84" y="52"/>
                </a:lnTo>
                <a:lnTo>
                  <a:pt x="82" y="54"/>
                </a:lnTo>
                <a:lnTo>
                  <a:pt x="80" y="56"/>
                </a:lnTo>
                <a:lnTo>
                  <a:pt x="78" y="58"/>
                </a:lnTo>
                <a:lnTo>
                  <a:pt x="76" y="60"/>
                </a:lnTo>
                <a:lnTo>
                  <a:pt x="74" y="61"/>
                </a:lnTo>
                <a:lnTo>
                  <a:pt x="72" y="64"/>
                </a:lnTo>
                <a:lnTo>
                  <a:pt x="70" y="65"/>
                </a:lnTo>
                <a:lnTo>
                  <a:pt x="68" y="66"/>
                </a:lnTo>
                <a:lnTo>
                  <a:pt x="67" y="67"/>
                </a:lnTo>
                <a:lnTo>
                  <a:pt x="65" y="68"/>
                </a:lnTo>
                <a:lnTo>
                  <a:pt x="64" y="69"/>
                </a:lnTo>
                <a:lnTo>
                  <a:pt x="62" y="70"/>
                </a:lnTo>
                <a:lnTo>
                  <a:pt x="60" y="71"/>
                </a:lnTo>
                <a:lnTo>
                  <a:pt x="58" y="72"/>
                </a:lnTo>
                <a:lnTo>
                  <a:pt x="56" y="72"/>
                </a:lnTo>
                <a:lnTo>
                  <a:pt x="54" y="73"/>
                </a:lnTo>
                <a:lnTo>
                  <a:pt x="52" y="74"/>
                </a:lnTo>
                <a:lnTo>
                  <a:pt x="51" y="74"/>
                </a:lnTo>
                <a:lnTo>
                  <a:pt x="49" y="74"/>
                </a:lnTo>
                <a:lnTo>
                  <a:pt x="47" y="74"/>
                </a:lnTo>
                <a:lnTo>
                  <a:pt x="45" y="75"/>
                </a:lnTo>
                <a:lnTo>
                  <a:pt x="43" y="75"/>
                </a:lnTo>
                <a:lnTo>
                  <a:pt x="42" y="75"/>
                </a:lnTo>
                <a:lnTo>
                  <a:pt x="41" y="75"/>
                </a:lnTo>
                <a:lnTo>
                  <a:pt x="40" y="77"/>
                </a:lnTo>
                <a:lnTo>
                  <a:pt x="39" y="79"/>
                </a:lnTo>
                <a:lnTo>
                  <a:pt x="39" y="81"/>
                </a:lnTo>
                <a:lnTo>
                  <a:pt x="38" y="84"/>
                </a:lnTo>
                <a:lnTo>
                  <a:pt x="38" y="86"/>
                </a:lnTo>
                <a:lnTo>
                  <a:pt x="37" y="88"/>
                </a:lnTo>
                <a:lnTo>
                  <a:pt x="37" y="90"/>
                </a:lnTo>
                <a:lnTo>
                  <a:pt x="36" y="92"/>
                </a:lnTo>
                <a:lnTo>
                  <a:pt x="36" y="94"/>
                </a:lnTo>
                <a:lnTo>
                  <a:pt x="35" y="96"/>
                </a:lnTo>
                <a:lnTo>
                  <a:pt x="35" y="98"/>
                </a:lnTo>
                <a:lnTo>
                  <a:pt x="34" y="100"/>
                </a:lnTo>
                <a:lnTo>
                  <a:pt x="34" y="102"/>
                </a:lnTo>
                <a:lnTo>
                  <a:pt x="33" y="105"/>
                </a:lnTo>
                <a:lnTo>
                  <a:pt x="33" y="107"/>
                </a:lnTo>
                <a:lnTo>
                  <a:pt x="32" y="109"/>
                </a:lnTo>
                <a:lnTo>
                  <a:pt x="31" y="110"/>
                </a:lnTo>
                <a:lnTo>
                  <a:pt x="31" y="111"/>
                </a:lnTo>
                <a:lnTo>
                  <a:pt x="30" y="111"/>
                </a:lnTo>
                <a:lnTo>
                  <a:pt x="30" y="112"/>
                </a:lnTo>
                <a:lnTo>
                  <a:pt x="29" y="113"/>
                </a:lnTo>
                <a:lnTo>
                  <a:pt x="29" y="114"/>
                </a:lnTo>
                <a:lnTo>
                  <a:pt x="28" y="115"/>
                </a:lnTo>
                <a:lnTo>
                  <a:pt x="28" y="116"/>
                </a:lnTo>
                <a:lnTo>
                  <a:pt x="27" y="117"/>
                </a:lnTo>
                <a:lnTo>
                  <a:pt x="27" y="118"/>
                </a:lnTo>
                <a:lnTo>
                  <a:pt x="27" y="119"/>
                </a:lnTo>
                <a:lnTo>
                  <a:pt x="26" y="120"/>
                </a:lnTo>
                <a:lnTo>
                  <a:pt x="26" y="121"/>
                </a:lnTo>
                <a:lnTo>
                  <a:pt x="26" y="122"/>
                </a:lnTo>
                <a:lnTo>
                  <a:pt x="26" y="123"/>
                </a:lnTo>
                <a:lnTo>
                  <a:pt x="25" y="124"/>
                </a:lnTo>
                <a:lnTo>
                  <a:pt x="25" y="125"/>
                </a:lnTo>
                <a:lnTo>
                  <a:pt x="25" y="126"/>
                </a:lnTo>
                <a:lnTo>
                  <a:pt x="25" y="127"/>
                </a:lnTo>
                <a:lnTo>
                  <a:pt x="25" y="128"/>
                </a:lnTo>
                <a:lnTo>
                  <a:pt x="24" y="128"/>
                </a:lnTo>
                <a:lnTo>
                  <a:pt x="24" y="129"/>
                </a:lnTo>
                <a:lnTo>
                  <a:pt x="24" y="130"/>
                </a:lnTo>
                <a:lnTo>
                  <a:pt x="24" y="131"/>
                </a:lnTo>
                <a:lnTo>
                  <a:pt x="24" y="132"/>
                </a:lnTo>
                <a:lnTo>
                  <a:pt x="25" y="133"/>
                </a:lnTo>
                <a:lnTo>
                  <a:pt x="25" y="134"/>
                </a:lnTo>
                <a:lnTo>
                  <a:pt x="25" y="136"/>
                </a:lnTo>
                <a:lnTo>
                  <a:pt x="26" y="137"/>
                </a:lnTo>
                <a:lnTo>
                  <a:pt x="27" y="139"/>
                </a:lnTo>
                <a:lnTo>
                  <a:pt x="28" y="140"/>
                </a:lnTo>
                <a:lnTo>
                  <a:pt x="29" y="142"/>
                </a:lnTo>
                <a:lnTo>
                  <a:pt x="30" y="144"/>
                </a:lnTo>
                <a:lnTo>
                  <a:pt x="30" y="143"/>
                </a:lnTo>
                <a:lnTo>
                  <a:pt x="29" y="143"/>
                </a:lnTo>
                <a:lnTo>
                  <a:pt x="29" y="142"/>
                </a:lnTo>
                <a:lnTo>
                  <a:pt x="28" y="141"/>
                </a:lnTo>
                <a:lnTo>
                  <a:pt x="28" y="140"/>
                </a:lnTo>
                <a:lnTo>
                  <a:pt x="27" y="139"/>
                </a:lnTo>
                <a:lnTo>
                  <a:pt x="27" y="138"/>
                </a:lnTo>
                <a:lnTo>
                  <a:pt x="26" y="138"/>
                </a:lnTo>
                <a:lnTo>
                  <a:pt x="26" y="137"/>
                </a:lnTo>
                <a:lnTo>
                  <a:pt x="25" y="136"/>
                </a:lnTo>
                <a:lnTo>
                  <a:pt x="25" y="135"/>
                </a:lnTo>
                <a:lnTo>
                  <a:pt x="24" y="134"/>
                </a:lnTo>
                <a:lnTo>
                  <a:pt x="24" y="133"/>
                </a:lnTo>
                <a:lnTo>
                  <a:pt x="24" y="132"/>
                </a:lnTo>
                <a:lnTo>
                  <a:pt x="24" y="131"/>
                </a:lnTo>
                <a:lnTo>
                  <a:pt x="24" y="130"/>
                </a:lnTo>
                <a:lnTo>
                  <a:pt x="24" y="129"/>
                </a:lnTo>
                <a:lnTo>
                  <a:pt x="24" y="128"/>
                </a:lnTo>
                <a:lnTo>
                  <a:pt x="24" y="127"/>
                </a:lnTo>
                <a:lnTo>
                  <a:pt x="24" y="126"/>
                </a:lnTo>
                <a:lnTo>
                  <a:pt x="24" y="125"/>
                </a:lnTo>
                <a:lnTo>
                  <a:pt x="25" y="123"/>
                </a:lnTo>
                <a:lnTo>
                  <a:pt x="25" y="122"/>
                </a:lnTo>
                <a:lnTo>
                  <a:pt x="25" y="121"/>
                </a:lnTo>
                <a:lnTo>
                  <a:pt x="25" y="120"/>
                </a:lnTo>
                <a:lnTo>
                  <a:pt x="26" y="120"/>
                </a:lnTo>
                <a:lnTo>
                  <a:pt x="26" y="119"/>
                </a:lnTo>
                <a:lnTo>
                  <a:pt x="26" y="118"/>
                </a:lnTo>
                <a:lnTo>
                  <a:pt x="26" y="117"/>
                </a:lnTo>
                <a:lnTo>
                  <a:pt x="27" y="117"/>
                </a:lnTo>
                <a:lnTo>
                  <a:pt x="27" y="116"/>
                </a:lnTo>
                <a:lnTo>
                  <a:pt x="27" y="115"/>
                </a:lnTo>
                <a:lnTo>
                  <a:pt x="28" y="114"/>
                </a:lnTo>
                <a:lnTo>
                  <a:pt x="28" y="113"/>
                </a:lnTo>
                <a:lnTo>
                  <a:pt x="29" y="113"/>
                </a:lnTo>
                <a:lnTo>
                  <a:pt x="29" y="112"/>
                </a:lnTo>
                <a:lnTo>
                  <a:pt x="29" y="111"/>
                </a:lnTo>
                <a:lnTo>
                  <a:pt x="30" y="111"/>
                </a:lnTo>
                <a:lnTo>
                  <a:pt x="30" y="110"/>
                </a:lnTo>
                <a:lnTo>
                  <a:pt x="30" y="109"/>
                </a:lnTo>
                <a:lnTo>
                  <a:pt x="31" y="109"/>
                </a:lnTo>
                <a:lnTo>
                  <a:pt x="31" y="108"/>
                </a:lnTo>
                <a:lnTo>
                  <a:pt x="32" y="107"/>
                </a:lnTo>
                <a:lnTo>
                  <a:pt x="32" y="106"/>
                </a:lnTo>
                <a:lnTo>
                  <a:pt x="32" y="105"/>
                </a:lnTo>
                <a:lnTo>
                  <a:pt x="32" y="104"/>
                </a:lnTo>
                <a:lnTo>
                  <a:pt x="32" y="103"/>
                </a:lnTo>
                <a:lnTo>
                  <a:pt x="33" y="102"/>
                </a:lnTo>
                <a:lnTo>
                  <a:pt x="33" y="101"/>
                </a:lnTo>
                <a:lnTo>
                  <a:pt x="33" y="100"/>
                </a:lnTo>
                <a:lnTo>
                  <a:pt x="33" y="99"/>
                </a:lnTo>
                <a:lnTo>
                  <a:pt x="34" y="97"/>
                </a:lnTo>
                <a:lnTo>
                  <a:pt x="34" y="96"/>
                </a:lnTo>
                <a:lnTo>
                  <a:pt x="34" y="95"/>
                </a:lnTo>
                <a:lnTo>
                  <a:pt x="34" y="94"/>
                </a:lnTo>
                <a:lnTo>
                  <a:pt x="35" y="93"/>
                </a:lnTo>
                <a:lnTo>
                  <a:pt x="35" y="92"/>
                </a:lnTo>
                <a:lnTo>
                  <a:pt x="35" y="90"/>
                </a:lnTo>
                <a:lnTo>
                  <a:pt x="35" y="89"/>
                </a:lnTo>
                <a:lnTo>
                  <a:pt x="35" y="88"/>
                </a:lnTo>
                <a:lnTo>
                  <a:pt x="36" y="88"/>
                </a:lnTo>
                <a:lnTo>
                  <a:pt x="36" y="87"/>
                </a:lnTo>
                <a:lnTo>
                  <a:pt x="36" y="86"/>
                </a:lnTo>
                <a:lnTo>
                  <a:pt x="36" y="85"/>
                </a:lnTo>
                <a:lnTo>
                  <a:pt x="37" y="84"/>
                </a:lnTo>
                <a:lnTo>
                  <a:pt x="37" y="82"/>
                </a:lnTo>
                <a:lnTo>
                  <a:pt x="37" y="81"/>
                </a:lnTo>
                <a:lnTo>
                  <a:pt x="37" y="80"/>
                </a:lnTo>
                <a:lnTo>
                  <a:pt x="37" y="79"/>
                </a:lnTo>
                <a:lnTo>
                  <a:pt x="37" y="78"/>
                </a:lnTo>
                <a:lnTo>
                  <a:pt x="37" y="77"/>
                </a:lnTo>
                <a:lnTo>
                  <a:pt x="38" y="76"/>
                </a:lnTo>
                <a:lnTo>
                  <a:pt x="37" y="76"/>
                </a:lnTo>
                <a:lnTo>
                  <a:pt x="34" y="76"/>
                </a:lnTo>
                <a:lnTo>
                  <a:pt x="31" y="76"/>
                </a:lnTo>
                <a:lnTo>
                  <a:pt x="28" y="77"/>
                </a:lnTo>
                <a:lnTo>
                  <a:pt x="24" y="78"/>
                </a:lnTo>
                <a:lnTo>
                  <a:pt x="21" y="79"/>
                </a:lnTo>
                <a:lnTo>
                  <a:pt x="17" y="80"/>
                </a:lnTo>
                <a:lnTo>
                  <a:pt x="14" y="81"/>
                </a:lnTo>
                <a:lnTo>
                  <a:pt x="11" y="83"/>
                </a:lnTo>
                <a:lnTo>
                  <a:pt x="9" y="84"/>
                </a:lnTo>
                <a:lnTo>
                  <a:pt x="6" y="85"/>
                </a:lnTo>
                <a:lnTo>
                  <a:pt x="4" y="87"/>
                </a:lnTo>
                <a:lnTo>
                  <a:pt x="2" y="87"/>
                </a:lnTo>
                <a:lnTo>
                  <a:pt x="1" y="88"/>
                </a:lnTo>
                <a:lnTo>
                  <a:pt x="0" y="88"/>
                </a:lnTo>
                <a:lnTo>
                  <a:pt x="1" y="88"/>
                </a:lnTo>
                <a:lnTo>
                  <a:pt x="2" y="88"/>
                </a:lnTo>
                <a:lnTo>
                  <a:pt x="4" y="87"/>
                </a:lnTo>
                <a:lnTo>
                  <a:pt x="6" y="86"/>
                </a:lnTo>
                <a:lnTo>
                  <a:pt x="7" y="85"/>
                </a:lnTo>
                <a:lnTo>
                  <a:pt x="9" y="84"/>
                </a:lnTo>
                <a:lnTo>
                  <a:pt x="11" y="83"/>
                </a:lnTo>
                <a:lnTo>
                  <a:pt x="12" y="82"/>
                </a:lnTo>
                <a:lnTo>
                  <a:pt x="14" y="81"/>
                </a:lnTo>
                <a:lnTo>
                  <a:pt x="16" y="80"/>
                </a:lnTo>
                <a:lnTo>
                  <a:pt x="17" y="79"/>
                </a:lnTo>
                <a:lnTo>
                  <a:pt x="19" y="78"/>
                </a:lnTo>
                <a:lnTo>
                  <a:pt x="21" y="77"/>
                </a:lnTo>
                <a:lnTo>
                  <a:pt x="23" y="76"/>
                </a:lnTo>
                <a:lnTo>
                  <a:pt x="24" y="75"/>
                </a:lnTo>
                <a:lnTo>
                  <a:pt x="26" y="75"/>
                </a:lnTo>
                <a:lnTo>
                  <a:pt x="28" y="74"/>
                </a:lnTo>
                <a:lnTo>
                  <a:pt x="29" y="74"/>
                </a:lnTo>
                <a:lnTo>
                  <a:pt x="30" y="74"/>
                </a:lnTo>
                <a:lnTo>
                  <a:pt x="31" y="74"/>
                </a:lnTo>
                <a:lnTo>
                  <a:pt x="32" y="74"/>
                </a:lnTo>
                <a:lnTo>
                  <a:pt x="31" y="73"/>
                </a:lnTo>
                <a:lnTo>
                  <a:pt x="30" y="72"/>
                </a:lnTo>
                <a:lnTo>
                  <a:pt x="28" y="71"/>
                </a:lnTo>
                <a:lnTo>
                  <a:pt x="27" y="71"/>
                </a:lnTo>
                <a:lnTo>
                  <a:pt x="25" y="70"/>
                </a:lnTo>
                <a:lnTo>
                  <a:pt x="24" y="69"/>
                </a:lnTo>
                <a:lnTo>
                  <a:pt x="23" y="68"/>
                </a:lnTo>
                <a:lnTo>
                  <a:pt x="22" y="68"/>
                </a:lnTo>
                <a:lnTo>
                  <a:pt x="20" y="67"/>
                </a:lnTo>
                <a:lnTo>
                  <a:pt x="19" y="66"/>
                </a:lnTo>
                <a:lnTo>
                  <a:pt x="18" y="65"/>
                </a:lnTo>
                <a:lnTo>
                  <a:pt x="16" y="64"/>
                </a:lnTo>
                <a:lnTo>
                  <a:pt x="15" y="63"/>
                </a:lnTo>
                <a:lnTo>
                  <a:pt x="14" y="62"/>
                </a:lnTo>
                <a:lnTo>
                  <a:pt x="13" y="61"/>
                </a:lnTo>
                <a:lnTo>
                  <a:pt x="12" y="61"/>
                </a:lnTo>
                <a:lnTo>
                  <a:pt x="11" y="60"/>
                </a:lnTo>
                <a:lnTo>
                  <a:pt x="10" y="59"/>
                </a:lnTo>
                <a:lnTo>
                  <a:pt x="9" y="59"/>
                </a:lnTo>
                <a:lnTo>
                  <a:pt x="9" y="58"/>
                </a:lnTo>
                <a:lnTo>
                  <a:pt x="8" y="57"/>
                </a:lnTo>
                <a:lnTo>
                  <a:pt x="7" y="56"/>
                </a:lnTo>
                <a:lnTo>
                  <a:pt x="7" y="55"/>
                </a:lnTo>
                <a:lnTo>
                  <a:pt x="6" y="54"/>
                </a:lnTo>
                <a:lnTo>
                  <a:pt x="6" y="53"/>
                </a:lnTo>
                <a:lnTo>
                  <a:pt x="5" y="52"/>
                </a:lnTo>
                <a:lnTo>
                  <a:pt x="4" y="51"/>
                </a:lnTo>
                <a:lnTo>
                  <a:pt x="4" y="50"/>
                </a:lnTo>
                <a:lnTo>
                  <a:pt x="3" y="48"/>
                </a:lnTo>
                <a:lnTo>
                  <a:pt x="2" y="46"/>
                </a:lnTo>
                <a:lnTo>
                  <a:pt x="3" y="47"/>
                </a:lnTo>
                <a:lnTo>
                  <a:pt x="4" y="48"/>
                </a:lnTo>
                <a:lnTo>
                  <a:pt x="5" y="49"/>
                </a:lnTo>
                <a:lnTo>
                  <a:pt x="5" y="50"/>
                </a:lnTo>
                <a:lnTo>
                  <a:pt x="6" y="51"/>
                </a:lnTo>
                <a:lnTo>
                  <a:pt x="6" y="52"/>
                </a:lnTo>
                <a:lnTo>
                  <a:pt x="7" y="52"/>
                </a:lnTo>
                <a:lnTo>
                  <a:pt x="7" y="53"/>
                </a:lnTo>
                <a:lnTo>
                  <a:pt x="8" y="54"/>
                </a:lnTo>
                <a:lnTo>
                  <a:pt x="9" y="54"/>
                </a:lnTo>
                <a:lnTo>
                  <a:pt x="9" y="55"/>
                </a:lnTo>
                <a:lnTo>
                  <a:pt x="9" y="56"/>
                </a:lnTo>
                <a:lnTo>
                  <a:pt x="10" y="57"/>
                </a:lnTo>
                <a:lnTo>
                  <a:pt x="11" y="57"/>
                </a:lnTo>
                <a:lnTo>
                  <a:pt x="12" y="59"/>
                </a:lnTo>
                <a:lnTo>
                  <a:pt x="14" y="60"/>
                </a:lnTo>
                <a:lnTo>
                  <a:pt x="16" y="61"/>
                </a:lnTo>
                <a:lnTo>
                  <a:pt x="17" y="62"/>
                </a:lnTo>
                <a:lnTo>
                  <a:pt x="19" y="63"/>
                </a:lnTo>
                <a:lnTo>
                  <a:pt x="20" y="65"/>
                </a:lnTo>
                <a:lnTo>
                  <a:pt x="22" y="66"/>
                </a:lnTo>
                <a:lnTo>
                  <a:pt x="23" y="67"/>
                </a:lnTo>
                <a:lnTo>
                  <a:pt x="25" y="68"/>
                </a:lnTo>
                <a:lnTo>
                  <a:pt x="26" y="69"/>
                </a:lnTo>
                <a:lnTo>
                  <a:pt x="28" y="69"/>
                </a:lnTo>
                <a:lnTo>
                  <a:pt x="29" y="70"/>
                </a:lnTo>
                <a:lnTo>
                  <a:pt x="31" y="71"/>
                </a:lnTo>
                <a:lnTo>
                  <a:pt x="33" y="72"/>
                </a:lnTo>
                <a:lnTo>
                  <a:pt x="34" y="73"/>
                </a:lnTo>
                <a:lnTo>
                  <a:pt x="37" y="73"/>
                </a:lnTo>
                <a:lnTo>
                  <a:pt x="38" y="73"/>
                </a:lnTo>
                <a:lnTo>
                  <a:pt x="39" y="73"/>
                </a:lnTo>
                <a:lnTo>
                  <a:pt x="41" y="73"/>
                </a:lnTo>
                <a:lnTo>
                  <a:pt x="43" y="73"/>
                </a:lnTo>
                <a:lnTo>
                  <a:pt x="44" y="72"/>
                </a:lnTo>
                <a:lnTo>
                  <a:pt x="45" y="72"/>
                </a:lnTo>
                <a:lnTo>
                  <a:pt x="47" y="72"/>
                </a:lnTo>
                <a:lnTo>
                  <a:pt x="49" y="72"/>
                </a:lnTo>
                <a:lnTo>
                  <a:pt x="50" y="71"/>
                </a:lnTo>
                <a:lnTo>
                  <a:pt x="51" y="71"/>
                </a:lnTo>
                <a:lnTo>
                  <a:pt x="53" y="71"/>
                </a:lnTo>
                <a:lnTo>
                  <a:pt x="54" y="70"/>
                </a:lnTo>
                <a:lnTo>
                  <a:pt x="56" y="69"/>
                </a:lnTo>
                <a:lnTo>
                  <a:pt x="57" y="69"/>
                </a:lnTo>
                <a:lnTo>
                  <a:pt x="58" y="68"/>
                </a:lnTo>
                <a:lnTo>
                  <a:pt x="60" y="68"/>
                </a:lnTo>
                <a:lnTo>
                  <a:pt x="61" y="66"/>
                </a:lnTo>
                <a:lnTo>
                  <a:pt x="63" y="65"/>
                </a:lnTo>
                <a:lnTo>
                  <a:pt x="65" y="64"/>
                </a:lnTo>
                <a:lnTo>
                  <a:pt x="67" y="62"/>
                </a:lnTo>
                <a:lnTo>
                  <a:pt x="69" y="60"/>
                </a:lnTo>
                <a:lnTo>
                  <a:pt x="71" y="59"/>
                </a:lnTo>
                <a:lnTo>
                  <a:pt x="74" y="57"/>
                </a:lnTo>
                <a:lnTo>
                  <a:pt x="76" y="55"/>
                </a:lnTo>
                <a:lnTo>
                  <a:pt x="78" y="53"/>
                </a:lnTo>
                <a:lnTo>
                  <a:pt x="81" y="51"/>
                </a:lnTo>
                <a:lnTo>
                  <a:pt x="83" y="48"/>
                </a:lnTo>
                <a:lnTo>
                  <a:pt x="86" y="46"/>
                </a:lnTo>
                <a:lnTo>
                  <a:pt x="88" y="45"/>
                </a:lnTo>
                <a:lnTo>
                  <a:pt x="90" y="42"/>
                </a:lnTo>
                <a:lnTo>
                  <a:pt x="92" y="40"/>
                </a:lnTo>
                <a:lnTo>
                  <a:pt x="95" y="39"/>
                </a:lnTo>
                <a:lnTo>
                  <a:pt x="94" y="38"/>
                </a:lnTo>
                <a:lnTo>
                  <a:pt x="93" y="37"/>
                </a:lnTo>
                <a:lnTo>
                  <a:pt x="92" y="37"/>
                </a:lnTo>
                <a:lnTo>
                  <a:pt x="91" y="36"/>
                </a:lnTo>
                <a:lnTo>
                  <a:pt x="90" y="36"/>
                </a:lnTo>
                <a:lnTo>
                  <a:pt x="89" y="35"/>
                </a:lnTo>
                <a:lnTo>
                  <a:pt x="88" y="35"/>
                </a:lnTo>
                <a:lnTo>
                  <a:pt x="87" y="35"/>
                </a:lnTo>
                <a:lnTo>
                  <a:pt x="86" y="35"/>
                </a:lnTo>
                <a:lnTo>
                  <a:pt x="85" y="35"/>
                </a:lnTo>
                <a:lnTo>
                  <a:pt x="83" y="35"/>
                </a:lnTo>
                <a:lnTo>
                  <a:pt x="82" y="35"/>
                </a:lnTo>
                <a:lnTo>
                  <a:pt x="81" y="35"/>
                </a:lnTo>
                <a:lnTo>
                  <a:pt x="80" y="35"/>
                </a:lnTo>
                <a:lnTo>
                  <a:pt x="79" y="35"/>
                </a:lnTo>
                <a:lnTo>
                  <a:pt x="77" y="36"/>
                </a:lnTo>
                <a:lnTo>
                  <a:pt x="76" y="36"/>
                </a:lnTo>
                <a:lnTo>
                  <a:pt x="75" y="36"/>
                </a:lnTo>
                <a:lnTo>
                  <a:pt x="74" y="36"/>
                </a:lnTo>
                <a:lnTo>
                  <a:pt x="74" y="37"/>
                </a:lnTo>
                <a:lnTo>
                  <a:pt x="73" y="37"/>
                </a:lnTo>
                <a:lnTo>
                  <a:pt x="72" y="37"/>
                </a:lnTo>
                <a:lnTo>
                  <a:pt x="72" y="38"/>
                </a:lnTo>
                <a:lnTo>
                  <a:pt x="71" y="38"/>
                </a:lnTo>
                <a:lnTo>
                  <a:pt x="70" y="38"/>
                </a:lnTo>
                <a:lnTo>
                  <a:pt x="70" y="39"/>
                </a:lnTo>
                <a:lnTo>
                  <a:pt x="69" y="39"/>
                </a:lnTo>
                <a:lnTo>
                  <a:pt x="68" y="39"/>
                </a:lnTo>
                <a:lnTo>
                  <a:pt x="67" y="40"/>
                </a:lnTo>
                <a:lnTo>
                  <a:pt x="66" y="40"/>
                </a:lnTo>
                <a:lnTo>
                  <a:pt x="65" y="41"/>
                </a:lnTo>
                <a:lnTo>
                  <a:pt x="64" y="41"/>
                </a:lnTo>
                <a:lnTo>
                  <a:pt x="63" y="42"/>
                </a:lnTo>
                <a:lnTo>
                  <a:pt x="62" y="42"/>
                </a:lnTo>
                <a:lnTo>
                  <a:pt x="61" y="43"/>
                </a:lnTo>
                <a:lnTo>
                  <a:pt x="60" y="43"/>
                </a:lnTo>
                <a:lnTo>
                  <a:pt x="59" y="43"/>
                </a:lnTo>
                <a:lnTo>
                  <a:pt x="58" y="44"/>
                </a:lnTo>
                <a:lnTo>
                  <a:pt x="57" y="44"/>
                </a:lnTo>
                <a:lnTo>
                  <a:pt x="56" y="44"/>
                </a:lnTo>
                <a:lnTo>
                  <a:pt x="55" y="44"/>
                </a:lnTo>
                <a:lnTo>
                  <a:pt x="54" y="44"/>
                </a:lnTo>
                <a:lnTo>
                  <a:pt x="53" y="43"/>
                </a:lnTo>
                <a:lnTo>
                  <a:pt x="52" y="43"/>
                </a:lnTo>
                <a:lnTo>
                  <a:pt x="51" y="42"/>
                </a:lnTo>
                <a:lnTo>
                  <a:pt x="50" y="42"/>
                </a:lnTo>
                <a:lnTo>
                  <a:pt x="49" y="42"/>
                </a:lnTo>
                <a:lnTo>
                  <a:pt x="48" y="42"/>
                </a:lnTo>
                <a:lnTo>
                  <a:pt x="47" y="42"/>
                </a:lnTo>
                <a:lnTo>
                  <a:pt x="47" y="43"/>
                </a:lnTo>
                <a:lnTo>
                  <a:pt x="46" y="43"/>
                </a:lnTo>
                <a:lnTo>
                  <a:pt x="45" y="43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1" y="46"/>
                </a:lnTo>
                <a:lnTo>
                  <a:pt x="41" y="47"/>
                </a:lnTo>
                <a:lnTo>
                  <a:pt x="40" y="47"/>
                </a:lnTo>
                <a:lnTo>
                  <a:pt x="40" y="48"/>
                </a:lnTo>
                <a:lnTo>
                  <a:pt x="39" y="48"/>
                </a:lnTo>
                <a:lnTo>
                  <a:pt x="38" y="48"/>
                </a:lnTo>
                <a:lnTo>
                  <a:pt x="38" y="49"/>
                </a:lnTo>
                <a:lnTo>
                  <a:pt x="37" y="49"/>
                </a:lnTo>
                <a:lnTo>
                  <a:pt x="37" y="50"/>
                </a:lnTo>
                <a:lnTo>
                  <a:pt x="36" y="50"/>
                </a:lnTo>
                <a:lnTo>
                  <a:pt x="36" y="51"/>
                </a:lnTo>
                <a:lnTo>
                  <a:pt x="35" y="51"/>
                </a:lnTo>
                <a:lnTo>
                  <a:pt x="34" y="51"/>
                </a:lnTo>
                <a:lnTo>
                  <a:pt x="34" y="52"/>
                </a:lnTo>
                <a:lnTo>
                  <a:pt x="34" y="51"/>
                </a:lnTo>
                <a:lnTo>
                  <a:pt x="35" y="51"/>
                </a:lnTo>
                <a:lnTo>
                  <a:pt x="36" y="51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8" y="48"/>
                </a:lnTo>
                <a:lnTo>
                  <a:pt x="39" y="47"/>
                </a:lnTo>
                <a:lnTo>
                  <a:pt x="40" y="47"/>
                </a:lnTo>
                <a:lnTo>
                  <a:pt x="40" y="46"/>
                </a:lnTo>
                <a:lnTo>
                  <a:pt x="41" y="46"/>
                </a:lnTo>
                <a:lnTo>
                  <a:pt x="41" y="45"/>
                </a:lnTo>
                <a:lnTo>
                  <a:pt x="42" y="45"/>
                </a:lnTo>
                <a:lnTo>
                  <a:pt x="42" y="44"/>
                </a:lnTo>
                <a:lnTo>
                  <a:pt x="43" y="44"/>
                </a:lnTo>
                <a:lnTo>
                  <a:pt x="44" y="43"/>
                </a:lnTo>
                <a:lnTo>
                  <a:pt x="45" y="42"/>
                </a:lnTo>
                <a:lnTo>
                  <a:pt x="46" y="42"/>
                </a:lnTo>
                <a:lnTo>
                  <a:pt x="47" y="42"/>
                </a:lnTo>
                <a:lnTo>
                  <a:pt x="48" y="42"/>
                </a:lnTo>
                <a:lnTo>
                  <a:pt x="49" y="42"/>
                </a:lnTo>
                <a:lnTo>
                  <a:pt x="48" y="41"/>
                </a:lnTo>
                <a:lnTo>
                  <a:pt x="46" y="40"/>
                </a:lnTo>
                <a:lnTo>
                  <a:pt x="45" y="40"/>
                </a:lnTo>
                <a:lnTo>
                  <a:pt x="44" y="39"/>
                </a:lnTo>
                <a:lnTo>
                  <a:pt x="43" y="39"/>
                </a:lnTo>
                <a:lnTo>
                  <a:pt x="42" y="38"/>
                </a:lnTo>
                <a:lnTo>
                  <a:pt x="40" y="38"/>
                </a:lnTo>
                <a:lnTo>
                  <a:pt x="39" y="37"/>
                </a:lnTo>
                <a:lnTo>
                  <a:pt x="38" y="37"/>
                </a:lnTo>
                <a:lnTo>
                  <a:pt x="37" y="36"/>
                </a:lnTo>
                <a:lnTo>
                  <a:pt x="36" y="36"/>
                </a:lnTo>
                <a:lnTo>
                  <a:pt x="34" y="36"/>
                </a:lnTo>
                <a:lnTo>
                  <a:pt x="33" y="35"/>
                </a:lnTo>
                <a:lnTo>
                  <a:pt x="31" y="35"/>
                </a:lnTo>
                <a:lnTo>
                  <a:pt x="30" y="35"/>
                </a:lnTo>
                <a:lnTo>
                  <a:pt x="29" y="35"/>
                </a:lnTo>
                <a:lnTo>
                  <a:pt x="30" y="35"/>
                </a:lnTo>
                <a:lnTo>
                  <a:pt x="32" y="35"/>
                </a:lnTo>
                <a:lnTo>
                  <a:pt x="33" y="35"/>
                </a:lnTo>
                <a:lnTo>
                  <a:pt x="34" y="35"/>
                </a:lnTo>
                <a:lnTo>
                  <a:pt x="36" y="36"/>
                </a:lnTo>
                <a:lnTo>
                  <a:pt x="37" y="36"/>
                </a:lnTo>
                <a:lnTo>
                  <a:pt x="38" y="36"/>
                </a:lnTo>
                <a:lnTo>
                  <a:pt x="40" y="37"/>
                </a:lnTo>
                <a:lnTo>
                  <a:pt x="41" y="37"/>
                </a:lnTo>
                <a:lnTo>
                  <a:pt x="42" y="38"/>
                </a:lnTo>
                <a:lnTo>
                  <a:pt x="44" y="38"/>
                </a:lnTo>
                <a:lnTo>
                  <a:pt x="45" y="39"/>
                </a:lnTo>
                <a:lnTo>
                  <a:pt x="46" y="39"/>
                </a:lnTo>
                <a:lnTo>
                  <a:pt x="47" y="40"/>
                </a:lnTo>
                <a:lnTo>
                  <a:pt x="49" y="40"/>
                </a:lnTo>
                <a:lnTo>
                  <a:pt x="50" y="41"/>
                </a:lnTo>
                <a:lnTo>
                  <a:pt x="52" y="42"/>
                </a:lnTo>
                <a:lnTo>
                  <a:pt x="53" y="43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3"/>
                </a:lnTo>
                <a:lnTo>
                  <a:pt x="58" y="43"/>
                </a:lnTo>
                <a:lnTo>
                  <a:pt x="59" y="43"/>
                </a:lnTo>
                <a:lnTo>
                  <a:pt x="60" y="42"/>
                </a:lnTo>
                <a:lnTo>
                  <a:pt x="61" y="42"/>
                </a:lnTo>
                <a:lnTo>
                  <a:pt x="62" y="42"/>
                </a:lnTo>
                <a:lnTo>
                  <a:pt x="63" y="41"/>
                </a:lnTo>
                <a:lnTo>
                  <a:pt x="64" y="41"/>
                </a:lnTo>
                <a:lnTo>
                  <a:pt x="65" y="40"/>
                </a:lnTo>
                <a:lnTo>
                  <a:pt x="66" y="39"/>
                </a:lnTo>
                <a:lnTo>
                  <a:pt x="67" y="39"/>
                </a:lnTo>
                <a:lnTo>
                  <a:pt x="68" y="39"/>
                </a:lnTo>
                <a:lnTo>
                  <a:pt x="69" y="38"/>
                </a:lnTo>
                <a:lnTo>
                  <a:pt x="70" y="38"/>
                </a:lnTo>
                <a:lnTo>
                  <a:pt x="71" y="37"/>
                </a:lnTo>
                <a:lnTo>
                  <a:pt x="72" y="37"/>
                </a:lnTo>
                <a:lnTo>
                  <a:pt x="72" y="36"/>
                </a:lnTo>
                <a:lnTo>
                  <a:pt x="73" y="36"/>
                </a:lnTo>
                <a:lnTo>
                  <a:pt x="74" y="35"/>
                </a:lnTo>
                <a:lnTo>
                  <a:pt x="75" y="35"/>
                </a:lnTo>
                <a:lnTo>
                  <a:pt x="76" y="34"/>
                </a:lnTo>
                <a:lnTo>
                  <a:pt x="78" y="34"/>
                </a:lnTo>
                <a:lnTo>
                  <a:pt x="79" y="34"/>
                </a:lnTo>
                <a:lnTo>
                  <a:pt x="80" y="33"/>
                </a:lnTo>
                <a:lnTo>
                  <a:pt x="81" y="33"/>
                </a:lnTo>
                <a:lnTo>
                  <a:pt x="82" y="33"/>
                </a:lnTo>
                <a:lnTo>
                  <a:pt x="84" y="33"/>
                </a:lnTo>
                <a:lnTo>
                  <a:pt x="85" y="33"/>
                </a:lnTo>
                <a:lnTo>
                  <a:pt x="86" y="33"/>
                </a:lnTo>
                <a:lnTo>
                  <a:pt x="87" y="33"/>
                </a:lnTo>
                <a:lnTo>
                  <a:pt x="88" y="33"/>
                </a:lnTo>
                <a:lnTo>
                  <a:pt x="89" y="33"/>
                </a:lnTo>
                <a:lnTo>
                  <a:pt x="90" y="33"/>
                </a:lnTo>
                <a:lnTo>
                  <a:pt x="91" y="33"/>
                </a:lnTo>
                <a:lnTo>
                  <a:pt x="92" y="34"/>
                </a:lnTo>
                <a:lnTo>
                  <a:pt x="93" y="34"/>
                </a:lnTo>
                <a:lnTo>
                  <a:pt x="94" y="35"/>
                </a:lnTo>
                <a:lnTo>
                  <a:pt x="95" y="35"/>
                </a:lnTo>
                <a:lnTo>
                  <a:pt x="96" y="36"/>
                </a:lnTo>
                <a:lnTo>
                  <a:pt x="97" y="36"/>
                </a:lnTo>
                <a:lnTo>
                  <a:pt x="98" y="35"/>
                </a:lnTo>
                <a:lnTo>
                  <a:pt x="99" y="34"/>
                </a:lnTo>
                <a:lnTo>
                  <a:pt x="100" y="34"/>
                </a:lnTo>
                <a:lnTo>
                  <a:pt x="100" y="33"/>
                </a:lnTo>
                <a:lnTo>
                  <a:pt x="101" y="33"/>
                </a:lnTo>
                <a:lnTo>
                  <a:pt x="102" y="32"/>
                </a:lnTo>
                <a:lnTo>
                  <a:pt x="103" y="32"/>
                </a:lnTo>
                <a:lnTo>
                  <a:pt x="103" y="31"/>
                </a:lnTo>
                <a:lnTo>
                  <a:pt x="104" y="31"/>
                </a:lnTo>
                <a:lnTo>
                  <a:pt x="105" y="31"/>
                </a:lnTo>
                <a:lnTo>
                  <a:pt x="105" y="30"/>
                </a:lnTo>
                <a:lnTo>
                  <a:pt x="106" y="29"/>
                </a:lnTo>
                <a:lnTo>
                  <a:pt x="107" y="29"/>
                </a:lnTo>
                <a:lnTo>
                  <a:pt x="109" y="28"/>
                </a:lnTo>
                <a:lnTo>
                  <a:pt x="111" y="27"/>
                </a:lnTo>
                <a:lnTo>
                  <a:pt x="113" y="26"/>
                </a:lnTo>
                <a:lnTo>
                  <a:pt x="114" y="25"/>
                </a:lnTo>
                <a:lnTo>
                  <a:pt x="116" y="24"/>
                </a:lnTo>
                <a:lnTo>
                  <a:pt x="119" y="24"/>
                </a:lnTo>
                <a:lnTo>
                  <a:pt x="121" y="23"/>
                </a:lnTo>
                <a:lnTo>
                  <a:pt x="123" y="22"/>
                </a:lnTo>
                <a:lnTo>
                  <a:pt x="125" y="22"/>
                </a:lnTo>
                <a:lnTo>
                  <a:pt x="128" y="22"/>
                </a:lnTo>
                <a:lnTo>
                  <a:pt x="130" y="22"/>
                </a:lnTo>
                <a:lnTo>
                  <a:pt x="132" y="23"/>
                </a:lnTo>
                <a:lnTo>
                  <a:pt x="135" y="24"/>
                </a:lnTo>
                <a:lnTo>
                  <a:pt x="136" y="24"/>
                </a:lnTo>
                <a:lnTo>
                  <a:pt x="138" y="24"/>
                </a:lnTo>
                <a:lnTo>
                  <a:pt x="139" y="24"/>
                </a:lnTo>
                <a:lnTo>
                  <a:pt x="141" y="23"/>
                </a:lnTo>
                <a:lnTo>
                  <a:pt x="142" y="22"/>
                </a:lnTo>
                <a:lnTo>
                  <a:pt x="144" y="20"/>
                </a:lnTo>
                <a:lnTo>
                  <a:pt x="145" y="19"/>
                </a:lnTo>
                <a:lnTo>
                  <a:pt x="146" y="17"/>
                </a:lnTo>
                <a:lnTo>
                  <a:pt x="147" y="15"/>
                </a:lnTo>
                <a:lnTo>
                  <a:pt x="148" y="13"/>
                </a:lnTo>
                <a:lnTo>
                  <a:pt x="148" y="10"/>
                </a:lnTo>
                <a:lnTo>
                  <a:pt x="149" y="8"/>
                </a:lnTo>
                <a:lnTo>
                  <a:pt x="149" y="6"/>
                </a:lnTo>
                <a:lnTo>
                  <a:pt x="149" y="4"/>
                </a:lnTo>
                <a:lnTo>
                  <a:pt x="149" y="2"/>
                </a:lnTo>
                <a:lnTo>
                  <a:pt x="149" y="0"/>
                </a:lnTo>
                <a:lnTo>
                  <a:pt x="149" y="1"/>
                </a:lnTo>
                <a:lnTo>
                  <a:pt x="150" y="2"/>
                </a:lnTo>
                <a:lnTo>
                  <a:pt x="150" y="3"/>
                </a:lnTo>
                <a:lnTo>
                  <a:pt x="151" y="4"/>
                </a:lnTo>
                <a:lnTo>
                  <a:pt x="152" y="5"/>
                </a:lnTo>
                <a:lnTo>
                  <a:pt x="152" y="6"/>
                </a:lnTo>
                <a:lnTo>
                  <a:pt x="153" y="6"/>
                </a:lnTo>
                <a:lnTo>
                  <a:pt x="153" y="7"/>
                </a:lnTo>
                <a:lnTo>
                  <a:pt x="153" y="8"/>
                </a:lnTo>
                <a:lnTo>
                  <a:pt x="154" y="8"/>
                </a:lnTo>
                <a:lnTo>
                  <a:pt x="154" y="9"/>
                </a:lnTo>
                <a:lnTo>
                  <a:pt x="155" y="10"/>
                </a:lnTo>
                <a:lnTo>
                  <a:pt x="155" y="11"/>
                </a:lnTo>
              </a:path>
            </a:pathLst>
          </a:custGeom>
          <a:solidFill>
            <a:srgbClr val="FB8C7A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" name="Freeform 1009"/>
          <p:cNvSpPr>
            <a:spLocks/>
          </p:cNvSpPr>
          <p:nvPr/>
        </p:nvSpPr>
        <p:spPr bwMode="auto">
          <a:xfrm>
            <a:off x="1019175" y="4441825"/>
            <a:ext cx="127000" cy="231775"/>
          </a:xfrm>
          <a:custGeom>
            <a:avLst/>
            <a:gdLst>
              <a:gd name="T0" fmla="*/ 70 w 80"/>
              <a:gd name="T1" fmla="*/ 3 h 146"/>
              <a:gd name="T2" fmla="*/ 57 w 80"/>
              <a:gd name="T3" fmla="*/ 1 h 146"/>
              <a:gd name="T4" fmla="*/ 44 w 80"/>
              <a:gd name="T5" fmla="*/ 0 h 146"/>
              <a:gd name="T6" fmla="*/ 30 w 80"/>
              <a:gd name="T7" fmla="*/ 1 h 146"/>
              <a:gd name="T8" fmla="*/ 17 w 80"/>
              <a:gd name="T9" fmla="*/ 2 h 146"/>
              <a:gd name="T10" fmla="*/ 7 w 80"/>
              <a:gd name="T11" fmla="*/ 4 h 146"/>
              <a:gd name="T12" fmla="*/ 5 w 80"/>
              <a:gd name="T13" fmla="*/ 6 h 146"/>
              <a:gd name="T14" fmla="*/ 3 w 80"/>
              <a:gd name="T15" fmla="*/ 7 h 146"/>
              <a:gd name="T16" fmla="*/ 2 w 80"/>
              <a:gd name="T17" fmla="*/ 9 h 146"/>
              <a:gd name="T18" fmla="*/ 1 w 80"/>
              <a:gd name="T19" fmla="*/ 18 h 146"/>
              <a:gd name="T20" fmla="*/ 1 w 80"/>
              <a:gd name="T21" fmla="*/ 32 h 146"/>
              <a:gd name="T22" fmla="*/ 1 w 80"/>
              <a:gd name="T23" fmla="*/ 49 h 146"/>
              <a:gd name="T24" fmla="*/ 1 w 80"/>
              <a:gd name="T25" fmla="*/ 67 h 146"/>
              <a:gd name="T26" fmla="*/ 1 w 80"/>
              <a:gd name="T27" fmla="*/ 83 h 146"/>
              <a:gd name="T28" fmla="*/ 0 w 80"/>
              <a:gd name="T29" fmla="*/ 96 h 146"/>
              <a:gd name="T30" fmla="*/ 0 w 80"/>
              <a:gd name="T31" fmla="*/ 107 h 146"/>
              <a:gd name="T32" fmla="*/ 0 w 80"/>
              <a:gd name="T33" fmla="*/ 118 h 146"/>
              <a:gd name="T34" fmla="*/ 0 w 80"/>
              <a:gd name="T35" fmla="*/ 129 h 146"/>
              <a:gd name="T36" fmla="*/ 0 w 80"/>
              <a:gd name="T37" fmla="*/ 141 h 146"/>
              <a:gd name="T38" fmla="*/ 2 w 80"/>
              <a:gd name="T39" fmla="*/ 138 h 146"/>
              <a:gd name="T40" fmla="*/ 7 w 80"/>
              <a:gd name="T41" fmla="*/ 128 h 146"/>
              <a:gd name="T42" fmla="*/ 12 w 80"/>
              <a:gd name="T43" fmla="*/ 119 h 146"/>
              <a:gd name="T44" fmla="*/ 20 w 80"/>
              <a:gd name="T45" fmla="*/ 113 h 146"/>
              <a:gd name="T46" fmla="*/ 29 w 80"/>
              <a:gd name="T47" fmla="*/ 109 h 146"/>
              <a:gd name="T48" fmla="*/ 38 w 80"/>
              <a:gd name="T49" fmla="*/ 108 h 146"/>
              <a:gd name="T50" fmla="*/ 42 w 80"/>
              <a:gd name="T51" fmla="*/ 110 h 146"/>
              <a:gd name="T52" fmla="*/ 45 w 80"/>
              <a:gd name="T53" fmla="*/ 112 h 146"/>
              <a:gd name="T54" fmla="*/ 49 w 80"/>
              <a:gd name="T55" fmla="*/ 115 h 146"/>
              <a:gd name="T56" fmla="*/ 52 w 80"/>
              <a:gd name="T57" fmla="*/ 118 h 146"/>
              <a:gd name="T58" fmla="*/ 56 w 80"/>
              <a:gd name="T59" fmla="*/ 121 h 146"/>
              <a:gd name="T60" fmla="*/ 56 w 80"/>
              <a:gd name="T61" fmla="*/ 118 h 146"/>
              <a:gd name="T62" fmla="*/ 56 w 80"/>
              <a:gd name="T63" fmla="*/ 115 h 146"/>
              <a:gd name="T64" fmla="*/ 56 w 80"/>
              <a:gd name="T65" fmla="*/ 112 h 146"/>
              <a:gd name="T66" fmla="*/ 57 w 80"/>
              <a:gd name="T67" fmla="*/ 109 h 146"/>
              <a:gd name="T68" fmla="*/ 60 w 80"/>
              <a:gd name="T69" fmla="*/ 102 h 146"/>
              <a:gd name="T70" fmla="*/ 61 w 80"/>
              <a:gd name="T71" fmla="*/ 96 h 146"/>
              <a:gd name="T72" fmla="*/ 62 w 80"/>
              <a:gd name="T73" fmla="*/ 89 h 146"/>
              <a:gd name="T74" fmla="*/ 63 w 80"/>
              <a:gd name="T75" fmla="*/ 82 h 146"/>
              <a:gd name="T76" fmla="*/ 64 w 80"/>
              <a:gd name="T77" fmla="*/ 75 h 146"/>
              <a:gd name="T78" fmla="*/ 65 w 80"/>
              <a:gd name="T79" fmla="*/ 71 h 146"/>
              <a:gd name="T80" fmla="*/ 66 w 80"/>
              <a:gd name="T81" fmla="*/ 68 h 146"/>
              <a:gd name="T82" fmla="*/ 67 w 80"/>
              <a:gd name="T83" fmla="*/ 58 h 146"/>
              <a:gd name="T84" fmla="*/ 68 w 80"/>
              <a:gd name="T85" fmla="*/ 49 h 146"/>
              <a:gd name="T86" fmla="*/ 69 w 80"/>
              <a:gd name="T87" fmla="*/ 40 h 146"/>
              <a:gd name="T88" fmla="*/ 70 w 80"/>
              <a:gd name="T89" fmla="*/ 31 h 146"/>
              <a:gd name="T90" fmla="*/ 73 w 80"/>
              <a:gd name="T91" fmla="*/ 22 h 146"/>
              <a:gd name="T92" fmla="*/ 75 w 80"/>
              <a:gd name="T93" fmla="*/ 17 h 146"/>
              <a:gd name="T94" fmla="*/ 76 w 80"/>
              <a:gd name="T95" fmla="*/ 15 h 146"/>
              <a:gd name="T96" fmla="*/ 79 w 80"/>
              <a:gd name="T97" fmla="*/ 6 h 1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"/>
              <a:gd name="T148" fmla="*/ 0 h 146"/>
              <a:gd name="T149" fmla="*/ 80 w 80"/>
              <a:gd name="T150" fmla="*/ 146 h 14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" h="146">
                <a:moveTo>
                  <a:pt x="79" y="6"/>
                </a:moveTo>
                <a:lnTo>
                  <a:pt x="75" y="5"/>
                </a:lnTo>
                <a:lnTo>
                  <a:pt x="70" y="3"/>
                </a:lnTo>
                <a:lnTo>
                  <a:pt x="66" y="2"/>
                </a:lnTo>
                <a:lnTo>
                  <a:pt x="61" y="2"/>
                </a:lnTo>
                <a:lnTo>
                  <a:pt x="57" y="1"/>
                </a:lnTo>
                <a:lnTo>
                  <a:pt x="53" y="0"/>
                </a:lnTo>
                <a:lnTo>
                  <a:pt x="48" y="0"/>
                </a:lnTo>
                <a:lnTo>
                  <a:pt x="44" y="0"/>
                </a:lnTo>
                <a:lnTo>
                  <a:pt x="39" y="0"/>
                </a:lnTo>
                <a:lnTo>
                  <a:pt x="35" y="0"/>
                </a:lnTo>
                <a:lnTo>
                  <a:pt x="30" y="1"/>
                </a:lnTo>
                <a:lnTo>
                  <a:pt x="26" y="1"/>
                </a:lnTo>
                <a:lnTo>
                  <a:pt x="21" y="2"/>
                </a:lnTo>
                <a:lnTo>
                  <a:pt x="17" y="2"/>
                </a:lnTo>
                <a:lnTo>
                  <a:pt x="12" y="3"/>
                </a:lnTo>
                <a:lnTo>
                  <a:pt x="8" y="4"/>
                </a:lnTo>
                <a:lnTo>
                  <a:pt x="7" y="4"/>
                </a:lnTo>
                <a:lnTo>
                  <a:pt x="7" y="5"/>
                </a:lnTo>
                <a:lnTo>
                  <a:pt x="6" y="5"/>
                </a:lnTo>
                <a:lnTo>
                  <a:pt x="5" y="6"/>
                </a:lnTo>
                <a:lnTo>
                  <a:pt x="4" y="6"/>
                </a:lnTo>
                <a:lnTo>
                  <a:pt x="4" y="7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2" y="9"/>
                </a:lnTo>
                <a:lnTo>
                  <a:pt x="2" y="11"/>
                </a:lnTo>
                <a:lnTo>
                  <a:pt x="2" y="14"/>
                </a:lnTo>
                <a:lnTo>
                  <a:pt x="1" y="18"/>
                </a:lnTo>
                <a:lnTo>
                  <a:pt x="1" y="22"/>
                </a:lnTo>
                <a:lnTo>
                  <a:pt x="1" y="27"/>
                </a:lnTo>
                <a:lnTo>
                  <a:pt x="1" y="32"/>
                </a:lnTo>
                <a:lnTo>
                  <a:pt x="1" y="37"/>
                </a:lnTo>
                <a:lnTo>
                  <a:pt x="1" y="43"/>
                </a:lnTo>
                <a:lnTo>
                  <a:pt x="1" y="49"/>
                </a:lnTo>
                <a:lnTo>
                  <a:pt x="1" y="55"/>
                </a:lnTo>
                <a:lnTo>
                  <a:pt x="1" y="61"/>
                </a:lnTo>
                <a:lnTo>
                  <a:pt x="1" y="67"/>
                </a:lnTo>
                <a:lnTo>
                  <a:pt x="1" y="73"/>
                </a:lnTo>
                <a:lnTo>
                  <a:pt x="1" y="78"/>
                </a:lnTo>
                <a:lnTo>
                  <a:pt x="1" y="83"/>
                </a:lnTo>
                <a:lnTo>
                  <a:pt x="0" y="88"/>
                </a:lnTo>
                <a:lnTo>
                  <a:pt x="0" y="92"/>
                </a:lnTo>
                <a:lnTo>
                  <a:pt x="0" y="96"/>
                </a:lnTo>
                <a:lnTo>
                  <a:pt x="0" y="100"/>
                </a:lnTo>
                <a:lnTo>
                  <a:pt x="0" y="103"/>
                </a:lnTo>
                <a:lnTo>
                  <a:pt x="0" y="107"/>
                </a:lnTo>
                <a:lnTo>
                  <a:pt x="0" y="111"/>
                </a:lnTo>
                <a:lnTo>
                  <a:pt x="0" y="114"/>
                </a:lnTo>
                <a:lnTo>
                  <a:pt x="0" y="118"/>
                </a:lnTo>
                <a:lnTo>
                  <a:pt x="0" y="121"/>
                </a:lnTo>
                <a:lnTo>
                  <a:pt x="0" y="125"/>
                </a:lnTo>
                <a:lnTo>
                  <a:pt x="0" y="129"/>
                </a:lnTo>
                <a:lnTo>
                  <a:pt x="0" y="132"/>
                </a:lnTo>
                <a:lnTo>
                  <a:pt x="0" y="136"/>
                </a:lnTo>
                <a:lnTo>
                  <a:pt x="0" y="141"/>
                </a:lnTo>
                <a:lnTo>
                  <a:pt x="0" y="145"/>
                </a:lnTo>
                <a:lnTo>
                  <a:pt x="1" y="141"/>
                </a:lnTo>
                <a:lnTo>
                  <a:pt x="2" y="138"/>
                </a:lnTo>
                <a:lnTo>
                  <a:pt x="4" y="134"/>
                </a:lnTo>
                <a:lnTo>
                  <a:pt x="5" y="131"/>
                </a:lnTo>
                <a:lnTo>
                  <a:pt x="7" y="128"/>
                </a:lnTo>
                <a:lnTo>
                  <a:pt x="8" y="125"/>
                </a:lnTo>
                <a:lnTo>
                  <a:pt x="10" y="122"/>
                </a:lnTo>
                <a:lnTo>
                  <a:pt x="12" y="119"/>
                </a:lnTo>
                <a:lnTo>
                  <a:pt x="14" y="117"/>
                </a:lnTo>
                <a:lnTo>
                  <a:pt x="17" y="115"/>
                </a:lnTo>
                <a:lnTo>
                  <a:pt x="20" y="113"/>
                </a:lnTo>
                <a:lnTo>
                  <a:pt x="22" y="111"/>
                </a:lnTo>
                <a:lnTo>
                  <a:pt x="26" y="110"/>
                </a:lnTo>
                <a:lnTo>
                  <a:pt x="29" y="109"/>
                </a:lnTo>
                <a:lnTo>
                  <a:pt x="33" y="108"/>
                </a:lnTo>
                <a:lnTo>
                  <a:pt x="37" y="108"/>
                </a:lnTo>
                <a:lnTo>
                  <a:pt x="38" y="108"/>
                </a:lnTo>
                <a:lnTo>
                  <a:pt x="39" y="109"/>
                </a:lnTo>
                <a:lnTo>
                  <a:pt x="40" y="109"/>
                </a:lnTo>
                <a:lnTo>
                  <a:pt x="42" y="110"/>
                </a:lnTo>
                <a:lnTo>
                  <a:pt x="43" y="110"/>
                </a:lnTo>
                <a:lnTo>
                  <a:pt x="44" y="111"/>
                </a:lnTo>
                <a:lnTo>
                  <a:pt x="45" y="112"/>
                </a:lnTo>
                <a:lnTo>
                  <a:pt x="46" y="113"/>
                </a:lnTo>
                <a:lnTo>
                  <a:pt x="48" y="114"/>
                </a:lnTo>
                <a:lnTo>
                  <a:pt x="49" y="115"/>
                </a:lnTo>
                <a:lnTo>
                  <a:pt x="50" y="116"/>
                </a:lnTo>
                <a:lnTo>
                  <a:pt x="51" y="117"/>
                </a:lnTo>
                <a:lnTo>
                  <a:pt x="52" y="118"/>
                </a:lnTo>
                <a:lnTo>
                  <a:pt x="53" y="119"/>
                </a:lnTo>
                <a:lnTo>
                  <a:pt x="55" y="120"/>
                </a:lnTo>
                <a:lnTo>
                  <a:pt x="56" y="121"/>
                </a:lnTo>
                <a:lnTo>
                  <a:pt x="56" y="120"/>
                </a:lnTo>
                <a:lnTo>
                  <a:pt x="56" y="119"/>
                </a:lnTo>
                <a:lnTo>
                  <a:pt x="56" y="118"/>
                </a:lnTo>
                <a:lnTo>
                  <a:pt x="56" y="117"/>
                </a:lnTo>
                <a:lnTo>
                  <a:pt x="56" y="116"/>
                </a:lnTo>
                <a:lnTo>
                  <a:pt x="56" y="115"/>
                </a:lnTo>
                <a:lnTo>
                  <a:pt x="56" y="114"/>
                </a:lnTo>
                <a:lnTo>
                  <a:pt x="56" y="113"/>
                </a:lnTo>
                <a:lnTo>
                  <a:pt x="56" y="112"/>
                </a:lnTo>
                <a:lnTo>
                  <a:pt x="57" y="111"/>
                </a:lnTo>
                <a:lnTo>
                  <a:pt x="57" y="110"/>
                </a:lnTo>
                <a:lnTo>
                  <a:pt x="57" y="109"/>
                </a:lnTo>
                <a:lnTo>
                  <a:pt x="58" y="107"/>
                </a:lnTo>
                <a:lnTo>
                  <a:pt x="59" y="104"/>
                </a:lnTo>
                <a:lnTo>
                  <a:pt x="60" y="102"/>
                </a:lnTo>
                <a:lnTo>
                  <a:pt x="60" y="100"/>
                </a:lnTo>
                <a:lnTo>
                  <a:pt x="61" y="98"/>
                </a:lnTo>
                <a:lnTo>
                  <a:pt x="61" y="96"/>
                </a:lnTo>
                <a:lnTo>
                  <a:pt x="62" y="93"/>
                </a:lnTo>
                <a:lnTo>
                  <a:pt x="62" y="91"/>
                </a:lnTo>
                <a:lnTo>
                  <a:pt x="62" y="89"/>
                </a:lnTo>
                <a:lnTo>
                  <a:pt x="63" y="86"/>
                </a:lnTo>
                <a:lnTo>
                  <a:pt x="63" y="84"/>
                </a:lnTo>
                <a:lnTo>
                  <a:pt x="63" y="82"/>
                </a:lnTo>
                <a:lnTo>
                  <a:pt x="63" y="80"/>
                </a:lnTo>
                <a:lnTo>
                  <a:pt x="63" y="77"/>
                </a:lnTo>
                <a:lnTo>
                  <a:pt x="64" y="75"/>
                </a:lnTo>
                <a:lnTo>
                  <a:pt x="64" y="73"/>
                </a:lnTo>
                <a:lnTo>
                  <a:pt x="64" y="72"/>
                </a:lnTo>
                <a:lnTo>
                  <a:pt x="65" y="71"/>
                </a:lnTo>
                <a:lnTo>
                  <a:pt x="65" y="70"/>
                </a:lnTo>
                <a:lnTo>
                  <a:pt x="66" y="69"/>
                </a:lnTo>
                <a:lnTo>
                  <a:pt x="66" y="68"/>
                </a:lnTo>
                <a:lnTo>
                  <a:pt x="67" y="65"/>
                </a:lnTo>
                <a:lnTo>
                  <a:pt x="67" y="62"/>
                </a:lnTo>
                <a:lnTo>
                  <a:pt x="67" y="58"/>
                </a:lnTo>
                <a:lnTo>
                  <a:pt x="67" y="55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9" y="43"/>
                </a:lnTo>
                <a:lnTo>
                  <a:pt x="69" y="40"/>
                </a:lnTo>
                <a:lnTo>
                  <a:pt x="70" y="37"/>
                </a:lnTo>
                <a:lnTo>
                  <a:pt x="70" y="34"/>
                </a:lnTo>
                <a:lnTo>
                  <a:pt x="70" y="31"/>
                </a:lnTo>
                <a:lnTo>
                  <a:pt x="71" y="28"/>
                </a:lnTo>
                <a:lnTo>
                  <a:pt x="72" y="25"/>
                </a:lnTo>
                <a:lnTo>
                  <a:pt x="73" y="22"/>
                </a:lnTo>
                <a:lnTo>
                  <a:pt x="74" y="19"/>
                </a:lnTo>
                <a:lnTo>
                  <a:pt x="74" y="18"/>
                </a:lnTo>
                <a:lnTo>
                  <a:pt x="75" y="17"/>
                </a:lnTo>
                <a:lnTo>
                  <a:pt x="75" y="16"/>
                </a:lnTo>
                <a:lnTo>
                  <a:pt x="76" y="16"/>
                </a:lnTo>
                <a:lnTo>
                  <a:pt x="76" y="15"/>
                </a:lnTo>
                <a:lnTo>
                  <a:pt x="77" y="15"/>
                </a:lnTo>
                <a:lnTo>
                  <a:pt x="77" y="14"/>
                </a:lnTo>
                <a:lnTo>
                  <a:pt x="79" y="6"/>
                </a:lnTo>
              </a:path>
            </a:pathLst>
          </a:custGeom>
          <a:solidFill>
            <a:srgbClr val="C1C7C2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" name="Freeform 1010"/>
          <p:cNvSpPr>
            <a:spLocks/>
          </p:cNvSpPr>
          <p:nvPr/>
        </p:nvSpPr>
        <p:spPr bwMode="auto">
          <a:xfrm>
            <a:off x="1027113" y="4446588"/>
            <a:ext cx="114300" cy="33337"/>
          </a:xfrm>
          <a:custGeom>
            <a:avLst/>
            <a:gdLst>
              <a:gd name="T0" fmla="*/ 2 w 72"/>
              <a:gd name="T1" fmla="*/ 6 h 21"/>
              <a:gd name="T2" fmla="*/ 0 w 72"/>
              <a:gd name="T3" fmla="*/ 8 h 21"/>
              <a:gd name="T4" fmla="*/ 0 w 72"/>
              <a:gd name="T5" fmla="*/ 10 h 21"/>
              <a:gd name="T6" fmla="*/ 1 w 72"/>
              <a:gd name="T7" fmla="*/ 12 h 21"/>
              <a:gd name="T8" fmla="*/ 3 w 72"/>
              <a:gd name="T9" fmla="*/ 15 h 21"/>
              <a:gd name="T10" fmla="*/ 6 w 72"/>
              <a:gd name="T11" fmla="*/ 17 h 21"/>
              <a:gd name="T12" fmla="*/ 9 w 72"/>
              <a:gd name="T13" fmla="*/ 18 h 21"/>
              <a:gd name="T14" fmla="*/ 12 w 72"/>
              <a:gd name="T15" fmla="*/ 18 h 21"/>
              <a:gd name="T16" fmla="*/ 16 w 72"/>
              <a:gd name="T17" fmla="*/ 19 h 21"/>
              <a:gd name="T18" fmla="*/ 20 w 72"/>
              <a:gd name="T19" fmla="*/ 19 h 21"/>
              <a:gd name="T20" fmla="*/ 24 w 72"/>
              <a:gd name="T21" fmla="*/ 19 h 21"/>
              <a:gd name="T22" fmla="*/ 28 w 72"/>
              <a:gd name="T23" fmla="*/ 20 h 21"/>
              <a:gd name="T24" fmla="*/ 31 w 72"/>
              <a:gd name="T25" fmla="*/ 20 h 21"/>
              <a:gd name="T26" fmla="*/ 35 w 72"/>
              <a:gd name="T27" fmla="*/ 20 h 21"/>
              <a:gd name="T28" fmla="*/ 38 w 72"/>
              <a:gd name="T29" fmla="*/ 20 h 21"/>
              <a:gd name="T30" fmla="*/ 42 w 72"/>
              <a:gd name="T31" fmla="*/ 20 h 21"/>
              <a:gd name="T32" fmla="*/ 45 w 72"/>
              <a:gd name="T33" fmla="*/ 20 h 21"/>
              <a:gd name="T34" fmla="*/ 49 w 72"/>
              <a:gd name="T35" fmla="*/ 20 h 21"/>
              <a:gd name="T36" fmla="*/ 52 w 72"/>
              <a:gd name="T37" fmla="*/ 19 h 21"/>
              <a:gd name="T38" fmla="*/ 55 w 72"/>
              <a:gd name="T39" fmla="*/ 18 h 21"/>
              <a:gd name="T40" fmla="*/ 58 w 72"/>
              <a:gd name="T41" fmla="*/ 17 h 21"/>
              <a:gd name="T42" fmla="*/ 62 w 72"/>
              <a:gd name="T43" fmla="*/ 16 h 21"/>
              <a:gd name="T44" fmla="*/ 65 w 72"/>
              <a:gd name="T45" fmla="*/ 14 h 21"/>
              <a:gd name="T46" fmla="*/ 68 w 72"/>
              <a:gd name="T47" fmla="*/ 11 h 21"/>
              <a:gd name="T48" fmla="*/ 70 w 72"/>
              <a:gd name="T49" fmla="*/ 10 h 21"/>
              <a:gd name="T50" fmla="*/ 71 w 72"/>
              <a:gd name="T51" fmla="*/ 8 h 21"/>
              <a:gd name="T52" fmla="*/ 71 w 72"/>
              <a:gd name="T53" fmla="*/ 6 h 21"/>
              <a:gd name="T54" fmla="*/ 67 w 72"/>
              <a:gd name="T55" fmla="*/ 4 h 21"/>
              <a:gd name="T56" fmla="*/ 60 w 72"/>
              <a:gd name="T57" fmla="*/ 2 h 21"/>
              <a:gd name="T58" fmla="*/ 54 w 72"/>
              <a:gd name="T59" fmla="*/ 1 h 21"/>
              <a:gd name="T60" fmla="*/ 47 w 72"/>
              <a:gd name="T61" fmla="*/ 0 h 21"/>
              <a:gd name="T62" fmla="*/ 40 w 72"/>
              <a:gd name="T63" fmla="*/ 0 h 21"/>
              <a:gd name="T64" fmla="*/ 33 w 72"/>
              <a:gd name="T65" fmla="*/ 0 h 21"/>
              <a:gd name="T66" fmla="*/ 27 w 72"/>
              <a:gd name="T67" fmla="*/ 1 h 21"/>
              <a:gd name="T68" fmla="*/ 20 w 72"/>
              <a:gd name="T69" fmla="*/ 1 h 21"/>
              <a:gd name="T70" fmla="*/ 16 w 72"/>
              <a:gd name="T71" fmla="*/ 2 h 21"/>
              <a:gd name="T72" fmla="*/ 14 w 72"/>
              <a:gd name="T73" fmla="*/ 2 h 21"/>
              <a:gd name="T74" fmla="*/ 12 w 72"/>
              <a:gd name="T75" fmla="*/ 2 h 21"/>
              <a:gd name="T76" fmla="*/ 10 w 72"/>
              <a:gd name="T77" fmla="*/ 3 h 21"/>
              <a:gd name="T78" fmla="*/ 8 w 72"/>
              <a:gd name="T79" fmla="*/ 3 h 21"/>
              <a:gd name="T80" fmla="*/ 6 w 72"/>
              <a:gd name="T81" fmla="*/ 4 h 21"/>
              <a:gd name="T82" fmla="*/ 2 w 72"/>
              <a:gd name="T83" fmla="*/ 6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2"/>
              <a:gd name="T127" fmla="*/ 0 h 21"/>
              <a:gd name="T128" fmla="*/ 72 w 72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2" h="21">
                <a:moveTo>
                  <a:pt x="2" y="6"/>
                </a:move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1"/>
                </a:lnTo>
                <a:lnTo>
                  <a:pt x="1" y="12"/>
                </a:lnTo>
                <a:lnTo>
                  <a:pt x="2" y="14"/>
                </a:lnTo>
                <a:lnTo>
                  <a:pt x="3" y="15"/>
                </a:lnTo>
                <a:lnTo>
                  <a:pt x="5" y="16"/>
                </a:lnTo>
                <a:lnTo>
                  <a:pt x="6" y="17"/>
                </a:lnTo>
                <a:lnTo>
                  <a:pt x="8" y="17"/>
                </a:lnTo>
                <a:lnTo>
                  <a:pt x="9" y="18"/>
                </a:lnTo>
                <a:lnTo>
                  <a:pt x="11" y="18"/>
                </a:lnTo>
                <a:lnTo>
                  <a:pt x="12" y="18"/>
                </a:lnTo>
                <a:lnTo>
                  <a:pt x="14" y="19"/>
                </a:lnTo>
                <a:lnTo>
                  <a:pt x="16" y="19"/>
                </a:lnTo>
                <a:lnTo>
                  <a:pt x="18" y="19"/>
                </a:lnTo>
                <a:lnTo>
                  <a:pt x="20" y="19"/>
                </a:lnTo>
                <a:lnTo>
                  <a:pt x="22" y="19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0" y="20"/>
                </a:lnTo>
                <a:lnTo>
                  <a:pt x="31" y="20"/>
                </a:lnTo>
                <a:lnTo>
                  <a:pt x="33" y="20"/>
                </a:lnTo>
                <a:lnTo>
                  <a:pt x="35" y="20"/>
                </a:lnTo>
                <a:lnTo>
                  <a:pt x="37" y="20"/>
                </a:lnTo>
                <a:lnTo>
                  <a:pt x="38" y="20"/>
                </a:lnTo>
                <a:lnTo>
                  <a:pt x="40" y="20"/>
                </a:lnTo>
                <a:lnTo>
                  <a:pt x="42" y="20"/>
                </a:lnTo>
                <a:lnTo>
                  <a:pt x="44" y="20"/>
                </a:lnTo>
                <a:lnTo>
                  <a:pt x="45" y="20"/>
                </a:lnTo>
                <a:lnTo>
                  <a:pt x="47" y="20"/>
                </a:lnTo>
                <a:lnTo>
                  <a:pt x="49" y="20"/>
                </a:lnTo>
                <a:lnTo>
                  <a:pt x="51" y="19"/>
                </a:lnTo>
                <a:lnTo>
                  <a:pt x="52" y="19"/>
                </a:lnTo>
                <a:lnTo>
                  <a:pt x="54" y="19"/>
                </a:lnTo>
                <a:lnTo>
                  <a:pt x="55" y="18"/>
                </a:lnTo>
                <a:lnTo>
                  <a:pt x="57" y="18"/>
                </a:lnTo>
                <a:lnTo>
                  <a:pt x="58" y="17"/>
                </a:lnTo>
                <a:lnTo>
                  <a:pt x="60" y="17"/>
                </a:lnTo>
                <a:lnTo>
                  <a:pt x="62" y="16"/>
                </a:lnTo>
                <a:lnTo>
                  <a:pt x="64" y="15"/>
                </a:lnTo>
                <a:lnTo>
                  <a:pt x="65" y="14"/>
                </a:lnTo>
                <a:lnTo>
                  <a:pt x="66" y="13"/>
                </a:lnTo>
                <a:lnTo>
                  <a:pt x="68" y="11"/>
                </a:lnTo>
                <a:lnTo>
                  <a:pt x="69" y="10"/>
                </a:lnTo>
                <a:lnTo>
                  <a:pt x="70" y="10"/>
                </a:lnTo>
                <a:lnTo>
                  <a:pt x="71" y="9"/>
                </a:lnTo>
                <a:lnTo>
                  <a:pt x="71" y="8"/>
                </a:lnTo>
                <a:lnTo>
                  <a:pt x="71" y="7"/>
                </a:lnTo>
                <a:lnTo>
                  <a:pt x="71" y="6"/>
                </a:lnTo>
                <a:lnTo>
                  <a:pt x="70" y="6"/>
                </a:lnTo>
                <a:lnTo>
                  <a:pt x="67" y="4"/>
                </a:lnTo>
                <a:lnTo>
                  <a:pt x="64" y="3"/>
                </a:lnTo>
                <a:lnTo>
                  <a:pt x="60" y="2"/>
                </a:lnTo>
                <a:lnTo>
                  <a:pt x="57" y="1"/>
                </a:lnTo>
                <a:lnTo>
                  <a:pt x="54" y="1"/>
                </a:lnTo>
                <a:lnTo>
                  <a:pt x="51" y="0"/>
                </a:lnTo>
                <a:lnTo>
                  <a:pt x="47" y="0"/>
                </a:lnTo>
                <a:lnTo>
                  <a:pt x="44" y="0"/>
                </a:lnTo>
                <a:lnTo>
                  <a:pt x="40" y="0"/>
                </a:lnTo>
                <a:lnTo>
                  <a:pt x="37" y="0"/>
                </a:lnTo>
                <a:lnTo>
                  <a:pt x="33" y="0"/>
                </a:lnTo>
                <a:lnTo>
                  <a:pt x="30" y="0"/>
                </a:lnTo>
                <a:lnTo>
                  <a:pt x="27" y="1"/>
                </a:lnTo>
                <a:lnTo>
                  <a:pt x="23" y="1"/>
                </a:lnTo>
                <a:lnTo>
                  <a:pt x="20" y="1"/>
                </a:lnTo>
                <a:lnTo>
                  <a:pt x="17" y="2"/>
                </a:lnTo>
                <a:lnTo>
                  <a:pt x="16" y="2"/>
                </a:lnTo>
                <a:lnTo>
                  <a:pt x="15" y="2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1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2" y="6"/>
                </a:lnTo>
              </a:path>
            </a:pathLst>
          </a:custGeom>
          <a:solidFill>
            <a:srgbClr val="9BA29B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1" name="Freeform 1011"/>
          <p:cNvSpPr>
            <a:spLocks/>
          </p:cNvSpPr>
          <p:nvPr/>
        </p:nvSpPr>
        <p:spPr bwMode="auto">
          <a:xfrm>
            <a:off x="1100138" y="4249738"/>
            <a:ext cx="379412" cy="539750"/>
          </a:xfrm>
          <a:custGeom>
            <a:avLst/>
            <a:gdLst>
              <a:gd name="T0" fmla="*/ 17 w 239"/>
              <a:gd name="T1" fmla="*/ 142 h 340"/>
              <a:gd name="T2" fmla="*/ 5 w 239"/>
              <a:gd name="T3" fmla="*/ 180 h 340"/>
              <a:gd name="T4" fmla="*/ 0 w 239"/>
              <a:gd name="T5" fmla="*/ 214 h 340"/>
              <a:gd name="T6" fmla="*/ 3 w 239"/>
              <a:gd name="T7" fmla="*/ 245 h 340"/>
              <a:gd name="T8" fmla="*/ 8 w 239"/>
              <a:gd name="T9" fmla="*/ 271 h 340"/>
              <a:gd name="T10" fmla="*/ 16 w 239"/>
              <a:gd name="T11" fmla="*/ 301 h 340"/>
              <a:gd name="T12" fmla="*/ 31 w 239"/>
              <a:gd name="T13" fmla="*/ 328 h 340"/>
              <a:gd name="T14" fmla="*/ 51 w 239"/>
              <a:gd name="T15" fmla="*/ 339 h 340"/>
              <a:gd name="T16" fmla="*/ 74 w 239"/>
              <a:gd name="T17" fmla="*/ 336 h 340"/>
              <a:gd name="T18" fmla="*/ 96 w 239"/>
              <a:gd name="T19" fmla="*/ 324 h 340"/>
              <a:gd name="T20" fmla="*/ 107 w 239"/>
              <a:gd name="T21" fmla="*/ 299 h 340"/>
              <a:gd name="T22" fmla="*/ 112 w 239"/>
              <a:gd name="T23" fmla="*/ 276 h 340"/>
              <a:gd name="T24" fmla="*/ 112 w 239"/>
              <a:gd name="T25" fmla="*/ 269 h 340"/>
              <a:gd name="T26" fmla="*/ 109 w 239"/>
              <a:gd name="T27" fmla="*/ 258 h 340"/>
              <a:gd name="T28" fmla="*/ 107 w 239"/>
              <a:gd name="T29" fmla="*/ 247 h 340"/>
              <a:gd name="T30" fmla="*/ 105 w 239"/>
              <a:gd name="T31" fmla="*/ 238 h 340"/>
              <a:gd name="T32" fmla="*/ 105 w 239"/>
              <a:gd name="T33" fmla="*/ 226 h 340"/>
              <a:gd name="T34" fmla="*/ 105 w 239"/>
              <a:gd name="T35" fmla="*/ 214 h 340"/>
              <a:gd name="T36" fmla="*/ 106 w 239"/>
              <a:gd name="T37" fmla="*/ 197 h 340"/>
              <a:gd name="T38" fmla="*/ 108 w 239"/>
              <a:gd name="T39" fmla="*/ 180 h 340"/>
              <a:gd name="T40" fmla="*/ 117 w 239"/>
              <a:gd name="T41" fmla="*/ 156 h 340"/>
              <a:gd name="T42" fmla="*/ 133 w 239"/>
              <a:gd name="T43" fmla="*/ 134 h 340"/>
              <a:gd name="T44" fmla="*/ 154 w 239"/>
              <a:gd name="T45" fmla="*/ 132 h 340"/>
              <a:gd name="T46" fmla="*/ 175 w 239"/>
              <a:gd name="T47" fmla="*/ 137 h 340"/>
              <a:gd name="T48" fmla="*/ 198 w 239"/>
              <a:gd name="T49" fmla="*/ 143 h 340"/>
              <a:gd name="T50" fmla="*/ 206 w 239"/>
              <a:gd name="T51" fmla="*/ 142 h 340"/>
              <a:gd name="T52" fmla="*/ 218 w 239"/>
              <a:gd name="T53" fmla="*/ 139 h 340"/>
              <a:gd name="T54" fmla="*/ 229 w 239"/>
              <a:gd name="T55" fmla="*/ 134 h 340"/>
              <a:gd name="T56" fmla="*/ 237 w 239"/>
              <a:gd name="T57" fmla="*/ 125 h 340"/>
              <a:gd name="T58" fmla="*/ 227 w 239"/>
              <a:gd name="T59" fmla="*/ 98 h 340"/>
              <a:gd name="T60" fmla="*/ 210 w 239"/>
              <a:gd name="T61" fmla="*/ 69 h 340"/>
              <a:gd name="T62" fmla="*/ 206 w 239"/>
              <a:gd name="T63" fmla="*/ 62 h 340"/>
              <a:gd name="T64" fmla="*/ 206 w 239"/>
              <a:gd name="T65" fmla="*/ 49 h 340"/>
              <a:gd name="T66" fmla="*/ 209 w 239"/>
              <a:gd name="T67" fmla="*/ 37 h 340"/>
              <a:gd name="T68" fmla="*/ 211 w 239"/>
              <a:gd name="T69" fmla="*/ 27 h 340"/>
              <a:gd name="T70" fmla="*/ 213 w 239"/>
              <a:gd name="T71" fmla="*/ 18 h 340"/>
              <a:gd name="T72" fmla="*/ 204 w 239"/>
              <a:gd name="T73" fmla="*/ 7 h 340"/>
              <a:gd name="T74" fmla="*/ 185 w 239"/>
              <a:gd name="T75" fmla="*/ 0 h 340"/>
              <a:gd name="T76" fmla="*/ 180 w 239"/>
              <a:gd name="T77" fmla="*/ 5 h 340"/>
              <a:gd name="T78" fmla="*/ 176 w 239"/>
              <a:gd name="T79" fmla="*/ 15 h 340"/>
              <a:gd name="T80" fmla="*/ 176 w 239"/>
              <a:gd name="T81" fmla="*/ 12 h 340"/>
              <a:gd name="T82" fmla="*/ 175 w 239"/>
              <a:gd name="T83" fmla="*/ 4 h 340"/>
              <a:gd name="T84" fmla="*/ 167 w 239"/>
              <a:gd name="T85" fmla="*/ 1 h 340"/>
              <a:gd name="T86" fmla="*/ 150 w 239"/>
              <a:gd name="T87" fmla="*/ 3 h 340"/>
              <a:gd name="T88" fmla="*/ 143 w 239"/>
              <a:gd name="T89" fmla="*/ 10 h 340"/>
              <a:gd name="T90" fmla="*/ 140 w 239"/>
              <a:gd name="T91" fmla="*/ 35 h 340"/>
              <a:gd name="T92" fmla="*/ 128 w 239"/>
              <a:gd name="T93" fmla="*/ 46 h 340"/>
              <a:gd name="T94" fmla="*/ 108 w 239"/>
              <a:gd name="T95" fmla="*/ 49 h 340"/>
              <a:gd name="T96" fmla="*/ 83 w 239"/>
              <a:gd name="T97" fmla="*/ 56 h 340"/>
              <a:gd name="T98" fmla="*/ 68 w 239"/>
              <a:gd name="T99" fmla="*/ 51 h 340"/>
              <a:gd name="T100" fmla="*/ 58 w 239"/>
              <a:gd name="T101" fmla="*/ 31 h 340"/>
              <a:gd name="T102" fmla="*/ 48 w 239"/>
              <a:gd name="T103" fmla="*/ 24 h 340"/>
              <a:gd name="T104" fmla="*/ 41 w 239"/>
              <a:gd name="T105" fmla="*/ 26 h 340"/>
              <a:gd name="T106" fmla="*/ 33 w 239"/>
              <a:gd name="T107" fmla="*/ 30 h 340"/>
              <a:gd name="T108" fmla="*/ 22 w 239"/>
              <a:gd name="T109" fmla="*/ 39 h 340"/>
              <a:gd name="T110" fmla="*/ 20 w 239"/>
              <a:gd name="T111" fmla="*/ 46 h 340"/>
              <a:gd name="T112" fmla="*/ 25 w 239"/>
              <a:gd name="T113" fmla="*/ 53 h 340"/>
              <a:gd name="T114" fmla="*/ 31 w 239"/>
              <a:gd name="T115" fmla="*/ 63 h 340"/>
              <a:gd name="T116" fmla="*/ 37 w 239"/>
              <a:gd name="T117" fmla="*/ 75 h 340"/>
              <a:gd name="T118" fmla="*/ 39 w 239"/>
              <a:gd name="T119" fmla="*/ 90 h 340"/>
              <a:gd name="T120" fmla="*/ 38 w 239"/>
              <a:gd name="T121" fmla="*/ 97 h 340"/>
              <a:gd name="T122" fmla="*/ 35 w 239"/>
              <a:gd name="T123" fmla="*/ 105 h 3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9"/>
              <a:gd name="T187" fmla="*/ 0 h 340"/>
              <a:gd name="T188" fmla="*/ 239 w 239"/>
              <a:gd name="T189" fmla="*/ 340 h 3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9" h="340">
                <a:moveTo>
                  <a:pt x="32" y="112"/>
                </a:moveTo>
                <a:lnTo>
                  <a:pt x="29" y="116"/>
                </a:lnTo>
                <a:lnTo>
                  <a:pt x="26" y="121"/>
                </a:lnTo>
                <a:lnTo>
                  <a:pt x="24" y="126"/>
                </a:lnTo>
                <a:lnTo>
                  <a:pt x="21" y="132"/>
                </a:lnTo>
                <a:lnTo>
                  <a:pt x="19" y="137"/>
                </a:lnTo>
                <a:lnTo>
                  <a:pt x="17" y="142"/>
                </a:lnTo>
                <a:lnTo>
                  <a:pt x="15" y="147"/>
                </a:lnTo>
                <a:lnTo>
                  <a:pt x="12" y="153"/>
                </a:lnTo>
                <a:lnTo>
                  <a:pt x="11" y="158"/>
                </a:lnTo>
                <a:lnTo>
                  <a:pt x="9" y="164"/>
                </a:lnTo>
                <a:lnTo>
                  <a:pt x="7" y="169"/>
                </a:lnTo>
                <a:lnTo>
                  <a:pt x="6" y="175"/>
                </a:lnTo>
                <a:lnTo>
                  <a:pt x="5" y="180"/>
                </a:lnTo>
                <a:lnTo>
                  <a:pt x="3" y="186"/>
                </a:lnTo>
                <a:lnTo>
                  <a:pt x="2" y="192"/>
                </a:lnTo>
                <a:lnTo>
                  <a:pt x="1" y="198"/>
                </a:lnTo>
                <a:lnTo>
                  <a:pt x="1" y="202"/>
                </a:lnTo>
                <a:lnTo>
                  <a:pt x="0" y="206"/>
                </a:lnTo>
                <a:lnTo>
                  <a:pt x="0" y="210"/>
                </a:lnTo>
                <a:lnTo>
                  <a:pt x="0" y="214"/>
                </a:lnTo>
                <a:lnTo>
                  <a:pt x="0" y="219"/>
                </a:lnTo>
                <a:lnTo>
                  <a:pt x="0" y="223"/>
                </a:lnTo>
                <a:lnTo>
                  <a:pt x="0" y="227"/>
                </a:lnTo>
                <a:lnTo>
                  <a:pt x="1" y="232"/>
                </a:lnTo>
                <a:lnTo>
                  <a:pt x="1" y="236"/>
                </a:lnTo>
                <a:lnTo>
                  <a:pt x="2" y="240"/>
                </a:lnTo>
                <a:lnTo>
                  <a:pt x="3" y="245"/>
                </a:lnTo>
                <a:lnTo>
                  <a:pt x="3" y="249"/>
                </a:lnTo>
                <a:lnTo>
                  <a:pt x="4" y="253"/>
                </a:lnTo>
                <a:lnTo>
                  <a:pt x="5" y="258"/>
                </a:lnTo>
                <a:lnTo>
                  <a:pt x="6" y="262"/>
                </a:lnTo>
                <a:lnTo>
                  <a:pt x="7" y="267"/>
                </a:lnTo>
                <a:lnTo>
                  <a:pt x="8" y="267"/>
                </a:lnTo>
                <a:lnTo>
                  <a:pt x="8" y="271"/>
                </a:lnTo>
                <a:lnTo>
                  <a:pt x="9" y="275"/>
                </a:lnTo>
                <a:lnTo>
                  <a:pt x="10" y="280"/>
                </a:lnTo>
                <a:lnTo>
                  <a:pt x="11" y="284"/>
                </a:lnTo>
                <a:lnTo>
                  <a:pt x="12" y="289"/>
                </a:lnTo>
                <a:lnTo>
                  <a:pt x="13" y="293"/>
                </a:lnTo>
                <a:lnTo>
                  <a:pt x="15" y="297"/>
                </a:lnTo>
                <a:lnTo>
                  <a:pt x="16" y="301"/>
                </a:lnTo>
                <a:lnTo>
                  <a:pt x="18" y="306"/>
                </a:lnTo>
                <a:lnTo>
                  <a:pt x="19" y="310"/>
                </a:lnTo>
                <a:lnTo>
                  <a:pt x="22" y="314"/>
                </a:lnTo>
                <a:lnTo>
                  <a:pt x="24" y="318"/>
                </a:lnTo>
                <a:lnTo>
                  <a:pt x="26" y="321"/>
                </a:lnTo>
                <a:lnTo>
                  <a:pt x="28" y="325"/>
                </a:lnTo>
                <a:lnTo>
                  <a:pt x="31" y="328"/>
                </a:lnTo>
                <a:lnTo>
                  <a:pt x="34" y="332"/>
                </a:lnTo>
                <a:lnTo>
                  <a:pt x="36" y="334"/>
                </a:lnTo>
                <a:lnTo>
                  <a:pt x="39" y="336"/>
                </a:lnTo>
                <a:lnTo>
                  <a:pt x="41" y="337"/>
                </a:lnTo>
                <a:lnTo>
                  <a:pt x="44" y="338"/>
                </a:lnTo>
                <a:lnTo>
                  <a:pt x="47" y="339"/>
                </a:lnTo>
                <a:lnTo>
                  <a:pt x="51" y="339"/>
                </a:lnTo>
                <a:lnTo>
                  <a:pt x="54" y="339"/>
                </a:lnTo>
                <a:lnTo>
                  <a:pt x="57" y="339"/>
                </a:lnTo>
                <a:lnTo>
                  <a:pt x="61" y="339"/>
                </a:lnTo>
                <a:lnTo>
                  <a:pt x="64" y="339"/>
                </a:lnTo>
                <a:lnTo>
                  <a:pt x="67" y="338"/>
                </a:lnTo>
                <a:lnTo>
                  <a:pt x="71" y="337"/>
                </a:lnTo>
                <a:lnTo>
                  <a:pt x="74" y="336"/>
                </a:lnTo>
                <a:lnTo>
                  <a:pt x="77" y="335"/>
                </a:lnTo>
                <a:lnTo>
                  <a:pt x="81" y="334"/>
                </a:lnTo>
                <a:lnTo>
                  <a:pt x="84" y="333"/>
                </a:lnTo>
                <a:lnTo>
                  <a:pt x="87" y="332"/>
                </a:lnTo>
                <a:lnTo>
                  <a:pt x="90" y="329"/>
                </a:lnTo>
                <a:lnTo>
                  <a:pt x="93" y="327"/>
                </a:lnTo>
                <a:lnTo>
                  <a:pt x="96" y="324"/>
                </a:lnTo>
                <a:lnTo>
                  <a:pt x="98" y="321"/>
                </a:lnTo>
                <a:lnTo>
                  <a:pt x="100" y="318"/>
                </a:lnTo>
                <a:lnTo>
                  <a:pt x="102" y="314"/>
                </a:lnTo>
                <a:lnTo>
                  <a:pt x="103" y="311"/>
                </a:lnTo>
                <a:lnTo>
                  <a:pt x="105" y="307"/>
                </a:lnTo>
                <a:lnTo>
                  <a:pt x="106" y="303"/>
                </a:lnTo>
                <a:lnTo>
                  <a:pt x="107" y="299"/>
                </a:lnTo>
                <a:lnTo>
                  <a:pt x="108" y="294"/>
                </a:lnTo>
                <a:lnTo>
                  <a:pt x="109" y="290"/>
                </a:lnTo>
                <a:lnTo>
                  <a:pt x="110" y="286"/>
                </a:lnTo>
                <a:lnTo>
                  <a:pt x="111" y="282"/>
                </a:lnTo>
                <a:lnTo>
                  <a:pt x="112" y="278"/>
                </a:lnTo>
                <a:lnTo>
                  <a:pt x="112" y="277"/>
                </a:lnTo>
                <a:lnTo>
                  <a:pt x="112" y="276"/>
                </a:lnTo>
                <a:lnTo>
                  <a:pt x="112" y="275"/>
                </a:lnTo>
                <a:lnTo>
                  <a:pt x="112" y="274"/>
                </a:lnTo>
                <a:lnTo>
                  <a:pt x="112" y="273"/>
                </a:lnTo>
                <a:lnTo>
                  <a:pt x="112" y="272"/>
                </a:lnTo>
                <a:lnTo>
                  <a:pt x="112" y="271"/>
                </a:lnTo>
                <a:lnTo>
                  <a:pt x="112" y="270"/>
                </a:lnTo>
                <a:lnTo>
                  <a:pt x="112" y="269"/>
                </a:lnTo>
                <a:lnTo>
                  <a:pt x="112" y="268"/>
                </a:lnTo>
                <a:lnTo>
                  <a:pt x="111" y="268"/>
                </a:lnTo>
                <a:lnTo>
                  <a:pt x="111" y="267"/>
                </a:lnTo>
                <a:lnTo>
                  <a:pt x="111" y="264"/>
                </a:lnTo>
                <a:lnTo>
                  <a:pt x="110" y="261"/>
                </a:lnTo>
                <a:lnTo>
                  <a:pt x="110" y="260"/>
                </a:lnTo>
                <a:lnTo>
                  <a:pt x="109" y="258"/>
                </a:lnTo>
                <a:lnTo>
                  <a:pt x="109" y="256"/>
                </a:lnTo>
                <a:lnTo>
                  <a:pt x="109" y="255"/>
                </a:lnTo>
                <a:lnTo>
                  <a:pt x="108" y="253"/>
                </a:lnTo>
                <a:lnTo>
                  <a:pt x="108" y="251"/>
                </a:lnTo>
                <a:lnTo>
                  <a:pt x="107" y="250"/>
                </a:lnTo>
                <a:lnTo>
                  <a:pt x="107" y="249"/>
                </a:lnTo>
                <a:lnTo>
                  <a:pt x="107" y="247"/>
                </a:lnTo>
                <a:lnTo>
                  <a:pt x="106" y="246"/>
                </a:lnTo>
                <a:lnTo>
                  <a:pt x="106" y="245"/>
                </a:lnTo>
                <a:lnTo>
                  <a:pt x="106" y="242"/>
                </a:lnTo>
                <a:lnTo>
                  <a:pt x="106" y="240"/>
                </a:lnTo>
                <a:lnTo>
                  <a:pt x="105" y="240"/>
                </a:lnTo>
                <a:lnTo>
                  <a:pt x="105" y="239"/>
                </a:lnTo>
                <a:lnTo>
                  <a:pt x="105" y="238"/>
                </a:lnTo>
                <a:lnTo>
                  <a:pt x="105" y="236"/>
                </a:lnTo>
                <a:lnTo>
                  <a:pt x="105" y="235"/>
                </a:lnTo>
                <a:lnTo>
                  <a:pt x="105" y="233"/>
                </a:lnTo>
                <a:lnTo>
                  <a:pt x="105" y="232"/>
                </a:lnTo>
                <a:lnTo>
                  <a:pt x="105" y="230"/>
                </a:lnTo>
                <a:lnTo>
                  <a:pt x="105" y="228"/>
                </a:lnTo>
                <a:lnTo>
                  <a:pt x="105" y="226"/>
                </a:lnTo>
                <a:lnTo>
                  <a:pt x="105" y="224"/>
                </a:lnTo>
                <a:lnTo>
                  <a:pt x="105" y="223"/>
                </a:lnTo>
                <a:lnTo>
                  <a:pt x="105" y="221"/>
                </a:lnTo>
                <a:lnTo>
                  <a:pt x="105" y="220"/>
                </a:lnTo>
                <a:lnTo>
                  <a:pt x="106" y="219"/>
                </a:lnTo>
                <a:lnTo>
                  <a:pt x="105" y="216"/>
                </a:lnTo>
                <a:lnTo>
                  <a:pt x="105" y="214"/>
                </a:lnTo>
                <a:lnTo>
                  <a:pt x="105" y="211"/>
                </a:lnTo>
                <a:lnTo>
                  <a:pt x="105" y="209"/>
                </a:lnTo>
                <a:lnTo>
                  <a:pt x="105" y="207"/>
                </a:lnTo>
                <a:lnTo>
                  <a:pt x="105" y="204"/>
                </a:lnTo>
                <a:lnTo>
                  <a:pt x="105" y="201"/>
                </a:lnTo>
                <a:lnTo>
                  <a:pt x="105" y="199"/>
                </a:lnTo>
                <a:lnTo>
                  <a:pt x="106" y="197"/>
                </a:lnTo>
                <a:lnTo>
                  <a:pt x="106" y="194"/>
                </a:lnTo>
                <a:lnTo>
                  <a:pt x="106" y="192"/>
                </a:lnTo>
                <a:lnTo>
                  <a:pt x="106" y="189"/>
                </a:lnTo>
                <a:lnTo>
                  <a:pt x="107" y="187"/>
                </a:lnTo>
                <a:lnTo>
                  <a:pt x="107" y="185"/>
                </a:lnTo>
                <a:lnTo>
                  <a:pt x="108" y="182"/>
                </a:lnTo>
                <a:lnTo>
                  <a:pt x="108" y="180"/>
                </a:lnTo>
                <a:lnTo>
                  <a:pt x="109" y="177"/>
                </a:lnTo>
                <a:lnTo>
                  <a:pt x="110" y="173"/>
                </a:lnTo>
                <a:lnTo>
                  <a:pt x="111" y="170"/>
                </a:lnTo>
                <a:lnTo>
                  <a:pt x="113" y="166"/>
                </a:lnTo>
                <a:lnTo>
                  <a:pt x="114" y="163"/>
                </a:lnTo>
                <a:lnTo>
                  <a:pt x="116" y="159"/>
                </a:lnTo>
                <a:lnTo>
                  <a:pt x="117" y="156"/>
                </a:lnTo>
                <a:lnTo>
                  <a:pt x="119" y="153"/>
                </a:lnTo>
                <a:lnTo>
                  <a:pt x="121" y="149"/>
                </a:lnTo>
                <a:lnTo>
                  <a:pt x="123" y="146"/>
                </a:lnTo>
                <a:lnTo>
                  <a:pt x="125" y="143"/>
                </a:lnTo>
                <a:lnTo>
                  <a:pt x="128" y="140"/>
                </a:lnTo>
                <a:lnTo>
                  <a:pt x="130" y="137"/>
                </a:lnTo>
                <a:lnTo>
                  <a:pt x="133" y="134"/>
                </a:lnTo>
                <a:lnTo>
                  <a:pt x="135" y="132"/>
                </a:lnTo>
                <a:lnTo>
                  <a:pt x="138" y="129"/>
                </a:lnTo>
                <a:lnTo>
                  <a:pt x="142" y="130"/>
                </a:lnTo>
                <a:lnTo>
                  <a:pt x="145" y="131"/>
                </a:lnTo>
                <a:lnTo>
                  <a:pt x="148" y="131"/>
                </a:lnTo>
                <a:lnTo>
                  <a:pt x="151" y="132"/>
                </a:lnTo>
                <a:lnTo>
                  <a:pt x="154" y="132"/>
                </a:lnTo>
                <a:lnTo>
                  <a:pt x="157" y="133"/>
                </a:lnTo>
                <a:lnTo>
                  <a:pt x="159" y="133"/>
                </a:lnTo>
                <a:lnTo>
                  <a:pt x="162" y="134"/>
                </a:lnTo>
                <a:lnTo>
                  <a:pt x="165" y="134"/>
                </a:lnTo>
                <a:lnTo>
                  <a:pt x="168" y="135"/>
                </a:lnTo>
                <a:lnTo>
                  <a:pt x="172" y="136"/>
                </a:lnTo>
                <a:lnTo>
                  <a:pt x="175" y="137"/>
                </a:lnTo>
                <a:lnTo>
                  <a:pt x="180" y="139"/>
                </a:lnTo>
                <a:lnTo>
                  <a:pt x="184" y="140"/>
                </a:lnTo>
                <a:lnTo>
                  <a:pt x="189" y="142"/>
                </a:lnTo>
                <a:lnTo>
                  <a:pt x="195" y="144"/>
                </a:lnTo>
                <a:lnTo>
                  <a:pt x="196" y="144"/>
                </a:lnTo>
                <a:lnTo>
                  <a:pt x="197" y="144"/>
                </a:lnTo>
                <a:lnTo>
                  <a:pt x="198" y="143"/>
                </a:lnTo>
                <a:lnTo>
                  <a:pt x="199" y="143"/>
                </a:lnTo>
                <a:lnTo>
                  <a:pt x="201" y="143"/>
                </a:lnTo>
                <a:lnTo>
                  <a:pt x="202" y="143"/>
                </a:lnTo>
                <a:lnTo>
                  <a:pt x="203" y="143"/>
                </a:lnTo>
                <a:lnTo>
                  <a:pt x="204" y="142"/>
                </a:lnTo>
                <a:lnTo>
                  <a:pt x="205" y="142"/>
                </a:lnTo>
                <a:lnTo>
                  <a:pt x="206" y="142"/>
                </a:lnTo>
                <a:lnTo>
                  <a:pt x="207" y="142"/>
                </a:lnTo>
                <a:lnTo>
                  <a:pt x="208" y="142"/>
                </a:lnTo>
                <a:lnTo>
                  <a:pt x="210" y="141"/>
                </a:lnTo>
                <a:lnTo>
                  <a:pt x="212" y="140"/>
                </a:lnTo>
                <a:lnTo>
                  <a:pt x="214" y="140"/>
                </a:lnTo>
                <a:lnTo>
                  <a:pt x="216" y="139"/>
                </a:lnTo>
                <a:lnTo>
                  <a:pt x="218" y="139"/>
                </a:lnTo>
                <a:lnTo>
                  <a:pt x="219" y="138"/>
                </a:lnTo>
                <a:lnTo>
                  <a:pt x="221" y="138"/>
                </a:lnTo>
                <a:lnTo>
                  <a:pt x="223" y="137"/>
                </a:lnTo>
                <a:lnTo>
                  <a:pt x="224" y="137"/>
                </a:lnTo>
                <a:lnTo>
                  <a:pt x="226" y="136"/>
                </a:lnTo>
                <a:lnTo>
                  <a:pt x="228" y="135"/>
                </a:lnTo>
                <a:lnTo>
                  <a:pt x="229" y="134"/>
                </a:lnTo>
                <a:lnTo>
                  <a:pt x="231" y="133"/>
                </a:lnTo>
                <a:lnTo>
                  <a:pt x="233" y="132"/>
                </a:lnTo>
                <a:lnTo>
                  <a:pt x="235" y="130"/>
                </a:lnTo>
                <a:lnTo>
                  <a:pt x="237" y="129"/>
                </a:lnTo>
                <a:lnTo>
                  <a:pt x="238" y="128"/>
                </a:lnTo>
                <a:lnTo>
                  <a:pt x="238" y="126"/>
                </a:lnTo>
                <a:lnTo>
                  <a:pt x="237" y="125"/>
                </a:lnTo>
                <a:lnTo>
                  <a:pt x="237" y="122"/>
                </a:lnTo>
                <a:lnTo>
                  <a:pt x="236" y="119"/>
                </a:lnTo>
                <a:lnTo>
                  <a:pt x="235" y="115"/>
                </a:lnTo>
                <a:lnTo>
                  <a:pt x="233" y="111"/>
                </a:lnTo>
                <a:lnTo>
                  <a:pt x="231" y="107"/>
                </a:lnTo>
                <a:lnTo>
                  <a:pt x="229" y="102"/>
                </a:lnTo>
                <a:lnTo>
                  <a:pt x="227" y="98"/>
                </a:lnTo>
                <a:lnTo>
                  <a:pt x="225" y="93"/>
                </a:lnTo>
                <a:lnTo>
                  <a:pt x="222" y="88"/>
                </a:lnTo>
                <a:lnTo>
                  <a:pt x="219" y="83"/>
                </a:lnTo>
                <a:lnTo>
                  <a:pt x="216" y="79"/>
                </a:lnTo>
                <a:lnTo>
                  <a:pt x="213" y="74"/>
                </a:lnTo>
                <a:lnTo>
                  <a:pt x="210" y="70"/>
                </a:lnTo>
                <a:lnTo>
                  <a:pt x="210" y="69"/>
                </a:lnTo>
                <a:lnTo>
                  <a:pt x="209" y="69"/>
                </a:lnTo>
                <a:lnTo>
                  <a:pt x="209" y="68"/>
                </a:lnTo>
                <a:lnTo>
                  <a:pt x="208" y="68"/>
                </a:lnTo>
                <a:lnTo>
                  <a:pt x="208" y="67"/>
                </a:lnTo>
                <a:lnTo>
                  <a:pt x="207" y="66"/>
                </a:lnTo>
                <a:lnTo>
                  <a:pt x="207" y="64"/>
                </a:lnTo>
                <a:lnTo>
                  <a:pt x="206" y="62"/>
                </a:lnTo>
                <a:lnTo>
                  <a:pt x="206" y="60"/>
                </a:lnTo>
                <a:lnTo>
                  <a:pt x="205" y="58"/>
                </a:lnTo>
                <a:lnTo>
                  <a:pt x="205" y="56"/>
                </a:lnTo>
                <a:lnTo>
                  <a:pt x="205" y="54"/>
                </a:lnTo>
                <a:lnTo>
                  <a:pt x="206" y="53"/>
                </a:lnTo>
                <a:lnTo>
                  <a:pt x="206" y="51"/>
                </a:lnTo>
                <a:lnTo>
                  <a:pt x="206" y="49"/>
                </a:lnTo>
                <a:lnTo>
                  <a:pt x="207" y="47"/>
                </a:lnTo>
                <a:lnTo>
                  <a:pt x="207" y="46"/>
                </a:lnTo>
                <a:lnTo>
                  <a:pt x="208" y="44"/>
                </a:lnTo>
                <a:lnTo>
                  <a:pt x="208" y="42"/>
                </a:lnTo>
                <a:lnTo>
                  <a:pt x="208" y="40"/>
                </a:lnTo>
                <a:lnTo>
                  <a:pt x="209" y="38"/>
                </a:lnTo>
                <a:lnTo>
                  <a:pt x="209" y="37"/>
                </a:lnTo>
                <a:lnTo>
                  <a:pt x="210" y="35"/>
                </a:lnTo>
                <a:lnTo>
                  <a:pt x="210" y="33"/>
                </a:lnTo>
                <a:lnTo>
                  <a:pt x="210" y="32"/>
                </a:lnTo>
                <a:lnTo>
                  <a:pt x="211" y="31"/>
                </a:lnTo>
                <a:lnTo>
                  <a:pt x="211" y="29"/>
                </a:lnTo>
                <a:lnTo>
                  <a:pt x="211" y="28"/>
                </a:lnTo>
                <a:lnTo>
                  <a:pt x="211" y="27"/>
                </a:lnTo>
                <a:lnTo>
                  <a:pt x="212" y="25"/>
                </a:lnTo>
                <a:lnTo>
                  <a:pt x="212" y="24"/>
                </a:lnTo>
                <a:lnTo>
                  <a:pt x="212" y="23"/>
                </a:lnTo>
                <a:lnTo>
                  <a:pt x="212" y="21"/>
                </a:lnTo>
                <a:lnTo>
                  <a:pt x="212" y="20"/>
                </a:lnTo>
                <a:lnTo>
                  <a:pt x="213" y="19"/>
                </a:lnTo>
                <a:lnTo>
                  <a:pt x="213" y="18"/>
                </a:lnTo>
                <a:lnTo>
                  <a:pt x="213" y="16"/>
                </a:lnTo>
                <a:lnTo>
                  <a:pt x="213" y="15"/>
                </a:lnTo>
                <a:lnTo>
                  <a:pt x="212" y="13"/>
                </a:lnTo>
                <a:lnTo>
                  <a:pt x="210" y="12"/>
                </a:lnTo>
                <a:lnTo>
                  <a:pt x="208" y="11"/>
                </a:lnTo>
                <a:lnTo>
                  <a:pt x="206" y="9"/>
                </a:lnTo>
                <a:lnTo>
                  <a:pt x="204" y="7"/>
                </a:lnTo>
                <a:lnTo>
                  <a:pt x="201" y="6"/>
                </a:lnTo>
                <a:lnTo>
                  <a:pt x="198" y="5"/>
                </a:lnTo>
                <a:lnTo>
                  <a:pt x="195" y="3"/>
                </a:lnTo>
                <a:lnTo>
                  <a:pt x="192" y="2"/>
                </a:lnTo>
                <a:lnTo>
                  <a:pt x="190" y="1"/>
                </a:lnTo>
                <a:lnTo>
                  <a:pt x="187" y="0"/>
                </a:lnTo>
                <a:lnTo>
                  <a:pt x="185" y="0"/>
                </a:lnTo>
                <a:lnTo>
                  <a:pt x="184" y="0"/>
                </a:lnTo>
                <a:lnTo>
                  <a:pt x="182" y="0"/>
                </a:lnTo>
                <a:lnTo>
                  <a:pt x="182" y="1"/>
                </a:lnTo>
                <a:lnTo>
                  <a:pt x="181" y="2"/>
                </a:lnTo>
                <a:lnTo>
                  <a:pt x="181" y="3"/>
                </a:lnTo>
                <a:lnTo>
                  <a:pt x="180" y="4"/>
                </a:lnTo>
                <a:lnTo>
                  <a:pt x="180" y="5"/>
                </a:lnTo>
                <a:lnTo>
                  <a:pt x="179" y="6"/>
                </a:lnTo>
                <a:lnTo>
                  <a:pt x="179" y="8"/>
                </a:lnTo>
                <a:lnTo>
                  <a:pt x="178" y="9"/>
                </a:lnTo>
                <a:lnTo>
                  <a:pt x="178" y="11"/>
                </a:lnTo>
                <a:lnTo>
                  <a:pt x="177" y="12"/>
                </a:lnTo>
                <a:lnTo>
                  <a:pt x="177" y="13"/>
                </a:lnTo>
                <a:lnTo>
                  <a:pt x="176" y="15"/>
                </a:lnTo>
                <a:lnTo>
                  <a:pt x="176" y="16"/>
                </a:lnTo>
                <a:lnTo>
                  <a:pt x="176" y="17"/>
                </a:lnTo>
                <a:lnTo>
                  <a:pt x="176" y="16"/>
                </a:lnTo>
                <a:lnTo>
                  <a:pt x="176" y="15"/>
                </a:lnTo>
                <a:lnTo>
                  <a:pt x="176" y="14"/>
                </a:lnTo>
                <a:lnTo>
                  <a:pt x="176" y="13"/>
                </a:lnTo>
                <a:lnTo>
                  <a:pt x="176" y="12"/>
                </a:lnTo>
                <a:lnTo>
                  <a:pt x="175" y="11"/>
                </a:lnTo>
                <a:lnTo>
                  <a:pt x="175" y="9"/>
                </a:lnTo>
                <a:lnTo>
                  <a:pt x="175" y="8"/>
                </a:lnTo>
                <a:lnTo>
                  <a:pt x="175" y="7"/>
                </a:lnTo>
                <a:lnTo>
                  <a:pt x="175" y="6"/>
                </a:lnTo>
                <a:lnTo>
                  <a:pt x="175" y="5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2"/>
                </a:lnTo>
                <a:lnTo>
                  <a:pt x="173" y="1"/>
                </a:lnTo>
                <a:lnTo>
                  <a:pt x="171" y="1"/>
                </a:lnTo>
                <a:lnTo>
                  <a:pt x="169" y="1"/>
                </a:lnTo>
                <a:lnTo>
                  <a:pt x="167" y="1"/>
                </a:lnTo>
                <a:lnTo>
                  <a:pt x="164" y="1"/>
                </a:lnTo>
                <a:lnTo>
                  <a:pt x="162" y="1"/>
                </a:lnTo>
                <a:lnTo>
                  <a:pt x="159" y="1"/>
                </a:lnTo>
                <a:lnTo>
                  <a:pt x="157" y="2"/>
                </a:lnTo>
                <a:lnTo>
                  <a:pt x="155" y="2"/>
                </a:lnTo>
                <a:lnTo>
                  <a:pt x="152" y="3"/>
                </a:lnTo>
                <a:lnTo>
                  <a:pt x="150" y="3"/>
                </a:lnTo>
                <a:lnTo>
                  <a:pt x="148" y="4"/>
                </a:lnTo>
                <a:lnTo>
                  <a:pt x="146" y="4"/>
                </a:lnTo>
                <a:lnTo>
                  <a:pt x="145" y="4"/>
                </a:lnTo>
                <a:lnTo>
                  <a:pt x="144" y="5"/>
                </a:lnTo>
                <a:lnTo>
                  <a:pt x="144" y="6"/>
                </a:lnTo>
                <a:lnTo>
                  <a:pt x="143" y="7"/>
                </a:lnTo>
                <a:lnTo>
                  <a:pt x="143" y="10"/>
                </a:lnTo>
                <a:lnTo>
                  <a:pt x="143" y="13"/>
                </a:lnTo>
                <a:lnTo>
                  <a:pt x="143" y="16"/>
                </a:lnTo>
                <a:lnTo>
                  <a:pt x="143" y="19"/>
                </a:lnTo>
                <a:lnTo>
                  <a:pt x="142" y="24"/>
                </a:lnTo>
                <a:lnTo>
                  <a:pt x="142" y="27"/>
                </a:lnTo>
                <a:lnTo>
                  <a:pt x="141" y="31"/>
                </a:lnTo>
                <a:lnTo>
                  <a:pt x="140" y="35"/>
                </a:lnTo>
                <a:lnTo>
                  <a:pt x="139" y="39"/>
                </a:lnTo>
                <a:lnTo>
                  <a:pt x="138" y="41"/>
                </a:lnTo>
                <a:lnTo>
                  <a:pt x="136" y="44"/>
                </a:lnTo>
                <a:lnTo>
                  <a:pt x="134" y="46"/>
                </a:lnTo>
                <a:lnTo>
                  <a:pt x="132" y="46"/>
                </a:lnTo>
                <a:lnTo>
                  <a:pt x="130" y="46"/>
                </a:lnTo>
                <a:lnTo>
                  <a:pt x="128" y="46"/>
                </a:lnTo>
                <a:lnTo>
                  <a:pt x="126" y="46"/>
                </a:lnTo>
                <a:lnTo>
                  <a:pt x="124" y="46"/>
                </a:lnTo>
                <a:lnTo>
                  <a:pt x="121" y="46"/>
                </a:lnTo>
                <a:lnTo>
                  <a:pt x="118" y="47"/>
                </a:lnTo>
                <a:lnTo>
                  <a:pt x="115" y="47"/>
                </a:lnTo>
                <a:lnTo>
                  <a:pt x="112" y="48"/>
                </a:lnTo>
                <a:lnTo>
                  <a:pt x="108" y="49"/>
                </a:lnTo>
                <a:lnTo>
                  <a:pt x="105" y="50"/>
                </a:lnTo>
                <a:lnTo>
                  <a:pt x="101" y="51"/>
                </a:lnTo>
                <a:lnTo>
                  <a:pt x="97" y="52"/>
                </a:lnTo>
                <a:lnTo>
                  <a:pt x="94" y="53"/>
                </a:lnTo>
                <a:lnTo>
                  <a:pt x="90" y="54"/>
                </a:lnTo>
                <a:lnTo>
                  <a:pt x="87" y="55"/>
                </a:lnTo>
                <a:lnTo>
                  <a:pt x="83" y="56"/>
                </a:lnTo>
                <a:lnTo>
                  <a:pt x="80" y="57"/>
                </a:lnTo>
                <a:lnTo>
                  <a:pt x="78" y="58"/>
                </a:lnTo>
                <a:lnTo>
                  <a:pt x="75" y="58"/>
                </a:lnTo>
                <a:lnTo>
                  <a:pt x="74" y="57"/>
                </a:lnTo>
                <a:lnTo>
                  <a:pt x="72" y="55"/>
                </a:lnTo>
                <a:lnTo>
                  <a:pt x="70" y="53"/>
                </a:lnTo>
                <a:lnTo>
                  <a:pt x="68" y="51"/>
                </a:lnTo>
                <a:lnTo>
                  <a:pt x="67" y="49"/>
                </a:lnTo>
                <a:lnTo>
                  <a:pt x="66" y="46"/>
                </a:lnTo>
                <a:lnTo>
                  <a:pt x="64" y="43"/>
                </a:lnTo>
                <a:lnTo>
                  <a:pt x="63" y="40"/>
                </a:lnTo>
                <a:lnTo>
                  <a:pt x="61" y="37"/>
                </a:lnTo>
                <a:lnTo>
                  <a:pt x="60" y="34"/>
                </a:lnTo>
                <a:lnTo>
                  <a:pt x="58" y="31"/>
                </a:lnTo>
                <a:lnTo>
                  <a:pt x="56" y="28"/>
                </a:lnTo>
                <a:lnTo>
                  <a:pt x="54" y="26"/>
                </a:lnTo>
                <a:lnTo>
                  <a:pt x="52" y="24"/>
                </a:lnTo>
                <a:lnTo>
                  <a:pt x="51" y="24"/>
                </a:lnTo>
                <a:lnTo>
                  <a:pt x="50" y="24"/>
                </a:lnTo>
                <a:lnTo>
                  <a:pt x="49" y="24"/>
                </a:lnTo>
                <a:lnTo>
                  <a:pt x="48" y="24"/>
                </a:lnTo>
                <a:lnTo>
                  <a:pt x="47" y="24"/>
                </a:lnTo>
                <a:lnTo>
                  <a:pt x="46" y="24"/>
                </a:lnTo>
                <a:lnTo>
                  <a:pt x="45" y="24"/>
                </a:lnTo>
                <a:lnTo>
                  <a:pt x="44" y="25"/>
                </a:lnTo>
                <a:lnTo>
                  <a:pt x="43" y="25"/>
                </a:lnTo>
                <a:lnTo>
                  <a:pt x="42" y="25"/>
                </a:lnTo>
                <a:lnTo>
                  <a:pt x="41" y="26"/>
                </a:lnTo>
                <a:lnTo>
                  <a:pt x="40" y="26"/>
                </a:lnTo>
                <a:lnTo>
                  <a:pt x="39" y="26"/>
                </a:lnTo>
                <a:lnTo>
                  <a:pt x="38" y="26"/>
                </a:lnTo>
                <a:lnTo>
                  <a:pt x="38" y="27"/>
                </a:lnTo>
                <a:lnTo>
                  <a:pt x="36" y="27"/>
                </a:lnTo>
                <a:lnTo>
                  <a:pt x="34" y="28"/>
                </a:lnTo>
                <a:lnTo>
                  <a:pt x="33" y="30"/>
                </a:lnTo>
                <a:lnTo>
                  <a:pt x="31" y="31"/>
                </a:lnTo>
                <a:lnTo>
                  <a:pt x="29" y="32"/>
                </a:lnTo>
                <a:lnTo>
                  <a:pt x="27" y="34"/>
                </a:lnTo>
                <a:lnTo>
                  <a:pt x="26" y="35"/>
                </a:lnTo>
                <a:lnTo>
                  <a:pt x="25" y="37"/>
                </a:lnTo>
                <a:lnTo>
                  <a:pt x="24" y="38"/>
                </a:lnTo>
                <a:lnTo>
                  <a:pt x="22" y="39"/>
                </a:lnTo>
                <a:lnTo>
                  <a:pt x="21" y="41"/>
                </a:lnTo>
                <a:lnTo>
                  <a:pt x="21" y="42"/>
                </a:lnTo>
                <a:lnTo>
                  <a:pt x="20" y="43"/>
                </a:lnTo>
                <a:lnTo>
                  <a:pt x="20" y="44"/>
                </a:lnTo>
                <a:lnTo>
                  <a:pt x="19" y="44"/>
                </a:lnTo>
                <a:lnTo>
                  <a:pt x="20" y="45"/>
                </a:lnTo>
                <a:lnTo>
                  <a:pt x="20" y="46"/>
                </a:lnTo>
                <a:lnTo>
                  <a:pt x="21" y="47"/>
                </a:lnTo>
                <a:lnTo>
                  <a:pt x="22" y="48"/>
                </a:lnTo>
                <a:lnTo>
                  <a:pt x="22" y="49"/>
                </a:lnTo>
                <a:lnTo>
                  <a:pt x="23" y="50"/>
                </a:lnTo>
                <a:lnTo>
                  <a:pt x="24" y="51"/>
                </a:lnTo>
                <a:lnTo>
                  <a:pt x="24" y="52"/>
                </a:lnTo>
                <a:lnTo>
                  <a:pt x="25" y="53"/>
                </a:lnTo>
                <a:lnTo>
                  <a:pt x="26" y="54"/>
                </a:lnTo>
                <a:lnTo>
                  <a:pt x="26" y="55"/>
                </a:lnTo>
                <a:lnTo>
                  <a:pt x="27" y="56"/>
                </a:lnTo>
                <a:lnTo>
                  <a:pt x="27" y="57"/>
                </a:lnTo>
                <a:lnTo>
                  <a:pt x="29" y="59"/>
                </a:lnTo>
                <a:lnTo>
                  <a:pt x="30" y="61"/>
                </a:lnTo>
                <a:lnTo>
                  <a:pt x="31" y="63"/>
                </a:lnTo>
                <a:lnTo>
                  <a:pt x="32" y="64"/>
                </a:lnTo>
                <a:lnTo>
                  <a:pt x="33" y="66"/>
                </a:lnTo>
                <a:lnTo>
                  <a:pt x="34" y="68"/>
                </a:lnTo>
                <a:lnTo>
                  <a:pt x="35" y="70"/>
                </a:lnTo>
                <a:lnTo>
                  <a:pt x="36" y="71"/>
                </a:lnTo>
                <a:lnTo>
                  <a:pt x="36" y="73"/>
                </a:lnTo>
                <a:lnTo>
                  <a:pt x="37" y="75"/>
                </a:lnTo>
                <a:lnTo>
                  <a:pt x="37" y="77"/>
                </a:lnTo>
                <a:lnTo>
                  <a:pt x="38" y="79"/>
                </a:lnTo>
                <a:lnTo>
                  <a:pt x="38" y="81"/>
                </a:lnTo>
                <a:lnTo>
                  <a:pt x="39" y="83"/>
                </a:lnTo>
                <a:lnTo>
                  <a:pt x="39" y="86"/>
                </a:lnTo>
                <a:lnTo>
                  <a:pt x="39" y="89"/>
                </a:lnTo>
                <a:lnTo>
                  <a:pt x="39" y="90"/>
                </a:lnTo>
                <a:lnTo>
                  <a:pt x="39" y="91"/>
                </a:lnTo>
                <a:lnTo>
                  <a:pt x="39" y="92"/>
                </a:lnTo>
                <a:lnTo>
                  <a:pt x="39" y="93"/>
                </a:lnTo>
                <a:lnTo>
                  <a:pt x="39" y="94"/>
                </a:lnTo>
                <a:lnTo>
                  <a:pt x="38" y="95"/>
                </a:lnTo>
                <a:lnTo>
                  <a:pt x="38" y="96"/>
                </a:lnTo>
                <a:lnTo>
                  <a:pt x="38" y="97"/>
                </a:lnTo>
                <a:lnTo>
                  <a:pt x="37" y="99"/>
                </a:lnTo>
                <a:lnTo>
                  <a:pt x="37" y="100"/>
                </a:lnTo>
                <a:lnTo>
                  <a:pt x="36" y="100"/>
                </a:lnTo>
                <a:lnTo>
                  <a:pt x="36" y="101"/>
                </a:lnTo>
                <a:lnTo>
                  <a:pt x="36" y="103"/>
                </a:lnTo>
                <a:lnTo>
                  <a:pt x="35" y="104"/>
                </a:lnTo>
                <a:lnTo>
                  <a:pt x="35" y="105"/>
                </a:lnTo>
                <a:lnTo>
                  <a:pt x="35" y="106"/>
                </a:lnTo>
                <a:lnTo>
                  <a:pt x="32" y="112"/>
                </a:lnTo>
              </a:path>
            </a:pathLst>
          </a:custGeom>
          <a:solidFill>
            <a:srgbClr val="FA5E51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2" name="Freeform 1012"/>
          <p:cNvSpPr>
            <a:spLocks/>
          </p:cNvSpPr>
          <p:nvPr/>
        </p:nvSpPr>
        <p:spPr bwMode="auto">
          <a:xfrm>
            <a:off x="1379538" y="4276725"/>
            <a:ext cx="25400" cy="50800"/>
          </a:xfrm>
          <a:custGeom>
            <a:avLst/>
            <a:gdLst>
              <a:gd name="T0" fmla="*/ 16 w 17"/>
              <a:gd name="T1" fmla="*/ 0 h 32"/>
              <a:gd name="T2" fmla="*/ 0 w 17"/>
              <a:gd name="T3" fmla="*/ 3 h 32"/>
              <a:gd name="T4" fmla="*/ 0 w 17"/>
              <a:gd name="T5" fmla="*/ 6 h 32"/>
              <a:gd name="T6" fmla="*/ 0 w 17"/>
              <a:gd name="T7" fmla="*/ 8 h 32"/>
              <a:gd name="T8" fmla="*/ 0 w 17"/>
              <a:gd name="T9" fmla="*/ 10 h 32"/>
              <a:gd name="T10" fmla="*/ 0 w 17"/>
              <a:gd name="T11" fmla="*/ 13 h 32"/>
              <a:gd name="T12" fmla="*/ 0 w 17"/>
              <a:gd name="T13" fmla="*/ 14 h 32"/>
              <a:gd name="T14" fmla="*/ 0 w 17"/>
              <a:gd name="T15" fmla="*/ 16 h 32"/>
              <a:gd name="T16" fmla="*/ 0 w 17"/>
              <a:gd name="T17" fmla="*/ 18 h 32"/>
              <a:gd name="T18" fmla="*/ 0 w 17"/>
              <a:gd name="T19" fmla="*/ 20 h 32"/>
              <a:gd name="T20" fmla="*/ 0 w 17"/>
              <a:gd name="T21" fmla="*/ 21 h 32"/>
              <a:gd name="T22" fmla="*/ 0 w 17"/>
              <a:gd name="T23" fmla="*/ 23 h 32"/>
              <a:gd name="T24" fmla="*/ 0 w 17"/>
              <a:gd name="T25" fmla="*/ 25 h 32"/>
              <a:gd name="T26" fmla="*/ 0 w 17"/>
              <a:gd name="T27" fmla="*/ 26 h 32"/>
              <a:gd name="T28" fmla="*/ 0 w 17"/>
              <a:gd name="T29" fmla="*/ 28 h 32"/>
              <a:gd name="T30" fmla="*/ 0 w 17"/>
              <a:gd name="T31" fmla="*/ 29 h 32"/>
              <a:gd name="T32" fmla="*/ 0 w 17"/>
              <a:gd name="T33" fmla="*/ 31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32"/>
              <a:gd name="T53" fmla="*/ 17 w 17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32">
                <a:moveTo>
                  <a:pt x="16" y="0"/>
                </a:moveTo>
                <a:lnTo>
                  <a:pt x="0" y="3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6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53" name="Freeform 1013"/>
          <p:cNvSpPr>
            <a:spLocks/>
          </p:cNvSpPr>
          <p:nvPr/>
        </p:nvSpPr>
        <p:spPr bwMode="auto">
          <a:xfrm>
            <a:off x="1370013" y="4267200"/>
            <a:ext cx="26987" cy="26988"/>
          </a:xfrm>
          <a:custGeom>
            <a:avLst/>
            <a:gdLst>
              <a:gd name="T0" fmla="*/ 0 w 17"/>
              <a:gd name="T1" fmla="*/ 13 h 17"/>
              <a:gd name="T2" fmla="*/ 0 w 17"/>
              <a:gd name="T3" fmla="*/ 13 h 17"/>
              <a:gd name="T4" fmla="*/ 0 w 17"/>
              <a:gd name="T5" fmla="*/ 10 h 17"/>
              <a:gd name="T6" fmla="*/ 0 w 17"/>
              <a:gd name="T7" fmla="*/ 8 h 17"/>
              <a:gd name="T8" fmla="*/ 1 w 17"/>
              <a:gd name="T9" fmla="*/ 8 h 17"/>
              <a:gd name="T10" fmla="*/ 2 w 17"/>
              <a:gd name="T11" fmla="*/ 5 h 17"/>
              <a:gd name="T12" fmla="*/ 2 w 17"/>
              <a:gd name="T13" fmla="*/ 2 h 17"/>
              <a:gd name="T14" fmla="*/ 4 w 17"/>
              <a:gd name="T15" fmla="*/ 0 h 17"/>
              <a:gd name="T16" fmla="*/ 5 w 17"/>
              <a:gd name="T17" fmla="*/ 0 h 17"/>
              <a:gd name="T18" fmla="*/ 6 w 17"/>
              <a:gd name="T19" fmla="*/ 0 h 17"/>
              <a:gd name="T20" fmla="*/ 8 w 17"/>
              <a:gd name="T21" fmla="*/ 0 h 17"/>
              <a:gd name="T22" fmla="*/ 9 w 17"/>
              <a:gd name="T23" fmla="*/ 0 h 17"/>
              <a:gd name="T24" fmla="*/ 10 w 17"/>
              <a:gd name="T25" fmla="*/ 0 h 17"/>
              <a:gd name="T26" fmla="*/ 12 w 17"/>
              <a:gd name="T27" fmla="*/ 2 h 17"/>
              <a:gd name="T28" fmla="*/ 13 w 17"/>
              <a:gd name="T29" fmla="*/ 5 h 17"/>
              <a:gd name="T30" fmla="*/ 14 w 17"/>
              <a:gd name="T31" fmla="*/ 5 h 17"/>
              <a:gd name="T32" fmla="*/ 14 w 17"/>
              <a:gd name="T33" fmla="*/ 8 h 17"/>
              <a:gd name="T34" fmla="*/ 16 w 17"/>
              <a:gd name="T35" fmla="*/ 10 h 17"/>
              <a:gd name="T36" fmla="*/ 16 w 17"/>
              <a:gd name="T37" fmla="*/ 13 h 17"/>
              <a:gd name="T38" fmla="*/ 16 w 17"/>
              <a:gd name="T39" fmla="*/ 16 h 17"/>
              <a:gd name="T40" fmla="*/ 0 w 17"/>
              <a:gd name="T41" fmla="*/ 13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13"/>
                </a:move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1" y="8"/>
                </a:lnTo>
                <a:lnTo>
                  <a:pt x="2" y="5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5"/>
                </a:lnTo>
                <a:lnTo>
                  <a:pt x="14" y="5"/>
                </a:lnTo>
                <a:lnTo>
                  <a:pt x="14" y="8"/>
                </a:lnTo>
                <a:lnTo>
                  <a:pt x="16" y="10"/>
                </a:lnTo>
                <a:lnTo>
                  <a:pt x="16" y="13"/>
                </a:lnTo>
                <a:lnTo>
                  <a:pt x="16" y="16"/>
                </a:lnTo>
                <a:lnTo>
                  <a:pt x="0" y="1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" name="Freeform 1014"/>
          <p:cNvSpPr>
            <a:spLocks/>
          </p:cNvSpPr>
          <p:nvPr/>
        </p:nvSpPr>
        <p:spPr bwMode="auto">
          <a:xfrm>
            <a:off x="1370013" y="4325938"/>
            <a:ext cx="26987" cy="26987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2 h 17"/>
              <a:gd name="T6" fmla="*/ 16 w 17"/>
              <a:gd name="T7" fmla="*/ 5 h 17"/>
              <a:gd name="T8" fmla="*/ 16 w 17"/>
              <a:gd name="T9" fmla="*/ 8 h 17"/>
              <a:gd name="T10" fmla="*/ 14 w 17"/>
              <a:gd name="T11" fmla="*/ 10 h 17"/>
              <a:gd name="T12" fmla="*/ 13 w 17"/>
              <a:gd name="T13" fmla="*/ 10 h 17"/>
              <a:gd name="T14" fmla="*/ 12 w 17"/>
              <a:gd name="T15" fmla="*/ 13 h 17"/>
              <a:gd name="T16" fmla="*/ 10 w 17"/>
              <a:gd name="T17" fmla="*/ 16 h 17"/>
              <a:gd name="T18" fmla="*/ 9 w 17"/>
              <a:gd name="T19" fmla="*/ 16 h 17"/>
              <a:gd name="T20" fmla="*/ 8 w 17"/>
              <a:gd name="T21" fmla="*/ 16 h 17"/>
              <a:gd name="T22" fmla="*/ 5 w 17"/>
              <a:gd name="T23" fmla="*/ 16 h 17"/>
              <a:gd name="T24" fmla="*/ 4 w 17"/>
              <a:gd name="T25" fmla="*/ 16 h 17"/>
              <a:gd name="T26" fmla="*/ 2 w 17"/>
              <a:gd name="T27" fmla="*/ 13 h 17"/>
              <a:gd name="T28" fmla="*/ 2 w 17"/>
              <a:gd name="T29" fmla="*/ 10 h 17"/>
              <a:gd name="T30" fmla="*/ 1 w 17"/>
              <a:gd name="T31" fmla="*/ 8 h 17"/>
              <a:gd name="T32" fmla="*/ 1 w 17"/>
              <a:gd name="T33" fmla="*/ 5 h 17"/>
              <a:gd name="T34" fmla="*/ 0 w 17"/>
              <a:gd name="T35" fmla="*/ 5 h 17"/>
              <a:gd name="T36" fmla="*/ 0 w 17"/>
              <a:gd name="T37" fmla="*/ 2 h 17"/>
              <a:gd name="T38" fmla="*/ 16 w 17"/>
              <a:gd name="T39" fmla="*/ 0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2"/>
                </a:lnTo>
                <a:lnTo>
                  <a:pt x="16" y="5"/>
                </a:lnTo>
                <a:lnTo>
                  <a:pt x="16" y="8"/>
                </a:lnTo>
                <a:lnTo>
                  <a:pt x="14" y="10"/>
                </a:lnTo>
                <a:lnTo>
                  <a:pt x="13" y="10"/>
                </a:lnTo>
                <a:lnTo>
                  <a:pt x="12" y="13"/>
                </a:lnTo>
                <a:lnTo>
                  <a:pt x="10" y="16"/>
                </a:lnTo>
                <a:lnTo>
                  <a:pt x="9" y="16"/>
                </a:lnTo>
                <a:lnTo>
                  <a:pt x="8" y="16"/>
                </a:lnTo>
                <a:lnTo>
                  <a:pt x="5" y="16"/>
                </a:lnTo>
                <a:lnTo>
                  <a:pt x="4" y="16"/>
                </a:lnTo>
                <a:lnTo>
                  <a:pt x="2" y="13"/>
                </a:lnTo>
                <a:lnTo>
                  <a:pt x="2" y="10"/>
                </a:lnTo>
                <a:lnTo>
                  <a:pt x="1" y="8"/>
                </a:lnTo>
                <a:lnTo>
                  <a:pt x="1" y="5"/>
                </a:lnTo>
                <a:lnTo>
                  <a:pt x="0" y="5"/>
                </a:lnTo>
                <a:lnTo>
                  <a:pt x="0" y="2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5" name="Freeform 1015"/>
          <p:cNvSpPr>
            <a:spLocks/>
          </p:cNvSpPr>
          <p:nvPr/>
        </p:nvSpPr>
        <p:spPr bwMode="auto">
          <a:xfrm>
            <a:off x="1316038" y="4435475"/>
            <a:ext cx="42862" cy="26988"/>
          </a:xfrm>
          <a:custGeom>
            <a:avLst/>
            <a:gdLst>
              <a:gd name="T0" fmla="*/ 0 w 27"/>
              <a:gd name="T1" fmla="*/ 16 h 17"/>
              <a:gd name="T2" fmla="*/ 1 w 27"/>
              <a:gd name="T3" fmla="*/ 13 h 17"/>
              <a:gd name="T4" fmla="*/ 2 w 27"/>
              <a:gd name="T5" fmla="*/ 12 h 17"/>
              <a:gd name="T6" fmla="*/ 4 w 27"/>
              <a:gd name="T7" fmla="*/ 10 h 17"/>
              <a:gd name="T8" fmla="*/ 5 w 27"/>
              <a:gd name="T9" fmla="*/ 9 h 17"/>
              <a:gd name="T10" fmla="*/ 7 w 27"/>
              <a:gd name="T11" fmla="*/ 8 h 17"/>
              <a:gd name="T12" fmla="*/ 8 w 27"/>
              <a:gd name="T13" fmla="*/ 7 h 17"/>
              <a:gd name="T14" fmla="*/ 10 w 27"/>
              <a:gd name="T15" fmla="*/ 6 h 17"/>
              <a:gd name="T16" fmla="*/ 12 w 27"/>
              <a:gd name="T17" fmla="*/ 5 h 17"/>
              <a:gd name="T18" fmla="*/ 13 w 27"/>
              <a:gd name="T19" fmla="*/ 4 h 17"/>
              <a:gd name="T20" fmla="*/ 15 w 27"/>
              <a:gd name="T21" fmla="*/ 3 h 17"/>
              <a:gd name="T22" fmla="*/ 17 w 27"/>
              <a:gd name="T23" fmla="*/ 3 h 17"/>
              <a:gd name="T24" fmla="*/ 19 w 27"/>
              <a:gd name="T25" fmla="*/ 2 h 17"/>
              <a:gd name="T26" fmla="*/ 20 w 27"/>
              <a:gd name="T27" fmla="*/ 1 h 17"/>
              <a:gd name="T28" fmla="*/ 22 w 27"/>
              <a:gd name="T29" fmla="*/ 1 h 17"/>
              <a:gd name="T30" fmla="*/ 24 w 27"/>
              <a:gd name="T31" fmla="*/ 1 h 17"/>
              <a:gd name="T32" fmla="*/ 26 w 2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17"/>
              <a:gd name="T53" fmla="*/ 27 w 2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17">
                <a:moveTo>
                  <a:pt x="0" y="16"/>
                </a:moveTo>
                <a:lnTo>
                  <a:pt x="1" y="13"/>
                </a:lnTo>
                <a:lnTo>
                  <a:pt x="2" y="12"/>
                </a:lnTo>
                <a:lnTo>
                  <a:pt x="4" y="10"/>
                </a:lnTo>
                <a:lnTo>
                  <a:pt x="5" y="9"/>
                </a:lnTo>
                <a:lnTo>
                  <a:pt x="7" y="8"/>
                </a:lnTo>
                <a:lnTo>
                  <a:pt x="8" y="7"/>
                </a:lnTo>
                <a:lnTo>
                  <a:pt x="10" y="6"/>
                </a:lnTo>
                <a:lnTo>
                  <a:pt x="12" y="5"/>
                </a:lnTo>
                <a:lnTo>
                  <a:pt x="13" y="4"/>
                </a:lnTo>
                <a:lnTo>
                  <a:pt x="15" y="3"/>
                </a:lnTo>
                <a:lnTo>
                  <a:pt x="17" y="3"/>
                </a:lnTo>
                <a:lnTo>
                  <a:pt x="19" y="2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56" name="Freeform 1016"/>
          <p:cNvSpPr>
            <a:spLocks/>
          </p:cNvSpPr>
          <p:nvPr/>
        </p:nvSpPr>
        <p:spPr bwMode="auto">
          <a:xfrm>
            <a:off x="1309688" y="4454525"/>
            <a:ext cx="26987" cy="26988"/>
          </a:xfrm>
          <a:custGeom>
            <a:avLst/>
            <a:gdLst>
              <a:gd name="T0" fmla="*/ 16 w 17"/>
              <a:gd name="T1" fmla="*/ 11 h 17"/>
              <a:gd name="T2" fmla="*/ 16 w 17"/>
              <a:gd name="T3" fmla="*/ 11 h 17"/>
              <a:gd name="T4" fmla="*/ 13 w 17"/>
              <a:gd name="T5" fmla="*/ 13 h 17"/>
              <a:gd name="T6" fmla="*/ 11 w 17"/>
              <a:gd name="T7" fmla="*/ 16 h 17"/>
              <a:gd name="T8" fmla="*/ 9 w 17"/>
              <a:gd name="T9" fmla="*/ 16 h 17"/>
              <a:gd name="T10" fmla="*/ 6 w 17"/>
              <a:gd name="T11" fmla="*/ 16 h 17"/>
              <a:gd name="T12" fmla="*/ 4 w 17"/>
              <a:gd name="T13" fmla="*/ 16 h 17"/>
              <a:gd name="T14" fmla="*/ 2 w 17"/>
              <a:gd name="T15" fmla="*/ 13 h 17"/>
              <a:gd name="T16" fmla="*/ 2 w 17"/>
              <a:gd name="T17" fmla="*/ 11 h 17"/>
              <a:gd name="T18" fmla="*/ 0 w 17"/>
              <a:gd name="T19" fmla="*/ 9 h 17"/>
              <a:gd name="T20" fmla="*/ 0 w 17"/>
              <a:gd name="T21" fmla="*/ 6 h 17"/>
              <a:gd name="T22" fmla="*/ 0 w 17"/>
              <a:gd name="T23" fmla="*/ 4 h 17"/>
              <a:gd name="T24" fmla="*/ 0 w 17"/>
              <a:gd name="T25" fmla="*/ 2 h 17"/>
              <a:gd name="T26" fmla="*/ 2 w 17"/>
              <a:gd name="T27" fmla="*/ 0 h 17"/>
              <a:gd name="T28" fmla="*/ 16 w 17"/>
              <a:gd name="T29" fmla="*/ 11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1"/>
                </a:moveTo>
                <a:lnTo>
                  <a:pt x="16" y="11"/>
                </a:lnTo>
                <a:lnTo>
                  <a:pt x="13" y="13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2" y="13"/>
                </a:lnTo>
                <a:lnTo>
                  <a:pt x="2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6" y="11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7" name="Freeform 1017"/>
          <p:cNvSpPr>
            <a:spLocks/>
          </p:cNvSpPr>
          <p:nvPr/>
        </p:nvSpPr>
        <p:spPr bwMode="auto">
          <a:xfrm>
            <a:off x="1355725" y="4429125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3 w 17"/>
              <a:gd name="T5" fmla="*/ 0 h 17"/>
              <a:gd name="T6" fmla="*/ 6 w 17"/>
              <a:gd name="T7" fmla="*/ 0 h 17"/>
              <a:gd name="T8" fmla="*/ 9 w 17"/>
              <a:gd name="T9" fmla="*/ 2 h 17"/>
              <a:gd name="T10" fmla="*/ 12 w 17"/>
              <a:gd name="T11" fmla="*/ 2 h 17"/>
              <a:gd name="T12" fmla="*/ 12 w 17"/>
              <a:gd name="T13" fmla="*/ 4 h 17"/>
              <a:gd name="T14" fmla="*/ 12 w 17"/>
              <a:gd name="T15" fmla="*/ 6 h 17"/>
              <a:gd name="T16" fmla="*/ 16 w 17"/>
              <a:gd name="T17" fmla="*/ 6 h 17"/>
              <a:gd name="T18" fmla="*/ 16 w 17"/>
              <a:gd name="T19" fmla="*/ 8 h 17"/>
              <a:gd name="T20" fmla="*/ 12 w 17"/>
              <a:gd name="T21" fmla="*/ 10 h 17"/>
              <a:gd name="T22" fmla="*/ 12 w 17"/>
              <a:gd name="T23" fmla="*/ 12 h 17"/>
              <a:gd name="T24" fmla="*/ 12 w 17"/>
              <a:gd name="T25" fmla="*/ 14 h 17"/>
              <a:gd name="T26" fmla="*/ 9 w 17"/>
              <a:gd name="T27" fmla="*/ 14 h 17"/>
              <a:gd name="T28" fmla="*/ 6 w 17"/>
              <a:gd name="T29" fmla="*/ 14 h 17"/>
              <a:gd name="T30" fmla="*/ 3 w 17"/>
              <a:gd name="T31" fmla="*/ 16 h 17"/>
              <a:gd name="T32" fmla="*/ 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2" y="6"/>
                </a:lnTo>
                <a:lnTo>
                  <a:pt x="16" y="6"/>
                </a:lnTo>
                <a:lnTo>
                  <a:pt x="16" y="8"/>
                </a:lnTo>
                <a:lnTo>
                  <a:pt x="12" y="10"/>
                </a:lnTo>
                <a:lnTo>
                  <a:pt x="12" y="12"/>
                </a:lnTo>
                <a:lnTo>
                  <a:pt x="12" y="14"/>
                </a:lnTo>
                <a:lnTo>
                  <a:pt x="9" y="14"/>
                </a:lnTo>
                <a:lnTo>
                  <a:pt x="6" y="14"/>
                </a:lnTo>
                <a:lnTo>
                  <a:pt x="3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" name="Freeform 1018"/>
          <p:cNvSpPr>
            <a:spLocks/>
          </p:cNvSpPr>
          <p:nvPr/>
        </p:nvSpPr>
        <p:spPr bwMode="auto">
          <a:xfrm>
            <a:off x="1447800" y="4632325"/>
            <a:ext cx="150813" cy="182563"/>
          </a:xfrm>
          <a:custGeom>
            <a:avLst/>
            <a:gdLst>
              <a:gd name="T0" fmla="*/ 49 w 95"/>
              <a:gd name="T1" fmla="*/ 91 h 115"/>
              <a:gd name="T2" fmla="*/ 46 w 95"/>
              <a:gd name="T3" fmla="*/ 92 h 115"/>
              <a:gd name="T4" fmla="*/ 43 w 95"/>
              <a:gd name="T5" fmla="*/ 92 h 115"/>
              <a:gd name="T6" fmla="*/ 40 w 95"/>
              <a:gd name="T7" fmla="*/ 92 h 115"/>
              <a:gd name="T8" fmla="*/ 37 w 95"/>
              <a:gd name="T9" fmla="*/ 91 h 115"/>
              <a:gd name="T10" fmla="*/ 34 w 95"/>
              <a:gd name="T11" fmla="*/ 89 h 115"/>
              <a:gd name="T12" fmla="*/ 31 w 95"/>
              <a:gd name="T13" fmla="*/ 88 h 115"/>
              <a:gd name="T14" fmla="*/ 29 w 95"/>
              <a:gd name="T15" fmla="*/ 86 h 115"/>
              <a:gd name="T16" fmla="*/ 26 w 95"/>
              <a:gd name="T17" fmla="*/ 84 h 115"/>
              <a:gd name="T18" fmla="*/ 24 w 95"/>
              <a:gd name="T19" fmla="*/ 82 h 115"/>
              <a:gd name="T20" fmla="*/ 20 w 95"/>
              <a:gd name="T21" fmla="*/ 79 h 115"/>
              <a:gd name="T22" fmla="*/ 17 w 95"/>
              <a:gd name="T23" fmla="*/ 77 h 115"/>
              <a:gd name="T24" fmla="*/ 14 w 95"/>
              <a:gd name="T25" fmla="*/ 74 h 115"/>
              <a:gd name="T26" fmla="*/ 11 w 95"/>
              <a:gd name="T27" fmla="*/ 72 h 115"/>
              <a:gd name="T28" fmla="*/ 8 w 95"/>
              <a:gd name="T29" fmla="*/ 69 h 115"/>
              <a:gd name="T30" fmla="*/ 5 w 95"/>
              <a:gd name="T31" fmla="*/ 68 h 115"/>
              <a:gd name="T32" fmla="*/ 3 w 95"/>
              <a:gd name="T33" fmla="*/ 67 h 115"/>
              <a:gd name="T34" fmla="*/ 1 w 95"/>
              <a:gd name="T35" fmla="*/ 65 h 115"/>
              <a:gd name="T36" fmla="*/ 0 w 95"/>
              <a:gd name="T37" fmla="*/ 62 h 115"/>
              <a:gd name="T38" fmla="*/ 0 w 95"/>
              <a:gd name="T39" fmla="*/ 54 h 115"/>
              <a:gd name="T40" fmla="*/ 1 w 95"/>
              <a:gd name="T41" fmla="*/ 43 h 115"/>
              <a:gd name="T42" fmla="*/ 2 w 95"/>
              <a:gd name="T43" fmla="*/ 29 h 115"/>
              <a:gd name="T44" fmla="*/ 2 w 95"/>
              <a:gd name="T45" fmla="*/ 16 h 115"/>
              <a:gd name="T46" fmla="*/ 2 w 95"/>
              <a:gd name="T47" fmla="*/ 3 h 115"/>
              <a:gd name="T48" fmla="*/ 17 w 95"/>
              <a:gd name="T49" fmla="*/ 0 h 115"/>
              <a:gd name="T50" fmla="*/ 30 w 95"/>
              <a:gd name="T51" fmla="*/ 2 h 115"/>
              <a:gd name="T52" fmla="*/ 42 w 95"/>
              <a:gd name="T53" fmla="*/ 8 h 115"/>
              <a:gd name="T54" fmla="*/ 53 w 95"/>
              <a:gd name="T55" fmla="*/ 18 h 115"/>
              <a:gd name="T56" fmla="*/ 62 w 95"/>
              <a:gd name="T57" fmla="*/ 30 h 115"/>
              <a:gd name="T58" fmla="*/ 67 w 95"/>
              <a:gd name="T59" fmla="*/ 39 h 115"/>
              <a:gd name="T60" fmla="*/ 72 w 95"/>
              <a:gd name="T61" fmla="*/ 46 h 115"/>
              <a:gd name="T62" fmla="*/ 77 w 95"/>
              <a:gd name="T63" fmla="*/ 52 h 115"/>
              <a:gd name="T64" fmla="*/ 82 w 95"/>
              <a:gd name="T65" fmla="*/ 58 h 115"/>
              <a:gd name="T66" fmla="*/ 87 w 95"/>
              <a:gd name="T67" fmla="*/ 65 h 115"/>
              <a:gd name="T68" fmla="*/ 89 w 95"/>
              <a:gd name="T69" fmla="*/ 73 h 115"/>
              <a:gd name="T70" fmla="*/ 91 w 95"/>
              <a:gd name="T71" fmla="*/ 81 h 115"/>
              <a:gd name="T72" fmla="*/ 93 w 95"/>
              <a:gd name="T73" fmla="*/ 88 h 115"/>
              <a:gd name="T74" fmla="*/ 94 w 95"/>
              <a:gd name="T75" fmla="*/ 96 h 115"/>
              <a:gd name="T76" fmla="*/ 94 w 95"/>
              <a:gd name="T77" fmla="*/ 103 h 115"/>
              <a:gd name="T78" fmla="*/ 91 w 95"/>
              <a:gd name="T79" fmla="*/ 110 h 115"/>
              <a:gd name="T80" fmla="*/ 89 w 95"/>
              <a:gd name="T81" fmla="*/ 112 h 115"/>
              <a:gd name="T82" fmla="*/ 86 w 95"/>
              <a:gd name="T83" fmla="*/ 113 h 115"/>
              <a:gd name="T84" fmla="*/ 83 w 95"/>
              <a:gd name="T85" fmla="*/ 114 h 115"/>
              <a:gd name="T86" fmla="*/ 80 w 95"/>
              <a:gd name="T87" fmla="*/ 112 h 115"/>
              <a:gd name="T88" fmla="*/ 78 w 95"/>
              <a:gd name="T89" fmla="*/ 111 h 115"/>
              <a:gd name="T90" fmla="*/ 75 w 95"/>
              <a:gd name="T91" fmla="*/ 108 h 115"/>
              <a:gd name="T92" fmla="*/ 74 w 95"/>
              <a:gd name="T93" fmla="*/ 106 h 115"/>
              <a:gd name="T94" fmla="*/ 73 w 95"/>
              <a:gd name="T95" fmla="*/ 105 h 115"/>
              <a:gd name="T96" fmla="*/ 69 w 95"/>
              <a:gd name="T97" fmla="*/ 105 h 115"/>
              <a:gd name="T98" fmla="*/ 65 w 95"/>
              <a:gd name="T99" fmla="*/ 102 h 115"/>
              <a:gd name="T100" fmla="*/ 59 w 95"/>
              <a:gd name="T101" fmla="*/ 98 h 115"/>
              <a:gd name="T102" fmla="*/ 53 w 95"/>
              <a:gd name="T103" fmla="*/ 93 h 115"/>
              <a:gd name="T104" fmla="*/ 51 w 95"/>
              <a:gd name="T105" fmla="*/ 90 h 115"/>
              <a:gd name="T106" fmla="*/ 51 w 95"/>
              <a:gd name="T107" fmla="*/ 87 h 115"/>
              <a:gd name="T108" fmla="*/ 51 w 95"/>
              <a:gd name="T109" fmla="*/ 83 h 115"/>
              <a:gd name="T110" fmla="*/ 51 w 95"/>
              <a:gd name="T111" fmla="*/ 78 h 115"/>
              <a:gd name="T112" fmla="*/ 51 w 95"/>
              <a:gd name="T113" fmla="*/ 72 h 1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"/>
              <a:gd name="T172" fmla="*/ 0 h 115"/>
              <a:gd name="T173" fmla="*/ 95 w 95"/>
              <a:gd name="T174" fmla="*/ 115 h 1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" h="115">
                <a:moveTo>
                  <a:pt x="50" y="89"/>
                </a:moveTo>
                <a:lnTo>
                  <a:pt x="50" y="90"/>
                </a:lnTo>
                <a:lnTo>
                  <a:pt x="49" y="91"/>
                </a:lnTo>
                <a:lnTo>
                  <a:pt x="48" y="92"/>
                </a:lnTo>
                <a:lnTo>
                  <a:pt x="47" y="92"/>
                </a:lnTo>
                <a:lnTo>
                  <a:pt x="46" y="92"/>
                </a:lnTo>
                <a:lnTo>
                  <a:pt x="45" y="92"/>
                </a:lnTo>
                <a:lnTo>
                  <a:pt x="44" y="92"/>
                </a:lnTo>
                <a:lnTo>
                  <a:pt x="43" y="92"/>
                </a:lnTo>
                <a:lnTo>
                  <a:pt x="42" y="92"/>
                </a:lnTo>
                <a:lnTo>
                  <a:pt x="41" y="92"/>
                </a:lnTo>
                <a:lnTo>
                  <a:pt x="40" y="92"/>
                </a:lnTo>
                <a:lnTo>
                  <a:pt x="39" y="92"/>
                </a:lnTo>
                <a:lnTo>
                  <a:pt x="38" y="92"/>
                </a:lnTo>
                <a:lnTo>
                  <a:pt x="37" y="91"/>
                </a:lnTo>
                <a:lnTo>
                  <a:pt x="36" y="91"/>
                </a:lnTo>
                <a:lnTo>
                  <a:pt x="35" y="90"/>
                </a:lnTo>
                <a:lnTo>
                  <a:pt x="34" y="89"/>
                </a:lnTo>
                <a:lnTo>
                  <a:pt x="33" y="89"/>
                </a:lnTo>
                <a:lnTo>
                  <a:pt x="32" y="88"/>
                </a:lnTo>
                <a:lnTo>
                  <a:pt x="31" y="88"/>
                </a:lnTo>
                <a:lnTo>
                  <a:pt x="30" y="87"/>
                </a:lnTo>
                <a:lnTo>
                  <a:pt x="29" y="87"/>
                </a:lnTo>
                <a:lnTo>
                  <a:pt x="29" y="86"/>
                </a:lnTo>
                <a:lnTo>
                  <a:pt x="28" y="85"/>
                </a:lnTo>
                <a:lnTo>
                  <a:pt x="27" y="85"/>
                </a:lnTo>
                <a:lnTo>
                  <a:pt x="26" y="84"/>
                </a:lnTo>
                <a:lnTo>
                  <a:pt x="25" y="84"/>
                </a:lnTo>
                <a:lnTo>
                  <a:pt x="24" y="83"/>
                </a:lnTo>
                <a:lnTo>
                  <a:pt x="24" y="82"/>
                </a:lnTo>
                <a:lnTo>
                  <a:pt x="22" y="81"/>
                </a:lnTo>
                <a:lnTo>
                  <a:pt x="21" y="80"/>
                </a:lnTo>
                <a:lnTo>
                  <a:pt x="20" y="79"/>
                </a:lnTo>
                <a:lnTo>
                  <a:pt x="19" y="78"/>
                </a:lnTo>
                <a:lnTo>
                  <a:pt x="18" y="78"/>
                </a:lnTo>
                <a:lnTo>
                  <a:pt x="17" y="77"/>
                </a:lnTo>
                <a:lnTo>
                  <a:pt x="16" y="76"/>
                </a:lnTo>
                <a:lnTo>
                  <a:pt x="15" y="75"/>
                </a:lnTo>
                <a:lnTo>
                  <a:pt x="14" y="74"/>
                </a:lnTo>
                <a:lnTo>
                  <a:pt x="13" y="73"/>
                </a:lnTo>
                <a:lnTo>
                  <a:pt x="12" y="72"/>
                </a:lnTo>
                <a:lnTo>
                  <a:pt x="11" y="72"/>
                </a:lnTo>
                <a:lnTo>
                  <a:pt x="10" y="71"/>
                </a:lnTo>
                <a:lnTo>
                  <a:pt x="9" y="70"/>
                </a:lnTo>
                <a:lnTo>
                  <a:pt x="8" y="69"/>
                </a:lnTo>
                <a:lnTo>
                  <a:pt x="7" y="69"/>
                </a:lnTo>
                <a:lnTo>
                  <a:pt x="6" y="68"/>
                </a:lnTo>
                <a:lnTo>
                  <a:pt x="5" y="68"/>
                </a:lnTo>
                <a:lnTo>
                  <a:pt x="5" y="67"/>
                </a:lnTo>
                <a:lnTo>
                  <a:pt x="4" y="67"/>
                </a:lnTo>
                <a:lnTo>
                  <a:pt x="3" y="67"/>
                </a:lnTo>
                <a:lnTo>
                  <a:pt x="2" y="66"/>
                </a:lnTo>
                <a:lnTo>
                  <a:pt x="1" y="66"/>
                </a:lnTo>
                <a:lnTo>
                  <a:pt x="1" y="65"/>
                </a:lnTo>
                <a:lnTo>
                  <a:pt x="0" y="65"/>
                </a:lnTo>
                <a:lnTo>
                  <a:pt x="0" y="64"/>
                </a:lnTo>
                <a:lnTo>
                  <a:pt x="0" y="62"/>
                </a:lnTo>
                <a:lnTo>
                  <a:pt x="0" y="60"/>
                </a:lnTo>
                <a:lnTo>
                  <a:pt x="0" y="57"/>
                </a:lnTo>
                <a:lnTo>
                  <a:pt x="0" y="54"/>
                </a:lnTo>
                <a:lnTo>
                  <a:pt x="0" y="51"/>
                </a:lnTo>
                <a:lnTo>
                  <a:pt x="1" y="47"/>
                </a:lnTo>
                <a:lnTo>
                  <a:pt x="1" y="43"/>
                </a:lnTo>
                <a:lnTo>
                  <a:pt x="1" y="38"/>
                </a:lnTo>
                <a:lnTo>
                  <a:pt x="2" y="34"/>
                </a:lnTo>
                <a:lnTo>
                  <a:pt x="2" y="29"/>
                </a:lnTo>
                <a:lnTo>
                  <a:pt x="2" y="25"/>
                </a:lnTo>
                <a:lnTo>
                  <a:pt x="2" y="20"/>
                </a:lnTo>
                <a:lnTo>
                  <a:pt x="2" y="16"/>
                </a:lnTo>
                <a:lnTo>
                  <a:pt x="1" y="12"/>
                </a:lnTo>
                <a:lnTo>
                  <a:pt x="1" y="8"/>
                </a:lnTo>
                <a:lnTo>
                  <a:pt x="2" y="3"/>
                </a:lnTo>
                <a:lnTo>
                  <a:pt x="7" y="1"/>
                </a:lnTo>
                <a:lnTo>
                  <a:pt x="12" y="0"/>
                </a:lnTo>
                <a:lnTo>
                  <a:pt x="17" y="0"/>
                </a:lnTo>
                <a:lnTo>
                  <a:pt x="21" y="0"/>
                </a:lnTo>
                <a:lnTo>
                  <a:pt x="26" y="1"/>
                </a:lnTo>
                <a:lnTo>
                  <a:pt x="30" y="2"/>
                </a:lnTo>
                <a:lnTo>
                  <a:pt x="34" y="4"/>
                </a:lnTo>
                <a:lnTo>
                  <a:pt x="38" y="6"/>
                </a:lnTo>
                <a:lnTo>
                  <a:pt x="42" y="8"/>
                </a:lnTo>
                <a:lnTo>
                  <a:pt x="46" y="11"/>
                </a:lnTo>
                <a:lnTo>
                  <a:pt x="50" y="15"/>
                </a:lnTo>
                <a:lnTo>
                  <a:pt x="53" y="18"/>
                </a:lnTo>
                <a:lnTo>
                  <a:pt x="56" y="22"/>
                </a:lnTo>
                <a:lnTo>
                  <a:pt x="59" y="26"/>
                </a:lnTo>
                <a:lnTo>
                  <a:pt x="62" y="30"/>
                </a:lnTo>
                <a:lnTo>
                  <a:pt x="64" y="35"/>
                </a:lnTo>
                <a:lnTo>
                  <a:pt x="66" y="37"/>
                </a:lnTo>
                <a:lnTo>
                  <a:pt x="67" y="39"/>
                </a:lnTo>
                <a:lnTo>
                  <a:pt x="68" y="41"/>
                </a:lnTo>
                <a:lnTo>
                  <a:pt x="70" y="43"/>
                </a:lnTo>
                <a:lnTo>
                  <a:pt x="72" y="46"/>
                </a:lnTo>
                <a:lnTo>
                  <a:pt x="74" y="48"/>
                </a:lnTo>
                <a:lnTo>
                  <a:pt x="75" y="50"/>
                </a:lnTo>
                <a:lnTo>
                  <a:pt x="77" y="52"/>
                </a:lnTo>
                <a:lnTo>
                  <a:pt x="79" y="54"/>
                </a:lnTo>
                <a:lnTo>
                  <a:pt x="81" y="56"/>
                </a:lnTo>
                <a:lnTo>
                  <a:pt x="82" y="58"/>
                </a:lnTo>
                <a:lnTo>
                  <a:pt x="84" y="61"/>
                </a:lnTo>
                <a:lnTo>
                  <a:pt x="85" y="63"/>
                </a:lnTo>
                <a:lnTo>
                  <a:pt x="87" y="65"/>
                </a:lnTo>
                <a:lnTo>
                  <a:pt x="87" y="68"/>
                </a:lnTo>
                <a:lnTo>
                  <a:pt x="88" y="71"/>
                </a:lnTo>
                <a:lnTo>
                  <a:pt x="89" y="73"/>
                </a:lnTo>
                <a:lnTo>
                  <a:pt x="89" y="76"/>
                </a:lnTo>
                <a:lnTo>
                  <a:pt x="90" y="78"/>
                </a:lnTo>
                <a:lnTo>
                  <a:pt x="91" y="81"/>
                </a:lnTo>
                <a:lnTo>
                  <a:pt x="91" y="84"/>
                </a:lnTo>
                <a:lnTo>
                  <a:pt x="92" y="86"/>
                </a:lnTo>
                <a:lnTo>
                  <a:pt x="93" y="88"/>
                </a:lnTo>
                <a:lnTo>
                  <a:pt x="93" y="91"/>
                </a:lnTo>
                <a:lnTo>
                  <a:pt x="94" y="93"/>
                </a:lnTo>
                <a:lnTo>
                  <a:pt x="94" y="96"/>
                </a:lnTo>
                <a:lnTo>
                  <a:pt x="94" y="98"/>
                </a:lnTo>
                <a:lnTo>
                  <a:pt x="94" y="100"/>
                </a:lnTo>
                <a:lnTo>
                  <a:pt x="94" y="103"/>
                </a:lnTo>
                <a:lnTo>
                  <a:pt x="93" y="105"/>
                </a:lnTo>
                <a:lnTo>
                  <a:pt x="92" y="107"/>
                </a:lnTo>
                <a:lnTo>
                  <a:pt x="91" y="110"/>
                </a:lnTo>
                <a:lnTo>
                  <a:pt x="91" y="111"/>
                </a:lnTo>
                <a:lnTo>
                  <a:pt x="90" y="111"/>
                </a:lnTo>
                <a:lnTo>
                  <a:pt x="89" y="112"/>
                </a:lnTo>
                <a:lnTo>
                  <a:pt x="88" y="112"/>
                </a:lnTo>
                <a:lnTo>
                  <a:pt x="87" y="113"/>
                </a:lnTo>
                <a:lnTo>
                  <a:pt x="86" y="113"/>
                </a:lnTo>
                <a:lnTo>
                  <a:pt x="85" y="114"/>
                </a:lnTo>
                <a:lnTo>
                  <a:pt x="84" y="114"/>
                </a:lnTo>
                <a:lnTo>
                  <a:pt x="83" y="114"/>
                </a:lnTo>
                <a:lnTo>
                  <a:pt x="82" y="113"/>
                </a:lnTo>
                <a:lnTo>
                  <a:pt x="81" y="112"/>
                </a:lnTo>
                <a:lnTo>
                  <a:pt x="80" y="112"/>
                </a:lnTo>
                <a:lnTo>
                  <a:pt x="80" y="111"/>
                </a:lnTo>
                <a:lnTo>
                  <a:pt x="79" y="111"/>
                </a:lnTo>
                <a:lnTo>
                  <a:pt x="78" y="111"/>
                </a:lnTo>
                <a:lnTo>
                  <a:pt x="77" y="110"/>
                </a:lnTo>
                <a:lnTo>
                  <a:pt x="76" y="109"/>
                </a:lnTo>
                <a:lnTo>
                  <a:pt x="75" y="108"/>
                </a:lnTo>
                <a:lnTo>
                  <a:pt x="75" y="107"/>
                </a:lnTo>
                <a:lnTo>
                  <a:pt x="74" y="107"/>
                </a:lnTo>
                <a:lnTo>
                  <a:pt x="74" y="106"/>
                </a:lnTo>
                <a:lnTo>
                  <a:pt x="74" y="105"/>
                </a:lnTo>
                <a:lnTo>
                  <a:pt x="74" y="104"/>
                </a:lnTo>
                <a:lnTo>
                  <a:pt x="73" y="105"/>
                </a:lnTo>
                <a:lnTo>
                  <a:pt x="72" y="106"/>
                </a:lnTo>
                <a:lnTo>
                  <a:pt x="71" y="106"/>
                </a:lnTo>
                <a:lnTo>
                  <a:pt x="69" y="105"/>
                </a:lnTo>
                <a:lnTo>
                  <a:pt x="68" y="105"/>
                </a:lnTo>
                <a:lnTo>
                  <a:pt x="66" y="103"/>
                </a:lnTo>
                <a:lnTo>
                  <a:pt x="65" y="102"/>
                </a:lnTo>
                <a:lnTo>
                  <a:pt x="63" y="101"/>
                </a:lnTo>
                <a:lnTo>
                  <a:pt x="61" y="99"/>
                </a:lnTo>
                <a:lnTo>
                  <a:pt x="59" y="98"/>
                </a:lnTo>
                <a:lnTo>
                  <a:pt x="57" y="96"/>
                </a:lnTo>
                <a:lnTo>
                  <a:pt x="55" y="94"/>
                </a:lnTo>
                <a:lnTo>
                  <a:pt x="53" y="93"/>
                </a:lnTo>
                <a:lnTo>
                  <a:pt x="52" y="92"/>
                </a:lnTo>
                <a:lnTo>
                  <a:pt x="50" y="91"/>
                </a:lnTo>
                <a:lnTo>
                  <a:pt x="51" y="90"/>
                </a:lnTo>
                <a:lnTo>
                  <a:pt x="51" y="89"/>
                </a:lnTo>
                <a:lnTo>
                  <a:pt x="51" y="88"/>
                </a:lnTo>
                <a:lnTo>
                  <a:pt x="51" y="87"/>
                </a:lnTo>
                <a:lnTo>
                  <a:pt x="51" y="86"/>
                </a:lnTo>
                <a:lnTo>
                  <a:pt x="51" y="84"/>
                </a:lnTo>
                <a:lnTo>
                  <a:pt x="51" y="83"/>
                </a:lnTo>
                <a:lnTo>
                  <a:pt x="51" y="81"/>
                </a:lnTo>
                <a:lnTo>
                  <a:pt x="51" y="79"/>
                </a:lnTo>
                <a:lnTo>
                  <a:pt x="51" y="78"/>
                </a:lnTo>
                <a:lnTo>
                  <a:pt x="51" y="76"/>
                </a:lnTo>
                <a:lnTo>
                  <a:pt x="51" y="74"/>
                </a:lnTo>
                <a:lnTo>
                  <a:pt x="51" y="72"/>
                </a:lnTo>
                <a:lnTo>
                  <a:pt x="50" y="71"/>
                </a:lnTo>
                <a:lnTo>
                  <a:pt x="50" y="89"/>
                </a:lnTo>
              </a:path>
            </a:pathLst>
          </a:custGeom>
          <a:solidFill>
            <a:srgbClr val="FCBAAA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9" name="Freeform 1019"/>
          <p:cNvSpPr>
            <a:spLocks/>
          </p:cNvSpPr>
          <p:nvPr/>
        </p:nvSpPr>
        <p:spPr bwMode="auto">
          <a:xfrm>
            <a:off x="1001713" y="4945063"/>
            <a:ext cx="350837" cy="244475"/>
          </a:xfrm>
          <a:custGeom>
            <a:avLst/>
            <a:gdLst>
              <a:gd name="T0" fmla="*/ 21 w 221"/>
              <a:gd name="T1" fmla="*/ 58 h 154"/>
              <a:gd name="T2" fmla="*/ 47 w 221"/>
              <a:gd name="T3" fmla="*/ 76 h 154"/>
              <a:gd name="T4" fmla="*/ 67 w 221"/>
              <a:gd name="T5" fmla="*/ 80 h 154"/>
              <a:gd name="T6" fmla="*/ 77 w 221"/>
              <a:gd name="T7" fmla="*/ 86 h 154"/>
              <a:gd name="T8" fmla="*/ 90 w 221"/>
              <a:gd name="T9" fmla="*/ 96 h 154"/>
              <a:gd name="T10" fmla="*/ 106 w 221"/>
              <a:gd name="T11" fmla="*/ 101 h 154"/>
              <a:gd name="T12" fmla="*/ 119 w 221"/>
              <a:gd name="T13" fmla="*/ 106 h 154"/>
              <a:gd name="T14" fmla="*/ 130 w 221"/>
              <a:gd name="T15" fmla="*/ 126 h 154"/>
              <a:gd name="T16" fmla="*/ 132 w 221"/>
              <a:gd name="T17" fmla="*/ 127 h 154"/>
              <a:gd name="T18" fmla="*/ 127 w 221"/>
              <a:gd name="T19" fmla="*/ 114 h 154"/>
              <a:gd name="T20" fmla="*/ 139 w 221"/>
              <a:gd name="T21" fmla="*/ 114 h 154"/>
              <a:gd name="T22" fmla="*/ 143 w 221"/>
              <a:gd name="T23" fmla="*/ 113 h 154"/>
              <a:gd name="T24" fmla="*/ 130 w 221"/>
              <a:gd name="T25" fmla="*/ 114 h 154"/>
              <a:gd name="T26" fmla="*/ 119 w 221"/>
              <a:gd name="T27" fmla="*/ 105 h 154"/>
              <a:gd name="T28" fmla="*/ 105 w 221"/>
              <a:gd name="T29" fmla="*/ 100 h 154"/>
              <a:gd name="T30" fmla="*/ 93 w 221"/>
              <a:gd name="T31" fmla="*/ 96 h 154"/>
              <a:gd name="T32" fmla="*/ 79 w 221"/>
              <a:gd name="T33" fmla="*/ 84 h 154"/>
              <a:gd name="T34" fmla="*/ 113 w 221"/>
              <a:gd name="T35" fmla="*/ 77 h 154"/>
              <a:gd name="T36" fmla="*/ 144 w 221"/>
              <a:gd name="T37" fmla="*/ 87 h 154"/>
              <a:gd name="T38" fmla="*/ 162 w 221"/>
              <a:gd name="T39" fmla="*/ 105 h 154"/>
              <a:gd name="T40" fmla="*/ 170 w 221"/>
              <a:gd name="T41" fmla="*/ 135 h 154"/>
              <a:gd name="T42" fmla="*/ 169 w 221"/>
              <a:gd name="T43" fmla="*/ 149 h 154"/>
              <a:gd name="T44" fmla="*/ 172 w 221"/>
              <a:gd name="T45" fmla="*/ 139 h 154"/>
              <a:gd name="T46" fmla="*/ 168 w 221"/>
              <a:gd name="T47" fmla="*/ 118 h 154"/>
              <a:gd name="T48" fmla="*/ 165 w 221"/>
              <a:gd name="T49" fmla="*/ 103 h 154"/>
              <a:gd name="T50" fmla="*/ 188 w 221"/>
              <a:gd name="T51" fmla="*/ 109 h 154"/>
              <a:gd name="T52" fmla="*/ 197 w 221"/>
              <a:gd name="T53" fmla="*/ 111 h 154"/>
              <a:gd name="T54" fmla="*/ 161 w 221"/>
              <a:gd name="T55" fmla="*/ 93 h 154"/>
              <a:gd name="T56" fmla="*/ 174 w 221"/>
              <a:gd name="T57" fmla="*/ 83 h 154"/>
              <a:gd name="T58" fmla="*/ 188 w 221"/>
              <a:gd name="T59" fmla="*/ 71 h 154"/>
              <a:gd name="T60" fmla="*/ 201 w 221"/>
              <a:gd name="T61" fmla="*/ 66 h 154"/>
              <a:gd name="T62" fmla="*/ 212 w 221"/>
              <a:gd name="T63" fmla="*/ 57 h 154"/>
              <a:gd name="T64" fmla="*/ 219 w 221"/>
              <a:gd name="T65" fmla="*/ 43 h 154"/>
              <a:gd name="T66" fmla="*/ 217 w 221"/>
              <a:gd name="T67" fmla="*/ 49 h 154"/>
              <a:gd name="T68" fmla="*/ 209 w 221"/>
              <a:gd name="T69" fmla="*/ 59 h 154"/>
              <a:gd name="T70" fmla="*/ 201 w 221"/>
              <a:gd name="T71" fmla="*/ 64 h 154"/>
              <a:gd name="T72" fmla="*/ 191 w 221"/>
              <a:gd name="T73" fmla="*/ 67 h 154"/>
              <a:gd name="T74" fmla="*/ 162 w 221"/>
              <a:gd name="T75" fmla="*/ 89 h 154"/>
              <a:gd name="T76" fmla="*/ 142 w 221"/>
              <a:gd name="T77" fmla="*/ 82 h 154"/>
              <a:gd name="T78" fmla="*/ 109 w 221"/>
              <a:gd name="T79" fmla="*/ 73 h 154"/>
              <a:gd name="T80" fmla="*/ 64 w 221"/>
              <a:gd name="T81" fmla="*/ 76 h 154"/>
              <a:gd name="T82" fmla="*/ 46 w 221"/>
              <a:gd name="T83" fmla="*/ 71 h 154"/>
              <a:gd name="T84" fmla="*/ 57 w 221"/>
              <a:gd name="T85" fmla="*/ 53 h 154"/>
              <a:gd name="T86" fmla="*/ 70 w 221"/>
              <a:gd name="T87" fmla="*/ 38 h 154"/>
              <a:gd name="T88" fmla="*/ 80 w 221"/>
              <a:gd name="T89" fmla="*/ 31 h 154"/>
              <a:gd name="T90" fmla="*/ 98 w 221"/>
              <a:gd name="T91" fmla="*/ 29 h 154"/>
              <a:gd name="T92" fmla="*/ 92 w 221"/>
              <a:gd name="T93" fmla="*/ 28 h 154"/>
              <a:gd name="T94" fmla="*/ 79 w 221"/>
              <a:gd name="T95" fmla="*/ 30 h 154"/>
              <a:gd name="T96" fmla="*/ 68 w 221"/>
              <a:gd name="T97" fmla="*/ 39 h 154"/>
              <a:gd name="T98" fmla="*/ 62 w 221"/>
              <a:gd name="T99" fmla="*/ 38 h 154"/>
              <a:gd name="T100" fmla="*/ 70 w 221"/>
              <a:gd name="T101" fmla="*/ 21 h 154"/>
              <a:gd name="T102" fmla="*/ 76 w 221"/>
              <a:gd name="T103" fmla="*/ 7 h 154"/>
              <a:gd name="T104" fmla="*/ 89 w 221"/>
              <a:gd name="T105" fmla="*/ 0 h 154"/>
              <a:gd name="T106" fmla="*/ 75 w 221"/>
              <a:gd name="T107" fmla="*/ 6 h 154"/>
              <a:gd name="T108" fmla="*/ 69 w 221"/>
              <a:gd name="T109" fmla="*/ 21 h 154"/>
              <a:gd name="T110" fmla="*/ 58 w 221"/>
              <a:gd name="T111" fmla="*/ 42 h 154"/>
              <a:gd name="T112" fmla="*/ 45 w 221"/>
              <a:gd name="T113" fmla="*/ 64 h 154"/>
              <a:gd name="T114" fmla="*/ 31 w 221"/>
              <a:gd name="T115" fmla="*/ 58 h 154"/>
              <a:gd name="T116" fmla="*/ 11 w 221"/>
              <a:gd name="T117" fmla="*/ 55 h 1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1"/>
              <a:gd name="T178" fmla="*/ 0 h 154"/>
              <a:gd name="T179" fmla="*/ 221 w 221"/>
              <a:gd name="T180" fmla="*/ 154 h 1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1" h="154">
                <a:moveTo>
                  <a:pt x="0" y="65"/>
                </a:moveTo>
                <a:lnTo>
                  <a:pt x="1" y="65"/>
                </a:lnTo>
                <a:lnTo>
                  <a:pt x="2" y="64"/>
                </a:lnTo>
                <a:lnTo>
                  <a:pt x="4" y="63"/>
                </a:lnTo>
                <a:lnTo>
                  <a:pt x="5" y="62"/>
                </a:lnTo>
                <a:lnTo>
                  <a:pt x="7" y="61"/>
                </a:lnTo>
                <a:lnTo>
                  <a:pt x="9" y="60"/>
                </a:lnTo>
                <a:lnTo>
                  <a:pt x="11" y="59"/>
                </a:lnTo>
                <a:lnTo>
                  <a:pt x="13" y="59"/>
                </a:lnTo>
                <a:lnTo>
                  <a:pt x="15" y="58"/>
                </a:lnTo>
                <a:lnTo>
                  <a:pt x="17" y="58"/>
                </a:lnTo>
                <a:lnTo>
                  <a:pt x="19" y="58"/>
                </a:lnTo>
                <a:lnTo>
                  <a:pt x="21" y="58"/>
                </a:lnTo>
                <a:lnTo>
                  <a:pt x="22" y="58"/>
                </a:lnTo>
                <a:lnTo>
                  <a:pt x="24" y="59"/>
                </a:lnTo>
                <a:lnTo>
                  <a:pt x="26" y="60"/>
                </a:lnTo>
                <a:lnTo>
                  <a:pt x="27" y="62"/>
                </a:lnTo>
                <a:lnTo>
                  <a:pt x="28" y="65"/>
                </a:lnTo>
                <a:lnTo>
                  <a:pt x="30" y="67"/>
                </a:lnTo>
                <a:lnTo>
                  <a:pt x="32" y="69"/>
                </a:lnTo>
                <a:lnTo>
                  <a:pt x="35" y="71"/>
                </a:lnTo>
                <a:lnTo>
                  <a:pt x="37" y="72"/>
                </a:lnTo>
                <a:lnTo>
                  <a:pt x="40" y="73"/>
                </a:lnTo>
                <a:lnTo>
                  <a:pt x="42" y="74"/>
                </a:lnTo>
                <a:lnTo>
                  <a:pt x="45" y="76"/>
                </a:lnTo>
                <a:lnTo>
                  <a:pt x="47" y="76"/>
                </a:lnTo>
                <a:lnTo>
                  <a:pt x="50" y="77"/>
                </a:lnTo>
                <a:lnTo>
                  <a:pt x="52" y="78"/>
                </a:lnTo>
                <a:lnTo>
                  <a:pt x="55" y="78"/>
                </a:lnTo>
                <a:lnTo>
                  <a:pt x="57" y="79"/>
                </a:lnTo>
                <a:lnTo>
                  <a:pt x="58" y="79"/>
                </a:lnTo>
                <a:lnTo>
                  <a:pt x="60" y="79"/>
                </a:lnTo>
                <a:lnTo>
                  <a:pt x="61" y="79"/>
                </a:lnTo>
                <a:lnTo>
                  <a:pt x="62" y="79"/>
                </a:lnTo>
                <a:lnTo>
                  <a:pt x="63" y="79"/>
                </a:lnTo>
                <a:lnTo>
                  <a:pt x="64" y="79"/>
                </a:lnTo>
                <a:lnTo>
                  <a:pt x="65" y="80"/>
                </a:lnTo>
                <a:lnTo>
                  <a:pt x="66" y="80"/>
                </a:lnTo>
                <a:lnTo>
                  <a:pt x="67" y="80"/>
                </a:lnTo>
                <a:lnTo>
                  <a:pt x="68" y="80"/>
                </a:lnTo>
                <a:lnTo>
                  <a:pt x="69" y="80"/>
                </a:lnTo>
                <a:lnTo>
                  <a:pt x="70" y="80"/>
                </a:lnTo>
                <a:lnTo>
                  <a:pt x="71" y="80"/>
                </a:lnTo>
                <a:lnTo>
                  <a:pt x="72" y="80"/>
                </a:lnTo>
                <a:lnTo>
                  <a:pt x="73" y="80"/>
                </a:lnTo>
                <a:lnTo>
                  <a:pt x="74" y="80"/>
                </a:lnTo>
                <a:lnTo>
                  <a:pt x="74" y="81"/>
                </a:lnTo>
                <a:lnTo>
                  <a:pt x="74" y="82"/>
                </a:lnTo>
                <a:lnTo>
                  <a:pt x="75" y="83"/>
                </a:lnTo>
                <a:lnTo>
                  <a:pt x="76" y="84"/>
                </a:lnTo>
                <a:lnTo>
                  <a:pt x="76" y="85"/>
                </a:lnTo>
                <a:lnTo>
                  <a:pt x="77" y="86"/>
                </a:lnTo>
                <a:lnTo>
                  <a:pt x="78" y="87"/>
                </a:lnTo>
                <a:lnTo>
                  <a:pt x="78" y="88"/>
                </a:lnTo>
                <a:lnTo>
                  <a:pt x="79" y="89"/>
                </a:lnTo>
                <a:lnTo>
                  <a:pt x="80" y="90"/>
                </a:lnTo>
                <a:lnTo>
                  <a:pt x="81" y="91"/>
                </a:lnTo>
                <a:lnTo>
                  <a:pt x="82" y="91"/>
                </a:lnTo>
                <a:lnTo>
                  <a:pt x="83" y="92"/>
                </a:lnTo>
                <a:lnTo>
                  <a:pt x="84" y="93"/>
                </a:lnTo>
                <a:lnTo>
                  <a:pt x="85" y="94"/>
                </a:lnTo>
                <a:lnTo>
                  <a:pt x="86" y="95"/>
                </a:lnTo>
                <a:lnTo>
                  <a:pt x="87" y="95"/>
                </a:lnTo>
                <a:lnTo>
                  <a:pt x="88" y="96"/>
                </a:lnTo>
                <a:lnTo>
                  <a:pt x="90" y="96"/>
                </a:lnTo>
                <a:lnTo>
                  <a:pt x="91" y="97"/>
                </a:lnTo>
                <a:lnTo>
                  <a:pt x="92" y="97"/>
                </a:lnTo>
                <a:lnTo>
                  <a:pt x="93" y="98"/>
                </a:lnTo>
                <a:lnTo>
                  <a:pt x="94" y="98"/>
                </a:lnTo>
                <a:lnTo>
                  <a:pt x="96" y="99"/>
                </a:lnTo>
                <a:lnTo>
                  <a:pt x="97" y="99"/>
                </a:lnTo>
                <a:lnTo>
                  <a:pt x="99" y="99"/>
                </a:lnTo>
                <a:lnTo>
                  <a:pt x="100" y="100"/>
                </a:lnTo>
                <a:lnTo>
                  <a:pt x="101" y="100"/>
                </a:lnTo>
                <a:lnTo>
                  <a:pt x="102" y="100"/>
                </a:lnTo>
                <a:lnTo>
                  <a:pt x="104" y="100"/>
                </a:lnTo>
                <a:lnTo>
                  <a:pt x="105" y="101"/>
                </a:lnTo>
                <a:lnTo>
                  <a:pt x="106" y="101"/>
                </a:lnTo>
                <a:lnTo>
                  <a:pt x="107" y="101"/>
                </a:lnTo>
                <a:lnTo>
                  <a:pt x="108" y="101"/>
                </a:lnTo>
                <a:lnTo>
                  <a:pt x="109" y="101"/>
                </a:lnTo>
                <a:lnTo>
                  <a:pt x="110" y="102"/>
                </a:lnTo>
                <a:lnTo>
                  <a:pt x="111" y="102"/>
                </a:lnTo>
                <a:lnTo>
                  <a:pt x="113" y="102"/>
                </a:lnTo>
                <a:lnTo>
                  <a:pt x="114" y="103"/>
                </a:lnTo>
                <a:lnTo>
                  <a:pt x="115" y="103"/>
                </a:lnTo>
                <a:lnTo>
                  <a:pt x="116" y="104"/>
                </a:lnTo>
                <a:lnTo>
                  <a:pt x="117" y="104"/>
                </a:lnTo>
                <a:lnTo>
                  <a:pt x="117" y="105"/>
                </a:lnTo>
                <a:lnTo>
                  <a:pt x="118" y="105"/>
                </a:lnTo>
                <a:lnTo>
                  <a:pt x="119" y="106"/>
                </a:lnTo>
                <a:lnTo>
                  <a:pt x="120" y="107"/>
                </a:lnTo>
                <a:lnTo>
                  <a:pt x="121" y="108"/>
                </a:lnTo>
                <a:lnTo>
                  <a:pt x="121" y="109"/>
                </a:lnTo>
                <a:lnTo>
                  <a:pt x="123" y="113"/>
                </a:lnTo>
                <a:lnTo>
                  <a:pt x="123" y="114"/>
                </a:lnTo>
                <a:lnTo>
                  <a:pt x="124" y="115"/>
                </a:lnTo>
                <a:lnTo>
                  <a:pt x="125" y="117"/>
                </a:lnTo>
                <a:lnTo>
                  <a:pt x="126" y="119"/>
                </a:lnTo>
                <a:lnTo>
                  <a:pt x="126" y="120"/>
                </a:lnTo>
                <a:lnTo>
                  <a:pt x="127" y="121"/>
                </a:lnTo>
                <a:lnTo>
                  <a:pt x="128" y="123"/>
                </a:lnTo>
                <a:lnTo>
                  <a:pt x="129" y="124"/>
                </a:lnTo>
                <a:lnTo>
                  <a:pt x="130" y="126"/>
                </a:lnTo>
                <a:lnTo>
                  <a:pt x="131" y="127"/>
                </a:lnTo>
                <a:lnTo>
                  <a:pt x="132" y="128"/>
                </a:lnTo>
                <a:lnTo>
                  <a:pt x="133" y="129"/>
                </a:lnTo>
                <a:lnTo>
                  <a:pt x="135" y="131"/>
                </a:lnTo>
                <a:lnTo>
                  <a:pt x="136" y="132"/>
                </a:lnTo>
                <a:lnTo>
                  <a:pt x="137" y="133"/>
                </a:lnTo>
                <a:lnTo>
                  <a:pt x="139" y="134"/>
                </a:lnTo>
                <a:lnTo>
                  <a:pt x="137" y="133"/>
                </a:lnTo>
                <a:lnTo>
                  <a:pt x="136" y="132"/>
                </a:lnTo>
                <a:lnTo>
                  <a:pt x="135" y="131"/>
                </a:lnTo>
                <a:lnTo>
                  <a:pt x="134" y="130"/>
                </a:lnTo>
                <a:lnTo>
                  <a:pt x="133" y="128"/>
                </a:lnTo>
                <a:lnTo>
                  <a:pt x="132" y="127"/>
                </a:lnTo>
                <a:lnTo>
                  <a:pt x="131" y="126"/>
                </a:lnTo>
                <a:lnTo>
                  <a:pt x="130" y="124"/>
                </a:lnTo>
                <a:lnTo>
                  <a:pt x="129" y="123"/>
                </a:lnTo>
                <a:lnTo>
                  <a:pt x="128" y="121"/>
                </a:lnTo>
                <a:lnTo>
                  <a:pt x="128" y="120"/>
                </a:lnTo>
                <a:lnTo>
                  <a:pt x="127" y="119"/>
                </a:lnTo>
                <a:lnTo>
                  <a:pt x="126" y="117"/>
                </a:lnTo>
                <a:lnTo>
                  <a:pt x="125" y="115"/>
                </a:lnTo>
                <a:lnTo>
                  <a:pt x="125" y="114"/>
                </a:lnTo>
                <a:lnTo>
                  <a:pt x="124" y="113"/>
                </a:lnTo>
                <a:lnTo>
                  <a:pt x="125" y="113"/>
                </a:lnTo>
                <a:lnTo>
                  <a:pt x="126" y="114"/>
                </a:lnTo>
                <a:lnTo>
                  <a:pt x="127" y="114"/>
                </a:lnTo>
                <a:lnTo>
                  <a:pt x="128" y="114"/>
                </a:lnTo>
                <a:lnTo>
                  <a:pt x="129" y="115"/>
                </a:lnTo>
                <a:lnTo>
                  <a:pt x="130" y="115"/>
                </a:lnTo>
                <a:lnTo>
                  <a:pt x="131" y="115"/>
                </a:lnTo>
                <a:lnTo>
                  <a:pt x="132" y="115"/>
                </a:lnTo>
                <a:lnTo>
                  <a:pt x="133" y="115"/>
                </a:lnTo>
                <a:lnTo>
                  <a:pt x="134" y="115"/>
                </a:lnTo>
                <a:lnTo>
                  <a:pt x="135" y="115"/>
                </a:lnTo>
                <a:lnTo>
                  <a:pt x="136" y="115"/>
                </a:lnTo>
                <a:lnTo>
                  <a:pt x="137" y="115"/>
                </a:lnTo>
                <a:lnTo>
                  <a:pt x="138" y="115"/>
                </a:lnTo>
                <a:lnTo>
                  <a:pt x="138" y="114"/>
                </a:lnTo>
                <a:lnTo>
                  <a:pt x="139" y="114"/>
                </a:lnTo>
                <a:lnTo>
                  <a:pt x="140" y="114"/>
                </a:lnTo>
                <a:lnTo>
                  <a:pt x="141" y="114"/>
                </a:lnTo>
                <a:lnTo>
                  <a:pt x="142" y="114"/>
                </a:lnTo>
                <a:lnTo>
                  <a:pt x="143" y="114"/>
                </a:lnTo>
                <a:lnTo>
                  <a:pt x="144" y="114"/>
                </a:lnTo>
                <a:lnTo>
                  <a:pt x="145" y="114"/>
                </a:lnTo>
                <a:lnTo>
                  <a:pt x="146" y="114"/>
                </a:lnTo>
                <a:lnTo>
                  <a:pt x="147" y="114"/>
                </a:lnTo>
                <a:lnTo>
                  <a:pt x="146" y="114"/>
                </a:lnTo>
                <a:lnTo>
                  <a:pt x="145" y="114"/>
                </a:lnTo>
                <a:lnTo>
                  <a:pt x="144" y="114"/>
                </a:lnTo>
                <a:lnTo>
                  <a:pt x="143" y="114"/>
                </a:lnTo>
                <a:lnTo>
                  <a:pt x="143" y="113"/>
                </a:lnTo>
                <a:lnTo>
                  <a:pt x="142" y="113"/>
                </a:lnTo>
                <a:lnTo>
                  <a:pt x="141" y="113"/>
                </a:lnTo>
                <a:lnTo>
                  <a:pt x="140" y="113"/>
                </a:lnTo>
                <a:lnTo>
                  <a:pt x="139" y="113"/>
                </a:lnTo>
                <a:lnTo>
                  <a:pt x="138" y="113"/>
                </a:lnTo>
                <a:lnTo>
                  <a:pt x="138" y="114"/>
                </a:lnTo>
                <a:lnTo>
                  <a:pt x="136" y="114"/>
                </a:lnTo>
                <a:lnTo>
                  <a:pt x="135" y="114"/>
                </a:lnTo>
                <a:lnTo>
                  <a:pt x="134" y="114"/>
                </a:lnTo>
                <a:lnTo>
                  <a:pt x="133" y="114"/>
                </a:lnTo>
                <a:lnTo>
                  <a:pt x="132" y="114"/>
                </a:lnTo>
                <a:lnTo>
                  <a:pt x="131" y="114"/>
                </a:lnTo>
                <a:lnTo>
                  <a:pt x="130" y="114"/>
                </a:lnTo>
                <a:lnTo>
                  <a:pt x="129" y="113"/>
                </a:lnTo>
                <a:lnTo>
                  <a:pt x="128" y="113"/>
                </a:lnTo>
                <a:lnTo>
                  <a:pt x="127" y="113"/>
                </a:lnTo>
                <a:lnTo>
                  <a:pt x="126" y="113"/>
                </a:lnTo>
                <a:lnTo>
                  <a:pt x="125" y="112"/>
                </a:lnTo>
                <a:lnTo>
                  <a:pt x="124" y="112"/>
                </a:lnTo>
                <a:lnTo>
                  <a:pt x="123" y="111"/>
                </a:lnTo>
                <a:lnTo>
                  <a:pt x="123" y="110"/>
                </a:lnTo>
                <a:lnTo>
                  <a:pt x="122" y="109"/>
                </a:lnTo>
                <a:lnTo>
                  <a:pt x="122" y="107"/>
                </a:lnTo>
                <a:lnTo>
                  <a:pt x="121" y="106"/>
                </a:lnTo>
                <a:lnTo>
                  <a:pt x="120" y="106"/>
                </a:lnTo>
                <a:lnTo>
                  <a:pt x="119" y="105"/>
                </a:lnTo>
                <a:lnTo>
                  <a:pt x="118" y="104"/>
                </a:lnTo>
                <a:lnTo>
                  <a:pt x="117" y="103"/>
                </a:lnTo>
                <a:lnTo>
                  <a:pt x="116" y="103"/>
                </a:lnTo>
                <a:lnTo>
                  <a:pt x="115" y="102"/>
                </a:lnTo>
                <a:lnTo>
                  <a:pt x="114" y="102"/>
                </a:lnTo>
                <a:lnTo>
                  <a:pt x="113" y="101"/>
                </a:lnTo>
                <a:lnTo>
                  <a:pt x="112" y="101"/>
                </a:lnTo>
                <a:lnTo>
                  <a:pt x="111" y="101"/>
                </a:lnTo>
                <a:lnTo>
                  <a:pt x="110" y="100"/>
                </a:lnTo>
                <a:lnTo>
                  <a:pt x="108" y="100"/>
                </a:lnTo>
                <a:lnTo>
                  <a:pt x="107" y="100"/>
                </a:lnTo>
                <a:lnTo>
                  <a:pt x="106" y="100"/>
                </a:lnTo>
                <a:lnTo>
                  <a:pt x="105" y="100"/>
                </a:lnTo>
                <a:lnTo>
                  <a:pt x="104" y="99"/>
                </a:lnTo>
                <a:lnTo>
                  <a:pt x="103" y="99"/>
                </a:lnTo>
                <a:lnTo>
                  <a:pt x="102" y="99"/>
                </a:lnTo>
                <a:lnTo>
                  <a:pt x="101" y="99"/>
                </a:lnTo>
                <a:lnTo>
                  <a:pt x="100" y="99"/>
                </a:lnTo>
                <a:lnTo>
                  <a:pt x="99" y="98"/>
                </a:lnTo>
                <a:lnTo>
                  <a:pt x="98" y="98"/>
                </a:lnTo>
                <a:lnTo>
                  <a:pt x="97" y="98"/>
                </a:lnTo>
                <a:lnTo>
                  <a:pt x="96" y="97"/>
                </a:lnTo>
                <a:lnTo>
                  <a:pt x="95" y="97"/>
                </a:lnTo>
                <a:lnTo>
                  <a:pt x="94" y="97"/>
                </a:lnTo>
                <a:lnTo>
                  <a:pt x="94" y="96"/>
                </a:lnTo>
                <a:lnTo>
                  <a:pt x="93" y="96"/>
                </a:lnTo>
                <a:lnTo>
                  <a:pt x="92" y="96"/>
                </a:lnTo>
                <a:lnTo>
                  <a:pt x="91" y="95"/>
                </a:lnTo>
                <a:lnTo>
                  <a:pt x="89" y="94"/>
                </a:lnTo>
                <a:lnTo>
                  <a:pt x="88" y="93"/>
                </a:lnTo>
                <a:lnTo>
                  <a:pt x="87" y="92"/>
                </a:lnTo>
                <a:lnTo>
                  <a:pt x="85" y="92"/>
                </a:lnTo>
                <a:lnTo>
                  <a:pt x="85" y="91"/>
                </a:lnTo>
                <a:lnTo>
                  <a:pt x="84" y="90"/>
                </a:lnTo>
                <a:lnTo>
                  <a:pt x="83" y="89"/>
                </a:lnTo>
                <a:lnTo>
                  <a:pt x="82" y="88"/>
                </a:lnTo>
                <a:lnTo>
                  <a:pt x="81" y="86"/>
                </a:lnTo>
                <a:lnTo>
                  <a:pt x="80" y="86"/>
                </a:lnTo>
                <a:lnTo>
                  <a:pt x="79" y="84"/>
                </a:lnTo>
                <a:lnTo>
                  <a:pt x="79" y="83"/>
                </a:lnTo>
                <a:lnTo>
                  <a:pt x="78" y="82"/>
                </a:lnTo>
                <a:lnTo>
                  <a:pt x="78" y="81"/>
                </a:lnTo>
                <a:lnTo>
                  <a:pt x="78" y="79"/>
                </a:lnTo>
                <a:lnTo>
                  <a:pt x="81" y="79"/>
                </a:lnTo>
                <a:lnTo>
                  <a:pt x="85" y="79"/>
                </a:lnTo>
                <a:lnTo>
                  <a:pt x="89" y="79"/>
                </a:lnTo>
                <a:lnTo>
                  <a:pt x="93" y="78"/>
                </a:lnTo>
                <a:lnTo>
                  <a:pt x="97" y="78"/>
                </a:lnTo>
                <a:lnTo>
                  <a:pt x="101" y="78"/>
                </a:lnTo>
                <a:lnTo>
                  <a:pt x="106" y="78"/>
                </a:lnTo>
                <a:lnTo>
                  <a:pt x="110" y="77"/>
                </a:lnTo>
                <a:lnTo>
                  <a:pt x="113" y="77"/>
                </a:lnTo>
                <a:lnTo>
                  <a:pt x="117" y="77"/>
                </a:lnTo>
                <a:lnTo>
                  <a:pt x="121" y="78"/>
                </a:lnTo>
                <a:lnTo>
                  <a:pt x="124" y="78"/>
                </a:lnTo>
                <a:lnTo>
                  <a:pt x="127" y="78"/>
                </a:lnTo>
                <a:lnTo>
                  <a:pt x="130" y="79"/>
                </a:lnTo>
                <a:lnTo>
                  <a:pt x="133" y="80"/>
                </a:lnTo>
                <a:lnTo>
                  <a:pt x="135" y="81"/>
                </a:lnTo>
                <a:lnTo>
                  <a:pt x="137" y="82"/>
                </a:lnTo>
                <a:lnTo>
                  <a:pt x="138" y="83"/>
                </a:lnTo>
                <a:lnTo>
                  <a:pt x="140" y="84"/>
                </a:lnTo>
                <a:lnTo>
                  <a:pt x="141" y="85"/>
                </a:lnTo>
                <a:lnTo>
                  <a:pt x="143" y="86"/>
                </a:lnTo>
                <a:lnTo>
                  <a:pt x="144" y="87"/>
                </a:lnTo>
                <a:lnTo>
                  <a:pt x="145" y="89"/>
                </a:lnTo>
                <a:lnTo>
                  <a:pt x="146" y="90"/>
                </a:lnTo>
                <a:lnTo>
                  <a:pt x="148" y="91"/>
                </a:lnTo>
                <a:lnTo>
                  <a:pt x="149" y="92"/>
                </a:lnTo>
                <a:lnTo>
                  <a:pt x="150" y="93"/>
                </a:lnTo>
                <a:lnTo>
                  <a:pt x="152" y="94"/>
                </a:lnTo>
                <a:lnTo>
                  <a:pt x="153" y="96"/>
                </a:lnTo>
                <a:lnTo>
                  <a:pt x="155" y="97"/>
                </a:lnTo>
                <a:lnTo>
                  <a:pt x="156" y="98"/>
                </a:lnTo>
                <a:lnTo>
                  <a:pt x="158" y="99"/>
                </a:lnTo>
                <a:lnTo>
                  <a:pt x="159" y="101"/>
                </a:lnTo>
                <a:lnTo>
                  <a:pt x="160" y="103"/>
                </a:lnTo>
                <a:lnTo>
                  <a:pt x="162" y="105"/>
                </a:lnTo>
                <a:lnTo>
                  <a:pt x="163" y="107"/>
                </a:lnTo>
                <a:lnTo>
                  <a:pt x="164" y="109"/>
                </a:lnTo>
                <a:lnTo>
                  <a:pt x="164" y="111"/>
                </a:lnTo>
                <a:lnTo>
                  <a:pt x="165" y="113"/>
                </a:lnTo>
                <a:lnTo>
                  <a:pt x="166" y="116"/>
                </a:lnTo>
                <a:lnTo>
                  <a:pt x="166" y="118"/>
                </a:lnTo>
                <a:lnTo>
                  <a:pt x="167" y="120"/>
                </a:lnTo>
                <a:lnTo>
                  <a:pt x="167" y="122"/>
                </a:lnTo>
                <a:lnTo>
                  <a:pt x="168" y="125"/>
                </a:lnTo>
                <a:lnTo>
                  <a:pt x="168" y="127"/>
                </a:lnTo>
                <a:lnTo>
                  <a:pt x="169" y="129"/>
                </a:lnTo>
                <a:lnTo>
                  <a:pt x="170" y="132"/>
                </a:lnTo>
                <a:lnTo>
                  <a:pt x="170" y="135"/>
                </a:lnTo>
                <a:lnTo>
                  <a:pt x="170" y="136"/>
                </a:lnTo>
                <a:lnTo>
                  <a:pt x="170" y="137"/>
                </a:lnTo>
                <a:lnTo>
                  <a:pt x="170" y="138"/>
                </a:lnTo>
                <a:lnTo>
                  <a:pt x="170" y="139"/>
                </a:lnTo>
                <a:lnTo>
                  <a:pt x="170" y="140"/>
                </a:lnTo>
                <a:lnTo>
                  <a:pt x="170" y="141"/>
                </a:lnTo>
                <a:lnTo>
                  <a:pt x="170" y="142"/>
                </a:lnTo>
                <a:lnTo>
                  <a:pt x="170" y="143"/>
                </a:lnTo>
                <a:lnTo>
                  <a:pt x="170" y="144"/>
                </a:lnTo>
                <a:lnTo>
                  <a:pt x="169" y="146"/>
                </a:lnTo>
                <a:lnTo>
                  <a:pt x="169" y="147"/>
                </a:lnTo>
                <a:lnTo>
                  <a:pt x="169" y="148"/>
                </a:lnTo>
                <a:lnTo>
                  <a:pt x="169" y="149"/>
                </a:lnTo>
                <a:lnTo>
                  <a:pt x="169" y="150"/>
                </a:lnTo>
                <a:lnTo>
                  <a:pt x="169" y="152"/>
                </a:lnTo>
                <a:lnTo>
                  <a:pt x="169" y="153"/>
                </a:lnTo>
                <a:lnTo>
                  <a:pt x="169" y="151"/>
                </a:lnTo>
                <a:lnTo>
                  <a:pt x="169" y="150"/>
                </a:lnTo>
                <a:lnTo>
                  <a:pt x="170" y="148"/>
                </a:lnTo>
                <a:lnTo>
                  <a:pt x="170" y="147"/>
                </a:lnTo>
                <a:lnTo>
                  <a:pt x="170" y="146"/>
                </a:lnTo>
                <a:lnTo>
                  <a:pt x="171" y="144"/>
                </a:lnTo>
                <a:lnTo>
                  <a:pt x="171" y="143"/>
                </a:lnTo>
                <a:lnTo>
                  <a:pt x="171" y="141"/>
                </a:lnTo>
                <a:lnTo>
                  <a:pt x="171" y="140"/>
                </a:lnTo>
                <a:lnTo>
                  <a:pt x="172" y="139"/>
                </a:lnTo>
                <a:lnTo>
                  <a:pt x="172" y="137"/>
                </a:lnTo>
                <a:lnTo>
                  <a:pt x="172" y="136"/>
                </a:lnTo>
                <a:lnTo>
                  <a:pt x="172" y="134"/>
                </a:lnTo>
                <a:lnTo>
                  <a:pt x="172" y="133"/>
                </a:lnTo>
                <a:lnTo>
                  <a:pt x="172" y="132"/>
                </a:lnTo>
                <a:lnTo>
                  <a:pt x="172" y="131"/>
                </a:lnTo>
                <a:lnTo>
                  <a:pt x="171" y="129"/>
                </a:lnTo>
                <a:lnTo>
                  <a:pt x="171" y="127"/>
                </a:lnTo>
                <a:lnTo>
                  <a:pt x="170" y="125"/>
                </a:lnTo>
                <a:lnTo>
                  <a:pt x="170" y="123"/>
                </a:lnTo>
                <a:lnTo>
                  <a:pt x="169" y="121"/>
                </a:lnTo>
                <a:lnTo>
                  <a:pt x="169" y="119"/>
                </a:lnTo>
                <a:lnTo>
                  <a:pt x="168" y="118"/>
                </a:lnTo>
                <a:lnTo>
                  <a:pt x="168" y="116"/>
                </a:lnTo>
                <a:lnTo>
                  <a:pt x="167" y="114"/>
                </a:lnTo>
                <a:lnTo>
                  <a:pt x="166" y="112"/>
                </a:lnTo>
                <a:lnTo>
                  <a:pt x="166" y="110"/>
                </a:lnTo>
                <a:lnTo>
                  <a:pt x="165" y="109"/>
                </a:lnTo>
                <a:lnTo>
                  <a:pt x="164" y="107"/>
                </a:lnTo>
                <a:lnTo>
                  <a:pt x="164" y="105"/>
                </a:lnTo>
                <a:lnTo>
                  <a:pt x="163" y="103"/>
                </a:lnTo>
                <a:lnTo>
                  <a:pt x="162" y="102"/>
                </a:lnTo>
                <a:lnTo>
                  <a:pt x="163" y="102"/>
                </a:lnTo>
                <a:lnTo>
                  <a:pt x="164" y="102"/>
                </a:lnTo>
                <a:lnTo>
                  <a:pt x="164" y="103"/>
                </a:lnTo>
                <a:lnTo>
                  <a:pt x="165" y="103"/>
                </a:lnTo>
                <a:lnTo>
                  <a:pt x="165" y="104"/>
                </a:lnTo>
                <a:lnTo>
                  <a:pt x="166" y="104"/>
                </a:lnTo>
                <a:lnTo>
                  <a:pt x="167" y="104"/>
                </a:lnTo>
                <a:lnTo>
                  <a:pt x="167" y="105"/>
                </a:lnTo>
                <a:lnTo>
                  <a:pt x="169" y="105"/>
                </a:lnTo>
                <a:lnTo>
                  <a:pt x="171" y="106"/>
                </a:lnTo>
                <a:lnTo>
                  <a:pt x="174" y="107"/>
                </a:lnTo>
                <a:lnTo>
                  <a:pt x="176" y="107"/>
                </a:lnTo>
                <a:lnTo>
                  <a:pt x="178" y="108"/>
                </a:lnTo>
                <a:lnTo>
                  <a:pt x="181" y="108"/>
                </a:lnTo>
                <a:lnTo>
                  <a:pt x="183" y="109"/>
                </a:lnTo>
                <a:lnTo>
                  <a:pt x="185" y="109"/>
                </a:lnTo>
                <a:lnTo>
                  <a:pt x="188" y="109"/>
                </a:lnTo>
                <a:lnTo>
                  <a:pt x="190" y="110"/>
                </a:lnTo>
                <a:lnTo>
                  <a:pt x="193" y="110"/>
                </a:lnTo>
                <a:lnTo>
                  <a:pt x="195" y="110"/>
                </a:lnTo>
                <a:lnTo>
                  <a:pt x="197" y="111"/>
                </a:lnTo>
                <a:lnTo>
                  <a:pt x="200" y="111"/>
                </a:lnTo>
                <a:lnTo>
                  <a:pt x="202" y="112"/>
                </a:lnTo>
                <a:lnTo>
                  <a:pt x="204" y="112"/>
                </a:lnTo>
                <a:lnTo>
                  <a:pt x="205" y="112"/>
                </a:lnTo>
                <a:lnTo>
                  <a:pt x="205" y="113"/>
                </a:lnTo>
                <a:lnTo>
                  <a:pt x="204" y="112"/>
                </a:lnTo>
                <a:lnTo>
                  <a:pt x="202" y="112"/>
                </a:lnTo>
                <a:lnTo>
                  <a:pt x="199" y="112"/>
                </a:lnTo>
                <a:lnTo>
                  <a:pt x="197" y="111"/>
                </a:lnTo>
                <a:lnTo>
                  <a:pt x="193" y="110"/>
                </a:lnTo>
                <a:lnTo>
                  <a:pt x="190" y="109"/>
                </a:lnTo>
                <a:lnTo>
                  <a:pt x="185" y="108"/>
                </a:lnTo>
                <a:lnTo>
                  <a:pt x="181" y="107"/>
                </a:lnTo>
                <a:lnTo>
                  <a:pt x="177" y="106"/>
                </a:lnTo>
                <a:lnTo>
                  <a:pt x="173" y="104"/>
                </a:lnTo>
                <a:lnTo>
                  <a:pt x="169" y="102"/>
                </a:lnTo>
                <a:lnTo>
                  <a:pt x="165" y="100"/>
                </a:lnTo>
                <a:lnTo>
                  <a:pt x="162" y="98"/>
                </a:lnTo>
                <a:lnTo>
                  <a:pt x="159" y="96"/>
                </a:lnTo>
                <a:lnTo>
                  <a:pt x="159" y="95"/>
                </a:lnTo>
                <a:lnTo>
                  <a:pt x="160" y="94"/>
                </a:lnTo>
                <a:lnTo>
                  <a:pt x="161" y="93"/>
                </a:lnTo>
                <a:lnTo>
                  <a:pt x="162" y="92"/>
                </a:lnTo>
                <a:lnTo>
                  <a:pt x="163" y="91"/>
                </a:lnTo>
                <a:lnTo>
                  <a:pt x="164" y="90"/>
                </a:lnTo>
                <a:lnTo>
                  <a:pt x="165" y="89"/>
                </a:lnTo>
                <a:lnTo>
                  <a:pt x="166" y="89"/>
                </a:lnTo>
                <a:lnTo>
                  <a:pt x="167" y="88"/>
                </a:lnTo>
                <a:lnTo>
                  <a:pt x="168" y="87"/>
                </a:lnTo>
                <a:lnTo>
                  <a:pt x="169" y="86"/>
                </a:lnTo>
                <a:lnTo>
                  <a:pt x="170" y="86"/>
                </a:lnTo>
                <a:lnTo>
                  <a:pt x="171" y="85"/>
                </a:lnTo>
                <a:lnTo>
                  <a:pt x="172" y="84"/>
                </a:lnTo>
                <a:lnTo>
                  <a:pt x="173" y="83"/>
                </a:lnTo>
                <a:lnTo>
                  <a:pt x="174" y="83"/>
                </a:lnTo>
                <a:lnTo>
                  <a:pt x="175" y="82"/>
                </a:lnTo>
                <a:lnTo>
                  <a:pt x="176" y="81"/>
                </a:lnTo>
                <a:lnTo>
                  <a:pt x="177" y="80"/>
                </a:lnTo>
                <a:lnTo>
                  <a:pt x="178" y="79"/>
                </a:lnTo>
                <a:lnTo>
                  <a:pt x="180" y="78"/>
                </a:lnTo>
                <a:lnTo>
                  <a:pt x="181" y="77"/>
                </a:lnTo>
                <a:lnTo>
                  <a:pt x="182" y="76"/>
                </a:lnTo>
                <a:lnTo>
                  <a:pt x="184" y="75"/>
                </a:lnTo>
                <a:lnTo>
                  <a:pt x="185" y="74"/>
                </a:lnTo>
                <a:lnTo>
                  <a:pt x="186" y="73"/>
                </a:lnTo>
                <a:lnTo>
                  <a:pt x="187" y="72"/>
                </a:lnTo>
                <a:lnTo>
                  <a:pt x="188" y="72"/>
                </a:lnTo>
                <a:lnTo>
                  <a:pt x="188" y="71"/>
                </a:lnTo>
                <a:lnTo>
                  <a:pt x="189" y="71"/>
                </a:lnTo>
                <a:lnTo>
                  <a:pt x="189" y="70"/>
                </a:lnTo>
                <a:lnTo>
                  <a:pt x="190" y="70"/>
                </a:lnTo>
                <a:lnTo>
                  <a:pt x="191" y="69"/>
                </a:lnTo>
                <a:lnTo>
                  <a:pt x="192" y="69"/>
                </a:lnTo>
                <a:lnTo>
                  <a:pt x="193" y="68"/>
                </a:lnTo>
                <a:lnTo>
                  <a:pt x="194" y="68"/>
                </a:lnTo>
                <a:lnTo>
                  <a:pt x="195" y="68"/>
                </a:lnTo>
                <a:lnTo>
                  <a:pt x="196" y="67"/>
                </a:lnTo>
                <a:lnTo>
                  <a:pt x="197" y="67"/>
                </a:lnTo>
                <a:lnTo>
                  <a:pt x="198" y="67"/>
                </a:lnTo>
                <a:lnTo>
                  <a:pt x="199" y="66"/>
                </a:lnTo>
                <a:lnTo>
                  <a:pt x="201" y="66"/>
                </a:lnTo>
                <a:lnTo>
                  <a:pt x="201" y="65"/>
                </a:lnTo>
                <a:lnTo>
                  <a:pt x="202" y="65"/>
                </a:lnTo>
                <a:lnTo>
                  <a:pt x="202" y="64"/>
                </a:lnTo>
                <a:lnTo>
                  <a:pt x="203" y="64"/>
                </a:lnTo>
                <a:lnTo>
                  <a:pt x="204" y="64"/>
                </a:lnTo>
                <a:lnTo>
                  <a:pt x="204" y="63"/>
                </a:lnTo>
                <a:lnTo>
                  <a:pt x="205" y="63"/>
                </a:lnTo>
                <a:lnTo>
                  <a:pt x="206" y="62"/>
                </a:lnTo>
                <a:lnTo>
                  <a:pt x="208" y="61"/>
                </a:lnTo>
                <a:lnTo>
                  <a:pt x="209" y="59"/>
                </a:lnTo>
                <a:lnTo>
                  <a:pt x="210" y="59"/>
                </a:lnTo>
                <a:lnTo>
                  <a:pt x="211" y="58"/>
                </a:lnTo>
                <a:lnTo>
                  <a:pt x="212" y="57"/>
                </a:lnTo>
                <a:lnTo>
                  <a:pt x="213" y="56"/>
                </a:lnTo>
                <a:lnTo>
                  <a:pt x="214" y="55"/>
                </a:lnTo>
                <a:lnTo>
                  <a:pt x="215" y="54"/>
                </a:lnTo>
                <a:lnTo>
                  <a:pt x="216" y="54"/>
                </a:lnTo>
                <a:lnTo>
                  <a:pt x="216" y="53"/>
                </a:lnTo>
                <a:lnTo>
                  <a:pt x="217" y="52"/>
                </a:lnTo>
                <a:lnTo>
                  <a:pt x="217" y="50"/>
                </a:lnTo>
                <a:lnTo>
                  <a:pt x="218" y="49"/>
                </a:lnTo>
                <a:lnTo>
                  <a:pt x="218" y="48"/>
                </a:lnTo>
                <a:lnTo>
                  <a:pt x="219" y="47"/>
                </a:lnTo>
                <a:lnTo>
                  <a:pt x="219" y="46"/>
                </a:lnTo>
                <a:lnTo>
                  <a:pt x="219" y="45"/>
                </a:lnTo>
                <a:lnTo>
                  <a:pt x="219" y="43"/>
                </a:lnTo>
                <a:lnTo>
                  <a:pt x="220" y="42"/>
                </a:lnTo>
                <a:lnTo>
                  <a:pt x="220" y="41"/>
                </a:lnTo>
                <a:lnTo>
                  <a:pt x="220" y="40"/>
                </a:lnTo>
                <a:lnTo>
                  <a:pt x="220" y="39"/>
                </a:lnTo>
                <a:lnTo>
                  <a:pt x="220" y="38"/>
                </a:lnTo>
                <a:lnTo>
                  <a:pt x="220" y="36"/>
                </a:lnTo>
                <a:lnTo>
                  <a:pt x="220" y="35"/>
                </a:lnTo>
                <a:lnTo>
                  <a:pt x="220" y="38"/>
                </a:lnTo>
                <a:lnTo>
                  <a:pt x="219" y="41"/>
                </a:lnTo>
                <a:lnTo>
                  <a:pt x="219" y="43"/>
                </a:lnTo>
                <a:lnTo>
                  <a:pt x="218" y="45"/>
                </a:lnTo>
                <a:lnTo>
                  <a:pt x="218" y="47"/>
                </a:lnTo>
                <a:lnTo>
                  <a:pt x="217" y="49"/>
                </a:lnTo>
                <a:lnTo>
                  <a:pt x="216" y="50"/>
                </a:lnTo>
                <a:lnTo>
                  <a:pt x="216" y="52"/>
                </a:lnTo>
                <a:lnTo>
                  <a:pt x="215" y="53"/>
                </a:lnTo>
                <a:lnTo>
                  <a:pt x="214" y="53"/>
                </a:lnTo>
                <a:lnTo>
                  <a:pt x="214" y="54"/>
                </a:lnTo>
                <a:lnTo>
                  <a:pt x="213" y="55"/>
                </a:lnTo>
                <a:lnTo>
                  <a:pt x="213" y="56"/>
                </a:lnTo>
                <a:lnTo>
                  <a:pt x="212" y="56"/>
                </a:lnTo>
                <a:lnTo>
                  <a:pt x="211" y="57"/>
                </a:lnTo>
                <a:lnTo>
                  <a:pt x="210" y="57"/>
                </a:lnTo>
                <a:lnTo>
                  <a:pt x="210" y="58"/>
                </a:lnTo>
                <a:lnTo>
                  <a:pt x="209" y="58"/>
                </a:lnTo>
                <a:lnTo>
                  <a:pt x="209" y="59"/>
                </a:lnTo>
                <a:lnTo>
                  <a:pt x="208" y="59"/>
                </a:lnTo>
                <a:lnTo>
                  <a:pt x="207" y="59"/>
                </a:lnTo>
                <a:lnTo>
                  <a:pt x="207" y="60"/>
                </a:lnTo>
                <a:lnTo>
                  <a:pt x="206" y="60"/>
                </a:lnTo>
                <a:lnTo>
                  <a:pt x="206" y="61"/>
                </a:lnTo>
                <a:lnTo>
                  <a:pt x="205" y="61"/>
                </a:lnTo>
                <a:lnTo>
                  <a:pt x="205" y="62"/>
                </a:lnTo>
                <a:lnTo>
                  <a:pt x="204" y="62"/>
                </a:lnTo>
                <a:lnTo>
                  <a:pt x="203" y="62"/>
                </a:lnTo>
                <a:lnTo>
                  <a:pt x="203" y="63"/>
                </a:lnTo>
                <a:lnTo>
                  <a:pt x="202" y="63"/>
                </a:lnTo>
                <a:lnTo>
                  <a:pt x="202" y="64"/>
                </a:lnTo>
                <a:lnTo>
                  <a:pt x="201" y="64"/>
                </a:lnTo>
                <a:lnTo>
                  <a:pt x="200" y="64"/>
                </a:lnTo>
                <a:lnTo>
                  <a:pt x="200" y="65"/>
                </a:lnTo>
                <a:lnTo>
                  <a:pt x="199" y="65"/>
                </a:lnTo>
                <a:lnTo>
                  <a:pt x="199" y="66"/>
                </a:lnTo>
                <a:lnTo>
                  <a:pt x="198" y="66"/>
                </a:lnTo>
                <a:lnTo>
                  <a:pt x="197" y="66"/>
                </a:lnTo>
                <a:lnTo>
                  <a:pt x="196" y="66"/>
                </a:lnTo>
                <a:lnTo>
                  <a:pt x="195" y="66"/>
                </a:lnTo>
                <a:lnTo>
                  <a:pt x="194" y="66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7"/>
                </a:lnTo>
                <a:lnTo>
                  <a:pt x="188" y="69"/>
                </a:lnTo>
                <a:lnTo>
                  <a:pt x="186" y="70"/>
                </a:lnTo>
                <a:lnTo>
                  <a:pt x="184" y="72"/>
                </a:lnTo>
                <a:lnTo>
                  <a:pt x="182" y="73"/>
                </a:lnTo>
                <a:lnTo>
                  <a:pt x="179" y="75"/>
                </a:lnTo>
                <a:lnTo>
                  <a:pt x="178" y="77"/>
                </a:lnTo>
                <a:lnTo>
                  <a:pt x="175" y="79"/>
                </a:lnTo>
                <a:lnTo>
                  <a:pt x="173" y="80"/>
                </a:lnTo>
                <a:lnTo>
                  <a:pt x="171" y="82"/>
                </a:lnTo>
                <a:lnTo>
                  <a:pt x="169" y="84"/>
                </a:lnTo>
                <a:lnTo>
                  <a:pt x="167" y="86"/>
                </a:lnTo>
                <a:lnTo>
                  <a:pt x="164" y="87"/>
                </a:lnTo>
                <a:lnTo>
                  <a:pt x="162" y="89"/>
                </a:lnTo>
                <a:lnTo>
                  <a:pt x="160" y="90"/>
                </a:lnTo>
                <a:lnTo>
                  <a:pt x="158" y="92"/>
                </a:lnTo>
                <a:lnTo>
                  <a:pt x="156" y="93"/>
                </a:lnTo>
                <a:lnTo>
                  <a:pt x="155" y="93"/>
                </a:lnTo>
                <a:lnTo>
                  <a:pt x="154" y="93"/>
                </a:lnTo>
                <a:lnTo>
                  <a:pt x="154" y="92"/>
                </a:lnTo>
                <a:lnTo>
                  <a:pt x="153" y="92"/>
                </a:lnTo>
                <a:lnTo>
                  <a:pt x="151" y="91"/>
                </a:lnTo>
                <a:lnTo>
                  <a:pt x="149" y="89"/>
                </a:lnTo>
                <a:lnTo>
                  <a:pt x="147" y="87"/>
                </a:lnTo>
                <a:lnTo>
                  <a:pt x="145" y="86"/>
                </a:lnTo>
                <a:lnTo>
                  <a:pt x="143" y="84"/>
                </a:lnTo>
                <a:lnTo>
                  <a:pt x="142" y="82"/>
                </a:lnTo>
                <a:lnTo>
                  <a:pt x="139" y="81"/>
                </a:lnTo>
                <a:lnTo>
                  <a:pt x="137" y="79"/>
                </a:lnTo>
                <a:lnTo>
                  <a:pt x="136" y="78"/>
                </a:lnTo>
                <a:lnTo>
                  <a:pt x="133" y="77"/>
                </a:lnTo>
                <a:lnTo>
                  <a:pt x="131" y="76"/>
                </a:lnTo>
                <a:lnTo>
                  <a:pt x="129" y="75"/>
                </a:lnTo>
                <a:lnTo>
                  <a:pt x="127" y="74"/>
                </a:lnTo>
                <a:lnTo>
                  <a:pt x="124" y="73"/>
                </a:lnTo>
                <a:lnTo>
                  <a:pt x="122" y="73"/>
                </a:lnTo>
                <a:lnTo>
                  <a:pt x="120" y="73"/>
                </a:lnTo>
                <a:lnTo>
                  <a:pt x="116" y="73"/>
                </a:lnTo>
                <a:lnTo>
                  <a:pt x="112" y="73"/>
                </a:lnTo>
                <a:lnTo>
                  <a:pt x="109" y="73"/>
                </a:lnTo>
                <a:lnTo>
                  <a:pt x="106" y="74"/>
                </a:lnTo>
                <a:lnTo>
                  <a:pt x="102" y="74"/>
                </a:lnTo>
                <a:lnTo>
                  <a:pt x="99" y="74"/>
                </a:lnTo>
                <a:lnTo>
                  <a:pt x="96" y="75"/>
                </a:lnTo>
                <a:lnTo>
                  <a:pt x="92" y="75"/>
                </a:lnTo>
                <a:lnTo>
                  <a:pt x="89" y="75"/>
                </a:lnTo>
                <a:lnTo>
                  <a:pt x="86" y="75"/>
                </a:lnTo>
                <a:lnTo>
                  <a:pt x="82" y="76"/>
                </a:lnTo>
                <a:lnTo>
                  <a:pt x="79" y="76"/>
                </a:lnTo>
                <a:lnTo>
                  <a:pt x="75" y="76"/>
                </a:lnTo>
                <a:lnTo>
                  <a:pt x="71" y="76"/>
                </a:lnTo>
                <a:lnTo>
                  <a:pt x="67" y="76"/>
                </a:lnTo>
                <a:lnTo>
                  <a:pt x="64" y="76"/>
                </a:lnTo>
                <a:lnTo>
                  <a:pt x="62" y="75"/>
                </a:lnTo>
                <a:lnTo>
                  <a:pt x="60" y="75"/>
                </a:lnTo>
                <a:lnTo>
                  <a:pt x="59" y="75"/>
                </a:lnTo>
                <a:lnTo>
                  <a:pt x="57" y="74"/>
                </a:lnTo>
                <a:lnTo>
                  <a:pt x="56" y="74"/>
                </a:lnTo>
                <a:lnTo>
                  <a:pt x="55" y="74"/>
                </a:lnTo>
                <a:lnTo>
                  <a:pt x="53" y="73"/>
                </a:lnTo>
                <a:lnTo>
                  <a:pt x="52" y="73"/>
                </a:lnTo>
                <a:lnTo>
                  <a:pt x="51" y="73"/>
                </a:lnTo>
                <a:lnTo>
                  <a:pt x="50" y="72"/>
                </a:lnTo>
                <a:lnTo>
                  <a:pt x="48" y="72"/>
                </a:lnTo>
                <a:lnTo>
                  <a:pt x="47" y="71"/>
                </a:lnTo>
                <a:lnTo>
                  <a:pt x="46" y="71"/>
                </a:lnTo>
                <a:lnTo>
                  <a:pt x="45" y="70"/>
                </a:lnTo>
                <a:lnTo>
                  <a:pt x="44" y="70"/>
                </a:lnTo>
                <a:lnTo>
                  <a:pt x="43" y="69"/>
                </a:lnTo>
                <a:lnTo>
                  <a:pt x="44" y="68"/>
                </a:lnTo>
                <a:lnTo>
                  <a:pt x="46" y="67"/>
                </a:lnTo>
                <a:lnTo>
                  <a:pt x="48" y="66"/>
                </a:lnTo>
                <a:lnTo>
                  <a:pt x="49" y="64"/>
                </a:lnTo>
                <a:lnTo>
                  <a:pt x="50" y="62"/>
                </a:lnTo>
                <a:lnTo>
                  <a:pt x="52" y="61"/>
                </a:lnTo>
                <a:lnTo>
                  <a:pt x="53" y="59"/>
                </a:lnTo>
                <a:lnTo>
                  <a:pt x="54" y="57"/>
                </a:lnTo>
                <a:lnTo>
                  <a:pt x="55" y="55"/>
                </a:lnTo>
                <a:lnTo>
                  <a:pt x="57" y="53"/>
                </a:lnTo>
                <a:lnTo>
                  <a:pt x="58" y="52"/>
                </a:lnTo>
                <a:lnTo>
                  <a:pt x="59" y="50"/>
                </a:lnTo>
                <a:lnTo>
                  <a:pt x="60" y="48"/>
                </a:lnTo>
                <a:lnTo>
                  <a:pt x="61" y="46"/>
                </a:lnTo>
                <a:lnTo>
                  <a:pt x="63" y="44"/>
                </a:lnTo>
                <a:lnTo>
                  <a:pt x="64" y="43"/>
                </a:lnTo>
                <a:lnTo>
                  <a:pt x="65" y="42"/>
                </a:lnTo>
                <a:lnTo>
                  <a:pt x="66" y="41"/>
                </a:lnTo>
                <a:lnTo>
                  <a:pt x="67" y="40"/>
                </a:lnTo>
                <a:lnTo>
                  <a:pt x="68" y="40"/>
                </a:lnTo>
                <a:lnTo>
                  <a:pt x="68" y="39"/>
                </a:lnTo>
                <a:lnTo>
                  <a:pt x="69" y="39"/>
                </a:lnTo>
                <a:lnTo>
                  <a:pt x="70" y="38"/>
                </a:lnTo>
                <a:lnTo>
                  <a:pt x="71" y="37"/>
                </a:lnTo>
                <a:lnTo>
                  <a:pt x="72" y="36"/>
                </a:lnTo>
                <a:lnTo>
                  <a:pt x="73" y="36"/>
                </a:lnTo>
                <a:lnTo>
                  <a:pt x="73" y="35"/>
                </a:lnTo>
                <a:lnTo>
                  <a:pt x="74" y="34"/>
                </a:lnTo>
                <a:lnTo>
                  <a:pt x="75" y="34"/>
                </a:lnTo>
                <a:lnTo>
                  <a:pt x="75" y="33"/>
                </a:lnTo>
                <a:lnTo>
                  <a:pt x="76" y="33"/>
                </a:lnTo>
                <a:lnTo>
                  <a:pt x="77" y="33"/>
                </a:lnTo>
                <a:lnTo>
                  <a:pt x="78" y="32"/>
                </a:lnTo>
                <a:lnTo>
                  <a:pt x="79" y="32"/>
                </a:lnTo>
                <a:lnTo>
                  <a:pt x="79" y="31"/>
                </a:lnTo>
                <a:lnTo>
                  <a:pt x="80" y="31"/>
                </a:lnTo>
                <a:lnTo>
                  <a:pt x="81" y="31"/>
                </a:lnTo>
                <a:lnTo>
                  <a:pt x="82" y="30"/>
                </a:lnTo>
                <a:lnTo>
                  <a:pt x="83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29"/>
                </a:lnTo>
                <a:lnTo>
                  <a:pt x="88" y="29"/>
                </a:lnTo>
                <a:lnTo>
                  <a:pt x="89" y="29"/>
                </a:lnTo>
                <a:lnTo>
                  <a:pt x="90" y="29"/>
                </a:lnTo>
                <a:lnTo>
                  <a:pt x="91" y="29"/>
                </a:lnTo>
                <a:lnTo>
                  <a:pt x="92" y="29"/>
                </a:lnTo>
                <a:lnTo>
                  <a:pt x="98" y="29"/>
                </a:lnTo>
                <a:lnTo>
                  <a:pt x="102" y="29"/>
                </a:lnTo>
                <a:lnTo>
                  <a:pt x="106" y="29"/>
                </a:lnTo>
                <a:lnTo>
                  <a:pt x="109" y="29"/>
                </a:lnTo>
                <a:lnTo>
                  <a:pt x="112" y="29"/>
                </a:lnTo>
                <a:lnTo>
                  <a:pt x="114" y="29"/>
                </a:lnTo>
                <a:lnTo>
                  <a:pt x="115" y="29"/>
                </a:lnTo>
                <a:lnTo>
                  <a:pt x="114" y="29"/>
                </a:lnTo>
                <a:lnTo>
                  <a:pt x="112" y="29"/>
                </a:lnTo>
                <a:lnTo>
                  <a:pt x="109" y="29"/>
                </a:lnTo>
                <a:lnTo>
                  <a:pt x="106" y="28"/>
                </a:lnTo>
                <a:lnTo>
                  <a:pt x="102" y="28"/>
                </a:lnTo>
                <a:lnTo>
                  <a:pt x="98" y="28"/>
                </a:lnTo>
                <a:lnTo>
                  <a:pt x="92" y="28"/>
                </a:lnTo>
                <a:lnTo>
                  <a:pt x="91" y="28"/>
                </a:lnTo>
                <a:lnTo>
                  <a:pt x="90" y="28"/>
                </a:lnTo>
                <a:lnTo>
                  <a:pt x="89" y="28"/>
                </a:lnTo>
                <a:lnTo>
                  <a:pt x="88" y="28"/>
                </a:lnTo>
                <a:lnTo>
                  <a:pt x="87" y="28"/>
                </a:lnTo>
                <a:lnTo>
                  <a:pt x="86" y="28"/>
                </a:lnTo>
                <a:lnTo>
                  <a:pt x="86" y="29"/>
                </a:lnTo>
                <a:lnTo>
                  <a:pt x="85" y="29"/>
                </a:lnTo>
                <a:lnTo>
                  <a:pt x="84" y="29"/>
                </a:lnTo>
                <a:lnTo>
                  <a:pt x="83" y="29"/>
                </a:lnTo>
                <a:lnTo>
                  <a:pt x="81" y="30"/>
                </a:lnTo>
                <a:lnTo>
                  <a:pt x="80" y="30"/>
                </a:lnTo>
                <a:lnTo>
                  <a:pt x="79" y="30"/>
                </a:lnTo>
                <a:lnTo>
                  <a:pt x="78" y="31"/>
                </a:lnTo>
                <a:lnTo>
                  <a:pt x="77" y="32"/>
                </a:lnTo>
                <a:lnTo>
                  <a:pt x="76" y="32"/>
                </a:lnTo>
                <a:lnTo>
                  <a:pt x="75" y="33"/>
                </a:lnTo>
                <a:lnTo>
                  <a:pt x="74" y="33"/>
                </a:lnTo>
                <a:lnTo>
                  <a:pt x="73" y="34"/>
                </a:lnTo>
                <a:lnTo>
                  <a:pt x="72" y="35"/>
                </a:lnTo>
                <a:lnTo>
                  <a:pt x="71" y="35"/>
                </a:lnTo>
                <a:lnTo>
                  <a:pt x="71" y="36"/>
                </a:lnTo>
                <a:lnTo>
                  <a:pt x="70" y="37"/>
                </a:lnTo>
                <a:lnTo>
                  <a:pt x="69" y="38"/>
                </a:lnTo>
                <a:lnTo>
                  <a:pt x="68" y="38"/>
                </a:lnTo>
                <a:lnTo>
                  <a:pt x="68" y="39"/>
                </a:lnTo>
                <a:lnTo>
                  <a:pt x="67" y="39"/>
                </a:lnTo>
                <a:lnTo>
                  <a:pt x="66" y="39"/>
                </a:lnTo>
                <a:lnTo>
                  <a:pt x="65" y="40"/>
                </a:lnTo>
                <a:lnTo>
                  <a:pt x="64" y="41"/>
                </a:lnTo>
                <a:lnTo>
                  <a:pt x="63" y="41"/>
                </a:lnTo>
                <a:lnTo>
                  <a:pt x="62" y="42"/>
                </a:lnTo>
                <a:lnTo>
                  <a:pt x="61" y="43"/>
                </a:lnTo>
                <a:lnTo>
                  <a:pt x="60" y="44"/>
                </a:lnTo>
                <a:lnTo>
                  <a:pt x="60" y="45"/>
                </a:lnTo>
                <a:lnTo>
                  <a:pt x="59" y="46"/>
                </a:lnTo>
                <a:lnTo>
                  <a:pt x="60" y="42"/>
                </a:lnTo>
                <a:lnTo>
                  <a:pt x="61" y="40"/>
                </a:lnTo>
                <a:lnTo>
                  <a:pt x="62" y="38"/>
                </a:lnTo>
                <a:lnTo>
                  <a:pt x="62" y="35"/>
                </a:lnTo>
                <a:lnTo>
                  <a:pt x="63" y="33"/>
                </a:lnTo>
                <a:lnTo>
                  <a:pt x="64" y="32"/>
                </a:lnTo>
                <a:lnTo>
                  <a:pt x="64" y="30"/>
                </a:lnTo>
                <a:lnTo>
                  <a:pt x="65" y="29"/>
                </a:lnTo>
                <a:lnTo>
                  <a:pt x="66" y="27"/>
                </a:lnTo>
                <a:lnTo>
                  <a:pt x="66" y="26"/>
                </a:lnTo>
                <a:lnTo>
                  <a:pt x="67" y="26"/>
                </a:lnTo>
                <a:lnTo>
                  <a:pt x="67" y="25"/>
                </a:lnTo>
                <a:lnTo>
                  <a:pt x="67" y="24"/>
                </a:lnTo>
                <a:lnTo>
                  <a:pt x="68" y="24"/>
                </a:lnTo>
                <a:lnTo>
                  <a:pt x="69" y="23"/>
                </a:lnTo>
                <a:lnTo>
                  <a:pt x="70" y="21"/>
                </a:lnTo>
                <a:lnTo>
                  <a:pt x="71" y="20"/>
                </a:lnTo>
                <a:lnTo>
                  <a:pt x="71" y="19"/>
                </a:lnTo>
                <a:lnTo>
                  <a:pt x="72" y="19"/>
                </a:lnTo>
                <a:lnTo>
                  <a:pt x="72" y="18"/>
                </a:lnTo>
                <a:lnTo>
                  <a:pt x="73" y="17"/>
                </a:lnTo>
                <a:lnTo>
                  <a:pt x="73" y="16"/>
                </a:lnTo>
                <a:lnTo>
                  <a:pt x="74" y="15"/>
                </a:lnTo>
                <a:lnTo>
                  <a:pt x="74" y="14"/>
                </a:lnTo>
                <a:lnTo>
                  <a:pt x="75" y="12"/>
                </a:lnTo>
                <a:lnTo>
                  <a:pt x="75" y="11"/>
                </a:lnTo>
                <a:lnTo>
                  <a:pt x="75" y="10"/>
                </a:lnTo>
                <a:lnTo>
                  <a:pt x="75" y="8"/>
                </a:lnTo>
                <a:lnTo>
                  <a:pt x="76" y="7"/>
                </a:lnTo>
                <a:lnTo>
                  <a:pt x="76" y="5"/>
                </a:lnTo>
                <a:lnTo>
                  <a:pt x="77" y="4"/>
                </a:lnTo>
                <a:lnTo>
                  <a:pt x="78" y="3"/>
                </a:lnTo>
                <a:lnTo>
                  <a:pt x="79" y="3"/>
                </a:lnTo>
                <a:lnTo>
                  <a:pt x="80" y="2"/>
                </a:lnTo>
                <a:lnTo>
                  <a:pt x="81" y="2"/>
                </a:lnTo>
                <a:lnTo>
                  <a:pt x="82" y="1"/>
                </a:lnTo>
                <a:lnTo>
                  <a:pt x="84" y="1"/>
                </a:lnTo>
                <a:lnTo>
                  <a:pt x="85" y="1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88" y="0"/>
                </a:lnTo>
                <a:lnTo>
                  <a:pt x="87" y="0"/>
                </a:lnTo>
                <a:lnTo>
                  <a:pt x="85" y="0"/>
                </a:lnTo>
                <a:lnTo>
                  <a:pt x="83" y="0"/>
                </a:lnTo>
                <a:lnTo>
                  <a:pt x="82" y="0"/>
                </a:lnTo>
                <a:lnTo>
                  <a:pt x="81" y="1"/>
                </a:lnTo>
                <a:lnTo>
                  <a:pt x="79" y="1"/>
                </a:lnTo>
                <a:lnTo>
                  <a:pt x="78" y="1"/>
                </a:lnTo>
                <a:lnTo>
                  <a:pt x="77" y="2"/>
                </a:lnTo>
                <a:lnTo>
                  <a:pt x="76" y="3"/>
                </a:lnTo>
                <a:lnTo>
                  <a:pt x="75" y="4"/>
                </a:lnTo>
                <a:lnTo>
                  <a:pt x="75" y="5"/>
                </a:lnTo>
                <a:lnTo>
                  <a:pt x="75" y="6"/>
                </a:lnTo>
                <a:lnTo>
                  <a:pt x="75" y="8"/>
                </a:lnTo>
                <a:lnTo>
                  <a:pt x="74" y="10"/>
                </a:lnTo>
                <a:lnTo>
                  <a:pt x="74" y="11"/>
                </a:lnTo>
                <a:lnTo>
                  <a:pt x="74" y="12"/>
                </a:lnTo>
                <a:lnTo>
                  <a:pt x="74" y="13"/>
                </a:lnTo>
                <a:lnTo>
                  <a:pt x="73" y="14"/>
                </a:lnTo>
                <a:lnTo>
                  <a:pt x="73" y="15"/>
                </a:lnTo>
                <a:lnTo>
                  <a:pt x="72" y="16"/>
                </a:lnTo>
                <a:lnTo>
                  <a:pt x="72" y="17"/>
                </a:lnTo>
                <a:lnTo>
                  <a:pt x="71" y="18"/>
                </a:lnTo>
                <a:lnTo>
                  <a:pt x="71" y="19"/>
                </a:lnTo>
                <a:lnTo>
                  <a:pt x="70" y="20"/>
                </a:lnTo>
                <a:lnTo>
                  <a:pt x="69" y="21"/>
                </a:lnTo>
                <a:lnTo>
                  <a:pt x="68" y="22"/>
                </a:lnTo>
                <a:lnTo>
                  <a:pt x="67" y="23"/>
                </a:lnTo>
                <a:lnTo>
                  <a:pt x="67" y="24"/>
                </a:lnTo>
                <a:lnTo>
                  <a:pt x="66" y="24"/>
                </a:lnTo>
                <a:lnTo>
                  <a:pt x="66" y="25"/>
                </a:lnTo>
                <a:lnTo>
                  <a:pt x="65" y="26"/>
                </a:lnTo>
                <a:lnTo>
                  <a:pt x="65" y="27"/>
                </a:lnTo>
                <a:lnTo>
                  <a:pt x="64" y="29"/>
                </a:lnTo>
                <a:lnTo>
                  <a:pt x="63" y="31"/>
                </a:lnTo>
                <a:lnTo>
                  <a:pt x="62" y="33"/>
                </a:lnTo>
                <a:lnTo>
                  <a:pt x="61" y="35"/>
                </a:lnTo>
                <a:lnTo>
                  <a:pt x="59" y="38"/>
                </a:lnTo>
                <a:lnTo>
                  <a:pt x="58" y="42"/>
                </a:lnTo>
                <a:lnTo>
                  <a:pt x="57" y="46"/>
                </a:lnTo>
                <a:lnTo>
                  <a:pt x="55" y="50"/>
                </a:lnTo>
                <a:lnTo>
                  <a:pt x="53" y="55"/>
                </a:lnTo>
                <a:lnTo>
                  <a:pt x="52" y="56"/>
                </a:lnTo>
                <a:lnTo>
                  <a:pt x="52" y="57"/>
                </a:lnTo>
                <a:lnTo>
                  <a:pt x="51" y="58"/>
                </a:lnTo>
                <a:lnTo>
                  <a:pt x="50" y="59"/>
                </a:lnTo>
                <a:lnTo>
                  <a:pt x="50" y="60"/>
                </a:lnTo>
                <a:lnTo>
                  <a:pt x="49" y="61"/>
                </a:lnTo>
                <a:lnTo>
                  <a:pt x="48" y="62"/>
                </a:lnTo>
                <a:lnTo>
                  <a:pt x="47" y="62"/>
                </a:lnTo>
                <a:lnTo>
                  <a:pt x="46" y="63"/>
                </a:lnTo>
                <a:lnTo>
                  <a:pt x="45" y="64"/>
                </a:lnTo>
                <a:lnTo>
                  <a:pt x="43" y="64"/>
                </a:lnTo>
                <a:lnTo>
                  <a:pt x="42" y="65"/>
                </a:lnTo>
                <a:lnTo>
                  <a:pt x="41" y="65"/>
                </a:lnTo>
                <a:lnTo>
                  <a:pt x="40" y="66"/>
                </a:lnTo>
                <a:lnTo>
                  <a:pt x="39" y="66"/>
                </a:lnTo>
                <a:lnTo>
                  <a:pt x="38" y="66"/>
                </a:lnTo>
                <a:lnTo>
                  <a:pt x="36" y="65"/>
                </a:lnTo>
                <a:lnTo>
                  <a:pt x="36" y="64"/>
                </a:lnTo>
                <a:lnTo>
                  <a:pt x="34" y="63"/>
                </a:lnTo>
                <a:lnTo>
                  <a:pt x="33" y="62"/>
                </a:lnTo>
                <a:lnTo>
                  <a:pt x="33" y="60"/>
                </a:lnTo>
                <a:lnTo>
                  <a:pt x="32" y="59"/>
                </a:lnTo>
                <a:lnTo>
                  <a:pt x="31" y="58"/>
                </a:lnTo>
                <a:lnTo>
                  <a:pt x="30" y="57"/>
                </a:lnTo>
                <a:lnTo>
                  <a:pt x="29" y="56"/>
                </a:lnTo>
                <a:lnTo>
                  <a:pt x="28" y="55"/>
                </a:lnTo>
                <a:lnTo>
                  <a:pt x="27" y="54"/>
                </a:lnTo>
                <a:lnTo>
                  <a:pt x="26" y="53"/>
                </a:lnTo>
                <a:lnTo>
                  <a:pt x="25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19" y="53"/>
                </a:lnTo>
                <a:lnTo>
                  <a:pt x="16" y="54"/>
                </a:lnTo>
                <a:lnTo>
                  <a:pt x="13" y="54"/>
                </a:lnTo>
                <a:lnTo>
                  <a:pt x="11" y="55"/>
                </a:lnTo>
                <a:lnTo>
                  <a:pt x="9" y="55"/>
                </a:lnTo>
                <a:lnTo>
                  <a:pt x="7" y="55"/>
                </a:lnTo>
                <a:lnTo>
                  <a:pt x="6" y="55"/>
                </a:lnTo>
                <a:lnTo>
                  <a:pt x="4" y="56"/>
                </a:lnTo>
                <a:lnTo>
                  <a:pt x="3" y="56"/>
                </a:lnTo>
                <a:lnTo>
                  <a:pt x="2" y="56"/>
                </a:lnTo>
                <a:lnTo>
                  <a:pt x="2" y="57"/>
                </a:lnTo>
                <a:lnTo>
                  <a:pt x="1" y="58"/>
                </a:lnTo>
                <a:lnTo>
                  <a:pt x="1" y="59"/>
                </a:lnTo>
                <a:lnTo>
                  <a:pt x="1" y="61"/>
                </a:lnTo>
                <a:lnTo>
                  <a:pt x="0" y="63"/>
                </a:lnTo>
                <a:lnTo>
                  <a:pt x="0" y="65"/>
                </a:lnTo>
              </a:path>
            </a:pathLst>
          </a:custGeom>
          <a:solidFill>
            <a:srgbClr val="FB8C7A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" name="Freeform 1020"/>
          <p:cNvSpPr>
            <a:spLocks/>
          </p:cNvSpPr>
          <p:nvPr/>
        </p:nvSpPr>
        <p:spPr bwMode="auto">
          <a:xfrm>
            <a:off x="1260475" y="4429125"/>
            <a:ext cx="311150" cy="371475"/>
          </a:xfrm>
          <a:custGeom>
            <a:avLst/>
            <a:gdLst>
              <a:gd name="T0" fmla="*/ 185 w 195"/>
              <a:gd name="T1" fmla="*/ 3 h 234"/>
              <a:gd name="T2" fmla="*/ 190 w 195"/>
              <a:gd name="T3" fmla="*/ 10 h 234"/>
              <a:gd name="T4" fmla="*/ 192 w 195"/>
              <a:gd name="T5" fmla="*/ 20 h 234"/>
              <a:gd name="T6" fmla="*/ 189 w 195"/>
              <a:gd name="T7" fmla="*/ 26 h 234"/>
              <a:gd name="T8" fmla="*/ 174 w 195"/>
              <a:gd name="T9" fmla="*/ 31 h 234"/>
              <a:gd name="T10" fmla="*/ 156 w 195"/>
              <a:gd name="T11" fmla="*/ 39 h 234"/>
              <a:gd name="T12" fmla="*/ 148 w 195"/>
              <a:gd name="T13" fmla="*/ 51 h 234"/>
              <a:gd name="T14" fmla="*/ 160 w 195"/>
              <a:gd name="T15" fmla="*/ 60 h 234"/>
              <a:gd name="T16" fmla="*/ 177 w 195"/>
              <a:gd name="T17" fmla="*/ 63 h 234"/>
              <a:gd name="T18" fmla="*/ 191 w 195"/>
              <a:gd name="T19" fmla="*/ 64 h 234"/>
              <a:gd name="T20" fmla="*/ 194 w 195"/>
              <a:gd name="T21" fmla="*/ 72 h 234"/>
              <a:gd name="T22" fmla="*/ 192 w 195"/>
              <a:gd name="T23" fmla="*/ 84 h 234"/>
              <a:gd name="T24" fmla="*/ 187 w 195"/>
              <a:gd name="T25" fmla="*/ 89 h 234"/>
              <a:gd name="T26" fmla="*/ 167 w 195"/>
              <a:gd name="T27" fmla="*/ 87 h 234"/>
              <a:gd name="T28" fmla="*/ 150 w 195"/>
              <a:gd name="T29" fmla="*/ 88 h 234"/>
              <a:gd name="T30" fmla="*/ 133 w 195"/>
              <a:gd name="T31" fmla="*/ 91 h 234"/>
              <a:gd name="T32" fmla="*/ 126 w 195"/>
              <a:gd name="T33" fmla="*/ 93 h 234"/>
              <a:gd name="T34" fmla="*/ 122 w 195"/>
              <a:gd name="T35" fmla="*/ 95 h 234"/>
              <a:gd name="T36" fmla="*/ 119 w 195"/>
              <a:gd name="T37" fmla="*/ 98 h 234"/>
              <a:gd name="T38" fmla="*/ 118 w 195"/>
              <a:gd name="T39" fmla="*/ 112 h 234"/>
              <a:gd name="T40" fmla="*/ 121 w 195"/>
              <a:gd name="T41" fmla="*/ 148 h 234"/>
              <a:gd name="T42" fmla="*/ 118 w 195"/>
              <a:gd name="T43" fmla="*/ 188 h 234"/>
              <a:gd name="T44" fmla="*/ 108 w 195"/>
              <a:gd name="T45" fmla="*/ 209 h 234"/>
              <a:gd name="T46" fmla="*/ 97 w 195"/>
              <a:gd name="T47" fmla="*/ 220 h 234"/>
              <a:gd name="T48" fmla="*/ 84 w 195"/>
              <a:gd name="T49" fmla="*/ 228 h 234"/>
              <a:gd name="T50" fmla="*/ 69 w 195"/>
              <a:gd name="T51" fmla="*/ 232 h 234"/>
              <a:gd name="T52" fmla="*/ 56 w 195"/>
              <a:gd name="T53" fmla="*/ 233 h 234"/>
              <a:gd name="T54" fmla="*/ 43 w 195"/>
              <a:gd name="T55" fmla="*/ 232 h 234"/>
              <a:gd name="T56" fmla="*/ 31 w 195"/>
              <a:gd name="T57" fmla="*/ 227 h 234"/>
              <a:gd name="T58" fmla="*/ 22 w 195"/>
              <a:gd name="T59" fmla="*/ 222 h 234"/>
              <a:gd name="T60" fmla="*/ 13 w 195"/>
              <a:gd name="T61" fmla="*/ 215 h 234"/>
              <a:gd name="T62" fmla="*/ 4 w 195"/>
              <a:gd name="T63" fmla="*/ 209 h 234"/>
              <a:gd name="T64" fmla="*/ 0 w 195"/>
              <a:gd name="T65" fmla="*/ 206 h 234"/>
              <a:gd name="T66" fmla="*/ 1 w 195"/>
              <a:gd name="T67" fmla="*/ 200 h 234"/>
              <a:gd name="T68" fmla="*/ 6 w 195"/>
              <a:gd name="T69" fmla="*/ 186 h 234"/>
              <a:gd name="T70" fmla="*/ 10 w 195"/>
              <a:gd name="T71" fmla="*/ 170 h 234"/>
              <a:gd name="T72" fmla="*/ 11 w 195"/>
              <a:gd name="T73" fmla="*/ 161 h 234"/>
              <a:gd name="T74" fmla="*/ 11 w 195"/>
              <a:gd name="T75" fmla="*/ 156 h 234"/>
              <a:gd name="T76" fmla="*/ 11 w 195"/>
              <a:gd name="T77" fmla="*/ 151 h 234"/>
              <a:gd name="T78" fmla="*/ 8 w 195"/>
              <a:gd name="T79" fmla="*/ 140 h 234"/>
              <a:gd name="T80" fmla="*/ 6 w 195"/>
              <a:gd name="T81" fmla="*/ 130 h 234"/>
              <a:gd name="T82" fmla="*/ 5 w 195"/>
              <a:gd name="T83" fmla="*/ 119 h 234"/>
              <a:gd name="T84" fmla="*/ 4 w 195"/>
              <a:gd name="T85" fmla="*/ 101 h 234"/>
              <a:gd name="T86" fmla="*/ 5 w 195"/>
              <a:gd name="T87" fmla="*/ 82 h 234"/>
              <a:gd name="T88" fmla="*/ 9 w 195"/>
              <a:gd name="T89" fmla="*/ 62 h 234"/>
              <a:gd name="T90" fmla="*/ 22 w 195"/>
              <a:gd name="T91" fmla="*/ 34 h 234"/>
              <a:gd name="T92" fmla="*/ 29 w 195"/>
              <a:gd name="T93" fmla="*/ 24 h 234"/>
              <a:gd name="T94" fmla="*/ 35 w 195"/>
              <a:gd name="T95" fmla="*/ 18 h 234"/>
              <a:gd name="T96" fmla="*/ 50 w 195"/>
              <a:gd name="T97" fmla="*/ 16 h 234"/>
              <a:gd name="T98" fmla="*/ 69 w 195"/>
              <a:gd name="T99" fmla="*/ 20 h 234"/>
              <a:gd name="T100" fmla="*/ 81 w 195"/>
              <a:gd name="T101" fmla="*/ 26 h 234"/>
              <a:gd name="T102" fmla="*/ 96 w 195"/>
              <a:gd name="T103" fmla="*/ 30 h 234"/>
              <a:gd name="T104" fmla="*/ 116 w 195"/>
              <a:gd name="T105" fmla="*/ 26 h 234"/>
              <a:gd name="T106" fmla="*/ 137 w 195"/>
              <a:gd name="T107" fmla="*/ 17 h 234"/>
              <a:gd name="T108" fmla="*/ 158 w 195"/>
              <a:gd name="T109" fmla="*/ 8 h 234"/>
              <a:gd name="T110" fmla="*/ 164 w 195"/>
              <a:gd name="T111" fmla="*/ 5 h 234"/>
              <a:gd name="T112" fmla="*/ 171 w 195"/>
              <a:gd name="T113" fmla="*/ 3 h 234"/>
              <a:gd name="T114" fmla="*/ 177 w 195"/>
              <a:gd name="T115" fmla="*/ 0 h 2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5"/>
              <a:gd name="T175" fmla="*/ 0 h 234"/>
              <a:gd name="T176" fmla="*/ 195 w 195"/>
              <a:gd name="T177" fmla="*/ 234 h 23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5" h="234">
                <a:moveTo>
                  <a:pt x="179" y="0"/>
                </a:moveTo>
                <a:lnTo>
                  <a:pt x="180" y="0"/>
                </a:lnTo>
                <a:lnTo>
                  <a:pt x="182" y="1"/>
                </a:lnTo>
                <a:lnTo>
                  <a:pt x="183" y="1"/>
                </a:lnTo>
                <a:lnTo>
                  <a:pt x="185" y="3"/>
                </a:lnTo>
                <a:lnTo>
                  <a:pt x="186" y="4"/>
                </a:lnTo>
                <a:lnTo>
                  <a:pt x="188" y="5"/>
                </a:lnTo>
                <a:lnTo>
                  <a:pt x="189" y="7"/>
                </a:lnTo>
                <a:lnTo>
                  <a:pt x="190" y="9"/>
                </a:lnTo>
                <a:lnTo>
                  <a:pt x="190" y="10"/>
                </a:lnTo>
                <a:lnTo>
                  <a:pt x="191" y="12"/>
                </a:lnTo>
                <a:lnTo>
                  <a:pt x="192" y="14"/>
                </a:lnTo>
                <a:lnTo>
                  <a:pt x="192" y="16"/>
                </a:lnTo>
                <a:lnTo>
                  <a:pt x="192" y="18"/>
                </a:lnTo>
                <a:lnTo>
                  <a:pt x="192" y="20"/>
                </a:lnTo>
                <a:lnTo>
                  <a:pt x="192" y="22"/>
                </a:lnTo>
                <a:lnTo>
                  <a:pt x="192" y="24"/>
                </a:lnTo>
                <a:lnTo>
                  <a:pt x="191" y="24"/>
                </a:lnTo>
                <a:lnTo>
                  <a:pt x="190" y="25"/>
                </a:lnTo>
                <a:lnTo>
                  <a:pt x="189" y="26"/>
                </a:lnTo>
                <a:lnTo>
                  <a:pt x="187" y="27"/>
                </a:lnTo>
                <a:lnTo>
                  <a:pt x="184" y="27"/>
                </a:lnTo>
                <a:lnTo>
                  <a:pt x="181" y="29"/>
                </a:lnTo>
                <a:lnTo>
                  <a:pt x="178" y="30"/>
                </a:lnTo>
                <a:lnTo>
                  <a:pt x="174" y="31"/>
                </a:lnTo>
                <a:lnTo>
                  <a:pt x="171" y="33"/>
                </a:lnTo>
                <a:lnTo>
                  <a:pt x="167" y="34"/>
                </a:lnTo>
                <a:lnTo>
                  <a:pt x="163" y="36"/>
                </a:lnTo>
                <a:lnTo>
                  <a:pt x="160" y="37"/>
                </a:lnTo>
                <a:lnTo>
                  <a:pt x="156" y="39"/>
                </a:lnTo>
                <a:lnTo>
                  <a:pt x="153" y="40"/>
                </a:lnTo>
                <a:lnTo>
                  <a:pt x="150" y="42"/>
                </a:lnTo>
                <a:lnTo>
                  <a:pt x="147" y="44"/>
                </a:lnTo>
                <a:lnTo>
                  <a:pt x="147" y="47"/>
                </a:lnTo>
                <a:lnTo>
                  <a:pt x="148" y="51"/>
                </a:lnTo>
                <a:lnTo>
                  <a:pt x="150" y="53"/>
                </a:lnTo>
                <a:lnTo>
                  <a:pt x="152" y="55"/>
                </a:lnTo>
                <a:lnTo>
                  <a:pt x="154" y="57"/>
                </a:lnTo>
                <a:lnTo>
                  <a:pt x="157" y="59"/>
                </a:lnTo>
                <a:lnTo>
                  <a:pt x="160" y="60"/>
                </a:lnTo>
                <a:lnTo>
                  <a:pt x="163" y="61"/>
                </a:lnTo>
                <a:lnTo>
                  <a:pt x="167" y="61"/>
                </a:lnTo>
                <a:lnTo>
                  <a:pt x="170" y="62"/>
                </a:lnTo>
                <a:lnTo>
                  <a:pt x="174" y="62"/>
                </a:lnTo>
                <a:lnTo>
                  <a:pt x="177" y="63"/>
                </a:lnTo>
                <a:lnTo>
                  <a:pt x="181" y="63"/>
                </a:lnTo>
                <a:lnTo>
                  <a:pt x="184" y="63"/>
                </a:lnTo>
                <a:lnTo>
                  <a:pt x="187" y="63"/>
                </a:lnTo>
                <a:lnTo>
                  <a:pt x="190" y="64"/>
                </a:lnTo>
                <a:lnTo>
                  <a:pt x="191" y="64"/>
                </a:lnTo>
                <a:lnTo>
                  <a:pt x="192" y="65"/>
                </a:lnTo>
                <a:lnTo>
                  <a:pt x="193" y="66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3" y="77"/>
                </a:lnTo>
                <a:lnTo>
                  <a:pt x="193" y="80"/>
                </a:lnTo>
                <a:lnTo>
                  <a:pt x="192" y="82"/>
                </a:lnTo>
                <a:lnTo>
                  <a:pt x="192" y="84"/>
                </a:lnTo>
                <a:lnTo>
                  <a:pt x="191" y="86"/>
                </a:lnTo>
                <a:lnTo>
                  <a:pt x="190" y="87"/>
                </a:lnTo>
                <a:lnTo>
                  <a:pt x="189" y="88"/>
                </a:lnTo>
                <a:lnTo>
                  <a:pt x="188" y="89"/>
                </a:lnTo>
                <a:lnTo>
                  <a:pt x="187" y="89"/>
                </a:lnTo>
                <a:lnTo>
                  <a:pt x="182" y="89"/>
                </a:lnTo>
                <a:lnTo>
                  <a:pt x="179" y="88"/>
                </a:lnTo>
                <a:lnTo>
                  <a:pt x="174" y="88"/>
                </a:lnTo>
                <a:lnTo>
                  <a:pt x="171" y="87"/>
                </a:lnTo>
                <a:lnTo>
                  <a:pt x="167" y="87"/>
                </a:lnTo>
                <a:lnTo>
                  <a:pt x="163" y="87"/>
                </a:lnTo>
                <a:lnTo>
                  <a:pt x="160" y="87"/>
                </a:lnTo>
                <a:lnTo>
                  <a:pt x="157" y="88"/>
                </a:lnTo>
                <a:lnTo>
                  <a:pt x="153" y="88"/>
                </a:lnTo>
                <a:lnTo>
                  <a:pt x="150" y="88"/>
                </a:lnTo>
                <a:lnTo>
                  <a:pt x="146" y="89"/>
                </a:lnTo>
                <a:lnTo>
                  <a:pt x="143" y="89"/>
                </a:lnTo>
                <a:lnTo>
                  <a:pt x="140" y="90"/>
                </a:lnTo>
                <a:lnTo>
                  <a:pt x="136" y="90"/>
                </a:lnTo>
                <a:lnTo>
                  <a:pt x="133" y="91"/>
                </a:lnTo>
                <a:lnTo>
                  <a:pt x="130" y="92"/>
                </a:lnTo>
                <a:lnTo>
                  <a:pt x="129" y="92"/>
                </a:lnTo>
                <a:lnTo>
                  <a:pt x="128" y="92"/>
                </a:lnTo>
                <a:lnTo>
                  <a:pt x="127" y="92"/>
                </a:lnTo>
                <a:lnTo>
                  <a:pt x="126" y="93"/>
                </a:lnTo>
                <a:lnTo>
                  <a:pt x="125" y="93"/>
                </a:lnTo>
                <a:lnTo>
                  <a:pt x="124" y="93"/>
                </a:lnTo>
                <a:lnTo>
                  <a:pt x="124" y="94"/>
                </a:lnTo>
                <a:lnTo>
                  <a:pt x="123" y="94"/>
                </a:lnTo>
                <a:lnTo>
                  <a:pt x="122" y="95"/>
                </a:lnTo>
                <a:lnTo>
                  <a:pt x="121" y="95"/>
                </a:lnTo>
                <a:lnTo>
                  <a:pt x="121" y="96"/>
                </a:lnTo>
                <a:lnTo>
                  <a:pt x="120" y="97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8" y="103"/>
                </a:lnTo>
                <a:lnTo>
                  <a:pt x="118" y="107"/>
                </a:lnTo>
                <a:lnTo>
                  <a:pt x="118" y="112"/>
                </a:lnTo>
                <a:lnTo>
                  <a:pt x="119" y="118"/>
                </a:lnTo>
                <a:lnTo>
                  <a:pt x="120" y="125"/>
                </a:lnTo>
                <a:lnTo>
                  <a:pt x="120" y="132"/>
                </a:lnTo>
                <a:lnTo>
                  <a:pt x="121" y="140"/>
                </a:lnTo>
                <a:lnTo>
                  <a:pt x="121" y="148"/>
                </a:lnTo>
                <a:lnTo>
                  <a:pt x="121" y="156"/>
                </a:lnTo>
                <a:lnTo>
                  <a:pt x="121" y="164"/>
                </a:lnTo>
                <a:lnTo>
                  <a:pt x="120" y="173"/>
                </a:lnTo>
                <a:lnTo>
                  <a:pt x="119" y="181"/>
                </a:lnTo>
                <a:lnTo>
                  <a:pt x="118" y="188"/>
                </a:lnTo>
                <a:lnTo>
                  <a:pt x="115" y="195"/>
                </a:lnTo>
                <a:lnTo>
                  <a:pt x="113" y="201"/>
                </a:lnTo>
                <a:lnTo>
                  <a:pt x="111" y="204"/>
                </a:lnTo>
                <a:lnTo>
                  <a:pt x="110" y="206"/>
                </a:lnTo>
                <a:lnTo>
                  <a:pt x="108" y="209"/>
                </a:lnTo>
                <a:lnTo>
                  <a:pt x="106" y="211"/>
                </a:lnTo>
                <a:lnTo>
                  <a:pt x="104" y="214"/>
                </a:lnTo>
                <a:lnTo>
                  <a:pt x="102" y="216"/>
                </a:lnTo>
                <a:lnTo>
                  <a:pt x="100" y="218"/>
                </a:lnTo>
                <a:lnTo>
                  <a:pt x="97" y="220"/>
                </a:lnTo>
                <a:lnTo>
                  <a:pt x="95" y="222"/>
                </a:lnTo>
                <a:lnTo>
                  <a:pt x="93" y="224"/>
                </a:lnTo>
                <a:lnTo>
                  <a:pt x="90" y="225"/>
                </a:lnTo>
                <a:lnTo>
                  <a:pt x="87" y="227"/>
                </a:lnTo>
                <a:lnTo>
                  <a:pt x="84" y="228"/>
                </a:lnTo>
                <a:lnTo>
                  <a:pt x="81" y="229"/>
                </a:lnTo>
                <a:lnTo>
                  <a:pt x="78" y="230"/>
                </a:lnTo>
                <a:lnTo>
                  <a:pt x="75" y="231"/>
                </a:lnTo>
                <a:lnTo>
                  <a:pt x="72" y="231"/>
                </a:lnTo>
                <a:lnTo>
                  <a:pt x="69" y="232"/>
                </a:lnTo>
                <a:lnTo>
                  <a:pt x="67" y="232"/>
                </a:lnTo>
                <a:lnTo>
                  <a:pt x="64" y="232"/>
                </a:lnTo>
                <a:lnTo>
                  <a:pt x="62" y="233"/>
                </a:lnTo>
                <a:lnTo>
                  <a:pt x="59" y="233"/>
                </a:lnTo>
                <a:lnTo>
                  <a:pt x="56" y="233"/>
                </a:lnTo>
                <a:lnTo>
                  <a:pt x="53" y="233"/>
                </a:lnTo>
                <a:lnTo>
                  <a:pt x="51" y="233"/>
                </a:lnTo>
                <a:lnTo>
                  <a:pt x="48" y="233"/>
                </a:lnTo>
                <a:lnTo>
                  <a:pt x="46" y="232"/>
                </a:lnTo>
                <a:lnTo>
                  <a:pt x="43" y="232"/>
                </a:lnTo>
                <a:lnTo>
                  <a:pt x="41" y="231"/>
                </a:lnTo>
                <a:lnTo>
                  <a:pt x="38" y="231"/>
                </a:lnTo>
                <a:lnTo>
                  <a:pt x="36" y="230"/>
                </a:lnTo>
                <a:lnTo>
                  <a:pt x="34" y="229"/>
                </a:lnTo>
                <a:lnTo>
                  <a:pt x="31" y="227"/>
                </a:lnTo>
                <a:lnTo>
                  <a:pt x="29" y="227"/>
                </a:lnTo>
                <a:lnTo>
                  <a:pt x="27" y="226"/>
                </a:lnTo>
                <a:lnTo>
                  <a:pt x="26" y="224"/>
                </a:lnTo>
                <a:lnTo>
                  <a:pt x="24" y="223"/>
                </a:lnTo>
                <a:lnTo>
                  <a:pt x="22" y="222"/>
                </a:lnTo>
                <a:lnTo>
                  <a:pt x="20" y="221"/>
                </a:lnTo>
                <a:lnTo>
                  <a:pt x="19" y="219"/>
                </a:lnTo>
                <a:lnTo>
                  <a:pt x="17" y="218"/>
                </a:lnTo>
                <a:lnTo>
                  <a:pt x="15" y="217"/>
                </a:lnTo>
                <a:lnTo>
                  <a:pt x="13" y="215"/>
                </a:lnTo>
                <a:lnTo>
                  <a:pt x="11" y="214"/>
                </a:lnTo>
                <a:lnTo>
                  <a:pt x="10" y="213"/>
                </a:lnTo>
                <a:lnTo>
                  <a:pt x="8" y="211"/>
                </a:lnTo>
                <a:lnTo>
                  <a:pt x="6" y="210"/>
                </a:lnTo>
                <a:lnTo>
                  <a:pt x="4" y="209"/>
                </a:lnTo>
                <a:lnTo>
                  <a:pt x="3" y="208"/>
                </a:lnTo>
                <a:lnTo>
                  <a:pt x="2" y="208"/>
                </a:lnTo>
                <a:lnTo>
                  <a:pt x="2" y="207"/>
                </a:lnTo>
                <a:lnTo>
                  <a:pt x="1" y="207"/>
                </a:lnTo>
                <a:lnTo>
                  <a:pt x="0" y="206"/>
                </a:lnTo>
                <a:lnTo>
                  <a:pt x="0" y="205"/>
                </a:lnTo>
                <a:lnTo>
                  <a:pt x="0" y="204"/>
                </a:lnTo>
                <a:lnTo>
                  <a:pt x="0" y="203"/>
                </a:lnTo>
                <a:lnTo>
                  <a:pt x="1" y="201"/>
                </a:lnTo>
                <a:lnTo>
                  <a:pt x="1" y="200"/>
                </a:lnTo>
                <a:lnTo>
                  <a:pt x="2" y="198"/>
                </a:lnTo>
                <a:lnTo>
                  <a:pt x="3" y="195"/>
                </a:lnTo>
                <a:lnTo>
                  <a:pt x="4" y="192"/>
                </a:lnTo>
                <a:lnTo>
                  <a:pt x="5" y="189"/>
                </a:lnTo>
                <a:lnTo>
                  <a:pt x="6" y="186"/>
                </a:lnTo>
                <a:lnTo>
                  <a:pt x="7" y="183"/>
                </a:lnTo>
                <a:lnTo>
                  <a:pt x="8" y="180"/>
                </a:lnTo>
                <a:lnTo>
                  <a:pt x="9" y="176"/>
                </a:lnTo>
                <a:lnTo>
                  <a:pt x="9" y="173"/>
                </a:lnTo>
                <a:lnTo>
                  <a:pt x="10" y="170"/>
                </a:lnTo>
                <a:lnTo>
                  <a:pt x="11" y="167"/>
                </a:lnTo>
                <a:lnTo>
                  <a:pt x="11" y="164"/>
                </a:lnTo>
                <a:lnTo>
                  <a:pt x="11" y="163"/>
                </a:lnTo>
                <a:lnTo>
                  <a:pt x="11" y="162"/>
                </a:lnTo>
                <a:lnTo>
                  <a:pt x="11" y="161"/>
                </a:lnTo>
                <a:lnTo>
                  <a:pt x="11" y="160"/>
                </a:lnTo>
                <a:lnTo>
                  <a:pt x="11" y="159"/>
                </a:lnTo>
                <a:lnTo>
                  <a:pt x="11" y="158"/>
                </a:lnTo>
                <a:lnTo>
                  <a:pt x="11" y="157"/>
                </a:lnTo>
                <a:lnTo>
                  <a:pt x="11" y="156"/>
                </a:lnTo>
                <a:lnTo>
                  <a:pt x="11" y="155"/>
                </a:lnTo>
                <a:lnTo>
                  <a:pt x="11" y="154"/>
                </a:lnTo>
                <a:lnTo>
                  <a:pt x="11" y="153"/>
                </a:lnTo>
                <a:lnTo>
                  <a:pt x="11" y="152"/>
                </a:lnTo>
                <a:lnTo>
                  <a:pt x="11" y="151"/>
                </a:lnTo>
                <a:lnTo>
                  <a:pt x="10" y="148"/>
                </a:lnTo>
                <a:lnTo>
                  <a:pt x="9" y="146"/>
                </a:lnTo>
                <a:lnTo>
                  <a:pt x="9" y="144"/>
                </a:lnTo>
                <a:lnTo>
                  <a:pt x="8" y="142"/>
                </a:lnTo>
                <a:lnTo>
                  <a:pt x="8" y="140"/>
                </a:lnTo>
                <a:lnTo>
                  <a:pt x="7" y="138"/>
                </a:lnTo>
                <a:lnTo>
                  <a:pt x="7" y="136"/>
                </a:lnTo>
                <a:lnTo>
                  <a:pt x="6" y="134"/>
                </a:lnTo>
                <a:lnTo>
                  <a:pt x="6" y="132"/>
                </a:lnTo>
                <a:lnTo>
                  <a:pt x="6" y="130"/>
                </a:lnTo>
                <a:lnTo>
                  <a:pt x="6" y="128"/>
                </a:lnTo>
                <a:lnTo>
                  <a:pt x="5" y="126"/>
                </a:lnTo>
                <a:lnTo>
                  <a:pt x="5" y="124"/>
                </a:lnTo>
                <a:lnTo>
                  <a:pt x="5" y="121"/>
                </a:lnTo>
                <a:lnTo>
                  <a:pt x="5" y="119"/>
                </a:lnTo>
                <a:lnTo>
                  <a:pt x="5" y="117"/>
                </a:lnTo>
                <a:lnTo>
                  <a:pt x="5" y="113"/>
                </a:lnTo>
                <a:lnTo>
                  <a:pt x="5" y="109"/>
                </a:lnTo>
                <a:lnTo>
                  <a:pt x="4" y="105"/>
                </a:lnTo>
                <a:lnTo>
                  <a:pt x="4" y="101"/>
                </a:lnTo>
                <a:lnTo>
                  <a:pt x="4" y="98"/>
                </a:lnTo>
                <a:lnTo>
                  <a:pt x="4" y="94"/>
                </a:lnTo>
                <a:lnTo>
                  <a:pt x="5" y="90"/>
                </a:lnTo>
                <a:lnTo>
                  <a:pt x="5" y="86"/>
                </a:lnTo>
                <a:lnTo>
                  <a:pt x="5" y="82"/>
                </a:lnTo>
                <a:lnTo>
                  <a:pt x="6" y="78"/>
                </a:lnTo>
                <a:lnTo>
                  <a:pt x="6" y="74"/>
                </a:lnTo>
                <a:lnTo>
                  <a:pt x="7" y="70"/>
                </a:lnTo>
                <a:lnTo>
                  <a:pt x="8" y="66"/>
                </a:lnTo>
                <a:lnTo>
                  <a:pt x="9" y="62"/>
                </a:lnTo>
                <a:lnTo>
                  <a:pt x="10" y="59"/>
                </a:lnTo>
                <a:lnTo>
                  <a:pt x="12" y="55"/>
                </a:lnTo>
                <a:lnTo>
                  <a:pt x="19" y="40"/>
                </a:lnTo>
                <a:lnTo>
                  <a:pt x="20" y="37"/>
                </a:lnTo>
                <a:lnTo>
                  <a:pt x="22" y="34"/>
                </a:lnTo>
                <a:lnTo>
                  <a:pt x="23" y="32"/>
                </a:lnTo>
                <a:lnTo>
                  <a:pt x="25" y="30"/>
                </a:lnTo>
                <a:lnTo>
                  <a:pt x="27" y="28"/>
                </a:lnTo>
                <a:lnTo>
                  <a:pt x="28" y="26"/>
                </a:lnTo>
                <a:lnTo>
                  <a:pt x="29" y="24"/>
                </a:lnTo>
                <a:lnTo>
                  <a:pt x="31" y="23"/>
                </a:lnTo>
                <a:lnTo>
                  <a:pt x="32" y="21"/>
                </a:lnTo>
                <a:lnTo>
                  <a:pt x="33" y="20"/>
                </a:lnTo>
                <a:lnTo>
                  <a:pt x="34" y="19"/>
                </a:lnTo>
                <a:lnTo>
                  <a:pt x="35" y="18"/>
                </a:lnTo>
                <a:lnTo>
                  <a:pt x="36" y="18"/>
                </a:lnTo>
                <a:lnTo>
                  <a:pt x="37" y="17"/>
                </a:lnTo>
                <a:lnTo>
                  <a:pt x="38" y="17"/>
                </a:lnTo>
                <a:lnTo>
                  <a:pt x="44" y="16"/>
                </a:lnTo>
                <a:lnTo>
                  <a:pt x="50" y="16"/>
                </a:lnTo>
                <a:lnTo>
                  <a:pt x="55" y="16"/>
                </a:lnTo>
                <a:lnTo>
                  <a:pt x="59" y="17"/>
                </a:lnTo>
                <a:lnTo>
                  <a:pt x="62" y="18"/>
                </a:lnTo>
                <a:lnTo>
                  <a:pt x="66" y="19"/>
                </a:lnTo>
                <a:lnTo>
                  <a:pt x="69" y="20"/>
                </a:lnTo>
                <a:lnTo>
                  <a:pt x="71" y="21"/>
                </a:lnTo>
                <a:lnTo>
                  <a:pt x="74" y="22"/>
                </a:lnTo>
                <a:lnTo>
                  <a:pt x="76" y="24"/>
                </a:lnTo>
                <a:lnTo>
                  <a:pt x="78" y="25"/>
                </a:lnTo>
                <a:lnTo>
                  <a:pt x="81" y="26"/>
                </a:lnTo>
                <a:lnTo>
                  <a:pt x="83" y="27"/>
                </a:lnTo>
                <a:lnTo>
                  <a:pt x="86" y="28"/>
                </a:lnTo>
                <a:lnTo>
                  <a:pt x="89" y="29"/>
                </a:lnTo>
                <a:lnTo>
                  <a:pt x="92" y="30"/>
                </a:lnTo>
                <a:lnTo>
                  <a:pt x="96" y="30"/>
                </a:lnTo>
                <a:lnTo>
                  <a:pt x="99" y="30"/>
                </a:lnTo>
                <a:lnTo>
                  <a:pt x="104" y="29"/>
                </a:lnTo>
                <a:lnTo>
                  <a:pt x="108" y="28"/>
                </a:lnTo>
                <a:lnTo>
                  <a:pt x="112" y="27"/>
                </a:lnTo>
                <a:lnTo>
                  <a:pt x="116" y="26"/>
                </a:lnTo>
                <a:lnTo>
                  <a:pt x="120" y="24"/>
                </a:lnTo>
                <a:lnTo>
                  <a:pt x="124" y="23"/>
                </a:lnTo>
                <a:lnTo>
                  <a:pt x="128" y="21"/>
                </a:lnTo>
                <a:lnTo>
                  <a:pt x="133" y="19"/>
                </a:lnTo>
                <a:lnTo>
                  <a:pt x="137" y="17"/>
                </a:lnTo>
                <a:lnTo>
                  <a:pt x="141" y="15"/>
                </a:lnTo>
                <a:lnTo>
                  <a:pt x="145" y="13"/>
                </a:lnTo>
                <a:lnTo>
                  <a:pt x="149" y="11"/>
                </a:lnTo>
                <a:lnTo>
                  <a:pt x="153" y="9"/>
                </a:lnTo>
                <a:lnTo>
                  <a:pt x="158" y="8"/>
                </a:lnTo>
                <a:lnTo>
                  <a:pt x="159" y="7"/>
                </a:lnTo>
                <a:lnTo>
                  <a:pt x="160" y="7"/>
                </a:lnTo>
                <a:lnTo>
                  <a:pt x="161" y="6"/>
                </a:lnTo>
                <a:lnTo>
                  <a:pt x="163" y="6"/>
                </a:lnTo>
                <a:lnTo>
                  <a:pt x="164" y="5"/>
                </a:lnTo>
                <a:lnTo>
                  <a:pt x="166" y="5"/>
                </a:lnTo>
                <a:lnTo>
                  <a:pt x="167" y="4"/>
                </a:lnTo>
                <a:lnTo>
                  <a:pt x="168" y="4"/>
                </a:lnTo>
                <a:lnTo>
                  <a:pt x="169" y="3"/>
                </a:lnTo>
                <a:lnTo>
                  <a:pt x="171" y="3"/>
                </a:lnTo>
                <a:lnTo>
                  <a:pt x="172" y="2"/>
                </a:lnTo>
                <a:lnTo>
                  <a:pt x="173" y="2"/>
                </a:lnTo>
                <a:lnTo>
                  <a:pt x="174" y="1"/>
                </a:lnTo>
                <a:lnTo>
                  <a:pt x="176" y="1"/>
                </a:lnTo>
                <a:lnTo>
                  <a:pt x="177" y="0"/>
                </a:lnTo>
                <a:lnTo>
                  <a:pt x="179" y="0"/>
                </a:lnTo>
              </a:path>
            </a:pathLst>
          </a:custGeom>
          <a:solidFill>
            <a:srgbClr val="9BA29B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1" name="Freeform 1021"/>
          <p:cNvSpPr>
            <a:spLocks/>
          </p:cNvSpPr>
          <p:nvPr/>
        </p:nvSpPr>
        <p:spPr bwMode="auto">
          <a:xfrm>
            <a:off x="933450" y="4586288"/>
            <a:ext cx="214313" cy="433387"/>
          </a:xfrm>
          <a:custGeom>
            <a:avLst/>
            <a:gdLst>
              <a:gd name="T0" fmla="*/ 25 w 135"/>
              <a:gd name="T1" fmla="*/ 91 h 273"/>
              <a:gd name="T2" fmla="*/ 33 w 135"/>
              <a:gd name="T3" fmla="*/ 83 h 273"/>
              <a:gd name="T4" fmla="*/ 40 w 135"/>
              <a:gd name="T5" fmla="*/ 74 h 273"/>
              <a:gd name="T6" fmla="*/ 46 w 135"/>
              <a:gd name="T7" fmla="*/ 65 h 273"/>
              <a:gd name="T8" fmla="*/ 51 w 135"/>
              <a:gd name="T9" fmla="*/ 50 h 273"/>
              <a:gd name="T10" fmla="*/ 58 w 135"/>
              <a:gd name="T11" fmla="*/ 35 h 273"/>
              <a:gd name="T12" fmla="*/ 66 w 135"/>
              <a:gd name="T13" fmla="*/ 21 h 273"/>
              <a:gd name="T14" fmla="*/ 77 w 135"/>
              <a:gd name="T15" fmla="*/ 8 h 273"/>
              <a:gd name="T16" fmla="*/ 84 w 135"/>
              <a:gd name="T17" fmla="*/ 2 h 273"/>
              <a:gd name="T18" fmla="*/ 90 w 135"/>
              <a:gd name="T19" fmla="*/ 0 h 273"/>
              <a:gd name="T20" fmla="*/ 97 w 135"/>
              <a:gd name="T21" fmla="*/ 1 h 273"/>
              <a:gd name="T22" fmla="*/ 101 w 135"/>
              <a:gd name="T23" fmla="*/ 4 h 273"/>
              <a:gd name="T24" fmla="*/ 106 w 135"/>
              <a:gd name="T25" fmla="*/ 24 h 273"/>
              <a:gd name="T26" fmla="*/ 111 w 135"/>
              <a:gd name="T27" fmla="*/ 49 h 273"/>
              <a:gd name="T28" fmla="*/ 116 w 135"/>
              <a:gd name="T29" fmla="*/ 73 h 273"/>
              <a:gd name="T30" fmla="*/ 125 w 135"/>
              <a:gd name="T31" fmla="*/ 97 h 273"/>
              <a:gd name="T32" fmla="*/ 133 w 135"/>
              <a:gd name="T33" fmla="*/ 117 h 273"/>
              <a:gd name="T34" fmla="*/ 133 w 135"/>
              <a:gd name="T35" fmla="*/ 135 h 273"/>
              <a:gd name="T36" fmla="*/ 127 w 135"/>
              <a:gd name="T37" fmla="*/ 150 h 273"/>
              <a:gd name="T38" fmla="*/ 115 w 135"/>
              <a:gd name="T39" fmla="*/ 163 h 273"/>
              <a:gd name="T40" fmla="*/ 108 w 135"/>
              <a:gd name="T41" fmla="*/ 166 h 273"/>
              <a:gd name="T42" fmla="*/ 104 w 135"/>
              <a:gd name="T43" fmla="*/ 166 h 273"/>
              <a:gd name="T44" fmla="*/ 102 w 135"/>
              <a:gd name="T45" fmla="*/ 169 h 273"/>
              <a:gd name="T46" fmla="*/ 98 w 135"/>
              <a:gd name="T47" fmla="*/ 173 h 273"/>
              <a:gd name="T48" fmla="*/ 94 w 135"/>
              <a:gd name="T49" fmla="*/ 173 h 273"/>
              <a:gd name="T50" fmla="*/ 92 w 135"/>
              <a:gd name="T51" fmla="*/ 171 h 273"/>
              <a:gd name="T52" fmla="*/ 92 w 135"/>
              <a:gd name="T53" fmla="*/ 171 h 273"/>
              <a:gd name="T54" fmla="*/ 94 w 135"/>
              <a:gd name="T55" fmla="*/ 174 h 273"/>
              <a:gd name="T56" fmla="*/ 95 w 135"/>
              <a:gd name="T57" fmla="*/ 177 h 273"/>
              <a:gd name="T58" fmla="*/ 93 w 135"/>
              <a:gd name="T59" fmla="*/ 181 h 273"/>
              <a:gd name="T60" fmla="*/ 89 w 135"/>
              <a:gd name="T61" fmla="*/ 184 h 273"/>
              <a:gd name="T62" fmla="*/ 86 w 135"/>
              <a:gd name="T63" fmla="*/ 186 h 273"/>
              <a:gd name="T64" fmla="*/ 83 w 135"/>
              <a:gd name="T65" fmla="*/ 190 h 273"/>
              <a:gd name="T66" fmla="*/ 79 w 135"/>
              <a:gd name="T67" fmla="*/ 196 h 273"/>
              <a:gd name="T68" fmla="*/ 74 w 135"/>
              <a:gd name="T69" fmla="*/ 201 h 273"/>
              <a:gd name="T70" fmla="*/ 68 w 135"/>
              <a:gd name="T71" fmla="*/ 206 h 273"/>
              <a:gd name="T72" fmla="*/ 64 w 135"/>
              <a:gd name="T73" fmla="*/ 209 h 273"/>
              <a:gd name="T74" fmla="*/ 61 w 135"/>
              <a:gd name="T75" fmla="*/ 211 h 273"/>
              <a:gd name="T76" fmla="*/ 53 w 135"/>
              <a:gd name="T77" fmla="*/ 219 h 273"/>
              <a:gd name="T78" fmla="*/ 45 w 135"/>
              <a:gd name="T79" fmla="*/ 234 h 273"/>
              <a:gd name="T80" fmla="*/ 37 w 135"/>
              <a:gd name="T81" fmla="*/ 252 h 273"/>
              <a:gd name="T82" fmla="*/ 27 w 135"/>
              <a:gd name="T83" fmla="*/ 268 h 273"/>
              <a:gd name="T84" fmla="*/ 22 w 135"/>
              <a:gd name="T85" fmla="*/ 272 h 273"/>
              <a:gd name="T86" fmla="*/ 18 w 135"/>
              <a:gd name="T87" fmla="*/ 272 h 273"/>
              <a:gd name="T88" fmla="*/ 15 w 135"/>
              <a:gd name="T89" fmla="*/ 270 h 273"/>
              <a:gd name="T90" fmla="*/ 12 w 135"/>
              <a:gd name="T91" fmla="*/ 266 h 273"/>
              <a:gd name="T92" fmla="*/ 11 w 135"/>
              <a:gd name="T93" fmla="*/ 257 h 273"/>
              <a:gd name="T94" fmla="*/ 12 w 135"/>
              <a:gd name="T95" fmla="*/ 248 h 273"/>
              <a:gd name="T96" fmla="*/ 13 w 135"/>
              <a:gd name="T97" fmla="*/ 238 h 273"/>
              <a:gd name="T98" fmla="*/ 10 w 135"/>
              <a:gd name="T99" fmla="*/ 227 h 273"/>
              <a:gd name="T100" fmla="*/ 6 w 135"/>
              <a:gd name="T101" fmla="*/ 211 h 273"/>
              <a:gd name="T102" fmla="*/ 3 w 135"/>
              <a:gd name="T103" fmla="*/ 196 h 273"/>
              <a:gd name="T104" fmla="*/ 1 w 135"/>
              <a:gd name="T105" fmla="*/ 180 h 273"/>
              <a:gd name="T106" fmla="*/ 1 w 135"/>
              <a:gd name="T107" fmla="*/ 167 h 273"/>
              <a:gd name="T108" fmla="*/ 1 w 135"/>
              <a:gd name="T109" fmla="*/ 163 h 273"/>
              <a:gd name="T110" fmla="*/ 1 w 135"/>
              <a:gd name="T111" fmla="*/ 159 h 273"/>
              <a:gd name="T112" fmla="*/ 0 w 135"/>
              <a:gd name="T113" fmla="*/ 148 h 273"/>
              <a:gd name="T114" fmla="*/ 1 w 135"/>
              <a:gd name="T115" fmla="*/ 135 h 273"/>
              <a:gd name="T116" fmla="*/ 5 w 135"/>
              <a:gd name="T117" fmla="*/ 121 h 273"/>
              <a:gd name="T118" fmla="*/ 11 w 135"/>
              <a:gd name="T119" fmla="*/ 109 h 2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5"/>
              <a:gd name="T181" fmla="*/ 0 h 273"/>
              <a:gd name="T182" fmla="*/ 135 w 135"/>
              <a:gd name="T183" fmla="*/ 273 h 2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5" h="273">
                <a:moveTo>
                  <a:pt x="20" y="97"/>
                </a:moveTo>
                <a:lnTo>
                  <a:pt x="22" y="95"/>
                </a:lnTo>
                <a:lnTo>
                  <a:pt x="24" y="93"/>
                </a:lnTo>
                <a:lnTo>
                  <a:pt x="25" y="91"/>
                </a:lnTo>
                <a:lnTo>
                  <a:pt x="27" y="89"/>
                </a:lnTo>
                <a:lnTo>
                  <a:pt x="29" y="87"/>
                </a:lnTo>
                <a:lnTo>
                  <a:pt x="31" y="85"/>
                </a:lnTo>
                <a:lnTo>
                  <a:pt x="33" y="83"/>
                </a:lnTo>
                <a:lnTo>
                  <a:pt x="35" y="81"/>
                </a:lnTo>
                <a:lnTo>
                  <a:pt x="37" y="78"/>
                </a:lnTo>
                <a:lnTo>
                  <a:pt x="39" y="76"/>
                </a:lnTo>
                <a:lnTo>
                  <a:pt x="40" y="74"/>
                </a:lnTo>
                <a:lnTo>
                  <a:pt x="42" y="72"/>
                </a:lnTo>
                <a:lnTo>
                  <a:pt x="43" y="70"/>
                </a:lnTo>
                <a:lnTo>
                  <a:pt x="45" y="67"/>
                </a:lnTo>
                <a:lnTo>
                  <a:pt x="46" y="65"/>
                </a:lnTo>
                <a:lnTo>
                  <a:pt x="47" y="63"/>
                </a:lnTo>
                <a:lnTo>
                  <a:pt x="48" y="58"/>
                </a:lnTo>
                <a:lnTo>
                  <a:pt x="50" y="55"/>
                </a:lnTo>
                <a:lnTo>
                  <a:pt x="51" y="50"/>
                </a:lnTo>
                <a:lnTo>
                  <a:pt x="53" y="47"/>
                </a:lnTo>
                <a:lnTo>
                  <a:pt x="54" y="43"/>
                </a:lnTo>
                <a:lnTo>
                  <a:pt x="56" y="39"/>
                </a:lnTo>
                <a:lnTo>
                  <a:pt x="58" y="35"/>
                </a:lnTo>
                <a:lnTo>
                  <a:pt x="60" y="32"/>
                </a:lnTo>
                <a:lnTo>
                  <a:pt x="62" y="28"/>
                </a:lnTo>
                <a:lnTo>
                  <a:pt x="64" y="24"/>
                </a:lnTo>
                <a:lnTo>
                  <a:pt x="66" y="21"/>
                </a:lnTo>
                <a:lnTo>
                  <a:pt x="68" y="17"/>
                </a:lnTo>
                <a:lnTo>
                  <a:pt x="71" y="14"/>
                </a:lnTo>
                <a:lnTo>
                  <a:pt x="74" y="11"/>
                </a:lnTo>
                <a:lnTo>
                  <a:pt x="77" y="8"/>
                </a:lnTo>
                <a:lnTo>
                  <a:pt x="80" y="5"/>
                </a:lnTo>
                <a:lnTo>
                  <a:pt x="81" y="4"/>
                </a:lnTo>
                <a:lnTo>
                  <a:pt x="82" y="3"/>
                </a:lnTo>
                <a:lnTo>
                  <a:pt x="84" y="2"/>
                </a:lnTo>
                <a:lnTo>
                  <a:pt x="86" y="2"/>
                </a:lnTo>
                <a:lnTo>
                  <a:pt x="87" y="1"/>
                </a:lnTo>
                <a:lnTo>
                  <a:pt x="89" y="1"/>
                </a:lnTo>
                <a:lnTo>
                  <a:pt x="90" y="0"/>
                </a:lnTo>
                <a:lnTo>
                  <a:pt x="92" y="0"/>
                </a:lnTo>
                <a:lnTo>
                  <a:pt x="94" y="0"/>
                </a:lnTo>
                <a:lnTo>
                  <a:pt x="95" y="0"/>
                </a:lnTo>
                <a:lnTo>
                  <a:pt x="97" y="1"/>
                </a:lnTo>
                <a:lnTo>
                  <a:pt x="98" y="1"/>
                </a:lnTo>
                <a:lnTo>
                  <a:pt x="99" y="2"/>
                </a:lnTo>
                <a:lnTo>
                  <a:pt x="100" y="3"/>
                </a:lnTo>
                <a:lnTo>
                  <a:pt x="101" y="4"/>
                </a:lnTo>
                <a:lnTo>
                  <a:pt x="102" y="6"/>
                </a:lnTo>
                <a:lnTo>
                  <a:pt x="104" y="12"/>
                </a:lnTo>
                <a:lnTo>
                  <a:pt x="105" y="18"/>
                </a:lnTo>
                <a:lnTo>
                  <a:pt x="106" y="24"/>
                </a:lnTo>
                <a:lnTo>
                  <a:pt x="108" y="30"/>
                </a:lnTo>
                <a:lnTo>
                  <a:pt x="109" y="36"/>
                </a:lnTo>
                <a:lnTo>
                  <a:pt x="110" y="43"/>
                </a:lnTo>
                <a:lnTo>
                  <a:pt x="111" y="49"/>
                </a:lnTo>
                <a:lnTo>
                  <a:pt x="112" y="55"/>
                </a:lnTo>
                <a:lnTo>
                  <a:pt x="113" y="61"/>
                </a:lnTo>
                <a:lnTo>
                  <a:pt x="115" y="67"/>
                </a:lnTo>
                <a:lnTo>
                  <a:pt x="116" y="73"/>
                </a:lnTo>
                <a:lnTo>
                  <a:pt x="118" y="79"/>
                </a:lnTo>
                <a:lnTo>
                  <a:pt x="120" y="85"/>
                </a:lnTo>
                <a:lnTo>
                  <a:pt x="122" y="91"/>
                </a:lnTo>
                <a:lnTo>
                  <a:pt x="125" y="97"/>
                </a:lnTo>
                <a:lnTo>
                  <a:pt x="128" y="103"/>
                </a:lnTo>
                <a:lnTo>
                  <a:pt x="130" y="108"/>
                </a:lnTo>
                <a:lnTo>
                  <a:pt x="132" y="112"/>
                </a:lnTo>
                <a:lnTo>
                  <a:pt x="133" y="117"/>
                </a:lnTo>
                <a:lnTo>
                  <a:pt x="134" y="122"/>
                </a:lnTo>
                <a:lnTo>
                  <a:pt x="134" y="126"/>
                </a:lnTo>
                <a:lnTo>
                  <a:pt x="134" y="130"/>
                </a:lnTo>
                <a:lnTo>
                  <a:pt x="133" y="135"/>
                </a:lnTo>
                <a:lnTo>
                  <a:pt x="133" y="139"/>
                </a:lnTo>
                <a:lnTo>
                  <a:pt x="131" y="143"/>
                </a:lnTo>
                <a:lnTo>
                  <a:pt x="129" y="146"/>
                </a:lnTo>
                <a:lnTo>
                  <a:pt x="127" y="150"/>
                </a:lnTo>
                <a:lnTo>
                  <a:pt x="125" y="154"/>
                </a:lnTo>
                <a:lnTo>
                  <a:pt x="121" y="157"/>
                </a:lnTo>
                <a:lnTo>
                  <a:pt x="118" y="160"/>
                </a:lnTo>
                <a:lnTo>
                  <a:pt x="115" y="163"/>
                </a:lnTo>
                <a:lnTo>
                  <a:pt x="111" y="166"/>
                </a:lnTo>
                <a:lnTo>
                  <a:pt x="110" y="166"/>
                </a:lnTo>
                <a:lnTo>
                  <a:pt x="109" y="166"/>
                </a:lnTo>
                <a:lnTo>
                  <a:pt x="108" y="166"/>
                </a:lnTo>
                <a:lnTo>
                  <a:pt x="107" y="166"/>
                </a:lnTo>
                <a:lnTo>
                  <a:pt x="106" y="166"/>
                </a:lnTo>
                <a:lnTo>
                  <a:pt x="105" y="166"/>
                </a:lnTo>
                <a:lnTo>
                  <a:pt x="104" y="166"/>
                </a:lnTo>
                <a:lnTo>
                  <a:pt x="104" y="167"/>
                </a:lnTo>
                <a:lnTo>
                  <a:pt x="103" y="168"/>
                </a:lnTo>
                <a:lnTo>
                  <a:pt x="102" y="168"/>
                </a:lnTo>
                <a:lnTo>
                  <a:pt x="102" y="169"/>
                </a:lnTo>
                <a:lnTo>
                  <a:pt x="101" y="170"/>
                </a:lnTo>
                <a:lnTo>
                  <a:pt x="100" y="171"/>
                </a:lnTo>
                <a:lnTo>
                  <a:pt x="99" y="172"/>
                </a:lnTo>
                <a:lnTo>
                  <a:pt x="98" y="173"/>
                </a:lnTo>
                <a:lnTo>
                  <a:pt x="97" y="173"/>
                </a:lnTo>
                <a:lnTo>
                  <a:pt x="96" y="173"/>
                </a:lnTo>
                <a:lnTo>
                  <a:pt x="95" y="173"/>
                </a:lnTo>
                <a:lnTo>
                  <a:pt x="94" y="173"/>
                </a:lnTo>
                <a:lnTo>
                  <a:pt x="94" y="172"/>
                </a:lnTo>
                <a:lnTo>
                  <a:pt x="93" y="172"/>
                </a:lnTo>
                <a:lnTo>
                  <a:pt x="93" y="171"/>
                </a:lnTo>
                <a:lnTo>
                  <a:pt x="92" y="171"/>
                </a:lnTo>
                <a:lnTo>
                  <a:pt x="92" y="170"/>
                </a:lnTo>
                <a:lnTo>
                  <a:pt x="92" y="169"/>
                </a:lnTo>
                <a:lnTo>
                  <a:pt x="92" y="170"/>
                </a:lnTo>
                <a:lnTo>
                  <a:pt x="92" y="171"/>
                </a:lnTo>
                <a:lnTo>
                  <a:pt x="92" y="172"/>
                </a:lnTo>
                <a:lnTo>
                  <a:pt x="93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5"/>
                </a:lnTo>
                <a:lnTo>
                  <a:pt x="94" y="176"/>
                </a:lnTo>
                <a:lnTo>
                  <a:pt x="95" y="176"/>
                </a:lnTo>
                <a:lnTo>
                  <a:pt x="95" y="177"/>
                </a:lnTo>
                <a:lnTo>
                  <a:pt x="95" y="178"/>
                </a:lnTo>
                <a:lnTo>
                  <a:pt x="94" y="179"/>
                </a:lnTo>
                <a:lnTo>
                  <a:pt x="94" y="180"/>
                </a:lnTo>
                <a:lnTo>
                  <a:pt x="93" y="181"/>
                </a:lnTo>
                <a:lnTo>
                  <a:pt x="92" y="182"/>
                </a:lnTo>
                <a:lnTo>
                  <a:pt x="91" y="183"/>
                </a:lnTo>
                <a:lnTo>
                  <a:pt x="90" y="183"/>
                </a:lnTo>
                <a:lnTo>
                  <a:pt x="89" y="184"/>
                </a:lnTo>
                <a:lnTo>
                  <a:pt x="88" y="185"/>
                </a:lnTo>
                <a:lnTo>
                  <a:pt x="87" y="185"/>
                </a:lnTo>
                <a:lnTo>
                  <a:pt x="87" y="186"/>
                </a:lnTo>
                <a:lnTo>
                  <a:pt x="86" y="186"/>
                </a:lnTo>
                <a:lnTo>
                  <a:pt x="85" y="187"/>
                </a:lnTo>
                <a:lnTo>
                  <a:pt x="84" y="188"/>
                </a:lnTo>
                <a:lnTo>
                  <a:pt x="84" y="189"/>
                </a:lnTo>
                <a:lnTo>
                  <a:pt x="83" y="190"/>
                </a:lnTo>
                <a:lnTo>
                  <a:pt x="82" y="191"/>
                </a:lnTo>
                <a:lnTo>
                  <a:pt x="81" y="193"/>
                </a:lnTo>
                <a:lnTo>
                  <a:pt x="80" y="194"/>
                </a:lnTo>
                <a:lnTo>
                  <a:pt x="79" y="196"/>
                </a:lnTo>
                <a:lnTo>
                  <a:pt x="78" y="197"/>
                </a:lnTo>
                <a:lnTo>
                  <a:pt x="76" y="198"/>
                </a:lnTo>
                <a:lnTo>
                  <a:pt x="75" y="200"/>
                </a:lnTo>
                <a:lnTo>
                  <a:pt x="74" y="201"/>
                </a:lnTo>
                <a:lnTo>
                  <a:pt x="72" y="203"/>
                </a:lnTo>
                <a:lnTo>
                  <a:pt x="71" y="204"/>
                </a:lnTo>
                <a:lnTo>
                  <a:pt x="69" y="205"/>
                </a:lnTo>
                <a:lnTo>
                  <a:pt x="68" y="206"/>
                </a:lnTo>
                <a:lnTo>
                  <a:pt x="67" y="207"/>
                </a:lnTo>
                <a:lnTo>
                  <a:pt x="66" y="208"/>
                </a:lnTo>
                <a:lnTo>
                  <a:pt x="65" y="208"/>
                </a:lnTo>
                <a:lnTo>
                  <a:pt x="64" y="209"/>
                </a:lnTo>
                <a:lnTo>
                  <a:pt x="63" y="209"/>
                </a:lnTo>
                <a:lnTo>
                  <a:pt x="63" y="210"/>
                </a:lnTo>
                <a:lnTo>
                  <a:pt x="62" y="210"/>
                </a:lnTo>
                <a:lnTo>
                  <a:pt x="61" y="211"/>
                </a:lnTo>
                <a:lnTo>
                  <a:pt x="61" y="212"/>
                </a:lnTo>
                <a:lnTo>
                  <a:pt x="58" y="214"/>
                </a:lnTo>
                <a:lnTo>
                  <a:pt x="55" y="216"/>
                </a:lnTo>
                <a:lnTo>
                  <a:pt x="53" y="219"/>
                </a:lnTo>
                <a:lnTo>
                  <a:pt x="50" y="222"/>
                </a:lnTo>
                <a:lnTo>
                  <a:pt x="48" y="226"/>
                </a:lnTo>
                <a:lnTo>
                  <a:pt x="47" y="230"/>
                </a:lnTo>
                <a:lnTo>
                  <a:pt x="45" y="234"/>
                </a:lnTo>
                <a:lnTo>
                  <a:pt x="43" y="238"/>
                </a:lnTo>
                <a:lnTo>
                  <a:pt x="41" y="243"/>
                </a:lnTo>
                <a:lnTo>
                  <a:pt x="39" y="248"/>
                </a:lnTo>
                <a:lnTo>
                  <a:pt x="37" y="252"/>
                </a:lnTo>
                <a:lnTo>
                  <a:pt x="35" y="256"/>
                </a:lnTo>
                <a:lnTo>
                  <a:pt x="33" y="260"/>
                </a:lnTo>
                <a:lnTo>
                  <a:pt x="30" y="264"/>
                </a:lnTo>
                <a:lnTo>
                  <a:pt x="27" y="268"/>
                </a:lnTo>
                <a:lnTo>
                  <a:pt x="24" y="271"/>
                </a:lnTo>
                <a:lnTo>
                  <a:pt x="23" y="271"/>
                </a:lnTo>
                <a:lnTo>
                  <a:pt x="22" y="271"/>
                </a:lnTo>
                <a:lnTo>
                  <a:pt x="22" y="272"/>
                </a:lnTo>
                <a:lnTo>
                  <a:pt x="21" y="272"/>
                </a:lnTo>
                <a:lnTo>
                  <a:pt x="20" y="272"/>
                </a:lnTo>
                <a:lnTo>
                  <a:pt x="19" y="272"/>
                </a:lnTo>
                <a:lnTo>
                  <a:pt x="18" y="272"/>
                </a:lnTo>
                <a:lnTo>
                  <a:pt x="17" y="272"/>
                </a:lnTo>
                <a:lnTo>
                  <a:pt x="16" y="271"/>
                </a:lnTo>
                <a:lnTo>
                  <a:pt x="15" y="271"/>
                </a:lnTo>
                <a:lnTo>
                  <a:pt x="15" y="270"/>
                </a:lnTo>
                <a:lnTo>
                  <a:pt x="14" y="270"/>
                </a:lnTo>
                <a:lnTo>
                  <a:pt x="13" y="269"/>
                </a:lnTo>
                <a:lnTo>
                  <a:pt x="13" y="268"/>
                </a:lnTo>
                <a:lnTo>
                  <a:pt x="12" y="266"/>
                </a:lnTo>
                <a:lnTo>
                  <a:pt x="12" y="264"/>
                </a:lnTo>
                <a:lnTo>
                  <a:pt x="11" y="262"/>
                </a:lnTo>
                <a:lnTo>
                  <a:pt x="11" y="260"/>
                </a:lnTo>
                <a:lnTo>
                  <a:pt x="11" y="257"/>
                </a:lnTo>
                <a:lnTo>
                  <a:pt x="11" y="255"/>
                </a:lnTo>
                <a:lnTo>
                  <a:pt x="12" y="253"/>
                </a:lnTo>
                <a:lnTo>
                  <a:pt x="12" y="250"/>
                </a:lnTo>
                <a:lnTo>
                  <a:pt x="12" y="248"/>
                </a:lnTo>
                <a:lnTo>
                  <a:pt x="12" y="245"/>
                </a:lnTo>
                <a:lnTo>
                  <a:pt x="13" y="243"/>
                </a:lnTo>
                <a:lnTo>
                  <a:pt x="13" y="240"/>
                </a:lnTo>
                <a:lnTo>
                  <a:pt x="13" y="238"/>
                </a:lnTo>
                <a:lnTo>
                  <a:pt x="12" y="236"/>
                </a:lnTo>
                <a:lnTo>
                  <a:pt x="12" y="233"/>
                </a:lnTo>
                <a:lnTo>
                  <a:pt x="11" y="231"/>
                </a:lnTo>
                <a:lnTo>
                  <a:pt x="10" y="227"/>
                </a:lnTo>
                <a:lnTo>
                  <a:pt x="9" y="223"/>
                </a:lnTo>
                <a:lnTo>
                  <a:pt x="8" y="219"/>
                </a:lnTo>
                <a:lnTo>
                  <a:pt x="7" y="215"/>
                </a:lnTo>
                <a:lnTo>
                  <a:pt x="6" y="211"/>
                </a:lnTo>
                <a:lnTo>
                  <a:pt x="5" y="207"/>
                </a:lnTo>
                <a:lnTo>
                  <a:pt x="4" y="204"/>
                </a:lnTo>
                <a:lnTo>
                  <a:pt x="4" y="199"/>
                </a:lnTo>
                <a:lnTo>
                  <a:pt x="3" y="196"/>
                </a:lnTo>
                <a:lnTo>
                  <a:pt x="2" y="191"/>
                </a:lnTo>
                <a:lnTo>
                  <a:pt x="2" y="188"/>
                </a:lnTo>
                <a:lnTo>
                  <a:pt x="1" y="183"/>
                </a:lnTo>
                <a:lnTo>
                  <a:pt x="1" y="180"/>
                </a:lnTo>
                <a:lnTo>
                  <a:pt x="1" y="176"/>
                </a:lnTo>
                <a:lnTo>
                  <a:pt x="1" y="171"/>
                </a:lnTo>
                <a:lnTo>
                  <a:pt x="1" y="168"/>
                </a:lnTo>
                <a:lnTo>
                  <a:pt x="1" y="167"/>
                </a:lnTo>
                <a:lnTo>
                  <a:pt x="1" y="166"/>
                </a:lnTo>
                <a:lnTo>
                  <a:pt x="1" y="165"/>
                </a:lnTo>
                <a:lnTo>
                  <a:pt x="1" y="164"/>
                </a:lnTo>
                <a:lnTo>
                  <a:pt x="1" y="163"/>
                </a:lnTo>
                <a:lnTo>
                  <a:pt x="1" y="162"/>
                </a:lnTo>
                <a:lnTo>
                  <a:pt x="1" y="161"/>
                </a:lnTo>
                <a:lnTo>
                  <a:pt x="1" y="160"/>
                </a:lnTo>
                <a:lnTo>
                  <a:pt x="1" y="159"/>
                </a:lnTo>
                <a:lnTo>
                  <a:pt x="1" y="158"/>
                </a:lnTo>
                <a:lnTo>
                  <a:pt x="0" y="155"/>
                </a:lnTo>
                <a:lnTo>
                  <a:pt x="0" y="152"/>
                </a:lnTo>
                <a:lnTo>
                  <a:pt x="0" y="148"/>
                </a:lnTo>
                <a:lnTo>
                  <a:pt x="0" y="145"/>
                </a:lnTo>
                <a:lnTo>
                  <a:pt x="0" y="142"/>
                </a:lnTo>
                <a:lnTo>
                  <a:pt x="1" y="138"/>
                </a:lnTo>
                <a:lnTo>
                  <a:pt x="1" y="135"/>
                </a:lnTo>
                <a:lnTo>
                  <a:pt x="2" y="131"/>
                </a:lnTo>
                <a:lnTo>
                  <a:pt x="3" y="128"/>
                </a:lnTo>
                <a:lnTo>
                  <a:pt x="4" y="124"/>
                </a:lnTo>
                <a:lnTo>
                  <a:pt x="5" y="121"/>
                </a:lnTo>
                <a:lnTo>
                  <a:pt x="6" y="118"/>
                </a:lnTo>
                <a:lnTo>
                  <a:pt x="7" y="115"/>
                </a:lnTo>
                <a:lnTo>
                  <a:pt x="9" y="112"/>
                </a:lnTo>
                <a:lnTo>
                  <a:pt x="11" y="109"/>
                </a:lnTo>
                <a:lnTo>
                  <a:pt x="13" y="106"/>
                </a:lnTo>
                <a:lnTo>
                  <a:pt x="20" y="97"/>
                </a:lnTo>
              </a:path>
            </a:pathLst>
          </a:custGeom>
          <a:solidFill>
            <a:srgbClr val="FCBAAA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2" name="Freeform 1022"/>
          <p:cNvSpPr>
            <a:spLocks/>
          </p:cNvSpPr>
          <p:nvPr/>
        </p:nvSpPr>
        <p:spPr bwMode="auto">
          <a:xfrm>
            <a:off x="1154113" y="4356100"/>
            <a:ext cx="31750" cy="80963"/>
          </a:xfrm>
          <a:custGeom>
            <a:avLst/>
            <a:gdLst>
              <a:gd name="T0" fmla="*/ 0 w 20"/>
              <a:gd name="T1" fmla="*/ 0 h 51"/>
              <a:gd name="T2" fmla="*/ 0 w 20"/>
              <a:gd name="T3" fmla="*/ 0 h 51"/>
              <a:gd name="T4" fmla="*/ 1 w 20"/>
              <a:gd name="T5" fmla="*/ 1 h 51"/>
              <a:gd name="T6" fmla="*/ 1 w 20"/>
              <a:gd name="T7" fmla="*/ 3 h 51"/>
              <a:gd name="T8" fmla="*/ 3 w 20"/>
              <a:gd name="T9" fmla="*/ 5 h 51"/>
              <a:gd name="T10" fmla="*/ 4 w 20"/>
              <a:gd name="T11" fmla="*/ 8 h 51"/>
              <a:gd name="T12" fmla="*/ 5 w 20"/>
              <a:gd name="T13" fmla="*/ 11 h 51"/>
              <a:gd name="T14" fmla="*/ 7 w 20"/>
              <a:gd name="T15" fmla="*/ 15 h 51"/>
              <a:gd name="T16" fmla="*/ 8 w 20"/>
              <a:gd name="T17" fmla="*/ 18 h 51"/>
              <a:gd name="T18" fmla="*/ 10 w 20"/>
              <a:gd name="T19" fmla="*/ 22 h 51"/>
              <a:gd name="T20" fmla="*/ 12 w 20"/>
              <a:gd name="T21" fmla="*/ 26 h 51"/>
              <a:gd name="T22" fmla="*/ 13 w 20"/>
              <a:gd name="T23" fmla="*/ 30 h 51"/>
              <a:gd name="T24" fmla="*/ 15 w 20"/>
              <a:gd name="T25" fmla="*/ 35 h 51"/>
              <a:gd name="T26" fmla="*/ 16 w 20"/>
              <a:gd name="T27" fmla="*/ 39 h 51"/>
              <a:gd name="T28" fmla="*/ 17 w 20"/>
              <a:gd name="T29" fmla="*/ 43 h 51"/>
              <a:gd name="T30" fmla="*/ 18 w 20"/>
              <a:gd name="T31" fmla="*/ 46 h 51"/>
              <a:gd name="T32" fmla="*/ 19 w 20"/>
              <a:gd name="T33" fmla="*/ 5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51"/>
              <a:gd name="T53" fmla="*/ 20 w 20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5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3"/>
                </a:lnTo>
                <a:lnTo>
                  <a:pt x="3" y="5"/>
                </a:lnTo>
                <a:lnTo>
                  <a:pt x="4" y="8"/>
                </a:lnTo>
                <a:lnTo>
                  <a:pt x="5" y="11"/>
                </a:lnTo>
                <a:lnTo>
                  <a:pt x="7" y="15"/>
                </a:lnTo>
                <a:lnTo>
                  <a:pt x="8" y="18"/>
                </a:lnTo>
                <a:lnTo>
                  <a:pt x="10" y="22"/>
                </a:lnTo>
                <a:lnTo>
                  <a:pt x="12" y="26"/>
                </a:lnTo>
                <a:lnTo>
                  <a:pt x="13" y="30"/>
                </a:lnTo>
                <a:lnTo>
                  <a:pt x="15" y="35"/>
                </a:lnTo>
                <a:lnTo>
                  <a:pt x="16" y="39"/>
                </a:lnTo>
                <a:lnTo>
                  <a:pt x="17" y="43"/>
                </a:lnTo>
                <a:lnTo>
                  <a:pt x="18" y="46"/>
                </a:lnTo>
                <a:lnTo>
                  <a:pt x="19" y="5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63" name="Freeform 1023"/>
          <p:cNvSpPr>
            <a:spLocks/>
          </p:cNvSpPr>
          <p:nvPr/>
        </p:nvSpPr>
        <p:spPr bwMode="auto">
          <a:xfrm>
            <a:off x="1147763" y="43497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9 h 17"/>
              <a:gd name="T8" fmla="*/ 0 w 17"/>
              <a:gd name="T9" fmla="*/ 6 h 17"/>
              <a:gd name="T10" fmla="*/ 2 w 17"/>
              <a:gd name="T11" fmla="*/ 6 h 17"/>
              <a:gd name="T12" fmla="*/ 2 w 17"/>
              <a:gd name="T13" fmla="*/ 3 h 17"/>
              <a:gd name="T14" fmla="*/ 4 w 17"/>
              <a:gd name="T15" fmla="*/ 3 h 17"/>
              <a:gd name="T16" fmla="*/ 4 w 17"/>
              <a:gd name="T17" fmla="*/ 0 h 17"/>
              <a:gd name="T18" fmla="*/ 6 w 17"/>
              <a:gd name="T19" fmla="*/ 0 h 17"/>
              <a:gd name="T20" fmla="*/ 9 w 17"/>
              <a:gd name="T21" fmla="*/ 0 h 17"/>
              <a:gd name="T22" fmla="*/ 11 w 17"/>
              <a:gd name="T23" fmla="*/ 0 h 17"/>
              <a:gd name="T24" fmla="*/ 13 w 17"/>
              <a:gd name="T25" fmla="*/ 3 h 17"/>
              <a:gd name="T26" fmla="*/ 16 w 17"/>
              <a:gd name="T27" fmla="*/ 6 h 17"/>
              <a:gd name="T28" fmla="*/ 0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3" y="3"/>
                </a:lnTo>
                <a:lnTo>
                  <a:pt x="16" y="6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4" name="Freeform 1024"/>
          <p:cNvSpPr>
            <a:spLocks/>
          </p:cNvSpPr>
          <p:nvPr/>
        </p:nvSpPr>
        <p:spPr bwMode="auto">
          <a:xfrm>
            <a:off x="1177925" y="4435475"/>
            <a:ext cx="26988" cy="26988"/>
          </a:xfrm>
          <a:custGeom>
            <a:avLst/>
            <a:gdLst>
              <a:gd name="T0" fmla="*/ 16 w 17"/>
              <a:gd name="T1" fmla="*/ 0 h 17"/>
              <a:gd name="T2" fmla="*/ 16 w 17"/>
              <a:gd name="T3" fmla="*/ 0 h 17"/>
              <a:gd name="T4" fmla="*/ 16 w 17"/>
              <a:gd name="T5" fmla="*/ 4 h 17"/>
              <a:gd name="T6" fmla="*/ 14 w 17"/>
              <a:gd name="T7" fmla="*/ 8 h 17"/>
              <a:gd name="T8" fmla="*/ 14 w 17"/>
              <a:gd name="T9" fmla="*/ 12 h 17"/>
              <a:gd name="T10" fmla="*/ 12 w 17"/>
              <a:gd name="T11" fmla="*/ 12 h 17"/>
              <a:gd name="T12" fmla="*/ 10 w 17"/>
              <a:gd name="T13" fmla="*/ 16 h 17"/>
              <a:gd name="T14" fmla="*/ 8 w 17"/>
              <a:gd name="T15" fmla="*/ 16 h 17"/>
              <a:gd name="T16" fmla="*/ 6 w 17"/>
              <a:gd name="T17" fmla="*/ 16 h 17"/>
              <a:gd name="T18" fmla="*/ 4 w 17"/>
              <a:gd name="T19" fmla="*/ 12 h 17"/>
              <a:gd name="T20" fmla="*/ 2 w 17"/>
              <a:gd name="T21" fmla="*/ 12 h 17"/>
              <a:gd name="T22" fmla="*/ 2 w 17"/>
              <a:gd name="T23" fmla="*/ 8 h 17"/>
              <a:gd name="T24" fmla="*/ 0 w 17"/>
              <a:gd name="T25" fmla="*/ 4 h 17"/>
              <a:gd name="T26" fmla="*/ 16 w 17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0"/>
                </a:moveTo>
                <a:lnTo>
                  <a:pt x="16" y="0"/>
                </a:lnTo>
                <a:lnTo>
                  <a:pt x="16" y="4"/>
                </a:lnTo>
                <a:lnTo>
                  <a:pt x="14" y="8"/>
                </a:lnTo>
                <a:lnTo>
                  <a:pt x="14" y="12"/>
                </a:lnTo>
                <a:lnTo>
                  <a:pt x="12" y="12"/>
                </a:lnTo>
                <a:lnTo>
                  <a:pt x="10" y="16"/>
                </a:lnTo>
                <a:lnTo>
                  <a:pt x="8" y="16"/>
                </a:lnTo>
                <a:lnTo>
                  <a:pt x="6" y="16"/>
                </a:lnTo>
                <a:lnTo>
                  <a:pt x="4" y="12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5" name="Freeform 1025"/>
          <p:cNvSpPr>
            <a:spLocks/>
          </p:cNvSpPr>
          <p:nvPr/>
        </p:nvSpPr>
        <p:spPr bwMode="auto">
          <a:xfrm>
            <a:off x="990600" y="5030788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5 w 17"/>
              <a:gd name="T7" fmla="*/ 8 h 17"/>
              <a:gd name="T8" fmla="*/ 10 w 17"/>
              <a:gd name="T9" fmla="*/ 8 h 17"/>
              <a:gd name="T10" fmla="*/ 16 w 17"/>
              <a:gd name="T11" fmla="*/ 8 h 17"/>
              <a:gd name="T12" fmla="*/ 16 w 1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5" y="8"/>
                </a:lnTo>
                <a:lnTo>
                  <a:pt x="10" y="8"/>
                </a:lnTo>
                <a:lnTo>
                  <a:pt x="16" y="8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66" name="Freeform 1026"/>
          <p:cNvSpPr>
            <a:spLocks/>
          </p:cNvSpPr>
          <p:nvPr/>
        </p:nvSpPr>
        <p:spPr bwMode="auto">
          <a:xfrm>
            <a:off x="981075" y="5026025"/>
            <a:ext cx="28575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7" name="Freeform 1027"/>
          <p:cNvSpPr>
            <a:spLocks/>
          </p:cNvSpPr>
          <p:nvPr/>
        </p:nvSpPr>
        <p:spPr bwMode="auto">
          <a:xfrm>
            <a:off x="987425" y="5030788"/>
            <a:ext cx="26988" cy="26987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8" name="Freeform 1028"/>
          <p:cNvSpPr>
            <a:spLocks/>
          </p:cNvSpPr>
          <p:nvPr/>
        </p:nvSpPr>
        <p:spPr bwMode="auto">
          <a:xfrm>
            <a:off x="995363" y="5033963"/>
            <a:ext cx="261937" cy="201612"/>
          </a:xfrm>
          <a:custGeom>
            <a:avLst/>
            <a:gdLst>
              <a:gd name="T0" fmla="*/ 0 w 165"/>
              <a:gd name="T1" fmla="*/ 0 h 127"/>
              <a:gd name="T2" fmla="*/ 6 w 165"/>
              <a:gd name="T3" fmla="*/ 12 h 127"/>
              <a:gd name="T4" fmla="*/ 12 w 165"/>
              <a:gd name="T5" fmla="*/ 24 h 127"/>
              <a:gd name="T6" fmla="*/ 19 w 165"/>
              <a:gd name="T7" fmla="*/ 35 h 127"/>
              <a:gd name="T8" fmla="*/ 27 w 165"/>
              <a:gd name="T9" fmla="*/ 46 h 127"/>
              <a:gd name="T10" fmla="*/ 36 w 165"/>
              <a:gd name="T11" fmla="*/ 56 h 127"/>
              <a:gd name="T12" fmla="*/ 45 w 165"/>
              <a:gd name="T13" fmla="*/ 65 h 127"/>
              <a:gd name="T14" fmla="*/ 56 w 165"/>
              <a:gd name="T15" fmla="*/ 74 h 127"/>
              <a:gd name="T16" fmla="*/ 66 w 165"/>
              <a:gd name="T17" fmla="*/ 81 h 127"/>
              <a:gd name="T18" fmla="*/ 77 w 165"/>
              <a:gd name="T19" fmla="*/ 89 h 127"/>
              <a:gd name="T20" fmla="*/ 89 w 165"/>
              <a:gd name="T21" fmla="*/ 96 h 127"/>
              <a:gd name="T22" fmla="*/ 101 w 165"/>
              <a:gd name="T23" fmla="*/ 102 h 127"/>
              <a:gd name="T24" fmla="*/ 113 w 165"/>
              <a:gd name="T25" fmla="*/ 108 h 127"/>
              <a:gd name="T26" fmla="*/ 125 w 165"/>
              <a:gd name="T27" fmla="*/ 113 h 127"/>
              <a:gd name="T28" fmla="*/ 138 w 165"/>
              <a:gd name="T29" fmla="*/ 118 h 127"/>
              <a:gd name="T30" fmla="*/ 151 w 165"/>
              <a:gd name="T31" fmla="*/ 122 h 127"/>
              <a:gd name="T32" fmla="*/ 164 w 165"/>
              <a:gd name="T33" fmla="*/ 12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5"/>
              <a:gd name="T52" fmla="*/ 0 h 127"/>
              <a:gd name="T53" fmla="*/ 165 w 165"/>
              <a:gd name="T54" fmla="*/ 127 h 1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5" h="127">
                <a:moveTo>
                  <a:pt x="0" y="0"/>
                </a:moveTo>
                <a:lnTo>
                  <a:pt x="6" y="12"/>
                </a:lnTo>
                <a:lnTo>
                  <a:pt x="12" y="24"/>
                </a:lnTo>
                <a:lnTo>
                  <a:pt x="19" y="35"/>
                </a:lnTo>
                <a:lnTo>
                  <a:pt x="27" y="46"/>
                </a:lnTo>
                <a:lnTo>
                  <a:pt x="36" y="56"/>
                </a:lnTo>
                <a:lnTo>
                  <a:pt x="45" y="65"/>
                </a:lnTo>
                <a:lnTo>
                  <a:pt x="56" y="74"/>
                </a:lnTo>
                <a:lnTo>
                  <a:pt x="66" y="81"/>
                </a:lnTo>
                <a:lnTo>
                  <a:pt x="77" y="89"/>
                </a:lnTo>
                <a:lnTo>
                  <a:pt x="89" y="96"/>
                </a:lnTo>
                <a:lnTo>
                  <a:pt x="101" y="102"/>
                </a:lnTo>
                <a:lnTo>
                  <a:pt x="113" y="108"/>
                </a:lnTo>
                <a:lnTo>
                  <a:pt x="125" y="113"/>
                </a:lnTo>
                <a:lnTo>
                  <a:pt x="138" y="118"/>
                </a:lnTo>
                <a:lnTo>
                  <a:pt x="151" y="122"/>
                </a:lnTo>
                <a:lnTo>
                  <a:pt x="164" y="12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69" name="Freeform 1029"/>
          <p:cNvSpPr>
            <a:spLocks/>
          </p:cNvSpPr>
          <p:nvPr/>
        </p:nvSpPr>
        <p:spPr bwMode="auto">
          <a:xfrm>
            <a:off x="987425" y="5030788"/>
            <a:ext cx="26988" cy="26987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0" name="Freeform 1030"/>
          <p:cNvSpPr>
            <a:spLocks/>
          </p:cNvSpPr>
          <p:nvPr/>
        </p:nvSpPr>
        <p:spPr bwMode="auto">
          <a:xfrm>
            <a:off x="1252538" y="5226050"/>
            <a:ext cx="26987" cy="26988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1" name="Freeform 1031"/>
          <p:cNvSpPr>
            <a:spLocks/>
          </p:cNvSpPr>
          <p:nvPr/>
        </p:nvSpPr>
        <p:spPr bwMode="auto">
          <a:xfrm>
            <a:off x="1438275" y="4587875"/>
            <a:ext cx="26988" cy="161925"/>
          </a:xfrm>
          <a:custGeom>
            <a:avLst/>
            <a:gdLst>
              <a:gd name="T0" fmla="*/ 8 w 17"/>
              <a:gd name="T1" fmla="*/ 0 h 102"/>
              <a:gd name="T2" fmla="*/ 8 w 17"/>
              <a:gd name="T3" fmla="*/ 1 h 102"/>
              <a:gd name="T4" fmla="*/ 8 w 17"/>
              <a:gd name="T5" fmla="*/ 4 h 102"/>
              <a:gd name="T6" fmla="*/ 8 w 17"/>
              <a:gd name="T7" fmla="*/ 7 h 102"/>
              <a:gd name="T8" fmla="*/ 10 w 17"/>
              <a:gd name="T9" fmla="*/ 12 h 102"/>
              <a:gd name="T10" fmla="*/ 12 w 17"/>
              <a:gd name="T11" fmla="*/ 18 h 102"/>
              <a:gd name="T12" fmla="*/ 14 w 17"/>
              <a:gd name="T13" fmla="*/ 25 h 102"/>
              <a:gd name="T14" fmla="*/ 14 w 17"/>
              <a:gd name="T15" fmla="*/ 32 h 102"/>
              <a:gd name="T16" fmla="*/ 14 w 17"/>
              <a:gd name="T17" fmla="*/ 40 h 102"/>
              <a:gd name="T18" fmla="*/ 16 w 17"/>
              <a:gd name="T19" fmla="*/ 48 h 102"/>
              <a:gd name="T20" fmla="*/ 16 w 17"/>
              <a:gd name="T21" fmla="*/ 56 h 102"/>
              <a:gd name="T22" fmla="*/ 14 w 17"/>
              <a:gd name="T23" fmla="*/ 64 h 102"/>
              <a:gd name="T24" fmla="*/ 14 w 17"/>
              <a:gd name="T25" fmla="*/ 73 h 102"/>
              <a:gd name="T26" fmla="*/ 12 w 17"/>
              <a:gd name="T27" fmla="*/ 81 h 102"/>
              <a:gd name="T28" fmla="*/ 8 w 17"/>
              <a:gd name="T29" fmla="*/ 88 h 102"/>
              <a:gd name="T30" fmla="*/ 5 w 17"/>
              <a:gd name="T31" fmla="*/ 95 h 102"/>
              <a:gd name="T32" fmla="*/ 0 w 17"/>
              <a:gd name="T33" fmla="*/ 101 h 1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02"/>
              <a:gd name="T53" fmla="*/ 17 w 17"/>
              <a:gd name="T54" fmla="*/ 102 h 1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02">
                <a:moveTo>
                  <a:pt x="8" y="0"/>
                </a:moveTo>
                <a:lnTo>
                  <a:pt x="8" y="1"/>
                </a:lnTo>
                <a:lnTo>
                  <a:pt x="8" y="4"/>
                </a:lnTo>
                <a:lnTo>
                  <a:pt x="8" y="7"/>
                </a:lnTo>
                <a:lnTo>
                  <a:pt x="10" y="12"/>
                </a:lnTo>
                <a:lnTo>
                  <a:pt x="12" y="18"/>
                </a:lnTo>
                <a:lnTo>
                  <a:pt x="14" y="25"/>
                </a:lnTo>
                <a:lnTo>
                  <a:pt x="14" y="32"/>
                </a:lnTo>
                <a:lnTo>
                  <a:pt x="14" y="40"/>
                </a:lnTo>
                <a:lnTo>
                  <a:pt x="16" y="48"/>
                </a:lnTo>
                <a:lnTo>
                  <a:pt x="16" y="56"/>
                </a:lnTo>
                <a:lnTo>
                  <a:pt x="14" y="64"/>
                </a:lnTo>
                <a:lnTo>
                  <a:pt x="14" y="73"/>
                </a:lnTo>
                <a:lnTo>
                  <a:pt x="12" y="81"/>
                </a:lnTo>
                <a:lnTo>
                  <a:pt x="8" y="88"/>
                </a:lnTo>
                <a:lnTo>
                  <a:pt x="5" y="95"/>
                </a:lnTo>
                <a:lnTo>
                  <a:pt x="0" y="10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72" name="Freeform 1032"/>
          <p:cNvSpPr>
            <a:spLocks/>
          </p:cNvSpPr>
          <p:nvPr/>
        </p:nvSpPr>
        <p:spPr bwMode="auto">
          <a:xfrm>
            <a:off x="1438275" y="4581525"/>
            <a:ext cx="28575" cy="26988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3" name="Freeform 1033"/>
          <p:cNvSpPr>
            <a:spLocks/>
          </p:cNvSpPr>
          <p:nvPr/>
        </p:nvSpPr>
        <p:spPr bwMode="auto">
          <a:xfrm>
            <a:off x="1430338" y="4743450"/>
            <a:ext cx="26987" cy="2698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4" name="Freeform 1034"/>
          <p:cNvSpPr>
            <a:spLocks/>
          </p:cNvSpPr>
          <p:nvPr/>
        </p:nvSpPr>
        <p:spPr bwMode="auto">
          <a:xfrm>
            <a:off x="1381125" y="4748213"/>
            <a:ext cx="57150" cy="49212"/>
          </a:xfrm>
          <a:custGeom>
            <a:avLst/>
            <a:gdLst>
              <a:gd name="T0" fmla="*/ 37 w 38"/>
              <a:gd name="T1" fmla="*/ 0 h 31"/>
              <a:gd name="T2" fmla="*/ 35 w 38"/>
              <a:gd name="T3" fmla="*/ 3 h 31"/>
              <a:gd name="T4" fmla="*/ 34 w 38"/>
              <a:gd name="T5" fmla="*/ 5 h 31"/>
              <a:gd name="T6" fmla="*/ 32 w 38"/>
              <a:gd name="T7" fmla="*/ 8 h 31"/>
              <a:gd name="T8" fmla="*/ 30 w 38"/>
              <a:gd name="T9" fmla="*/ 10 h 31"/>
              <a:gd name="T10" fmla="*/ 28 w 38"/>
              <a:gd name="T11" fmla="*/ 13 h 31"/>
              <a:gd name="T12" fmla="*/ 26 w 38"/>
              <a:gd name="T13" fmla="*/ 15 h 31"/>
              <a:gd name="T14" fmla="*/ 24 w 38"/>
              <a:gd name="T15" fmla="*/ 17 h 31"/>
              <a:gd name="T16" fmla="*/ 22 w 38"/>
              <a:gd name="T17" fmla="*/ 19 h 31"/>
              <a:gd name="T18" fmla="*/ 20 w 38"/>
              <a:gd name="T19" fmla="*/ 21 h 31"/>
              <a:gd name="T20" fmla="*/ 17 w 38"/>
              <a:gd name="T21" fmla="*/ 23 h 31"/>
              <a:gd name="T22" fmla="*/ 14 w 38"/>
              <a:gd name="T23" fmla="*/ 24 h 31"/>
              <a:gd name="T24" fmla="*/ 12 w 38"/>
              <a:gd name="T25" fmla="*/ 26 h 31"/>
              <a:gd name="T26" fmla="*/ 9 w 38"/>
              <a:gd name="T27" fmla="*/ 27 h 31"/>
              <a:gd name="T28" fmla="*/ 6 w 38"/>
              <a:gd name="T29" fmla="*/ 28 h 31"/>
              <a:gd name="T30" fmla="*/ 3 w 38"/>
              <a:gd name="T31" fmla="*/ 29 h 31"/>
              <a:gd name="T32" fmla="*/ 0 w 38"/>
              <a:gd name="T33" fmla="*/ 3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1"/>
              <a:gd name="T53" fmla="*/ 38 w 38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1">
                <a:moveTo>
                  <a:pt x="37" y="0"/>
                </a:moveTo>
                <a:lnTo>
                  <a:pt x="35" y="3"/>
                </a:lnTo>
                <a:lnTo>
                  <a:pt x="34" y="5"/>
                </a:lnTo>
                <a:lnTo>
                  <a:pt x="32" y="8"/>
                </a:lnTo>
                <a:lnTo>
                  <a:pt x="30" y="10"/>
                </a:lnTo>
                <a:lnTo>
                  <a:pt x="28" y="13"/>
                </a:lnTo>
                <a:lnTo>
                  <a:pt x="26" y="15"/>
                </a:lnTo>
                <a:lnTo>
                  <a:pt x="24" y="17"/>
                </a:lnTo>
                <a:lnTo>
                  <a:pt x="22" y="19"/>
                </a:lnTo>
                <a:lnTo>
                  <a:pt x="20" y="21"/>
                </a:lnTo>
                <a:lnTo>
                  <a:pt x="17" y="23"/>
                </a:lnTo>
                <a:lnTo>
                  <a:pt x="14" y="24"/>
                </a:lnTo>
                <a:lnTo>
                  <a:pt x="12" y="26"/>
                </a:lnTo>
                <a:lnTo>
                  <a:pt x="9" y="27"/>
                </a:lnTo>
                <a:lnTo>
                  <a:pt x="6" y="28"/>
                </a:lnTo>
                <a:lnTo>
                  <a:pt x="3" y="29"/>
                </a:lnTo>
                <a:lnTo>
                  <a:pt x="0" y="3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75" name="Freeform 1035"/>
          <p:cNvSpPr>
            <a:spLocks/>
          </p:cNvSpPr>
          <p:nvPr/>
        </p:nvSpPr>
        <p:spPr bwMode="auto">
          <a:xfrm>
            <a:off x="1430338" y="4745038"/>
            <a:ext cx="26987" cy="26987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6" name="Freeform 1036"/>
          <p:cNvSpPr>
            <a:spLocks/>
          </p:cNvSpPr>
          <p:nvPr/>
        </p:nvSpPr>
        <p:spPr bwMode="auto">
          <a:xfrm>
            <a:off x="1379538" y="4786313"/>
            <a:ext cx="25400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7" name="Freeform 1037"/>
          <p:cNvSpPr>
            <a:spLocks/>
          </p:cNvSpPr>
          <p:nvPr/>
        </p:nvSpPr>
        <p:spPr bwMode="auto">
          <a:xfrm>
            <a:off x="1582738" y="4814888"/>
            <a:ext cx="90487" cy="265112"/>
          </a:xfrm>
          <a:custGeom>
            <a:avLst/>
            <a:gdLst>
              <a:gd name="T0" fmla="*/ 56 w 57"/>
              <a:gd name="T1" fmla="*/ 166 h 167"/>
              <a:gd name="T2" fmla="*/ 56 w 57"/>
              <a:gd name="T3" fmla="*/ 154 h 167"/>
              <a:gd name="T4" fmla="*/ 55 w 57"/>
              <a:gd name="T5" fmla="*/ 143 h 167"/>
              <a:gd name="T6" fmla="*/ 54 w 57"/>
              <a:gd name="T7" fmla="*/ 132 h 167"/>
              <a:gd name="T8" fmla="*/ 52 w 57"/>
              <a:gd name="T9" fmla="*/ 121 h 167"/>
              <a:gd name="T10" fmla="*/ 50 w 57"/>
              <a:gd name="T11" fmla="*/ 110 h 167"/>
              <a:gd name="T12" fmla="*/ 48 w 57"/>
              <a:gd name="T13" fmla="*/ 99 h 167"/>
              <a:gd name="T14" fmla="*/ 45 w 57"/>
              <a:gd name="T15" fmla="*/ 88 h 167"/>
              <a:gd name="T16" fmla="*/ 42 w 57"/>
              <a:gd name="T17" fmla="*/ 78 h 167"/>
              <a:gd name="T18" fmla="*/ 38 w 57"/>
              <a:gd name="T19" fmla="*/ 67 h 167"/>
              <a:gd name="T20" fmla="*/ 34 w 57"/>
              <a:gd name="T21" fmla="*/ 57 h 167"/>
              <a:gd name="T22" fmla="*/ 29 w 57"/>
              <a:gd name="T23" fmla="*/ 46 h 167"/>
              <a:gd name="T24" fmla="*/ 24 w 57"/>
              <a:gd name="T25" fmla="*/ 37 h 167"/>
              <a:gd name="T26" fmla="*/ 19 w 57"/>
              <a:gd name="T27" fmla="*/ 27 h 167"/>
              <a:gd name="T28" fmla="*/ 13 w 57"/>
              <a:gd name="T29" fmla="*/ 18 h 167"/>
              <a:gd name="T30" fmla="*/ 7 w 57"/>
              <a:gd name="T31" fmla="*/ 9 h 167"/>
              <a:gd name="T32" fmla="*/ 0 w 5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167"/>
              <a:gd name="T53" fmla="*/ 57 w 5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167">
                <a:moveTo>
                  <a:pt x="56" y="166"/>
                </a:moveTo>
                <a:lnTo>
                  <a:pt x="56" y="154"/>
                </a:lnTo>
                <a:lnTo>
                  <a:pt x="55" y="143"/>
                </a:lnTo>
                <a:lnTo>
                  <a:pt x="54" y="132"/>
                </a:lnTo>
                <a:lnTo>
                  <a:pt x="52" y="121"/>
                </a:lnTo>
                <a:lnTo>
                  <a:pt x="50" y="110"/>
                </a:lnTo>
                <a:lnTo>
                  <a:pt x="48" y="99"/>
                </a:lnTo>
                <a:lnTo>
                  <a:pt x="45" y="88"/>
                </a:lnTo>
                <a:lnTo>
                  <a:pt x="42" y="78"/>
                </a:lnTo>
                <a:lnTo>
                  <a:pt x="38" y="67"/>
                </a:lnTo>
                <a:lnTo>
                  <a:pt x="34" y="57"/>
                </a:lnTo>
                <a:lnTo>
                  <a:pt x="29" y="46"/>
                </a:lnTo>
                <a:lnTo>
                  <a:pt x="24" y="37"/>
                </a:lnTo>
                <a:lnTo>
                  <a:pt x="19" y="27"/>
                </a:lnTo>
                <a:lnTo>
                  <a:pt x="13" y="1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78" name="Freeform 1038"/>
          <p:cNvSpPr>
            <a:spLocks/>
          </p:cNvSpPr>
          <p:nvPr/>
        </p:nvSpPr>
        <p:spPr bwMode="auto">
          <a:xfrm>
            <a:off x="1662113" y="5078413"/>
            <a:ext cx="26987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9" name="Freeform 1039"/>
          <p:cNvSpPr>
            <a:spLocks/>
          </p:cNvSpPr>
          <p:nvPr/>
        </p:nvSpPr>
        <p:spPr bwMode="auto">
          <a:xfrm>
            <a:off x="1576388" y="4810125"/>
            <a:ext cx="26987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0" name="Freeform 1040"/>
          <p:cNvSpPr>
            <a:spLocks/>
          </p:cNvSpPr>
          <p:nvPr/>
        </p:nvSpPr>
        <p:spPr bwMode="auto">
          <a:xfrm>
            <a:off x="1646238" y="5078413"/>
            <a:ext cx="26987" cy="176212"/>
          </a:xfrm>
          <a:custGeom>
            <a:avLst/>
            <a:gdLst>
              <a:gd name="T0" fmla="*/ 0 w 18"/>
              <a:gd name="T1" fmla="*/ 110 h 111"/>
              <a:gd name="T2" fmla="*/ 3 w 18"/>
              <a:gd name="T3" fmla="*/ 103 h 111"/>
              <a:gd name="T4" fmla="*/ 5 w 18"/>
              <a:gd name="T5" fmla="*/ 97 h 111"/>
              <a:gd name="T6" fmla="*/ 8 w 18"/>
              <a:gd name="T7" fmla="*/ 90 h 111"/>
              <a:gd name="T8" fmla="*/ 10 w 18"/>
              <a:gd name="T9" fmla="*/ 83 h 111"/>
              <a:gd name="T10" fmla="*/ 12 w 18"/>
              <a:gd name="T11" fmla="*/ 77 h 111"/>
              <a:gd name="T12" fmla="*/ 13 w 18"/>
              <a:gd name="T13" fmla="*/ 70 h 111"/>
              <a:gd name="T14" fmla="*/ 14 w 18"/>
              <a:gd name="T15" fmla="*/ 63 h 111"/>
              <a:gd name="T16" fmla="*/ 15 w 18"/>
              <a:gd name="T17" fmla="*/ 56 h 111"/>
              <a:gd name="T18" fmla="*/ 16 w 18"/>
              <a:gd name="T19" fmla="*/ 49 h 111"/>
              <a:gd name="T20" fmla="*/ 16 w 18"/>
              <a:gd name="T21" fmla="*/ 42 h 111"/>
              <a:gd name="T22" fmla="*/ 16 w 18"/>
              <a:gd name="T23" fmla="*/ 35 h 111"/>
              <a:gd name="T24" fmla="*/ 17 w 18"/>
              <a:gd name="T25" fmla="*/ 28 h 111"/>
              <a:gd name="T26" fmla="*/ 17 w 18"/>
              <a:gd name="T27" fmla="*/ 21 h 111"/>
              <a:gd name="T28" fmla="*/ 17 w 18"/>
              <a:gd name="T29" fmla="*/ 14 h 111"/>
              <a:gd name="T30" fmla="*/ 17 w 18"/>
              <a:gd name="T31" fmla="*/ 7 h 111"/>
              <a:gd name="T32" fmla="*/ 17 w 18"/>
              <a:gd name="T33" fmla="*/ 0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11"/>
              <a:gd name="T53" fmla="*/ 18 w 18"/>
              <a:gd name="T54" fmla="*/ 111 h 1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11">
                <a:moveTo>
                  <a:pt x="0" y="110"/>
                </a:moveTo>
                <a:lnTo>
                  <a:pt x="3" y="103"/>
                </a:lnTo>
                <a:lnTo>
                  <a:pt x="5" y="97"/>
                </a:lnTo>
                <a:lnTo>
                  <a:pt x="8" y="90"/>
                </a:lnTo>
                <a:lnTo>
                  <a:pt x="10" y="83"/>
                </a:lnTo>
                <a:lnTo>
                  <a:pt x="12" y="77"/>
                </a:lnTo>
                <a:lnTo>
                  <a:pt x="13" y="70"/>
                </a:lnTo>
                <a:lnTo>
                  <a:pt x="14" y="63"/>
                </a:lnTo>
                <a:lnTo>
                  <a:pt x="15" y="56"/>
                </a:lnTo>
                <a:lnTo>
                  <a:pt x="16" y="49"/>
                </a:lnTo>
                <a:lnTo>
                  <a:pt x="16" y="42"/>
                </a:lnTo>
                <a:lnTo>
                  <a:pt x="16" y="35"/>
                </a:lnTo>
                <a:lnTo>
                  <a:pt x="17" y="28"/>
                </a:lnTo>
                <a:lnTo>
                  <a:pt x="17" y="21"/>
                </a:lnTo>
                <a:lnTo>
                  <a:pt x="17" y="14"/>
                </a:lnTo>
                <a:lnTo>
                  <a:pt x="17" y="7"/>
                </a:lnTo>
                <a:lnTo>
                  <a:pt x="17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81" name="Freeform 1041"/>
          <p:cNvSpPr>
            <a:spLocks/>
          </p:cNvSpPr>
          <p:nvPr/>
        </p:nvSpPr>
        <p:spPr bwMode="auto">
          <a:xfrm>
            <a:off x="1636713" y="5249863"/>
            <a:ext cx="26987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2" name="Freeform 1042"/>
          <p:cNvSpPr>
            <a:spLocks/>
          </p:cNvSpPr>
          <p:nvPr/>
        </p:nvSpPr>
        <p:spPr bwMode="auto">
          <a:xfrm>
            <a:off x="1662113" y="5078413"/>
            <a:ext cx="26987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3" name="Freeform 1043"/>
          <p:cNvSpPr>
            <a:spLocks/>
          </p:cNvSpPr>
          <p:nvPr/>
        </p:nvSpPr>
        <p:spPr bwMode="auto">
          <a:xfrm>
            <a:off x="1258888" y="4660900"/>
            <a:ext cx="193675" cy="79375"/>
          </a:xfrm>
          <a:custGeom>
            <a:avLst/>
            <a:gdLst>
              <a:gd name="T0" fmla="*/ 116 w 122"/>
              <a:gd name="T1" fmla="*/ 48 h 50"/>
              <a:gd name="T2" fmla="*/ 112 w 122"/>
              <a:gd name="T3" fmla="*/ 45 h 50"/>
              <a:gd name="T4" fmla="*/ 105 w 122"/>
              <a:gd name="T5" fmla="*/ 40 h 50"/>
              <a:gd name="T6" fmla="*/ 94 w 122"/>
              <a:gd name="T7" fmla="*/ 33 h 50"/>
              <a:gd name="T8" fmla="*/ 80 w 122"/>
              <a:gd name="T9" fmla="*/ 27 h 50"/>
              <a:gd name="T10" fmla="*/ 63 w 122"/>
              <a:gd name="T11" fmla="*/ 21 h 50"/>
              <a:gd name="T12" fmla="*/ 43 w 122"/>
              <a:gd name="T13" fmla="*/ 18 h 50"/>
              <a:gd name="T14" fmla="*/ 20 w 122"/>
              <a:gd name="T15" fmla="*/ 19 h 50"/>
              <a:gd name="T16" fmla="*/ 6 w 122"/>
              <a:gd name="T17" fmla="*/ 21 h 50"/>
              <a:gd name="T18" fmla="*/ 4 w 122"/>
              <a:gd name="T19" fmla="*/ 20 h 50"/>
              <a:gd name="T20" fmla="*/ 2 w 122"/>
              <a:gd name="T21" fmla="*/ 18 h 50"/>
              <a:gd name="T22" fmla="*/ 2 w 122"/>
              <a:gd name="T23" fmla="*/ 16 h 50"/>
              <a:gd name="T24" fmla="*/ 1 w 122"/>
              <a:gd name="T25" fmla="*/ 14 h 50"/>
              <a:gd name="T26" fmla="*/ 1 w 122"/>
              <a:gd name="T27" fmla="*/ 12 h 50"/>
              <a:gd name="T28" fmla="*/ 0 w 122"/>
              <a:gd name="T29" fmla="*/ 8 h 50"/>
              <a:gd name="T30" fmla="*/ 1 w 122"/>
              <a:gd name="T31" fmla="*/ 6 h 50"/>
              <a:gd name="T32" fmla="*/ 2 w 122"/>
              <a:gd name="T33" fmla="*/ 4 h 50"/>
              <a:gd name="T34" fmla="*/ 3 w 122"/>
              <a:gd name="T35" fmla="*/ 2 h 50"/>
              <a:gd name="T36" fmla="*/ 5 w 122"/>
              <a:gd name="T37" fmla="*/ 2 h 50"/>
              <a:gd name="T38" fmla="*/ 6 w 122"/>
              <a:gd name="T39" fmla="*/ 1 h 50"/>
              <a:gd name="T40" fmla="*/ 32 w 122"/>
              <a:gd name="T41" fmla="*/ 0 h 50"/>
              <a:gd name="T42" fmla="*/ 55 w 122"/>
              <a:gd name="T43" fmla="*/ 2 h 50"/>
              <a:gd name="T44" fmla="*/ 75 w 122"/>
              <a:gd name="T45" fmla="*/ 6 h 50"/>
              <a:gd name="T46" fmla="*/ 91 w 122"/>
              <a:gd name="T47" fmla="*/ 12 h 50"/>
              <a:gd name="T48" fmla="*/ 104 w 122"/>
              <a:gd name="T49" fmla="*/ 18 h 50"/>
              <a:gd name="T50" fmla="*/ 113 w 122"/>
              <a:gd name="T51" fmla="*/ 24 h 50"/>
              <a:gd name="T52" fmla="*/ 119 w 122"/>
              <a:gd name="T53" fmla="*/ 28 h 50"/>
              <a:gd name="T54" fmla="*/ 121 w 122"/>
              <a:gd name="T55" fmla="*/ 30 h 50"/>
              <a:gd name="T56" fmla="*/ 120 w 122"/>
              <a:gd name="T57" fmla="*/ 32 h 50"/>
              <a:gd name="T58" fmla="*/ 120 w 122"/>
              <a:gd name="T59" fmla="*/ 35 h 50"/>
              <a:gd name="T60" fmla="*/ 119 w 122"/>
              <a:gd name="T61" fmla="*/ 37 h 50"/>
              <a:gd name="T62" fmla="*/ 119 w 122"/>
              <a:gd name="T63" fmla="*/ 40 h 50"/>
              <a:gd name="T64" fmla="*/ 118 w 122"/>
              <a:gd name="T65" fmla="*/ 42 h 50"/>
              <a:gd name="T66" fmla="*/ 118 w 122"/>
              <a:gd name="T67" fmla="*/ 44 h 50"/>
              <a:gd name="T68" fmla="*/ 117 w 122"/>
              <a:gd name="T69" fmla="*/ 47 h 50"/>
              <a:gd name="T70" fmla="*/ 116 w 122"/>
              <a:gd name="T71" fmla="*/ 49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2"/>
              <a:gd name="T109" fmla="*/ 0 h 50"/>
              <a:gd name="T110" fmla="*/ 122 w 12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2" h="50">
                <a:moveTo>
                  <a:pt x="116" y="49"/>
                </a:moveTo>
                <a:lnTo>
                  <a:pt x="116" y="48"/>
                </a:lnTo>
                <a:lnTo>
                  <a:pt x="114" y="47"/>
                </a:lnTo>
                <a:lnTo>
                  <a:pt x="112" y="45"/>
                </a:lnTo>
                <a:lnTo>
                  <a:pt x="109" y="42"/>
                </a:lnTo>
                <a:lnTo>
                  <a:pt x="105" y="40"/>
                </a:lnTo>
                <a:lnTo>
                  <a:pt x="100" y="36"/>
                </a:lnTo>
                <a:lnTo>
                  <a:pt x="94" y="33"/>
                </a:lnTo>
                <a:lnTo>
                  <a:pt x="87" y="30"/>
                </a:lnTo>
                <a:lnTo>
                  <a:pt x="80" y="27"/>
                </a:lnTo>
                <a:lnTo>
                  <a:pt x="72" y="24"/>
                </a:lnTo>
                <a:lnTo>
                  <a:pt x="63" y="21"/>
                </a:lnTo>
                <a:lnTo>
                  <a:pt x="53" y="19"/>
                </a:lnTo>
                <a:lnTo>
                  <a:pt x="43" y="18"/>
                </a:lnTo>
                <a:lnTo>
                  <a:pt x="31" y="18"/>
                </a:lnTo>
                <a:lnTo>
                  <a:pt x="20" y="19"/>
                </a:lnTo>
                <a:lnTo>
                  <a:pt x="7" y="21"/>
                </a:lnTo>
                <a:lnTo>
                  <a:pt x="6" y="21"/>
                </a:lnTo>
                <a:lnTo>
                  <a:pt x="5" y="20"/>
                </a:lnTo>
                <a:lnTo>
                  <a:pt x="4" y="20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2" y="3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19" y="0"/>
                </a:lnTo>
                <a:lnTo>
                  <a:pt x="32" y="0"/>
                </a:lnTo>
                <a:lnTo>
                  <a:pt x="44" y="1"/>
                </a:lnTo>
                <a:lnTo>
                  <a:pt x="55" y="2"/>
                </a:lnTo>
                <a:lnTo>
                  <a:pt x="65" y="4"/>
                </a:lnTo>
                <a:lnTo>
                  <a:pt x="75" y="6"/>
                </a:lnTo>
                <a:lnTo>
                  <a:pt x="84" y="9"/>
                </a:lnTo>
                <a:lnTo>
                  <a:pt x="91" y="12"/>
                </a:lnTo>
                <a:lnTo>
                  <a:pt x="98" y="15"/>
                </a:lnTo>
                <a:lnTo>
                  <a:pt x="104" y="18"/>
                </a:lnTo>
                <a:lnTo>
                  <a:pt x="109" y="21"/>
                </a:lnTo>
                <a:lnTo>
                  <a:pt x="113" y="24"/>
                </a:lnTo>
                <a:lnTo>
                  <a:pt x="116" y="26"/>
                </a:lnTo>
                <a:lnTo>
                  <a:pt x="119" y="28"/>
                </a:lnTo>
                <a:lnTo>
                  <a:pt x="120" y="29"/>
                </a:lnTo>
                <a:lnTo>
                  <a:pt x="121" y="30"/>
                </a:lnTo>
                <a:lnTo>
                  <a:pt x="121" y="31"/>
                </a:lnTo>
                <a:lnTo>
                  <a:pt x="120" y="32"/>
                </a:lnTo>
                <a:lnTo>
                  <a:pt x="120" y="33"/>
                </a:lnTo>
                <a:lnTo>
                  <a:pt x="120" y="35"/>
                </a:lnTo>
                <a:lnTo>
                  <a:pt x="120" y="36"/>
                </a:lnTo>
                <a:lnTo>
                  <a:pt x="119" y="37"/>
                </a:lnTo>
                <a:lnTo>
                  <a:pt x="119" y="38"/>
                </a:lnTo>
                <a:lnTo>
                  <a:pt x="119" y="40"/>
                </a:lnTo>
                <a:lnTo>
                  <a:pt x="119" y="41"/>
                </a:lnTo>
                <a:lnTo>
                  <a:pt x="118" y="42"/>
                </a:lnTo>
                <a:lnTo>
                  <a:pt x="118" y="43"/>
                </a:lnTo>
                <a:lnTo>
                  <a:pt x="118" y="44"/>
                </a:lnTo>
                <a:lnTo>
                  <a:pt x="117" y="45"/>
                </a:lnTo>
                <a:lnTo>
                  <a:pt x="117" y="47"/>
                </a:lnTo>
                <a:lnTo>
                  <a:pt x="117" y="48"/>
                </a:lnTo>
                <a:lnTo>
                  <a:pt x="116" y="49"/>
                </a:lnTo>
              </a:path>
            </a:pathLst>
          </a:custGeom>
          <a:solidFill>
            <a:srgbClr val="FB8C7A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4" name="Freeform 1044"/>
          <p:cNvSpPr>
            <a:spLocks/>
          </p:cNvSpPr>
          <p:nvPr/>
        </p:nvSpPr>
        <p:spPr bwMode="auto">
          <a:xfrm>
            <a:off x="1027113" y="4672013"/>
            <a:ext cx="136525" cy="173037"/>
          </a:xfrm>
          <a:custGeom>
            <a:avLst/>
            <a:gdLst>
              <a:gd name="T0" fmla="*/ 62 w 86"/>
              <a:gd name="T1" fmla="*/ 13 h 109"/>
              <a:gd name="T2" fmla="*/ 42 w 86"/>
              <a:gd name="T3" fmla="*/ 12 h 109"/>
              <a:gd name="T4" fmla="*/ 28 w 86"/>
              <a:gd name="T5" fmla="*/ 15 h 109"/>
              <a:gd name="T6" fmla="*/ 20 w 86"/>
              <a:gd name="T7" fmla="*/ 19 h 109"/>
              <a:gd name="T8" fmla="*/ 16 w 86"/>
              <a:gd name="T9" fmla="*/ 23 h 109"/>
              <a:gd name="T10" fmla="*/ 15 w 86"/>
              <a:gd name="T11" fmla="*/ 26 h 109"/>
              <a:gd name="T12" fmla="*/ 15 w 86"/>
              <a:gd name="T13" fmla="*/ 30 h 109"/>
              <a:gd name="T14" fmla="*/ 16 w 86"/>
              <a:gd name="T15" fmla="*/ 34 h 109"/>
              <a:gd name="T16" fmla="*/ 19 w 86"/>
              <a:gd name="T17" fmla="*/ 38 h 109"/>
              <a:gd name="T18" fmla="*/ 26 w 86"/>
              <a:gd name="T19" fmla="*/ 40 h 109"/>
              <a:gd name="T20" fmla="*/ 35 w 86"/>
              <a:gd name="T21" fmla="*/ 42 h 109"/>
              <a:gd name="T22" fmla="*/ 45 w 86"/>
              <a:gd name="T23" fmla="*/ 48 h 109"/>
              <a:gd name="T24" fmla="*/ 57 w 86"/>
              <a:gd name="T25" fmla="*/ 56 h 109"/>
              <a:gd name="T26" fmla="*/ 66 w 86"/>
              <a:gd name="T27" fmla="*/ 66 h 109"/>
              <a:gd name="T28" fmla="*/ 73 w 86"/>
              <a:gd name="T29" fmla="*/ 76 h 109"/>
              <a:gd name="T30" fmla="*/ 74 w 86"/>
              <a:gd name="T31" fmla="*/ 84 h 109"/>
              <a:gd name="T32" fmla="*/ 72 w 86"/>
              <a:gd name="T33" fmla="*/ 89 h 109"/>
              <a:gd name="T34" fmla="*/ 70 w 86"/>
              <a:gd name="T35" fmla="*/ 95 h 109"/>
              <a:gd name="T36" fmla="*/ 66 w 86"/>
              <a:gd name="T37" fmla="*/ 100 h 109"/>
              <a:gd name="T38" fmla="*/ 61 w 86"/>
              <a:gd name="T39" fmla="*/ 105 h 109"/>
              <a:gd name="T40" fmla="*/ 59 w 86"/>
              <a:gd name="T41" fmla="*/ 107 h 109"/>
              <a:gd name="T42" fmla="*/ 61 w 86"/>
              <a:gd name="T43" fmla="*/ 103 h 109"/>
              <a:gd name="T44" fmla="*/ 63 w 86"/>
              <a:gd name="T45" fmla="*/ 99 h 109"/>
              <a:gd name="T46" fmla="*/ 64 w 86"/>
              <a:gd name="T47" fmla="*/ 95 h 109"/>
              <a:gd name="T48" fmla="*/ 64 w 86"/>
              <a:gd name="T49" fmla="*/ 90 h 109"/>
              <a:gd name="T50" fmla="*/ 64 w 86"/>
              <a:gd name="T51" fmla="*/ 86 h 109"/>
              <a:gd name="T52" fmla="*/ 62 w 86"/>
              <a:gd name="T53" fmla="*/ 81 h 109"/>
              <a:gd name="T54" fmla="*/ 58 w 86"/>
              <a:gd name="T55" fmla="*/ 76 h 109"/>
              <a:gd name="T56" fmla="*/ 53 w 86"/>
              <a:gd name="T57" fmla="*/ 71 h 109"/>
              <a:gd name="T58" fmla="*/ 48 w 86"/>
              <a:gd name="T59" fmla="*/ 67 h 109"/>
              <a:gd name="T60" fmla="*/ 44 w 86"/>
              <a:gd name="T61" fmla="*/ 63 h 109"/>
              <a:gd name="T62" fmla="*/ 41 w 86"/>
              <a:gd name="T63" fmla="*/ 60 h 109"/>
              <a:gd name="T64" fmla="*/ 37 w 86"/>
              <a:gd name="T65" fmla="*/ 58 h 109"/>
              <a:gd name="T66" fmla="*/ 33 w 86"/>
              <a:gd name="T67" fmla="*/ 55 h 109"/>
              <a:gd name="T68" fmla="*/ 27 w 86"/>
              <a:gd name="T69" fmla="*/ 54 h 109"/>
              <a:gd name="T70" fmla="*/ 20 w 86"/>
              <a:gd name="T71" fmla="*/ 53 h 109"/>
              <a:gd name="T72" fmla="*/ 17 w 86"/>
              <a:gd name="T73" fmla="*/ 53 h 109"/>
              <a:gd name="T74" fmla="*/ 11 w 86"/>
              <a:gd name="T75" fmla="*/ 51 h 109"/>
              <a:gd name="T76" fmla="*/ 6 w 86"/>
              <a:gd name="T77" fmla="*/ 47 h 109"/>
              <a:gd name="T78" fmla="*/ 1 w 86"/>
              <a:gd name="T79" fmla="*/ 40 h 109"/>
              <a:gd name="T80" fmla="*/ 0 w 86"/>
              <a:gd name="T81" fmla="*/ 28 h 109"/>
              <a:gd name="T82" fmla="*/ 1 w 86"/>
              <a:gd name="T83" fmla="*/ 21 h 109"/>
              <a:gd name="T84" fmla="*/ 4 w 86"/>
              <a:gd name="T85" fmla="*/ 15 h 109"/>
              <a:gd name="T86" fmla="*/ 13 w 86"/>
              <a:gd name="T87" fmla="*/ 8 h 109"/>
              <a:gd name="T88" fmla="*/ 29 w 86"/>
              <a:gd name="T89" fmla="*/ 1 h 109"/>
              <a:gd name="T90" fmla="*/ 56 w 86"/>
              <a:gd name="T91" fmla="*/ 0 h 109"/>
              <a:gd name="T92" fmla="*/ 83 w 86"/>
              <a:gd name="T93" fmla="*/ 4 h 109"/>
              <a:gd name="T94" fmla="*/ 84 w 86"/>
              <a:gd name="T95" fmla="*/ 7 h 109"/>
              <a:gd name="T96" fmla="*/ 85 w 86"/>
              <a:gd name="T97" fmla="*/ 9 h 109"/>
              <a:gd name="T98" fmla="*/ 85 w 86"/>
              <a:gd name="T99" fmla="*/ 12 h 109"/>
              <a:gd name="T100" fmla="*/ 84 w 86"/>
              <a:gd name="T101" fmla="*/ 14 h 109"/>
              <a:gd name="T102" fmla="*/ 82 w 86"/>
              <a:gd name="T103" fmla="*/ 15 h 10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6"/>
              <a:gd name="T157" fmla="*/ 0 h 109"/>
              <a:gd name="T158" fmla="*/ 86 w 86"/>
              <a:gd name="T159" fmla="*/ 109 h 10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6" h="109">
                <a:moveTo>
                  <a:pt x="81" y="16"/>
                </a:moveTo>
                <a:lnTo>
                  <a:pt x="71" y="14"/>
                </a:lnTo>
                <a:lnTo>
                  <a:pt x="62" y="13"/>
                </a:lnTo>
                <a:lnTo>
                  <a:pt x="55" y="12"/>
                </a:lnTo>
                <a:lnTo>
                  <a:pt x="48" y="12"/>
                </a:lnTo>
                <a:lnTo>
                  <a:pt x="42" y="12"/>
                </a:lnTo>
                <a:lnTo>
                  <a:pt x="36" y="13"/>
                </a:lnTo>
                <a:lnTo>
                  <a:pt x="32" y="14"/>
                </a:lnTo>
                <a:lnTo>
                  <a:pt x="28" y="15"/>
                </a:lnTo>
                <a:lnTo>
                  <a:pt x="25" y="16"/>
                </a:lnTo>
                <a:lnTo>
                  <a:pt x="22" y="18"/>
                </a:lnTo>
                <a:lnTo>
                  <a:pt x="20" y="19"/>
                </a:lnTo>
                <a:lnTo>
                  <a:pt x="18" y="21"/>
                </a:lnTo>
                <a:lnTo>
                  <a:pt x="17" y="22"/>
                </a:lnTo>
                <a:lnTo>
                  <a:pt x="16" y="23"/>
                </a:lnTo>
                <a:lnTo>
                  <a:pt x="16" y="24"/>
                </a:lnTo>
                <a:lnTo>
                  <a:pt x="15" y="25"/>
                </a:lnTo>
                <a:lnTo>
                  <a:pt x="15" y="26"/>
                </a:lnTo>
                <a:lnTo>
                  <a:pt x="15" y="27"/>
                </a:lnTo>
                <a:lnTo>
                  <a:pt x="15" y="28"/>
                </a:lnTo>
                <a:lnTo>
                  <a:pt x="15" y="30"/>
                </a:lnTo>
                <a:lnTo>
                  <a:pt x="15" y="31"/>
                </a:lnTo>
                <a:lnTo>
                  <a:pt x="15" y="33"/>
                </a:lnTo>
                <a:lnTo>
                  <a:pt x="16" y="34"/>
                </a:lnTo>
                <a:lnTo>
                  <a:pt x="17" y="35"/>
                </a:lnTo>
                <a:lnTo>
                  <a:pt x="18" y="37"/>
                </a:lnTo>
                <a:lnTo>
                  <a:pt x="19" y="38"/>
                </a:lnTo>
                <a:lnTo>
                  <a:pt x="21" y="39"/>
                </a:lnTo>
                <a:lnTo>
                  <a:pt x="23" y="39"/>
                </a:lnTo>
                <a:lnTo>
                  <a:pt x="26" y="40"/>
                </a:lnTo>
                <a:lnTo>
                  <a:pt x="28" y="40"/>
                </a:lnTo>
                <a:lnTo>
                  <a:pt x="31" y="41"/>
                </a:lnTo>
                <a:lnTo>
                  <a:pt x="35" y="42"/>
                </a:lnTo>
                <a:lnTo>
                  <a:pt x="38" y="44"/>
                </a:lnTo>
                <a:lnTo>
                  <a:pt x="42" y="46"/>
                </a:lnTo>
                <a:lnTo>
                  <a:pt x="45" y="48"/>
                </a:lnTo>
                <a:lnTo>
                  <a:pt x="49" y="50"/>
                </a:lnTo>
                <a:lnTo>
                  <a:pt x="53" y="53"/>
                </a:lnTo>
                <a:lnTo>
                  <a:pt x="57" y="56"/>
                </a:lnTo>
                <a:lnTo>
                  <a:pt x="60" y="59"/>
                </a:lnTo>
                <a:lnTo>
                  <a:pt x="63" y="62"/>
                </a:lnTo>
                <a:lnTo>
                  <a:pt x="66" y="66"/>
                </a:lnTo>
                <a:lnTo>
                  <a:pt x="69" y="69"/>
                </a:lnTo>
                <a:lnTo>
                  <a:pt x="71" y="73"/>
                </a:lnTo>
                <a:lnTo>
                  <a:pt x="73" y="76"/>
                </a:lnTo>
                <a:lnTo>
                  <a:pt x="75" y="80"/>
                </a:lnTo>
                <a:lnTo>
                  <a:pt x="75" y="82"/>
                </a:lnTo>
                <a:lnTo>
                  <a:pt x="74" y="84"/>
                </a:lnTo>
                <a:lnTo>
                  <a:pt x="74" y="86"/>
                </a:lnTo>
                <a:lnTo>
                  <a:pt x="73" y="88"/>
                </a:lnTo>
                <a:lnTo>
                  <a:pt x="72" y="89"/>
                </a:lnTo>
                <a:lnTo>
                  <a:pt x="71" y="91"/>
                </a:lnTo>
                <a:lnTo>
                  <a:pt x="71" y="93"/>
                </a:lnTo>
                <a:lnTo>
                  <a:pt x="70" y="95"/>
                </a:lnTo>
                <a:lnTo>
                  <a:pt x="68" y="97"/>
                </a:lnTo>
                <a:lnTo>
                  <a:pt x="67" y="98"/>
                </a:lnTo>
                <a:lnTo>
                  <a:pt x="66" y="100"/>
                </a:lnTo>
                <a:lnTo>
                  <a:pt x="64" y="102"/>
                </a:lnTo>
                <a:lnTo>
                  <a:pt x="63" y="103"/>
                </a:lnTo>
                <a:lnTo>
                  <a:pt x="61" y="105"/>
                </a:lnTo>
                <a:lnTo>
                  <a:pt x="60" y="107"/>
                </a:lnTo>
                <a:lnTo>
                  <a:pt x="58" y="108"/>
                </a:lnTo>
                <a:lnTo>
                  <a:pt x="59" y="107"/>
                </a:lnTo>
                <a:lnTo>
                  <a:pt x="60" y="106"/>
                </a:lnTo>
                <a:lnTo>
                  <a:pt x="60" y="104"/>
                </a:lnTo>
                <a:lnTo>
                  <a:pt x="61" y="103"/>
                </a:lnTo>
                <a:lnTo>
                  <a:pt x="62" y="102"/>
                </a:lnTo>
                <a:lnTo>
                  <a:pt x="62" y="100"/>
                </a:lnTo>
                <a:lnTo>
                  <a:pt x="63" y="99"/>
                </a:lnTo>
                <a:lnTo>
                  <a:pt x="63" y="98"/>
                </a:lnTo>
                <a:lnTo>
                  <a:pt x="64" y="96"/>
                </a:lnTo>
                <a:lnTo>
                  <a:pt x="64" y="95"/>
                </a:lnTo>
                <a:lnTo>
                  <a:pt x="64" y="94"/>
                </a:lnTo>
                <a:lnTo>
                  <a:pt x="64" y="92"/>
                </a:lnTo>
                <a:lnTo>
                  <a:pt x="64" y="90"/>
                </a:lnTo>
                <a:lnTo>
                  <a:pt x="64" y="89"/>
                </a:lnTo>
                <a:lnTo>
                  <a:pt x="64" y="87"/>
                </a:lnTo>
                <a:lnTo>
                  <a:pt x="64" y="86"/>
                </a:lnTo>
                <a:lnTo>
                  <a:pt x="63" y="84"/>
                </a:lnTo>
                <a:lnTo>
                  <a:pt x="62" y="82"/>
                </a:lnTo>
                <a:lnTo>
                  <a:pt x="62" y="81"/>
                </a:lnTo>
                <a:lnTo>
                  <a:pt x="60" y="79"/>
                </a:lnTo>
                <a:lnTo>
                  <a:pt x="59" y="77"/>
                </a:lnTo>
                <a:lnTo>
                  <a:pt x="58" y="76"/>
                </a:lnTo>
                <a:lnTo>
                  <a:pt x="57" y="74"/>
                </a:lnTo>
                <a:lnTo>
                  <a:pt x="55" y="73"/>
                </a:lnTo>
                <a:lnTo>
                  <a:pt x="53" y="71"/>
                </a:lnTo>
                <a:lnTo>
                  <a:pt x="52" y="70"/>
                </a:lnTo>
                <a:lnTo>
                  <a:pt x="50" y="68"/>
                </a:lnTo>
                <a:lnTo>
                  <a:pt x="48" y="67"/>
                </a:lnTo>
                <a:lnTo>
                  <a:pt x="47" y="66"/>
                </a:lnTo>
                <a:lnTo>
                  <a:pt x="45" y="64"/>
                </a:lnTo>
                <a:lnTo>
                  <a:pt x="44" y="63"/>
                </a:lnTo>
                <a:lnTo>
                  <a:pt x="43" y="61"/>
                </a:lnTo>
                <a:lnTo>
                  <a:pt x="42" y="61"/>
                </a:lnTo>
                <a:lnTo>
                  <a:pt x="41" y="60"/>
                </a:lnTo>
                <a:lnTo>
                  <a:pt x="40" y="59"/>
                </a:lnTo>
                <a:lnTo>
                  <a:pt x="39" y="58"/>
                </a:lnTo>
                <a:lnTo>
                  <a:pt x="37" y="58"/>
                </a:lnTo>
                <a:lnTo>
                  <a:pt x="36" y="57"/>
                </a:lnTo>
                <a:lnTo>
                  <a:pt x="35" y="56"/>
                </a:lnTo>
                <a:lnTo>
                  <a:pt x="33" y="55"/>
                </a:lnTo>
                <a:lnTo>
                  <a:pt x="31" y="54"/>
                </a:lnTo>
                <a:lnTo>
                  <a:pt x="29" y="54"/>
                </a:lnTo>
                <a:lnTo>
                  <a:pt x="27" y="54"/>
                </a:lnTo>
                <a:lnTo>
                  <a:pt x="25" y="53"/>
                </a:lnTo>
                <a:lnTo>
                  <a:pt x="22" y="53"/>
                </a:lnTo>
                <a:lnTo>
                  <a:pt x="20" y="53"/>
                </a:lnTo>
                <a:lnTo>
                  <a:pt x="19" y="53"/>
                </a:lnTo>
                <a:lnTo>
                  <a:pt x="18" y="53"/>
                </a:lnTo>
                <a:lnTo>
                  <a:pt x="17" y="53"/>
                </a:lnTo>
                <a:lnTo>
                  <a:pt x="15" y="52"/>
                </a:lnTo>
                <a:lnTo>
                  <a:pt x="13" y="52"/>
                </a:lnTo>
                <a:lnTo>
                  <a:pt x="11" y="51"/>
                </a:lnTo>
                <a:lnTo>
                  <a:pt x="9" y="50"/>
                </a:lnTo>
                <a:lnTo>
                  <a:pt x="8" y="49"/>
                </a:lnTo>
                <a:lnTo>
                  <a:pt x="6" y="47"/>
                </a:lnTo>
                <a:lnTo>
                  <a:pt x="4" y="45"/>
                </a:lnTo>
                <a:lnTo>
                  <a:pt x="2" y="42"/>
                </a:lnTo>
                <a:lnTo>
                  <a:pt x="1" y="40"/>
                </a:lnTo>
                <a:lnTo>
                  <a:pt x="1" y="36"/>
                </a:lnTo>
                <a:lnTo>
                  <a:pt x="0" y="32"/>
                </a:lnTo>
                <a:lnTo>
                  <a:pt x="0" y="28"/>
                </a:lnTo>
                <a:lnTo>
                  <a:pt x="1" y="23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3" y="18"/>
                </a:lnTo>
                <a:lnTo>
                  <a:pt x="4" y="15"/>
                </a:lnTo>
                <a:lnTo>
                  <a:pt x="6" y="13"/>
                </a:lnTo>
                <a:lnTo>
                  <a:pt x="9" y="10"/>
                </a:lnTo>
                <a:lnTo>
                  <a:pt x="13" y="8"/>
                </a:lnTo>
                <a:lnTo>
                  <a:pt x="17" y="5"/>
                </a:lnTo>
                <a:lnTo>
                  <a:pt x="22" y="3"/>
                </a:lnTo>
                <a:lnTo>
                  <a:pt x="29" y="1"/>
                </a:lnTo>
                <a:lnTo>
                  <a:pt x="37" y="0"/>
                </a:lnTo>
                <a:lnTo>
                  <a:pt x="46" y="0"/>
                </a:lnTo>
                <a:lnTo>
                  <a:pt x="56" y="0"/>
                </a:lnTo>
                <a:lnTo>
                  <a:pt x="68" y="1"/>
                </a:lnTo>
                <a:lnTo>
                  <a:pt x="82" y="4"/>
                </a:lnTo>
                <a:lnTo>
                  <a:pt x="83" y="4"/>
                </a:lnTo>
                <a:lnTo>
                  <a:pt x="83" y="5"/>
                </a:lnTo>
                <a:lnTo>
                  <a:pt x="84" y="6"/>
                </a:lnTo>
                <a:lnTo>
                  <a:pt x="84" y="7"/>
                </a:lnTo>
                <a:lnTo>
                  <a:pt x="85" y="7"/>
                </a:lnTo>
                <a:lnTo>
                  <a:pt x="85" y="8"/>
                </a:lnTo>
                <a:lnTo>
                  <a:pt x="85" y="9"/>
                </a:lnTo>
                <a:lnTo>
                  <a:pt x="85" y="10"/>
                </a:lnTo>
                <a:lnTo>
                  <a:pt x="85" y="11"/>
                </a:lnTo>
                <a:lnTo>
                  <a:pt x="85" y="12"/>
                </a:lnTo>
                <a:lnTo>
                  <a:pt x="84" y="12"/>
                </a:lnTo>
                <a:lnTo>
                  <a:pt x="84" y="13"/>
                </a:lnTo>
                <a:lnTo>
                  <a:pt x="84" y="14"/>
                </a:lnTo>
                <a:lnTo>
                  <a:pt x="83" y="14"/>
                </a:lnTo>
                <a:lnTo>
                  <a:pt x="83" y="15"/>
                </a:lnTo>
                <a:lnTo>
                  <a:pt x="82" y="15"/>
                </a:lnTo>
                <a:lnTo>
                  <a:pt x="81" y="15"/>
                </a:lnTo>
                <a:lnTo>
                  <a:pt x="81" y="16"/>
                </a:lnTo>
              </a:path>
            </a:pathLst>
          </a:custGeom>
          <a:solidFill>
            <a:srgbClr val="FB8C7A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5" name="Freeform 1045"/>
          <p:cNvSpPr>
            <a:spLocks/>
          </p:cNvSpPr>
          <p:nvPr/>
        </p:nvSpPr>
        <p:spPr bwMode="auto">
          <a:xfrm>
            <a:off x="1095375" y="4595813"/>
            <a:ext cx="42863" cy="155575"/>
          </a:xfrm>
          <a:custGeom>
            <a:avLst/>
            <a:gdLst>
              <a:gd name="T0" fmla="*/ 0 w 27"/>
              <a:gd name="T1" fmla="*/ 0 h 98"/>
              <a:gd name="T2" fmla="*/ 2 w 27"/>
              <a:gd name="T3" fmla="*/ 6 h 98"/>
              <a:gd name="T4" fmla="*/ 3 w 27"/>
              <a:gd name="T5" fmla="*/ 12 h 98"/>
              <a:gd name="T6" fmla="*/ 5 w 27"/>
              <a:gd name="T7" fmla="*/ 18 h 98"/>
              <a:gd name="T8" fmla="*/ 6 w 27"/>
              <a:gd name="T9" fmla="*/ 24 h 98"/>
              <a:gd name="T10" fmla="*/ 7 w 27"/>
              <a:gd name="T11" fmla="*/ 30 h 98"/>
              <a:gd name="T12" fmla="*/ 8 w 27"/>
              <a:gd name="T13" fmla="*/ 37 h 98"/>
              <a:gd name="T14" fmla="*/ 9 w 27"/>
              <a:gd name="T15" fmla="*/ 43 h 98"/>
              <a:gd name="T16" fmla="*/ 10 w 27"/>
              <a:gd name="T17" fmla="*/ 49 h 98"/>
              <a:gd name="T18" fmla="*/ 12 w 27"/>
              <a:gd name="T19" fmla="*/ 55 h 98"/>
              <a:gd name="T20" fmla="*/ 13 w 27"/>
              <a:gd name="T21" fmla="*/ 61 h 98"/>
              <a:gd name="T22" fmla="*/ 14 w 27"/>
              <a:gd name="T23" fmla="*/ 67 h 98"/>
              <a:gd name="T24" fmla="*/ 16 w 27"/>
              <a:gd name="T25" fmla="*/ 73 h 98"/>
              <a:gd name="T26" fmla="*/ 18 w 27"/>
              <a:gd name="T27" fmla="*/ 79 h 98"/>
              <a:gd name="T28" fmla="*/ 20 w 27"/>
              <a:gd name="T29" fmla="*/ 85 h 98"/>
              <a:gd name="T30" fmla="*/ 23 w 27"/>
              <a:gd name="T31" fmla="*/ 91 h 98"/>
              <a:gd name="T32" fmla="*/ 26 w 27"/>
              <a:gd name="T33" fmla="*/ 9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98"/>
              <a:gd name="T53" fmla="*/ 27 w 27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98">
                <a:moveTo>
                  <a:pt x="0" y="0"/>
                </a:moveTo>
                <a:lnTo>
                  <a:pt x="2" y="6"/>
                </a:lnTo>
                <a:lnTo>
                  <a:pt x="3" y="12"/>
                </a:lnTo>
                <a:lnTo>
                  <a:pt x="5" y="18"/>
                </a:lnTo>
                <a:lnTo>
                  <a:pt x="6" y="24"/>
                </a:lnTo>
                <a:lnTo>
                  <a:pt x="7" y="30"/>
                </a:lnTo>
                <a:lnTo>
                  <a:pt x="8" y="37"/>
                </a:lnTo>
                <a:lnTo>
                  <a:pt x="9" y="43"/>
                </a:lnTo>
                <a:lnTo>
                  <a:pt x="10" y="49"/>
                </a:lnTo>
                <a:lnTo>
                  <a:pt x="12" y="55"/>
                </a:lnTo>
                <a:lnTo>
                  <a:pt x="13" y="61"/>
                </a:lnTo>
                <a:lnTo>
                  <a:pt x="14" y="67"/>
                </a:lnTo>
                <a:lnTo>
                  <a:pt x="16" y="73"/>
                </a:lnTo>
                <a:lnTo>
                  <a:pt x="18" y="79"/>
                </a:lnTo>
                <a:lnTo>
                  <a:pt x="20" y="85"/>
                </a:lnTo>
                <a:lnTo>
                  <a:pt x="23" y="91"/>
                </a:lnTo>
                <a:lnTo>
                  <a:pt x="26" y="97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86" name="Freeform 1046"/>
          <p:cNvSpPr>
            <a:spLocks/>
          </p:cNvSpPr>
          <p:nvPr/>
        </p:nvSpPr>
        <p:spPr bwMode="auto">
          <a:xfrm>
            <a:off x="1087438" y="4594225"/>
            <a:ext cx="26987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7" name="Freeform 1047"/>
          <p:cNvSpPr>
            <a:spLocks/>
          </p:cNvSpPr>
          <p:nvPr/>
        </p:nvSpPr>
        <p:spPr bwMode="auto">
          <a:xfrm>
            <a:off x="1128713" y="4745038"/>
            <a:ext cx="26987" cy="26987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8" name="Freeform 1048"/>
          <p:cNvSpPr>
            <a:spLocks/>
          </p:cNvSpPr>
          <p:nvPr/>
        </p:nvSpPr>
        <p:spPr bwMode="auto">
          <a:xfrm>
            <a:off x="1260475" y="4689475"/>
            <a:ext cx="25400" cy="66675"/>
          </a:xfrm>
          <a:custGeom>
            <a:avLst/>
            <a:gdLst>
              <a:gd name="T0" fmla="*/ 0 w 17"/>
              <a:gd name="T1" fmla="*/ 41 h 42"/>
              <a:gd name="T2" fmla="*/ 0 w 17"/>
              <a:gd name="T3" fmla="*/ 40 h 42"/>
              <a:gd name="T4" fmla="*/ 0 w 17"/>
              <a:gd name="T5" fmla="*/ 39 h 42"/>
              <a:gd name="T6" fmla="*/ 1 w 17"/>
              <a:gd name="T7" fmla="*/ 38 h 42"/>
              <a:gd name="T8" fmla="*/ 1 w 17"/>
              <a:gd name="T9" fmla="*/ 36 h 42"/>
              <a:gd name="T10" fmla="*/ 2 w 17"/>
              <a:gd name="T11" fmla="*/ 34 h 42"/>
              <a:gd name="T12" fmla="*/ 4 w 17"/>
              <a:gd name="T13" fmla="*/ 31 h 42"/>
              <a:gd name="T14" fmla="*/ 5 w 17"/>
              <a:gd name="T15" fmla="*/ 29 h 42"/>
              <a:gd name="T16" fmla="*/ 7 w 17"/>
              <a:gd name="T17" fmla="*/ 25 h 42"/>
              <a:gd name="T18" fmla="*/ 8 w 17"/>
              <a:gd name="T19" fmla="*/ 22 h 42"/>
              <a:gd name="T20" fmla="*/ 10 w 17"/>
              <a:gd name="T21" fmla="*/ 19 h 42"/>
              <a:gd name="T22" fmla="*/ 11 w 17"/>
              <a:gd name="T23" fmla="*/ 16 h 42"/>
              <a:gd name="T24" fmla="*/ 11 w 17"/>
              <a:gd name="T25" fmla="*/ 12 h 42"/>
              <a:gd name="T26" fmla="*/ 13 w 17"/>
              <a:gd name="T27" fmla="*/ 9 h 42"/>
              <a:gd name="T28" fmla="*/ 14 w 17"/>
              <a:gd name="T29" fmla="*/ 5 h 42"/>
              <a:gd name="T30" fmla="*/ 14 w 17"/>
              <a:gd name="T31" fmla="*/ 3 h 42"/>
              <a:gd name="T32" fmla="*/ 16 w 1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42"/>
              <a:gd name="T53" fmla="*/ 17 w 17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42">
                <a:moveTo>
                  <a:pt x="0" y="41"/>
                </a:moveTo>
                <a:lnTo>
                  <a:pt x="0" y="40"/>
                </a:lnTo>
                <a:lnTo>
                  <a:pt x="0" y="39"/>
                </a:lnTo>
                <a:lnTo>
                  <a:pt x="1" y="38"/>
                </a:lnTo>
                <a:lnTo>
                  <a:pt x="1" y="36"/>
                </a:lnTo>
                <a:lnTo>
                  <a:pt x="2" y="34"/>
                </a:lnTo>
                <a:lnTo>
                  <a:pt x="4" y="31"/>
                </a:lnTo>
                <a:lnTo>
                  <a:pt x="5" y="29"/>
                </a:lnTo>
                <a:lnTo>
                  <a:pt x="7" y="25"/>
                </a:lnTo>
                <a:lnTo>
                  <a:pt x="8" y="22"/>
                </a:lnTo>
                <a:lnTo>
                  <a:pt x="10" y="19"/>
                </a:lnTo>
                <a:lnTo>
                  <a:pt x="11" y="16"/>
                </a:lnTo>
                <a:lnTo>
                  <a:pt x="11" y="12"/>
                </a:lnTo>
                <a:lnTo>
                  <a:pt x="13" y="9"/>
                </a:lnTo>
                <a:lnTo>
                  <a:pt x="14" y="5"/>
                </a:lnTo>
                <a:lnTo>
                  <a:pt x="14" y="3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89" name="Freeform 1049"/>
          <p:cNvSpPr>
            <a:spLocks/>
          </p:cNvSpPr>
          <p:nvPr/>
        </p:nvSpPr>
        <p:spPr bwMode="auto">
          <a:xfrm>
            <a:off x="1250950" y="4754563"/>
            <a:ext cx="26988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0" name="Freeform 1050"/>
          <p:cNvSpPr>
            <a:spLocks/>
          </p:cNvSpPr>
          <p:nvPr/>
        </p:nvSpPr>
        <p:spPr bwMode="auto">
          <a:xfrm>
            <a:off x="1268413" y="4689475"/>
            <a:ext cx="26987" cy="26988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1" name="Freeform 1051"/>
          <p:cNvSpPr>
            <a:spLocks/>
          </p:cNvSpPr>
          <p:nvPr/>
        </p:nvSpPr>
        <p:spPr bwMode="auto">
          <a:xfrm>
            <a:off x="1276350" y="4668838"/>
            <a:ext cx="28575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4 h 17"/>
              <a:gd name="T4" fmla="*/ 16 w 17"/>
              <a:gd name="T5" fmla="*/ 13 h 17"/>
              <a:gd name="T6" fmla="*/ 16 w 17"/>
              <a:gd name="T7" fmla="*/ 12 h 17"/>
              <a:gd name="T8" fmla="*/ 16 w 17"/>
              <a:gd name="T9" fmla="*/ 11 h 17"/>
              <a:gd name="T10" fmla="*/ 16 w 17"/>
              <a:gd name="T11" fmla="*/ 9 h 17"/>
              <a:gd name="T12" fmla="*/ 16 w 17"/>
              <a:gd name="T13" fmla="*/ 8 h 17"/>
              <a:gd name="T14" fmla="*/ 16 w 17"/>
              <a:gd name="T15" fmla="*/ 7 h 17"/>
              <a:gd name="T16" fmla="*/ 16 w 17"/>
              <a:gd name="T17" fmla="*/ 6 h 17"/>
              <a:gd name="T18" fmla="*/ 16 w 17"/>
              <a:gd name="T19" fmla="*/ 4 h 17"/>
              <a:gd name="T20" fmla="*/ 16 w 17"/>
              <a:gd name="T21" fmla="*/ 3 h 17"/>
              <a:gd name="T22" fmla="*/ 0 w 17"/>
              <a:gd name="T23" fmla="*/ 2 h 17"/>
              <a:gd name="T24" fmla="*/ 0 w 17"/>
              <a:gd name="T25" fmla="*/ 1 h 17"/>
              <a:gd name="T26" fmla="*/ 0 w 17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16"/>
                </a:moveTo>
                <a:lnTo>
                  <a:pt x="16" y="14"/>
                </a:lnTo>
                <a:lnTo>
                  <a:pt x="16" y="13"/>
                </a:lnTo>
                <a:lnTo>
                  <a:pt x="16" y="12"/>
                </a:lnTo>
                <a:lnTo>
                  <a:pt x="16" y="11"/>
                </a:lnTo>
                <a:lnTo>
                  <a:pt x="16" y="9"/>
                </a:lnTo>
                <a:lnTo>
                  <a:pt x="16" y="8"/>
                </a:lnTo>
                <a:lnTo>
                  <a:pt x="16" y="7"/>
                </a:lnTo>
                <a:lnTo>
                  <a:pt x="16" y="6"/>
                </a:lnTo>
                <a:lnTo>
                  <a:pt x="16" y="4"/>
                </a:lnTo>
                <a:lnTo>
                  <a:pt x="16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92" name="Freeform 1052"/>
          <p:cNvSpPr>
            <a:spLocks/>
          </p:cNvSpPr>
          <p:nvPr/>
        </p:nvSpPr>
        <p:spPr bwMode="auto">
          <a:xfrm>
            <a:off x="1268413" y="4689475"/>
            <a:ext cx="26987" cy="2698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3" name="Freeform 1053"/>
          <p:cNvSpPr>
            <a:spLocks/>
          </p:cNvSpPr>
          <p:nvPr/>
        </p:nvSpPr>
        <p:spPr bwMode="auto">
          <a:xfrm>
            <a:off x="1268413" y="4665663"/>
            <a:ext cx="26987" cy="26987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4" name="Freeform 1054"/>
          <p:cNvSpPr>
            <a:spLocks/>
          </p:cNvSpPr>
          <p:nvPr/>
        </p:nvSpPr>
        <p:spPr bwMode="auto">
          <a:xfrm>
            <a:off x="1268413" y="4614863"/>
            <a:ext cx="26987" cy="55562"/>
          </a:xfrm>
          <a:custGeom>
            <a:avLst/>
            <a:gdLst>
              <a:gd name="T0" fmla="*/ 16 w 17"/>
              <a:gd name="T1" fmla="*/ 34 h 35"/>
              <a:gd name="T2" fmla="*/ 12 w 17"/>
              <a:gd name="T3" fmla="*/ 31 h 35"/>
              <a:gd name="T4" fmla="*/ 12 w 17"/>
              <a:gd name="T5" fmla="*/ 29 h 35"/>
              <a:gd name="T6" fmla="*/ 9 w 17"/>
              <a:gd name="T7" fmla="*/ 27 h 35"/>
              <a:gd name="T8" fmla="*/ 9 w 17"/>
              <a:gd name="T9" fmla="*/ 25 h 35"/>
              <a:gd name="T10" fmla="*/ 9 w 17"/>
              <a:gd name="T11" fmla="*/ 23 h 35"/>
              <a:gd name="T12" fmla="*/ 6 w 17"/>
              <a:gd name="T13" fmla="*/ 21 h 35"/>
              <a:gd name="T14" fmla="*/ 6 w 17"/>
              <a:gd name="T15" fmla="*/ 19 h 35"/>
              <a:gd name="T16" fmla="*/ 3 w 17"/>
              <a:gd name="T17" fmla="*/ 17 h 35"/>
              <a:gd name="T18" fmla="*/ 3 w 17"/>
              <a:gd name="T19" fmla="*/ 15 h 35"/>
              <a:gd name="T20" fmla="*/ 3 w 17"/>
              <a:gd name="T21" fmla="*/ 13 h 35"/>
              <a:gd name="T22" fmla="*/ 3 w 17"/>
              <a:gd name="T23" fmla="*/ 11 h 35"/>
              <a:gd name="T24" fmla="*/ 0 w 17"/>
              <a:gd name="T25" fmla="*/ 9 h 35"/>
              <a:gd name="T26" fmla="*/ 0 w 17"/>
              <a:gd name="T27" fmla="*/ 7 h 35"/>
              <a:gd name="T28" fmla="*/ 0 w 17"/>
              <a:gd name="T29" fmla="*/ 4 h 35"/>
              <a:gd name="T30" fmla="*/ 0 w 17"/>
              <a:gd name="T31" fmla="*/ 2 h 35"/>
              <a:gd name="T32" fmla="*/ 0 w 17"/>
              <a:gd name="T33" fmla="*/ 0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35"/>
              <a:gd name="T53" fmla="*/ 17 w 17"/>
              <a:gd name="T54" fmla="*/ 35 h 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35">
                <a:moveTo>
                  <a:pt x="16" y="34"/>
                </a:moveTo>
                <a:lnTo>
                  <a:pt x="12" y="31"/>
                </a:lnTo>
                <a:lnTo>
                  <a:pt x="12" y="29"/>
                </a:lnTo>
                <a:lnTo>
                  <a:pt x="9" y="27"/>
                </a:lnTo>
                <a:lnTo>
                  <a:pt x="9" y="25"/>
                </a:lnTo>
                <a:lnTo>
                  <a:pt x="9" y="23"/>
                </a:lnTo>
                <a:lnTo>
                  <a:pt x="6" y="21"/>
                </a:lnTo>
                <a:lnTo>
                  <a:pt x="6" y="19"/>
                </a:lnTo>
                <a:lnTo>
                  <a:pt x="3" y="17"/>
                </a:lnTo>
                <a:lnTo>
                  <a:pt x="3" y="15"/>
                </a:lnTo>
                <a:lnTo>
                  <a:pt x="3" y="13"/>
                </a:ln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Freeform 1055"/>
          <p:cNvSpPr>
            <a:spLocks/>
          </p:cNvSpPr>
          <p:nvPr/>
        </p:nvSpPr>
        <p:spPr bwMode="auto">
          <a:xfrm>
            <a:off x="1268413" y="4665663"/>
            <a:ext cx="26987" cy="26987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" name="Freeform 1056"/>
          <p:cNvSpPr>
            <a:spLocks/>
          </p:cNvSpPr>
          <p:nvPr/>
        </p:nvSpPr>
        <p:spPr bwMode="auto">
          <a:xfrm>
            <a:off x="1258888" y="4614863"/>
            <a:ext cx="26987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7" name="Freeform 1057"/>
          <p:cNvSpPr>
            <a:spLocks/>
          </p:cNvSpPr>
          <p:nvPr/>
        </p:nvSpPr>
        <p:spPr bwMode="auto">
          <a:xfrm>
            <a:off x="1438275" y="4587875"/>
            <a:ext cx="26988" cy="161925"/>
          </a:xfrm>
          <a:custGeom>
            <a:avLst/>
            <a:gdLst>
              <a:gd name="T0" fmla="*/ 8 w 17"/>
              <a:gd name="T1" fmla="*/ 0 h 102"/>
              <a:gd name="T2" fmla="*/ 8 w 17"/>
              <a:gd name="T3" fmla="*/ 1 h 102"/>
              <a:gd name="T4" fmla="*/ 8 w 17"/>
              <a:gd name="T5" fmla="*/ 4 h 102"/>
              <a:gd name="T6" fmla="*/ 8 w 17"/>
              <a:gd name="T7" fmla="*/ 7 h 102"/>
              <a:gd name="T8" fmla="*/ 10 w 17"/>
              <a:gd name="T9" fmla="*/ 12 h 102"/>
              <a:gd name="T10" fmla="*/ 12 w 17"/>
              <a:gd name="T11" fmla="*/ 18 h 102"/>
              <a:gd name="T12" fmla="*/ 14 w 17"/>
              <a:gd name="T13" fmla="*/ 25 h 102"/>
              <a:gd name="T14" fmla="*/ 14 w 17"/>
              <a:gd name="T15" fmla="*/ 32 h 102"/>
              <a:gd name="T16" fmla="*/ 14 w 17"/>
              <a:gd name="T17" fmla="*/ 40 h 102"/>
              <a:gd name="T18" fmla="*/ 16 w 17"/>
              <a:gd name="T19" fmla="*/ 48 h 102"/>
              <a:gd name="T20" fmla="*/ 16 w 17"/>
              <a:gd name="T21" fmla="*/ 56 h 102"/>
              <a:gd name="T22" fmla="*/ 14 w 17"/>
              <a:gd name="T23" fmla="*/ 64 h 102"/>
              <a:gd name="T24" fmla="*/ 14 w 17"/>
              <a:gd name="T25" fmla="*/ 73 h 102"/>
              <a:gd name="T26" fmla="*/ 12 w 17"/>
              <a:gd name="T27" fmla="*/ 81 h 102"/>
              <a:gd name="T28" fmla="*/ 8 w 17"/>
              <a:gd name="T29" fmla="*/ 88 h 102"/>
              <a:gd name="T30" fmla="*/ 5 w 17"/>
              <a:gd name="T31" fmla="*/ 95 h 102"/>
              <a:gd name="T32" fmla="*/ 0 w 17"/>
              <a:gd name="T33" fmla="*/ 101 h 1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02"/>
              <a:gd name="T53" fmla="*/ 17 w 17"/>
              <a:gd name="T54" fmla="*/ 102 h 1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02">
                <a:moveTo>
                  <a:pt x="8" y="0"/>
                </a:moveTo>
                <a:lnTo>
                  <a:pt x="8" y="1"/>
                </a:lnTo>
                <a:lnTo>
                  <a:pt x="8" y="4"/>
                </a:lnTo>
                <a:lnTo>
                  <a:pt x="8" y="7"/>
                </a:lnTo>
                <a:lnTo>
                  <a:pt x="10" y="12"/>
                </a:lnTo>
                <a:lnTo>
                  <a:pt x="12" y="18"/>
                </a:lnTo>
                <a:lnTo>
                  <a:pt x="14" y="25"/>
                </a:lnTo>
                <a:lnTo>
                  <a:pt x="14" y="32"/>
                </a:lnTo>
                <a:lnTo>
                  <a:pt x="14" y="40"/>
                </a:lnTo>
                <a:lnTo>
                  <a:pt x="16" y="48"/>
                </a:lnTo>
                <a:lnTo>
                  <a:pt x="16" y="56"/>
                </a:lnTo>
                <a:lnTo>
                  <a:pt x="14" y="64"/>
                </a:lnTo>
                <a:lnTo>
                  <a:pt x="14" y="73"/>
                </a:lnTo>
                <a:lnTo>
                  <a:pt x="12" y="81"/>
                </a:lnTo>
                <a:lnTo>
                  <a:pt x="8" y="88"/>
                </a:lnTo>
                <a:lnTo>
                  <a:pt x="5" y="95"/>
                </a:lnTo>
                <a:lnTo>
                  <a:pt x="0" y="10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98" name="Freeform 1058"/>
          <p:cNvSpPr>
            <a:spLocks/>
          </p:cNvSpPr>
          <p:nvPr/>
        </p:nvSpPr>
        <p:spPr bwMode="auto">
          <a:xfrm>
            <a:off x="1438275" y="4581525"/>
            <a:ext cx="28575" cy="26988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9" name="Freeform 1059"/>
          <p:cNvSpPr>
            <a:spLocks/>
          </p:cNvSpPr>
          <p:nvPr/>
        </p:nvSpPr>
        <p:spPr bwMode="auto">
          <a:xfrm>
            <a:off x="1430338" y="4743450"/>
            <a:ext cx="26987" cy="2698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0" name="Freeform 1060"/>
          <p:cNvSpPr>
            <a:spLocks/>
          </p:cNvSpPr>
          <p:nvPr/>
        </p:nvSpPr>
        <p:spPr bwMode="auto">
          <a:xfrm>
            <a:off x="1373188" y="4708525"/>
            <a:ext cx="246062" cy="617538"/>
          </a:xfrm>
          <a:custGeom>
            <a:avLst/>
            <a:gdLst>
              <a:gd name="T0" fmla="*/ 58 w 155"/>
              <a:gd name="T1" fmla="*/ 28 h 389"/>
              <a:gd name="T2" fmla="*/ 70 w 155"/>
              <a:gd name="T3" fmla="*/ 55 h 389"/>
              <a:gd name="T4" fmla="*/ 142 w 155"/>
              <a:gd name="T5" fmla="*/ 79 h 389"/>
              <a:gd name="T6" fmla="*/ 142 w 155"/>
              <a:gd name="T7" fmla="*/ 86 h 389"/>
              <a:gd name="T8" fmla="*/ 70 w 155"/>
              <a:gd name="T9" fmla="*/ 70 h 389"/>
              <a:gd name="T10" fmla="*/ 82 w 155"/>
              <a:gd name="T11" fmla="*/ 109 h 389"/>
              <a:gd name="T12" fmla="*/ 94 w 155"/>
              <a:gd name="T13" fmla="*/ 177 h 389"/>
              <a:gd name="T14" fmla="*/ 94 w 155"/>
              <a:gd name="T15" fmla="*/ 215 h 389"/>
              <a:gd name="T16" fmla="*/ 114 w 155"/>
              <a:gd name="T17" fmla="*/ 237 h 389"/>
              <a:gd name="T18" fmla="*/ 126 w 155"/>
              <a:gd name="T19" fmla="*/ 253 h 389"/>
              <a:gd name="T20" fmla="*/ 99 w 155"/>
              <a:gd name="T21" fmla="*/ 225 h 389"/>
              <a:gd name="T22" fmla="*/ 85 w 155"/>
              <a:gd name="T23" fmla="*/ 256 h 389"/>
              <a:gd name="T24" fmla="*/ 89 w 155"/>
              <a:gd name="T25" fmla="*/ 285 h 389"/>
              <a:gd name="T26" fmla="*/ 130 w 155"/>
              <a:gd name="T27" fmla="*/ 329 h 389"/>
              <a:gd name="T28" fmla="*/ 154 w 155"/>
              <a:gd name="T29" fmla="*/ 356 h 389"/>
              <a:gd name="T30" fmla="*/ 139 w 155"/>
              <a:gd name="T31" fmla="*/ 338 h 389"/>
              <a:gd name="T32" fmla="*/ 108 w 155"/>
              <a:gd name="T33" fmla="*/ 312 h 389"/>
              <a:gd name="T34" fmla="*/ 105 w 155"/>
              <a:gd name="T35" fmla="*/ 322 h 389"/>
              <a:gd name="T36" fmla="*/ 132 w 155"/>
              <a:gd name="T37" fmla="*/ 343 h 389"/>
              <a:gd name="T38" fmla="*/ 146 w 155"/>
              <a:gd name="T39" fmla="*/ 357 h 389"/>
              <a:gd name="T40" fmla="*/ 143 w 155"/>
              <a:gd name="T41" fmla="*/ 356 h 389"/>
              <a:gd name="T42" fmla="*/ 130 w 155"/>
              <a:gd name="T43" fmla="*/ 343 h 389"/>
              <a:gd name="T44" fmla="*/ 125 w 155"/>
              <a:gd name="T45" fmla="*/ 361 h 389"/>
              <a:gd name="T46" fmla="*/ 126 w 155"/>
              <a:gd name="T47" fmla="*/ 380 h 389"/>
              <a:gd name="T48" fmla="*/ 119 w 155"/>
              <a:gd name="T49" fmla="*/ 379 h 389"/>
              <a:gd name="T50" fmla="*/ 121 w 155"/>
              <a:gd name="T51" fmla="*/ 373 h 389"/>
              <a:gd name="T52" fmla="*/ 126 w 155"/>
              <a:gd name="T53" fmla="*/ 352 h 389"/>
              <a:gd name="T54" fmla="*/ 112 w 155"/>
              <a:gd name="T55" fmla="*/ 331 h 389"/>
              <a:gd name="T56" fmla="*/ 103 w 155"/>
              <a:gd name="T57" fmla="*/ 370 h 389"/>
              <a:gd name="T58" fmla="*/ 89 w 155"/>
              <a:gd name="T59" fmla="*/ 386 h 389"/>
              <a:gd name="T60" fmla="*/ 102 w 155"/>
              <a:gd name="T61" fmla="*/ 353 h 389"/>
              <a:gd name="T62" fmla="*/ 94 w 155"/>
              <a:gd name="T63" fmla="*/ 356 h 389"/>
              <a:gd name="T64" fmla="*/ 93 w 155"/>
              <a:gd name="T65" fmla="*/ 356 h 389"/>
              <a:gd name="T66" fmla="*/ 101 w 155"/>
              <a:gd name="T67" fmla="*/ 333 h 389"/>
              <a:gd name="T68" fmla="*/ 78 w 155"/>
              <a:gd name="T69" fmla="*/ 263 h 389"/>
              <a:gd name="T70" fmla="*/ 65 w 155"/>
              <a:gd name="T71" fmla="*/ 241 h 389"/>
              <a:gd name="T72" fmla="*/ 47 w 155"/>
              <a:gd name="T73" fmla="*/ 258 h 389"/>
              <a:gd name="T74" fmla="*/ 43 w 155"/>
              <a:gd name="T75" fmla="*/ 280 h 389"/>
              <a:gd name="T76" fmla="*/ 38 w 155"/>
              <a:gd name="T77" fmla="*/ 265 h 389"/>
              <a:gd name="T78" fmla="*/ 14 w 155"/>
              <a:gd name="T79" fmla="*/ 269 h 389"/>
              <a:gd name="T80" fmla="*/ 11 w 155"/>
              <a:gd name="T81" fmla="*/ 268 h 389"/>
              <a:gd name="T82" fmla="*/ 37 w 155"/>
              <a:gd name="T83" fmla="*/ 264 h 389"/>
              <a:gd name="T84" fmla="*/ 55 w 155"/>
              <a:gd name="T85" fmla="*/ 247 h 389"/>
              <a:gd name="T86" fmla="*/ 78 w 155"/>
              <a:gd name="T87" fmla="*/ 229 h 389"/>
              <a:gd name="T88" fmla="*/ 88 w 155"/>
              <a:gd name="T89" fmla="*/ 175 h 389"/>
              <a:gd name="T90" fmla="*/ 70 w 155"/>
              <a:gd name="T91" fmla="*/ 102 h 389"/>
              <a:gd name="T92" fmla="*/ 59 w 155"/>
              <a:gd name="T93" fmla="*/ 104 h 389"/>
              <a:gd name="T94" fmla="*/ 61 w 155"/>
              <a:gd name="T95" fmla="*/ 123 h 389"/>
              <a:gd name="T96" fmla="*/ 57 w 155"/>
              <a:gd name="T97" fmla="*/ 121 h 389"/>
              <a:gd name="T98" fmla="*/ 48 w 155"/>
              <a:gd name="T99" fmla="*/ 120 h 389"/>
              <a:gd name="T100" fmla="*/ 42 w 155"/>
              <a:gd name="T101" fmla="*/ 147 h 389"/>
              <a:gd name="T102" fmla="*/ 38 w 155"/>
              <a:gd name="T103" fmla="*/ 179 h 389"/>
              <a:gd name="T104" fmla="*/ 34 w 155"/>
              <a:gd name="T105" fmla="*/ 205 h 389"/>
              <a:gd name="T106" fmla="*/ 35 w 155"/>
              <a:gd name="T107" fmla="*/ 213 h 389"/>
              <a:gd name="T108" fmla="*/ 29 w 155"/>
              <a:gd name="T109" fmla="*/ 199 h 389"/>
              <a:gd name="T110" fmla="*/ 15 w 155"/>
              <a:gd name="T111" fmla="*/ 220 h 389"/>
              <a:gd name="T112" fmla="*/ 28 w 155"/>
              <a:gd name="T113" fmla="*/ 199 h 389"/>
              <a:gd name="T114" fmla="*/ 40 w 155"/>
              <a:gd name="T115" fmla="*/ 153 h 389"/>
              <a:gd name="T116" fmla="*/ 42 w 155"/>
              <a:gd name="T117" fmla="*/ 129 h 389"/>
              <a:gd name="T118" fmla="*/ 62 w 155"/>
              <a:gd name="T119" fmla="*/ 83 h 389"/>
              <a:gd name="T120" fmla="*/ 48 w 155"/>
              <a:gd name="T121" fmla="*/ 30 h 389"/>
              <a:gd name="T122" fmla="*/ 48 w 155"/>
              <a:gd name="T123" fmla="*/ 4 h 3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5"/>
              <a:gd name="T187" fmla="*/ 0 h 389"/>
              <a:gd name="T188" fmla="*/ 155 w 155"/>
              <a:gd name="T189" fmla="*/ 389 h 3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5" h="389">
                <a:moveTo>
                  <a:pt x="49" y="0"/>
                </a:moveTo>
                <a:lnTo>
                  <a:pt x="50" y="1"/>
                </a:lnTo>
                <a:lnTo>
                  <a:pt x="51" y="2"/>
                </a:lnTo>
                <a:lnTo>
                  <a:pt x="52" y="3"/>
                </a:lnTo>
                <a:lnTo>
                  <a:pt x="53" y="4"/>
                </a:lnTo>
                <a:lnTo>
                  <a:pt x="53" y="5"/>
                </a:lnTo>
                <a:lnTo>
                  <a:pt x="54" y="7"/>
                </a:lnTo>
                <a:lnTo>
                  <a:pt x="54" y="8"/>
                </a:lnTo>
                <a:lnTo>
                  <a:pt x="55" y="9"/>
                </a:lnTo>
                <a:lnTo>
                  <a:pt x="55" y="10"/>
                </a:lnTo>
                <a:lnTo>
                  <a:pt x="55" y="11"/>
                </a:lnTo>
                <a:lnTo>
                  <a:pt x="56" y="12"/>
                </a:lnTo>
                <a:lnTo>
                  <a:pt x="56" y="13"/>
                </a:lnTo>
                <a:lnTo>
                  <a:pt x="56" y="14"/>
                </a:lnTo>
                <a:lnTo>
                  <a:pt x="56" y="16"/>
                </a:lnTo>
                <a:lnTo>
                  <a:pt x="57" y="18"/>
                </a:lnTo>
                <a:lnTo>
                  <a:pt x="57" y="19"/>
                </a:lnTo>
                <a:lnTo>
                  <a:pt x="58" y="21"/>
                </a:lnTo>
                <a:lnTo>
                  <a:pt x="58" y="23"/>
                </a:lnTo>
                <a:lnTo>
                  <a:pt x="58" y="24"/>
                </a:lnTo>
                <a:lnTo>
                  <a:pt x="58" y="26"/>
                </a:lnTo>
                <a:lnTo>
                  <a:pt x="58" y="28"/>
                </a:lnTo>
                <a:lnTo>
                  <a:pt x="58" y="29"/>
                </a:lnTo>
                <a:lnTo>
                  <a:pt x="58" y="31"/>
                </a:lnTo>
                <a:lnTo>
                  <a:pt x="58" y="32"/>
                </a:lnTo>
                <a:lnTo>
                  <a:pt x="58" y="34"/>
                </a:lnTo>
                <a:lnTo>
                  <a:pt x="59" y="35"/>
                </a:lnTo>
                <a:lnTo>
                  <a:pt x="59" y="37"/>
                </a:lnTo>
                <a:lnTo>
                  <a:pt x="60" y="39"/>
                </a:lnTo>
                <a:lnTo>
                  <a:pt x="61" y="41"/>
                </a:lnTo>
                <a:lnTo>
                  <a:pt x="61" y="42"/>
                </a:lnTo>
                <a:lnTo>
                  <a:pt x="61" y="43"/>
                </a:lnTo>
                <a:lnTo>
                  <a:pt x="62" y="43"/>
                </a:lnTo>
                <a:lnTo>
                  <a:pt x="62" y="44"/>
                </a:lnTo>
                <a:lnTo>
                  <a:pt x="62" y="45"/>
                </a:lnTo>
                <a:lnTo>
                  <a:pt x="63" y="46"/>
                </a:lnTo>
                <a:lnTo>
                  <a:pt x="63" y="47"/>
                </a:lnTo>
                <a:lnTo>
                  <a:pt x="63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7" y="53"/>
                </a:lnTo>
                <a:lnTo>
                  <a:pt x="68" y="54"/>
                </a:lnTo>
                <a:lnTo>
                  <a:pt x="70" y="55"/>
                </a:lnTo>
                <a:lnTo>
                  <a:pt x="72" y="57"/>
                </a:lnTo>
                <a:lnTo>
                  <a:pt x="74" y="59"/>
                </a:lnTo>
                <a:lnTo>
                  <a:pt x="77" y="60"/>
                </a:lnTo>
                <a:lnTo>
                  <a:pt x="80" y="62"/>
                </a:lnTo>
                <a:lnTo>
                  <a:pt x="83" y="63"/>
                </a:lnTo>
                <a:lnTo>
                  <a:pt x="86" y="64"/>
                </a:lnTo>
                <a:lnTo>
                  <a:pt x="90" y="66"/>
                </a:lnTo>
                <a:lnTo>
                  <a:pt x="93" y="66"/>
                </a:lnTo>
                <a:lnTo>
                  <a:pt x="98" y="67"/>
                </a:lnTo>
                <a:lnTo>
                  <a:pt x="102" y="67"/>
                </a:lnTo>
                <a:lnTo>
                  <a:pt x="106" y="68"/>
                </a:lnTo>
                <a:lnTo>
                  <a:pt x="110" y="69"/>
                </a:lnTo>
                <a:lnTo>
                  <a:pt x="114" y="69"/>
                </a:lnTo>
                <a:lnTo>
                  <a:pt x="118" y="70"/>
                </a:lnTo>
                <a:lnTo>
                  <a:pt x="122" y="71"/>
                </a:lnTo>
                <a:lnTo>
                  <a:pt x="126" y="72"/>
                </a:lnTo>
                <a:lnTo>
                  <a:pt x="129" y="73"/>
                </a:lnTo>
                <a:lnTo>
                  <a:pt x="132" y="74"/>
                </a:lnTo>
                <a:lnTo>
                  <a:pt x="135" y="75"/>
                </a:lnTo>
                <a:lnTo>
                  <a:pt x="138" y="77"/>
                </a:lnTo>
                <a:lnTo>
                  <a:pt x="140" y="78"/>
                </a:lnTo>
                <a:lnTo>
                  <a:pt x="142" y="79"/>
                </a:lnTo>
                <a:lnTo>
                  <a:pt x="144" y="81"/>
                </a:lnTo>
                <a:lnTo>
                  <a:pt x="146" y="82"/>
                </a:lnTo>
                <a:lnTo>
                  <a:pt x="147" y="83"/>
                </a:lnTo>
                <a:lnTo>
                  <a:pt x="147" y="84"/>
                </a:lnTo>
                <a:lnTo>
                  <a:pt x="148" y="85"/>
                </a:lnTo>
                <a:lnTo>
                  <a:pt x="149" y="86"/>
                </a:lnTo>
                <a:lnTo>
                  <a:pt x="150" y="87"/>
                </a:lnTo>
                <a:lnTo>
                  <a:pt x="150" y="88"/>
                </a:lnTo>
                <a:lnTo>
                  <a:pt x="150" y="89"/>
                </a:lnTo>
                <a:lnTo>
                  <a:pt x="151" y="90"/>
                </a:lnTo>
                <a:lnTo>
                  <a:pt x="151" y="91"/>
                </a:lnTo>
                <a:lnTo>
                  <a:pt x="152" y="92"/>
                </a:lnTo>
                <a:lnTo>
                  <a:pt x="152" y="93"/>
                </a:lnTo>
                <a:lnTo>
                  <a:pt x="152" y="94"/>
                </a:lnTo>
                <a:lnTo>
                  <a:pt x="153" y="95"/>
                </a:lnTo>
                <a:lnTo>
                  <a:pt x="154" y="96"/>
                </a:lnTo>
                <a:lnTo>
                  <a:pt x="152" y="95"/>
                </a:lnTo>
                <a:lnTo>
                  <a:pt x="151" y="93"/>
                </a:lnTo>
                <a:lnTo>
                  <a:pt x="149" y="91"/>
                </a:lnTo>
                <a:lnTo>
                  <a:pt x="147" y="89"/>
                </a:lnTo>
                <a:lnTo>
                  <a:pt x="145" y="88"/>
                </a:lnTo>
                <a:lnTo>
                  <a:pt x="142" y="86"/>
                </a:lnTo>
                <a:lnTo>
                  <a:pt x="139" y="84"/>
                </a:lnTo>
                <a:lnTo>
                  <a:pt x="136" y="83"/>
                </a:lnTo>
                <a:lnTo>
                  <a:pt x="132" y="82"/>
                </a:lnTo>
                <a:lnTo>
                  <a:pt x="129" y="80"/>
                </a:lnTo>
                <a:lnTo>
                  <a:pt x="125" y="79"/>
                </a:lnTo>
                <a:lnTo>
                  <a:pt x="120" y="78"/>
                </a:lnTo>
                <a:lnTo>
                  <a:pt x="116" y="77"/>
                </a:lnTo>
                <a:lnTo>
                  <a:pt x="112" y="76"/>
                </a:lnTo>
                <a:lnTo>
                  <a:pt x="106" y="76"/>
                </a:lnTo>
                <a:lnTo>
                  <a:pt x="102" y="76"/>
                </a:lnTo>
                <a:lnTo>
                  <a:pt x="97" y="76"/>
                </a:lnTo>
                <a:lnTo>
                  <a:pt x="92" y="76"/>
                </a:lnTo>
                <a:lnTo>
                  <a:pt x="88" y="75"/>
                </a:lnTo>
                <a:lnTo>
                  <a:pt x="85" y="75"/>
                </a:lnTo>
                <a:lnTo>
                  <a:pt x="82" y="75"/>
                </a:lnTo>
                <a:lnTo>
                  <a:pt x="79" y="74"/>
                </a:lnTo>
                <a:lnTo>
                  <a:pt x="77" y="73"/>
                </a:lnTo>
                <a:lnTo>
                  <a:pt x="75" y="73"/>
                </a:lnTo>
                <a:lnTo>
                  <a:pt x="73" y="72"/>
                </a:lnTo>
                <a:lnTo>
                  <a:pt x="72" y="71"/>
                </a:lnTo>
                <a:lnTo>
                  <a:pt x="71" y="70"/>
                </a:lnTo>
                <a:lnTo>
                  <a:pt x="70" y="70"/>
                </a:lnTo>
                <a:lnTo>
                  <a:pt x="70" y="69"/>
                </a:lnTo>
                <a:lnTo>
                  <a:pt x="70" y="71"/>
                </a:lnTo>
                <a:lnTo>
                  <a:pt x="70" y="73"/>
                </a:lnTo>
                <a:lnTo>
                  <a:pt x="71" y="75"/>
                </a:lnTo>
                <a:lnTo>
                  <a:pt x="71" y="78"/>
                </a:lnTo>
                <a:lnTo>
                  <a:pt x="72" y="80"/>
                </a:lnTo>
                <a:lnTo>
                  <a:pt x="73" y="82"/>
                </a:lnTo>
                <a:lnTo>
                  <a:pt x="73" y="84"/>
                </a:lnTo>
                <a:lnTo>
                  <a:pt x="74" y="87"/>
                </a:lnTo>
                <a:lnTo>
                  <a:pt x="75" y="89"/>
                </a:lnTo>
                <a:lnTo>
                  <a:pt x="75" y="91"/>
                </a:lnTo>
                <a:lnTo>
                  <a:pt x="76" y="94"/>
                </a:lnTo>
                <a:lnTo>
                  <a:pt x="77" y="96"/>
                </a:lnTo>
                <a:lnTo>
                  <a:pt x="77" y="98"/>
                </a:lnTo>
                <a:lnTo>
                  <a:pt x="78" y="100"/>
                </a:lnTo>
                <a:lnTo>
                  <a:pt x="79" y="102"/>
                </a:lnTo>
                <a:lnTo>
                  <a:pt x="80" y="105"/>
                </a:lnTo>
                <a:lnTo>
                  <a:pt x="80" y="106"/>
                </a:lnTo>
                <a:lnTo>
                  <a:pt x="81" y="107"/>
                </a:lnTo>
                <a:lnTo>
                  <a:pt x="81" y="108"/>
                </a:lnTo>
                <a:lnTo>
                  <a:pt x="81" y="109"/>
                </a:lnTo>
                <a:lnTo>
                  <a:pt x="82" y="109"/>
                </a:lnTo>
                <a:lnTo>
                  <a:pt x="82" y="110"/>
                </a:lnTo>
                <a:lnTo>
                  <a:pt x="83" y="111"/>
                </a:lnTo>
                <a:lnTo>
                  <a:pt x="83" y="112"/>
                </a:lnTo>
                <a:lnTo>
                  <a:pt x="83" y="113"/>
                </a:lnTo>
                <a:lnTo>
                  <a:pt x="84" y="114"/>
                </a:lnTo>
                <a:lnTo>
                  <a:pt x="84" y="115"/>
                </a:lnTo>
                <a:lnTo>
                  <a:pt x="85" y="116"/>
                </a:lnTo>
                <a:lnTo>
                  <a:pt x="85" y="117"/>
                </a:lnTo>
                <a:lnTo>
                  <a:pt x="86" y="118"/>
                </a:lnTo>
                <a:lnTo>
                  <a:pt x="88" y="122"/>
                </a:lnTo>
                <a:lnTo>
                  <a:pt x="90" y="127"/>
                </a:lnTo>
                <a:lnTo>
                  <a:pt x="91" y="132"/>
                </a:lnTo>
                <a:lnTo>
                  <a:pt x="92" y="136"/>
                </a:lnTo>
                <a:lnTo>
                  <a:pt x="93" y="141"/>
                </a:lnTo>
                <a:lnTo>
                  <a:pt x="94" y="146"/>
                </a:lnTo>
                <a:lnTo>
                  <a:pt x="95" y="150"/>
                </a:lnTo>
                <a:lnTo>
                  <a:pt x="95" y="155"/>
                </a:lnTo>
                <a:lnTo>
                  <a:pt x="95" y="159"/>
                </a:lnTo>
                <a:lnTo>
                  <a:pt x="95" y="163"/>
                </a:lnTo>
                <a:lnTo>
                  <a:pt x="95" y="168"/>
                </a:lnTo>
                <a:lnTo>
                  <a:pt x="95" y="172"/>
                </a:lnTo>
                <a:lnTo>
                  <a:pt x="94" y="177"/>
                </a:lnTo>
                <a:lnTo>
                  <a:pt x="94" y="182"/>
                </a:lnTo>
                <a:lnTo>
                  <a:pt x="93" y="186"/>
                </a:lnTo>
                <a:lnTo>
                  <a:pt x="93" y="191"/>
                </a:lnTo>
                <a:lnTo>
                  <a:pt x="92" y="192"/>
                </a:lnTo>
                <a:lnTo>
                  <a:pt x="92" y="193"/>
                </a:lnTo>
                <a:lnTo>
                  <a:pt x="92" y="195"/>
                </a:lnTo>
                <a:lnTo>
                  <a:pt x="92" y="196"/>
                </a:lnTo>
                <a:lnTo>
                  <a:pt x="91" y="197"/>
                </a:lnTo>
                <a:lnTo>
                  <a:pt x="91" y="198"/>
                </a:lnTo>
                <a:lnTo>
                  <a:pt x="91" y="200"/>
                </a:lnTo>
                <a:lnTo>
                  <a:pt x="91" y="201"/>
                </a:lnTo>
                <a:lnTo>
                  <a:pt x="91" y="202"/>
                </a:lnTo>
                <a:lnTo>
                  <a:pt x="91" y="203"/>
                </a:lnTo>
                <a:lnTo>
                  <a:pt x="90" y="205"/>
                </a:lnTo>
                <a:lnTo>
                  <a:pt x="90" y="206"/>
                </a:lnTo>
                <a:lnTo>
                  <a:pt x="90" y="207"/>
                </a:lnTo>
                <a:lnTo>
                  <a:pt x="90" y="209"/>
                </a:lnTo>
                <a:lnTo>
                  <a:pt x="90" y="210"/>
                </a:lnTo>
                <a:lnTo>
                  <a:pt x="90" y="211"/>
                </a:lnTo>
                <a:lnTo>
                  <a:pt x="91" y="212"/>
                </a:lnTo>
                <a:lnTo>
                  <a:pt x="92" y="213"/>
                </a:lnTo>
                <a:lnTo>
                  <a:pt x="94" y="215"/>
                </a:lnTo>
                <a:lnTo>
                  <a:pt x="95" y="216"/>
                </a:lnTo>
                <a:lnTo>
                  <a:pt x="96" y="217"/>
                </a:lnTo>
                <a:lnTo>
                  <a:pt x="97" y="218"/>
                </a:lnTo>
                <a:lnTo>
                  <a:pt x="98" y="219"/>
                </a:lnTo>
                <a:lnTo>
                  <a:pt x="99" y="221"/>
                </a:lnTo>
                <a:lnTo>
                  <a:pt x="100" y="222"/>
                </a:lnTo>
                <a:lnTo>
                  <a:pt x="101" y="223"/>
                </a:lnTo>
                <a:lnTo>
                  <a:pt x="102" y="225"/>
                </a:lnTo>
                <a:lnTo>
                  <a:pt x="103" y="226"/>
                </a:lnTo>
                <a:lnTo>
                  <a:pt x="104" y="228"/>
                </a:lnTo>
                <a:lnTo>
                  <a:pt x="105" y="229"/>
                </a:lnTo>
                <a:lnTo>
                  <a:pt x="106" y="231"/>
                </a:lnTo>
                <a:lnTo>
                  <a:pt x="107" y="233"/>
                </a:lnTo>
                <a:lnTo>
                  <a:pt x="108" y="233"/>
                </a:lnTo>
                <a:lnTo>
                  <a:pt x="108" y="234"/>
                </a:lnTo>
                <a:lnTo>
                  <a:pt x="109" y="234"/>
                </a:lnTo>
                <a:lnTo>
                  <a:pt x="109" y="235"/>
                </a:lnTo>
                <a:lnTo>
                  <a:pt x="110" y="235"/>
                </a:lnTo>
                <a:lnTo>
                  <a:pt x="111" y="235"/>
                </a:lnTo>
                <a:lnTo>
                  <a:pt x="111" y="236"/>
                </a:lnTo>
                <a:lnTo>
                  <a:pt x="112" y="236"/>
                </a:lnTo>
                <a:lnTo>
                  <a:pt x="114" y="237"/>
                </a:lnTo>
                <a:lnTo>
                  <a:pt x="116" y="238"/>
                </a:lnTo>
                <a:lnTo>
                  <a:pt x="119" y="240"/>
                </a:lnTo>
                <a:lnTo>
                  <a:pt x="120" y="242"/>
                </a:lnTo>
                <a:lnTo>
                  <a:pt x="122" y="243"/>
                </a:lnTo>
                <a:lnTo>
                  <a:pt x="123" y="245"/>
                </a:lnTo>
                <a:lnTo>
                  <a:pt x="125" y="248"/>
                </a:lnTo>
                <a:lnTo>
                  <a:pt x="126" y="250"/>
                </a:lnTo>
                <a:lnTo>
                  <a:pt x="127" y="252"/>
                </a:lnTo>
                <a:lnTo>
                  <a:pt x="127" y="255"/>
                </a:lnTo>
                <a:lnTo>
                  <a:pt x="128" y="257"/>
                </a:lnTo>
                <a:lnTo>
                  <a:pt x="129" y="260"/>
                </a:lnTo>
                <a:lnTo>
                  <a:pt x="129" y="263"/>
                </a:lnTo>
                <a:lnTo>
                  <a:pt x="130" y="266"/>
                </a:lnTo>
                <a:lnTo>
                  <a:pt x="130" y="269"/>
                </a:lnTo>
                <a:lnTo>
                  <a:pt x="131" y="271"/>
                </a:lnTo>
                <a:lnTo>
                  <a:pt x="130" y="269"/>
                </a:lnTo>
                <a:lnTo>
                  <a:pt x="130" y="266"/>
                </a:lnTo>
                <a:lnTo>
                  <a:pt x="129" y="263"/>
                </a:lnTo>
                <a:lnTo>
                  <a:pt x="129" y="260"/>
                </a:lnTo>
                <a:lnTo>
                  <a:pt x="128" y="258"/>
                </a:lnTo>
                <a:lnTo>
                  <a:pt x="127" y="255"/>
                </a:lnTo>
                <a:lnTo>
                  <a:pt x="126" y="253"/>
                </a:lnTo>
                <a:lnTo>
                  <a:pt x="125" y="250"/>
                </a:lnTo>
                <a:lnTo>
                  <a:pt x="124" y="248"/>
                </a:lnTo>
                <a:lnTo>
                  <a:pt x="123" y="246"/>
                </a:lnTo>
                <a:lnTo>
                  <a:pt x="121" y="244"/>
                </a:lnTo>
                <a:lnTo>
                  <a:pt x="119" y="243"/>
                </a:lnTo>
                <a:lnTo>
                  <a:pt x="118" y="241"/>
                </a:lnTo>
                <a:lnTo>
                  <a:pt x="116" y="239"/>
                </a:lnTo>
                <a:lnTo>
                  <a:pt x="113" y="238"/>
                </a:lnTo>
                <a:lnTo>
                  <a:pt x="111" y="237"/>
                </a:lnTo>
                <a:lnTo>
                  <a:pt x="110" y="236"/>
                </a:lnTo>
                <a:lnTo>
                  <a:pt x="109" y="236"/>
                </a:lnTo>
                <a:lnTo>
                  <a:pt x="108" y="235"/>
                </a:lnTo>
                <a:lnTo>
                  <a:pt x="107" y="235"/>
                </a:lnTo>
                <a:lnTo>
                  <a:pt x="107" y="234"/>
                </a:lnTo>
                <a:lnTo>
                  <a:pt x="106" y="234"/>
                </a:lnTo>
                <a:lnTo>
                  <a:pt x="105" y="232"/>
                </a:lnTo>
                <a:lnTo>
                  <a:pt x="104" y="231"/>
                </a:lnTo>
                <a:lnTo>
                  <a:pt x="103" y="230"/>
                </a:lnTo>
                <a:lnTo>
                  <a:pt x="102" y="229"/>
                </a:lnTo>
                <a:lnTo>
                  <a:pt x="101" y="228"/>
                </a:lnTo>
                <a:lnTo>
                  <a:pt x="100" y="226"/>
                </a:lnTo>
                <a:lnTo>
                  <a:pt x="99" y="225"/>
                </a:lnTo>
                <a:lnTo>
                  <a:pt x="98" y="224"/>
                </a:lnTo>
                <a:lnTo>
                  <a:pt x="97" y="223"/>
                </a:lnTo>
                <a:lnTo>
                  <a:pt x="96" y="222"/>
                </a:lnTo>
                <a:lnTo>
                  <a:pt x="95" y="221"/>
                </a:lnTo>
                <a:lnTo>
                  <a:pt x="93" y="220"/>
                </a:lnTo>
                <a:lnTo>
                  <a:pt x="92" y="219"/>
                </a:lnTo>
                <a:lnTo>
                  <a:pt x="91" y="218"/>
                </a:lnTo>
                <a:lnTo>
                  <a:pt x="90" y="217"/>
                </a:lnTo>
                <a:lnTo>
                  <a:pt x="89" y="217"/>
                </a:lnTo>
                <a:lnTo>
                  <a:pt x="88" y="220"/>
                </a:lnTo>
                <a:lnTo>
                  <a:pt x="88" y="223"/>
                </a:lnTo>
                <a:lnTo>
                  <a:pt x="87" y="226"/>
                </a:lnTo>
                <a:lnTo>
                  <a:pt x="87" y="229"/>
                </a:lnTo>
                <a:lnTo>
                  <a:pt x="86" y="231"/>
                </a:lnTo>
                <a:lnTo>
                  <a:pt x="86" y="235"/>
                </a:lnTo>
                <a:lnTo>
                  <a:pt x="86" y="237"/>
                </a:lnTo>
                <a:lnTo>
                  <a:pt x="85" y="241"/>
                </a:lnTo>
                <a:lnTo>
                  <a:pt x="85" y="243"/>
                </a:lnTo>
                <a:lnTo>
                  <a:pt x="85" y="247"/>
                </a:lnTo>
                <a:lnTo>
                  <a:pt x="85" y="249"/>
                </a:lnTo>
                <a:lnTo>
                  <a:pt x="85" y="253"/>
                </a:lnTo>
                <a:lnTo>
                  <a:pt x="85" y="256"/>
                </a:lnTo>
                <a:lnTo>
                  <a:pt x="85" y="259"/>
                </a:lnTo>
                <a:lnTo>
                  <a:pt x="85" y="262"/>
                </a:lnTo>
                <a:lnTo>
                  <a:pt x="85" y="265"/>
                </a:lnTo>
                <a:lnTo>
                  <a:pt x="85" y="266"/>
                </a:lnTo>
                <a:lnTo>
                  <a:pt x="85" y="267"/>
                </a:lnTo>
                <a:lnTo>
                  <a:pt x="85" y="268"/>
                </a:lnTo>
                <a:lnTo>
                  <a:pt x="85" y="269"/>
                </a:lnTo>
                <a:lnTo>
                  <a:pt x="85" y="270"/>
                </a:lnTo>
                <a:lnTo>
                  <a:pt x="85" y="271"/>
                </a:lnTo>
                <a:lnTo>
                  <a:pt x="85" y="272"/>
                </a:lnTo>
                <a:lnTo>
                  <a:pt x="86" y="272"/>
                </a:lnTo>
                <a:lnTo>
                  <a:pt x="86" y="273"/>
                </a:lnTo>
                <a:lnTo>
                  <a:pt x="86" y="275"/>
                </a:lnTo>
                <a:lnTo>
                  <a:pt x="86" y="276"/>
                </a:lnTo>
                <a:lnTo>
                  <a:pt x="86" y="277"/>
                </a:lnTo>
                <a:lnTo>
                  <a:pt x="86" y="278"/>
                </a:lnTo>
                <a:lnTo>
                  <a:pt x="87" y="280"/>
                </a:lnTo>
                <a:lnTo>
                  <a:pt x="87" y="281"/>
                </a:lnTo>
                <a:lnTo>
                  <a:pt x="87" y="282"/>
                </a:lnTo>
                <a:lnTo>
                  <a:pt x="88" y="283"/>
                </a:lnTo>
                <a:lnTo>
                  <a:pt x="88" y="284"/>
                </a:lnTo>
                <a:lnTo>
                  <a:pt x="89" y="285"/>
                </a:lnTo>
                <a:lnTo>
                  <a:pt x="90" y="286"/>
                </a:lnTo>
                <a:lnTo>
                  <a:pt x="90" y="287"/>
                </a:lnTo>
                <a:lnTo>
                  <a:pt x="91" y="288"/>
                </a:lnTo>
                <a:lnTo>
                  <a:pt x="91" y="289"/>
                </a:lnTo>
                <a:lnTo>
                  <a:pt x="92" y="290"/>
                </a:lnTo>
                <a:lnTo>
                  <a:pt x="92" y="291"/>
                </a:lnTo>
                <a:lnTo>
                  <a:pt x="93" y="291"/>
                </a:lnTo>
                <a:lnTo>
                  <a:pt x="93" y="292"/>
                </a:lnTo>
                <a:lnTo>
                  <a:pt x="94" y="293"/>
                </a:lnTo>
                <a:lnTo>
                  <a:pt x="94" y="294"/>
                </a:lnTo>
                <a:lnTo>
                  <a:pt x="95" y="294"/>
                </a:lnTo>
                <a:lnTo>
                  <a:pt x="95" y="295"/>
                </a:lnTo>
                <a:lnTo>
                  <a:pt x="96" y="296"/>
                </a:lnTo>
                <a:lnTo>
                  <a:pt x="97" y="297"/>
                </a:lnTo>
                <a:lnTo>
                  <a:pt x="119" y="320"/>
                </a:lnTo>
                <a:lnTo>
                  <a:pt x="121" y="321"/>
                </a:lnTo>
                <a:lnTo>
                  <a:pt x="122" y="323"/>
                </a:lnTo>
                <a:lnTo>
                  <a:pt x="124" y="324"/>
                </a:lnTo>
                <a:lnTo>
                  <a:pt x="126" y="325"/>
                </a:lnTo>
                <a:lnTo>
                  <a:pt x="127" y="326"/>
                </a:lnTo>
                <a:lnTo>
                  <a:pt x="129" y="328"/>
                </a:lnTo>
                <a:lnTo>
                  <a:pt x="130" y="329"/>
                </a:lnTo>
                <a:lnTo>
                  <a:pt x="132" y="330"/>
                </a:lnTo>
                <a:lnTo>
                  <a:pt x="133" y="331"/>
                </a:lnTo>
                <a:lnTo>
                  <a:pt x="135" y="333"/>
                </a:lnTo>
                <a:lnTo>
                  <a:pt x="136" y="334"/>
                </a:lnTo>
                <a:lnTo>
                  <a:pt x="138" y="336"/>
                </a:lnTo>
                <a:lnTo>
                  <a:pt x="139" y="337"/>
                </a:lnTo>
                <a:lnTo>
                  <a:pt x="141" y="338"/>
                </a:lnTo>
                <a:lnTo>
                  <a:pt x="142" y="340"/>
                </a:lnTo>
                <a:lnTo>
                  <a:pt x="144" y="341"/>
                </a:lnTo>
                <a:lnTo>
                  <a:pt x="145" y="342"/>
                </a:lnTo>
                <a:lnTo>
                  <a:pt x="146" y="343"/>
                </a:lnTo>
                <a:lnTo>
                  <a:pt x="147" y="344"/>
                </a:lnTo>
                <a:lnTo>
                  <a:pt x="148" y="345"/>
                </a:lnTo>
                <a:lnTo>
                  <a:pt x="149" y="346"/>
                </a:lnTo>
                <a:lnTo>
                  <a:pt x="150" y="347"/>
                </a:lnTo>
                <a:lnTo>
                  <a:pt x="151" y="349"/>
                </a:lnTo>
                <a:lnTo>
                  <a:pt x="151" y="350"/>
                </a:lnTo>
                <a:lnTo>
                  <a:pt x="152" y="351"/>
                </a:lnTo>
                <a:lnTo>
                  <a:pt x="153" y="352"/>
                </a:lnTo>
                <a:lnTo>
                  <a:pt x="153" y="353"/>
                </a:lnTo>
                <a:lnTo>
                  <a:pt x="154" y="355"/>
                </a:lnTo>
                <a:lnTo>
                  <a:pt x="154" y="356"/>
                </a:lnTo>
                <a:lnTo>
                  <a:pt x="154" y="357"/>
                </a:lnTo>
                <a:lnTo>
                  <a:pt x="154" y="358"/>
                </a:lnTo>
                <a:lnTo>
                  <a:pt x="154" y="360"/>
                </a:lnTo>
                <a:lnTo>
                  <a:pt x="153" y="358"/>
                </a:lnTo>
                <a:lnTo>
                  <a:pt x="153" y="357"/>
                </a:lnTo>
                <a:lnTo>
                  <a:pt x="153" y="355"/>
                </a:lnTo>
                <a:lnTo>
                  <a:pt x="153" y="354"/>
                </a:lnTo>
                <a:lnTo>
                  <a:pt x="152" y="353"/>
                </a:lnTo>
                <a:lnTo>
                  <a:pt x="152" y="351"/>
                </a:lnTo>
                <a:lnTo>
                  <a:pt x="151" y="350"/>
                </a:lnTo>
                <a:lnTo>
                  <a:pt x="150" y="350"/>
                </a:lnTo>
                <a:lnTo>
                  <a:pt x="149" y="348"/>
                </a:lnTo>
                <a:lnTo>
                  <a:pt x="149" y="347"/>
                </a:lnTo>
                <a:lnTo>
                  <a:pt x="148" y="346"/>
                </a:lnTo>
                <a:lnTo>
                  <a:pt x="147" y="345"/>
                </a:lnTo>
                <a:lnTo>
                  <a:pt x="146" y="344"/>
                </a:lnTo>
                <a:lnTo>
                  <a:pt x="145" y="343"/>
                </a:lnTo>
                <a:lnTo>
                  <a:pt x="144" y="343"/>
                </a:lnTo>
                <a:lnTo>
                  <a:pt x="143" y="342"/>
                </a:lnTo>
                <a:lnTo>
                  <a:pt x="141" y="340"/>
                </a:lnTo>
                <a:lnTo>
                  <a:pt x="140" y="339"/>
                </a:lnTo>
                <a:lnTo>
                  <a:pt x="139" y="338"/>
                </a:lnTo>
                <a:lnTo>
                  <a:pt x="137" y="336"/>
                </a:lnTo>
                <a:lnTo>
                  <a:pt x="135" y="335"/>
                </a:lnTo>
                <a:lnTo>
                  <a:pt x="134" y="334"/>
                </a:lnTo>
                <a:lnTo>
                  <a:pt x="133" y="332"/>
                </a:lnTo>
                <a:lnTo>
                  <a:pt x="131" y="331"/>
                </a:lnTo>
                <a:lnTo>
                  <a:pt x="129" y="330"/>
                </a:lnTo>
                <a:lnTo>
                  <a:pt x="128" y="329"/>
                </a:lnTo>
                <a:lnTo>
                  <a:pt x="126" y="327"/>
                </a:lnTo>
                <a:lnTo>
                  <a:pt x="125" y="326"/>
                </a:lnTo>
                <a:lnTo>
                  <a:pt x="123" y="325"/>
                </a:lnTo>
                <a:lnTo>
                  <a:pt x="121" y="323"/>
                </a:lnTo>
                <a:lnTo>
                  <a:pt x="120" y="322"/>
                </a:lnTo>
                <a:lnTo>
                  <a:pt x="119" y="321"/>
                </a:lnTo>
                <a:lnTo>
                  <a:pt x="118" y="321"/>
                </a:lnTo>
                <a:lnTo>
                  <a:pt x="117" y="320"/>
                </a:lnTo>
                <a:lnTo>
                  <a:pt x="116" y="319"/>
                </a:lnTo>
                <a:lnTo>
                  <a:pt x="115" y="318"/>
                </a:lnTo>
                <a:lnTo>
                  <a:pt x="114" y="317"/>
                </a:lnTo>
                <a:lnTo>
                  <a:pt x="113" y="316"/>
                </a:lnTo>
                <a:lnTo>
                  <a:pt x="111" y="315"/>
                </a:lnTo>
                <a:lnTo>
                  <a:pt x="110" y="313"/>
                </a:lnTo>
                <a:lnTo>
                  <a:pt x="108" y="312"/>
                </a:lnTo>
                <a:lnTo>
                  <a:pt x="107" y="310"/>
                </a:lnTo>
                <a:lnTo>
                  <a:pt x="105" y="309"/>
                </a:lnTo>
                <a:lnTo>
                  <a:pt x="104" y="308"/>
                </a:lnTo>
                <a:lnTo>
                  <a:pt x="102" y="306"/>
                </a:lnTo>
                <a:lnTo>
                  <a:pt x="101" y="305"/>
                </a:lnTo>
                <a:lnTo>
                  <a:pt x="100" y="304"/>
                </a:lnTo>
                <a:lnTo>
                  <a:pt x="100" y="305"/>
                </a:lnTo>
                <a:lnTo>
                  <a:pt x="100" y="306"/>
                </a:lnTo>
                <a:lnTo>
                  <a:pt x="101" y="307"/>
                </a:lnTo>
                <a:lnTo>
                  <a:pt x="101" y="308"/>
                </a:lnTo>
                <a:lnTo>
                  <a:pt x="101" y="309"/>
                </a:lnTo>
                <a:lnTo>
                  <a:pt x="102" y="310"/>
                </a:lnTo>
                <a:lnTo>
                  <a:pt x="102" y="311"/>
                </a:lnTo>
                <a:lnTo>
                  <a:pt x="102" y="312"/>
                </a:lnTo>
                <a:lnTo>
                  <a:pt x="103" y="313"/>
                </a:lnTo>
                <a:lnTo>
                  <a:pt x="103" y="315"/>
                </a:lnTo>
                <a:lnTo>
                  <a:pt x="103" y="316"/>
                </a:lnTo>
                <a:lnTo>
                  <a:pt x="104" y="317"/>
                </a:lnTo>
                <a:lnTo>
                  <a:pt x="104" y="319"/>
                </a:lnTo>
                <a:lnTo>
                  <a:pt x="104" y="320"/>
                </a:lnTo>
                <a:lnTo>
                  <a:pt x="104" y="321"/>
                </a:lnTo>
                <a:lnTo>
                  <a:pt x="105" y="322"/>
                </a:lnTo>
                <a:lnTo>
                  <a:pt x="107" y="323"/>
                </a:lnTo>
                <a:lnTo>
                  <a:pt x="108" y="325"/>
                </a:lnTo>
                <a:lnTo>
                  <a:pt x="110" y="326"/>
                </a:lnTo>
                <a:lnTo>
                  <a:pt x="112" y="327"/>
                </a:lnTo>
                <a:lnTo>
                  <a:pt x="113" y="328"/>
                </a:lnTo>
                <a:lnTo>
                  <a:pt x="115" y="329"/>
                </a:lnTo>
                <a:lnTo>
                  <a:pt x="116" y="330"/>
                </a:lnTo>
                <a:lnTo>
                  <a:pt x="118" y="331"/>
                </a:lnTo>
                <a:lnTo>
                  <a:pt x="120" y="332"/>
                </a:lnTo>
                <a:lnTo>
                  <a:pt x="121" y="333"/>
                </a:lnTo>
                <a:lnTo>
                  <a:pt x="123" y="334"/>
                </a:lnTo>
                <a:lnTo>
                  <a:pt x="125" y="335"/>
                </a:lnTo>
                <a:lnTo>
                  <a:pt x="126" y="336"/>
                </a:lnTo>
                <a:lnTo>
                  <a:pt x="127" y="337"/>
                </a:lnTo>
                <a:lnTo>
                  <a:pt x="129" y="339"/>
                </a:lnTo>
                <a:lnTo>
                  <a:pt x="129" y="340"/>
                </a:lnTo>
                <a:lnTo>
                  <a:pt x="130" y="340"/>
                </a:lnTo>
                <a:lnTo>
                  <a:pt x="130" y="341"/>
                </a:lnTo>
                <a:lnTo>
                  <a:pt x="131" y="341"/>
                </a:lnTo>
                <a:lnTo>
                  <a:pt x="131" y="342"/>
                </a:lnTo>
                <a:lnTo>
                  <a:pt x="132" y="342"/>
                </a:lnTo>
                <a:lnTo>
                  <a:pt x="132" y="343"/>
                </a:lnTo>
                <a:lnTo>
                  <a:pt x="133" y="343"/>
                </a:lnTo>
                <a:lnTo>
                  <a:pt x="133" y="344"/>
                </a:lnTo>
                <a:lnTo>
                  <a:pt x="134" y="345"/>
                </a:lnTo>
                <a:lnTo>
                  <a:pt x="134" y="346"/>
                </a:lnTo>
                <a:lnTo>
                  <a:pt x="135" y="346"/>
                </a:lnTo>
                <a:lnTo>
                  <a:pt x="135" y="347"/>
                </a:lnTo>
                <a:lnTo>
                  <a:pt x="136" y="348"/>
                </a:lnTo>
                <a:lnTo>
                  <a:pt x="136" y="349"/>
                </a:lnTo>
                <a:lnTo>
                  <a:pt x="137" y="349"/>
                </a:lnTo>
                <a:lnTo>
                  <a:pt x="137" y="350"/>
                </a:lnTo>
                <a:lnTo>
                  <a:pt x="138" y="350"/>
                </a:lnTo>
                <a:lnTo>
                  <a:pt x="139" y="351"/>
                </a:lnTo>
                <a:lnTo>
                  <a:pt x="139" y="352"/>
                </a:lnTo>
                <a:lnTo>
                  <a:pt x="140" y="352"/>
                </a:lnTo>
                <a:lnTo>
                  <a:pt x="140" y="353"/>
                </a:lnTo>
                <a:lnTo>
                  <a:pt x="141" y="354"/>
                </a:lnTo>
                <a:lnTo>
                  <a:pt x="142" y="355"/>
                </a:lnTo>
                <a:lnTo>
                  <a:pt x="143" y="355"/>
                </a:lnTo>
                <a:lnTo>
                  <a:pt x="144" y="355"/>
                </a:lnTo>
                <a:lnTo>
                  <a:pt x="145" y="356"/>
                </a:lnTo>
                <a:lnTo>
                  <a:pt x="146" y="356"/>
                </a:lnTo>
                <a:lnTo>
                  <a:pt x="146" y="357"/>
                </a:lnTo>
                <a:lnTo>
                  <a:pt x="147" y="357"/>
                </a:lnTo>
                <a:lnTo>
                  <a:pt x="147" y="358"/>
                </a:lnTo>
                <a:lnTo>
                  <a:pt x="147" y="359"/>
                </a:lnTo>
                <a:lnTo>
                  <a:pt x="148" y="360"/>
                </a:lnTo>
                <a:lnTo>
                  <a:pt x="148" y="361"/>
                </a:lnTo>
                <a:lnTo>
                  <a:pt x="149" y="362"/>
                </a:lnTo>
                <a:lnTo>
                  <a:pt x="149" y="363"/>
                </a:lnTo>
                <a:lnTo>
                  <a:pt x="149" y="364"/>
                </a:lnTo>
                <a:lnTo>
                  <a:pt x="150" y="364"/>
                </a:lnTo>
                <a:lnTo>
                  <a:pt x="149" y="364"/>
                </a:lnTo>
                <a:lnTo>
                  <a:pt x="149" y="363"/>
                </a:lnTo>
                <a:lnTo>
                  <a:pt x="149" y="362"/>
                </a:lnTo>
                <a:lnTo>
                  <a:pt x="148" y="362"/>
                </a:lnTo>
                <a:lnTo>
                  <a:pt x="148" y="361"/>
                </a:lnTo>
                <a:lnTo>
                  <a:pt x="147" y="360"/>
                </a:lnTo>
                <a:lnTo>
                  <a:pt x="147" y="359"/>
                </a:lnTo>
                <a:lnTo>
                  <a:pt x="146" y="359"/>
                </a:lnTo>
                <a:lnTo>
                  <a:pt x="146" y="358"/>
                </a:lnTo>
                <a:lnTo>
                  <a:pt x="145" y="358"/>
                </a:lnTo>
                <a:lnTo>
                  <a:pt x="145" y="357"/>
                </a:lnTo>
                <a:lnTo>
                  <a:pt x="144" y="357"/>
                </a:lnTo>
                <a:lnTo>
                  <a:pt x="143" y="356"/>
                </a:lnTo>
                <a:lnTo>
                  <a:pt x="142" y="356"/>
                </a:lnTo>
                <a:lnTo>
                  <a:pt x="141" y="356"/>
                </a:lnTo>
                <a:lnTo>
                  <a:pt x="141" y="355"/>
                </a:lnTo>
                <a:lnTo>
                  <a:pt x="140" y="355"/>
                </a:lnTo>
                <a:lnTo>
                  <a:pt x="140" y="354"/>
                </a:lnTo>
                <a:lnTo>
                  <a:pt x="139" y="353"/>
                </a:lnTo>
                <a:lnTo>
                  <a:pt x="138" y="353"/>
                </a:lnTo>
                <a:lnTo>
                  <a:pt x="138" y="352"/>
                </a:lnTo>
                <a:lnTo>
                  <a:pt x="137" y="351"/>
                </a:lnTo>
                <a:lnTo>
                  <a:pt x="136" y="351"/>
                </a:lnTo>
                <a:lnTo>
                  <a:pt x="136" y="350"/>
                </a:lnTo>
                <a:lnTo>
                  <a:pt x="135" y="349"/>
                </a:lnTo>
                <a:lnTo>
                  <a:pt x="134" y="348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33" y="345"/>
                </a:lnTo>
                <a:lnTo>
                  <a:pt x="132" y="345"/>
                </a:lnTo>
                <a:lnTo>
                  <a:pt x="132" y="344"/>
                </a:lnTo>
                <a:lnTo>
                  <a:pt x="131" y="344"/>
                </a:lnTo>
                <a:lnTo>
                  <a:pt x="131" y="343"/>
                </a:lnTo>
                <a:lnTo>
                  <a:pt x="130" y="343"/>
                </a:lnTo>
                <a:lnTo>
                  <a:pt x="130" y="342"/>
                </a:lnTo>
                <a:lnTo>
                  <a:pt x="129" y="342"/>
                </a:lnTo>
                <a:lnTo>
                  <a:pt x="129" y="341"/>
                </a:lnTo>
                <a:lnTo>
                  <a:pt x="128" y="341"/>
                </a:lnTo>
                <a:lnTo>
                  <a:pt x="129" y="342"/>
                </a:lnTo>
                <a:lnTo>
                  <a:pt x="129" y="343"/>
                </a:lnTo>
                <a:lnTo>
                  <a:pt x="129" y="344"/>
                </a:lnTo>
                <a:lnTo>
                  <a:pt x="129" y="345"/>
                </a:lnTo>
                <a:lnTo>
                  <a:pt x="129" y="346"/>
                </a:lnTo>
                <a:lnTo>
                  <a:pt x="129" y="348"/>
                </a:lnTo>
                <a:lnTo>
                  <a:pt x="129" y="349"/>
                </a:lnTo>
                <a:lnTo>
                  <a:pt x="129" y="350"/>
                </a:lnTo>
                <a:lnTo>
                  <a:pt x="128" y="351"/>
                </a:lnTo>
                <a:lnTo>
                  <a:pt x="128" y="352"/>
                </a:lnTo>
                <a:lnTo>
                  <a:pt x="128" y="353"/>
                </a:lnTo>
                <a:lnTo>
                  <a:pt x="127" y="354"/>
                </a:lnTo>
                <a:lnTo>
                  <a:pt x="127" y="356"/>
                </a:lnTo>
                <a:lnTo>
                  <a:pt x="126" y="356"/>
                </a:lnTo>
                <a:lnTo>
                  <a:pt x="126" y="358"/>
                </a:lnTo>
                <a:lnTo>
                  <a:pt x="126" y="359"/>
                </a:lnTo>
                <a:lnTo>
                  <a:pt x="125" y="360"/>
                </a:lnTo>
                <a:lnTo>
                  <a:pt x="125" y="361"/>
                </a:lnTo>
                <a:lnTo>
                  <a:pt x="125" y="362"/>
                </a:lnTo>
                <a:lnTo>
                  <a:pt x="124" y="362"/>
                </a:lnTo>
                <a:lnTo>
                  <a:pt x="124" y="363"/>
                </a:lnTo>
                <a:lnTo>
                  <a:pt x="124" y="364"/>
                </a:lnTo>
                <a:lnTo>
                  <a:pt x="124" y="365"/>
                </a:lnTo>
                <a:lnTo>
                  <a:pt x="124" y="366"/>
                </a:lnTo>
                <a:lnTo>
                  <a:pt x="125" y="367"/>
                </a:lnTo>
                <a:lnTo>
                  <a:pt x="125" y="368"/>
                </a:lnTo>
                <a:lnTo>
                  <a:pt x="125" y="369"/>
                </a:lnTo>
                <a:lnTo>
                  <a:pt x="125" y="370"/>
                </a:lnTo>
                <a:lnTo>
                  <a:pt x="125" y="371"/>
                </a:lnTo>
                <a:lnTo>
                  <a:pt x="126" y="372"/>
                </a:lnTo>
                <a:lnTo>
                  <a:pt x="126" y="373"/>
                </a:lnTo>
                <a:lnTo>
                  <a:pt x="126" y="374"/>
                </a:lnTo>
                <a:lnTo>
                  <a:pt x="126" y="375"/>
                </a:lnTo>
                <a:lnTo>
                  <a:pt x="126" y="376"/>
                </a:lnTo>
                <a:lnTo>
                  <a:pt x="126" y="377"/>
                </a:lnTo>
                <a:lnTo>
                  <a:pt x="126" y="378"/>
                </a:lnTo>
                <a:lnTo>
                  <a:pt x="126" y="379"/>
                </a:lnTo>
                <a:lnTo>
                  <a:pt x="126" y="380"/>
                </a:lnTo>
                <a:lnTo>
                  <a:pt x="126" y="381"/>
                </a:lnTo>
                <a:lnTo>
                  <a:pt x="126" y="380"/>
                </a:lnTo>
                <a:lnTo>
                  <a:pt x="126" y="379"/>
                </a:lnTo>
                <a:lnTo>
                  <a:pt x="126" y="378"/>
                </a:lnTo>
                <a:lnTo>
                  <a:pt x="126" y="377"/>
                </a:lnTo>
                <a:lnTo>
                  <a:pt x="126" y="376"/>
                </a:lnTo>
                <a:lnTo>
                  <a:pt x="125" y="375"/>
                </a:lnTo>
                <a:lnTo>
                  <a:pt x="125" y="374"/>
                </a:lnTo>
                <a:lnTo>
                  <a:pt x="125" y="373"/>
                </a:lnTo>
                <a:lnTo>
                  <a:pt x="124" y="372"/>
                </a:lnTo>
                <a:lnTo>
                  <a:pt x="124" y="371"/>
                </a:lnTo>
                <a:lnTo>
                  <a:pt x="124" y="370"/>
                </a:lnTo>
                <a:lnTo>
                  <a:pt x="124" y="371"/>
                </a:lnTo>
                <a:lnTo>
                  <a:pt x="123" y="371"/>
                </a:lnTo>
                <a:lnTo>
                  <a:pt x="123" y="372"/>
                </a:lnTo>
                <a:lnTo>
                  <a:pt x="123" y="373"/>
                </a:lnTo>
                <a:lnTo>
                  <a:pt x="122" y="373"/>
                </a:lnTo>
                <a:lnTo>
                  <a:pt x="122" y="374"/>
                </a:lnTo>
                <a:lnTo>
                  <a:pt x="121" y="375"/>
                </a:lnTo>
                <a:lnTo>
                  <a:pt x="121" y="376"/>
                </a:lnTo>
                <a:lnTo>
                  <a:pt x="120" y="376"/>
                </a:lnTo>
                <a:lnTo>
                  <a:pt x="120" y="377"/>
                </a:lnTo>
                <a:lnTo>
                  <a:pt x="119" y="378"/>
                </a:lnTo>
                <a:lnTo>
                  <a:pt x="119" y="379"/>
                </a:lnTo>
                <a:lnTo>
                  <a:pt x="118" y="380"/>
                </a:lnTo>
                <a:lnTo>
                  <a:pt x="117" y="381"/>
                </a:lnTo>
                <a:lnTo>
                  <a:pt x="117" y="382"/>
                </a:lnTo>
                <a:lnTo>
                  <a:pt x="116" y="382"/>
                </a:lnTo>
                <a:lnTo>
                  <a:pt x="116" y="383"/>
                </a:lnTo>
                <a:lnTo>
                  <a:pt x="115" y="383"/>
                </a:lnTo>
                <a:lnTo>
                  <a:pt x="115" y="384"/>
                </a:lnTo>
                <a:lnTo>
                  <a:pt x="115" y="383"/>
                </a:lnTo>
                <a:lnTo>
                  <a:pt x="116" y="383"/>
                </a:lnTo>
                <a:lnTo>
                  <a:pt x="116" y="382"/>
                </a:lnTo>
                <a:lnTo>
                  <a:pt x="116" y="381"/>
                </a:lnTo>
                <a:lnTo>
                  <a:pt x="117" y="380"/>
                </a:lnTo>
                <a:lnTo>
                  <a:pt x="117" y="379"/>
                </a:lnTo>
                <a:lnTo>
                  <a:pt x="117" y="378"/>
                </a:lnTo>
                <a:lnTo>
                  <a:pt x="118" y="378"/>
                </a:lnTo>
                <a:lnTo>
                  <a:pt x="118" y="377"/>
                </a:lnTo>
                <a:lnTo>
                  <a:pt x="119" y="377"/>
                </a:lnTo>
                <a:lnTo>
                  <a:pt x="119" y="376"/>
                </a:lnTo>
                <a:lnTo>
                  <a:pt x="119" y="375"/>
                </a:lnTo>
                <a:lnTo>
                  <a:pt x="120" y="375"/>
                </a:lnTo>
                <a:lnTo>
                  <a:pt x="120" y="374"/>
                </a:lnTo>
                <a:lnTo>
                  <a:pt x="121" y="373"/>
                </a:lnTo>
                <a:lnTo>
                  <a:pt x="121" y="372"/>
                </a:lnTo>
                <a:lnTo>
                  <a:pt x="122" y="372"/>
                </a:lnTo>
                <a:lnTo>
                  <a:pt x="122" y="371"/>
                </a:lnTo>
                <a:lnTo>
                  <a:pt x="122" y="370"/>
                </a:lnTo>
                <a:lnTo>
                  <a:pt x="123" y="370"/>
                </a:lnTo>
                <a:lnTo>
                  <a:pt x="123" y="369"/>
                </a:lnTo>
                <a:lnTo>
                  <a:pt x="123" y="368"/>
                </a:lnTo>
                <a:lnTo>
                  <a:pt x="123" y="367"/>
                </a:lnTo>
                <a:lnTo>
                  <a:pt x="123" y="366"/>
                </a:lnTo>
                <a:lnTo>
                  <a:pt x="123" y="365"/>
                </a:lnTo>
                <a:lnTo>
                  <a:pt x="123" y="364"/>
                </a:lnTo>
                <a:lnTo>
                  <a:pt x="123" y="363"/>
                </a:lnTo>
                <a:lnTo>
                  <a:pt x="123" y="362"/>
                </a:lnTo>
                <a:lnTo>
                  <a:pt x="123" y="361"/>
                </a:lnTo>
                <a:lnTo>
                  <a:pt x="124" y="361"/>
                </a:lnTo>
                <a:lnTo>
                  <a:pt x="124" y="360"/>
                </a:lnTo>
                <a:lnTo>
                  <a:pt x="125" y="358"/>
                </a:lnTo>
                <a:lnTo>
                  <a:pt x="125" y="357"/>
                </a:lnTo>
                <a:lnTo>
                  <a:pt x="125" y="356"/>
                </a:lnTo>
                <a:lnTo>
                  <a:pt x="126" y="355"/>
                </a:lnTo>
                <a:lnTo>
                  <a:pt x="126" y="354"/>
                </a:lnTo>
                <a:lnTo>
                  <a:pt x="126" y="352"/>
                </a:lnTo>
                <a:lnTo>
                  <a:pt x="127" y="351"/>
                </a:lnTo>
                <a:lnTo>
                  <a:pt x="127" y="350"/>
                </a:lnTo>
                <a:lnTo>
                  <a:pt x="127" y="349"/>
                </a:lnTo>
                <a:lnTo>
                  <a:pt x="128" y="348"/>
                </a:lnTo>
                <a:lnTo>
                  <a:pt x="128" y="346"/>
                </a:lnTo>
                <a:lnTo>
                  <a:pt x="128" y="345"/>
                </a:lnTo>
                <a:lnTo>
                  <a:pt x="128" y="344"/>
                </a:lnTo>
                <a:lnTo>
                  <a:pt x="127" y="343"/>
                </a:lnTo>
                <a:lnTo>
                  <a:pt x="127" y="342"/>
                </a:lnTo>
                <a:lnTo>
                  <a:pt x="127" y="340"/>
                </a:lnTo>
                <a:lnTo>
                  <a:pt x="126" y="339"/>
                </a:lnTo>
                <a:lnTo>
                  <a:pt x="125" y="338"/>
                </a:lnTo>
                <a:lnTo>
                  <a:pt x="124" y="337"/>
                </a:lnTo>
                <a:lnTo>
                  <a:pt x="122" y="336"/>
                </a:lnTo>
                <a:lnTo>
                  <a:pt x="121" y="336"/>
                </a:lnTo>
                <a:lnTo>
                  <a:pt x="120" y="335"/>
                </a:lnTo>
                <a:lnTo>
                  <a:pt x="119" y="334"/>
                </a:lnTo>
                <a:lnTo>
                  <a:pt x="117" y="334"/>
                </a:lnTo>
                <a:lnTo>
                  <a:pt x="116" y="333"/>
                </a:lnTo>
                <a:lnTo>
                  <a:pt x="114" y="332"/>
                </a:lnTo>
                <a:lnTo>
                  <a:pt x="113" y="332"/>
                </a:lnTo>
                <a:lnTo>
                  <a:pt x="112" y="331"/>
                </a:lnTo>
                <a:lnTo>
                  <a:pt x="110" y="330"/>
                </a:lnTo>
                <a:lnTo>
                  <a:pt x="109" y="330"/>
                </a:lnTo>
                <a:lnTo>
                  <a:pt x="108" y="330"/>
                </a:lnTo>
                <a:lnTo>
                  <a:pt x="106" y="329"/>
                </a:lnTo>
                <a:lnTo>
                  <a:pt x="105" y="328"/>
                </a:lnTo>
                <a:lnTo>
                  <a:pt x="105" y="330"/>
                </a:lnTo>
                <a:lnTo>
                  <a:pt x="105" y="332"/>
                </a:lnTo>
                <a:lnTo>
                  <a:pt x="105" y="335"/>
                </a:lnTo>
                <a:lnTo>
                  <a:pt x="105" y="336"/>
                </a:lnTo>
                <a:lnTo>
                  <a:pt x="105" y="339"/>
                </a:lnTo>
                <a:lnTo>
                  <a:pt x="105" y="341"/>
                </a:lnTo>
                <a:lnTo>
                  <a:pt x="105" y="343"/>
                </a:lnTo>
                <a:lnTo>
                  <a:pt x="105" y="345"/>
                </a:lnTo>
                <a:lnTo>
                  <a:pt x="105" y="347"/>
                </a:lnTo>
                <a:lnTo>
                  <a:pt x="105" y="350"/>
                </a:lnTo>
                <a:lnTo>
                  <a:pt x="105" y="351"/>
                </a:lnTo>
                <a:lnTo>
                  <a:pt x="105" y="354"/>
                </a:lnTo>
                <a:lnTo>
                  <a:pt x="105" y="356"/>
                </a:lnTo>
                <a:lnTo>
                  <a:pt x="105" y="358"/>
                </a:lnTo>
                <a:lnTo>
                  <a:pt x="105" y="360"/>
                </a:lnTo>
                <a:lnTo>
                  <a:pt x="105" y="362"/>
                </a:lnTo>
                <a:lnTo>
                  <a:pt x="103" y="370"/>
                </a:lnTo>
                <a:lnTo>
                  <a:pt x="102" y="370"/>
                </a:lnTo>
                <a:lnTo>
                  <a:pt x="102" y="371"/>
                </a:lnTo>
                <a:lnTo>
                  <a:pt x="101" y="372"/>
                </a:lnTo>
                <a:lnTo>
                  <a:pt x="101" y="373"/>
                </a:lnTo>
                <a:lnTo>
                  <a:pt x="100" y="374"/>
                </a:lnTo>
                <a:lnTo>
                  <a:pt x="100" y="375"/>
                </a:lnTo>
                <a:lnTo>
                  <a:pt x="99" y="376"/>
                </a:lnTo>
                <a:lnTo>
                  <a:pt x="98" y="377"/>
                </a:lnTo>
                <a:lnTo>
                  <a:pt x="98" y="378"/>
                </a:lnTo>
                <a:lnTo>
                  <a:pt x="97" y="378"/>
                </a:lnTo>
                <a:lnTo>
                  <a:pt x="97" y="379"/>
                </a:lnTo>
                <a:lnTo>
                  <a:pt x="96" y="380"/>
                </a:lnTo>
                <a:lnTo>
                  <a:pt x="95" y="380"/>
                </a:lnTo>
                <a:lnTo>
                  <a:pt x="94" y="381"/>
                </a:lnTo>
                <a:lnTo>
                  <a:pt x="94" y="382"/>
                </a:lnTo>
                <a:lnTo>
                  <a:pt x="93" y="382"/>
                </a:lnTo>
                <a:lnTo>
                  <a:pt x="92" y="383"/>
                </a:lnTo>
                <a:lnTo>
                  <a:pt x="91" y="383"/>
                </a:lnTo>
                <a:lnTo>
                  <a:pt x="91" y="384"/>
                </a:lnTo>
                <a:lnTo>
                  <a:pt x="90" y="384"/>
                </a:lnTo>
                <a:lnTo>
                  <a:pt x="89" y="385"/>
                </a:lnTo>
                <a:lnTo>
                  <a:pt x="89" y="386"/>
                </a:lnTo>
                <a:lnTo>
                  <a:pt x="88" y="386"/>
                </a:lnTo>
                <a:lnTo>
                  <a:pt x="87" y="387"/>
                </a:lnTo>
                <a:lnTo>
                  <a:pt x="87" y="388"/>
                </a:lnTo>
                <a:lnTo>
                  <a:pt x="86" y="388"/>
                </a:lnTo>
                <a:lnTo>
                  <a:pt x="85" y="388"/>
                </a:lnTo>
                <a:lnTo>
                  <a:pt x="84" y="388"/>
                </a:lnTo>
                <a:lnTo>
                  <a:pt x="84" y="387"/>
                </a:lnTo>
                <a:lnTo>
                  <a:pt x="83" y="387"/>
                </a:lnTo>
                <a:lnTo>
                  <a:pt x="83" y="388"/>
                </a:lnTo>
                <a:lnTo>
                  <a:pt x="85" y="385"/>
                </a:lnTo>
                <a:lnTo>
                  <a:pt x="88" y="383"/>
                </a:lnTo>
                <a:lnTo>
                  <a:pt x="91" y="381"/>
                </a:lnTo>
                <a:lnTo>
                  <a:pt x="92" y="379"/>
                </a:lnTo>
                <a:lnTo>
                  <a:pt x="94" y="376"/>
                </a:lnTo>
                <a:lnTo>
                  <a:pt x="96" y="374"/>
                </a:lnTo>
                <a:lnTo>
                  <a:pt x="98" y="371"/>
                </a:lnTo>
                <a:lnTo>
                  <a:pt x="99" y="368"/>
                </a:lnTo>
                <a:lnTo>
                  <a:pt x="100" y="365"/>
                </a:lnTo>
                <a:lnTo>
                  <a:pt x="100" y="362"/>
                </a:lnTo>
                <a:lnTo>
                  <a:pt x="101" y="359"/>
                </a:lnTo>
                <a:lnTo>
                  <a:pt x="102" y="356"/>
                </a:lnTo>
                <a:lnTo>
                  <a:pt x="102" y="353"/>
                </a:lnTo>
                <a:lnTo>
                  <a:pt x="102" y="350"/>
                </a:lnTo>
                <a:lnTo>
                  <a:pt x="102" y="347"/>
                </a:lnTo>
                <a:lnTo>
                  <a:pt x="102" y="343"/>
                </a:lnTo>
                <a:lnTo>
                  <a:pt x="102" y="344"/>
                </a:lnTo>
                <a:lnTo>
                  <a:pt x="101" y="345"/>
                </a:lnTo>
                <a:lnTo>
                  <a:pt x="101" y="346"/>
                </a:lnTo>
                <a:lnTo>
                  <a:pt x="100" y="347"/>
                </a:lnTo>
                <a:lnTo>
                  <a:pt x="100" y="348"/>
                </a:lnTo>
                <a:lnTo>
                  <a:pt x="99" y="348"/>
                </a:lnTo>
                <a:lnTo>
                  <a:pt x="99" y="349"/>
                </a:lnTo>
                <a:lnTo>
                  <a:pt x="98" y="349"/>
                </a:lnTo>
                <a:lnTo>
                  <a:pt x="98" y="350"/>
                </a:lnTo>
                <a:lnTo>
                  <a:pt x="98" y="351"/>
                </a:lnTo>
                <a:lnTo>
                  <a:pt x="97" y="351"/>
                </a:lnTo>
                <a:lnTo>
                  <a:pt x="97" y="352"/>
                </a:lnTo>
                <a:lnTo>
                  <a:pt x="96" y="352"/>
                </a:lnTo>
                <a:lnTo>
                  <a:pt x="96" y="353"/>
                </a:lnTo>
                <a:lnTo>
                  <a:pt x="96" y="354"/>
                </a:lnTo>
                <a:lnTo>
                  <a:pt x="95" y="354"/>
                </a:lnTo>
                <a:lnTo>
                  <a:pt x="95" y="355"/>
                </a:lnTo>
                <a:lnTo>
                  <a:pt x="94" y="355"/>
                </a:lnTo>
                <a:lnTo>
                  <a:pt x="94" y="356"/>
                </a:lnTo>
                <a:lnTo>
                  <a:pt x="93" y="356"/>
                </a:lnTo>
                <a:lnTo>
                  <a:pt x="93" y="357"/>
                </a:lnTo>
                <a:lnTo>
                  <a:pt x="92" y="358"/>
                </a:lnTo>
                <a:lnTo>
                  <a:pt x="92" y="359"/>
                </a:lnTo>
                <a:lnTo>
                  <a:pt x="92" y="360"/>
                </a:lnTo>
                <a:lnTo>
                  <a:pt x="91" y="360"/>
                </a:lnTo>
                <a:lnTo>
                  <a:pt x="91" y="361"/>
                </a:lnTo>
                <a:lnTo>
                  <a:pt x="91" y="362"/>
                </a:lnTo>
                <a:lnTo>
                  <a:pt x="91" y="363"/>
                </a:lnTo>
                <a:lnTo>
                  <a:pt x="91" y="364"/>
                </a:lnTo>
                <a:lnTo>
                  <a:pt x="90" y="364"/>
                </a:lnTo>
                <a:lnTo>
                  <a:pt x="90" y="363"/>
                </a:lnTo>
                <a:lnTo>
                  <a:pt x="90" y="362"/>
                </a:lnTo>
                <a:lnTo>
                  <a:pt x="90" y="361"/>
                </a:lnTo>
                <a:lnTo>
                  <a:pt x="90" y="360"/>
                </a:lnTo>
                <a:lnTo>
                  <a:pt x="91" y="360"/>
                </a:lnTo>
                <a:lnTo>
                  <a:pt x="91" y="359"/>
                </a:lnTo>
                <a:lnTo>
                  <a:pt x="91" y="358"/>
                </a:lnTo>
                <a:lnTo>
                  <a:pt x="91" y="357"/>
                </a:lnTo>
                <a:lnTo>
                  <a:pt x="92" y="357"/>
                </a:lnTo>
                <a:lnTo>
                  <a:pt x="92" y="356"/>
                </a:lnTo>
                <a:lnTo>
                  <a:pt x="93" y="356"/>
                </a:lnTo>
                <a:lnTo>
                  <a:pt x="93" y="355"/>
                </a:lnTo>
                <a:lnTo>
                  <a:pt x="94" y="354"/>
                </a:lnTo>
                <a:lnTo>
                  <a:pt x="94" y="353"/>
                </a:lnTo>
                <a:lnTo>
                  <a:pt x="95" y="353"/>
                </a:lnTo>
                <a:lnTo>
                  <a:pt x="95" y="352"/>
                </a:lnTo>
                <a:lnTo>
                  <a:pt x="96" y="351"/>
                </a:lnTo>
                <a:lnTo>
                  <a:pt x="96" y="350"/>
                </a:lnTo>
                <a:lnTo>
                  <a:pt x="97" y="350"/>
                </a:lnTo>
                <a:lnTo>
                  <a:pt x="97" y="349"/>
                </a:lnTo>
                <a:lnTo>
                  <a:pt x="98" y="349"/>
                </a:lnTo>
                <a:lnTo>
                  <a:pt x="98" y="348"/>
                </a:lnTo>
                <a:lnTo>
                  <a:pt x="99" y="347"/>
                </a:lnTo>
                <a:lnTo>
                  <a:pt x="99" y="346"/>
                </a:lnTo>
                <a:lnTo>
                  <a:pt x="100" y="345"/>
                </a:lnTo>
                <a:lnTo>
                  <a:pt x="100" y="344"/>
                </a:lnTo>
                <a:lnTo>
                  <a:pt x="101" y="343"/>
                </a:lnTo>
                <a:lnTo>
                  <a:pt x="101" y="342"/>
                </a:lnTo>
                <a:lnTo>
                  <a:pt x="102" y="341"/>
                </a:lnTo>
                <a:lnTo>
                  <a:pt x="102" y="340"/>
                </a:lnTo>
                <a:lnTo>
                  <a:pt x="102" y="338"/>
                </a:lnTo>
                <a:lnTo>
                  <a:pt x="102" y="336"/>
                </a:lnTo>
                <a:lnTo>
                  <a:pt x="101" y="333"/>
                </a:lnTo>
                <a:lnTo>
                  <a:pt x="101" y="331"/>
                </a:lnTo>
                <a:lnTo>
                  <a:pt x="101" y="329"/>
                </a:lnTo>
                <a:lnTo>
                  <a:pt x="100" y="327"/>
                </a:lnTo>
                <a:lnTo>
                  <a:pt x="100" y="325"/>
                </a:lnTo>
                <a:lnTo>
                  <a:pt x="100" y="323"/>
                </a:lnTo>
                <a:lnTo>
                  <a:pt x="99" y="321"/>
                </a:lnTo>
                <a:lnTo>
                  <a:pt x="99" y="318"/>
                </a:lnTo>
                <a:lnTo>
                  <a:pt x="98" y="316"/>
                </a:lnTo>
                <a:lnTo>
                  <a:pt x="98" y="314"/>
                </a:lnTo>
                <a:lnTo>
                  <a:pt x="98" y="312"/>
                </a:lnTo>
                <a:lnTo>
                  <a:pt x="97" y="310"/>
                </a:lnTo>
                <a:lnTo>
                  <a:pt x="97" y="309"/>
                </a:lnTo>
                <a:lnTo>
                  <a:pt x="96" y="307"/>
                </a:lnTo>
                <a:lnTo>
                  <a:pt x="92" y="301"/>
                </a:lnTo>
                <a:lnTo>
                  <a:pt x="89" y="295"/>
                </a:lnTo>
                <a:lnTo>
                  <a:pt x="86" y="290"/>
                </a:lnTo>
                <a:lnTo>
                  <a:pt x="84" y="285"/>
                </a:lnTo>
                <a:lnTo>
                  <a:pt x="82" y="280"/>
                </a:lnTo>
                <a:lnTo>
                  <a:pt x="80" y="276"/>
                </a:lnTo>
                <a:lnTo>
                  <a:pt x="79" y="271"/>
                </a:lnTo>
                <a:lnTo>
                  <a:pt x="78" y="267"/>
                </a:lnTo>
                <a:lnTo>
                  <a:pt x="78" y="263"/>
                </a:lnTo>
                <a:lnTo>
                  <a:pt x="78" y="259"/>
                </a:lnTo>
                <a:lnTo>
                  <a:pt x="78" y="255"/>
                </a:lnTo>
                <a:lnTo>
                  <a:pt x="78" y="251"/>
                </a:lnTo>
                <a:lnTo>
                  <a:pt x="78" y="247"/>
                </a:lnTo>
                <a:lnTo>
                  <a:pt x="79" y="243"/>
                </a:lnTo>
                <a:lnTo>
                  <a:pt x="79" y="239"/>
                </a:lnTo>
                <a:lnTo>
                  <a:pt x="80" y="235"/>
                </a:lnTo>
                <a:lnTo>
                  <a:pt x="79" y="235"/>
                </a:lnTo>
                <a:lnTo>
                  <a:pt x="78" y="235"/>
                </a:lnTo>
                <a:lnTo>
                  <a:pt x="77" y="236"/>
                </a:lnTo>
                <a:lnTo>
                  <a:pt x="76" y="236"/>
                </a:lnTo>
                <a:lnTo>
                  <a:pt x="75" y="236"/>
                </a:lnTo>
                <a:lnTo>
                  <a:pt x="74" y="237"/>
                </a:lnTo>
                <a:lnTo>
                  <a:pt x="73" y="237"/>
                </a:lnTo>
                <a:lnTo>
                  <a:pt x="72" y="238"/>
                </a:lnTo>
                <a:lnTo>
                  <a:pt x="71" y="238"/>
                </a:lnTo>
                <a:lnTo>
                  <a:pt x="70" y="239"/>
                </a:lnTo>
                <a:lnTo>
                  <a:pt x="69" y="239"/>
                </a:lnTo>
                <a:lnTo>
                  <a:pt x="68" y="239"/>
                </a:lnTo>
                <a:lnTo>
                  <a:pt x="67" y="240"/>
                </a:lnTo>
                <a:lnTo>
                  <a:pt x="66" y="240"/>
                </a:lnTo>
                <a:lnTo>
                  <a:pt x="65" y="241"/>
                </a:lnTo>
                <a:lnTo>
                  <a:pt x="64" y="241"/>
                </a:lnTo>
                <a:lnTo>
                  <a:pt x="63" y="242"/>
                </a:lnTo>
                <a:lnTo>
                  <a:pt x="62" y="243"/>
                </a:lnTo>
                <a:lnTo>
                  <a:pt x="61" y="243"/>
                </a:lnTo>
                <a:lnTo>
                  <a:pt x="60" y="244"/>
                </a:lnTo>
                <a:lnTo>
                  <a:pt x="59" y="245"/>
                </a:lnTo>
                <a:lnTo>
                  <a:pt x="58" y="246"/>
                </a:lnTo>
                <a:lnTo>
                  <a:pt x="57" y="247"/>
                </a:lnTo>
                <a:lnTo>
                  <a:pt x="56" y="248"/>
                </a:lnTo>
                <a:lnTo>
                  <a:pt x="55" y="249"/>
                </a:lnTo>
                <a:lnTo>
                  <a:pt x="54" y="249"/>
                </a:lnTo>
                <a:lnTo>
                  <a:pt x="54" y="250"/>
                </a:lnTo>
                <a:lnTo>
                  <a:pt x="53" y="251"/>
                </a:lnTo>
                <a:lnTo>
                  <a:pt x="52" y="252"/>
                </a:lnTo>
                <a:lnTo>
                  <a:pt x="51" y="253"/>
                </a:lnTo>
                <a:lnTo>
                  <a:pt x="50" y="254"/>
                </a:lnTo>
                <a:lnTo>
                  <a:pt x="49" y="255"/>
                </a:lnTo>
                <a:lnTo>
                  <a:pt x="49" y="256"/>
                </a:lnTo>
                <a:lnTo>
                  <a:pt x="48" y="256"/>
                </a:lnTo>
                <a:lnTo>
                  <a:pt x="48" y="257"/>
                </a:lnTo>
                <a:lnTo>
                  <a:pt x="47" y="257"/>
                </a:lnTo>
                <a:lnTo>
                  <a:pt x="47" y="258"/>
                </a:lnTo>
                <a:lnTo>
                  <a:pt x="46" y="258"/>
                </a:lnTo>
                <a:lnTo>
                  <a:pt x="46" y="260"/>
                </a:lnTo>
                <a:lnTo>
                  <a:pt x="46" y="262"/>
                </a:lnTo>
                <a:lnTo>
                  <a:pt x="45" y="263"/>
                </a:lnTo>
                <a:lnTo>
                  <a:pt x="45" y="265"/>
                </a:lnTo>
                <a:lnTo>
                  <a:pt x="45" y="267"/>
                </a:lnTo>
                <a:lnTo>
                  <a:pt x="44" y="269"/>
                </a:lnTo>
                <a:lnTo>
                  <a:pt x="44" y="271"/>
                </a:lnTo>
                <a:lnTo>
                  <a:pt x="44" y="274"/>
                </a:lnTo>
                <a:lnTo>
                  <a:pt x="44" y="276"/>
                </a:lnTo>
                <a:lnTo>
                  <a:pt x="43" y="277"/>
                </a:lnTo>
                <a:lnTo>
                  <a:pt x="43" y="279"/>
                </a:lnTo>
                <a:lnTo>
                  <a:pt x="43" y="281"/>
                </a:lnTo>
                <a:lnTo>
                  <a:pt x="43" y="283"/>
                </a:lnTo>
                <a:lnTo>
                  <a:pt x="42" y="284"/>
                </a:lnTo>
                <a:lnTo>
                  <a:pt x="42" y="285"/>
                </a:lnTo>
                <a:lnTo>
                  <a:pt x="42" y="286"/>
                </a:lnTo>
                <a:lnTo>
                  <a:pt x="42" y="285"/>
                </a:lnTo>
                <a:lnTo>
                  <a:pt x="42" y="284"/>
                </a:lnTo>
                <a:lnTo>
                  <a:pt x="43" y="283"/>
                </a:lnTo>
                <a:lnTo>
                  <a:pt x="43" y="281"/>
                </a:lnTo>
                <a:lnTo>
                  <a:pt x="43" y="280"/>
                </a:lnTo>
                <a:lnTo>
                  <a:pt x="43" y="278"/>
                </a:lnTo>
                <a:lnTo>
                  <a:pt x="43" y="276"/>
                </a:lnTo>
                <a:lnTo>
                  <a:pt x="43" y="274"/>
                </a:lnTo>
                <a:lnTo>
                  <a:pt x="43" y="272"/>
                </a:lnTo>
                <a:lnTo>
                  <a:pt x="44" y="270"/>
                </a:lnTo>
                <a:lnTo>
                  <a:pt x="44" y="269"/>
                </a:lnTo>
                <a:lnTo>
                  <a:pt x="44" y="267"/>
                </a:lnTo>
                <a:lnTo>
                  <a:pt x="44" y="265"/>
                </a:lnTo>
                <a:lnTo>
                  <a:pt x="44" y="263"/>
                </a:lnTo>
                <a:lnTo>
                  <a:pt x="45" y="261"/>
                </a:lnTo>
                <a:lnTo>
                  <a:pt x="45" y="260"/>
                </a:lnTo>
                <a:lnTo>
                  <a:pt x="44" y="260"/>
                </a:lnTo>
                <a:lnTo>
                  <a:pt x="44" y="261"/>
                </a:lnTo>
                <a:lnTo>
                  <a:pt x="43" y="261"/>
                </a:lnTo>
                <a:lnTo>
                  <a:pt x="43" y="262"/>
                </a:lnTo>
                <a:lnTo>
                  <a:pt x="42" y="262"/>
                </a:lnTo>
                <a:lnTo>
                  <a:pt x="42" y="263"/>
                </a:lnTo>
                <a:lnTo>
                  <a:pt x="41" y="263"/>
                </a:lnTo>
                <a:lnTo>
                  <a:pt x="40" y="264"/>
                </a:lnTo>
                <a:lnTo>
                  <a:pt x="39" y="264"/>
                </a:lnTo>
                <a:lnTo>
                  <a:pt x="39" y="265"/>
                </a:lnTo>
                <a:lnTo>
                  <a:pt x="38" y="265"/>
                </a:lnTo>
                <a:lnTo>
                  <a:pt x="38" y="266"/>
                </a:lnTo>
                <a:lnTo>
                  <a:pt x="36" y="266"/>
                </a:lnTo>
                <a:lnTo>
                  <a:pt x="35" y="266"/>
                </a:lnTo>
                <a:lnTo>
                  <a:pt x="35" y="267"/>
                </a:lnTo>
                <a:lnTo>
                  <a:pt x="34" y="267"/>
                </a:lnTo>
                <a:lnTo>
                  <a:pt x="33" y="268"/>
                </a:lnTo>
                <a:lnTo>
                  <a:pt x="31" y="268"/>
                </a:lnTo>
                <a:lnTo>
                  <a:pt x="30" y="268"/>
                </a:lnTo>
                <a:lnTo>
                  <a:pt x="29" y="268"/>
                </a:lnTo>
                <a:lnTo>
                  <a:pt x="28" y="268"/>
                </a:lnTo>
                <a:lnTo>
                  <a:pt x="27" y="268"/>
                </a:lnTo>
                <a:lnTo>
                  <a:pt x="26" y="268"/>
                </a:lnTo>
                <a:lnTo>
                  <a:pt x="25" y="268"/>
                </a:lnTo>
                <a:lnTo>
                  <a:pt x="24" y="268"/>
                </a:lnTo>
                <a:lnTo>
                  <a:pt x="23" y="268"/>
                </a:lnTo>
                <a:lnTo>
                  <a:pt x="21" y="268"/>
                </a:lnTo>
                <a:lnTo>
                  <a:pt x="21" y="269"/>
                </a:lnTo>
                <a:lnTo>
                  <a:pt x="19" y="269"/>
                </a:lnTo>
                <a:lnTo>
                  <a:pt x="18" y="269"/>
                </a:lnTo>
                <a:lnTo>
                  <a:pt x="16" y="269"/>
                </a:lnTo>
                <a:lnTo>
                  <a:pt x="15" y="269"/>
                </a:lnTo>
                <a:lnTo>
                  <a:pt x="14" y="269"/>
                </a:lnTo>
                <a:lnTo>
                  <a:pt x="13" y="269"/>
                </a:lnTo>
                <a:lnTo>
                  <a:pt x="11" y="269"/>
                </a:lnTo>
                <a:lnTo>
                  <a:pt x="10" y="269"/>
                </a:lnTo>
                <a:lnTo>
                  <a:pt x="9" y="269"/>
                </a:lnTo>
                <a:lnTo>
                  <a:pt x="7" y="269"/>
                </a:lnTo>
                <a:lnTo>
                  <a:pt x="6" y="270"/>
                </a:lnTo>
                <a:lnTo>
                  <a:pt x="5" y="270"/>
                </a:lnTo>
                <a:lnTo>
                  <a:pt x="4" y="271"/>
                </a:lnTo>
                <a:lnTo>
                  <a:pt x="3" y="271"/>
                </a:lnTo>
                <a:lnTo>
                  <a:pt x="2" y="272"/>
                </a:lnTo>
                <a:lnTo>
                  <a:pt x="1" y="273"/>
                </a:lnTo>
                <a:lnTo>
                  <a:pt x="0" y="273"/>
                </a:lnTo>
                <a:lnTo>
                  <a:pt x="0" y="272"/>
                </a:lnTo>
                <a:lnTo>
                  <a:pt x="1" y="271"/>
                </a:lnTo>
                <a:lnTo>
                  <a:pt x="2" y="270"/>
                </a:lnTo>
                <a:lnTo>
                  <a:pt x="3" y="270"/>
                </a:lnTo>
                <a:lnTo>
                  <a:pt x="5" y="269"/>
                </a:lnTo>
                <a:lnTo>
                  <a:pt x="6" y="269"/>
                </a:lnTo>
                <a:lnTo>
                  <a:pt x="7" y="268"/>
                </a:lnTo>
                <a:lnTo>
                  <a:pt x="8" y="268"/>
                </a:lnTo>
                <a:lnTo>
                  <a:pt x="10" y="268"/>
                </a:lnTo>
                <a:lnTo>
                  <a:pt x="11" y="268"/>
                </a:lnTo>
                <a:lnTo>
                  <a:pt x="12" y="267"/>
                </a:lnTo>
                <a:lnTo>
                  <a:pt x="14" y="267"/>
                </a:lnTo>
                <a:lnTo>
                  <a:pt x="15" y="267"/>
                </a:lnTo>
                <a:lnTo>
                  <a:pt x="16" y="267"/>
                </a:lnTo>
                <a:lnTo>
                  <a:pt x="18" y="267"/>
                </a:lnTo>
                <a:lnTo>
                  <a:pt x="19" y="267"/>
                </a:lnTo>
                <a:lnTo>
                  <a:pt x="21" y="267"/>
                </a:lnTo>
                <a:lnTo>
                  <a:pt x="23" y="267"/>
                </a:lnTo>
                <a:lnTo>
                  <a:pt x="24" y="267"/>
                </a:lnTo>
                <a:lnTo>
                  <a:pt x="25" y="267"/>
                </a:lnTo>
                <a:lnTo>
                  <a:pt x="26" y="267"/>
                </a:lnTo>
                <a:lnTo>
                  <a:pt x="27" y="267"/>
                </a:lnTo>
                <a:lnTo>
                  <a:pt x="28" y="267"/>
                </a:lnTo>
                <a:lnTo>
                  <a:pt x="29" y="267"/>
                </a:lnTo>
                <a:lnTo>
                  <a:pt x="30" y="267"/>
                </a:lnTo>
                <a:lnTo>
                  <a:pt x="31" y="266"/>
                </a:lnTo>
                <a:lnTo>
                  <a:pt x="32" y="266"/>
                </a:lnTo>
                <a:lnTo>
                  <a:pt x="33" y="266"/>
                </a:lnTo>
                <a:lnTo>
                  <a:pt x="34" y="266"/>
                </a:lnTo>
                <a:lnTo>
                  <a:pt x="35" y="265"/>
                </a:lnTo>
                <a:lnTo>
                  <a:pt x="36" y="265"/>
                </a:lnTo>
                <a:lnTo>
                  <a:pt x="37" y="264"/>
                </a:lnTo>
                <a:lnTo>
                  <a:pt x="38" y="264"/>
                </a:lnTo>
                <a:lnTo>
                  <a:pt x="39" y="263"/>
                </a:lnTo>
                <a:lnTo>
                  <a:pt x="40" y="263"/>
                </a:lnTo>
                <a:lnTo>
                  <a:pt x="41" y="262"/>
                </a:lnTo>
                <a:lnTo>
                  <a:pt x="41" y="261"/>
                </a:lnTo>
                <a:lnTo>
                  <a:pt x="42" y="261"/>
                </a:lnTo>
                <a:lnTo>
                  <a:pt x="43" y="260"/>
                </a:lnTo>
                <a:lnTo>
                  <a:pt x="44" y="259"/>
                </a:lnTo>
                <a:lnTo>
                  <a:pt x="44" y="258"/>
                </a:lnTo>
                <a:lnTo>
                  <a:pt x="45" y="258"/>
                </a:lnTo>
                <a:lnTo>
                  <a:pt x="46" y="257"/>
                </a:lnTo>
                <a:lnTo>
                  <a:pt x="47" y="256"/>
                </a:lnTo>
                <a:lnTo>
                  <a:pt x="48" y="255"/>
                </a:lnTo>
                <a:lnTo>
                  <a:pt x="49" y="254"/>
                </a:lnTo>
                <a:lnTo>
                  <a:pt x="49" y="253"/>
                </a:lnTo>
                <a:lnTo>
                  <a:pt x="50" y="252"/>
                </a:lnTo>
                <a:lnTo>
                  <a:pt x="51" y="251"/>
                </a:lnTo>
                <a:lnTo>
                  <a:pt x="52" y="250"/>
                </a:lnTo>
                <a:lnTo>
                  <a:pt x="53" y="249"/>
                </a:lnTo>
                <a:lnTo>
                  <a:pt x="54" y="248"/>
                </a:lnTo>
                <a:lnTo>
                  <a:pt x="55" y="248"/>
                </a:lnTo>
                <a:lnTo>
                  <a:pt x="55" y="247"/>
                </a:lnTo>
                <a:lnTo>
                  <a:pt x="56" y="246"/>
                </a:lnTo>
                <a:lnTo>
                  <a:pt x="57" y="245"/>
                </a:lnTo>
                <a:lnTo>
                  <a:pt x="58" y="244"/>
                </a:lnTo>
                <a:lnTo>
                  <a:pt x="59" y="243"/>
                </a:lnTo>
                <a:lnTo>
                  <a:pt x="60" y="243"/>
                </a:lnTo>
                <a:lnTo>
                  <a:pt x="61" y="242"/>
                </a:lnTo>
                <a:lnTo>
                  <a:pt x="63" y="241"/>
                </a:lnTo>
                <a:lnTo>
                  <a:pt x="64" y="240"/>
                </a:lnTo>
                <a:lnTo>
                  <a:pt x="65" y="240"/>
                </a:lnTo>
                <a:lnTo>
                  <a:pt x="66" y="239"/>
                </a:lnTo>
                <a:lnTo>
                  <a:pt x="67" y="239"/>
                </a:lnTo>
                <a:lnTo>
                  <a:pt x="67" y="238"/>
                </a:lnTo>
                <a:lnTo>
                  <a:pt x="68" y="238"/>
                </a:lnTo>
                <a:lnTo>
                  <a:pt x="70" y="237"/>
                </a:lnTo>
                <a:lnTo>
                  <a:pt x="71" y="236"/>
                </a:lnTo>
                <a:lnTo>
                  <a:pt x="73" y="235"/>
                </a:lnTo>
                <a:lnTo>
                  <a:pt x="74" y="234"/>
                </a:lnTo>
                <a:lnTo>
                  <a:pt x="75" y="233"/>
                </a:lnTo>
                <a:lnTo>
                  <a:pt x="76" y="232"/>
                </a:lnTo>
                <a:lnTo>
                  <a:pt x="77" y="231"/>
                </a:lnTo>
                <a:lnTo>
                  <a:pt x="78" y="230"/>
                </a:lnTo>
                <a:lnTo>
                  <a:pt x="78" y="229"/>
                </a:lnTo>
                <a:lnTo>
                  <a:pt x="79" y="229"/>
                </a:lnTo>
                <a:lnTo>
                  <a:pt x="79" y="228"/>
                </a:lnTo>
                <a:lnTo>
                  <a:pt x="80" y="228"/>
                </a:lnTo>
                <a:lnTo>
                  <a:pt x="80" y="227"/>
                </a:lnTo>
                <a:lnTo>
                  <a:pt x="80" y="224"/>
                </a:lnTo>
                <a:lnTo>
                  <a:pt x="80" y="222"/>
                </a:lnTo>
                <a:lnTo>
                  <a:pt x="81" y="219"/>
                </a:lnTo>
                <a:lnTo>
                  <a:pt x="81" y="216"/>
                </a:lnTo>
                <a:lnTo>
                  <a:pt x="82" y="214"/>
                </a:lnTo>
                <a:lnTo>
                  <a:pt x="82" y="211"/>
                </a:lnTo>
                <a:lnTo>
                  <a:pt x="83" y="209"/>
                </a:lnTo>
                <a:lnTo>
                  <a:pt x="83" y="206"/>
                </a:lnTo>
                <a:lnTo>
                  <a:pt x="84" y="203"/>
                </a:lnTo>
                <a:lnTo>
                  <a:pt x="84" y="201"/>
                </a:lnTo>
                <a:lnTo>
                  <a:pt x="85" y="198"/>
                </a:lnTo>
                <a:lnTo>
                  <a:pt x="85" y="195"/>
                </a:lnTo>
                <a:lnTo>
                  <a:pt x="86" y="192"/>
                </a:lnTo>
                <a:lnTo>
                  <a:pt x="86" y="190"/>
                </a:lnTo>
                <a:lnTo>
                  <a:pt x="87" y="187"/>
                </a:lnTo>
                <a:lnTo>
                  <a:pt x="87" y="184"/>
                </a:lnTo>
                <a:lnTo>
                  <a:pt x="88" y="179"/>
                </a:lnTo>
                <a:lnTo>
                  <a:pt x="88" y="175"/>
                </a:lnTo>
                <a:lnTo>
                  <a:pt x="88" y="170"/>
                </a:lnTo>
                <a:lnTo>
                  <a:pt x="88" y="165"/>
                </a:lnTo>
                <a:lnTo>
                  <a:pt x="88" y="161"/>
                </a:lnTo>
                <a:lnTo>
                  <a:pt x="88" y="156"/>
                </a:lnTo>
                <a:lnTo>
                  <a:pt x="88" y="152"/>
                </a:lnTo>
                <a:lnTo>
                  <a:pt x="87" y="148"/>
                </a:lnTo>
                <a:lnTo>
                  <a:pt x="86" y="143"/>
                </a:lnTo>
                <a:lnTo>
                  <a:pt x="85" y="139"/>
                </a:lnTo>
                <a:lnTo>
                  <a:pt x="84" y="135"/>
                </a:lnTo>
                <a:lnTo>
                  <a:pt x="83" y="130"/>
                </a:lnTo>
                <a:lnTo>
                  <a:pt x="81" y="125"/>
                </a:lnTo>
                <a:lnTo>
                  <a:pt x="79" y="120"/>
                </a:lnTo>
                <a:lnTo>
                  <a:pt x="77" y="115"/>
                </a:lnTo>
                <a:lnTo>
                  <a:pt x="75" y="110"/>
                </a:lnTo>
                <a:lnTo>
                  <a:pt x="74" y="109"/>
                </a:lnTo>
                <a:lnTo>
                  <a:pt x="74" y="108"/>
                </a:lnTo>
                <a:lnTo>
                  <a:pt x="73" y="107"/>
                </a:lnTo>
                <a:lnTo>
                  <a:pt x="73" y="106"/>
                </a:lnTo>
                <a:lnTo>
                  <a:pt x="72" y="105"/>
                </a:lnTo>
                <a:lnTo>
                  <a:pt x="71" y="104"/>
                </a:lnTo>
                <a:lnTo>
                  <a:pt x="71" y="103"/>
                </a:lnTo>
                <a:lnTo>
                  <a:pt x="70" y="102"/>
                </a:lnTo>
                <a:lnTo>
                  <a:pt x="70" y="101"/>
                </a:lnTo>
                <a:lnTo>
                  <a:pt x="70" y="99"/>
                </a:lnTo>
                <a:lnTo>
                  <a:pt x="69" y="98"/>
                </a:lnTo>
                <a:lnTo>
                  <a:pt x="69" y="97"/>
                </a:lnTo>
                <a:lnTo>
                  <a:pt x="68" y="96"/>
                </a:lnTo>
                <a:lnTo>
                  <a:pt x="68" y="95"/>
                </a:lnTo>
                <a:lnTo>
                  <a:pt x="68" y="94"/>
                </a:lnTo>
                <a:lnTo>
                  <a:pt x="68" y="93"/>
                </a:lnTo>
                <a:lnTo>
                  <a:pt x="67" y="93"/>
                </a:lnTo>
                <a:lnTo>
                  <a:pt x="66" y="93"/>
                </a:lnTo>
                <a:lnTo>
                  <a:pt x="66" y="94"/>
                </a:lnTo>
                <a:lnTo>
                  <a:pt x="65" y="94"/>
                </a:lnTo>
                <a:lnTo>
                  <a:pt x="65" y="95"/>
                </a:lnTo>
                <a:lnTo>
                  <a:pt x="64" y="96"/>
                </a:lnTo>
                <a:lnTo>
                  <a:pt x="64" y="97"/>
                </a:lnTo>
                <a:lnTo>
                  <a:pt x="63" y="98"/>
                </a:lnTo>
                <a:lnTo>
                  <a:pt x="63" y="99"/>
                </a:lnTo>
                <a:lnTo>
                  <a:pt x="62" y="100"/>
                </a:lnTo>
                <a:lnTo>
                  <a:pt x="61" y="101"/>
                </a:lnTo>
                <a:lnTo>
                  <a:pt x="61" y="102"/>
                </a:lnTo>
                <a:lnTo>
                  <a:pt x="60" y="103"/>
                </a:lnTo>
                <a:lnTo>
                  <a:pt x="59" y="104"/>
                </a:lnTo>
                <a:lnTo>
                  <a:pt x="58" y="105"/>
                </a:lnTo>
                <a:lnTo>
                  <a:pt x="57" y="106"/>
                </a:lnTo>
                <a:lnTo>
                  <a:pt x="56" y="107"/>
                </a:lnTo>
                <a:lnTo>
                  <a:pt x="56" y="108"/>
                </a:lnTo>
                <a:lnTo>
                  <a:pt x="55" y="109"/>
                </a:lnTo>
                <a:lnTo>
                  <a:pt x="54" y="110"/>
                </a:lnTo>
                <a:lnTo>
                  <a:pt x="54" y="111"/>
                </a:lnTo>
                <a:lnTo>
                  <a:pt x="54" y="112"/>
                </a:lnTo>
                <a:lnTo>
                  <a:pt x="54" y="113"/>
                </a:lnTo>
                <a:lnTo>
                  <a:pt x="54" y="114"/>
                </a:lnTo>
                <a:lnTo>
                  <a:pt x="54" y="115"/>
                </a:lnTo>
                <a:lnTo>
                  <a:pt x="55" y="116"/>
                </a:lnTo>
                <a:lnTo>
                  <a:pt x="56" y="117"/>
                </a:lnTo>
                <a:lnTo>
                  <a:pt x="56" y="118"/>
                </a:lnTo>
                <a:lnTo>
                  <a:pt x="57" y="118"/>
                </a:lnTo>
                <a:lnTo>
                  <a:pt x="57" y="119"/>
                </a:lnTo>
                <a:lnTo>
                  <a:pt x="58" y="119"/>
                </a:lnTo>
                <a:lnTo>
                  <a:pt x="58" y="120"/>
                </a:lnTo>
                <a:lnTo>
                  <a:pt x="59" y="120"/>
                </a:lnTo>
                <a:lnTo>
                  <a:pt x="59" y="121"/>
                </a:lnTo>
                <a:lnTo>
                  <a:pt x="60" y="122"/>
                </a:lnTo>
                <a:lnTo>
                  <a:pt x="61" y="123"/>
                </a:lnTo>
                <a:lnTo>
                  <a:pt x="61" y="124"/>
                </a:lnTo>
                <a:lnTo>
                  <a:pt x="62" y="125"/>
                </a:lnTo>
                <a:lnTo>
                  <a:pt x="62" y="126"/>
                </a:lnTo>
                <a:lnTo>
                  <a:pt x="63" y="127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3" y="131"/>
                </a:lnTo>
                <a:lnTo>
                  <a:pt x="63" y="130"/>
                </a:lnTo>
                <a:lnTo>
                  <a:pt x="63" y="129"/>
                </a:lnTo>
                <a:lnTo>
                  <a:pt x="63" y="128"/>
                </a:lnTo>
                <a:lnTo>
                  <a:pt x="62" y="128"/>
                </a:lnTo>
                <a:lnTo>
                  <a:pt x="62" y="127"/>
                </a:lnTo>
                <a:lnTo>
                  <a:pt x="62" y="126"/>
                </a:lnTo>
                <a:lnTo>
                  <a:pt x="61" y="126"/>
                </a:lnTo>
                <a:lnTo>
                  <a:pt x="61" y="125"/>
                </a:lnTo>
                <a:lnTo>
                  <a:pt x="60" y="124"/>
                </a:lnTo>
                <a:lnTo>
                  <a:pt x="59" y="123"/>
                </a:lnTo>
                <a:lnTo>
                  <a:pt x="59" y="122"/>
                </a:lnTo>
                <a:lnTo>
                  <a:pt x="58" y="122"/>
                </a:lnTo>
                <a:lnTo>
                  <a:pt x="58" y="121"/>
                </a:lnTo>
                <a:lnTo>
                  <a:pt x="57" y="121"/>
                </a:lnTo>
                <a:lnTo>
                  <a:pt x="57" y="120"/>
                </a:lnTo>
                <a:lnTo>
                  <a:pt x="56" y="120"/>
                </a:lnTo>
                <a:lnTo>
                  <a:pt x="56" y="119"/>
                </a:lnTo>
                <a:lnTo>
                  <a:pt x="55" y="119"/>
                </a:lnTo>
                <a:lnTo>
                  <a:pt x="55" y="118"/>
                </a:lnTo>
                <a:lnTo>
                  <a:pt x="54" y="117"/>
                </a:lnTo>
                <a:lnTo>
                  <a:pt x="54" y="116"/>
                </a:lnTo>
                <a:lnTo>
                  <a:pt x="53" y="116"/>
                </a:lnTo>
                <a:lnTo>
                  <a:pt x="53" y="115"/>
                </a:lnTo>
                <a:lnTo>
                  <a:pt x="53" y="114"/>
                </a:lnTo>
                <a:lnTo>
                  <a:pt x="53" y="113"/>
                </a:lnTo>
                <a:lnTo>
                  <a:pt x="53" y="112"/>
                </a:lnTo>
                <a:lnTo>
                  <a:pt x="52" y="112"/>
                </a:lnTo>
                <a:lnTo>
                  <a:pt x="52" y="113"/>
                </a:lnTo>
                <a:lnTo>
                  <a:pt x="51" y="113"/>
                </a:lnTo>
                <a:lnTo>
                  <a:pt x="51" y="114"/>
                </a:lnTo>
                <a:lnTo>
                  <a:pt x="50" y="115"/>
                </a:lnTo>
                <a:lnTo>
                  <a:pt x="50" y="116"/>
                </a:lnTo>
                <a:lnTo>
                  <a:pt x="49" y="117"/>
                </a:lnTo>
                <a:lnTo>
                  <a:pt x="49" y="118"/>
                </a:lnTo>
                <a:lnTo>
                  <a:pt x="49" y="119"/>
                </a:lnTo>
                <a:lnTo>
                  <a:pt x="48" y="120"/>
                </a:lnTo>
                <a:lnTo>
                  <a:pt x="47" y="121"/>
                </a:lnTo>
                <a:lnTo>
                  <a:pt x="46" y="122"/>
                </a:lnTo>
                <a:lnTo>
                  <a:pt x="46" y="124"/>
                </a:lnTo>
                <a:lnTo>
                  <a:pt x="45" y="125"/>
                </a:lnTo>
                <a:lnTo>
                  <a:pt x="44" y="126"/>
                </a:lnTo>
                <a:lnTo>
                  <a:pt x="44" y="128"/>
                </a:lnTo>
                <a:lnTo>
                  <a:pt x="43" y="129"/>
                </a:lnTo>
                <a:lnTo>
                  <a:pt x="43" y="130"/>
                </a:lnTo>
                <a:lnTo>
                  <a:pt x="42" y="131"/>
                </a:lnTo>
                <a:lnTo>
                  <a:pt x="42" y="133"/>
                </a:lnTo>
                <a:lnTo>
                  <a:pt x="42" y="134"/>
                </a:lnTo>
                <a:lnTo>
                  <a:pt x="42" y="136"/>
                </a:lnTo>
                <a:lnTo>
                  <a:pt x="41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1"/>
                </a:lnTo>
                <a:lnTo>
                  <a:pt x="41" y="142"/>
                </a:lnTo>
                <a:lnTo>
                  <a:pt x="41" y="143"/>
                </a:lnTo>
                <a:lnTo>
                  <a:pt x="41" y="144"/>
                </a:lnTo>
                <a:lnTo>
                  <a:pt x="41" y="145"/>
                </a:lnTo>
                <a:lnTo>
                  <a:pt x="41" y="146"/>
                </a:lnTo>
                <a:lnTo>
                  <a:pt x="42" y="147"/>
                </a:lnTo>
                <a:lnTo>
                  <a:pt x="42" y="148"/>
                </a:lnTo>
                <a:lnTo>
                  <a:pt x="42" y="150"/>
                </a:lnTo>
                <a:lnTo>
                  <a:pt x="42" y="151"/>
                </a:lnTo>
                <a:lnTo>
                  <a:pt x="42" y="153"/>
                </a:lnTo>
                <a:lnTo>
                  <a:pt x="42" y="154"/>
                </a:lnTo>
                <a:lnTo>
                  <a:pt x="42" y="156"/>
                </a:lnTo>
                <a:lnTo>
                  <a:pt x="42" y="157"/>
                </a:lnTo>
                <a:lnTo>
                  <a:pt x="42" y="158"/>
                </a:lnTo>
                <a:lnTo>
                  <a:pt x="42" y="160"/>
                </a:lnTo>
                <a:lnTo>
                  <a:pt x="42" y="161"/>
                </a:lnTo>
                <a:lnTo>
                  <a:pt x="42" y="162"/>
                </a:lnTo>
                <a:lnTo>
                  <a:pt x="41" y="164"/>
                </a:lnTo>
                <a:lnTo>
                  <a:pt x="41" y="166"/>
                </a:lnTo>
                <a:lnTo>
                  <a:pt x="41" y="167"/>
                </a:lnTo>
                <a:lnTo>
                  <a:pt x="41" y="169"/>
                </a:lnTo>
                <a:lnTo>
                  <a:pt x="41" y="170"/>
                </a:lnTo>
                <a:lnTo>
                  <a:pt x="40" y="172"/>
                </a:lnTo>
                <a:lnTo>
                  <a:pt x="40" y="173"/>
                </a:lnTo>
                <a:lnTo>
                  <a:pt x="39" y="175"/>
                </a:lnTo>
                <a:lnTo>
                  <a:pt x="39" y="176"/>
                </a:lnTo>
                <a:lnTo>
                  <a:pt x="38" y="178"/>
                </a:lnTo>
                <a:lnTo>
                  <a:pt x="38" y="179"/>
                </a:lnTo>
                <a:lnTo>
                  <a:pt x="37" y="181"/>
                </a:lnTo>
                <a:lnTo>
                  <a:pt x="37" y="182"/>
                </a:lnTo>
                <a:lnTo>
                  <a:pt x="36" y="183"/>
                </a:lnTo>
                <a:lnTo>
                  <a:pt x="36" y="185"/>
                </a:lnTo>
                <a:lnTo>
                  <a:pt x="35" y="186"/>
                </a:lnTo>
                <a:lnTo>
                  <a:pt x="35" y="188"/>
                </a:lnTo>
                <a:lnTo>
                  <a:pt x="35" y="189"/>
                </a:lnTo>
                <a:lnTo>
                  <a:pt x="34" y="190"/>
                </a:lnTo>
                <a:lnTo>
                  <a:pt x="33" y="192"/>
                </a:lnTo>
                <a:lnTo>
                  <a:pt x="33" y="193"/>
                </a:lnTo>
                <a:lnTo>
                  <a:pt x="33" y="194"/>
                </a:lnTo>
                <a:lnTo>
                  <a:pt x="33" y="195"/>
                </a:lnTo>
                <a:lnTo>
                  <a:pt x="33" y="196"/>
                </a:lnTo>
                <a:lnTo>
                  <a:pt x="33" y="197"/>
                </a:lnTo>
                <a:lnTo>
                  <a:pt x="33" y="198"/>
                </a:lnTo>
                <a:lnTo>
                  <a:pt x="33" y="199"/>
                </a:lnTo>
                <a:lnTo>
                  <a:pt x="33" y="200"/>
                </a:lnTo>
                <a:lnTo>
                  <a:pt x="33" y="201"/>
                </a:lnTo>
                <a:lnTo>
                  <a:pt x="34" y="202"/>
                </a:lnTo>
                <a:lnTo>
                  <a:pt x="34" y="203"/>
                </a:lnTo>
                <a:lnTo>
                  <a:pt x="34" y="204"/>
                </a:lnTo>
                <a:lnTo>
                  <a:pt x="34" y="205"/>
                </a:lnTo>
                <a:lnTo>
                  <a:pt x="34" y="206"/>
                </a:lnTo>
                <a:lnTo>
                  <a:pt x="35" y="207"/>
                </a:lnTo>
                <a:lnTo>
                  <a:pt x="35" y="208"/>
                </a:lnTo>
                <a:lnTo>
                  <a:pt x="35" y="209"/>
                </a:lnTo>
                <a:lnTo>
                  <a:pt x="35" y="210"/>
                </a:lnTo>
                <a:lnTo>
                  <a:pt x="35" y="211"/>
                </a:lnTo>
                <a:lnTo>
                  <a:pt x="35" y="212"/>
                </a:lnTo>
                <a:lnTo>
                  <a:pt x="35" y="213"/>
                </a:lnTo>
                <a:lnTo>
                  <a:pt x="35" y="214"/>
                </a:lnTo>
                <a:lnTo>
                  <a:pt x="35" y="215"/>
                </a:lnTo>
                <a:lnTo>
                  <a:pt x="35" y="216"/>
                </a:lnTo>
                <a:lnTo>
                  <a:pt x="35" y="217"/>
                </a:lnTo>
                <a:lnTo>
                  <a:pt x="35" y="218"/>
                </a:lnTo>
                <a:lnTo>
                  <a:pt x="35" y="219"/>
                </a:lnTo>
                <a:lnTo>
                  <a:pt x="35" y="220"/>
                </a:lnTo>
                <a:lnTo>
                  <a:pt x="35" y="219"/>
                </a:lnTo>
                <a:lnTo>
                  <a:pt x="35" y="218"/>
                </a:lnTo>
                <a:lnTo>
                  <a:pt x="35" y="217"/>
                </a:lnTo>
                <a:lnTo>
                  <a:pt x="35" y="216"/>
                </a:lnTo>
                <a:lnTo>
                  <a:pt x="35" y="215"/>
                </a:lnTo>
                <a:lnTo>
                  <a:pt x="35" y="214"/>
                </a:lnTo>
                <a:lnTo>
                  <a:pt x="35" y="213"/>
                </a:lnTo>
                <a:lnTo>
                  <a:pt x="35" y="212"/>
                </a:lnTo>
                <a:lnTo>
                  <a:pt x="34" y="211"/>
                </a:lnTo>
                <a:lnTo>
                  <a:pt x="34" y="210"/>
                </a:lnTo>
                <a:lnTo>
                  <a:pt x="34" y="209"/>
                </a:lnTo>
                <a:lnTo>
                  <a:pt x="34" y="208"/>
                </a:lnTo>
                <a:lnTo>
                  <a:pt x="34" y="207"/>
                </a:lnTo>
                <a:lnTo>
                  <a:pt x="33" y="206"/>
                </a:lnTo>
                <a:lnTo>
                  <a:pt x="33" y="205"/>
                </a:lnTo>
                <a:lnTo>
                  <a:pt x="33" y="204"/>
                </a:lnTo>
                <a:lnTo>
                  <a:pt x="33" y="203"/>
                </a:lnTo>
                <a:lnTo>
                  <a:pt x="32" y="203"/>
                </a:lnTo>
                <a:lnTo>
                  <a:pt x="32" y="202"/>
                </a:lnTo>
                <a:lnTo>
                  <a:pt x="32" y="201"/>
                </a:lnTo>
                <a:lnTo>
                  <a:pt x="32" y="200"/>
                </a:lnTo>
                <a:lnTo>
                  <a:pt x="32" y="199"/>
                </a:lnTo>
                <a:lnTo>
                  <a:pt x="32" y="198"/>
                </a:lnTo>
                <a:lnTo>
                  <a:pt x="32" y="197"/>
                </a:lnTo>
                <a:lnTo>
                  <a:pt x="32" y="196"/>
                </a:lnTo>
                <a:lnTo>
                  <a:pt x="32" y="195"/>
                </a:lnTo>
                <a:lnTo>
                  <a:pt x="31" y="196"/>
                </a:lnTo>
                <a:lnTo>
                  <a:pt x="30" y="198"/>
                </a:lnTo>
                <a:lnTo>
                  <a:pt x="29" y="199"/>
                </a:lnTo>
                <a:lnTo>
                  <a:pt x="29" y="200"/>
                </a:lnTo>
                <a:lnTo>
                  <a:pt x="28" y="201"/>
                </a:lnTo>
                <a:lnTo>
                  <a:pt x="27" y="202"/>
                </a:lnTo>
                <a:lnTo>
                  <a:pt x="26" y="203"/>
                </a:lnTo>
                <a:lnTo>
                  <a:pt x="26" y="204"/>
                </a:lnTo>
                <a:lnTo>
                  <a:pt x="25" y="205"/>
                </a:lnTo>
                <a:lnTo>
                  <a:pt x="24" y="207"/>
                </a:lnTo>
                <a:lnTo>
                  <a:pt x="23" y="208"/>
                </a:lnTo>
                <a:lnTo>
                  <a:pt x="22" y="209"/>
                </a:lnTo>
                <a:lnTo>
                  <a:pt x="21" y="209"/>
                </a:lnTo>
                <a:lnTo>
                  <a:pt x="20" y="210"/>
                </a:lnTo>
                <a:lnTo>
                  <a:pt x="19" y="211"/>
                </a:lnTo>
                <a:lnTo>
                  <a:pt x="18" y="212"/>
                </a:lnTo>
                <a:lnTo>
                  <a:pt x="18" y="213"/>
                </a:lnTo>
                <a:lnTo>
                  <a:pt x="17" y="213"/>
                </a:lnTo>
                <a:lnTo>
                  <a:pt x="17" y="214"/>
                </a:lnTo>
                <a:lnTo>
                  <a:pt x="16" y="215"/>
                </a:lnTo>
                <a:lnTo>
                  <a:pt x="16" y="216"/>
                </a:lnTo>
                <a:lnTo>
                  <a:pt x="15" y="217"/>
                </a:lnTo>
                <a:lnTo>
                  <a:pt x="15" y="218"/>
                </a:lnTo>
                <a:lnTo>
                  <a:pt x="15" y="219"/>
                </a:lnTo>
                <a:lnTo>
                  <a:pt x="15" y="220"/>
                </a:lnTo>
                <a:lnTo>
                  <a:pt x="14" y="220"/>
                </a:lnTo>
                <a:lnTo>
                  <a:pt x="14" y="221"/>
                </a:lnTo>
                <a:lnTo>
                  <a:pt x="14" y="222"/>
                </a:lnTo>
                <a:lnTo>
                  <a:pt x="14" y="221"/>
                </a:lnTo>
                <a:lnTo>
                  <a:pt x="14" y="220"/>
                </a:lnTo>
                <a:lnTo>
                  <a:pt x="14" y="219"/>
                </a:lnTo>
                <a:lnTo>
                  <a:pt x="14" y="218"/>
                </a:lnTo>
                <a:lnTo>
                  <a:pt x="14" y="217"/>
                </a:lnTo>
                <a:lnTo>
                  <a:pt x="14" y="216"/>
                </a:lnTo>
                <a:lnTo>
                  <a:pt x="15" y="215"/>
                </a:lnTo>
                <a:lnTo>
                  <a:pt x="15" y="214"/>
                </a:lnTo>
                <a:lnTo>
                  <a:pt x="15" y="213"/>
                </a:lnTo>
                <a:lnTo>
                  <a:pt x="16" y="213"/>
                </a:lnTo>
                <a:lnTo>
                  <a:pt x="16" y="212"/>
                </a:lnTo>
                <a:lnTo>
                  <a:pt x="17" y="212"/>
                </a:lnTo>
                <a:lnTo>
                  <a:pt x="17" y="211"/>
                </a:lnTo>
                <a:lnTo>
                  <a:pt x="19" y="209"/>
                </a:lnTo>
                <a:lnTo>
                  <a:pt x="21" y="208"/>
                </a:lnTo>
                <a:lnTo>
                  <a:pt x="23" y="205"/>
                </a:lnTo>
                <a:lnTo>
                  <a:pt x="25" y="203"/>
                </a:lnTo>
                <a:lnTo>
                  <a:pt x="26" y="201"/>
                </a:lnTo>
                <a:lnTo>
                  <a:pt x="28" y="199"/>
                </a:lnTo>
                <a:lnTo>
                  <a:pt x="29" y="196"/>
                </a:lnTo>
                <a:lnTo>
                  <a:pt x="31" y="194"/>
                </a:lnTo>
                <a:lnTo>
                  <a:pt x="32" y="191"/>
                </a:lnTo>
                <a:lnTo>
                  <a:pt x="33" y="189"/>
                </a:lnTo>
                <a:lnTo>
                  <a:pt x="35" y="186"/>
                </a:lnTo>
                <a:lnTo>
                  <a:pt x="35" y="183"/>
                </a:lnTo>
                <a:lnTo>
                  <a:pt x="36" y="180"/>
                </a:lnTo>
                <a:lnTo>
                  <a:pt x="37" y="176"/>
                </a:lnTo>
                <a:lnTo>
                  <a:pt x="38" y="173"/>
                </a:lnTo>
                <a:lnTo>
                  <a:pt x="39" y="170"/>
                </a:lnTo>
                <a:lnTo>
                  <a:pt x="40" y="168"/>
                </a:lnTo>
                <a:lnTo>
                  <a:pt x="40" y="167"/>
                </a:lnTo>
                <a:lnTo>
                  <a:pt x="40" y="165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1" y="160"/>
                </a:lnTo>
                <a:lnTo>
                  <a:pt x="41" y="158"/>
                </a:lnTo>
                <a:lnTo>
                  <a:pt x="41" y="157"/>
                </a:lnTo>
                <a:lnTo>
                  <a:pt x="41" y="156"/>
                </a:lnTo>
                <a:lnTo>
                  <a:pt x="40" y="154"/>
                </a:lnTo>
                <a:lnTo>
                  <a:pt x="40" y="153"/>
                </a:lnTo>
                <a:lnTo>
                  <a:pt x="40" y="151"/>
                </a:lnTo>
                <a:lnTo>
                  <a:pt x="40" y="150"/>
                </a:lnTo>
                <a:lnTo>
                  <a:pt x="40" y="148"/>
                </a:lnTo>
                <a:lnTo>
                  <a:pt x="40" y="147"/>
                </a:lnTo>
                <a:lnTo>
                  <a:pt x="40" y="146"/>
                </a:lnTo>
                <a:lnTo>
                  <a:pt x="40" y="145"/>
                </a:lnTo>
                <a:lnTo>
                  <a:pt x="40" y="144"/>
                </a:lnTo>
                <a:lnTo>
                  <a:pt x="40" y="143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40" y="139"/>
                </a:lnTo>
                <a:lnTo>
                  <a:pt x="40" y="138"/>
                </a:lnTo>
                <a:lnTo>
                  <a:pt x="40" y="137"/>
                </a:lnTo>
                <a:lnTo>
                  <a:pt x="40" y="136"/>
                </a:lnTo>
                <a:lnTo>
                  <a:pt x="40" y="135"/>
                </a:lnTo>
                <a:lnTo>
                  <a:pt x="40" y="134"/>
                </a:lnTo>
                <a:lnTo>
                  <a:pt x="40" y="133"/>
                </a:lnTo>
                <a:lnTo>
                  <a:pt x="41" y="132"/>
                </a:lnTo>
                <a:lnTo>
                  <a:pt x="41" y="131"/>
                </a:lnTo>
                <a:lnTo>
                  <a:pt x="41" y="130"/>
                </a:lnTo>
                <a:lnTo>
                  <a:pt x="42" y="129"/>
                </a:lnTo>
                <a:lnTo>
                  <a:pt x="42" y="128"/>
                </a:lnTo>
                <a:lnTo>
                  <a:pt x="43" y="127"/>
                </a:lnTo>
                <a:lnTo>
                  <a:pt x="43" y="126"/>
                </a:lnTo>
                <a:lnTo>
                  <a:pt x="43" y="125"/>
                </a:lnTo>
                <a:lnTo>
                  <a:pt x="44" y="124"/>
                </a:lnTo>
                <a:lnTo>
                  <a:pt x="44" y="123"/>
                </a:lnTo>
                <a:lnTo>
                  <a:pt x="45" y="123"/>
                </a:lnTo>
                <a:lnTo>
                  <a:pt x="46" y="120"/>
                </a:lnTo>
                <a:lnTo>
                  <a:pt x="47" y="118"/>
                </a:lnTo>
                <a:lnTo>
                  <a:pt x="49" y="115"/>
                </a:lnTo>
                <a:lnTo>
                  <a:pt x="50" y="112"/>
                </a:lnTo>
                <a:lnTo>
                  <a:pt x="52" y="110"/>
                </a:lnTo>
                <a:lnTo>
                  <a:pt x="54" y="107"/>
                </a:lnTo>
                <a:lnTo>
                  <a:pt x="56" y="105"/>
                </a:lnTo>
                <a:lnTo>
                  <a:pt x="57" y="102"/>
                </a:lnTo>
                <a:lnTo>
                  <a:pt x="58" y="100"/>
                </a:lnTo>
                <a:lnTo>
                  <a:pt x="60" y="97"/>
                </a:lnTo>
                <a:lnTo>
                  <a:pt x="61" y="94"/>
                </a:lnTo>
                <a:lnTo>
                  <a:pt x="62" y="92"/>
                </a:lnTo>
                <a:lnTo>
                  <a:pt x="62" y="89"/>
                </a:lnTo>
                <a:lnTo>
                  <a:pt x="62" y="86"/>
                </a:lnTo>
                <a:lnTo>
                  <a:pt x="62" y="83"/>
                </a:lnTo>
                <a:lnTo>
                  <a:pt x="62" y="80"/>
                </a:lnTo>
                <a:lnTo>
                  <a:pt x="61" y="77"/>
                </a:lnTo>
                <a:lnTo>
                  <a:pt x="60" y="74"/>
                </a:lnTo>
                <a:lnTo>
                  <a:pt x="59" y="71"/>
                </a:lnTo>
                <a:lnTo>
                  <a:pt x="58" y="69"/>
                </a:lnTo>
                <a:lnTo>
                  <a:pt x="57" y="65"/>
                </a:lnTo>
                <a:lnTo>
                  <a:pt x="56" y="62"/>
                </a:lnTo>
                <a:lnTo>
                  <a:pt x="55" y="59"/>
                </a:lnTo>
                <a:lnTo>
                  <a:pt x="54" y="56"/>
                </a:lnTo>
                <a:lnTo>
                  <a:pt x="53" y="53"/>
                </a:lnTo>
                <a:lnTo>
                  <a:pt x="52" y="50"/>
                </a:lnTo>
                <a:lnTo>
                  <a:pt x="51" y="47"/>
                </a:lnTo>
                <a:lnTo>
                  <a:pt x="50" y="44"/>
                </a:lnTo>
                <a:lnTo>
                  <a:pt x="49" y="42"/>
                </a:lnTo>
                <a:lnTo>
                  <a:pt x="49" y="39"/>
                </a:lnTo>
                <a:lnTo>
                  <a:pt x="49" y="36"/>
                </a:lnTo>
                <a:lnTo>
                  <a:pt x="49" y="35"/>
                </a:lnTo>
                <a:lnTo>
                  <a:pt x="48" y="34"/>
                </a:lnTo>
                <a:lnTo>
                  <a:pt x="48" y="33"/>
                </a:lnTo>
                <a:lnTo>
                  <a:pt x="48" y="32"/>
                </a:lnTo>
                <a:lnTo>
                  <a:pt x="48" y="31"/>
                </a:lnTo>
                <a:lnTo>
                  <a:pt x="48" y="30"/>
                </a:lnTo>
                <a:lnTo>
                  <a:pt x="48" y="29"/>
                </a:lnTo>
                <a:lnTo>
                  <a:pt x="47" y="28"/>
                </a:lnTo>
                <a:lnTo>
                  <a:pt x="47" y="26"/>
                </a:lnTo>
                <a:lnTo>
                  <a:pt x="47" y="25"/>
                </a:lnTo>
                <a:lnTo>
                  <a:pt x="46" y="24"/>
                </a:lnTo>
                <a:lnTo>
                  <a:pt x="46" y="22"/>
                </a:lnTo>
                <a:lnTo>
                  <a:pt x="45" y="21"/>
                </a:lnTo>
                <a:lnTo>
                  <a:pt x="45" y="20"/>
                </a:lnTo>
                <a:lnTo>
                  <a:pt x="44" y="19"/>
                </a:lnTo>
                <a:lnTo>
                  <a:pt x="45" y="18"/>
                </a:lnTo>
                <a:lnTo>
                  <a:pt x="45" y="17"/>
                </a:lnTo>
                <a:lnTo>
                  <a:pt x="45" y="16"/>
                </a:lnTo>
                <a:lnTo>
                  <a:pt x="46" y="15"/>
                </a:lnTo>
                <a:lnTo>
                  <a:pt x="46" y="14"/>
                </a:lnTo>
                <a:lnTo>
                  <a:pt x="46" y="12"/>
                </a:lnTo>
                <a:lnTo>
                  <a:pt x="47" y="11"/>
                </a:lnTo>
                <a:lnTo>
                  <a:pt x="47" y="10"/>
                </a:lnTo>
                <a:lnTo>
                  <a:pt x="47" y="9"/>
                </a:lnTo>
                <a:lnTo>
                  <a:pt x="47" y="8"/>
                </a:lnTo>
                <a:lnTo>
                  <a:pt x="48" y="6"/>
                </a:lnTo>
                <a:lnTo>
                  <a:pt x="48" y="5"/>
                </a:lnTo>
                <a:lnTo>
                  <a:pt x="48" y="4"/>
                </a:lnTo>
                <a:lnTo>
                  <a:pt x="48" y="2"/>
                </a:lnTo>
                <a:lnTo>
                  <a:pt x="49" y="1"/>
                </a:lnTo>
                <a:lnTo>
                  <a:pt x="49" y="0"/>
                </a:lnTo>
              </a:path>
            </a:pathLst>
          </a:custGeom>
          <a:solidFill>
            <a:srgbClr val="FA473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1" name="Freeform 1061"/>
          <p:cNvSpPr>
            <a:spLocks/>
          </p:cNvSpPr>
          <p:nvPr/>
        </p:nvSpPr>
        <p:spPr bwMode="auto">
          <a:xfrm>
            <a:off x="1438275" y="4587875"/>
            <a:ext cx="26988" cy="161925"/>
          </a:xfrm>
          <a:custGeom>
            <a:avLst/>
            <a:gdLst>
              <a:gd name="T0" fmla="*/ 8 w 17"/>
              <a:gd name="T1" fmla="*/ 0 h 102"/>
              <a:gd name="T2" fmla="*/ 8 w 17"/>
              <a:gd name="T3" fmla="*/ 1 h 102"/>
              <a:gd name="T4" fmla="*/ 8 w 17"/>
              <a:gd name="T5" fmla="*/ 4 h 102"/>
              <a:gd name="T6" fmla="*/ 8 w 17"/>
              <a:gd name="T7" fmla="*/ 7 h 102"/>
              <a:gd name="T8" fmla="*/ 10 w 17"/>
              <a:gd name="T9" fmla="*/ 12 h 102"/>
              <a:gd name="T10" fmla="*/ 12 w 17"/>
              <a:gd name="T11" fmla="*/ 18 h 102"/>
              <a:gd name="T12" fmla="*/ 14 w 17"/>
              <a:gd name="T13" fmla="*/ 25 h 102"/>
              <a:gd name="T14" fmla="*/ 14 w 17"/>
              <a:gd name="T15" fmla="*/ 32 h 102"/>
              <a:gd name="T16" fmla="*/ 14 w 17"/>
              <a:gd name="T17" fmla="*/ 40 h 102"/>
              <a:gd name="T18" fmla="*/ 16 w 17"/>
              <a:gd name="T19" fmla="*/ 48 h 102"/>
              <a:gd name="T20" fmla="*/ 16 w 17"/>
              <a:gd name="T21" fmla="*/ 56 h 102"/>
              <a:gd name="T22" fmla="*/ 14 w 17"/>
              <a:gd name="T23" fmla="*/ 64 h 102"/>
              <a:gd name="T24" fmla="*/ 14 w 17"/>
              <a:gd name="T25" fmla="*/ 73 h 102"/>
              <a:gd name="T26" fmla="*/ 12 w 17"/>
              <a:gd name="T27" fmla="*/ 81 h 102"/>
              <a:gd name="T28" fmla="*/ 8 w 17"/>
              <a:gd name="T29" fmla="*/ 88 h 102"/>
              <a:gd name="T30" fmla="*/ 5 w 17"/>
              <a:gd name="T31" fmla="*/ 95 h 102"/>
              <a:gd name="T32" fmla="*/ 0 w 17"/>
              <a:gd name="T33" fmla="*/ 101 h 1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02"/>
              <a:gd name="T53" fmla="*/ 17 w 17"/>
              <a:gd name="T54" fmla="*/ 102 h 1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02">
                <a:moveTo>
                  <a:pt x="8" y="0"/>
                </a:moveTo>
                <a:lnTo>
                  <a:pt x="8" y="1"/>
                </a:lnTo>
                <a:lnTo>
                  <a:pt x="8" y="4"/>
                </a:lnTo>
                <a:lnTo>
                  <a:pt x="8" y="7"/>
                </a:lnTo>
                <a:lnTo>
                  <a:pt x="10" y="12"/>
                </a:lnTo>
                <a:lnTo>
                  <a:pt x="12" y="18"/>
                </a:lnTo>
                <a:lnTo>
                  <a:pt x="14" y="25"/>
                </a:lnTo>
                <a:lnTo>
                  <a:pt x="14" y="32"/>
                </a:lnTo>
                <a:lnTo>
                  <a:pt x="14" y="40"/>
                </a:lnTo>
                <a:lnTo>
                  <a:pt x="16" y="48"/>
                </a:lnTo>
                <a:lnTo>
                  <a:pt x="16" y="56"/>
                </a:lnTo>
                <a:lnTo>
                  <a:pt x="14" y="64"/>
                </a:lnTo>
                <a:lnTo>
                  <a:pt x="14" y="73"/>
                </a:lnTo>
                <a:lnTo>
                  <a:pt x="12" y="81"/>
                </a:lnTo>
                <a:lnTo>
                  <a:pt x="8" y="88"/>
                </a:lnTo>
                <a:lnTo>
                  <a:pt x="5" y="95"/>
                </a:lnTo>
                <a:lnTo>
                  <a:pt x="0" y="10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02" name="Freeform 1062"/>
          <p:cNvSpPr>
            <a:spLocks/>
          </p:cNvSpPr>
          <p:nvPr/>
        </p:nvSpPr>
        <p:spPr bwMode="auto">
          <a:xfrm>
            <a:off x="1438275" y="4581525"/>
            <a:ext cx="28575" cy="26988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3" name="Freeform 1063"/>
          <p:cNvSpPr>
            <a:spLocks/>
          </p:cNvSpPr>
          <p:nvPr/>
        </p:nvSpPr>
        <p:spPr bwMode="auto">
          <a:xfrm>
            <a:off x="1430338" y="4743450"/>
            <a:ext cx="26987" cy="2698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4" name="Freeform 1064"/>
          <p:cNvSpPr>
            <a:spLocks/>
          </p:cNvSpPr>
          <p:nvPr/>
        </p:nvSpPr>
        <p:spPr bwMode="auto">
          <a:xfrm>
            <a:off x="993775" y="4799013"/>
            <a:ext cx="371475" cy="455612"/>
          </a:xfrm>
          <a:custGeom>
            <a:avLst/>
            <a:gdLst>
              <a:gd name="T0" fmla="*/ 99 w 234"/>
              <a:gd name="T1" fmla="*/ 8 h 287"/>
              <a:gd name="T2" fmla="*/ 85 w 234"/>
              <a:gd name="T3" fmla="*/ 37 h 287"/>
              <a:gd name="T4" fmla="*/ 92 w 234"/>
              <a:gd name="T5" fmla="*/ 68 h 287"/>
              <a:gd name="T6" fmla="*/ 125 w 234"/>
              <a:gd name="T7" fmla="*/ 84 h 287"/>
              <a:gd name="T8" fmla="*/ 165 w 234"/>
              <a:gd name="T9" fmla="*/ 73 h 287"/>
              <a:gd name="T10" fmla="*/ 156 w 234"/>
              <a:gd name="T11" fmla="*/ 78 h 287"/>
              <a:gd name="T12" fmla="*/ 150 w 234"/>
              <a:gd name="T13" fmla="*/ 82 h 287"/>
              <a:gd name="T14" fmla="*/ 174 w 234"/>
              <a:gd name="T15" fmla="*/ 96 h 287"/>
              <a:gd name="T16" fmla="*/ 187 w 234"/>
              <a:gd name="T17" fmla="*/ 103 h 287"/>
              <a:gd name="T18" fmla="*/ 178 w 234"/>
              <a:gd name="T19" fmla="*/ 100 h 287"/>
              <a:gd name="T20" fmla="*/ 144 w 234"/>
              <a:gd name="T21" fmla="*/ 85 h 287"/>
              <a:gd name="T22" fmla="*/ 119 w 234"/>
              <a:gd name="T23" fmla="*/ 87 h 287"/>
              <a:gd name="T24" fmla="*/ 107 w 234"/>
              <a:gd name="T25" fmla="*/ 86 h 287"/>
              <a:gd name="T26" fmla="*/ 112 w 234"/>
              <a:gd name="T27" fmla="*/ 95 h 287"/>
              <a:gd name="T28" fmla="*/ 116 w 234"/>
              <a:gd name="T29" fmla="*/ 110 h 287"/>
              <a:gd name="T30" fmla="*/ 119 w 234"/>
              <a:gd name="T31" fmla="*/ 120 h 287"/>
              <a:gd name="T32" fmla="*/ 110 w 234"/>
              <a:gd name="T33" fmla="*/ 100 h 287"/>
              <a:gd name="T34" fmla="*/ 94 w 234"/>
              <a:gd name="T35" fmla="*/ 78 h 287"/>
              <a:gd name="T36" fmla="*/ 73 w 234"/>
              <a:gd name="T37" fmla="*/ 52 h 287"/>
              <a:gd name="T38" fmla="*/ 42 w 234"/>
              <a:gd name="T39" fmla="*/ 82 h 287"/>
              <a:gd name="T40" fmla="*/ 36 w 234"/>
              <a:gd name="T41" fmla="*/ 117 h 287"/>
              <a:gd name="T42" fmla="*/ 51 w 234"/>
              <a:gd name="T43" fmla="*/ 149 h 287"/>
              <a:gd name="T44" fmla="*/ 60 w 234"/>
              <a:gd name="T45" fmla="*/ 156 h 287"/>
              <a:gd name="T46" fmla="*/ 71 w 234"/>
              <a:gd name="T47" fmla="*/ 172 h 287"/>
              <a:gd name="T48" fmla="*/ 85 w 234"/>
              <a:gd name="T49" fmla="*/ 195 h 287"/>
              <a:gd name="T50" fmla="*/ 93 w 234"/>
              <a:gd name="T51" fmla="*/ 201 h 287"/>
              <a:gd name="T52" fmla="*/ 104 w 234"/>
              <a:gd name="T53" fmla="*/ 205 h 287"/>
              <a:gd name="T54" fmla="*/ 117 w 234"/>
              <a:gd name="T55" fmla="*/ 216 h 287"/>
              <a:gd name="T56" fmla="*/ 134 w 234"/>
              <a:gd name="T57" fmla="*/ 225 h 287"/>
              <a:gd name="T58" fmla="*/ 147 w 234"/>
              <a:gd name="T59" fmla="*/ 231 h 287"/>
              <a:gd name="T60" fmla="*/ 186 w 234"/>
              <a:gd name="T61" fmla="*/ 248 h 287"/>
              <a:gd name="T62" fmla="*/ 223 w 234"/>
              <a:gd name="T63" fmla="*/ 280 h 287"/>
              <a:gd name="T64" fmla="*/ 231 w 234"/>
              <a:gd name="T65" fmla="*/ 284 h 287"/>
              <a:gd name="T66" fmla="*/ 226 w 234"/>
              <a:gd name="T67" fmla="*/ 284 h 287"/>
              <a:gd name="T68" fmla="*/ 206 w 234"/>
              <a:gd name="T69" fmla="*/ 265 h 287"/>
              <a:gd name="T70" fmla="*/ 163 w 234"/>
              <a:gd name="T71" fmla="*/ 238 h 287"/>
              <a:gd name="T72" fmla="*/ 150 w 234"/>
              <a:gd name="T73" fmla="*/ 235 h 287"/>
              <a:gd name="T74" fmla="*/ 130 w 234"/>
              <a:gd name="T75" fmla="*/ 227 h 287"/>
              <a:gd name="T76" fmla="*/ 100 w 234"/>
              <a:gd name="T77" fmla="*/ 210 h 287"/>
              <a:gd name="T78" fmla="*/ 88 w 234"/>
              <a:gd name="T79" fmla="*/ 204 h 287"/>
              <a:gd name="T80" fmla="*/ 74 w 234"/>
              <a:gd name="T81" fmla="*/ 188 h 287"/>
              <a:gd name="T82" fmla="*/ 64 w 234"/>
              <a:gd name="T83" fmla="*/ 170 h 287"/>
              <a:gd name="T84" fmla="*/ 53 w 234"/>
              <a:gd name="T85" fmla="*/ 158 h 287"/>
              <a:gd name="T86" fmla="*/ 50 w 234"/>
              <a:gd name="T87" fmla="*/ 157 h 287"/>
              <a:gd name="T88" fmla="*/ 53 w 234"/>
              <a:gd name="T89" fmla="*/ 207 h 287"/>
              <a:gd name="T90" fmla="*/ 57 w 234"/>
              <a:gd name="T91" fmla="*/ 222 h 287"/>
              <a:gd name="T92" fmla="*/ 50 w 234"/>
              <a:gd name="T93" fmla="*/ 210 h 287"/>
              <a:gd name="T94" fmla="*/ 39 w 234"/>
              <a:gd name="T95" fmla="*/ 134 h 287"/>
              <a:gd name="T96" fmla="*/ 19 w 234"/>
              <a:gd name="T97" fmla="*/ 115 h 287"/>
              <a:gd name="T98" fmla="*/ 10 w 234"/>
              <a:gd name="T99" fmla="*/ 136 h 287"/>
              <a:gd name="T100" fmla="*/ 3 w 234"/>
              <a:gd name="T101" fmla="*/ 157 h 287"/>
              <a:gd name="T102" fmla="*/ 1 w 234"/>
              <a:gd name="T103" fmla="*/ 140 h 287"/>
              <a:gd name="T104" fmla="*/ 5 w 234"/>
              <a:gd name="T105" fmla="*/ 127 h 287"/>
              <a:gd name="T106" fmla="*/ 15 w 234"/>
              <a:gd name="T107" fmla="*/ 109 h 287"/>
              <a:gd name="T108" fmla="*/ 26 w 234"/>
              <a:gd name="T109" fmla="*/ 90 h 287"/>
              <a:gd name="T110" fmla="*/ 38 w 234"/>
              <a:gd name="T111" fmla="*/ 73 h 287"/>
              <a:gd name="T112" fmla="*/ 57 w 234"/>
              <a:gd name="T113" fmla="*/ 49 h 287"/>
              <a:gd name="T114" fmla="*/ 73 w 234"/>
              <a:gd name="T115" fmla="*/ 35 h 287"/>
              <a:gd name="T116" fmla="*/ 84 w 234"/>
              <a:gd name="T117" fmla="*/ 24 h 287"/>
              <a:gd name="T118" fmla="*/ 95 w 234"/>
              <a:gd name="T119" fmla="*/ 4 h 28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4"/>
              <a:gd name="T181" fmla="*/ 0 h 287"/>
              <a:gd name="T182" fmla="*/ 234 w 234"/>
              <a:gd name="T183" fmla="*/ 287 h 28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4" h="287">
                <a:moveTo>
                  <a:pt x="96" y="0"/>
                </a:moveTo>
                <a:lnTo>
                  <a:pt x="96" y="0"/>
                </a:lnTo>
                <a:lnTo>
                  <a:pt x="97" y="1"/>
                </a:lnTo>
                <a:lnTo>
                  <a:pt x="97" y="2"/>
                </a:lnTo>
                <a:lnTo>
                  <a:pt x="97" y="3"/>
                </a:lnTo>
                <a:lnTo>
                  <a:pt x="98" y="3"/>
                </a:lnTo>
                <a:lnTo>
                  <a:pt x="98" y="4"/>
                </a:lnTo>
                <a:lnTo>
                  <a:pt x="98" y="5"/>
                </a:lnTo>
                <a:lnTo>
                  <a:pt x="98" y="6"/>
                </a:lnTo>
                <a:lnTo>
                  <a:pt x="98" y="7"/>
                </a:lnTo>
                <a:lnTo>
                  <a:pt x="99" y="8"/>
                </a:lnTo>
                <a:lnTo>
                  <a:pt x="99" y="10"/>
                </a:lnTo>
                <a:lnTo>
                  <a:pt x="99" y="12"/>
                </a:lnTo>
                <a:lnTo>
                  <a:pt x="98" y="14"/>
                </a:lnTo>
                <a:lnTo>
                  <a:pt x="98" y="16"/>
                </a:lnTo>
                <a:lnTo>
                  <a:pt x="97" y="18"/>
                </a:lnTo>
                <a:lnTo>
                  <a:pt x="96" y="21"/>
                </a:lnTo>
                <a:lnTo>
                  <a:pt x="95" y="23"/>
                </a:lnTo>
                <a:lnTo>
                  <a:pt x="93" y="27"/>
                </a:lnTo>
                <a:lnTo>
                  <a:pt x="91" y="30"/>
                </a:lnTo>
                <a:lnTo>
                  <a:pt x="88" y="33"/>
                </a:lnTo>
                <a:lnTo>
                  <a:pt x="85" y="37"/>
                </a:lnTo>
                <a:lnTo>
                  <a:pt x="82" y="40"/>
                </a:lnTo>
                <a:lnTo>
                  <a:pt x="78" y="45"/>
                </a:lnTo>
                <a:lnTo>
                  <a:pt x="78" y="46"/>
                </a:lnTo>
                <a:lnTo>
                  <a:pt x="79" y="48"/>
                </a:lnTo>
                <a:lnTo>
                  <a:pt x="81" y="52"/>
                </a:lnTo>
                <a:lnTo>
                  <a:pt x="82" y="54"/>
                </a:lnTo>
                <a:lnTo>
                  <a:pt x="84" y="58"/>
                </a:lnTo>
                <a:lnTo>
                  <a:pt x="86" y="60"/>
                </a:lnTo>
                <a:lnTo>
                  <a:pt x="88" y="63"/>
                </a:lnTo>
                <a:lnTo>
                  <a:pt x="90" y="66"/>
                </a:lnTo>
                <a:lnTo>
                  <a:pt x="92" y="68"/>
                </a:lnTo>
                <a:lnTo>
                  <a:pt x="94" y="71"/>
                </a:lnTo>
                <a:lnTo>
                  <a:pt x="96" y="73"/>
                </a:lnTo>
                <a:lnTo>
                  <a:pt x="99" y="75"/>
                </a:lnTo>
                <a:lnTo>
                  <a:pt x="101" y="77"/>
                </a:lnTo>
                <a:lnTo>
                  <a:pt x="104" y="79"/>
                </a:lnTo>
                <a:lnTo>
                  <a:pt x="107" y="80"/>
                </a:lnTo>
                <a:lnTo>
                  <a:pt x="110" y="81"/>
                </a:lnTo>
                <a:lnTo>
                  <a:pt x="113" y="83"/>
                </a:lnTo>
                <a:lnTo>
                  <a:pt x="117" y="83"/>
                </a:lnTo>
                <a:lnTo>
                  <a:pt x="121" y="84"/>
                </a:lnTo>
                <a:lnTo>
                  <a:pt x="125" y="84"/>
                </a:lnTo>
                <a:lnTo>
                  <a:pt x="128" y="84"/>
                </a:lnTo>
                <a:lnTo>
                  <a:pt x="132" y="83"/>
                </a:lnTo>
                <a:lnTo>
                  <a:pt x="136" y="82"/>
                </a:lnTo>
                <a:lnTo>
                  <a:pt x="140" y="82"/>
                </a:lnTo>
                <a:lnTo>
                  <a:pt x="143" y="81"/>
                </a:lnTo>
                <a:lnTo>
                  <a:pt x="147" y="80"/>
                </a:lnTo>
                <a:lnTo>
                  <a:pt x="151" y="78"/>
                </a:lnTo>
                <a:lnTo>
                  <a:pt x="154" y="77"/>
                </a:lnTo>
                <a:lnTo>
                  <a:pt x="158" y="76"/>
                </a:lnTo>
                <a:lnTo>
                  <a:pt x="162" y="74"/>
                </a:lnTo>
                <a:lnTo>
                  <a:pt x="165" y="73"/>
                </a:lnTo>
                <a:lnTo>
                  <a:pt x="169" y="72"/>
                </a:lnTo>
                <a:lnTo>
                  <a:pt x="173" y="71"/>
                </a:lnTo>
                <a:lnTo>
                  <a:pt x="171" y="72"/>
                </a:lnTo>
                <a:lnTo>
                  <a:pt x="169" y="72"/>
                </a:lnTo>
                <a:lnTo>
                  <a:pt x="167" y="73"/>
                </a:lnTo>
                <a:lnTo>
                  <a:pt x="165" y="73"/>
                </a:lnTo>
                <a:lnTo>
                  <a:pt x="163" y="74"/>
                </a:lnTo>
                <a:lnTo>
                  <a:pt x="162" y="75"/>
                </a:lnTo>
                <a:lnTo>
                  <a:pt x="160" y="76"/>
                </a:lnTo>
                <a:lnTo>
                  <a:pt x="158" y="77"/>
                </a:lnTo>
                <a:lnTo>
                  <a:pt x="156" y="78"/>
                </a:lnTo>
                <a:lnTo>
                  <a:pt x="155" y="78"/>
                </a:lnTo>
                <a:lnTo>
                  <a:pt x="153" y="79"/>
                </a:lnTo>
                <a:lnTo>
                  <a:pt x="151" y="80"/>
                </a:lnTo>
                <a:lnTo>
                  <a:pt x="149" y="80"/>
                </a:lnTo>
                <a:lnTo>
                  <a:pt x="148" y="81"/>
                </a:lnTo>
                <a:lnTo>
                  <a:pt x="146" y="82"/>
                </a:lnTo>
                <a:lnTo>
                  <a:pt x="144" y="82"/>
                </a:lnTo>
                <a:lnTo>
                  <a:pt x="145" y="82"/>
                </a:lnTo>
                <a:lnTo>
                  <a:pt x="147" y="82"/>
                </a:lnTo>
                <a:lnTo>
                  <a:pt x="148" y="82"/>
                </a:lnTo>
                <a:lnTo>
                  <a:pt x="150" y="82"/>
                </a:lnTo>
                <a:lnTo>
                  <a:pt x="152" y="83"/>
                </a:lnTo>
                <a:lnTo>
                  <a:pt x="154" y="84"/>
                </a:lnTo>
                <a:lnTo>
                  <a:pt x="156" y="85"/>
                </a:lnTo>
                <a:lnTo>
                  <a:pt x="158" y="86"/>
                </a:lnTo>
                <a:lnTo>
                  <a:pt x="161" y="87"/>
                </a:lnTo>
                <a:lnTo>
                  <a:pt x="163" y="88"/>
                </a:lnTo>
                <a:lnTo>
                  <a:pt x="165" y="89"/>
                </a:lnTo>
                <a:lnTo>
                  <a:pt x="167" y="91"/>
                </a:lnTo>
                <a:lnTo>
                  <a:pt x="170" y="93"/>
                </a:lnTo>
                <a:lnTo>
                  <a:pt x="172" y="94"/>
                </a:lnTo>
                <a:lnTo>
                  <a:pt x="174" y="96"/>
                </a:lnTo>
                <a:lnTo>
                  <a:pt x="177" y="98"/>
                </a:lnTo>
                <a:lnTo>
                  <a:pt x="178" y="99"/>
                </a:lnTo>
                <a:lnTo>
                  <a:pt x="179" y="100"/>
                </a:lnTo>
                <a:lnTo>
                  <a:pt x="180" y="100"/>
                </a:lnTo>
                <a:lnTo>
                  <a:pt x="181" y="101"/>
                </a:lnTo>
                <a:lnTo>
                  <a:pt x="182" y="101"/>
                </a:lnTo>
                <a:lnTo>
                  <a:pt x="183" y="102"/>
                </a:lnTo>
                <a:lnTo>
                  <a:pt x="184" y="102"/>
                </a:lnTo>
                <a:lnTo>
                  <a:pt x="185" y="103"/>
                </a:lnTo>
                <a:lnTo>
                  <a:pt x="186" y="103"/>
                </a:lnTo>
                <a:lnTo>
                  <a:pt x="187" y="103"/>
                </a:lnTo>
                <a:lnTo>
                  <a:pt x="186" y="103"/>
                </a:lnTo>
                <a:lnTo>
                  <a:pt x="185" y="103"/>
                </a:lnTo>
                <a:lnTo>
                  <a:pt x="184" y="103"/>
                </a:lnTo>
                <a:lnTo>
                  <a:pt x="183" y="102"/>
                </a:lnTo>
                <a:lnTo>
                  <a:pt x="182" y="102"/>
                </a:lnTo>
                <a:lnTo>
                  <a:pt x="181" y="102"/>
                </a:lnTo>
                <a:lnTo>
                  <a:pt x="180" y="102"/>
                </a:lnTo>
                <a:lnTo>
                  <a:pt x="180" y="101"/>
                </a:lnTo>
                <a:lnTo>
                  <a:pt x="179" y="101"/>
                </a:lnTo>
                <a:lnTo>
                  <a:pt x="178" y="101"/>
                </a:lnTo>
                <a:lnTo>
                  <a:pt x="178" y="100"/>
                </a:lnTo>
                <a:lnTo>
                  <a:pt x="174" y="98"/>
                </a:lnTo>
                <a:lnTo>
                  <a:pt x="171" y="96"/>
                </a:lnTo>
                <a:lnTo>
                  <a:pt x="168" y="93"/>
                </a:lnTo>
                <a:lnTo>
                  <a:pt x="165" y="92"/>
                </a:lnTo>
                <a:lnTo>
                  <a:pt x="162" y="90"/>
                </a:lnTo>
                <a:lnTo>
                  <a:pt x="159" y="88"/>
                </a:lnTo>
                <a:lnTo>
                  <a:pt x="156" y="87"/>
                </a:lnTo>
                <a:lnTo>
                  <a:pt x="153" y="86"/>
                </a:lnTo>
                <a:lnTo>
                  <a:pt x="150" y="86"/>
                </a:lnTo>
                <a:lnTo>
                  <a:pt x="147" y="85"/>
                </a:lnTo>
                <a:lnTo>
                  <a:pt x="144" y="85"/>
                </a:lnTo>
                <a:lnTo>
                  <a:pt x="141" y="85"/>
                </a:lnTo>
                <a:lnTo>
                  <a:pt x="137" y="85"/>
                </a:lnTo>
                <a:lnTo>
                  <a:pt x="133" y="85"/>
                </a:lnTo>
                <a:lnTo>
                  <a:pt x="129" y="86"/>
                </a:lnTo>
                <a:lnTo>
                  <a:pt x="126" y="87"/>
                </a:lnTo>
                <a:lnTo>
                  <a:pt x="124" y="87"/>
                </a:lnTo>
                <a:lnTo>
                  <a:pt x="123" y="87"/>
                </a:lnTo>
                <a:lnTo>
                  <a:pt x="122" y="87"/>
                </a:lnTo>
                <a:lnTo>
                  <a:pt x="121" y="87"/>
                </a:lnTo>
                <a:lnTo>
                  <a:pt x="120" y="87"/>
                </a:lnTo>
                <a:lnTo>
                  <a:pt x="119" y="87"/>
                </a:lnTo>
                <a:lnTo>
                  <a:pt x="117" y="87"/>
                </a:lnTo>
                <a:lnTo>
                  <a:pt x="116" y="87"/>
                </a:lnTo>
                <a:lnTo>
                  <a:pt x="115" y="87"/>
                </a:lnTo>
                <a:lnTo>
                  <a:pt x="114" y="87"/>
                </a:lnTo>
                <a:lnTo>
                  <a:pt x="113" y="87"/>
                </a:lnTo>
                <a:lnTo>
                  <a:pt x="111" y="87"/>
                </a:lnTo>
                <a:lnTo>
                  <a:pt x="110" y="87"/>
                </a:lnTo>
                <a:lnTo>
                  <a:pt x="109" y="86"/>
                </a:lnTo>
                <a:lnTo>
                  <a:pt x="107" y="86"/>
                </a:lnTo>
                <a:lnTo>
                  <a:pt x="106" y="86"/>
                </a:lnTo>
                <a:lnTo>
                  <a:pt x="107" y="86"/>
                </a:lnTo>
                <a:lnTo>
                  <a:pt x="108" y="86"/>
                </a:lnTo>
                <a:lnTo>
                  <a:pt x="108" y="87"/>
                </a:lnTo>
                <a:lnTo>
                  <a:pt x="109" y="87"/>
                </a:lnTo>
                <a:lnTo>
                  <a:pt x="109" y="88"/>
                </a:lnTo>
                <a:lnTo>
                  <a:pt x="110" y="89"/>
                </a:lnTo>
                <a:lnTo>
                  <a:pt x="110" y="90"/>
                </a:lnTo>
                <a:lnTo>
                  <a:pt x="111" y="91"/>
                </a:lnTo>
                <a:lnTo>
                  <a:pt x="111" y="92"/>
                </a:lnTo>
                <a:lnTo>
                  <a:pt x="112" y="93"/>
                </a:lnTo>
                <a:lnTo>
                  <a:pt x="112" y="94"/>
                </a:lnTo>
                <a:lnTo>
                  <a:pt x="112" y="95"/>
                </a:lnTo>
                <a:lnTo>
                  <a:pt x="113" y="96"/>
                </a:lnTo>
                <a:lnTo>
                  <a:pt x="113" y="97"/>
                </a:lnTo>
                <a:lnTo>
                  <a:pt x="113" y="98"/>
                </a:lnTo>
                <a:lnTo>
                  <a:pt x="114" y="99"/>
                </a:lnTo>
                <a:lnTo>
                  <a:pt x="114" y="100"/>
                </a:lnTo>
                <a:lnTo>
                  <a:pt x="115" y="102"/>
                </a:lnTo>
                <a:lnTo>
                  <a:pt x="115" y="103"/>
                </a:lnTo>
                <a:lnTo>
                  <a:pt x="116" y="105"/>
                </a:lnTo>
                <a:lnTo>
                  <a:pt x="116" y="107"/>
                </a:lnTo>
                <a:lnTo>
                  <a:pt x="116" y="108"/>
                </a:lnTo>
                <a:lnTo>
                  <a:pt x="116" y="110"/>
                </a:lnTo>
                <a:lnTo>
                  <a:pt x="117" y="111"/>
                </a:lnTo>
                <a:lnTo>
                  <a:pt x="117" y="113"/>
                </a:lnTo>
                <a:lnTo>
                  <a:pt x="117" y="114"/>
                </a:lnTo>
                <a:lnTo>
                  <a:pt x="118" y="116"/>
                </a:lnTo>
                <a:lnTo>
                  <a:pt x="118" y="118"/>
                </a:lnTo>
                <a:lnTo>
                  <a:pt x="119" y="119"/>
                </a:lnTo>
                <a:lnTo>
                  <a:pt x="120" y="120"/>
                </a:lnTo>
                <a:lnTo>
                  <a:pt x="120" y="122"/>
                </a:lnTo>
                <a:lnTo>
                  <a:pt x="120" y="121"/>
                </a:lnTo>
                <a:lnTo>
                  <a:pt x="119" y="121"/>
                </a:lnTo>
                <a:lnTo>
                  <a:pt x="119" y="120"/>
                </a:lnTo>
                <a:lnTo>
                  <a:pt x="118" y="120"/>
                </a:lnTo>
                <a:lnTo>
                  <a:pt x="118" y="119"/>
                </a:lnTo>
                <a:lnTo>
                  <a:pt x="116" y="117"/>
                </a:lnTo>
                <a:lnTo>
                  <a:pt x="115" y="115"/>
                </a:lnTo>
                <a:lnTo>
                  <a:pt x="114" y="113"/>
                </a:lnTo>
                <a:lnTo>
                  <a:pt x="113" y="111"/>
                </a:lnTo>
                <a:lnTo>
                  <a:pt x="113" y="109"/>
                </a:lnTo>
                <a:lnTo>
                  <a:pt x="112" y="107"/>
                </a:lnTo>
                <a:lnTo>
                  <a:pt x="111" y="104"/>
                </a:lnTo>
                <a:lnTo>
                  <a:pt x="110" y="102"/>
                </a:lnTo>
                <a:lnTo>
                  <a:pt x="110" y="100"/>
                </a:lnTo>
                <a:lnTo>
                  <a:pt x="109" y="98"/>
                </a:lnTo>
                <a:lnTo>
                  <a:pt x="108" y="96"/>
                </a:lnTo>
                <a:lnTo>
                  <a:pt x="107" y="94"/>
                </a:lnTo>
                <a:lnTo>
                  <a:pt x="106" y="92"/>
                </a:lnTo>
                <a:lnTo>
                  <a:pt x="105" y="90"/>
                </a:lnTo>
                <a:lnTo>
                  <a:pt x="104" y="88"/>
                </a:lnTo>
                <a:lnTo>
                  <a:pt x="102" y="87"/>
                </a:lnTo>
                <a:lnTo>
                  <a:pt x="100" y="85"/>
                </a:lnTo>
                <a:lnTo>
                  <a:pt x="98" y="82"/>
                </a:lnTo>
                <a:lnTo>
                  <a:pt x="96" y="80"/>
                </a:lnTo>
                <a:lnTo>
                  <a:pt x="94" y="78"/>
                </a:lnTo>
                <a:lnTo>
                  <a:pt x="92" y="76"/>
                </a:lnTo>
                <a:lnTo>
                  <a:pt x="89" y="73"/>
                </a:lnTo>
                <a:lnTo>
                  <a:pt x="87" y="71"/>
                </a:lnTo>
                <a:lnTo>
                  <a:pt x="85" y="69"/>
                </a:lnTo>
                <a:lnTo>
                  <a:pt x="83" y="67"/>
                </a:lnTo>
                <a:lnTo>
                  <a:pt x="81" y="65"/>
                </a:lnTo>
                <a:lnTo>
                  <a:pt x="79" y="62"/>
                </a:lnTo>
                <a:lnTo>
                  <a:pt x="77" y="60"/>
                </a:lnTo>
                <a:lnTo>
                  <a:pt x="76" y="57"/>
                </a:lnTo>
                <a:lnTo>
                  <a:pt x="74" y="55"/>
                </a:lnTo>
                <a:lnTo>
                  <a:pt x="73" y="52"/>
                </a:lnTo>
                <a:lnTo>
                  <a:pt x="72" y="50"/>
                </a:lnTo>
                <a:lnTo>
                  <a:pt x="69" y="53"/>
                </a:lnTo>
                <a:lnTo>
                  <a:pt x="65" y="56"/>
                </a:lnTo>
                <a:lnTo>
                  <a:pt x="62" y="59"/>
                </a:lnTo>
                <a:lnTo>
                  <a:pt x="59" y="62"/>
                </a:lnTo>
                <a:lnTo>
                  <a:pt x="56" y="65"/>
                </a:lnTo>
                <a:lnTo>
                  <a:pt x="53" y="68"/>
                </a:lnTo>
                <a:lnTo>
                  <a:pt x="50" y="72"/>
                </a:lnTo>
                <a:lnTo>
                  <a:pt x="48" y="75"/>
                </a:lnTo>
                <a:lnTo>
                  <a:pt x="45" y="79"/>
                </a:lnTo>
                <a:lnTo>
                  <a:pt x="42" y="82"/>
                </a:lnTo>
                <a:lnTo>
                  <a:pt x="40" y="86"/>
                </a:lnTo>
                <a:lnTo>
                  <a:pt x="37" y="89"/>
                </a:lnTo>
                <a:lnTo>
                  <a:pt x="34" y="93"/>
                </a:lnTo>
                <a:lnTo>
                  <a:pt x="32" y="97"/>
                </a:lnTo>
                <a:lnTo>
                  <a:pt x="29" y="101"/>
                </a:lnTo>
                <a:lnTo>
                  <a:pt x="26" y="105"/>
                </a:lnTo>
                <a:lnTo>
                  <a:pt x="29" y="107"/>
                </a:lnTo>
                <a:lnTo>
                  <a:pt x="31" y="109"/>
                </a:lnTo>
                <a:lnTo>
                  <a:pt x="33" y="112"/>
                </a:lnTo>
                <a:lnTo>
                  <a:pt x="35" y="114"/>
                </a:lnTo>
                <a:lnTo>
                  <a:pt x="36" y="117"/>
                </a:lnTo>
                <a:lnTo>
                  <a:pt x="38" y="120"/>
                </a:lnTo>
                <a:lnTo>
                  <a:pt x="39" y="122"/>
                </a:lnTo>
                <a:lnTo>
                  <a:pt x="41" y="126"/>
                </a:lnTo>
                <a:lnTo>
                  <a:pt x="42" y="128"/>
                </a:lnTo>
                <a:lnTo>
                  <a:pt x="43" y="131"/>
                </a:lnTo>
                <a:lnTo>
                  <a:pt x="44" y="134"/>
                </a:lnTo>
                <a:lnTo>
                  <a:pt x="46" y="137"/>
                </a:lnTo>
                <a:lnTo>
                  <a:pt x="47" y="140"/>
                </a:lnTo>
                <a:lnTo>
                  <a:pt x="48" y="143"/>
                </a:lnTo>
                <a:lnTo>
                  <a:pt x="50" y="146"/>
                </a:lnTo>
                <a:lnTo>
                  <a:pt x="51" y="149"/>
                </a:lnTo>
                <a:lnTo>
                  <a:pt x="51" y="150"/>
                </a:lnTo>
                <a:lnTo>
                  <a:pt x="52" y="151"/>
                </a:lnTo>
                <a:lnTo>
                  <a:pt x="53" y="151"/>
                </a:lnTo>
                <a:lnTo>
                  <a:pt x="54" y="152"/>
                </a:lnTo>
                <a:lnTo>
                  <a:pt x="54" y="153"/>
                </a:lnTo>
                <a:lnTo>
                  <a:pt x="55" y="154"/>
                </a:lnTo>
                <a:lnTo>
                  <a:pt x="56" y="154"/>
                </a:lnTo>
                <a:lnTo>
                  <a:pt x="57" y="154"/>
                </a:lnTo>
                <a:lnTo>
                  <a:pt x="58" y="155"/>
                </a:lnTo>
                <a:lnTo>
                  <a:pt x="59" y="156"/>
                </a:lnTo>
                <a:lnTo>
                  <a:pt x="60" y="156"/>
                </a:lnTo>
                <a:lnTo>
                  <a:pt x="60" y="157"/>
                </a:lnTo>
                <a:lnTo>
                  <a:pt x="61" y="157"/>
                </a:lnTo>
                <a:lnTo>
                  <a:pt x="62" y="158"/>
                </a:lnTo>
                <a:lnTo>
                  <a:pt x="63" y="159"/>
                </a:lnTo>
                <a:lnTo>
                  <a:pt x="63" y="160"/>
                </a:lnTo>
                <a:lnTo>
                  <a:pt x="64" y="161"/>
                </a:lnTo>
                <a:lnTo>
                  <a:pt x="66" y="164"/>
                </a:lnTo>
                <a:lnTo>
                  <a:pt x="67" y="166"/>
                </a:lnTo>
                <a:lnTo>
                  <a:pt x="69" y="168"/>
                </a:lnTo>
                <a:lnTo>
                  <a:pt x="70" y="170"/>
                </a:lnTo>
                <a:lnTo>
                  <a:pt x="71" y="172"/>
                </a:lnTo>
                <a:lnTo>
                  <a:pt x="73" y="174"/>
                </a:lnTo>
                <a:lnTo>
                  <a:pt x="74" y="177"/>
                </a:lnTo>
                <a:lnTo>
                  <a:pt x="75" y="179"/>
                </a:lnTo>
                <a:lnTo>
                  <a:pt x="77" y="181"/>
                </a:lnTo>
                <a:lnTo>
                  <a:pt x="78" y="183"/>
                </a:lnTo>
                <a:lnTo>
                  <a:pt x="79" y="185"/>
                </a:lnTo>
                <a:lnTo>
                  <a:pt x="80" y="187"/>
                </a:lnTo>
                <a:lnTo>
                  <a:pt x="82" y="189"/>
                </a:lnTo>
                <a:lnTo>
                  <a:pt x="83" y="192"/>
                </a:lnTo>
                <a:lnTo>
                  <a:pt x="85" y="194"/>
                </a:lnTo>
                <a:lnTo>
                  <a:pt x="85" y="195"/>
                </a:lnTo>
                <a:lnTo>
                  <a:pt x="86" y="195"/>
                </a:lnTo>
                <a:lnTo>
                  <a:pt x="86" y="196"/>
                </a:lnTo>
                <a:lnTo>
                  <a:pt x="87" y="197"/>
                </a:lnTo>
                <a:lnTo>
                  <a:pt x="88" y="197"/>
                </a:lnTo>
                <a:lnTo>
                  <a:pt x="88" y="198"/>
                </a:lnTo>
                <a:lnTo>
                  <a:pt x="89" y="198"/>
                </a:lnTo>
                <a:lnTo>
                  <a:pt x="89" y="199"/>
                </a:lnTo>
                <a:lnTo>
                  <a:pt x="90" y="199"/>
                </a:lnTo>
                <a:lnTo>
                  <a:pt x="91" y="200"/>
                </a:lnTo>
                <a:lnTo>
                  <a:pt x="92" y="201"/>
                </a:lnTo>
                <a:lnTo>
                  <a:pt x="93" y="201"/>
                </a:lnTo>
                <a:lnTo>
                  <a:pt x="94" y="202"/>
                </a:lnTo>
                <a:lnTo>
                  <a:pt x="95" y="202"/>
                </a:lnTo>
                <a:lnTo>
                  <a:pt x="96" y="203"/>
                </a:lnTo>
                <a:lnTo>
                  <a:pt x="97" y="203"/>
                </a:lnTo>
                <a:lnTo>
                  <a:pt x="98" y="203"/>
                </a:lnTo>
                <a:lnTo>
                  <a:pt x="99" y="204"/>
                </a:lnTo>
                <a:lnTo>
                  <a:pt x="100" y="204"/>
                </a:lnTo>
                <a:lnTo>
                  <a:pt x="101" y="204"/>
                </a:lnTo>
                <a:lnTo>
                  <a:pt x="102" y="205"/>
                </a:lnTo>
                <a:lnTo>
                  <a:pt x="103" y="205"/>
                </a:lnTo>
                <a:lnTo>
                  <a:pt x="104" y="205"/>
                </a:lnTo>
                <a:lnTo>
                  <a:pt x="105" y="206"/>
                </a:lnTo>
                <a:lnTo>
                  <a:pt x="106" y="206"/>
                </a:lnTo>
                <a:lnTo>
                  <a:pt x="106" y="207"/>
                </a:lnTo>
                <a:lnTo>
                  <a:pt x="107" y="207"/>
                </a:lnTo>
                <a:lnTo>
                  <a:pt x="109" y="208"/>
                </a:lnTo>
                <a:lnTo>
                  <a:pt x="110" y="210"/>
                </a:lnTo>
                <a:lnTo>
                  <a:pt x="112" y="211"/>
                </a:lnTo>
                <a:lnTo>
                  <a:pt x="113" y="212"/>
                </a:lnTo>
                <a:lnTo>
                  <a:pt x="114" y="214"/>
                </a:lnTo>
                <a:lnTo>
                  <a:pt x="116" y="215"/>
                </a:lnTo>
                <a:lnTo>
                  <a:pt x="117" y="216"/>
                </a:lnTo>
                <a:lnTo>
                  <a:pt x="119" y="217"/>
                </a:lnTo>
                <a:lnTo>
                  <a:pt x="120" y="218"/>
                </a:lnTo>
                <a:lnTo>
                  <a:pt x="121" y="219"/>
                </a:lnTo>
                <a:lnTo>
                  <a:pt x="123" y="220"/>
                </a:lnTo>
                <a:lnTo>
                  <a:pt x="124" y="221"/>
                </a:lnTo>
                <a:lnTo>
                  <a:pt x="126" y="222"/>
                </a:lnTo>
                <a:lnTo>
                  <a:pt x="127" y="223"/>
                </a:lnTo>
                <a:lnTo>
                  <a:pt x="129" y="224"/>
                </a:lnTo>
                <a:lnTo>
                  <a:pt x="131" y="224"/>
                </a:lnTo>
                <a:lnTo>
                  <a:pt x="132" y="225"/>
                </a:lnTo>
                <a:lnTo>
                  <a:pt x="134" y="225"/>
                </a:lnTo>
                <a:lnTo>
                  <a:pt x="135" y="226"/>
                </a:lnTo>
                <a:lnTo>
                  <a:pt x="136" y="226"/>
                </a:lnTo>
                <a:lnTo>
                  <a:pt x="137" y="227"/>
                </a:lnTo>
                <a:lnTo>
                  <a:pt x="139" y="227"/>
                </a:lnTo>
                <a:lnTo>
                  <a:pt x="140" y="228"/>
                </a:lnTo>
                <a:lnTo>
                  <a:pt x="141" y="228"/>
                </a:lnTo>
                <a:lnTo>
                  <a:pt x="142" y="229"/>
                </a:lnTo>
                <a:lnTo>
                  <a:pt x="143" y="230"/>
                </a:lnTo>
                <a:lnTo>
                  <a:pt x="145" y="230"/>
                </a:lnTo>
                <a:lnTo>
                  <a:pt x="146" y="231"/>
                </a:lnTo>
                <a:lnTo>
                  <a:pt x="147" y="231"/>
                </a:lnTo>
                <a:lnTo>
                  <a:pt x="149" y="232"/>
                </a:lnTo>
                <a:lnTo>
                  <a:pt x="150" y="232"/>
                </a:lnTo>
                <a:lnTo>
                  <a:pt x="152" y="233"/>
                </a:lnTo>
                <a:lnTo>
                  <a:pt x="158" y="235"/>
                </a:lnTo>
                <a:lnTo>
                  <a:pt x="162" y="236"/>
                </a:lnTo>
                <a:lnTo>
                  <a:pt x="166" y="238"/>
                </a:lnTo>
                <a:lnTo>
                  <a:pt x="170" y="239"/>
                </a:lnTo>
                <a:lnTo>
                  <a:pt x="174" y="241"/>
                </a:lnTo>
                <a:lnTo>
                  <a:pt x="178" y="243"/>
                </a:lnTo>
                <a:lnTo>
                  <a:pt x="182" y="246"/>
                </a:lnTo>
                <a:lnTo>
                  <a:pt x="186" y="248"/>
                </a:lnTo>
                <a:lnTo>
                  <a:pt x="190" y="251"/>
                </a:lnTo>
                <a:lnTo>
                  <a:pt x="194" y="254"/>
                </a:lnTo>
                <a:lnTo>
                  <a:pt x="198" y="256"/>
                </a:lnTo>
                <a:lnTo>
                  <a:pt x="202" y="260"/>
                </a:lnTo>
                <a:lnTo>
                  <a:pt x="206" y="263"/>
                </a:lnTo>
                <a:lnTo>
                  <a:pt x="210" y="267"/>
                </a:lnTo>
                <a:lnTo>
                  <a:pt x="214" y="271"/>
                </a:lnTo>
                <a:lnTo>
                  <a:pt x="218" y="275"/>
                </a:lnTo>
                <a:lnTo>
                  <a:pt x="222" y="279"/>
                </a:lnTo>
                <a:lnTo>
                  <a:pt x="222" y="280"/>
                </a:lnTo>
                <a:lnTo>
                  <a:pt x="223" y="280"/>
                </a:lnTo>
                <a:lnTo>
                  <a:pt x="223" y="281"/>
                </a:lnTo>
                <a:lnTo>
                  <a:pt x="224" y="281"/>
                </a:lnTo>
                <a:lnTo>
                  <a:pt x="225" y="281"/>
                </a:lnTo>
                <a:lnTo>
                  <a:pt x="225" y="282"/>
                </a:lnTo>
                <a:lnTo>
                  <a:pt x="226" y="283"/>
                </a:lnTo>
                <a:lnTo>
                  <a:pt x="227" y="283"/>
                </a:lnTo>
                <a:lnTo>
                  <a:pt x="228" y="283"/>
                </a:lnTo>
                <a:lnTo>
                  <a:pt x="228" y="284"/>
                </a:lnTo>
                <a:lnTo>
                  <a:pt x="229" y="284"/>
                </a:lnTo>
                <a:lnTo>
                  <a:pt x="230" y="284"/>
                </a:lnTo>
                <a:lnTo>
                  <a:pt x="231" y="284"/>
                </a:lnTo>
                <a:lnTo>
                  <a:pt x="232" y="284"/>
                </a:lnTo>
                <a:lnTo>
                  <a:pt x="232" y="285"/>
                </a:lnTo>
                <a:lnTo>
                  <a:pt x="233" y="285"/>
                </a:lnTo>
                <a:lnTo>
                  <a:pt x="232" y="285"/>
                </a:lnTo>
                <a:lnTo>
                  <a:pt x="232" y="286"/>
                </a:lnTo>
                <a:lnTo>
                  <a:pt x="231" y="286"/>
                </a:lnTo>
                <a:lnTo>
                  <a:pt x="230" y="286"/>
                </a:lnTo>
                <a:lnTo>
                  <a:pt x="229" y="285"/>
                </a:lnTo>
                <a:lnTo>
                  <a:pt x="228" y="285"/>
                </a:lnTo>
                <a:lnTo>
                  <a:pt x="227" y="285"/>
                </a:lnTo>
                <a:lnTo>
                  <a:pt x="226" y="284"/>
                </a:lnTo>
                <a:lnTo>
                  <a:pt x="225" y="284"/>
                </a:lnTo>
                <a:lnTo>
                  <a:pt x="225" y="283"/>
                </a:lnTo>
                <a:lnTo>
                  <a:pt x="224" y="283"/>
                </a:lnTo>
                <a:lnTo>
                  <a:pt x="223" y="282"/>
                </a:lnTo>
                <a:lnTo>
                  <a:pt x="222" y="281"/>
                </a:lnTo>
                <a:lnTo>
                  <a:pt x="221" y="281"/>
                </a:lnTo>
                <a:lnTo>
                  <a:pt x="221" y="280"/>
                </a:lnTo>
                <a:lnTo>
                  <a:pt x="217" y="276"/>
                </a:lnTo>
                <a:lnTo>
                  <a:pt x="213" y="272"/>
                </a:lnTo>
                <a:lnTo>
                  <a:pt x="210" y="268"/>
                </a:lnTo>
                <a:lnTo>
                  <a:pt x="206" y="265"/>
                </a:lnTo>
                <a:lnTo>
                  <a:pt x="202" y="261"/>
                </a:lnTo>
                <a:lnTo>
                  <a:pt x="198" y="258"/>
                </a:lnTo>
                <a:lnTo>
                  <a:pt x="195" y="255"/>
                </a:lnTo>
                <a:lnTo>
                  <a:pt x="191" y="252"/>
                </a:lnTo>
                <a:lnTo>
                  <a:pt x="187" y="250"/>
                </a:lnTo>
                <a:lnTo>
                  <a:pt x="183" y="247"/>
                </a:lnTo>
                <a:lnTo>
                  <a:pt x="179" y="245"/>
                </a:lnTo>
                <a:lnTo>
                  <a:pt x="175" y="243"/>
                </a:lnTo>
                <a:lnTo>
                  <a:pt x="171" y="241"/>
                </a:lnTo>
                <a:lnTo>
                  <a:pt x="167" y="239"/>
                </a:lnTo>
                <a:lnTo>
                  <a:pt x="163" y="238"/>
                </a:lnTo>
                <a:lnTo>
                  <a:pt x="159" y="237"/>
                </a:lnTo>
                <a:lnTo>
                  <a:pt x="159" y="236"/>
                </a:lnTo>
                <a:lnTo>
                  <a:pt x="158" y="236"/>
                </a:lnTo>
                <a:lnTo>
                  <a:pt x="157" y="236"/>
                </a:lnTo>
                <a:lnTo>
                  <a:pt x="156" y="236"/>
                </a:lnTo>
                <a:lnTo>
                  <a:pt x="155" y="236"/>
                </a:lnTo>
                <a:lnTo>
                  <a:pt x="154" y="236"/>
                </a:lnTo>
                <a:lnTo>
                  <a:pt x="153" y="236"/>
                </a:lnTo>
                <a:lnTo>
                  <a:pt x="152" y="236"/>
                </a:lnTo>
                <a:lnTo>
                  <a:pt x="151" y="235"/>
                </a:lnTo>
                <a:lnTo>
                  <a:pt x="150" y="235"/>
                </a:lnTo>
                <a:lnTo>
                  <a:pt x="149" y="235"/>
                </a:lnTo>
                <a:lnTo>
                  <a:pt x="148" y="234"/>
                </a:lnTo>
                <a:lnTo>
                  <a:pt x="147" y="234"/>
                </a:lnTo>
                <a:lnTo>
                  <a:pt x="146" y="234"/>
                </a:lnTo>
                <a:lnTo>
                  <a:pt x="146" y="233"/>
                </a:lnTo>
                <a:lnTo>
                  <a:pt x="145" y="233"/>
                </a:lnTo>
                <a:lnTo>
                  <a:pt x="141" y="232"/>
                </a:lnTo>
                <a:lnTo>
                  <a:pt x="139" y="231"/>
                </a:lnTo>
                <a:lnTo>
                  <a:pt x="135" y="230"/>
                </a:lnTo>
                <a:lnTo>
                  <a:pt x="133" y="228"/>
                </a:lnTo>
                <a:lnTo>
                  <a:pt x="130" y="227"/>
                </a:lnTo>
                <a:lnTo>
                  <a:pt x="127" y="226"/>
                </a:lnTo>
                <a:lnTo>
                  <a:pt x="124" y="224"/>
                </a:lnTo>
                <a:lnTo>
                  <a:pt x="121" y="223"/>
                </a:lnTo>
                <a:lnTo>
                  <a:pt x="119" y="221"/>
                </a:lnTo>
                <a:lnTo>
                  <a:pt x="116" y="220"/>
                </a:lnTo>
                <a:lnTo>
                  <a:pt x="113" y="218"/>
                </a:lnTo>
                <a:lnTo>
                  <a:pt x="111" y="216"/>
                </a:lnTo>
                <a:lnTo>
                  <a:pt x="108" y="215"/>
                </a:lnTo>
                <a:lnTo>
                  <a:pt x="106" y="213"/>
                </a:lnTo>
                <a:lnTo>
                  <a:pt x="103" y="212"/>
                </a:lnTo>
                <a:lnTo>
                  <a:pt x="100" y="210"/>
                </a:lnTo>
                <a:lnTo>
                  <a:pt x="99" y="210"/>
                </a:lnTo>
                <a:lnTo>
                  <a:pt x="99" y="209"/>
                </a:lnTo>
                <a:lnTo>
                  <a:pt x="98" y="209"/>
                </a:lnTo>
                <a:lnTo>
                  <a:pt x="97" y="209"/>
                </a:lnTo>
                <a:lnTo>
                  <a:pt x="96" y="208"/>
                </a:lnTo>
                <a:lnTo>
                  <a:pt x="95" y="208"/>
                </a:lnTo>
                <a:lnTo>
                  <a:pt x="94" y="208"/>
                </a:lnTo>
                <a:lnTo>
                  <a:pt x="93" y="207"/>
                </a:lnTo>
                <a:lnTo>
                  <a:pt x="92" y="207"/>
                </a:lnTo>
                <a:lnTo>
                  <a:pt x="90" y="205"/>
                </a:lnTo>
                <a:lnTo>
                  <a:pt x="88" y="204"/>
                </a:lnTo>
                <a:lnTo>
                  <a:pt x="87" y="203"/>
                </a:lnTo>
                <a:lnTo>
                  <a:pt x="85" y="202"/>
                </a:lnTo>
                <a:lnTo>
                  <a:pt x="84" y="201"/>
                </a:lnTo>
                <a:lnTo>
                  <a:pt x="82" y="199"/>
                </a:lnTo>
                <a:lnTo>
                  <a:pt x="81" y="198"/>
                </a:lnTo>
                <a:lnTo>
                  <a:pt x="80" y="196"/>
                </a:lnTo>
                <a:lnTo>
                  <a:pt x="78" y="195"/>
                </a:lnTo>
                <a:lnTo>
                  <a:pt x="77" y="193"/>
                </a:lnTo>
                <a:lnTo>
                  <a:pt x="76" y="192"/>
                </a:lnTo>
                <a:lnTo>
                  <a:pt x="75" y="190"/>
                </a:lnTo>
                <a:lnTo>
                  <a:pt x="74" y="188"/>
                </a:lnTo>
                <a:lnTo>
                  <a:pt x="72" y="187"/>
                </a:lnTo>
                <a:lnTo>
                  <a:pt x="71" y="185"/>
                </a:lnTo>
                <a:lnTo>
                  <a:pt x="71" y="184"/>
                </a:lnTo>
                <a:lnTo>
                  <a:pt x="70" y="182"/>
                </a:lnTo>
                <a:lnTo>
                  <a:pt x="69" y="180"/>
                </a:lnTo>
                <a:lnTo>
                  <a:pt x="68" y="179"/>
                </a:lnTo>
                <a:lnTo>
                  <a:pt x="67" y="177"/>
                </a:lnTo>
                <a:lnTo>
                  <a:pt x="66" y="175"/>
                </a:lnTo>
                <a:lnTo>
                  <a:pt x="66" y="174"/>
                </a:lnTo>
                <a:lnTo>
                  <a:pt x="65" y="172"/>
                </a:lnTo>
                <a:lnTo>
                  <a:pt x="64" y="170"/>
                </a:lnTo>
                <a:lnTo>
                  <a:pt x="63" y="169"/>
                </a:lnTo>
                <a:lnTo>
                  <a:pt x="63" y="167"/>
                </a:lnTo>
                <a:lnTo>
                  <a:pt x="62" y="166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7" y="161"/>
                </a:lnTo>
                <a:lnTo>
                  <a:pt x="55" y="160"/>
                </a:lnTo>
                <a:lnTo>
                  <a:pt x="54" y="159"/>
                </a:lnTo>
                <a:lnTo>
                  <a:pt x="53" y="159"/>
                </a:lnTo>
                <a:lnTo>
                  <a:pt x="53" y="158"/>
                </a:lnTo>
                <a:lnTo>
                  <a:pt x="52" y="158"/>
                </a:lnTo>
                <a:lnTo>
                  <a:pt x="52" y="157"/>
                </a:lnTo>
                <a:lnTo>
                  <a:pt x="51" y="157"/>
                </a:lnTo>
                <a:lnTo>
                  <a:pt x="50" y="156"/>
                </a:lnTo>
                <a:lnTo>
                  <a:pt x="50" y="155"/>
                </a:lnTo>
                <a:lnTo>
                  <a:pt x="49" y="155"/>
                </a:lnTo>
                <a:lnTo>
                  <a:pt x="49" y="154"/>
                </a:lnTo>
                <a:lnTo>
                  <a:pt x="49" y="155"/>
                </a:lnTo>
                <a:lnTo>
                  <a:pt x="49" y="156"/>
                </a:lnTo>
                <a:lnTo>
                  <a:pt x="49" y="157"/>
                </a:lnTo>
                <a:lnTo>
                  <a:pt x="50" y="157"/>
                </a:lnTo>
                <a:lnTo>
                  <a:pt x="50" y="158"/>
                </a:lnTo>
                <a:lnTo>
                  <a:pt x="50" y="162"/>
                </a:lnTo>
                <a:lnTo>
                  <a:pt x="51" y="167"/>
                </a:lnTo>
                <a:lnTo>
                  <a:pt x="52" y="172"/>
                </a:lnTo>
                <a:lnTo>
                  <a:pt x="52" y="177"/>
                </a:lnTo>
                <a:lnTo>
                  <a:pt x="52" y="182"/>
                </a:lnTo>
                <a:lnTo>
                  <a:pt x="53" y="187"/>
                </a:lnTo>
                <a:lnTo>
                  <a:pt x="53" y="192"/>
                </a:lnTo>
                <a:lnTo>
                  <a:pt x="53" y="197"/>
                </a:lnTo>
                <a:lnTo>
                  <a:pt x="53" y="202"/>
                </a:lnTo>
                <a:lnTo>
                  <a:pt x="53" y="207"/>
                </a:lnTo>
                <a:lnTo>
                  <a:pt x="54" y="211"/>
                </a:lnTo>
                <a:lnTo>
                  <a:pt x="55" y="214"/>
                </a:lnTo>
                <a:lnTo>
                  <a:pt x="55" y="218"/>
                </a:lnTo>
                <a:lnTo>
                  <a:pt x="57" y="221"/>
                </a:lnTo>
                <a:lnTo>
                  <a:pt x="58" y="223"/>
                </a:lnTo>
                <a:lnTo>
                  <a:pt x="60" y="224"/>
                </a:lnTo>
                <a:lnTo>
                  <a:pt x="59" y="224"/>
                </a:lnTo>
                <a:lnTo>
                  <a:pt x="59" y="223"/>
                </a:lnTo>
                <a:lnTo>
                  <a:pt x="58" y="223"/>
                </a:lnTo>
                <a:lnTo>
                  <a:pt x="57" y="223"/>
                </a:lnTo>
                <a:lnTo>
                  <a:pt x="57" y="222"/>
                </a:lnTo>
                <a:lnTo>
                  <a:pt x="56" y="222"/>
                </a:lnTo>
                <a:lnTo>
                  <a:pt x="56" y="221"/>
                </a:lnTo>
                <a:lnTo>
                  <a:pt x="55" y="221"/>
                </a:lnTo>
                <a:lnTo>
                  <a:pt x="54" y="221"/>
                </a:lnTo>
                <a:lnTo>
                  <a:pt x="54" y="220"/>
                </a:lnTo>
                <a:lnTo>
                  <a:pt x="53" y="220"/>
                </a:lnTo>
                <a:lnTo>
                  <a:pt x="53" y="219"/>
                </a:lnTo>
                <a:lnTo>
                  <a:pt x="52" y="219"/>
                </a:lnTo>
                <a:lnTo>
                  <a:pt x="52" y="218"/>
                </a:lnTo>
                <a:lnTo>
                  <a:pt x="52" y="217"/>
                </a:lnTo>
                <a:lnTo>
                  <a:pt x="50" y="210"/>
                </a:lnTo>
                <a:lnTo>
                  <a:pt x="50" y="203"/>
                </a:lnTo>
                <a:lnTo>
                  <a:pt x="49" y="196"/>
                </a:lnTo>
                <a:lnTo>
                  <a:pt x="49" y="189"/>
                </a:lnTo>
                <a:lnTo>
                  <a:pt x="48" y="182"/>
                </a:lnTo>
                <a:lnTo>
                  <a:pt x="48" y="174"/>
                </a:lnTo>
                <a:lnTo>
                  <a:pt x="47" y="167"/>
                </a:lnTo>
                <a:lnTo>
                  <a:pt x="46" y="160"/>
                </a:lnTo>
                <a:lnTo>
                  <a:pt x="45" y="154"/>
                </a:lnTo>
                <a:lnTo>
                  <a:pt x="44" y="147"/>
                </a:lnTo>
                <a:lnTo>
                  <a:pt x="42" y="140"/>
                </a:lnTo>
                <a:lnTo>
                  <a:pt x="39" y="134"/>
                </a:lnTo>
                <a:lnTo>
                  <a:pt x="36" y="127"/>
                </a:lnTo>
                <a:lnTo>
                  <a:pt x="33" y="121"/>
                </a:lnTo>
                <a:lnTo>
                  <a:pt x="28" y="116"/>
                </a:lnTo>
                <a:lnTo>
                  <a:pt x="23" y="110"/>
                </a:lnTo>
                <a:lnTo>
                  <a:pt x="22" y="111"/>
                </a:lnTo>
                <a:lnTo>
                  <a:pt x="22" y="112"/>
                </a:lnTo>
                <a:lnTo>
                  <a:pt x="21" y="112"/>
                </a:lnTo>
                <a:lnTo>
                  <a:pt x="21" y="113"/>
                </a:lnTo>
                <a:lnTo>
                  <a:pt x="20" y="113"/>
                </a:lnTo>
                <a:lnTo>
                  <a:pt x="20" y="114"/>
                </a:lnTo>
                <a:lnTo>
                  <a:pt x="19" y="115"/>
                </a:lnTo>
                <a:lnTo>
                  <a:pt x="19" y="116"/>
                </a:lnTo>
                <a:lnTo>
                  <a:pt x="18" y="116"/>
                </a:lnTo>
                <a:lnTo>
                  <a:pt x="18" y="117"/>
                </a:lnTo>
                <a:lnTo>
                  <a:pt x="17" y="120"/>
                </a:lnTo>
                <a:lnTo>
                  <a:pt x="15" y="122"/>
                </a:lnTo>
                <a:lnTo>
                  <a:pt x="14" y="124"/>
                </a:lnTo>
                <a:lnTo>
                  <a:pt x="13" y="127"/>
                </a:lnTo>
                <a:lnTo>
                  <a:pt x="12" y="129"/>
                </a:lnTo>
                <a:lnTo>
                  <a:pt x="11" y="131"/>
                </a:lnTo>
                <a:lnTo>
                  <a:pt x="11" y="134"/>
                </a:lnTo>
                <a:lnTo>
                  <a:pt x="10" y="136"/>
                </a:lnTo>
                <a:lnTo>
                  <a:pt x="9" y="138"/>
                </a:lnTo>
                <a:lnTo>
                  <a:pt x="8" y="140"/>
                </a:lnTo>
                <a:lnTo>
                  <a:pt x="8" y="143"/>
                </a:lnTo>
                <a:lnTo>
                  <a:pt x="7" y="145"/>
                </a:lnTo>
                <a:lnTo>
                  <a:pt x="7" y="148"/>
                </a:lnTo>
                <a:lnTo>
                  <a:pt x="7" y="150"/>
                </a:lnTo>
                <a:lnTo>
                  <a:pt x="6" y="153"/>
                </a:lnTo>
                <a:lnTo>
                  <a:pt x="6" y="156"/>
                </a:lnTo>
                <a:lnTo>
                  <a:pt x="5" y="157"/>
                </a:lnTo>
                <a:lnTo>
                  <a:pt x="4" y="157"/>
                </a:lnTo>
                <a:lnTo>
                  <a:pt x="3" y="157"/>
                </a:lnTo>
                <a:lnTo>
                  <a:pt x="2" y="157"/>
                </a:lnTo>
                <a:lnTo>
                  <a:pt x="1" y="155"/>
                </a:lnTo>
                <a:lnTo>
                  <a:pt x="1" y="154"/>
                </a:lnTo>
                <a:lnTo>
                  <a:pt x="0" y="152"/>
                </a:lnTo>
                <a:lnTo>
                  <a:pt x="0" y="150"/>
                </a:lnTo>
                <a:lnTo>
                  <a:pt x="0" y="149"/>
                </a:lnTo>
                <a:lnTo>
                  <a:pt x="0" y="147"/>
                </a:lnTo>
                <a:lnTo>
                  <a:pt x="0" y="146"/>
                </a:lnTo>
                <a:lnTo>
                  <a:pt x="0" y="144"/>
                </a:lnTo>
                <a:lnTo>
                  <a:pt x="1" y="142"/>
                </a:lnTo>
                <a:lnTo>
                  <a:pt x="1" y="140"/>
                </a:lnTo>
                <a:lnTo>
                  <a:pt x="1" y="139"/>
                </a:lnTo>
                <a:lnTo>
                  <a:pt x="1" y="137"/>
                </a:lnTo>
                <a:lnTo>
                  <a:pt x="2" y="136"/>
                </a:lnTo>
                <a:lnTo>
                  <a:pt x="2" y="134"/>
                </a:lnTo>
                <a:lnTo>
                  <a:pt x="3" y="133"/>
                </a:lnTo>
                <a:lnTo>
                  <a:pt x="4" y="131"/>
                </a:lnTo>
                <a:lnTo>
                  <a:pt x="4" y="130"/>
                </a:lnTo>
                <a:lnTo>
                  <a:pt x="4" y="129"/>
                </a:lnTo>
                <a:lnTo>
                  <a:pt x="5" y="129"/>
                </a:lnTo>
                <a:lnTo>
                  <a:pt x="5" y="128"/>
                </a:lnTo>
                <a:lnTo>
                  <a:pt x="5" y="127"/>
                </a:lnTo>
                <a:lnTo>
                  <a:pt x="6" y="127"/>
                </a:lnTo>
                <a:lnTo>
                  <a:pt x="6" y="126"/>
                </a:lnTo>
                <a:lnTo>
                  <a:pt x="7" y="124"/>
                </a:lnTo>
                <a:lnTo>
                  <a:pt x="8" y="121"/>
                </a:lnTo>
                <a:lnTo>
                  <a:pt x="9" y="120"/>
                </a:lnTo>
                <a:lnTo>
                  <a:pt x="10" y="118"/>
                </a:lnTo>
                <a:lnTo>
                  <a:pt x="11" y="116"/>
                </a:lnTo>
                <a:lnTo>
                  <a:pt x="12" y="114"/>
                </a:lnTo>
                <a:lnTo>
                  <a:pt x="13" y="112"/>
                </a:lnTo>
                <a:lnTo>
                  <a:pt x="14" y="110"/>
                </a:lnTo>
                <a:lnTo>
                  <a:pt x="15" y="109"/>
                </a:lnTo>
                <a:lnTo>
                  <a:pt x="15" y="107"/>
                </a:lnTo>
                <a:lnTo>
                  <a:pt x="16" y="106"/>
                </a:lnTo>
                <a:lnTo>
                  <a:pt x="17" y="104"/>
                </a:lnTo>
                <a:lnTo>
                  <a:pt x="18" y="102"/>
                </a:lnTo>
                <a:lnTo>
                  <a:pt x="19" y="100"/>
                </a:lnTo>
                <a:lnTo>
                  <a:pt x="20" y="99"/>
                </a:lnTo>
                <a:lnTo>
                  <a:pt x="22" y="97"/>
                </a:lnTo>
                <a:lnTo>
                  <a:pt x="22" y="95"/>
                </a:lnTo>
                <a:lnTo>
                  <a:pt x="24" y="93"/>
                </a:lnTo>
                <a:lnTo>
                  <a:pt x="25" y="92"/>
                </a:lnTo>
                <a:lnTo>
                  <a:pt x="26" y="90"/>
                </a:lnTo>
                <a:lnTo>
                  <a:pt x="27" y="89"/>
                </a:lnTo>
                <a:lnTo>
                  <a:pt x="28" y="87"/>
                </a:lnTo>
                <a:lnTo>
                  <a:pt x="29" y="86"/>
                </a:lnTo>
                <a:lnTo>
                  <a:pt x="30" y="84"/>
                </a:lnTo>
                <a:lnTo>
                  <a:pt x="31" y="83"/>
                </a:lnTo>
                <a:lnTo>
                  <a:pt x="32" y="81"/>
                </a:lnTo>
                <a:lnTo>
                  <a:pt x="34" y="80"/>
                </a:lnTo>
                <a:lnTo>
                  <a:pt x="35" y="78"/>
                </a:lnTo>
                <a:lnTo>
                  <a:pt x="36" y="77"/>
                </a:lnTo>
                <a:lnTo>
                  <a:pt x="37" y="75"/>
                </a:lnTo>
                <a:lnTo>
                  <a:pt x="38" y="73"/>
                </a:lnTo>
                <a:lnTo>
                  <a:pt x="39" y="72"/>
                </a:lnTo>
                <a:lnTo>
                  <a:pt x="41" y="70"/>
                </a:lnTo>
                <a:lnTo>
                  <a:pt x="42" y="67"/>
                </a:lnTo>
                <a:lnTo>
                  <a:pt x="44" y="65"/>
                </a:lnTo>
                <a:lnTo>
                  <a:pt x="46" y="63"/>
                </a:lnTo>
                <a:lnTo>
                  <a:pt x="48" y="60"/>
                </a:lnTo>
                <a:lnTo>
                  <a:pt x="50" y="58"/>
                </a:lnTo>
                <a:lnTo>
                  <a:pt x="51" y="56"/>
                </a:lnTo>
                <a:lnTo>
                  <a:pt x="53" y="54"/>
                </a:lnTo>
                <a:lnTo>
                  <a:pt x="56" y="52"/>
                </a:lnTo>
                <a:lnTo>
                  <a:pt x="57" y="49"/>
                </a:lnTo>
                <a:lnTo>
                  <a:pt x="59" y="47"/>
                </a:lnTo>
                <a:lnTo>
                  <a:pt x="62" y="45"/>
                </a:lnTo>
                <a:lnTo>
                  <a:pt x="64" y="43"/>
                </a:lnTo>
                <a:lnTo>
                  <a:pt x="65" y="41"/>
                </a:lnTo>
                <a:lnTo>
                  <a:pt x="67" y="40"/>
                </a:lnTo>
                <a:lnTo>
                  <a:pt x="70" y="38"/>
                </a:lnTo>
                <a:lnTo>
                  <a:pt x="70" y="37"/>
                </a:lnTo>
                <a:lnTo>
                  <a:pt x="71" y="37"/>
                </a:lnTo>
                <a:lnTo>
                  <a:pt x="71" y="36"/>
                </a:lnTo>
                <a:lnTo>
                  <a:pt x="72" y="35"/>
                </a:lnTo>
                <a:lnTo>
                  <a:pt x="73" y="35"/>
                </a:lnTo>
                <a:lnTo>
                  <a:pt x="73" y="34"/>
                </a:lnTo>
                <a:lnTo>
                  <a:pt x="74" y="33"/>
                </a:lnTo>
                <a:lnTo>
                  <a:pt x="75" y="33"/>
                </a:lnTo>
                <a:lnTo>
                  <a:pt x="76" y="32"/>
                </a:lnTo>
                <a:lnTo>
                  <a:pt x="77" y="31"/>
                </a:lnTo>
                <a:lnTo>
                  <a:pt x="78" y="30"/>
                </a:lnTo>
                <a:lnTo>
                  <a:pt x="78" y="29"/>
                </a:lnTo>
                <a:lnTo>
                  <a:pt x="79" y="28"/>
                </a:lnTo>
                <a:lnTo>
                  <a:pt x="81" y="27"/>
                </a:lnTo>
                <a:lnTo>
                  <a:pt x="82" y="25"/>
                </a:lnTo>
                <a:lnTo>
                  <a:pt x="84" y="24"/>
                </a:lnTo>
                <a:lnTo>
                  <a:pt x="85" y="22"/>
                </a:lnTo>
                <a:lnTo>
                  <a:pt x="87" y="20"/>
                </a:lnTo>
                <a:lnTo>
                  <a:pt x="88" y="19"/>
                </a:lnTo>
                <a:lnTo>
                  <a:pt x="89" y="17"/>
                </a:lnTo>
                <a:lnTo>
                  <a:pt x="91" y="15"/>
                </a:lnTo>
                <a:lnTo>
                  <a:pt x="92" y="13"/>
                </a:lnTo>
                <a:lnTo>
                  <a:pt x="92" y="12"/>
                </a:lnTo>
                <a:lnTo>
                  <a:pt x="93" y="10"/>
                </a:lnTo>
                <a:lnTo>
                  <a:pt x="94" y="8"/>
                </a:lnTo>
                <a:lnTo>
                  <a:pt x="95" y="6"/>
                </a:lnTo>
                <a:lnTo>
                  <a:pt x="95" y="4"/>
                </a:lnTo>
                <a:lnTo>
                  <a:pt x="96" y="2"/>
                </a:lnTo>
                <a:lnTo>
                  <a:pt x="96" y="0"/>
                </a:lnTo>
              </a:path>
            </a:pathLst>
          </a:custGeom>
          <a:solidFill>
            <a:srgbClr val="FA473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5" name="Freeform 1065"/>
          <p:cNvSpPr>
            <a:spLocks/>
          </p:cNvSpPr>
          <p:nvPr/>
        </p:nvSpPr>
        <p:spPr bwMode="auto">
          <a:xfrm>
            <a:off x="1109663" y="4749800"/>
            <a:ext cx="38100" cy="101600"/>
          </a:xfrm>
          <a:custGeom>
            <a:avLst/>
            <a:gdLst>
              <a:gd name="T0" fmla="*/ 17 w 24"/>
              <a:gd name="T1" fmla="*/ 0 h 64"/>
              <a:gd name="T2" fmla="*/ 19 w 24"/>
              <a:gd name="T3" fmla="*/ 5 h 64"/>
              <a:gd name="T4" fmla="*/ 21 w 24"/>
              <a:gd name="T5" fmla="*/ 9 h 64"/>
              <a:gd name="T6" fmla="*/ 22 w 24"/>
              <a:gd name="T7" fmla="*/ 14 h 64"/>
              <a:gd name="T8" fmla="*/ 23 w 24"/>
              <a:gd name="T9" fmla="*/ 19 h 64"/>
              <a:gd name="T10" fmla="*/ 23 w 24"/>
              <a:gd name="T11" fmla="*/ 23 h 64"/>
              <a:gd name="T12" fmla="*/ 23 w 24"/>
              <a:gd name="T13" fmla="*/ 27 h 64"/>
              <a:gd name="T14" fmla="*/ 22 w 24"/>
              <a:gd name="T15" fmla="*/ 32 h 64"/>
              <a:gd name="T16" fmla="*/ 22 w 24"/>
              <a:gd name="T17" fmla="*/ 36 h 64"/>
              <a:gd name="T18" fmla="*/ 20 w 24"/>
              <a:gd name="T19" fmla="*/ 40 h 64"/>
              <a:gd name="T20" fmla="*/ 18 w 24"/>
              <a:gd name="T21" fmla="*/ 43 h 64"/>
              <a:gd name="T22" fmla="*/ 16 w 24"/>
              <a:gd name="T23" fmla="*/ 47 h 64"/>
              <a:gd name="T24" fmla="*/ 14 w 24"/>
              <a:gd name="T25" fmla="*/ 51 h 64"/>
              <a:gd name="T26" fmla="*/ 10 w 24"/>
              <a:gd name="T27" fmla="*/ 54 h 64"/>
              <a:gd name="T28" fmla="*/ 7 w 24"/>
              <a:gd name="T29" fmla="*/ 57 h 64"/>
              <a:gd name="T30" fmla="*/ 4 w 24"/>
              <a:gd name="T31" fmla="*/ 60 h 64"/>
              <a:gd name="T32" fmla="*/ 0 w 24"/>
              <a:gd name="T33" fmla="*/ 63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64"/>
              <a:gd name="T53" fmla="*/ 24 w 24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64">
                <a:moveTo>
                  <a:pt x="17" y="0"/>
                </a:moveTo>
                <a:lnTo>
                  <a:pt x="19" y="5"/>
                </a:lnTo>
                <a:lnTo>
                  <a:pt x="21" y="9"/>
                </a:lnTo>
                <a:lnTo>
                  <a:pt x="22" y="14"/>
                </a:lnTo>
                <a:lnTo>
                  <a:pt x="23" y="19"/>
                </a:lnTo>
                <a:lnTo>
                  <a:pt x="23" y="23"/>
                </a:lnTo>
                <a:lnTo>
                  <a:pt x="23" y="27"/>
                </a:lnTo>
                <a:lnTo>
                  <a:pt x="22" y="32"/>
                </a:lnTo>
                <a:lnTo>
                  <a:pt x="22" y="36"/>
                </a:lnTo>
                <a:lnTo>
                  <a:pt x="20" y="40"/>
                </a:lnTo>
                <a:lnTo>
                  <a:pt x="18" y="43"/>
                </a:lnTo>
                <a:lnTo>
                  <a:pt x="16" y="47"/>
                </a:lnTo>
                <a:lnTo>
                  <a:pt x="14" y="51"/>
                </a:lnTo>
                <a:lnTo>
                  <a:pt x="10" y="54"/>
                </a:lnTo>
                <a:lnTo>
                  <a:pt x="7" y="57"/>
                </a:lnTo>
                <a:lnTo>
                  <a:pt x="4" y="60"/>
                </a:lnTo>
                <a:lnTo>
                  <a:pt x="0" y="63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06" name="Freeform 1066"/>
          <p:cNvSpPr>
            <a:spLocks/>
          </p:cNvSpPr>
          <p:nvPr/>
        </p:nvSpPr>
        <p:spPr bwMode="auto">
          <a:xfrm>
            <a:off x="1128713" y="4746625"/>
            <a:ext cx="26987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7" name="Freeform 1067"/>
          <p:cNvSpPr>
            <a:spLocks/>
          </p:cNvSpPr>
          <p:nvPr/>
        </p:nvSpPr>
        <p:spPr bwMode="auto">
          <a:xfrm>
            <a:off x="1104900" y="4843463"/>
            <a:ext cx="26988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8" name="Rectangle 1068"/>
          <p:cNvSpPr>
            <a:spLocks noChangeArrowheads="1"/>
          </p:cNvSpPr>
          <p:nvPr/>
        </p:nvSpPr>
        <p:spPr bwMode="auto">
          <a:xfrm>
            <a:off x="4476750" y="1827213"/>
            <a:ext cx="4187825" cy="4252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509" name="Freeform 1069"/>
          <p:cNvSpPr>
            <a:spLocks/>
          </p:cNvSpPr>
          <p:nvPr/>
        </p:nvSpPr>
        <p:spPr bwMode="auto">
          <a:xfrm>
            <a:off x="5495925" y="1827213"/>
            <a:ext cx="3170238" cy="4254500"/>
          </a:xfrm>
          <a:custGeom>
            <a:avLst/>
            <a:gdLst>
              <a:gd name="T0" fmla="*/ 1895 w 1998"/>
              <a:gd name="T1" fmla="*/ 229 h 2680"/>
              <a:gd name="T2" fmla="*/ 1911 w 1998"/>
              <a:gd name="T3" fmla="*/ 349 h 2680"/>
              <a:gd name="T4" fmla="*/ 1925 w 1998"/>
              <a:gd name="T5" fmla="*/ 466 h 2680"/>
              <a:gd name="T6" fmla="*/ 1948 w 1998"/>
              <a:gd name="T7" fmla="*/ 572 h 2680"/>
              <a:gd name="T8" fmla="*/ 1981 w 1998"/>
              <a:gd name="T9" fmla="*/ 716 h 2680"/>
              <a:gd name="T10" fmla="*/ 1943 w 1998"/>
              <a:gd name="T11" fmla="*/ 1606 h 2680"/>
              <a:gd name="T12" fmla="*/ 1890 w 1998"/>
              <a:gd name="T13" fmla="*/ 1922 h 2680"/>
              <a:gd name="T14" fmla="*/ 1892 w 1998"/>
              <a:gd name="T15" fmla="*/ 2004 h 2680"/>
              <a:gd name="T16" fmla="*/ 1889 w 1998"/>
              <a:gd name="T17" fmla="*/ 2152 h 2680"/>
              <a:gd name="T18" fmla="*/ 1896 w 1998"/>
              <a:gd name="T19" fmla="*/ 2444 h 2680"/>
              <a:gd name="T20" fmla="*/ 1405 w 1998"/>
              <a:gd name="T21" fmla="*/ 2602 h 2680"/>
              <a:gd name="T22" fmla="*/ 1473 w 1998"/>
              <a:gd name="T23" fmla="*/ 2329 h 2680"/>
              <a:gd name="T24" fmla="*/ 1474 w 1998"/>
              <a:gd name="T25" fmla="*/ 2236 h 2680"/>
              <a:gd name="T26" fmla="*/ 1436 w 1998"/>
              <a:gd name="T27" fmla="*/ 2101 h 2680"/>
              <a:gd name="T28" fmla="*/ 1450 w 1998"/>
              <a:gd name="T29" fmla="*/ 1855 h 2680"/>
              <a:gd name="T30" fmla="*/ 1422 w 1998"/>
              <a:gd name="T31" fmla="*/ 1512 h 2680"/>
              <a:gd name="T32" fmla="*/ 1344 w 1998"/>
              <a:gd name="T33" fmla="*/ 921 h 2680"/>
              <a:gd name="T34" fmla="*/ 1265 w 1998"/>
              <a:gd name="T35" fmla="*/ 1512 h 2680"/>
              <a:gd name="T36" fmla="*/ 1237 w 1998"/>
              <a:gd name="T37" fmla="*/ 1855 h 2680"/>
              <a:gd name="T38" fmla="*/ 1251 w 1998"/>
              <a:gd name="T39" fmla="*/ 2101 h 2680"/>
              <a:gd name="T40" fmla="*/ 1212 w 1998"/>
              <a:gd name="T41" fmla="*/ 2236 h 2680"/>
              <a:gd name="T42" fmla="*/ 1214 w 1998"/>
              <a:gd name="T43" fmla="*/ 2329 h 2680"/>
              <a:gd name="T44" fmla="*/ 1282 w 1998"/>
              <a:gd name="T45" fmla="*/ 2602 h 2680"/>
              <a:gd name="T46" fmla="*/ 790 w 1998"/>
              <a:gd name="T47" fmla="*/ 2444 h 2680"/>
              <a:gd name="T48" fmla="*/ 797 w 1998"/>
              <a:gd name="T49" fmla="*/ 2152 h 2680"/>
              <a:gd name="T50" fmla="*/ 794 w 1998"/>
              <a:gd name="T51" fmla="*/ 2004 h 2680"/>
              <a:gd name="T52" fmla="*/ 797 w 1998"/>
              <a:gd name="T53" fmla="*/ 1922 h 2680"/>
              <a:gd name="T54" fmla="*/ 743 w 1998"/>
              <a:gd name="T55" fmla="*/ 1606 h 2680"/>
              <a:gd name="T56" fmla="*/ 705 w 1998"/>
              <a:gd name="T57" fmla="*/ 716 h 2680"/>
              <a:gd name="T58" fmla="*/ 737 w 1998"/>
              <a:gd name="T59" fmla="*/ 574 h 2680"/>
              <a:gd name="T60" fmla="*/ 761 w 1998"/>
              <a:gd name="T61" fmla="*/ 474 h 2680"/>
              <a:gd name="T62" fmla="*/ 773 w 1998"/>
              <a:gd name="T63" fmla="*/ 358 h 2680"/>
              <a:gd name="T64" fmla="*/ 793 w 1998"/>
              <a:gd name="T65" fmla="*/ 236 h 2680"/>
              <a:gd name="T66" fmla="*/ 783 w 1998"/>
              <a:gd name="T67" fmla="*/ 196 h 2680"/>
              <a:gd name="T68" fmla="*/ 664 w 1998"/>
              <a:gd name="T69" fmla="*/ 547 h 2680"/>
              <a:gd name="T70" fmla="*/ 569 w 1998"/>
              <a:gd name="T71" fmla="*/ 746 h 2680"/>
              <a:gd name="T72" fmla="*/ 548 w 1998"/>
              <a:gd name="T73" fmla="*/ 818 h 2680"/>
              <a:gd name="T74" fmla="*/ 527 w 1998"/>
              <a:gd name="T75" fmla="*/ 877 h 2680"/>
              <a:gd name="T76" fmla="*/ 492 w 1998"/>
              <a:gd name="T77" fmla="*/ 1220 h 2680"/>
              <a:gd name="T78" fmla="*/ 453 w 1998"/>
              <a:gd name="T79" fmla="*/ 1347 h 2680"/>
              <a:gd name="T80" fmla="*/ 418 w 1998"/>
              <a:gd name="T81" fmla="*/ 1318 h 2680"/>
              <a:gd name="T82" fmla="*/ 420 w 1998"/>
              <a:gd name="T83" fmla="*/ 1200 h 2680"/>
              <a:gd name="T84" fmla="*/ 385 w 1998"/>
              <a:gd name="T85" fmla="*/ 1242 h 2680"/>
              <a:gd name="T86" fmla="*/ 321 w 1998"/>
              <a:gd name="T87" fmla="*/ 1389 h 2680"/>
              <a:gd name="T88" fmla="*/ 281 w 1998"/>
              <a:gd name="T89" fmla="*/ 1391 h 2680"/>
              <a:gd name="T90" fmla="*/ 306 w 1998"/>
              <a:gd name="T91" fmla="*/ 1225 h 2680"/>
              <a:gd name="T92" fmla="*/ 303 w 1998"/>
              <a:gd name="T93" fmla="*/ 1196 h 2680"/>
              <a:gd name="T94" fmla="*/ 226 w 1998"/>
              <a:gd name="T95" fmla="*/ 1364 h 2680"/>
              <a:gd name="T96" fmla="*/ 176 w 1998"/>
              <a:gd name="T97" fmla="*/ 1391 h 2680"/>
              <a:gd name="T98" fmla="*/ 185 w 1998"/>
              <a:gd name="T99" fmla="*/ 1266 h 2680"/>
              <a:gd name="T100" fmla="*/ 230 w 1998"/>
              <a:gd name="T101" fmla="*/ 1130 h 2680"/>
              <a:gd name="T102" fmla="*/ 147 w 1998"/>
              <a:gd name="T103" fmla="*/ 1246 h 2680"/>
              <a:gd name="T104" fmla="*/ 76 w 1998"/>
              <a:gd name="T105" fmla="*/ 1307 h 2680"/>
              <a:gd name="T106" fmla="*/ 75 w 1998"/>
              <a:gd name="T107" fmla="*/ 1237 h 2680"/>
              <a:gd name="T108" fmla="*/ 174 w 1998"/>
              <a:gd name="T109" fmla="*/ 1028 h 2680"/>
              <a:gd name="T110" fmla="*/ 182 w 1998"/>
              <a:gd name="T111" fmla="*/ 950 h 2680"/>
              <a:gd name="T112" fmla="*/ 119 w 1998"/>
              <a:gd name="T113" fmla="*/ 977 h 2680"/>
              <a:gd name="T114" fmla="*/ 1 w 1998"/>
              <a:gd name="T115" fmla="*/ 986 h 2680"/>
              <a:gd name="T116" fmla="*/ 60 w 1998"/>
              <a:gd name="T117" fmla="*/ 914 h 2680"/>
              <a:gd name="T118" fmla="*/ 126 w 1998"/>
              <a:gd name="T119" fmla="*/ 868 h 2680"/>
              <a:gd name="T120" fmla="*/ 254 w 1998"/>
              <a:gd name="T121" fmla="*/ 792 h 2680"/>
              <a:gd name="T122" fmla="*/ 341 w 1998"/>
              <a:gd name="T123" fmla="*/ 697 h 2680"/>
              <a:gd name="T124" fmla="*/ 425 w 1998"/>
              <a:gd name="T125" fmla="*/ 169 h 26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98"/>
              <a:gd name="T190" fmla="*/ 0 h 2680"/>
              <a:gd name="T191" fmla="*/ 1998 w 1998"/>
              <a:gd name="T192" fmla="*/ 2680 h 26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98" h="2680">
                <a:moveTo>
                  <a:pt x="1903" y="196"/>
                </a:moveTo>
                <a:lnTo>
                  <a:pt x="1902" y="199"/>
                </a:lnTo>
                <a:lnTo>
                  <a:pt x="1902" y="203"/>
                </a:lnTo>
                <a:lnTo>
                  <a:pt x="1901" y="206"/>
                </a:lnTo>
                <a:lnTo>
                  <a:pt x="1900" y="210"/>
                </a:lnTo>
                <a:lnTo>
                  <a:pt x="1900" y="212"/>
                </a:lnTo>
                <a:lnTo>
                  <a:pt x="1899" y="215"/>
                </a:lnTo>
                <a:lnTo>
                  <a:pt x="1898" y="218"/>
                </a:lnTo>
                <a:lnTo>
                  <a:pt x="1898" y="220"/>
                </a:lnTo>
                <a:lnTo>
                  <a:pt x="1897" y="222"/>
                </a:lnTo>
                <a:lnTo>
                  <a:pt x="1897" y="224"/>
                </a:lnTo>
                <a:lnTo>
                  <a:pt x="1896" y="225"/>
                </a:lnTo>
                <a:lnTo>
                  <a:pt x="1896" y="227"/>
                </a:lnTo>
                <a:lnTo>
                  <a:pt x="1896" y="228"/>
                </a:lnTo>
                <a:lnTo>
                  <a:pt x="1895" y="229"/>
                </a:lnTo>
                <a:lnTo>
                  <a:pt x="1894" y="236"/>
                </a:lnTo>
                <a:lnTo>
                  <a:pt x="1893" y="242"/>
                </a:lnTo>
                <a:lnTo>
                  <a:pt x="1892" y="250"/>
                </a:lnTo>
                <a:lnTo>
                  <a:pt x="1892" y="257"/>
                </a:lnTo>
                <a:lnTo>
                  <a:pt x="1893" y="265"/>
                </a:lnTo>
                <a:lnTo>
                  <a:pt x="1894" y="272"/>
                </a:lnTo>
                <a:lnTo>
                  <a:pt x="1895" y="280"/>
                </a:lnTo>
                <a:lnTo>
                  <a:pt x="1896" y="289"/>
                </a:lnTo>
                <a:lnTo>
                  <a:pt x="1898" y="297"/>
                </a:lnTo>
                <a:lnTo>
                  <a:pt x="1900" y="306"/>
                </a:lnTo>
                <a:lnTo>
                  <a:pt x="1902" y="314"/>
                </a:lnTo>
                <a:lnTo>
                  <a:pt x="1904" y="323"/>
                </a:lnTo>
                <a:lnTo>
                  <a:pt x="1906" y="331"/>
                </a:lnTo>
                <a:lnTo>
                  <a:pt x="1909" y="340"/>
                </a:lnTo>
                <a:lnTo>
                  <a:pt x="1911" y="349"/>
                </a:lnTo>
                <a:lnTo>
                  <a:pt x="1913" y="358"/>
                </a:lnTo>
                <a:lnTo>
                  <a:pt x="1915" y="366"/>
                </a:lnTo>
                <a:lnTo>
                  <a:pt x="1917" y="374"/>
                </a:lnTo>
                <a:lnTo>
                  <a:pt x="1919" y="382"/>
                </a:lnTo>
                <a:lnTo>
                  <a:pt x="1920" y="390"/>
                </a:lnTo>
                <a:lnTo>
                  <a:pt x="1921" y="398"/>
                </a:lnTo>
                <a:lnTo>
                  <a:pt x="1922" y="406"/>
                </a:lnTo>
                <a:lnTo>
                  <a:pt x="1922" y="413"/>
                </a:lnTo>
                <a:lnTo>
                  <a:pt x="1923" y="421"/>
                </a:lnTo>
                <a:lnTo>
                  <a:pt x="1923" y="429"/>
                </a:lnTo>
                <a:lnTo>
                  <a:pt x="1924" y="436"/>
                </a:lnTo>
                <a:lnTo>
                  <a:pt x="1924" y="444"/>
                </a:lnTo>
                <a:lnTo>
                  <a:pt x="1924" y="451"/>
                </a:lnTo>
                <a:lnTo>
                  <a:pt x="1925" y="459"/>
                </a:lnTo>
                <a:lnTo>
                  <a:pt x="1925" y="466"/>
                </a:lnTo>
                <a:lnTo>
                  <a:pt x="1925" y="474"/>
                </a:lnTo>
                <a:lnTo>
                  <a:pt x="1926" y="482"/>
                </a:lnTo>
                <a:lnTo>
                  <a:pt x="1926" y="490"/>
                </a:lnTo>
                <a:lnTo>
                  <a:pt x="1927" y="499"/>
                </a:lnTo>
                <a:lnTo>
                  <a:pt x="1929" y="507"/>
                </a:lnTo>
                <a:lnTo>
                  <a:pt x="1931" y="515"/>
                </a:lnTo>
                <a:lnTo>
                  <a:pt x="1932" y="523"/>
                </a:lnTo>
                <a:lnTo>
                  <a:pt x="1935" y="531"/>
                </a:lnTo>
                <a:lnTo>
                  <a:pt x="1937" y="539"/>
                </a:lnTo>
                <a:lnTo>
                  <a:pt x="1939" y="546"/>
                </a:lnTo>
                <a:lnTo>
                  <a:pt x="1941" y="552"/>
                </a:lnTo>
                <a:lnTo>
                  <a:pt x="1943" y="558"/>
                </a:lnTo>
                <a:lnTo>
                  <a:pt x="1945" y="564"/>
                </a:lnTo>
                <a:lnTo>
                  <a:pt x="1947" y="568"/>
                </a:lnTo>
                <a:lnTo>
                  <a:pt x="1948" y="572"/>
                </a:lnTo>
                <a:lnTo>
                  <a:pt x="1949" y="574"/>
                </a:lnTo>
                <a:lnTo>
                  <a:pt x="1950" y="576"/>
                </a:lnTo>
                <a:lnTo>
                  <a:pt x="1950" y="577"/>
                </a:lnTo>
                <a:lnTo>
                  <a:pt x="1951" y="577"/>
                </a:lnTo>
                <a:lnTo>
                  <a:pt x="1952" y="578"/>
                </a:lnTo>
                <a:lnTo>
                  <a:pt x="1954" y="580"/>
                </a:lnTo>
                <a:lnTo>
                  <a:pt x="1956" y="583"/>
                </a:lnTo>
                <a:lnTo>
                  <a:pt x="1958" y="588"/>
                </a:lnTo>
                <a:lnTo>
                  <a:pt x="1961" y="596"/>
                </a:lnTo>
                <a:lnTo>
                  <a:pt x="1964" y="607"/>
                </a:lnTo>
                <a:lnTo>
                  <a:pt x="1967" y="620"/>
                </a:lnTo>
                <a:lnTo>
                  <a:pt x="1970" y="638"/>
                </a:lnTo>
                <a:lnTo>
                  <a:pt x="1974" y="659"/>
                </a:lnTo>
                <a:lnTo>
                  <a:pt x="1977" y="685"/>
                </a:lnTo>
                <a:lnTo>
                  <a:pt x="1981" y="716"/>
                </a:lnTo>
                <a:lnTo>
                  <a:pt x="1985" y="752"/>
                </a:lnTo>
                <a:lnTo>
                  <a:pt x="1989" y="794"/>
                </a:lnTo>
                <a:lnTo>
                  <a:pt x="1993" y="842"/>
                </a:lnTo>
                <a:lnTo>
                  <a:pt x="1996" y="896"/>
                </a:lnTo>
                <a:lnTo>
                  <a:pt x="1997" y="956"/>
                </a:lnTo>
                <a:lnTo>
                  <a:pt x="1996" y="1019"/>
                </a:lnTo>
                <a:lnTo>
                  <a:pt x="1994" y="1085"/>
                </a:lnTo>
                <a:lnTo>
                  <a:pt x="1990" y="1154"/>
                </a:lnTo>
                <a:lnTo>
                  <a:pt x="1986" y="1223"/>
                </a:lnTo>
                <a:lnTo>
                  <a:pt x="1980" y="1292"/>
                </a:lnTo>
                <a:lnTo>
                  <a:pt x="1973" y="1361"/>
                </a:lnTo>
                <a:lnTo>
                  <a:pt x="1966" y="1428"/>
                </a:lnTo>
                <a:lnTo>
                  <a:pt x="1959" y="1491"/>
                </a:lnTo>
                <a:lnTo>
                  <a:pt x="1951" y="1551"/>
                </a:lnTo>
                <a:lnTo>
                  <a:pt x="1943" y="1606"/>
                </a:lnTo>
                <a:lnTo>
                  <a:pt x="1936" y="1655"/>
                </a:lnTo>
                <a:lnTo>
                  <a:pt x="1929" y="1697"/>
                </a:lnTo>
                <a:lnTo>
                  <a:pt x="1922" y="1731"/>
                </a:lnTo>
                <a:lnTo>
                  <a:pt x="1917" y="1757"/>
                </a:lnTo>
                <a:lnTo>
                  <a:pt x="1911" y="1777"/>
                </a:lnTo>
                <a:lnTo>
                  <a:pt x="1907" y="1796"/>
                </a:lnTo>
                <a:lnTo>
                  <a:pt x="1904" y="1815"/>
                </a:lnTo>
                <a:lnTo>
                  <a:pt x="1901" y="1832"/>
                </a:lnTo>
                <a:lnTo>
                  <a:pt x="1898" y="1849"/>
                </a:lnTo>
                <a:lnTo>
                  <a:pt x="1896" y="1864"/>
                </a:lnTo>
                <a:lnTo>
                  <a:pt x="1894" y="1878"/>
                </a:lnTo>
                <a:lnTo>
                  <a:pt x="1892" y="1891"/>
                </a:lnTo>
                <a:lnTo>
                  <a:pt x="1891" y="1903"/>
                </a:lnTo>
                <a:lnTo>
                  <a:pt x="1890" y="1913"/>
                </a:lnTo>
                <a:lnTo>
                  <a:pt x="1890" y="1922"/>
                </a:lnTo>
                <a:lnTo>
                  <a:pt x="1890" y="1929"/>
                </a:lnTo>
                <a:lnTo>
                  <a:pt x="1889" y="1935"/>
                </a:lnTo>
                <a:lnTo>
                  <a:pt x="1889" y="1939"/>
                </a:lnTo>
                <a:lnTo>
                  <a:pt x="1889" y="1942"/>
                </a:lnTo>
                <a:lnTo>
                  <a:pt x="1889" y="1943"/>
                </a:lnTo>
                <a:lnTo>
                  <a:pt x="1890" y="1947"/>
                </a:lnTo>
                <a:lnTo>
                  <a:pt x="1890" y="1951"/>
                </a:lnTo>
                <a:lnTo>
                  <a:pt x="1890" y="1956"/>
                </a:lnTo>
                <a:lnTo>
                  <a:pt x="1890" y="1962"/>
                </a:lnTo>
                <a:lnTo>
                  <a:pt x="1891" y="1967"/>
                </a:lnTo>
                <a:lnTo>
                  <a:pt x="1891" y="1974"/>
                </a:lnTo>
                <a:lnTo>
                  <a:pt x="1891" y="1980"/>
                </a:lnTo>
                <a:lnTo>
                  <a:pt x="1891" y="1988"/>
                </a:lnTo>
                <a:lnTo>
                  <a:pt x="1892" y="1996"/>
                </a:lnTo>
                <a:lnTo>
                  <a:pt x="1892" y="2004"/>
                </a:lnTo>
                <a:lnTo>
                  <a:pt x="1892" y="2013"/>
                </a:lnTo>
                <a:lnTo>
                  <a:pt x="1893" y="2024"/>
                </a:lnTo>
                <a:lnTo>
                  <a:pt x="1893" y="2034"/>
                </a:lnTo>
                <a:lnTo>
                  <a:pt x="1894" y="2045"/>
                </a:lnTo>
                <a:lnTo>
                  <a:pt x="1894" y="2058"/>
                </a:lnTo>
                <a:lnTo>
                  <a:pt x="1895" y="2071"/>
                </a:lnTo>
                <a:lnTo>
                  <a:pt x="1896" y="2080"/>
                </a:lnTo>
                <a:lnTo>
                  <a:pt x="1896" y="2089"/>
                </a:lnTo>
                <a:lnTo>
                  <a:pt x="1895" y="2098"/>
                </a:lnTo>
                <a:lnTo>
                  <a:pt x="1895" y="2107"/>
                </a:lnTo>
                <a:lnTo>
                  <a:pt x="1894" y="2116"/>
                </a:lnTo>
                <a:lnTo>
                  <a:pt x="1893" y="2125"/>
                </a:lnTo>
                <a:lnTo>
                  <a:pt x="1892" y="2134"/>
                </a:lnTo>
                <a:lnTo>
                  <a:pt x="1890" y="2143"/>
                </a:lnTo>
                <a:lnTo>
                  <a:pt x="1889" y="2152"/>
                </a:lnTo>
                <a:lnTo>
                  <a:pt x="1887" y="2161"/>
                </a:lnTo>
                <a:lnTo>
                  <a:pt x="1885" y="2169"/>
                </a:lnTo>
                <a:lnTo>
                  <a:pt x="1884" y="2177"/>
                </a:lnTo>
                <a:lnTo>
                  <a:pt x="1882" y="2185"/>
                </a:lnTo>
                <a:lnTo>
                  <a:pt x="1880" y="2192"/>
                </a:lnTo>
                <a:lnTo>
                  <a:pt x="1878" y="2199"/>
                </a:lnTo>
                <a:lnTo>
                  <a:pt x="1877" y="2205"/>
                </a:lnTo>
                <a:lnTo>
                  <a:pt x="1883" y="2234"/>
                </a:lnTo>
                <a:lnTo>
                  <a:pt x="1888" y="2264"/>
                </a:lnTo>
                <a:lnTo>
                  <a:pt x="1891" y="2293"/>
                </a:lnTo>
                <a:lnTo>
                  <a:pt x="1894" y="2324"/>
                </a:lnTo>
                <a:lnTo>
                  <a:pt x="1896" y="2354"/>
                </a:lnTo>
                <a:lnTo>
                  <a:pt x="1897" y="2384"/>
                </a:lnTo>
                <a:lnTo>
                  <a:pt x="1897" y="2414"/>
                </a:lnTo>
                <a:lnTo>
                  <a:pt x="1896" y="2444"/>
                </a:lnTo>
                <a:lnTo>
                  <a:pt x="1895" y="2474"/>
                </a:lnTo>
                <a:lnTo>
                  <a:pt x="1892" y="2505"/>
                </a:lnTo>
                <a:lnTo>
                  <a:pt x="1889" y="2534"/>
                </a:lnTo>
                <a:lnTo>
                  <a:pt x="1885" y="2564"/>
                </a:lnTo>
                <a:lnTo>
                  <a:pt x="1881" y="2593"/>
                </a:lnTo>
                <a:lnTo>
                  <a:pt x="1876" y="2622"/>
                </a:lnTo>
                <a:lnTo>
                  <a:pt x="1871" y="2651"/>
                </a:lnTo>
                <a:lnTo>
                  <a:pt x="1865" y="2679"/>
                </a:lnTo>
                <a:lnTo>
                  <a:pt x="1400" y="2679"/>
                </a:lnTo>
                <a:lnTo>
                  <a:pt x="1400" y="2671"/>
                </a:lnTo>
                <a:lnTo>
                  <a:pt x="1400" y="2661"/>
                </a:lnTo>
                <a:lnTo>
                  <a:pt x="1401" y="2649"/>
                </a:lnTo>
                <a:lnTo>
                  <a:pt x="1402" y="2635"/>
                </a:lnTo>
                <a:lnTo>
                  <a:pt x="1403" y="2620"/>
                </a:lnTo>
                <a:lnTo>
                  <a:pt x="1405" y="2602"/>
                </a:lnTo>
                <a:lnTo>
                  <a:pt x="1407" y="2582"/>
                </a:lnTo>
                <a:lnTo>
                  <a:pt x="1410" y="2561"/>
                </a:lnTo>
                <a:lnTo>
                  <a:pt x="1414" y="2538"/>
                </a:lnTo>
                <a:lnTo>
                  <a:pt x="1418" y="2513"/>
                </a:lnTo>
                <a:lnTo>
                  <a:pt x="1424" y="2488"/>
                </a:lnTo>
                <a:lnTo>
                  <a:pt x="1430" y="2461"/>
                </a:lnTo>
                <a:lnTo>
                  <a:pt x="1438" y="2433"/>
                </a:lnTo>
                <a:lnTo>
                  <a:pt x="1446" y="2403"/>
                </a:lnTo>
                <a:lnTo>
                  <a:pt x="1456" y="2373"/>
                </a:lnTo>
                <a:lnTo>
                  <a:pt x="1468" y="2342"/>
                </a:lnTo>
                <a:lnTo>
                  <a:pt x="1468" y="2341"/>
                </a:lnTo>
                <a:lnTo>
                  <a:pt x="1469" y="2339"/>
                </a:lnTo>
                <a:lnTo>
                  <a:pt x="1470" y="2337"/>
                </a:lnTo>
                <a:lnTo>
                  <a:pt x="1471" y="2333"/>
                </a:lnTo>
                <a:lnTo>
                  <a:pt x="1473" y="2329"/>
                </a:lnTo>
                <a:lnTo>
                  <a:pt x="1474" y="2324"/>
                </a:lnTo>
                <a:lnTo>
                  <a:pt x="1476" y="2319"/>
                </a:lnTo>
                <a:lnTo>
                  <a:pt x="1478" y="2312"/>
                </a:lnTo>
                <a:lnTo>
                  <a:pt x="1480" y="2306"/>
                </a:lnTo>
                <a:lnTo>
                  <a:pt x="1481" y="2299"/>
                </a:lnTo>
                <a:lnTo>
                  <a:pt x="1483" y="2293"/>
                </a:lnTo>
                <a:lnTo>
                  <a:pt x="1484" y="2286"/>
                </a:lnTo>
                <a:lnTo>
                  <a:pt x="1484" y="2279"/>
                </a:lnTo>
                <a:lnTo>
                  <a:pt x="1484" y="2272"/>
                </a:lnTo>
                <a:lnTo>
                  <a:pt x="1483" y="2265"/>
                </a:lnTo>
                <a:lnTo>
                  <a:pt x="1482" y="2259"/>
                </a:lnTo>
                <a:lnTo>
                  <a:pt x="1480" y="2253"/>
                </a:lnTo>
                <a:lnTo>
                  <a:pt x="1478" y="2248"/>
                </a:lnTo>
                <a:lnTo>
                  <a:pt x="1476" y="2242"/>
                </a:lnTo>
                <a:lnTo>
                  <a:pt x="1474" y="2236"/>
                </a:lnTo>
                <a:lnTo>
                  <a:pt x="1472" y="2230"/>
                </a:lnTo>
                <a:lnTo>
                  <a:pt x="1470" y="2224"/>
                </a:lnTo>
                <a:lnTo>
                  <a:pt x="1468" y="2218"/>
                </a:lnTo>
                <a:lnTo>
                  <a:pt x="1465" y="2212"/>
                </a:lnTo>
                <a:lnTo>
                  <a:pt x="1463" y="2205"/>
                </a:lnTo>
                <a:lnTo>
                  <a:pt x="1461" y="2198"/>
                </a:lnTo>
                <a:lnTo>
                  <a:pt x="1459" y="2191"/>
                </a:lnTo>
                <a:lnTo>
                  <a:pt x="1456" y="2184"/>
                </a:lnTo>
                <a:lnTo>
                  <a:pt x="1454" y="2176"/>
                </a:lnTo>
                <a:lnTo>
                  <a:pt x="1451" y="2168"/>
                </a:lnTo>
                <a:lnTo>
                  <a:pt x="1449" y="2159"/>
                </a:lnTo>
                <a:lnTo>
                  <a:pt x="1446" y="2150"/>
                </a:lnTo>
                <a:lnTo>
                  <a:pt x="1442" y="2134"/>
                </a:lnTo>
                <a:lnTo>
                  <a:pt x="1439" y="2118"/>
                </a:lnTo>
                <a:lnTo>
                  <a:pt x="1436" y="2101"/>
                </a:lnTo>
                <a:lnTo>
                  <a:pt x="1434" y="2084"/>
                </a:lnTo>
                <a:lnTo>
                  <a:pt x="1433" y="2067"/>
                </a:lnTo>
                <a:lnTo>
                  <a:pt x="1432" y="2051"/>
                </a:lnTo>
                <a:lnTo>
                  <a:pt x="1432" y="2033"/>
                </a:lnTo>
                <a:lnTo>
                  <a:pt x="1432" y="2017"/>
                </a:lnTo>
                <a:lnTo>
                  <a:pt x="1433" y="2000"/>
                </a:lnTo>
                <a:lnTo>
                  <a:pt x="1434" y="1983"/>
                </a:lnTo>
                <a:lnTo>
                  <a:pt x="1436" y="1966"/>
                </a:lnTo>
                <a:lnTo>
                  <a:pt x="1438" y="1950"/>
                </a:lnTo>
                <a:lnTo>
                  <a:pt x="1440" y="1934"/>
                </a:lnTo>
                <a:lnTo>
                  <a:pt x="1442" y="1918"/>
                </a:lnTo>
                <a:lnTo>
                  <a:pt x="1444" y="1903"/>
                </a:lnTo>
                <a:lnTo>
                  <a:pt x="1446" y="1888"/>
                </a:lnTo>
                <a:lnTo>
                  <a:pt x="1448" y="1872"/>
                </a:lnTo>
                <a:lnTo>
                  <a:pt x="1450" y="1855"/>
                </a:lnTo>
                <a:lnTo>
                  <a:pt x="1451" y="1837"/>
                </a:lnTo>
                <a:lnTo>
                  <a:pt x="1453" y="1818"/>
                </a:lnTo>
                <a:lnTo>
                  <a:pt x="1453" y="1798"/>
                </a:lnTo>
                <a:lnTo>
                  <a:pt x="1454" y="1777"/>
                </a:lnTo>
                <a:lnTo>
                  <a:pt x="1454" y="1755"/>
                </a:lnTo>
                <a:lnTo>
                  <a:pt x="1453" y="1732"/>
                </a:lnTo>
                <a:lnTo>
                  <a:pt x="1452" y="1709"/>
                </a:lnTo>
                <a:lnTo>
                  <a:pt x="1450" y="1685"/>
                </a:lnTo>
                <a:lnTo>
                  <a:pt x="1448" y="1662"/>
                </a:lnTo>
                <a:lnTo>
                  <a:pt x="1445" y="1637"/>
                </a:lnTo>
                <a:lnTo>
                  <a:pt x="1442" y="1613"/>
                </a:lnTo>
                <a:lnTo>
                  <a:pt x="1438" y="1589"/>
                </a:lnTo>
                <a:lnTo>
                  <a:pt x="1433" y="1564"/>
                </a:lnTo>
                <a:lnTo>
                  <a:pt x="1428" y="1541"/>
                </a:lnTo>
                <a:lnTo>
                  <a:pt x="1422" y="1512"/>
                </a:lnTo>
                <a:lnTo>
                  <a:pt x="1415" y="1477"/>
                </a:lnTo>
                <a:lnTo>
                  <a:pt x="1409" y="1436"/>
                </a:lnTo>
                <a:lnTo>
                  <a:pt x="1402" y="1390"/>
                </a:lnTo>
                <a:lnTo>
                  <a:pt x="1395" y="1340"/>
                </a:lnTo>
                <a:lnTo>
                  <a:pt x="1388" y="1288"/>
                </a:lnTo>
                <a:lnTo>
                  <a:pt x="1381" y="1235"/>
                </a:lnTo>
                <a:lnTo>
                  <a:pt x="1374" y="1183"/>
                </a:lnTo>
                <a:lnTo>
                  <a:pt x="1368" y="1132"/>
                </a:lnTo>
                <a:lnTo>
                  <a:pt x="1362" y="1083"/>
                </a:lnTo>
                <a:lnTo>
                  <a:pt x="1357" y="1039"/>
                </a:lnTo>
                <a:lnTo>
                  <a:pt x="1352" y="1000"/>
                </a:lnTo>
                <a:lnTo>
                  <a:pt x="1349" y="968"/>
                </a:lnTo>
                <a:lnTo>
                  <a:pt x="1346" y="943"/>
                </a:lnTo>
                <a:lnTo>
                  <a:pt x="1344" y="927"/>
                </a:lnTo>
                <a:lnTo>
                  <a:pt x="1344" y="921"/>
                </a:lnTo>
                <a:lnTo>
                  <a:pt x="1343" y="927"/>
                </a:lnTo>
                <a:lnTo>
                  <a:pt x="1341" y="943"/>
                </a:lnTo>
                <a:lnTo>
                  <a:pt x="1338" y="968"/>
                </a:lnTo>
                <a:lnTo>
                  <a:pt x="1334" y="1000"/>
                </a:lnTo>
                <a:lnTo>
                  <a:pt x="1330" y="1039"/>
                </a:lnTo>
                <a:lnTo>
                  <a:pt x="1325" y="1083"/>
                </a:lnTo>
                <a:lnTo>
                  <a:pt x="1319" y="1132"/>
                </a:lnTo>
                <a:lnTo>
                  <a:pt x="1313" y="1183"/>
                </a:lnTo>
                <a:lnTo>
                  <a:pt x="1306" y="1235"/>
                </a:lnTo>
                <a:lnTo>
                  <a:pt x="1299" y="1288"/>
                </a:lnTo>
                <a:lnTo>
                  <a:pt x="1292" y="1340"/>
                </a:lnTo>
                <a:lnTo>
                  <a:pt x="1285" y="1390"/>
                </a:lnTo>
                <a:lnTo>
                  <a:pt x="1278" y="1436"/>
                </a:lnTo>
                <a:lnTo>
                  <a:pt x="1271" y="1477"/>
                </a:lnTo>
                <a:lnTo>
                  <a:pt x="1265" y="1512"/>
                </a:lnTo>
                <a:lnTo>
                  <a:pt x="1259" y="1541"/>
                </a:lnTo>
                <a:lnTo>
                  <a:pt x="1253" y="1564"/>
                </a:lnTo>
                <a:lnTo>
                  <a:pt x="1249" y="1589"/>
                </a:lnTo>
                <a:lnTo>
                  <a:pt x="1245" y="1613"/>
                </a:lnTo>
                <a:lnTo>
                  <a:pt x="1241" y="1637"/>
                </a:lnTo>
                <a:lnTo>
                  <a:pt x="1239" y="1662"/>
                </a:lnTo>
                <a:lnTo>
                  <a:pt x="1236" y="1685"/>
                </a:lnTo>
                <a:lnTo>
                  <a:pt x="1235" y="1709"/>
                </a:lnTo>
                <a:lnTo>
                  <a:pt x="1233" y="1732"/>
                </a:lnTo>
                <a:lnTo>
                  <a:pt x="1233" y="1755"/>
                </a:lnTo>
                <a:lnTo>
                  <a:pt x="1233" y="1777"/>
                </a:lnTo>
                <a:lnTo>
                  <a:pt x="1233" y="1798"/>
                </a:lnTo>
                <a:lnTo>
                  <a:pt x="1234" y="1818"/>
                </a:lnTo>
                <a:lnTo>
                  <a:pt x="1235" y="1837"/>
                </a:lnTo>
                <a:lnTo>
                  <a:pt x="1237" y="1855"/>
                </a:lnTo>
                <a:lnTo>
                  <a:pt x="1239" y="1872"/>
                </a:lnTo>
                <a:lnTo>
                  <a:pt x="1241" y="1888"/>
                </a:lnTo>
                <a:lnTo>
                  <a:pt x="1243" y="1903"/>
                </a:lnTo>
                <a:lnTo>
                  <a:pt x="1245" y="1918"/>
                </a:lnTo>
                <a:lnTo>
                  <a:pt x="1247" y="1934"/>
                </a:lnTo>
                <a:lnTo>
                  <a:pt x="1249" y="1950"/>
                </a:lnTo>
                <a:lnTo>
                  <a:pt x="1251" y="1966"/>
                </a:lnTo>
                <a:lnTo>
                  <a:pt x="1253" y="1983"/>
                </a:lnTo>
                <a:lnTo>
                  <a:pt x="1253" y="2000"/>
                </a:lnTo>
                <a:lnTo>
                  <a:pt x="1254" y="2017"/>
                </a:lnTo>
                <a:lnTo>
                  <a:pt x="1255" y="2033"/>
                </a:lnTo>
                <a:lnTo>
                  <a:pt x="1254" y="2051"/>
                </a:lnTo>
                <a:lnTo>
                  <a:pt x="1254" y="2067"/>
                </a:lnTo>
                <a:lnTo>
                  <a:pt x="1253" y="2084"/>
                </a:lnTo>
                <a:lnTo>
                  <a:pt x="1251" y="2101"/>
                </a:lnTo>
                <a:lnTo>
                  <a:pt x="1248" y="2118"/>
                </a:lnTo>
                <a:lnTo>
                  <a:pt x="1245" y="2134"/>
                </a:lnTo>
                <a:lnTo>
                  <a:pt x="1241" y="2150"/>
                </a:lnTo>
                <a:lnTo>
                  <a:pt x="1238" y="2159"/>
                </a:lnTo>
                <a:lnTo>
                  <a:pt x="1235" y="2168"/>
                </a:lnTo>
                <a:lnTo>
                  <a:pt x="1233" y="2176"/>
                </a:lnTo>
                <a:lnTo>
                  <a:pt x="1230" y="2184"/>
                </a:lnTo>
                <a:lnTo>
                  <a:pt x="1228" y="2191"/>
                </a:lnTo>
                <a:lnTo>
                  <a:pt x="1225" y="2198"/>
                </a:lnTo>
                <a:lnTo>
                  <a:pt x="1223" y="2205"/>
                </a:lnTo>
                <a:lnTo>
                  <a:pt x="1221" y="2212"/>
                </a:lnTo>
                <a:lnTo>
                  <a:pt x="1219" y="2218"/>
                </a:lnTo>
                <a:lnTo>
                  <a:pt x="1217" y="2224"/>
                </a:lnTo>
                <a:lnTo>
                  <a:pt x="1215" y="2230"/>
                </a:lnTo>
                <a:lnTo>
                  <a:pt x="1212" y="2236"/>
                </a:lnTo>
                <a:lnTo>
                  <a:pt x="1211" y="2242"/>
                </a:lnTo>
                <a:lnTo>
                  <a:pt x="1209" y="2248"/>
                </a:lnTo>
                <a:lnTo>
                  <a:pt x="1207" y="2253"/>
                </a:lnTo>
                <a:lnTo>
                  <a:pt x="1205" y="2259"/>
                </a:lnTo>
                <a:lnTo>
                  <a:pt x="1203" y="2265"/>
                </a:lnTo>
                <a:lnTo>
                  <a:pt x="1203" y="2272"/>
                </a:lnTo>
                <a:lnTo>
                  <a:pt x="1203" y="2279"/>
                </a:lnTo>
                <a:lnTo>
                  <a:pt x="1203" y="2286"/>
                </a:lnTo>
                <a:lnTo>
                  <a:pt x="1204" y="2293"/>
                </a:lnTo>
                <a:lnTo>
                  <a:pt x="1205" y="2299"/>
                </a:lnTo>
                <a:lnTo>
                  <a:pt x="1207" y="2306"/>
                </a:lnTo>
                <a:lnTo>
                  <a:pt x="1208" y="2312"/>
                </a:lnTo>
                <a:lnTo>
                  <a:pt x="1210" y="2319"/>
                </a:lnTo>
                <a:lnTo>
                  <a:pt x="1212" y="2324"/>
                </a:lnTo>
                <a:lnTo>
                  <a:pt x="1214" y="2329"/>
                </a:lnTo>
                <a:lnTo>
                  <a:pt x="1215" y="2333"/>
                </a:lnTo>
                <a:lnTo>
                  <a:pt x="1217" y="2337"/>
                </a:lnTo>
                <a:lnTo>
                  <a:pt x="1218" y="2339"/>
                </a:lnTo>
                <a:lnTo>
                  <a:pt x="1219" y="2341"/>
                </a:lnTo>
                <a:lnTo>
                  <a:pt x="1219" y="2342"/>
                </a:lnTo>
                <a:lnTo>
                  <a:pt x="1230" y="2373"/>
                </a:lnTo>
                <a:lnTo>
                  <a:pt x="1240" y="2403"/>
                </a:lnTo>
                <a:lnTo>
                  <a:pt x="1249" y="2433"/>
                </a:lnTo>
                <a:lnTo>
                  <a:pt x="1256" y="2461"/>
                </a:lnTo>
                <a:lnTo>
                  <a:pt x="1263" y="2488"/>
                </a:lnTo>
                <a:lnTo>
                  <a:pt x="1268" y="2513"/>
                </a:lnTo>
                <a:lnTo>
                  <a:pt x="1273" y="2538"/>
                </a:lnTo>
                <a:lnTo>
                  <a:pt x="1276" y="2561"/>
                </a:lnTo>
                <a:lnTo>
                  <a:pt x="1280" y="2582"/>
                </a:lnTo>
                <a:lnTo>
                  <a:pt x="1282" y="2602"/>
                </a:lnTo>
                <a:lnTo>
                  <a:pt x="1283" y="2620"/>
                </a:lnTo>
                <a:lnTo>
                  <a:pt x="1285" y="2635"/>
                </a:lnTo>
                <a:lnTo>
                  <a:pt x="1286" y="2649"/>
                </a:lnTo>
                <a:lnTo>
                  <a:pt x="1286" y="2661"/>
                </a:lnTo>
                <a:lnTo>
                  <a:pt x="1286" y="2671"/>
                </a:lnTo>
                <a:lnTo>
                  <a:pt x="1287" y="2679"/>
                </a:lnTo>
                <a:lnTo>
                  <a:pt x="821" y="2679"/>
                </a:lnTo>
                <a:lnTo>
                  <a:pt x="815" y="2651"/>
                </a:lnTo>
                <a:lnTo>
                  <a:pt x="810" y="2622"/>
                </a:lnTo>
                <a:lnTo>
                  <a:pt x="805" y="2593"/>
                </a:lnTo>
                <a:lnTo>
                  <a:pt x="801" y="2564"/>
                </a:lnTo>
                <a:lnTo>
                  <a:pt x="797" y="2534"/>
                </a:lnTo>
                <a:lnTo>
                  <a:pt x="794" y="2505"/>
                </a:lnTo>
                <a:lnTo>
                  <a:pt x="792" y="2474"/>
                </a:lnTo>
                <a:lnTo>
                  <a:pt x="790" y="2444"/>
                </a:lnTo>
                <a:lnTo>
                  <a:pt x="789" y="2414"/>
                </a:lnTo>
                <a:lnTo>
                  <a:pt x="789" y="2384"/>
                </a:lnTo>
                <a:lnTo>
                  <a:pt x="790" y="2353"/>
                </a:lnTo>
                <a:lnTo>
                  <a:pt x="792" y="2323"/>
                </a:lnTo>
                <a:lnTo>
                  <a:pt x="795" y="2293"/>
                </a:lnTo>
                <a:lnTo>
                  <a:pt x="799" y="2264"/>
                </a:lnTo>
                <a:lnTo>
                  <a:pt x="804" y="2234"/>
                </a:lnTo>
                <a:lnTo>
                  <a:pt x="810" y="2205"/>
                </a:lnTo>
                <a:lnTo>
                  <a:pt x="808" y="2199"/>
                </a:lnTo>
                <a:lnTo>
                  <a:pt x="806" y="2192"/>
                </a:lnTo>
                <a:lnTo>
                  <a:pt x="804" y="2185"/>
                </a:lnTo>
                <a:lnTo>
                  <a:pt x="803" y="2177"/>
                </a:lnTo>
                <a:lnTo>
                  <a:pt x="801" y="2169"/>
                </a:lnTo>
                <a:lnTo>
                  <a:pt x="799" y="2161"/>
                </a:lnTo>
                <a:lnTo>
                  <a:pt x="797" y="2152"/>
                </a:lnTo>
                <a:lnTo>
                  <a:pt x="796" y="2143"/>
                </a:lnTo>
                <a:lnTo>
                  <a:pt x="795" y="2134"/>
                </a:lnTo>
                <a:lnTo>
                  <a:pt x="794" y="2125"/>
                </a:lnTo>
                <a:lnTo>
                  <a:pt x="792" y="2116"/>
                </a:lnTo>
                <a:lnTo>
                  <a:pt x="792" y="2107"/>
                </a:lnTo>
                <a:lnTo>
                  <a:pt x="791" y="2098"/>
                </a:lnTo>
                <a:lnTo>
                  <a:pt x="791" y="2089"/>
                </a:lnTo>
                <a:lnTo>
                  <a:pt x="791" y="2080"/>
                </a:lnTo>
                <a:lnTo>
                  <a:pt x="791" y="2071"/>
                </a:lnTo>
                <a:lnTo>
                  <a:pt x="792" y="2058"/>
                </a:lnTo>
                <a:lnTo>
                  <a:pt x="793" y="2045"/>
                </a:lnTo>
                <a:lnTo>
                  <a:pt x="793" y="2034"/>
                </a:lnTo>
                <a:lnTo>
                  <a:pt x="794" y="2024"/>
                </a:lnTo>
                <a:lnTo>
                  <a:pt x="794" y="2013"/>
                </a:lnTo>
                <a:lnTo>
                  <a:pt x="794" y="2004"/>
                </a:lnTo>
                <a:lnTo>
                  <a:pt x="795" y="1996"/>
                </a:lnTo>
                <a:lnTo>
                  <a:pt x="795" y="1988"/>
                </a:lnTo>
                <a:lnTo>
                  <a:pt x="795" y="1980"/>
                </a:lnTo>
                <a:lnTo>
                  <a:pt x="795" y="1974"/>
                </a:lnTo>
                <a:lnTo>
                  <a:pt x="796" y="1967"/>
                </a:lnTo>
                <a:lnTo>
                  <a:pt x="796" y="1962"/>
                </a:lnTo>
                <a:lnTo>
                  <a:pt x="796" y="1956"/>
                </a:lnTo>
                <a:lnTo>
                  <a:pt x="797" y="1951"/>
                </a:lnTo>
                <a:lnTo>
                  <a:pt x="797" y="1947"/>
                </a:lnTo>
                <a:lnTo>
                  <a:pt x="797" y="1943"/>
                </a:lnTo>
                <a:lnTo>
                  <a:pt x="797" y="1942"/>
                </a:lnTo>
                <a:lnTo>
                  <a:pt x="797" y="1939"/>
                </a:lnTo>
                <a:lnTo>
                  <a:pt x="797" y="1935"/>
                </a:lnTo>
                <a:lnTo>
                  <a:pt x="797" y="1929"/>
                </a:lnTo>
                <a:lnTo>
                  <a:pt x="797" y="1922"/>
                </a:lnTo>
                <a:lnTo>
                  <a:pt x="796" y="1913"/>
                </a:lnTo>
                <a:lnTo>
                  <a:pt x="795" y="1903"/>
                </a:lnTo>
                <a:lnTo>
                  <a:pt x="794" y="1891"/>
                </a:lnTo>
                <a:lnTo>
                  <a:pt x="792" y="1878"/>
                </a:lnTo>
                <a:lnTo>
                  <a:pt x="791" y="1864"/>
                </a:lnTo>
                <a:lnTo>
                  <a:pt x="789" y="1849"/>
                </a:lnTo>
                <a:lnTo>
                  <a:pt x="786" y="1832"/>
                </a:lnTo>
                <a:lnTo>
                  <a:pt x="783" y="1815"/>
                </a:lnTo>
                <a:lnTo>
                  <a:pt x="779" y="1796"/>
                </a:lnTo>
                <a:lnTo>
                  <a:pt x="775" y="1777"/>
                </a:lnTo>
                <a:lnTo>
                  <a:pt x="770" y="1757"/>
                </a:lnTo>
                <a:lnTo>
                  <a:pt x="764" y="1731"/>
                </a:lnTo>
                <a:lnTo>
                  <a:pt x="758" y="1697"/>
                </a:lnTo>
                <a:lnTo>
                  <a:pt x="751" y="1655"/>
                </a:lnTo>
                <a:lnTo>
                  <a:pt x="743" y="1606"/>
                </a:lnTo>
                <a:lnTo>
                  <a:pt x="736" y="1551"/>
                </a:lnTo>
                <a:lnTo>
                  <a:pt x="728" y="1491"/>
                </a:lnTo>
                <a:lnTo>
                  <a:pt x="720" y="1428"/>
                </a:lnTo>
                <a:lnTo>
                  <a:pt x="713" y="1361"/>
                </a:lnTo>
                <a:lnTo>
                  <a:pt x="707" y="1292"/>
                </a:lnTo>
                <a:lnTo>
                  <a:pt x="701" y="1223"/>
                </a:lnTo>
                <a:lnTo>
                  <a:pt x="696" y="1154"/>
                </a:lnTo>
                <a:lnTo>
                  <a:pt x="692" y="1085"/>
                </a:lnTo>
                <a:lnTo>
                  <a:pt x="690" y="1019"/>
                </a:lnTo>
                <a:lnTo>
                  <a:pt x="689" y="956"/>
                </a:lnTo>
                <a:lnTo>
                  <a:pt x="690" y="896"/>
                </a:lnTo>
                <a:lnTo>
                  <a:pt x="693" y="842"/>
                </a:lnTo>
                <a:lnTo>
                  <a:pt x="697" y="794"/>
                </a:lnTo>
                <a:lnTo>
                  <a:pt x="701" y="752"/>
                </a:lnTo>
                <a:lnTo>
                  <a:pt x="705" y="716"/>
                </a:lnTo>
                <a:lnTo>
                  <a:pt x="709" y="685"/>
                </a:lnTo>
                <a:lnTo>
                  <a:pt x="713" y="659"/>
                </a:lnTo>
                <a:lnTo>
                  <a:pt x="716" y="638"/>
                </a:lnTo>
                <a:lnTo>
                  <a:pt x="720" y="620"/>
                </a:lnTo>
                <a:lnTo>
                  <a:pt x="723" y="607"/>
                </a:lnTo>
                <a:lnTo>
                  <a:pt x="726" y="596"/>
                </a:lnTo>
                <a:lnTo>
                  <a:pt x="728" y="588"/>
                </a:lnTo>
                <a:lnTo>
                  <a:pt x="731" y="583"/>
                </a:lnTo>
                <a:lnTo>
                  <a:pt x="733" y="580"/>
                </a:lnTo>
                <a:lnTo>
                  <a:pt x="734" y="578"/>
                </a:lnTo>
                <a:lnTo>
                  <a:pt x="735" y="577"/>
                </a:lnTo>
                <a:lnTo>
                  <a:pt x="736" y="577"/>
                </a:lnTo>
                <a:lnTo>
                  <a:pt x="737" y="577"/>
                </a:lnTo>
                <a:lnTo>
                  <a:pt x="737" y="576"/>
                </a:lnTo>
                <a:lnTo>
                  <a:pt x="737" y="574"/>
                </a:lnTo>
                <a:lnTo>
                  <a:pt x="739" y="572"/>
                </a:lnTo>
                <a:lnTo>
                  <a:pt x="740" y="568"/>
                </a:lnTo>
                <a:lnTo>
                  <a:pt x="741" y="564"/>
                </a:lnTo>
                <a:lnTo>
                  <a:pt x="743" y="558"/>
                </a:lnTo>
                <a:lnTo>
                  <a:pt x="746" y="552"/>
                </a:lnTo>
                <a:lnTo>
                  <a:pt x="748" y="546"/>
                </a:lnTo>
                <a:lnTo>
                  <a:pt x="750" y="539"/>
                </a:lnTo>
                <a:lnTo>
                  <a:pt x="752" y="531"/>
                </a:lnTo>
                <a:lnTo>
                  <a:pt x="754" y="523"/>
                </a:lnTo>
                <a:lnTo>
                  <a:pt x="756" y="515"/>
                </a:lnTo>
                <a:lnTo>
                  <a:pt x="757" y="507"/>
                </a:lnTo>
                <a:lnTo>
                  <a:pt x="759" y="499"/>
                </a:lnTo>
                <a:lnTo>
                  <a:pt x="760" y="490"/>
                </a:lnTo>
                <a:lnTo>
                  <a:pt x="761" y="482"/>
                </a:lnTo>
                <a:lnTo>
                  <a:pt x="761" y="474"/>
                </a:lnTo>
                <a:lnTo>
                  <a:pt x="762" y="466"/>
                </a:lnTo>
                <a:lnTo>
                  <a:pt x="762" y="459"/>
                </a:lnTo>
                <a:lnTo>
                  <a:pt x="762" y="451"/>
                </a:lnTo>
                <a:lnTo>
                  <a:pt x="762" y="444"/>
                </a:lnTo>
                <a:lnTo>
                  <a:pt x="763" y="436"/>
                </a:lnTo>
                <a:lnTo>
                  <a:pt x="763" y="429"/>
                </a:lnTo>
                <a:lnTo>
                  <a:pt x="763" y="421"/>
                </a:lnTo>
                <a:lnTo>
                  <a:pt x="764" y="413"/>
                </a:lnTo>
                <a:lnTo>
                  <a:pt x="765" y="406"/>
                </a:lnTo>
                <a:lnTo>
                  <a:pt x="765" y="398"/>
                </a:lnTo>
                <a:lnTo>
                  <a:pt x="766" y="390"/>
                </a:lnTo>
                <a:lnTo>
                  <a:pt x="768" y="382"/>
                </a:lnTo>
                <a:lnTo>
                  <a:pt x="769" y="374"/>
                </a:lnTo>
                <a:lnTo>
                  <a:pt x="771" y="366"/>
                </a:lnTo>
                <a:lnTo>
                  <a:pt x="773" y="358"/>
                </a:lnTo>
                <a:lnTo>
                  <a:pt x="776" y="349"/>
                </a:lnTo>
                <a:lnTo>
                  <a:pt x="778" y="340"/>
                </a:lnTo>
                <a:lnTo>
                  <a:pt x="780" y="331"/>
                </a:lnTo>
                <a:lnTo>
                  <a:pt x="783" y="323"/>
                </a:lnTo>
                <a:lnTo>
                  <a:pt x="784" y="314"/>
                </a:lnTo>
                <a:lnTo>
                  <a:pt x="787" y="306"/>
                </a:lnTo>
                <a:lnTo>
                  <a:pt x="789" y="297"/>
                </a:lnTo>
                <a:lnTo>
                  <a:pt x="790" y="289"/>
                </a:lnTo>
                <a:lnTo>
                  <a:pt x="792" y="280"/>
                </a:lnTo>
                <a:lnTo>
                  <a:pt x="793" y="272"/>
                </a:lnTo>
                <a:lnTo>
                  <a:pt x="794" y="265"/>
                </a:lnTo>
                <a:lnTo>
                  <a:pt x="794" y="257"/>
                </a:lnTo>
                <a:lnTo>
                  <a:pt x="794" y="250"/>
                </a:lnTo>
                <a:lnTo>
                  <a:pt x="794" y="242"/>
                </a:lnTo>
                <a:lnTo>
                  <a:pt x="793" y="236"/>
                </a:lnTo>
                <a:lnTo>
                  <a:pt x="791" y="229"/>
                </a:lnTo>
                <a:lnTo>
                  <a:pt x="791" y="228"/>
                </a:lnTo>
                <a:lnTo>
                  <a:pt x="790" y="227"/>
                </a:lnTo>
                <a:lnTo>
                  <a:pt x="790" y="225"/>
                </a:lnTo>
                <a:lnTo>
                  <a:pt x="790" y="224"/>
                </a:lnTo>
                <a:lnTo>
                  <a:pt x="789" y="222"/>
                </a:lnTo>
                <a:lnTo>
                  <a:pt x="788" y="220"/>
                </a:lnTo>
                <a:lnTo>
                  <a:pt x="788" y="218"/>
                </a:lnTo>
                <a:lnTo>
                  <a:pt x="787" y="215"/>
                </a:lnTo>
                <a:lnTo>
                  <a:pt x="786" y="212"/>
                </a:lnTo>
                <a:lnTo>
                  <a:pt x="785" y="210"/>
                </a:lnTo>
                <a:lnTo>
                  <a:pt x="785" y="206"/>
                </a:lnTo>
                <a:lnTo>
                  <a:pt x="784" y="203"/>
                </a:lnTo>
                <a:lnTo>
                  <a:pt x="783" y="199"/>
                </a:lnTo>
                <a:lnTo>
                  <a:pt x="783" y="196"/>
                </a:lnTo>
                <a:lnTo>
                  <a:pt x="782" y="214"/>
                </a:lnTo>
                <a:lnTo>
                  <a:pt x="779" y="234"/>
                </a:lnTo>
                <a:lnTo>
                  <a:pt x="776" y="256"/>
                </a:lnTo>
                <a:lnTo>
                  <a:pt x="771" y="279"/>
                </a:lnTo>
                <a:lnTo>
                  <a:pt x="764" y="302"/>
                </a:lnTo>
                <a:lnTo>
                  <a:pt x="757" y="327"/>
                </a:lnTo>
                <a:lnTo>
                  <a:pt x="749" y="352"/>
                </a:lnTo>
                <a:lnTo>
                  <a:pt x="741" y="377"/>
                </a:lnTo>
                <a:lnTo>
                  <a:pt x="731" y="403"/>
                </a:lnTo>
                <a:lnTo>
                  <a:pt x="720" y="428"/>
                </a:lnTo>
                <a:lnTo>
                  <a:pt x="710" y="453"/>
                </a:lnTo>
                <a:lnTo>
                  <a:pt x="699" y="478"/>
                </a:lnTo>
                <a:lnTo>
                  <a:pt x="687" y="502"/>
                </a:lnTo>
                <a:lnTo>
                  <a:pt x="676" y="525"/>
                </a:lnTo>
                <a:lnTo>
                  <a:pt x="664" y="547"/>
                </a:lnTo>
                <a:lnTo>
                  <a:pt x="652" y="568"/>
                </a:lnTo>
                <a:lnTo>
                  <a:pt x="641" y="587"/>
                </a:lnTo>
                <a:lnTo>
                  <a:pt x="631" y="606"/>
                </a:lnTo>
                <a:lnTo>
                  <a:pt x="621" y="624"/>
                </a:lnTo>
                <a:lnTo>
                  <a:pt x="613" y="641"/>
                </a:lnTo>
                <a:lnTo>
                  <a:pt x="605" y="657"/>
                </a:lnTo>
                <a:lnTo>
                  <a:pt x="598" y="672"/>
                </a:lnTo>
                <a:lnTo>
                  <a:pt x="592" y="686"/>
                </a:lnTo>
                <a:lnTo>
                  <a:pt x="587" y="698"/>
                </a:lnTo>
                <a:lnTo>
                  <a:pt x="582" y="710"/>
                </a:lnTo>
                <a:lnTo>
                  <a:pt x="578" y="720"/>
                </a:lnTo>
                <a:lnTo>
                  <a:pt x="575" y="728"/>
                </a:lnTo>
                <a:lnTo>
                  <a:pt x="573" y="736"/>
                </a:lnTo>
                <a:lnTo>
                  <a:pt x="571" y="741"/>
                </a:lnTo>
                <a:lnTo>
                  <a:pt x="569" y="746"/>
                </a:lnTo>
                <a:lnTo>
                  <a:pt x="568" y="748"/>
                </a:lnTo>
                <a:lnTo>
                  <a:pt x="568" y="749"/>
                </a:lnTo>
                <a:lnTo>
                  <a:pt x="567" y="754"/>
                </a:lnTo>
                <a:lnTo>
                  <a:pt x="566" y="760"/>
                </a:lnTo>
                <a:lnTo>
                  <a:pt x="565" y="765"/>
                </a:lnTo>
                <a:lnTo>
                  <a:pt x="563" y="770"/>
                </a:lnTo>
                <a:lnTo>
                  <a:pt x="562" y="776"/>
                </a:lnTo>
                <a:lnTo>
                  <a:pt x="560" y="781"/>
                </a:lnTo>
                <a:lnTo>
                  <a:pt x="559" y="787"/>
                </a:lnTo>
                <a:lnTo>
                  <a:pt x="557" y="792"/>
                </a:lnTo>
                <a:lnTo>
                  <a:pt x="556" y="797"/>
                </a:lnTo>
                <a:lnTo>
                  <a:pt x="554" y="803"/>
                </a:lnTo>
                <a:lnTo>
                  <a:pt x="552" y="808"/>
                </a:lnTo>
                <a:lnTo>
                  <a:pt x="550" y="813"/>
                </a:lnTo>
                <a:lnTo>
                  <a:pt x="548" y="818"/>
                </a:lnTo>
                <a:lnTo>
                  <a:pt x="545" y="823"/>
                </a:lnTo>
                <a:lnTo>
                  <a:pt x="543" y="828"/>
                </a:lnTo>
                <a:lnTo>
                  <a:pt x="541" y="833"/>
                </a:lnTo>
                <a:lnTo>
                  <a:pt x="538" y="837"/>
                </a:lnTo>
                <a:lnTo>
                  <a:pt x="536" y="842"/>
                </a:lnTo>
                <a:lnTo>
                  <a:pt x="534" y="847"/>
                </a:lnTo>
                <a:lnTo>
                  <a:pt x="533" y="851"/>
                </a:lnTo>
                <a:lnTo>
                  <a:pt x="531" y="855"/>
                </a:lnTo>
                <a:lnTo>
                  <a:pt x="530" y="859"/>
                </a:lnTo>
                <a:lnTo>
                  <a:pt x="529" y="863"/>
                </a:lnTo>
                <a:lnTo>
                  <a:pt x="529" y="867"/>
                </a:lnTo>
                <a:lnTo>
                  <a:pt x="528" y="870"/>
                </a:lnTo>
                <a:lnTo>
                  <a:pt x="528" y="873"/>
                </a:lnTo>
                <a:lnTo>
                  <a:pt x="527" y="875"/>
                </a:lnTo>
                <a:lnTo>
                  <a:pt x="527" y="877"/>
                </a:lnTo>
                <a:lnTo>
                  <a:pt x="527" y="879"/>
                </a:lnTo>
                <a:lnTo>
                  <a:pt x="527" y="881"/>
                </a:lnTo>
                <a:lnTo>
                  <a:pt x="527" y="882"/>
                </a:lnTo>
                <a:lnTo>
                  <a:pt x="528" y="913"/>
                </a:lnTo>
                <a:lnTo>
                  <a:pt x="527" y="944"/>
                </a:lnTo>
                <a:lnTo>
                  <a:pt x="526" y="975"/>
                </a:lnTo>
                <a:lnTo>
                  <a:pt x="524" y="1007"/>
                </a:lnTo>
                <a:lnTo>
                  <a:pt x="521" y="1037"/>
                </a:lnTo>
                <a:lnTo>
                  <a:pt x="518" y="1067"/>
                </a:lnTo>
                <a:lnTo>
                  <a:pt x="514" y="1096"/>
                </a:lnTo>
                <a:lnTo>
                  <a:pt x="510" y="1123"/>
                </a:lnTo>
                <a:lnTo>
                  <a:pt x="505" y="1150"/>
                </a:lnTo>
                <a:lnTo>
                  <a:pt x="501" y="1175"/>
                </a:lnTo>
                <a:lnTo>
                  <a:pt x="496" y="1199"/>
                </a:lnTo>
                <a:lnTo>
                  <a:pt x="492" y="1220"/>
                </a:lnTo>
                <a:lnTo>
                  <a:pt x="488" y="1240"/>
                </a:lnTo>
                <a:lnTo>
                  <a:pt x="485" y="1257"/>
                </a:lnTo>
                <a:lnTo>
                  <a:pt x="482" y="1272"/>
                </a:lnTo>
                <a:lnTo>
                  <a:pt x="480" y="1284"/>
                </a:lnTo>
                <a:lnTo>
                  <a:pt x="478" y="1294"/>
                </a:lnTo>
                <a:lnTo>
                  <a:pt x="476" y="1303"/>
                </a:lnTo>
                <a:lnTo>
                  <a:pt x="474" y="1312"/>
                </a:lnTo>
                <a:lnTo>
                  <a:pt x="472" y="1319"/>
                </a:lnTo>
                <a:lnTo>
                  <a:pt x="469" y="1325"/>
                </a:lnTo>
                <a:lnTo>
                  <a:pt x="467" y="1330"/>
                </a:lnTo>
                <a:lnTo>
                  <a:pt x="464" y="1335"/>
                </a:lnTo>
                <a:lnTo>
                  <a:pt x="461" y="1339"/>
                </a:lnTo>
                <a:lnTo>
                  <a:pt x="459" y="1342"/>
                </a:lnTo>
                <a:lnTo>
                  <a:pt x="456" y="1345"/>
                </a:lnTo>
                <a:lnTo>
                  <a:pt x="453" y="1347"/>
                </a:lnTo>
                <a:lnTo>
                  <a:pt x="450" y="1348"/>
                </a:lnTo>
                <a:lnTo>
                  <a:pt x="447" y="1349"/>
                </a:lnTo>
                <a:lnTo>
                  <a:pt x="444" y="1349"/>
                </a:lnTo>
                <a:lnTo>
                  <a:pt x="441" y="1350"/>
                </a:lnTo>
                <a:lnTo>
                  <a:pt x="439" y="1350"/>
                </a:lnTo>
                <a:lnTo>
                  <a:pt x="436" y="1349"/>
                </a:lnTo>
                <a:lnTo>
                  <a:pt x="433" y="1348"/>
                </a:lnTo>
                <a:lnTo>
                  <a:pt x="430" y="1346"/>
                </a:lnTo>
                <a:lnTo>
                  <a:pt x="428" y="1344"/>
                </a:lnTo>
                <a:lnTo>
                  <a:pt x="426" y="1341"/>
                </a:lnTo>
                <a:lnTo>
                  <a:pt x="424" y="1337"/>
                </a:lnTo>
                <a:lnTo>
                  <a:pt x="422" y="1333"/>
                </a:lnTo>
                <a:lnTo>
                  <a:pt x="420" y="1328"/>
                </a:lnTo>
                <a:lnTo>
                  <a:pt x="419" y="1323"/>
                </a:lnTo>
                <a:lnTo>
                  <a:pt x="418" y="1318"/>
                </a:lnTo>
                <a:lnTo>
                  <a:pt x="417" y="1313"/>
                </a:lnTo>
                <a:lnTo>
                  <a:pt x="416" y="1308"/>
                </a:lnTo>
                <a:lnTo>
                  <a:pt x="415" y="1303"/>
                </a:lnTo>
                <a:lnTo>
                  <a:pt x="415" y="1297"/>
                </a:lnTo>
                <a:lnTo>
                  <a:pt x="415" y="1292"/>
                </a:lnTo>
                <a:lnTo>
                  <a:pt x="416" y="1287"/>
                </a:lnTo>
                <a:lnTo>
                  <a:pt x="416" y="1281"/>
                </a:lnTo>
                <a:lnTo>
                  <a:pt x="417" y="1274"/>
                </a:lnTo>
                <a:lnTo>
                  <a:pt x="417" y="1265"/>
                </a:lnTo>
                <a:lnTo>
                  <a:pt x="418" y="1256"/>
                </a:lnTo>
                <a:lnTo>
                  <a:pt x="418" y="1245"/>
                </a:lnTo>
                <a:lnTo>
                  <a:pt x="419" y="1234"/>
                </a:lnTo>
                <a:lnTo>
                  <a:pt x="419" y="1222"/>
                </a:lnTo>
                <a:lnTo>
                  <a:pt x="419" y="1211"/>
                </a:lnTo>
                <a:lnTo>
                  <a:pt x="420" y="1200"/>
                </a:lnTo>
                <a:lnTo>
                  <a:pt x="420" y="1189"/>
                </a:lnTo>
                <a:lnTo>
                  <a:pt x="420" y="1179"/>
                </a:lnTo>
                <a:lnTo>
                  <a:pt x="420" y="1171"/>
                </a:lnTo>
                <a:lnTo>
                  <a:pt x="421" y="1163"/>
                </a:lnTo>
                <a:lnTo>
                  <a:pt x="421" y="1158"/>
                </a:lnTo>
                <a:lnTo>
                  <a:pt x="421" y="1155"/>
                </a:lnTo>
                <a:lnTo>
                  <a:pt x="421" y="1154"/>
                </a:lnTo>
                <a:lnTo>
                  <a:pt x="417" y="1163"/>
                </a:lnTo>
                <a:lnTo>
                  <a:pt x="413" y="1173"/>
                </a:lnTo>
                <a:lnTo>
                  <a:pt x="409" y="1183"/>
                </a:lnTo>
                <a:lnTo>
                  <a:pt x="405" y="1195"/>
                </a:lnTo>
                <a:lnTo>
                  <a:pt x="400" y="1206"/>
                </a:lnTo>
                <a:lnTo>
                  <a:pt x="395" y="1218"/>
                </a:lnTo>
                <a:lnTo>
                  <a:pt x="390" y="1230"/>
                </a:lnTo>
                <a:lnTo>
                  <a:pt x="385" y="1242"/>
                </a:lnTo>
                <a:lnTo>
                  <a:pt x="381" y="1254"/>
                </a:lnTo>
                <a:lnTo>
                  <a:pt x="376" y="1265"/>
                </a:lnTo>
                <a:lnTo>
                  <a:pt x="371" y="1277"/>
                </a:lnTo>
                <a:lnTo>
                  <a:pt x="367" y="1288"/>
                </a:lnTo>
                <a:lnTo>
                  <a:pt x="363" y="1299"/>
                </a:lnTo>
                <a:lnTo>
                  <a:pt x="359" y="1309"/>
                </a:lnTo>
                <a:lnTo>
                  <a:pt x="355" y="1318"/>
                </a:lnTo>
                <a:lnTo>
                  <a:pt x="352" y="1327"/>
                </a:lnTo>
                <a:lnTo>
                  <a:pt x="348" y="1339"/>
                </a:lnTo>
                <a:lnTo>
                  <a:pt x="343" y="1351"/>
                </a:lnTo>
                <a:lnTo>
                  <a:pt x="338" y="1361"/>
                </a:lnTo>
                <a:lnTo>
                  <a:pt x="334" y="1369"/>
                </a:lnTo>
                <a:lnTo>
                  <a:pt x="329" y="1377"/>
                </a:lnTo>
                <a:lnTo>
                  <a:pt x="325" y="1384"/>
                </a:lnTo>
                <a:lnTo>
                  <a:pt x="321" y="1389"/>
                </a:lnTo>
                <a:lnTo>
                  <a:pt x="317" y="1394"/>
                </a:lnTo>
                <a:lnTo>
                  <a:pt x="313" y="1397"/>
                </a:lnTo>
                <a:lnTo>
                  <a:pt x="310" y="1400"/>
                </a:lnTo>
                <a:lnTo>
                  <a:pt x="307" y="1402"/>
                </a:lnTo>
                <a:lnTo>
                  <a:pt x="303" y="1403"/>
                </a:lnTo>
                <a:lnTo>
                  <a:pt x="300" y="1403"/>
                </a:lnTo>
                <a:lnTo>
                  <a:pt x="298" y="1403"/>
                </a:lnTo>
                <a:lnTo>
                  <a:pt x="296" y="1402"/>
                </a:lnTo>
                <a:lnTo>
                  <a:pt x="294" y="1400"/>
                </a:lnTo>
                <a:lnTo>
                  <a:pt x="292" y="1398"/>
                </a:lnTo>
                <a:lnTo>
                  <a:pt x="290" y="1397"/>
                </a:lnTo>
                <a:lnTo>
                  <a:pt x="288" y="1396"/>
                </a:lnTo>
                <a:lnTo>
                  <a:pt x="286" y="1395"/>
                </a:lnTo>
                <a:lnTo>
                  <a:pt x="283" y="1393"/>
                </a:lnTo>
                <a:lnTo>
                  <a:pt x="281" y="1391"/>
                </a:lnTo>
                <a:lnTo>
                  <a:pt x="280" y="1389"/>
                </a:lnTo>
                <a:lnTo>
                  <a:pt x="279" y="1386"/>
                </a:lnTo>
                <a:lnTo>
                  <a:pt x="278" y="1381"/>
                </a:lnTo>
                <a:lnTo>
                  <a:pt x="277" y="1375"/>
                </a:lnTo>
                <a:lnTo>
                  <a:pt x="277" y="1368"/>
                </a:lnTo>
                <a:lnTo>
                  <a:pt x="277" y="1360"/>
                </a:lnTo>
                <a:lnTo>
                  <a:pt x="279" y="1349"/>
                </a:lnTo>
                <a:lnTo>
                  <a:pt x="280" y="1336"/>
                </a:lnTo>
                <a:lnTo>
                  <a:pt x="283" y="1322"/>
                </a:lnTo>
                <a:lnTo>
                  <a:pt x="287" y="1305"/>
                </a:lnTo>
                <a:lnTo>
                  <a:pt x="291" y="1287"/>
                </a:lnTo>
                <a:lnTo>
                  <a:pt x="295" y="1270"/>
                </a:lnTo>
                <a:lnTo>
                  <a:pt x="299" y="1254"/>
                </a:lnTo>
                <a:lnTo>
                  <a:pt x="302" y="1239"/>
                </a:lnTo>
                <a:lnTo>
                  <a:pt x="306" y="1225"/>
                </a:lnTo>
                <a:lnTo>
                  <a:pt x="309" y="1211"/>
                </a:lnTo>
                <a:lnTo>
                  <a:pt x="313" y="1199"/>
                </a:lnTo>
                <a:lnTo>
                  <a:pt x="316" y="1188"/>
                </a:lnTo>
                <a:lnTo>
                  <a:pt x="318" y="1177"/>
                </a:lnTo>
                <a:lnTo>
                  <a:pt x="321" y="1168"/>
                </a:lnTo>
                <a:lnTo>
                  <a:pt x="323" y="1160"/>
                </a:lnTo>
                <a:lnTo>
                  <a:pt x="325" y="1154"/>
                </a:lnTo>
                <a:lnTo>
                  <a:pt x="326" y="1149"/>
                </a:lnTo>
                <a:lnTo>
                  <a:pt x="327" y="1145"/>
                </a:lnTo>
                <a:lnTo>
                  <a:pt x="328" y="1142"/>
                </a:lnTo>
                <a:lnTo>
                  <a:pt x="324" y="1151"/>
                </a:lnTo>
                <a:lnTo>
                  <a:pt x="319" y="1162"/>
                </a:lnTo>
                <a:lnTo>
                  <a:pt x="314" y="1172"/>
                </a:lnTo>
                <a:lnTo>
                  <a:pt x="309" y="1184"/>
                </a:lnTo>
                <a:lnTo>
                  <a:pt x="303" y="1196"/>
                </a:lnTo>
                <a:lnTo>
                  <a:pt x="298" y="1208"/>
                </a:lnTo>
                <a:lnTo>
                  <a:pt x="292" y="1220"/>
                </a:lnTo>
                <a:lnTo>
                  <a:pt x="286" y="1233"/>
                </a:lnTo>
                <a:lnTo>
                  <a:pt x="280" y="1245"/>
                </a:lnTo>
                <a:lnTo>
                  <a:pt x="274" y="1257"/>
                </a:lnTo>
                <a:lnTo>
                  <a:pt x="268" y="1269"/>
                </a:lnTo>
                <a:lnTo>
                  <a:pt x="263" y="1281"/>
                </a:lnTo>
                <a:lnTo>
                  <a:pt x="258" y="1292"/>
                </a:lnTo>
                <a:lnTo>
                  <a:pt x="253" y="1303"/>
                </a:lnTo>
                <a:lnTo>
                  <a:pt x="249" y="1313"/>
                </a:lnTo>
                <a:lnTo>
                  <a:pt x="245" y="1322"/>
                </a:lnTo>
                <a:lnTo>
                  <a:pt x="240" y="1335"/>
                </a:lnTo>
                <a:lnTo>
                  <a:pt x="235" y="1346"/>
                </a:lnTo>
                <a:lnTo>
                  <a:pt x="230" y="1355"/>
                </a:lnTo>
                <a:lnTo>
                  <a:pt x="226" y="1364"/>
                </a:lnTo>
                <a:lnTo>
                  <a:pt x="221" y="1371"/>
                </a:lnTo>
                <a:lnTo>
                  <a:pt x="217" y="1377"/>
                </a:lnTo>
                <a:lnTo>
                  <a:pt x="213" y="1382"/>
                </a:lnTo>
                <a:lnTo>
                  <a:pt x="209" y="1387"/>
                </a:lnTo>
                <a:lnTo>
                  <a:pt x="205" y="1390"/>
                </a:lnTo>
                <a:lnTo>
                  <a:pt x="202" y="1392"/>
                </a:lnTo>
                <a:lnTo>
                  <a:pt x="198" y="1394"/>
                </a:lnTo>
                <a:lnTo>
                  <a:pt x="195" y="1395"/>
                </a:lnTo>
                <a:lnTo>
                  <a:pt x="192" y="1395"/>
                </a:lnTo>
                <a:lnTo>
                  <a:pt x="189" y="1395"/>
                </a:lnTo>
                <a:lnTo>
                  <a:pt x="186" y="1395"/>
                </a:lnTo>
                <a:lnTo>
                  <a:pt x="184" y="1394"/>
                </a:lnTo>
                <a:lnTo>
                  <a:pt x="181" y="1393"/>
                </a:lnTo>
                <a:lnTo>
                  <a:pt x="178" y="1392"/>
                </a:lnTo>
                <a:lnTo>
                  <a:pt x="176" y="1391"/>
                </a:lnTo>
                <a:lnTo>
                  <a:pt x="173" y="1390"/>
                </a:lnTo>
                <a:lnTo>
                  <a:pt x="171" y="1389"/>
                </a:lnTo>
                <a:lnTo>
                  <a:pt x="168" y="1387"/>
                </a:lnTo>
                <a:lnTo>
                  <a:pt x="167" y="1385"/>
                </a:lnTo>
                <a:lnTo>
                  <a:pt x="165" y="1382"/>
                </a:lnTo>
                <a:lnTo>
                  <a:pt x="164" y="1377"/>
                </a:lnTo>
                <a:lnTo>
                  <a:pt x="164" y="1372"/>
                </a:lnTo>
                <a:lnTo>
                  <a:pt x="164" y="1365"/>
                </a:lnTo>
                <a:lnTo>
                  <a:pt x="165" y="1356"/>
                </a:lnTo>
                <a:lnTo>
                  <a:pt x="166" y="1346"/>
                </a:lnTo>
                <a:lnTo>
                  <a:pt x="168" y="1333"/>
                </a:lnTo>
                <a:lnTo>
                  <a:pt x="172" y="1318"/>
                </a:lnTo>
                <a:lnTo>
                  <a:pt x="176" y="1302"/>
                </a:lnTo>
                <a:lnTo>
                  <a:pt x="180" y="1283"/>
                </a:lnTo>
                <a:lnTo>
                  <a:pt x="185" y="1266"/>
                </a:lnTo>
                <a:lnTo>
                  <a:pt x="190" y="1249"/>
                </a:lnTo>
                <a:lnTo>
                  <a:pt x="195" y="1233"/>
                </a:lnTo>
                <a:lnTo>
                  <a:pt x="199" y="1218"/>
                </a:lnTo>
                <a:lnTo>
                  <a:pt x="204" y="1204"/>
                </a:lnTo>
                <a:lnTo>
                  <a:pt x="208" y="1191"/>
                </a:lnTo>
                <a:lnTo>
                  <a:pt x="212" y="1179"/>
                </a:lnTo>
                <a:lnTo>
                  <a:pt x="216" y="1168"/>
                </a:lnTo>
                <a:lnTo>
                  <a:pt x="220" y="1158"/>
                </a:lnTo>
                <a:lnTo>
                  <a:pt x="223" y="1150"/>
                </a:lnTo>
                <a:lnTo>
                  <a:pt x="225" y="1143"/>
                </a:lnTo>
                <a:lnTo>
                  <a:pt x="228" y="1137"/>
                </a:lnTo>
                <a:lnTo>
                  <a:pt x="229" y="1133"/>
                </a:lnTo>
                <a:lnTo>
                  <a:pt x="230" y="1131"/>
                </a:lnTo>
                <a:lnTo>
                  <a:pt x="231" y="1130"/>
                </a:lnTo>
                <a:lnTo>
                  <a:pt x="230" y="1130"/>
                </a:lnTo>
                <a:lnTo>
                  <a:pt x="229" y="1131"/>
                </a:lnTo>
                <a:lnTo>
                  <a:pt x="227" y="1133"/>
                </a:lnTo>
                <a:lnTo>
                  <a:pt x="224" y="1136"/>
                </a:lnTo>
                <a:lnTo>
                  <a:pt x="221" y="1140"/>
                </a:lnTo>
                <a:lnTo>
                  <a:pt x="217" y="1144"/>
                </a:lnTo>
                <a:lnTo>
                  <a:pt x="212" y="1150"/>
                </a:lnTo>
                <a:lnTo>
                  <a:pt x="207" y="1156"/>
                </a:lnTo>
                <a:lnTo>
                  <a:pt x="201" y="1163"/>
                </a:lnTo>
                <a:lnTo>
                  <a:pt x="195" y="1172"/>
                </a:lnTo>
                <a:lnTo>
                  <a:pt x="188" y="1182"/>
                </a:lnTo>
                <a:lnTo>
                  <a:pt x="181" y="1192"/>
                </a:lnTo>
                <a:lnTo>
                  <a:pt x="173" y="1204"/>
                </a:lnTo>
                <a:lnTo>
                  <a:pt x="164" y="1217"/>
                </a:lnTo>
                <a:lnTo>
                  <a:pt x="156" y="1231"/>
                </a:lnTo>
                <a:lnTo>
                  <a:pt x="147" y="1246"/>
                </a:lnTo>
                <a:lnTo>
                  <a:pt x="138" y="1261"/>
                </a:lnTo>
                <a:lnTo>
                  <a:pt x="130" y="1274"/>
                </a:lnTo>
                <a:lnTo>
                  <a:pt x="122" y="1284"/>
                </a:lnTo>
                <a:lnTo>
                  <a:pt x="116" y="1292"/>
                </a:lnTo>
                <a:lnTo>
                  <a:pt x="110" y="1299"/>
                </a:lnTo>
                <a:lnTo>
                  <a:pt x="105" y="1303"/>
                </a:lnTo>
                <a:lnTo>
                  <a:pt x="100" y="1307"/>
                </a:lnTo>
                <a:lnTo>
                  <a:pt x="96" y="1309"/>
                </a:lnTo>
                <a:lnTo>
                  <a:pt x="93" y="1310"/>
                </a:lnTo>
                <a:lnTo>
                  <a:pt x="90" y="1310"/>
                </a:lnTo>
                <a:lnTo>
                  <a:pt x="86" y="1310"/>
                </a:lnTo>
                <a:lnTo>
                  <a:pt x="83" y="1310"/>
                </a:lnTo>
                <a:lnTo>
                  <a:pt x="81" y="1309"/>
                </a:lnTo>
                <a:lnTo>
                  <a:pt x="78" y="1308"/>
                </a:lnTo>
                <a:lnTo>
                  <a:pt x="76" y="1307"/>
                </a:lnTo>
                <a:lnTo>
                  <a:pt x="74" y="1307"/>
                </a:lnTo>
                <a:lnTo>
                  <a:pt x="71" y="1307"/>
                </a:lnTo>
                <a:lnTo>
                  <a:pt x="69" y="1306"/>
                </a:lnTo>
                <a:lnTo>
                  <a:pt x="67" y="1304"/>
                </a:lnTo>
                <a:lnTo>
                  <a:pt x="65" y="1302"/>
                </a:lnTo>
                <a:lnTo>
                  <a:pt x="63" y="1299"/>
                </a:lnTo>
                <a:lnTo>
                  <a:pt x="62" y="1295"/>
                </a:lnTo>
                <a:lnTo>
                  <a:pt x="62" y="1291"/>
                </a:lnTo>
                <a:lnTo>
                  <a:pt x="62" y="1286"/>
                </a:lnTo>
                <a:lnTo>
                  <a:pt x="62" y="1280"/>
                </a:lnTo>
                <a:lnTo>
                  <a:pt x="63" y="1273"/>
                </a:lnTo>
                <a:lnTo>
                  <a:pt x="65" y="1265"/>
                </a:lnTo>
                <a:lnTo>
                  <a:pt x="68" y="1257"/>
                </a:lnTo>
                <a:lnTo>
                  <a:pt x="71" y="1248"/>
                </a:lnTo>
                <a:lnTo>
                  <a:pt x="75" y="1237"/>
                </a:lnTo>
                <a:lnTo>
                  <a:pt x="80" y="1226"/>
                </a:lnTo>
                <a:lnTo>
                  <a:pt x="86" y="1214"/>
                </a:lnTo>
                <a:lnTo>
                  <a:pt x="92" y="1201"/>
                </a:lnTo>
                <a:lnTo>
                  <a:pt x="99" y="1187"/>
                </a:lnTo>
                <a:lnTo>
                  <a:pt x="106" y="1172"/>
                </a:lnTo>
                <a:lnTo>
                  <a:pt x="114" y="1157"/>
                </a:lnTo>
                <a:lnTo>
                  <a:pt x="121" y="1141"/>
                </a:lnTo>
                <a:lnTo>
                  <a:pt x="129" y="1125"/>
                </a:lnTo>
                <a:lnTo>
                  <a:pt x="136" y="1109"/>
                </a:lnTo>
                <a:lnTo>
                  <a:pt x="144" y="1094"/>
                </a:lnTo>
                <a:lnTo>
                  <a:pt x="151" y="1079"/>
                </a:lnTo>
                <a:lnTo>
                  <a:pt x="158" y="1065"/>
                </a:lnTo>
                <a:lnTo>
                  <a:pt x="164" y="1051"/>
                </a:lnTo>
                <a:lnTo>
                  <a:pt x="169" y="1039"/>
                </a:lnTo>
                <a:lnTo>
                  <a:pt x="174" y="1028"/>
                </a:lnTo>
                <a:lnTo>
                  <a:pt x="179" y="1018"/>
                </a:lnTo>
                <a:lnTo>
                  <a:pt x="182" y="1010"/>
                </a:lnTo>
                <a:lnTo>
                  <a:pt x="185" y="1004"/>
                </a:lnTo>
                <a:lnTo>
                  <a:pt x="187" y="998"/>
                </a:lnTo>
                <a:lnTo>
                  <a:pt x="188" y="993"/>
                </a:lnTo>
                <a:lnTo>
                  <a:pt x="188" y="988"/>
                </a:lnTo>
                <a:lnTo>
                  <a:pt x="189" y="983"/>
                </a:lnTo>
                <a:lnTo>
                  <a:pt x="188" y="978"/>
                </a:lnTo>
                <a:lnTo>
                  <a:pt x="188" y="973"/>
                </a:lnTo>
                <a:lnTo>
                  <a:pt x="188" y="968"/>
                </a:lnTo>
                <a:lnTo>
                  <a:pt x="187" y="964"/>
                </a:lnTo>
                <a:lnTo>
                  <a:pt x="186" y="960"/>
                </a:lnTo>
                <a:lnTo>
                  <a:pt x="185" y="956"/>
                </a:lnTo>
                <a:lnTo>
                  <a:pt x="184" y="953"/>
                </a:lnTo>
                <a:lnTo>
                  <a:pt x="182" y="950"/>
                </a:lnTo>
                <a:lnTo>
                  <a:pt x="182" y="948"/>
                </a:lnTo>
                <a:lnTo>
                  <a:pt x="181" y="946"/>
                </a:lnTo>
                <a:lnTo>
                  <a:pt x="181" y="945"/>
                </a:lnTo>
                <a:lnTo>
                  <a:pt x="174" y="947"/>
                </a:lnTo>
                <a:lnTo>
                  <a:pt x="168" y="950"/>
                </a:lnTo>
                <a:lnTo>
                  <a:pt x="162" y="953"/>
                </a:lnTo>
                <a:lnTo>
                  <a:pt x="156" y="955"/>
                </a:lnTo>
                <a:lnTo>
                  <a:pt x="151" y="959"/>
                </a:lnTo>
                <a:lnTo>
                  <a:pt x="145" y="961"/>
                </a:lnTo>
                <a:lnTo>
                  <a:pt x="140" y="964"/>
                </a:lnTo>
                <a:lnTo>
                  <a:pt x="135" y="968"/>
                </a:lnTo>
                <a:lnTo>
                  <a:pt x="130" y="970"/>
                </a:lnTo>
                <a:lnTo>
                  <a:pt x="126" y="973"/>
                </a:lnTo>
                <a:lnTo>
                  <a:pt x="122" y="975"/>
                </a:lnTo>
                <a:lnTo>
                  <a:pt x="119" y="977"/>
                </a:lnTo>
                <a:lnTo>
                  <a:pt x="116" y="978"/>
                </a:lnTo>
                <a:lnTo>
                  <a:pt x="115" y="980"/>
                </a:lnTo>
                <a:lnTo>
                  <a:pt x="113" y="981"/>
                </a:lnTo>
                <a:lnTo>
                  <a:pt x="92" y="991"/>
                </a:lnTo>
                <a:lnTo>
                  <a:pt x="74" y="998"/>
                </a:lnTo>
                <a:lnTo>
                  <a:pt x="59" y="1003"/>
                </a:lnTo>
                <a:lnTo>
                  <a:pt x="46" y="1006"/>
                </a:lnTo>
                <a:lnTo>
                  <a:pt x="34" y="1007"/>
                </a:lnTo>
                <a:lnTo>
                  <a:pt x="26" y="1007"/>
                </a:lnTo>
                <a:lnTo>
                  <a:pt x="18" y="1005"/>
                </a:lnTo>
                <a:lnTo>
                  <a:pt x="12" y="1002"/>
                </a:lnTo>
                <a:lnTo>
                  <a:pt x="8" y="998"/>
                </a:lnTo>
                <a:lnTo>
                  <a:pt x="5" y="994"/>
                </a:lnTo>
                <a:lnTo>
                  <a:pt x="2" y="990"/>
                </a:lnTo>
                <a:lnTo>
                  <a:pt x="1" y="986"/>
                </a:lnTo>
                <a:lnTo>
                  <a:pt x="0" y="982"/>
                </a:lnTo>
                <a:lnTo>
                  <a:pt x="0" y="979"/>
                </a:lnTo>
                <a:lnTo>
                  <a:pt x="0" y="977"/>
                </a:lnTo>
                <a:lnTo>
                  <a:pt x="0" y="976"/>
                </a:lnTo>
                <a:lnTo>
                  <a:pt x="6" y="971"/>
                </a:lnTo>
                <a:lnTo>
                  <a:pt x="13" y="965"/>
                </a:lnTo>
                <a:lnTo>
                  <a:pt x="19" y="960"/>
                </a:lnTo>
                <a:lnTo>
                  <a:pt x="25" y="954"/>
                </a:lnTo>
                <a:lnTo>
                  <a:pt x="31" y="947"/>
                </a:lnTo>
                <a:lnTo>
                  <a:pt x="36" y="941"/>
                </a:lnTo>
                <a:lnTo>
                  <a:pt x="42" y="935"/>
                </a:lnTo>
                <a:lnTo>
                  <a:pt x="47" y="929"/>
                </a:lnTo>
                <a:lnTo>
                  <a:pt x="52" y="924"/>
                </a:lnTo>
                <a:lnTo>
                  <a:pt x="56" y="918"/>
                </a:lnTo>
                <a:lnTo>
                  <a:pt x="60" y="914"/>
                </a:lnTo>
                <a:lnTo>
                  <a:pt x="63" y="910"/>
                </a:lnTo>
                <a:lnTo>
                  <a:pt x="65" y="906"/>
                </a:lnTo>
                <a:lnTo>
                  <a:pt x="67" y="904"/>
                </a:lnTo>
                <a:lnTo>
                  <a:pt x="68" y="902"/>
                </a:lnTo>
                <a:lnTo>
                  <a:pt x="69" y="902"/>
                </a:lnTo>
                <a:lnTo>
                  <a:pt x="74" y="900"/>
                </a:lnTo>
                <a:lnTo>
                  <a:pt x="79" y="897"/>
                </a:lnTo>
                <a:lnTo>
                  <a:pt x="85" y="895"/>
                </a:lnTo>
                <a:lnTo>
                  <a:pt x="91" y="891"/>
                </a:lnTo>
                <a:lnTo>
                  <a:pt x="97" y="888"/>
                </a:lnTo>
                <a:lnTo>
                  <a:pt x="103" y="884"/>
                </a:lnTo>
                <a:lnTo>
                  <a:pt x="109" y="880"/>
                </a:lnTo>
                <a:lnTo>
                  <a:pt x="115" y="876"/>
                </a:lnTo>
                <a:lnTo>
                  <a:pt x="121" y="872"/>
                </a:lnTo>
                <a:lnTo>
                  <a:pt x="126" y="868"/>
                </a:lnTo>
                <a:lnTo>
                  <a:pt x="131" y="865"/>
                </a:lnTo>
                <a:lnTo>
                  <a:pt x="135" y="862"/>
                </a:lnTo>
                <a:lnTo>
                  <a:pt x="139" y="860"/>
                </a:lnTo>
                <a:lnTo>
                  <a:pt x="141" y="858"/>
                </a:lnTo>
                <a:lnTo>
                  <a:pt x="143" y="856"/>
                </a:lnTo>
                <a:lnTo>
                  <a:pt x="144" y="856"/>
                </a:lnTo>
                <a:lnTo>
                  <a:pt x="152" y="847"/>
                </a:lnTo>
                <a:lnTo>
                  <a:pt x="162" y="838"/>
                </a:lnTo>
                <a:lnTo>
                  <a:pt x="174" y="829"/>
                </a:lnTo>
                <a:lnTo>
                  <a:pt x="187" y="821"/>
                </a:lnTo>
                <a:lnTo>
                  <a:pt x="200" y="814"/>
                </a:lnTo>
                <a:lnTo>
                  <a:pt x="213" y="808"/>
                </a:lnTo>
                <a:lnTo>
                  <a:pt x="227" y="802"/>
                </a:lnTo>
                <a:lnTo>
                  <a:pt x="241" y="797"/>
                </a:lnTo>
                <a:lnTo>
                  <a:pt x="254" y="792"/>
                </a:lnTo>
                <a:lnTo>
                  <a:pt x="266" y="788"/>
                </a:lnTo>
                <a:lnTo>
                  <a:pt x="277" y="784"/>
                </a:lnTo>
                <a:lnTo>
                  <a:pt x="287" y="782"/>
                </a:lnTo>
                <a:lnTo>
                  <a:pt x="295" y="780"/>
                </a:lnTo>
                <a:lnTo>
                  <a:pt x="302" y="778"/>
                </a:lnTo>
                <a:lnTo>
                  <a:pt x="306" y="777"/>
                </a:lnTo>
                <a:lnTo>
                  <a:pt x="307" y="777"/>
                </a:lnTo>
                <a:lnTo>
                  <a:pt x="308" y="775"/>
                </a:lnTo>
                <a:lnTo>
                  <a:pt x="310" y="773"/>
                </a:lnTo>
                <a:lnTo>
                  <a:pt x="313" y="767"/>
                </a:lnTo>
                <a:lnTo>
                  <a:pt x="317" y="759"/>
                </a:lnTo>
                <a:lnTo>
                  <a:pt x="322" y="748"/>
                </a:lnTo>
                <a:lnTo>
                  <a:pt x="328" y="734"/>
                </a:lnTo>
                <a:lnTo>
                  <a:pt x="334" y="717"/>
                </a:lnTo>
                <a:lnTo>
                  <a:pt x="341" y="697"/>
                </a:lnTo>
                <a:lnTo>
                  <a:pt x="348" y="673"/>
                </a:lnTo>
                <a:lnTo>
                  <a:pt x="356" y="644"/>
                </a:lnTo>
                <a:lnTo>
                  <a:pt x="364" y="612"/>
                </a:lnTo>
                <a:lnTo>
                  <a:pt x="371" y="575"/>
                </a:lnTo>
                <a:lnTo>
                  <a:pt x="379" y="534"/>
                </a:lnTo>
                <a:lnTo>
                  <a:pt x="386" y="488"/>
                </a:lnTo>
                <a:lnTo>
                  <a:pt x="394" y="437"/>
                </a:lnTo>
                <a:lnTo>
                  <a:pt x="400" y="380"/>
                </a:lnTo>
                <a:lnTo>
                  <a:pt x="404" y="345"/>
                </a:lnTo>
                <a:lnTo>
                  <a:pt x="408" y="312"/>
                </a:lnTo>
                <a:lnTo>
                  <a:pt x="412" y="280"/>
                </a:lnTo>
                <a:lnTo>
                  <a:pt x="415" y="250"/>
                </a:lnTo>
                <a:lnTo>
                  <a:pt x="419" y="222"/>
                </a:lnTo>
                <a:lnTo>
                  <a:pt x="422" y="195"/>
                </a:lnTo>
                <a:lnTo>
                  <a:pt x="425" y="169"/>
                </a:lnTo>
                <a:lnTo>
                  <a:pt x="428" y="145"/>
                </a:lnTo>
                <a:lnTo>
                  <a:pt x="432" y="123"/>
                </a:lnTo>
                <a:lnTo>
                  <a:pt x="435" y="102"/>
                </a:lnTo>
                <a:lnTo>
                  <a:pt x="438" y="82"/>
                </a:lnTo>
                <a:lnTo>
                  <a:pt x="441" y="63"/>
                </a:lnTo>
                <a:lnTo>
                  <a:pt x="444" y="46"/>
                </a:lnTo>
                <a:lnTo>
                  <a:pt x="447" y="29"/>
                </a:lnTo>
                <a:lnTo>
                  <a:pt x="450" y="14"/>
                </a:lnTo>
                <a:lnTo>
                  <a:pt x="454" y="0"/>
                </a:lnTo>
                <a:lnTo>
                  <a:pt x="1903" y="0"/>
                </a:lnTo>
                <a:lnTo>
                  <a:pt x="1903" y="196"/>
                </a:lnTo>
              </a:path>
            </a:pathLst>
          </a:custGeom>
          <a:solidFill>
            <a:srgbClr val="FF7C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" name="Freeform 1070"/>
          <p:cNvSpPr>
            <a:spLocks/>
          </p:cNvSpPr>
          <p:nvPr/>
        </p:nvSpPr>
        <p:spPr bwMode="auto">
          <a:xfrm>
            <a:off x="7791450" y="2571750"/>
            <a:ext cx="142875" cy="457200"/>
          </a:xfrm>
          <a:custGeom>
            <a:avLst/>
            <a:gdLst>
              <a:gd name="T0" fmla="*/ 21 w 90"/>
              <a:gd name="T1" fmla="*/ 278 h 288"/>
              <a:gd name="T2" fmla="*/ 21 w 90"/>
              <a:gd name="T3" fmla="*/ 261 h 288"/>
              <a:gd name="T4" fmla="*/ 21 w 90"/>
              <a:gd name="T5" fmla="*/ 245 h 288"/>
              <a:gd name="T6" fmla="*/ 20 w 90"/>
              <a:gd name="T7" fmla="*/ 228 h 288"/>
              <a:gd name="T8" fmla="*/ 19 w 90"/>
              <a:gd name="T9" fmla="*/ 212 h 288"/>
              <a:gd name="T10" fmla="*/ 18 w 90"/>
              <a:gd name="T11" fmla="*/ 197 h 288"/>
              <a:gd name="T12" fmla="*/ 17 w 90"/>
              <a:gd name="T13" fmla="*/ 182 h 288"/>
              <a:gd name="T14" fmla="*/ 16 w 90"/>
              <a:gd name="T15" fmla="*/ 168 h 288"/>
              <a:gd name="T16" fmla="*/ 15 w 90"/>
              <a:gd name="T17" fmla="*/ 141 h 288"/>
              <a:gd name="T18" fmla="*/ 20 w 90"/>
              <a:gd name="T19" fmla="*/ 109 h 288"/>
              <a:gd name="T20" fmla="*/ 29 w 90"/>
              <a:gd name="T21" fmla="*/ 87 h 288"/>
              <a:gd name="T22" fmla="*/ 42 w 90"/>
              <a:gd name="T23" fmla="*/ 72 h 288"/>
              <a:gd name="T24" fmla="*/ 57 w 90"/>
              <a:gd name="T25" fmla="*/ 64 h 288"/>
              <a:gd name="T26" fmla="*/ 70 w 90"/>
              <a:gd name="T27" fmla="*/ 61 h 288"/>
              <a:gd name="T28" fmla="*/ 82 w 90"/>
              <a:gd name="T29" fmla="*/ 61 h 288"/>
              <a:gd name="T30" fmla="*/ 88 w 90"/>
              <a:gd name="T31" fmla="*/ 61 h 288"/>
              <a:gd name="T32" fmla="*/ 83 w 90"/>
              <a:gd name="T33" fmla="*/ 0 h 288"/>
              <a:gd name="T34" fmla="*/ 79 w 90"/>
              <a:gd name="T35" fmla="*/ 1 h 288"/>
              <a:gd name="T36" fmla="*/ 69 w 90"/>
              <a:gd name="T37" fmla="*/ 4 h 288"/>
              <a:gd name="T38" fmla="*/ 55 w 90"/>
              <a:gd name="T39" fmla="*/ 11 h 288"/>
              <a:gd name="T40" fmla="*/ 39 w 90"/>
              <a:gd name="T41" fmla="*/ 22 h 288"/>
              <a:gd name="T42" fmla="*/ 23 w 90"/>
              <a:gd name="T43" fmla="*/ 38 h 288"/>
              <a:gd name="T44" fmla="*/ 10 w 90"/>
              <a:gd name="T45" fmla="*/ 61 h 288"/>
              <a:gd name="T46" fmla="*/ 1 w 90"/>
              <a:gd name="T47" fmla="*/ 92 h 288"/>
              <a:gd name="T48" fmla="*/ 0 w 90"/>
              <a:gd name="T49" fmla="*/ 131 h 288"/>
              <a:gd name="T50" fmla="*/ 1 w 90"/>
              <a:gd name="T51" fmla="*/ 147 h 288"/>
              <a:gd name="T52" fmla="*/ 2 w 90"/>
              <a:gd name="T53" fmla="*/ 165 h 288"/>
              <a:gd name="T54" fmla="*/ 4 w 90"/>
              <a:gd name="T55" fmla="*/ 184 h 288"/>
              <a:gd name="T56" fmla="*/ 6 w 90"/>
              <a:gd name="T57" fmla="*/ 203 h 288"/>
              <a:gd name="T58" fmla="*/ 7 w 90"/>
              <a:gd name="T59" fmla="*/ 224 h 288"/>
              <a:gd name="T60" fmla="*/ 8 w 90"/>
              <a:gd name="T61" fmla="*/ 244 h 288"/>
              <a:gd name="T62" fmla="*/ 9 w 90"/>
              <a:gd name="T63" fmla="*/ 265 h 288"/>
              <a:gd name="T64" fmla="*/ 9 w 90"/>
              <a:gd name="T65" fmla="*/ 287 h 2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0"/>
              <a:gd name="T100" fmla="*/ 0 h 288"/>
              <a:gd name="T101" fmla="*/ 90 w 90"/>
              <a:gd name="T102" fmla="*/ 288 h 2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0" h="288">
                <a:moveTo>
                  <a:pt x="22" y="287"/>
                </a:moveTo>
                <a:lnTo>
                  <a:pt x="21" y="278"/>
                </a:lnTo>
                <a:lnTo>
                  <a:pt x="21" y="270"/>
                </a:lnTo>
                <a:lnTo>
                  <a:pt x="21" y="261"/>
                </a:lnTo>
                <a:lnTo>
                  <a:pt x="21" y="253"/>
                </a:lnTo>
                <a:lnTo>
                  <a:pt x="21" y="245"/>
                </a:lnTo>
                <a:lnTo>
                  <a:pt x="20" y="237"/>
                </a:lnTo>
                <a:lnTo>
                  <a:pt x="20" y="228"/>
                </a:lnTo>
                <a:lnTo>
                  <a:pt x="20" y="220"/>
                </a:lnTo>
                <a:lnTo>
                  <a:pt x="19" y="212"/>
                </a:lnTo>
                <a:lnTo>
                  <a:pt x="19" y="205"/>
                </a:lnTo>
                <a:lnTo>
                  <a:pt x="18" y="197"/>
                </a:lnTo>
                <a:lnTo>
                  <a:pt x="17" y="190"/>
                </a:lnTo>
                <a:lnTo>
                  <a:pt x="17" y="182"/>
                </a:lnTo>
                <a:lnTo>
                  <a:pt x="16" y="175"/>
                </a:lnTo>
                <a:lnTo>
                  <a:pt x="16" y="168"/>
                </a:lnTo>
                <a:lnTo>
                  <a:pt x="16" y="161"/>
                </a:lnTo>
                <a:lnTo>
                  <a:pt x="15" y="141"/>
                </a:lnTo>
                <a:lnTo>
                  <a:pt x="17" y="124"/>
                </a:lnTo>
                <a:lnTo>
                  <a:pt x="20" y="109"/>
                </a:lnTo>
                <a:lnTo>
                  <a:pt x="24" y="97"/>
                </a:lnTo>
                <a:lnTo>
                  <a:pt x="29" y="87"/>
                </a:lnTo>
                <a:lnTo>
                  <a:pt x="36" y="79"/>
                </a:lnTo>
                <a:lnTo>
                  <a:pt x="42" y="72"/>
                </a:lnTo>
                <a:lnTo>
                  <a:pt x="50" y="68"/>
                </a:lnTo>
                <a:lnTo>
                  <a:pt x="57" y="64"/>
                </a:lnTo>
                <a:lnTo>
                  <a:pt x="64" y="63"/>
                </a:lnTo>
                <a:lnTo>
                  <a:pt x="70" y="61"/>
                </a:lnTo>
                <a:lnTo>
                  <a:pt x="76" y="61"/>
                </a:lnTo>
                <a:lnTo>
                  <a:pt x="82" y="61"/>
                </a:lnTo>
                <a:lnTo>
                  <a:pt x="86" y="61"/>
                </a:lnTo>
                <a:lnTo>
                  <a:pt x="88" y="61"/>
                </a:lnTo>
                <a:lnTo>
                  <a:pt x="89" y="62"/>
                </a:lnTo>
                <a:lnTo>
                  <a:pt x="83" y="0"/>
                </a:lnTo>
                <a:lnTo>
                  <a:pt x="82" y="0"/>
                </a:lnTo>
                <a:lnTo>
                  <a:pt x="79" y="1"/>
                </a:lnTo>
                <a:lnTo>
                  <a:pt x="75" y="2"/>
                </a:lnTo>
                <a:lnTo>
                  <a:pt x="69" y="4"/>
                </a:lnTo>
                <a:lnTo>
                  <a:pt x="62" y="7"/>
                </a:lnTo>
                <a:lnTo>
                  <a:pt x="55" y="11"/>
                </a:lnTo>
                <a:lnTo>
                  <a:pt x="47" y="16"/>
                </a:lnTo>
                <a:lnTo>
                  <a:pt x="39" y="22"/>
                </a:lnTo>
                <a:lnTo>
                  <a:pt x="31" y="29"/>
                </a:lnTo>
                <a:lnTo>
                  <a:pt x="23" y="38"/>
                </a:lnTo>
                <a:lnTo>
                  <a:pt x="16" y="49"/>
                </a:lnTo>
                <a:lnTo>
                  <a:pt x="10" y="61"/>
                </a:lnTo>
                <a:lnTo>
                  <a:pt x="5" y="76"/>
                </a:lnTo>
                <a:lnTo>
                  <a:pt x="1" y="92"/>
                </a:lnTo>
                <a:lnTo>
                  <a:pt x="0" y="110"/>
                </a:lnTo>
                <a:lnTo>
                  <a:pt x="0" y="131"/>
                </a:lnTo>
                <a:lnTo>
                  <a:pt x="0" y="139"/>
                </a:lnTo>
                <a:lnTo>
                  <a:pt x="1" y="147"/>
                </a:lnTo>
                <a:lnTo>
                  <a:pt x="2" y="156"/>
                </a:lnTo>
                <a:lnTo>
                  <a:pt x="2" y="165"/>
                </a:lnTo>
                <a:lnTo>
                  <a:pt x="3" y="174"/>
                </a:lnTo>
                <a:lnTo>
                  <a:pt x="4" y="184"/>
                </a:lnTo>
                <a:lnTo>
                  <a:pt x="5" y="194"/>
                </a:lnTo>
                <a:lnTo>
                  <a:pt x="6" y="203"/>
                </a:lnTo>
                <a:lnTo>
                  <a:pt x="6" y="213"/>
                </a:lnTo>
                <a:lnTo>
                  <a:pt x="7" y="224"/>
                </a:lnTo>
                <a:lnTo>
                  <a:pt x="7" y="234"/>
                </a:lnTo>
                <a:lnTo>
                  <a:pt x="8" y="244"/>
                </a:lnTo>
                <a:lnTo>
                  <a:pt x="8" y="255"/>
                </a:lnTo>
                <a:lnTo>
                  <a:pt x="9" y="265"/>
                </a:lnTo>
                <a:lnTo>
                  <a:pt x="9" y="276"/>
                </a:lnTo>
                <a:lnTo>
                  <a:pt x="9" y="287"/>
                </a:lnTo>
                <a:lnTo>
                  <a:pt x="22" y="287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1" name="Freeform 1071"/>
          <p:cNvSpPr>
            <a:spLocks/>
          </p:cNvSpPr>
          <p:nvPr/>
        </p:nvSpPr>
        <p:spPr bwMode="auto">
          <a:xfrm>
            <a:off x="7375525" y="2600325"/>
            <a:ext cx="144463" cy="428625"/>
          </a:xfrm>
          <a:custGeom>
            <a:avLst/>
            <a:gdLst>
              <a:gd name="T0" fmla="*/ 69 w 91"/>
              <a:gd name="T1" fmla="*/ 262 h 270"/>
              <a:gd name="T2" fmla="*/ 69 w 91"/>
              <a:gd name="T3" fmla="*/ 247 h 270"/>
              <a:gd name="T4" fmla="*/ 70 w 91"/>
              <a:gd name="T5" fmla="*/ 233 h 270"/>
              <a:gd name="T6" fmla="*/ 70 w 91"/>
              <a:gd name="T7" fmla="*/ 219 h 270"/>
              <a:gd name="T8" fmla="*/ 71 w 91"/>
              <a:gd name="T9" fmla="*/ 205 h 270"/>
              <a:gd name="T10" fmla="*/ 72 w 91"/>
              <a:gd name="T11" fmla="*/ 192 h 270"/>
              <a:gd name="T12" fmla="*/ 73 w 91"/>
              <a:gd name="T13" fmla="*/ 179 h 270"/>
              <a:gd name="T14" fmla="*/ 74 w 91"/>
              <a:gd name="T15" fmla="*/ 167 h 270"/>
              <a:gd name="T16" fmla="*/ 75 w 91"/>
              <a:gd name="T17" fmla="*/ 141 h 270"/>
              <a:gd name="T18" fmla="*/ 70 w 91"/>
              <a:gd name="T19" fmla="*/ 109 h 270"/>
              <a:gd name="T20" fmla="*/ 60 w 91"/>
              <a:gd name="T21" fmla="*/ 87 h 270"/>
              <a:gd name="T22" fmla="*/ 47 w 91"/>
              <a:gd name="T23" fmla="*/ 72 h 270"/>
              <a:gd name="T24" fmla="*/ 32 w 91"/>
              <a:gd name="T25" fmla="*/ 65 h 270"/>
              <a:gd name="T26" fmla="*/ 19 w 91"/>
              <a:gd name="T27" fmla="*/ 62 h 270"/>
              <a:gd name="T28" fmla="*/ 8 w 91"/>
              <a:gd name="T29" fmla="*/ 61 h 270"/>
              <a:gd name="T30" fmla="*/ 1 w 91"/>
              <a:gd name="T31" fmla="*/ 62 h 270"/>
              <a:gd name="T32" fmla="*/ 7 w 91"/>
              <a:gd name="T33" fmla="*/ 0 h 270"/>
              <a:gd name="T34" fmla="*/ 11 w 91"/>
              <a:gd name="T35" fmla="*/ 1 h 270"/>
              <a:gd name="T36" fmla="*/ 21 w 91"/>
              <a:gd name="T37" fmla="*/ 4 h 270"/>
              <a:gd name="T38" fmla="*/ 35 w 91"/>
              <a:gd name="T39" fmla="*/ 11 h 270"/>
              <a:gd name="T40" fmla="*/ 51 w 91"/>
              <a:gd name="T41" fmla="*/ 22 h 270"/>
              <a:gd name="T42" fmla="*/ 67 w 91"/>
              <a:gd name="T43" fmla="*/ 38 h 270"/>
              <a:gd name="T44" fmla="*/ 80 w 91"/>
              <a:gd name="T45" fmla="*/ 62 h 270"/>
              <a:gd name="T46" fmla="*/ 88 w 91"/>
              <a:gd name="T47" fmla="*/ 92 h 270"/>
              <a:gd name="T48" fmla="*/ 90 w 91"/>
              <a:gd name="T49" fmla="*/ 131 h 270"/>
              <a:gd name="T50" fmla="*/ 89 w 91"/>
              <a:gd name="T51" fmla="*/ 146 h 270"/>
              <a:gd name="T52" fmla="*/ 88 w 91"/>
              <a:gd name="T53" fmla="*/ 161 h 270"/>
              <a:gd name="T54" fmla="*/ 86 w 91"/>
              <a:gd name="T55" fmla="*/ 178 h 270"/>
              <a:gd name="T56" fmla="*/ 85 w 91"/>
              <a:gd name="T57" fmla="*/ 195 h 270"/>
              <a:gd name="T58" fmla="*/ 84 w 91"/>
              <a:gd name="T59" fmla="*/ 213 h 270"/>
              <a:gd name="T60" fmla="*/ 82 w 91"/>
              <a:gd name="T61" fmla="*/ 231 h 270"/>
              <a:gd name="T62" fmla="*/ 81 w 91"/>
              <a:gd name="T63" fmla="*/ 250 h 270"/>
              <a:gd name="T64" fmla="*/ 81 w 91"/>
              <a:gd name="T65" fmla="*/ 269 h 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1"/>
              <a:gd name="T100" fmla="*/ 0 h 270"/>
              <a:gd name="T101" fmla="*/ 91 w 91"/>
              <a:gd name="T102" fmla="*/ 270 h 2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1" h="270">
                <a:moveTo>
                  <a:pt x="69" y="269"/>
                </a:moveTo>
                <a:lnTo>
                  <a:pt x="69" y="262"/>
                </a:lnTo>
                <a:lnTo>
                  <a:pt x="69" y="254"/>
                </a:lnTo>
                <a:lnTo>
                  <a:pt x="69" y="247"/>
                </a:lnTo>
                <a:lnTo>
                  <a:pt x="69" y="240"/>
                </a:lnTo>
                <a:lnTo>
                  <a:pt x="70" y="233"/>
                </a:lnTo>
                <a:lnTo>
                  <a:pt x="70" y="226"/>
                </a:lnTo>
                <a:lnTo>
                  <a:pt x="70" y="219"/>
                </a:lnTo>
                <a:lnTo>
                  <a:pt x="71" y="212"/>
                </a:lnTo>
                <a:lnTo>
                  <a:pt x="71" y="205"/>
                </a:lnTo>
                <a:lnTo>
                  <a:pt x="72" y="199"/>
                </a:lnTo>
                <a:lnTo>
                  <a:pt x="72" y="192"/>
                </a:lnTo>
                <a:lnTo>
                  <a:pt x="72" y="186"/>
                </a:lnTo>
                <a:lnTo>
                  <a:pt x="73" y="179"/>
                </a:lnTo>
                <a:lnTo>
                  <a:pt x="73" y="173"/>
                </a:lnTo>
                <a:lnTo>
                  <a:pt x="74" y="167"/>
                </a:lnTo>
                <a:lnTo>
                  <a:pt x="74" y="161"/>
                </a:lnTo>
                <a:lnTo>
                  <a:pt x="75" y="141"/>
                </a:lnTo>
                <a:lnTo>
                  <a:pt x="73" y="124"/>
                </a:lnTo>
                <a:lnTo>
                  <a:pt x="70" y="109"/>
                </a:lnTo>
                <a:lnTo>
                  <a:pt x="65" y="97"/>
                </a:lnTo>
                <a:lnTo>
                  <a:pt x="60" y="87"/>
                </a:lnTo>
                <a:lnTo>
                  <a:pt x="54" y="79"/>
                </a:lnTo>
                <a:lnTo>
                  <a:pt x="47" y="72"/>
                </a:lnTo>
                <a:lnTo>
                  <a:pt x="40" y="68"/>
                </a:lnTo>
                <a:lnTo>
                  <a:pt x="32" y="65"/>
                </a:lnTo>
                <a:lnTo>
                  <a:pt x="25" y="63"/>
                </a:lnTo>
                <a:lnTo>
                  <a:pt x="19" y="62"/>
                </a:lnTo>
                <a:lnTo>
                  <a:pt x="13" y="61"/>
                </a:lnTo>
                <a:lnTo>
                  <a:pt x="8" y="61"/>
                </a:lnTo>
                <a:lnTo>
                  <a:pt x="3" y="61"/>
                </a:lnTo>
                <a:lnTo>
                  <a:pt x="1" y="62"/>
                </a:lnTo>
                <a:lnTo>
                  <a:pt x="0" y="62"/>
                </a:lnTo>
                <a:lnTo>
                  <a:pt x="7" y="0"/>
                </a:lnTo>
                <a:lnTo>
                  <a:pt x="8" y="0"/>
                </a:lnTo>
                <a:lnTo>
                  <a:pt x="11" y="1"/>
                </a:lnTo>
                <a:lnTo>
                  <a:pt x="15" y="2"/>
                </a:lnTo>
                <a:lnTo>
                  <a:pt x="21" y="4"/>
                </a:lnTo>
                <a:lnTo>
                  <a:pt x="28" y="7"/>
                </a:lnTo>
                <a:lnTo>
                  <a:pt x="35" y="11"/>
                </a:lnTo>
                <a:lnTo>
                  <a:pt x="43" y="16"/>
                </a:lnTo>
                <a:lnTo>
                  <a:pt x="51" y="22"/>
                </a:lnTo>
                <a:lnTo>
                  <a:pt x="59" y="30"/>
                </a:lnTo>
                <a:lnTo>
                  <a:pt x="67" y="38"/>
                </a:lnTo>
                <a:lnTo>
                  <a:pt x="74" y="49"/>
                </a:lnTo>
                <a:lnTo>
                  <a:pt x="80" y="62"/>
                </a:lnTo>
                <a:lnTo>
                  <a:pt x="85" y="76"/>
                </a:lnTo>
                <a:lnTo>
                  <a:pt x="88" y="92"/>
                </a:lnTo>
                <a:lnTo>
                  <a:pt x="90" y="111"/>
                </a:lnTo>
                <a:lnTo>
                  <a:pt x="90" y="131"/>
                </a:lnTo>
                <a:lnTo>
                  <a:pt x="89" y="138"/>
                </a:lnTo>
                <a:lnTo>
                  <a:pt x="89" y="146"/>
                </a:lnTo>
                <a:lnTo>
                  <a:pt x="88" y="153"/>
                </a:lnTo>
                <a:lnTo>
                  <a:pt x="88" y="161"/>
                </a:lnTo>
                <a:lnTo>
                  <a:pt x="87" y="170"/>
                </a:lnTo>
                <a:lnTo>
                  <a:pt x="86" y="178"/>
                </a:lnTo>
                <a:lnTo>
                  <a:pt x="86" y="186"/>
                </a:lnTo>
                <a:lnTo>
                  <a:pt x="85" y="195"/>
                </a:lnTo>
                <a:lnTo>
                  <a:pt x="84" y="204"/>
                </a:lnTo>
                <a:lnTo>
                  <a:pt x="84" y="213"/>
                </a:lnTo>
                <a:lnTo>
                  <a:pt x="83" y="222"/>
                </a:lnTo>
                <a:lnTo>
                  <a:pt x="82" y="231"/>
                </a:lnTo>
                <a:lnTo>
                  <a:pt x="82" y="240"/>
                </a:lnTo>
                <a:lnTo>
                  <a:pt x="81" y="250"/>
                </a:lnTo>
                <a:lnTo>
                  <a:pt x="81" y="259"/>
                </a:lnTo>
                <a:lnTo>
                  <a:pt x="81" y="269"/>
                </a:lnTo>
                <a:lnTo>
                  <a:pt x="69" y="269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2" name="Freeform 1072"/>
          <p:cNvSpPr>
            <a:spLocks/>
          </p:cNvSpPr>
          <p:nvPr/>
        </p:nvSpPr>
        <p:spPr bwMode="auto">
          <a:xfrm>
            <a:off x="7818438" y="2827338"/>
            <a:ext cx="25400" cy="200025"/>
          </a:xfrm>
          <a:custGeom>
            <a:avLst/>
            <a:gdLst>
              <a:gd name="T0" fmla="*/ 16 w 17"/>
              <a:gd name="T1" fmla="*/ 125 h 126"/>
              <a:gd name="T2" fmla="*/ 16 w 17"/>
              <a:gd name="T3" fmla="*/ 117 h 126"/>
              <a:gd name="T4" fmla="*/ 16 w 17"/>
              <a:gd name="T5" fmla="*/ 108 h 126"/>
              <a:gd name="T6" fmla="*/ 13 w 17"/>
              <a:gd name="T7" fmla="*/ 100 h 126"/>
              <a:gd name="T8" fmla="*/ 13 w 17"/>
              <a:gd name="T9" fmla="*/ 92 h 126"/>
              <a:gd name="T10" fmla="*/ 13 w 17"/>
              <a:gd name="T11" fmla="*/ 83 h 126"/>
              <a:gd name="T12" fmla="*/ 10 w 17"/>
              <a:gd name="T13" fmla="*/ 75 h 126"/>
              <a:gd name="T14" fmla="*/ 10 w 17"/>
              <a:gd name="T15" fmla="*/ 67 h 126"/>
              <a:gd name="T16" fmla="*/ 10 w 17"/>
              <a:gd name="T17" fmla="*/ 59 h 126"/>
              <a:gd name="T18" fmla="*/ 8 w 17"/>
              <a:gd name="T19" fmla="*/ 51 h 126"/>
              <a:gd name="T20" fmla="*/ 8 w 17"/>
              <a:gd name="T21" fmla="*/ 43 h 126"/>
              <a:gd name="T22" fmla="*/ 5 w 17"/>
              <a:gd name="T23" fmla="*/ 36 h 126"/>
              <a:gd name="T24" fmla="*/ 5 w 17"/>
              <a:gd name="T25" fmla="*/ 28 h 126"/>
              <a:gd name="T26" fmla="*/ 2 w 17"/>
              <a:gd name="T27" fmla="*/ 21 h 126"/>
              <a:gd name="T28" fmla="*/ 2 w 17"/>
              <a:gd name="T29" fmla="*/ 13 h 126"/>
              <a:gd name="T30" fmla="*/ 0 w 17"/>
              <a:gd name="T31" fmla="*/ 6 h 126"/>
              <a:gd name="T32" fmla="*/ 0 w 17"/>
              <a:gd name="T33" fmla="*/ 0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26"/>
              <a:gd name="T53" fmla="*/ 17 w 17"/>
              <a:gd name="T54" fmla="*/ 126 h 1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26">
                <a:moveTo>
                  <a:pt x="16" y="125"/>
                </a:moveTo>
                <a:lnTo>
                  <a:pt x="16" y="117"/>
                </a:lnTo>
                <a:lnTo>
                  <a:pt x="16" y="108"/>
                </a:lnTo>
                <a:lnTo>
                  <a:pt x="13" y="100"/>
                </a:lnTo>
                <a:lnTo>
                  <a:pt x="13" y="92"/>
                </a:lnTo>
                <a:lnTo>
                  <a:pt x="13" y="83"/>
                </a:lnTo>
                <a:lnTo>
                  <a:pt x="10" y="75"/>
                </a:lnTo>
                <a:lnTo>
                  <a:pt x="10" y="67"/>
                </a:lnTo>
                <a:lnTo>
                  <a:pt x="10" y="59"/>
                </a:lnTo>
                <a:lnTo>
                  <a:pt x="8" y="51"/>
                </a:lnTo>
                <a:lnTo>
                  <a:pt x="8" y="43"/>
                </a:lnTo>
                <a:lnTo>
                  <a:pt x="5" y="36"/>
                </a:lnTo>
                <a:lnTo>
                  <a:pt x="5" y="28"/>
                </a:lnTo>
                <a:lnTo>
                  <a:pt x="2" y="21"/>
                </a:lnTo>
                <a:lnTo>
                  <a:pt x="2" y="13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13" name="Freeform 1073"/>
          <p:cNvSpPr>
            <a:spLocks/>
          </p:cNvSpPr>
          <p:nvPr/>
        </p:nvSpPr>
        <p:spPr bwMode="auto">
          <a:xfrm>
            <a:off x="7820025" y="3025775"/>
            <a:ext cx="26988" cy="1588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4" name="Freeform 1074"/>
          <p:cNvSpPr>
            <a:spLocks/>
          </p:cNvSpPr>
          <p:nvPr/>
        </p:nvSpPr>
        <p:spPr bwMode="auto">
          <a:xfrm>
            <a:off x="7810500" y="2827338"/>
            <a:ext cx="26988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5" name="Freeform 1075"/>
          <p:cNvSpPr>
            <a:spLocks/>
          </p:cNvSpPr>
          <p:nvPr/>
        </p:nvSpPr>
        <p:spPr bwMode="auto">
          <a:xfrm>
            <a:off x="7815263" y="2668588"/>
            <a:ext cx="119062" cy="160337"/>
          </a:xfrm>
          <a:custGeom>
            <a:avLst/>
            <a:gdLst>
              <a:gd name="T0" fmla="*/ 0 w 75"/>
              <a:gd name="T1" fmla="*/ 100 h 101"/>
              <a:gd name="T2" fmla="*/ 0 w 75"/>
              <a:gd name="T3" fmla="*/ 80 h 101"/>
              <a:gd name="T4" fmla="*/ 1 w 75"/>
              <a:gd name="T5" fmla="*/ 63 h 101"/>
              <a:gd name="T6" fmla="*/ 5 w 75"/>
              <a:gd name="T7" fmla="*/ 48 h 101"/>
              <a:gd name="T8" fmla="*/ 9 w 75"/>
              <a:gd name="T9" fmla="*/ 36 h 101"/>
              <a:gd name="T10" fmla="*/ 14 w 75"/>
              <a:gd name="T11" fmla="*/ 26 h 101"/>
              <a:gd name="T12" fmla="*/ 20 w 75"/>
              <a:gd name="T13" fmla="*/ 18 h 101"/>
              <a:gd name="T14" fmla="*/ 27 w 75"/>
              <a:gd name="T15" fmla="*/ 12 h 101"/>
              <a:gd name="T16" fmla="*/ 34 w 75"/>
              <a:gd name="T17" fmla="*/ 7 h 101"/>
              <a:gd name="T18" fmla="*/ 41 w 75"/>
              <a:gd name="T19" fmla="*/ 4 h 101"/>
              <a:gd name="T20" fmla="*/ 49 w 75"/>
              <a:gd name="T21" fmla="*/ 2 h 101"/>
              <a:gd name="T22" fmla="*/ 55 w 75"/>
              <a:gd name="T23" fmla="*/ 1 h 101"/>
              <a:gd name="T24" fmla="*/ 61 w 75"/>
              <a:gd name="T25" fmla="*/ 0 h 101"/>
              <a:gd name="T26" fmla="*/ 66 w 75"/>
              <a:gd name="T27" fmla="*/ 0 h 101"/>
              <a:gd name="T28" fmla="*/ 70 w 75"/>
              <a:gd name="T29" fmla="*/ 0 h 101"/>
              <a:gd name="T30" fmla="*/ 73 w 75"/>
              <a:gd name="T31" fmla="*/ 1 h 101"/>
              <a:gd name="T32" fmla="*/ 74 w 75"/>
              <a:gd name="T33" fmla="*/ 1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01"/>
              <a:gd name="T53" fmla="*/ 75 w 75"/>
              <a:gd name="T54" fmla="*/ 101 h 1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01">
                <a:moveTo>
                  <a:pt x="0" y="100"/>
                </a:moveTo>
                <a:lnTo>
                  <a:pt x="0" y="80"/>
                </a:lnTo>
                <a:lnTo>
                  <a:pt x="1" y="63"/>
                </a:lnTo>
                <a:lnTo>
                  <a:pt x="5" y="48"/>
                </a:lnTo>
                <a:lnTo>
                  <a:pt x="9" y="36"/>
                </a:lnTo>
                <a:lnTo>
                  <a:pt x="14" y="26"/>
                </a:lnTo>
                <a:lnTo>
                  <a:pt x="20" y="18"/>
                </a:lnTo>
                <a:lnTo>
                  <a:pt x="27" y="12"/>
                </a:lnTo>
                <a:lnTo>
                  <a:pt x="34" y="7"/>
                </a:lnTo>
                <a:lnTo>
                  <a:pt x="41" y="4"/>
                </a:lnTo>
                <a:lnTo>
                  <a:pt x="49" y="2"/>
                </a:lnTo>
                <a:lnTo>
                  <a:pt x="55" y="1"/>
                </a:lnTo>
                <a:lnTo>
                  <a:pt x="61" y="0"/>
                </a:lnTo>
                <a:lnTo>
                  <a:pt x="66" y="0"/>
                </a:lnTo>
                <a:lnTo>
                  <a:pt x="70" y="0"/>
                </a:lnTo>
                <a:lnTo>
                  <a:pt x="73" y="1"/>
                </a:lnTo>
                <a:lnTo>
                  <a:pt x="74" y="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16" name="Freeform 1076"/>
          <p:cNvSpPr>
            <a:spLocks/>
          </p:cNvSpPr>
          <p:nvPr/>
        </p:nvSpPr>
        <p:spPr bwMode="auto">
          <a:xfrm>
            <a:off x="7810500" y="2827338"/>
            <a:ext cx="26988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7" name="Freeform 1077"/>
          <p:cNvSpPr>
            <a:spLocks/>
          </p:cNvSpPr>
          <p:nvPr/>
        </p:nvSpPr>
        <p:spPr bwMode="auto">
          <a:xfrm>
            <a:off x="7932738" y="2663825"/>
            <a:ext cx="25400" cy="26988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8" name="Line 1078"/>
          <p:cNvSpPr>
            <a:spLocks noChangeShapeType="1"/>
          </p:cNvSpPr>
          <p:nvPr/>
        </p:nvSpPr>
        <p:spPr bwMode="auto">
          <a:xfrm flipH="1" flipV="1">
            <a:off x="7926388" y="2573338"/>
            <a:ext cx="3175" cy="90487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19" name="Freeform 1079"/>
          <p:cNvSpPr>
            <a:spLocks/>
          </p:cNvSpPr>
          <p:nvPr/>
        </p:nvSpPr>
        <p:spPr bwMode="auto">
          <a:xfrm>
            <a:off x="7791450" y="2571750"/>
            <a:ext cx="133350" cy="209550"/>
          </a:xfrm>
          <a:custGeom>
            <a:avLst/>
            <a:gdLst>
              <a:gd name="T0" fmla="*/ 83 w 84"/>
              <a:gd name="T1" fmla="*/ 0 h 132"/>
              <a:gd name="T2" fmla="*/ 82 w 84"/>
              <a:gd name="T3" fmla="*/ 0 h 132"/>
              <a:gd name="T4" fmla="*/ 79 w 84"/>
              <a:gd name="T5" fmla="*/ 1 h 132"/>
              <a:gd name="T6" fmla="*/ 75 w 84"/>
              <a:gd name="T7" fmla="*/ 2 h 132"/>
              <a:gd name="T8" fmla="*/ 69 w 84"/>
              <a:gd name="T9" fmla="*/ 4 h 132"/>
              <a:gd name="T10" fmla="*/ 62 w 84"/>
              <a:gd name="T11" fmla="*/ 7 h 132"/>
              <a:gd name="T12" fmla="*/ 55 w 84"/>
              <a:gd name="T13" fmla="*/ 11 h 132"/>
              <a:gd name="T14" fmla="*/ 47 w 84"/>
              <a:gd name="T15" fmla="*/ 16 h 132"/>
              <a:gd name="T16" fmla="*/ 39 w 84"/>
              <a:gd name="T17" fmla="*/ 22 h 132"/>
              <a:gd name="T18" fmla="*/ 31 w 84"/>
              <a:gd name="T19" fmla="*/ 29 h 132"/>
              <a:gd name="T20" fmla="*/ 23 w 84"/>
              <a:gd name="T21" fmla="*/ 38 h 132"/>
              <a:gd name="T22" fmla="*/ 16 w 84"/>
              <a:gd name="T23" fmla="*/ 49 h 132"/>
              <a:gd name="T24" fmla="*/ 10 w 84"/>
              <a:gd name="T25" fmla="*/ 61 h 132"/>
              <a:gd name="T26" fmla="*/ 5 w 84"/>
              <a:gd name="T27" fmla="*/ 76 h 132"/>
              <a:gd name="T28" fmla="*/ 1 w 84"/>
              <a:gd name="T29" fmla="*/ 92 h 132"/>
              <a:gd name="T30" fmla="*/ 0 w 84"/>
              <a:gd name="T31" fmla="*/ 110 h 132"/>
              <a:gd name="T32" fmla="*/ 0 w 84"/>
              <a:gd name="T33" fmla="*/ 131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132"/>
              <a:gd name="T53" fmla="*/ 84 w 84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132">
                <a:moveTo>
                  <a:pt x="83" y="0"/>
                </a:moveTo>
                <a:lnTo>
                  <a:pt x="82" y="0"/>
                </a:lnTo>
                <a:lnTo>
                  <a:pt x="79" y="1"/>
                </a:lnTo>
                <a:lnTo>
                  <a:pt x="75" y="2"/>
                </a:lnTo>
                <a:lnTo>
                  <a:pt x="69" y="4"/>
                </a:lnTo>
                <a:lnTo>
                  <a:pt x="62" y="7"/>
                </a:lnTo>
                <a:lnTo>
                  <a:pt x="55" y="11"/>
                </a:lnTo>
                <a:lnTo>
                  <a:pt x="47" y="16"/>
                </a:lnTo>
                <a:lnTo>
                  <a:pt x="39" y="22"/>
                </a:lnTo>
                <a:lnTo>
                  <a:pt x="31" y="29"/>
                </a:lnTo>
                <a:lnTo>
                  <a:pt x="23" y="38"/>
                </a:lnTo>
                <a:lnTo>
                  <a:pt x="16" y="49"/>
                </a:lnTo>
                <a:lnTo>
                  <a:pt x="10" y="61"/>
                </a:lnTo>
                <a:lnTo>
                  <a:pt x="5" y="76"/>
                </a:lnTo>
                <a:lnTo>
                  <a:pt x="1" y="92"/>
                </a:lnTo>
                <a:lnTo>
                  <a:pt x="0" y="110"/>
                </a:lnTo>
                <a:lnTo>
                  <a:pt x="0" y="13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20" name="Freeform 1080"/>
          <p:cNvSpPr>
            <a:spLocks/>
          </p:cNvSpPr>
          <p:nvPr/>
        </p:nvSpPr>
        <p:spPr bwMode="auto">
          <a:xfrm>
            <a:off x="7921625" y="2565400"/>
            <a:ext cx="26988" cy="26988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1" name="Freeform 1081"/>
          <p:cNvSpPr>
            <a:spLocks/>
          </p:cNvSpPr>
          <p:nvPr/>
        </p:nvSpPr>
        <p:spPr bwMode="auto">
          <a:xfrm>
            <a:off x="7785100" y="2779713"/>
            <a:ext cx="26988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2" name="Freeform 1082"/>
          <p:cNvSpPr>
            <a:spLocks/>
          </p:cNvSpPr>
          <p:nvPr/>
        </p:nvSpPr>
        <p:spPr bwMode="auto">
          <a:xfrm>
            <a:off x="7791450" y="2779713"/>
            <a:ext cx="28575" cy="249237"/>
          </a:xfrm>
          <a:custGeom>
            <a:avLst/>
            <a:gdLst>
              <a:gd name="T0" fmla="*/ 0 w 17"/>
              <a:gd name="T1" fmla="*/ 0 h 157"/>
              <a:gd name="T2" fmla="*/ 0 w 17"/>
              <a:gd name="T3" fmla="*/ 8 h 157"/>
              <a:gd name="T4" fmla="*/ 1 w 17"/>
              <a:gd name="T5" fmla="*/ 16 h 157"/>
              <a:gd name="T6" fmla="*/ 1 w 17"/>
              <a:gd name="T7" fmla="*/ 25 h 157"/>
              <a:gd name="T8" fmla="*/ 3 w 17"/>
              <a:gd name="T9" fmla="*/ 34 h 157"/>
              <a:gd name="T10" fmla="*/ 5 w 17"/>
              <a:gd name="T11" fmla="*/ 43 h 157"/>
              <a:gd name="T12" fmla="*/ 7 w 17"/>
              <a:gd name="T13" fmla="*/ 53 h 157"/>
              <a:gd name="T14" fmla="*/ 8 w 17"/>
              <a:gd name="T15" fmla="*/ 63 h 157"/>
              <a:gd name="T16" fmla="*/ 8 w 17"/>
              <a:gd name="T17" fmla="*/ 72 h 157"/>
              <a:gd name="T18" fmla="*/ 10 w 17"/>
              <a:gd name="T19" fmla="*/ 82 h 157"/>
              <a:gd name="T20" fmla="*/ 12 w 17"/>
              <a:gd name="T21" fmla="*/ 93 h 157"/>
              <a:gd name="T22" fmla="*/ 12 w 17"/>
              <a:gd name="T23" fmla="*/ 103 h 157"/>
              <a:gd name="T24" fmla="*/ 14 w 17"/>
              <a:gd name="T25" fmla="*/ 113 h 157"/>
              <a:gd name="T26" fmla="*/ 14 w 17"/>
              <a:gd name="T27" fmla="*/ 124 h 157"/>
              <a:gd name="T28" fmla="*/ 14 w 17"/>
              <a:gd name="T29" fmla="*/ 134 h 157"/>
              <a:gd name="T30" fmla="*/ 14 w 17"/>
              <a:gd name="T31" fmla="*/ 145 h 157"/>
              <a:gd name="T32" fmla="*/ 16 w 17"/>
              <a:gd name="T33" fmla="*/ 156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57"/>
              <a:gd name="T53" fmla="*/ 17 w 17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57">
                <a:moveTo>
                  <a:pt x="0" y="0"/>
                </a:moveTo>
                <a:lnTo>
                  <a:pt x="0" y="8"/>
                </a:lnTo>
                <a:lnTo>
                  <a:pt x="1" y="16"/>
                </a:lnTo>
                <a:lnTo>
                  <a:pt x="1" y="25"/>
                </a:lnTo>
                <a:lnTo>
                  <a:pt x="3" y="34"/>
                </a:lnTo>
                <a:lnTo>
                  <a:pt x="5" y="43"/>
                </a:lnTo>
                <a:lnTo>
                  <a:pt x="7" y="53"/>
                </a:lnTo>
                <a:lnTo>
                  <a:pt x="8" y="63"/>
                </a:lnTo>
                <a:lnTo>
                  <a:pt x="8" y="72"/>
                </a:lnTo>
                <a:lnTo>
                  <a:pt x="10" y="82"/>
                </a:lnTo>
                <a:lnTo>
                  <a:pt x="12" y="93"/>
                </a:lnTo>
                <a:lnTo>
                  <a:pt x="12" y="103"/>
                </a:lnTo>
                <a:lnTo>
                  <a:pt x="14" y="113"/>
                </a:lnTo>
                <a:lnTo>
                  <a:pt x="14" y="124"/>
                </a:lnTo>
                <a:lnTo>
                  <a:pt x="14" y="134"/>
                </a:lnTo>
                <a:lnTo>
                  <a:pt x="14" y="145"/>
                </a:lnTo>
                <a:lnTo>
                  <a:pt x="16" y="15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23" name="Freeform 1083"/>
          <p:cNvSpPr>
            <a:spLocks/>
          </p:cNvSpPr>
          <p:nvPr/>
        </p:nvSpPr>
        <p:spPr bwMode="auto">
          <a:xfrm>
            <a:off x="7785100" y="2779713"/>
            <a:ext cx="26988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4" name="Freeform 1084"/>
          <p:cNvSpPr>
            <a:spLocks/>
          </p:cNvSpPr>
          <p:nvPr/>
        </p:nvSpPr>
        <p:spPr bwMode="auto">
          <a:xfrm>
            <a:off x="7799388" y="3027363"/>
            <a:ext cx="26987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5" name="Freeform 1085"/>
          <p:cNvSpPr>
            <a:spLocks/>
          </p:cNvSpPr>
          <p:nvPr/>
        </p:nvSpPr>
        <p:spPr bwMode="auto">
          <a:xfrm>
            <a:off x="7485063" y="2855913"/>
            <a:ext cx="28575" cy="173037"/>
          </a:xfrm>
          <a:custGeom>
            <a:avLst/>
            <a:gdLst>
              <a:gd name="T0" fmla="*/ 0 w 17"/>
              <a:gd name="T1" fmla="*/ 108 h 109"/>
              <a:gd name="T2" fmla="*/ 0 w 17"/>
              <a:gd name="T3" fmla="*/ 101 h 109"/>
              <a:gd name="T4" fmla="*/ 0 w 17"/>
              <a:gd name="T5" fmla="*/ 93 h 109"/>
              <a:gd name="T6" fmla="*/ 0 w 17"/>
              <a:gd name="T7" fmla="*/ 86 h 109"/>
              <a:gd name="T8" fmla="*/ 3 w 17"/>
              <a:gd name="T9" fmla="*/ 79 h 109"/>
              <a:gd name="T10" fmla="*/ 3 w 17"/>
              <a:gd name="T11" fmla="*/ 72 h 109"/>
              <a:gd name="T12" fmla="*/ 3 w 17"/>
              <a:gd name="T13" fmla="*/ 65 h 109"/>
              <a:gd name="T14" fmla="*/ 3 w 17"/>
              <a:gd name="T15" fmla="*/ 58 h 109"/>
              <a:gd name="T16" fmla="*/ 6 w 17"/>
              <a:gd name="T17" fmla="*/ 51 h 109"/>
              <a:gd name="T18" fmla="*/ 6 w 17"/>
              <a:gd name="T19" fmla="*/ 44 h 109"/>
              <a:gd name="T20" fmla="*/ 9 w 17"/>
              <a:gd name="T21" fmla="*/ 38 h 109"/>
              <a:gd name="T22" fmla="*/ 9 w 17"/>
              <a:gd name="T23" fmla="*/ 31 h 109"/>
              <a:gd name="T24" fmla="*/ 9 w 17"/>
              <a:gd name="T25" fmla="*/ 25 h 109"/>
              <a:gd name="T26" fmla="*/ 12 w 17"/>
              <a:gd name="T27" fmla="*/ 18 h 109"/>
              <a:gd name="T28" fmla="*/ 12 w 17"/>
              <a:gd name="T29" fmla="*/ 12 h 109"/>
              <a:gd name="T30" fmla="*/ 12 w 17"/>
              <a:gd name="T31" fmla="*/ 6 h 109"/>
              <a:gd name="T32" fmla="*/ 16 w 17"/>
              <a:gd name="T33" fmla="*/ 0 h 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09"/>
              <a:gd name="T53" fmla="*/ 17 w 17"/>
              <a:gd name="T54" fmla="*/ 109 h 10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09">
                <a:moveTo>
                  <a:pt x="0" y="108"/>
                </a:moveTo>
                <a:lnTo>
                  <a:pt x="0" y="101"/>
                </a:lnTo>
                <a:lnTo>
                  <a:pt x="0" y="93"/>
                </a:lnTo>
                <a:lnTo>
                  <a:pt x="0" y="86"/>
                </a:lnTo>
                <a:lnTo>
                  <a:pt x="3" y="79"/>
                </a:lnTo>
                <a:lnTo>
                  <a:pt x="3" y="72"/>
                </a:lnTo>
                <a:lnTo>
                  <a:pt x="3" y="65"/>
                </a:lnTo>
                <a:lnTo>
                  <a:pt x="3" y="58"/>
                </a:lnTo>
                <a:lnTo>
                  <a:pt x="6" y="51"/>
                </a:lnTo>
                <a:lnTo>
                  <a:pt x="6" y="44"/>
                </a:lnTo>
                <a:lnTo>
                  <a:pt x="9" y="38"/>
                </a:lnTo>
                <a:lnTo>
                  <a:pt x="9" y="31"/>
                </a:lnTo>
                <a:lnTo>
                  <a:pt x="9" y="25"/>
                </a:lnTo>
                <a:lnTo>
                  <a:pt x="12" y="18"/>
                </a:lnTo>
                <a:lnTo>
                  <a:pt x="12" y="12"/>
                </a:lnTo>
                <a:lnTo>
                  <a:pt x="12" y="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26" name="Freeform 1086"/>
          <p:cNvSpPr>
            <a:spLocks/>
          </p:cNvSpPr>
          <p:nvPr/>
        </p:nvSpPr>
        <p:spPr bwMode="auto">
          <a:xfrm>
            <a:off x="7478713" y="3027363"/>
            <a:ext cx="26987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7" name="Freeform 1087"/>
          <p:cNvSpPr>
            <a:spLocks/>
          </p:cNvSpPr>
          <p:nvPr/>
        </p:nvSpPr>
        <p:spPr bwMode="auto">
          <a:xfrm>
            <a:off x="7486650" y="2855913"/>
            <a:ext cx="28575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8" name="Freeform 1088"/>
          <p:cNvSpPr>
            <a:spLocks/>
          </p:cNvSpPr>
          <p:nvPr/>
        </p:nvSpPr>
        <p:spPr bwMode="auto">
          <a:xfrm>
            <a:off x="7375525" y="2697163"/>
            <a:ext cx="120650" cy="160337"/>
          </a:xfrm>
          <a:custGeom>
            <a:avLst/>
            <a:gdLst>
              <a:gd name="T0" fmla="*/ 75 w 76"/>
              <a:gd name="T1" fmla="*/ 100 h 101"/>
              <a:gd name="T2" fmla="*/ 75 w 76"/>
              <a:gd name="T3" fmla="*/ 79 h 101"/>
              <a:gd name="T4" fmla="*/ 73 w 76"/>
              <a:gd name="T5" fmla="*/ 62 h 101"/>
              <a:gd name="T6" fmla="*/ 70 w 76"/>
              <a:gd name="T7" fmla="*/ 48 h 101"/>
              <a:gd name="T8" fmla="*/ 66 w 76"/>
              <a:gd name="T9" fmla="*/ 35 h 101"/>
              <a:gd name="T10" fmla="*/ 60 w 76"/>
              <a:gd name="T11" fmla="*/ 25 h 101"/>
              <a:gd name="T12" fmla="*/ 54 w 76"/>
              <a:gd name="T13" fmla="*/ 18 h 101"/>
              <a:gd name="T14" fmla="*/ 47 w 76"/>
              <a:gd name="T15" fmla="*/ 11 h 101"/>
              <a:gd name="T16" fmla="*/ 40 w 76"/>
              <a:gd name="T17" fmla="*/ 7 h 101"/>
              <a:gd name="T18" fmla="*/ 32 w 76"/>
              <a:gd name="T19" fmla="*/ 4 h 101"/>
              <a:gd name="T20" fmla="*/ 25 w 76"/>
              <a:gd name="T21" fmla="*/ 1 h 101"/>
              <a:gd name="T22" fmla="*/ 19 w 76"/>
              <a:gd name="T23" fmla="*/ 0 h 101"/>
              <a:gd name="T24" fmla="*/ 13 w 76"/>
              <a:gd name="T25" fmla="*/ 0 h 101"/>
              <a:gd name="T26" fmla="*/ 8 w 76"/>
              <a:gd name="T27" fmla="*/ 0 h 101"/>
              <a:gd name="T28" fmla="*/ 3 w 76"/>
              <a:gd name="T29" fmla="*/ 0 h 101"/>
              <a:gd name="T30" fmla="*/ 1 w 76"/>
              <a:gd name="T31" fmla="*/ 0 h 101"/>
              <a:gd name="T32" fmla="*/ 0 w 76"/>
              <a:gd name="T33" fmla="*/ 1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101"/>
              <a:gd name="T53" fmla="*/ 76 w 76"/>
              <a:gd name="T54" fmla="*/ 101 h 1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101">
                <a:moveTo>
                  <a:pt x="75" y="100"/>
                </a:moveTo>
                <a:lnTo>
                  <a:pt x="75" y="79"/>
                </a:lnTo>
                <a:lnTo>
                  <a:pt x="73" y="62"/>
                </a:lnTo>
                <a:lnTo>
                  <a:pt x="70" y="48"/>
                </a:lnTo>
                <a:lnTo>
                  <a:pt x="66" y="35"/>
                </a:lnTo>
                <a:lnTo>
                  <a:pt x="60" y="25"/>
                </a:lnTo>
                <a:lnTo>
                  <a:pt x="54" y="18"/>
                </a:lnTo>
                <a:lnTo>
                  <a:pt x="47" y="11"/>
                </a:lnTo>
                <a:lnTo>
                  <a:pt x="40" y="7"/>
                </a:lnTo>
                <a:lnTo>
                  <a:pt x="32" y="4"/>
                </a:lnTo>
                <a:lnTo>
                  <a:pt x="25" y="1"/>
                </a:lnTo>
                <a:lnTo>
                  <a:pt x="19" y="0"/>
                </a:lnTo>
                <a:lnTo>
                  <a:pt x="13" y="0"/>
                </a:lnTo>
                <a:lnTo>
                  <a:pt x="8" y="0"/>
                </a:lnTo>
                <a:lnTo>
                  <a:pt x="3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29" name="Freeform 1089"/>
          <p:cNvSpPr>
            <a:spLocks/>
          </p:cNvSpPr>
          <p:nvPr/>
        </p:nvSpPr>
        <p:spPr bwMode="auto">
          <a:xfrm>
            <a:off x="7486650" y="2855913"/>
            <a:ext cx="28575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0" name="Freeform 1090"/>
          <p:cNvSpPr>
            <a:spLocks/>
          </p:cNvSpPr>
          <p:nvPr/>
        </p:nvSpPr>
        <p:spPr bwMode="auto">
          <a:xfrm>
            <a:off x="7373938" y="2692400"/>
            <a:ext cx="26987" cy="2698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1" name="Line 1091"/>
          <p:cNvSpPr>
            <a:spLocks noChangeShapeType="1"/>
          </p:cNvSpPr>
          <p:nvPr/>
        </p:nvSpPr>
        <p:spPr bwMode="auto">
          <a:xfrm flipV="1">
            <a:off x="7378700" y="2603500"/>
            <a:ext cx="3175" cy="92075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Freeform 1092"/>
          <p:cNvSpPr>
            <a:spLocks/>
          </p:cNvSpPr>
          <p:nvPr/>
        </p:nvSpPr>
        <p:spPr bwMode="auto">
          <a:xfrm>
            <a:off x="7386638" y="2600325"/>
            <a:ext cx="133350" cy="209550"/>
          </a:xfrm>
          <a:custGeom>
            <a:avLst/>
            <a:gdLst>
              <a:gd name="T0" fmla="*/ 0 w 84"/>
              <a:gd name="T1" fmla="*/ 0 h 132"/>
              <a:gd name="T2" fmla="*/ 1 w 84"/>
              <a:gd name="T3" fmla="*/ 0 h 132"/>
              <a:gd name="T4" fmla="*/ 4 w 84"/>
              <a:gd name="T5" fmla="*/ 0 h 132"/>
              <a:gd name="T6" fmla="*/ 8 w 84"/>
              <a:gd name="T7" fmla="*/ 2 h 132"/>
              <a:gd name="T8" fmla="*/ 14 w 84"/>
              <a:gd name="T9" fmla="*/ 4 h 132"/>
              <a:gd name="T10" fmla="*/ 21 w 84"/>
              <a:gd name="T11" fmla="*/ 7 h 132"/>
              <a:gd name="T12" fmla="*/ 28 w 84"/>
              <a:gd name="T13" fmla="*/ 11 h 132"/>
              <a:gd name="T14" fmla="*/ 36 w 84"/>
              <a:gd name="T15" fmla="*/ 16 h 132"/>
              <a:gd name="T16" fmla="*/ 44 w 84"/>
              <a:gd name="T17" fmla="*/ 22 h 132"/>
              <a:gd name="T18" fmla="*/ 52 w 84"/>
              <a:gd name="T19" fmla="*/ 29 h 132"/>
              <a:gd name="T20" fmla="*/ 60 w 84"/>
              <a:gd name="T21" fmla="*/ 38 h 132"/>
              <a:gd name="T22" fmla="*/ 67 w 84"/>
              <a:gd name="T23" fmla="*/ 49 h 132"/>
              <a:gd name="T24" fmla="*/ 73 w 84"/>
              <a:gd name="T25" fmla="*/ 61 h 132"/>
              <a:gd name="T26" fmla="*/ 78 w 84"/>
              <a:gd name="T27" fmla="*/ 76 h 132"/>
              <a:gd name="T28" fmla="*/ 81 w 84"/>
              <a:gd name="T29" fmla="*/ 92 h 132"/>
              <a:gd name="T30" fmla="*/ 83 w 84"/>
              <a:gd name="T31" fmla="*/ 110 h 132"/>
              <a:gd name="T32" fmla="*/ 83 w 84"/>
              <a:gd name="T33" fmla="*/ 131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132"/>
              <a:gd name="T53" fmla="*/ 84 w 84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132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8" y="2"/>
                </a:lnTo>
                <a:lnTo>
                  <a:pt x="14" y="4"/>
                </a:lnTo>
                <a:lnTo>
                  <a:pt x="21" y="7"/>
                </a:lnTo>
                <a:lnTo>
                  <a:pt x="28" y="11"/>
                </a:lnTo>
                <a:lnTo>
                  <a:pt x="36" y="16"/>
                </a:lnTo>
                <a:lnTo>
                  <a:pt x="44" y="22"/>
                </a:lnTo>
                <a:lnTo>
                  <a:pt x="52" y="29"/>
                </a:lnTo>
                <a:lnTo>
                  <a:pt x="60" y="38"/>
                </a:lnTo>
                <a:lnTo>
                  <a:pt x="67" y="49"/>
                </a:lnTo>
                <a:lnTo>
                  <a:pt x="73" y="61"/>
                </a:lnTo>
                <a:lnTo>
                  <a:pt x="78" y="76"/>
                </a:lnTo>
                <a:lnTo>
                  <a:pt x="81" y="92"/>
                </a:lnTo>
                <a:lnTo>
                  <a:pt x="83" y="110"/>
                </a:lnTo>
                <a:lnTo>
                  <a:pt x="83" y="131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3" name="Freeform 1093"/>
          <p:cNvSpPr>
            <a:spLocks/>
          </p:cNvSpPr>
          <p:nvPr/>
        </p:nvSpPr>
        <p:spPr bwMode="auto">
          <a:xfrm>
            <a:off x="7385050" y="2593975"/>
            <a:ext cx="26988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4" name="Freeform 1094"/>
          <p:cNvSpPr>
            <a:spLocks/>
          </p:cNvSpPr>
          <p:nvPr/>
        </p:nvSpPr>
        <p:spPr bwMode="auto">
          <a:xfrm>
            <a:off x="7513638" y="2808288"/>
            <a:ext cx="25400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5" name="Freeform 1095"/>
          <p:cNvSpPr>
            <a:spLocks/>
          </p:cNvSpPr>
          <p:nvPr/>
        </p:nvSpPr>
        <p:spPr bwMode="auto">
          <a:xfrm>
            <a:off x="7504113" y="2808288"/>
            <a:ext cx="26987" cy="220662"/>
          </a:xfrm>
          <a:custGeom>
            <a:avLst/>
            <a:gdLst>
              <a:gd name="T0" fmla="*/ 16 w 17"/>
              <a:gd name="T1" fmla="*/ 0 h 139"/>
              <a:gd name="T2" fmla="*/ 14 w 17"/>
              <a:gd name="T3" fmla="*/ 7 h 139"/>
              <a:gd name="T4" fmla="*/ 14 w 17"/>
              <a:gd name="T5" fmla="*/ 15 h 139"/>
              <a:gd name="T6" fmla="*/ 12 w 17"/>
              <a:gd name="T7" fmla="*/ 22 h 139"/>
              <a:gd name="T8" fmla="*/ 12 w 17"/>
              <a:gd name="T9" fmla="*/ 30 h 139"/>
              <a:gd name="T10" fmla="*/ 10 w 17"/>
              <a:gd name="T11" fmla="*/ 39 h 139"/>
              <a:gd name="T12" fmla="*/ 8 w 17"/>
              <a:gd name="T13" fmla="*/ 47 h 139"/>
              <a:gd name="T14" fmla="*/ 8 w 17"/>
              <a:gd name="T15" fmla="*/ 55 h 139"/>
              <a:gd name="T16" fmla="*/ 7 w 17"/>
              <a:gd name="T17" fmla="*/ 64 h 139"/>
              <a:gd name="T18" fmla="*/ 5 w 17"/>
              <a:gd name="T19" fmla="*/ 73 h 139"/>
              <a:gd name="T20" fmla="*/ 5 w 17"/>
              <a:gd name="T21" fmla="*/ 82 h 139"/>
              <a:gd name="T22" fmla="*/ 3 w 17"/>
              <a:gd name="T23" fmla="*/ 91 h 139"/>
              <a:gd name="T24" fmla="*/ 1 w 17"/>
              <a:gd name="T25" fmla="*/ 100 h 139"/>
              <a:gd name="T26" fmla="*/ 1 w 17"/>
              <a:gd name="T27" fmla="*/ 109 h 139"/>
              <a:gd name="T28" fmla="*/ 0 w 17"/>
              <a:gd name="T29" fmla="*/ 119 h 139"/>
              <a:gd name="T30" fmla="*/ 0 w 17"/>
              <a:gd name="T31" fmla="*/ 128 h 139"/>
              <a:gd name="T32" fmla="*/ 0 w 17"/>
              <a:gd name="T33" fmla="*/ 138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39"/>
              <a:gd name="T53" fmla="*/ 17 w 17"/>
              <a:gd name="T54" fmla="*/ 139 h 1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39">
                <a:moveTo>
                  <a:pt x="16" y="0"/>
                </a:moveTo>
                <a:lnTo>
                  <a:pt x="14" y="7"/>
                </a:lnTo>
                <a:lnTo>
                  <a:pt x="14" y="15"/>
                </a:lnTo>
                <a:lnTo>
                  <a:pt x="12" y="22"/>
                </a:lnTo>
                <a:lnTo>
                  <a:pt x="12" y="30"/>
                </a:lnTo>
                <a:lnTo>
                  <a:pt x="10" y="39"/>
                </a:lnTo>
                <a:lnTo>
                  <a:pt x="8" y="47"/>
                </a:lnTo>
                <a:lnTo>
                  <a:pt x="8" y="55"/>
                </a:lnTo>
                <a:lnTo>
                  <a:pt x="7" y="64"/>
                </a:lnTo>
                <a:lnTo>
                  <a:pt x="5" y="73"/>
                </a:lnTo>
                <a:lnTo>
                  <a:pt x="5" y="82"/>
                </a:lnTo>
                <a:lnTo>
                  <a:pt x="3" y="91"/>
                </a:lnTo>
                <a:lnTo>
                  <a:pt x="1" y="100"/>
                </a:lnTo>
                <a:lnTo>
                  <a:pt x="1" y="109"/>
                </a:lnTo>
                <a:lnTo>
                  <a:pt x="0" y="119"/>
                </a:lnTo>
                <a:lnTo>
                  <a:pt x="0" y="128"/>
                </a:lnTo>
                <a:lnTo>
                  <a:pt x="0" y="138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6" name="Freeform 1096"/>
          <p:cNvSpPr>
            <a:spLocks/>
          </p:cNvSpPr>
          <p:nvPr/>
        </p:nvSpPr>
        <p:spPr bwMode="auto">
          <a:xfrm>
            <a:off x="7513638" y="2808288"/>
            <a:ext cx="25400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7" name="Freeform 1097"/>
          <p:cNvSpPr>
            <a:spLocks/>
          </p:cNvSpPr>
          <p:nvPr/>
        </p:nvSpPr>
        <p:spPr bwMode="auto">
          <a:xfrm>
            <a:off x="7496175" y="3027363"/>
            <a:ext cx="28575" cy="1587"/>
          </a:xfrm>
          <a:custGeom>
            <a:avLst/>
            <a:gdLst>
              <a:gd name="T0" fmla="*/ 16 w 17"/>
              <a:gd name="T1" fmla="*/ 0 h 1"/>
              <a:gd name="T2" fmla="*/ 0 w 17"/>
              <a:gd name="T3" fmla="*/ 0 h 1"/>
              <a:gd name="T4" fmla="*/ 16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8" name="Freeform 1098"/>
          <p:cNvSpPr>
            <a:spLocks/>
          </p:cNvSpPr>
          <p:nvPr/>
        </p:nvSpPr>
        <p:spPr bwMode="auto">
          <a:xfrm>
            <a:off x="7275513" y="2181225"/>
            <a:ext cx="695325" cy="847725"/>
          </a:xfrm>
          <a:custGeom>
            <a:avLst/>
            <a:gdLst>
              <a:gd name="T0" fmla="*/ 404 w 437"/>
              <a:gd name="T1" fmla="*/ 253 h 534"/>
              <a:gd name="T2" fmla="*/ 352 w 437"/>
              <a:gd name="T3" fmla="*/ 226 h 534"/>
              <a:gd name="T4" fmla="*/ 315 w 437"/>
              <a:gd name="T5" fmla="*/ 193 h 534"/>
              <a:gd name="T6" fmla="*/ 288 w 437"/>
              <a:gd name="T7" fmla="*/ 158 h 534"/>
              <a:gd name="T8" fmla="*/ 271 w 437"/>
              <a:gd name="T9" fmla="*/ 124 h 534"/>
              <a:gd name="T10" fmla="*/ 262 w 437"/>
              <a:gd name="T11" fmla="*/ 93 h 534"/>
              <a:gd name="T12" fmla="*/ 258 w 437"/>
              <a:gd name="T13" fmla="*/ 70 h 534"/>
              <a:gd name="T14" fmla="*/ 257 w 437"/>
              <a:gd name="T15" fmla="*/ 57 h 534"/>
              <a:gd name="T16" fmla="*/ 257 w 437"/>
              <a:gd name="T17" fmla="*/ 0 h 534"/>
              <a:gd name="T18" fmla="*/ 220 w 437"/>
              <a:gd name="T19" fmla="*/ 88 h 534"/>
              <a:gd name="T20" fmla="*/ 220 w 437"/>
              <a:gd name="T21" fmla="*/ 94 h 534"/>
              <a:gd name="T22" fmla="*/ 217 w 437"/>
              <a:gd name="T23" fmla="*/ 113 h 534"/>
              <a:gd name="T24" fmla="*/ 209 w 437"/>
              <a:gd name="T25" fmla="*/ 139 h 534"/>
              <a:gd name="T26" fmla="*/ 193 w 437"/>
              <a:gd name="T27" fmla="*/ 171 h 534"/>
              <a:gd name="T28" fmla="*/ 167 w 437"/>
              <a:gd name="T29" fmla="*/ 203 h 534"/>
              <a:gd name="T30" fmla="*/ 128 w 437"/>
              <a:gd name="T31" fmla="*/ 233 h 534"/>
              <a:gd name="T32" fmla="*/ 73 w 437"/>
              <a:gd name="T33" fmla="*/ 258 h 534"/>
              <a:gd name="T34" fmla="*/ 0 w 437"/>
              <a:gd name="T35" fmla="*/ 274 h 534"/>
              <a:gd name="T36" fmla="*/ 26 w 437"/>
              <a:gd name="T37" fmla="*/ 296 h 534"/>
              <a:gd name="T38" fmla="*/ 70 w 437"/>
              <a:gd name="T39" fmla="*/ 289 h 534"/>
              <a:gd name="T40" fmla="*/ 106 w 437"/>
              <a:gd name="T41" fmla="*/ 280 h 534"/>
              <a:gd name="T42" fmla="*/ 135 w 437"/>
              <a:gd name="T43" fmla="*/ 269 h 534"/>
              <a:gd name="T44" fmla="*/ 158 w 437"/>
              <a:gd name="T45" fmla="*/ 256 h 534"/>
              <a:gd name="T46" fmla="*/ 177 w 437"/>
              <a:gd name="T47" fmla="*/ 242 h 534"/>
              <a:gd name="T48" fmla="*/ 193 w 437"/>
              <a:gd name="T49" fmla="*/ 228 h 534"/>
              <a:gd name="T50" fmla="*/ 206 w 437"/>
              <a:gd name="T51" fmla="*/ 212 h 534"/>
              <a:gd name="T52" fmla="*/ 213 w 437"/>
              <a:gd name="T53" fmla="*/ 203 h 534"/>
              <a:gd name="T54" fmla="*/ 215 w 437"/>
              <a:gd name="T55" fmla="*/ 201 h 534"/>
              <a:gd name="T56" fmla="*/ 217 w 437"/>
              <a:gd name="T57" fmla="*/ 200 h 534"/>
              <a:gd name="T58" fmla="*/ 219 w 437"/>
              <a:gd name="T59" fmla="*/ 202 h 534"/>
              <a:gd name="T60" fmla="*/ 220 w 437"/>
              <a:gd name="T61" fmla="*/ 204 h 534"/>
              <a:gd name="T62" fmla="*/ 220 w 437"/>
              <a:gd name="T63" fmla="*/ 533 h 534"/>
              <a:gd name="T64" fmla="*/ 257 w 437"/>
              <a:gd name="T65" fmla="*/ 172 h 534"/>
              <a:gd name="T66" fmla="*/ 258 w 437"/>
              <a:gd name="T67" fmla="*/ 170 h 534"/>
              <a:gd name="T68" fmla="*/ 259 w 437"/>
              <a:gd name="T69" fmla="*/ 169 h 534"/>
              <a:gd name="T70" fmla="*/ 260 w 437"/>
              <a:gd name="T71" fmla="*/ 168 h 534"/>
              <a:gd name="T72" fmla="*/ 261 w 437"/>
              <a:gd name="T73" fmla="*/ 167 h 534"/>
              <a:gd name="T74" fmla="*/ 262 w 437"/>
              <a:gd name="T75" fmla="*/ 168 h 534"/>
              <a:gd name="T76" fmla="*/ 263 w 437"/>
              <a:gd name="T77" fmla="*/ 171 h 534"/>
              <a:gd name="T78" fmla="*/ 270 w 437"/>
              <a:gd name="T79" fmla="*/ 179 h 534"/>
              <a:gd name="T80" fmla="*/ 282 w 437"/>
              <a:gd name="T81" fmla="*/ 194 h 534"/>
              <a:gd name="T82" fmla="*/ 295 w 437"/>
              <a:gd name="T83" fmla="*/ 210 h 534"/>
              <a:gd name="T84" fmla="*/ 311 w 437"/>
              <a:gd name="T85" fmla="*/ 225 h 534"/>
              <a:gd name="T86" fmla="*/ 330 w 437"/>
              <a:gd name="T87" fmla="*/ 241 h 534"/>
              <a:gd name="T88" fmla="*/ 352 w 437"/>
              <a:gd name="T89" fmla="*/ 256 h 534"/>
              <a:gd name="T90" fmla="*/ 380 w 437"/>
              <a:gd name="T91" fmla="*/ 270 h 534"/>
              <a:gd name="T92" fmla="*/ 413 w 437"/>
              <a:gd name="T93" fmla="*/ 282 h 534"/>
              <a:gd name="T94" fmla="*/ 436 w 437"/>
              <a:gd name="T95" fmla="*/ 264 h 5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7"/>
              <a:gd name="T145" fmla="*/ 0 h 534"/>
              <a:gd name="T146" fmla="*/ 437 w 437"/>
              <a:gd name="T147" fmla="*/ 534 h 5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7" h="534">
                <a:moveTo>
                  <a:pt x="436" y="264"/>
                </a:moveTo>
                <a:lnTo>
                  <a:pt x="404" y="253"/>
                </a:lnTo>
                <a:lnTo>
                  <a:pt x="376" y="241"/>
                </a:lnTo>
                <a:lnTo>
                  <a:pt x="352" y="226"/>
                </a:lnTo>
                <a:lnTo>
                  <a:pt x="332" y="210"/>
                </a:lnTo>
                <a:lnTo>
                  <a:pt x="315" y="193"/>
                </a:lnTo>
                <a:lnTo>
                  <a:pt x="300" y="176"/>
                </a:lnTo>
                <a:lnTo>
                  <a:pt x="288" y="158"/>
                </a:lnTo>
                <a:lnTo>
                  <a:pt x="279" y="141"/>
                </a:lnTo>
                <a:lnTo>
                  <a:pt x="271" y="124"/>
                </a:lnTo>
                <a:lnTo>
                  <a:pt x="266" y="108"/>
                </a:lnTo>
                <a:lnTo>
                  <a:pt x="262" y="93"/>
                </a:lnTo>
                <a:lnTo>
                  <a:pt x="260" y="81"/>
                </a:lnTo>
                <a:lnTo>
                  <a:pt x="258" y="70"/>
                </a:lnTo>
                <a:lnTo>
                  <a:pt x="257" y="62"/>
                </a:lnTo>
                <a:lnTo>
                  <a:pt x="257" y="57"/>
                </a:lnTo>
                <a:lnTo>
                  <a:pt x="257" y="55"/>
                </a:lnTo>
                <a:lnTo>
                  <a:pt x="257" y="0"/>
                </a:lnTo>
                <a:lnTo>
                  <a:pt x="220" y="0"/>
                </a:lnTo>
                <a:lnTo>
                  <a:pt x="220" y="88"/>
                </a:lnTo>
                <a:lnTo>
                  <a:pt x="220" y="89"/>
                </a:lnTo>
                <a:lnTo>
                  <a:pt x="220" y="94"/>
                </a:lnTo>
                <a:lnTo>
                  <a:pt x="219" y="102"/>
                </a:lnTo>
                <a:lnTo>
                  <a:pt x="217" y="113"/>
                </a:lnTo>
                <a:lnTo>
                  <a:pt x="213" y="125"/>
                </a:lnTo>
                <a:lnTo>
                  <a:pt x="209" y="139"/>
                </a:lnTo>
                <a:lnTo>
                  <a:pt x="202" y="154"/>
                </a:lnTo>
                <a:lnTo>
                  <a:pt x="193" y="171"/>
                </a:lnTo>
                <a:lnTo>
                  <a:pt x="182" y="187"/>
                </a:lnTo>
                <a:lnTo>
                  <a:pt x="167" y="203"/>
                </a:lnTo>
                <a:lnTo>
                  <a:pt x="149" y="218"/>
                </a:lnTo>
                <a:lnTo>
                  <a:pt x="128" y="233"/>
                </a:lnTo>
                <a:lnTo>
                  <a:pt x="103" y="247"/>
                </a:lnTo>
                <a:lnTo>
                  <a:pt x="73" y="258"/>
                </a:lnTo>
                <a:lnTo>
                  <a:pt x="39" y="267"/>
                </a:lnTo>
                <a:lnTo>
                  <a:pt x="0" y="274"/>
                </a:lnTo>
                <a:lnTo>
                  <a:pt x="1" y="298"/>
                </a:lnTo>
                <a:lnTo>
                  <a:pt x="26" y="296"/>
                </a:lnTo>
                <a:lnTo>
                  <a:pt x="49" y="293"/>
                </a:lnTo>
                <a:lnTo>
                  <a:pt x="70" y="289"/>
                </a:lnTo>
                <a:lnTo>
                  <a:pt x="89" y="285"/>
                </a:lnTo>
                <a:lnTo>
                  <a:pt x="106" y="280"/>
                </a:lnTo>
                <a:lnTo>
                  <a:pt x="121" y="275"/>
                </a:lnTo>
                <a:lnTo>
                  <a:pt x="135" y="269"/>
                </a:lnTo>
                <a:lnTo>
                  <a:pt x="148" y="263"/>
                </a:lnTo>
                <a:lnTo>
                  <a:pt x="158" y="256"/>
                </a:lnTo>
                <a:lnTo>
                  <a:pt x="168" y="249"/>
                </a:lnTo>
                <a:lnTo>
                  <a:pt x="177" y="242"/>
                </a:lnTo>
                <a:lnTo>
                  <a:pt x="185" y="235"/>
                </a:lnTo>
                <a:lnTo>
                  <a:pt x="193" y="228"/>
                </a:lnTo>
                <a:lnTo>
                  <a:pt x="200" y="220"/>
                </a:lnTo>
                <a:lnTo>
                  <a:pt x="206" y="212"/>
                </a:lnTo>
                <a:lnTo>
                  <a:pt x="213" y="205"/>
                </a:lnTo>
                <a:lnTo>
                  <a:pt x="213" y="203"/>
                </a:lnTo>
                <a:lnTo>
                  <a:pt x="214" y="202"/>
                </a:lnTo>
                <a:lnTo>
                  <a:pt x="215" y="201"/>
                </a:lnTo>
                <a:lnTo>
                  <a:pt x="216" y="200"/>
                </a:lnTo>
                <a:lnTo>
                  <a:pt x="217" y="200"/>
                </a:lnTo>
                <a:lnTo>
                  <a:pt x="218" y="201"/>
                </a:lnTo>
                <a:lnTo>
                  <a:pt x="219" y="202"/>
                </a:lnTo>
                <a:lnTo>
                  <a:pt x="219" y="203"/>
                </a:lnTo>
                <a:lnTo>
                  <a:pt x="220" y="204"/>
                </a:lnTo>
                <a:lnTo>
                  <a:pt x="220" y="205"/>
                </a:lnTo>
                <a:lnTo>
                  <a:pt x="220" y="533"/>
                </a:lnTo>
                <a:lnTo>
                  <a:pt x="257" y="533"/>
                </a:lnTo>
                <a:lnTo>
                  <a:pt x="257" y="172"/>
                </a:lnTo>
                <a:lnTo>
                  <a:pt x="257" y="171"/>
                </a:lnTo>
                <a:lnTo>
                  <a:pt x="258" y="170"/>
                </a:lnTo>
                <a:lnTo>
                  <a:pt x="258" y="169"/>
                </a:lnTo>
                <a:lnTo>
                  <a:pt x="259" y="169"/>
                </a:lnTo>
                <a:lnTo>
                  <a:pt x="259" y="168"/>
                </a:lnTo>
                <a:lnTo>
                  <a:pt x="260" y="168"/>
                </a:lnTo>
                <a:lnTo>
                  <a:pt x="260" y="167"/>
                </a:lnTo>
                <a:lnTo>
                  <a:pt x="261" y="167"/>
                </a:lnTo>
                <a:lnTo>
                  <a:pt x="261" y="168"/>
                </a:lnTo>
                <a:lnTo>
                  <a:pt x="262" y="168"/>
                </a:lnTo>
                <a:lnTo>
                  <a:pt x="263" y="169"/>
                </a:lnTo>
                <a:lnTo>
                  <a:pt x="263" y="171"/>
                </a:lnTo>
                <a:lnTo>
                  <a:pt x="264" y="172"/>
                </a:lnTo>
                <a:lnTo>
                  <a:pt x="270" y="179"/>
                </a:lnTo>
                <a:lnTo>
                  <a:pt x="276" y="186"/>
                </a:lnTo>
                <a:lnTo>
                  <a:pt x="282" y="194"/>
                </a:lnTo>
                <a:lnTo>
                  <a:pt x="288" y="202"/>
                </a:lnTo>
                <a:lnTo>
                  <a:pt x="295" y="210"/>
                </a:lnTo>
                <a:lnTo>
                  <a:pt x="303" y="218"/>
                </a:lnTo>
                <a:lnTo>
                  <a:pt x="311" y="225"/>
                </a:lnTo>
                <a:lnTo>
                  <a:pt x="320" y="233"/>
                </a:lnTo>
                <a:lnTo>
                  <a:pt x="330" y="241"/>
                </a:lnTo>
                <a:lnTo>
                  <a:pt x="340" y="249"/>
                </a:lnTo>
                <a:lnTo>
                  <a:pt x="352" y="256"/>
                </a:lnTo>
                <a:lnTo>
                  <a:pt x="365" y="264"/>
                </a:lnTo>
                <a:lnTo>
                  <a:pt x="380" y="270"/>
                </a:lnTo>
                <a:lnTo>
                  <a:pt x="395" y="277"/>
                </a:lnTo>
                <a:lnTo>
                  <a:pt x="413" y="282"/>
                </a:lnTo>
                <a:lnTo>
                  <a:pt x="432" y="287"/>
                </a:lnTo>
                <a:lnTo>
                  <a:pt x="436" y="264"/>
                </a:lnTo>
              </a:path>
            </a:pathLst>
          </a:custGeom>
          <a:solidFill>
            <a:srgbClr val="FA473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9" name="Freeform 1099"/>
          <p:cNvSpPr>
            <a:spLocks/>
          </p:cNvSpPr>
          <p:nvPr/>
        </p:nvSpPr>
        <p:spPr bwMode="auto">
          <a:xfrm>
            <a:off x="7240588" y="2181225"/>
            <a:ext cx="693737" cy="847725"/>
          </a:xfrm>
          <a:custGeom>
            <a:avLst/>
            <a:gdLst>
              <a:gd name="T0" fmla="*/ 257 w 436"/>
              <a:gd name="T1" fmla="*/ 220 h 534"/>
              <a:gd name="T2" fmla="*/ 257 w 436"/>
              <a:gd name="T3" fmla="*/ 218 h 534"/>
              <a:gd name="T4" fmla="*/ 258 w 436"/>
              <a:gd name="T5" fmla="*/ 217 h 534"/>
              <a:gd name="T6" fmla="*/ 259 w 436"/>
              <a:gd name="T7" fmla="*/ 215 h 534"/>
              <a:gd name="T8" fmla="*/ 261 w 436"/>
              <a:gd name="T9" fmla="*/ 215 h 534"/>
              <a:gd name="T10" fmla="*/ 263 w 436"/>
              <a:gd name="T11" fmla="*/ 218 h 534"/>
              <a:gd name="T12" fmla="*/ 270 w 436"/>
              <a:gd name="T13" fmla="*/ 226 h 534"/>
              <a:gd name="T14" fmla="*/ 281 w 436"/>
              <a:gd name="T15" fmla="*/ 241 h 534"/>
              <a:gd name="T16" fmla="*/ 294 w 436"/>
              <a:gd name="T17" fmla="*/ 257 h 534"/>
              <a:gd name="T18" fmla="*/ 310 w 436"/>
              <a:gd name="T19" fmla="*/ 273 h 534"/>
              <a:gd name="T20" fmla="*/ 329 w 436"/>
              <a:gd name="T21" fmla="*/ 289 h 534"/>
              <a:gd name="T22" fmla="*/ 351 w 436"/>
              <a:gd name="T23" fmla="*/ 304 h 534"/>
              <a:gd name="T24" fmla="*/ 379 w 436"/>
              <a:gd name="T25" fmla="*/ 318 h 534"/>
              <a:gd name="T26" fmla="*/ 412 w 436"/>
              <a:gd name="T27" fmla="*/ 330 h 534"/>
              <a:gd name="T28" fmla="*/ 435 w 436"/>
              <a:gd name="T29" fmla="*/ 312 h 534"/>
              <a:gd name="T30" fmla="*/ 376 w 436"/>
              <a:gd name="T31" fmla="*/ 288 h 534"/>
              <a:gd name="T32" fmla="*/ 331 w 436"/>
              <a:gd name="T33" fmla="*/ 258 h 534"/>
              <a:gd name="T34" fmla="*/ 300 w 436"/>
              <a:gd name="T35" fmla="*/ 224 h 534"/>
              <a:gd name="T36" fmla="*/ 278 w 436"/>
              <a:gd name="T37" fmla="*/ 188 h 534"/>
              <a:gd name="T38" fmla="*/ 266 w 436"/>
              <a:gd name="T39" fmla="*/ 155 h 534"/>
              <a:gd name="T40" fmla="*/ 259 w 436"/>
              <a:gd name="T41" fmla="*/ 128 h 534"/>
              <a:gd name="T42" fmla="*/ 257 w 436"/>
              <a:gd name="T43" fmla="*/ 109 h 534"/>
              <a:gd name="T44" fmla="*/ 257 w 436"/>
              <a:gd name="T45" fmla="*/ 102 h 534"/>
              <a:gd name="T46" fmla="*/ 220 w 436"/>
              <a:gd name="T47" fmla="*/ 0 h 534"/>
              <a:gd name="T48" fmla="*/ 220 w 436"/>
              <a:gd name="T49" fmla="*/ 137 h 534"/>
              <a:gd name="T50" fmla="*/ 218 w 436"/>
              <a:gd name="T51" fmla="*/ 150 h 534"/>
              <a:gd name="T52" fmla="*/ 213 w 436"/>
              <a:gd name="T53" fmla="*/ 173 h 534"/>
              <a:gd name="T54" fmla="*/ 202 w 436"/>
              <a:gd name="T55" fmla="*/ 202 h 534"/>
              <a:gd name="T56" fmla="*/ 181 w 436"/>
              <a:gd name="T57" fmla="*/ 234 h 534"/>
              <a:gd name="T58" fmla="*/ 149 w 436"/>
              <a:gd name="T59" fmla="*/ 266 h 534"/>
              <a:gd name="T60" fmla="*/ 102 w 436"/>
              <a:gd name="T61" fmla="*/ 294 h 534"/>
              <a:gd name="T62" fmla="*/ 39 w 436"/>
              <a:gd name="T63" fmla="*/ 315 h 534"/>
              <a:gd name="T64" fmla="*/ 2 w 436"/>
              <a:gd name="T65" fmla="*/ 346 h 534"/>
              <a:gd name="T66" fmla="*/ 50 w 436"/>
              <a:gd name="T67" fmla="*/ 341 h 534"/>
              <a:gd name="T68" fmla="*/ 89 w 436"/>
              <a:gd name="T69" fmla="*/ 333 h 534"/>
              <a:gd name="T70" fmla="*/ 122 w 436"/>
              <a:gd name="T71" fmla="*/ 322 h 534"/>
              <a:gd name="T72" fmla="*/ 147 w 436"/>
              <a:gd name="T73" fmla="*/ 311 h 534"/>
              <a:gd name="T74" fmla="*/ 168 w 436"/>
              <a:gd name="T75" fmla="*/ 297 h 534"/>
              <a:gd name="T76" fmla="*/ 185 w 436"/>
              <a:gd name="T77" fmla="*/ 283 h 534"/>
              <a:gd name="T78" fmla="*/ 200 w 436"/>
              <a:gd name="T79" fmla="*/ 268 h 534"/>
              <a:gd name="T80" fmla="*/ 213 w 436"/>
              <a:gd name="T81" fmla="*/ 253 h 534"/>
              <a:gd name="T82" fmla="*/ 214 w 436"/>
              <a:gd name="T83" fmla="*/ 249 h 534"/>
              <a:gd name="T84" fmla="*/ 216 w 436"/>
              <a:gd name="T85" fmla="*/ 248 h 534"/>
              <a:gd name="T86" fmla="*/ 218 w 436"/>
              <a:gd name="T87" fmla="*/ 248 h 534"/>
              <a:gd name="T88" fmla="*/ 219 w 436"/>
              <a:gd name="T89" fmla="*/ 250 h 534"/>
              <a:gd name="T90" fmla="*/ 219 w 436"/>
              <a:gd name="T91" fmla="*/ 252 h 534"/>
              <a:gd name="T92" fmla="*/ 220 w 436"/>
              <a:gd name="T93" fmla="*/ 253 h 534"/>
              <a:gd name="T94" fmla="*/ 257 w 436"/>
              <a:gd name="T95" fmla="*/ 533 h 5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6"/>
              <a:gd name="T145" fmla="*/ 0 h 534"/>
              <a:gd name="T146" fmla="*/ 436 w 436"/>
              <a:gd name="T147" fmla="*/ 534 h 5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6" h="534">
                <a:moveTo>
                  <a:pt x="257" y="533"/>
                </a:moveTo>
                <a:lnTo>
                  <a:pt x="257" y="220"/>
                </a:lnTo>
                <a:lnTo>
                  <a:pt x="257" y="219"/>
                </a:lnTo>
                <a:lnTo>
                  <a:pt x="257" y="218"/>
                </a:lnTo>
                <a:lnTo>
                  <a:pt x="257" y="217"/>
                </a:lnTo>
                <a:lnTo>
                  <a:pt x="258" y="217"/>
                </a:lnTo>
                <a:lnTo>
                  <a:pt x="258" y="216"/>
                </a:lnTo>
                <a:lnTo>
                  <a:pt x="259" y="215"/>
                </a:lnTo>
                <a:lnTo>
                  <a:pt x="260" y="215"/>
                </a:lnTo>
                <a:lnTo>
                  <a:pt x="261" y="215"/>
                </a:lnTo>
                <a:lnTo>
                  <a:pt x="262" y="216"/>
                </a:lnTo>
                <a:lnTo>
                  <a:pt x="263" y="218"/>
                </a:lnTo>
                <a:lnTo>
                  <a:pt x="264" y="220"/>
                </a:lnTo>
                <a:lnTo>
                  <a:pt x="270" y="226"/>
                </a:lnTo>
                <a:lnTo>
                  <a:pt x="275" y="234"/>
                </a:lnTo>
                <a:lnTo>
                  <a:pt x="281" y="241"/>
                </a:lnTo>
                <a:lnTo>
                  <a:pt x="288" y="249"/>
                </a:lnTo>
                <a:lnTo>
                  <a:pt x="294" y="257"/>
                </a:lnTo>
                <a:lnTo>
                  <a:pt x="302" y="265"/>
                </a:lnTo>
                <a:lnTo>
                  <a:pt x="310" y="273"/>
                </a:lnTo>
                <a:lnTo>
                  <a:pt x="319" y="281"/>
                </a:lnTo>
                <a:lnTo>
                  <a:pt x="329" y="289"/>
                </a:lnTo>
                <a:lnTo>
                  <a:pt x="340" y="297"/>
                </a:lnTo>
                <a:lnTo>
                  <a:pt x="351" y="304"/>
                </a:lnTo>
                <a:lnTo>
                  <a:pt x="364" y="311"/>
                </a:lnTo>
                <a:lnTo>
                  <a:pt x="379" y="318"/>
                </a:lnTo>
                <a:lnTo>
                  <a:pt x="395" y="324"/>
                </a:lnTo>
                <a:lnTo>
                  <a:pt x="412" y="330"/>
                </a:lnTo>
                <a:lnTo>
                  <a:pt x="431" y="335"/>
                </a:lnTo>
                <a:lnTo>
                  <a:pt x="435" y="312"/>
                </a:lnTo>
                <a:lnTo>
                  <a:pt x="403" y="301"/>
                </a:lnTo>
                <a:lnTo>
                  <a:pt x="376" y="288"/>
                </a:lnTo>
                <a:lnTo>
                  <a:pt x="352" y="274"/>
                </a:lnTo>
                <a:lnTo>
                  <a:pt x="331" y="258"/>
                </a:lnTo>
                <a:lnTo>
                  <a:pt x="314" y="241"/>
                </a:lnTo>
                <a:lnTo>
                  <a:pt x="300" y="224"/>
                </a:lnTo>
                <a:lnTo>
                  <a:pt x="288" y="206"/>
                </a:lnTo>
                <a:lnTo>
                  <a:pt x="278" y="188"/>
                </a:lnTo>
                <a:lnTo>
                  <a:pt x="271" y="171"/>
                </a:lnTo>
                <a:lnTo>
                  <a:pt x="266" y="155"/>
                </a:lnTo>
                <a:lnTo>
                  <a:pt x="262" y="141"/>
                </a:lnTo>
                <a:lnTo>
                  <a:pt x="259" y="128"/>
                </a:lnTo>
                <a:lnTo>
                  <a:pt x="258" y="117"/>
                </a:lnTo>
                <a:lnTo>
                  <a:pt x="257" y="109"/>
                </a:lnTo>
                <a:lnTo>
                  <a:pt x="257" y="104"/>
                </a:lnTo>
                <a:lnTo>
                  <a:pt x="257" y="102"/>
                </a:lnTo>
                <a:lnTo>
                  <a:pt x="257" y="0"/>
                </a:lnTo>
                <a:lnTo>
                  <a:pt x="220" y="0"/>
                </a:lnTo>
                <a:lnTo>
                  <a:pt x="220" y="136"/>
                </a:lnTo>
                <a:lnTo>
                  <a:pt x="220" y="137"/>
                </a:lnTo>
                <a:lnTo>
                  <a:pt x="219" y="142"/>
                </a:lnTo>
                <a:lnTo>
                  <a:pt x="218" y="150"/>
                </a:lnTo>
                <a:lnTo>
                  <a:pt x="216" y="161"/>
                </a:lnTo>
                <a:lnTo>
                  <a:pt x="213" y="173"/>
                </a:lnTo>
                <a:lnTo>
                  <a:pt x="208" y="187"/>
                </a:lnTo>
                <a:lnTo>
                  <a:pt x="202" y="202"/>
                </a:lnTo>
                <a:lnTo>
                  <a:pt x="193" y="218"/>
                </a:lnTo>
                <a:lnTo>
                  <a:pt x="181" y="234"/>
                </a:lnTo>
                <a:lnTo>
                  <a:pt x="166" y="251"/>
                </a:lnTo>
                <a:lnTo>
                  <a:pt x="149" y="266"/>
                </a:lnTo>
                <a:lnTo>
                  <a:pt x="128" y="281"/>
                </a:lnTo>
                <a:lnTo>
                  <a:pt x="102" y="294"/>
                </a:lnTo>
                <a:lnTo>
                  <a:pt x="73" y="306"/>
                </a:lnTo>
                <a:lnTo>
                  <a:pt x="39" y="315"/>
                </a:lnTo>
                <a:lnTo>
                  <a:pt x="0" y="322"/>
                </a:lnTo>
                <a:lnTo>
                  <a:pt x="2" y="346"/>
                </a:lnTo>
                <a:lnTo>
                  <a:pt x="27" y="344"/>
                </a:lnTo>
                <a:lnTo>
                  <a:pt x="50" y="341"/>
                </a:lnTo>
                <a:lnTo>
                  <a:pt x="71" y="337"/>
                </a:lnTo>
                <a:lnTo>
                  <a:pt x="89" y="333"/>
                </a:lnTo>
                <a:lnTo>
                  <a:pt x="106" y="328"/>
                </a:lnTo>
                <a:lnTo>
                  <a:pt x="122" y="322"/>
                </a:lnTo>
                <a:lnTo>
                  <a:pt x="135" y="317"/>
                </a:lnTo>
                <a:lnTo>
                  <a:pt x="147" y="311"/>
                </a:lnTo>
                <a:lnTo>
                  <a:pt x="158" y="304"/>
                </a:lnTo>
                <a:lnTo>
                  <a:pt x="168" y="297"/>
                </a:lnTo>
                <a:lnTo>
                  <a:pt x="177" y="290"/>
                </a:lnTo>
                <a:lnTo>
                  <a:pt x="185" y="283"/>
                </a:lnTo>
                <a:lnTo>
                  <a:pt x="193" y="275"/>
                </a:lnTo>
                <a:lnTo>
                  <a:pt x="200" y="268"/>
                </a:lnTo>
                <a:lnTo>
                  <a:pt x="206" y="260"/>
                </a:lnTo>
                <a:lnTo>
                  <a:pt x="213" y="253"/>
                </a:lnTo>
                <a:lnTo>
                  <a:pt x="213" y="251"/>
                </a:lnTo>
                <a:lnTo>
                  <a:pt x="214" y="249"/>
                </a:lnTo>
                <a:lnTo>
                  <a:pt x="215" y="248"/>
                </a:lnTo>
                <a:lnTo>
                  <a:pt x="216" y="248"/>
                </a:lnTo>
                <a:lnTo>
                  <a:pt x="217" y="248"/>
                </a:lnTo>
                <a:lnTo>
                  <a:pt x="218" y="248"/>
                </a:lnTo>
                <a:lnTo>
                  <a:pt x="218" y="249"/>
                </a:lnTo>
                <a:lnTo>
                  <a:pt x="219" y="250"/>
                </a:lnTo>
                <a:lnTo>
                  <a:pt x="219" y="251"/>
                </a:lnTo>
                <a:lnTo>
                  <a:pt x="219" y="252"/>
                </a:lnTo>
                <a:lnTo>
                  <a:pt x="220" y="252"/>
                </a:lnTo>
                <a:lnTo>
                  <a:pt x="220" y="253"/>
                </a:lnTo>
                <a:lnTo>
                  <a:pt x="220" y="533"/>
                </a:lnTo>
                <a:lnTo>
                  <a:pt x="257" y="533"/>
                </a:lnTo>
              </a:path>
            </a:pathLst>
          </a:custGeom>
          <a:solidFill>
            <a:srgbClr val="889089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0" name="Freeform 1100"/>
          <p:cNvSpPr>
            <a:spLocks/>
          </p:cNvSpPr>
          <p:nvPr/>
        </p:nvSpPr>
        <p:spPr bwMode="auto">
          <a:xfrm>
            <a:off x="7275513" y="2459038"/>
            <a:ext cx="304800" cy="158750"/>
          </a:xfrm>
          <a:custGeom>
            <a:avLst/>
            <a:gdLst>
              <a:gd name="T0" fmla="*/ 191 w 192"/>
              <a:gd name="T1" fmla="*/ 0 h 100"/>
              <a:gd name="T2" fmla="*/ 185 w 192"/>
              <a:gd name="T3" fmla="*/ 8 h 100"/>
              <a:gd name="T4" fmla="*/ 179 w 192"/>
              <a:gd name="T5" fmla="*/ 15 h 100"/>
              <a:gd name="T6" fmla="*/ 172 w 192"/>
              <a:gd name="T7" fmla="*/ 23 h 100"/>
              <a:gd name="T8" fmla="*/ 164 w 192"/>
              <a:gd name="T9" fmla="*/ 31 h 100"/>
              <a:gd name="T10" fmla="*/ 156 w 192"/>
              <a:gd name="T11" fmla="*/ 38 h 100"/>
              <a:gd name="T12" fmla="*/ 146 w 192"/>
              <a:gd name="T13" fmla="*/ 46 h 100"/>
              <a:gd name="T14" fmla="*/ 136 w 192"/>
              <a:gd name="T15" fmla="*/ 53 h 100"/>
              <a:gd name="T16" fmla="*/ 125 w 192"/>
              <a:gd name="T17" fmla="*/ 60 h 100"/>
              <a:gd name="T18" fmla="*/ 113 w 192"/>
              <a:gd name="T19" fmla="*/ 66 h 100"/>
              <a:gd name="T20" fmla="*/ 100 w 192"/>
              <a:gd name="T21" fmla="*/ 72 h 100"/>
              <a:gd name="T22" fmla="*/ 86 w 192"/>
              <a:gd name="T23" fmla="*/ 78 h 100"/>
              <a:gd name="T24" fmla="*/ 71 w 192"/>
              <a:gd name="T25" fmla="*/ 84 h 100"/>
              <a:gd name="T26" fmla="*/ 55 w 192"/>
              <a:gd name="T27" fmla="*/ 88 h 100"/>
              <a:gd name="T28" fmla="*/ 38 w 192"/>
              <a:gd name="T29" fmla="*/ 92 h 100"/>
              <a:gd name="T30" fmla="*/ 19 w 192"/>
              <a:gd name="T31" fmla="*/ 96 h 100"/>
              <a:gd name="T32" fmla="*/ 0 w 192"/>
              <a:gd name="T33" fmla="*/ 99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2"/>
              <a:gd name="T52" fmla="*/ 0 h 100"/>
              <a:gd name="T53" fmla="*/ 192 w 192"/>
              <a:gd name="T54" fmla="*/ 100 h 1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2" h="100">
                <a:moveTo>
                  <a:pt x="191" y="0"/>
                </a:moveTo>
                <a:lnTo>
                  <a:pt x="185" y="8"/>
                </a:lnTo>
                <a:lnTo>
                  <a:pt x="179" y="15"/>
                </a:lnTo>
                <a:lnTo>
                  <a:pt x="172" y="23"/>
                </a:lnTo>
                <a:lnTo>
                  <a:pt x="164" y="31"/>
                </a:lnTo>
                <a:lnTo>
                  <a:pt x="156" y="38"/>
                </a:lnTo>
                <a:lnTo>
                  <a:pt x="146" y="46"/>
                </a:lnTo>
                <a:lnTo>
                  <a:pt x="136" y="53"/>
                </a:lnTo>
                <a:lnTo>
                  <a:pt x="125" y="60"/>
                </a:lnTo>
                <a:lnTo>
                  <a:pt x="113" y="66"/>
                </a:lnTo>
                <a:lnTo>
                  <a:pt x="100" y="72"/>
                </a:lnTo>
                <a:lnTo>
                  <a:pt x="86" y="78"/>
                </a:lnTo>
                <a:lnTo>
                  <a:pt x="71" y="84"/>
                </a:lnTo>
                <a:lnTo>
                  <a:pt x="55" y="88"/>
                </a:lnTo>
                <a:lnTo>
                  <a:pt x="38" y="92"/>
                </a:lnTo>
                <a:lnTo>
                  <a:pt x="19" y="96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1" name="Freeform 1101"/>
          <p:cNvSpPr>
            <a:spLocks/>
          </p:cNvSpPr>
          <p:nvPr/>
        </p:nvSpPr>
        <p:spPr bwMode="auto">
          <a:xfrm>
            <a:off x="7572375" y="2455863"/>
            <a:ext cx="28575" cy="26987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2" name="Freeform 1102"/>
          <p:cNvSpPr>
            <a:spLocks/>
          </p:cNvSpPr>
          <p:nvPr/>
        </p:nvSpPr>
        <p:spPr bwMode="auto">
          <a:xfrm>
            <a:off x="7275513" y="2611438"/>
            <a:ext cx="26987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3" name="Freeform 1103"/>
          <p:cNvSpPr>
            <a:spLocks/>
          </p:cNvSpPr>
          <p:nvPr/>
        </p:nvSpPr>
        <p:spPr bwMode="auto">
          <a:xfrm>
            <a:off x="7278688" y="2624138"/>
            <a:ext cx="171450" cy="33337"/>
          </a:xfrm>
          <a:custGeom>
            <a:avLst/>
            <a:gdLst>
              <a:gd name="T0" fmla="*/ 0 w 108"/>
              <a:gd name="T1" fmla="*/ 20 h 21"/>
              <a:gd name="T2" fmla="*/ 8 w 108"/>
              <a:gd name="T3" fmla="*/ 19 h 21"/>
              <a:gd name="T4" fmla="*/ 16 w 108"/>
              <a:gd name="T5" fmla="*/ 18 h 21"/>
              <a:gd name="T6" fmla="*/ 24 w 108"/>
              <a:gd name="T7" fmla="*/ 17 h 21"/>
              <a:gd name="T8" fmla="*/ 32 w 108"/>
              <a:gd name="T9" fmla="*/ 16 h 21"/>
              <a:gd name="T10" fmla="*/ 39 w 108"/>
              <a:gd name="T11" fmla="*/ 16 h 21"/>
              <a:gd name="T12" fmla="*/ 47 w 108"/>
              <a:gd name="T13" fmla="*/ 15 h 21"/>
              <a:gd name="T14" fmla="*/ 53 w 108"/>
              <a:gd name="T15" fmla="*/ 13 h 21"/>
              <a:gd name="T16" fmla="*/ 60 w 108"/>
              <a:gd name="T17" fmla="*/ 12 h 21"/>
              <a:gd name="T18" fmla="*/ 66 w 108"/>
              <a:gd name="T19" fmla="*/ 11 h 21"/>
              <a:gd name="T20" fmla="*/ 73 w 108"/>
              <a:gd name="T21" fmla="*/ 10 h 21"/>
              <a:gd name="T22" fmla="*/ 79 w 108"/>
              <a:gd name="T23" fmla="*/ 8 h 21"/>
              <a:gd name="T24" fmla="*/ 85 w 108"/>
              <a:gd name="T25" fmla="*/ 6 h 21"/>
              <a:gd name="T26" fmla="*/ 91 w 108"/>
              <a:gd name="T27" fmla="*/ 5 h 21"/>
              <a:gd name="T28" fmla="*/ 96 w 108"/>
              <a:gd name="T29" fmla="*/ 3 h 21"/>
              <a:gd name="T30" fmla="*/ 102 w 108"/>
              <a:gd name="T31" fmla="*/ 2 h 21"/>
              <a:gd name="T32" fmla="*/ 107 w 108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21"/>
              <a:gd name="T53" fmla="*/ 108 w 10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21">
                <a:moveTo>
                  <a:pt x="0" y="20"/>
                </a:moveTo>
                <a:lnTo>
                  <a:pt x="8" y="19"/>
                </a:lnTo>
                <a:lnTo>
                  <a:pt x="16" y="18"/>
                </a:lnTo>
                <a:lnTo>
                  <a:pt x="24" y="17"/>
                </a:lnTo>
                <a:lnTo>
                  <a:pt x="32" y="16"/>
                </a:lnTo>
                <a:lnTo>
                  <a:pt x="39" y="16"/>
                </a:lnTo>
                <a:lnTo>
                  <a:pt x="47" y="15"/>
                </a:lnTo>
                <a:lnTo>
                  <a:pt x="53" y="13"/>
                </a:lnTo>
                <a:lnTo>
                  <a:pt x="60" y="12"/>
                </a:lnTo>
                <a:lnTo>
                  <a:pt x="66" y="11"/>
                </a:lnTo>
                <a:lnTo>
                  <a:pt x="73" y="10"/>
                </a:lnTo>
                <a:lnTo>
                  <a:pt x="79" y="8"/>
                </a:lnTo>
                <a:lnTo>
                  <a:pt x="85" y="6"/>
                </a:lnTo>
                <a:lnTo>
                  <a:pt x="91" y="5"/>
                </a:lnTo>
                <a:lnTo>
                  <a:pt x="96" y="3"/>
                </a:lnTo>
                <a:lnTo>
                  <a:pt x="102" y="2"/>
                </a:lnTo>
                <a:lnTo>
                  <a:pt x="107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4" name="Freeform 1104"/>
          <p:cNvSpPr>
            <a:spLocks/>
          </p:cNvSpPr>
          <p:nvPr/>
        </p:nvSpPr>
        <p:spPr bwMode="auto">
          <a:xfrm>
            <a:off x="7278688" y="2651125"/>
            <a:ext cx="1587" cy="26988"/>
          </a:xfrm>
          <a:custGeom>
            <a:avLst/>
            <a:gdLst>
              <a:gd name="T0" fmla="*/ 0 w 1"/>
              <a:gd name="T1" fmla="*/ 16 h 17"/>
              <a:gd name="T2" fmla="*/ 0 w 1"/>
              <a:gd name="T3" fmla="*/ 0 h 17"/>
              <a:gd name="T4" fmla="*/ 0 w 1"/>
              <a:gd name="T5" fmla="*/ 16 h 17"/>
              <a:gd name="T6" fmla="*/ 0 60000 65536"/>
              <a:gd name="T7" fmla="*/ 0 60000 65536"/>
              <a:gd name="T8" fmla="*/ 0 60000 65536"/>
              <a:gd name="T9" fmla="*/ 0 w 1"/>
              <a:gd name="T10" fmla="*/ 0 h 17"/>
              <a:gd name="T11" fmla="*/ 1 w 1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">
                <a:moveTo>
                  <a:pt x="0" y="16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5" name="Freeform 1105"/>
          <p:cNvSpPr>
            <a:spLocks/>
          </p:cNvSpPr>
          <p:nvPr/>
        </p:nvSpPr>
        <p:spPr bwMode="auto">
          <a:xfrm>
            <a:off x="7448550" y="2620963"/>
            <a:ext cx="28575" cy="26987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6" name="Line 1106"/>
          <p:cNvSpPr>
            <a:spLocks noChangeShapeType="1"/>
          </p:cNvSpPr>
          <p:nvPr/>
        </p:nvSpPr>
        <p:spPr bwMode="auto">
          <a:xfrm flipV="1">
            <a:off x="7683500" y="2563813"/>
            <a:ext cx="0" cy="460375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7" name="Line 1107"/>
          <p:cNvSpPr>
            <a:spLocks noChangeShapeType="1"/>
          </p:cNvSpPr>
          <p:nvPr/>
        </p:nvSpPr>
        <p:spPr bwMode="auto">
          <a:xfrm flipV="1">
            <a:off x="7683500" y="2457450"/>
            <a:ext cx="0" cy="20638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8" name="Freeform 1108"/>
          <p:cNvSpPr>
            <a:spLocks/>
          </p:cNvSpPr>
          <p:nvPr/>
        </p:nvSpPr>
        <p:spPr bwMode="auto">
          <a:xfrm>
            <a:off x="7683500" y="2446338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3 h 17"/>
              <a:gd name="T6" fmla="*/ 0 w 17"/>
              <a:gd name="T7" fmla="*/ 10 h 17"/>
              <a:gd name="T8" fmla="*/ 2 w 17"/>
              <a:gd name="T9" fmla="*/ 8 h 17"/>
              <a:gd name="T10" fmla="*/ 2 w 17"/>
              <a:gd name="T11" fmla="*/ 5 h 17"/>
              <a:gd name="T12" fmla="*/ 4 w 17"/>
              <a:gd name="T13" fmla="*/ 2 h 17"/>
              <a:gd name="T14" fmla="*/ 6 w 17"/>
              <a:gd name="T15" fmla="*/ 0 h 17"/>
              <a:gd name="T16" fmla="*/ 8 w 17"/>
              <a:gd name="T17" fmla="*/ 0 h 17"/>
              <a:gd name="T18" fmla="*/ 12 w 17"/>
              <a:gd name="T19" fmla="*/ 2 h 17"/>
              <a:gd name="T20" fmla="*/ 12 w 17"/>
              <a:gd name="T21" fmla="*/ 5 h 17"/>
              <a:gd name="T22" fmla="*/ 14 w 17"/>
              <a:gd name="T23" fmla="*/ 10 h 17"/>
              <a:gd name="T24" fmla="*/ 16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2" y="5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lnTo>
                  <a:pt x="12" y="2"/>
                </a:lnTo>
                <a:lnTo>
                  <a:pt x="12" y="5"/>
                </a:lnTo>
                <a:lnTo>
                  <a:pt x="14" y="10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9" name="Freeform 1109"/>
          <p:cNvSpPr>
            <a:spLocks/>
          </p:cNvSpPr>
          <p:nvPr/>
        </p:nvSpPr>
        <p:spPr bwMode="auto">
          <a:xfrm>
            <a:off x="7677150" y="2454275"/>
            <a:ext cx="28575" cy="2698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" name="Freeform 1110"/>
          <p:cNvSpPr>
            <a:spLocks/>
          </p:cNvSpPr>
          <p:nvPr/>
        </p:nvSpPr>
        <p:spPr bwMode="auto">
          <a:xfrm>
            <a:off x="7689850" y="2452688"/>
            <a:ext cx="26988" cy="26987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" name="Freeform 1111"/>
          <p:cNvSpPr>
            <a:spLocks/>
          </p:cNvSpPr>
          <p:nvPr/>
        </p:nvSpPr>
        <p:spPr bwMode="auto">
          <a:xfrm>
            <a:off x="7696200" y="2455863"/>
            <a:ext cx="266700" cy="182562"/>
          </a:xfrm>
          <a:custGeom>
            <a:avLst/>
            <a:gdLst>
              <a:gd name="T0" fmla="*/ 0 w 168"/>
              <a:gd name="T1" fmla="*/ 0 h 115"/>
              <a:gd name="T2" fmla="*/ 5 w 168"/>
              <a:gd name="T3" fmla="*/ 7 h 115"/>
              <a:gd name="T4" fmla="*/ 11 w 168"/>
              <a:gd name="T5" fmla="*/ 14 h 115"/>
              <a:gd name="T6" fmla="*/ 17 w 168"/>
              <a:gd name="T7" fmla="*/ 21 h 115"/>
              <a:gd name="T8" fmla="*/ 24 w 168"/>
              <a:gd name="T9" fmla="*/ 29 h 115"/>
              <a:gd name="T10" fmla="*/ 30 w 168"/>
              <a:gd name="T11" fmla="*/ 37 h 115"/>
              <a:gd name="T12" fmla="*/ 38 w 168"/>
              <a:gd name="T13" fmla="*/ 45 h 115"/>
              <a:gd name="T14" fmla="*/ 46 w 168"/>
              <a:gd name="T15" fmla="*/ 53 h 115"/>
              <a:gd name="T16" fmla="*/ 55 w 168"/>
              <a:gd name="T17" fmla="*/ 60 h 115"/>
              <a:gd name="T18" fmla="*/ 65 w 168"/>
              <a:gd name="T19" fmla="*/ 68 h 115"/>
              <a:gd name="T20" fmla="*/ 76 w 168"/>
              <a:gd name="T21" fmla="*/ 76 h 115"/>
              <a:gd name="T22" fmla="*/ 87 w 168"/>
              <a:gd name="T23" fmla="*/ 83 h 115"/>
              <a:gd name="T24" fmla="*/ 100 w 168"/>
              <a:gd name="T25" fmla="*/ 90 h 115"/>
              <a:gd name="T26" fmla="*/ 115 w 168"/>
              <a:gd name="T27" fmla="*/ 97 h 115"/>
              <a:gd name="T28" fmla="*/ 131 w 168"/>
              <a:gd name="T29" fmla="*/ 103 h 115"/>
              <a:gd name="T30" fmla="*/ 148 w 168"/>
              <a:gd name="T31" fmla="*/ 109 h 115"/>
              <a:gd name="T32" fmla="*/ 167 w 168"/>
              <a:gd name="T33" fmla="*/ 114 h 1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8"/>
              <a:gd name="T52" fmla="*/ 0 h 115"/>
              <a:gd name="T53" fmla="*/ 168 w 168"/>
              <a:gd name="T54" fmla="*/ 115 h 1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8" h="115">
                <a:moveTo>
                  <a:pt x="0" y="0"/>
                </a:moveTo>
                <a:lnTo>
                  <a:pt x="5" y="7"/>
                </a:lnTo>
                <a:lnTo>
                  <a:pt x="11" y="14"/>
                </a:lnTo>
                <a:lnTo>
                  <a:pt x="17" y="21"/>
                </a:lnTo>
                <a:lnTo>
                  <a:pt x="24" y="29"/>
                </a:lnTo>
                <a:lnTo>
                  <a:pt x="30" y="37"/>
                </a:lnTo>
                <a:lnTo>
                  <a:pt x="38" y="45"/>
                </a:lnTo>
                <a:lnTo>
                  <a:pt x="46" y="53"/>
                </a:lnTo>
                <a:lnTo>
                  <a:pt x="55" y="60"/>
                </a:lnTo>
                <a:lnTo>
                  <a:pt x="65" y="68"/>
                </a:lnTo>
                <a:lnTo>
                  <a:pt x="76" y="76"/>
                </a:lnTo>
                <a:lnTo>
                  <a:pt x="87" y="83"/>
                </a:lnTo>
                <a:lnTo>
                  <a:pt x="100" y="90"/>
                </a:lnTo>
                <a:lnTo>
                  <a:pt x="115" y="97"/>
                </a:lnTo>
                <a:lnTo>
                  <a:pt x="131" y="103"/>
                </a:lnTo>
                <a:lnTo>
                  <a:pt x="148" y="109"/>
                </a:lnTo>
                <a:lnTo>
                  <a:pt x="167" y="114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52" name="Freeform 1112"/>
          <p:cNvSpPr>
            <a:spLocks/>
          </p:cNvSpPr>
          <p:nvPr/>
        </p:nvSpPr>
        <p:spPr bwMode="auto">
          <a:xfrm>
            <a:off x="7691438" y="2451100"/>
            <a:ext cx="26987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3" name="Freeform 1113"/>
          <p:cNvSpPr>
            <a:spLocks/>
          </p:cNvSpPr>
          <p:nvPr/>
        </p:nvSpPr>
        <p:spPr bwMode="auto">
          <a:xfrm>
            <a:off x="7959725" y="2632075"/>
            <a:ext cx="26988" cy="26988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4" name="Freeform 1114"/>
          <p:cNvSpPr>
            <a:spLocks/>
          </p:cNvSpPr>
          <p:nvPr/>
        </p:nvSpPr>
        <p:spPr bwMode="auto">
          <a:xfrm>
            <a:off x="7683500" y="2268538"/>
            <a:ext cx="287338" cy="333375"/>
          </a:xfrm>
          <a:custGeom>
            <a:avLst/>
            <a:gdLst>
              <a:gd name="T0" fmla="*/ 179 w 180"/>
              <a:gd name="T1" fmla="*/ 209 h 210"/>
              <a:gd name="T2" fmla="*/ 147 w 180"/>
              <a:gd name="T3" fmla="*/ 198 h 210"/>
              <a:gd name="T4" fmla="*/ 119 w 180"/>
              <a:gd name="T5" fmla="*/ 186 h 210"/>
              <a:gd name="T6" fmla="*/ 95 w 180"/>
              <a:gd name="T7" fmla="*/ 171 h 210"/>
              <a:gd name="T8" fmla="*/ 75 w 180"/>
              <a:gd name="T9" fmla="*/ 155 h 210"/>
              <a:gd name="T10" fmla="*/ 57 w 180"/>
              <a:gd name="T11" fmla="*/ 138 h 210"/>
              <a:gd name="T12" fmla="*/ 43 w 180"/>
              <a:gd name="T13" fmla="*/ 121 h 210"/>
              <a:gd name="T14" fmla="*/ 31 w 180"/>
              <a:gd name="T15" fmla="*/ 103 h 210"/>
              <a:gd name="T16" fmla="*/ 22 w 180"/>
              <a:gd name="T17" fmla="*/ 86 h 210"/>
              <a:gd name="T18" fmla="*/ 14 w 180"/>
              <a:gd name="T19" fmla="*/ 69 h 210"/>
              <a:gd name="T20" fmla="*/ 9 w 180"/>
              <a:gd name="T21" fmla="*/ 53 h 210"/>
              <a:gd name="T22" fmla="*/ 5 w 180"/>
              <a:gd name="T23" fmla="*/ 38 h 210"/>
              <a:gd name="T24" fmla="*/ 3 w 180"/>
              <a:gd name="T25" fmla="*/ 26 h 210"/>
              <a:gd name="T26" fmla="*/ 1 w 180"/>
              <a:gd name="T27" fmla="*/ 15 h 210"/>
              <a:gd name="T28" fmla="*/ 0 w 180"/>
              <a:gd name="T29" fmla="*/ 7 h 210"/>
              <a:gd name="T30" fmla="*/ 0 w 180"/>
              <a:gd name="T31" fmla="*/ 2 h 210"/>
              <a:gd name="T32" fmla="*/ 0 w 180"/>
              <a:gd name="T33" fmla="*/ 0 h 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0"/>
              <a:gd name="T52" fmla="*/ 0 h 210"/>
              <a:gd name="T53" fmla="*/ 180 w 180"/>
              <a:gd name="T54" fmla="*/ 210 h 2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0" h="210">
                <a:moveTo>
                  <a:pt x="179" y="209"/>
                </a:moveTo>
                <a:lnTo>
                  <a:pt x="147" y="198"/>
                </a:lnTo>
                <a:lnTo>
                  <a:pt x="119" y="186"/>
                </a:lnTo>
                <a:lnTo>
                  <a:pt x="95" y="171"/>
                </a:lnTo>
                <a:lnTo>
                  <a:pt x="75" y="155"/>
                </a:lnTo>
                <a:lnTo>
                  <a:pt x="57" y="138"/>
                </a:lnTo>
                <a:lnTo>
                  <a:pt x="43" y="121"/>
                </a:lnTo>
                <a:lnTo>
                  <a:pt x="31" y="103"/>
                </a:lnTo>
                <a:lnTo>
                  <a:pt x="22" y="86"/>
                </a:lnTo>
                <a:lnTo>
                  <a:pt x="14" y="69"/>
                </a:lnTo>
                <a:lnTo>
                  <a:pt x="9" y="53"/>
                </a:lnTo>
                <a:lnTo>
                  <a:pt x="5" y="38"/>
                </a:lnTo>
                <a:lnTo>
                  <a:pt x="3" y="26"/>
                </a:lnTo>
                <a:lnTo>
                  <a:pt x="1" y="15"/>
                </a:lnTo>
                <a:lnTo>
                  <a:pt x="0" y="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55" name="Freeform 1115"/>
          <p:cNvSpPr>
            <a:spLocks/>
          </p:cNvSpPr>
          <p:nvPr/>
        </p:nvSpPr>
        <p:spPr bwMode="auto">
          <a:xfrm>
            <a:off x="7964488" y="2590800"/>
            <a:ext cx="26987" cy="26988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6" name="Freeform 1116"/>
          <p:cNvSpPr>
            <a:spLocks/>
          </p:cNvSpPr>
          <p:nvPr/>
        </p:nvSpPr>
        <p:spPr bwMode="auto">
          <a:xfrm>
            <a:off x="7673975" y="2268538"/>
            <a:ext cx="26988" cy="1587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7" name="Line 1117"/>
          <p:cNvSpPr>
            <a:spLocks noChangeShapeType="1"/>
          </p:cNvSpPr>
          <p:nvPr/>
        </p:nvSpPr>
        <p:spPr bwMode="auto">
          <a:xfrm flipV="1">
            <a:off x="7683500" y="2182813"/>
            <a:ext cx="0" cy="80962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58" name="Line 1118"/>
          <p:cNvSpPr>
            <a:spLocks noChangeShapeType="1"/>
          </p:cNvSpPr>
          <p:nvPr/>
        </p:nvSpPr>
        <p:spPr bwMode="auto">
          <a:xfrm>
            <a:off x="7591425" y="2187575"/>
            <a:ext cx="0" cy="209550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59" name="Freeform 1119"/>
          <p:cNvSpPr>
            <a:spLocks/>
          </p:cNvSpPr>
          <p:nvPr/>
        </p:nvSpPr>
        <p:spPr bwMode="auto">
          <a:xfrm>
            <a:off x="7240588" y="2397125"/>
            <a:ext cx="350837" cy="296863"/>
          </a:xfrm>
          <a:custGeom>
            <a:avLst/>
            <a:gdLst>
              <a:gd name="T0" fmla="*/ 220 w 221"/>
              <a:gd name="T1" fmla="*/ 0 h 187"/>
              <a:gd name="T2" fmla="*/ 220 w 221"/>
              <a:gd name="T3" fmla="*/ 1 h 187"/>
              <a:gd name="T4" fmla="*/ 220 w 221"/>
              <a:gd name="T5" fmla="*/ 7 h 187"/>
              <a:gd name="T6" fmla="*/ 219 w 221"/>
              <a:gd name="T7" fmla="*/ 14 h 187"/>
              <a:gd name="T8" fmla="*/ 217 w 221"/>
              <a:gd name="T9" fmla="*/ 25 h 187"/>
              <a:gd name="T10" fmla="*/ 213 w 221"/>
              <a:gd name="T11" fmla="*/ 37 h 187"/>
              <a:gd name="T12" fmla="*/ 209 w 221"/>
              <a:gd name="T13" fmla="*/ 51 h 187"/>
              <a:gd name="T14" fmla="*/ 202 w 221"/>
              <a:gd name="T15" fmla="*/ 66 h 187"/>
              <a:gd name="T16" fmla="*/ 193 w 221"/>
              <a:gd name="T17" fmla="*/ 82 h 187"/>
              <a:gd name="T18" fmla="*/ 181 w 221"/>
              <a:gd name="T19" fmla="*/ 98 h 187"/>
              <a:gd name="T20" fmla="*/ 167 w 221"/>
              <a:gd name="T21" fmla="*/ 115 h 187"/>
              <a:gd name="T22" fmla="*/ 149 w 221"/>
              <a:gd name="T23" fmla="*/ 130 h 187"/>
              <a:gd name="T24" fmla="*/ 128 w 221"/>
              <a:gd name="T25" fmla="*/ 145 h 187"/>
              <a:gd name="T26" fmla="*/ 102 w 221"/>
              <a:gd name="T27" fmla="*/ 158 h 187"/>
              <a:gd name="T28" fmla="*/ 73 w 221"/>
              <a:gd name="T29" fmla="*/ 170 h 187"/>
              <a:gd name="T30" fmla="*/ 39 w 221"/>
              <a:gd name="T31" fmla="*/ 179 h 187"/>
              <a:gd name="T32" fmla="*/ 0 w 221"/>
              <a:gd name="T33" fmla="*/ 186 h 1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1"/>
              <a:gd name="T52" fmla="*/ 0 h 187"/>
              <a:gd name="T53" fmla="*/ 221 w 221"/>
              <a:gd name="T54" fmla="*/ 187 h 1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1" h="187">
                <a:moveTo>
                  <a:pt x="220" y="0"/>
                </a:moveTo>
                <a:lnTo>
                  <a:pt x="220" y="1"/>
                </a:lnTo>
                <a:lnTo>
                  <a:pt x="220" y="7"/>
                </a:lnTo>
                <a:lnTo>
                  <a:pt x="219" y="14"/>
                </a:lnTo>
                <a:lnTo>
                  <a:pt x="217" y="25"/>
                </a:lnTo>
                <a:lnTo>
                  <a:pt x="213" y="37"/>
                </a:lnTo>
                <a:lnTo>
                  <a:pt x="209" y="51"/>
                </a:lnTo>
                <a:lnTo>
                  <a:pt x="202" y="66"/>
                </a:lnTo>
                <a:lnTo>
                  <a:pt x="193" y="82"/>
                </a:lnTo>
                <a:lnTo>
                  <a:pt x="181" y="98"/>
                </a:lnTo>
                <a:lnTo>
                  <a:pt x="167" y="115"/>
                </a:lnTo>
                <a:lnTo>
                  <a:pt x="149" y="130"/>
                </a:lnTo>
                <a:lnTo>
                  <a:pt x="128" y="145"/>
                </a:lnTo>
                <a:lnTo>
                  <a:pt x="102" y="158"/>
                </a:lnTo>
                <a:lnTo>
                  <a:pt x="73" y="170"/>
                </a:lnTo>
                <a:lnTo>
                  <a:pt x="39" y="179"/>
                </a:lnTo>
                <a:lnTo>
                  <a:pt x="0" y="18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Freeform 1120"/>
          <p:cNvSpPr>
            <a:spLocks/>
          </p:cNvSpPr>
          <p:nvPr/>
        </p:nvSpPr>
        <p:spPr bwMode="auto">
          <a:xfrm>
            <a:off x="7580313" y="2397125"/>
            <a:ext cx="26987" cy="1588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1" name="Freeform 1121"/>
          <p:cNvSpPr>
            <a:spLocks/>
          </p:cNvSpPr>
          <p:nvPr/>
        </p:nvSpPr>
        <p:spPr bwMode="auto">
          <a:xfrm>
            <a:off x="7239000" y="2684463"/>
            <a:ext cx="26988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2" name="Freeform 1122"/>
          <p:cNvSpPr>
            <a:spLocks/>
          </p:cNvSpPr>
          <p:nvPr/>
        </p:nvSpPr>
        <p:spPr bwMode="auto">
          <a:xfrm>
            <a:off x="7242175" y="2582863"/>
            <a:ext cx="338138" cy="149225"/>
          </a:xfrm>
          <a:custGeom>
            <a:avLst/>
            <a:gdLst>
              <a:gd name="T0" fmla="*/ 0 w 213"/>
              <a:gd name="T1" fmla="*/ 93 h 94"/>
              <a:gd name="T2" fmla="*/ 25 w 213"/>
              <a:gd name="T3" fmla="*/ 91 h 94"/>
              <a:gd name="T4" fmla="*/ 48 w 213"/>
              <a:gd name="T5" fmla="*/ 88 h 94"/>
              <a:gd name="T6" fmla="*/ 69 w 213"/>
              <a:gd name="T7" fmla="*/ 84 h 94"/>
              <a:gd name="T8" fmla="*/ 88 w 213"/>
              <a:gd name="T9" fmla="*/ 80 h 94"/>
              <a:gd name="T10" fmla="*/ 105 w 213"/>
              <a:gd name="T11" fmla="*/ 75 h 94"/>
              <a:gd name="T12" fmla="*/ 120 w 213"/>
              <a:gd name="T13" fmla="*/ 69 h 94"/>
              <a:gd name="T14" fmla="*/ 134 w 213"/>
              <a:gd name="T15" fmla="*/ 64 h 94"/>
              <a:gd name="T16" fmla="*/ 147 w 213"/>
              <a:gd name="T17" fmla="*/ 58 h 94"/>
              <a:gd name="T18" fmla="*/ 157 w 213"/>
              <a:gd name="T19" fmla="*/ 51 h 94"/>
              <a:gd name="T20" fmla="*/ 167 w 213"/>
              <a:gd name="T21" fmla="*/ 44 h 94"/>
              <a:gd name="T22" fmla="*/ 176 w 213"/>
              <a:gd name="T23" fmla="*/ 37 h 94"/>
              <a:gd name="T24" fmla="*/ 184 w 213"/>
              <a:gd name="T25" fmla="*/ 30 h 94"/>
              <a:gd name="T26" fmla="*/ 192 w 213"/>
              <a:gd name="T27" fmla="*/ 22 h 94"/>
              <a:gd name="T28" fmla="*/ 199 w 213"/>
              <a:gd name="T29" fmla="*/ 15 h 94"/>
              <a:gd name="T30" fmla="*/ 205 w 213"/>
              <a:gd name="T31" fmla="*/ 7 h 94"/>
              <a:gd name="T32" fmla="*/ 212 w 213"/>
              <a:gd name="T33" fmla="*/ 0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3"/>
              <a:gd name="T52" fmla="*/ 0 h 94"/>
              <a:gd name="T53" fmla="*/ 213 w 213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3" h="94">
                <a:moveTo>
                  <a:pt x="0" y="93"/>
                </a:moveTo>
                <a:lnTo>
                  <a:pt x="25" y="91"/>
                </a:lnTo>
                <a:lnTo>
                  <a:pt x="48" y="88"/>
                </a:lnTo>
                <a:lnTo>
                  <a:pt x="69" y="84"/>
                </a:lnTo>
                <a:lnTo>
                  <a:pt x="88" y="80"/>
                </a:lnTo>
                <a:lnTo>
                  <a:pt x="105" y="75"/>
                </a:lnTo>
                <a:lnTo>
                  <a:pt x="120" y="69"/>
                </a:lnTo>
                <a:lnTo>
                  <a:pt x="134" y="64"/>
                </a:lnTo>
                <a:lnTo>
                  <a:pt x="147" y="58"/>
                </a:lnTo>
                <a:lnTo>
                  <a:pt x="157" y="51"/>
                </a:lnTo>
                <a:lnTo>
                  <a:pt x="167" y="44"/>
                </a:lnTo>
                <a:lnTo>
                  <a:pt x="176" y="37"/>
                </a:lnTo>
                <a:lnTo>
                  <a:pt x="184" y="30"/>
                </a:lnTo>
                <a:lnTo>
                  <a:pt x="192" y="22"/>
                </a:lnTo>
                <a:lnTo>
                  <a:pt x="199" y="15"/>
                </a:lnTo>
                <a:lnTo>
                  <a:pt x="205" y="7"/>
                </a:lnTo>
                <a:lnTo>
                  <a:pt x="212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63" name="Freeform 1123"/>
          <p:cNvSpPr>
            <a:spLocks/>
          </p:cNvSpPr>
          <p:nvPr/>
        </p:nvSpPr>
        <p:spPr bwMode="auto">
          <a:xfrm>
            <a:off x="7242175" y="2722563"/>
            <a:ext cx="25400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4" name="Freeform 1124"/>
          <p:cNvSpPr>
            <a:spLocks/>
          </p:cNvSpPr>
          <p:nvPr/>
        </p:nvSpPr>
        <p:spPr bwMode="auto">
          <a:xfrm>
            <a:off x="7570788" y="2576513"/>
            <a:ext cx="26987" cy="26987"/>
          </a:xfrm>
          <a:custGeom>
            <a:avLst/>
            <a:gdLst>
              <a:gd name="T0" fmla="*/ 0 w 17"/>
              <a:gd name="T1" fmla="*/ 0 h 17"/>
              <a:gd name="T2" fmla="*/ 16 w 17"/>
              <a:gd name="T3" fmla="*/ 16 h 17"/>
              <a:gd name="T4" fmla="*/ 0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0"/>
                </a:moveTo>
                <a:lnTo>
                  <a:pt x="1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5" name="Freeform 1125"/>
          <p:cNvSpPr>
            <a:spLocks/>
          </p:cNvSpPr>
          <p:nvPr/>
        </p:nvSpPr>
        <p:spPr bwMode="auto">
          <a:xfrm>
            <a:off x="7578725" y="2574925"/>
            <a:ext cx="26988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9 h 17"/>
              <a:gd name="T4" fmla="*/ 2 w 17"/>
              <a:gd name="T5" fmla="*/ 6 h 17"/>
              <a:gd name="T6" fmla="*/ 4 w 17"/>
              <a:gd name="T7" fmla="*/ 3 h 17"/>
              <a:gd name="T8" fmla="*/ 6 w 17"/>
              <a:gd name="T9" fmla="*/ 0 h 17"/>
              <a:gd name="T10" fmla="*/ 9 w 17"/>
              <a:gd name="T11" fmla="*/ 0 h 17"/>
              <a:gd name="T12" fmla="*/ 11 w 17"/>
              <a:gd name="T13" fmla="*/ 3 h 17"/>
              <a:gd name="T14" fmla="*/ 13 w 17"/>
              <a:gd name="T15" fmla="*/ 6 h 17"/>
              <a:gd name="T16" fmla="*/ 16 w 17"/>
              <a:gd name="T17" fmla="*/ 9 h 17"/>
              <a:gd name="T18" fmla="*/ 16 w 17"/>
              <a:gd name="T19" fmla="*/ 12 h 17"/>
              <a:gd name="T20" fmla="*/ 16 w 17"/>
              <a:gd name="T21" fmla="*/ 16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16"/>
                </a:moveTo>
                <a:lnTo>
                  <a:pt x="0" y="9"/>
                </a:lnTo>
                <a:lnTo>
                  <a:pt x="2" y="6"/>
                </a:lnTo>
                <a:lnTo>
                  <a:pt x="4" y="3"/>
                </a:lnTo>
                <a:lnTo>
                  <a:pt x="6" y="0"/>
                </a:lnTo>
                <a:lnTo>
                  <a:pt x="9" y="0"/>
                </a:lnTo>
                <a:lnTo>
                  <a:pt x="11" y="3"/>
                </a:lnTo>
                <a:lnTo>
                  <a:pt x="13" y="6"/>
                </a:lnTo>
                <a:lnTo>
                  <a:pt x="16" y="9"/>
                </a:lnTo>
                <a:lnTo>
                  <a:pt x="16" y="12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66" name="Freeform 1126"/>
          <p:cNvSpPr>
            <a:spLocks/>
          </p:cNvSpPr>
          <p:nvPr/>
        </p:nvSpPr>
        <p:spPr bwMode="auto">
          <a:xfrm>
            <a:off x="7569200" y="2579688"/>
            <a:ext cx="26988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7" name="Freeform 1127"/>
          <p:cNvSpPr>
            <a:spLocks/>
          </p:cNvSpPr>
          <p:nvPr/>
        </p:nvSpPr>
        <p:spPr bwMode="auto">
          <a:xfrm>
            <a:off x="7580313" y="2579688"/>
            <a:ext cx="26987" cy="26987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8" name="Line 1128"/>
          <p:cNvSpPr>
            <a:spLocks noChangeShapeType="1"/>
          </p:cNvSpPr>
          <p:nvPr/>
        </p:nvSpPr>
        <p:spPr bwMode="auto">
          <a:xfrm>
            <a:off x="7591425" y="2589213"/>
            <a:ext cx="0" cy="438150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69" name="Line 1129"/>
          <p:cNvSpPr>
            <a:spLocks noChangeShapeType="1"/>
          </p:cNvSpPr>
          <p:nvPr/>
        </p:nvSpPr>
        <p:spPr bwMode="auto">
          <a:xfrm flipV="1">
            <a:off x="7648575" y="2532063"/>
            <a:ext cx="0" cy="490537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70" name="Freeform 1130"/>
          <p:cNvSpPr>
            <a:spLocks/>
          </p:cNvSpPr>
          <p:nvPr/>
        </p:nvSpPr>
        <p:spPr bwMode="auto">
          <a:xfrm>
            <a:off x="7648575" y="2522538"/>
            <a:ext cx="26988" cy="26987"/>
          </a:xfrm>
          <a:custGeom>
            <a:avLst/>
            <a:gdLst>
              <a:gd name="T0" fmla="*/ 0 w 17"/>
              <a:gd name="T1" fmla="*/ 16 h 17"/>
              <a:gd name="T2" fmla="*/ 0 w 17"/>
              <a:gd name="T3" fmla="*/ 16 h 17"/>
              <a:gd name="T4" fmla="*/ 0 w 17"/>
              <a:gd name="T5" fmla="*/ 12 h 17"/>
              <a:gd name="T6" fmla="*/ 0 w 17"/>
              <a:gd name="T7" fmla="*/ 9 h 17"/>
              <a:gd name="T8" fmla="*/ 0 w 17"/>
              <a:gd name="T9" fmla="*/ 6 h 17"/>
              <a:gd name="T10" fmla="*/ 2 w 17"/>
              <a:gd name="T11" fmla="*/ 6 h 17"/>
              <a:gd name="T12" fmla="*/ 2 w 17"/>
              <a:gd name="T13" fmla="*/ 3 h 17"/>
              <a:gd name="T14" fmla="*/ 4 w 17"/>
              <a:gd name="T15" fmla="*/ 3 h 17"/>
              <a:gd name="T16" fmla="*/ 4 w 17"/>
              <a:gd name="T17" fmla="*/ 0 h 17"/>
              <a:gd name="T18" fmla="*/ 6 w 17"/>
              <a:gd name="T19" fmla="*/ 0 h 17"/>
              <a:gd name="T20" fmla="*/ 9 w 17"/>
              <a:gd name="T21" fmla="*/ 0 h 17"/>
              <a:gd name="T22" fmla="*/ 11 w 17"/>
              <a:gd name="T23" fmla="*/ 3 h 17"/>
              <a:gd name="T24" fmla="*/ 13 w 17"/>
              <a:gd name="T25" fmla="*/ 9 h 17"/>
              <a:gd name="T26" fmla="*/ 16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0" y="16"/>
                </a:move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3"/>
                </a:lnTo>
                <a:lnTo>
                  <a:pt x="13" y="9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71" name="Freeform 1131"/>
          <p:cNvSpPr>
            <a:spLocks/>
          </p:cNvSpPr>
          <p:nvPr/>
        </p:nvSpPr>
        <p:spPr bwMode="auto">
          <a:xfrm>
            <a:off x="7639050" y="2528888"/>
            <a:ext cx="28575" cy="26987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0 h 17"/>
              <a:gd name="T4" fmla="*/ 16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16"/>
                </a:moveTo>
                <a:lnTo>
                  <a:pt x="0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2" name="Freeform 1132"/>
          <p:cNvSpPr>
            <a:spLocks/>
          </p:cNvSpPr>
          <p:nvPr/>
        </p:nvSpPr>
        <p:spPr bwMode="auto">
          <a:xfrm>
            <a:off x="7651750" y="2527300"/>
            <a:ext cx="26988" cy="26988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3" name="Freeform 1133"/>
          <p:cNvSpPr>
            <a:spLocks/>
          </p:cNvSpPr>
          <p:nvPr/>
        </p:nvSpPr>
        <p:spPr bwMode="auto">
          <a:xfrm>
            <a:off x="7659688" y="2530475"/>
            <a:ext cx="266700" cy="184150"/>
          </a:xfrm>
          <a:custGeom>
            <a:avLst/>
            <a:gdLst>
              <a:gd name="T0" fmla="*/ 0 w 168"/>
              <a:gd name="T1" fmla="*/ 0 h 116"/>
              <a:gd name="T2" fmla="*/ 5 w 168"/>
              <a:gd name="T3" fmla="*/ 7 h 116"/>
              <a:gd name="T4" fmla="*/ 11 w 168"/>
              <a:gd name="T5" fmla="*/ 14 h 116"/>
              <a:gd name="T6" fmla="*/ 17 w 168"/>
              <a:gd name="T7" fmla="*/ 22 h 116"/>
              <a:gd name="T8" fmla="*/ 23 w 168"/>
              <a:gd name="T9" fmla="*/ 29 h 116"/>
              <a:gd name="T10" fmla="*/ 30 w 168"/>
              <a:gd name="T11" fmla="*/ 37 h 116"/>
              <a:gd name="T12" fmla="*/ 38 w 168"/>
              <a:gd name="T13" fmla="*/ 45 h 116"/>
              <a:gd name="T14" fmla="*/ 46 w 168"/>
              <a:gd name="T15" fmla="*/ 53 h 116"/>
              <a:gd name="T16" fmla="*/ 55 w 168"/>
              <a:gd name="T17" fmla="*/ 61 h 116"/>
              <a:gd name="T18" fmla="*/ 65 w 168"/>
              <a:gd name="T19" fmla="*/ 69 h 116"/>
              <a:gd name="T20" fmla="*/ 76 w 168"/>
              <a:gd name="T21" fmla="*/ 77 h 116"/>
              <a:gd name="T22" fmla="*/ 87 w 168"/>
              <a:gd name="T23" fmla="*/ 84 h 116"/>
              <a:gd name="T24" fmla="*/ 100 w 168"/>
              <a:gd name="T25" fmla="*/ 91 h 116"/>
              <a:gd name="T26" fmla="*/ 115 w 168"/>
              <a:gd name="T27" fmla="*/ 98 h 116"/>
              <a:gd name="T28" fmla="*/ 131 w 168"/>
              <a:gd name="T29" fmla="*/ 104 h 116"/>
              <a:gd name="T30" fmla="*/ 148 w 168"/>
              <a:gd name="T31" fmla="*/ 110 h 116"/>
              <a:gd name="T32" fmla="*/ 167 w 168"/>
              <a:gd name="T33" fmla="*/ 115 h 1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8"/>
              <a:gd name="T52" fmla="*/ 0 h 116"/>
              <a:gd name="T53" fmla="*/ 168 w 168"/>
              <a:gd name="T54" fmla="*/ 116 h 1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8" h="116">
                <a:moveTo>
                  <a:pt x="0" y="0"/>
                </a:moveTo>
                <a:lnTo>
                  <a:pt x="5" y="7"/>
                </a:lnTo>
                <a:lnTo>
                  <a:pt x="11" y="14"/>
                </a:lnTo>
                <a:lnTo>
                  <a:pt x="17" y="22"/>
                </a:lnTo>
                <a:lnTo>
                  <a:pt x="23" y="29"/>
                </a:lnTo>
                <a:lnTo>
                  <a:pt x="30" y="37"/>
                </a:lnTo>
                <a:lnTo>
                  <a:pt x="38" y="45"/>
                </a:lnTo>
                <a:lnTo>
                  <a:pt x="46" y="53"/>
                </a:lnTo>
                <a:lnTo>
                  <a:pt x="55" y="61"/>
                </a:lnTo>
                <a:lnTo>
                  <a:pt x="65" y="69"/>
                </a:lnTo>
                <a:lnTo>
                  <a:pt x="76" y="77"/>
                </a:lnTo>
                <a:lnTo>
                  <a:pt x="87" y="84"/>
                </a:lnTo>
                <a:lnTo>
                  <a:pt x="100" y="91"/>
                </a:lnTo>
                <a:lnTo>
                  <a:pt x="115" y="98"/>
                </a:lnTo>
                <a:lnTo>
                  <a:pt x="131" y="104"/>
                </a:lnTo>
                <a:lnTo>
                  <a:pt x="148" y="110"/>
                </a:lnTo>
                <a:lnTo>
                  <a:pt x="167" y="115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74" name="Freeform 1134"/>
          <p:cNvSpPr>
            <a:spLocks/>
          </p:cNvSpPr>
          <p:nvPr/>
        </p:nvSpPr>
        <p:spPr bwMode="auto">
          <a:xfrm>
            <a:off x="7653338" y="2524125"/>
            <a:ext cx="26987" cy="26988"/>
          </a:xfrm>
          <a:custGeom>
            <a:avLst/>
            <a:gdLst>
              <a:gd name="T0" fmla="*/ 0 w 17"/>
              <a:gd name="T1" fmla="*/ 16 h 17"/>
              <a:gd name="T2" fmla="*/ 16 w 17"/>
              <a:gd name="T3" fmla="*/ 0 h 17"/>
              <a:gd name="T4" fmla="*/ 0 w 17"/>
              <a:gd name="T5" fmla="*/ 16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0" y="16"/>
                </a:move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5" name="Freeform 1135"/>
          <p:cNvSpPr>
            <a:spLocks/>
          </p:cNvSpPr>
          <p:nvPr/>
        </p:nvSpPr>
        <p:spPr bwMode="auto">
          <a:xfrm>
            <a:off x="7923213" y="2703513"/>
            <a:ext cx="26987" cy="26987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6" name="Freeform 1136"/>
          <p:cNvSpPr>
            <a:spLocks/>
          </p:cNvSpPr>
          <p:nvPr/>
        </p:nvSpPr>
        <p:spPr bwMode="auto">
          <a:xfrm>
            <a:off x="7648575" y="2343150"/>
            <a:ext cx="285750" cy="334963"/>
          </a:xfrm>
          <a:custGeom>
            <a:avLst/>
            <a:gdLst>
              <a:gd name="T0" fmla="*/ 178 w 179"/>
              <a:gd name="T1" fmla="*/ 210 h 211"/>
              <a:gd name="T2" fmla="*/ 146 w 179"/>
              <a:gd name="T3" fmla="*/ 199 h 211"/>
              <a:gd name="T4" fmla="*/ 119 w 179"/>
              <a:gd name="T5" fmla="*/ 186 h 211"/>
              <a:gd name="T6" fmla="*/ 95 w 179"/>
              <a:gd name="T7" fmla="*/ 172 h 211"/>
              <a:gd name="T8" fmla="*/ 74 w 179"/>
              <a:gd name="T9" fmla="*/ 156 h 211"/>
              <a:gd name="T10" fmla="*/ 57 w 179"/>
              <a:gd name="T11" fmla="*/ 139 h 211"/>
              <a:gd name="T12" fmla="*/ 43 w 179"/>
              <a:gd name="T13" fmla="*/ 122 h 211"/>
              <a:gd name="T14" fmla="*/ 31 w 179"/>
              <a:gd name="T15" fmla="*/ 104 h 211"/>
              <a:gd name="T16" fmla="*/ 21 w 179"/>
              <a:gd name="T17" fmla="*/ 86 h 211"/>
              <a:gd name="T18" fmla="*/ 14 w 179"/>
              <a:gd name="T19" fmla="*/ 69 h 211"/>
              <a:gd name="T20" fmla="*/ 9 w 179"/>
              <a:gd name="T21" fmla="*/ 53 h 211"/>
              <a:gd name="T22" fmla="*/ 5 w 179"/>
              <a:gd name="T23" fmla="*/ 38 h 211"/>
              <a:gd name="T24" fmla="*/ 2 w 179"/>
              <a:gd name="T25" fmla="*/ 26 h 211"/>
              <a:gd name="T26" fmla="*/ 1 w 179"/>
              <a:gd name="T27" fmla="*/ 15 h 211"/>
              <a:gd name="T28" fmla="*/ 0 w 179"/>
              <a:gd name="T29" fmla="*/ 7 h 211"/>
              <a:gd name="T30" fmla="*/ 0 w 179"/>
              <a:gd name="T31" fmla="*/ 2 h 211"/>
              <a:gd name="T32" fmla="*/ 0 w 179"/>
              <a:gd name="T33" fmla="*/ 0 h 2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9"/>
              <a:gd name="T52" fmla="*/ 0 h 211"/>
              <a:gd name="T53" fmla="*/ 179 w 179"/>
              <a:gd name="T54" fmla="*/ 211 h 2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9" h="211">
                <a:moveTo>
                  <a:pt x="178" y="210"/>
                </a:moveTo>
                <a:lnTo>
                  <a:pt x="146" y="199"/>
                </a:lnTo>
                <a:lnTo>
                  <a:pt x="119" y="186"/>
                </a:lnTo>
                <a:lnTo>
                  <a:pt x="95" y="172"/>
                </a:lnTo>
                <a:lnTo>
                  <a:pt x="74" y="156"/>
                </a:lnTo>
                <a:lnTo>
                  <a:pt x="57" y="139"/>
                </a:lnTo>
                <a:lnTo>
                  <a:pt x="43" y="122"/>
                </a:lnTo>
                <a:lnTo>
                  <a:pt x="31" y="104"/>
                </a:lnTo>
                <a:lnTo>
                  <a:pt x="21" y="86"/>
                </a:lnTo>
                <a:lnTo>
                  <a:pt x="14" y="69"/>
                </a:lnTo>
                <a:lnTo>
                  <a:pt x="9" y="53"/>
                </a:lnTo>
                <a:lnTo>
                  <a:pt x="5" y="38"/>
                </a:lnTo>
                <a:lnTo>
                  <a:pt x="2" y="26"/>
                </a:lnTo>
                <a:lnTo>
                  <a:pt x="1" y="15"/>
                </a:lnTo>
                <a:lnTo>
                  <a:pt x="0" y="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77" name="Freeform 1137"/>
          <p:cNvSpPr>
            <a:spLocks/>
          </p:cNvSpPr>
          <p:nvPr/>
        </p:nvSpPr>
        <p:spPr bwMode="auto">
          <a:xfrm>
            <a:off x="7929563" y="2667000"/>
            <a:ext cx="26987" cy="26988"/>
          </a:xfrm>
          <a:custGeom>
            <a:avLst/>
            <a:gdLst>
              <a:gd name="T0" fmla="*/ 16 w 17"/>
              <a:gd name="T1" fmla="*/ 0 h 17"/>
              <a:gd name="T2" fmla="*/ 0 w 17"/>
              <a:gd name="T3" fmla="*/ 16 h 17"/>
              <a:gd name="T4" fmla="*/ 16 w 17"/>
              <a:gd name="T5" fmla="*/ 0 h 17"/>
              <a:gd name="T6" fmla="*/ 0 60000 65536"/>
              <a:gd name="T7" fmla="*/ 0 60000 65536"/>
              <a:gd name="T8" fmla="*/ 0 60000 65536"/>
              <a:gd name="T9" fmla="*/ 0 w 17"/>
              <a:gd name="T10" fmla="*/ 0 h 17"/>
              <a:gd name="T11" fmla="*/ 17 w 1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">
                <a:moveTo>
                  <a:pt x="16" y="0"/>
                </a:move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8" name="Freeform 1138"/>
          <p:cNvSpPr>
            <a:spLocks/>
          </p:cNvSpPr>
          <p:nvPr/>
        </p:nvSpPr>
        <p:spPr bwMode="auto">
          <a:xfrm>
            <a:off x="7639050" y="2343150"/>
            <a:ext cx="28575" cy="1588"/>
          </a:xfrm>
          <a:custGeom>
            <a:avLst/>
            <a:gdLst>
              <a:gd name="T0" fmla="*/ 0 w 17"/>
              <a:gd name="T1" fmla="*/ 0 h 1"/>
              <a:gd name="T2" fmla="*/ 16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9" name="Line 1139"/>
          <p:cNvSpPr>
            <a:spLocks noChangeShapeType="1"/>
          </p:cNvSpPr>
          <p:nvPr/>
        </p:nvSpPr>
        <p:spPr bwMode="auto">
          <a:xfrm flipV="1">
            <a:off x="7648575" y="2184400"/>
            <a:ext cx="0" cy="155575"/>
          </a:xfrm>
          <a:prstGeom prst="line">
            <a:avLst/>
          </a:prstGeom>
          <a:noFill/>
          <a:ln w="12700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80" name="Freeform 1140"/>
          <p:cNvSpPr>
            <a:spLocks/>
          </p:cNvSpPr>
          <p:nvPr/>
        </p:nvSpPr>
        <p:spPr bwMode="auto">
          <a:xfrm>
            <a:off x="7862888" y="2398713"/>
            <a:ext cx="271462" cy="454025"/>
          </a:xfrm>
          <a:custGeom>
            <a:avLst/>
            <a:gdLst>
              <a:gd name="T0" fmla="*/ 27 w 171"/>
              <a:gd name="T1" fmla="*/ 164 h 286"/>
              <a:gd name="T2" fmla="*/ 25 w 171"/>
              <a:gd name="T3" fmla="*/ 159 h 286"/>
              <a:gd name="T4" fmla="*/ 24 w 171"/>
              <a:gd name="T5" fmla="*/ 154 h 286"/>
              <a:gd name="T6" fmla="*/ 24 w 171"/>
              <a:gd name="T7" fmla="*/ 148 h 286"/>
              <a:gd name="T8" fmla="*/ 23 w 171"/>
              <a:gd name="T9" fmla="*/ 143 h 286"/>
              <a:gd name="T10" fmla="*/ 24 w 171"/>
              <a:gd name="T11" fmla="*/ 138 h 286"/>
              <a:gd name="T12" fmla="*/ 24 w 171"/>
              <a:gd name="T13" fmla="*/ 133 h 286"/>
              <a:gd name="T14" fmla="*/ 25 w 171"/>
              <a:gd name="T15" fmla="*/ 128 h 286"/>
              <a:gd name="T16" fmla="*/ 27 w 171"/>
              <a:gd name="T17" fmla="*/ 123 h 286"/>
              <a:gd name="T18" fmla="*/ 29 w 171"/>
              <a:gd name="T19" fmla="*/ 118 h 286"/>
              <a:gd name="T20" fmla="*/ 31 w 171"/>
              <a:gd name="T21" fmla="*/ 114 h 286"/>
              <a:gd name="T22" fmla="*/ 23 w 171"/>
              <a:gd name="T23" fmla="*/ 106 h 286"/>
              <a:gd name="T24" fmla="*/ 17 w 171"/>
              <a:gd name="T25" fmla="*/ 97 h 286"/>
              <a:gd name="T26" fmla="*/ 12 w 171"/>
              <a:gd name="T27" fmla="*/ 87 h 286"/>
              <a:gd name="T28" fmla="*/ 10 w 171"/>
              <a:gd name="T29" fmla="*/ 76 h 286"/>
              <a:gd name="T30" fmla="*/ 8 w 171"/>
              <a:gd name="T31" fmla="*/ 65 h 286"/>
              <a:gd name="T32" fmla="*/ 11 w 171"/>
              <a:gd name="T33" fmla="*/ 48 h 286"/>
              <a:gd name="T34" fmla="*/ 18 w 171"/>
              <a:gd name="T35" fmla="*/ 31 h 286"/>
              <a:gd name="T36" fmla="*/ 30 w 171"/>
              <a:gd name="T37" fmla="*/ 17 h 286"/>
              <a:gd name="T38" fmla="*/ 46 w 171"/>
              <a:gd name="T39" fmla="*/ 7 h 286"/>
              <a:gd name="T40" fmla="*/ 64 w 171"/>
              <a:gd name="T41" fmla="*/ 1 h 286"/>
              <a:gd name="T42" fmla="*/ 87 w 171"/>
              <a:gd name="T43" fmla="*/ 2 h 286"/>
              <a:gd name="T44" fmla="*/ 116 w 171"/>
              <a:gd name="T45" fmla="*/ 14 h 286"/>
              <a:gd name="T46" fmla="*/ 139 w 171"/>
              <a:gd name="T47" fmla="*/ 36 h 286"/>
              <a:gd name="T48" fmla="*/ 157 w 171"/>
              <a:gd name="T49" fmla="*/ 68 h 286"/>
              <a:gd name="T50" fmla="*/ 168 w 171"/>
              <a:gd name="T51" fmla="*/ 106 h 286"/>
              <a:gd name="T52" fmla="*/ 170 w 171"/>
              <a:gd name="T53" fmla="*/ 148 h 286"/>
              <a:gd name="T54" fmla="*/ 163 w 171"/>
              <a:gd name="T55" fmla="*/ 190 h 286"/>
              <a:gd name="T56" fmla="*/ 148 w 171"/>
              <a:gd name="T57" fmla="*/ 227 h 286"/>
              <a:gd name="T58" fmla="*/ 127 w 171"/>
              <a:gd name="T59" fmla="*/ 256 h 286"/>
              <a:gd name="T60" fmla="*/ 101 w 171"/>
              <a:gd name="T61" fmla="*/ 276 h 286"/>
              <a:gd name="T62" fmla="*/ 71 w 171"/>
              <a:gd name="T63" fmla="*/ 285 h 286"/>
              <a:gd name="T64" fmla="*/ 48 w 171"/>
              <a:gd name="T65" fmla="*/ 283 h 286"/>
              <a:gd name="T66" fmla="*/ 30 w 171"/>
              <a:gd name="T67" fmla="*/ 275 h 286"/>
              <a:gd name="T68" fmla="*/ 16 w 171"/>
              <a:gd name="T69" fmla="*/ 263 h 286"/>
              <a:gd name="T70" fmla="*/ 6 w 171"/>
              <a:gd name="T71" fmla="*/ 248 h 286"/>
              <a:gd name="T72" fmla="*/ 1 w 171"/>
              <a:gd name="T73" fmla="*/ 230 h 286"/>
              <a:gd name="T74" fmla="*/ 1 w 171"/>
              <a:gd name="T75" fmla="*/ 213 h 286"/>
              <a:gd name="T76" fmla="*/ 3 w 171"/>
              <a:gd name="T77" fmla="*/ 201 h 286"/>
              <a:gd name="T78" fmla="*/ 7 w 171"/>
              <a:gd name="T79" fmla="*/ 191 h 286"/>
              <a:gd name="T80" fmla="*/ 13 w 171"/>
              <a:gd name="T81" fmla="*/ 182 h 286"/>
              <a:gd name="T82" fmla="*/ 20 w 171"/>
              <a:gd name="T83" fmla="*/ 174 h 286"/>
              <a:gd name="T84" fmla="*/ 28 w 171"/>
              <a:gd name="T85" fmla="*/ 167 h 2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286"/>
              <a:gd name="T131" fmla="*/ 171 w 171"/>
              <a:gd name="T132" fmla="*/ 286 h 2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286">
                <a:moveTo>
                  <a:pt x="28" y="167"/>
                </a:moveTo>
                <a:lnTo>
                  <a:pt x="28" y="165"/>
                </a:lnTo>
                <a:lnTo>
                  <a:pt x="27" y="164"/>
                </a:lnTo>
                <a:lnTo>
                  <a:pt x="26" y="162"/>
                </a:lnTo>
                <a:lnTo>
                  <a:pt x="26" y="161"/>
                </a:lnTo>
                <a:lnTo>
                  <a:pt x="25" y="159"/>
                </a:lnTo>
                <a:lnTo>
                  <a:pt x="25" y="157"/>
                </a:lnTo>
                <a:lnTo>
                  <a:pt x="25" y="155"/>
                </a:lnTo>
                <a:lnTo>
                  <a:pt x="24" y="154"/>
                </a:lnTo>
                <a:lnTo>
                  <a:pt x="24" y="152"/>
                </a:lnTo>
                <a:lnTo>
                  <a:pt x="24" y="150"/>
                </a:lnTo>
                <a:lnTo>
                  <a:pt x="24" y="148"/>
                </a:lnTo>
                <a:lnTo>
                  <a:pt x="23" y="147"/>
                </a:lnTo>
                <a:lnTo>
                  <a:pt x="23" y="145"/>
                </a:lnTo>
                <a:lnTo>
                  <a:pt x="23" y="143"/>
                </a:lnTo>
                <a:lnTo>
                  <a:pt x="23" y="141"/>
                </a:lnTo>
                <a:lnTo>
                  <a:pt x="24" y="140"/>
                </a:lnTo>
                <a:lnTo>
                  <a:pt x="24" y="138"/>
                </a:lnTo>
                <a:lnTo>
                  <a:pt x="24" y="136"/>
                </a:lnTo>
                <a:lnTo>
                  <a:pt x="24" y="134"/>
                </a:lnTo>
                <a:lnTo>
                  <a:pt x="24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8"/>
                </a:lnTo>
                <a:lnTo>
                  <a:pt x="26" y="126"/>
                </a:lnTo>
                <a:lnTo>
                  <a:pt x="26" y="124"/>
                </a:lnTo>
                <a:lnTo>
                  <a:pt x="27" y="123"/>
                </a:lnTo>
                <a:lnTo>
                  <a:pt x="27" y="121"/>
                </a:lnTo>
                <a:lnTo>
                  <a:pt x="28" y="120"/>
                </a:lnTo>
                <a:lnTo>
                  <a:pt x="29" y="118"/>
                </a:lnTo>
                <a:lnTo>
                  <a:pt x="29" y="117"/>
                </a:lnTo>
                <a:lnTo>
                  <a:pt x="30" y="115"/>
                </a:lnTo>
                <a:lnTo>
                  <a:pt x="31" y="114"/>
                </a:lnTo>
                <a:lnTo>
                  <a:pt x="28" y="111"/>
                </a:lnTo>
                <a:lnTo>
                  <a:pt x="25" y="109"/>
                </a:lnTo>
                <a:lnTo>
                  <a:pt x="23" y="106"/>
                </a:lnTo>
                <a:lnTo>
                  <a:pt x="21" y="103"/>
                </a:lnTo>
                <a:lnTo>
                  <a:pt x="19" y="100"/>
                </a:lnTo>
                <a:lnTo>
                  <a:pt x="17" y="97"/>
                </a:lnTo>
                <a:lnTo>
                  <a:pt x="15" y="94"/>
                </a:lnTo>
                <a:lnTo>
                  <a:pt x="14" y="90"/>
                </a:lnTo>
                <a:lnTo>
                  <a:pt x="12" y="87"/>
                </a:lnTo>
                <a:lnTo>
                  <a:pt x="11" y="84"/>
                </a:lnTo>
                <a:lnTo>
                  <a:pt x="10" y="80"/>
                </a:lnTo>
                <a:lnTo>
                  <a:pt x="10" y="76"/>
                </a:lnTo>
                <a:lnTo>
                  <a:pt x="9" y="73"/>
                </a:lnTo>
                <a:lnTo>
                  <a:pt x="9" y="69"/>
                </a:lnTo>
                <a:lnTo>
                  <a:pt x="8" y="65"/>
                </a:lnTo>
                <a:lnTo>
                  <a:pt x="9" y="61"/>
                </a:lnTo>
                <a:lnTo>
                  <a:pt x="9" y="55"/>
                </a:lnTo>
                <a:lnTo>
                  <a:pt x="11" y="48"/>
                </a:lnTo>
                <a:lnTo>
                  <a:pt x="13" y="42"/>
                </a:lnTo>
                <a:lnTo>
                  <a:pt x="15" y="36"/>
                </a:lnTo>
                <a:lnTo>
                  <a:pt x="18" y="31"/>
                </a:lnTo>
                <a:lnTo>
                  <a:pt x="22" y="26"/>
                </a:lnTo>
                <a:lnTo>
                  <a:pt x="26" y="21"/>
                </a:lnTo>
                <a:lnTo>
                  <a:pt x="30" y="17"/>
                </a:lnTo>
                <a:lnTo>
                  <a:pt x="35" y="13"/>
                </a:lnTo>
                <a:lnTo>
                  <a:pt x="40" y="9"/>
                </a:lnTo>
                <a:lnTo>
                  <a:pt x="46" y="7"/>
                </a:lnTo>
                <a:lnTo>
                  <a:pt x="52" y="4"/>
                </a:lnTo>
                <a:lnTo>
                  <a:pt x="58" y="2"/>
                </a:lnTo>
                <a:lnTo>
                  <a:pt x="64" y="1"/>
                </a:lnTo>
                <a:lnTo>
                  <a:pt x="71" y="0"/>
                </a:lnTo>
                <a:lnTo>
                  <a:pt x="77" y="1"/>
                </a:lnTo>
                <a:lnTo>
                  <a:pt x="87" y="2"/>
                </a:lnTo>
                <a:lnTo>
                  <a:pt x="97" y="4"/>
                </a:lnTo>
                <a:lnTo>
                  <a:pt x="107" y="8"/>
                </a:lnTo>
                <a:lnTo>
                  <a:pt x="116" y="14"/>
                </a:lnTo>
                <a:lnTo>
                  <a:pt x="124" y="20"/>
                </a:lnTo>
                <a:lnTo>
                  <a:pt x="132" y="28"/>
                </a:lnTo>
                <a:lnTo>
                  <a:pt x="139" y="36"/>
                </a:lnTo>
                <a:lnTo>
                  <a:pt x="146" y="46"/>
                </a:lnTo>
                <a:lnTo>
                  <a:pt x="152" y="56"/>
                </a:lnTo>
                <a:lnTo>
                  <a:pt x="157" y="68"/>
                </a:lnTo>
                <a:lnTo>
                  <a:pt x="162" y="80"/>
                </a:lnTo>
                <a:lnTo>
                  <a:pt x="165" y="92"/>
                </a:lnTo>
                <a:lnTo>
                  <a:pt x="168" y="106"/>
                </a:lnTo>
                <a:lnTo>
                  <a:pt x="169" y="120"/>
                </a:lnTo>
                <a:lnTo>
                  <a:pt x="170" y="134"/>
                </a:lnTo>
                <a:lnTo>
                  <a:pt x="170" y="148"/>
                </a:lnTo>
                <a:lnTo>
                  <a:pt x="169" y="163"/>
                </a:lnTo>
                <a:lnTo>
                  <a:pt x="166" y="177"/>
                </a:lnTo>
                <a:lnTo>
                  <a:pt x="163" y="190"/>
                </a:lnTo>
                <a:lnTo>
                  <a:pt x="159" y="203"/>
                </a:lnTo>
                <a:lnTo>
                  <a:pt x="154" y="215"/>
                </a:lnTo>
                <a:lnTo>
                  <a:pt x="148" y="227"/>
                </a:lnTo>
                <a:lnTo>
                  <a:pt x="142" y="238"/>
                </a:lnTo>
                <a:lnTo>
                  <a:pt x="135" y="247"/>
                </a:lnTo>
                <a:lnTo>
                  <a:pt x="127" y="256"/>
                </a:lnTo>
                <a:lnTo>
                  <a:pt x="119" y="264"/>
                </a:lnTo>
                <a:lnTo>
                  <a:pt x="110" y="270"/>
                </a:lnTo>
                <a:lnTo>
                  <a:pt x="101" y="276"/>
                </a:lnTo>
                <a:lnTo>
                  <a:pt x="91" y="280"/>
                </a:lnTo>
                <a:lnTo>
                  <a:pt x="81" y="283"/>
                </a:lnTo>
                <a:lnTo>
                  <a:pt x="71" y="285"/>
                </a:lnTo>
                <a:lnTo>
                  <a:pt x="61" y="285"/>
                </a:lnTo>
                <a:lnTo>
                  <a:pt x="54" y="284"/>
                </a:lnTo>
                <a:lnTo>
                  <a:pt x="48" y="283"/>
                </a:lnTo>
                <a:lnTo>
                  <a:pt x="42" y="281"/>
                </a:lnTo>
                <a:lnTo>
                  <a:pt x="36" y="278"/>
                </a:lnTo>
                <a:lnTo>
                  <a:pt x="30" y="275"/>
                </a:lnTo>
                <a:lnTo>
                  <a:pt x="25" y="272"/>
                </a:lnTo>
                <a:lnTo>
                  <a:pt x="21" y="268"/>
                </a:lnTo>
                <a:lnTo>
                  <a:pt x="16" y="263"/>
                </a:lnTo>
                <a:lnTo>
                  <a:pt x="13" y="259"/>
                </a:lnTo>
                <a:lnTo>
                  <a:pt x="9" y="253"/>
                </a:lnTo>
                <a:lnTo>
                  <a:pt x="6" y="248"/>
                </a:lnTo>
                <a:lnTo>
                  <a:pt x="4" y="242"/>
                </a:lnTo>
                <a:lnTo>
                  <a:pt x="2" y="236"/>
                </a:lnTo>
                <a:lnTo>
                  <a:pt x="1" y="230"/>
                </a:lnTo>
                <a:lnTo>
                  <a:pt x="0" y="223"/>
                </a:lnTo>
                <a:lnTo>
                  <a:pt x="0" y="217"/>
                </a:lnTo>
                <a:lnTo>
                  <a:pt x="1" y="213"/>
                </a:lnTo>
                <a:lnTo>
                  <a:pt x="1" y="209"/>
                </a:lnTo>
                <a:lnTo>
                  <a:pt x="2" y="205"/>
                </a:lnTo>
                <a:lnTo>
                  <a:pt x="3" y="201"/>
                </a:lnTo>
                <a:lnTo>
                  <a:pt x="4" y="198"/>
                </a:lnTo>
                <a:lnTo>
                  <a:pt x="5" y="195"/>
                </a:lnTo>
                <a:lnTo>
                  <a:pt x="7" y="191"/>
                </a:lnTo>
                <a:lnTo>
                  <a:pt x="8" y="188"/>
                </a:lnTo>
                <a:lnTo>
                  <a:pt x="10" y="185"/>
                </a:lnTo>
                <a:lnTo>
                  <a:pt x="13" y="182"/>
                </a:lnTo>
                <a:lnTo>
                  <a:pt x="15" y="179"/>
                </a:lnTo>
                <a:lnTo>
                  <a:pt x="17" y="176"/>
                </a:lnTo>
                <a:lnTo>
                  <a:pt x="20" y="174"/>
                </a:lnTo>
                <a:lnTo>
                  <a:pt x="22" y="172"/>
                </a:lnTo>
                <a:lnTo>
                  <a:pt x="25" y="169"/>
                </a:lnTo>
                <a:lnTo>
                  <a:pt x="28" y="167"/>
                </a:lnTo>
              </a:path>
            </a:pathLst>
          </a:custGeom>
          <a:solidFill>
            <a:srgbClr val="FA7565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1" name="Freeform 1141"/>
          <p:cNvSpPr>
            <a:spLocks/>
          </p:cNvSpPr>
          <p:nvPr/>
        </p:nvSpPr>
        <p:spPr bwMode="auto">
          <a:xfrm>
            <a:off x="7962900" y="2578100"/>
            <a:ext cx="57150" cy="26988"/>
          </a:xfrm>
          <a:custGeom>
            <a:avLst/>
            <a:gdLst>
              <a:gd name="T0" fmla="*/ 35 w 36"/>
              <a:gd name="T1" fmla="*/ 0 h 17"/>
              <a:gd name="T2" fmla="*/ 33 w 36"/>
              <a:gd name="T3" fmla="*/ 1 h 17"/>
              <a:gd name="T4" fmla="*/ 31 w 36"/>
              <a:gd name="T5" fmla="*/ 3 h 17"/>
              <a:gd name="T6" fmla="*/ 30 w 36"/>
              <a:gd name="T7" fmla="*/ 4 h 17"/>
              <a:gd name="T8" fmla="*/ 28 w 36"/>
              <a:gd name="T9" fmla="*/ 7 h 17"/>
              <a:gd name="T10" fmla="*/ 26 w 36"/>
              <a:gd name="T11" fmla="*/ 8 h 17"/>
              <a:gd name="T12" fmla="*/ 24 w 36"/>
              <a:gd name="T13" fmla="*/ 9 h 17"/>
              <a:gd name="T14" fmla="*/ 22 w 36"/>
              <a:gd name="T15" fmla="*/ 11 h 17"/>
              <a:gd name="T16" fmla="*/ 19 w 36"/>
              <a:gd name="T17" fmla="*/ 12 h 17"/>
              <a:gd name="T18" fmla="*/ 17 w 36"/>
              <a:gd name="T19" fmla="*/ 13 h 17"/>
              <a:gd name="T20" fmla="*/ 15 w 36"/>
              <a:gd name="T21" fmla="*/ 13 h 17"/>
              <a:gd name="T22" fmla="*/ 13 w 36"/>
              <a:gd name="T23" fmla="*/ 14 h 17"/>
              <a:gd name="T24" fmla="*/ 10 w 36"/>
              <a:gd name="T25" fmla="*/ 14 h 17"/>
              <a:gd name="T26" fmla="*/ 7 w 36"/>
              <a:gd name="T27" fmla="*/ 16 h 17"/>
              <a:gd name="T28" fmla="*/ 5 w 36"/>
              <a:gd name="T29" fmla="*/ 16 h 17"/>
              <a:gd name="T30" fmla="*/ 3 w 36"/>
              <a:gd name="T31" fmla="*/ 16 h 17"/>
              <a:gd name="T32" fmla="*/ 0 w 36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17"/>
              <a:gd name="T53" fmla="*/ 36 w 36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17">
                <a:moveTo>
                  <a:pt x="35" y="0"/>
                </a:moveTo>
                <a:lnTo>
                  <a:pt x="33" y="1"/>
                </a:lnTo>
                <a:lnTo>
                  <a:pt x="31" y="3"/>
                </a:lnTo>
                <a:lnTo>
                  <a:pt x="30" y="4"/>
                </a:lnTo>
                <a:lnTo>
                  <a:pt x="28" y="7"/>
                </a:lnTo>
                <a:lnTo>
                  <a:pt x="26" y="8"/>
                </a:lnTo>
                <a:lnTo>
                  <a:pt x="24" y="9"/>
                </a:lnTo>
                <a:lnTo>
                  <a:pt x="22" y="11"/>
                </a:lnTo>
                <a:lnTo>
                  <a:pt x="19" y="12"/>
                </a:lnTo>
                <a:lnTo>
                  <a:pt x="17" y="13"/>
                </a:lnTo>
                <a:lnTo>
                  <a:pt x="15" y="13"/>
                </a:lnTo>
                <a:lnTo>
                  <a:pt x="13" y="14"/>
                </a:lnTo>
                <a:lnTo>
                  <a:pt x="10" y="14"/>
                </a:lnTo>
                <a:lnTo>
                  <a:pt x="7" y="16"/>
                </a:lnTo>
                <a:lnTo>
                  <a:pt x="5" y="16"/>
                </a:lnTo>
                <a:lnTo>
                  <a:pt x="3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82" name="Freeform 1142"/>
          <p:cNvSpPr>
            <a:spLocks/>
          </p:cNvSpPr>
          <p:nvPr/>
        </p:nvSpPr>
        <p:spPr bwMode="auto">
          <a:xfrm>
            <a:off x="8013700" y="2571750"/>
            <a:ext cx="26988" cy="26988"/>
          </a:xfrm>
          <a:custGeom>
            <a:avLst/>
            <a:gdLst>
              <a:gd name="T0" fmla="*/ 0 w 17"/>
              <a:gd name="T1" fmla="*/ 2 h 17"/>
              <a:gd name="T2" fmla="*/ 0 w 17"/>
              <a:gd name="T3" fmla="*/ 2 h 17"/>
              <a:gd name="T4" fmla="*/ 2 w 17"/>
              <a:gd name="T5" fmla="*/ 2 h 17"/>
              <a:gd name="T6" fmla="*/ 2 w 17"/>
              <a:gd name="T7" fmla="*/ 0 h 17"/>
              <a:gd name="T8" fmla="*/ 4 w 17"/>
              <a:gd name="T9" fmla="*/ 0 h 17"/>
              <a:gd name="T10" fmla="*/ 6 w 17"/>
              <a:gd name="T11" fmla="*/ 0 h 17"/>
              <a:gd name="T12" fmla="*/ 9 w 17"/>
              <a:gd name="T13" fmla="*/ 0 h 17"/>
              <a:gd name="T14" fmla="*/ 11 w 17"/>
              <a:gd name="T15" fmla="*/ 2 h 17"/>
              <a:gd name="T16" fmla="*/ 13 w 17"/>
              <a:gd name="T17" fmla="*/ 2 h 17"/>
              <a:gd name="T18" fmla="*/ 13 w 17"/>
              <a:gd name="T19" fmla="*/ 4 h 17"/>
              <a:gd name="T20" fmla="*/ 13 w 17"/>
              <a:gd name="T21" fmla="*/ 6 h 17"/>
              <a:gd name="T22" fmla="*/ 16 w 17"/>
              <a:gd name="T23" fmla="*/ 9 h 17"/>
              <a:gd name="T24" fmla="*/ 16 w 17"/>
              <a:gd name="T25" fmla="*/ 11 h 17"/>
              <a:gd name="T26" fmla="*/ 13 w 17"/>
              <a:gd name="T27" fmla="*/ 13 h 17"/>
              <a:gd name="T28" fmla="*/ 13 w 17"/>
              <a:gd name="T29" fmla="*/ 16 h 17"/>
              <a:gd name="T30" fmla="*/ 0 w 17"/>
              <a:gd name="T31" fmla="*/ 2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2"/>
                </a:lnTo>
                <a:lnTo>
                  <a:pt x="13" y="2"/>
                </a:lnTo>
                <a:lnTo>
                  <a:pt x="13" y="4"/>
                </a:lnTo>
                <a:lnTo>
                  <a:pt x="13" y="6"/>
                </a:lnTo>
                <a:lnTo>
                  <a:pt x="16" y="9"/>
                </a:lnTo>
                <a:lnTo>
                  <a:pt x="16" y="11"/>
                </a:lnTo>
                <a:lnTo>
                  <a:pt x="13" y="13"/>
                </a:lnTo>
                <a:lnTo>
                  <a:pt x="13" y="16"/>
                </a:lnTo>
                <a:lnTo>
                  <a:pt x="0" y="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3" name="Freeform 1143"/>
          <p:cNvSpPr>
            <a:spLocks/>
          </p:cNvSpPr>
          <p:nvPr/>
        </p:nvSpPr>
        <p:spPr bwMode="auto">
          <a:xfrm>
            <a:off x="7958138" y="2592388"/>
            <a:ext cx="26987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0 w 17"/>
              <a:gd name="T5" fmla="*/ 16 h 17"/>
              <a:gd name="T6" fmla="*/ 5 w 17"/>
              <a:gd name="T7" fmla="*/ 14 h 17"/>
              <a:gd name="T8" fmla="*/ 0 w 17"/>
              <a:gd name="T9" fmla="*/ 12 h 17"/>
              <a:gd name="T10" fmla="*/ 0 w 17"/>
              <a:gd name="T11" fmla="*/ 10 h 17"/>
              <a:gd name="T12" fmla="*/ 0 w 17"/>
              <a:gd name="T13" fmla="*/ 8 h 17"/>
              <a:gd name="T14" fmla="*/ 0 w 17"/>
              <a:gd name="T15" fmla="*/ 6 h 17"/>
              <a:gd name="T16" fmla="*/ 0 w 17"/>
              <a:gd name="T17" fmla="*/ 4 h 17"/>
              <a:gd name="T18" fmla="*/ 5 w 17"/>
              <a:gd name="T19" fmla="*/ 2 h 17"/>
              <a:gd name="T20" fmla="*/ 10 w 17"/>
              <a:gd name="T21" fmla="*/ 0 h 17"/>
              <a:gd name="T22" fmla="*/ 16 w 17"/>
              <a:gd name="T23" fmla="*/ 0 h 17"/>
              <a:gd name="T24" fmla="*/ 16 w 17"/>
              <a:gd name="T25" fmla="*/ 1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0" y="16"/>
                </a:lnTo>
                <a:lnTo>
                  <a:pt x="5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4" name="Freeform 1144"/>
          <p:cNvSpPr>
            <a:spLocks/>
          </p:cNvSpPr>
          <p:nvPr/>
        </p:nvSpPr>
        <p:spPr bwMode="auto">
          <a:xfrm>
            <a:off x="7940675" y="2593975"/>
            <a:ext cx="26988" cy="26988"/>
          </a:xfrm>
          <a:custGeom>
            <a:avLst/>
            <a:gdLst>
              <a:gd name="T0" fmla="*/ 16 w 17"/>
              <a:gd name="T1" fmla="*/ 16 h 17"/>
              <a:gd name="T2" fmla="*/ 14 w 17"/>
              <a:gd name="T3" fmla="*/ 16 h 17"/>
              <a:gd name="T4" fmla="*/ 13 w 17"/>
              <a:gd name="T5" fmla="*/ 16 h 17"/>
              <a:gd name="T6" fmla="*/ 12 w 17"/>
              <a:gd name="T7" fmla="*/ 16 h 17"/>
              <a:gd name="T8" fmla="*/ 11 w 17"/>
              <a:gd name="T9" fmla="*/ 10 h 17"/>
              <a:gd name="T10" fmla="*/ 10 w 17"/>
              <a:gd name="T11" fmla="*/ 10 h 17"/>
              <a:gd name="T12" fmla="*/ 9 w 17"/>
              <a:gd name="T13" fmla="*/ 10 h 17"/>
              <a:gd name="T14" fmla="*/ 8 w 17"/>
              <a:gd name="T15" fmla="*/ 10 h 17"/>
              <a:gd name="T16" fmla="*/ 6 w 17"/>
              <a:gd name="T17" fmla="*/ 10 h 17"/>
              <a:gd name="T18" fmla="*/ 5 w 17"/>
              <a:gd name="T19" fmla="*/ 10 h 17"/>
              <a:gd name="T20" fmla="*/ 4 w 17"/>
              <a:gd name="T21" fmla="*/ 5 h 17"/>
              <a:gd name="T22" fmla="*/ 3 w 17"/>
              <a:gd name="T23" fmla="*/ 5 h 17"/>
              <a:gd name="T24" fmla="*/ 2 w 17"/>
              <a:gd name="T25" fmla="*/ 5 h 17"/>
              <a:gd name="T26" fmla="*/ 1 w 17"/>
              <a:gd name="T27" fmla="*/ 0 h 17"/>
              <a:gd name="T28" fmla="*/ 0 w 17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6"/>
                </a:moveTo>
                <a:lnTo>
                  <a:pt x="14" y="16"/>
                </a:lnTo>
                <a:lnTo>
                  <a:pt x="13" y="16"/>
                </a:lnTo>
                <a:lnTo>
                  <a:pt x="12" y="16"/>
                </a:lnTo>
                <a:lnTo>
                  <a:pt x="11" y="10"/>
                </a:lnTo>
                <a:lnTo>
                  <a:pt x="10" y="10"/>
                </a:lnTo>
                <a:lnTo>
                  <a:pt x="9" y="10"/>
                </a:lnTo>
                <a:lnTo>
                  <a:pt x="8" y="10"/>
                </a:lnTo>
                <a:lnTo>
                  <a:pt x="6" y="10"/>
                </a:lnTo>
                <a:lnTo>
                  <a:pt x="5" y="10"/>
                </a:lnTo>
                <a:lnTo>
                  <a:pt x="4" y="5"/>
                </a:lnTo>
                <a:lnTo>
                  <a:pt x="3" y="5"/>
                </a:lnTo>
                <a:lnTo>
                  <a:pt x="2" y="5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85" name="Freeform 1145"/>
          <p:cNvSpPr>
            <a:spLocks/>
          </p:cNvSpPr>
          <p:nvPr/>
        </p:nvSpPr>
        <p:spPr bwMode="auto">
          <a:xfrm>
            <a:off x="7962900" y="2592388"/>
            <a:ext cx="26988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8 h 17"/>
              <a:gd name="T18" fmla="*/ 16 w 17"/>
              <a:gd name="T19" fmla="*/ 10 h 17"/>
              <a:gd name="T20" fmla="*/ 12 w 17"/>
              <a:gd name="T21" fmla="*/ 12 h 17"/>
              <a:gd name="T22" fmla="*/ 12 w 17"/>
              <a:gd name="T23" fmla="*/ 14 h 17"/>
              <a:gd name="T24" fmla="*/ 8 w 17"/>
              <a:gd name="T25" fmla="*/ 14 h 17"/>
              <a:gd name="T26" fmla="*/ 8 w 17"/>
              <a:gd name="T27" fmla="*/ 16 h 17"/>
              <a:gd name="T28" fmla="*/ 4 w 17"/>
              <a:gd name="T29" fmla="*/ 16 h 17"/>
              <a:gd name="T30" fmla="*/ 0 w 17"/>
              <a:gd name="T31" fmla="*/ 16 h 17"/>
              <a:gd name="T32" fmla="*/ 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2" y="12"/>
                </a:lnTo>
                <a:lnTo>
                  <a:pt x="12" y="14"/>
                </a:lnTo>
                <a:lnTo>
                  <a:pt x="8" y="14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6" name="Freeform 1146"/>
          <p:cNvSpPr>
            <a:spLocks/>
          </p:cNvSpPr>
          <p:nvPr/>
        </p:nvSpPr>
        <p:spPr bwMode="auto">
          <a:xfrm>
            <a:off x="7934325" y="2587625"/>
            <a:ext cx="26988" cy="26988"/>
          </a:xfrm>
          <a:custGeom>
            <a:avLst/>
            <a:gdLst>
              <a:gd name="T0" fmla="*/ 6 w 17"/>
              <a:gd name="T1" fmla="*/ 16 h 17"/>
              <a:gd name="T2" fmla="*/ 6 w 17"/>
              <a:gd name="T3" fmla="*/ 16 h 17"/>
              <a:gd name="T4" fmla="*/ 3 w 17"/>
              <a:gd name="T5" fmla="*/ 16 h 17"/>
              <a:gd name="T6" fmla="*/ 3 w 17"/>
              <a:gd name="T7" fmla="*/ 13 h 17"/>
              <a:gd name="T8" fmla="*/ 0 w 17"/>
              <a:gd name="T9" fmla="*/ 11 h 17"/>
              <a:gd name="T10" fmla="*/ 0 w 17"/>
              <a:gd name="T11" fmla="*/ 9 h 17"/>
              <a:gd name="T12" fmla="*/ 0 w 17"/>
              <a:gd name="T13" fmla="*/ 6 h 17"/>
              <a:gd name="T14" fmla="*/ 0 w 17"/>
              <a:gd name="T15" fmla="*/ 4 h 17"/>
              <a:gd name="T16" fmla="*/ 3 w 17"/>
              <a:gd name="T17" fmla="*/ 4 h 17"/>
              <a:gd name="T18" fmla="*/ 3 w 17"/>
              <a:gd name="T19" fmla="*/ 2 h 17"/>
              <a:gd name="T20" fmla="*/ 6 w 17"/>
              <a:gd name="T21" fmla="*/ 0 h 17"/>
              <a:gd name="T22" fmla="*/ 9 w 17"/>
              <a:gd name="T23" fmla="*/ 0 h 17"/>
              <a:gd name="T24" fmla="*/ 12 w 17"/>
              <a:gd name="T25" fmla="*/ 0 h 17"/>
              <a:gd name="T26" fmla="*/ 16 w 17"/>
              <a:gd name="T27" fmla="*/ 0 h 17"/>
              <a:gd name="T28" fmla="*/ 6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6" y="16"/>
                </a:moveTo>
                <a:lnTo>
                  <a:pt x="6" y="16"/>
                </a:lnTo>
                <a:lnTo>
                  <a:pt x="3" y="16"/>
                </a:lnTo>
                <a:lnTo>
                  <a:pt x="3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3" y="4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7" name="Freeform 1147"/>
          <p:cNvSpPr>
            <a:spLocks/>
          </p:cNvSpPr>
          <p:nvPr/>
        </p:nvSpPr>
        <p:spPr bwMode="auto">
          <a:xfrm>
            <a:off x="7910513" y="2579688"/>
            <a:ext cx="31750" cy="26987"/>
          </a:xfrm>
          <a:custGeom>
            <a:avLst/>
            <a:gdLst>
              <a:gd name="T0" fmla="*/ 19 w 20"/>
              <a:gd name="T1" fmla="*/ 16 h 17"/>
              <a:gd name="T2" fmla="*/ 18 w 20"/>
              <a:gd name="T3" fmla="*/ 14 h 17"/>
              <a:gd name="T4" fmla="*/ 16 w 20"/>
              <a:gd name="T5" fmla="*/ 14 h 17"/>
              <a:gd name="T6" fmla="*/ 15 w 20"/>
              <a:gd name="T7" fmla="*/ 12 h 17"/>
              <a:gd name="T8" fmla="*/ 14 w 20"/>
              <a:gd name="T9" fmla="*/ 12 h 17"/>
              <a:gd name="T10" fmla="*/ 12 w 20"/>
              <a:gd name="T11" fmla="*/ 12 h 17"/>
              <a:gd name="T12" fmla="*/ 11 w 20"/>
              <a:gd name="T13" fmla="*/ 10 h 17"/>
              <a:gd name="T14" fmla="*/ 10 w 20"/>
              <a:gd name="T15" fmla="*/ 8 h 17"/>
              <a:gd name="T16" fmla="*/ 9 w 20"/>
              <a:gd name="T17" fmla="*/ 8 h 17"/>
              <a:gd name="T18" fmla="*/ 8 w 20"/>
              <a:gd name="T19" fmla="*/ 7 h 17"/>
              <a:gd name="T20" fmla="*/ 7 w 20"/>
              <a:gd name="T21" fmla="*/ 7 h 17"/>
              <a:gd name="T22" fmla="*/ 5 w 20"/>
              <a:gd name="T23" fmla="*/ 5 h 17"/>
              <a:gd name="T24" fmla="*/ 4 w 20"/>
              <a:gd name="T25" fmla="*/ 5 h 17"/>
              <a:gd name="T26" fmla="*/ 3 w 20"/>
              <a:gd name="T27" fmla="*/ 3 h 17"/>
              <a:gd name="T28" fmla="*/ 2 w 20"/>
              <a:gd name="T29" fmla="*/ 1 h 17"/>
              <a:gd name="T30" fmla="*/ 1 w 20"/>
              <a:gd name="T31" fmla="*/ 1 h 17"/>
              <a:gd name="T32" fmla="*/ 0 w 20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7"/>
              <a:gd name="T53" fmla="*/ 20 w 2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7">
                <a:moveTo>
                  <a:pt x="19" y="16"/>
                </a:moveTo>
                <a:lnTo>
                  <a:pt x="18" y="14"/>
                </a:lnTo>
                <a:lnTo>
                  <a:pt x="16" y="14"/>
                </a:lnTo>
                <a:lnTo>
                  <a:pt x="15" y="12"/>
                </a:lnTo>
                <a:lnTo>
                  <a:pt x="14" y="12"/>
                </a:lnTo>
                <a:lnTo>
                  <a:pt x="12" y="12"/>
                </a:lnTo>
                <a:lnTo>
                  <a:pt x="11" y="10"/>
                </a:lnTo>
                <a:lnTo>
                  <a:pt x="10" y="8"/>
                </a:lnTo>
                <a:lnTo>
                  <a:pt x="9" y="8"/>
                </a:lnTo>
                <a:lnTo>
                  <a:pt x="8" y="7"/>
                </a:lnTo>
                <a:lnTo>
                  <a:pt x="7" y="7"/>
                </a:lnTo>
                <a:lnTo>
                  <a:pt x="5" y="5"/>
                </a:lnTo>
                <a:lnTo>
                  <a:pt x="4" y="5"/>
                </a:lnTo>
                <a:lnTo>
                  <a:pt x="3" y="3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88" name="Freeform 1148"/>
          <p:cNvSpPr>
            <a:spLocks/>
          </p:cNvSpPr>
          <p:nvPr/>
        </p:nvSpPr>
        <p:spPr bwMode="auto">
          <a:xfrm>
            <a:off x="7939088" y="2587625"/>
            <a:ext cx="26987" cy="26988"/>
          </a:xfrm>
          <a:custGeom>
            <a:avLst/>
            <a:gdLst>
              <a:gd name="T0" fmla="*/ 6 w 17"/>
              <a:gd name="T1" fmla="*/ 0 h 17"/>
              <a:gd name="T2" fmla="*/ 6 w 17"/>
              <a:gd name="T3" fmla="*/ 0 h 17"/>
              <a:gd name="T4" fmla="*/ 9 w 17"/>
              <a:gd name="T5" fmla="*/ 0 h 17"/>
              <a:gd name="T6" fmla="*/ 9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6 h 17"/>
              <a:gd name="T14" fmla="*/ 16 w 17"/>
              <a:gd name="T15" fmla="*/ 9 h 17"/>
              <a:gd name="T16" fmla="*/ 12 w 17"/>
              <a:gd name="T17" fmla="*/ 9 h 17"/>
              <a:gd name="T18" fmla="*/ 12 w 17"/>
              <a:gd name="T19" fmla="*/ 11 h 17"/>
              <a:gd name="T20" fmla="*/ 12 w 17"/>
              <a:gd name="T21" fmla="*/ 13 h 17"/>
              <a:gd name="T22" fmla="*/ 9 w 17"/>
              <a:gd name="T23" fmla="*/ 16 h 17"/>
              <a:gd name="T24" fmla="*/ 6 w 17"/>
              <a:gd name="T25" fmla="*/ 16 h 17"/>
              <a:gd name="T26" fmla="*/ 3 w 17"/>
              <a:gd name="T27" fmla="*/ 16 h 17"/>
              <a:gd name="T28" fmla="*/ 0 w 17"/>
              <a:gd name="T29" fmla="*/ 16 h 17"/>
              <a:gd name="T30" fmla="*/ 6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6" y="0"/>
                </a:moveTo>
                <a:lnTo>
                  <a:pt x="6" y="0"/>
                </a:lnTo>
                <a:lnTo>
                  <a:pt x="9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6" y="6"/>
                </a:lnTo>
                <a:lnTo>
                  <a:pt x="16" y="9"/>
                </a:lnTo>
                <a:lnTo>
                  <a:pt x="12" y="9"/>
                </a:lnTo>
                <a:lnTo>
                  <a:pt x="12" y="11"/>
                </a:lnTo>
                <a:lnTo>
                  <a:pt x="12" y="13"/>
                </a:lnTo>
                <a:lnTo>
                  <a:pt x="9" y="16"/>
                </a:lnTo>
                <a:lnTo>
                  <a:pt x="6" y="16"/>
                </a:lnTo>
                <a:lnTo>
                  <a:pt x="3" y="16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9" name="Freeform 1149"/>
          <p:cNvSpPr>
            <a:spLocks/>
          </p:cNvSpPr>
          <p:nvPr/>
        </p:nvSpPr>
        <p:spPr bwMode="auto">
          <a:xfrm>
            <a:off x="7905750" y="2573338"/>
            <a:ext cx="28575" cy="26987"/>
          </a:xfrm>
          <a:custGeom>
            <a:avLst/>
            <a:gdLst>
              <a:gd name="T0" fmla="*/ 5 w 17"/>
              <a:gd name="T1" fmla="*/ 16 h 17"/>
              <a:gd name="T2" fmla="*/ 5 w 17"/>
              <a:gd name="T3" fmla="*/ 16 h 17"/>
              <a:gd name="T4" fmla="*/ 2 w 17"/>
              <a:gd name="T5" fmla="*/ 13 h 17"/>
              <a:gd name="T6" fmla="*/ 0 w 17"/>
              <a:gd name="T7" fmla="*/ 11 h 17"/>
              <a:gd name="T8" fmla="*/ 0 w 17"/>
              <a:gd name="T9" fmla="*/ 9 h 17"/>
              <a:gd name="T10" fmla="*/ 0 w 17"/>
              <a:gd name="T11" fmla="*/ 6 h 17"/>
              <a:gd name="T12" fmla="*/ 0 w 17"/>
              <a:gd name="T13" fmla="*/ 4 h 17"/>
              <a:gd name="T14" fmla="*/ 2 w 17"/>
              <a:gd name="T15" fmla="*/ 2 h 17"/>
              <a:gd name="T16" fmla="*/ 5 w 17"/>
              <a:gd name="T17" fmla="*/ 0 h 17"/>
              <a:gd name="T18" fmla="*/ 8 w 17"/>
              <a:gd name="T19" fmla="*/ 0 h 17"/>
              <a:gd name="T20" fmla="*/ 10 w 17"/>
              <a:gd name="T21" fmla="*/ 0 h 17"/>
              <a:gd name="T22" fmla="*/ 13 w 17"/>
              <a:gd name="T23" fmla="*/ 0 h 17"/>
              <a:gd name="T24" fmla="*/ 16 w 17"/>
              <a:gd name="T25" fmla="*/ 0 h 17"/>
              <a:gd name="T26" fmla="*/ 5 w 17"/>
              <a:gd name="T27" fmla="*/ 1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5" y="16"/>
                </a:moveTo>
                <a:lnTo>
                  <a:pt x="5" y="16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5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0" name="Freeform 1150"/>
          <p:cNvSpPr>
            <a:spLocks/>
          </p:cNvSpPr>
          <p:nvPr/>
        </p:nvSpPr>
        <p:spPr bwMode="auto">
          <a:xfrm>
            <a:off x="7961313" y="2651125"/>
            <a:ext cx="52387" cy="28575"/>
          </a:xfrm>
          <a:custGeom>
            <a:avLst/>
            <a:gdLst>
              <a:gd name="T0" fmla="*/ 32 w 33"/>
              <a:gd name="T1" fmla="*/ 17 h 18"/>
              <a:gd name="T2" fmla="*/ 31 w 33"/>
              <a:gd name="T3" fmla="*/ 15 h 18"/>
              <a:gd name="T4" fmla="*/ 29 w 33"/>
              <a:gd name="T5" fmla="*/ 13 h 18"/>
              <a:gd name="T6" fmla="*/ 28 w 33"/>
              <a:gd name="T7" fmla="*/ 12 h 18"/>
              <a:gd name="T8" fmla="*/ 26 w 33"/>
              <a:gd name="T9" fmla="*/ 10 h 18"/>
              <a:gd name="T10" fmla="*/ 24 w 33"/>
              <a:gd name="T11" fmla="*/ 9 h 18"/>
              <a:gd name="T12" fmla="*/ 22 w 33"/>
              <a:gd name="T13" fmla="*/ 7 h 18"/>
              <a:gd name="T14" fmla="*/ 20 w 33"/>
              <a:gd name="T15" fmla="*/ 6 h 18"/>
              <a:gd name="T16" fmla="*/ 18 w 33"/>
              <a:gd name="T17" fmla="*/ 5 h 18"/>
              <a:gd name="T18" fmla="*/ 16 w 33"/>
              <a:gd name="T19" fmla="*/ 4 h 18"/>
              <a:gd name="T20" fmla="*/ 14 w 33"/>
              <a:gd name="T21" fmla="*/ 3 h 18"/>
              <a:gd name="T22" fmla="*/ 12 w 33"/>
              <a:gd name="T23" fmla="*/ 2 h 18"/>
              <a:gd name="T24" fmla="*/ 10 w 33"/>
              <a:gd name="T25" fmla="*/ 2 h 18"/>
              <a:gd name="T26" fmla="*/ 7 w 33"/>
              <a:gd name="T27" fmla="*/ 1 h 18"/>
              <a:gd name="T28" fmla="*/ 5 w 33"/>
              <a:gd name="T29" fmla="*/ 0 h 18"/>
              <a:gd name="T30" fmla="*/ 2 w 33"/>
              <a:gd name="T31" fmla="*/ 0 h 18"/>
              <a:gd name="T32" fmla="*/ 0 w 33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18"/>
              <a:gd name="T53" fmla="*/ 33 w 33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18">
                <a:moveTo>
                  <a:pt x="32" y="17"/>
                </a:moveTo>
                <a:lnTo>
                  <a:pt x="31" y="15"/>
                </a:lnTo>
                <a:lnTo>
                  <a:pt x="29" y="13"/>
                </a:lnTo>
                <a:lnTo>
                  <a:pt x="28" y="12"/>
                </a:lnTo>
                <a:lnTo>
                  <a:pt x="26" y="10"/>
                </a:lnTo>
                <a:lnTo>
                  <a:pt x="24" y="9"/>
                </a:lnTo>
                <a:lnTo>
                  <a:pt x="22" y="7"/>
                </a:lnTo>
                <a:lnTo>
                  <a:pt x="20" y="6"/>
                </a:lnTo>
                <a:lnTo>
                  <a:pt x="18" y="5"/>
                </a:lnTo>
                <a:lnTo>
                  <a:pt x="16" y="4"/>
                </a:lnTo>
                <a:lnTo>
                  <a:pt x="14" y="3"/>
                </a:lnTo>
                <a:lnTo>
                  <a:pt x="12" y="2"/>
                </a:lnTo>
                <a:lnTo>
                  <a:pt x="10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91" name="Freeform 1151"/>
          <p:cNvSpPr>
            <a:spLocks/>
          </p:cNvSpPr>
          <p:nvPr/>
        </p:nvSpPr>
        <p:spPr bwMode="auto">
          <a:xfrm>
            <a:off x="8008938" y="2674938"/>
            <a:ext cx="25400" cy="26987"/>
          </a:xfrm>
          <a:custGeom>
            <a:avLst/>
            <a:gdLst>
              <a:gd name="T0" fmla="*/ 13 w 17"/>
              <a:gd name="T1" fmla="*/ 0 h 17"/>
              <a:gd name="T2" fmla="*/ 13 w 17"/>
              <a:gd name="T3" fmla="*/ 0 h 17"/>
              <a:gd name="T4" fmla="*/ 13 w 17"/>
              <a:gd name="T5" fmla="*/ 2 h 17"/>
              <a:gd name="T6" fmla="*/ 16 w 17"/>
              <a:gd name="T7" fmla="*/ 5 h 17"/>
              <a:gd name="T8" fmla="*/ 16 w 17"/>
              <a:gd name="T9" fmla="*/ 8 h 17"/>
              <a:gd name="T10" fmla="*/ 13 w 17"/>
              <a:gd name="T11" fmla="*/ 8 h 17"/>
              <a:gd name="T12" fmla="*/ 13 w 17"/>
              <a:gd name="T13" fmla="*/ 10 h 17"/>
              <a:gd name="T14" fmla="*/ 13 w 17"/>
              <a:gd name="T15" fmla="*/ 13 h 17"/>
              <a:gd name="T16" fmla="*/ 11 w 17"/>
              <a:gd name="T17" fmla="*/ 13 h 17"/>
              <a:gd name="T18" fmla="*/ 11 w 17"/>
              <a:gd name="T19" fmla="*/ 16 h 17"/>
              <a:gd name="T20" fmla="*/ 9 w 17"/>
              <a:gd name="T21" fmla="*/ 16 h 17"/>
              <a:gd name="T22" fmla="*/ 6 w 17"/>
              <a:gd name="T23" fmla="*/ 16 h 17"/>
              <a:gd name="T24" fmla="*/ 4 w 17"/>
              <a:gd name="T25" fmla="*/ 16 h 17"/>
              <a:gd name="T26" fmla="*/ 2 w 17"/>
              <a:gd name="T27" fmla="*/ 13 h 17"/>
              <a:gd name="T28" fmla="*/ 0 w 17"/>
              <a:gd name="T29" fmla="*/ 13 h 17"/>
              <a:gd name="T30" fmla="*/ 0 w 17"/>
              <a:gd name="T31" fmla="*/ 10 h 17"/>
              <a:gd name="T32" fmla="*/ 13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13" y="0"/>
                </a:moveTo>
                <a:lnTo>
                  <a:pt x="13" y="0"/>
                </a:lnTo>
                <a:lnTo>
                  <a:pt x="13" y="2"/>
                </a:lnTo>
                <a:lnTo>
                  <a:pt x="16" y="5"/>
                </a:lnTo>
                <a:lnTo>
                  <a:pt x="16" y="8"/>
                </a:lnTo>
                <a:lnTo>
                  <a:pt x="13" y="8"/>
                </a:lnTo>
                <a:lnTo>
                  <a:pt x="13" y="10"/>
                </a:lnTo>
                <a:lnTo>
                  <a:pt x="13" y="13"/>
                </a:lnTo>
                <a:lnTo>
                  <a:pt x="11" y="13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2" y="13"/>
                </a:lnTo>
                <a:lnTo>
                  <a:pt x="0" y="13"/>
                </a:lnTo>
                <a:lnTo>
                  <a:pt x="0" y="10"/>
                </a:lnTo>
                <a:lnTo>
                  <a:pt x="13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2" name="Freeform 1152"/>
          <p:cNvSpPr>
            <a:spLocks/>
          </p:cNvSpPr>
          <p:nvPr/>
        </p:nvSpPr>
        <p:spPr bwMode="auto">
          <a:xfrm>
            <a:off x="7953375" y="2646363"/>
            <a:ext cx="28575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6 h 17"/>
              <a:gd name="T8" fmla="*/ 8 w 17"/>
              <a:gd name="T9" fmla="*/ 13 h 17"/>
              <a:gd name="T10" fmla="*/ 4 w 17"/>
              <a:gd name="T11" fmla="*/ 13 h 17"/>
              <a:gd name="T12" fmla="*/ 4 w 17"/>
              <a:gd name="T13" fmla="*/ 11 h 17"/>
              <a:gd name="T14" fmla="*/ 0 w 17"/>
              <a:gd name="T15" fmla="*/ 11 h 17"/>
              <a:gd name="T16" fmla="*/ 0 w 17"/>
              <a:gd name="T17" fmla="*/ 9 h 17"/>
              <a:gd name="T18" fmla="*/ 0 w 17"/>
              <a:gd name="T19" fmla="*/ 6 h 17"/>
              <a:gd name="T20" fmla="*/ 0 w 17"/>
              <a:gd name="T21" fmla="*/ 4 h 17"/>
              <a:gd name="T22" fmla="*/ 4 w 17"/>
              <a:gd name="T23" fmla="*/ 4 h 17"/>
              <a:gd name="T24" fmla="*/ 4 w 17"/>
              <a:gd name="T25" fmla="*/ 2 h 17"/>
              <a:gd name="T26" fmla="*/ 8 w 17"/>
              <a:gd name="T27" fmla="*/ 2 h 17"/>
              <a:gd name="T28" fmla="*/ 8 w 17"/>
              <a:gd name="T29" fmla="*/ 0 h 17"/>
              <a:gd name="T30" fmla="*/ 12 w 17"/>
              <a:gd name="T31" fmla="*/ 0 h 17"/>
              <a:gd name="T32" fmla="*/ 16 w 17"/>
              <a:gd name="T33" fmla="*/ 0 h 17"/>
              <a:gd name="T34" fmla="*/ 16 w 17"/>
              <a:gd name="T35" fmla="*/ 16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17"/>
              <a:gd name="T56" fmla="*/ 17 w 17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8" y="13"/>
                </a:lnTo>
                <a:lnTo>
                  <a:pt x="4" y="13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3" name="Freeform 1153"/>
          <p:cNvSpPr>
            <a:spLocks/>
          </p:cNvSpPr>
          <p:nvPr/>
        </p:nvSpPr>
        <p:spPr bwMode="auto">
          <a:xfrm>
            <a:off x="7937500" y="2651125"/>
            <a:ext cx="26988" cy="26988"/>
          </a:xfrm>
          <a:custGeom>
            <a:avLst/>
            <a:gdLst>
              <a:gd name="T0" fmla="*/ 16 w 17"/>
              <a:gd name="T1" fmla="*/ 0 h 17"/>
              <a:gd name="T2" fmla="*/ 14 w 17"/>
              <a:gd name="T3" fmla="*/ 0 h 17"/>
              <a:gd name="T4" fmla="*/ 13 w 17"/>
              <a:gd name="T5" fmla="*/ 0 h 17"/>
              <a:gd name="T6" fmla="*/ 12 w 17"/>
              <a:gd name="T7" fmla="*/ 0 h 17"/>
              <a:gd name="T8" fmla="*/ 11 w 17"/>
              <a:gd name="T9" fmla="*/ 0 h 17"/>
              <a:gd name="T10" fmla="*/ 10 w 17"/>
              <a:gd name="T11" fmla="*/ 0 h 17"/>
              <a:gd name="T12" fmla="*/ 9 w 17"/>
              <a:gd name="T13" fmla="*/ 0 h 17"/>
              <a:gd name="T14" fmla="*/ 8 w 17"/>
              <a:gd name="T15" fmla="*/ 0 h 17"/>
              <a:gd name="T16" fmla="*/ 7 w 17"/>
              <a:gd name="T17" fmla="*/ 0 h 17"/>
              <a:gd name="T18" fmla="*/ 6 w 17"/>
              <a:gd name="T19" fmla="*/ 0 h 17"/>
              <a:gd name="T20" fmla="*/ 5 w 17"/>
              <a:gd name="T21" fmla="*/ 8 h 17"/>
              <a:gd name="T22" fmla="*/ 4 w 17"/>
              <a:gd name="T23" fmla="*/ 8 h 17"/>
              <a:gd name="T24" fmla="*/ 3 w 17"/>
              <a:gd name="T25" fmla="*/ 8 h 17"/>
              <a:gd name="T26" fmla="*/ 2 w 17"/>
              <a:gd name="T27" fmla="*/ 8 h 17"/>
              <a:gd name="T28" fmla="*/ 1 w 17"/>
              <a:gd name="T29" fmla="*/ 16 h 17"/>
              <a:gd name="T30" fmla="*/ 0 w 1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0"/>
                </a:move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8"/>
                </a:lnTo>
                <a:lnTo>
                  <a:pt x="4" y="8"/>
                </a:lnTo>
                <a:lnTo>
                  <a:pt x="3" y="8"/>
                </a:lnTo>
                <a:lnTo>
                  <a:pt x="2" y="8"/>
                </a:lnTo>
                <a:lnTo>
                  <a:pt x="1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94" name="Freeform 1154"/>
          <p:cNvSpPr>
            <a:spLocks/>
          </p:cNvSpPr>
          <p:nvPr/>
        </p:nvSpPr>
        <p:spPr bwMode="auto">
          <a:xfrm>
            <a:off x="7961313" y="2646363"/>
            <a:ext cx="26987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5 w 17"/>
              <a:gd name="T5" fmla="*/ 0 h 17"/>
              <a:gd name="T6" fmla="*/ 5 w 17"/>
              <a:gd name="T7" fmla="*/ 2 h 17"/>
              <a:gd name="T8" fmla="*/ 10 w 17"/>
              <a:gd name="T9" fmla="*/ 2 h 17"/>
              <a:gd name="T10" fmla="*/ 10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9 h 17"/>
              <a:gd name="T18" fmla="*/ 16 w 17"/>
              <a:gd name="T19" fmla="*/ 11 h 17"/>
              <a:gd name="T20" fmla="*/ 10 w 17"/>
              <a:gd name="T21" fmla="*/ 11 h 17"/>
              <a:gd name="T22" fmla="*/ 10 w 17"/>
              <a:gd name="T23" fmla="*/ 13 h 17"/>
              <a:gd name="T24" fmla="*/ 5 w 17"/>
              <a:gd name="T25" fmla="*/ 16 h 17"/>
              <a:gd name="T26" fmla="*/ 0 w 17"/>
              <a:gd name="T27" fmla="*/ 16 h 17"/>
              <a:gd name="T28" fmla="*/ 0 w 17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5" y="2"/>
                </a:lnTo>
                <a:lnTo>
                  <a:pt x="10" y="2"/>
                </a:lnTo>
                <a:lnTo>
                  <a:pt x="10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0" y="11"/>
                </a:lnTo>
                <a:lnTo>
                  <a:pt x="10" y="13"/>
                </a:lnTo>
                <a:lnTo>
                  <a:pt x="5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5" name="Freeform 1155"/>
          <p:cNvSpPr>
            <a:spLocks/>
          </p:cNvSpPr>
          <p:nvPr/>
        </p:nvSpPr>
        <p:spPr bwMode="auto">
          <a:xfrm>
            <a:off x="7932738" y="2647950"/>
            <a:ext cx="25400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9 w 17"/>
              <a:gd name="T7" fmla="*/ 16 h 17"/>
              <a:gd name="T8" fmla="*/ 6 w 17"/>
              <a:gd name="T9" fmla="*/ 16 h 17"/>
              <a:gd name="T10" fmla="*/ 6 w 17"/>
              <a:gd name="T11" fmla="*/ 14 h 17"/>
              <a:gd name="T12" fmla="*/ 3 w 17"/>
              <a:gd name="T13" fmla="*/ 14 h 17"/>
              <a:gd name="T14" fmla="*/ 3 w 17"/>
              <a:gd name="T15" fmla="*/ 12 h 17"/>
              <a:gd name="T16" fmla="*/ 0 w 17"/>
              <a:gd name="T17" fmla="*/ 12 h 17"/>
              <a:gd name="T18" fmla="*/ 0 w 17"/>
              <a:gd name="T19" fmla="*/ 10 h 17"/>
              <a:gd name="T20" fmla="*/ 0 w 17"/>
              <a:gd name="T21" fmla="*/ 8 h 17"/>
              <a:gd name="T22" fmla="*/ 0 w 17"/>
              <a:gd name="T23" fmla="*/ 6 h 17"/>
              <a:gd name="T24" fmla="*/ 0 w 17"/>
              <a:gd name="T25" fmla="*/ 4 h 17"/>
              <a:gd name="T26" fmla="*/ 3 w 17"/>
              <a:gd name="T27" fmla="*/ 4 h 17"/>
              <a:gd name="T28" fmla="*/ 3 w 17"/>
              <a:gd name="T29" fmla="*/ 2 h 17"/>
              <a:gd name="T30" fmla="*/ 6 w 17"/>
              <a:gd name="T31" fmla="*/ 2 h 17"/>
              <a:gd name="T32" fmla="*/ 6 w 17"/>
              <a:gd name="T33" fmla="*/ 0 h 17"/>
              <a:gd name="T34" fmla="*/ 9 w 17"/>
              <a:gd name="T35" fmla="*/ 0 h 17"/>
              <a:gd name="T36" fmla="*/ 16 w 17"/>
              <a:gd name="T37" fmla="*/ 16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7"/>
              <a:gd name="T59" fmla="*/ 17 w 17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9" y="16"/>
                </a:lnTo>
                <a:lnTo>
                  <a:pt x="6" y="16"/>
                </a:lnTo>
                <a:lnTo>
                  <a:pt x="6" y="14"/>
                </a:lnTo>
                <a:lnTo>
                  <a:pt x="3" y="14"/>
                </a:lnTo>
                <a:lnTo>
                  <a:pt x="3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3" y="4"/>
                </a:ln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9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6" name="Freeform 1156"/>
          <p:cNvSpPr>
            <a:spLocks/>
          </p:cNvSpPr>
          <p:nvPr/>
        </p:nvSpPr>
        <p:spPr bwMode="auto">
          <a:xfrm>
            <a:off x="7907338" y="2654300"/>
            <a:ext cx="31750" cy="26988"/>
          </a:xfrm>
          <a:custGeom>
            <a:avLst/>
            <a:gdLst>
              <a:gd name="T0" fmla="*/ 19 w 20"/>
              <a:gd name="T1" fmla="*/ 0 h 17"/>
              <a:gd name="T2" fmla="*/ 18 w 20"/>
              <a:gd name="T3" fmla="*/ 0 h 17"/>
              <a:gd name="T4" fmla="*/ 16 w 20"/>
              <a:gd name="T5" fmla="*/ 0 h 17"/>
              <a:gd name="T6" fmla="*/ 15 w 20"/>
              <a:gd name="T7" fmla="*/ 2 h 17"/>
              <a:gd name="T8" fmla="*/ 14 w 20"/>
              <a:gd name="T9" fmla="*/ 2 h 17"/>
              <a:gd name="T10" fmla="*/ 13 w 20"/>
              <a:gd name="T11" fmla="*/ 4 h 17"/>
              <a:gd name="T12" fmla="*/ 11 w 20"/>
              <a:gd name="T13" fmla="*/ 4 h 17"/>
              <a:gd name="T14" fmla="*/ 10 w 20"/>
              <a:gd name="T15" fmla="*/ 4 h 17"/>
              <a:gd name="T16" fmla="*/ 9 w 20"/>
              <a:gd name="T17" fmla="*/ 6 h 17"/>
              <a:gd name="T18" fmla="*/ 8 w 20"/>
              <a:gd name="T19" fmla="*/ 6 h 17"/>
              <a:gd name="T20" fmla="*/ 7 w 20"/>
              <a:gd name="T21" fmla="*/ 9 h 17"/>
              <a:gd name="T22" fmla="*/ 5 w 20"/>
              <a:gd name="T23" fmla="*/ 9 h 17"/>
              <a:gd name="T24" fmla="*/ 4 w 20"/>
              <a:gd name="T25" fmla="*/ 11 h 17"/>
              <a:gd name="T26" fmla="*/ 3 w 20"/>
              <a:gd name="T27" fmla="*/ 11 h 17"/>
              <a:gd name="T28" fmla="*/ 2 w 20"/>
              <a:gd name="T29" fmla="*/ 11 h 17"/>
              <a:gd name="T30" fmla="*/ 1 w 20"/>
              <a:gd name="T31" fmla="*/ 13 h 17"/>
              <a:gd name="T32" fmla="*/ 0 w 20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7"/>
              <a:gd name="T53" fmla="*/ 20 w 2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7">
                <a:moveTo>
                  <a:pt x="19" y="0"/>
                </a:moveTo>
                <a:lnTo>
                  <a:pt x="18" y="0"/>
                </a:lnTo>
                <a:lnTo>
                  <a:pt x="16" y="0"/>
                </a:lnTo>
                <a:lnTo>
                  <a:pt x="15" y="2"/>
                </a:lnTo>
                <a:lnTo>
                  <a:pt x="14" y="2"/>
                </a:lnTo>
                <a:lnTo>
                  <a:pt x="13" y="4"/>
                </a:lnTo>
                <a:lnTo>
                  <a:pt x="11" y="4"/>
                </a:lnTo>
                <a:lnTo>
                  <a:pt x="10" y="4"/>
                </a:lnTo>
                <a:lnTo>
                  <a:pt x="9" y="6"/>
                </a:lnTo>
                <a:lnTo>
                  <a:pt x="8" y="6"/>
                </a:lnTo>
                <a:lnTo>
                  <a:pt x="7" y="9"/>
                </a:lnTo>
                <a:lnTo>
                  <a:pt x="5" y="9"/>
                </a:lnTo>
                <a:lnTo>
                  <a:pt x="4" y="11"/>
                </a:lnTo>
                <a:lnTo>
                  <a:pt x="3" y="11"/>
                </a:lnTo>
                <a:lnTo>
                  <a:pt x="2" y="11"/>
                </a:lnTo>
                <a:lnTo>
                  <a:pt x="1" y="13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97" name="Freeform 1157"/>
          <p:cNvSpPr>
            <a:spLocks/>
          </p:cNvSpPr>
          <p:nvPr/>
        </p:nvSpPr>
        <p:spPr bwMode="auto">
          <a:xfrm>
            <a:off x="7935913" y="2647950"/>
            <a:ext cx="26987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0 h 17"/>
              <a:gd name="T8" fmla="*/ 8 w 17"/>
              <a:gd name="T9" fmla="*/ 2 h 17"/>
              <a:gd name="T10" fmla="*/ 12 w 17"/>
              <a:gd name="T11" fmla="*/ 2 h 17"/>
              <a:gd name="T12" fmla="*/ 12 w 17"/>
              <a:gd name="T13" fmla="*/ 4 h 17"/>
              <a:gd name="T14" fmla="*/ 16 w 17"/>
              <a:gd name="T15" fmla="*/ 6 h 17"/>
              <a:gd name="T16" fmla="*/ 16 w 17"/>
              <a:gd name="T17" fmla="*/ 8 h 17"/>
              <a:gd name="T18" fmla="*/ 16 w 17"/>
              <a:gd name="T19" fmla="*/ 10 h 17"/>
              <a:gd name="T20" fmla="*/ 16 w 17"/>
              <a:gd name="T21" fmla="*/ 12 h 17"/>
              <a:gd name="T22" fmla="*/ 12 w 17"/>
              <a:gd name="T23" fmla="*/ 12 h 17"/>
              <a:gd name="T24" fmla="*/ 12 w 17"/>
              <a:gd name="T25" fmla="*/ 14 h 17"/>
              <a:gd name="T26" fmla="*/ 8 w 17"/>
              <a:gd name="T27" fmla="*/ 14 h 17"/>
              <a:gd name="T28" fmla="*/ 8 w 17"/>
              <a:gd name="T29" fmla="*/ 16 h 17"/>
              <a:gd name="T30" fmla="*/ 4 w 17"/>
              <a:gd name="T31" fmla="*/ 16 h 17"/>
              <a:gd name="T32" fmla="*/ 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2"/>
                </a:lnTo>
                <a:lnTo>
                  <a:pt x="12" y="12"/>
                </a:lnTo>
                <a:lnTo>
                  <a:pt x="12" y="14"/>
                </a:lnTo>
                <a:lnTo>
                  <a:pt x="8" y="14"/>
                </a:lnTo>
                <a:lnTo>
                  <a:pt x="8" y="16"/>
                </a:lnTo>
                <a:lnTo>
                  <a:pt x="4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" name="Freeform 1158"/>
          <p:cNvSpPr>
            <a:spLocks/>
          </p:cNvSpPr>
          <p:nvPr/>
        </p:nvSpPr>
        <p:spPr bwMode="auto">
          <a:xfrm>
            <a:off x="7900988" y="2659063"/>
            <a:ext cx="26987" cy="26987"/>
          </a:xfrm>
          <a:custGeom>
            <a:avLst/>
            <a:gdLst>
              <a:gd name="T0" fmla="*/ 16 w 17"/>
              <a:gd name="T1" fmla="*/ 13 h 17"/>
              <a:gd name="T2" fmla="*/ 16 w 17"/>
              <a:gd name="T3" fmla="*/ 13 h 17"/>
              <a:gd name="T4" fmla="*/ 12 w 17"/>
              <a:gd name="T5" fmla="*/ 16 h 17"/>
              <a:gd name="T6" fmla="*/ 9 w 17"/>
              <a:gd name="T7" fmla="*/ 16 h 17"/>
              <a:gd name="T8" fmla="*/ 6 w 17"/>
              <a:gd name="T9" fmla="*/ 16 h 17"/>
              <a:gd name="T10" fmla="*/ 6 w 17"/>
              <a:gd name="T11" fmla="*/ 13 h 17"/>
              <a:gd name="T12" fmla="*/ 3 w 17"/>
              <a:gd name="T13" fmla="*/ 13 h 17"/>
              <a:gd name="T14" fmla="*/ 3 w 17"/>
              <a:gd name="T15" fmla="*/ 11 h 17"/>
              <a:gd name="T16" fmla="*/ 0 w 17"/>
              <a:gd name="T17" fmla="*/ 11 h 17"/>
              <a:gd name="T18" fmla="*/ 0 w 17"/>
              <a:gd name="T19" fmla="*/ 9 h 17"/>
              <a:gd name="T20" fmla="*/ 0 w 17"/>
              <a:gd name="T21" fmla="*/ 6 h 17"/>
              <a:gd name="T22" fmla="*/ 0 w 17"/>
              <a:gd name="T23" fmla="*/ 4 h 17"/>
              <a:gd name="T24" fmla="*/ 0 w 17"/>
              <a:gd name="T25" fmla="*/ 2 h 17"/>
              <a:gd name="T26" fmla="*/ 3 w 17"/>
              <a:gd name="T27" fmla="*/ 0 h 17"/>
              <a:gd name="T28" fmla="*/ 6 w 17"/>
              <a:gd name="T29" fmla="*/ 0 h 17"/>
              <a:gd name="T30" fmla="*/ 16 w 17"/>
              <a:gd name="T31" fmla="*/ 13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13"/>
                </a:moveTo>
                <a:lnTo>
                  <a:pt x="16" y="13"/>
                </a:lnTo>
                <a:lnTo>
                  <a:pt x="12" y="16"/>
                </a:lnTo>
                <a:lnTo>
                  <a:pt x="9" y="16"/>
                </a:lnTo>
                <a:lnTo>
                  <a:pt x="6" y="16"/>
                </a:lnTo>
                <a:lnTo>
                  <a:pt x="6" y="13"/>
                </a:lnTo>
                <a:lnTo>
                  <a:pt x="3" y="13"/>
                </a:lnTo>
                <a:lnTo>
                  <a:pt x="3" y="11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16" y="13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9" name="Freeform 1159"/>
          <p:cNvSpPr>
            <a:spLocks/>
          </p:cNvSpPr>
          <p:nvPr/>
        </p:nvSpPr>
        <p:spPr bwMode="auto">
          <a:xfrm>
            <a:off x="7175500" y="2427288"/>
            <a:ext cx="273050" cy="454025"/>
          </a:xfrm>
          <a:custGeom>
            <a:avLst/>
            <a:gdLst>
              <a:gd name="T0" fmla="*/ 144 w 172"/>
              <a:gd name="T1" fmla="*/ 164 h 286"/>
              <a:gd name="T2" fmla="*/ 145 w 172"/>
              <a:gd name="T3" fmla="*/ 159 h 286"/>
              <a:gd name="T4" fmla="*/ 146 w 172"/>
              <a:gd name="T5" fmla="*/ 154 h 286"/>
              <a:gd name="T6" fmla="*/ 147 w 172"/>
              <a:gd name="T7" fmla="*/ 149 h 286"/>
              <a:gd name="T8" fmla="*/ 147 w 172"/>
              <a:gd name="T9" fmla="*/ 143 h 286"/>
              <a:gd name="T10" fmla="*/ 147 w 172"/>
              <a:gd name="T11" fmla="*/ 138 h 286"/>
              <a:gd name="T12" fmla="*/ 146 w 172"/>
              <a:gd name="T13" fmla="*/ 133 h 286"/>
              <a:gd name="T14" fmla="*/ 145 w 172"/>
              <a:gd name="T15" fmla="*/ 128 h 286"/>
              <a:gd name="T16" fmla="*/ 144 w 172"/>
              <a:gd name="T17" fmla="*/ 123 h 286"/>
              <a:gd name="T18" fmla="*/ 142 w 172"/>
              <a:gd name="T19" fmla="*/ 118 h 286"/>
              <a:gd name="T20" fmla="*/ 140 w 172"/>
              <a:gd name="T21" fmla="*/ 114 h 286"/>
              <a:gd name="T22" fmla="*/ 148 w 172"/>
              <a:gd name="T23" fmla="*/ 106 h 286"/>
              <a:gd name="T24" fmla="*/ 154 w 172"/>
              <a:gd name="T25" fmla="*/ 97 h 286"/>
              <a:gd name="T26" fmla="*/ 158 w 172"/>
              <a:gd name="T27" fmla="*/ 87 h 286"/>
              <a:gd name="T28" fmla="*/ 161 w 172"/>
              <a:gd name="T29" fmla="*/ 76 h 286"/>
              <a:gd name="T30" fmla="*/ 162 w 172"/>
              <a:gd name="T31" fmla="*/ 65 h 286"/>
              <a:gd name="T32" fmla="*/ 160 w 172"/>
              <a:gd name="T33" fmla="*/ 49 h 286"/>
              <a:gd name="T34" fmla="*/ 152 w 172"/>
              <a:gd name="T35" fmla="*/ 31 h 286"/>
              <a:gd name="T36" fmla="*/ 140 w 172"/>
              <a:gd name="T37" fmla="*/ 16 h 286"/>
              <a:gd name="T38" fmla="*/ 125 w 172"/>
              <a:gd name="T39" fmla="*/ 6 h 286"/>
              <a:gd name="T40" fmla="*/ 107 w 172"/>
              <a:gd name="T41" fmla="*/ 1 h 286"/>
              <a:gd name="T42" fmla="*/ 83 w 172"/>
              <a:gd name="T43" fmla="*/ 2 h 286"/>
              <a:gd name="T44" fmla="*/ 54 w 172"/>
              <a:gd name="T45" fmla="*/ 14 h 286"/>
              <a:gd name="T46" fmla="*/ 31 w 172"/>
              <a:gd name="T47" fmla="*/ 36 h 286"/>
              <a:gd name="T48" fmla="*/ 13 w 172"/>
              <a:gd name="T49" fmla="*/ 68 h 286"/>
              <a:gd name="T50" fmla="*/ 2 w 172"/>
              <a:gd name="T51" fmla="*/ 105 h 286"/>
              <a:gd name="T52" fmla="*/ 0 w 172"/>
              <a:gd name="T53" fmla="*/ 148 h 286"/>
              <a:gd name="T54" fmla="*/ 7 w 172"/>
              <a:gd name="T55" fmla="*/ 190 h 286"/>
              <a:gd name="T56" fmla="*/ 22 w 172"/>
              <a:gd name="T57" fmla="*/ 227 h 286"/>
              <a:gd name="T58" fmla="*/ 43 w 172"/>
              <a:gd name="T59" fmla="*/ 256 h 286"/>
              <a:gd name="T60" fmla="*/ 70 w 172"/>
              <a:gd name="T61" fmla="*/ 276 h 286"/>
              <a:gd name="T62" fmla="*/ 99 w 172"/>
              <a:gd name="T63" fmla="*/ 284 h 286"/>
              <a:gd name="T64" fmla="*/ 122 w 172"/>
              <a:gd name="T65" fmla="*/ 283 h 286"/>
              <a:gd name="T66" fmla="*/ 140 w 172"/>
              <a:gd name="T67" fmla="*/ 275 h 286"/>
              <a:gd name="T68" fmla="*/ 154 w 172"/>
              <a:gd name="T69" fmla="*/ 263 h 286"/>
              <a:gd name="T70" fmla="*/ 164 w 172"/>
              <a:gd name="T71" fmla="*/ 248 h 286"/>
              <a:gd name="T72" fmla="*/ 170 w 172"/>
              <a:gd name="T73" fmla="*/ 230 h 286"/>
              <a:gd name="T74" fmla="*/ 170 w 172"/>
              <a:gd name="T75" fmla="*/ 212 h 286"/>
              <a:gd name="T76" fmla="*/ 168 w 172"/>
              <a:gd name="T77" fmla="*/ 202 h 286"/>
              <a:gd name="T78" fmla="*/ 164 w 172"/>
              <a:gd name="T79" fmla="*/ 191 h 286"/>
              <a:gd name="T80" fmla="*/ 158 w 172"/>
              <a:gd name="T81" fmla="*/ 182 h 286"/>
              <a:gd name="T82" fmla="*/ 151 w 172"/>
              <a:gd name="T83" fmla="*/ 174 h 286"/>
              <a:gd name="T84" fmla="*/ 143 w 172"/>
              <a:gd name="T85" fmla="*/ 167 h 2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2"/>
              <a:gd name="T130" fmla="*/ 0 h 286"/>
              <a:gd name="T131" fmla="*/ 172 w 172"/>
              <a:gd name="T132" fmla="*/ 286 h 2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2" h="286">
                <a:moveTo>
                  <a:pt x="143" y="167"/>
                </a:moveTo>
                <a:lnTo>
                  <a:pt x="143" y="165"/>
                </a:lnTo>
                <a:lnTo>
                  <a:pt x="144" y="164"/>
                </a:lnTo>
                <a:lnTo>
                  <a:pt x="144" y="162"/>
                </a:lnTo>
                <a:lnTo>
                  <a:pt x="145" y="160"/>
                </a:lnTo>
                <a:lnTo>
                  <a:pt x="145" y="159"/>
                </a:lnTo>
                <a:lnTo>
                  <a:pt x="146" y="157"/>
                </a:lnTo>
                <a:lnTo>
                  <a:pt x="146" y="156"/>
                </a:lnTo>
                <a:lnTo>
                  <a:pt x="146" y="154"/>
                </a:lnTo>
                <a:lnTo>
                  <a:pt x="147" y="152"/>
                </a:lnTo>
                <a:lnTo>
                  <a:pt x="147" y="150"/>
                </a:lnTo>
                <a:lnTo>
                  <a:pt x="147" y="149"/>
                </a:lnTo>
                <a:lnTo>
                  <a:pt x="147" y="147"/>
                </a:lnTo>
                <a:lnTo>
                  <a:pt x="147" y="145"/>
                </a:lnTo>
                <a:lnTo>
                  <a:pt x="147" y="143"/>
                </a:lnTo>
                <a:lnTo>
                  <a:pt x="147" y="141"/>
                </a:lnTo>
                <a:lnTo>
                  <a:pt x="147" y="140"/>
                </a:lnTo>
                <a:lnTo>
                  <a:pt x="147" y="138"/>
                </a:lnTo>
                <a:lnTo>
                  <a:pt x="147" y="136"/>
                </a:lnTo>
                <a:lnTo>
                  <a:pt x="147" y="134"/>
                </a:lnTo>
                <a:lnTo>
                  <a:pt x="146" y="133"/>
                </a:lnTo>
                <a:lnTo>
                  <a:pt x="146" y="131"/>
                </a:lnTo>
                <a:lnTo>
                  <a:pt x="146" y="129"/>
                </a:lnTo>
                <a:lnTo>
                  <a:pt x="145" y="128"/>
                </a:lnTo>
                <a:lnTo>
                  <a:pt x="145" y="126"/>
                </a:lnTo>
                <a:lnTo>
                  <a:pt x="144" y="124"/>
                </a:lnTo>
                <a:lnTo>
                  <a:pt x="144" y="123"/>
                </a:lnTo>
                <a:lnTo>
                  <a:pt x="143" y="121"/>
                </a:lnTo>
                <a:lnTo>
                  <a:pt x="143" y="120"/>
                </a:lnTo>
                <a:lnTo>
                  <a:pt x="142" y="118"/>
                </a:lnTo>
                <a:lnTo>
                  <a:pt x="142" y="116"/>
                </a:lnTo>
                <a:lnTo>
                  <a:pt x="141" y="115"/>
                </a:lnTo>
                <a:lnTo>
                  <a:pt x="140" y="114"/>
                </a:lnTo>
                <a:lnTo>
                  <a:pt x="143" y="111"/>
                </a:lnTo>
                <a:lnTo>
                  <a:pt x="145" y="109"/>
                </a:lnTo>
                <a:lnTo>
                  <a:pt x="148" y="106"/>
                </a:lnTo>
                <a:lnTo>
                  <a:pt x="150" y="103"/>
                </a:lnTo>
                <a:lnTo>
                  <a:pt x="152" y="100"/>
                </a:lnTo>
                <a:lnTo>
                  <a:pt x="154" y="97"/>
                </a:lnTo>
                <a:lnTo>
                  <a:pt x="155" y="94"/>
                </a:lnTo>
                <a:lnTo>
                  <a:pt x="157" y="90"/>
                </a:lnTo>
                <a:lnTo>
                  <a:pt x="158" y="87"/>
                </a:lnTo>
                <a:lnTo>
                  <a:pt x="159" y="83"/>
                </a:lnTo>
                <a:lnTo>
                  <a:pt x="160" y="80"/>
                </a:lnTo>
                <a:lnTo>
                  <a:pt x="161" y="76"/>
                </a:lnTo>
                <a:lnTo>
                  <a:pt x="162" y="73"/>
                </a:lnTo>
                <a:lnTo>
                  <a:pt x="162" y="69"/>
                </a:lnTo>
                <a:lnTo>
                  <a:pt x="162" y="65"/>
                </a:lnTo>
                <a:lnTo>
                  <a:pt x="162" y="62"/>
                </a:lnTo>
                <a:lnTo>
                  <a:pt x="161" y="55"/>
                </a:lnTo>
                <a:lnTo>
                  <a:pt x="160" y="49"/>
                </a:lnTo>
                <a:lnTo>
                  <a:pt x="158" y="42"/>
                </a:lnTo>
                <a:lnTo>
                  <a:pt x="155" y="36"/>
                </a:lnTo>
                <a:lnTo>
                  <a:pt x="152" y="31"/>
                </a:lnTo>
                <a:lnTo>
                  <a:pt x="149" y="26"/>
                </a:lnTo>
                <a:lnTo>
                  <a:pt x="145" y="21"/>
                </a:lnTo>
                <a:lnTo>
                  <a:pt x="140" y="16"/>
                </a:lnTo>
                <a:lnTo>
                  <a:pt x="135" y="13"/>
                </a:lnTo>
                <a:lnTo>
                  <a:pt x="130" y="9"/>
                </a:lnTo>
                <a:lnTo>
                  <a:pt x="125" y="6"/>
                </a:lnTo>
                <a:lnTo>
                  <a:pt x="119" y="4"/>
                </a:lnTo>
                <a:lnTo>
                  <a:pt x="113" y="2"/>
                </a:lnTo>
                <a:lnTo>
                  <a:pt x="107" y="1"/>
                </a:lnTo>
                <a:lnTo>
                  <a:pt x="100" y="0"/>
                </a:lnTo>
                <a:lnTo>
                  <a:pt x="94" y="0"/>
                </a:lnTo>
                <a:lnTo>
                  <a:pt x="83" y="2"/>
                </a:lnTo>
                <a:lnTo>
                  <a:pt x="73" y="4"/>
                </a:lnTo>
                <a:lnTo>
                  <a:pt x="64" y="8"/>
                </a:lnTo>
                <a:lnTo>
                  <a:pt x="54" y="14"/>
                </a:lnTo>
                <a:lnTo>
                  <a:pt x="46" y="20"/>
                </a:lnTo>
                <a:lnTo>
                  <a:pt x="38" y="28"/>
                </a:lnTo>
                <a:lnTo>
                  <a:pt x="31" y="36"/>
                </a:lnTo>
                <a:lnTo>
                  <a:pt x="24" y="46"/>
                </a:lnTo>
                <a:lnTo>
                  <a:pt x="18" y="56"/>
                </a:lnTo>
                <a:lnTo>
                  <a:pt x="13" y="68"/>
                </a:lnTo>
                <a:lnTo>
                  <a:pt x="9" y="80"/>
                </a:lnTo>
                <a:lnTo>
                  <a:pt x="5" y="92"/>
                </a:lnTo>
                <a:lnTo>
                  <a:pt x="2" y="105"/>
                </a:lnTo>
                <a:lnTo>
                  <a:pt x="1" y="119"/>
                </a:lnTo>
                <a:lnTo>
                  <a:pt x="0" y="134"/>
                </a:lnTo>
                <a:lnTo>
                  <a:pt x="0" y="148"/>
                </a:lnTo>
                <a:lnTo>
                  <a:pt x="2" y="163"/>
                </a:lnTo>
                <a:lnTo>
                  <a:pt x="4" y="177"/>
                </a:lnTo>
                <a:lnTo>
                  <a:pt x="7" y="190"/>
                </a:lnTo>
                <a:lnTo>
                  <a:pt x="11" y="203"/>
                </a:lnTo>
                <a:lnTo>
                  <a:pt x="16" y="215"/>
                </a:lnTo>
                <a:lnTo>
                  <a:pt x="22" y="227"/>
                </a:lnTo>
                <a:lnTo>
                  <a:pt x="28" y="237"/>
                </a:lnTo>
                <a:lnTo>
                  <a:pt x="36" y="247"/>
                </a:lnTo>
                <a:lnTo>
                  <a:pt x="43" y="256"/>
                </a:lnTo>
                <a:lnTo>
                  <a:pt x="52" y="264"/>
                </a:lnTo>
                <a:lnTo>
                  <a:pt x="60" y="270"/>
                </a:lnTo>
                <a:lnTo>
                  <a:pt x="70" y="276"/>
                </a:lnTo>
                <a:lnTo>
                  <a:pt x="79" y="280"/>
                </a:lnTo>
                <a:lnTo>
                  <a:pt x="89" y="283"/>
                </a:lnTo>
                <a:lnTo>
                  <a:pt x="99" y="284"/>
                </a:lnTo>
                <a:lnTo>
                  <a:pt x="109" y="285"/>
                </a:lnTo>
                <a:lnTo>
                  <a:pt x="116" y="284"/>
                </a:lnTo>
                <a:lnTo>
                  <a:pt x="122" y="283"/>
                </a:lnTo>
                <a:lnTo>
                  <a:pt x="128" y="281"/>
                </a:lnTo>
                <a:lnTo>
                  <a:pt x="135" y="278"/>
                </a:lnTo>
                <a:lnTo>
                  <a:pt x="140" y="275"/>
                </a:lnTo>
                <a:lnTo>
                  <a:pt x="145" y="271"/>
                </a:lnTo>
                <a:lnTo>
                  <a:pt x="150" y="268"/>
                </a:lnTo>
                <a:lnTo>
                  <a:pt x="154" y="263"/>
                </a:lnTo>
                <a:lnTo>
                  <a:pt x="158" y="258"/>
                </a:lnTo>
                <a:lnTo>
                  <a:pt x="162" y="253"/>
                </a:lnTo>
                <a:lnTo>
                  <a:pt x="164" y="248"/>
                </a:lnTo>
                <a:lnTo>
                  <a:pt x="167" y="242"/>
                </a:lnTo>
                <a:lnTo>
                  <a:pt x="169" y="236"/>
                </a:lnTo>
                <a:lnTo>
                  <a:pt x="170" y="230"/>
                </a:lnTo>
                <a:lnTo>
                  <a:pt x="171" y="223"/>
                </a:lnTo>
                <a:lnTo>
                  <a:pt x="171" y="217"/>
                </a:lnTo>
                <a:lnTo>
                  <a:pt x="170" y="212"/>
                </a:lnTo>
                <a:lnTo>
                  <a:pt x="170" y="209"/>
                </a:lnTo>
                <a:lnTo>
                  <a:pt x="169" y="205"/>
                </a:lnTo>
                <a:lnTo>
                  <a:pt x="168" y="202"/>
                </a:lnTo>
                <a:lnTo>
                  <a:pt x="167" y="198"/>
                </a:lnTo>
                <a:lnTo>
                  <a:pt x="165" y="195"/>
                </a:lnTo>
                <a:lnTo>
                  <a:pt x="164" y="191"/>
                </a:lnTo>
                <a:lnTo>
                  <a:pt x="162" y="188"/>
                </a:lnTo>
                <a:lnTo>
                  <a:pt x="160" y="185"/>
                </a:lnTo>
                <a:lnTo>
                  <a:pt x="158" y="182"/>
                </a:lnTo>
                <a:lnTo>
                  <a:pt x="156" y="179"/>
                </a:lnTo>
                <a:lnTo>
                  <a:pt x="154" y="177"/>
                </a:lnTo>
                <a:lnTo>
                  <a:pt x="151" y="174"/>
                </a:lnTo>
                <a:lnTo>
                  <a:pt x="148" y="171"/>
                </a:lnTo>
                <a:lnTo>
                  <a:pt x="146" y="169"/>
                </a:lnTo>
                <a:lnTo>
                  <a:pt x="143" y="167"/>
                </a:lnTo>
              </a:path>
            </a:pathLst>
          </a:custGeom>
          <a:solidFill>
            <a:srgbClr val="FA7565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0" name="Freeform 1160"/>
          <p:cNvSpPr>
            <a:spLocks/>
          </p:cNvSpPr>
          <p:nvPr/>
        </p:nvSpPr>
        <p:spPr bwMode="auto">
          <a:xfrm>
            <a:off x="7291388" y="2606675"/>
            <a:ext cx="55562" cy="26988"/>
          </a:xfrm>
          <a:custGeom>
            <a:avLst/>
            <a:gdLst>
              <a:gd name="T0" fmla="*/ 0 w 35"/>
              <a:gd name="T1" fmla="*/ 0 h 17"/>
              <a:gd name="T2" fmla="*/ 1 w 35"/>
              <a:gd name="T3" fmla="*/ 1 h 17"/>
              <a:gd name="T4" fmla="*/ 3 w 35"/>
              <a:gd name="T5" fmla="*/ 3 h 17"/>
              <a:gd name="T6" fmla="*/ 5 w 35"/>
              <a:gd name="T7" fmla="*/ 4 h 17"/>
              <a:gd name="T8" fmla="*/ 6 w 35"/>
              <a:gd name="T9" fmla="*/ 6 h 17"/>
              <a:gd name="T10" fmla="*/ 8 w 35"/>
              <a:gd name="T11" fmla="*/ 8 h 17"/>
              <a:gd name="T12" fmla="*/ 10 w 35"/>
              <a:gd name="T13" fmla="*/ 9 h 17"/>
              <a:gd name="T14" fmla="*/ 13 w 35"/>
              <a:gd name="T15" fmla="*/ 11 h 17"/>
              <a:gd name="T16" fmla="*/ 15 w 35"/>
              <a:gd name="T17" fmla="*/ 12 h 17"/>
              <a:gd name="T18" fmla="*/ 17 w 35"/>
              <a:gd name="T19" fmla="*/ 13 h 17"/>
              <a:gd name="T20" fmla="*/ 19 w 35"/>
              <a:gd name="T21" fmla="*/ 13 h 17"/>
              <a:gd name="T22" fmla="*/ 21 w 35"/>
              <a:gd name="T23" fmla="*/ 14 h 17"/>
              <a:gd name="T24" fmla="*/ 24 w 35"/>
              <a:gd name="T25" fmla="*/ 14 h 17"/>
              <a:gd name="T26" fmla="*/ 27 w 35"/>
              <a:gd name="T27" fmla="*/ 16 h 17"/>
              <a:gd name="T28" fmla="*/ 29 w 35"/>
              <a:gd name="T29" fmla="*/ 16 h 17"/>
              <a:gd name="T30" fmla="*/ 31 w 35"/>
              <a:gd name="T31" fmla="*/ 16 h 17"/>
              <a:gd name="T32" fmla="*/ 34 w 35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17"/>
              <a:gd name="T53" fmla="*/ 35 w 35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17">
                <a:moveTo>
                  <a:pt x="0" y="0"/>
                </a:moveTo>
                <a:lnTo>
                  <a:pt x="1" y="1"/>
                </a:lnTo>
                <a:lnTo>
                  <a:pt x="3" y="3"/>
                </a:lnTo>
                <a:lnTo>
                  <a:pt x="5" y="4"/>
                </a:lnTo>
                <a:lnTo>
                  <a:pt x="6" y="6"/>
                </a:lnTo>
                <a:lnTo>
                  <a:pt x="8" y="8"/>
                </a:lnTo>
                <a:lnTo>
                  <a:pt x="10" y="9"/>
                </a:lnTo>
                <a:lnTo>
                  <a:pt x="13" y="11"/>
                </a:lnTo>
                <a:lnTo>
                  <a:pt x="15" y="12"/>
                </a:lnTo>
                <a:lnTo>
                  <a:pt x="17" y="13"/>
                </a:lnTo>
                <a:lnTo>
                  <a:pt x="19" y="13"/>
                </a:lnTo>
                <a:lnTo>
                  <a:pt x="21" y="14"/>
                </a:lnTo>
                <a:lnTo>
                  <a:pt x="24" y="14"/>
                </a:lnTo>
                <a:lnTo>
                  <a:pt x="27" y="16"/>
                </a:lnTo>
                <a:lnTo>
                  <a:pt x="29" y="16"/>
                </a:lnTo>
                <a:lnTo>
                  <a:pt x="31" y="16"/>
                </a:lnTo>
                <a:lnTo>
                  <a:pt x="34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01" name="Freeform 1161"/>
          <p:cNvSpPr>
            <a:spLocks/>
          </p:cNvSpPr>
          <p:nvPr/>
        </p:nvSpPr>
        <p:spPr bwMode="auto">
          <a:xfrm>
            <a:off x="7286625" y="2600325"/>
            <a:ext cx="25400" cy="26988"/>
          </a:xfrm>
          <a:custGeom>
            <a:avLst/>
            <a:gdLst>
              <a:gd name="T0" fmla="*/ 2 w 17"/>
              <a:gd name="T1" fmla="*/ 16 h 17"/>
              <a:gd name="T2" fmla="*/ 2 w 17"/>
              <a:gd name="T3" fmla="*/ 16 h 17"/>
              <a:gd name="T4" fmla="*/ 2 w 17"/>
              <a:gd name="T5" fmla="*/ 13 h 17"/>
              <a:gd name="T6" fmla="*/ 0 w 17"/>
              <a:gd name="T7" fmla="*/ 11 h 17"/>
              <a:gd name="T8" fmla="*/ 0 w 17"/>
              <a:gd name="T9" fmla="*/ 9 h 17"/>
              <a:gd name="T10" fmla="*/ 0 w 17"/>
              <a:gd name="T11" fmla="*/ 6 h 17"/>
              <a:gd name="T12" fmla="*/ 2 w 17"/>
              <a:gd name="T13" fmla="*/ 4 h 17"/>
              <a:gd name="T14" fmla="*/ 2 w 17"/>
              <a:gd name="T15" fmla="*/ 2 h 17"/>
              <a:gd name="T16" fmla="*/ 4 w 17"/>
              <a:gd name="T17" fmla="*/ 2 h 17"/>
              <a:gd name="T18" fmla="*/ 6 w 17"/>
              <a:gd name="T19" fmla="*/ 0 h 17"/>
              <a:gd name="T20" fmla="*/ 9 w 17"/>
              <a:gd name="T21" fmla="*/ 0 h 17"/>
              <a:gd name="T22" fmla="*/ 11 w 17"/>
              <a:gd name="T23" fmla="*/ 0 h 17"/>
              <a:gd name="T24" fmla="*/ 13 w 17"/>
              <a:gd name="T25" fmla="*/ 2 h 17"/>
              <a:gd name="T26" fmla="*/ 16 w 17"/>
              <a:gd name="T27" fmla="*/ 2 h 17"/>
              <a:gd name="T28" fmla="*/ 2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2" y="16"/>
                </a:moveTo>
                <a:lnTo>
                  <a:pt x="2" y="16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3" y="2"/>
                </a:lnTo>
                <a:lnTo>
                  <a:pt x="16" y="2"/>
                </a:lnTo>
                <a:lnTo>
                  <a:pt x="2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2" name="Freeform 1162"/>
          <p:cNvSpPr>
            <a:spLocks/>
          </p:cNvSpPr>
          <p:nvPr/>
        </p:nvSpPr>
        <p:spPr bwMode="auto">
          <a:xfrm>
            <a:off x="7343775" y="2620963"/>
            <a:ext cx="28575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0 h 17"/>
              <a:gd name="T8" fmla="*/ 8 w 17"/>
              <a:gd name="T9" fmla="*/ 2 h 17"/>
              <a:gd name="T10" fmla="*/ 12 w 17"/>
              <a:gd name="T11" fmla="*/ 2 h 17"/>
              <a:gd name="T12" fmla="*/ 12 w 17"/>
              <a:gd name="T13" fmla="*/ 4 h 17"/>
              <a:gd name="T14" fmla="*/ 16 w 17"/>
              <a:gd name="T15" fmla="*/ 4 h 17"/>
              <a:gd name="T16" fmla="*/ 16 w 17"/>
              <a:gd name="T17" fmla="*/ 6 h 17"/>
              <a:gd name="T18" fmla="*/ 16 w 17"/>
              <a:gd name="T19" fmla="*/ 8 h 17"/>
              <a:gd name="T20" fmla="*/ 16 w 17"/>
              <a:gd name="T21" fmla="*/ 10 h 17"/>
              <a:gd name="T22" fmla="*/ 16 w 17"/>
              <a:gd name="T23" fmla="*/ 12 h 17"/>
              <a:gd name="T24" fmla="*/ 12 w 17"/>
              <a:gd name="T25" fmla="*/ 12 h 17"/>
              <a:gd name="T26" fmla="*/ 8 w 17"/>
              <a:gd name="T27" fmla="*/ 14 h 17"/>
              <a:gd name="T28" fmla="*/ 4 w 17"/>
              <a:gd name="T29" fmla="*/ 16 h 17"/>
              <a:gd name="T30" fmla="*/ 0 w 17"/>
              <a:gd name="T31" fmla="*/ 16 h 17"/>
              <a:gd name="T32" fmla="*/ 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8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2"/>
                </a:lnTo>
                <a:lnTo>
                  <a:pt x="12" y="12"/>
                </a:lnTo>
                <a:lnTo>
                  <a:pt x="8" y="14"/>
                </a:ln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3" name="Freeform 1163"/>
          <p:cNvSpPr>
            <a:spLocks/>
          </p:cNvSpPr>
          <p:nvPr/>
        </p:nvSpPr>
        <p:spPr bwMode="auto">
          <a:xfrm>
            <a:off x="7343775" y="2622550"/>
            <a:ext cx="28575" cy="26988"/>
          </a:xfrm>
          <a:custGeom>
            <a:avLst/>
            <a:gdLst>
              <a:gd name="T0" fmla="*/ 0 w 17"/>
              <a:gd name="T1" fmla="*/ 16 h 17"/>
              <a:gd name="T2" fmla="*/ 1 w 17"/>
              <a:gd name="T3" fmla="*/ 16 h 17"/>
              <a:gd name="T4" fmla="*/ 2 w 17"/>
              <a:gd name="T5" fmla="*/ 16 h 17"/>
              <a:gd name="T6" fmla="*/ 3 w 17"/>
              <a:gd name="T7" fmla="*/ 16 h 17"/>
              <a:gd name="T8" fmla="*/ 4 w 17"/>
              <a:gd name="T9" fmla="*/ 10 h 17"/>
              <a:gd name="T10" fmla="*/ 5 w 17"/>
              <a:gd name="T11" fmla="*/ 10 h 17"/>
              <a:gd name="T12" fmla="*/ 6 w 17"/>
              <a:gd name="T13" fmla="*/ 10 h 17"/>
              <a:gd name="T14" fmla="*/ 7 w 17"/>
              <a:gd name="T15" fmla="*/ 10 h 17"/>
              <a:gd name="T16" fmla="*/ 8 w 17"/>
              <a:gd name="T17" fmla="*/ 5 h 17"/>
              <a:gd name="T18" fmla="*/ 9 w 17"/>
              <a:gd name="T19" fmla="*/ 5 h 17"/>
              <a:gd name="T20" fmla="*/ 10 w 17"/>
              <a:gd name="T21" fmla="*/ 5 h 17"/>
              <a:gd name="T22" fmla="*/ 11 w 17"/>
              <a:gd name="T23" fmla="*/ 5 h 17"/>
              <a:gd name="T24" fmla="*/ 12 w 17"/>
              <a:gd name="T25" fmla="*/ 0 h 17"/>
              <a:gd name="T26" fmla="*/ 13 w 17"/>
              <a:gd name="T27" fmla="*/ 0 h 17"/>
              <a:gd name="T28" fmla="*/ 14 w 17"/>
              <a:gd name="T29" fmla="*/ 0 h 17"/>
              <a:gd name="T30" fmla="*/ 16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16"/>
                </a:moveTo>
                <a:lnTo>
                  <a:pt x="1" y="16"/>
                </a:lnTo>
                <a:lnTo>
                  <a:pt x="2" y="16"/>
                </a:lnTo>
                <a:lnTo>
                  <a:pt x="3" y="16"/>
                </a:lnTo>
                <a:lnTo>
                  <a:pt x="4" y="10"/>
                </a:lnTo>
                <a:lnTo>
                  <a:pt x="5" y="10"/>
                </a:lnTo>
                <a:lnTo>
                  <a:pt x="6" y="10"/>
                </a:lnTo>
                <a:lnTo>
                  <a:pt x="7" y="10"/>
                </a:lnTo>
                <a:lnTo>
                  <a:pt x="8" y="5"/>
                </a:lnTo>
                <a:lnTo>
                  <a:pt x="9" y="5"/>
                </a:lnTo>
                <a:lnTo>
                  <a:pt x="10" y="5"/>
                </a:lnTo>
                <a:lnTo>
                  <a:pt x="11" y="5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04" name="Freeform 1164"/>
          <p:cNvSpPr>
            <a:spLocks/>
          </p:cNvSpPr>
          <p:nvPr/>
        </p:nvSpPr>
        <p:spPr bwMode="auto">
          <a:xfrm>
            <a:off x="7339013" y="2620963"/>
            <a:ext cx="26987" cy="26987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4 h 17"/>
              <a:gd name="T6" fmla="*/ 8 w 17"/>
              <a:gd name="T7" fmla="*/ 14 h 17"/>
              <a:gd name="T8" fmla="*/ 4 w 17"/>
              <a:gd name="T9" fmla="*/ 12 h 17"/>
              <a:gd name="T10" fmla="*/ 0 w 17"/>
              <a:gd name="T11" fmla="*/ 10 h 17"/>
              <a:gd name="T12" fmla="*/ 0 w 17"/>
              <a:gd name="T13" fmla="*/ 8 h 17"/>
              <a:gd name="T14" fmla="*/ 0 w 17"/>
              <a:gd name="T15" fmla="*/ 6 h 17"/>
              <a:gd name="T16" fmla="*/ 0 w 17"/>
              <a:gd name="T17" fmla="*/ 4 h 17"/>
              <a:gd name="T18" fmla="*/ 4 w 17"/>
              <a:gd name="T19" fmla="*/ 4 h 17"/>
              <a:gd name="T20" fmla="*/ 4 w 17"/>
              <a:gd name="T21" fmla="*/ 2 h 17"/>
              <a:gd name="T22" fmla="*/ 8 w 17"/>
              <a:gd name="T23" fmla="*/ 2 h 17"/>
              <a:gd name="T24" fmla="*/ 12 w 17"/>
              <a:gd name="T25" fmla="*/ 0 h 17"/>
              <a:gd name="T26" fmla="*/ 16 w 17"/>
              <a:gd name="T27" fmla="*/ 0 h 17"/>
              <a:gd name="T28" fmla="*/ 16 w 17"/>
              <a:gd name="T29" fmla="*/ 1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17"/>
              <a:gd name="T47" fmla="*/ 17 w 17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4"/>
                </a:lnTo>
                <a:lnTo>
                  <a:pt x="8" y="14"/>
                </a:lnTo>
                <a:lnTo>
                  <a:pt x="4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5" name="Freeform 1165"/>
          <p:cNvSpPr>
            <a:spLocks/>
          </p:cNvSpPr>
          <p:nvPr/>
        </p:nvSpPr>
        <p:spPr bwMode="auto">
          <a:xfrm>
            <a:off x="7366000" y="2616200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3 w 17"/>
              <a:gd name="T5" fmla="*/ 0 h 17"/>
              <a:gd name="T6" fmla="*/ 6 w 17"/>
              <a:gd name="T7" fmla="*/ 0 h 17"/>
              <a:gd name="T8" fmla="*/ 9 w 17"/>
              <a:gd name="T9" fmla="*/ 2 h 17"/>
              <a:gd name="T10" fmla="*/ 12 w 17"/>
              <a:gd name="T11" fmla="*/ 2 h 17"/>
              <a:gd name="T12" fmla="*/ 12 w 17"/>
              <a:gd name="T13" fmla="*/ 4 h 17"/>
              <a:gd name="T14" fmla="*/ 16 w 17"/>
              <a:gd name="T15" fmla="*/ 6 h 17"/>
              <a:gd name="T16" fmla="*/ 16 w 17"/>
              <a:gd name="T17" fmla="*/ 9 h 17"/>
              <a:gd name="T18" fmla="*/ 16 w 17"/>
              <a:gd name="T19" fmla="*/ 11 h 17"/>
              <a:gd name="T20" fmla="*/ 12 w 17"/>
              <a:gd name="T21" fmla="*/ 11 h 17"/>
              <a:gd name="T22" fmla="*/ 12 w 17"/>
              <a:gd name="T23" fmla="*/ 13 h 17"/>
              <a:gd name="T24" fmla="*/ 9 w 17"/>
              <a:gd name="T25" fmla="*/ 13 h 17"/>
              <a:gd name="T26" fmla="*/ 9 w 17"/>
              <a:gd name="T27" fmla="*/ 16 h 17"/>
              <a:gd name="T28" fmla="*/ 6 w 17"/>
              <a:gd name="T29" fmla="*/ 16 h 17"/>
              <a:gd name="T30" fmla="*/ 0 w 17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2" y="11"/>
                </a:lnTo>
                <a:lnTo>
                  <a:pt x="12" y="13"/>
                </a:lnTo>
                <a:lnTo>
                  <a:pt x="9" y="13"/>
                </a:lnTo>
                <a:lnTo>
                  <a:pt x="9" y="16"/>
                </a:lnTo>
                <a:lnTo>
                  <a:pt x="6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6" name="Freeform 1166"/>
          <p:cNvSpPr>
            <a:spLocks/>
          </p:cNvSpPr>
          <p:nvPr/>
        </p:nvSpPr>
        <p:spPr bwMode="auto">
          <a:xfrm>
            <a:off x="7369175" y="2608263"/>
            <a:ext cx="31750" cy="26987"/>
          </a:xfrm>
          <a:custGeom>
            <a:avLst/>
            <a:gdLst>
              <a:gd name="T0" fmla="*/ 0 w 19"/>
              <a:gd name="T1" fmla="*/ 16 h 17"/>
              <a:gd name="T2" fmla="*/ 1 w 19"/>
              <a:gd name="T3" fmla="*/ 14 h 17"/>
              <a:gd name="T4" fmla="*/ 2 w 19"/>
              <a:gd name="T5" fmla="*/ 14 h 17"/>
              <a:gd name="T6" fmla="*/ 3 w 19"/>
              <a:gd name="T7" fmla="*/ 12 h 17"/>
              <a:gd name="T8" fmla="*/ 5 w 19"/>
              <a:gd name="T9" fmla="*/ 12 h 17"/>
              <a:gd name="T10" fmla="*/ 6 w 19"/>
              <a:gd name="T11" fmla="*/ 10 h 17"/>
              <a:gd name="T12" fmla="*/ 7 w 19"/>
              <a:gd name="T13" fmla="*/ 10 h 17"/>
              <a:gd name="T14" fmla="*/ 8 w 19"/>
              <a:gd name="T15" fmla="*/ 8 h 17"/>
              <a:gd name="T16" fmla="*/ 9 w 19"/>
              <a:gd name="T17" fmla="*/ 8 h 17"/>
              <a:gd name="T18" fmla="*/ 10 w 19"/>
              <a:gd name="T19" fmla="*/ 7 h 17"/>
              <a:gd name="T20" fmla="*/ 12 w 19"/>
              <a:gd name="T21" fmla="*/ 7 h 17"/>
              <a:gd name="T22" fmla="*/ 13 w 19"/>
              <a:gd name="T23" fmla="*/ 5 h 17"/>
              <a:gd name="T24" fmla="*/ 14 w 19"/>
              <a:gd name="T25" fmla="*/ 3 h 17"/>
              <a:gd name="T26" fmla="*/ 15 w 19"/>
              <a:gd name="T27" fmla="*/ 3 h 17"/>
              <a:gd name="T28" fmla="*/ 16 w 19"/>
              <a:gd name="T29" fmla="*/ 1 h 17"/>
              <a:gd name="T30" fmla="*/ 17 w 19"/>
              <a:gd name="T31" fmla="*/ 1 h 17"/>
              <a:gd name="T32" fmla="*/ 18 w 19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7"/>
              <a:gd name="T53" fmla="*/ 19 w 19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7">
                <a:moveTo>
                  <a:pt x="0" y="16"/>
                </a:moveTo>
                <a:lnTo>
                  <a:pt x="1" y="14"/>
                </a:lnTo>
                <a:lnTo>
                  <a:pt x="2" y="14"/>
                </a:lnTo>
                <a:lnTo>
                  <a:pt x="3" y="12"/>
                </a:lnTo>
                <a:lnTo>
                  <a:pt x="5" y="12"/>
                </a:lnTo>
                <a:lnTo>
                  <a:pt x="6" y="10"/>
                </a:lnTo>
                <a:lnTo>
                  <a:pt x="7" y="10"/>
                </a:lnTo>
                <a:lnTo>
                  <a:pt x="8" y="8"/>
                </a:lnTo>
                <a:lnTo>
                  <a:pt x="9" y="8"/>
                </a:lnTo>
                <a:lnTo>
                  <a:pt x="10" y="7"/>
                </a:lnTo>
                <a:lnTo>
                  <a:pt x="12" y="7"/>
                </a:lnTo>
                <a:lnTo>
                  <a:pt x="13" y="5"/>
                </a:lnTo>
                <a:lnTo>
                  <a:pt x="14" y="3"/>
                </a:lnTo>
                <a:lnTo>
                  <a:pt x="15" y="3"/>
                </a:lnTo>
                <a:lnTo>
                  <a:pt x="16" y="1"/>
                </a:lnTo>
                <a:lnTo>
                  <a:pt x="17" y="1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07" name="Freeform 1167"/>
          <p:cNvSpPr>
            <a:spLocks/>
          </p:cNvSpPr>
          <p:nvPr/>
        </p:nvSpPr>
        <p:spPr bwMode="auto">
          <a:xfrm>
            <a:off x="7362825" y="2616200"/>
            <a:ext cx="26988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9 w 17"/>
              <a:gd name="T7" fmla="*/ 16 h 17"/>
              <a:gd name="T8" fmla="*/ 6 w 17"/>
              <a:gd name="T9" fmla="*/ 13 h 17"/>
              <a:gd name="T10" fmla="*/ 3 w 17"/>
              <a:gd name="T11" fmla="*/ 13 h 17"/>
              <a:gd name="T12" fmla="*/ 3 w 17"/>
              <a:gd name="T13" fmla="*/ 11 h 17"/>
              <a:gd name="T14" fmla="*/ 0 w 17"/>
              <a:gd name="T15" fmla="*/ 11 h 17"/>
              <a:gd name="T16" fmla="*/ 0 w 17"/>
              <a:gd name="T17" fmla="*/ 9 h 17"/>
              <a:gd name="T18" fmla="*/ 0 w 17"/>
              <a:gd name="T19" fmla="*/ 6 h 17"/>
              <a:gd name="T20" fmla="*/ 0 w 17"/>
              <a:gd name="T21" fmla="*/ 4 h 17"/>
              <a:gd name="T22" fmla="*/ 3 w 17"/>
              <a:gd name="T23" fmla="*/ 2 h 17"/>
              <a:gd name="T24" fmla="*/ 3 w 17"/>
              <a:gd name="T25" fmla="*/ 0 h 17"/>
              <a:gd name="T26" fmla="*/ 6 w 17"/>
              <a:gd name="T27" fmla="*/ 0 h 17"/>
              <a:gd name="T28" fmla="*/ 9 w 17"/>
              <a:gd name="T29" fmla="*/ 0 h 17"/>
              <a:gd name="T30" fmla="*/ 16 w 17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9" y="16"/>
                </a:lnTo>
                <a:lnTo>
                  <a:pt x="6" y="13"/>
                </a:lnTo>
                <a:lnTo>
                  <a:pt x="3" y="13"/>
                </a:lnTo>
                <a:lnTo>
                  <a:pt x="3" y="11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3" y="2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8" name="Freeform 1168"/>
          <p:cNvSpPr>
            <a:spLocks/>
          </p:cNvSpPr>
          <p:nvPr/>
        </p:nvSpPr>
        <p:spPr bwMode="auto">
          <a:xfrm>
            <a:off x="7394575" y="2601913"/>
            <a:ext cx="25400" cy="26987"/>
          </a:xfrm>
          <a:custGeom>
            <a:avLst/>
            <a:gdLst>
              <a:gd name="T0" fmla="*/ 0 w 17"/>
              <a:gd name="T1" fmla="*/ 2 h 17"/>
              <a:gd name="T2" fmla="*/ 0 w 17"/>
              <a:gd name="T3" fmla="*/ 2 h 17"/>
              <a:gd name="T4" fmla="*/ 2 w 17"/>
              <a:gd name="T5" fmla="*/ 0 h 17"/>
              <a:gd name="T6" fmla="*/ 5 w 17"/>
              <a:gd name="T7" fmla="*/ 0 h 17"/>
              <a:gd name="T8" fmla="*/ 8 w 17"/>
              <a:gd name="T9" fmla="*/ 0 h 17"/>
              <a:gd name="T10" fmla="*/ 10 w 17"/>
              <a:gd name="T11" fmla="*/ 2 h 17"/>
              <a:gd name="T12" fmla="*/ 13 w 17"/>
              <a:gd name="T13" fmla="*/ 2 h 17"/>
              <a:gd name="T14" fmla="*/ 13 w 17"/>
              <a:gd name="T15" fmla="*/ 4 h 17"/>
              <a:gd name="T16" fmla="*/ 16 w 17"/>
              <a:gd name="T17" fmla="*/ 4 h 17"/>
              <a:gd name="T18" fmla="*/ 16 w 17"/>
              <a:gd name="T19" fmla="*/ 6 h 17"/>
              <a:gd name="T20" fmla="*/ 16 w 17"/>
              <a:gd name="T21" fmla="*/ 9 h 17"/>
              <a:gd name="T22" fmla="*/ 16 w 17"/>
              <a:gd name="T23" fmla="*/ 11 h 17"/>
              <a:gd name="T24" fmla="*/ 13 w 17"/>
              <a:gd name="T25" fmla="*/ 13 h 17"/>
              <a:gd name="T26" fmla="*/ 13 w 17"/>
              <a:gd name="T27" fmla="*/ 16 h 17"/>
              <a:gd name="T28" fmla="*/ 10 w 17"/>
              <a:gd name="T29" fmla="*/ 16 h 17"/>
              <a:gd name="T30" fmla="*/ 0 w 17"/>
              <a:gd name="T31" fmla="*/ 2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17"/>
              <a:gd name="T50" fmla="*/ 17 w 17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17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8" y="0"/>
                </a:lnTo>
                <a:lnTo>
                  <a:pt x="10" y="2"/>
                </a:lnTo>
                <a:lnTo>
                  <a:pt x="13" y="2"/>
                </a:lnTo>
                <a:lnTo>
                  <a:pt x="13" y="4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6" y="11"/>
                </a:lnTo>
                <a:lnTo>
                  <a:pt x="13" y="13"/>
                </a:lnTo>
                <a:lnTo>
                  <a:pt x="13" y="16"/>
                </a:lnTo>
                <a:lnTo>
                  <a:pt x="10" y="16"/>
                </a:lnTo>
                <a:lnTo>
                  <a:pt x="0" y="2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9" name="Freeform 1169"/>
          <p:cNvSpPr>
            <a:spLocks/>
          </p:cNvSpPr>
          <p:nvPr/>
        </p:nvSpPr>
        <p:spPr bwMode="auto">
          <a:xfrm>
            <a:off x="7296150" y="2679700"/>
            <a:ext cx="53975" cy="28575"/>
          </a:xfrm>
          <a:custGeom>
            <a:avLst/>
            <a:gdLst>
              <a:gd name="T0" fmla="*/ 0 w 34"/>
              <a:gd name="T1" fmla="*/ 17 h 18"/>
              <a:gd name="T2" fmla="*/ 1 w 34"/>
              <a:gd name="T3" fmla="*/ 15 h 18"/>
              <a:gd name="T4" fmla="*/ 3 w 34"/>
              <a:gd name="T5" fmla="*/ 13 h 18"/>
              <a:gd name="T6" fmla="*/ 4 w 34"/>
              <a:gd name="T7" fmla="*/ 12 h 18"/>
              <a:gd name="T8" fmla="*/ 6 w 34"/>
              <a:gd name="T9" fmla="*/ 10 h 18"/>
              <a:gd name="T10" fmla="*/ 8 w 34"/>
              <a:gd name="T11" fmla="*/ 9 h 18"/>
              <a:gd name="T12" fmla="*/ 9 w 34"/>
              <a:gd name="T13" fmla="*/ 7 h 18"/>
              <a:gd name="T14" fmla="*/ 11 w 34"/>
              <a:gd name="T15" fmla="*/ 6 h 18"/>
              <a:gd name="T16" fmla="*/ 13 w 34"/>
              <a:gd name="T17" fmla="*/ 5 h 18"/>
              <a:gd name="T18" fmla="*/ 16 w 34"/>
              <a:gd name="T19" fmla="*/ 4 h 18"/>
              <a:gd name="T20" fmla="*/ 18 w 34"/>
              <a:gd name="T21" fmla="*/ 3 h 18"/>
              <a:gd name="T22" fmla="*/ 20 w 34"/>
              <a:gd name="T23" fmla="*/ 2 h 18"/>
              <a:gd name="T24" fmla="*/ 23 w 34"/>
              <a:gd name="T25" fmla="*/ 2 h 18"/>
              <a:gd name="T26" fmla="*/ 25 w 34"/>
              <a:gd name="T27" fmla="*/ 1 h 18"/>
              <a:gd name="T28" fmla="*/ 27 w 34"/>
              <a:gd name="T29" fmla="*/ 0 h 18"/>
              <a:gd name="T30" fmla="*/ 30 w 34"/>
              <a:gd name="T31" fmla="*/ 0 h 18"/>
              <a:gd name="T32" fmla="*/ 33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0" y="17"/>
                </a:moveTo>
                <a:lnTo>
                  <a:pt x="1" y="15"/>
                </a:lnTo>
                <a:lnTo>
                  <a:pt x="3" y="13"/>
                </a:lnTo>
                <a:lnTo>
                  <a:pt x="4" y="12"/>
                </a:lnTo>
                <a:lnTo>
                  <a:pt x="6" y="10"/>
                </a:lnTo>
                <a:lnTo>
                  <a:pt x="8" y="9"/>
                </a:lnTo>
                <a:lnTo>
                  <a:pt x="9" y="7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18" y="3"/>
                </a:lnTo>
                <a:lnTo>
                  <a:pt x="20" y="2"/>
                </a:lnTo>
                <a:lnTo>
                  <a:pt x="23" y="2"/>
                </a:lnTo>
                <a:lnTo>
                  <a:pt x="25" y="1"/>
                </a:lnTo>
                <a:lnTo>
                  <a:pt x="27" y="0"/>
                </a:lnTo>
                <a:lnTo>
                  <a:pt x="30" y="0"/>
                </a:lnTo>
                <a:lnTo>
                  <a:pt x="33" y="0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10" name="Freeform 1170"/>
          <p:cNvSpPr>
            <a:spLocks/>
          </p:cNvSpPr>
          <p:nvPr/>
        </p:nvSpPr>
        <p:spPr bwMode="auto">
          <a:xfrm>
            <a:off x="7291388" y="2701925"/>
            <a:ext cx="26987" cy="26988"/>
          </a:xfrm>
          <a:custGeom>
            <a:avLst/>
            <a:gdLst>
              <a:gd name="T0" fmla="*/ 16 w 17"/>
              <a:gd name="T1" fmla="*/ 10 h 17"/>
              <a:gd name="T2" fmla="*/ 16 w 17"/>
              <a:gd name="T3" fmla="*/ 10 h 17"/>
              <a:gd name="T4" fmla="*/ 13 w 17"/>
              <a:gd name="T5" fmla="*/ 13 h 17"/>
              <a:gd name="T6" fmla="*/ 11 w 17"/>
              <a:gd name="T7" fmla="*/ 16 h 17"/>
              <a:gd name="T8" fmla="*/ 9 w 17"/>
              <a:gd name="T9" fmla="*/ 16 h 17"/>
              <a:gd name="T10" fmla="*/ 6 w 17"/>
              <a:gd name="T11" fmla="*/ 16 h 17"/>
              <a:gd name="T12" fmla="*/ 4 w 17"/>
              <a:gd name="T13" fmla="*/ 16 h 17"/>
              <a:gd name="T14" fmla="*/ 2 w 17"/>
              <a:gd name="T15" fmla="*/ 13 h 17"/>
              <a:gd name="T16" fmla="*/ 0 w 17"/>
              <a:gd name="T17" fmla="*/ 10 h 17"/>
              <a:gd name="T18" fmla="*/ 0 w 17"/>
              <a:gd name="T19" fmla="*/ 8 h 17"/>
              <a:gd name="T20" fmla="*/ 0 w 17"/>
              <a:gd name="T21" fmla="*/ 5 h 17"/>
              <a:gd name="T22" fmla="*/ 0 w 17"/>
              <a:gd name="T23" fmla="*/ 2 h 17"/>
              <a:gd name="T24" fmla="*/ 0 w 17"/>
              <a:gd name="T25" fmla="*/ 0 h 17"/>
              <a:gd name="T26" fmla="*/ 16 w 17"/>
              <a:gd name="T27" fmla="*/ 1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6" y="10"/>
                </a:moveTo>
                <a:lnTo>
                  <a:pt x="16" y="10"/>
                </a:lnTo>
                <a:lnTo>
                  <a:pt x="13" y="13"/>
                </a:lnTo>
                <a:lnTo>
                  <a:pt x="11" y="16"/>
                </a:lnTo>
                <a:lnTo>
                  <a:pt x="9" y="16"/>
                </a:lnTo>
                <a:lnTo>
                  <a:pt x="6" y="16"/>
                </a:lnTo>
                <a:lnTo>
                  <a:pt x="4" y="16"/>
                </a:lnTo>
                <a:lnTo>
                  <a:pt x="2" y="13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1" name="Freeform 1171"/>
          <p:cNvSpPr>
            <a:spLocks/>
          </p:cNvSpPr>
          <p:nvPr/>
        </p:nvSpPr>
        <p:spPr bwMode="auto">
          <a:xfrm>
            <a:off x="7348538" y="2673350"/>
            <a:ext cx="26987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4 w 17"/>
              <a:gd name="T5" fmla="*/ 0 h 17"/>
              <a:gd name="T6" fmla="*/ 8 w 17"/>
              <a:gd name="T7" fmla="*/ 2 h 17"/>
              <a:gd name="T8" fmla="*/ 12 w 17"/>
              <a:gd name="T9" fmla="*/ 4 h 17"/>
              <a:gd name="T10" fmla="*/ 16 w 17"/>
              <a:gd name="T11" fmla="*/ 4 h 17"/>
              <a:gd name="T12" fmla="*/ 16 w 17"/>
              <a:gd name="T13" fmla="*/ 6 h 17"/>
              <a:gd name="T14" fmla="*/ 16 w 17"/>
              <a:gd name="T15" fmla="*/ 8 h 17"/>
              <a:gd name="T16" fmla="*/ 16 w 17"/>
              <a:gd name="T17" fmla="*/ 10 h 17"/>
              <a:gd name="T18" fmla="*/ 16 w 17"/>
              <a:gd name="T19" fmla="*/ 12 h 17"/>
              <a:gd name="T20" fmla="*/ 12 w 17"/>
              <a:gd name="T21" fmla="*/ 12 h 17"/>
              <a:gd name="T22" fmla="*/ 12 w 17"/>
              <a:gd name="T23" fmla="*/ 14 h 17"/>
              <a:gd name="T24" fmla="*/ 8 w 17"/>
              <a:gd name="T25" fmla="*/ 14 h 17"/>
              <a:gd name="T26" fmla="*/ 8 w 17"/>
              <a:gd name="T27" fmla="*/ 16 h 17"/>
              <a:gd name="T28" fmla="*/ 4 w 17"/>
              <a:gd name="T29" fmla="*/ 16 h 17"/>
              <a:gd name="T30" fmla="*/ 0 w 17"/>
              <a:gd name="T31" fmla="*/ 16 h 17"/>
              <a:gd name="T32" fmla="*/ 0 w 17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2"/>
                </a:lnTo>
                <a:lnTo>
                  <a:pt x="12" y="12"/>
                </a:lnTo>
                <a:lnTo>
                  <a:pt x="12" y="14"/>
                </a:lnTo>
                <a:lnTo>
                  <a:pt x="8" y="14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2" name="Freeform 1172"/>
          <p:cNvSpPr>
            <a:spLocks/>
          </p:cNvSpPr>
          <p:nvPr/>
        </p:nvSpPr>
        <p:spPr bwMode="auto">
          <a:xfrm>
            <a:off x="7348538" y="2679700"/>
            <a:ext cx="26987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1 w 17"/>
              <a:gd name="T5" fmla="*/ 0 h 17"/>
              <a:gd name="T6" fmla="*/ 2 w 17"/>
              <a:gd name="T7" fmla="*/ 0 h 17"/>
              <a:gd name="T8" fmla="*/ 3 w 17"/>
              <a:gd name="T9" fmla="*/ 0 h 17"/>
              <a:gd name="T10" fmla="*/ 4 w 17"/>
              <a:gd name="T11" fmla="*/ 0 h 17"/>
              <a:gd name="T12" fmla="*/ 5 w 17"/>
              <a:gd name="T13" fmla="*/ 0 h 17"/>
              <a:gd name="T14" fmla="*/ 6 w 17"/>
              <a:gd name="T15" fmla="*/ 0 h 17"/>
              <a:gd name="T16" fmla="*/ 7 w 17"/>
              <a:gd name="T17" fmla="*/ 0 h 17"/>
              <a:gd name="T18" fmla="*/ 8 w 17"/>
              <a:gd name="T19" fmla="*/ 0 h 17"/>
              <a:gd name="T20" fmla="*/ 9 w 17"/>
              <a:gd name="T21" fmla="*/ 8 h 17"/>
              <a:gd name="T22" fmla="*/ 10 w 17"/>
              <a:gd name="T23" fmla="*/ 8 h 17"/>
              <a:gd name="T24" fmla="*/ 11 w 17"/>
              <a:gd name="T25" fmla="*/ 8 h 17"/>
              <a:gd name="T26" fmla="*/ 12 w 17"/>
              <a:gd name="T27" fmla="*/ 8 h 17"/>
              <a:gd name="T28" fmla="*/ 13 w 17"/>
              <a:gd name="T29" fmla="*/ 8 h 17"/>
              <a:gd name="T30" fmla="*/ 14 w 17"/>
              <a:gd name="T31" fmla="*/ 16 h 17"/>
              <a:gd name="T32" fmla="*/ 16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8"/>
                </a:lnTo>
                <a:lnTo>
                  <a:pt x="10" y="8"/>
                </a:lnTo>
                <a:lnTo>
                  <a:pt x="11" y="8"/>
                </a:lnTo>
                <a:lnTo>
                  <a:pt x="12" y="8"/>
                </a:lnTo>
                <a:lnTo>
                  <a:pt x="13" y="8"/>
                </a:lnTo>
                <a:lnTo>
                  <a:pt x="14" y="16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13" name="Freeform 1173"/>
          <p:cNvSpPr>
            <a:spLocks/>
          </p:cNvSpPr>
          <p:nvPr/>
        </p:nvSpPr>
        <p:spPr bwMode="auto">
          <a:xfrm>
            <a:off x="7342188" y="2673350"/>
            <a:ext cx="26987" cy="26988"/>
          </a:xfrm>
          <a:custGeom>
            <a:avLst/>
            <a:gdLst>
              <a:gd name="T0" fmla="*/ 16 w 17"/>
              <a:gd name="T1" fmla="*/ 16 h 17"/>
              <a:gd name="T2" fmla="*/ 16 w 17"/>
              <a:gd name="T3" fmla="*/ 16 h 17"/>
              <a:gd name="T4" fmla="*/ 12 w 17"/>
              <a:gd name="T5" fmla="*/ 16 h 17"/>
              <a:gd name="T6" fmla="*/ 8 w 17"/>
              <a:gd name="T7" fmla="*/ 16 h 17"/>
              <a:gd name="T8" fmla="*/ 8 w 17"/>
              <a:gd name="T9" fmla="*/ 14 h 17"/>
              <a:gd name="T10" fmla="*/ 4 w 17"/>
              <a:gd name="T11" fmla="*/ 14 h 17"/>
              <a:gd name="T12" fmla="*/ 4 w 17"/>
              <a:gd name="T13" fmla="*/ 12 h 17"/>
              <a:gd name="T14" fmla="*/ 0 w 17"/>
              <a:gd name="T15" fmla="*/ 10 h 17"/>
              <a:gd name="T16" fmla="*/ 0 w 17"/>
              <a:gd name="T17" fmla="*/ 8 h 17"/>
              <a:gd name="T18" fmla="*/ 0 w 17"/>
              <a:gd name="T19" fmla="*/ 6 h 17"/>
              <a:gd name="T20" fmla="*/ 0 w 17"/>
              <a:gd name="T21" fmla="*/ 4 h 17"/>
              <a:gd name="T22" fmla="*/ 4 w 17"/>
              <a:gd name="T23" fmla="*/ 4 h 17"/>
              <a:gd name="T24" fmla="*/ 4 w 17"/>
              <a:gd name="T25" fmla="*/ 2 h 17"/>
              <a:gd name="T26" fmla="*/ 8 w 17"/>
              <a:gd name="T27" fmla="*/ 2 h 17"/>
              <a:gd name="T28" fmla="*/ 12 w 17"/>
              <a:gd name="T29" fmla="*/ 2 h 17"/>
              <a:gd name="T30" fmla="*/ 12 w 17"/>
              <a:gd name="T31" fmla="*/ 0 h 17"/>
              <a:gd name="T32" fmla="*/ 16 w 17"/>
              <a:gd name="T33" fmla="*/ 0 h 17"/>
              <a:gd name="T34" fmla="*/ 16 w 17"/>
              <a:gd name="T35" fmla="*/ 16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17"/>
              <a:gd name="T56" fmla="*/ 17 w 17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8" y="14"/>
                </a:lnTo>
                <a:lnTo>
                  <a:pt x="4" y="14"/>
                </a:lnTo>
                <a:lnTo>
                  <a:pt x="4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8" y="2"/>
                </a:lnTo>
                <a:lnTo>
                  <a:pt x="12" y="2"/>
                </a:lnTo>
                <a:lnTo>
                  <a:pt x="12" y="0"/>
                </a:lnTo>
                <a:lnTo>
                  <a:pt x="16" y="0"/>
                </a:lnTo>
                <a:lnTo>
                  <a:pt x="16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4" name="Freeform 1174"/>
          <p:cNvSpPr>
            <a:spLocks/>
          </p:cNvSpPr>
          <p:nvPr/>
        </p:nvSpPr>
        <p:spPr bwMode="auto">
          <a:xfrm>
            <a:off x="7370763" y="2676525"/>
            <a:ext cx="28575" cy="26988"/>
          </a:xfrm>
          <a:custGeom>
            <a:avLst/>
            <a:gdLst>
              <a:gd name="T0" fmla="*/ 6 w 17"/>
              <a:gd name="T1" fmla="*/ 0 h 17"/>
              <a:gd name="T2" fmla="*/ 6 w 17"/>
              <a:gd name="T3" fmla="*/ 0 h 17"/>
              <a:gd name="T4" fmla="*/ 9 w 17"/>
              <a:gd name="T5" fmla="*/ 0 h 17"/>
              <a:gd name="T6" fmla="*/ 9 w 17"/>
              <a:gd name="T7" fmla="*/ 2 h 17"/>
              <a:gd name="T8" fmla="*/ 12 w 17"/>
              <a:gd name="T9" fmla="*/ 2 h 17"/>
              <a:gd name="T10" fmla="*/ 12 w 17"/>
              <a:gd name="T11" fmla="*/ 4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8 h 17"/>
              <a:gd name="T18" fmla="*/ 16 w 17"/>
              <a:gd name="T19" fmla="*/ 10 h 17"/>
              <a:gd name="T20" fmla="*/ 16 w 17"/>
              <a:gd name="T21" fmla="*/ 12 h 17"/>
              <a:gd name="T22" fmla="*/ 12 w 17"/>
              <a:gd name="T23" fmla="*/ 12 h 17"/>
              <a:gd name="T24" fmla="*/ 12 w 17"/>
              <a:gd name="T25" fmla="*/ 14 h 17"/>
              <a:gd name="T26" fmla="*/ 9 w 17"/>
              <a:gd name="T27" fmla="*/ 14 h 17"/>
              <a:gd name="T28" fmla="*/ 9 w 17"/>
              <a:gd name="T29" fmla="*/ 16 h 17"/>
              <a:gd name="T30" fmla="*/ 6 w 17"/>
              <a:gd name="T31" fmla="*/ 16 h 17"/>
              <a:gd name="T32" fmla="*/ 3 w 17"/>
              <a:gd name="T33" fmla="*/ 16 h 17"/>
              <a:gd name="T34" fmla="*/ 0 w 17"/>
              <a:gd name="T35" fmla="*/ 16 h 17"/>
              <a:gd name="T36" fmla="*/ 6 w 17"/>
              <a:gd name="T37" fmla="*/ 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7"/>
              <a:gd name="T59" fmla="*/ 17 w 17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7">
                <a:moveTo>
                  <a:pt x="6" y="0"/>
                </a:moveTo>
                <a:lnTo>
                  <a:pt x="6" y="0"/>
                </a:lnTo>
                <a:lnTo>
                  <a:pt x="9" y="0"/>
                </a:lnTo>
                <a:lnTo>
                  <a:pt x="9" y="2"/>
                </a:lnTo>
                <a:lnTo>
                  <a:pt x="12" y="2"/>
                </a:lnTo>
                <a:lnTo>
                  <a:pt x="12" y="4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0"/>
                </a:lnTo>
                <a:lnTo>
                  <a:pt x="16" y="12"/>
                </a:lnTo>
                <a:lnTo>
                  <a:pt x="12" y="12"/>
                </a:lnTo>
                <a:lnTo>
                  <a:pt x="12" y="14"/>
                </a:lnTo>
                <a:lnTo>
                  <a:pt x="9" y="14"/>
                </a:lnTo>
                <a:lnTo>
                  <a:pt x="9" y="16"/>
                </a:lnTo>
                <a:lnTo>
                  <a:pt x="6" y="16"/>
                </a:lnTo>
                <a:lnTo>
                  <a:pt x="3" y="16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5" name="Freeform 1175"/>
          <p:cNvSpPr>
            <a:spLocks/>
          </p:cNvSpPr>
          <p:nvPr/>
        </p:nvSpPr>
        <p:spPr bwMode="auto">
          <a:xfrm>
            <a:off x="7372350" y="2682875"/>
            <a:ext cx="31750" cy="26988"/>
          </a:xfrm>
          <a:custGeom>
            <a:avLst/>
            <a:gdLst>
              <a:gd name="T0" fmla="*/ 0 w 20"/>
              <a:gd name="T1" fmla="*/ 0 h 17"/>
              <a:gd name="T2" fmla="*/ 1 w 20"/>
              <a:gd name="T3" fmla="*/ 0 h 17"/>
              <a:gd name="T4" fmla="*/ 2 w 20"/>
              <a:gd name="T5" fmla="*/ 2 h 17"/>
              <a:gd name="T6" fmla="*/ 3 w 20"/>
              <a:gd name="T7" fmla="*/ 2 h 17"/>
              <a:gd name="T8" fmla="*/ 5 w 20"/>
              <a:gd name="T9" fmla="*/ 2 h 17"/>
              <a:gd name="T10" fmla="*/ 6 w 20"/>
              <a:gd name="T11" fmla="*/ 2 h 17"/>
              <a:gd name="T12" fmla="*/ 7 w 20"/>
              <a:gd name="T13" fmla="*/ 5 h 17"/>
              <a:gd name="T14" fmla="*/ 8 w 20"/>
              <a:gd name="T15" fmla="*/ 5 h 17"/>
              <a:gd name="T16" fmla="*/ 10 w 20"/>
              <a:gd name="T17" fmla="*/ 5 h 17"/>
              <a:gd name="T18" fmla="*/ 11 w 20"/>
              <a:gd name="T19" fmla="*/ 8 h 17"/>
              <a:gd name="T20" fmla="*/ 12 w 20"/>
              <a:gd name="T21" fmla="*/ 8 h 17"/>
              <a:gd name="T22" fmla="*/ 13 w 20"/>
              <a:gd name="T23" fmla="*/ 8 h 17"/>
              <a:gd name="T24" fmla="*/ 14 w 20"/>
              <a:gd name="T25" fmla="*/ 10 h 17"/>
              <a:gd name="T26" fmla="*/ 15 w 20"/>
              <a:gd name="T27" fmla="*/ 10 h 17"/>
              <a:gd name="T28" fmla="*/ 17 w 20"/>
              <a:gd name="T29" fmla="*/ 13 h 17"/>
              <a:gd name="T30" fmla="*/ 18 w 20"/>
              <a:gd name="T31" fmla="*/ 13 h 17"/>
              <a:gd name="T32" fmla="*/ 19 w 20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7"/>
              <a:gd name="T53" fmla="*/ 20 w 2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7">
                <a:moveTo>
                  <a:pt x="0" y="0"/>
                </a:moveTo>
                <a:lnTo>
                  <a:pt x="1" y="0"/>
                </a:lnTo>
                <a:lnTo>
                  <a:pt x="2" y="2"/>
                </a:lnTo>
                <a:lnTo>
                  <a:pt x="3" y="2"/>
                </a:lnTo>
                <a:lnTo>
                  <a:pt x="5" y="2"/>
                </a:lnTo>
                <a:lnTo>
                  <a:pt x="6" y="2"/>
                </a:lnTo>
                <a:lnTo>
                  <a:pt x="7" y="5"/>
                </a:lnTo>
                <a:lnTo>
                  <a:pt x="8" y="5"/>
                </a:lnTo>
                <a:lnTo>
                  <a:pt x="10" y="5"/>
                </a:lnTo>
                <a:lnTo>
                  <a:pt x="11" y="8"/>
                </a:lnTo>
                <a:lnTo>
                  <a:pt x="12" y="8"/>
                </a:lnTo>
                <a:lnTo>
                  <a:pt x="13" y="8"/>
                </a:lnTo>
                <a:lnTo>
                  <a:pt x="14" y="10"/>
                </a:lnTo>
                <a:lnTo>
                  <a:pt x="15" y="10"/>
                </a:lnTo>
                <a:lnTo>
                  <a:pt x="17" y="13"/>
                </a:lnTo>
                <a:lnTo>
                  <a:pt x="18" y="13"/>
                </a:lnTo>
                <a:lnTo>
                  <a:pt x="19" y="16"/>
                </a:lnTo>
              </a:path>
            </a:pathLst>
          </a:custGeom>
          <a:noFill/>
          <a:ln w="12700" cap="rnd">
            <a:solidFill>
              <a:srgbClr val="434B4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16" name="Freeform 1176"/>
          <p:cNvSpPr>
            <a:spLocks/>
          </p:cNvSpPr>
          <p:nvPr/>
        </p:nvSpPr>
        <p:spPr bwMode="auto">
          <a:xfrm>
            <a:off x="7366000" y="2676525"/>
            <a:ext cx="26988" cy="26988"/>
          </a:xfrm>
          <a:custGeom>
            <a:avLst/>
            <a:gdLst>
              <a:gd name="T0" fmla="*/ 9 w 17"/>
              <a:gd name="T1" fmla="*/ 16 h 17"/>
              <a:gd name="T2" fmla="*/ 9 w 17"/>
              <a:gd name="T3" fmla="*/ 16 h 17"/>
              <a:gd name="T4" fmla="*/ 6 w 17"/>
              <a:gd name="T5" fmla="*/ 16 h 17"/>
              <a:gd name="T6" fmla="*/ 6 w 17"/>
              <a:gd name="T7" fmla="*/ 14 h 17"/>
              <a:gd name="T8" fmla="*/ 3 w 17"/>
              <a:gd name="T9" fmla="*/ 14 h 17"/>
              <a:gd name="T10" fmla="*/ 3 w 17"/>
              <a:gd name="T11" fmla="*/ 12 h 17"/>
              <a:gd name="T12" fmla="*/ 0 w 17"/>
              <a:gd name="T13" fmla="*/ 10 h 17"/>
              <a:gd name="T14" fmla="*/ 0 w 17"/>
              <a:gd name="T15" fmla="*/ 8 h 17"/>
              <a:gd name="T16" fmla="*/ 0 w 17"/>
              <a:gd name="T17" fmla="*/ 6 h 17"/>
              <a:gd name="T18" fmla="*/ 3 w 17"/>
              <a:gd name="T19" fmla="*/ 4 h 17"/>
              <a:gd name="T20" fmla="*/ 3 w 17"/>
              <a:gd name="T21" fmla="*/ 2 h 17"/>
              <a:gd name="T22" fmla="*/ 6 w 17"/>
              <a:gd name="T23" fmla="*/ 2 h 17"/>
              <a:gd name="T24" fmla="*/ 6 w 17"/>
              <a:gd name="T25" fmla="*/ 0 h 17"/>
              <a:gd name="T26" fmla="*/ 9 w 17"/>
              <a:gd name="T27" fmla="*/ 0 h 17"/>
              <a:gd name="T28" fmla="*/ 12 w 17"/>
              <a:gd name="T29" fmla="*/ 0 h 17"/>
              <a:gd name="T30" fmla="*/ 16 w 17"/>
              <a:gd name="T31" fmla="*/ 0 h 17"/>
              <a:gd name="T32" fmla="*/ 9 w 17"/>
              <a:gd name="T33" fmla="*/ 16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9" y="16"/>
                </a:moveTo>
                <a:lnTo>
                  <a:pt x="9" y="16"/>
                </a:lnTo>
                <a:lnTo>
                  <a:pt x="6" y="16"/>
                </a:lnTo>
                <a:lnTo>
                  <a:pt x="6" y="14"/>
                </a:lnTo>
                <a:lnTo>
                  <a:pt x="3" y="14"/>
                </a:lnTo>
                <a:lnTo>
                  <a:pt x="3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3" y="4"/>
                </a:ln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9" y="16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7" name="Freeform 1177"/>
          <p:cNvSpPr>
            <a:spLocks/>
          </p:cNvSpPr>
          <p:nvPr/>
        </p:nvSpPr>
        <p:spPr bwMode="auto">
          <a:xfrm>
            <a:off x="7400925" y="2687638"/>
            <a:ext cx="25400" cy="26987"/>
          </a:xfrm>
          <a:custGeom>
            <a:avLst/>
            <a:gdLst>
              <a:gd name="T0" fmla="*/ 10 w 17"/>
              <a:gd name="T1" fmla="*/ 0 h 17"/>
              <a:gd name="T2" fmla="*/ 10 w 17"/>
              <a:gd name="T3" fmla="*/ 0 h 17"/>
              <a:gd name="T4" fmla="*/ 13 w 17"/>
              <a:gd name="T5" fmla="*/ 2 h 17"/>
              <a:gd name="T6" fmla="*/ 16 w 17"/>
              <a:gd name="T7" fmla="*/ 4 h 17"/>
              <a:gd name="T8" fmla="*/ 16 w 17"/>
              <a:gd name="T9" fmla="*/ 6 h 17"/>
              <a:gd name="T10" fmla="*/ 16 w 17"/>
              <a:gd name="T11" fmla="*/ 9 h 17"/>
              <a:gd name="T12" fmla="*/ 13 w 17"/>
              <a:gd name="T13" fmla="*/ 11 h 17"/>
              <a:gd name="T14" fmla="*/ 13 w 17"/>
              <a:gd name="T15" fmla="*/ 13 h 17"/>
              <a:gd name="T16" fmla="*/ 10 w 17"/>
              <a:gd name="T17" fmla="*/ 13 h 17"/>
              <a:gd name="T18" fmla="*/ 8 w 17"/>
              <a:gd name="T19" fmla="*/ 16 h 17"/>
              <a:gd name="T20" fmla="*/ 5 w 17"/>
              <a:gd name="T21" fmla="*/ 16 h 17"/>
              <a:gd name="T22" fmla="*/ 2 w 17"/>
              <a:gd name="T23" fmla="*/ 16 h 17"/>
              <a:gd name="T24" fmla="*/ 0 w 17"/>
              <a:gd name="T25" fmla="*/ 13 h 17"/>
              <a:gd name="T26" fmla="*/ 10 w 17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17"/>
              <a:gd name="T44" fmla="*/ 17 w 17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17">
                <a:moveTo>
                  <a:pt x="10" y="0"/>
                </a:moveTo>
                <a:lnTo>
                  <a:pt x="10" y="0"/>
                </a:lnTo>
                <a:lnTo>
                  <a:pt x="13" y="2"/>
                </a:lnTo>
                <a:lnTo>
                  <a:pt x="16" y="4"/>
                </a:lnTo>
                <a:lnTo>
                  <a:pt x="16" y="6"/>
                </a:lnTo>
                <a:lnTo>
                  <a:pt x="16" y="9"/>
                </a:lnTo>
                <a:lnTo>
                  <a:pt x="13" y="11"/>
                </a:lnTo>
                <a:lnTo>
                  <a:pt x="13" y="13"/>
                </a:lnTo>
                <a:lnTo>
                  <a:pt x="10" y="13"/>
                </a:lnTo>
                <a:lnTo>
                  <a:pt x="8" y="16"/>
                </a:lnTo>
                <a:lnTo>
                  <a:pt x="5" y="16"/>
                </a:lnTo>
                <a:lnTo>
                  <a:pt x="2" y="16"/>
                </a:lnTo>
                <a:lnTo>
                  <a:pt x="0" y="13"/>
                </a:lnTo>
                <a:lnTo>
                  <a:pt x="10" y="0"/>
                </a:lnTo>
              </a:path>
            </a:pathLst>
          </a:custGeom>
          <a:solidFill>
            <a:srgbClr val="434B44"/>
          </a:solidFill>
          <a:ln w="12700" cap="rnd">
            <a:solidFill>
              <a:srgbClr val="434B4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" name="Freeform 1178"/>
          <p:cNvSpPr>
            <a:spLocks/>
          </p:cNvSpPr>
          <p:nvPr/>
        </p:nvSpPr>
        <p:spPr bwMode="auto">
          <a:xfrm>
            <a:off x="6846888" y="3614738"/>
            <a:ext cx="636587" cy="2427287"/>
          </a:xfrm>
          <a:custGeom>
            <a:avLst/>
            <a:gdLst>
              <a:gd name="T0" fmla="*/ 294 w 401"/>
              <a:gd name="T1" fmla="*/ 67 h 1529"/>
              <a:gd name="T2" fmla="*/ 227 w 401"/>
              <a:gd name="T3" fmla="*/ 116 h 1529"/>
              <a:gd name="T4" fmla="*/ 136 w 401"/>
              <a:gd name="T5" fmla="*/ 97 h 1529"/>
              <a:gd name="T6" fmla="*/ 76 w 401"/>
              <a:gd name="T7" fmla="*/ 140 h 1529"/>
              <a:gd name="T8" fmla="*/ 76 w 401"/>
              <a:gd name="T9" fmla="*/ 164 h 1529"/>
              <a:gd name="T10" fmla="*/ 129 w 401"/>
              <a:gd name="T11" fmla="*/ 109 h 1529"/>
              <a:gd name="T12" fmla="*/ 211 w 401"/>
              <a:gd name="T13" fmla="*/ 122 h 1529"/>
              <a:gd name="T14" fmla="*/ 159 w 401"/>
              <a:gd name="T15" fmla="*/ 237 h 1529"/>
              <a:gd name="T16" fmla="*/ 68 w 401"/>
              <a:gd name="T17" fmla="*/ 682 h 1529"/>
              <a:gd name="T18" fmla="*/ 83 w 401"/>
              <a:gd name="T19" fmla="*/ 846 h 1529"/>
              <a:gd name="T20" fmla="*/ 91 w 401"/>
              <a:gd name="T21" fmla="*/ 925 h 1529"/>
              <a:gd name="T22" fmla="*/ 15 w 401"/>
              <a:gd name="T23" fmla="*/ 1011 h 1529"/>
              <a:gd name="T24" fmla="*/ 23 w 401"/>
              <a:gd name="T25" fmla="*/ 1017 h 1529"/>
              <a:gd name="T26" fmla="*/ 91 w 401"/>
              <a:gd name="T27" fmla="*/ 931 h 1529"/>
              <a:gd name="T28" fmla="*/ 91 w 401"/>
              <a:gd name="T29" fmla="*/ 998 h 1529"/>
              <a:gd name="T30" fmla="*/ 83 w 401"/>
              <a:gd name="T31" fmla="*/ 1065 h 1529"/>
              <a:gd name="T32" fmla="*/ 46 w 401"/>
              <a:gd name="T33" fmla="*/ 1248 h 1529"/>
              <a:gd name="T34" fmla="*/ 53 w 401"/>
              <a:gd name="T35" fmla="*/ 1370 h 1529"/>
              <a:gd name="T36" fmla="*/ 76 w 401"/>
              <a:gd name="T37" fmla="*/ 1102 h 1529"/>
              <a:gd name="T38" fmla="*/ 106 w 401"/>
              <a:gd name="T39" fmla="*/ 1132 h 1529"/>
              <a:gd name="T40" fmla="*/ 91 w 401"/>
              <a:gd name="T41" fmla="*/ 1224 h 1529"/>
              <a:gd name="T42" fmla="*/ 83 w 401"/>
              <a:gd name="T43" fmla="*/ 1339 h 1529"/>
              <a:gd name="T44" fmla="*/ 106 w 401"/>
              <a:gd name="T45" fmla="*/ 1205 h 1529"/>
              <a:gd name="T46" fmla="*/ 136 w 401"/>
              <a:gd name="T47" fmla="*/ 1272 h 1529"/>
              <a:gd name="T48" fmla="*/ 106 w 401"/>
              <a:gd name="T49" fmla="*/ 1528 h 1529"/>
              <a:gd name="T50" fmla="*/ 144 w 401"/>
              <a:gd name="T51" fmla="*/ 1400 h 1529"/>
              <a:gd name="T52" fmla="*/ 159 w 401"/>
              <a:gd name="T53" fmla="*/ 1321 h 1529"/>
              <a:gd name="T54" fmla="*/ 166 w 401"/>
              <a:gd name="T55" fmla="*/ 1437 h 1529"/>
              <a:gd name="T56" fmla="*/ 174 w 401"/>
              <a:gd name="T57" fmla="*/ 1479 h 1529"/>
              <a:gd name="T58" fmla="*/ 174 w 401"/>
              <a:gd name="T59" fmla="*/ 1370 h 1529"/>
              <a:gd name="T60" fmla="*/ 189 w 401"/>
              <a:gd name="T61" fmla="*/ 1236 h 1529"/>
              <a:gd name="T62" fmla="*/ 211 w 401"/>
              <a:gd name="T63" fmla="*/ 1151 h 1529"/>
              <a:gd name="T64" fmla="*/ 249 w 401"/>
              <a:gd name="T65" fmla="*/ 1205 h 1529"/>
              <a:gd name="T66" fmla="*/ 257 w 401"/>
              <a:gd name="T67" fmla="*/ 1278 h 1529"/>
              <a:gd name="T68" fmla="*/ 257 w 401"/>
              <a:gd name="T69" fmla="*/ 1358 h 1529"/>
              <a:gd name="T70" fmla="*/ 257 w 401"/>
              <a:gd name="T71" fmla="*/ 1157 h 1529"/>
              <a:gd name="T72" fmla="*/ 242 w 401"/>
              <a:gd name="T73" fmla="*/ 1035 h 1529"/>
              <a:gd name="T74" fmla="*/ 257 w 401"/>
              <a:gd name="T75" fmla="*/ 992 h 1529"/>
              <a:gd name="T76" fmla="*/ 287 w 401"/>
              <a:gd name="T77" fmla="*/ 1071 h 1529"/>
              <a:gd name="T78" fmla="*/ 302 w 401"/>
              <a:gd name="T79" fmla="*/ 1266 h 1529"/>
              <a:gd name="T80" fmla="*/ 279 w 401"/>
              <a:gd name="T81" fmla="*/ 1479 h 1529"/>
              <a:gd name="T82" fmla="*/ 302 w 401"/>
              <a:gd name="T83" fmla="*/ 1199 h 1529"/>
              <a:gd name="T84" fmla="*/ 287 w 401"/>
              <a:gd name="T85" fmla="*/ 1029 h 1529"/>
              <a:gd name="T86" fmla="*/ 257 w 401"/>
              <a:gd name="T87" fmla="*/ 944 h 1529"/>
              <a:gd name="T88" fmla="*/ 264 w 401"/>
              <a:gd name="T89" fmla="*/ 822 h 1529"/>
              <a:gd name="T90" fmla="*/ 287 w 401"/>
              <a:gd name="T91" fmla="*/ 852 h 1529"/>
              <a:gd name="T92" fmla="*/ 302 w 401"/>
              <a:gd name="T93" fmla="*/ 901 h 1529"/>
              <a:gd name="T94" fmla="*/ 279 w 401"/>
              <a:gd name="T95" fmla="*/ 797 h 1529"/>
              <a:gd name="T96" fmla="*/ 257 w 401"/>
              <a:gd name="T97" fmla="*/ 724 h 1529"/>
              <a:gd name="T98" fmla="*/ 219 w 401"/>
              <a:gd name="T99" fmla="*/ 475 h 1529"/>
              <a:gd name="T100" fmla="*/ 242 w 401"/>
              <a:gd name="T101" fmla="*/ 134 h 1529"/>
              <a:gd name="T102" fmla="*/ 272 w 401"/>
              <a:gd name="T103" fmla="*/ 140 h 1529"/>
              <a:gd name="T104" fmla="*/ 279 w 401"/>
              <a:gd name="T105" fmla="*/ 292 h 1529"/>
              <a:gd name="T106" fmla="*/ 310 w 401"/>
              <a:gd name="T107" fmla="*/ 402 h 1529"/>
              <a:gd name="T108" fmla="*/ 310 w 401"/>
              <a:gd name="T109" fmla="*/ 444 h 1529"/>
              <a:gd name="T110" fmla="*/ 310 w 401"/>
              <a:gd name="T111" fmla="*/ 329 h 1529"/>
              <a:gd name="T112" fmla="*/ 279 w 401"/>
              <a:gd name="T113" fmla="*/ 183 h 1529"/>
              <a:gd name="T114" fmla="*/ 310 w 401"/>
              <a:gd name="T115" fmla="*/ 73 h 1529"/>
              <a:gd name="T116" fmla="*/ 385 w 401"/>
              <a:gd name="T117" fmla="*/ 12 h 15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01"/>
              <a:gd name="T178" fmla="*/ 0 h 1529"/>
              <a:gd name="T179" fmla="*/ 401 w 401"/>
              <a:gd name="T180" fmla="*/ 1529 h 15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01" h="1529">
                <a:moveTo>
                  <a:pt x="400" y="0"/>
                </a:moveTo>
                <a:lnTo>
                  <a:pt x="400" y="0"/>
                </a:lnTo>
                <a:lnTo>
                  <a:pt x="392" y="0"/>
                </a:lnTo>
                <a:lnTo>
                  <a:pt x="377" y="6"/>
                </a:lnTo>
                <a:lnTo>
                  <a:pt x="362" y="12"/>
                </a:lnTo>
                <a:lnTo>
                  <a:pt x="355" y="18"/>
                </a:lnTo>
                <a:lnTo>
                  <a:pt x="340" y="30"/>
                </a:lnTo>
                <a:lnTo>
                  <a:pt x="332" y="36"/>
                </a:lnTo>
                <a:lnTo>
                  <a:pt x="317" y="49"/>
                </a:lnTo>
                <a:lnTo>
                  <a:pt x="310" y="55"/>
                </a:lnTo>
                <a:lnTo>
                  <a:pt x="294" y="67"/>
                </a:lnTo>
                <a:lnTo>
                  <a:pt x="287" y="73"/>
                </a:lnTo>
                <a:lnTo>
                  <a:pt x="279" y="85"/>
                </a:lnTo>
                <a:lnTo>
                  <a:pt x="264" y="91"/>
                </a:lnTo>
                <a:lnTo>
                  <a:pt x="257" y="103"/>
                </a:lnTo>
                <a:lnTo>
                  <a:pt x="249" y="109"/>
                </a:lnTo>
                <a:lnTo>
                  <a:pt x="249" y="116"/>
                </a:lnTo>
                <a:lnTo>
                  <a:pt x="242" y="122"/>
                </a:lnTo>
                <a:lnTo>
                  <a:pt x="234" y="128"/>
                </a:lnTo>
                <a:lnTo>
                  <a:pt x="234" y="122"/>
                </a:lnTo>
                <a:lnTo>
                  <a:pt x="227" y="122"/>
                </a:lnTo>
                <a:lnTo>
                  <a:pt x="227" y="116"/>
                </a:lnTo>
                <a:lnTo>
                  <a:pt x="219" y="116"/>
                </a:lnTo>
                <a:lnTo>
                  <a:pt x="211" y="109"/>
                </a:lnTo>
                <a:lnTo>
                  <a:pt x="204" y="109"/>
                </a:lnTo>
                <a:lnTo>
                  <a:pt x="196" y="103"/>
                </a:lnTo>
                <a:lnTo>
                  <a:pt x="189" y="103"/>
                </a:lnTo>
                <a:lnTo>
                  <a:pt x="181" y="97"/>
                </a:lnTo>
                <a:lnTo>
                  <a:pt x="174" y="97"/>
                </a:lnTo>
                <a:lnTo>
                  <a:pt x="166" y="97"/>
                </a:lnTo>
                <a:lnTo>
                  <a:pt x="151" y="97"/>
                </a:lnTo>
                <a:lnTo>
                  <a:pt x="144" y="97"/>
                </a:lnTo>
                <a:lnTo>
                  <a:pt x="136" y="97"/>
                </a:lnTo>
                <a:lnTo>
                  <a:pt x="129" y="103"/>
                </a:lnTo>
                <a:lnTo>
                  <a:pt x="121" y="103"/>
                </a:lnTo>
                <a:lnTo>
                  <a:pt x="113" y="103"/>
                </a:lnTo>
                <a:lnTo>
                  <a:pt x="113" y="109"/>
                </a:lnTo>
                <a:lnTo>
                  <a:pt x="106" y="109"/>
                </a:lnTo>
                <a:lnTo>
                  <a:pt x="98" y="116"/>
                </a:lnTo>
                <a:lnTo>
                  <a:pt x="98" y="122"/>
                </a:lnTo>
                <a:lnTo>
                  <a:pt x="91" y="128"/>
                </a:lnTo>
                <a:lnTo>
                  <a:pt x="83" y="128"/>
                </a:lnTo>
                <a:lnTo>
                  <a:pt x="83" y="134"/>
                </a:lnTo>
                <a:lnTo>
                  <a:pt x="76" y="140"/>
                </a:lnTo>
                <a:lnTo>
                  <a:pt x="76" y="146"/>
                </a:lnTo>
                <a:lnTo>
                  <a:pt x="68" y="152"/>
                </a:lnTo>
                <a:lnTo>
                  <a:pt x="68" y="164"/>
                </a:lnTo>
                <a:lnTo>
                  <a:pt x="68" y="170"/>
                </a:lnTo>
                <a:lnTo>
                  <a:pt x="61" y="176"/>
                </a:lnTo>
                <a:lnTo>
                  <a:pt x="61" y="189"/>
                </a:lnTo>
                <a:lnTo>
                  <a:pt x="61" y="195"/>
                </a:lnTo>
                <a:lnTo>
                  <a:pt x="68" y="189"/>
                </a:lnTo>
                <a:lnTo>
                  <a:pt x="68" y="183"/>
                </a:lnTo>
                <a:lnTo>
                  <a:pt x="76" y="170"/>
                </a:lnTo>
                <a:lnTo>
                  <a:pt x="76" y="164"/>
                </a:lnTo>
                <a:lnTo>
                  <a:pt x="76" y="158"/>
                </a:lnTo>
                <a:lnTo>
                  <a:pt x="83" y="152"/>
                </a:lnTo>
                <a:lnTo>
                  <a:pt x="83" y="146"/>
                </a:lnTo>
                <a:lnTo>
                  <a:pt x="91" y="140"/>
                </a:lnTo>
                <a:lnTo>
                  <a:pt x="91" y="134"/>
                </a:lnTo>
                <a:lnTo>
                  <a:pt x="98" y="134"/>
                </a:lnTo>
                <a:lnTo>
                  <a:pt x="98" y="128"/>
                </a:lnTo>
                <a:lnTo>
                  <a:pt x="106" y="122"/>
                </a:lnTo>
                <a:lnTo>
                  <a:pt x="113" y="116"/>
                </a:lnTo>
                <a:lnTo>
                  <a:pt x="121" y="109"/>
                </a:lnTo>
                <a:lnTo>
                  <a:pt x="129" y="109"/>
                </a:lnTo>
                <a:lnTo>
                  <a:pt x="136" y="103"/>
                </a:lnTo>
                <a:lnTo>
                  <a:pt x="144" y="103"/>
                </a:lnTo>
                <a:lnTo>
                  <a:pt x="151" y="103"/>
                </a:lnTo>
                <a:lnTo>
                  <a:pt x="159" y="103"/>
                </a:lnTo>
                <a:lnTo>
                  <a:pt x="166" y="103"/>
                </a:lnTo>
                <a:lnTo>
                  <a:pt x="174" y="109"/>
                </a:lnTo>
                <a:lnTo>
                  <a:pt x="181" y="109"/>
                </a:lnTo>
                <a:lnTo>
                  <a:pt x="189" y="109"/>
                </a:lnTo>
                <a:lnTo>
                  <a:pt x="196" y="116"/>
                </a:lnTo>
                <a:lnTo>
                  <a:pt x="204" y="116"/>
                </a:lnTo>
                <a:lnTo>
                  <a:pt x="211" y="122"/>
                </a:lnTo>
                <a:lnTo>
                  <a:pt x="219" y="122"/>
                </a:lnTo>
                <a:lnTo>
                  <a:pt x="219" y="128"/>
                </a:lnTo>
                <a:lnTo>
                  <a:pt x="227" y="128"/>
                </a:lnTo>
                <a:lnTo>
                  <a:pt x="234" y="134"/>
                </a:lnTo>
                <a:lnTo>
                  <a:pt x="227" y="134"/>
                </a:lnTo>
                <a:lnTo>
                  <a:pt x="219" y="140"/>
                </a:lnTo>
                <a:lnTo>
                  <a:pt x="211" y="152"/>
                </a:lnTo>
                <a:lnTo>
                  <a:pt x="196" y="170"/>
                </a:lnTo>
                <a:lnTo>
                  <a:pt x="189" y="189"/>
                </a:lnTo>
                <a:lnTo>
                  <a:pt x="174" y="213"/>
                </a:lnTo>
                <a:lnTo>
                  <a:pt x="159" y="237"/>
                </a:lnTo>
                <a:lnTo>
                  <a:pt x="144" y="268"/>
                </a:lnTo>
                <a:lnTo>
                  <a:pt x="121" y="304"/>
                </a:lnTo>
                <a:lnTo>
                  <a:pt x="106" y="341"/>
                </a:lnTo>
                <a:lnTo>
                  <a:pt x="98" y="383"/>
                </a:lnTo>
                <a:lnTo>
                  <a:pt x="83" y="426"/>
                </a:lnTo>
                <a:lnTo>
                  <a:pt x="76" y="475"/>
                </a:lnTo>
                <a:lnTo>
                  <a:pt x="68" y="523"/>
                </a:lnTo>
                <a:lnTo>
                  <a:pt x="68" y="578"/>
                </a:lnTo>
                <a:lnTo>
                  <a:pt x="68" y="633"/>
                </a:lnTo>
                <a:lnTo>
                  <a:pt x="68" y="657"/>
                </a:lnTo>
                <a:lnTo>
                  <a:pt x="68" y="682"/>
                </a:lnTo>
                <a:lnTo>
                  <a:pt x="76" y="700"/>
                </a:lnTo>
                <a:lnTo>
                  <a:pt x="76" y="718"/>
                </a:lnTo>
                <a:lnTo>
                  <a:pt x="76" y="737"/>
                </a:lnTo>
                <a:lnTo>
                  <a:pt x="76" y="755"/>
                </a:lnTo>
                <a:lnTo>
                  <a:pt x="76" y="767"/>
                </a:lnTo>
                <a:lnTo>
                  <a:pt x="76" y="785"/>
                </a:lnTo>
                <a:lnTo>
                  <a:pt x="83" y="797"/>
                </a:lnTo>
                <a:lnTo>
                  <a:pt x="83" y="816"/>
                </a:lnTo>
                <a:lnTo>
                  <a:pt x="83" y="828"/>
                </a:lnTo>
                <a:lnTo>
                  <a:pt x="83" y="840"/>
                </a:lnTo>
                <a:lnTo>
                  <a:pt x="83" y="846"/>
                </a:lnTo>
                <a:lnTo>
                  <a:pt x="83" y="858"/>
                </a:lnTo>
                <a:lnTo>
                  <a:pt x="83" y="870"/>
                </a:lnTo>
                <a:lnTo>
                  <a:pt x="91" y="877"/>
                </a:lnTo>
                <a:lnTo>
                  <a:pt x="91" y="883"/>
                </a:lnTo>
                <a:lnTo>
                  <a:pt x="91" y="889"/>
                </a:lnTo>
                <a:lnTo>
                  <a:pt x="91" y="895"/>
                </a:lnTo>
                <a:lnTo>
                  <a:pt x="91" y="901"/>
                </a:lnTo>
                <a:lnTo>
                  <a:pt x="91" y="907"/>
                </a:lnTo>
                <a:lnTo>
                  <a:pt x="91" y="913"/>
                </a:lnTo>
                <a:lnTo>
                  <a:pt x="91" y="919"/>
                </a:lnTo>
                <a:lnTo>
                  <a:pt x="91" y="925"/>
                </a:lnTo>
                <a:lnTo>
                  <a:pt x="83" y="931"/>
                </a:lnTo>
                <a:lnTo>
                  <a:pt x="76" y="931"/>
                </a:lnTo>
                <a:lnTo>
                  <a:pt x="76" y="937"/>
                </a:lnTo>
                <a:lnTo>
                  <a:pt x="68" y="944"/>
                </a:lnTo>
                <a:lnTo>
                  <a:pt x="61" y="950"/>
                </a:lnTo>
                <a:lnTo>
                  <a:pt x="53" y="956"/>
                </a:lnTo>
                <a:lnTo>
                  <a:pt x="46" y="962"/>
                </a:lnTo>
                <a:lnTo>
                  <a:pt x="38" y="974"/>
                </a:lnTo>
                <a:lnTo>
                  <a:pt x="31" y="980"/>
                </a:lnTo>
                <a:lnTo>
                  <a:pt x="23" y="992"/>
                </a:lnTo>
                <a:lnTo>
                  <a:pt x="15" y="1011"/>
                </a:lnTo>
                <a:lnTo>
                  <a:pt x="15" y="1023"/>
                </a:lnTo>
                <a:lnTo>
                  <a:pt x="8" y="1041"/>
                </a:lnTo>
                <a:lnTo>
                  <a:pt x="0" y="1059"/>
                </a:lnTo>
                <a:lnTo>
                  <a:pt x="0" y="1077"/>
                </a:lnTo>
                <a:lnTo>
                  <a:pt x="0" y="1084"/>
                </a:lnTo>
                <a:lnTo>
                  <a:pt x="8" y="1084"/>
                </a:lnTo>
                <a:lnTo>
                  <a:pt x="8" y="1077"/>
                </a:lnTo>
                <a:lnTo>
                  <a:pt x="8" y="1059"/>
                </a:lnTo>
                <a:lnTo>
                  <a:pt x="15" y="1041"/>
                </a:lnTo>
                <a:lnTo>
                  <a:pt x="15" y="1029"/>
                </a:lnTo>
                <a:lnTo>
                  <a:pt x="23" y="1017"/>
                </a:lnTo>
                <a:lnTo>
                  <a:pt x="31" y="998"/>
                </a:lnTo>
                <a:lnTo>
                  <a:pt x="38" y="992"/>
                </a:lnTo>
                <a:lnTo>
                  <a:pt x="46" y="980"/>
                </a:lnTo>
                <a:lnTo>
                  <a:pt x="46" y="968"/>
                </a:lnTo>
                <a:lnTo>
                  <a:pt x="53" y="962"/>
                </a:lnTo>
                <a:lnTo>
                  <a:pt x="61" y="956"/>
                </a:lnTo>
                <a:lnTo>
                  <a:pt x="68" y="950"/>
                </a:lnTo>
                <a:lnTo>
                  <a:pt x="76" y="944"/>
                </a:lnTo>
                <a:lnTo>
                  <a:pt x="83" y="937"/>
                </a:lnTo>
                <a:lnTo>
                  <a:pt x="91" y="937"/>
                </a:lnTo>
                <a:lnTo>
                  <a:pt x="91" y="931"/>
                </a:lnTo>
                <a:lnTo>
                  <a:pt x="91" y="937"/>
                </a:lnTo>
                <a:lnTo>
                  <a:pt x="91" y="944"/>
                </a:lnTo>
                <a:lnTo>
                  <a:pt x="91" y="950"/>
                </a:lnTo>
                <a:lnTo>
                  <a:pt x="91" y="956"/>
                </a:lnTo>
                <a:lnTo>
                  <a:pt x="91" y="962"/>
                </a:lnTo>
                <a:lnTo>
                  <a:pt x="91" y="968"/>
                </a:lnTo>
                <a:lnTo>
                  <a:pt x="91" y="974"/>
                </a:lnTo>
                <a:lnTo>
                  <a:pt x="91" y="980"/>
                </a:lnTo>
                <a:lnTo>
                  <a:pt x="91" y="986"/>
                </a:lnTo>
                <a:lnTo>
                  <a:pt x="91" y="992"/>
                </a:lnTo>
                <a:lnTo>
                  <a:pt x="91" y="998"/>
                </a:lnTo>
                <a:lnTo>
                  <a:pt x="91" y="1004"/>
                </a:lnTo>
                <a:lnTo>
                  <a:pt x="91" y="1011"/>
                </a:lnTo>
                <a:lnTo>
                  <a:pt x="91" y="1017"/>
                </a:lnTo>
                <a:lnTo>
                  <a:pt x="91" y="1023"/>
                </a:lnTo>
                <a:lnTo>
                  <a:pt x="91" y="1035"/>
                </a:lnTo>
                <a:lnTo>
                  <a:pt x="91" y="1041"/>
                </a:lnTo>
                <a:lnTo>
                  <a:pt x="83" y="1041"/>
                </a:lnTo>
                <a:lnTo>
                  <a:pt x="83" y="1047"/>
                </a:lnTo>
                <a:lnTo>
                  <a:pt x="83" y="1053"/>
                </a:lnTo>
                <a:lnTo>
                  <a:pt x="83" y="1059"/>
                </a:lnTo>
                <a:lnTo>
                  <a:pt x="83" y="1065"/>
                </a:lnTo>
                <a:lnTo>
                  <a:pt x="83" y="1071"/>
                </a:lnTo>
                <a:lnTo>
                  <a:pt x="83" y="1077"/>
                </a:lnTo>
                <a:lnTo>
                  <a:pt x="76" y="1084"/>
                </a:lnTo>
                <a:lnTo>
                  <a:pt x="76" y="1096"/>
                </a:lnTo>
                <a:lnTo>
                  <a:pt x="68" y="1114"/>
                </a:lnTo>
                <a:lnTo>
                  <a:pt x="61" y="1132"/>
                </a:lnTo>
                <a:lnTo>
                  <a:pt x="61" y="1151"/>
                </a:lnTo>
                <a:lnTo>
                  <a:pt x="53" y="1169"/>
                </a:lnTo>
                <a:lnTo>
                  <a:pt x="53" y="1193"/>
                </a:lnTo>
                <a:lnTo>
                  <a:pt x="46" y="1218"/>
                </a:lnTo>
                <a:lnTo>
                  <a:pt x="46" y="1248"/>
                </a:lnTo>
                <a:lnTo>
                  <a:pt x="46" y="1278"/>
                </a:lnTo>
                <a:lnTo>
                  <a:pt x="46" y="1309"/>
                </a:lnTo>
                <a:lnTo>
                  <a:pt x="46" y="1339"/>
                </a:lnTo>
                <a:lnTo>
                  <a:pt x="46" y="1370"/>
                </a:lnTo>
                <a:lnTo>
                  <a:pt x="46" y="1406"/>
                </a:lnTo>
                <a:lnTo>
                  <a:pt x="53" y="1437"/>
                </a:lnTo>
                <a:lnTo>
                  <a:pt x="53" y="1473"/>
                </a:lnTo>
                <a:lnTo>
                  <a:pt x="61" y="1473"/>
                </a:lnTo>
                <a:lnTo>
                  <a:pt x="61" y="1437"/>
                </a:lnTo>
                <a:lnTo>
                  <a:pt x="53" y="1406"/>
                </a:lnTo>
                <a:lnTo>
                  <a:pt x="53" y="1370"/>
                </a:lnTo>
                <a:lnTo>
                  <a:pt x="53" y="1339"/>
                </a:lnTo>
                <a:lnTo>
                  <a:pt x="53" y="1309"/>
                </a:lnTo>
                <a:lnTo>
                  <a:pt x="53" y="1278"/>
                </a:lnTo>
                <a:lnTo>
                  <a:pt x="53" y="1254"/>
                </a:lnTo>
                <a:lnTo>
                  <a:pt x="61" y="1224"/>
                </a:lnTo>
                <a:lnTo>
                  <a:pt x="61" y="1199"/>
                </a:lnTo>
                <a:lnTo>
                  <a:pt x="61" y="1175"/>
                </a:lnTo>
                <a:lnTo>
                  <a:pt x="68" y="1157"/>
                </a:lnTo>
                <a:lnTo>
                  <a:pt x="68" y="1138"/>
                </a:lnTo>
                <a:lnTo>
                  <a:pt x="76" y="1120"/>
                </a:lnTo>
                <a:lnTo>
                  <a:pt x="76" y="1102"/>
                </a:lnTo>
                <a:lnTo>
                  <a:pt x="83" y="1090"/>
                </a:lnTo>
                <a:lnTo>
                  <a:pt x="91" y="1084"/>
                </a:lnTo>
                <a:lnTo>
                  <a:pt x="91" y="1090"/>
                </a:lnTo>
                <a:lnTo>
                  <a:pt x="91" y="1096"/>
                </a:lnTo>
                <a:lnTo>
                  <a:pt x="98" y="1102"/>
                </a:lnTo>
                <a:lnTo>
                  <a:pt x="98" y="1108"/>
                </a:lnTo>
                <a:lnTo>
                  <a:pt x="98" y="1114"/>
                </a:lnTo>
                <a:lnTo>
                  <a:pt x="106" y="1114"/>
                </a:lnTo>
                <a:lnTo>
                  <a:pt x="106" y="1120"/>
                </a:lnTo>
                <a:lnTo>
                  <a:pt x="106" y="1126"/>
                </a:lnTo>
                <a:lnTo>
                  <a:pt x="106" y="1132"/>
                </a:lnTo>
                <a:lnTo>
                  <a:pt x="113" y="1138"/>
                </a:lnTo>
                <a:lnTo>
                  <a:pt x="113" y="1144"/>
                </a:lnTo>
                <a:lnTo>
                  <a:pt x="113" y="1151"/>
                </a:lnTo>
                <a:lnTo>
                  <a:pt x="113" y="1163"/>
                </a:lnTo>
                <a:lnTo>
                  <a:pt x="106" y="1169"/>
                </a:lnTo>
                <a:lnTo>
                  <a:pt x="106" y="1175"/>
                </a:lnTo>
                <a:lnTo>
                  <a:pt x="98" y="1187"/>
                </a:lnTo>
                <a:lnTo>
                  <a:pt x="98" y="1193"/>
                </a:lnTo>
                <a:lnTo>
                  <a:pt x="98" y="1205"/>
                </a:lnTo>
                <a:lnTo>
                  <a:pt x="91" y="1211"/>
                </a:lnTo>
                <a:lnTo>
                  <a:pt x="91" y="1224"/>
                </a:lnTo>
                <a:lnTo>
                  <a:pt x="91" y="1236"/>
                </a:lnTo>
                <a:lnTo>
                  <a:pt x="83" y="1248"/>
                </a:lnTo>
                <a:lnTo>
                  <a:pt x="83" y="1260"/>
                </a:lnTo>
                <a:lnTo>
                  <a:pt x="83" y="1278"/>
                </a:lnTo>
                <a:lnTo>
                  <a:pt x="83" y="1291"/>
                </a:lnTo>
                <a:lnTo>
                  <a:pt x="83" y="1309"/>
                </a:lnTo>
                <a:lnTo>
                  <a:pt x="83" y="1321"/>
                </a:lnTo>
                <a:lnTo>
                  <a:pt x="76" y="1339"/>
                </a:lnTo>
                <a:lnTo>
                  <a:pt x="76" y="1345"/>
                </a:lnTo>
                <a:lnTo>
                  <a:pt x="83" y="1345"/>
                </a:lnTo>
                <a:lnTo>
                  <a:pt x="83" y="1339"/>
                </a:lnTo>
                <a:lnTo>
                  <a:pt x="91" y="1327"/>
                </a:lnTo>
                <a:lnTo>
                  <a:pt x="91" y="1309"/>
                </a:lnTo>
                <a:lnTo>
                  <a:pt x="91" y="1297"/>
                </a:lnTo>
                <a:lnTo>
                  <a:pt x="91" y="1278"/>
                </a:lnTo>
                <a:lnTo>
                  <a:pt x="91" y="1266"/>
                </a:lnTo>
                <a:lnTo>
                  <a:pt x="91" y="1254"/>
                </a:lnTo>
                <a:lnTo>
                  <a:pt x="98" y="1242"/>
                </a:lnTo>
                <a:lnTo>
                  <a:pt x="98" y="1236"/>
                </a:lnTo>
                <a:lnTo>
                  <a:pt x="98" y="1224"/>
                </a:lnTo>
                <a:lnTo>
                  <a:pt x="98" y="1211"/>
                </a:lnTo>
                <a:lnTo>
                  <a:pt x="106" y="1205"/>
                </a:lnTo>
                <a:lnTo>
                  <a:pt x="106" y="1193"/>
                </a:lnTo>
                <a:lnTo>
                  <a:pt x="113" y="1187"/>
                </a:lnTo>
                <a:lnTo>
                  <a:pt x="113" y="1181"/>
                </a:lnTo>
                <a:lnTo>
                  <a:pt x="113" y="1169"/>
                </a:lnTo>
                <a:lnTo>
                  <a:pt x="121" y="1163"/>
                </a:lnTo>
                <a:lnTo>
                  <a:pt x="121" y="1181"/>
                </a:lnTo>
                <a:lnTo>
                  <a:pt x="129" y="1193"/>
                </a:lnTo>
                <a:lnTo>
                  <a:pt x="129" y="1211"/>
                </a:lnTo>
                <a:lnTo>
                  <a:pt x="136" y="1230"/>
                </a:lnTo>
                <a:lnTo>
                  <a:pt x="136" y="1254"/>
                </a:lnTo>
                <a:lnTo>
                  <a:pt x="136" y="1272"/>
                </a:lnTo>
                <a:lnTo>
                  <a:pt x="136" y="1291"/>
                </a:lnTo>
                <a:lnTo>
                  <a:pt x="136" y="1315"/>
                </a:lnTo>
                <a:lnTo>
                  <a:pt x="136" y="1339"/>
                </a:lnTo>
                <a:lnTo>
                  <a:pt x="136" y="1364"/>
                </a:lnTo>
                <a:lnTo>
                  <a:pt x="136" y="1388"/>
                </a:lnTo>
                <a:lnTo>
                  <a:pt x="129" y="1412"/>
                </a:lnTo>
                <a:lnTo>
                  <a:pt x="129" y="1437"/>
                </a:lnTo>
                <a:lnTo>
                  <a:pt x="121" y="1467"/>
                </a:lnTo>
                <a:lnTo>
                  <a:pt x="113" y="1491"/>
                </a:lnTo>
                <a:lnTo>
                  <a:pt x="106" y="1522"/>
                </a:lnTo>
                <a:lnTo>
                  <a:pt x="106" y="1528"/>
                </a:lnTo>
                <a:lnTo>
                  <a:pt x="113" y="1528"/>
                </a:lnTo>
                <a:lnTo>
                  <a:pt x="113" y="1510"/>
                </a:lnTo>
                <a:lnTo>
                  <a:pt x="121" y="1498"/>
                </a:lnTo>
                <a:lnTo>
                  <a:pt x="121" y="1485"/>
                </a:lnTo>
                <a:lnTo>
                  <a:pt x="129" y="1473"/>
                </a:lnTo>
                <a:lnTo>
                  <a:pt x="129" y="1461"/>
                </a:lnTo>
                <a:lnTo>
                  <a:pt x="136" y="1449"/>
                </a:lnTo>
                <a:lnTo>
                  <a:pt x="136" y="1437"/>
                </a:lnTo>
                <a:lnTo>
                  <a:pt x="136" y="1425"/>
                </a:lnTo>
                <a:lnTo>
                  <a:pt x="136" y="1412"/>
                </a:lnTo>
                <a:lnTo>
                  <a:pt x="144" y="1400"/>
                </a:lnTo>
                <a:lnTo>
                  <a:pt x="144" y="1394"/>
                </a:lnTo>
                <a:lnTo>
                  <a:pt x="144" y="1382"/>
                </a:lnTo>
                <a:lnTo>
                  <a:pt x="144" y="1370"/>
                </a:lnTo>
                <a:lnTo>
                  <a:pt x="144" y="1358"/>
                </a:lnTo>
                <a:lnTo>
                  <a:pt x="144" y="1345"/>
                </a:lnTo>
                <a:lnTo>
                  <a:pt x="144" y="1339"/>
                </a:lnTo>
                <a:lnTo>
                  <a:pt x="144" y="1333"/>
                </a:lnTo>
                <a:lnTo>
                  <a:pt x="151" y="1333"/>
                </a:lnTo>
                <a:lnTo>
                  <a:pt x="151" y="1327"/>
                </a:lnTo>
                <a:lnTo>
                  <a:pt x="159" y="1327"/>
                </a:lnTo>
                <a:lnTo>
                  <a:pt x="159" y="1321"/>
                </a:lnTo>
                <a:lnTo>
                  <a:pt x="166" y="1321"/>
                </a:lnTo>
                <a:lnTo>
                  <a:pt x="166" y="1315"/>
                </a:lnTo>
                <a:lnTo>
                  <a:pt x="166" y="1327"/>
                </a:lnTo>
                <a:lnTo>
                  <a:pt x="166" y="1345"/>
                </a:lnTo>
                <a:lnTo>
                  <a:pt x="166" y="1358"/>
                </a:lnTo>
                <a:lnTo>
                  <a:pt x="166" y="1376"/>
                </a:lnTo>
                <a:lnTo>
                  <a:pt x="166" y="1388"/>
                </a:lnTo>
                <a:lnTo>
                  <a:pt x="166" y="1400"/>
                </a:lnTo>
                <a:lnTo>
                  <a:pt x="166" y="1412"/>
                </a:lnTo>
                <a:lnTo>
                  <a:pt x="166" y="1425"/>
                </a:lnTo>
                <a:lnTo>
                  <a:pt x="166" y="1437"/>
                </a:lnTo>
                <a:lnTo>
                  <a:pt x="166" y="1449"/>
                </a:lnTo>
                <a:lnTo>
                  <a:pt x="166" y="1455"/>
                </a:lnTo>
                <a:lnTo>
                  <a:pt x="166" y="1461"/>
                </a:lnTo>
                <a:lnTo>
                  <a:pt x="166" y="1467"/>
                </a:lnTo>
                <a:lnTo>
                  <a:pt x="166" y="1473"/>
                </a:lnTo>
                <a:lnTo>
                  <a:pt x="166" y="1479"/>
                </a:lnTo>
                <a:lnTo>
                  <a:pt x="174" y="1479"/>
                </a:lnTo>
                <a:lnTo>
                  <a:pt x="174" y="1485"/>
                </a:lnTo>
                <a:lnTo>
                  <a:pt x="174" y="1479"/>
                </a:lnTo>
                <a:lnTo>
                  <a:pt x="181" y="1479"/>
                </a:lnTo>
                <a:lnTo>
                  <a:pt x="174" y="1479"/>
                </a:lnTo>
                <a:lnTo>
                  <a:pt x="174" y="1473"/>
                </a:lnTo>
                <a:lnTo>
                  <a:pt x="174" y="1467"/>
                </a:lnTo>
                <a:lnTo>
                  <a:pt x="174" y="1461"/>
                </a:lnTo>
                <a:lnTo>
                  <a:pt x="174" y="1455"/>
                </a:lnTo>
                <a:lnTo>
                  <a:pt x="174" y="1449"/>
                </a:lnTo>
                <a:lnTo>
                  <a:pt x="174" y="1437"/>
                </a:lnTo>
                <a:lnTo>
                  <a:pt x="174" y="1425"/>
                </a:lnTo>
                <a:lnTo>
                  <a:pt x="174" y="1412"/>
                </a:lnTo>
                <a:lnTo>
                  <a:pt x="174" y="1400"/>
                </a:lnTo>
                <a:lnTo>
                  <a:pt x="174" y="1388"/>
                </a:lnTo>
                <a:lnTo>
                  <a:pt x="174" y="1370"/>
                </a:lnTo>
                <a:lnTo>
                  <a:pt x="174" y="1358"/>
                </a:lnTo>
                <a:lnTo>
                  <a:pt x="174" y="1339"/>
                </a:lnTo>
                <a:lnTo>
                  <a:pt x="181" y="1321"/>
                </a:lnTo>
                <a:lnTo>
                  <a:pt x="181" y="1309"/>
                </a:lnTo>
                <a:lnTo>
                  <a:pt x="181" y="1303"/>
                </a:lnTo>
                <a:lnTo>
                  <a:pt x="181" y="1291"/>
                </a:lnTo>
                <a:lnTo>
                  <a:pt x="181" y="1278"/>
                </a:lnTo>
                <a:lnTo>
                  <a:pt x="181" y="1272"/>
                </a:lnTo>
                <a:lnTo>
                  <a:pt x="181" y="1260"/>
                </a:lnTo>
                <a:lnTo>
                  <a:pt x="181" y="1248"/>
                </a:lnTo>
                <a:lnTo>
                  <a:pt x="189" y="1236"/>
                </a:lnTo>
                <a:lnTo>
                  <a:pt x="189" y="1230"/>
                </a:lnTo>
                <a:lnTo>
                  <a:pt x="189" y="1218"/>
                </a:lnTo>
                <a:lnTo>
                  <a:pt x="189" y="1205"/>
                </a:lnTo>
                <a:lnTo>
                  <a:pt x="189" y="1199"/>
                </a:lnTo>
                <a:lnTo>
                  <a:pt x="196" y="1187"/>
                </a:lnTo>
                <a:lnTo>
                  <a:pt x="196" y="1181"/>
                </a:lnTo>
                <a:lnTo>
                  <a:pt x="196" y="1169"/>
                </a:lnTo>
                <a:lnTo>
                  <a:pt x="204" y="1163"/>
                </a:lnTo>
                <a:lnTo>
                  <a:pt x="204" y="1157"/>
                </a:lnTo>
                <a:lnTo>
                  <a:pt x="211" y="1144"/>
                </a:lnTo>
                <a:lnTo>
                  <a:pt x="211" y="1151"/>
                </a:lnTo>
                <a:lnTo>
                  <a:pt x="219" y="1157"/>
                </a:lnTo>
                <a:lnTo>
                  <a:pt x="219" y="1163"/>
                </a:lnTo>
                <a:lnTo>
                  <a:pt x="227" y="1163"/>
                </a:lnTo>
                <a:lnTo>
                  <a:pt x="227" y="1169"/>
                </a:lnTo>
                <a:lnTo>
                  <a:pt x="227" y="1175"/>
                </a:lnTo>
                <a:lnTo>
                  <a:pt x="234" y="1181"/>
                </a:lnTo>
                <a:lnTo>
                  <a:pt x="234" y="1187"/>
                </a:lnTo>
                <a:lnTo>
                  <a:pt x="242" y="1187"/>
                </a:lnTo>
                <a:lnTo>
                  <a:pt x="242" y="1193"/>
                </a:lnTo>
                <a:lnTo>
                  <a:pt x="242" y="1199"/>
                </a:lnTo>
                <a:lnTo>
                  <a:pt x="249" y="1205"/>
                </a:lnTo>
                <a:lnTo>
                  <a:pt x="249" y="1211"/>
                </a:lnTo>
                <a:lnTo>
                  <a:pt x="249" y="1218"/>
                </a:lnTo>
                <a:lnTo>
                  <a:pt x="249" y="1224"/>
                </a:lnTo>
                <a:lnTo>
                  <a:pt x="249" y="1230"/>
                </a:lnTo>
                <a:lnTo>
                  <a:pt x="257" y="1230"/>
                </a:lnTo>
                <a:lnTo>
                  <a:pt x="257" y="1236"/>
                </a:lnTo>
                <a:lnTo>
                  <a:pt x="257" y="1248"/>
                </a:lnTo>
                <a:lnTo>
                  <a:pt x="257" y="1254"/>
                </a:lnTo>
                <a:lnTo>
                  <a:pt x="257" y="1260"/>
                </a:lnTo>
                <a:lnTo>
                  <a:pt x="257" y="1272"/>
                </a:lnTo>
                <a:lnTo>
                  <a:pt x="257" y="1278"/>
                </a:lnTo>
                <a:lnTo>
                  <a:pt x="257" y="1284"/>
                </a:lnTo>
                <a:lnTo>
                  <a:pt x="257" y="1297"/>
                </a:lnTo>
                <a:lnTo>
                  <a:pt x="257" y="1303"/>
                </a:lnTo>
                <a:lnTo>
                  <a:pt x="257" y="1309"/>
                </a:lnTo>
                <a:lnTo>
                  <a:pt x="257" y="1321"/>
                </a:lnTo>
                <a:lnTo>
                  <a:pt x="257" y="1327"/>
                </a:lnTo>
                <a:lnTo>
                  <a:pt x="257" y="1333"/>
                </a:lnTo>
                <a:lnTo>
                  <a:pt x="257" y="1339"/>
                </a:lnTo>
                <a:lnTo>
                  <a:pt x="249" y="1351"/>
                </a:lnTo>
                <a:lnTo>
                  <a:pt x="249" y="1358"/>
                </a:lnTo>
                <a:lnTo>
                  <a:pt x="257" y="1358"/>
                </a:lnTo>
                <a:lnTo>
                  <a:pt x="257" y="1364"/>
                </a:lnTo>
                <a:lnTo>
                  <a:pt x="257" y="1358"/>
                </a:lnTo>
                <a:lnTo>
                  <a:pt x="264" y="1339"/>
                </a:lnTo>
                <a:lnTo>
                  <a:pt x="264" y="1315"/>
                </a:lnTo>
                <a:lnTo>
                  <a:pt x="264" y="1291"/>
                </a:lnTo>
                <a:lnTo>
                  <a:pt x="264" y="1266"/>
                </a:lnTo>
                <a:lnTo>
                  <a:pt x="264" y="1248"/>
                </a:lnTo>
                <a:lnTo>
                  <a:pt x="264" y="1224"/>
                </a:lnTo>
                <a:lnTo>
                  <a:pt x="257" y="1199"/>
                </a:lnTo>
                <a:lnTo>
                  <a:pt x="257" y="1175"/>
                </a:lnTo>
                <a:lnTo>
                  <a:pt x="257" y="1157"/>
                </a:lnTo>
                <a:lnTo>
                  <a:pt x="249" y="1138"/>
                </a:lnTo>
                <a:lnTo>
                  <a:pt x="249" y="1114"/>
                </a:lnTo>
                <a:lnTo>
                  <a:pt x="242" y="1102"/>
                </a:lnTo>
                <a:lnTo>
                  <a:pt x="242" y="1084"/>
                </a:lnTo>
                <a:lnTo>
                  <a:pt x="242" y="1071"/>
                </a:lnTo>
                <a:lnTo>
                  <a:pt x="242" y="1065"/>
                </a:lnTo>
                <a:lnTo>
                  <a:pt x="242" y="1059"/>
                </a:lnTo>
                <a:lnTo>
                  <a:pt x="242" y="1053"/>
                </a:lnTo>
                <a:lnTo>
                  <a:pt x="242" y="1047"/>
                </a:lnTo>
                <a:lnTo>
                  <a:pt x="242" y="1041"/>
                </a:lnTo>
                <a:lnTo>
                  <a:pt x="242" y="1035"/>
                </a:lnTo>
                <a:lnTo>
                  <a:pt x="242" y="1029"/>
                </a:lnTo>
                <a:lnTo>
                  <a:pt x="242" y="1023"/>
                </a:lnTo>
                <a:lnTo>
                  <a:pt x="249" y="1017"/>
                </a:lnTo>
                <a:lnTo>
                  <a:pt x="249" y="1011"/>
                </a:lnTo>
                <a:lnTo>
                  <a:pt x="249" y="1004"/>
                </a:lnTo>
                <a:lnTo>
                  <a:pt x="249" y="998"/>
                </a:lnTo>
                <a:lnTo>
                  <a:pt x="249" y="992"/>
                </a:lnTo>
                <a:lnTo>
                  <a:pt x="249" y="986"/>
                </a:lnTo>
                <a:lnTo>
                  <a:pt x="257" y="980"/>
                </a:lnTo>
                <a:lnTo>
                  <a:pt x="257" y="986"/>
                </a:lnTo>
                <a:lnTo>
                  <a:pt x="257" y="992"/>
                </a:lnTo>
                <a:lnTo>
                  <a:pt x="264" y="992"/>
                </a:lnTo>
                <a:lnTo>
                  <a:pt x="264" y="998"/>
                </a:lnTo>
                <a:lnTo>
                  <a:pt x="264" y="1004"/>
                </a:lnTo>
                <a:lnTo>
                  <a:pt x="272" y="1011"/>
                </a:lnTo>
                <a:lnTo>
                  <a:pt x="272" y="1017"/>
                </a:lnTo>
                <a:lnTo>
                  <a:pt x="272" y="1023"/>
                </a:lnTo>
                <a:lnTo>
                  <a:pt x="279" y="1035"/>
                </a:lnTo>
                <a:lnTo>
                  <a:pt x="279" y="1041"/>
                </a:lnTo>
                <a:lnTo>
                  <a:pt x="279" y="1047"/>
                </a:lnTo>
                <a:lnTo>
                  <a:pt x="279" y="1059"/>
                </a:lnTo>
                <a:lnTo>
                  <a:pt x="287" y="1071"/>
                </a:lnTo>
                <a:lnTo>
                  <a:pt x="287" y="1077"/>
                </a:lnTo>
                <a:lnTo>
                  <a:pt x="287" y="1090"/>
                </a:lnTo>
                <a:lnTo>
                  <a:pt x="287" y="1102"/>
                </a:lnTo>
                <a:lnTo>
                  <a:pt x="294" y="1120"/>
                </a:lnTo>
                <a:lnTo>
                  <a:pt x="294" y="1138"/>
                </a:lnTo>
                <a:lnTo>
                  <a:pt x="294" y="1157"/>
                </a:lnTo>
                <a:lnTo>
                  <a:pt x="294" y="1175"/>
                </a:lnTo>
                <a:lnTo>
                  <a:pt x="294" y="1199"/>
                </a:lnTo>
                <a:lnTo>
                  <a:pt x="294" y="1224"/>
                </a:lnTo>
                <a:lnTo>
                  <a:pt x="302" y="1248"/>
                </a:lnTo>
                <a:lnTo>
                  <a:pt x="302" y="1266"/>
                </a:lnTo>
                <a:lnTo>
                  <a:pt x="302" y="1297"/>
                </a:lnTo>
                <a:lnTo>
                  <a:pt x="294" y="1321"/>
                </a:lnTo>
                <a:lnTo>
                  <a:pt x="294" y="1345"/>
                </a:lnTo>
                <a:lnTo>
                  <a:pt x="294" y="1370"/>
                </a:lnTo>
                <a:lnTo>
                  <a:pt x="287" y="1400"/>
                </a:lnTo>
                <a:lnTo>
                  <a:pt x="287" y="1425"/>
                </a:lnTo>
                <a:lnTo>
                  <a:pt x="279" y="1455"/>
                </a:lnTo>
                <a:lnTo>
                  <a:pt x="272" y="1479"/>
                </a:lnTo>
                <a:lnTo>
                  <a:pt x="272" y="1485"/>
                </a:lnTo>
                <a:lnTo>
                  <a:pt x="279" y="1485"/>
                </a:lnTo>
                <a:lnTo>
                  <a:pt x="279" y="1479"/>
                </a:lnTo>
                <a:lnTo>
                  <a:pt x="287" y="1455"/>
                </a:lnTo>
                <a:lnTo>
                  <a:pt x="294" y="1425"/>
                </a:lnTo>
                <a:lnTo>
                  <a:pt x="294" y="1400"/>
                </a:lnTo>
                <a:lnTo>
                  <a:pt x="302" y="1376"/>
                </a:lnTo>
                <a:lnTo>
                  <a:pt x="302" y="1345"/>
                </a:lnTo>
                <a:lnTo>
                  <a:pt x="310" y="1321"/>
                </a:lnTo>
                <a:lnTo>
                  <a:pt x="310" y="1297"/>
                </a:lnTo>
                <a:lnTo>
                  <a:pt x="310" y="1266"/>
                </a:lnTo>
                <a:lnTo>
                  <a:pt x="310" y="1248"/>
                </a:lnTo>
                <a:lnTo>
                  <a:pt x="310" y="1224"/>
                </a:lnTo>
                <a:lnTo>
                  <a:pt x="302" y="1199"/>
                </a:lnTo>
                <a:lnTo>
                  <a:pt x="302" y="1175"/>
                </a:lnTo>
                <a:lnTo>
                  <a:pt x="302" y="1157"/>
                </a:lnTo>
                <a:lnTo>
                  <a:pt x="302" y="1138"/>
                </a:lnTo>
                <a:lnTo>
                  <a:pt x="294" y="1120"/>
                </a:lnTo>
                <a:lnTo>
                  <a:pt x="294" y="1102"/>
                </a:lnTo>
                <a:lnTo>
                  <a:pt x="294" y="1090"/>
                </a:lnTo>
                <a:lnTo>
                  <a:pt x="294" y="1077"/>
                </a:lnTo>
                <a:lnTo>
                  <a:pt x="294" y="1065"/>
                </a:lnTo>
                <a:lnTo>
                  <a:pt x="287" y="1053"/>
                </a:lnTo>
                <a:lnTo>
                  <a:pt x="287" y="1041"/>
                </a:lnTo>
                <a:lnTo>
                  <a:pt x="287" y="1029"/>
                </a:lnTo>
                <a:lnTo>
                  <a:pt x="279" y="1023"/>
                </a:lnTo>
                <a:lnTo>
                  <a:pt x="279" y="1011"/>
                </a:lnTo>
                <a:lnTo>
                  <a:pt x="272" y="1004"/>
                </a:lnTo>
                <a:lnTo>
                  <a:pt x="272" y="998"/>
                </a:lnTo>
                <a:lnTo>
                  <a:pt x="264" y="992"/>
                </a:lnTo>
                <a:lnTo>
                  <a:pt x="264" y="986"/>
                </a:lnTo>
                <a:lnTo>
                  <a:pt x="264" y="980"/>
                </a:lnTo>
                <a:lnTo>
                  <a:pt x="257" y="974"/>
                </a:lnTo>
                <a:lnTo>
                  <a:pt x="257" y="968"/>
                </a:lnTo>
                <a:lnTo>
                  <a:pt x="257" y="956"/>
                </a:lnTo>
                <a:lnTo>
                  <a:pt x="257" y="944"/>
                </a:lnTo>
                <a:lnTo>
                  <a:pt x="257" y="931"/>
                </a:lnTo>
                <a:lnTo>
                  <a:pt x="257" y="919"/>
                </a:lnTo>
                <a:lnTo>
                  <a:pt x="257" y="907"/>
                </a:lnTo>
                <a:lnTo>
                  <a:pt x="264" y="895"/>
                </a:lnTo>
                <a:lnTo>
                  <a:pt x="264" y="889"/>
                </a:lnTo>
                <a:lnTo>
                  <a:pt x="264" y="877"/>
                </a:lnTo>
                <a:lnTo>
                  <a:pt x="264" y="864"/>
                </a:lnTo>
                <a:lnTo>
                  <a:pt x="264" y="852"/>
                </a:lnTo>
                <a:lnTo>
                  <a:pt x="264" y="840"/>
                </a:lnTo>
                <a:lnTo>
                  <a:pt x="264" y="828"/>
                </a:lnTo>
                <a:lnTo>
                  <a:pt x="264" y="822"/>
                </a:lnTo>
                <a:lnTo>
                  <a:pt x="264" y="810"/>
                </a:lnTo>
                <a:lnTo>
                  <a:pt x="264" y="797"/>
                </a:lnTo>
                <a:lnTo>
                  <a:pt x="264" y="785"/>
                </a:lnTo>
                <a:lnTo>
                  <a:pt x="264" y="797"/>
                </a:lnTo>
                <a:lnTo>
                  <a:pt x="272" y="804"/>
                </a:lnTo>
                <a:lnTo>
                  <a:pt x="272" y="810"/>
                </a:lnTo>
                <a:lnTo>
                  <a:pt x="279" y="816"/>
                </a:lnTo>
                <a:lnTo>
                  <a:pt x="279" y="828"/>
                </a:lnTo>
                <a:lnTo>
                  <a:pt x="279" y="834"/>
                </a:lnTo>
                <a:lnTo>
                  <a:pt x="287" y="840"/>
                </a:lnTo>
                <a:lnTo>
                  <a:pt x="287" y="852"/>
                </a:lnTo>
                <a:lnTo>
                  <a:pt x="287" y="858"/>
                </a:lnTo>
                <a:lnTo>
                  <a:pt x="294" y="870"/>
                </a:lnTo>
                <a:lnTo>
                  <a:pt x="294" y="877"/>
                </a:lnTo>
                <a:lnTo>
                  <a:pt x="294" y="883"/>
                </a:lnTo>
                <a:lnTo>
                  <a:pt x="294" y="889"/>
                </a:lnTo>
                <a:lnTo>
                  <a:pt x="294" y="901"/>
                </a:lnTo>
                <a:lnTo>
                  <a:pt x="294" y="907"/>
                </a:lnTo>
                <a:lnTo>
                  <a:pt x="294" y="913"/>
                </a:lnTo>
                <a:lnTo>
                  <a:pt x="302" y="913"/>
                </a:lnTo>
                <a:lnTo>
                  <a:pt x="302" y="907"/>
                </a:lnTo>
                <a:lnTo>
                  <a:pt x="302" y="901"/>
                </a:lnTo>
                <a:lnTo>
                  <a:pt x="302" y="889"/>
                </a:lnTo>
                <a:lnTo>
                  <a:pt x="302" y="883"/>
                </a:lnTo>
                <a:lnTo>
                  <a:pt x="302" y="877"/>
                </a:lnTo>
                <a:lnTo>
                  <a:pt x="302" y="864"/>
                </a:lnTo>
                <a:lnTo>
                  <a:pt x="294" y="852"/>
                </a:lnTo>
                <a:lnTo>
                  <a:pt x="294" y="846"/>
                </a:lnTo>
                <a:lnTo>
                  <a:pt x="294" y="834"/>
                </a:lnTo>
                <a:lnTo>
                  <a:pt x="287" y="828"/>
                </a:lnTo>
                <a:lnTo>
                  <a:pt x="287" y="816"/>
                </a:lnTo>
                <a:lnTo>
                  <a:pt x="279" y="810"/>
                </a:lnTo>
                <a:lnTo>
                  <a:pt x="279" y="797"/>
                </a:lnTo>
                <a:lnTo>
                  <a:pt x="272" y="791"/>
                </a:lnTo>
                <a:lnTo>
                  <a:pt x="264" y="779"/>
                </a:lnTo>
                <a:lnTo>
                  <a:pt x="257" y="773"/>
                </a:lnTo>
                <a:lnTo>
                  <a:pt x="257" y="767"/>
                </a:lnTo>
                <a:lnTo>
                  <a:pt x="257" y="761"/>
                </a:lnTo>
                <a:lnTo>
                  <a:pt x="257" y="755"/>
                </a:lnTo>
                <a:lnTo>
                  <a:pt x="257" y="749"/>
                </a:lnTo>
                <a:lnTo>
                  <a:pt x="257" y="743"/>
                </a:lnTo>
                <a:lnTo>
                  <a:pt x="257" y="737"/>
                </a:lnTo>
                <a:lnTo>
                  <a:pt x="257" y="730"/>
                </a:lnTo>
                <a:lnTo>
                  <a:pt x="257" y="724"/>
                </a:lnTo>
                <a:lnTo>
                  <a:pt x="249" y="718"/>
                </a:lnTo>
                <a:lnTo>
                  <a:pt x="249" y="712"/>
                </a:lnTo>
                <a:lnTo>
                  <a:pt x="249" y="706"/>
                </a:lnTo>
                <a:lnTo>
                  <a:pt x="249" y="700"/>
                </a:lnTo>
                <a:lnTo>
                  <a:pt x="249" y="694"/>
                </a:lnTo>
                <a:lnTo>
                  <a:pt x="242" y="664"/>
                </a:lnTo>
                <a:lnTo>
                  <a:pt x="242" y="633"/>
                </a:lnTo>
                <a:lnTo>
                  <a:pt x="234" y="597"/>
                </a:lnTo>
                <a:lnTo>
                  <a:pt x="227" y="554"/>
                </a:lnTo>
                <a:lnTo>
                  <a:pt x="219" y="517"/>
                </a:lnTo>
                <a:lnTo>
                  <a:pt x="219" y="475"/>
                </a:lnTo>
                <a:lnTo>
                  <a:pt x="211" y="432"/>
                </a:lnTo>
                <a:lnTo>
                  <a:pt x="211" y="390"/>
                </a:lnTo>
                <a:lnTo>
                  <a:pt x="204" y="353"/>
                </a:lnTo>
                <a:lnTo>
                  <a:pt x="204" y="310"/>
                </a:lnTo>
                <a:lnTo>
                  <a:pt x="204" y="274"/>
                </a:lnTo>
                <a:lnTo>
                  <a:pt x="211" y="237"/>
                </a:lnTo>
                <a:lnTo>
                  <a:pt x="211" y="207"/>
                </a:lnTo>
                <a:lnTo>
                  <a:pt x="219" y="183"/>
                </a:lnTo>
                <a:lnTo>
                  <a:pt x="227" y="158"/>
                </a:lnTo>
                <a:lnTo>
                  <a:pt x="242" y="140"/>
                </a:lnTo>
                <a:lnTo>
                  <a:pt x="242" y="134"/>
                </a:lnTo>
                <a:lnTo>
                  <a:pt x="249" y="134"/>
                </a:lnTo>
                <a:lnTo>
                  <a:pt x="249" y="128"/>
                </a:lnTo>
                <a:lnTo>
                  <a:pt x="257" y="122"/>
                </a:lnTo>
                <a:lnTo>
                  <a:pt x="257" y="116"/>
                </a:lnTo>
                <a:lnTo>
                  <a:pt x="264" y="109"/>
                </a:lnTo>
                <a:lnTo>
                  <a:pt x="272" y="103"/>
                </a:lnTo>
                <a:lnTo>
                  <a:pt x="279" y="97"/>
                </a:lnTo>
                <a:lnTo>
                  <a:pt x="279" y="103"/>
                </a:lnTo>
                <a:lnTo>
                  <a:pt x="279" y="116"/>
                </a:lnTo>
                <a:lnTo>
                  <a:pt x="279" y="128"/>
                </a:lnTo>
                <a:lnTo>
                  <a:pt x="272" y="140"/>
                </a:lnTo>
                <a:lnTo>
                  <a:pt x="272" y="152"/>
                </a:lnTo>
                <a:lnTo>
                  <a:pt x="272" y="164"/>
                </a:lnTo>
                <a:lnTo>
                  <a:pt x="272" y="183"/>
                </a:lnTo>
                <a:lnTo>
                  <a:pt x="264" y="195"/>
                </a:lnTo>
                <a:lnTo>
                  <a:pt x="264" y="213"/>
                </a:lnTo>
                <a:lnTo>
                  <a:pt x="264" y="225"/>
                </a:lnTo>
                <a:lnTo>
                  <a:pt x="264" y="237"/>
                </a:lnTo>
                <a:lnTo>
                  <a:pt x="272" y="256"/>
                </a:lnTo>
                <a:lnTo>
                  <a:pt x="272" y="268"/>
                </a:lnTo>
                <a:lnTo>
                  <a:pt x="272" y="280"/>
                </a:lnTo>
                <a:lnTo>
                  <a:pt x="279" y="292"/>
                </a:lnTo>
                <a:lnTo>
                  <a:pt x="287" y="298"/>
                </a:lnTo>
                <a:lnTo>
                  <a:pt x="287" y="310"/>
                </a:lnTo>
                <a:lnTo>
                  <a:pt x="294" y="323"/>
                </a:lnTo>
                <a:lnTo>
                  <a:pt x="294" y="329"/>
                </a:lnTo>
                <a:lnTo>
                  <a:pt x="302" y="341"/>
                </a:lnTo>
                <a:lnTo>
                  <a:pt x="302" y="353"/>
                </a:lnTo>
                <a:lnTo>
                  <a:pt x="310" y="359"/>
                </a:lnTo>
                <a:lnTo>
                  <a:pt x="310" y="371"/>
                </a:lnTo>
                <a:lnTo>
                  <a:pt x="310" y="383"/>
                </a:lnTo>
                <a:lnTo>
                  <a:pt x="310" y="390"/>
                </a:lnTo>
                <a:lnTo>
                  <a:pt x="310" y="402"/>
                </a:lnTo>
                <a:lnTo>
                  <a:pt x="310" y="414"/>
                </a:lnTo>
                <a:lnTo>
                  <a:pt x="310" y="420"/>
                </a:lnTo>
                <a:lnTo>
                  <a:pt x="310" y="432"/>
                </a:lnTo>
                <a:lnTo>
                  <a:pt x="302" y="444"/>
                </a:lnTo>
                <a:lnTo>
                  <a:pt x="302" y="450"/>
                </a:lnTo>
                <a:lnTo>
                  <a:pt x="294" y="463"/>
                </a:lnTo>
                <a:lnTo>
                  <a:pt x="294" y="469"/>
                </a:lnTo>
                <a:lnTo>
                  <a:pt x="302" y="469"/>
                </a:lnTo>
                <a:lnTo>
                  <a:pt x="302" y="463"/>
                </a:lnTo>
                <a:lnTo>
                  <a:pt x="310" y="457"/>
                </a:lnTo>
                <a:lnTo>
                  <a:pt x="310" y="444"/>
                </a:lnTo>
                <a:lnTo>
                  <a:pt x="317" y="432"/>
                </a:lnTo>
                <a:lnTo>
                  <a:pt x="317" y="420"/>
                </a:lnTo>
                <a:lnTo>
                  <a:pt x="317" y="414"/>
                </a:lnTo>
                <a:lnTo>
                  <a:pt x="317" y="402"/>
                </a:lnTo>
                <a:lnTo>
                  <a:pt x="317" y="390"/>
                </a:lnTo>
                <a:lnTo>
                  <a:pt x="317" y="377"/>
                </a:lnTo>
                <a:lnTo>
                  <a:pt x="317" y="371"/>
                </a:lnTo>
                <a:lnTo>
                  <a:pt x="317" y="359"/>
                </a:lnTo>
                <a:lnTo>
                  <a:pt x="310" y="347"/>
                </a:lnTo>
                <a:lnTo>
                  <a:pt x="310" y="341"/>
                </a:lnTo>
                <a:lnTo>
                  <a:pt x="310" y="329"/>
                </a:lnTo>
                <a:lnTo>
                  <a:pt x="302" y="316"/>
                </a:lnTo>
                <a:lnTo>
                  <a:pt x="294" y="304"/>
                </a:lnTo>
                <a:lnTo>
                  <a:pt x="287" y="298"/>
                </a:lnTo>
                <a:lnTo>
                  <a:pt x="287" y="286"/>
                </a:lnTo>
                <a:lnTo>
                  <a:pt x="279" y="274"/>
                </a:lnTo>
                <a:lnTo>
                  <a:pt x="279" y="262"/>
                </a:lnTo>
                <a:lnTo>
                  <a:pt x="279" y="243"/>
                </a:lnTo>
                <a:lnTo>
                  <a:pt x="279" y="231"/>
                </a:lnTo>
                <a:lnTo>
                  <a:pt x="279" y="213"/>
                </a:lnTo>
                <a:lnTo>
                  <a:pt x="279" y="201"/>
                </a:lnTo>
                <a:lnTo>
                  <a:pt x="279" y="183"/>
                </a:lnTo>
                <a:lnTo>
                  <a:pt x="279" y="164"/>
                </a:lnTo>
                <a:lnTo>
                  <a:pt x="279" y="152"/>
                </a:lnTo>
                <a:lnTo>
                  <a:pt x="279" y="140"/>
                </a:lnTo>
                <a:lnTo>
                  <a:pt x="287" y="122"/>
                </a:lnTo>
                <a:lnTo>
                  <a:pt x="287" y="109"/>
                </a:lnTo>
                <a:lnTo>
                  <a:pt x="287" y="103"/>
                </a:lnTo>
                <a:lnTo>
                  <a:pt x="287" y="91"/>
                </a:lnTo>
                <a:lnTo>
                  <a:pt x="294" y="85"/>
                </a:lnTo>
                <a:lnTo>
                  <a:pt x="294" y="79"/>
                </a:lnTo>
                <a:lnTo>
                  <a:pt x="302" y="73"/>
                </a:lnTo>
                <a:lnTo>
                  <a:pt x="310" y="73"/>
                </a:lnTo>
                <a:lnTo>
                  <a:pt x="317" y="67"/>
                </a:lnTo>
                <a:lnTo>
                  <a:pt x="325" y="61"/>
                </a:lnTo>
                <a:lnTo>
                  <a:pt x="325" y="55"/>
                </a:lnTo>
                <a:lnTo>
                  <a:pt x="332" y="49"/>
                </a:lnTo>
                <a:lnTo>
                  <a:pt x="340" y="43"/>
                </a:lnTo>
                <a:lnTo>
                  <a:pt x="347" y="36"/>
                </a:lnTo>
                <a:lnTo>
                  <a:pt x="355" y="30"/>
                </a:lnTo>
                <a:lnTo>
                  <a:pt x="362" y="30"/>
                </a:lnTo>
                <a:lnTo>
                  <a:pt x="370" y="24"/>
                </a:lnTo>
                <a:lnTo>
                  <a:pt x="377" y="18"/>
                </a:lnTo>
                <a:lnTo>
                  <a:pt x="385" y="12"/>
                </a:lnTo>
                <a:lnTo>
                  <a:pt x="392" y="12"/>
                </a:lnTo>
                <a:lnTo>
                  <a:pt x="392" y="6"/>
                </a:lnTo>
                <a:lnTo>
                  <a:pt x="400" y="6"/>
                </a:lnTo>
                <a:lnTo>
                  <a:pt x="400" y="0"/>
                </a:lnTo>
              </a:path>
            </a:pathLst>
          </a:custGeom>
          <a:solidFill>
            <a:srgbClr val="FC182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179"/>
          <p:cNvGrpSpPr>
            <a:grpSpLocks/>
          </p:cNvGrpSpPr>
          <p:nvPr/>
        </p:nvGrpSpPr>
        <p:grpSpPr bwMode="auto">
          <a:xfrm>
            <a:off x="1408113" y="2011363"/>
            <a:ext cx="3033712" cy="425450"/>
            <a:chOff x="887" y="1267"/>
            <a:chExt cx="1911" cy="268"/>
          </a:xfrm>
        </p:grpSpPr>
        <p:sp>
          <p:nvSpPr>
            <p:cNvPr id="10634" name="Rectangle 1180"/>
            <p:cNvSpPr>
              <a:spLocks noChangeArrowheads="1"/>
            </p:cNvSpPr>
            <p:nvPr/>
          </p:nvSpPr>
          <p:spPr bwMode="auto">
            <a:xfrm>
              <a:off x="2047" y="1267"/>
              <a:ext cx="75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Increased risk</a:t>
              </a:r>
              <a:br>
                <a:rPr lang="en-US" sz="1400" b="1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of stroke</a:t>
              </a:r>
            </a:p>
          </p:txBody>
        </p:sp>
        <p:sp>
          <p:nvSpPr>
            <p:cNvPr id="10635" name="Line 1181"/>
            <p:cNvSpPr>
              <a:spLocks noChangeShapeType="1"/>
            </p:cNvSpPr>
            <p:nvPr/>
          </p:nvSpPr>
          <p:spPr bwMode="auto">
            <a:xfrm>
              <a:off x="887" y="1377"/>
              <a:ext cx="9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82"/>
          <p:cNvGrpSpPr>
            <a:grpSpLocks/>
          </p:cNvGrpSpPr>
          <p:nvPr/>
        </p:nvGrpSpPr>
        <p:grpSpPr bwMode="auto">
          <a:xfrm>
            <a:off x="750888" y="2427288"/>
            <a:ext cx="3554412" cy="919162"/>
            <a:chOff x="473" y="1529"/>
            <a:chExt cx="2239" cy="579"/>
          </a:xfrm>
        </p:grpSpPr>
        <p:sp>
          <p:nvSpPr>
            <p:cNvPr id="10632" name="Rectangle 1183"/>
            <p:cNvSpPr>
              <a:spLocks noChangeArrowheads="1"/>
            </p:cNvSpPr>
            <p:nvPr/>
          </p:nvSpPr>
          <p:spPr bwMode="auto">
            <a:xfrm>
              <a:off x="1824" y="1706"/>
              <a:ext cx="88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Helv" charset="0"/>
                </a:rPr>
                <a:t>Retinal</a:t>
              </a:r>
              <a:br>
                <a:rPr lang="en-US" sz="1400" b="1" dirty="0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 dirty="0" err="1">
                  <a:solidFill>
                    <a:srgbClr val="000000"/>
                  </a:solidFill>
                  <a:latin typeface="Helv" charset="0"/>
                </a:rPr>
                <a:t>haemorrhage</a:t>
              </a:r>
              <a:br>
                <a:rPr lang="en-US" sz="1400" b="1" dirty="0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 dirty="0">
                  <a:solidFill>
                    <a:srgbClr val="000000"/>
                  </a:solidFill>
                  <a:latin typeface="Helv" charset="0"/>
                </a:rPr>
                <a:t>&amp; </a:t>
              </a:r>
              <a:r>
                <a:rPr lang="en-US" sz="1400" b="1" dirty="0" err="1">
                  <a:solidFill>
                    <a:srgbClr val="000000"/>
                  </a:solidFill>
                  <a:latin typeface="Helv" charset="0"/>
                </a:rPr>
                <a:t>papilloedema</a:t>
              </a:r>
              <a:endParaRPr lang="en-US" sz="1400" b="1" dirty="0">
                <a:solidFill>
                  <a:srgbClr val="000000"/>
                </a:solidFill>
                <a:latin typeface="Helv" charset="0"/>
              </a:endParaRPr>
            </a:p>
          </p:txBody>
        </p:sp>
        <p:sp>
          <p:nvSpPr>
            <p:cNvPr id="10633" name="Freeform 1184"/>
            <p:cNvSpPr>
              <a:spLocks/>
            </p:cNvSpPr>
            <p:nvPr/>
          </p:nvSpPr>
          <p:spPr bwMode="auto">
            <a:xfrm>
              <a:off x="473" y="1529"/>
              <a:ext cx="1322" cy="255"/>
            </a:xfrm>
            <a:custGeom>
              <a:avLst/>
              <a:gdLst>
                <a:gd name="T0" fmla="*/ 1321 w 1322"/>
                <a:gd name="T1" fmla="*/ 254 h 255"/>
                <a:gd name="T2" fmla="*/ 0 w 1322"/>
                <a:gd name="T3" fmla="*/ 254 h 255"/>
                <a:gd name="T4" fmla="*/ 0 w 1322"/>
                <a:gd name="T5" fmla="*/ 0 h 255"/>
                <a:gd name="T6" fmla="*/ 0 60000 65536"/>
                <a:gd name="T7" fmla="*/ 0 60000 65536"/>
                <a:gd name="T8" fmla="*/ 0 60000 65536"/>
                <a:gd name="T9" fmla="*/ 0 w 1322"/>
                <a:gd name="T10" fmla="*/ 0 h 255"/>
                <a:gd name="T11" fmla="*/ 1322 w 132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2" h="255">
                  <a:moveTo>
                    <a:pt x="1321" y="254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85"/>
          <p:cNvGrpSpPr>
            <a:grpSpLocks/>
          </p:cNvGrpSpPr>
          <p:nvPr/>
        </p:nvGrpSpPr>
        <p:grpSpPr bwMode="auto">
          <a:xfrm>
            <a:off x="1281113" y="4735513"/>
            <a:ext cx="2905125" cy="1276350"/>
            <a:chOff x="807" y="2983"/>
            <a:chExt cx="1830" cy="804"/>
          </a:xfrm>
        </p:grpSpPr>
        <p:sp>
          <p:nvSpPr>
            <p:cNvPr id="10630" name="Rectangle 1186"/>
            <p:cNvSpPr>
              <a:spLocks noChangeArrowheads="1"/>
            </p:cNvSpPr>
            <p:nvPr/>
          </p:nvSpPr>
          <p:spPr bwMode="auto">
            <a:xfrm>
              <a:off x="1812" y="2983"/>
              <a:ext cx="825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Times New Roman" pitchFamily="18" charset="0"/>
                <a:buChar char="•"/>
              </a:pP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Myocardial</a:t>
              </a:r>
              <a:br>
                <a:rPr lang="en-US" sz="1400" b="1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infarction and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angina due to 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atherosclerosis</a:t>
              </a:r>
            </a:p>
            <a:p>
              <a:endParaRPr lang="en-US" sz="1400" b="1">
                <a:solidFill>
                  <a:srgbClr val="000000"/>
                </a:solidFill>
                <a:latin typeface="Helv" charset="0"/>
              </a:endParaRPr>
            </a:p>
            <a:p>
              <a:pPr>
                <a:buFont typeface="Times New Roman" pitchFamily="18" charset="0"/>
                <a:buChar char="•"/>
              </a:pP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Heart Failure</a:t>
              </a:r>
            </a:p>
          </p:txBody>
        </p:sp>
        <p:sp>
          <p:nvSpPr>
            <p:cNvPr id="10631" name="Line 1187"/>
            <p:cNvSpPr>
              <a:spLocks noChangeShapeType="1"/>
            </p:cNvSpPr>
            <p:nvPr/>
          </p:nvSpPr>
          <p:spPr bwMode="auto">
            <a:xfrm flipH="1">
              <a:off x="807" y="3060"/>
              <a:ext cx="9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88"/>
          <p:cNvGrpSpPr>
            <a:grpSpLocks/>
          </p:cNvGrpSpPr>
          <p:nvPr/>
        </p:nvGrpSpPr>
        <p:grpSpPr bwMode="auto">
          <a:xfrm>
            <a:off x="5351463" y="2498725"/>
            <a:ext cx="1881187" cy="425450"/>
            <a:chOff x="3371" y="1574"/>
            <a:chExt cx="1185" cy="268"/>
          </a:xfrm>
        </p:grpSpPr>
        <p:sp>
          <p:nvSpPr>
            <p:cNvPr id="10628" name="Rectangle 1189"/>
            <p:cNvSpPr>
              <a:spLocks noChangeArrowheads="1"/>
            </p:cNvSpPr>
            <p:nvPr/>
          </p:nvSpPr>
          <p:spPr bwMode="auto">
            <a:xfrm>
              <a:off x="3371" y="1574"/>
              <a:ext cx="45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Renal</a:t>
              </a:r>
              <a:br>
                <a:rPr lang="en-US" sz="1400" b="1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 damage</a:t>
              </a:r>
            </a:p>
          </p:txBody>
        </p:sp>
        <p:sp>
          <p:nvSpPr>
            <p:cNvPr id="10629" name="Line 1190"/>
            <p:cNvSpPr>
              <a:spLocks noChangeShapeType="1"/>
            </p:cNvSpPr>
            <p:nvPr/>
          </p:nvSpPr>
          <p:spPr bwMode="auto">
            <a:xfrm>
              <a:off x="3766" y="1652"/>
              <a:ext cx="7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91"/>
          <p:cNvGrpSpPr>
            <a:grpSpLocks/>
          </p:cNvGrpSpPr>
          <p:nvPr/>
        </p:nvGrpSpPr>
        <p:grpSpPr bwMode="auto">
          <a:xfrm>
            <a:off x="4687888" y="4733925"/>
            <a:ext cx="2281237" cy="850900"/>
            <a:chOff x="2953" y="2982"/>
            <a:chExt cx="1437" cy="536"/>
          </a:xfrm>
        </p:grpSpPr>
        <p:sp>
          <p:nvSpPr>
            <p:cNvPr id="10626" name="Rectangle 1192"/>
            <p:cNvSpPr>
              <a:spLocks noChangeArrowheads="1"/>
            </p:cNvSpPr>
            <p:nvPr/>
          </p:nvSpPr>
          <p:spPr bwMode="auto">
            <a:xfrm>
              <a:off x="2953" y="2982"/>
              <a:ext cx="98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Peripheral</a:t>
              </a:r>
              <a:br>
                <a:rPr lang="en-US" sz="1400" b="1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vasculature</a:t>
              </a:r>
              <a:br>
                <a:rPr lang="en-US" sz="1400" b="1">
                  <a:solidFill>
                    <a:srgbClr val="000000"/>
                  </a:solidFill>
                  <a:latin typeface="Helv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disease due to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latin typeface="Helv" charset="0"/>
                </a:rPr>
                <a:t>atherosclerosis</a:t>
              </a:r>
            </a:p>
          </p:txBody>
        </p:sp>
        <p:sp>
          <p:nvSpPr>
            <p:cNvPr id="10627" name="Line 1193"/>
            <p:cNvSpPr>
              <a:spLocks noChangeShapeType="1"/>
            </p:cNvSpPr>
            <p:nvPr/>
          </p:nvSpPr>
          <p:spPr bwMode="auto">
            <a:xfrm>
              <a:off x="3772" y="3060"/>
              <a:ext cx="6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41418" name="Rectangle 1194"/>
          <p:cNvSpPr>
            <a:spLocks noGrp="1" noChangeArrowheads="1"/>
          </p:cNvSpPr>
          <p:nvPr>
            <p:ph type="title"/>
          </p:nvPr>
        </p:nvSpPr>
        <p:spPr>
          <a:xfrm>
            <a:off x="641350" y="309563"/>
            <a:ext cx="8077200" cy="1143000"/>
          </a:xfrm>
        </p:spPr>
        <p:txBody>
          <a:bodyPr wrap="square" lIns="90488" tIns="44450" rIns="90488" bIns="44450"/>
          <a:lstStyle/>
          <a:p>
            <a:pPr eaLnBrk="1" hangingPunct="1">
              <a:defRPr/>
            </a:pPr>
            <a:r>
              <a:rPr lang="en-US" sz="3600">
                <a:solidFill>
                  <a:schemeClr val="tx1"/>
                </a:solidFill>
              </a:rPr>
              <a:t>Summary of the Consequences 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of Hypertension</a:t>
            </a:r>
          </a:p>
        </p:txBody>
      </p:sp>
      <p:sp>
        <p:nvSpPr>
          <p:cNvPr id="10625" name="Line 1195"/>
          <p:cNvSpPr>
            <a:spLocks noChangeShapeType="1"/>
          </p:cNvSpPr>
          <p:nvPr/>
        </p:nvSpPr>
        <p:spPr bwMode="auto">
          <a:xfrm>
            <a:off x="682625" y="944563"/>
            <a:ext cx="8213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r>
              <a:rPr lang="en-US"/>
              <a:t>Patient evaluation to:</a:t>
            </a:r>
          </a:p>
          <a:p>
            <a:pPr lvl="1"/>
            <a:r>
              <a:rPr lang="en-US"/>
              <a:t>Uncover secondary causes of HPT</a:t>
            </a:r>
          </a:p>
          <a:p>
            <a:pPr lvl="1"/>
            <a:r>
              <a:rPr lang="en-US"/>
              <a:t>Establish a pretreatment baseline</a:t>
            </a:r>
          </a:p>
          <a:p>
            <a:pPr lvl="1"/>
            <a:r>
              <a:rPr lang="en-US"/>
              <a:t>Assess factors that may influence therapy</a:t>
            </a:r>
          </a:p>
          <a:p>
            <a:pPr lvl="1"/>
            <a:r>
              <a:rPr lang="en-US"/>
              <a:t>Determine if target organ damage is present</a:t>
            </a:r>
          </a:p>
          <a:p>
            <a:pPr lvl="1"/>
            <a:r>
              <a:rPr lang="en-US"/>
              <a:t>Determine the presence of other CV risks</a:t>
            </a:r>
          </a:p>
          <a:p>
            <a:r>
              <a:rPr lang="en-US"/>
              <a:t>History and P/E</a:t>
            </a:r>
          </a:p>
          <a:p>
            <a:r>
              <a:rPr lang="en-US"/>
              <a:t>Lab investigations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Diagnostic work up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/>
          </a:p>
          <a:p>
            <a:r>
              <a:rPr lang="en-US" dirty="0"/>
              <a:t>Obtain laboratory tests: urinalysis, blood glucose, </a:t>
            </a:r>
            <a:r>
              <a:rPr lang="en-US" dirty="0" err="1"/>
              <a:t>hematocrit</a:t>
            </a:r>
            <a:r>
              <a:rPr lang="en-US" dirty="0"/>
              <a:t> and lipid panel, serum potassium, </a:t>
            </a:r>
            <a:r>
              <a:rPr lang="en-US" dirty="0" err="1"/>
              <a:t>creatinine</a:t>
            </a:r>
            <a:r>
              <a:rPr lang="en-US" dirty="0"/>
              <a:t>, and calcium. </a:t>
            </a:r>
          </a:p>
          <a:p>
            <a:r>
              <a:rPr lang="en-US" dirty="0"/>
              <a:t>Optional: urinary albumin/</a:t>
            </a:r>
            <a:r>
              <a:rPr lang="en-US" dirty="0" err="1"/>
              <a:t>creatinine</a:t>
            </a:r>
            <a:r>
              <a:rPr lang="en-US" dirty="0"/>
              <a:t> ratio.</a:t>
            </a:r>
          </a:p>
          <a:p>
            <a:r>
              <a:rPr lang="en-US" dirty="0"/>
              <a:t> Obtain electrocardiogram(ECG)</a:t>
            </a:r>
            <a:r>
              <a:rPr lang="en-US" b="1" dirty="0"/>
              <a:t>.</a:t>
            </a:r>
          </a:p>
          <a:p>
            <a:r>
              <a:rPr lang="en-US" dirty="0" err="1"/>
              <a:t>others:TFTs,wbc,CXR,ECHO</a:t>
            </a:r>
            <a:endParaRPr lang="en-US" dirty="0"/>
          </a:p>
          <a:p>
            <a:r>
              <a:rPr lang="en-US" dirty="0"/>
              <a:t>Special </a:t>
            </a:r>
            <a:r>
              <a:rPr lang="en-US" dirty="0" err="1"/>
              <a:t>studies:renal</a:t>
            </a:r>
            <a:r>
              <a:rPr lang="en-US" dirty="0"/>
              <a:t> duplex </a:t>
            </a:r>
            <a:r>
              <a:rPr lang="en-US" dirty="0" err="1"/>
              <a:t>doppler</a:t>
            </a:r>
            <a:r>
              <a:rPr lang="en-US" dirty="0"/>
              <a:t> </a:t>
            </a:r>
            <a:r>
              <a:rPr lang="en-US" dirty="0" err="1"/>
              <a:t>study,MRI</a:t>
            </a:r>
            <a:r>
              <a:rPr lang="en-US" dirty="0"/>
              <a:t> angiography,24hr urine for </a:t>
            </a:r>
            <a:r>
              <a:rPr lang="en-US" dirty="0" err="1"/>
              <a:t>VMAs,cortisol,plasma</a:t>
            </a:r>
            <a:r>
              <a:rPr lang="en-US" dirty="0"/>
              <a:t> </a:t>
            </a:r>
            <a:r>
              <a:rPr lang="en-US" dirty="0" err="1"/>
              <a:t>aldosterone,renin</a:t>
            </a:r>
            <a:r>
              <a:rPr lang="en-US" dirty="0"/>
              <a:t> activity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HPT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56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Sleep apnea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Drug induced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Chronic kidney disease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Primary </a:t>
            </a:r>
            <a:r>
              <a:rPr lang="en-US" dirty="0" err="1"/>
              <a:t>aldosteronism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Renovascular</a:t>
            </a:r>
            <a:r>
              <a:rPr lang="en-US" dirty="0"/>
              <a:t> disease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Cushing’s syndrome or steroid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therapy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Pheochromocytoma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Coarctation</a:t>
            </a:r>
            <a:r>
              <a:rPr lang="en-US" dirty="0"/>
              <a:t> of aorta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Thyroid/parathyroid disease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RX FOR HPT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Reduces the following cardiovascular endpoints:-</a:t>
            </a:r>
          </a:p>
          <a:p>
            <a:pPr lvl="1"/>
            <a:r>
              <a:rPr lang="en-US" dirty="0"/>
              <a:t>Stroke by 35-40%</a:t>
            </a:r>
          </a:p>
          <a:p>
            <a:pPr lvl="1"/>
            <a:r>
              <a:rPr lang="en-US" dirty="0"/>
              <a:t>Myocardial infarction by 20-25%</a:t>
            </a:r>
          </a:p>
          <a:p>
            <a:pPr lvl="1"/>
            <a:r>
              <a:rPr lang="en-US" dirty="0"/>
              <a:t>HF by 50%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r>
              <a:rPr lang="en-US" dirty="0"/>
              <a:t>Treat to BP &lt;140/90 mmHg</a:t>
            </a:r>
          </a:p>
          <a:p>
            <a:r>
              <a:rPr lang="en-US" dirty="0"/>
              <a:t> BP &lt;130/80 mmHg in pts with DM or CKD(chronic kidney </a:t>
            </a:r>
            <a:r>
              <a:rPr lang="en-US" dirty="0" err="1"/>
              <a:t>dx</a:t>
            </a:r>
            <a:r>
              <a:rPr lang="en-US"/>
              <a:t>) </a:t>
            </a:r>
            <a:r>
              <a:rPr lang="en-US" dirty="0"/>
              <a:t>or stroke.</a:t>
            </a:r>
          </a:p>
          <a:p>
            <a:r>
              <a:rPr lang="en-US" dirty="0"/>
              <a:t>If </a:t>
            </a:r>
            <a:r>
              <a:rPr lang="en-US" dirty="0" err="1"/>
              <a:t>proteinuria</a:t>
            </a:r>
            <a:r>
              <a:rPr lang="en-US" dirty="0"/>
              <a:t> present goal is 125/75mmHg</a:t>
            </a:r>
          </a:p>
          <a:p>
            <a:pPr>
              <a:buFont typeface="Arial" charset="0"/>
              <a:buNone/>
            </a:pPr>
            <a:r>
              <a:rPr lang="en-US" dirty="0"/>
              <a:t>• Majority of pts will require two medications to reach goal.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halves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all the hypertensive pts a practice has,</a:t>
            </a:r>
          </a:p>
          <a:p>
            <a:r>
              <a:rPr lang="en-US" dirty="0"/>
              <a:t>Only 50% are diagnosed,</a:t>
            </a:r>
          </a:p>
          <a:p>
            <a:r>
              <a:rPr lang="en-US" dirty="0"/>
              <a:t>Of those </a:t>
            </a:r>
            <a:r>
              <a:rPr lang="en-US" dirty="0" err="1"/>
              <a:t>diagnosed,only</a:t>
            </a:r>
            <a:r>
              <a:rPr lang="en-US" dirty="0"/>
              <a:t> 50% are treated,</a:t>
            </a:r>
          </a:p>
          <a:p>
            <a:r>
              <a:rPr lang="en-US" dirty="0"/>
              <a:t>Of those </a:t>
            </a:r>
            <a:r>
              <a:rPr lang="en-US" dirty="0" err="1"/>
              <a:t>treated,only</a:t>
            </a:r>
            <a:r>
              <a:rPr lang="en-US" dirty="0"/>
              <a:t> 50% are well controlled.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MODIFICATIONS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r>
              <a:rPr lang="en-US"/>
              <a:t>Encourage healthy lifestyles for all individuals.</a:t>
            </a:r>
          </a:p>
          <a:p>
            <a:r>
              <a:rPr lang="en-US"/>
              <a:t>Prescribe lifestyle modifications for all pts with prehypertension and hypertension.</a:t>
            </a:r>
          </a:p>
          <a:p>
            <a:r>
              <a:rPr lang="en-US"/>
              <a:t>Components of lifestyle modifications include weight reduction, DASH eating plan, dietary Na reduction, aerobic physical activity, and moderation of alcohol consumption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4088" y="2266950"/>
            <a:ext cx="4695825" cy="31924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lIns="90488" tIns="44450" rIns="90488" bIns="44450"/>
          <a:lstStyle/>
          <a:p>
            <a:pPr eaLnBrk="1" hangingPunct="1">
              <a:defRPr/>
            </a:pPr>
            <a:r>
              <a:rPr lang="en-US"/>
              <a:t>Definition of Hypertension</a:t>
            </a:r>
          </a:p>
        </p:txBody>
      </p:sp>
      <p:sp>
        <p:nvSpPr>
          <p:cNvPr id="276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/>
              <a:t>The level of BP above which investigation and treatment is of proven benefit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/>
              <a:t>to the patient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4088" y="2266950"/>
            <a:ext cx="4695825" cy="31924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4088" y="2266950"/>
            <a:ext cx="4695825" cy="31924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Stage 1-without compelling indications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Hypertension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Thiazide</a:t>
            </a:r>
            <a:r>
              <a:rPr lang="en-US" dirty="0"/>
              <a:t>-type diuretics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for most.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May consider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ACEI, ARB, BB, CCB,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or combination.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Stage 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Hypertension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2-drug combination for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most (usually </a:t>
            </a:r>
            <a:r>
              <a:rPr lang="en-US" dirty="0" err="1"/>
              <a:t>thiazide</a:t>
            </a:r>
            <a:r>
              <a:rPr lang="en-US" dirty="0"/>
              <a:t> type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diuretic and ACEI,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or ARB, or BB, or CCB).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Drug(s) for the</a:t>
            </a:r>
            <a:br>
              <a:rPr lang="en-US" b="1" dirty="0"/>
            </a:br>
            <a:r>
              <a:rPr lang="en-US" b="1" dirty="0"/>
              <a:t>compelling indications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Heart failure THIAZ, BB, ACEI, ARB, ALDO ANT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Post myocardial infarction BB, ACEI, ALDO ANT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High CVD risk THIAZ, BB, ACEI, CCB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/>
              <a:t>• Diabetes THIAZ, BB, ACEI, ARB, CCB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Chronic kidney disease ACEI, ARB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• Recurrent stroke prevention THIAZ, ACEI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Optimize dosages or add additional drugs until goal blood pressure 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achieved.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Consider consultation with hypertension specialist if goal not achieved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In stroke pts who present with hypertension, lower BP rapidly with </a:t>
            </a:r>
            <a:r>
              <a:rPr lang="en-US" dirty="0" err="1"/>
              <a:t>hydralazine</a:t>
            </a:r>
            <a:r>
              <a:rPr lang="en-US" dirty="0"/>
              <a:t> only when BP&gt;220/120mmHg </a:t>
            </a:r>
          </a:p>
          <a:p>
            <a:r>
              <a:rPr lang="en-US" dirty="0"/>
              <a:t>If below this lower the BP slowly over the next few days</a:t>
            </a:r>
          </a:p>
          <a:p>
            <a:r>
              <a:rPr lang="en-US" dirty="0"/>
              <a:t>Otherwise this will lower the </a:t>
            </a:r>
            <a:r>
              <a:rPr lang="en-US" dirty="0" err="1"/>
              <a:t>CPP,increase</a:t>
            </a:r>
            <a:r>
              <a:rPr lang="en-US" dirty="0"/>
              <a:t> infarct size around the penumbra</a:t>
            </a:r>
          </a:p>
          <a:p>
            <a:r>
              <a:rPr lang="en-US" dirty="0"/>
              <a:t>May actually worsen and cause death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91200"/>
          </a:xfrm>
        </p:spPr>
        <p:txBody>
          <a:bodyPr/>
          <a:lstStyle/>
          <a:p>
            <a:r>
              <a:rPr lang="en-US" dirty="0"/>
              <a:t>HPT is a worldwide tsunami in our hands</a:t>
            </a:r>
          </a:p>
          <a:p>
            <a:r>
              <a:rPr lang="en-US" dirty="0"/>
              <a:t>Is fuelled by lifestyle adaptations</a:t>
            </a:r>
          </a:p>
          <a:p>
            <a:r>
              <a:rPr lang="en-US" dirty="0"/>
              <a:t>Can also be mitigated by lifestyle changes</a:t>
            </a:r>
          </a:p>
          <a:p>
            <a:r>
              <a:rPr lang="en-US" dirty="0"/>
              <a:t>The effects of hypertension on the organs are usually silent until advanced hence the term SILENT KILLER</a:t>
            </a:r>
          </a:p>
          <a:p>
            <a:r>
              <a:rPr lang="en-US" dirty="0"/>
              <a:t>Easily detectable and treatable</a:t>
            </a:r>
          </a:p>
          <a:p>
            <a:r>
              <a:rPr lang="en-US" dirty="0"/>
              <a:t>Cardiovascular morbidity increases linearly from a BP of 115/75mmHg and this risk doubles every 20/10mmHg increase in BP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DEFINITION-JNC-7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Category SBP mmHg DBP mmHg</a:t>
            </a:r>
          </a:p>
          <a:p>
            <a:r>
              <a:rPr lang="en-US"/>
              <a:t>Normal &lt;120 and &lt;80</a:t>
            </a:r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Prehypertension 120–139 or 80–89</a:t>
            </a:r>
          </a:p>
          <a:p>
            <a:endParaRPr lang="en-US"/>
          </a:p>
          <a:p>
            <a:r>
              <a:rPr lang="en-US"/>
              <a:t>Hypertension, Stage 1 140–159 or 90–99</a:t>
            </a:r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Hypertension, Stage 2 ≥160 or ≥100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pic>
        <p:nvPicPr>
          <p:cNvPr id="54274" name="Picture 2" descr="C:\Users\AMOS\Documents\FAMILY ALBUM\P100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Prevalence of HPT depends on the racial composition of pop studied</a:t>
            </a:r>
          </a:p>
          <a:p>
            <a:r>
              <a:rPr lang="en-US" dirty="0"/>
              <a:t>Criteria used to define the condition also determine prevalence</a:t>
            </a:r>
          </a:p>
          <a:p>
            <a:r>
              <a:rPr lang="en-US" dirty="0"/>
              <a:t>In the west 20% of pop studied had &gt;160/95mmHg and &gt;50% had &gt;140/90mmHg</a:t>
            </a:r>
          </a:p>
          <a:p>
            <a:r>
              <a:rPr lang="en-US" dirty="0"/>
              <a:t>An even higher </a:t>
            </a:r>
            <a:r>
              <a:rPr lang="en-US" dirty="0" err="1"/>
              <a:t>prevance</a:t>
            </a:r>
            <a:r>
              <a:rPr lang="en-US" dirty="0"/>
              <a:t> in the non-white pop</a:t>
            </a:r>
          </a:p>
          <a:p>
            <a:r>
              <a:rPr lang="en-US" dirty="0"/>
              <a:t>Prevalence of secondary HPT varies 6-35%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7888" y="2071688"/>
            <a:ext cx="3275012" cy="1311275"/>
            <a:chOff x="553" y="1305"/>
            <a:chExt cx="2063" cy="826"/>
          </a:xfrm>
        </p:grpSpPr>
        <p:sp>
          <p:nvSpPr>
            <p:cNvPr id="16432" name="Oval 3"/>
            <p:cNvSpPr>
              <a:spLocks noChangeArrowheads="1"/>
            </p:cNvSpPr>
            <p:nvPr/>
          </p:nvSpPr>
          <p:spPr bwMode="auto">
            <a:xfrm>
              <a:off x="553" y="1305"/>
              <a:ext cx="432" cy="432"/>
            </a:xfrm>
            <a:prstGeom prst="ellips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33" name="Line 4"/>
            <p:cNvSpPr>
              <a:spLocks noChangeShapeType="1"/>
            </p:cNvSpPr>
            <p:nvPr/>
          </p:nvSpPr>
          <p:spPr bwMode="auto">
            <a:xfrm flipV="1">
              <a:off x="589" y="1943"/>
              <a:ext cx="368" cy="6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"/>
            <p:cNvSpPr>
              <a:spLocks noChangeShapeType="1"/>
            </p:cNvSpPr>
            <p:nvPr/>
          </p:nvSpPr>
          <p:spPr bwMode="auto">
            <a:xfrm>
              <a:off x="770" y="1763"/>
              <a:ext cx="6" cy="368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6"/>
            <p:cNvSpPr>
              <a:spLocks noChangeShapeType="1"/>
            </p:cNvSpPr>
            <p:nvPr/>
          </p:nvSpPr>
          <p:spPr bwMode="auto">
            <a:xfrm flipV="1">
              <a:off x="1319" y="1727"/>
              <a:ext cx="283" cy="23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7"/>
            <p:cNvSpPr>
              <a:spLocks noChangeShapeType="1"/>
            </p:cNvSpPr>
            <p:nvPr/>
          </p:nvSpPr>
          <p:spPr bwMode="auto">
            <a:xfrm>
              <a:off x="1364" y="1466"/>
              <a:ext cx="237" cy="28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Oval 8"/>
            <p:cNvSpPr>
              <a:spLocks noChangeArrowheads="1"/>
            </p:cNvSpPr>
            <p:nvPr/>
          </p:nvSpPr>
          <p:spPr bwMode="auto">
            <a:xfrm>
              <a:off x="1923" y="1571"/>
              <a:ext cx="432" cy="432"/>
            </a:xfrm>
            <a:prstGeom prst="ellipse">
              <a:avLst/>
            </a:prstGeom>
            <a:noFill/>
            <a:ln w="25400">
              <a:solidFill>
                <a:srgbClr val="FF7C8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38" name="Line 9"/>
            <p:cNvSpPr>
              <a:spLocks noChangeShapeType="1"/>
            </p:cNvSpPr>
            <p:nvPr/>
          </p:nvSpPr>
          <p:spPr bwMode="auto">
            <a:xfrm flipV="1">
              <a:off x="2289" y="1369"/>
              <a:ext cx="283" cy="237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AutoShape 10"/>
            <p:cNvSpPr>
              <a:spLocks noChangeArrowheads="1"/>
            </p:cNvSpPr>
            <p:nvPr/>
          </p:nvSpPr>
          <p:spPr bwMode="auto">
            <a:xfrm rot="3000000">
              <a:off x="2474" y="1335"/>
              <a:ext cx="142" cy="142"/>
            </a:xfrm>
            <a:prstGeom prst="triangle">
              <a:avLst>
                <a:gd name="adj" fmla="val 49944"/>
              </a:avLst>
            </a:prstGeom>
            <a:solidFill>
              <a:srgbClr val="FF7C80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</p:spPr>
          <p:txBody>
            <a:bodyPr rot="10800000" vert="eaVert"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91163" y="1655763"/>
            <a:ext cx="3565525" cy="2378075"/>
            <a:chOff x="3459" y="1043"/>
            <a:chExt cx="2246" cy="1498"/>
          </a:xfrm>
        </p:grpSpPr>
        <p:sp>
          <p:nvSpPr>
            <p:cNvPr id="16420" name="Rectangle 12"/>
            <p:cNvSpPr>
              <a:spLocks noChangeArrowheads="1"/>
            </p:cNvSpPr>
            <p:nvPr/>
          </p:nvSpPr>
          <p:spPr bwMode="auto">
            <a:xfrm>
              <a:off x="3650" y="1425"/>
              <a:ext cx="375" cy="17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1" name="Rectangle 13"/>
            <p:cNvSpPr>
              <a:spLocks noChangeArrowheads="1"/>
            </p:cNvSpPr>
            <p:nvPr/>
          </p:nvSpPr>
          <p:spPr bwMode="auto">
            <a:xfrm>
              <a:off x="3558" y="1541"/>
              <a:ext cx="565" cy="50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2" name="Oval 14"/>
            <p:cNvSpPr>
              <a:spLocks noChangeArrowheads="1"/>
            </p:cNvSpPr>
            <p:nvPr/>
          </p:nvSpPr>
          <p:spPr bwMode="auto">
            <a:xfrm>
              <a:off x="3558" y="1424"/>
              <a:ext cx="200" cy="233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3" name="Oval 15"/>
            <p:cNvSpPr>
              <a:spLocks noChangeArrowheads="1"/>
            </p:cNvSpPr>
            <p:nvPr/>
          </p:nvSpPr>
          <p:spPr bwMode="auto">
            <a:xfrm>
              <a:off x="3913" y="1424"/>
              <a:ext cx="208" cy="22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4" name="Oval 16"/>
            <p:cNvSpPr>
              <a:spLocks noChangeArrowheads="1"/>
            </p:cNvSpPr>
            <p:nvPr/>
          </p:nvSpPr>
          <p:spPr bwMode="auto">
            <a:xfrm>
              <a:off x="3669" y="1043"/>
              <a:ext cx="348" cy="347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5" name="Rectangle 17"/>
            <p:cNvSpPr>
              <a:spLocks noChangeArrowheads="1"/>
            </p:cNvSpPr>
            <p:nvPr/>
          </p:nvSpPr>
          <p:spPr bwMode="auto">
            <a:xfrm>
              <a:off x="3459" y="2190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</a:rPr>
                <a:t>10-15%</a:t>
              </a:r>
            </a:p>
          </p:txBody>
        </p:sp>
        <p:sp>
          <p:nvSpPr>
            <p:cNvPr id="16426" name="Oval 18"/>
            <p:cNvSpPr>
              <a:spLocks noChangeArrowheads="1"/>
            </p:cNvSpPr>
            <p:nvPr/>
          </p:nvSpPr>
          <p:spPr bwMode="auto">
            <a:xfrm>
              <a:off x="4971" y="1043"/>
              <a:ext cx="348" cy="347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7" name="Rectangle 19"/>
            <p:cNvSpPr>
              <a:spLocks noChangeArrowheads="1"/>
            </p:cNvSpPr>
            <p:nvPr/>
          </p:nvSpPr>
          <p:spPr bwMode="auto">
            <a:xfrm>
              <a:off x="4952" y="1425"/>
              <a:ext cx="375" cy="17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8" name="Rectangle 20"/>
            <p:cNvSpPr>
              <a:spLocks noChangeArrowheads="1"/>
            </p:cNvSpPr>
            <p:nvPr/>
          </p:nvSpPr>
          <p:spPr bwMode="auto">
            <a:xfrm>
              <a:off x="4861" y="1541"/>
              <a:ext cx="564" cy="50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29" name="Oval 21"/>
            <p:cNvSpPr>
              <a:spLocks noChangeArrowheads="1"/>
            </p:cNvSpPr>
            <p:nvPr/>
          </p:nvSpPr>
          <p:spPr bwMode="auto">
            <a:xfrm>
              <a:off x="4861" y="1424"/>
              <a:ext cx="199" cy="233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30" name="Oval 22"/>
            <p:cNvSpPr>
              <a:spLocks noChangeArrowheads="1"/>
            </p:cNvSpPr>
            <p:nvPr/>
          </p:nvSpPr>
          <p:spPr bwMode="auto">
            <a:xfrm>
              <a:off x="5216" y="1424"/>
              <a:ext cx="209" cy="225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31" name="Rectangle 23"/>
            <p:cNvSpPr>
              <a:spLocks noChangeArrowheads="1"/>
            </p:cNvSpPr>
            <p:nvPr/>
          </p:nvSpPr>
          <p:spPr bwMode="auto">
            <a:xfrm>
              <a:off x="4707" y="2176"/>
              <a:ext cx="9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>
                  <a:solidFill>
                    <a:srgbClr val="FFCC00"/>
                  </a:solidFill>
                </a:rPr>
                <a:t>20-30%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60338" y="3800475"/>
            <a:ext cx="3519487" cy="2387600"/>
            <a:chOff x="101" y="2394"/>
            <a:chExt cx="2217" cy="1504"/>
          </a:xfrm>
        </p:grpSpPr>
        <p:sp>
          <p:nvSpPr>
            <p:cNvPr id="16396" name="Freeform 25"/>
            <p:cNvSpPr>
              <a:spLocks/>
            </p:cNvSpPr>
            <p:nvPr/>
          </p:nvSpPr>
          <p:spPr bwMode="auto">
            <a:xfrm>
              <a:off x="1878" y="2910"/>
              <a:ext cx="401" cy="896"/>
            </a:xfrm>
            <a:custGeom>
              <a:avLst/>
              <a:gdLst>
                <a:gd name="T0" fmla="*/ 144 w 401"/>
                <a:gd name="T1" fmla="*/ 410 h 896"/>
                <a:gd name="T2" fmla="*/ 138 w 401"/>
                <a:gd name="T3" fmla="*/ 376 h 896"/>
                <a:gd name="T4" fmla="*/ 125 w 401"/>
                <a:gd name="T5" fmla="*/ 352 h 896"/>
                <a:gd name="T6" fmla="*/ 90 w 401"/>
                <a:gd name="T7" fmla="*/ 311 h 896"/>
                <a:gd name="T8" fmla="*/ 68 w 401"/>
                <a:gd name="T9" fmla="*/ 276 h 896"/>
                <a:gd name="T10" fmla="*/ 36 w 401"/>
                <a:gd name="T11" fmla="*/ 228 h 896"/>
                <a:gd name="T12" fmla="*/ 16 w 401"/>
                <a:gd name="T13" fmla="*/ 181 h 896"/>
                <a:gd name="T14" fmla="*/ 0 w 401"/>
                <a:gd name="T15" fmla="*/ 142 h 896"/>
                <a:gd name="T16" fmla="*/ 4 w 401"/>
                <a:gd name="T17" fmla="*/ 106 h 896"/>
                <a:gd name="T18" fmla="*/ 13 w 401"/>
                <a:gd name="T19" fmla="*/ 68 h 896"/>
                <a:gd name="T20" fmla="*/ 30 w 401"/>
                <a:gd name="T21" fmla="*/ 39 h 896"/>
                <a:gd name="T22" fmla="*/ 54 w 401"/>
                <a:gd name="T23" fmla="*/ 15 h 896"/>
                <a:gd name="T24" fmla="*/ 90 w 401"/>
                <a:gd name="T25" fmla="*/ 0 h 896"/>
                <a:gd name="T26" fmla="*/ 232 w 401"/>
                <a:gd name="T27" fmla="*/ 0 h 896"/>
                <a:gd name="T28" fmla="*/ 321 w 401"/>
                <a:gd name="T29" fmla="*/ 1 h 896"/>
                <a:gd name="T30" fmla="*/ 339 w 401"/>
                <a:gd name="T31" fmla="*/ 27 h 896"/>
                <a:gd name="T32" fmla="*/ 357 w 401"/>
                <a:gd name="T33" fmla="*/ 54 h 896"/>
                <a:gd name="T34" fmla="*/ 377 w 401"/>
                <a:gd name="T35" fmla="*/ 96 h 896"/>
                <a:gd name="T36" fmla="*/ 378 w 401"/>
                <a:gd name="T37" fmla="*/ 129 h 896"/>
                <a:gd name="T38" fmla="*/ 370 w 401"/>
                <a:gd name="T39" fmla="*/ 184 h 896"/>
                <a:gd name="T40" fmla="*/ 351 w 401"/>
                <a:gd name="T41" fmla="*/ 226 h 896"/>
                <a:gd name="T42" fmla="*/ 320 w 401"/>
                <a:gd name="T43" fmla="*/ 272 h 896"/>
                <a:gd name="T44" fmla="*/ 292 w 401"/>
                <a:gd name="T45" fmla="*/ 310 h 896"/>
                <a:gd name="T46" fmla="*/ 259 w 401"/>
                <a:gd name="T47" fmla="*/ 349 h 896"/>
                <a:gd name="T48" fmla="*/ 242 w 401"/>
                <a:gd name="T49" fmla="*/ 372 h 896"/>
                <a:gd name="T50" fmla="*/ 232 w 401"/>
                <a:gd name="T51" fmla="*/ 403 h 896"/>
                <a:gd name="T52" fmla="*/ 232 w 401"/>
                <a:gd name="T53" fmla="*/ 432 h 896"/>
                <a:gd name="T54" fmla="*/ 236 w 401"/>
                <a:gd name="T55" fmla="*/ 466 h 896"/>
                <a:gd name="T56" fmla="*/ 259 w 401"/>
                <a:gd name="T57" fmla="*/ 509 h 896"/>
                <a:gd name="T58" fmla="*/ 294 w 401"/>
                <a:gd name="T59" fmla="*/ 554 h 896"/>
                <a:gd name="T60" fmla="*/ 326 w 401"/>
                <a:gd name="T61" fmla="*/ 602 h 896"/>
                <a:gd name="T62" fmla="*/ 346 w 401"/>
                <a:gd name="T63" fmla="*/ 633 h 896"/>
                <a:gd name="T64" fmla="*/ 368 w 401"/>
                <a:gd name="T65" fmla="*/ 667 h 896"/>
                <a:gd name="T66" fmla="*/ 390 w 401"/>
                <a:gd name="T67" fmla="*/ 701 h 896"/>
                <a:gd name="T68" fmla="*/ 400 w 401"/>
                <a:gd name="T69" fmla="*/ 756 h 896"/>
                <a:gd name="T70" fmla="*/ 395 w 401"/>
                <a:gd name="T71" fmla="*/ 790 h 896"/>
                <a:gd name="T72" fmla="*/ 387 w 401"/>
                <a:gd name="T73" fmla="*/ 817 h 896"/>
                <a:gd name="T74" fmla="*/ 364 w 401"/>
                <a:gd name="T75" fmla="*/ 846 h 896"/>
                <a:gd name="T76" fmla="*/ 339 w 401"/>
                <a:gd name="T77" fmla="*/ 869 h 896"/>
                <a:gd name="T78" fmla="*/ 323 w 401"/>
                <a:gd name="T79" fmla="*/ 884 h 896"/>
                <a:gd name="T80" fmla="*/ 287 w 401"/>
                <a:gd name="T81" fmla="*/ 889 h 896"/>
                <a:gd name="T82" fmla="*/ 265 w 401"/>
                <a:gd name="T83" fmla="*/ 895 h 896"/>
                <a:gd name="T84" fmla="*/ 129 w 401"/>
                <a:gd name="T85" fmla="*/ 893 h 896"/>
                <a:gd name="T86" fmla="*/ 100 w 401"/>
                <a:gd name="T87" fmla="*/ 876 h 896"/>
                <a:gd name="T88" fmla="*/ 46 w 401"/>
                <a:gd name="T89" fmla="*/ 842 h 896"/>
                <a:gd name="T90" fmla="*/ 24 w 401"/>
                <a:gd name="T91" fmla="*/ 817 h 896"/>
                <a:gd name="T92" fmla="*/ 13 w 401"/>
                <a:gd name="T93" fmla="*/ 798 h 896"/>
                <a:gd name="T94" fmla="*/ 7 w 401"/>
                <a:gd name="T95" fmla="*/ 770 h 896"/>
                <a:gd name="T96" fmla="*/ 6 w 401"/>
                <a:gd name="T97" fmla="*/ 709 h 896"/>
                <a:gd name="T98" fmla="*/ 6 w 401"/>
                <a:gd name="T99" fmla="*/ 665 h 896"/>
                <a:gd name="T100" fmla="*/ 16 w 401"/>
                <a:gd name="T101" fmla="*/ 637 h 896"/>
                <a:gd name="T102" fmla="*/ 29 w 401"/>
                <a:gd name="T103" fmla="*/ 608 h 896"/>
                <a:gd name="T104" fmla="*/ 57 w 401"/>
                <a:gd name="T105" fmla="*/ 573 h 896"/>
                <a:gd name="T106" fmla="*/ 78 w 401"/>
                <a:gd name="T107" fmla="*/ 554 h 896"/>
                <a:gd name="T108" fmla="*/ 110 w 401"/>
                <a:gd name="T109" fmla="*/ 532 h 896"/>
                <a:gd name="T110" fmla="*/ 129 w 401"/>
                <a:gd name="T111" fmla="*/ 509 h 896"/>
                <a:gd name="T112" fmla="*/ 135 w 401"/>
                <a:gd name="T113" fmla="*/ 479 h 896"/>
                <a:gd name="T114" fmla="*/ 142 w 401"/>
                <a:gd name="T115" fmla="*/ 441 h 896"/>
                <a:gd name="T116" fmla="*/ 144 w 401"/>
                <a:gd name="T117" fmla="*/ 403 h 896"/>
                <a:gd name="T118" fmla="*/ 144 w 401"/>
                <a:gd name="T119" fmla="*/ 410 h 8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896"/>
                <a:gd name="T182" fmla="*/ 401 w 401"/>
                <a:gd name="T183" fmla="*/ 896 h 8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896">
                  <a:moveTo>
                    <a:pt x="144" y="410"/>
                  </a:moveTo>
                  <a:lnTo>
                    <a:pt x="138" y="376"/>
                  </a:lnTo>
                  <a:lnTo>
                    <a:pt x="125" y="352"/>
                  </a:lnTo>
                  <a:lnTo>
                    <a:pt x="90" y="311"/>
                  </a:lnTo>
                  <a:lnTo>
                    <a:pt x="68" y="276"/>
                  </a:lnTo>
                  <a:lnTo>
                    <a:pt x="36" y="228"/>
                  </a:lnTo>
                  <a:lnTo>
                    <a:pt x="16" y="181"/>
                  </a:lnTo>
                  <a:lnTo>
                    <a:pt x="0" y="142"/>
                  </a:lnTo>
                  <a:lnTo>
                    <a:pt x="4" y="106"/>
                  </a:lnTo>
                  <a:lnTo>
                    <a:pt x="13" y="68"/>
                  </a:lnTo>
                  <a:lnTo>
                    <a:pt x="30" y="39"/>
                  </a:lnTo>
                  <a:lnTo>
                    <a:pt x="54" y="15"/>
                  </a:lnTo>
                  <a:lnTo>
                    <a:pt x="90" y="0"/>
                  </a:lnTo>
                  <a:lnTo>
                    <a:pt x="232" y="0"/>
                  </a:lnTo>
                  <a:lnTo>
                    <a:pt x="321" y="1"/>
                  </a:lnTo>
                  <a:lnTo>
                    <a:pt x="339" y="27"/>
                  </a:lnTo>
                  <a:lnTo>
                    <a:pt x="357" y="54"/>
                  </a:lnTo>
                  <a:lnTo>
                    <a:pt x="377" y="96"/>
                  </a:lnTo>
                  <a:lnTo>
                    <a:pt x="378" y="129"/>
                  </a:lnTo>
                  <a:lnTo>
                    <a:pt x="370" y="184"/>
                  </a:lnTo>
                  <a:lnTo>
                    <a:pt x="351" y="226"/>
                  </a:lnTo>
                  <a:lnTo>
                    <a:pt x="320" y="272"/>
                  </a:lnTo>
                  <a:lnTo>
                    <a:pt x="292" y="310"/>
                  </a:lnTo>
                  <a:lnTo>
                    <a:pt x="259" y="349"/>
                  </a:lnTo>
                  <a:lnTo>
                    <a:pt x="242" y="372"/>
                  </a:lnTo>
                  <a:lnTo>
                    <a:pt x="232" y="403"/>
                  </a:lnTo>
                  <a:lnTo>
                    <a:pt x="232" y="432"/>
                  </a:lnTo>
                  <a:lnTo>
                    <a:pt x="236" y="466"/>
                  </a:lnTo>
                  <a:lnTo>
                    <a:pt x="259" y="509"/>
                  </a:lnTo>
                  <a:lnTo>
                    <a:pt x="294" y="554"/>
                  </a:lnTo>
                  <a:lnTo>
                    <a:pt x="326" y="602"/>
                  </a:lnTo>
                  <a:lnTo>
                    <a:pt x="346" y="633"/>
                  </a:lnTo>
                  <a:lnTo>
                    <a:pt x="368" y="667"/>
                  </a:lnTo>
                  <a:lnTo>
                    <a:pt x="390" y="701"/>
                  </a:lnTo>
                  <a:lnTo>
                    <a:pt x="400" y="756"/>
                  </a:lnTo>
                  <a:lnTo>
                    <a:pt x="395" y="790"/>
                  </a:lnTo>
                  <a:lnTo>
                    <a:pt x="387" y="817"/>
                  </a:lnTo>
                  <a:lnTo>
                    <a:pt x="364" y="846"/>
                  </a:lnTo>
                  <a:lnTo>
                    <a:pt x="339" y="869"/>
                  </a:lnTo>
                  <a:lnTo>
                    <a:pt x="323" y="884"/>
                  </a:lnTo>
                  <a:lnTo>
                    <a:pt x="287" y="889"/>
                  </a:lnTo>
                  <a:lnTo>
                    <a:pt x="265" y="895"/>
                  </a:lnTo>
                  <a:lnTo>
                    <a:pt x="129" y="893"/>
                  </a:lnTo>
                  <a:lnTo>
                    <a:pt x="100" y="876"/>
                  </a:lnTo>
                  <a:lnTo>
                    <a:pt x="46" y="842"/>
                  </a:lnTo>
                  <a:lnTo>
                    <a:pt x="24" y="817"/>
                  </a:lnTo>
                  <a:lnTo>
                    <a:pt x="13" y="798"/>
                  </a:lnTo>
                  <a:lnTo>
                    <a:pt x="7" y="770"/>
                  </a:lnTo>
                  <a:lnTo>
                    <a:pt x="6" y="709"/>
                  </a:lnTo>
                  <a:lnTo>
                    <a:pt x="6" y="665"/>
                  </a:lnTo>
                  <a:lnTo>
                    <a:pt x="16" y="637"/>
                  </a:lnTo>
                  <a:lnTo>
                    <a:pt x="29" y="608"/>
                  </a:lnTo>
                  <a:lnTo>
                    <a:pt x="57" y="573"/>
                  </a:lnTo>
                  <a:lnTo>
                    <a:pt x="78" y="554"/>
                  </a:lnTo>
                  <a:lnTo>
                    <a:pt x="110" y="532"/>
                  </a:lnTo>
                  <a:lnTo>
                    <a:pt x="129" y="509"/>
                  </a:lnTo>
                  <a:lnTo>
                    <a:pt x="135" y="479"/>
                  </a:lnTo>
                  <a:lnTo>
                    <a:pt x="142" y="441"/>
                  </a:lnTo>
                  <a:lnTo>
                    <a:pt x="144" y="403"/>
                  </a:lnTo>
                  <a:lnTo>
                    <a:pt x="144" y="41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26"/>
            <p:cNvSpPr>
              <a:spLocks/>
            </p:cNvSpPr>
            <p:nvPr/>
          </p:nvSpPr>
          <p:spPr bwMode="auto">
            <a:xfrm>
              <a:off x="1881" y="2950"/>
              <a:ext cx="368" cy="857"/>
            </a:xfrm>
            <a:custGeom>
              <a:avLst/>
              <a:gdLst>
                <a:gd name="T0" fmla="*/ 0 w 368"/>
                <a:gd name="T1" fmla="*/ 122 h 857"/>
                <a:gd name="T2" fmla="*/ 6 w 368"/>
                <a:gd name="T3" fmla="*/ 67 h 857"/>
                <a:gd name="T4" fmla="*/ 53 w 368"/>
                <a:gd name="T5" fmla="*/ 31 h 857"/>
                <a:gd name="T6" fmla="*/ 123 w 368"/>
                <a:gd name="T7" fmla="*/ 12 h 857"/>
                <a:gd name="T8" fmla="*/ 164 w 368"/>
                <a:gd name="T9" fmla="*/ 7 h 857"/>
                <a:gd name="T10" fmla="*/ 195 w 368"/>
                <a:gd name="T11" fmla="*/ 0 h 857"/>
                <a:gd name="T12" fmla="*/ 261 w 368"/>
                <a:gd name="T13" fmla="*/ 5 h 857"/>
                <a:gd name="T14" fmla="*/ 279 w 368"/>
                <a:gd name="T15" fmla="*/ 12 h 857"/>
                <a:gd name="T16" fmla="*/ 303 w 368"/>
                <a:gd name="T17" fmla="*/ 15 h 857"/>
                <a:gd name="T18" fmla="*/ 327 w 368"/>
                <a:gd name="T19" fmla="*/ 18 h 857"/>
                <a:gd name="T20" fmla="*/ 345 w 368"/>
                <a:gd name="T21" fmla="*/ 26 h 857"/>
                <a:gd name="T22" fmla="*/ 363 w 368"/>
                <a:gd name="T23" fmla="*/ 51 h 857"/>
                <a:gd name="T24" fmla="*/ 367 w 368"/>
                <a:gd name="T25" fmla="*/ 103 h 857"/>
                <a:gd name="T26" fmla="*/ 348 w 368"/>
                <a:gd name="T27" fmla="*/ 178 h 857"/>
                <a:gd name="T28" fmla="*/ 321 w 368"/>
                <a:gd name="T29" fmla="*/ 218 h 857"/>
                <a:gd name="T30" fmla="*/ 291 w 368"/>
                <a:gd name="T31" fmla="*/ 256 h 857"/>
                <a:gd name="T32" fmla="*/ 253 w 368"/>
                <a:gd name="T33" fmla="*/ 301 h 857"/>
                <a:gd name="T34" fmla="*/ 226 w 368"/>
                <a:gd name="T35" fmla="*/ 346 h 857"/>
                <a:gd name="T36" fmla="*/ 207 w 368"/>
                <a:gd name="T37" fmla="*/ 381 h 857"/>
                <a:gd name="T38" fmla="*/ 203 w 368"/>
                <a:gd name="T39" fmla="*/ 437 h 857"/>
                <a:gd name="T40" fmla="*/ 200 w 368"/>
                <a:gd name="T41" fmla="*/ 531 h 857"/>
                <a:gd name="T42" fmla="*/ 204 w 368"/>
                <a:gd name="T43" fmla="*/ 615 h 857"/>
                <a:gd name="T44" fmla="*/ 217 w 368"/>
                <a:gd name="T45" fmla="*/ 668 h 857"/>
                <a:gd name="T46" fmla="*/ 237 w 368"/>
                <a:gd name="T47" fmla="*/ 728 h 857"/>
                <a:gd name="T48" fmla="*/ 246 w 368"/>
                <a:gd name="T49" fmla="*/ 783 h 857"/>
                <a:gd name="T50" fmla="*/ 277 w 368"/>
                <a:gd name="T51" fmla="*/ 818 h 857"/>
                <a:gd name="T52" fmla="*/ 322 w 368"/>
                <a:gd name="T53" fmla="*/ 828 h 857"/>
                <a:gd name="T54" fmla="*/ 295 w 368"/>
                <a:gd name="T55" fmla="*/ 843 h 857"/>
                <a:gd name="T56" fmla="*/ 230 w 368"/>
                <a:gd name="T57" fmla="*/ 856 h 857"/>
                <a:gd name="T58" fmla="*/ 173 w 368"/>
                <a:gd name="T59" fmla="*/ 854 h 857"/>
                <a:gd name="T60" fmla="*/ 132 w 368"/>
                <a:gd name="T61" fmla="*/ 847 h 857"/>
                <a:gd name="T62" fmla="*/ 93 w 368"/>
                <a:gd name="T63" fmla="*/ 828 h 857"/>
                <a:gd name="T64" fmla="*/ 75 w 368"/>
                <a:gd name="T65" fmla="*/ 816 h 857"/>
                <a:gd name="T66" fmla="*/ 93 w 368"/>
                <a:gd name="T67" fmla="*/ 821 h 857"/>
                <a:gd name="T68" fmla="*/ 135 w 368"/>
                <a:gd name="T69" fmla="*/ 774 h 857"/>
                <a:gd name="T70" fmla="*/ 150 w 368"/>
                <a:gd name="T71" fmla="*/ 692 h 857"/>
                <a:gd name="T72" fmla="*/ 170 w 368"/>
                <a:gd name="T73" fmla="*/ 646 h 857"/>
                <a:gd name="T74" fmla="*/ 179 w 368"/>
                <a:gd name="T75" fmla="*/ 575 h 857"/>
                <a:gd name="T76" fmla="*/ 183 w 368"/>
                <a:gd name="T77" fmla="*/ 501 h 857"/>
                <a:gd name="T78" fmla="*/ 176 w 368"/>
                <a:gd name="T79" fmla="*/ 431 h 857"/>
                <a:gd name="T80" fmla="*/ 170 w 368"/>
                <a:gd name="T81" fmla="*/ 380 h 857"/>
                <a:gd name="T82" fmla="*/ 149 w 368"/>
                <a:gd name="T83" fmla="*/ 336 h 857"/>
                <a:gd name="T84" fmla="*/ 115 w 368"/>
                <a:gd name="T85" fmla="*/ 294 h 857"/>
                <a:gd name="T86" fmla="*/ 78 w 368"/>
                <a:gd name="T87" fmla="*/ 251 h 857"/>
                <a:gd name="T88" fmla="*/ 51 w 368"/>
                <a:gd name="T89" fmla="*/ 203 h 857"/>
                <a:gd name="T90" fmla="*/ 29 w 368"/>
                <a:gd name="T91" fmla="*/ 176 h 857"/>
                <a:gd name="T92" fmla="*/ 0 w 368"/>
                <a:gd name="T93" fmla="*/ 122 h 8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8"/>
                <a:gd name="T142" fmla="*/ 0 h 857"/>
                <a:gd name="T143" fmla="*/ 368 w 368"/>
                <a:gd name="T144" fmla="*/ 857 h 8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8" h="857">
                  <a:moveTo>
                    <a:pt x="0" y="122"/>
                  </a:moveTo>
                  <a:lnTo>
                    <a:pt x="6" y="67"/>
                  </a:lnTo>
                  <a:lnTo>
                    <a:pt x="53" y="31"/>
                  </a:lnTo>
                  <a:lnTo>
                    <a:pt x="123" y="12"/>
                  </a:lnTo>
                  <a:lnTo>
                    <a:pt x="164" y="7"/>
                  </a:lnTo>
                  <a:lnTo>
                    <a:pt x="195" y="0"/>
                  </a:lnTo>
                  <a:lnTo>
                    <a:pt x="261" y="5"/>
                  </a:lnTo>
                  <a:lnTo>
                    <a:pt x="279" y="12"/>
                  </a:lnTo>
                  <a:lnTo>
                    <a:pt x="303" y="15"/>
                  </a:lnTo>
                  <a:lnTo>
                    <a:pt x="327" y="18"/>
                  </a:lnTo>
                  <a:lnTo>
                    <a:pt x="345" y="26"/>
                  </a:lnTo>
                  <a:lnTo>
                    <a:pt x="363" y="51"/>
                  </a:lnTo>
                  <a:lnTo>
                    <a:pt x="367" y="103"/>
                  </a:lnTo>
                  <a:lnTo>
                    <a:pt x="348" y="178"/>
                  </a:lnTo>
                  <a:lnTo>
                    <a:pt x="321" y="218"/>
                  </a:lnTo>
                  <a:lnTo>
                    <a:pt x="291" y="256"/>
                  </a:lnTo>
                  <a:lnTo>
                    <a:pt x="253" y="301"/>
                  </a:lnTo>
                  <a:lnTo>
                    <a:pt x="226" y="346"/>
                  </a:lnTo>
                  <a:lnTo>
                    <a:pt x="207" y="381"/>
                  </a:lnTo>
                  <a:lnTo>
                    <a:pt x="203" y="437"/>
                  </a:lnTo>
                  <a:lnTo>
                    <a:pt x="200" y="531"/>
                  </a:lnTo>
                  <a:lnTo>
                    <a:pt x="204" y="615"/>
                  </a:lnTo>
                  <a:lnTo>
                    <a:pt x="217" y="668"/>
                  </a:lnTo>
                  <a:lnTo>
                    <a:pt x="237" y="728"/>
                  </a:lnTo>
                  <a:lnTo>
                    <a:pt x="246" y="783"/>
                  </a:lnTo>
                  <a:lnTo>
                    <a:pt x="277" y="818"/>
                  </a:lnTo>
                  <a:lnTo>
                    <a:pt x="322" y="828"/>
                  </a:lnTo>
                  <a:lnTo>
                    <a:pt x="295" y="843"/>
                  </a:lnTo>
                  <a:lnTo>
                    <a:pt x="230" y="856"/>
                  </a:lnTo>
                  <a:lnTo>
                    <a:pt x="173" y="854"/>
                  </a:lnTo>
                  <a:lnTo>
                    <a:pt x="132" y="847"/>
                  </a:lnTo>
                  <a:lnTo>
                    <a:pt x="93" y="828"/>
                  </a:lnTo>
                  <a:lnTo>
                    <a:pt x="75" y="816"/>
                  </a:lnTo>
                  <a:lnTo>
                    <a:pt x="93" y="821"/>
                  </a:lnTo>
                  <a:lnTo>
                    <a:pt x="135" y="774"/>
                  </a:lnTo>
                  <a:lnTo>
                    <a:pt x="150" y="692"/>
                  </a:lnTo>
                  <a:lnTo>
                    <a:pt x="170" y="646"/>
                  </a:lnTo>
                  <a:lnTo>
                    <a:pt x="179" y="575"/>
                  </a:lnTo>
                  <a:lnTo>
                    <a:pt x="183" y="501"/>
                  </a:lnTo>
                  <a:lnTo>
                    <a:pt x="176" y="431"/>
                  </a:lnTo>
                  <a:lnTo>
                    <a:pt x="170" y="380"/>
                  </a:lnTo>
                  <a:lnTo>
                    <a:pt x="149" y="336"/>
                  </a:lnTo>
                  <a:lnTo>
                    <a:pt x="115" y="294"/>
                  </a:lnTo>
                  <a:lnTo>
                    <a:pt x="78" y="251"/>
                  </a:lnTo>
                  <a:lnTo>
                    <a:pt x="51" y="203"/>
                  </a:lnTo>
                  <a:lnTo>
                    <a:pt x="29" y="176"/>
                  </a:lnTo>
                  <a:lnTo>
                    <a:pt x="0" y="122"/>
                  </a:lnTo>
                </a:path>
              </a:pathLst>
            </a:custGeom>
            <a:solidFill>
              <a:srgbClr val="FF003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27"/>
            <p:cNvSpPr>
              <a:spLocks/>
            </p:cNvSpPr>
            <p:nvPr/>
          </p:nvSpPr>
          <p:spPr bwMode="auto">
            <a:xfrm>
              <a:off x="1869" y="2898"/>
              <a:ext cx="420" cy="919"/>
            </a:xfrm>
            <a:custGeom>
              <a:avLst/>
              <a:gdLst>
                <a:gd name="T0" fmla="*/ 36 w 420"/>
                <a:gd name="T1" fmla="*/ 852 h 919"/>
                <a:gd name="T2" fmla="*/ 5 w 420"/>
                <a:gd name="T3" fmla="*/ 774 h 919"/>
                <a:gd name="T4" fmla="*/ 9 w 420"/>
                <a:gd name="T5" fmla="*/ 666 h 919"/>
                <a:gd name="T6" fmla="*/ 50 w 420"/>
                <a:gd name="T7" fmla="*/ 590 h 919"/>
                <a:gd name="T8" fmla="*/ 113 w 420"/>
                <a:gd name="T9" fmla="*/ 535 h 919"/>
                <a:gd name="T10" fmla="*/ 140 w 420"/>
                <a:gd name="T11" fmla="*/ 480 h 919"/>
                <a:gd name="T12" fmla="*/ 143 w 420"/>
                <a:gd name="T13" fmla="*/ 413 h 919"/>
                <a:gd name="T14" fmla="*/ 106 w 420"/>
                <a:gd name="T15" fmla="*/ 348 h 919"/>
                <a:gd name="T16" fmla="*/ 56 w 420"/>
                <a:gd name="T17" fmla="*/ 275 h 919"/>
                <a:gd name="T18" fmla="*/ 6 w 420"/>
                <a:gd name="T19" fmla="*/ 175 h 919"/>
                <a:gd name="T20" fmla="*/ 5 w 420"/>
                <a:gd name="T21" fmla="*/ 115 h 919"/>
                <a:gd name="T22" fmla="*/ 40 w 420"/>
                <a:gd name="T23" fmla="*/ 39 h 919"/>
                <a:gd name="T24" fmla="*/ 92 w 420"/>
                <a:gd name="T25" fmla="*/ 1 h 919"/>
                <a:gd name="T26" fmla="*/ 91 w 420"/>
                <a:gd name="T27" fmla="*/ 27 h 919"/>
                <a:gd name="T28" fmla="*/ 36 w 420"/>
                <a:gd name="T29" fmla="*/ 80 h 919"/>
                <a:gd name="T30" fmla="*/ 22 w 420"/>
                <a:gd name="T31" fmla="*/ 156 h 919"/>
                <a:gd name="T32" fmla="*/ 66 w 420"/>
                <a:gd name="T33" fmla="*/ 249 h 919"/>
                <a:gd name="T34" fmla="*/ 113 w 420"/>
                <a:gd name="T35" fmla="*/ 322 h 919"/>
                <a:gd name="T36" fmla="*/ 161 w 420"/>
                <a:gd name="T37" fmla="*/ 387 h 919"/>
                <a:gd name="T38" fmla="*/ 163 w 420"/>
                <a:gd name="T39" fmla="*/ 463 h 919"/>
                <a:gd name="T40" fmla="*/ 147 w 420"/>
                <a:gd name="T41" fmla="*/ 531 h 919"/>
                <a:gd name="T42" fmla="*/ 94 w 420"/>
                <a:gd name="T43" fmla="*/ 576 h 919"/>
                <a:gd name="T44" fmla="*/ 36 w 420"/>
                <a:gd name="T45" fmla="*/ 647 h 919"/>
                <a:gd name="T46" fmla="*/ 25 w 420"/>
                <a:gd name="T47" fmla="*/ 749 h 919"/>
                <a:gd name="T48" fmla="*/ 40 w 420"/>
                <a:gd name="T49" fmla="*/ 814 h 919"/>
                <a:gd name="T50" fmla="*/ 92 w 420"/>
                <a:gd name="T51" fmla="*/ 859 h 919"/>
                <a:gd name="T52" fmla="*/ 157 w 420"/>
                <a:gd name="T53" fmla="*/ 893 h 919"/>
                <a:gd name="T54" fmla="*/ 295 w 420"/>
                <a:gd name="T55" fmla="*/ 890 h 919"/>
                <a:gd name="T56" fmla="*/ 369 w 420"/>
                <a:gd name="T57" fmla="*/ 842 h 919"/>
                <a:gd name="T58" fmla="*/ 397 w 420"/>
                <a:gd name="T59" fmla="*/ 766 h 919"/>
                <a:gd name="T60" fmla="*/ 376 w 420"/>
                <a:gd name="T61" fmla="*/ 704 h 919"/>
                <a:gd name="T62" fmla="*/ 319 w 420"/>
                <a:gd name="T63" fmla="*/ 611 h 919"/>
                <a:gd name="T64" fmla="*/ 255 w 420"/>
                <a:gd name="T65" fmla="*/ 523 h 919"/>
                <a:gd name="T66" fmla="*/ 230 w 420"/>
                <a:gd name="T67" fmla="*/ 447 h 919"/>
                <a:gd name="T68" fmla="*/ 242 w 420"/>
                <a:gd name="T69" fmla="*/ 371 h 919"/>
                <a:gd name="T70" fmla="*/ 318 w 420"/>
                <a:gd name="T71" fmla="*/ 277 h 919"/>
                <a:gd name="T72" fmla="*/ 369 w 420"/>
                <a:gd name="T73" fmla="*/ 177 h 919"/>
                <a:gd name="T74" fmla="*/ 365 w 420"/>
                <a:gd name="T75" fmla="*/ 89 h 919"/>
                <a:gd name="T76" fmla="*/ 312 w 420"/>
                <a:gd name="T77" fmla="*/ 27 h 919"/>
                <a:gd name="T78" fmla="*/ 117 w 420"/>
                <a:gd name="T79" fmla="*/ 19 h 919"/>
                <a:gd name="T80" fmla="*/ 329 w 420"/>
                <a:gd name="T81" fmla="*/ 8 h 919"/>
                <a:gd name="T82" fmla="*/ 372 w 420"/>
                <a:gd name="T83" fmla="*/ 54 h 919"/>
                <a:gd name="T84" fmla="*/ 393 w 420"/>
                <a:gd name="T85" fmla="*/ 137 h 919"/>
                <a:gd name="T86" fmla="*/ 373 w 420"/>
                <a:gd name="T87" fmla="*/ 230 h 919"/>
                <a:gd name="T88" fmla="*/ 311 w 420"/>
                <a:gd name="T89" fmla="*/ 321 h 919"/>
                <a:gd name="T90" fmla="*/ 254 w 420"/>
                <a:gd name="T91" fmla="*/ 398 h 919"/>
                <a:gd name="T92" fmla="*/ 255 w 420"/>
                <a:gd name="T93" fmla="*/ 474 h 919"/>
                <a:gd name="T94" fmla="*/ 319 w 420"/>
                <a:gd name="T95" fmla="*/ 571 h 919"/>
                <a:gd name="T96" fmla="*/ 392 w 420"/>
                <a:gd name="T97" fmla="*/ 682 h 919"/>
                <a:gd name="T98" fmla="*/ 419 w 420"/>
                <a:gd name="T99" fmla="*/ 770 h 919"/>
                <a:gd name="T100" fmla="*/ 393 w 420"/>
                <a:gd name="T101" fmla="*/ 852 h 919"/>
                <a:gd name="T102" fmla="*/ 319 w 420"/>
                <a:gd name="T103" fmla="*/ 910 h 919"/>
                <a:gd name="T104" fmla="*/ 157 w 420"/>
                <a:gd name="T105" fmla="*/ 918 h 9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919"/>
                <a:gd name="T161" fmla="*/ 420 w 420"/>
                <a:gd name="T162" fmla="*/ 919 h 9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919">
                  <a:moveTo>
                    <a:pt x="100" y="898"/>
                  </a:moveTo>
                  <a:lnTo>
                    <a:pt x="66" y="876"/>
                  </a:lnTo>
                  <a:lnTo>
                    <a:pt x="36" y="852"/>
                  </a:lnTo>
                  <a:lnTo>
                    <a:pt x="19" y="830"/>
                  </a:lnTo>
                  <a:lnTo>
                    <a:pt x="10" y="803"/>
                  </a:lnTo>
                  <a:lnTo>
                    <a:pt x="5" y="774"/>
                  </a:lnTo>
                  <a:lnTo>
                    <a:pt x="3" y="738"/>
                  </a:lnTo>
                  <a:lnTo>
                    <a:pt x="5" y="696"/>
                  </a:lnTo>
                  <a:lnTo>
                    <a:pt x="9" y="666"/>
                  </a:lnTo>
                  <a:lnTo>
                    <a:pt x="16" y="641"/>
                  </a:lnTo>
                  <a:lnTo>
                    <a:pt x="32" y="613"/>
                  </a:lnTo>
                  <a:lnTo>
                    <a:pt x="50" y="590"/>
                  </a:lnTo>
                  <a:lnTo>
                    <a:pt x="63" y="571"/>
                  </a:lnTo>
                  <a:lnTo>
                    <a:pt x="91" y="550"/>
                  </a:lnTo>
                  <a:lnTo>
                    <a:pt x="113" y="535"/>
                  </a:lnTo>
                  <a:lnTo>
                    <a:pt x="124" y="523"/>
                  </a:lnTo>
                  <a:lnTo>
                    <a:pt x="133" y="504"/>
                  </a:lnTo>
                  <a:lnTo>
                    <a:pt x="140" y="480"/>
                  </a:lnTo>
                  <a:lnTo>
                    <a:pt x="143" y="458"/>
                  </a:lnTo>
                  <a:lnTo>
                    <a:pt x="143" y="435"/>
                  </a:lnTo>
                  <a:lnTo>
                    <a:pt x="143" y="413"/>
                  </a:lnTo>
                  <a:lnTo>
                    <a:pt x="140" y="395"/>
                  </a:lnTo>
                  <a:lnTo>
                    <a:pt x="124" y="368"/>
                  </a:lnTo>
                  <a:lnTo>
                    <a:pt x="106" y="348"/>
                  </a:lnTo>
                  <a:lnTo>
                    <a:pt x="89" y="330"/>
                  </a:lnTo>
                  <a:lnTo>
                    <a:pt x="74" y="303"/>
                  </a:lnTo>
                  <a:lnTo>
                    <a:pt x="56" y="275"/>
                  </a:lnTo>
                  <a:lnTo>
                    <a:pt x="33" y="241"/>
                  </a:lnTo>
                  <a:lnTo>
                    <a:pt x="19" y="207"/>
                  </a:lnTo>
                  <a:lnTo>
                    <a:pt x="6" y="175"/>
                  </a:lnTo>
                  <a:lnTo>
                    <a:pt x="0" y="152"/>
                  </a:lnTo>
                  <a:lnTo>
                    <a:pt x="0" y="133"/>
                  </a:lnTo>
                  <a:lnTo>
                    <a:pt x="5" y="115"/>
                  </a:lnTo>
                  <a:lnTo>
                    <a:pt x="12" y="81"/>
                  </a:lnTo>
                  <a:lnTo>
                    <a:pt x="25" y="57"/>
                  </a:lnTo>
                  <a:lnTo>
                    <a:pt x="40" y="39"/>
                  </a:lnTo>
                  <a:lnTo>
                    <a:pt x="56" y="20"/>
                  </a:lnTo>
                  <a:lnTo>
                    <a:pt x="74" y="8"/>
                  </a:lnTo>
                  <a:lnTo>
                    <a:pt x="92" y="1"/>
                  </a:lnTo>
                  <a:lnTo>
                    <a:pt x="140" y="0"/>
                  </a:lnTo>
                  <a:lnTo>
                    <a:pt x="117" y="17"/>
                  </a:lnTo>
                  <a:lnTo>
                    <a:pt x="91" y="27"/>
                  </a:lnTo>
                  <a:lnTo>
                    <a:pt x="62" y="42"/>
                  </a:lnTo>
                  <a:lnTo>
                    <a:pt x="47" y="61"/>
                  </a:lnTo>
                  <a:lnTo>
                    <a:pt x="36" y="80"/>
                  </a:lnTo>
                  <a:lnTo>
                    <a:pt x="28" y="107"/>
                  </a:lnTo>
                  <a:lnTo>
                    <a:pt x="22" y="130"/>
                  </a:lnTo>
                  <a:lnTo>
                    <a:pt x="22" y="156"/>
                  </a:lnTo>
                  <a:lnTo>
                    <a:pt x="36" y="193"/>
                  </a:lnTo>
                  <a:lnTo>
                    <a:pt x="49" y="219"/>
                  </a:lnTo>
                  <a:lnTo>
                    <a:pt x="66" y="249"/>
                  </a:lnTo>
                  <a:lnTo>
                    <a:pt x="79" y="269"/>
                  </a:lnTo>
                  <a:lnTo>
                    <a:pt x="94" y="300"/>
                  </a:lnTo>
                  <a:lnTo>
                    <a:pt x="113" y="322"/>
                  </a:lnTo>
                  <a:lnTo>
                    <a:pt x="133" y="345"/>
                  </a:lnTo>
                  <a:lnTo>
                    <a:pt x="147" y="359"/>
                  </a:lnTo>
                  <a:lnTo>
                    <a:pt x="161" y="387"/>
                  </a:lnTo>
                  <a:lnTo>
                    <a:pt x="163" y="410"/>
                  </a:lnTo>
                  <a:lnTo>
                    <a:pt x="165" y="432"/>
                  </a:lnTo>
                  <a:lnTo>
                    <a:pt x="163" y="463"/>
                  </a:lnTo>
                  <a:lnTo>
                    <a:pt x="160" y="486"/>
                  </a:lnTo>
                  <a:lnTo>
                    <a:pt x="153" y="512"/>
                  </a:lnTo>
                  <a:lnTo>
                    <a:pt x="147" y="531"/>
                  </a:lnTo>
                  <a:lnTo>
                    <a:pt x="131" y="549"/>
                  </a:lnTo>
                  <a:lnTo>
                    <a:pt x="116" y="560"/>
                  </a:lnTo>
                  <a:lnTo>
                    <a:pt x="94" y="576"/>
                  </a:lnTo>
                  <a:lnTo>
                    <a:pt x="63" y="603"/>
                  </a:lnTo>
                  <a:lnTo>
                    <a:pt x="49" y="628"/>
                  </a:lnTo>
                  <a:lnTo>
                    <a:pt x="36" y="647"/>
                  </a:lnTo>
                  <a:lnTo>
                    <a:pt x="30" y="666"/>
                  </a:lnTo>
                  <a:lnTo>
                    <a:pt x="25" y="685"/>
                  </a:lnTo>
                  <a:lnTo>
                    <a:pt x="25" y="749"/>
                  </a:lnTo>
                  <a:lnTo>
                    <a:pt x="27" y="777"/>
                  </a:lnTo>
                  <a:lnTo>
                    <a:pt x="30" y="795"/>
                  </a:lnTo>
                  <a:lnTo>
                    <a:pt x="40" y="814"/>
                  </a:lnTo>
                  <a:lnTo>
                    <a:pt x="52" y="833"/>
                  </a:lnTo>
                  <a:lnTo>
                    <a:pt x="70" y="848"/>
                  </a:lnTo>
                  <a:lnTo>
                    <a:pt x="92" y="859"/>
                  </a:lnTo>
                  <a:lnTo>
                    <a:pt x="116" y="876"/>
                  </a:lnTo>
                  <a:lnTo>
                    <a:pt x="136" y="886"/>
                  </a:lnTo>
                  <a:lnTo>
                    <a:pt x="157" y="893"/>
                  </a:lnTo>
                  <a:lnTo>
                    <a:pt x="188" y="895"/>
                  </a:lnTo>
                  <a:lnTo>
                    <a:pt x="252" y="895"/>
                  </a:lnTo>
                  <a:lnTo>
                    <a:pt x="295" y="890"/>
                  </a:lnTo>
                  <a:lnTo>
                    <a:pt x="329" y="880"/>
                  </a:lnTo>
                  <a:lnTo>
                    <a:pt x="345" y="865"/>
                  </a:lnTo>
                  <a:lnTo>
                    <a:pt x="369" y="842"/>
                  </a:lnTo>
                  <a:lnTo>
                    <a:pt x="385" y="822"/>
                  </a:lnTo>
                  <a:lnTo>
                    <a:pt x="395" y="795"/>
                  </a:lnTo>
                  <a:lnTo>
                    <a:pt x="397" y="766"/>
                  </a:lnTo>
                  <a:lnTo>
                    <a:pt x="395" y="746"/>
                  </a:lnTo>
                  <a:lnTo>
                    <a:pt x="386" y="723"/>
                  </a:lnTo>
                  <a:lnTo>
                    <a:pt x="376" y="704"/>
                  </a:lnTo>
                  <a:lnTo>
                    <a:pt x="365" y="679"/>
                  </a:lnTo>
                  <a:lnTo>
                    <a:pt x="342" y="645"/>
                  </a:lnTo>
                  <a:lnTo>
                    <a:pt x="319" y="611"/>
                  </a:lnTo>
                  <a:lnTo>
                    <a:pt x="302" y="584"/>
                  </a:lnTo>
                  <a:lnTo>
                    <a:pt x="279" y="554"/>
                  </a:lnTo>
                  <a:lnTo>
                    <a:pt x="255" y="523"/>
                  </a:lnTo>
                  <a:lnTo>
                    <a:pt x="244" y="501"/>
                  </a:lnTo>
                  <a:lnTo>
                    <a:pt x="235" y="473"/>
                  </a:lnTo>
                  <a:lnTo>
                    <a:pt x="230" y="447"/>
                  </a:lnTo>
                  <a:lnTo>
                    <a:pt x="230" y="427"/>
                  </a:lnTo>
                  <a:lnTo>
                    <a:pt x="234" y="397"/>
                  </a:lnTo>
                  <a:lnTo>
                    <a:pt x="242" y="371"/>
                  </a:lnTo>
                  <a:lnTo>
                    <a:pt x="264" y="345"/>
                  </a:lnTo>
                  <a:lnTo>
                    <a:pt x="289" y="317"/>
                  </a:lnTo>
                  <a:lnTo>
                    <a:pt x="318" y="277"/>
                  </a:lnTo>
                  <a:lnTo>
                    <a:pt x="338" y="251"/>
                  </a:lnTo>
                  <a:lnTo>
                    <a:pt x="362" y="212"/>
                  </a:lnTo>
                  <a:lnTo>
                    <a:pt x="369" y="177"/>
                  </a:lnTo>
                  <a:lnTo>
                    <a:pt x="373" y="148"/>
                  </a:lnTo>
                  <a:lnTo>
                    <a:pt x="373" y="117"/>
                  </a:lnTo>
                  <a:lnTo>
                    <a:pt x="365" y="89"/>
                  </a:lnTo>
                  <a:lnTo>
                    <a:pt x="351" y="62"/>
                  </a:lnTo>
                  <a:lnTo>
                    <a:pt x="329" y="35"/>
                  </a:lnTo>
                  <a:lnTo>
                    <a:pt x="312" y="27"/>
                  </a:lnTo>
                  <a:lnTo>
                    <a:pt x="289" y="23"/>
                  </a:lnTo>
                  <a:lnTo>
                    <a:pt x="268" y="19"/>
                  </a:lnTo>
                  <a:lnTo>
                    <a:pt x="117" y="19"/>
                  </a:lnTo>
                  <a:lnTo>
                    <a:pt x="136" y="1"/>
                  </a:lnTo>
                  <a:lnTo>
                    <a:pt x="304" y="4"/>
                  </a:lnTo>
                  <a:lnTo>
                    <a:pt x="329" y="8"/>
                  </a:lnTo>
                  <a:lnTo>
                    <a:pt x="342" y="20"/>
                  </a:lnTo>
                  <a:lnTo>
                    <a:pt x="353" y="32"/>
                  </a:lnTo>
                  <a:lnTo>
                    <a:pt x="372" y="54"/>
                  </a:lnTo>
                  <a:lnTo>
                    <a:pt x="380" y="80"/>
                  </a:lnTo>
                  <a:lnTo>
                    <a:pt x="392" y="107"/>
                  </a:lnTo>
                  <a:lnTo>
                    <a:pt x="393" y="137"/>
                  </a:lnTo>
                  <a:lnTo>
                    <a:pt x="393" y="170"/>
                  </a:lnTo>
                  <a:lnTo>
                    <a:pt x="386" y="200"/>
                  </a:lnTo>
                  <a:lnTo>
                    <a:pt x="373" y="230"/>
                  </a:lnTo>
                  <a:lnTo>
                    <a:pt x="356" y="258"/>
                  </a:lnTo>
                  <a:lnTo>
                    <a:pt x="339" y="283"/>
                  </a:lnTo>
                  <a:lnTo>
                    <a:pt x="311" y="321"/>
                  </a:lnTo>
                  <a:lnTo>
                    <a:pt x="291" y="348"/>
                  </a:lnTo>
                  <a:lnTo>
                    <a:pt x="265" y="379"/>
                  </a:lnTo>
                  <a:lnTo>
                    <a:pt x="254" y="398"/>
                  </a:lnTo>
                  <a:lnTo>
                    <a:pt x="248" y="421"/>
                  </a:lnTo>
                  <a:lnTo>
                    <a:pt x="247" y="444"/>
                  </a:lnTo>
                  <a:lnTo>
                    <a:pt x="255" y="474"/>
                  </a:lnTo>
                  <a:lnTo>
                    <a:pt x="265" y="497"/>
                  </a:lnTo>
                  <a:lnTo>
                    <a:pt x="292" y="539"/>
                  </a:lnTo>
                  <a:lnTo>
                    <a:pt x="319" y="571"/>
                  </a:lnTo>
                  <a:lnTo>
                    <a:pt x="342" y="607"/>
                  </a:lnTo>
                  <a:lnTo>
                    <a:pt x="368" y="647"/>
                  </a:lnTo>
                  <a:lnTo>
                    <a:pt x="392" y="682"/>
                  </a:lnTo>
                  <a:lnTo>
                    <a:pt x="403" y="706"/>
                  </a:lnTo>
                  <a:lnTo>
                    <a:pt x="410" y="734"/>
                  </a:lnTo>
                  <a:lnTo>
                    <a:pt x="419" y="770"/>
                  </a:lnTo>
                  <a:lnTo>
                    <a:pt x="416" y="796"/>
                  </a:lnTo>
                  <a:lnTo>
                    <a:pt x="410" y="822"/>
                  </a:lnTo>
                  <a:lnTo>
                    <a:pt x="393" y="852"/>
                  </a:lnTo>
                  <a:lnTo>
                    <a:pt x="373" y="876"/>
                  </a:lnTo>
                  <a:lnTo>
                    <a:pt x="345" y="899"/>
                  </a:lnTo>
                  <a:lnTo>
                    <a:pt x="319" y="910"/>
                  </a:lnTo>
                  <a:lnTo>
                    <a:pt x="281" y="914"/>
                  </a:lnTo>
                  <a:lnTo>
                    <a:pt x="218" y="916"/>
                  </a:lnTo>
                  <a:lnTo>
                    <a:pt x="157" y="918"/>
                  </a:lnTo>
                  <a:lnTo>
                    <a:pt x="121" y="910"/>
                  </a:lnTo>
                  <a:lnTo>
                    <a:pt x="100" y="8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28"/>
            <p:cNvSpPr>
              <a:spLocks/>
            </p:cNvSpPr>
            <p:nvPr/>
          </p:nvSpPr>
          <p:spPr bwMode="auto">
            <a:xfrm>
              <a:off x="1831" y="2798"/>
              <a:ext cx="487" cy="127"/>
            </a:xfrm>
            <a:custGeom>
              <a:avLst/>
              <a:gdLst>
                <a:gd name="T0" fmla="*/ 61 w 487"/>
                <a:gd name="T1" fmla="*/ 0 h 127"/>
                <a:gd name="T2" fmla="*/ 50 w 487"/>
                <a:gd name="T3" fmla="*/ 1 h 127"/>
                <a:gd name="T4" fmla="*/ 40 w 487"/>
                <a:gd name="T5" fmla="*/ 3 h 127"/>
                <a:gd name="T6" fmla="*/ 31 w 487"/>
                <a:gd name="T7" fmla="*/ 8 h 127"/>
                <a:gd name="T8" fmla="*/ 22 w 487"/>
                <a:gd name="T9" fmla="*/ 13 h 127"/>
                <a:gd name="T10" fmla="*/ 15 w 487"/>
                <a:gd name="T11" fmla="*/ 20 h 127"/>
                <a:gd name="T12" fmla="*/ 9 w 487"/>
                <a:gd name="T13" fmla="*/ 29 h 127"/>
                <a:gd name="T14" fmla="*/ 4 w 487"/>
                <a:gd name="T15" fmla="*/ 38 h 127"/>
                <a:gd name="T16" fmla="*/ 1 w 487"/>
                <a:gd name="T17" fmla="*/ 47 h 127"/>
                <a:gd name="T18" fmla="*/ 0 w 487"/>
                <a:gd name="T19" fmla="*/ 58 h 127"/>
                <a:gd name="T20" fmla="*/ 0 w 487"/>
                <a:gd name="T21" fmla="*/ 60 h 127"/>
                <a:gd name="T22" fmla="*/ 1 w 487"/>
                <a:gd name="T23" fmla="*/ 70 h 127"/>
                <a:gd name="T24" fmla="*/ 3 w 487"/>
                <a:gd name="T25" fmla="*/ 80 h 127"/>
                <a:gd name="T26" fmla="*/ 7 w 487"/>
                <a:gd name="T27" fmla="*/ 89 h 127"/>
                <a:gd name="T28" fmla="*/ 13 w 487"/>
                <a:gd name="T29" fmla="*/ 98 h 127"/>
                <a:gd name="T30" fmla="*/ 21 w 487"/>
                <a:gd name="T31" fmla="*/ 105 h 127"/>
                <a:gd name="T32" fmla="*/ 30 w 487"/>
                <a:gd name="T33" fmla="*/ 111 h 127"/>
                <a:gd name="T34" fmla="*/ 38 w 487"/>
                <a:gd name="T35" fmla="*/ 116 h 127"/>
                <a:gd name="T36" fmla="*/ 48 w 487"/>
                <a:gd name="T37" fmla="*/ 118 h 127"/>
                <a:gd name="T38" fmla="*/ 59 w 487"/>
                <a:gd name="T39" fmla="*/ 120 h 127"/>
                <a:gd name="T40" fmla="*/ 424 w 487"/>
                <a:gd name="T41" fmla="*/ 126 h 127"/>
                <a:gd name="T42" fmla="*/ 435 w 487"/>
                <a:gd name="T43" fmla="*/ 125 h 127"/>
                <a:gd name="T44" fmla="*/ 445 w 487"/>
                <a:gd name="T45" fmla="*/ 123 h 127"/>
                <a:gd name="T46" fmla="*/ 454 w 487"/>
                <a:gd name="T47" fmla="*/ 118 h 127"/>
                <a:gd name="T48" fmla="*/ 463 w 487"/>
                <a:gd name="T49" fmla="*/ 112 h 127"/>
                <a:gd name="T50" fmla="*/ 471 w 487"/>
                <a:gd name="T51" fmla="*/ 106 h 127"/>
                <a:gd name="T52" fmla="*/ 477 w 487"/>
                <a:gd name="T53" fmla="*/ 97 h 127"/>
                <a:gd name="T54" fmla="*/ 482 w 487"/>
                <a:gd name="T55" fmla="*/ 88 h 127"/>
                <a:gd name="T56" fmla="*/ 485 w 487"/>
                <a:gd name="T57" fmla="*/ 78 h 127"/>
                <a:gd name="T58" fmla="*/ 486 w 487"/>
                <a:gd name="T59" fmla="*/ 68 h 127"/>
                <a:gd name="T60" fmla="*/ 486 w 487"/>
                <a:gd name="T61" fmla="*/ 66 h 127"/>
                <a:gd name="T62" fmla="*/ 485 w 487"/>
                <a:gd name="T63" fmla="*/ 55 h 127"/>
                <a:gd name="T64" fmla="*/ 483 w 487"/>
                <a:gd name="T65" fmla="*/ 46 h 127"/>
                <a:gd name="T66" fmla="*/ 478 w 487"/>
                <a:gd name="T67" fmla="*/ 37 h 127"/>
                <a:gd name="T68" fmla="*/ 472 w 487"/>
                <a:gd name="T69" fmla="*/ 28 h 127"/>
                <a:gd name="T70" fmla="*/ 465 w 487"/>
                <a:gd name="T71" fmla="*/ 21 h 127"/>
                <a:gd name="T72" fmla="*/ 456 w 487"/>
                <a:gd name="T73" fmla="*/ 15 h 127"/>
                <a:gd name="T74" fmla="*/ 448 w 487"/>
                <a:gd name="T75" fmla="*/ 10 h 127"/>
                <a:gd name="T76" fmla="*/ 438 w 487"/>
                <a:gd name="T77" fmla="*/ 8 h 127"/>
                <a:gd name="T78" fmla="*/ 427 w 487"/>
                <a:gd name="T79" fmla="*/ 6 h 127"/>
                <a:gd name="T80" fmla="*/ 61 w 487"/>
                <a:gd name="T81" fmla="*/ 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7"/>
                <a:gd name="T124" fmla="*/ 0 h 127"/>
                <a:gd name="T125" fmla="*/ 487 w 487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7" h="127">
                  <a:moveTo>
                    <a:pt x="61" y="0"/>
                  </a:moveTo>
                  <a:lnTo>
                    <a:pt x="50" y="1"/>
                  </a:lnTo>
                  <a:lnTo>
                    <a:pt x="40" y="3"/>
                  </a:lnTo>
                  <a:lnTo>
                    <a:pt x="31" y="8"/>
                  </a:lnTo>
                  <a:lnTo>
                    <a:pt x="22" y="13"/>
                  </a:lnTo>
                  <a:lnTo>
                    <a:pt x="15" y="20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3" y="80"/>
                  </a:lnTo>
                  <a:lnTo>
                    <a:pt x="7" y="89"/>
                  </a:lnTo>
                  <a:lnTo>
                    <a:pt x="13" y="98"/>
                  </a:lnTo>
                  <a:lnTo>
                    <a:pt x="21" y="105"/>
                  </a:lnTo>
                  <a:lnTo>
                    <a:pt x="30" y="111"/>
                  </a:lnTo>
                  <a:lnTo>
                    <a:pt x="38" y="116"/>
                  </a:lnTo>
                  <a:lnTo>
                    <a:pt x="48" y="118"/>
                  </a:lnTo>
                  <a:lnTo>
                    <a:pt x="59" y="120"/>
                  </a:lnTo>
                  <a:lnTo>
                    <a:pt x="424" y="126"/>
                  </a:lnTo>
                  <a:lnTo>
                    <a:pt x="435" y="125"/>
                  </a:lnTo>
                  <a:lnTo>
                    <a:pt x="445" y="123"/>
                  </a:lnTo>
                  <a:lnTo>
                    <a:pt x="454" y="118"/>
                  </a:lnTo>
                  <a:lnTo>
                    <a:pt x="463" y="112"/>
                  </a:lnTo>
                  <a:lnTo>
                    <a:pt x="471" y="106"/>
                  </a:lnTo>
                  <a:lnTo>
                    <a:pt x="477" y="97"/>
                  </a:lnTo>
                  <a:lnTo>
                    <a:pt x="482" y="88"/>
                  </a:lnTo>
                  <a:lnTo>
                    <a:pt x="485" y="78"/>
                  </a:lnTo>
                  <a:lnTo>
                    <a:pt x="486" y="68"/>
                  </a:lnTo>
                  <a:lnTo>
                    <a:pt x="486" y="66"/>
                  </a:lnTo>
                  <a:lnTo>
                    <a:pt x="485" y="55"/>
                  </a:lnTo>
                  <a:lnTo>
                    <a:pt x="483" y="46"/>
                  </a:lnTo>
                  <a:lnTo>
                    <a:pt x="478" y="37"/>
                  </a:lnTo>
                  <a:lnTo>
                    <a:pt x="472" y="28"/>
                  </a:lnTo>
                  <a:lnTo>
                    <a:pt x="465" y="21"/>
                  </a:lnTo>
                  <a:lnTo>
                    <a:pt x="456" y="15"/>
                  </a:lnTo>
                  <a:lnTo>
                    <a:pt x="448" y="10"/>
                  </a:lnTo>
                  <a:lnTo>
                    <a:pt x="438" y="8"/>
                  </a:lnTo>
                  <a:lnTo>
                    <a:pt x="427" y="6"/>
                  </a:lnTo>
                  <a:lnTo>
                    <a:pt x="61" y="0"/>
                  </a:lnTo>
                </a:path>
              </a:pathLst>
            </a:custGeom>
            <a:solidFill>
              <a:srgbClr val="996633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AutoShape 29"/>
            <p:cNvSpPr>
              <a:spLocks noChangeArrowheads="1"/>
            </p:cNvSpPr>
            <p:nvPr/>
          </p:nvSpPr>
          <p:spPr bwMode="auto">
            <a:xfrm>
              <a:off x="1832" y="3794"/>
              <a:ext cx="477" cy="95"/>
            </a:xfrm>
            <a:prstGeom prst="roundRect">
              <a:avLst>
                <a:gd name="adj" fmla="val 12444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01" name="Freeform 30"/>
            <p:cNvSpPr>
              <a:spLocks/>
            </p:cNvSpPr>
            <p:nvPr/>
          </p:nvSpPr>
          <p:spPr bwMode="auto">
            <a:xfrm>
              <a:off x="2017" y="2563"/>
              <a:ext cx="160" cy="235"/>
            </a:xfrm>
            <a:custGeom>
              <a:avLst/>
              <a:gdLst>
                <a:gd name="T0" fmla="*/ 22 w 160"/>
                <a:gd name="T1" fmla="*/ 112 h 235"/>
                <a:gd name="T2" fmla="*/ 35 w 160"/>
                <a:gd name="T3" fmla="*/ 72 h 235"/>
                <a:gd name="T4" fmla="*/ 49 w 160"/>
                <a:gd name="T5" fmla="*/ 38 h 235"/>
                <a:gd name="T6" fmla="*/ 62 w 160"/>
                <a:gd name="T7" fmla="*/ 10 h 235"/>
                <a:gd name="T8" fmla="*/ 87 w 160"/>
                <a:gd name="T9" fmla="*/ 0 h 235"/>
                <a:gd name="T10" fmla="*/ 115 w 160"/>
                <a:gd name="T11" fmla="*/ 0 h 235"/>
                <a:gd name="T12" fmla="*/ 139 w 160"/>
                <a:gd name="T13" fmla="*/ 10 h 235"/>
                <a:gd name="T14" fmla="*/ 153 w 160"/>
                <a:gd name="T15" fmla="*/ 32 h 235"/>
                <a:gd name="T16" fmla="*/ 156 w 160"/>
                <a:gd name="T17" fmla="*/ 72 h 235"/>
                <a:gd name="T18" fmla="*/ 159 w 160"/>
                <a:gd name="T19" fmla="*/ 123 h 235"/>
                <a:gd name="T20" fmla="*/ 153 w 160"/>
                <a:gd name="T21" fmla="*/ 171 h 235"/>
                <a:gd name="T22" fmla="*/ 149 w 160"/>
                <a:gd name="T23" fmla="*/ 194 h 235"/>
                <a:gd name="T24" fmla="*/ 140 w 160"/>
                <a:gd name="T25" fmla="*/ 214 h 235"/>
                <a:gd name="T26" fmla="*/ 125 w 160"/>
                <a:gd name="T27" fmla="*/ 220 h 235"/>
                <a:gd name="T28" fmla="*/ 84 w 160"/>
                <a:gd name="T29" fmla="*/ 232 h 235"/>
                <a:gd name="T30" fmla="*/ 57 w 160"/>
                <a:gd name="T31" fmla="*/ 234 h 235"/>
                <a:gd name="T32" fmla="*/ 15 w 160"/>
                <a:gd name="T33" fmla="*/ 224 h 235"/>
                <a:gd name="T34" fmla="*/ 0 w 160"/>
                <a:gd name="T35" fmla="*/ 193 h 235"/>
                <a:gd name="T36" fmla="*/ 4 w 160"/>
                <a:gd name="T37" fmla="*/ 164 h 235"/>
                <a:gd name="T38" fmla="*/ 19 w 160"/>
                <a:gd name="T39" fmla="*/ 122 h 235"/>
                <a:gd name="T40" fmla="*/ 22 w 160"/>
                <a:gd name="T41" fmla="*/ 112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35"/>
                <a:gd name="T65" fmla="*/ 160 w 160"/>
                <a:gd name="T66" fmla="*/ 235 h 2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35">
                  <a:moveTo>
                    <a:pt x="22" y="112"/>
                  </a:moveTo>
                  <a:lnTo>
                    <a:pt x="35" y="72"/>
                  </a:lnTo>
                  <a:lnTo>
                    <a:pt x="49" y="38"/>
                  </a:lnTo>
                  <a:lnTo>
                    <a:pt x="62" y="10"/>
                  </a:lnTo>
                  <a:lnTo>
                    <a:pt x="87" y="0"/>
                  </a:lnTo>
                  <a:lnTo>
                    <a:pt x="115" y="0"/>
                  </a:lnTo>
                  <a:lnTo>
                    <a:pt x="139" y="10"/>
                  </a:lnTo>
                  <a:lnTo>
                    <a:pt x="153" y="32"/>
                  </a:lnTo>
                  <a:lnTo>
                    <a:pt x="156" y="72"/>
                  </a:lnTo>
                  <a:lnTo>
                    <a:pt x="159" y="123"/>
                  </a:lnTo>
                  <a:lnTo>
                    <a:pt x="153" y="171"/>
                  </a:lnTo>
                  <a:lnTo>
                    <a:pt x="149" y="194"/>
                  </a:lnTo>
                  <a:lnTo>
                    <a:pt x="140" y="214"/>
                  </a:lnTo>
                  <a:lnTo>
                    <a:pt x="125" y="220"/>
                  </a:lnTo>
                  <a:lnTo>
                    <a:pt x="84" y="232"/>
                  </a:lnTo>
                  <a:lnTo>
                    <a:pt x="57" y="234"/>
                  </a:lnTo>
                  <a:lnTo>
                    <a:pt x="15" y="224"/>
                  </a:lnTo>
                  <a:lnTo>
                    <a:pt x="0" y="193"/>
                  </a:lnTo>
                  <a:lnTo>
                    <a:pt x="4" y="164"/>
                  </a:lnTo>
                  <a:lnTo>
                    <a:pt x="19" y="122"/>
                  </a:lnTo>
                  <a:lnTo>
                    <a:pt x="22" y="112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31"/>
            <p:cNvSpPr>
              <a:spLocks/>
            </p:cNvSpPr>
            <p:nvPr/>
          </p:nvSpPr>
          <p:spPr bwMode="auto">
            <a:xfrm>
              <a:off x="2149" y="2579"/>
              <a:ext cx="155" cy="298"/>
            </a:xfrm>
            <a:custGeom>
              <a:avLst/>
              <a:gdLst>
                <a:gd name="T0" fmla="*/ 8 w 155"/>
                <a:gd name="T1" fmla="*/ 3 h 298"/>
                <a:gd name="T2" fmla="*/ 25 w 155"/>
                <a:gd name="T3" fmla="*/ 0 h 298"/>
                <a:gd name="T4" fmla="*/ 49 w 155"/>
                <a:gd name="T5" fmla="*/ 14 h 298"/>
                <a:gd name="T6" fmla="*/ 71 w 155"/>
                <a:gd name="T7" fmla="*/ 44 h 298"/>
                <a:gd name="T8" fmla="*/ 98 w 155"/>
                <a:gd name="T9" fmla="*/ 86 h 298"/>
                <a:gd name="T10" fmla="*/ 108 w 155"/>
                <a:gd name="T11" fmla="*/ 126 h 298"/>
                <a:gd name="T12" fmla="*/ 112 w 155"/>
                <a:gd name="T13" fmla="*/ 175 h 298"/>
                <a:gd name="T14" fmla="*/ 109 w 155"/>
                <a:gd name="T15" fmla="*/ 204 h 298"/>
                <a:gd name="T16" fmla="*/ 109 w 155"/>
                <a:gd name="T17" fmla="*/ 221 h 298"/>
                <a:gd name="T18" fmla="*/ 133 w 155"/>
                <a:gd name="T19" fmla="*/ 239 h 298"/>
                <a:gd name="T20" fmla="*/ 146 w 155"/>
                <a:gd name="T21" fmla="*/ 263 h 298"/>
                <a:gd name="T22" fmla="*/ 154 w 155"/>
                <a:gd name="T23" fmla="*/ 283 h 298"/>
                <a:gd name="T24" fmla="*/ 147 w 155"/>
                <a:gd name="T25" fmla="*/ 297 h 298"/>
                <a:gd name="T26" fmla="*/ 133 w 155"/>
                <a:gd name="T27" fmla="*/ 297 h 298"/>
                <a:gd name="T28" fmla="*/ 118 w 155"/>
                <a:gd name="T29" fmla="*/ 287 h 298"/>
                <a:gd name="T30" fmla="*/ 116 w 155"/>
                <a:gd name="T31" fmla="*/ 269 h 298"/>
                <a:gd name="T32" fmla="*/ 108 w 155"/>
                <a:gd name="T33" fmla="*/ 246 h 298"/>
                <a:gd name="T34" fmla="*/ 94 w 155"/>
                <a:gd name="T35" fmla="*/ 232 h 298"/>
                <a:gd name="T36" fmla="*/ 80 w 155"/>
                <a:gd name="T37" fmla="*/ 228 h 298"/>
                <a:gd name="T38" fmla="*/ 67 w 155"/>
                <a:gd name="T39" fmla="*/ 228 h 298"/>
                <a:gd name="T40" fmla="*/ 64 w 155"/>
                <a:gd name="T41" fmla="*/ 218 h 298"/>
                <a:gd name="T42" fmla="*/ 78 w 155"/>
                <a:gd name="T43" fmla="*/ 214 h 298"/>
                <a:gd name="T44" fmla="*/ 92 w 155"/>
                <a:gd name="T45" fmla="*/ 212 h 298"/>
                <a:gd name="T46" fmla="*/ 98 w 155"/>
                <a:gd name="T47" fmla="*/ 190 h 298"/>
                <a:gd name="T48" fmla="*/ 99 w 155"/>
                <a:gd name="T49" fmla="*/ 156 h 298"/>
                <a:gd name="T50" fmla="*/ 94 w 155"/>
                <a:gd name="T51" fmla="*/ 119 h 298"/>
                <a:gd name="T52" fmla="*/ 82 w 155"/>
                <a:gd name="T53" fmla="*/ 90 h 298"/>
                <a:gd name="T54" fmla="*/ 68 w 155"/>
                <a:gd name="T55" fmla="*/ 65 h 298"/>
                <a:gd name="T56" fmla="*/ 54 w 155"/>
                <a:gd name="T57" fmla="*/ 52 h 298"/>
                <a:gd name="T58" fmla="*/ 35 w 155"/>
                <a:gd name="T59" fmla="*/ 42 h 298"/>
                <a:gd name="T60" fmla="*/ 15 w 155"/>
                <a:gd name="T61" fmla="*/ 32 h 298"/>
                <a:gd name="T62" fmla="*/ 2 w 155"/>
                <a:gd name="T63" fmla="*/ 25 h 298"/>
                <a:gd name="T64" fmla="*/ 0 w 155"/>
                <a:gd name="T65" fmla="*/ 11 h 298"/>
                <a:gd name="T66" fmla="*/ 8 w 155"/>
                <a:gd name="T67" fmla="*/ 3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5"/>
                <a:gd name="T103" fmla="*/ 0 h 298"/>
                <a:gd name="T104" fmla="*/ 155 w 155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5" h="298">
                  <a:moveTo>
                    <a:pt x="8" y="3"/>
                  </a:moveTo>
                  <a:lnTo>
                    <a:pt x="25" y="0"/>
                  </a:lnTo>
                  <a:lnTo>
                    <a:pt x="49" y="14"/>
                  </a:lnTo>
                  <a:lnTo>
                    <a:pt x="71" y="44"/>
                  </a:lnTo>
                  <a:lnTo>
                    <a:pt x="98" y="86"/>
                  </a:lnTo>
                  <a:lnTo>
                    <a:pt x="108" y="126"/>
                  </a:lnTo>
                  <a:lnTo>
                    <a:pt x="112" y="175"/>
                  </a:lnTo>
                  <a:lnTo>
                    <a:pt x="109" y="204"/>
                  </a:lnTo>
                  <a:lnTo>
                    <a:pt x="109" y="221"/>
                  </a:lnTo>
                  <a:lnTo>
                    <a:pt x="133" y="239"/>
                  </a:lnTo>
                  <a:lnTo>
                    <a:pt x="146" y="263"/>
                  </a:lnTo>
                  <a:lnTo>
                    <a:pt x="154" y="283"/>
                  </a:lnTo>
                  <a:lnTo>
                    <a:pt x="147" y="297"/>
                  </a:lnTo>
                  <a:lnTo>
                    <a:pt x="133" y="297"/>
                  </a:lnTo>
                  <a:lnTo>
                    <a:pt x="118" y="287"/>
                  </a:lnTo>
                  <a:lnTo>
                    <a:pt x="116" y="269"/>
                  </a:lnTo>
                  <a:lnTo>
                    <a:pt x="108" y="246"/>
                  </a:lnTo>
                  <a:lnTo>
                    <a:pt x="94" y="232"/>
                  </a:lnTo>
                  <a:lnTo>
                    <a:pt x="80" y="228"/>
                  </a:lnTo>
                  <a:lnTo>
                    <a:pt x="67" y="228"/>
                  </a:lnTo>
                  <a:lnTo>
                    <a:pt x="64" y="218"/>
                  </a:lnTo>
                  <a:lnTo>
                    <a:pt x="78" y="214"/>
                  </a:lnTo>
                  <a:lnTo>
                    <a:pt x="92" y="212"/>
                  </a:lnTo>
                  <a:lnTo>
                    <a:pt x="98" y="190"/>
                  </a:lnTo>
                  <a:lnTo>
                    <a:pt x="99" y="156"/>
                  </a:lnTo>
                  <a:lnTo>
                    <a:pt x="94" y="119"/>
                  </a:lnTo>
                  <a:lnTo>
                    <a:pt x="82" y="90"/>
                  </a:lnTo>
                  <a:lnTo>
                    <a:pt x="68" y="65"/>
                  </a:lnTo>
                  <a:lnTo>
                    <a:pt x="54" y="52"/>
                  </a:lnTo>
                  <a:lnTo>
                    <a:pt x="35" y="42"/>
                  </a:lnTo>
                  <a:lnTo>
                    <a:pt x="15" y="32"/>
                  </a:lnTo>
                  <a:lnTo>
                    <a:pt x="2" y="25"/>
                  </a:lnTo>
                  <a:lnTo>
                    <a:pt x="0" y="11"/>
                  </a:lnTo>
                  <a:lnTo>
                    <a:pt x="8" y="3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32"/>
            <p:cNvSpPr>
              <a:spLocks/>
            </p:cNvSpPr>
            <p:nvPr/>
          </p:nvSpPr>
          <p:spPr bwMode="auto">
            <a:xfrm>
              <a:off x="1867" y="2570"/>
              <a:ext cx="238" cy="290"/>
            </a:xfrm>
            <a:custGeom>
              <a:avLst/>
              <a:gdLst>
                <a:gd name="T0" fmla="*/ 116 w 238"/>
                <a:gd name="T1" fmla="*/ 58 h 290"/>
                <a:gd name="T2" fmla="*/ 151 w 238"/>
                <a:gd name="T3" fmla="*/ 31 h 290"/>
                <a:gd name="T4" fmla="*/ 188 w 238"/>
                <a:gd name="T5" fmla="*/ 7 h 290"/>
                <a:gd name="T6" fmla="*/ 209 w 238"/>
                <a:gd name="T7" fmla="*/ 0 h 290"/>
                <a:gd name="T8" fmla="*/ 237 w 238"/>
                <a:gd name="T9" fmla="*/ 4 h 290"/>
                <a:gd name="T10" fmla="*/ 237 w 238"/>
                <a:gd name="T11" fmla="*/ 24 h 290"/>
                <a:gd name="T12" fmla="*/ 223 w 238"/>
                <a:gd name="T13" fmla="*/ 46 h 290"/>
                <a:gd name="T14" fmla="*/ 209 w 238"/>
                <a:gd name="T15" fmla="*/ 42 h 290"/>
                <a:gd name="T16" fmla="*/ 195 w 238"/>
                <a:gd name="T17" fmla="*/ 34 h 290"/>
                <a:gd name="T18" fmla="*/ 175 w 238"/>
                <a:gd name="T19" fmla="*/ 34 h 290"/>
                <a:gd name="T20" fmla="*/ 147 w 238"/>
                <a:gd name="T21" fmla="*/ 51 h 290"/>
                <a:gd name="T22" fmla="*/ 126 w 238"/>
                <a:gd name="T23" fmla="*/ 72 h 290"/>
                <a:gd name="T24" fmla="*/ 91 w 238"/>
                <a:gd name="T25" fmla="*/ 109 h 290"/>
                <a:gd name="T26" fmla="*/ 71 w 238"/>
                <a:gd name="T27" fmla="*/ 151 h 290"/>
                <a:gd name="T28" fmla="*/ 57 w 238"/>
                <a:gd name="T29" fmla="*/ 181 h 290"/>
                <a:gd name="T30" fmla="*/ 50 w 238"/>
                <a:gd name="T31" fmla="*/ 209 h 290"/>
                <a:gd name="T32" fmla="*/ 56 w 238"/>
                <a:gd name="T33" fmla="*/ 212 h 290"/>
                <a:gd name="T34" fmla="*/ 73 w 238"/>
                <a:gd name="T35" fmla="*/ 212 h 290"/>
                <a:gd name="T36" fmla="*/ 92 w 238"/>
                <a:gd name="T37" fmla="*/ 216 h 290"/>
                <a:gd name="T38" fmla="*/ 94 w 238"/>
                <a:gd name="T39" fmla="*/ 225 h 290"/>
                <a:gd name="T40" fmla="*/ 82 w 238"/>
                <a:gd name="T41" fmla="*/ 233 h 290"/>
                <a:gd name="T42" fmla="*/ 63 w 238"/>
                <a:gd name="T43" fmla="*/ 236 h 290"/>
                <a:gd name="T44" fmla="*/ 40 w 238"/>
                <a:gd name="T45" fmla="*/ 249 h 290"/>
                <a:gd name="T46" fmla="*/ 26 w 238"/>
                <a:gd name="T47" fmla="*/ 267 h 290"/>
                <a:gd name="T48" fmla="*/ 23 w 238"/>
                <a:gd name="T49" fmla="*/ 287 h 290"/>
                <a:gd name="T50" fmla="*/ 12 w 238"/>
                <a:gd name="T51" fmla="*/ 289 h 290"/>
                <a:gd name="T52" fmla="*/ 2 w 238"/>
                <a:gd name="T53" fmla="*/ 279 h 290"/>
                <a:gd name="T54" fmla="*/ 0 w 238"/>
                <a:gd name="T55" fmla="*/ 260 h 290"/>
                <a:gd name="T56" fmla="*/ 11 w 238"/>
                <a:gd name="T57" fmla="*/ 243 h 290"/>
                <a:gd name="T58" fmla="*/ 33 w 238"/>
                <a:gd name="T59" fmla="*/ 218 h 290"/>
                <a:gd name="T60" fmla="*/ 42 w 238"/>
                <a:gd name="T61" fmla="*/ 191 h 290"/>
                <a:gd name="T62" fmla="*/ 53 w 238"/>
                <a:gd name="T63" fmla="*/ 160 h 290"/>
                <a:gd name="T64" fmla="*/ 67 w 238"/>
                <a:gd name="T65" fmla="*/ 124 h 290"/>
                <a:gd name="T66" fmla="*/ 84 w 238"/>
                <a:gd name="T67" fmla="*/ 93 h 290"/>
                <a:gd name="T68" fmla="*/ 102 w 238"/>
                <a:gd name="T69" fmla="*/ 69 h 290"/>
                <a:gd name="T70" fmla="*/ 116 w 238"/>
                <a:gd name="T71" fmla="*/ 58 h 2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8"/>
                <a:gd name="T109" fmla="*/ 0 h 290"/>
                <a:gd name="T110" fmla="*/ 238 w 238"/>
                <a:gd name="T111" fmla="*/ 290 h 2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8" h="290">
                  <a:moveTo>
                    <a:pt x="116" y="58"/>
                  </a:moveTo>
                  <a:lnTo>
                    <a:pt x="151" y="31"/>
                  </a:lnTo>
                  <a:lnTo>
                    <a:pt x="188" y="7"/>
                  </a:lnTo>
                  <a:lnTo>
                    <a:pt x="209" y="0"/>
                  </a:lnTo>
                  <a:lnTo>
                    <a:pt x="237" y="4"/>
                  </a:lnTo>
                  <a:lnTo>
                    <a:pt x="237" y="24"/>
                  </a:lnTo>
                  <a:lnTo>
                    <a:pt x="223" y="46"/>
                  </a:lnTo>
                  <a:lnTo>
                    <a:pt x="209" y="42"/>
                  </a:lnTo>
                  <a:lnTo>
                    <a:pt x="195" y="34"/>
                  </a:lnTo>
                  <a:lnTo>
                    <a:pt x="175" y="34"/>
                  </a:lnTo>
                  <a:lnTo>
                    <a:pt x="147" y="51"/>
                  </a:lnTo>
                  <a:lnTo>
                    <a:pt x="126" y="72"/>
                  </a:lnTo>
                  <a:lnTo>
                    <a:pt x="91" y="109"/>
                  </a:lnTo>
                  <a:lnTo>
                    <a:pt x="71" y="151"/>
                  </a:lnTo>
                  <a:lnTo>
                    <a:pt x="57" y="181"/>
                  </a:lnTo>
                  <a:lnTo>
                    <a:pt x="50" y="209"/>
                  </a:lnTo>
                  <a:lnTo>
                    <a:pt x="56" y="212"/>
                  </a:lnTo>
                  <a:lnTo>
                    <a:pt x="73" y="212"/>
                  </a:lnTo>
                  <a:lnTo>
                    <a:pt x="92" y="216"/>
                  </a:lnTo>
                  <a:lnTo>
                    <a:pt x="94" y="225"/>
                  </a:lnTo>
                  <a:lnTo>
                    <a:pt x="82" y="233"/>
                  </a:lnTo>
                  <a:lnTo>
                    <a:pt x="63" y="236"/>
                  </a:lnTo>
                  <a:lnTo>
                    <a:pt x="40" y="249"/>
                  </a:lnTo>
                  <a:lnTo>
                    <a:pt x="26" y="267"/>
                  </a:lnTo>
                  <a:lnTo>
                    <a:pt x="23" y="287"/>
                  </a:lnTo>
                  <a:lnTo>
                    <a:pt x="12" y="289"/>
                  </a:lnTo>
                  <a:lnTo>
                    <a:pt x="2" y="279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33" y="218"/>
                  </a:lnTo>
                  <a:lnTo>
                    <a:pt x="42" y="191"/>
                  </a:lnTo>
                  <a:lnTo>
                    <a:pt x="53" y="160"/>
                  </a:lnTo>
                  <a:lnTo>
                    <a:pt x="67" y="124"/>
                  </a:lnTo>
                  <a:lnTo>
                    <a:pt x="84" y="93"/>
                  </a:lnTo>
                  <a:lnTo>
                    <a:pt x="102" y="69"/>
                  </a:lnTo>
                  <a:lnTo>
                    <a:pt x="116" y="58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33"/>
            <p:cNvSpPr>
              <a:spLocks/>
            </p:cNvSpPr>
            <p:nvPr/>
          </p:nvSpPr>
          <p:spPr bwMode="auto">
            <a:xfrm>
              <a:off x="2082" y="2749"/>
              <a:ext cx="114" cy="332"/>
            </a:xfrm>
            <a:custGeom>
              <a:avLst/>
              <a:gdLst>
                <a:gd name="T0" fmla="*/ 46 w 114"/>
                <a:gd name="T1" fmla="*/ 113 h 332"/>
                <a:gd name="T2" fmla="*/ 53 w 114"/>
                <a:gd name="T3" fmla="*/ 82 h 332"/>
                <a:gd name="T4" fmla="*/ 53 w 114"/>
                <a:gd name="T5" fmla="*/ 69 h 332"/>
                <a:gd name="T6" fmla="*/ 40 w 114"/>
                <a:gd name="T7" fmla="*/ 54 h 332"/>
                <a:gd name="T8" fmla="*/ 12 w 114"/>
                <a:gd name="T9" fmla="*/ 44 h 332"/>
                <a:gd name="T10" fmla="*/ 12 w 114"/>
                <a:gd name="T11" fmla="*/ 28 h 332"/>
                <a:gd name="T12" fmla="*/ 30 w 114"/>
                <a:gd name="T13" fmla="*/ 8 h 332"/>
                <a:gd name="T14" fmla="*/ 46 w 114"/>
                <a:gd name="T15" fmla="*/ 0 h 332"/>
                <a:gd name="T16" fmla="*/ 68 w 114"/>
                <a:gd name="T17" fmla="*/ 1 h 332"/>
                <a:gd name="T18" fmla="*/ 78 w 114"/>
                <a:gd name="T19" fmla="*/ 8 h 332"/>
                <a:gd name="T20" fmla="*/ 88 w 114"/>
                <a:gd name="T21" fmla="*/ 27 h 332"/>
                <a:gd name="T22" fmla="*/ 103 w 114"/>
                <a:gd name="T23" fmla="*/ 48 h 332"/>
                <a:gd name="T24" fmla="*/ 112 w 114"/>
                <a:gd name="T25" fmla="*/ 69 h 332"/>
                <a:gd name="T26" fmla="*/ 113 w 114"/>
                <a:gd name="T27" fmla="*/ 79 h 332"/>
                <a:gd name="T28" fmla="*/ 109 w 114"/>
                <a:gd name="T29" fmla="*/ 92 h 332"/>
                <a:gd name="T30" fmla="*/ 96 w 114"/>
                <a:gd name="T31" fmla="*/ 117 h 332"/>
                <a:gd name="T32" fmla="*/ 81 w 114"/>
                <a:gd name="T33" fmla="*/ 147 h 332"/>
                <a:gd name="T34" fmla="*/ 61 w 114"/>
                <a:gd name="T35" fmla="*/ 184 h 332"/>
                <a:gd name="T36" fmla="*/ 49 w 114"/>
                <a:gd name="T37" fmla="*/ 202 h 332"/>
                <a:gd name="T38" fmla="*/ 32 w 114"/>
                <a:gd name="T39" fmla="*/ 215 h 332"/>
                <a:gd name="T40" fmla="*/ 33 w 114"/>
                <a:gd name="T41" fmla="*/ 225 h 332"/>
                <a:gd name="T42" fmla="*/ 47 w 114"/>
                <a:gd name="T43" fmla="*/ 232 h 332"/>
                <a:gd name="T44" fmla="*/ 64 w 114"/>
                <a:gd name="T45" fmla="*/ 246 h 332"/>
                <a:gd name="T46" fmla="*/ 81 w 114"/>
                <a:gd name="T47" fmla="*/ 266 h 332"/>
                <a:gd name="T48" fmla="*/ 88 w 114"/>
                <a:gd name="T49" fmla="*/ 287 h 332"/>
                <a:gd name="T50" fmla="*/ 93 w 114"/>
                <a:gd name="T51" fmla="*/ 320 h 332"/>
                <a:gd name="T52" fmla="*/ 89 w 114"/>
                <a:gd name="T53" fmla="*/ 331 h 332"/>
                <a:gd name="T54" fmla="*/ 79 w 114"/>
                <a:gd name="T55" fmla="*/ 331 h 332"/>
                <a:gd name="T56" fmla="*/ 60 w 114"/>
                <a:gd name="T57" fmla="*/ 321 h 332"/>
                <a:gd name="T58" fmla="*/ 54 w 114"/>
                <a:gd name="T59" fmla="*/ 314 h 332"/>
                <a:gd name="T60" fmla="*/ 54 w 114"/>
                <a:gd name="T61" fmla="*/ 303 h 332"/>
                <a:gd name="T62" fmla="*/ 56 w 114"/>
                <a:gd name="T63" fmla="*/ 284 h 332"/>
                <a:gd name="T64" fmla="*/ 49 w 114"/>
                <a:gd name="T65" fmla="*/ 263 h 332"/>
                <a:gd name="T66" fmla="*/ 35 w 114"/>
                <a:gd name="T67" fmla="*/ 249 h 332"/>
                <a:gd name="T68" fmla="*/ 23 w 114"/>
                <a:gd name="T69" fmla="*/ 240 h 332"/>
                <a:gd name="T70" fmla="*/ 9 w 114"/>
                <a:gd name="T71" fmla="*/ 240 h 332"/>
                <a:gd name="T72" fmla="*/ 0 w 114"/>
                <a:gd name="T73" fmla="*/ 229 h 332"/>
                <a:gd name="T74" fmla="*/ 2 w 114"/>
                <a:gd name="T75" fmla="*/ 218 h 332"/>
                <a:gd name="T76" fmla="*/ 15 w 114"/>
                <a:gd name="T77" fmla="*/ 205 h 332"/>
                <a:gd name="T78" fmla="*/ 30 w 114"/>
                <a:gd name="T79" fmla="*/ 175 h 332"/>
                <a:gd name="T80" fmla="*/ 35 w 114"/>
                <a:gd name="T81" fmla="*/ 160 h 332"/>
                <a:gd name="T82" fmla="*/ 40 w 114"/>
                <a:gd name="T83" fmla="*/ 140 h 332"/>
                <a:gd name="T84" fmla="*/ 46 w 114"/>
                <a:gd name="T85" fmla="*/ 120 h 332"/>
                <a:gd name="T86" fmla="*/ 46 w 114"/>
                <a:gd name="T87" fmla="*/ 113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"/>
                <a:gd name="T133" fmla="*/ 0 h 332"/>
                <a:gd name="T134" fmla="*/ 114 w 114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" h="332">
                  <a:moveTo>
                    <a:pt x="46" y="113"/>
                  </a:moveTo>
                  <a:lnTo>
                    <a:pt x="53" y="82"/>
                  </a:lnTo>
                  <a:lnTo>
                    <a:pt x="53" y="69"/>
                  </a:lnTo>
                  <a:lnTo>
                    <a:pt x="40" y="54"/>
                  </a:lnTo>
                  <a:lnTo>
                    <a:pt x="12" y="44"/>
                  </a:lnTo>
                  <a:lnTo>
                    <a:pt x="12" y="28"/>
                  </a:lnTo>
                  <a:lnTo>
                    <a:pt x="30" y="8"/>
                  </a:lnTo>
                  <a:lnTo>
                    <a:pt x="46" y="0"/>
                  </a:lnTo>
                  <a:lnTo>
                    <a:pt x="68" y="1"/>
                  </a:lnTo>
                  <a:lnTo>
                    <a:pt x="78" y="8"/>
                  </a:lnTo>
                  <a:lnTo>
                    <a:pt x="88" y="27"/>
                  </a:lnTo>
                  <a:lnTo>
                    <a:pt x="103" y="48"/>
                  </a:lnTo>
                  <a:lnTo>
                    <a:pt x="112" y="69"/>
                  </a:lnTo>
                  <a:lnTo>
                    <a:pt x="113" y="79"/>
                  </a:lnTo>
                  <a:lnTo>
                    <a:pt x="109" y="92"/>
                  </a:lnTo>
                  <a:lnTo>
                    <a:pt x="96" y="117"/>
                  </a:lnTo>
                  <a:lnTo>
                    <a:pt x="81" y="147"/>
                  </a:lnTo>
                  <a:lnTo>
                    <a:pt x="61" y="184"/>
                  </a:lnTo>
                  <a:lnTo>
                    <a:pt x="49" y="202"/>
                  </a:lnTo>
                  <a:lnTo>
                    <a:pt x="32" y="215"/>
                  </a:lnTo>
                  <a:lnTo>
                    <a:pt x="33" y="225"/>
                  </a:lnTo>
                  <a:lnTo>
                    <a:pt x="47" y="232"/>
                  </a:lnTo>
                  <a:lnTo>
                    <a:pt x="64" y="246"/>
                  </a:lnTo>
                  <a:lnTo>
                    <a:pt x="81" y="266"/>
                  </a:lnTo>
                  <a:lnTo>
                    <a:pt x="88" y="287"/>
                  </a:lnTo>
                  <a:lnTo>
                    <a:pt x="93" y="320"/>
                  </a:lnTo>
                  <a:lnTo>
                    <a:pt x="89" y="331"/>
                  </a:lnTo>
                  <a:lnTo>
                    <a:pt x="79" y="331"/>
                  </a:lnTo>
                  <a:lnTo>
                    <a:pt x="60" y="321"/>
                  </a:lnTo>
                  <a:lnTo>
                    <a:pt x="54" y="314"/>
                  </a:lnTo>
                  <a:lnTo>
                    <a:pt x="54" y="303"/>
                  </a:lnTo>
                  <a:lnTo>
                    <a:pt x="56" y="284"/>
                  </a:lnTo>
                  <a:lnTo>
                    <a:pt x="49" y="263"/>
                  </a:lnTo>
                  <a:lnTo>
                    <a:pt x="35" y="249"/>
                  </a:lnTo>
                  <a:lnTo>
                    <a:pt x="23" y="240"/>
                  </a:lnTo>
                  <a:lnTo>
                    <a:pt x="9" y="240"/>
                  </a:lnTo>
                  <a:lnTo>
                    <a:pt x="0" y="229"/>
                  </a:lnTo>
                  <a:lnTo>
                    <a:pt x="2" y="218"/>
                  </a:lnTo>
                  <a:lnTo>
                    <a:pt x="15" y="205"/>
                  </a:lnTo>
                  <a:lnTo>
                    <a:pt x="30" y="175"/>
                  </a:lnTo>
                  <a:lnTo>
                    <a:pt x="35" y="160"/>
                  </a:lnTo>
                  <a:lnTo>
                    <a:pt x="40" y="140"/>
                  </a:lnTo>
                  <a:lnTo>
                    <a:pt x="46" y="120"/>
                  </a:lnTo>
                  <a:lnTo>
                    <a:pt x="46" y="113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4"/>
            <p:cNvSpPr>
              <a:spLocks/>
            </p:cNvSpPr>
            <p:nvPr/>
          </p:nvSpPr>
          <p:spPr bwMode="auto">
            <a:xfrm>
              <a:off x="1955" y="2748"/>
              <a:ext cx="135" cy="343"/>
            </a:xfrm>
            <a:custGeom>
              <a:avLst/>
              <a:gdLst>
                <a:gd name="T0" fmla="*/ 36 w 135"/>
                <a:gd name="T1" fmla="*/ 61 h 343"/>
                <a:gd name="T2" fmla="*/ 52 w 135"/>
                <a:gd name="T3" fmla="*/ 30 h 343"/>
                <a:gd name="T4" fmla="*/ 67 w 135"/>
                <a:gd name="T5" fmla="*/ 12 h 343"/>
                <a:gd name="T6" fmla="*/ 93 w 135"/>
                <a:gd name="T7" fmla="*/ 0 h 343"/>
                <a:gd name="T8" fmla="*/ 121 w 135"/>
                <a:gd name="T9" fmla="*/ 0 h 343"/>
                <a:gd name="T10" fmla="*/ 134 w 135"/>
                <a:gd name="T11" fmla="*/ 12 h 343"/>
                <a:gd name="T12" fmla="*/ 134 w 135"/>
                <a:gd name="T13" fmla="*/ 26 h 343"/>
                <a:gd name="T14" fmla="*/ 117 w 135"/>
                <a:gd name="T15" fmla="*/ 40 h 343"/>
                <a:gd name="T16" fmla="*/ 97 w 135"/>
                <a:gd name="T17" fmla="*/ 51 h 343"/>
                <a:gd name="T18" fmla="*/ 83 w 135"/>
                <a:gd name="T19" fmla="*/ 63 h 343"/>
                <a:gd name="T20" fmla="*/ 76 w 135"/>
                <a:gd name="T21" fmla="*/ 80 h 343"/>
                <a:gd name="T22" fmla="*/ 76 w 135"/>
                <a:gd name="T23" fmla="*/ 108 h 343"/>
                <a:gd name="T24" fmla="*/ 83 w 135"/>
                <a:gd name="T25" fmla="*/ 136 h 343"/>
                <a:gd name="T26" fmla="*/ 84 w 135"/>
                <a:gd name="T27" fmla="*/ 173 h 343"/>
                <a:gd name="T28" fmla="*/ 89 w 135"/>
                <a:gd name="T29" fmla="*/ 199 h 343"/>
                <a:gd name="T30" fmla="*/ 93 w 135"/>
                <a:gd name="T31" fmla="*/ 224 h 343"/>
                <a:gd name="T32" fmla="*/ 93 w 135"/>
                <a:gd name="T33" fmla="*/ 244 h 343"/>
                <a:gd name="T34" fmla="*/ 84 w 135"/>
                <a:gd name="T35" fmla="*/ 250 h 343"/>
                <a:gd name="T36" fmla="*/ 73 w 135"/>
                <a:gd name="T37" fmla="*/ 248 h 343"/>
                <a:gd name="T38" fmla="*/ 55 w 135"/>
                <a:gd name="T39" fmla="*/ 252 h 343"/>
                <a:gd name="T40" fmla="*/ 39 w 135"/>
                <a:gd name="T41" fmla="*/ 269 h 343"/>
                <a:gd name="T42" fmla="*/ 31 w 135"/>
                <a:gd name="T43" fmla="*/ 295 h 343"/>
                <a:gd name="T44" fmla="*/ 29 w 135"/>
                <a:gd name="T45" fmla="*/ 329 h 343"/>
                <a:gd name="T46" fmla="*/ 31 w 135"/>
                <a:gd name="T47" fmla="*/ 340 h 343"/>
                <a:gd name="T48" fmla="*/ 17 w 135"/>
                <a:gd name="T49" fmla="*/ 342 h 343"/>
                <a:gd name="T50" fmla="*/ 8 w 135"/>
                <a:gd name="T51" fmla="*/ 337 h 343"/>
                <a:gd name="T52" fmla="*/ 0 w 135"/>
                <a:gd name="T53" fmla="*/ 319 h 343"/>
                <a:gd name="T54" fmla="*/ 1 w 135"/>
                <a:gd name="T55" fmla="*/ 302 h 343"/>
                <a:gd name="T56" fmla="*/ 12 w 135"/>
                <a:gd name="T57" fmla="*/ 269 h 343"/>
                <a:gd name="T58" fmla="*/ 27 w 135"/>
                <a:gd name="T59" fmla="*/ 252 h 343"/>
                <a:gd name="T60" fmla="*/ 45 w 135"/>
                <a:gd name="T61" fmla="*/ 235 h 343"/>
                <a:gd name="T62" fmla="*/ 59 w 135"/>
                <a:gd name="T63" fmla="*/ 227 h 343"/>
                <a:gd name="T64" fmla="*/ 73 w 135"/>
                <a:gd name="T65" fmla="*/ 223 h 343"/>
                <a:gd name="T66" fmla="*/ 73 w 135"/>
                <a:gd name="T67" fmla="*/ 213 h 343"/>
                <a:gd name="T68" fmla="*/ 63 w 135"/>
                <a:gd name="T69" fmla="*/ 182 h 343"/>
                <a:gd name="T70" fmla="*/ 53 w 135"/>
                <a:gd name="T71" fmla="*/ 150 h 343"/>
                <a:gd name="T72" fmla="*/ 42 w 135"/>
                <a:gd name="T73" fmla="*/ 125 h 343"/>
                <a:gd name="T74" fmla="*/ 36 w 135"/>
                <a:gd name="T75" fmla="*/ 98 h 343"/>
                <a:gd name="T76" fmla="*/ 31 w 135"/>
                <a:gd name="T77" fmla="*/ 81 h 343"/>
                <a:gd name="T78" fmla="*/ 36 w 135"/>
                <a:gd name="T79" fmla="*/ 61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"/>
                <a:gd name="T121" fmla="*/ 0 h 343"/>
                <a:gd name="T122" fmla="*/ 135 w 135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" h="343">
                  <a:moveTo>
                    <a:pt x="36" y="61"/>
                  </a:moveTo>
                  <a:lnTo>
                    <a:pt x="52" y="30"/>
                  </a:lnTo>
                  <a:lnTo>
                    <a:pt x="67" y="12"/>
                  </a:lnTo>
                  <a:lnTo>
                    <a:pt x="93" y="0"/>
                  </a:lnTo>
                  <a:lnTo>
                    <a:pt x="121" y="0"/>
                  </a:lnTo>
                  <a:lnTo>
                    <a:pt x="134" y="12"/>
                  </a:lnTo>
                  <a:lnTo>
                    <a:pt x="134" y="26"/>
                  </a:lnTo>
                  <a:lnTo>
                    <a:pt x="117" y="40"/>
                  </a:lnTo>
                  <a:lnTo>
                    <a:pt x="97" y="51"/>
                  </a:lnTo>
                  <a:lnTo>
                    <a:pt x="83" y="63"/>
                  </a:lnTo>
                  <a:lnTo>
                    <a:pt x="76" y="80"/>
                  </a:lnTo>
                  <a:lnTo>
                    <a:pt x="76" y="108"/>
                  </a:lnTo>
                  <a:lnTo>
                    <a:pt x="83" y="136"/>
                  </a:lnTo>
                  <a:lnTo>
                    <a:pt x="84" y="173"/>
                  </a:lnTo>
                  <a:lnTo>
                    <a:pt x="89" y="199"/>
                  </a:lnTo>
                  <a:lnTo>
                    <a:pt x="93" y="224"/>
                  </a:lnTo>
                  <a:lnTo>
                    <a:pt x="93" y="244"/>
                  </a:lnTo>
                  <a:lnTo>
                    <a:pt x="84" y="250"/>
                  </a:lnTo>
                  <a:lnTo>
                    <a:pt x="73" y="248"/>
                  </a:lnTo>
                  <a:lnTo>
                    <a:pt x="55" y="252"/>
                  </a:lnTo>
                  <a:lnTo>
                    <a:pt x="39" y="269"/>
                  </a:lnTo>
                  <a:lnTo>
                    <a:pt x="31" y="295"/>
                  </a:lnTo>
                  <a:lnTo>
                    <a:pt x="29" y="329"/>
                  </a:lnTo>
                  <a:lnTo>
                    <a:pt x="31" y="340"/>
                  </a:lnTo>
                  <a:lnTo>
                    <a:pt x="17" y="342"/>
                  </a:lnTo>
                  <a:lnTo>
                    <a:pt x="8" y="337"/>
                  </a:lnTo>
                  <a:lnTo>
                    <a:pt x="0" y="319"/>
                  </a:lnTo>
                  <a:lnTo>
                    <a:pt x="1" y="302"/>
                  </a:lnTo>
                  <a:lnTo>
                    <a:pt x="12" y="269"/>
                  </a:lnTo>
                  <a:lnTo>
                    <a:pt x="27" y="252"/>
                  </a:lnTo>
                  <a:lnTo>
                    <a:pt x="45" y="235"/>
                  </a:lnTo>
                  <a:lnTo>
                    <a:pt x="59" y="227"/>
                  </a:lnTo>
                  <a:lnTo>
                    <a:pt x="73" y="223"/>
                  </a:lnTo>
                  <a:lnTo>
                    <a:pt x="73" y="213"/>
                  </a:lnTo>
                  <a:lnTo>
                    <a:pt x="63" y="182"/>
                  </a:lnTo>
                  <a:lnTo>
                    <a:pt x="53" y="150"/>
                  </a:lnTo>
                  <a:lnTo>
                    <a:pt x="42" y="125"/>
                  </a:lnTo>
                  <a:lnTo>
                    <a:pt x="36" y="98"/>
                  </a:lnTo>
                  <a:lnTo>
                    <a:pt x="31" y="81"/>
                  </a:lnTo>
                  <a:lnTo>
                    <a:pt x="36" y="61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35"/>
            <p:cNvSpPr>
              <a:spLocks/>
            </p:cNvSpPr>
            <p:nvPr/>
          </p:nvSpPr>
          <p:spPr bwMode="auto">
            <a:xfrm>
              <a:off x="2099" y="2394"/>
              <a:ext cx="139" cy="168"/>
            </a:xfrm>
            <a:custGeom>
              <a:avLst/>
              <a:gdLst>
                <a:gd name="T0" fmla="*/ 49 w 139"/>
                <a:gd name="T1" fmla="*/ 164 h 168"/>
                <a:gd name="T2" fmla="*/ 24 w 139"/>
                <a:gd name="T3" fmla="*/ 164 h 168"/>
                <a:gd name="T4" fmla="*/ 4 w 139"/>
                <a:gd name="T5" fmla="*/ 146 h 168"/>
                <a:gd name="T6" fmla="*/ 0 w 139"/>
                <a:gd name="T7" fmla="*/ 133 h 168"/>
                <a:gd name="T8" fmla="*/ 0 w 139"/>
                <a:gd name="T9" fmla="*/ 116 h 168"/>
                <a:gd name="T10" fmla="*/ 7 w 139"/>
                <a:gd name="T11" fmla="*/ 82 h 168"/>
                <a:gd name="T12" fmla="*/ 21 w 139"/>
                <a:gd name="T13" fmla="*/ 58 h 168"/>
                <a:gd name="T14" fmla="*/ 48 w 139"/>
                <a:gd name="T15" fmla="*/ 21 h 168"/>
                <a:gd name="T16" fmla="*/ 66 w 139"/>
                <a:gd name="T17" fmla="*/ 7 h 168"/>
                <a:gd name="T18" fmla="*/ 92 w 139"/>
                <a:gd name="T19" fmla="*/ 0 h 168"/>
                <a:gd name="T20" fmla="*/ 118 w 139"/>
                <a:gd name="T21" fmla="*/ 9 h 168"/>
                <a:gd name="T22" fmla="*/ 130 w 139"/>
                <a:gd name="T23" fmla="*/ 24 h 168"/>
                <a:gd name="T24" fmla="*/ 134 w 139"/>
                <a:gd name="T25" fmla="*/ 41 h 168"/>
                <a:gd name="T26" fmla="*/ 134 w 139"/>
                <a:gd name="T27" fmla="*/ 64 h 168"/>
                <a:gd name="T28" fmla="*/ 125 w 139"/>
                <a:gd name="T29" fmla="*/ 92 h 168"/>
                <a:gd name="T30" fmla="*/ 118 w 139"/>
                <a:gd name="T31" fmla="*/ 109 h 168"/>
                <a:gd name="T32" fmla="*/ 120 w 139"/>
                <a:gd name="T33" fmla="*/ 126 h 168"/>
                <a:gd name="T34" fmla="*/ 138 w 139"/>
                <a:gd name="T35" fmla="*/ 156 h 168"/>
                <a:gd name="T36" fmla="*/ 138 w 139"/>
                <a:gd name="T37" fmla="*/ 163 h 168"/>
                <a:gd name="T38" fmla="*/ 129 w 139"/>
                <a:gd name="T39" fmla="*/ 167 h 168"/>
                <a:gd name="T40" fmla="*/ 106 w 139"/>
                <a:gd name="T41" fmla="*/ 130 h 168"/>
                <a:gd name="T42" fmla="*/ 89 w 139"/>
                <a:gd name="T43" fmla="*/ 143 h 168"/>
                <a:gd name="T44" fmla="*/ 70 w 139"/>
                <a:gd name="T45" fmla="*/ 156 h 168"/>
                <a:gd name="T46" fmla="*/ 59 w 139"/>
                <a:gd name="T47" fmla="*/ 159 h 168"/>
                <a:gd name="T48" fmla="*/ 49 w 139"/>
                <a:gd name="T49" fmla="*/ 164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9"/>
                <a:gd name="T76" fmla="*/ 0 h 168"/>
                <a:gd name="T77" fmla="*/ 139 w 139"/>
                <a:gd name="T78" fmla="*/ 168 h 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9" h="168">
                  <a:moveTo>
                    <a:pt x="49" y="164"/>
                  </a:moveTo>
                  <a:lnTo>
                    <a:pt x="24" y="164"/>
                  </a:lnTo>
                  <a:lnTo>
                    <a:pt x="4" y="146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7" y="82"/>
                  </a:lnTo>
                  <a:lnTo>
                    <a:pt x="21" y="58"/>
                  </a:lnTo>
                  <a:lnTo>
                    <a:pt x="48" y="21"/>
                  </a:lnTo>
                  <a:lnTo>
                    <a:pt x="66" y="7"/>
                  </a:lnTo>
                  <a:lnTo>
                    <a:pt x="92" y="0"/>
                  </a:lnTo>
                  <a:lnTo>
                    <a:pt x="118" y="9"/>
                  </a:lnTo>
                  <a:lnTo>
                    <a:pt x="130" y="24"/>
                  </a:lnTo>
                  <a:lnTo>
                    <a:pt x="134" y="41"/>
                  </a:lnTo>
                  <a:lnTo>
                    <a:pt x="134" y="64"/>
                  </a:lnTo>
                  <a:lnTo>
                    <a:pt x="125" y="92"/>
                  </a:lnTo>
                  <a:lnTo>
                    <a:pt x="118" y="109"/>
                  </a:lnTo>
                  <a:lnTo>
                    <a:pt x="120" y="126"/>
                  </a:lnTo>
                  <a:lnTo>
                    <a:pt x="138" y="156"/>
                  </a:lnTo>
                  <a:lnTo>
                    <a:pt x="138" y="163"/>
                  </a:lnTo>
                  <a:lnTo>
                    <a:pt x="129" y="167"/>
                  </a:lnTo>
                  <a:lnTo>
                    <a:pt x="106" y="130"/>
                  </a:lnTo>
                  <a:lnTo>
                    <a:pt x="89" y="143"/>
                  </a:lnTo>
                  <a:lnTo>
                    <a:pt x="70" y="156"/>
                  </a:lnTo>
                  <a:lnTo>
                    <a:pt x="59" y="159"/>
                  </a:lnTo>
                  <a:lnTo>
                    <a:pt x="49" y="164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36"/>
            <p:cNvSpPr>
              <a:spLocks/>
            </p:cNvSpPr>
            <p:nvPr/>
          </p:nvSpPr>
          <p:spPr bwMode="auto">
            <a:xfrm>
              <a:off x="148" y="2910"/>
              <a:ext cx="393" cy="848"/>
            </a:xfrm>
            <a:custGeom>
              <a:avLst/>
              <a:gdLst>
                <a:gd name="T0" fmla="*/ 141 w 393"/>
                <a:gd name="T1" fmla="*/ 388 h 848"/>
                <a:gd name="T2" fmla="*/ 135 w 393"/>
                <a:gd name="T3" fmla="*/ 356 h 848"/>
                <a:gd name="T4" fmla="*/ 122 w 393"/>
                <a:gd name="T5" fmla="*/ 333 h 848"/>
                <a:gd name="T6" fmla="*/ 88 w 393"/>
                <a:gd name="T7" fmla="*/ 295 h 848"/>
                <a:gd name="T8" fmla="*/ 66 w 393"/>
                <a:gd name="T9" fmla="*/ 261 h 848"/>
                <a:gd name="T10" fmla="*/ 35 w 393"/>
                <a:gd name="T11" fmla="*/ 216 h 848"/>
                <a:gd name="T12" fmla="*/ 15 w 393"/>
                <a:gd name="T13" fmla="*/ 171 h 848"/>
                <a:gd name="T14" fmla="*/ 0 w 393"/>
                <a:gd name="T15" fmla="*/ 135 h 848"/>
                <a:gd name="T16" fmla="*/ 3 w 393"/>
                <a:gd name="T17" fmla="*/ 101 h 848"/>
                <a:gd name="T18" fmla="*/ 13 w 393"/>
                <a:gd name="T19" fmla="*/ 65 h 848"/>
                <a:gd name="T20" fmla="*/ 29 w 393"/>
                <a:gd name="T21" fmla="*/ 38 h 848"/>
                <a:gd name="T22" fmla="*/ 52 w 393"/>
                <a:gd name="T23" fmla="*/ 15 h 848"/>
                <a:gd name="T24" fmla="*/ 88 w 393"/>
                <a:gd name="T25" fmla="*/ 0 h 848"/>
                <a:gd name="T26" fmla="*/ 227 w 393"/>
                <a:gd name="T27" fmla="*/ 0 h 848"/>
                <a:gd name="T28" fmla="*/ 313 w 393"/>
                <a:gd name="T29" fmla="*/ 2 h 848"/>
                <a:gd name="T30" fmla="*/ 332 w 393"/>
                <a:gd name="T31" fmla="*/ 26 h 848"/>
                <a:gd name="T32" fmla="*/ 350 w 393"/>
                <a:gd name="T33" fmla="*/ 52 h 848"/>
                <a:gd name="T34" fmla="*/ 369 w 393"/>
                <a:gd name="T35" fmla="*/ 91 h 848"/>
                <a:gd name="T36" fmla="*/ 370 w 393"/>
                <a:gd name="T37" fmla="*/ 123 h 848"/>
                <a:gd name="T38" fmla="*/ 362 w 393"/>
                <a:gd name="T39" fmla="*/ 175 h 848"/>
                <a:gd name="T40" fmla="*/ 343 w 393"/>
                <a:gd name="T41" fmla="*/ 215 h 848"/>
                <a:gd name="T42" fmla="*/ 313 w 393"/>
                <a:gd name="T43" fmla="*/ 258 h 848"/>
                <a:gd name="T44" fmla="*/ 286 w 393"/>
                <a:gd name="T45" fmla="*/ 294 h 848"/>
                <a:gd name="T46" fmla="*/ 253 w 393"/>
                <a:gd name="T47" fmla="*/ 331 h 848"/>
                <a:gd name="T48" fmla="*/ 236 w 393"/>
                <a:gd name="T49" fmla="*/ 352 h 848"/>
                <a:gd name="T50" fmla="*/ 227 w 393"/>
                <a:gd name="T51" fmla="*/ 381 h 848"/>
                <a:gd name="T52" fmla="*/ 227 w 393"/>
                <a:gd name="T53" fmla="*/ 409 h 848"/>
                <a:gd name="T54" fmla="*/ 231 w 393"/>
                <a:gd name="T55" fmla="*/ 441 h 848"/>
                <a:gd name="T56" fmla="*/ 253 w 393"/>
                <a:gd name="T57" fmla="*/ 481 h 848"/>
                <a:gd name="T58" fmla="*/ 287 w 393"/>
                <a:gd name="T59" fmla="*/ 525 h 848"/>
                <a:gd name="T60" fmla="*/ 319 w 393"/>
                <a:gd name="T61" fmla="*/ 570 h 848"/>
                <a:gd name="T62" fmla="*/ 339 w 393"/>
                <a:gd name="T63" fmla="*/ 599 h 848"/>
                <a:gd name="T64" fmla="*/ 360 w 393"/>
                <a:gd name="T65" fmla="*/ 631 h 848"/>
                <a:gd name="T66" fmla="*/ 382 w 393"/>
                <a:gd name="T67" fmla="*/ 663 h 848"/>
                <a:gd name="T68" fmla="*/ 392 w 393"/>
                <a:gd name="T69" fmla="*/ 715 h 848"/>
                <a:gd name="T70" fmla="*/ 386 w 393"/>
                <a:gd name="T71" fmla="*/ 747 h 848"/>
                <a:gd name="T72" fmla="*/ 378 w 393"/>
                <a:gd name="T73" fmla="*/ 772 h 848"/>
                <a:gd name="T74" fmla="*/ 356 w 393"/>
                <a:gd name="T75" fmla="*/ 800 h 848"/>
                <a:gd name="T76" fmla="*/ 332 w 393"/>
                <a:gd name="T77" fmla="*/ 821 h 848"/>
                <a:gd name="T78" fmla="*/ 316 w 393"/>
                <a:gd name="T79" fmla="*/ 836 h 848"/>
                <a:gd name="T80" fmla="*/ 281 w 393"/>
                <a:gd name="T81" fmla="*/ 840 h 848"/>
                <a:gd name="T82" fmla="*/ 259 w 393"/>
                <a:gd name="T83" fmla="*/ 847 h 848"/>
                <a:gd name="T84" fmla="*/ 125 w 393"/>
                <a:gd name="T85" fmla="*/ 844 h 848"/>
                <a:gd name="T86" fmla="*/ 98 w 393"/>
                <a:gd name="T87" fmla="*/ 828 h 848"/>
                <a:gd name="T88" fmla="*/ 45 w 393"/>
                <a:gd name="T89" fmla="*/ 796 h 848"/>
                <a:gd name="T90" fmla="*/ 23 w 393"/>
                <a:gd name="T91" fmla="*/ 772 h 848"/>
                <a:gd name="T92" fmla="*/ 12 w 393"/>
                <a:gd name="T93" fmla="*/ 755 h 848"/>
                <a:gd name="T94" fmla="*/ 6 w 393"/>
                <a:gd name="T95" fmla="*/ 728 h 848"/>
                <a:gd name="T96" fmla="*/ 5 w 393"/>
                <a:gd name="T97" fmla="*/ 671 h 848"/>
                <a:gd name="T98" fmla="*/ 5 w 393"/>
                <a:gd name="T99" fmla="*/ 629 h 848"/>
                <a:gd name="T100" fmla="*/ 15 w 393"/>
                <a:gd name="T101" fmla="*/ 602 h 848"/>
                <a:gd name="T102" fmla="*/ 28 w 393"/>
                <a:gd name="T103" fmla="*/ 575 h 848"/>
                <a:gd name="T104" fmla="*/ 56 w 393"/>
                <a:gd name="T105" fmla="*/ 542 h 848"/>
                <a:gd name="T106" fmla="*/ 76 w 393"/>
                <a:gd name="T107" fmla="*/ 525 h 848"/>
                <a:gd name="T108" fmla="*/ 108 w 393"/>
                <a:gd name="T109" fmla="*/ 503 h 848"/>
                <a:gd name="T110" fmla="*/ 125 w 393"/>
                <a:gd name="T111" fmla="*/ 481 h 848"/>
                <a:gd name="T112" fmla="*/ 132 w 393"/>
                <a:gd name="T113" fmla="*/ 453 h 848"/>
                <a:gd name="T114" fmla="*/ 139 w 393"/>
                <a:gd name="T115" fmla="*/ 417 h 848"/>
                <a:gd name="T116" fmla="*/ 141 w 393"/>
                <a:gd name="T117" fmla="*/ 381 h 848"/>
                <a:gd name="T118" fmla="*/ 141 w 393"/>
                <a:gd name="T119" fmla="*/ 388 h 8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3"/>
                <a:gd name="T181" fmla="*/ 0 h 848"/>
                <a:gd name="T182" fmla="*/ 393 w 393"/>
                <a:gd name="T183" fmla="*/ 848 h 8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3" h="848">
                  <a:moveTo>
                    <a:pt x="141" y="388"/>
                  </a:moveTo>
                  <a:lnTo>
                    <a:pt x="135" y="356"/>
                  </a:lnTo>
                  <a:lnTo>
                    <a:pt x="122" y="333"/>
                  </a:lnTo>
                  <a:lnTo>
                    <a:pt x="88" y="295"/>
                  </a:lnTo>
                  <a:lnTo>
                    <a:pt x="66" y="261"/>
                  </a:lnTo>
                  <a:lnTo>
                    <a:pt x="35" y="216"/>
                  </a:lnTo>
                  <a:lnTo>
                    <a:pt x="15" y="171"/>
                  </a:lnTo>
                  <a:lnTo>
                    <a:pt x="0" y="135"/>
                  </a:lnTo>
                  <a:lnTo>
                    <a:pt x="3" y="101"/>
                  </a:lnTo>
                  <a:lnTo>
                    <a:pt x="13" y="65"/>
                  </a:lnTo>
                  <a:lnTo>
                    <a:pt x="29" y="38"/>
                  </a:lnTo>
                  <a:lnTo>
                    <a:pt x="52" y="15"/>
                  </a:lnTo>
                  <a:lnTo>
                    <a:pt x="88" y="0"/>
                  </a:lnTo>
                  <a:lnTo>
                    <a:pt x="227" y="0"/>
                  </a:lnTo>
                  <a:lnTo>
                    <a:pt x="313" y="2"/>
                  </a:lnTo>
                  <a:lnTo>
                    <a:pt x="332" y="26"/>
                  </a:lnTo>
                  <a:lnTo>
                    <a:pt x="350" y="52"/>
                  </a:lnTo>
                  <a:lnTo>
                    <a:pt x="369" y="91"/>
                  </a:lnTo>
                  <a:lnTo>
                    <a:pt x="370" y="123"/>
                  </a:lnTo>
                  <a:lnTo>
                    <a:pt x="362" y="175"/>
                  </a:lnTo>
                  <a:lnTo>
                    <a:pt x="343" y="215"/>
                  </a:lnTo>
                  <a:lnTo>
                    <a:pt x="313" y="258"/>
                  </a:lnTo>
                  <a:lnTo>
                    <a:pt x="286" y="294"/>
                  </a:lnTo>
                  <a:lnTo>
                    <a:pt x="253" y="331"/>
                  </a:lnTo>
                  <a:lnTo>
                    <a:pt x="236" y="352"/>
                  </a:lnTo>
                  <a:lnTo>
                    <a:pt x="227" y="381"/>
                  </a:lnTo>
                  <a:lnTo>
                    <a:pt x="227" y="409"/>
                  </a:lnTo>
                  <a:lnTo>
                    <a:pt x="231" y="441"/>
                  </a:lnTo>
                  <a:lnTo>
                    <a:pt x="253" y="481"/>
                  </a:lnTo>
                  <a:lnTo>
                    <a:pt x="287" y="525"/>
                  </a:lnTo>
                  <a:lnTo>
                    <a:pt x="319" y="570"/>
                  </a:lnTo>
                  <a:lnTo>
                    <a:pt x="339" y="599"/>
                  </a:lnTo>
                  <a:lnTo>
                    <a:pt x="360" y="631"/>
                  </a:lnTo>
                  <a:lnTo>
                    <a:pt x="382" y="663"/>
                  </a:lnTo>
                  <a:lnTo>
                    <a:pt x="392" y="715"/>
                  </a:lnTo>
                  <a:lnTo>
                    <a:pt x="386" y="747"/>
                  </a:lnTo>
                  <a:lnTo>
                    <a:pt x="378" y="772"/>
                  </a:lnTo>
                  <a:lnTo>
                    <a:pt x="356" y="800"/>
                  </a:lnTo>
                  <a:lnTo>
                    <a:pt x="332" y="821"/>
                  </a:lnTo>
                  <a:lnTo>
                    <a:pt x="316" y="836"/>
                  </a:lnTo>
                  <a:lnTo>
                    <a:pt x="281" y="840"/>
                  </a:lnTo>
                  <a:lnTo>
                    <a:pt x="259" y="847"/>
                  </a:lnTo>
                  <a:lnTo>
                    <a:pt x="125" y="844"/>
                  </a:lnTo>
                  <a:lnTo>
                    <a:pt x="98" y="828"/>
                  </a:lnTo>
                  <a:lnTo>
                    <a:pt x="45" y="796"/>
                  </a:lnTo>
                  <a:lnTo>
                    <a:pt x="23" y="772"/>
                  </a:lnTo>
                  <a:lnTo>
                    <a:pt x="12" y="755"/>
                  </a:lnTo>
                  <a:lnTo>
                    <a:pt x="6" y="728"/>
                  </a:lnTo>
                  <a:lnTo>
                    <a:pt x="5" y="671"/>
                  </a:lnTo>
                  <a:lnTo>
                    <a:pt x="5" y="629"/>
                  </a:lnTo>
                  <a:lnTo>
                    <a:pt x="15" y="602"/>
                  </a:lnTo>
                  <a:lnTo>
                    <a:pt x="28" y="575"/>
                  </a:lnTo>
                  <a:lnTo>
                    <a:pt x="56" y="542"/>
                  </a:lnTo>
                  <a:lnTo>
                    <a:pt x="76" y="525"/>
                  </a:lnTo>
                  <a:lnTo>
                    <a:pt x="108" y="503"/>
                  </a:lnTo>
                  <a:lnTo>
                    <a:pt x="125" y="481"/>
                  </a:lnTo>
                  <a:lnTo>
                    <a:pt x="132" y="453"/>
                  </a:lnTo>
                  <a:lnTo>
                    <a:pt x="139" y="417"/>
                  </a:lnTo>
                  <a:lnTo>
                    <a:pt x="141" y="381"/>
                  </a:lnTo>
                  <a:lnTo>
                    <a:pt x="141" y="38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37"/>
            <p:cNvSpPr>
              <a:spLocks/>
            </p:cNvSpPr>
            <p:nvPr/>
          </p:nvSpPr>
          <p:spPr bwMode="auto">
            <a:xfrm>
              <a:off x="159" y="3184"/>
              <a:ext cx="369" cy="575"/>
            </a:xfrm>
            <a:custGeom>
              <a:avLst/>
              <a:gdLst>
                <a:gd name="T0" fmla="*/ 100 w 369"/>
                <a:gd name="T1" fmla="*/ 51 h 575"/>
                <a:gd name="T2" fmla="*/ 71 w 369"/>
                <a:gd name="T3" fmla="*/ 21 h 575"/>
                <a:gd name="T4" fmla="*/ 65 w 369"/>
                <a:gd name="T5" fmla="*/ 0 h 575"/>
                <a:gd name="T6" fmla="*/ 109 w 369"/>
                <a:gd name="T7" fmla="*/ 26 h 575"/>
                <a:gd name="T8" fmla="*/ 135 w 369"/>
                <a:gd name="T9" fmla="*/ 38 h 575"/>
                <a:gd name="T10" fmla="*/ 154 w 369"/>
                <a:gd name="T11" fmla="*/ 57 h 575"/>
                <a:gd name="T12" fmla="*/ 175 w 369"/>
                <a:gd name="T13" fmla="*/ 61 h 575"/>
                <a:gd name="T14" fmla="*/ 200 w 369"/>
                <a:gd name="T15" fmla="*/ 57 h 575"/>
                <a:gd name="T16" fmla="*/ 220 w 369"/>
                <a:gd name="T17" fmla="*/ 52 h 575"/>
                <a:gd name="T18" fmla="*/ 242 w 369"/>
                <a:gd name="T19" fmla="*/ 47 h 575"/>
                <a:gd name="T20" fmla="*/ 263 w 369"/>
                <a:gd name="T21" fmla="*/ 29 h 575"/>
                <a:gd name="T22" fmla="*/ 248 w 369"/>
                <a:gd name="T23" fmla="*/ 43 h 575"/>
                <a:gd name="T24" fmla="*/ 244 w 369"/>
                <a:gd name="T25" fmla="*/ 53 h 575"/>
                <a:gd name="T26" fmla="*/ 229 w 369"/>
                <a:gd name="T27" fmla="*/ 74 h 575"/>
                <a:gd name="T28" fmla="*/ 218 w 369"/>
                <a:gd name="T29" fmla="*/ 98 h 575"/>
                <a:gd name="T30" fmla="*/ 210 w 369"/>
                <a:gd name="T31" fmla="*/ 120 h 575"/>
                <a:gd name="T32" fmla="*/ 213 w 369"/>
                <a:gd name="T33" fmla="*/ 141 h 575"/>
                <a:gd name="T34" fmla="*/ 213 w 369"/>
                <a:gd name="T35" fmla="*/ 163 h 575"/>
                <a:gd name="T36" fmla="*/ 194 w 369"/>
                <a:gd name="T37" fmla="*/ 191 h 575"/>
                <a:gd name="T38" fmla="*/ 190 w 369"/>
                <a:gd name="T39" fmla="*/ 236 h 575"/>
                <a:gd name="T40" fmla="*/ 187 w 369"/>
                <a:gd name="T41" fmla="*/ 313 h 575"/>
                <a:gd name="T42" fmla="*/ 220 w 369"/>
                <a:gd name="T43" fmla="*/ 373 h 575"/>
                <a:gd name="T44" fmla="*/ 255 w 369"/>
                <a:gd name="T45" fmla="*/ 406 h 575"/>
                <a:gd name="T46" fmla="*/ 301 w 369"/>
                <a:gd name="T47" fmla="*/ 441 h 575"/>
                <a:gd name="T48" fmla="*/ 332 w 369"/>
                <a:gd name="T49" fmla="*/ 466 h 575"/>
                <a:gd name="T50" fmla="*/ 368 w 369"/>
                <a:gd name="T51" fmla="*/ 489 h 575"/>
                <a:gd name="T52" fmla="*/ 307 w 369"/>
                <a:gd name="T53" fmla="*/ 551 h 575"/>
                <a:gd name="T54" fmla="*/ 280 w 369"/>
                <a:gd name="T55" fmla="*/ 563 h 575"/>
                <a:gd name="T56" fmla="*/ 217 w 369"/>
                <a:gd name="T57" fmla="*/ 574 h 575"/>
                <a:gd name="T58" fmla="*/ 160 w 369"/>
                <a:gd name="T59" fmla="*/ 572 h 575"/>
                <a:gd name="T60" fmla="*/ 121 w 369"/>
                <a:gd name="T61" fmla="*/ 566 h 575"/>
                <a:gd name="T62" fmla="*/ 82 w 369"/>
                <a:gd name="T63" fmla="*/ 551 h 575"/>
                <a:gd name="T64" fmla="*/ 20 w 369"/>
                <a:gd name="T65" fmla="*/ 510 h 575"/>
                <a:gd name="T66" fmla="*/ 0 w 369"/>
                <a:gd name="T67" fmla="*/ 461 h 575"/>
                <a:gd name="T68" fmla="*/ 34 w 369"/>
                <a:gd name="T69" fmla="*/ 425 h 575"/>
                <a:gd name="T70" fmla="*/ 101 w 369"/>
                <a:gd name="T71" fmla="*/ 407 h 575"/>
                <a:gd name="T72" fmla="*/ 132 w 369"/>
                <a:gd name="T73" fmla="*/ 384 h 575"/>
                <a:gd name="T74" fmla="*/ 167 w 369"/>
                <a:gd name="T75" fmla="*/ 347 h 575"/>
                <a:gd name="T76" fmla="*/ 171 w 369"/>
                <a:gd name="T77" fmla="*/ 288 h 575"/>
                <a:gd name="T78" fmla="*/ 164 w 369"/>
                <a:gd name="T79" fmla="*/ 231 h 575"/>
                <a:gd name="T80" fmla="*/ 158 w 369"/>
                <a:gd name="T81" fmla="*/ 191 h 575"/>
                <a:gd name="T82" fmla="*/ 137 w 369"/>
                <a:gd name="T83" fmla="*/ 154 h 575"/>
                <a:gd name="T84" fmla="*/ 127 w 369"/>
                <a:gd name="T85" fmla="*/ 170 h 575"/>
                <a:gd name="T86" fmla="*/ 128 w 369"/>
                <a:gd name="T87" fmla="*/ 149 h 575"/>
                <a:gd name="T88" fmla="*/ 127 w 369"/>
                <a:gd name="T89" fmla="*/ 130 h 575"/>
                <a:gd name="T90" fmla="*/ 128 w 369"/>
                <a:gd name="T91" fmla="*/ 98 h 575"/>
                <a:gd name="T92" fmla="*/ 100 w 369"/>
                <a:gd name="T93" fmla="*/ 51 h 5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9"/>
                <a:gd name="T142" fmla="*/ 0 h 575"/>
                <a:gd name="T143" fmla="*/ 369 w 369"/>
                <a:gd name="T144" fmla="*/ 575 h 5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9" h="575">
                  <a:moveTo>
                    <a:pt x="100" y="51"/>
                  </a:moveTo>
                  <a:lnTo>
                    <a:pt x="71" y="21"/>
                  </a:lnTo>
                  <a:lnTo>
                    <a:pt x="65" y="0"/>
                  </a:lnTo>
                  <a:lnTo>
                    <a:pt x="109" y="26"/>
                  </a:lnTo>
                  <a:lnTo>
                    <a:pt x="135" y="38"/>
                  </a:lnTo>
                  <a:lnTo>
                    <a:pt x="154" y="57"/>
                  </a:lnTo>
                  <a:lnTo>
                    <a:pt x="175" y="61"/>
                  </a:lnTo>
                  <a:lnTo>
                    <a:pt x="200" y="57"/>
                  </a:lnTo>
                  <a:lnTo>
                    <a:pt x="220" y="52"/>
                  </a:lnTo>
                  <a:lnTo>
                    <a:pt x="242" y="47"/>
                  </a:lnTo>
                  <a:lnTo>
                    <a:pt x="263" y="29"/>
                  </a:lnTo>
                  <a:lnTo>
                    <a:pt x="248" y="43"/>
                  </a:lnTo>
                  <a:lnTo>
                    <a:pt x="244" y="53"/>
                  </a:lnTo>
                  <a:lnTo>
                    <a:pt x="229" y="74"/>
                  </a:lnTo>
                  <a:lnTo>
                    <a:pt x="218" y="98"/>
                  </a:lnTo>
                  <a:lnTo>
                    <a:pt x="210" y="120"/>
                  </a:lnTo>
                  <a:lnTo>
                    <a:pt x="213" y="141"/>
                  </a:lnTo>
                  <a:lnTo>
                    <a:pt x="213" y="163"/>
                  </a:lnTo>
                  <a:lnTo>
                    <a:pt x="194" y="191"/>
                  </a:lnTo>
                  <a:lnTo>
                    <a:pt x="190" y="236"/>
                  </a:lnTo>
                  <a:lnTo>
                    <a:pt x="187" y="313"/>
                  </a:lnTo>
                  <a:lnTo>
                    <a:pt x="220" y="373"/>
                  </a:lnTo>
                  <a:lnTo>
                    <a:pt x="255" y="406"/>
                  </a:lnTo>
                  <a:lnTo>
                    <a:pt x="301" y="441"/>
                  </a:lnTo>
                  <a:lnTo>
                    <a:pt x="332" y="466"/>
                  </a:lnTo>
                  <a:lnTo>
                    <a:pt x="368" y="489"/>
                  </a:lnTo>
                  <a:lnTo>
                    <a:pt x="307" y="551"/>
                  </a:lnTo>
                  <a:lnTo>
                    <a:pt x="280" y="563"/>
                  </a:lnTo>
                  <a:lnTo>
                    <a:pt x="217" y="574"/>
                  </a:lnTo>
                  <a:lnTo>
                    <a:pt x="160" y="572"/>
                  </a:lnTo>
                  <a:lnTo>
                    <a:pt x="121" y="566"/>
                  </a:lnTo>
                  <a:lnTo>
                    <a:pt x="82" y="551"/>
                  </a:lnTo>
                  <a:lnTo>
                    <a:pt x="20" y="510"/>
                  </a:lnTo>
                  <a:lnTo>
                    <a:pt x="0" y="461"/>
                  </a:lnTo>
                  <a:lnTo>
                    <a:pt x="34" y="425"/>
                  </a:lnTo>
                  <a:lnTo>
                    <a:pt x="101" y="407"/>
                  </a:lnTo>
                  <a:lnTo>
                    <a:pt x="132" y="384"/>
                  </a:lnTo>
                  <a:lnTo>
                    <a:pt x="167" y="347"/>
                  </a:lnTo>
                  <a:lnTo>
                    <a:pt x="171" y="288"/>
                  </a:lnTo>
                  <a:lnTo>
                    <a:pt x="164" y="231"/>
                  </a:lnTo>
                  <a:lnTo>
                    <a:pt x="158" y="191"/>
                  </a:lnTo>
                  <a:lnTo>
                    <a:pt x="137" y="154"/>
                  </a:lnTo>
                  <a:lnTo>
                    <a:pt x="127" y="170"/>
                  </a:lnTo>
                  <a:lnTo>
                    <a:pt x="128" y="149"/>
                  </a:lnTo>
                  <a:lnTo>
                    <a:pt x="127" y="130"/>
                  </a:lnTo>
                  <a:lnTo>
                    <a:pt x="128" y="98"/>
                  </a:lnTo>
                  <a:lnTo>
                    <a:pt x="100" y="51"/>
                  </a:lnTo>
                </a:path>
              </a:pathLst>
            </a:custGeom>
            <a:solidFill>
              <a:srgbClr val="FF003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38"/>
            <p:cNvSpPr>
              <a:spLocks/>
            </p:cNvSpPr>
            <p:nvPr/>
          </p:nvSpPr>
          <p:spPr bwMode="auto">
            <a:xfrm>
              <a:off x="139" y="2899"/>
              <a:ext cx="411" cy="868"/>
            </a:xfrm>
            <a:custGeom>
              <a:avLst/>
              <a:gdLst>
                <a:gd name="T0" fmla="*/ 35 w 411"/>
                <a:gd name="T1" fmla="*/ 805 h 868"/>
                <a:gd name="T2" fmla="*/ 5 w 411"/>
                <a:gd name="T3" fmla="*/ 731 h 868"/>
                <a:gd name="T4" fmla="*/ 9 w 411"/>
                <a:gd name="T5" fmla="*/ 630 h 868"/>
                <a:gd name="T6" fmla="*/ 49 w 411"/>
                <a:gd name="T7" fmla="*/ 558 h 868"/>
                <a:gd name="T8" fmla="*/ 110 w 411"/>
                <a:gd name="T9" fmla="*/ 506 h 868"/>
                <a:gd name="T10" fmla="*/ 137 w 411"/>
                <a:gd name="T11" fmla="*/ 454 h 868"/>
                <a:gd name="T12" fmla="*/ 140 w 411"/>
                <a:gd name="T13" fmla="*/ 391 h 868"/>
                <a:gd name="T14" fmla="*/ 104 w 411"/>
                <a:gd name="T15" fmla="*/ 329 h 868"/>
                <a:gd name="T16" fmla="*/ 55 w 411"/>
                <a:gd name="T17" fmla="*/ 261 h 868"/>
                <a:gd name="T18" fmla="*/ 6 w 411"/>
                <a:gd name="T19" fmla="*/ 165 h 868"/>
                <a:gd name="T20" fmla="*/ 5 w 411"/>
                <a:gd name="T21" fmla="*/ 109 h 868"/>
                <a:gd name="T22" fmla="*/ 39 w 411"/>
                <a:gd name="T23" fmla="*/ 38 h 868"/>
                <a:gd name="T24" fmla="*/ 91 w 411"/>
                <a:gd name="T25" fmla="*/ 2 h 868"/>
                <a:gd name="T26" fmla="*/ 89 w 411"/>
                <a:gd name="T27" fmla="*/ 26 h 868"/>
                <a:gd name="T28" fmla="*/ 35 w 411"/>
                <a:gd name="T29" fmla="*/ 76 h 868"/>
                <a:gd name="T30" fmla="*/ 22 w 411"/>
                <a:gd name="T31" fmla="*/ 147 h 868"/>
                <a:gd name="T32" fmla="*/ 64 w 411"/>
                <a:gd name="T33" fmla="*/ 236 h 868"/>
                <a:gd name="T34" fmla="*/ 110 w 411"/>
                <a:gd name="T35" fmla="*/ 305 h 868"/>
                <a:gd name="T36" fmla="*/ 158 w 411"/>
                <a:gd name="T37" fmla="*/ 366 h 868"/>
                <a:gd name="T38" fmla="*/ 160 w 411"/>
                <a:gd name="T39" fmla="*/ 437 h 868"/>
                <a:gd name="T40" fmla="*/ 143 w 411"/>
                <a:gd name="T41" fmla="*/ 502 h 868"/>
                <a:gd name="T42" fmla="*/ 92 w 411"/>
                <a:gd name="T43" fmla="*/ 545 h 868"/>
                <a:gd name="T44" fmla="*/ 36 w 411"/>
                <a:gd name="T45" fmla="*/ 612 h 868"/>
                <a:gd name="T46" fmla="*/ 25 w 411"/>
                <a:gd name="T47" fmla="*/ 708 h 868"/>
                <a:gd name="T48" fmla="*/ 39 w 411"/>
                <a:gd name="T49" fmla="*/ 769 h 868"/>
                <a:gd name="T50" fmla="*/ 91 w 411"/>
                <a:gd name="T51" fmla="*/ 812 h 868"/>
                <a:gd name="T52" fmla="*/ 153 w 411"/>
                <a:gd name="T53" fmla="*/ 844 h 868"/>
                <a:gd name="T54" fmla="*/ 289 w 411"/>
                <a:gd name="T55" fmla="*/ 841 h 868"/>
                <a:gd name="T56" fmla="*/ 361 w 411"/>
                <a:gd name="T57" fmla="*/ 796 h 868"/>
                <a:gd name="T58" fmla="*/ 387 w 411"/>
                <a:gd name="T59" fmla="*/ 724 h 868"/>
                <a:gd name="T60" fmla="*/ 368 w 411"/>
                <a:gd name="T61" fmla="*/ 665 h 868"/>
                <a:gd name="T62" fmla="*/ 312 w 411"/>
                <a:gd name="T63" fmla="*/ 577 h 868"/>
                <a:gd name="T64" fmla="*/ 250 w 411"/>
                <a:gd name="T65" fmla="*/ 495 h 868"/>
                <a:gd name="T66" fmla="*/ 225 w 411"/>
                <a:gd name="T67" fmla="*/ 423 h 868"/>
                <a:gd name="T68" fmla="*/ 237 w 411"/>
                <a:gd name="T69" fmla="*/ 352 h 868"/>
                <a:gd name="T70" fmla="*/ 311 w 411"/>
                <a:gd name="T71" fmla="*/ 262 h 868"/>
                <a:gd name="T72" fmla="*/ 361 w 411"/>
                <a:gd name="T73" fmla="*/ 168 h 868"/>
                <a:gd name="T74" fmla="*/ 357 w 411"/>
                <a:gd name="T75" fmla="*/ 84 h 868"/>
                <a:gd name="T76" fmla="*/ 306 w 411"/>
                <a:gd name="T77" fmla="*/ 26 h 868"/>
                <a:gd name="T78" fmla="*/ 115 w 411"/>
                <a:gd name="T79" fmla="*/ 19 h 868"/>
                <a:gd name="T80" fmla="*/ 322 w 411"/>
                <a:gd name="T81" fmla="*/ 8 h 868"/>
                <a:gd name="T82" fmla="*/ 364 w 411"/>
                <a:gd name="T83" fmla="*/ 52 h 868"/>
                <a:gd name="T84" fmla="*/ 384 w 411"/>
                <a:gd name="T85" fmla="*/ 130 h 868"/>
                <a:gd name="T86" fmla="*/ 364 w 411"/>
                <a:gd name="T87" fmla="*/ 218 h 868"/>
                <a:gd name="T88" fmla="*/ 304 w 411"/>
                <a:gd name="T89" fmla="*/ 304 h 868"/>
                <a:gd name="T90" fmla="*/ 249 w 411"/>
                <a:gd name="T91" fmla="*/ 377 h 868"/>
                <a:gd name="T92" fmla="*/ 250 w 411"/>
                <a:gd name="T93" fmla="*/ 448 h 868"/>
                <a:gd name="T94" fmla="*/ 312 w 411"/>
                <a:gd name="T95" fmla="*/ 540 h 868"/>
                <a:gd name="T96" fmla="*/ 383 w 411"/>
                <a:gd name="T97" fmla="*/ 645 h 868"/>
                <a:gd name="T98" fmla="*/ 410 w 411"/>
                <a:gd name="T99" fmla="*/ 727 h 868"/>
                <a:gd name="T100" fmla="*/ 384 w 411"/>
                <a:gd name="T101" fmla="*/ 805 h 868"/>
                <a:gd name="T102" fmla="*/ 312 w 411"/>
                <a:gd name="T103" fmla="*/ 860 h 868"/>
                <a:gd name="T104" fmla="*/ 153 w 411"/>
                <a:gd name="T105" fmla="*/ 867 h 8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1"/>
                <a:gd name="T160" fmla="*/ 0 h 868"/>
                <a:gd name="T161" fmla="*/ 411 w 411"/>
                <a:gd name="T162" fmla="*/ 868 h 8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1" h="868">
                  <a:moveTo>
                    <a:pt x="98" y="848"/>
                  </a:moveTo>
                  <a:lnTo>
                    <a:pt x="64" y="828"/>
                  </a:lnTo>
                  <a:lnTo>
                    <a:pt x="35" y="805"/>
                  </a:lnTo>
                  <a:lnTo>
                    <a:pt x="20" y="785"/>
                  </a:lnTo>
                  <a:lnTo>
                    <a:pt x="10" y="758"/>
                  </a:lnTo>
                  <a:lnTo>
                    <a:pt x="5" y="731"/>
                  </a:lnTo>
                  <a:lnTo>
                    <a:pt x="3" y="698"/>
                  </a:lnTo>
                  <a:lnTo>
                    <a:pt x="5" y="658"/>
                  </a:lnTo>
                  <a:lnTo>
                    <a:pt x="9" y="630"/>
                  </a:lnTo>
                  <a:lnTo>
                    <a:pt x="16" y="606"/>
                  </a:lnTo>
                  <a:lnTo>
                    <a:pt x="32" y="580"/>
                  </a:lnTo>
                  <a:lnTo>
                    <a:pt x="49" y="558"/>
                  </a:lnTo>
                  <a:lnTo>
                    <a:pt x="62" y="540"/>
                  </a:lnTo>
                  <a:lnTo>
                    <a:pt x="89" y="520"/>
                  </a:lnTo>
                  <a:lnTo>
                    <a:pt x="110" y="506"/>
                  </a:lnTo>
                  <a:lnTo>
                    <a:pt x="122" y="495"/>
                  </a:lnTo>
                  <a:lnTo>
                    <a:pt x="130" y="477"/>
                  </a:lnTo>
                  <a:lnTo>
                    <a:pt x="137" y="454"/>
                  </a:lnTo>
                  <a:lnTo>
                    <a:pt x="140" y="433"/>
                  </a:lnTo>
                  <a:lnTo>
                    <a:pt x="140" y="411"/>
                  </a:lnTo>
                  <a:lnTo>
                    <a:pt x="140" y="391"/>
                  </a:lnTo>
                  <a:lnTo>
                    <a:pt x="137" y="373"/>
                  </a:lnTo>
                  <a:lnTo>
                    <a:pt x="122" y="348"/>
                  </a:lnTo>
                  <a:lnTo>
                    <a:pt x="104" y="329"/>
                  </a:lnTo>
                  <a:lnTo>
                    <a:pt x="87" y="312"/>
                  </a:lnTo>
                  <a:lnTo>
                    <a:pt x="72" y="287"/>
                  </a:lnTo>
                  <a:lnTo>
                    <a:pt x="55" y="261"/>
                  </a:lnTo>
                  <a:lnTo>
                    <a:pt x="33" y="228"/>
                  </a:lnTo>
                  <a:lnTo>
                    <a:pt x="20" y="197"/>
                  </a:lnTo>
                  <a:lnTo>
                    <a:pt x="6" y="165"/>
                  </a:lnTo>
                  <a:lnTo>
                    <a:pt x="0" y="144"/>
                  </a:lnTo>
                  <a:lnTo>
                    <a:pt x="0" y="126"/>
                  </a:lnTo>
                  <a:lnTo>
                    <a:pt x="5" y="109"/>
                  </a:lnTo>
                  <a:lnTo>
                    <a:pt x="12" y="77"/>
                  </a:lnTo>
                  <a:lnTo>
                    <a:pt x="25" y="54"/>
                  </a:lnTo>
                  <a:lnTo>
                    <a:pt x="39" y="38"/>
                  </a:lnTo>
                  <a:lnTo>
                    <a:pt x="55" y="20"/>
                  </a:lnTo>
                  <a:lnTo>
                    <a:pt x="72" y="8"/>
                  </a:lnTo>
                  <a:lnTo>
                    <a:pt x="91" y="2"/>
                  </a:lnTo>
                  <a:lnTo>
                    <a:pt x="137" y="0"/>
                  </a:lnTo>
                  <a:lnTo>
                    <a:pt x="115" y="16"/>
                  </a:lnTo>
                  <a:lnTo>
                    <a:pt x="89" y="26"/>
                  </a:lnTo>
                  <a:lnTo>
                    <a:pt x="61" y="40"/>
                  </a:lnTo>
                  <a:lnTo>
                    <a:pt x="46" y="58"/>
                  </a:lnTo>
                  <a:lnTo>
                    <a:pt x="35" y="76"/>
                  </a:lnTo>
                  <a:lnTo>
                    <a:pt x="28" y="101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35" y="183"/>
                  </a:lnTo>
                  <a:lnTo>
                    <a:pt x="48" y="207"/>
                  </a:lnTo>
                  <a:lnTo>
                    <a:pt x="64" y="236"/>
                  </a:lnTo>
                  <a:lnTo>
                    <a:pt x="78" y="255"/>
                  </a:lnTo>
                  <a:lnTo>
                    <a:pt x="92" y="283"/>
                  </a:lnTo>
                  <a:lnTo>
                    <a:pt x="110" y="305"/>
                  </a:lnTo>
                  <a:lnTo>
                    <a:pt x="130" y="326"/>
                  </a:lnTo>
                  <a:lnTo>
                    <a:pt x="143" y="340"/>
                  </a:lnTo>
                  <a:lnTo>
                    <a:pt x="158" y="366"/>
                  </a:lnTo>
                  <a:lnTo>
                    <a:pt x="160" y="387"/>
                  </a:lnTo>
                  <a:lnTo>
                    <a:pt x="161" y="409"/>
                  </a:lnTo>
                  <a:lnTo>
                    <a:pt x="160" y="437"/>
                  </a:lnTo>
                  <a:lnTo>
                    <a:pt x="156" y="459"/>
                  </a:lnTo>
                  <a:lnTo>
                    <a:pt x="150" y="484"/>
                  </a:lnTo>
                  <a:lnTo>
                    <a:pt x="143" y="502"/>
                  </a:lnTo>
                  <a:lnTo>
                    <a:pt x="128" y="518"/>
                  </a:lnTo>
                  <a:lnTo>
                    <a:pt x="114" y="530"/>
                  </a:lnTo>
                  <a:lnTo>
                    <a:pt x="92" y="545"/>
                  </a:lnTo>
                  <a:lnTo>
                    <a:pt x="62" y="570"/>
                  </a:lnTo>
                  <a:lnTo>
                    <a:pt x="48" y="594"/>
                  </a:lnTo>
                  <a:lnTo>
                    <a:pt x="36" y="612"/>
                  </a:lnTo>
                  <a:lnTo>
                    <a:pt x="29" y="630"/>
                  </a:lnTo>
                  <a:lnTo>
                    <a:pt x="25" y="648"/>
                  </a:lnTo>
                  <a:lnTo>
                    <a:pt x="25" y="708"/>
                  </a:lnTo>
                  <a:lnTo>
                    <a:pt x="26" y="735"/>
                  </a:lnTo>
                  <a:lnTo>
                    <a:pt x="29" y="751"/>
                  </a:lnTo>
                  <a:lnTo>
                    <a:pt x="39" y="769"/>
                  </a:lnTo>
                  <a:lnTo>
                    <a:pt x="51" y="787"/>
                  </a:lnTo>
                  <a:lnTo>
                    <a:pt x="69" y="801"/>
                  </a:lnTo>
                  <a:lnTo>
                    <a:pt x="91" y="812"/>
                  </a:lnTo>
                  <a:lnTo>
                    <a:pt x="114" y="828"/>
                  </a:lnTo>
                  <a:lnTo>
                    <a:pt x="133" y="837"/>
                  </a:lnTo>
                  <a:lnTo>
                    <a:pt x="153" y="844"/>
                  </a:lnTo>
                  <a:lnTo>
                    <a:pt x="184" y="846"/>
                  </a:lnTo>
                  <a:lnTo>
                    <a:pt x="246" y="846"/>
                  </a:lnTo>
                  <a:lnTo>
                    <a:pt x="289" y="841"/>
                  </a:lnTo>
                  <a:lnTo>
                    <a:pt x="322" y="832"/>
                  </a:lnTo>
                  <a:lnTo>
                    <a:pt x="337" y="817"/>
                  </a:lnTo>
                  <a:lnTo>
                    <a:pt x="361" y="796"/>
                  </a:lnTo>
                  <a:lnTo>
                    <a:pt x="377" y="777"/>
                  </a:lnTo>
                  <a:lnTo>
                    <a:pt x="387" y="751"/>
                  </a:lnTo>
                  <a:lnTo>
                    <a:pt x="387" y="724"/>
                  </a:lnTo>
                  <a:lnTo>
                    <a:pt x="387" y="705"/>
                  </a:lnTo>
                  <a:lnTo>
                    <a:pt x="378" y="683"/>
                  </a:lnTo>
                  <a:lnTo>
                    <a:pt x="368" y="665"/>
                  </a:lnTo>
                  <a:lnTo>
                    <a:pt x="357" y="642"/>
                  </a:lnTo>
                  <a:lnTo>
                    <a:pt x="334" y="609"/>
                  </a:lnTo>
                  <a:lnTo>
                    <a:pt x="312" y="577"/>
                  </a:lnTo>
                  <a:lnTo>
                    <a:pt x="296" y="552"/>
                  </a:lnTo>
                  <a:lnTo>
                    <a:pt x="273" y="523"/>
                  </a:lnTo>
                  <a:lnTo>
                    <a:pt x="250" y="495"/>
                  </a:lnTo>
                  <a:lnTo>
                    <a:pt x="239" y="473"/>
                  </a:lnTo>
                  <a:lnTo>
                    <a:pt x="230" y="447"/>
                  </a:lnTo>
                  <a:lnTo>
                    <a:pt x="225" y="423"/>
                  </a:lnTo>
                  <a:lnTo>
                    <a:pt x="225" y="404"/>
                  </a:lnTo>
                  <a:lnTo>
                    <a:pt x="229" y="375"/>
                  </a:lnTo>
                  <a:lnTo>
                    <a:pt x="237" y="352"/>
                  </a:lnTo>
                  <a:lnTo>
                    <a:pt x="258" y="326"/>
                  </a:lnTo>
                  <a:lnTo>
                    <a:pt x="283" y="300"/>
                  </a:lnTo>
                  <a:lnTo>
                    <a:pt x="311" y="262"/>
                  </a:lnTo>
                  <a:lnTo>
                    <a:pt x="331" y="237"/>
                  </a:lnTo>
                  <a:lnTo>
                    <a:pt x="354" y="201"/>
                  </a:lnTo>
                  <a:lnTo>
                    <a:pt x="361" y="168"/>
                  </a:lnTo>
                  <a:lnTo>
                    <a:pt x="364" y="140"/>
                  </a:lnTo>
                  <a:lnTo>
                    <a:pt x="364" y="112"/>
                  </a:lnTo>
                  <a:lnTo>
                    <a:pt x="357" y="84"/>
                  </a:lnTo>
                  <a:lnTo>
                    <a:pt x="344" y="59"/>
                  </a:lnTo>
                  <a:lnTo>
                    <a:pt x="322" y="34"/>
                  </a:lnTo>
                  <a:lnTo>
                    <a:pt x="306" y="26"/>
                  </a:lnTo>
                  <a:lnTo>
                    <a:pt x="283" y="22"/>
                  </a:lnTo>
                  <a:lnTo>
                    <a:pt x="262" y="19"/>
                  </a:lnTo>
                  <a:lnTo>
                    <a:pt x="115" y="19"/>
                  </a:lnTo>
                  <a:lnTo>
                    <a:pt x="133" y="2"/>
                  </a:lnTo>
                  <a:lnTo>
                    <a:pt x="298" y="4"/>
                  </a:lnTo>
                  <a:lnTo>
                    <a:pt x="322" y="8"/>
                  </a:lnTo>
                  <a:lnTo>
                    <a:pt x="335" y="20"/>
                  </a:lnTo>
                  <a:lnTo>
                    <a:pt x="345" y="31"/>
                  </a:lnTo>
                  <a:lnTo>
                    <a:pt x="364" y="52"/>
                  </a:lnTo>
                  <a:lnTo>
                    <a:pt x="371" y="76"/>
                  </a:lnTo>
                  <a:lnTo>
                    <a:pt x="383" y="101"/>
                  </a:lnTo>
                  <a:lnTo>
                    <a:pt x="384" y="130"/>
                  </a:lnTo>
                  <a:lnTo>
                    <a:pt x="384" y="161"/>
                  </a:lnTo>
                  <a:lnTo>
                    <a:pt x="378" y="189"/>
                  </a:lnTo>
                  <a:lnTo>
                    <a:pt x="364" y="218"/>
                  </a:lnTo>
                  <a:lnTo>
                    <a:pt x="348" y="244"/>
                  </a:lnTo>
                  <a:lnTo>
                    <a:pt x="332" y="268"/>
                  </a:lnTo>
                  <a:lnTo>
                    <a:pt x="304" y="304"/>
                  </a:lnTo>
                  <a:lnTo>
                    <a:pt x="285" y="329"/>
                  </a:lnTo>
                  <a:lnTo>
                    <a:pt x="260" y="359"/>
                  </a:lnTo>
                  <a:lnTo>
                    <a:pt x="249" y="377"/>
                  </a:lnTo>
                  <a:lnTo>
                    <a:pt x="243" y="398"/>
                  </a:lnTo>
                  <a:lnTo>
                    <a:pt x="242" y="420"/>
                  </a:lnTo>
                  <a:lnTo>
                    <a:pt x="250" y="448"/>
                  </a:lnTo>
                  <a:lnTo>
                    <a:pt x="260" y="470"/>
                  </a:lnTo>
                  <a:lnTo>
                    <a:pt x="286" y="509"/>
                  </a:lnTo>
                  <a:lnTo>
                    <a:pt x="312" y="540"/>
                  </a:lnTo>
                  <a:lnTo>
                    <a:pt x="334" y="573"/>
                  </a:lnTo>
                  <a:lnTo>
                    <a:pt x="360" y="612"/>
                  </a:lnTo>
                  <a:lnTo>
                    <a:pt x="383" y="645"/>
                  </a:lnTo>
                  <a:lnTo>
                    <a:pt x="394" y="667"/>
                  </a:lnTo>
                  <a:lnTo>
                    <a:pt x="401" y="694"/>
                  </a:lnTo>
                  <a:lnTo>
                    <a:pt x="410" y="727"/>
                  </a:lnTo>
                  <a:lnTo>
                    <a:pt x="407" y="753"/>
                  </a:lnTo>
                  <a:lnTo>
                    <a:pt x="401" y="777"/>
                  </a:lnTo>
                  <a:lnTo>
                    <a:pt x="384" y="805"/>
                  </a:lnTo>
                  <a:lnTo>
                    <a:pt x="364" y="828"/>
                  </a:lnTo>
                  <a:lnTo>
                    <a:pt x="337" y="849"/>
                  </a:lnTo>
                  <a:lnTo>
                    <a:pt x="312" y="860"/>
                  </a:lnTo>
                  <a:lnTo>
                    <a:pt x="275" y="863"/>
                  </a:lnTo>
                  <a:lnTo>
                    <a:pt x="214" y="866"/>
                  </a:lnTo>
                  <a:lnTo>
                    <a:pt x="153" y="867"/>
                  </a:lnTo>
                  <a:lnTo>
                    <a:pt x="118" y="860"/>
                  </a:lnTo>
                  <a:lnTo>
                    <a:pt x="98" y="84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39"/>
            <p:cNvSpPr>
              <a:spLocks/>
            </p:cNvSpPr>
            <p:nvPr/>
          </p:nvSpPr>
          <p:spPr bwMode="auto">
            <a:xfrm>
              <a:off x="101" y="2805"/>
              <a:ext cx="477" cy="120"/>
            </a:xfrm>
            <a:custGeom>
              <a:avLst/>
              <a:gdLst>
                <a:gd name="T0" fmla="*/ 58 w 477"/>
                <a:gd name="T1" fmla="*/ 0 h 120"/>
                <a:gd name="T2" fmla="*/ 48 w 477"/>
                <a:gd name="T3" fmla="*/ 0 h 120"/>
                <a:gd name="T4" fmla="*/ 39 w 477"/>
                <a:gd name="T5" fmla="*/ 3 h 120"/>
                <a:gd name="T6" fmla="*/ 30 w 477"/>
                <a:gd name="T7" fmla="*/ 7 h 120"/>
                <a:gd name="T8" fmla="*/ 21 w 477"/>
                <a:gd name="T9" fmla="*/ 12 h 120"/>
                <a:gd name="T10" fmla="*/ 14 w 477"/>
                <a:gd name="T11" fmla="*/ 19 h 120"/>
                <a:gd name="T12" fmla="*/ 8 w 477"/>
                <a:gd name="T13" fmla="*/ 27 h 120"/>
                <a:gd name="T14" fmla="*/ 4 w 477"/>
                <a:gd name="T15" fmla="*/ 36 h 120"/>
                <a:gd name="T16" fmla="*/ 2 w 477"/>
                <a:gd name="T17" fmla="*/ 45 h 120"/>
                <a:gd name="T18" fmla="*/ 0 w 477"/>
                <a:gd name="T19" fmla="*/ 55 h 120"/>
                <a:gd name="T20" fmla="*/ 0 w 477"/>
                <a:gd name="T21" fmla="*/ 56 h 120"/>
                <a:gd name="T22" fmla="*/ 1 w 477"/>
                <a:gd name="T23" fmla="*/ 66 h 120"/>
                <a:gd name="T24" fmla="*/ 3 w 477"/>
                <a:gd name="T25" fmla="*/ 75 h 120"/>
                <a:gd name="T26" fmla="*/ 7 w 477"/>
                <a:gd name="T27" fmla="*/ 84 h 120"/>
                <a:gd name="T28" fmla="*/ 13 w 477"/>
                <a:gd name="T29" fmla="*/ 92 h 120"/>
                <a:gd name="T30" fmla="*/ 20 w 477"/>
                <a:gd name="T31" fmla="*/ 99 h 120"/>
                <a:gd name="T32" fmla="*/ 28 w 477"/>
                <a:gd name="T33" fmla="*/ 105 h 120"/>
                <a:gd name="T34" fmla="*/ 37 w 477"/>
                <a:gd name="T35" fmla="*/ 109 h 120"/>
                <a:gd name="T36" fmla="*/ 46 w 477"/>
                <a:gd name="T37" fmla="*/ 111 h 120"/>
                <a:gd name="T38" fmla="*/ 56 w 477"/>
                <a:gd name="T39" fmla="*/ 113 h 120"/>
                <a:gd name="T40" fmla="*/ 418 w 477"/>
                <a:gd name="T41" fmla="*/ 119 h 120"/>
                <a:gd name="T42" fmla="*/ 428 w 477"/>
                <a:gd name="T43" fmla="*/ 118 h 120"/>
                <a:gd name="T44" fmla="*/ 437 w 477"/>
                <a:gd name="T45" fmla="*/ 116 h 120"/>
                <a:gd name="T46" fmla="*/ 446 w 477"/>
                <a:gd name="T47" fmla="*/ 112 h 120"/>
                <a:gd name="T48" fmla="*/ 455 w 477"/>
                <a:gd name="T49" fmla="*/ 107 h 120"/>
                <a:gd name="T50" fmla="*/ 462 w 477"/>
                <a:gd name="T51" fmla="*/ 100 h 120"/>
                <a:gd name="T52" fmla="*/ 468 w 477"/>
                <a:gd name="T53" fmla="*/ 92 h 120"/>
                <a:gd name="T54" fmla="*/ 472 w 477"/>
                <a:gd name="T55" fmla="*/ 82 h 120"/>
                <a:gd name="T56" fmla="*/ 475 w 477"/>
                <a:gd name="T57" fmla="*/ 74 h 120"/>
                <a:gd name="T58" fmla="*/ 476 w 477"/>
                <a:gd name="T59" fmla="*/ 64 h 120"/>
                <a:gd name="T60" fmla="*/ 476 w 477"/>
                <a:gd name="T61" fmla="*/ 63 h 120"/>
                <a:gd name="T62" fmla="*/ 475 w 477"/>
                <a:gd name="T63" fmla="*/ 52 h 120"/>
                <a:gd name="T64" fmla="*/ 473 w 477"/>
                <a:gd name="T65" fmla="*/ 43 h 120"/>
                <a:gd name="T66" fmla="*/ 469 w 477"/>
                <a:gd name="T67" fmla="*/ 35 h 120"/>
                <a:gd name="T68" fmla="*/ 463 w 477"/>
                <a:gd name="T69" fmla="*/ 26 h 120"/>
                <a:gd name="T70" fmla="*/ 456 w 477"/>
                <a:gd name="T71" fmla="*/ 20 h 120"/>
                <a:gd name="T72" fmla="*/ 448 w 477"/>
                <a:gd name="T73" fmla="*/ 13 h 120"/>
                <a:gd name="T74" fmla="*/ 439 w 477"/>
                <a:gd name="T75" fmla="*/ 9 h 120"/>
                <a:gd name="T76" fmla="*/ 430 w 477"/>
                <a:gd name="T77" fmla="*/ 7 h 120"/>
                <a:gd name="T78" fmla="*/ 420 w 477"/>
                <a:gd name="T79" fmla="*/ 6 h 120"/>
                <a:gd name="T80" fmla="*/ 58 w 477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7"/>
                <a:gd name="T124" fmla="*/ 0 h 120"/>
                <a:gd name="T125" fmla="*/ 477 w 477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7" h="120">
                  <a:moveTo>
                    <a:pt x="58" y="0"/>
                  </a:moveTo>
                  <a:lnTo>
                    <a:pt x="48" y="0"/>
                  </a:lnTo>
                  <a:lnTo>
                    <a:pt x="39" y="3"/>
                  </a:lnTo>
                  <a:lnTo>
                    <a:pt x="30" y="7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8" y="27"/>
                  </a:lnTo>
                  <a:lnTo>
                    <a:pt x="4" y="36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3" y="75"/>
                  </a:lnTo>
                  <a:lnTo>
                    <a:pt x="7" y="84"/>
                  </a:lnTo>
                  <a:lnTo>
                    <a:pt x="13" y="92"/>
                  </a:lnTo>
                  <a:lnTo>
                    <a:pt x="20" y="99"/>
                  </a:lnTo>
                  <a:lnTo>
                    <a:pt x="28" y="105"/>
                  </a:lnTo>
                  <a:lnTo>
                    <a:pt x="37" y="109"/>
                  </a:lnTo>
                  <a:lnTo>
                    <a:pt x="46" y="111"/>
                  </a:lnTo>
                  <a:lnTo>
                    <a:pt x="56" y="113"/>
                  </a:lnTo>
                  <a:lnTo>
                    <a:pt x="418" y="119"/>
                  </a:lnTo>
                  <a:lnTo>
                    <a:pt x="428" y="118"/>
                  </a:lnTo>
                  <a:lnTo>
                    <a:pt x="437" y="116"/>
                  </a:lnTo>
                  <a:lnTo>
                    <a:pt x="446" y="112"/>
                  </a:lnTo>
                  <a:lnTo>
                    <a:pt x="455" y="107"/>
                  </a:lnTo>
                  <a:lnTo>
                    <a:pt x="462" y="100"/>
                  </a:lnTo>
                  <a:lnTo>
                    <a:pt x="468" y="92"/>
                  </a:lnTo>
                  <a:lnTo>
                    <a:pt x="472" y="82"/>
                  </a:lnTo>
                  <a:lnTo>
                    <a:pt x="475" y="74"/>
                  </a:lnTo>
                  <a:lnTo>
                    <a:pt x="476" y="64"/>
                  </a:lnTo>
                  <a:lnTo>
                    <a:pt x="476" y="63"/>
                  </a:lnTo>
                  <a:lnTo>
                    <a:pt x="475" y="52"/>
                  </a:lnTo>
                  <a:lnTo>
                    <a:pt x="473" y="43"/>
                  </a:lnTo>
                  <a:lnTo>
                    <a:pt x="469" y="35"/>
                  </a:lnTo>
                  <a:lnTo>
                    <a:pt x="463" y="26"/>
                  </a:lnTo>
                  <a:lnTo>
                    <a:pt x="456" y="20"/>
                  </a:lnTo>
                  <a:lnTo>
                    <a:pt x="448" y="13"/>
                  </a:lnTo>
                  <a:lnTo>
                    <a:pt x="439" y="9"/>
                  </a:lnTo>
                  <a:lnTo>
                    <a:pt x="430" y="7"/>
                  </a:lnTo>
                  <a:lnTo>
                    <a:pt x="420" y="6"/>
                  </a:lnTo>
                  <a:lnTo>
                    <a:pt x="58" y="0"/>
                  </a:lnTo>
                </a:path>
              </a:pathLst>
            </a:custGeom>
            <a:solidFill>
              <a:srgbClr val="996633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AutoShape 40"/>
            <p:cNvSpPr>
              <a:spLocks noChangeArrowheads="1"/>
            </p:cNvSpPr>
            <p:nvPr/>
          </p:nvSpPr>
          <p:spPr bwMode="auto">
            <a:xfrm>
              <a:off x="103" y="3748"/>
              <a:ext cx="466" cy="88"/>
            </a:xfrm>
            <a:prstGeom prst="roundRect">
              <a:avLst>
                <a:gd name="adj" fmla="val 12444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12" name="Freeform 41"/>
            <p:cNvSpPr>
              <a:spLocks/>
            </p:cNvSpPr>
            <p:nvPr/>
          </p:nvSpPr>
          <p:spPr bwMode="auto">
            <a:xfrm>
              <a:off x="524" y="3142"/>
              <a:ext cx="204" cy="217"/>
            </a:xfrm>
            <a:custGeom>
              <a:avLst/>
              <a:gdLst>
                <a:gd name="T0" fmla="*/ 48 w 204"/>
                <a:gd name="T1" fmla="*/ 145 h 217"/>
                <a:gd name="T2" fmla="*/ 44 w 204"/>
                <a:gd name="T3" fmla="*/ 120 h 217"/>
                <a:gd name="T4" fmla="*/ 48 w 204"/>
                <a:gd name="T5" fmla="*/ 85 h 217"/>
                <a:gd name="T6" fmla="*/ 65 w 204"/>
                <a:gd name="T7" fmla="*/ 50 h 217"/>
                <a:gd name="T8" fmla="*/ 93 w 204"/>
                <a:gd name="T9" fmla="*/ 20 h 217"/>
                <a:gd name="T10" fmla="*/ 117 w 204"/>
                <a:gd name="T11" fmla="*/ 8 h 217"/>
                <a:gd name="T12" fmla="*/ 146 w 204"/>
                <a:gd name="T13" fmla="*/ 0 h 217"/>
                <a:gd name="T14" fmla="*/ 169 w 204"/>
                <a:gd name="T15" fmla="*/ 8 h 217"/>
                <a:gd name="T16" fmla="*/ 194 w 204"/>
                <a:gd name="T17" fmla="*/ 26 h 217"/>
                <a:gd name="T18" fmla="*/ 202 w 204"/>
                <a:gd name="T19" fmla="*/ 49 h 217"/>
                <a:gd name="T20" fmla="*/ 203 w 204"/>
                <a:gd name="T21" fmla="*/ 76 h 217"/>
                <a:gd name="T22" fmla="*/ 193 w 204"/>
                <a:gd name="T23" fmla="*/ 115 h 217"/>
                <a:gd name="T24" fmla="*/ 168 w 204"/>
                <a:gd name="T25" fmla="*/ 155 h 217"/>
                <a:gd name="T26" fmla="*/ 136 w 204"/>
                <a:gd name="T27" fmla="*/ 176 h 217"/>
                <a:gd name="T28" fmla="*/ 89 w 204"/>
                <a:gd name="T29" fmla="*/ 175 h 217"/>
                <a:gd name="T30" fmla="*/ 64 w 204"/>
                <a:gd name="T31" fmla="*/ 168 h 217"/>
                <a:gd name="T32" fmla="*/ 23 w 204"/>
                <a:gd name="T33" fmla="*/ 216 h 217"/>
                <a:gd name="T34" fmla="*/ 12 w 204"/>
                <a:gd name="T35" fmla="*/ 213 h 217"/>
                <a:gd name="T36" fmla="*/ 0 w 204"/>
                <a:gd name="T37" fmla="*/ 202 h 217"/>
                <a:gd name="T38" fmla="*/ 55 w 204"/>
                <a:gd name="T39" fmla="*/ 155 h 217"/>
                <a:gd name="T40" fmla="*/ 48 w 204"/>
                <a:gd name="T41" fmla="*/ 145 h 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217"/>
                <a:gd name="T65" fmla="*/ 204 w 204"/>
                <a:gd name="T66" fmla="*/ 217 h 2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217">
                  <a:moveTo>
                    <a:pt x="48" y="145"/>
                  </a:moveTo>
                  <a:lnTo>
                    <a:pt x="44" y="120"/>
                  </a:lnTo>
                  <a:lnTo>
                    <a:pt x="48" y="85"/>
                  </a:lnTo>
                  <a:lnTo>
                    <a:pt x="65" y="50"/>
                  </a:lnTo>
                  <a:lnTo>
                    <a:pt x="93" y="20"/>
                  </a:lnTo>
                  <a:lnTo>
                    <a:pt x="117" y="8"/>
                  </a:lnTo>
                  <a:lnTo>
                    <a:pt x="146" y="0"/>
                  </a:lnTo>
                  <a:lnTo>
                    <a:pt x="169" y="8"/>
                  </a:lnTo>
                  <a:lnTo>
                    <a:pt x="194" y="26"/>
                  </a:lnTo>
                  <a:lnTo>
                    <a:pt x="202" y="49"/>
                  </a:lnTo>
                  <a:lnTo>
                    <a:pt x="203" y="76"/>
                  </a:lnTo>
                  <a:lnTo>
                    <a:pt x="193" y="115"/>
                  </a:lnTo>
                  <a:lnTo>
                    <a:pt x="168" y="155"/>
                  </a:lnTo>
                  <a:lnTo>
                    <a:pt x="136" y="176"/>
                  </a:lnTo>
                  <a:lnTo>
                    <a:pt x="89" y="175"/>
                  </a:lnTo>
                  <a:lnTo>
                    <a:pt x="64" y="168"/>
                  </a:lnTo>
                  <a:lnTo>
                    <a:pt x="23" y="216"/>
                  </a:lnTo>
                  <a:lnTo>
                    <a:pt x="12" y="213"/>
                  </a:lnTo>
                  <a:lnTo>
                    <a:pt x="0" y="202"/>
                  </a:lnTo>
                  <a:lnTo>
                    <a:pt x="55" y="155"/>
                  </a:lnTo>
                  <a:lnTo>
                    <a:pt x="48" y="145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42"/>
            <p:cNvSpPr>
              <a:spLocks/>
            </p:cNvSpPr>
            <p:nvPr/>
          </p:nvSpPr>
          <p:spPr bwMode="auto">
            <a:xfrm>
              <a:off x="695" y="3219"/>
              <a:ext cx="205" cy="367"/>
            </a:xfrm>
            <a:custGeom>
              <a:avLst/>
              <a:gdLst>
                <a:gd name="T0" fmla="*/ 6 w 205"/>
                <a:gd name="T1" fmla="*/ 0 h 367"/>
                <a:gd name="T2" fmla="*/ 50 w 205"/>
                <a:gd name="T3" fmla="*/ 5 h 367"/>
                <a:gd name="T4" fmla="*/ 80 w 205"/>
                <a:gd name="T5" fmla="*/ 15 h 367"/>
                <a:gd name="T6" fmla="*/ 108 w 205"/>
                <a:gd name="T7" fmla="*/ 35 h 367"/>
                <a:gd name="T8" fmla="*/ 132 w 205"/>
                <a:gd name="T9" fmla="*/ 62 h 367"/>
                <a:gd name="T10" fmla="*/ 153 w 205"/>
                <a:gd name="T11" fmla="*/ 90 h 367"/>
                <a:gd name="T12" fmla="*/ 169 w 205"/>
                <a:gd name="T13" fmla="*/ 124 h 367"/>
                <a:gd name="T14" fmla="*/ 185 w 205"/>
                <a:gd name="T15" fmla="*/ 168 h 367"/>
                <a:gd name="T16" fmla="*/ 197 w 205"/>
                <a:gd name="T17" fmla="*/ 218 h 367"/>
                <a:gd name="T18" fmla="*/ 204 w 205"/>
                <a:gd name="T19" fmla="*/ 266 h 367"/>
                <a:gd name="T20" fmla="*/ 204 w 205"/>
                <a:gd name="T21" fmla="*/ 295 h 367"/>
                <a:gd name="T22" fmla="*/ 201 w 205"/>
                <a:gd name="T23" fmla="*/ 327 h 367"/>
                <a:gd name="T24" fmla="*/ 188 w 205"/>
                <a:gd name="T25" fmla="*/ 350 h 367"/>
                <a:gd name="T26" fmla="*/ 157 w 205"/>
                <a:gd name="T27" fmla="*/ 363 h 367"/>
                <a:gd name="T28" fmla="*/ 128 w 205"/>
                <a:gd name="T29" fmla="*/ 366 h 367"/>
                <a:gd name="T30" fmla="*/ 100 w 205"/>
                <a:gd name="T31" fmla="*/ 354 h 367"/>
                <a:gd name="T32" fmla="*/ 70 w 205"/>
                <a:gd name="T33" fmla="*/ 324 h 367"/>
                <a:gd name="T34" fmla="*/ 58 w 205"/>
                <a:gd name="T35" fmla="*/ 285 h 367"/>
                <a:gd name="T36" fmla="*/ 56 w 205"/>
                <a:gd name="T37" fmla="*/ 229 h 367"/>
                <a:gd name="T38" fmla="*/ 62 w 205"/>
                <a:gd name="T39" fmla="*/ 195 h 367"/>
                <a:gd name="T40" fmla="*/ 74 w 205"/>
                <a:gd name="T41" fmla="*/ 156 h 367"/>
                <a:gd name="T42" fmla="*/ 74 w 205"/>
                <a:gd name="T43" fmla="*/ 110 h 367"/>
                <a:gd name="T44" fmla="*/ 62 w 205"/>
                <a:gd name="T45" fmla="*/ 81 h 367"/>
                <a:gd name="T46" fmla="*/ 40 w 205"/>
                <a:gd name="T47" fmla="*/ 59 h 367"/>
                <a:gd name="T48" fmla="*/ 6 w 205"/>
                <a:gd name="T49" fmla="*/ 47 h 367"/>
                <a:gd name="T50" fmla="*/ 0 w 205"/>
                <a:gd name="T51" fmla="*/ 27 h 367"/>
                <a:gd name="T52" fmla="*/ 4 w 205"/>
                <a:gd name="T53" fmla="*/ 11 h 367"/>
                <a:gd name="T54" fmla="*/ 16 w 205"/>
                <a:gd name="T55" fmla="*/ 3 h 367"/>
                <a:gd name="T56" fmla="*/ 22 w 205"/>
                <a:gd name="T57" fmla="*/ 0 h 367"/>
                <a:gd name="T58" fmla="*/ 6 w 205"/>
                <a:gd name="T59" fmla="*/ 0 h 3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5"/>
                <a:gd name="T91" fmla="*/ 0 h 367"/>
                <a:gd name="T92" fmla="*/ 205 w 205"/>
                <a:gd name="T93" fmla="*/ 367 h 3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5" h="367">
                  <a:moveTo>
                    <a:pt x="6" y="0"/>
                  </a:moveTo>
                  <a:lnTo>
                    <a:pt x="50" y="5"/>
                  </a:lnTo>
                  <a:lnTo>
                    <a:pt x="80" y="15"/>
                  </a:lnTo>
                  <a:lnTo>
                    <a:pt x="108" y="35"/>
                  </a:lnTo>
                  <a:lnTo>
                    <a:pt x="132" y="62"/>
                  </a:lnTo>
                  <a:lnTo>
                    <a:pt x="153" y="90"/>
                  </a:lnTo>
                  <a:lnTo>
                    <a:pt x="169" y="124"/>
                  </a:lnTo>
                  <a:lnTo>
                    <a:pt x="185" y="168"/>
                  </a:lnTo>
                  <a:lnTo>
                    <a:pt x="197" y="218"/>
                  </a:lnTo>
                  <a:lnTo>
                    <a:pt x="204" y="266"/>
                  </a:lnTo>
                  <a:lnTo>
                    <a:pt x="204" y="295"/>
                  </a:lnTo>
                  <a:lnTo>
                    <a:pt x="201" y="327"/>
                  </a:lnTo>
                  <a:lnTo>
                    <a:pt x="188" y="350"/>
                  </a:lnTo>
                  <a:lnTo>
                    <a:pt x="157" y="363"/>
                  </a:lnTo>
                  <a:lnTo>
                    <a:pt x="128" y="366"/>
                  </a:lnTo>
                  <a:lnTo>
                    <a:pt x="100" y="354"/>
                  </a:lnTo>
                  <a:lnTo>
                    <a:pt x="70" y="324"/>
                  </a:lnTo>
                  <a:lnTo>
                    <a:pt x="58" y="285"/>
                  </a:lnTo>
                  <a:lnTo>
                    <a:pt x="56" y="229"/>
                  </a:lnTo>
                  <a:lnTo>
                    <a:pt x="62" y="195"/>
                  </a:lnTo>
                  <a:lnTo>
                    <a:pt x="74" y="156"/>
                  </a:lnTo>
                  <a:lnTo>
                    <a:pt x="74" y="110"/>
                  </a:lnTo>
                  <a:lnTo>
                    <a:pt x="62" y="81"/>
                  </a:lnTo>
                  <a:lnTo>
                    <a:pt x="40" y="59"/>
                  </a:lnTo>
                  <a:lnTo>
                    <a:pt x="6" y="47"/>
                  </a:lnTo>
                  <a:lnTo>
                    <a:pt x="0" y="27"/>
                  </a:lnTo>
                  <a:lnTo>
                    <a:pt x="4" y="11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6" y="0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43"/>
            <p:cNvSpPr>
              <a:spLocks/>
            </p:cNvSpPr>
            <p:nvPr/>
          </p:nvSpPr>
          <p:spPr bwMode="auto">
            <a:xfrm>
              <a:off x="455" y="2925"/>
              <a:ext cx="289" cy="308"/>
            </a:xfrm>
            <a:custGeom>
              <a:avLst/>
              <a:gdLst>
                <a:gd name="T0" fmla="*/ 284 w 289"/>
                <a:gd name="T1" fmla="*/ 303 h 308"/>
                <a:gd name="T2" fmla="*/ 252 w 289"/>
                <a:gd name="T3" fmla="*/ 307 h 308"/>
                <a:gd name="T4" fmla="*/ 216 w 289"/>
                <a:gd name="T5" fmla="*/ 284 h 308"/>
                <a:gd name="T6" fmla="*/ 172 w 289"/>
                <a:gd name="T7" fmla="*/ 253 h 308"/>
                <a:gd name="T8" fmla="*/ 124 w 289"/>
                <a:gd name="T9" fmla="*/ 198 h 308"/>
                <a:gd name="T10" fmla="*/ 93 w 289"/>
                <a:gd name="T11" fmla="*/ 144 h 308"/>
                <a:gd name="T12" fmla="*/ 69 w 289"/>
                <a:gd name="T13" fmla="*/ 99 h 308"/>
                <a:gd name="T14" fmla="*/ 60 w 289"/>
                <a:gd name="T15" fmla="*/ 64 h 308"/>
                <a:gd name="T16" fmla="*/ 40 w 289"/>
                <a:gd name="T17" fmla="*/ 33 h 308"/>
                <a:gd name="T18" fmla="*/ 8 w 289"/>
                <a:gd name="T19" fmla="*/ 17 h 308"/>
                <a:gd name="T20" fmla="*/ 0 w 289"/>
                <a:gd name="T21" fmla="*/ 5 h 308"/>
                <a:gd name="T22" fmla="*/ 12 w 289"/>
                <a:gd name="T23" fmla="*/ 0 h 308"/>
                <a:gd name="T24" fmla="*/ 40 w 289"/>
                <a:gd name="T25" fmla="*/ 4 h 308"/>
                <a:gd name="T26" fmla="*/ 56 w 289"/>
                <a:gd name="T27" fmla="*/ 17 h 308"/>
                <a:gd name="T28" fmla="*/ 76 w 289"/>
                <a:gd name="T29" fmla="*/ 36 h 308"/>
                <a:gd name="T30" fmla="*/ 84 w 289"/>
                <a:gd name="T31" fmla="*/ 56 h 308"/>
                <a:gd name="T32" fmla="*/ 81 w 289"/>
                <a:gd name="T33" fmla="*/ 75 h 308"/>
                <a:gd name="T34" fmla="*/ 81 w 289"/>
                <a:gd name="T35" fmla="*/ 87 h 308"/>
                <a:gd name="T36" fmla="*/ 96 w 289"/>
                <a:gd name="T37" fmla="*/ 117 h 308"/>
                <a:gd name="T38" fmla="*/ 112 w 289"/>
                <a:gd name="T39" fmla="*/ 147 h 308"/>
                <a:gd name="T40" fmla="*/ 132 w 289"/>
                <a:gd name="T41" fmla="*/ 171 h 308"/>
                <a:gd name="T42" fmla="*/ 156 w 289"/>
                <a:gd name="T43" fmla="*/ 194 h 308"/>
                <a:gd name="T44" fmla="*/ 184 w 289"/>
                <a:gd name="T45" fmla="*/ 221 h 308"/>
                <a:gd name="T46" fmla="*/ 224 w 289"/>
                <a:gd name="T47" fmla="*/ 240 h 308"/>
                <a:gd name="T48" fmla="*/ 252 w 289"/>
                <a:gd name="T49" fmla="*/ 260 h 308"/>
                <a:gd name="T50" fmla="*/ 272 w 289"/>
                <a:gd name="T51" fmla="*/ 275 h 308"/>
                <a:gd name="T52" fmla="*/ 288 w 289"/>
                <a:gd name="T53" fmla="*/ 295 h 308"/>
                <a:gd name="T54" fmla="*/ 284 w 289"/>
                <a:gd name="T55" fmla="*/ 303 h 3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9"/>
                <a:gd name="T85" fmla="*/ 0 h 308"/>
                <a:gd name="T86" fmla="*/ 289 w 289"/>
                <a:gd name="T87" fmla="*/ 308 h 3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9" h="308">
                  <a:moveTo>
                    <a:pt x="284" y="303"/>
                  </a:moveTo>
                  <a:lnTo>
                    <a:pt x="252" y="307"/>
                  </a:lnTo>
                  <a:lnTo>
                    <a:pt x="216" y="284"/>
                  </a:lnTo>
                  <a:lnTo>
                    <a:pt x="172" y="253"/>
                  </a:lnTo>
                  <a:lnTo>
                    <a:pt x="124" y="198"/>
                  </a:lnTo>
                  <a:lnTo>
                    <a:pt x="93" y="144"/>
                  </a:lnTo>
                  <a:lnTo>
                    <a:pt x="69" y="99"/>
                  </a:lnTo>
                  <a:lnTo>
                    <a:pt x="60" y="64"/>
                  </a:lnTo>
                  <a:lnTo>
                    <a:pt x="40" y="33"/>
                  </a:lnTo>
                  <a:lnTo>
                    <a:pt x="8" y="17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0" y="4"/>
                  </a:lnTo>
                  <a:lnTo>
                    <a:pt x="56" y="17"/>
                  </a:lnTo>
                  <a:lnTo>
                    <a:pt x="76" y="36"/>
                  </a:lnTo>
                  <a:lnTo>
                    <a:pt x="84" y="56"/>
                  </a:lnTo>
                  <a:lnTo>
                    <a:pt x="81" y="75"/>
                  </a:lnTo>
                  <a:lnTo>
                    <a:pt x="81" y="87"/>
                  </a:lnTo>
                  <a:lnTo>
                    <a:pt x="96" y="117"/>
                  </a:lnTo>
                  <a:lnTo>
                    <a:pt x="112" y="147"/>
                  </a:lnTo>
                  <a:lnTo>
                    <a:pt x="132" y="171"/>
                  </a:lnTo>
                  <a:lnTo>
                    <a:pt x="156" y="194"/>
                  </a:lnTo>
                  <a:lnTo>
                    <a:pt x="184" y="221"/>
                  </a:lnTo>
                  <a:lnTo>
                    <a:pt x="224" y="240"/>
                  </a:lnTo>
                  <a:lnTo>
                    <a:pt x="252" y="260"/>
                  </a:lnTo>
                  <a:lnTo>
                    <a:pt x="272" y="275"/>
                  </a:lnTo>
                  <a:lnTo>
                    <a:pt x="288" y="295"/>
                  </a:lnTo>
                  <a:lnTo>
                    <a:pt x="284" y="303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44"/>
            <p:cNvSpPr>
              <a:spLocks/>
            </p:cNvSpPr>
            <p:nvPr/>
          </p:nvSpPr>
          <p:spPr bwMode="auto">
            <a:xfrm>
              <a:off x="427" y="3255"/>
              <a:ext cx="326" cy="362"/>
            </a:xfrm>
            <a:custGeom>
              <a:avLst/>
              <a:gdLst>
                <a:gd name="T0" fmla="*/ 288 w 326"/>
                <a:gd name="T1" fmla="*/ 62 h 362"/>
                <a:gd name="T2" fmla="*/ 281 w 326"/>
                <a:gd name="T3" fmla="*/ 42 h 362"/>
                <a:gd name="T4" fmla="*/ 280 w 326"/>
                <a:gd name="T5" fmla="*/ 11 h 362"/>
                <a:gd name="T6" fmla="*/ 293 w 326"/>
                <a:gd name="T7" fmla="*/ 0 h 362"/>
                <a:gd name="T8" fmla="*/ 316 w 326"/>
                <a:gd name="T9" fmla="*/ 5 h 362"/>
                <a:gd name="T10" fmla="*/ 325 w 326"/>
                <a:gd name="T11" fmla="*/ 28 h 362"/>
                <a:gd name="T12" fmla="*/ 325 w 326"/>
                <a:gd name="T13" fmla="*/ 55 h 362"/>
                <a:gd name="T14" fmla="*/ 321 w 326"/>
                <a:gd name="T15" fmla="*/ 110 h 362"/>
                <a:gd name="T16" fmla="*/ 312 w 326"/>
                <a:gd name="T17" fmla="*/ 159 h 362"/>
                <a:gd name="T18" fmla="*/ 292 w 326"/>
                <a:gd name="T19" fmla="*/ 205 h 362"/>
                <a:gd name="T20" fmla="*/ 237 w 326"/>
                <a:gd name="T21" fmla="*/ 244 h 362"/>
                <a:gd name="T22" fmla="*/ 172 w 326"/>
                <a:gd name="T23" fmla="*/ 261 h 362"/>
                <a:gd name="T24" fmla="*/ 108 w 326"/>
                <a:gd name="T25" fmla="*/ 275 h 362"/>
                <a:gd name="T26" fmla="*/ 76 w 326"/>
                <a:gd name="T27" fmla="*/ 289 h 362"/>
                <a:gd name="T28" fmla="*/ 72 w 326"/>
                <a:gd name="T29" fmla="*/ 318 h 362"/>
                <a:gd name="T30" fmla="*/ 76 w 326"/>
                <a:gd name="T31" fmla="*/ 355 h 362"/>
                <a:gd name="T32" fmla="*/ 64 w 326"/>
                <a:gd name="T33" fmla="*/ 361 h 362"/>
                <a:gd name="T34" fmla="*/ 60 w 326"/>
                <a:gd name="T35" fmla="*/ 324 h 362"/>
                <a:gd name="T36" fmla="*/ 53 w 326"/>
                <a:gd name="T37" fmla="*/ 322 h 362"/>
                <a:gd name="T38" fmla="*/ 30 w 326"/>
                <a:gd name="T39" fmla="*/ 357 h 362"/>
                <a:gd name="T40" fmla="*/ 24 w 326"/>
                <a:gd name="T41" fmla="*/ 347 h 362"/>
                <a:gd name="T42" fmla="*/ 34 w 326"/>
                <a:gd name="T43" fmla="*/ 327 h 362"/>
                <a:gd name="T44" fmla="*/ 45 w 326"/>
                <a:gd name="T45" fmla="*/ 308 h 362"/>
                <a:gd name="T46" fmla="*/ 44 w 326"/>
                <a:gd name="T47" fmla="*/ 304 h 362"/>
                <a:gd name="T48" fmla="*/ 2 w 326"/>
                <a:gd name="T49" fmla="*/ 308 h 362"/>
                <a:gd name="T50" fmla="*/ 0 w 326"/>
                <a:gd name="T51" fmla="*/ 300 h 362"/>
                <a:gd name="T52" fmla="*/ 2 w 326"/>
                <a:gd name="T53" fmla="*/ 296 h 362"/>
                <a:gd name="T54" fmla="*/ 41 w 326"/>
                <a:gd name="T55" fmla="*/ 291 h 362"/>
                <a:gd name="T56" fmla="*/ 45 w 326"/>
                <a:gd name="T57" fmla="*/ 285 h 362"/>
                <a:gd name="T58" fmla="*/ 14 w 326"/>
                <a:gd name="T59" fmla="*/ 264 h 362"/>
                <a:gd name="T60" fmla="*/ 14 w 326"/>
                <a:gd name="T61" fmla="*/ 260 h 362"/>
                <a:gd name="T62" fmla="*/ 24 w 326"/>
                <a:gd name="T63" fmla="*/ 256 h 362"/>
                <a:gd name="T64" fmla="*/ 49 w 326"/>
                <a:gd name="T65" fmla="*/ 273 h 362"/>
                <a:gd name="T66" fmla="*/ 72 w 326"/>
                <a:gd name="T67" fmla="*/ 273 h 362"/>
                <a:gd name="T68" fmla="*/ 106 w 326"/>
                <a:gd name="T69" fmla="*/ 260 h 362"/>
                <a:gd name="T70" fmla="*/ 153 w 326"/>
                <a:gd name="T71" fmla="*/ 252 h 362"/>
                <a:gd name="T72" fmla="*/ 212 w 326"/>
                <a:gd name="T73" fmla="*/ 237 h 362"/>
                <a:gd name="T74" fmla="*/ 248 w 326"/>
                <a:gd name="T75" fmla="*/ 211 h 362"/>
                <a:gd name="T76" fmla="*/ 269 w 326"/>
                <a:gd name="T77" fmla="*/ 184 h 362"/>
                <a:gd name="T78" fmla="*/ 284 w 326"/>
                <a:gd name="T79" fmla="*/ 137 h 362"/>
                <a:gd name="T80" fmla="*/ 288 w 326"/>
                <a:gd name="T81" fmla="*/ 90 h 362"/>
                <a:gd name="T82" fmla="*/ 288 w 326"/>
                <a:gd name="T83" fmla="*/ 51 h 362"/>
                <a:gd name="T84" fmla="*/ 285 w 326"/>
                <a:gd name="T85" fmla="*/ 48 h 362"/>
                <a:gd name="T86" fmla="*/ 288 w 326"/>
                <a:gd name="T87" fmla="*/ 62 h 3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6"/>
                <a:gd name="T133" fmla="*/ 0 h 362"/>
                <a:gd name="T134" fmla="*/ 326 w 326"/>
                <a:gd name="T135" fmla="*/ 362 h 3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6" h="362">
                  <a:moveTo>
                    <a:pt x="288" y="62"/>
                  </a:moveTo>
                  <a:lnTo>
                    <a:pt x="281" y="42"/>
                  </a:lnTo>
                  <a:lnTo>
                    <a:pt x="280" y="11"/>
                  </a:lnTo>
                  <a:lnTo>
                    <a:pt x="293" y="0"/>
                  </a:lnTo>
                  <a:lnTo>
                    <a:pt x="316" y="5"/>
                  </a:lnTo>
                  <a:lnTo>
                    <a:pt x="325" y="28"/>
                  </a:lnTo>
                  <a:lnTo>
                    <a:pt x="325" y="55"/>
                  </a:lnTo>
                  <a:lnTo>
                    <a:pt x="321" y="110"/>
                  </a:lnTo>
                  <a:lnTo>
                    <a:pt x="312" y="159"/>
                  </a:lnTo>
                  <a:lnTo>
                    <a:pt x="292" y="205"/>
                  </a:lnTo>
                  <a:lnTo>
                    <a:pt x="237" y="244"/>
                  </a:lnTo>
                  <a:lnTo>
                    <a:pt x="172" y="261"/>
                  </a:lnTo>
                  <a:lnTo>
                    <a:pt x="108" y="275"/>
                  </a:lnTo>
                  <a:lnTo>
                    <a:pt x="76" y="289"/>
                  </a:lnTo>
                  <a:lnTo>
                    <a:pt x="72" y="318"/>
                  </a:lnTo>
                  <a:lnTo>
                    <a:pt x="76" y="355"/>
                  </a:lnTo>
                  <a:lnTo>
                    <a:pt x="64" y="361"/>
                  </a:lnTo>
                  <a:lnTo>
                    <a:pt x="60" y="324"/>
                  </a:lnTo>
                  <a:lnTo>
                    <a:pt x="53" y="322"/>
                  </a:lnTo>
                  <a:lnTo>
                    <a:pt x="30" y="357"/>
                  </a:lnTo>
                  <a:lnTo>
                    <a:pt x="24" y="347"/>
                  </a:lnTo>
                  <a:lnTo>
                    <a:pt x="34" y="327"/>
                  </a:lnTo>
                  <a:lnTo>
                    <a:pt x="45" y="308"/>
                  </a:lnTo>
                  <a:lnTo>
                    <a:pt x="44" y="304"/>
                  </a:lnTo>
                  <a:lnTo>
                    <a:pt x="2" y="308"/>
                  </a:lnTo>
                  <a:lnTo>
                    <a:pt x="0" y="300"/>
                  </a:lnTo>
                  <a:lnTo>
                    <a:pt x="2" y="296"/>
                  </a:lnTo>
                  <a:lnTo>
                    <a:pt x="41" y="291"/>
                  </a:lnTo>
                  <a:lnTo>
                    <a:pt x="45" y="285"/>
                  </a:lnTo>
                  <a:lnTo>
                    <a:pt x="14" y="264"/>
                  </a:lnTo>
                  <a:lnTo>
                    <a:pt x="14" y="260"/>
                  </a:lnTo>
                  <a:lnTo>
                    <a:pt x="24" y="256"/>
                  </a:lnTo>
                  <a:lnTo>
                    <a:pt x="49" y="273"/>
                  </a:lnTo>
                  <a:lnTo>
                    <a:pt x="72" y="273"/>
                  </a:lnTo>
                  <a:lnTo>
                    <a:pt x="106" y="260"/>
                  </a:lnTo>
                  <a:lnTo>
                    <a:pt x="153" y="252"/>
                  </a:lnTo>
                  <a:lnTo>
                    <a:pt x="212" y="237"/>
                  </a:lnTo>
                  <a:lnTo>
                    <a:pt x="248" y="211"/>
                  </a:lnTo>
                  <a:lnTo>
                    <a:pt x="269" y="184"/>
                  </a:lnTo>
                  <a:lnTo>
                    <a:pt x="284" y="137"/>
                  </a:lnTo>
                  <a:lnTo>
                    <a:pt x="288" y="90"/>
                  </a:lnTo>
                  <a:lnTo>
                    <a:pt x="288" y="51"/>
                  </a:lnTo>
                  <a:lnTo>
                    <a:pt x="285" y="48"/>
                  </a:lnTo>
                  <a:lnTo>
                    <a:pt x="288" y="62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45"/>
            <p:cNvSpPr>
              <a:spLocks/>
            </p:cNvSpPr>
            <p:nvPr/>
          </p:nvSpPr>
          <p:spPr bwMode="auto">
            <a:xfrm>
              <a:off x="827" y="3496"/>
              <a:ext cx="162" cy="402"/>
            </a:xfrm>
            <a:custGeom>
              <a:avLst/>
              <a:gdLst>
                <a:gd name="T0" fmla="*/ 14 w 162"/>
                <a:gd name="T1" fmla="*/ 57 h 402"/>
                <a:gd name="T2" fmla="*/ 0 w 162"/>
                <a:gd name="T3" fmla="*/ 19 h 402"/>
                <a:gd name="T4" fmla="*/ 18 w 162"/>
                <a:gd name="T5" fmla="*/ 0 h 402"/>
                <a:gd name="T6" fmla="*/ 42 w 162"/>
                <a:gd name="T7" fmla="*/ 4 h 402"/>
                <a:gd name="T8" fmla="*/ 80 w 162"/>
                <a:gd name="T9" fmla="*/ 47 h 402"/>
                <a:gd name="T10" fmla="*/ 112 w 162"/>
                <a:gd name="T11" fmla="*/ 96 h 402"/>
                <a:gd name="T12" fmla="*/ 133 w 162"/>
                <a:gd name="T13" fmla="*/ 139 h 402"/>
                <a:gd name="T14" fmla="*/ 141 w 162"/>
                <a:gd name="T15" fmla="*/ 168 h 402"/>
                <a:gd name="T16" fmla="*/ 140 w 162"/>
                <a:gd name="T17" fmla="*/ 195 h 402"/>
                <a:gd name="T18" fmla="*/ 120 w 162"/>
                <a:gd name="T19" fmla="*/ 248 h 402"/>
                <a:gd name="T20" fmla="*/ 96 w 162"/>
                <a:gd name="T21" fmla="*/ 281 h 402"/>
                <a:gd name="T22" fmla="*/ 84 w 162"/>
                <a:gd name="T23" fmla="*/ 306 h 402"/>
                <a:gd name="T24" fmla="*/ 80 w 162"/>
                <a:gd name="T25" fmla="*/ 334 h 402"/>
                <a:gd name="T26" fmla="*/ 96 w 162"/>
                <a:gd name="T27" fmla="*/ 342 h 402"/>
                <a:gd name="T28" fmla="*/ 145 w 162"/>
                <a:gd name="T29" fmla="*/ 358 h 402"/>
                <a:gd name="T30" fmla="*/ 161 w 162"/>
                <a:gd name="T31" fmla="*/ 378 h 402"/>
                <a:gd name="T32" fmla="*/ 156 w 162"/>
                <a:gd name="T33" fmla="*/ 392 h 402"/>
                <a:gd name="T34" fmla="*/ 141 w 162"/>
                <a:gd name="T35" fmla="*/ 401 h 402"/>
                <a:gd name="T36" fmla="*/ 128 w 162"/>
                <a:gd name="T37" fmla="*/ 386 h 402"/>
                <a:gd name="T38" fmla="*/ 108 w 162"/>
                <a:gd name="T39" fmla="*/ 373 h 402"/>
                <a:gd name="T40" fmla="*/ 81 w 162"/>
                <a:gd name="T41" fmla="*/ 355 h 402"/>
                <a:gd name="T42" fmla="*/ 56 w 162"/>
                <a:gd name="T43" fmla="*/ 349 h 402"/>
                <a:gd name="T44" fmla="*/ 42 w 162"/>
                <a:gd name="T45" fmla="*/ 345 h 402"/>
                <a:gd name="T46" fmla="*/ 42 w 162"/>
                <a:gd name="T47" fmla="*/ 330 h 402"/>
                <a:gd name="T48" fmla="*/ 60 w 162"/>
                <a:gd name="T49" fmla="*/ 312 h 402"/>
                <a:gd name="T50" fmla="*/ 77 w 162"/>
                <a:gd name="T51" fmla="*/ 269 h 402"/>
                <a:gd name="T52" fmla="*/ 96 w 162"/>
                <a:gd name="T53" fmla="*/ 238 h 402"/>
                <a:gd name="T54" fmla="*/ 108 w 162"/>
                <a:gd name="T55" fmla="*/ 205 h 402"/>
                <a:gd name="T56" fmla="*/ 109 w 162"/>
                <a:gd name="T57" fmla="*/ 179 h 402"/>
                <a:gd name="T58" fmla="*/ 105 w 162"/>
                <a:gd name="T59" fmla="*/ 158 h 402"/>
                <a:gd name="T60" fmla="*/ 85 w 162"/>
                <a:gd name="T61" fmla="*/ 121 h 402"/>
                <a:gd name="T62" fmla="*/ 60 w 162"/>
                <a:gd name="T63" fmla="*/ 94 h 402"/>
                <a:gd name="T64" fmla="*/ 44 w 162"/>
                <a:gd name="T65" fmla="*/ 76 h 402"/>
                <a:gd name="T66" fmla="*/ 14 w 162"/>
                <a:gd name="T67" fmla="*/ 57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"/>
                <a:gd name="T103" fmla="*/ 0 h 402"/>
                <a:gd name="T104" fmla="*/ 162 w 162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" h="402">
                  <a:moveTo>
                    <a:pt x="14" y="57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42" y="4"/>
                  </a:lnTo>
                  <a:lnTo>
                    <a:pt x="80" y="47"/>
                  </a:lnTo>
                  <a:lnTo>
                    <a:pt x="112" y="96"/>
                  </a:lnTo>
                  <a:lnTo>
                    <a:pt x="133" y="139"/>
                  </a:lnTo>
                  <a:lnTo>
                    <a:pt x="141" y="168"/>
                  </a:lnTo>
                  <a:lnTo>
                    <a:pt x="140" y="195"/>
                  </a:lnTo>
                  <a:lnTo>
                    <a:pt x="120" y="248"/>
                  </a:lnTo>
                  <a:lnTo>
                    <a:pt x="96" y="281"/>
                  </a:lnTo>
                  <a:lnTo>
                    <a:pt x="84" y="306"/>
                  </a:lnTo>
                  <a:lnTo>
                    <a:pt x="80" y="334"/>
                  </a:lnTo>
                  <a:lnTo>
                    <a:pt x="96" y="342"/>
                  </a:lnTo>
                  <a:lnTo>
                    <a:pt x="145" y="358"/>
                  </a:lnTo>
                  <a:lnTo>
                    <a:pt x="161" y="378"/>
                  </a:lnTo>
                  <a:lnTo>
                    <a:pt x="156" y="392"/>
                  </a:lnTo>
                  <a:lnTo>
                    <a:pt x="141" y="401"/>
                  </a:lnTo>
                  <a:lnTo>
                    <a:pt x="128" y="386"/>
                  </a:lnTo>
                  <a:lnTo>
                    <a:pt x="108" y="373"/>
                  </a:lnTo>
                  <a:lnTo>
                    <a:pt x="81" y="355"/>
                  </a:lnTo>
                  <a:lnTo>
                    <a:pt x="56" y="349"/>
                  </a:lnTo>
                  <a:lnTo>
                    <a:pt x="42" y="345"/>
                  </a:lnTo>
                  <a:lnTo>
                    <a:pt x="42" y="330"/>
                  </a:lnTo>
                  <a:lnTo>
                    <a:pt x="60" y="312"/>
                  </a:lnTo>
                  <a:lnTo>
                    <a:pt x="77" y="269"/>
                  </a:lnTo>
                  <a:lnTo>
                    <a:pt x="96" y="238"/>
                  </a:lnTo>
                  <a:lnTo>
                    <a:pt x="108" y="205"/>
                  </a:lnTo>
                  <a:lnTo>
                    <a:pt x="109" y="179"/>
                  </a:lnTo>
                  <a:lnTo>
                    <a:pt x="105" y="158"/>
                  </a:lnTo>
                  <a:lnTo>
                    <a:pt x="85" y="121"/>
                  </a:lnTo>
                  <a:lnTo>
                    <a:pt x="60" y="94"/>
                  </a:lnTo>
                  <a:lnTo>
                    <a:pt x="44" y="76"/>
                  </a:lnTo>
                  <a:lnTo>
                    <a:pt x="14" y="57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46"/>
            <p:cNvSpPr>
              <a:spLocks/>
            </p:cNvSpPr>
            <p:nvPr/>
          </p:nvSpPr>
          <p:spPr bwMode="auto">
            <a:xfrm>
              <a:off x="653" y="3514"/>
              <a:ext cx="160" cy="341"/>
            </a:xfrm>
            <a:custGeom>
              <a:avLst/>
              <a:gdLst>
                <a:gd name="T0" fmla="*/ 83 w 160"/>
                <a:gd name="T1" fmla="*/ 70 h 341"/>
                <a:gd name="T2" fmla="*/ 107 w 160"/>
                <a:gd name="T3" fmla="*/ 27 h 341"/>
                <a:gd name="T4" fmla="*/ 131 w 160"/>
                <a:gd name="T5" fmla="*/ 0 h 341"/>
                <a:gd name="T6" fmla="*/ 146 w 160"/>
                <a:gd name="T7" fmla="*/ 0 h 341"/>
                <a:gd name="T8" fmla="*/ 159 w 160"/>
                <a:gd name="T9" fmla="*/ 8 h 341"/>
                <a:gd name="T10" fmla="*/ 158 w 160"/>
                <a:gd name="T11" fmla="*/ 33 h 341"/>
                <a:gd name="T12" fmla="*/ 142 w 160"/>
                <a:gd name="T13" fmla="*/ 56 h 341"/>
                <a:gd name="T14" fmla="*/ 118 w 160"/>
                <a:gd name="T15" fmla="*/ 78 h 341"/>
                <a:gd name="T16" fmla="*/ 103 w 160"/>
                <a:gd name="T17" fmla="*/ 118 h 341"/>
                <a:gd name="T18" fmla="*/ 98 w 160"/>
                <a:gd name="T19" fmla="*/ 134 h 341"/>
                <a:gd name="T20" fmla="*/ 99 w 160"/>
                <a:gd name="T21" fmla="*/ 165 h 341"/>
                <a:gd name="T22" fmla="*/ 123 w 160"/>
                <a:gd name="T23" fmla="*/ 226 h 341"/>
                <a:gd name="T24" fmla="*/ 142 w 160"/>
                <a:gd name="T25" fmla="*/ 280 h 341"/>
                <a:gd name="T26" fmla="*/ 158 w 160"/>
                <a:gd name="T27" fmla="*/ 305 h 341"/>
                <a:gd name="T28" fmla="*/ 155 w 160"/>
                <a:gd name="T29" fmla="*/ 323 h 341"/>
                <a:gd name="T30" fmla="*/ 139 w 160"/>
                <a:gd name="T31" fmla="*/ 327 h 341"/>
                <a:gd name="T32" fmla="*/ 103 w 160"/>
                <a:gd name="T33" fmla="*/ 321 h 341"/>
                <a:gd name="T34" fmla="*/ 86 w 160"/>
                <a:gd name="T35" fmla="*/ 321 h 341"/>
                <a:gd name="T36" fmla="*/ 58 w 160"/>
                <a:gd name="T37" fmla="*/ 332 h 341"/>
                <a:gd name="T38" fmla="*/ 30 w 160"/>
                <a:gd name="T39" fmla="*/ 340 h 341"/>
                <a:gd name="T40" fmla="*/ 14 w 160"/>
                <a:gd name="T41" fmla="*/ 336 h 341"/>
                <a:gd name="T42" fmla="*/ 0 w 160"/>
                <a:gd name="T43" fmla="*/ 321 h 341"/>
                <a:gd name="T44" fmla="*/ 30 w 160"/>
                <a:gd name="T45" fmla="*/ 311 h 341"/>
                <a:gd name="T46" fmla="*/ 63 w 160"/>
                <a:gd name="T47" fmla="*/ 305 h 341"/>
                <a:gd name="T48" fmla="*/ 98 w 160"/>
                <a:gd name="T49" fmla="*/ 305 h 341"/>
                <a:gd name="T50" fmla="*/ 118 w 160"/>
                <a:gd name="T51" fmla="*/ 307 h 341"/>
                <a:gd name="T52" fmla="*/ 130 w 160"/>
                <a:gd name="T53" fmla="*/ 307 h 341"/>
                <a:gd name="T54" fmla="*/ 127 w 160"/>
                <a:gd name="T55" fmla="*/ 292 h 341"/>
                <a:gd name="T56" fmla="*/ 106 w 160"/>
                <a:gd name="T57" fmla="*/ 239 h 341"/>
                <a:gd name="T58" fmla="*/ 86 w 160"/>
                <a:gd name="T59" fmla="*/ 184 h 341"/>
                <a:gd name="T60" fmla="*/ 78 w 160"/>
                <a:gd name="T61" fmla="*/ 153 h 341"/>
                <a:gd name="T62" fmla="*/ 75 w 160"/>
                <a:gd name="T63" fmla="*/ 118 h 341"/>
                <a:gd name="T64" fmla="*/ 78 w 160"/>
                <a:gd name="T65" fmla="*/ 93 h 341"/>
                <a:gd name="T66" fmla="*/ 83 w 160"/>
                <a:gd name="T67" fmla="*/ 70 h 3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41"/>
                <a:gd name="T104" fmla="*/ 160 w 160"/>
                <a:gd name="T105" fmla="*/ 341 h 3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41">
                  <a:moveTo>
                    <a:pt x="83" y="70"/>
                  </a:moveTo>
                  <a:lnTo>
                    <a:pt x="107" y="27"/>
                  </a:lnTo>
                  <a:lnTo>
                    <a:pt x="131" y="0"/>
                  </a:lnTo>
                  <a:lnTo>
                    <a:pt x="146" y="0"/>
                  </a:lnTo>
                  <a:lnTo>
                    <a:pt x="159" y="8"/>
                  </a:lnTo>
                  <a:lnTo>
                    <a:pt x="158" y="33"/>
                  </a:lnTo>
                  <a:lnTo>
                    <a:pt x="142" y="56"/>
                  </a:lnTo>
                  <a:lnTo>
                    <a:pt x="118" y="78"/>
                  </a:lnTo>
                  <a:lnTo>
                    <a:pt x="103" y="118"/>
                  </a:lnTo>
                  <a:lnTo>
                    <a:pt x="98" y="134"/>
                  </a:lnTo>
                  <a:lnTo>
                    <a:pt x="99" y="165"/>
                  </a:lnTo>
                  <a:lnTo>
                    <a:pt x="123" y="226"/>
                  </a:lnTo>
                  <a:lnTo>
                    <a:pt x="142" y="280"/>
                  </a:lnTo>
                  <a:lnTo>
                    <a:pt x="158" y="305"/>
                  </a:lnTo>
                  <a:lnTo>
                    <a:pt x="155" y="323"/>
                  </a:lnTo>
                  <a:lnTo>
                    <a:pt x="139" y="327"/>
                  </a:lnTo>
                  <a:lnTo>
                    <a:pt x="103" y="321"/>
                  </a:lnTo>
                  <a:lnTo>
                    <a:pt x="86" y="321"/>
                  </a:lnTo>
                  <a:lnTo>
                    <a:pt x="58" y="332"/>
                  </a:lnTo>
                  <a:lnTo>
                    <a:pt x="30" y="340"/>
                  </a:lnTo>
                  <a:lnTo>
                    <a:pt x="14" y="336"/>
                  </a:lnTo>
                  <a:lnTo>
                    <a:pt x="0" y="321"/>
                  </a:lnTo>
                  <a:lnTo>
                    <a:pt x="30" y="311"/>
                  </a:lnTo>
                  <a:lnTo>
                    <a:pt x="63" y="305"/>
                  </a:lnTo>
                  <a:lnTo>
                    <a:pt x="98" y="305"/>
                  </a:lnTo>
                  <a:lnTo>
                    <a:pt x="118" y="307"/>
                  </a:lnTo>
                  <a:lnTo>
                    <a:pt x="130" y="307"/>
                  </a:lnTo>
                  <a:lnTo>
                    <a:pt x="127" y="292"/>
                  </a:lnTo>
                  <a:lnTo>
                    <a:pt x="106" y="239"/>
                  </a:lnTo>
                  <a:lnTo>
                    <a:pt x="86" y="184"/>
                  </a:lnTo>
                  <a:lnTo>
                    <a:pt x="78" y="153"/>
                  </a:lnTo>
                  <a:lnTo>
                    <a:pt x="75" y="118"/>
                  </a:lnTo>
                  <a:lnTo>
                    <a:pt x="78" y="93"/>
                  </a:lnTo>
                  <a:lnTo>
                    <a:pt x="83" y="70"/>
                  </a:lnTo>
                </a:path>
              </a:pathLst>
            </a:custGeom>
            <a:solidFill>
              <a:srgbClr val="FF7C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47"/>
            <p:cNvSpPr>
              <a:spLocks noChangeShapeType="1"/>
            </p:cNvSpPr>
            <p:nvPr/>
          </p:nvSpPr>
          <p:spPr bwMode="auto">
            <a:xfrm flipV="1">
              <a:off x="1249" y="3383"/>
              <a:ext cx="283" cy="23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48"/>
            <p:cNvSpPr>
              <a:spLocks noChangeShapeType="1"/>
            </p:cNvSpPr>
            <p:nvPr/>
          </p:nvSpPr>
          <p:spPr bwMode="auto">
            <a:xfrm>
              <a:off x="1294" y="3122"/>
              <a:ext cx="237" cy="28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661025" y="4318000"/>
            <a:ext cx="2938463" cy="1433513"/>
            <a:chOff x="3566" y="2720"/>
            <a:chExt cx="1851" cy="903"/>
          </a:xfrm>
        </p:grpSpPr>
        <p:sp>
          <p:nvSpPr>
            <p:cNvPr id="16391" name="Line 50"/>
            <p:cNvSpPr>
              <a:spLocks noChangeShapeType="1"/>
            </p:cNvSpPr>
            <p:nvPr/>
          </p:nvSpPr>
          <p:spPr bwMode="auto">
            <a:xfrm flipV="1">
              <a:off x="4396" y="3200"/>
              <a:ext cx="283" cy="23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51"/>
            <p:cNvSpPr>
              <a:spLocks noChangeShapeType="1"/>
            </p:cNvSpPr>
            <p:nvPr/>
          </p:nvSpPr>
          <p:spPr bwMode="auto">
            <a:xfrm>
              <a:off x="4441" y="2939"/>
              <a:ext cx="237" cy="28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52"/>
            <p:cNvSpPr>
              <a:spLocks/>
            </p:cNvSpPr>
            <p:nvPr/>
          </p:nvSpPr>
          <p:spPr bwMode="auto">
            <a:xfrm>
              <a:off x="3566" y="2720"/>
              <a:ext cx="505" cy="881"/>
            </a:xfrm>
            <a:custGeom>
              <a:avLst/>
              <a:gdLst>
                <a:gd name="T0" fmla="*/ 203 w 505"/>
                <a:gd name="T1" fmla="*/ 124 h 881"/>
                <a:gd name="T2" fmla="*/ 185 w 505"/>
                <a:gd name="T3" fmla="*/ 104 h 881"/>
                <a:gd name="T4" fmla="*/ 178 w 505"/>
                <a:gd name="T5" fmla="*/ 80 h 881"/>
                <a:gd name="T6" fmla="*/ 181 w 505"/>
                <a:gd name="T7" fmla="*/ 48 h 881"/>
                <a:gd name="T8" fmla="*/ 197 w 505"/>
                <a:gd name="T9" fmla="*/ 21 h 881"/>
                <a:gd name="T10" fmla="*/ 222 w 505"/>
                <a:gd name="T11" fmla="*/ 6 h 881"/>
                <a:gd name="T12" fmla="*/ 249 w 505"/>
                <a:gd name="T13" fmla="*/ 0 h 881"/>
                <a:gd name="T14" fmla="*/ 281 w 505"/>
                <a:gd name="T15" fmla="*/ 7 h 881"/>
                <a:gd name="T16" fmla="*/ 302 w 505"/>
                <a:gd name="T17" fmla="*/ 24 h 881"/>
                <a:gd name="T18" fmla="*/ 317 w 505"/>
                <a:gd name="T19" fmla="*/ 48 h 881"/>
                <a:gd name="T20" fmla="*/ 321 w 505"/>
                <a:gd name="T21" fmla="*/ 77 h 881"/>
                <a:gd name="T22" fmla="*/ 312 w 505"/>
                <a:gd name="T23" fmla="*/ 105 h 881"/>
                <a:gd name="T24" fmla="*/ 295 w 505"/>
                <a:gd name="T25" fmla="*/ 124 h 881"/>
                <a:gd name="T26" fmla="*/ 291 w 505"/>
                <a:gd name="T27" fmla="*/ 153 h 881"/>
                <a:gd name="T28" fmla="*/ 369 w 505"/>
                <a:gd name="T29" fmla="*/ 187 h 881"/>
                <a:gd name="T30" fmla="*/ 409 w 505"/>
                <a:gd name="T31" fmla="*/ 284 h 881"/>
                <a:gd name="T32" fmla="*/ 450 w 505"/>
                <a:gd name="T33" fmla="*/ 380 h 881"/>
                <a:gd name="T34" fmla="*/ 496 w 505"/>
                <a:gd name="T35" fmla="*/ 433 h 881"/>
                <a:gd name="T36" fmla="*/ 504 w 505"/>
                <a:gd name="T37" fmla="*/ 465 h 881"/>
                <a:gd name="T38" fmla="*/ 497 w 505"/>
                <a:gd name="T39" fmla="*/ 498 h 881"/>
                <a:gd name="T40" fmla="*/ 482 w 505"/>
                <a:gd name="T41" fmla="*/ 515 h 881"/>
                <a:gd name="T42" fmla="*/ 470 w 505"/>
                <a:gd name="T43" fmla="*/ 523 h 881"/>
                <a:gd name="T44" fmla="*/ 447 w 505"/>
                <a:gd name="T45" fmla="*/ 509 h 881"/>
                <a:gd name="T46" fmla="*/ 433 w 505"/>
                <a:gd name="T47" fmla="*/ 478 h 881"/>
                <a:gd name="T48" fmla="*/ 428 w 505"/>
                <a:gd name="T49" fmla="*/ 443 h 881"/>
                <a:gd name="T50" fmla="*/ 430 w 505"/>
                <a:gd name="T51" fmla="*/ 409 h 881"/>
                <a:gd name="T52" fmla="*/ 358 w 505"/>
                <a:gd name="T53" fmla="*/ 309 h 881"/>
                <a:gd name="T54" fmla="*/ 420 w 505"/>
                <a:gd name="T55" fmla="*/ 478 h 881"/>
                <a:gd name="T56" fmla="*/ 391 w 505"/>
                <a:gd name="T57" fmla="*/ 728 h 881"/>
                <a:gd name="T58" fmla="*/ 405 w 505"/>
                <a:gd name="T59" fmla="*/ 816 h 881"/>
                <a:gd name="T60" fmla="*/ 447 w 505"/>
                <a:gd name="T61" fmla="*/ 830 h 881"/>
                <a:gd name="T62" fmla="*/ 474 w 505"/>
                <a:gd name="T63" fmla="*/ 859 h 881"/>
                <a:gd name="T64" fmla="*/ 313 w 505"/>
                <a:gd name="T65" fmla="*/ 880 h 881"/>
                <a:gd name="T66" fmla="*/ 233 w 505"/>
                <a:gd name="T67" fmla="*/ 727 h 881"/>
                <a:gd name="T68" fmla="*/ 26 w 505"/>
                <a:gd name="T69" fmla="*/ 866 h 881"/>
                <a:gd name="T70" fmla="*/ 46 w 505"/>
                <a:gd name="T71" fmla="*/ 837 h 881"/>
                <a:gd name="T72" fmla="*/ 88 w 505"/>
                <a:gd name="T73" fmla="*/ 818 h 881"/>
                <a:gd name="T74" fmla="*/ 115 w 505"/>
                <a:gd name="T75" fmla="*/ 727 h 881"/>
                <a:gd name="T76" fmla="*/ 92 w 505"/>
                <a:gd name="T77" fmla="*/ 470 h 881"/>
                <a:gd name="T78" fmla="*/ 145 w 505"/>
                <a:gd name="T79" fmla="*/ 309 h 881"/>
                <a:gd name="T80" fmla="*/ 99 w 505"/>
                <a:gd name="T81" fmla="*/ 375 h 881"/>
                <a:gd name="T82" fmla="*/ 73 w 505"/>
                <a:gd name="T83" fmla="*/ 433 h 881"/>
                <a:gd name="T84" fmla="*/ 70 w 505"/>
                <a:gd name="T85" fmla="*/ 477 h 881"/>
                <a:gd name="T86" fmla="*/ 55 w 505"/>
                <a:gd name="T87" fmla="*/ 509 h 881"/>
                <a:gd name="T88" fmla="*/ 37 w 505"/>
                <a:gd name="T89" fmla="*/ 522 h 881"/>
                <a:gd name="T90" fmla="*/ 20 w 505"/>
                <a:gd name="T91" fmla="*/ 515 h 881"/>
                <a:gd name="T92" fmla="*/ 4 w 505"/>
                <a:gd name="T93" fmla="*/ 498 h 881"/>
                <a:gd name="T94" fmla="*/ 0 w 505"/>
                <a:gd name="T95" fmla="*/ 464 h 881"/>
                <a:gd name="T96" fmla="*/ 10 w 505"/>
                <a:gd name="T97" fmla="*/ 429 h 881"/>
                <a:gd name="T98" fmla="*/ 50 w 505"/>
                <a:gd name="T99" fmla="*/ 386 h 881"/>
                <a:gd name="T100" fmla="*/ 95 w 505"/>
                <a:gd name="T101" fmla="*/ 286 h 881"/>
                <a:gd name="T102" fmla="*/ 134 w 505"/>
                <a:gd name="T103" fmla="*/ 187 h 881"/>
                <a:gd name="T104" fmla="*/ 212 w 505"/>
                <a:gd name="T105" fmla="*/ 153 h 8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5"/>
                <a:gd name="T160" fmla="*/ 0 h 881"/>
                <a:gd name="T161" fmla="*/ 505 w 505"/>
                <a:gd name="T162" fmla="*/ 881 h 8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5" h="881">
                  <a:moveTo>
                    <a:pt x="220" y="134"/>
                  </a:moveTo>
                  <a:lnTo>
                    <a:pt x="212" y="130"/>
                  </a:lnTo>
                  <a:lnTo>
                    <a:pt x="203" y="124"/>
                  </a:lnTo>
                  <a:lnTo>
                    <a:pt x="196" y="118"/>
                  </a:lnTo>
                  <a:lnTo>
                    <a:pt x="191" y="111"/>
                  </a:lnTo>
                  <a:lnTo>
                    <a:pt x="185" y="104"/>
                  </a:lnTo>
                  <a:lnTo>
                    <a:pt x="182" y="96"/>
                  </a:lnTo>
                  <a:lnTo>
                    <a:pt x="180" y="89"/>
                  </a:lnTo>
                  <a:lnTo>
                    <a:pt x="178" y="80"/>
                  </a:lnTo>
                  <a:lnTo>
                    <a:pt x="178" y="70"/>
                  </a:lnTo>
                  <a:lnTo>
                    <a:pt x="179" y="59"/>
                  </a:lnTo>
                  <a:lnTo>
                    <a:pt x="181" y="48"/>
                  </a:lnTo>
                  <a:lnTo>
                    <a:pt x="185" y="37"/>
                  </a:lnTo>
                  <a:lnTo>
                    <a:pt x="191" y="29"/>
                  </a:lnTo>
                  <a:lnTo>
                    <a:pt x="197" y="21"/>
                  </a:lnTo>
                  <a:lnTo>
                    <a:pt x="204" y="15"/>
                  </a:lnTo>
                  <a:lnTo>
                    <a:pt x="213" y="9"/>
                  </a:lnTo>
                  <a:lnTo>
                    <a:pt x="222" y="6"/>
                  </a:lnTo>
                  <a:lnTo>
                    <a:pt x="231" y="2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60" y="0"/>
                  </a:lnTo>
                  <a:lnTo>
                    <a:pt x="270" y="3"/>
                  </a:lnTo>
                  <a:lnTo>
                    <a:pt x="281" y="7"/>
                  </a:lnTo>
                  <a:lnTo>
                    <a:pt x="288" y="12"/>
                  </a:lnTo>
                  <a:lnTo>
                    <a:pt x="295" y="16"/>
                  </a:lnTo>
                  <a:lnTo>
                    <a:pt x="302" y="24"/>
                  </a:lnTo>
                  <a:lnTo>
                    <a:pt x="307" y="30"/>
                  </a:lnTo>
                  <a:lnTo>
                    <a:pt x="313" y="40"/>
                  </a:lnTo>
                  <a:lnTo>
                    <a:pt x="317" y="48"/>
                  </a:lnTo>
                  <a:lnTo>
                    <a:pt x="319" y="56"/>
                  </a:lnTo>
                  <a:lnTo>
                    <a:pt x="321" y="67"/>
                  </a:lnTo>
                  <a:lnTo>
                    <a:pt x="321" y="77"/>
                  </a:lnTo>
                  <a:lnTo>
                    <a:pt x="318" y="88"/>
                  </a:lnTo>
                  <a:lnTo>
                    <a:pt x="316" y="98"/>
                  </a:lnTo>
                  <a:lnTo>
                    <a:pt x="312" y="105"/>
                  </a:lnTo>
                  <a:lnTo>
                    <a:pt x="307" y="113"/>
                  </a:lnTo>
                  <a:lnTo>
                    <a:pt x="301" y="120"/>
                  </a:lnTo>
                  <a:lnTo>
                    <a:pt x="295" y="124"/>
                  </a:lnTo>
                  <a:lnTo>
                    <a:pt x="289" y="129"/>
                  </a:lnTo>
                  <a:lnTo>
                    <a:pt x="282" y="134"/>
                  </a:lnTo>
                  <a:lnTo>
                    <a:pt x="291" y="153"/>
                  </a:lnTo>
                  <a:lnTo>
                    <a:pt x="306" y="167"/>
                  </a:lnTo>
                  <a:lnTo>
                    <a:pt x="342" y="176"/>
                  </a:lnTo>
                  <a:lnTo>
                    <a:pt x="369" y="187"/>
                  </a:lnTo>
                  <a:lnTo>
                    <a:pt x="384" y="210"/>
                  </a:lnTo>
                  <a:lnTo>
                    <a:pt x="398" y="250"/>
                  </a:lnTo>
                  <a:lnTo>
                    <a:pt x="409" y="284"/>
                  </a:lnTo>
                  <a:lnTo>
                    <a:pt x="419" y="322"/>
                  </a:lnTo>
                  <a:lnTo>
                    <a:pt x="428" y="345"/>
                  </a:lnTo>
                  <a:lnTo>
                    <a:pt x="450" y="380"/>
                  </a:lnTo>
                  <a:lnTo>
                    <a:pt x="472" y="413"/>
                  </a:lnTo>
                  <a:lnTo>
                    <a:pt x="493" y="427"/>
                  </a:lnTo>
                  <a:lnTo>
                    <a:pt x="496" y="433"/>
                  </a:lnTo>
                  <a:lnTo>
                    <a:pt x="501" y="442"/>
                  </a:lnTo>
                  <a:lnTo>
                    <a:pt x="504" y="452"/>
                  </a:lnTo>
                  <a:lnTo>
                    <a:pt x="504" y="465"/>
                  </a:lnTo>
                  <a:lnTo>
                    <a:pt x="502" y="477"/>
                  </a:lnTo>
                  <a:lnTo>
                    <a:pt x="501" y="487"/>
                  </a:lnTo>
                  <a:lnTo>
                    <a:pt x="497" y="498"/>
                  </a:lnTo>
                  <a:lnTo>
                    <a:pt x="494" y="506"/>
                  </a:lnTo>
                  <a:lnTo>
                    <a:pt x="487" y="511"/>
                  </a:lnTo>
                  <a:lnTo>
                    <a:pt x="482" y="515"/>
                  </a:lnTo>
                  <a:lnTo>
                    <a:pt x="478" y="522"/>
                  </a:lnTo>
                  <a:lnTo>
                    <a:pt x="474" y="524"/>
                  </a:lnTo>
                  <a:lnTo>
                    <a:pt x="470" y="523"/>
                  </a:lnTo>
                  <a:lnTo>
                    <a:pt x="462" y="521"/>
                  </a:lnTo>
                  <a:lnTo>
                    <a:pt x="455" y="516"/>
                  </a:lnTo>
                  <a:lnTo>
                    <a:pt x="447" y="509"/>
                  </a:lnTo>
                  <a:lnTo>
                    <a:pt x="441" y="498"/>
                  </a:lnTo>
                  <a:lnTo>
                    <a:pt x="437" y="489"/>
                  </a:lnTo>
                  <a:lnTo>
                    <a:pt x="433" y="478"/>
                  </a:lnTo>
                  <a:lnTo>
                    <a:pt x="432" y="469"/>
                  </a:lnTo>
                  <a:lnTo>
                    <a:pt x="430" y="455"/>
                  </a:lnTo>
                  <a:lnTo>
                    <a:pt x="428" y="443"/>
                  </a:lnTo>
                  <a:lnTo>
                    <a:pt x="430" y="432"/>
                  </a:lnTo>
                  <a:lnTo>
                    <a:pt x="431" y="419"/>
                  </a:lnTo>
                  <a:lnTo>
                    <a:pt x="430" y="409"/>
                  </a:lnTo>
                  <a:lnTo>
                    <a:pt x="398" y="366"/>
                  </a:lnTo>
                  <a:lnTo>
                    <a:pt x="373" y="333"/>
                  </a:lnTo>
                  <a:lnTo>
                    <a:pt x="358" y="309"/>
                  </a:lnTo>
                  <a:lnTo>
                    <a:pt x="353" y="311"/>
                  </a:lnTo>
                  <a:lnTo>
                    <a:pt x="403" y="407"/>
                  </a:lnTo>
                  <a:lnTo>
                    <a:pt x="420" y="478"/>
                  </a:lnTo>
                  <a:lnTo>
                    <a:pt x="427" y="568"/>
                  </a:lnTo>
                  <a:lnTo>
                    <a:pt x="410" y="644"/>
                  </a:lnTo>
                  <a:lnTo>
                    <a:pt x="391" y="728"/>
                  </a:lnTo>
                  <a:lnTo>
                    <a:pt x="387" y="808"/>
                  </a:lnTo>
                  <a:lnTo>
                    <a:pt x="394" y="814"/>
                  </a:lnTo>
                  <a:lnTo>
                    <a:pt x="405" y="816"/>
                  </a:lnTo>
                  <a:lnTo>
                    <a:pt x="420" y="819"/>
                  </a:lnTo>
                  <a:lnTo>
                    <a:pt x="434" y="824"/>
                  </a:lnTo>
                  <a:lnTo>
                    <a:pt x="447" y="830"/>
                  </a:lnTo>
                  <a:lnTo>
                    <a:pt x="457" y="838"/>
                  </a:lnTo>
                  <a:lnTo>
                    <a:pt x="468" y="848"/>
                  </a:lnTo>
                  <a:lnTo>
                    <a:pt x="474" y="859"/>
                  </a:lnTo>
                  <a:lnTo>
                    <a:pt x="478" y="869"/>
                  </a:lnTo>
                  <a:lnTo>
                    <a:pt x="480" y="880"/>
                  </a:lnTo>
                  <a:lnTo>
                    <a:pt x="313" y="880"/>
                  </a:lnTo>
                  <a:lnTo>
                    <a:pt x="275" y="727"/>
                  </a:lnTo>
                  <a:lnTo>
                    <a:pt x="253" y="650"/>
                  </a:lnTo>
                  <a:lnTo>
                    <a:pt x="233" y="727"/>
                  </a:lnTo>
                  <a:lnTo>
                    <a:pt x="190" y="880"/>
                  </a:lnTo>
                  <a:lnTo>
                    <a:pt x="24" y="880"/>
                  </a:lnTo>
                  <a:lnTo>
                    <a:pt x="26" y="866"/>
                  </a:lnTo>
                  <a:lnTo>
                    <a:pt x="30" y="856"/>
                  </a:lnTo>
                  <a:lnTo>
                    <a:pt x="37" y="847"/>
                  </a:lnTo>
                  <a:lnTo>
                    <a:pt x="46" y="837"/>
                  </a:lnTo>
                  <a:lnTo>
                    <a:pt x="59" y="830"/>
                  </a:lnTo>
                  <a:lnTo>
                    <a:pt x="73" y="823"/>
                  </a:lnTo>
                  <a:lnTo>
                    <a:pt x="88" y="818"/>
                  </a:lnTo>
                  <a:lnTo>
                    <a:pt x="107" y="814"/>
                  </a:lnTo>
                  <a:lnTo>
                    <a:pt x="118" y="803"/>
                  </a:lnTo>
                  <a:lnTo>
                    <a:pt x="115" y="727"/>
                  </a:lnTo>
                  <a:lnTo>
                    <a:pt x="100" y="635"/>
                  </a:lnTo>
                  <a:lnTo>
                    <a:pt x="95" y="562"/>
                  </a:lnTo>
                  <a:lnTo>
                    <a:pt x="92" y="470"/>
                  </a:lnTo>
                  <a:lnTo>
                    <a:pt x="111" y="404"/>
                  </a:lnTo>
                  <a:lnTo>
                    <a:pt x="149" y="311"/>
                  </a:lnTo>
                  <a:lnTo>
                    <a:pt x="145" y="309"/>
                  </a:lnTo>
                  <a:lnTo>
                    <a:pt x="136" y="322"/>
                  </a:lnTo>
                  <a:lnTo>
                    <a:pt x="118" y="350"/>
                  </a:lnTo>
                  <a:lnTo>
                    <a:pt x="99" y="375"/>
                  </a:lnTo>
                  <a:lnTo>
                    <a:pt x="73" y="412"/>
                  </a:lnTo>
                  <a:lnTo>
                    <a:pt x="71" y="423"/>
                  </a:lnTo>
                  <a:lnTo>
                    <a:pt x="73" y="433"/>
                  </a:lnTo>
                  <a:lnTo>
                    <a:pt x="75" y="444"/>
                  </a:lnTo>
                  <a:lnTo>
                    <a:pt x="73" y="460"/>
                  </a:lnTo>
                  <a:lnTo>
                    <a:pt x="70" y="477"/>
                  </a:lnTo>
                  <a:lnTo>
                    <a:pt x="64" y="495"/>
                  </a:lnTo>
                  <a:lnTo>
                    <a:pt x="60" y="504"/>
                  </a:lnTo>
                  <a:lnTo>
                    <a:pt x="55" y="509"/>
                  </a:lnTo>
                  <a:lnTo>
                    <a:pt x="49" y="515"/>
                  </a:lnTo>
                  <a:lnTo>
                    <a:pt x="42" y="520"/>
                  </a:lnTo>
                  <a:lnTo>
                    <a:pt x="37" y="522"/>
                  </a:lnTo>
                  <a:lnTo>
                    <a:pt x="30" y="524"/>
                  </a:lnTo>
                  <a:lnTo>
                    <a:pt x="25" y="522"/>
                  </a:lnTo>
                  <a:lnTo>
                    <a:pt x="20" y="515"/>
                  </a:lnTo>
                  <a:lnTo>
                    <a:pt x="13" y="510"/>
                  </a:lnTo>
                  <a:lnTo>
                    <a:pt x="9" y="506"/>
                  </a:lnTo>
                  <a:lnTo>
                    <a:pt x="4" y="498"/>
                  </a:lnTo>
                  <a:lnTo>
                    <a:pt x="2" y="488"/>
                  </a:lnTo>
                  <a:lnTo>
                    <a:pt x="1" y="477"/>
                  </a:lnTo>
                  <a:lnTo>
                    <a:pt x="0" y="464"/>
                  </a:lnTo>
                  <a:lnTo>
                    <a:pt x="0" y="450"/>
                  </a:lnTo>
                  <a:lnTo>
                    <a:pt x="2" y="438"/>
                  </a:lnTo>
                  <a:lnTo>
                    <a:pt x="10" y="429"/>
                  </a:lnTo>
                  <a:lnTo>
                    <a:pt x="20" y="421"/>
                  </a:lnTo>
                  <a:lnTo>
                    <a:pt x="31" y="413"/>
                  </a:lnTo>
                  <a:lnTo>
                    <a:pt x="50" y="386"/>
                  </a:lnTo>
                  <a:lnTo>
                    <a:pt x="76" y="345"/>
                  </a:lnTo>
                  <a:lnTo>
                    <a:pt x="84" y="322"/>
                  </a:lnTo>
                  <a:lnTo>
                    <a:pt x="95" y="286"/>
                  </a:lnTo>
                  <a:lnTo>
                    <a:pt x="105" y="252"/>
                  </a:lnTo>
                  <a:lnTo>
                    <a:pt x="121" y="210"/>
                  </a:lnTo>
                  <a:lnTo>
                    <a:pt x="134" y="187"/>
                  </a:lnTo>
                  <a:lnTo>
                    <a:pt x="163" y="176"/>
                  </a:lnTo>
                  <a:lnTo>
                    <a:pt x="198" y="167"/>
                  </a:lnTo>
                  <a:lnTo>
                    <a:pt x="212" y="153"/>
                  </a:lnTo>
                  <a:lnTo>
                    <a:pt x="220" y="134"/>
                  </a:lnTo>
                </a:path>
              </a:pathLst>
            </a:custGeom>
            <a:solidFill>
              <a:srgbClr val="FF003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53"/>
            <p:cNvSpPr>
              <a:spLocks/>
            </p:cNvSpPr>
            <p:nvPr/>
          </p:nvSpPr>
          <p:spPr bwMode="auto">
            <a:xfrm>
              <a:off x="4914" y="2741"/>
              <a:ext cx="503" cy="882"/>
            </a:xfrm>
            <a:custGeom>
              <a:avLst/>
              <a:gdLst>
                <a:gd name="T0" fmla="*/ 202 w 503"/>
                <a:gd name="T1" fmla="*/ 124 h 882"/>
                <a:gd name="T2" fmla="*/ 185 w 503"/>
                <a:gd name="T3" fmla="*/ 104 h 882"/>
                <a:gd name="T4" fmla="*/ 178 w 503"/>
                <a:gd name="T5" fmla="*/ 79 h 882"/>
                <a:gd name="T6" fmla="*/ 181 w 503"/>
                <a:gd name="T7" fmla="*/ 48 h 882"/>
                <a:gd name="T8" fmla="*/ 197 w 503"/>
                <a:gd name="T9" fmla="*/ 21 h 882"/>
                <a:gd name="T10" fmla="*/ 220 w 503"/>
                <a:gd name="T11" fmla="*/ 6 h 882"/>
                <a:gd name="T12" fmla="*/ 248 w 503"/>
                <a:gd name="T13" fmla="*/ 0 h 882"/>
                <a:gd name="T14" fmla="*/ 279 w 503"/>
                <a:gd name="T15" fmla="*/ 7 h 882"/>
                <a:gd name="T16" fmla="*/ 301 w 503"/>
                <a:gd name="T17" fmla="*/ 24 h 882"/>
                <a:gd name="T18" fmla="*/ 316 w 503"/>
                <a:gd name="T19" fmla="*/ 48 h 882"/>
                <a:gd name="T20" fmla="*/ 319 w 503"/>
                <a:gd name="T21" fmla="*/ 77 h 882"/>
                <a:gd name="T22" fmla="*/ 311 w 503"/>
                <a:gd name="T23" fmla="*/ 105 h 882"/>
                <a:gd name="T24" fmla="*/ 294 w 503"/>
                <a:gd name="T25" fmla="*/ 124 h 882"/>
                <a:gd name="T26" fmla="*/ 292 w 503"/>
                <a:gd name="T27" fmla="*/ 153 h 882"/>
                <a:gd name="T28" fmla="*/ 369 w 503"/>
                <a:gd name="T29" fmla="*/ 187 h 882"/>
                <a:gd name="T30" fmla="*/ 407 w 503"/>
                <a:gd name="T31" fmla="*/ 284 h 882"/>
                <a:gd name="T32" fmla="*/ 448 w 503"/>
                <a:gd name="T33" fmla="*/ 380 h 882"/>
                <a:gd name="T34" fmla="*/ 495 w 503"/>
                <a:gd name="T35" fmla="*/ 433 h 882"/>
                <a:gd name="T36" fmla="*/ 502 w 503"/>
                <a:gd name="T37" fmla="*/ 465 h 882"/>
                <a:gd name="T38" fmla="*/ 495 w 503"/>
                <a:gd name="T39" fmla="*/ 498 h 882"/>
                <a:gd name="T40" fmla="*/ 480 w 503"/>
                <a:gd name="T41" fmla="*/ 515 h 882"/>
                <a:gd name="T42" fmla="*/ 467 w 503"/>
                <a:gd name="T43" fmla="*/ 523 h 882"/>
                <a:gd name="T44" fmla="*/ 446 w 503"/>
                <a:gd name="T45" fmla="*/ 508 h 882"/>
                <a:gd name="T46" fmla="*/ 432 w 503"/>
                <a:gd name="T47" fmla="*/ 478 h 882"/>
                <a:gd name="T48" fmla="*/ 427 w 503"/>
                <a:gd name="T49" fmla="*/ 443 h 882"/>
                <a:gd name="T50" fmla="*/ 428 w 503"/>
                <a:gd name="T51" fmla="*/ 409 h 882"/>
                <a:gd name="T52" fmla="*/ 357 w 503"/>
                <a:gd name="T53" fmla="*/ 309 h 882"/>
                <a:gd name="T54" fmla="*/ 311 w 503"/>
                <a:gd name="T55" fmla="*/ 460 h 882"/>
                <a:gd name="T56" fmla="*/ 349 w 503"/>
                <a:gd name="T57" fmla="*/ 738 h 882"/>
                <a:gd name="T58" fmla="*/ 404 w 503"/>
                <a:gd name="T59" fmla="*/ 816 h 882"/>
                <a:gd name="T60" fmla="*/ 446 w 503"/>
                <a:gd name="T61" fmla="*/ 830 h 882"/>
                <a:gd name="T62" fmla="*/ 473 w 503"/>
                <a:gd name="T63" fmla="*/ 859 h 882"/>
                <a:gd name="T64" fmla="*/ 331 w 503"/>
                <a:gd name="T65" fmla="*/ 876 h 882"/>
                <a:gd name="T66" fmla="*/ 202 w 503"/>
                <a:gd name="T67" fmla="*/ 734 h 882"/>
                <a:gd name="T68" fmla="*/ 26 w 503"/>
                <a:gd name="T69" fmla="*/ 866 h 882"/>
                <a:gd name="T70" fmla="*/ 47 w 503"/>
                <a:gd name="T71" fmla="*/ 837 h 882"/>
                <a:gd name="T72" fmla="*/ 88 w 503"/>
                <a:gd name="T73" fmla="*/ 817 h 882"/>
                <a:gd name="T74" fmla="*/ 150 w 503"/>
                <a:gd name="T75" fmla="*/ 747 h 882"/>
                <a:gd name="T76" fmla="*/ 182 w 503"/>
                <a:gd name="T77" fmla="*/ 564 h 882"/>
                <a:gd name="T78" fmla="*/ 190 w 503"/>
                <a:gd name="T79" fmla="*/ 232 h 882"/>
                <a:gd name="T80" fmla="*/ 136 w 503"/>
                <a:gd name="T81" fmla="*/ 322 h 882"/>
                <a:gd name="T82" fmla="*/ 73 w 503"/>
                <a:gd name="T83" fmla="*/ 412 h 882"/>
                <a:gd name="T84" fmla="*/ 74 w 503"/>
                <a:gd name="T85" fmla="*/ 444 h 882"/>
                <a:gd name="T86" fmla="*/ 63 w 503"/>
                <a:gd name="T87" fmla="*/ 495 h 882"/>
                <a:gd name="T88" fmla="*/ 49 w 503"/>
                <a:gd name="T89" fmla="*/ 515 h 882"/>
                <a:gd name="T90" fmla="*/ 31 w 503"/>
                <a:gd name="T91" fmla="*/ 524 h 882"/>
                <a:gd name="T92" fmla="*/ 14 w 503"/>
                <a:gd name="T93" fmla="*/ 510 h 882"/>
                <a:gd name="T94" fmla="*/ 3 w 503"/>
                <a:gd name="T95" fmla="*/ 488 h 882"/>
                <a:gd name="T96" fmla="*/ 1 w 503"/>
                <a:gd name="T97" fmla="*/ 450 h 882"/>
                <a:gd name="T98" fmla="*/ 21 w 503"/>
                <a:gd name="T99" fmla="*/ 421 h 882"/>
                <a:gd name="T100" fmla="*/ 76 w 503"/>
                <a:gd name="T101" fmla="*/ 345 h 882"/>
                <a:gd name="T102" fmla="*/ 104 w 503"/>
                <a:gd name="T103" fmla="*/ 252 h 882"/>
                <a:gd name="T104" fmla="*/ 162 w 503"/>
                <a:gd name="T105" fmla="*/ 176 h 882"/>
                <a:gd name="T106" fmla="*/ 218 w 503"/>
                <a:gd name="T107" fmla="*/ 134 h 8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3"/>
                <a:gd name="T163" fmla="*/ 0 h 882"/>
                <a:gd name="T164" fmla="*/ 503 w 503"/>
                <a:gd name="T165" fmla="*/ 882 h 8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3" h="882">
                  <a:moveTo>
                    <a:pt x="218" y="134"/>
                  </a:moveTo>
                  <a:lnTo>
                    <a:pt x="211" y="130"/>
                  </a:lnTo>
                  <a:lnTo>
                    <a:pt x="202" y="124"/>
                  </a:lnTo>
                  <a:lnTo>
                    <a:pt x="195" y="118"/>
                  </a:lnTo>
                  <a:lnTo>
                    <a:pt x="189" y="111"/>
                  </a:lnTo>
                  <a:lnTo>
                    <a:pt x="185" y="104"/>
                  </a:lnTo>
                  <a:lnTo>
                    <a:pt x="182" y="96"/>
                  </a:lnTo>
                  <a:lnTo>
                    <a:pt x="178" y="89"/>
                  </a:lnTo>
                  <a:lnTo>
                    <a:pt x="178" y="79"/>
                  </a:lnTo>
                  <a:lnTo>
                    <a:pt x="177" y="70"/>
                  </a:lnTo>
                  <a:lnTo>
                    <a:pt x="178" y="59"/>
                  </a:lnTo>
                  <a:lnTo>
                    <a:pt x="181" y="48"/>
                  </a:lnTo>
                  <a:lnTo>
                    <a:pt x="185" y="37"/>
                  </a:lnTo>
                  <a:lnTo>
                    <a:pt x="190" y="29"/>
                  </a:lnTo>
                  <a:lnTo>
                    <a:pt x="197" y="21"/>
                  </a:lnTo>
                  <a:lnTo>
                    <a:pt x="205" y="15"/>
                  </a:lnTo>
                  <a:lnTo>
                    <a:pt x="212" y="9"/>
                  </a:lnTo>
                  <a:lnTo>
                    <a:pt x="220" y="6"/>
                  </a:lnTo>
                  <a:lnTo>
                    <a:pt x="229" y="2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8" y="0"/>
                  </a:lnTo>
                  <a:lnTo>
                    <a:pt x="269" y="3"/>
                  </a:lnTo>
                  <a:lnTo>
                    <a:pt x="279" y="7"/>
                  </a:lnTo>
                  <a:lnTo>
                    <a:pt x="287" y="12"/>
                  </a:lnTo>
                  <a:lnTo>
                    <a:pt x="294" y="16"/>
                  </a:lnTo>
                  <a:lnTo>
                    <a:pt x="301" y="24"/>
                  </a:lnTo>
                  <a:lnTo>
                    <a:pt x="306" y="30"/>
                  </a:lnTo>
                  <a:lnTo>
                    <a:pt x="312" y="39"/>
                  </a:lnTo>
                  <a:lnTo>
                    <a:pt x="316" y="48"/>
                  </a:lnTo>
                  <a:lnTo>
                    <a:pt x="318" y="56"/>
                  </a:lnTo>
                  <a:lnTo>
                    <a:pt x="319" y="67"/>
                  </a:lnTo>
                  <a:lnTo>
                    <a:pt x="319" y="77"/>
                  </a:lnTo>
                  <a:lnTo>
                    <a:pt x="317" y="88"/>
                  </a:lnTo>
                  <a:lnTo>
                    <a:pt x="313" y="98"/>
                  </a:lnTo>
                  <a:lnTo>
                    <a:pt x="311" y="105"/>
                  </a:lnTo>
                  <a:lnTo>
                    <a:pt x="306" y="113"/>
                  </a:lnTo>
                  <a:lnTo>
                    <a:pt x="300" y="119"/>
                  </a:lnTo>
                  <a:lnTo>
                    <a:pt x="294" y="124"/>
                  </a:lnTo>
                  <a:lnTo>
                    <a:pt x="288" y="129"/>
                  </a:lnTo>
                  <a:lnTo>
                    <a:pt x="282" y="134"/>
                  </a:lnTo>
                  <a:lnTo>
                    <a:pt x="292" y="153"/>
                  </a:lnTo>
                  <a:lnTo>
                    <a:pt x="305" y="167"/>
                  </a:lnTo>
                  <a:lnTo>
                    <a:pt x="341" y="176"/>
                  </a:lnTo>
                  <a:lnTo>
                    <a:pt x="369" y="187"/>
                  </a:lnTo>
                  <a:lnTo>
                    <a:pt x="382" y="210"/>
                  </a:lnTo>
                  <a:lnTo>
                    <a:pt x="397" y="250"/>
                  </a:lnTo>
                  <a:lnTo>
                    <a:pt x="407" y="284"/>
                  </a:lnTo>
                  <a:lnTo>
                    <a:pt x="417" y="322"/>
                  </a:lnTo>
                  <a:lnTo>
                    <a:pt x="427" y="345"/>
                  </a:lnTo>
                  <a:lnTo>
                    <a:pt x="448" y="380"/>
                  </a:lnTo>
                  <a:lnTo>
                    <a:pt x="470" y="413"/>
                  </a:lnTo>
                  <a:lnTo>
                    <a:pt x="491" y="427"/>
                  </a:lnTo>
                  <a:lnTo>
                    <a:pt x="495" y="433"/>
                  </a:lnTo>
                  <a:lnTo>
                    <a:pt x="499" y="442"/>
                  </a:lnTo>
                  <a:lnTo>
                    <a:pt x="502" y="452"/>
                  </a:lnTo>
                  <a:lnTo>
                    <a:pt x="502" y="465"/>
                  </a:lnTo>
                  <a:lnTo>
                    <a:pt x="500" y="477"/>
                  </a:lnTo>
                  <a:lnTo>
                    <a:pt x="499" y="487"/>
                  </a:lnTo>
                  <a:lnTo>
                    <a:pt x="495" y="498"/>
                  </a:lnTo>
                  <a:lnTo>
                    <a:pt x="491" y="506"/>
                  </a:lnTo>
                  <a:lnTo>
                    <a:pt x="486" y="511"/>
                  </a:lnTo>
                  <a:lnTo>
                    <a:pt x="480" y="515"/>
                  </a:lnTo>
                  <a:lnTo>
                    <a:pt x="475" y="522"/>
                  </a:lnTo>
                  <a:lnTo>
                    <a:pt x="473" y="524"/>
                  </a:lnTo>
                  <a:lnTo>
                    <a:pt x="467" y="523"/>
                  </a:lnTo>
                  <a:lnTo>
                    <a:pt x="460" y="521"/>
                  </a:lnTo>
                  <a:lnTo>
                    <a:pt x="453" y="516"/>
                  </a:lnTo>
                  <a:lnTo>
                    <a:pt x="446" y="508"/>
                  </a:lnTo>
                  <a:lnTo>
                    <a:pt x="439" y="498"/>
                  </a:lnTo>
                  <a:lnTo>
                    <a:pt x="435" y="489"/>
                  </a:lnTo>
                  <a:lnTo>
                    <a:pt x="432" y="478"/>
                  </a:lnTo>
                  <a:lnTo>
                    <a:pt x="430" y="468"/>
                  </a:lnTo>
                  <a:lnTo>
                    <a:pt x="428" y="455"/>
                  </a:lnTo>
                  <a:lnTo>
                    <a:pt x="427" y="443"/>
                  </a:lnTo>
                  <a:lnTo>
                    <a:pt x="428" y="432"/>
                  </a:lnTo>
                  <a:lnTo>
                    <a:pt x="429" y="419"/>
                  </a:lnTo>
                  <a:lnTo>
                    <a:pt x="428" y="409"/>
                  </a:lnTo>
                  <a:lnTo>
                    <a:pt x="395" y="365"/>
                  </a:lnTo>
                  <a:lnTo>
                    <a:pt x="371" y="333"/>
                  </a:lnTo>
                  <a:lnTo>
                    <a:pt x="357" y="309"/>
                  </a:lnTo>
                  <a:lnTo>
                    <a:pt x="351" y="311"/>
                  </a:lnTo>
                  <a:lnTo>
                    <a:pt x="316" y="222"/>
                  </a:lnTo>
                  <a:lnTo>
                    <a:pt x="311" y="460"/>
                  </a:lnTo>
                  <a:lnTo>
                    <a:pt x="325" y="563"/>
                  </a:lnTo>
                  <a:lnTo>
                    <a:pt x="334" y="636"/>
                  </a:lnTo>
                  <a:lnTo>
                    <a:pt x="349" y="738"/>
                  </a:lnTo>
                  <a:lnTo>
                    <a:pt x="387" y="808"/>
                  </a:lnTo>
                  <a:lnTo>
                    <a:pt x="393" y="814"/>
                  </a:lnTo>
                  <a:lnTo>
                    <a:pt x="404" y="816"/>
                  </a:lnTo>
                  <a:lnTo>
                    <a:pt x="418" y="819"/>
                  </a:lnTo>
                  <a:lnTo>
                    <a:pt x="433" y="824"/>
                  </a:lnTo>
                  <a:lnTo>
                    <a:pt x="446" y="830"/>
                  </a:lnTo>
                  <a:lnTo>
                    <a:pt x="457" y="838"/>
                  </a:lnTo>
                  <a:lnTo>
                    <a:pt x="467" y="848"/>
                  </a:lnTo>
                  <a:lnTo>
                    <a:pt x="473" y="859"/>
                  </a:lnTo>
                  <a:lnTo>
                    <a:pt x="475" y="868"/>
                  </a:lnTo>
                  <a:lnTo>
                    <a:pt x="477" y="879"/>
                  </a:lnTo>
                  <a:lnTo>
                    <a:pt x="331" y="876"/>
                  </a:lnTo>
                  <a:lnTo>
                    <a:pt x="299" y="727"/>
                  </a:lnTo>
                  <a:lnTo>
                    <a:pt x="258" y="541"/>
                  </a:lnTo>
                  <a:lnTo>
                    <a:pt x="202" y="734"/>
                  </a:lnTo>
                  <a:lnTo>
                    <a:pt x="160" y="881"/>
                  </a:lnTo>
                  <a:lnTo>
                    <a:pt x="25" y="879"/>
                  </a:lnTo>
                  <a:lnTo>
                    <a:pt x="26" y="866"/>
                  </a:lnTo>
                  <a:lnTo>
                    <a:pt x="31" y="856"/>
                  </a:lnTo>
                  <a:lnTo>
                    <a:pt x="37" y="847"/>
                  </a:lnTo>
                  <a:lnTo>
                    <a:pt x="47" y="837"/>
                  </a:lnTo>
                  <a:lnTo>
                    <a:pt x="59" y="830"/>
                  </a:lnTo>
                  <a:lnTo>
                    <a:pt x="73" y="822"/>
                  </a:lnTo>
                  <a:lnTo>
                    <a:pt x="88" y="817"/>
                  </a:lnTo>
                  <a:lnTo>
                    <a:pt x="107" y="814"/>
                  </a:lnTo>
                  <a:lnTo>
                    <a:pt x="118" y="803"/>
                  </a:lnTo>
                  <a:lnTo>
                    <a:pt x="150" y="747"/>
                  </a:lnTo>
                  <a:lnTo>
                    <a:pt x="159" y="717"/>
                  </a:lnTo>
                  <a:lnTo>
                    <a:pt x="171" y="642"/>
                  </a:lnTo>
                  <a:lnTo>
                    <a:pt x="182" y="564"/>
                  </a:lnTo>
                  <a:lnTo>
                    <a:pt x="195" y="500"/>
                  </a:lnTo>
                  <a:lnTo>
                    <a:pt x="200" y="421"/>
                  </a:lnTo>
                  <a:lnTo>
                    <a:pt x="190" y="232"/>
                  </a:lnTo>
                  <a:lnTo>
                    <a:pt x="148" y="311"/>
                  </a:lnTo>
                  <a:lnTo>
                    <a:pt x="144" y="309"/>
                  </a:lnTo>
                  <a:lnTo>
                    <a:pt x="136" y="322"/>
                  </a:lnTo>
                  <a:lnTo>
                    <a:pt x="118" y="350"/>
                  </a:lnTo>
                  <a:lnTo>
                    <a:pt x="98" y="375"/>
                  </a:lnTo>
                  <a:lnTo>
                    <a:pt x="73" y="412"/>
                  </a:lnTo>
                  <a:lnTo>
                    <a:pt x="72" y="422"/>
                  </a:lnTo>
                  <a:lnTo>
                    <a:pt x="73" y="433"/>
                  </a:lnTo>
                  <a:lnTo>
                    <a:pt x="74" y="444"/>
                  </a:lnTo>
                  <a:lnTo>
                    <a:pt x="73" y="460"/>
                  </a:lnTo>
                  <a:lnTo>
                    <a:pt x="69" y="477"/>
                  </a:lnTo>
                  <a:lnTo>
                    <a:pt x="63" y="495"/>
                  </a:lnTo>
                  <a:lnTo>
                    <a:pt x="60" y="504"/>
                  </a:lnTo>
                  <a:lnTo>
                    <a:pt x="54" y="508"/>
                  </a:lnTo>
                  <a:lnTo>
                    <a:pt x="49" y="515"/>
                  </a:lnTo>
                  <a:lnTo>
                    <a:pt x="43" y="519"/>
                  </a:lnTo>
                  <a:lnTo>
                    <a:pt x="37" y="522"/>
                  </a:lnTo>
                  <a:lnTo>
                    <a:pt x="31" y="524"/>
                  </a:lnTo>
                  <a:lnTo>
                    <a:pt x="25" y="522"/>
                  </a:lnTo>
                  <a:lnTo>
                    <a:pt x="22" y="515"/>
                  </a:lnTo>
                  <a:lnTo>
                    <a:pt x="14" y="510"/>
                  </a:lnTo>
                  <a:lnTo>
                    <a:pt x="9" y="506"/>
                  </a:lnTo>
                  <a:lnTo>
                    <a:pt x="6" y="498"/>
                  </a:lnTo>
                  <a:lnTo>
                    <a:pt x="3" y="488"/>
                  </a:lnTo>
                  <a:lnTo>
                    <a:pt x="1" y="477"/>
                  </a:lnTo>
                  <a:lnTo>
                    <a:pt x="0" y="464"/>
                  </a:lnTo>
                  <a:lnTo>
                    <a:pt x="1" y="450"/>
                  </a:lnTo>
                  <a:lnTo>
                    <a:pt x="4" y="438"/>
                  </a:lnTo>
                  <a:lnTo>
                    <a:pt x="10" y="428"/>
                  </a:lnTo>
                  <a:lnTo>
                    <a:pt x="21" y="421"/>
                  </a:lnTo>
                  <a:lnTo>
                    <a:pt x="32" y="413"/>
                  </a:lnTo>
                  <a:lnTo>
                    <a:pt x="50" y="386"/>
                  </a:lnTo>
                  <a:lnTo>
                    <a:pt x="76" y="345"/>
                  </a:lnTo>
                  <a:lnTo>
                    <a:pt x="84" y="322"/>
                  </a:lnTo>
                  <a:lnTo>
                    <a:pt x="94" y="285"/>
                  </a:lnTo>
                  <a:lnTo>
                    <a:pt x="104" y="252"/>
                  </a:lnTo>
                  <a:lnTo>
                    <a:pt x="120" y="210"/>
                  </a:lnTo>
                  <a:lnTo>
                    <a:pt x="133" y="187"/>
                  </a:lnTo>
                  <a:lnTo>
                    <a:pt x="162" y="176"/>
                  </a:lnTo>
                  <a:lnTo>
                    <a:pt x="197" y="167"/>
                  </a:lnTo>
                  <a:lnTo>
                    <a:pt x="211" y="153"/>
                  </a:lnTo>
                  <a:lnTo>
                    <a:pt x="218" y="134"/>
                  </a:lnTo>
                </a:path>
              </a:pathLst>
            </a:custGeom>
            <a:solidFill>
              <a:srgbClr val="66FF3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54"/>
            <p:cNvSpPr>
              <a:spLocks noChangeArrowheads="1"/>
            </p:cNvSpPr>
            <p:nvPr/>
          </p:nvSpPr>
          <p:spPr bwMode="auto">
            <a:xfrm>
              <a:off x="4099" y="3064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</a:rPr>
                <a:t>x10</a:t>
              </a:r>
            </a:p>
          </p:txBody>
        </p:sp>
      </p:grpSp>
      <p:sp>
        <p:nvSpPr>
          <p:cNvPr id="2775095" name="Rectangle 5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lIns="90488" tIns="44450" rIns="90488" bIns="44450"/>
          <a:lstStyle/>
          <a:p>
            <a:pPr eaLnBrk="1" hangingPunct="1">
              <a:defRPr/>
            </a:pPr>
            <a:r>
              <a:rPr lang="en-US"/>
              <a:t>Epidemiology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FUELLING FACTORS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486400"/>
          </a:xfrm>
        </p:spPr>
        <p:txBody>
          <a:bodyPr/>
          <a:lstStyle/>
          <a:p>
            <a:r>
              <a:rPr lang="en-US"/>
              <a:t>Poor dietary habits that include excessive salt consumption</a:t>
            </a:r>
          </a:p>
          <a:p>
            <a:r>
              <a:rPr lang="en-US"/>
              <a:t>Foods that lead to obesity/MS</a:t>
            </a:r>
          </a:p>
          <a:p>
            <a:r>
              <a:rPr lang="en-US"/>
              <a:t>Occupations </a:t>
            </a:r>
          </a:p>
          <a:p>
            <a:r>
              <a:rPr lang="en-US"/>
              <a:t>Alcohol intake</a:t>
            </a:r>
          </a:p>
          <a:p>
            <a:r>
              <a:rPr lang="en-US"/>
              <a:t>Sedentary lifestyles</a:t>
            </a:r>
          </a:p>
          <a:p>
            <a:r>
              <a:rPr lang="en-US"/>
              <a:t>Smoking</a:t>
            </a:r>
          </a:p>
          <a:p>
            <a:r>
              <a:rPr lang="en-US"/>
              <a:t>Diabetes</a:t>
            </a:r>
          </a:p>
          <a:p>
            <a:r>
              <a:rPr lang="en-US"/>
              <a:t>Insulin resistance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90600"/>
            <a:ext cx="8229600" cy="5562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1169</Words>
  <Application>Microsoft Office PowerPoint</Application>
  <PresentationFormat>On-screen Show (4:3)</PresentationFormat>
  <Paragraphs>250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Helv</vt:lpstr>
      <vt:lpstr>Tahoma</vt:lpstr>
      <vt:lpstr>Times New Roman</vt:lpstr>
      <vt:lpstr>Wingdings</vt:lpstr>
      <vt:lpstr>Office Theme</vt:lpstr>
      <vt:lpstr>CHRONIC HYPERTENSIVE COMPLICATIONS</vt:lpstr>
      <vt:lpstr>OUTLINE</vt:lpstr>
      <vt:lpstr>INTRODUCTION</vt:lpstr>
      <vt:lpstr>Definition of Hypertension</vt:lpstr>
      <vt:lpstr>DEFINITION-JNC-7</vt:lpstr>
      <vt:lpstr>EPIDEMIOLOGY</vt:lpstr>
      <vt:lpstr>Epidemiology</vt:lpstr>
      <vt:lpstr>FUELLING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HEART</vt:lpstr>
      <vt:lpstr>Cardiac Effects of Hypertension</vt:lpstr>
      <vt:lpstr>PowerPoint Presentation</vt:lpstr>
      <vt:lpstr>PowerPoint Presentation</vt:lpstr>
      <vt:lpstr>NEUROLOGIC-EYE</vt:lpstr>
      <vt:lpstr>PowerPoint Presentation</vt:lpstr>
      <vt:lpstr>Retinal-Keith-Wagner-Barker classification</vt:lpstr>
      <vt:lpstr>CNS CHANGES</vt:lpstr>
      <vt:lpstr>KIDNEY</vt:lpstr>
      <vt:lpstr>PERIPHERAL VESSELS</vt:lpstr>
      <vt:lpstr>leads to structural changes in peripheral blood vessels......</vt:lpstr>
      <vt:lpstr>THE PREGNANT WOMAN</vt:lpstr>
      <vt:lpstr>Summary of the Consequences  of Hypertension</vt:lpstr>
      <vt:lpstr>MANAGEMENT</vt:lpstr>
      <vt:lpstr>Diagnostic work up</vt:lpstr>
      <vt:lpstr>SECONDARY HPT</vt:lpstr>
      <vt:lpstr>BENEFITS OF RX FOR HPT</vt:lpstr>
      <vt:lpstr>TREATMENT</vt:lpstr>
      <vt:lpstr>Rule of halves</vt:lpstr>
      <vt:lpstr>LIFESTYLE MODIFICATIONS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Drug(s) for the compelling indications </vt:lpstr>
      <vt:lpstr>CVA</vt:lpstr>
      <vt:lpstr>SUMMARY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HYPERTENSIVE COMPLICATIONS</dc:title>
  <dc:creator>AMOS</dc:creator>
  <cp:lastModifiedBy>sammiehngigs kiurire</cp:lastModifiedBy>
  <cp:revision>16</cp:revision>
  <dcterms:created xsi:type="dcterms:W3CDTF">2011-06-15T04:07:19Z</dcterms:created>
  <dcterms:modified xsi:type="dcterms:W3CDTF">2021-03-10T05:27:56Z</dcterms:modified>
</cp:coreProperties>
</file>