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75" r:id="rId36"/>
    <p:sldId id="276" r:id="rId37"/>
    <p:sldId id="277" r:id="rId38"/>
    <p:sldId id="278" r:id="rId39"/>
    <p:sldId id="279" r:id="rId40"/>
    <p:sldId id="280" r:id="rId41"/>
    <p:sldId id="334" r:id="rId42"/>
    <p:sldId id="296" r:id="rId43"/>
    <p:sldId id="335" r:id="rId44"/>
    <p:sldId id="333" r:id="rId45"/>
    <p:sldId id="297" r:id="rId46"/>
    <p:sldId id="298" r:id="rId47"/>
    <p:sldId id="299" r:id="rId48"/>
    <p:sldId id="300" r:id="rId49"/>
    <p:sldId id="301" r:id="rId50"/>
    <p:sldId id="302" r:id="rId51"/>
    <p:sldId id="303" r:id="rId52"/>
    <p:sldId id="304" r:id="rId53"/>
    <p:sldId id="322" r:id="rId54"/>
    <p:sldId id="323" r:id="rId55"/>
    <p:sldId id="324" r:id="rId56"/>
    <p:sldId id="305" r:id="rId57"/>
    <p:sldId id="306" r:id="rId58"/>
    <p:sldId id="307" r:id="rId59"/>
    <p:sldId id="308" r:id="rId60"/>
    <p:sldId id="325" r:id="rId61"/>
    <p:sldId id="309" r:id="rId62"/>
    <p:sldId id="326" r:id="rId63"/>
    <p:sldId id="310" r:id="rId64"/>
    <p:sldId id="311" r:id="rId65"/>
    <p:sldId id="312" r:id="rId66"/>
    <p:sldId id="313" r:id="rId67"/>
    <p:sldId id="327" r:id="rId68"/>
    <p:sldId id="314" r:id="rId69"/>
    <p:sldId id="328" r:id="rId70"/>
    <p:sldId id="329" r:id="rId71"/>
    <p:sldId id="315" r:id="rId72"/>
    <p:sldId id="316" r:id="rId73"/>
    <p:sldId id="317" r:id="rId74"/>
    <p:sldId id="330" r:id="rId75"/>
    <p:sldId id="318" r:id="rId76"/>
    <p:sldId id="331" r:id="rId77"/>
    <p:sldId id="332" r:id="rId78"/>
    <p:sldId id="319" r:id="rId79"/>
    <p:sldId id="320"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78EF72-7410-4440-B6B7-1685FAAA7F1D}" type="datetimeFigureOut">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3CDAD-274B-4539-BADD-60A91C184CEC}" type="slidenum">
              <a:rPr lang="en-US" smtClean="0"/>
              <a:t>‹#›</a:t>
            </a:fld>
            <a:endParaRPr lang="en-US"/>
          </a:p>
        </p:txBody>
      </p:sp>
    </p:spTree>
    <p:extLst>
      <p:ext uri="{BB962C8B-B14F-4D97-AF65-F5344CB8AC3E}">
        <p14:creationId xmlns:p14="http://schemas.microsoft.com/office/powerpoint/2010/main" val="2953318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78EF72-7410-4440-B6B7-1685FAAA7F1D}" type="datetimeFigureOut">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3CDAD-274B-4539-BADD-60A91C184CEC}" type="slidenum">
              <a:rPr lang="en-US" smtClean="0"/>
              <a:t>‹#›</a:t>
            </a:fld>
            <a:endParaRPr lang="en-US"/>
          </a:p>
        </p:txBody>
      </p:sp>
    </p:spTree>
    <p:extLst>
      <p:ext uri="{BB962C8B-B14F-4D97-AF65-F5344CB8AC3E}">
        <p14:creationId xmlns:p14="http://schemas.microsoft.com/office/powerpoint/2010/main" val="3199282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78EF72-7410-4440-B6B7-1685FAAA7F1D}" type="datetimeFigureOut">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3CDAD-274B-4539-BADD-60A91C184CEC}" type="slidenum">
              <a:rPr lang="en-US" smtClean="0"/>
              <a:t>‹#›</a:t>
            </a:fld>
            <a:endParaRPr lang="en-US"/>
          </a:p>
        </p:txBody>
      </p:sp>
    </p:spTree>
    <p:extLst>
      <p:ext uri="{BB962C8B-B14F-4D97-AF65-F5344CB8AC3E}">
        <p14:creationId xmlns:p14="http://schemas.microsoft.com/office/powerpoint/2010/main" val="2823567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78EF72-7410-4440-B6B7-1685FAAA7F1D}" type="datetimeFigureOut">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3CDAD-274B-4539-BADD-60A91C184CEC}" type="slidenum">
              <a:rPr lang="en-US" smtClean="0"/>
              <a:t>‹#›</a:t>
            </a:fld>
            <a:endParaRPr lang="en-US"/>
          </a:p>
        </p:txBody>
      </p:sp>
    </p:spTree>
    <p:extLst>
      <p:ext uri="{BB962C8B-B14F-4D97-AF65-F5344CB8AC3E}">
        <p14:creationId xmlns:p14="http://schemas.microsoft.com/office/powerpoint/2010/main" val="1659835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78EF72-7410-4440-B6B7-1685FAAA7F1D}" type="datetimeFigureOut">
              <a:rPr lang="en-US" smtClean="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3CDAD-274B-4539-BADD-60A91C184CEC}" type="slidenum">
              <a:rPr lang="en-US" smtClean="0"/>
              <a:t>‹#›</a:t>
            </a:fld>
            <a:endParaRPr lang="en-US"/>
          </a:p>
        </p:txBody>
      </p:sp>
    </p:spTree>
    <p:extLst>
      <p:ext uri="{BB962C8B-B14F-4D97-AF65-F5344CB8AC3E}">
        <p14:creationId xmlns:p14="http://schemas.microsoft.com/office/powerpoint/2010/main" val="201173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78EF72-7410-4440-B6B7-1685FAAA7F1D}" type="datetimeFigureOut">
              <a:rPr lang="en-US" smtClean="0"/>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3CDAD-274B-4539-BADD-60A91C184CEC}" type="slidenum">
              <a:rPr lang="en-US" smtClean="0"/>
              <a:t>‹#›</a:t>
            </a:fld>
            <a:endParaRPr lang="en-US"/>
          </a:p>
        </p:txBody>
      </p:sp>
    </p:spTree>
    <p:extLst>
      <p:ext uri="{BB962C8B-B14F-4D97-AF65-F5344CB8AC3E}">
        <p14:creationId xmlns:p14="http://schemas.microsoft.com/office/powerpoint/2010/main" val="582252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78EF72-7410-4440-B6B7-1685FAAA7F1D}" type="datetimeFigureOut">
              <a:rPr lang="en-US" smtClean="0"/>
              <a:t>4/10/2022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F3CDAD-274B-4539-BADD-60A91C184CEC}" type="slidenum">
              <a:rPr lang="en-US" smtClean="0"/>
              <a:t>‹#›</a:t>
            </a:fld>
            <a:endParaRPr lang="en-US"/>
          </a:p>
        </p:txBody>
      </p:sp>
    </p:spTree>
    <p:extLst>
      <p:ext uri="{BB962C8B-B14F-4D97-AF65-F5344CB8AC3E}">
        <p14:creationId xmlns:p14="http://schemas.microsoft.com/office/powerpoint/2010/main" val="801541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78EF72-7410-4440-B6B7-1685FAAA7F1D}" type="datetimeFigureOut">
              <a:rPr lang="en-US" smtClean="0"/>
              <a:t>4/10/2022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F3CDAD-274B-4539-BADD-60A91C184CEC}" type="slidenum">
              <a:rPr lang="en-US" smtClean="0"/>
              <a:t>‹#›</a:t>
            </a:fld>
            <a:endParaRPr lang="en-US"/>
          </a:p>
        </p:txBody>
      </p:sp>
    </p:spTree>
    <p:extLst>
      <p:ext uri="{BB962C8B-B14F-4D97-AF65-F5344CB8AC3E}">
        <p14:creationId xmlns:p14="http://schemas.microsoft.com/office/powerpoint/2010/main" val="2439885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8EF72-7410-4440-B6B7-1685FAAA7F1D}" type="datetimeFigureOut">
              <a:rPr lang="en-US" smtClean="0"/>
              <a:t>4/10/2022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F3CDAD-274B-4539-BADD-60A91C184CEC}" type="slidenum">
              <a:rPr lang="en-US" smtClean="0"/>
              <a:t>‹#›</a:t>
            </a:fld>
            <a:endParaRPr lang="en-US"/>
          </a:p>
        </p:txBody>
      </p:sp>
    </p:spTree>
    <p:extLst>
      <p:ext uri="{BB962C8B-B14F-4D97-AF65-F5344CB8AC3E}">
        <p14:creationId xmlns:p14="http://schemas.microsoft.com/office/powerpoint/2010/main" val="65225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78EF72-7410-4440-B6B7-1685FAAA7F1D}" type="datetimeFigureOut">
              <a:rPr lang="en-US" smtClean="0"/>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3CDAD-274B-4539-BADD-60A91C184CEC}" type="slidenum">
              <a:rPr lang="en-US" smtClean="0"/>
              <a:t>‹#›</a:t>
            </a:fld>
            <a:endParaRPr lang="en-US"/>
          </a:p>
        </p:txBody>
      </p:sp>
    </p:spTree>
    <p:extLst>
      <p:ext uri="{BB962C8B-B14F-4D97-AF65-F5344CB8AC3E}">
        <p14:creationId xmlns:p14="http://schemas.microsoft.com/office/powerpoint/2010/main" val="227935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78EF72-7410-4440-B6B7-1685FAAA7F1D}" type="datetimeFigureOut">
              <a:rPr lang="en-US" smtClean="0"/>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3CDAD-274B-4539-BADD-60A91C184CEC}" type="slidenum">
              <a:rPr lang="en-US" smtClean="0"/>
              <a:t>‹#›</a:t>
            </a:fld>
            <a:endParaRPr lang="en-US"/>
          </a:p>
        </p:txBody>
      </p:sp>
    </p:spTree>
    <p:extLst>
      <p:ext uri="{BB962C8B-B14F-4D97-AF65-F5344CB8AC3E}">
        <p14:creationId xmlns:p14="http://schemas.microsoft.com/office/powerpoint/2010/main" val="378209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8EF72-7410-4440-B6B7-1685FAAA7F1D}" type="datetimeFigureOut">
              <a:rPr lang="en-US" smtClean="0"/>
              <a:t>4/10/2022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3CDAD-274B-4539-BADD-60A91C184CEC}" type="slidenum">
              <a:rPr lang="en-US" smtClean="0"/>
              <a:t>‹#›</a:t>
            </a:fld>
            <a:endParaRPr lang="en-US"/>
          </a:p>
        </p:txBody>
      </p:sp>
    </p:spTree>
    <p:extLst>
      <p:ext uri="{BB962C8B-B14F-4D97-AF65-F5344CB8AC3E}">
        <p14:creationId xmlns:p14="http://schemas.microsoft.com/office/powerpoint/2010/main" val="59975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CLINICAL METHODS </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3115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GB" b="1" dirty="0"/>
              <a:t>Requirements </a:t>
            </a:r>
            <a:endParaRPr lang="en-US" dirty="0"/>
          </a:p>
          <a:p>
            <a:pPr lvl="0"/>
            <a:r>
              <a:rPr lang="en-GB" dirty="0"/>
              <a:t>A quiet and conducive consultation room.</a:t>
            </a:r>
            <a:endParaRPr lang="en-US" dirty="0"/>
          </a:p>
          <a:p>
            <a:pPr lvl="0"/>
            <a:r>
              <a:rPr lang="en-GB" dirty="0"/>
              <a:t>Table, chair, examination couch.</a:t>
            </a:r>
            <a:endParaRPr lang="en-US" dirty="0"/>
          </a:p>
          <a:p>
            <a:pPr lvl="0"/>
            <a:r>
              <a:rPr lang="en-GB" dirty="0"/>
              <a:t>Writing materials</a:t>
            </a:r>
            <a:endParaRPr lang="en-US" dirty="0"/>
          </a:p>
          <a:p>
            <a:pPr lvl="0"/>
            <a:r>
              <a:rPr lang="en-GB" dirty="0"/>
              <a:t>An interpreter/ informant</a:t>
            </a:r>
            <a:endParaRPr lang="en-US" dirty="0"/>
          </a:p>
          <a:p>
            <a:pPr lvl="0"/>
            <a:r>
              <a:rPr lang="en-GB" dirty="0"/>
              <a:t>Chaperon.</a:t>
            </a:r>
            <a:endParaRPr lang="en-US" dirty="0"/>
          </a:p>
          <a:p>
            <a:endParaRPr lang="en-US" dirty="0"/>
          </a:p>
        </p:txBody>
      </p:sp>
    </p:spTree>
    <p:extLst>
      <p:ext uri="{BB962C8B-B14F-4D97-AF65-F5344CB8AC3E}">
        <p14:creationId xmlns:p14="http://schemas.microsoft.com/office/powerpoint/2010/main" val="18541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C00000"/>
                </a:solidFill>
                <a:latin typeface="Times New Roman" panose="02020603050405020304" pitchFamily="18" charset="0"/>
                <a:cs typeface="Times New Roman" panose="02020603050405020304" pitchFamily="18" charset="0"/>
              </a:rPr>
              <a:t>Procedure for history taking</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62500" lnSpcReduction="20000"/>
          </a:bodyPr>
          <a:lstStyle/>
          <a:p>
            <a:pPr lvl="0"/>
            <a:r>
              <a:rPr lang="en-GB" dirty="0" smtClean="0"/>
              <a:t>Welcome </a:t>
            </a:r>
            <a:r>
              <a:rPr lang="en-GB" dirty="0"/>
              <a:t>the patient(greet) and ensure his or her comfort(offer a seat/ the couch)</a:t>
            </a:r>
            <a:endParaRPr lang="en-US" dirty="0"/>
          </a:p>
          <a:p>
            <a:pPr lvl="0"/>
            <a:r>
              <a:rPr lang="en-GB" dirty="0"/>
              <a:t>Introduce yourself</a:t>
            </a:r>
            <a:endParaRPr lang="en-US" dirty="0"/>
          </a:p>
          <a:p>
            <a:pPr lvl="0"/>
            <a:r>
              <a:rPr lang="en-GB" dirty="0"/>
              <a:t>Assure confidentiality</a:t>
            </a:r>
            <a:endParaRPr lang="en-US" dirty="0"/>
          </a:p>
          <a:p>
            <a:pPr lvl="0"/>
            <a:r>
              <a:rPr lang="en-GB" dirty="0"/>
              <a:t>Establish the language of communication</a:t>
            </a:r>
            <a:endParaRPr lang="en-US" dirty="0"/>
          </a:p>
          <a:p>
            <a:pPr lvl="0"/>
            <a:r>
              <a:rPr lang="en-GB" dirty="0"/>
              <a:t>Conduct the interview using relevant communication skills.</a:t>
            </a:r>
            <a:endParaRPr lang="en-US" dirty="0"/>
          </a:p>
          <a:p>
            <a:r>
              <a:rPr lang="en-GB" dirty="0"/>
              <a:t>Quick assessment of the patient</a:t>
            </a:r>
            <a:endParaRPr lang="en-US" dirty="0"/>
          </a:p>
          <a:p>
            <a:pPr marL="0" indent="0">
              <a:buNone/>
            </a:pPr>
            <a:r>
              <a:rPr lang="en-GB" dirty="0" smtClean="0"/>
              <a:t>           Does </a:t>
            </a:r>
            <a:r>
              <a:rPr lang="en-GB" dirty="0"/>
              <a:t>the patient smile, or appear furtive or anxious?</a:t>
            </a:r>
            <a:endParaRPr lang="en-US" dirty="0"/>
          </a:p>
          <a:p>
            <a:pPr marL="0" indent="0">
              <a:buNone/>
            </a:pPr>
            <a:r>
              <a:rPr lang="en-GB" dirty="0"/>
              <a:t> </a:t>
            </a:r>
            <a:r>
              <a:rPr lang="en-GB" dirty="0" smtClean="0"/>
              <a:t>          Does </a:t>
            </a:r>
            <a:r>
              <a:rPr lang="en-GB" dirty="0"/>
              <a:t>the patient make good eye contact?</a:t>
            </a:r>
            <a:endParaRPr lang="en-US" dirty="0"/>
          </a:p>
          <a:p>
            <a:pPr marL="0" indent="0">
              <a:buNone/>
            </a:pPr>
            <a:r>
              <a:rPr lang="en-GB" dirty="0" smtClean="0"/>
              <a:t>           Is </a:t>
            </a:r>
            <a:r>
              <a:rPr lang="en-GB" dirty="0"/>
              <a:t>he frightened or depressed?</a:t>
            </a:r>
            <a:endParaRPr lang="en-US" dirty="0"/>
          </a:p>
          <a:p>
            <a:pPr marL="0" indent="0">
              <a:buNone/>
            </a:pPr>
            <a:r>
              <a:rPr lang="en-GB" dirty="0" smtClean="0"/>
              <a:t>           Are posture </a:t>
            </a:r>
            <a:r>
              <a:rPr lang="en-GB" dirty="0"/>
              <a:t>and stance normal?</a:t>
            </a:r>
            <a:endParaRPr lang="en-US" dirty="0"/>
          </a:p>
          <a:p>
            <a:pPr marL="0" indent="0">
              <a:buNone/>
            </a:pPr>
            <a:r>
              <a:rPr lang="en-GB" dirty="0" smtClean="0"/>
              <a:t>          Is </a:t>
            </a:r>
            <a:r>
              <a:rPr lang="en-GB" dirty="0"/>
              <a:t>he short of breath, or wheezing?</a:t>
            </a:r>
            <a:endParaRPr lang="en-US" dirty="0"/>
          </a:p>
          <a:p>
            <a:r>
              <a:rPr lang="en-US" dirty="0"/>
              <a:t>Note taking is important during consultations while being able to see the patient and establish eye contact. Show empathy and awareness of his needs during the discussion of symptoms, much of which may be distressing or even embarrassing.</a:t>
            </a:r>
          </a:p>
        </p:txBody>
      </p:sp>
    </p:spTree>
    <p:extLst>
      <p:ext uri="{BB962C8B-B14F-4D97-AF65-F5344CB8AC3E}">
        <p14:creationId xmlns:p14="http://schemas.microsoft.com/office/powerpoint/2010/main" val="1598675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Times New Roman" panose="02020603050405020304" pitchFamily="18" charset="0"/>
                <a:cs typeface="Times New Roman" panose="02020603050405020304" pitchFamily="18" charset="0"/>
              </a:rPr>
              <a:t>Challenges in History Taking</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lvl="0"/>
            <a:r>
              <a:rPr lang="en-US" dirty="0" smtClean="0"/>
              <a:t>Anger/hostility</a:t>
            </a:r>
            <a:endParaRPr lang="en-US" dirty="0"/>
          </a:p>
          <a:p>
            <a:pPr lvl="0"/>
            <a:r>
              <a:rPr lang="en-US" dirty="0" smtClean="0"/>
              <a:t>Intoxicated patients </a:t>
            </a:r>
            <a:endParaRPr lang="en-US" dirty="0"/>
          </a:p>
          <a:p>
            <a:pPr lvl="0"/>
            <a:r>
              <a:rPr lang="en-US" dirty="0" smtClean="0"/>
              <a:t>Handling depressed  </a:t>
            </a:r>
            <a:r>
              <a:rPr lang="en-US" dirty="0"/>
              <a:t>cases</a:t>
            </a:r>
          </a:p>
          <a:p>
            <a:pPr lvl="0"/>
            <a:r>
              <a:rPr lang="en-US" dirty="0"/>
              <a:t>Sexually attractive or seductive patients</a:t>
            </a:r>
          </a:p>
          <a:p>
            <a:pPr lvl="0"/>
            <a:r>
              <a:rPr lang="en-US" dirty="0"/>
              <a:t>Confusing behavior /histories</a:t>
            </a:r>
          </a:p>
          <a:p>
            <a:pPr lvl="0"/>
            <a:r>
              <a:rPr lang="en-US" dirty="0"/>
              <a:t>Limited intelligence interfering with recall</a:t>
            </a:r>
          </a:p>
          <a:p>
            <a:pPr lvl="0"/>
            <a:r>
              <a:rPr lang="en-US" dirty="0"/>
              <a:t>Development disabilities, mental retardation</a:t>
            </a:r>
          </a:p>
          <a:p>
            <a:pPr lvl="0"/>
            <a:r>
              <a:rPr lang="en-US" dirty="0"/>
              <a:t>Communication barriers – due to language social, cultural, religion differences, sight , speech, hearing impairments </a:t>
            </a:r>
          </a:p>
          <a:p>
            <a:pPr lvl="0"/>
            <a:r>
              <a:rPr lang="en-US" dirty="0"/>
              <a:t>Unconscious patients- clinician not able to get facts relating to the illness.</a:t>
            </a:r>
          </a:p>
        </p:txBody>
      </p:sp>
    </p:spTree>
    <p:extLst>
      <p:ext uri="{BB962C8B-B14F-4D97-AF65-F5344CB8AC3E}">
        <p14:creationId xmlns:p14="http://schemas.microsoft.com/office/powerpoint/2010/main" val="2904084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C00000"/>
                </a:solidFill>
                <a:latin typeface="Times New Roman" panose="02020603050405020304" pitchFamily="18" charset="0"/>
                <a:cs typeface="Times New Roman" panose="02020603050405020304" pitchFamily="18" charset="0"/>
              </a:rPr>
              <a:t>AIM OF HISTORY TAKING</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t>To </a:t>
            </a:r>
            <a:r>
              <a:rPr lang="en-US" dirty="0"/>
              <a:t>understand patients owns perception of their problem and to start or complete the diagnosis process. This requires knowledge of disease pattern and ability to interpret patients signs and symptoms.</a:t>
            </a:r>
          </a:p>
          <a:p>
            <a:r>
              <a:rPr lang="en-US" dirty="0"/>
              <a:t>Symptoms: what a patient complains of</a:t>
            </a:r>
          </a:p>
          <a:p>
            <a:r>
              <a:rPr lang="en-US" dirty="0"/>
              <a:t>Signs: what you find on examination of the patient</a:t>
            </a:r>
          </a:p>
        </p:txBody>
      </p:sp>
    </p:spTree>
    <p:extLst>
      <p:ext uri="{BB962C8B-B14F-4D97-AF65-F5344CB8AC3E}">
        <p14:creationId xmlns:p14="http://schemas.microsoft.com/office/powerpoint/2010/main" val="3215566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Times New Roman" panose="02020603050405020304" pitchFamily="18" charset="0"/>
                <a:cs typeface="Times New Roman" panose="02020603050405020304" pitchFamily="18" charset="0"/>
              </a:rPr>
              <a:t>History taking</a:t>
            </a:r>
            <a:br>
              <a:rPr lang="en-US" dirty="0" smtClean="0">
                <a:solidFill>
                  <a:srgbClr val="C00000"/>
                </a:solidFill>
                <a:latin typeface="Times New Roman" panose="02020603050405020304" pitchFamily="18" charset="0"/>
                <a:cs typeface="Times New Roman" panose="02020603050405020304" pitchFamily="18" charset="0"/>
              </a:rPr>
            </a:br>
            <a:r>
              <a:rPr lang="en-US" dirty="0" smtClean="0">
                <a:solidFill>
                  <a:srgbClr val="C00000"/>
                </a:solidFill>
                <a:latin typeface="Times New Roman" panose="02020603050405020304" pitchFamily="18" charset="0"/>
                <a:cs typeface="Times New Roman" panose="02020603050405020304" pitchFamily="18" charset="0"/>
              </a:rPr>
              <a:t>Components of history taking</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47500" lnSpcReduction="20000"/>
          </a:bodyPr>
          <a:lstStyle/>
          <a:p>
            <a:pPr marL="0" indent="0">
              <a:buNone/>
            </a:pPr>
            <a:endParaRPr lang="en-US" dirty="0" smtClean="0"/>
          </a:p>
          <a:p>
            <a:pPr marL="0" lvl="0" indent="0">
              <a:buNone/>
            </a:pPr>
            <a:r>
              <a:rPr lang="en-US" b="1" dirty="0" smtClean="0"/>
              <a:t>(</a:t>
            </a:r>
            <a:r>
              <a:rPr lang="en-US" b="1" dirty="0" err="1" smtClean="0"/>
              <a:t>i</a:t>
            </a:r>
            <a:r>
              <a:rPr lang="en-US" b="1" dirty="0" smtClean="0"/>
              <a:t>) Patients Particulars (Biodata)</a:t>
            </a:r>
            <a:endParaRPr lang="en-US" dirty="0" smtClean="0"/>
          </a:p>
          <a:p>
            <a:pPr lvl="0"/>
            <a:r>
              <a:rPr lang="en-US" b="1" dirty="0" smtClean="0"/>
              <a:t>Date </a:t>
            </a:r>
            <a:r>
              <a:rPr lang="en-US" b="1" dirty="0"/>
              <a:t>&amp; time</a:t>
            </a:r>
            <a:r>
              <a:rPr lang="en-US" dirty="0"/>
              <a:t>- for medical records, administrative and legal purposes, to judge and determine the progress of patient who are admitted in the ward.</a:t>
            </a:r>
          </a:p>
          <a:p>
            <a:pPr lvl="0"/>
            <a:r>
              <a:rPr lang="en-US" b="1" dirty="0" smtClean="0"/>
              <a:t>3 </a:t>
            </a:r>
            <a:r>
              <a:rPr lang="en-US" b="1" dirty="0"/>
              <a:t>names</a:t>
            </a:r>
            <a:r>
              <a:rPr lang="en-US" dirty="0"/>
              <a:t> (to avoid confusion, coincidence of names, mistaken identity)</a:t>
            </a:r>
          </a:p>
          <a:p>
            <a:pPr lvl="0"/>
            <a:r>
              <a:rPr lang="en-US" b="1" dirty="0"/>
              <a:t>Exact age</a:t>
            </a:r>
            <a:r>
              <a:rPr lang="en-US" dirty="0"/>
              <a:t> (for admission purposes, making diagnosis, prescription purposes)</a:t>
            </a:r>
          </a:p>
          <a:p>
            <a:pPr lvl="0"/>
            <a:r>
              <a:rPr lang="en-US" dirty="0"/>
              <a:t> </a:t>
            </a:r>
            <a:r>
              <a:rPr lang="en-US" b="1" dirty="0"/>
              <a:t>Sex/gender</a:t>
            </a:r>
            <a:r>
              <a:rPr lang="en-US" dirty="0"/>
              <a:t> (to decide the ward for admission, for making diagnosis)</a:t>
            </a:r>
          </a:p>
          <a:p>
            <a:pPr lvl="0"/>
            <a:r>
              <a:rPr lang="en-US" dirty="0"/>
              <a:t> </a:t>
            </a:r>
            <a:r>
              <a:rPr lang="en-US" b="1" dirty="0"/>
              <a:t>Inpatient/outpatient number</a:t>
            </a:r>
            <a:r>
              <a:rPr lang="en-US" dirty="0"/>
              <a:t> (for record keeping, for identification purposes)</a:t>
            </a:r>
          </a:p>
          <a:p>
            <a:pPr lvl="0"/>
            <a:r>
              <a:rPr lang="en-US" b="1" dirty="0"/>
              <a:t>Occupation</a:t>
            </a:r>
            <a:r>
              <a:rPr lang="en-US" dirty="0"/>
              <a:t> (some conditions are related to a person’s occupation), </a:t>
            </a:r>
          </a:p>
          <a:p>
            <a:pPr lvl="0"/>
            <a:r>
              <a:rPr lang="en-US" b="1" dirty="0"/>
              <a:t>Marital status</a:t>
            </a:r>
            <a:endParaRPr lang="en-US" dirty="0"/>
          </a:p>
          <a:p>
            <a:pPr lvl="0"/>
            <a:r>
              <a:rPr lang="en-US" dirty="0"/>
              <a:t> </a:t>
            </a:r>
            <a:r>
              <a:rPr lang="en-US" b="1" dirty="0"/>
              <a:t>Religion</a:t>
            </a:r>
            <a:r>
              <a:rPr lang="en-US" dirty="0"/>
              <a:t> ((religious believes have dimensions on management, the religion could have contributed to the disease, some religion forbids some form of treatment- blood transfusion) </a:t>
            </a:r>
          </a:p>
          <a:p>
            <a:pPr lvl="0"/>
            <a:r>
              <a:rPr lang="en-US" b="1" dirty="0"/>
              <a:t>Address and residence</a:t>
            </a:r>
            <a:r>
              <a:rPr lang="en-US" dirty="0"/>
              <a:t> (including telephone contacts, physical address i.e. the village, sub-location, location, county. Helps to identify common diseases in certain areas- epidemic diseases, for patient follow-up or home visits. For tracing relatives and next of kin incase of death or abscondement for legal and medical purposes</a:t>
            </a:r>
          </a:p>
          <a:p>
            <a:pPr lvl="0"/>
            <a:r>
              <a:rPr lang="en-US" b="1" dirty="0"/>
              <a:t>Informant </a:t>
            </a:r>
            <a:r>
              <a:rPr lang="en-US" dirty="0"/>
              <a:t>(this is the person who gives information or history of the patient on behalf of the patient/if the patient is not able to speak- very ill/children/patients who are in coma. The information can be given by a parent, relative, friend, </a:t>
            </a:r>
            <a:r>
              <a:rPr lang="en-US" dirty="0" err="1" smtClean="0"/>
              <a:t>neighbour</a:t>
            </a:r>
            <a:r>
              <a:rPr lang="en-US" dirty="0" smtClean="0"/>
              <a:t>, </a:t>
            </a:r>
            <a:r>
              <a:rPr lang="en-US" dirty="0"/>
              <a:t>colleague, policeman. In case of a child, the best informant would be the mother/caretaker.</a:t>
            </a:r>
          </a:p>
          <a:p>
            <a:pPr lvl="0"/>
            <a:r>
              <a:rPr lang="en-US" b="1" dirty="0"/>
              <a:t>Next of kin </a:t>
            </a:r>
            <a:r>
              <a:rPr lang="en-US" dirty="0"/>
              <a:t>(important to trace relatives in case of death or abscondement, for legal and medical purposes</a:t>
            </a:r>
            <a:r>
              <a:rPr lang="en-US" b="1" dirty="0"/>
              <a:t>)</a:t>
            </a:r>
            <a:endParaRPr lang="en-US" dirty="0"/>
          </a:p>
        </p:txBody>
      </p:sp>
    </p:spTree>
    <p:extLst>
      <p:ext uri="{BB962C8B-B14F-4D97-AF65-F5344CB8AC3E}">
        <p14:creationId xmlns:p14="http://schemas.microsoft.com/office/powerpoint/2010/main" val="1216555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lvl="0" indent="0">
              <a:buNone/>
            </a:pPr>
            <a:r>
              <a:rPr lang="en-US" b="1" dirty="0" smtClean="0"/>
              <a:t>(ii)Chief </a:t>
            </a:r>
            <a:r>
              <a:rPr lang="en-US" b="1" dirty="0"/>
              <a:t>Complain (CC)</a:t>
            </a:r>
            <a:endParaRPr lang="en-US" dirty="0"/>
          </a:p>
          <a:p>
            <a:pPr lvl="0"/>
            <a:r>
              <a:rPr lang="en-US" dirty="0"/>
              <a:t>Main complaints for which the patient is seeking medical attention and the duration, this is the patient’s chief symptom(s) in their own words e.g. </a:t>
            </a:r>
            <a:r>
              <a:rPr lang="en-US" dirty="0" err="1"/>
              <a:t>haemoptysis</a:t>
            </a:r>
            <a:r>
              <a:rPr lang="en-US" dirty="0"/>
              <a:t> vs. coughing up blood.</a:t>
            </a:r>
          </a:p>
          <a:p>
            <a:pPr lvl="0"/>
            <a:r>
              <a:rPr lang="en-US" dirty="0"/>
              <a:t>Ask the patient an open ended question such as “what is your problem today”?  “What brought you to hospital today?”</a:t>
            </a:r>
          </a:p>
          <a:p>
            <a:pPr lvl="0"/>
            <a:r>
              <a:rPr lang="en-US" dirty="0"/>
              <a:t>The complaints may be one, two or more. All should be recorded in a chronological order.</a:t>
            </a:r>
          </a:p>
          <a:p>
            <a:pPr lvl="0"/>
            <a:r>
              <a:rPr lang="en-US" dirty="0"/>
              <a:t>Always seek clarification of the patients symptoms</a:t>
            </a:r>
          </a:p>
          <a:p>
            <a:pPr lvl="0"/>
            <a:r>
              <a:rPr lang="en-US" b="1" dirty="0"/>
              <a:t>Headache on and off  x 2/12</a:t>
            </a:r>
            <a:endParaRPr lang="en-US" dirty="0"/>
          </a:p>
          <a:p>
            <a:pPr lvl="0"/>
            <a:r>
              <a:rPr lang="en-US" b="1" dirty="0"/>
              <a:t>Difficulty in breathing x 2/52</a:t>
            </a:r>
            <a:endParaRPr lang="en-US" dirty="0"/>
          </a:p>
          <a:p>
            <a:pPr lvl="0"/>
            <a:r>
              <a:rPr lang="en-US" b="1" dirty="0"/>
              <a:t>Chest pain x 1/7</a:t>
            </a:r>
            <a:endParaRPr lang="en-US" dirty="0"/>
          </a:p>
          <a:p>
            <a:pPr lvl="0"/>
            <a:r>
              <a:rPr lang="en-US" dirty="0"/>
              <a:t>The duration of a complaint may be difficult especially in elderly patients or in uneducated patients. In such situations, approximate duration may be asked.</a:t>
            </a:r>
          </a:p>
          <a:p>
            <a:pPr lvl="0"/>
            <a:r>
              <a:rPr lang="en-US" b="1" dirty="0"/>
              <a:t>NB: </a:t>
            </a:r>
            <a:r>
              <a:rPr lang="en-US" dirty="0"/>
              <a:t> Make every attempt to use /quote the patient own words e.g. what is your main complaint and when were you last in your usual state of health.</a:t>
            </a:r>
          </a:p>
        </p:txBody>
      </p:sp>
    </p:spTree>
    <p:extLst>
      <p:ext uri="{BB962C8B-B14F-4D97-AF65-F5344CB8AC3E}">
        <p14:creationId xmlns:p14="http://schemas.microsoft.com/office/powerpoint/2010/main" val="2953738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marL="0" lvl="0" indent="0">
              <a:buNone/>
            </a:pPr>
            <a:r>
              <a:rPr lang="en-US" b="1" dirty="0" smtClean="0"/>
              <a:t>(iii) History </a:t>
            </a:r>
            <a:r>
              <a:rPr lang="en-US" b="1" dirty="0"/>
              <a:t>of the Presenting Illness (HPI)</a:t>
            </a:r>
            <a:endParaRPr lang="en-US" sz="2400" dirty="0"/>
          </a:p>
          <a:p>
            <a:r>
              <a:rPr lang="en-US" dirty="0"/>
              <a:t>Ask the patient to tell the detailed story of his/her illness from the day it started till that day he/she has sought medical attention.</a:t>
            </a:r>
            <a:endParaRPr lang="en-US" sz="2400" dirty="0"/>
          </a:p>
          <a:p>
            <a:pPr lvl="0"/>
            <a:r>
              <a:rPr lang="en-US" dirty="0"/>
              <a:t>Patient should not be interrupted while narrating the history</a:t>
            </a:r>
            <a:endParaRPr lang="en-US" sz="2400" dirty="0"/>
          </a:p>
          <a:p>
            <a:pPr lvl="0"/>
            <a:r>
              <a:rPr lang="en-US" dirty="0"/>
              <a:t>Ask about and document the details of the presenting complaint, nature of the problem, how it started.</a:t>
            </a:r>
            <a:endParaRPr lang="en-US" sz="2400" dirty="0"/>
          </a:p>
          <a:p>
            <a:pPr lvl="0"/>
            <a:r>
              <a:rPr lang="en-US" dirty="0"/>
              <a:t>For each symptom determine; </a:t>
            </a:r>
            <a:endParaRPr lang="en-US" sz="2400" dirty="0"/>
          </a:p>
          <a:p>
            <a:pPr lvl="1"/>
            <a:r>
              <a:rPr lang="en-US" b="1" dirty="0"/>
              <a:t>The exact nature of symptom</a:t>
            </a:r>
            <a:endParaRPr lang="en-US" sz="2000" dirty="0"/>
          </a:p>
          <a:p>
            <a:pPr lvl="1"/>
            <a:r>
              <a:rPr lang="en-US" b="1" dirty="0"/>
              <a:t>The onset- the time/date it began (suddenly/gradually), if longstanding, why is the patient seeking help now?</a:t>
            </a:r>
            <a:endParaRPr lang="en-US" sz="2000" dirty="0"/>
          </a:p>
          <a:p>
            <a:pPr lvl="0"/>
            <a:r>
              <a:rPr lang="en-US" dirty="0"/>
              <a:t>If the patients describes the complaints in medical terms rheumatism/arthritis (to mean joint pains), malaria (to mean chills/rigors), migraine (to mean headache), then he /she should be asked to tell what actually happens during these complaints.</a:t>
            </a:r>
            <a:endParaRPr lang="en-US" sz="2400" dirty="0"/>
          </a:p>
          <a:p>
            <a:pPr lvl="0"/>
            <a:r>
              <a:rPr lang="en-US" dirty="0"/>
              <a:t>Periodicity and frequency- is the symptom constant or intermittent </a:t>
            </a:r>
            <a:endParaRPr lang="en-US" sz="2400" dirty="0"/>
          </a:p>
          <a:p>
            <a:pPr lvl="0"/>
            <a:r>
              <a:rPr lang="en-US" dirty="0"/>
              <a:t>Change of the symptom over time- is it improving or deteriorating over time</a:t>
            </a:r>
            <a:endParaRPr lang="en-US" sz="2400" dirty="0"/>
          </a:p>
          <a:p>
            <a:pPr lvl="0"/>
            <a:r>
              <a:rPr lang="en-US" dirty="0"/>
              <a:t>Exacerbating factors- what makes the symptom worse</a:t>
            </a:r>
            <a:endParaRPr lang="en-US" sz="2400" dirty="0"/>
          </a:p>
          <a:p>
            <a:pPr lvl="0"/>
            <a:r>
              <a:rPr lang="en-US" dirty="0"/>
              <a:t>Relieving factors- what makes the symptom better</a:t>
            </a:r>
            <a:endParaRPr lang="en-US" sz="2400" dirty="0"/>
          </a:p>
          <a:p>
            <a:pPr lvl="0"/>
            <a:r>
              <a:rPr lang="en-US" dirty="0"/>
              <a:t>Any other associated symptom</a:t>
            </a:r>
            <a:endParaRPr lang="en-US" sz="2400" dirty="0"/>
          </a:p>
          <a:p>
            <a:pPr lvl="0"/>
            <a:r>
              <a:rPr lang="en-US" dirty="0"/>
              <a:t>Clinician should enquire about each and every complaints presented by the patient.</a:t>
            </a:r>
            <a:endParaRPr lang="en-US" sz="2400" dirty="0"/>
          </a:p>
          <a:p>
            <a:pPr marL="0" indent="0">
              <a:buNone/>
            </a:pPr>
            <a:endParaRPr lang="en-US" dirty="0"/>
          </a:p>
        </p:txBody>
      </p:sp>
    </p:spTree>
    <p:extLst>
      <p:ext uri="{BB962C8B-B14F-4D97-AF65-F5344CB8AC3E}">
        <p14:creationId xmlns:p14="http://schemas.microsoft.com/office/powerpoint/2010/main" val="451551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marL="0" indent="0">
              <a:buNone/>
            </a:pPr>
            <a:r>
              <a:rPr lang="en-US" b="1" dirty="0" smtClean="0"/>
              <a:t>For example: Analysis </a:t>
            </a:r>
            <a:r>
              <a:rPr lang="en-US" b="1" dirty="0"/>
              <a:t>of a complaint / symptoms</a:t>
            </a:r>
            <a:endParaRPr lang="en-US" dirty="0"/>
          </a:p>
          <a:p>
            <a:r>
              <a:rPr lang="en-US" dirty="0"/>
              <a:t>The most common complaint that brings the patient to hospital is </a:t>
            </a:r>
            <a:r>
              <a:rPr lang="en-US" b="1" dirty="0"/>
              <a:t>pain</a:t>
            </a:r>
            <a:r>
              <a:rPr lang="en-US" dirty="0"/>
              <a:t>. Ask about the following in relation to pain.</a:t>
            </a:r>
          </a:p>
          <a:p>
            <a:pPr lvl="0"/>
            <a:r>
              <a:rPr lang="en-US" b="1" dirty="0"/>
              <a:t>Site</a:t>
            </a:r>
            <a:r>
              <a:rPr lang="en-US" dirty="0"/>
              <a:t>- where exactly is the pain, ask the patient to point to the site with one finger </a:t>
            </a:r>
          </a:p>
          <a:p>
            <a:pPr lvl="0"/>
            <a:r>
              <a:rPr lang="en-US" b="1" dirty="0"/>
              <a:t>Onset</a:t>
            </a:r>
            <a:r>
              <a:rPr lang="en-US" dirty="0"/>
              <a:t>- mode and rate of onset, how did it start, over how long (the duration)?</a:t>
            </a:r>
          </a:p>
          <a:p>
            <a:r>
              <a:rPr lang="en-US" dirty="0"/>
              <a:t> </a:t>
            </a:r>
          </a:p>
          <a:p>
            <a:pPr lvl="0"/>
            <a:r>
              <a:rPr lang="en-US" b="1" dirty="0"/>
              <a:t>Radiation</a:t>
            </a:r>
            <a:r>
              <a:rPr lang="en-US" dirty="0"/>
              <a:t>- is the pain static or moves from one place to another?</a:t>
            </a:r>
          </a:p>
          <a:p>
            <a:pPr lvl="0"/>
            <a:r>
              <a:rPr lang="en-US" b="1" dirty="0"/>
              <a:t>Characte</a:t>
            </a:r>
            <a:r>
              <a:rPr lang="en-US" dirty="0"/>
              <a:t>r- is the pain dull, aching, stabbing or burning?</a:t>
            </a:r>
          </a:p>
          <a:p>
            <a:pPr lvl="0"/>
            <a:r>
              <a:rPr lang="en-US" b="1" dirty="0"/>
              <a:t>Severity</a:t>
            </a:r>
            <a:r>
              <a:rPr lang="en-US" dirty="0"/>
              <a:t> – how severe is the pain does it interfere with his/her daily activities? Pain is scored out of 10 (0-10). </a:t>
            </a:r>
          </a:p>
          <a:p>
            <a:pPr lvl="0"/>
            <a:r>
              <a:rPr lang="en-US" b="1" dirty="0"/>
              <a:t>Timing</a:t>
            </a:r>
            <a:r>
              <a:rPr lang="en-US" dirty="0"/>
              <a:t>- is there specific time when patient experiences this pain, is it on /off?</a:t>
            </a:r>
          </a:p>
          <a:p>
            <a:pPr lvl="0"/>
            <a:r>
              <a:rPr lang="en-US" b="1" dirty="0"/>
              <a:t>Exaggeration</a:t>
            </a:r>
            <a:r>
              <a:rPr lang="en-US" dirty="0"/>
              <a:t>- what brings about the pain, what makes the pain worse?</a:t>
            </a:r>
          </a:p>
          <a:p>
            <a:pPr lvl="0"/>
            <a:r>
              <a:rPr lang="en-US" b="1" dirty="0"/>
              <a:t>Relief</a:t>
            </a:r>
            <a:r>
              <a:rPr lang="en-US" dirty="0"/>
              <a:t> – what relief the pain, what makes it better e.g. change in position, rest, food, defecation or passage of wind.</a:t>
            </a:r>
          </a:p>
          <a:p>
            <a:pPr lvl="0"/>
            <a:r>
              <a:rPr lang="en-US" b="1" dirty="0"/>
              <a:t>Other associated symptoms</a:t>
            </a:r>
            <a:r>
              <a:rPr lang="en-US" dirty="0"/>
              <a:t>- is the pain associated with other symptoms e.g. nausea, vomiting, dyspepsia, shortness of breath </a:t>
            </a:r>
            <a:r>
              <a:rPr lang="en-US" dirty="0" err="1"/>
              <a:t>etc</a:t>
            </a:r>
            <a:r>
              <a:rPr lang="en-US" dirty="0"/>
              <a:t> </a:t>
            </a:r>
          </a:p>
        </p:txBody>
      </p:sp>
    </p:spTree>
    <p:extLst>
      <p:ext uri="{BB962C8B-B14F-4D97-AF65-F5344CB8AC3E}">
        <p14:creationId xmlns:p14="http://schemas.microsoft.com/office/powerpoint/2010/main" val="3788201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Times New Roman" panose="02020603050405020304" pitchFamily="18" charset="0"/>
                <a:cs typeface="Times New Roman" panose="02020603050405020304" pitchFamily="18" charset="0"/>
              </a:rPr>
              <a:t>Analyzing pain severity</a:t>
            </a:r>
            <a:endParaRPr lang="en-US" dirty="0">
              <a:solidFill>
                <a:srgbClr val="C0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136469" y="1933303"/>
            <a:ext cx="8503919" cy="4021490"/>
          </a:xfrm>
          <a:prstGeom prst="rect">
            <a:avLst/>
          </a:prstGeom>
        </p:spPr>
      </p:pic>
    </p:spTree>
    <p:extLst>
      <p:ext uri="{BB962C8B-B14F-4D97-AF65-F5344CB8AC3E}">
        <p14:creationId xmlns:p14="http://schemas.microsoft.com/office/powerpoint/2010/main" val="1197802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b="1" dirty="0"/>
              <a:t>NB</a:t>
            </a:r>
            <a:r>
              <a:rPr lang="en-US" dirty="0"/>
              <a:t>: It is important to include important </a:t>
            </a:r>
            <a:r>
              <a:rPr lang="en-US" b="1" dirty="0"/>
              <a:t>positives</a:t>
            </a:r>
            <a:r>
              <a:rPr lang="en-US" dirty="0"/>
              <a:t> and important </a:t>
            </a:r>
            <a:r>
              <a:rPr lang="en-US" b="1" dirty="0"/>
              <a:t>negatives</a:t>
            </a:r>
            <a:r>
              <a:rPr lang="en-US" dirty="0"/>
              <a:t> while recording the history because this will help in making diagnosis and to exclude other similar conditions e.g. hypertensive with headache, blurring of vision but has no swollen lower limbs no </a:t>
            </a:r>
            <a:r>
              <a:rPr lang="en-US" dirty="0" err="1"/>
              <a:t>orthopnoea</a:t>
            </a:r>
            <a:r>
              <a:rPr lang="en-US" dirty="0"/>
              <a:t>, </a:t>
            </a:r>
            <a:r>
              <a:rPr lang="en-US" dirty="0" err="1"/>
              <a:t>dyspnoea</a:t>
            </a:r>
            <a:r>
              <a:rPr lang="en-US" dirty="0"/>
              <a:t> on exertion.</a:t>
            </a:r>
          </a:p>
        </p:txBody>
      </p:sp>
    </p:spTree>
    <p:extLst>
      <p:ext uri="{BB962C8B-B14F-4D97-AF65-F5344CB8AC3E}">
        <p14:creationId xmlns:p14="http://schemas.microsoft.com/office/powerpoint/2010/main" val="325447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Aims of Clinical Methods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lvl="0"/>
            <a:r>
              <a:rPr lang="en-US" dirty="0" smtClean="0"/>
              <a:t>A </a:t>
            </a:r>
            <a:r>
              <a:rPr lang="en-US" dirty="0"/>
              <a:t>student should learn the art of taking detailed informative history. A good history is an important aspect of medicine.</a:t>
            </a:r>
          </a:p>
          <a:p>
            <a:pPr lvl="0"/>
            <a:r>
              <a:rPr lang="en-US" dirty="0"/>
              <a:t>Both the important positive and important negative physical signs should be noted so as to reach a conclusion. </a:t>
            </a:r>
          </a:p>
          <a:p>
            <a:pPr lvl="0"/>
            <a:r>
              <a:rPr lang="en-US" dirty="0"/>
              <a:t>Clinical methods are acquired by a combination of study and experience </a:t>
            </a:r>
          </a:p>
          <a:p>
            <a:pPr lvl="0"/>
            <a:r>
              <a:rPr lang="en-US" dirty="0"/>
              <a:t>There is always something new to learn</a:t>
            </a:r>
          </a:p>
        </p:txBody>
      </p:sp>
    </p:spTree>
    <p:extLst>
      <p:ext uri="{BB962C8B-B14F-4D97-AF65-F5344CB8AC3E}">
        <p14:creationId xmlns:p14="http://schemas.microsoft.com/office/powerpoint/2010/main" val="2022380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(iv) Review of systems</a:t>
            </a:r>
          </a:p>
          <a:p>
            <a:pPr lvl="0"/>
            <a:r>
              <a:rPr lang="en-US" dirty="0" smtClean="0"/>
              <a:t>Inquire </a:t>
            </a:r>
            <a:r>
              <a:rPr lang="en-US" dirty="0"/>
              <a:t>about symptoms in other systems not represented in the chief complain. </a:t>
            </a:r>
          </a:p>
          <a:p>
            <a:pPr lvl="0"/>
            <a:r>
              <a:rPr lang="en-US" dirty="0"/>
              <a:t>Perform a brief screen of the other bodily systems</a:t>
            </a:r>
          </a:p>
          <a:p>
            <a:pPr lvl="0"/>
            <a:r>
              <a:rPr lang="en-US" dirty="0"/>
              <a:t>Finding symptoms that the patient had forgotten</a:t>
            </a:r>
          </a:p>
          <a:p>
            <a:r>
              <a:rPr lang="en-US" dirty="0"/>
              <a:t>Identifying secondary, unrelated, problems that can be addressed</a:t>
            </a:r>
          </a:p>
        </p:txBody>
      </p:sp>
    </p:spTree>
    <p:extLst>
      <p:ext uri="{BB962C8B-B14F-4D97-AF65-F5344CB8AC3E}">
        <p14:creationId xmlns:p14="http://schemas.microsoft.com/office/powerpoint/2010/main" val="1573549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lvl="0" indent="0">
              <a:buNone/>
            </a:pPr>
            <a:r>
              <a:rPr lang="en-US" b="1" u="sng" dirty="0" smtClean="0"/>
              <a:t>(a)  Respiratory </a:t>
            </a:r>
            <a:r>
              <a:rPr lang="en-US" b="1" u="sng" dirty="0"/>
              <a:t>system</a:t>
            </a:r>
            <a:endParaRPr lang="en-US" dirty="0"/>
          </a:p>
          <a:p>
            <a:r>
              <a:rPr lang="en-US" b="1" dirty="0"/>
              <a:t>Ask whether the patient has cough- </a:t>
            </a:r>
            <a:r>
              <a:rPr lang="en-US" dirty="0"/>
              <a:t>If present, is it dry or productive, at what time is it worst, is it associated with pain, what quantity?</a:t>
            </a:r>
          </a:p>
          <a:p>
            <a:r>
              <a:rPr lang="en-US" dirty="0"/>
              <a:t>The </a:t>
            </a:r>
            <a:r>
              <a:rPr lang="en-US" dirty="0" err="1"/>
              <a:t>colour</a:t>
            </a:r>
            <a:r>
              <a:rPr lang="en-US" dirty="0"/>
              <a:t> of sputum, </a:t>
            </a:r>
            <a:r>
              <a:rPr lang="en-US" dirty="0" err="1"/>
              <a:t>oduor</a:t>
            </a:r>
            <a:r>
              <a:rPr lang="en-US" dirty="0"/>
              <a:t> and consistency, is it blood stained (</a:t>
            </a:r>
            <a:r>
              <a:rPr lang="en-US" dirty="0" err="1"/>
              <a:t>haemoptysis</a:t>
            </a:r>
            <a:r>
              <a:rPr lang="en-US" dirty="0"/>
              <a:t>)?</a:t>
            </a:r>
          </a:p>
          <a:p>
            <a:r>
              <a:rPr lang="en-US" b="1" dirty="0"/>
              <a:t>Ask about </a:t>
            </a:r>
            <a:r>
              <a:rPr lang="en-US" b="1" dirty="0" err="1"/>
              <a:t>dyspnoea</a:t>
            </a:r>
            <a:r>
              <a:rPr lang="en-US" dirty="0"/>
              <a:t>- Is the patient- </a:t>
            </a:r>
            <a:r>
              <a:rPr lang="en-US" dirty="0" err="1"/>
              <a:t>dyspnoeic</a:t>
            </a:r>
            <a:r>
              <a:rPr lang="en-US" dirty="0"/>
              <a:t>, does </a:t>
            </a:r>
            <a:r>
              <a:rPr lang="en-US" dirty="0" err="1"/>
              <a:t>dyspnoea</a:t>
            </a:r>
            <a:r>
              <a:rPr lang="en-US" dirty="0"/>
              <a:t> occur in paroxysm, does the </a:t>
            </a:r>
            <a:r>
              <a:rPr lang="en-US" dirty="0" err="1"/>
              <a:t>dyspnoea</a:t>
            </a:r>
            <a:r>
              <a:rPr lang="en-US" dirty="0"/>
              <a:t> occur at rest or after exercise, what sort of activities provokes </a:t>
            </a:r>
            <a:r>
              <a:rPr lang="en-US" dirty="0" err="1"/>
              <a:t>dyspnoea</a:t>
            </a:r>
            <a:r>
              <a:rPr lang="en-US" dirty="0"/>
              <a:t> e.g. walking upstairs?</a:t>
            </a:r>
          </a:p>
          <a:p>
            <a:r>
              <a:rPr lang="en-US" b="1" dirty="0"/>
              <a:t> Ask about wheezing</a:t>
            </a:r>
            <a:r>
              <a:rPr lang="en-US" dirty="0"/>
              <a:t>– When does wheezing occur, is it constant or intermittent, is it provoked by anything   e.g. dust, pollen, strong smells, is wheezing worse at particular time of the day or night?</a:t>
            </a:r>
          </a:p>
          <a:p>
            <a:r>
              <a:rPr lang="en-US" b="1" dirty="0"/>
              <a:t>Ask about chest pain</a:t>
            </a:r>
            <a:r>
              <a:rPr lang="en-US" dirty="0"/>
              <a:t>- What is the exact site i.e. central or peripheral is it aggravated by deep breathing or coughing, is it acute in onset?</a:t>
            </a:r>
          </a:p>
          <a:p>
            <a:r>
              <a:rPr lang="en-US" b="1" dirty="0"/>
              <a:t>Ask about </a:t>
            </a:r>
            <a:r>
              <a:rPr lang="en-US" b="1" dirty="0" err="1"/>
              <a:t>haemoptysis</a:t>
            </a:r>
            <a:r>
              <a:rPr lang="en-US" dirty="0"/>
              <a:t> </a:t>
            </a:r>
            <a:r>
              <a:rPr lang="en-US" b="1" dirty="0"/>
              <a:t>(blood in sputum)</a:t>
            </a:r>
            <a:r>
              <a:rPr lang="en-US" dirty="0"/>
              <a:t> - If present, how often does it occur and for how long, is the blood seen alone, or is it accompanied by purulent sputum?</a:t>
            </a:r>
          </a:p>
        </p:txBody>
      </p:sp>
    </p:spTree>
    <p:extLst>
      <p:ext uri="{BB962C8B-B14F-4D97-AF65-F5344CB8AC3E}">
        <p14:creationId xmlns:p14="http://schemas.microsoft.com/office/powerpoint/2010/main" val="3957340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marL="0" lvl="0" indent="0">
              <a:buNone/>
            </a:pPr>
            <a:r>
              <a:rPr lang="en-US" b="1" u="sng" dirty="0" smtClean="0"/>
              <a:t>(b) Cardiovascular </a:t>
            </a:r>
            <a:r>
              <a:rPr lang="en-US" b="1" u="sng" dirty="0"/>
              <a:t>System.</a:t>
            </a:r>
            <a:endParaRPr lang="en-US" dirty="0"/>
          </a:p>
          <a:p>
            <a:r>
              <a:rPr lang="en-US" b="1" dirty="0"/>
              <a:t>Ask about </a:t>
            </a:r>
            <a:r>
              <a:rPr lang="en-US" b="1" dirty="0" err="1"/>
              <a:t>dyspnoea</a:t>
            </a:r>
            <a:r>
              <a:rPr lang="en-US" b="1" dirty="0"/>
              <a:t> (shortness of breath)-</a:t>
            </a:r>
            <a:r>
              <a:rPr lang="en-US" dirty="0"/>
              <a:t> when does it occur –at rest or on exertion what degree of exertion is necessary to produce it, are there attacks of shortness of breath at night (paroxysmal nocturnal </a:t>
            </a:r>
            <a:r>
              <a:rPr lang="en-US" dirty="0" err="1"/>
              <a:t>dyspnoea</a:t>
            </a:r>
            <a:r>
              <a:rPr lang="en-US" dirty="0"/>
              <a:t>-PND), does the patient have </a:t>
            </a:r>
            <a:r>
              <a:rPr lang="en-US" dirty="0" err="1"/>
              <a:t>dyspnoea</a:t>
            </a:r>
            <a:r>
              <a:rPr lang="en-US" dirty="0"/>
              <a:t> while lying flat (</a:t>
            </a:r>
            <a:r>
              <a:rPr lang="en-US" dirty="0" err="1"/>
              <a:t>orthopnoea</a:t>
            </a:r>
            <a:r>
              <a:rPr lang="en-US" dirty="0"/>
              <a:t>)?</a:t>
            </a:r>
          </a:p>
          <a:p>
            <a:r>
              <a:rPr lang="en-US" b="1" dirty="0"/>
              <a:t>Ask about chest pain/ tightness/discomfort</a:t>
            </a:r>
            <a:r>
              <a:rPr lang="en-US" dirty="0"/>
              <a:t>- what is its exact site, what is its character-dull, severe, stabbing, tearing </a:t>
            </a:r>
            <a:r>
              <a:rPr lang="en-US" dirty="0" err="1"/>
              <a:t>etc</a:t>
            </a:r>
            <a:r>
              <a:rPr lang="en-US" dirty="0"/>
              <a:t>?</a:t>
            </a:r>
          </a:p>
          <a:p>
            <a:pPr lvl="0"/>
            <a:r>
              <a:rPr lang="en-US" dirty="0"/>
              <a:t>Is there any radiation of the pain to the left arm, neck, shoulder or what precipitates it, what relieves it, is the pain present at rest or during exertion, is the pain relieved by rest?</a:t>
            </a:r>
          </a:p>
          <a:p>
            <a:r>
              <a:rPr lang="en-US" b="1" dirty="0"/>
              <a:t>Ask about palpitations-</a:t>
            </a:r>
            <a:r>
              <a:rPr lang="en-US" dirty="0"/>
              <a:t> (awareness of heart beats) what brings palpitations and how long does it last?</a:t>
            </a:r>
          </a:p>
          <a:p>
            <a:pPr lvl="0"/>
            <a:r>
              <a:rPr lang="en-US" dirty="0"/>
              <a:t>Is it paroxysmal or intermittent, it is induced or relieved by exercises?</a:t>
            </a:r>
          </a:p>
          <a:p>
            <a:pPr lvl="0"/>
            <a:r>
              <a:rPr lang="en-US" dirty="0"/>
              <a:t>Is the heart beats regular/irregular and whether patient experience any missing of heart beat?</a:t>
            </a:r>
          </a:p>
          <a:p>
            <a:r>
              <a:rPr lang="en-US" b="1" dirty="0"/>
              <a:t>Ask about cramp-like pains</a:t>
            </a:r>
            <a:r>
              <a:rPr lang="en-US" dirty="0"/>
              <a:t> in the calves when walking relieved by rest.</a:t>
            </a:r>
          </a:p>
          <a:p>
            <a:r>
              <a:rPr lang="en-US" b="1" dirty="0"/>
              <a:t>Ask about ankle swelling</a:t>
            </a:r>
            <a:r>
              <a:rPr lang="en-US" dirty="0"/>
              <a:t>- does the patient have ankle or leg swelling the duration, when is the swelling worse (day/night) are the clothes or shoes tight?</a:t>
            </a:r>
          </a:p>
          <a:p>
            <a:r>
              <a:rPr lang="en-US" b="1" dirty="0"/>
              <a:t>Ask about cough</a:t>
            </a:r>
            <a:r>
              <a:rPr lang="en-US" dirty="0"/>
              <a:t>-as in respiratory system.</a:t>
            </a:r>
          </a:p>
          <a:p>
            <a:r>
              <a:rPr lang="en-US" b="1" dirty="0"/>
              <a:t>Ask about bluish coloration of extremities (cyanosis)</a:t>
            </a:r>
            <a:r>
              <a:rPr lang="en-US" dirty="0"/>
              <a:t> is there coldness or redness of the extremities.</a:t>
            </a:r>
          </a:p>
          <a:p>
            <a:endParaRPr lang="en-US" dirty="0"/>
          </a:p>
        </p:txBody>
      </p:sp>
    </p:spTree>
    <p:extLst>
      <p:ext uri="{BB962C8B-B14F-4D97-AF65-F5344CB8AC3E}">
        <p14:creationId xmlns:p14="http://schemas.microsoft.com/office/powerpoint/2010/main" val="4276716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lvl="0" indent="0">
              <a:buNone/>
            </a:pPr>
            <a:r>
              <a:rPr lang="en-US" b="1" u="sng" dirty="0" smtClean="0"/>
              <a:t>(C) Gastro-intestinal </a:t>
            </a:r>
            <a:r>
              <a:rPr lang="en-US" b="1" u="sng" dirty="0"/>
              <a:t>system</a:t>
            </a:r>
            <a:endParaRPr lang="en-US" dirty="0"/>
          </a:p>
          <a:p>
            <a:r>
              <a:rPr lang="en-US" b="1" dirty="0"/>
              <a:t>Ask about abdominal pain- </a:t>
            </a:r>
            <a:r>
              <a:rPr lang="en-US" dirty="0"/>
              <a:t>the exact site of the pain lower/upper abdominal, how severe is it, is it continuous or intermittent, does it radiate to any other site or direction?</a:t>
            </a:r>
          </a:p>
          <a:p>
            <a:pPr lvl="0"/>
            <a:r>
              <a:rPr lang="en-US" dirty="0"/>
              <a:t>What is the duration of the pain, is the pain related to meals?</a:t>
            </a:r>
          </a:p>
          <a:p>
            <a:pPr lvl="0"/>
            <a:r>
              <a:rPr lang="en-US" dirty="0"/>
              <a:t>What are the aggravating factors, what are the relieving factors- food, vomiting, defecation, medication, passage of flatus?</a:t>
            </a:r>
          </a:p>
          <a:p>
            <a:r>
              <a:rPr lang="en-US" b="1" dirty="0"/>
              <a:t>Ask about appetite</a:t>
            </a:r>
            <a:r>
              <a:rPr lang="en-US" dirty="0"/>
              <a:t> –is it reduced or increased, if reduced, is the appetite poor or the patient is afraid of taking foods due to pain?</a:t>
            </a:r>
          </a:p>
          <a:p>
            <a:r>
              <a:rPr lang="en-US" b="1" dirty="0"/>
              <a:t>Ask about vomiting</a:t>
            </a:r>
            <a:r>
              <a:rPr lang="en-US" dirty="0"/>
              <a:t>- what is the frequency (how many times in 24hrs)?</a:t>
            </a:r>
          </a:p>
          <a:p>
            <a:pPr lvl="0"/>
            <a:r>
              <a:rPr lang="en-US" dirty="0"/>
              <a:t>What is the </a:t>
            </a:r>
            <a:r>
              <a:rPr lang="en-US" dirty="0" err="1"/>
              <a:t>colour</a:t>
            </a:r>
            <a:r>
              <a:rPr lang="en-US" dirty="0"/>
              <a:t> of the vomitus, does the vomitus contain blood, residues of food taken, does vomiting relieve abdominal pain, when does it occur –day or night morning or evening.</a:t>
            </a:r>
          </a:p>
          <a:p>
            <a:r>
              <a:rPr lang="en-US" b="1" dirty="0"/>
              <a:t>Ask about flatulent dyspepsia</a:t>
            </a:r>
            <a:r>
              <a:rPr lang="en-US" dirty="0"/>
              <a:t> – does the patient experience wind moving upwards or downwards, does either relieve symptoms</a:t>
            </a:r>
            <a:r>
              <a:rPr lang="en-US" dirty="0" smtClean="0"/>
              <a:t>?</a:t>
            </a:r>
            <a:endParaRPr lang="en-US" dirty="0"/>
          </a:p>
        </p:txBody>
      </p:sp>
    </p:spTree>
    <p:extLst>
      <p:ext uri="{BB962C8B-B14F-4D97-AF65-F5344CB8AC3E}">
        <p14:creationId xmlns:p14="http://schemas.microsoft.com/office/powerpoint/2010/main" val="1300961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Ask about water brash</a:t>
            </a:r>
            <a:r>
              <a:rPr lang="en-US" dirty="0"/>
              <a:t>- does the patient get excessive secretion of saliva into the mouth?</a:t>
            </a:r>
          </a:p>
          <a:p>
            <a:r>
              <a:rPr lang="en-US" b="1" dirty="0"/>
              <a:t>Ask about heartburn</a:t>
            </a:r>
            <a:r>
              <a:rPr lang="en-US" dirty="0"/>
              <a:t> –does the patient feel any pain or burning sensation behind the sternum, is the pain associated with lying down or sitting up?</a:t>
            </a:r>
          </a:p>
          <a:p>
            <a:r>
              <a:rPr lang="en-US" b="1" dirty="0"/>
              <a:t>Ask about dysphagia</a:t>
            </a:r>
            <a:r>
              <a:rPr lang="en-US" dirty="0"/>
              <a:t>- is there difficulty in swallowing, is it worse with solids or liquids, is swallowing painful ,is there other associated symptoms e.g. vomiting?</a:t>
            </a:r>
          </a:p>
          <a:p>
            <a:r>
              <a:rPr lang="en-US" b="1" dirty="0"/>
              <a:t>Ask about sour </a:t>
            </a:r>
            <a:r>
              <a:rPr lang="en-US" b="1" dirty="0" err="1"/>
              <a:t>eructations</a:t>
            </a:r>
            <a:r>
              <a:rPr lang="en-US" dirty="0"/>
              <a:t>- does the patient experience acidic taste in the mouth, does it have any relation to a specific type of food, does it occur during lying down, is there any receiving factors?</a:t>
            </a:r>
          </a:p>
          <a:p>
            <a:r>
              <a:rPr lang="en-US" b="1" dirty="0"/>
              <a:t>Ask about diarrhea</a:t>
            </a:r>
            <a:r>
              <a:rPr lang="en-US" dirty="0"/>
              <a:t>- the frequency (times in 24 </a:t>
            </a:r>
            <a:r>
              <a:rPr lang="en-US" dirty="0" err="1"/>
              <a:t>hrs</a:t>
            </a:r>
            <a:r>
              <a:rPr lang="en-US" dirty="0"/>
              <a:t>), what is the duration of diarrhea, is the diarrhea related to meals or to special foods what is the </a:t>
            </a:r>
            <a:r>
              <a:rPr lang="en-US" dirty="0" err="1"/>
              <a:t>colour</a:t>
            </a:r>
            <a:r>
              <a:rPr lang="en-US" dirty="0"/>
              <a:t> of the stools?</a:t>
            </a:r>
          </a:p>
          <a:p>
            <a:pPr lvl="0"/>
            <a:r>
              <a:rPr lang="en-US" dirty="0"/>
              <a:t>Are stool formed, (solid) or unformed liquid or porridge – like, frothy or watery, has the patient ever passed any blood, is there incontinence of stool (involuntary passage of stool), any other associated symptoms?</a:t>
            </a:r>
          </a:p>
          <a:p>
            <a:r>
              <a:rPr lang="en-US" b="1" dirty="0"/>
              <a:t>Ask about constipation</a:t>
            </a:r>
            <a:r>
              <a:rPr lang="en-US" dirty="0"/>
              <a:t>- what is the patient usual bowel habit, is there any change in this habit, if yes, then is the change related to change in diet, medications etc. is there any colicky pain, is there blood in stool?</a:t>
            </a:r>
          </a:p>
          <a:p>
            <a:r>
              <a:rPr lang="en-US" b="1" dirty="0"/>
              <a:t>Ask about abdominal distension</a:t>
            </a:r>
            <a:r>
              <a:rPr lang="en-US" dirty="0"/>
              <a:t>- is there any increase in abdominal girth, is there associated flatulence or dyspepsia, is the distension associated with meal; does the patient have diarrhea or constipation?</a:t>
            </a:r>
          </a:p>
        </p:txBody>
      </p:sp>
    </p:spTree>
    <p:extLst>
      <p:ext uri="{BB962C8B-B14F-4D97-AF65-F5344CB8AC3E}">
        <p14:creationId xmlns:p14="http://schemas.microsoft.com/office/powerpoint/2010/main" val="1613313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lvl="0" indent="0">
              <a:buNone/>
            </a:pPr>
            <a:r>
              <a:rPr lang="en-US" b="1" u="sng" dirty="0" smtClean="0"/>
              <a:t>(d) Central Nervous </a:t>
            </a:r>
            <a:r>
              <a:rPr lang="en-US" b="1" u="sng" dirty="0"/>
              <a:t>system</a:t>
            </a:r>
            <a:r>
              <a:rPr lang="en-US" b="1" dirty="0"/>
              <a:t> </a:t>
            </a:r>
            <a:endParaRPr lang="en-US" dirty="0"/>
          </a:p>
          <a:p>
            <a:pPr marL="0" indent="0">
              <a:buNone/>
            </a:pPr>
            <a:r>
              <a:rPr lang="en-US" b="1" dirty="0"/>
              <a:t>Ask about headache </a:t>
            </a:r>
          </a:p>
          <a:p>
            <a:pPr lvl="0"/>
            <a:r>
              <a:rPr lang="en-US" dirty="0" smtClean="0"/>
              <a:t>         Which </a:t>
            </a:r>
            <a:r>
              <a:rPr lang="en-US" dirty="0"/>
              <a:t>part, when, always on/off? </a:t>
            </a:r>
          </a:p>
          <a:p>
            <a:pPr lvl="0"/>
            <a:r>
              <a:rPr lang="en-US" dirty="0" smtClean="0"/>
              <a:t>          Is </a:t>
            </a:r>
            <a:r>
              <a:rPr lang="en-US" dirty="0"/>
              <a:t>it intermittent or continuous?</a:t>
            </a:r>
          </a:p>
          <a:p>
            <a:pPr lvl="0"/>
            <a:r>
              <a:rPr lang="en-US" dirty="0" smtClean="0"/>
              <a:t>          Is </a:t>
            </a:r>
            <a:r>
              <a:rPr lang="en-US" dirty="0"/>
              <a:t>it associated with visual disturbance or not?</a:t>
            </a:r>
          </a:p>
          <a:p>
            <a:pPr lvl="0"/>
            <a:r>
              <a:rPr lang="en-US" dirty="0" smtClean="0"/>
              <a:t>          Is </a:t>
            </a:r>
            <a:r>
              <a:rPr lang="en-US" dirty="0"/>
              <a:t>the headache unilateral, frontal or generalized?</a:t>
            </a:r>
          </a:p>
          <a:p>
            <a:pPr lvl="0"/>
            <a:r>
              <a:rPr lang="en-US" dirty="0" smtClean="0"/>
              <a:t>          Is </a:t>
            </a:r>
            <a:r>
              <a:rPr lang="en-US" dirty="0"/>
              <a:t>the headache induced by stress (tension headache)?</a:t>
            </a:r>
          </a:p>
          <a:p>
            <a:pPr lvl="0"/>
            <a:r>
              <a:rPr lang="en-US" dirty="0" smtClean="0"/>
              <a:t>          Is </a:t>
            </a:r>
            <a:r>
              <a:rPr lang="en-US" dirty="0"/>
              <a:t>it radiating to other part(s) </a:t>
            </a:r>
            <a:r>
              <a:rPr lang="en-US" dirty="0" err="1"/>
              <a:t>etc</a:t>
            </a:r>
            <a:r>
              <a:rPr lang="en-US" dirty="0"/>
              <a:t>?</a:t>
            </a:r>
          </a:p>
          <a:p>
            <a:pPr lvl="0"/>
            <a:r>
              <a:rPr lang="en-US" dirty="0" smtClean="0"/>
              <a:t>          What </a:t>
            </a:r>
            <a:r>
              <a:rPr lang="en-US" dirty="0"/>
              <a:t>relieves the headache? </a:t>
            </a:r>
          </a:p>
        </p:txBody>
      </p:sp>
    </p:spTree>
    <p:extLst>
      <p:ext uri="{BB962C8B-B14F-4D97-AF65-F5344CB8AC3E}">
        <p14:creationId xmlns:p14="http://schemas.microsoft.com/office/powerpoint/2010/main" val="3370504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b="1" dirty="0"/>
              <a:t>Ask about dizziness</a:t>
            </a:r>
          </a:p>
          <a:p>
            <a:pPr lvl="0"/>
            <a:r>
              <a:rPr lang="en-US" dirty="0" smtClean="0"/>
              <a:t>      Is </a:t>
            </a:r>
            <a:r>
              <a:rPr lang="en-US" dirty="0"/>
              <a:t>it intermittent?</a:t>
            </a:r>
          </a:p>
          <a:p>
            <a:pPr lvl="0"/>
            <a:r>
              <a:rPr lang="en-US" dirty="0" smtClean="0"/>
              <a:t>      Does </a:t>
            </a:r>
            <a:r>
              <a:rPr lang="en-US" dirty="0"/>
              <a:t>it relate to change in head position?</a:t>
            </a:r>
          </a:p>
          <a:p>
            <a:pPr lvl="0"/>
            <a:r>
              <a:rPr lang="en-US" dirty="0" smtClean="0"/>
              <a:t>      Is </a:t>
            </a:r>
            <a:r>
              <a:rPr lang="en-US" dirty="0"/>
              <a:t>there history of deafness?</a:t>
            </a:r>
          </a:p>
          <a:p>
            <a:pPr lvl="0"/>
            <a:r>
              <a:rPr lang="en-US" dirty="0" smtClean="0"/>
              <a:t>      Is </a:t>
            </a:r>
            <a:r>
              <a:rPr lang="en-US" dirty="0"/>
              <a:t>there history of trauma or any infections?</a:t>
            </a:r>
          </a:p>
          <a:p>
            <a:pPr lvl="0"/>
            <a:r>
              <a:rPr lang="en-US" dirty="0" smtClean="0"/>
              <a:t>      When </a:t>
            </a:r>
            <a:r>
              <a:rPr lang="en-US" dirty="0"/>
              <a:t>does it become worse?</a:t>
            </a:r>
          </a:p>
          <a:p>
            <a:pPr lvl="0"/>
            <a:r>
              <a:rPr lang="en-US" dirty="0" smtClean="0"/>
              <a:t>       Are </a:t>
            </a:r>
            <a:r>
              <a:rPr lang="en-US" dirty="0"/>
              <a:t>there other associated symptoms such as ataxia (lack of voluntary coordination of muscle movements), speech disturbance, double vision, facial weakness?</a:t>
            </a:r>
          </a:p>
          <a:p>
            <a:endParaRPr lang="en-US" dirty="0"/>
          </a:p>
        </p:txBody>
      </p:sp>
    </p:spTree>
    <p:extLst>
      <p:ext uri="{BB962C8B-B14F-4D97-AF65-F5344CB8AC3E}">
        <p14:creationId xmlns:p14="http://schemas.microsoft.com/office/powerpoint/2010/main" val="4196786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Ask about convulsions/Fits </a:t>
            </a:r>
            <a:endParaRPr lang="en-US" dirty="0"/>
          </a:p>
          <a:p>
            <a:pPr lvl="0"/>
            <a:r>
              <a:rPr lang="en-US" dirty="0" smtClean="0"/>
              <a:t>            Are </a:t>
            </a:r>
            <a:r>
              <a:rPr lang="en-US" dirty="0"/>
              <a:t>they generalized or focal?</a:t>
            </a:r>
          </a:p>
          <a:p>
            <a:pPr lvl="0"/>
            <a:r>
              <a:rPr lang="en-US" dirty="0" smtClean="0"/>
              <a:t>           From </a:t>
            </a:r>
            <a:r>
              <a:rPr lang="en-US" dirty="0"/>
              <a:t>where do they begin and end?</a:t>
            </a:r>
          </a:p>
          <a:p>
            <a:pPr lvl="0"/>
            <a:r>
              <a:rPr lang="en-US" dirty="0" smtClean="0"/>
              <a:t>           Does </a:t>
            </a:r>
            <a:r>
              <a:rPr lang="en-US" dirty="0"/>
              <a:t>the patient fall?</a:t>
            </a:r>
          </a:p>
          <a:p>
            <a:pPr lvl="0"/>
            <a:r>
              <a:rPr lang="en-US" dirty="0" smtClean="0"/>
              <a:t>           Has </a:t>
            </a:r>
            <a:r>
              <a:rPr lang="en-US" dirty="0"/>
              <a:t>the patient ever hurt him/herself?</a:t>
            </a:r>
          </a:p>
          <a:p>
            <a:pPr lvl="0"/>
            <a:r>
              <a:rPr lang="en-US" dirty="0" smtClean="0"/>
              <a:t>           Does </a:t>
            </a:r>
            <a:r>
              <a:rPr lang="en-US" dirty="0"/>
              <a:t>he/she bite the tongue?</a:t>
            </a:r>
          </a:p>
          <a:p>
            <a:pPr lvl="0"/>
            <a:r>
              <a:rPr lang="en-US" dirty="0"/>
              <a:t> </a:t>
            </a:r>
            <a:r>
              <a:rPr lang="en-US" dirty="0" smtClean="0"/>
              <a:t>          Does </a:t>
            </a:r>
            <a:r>
              <a:rPr lang="en-US" dirty="0"/>
              <a:t>the patient </a:t>
            </a:r>
            <a:r>
              <a:rPr lang="en-US" dirty="0" err="1"/>
              <a:t>micturate</a:t>
            </a:r>
            <a:r>
              <a:rPr lang="en-US" dirty="0"/>
              <a:t> or </a:t>
            </a:r>
            <a:r>
              <a:rPr lang="en-US" dirty="0" err="1"/>
              <a:t>defaecate</a:t>
            </a:r>
            <a:r>
              <a:rPr lang="en-US" dirty="0"/>
              <a:t> during the fit?</a:t>
            </a:r>
          </a:p>
          <a:p>
            <a:pPr lvl="0"/>
            <a:r>
              <a:rPr lang="en-US" dirty="0" smtClean="0"/>
              <a:t>          Are </a:t>
            </a:r>
            <a:r>
              <a:rPr lang="en-US" dirty="0"/>
              <a:t>there any after symptoms (post-ictal symptoms) - automatism, sleep, headache, paralysis?</a:t>
            </a:r>
          </a:p>
          <a:p>
            <a:pPr lvl="0"/>
            <a:r>
              <a:rPr lang="en-US" dirty="0" smtClean="0"/>
              <a:t>           Is </a:t>
            </a:r>
            <a:r>
              <a:rPr lang="en-US" dirty="0"/>
              <a:t>there any mental disturbance associated with it?</a:t>
            </a:r>
          </a:p>
          <a:p>
            <a:endParaRPr lang="en-US" dirty="0"/>
          </a:p>
        </p:txBody>
      </p:sp>
    </p:spTree>
    <p:extLst>
      <p:ext uri="{BB962C8B-B14F-4D97-AF65-F5344CB8AC3E}">
        <p14:creationId xmlns:p14="http://schemas.microsoft.com/office/powerpoint/2010/main" val="1113595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b="1" dirty="0"/>
              <a:t>Ask about weakness/paralysis</a:t>
            </a:r>
            <a:r>
              <a:rPr lang="en-US" dirty="0"/>
              <a:t>- reduction in normal power of one or more muscles.  </a:t>
            </a:r>
            <a:r>
              <a:rPr lang="en-US" b="1" dirty="0"/>
              <a:t>“</a:t>
            </a:r>
            <a:r>
              <a:rPr lang="en-US" b="1" dirty="0" err="1"/>
              <a:t>Plegia</a:t>
            </a:r>
            <a:r>
              <a:rPr lang="en-US" b="1" dirty="0"/>
              <a:t>”</a:t>
            </a:r>
            <a:r>
              <a:rPr lang="en-US" dirty="0"/>
              <a:t> means weakness that is severe and complete while </a:t>
            </a:r>
            <a:r>
              <a:rPr lang="en-US" b="1" dirty="0"/>
              <a:t>“Paresis”</a:t>
            </a:r>
            <a:r>
              <a:rPr lang="en-US" dirty="0"/>
              <a:t> means partial weakness. </a:t>
            </a:r>
            <a:r>
              <a:rPr lang="en-US" b="1" dirty="0"/>
              <a:t>“Hemi”-</a:t>
            </a:r>
            <a:r>
              <a:rPr lang="en-US" dirty="0"/>
              <a:t> one half of the body, </a:t>
            </a:r>
            <a:r>
              <a:rPr lang="en-US" b="1" dirty="0"/>
              <a:t>“para”</a:t>
            </a:r>
            <a:r>
              <a:rPr lang="en-US" dirty="0"/>
              <a:t> refer to both the lower limbs and </a:t>
            </a:r>
            <a:r>
              <a:rPr lang="en-US" b="1" dirty="0"/>
              <a:t>“</a:t>
            </a:r>
            <a:r>
              <a:rPr lang="en-US" b="1" dirty="0" err="1"/>
              <a:t>quadri</a:t>
            </a:r>
            <a:r>
              <a:rPr lang="en-US" b="1" dirty="0"/>
              <a:t>”</a:t>
            </a:r>
            <a:r>
              <a:rPr lang="en-US" dirty="0"/>
              <a:t> refers to all the four limbs.</a:t>
            </a:r>
          </a:p>
        </p:txBody>
      </p:sp>
    </p:spTree>
    <p:extLst>
      <p:ext uri="{BB962C8B-B14F-4D97-AF65-F5344CB8AC3E}">
        <p14:creationId xmlns:p14="http://schemas.microsoft.com/office/powerpoint/2010/main" val="3384950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Enquire about paralysis/weakness</a:t>
            </a:r>
            <a:endParaRPr lang="en-US" dirty="0"/>
          </a:p>
          <a:p>
            <a:pPr lvl="0"/>
            <a:r>
              <a:rPr lang="en-US" dirty="0" smtClean="0"/>
              <a:t>       Is </a:t>
            </a:r>
            <a:r>
              <a:rPr lang="en-US" dirty="0"/>
              <a:t>there inability to move the limb, part of the body or any side of the body?</a:t>
            </a:r>
          </a:p>
          <a:p>
            <a:pPr lvl="0"/>
            <a:r>
              <a:rPr lang="en-US" dirty="0" smtClean="0"/>
              <a:t>       Did </a:t>
            </a:r>
            <a:r>
              <a:rPr lang="en-US" dirty="0"/>
              <a:t>the weakness start slowly/gradually or suddenly?</a:t>
            </a:r>
          </a:p>
          <a:p>
            <a:pPr lvl="0"/>
            <a:r>
              <a:rPr lang="en-US" dirty="0" smtClean="0"/>
              <a:t>        Is </a:t>
            </a:r>
            <a:r>
              <a:rPr lang="en-US" dirty="0"/>
              <a:t>it stationary or has progressed, if yes, how it progressed?</a:t>
            </a:r>
          </a:p>
          <a:p>
            <a:pPr lvl="0"/>
            <a:r>
              <a:rPr lang="en-US" dirty="0" smtClean="0"/>
              <a:t>       Which </a:t>
            </a:r>
            <a:r>
              <a:rPr lang="en-US" dirty="0"/>
              <a:t>part of the body is involved?</a:t>
            </a:r>
          </a:p>
          <a:p>
            <a:pPr lvl="0"/>
            <a:r>
              <a:rPr lang="en-US" dirty="0" smtClean="0"/>
              <a:t>       What </a:t>
            </a:r>
            <a:r>
              <a:rPr lang="en-US" dirty="0"/>
              <a:t>movements are affected?</a:t>
            </a:r>
          </a:p>
          <a:p>
            <a:pPr lvl="0"/>
            <a:r>
              <a:rPr lang="en-US" dirty="0" smtClean="0"/>
              <a:t>        Is </a:t>
            </a:r>
            <a:r>
              <a:rPr lang="en-US" dirty="0"/>
              <a:t>there difficulty in combing the hair, trying to reach high shelves or </a:t>
            </a:r>
            <a:r>
              <a:rPr lang="en-US" dirty="0" smtClean="0"/>
              <a:t>  difficulty </a:t>
            </a:r>
            <a:r>
              <a:rPr lang="en-US" dirty="0"/>
              <a:t>in getting out of a chair or taking a high step?</a:t>
            </a:r>
          </a:p>
          <a:p>
            <a:pPr lvl="0"/>
            <a:r>
              <a:rPr lang="en-US" dirty="0" smtClean="0"/>
              <a:t>       Does </a:t>
            </a:r>
            <a:r>
              <a:rPr lang="en-US" dirty="0"/>
              <a:t>the weakness increase with effort and improve after rest?</a:t>
            </a:r>
          </a:p>
          <a:p>
            <a:pPr lvl="0"/>
            <a:r>
              <a:rPr lang="en-US" dirty="0" smtClean="0"/>
              <a:t>       Are </a:t>
            </a:r>
            <a:r>
              <a:rPr lang="en-US" dirty="0"/>
              <a:t>there any associated sensory or other symptoms?</a:t>
            </a:r>
          </a:p>
        </p:txBody>
      </p:sp>
    </p:spTree>
    <p:extLst>
      <p:ext uri="{BB962C8B-B14F-4D97-AF65-F5344CB8AC3E}">
        <p14:creationId xmlns:p14="http://schemas.microsoft.com/office/powerpoint/2010/main" val="93833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marL="0" indent="0">
              <a:buNone/>
            </a:pPr>
            <a:r>
              <a:rPr lang="en-US" b="1" dirty="0"/>
              <a:t>It requires:</a:t>
            </a:r>
            <a:endParaRPr lang="en-US" dirty="0"/>
          </a:p>
          <a:p>
            <a:pPr lvl="0"/>
            <a:r>
              <a:rPr lang="en-US" dirty="0"/>
              <a:t>Knowledge of disease and its patterns of presentation </a:t>
            </a:r>
          </a:p>
          <a:p>
            <a:pPr lvl="0"/>
            <a:r>
              <a:rPr lang="en-US" dirty="0"/>
              <a:t>Ability to interpret a patient's symptoms and signs</a:t>
            </a:r>
          </a:p>
          <a:p>
            <a:endParaRPr lang="en-US" dirty="0"/>
          </a:p>
        </p:txBody>
      </p:sp>
    </p:spTree>
    <p:extLst>
      <p:ext uri="{BB962C8B-B14F-4D97-AF65-F5344CB8AC3E}">
        <p14:creationId xmlns:p14="http://schemas.microsoft.com/office/powerpoint/2010/main" val="2647355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Ask about tingling sensation</a:t>
            </a:r>
            <a:endParaRPr lang="en-US" dirty="0"/>
          </a:p>
          <a:p>
            <a:r>
              <a:rPr lang="en-US" b="1" dirty="0"/>
              <a:t>Tremors</a:t>
            </a:r>
            <a:endParaRPr lang="en-US" dirty="0"/>
          </a:p>
          <a:p>
            <a:r>
              <a:rPr lang="en-US" b="1" dirty="0"/>
              <a:t>Fainting episodes</a:t>
            </a:r>
            <a:endParaRPr lang="en-US" dirty="0"/>
          </a:p>
          <a:p>
            <a:r>
              <a:rPr lang="en-US" b="1" dirty="0"/>
              <a:t>Black-outs </a:t>
            </a:r>
            <a:endParaRPr lang="en-US" dirty="0"/>
          </a:p>
          <a:p>
            <a:r>
              <a:rPr lang="en-US" b="1" dirty="0"/>
              <a:t>NB: (</a:t>
            </a:r>
            <a:r>
              <a:rPr lang="en-US" b="1" dirty="0" err="1"/>
              <a:t>i</a:t>
            </a:r>
            <a:r>
              <a:rPr lang="en-US" b="1" dirty="0"/>
              <a:t>) Vertigo- </a:t>
            </a:r>
            <a:r>
              <a:rPr lang="en-US" dirty="0"/>
              <a:t>is an illusory/hallucinatory sense of self or environmental movement most commonly due to a disturbance in the vestibular system.</a:t>
            </a:r>
          </a:p>
          <a:p>
            <a:r>
              <a:rPr lang="en-US" dirty="0"/>
              <a:t>      </a:t>
            </a:r>
            <a:r>
              <a:rPr lang="en-US" b="1" dirty="0"/>
              <a:t>(ii)</a:t>
            </a:r>
            <a:r>
              <a:rPr lang="en-US" dirty="0"/>
              <a:t> </a:t>
            </a:r>
            <a:r>
              <a:rPr lang="en-US" b="1" dirty="0"/>
              <a:t>Dizziness</a:t>
            </a:r>
            <a:r>
              <a:rPr lang="en-US" dirty="0"/>
              <a:t>- is a common symptom that patient use to describe a variety of sensations such as light-headedness, faintness, spinning.</a:t>
            </a:r>
          </a:p>
          <a:p>
            <a:r>
              <a:rPr lang="en-US" dirty="0"/>
              <a:t>     </a:t>
            </a:r>
            <a:r>
              <a:rPr lang="en-US" b="1" dirty="0"/>
              <a:t> (iii) Syncope</a:t>
            </a:r>
            <a:r>
              <a:rPr lang="en-US" dirty="0"/>
              <a:t>- is loss of postural tone, inability to maintain erect posture followed by unconsciousness. It is a symptom resulting from reduced cerebral perfusion.</a:t>
            </a:r>
          </a:p>
        </p:txBody>
      </p:sp>
    </p:spTree>
    <p:extLst>
      <p:ext uri="{BB962C8B-B14F-4D97-AF65-F5344CB8AC3E}">
        <p14:creationId xmlns:p14="http://schemas.microsoft.com/office/powerpoint/2010/main" val="2949320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b="1" dirty="0"/>
              <a:t>Ask about stroke</a:t>
            </a:r>
            <a:r>
              <a:rPr lang="en-US" dirty="0"/>
              <a:t> (sudden onset of neurological difficult i.e. weakness, sensory loss, or visual disturbance on one side of the body)</a:t>
            </a:r>
          </a:p>
          <a:p>
            <a:pPr lvl="0"/>
            <a:r>
              <a:rPr lang="en-US" dirty="0"/>
              <a:t>This may recover in few minutes or less than 24 hours </a:t>
            </a:r>
            <a:r>
              <a:rPr lang="en-US" b="1" dirty="0"/>
              <a:t>(transient </a:t>
            </a:r>
            <a:r>
              <a:rPr lang="en-US" b="1" dirty="0" err="1"/>
              <a:t>ischaemic</a:t>
            </a:r>
            <a:r>
              <a:rPr lang="en-US" b="1" dirty="0"/>
              <a:t> attack- TIA)</a:t>
            </a:r>
            <a:r>
              <a:rPr lang="en-US" dirty="0"/>
              <a:t> or may resolve in neurological deficit </a:t>
            </a:r>
            <a:r>
              <a:rPr lang="en-US" b="1" dirty="0"/>
              <a:t>(reversible </a:t>
            </a:r>
            <a:r>
              <a:rPr lang="en-US" b="1" dirty="0" err="1"/>
              <a:t>ischaemic</a:t>
            </a:r>
            <a:r>
              <a:rPr lang="en-US" b="1" dirty="0"/>
              <a:t> neurological deficit-RIND)</a:t>
            </a:r>
            <a:r>
              <a:rPr lang="en-US" dirty="0"/>
              <a:t> or may recover incompletely </a:t>
            </a:r>
            <a:r>
              <a:rPr lang="en-US" b="1" dirty="0"/>
              <a:t>(stroke),</a:t>
            </a:r>
            <a:r>
              <a:rPr lang="en-US" dirty="0"/>
              <a:t> was headache,  vomiting associated with the cerebrovascular disease e.g. hypertension, heavy smoking, diabetes or </a:t>
            </a:r>
            <a:r>
              <a:rPr lang="en-US" dirty="0" err="1"/>
              <a:t>hyperlipidaemia</a:t>
            </a:r>
            <a:r>
              <a:rPr lang="en-US" dirty="0"/>
              <a:t>, or a positive family history of heart disease especially vascular diseases.</a:t>
            </a:r>
          </a:p>
        </p:txBody>
      </p:sp>
    </p:spTree>
    <p:extLst>
      <p:ext uri="{BB962C8B-B14F-4D97-AF65-F5344CB8AC3E}">
        <p14:creationId xmlns:p14="http://schemas.microsoft.com/office/powerpoint/2010/main" val="3285792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Ask about epilepsy-</a:t>
            </a:r>
            <a:r>
              <a:rPr lang="en-US" dirty="0"/>
              <a:t> causing seizures consists of repetitive, even stereotype convulsive events.</a:t>
            </a:r>
          </a:p>
          <a:p>
            <a:pPr lvl="0"/>
            <a:r>
              <a:rPr lang="en-US" dirty="0" smtClean="0"/>
              <a:t>      What </a:t>
            </a:r>
            <a:r>
              <a:rPr lang="en-US" dirty="0"/>
              <a:t>was the age at the fist attack, describe the first attack?</a:t>
            </a:r>
          </a:p>
          <a:p>
            <a:pPr lvl="0"/>
            <a:r>
              <a:rPr lang="en-US" dirty="0"/>
              <a:t> </a:t>
            </a:r>
            <a:r>
              <a:rPr lang="en-US" dirty="0" smtClean="0"/>
              <a:t>      How </a:t>
            </a:r>
            <a:r>
              <a:rPr lang="en-US" dirty="0"/>
              <a:t>frequent do these attacks occur, what is the shortest and longest interval between the attacks?</a:t>
            </a:r>
          </a:p>
          <a:p>
            <a:pPr lvl="0"/>
            <a:r>
              <a:rPr lang="en-US" dirty="0" smtClean="0"/>
              <a:t>       Do </a:t>
            </a:r>
            <a:r>
              <a:rPr lang="en-US" dirty="0"/>
              <a:t>they occur at night during sleep, is there any aura or warning what is the nature of the aura during attack (complete partial) seizure) or not (simple partial seizure)?</a:t>
            </a:r>
          </a:p>
          <a:p>
            <a:pPr lvl="0"/>
            <a:r>
              <a:rPr lang="en-US" dirty="0" smtClean="0"/>
              <a:t>        Does </a:t>
            </a:r>
            <a:r>
              <a:rPr lang="en-US" dirty="0"/>
              <a:t>the patient bite the tongue during the attack? ( if yes examine for tongue injury)</a:t>
            </a:r>
          </a:p>
          <a:p>
            <a:pPr lvl="0"/>
            <a:r>
              <a:rPr lang="en-US" dirty="0" smtClean="0"/>
              <a:t>        Does </a:t>
            </a:r>
            <a:r>
              <a:rPr lang="en-US" dirty="0"/>
              <a:t>the patient have incontinence (involuntary passage of stool and urine) during the attack?</a:t>
            </a:r>
          </a:p>
          <a:p>
            <a:pPr lvl="0"/>
            <a:r>
              <a:rPr lang="en-US" dirty="0" smtClean="0"/>
              <a:t>         Is </a:t>
            </a:r>
            <a:r>
              <a:rPr lang="en-US" dirty="0"/>
              <a:t>there post-ictal phenomenon e.g. headache, somnolence, automatism or Todd’s paralysis?</a:t>
            </a:r>
          </a:p>
          <a:p>
            <a:pPr lvl="0"/>
            <a:r>
              <a:rPr lang="en-US" dirty="0" smtClean="0"/>
              <a:t>         Is </a:t>
            </a:r>
            <a:r>
              <a:rPr lang="en-US" dirty="0"/>
              <a:t>the patient on treatment? –take the treatment history.</a:t>
            </a:r>
          </a:p>
          <a:p>
            <a:pPr lvl="0"/>
            <a:r>
              <a:rPr lang="en-US" dirty="0" smtClean="0"/>
              <a:t>         Ask </a:t>
            </a:r>
            <a:r>
              <a:rPr lang="en-US" dirty="0"/>
              <a:t>about predisposing or precipitating events e.g. infection, brain injury, fever and family history.</a:t>
            </a:r>
          </a:p>
        </p:txBody>
      </p:sp>
    </p:spTree>
    <p:extLst>
      <p:ext uri="{BB962C8B-B14F-4D97-AF65-F5344CB8AC3E}">
        <p14:creationId xmlns:p14="http://schemas.microsoft.com/office/powerpoint/2010/main" val="808282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u="sng" dirty="0" smtClean="0"/>
              <a:t>(e) Musculoskeletal </a:t>
            </a:r>
            <a:r>
              <a:rPr lang="en-US" b="1" u="sng" dirty="0"/>
              <a:t>System</a:t>
            </a:r>
            <a:endParaRPr lang="en-US" dirty="0"/>
          </a:p>
        </p:txBody>
      </p:sp>
      <p:sp>
        <p:nvSpPr>
          <p:cNvPr id="3" name="Content Placeholder 2"/>
          <p:cNvSpPr>
            <a:spLocks noGrp="1"/>
          </p:cNvSpPr>
          <p:nvPr>
            <p:ph idx="1"/>
          </p:nvPr>
        </p:nvSpPr>
        <p:spPr/>
        <p:txBody>
          <a:bodyPr>
            <a:normAutofit fontScale="55000" lnSpcReduction="20000"/>
          </a:bodyPr>
          <a:lstStyle/>
          <a:p>
            <a:pPr lvl="0"/>
            <a:r>
              <a:rPr lang="en-US" dirty="0" smtClean="0"/>
              <a:t>Is </a:t>
            </a:r>
            <a:r>
              <a:rPr lang="en-US" dirty="0"/>
              <a:t>there pain/swelling or stiffness in joint(s)?</a:t>
            </a:r>
          </a:p>
          <a:p>
            <a:pPr lvl="0"/>
            <a:r>
              <a:rPr lang="en-US" dirty="0"/>
              <a:t>Is the pain constant or episodic?</a:t>
            </a:r>
          </a:p>
          <a:p>
            <a:pPr lvl="0"/>
            <a:r>
              <a:rPr lang="en-US" dirty="0"/>
              <a:t>Are there any recurrent attacks of joint pains?</a:t>
            </a:r>
          </a:p>
          <a:p>
            <a:pPr lvl="0"/>
            <a:r>
              <a:rPr lang="en-US" dirty="0"/>
              <a:t>Does the joint pain moves from one joint to another (migratory joint pains of rheumatic fever and gonococcal arthritis)</a:t>
            </a:r>
          </a:p>
          <a:p>
            <a:pPr lvl="0"/>
            <a:r>
              <a:rPr lang="en-US" dirty="0"/>
              <a:t>What is the distribution of the joint pains i.e. whether it involves small joints (rheumatoid arthritis) or large joints (osteoarthritis)?</a:t>
            </a:r>
          </a:p>
          <a:p>
            <a:pPr lvl="0"/>
            <a:r>
              <a:rPr lang="en-US" dirty="0"/>
              <a:t>Is the joint visibly swollen?</a:t>
            </a:r>
          </a:p>
          <a:p>
            <a:pPr lvl="0"/>
            <a:r>
              <a:rPr lang="en-US" dirty="0"/>
              <a:t>Is there any family history of gout or other rheumatic disorders?</a:t>
            </a:r>
          </a:p>
          <a:p>
            <a:pPr lvl="0"/>
            <a:r>
              <a:rPr lang="en-US" dirty="0"/>
              <a:t>Is there any gait/posture abnormality?</a:t>
            </a:r>
          </a:p>
          <a:p>
            <a:pPr lvl="0"/>
            <a:r>
              <a:rPr lang="en-US" dirty="0"/>
              <a:t>Are there soft tissue symptoms such as pain, tenderness and swelling?</a:t>
            </a:r>
          </a:p>
          <a:p>
            <a:pPr lvl="0"/>
            <a:r>
              <a:rPr lang="en-US" dirty="0"/>
              <a:t>If present, what is the site of these symptoms?</a:t>
            </a:r>
          </a:p>
          <a:p>
            <a:pPr lvl="0"/>
            <a:r>
              <a:rPr lang="en-US" dirty="0"/>
              <a:t>Is there any history of trauma or overuse during sports?</a:t>
            </a:r>
          </a:p>
          <a:p>
            <a:pPr lvl="0"/>
            <a:r>
              <a:rPr lang="en-US" dirty="0"/>
              <a:t>Are there symptoms of bone disease e.g. fracture, dislocation, deformity, pain, swellings?</a:t>
            </a:r>
          </a:p>
          <a:p>
            <a:pPr lvl="0"/>
            <a:r>
              <a:rPr lang="en-US" dirty="0"/>
              <a:t>If yes, is there any history of trauma or stress?</a:t>
            </a:r>
          </a:p>
          <a:p>
            <a:pPr lvl="0"/>
            <a:r>
              <a:rPr lang="en-US" dirty="0"/>
              <a:t>Is there congenital or family history of bone disorder?</a:t>
            </a:r>
          </a:p>
          <a:p>
            <a:endParaRPr lang="en-US" dirty="0"/>
          </a:p>
        </p:txBody>
      </p:sp>
    </p:spTree>
    <p:extLst>
      <p:ext uri="{BB962C8B-B14F-4D97-AF65-F5344CB8AC3E}">
        <p14:creationId xmlns:p14="http://schemas.microsoft.com/office/powerpoint/2010/main" val="422813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u="sng" dirty="0" smtClean="0"/>
              <a:t>(f) </a:t>
            </a:r>
            <a:r>
              <a:rPr lang="en-US" b="1" u="sng" dirty="0" err="1" smtClean="0"/>
              <a:t>Genito</a:t>
            </a:r>
            <a:r>
              <a:rPr lang="en-US" b="1" u="sng" dirty="0" smtClean="0"/>
              <a:t>-urinary </a:t>
            </a:r>
            <a:r>
              <a:rPr lang="en-US" b="1" u="sng" dirty="0"/>
              <a:t>system</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a:t> </a:t>
            </a:r>
          </a:p>
          <a:p>
            <a:pPr lvl="0"/>
            <a:r>
              <a:rPr lang="en-US" dirty="0" smtClean="0"/>
              <a:t>Is the urine altered in amount?</a:t>
            </a:r>
          </a:p>
          <a:p>
            <a:pPr lvl="0"/>
            <a:r>
              <a:rPr lang="en-US" dirty="0" smtClean="0"/>
              <a:t>Is </a:t>
            </a:r>
            <a:r>
              <a:rPr lang="en-US" dirty="0"/>
              <a:t>the stream of urine normal or reduced in flow?</a:t>
            </a:r>
          </a:p>
          <a:p>
            <a:pPr lvl="0"/>
            <a:r>
              <a:rPr lang="en-US" dirty="0"/>
              <a:t>Is urine altered in </a:t>
            </a:r>
            <a:r>
              <a:rPr lang="en-US" dirty="0" err="1"/>
              <a:t>colour</a:t>
            </a:r>
            <a:r>
              <a:rPr lang="en-US" dirty="0"/>
              <a:t>, is it clear/turbid when passed?</a:t>
            </a:r>
          </a:p>
          <a:p>
            <a:pPr lvl="0"/>
            <a:r>
              <a:rPr lang="en-US" dirty="0"/>
              <a:t>Is the blood in urine (</a:t>
            </a:r>
            <a:r>
              <a:rPr lang="en-US" dirty="0" err="1"/>
              <a:t>haematuria</a:t>
            </a:r>
            <a:r>
              <a:rPr lang="en-US" dirty="0"/>
              <a:t>), if yes, at what period of </a:t>
            </a:r>
            <a:r>
              <a:rPr lang="en-US" dirty="0" err="1"/>
              <a:t>micturation</a:t>
            </a:r>
            <a:r>
              <a:rPr lang="en-US" dirty="0"/>
              <a:t>?</a:t>
            </a:r>
          </a:p>
          <a:p>
            <a:pPr lvl="0"/>
            <a:r>
              <a:rPr lang="en-US" dirty="0"/>
              <a:t>Is there increased </a:t>
            </a:r>
            <a:r>
              <a:rPr lang="en-US" dirty="0" err="1"/>
              <a:t>micturation</a:t>
            </a:r>
            <a:r>
              <a:rPr lang="en-US" dirty="0"/>
              <a:t> frequency during the day </a:t>
            </a:r>
            <a:r>
              <a:rPr lang="en-US" b="1" dirty="0"/>
              <a:t>(polyuria)</a:t>
            </a:r>
            <a:r>
              <a:rPr lang="en-US" dirty="0"/>
              <a:t> or night </a:t>
            </a:r>
            <a:r>
              <a:rPr lang="en-US" b="1" dirty="0"/>
              <a:t>(</a:t>
            </a:r>
            <a:r>
              <a:rPr lang="en-US" b="1" dirty="0" err="1"/>
              <a:t>nocturia</a:t>
            </a:r>
            <a:r>
              <a:rPr lang="en-US" b="1" dirty="0"/>
              <a:t>)</a:t>
            </a:r>
            <a:r>
              <a:rPr lang="en-US" dirty="0"/>
              <a:t>?</a:t>
            </a:r>
          </a:p>
          <a:p>
            <a:pPr lvl="0"/>
            <a:r>
              <a:rPr lang="en-US" dirty="0"/>
              <a:t>Is the frequency associated with undue thirst?</a:t>
            </a:r>
          </a:p>
          <a:p>
            <a:pPr lvl="0"/>
            <a:r>
              <a:rPr lang="en-US" dirty="0"/>
              <a:t>Is there pain during </a:t>
            </a:r>
            <a:r>
              <a:rPr lang="en-US" dirty="0" err="1"/>
              <a:t>micturation</a:t>
            </a:r>
            <a:r>
              <a:rPr lang="en-US" dirty="0"/>
              <a:t> </a:t>
            </a:r>
            <a:r>
              <a:rPr lang="en-US" b="1" dirty="0"/>
              <a:t>(dysuria)</a:t>
            </a:r>
            <a:r>
              <a:rPr lang="en-US" dirty="0"/>
              <a:t>? If present, is it before, during or after </a:t>
            </a:r>
            <a:r>
              <a:rPr lang="en-US" dirty="0" err="1"/>
              <a:t>micturation</a:t>
            </a:r>
            <a:r>
              <a:rPr lang="en-US" dirty="0"/>
              <a:t>?</a:t>
            </a:r>
          </a:p>
          <a:p>
            <a:pPr lvl="0"/>
            <a:r>
              <a:rPr lang="en-US" dirty="0"/>
              <a:t>What is the character of the pain and where is it felt?</a:t>
            </a:r>
          </a:p>
          <a:p>
            <a:pPr lvl="0"/>
            <a:r>
              <a:rPr lang="en-US" b="1" dirty="0"/>
              <a:t>Male patient</a:t>
            </a:r>
            <a:r>
              <a:rPr lang="en-US" dirty="0"/>
              <a:t>- is there any urethral discharge, swelling of scrotum?</a:t>
            </a:r>
          </a:p>
          <a:p>
            <a:pPr lvl="0"/>
            <a:r>
              <a:rPr lang="en-US" dirty="0"/>
              <a:t>If there is discharge, when does it occur, i.e. at the initiation or end of </a:t>
            </a:r>
            <a:r>
              <a:rPr lang="en-US" dirty="0" err="1"/>
              <a:t>micturation</a:t>
            </a:r>
            <a:r>
              <a:rPr lang="en-US" dirty="0"/>
              <a:t>?</a:t>
            </a:r>
          </a:p>
          <a:p>
            <a:pPr lvl="0"/>
            <a:r>
              <a:rPr lang="en-US" dirty="0"/>
              <a:t>Is there any history of contact with other woman/women other than the wife?</a:t>
            </a:r>
          </a:p>
          <a:p>
            <a:pPr lvl="0"/>
            <a:r>
              <a:rPr lang="en-US" b="1" dirty="0"/>
              <a:t>Female patient</a:t>
            </a:r>
            <a:r>
              <a:rPr lang="en-US" dirty="0"/>
              <a:t>- is there vaginal discharge (same as in males)?</a:t>
            </a:r>
            <a:r>
              <a:rPr lang="en-US" b="1" dirty="0"/>
              <a:t> </a:t>
            </a:r>
            <a:endParaRPr lang="en-US" dirty="0"/>
          </a:p>
          <a:p>
            <a:pPr lvl="0"/>
            <a:r>
              <a:rPr lang="en-US" dirty="0"/>
              <a:t>Are there any menstrual problems?</a:t>
            </a:r>
          </a:p>
          <a:p>
            <a:pPr lvl="0"/>
            <a:r>
              <a:rPr lang="en-US" dirty="0"/>
              <a:t>Enquire about sexual functional complaints e.g. impotence, premature ejaculation, infertility, anxiety about masturbation or homosexuality.</a:t>
            </a:r>
          </a:p>
        </p:txBody>
      </p:sp>
    </p:spTree>
    <p:extLst>
      <p:ext uri="{BB962C8B-B14F-4D97-AF65-F5344CB8AC3E}">
        <p14:creationId xmlns:p14="http://schemas.microsoft.com/office/powerpoint/2010/main" val="3108337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lvl="0" indent="0">
              <a:buNone/>
            </a:pPr>
            <a:r>
              <a:rPr lang="en-US" b="1" dirty="0" smtClean="0"/>
              <a:t>(v)Past </a:t>
            </a:r>
            <a:r>
              <a:rPr lang="en-US" b="1" dirty="0"/>
              <a:t>medical and Surgical History</a:t>
            </a:r>
            <a:endParaRPr lang="en-US" dirty="0"/>
          </a:p>
          <a:p>
            <a:pPr lvl="0"/>
            <a:r>
              <a:rPr lang="en-US" dirty="0"/>
              <a:t>Any previous/past history should be asked.</a:t>
            </a:r>
          </a:p>
          <a:p>
            <a:pPr lvl="0"/>
            <a:r>
              <a:rPr lang="en-US" dirty="0"/>
              <a:t>This must be verified by asking what actually happened during that illness which made him/her to be admitted – when was it, which  hospital , for how long, what treatment was given, what was the outcome….</a:t>
            </a:r>
          </a:p>
          <a:p>
            <a:pPr lvl="0"/>
            <a:r>
              <a:rPr lang="en-US" dirty="0"/>
              <a:t>Relevant past history pertaining to the present symptoms should be asked e.g. acute rheumatic fever in cases  in cases with rheumatic heart disease, jaundice in the past in case of liver diseases.</a:t>
            </a:r>
          </a:p>
          <a:p>
            <a:pPr lvl="0"/>
            <a:r>
              <a:rPr lang="en-US" dirty="0"/>
              <a:t>Patient with diabetic (not curable) thus ask about age of onset, its progression, drugs used, any complications in the past, adherence to drugs</a:t>
            </a:r>
          </a:p>
          <a:p>
            <a:pPr lvl="0"/>
            <a:r>
              <a:rPr lang="en-US" dirty="0"/>
              <a:t>Childhood illnesses e.g. measles, rubella mumps, whooping cough, chickenpox, rheumatic fever, polio is relevant.</a:t>
            </a:r>
          </a:p>
          <a:p>
            <a:pPr lvl="0"/>
            <a:r>
              <a:rPr lang="en-US" dirty="0"/>
              <a:t>Adult medical illness e.g. diabetes,  hypertension, Tuberculosis, asthma,  hepatitis, HIV diseases must be asked ( menstruation history , birth control, sexual function) carry significance in female presenting with </a:t>
            </a:r>
            <a:r>
              <a:rPr lang="en-US" dirty="0" err="1"/>
              <a:t>gynaecological</a:t>
            </a:r>
            <a:r>
              <a:rPr lang="en-US" dirty="0"/>
              <a:t> complaints</a:t>
            </a:r>
          </a:p>
          <a:p>
            <a:r>
              <a:rPr lang="en-US" b="1" dirty="0"/>
              <a:t>NB</a:t>
            </a:r>
            <a:r>
              <a:rPr lang="en-US" dirty="0"/>
              <a:t>: The patient should narrate the history himself/herself unless otherwise indicate. </a:t>
            </a:r>
          </a:p>
          <a:p>
            <a:pPr marL="0" lvl="0" indent="0">
              <a:buNone/>
            </a:pPr>
            <a:endParaRPr lang="en-US" dirty="0"/>
          </a:p>
        </p:txBody>
      </p:sp>
    </p:spTree>
    <p:extLst>
      <p:ext uri="{BB962C8B-B14F-4D97-AF65-F5344CB8AC3E}">
        <p14:creationId xmlns:p14="http://schemas.microsoft.com/office/powerpoint/2010/main" val="571655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buNone/>
            </a:pPr>
            <a:r>
              <a:rPr lang="en-US" b="1" dirty="0" smtClean="0"/>
              <a:t>(vi) Drug </a:t>
            </a:r>
            <a:r>
              <a:rPr lang="en-US" b="1" dirty="0"/>
              <a:t>History</a:t>
            </a:r>
            <a:endParaRPr lang="en-US" sz="2400" dirty="0"/>
          </a:p>
          <a:p>
            <a:r>
              <a:rPr lang="en-US" dirty="0"/>
              <a:t>List all the medication the patient is taking, including the dose and frequency</a:t>
            </a:r>
            <a:endParaRPr lang="en-US" sz="2400" dirty="0"/>
          </a:p>
          <a:p>
            <a:pPr lvl="0"/>
            <a:r>
              <a:rPr lang="en-US" dirty="0"/>
              <a:t>The patient may not consider some medications to be drugs:</a:t>
            </a:r>
            <a:endParaRPr lang="en-US" sz="2400" dirty="0"/>
          </a:p>
          <a:p>
            <a:pPr lvl="2"/>
            <a:r>
              <a:rPr lang="en-US" dirty="0"/>
              <a:t>Eye/ear drops.</a:t>
            </a:r>
            <a:endParaRPr lang="en-US" sz="1800" dirty="0"/>
          </a:p>
          <a:p>
            <a:pPr lvl="2"/>
            <a:r>
              <a:rPr lang="en-US" dirty="0"/>
              <a:t>Inhalers.</a:t>
            </a:r>
            <a:endParaRPr lang="en-US" sz="1800" dirty="0"/>
          </a:p>
          <a:p>
            <a:pPr lvl="2"/>
            <a:r>
              <a:rPr lang="en-US" dirty="0"/>
              <a:t>Sleeping pills.</a:t>
            </a:r>
            <a:endParaRPr lang="en-US" sz="1800" dirty="0"/>
          </a:p>
          <a:p>
            <a:pPr lvl="2"/>
            <a:r>
              <a:rPr lang="en-US" dirty="0"/>
              <a:t>Oral contraception.</a:t>
            </a:r>
            <a:endParaRPr lang="en-US" sz="1800" dirty="0"/>
          </a:p>
          <a:p>
            <a:pPr lvl="2"/>
            <a:r>
              <a:rPr lang="en-US" dirty="0"/>
              <a:t>Over the counter drugs </a:t>
            </a:r>
            <a:endParaRPr lang="en-US" sz="1800" dirty="0"/>
          </a:p>
          <a:p>
            <a:pPr lvl="2"/>
            <a:r>
              <a:rPr lang="en-US" dirty="0"/>
              <a:t>Herbal remedies.</a:t>
            </a:r>
            <a:endParaRPr lang="en-US" sz="1800" dirty="0"/>
          </a:p>
        </p:txBody>
      </p:sp>
    </p:spTree>
    <p:extLst>
      <p:ext uri="{BB962C8B-B14F-4D97-AF65-F5344CB8AC3E}">
        <p14:creationId xmlns:p14="http://schemas.microsoft.com/office/powerpoint/2010/main" val="4172101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buNone/>
            </a:pPr>
            <a:r>
              <a:rPr lang="en-US" b="1" dirty="0" smtClean="0"/>
              <a:t>(vii) Personal </a:t>
            </a:r>
            <a:r>
              <a:rPr lang="en-US" b="1" dirty="0"/>
              <a:t>, Social &amp; Economic History</a:t>
            </a:r>
            <a:endParaRPr lang="en-US" dirty="0"/>
          </a:p>
          <a:p>
            <a:pPr lvl="0"/>
            <a:r>
              <a:rPr lang="en-US" dirty="0"/>
              <a:t>Ask about the exact nature of work occupation, former occupation if any. Ask about domestic and marital relations in both males and females; ask about marital status, homosexuality is common in single men. </a:t>
            </a:r>
          </a:p>
          <a:p>
            <a:pPr lvl="0"/>
            <a:r>
              <a:rPr lang="en-US" dirty="0"/>
              <a:t>Ask about the type of housing owned or rented the patient lives in – permanent, semi –permanent, temporary housing, ventilation</a:t>
            </a:r>
          </a:p>
          <a:p>
            <a:pPr lvl="0"/>
            <a:r>
              <a:rPr lang="en-US" dirty="0"/>
              <a:t>Ask about sanitary conditions disposal (pit, bush </a:t>
            </a:r>
            <a:r>
              <a:rPr lang="en-US" dirty="0" err="1"/>
              <a:t>etc</a:t>
            </a:r>
            <a:r>
              <a:rPr lang="en-US" dirty="0"/>
              <a:t>)</a:t>
            </a:r>
          </a:p>
          <a:p>
            <a:pPr lvl="0"/>
            <a:r>
              <a:rPr lang="en-US" dirty="0"/>
              <a:t>Ask about education level</a:t>
            </a:r>
          </a:p>
        </p:txBody>
      </p:sp>
    </p:spTree>
    <p:extLst>
      <p:ext uri="{BB962C8B-B14F-4D97-AF65-F5344CB8AC3E}">
        <p14:creationId xmlns:p14="http://schemas.microsoft.com/office/powerpoint/2010/main" val="3564371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lvl="0" indent="0">
              <a:buNone/>
            </a:pPr>
            <a:r>
              <a:rPr lang="en-US" b="1" dirty="0" smtClean="0"/>
              <a:t>(viii)Smoking </a:t>
            </a:r>
            <a:r>
              <a:rPr lang="en-US" b="1" dirty="0"/>
              <a:t>&amp; Alcohol Use</a:t>
            </a:r>
            <a:endParaRPr lang="en-US" dirty="0"/>
          </a:p>
          <a:p>
            <a:pPr lvl="0"/>
            <a:r>
              <a:rPr lang="en-US" dirty="0"/>
              <a:t>Ask about social habits i.e. smoking, alcohol drinking, any drug abuse which is contributes to some diseases </a:t>
            </a:r>
          </a:p>
          <a:p>
            <a:pPr lvl="0"/>
            <a:r>
              <a:rPr lang="en-US" dirty="0"/>
              <a:t>In smoking determine the pack years i.e. the number of sticks taken divide by 20 times the number of years smoked </a:t>
            </a:r>
          </a:p>
          <a:p>
            <a:pPr lvl="0"/>
            <a:r>
              <a:rPr lang="en-US" dirty="0"/>
              <a:t>If patient is an ex-smoker, note the length of time since the patient stopped smoking or taking alcohol</a:t>
            </a:r>
          </a:p>
          <a:p>
            <a:pPr lvl="0"/>
            <a:r>
              <a:rPr lang="en-US" dirty="0"/>
              <a:t>Should attempt to quantify.</a:t>
            </a:r>
          </a:p>
          <a:p>
            <a:pPr lvl="0"/>
            <a:r>
              <a:rPr lang="en-US" dirty="0"/>
              <a:t>Remember to ask about passive smoking</a:t>
            </a:r>
          </a:p>
          <a:p>
            <a:pPr lvl="0"/>
            <a:r>
              <a:rPr lang="en-US" dirty="0"/>
              <a:t>Patient may be trying to please you/ feel embarrassed about openly admitting their true consumption</a:t>
            </a:r>
          </a:p>
          <a:p>
            <a:pPr lvl="0"/>
            <a:r>
              <a:rPr lang="en-US" dirty="0"/>
              <a:t>Beware of appearing judgmental</a:t>
            </a:r>
          </a:p>
        </p:txBody>
      </p:sp>
    </p:spTree>
    <p:extLst>
      <p:ext uri="{BB962C8B-B14F-4D97-AF65-F5344CB8AC3E}">
        <p14:creationId xmlns:p14="http://schemas.microsoft.com/office/powerpoint/2010/main" val="3972829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Do CAGE </a:t>
            </a:r>
            <a:r>
              <a:rPr lang="en-US" b="1" dirty="0"/>
              <a:t>Assessment for alcohol dependency</a:t>
            </a:r>
            <a:endParaRPr lang="en-US" dirty="0"/>
          </a:p>
          <a:p>
            <a:r>
              <a:rPr lang="en-US" b="1" dirty="0"/>
              <a:t>NB</a:t>
            </a:r>
            <a:r>
              <a:rPr lang="en-US" dirty="0"/>
              <a:t>: Some patient may deny history of drug abuse, firm and persistent to get full information either from the patient or from a relative, staining on fingers or teeth should raise strong suspicion that patient is or until recently was a heavy smoker</a:t>
            </a:r>
            <a:r>
              <a:rPr lang="en-US" dirty="0" smtClean="0"/>
              <a:t>.</a:t>
            </a:r>
          </a:p>
          <a:p>
            <a:endParaRPr lang="en-US" dirty="0"/>
          </a:p>
          <a:p>
            <a:pPr marL="0" indent="0">
              <a:buNone/>
            </a:pPr>
            <a:r>
              <a:rPr lang="en-US" dirty="0" smtClean="0">
                <a:solidFill>
                  <a:srgbClr val="FF0000"/>
                </a:solidFill>
              </a:rPr>
              <a:t>(Read about CAGE assessment)- Assignment</a:t>
            </a:r>
            <a:endParaRPr lang="en-US" dirty="0">
              <a:solidFill>
                <a:srgbClr val="FF0000"/>
              </a:solidFill>
            </a:endParaRPr>
          </a:p>
        </p:txBody>
      </p:sp>
    </p:spTree>
    <p:extLst>
      <p:ext uri="{BB962C8B-B14F-4D97-AF65-F5344CB8AC3E}">
        <p14:creationId xmlns:p14="http://schemas.microsoft.com/office/powerpoint/2010/main" val="156068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936"/>
            <a:ext cx="10515600" cy="1325563"/>
          </a:xfrm>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Patient – Doctor Relationship</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lvl="0"/>
            <a:r>
              <a:rPr lang="en-US" dirty="0" smtClean="0"/>
              <a:t>It </a:t>
            </a:r>
            <a:r>
              <a:rPr lang="en-US" dirty="0"/>
              <a:t>is essential that both patient and clinician feel at ease, neither feels threatened by the encounter</a:t>
            </a:r>
            <a:endParaRPr lang="en-US" sz="2400" dirty="0"/>
          </a:p>
          <a:p>
            <a:pPr lvl="1"/>
            <a:r>
              <a:rPr lang="en-US" dirty="0"/>
              <a:t>Does the patient smile, or appear anxious?</a:t>
            </a:r>
            <a:endParaRPr lang="en-US" sz="2000" dirty="0"/>
          </a:p>
          <a:p>
            <a:pPr lvl="1"/>
            <a:r>
              <a:rPr lang="en-US" dirty="0"/>
              <a:t>Do they make good eye contact? </a:t>
            </a:r>
            <a:endParaRPr lang="en-US" sz="2000" dirty="0"/>
          </a:p>
          <a:p>
            <a:pPr lvl="1"/>
            <a:r>
              <a:rPr lang="en-US" dirty="0"/>
              <a:t>Are they frightened or depressed? </a:t>
            </a:r>
            <a:endParaRPr lang="en-US" sz="2000" dirty="0"/>
          </a:p>
          <a:p>
            <a:pPr lvl="1"/>
            <a:r>
              <a:rPr lang="en-US" dirty="0"/>
              <a:t>Are posture and stance normal? </a:t>
            </a:r>
            <a:endParaRPr lang="en-US" sz="2000" dirty="0"/>
          </a:p>
          <a:p>
            <a:pPr lvl="1"/>
            <a:r>
              <a:rPr lang="en-US" dirty="0"/>
              <a:t>Is the patient short of breath, or wheezing?</a:t>
            </a:r>
            <a:endParaRPr lang="en-US" sz="2000" dirty="0"/>
          </a:p>
          <a:p>
            <a:r>
              <a:rPr lang="en-US" dirty="0"/>
              <a:t>Students/clinicians need to approach patients not as “cases” or “diseases”, but as individuals whose problems/symptoms are to be heard empathetically.</a:t>
            </a:r>
            <a:endParaRPr lang="en-US" sz="2400" dirty="0"/>
          </a:p>
          <a:p>
            <a:endParaRPr lang="en-US" dirty="0"/>
          </a:p>
        </p:txBody>
      </p:sp>
    </p:spTree>
    <p:extLst>
      <p:ext uri="{BB962C8B-B14F-4D97-AF65-F5344CB8AC3E}">
        <p14:creationId xmlns:p14="http://schemas.microsoft.com/office/powerpoint/2010/main" val="4037584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lvl="0" indent="0">
              <a:buNone/>
            </a:pPr>
            <a:r>
              <a:rPr lang="en-US" b="1" dirty="0" smtClean="0"/>
              <a:t>(x) Family </a:t>
            </a:r>
            <a:r>
              <a:rPr lang="en-US" b="1" dirty="0"/>
              <a:t>history</a:t>
            </a:r>
            <a:endParaRPr lang="en-US" dirty="0"/>
          </a:p>
          <a:p>
            <a:pPr lvl="0"/>
            <a:r>
              <a:rPr lang="en-US" dirty="0"/>
              <a:t>Note the patient’s position in the family, the ages of the siblings and their health, status of the parents (alive/dead), if dead the cause of death if known</a:t>
            </a:r>
          </a:p>
          <a:p>
            <a:pPr lvl="0"/>
            <a:r>
              <a:rPr lang="en-US" dirty="0"/>
              <a:t>Ask about any diagnosed condition in other living family members</a:t>
            </a:r>
          </a:p>
          <a:p>
            <a:pPr lvl="0"/>
            <a:r>
              <a:rPr lang="en-US" dirty="0"/>
              <a:t>Important illness, age and causes of death of immediate relatives, ask about any known familiar/hereditary disease (</a:t>
            </a:r>
            <a:r>
              <a:rPr lang="en-US" dirty="0" err="1"/>
              <a:t>haemophilia</a:t>
            </a:r>
            <a:r>
              <a:rPr lang="en-US" dirty="0"/>
              <a:t>, SCD) and chronic diseases (diabetes, hypertension coronary artery disease, renal diseases, </a:t>
            </a:r>
            <a:r>
              <a:rPr lang="en-US" dirty="0" err="1"/>
              <a:t>hyperlipidaemia</a:t>
            </a:r>
            <a:r>
              <a:rPr lang="en-US" dirty="0"/>
              <a:t>) cancer &amp; the specific type of cancer, asthma, arthritis, mental illness, epilepsy, allergies etc.</a:t>
            </a:r>
          </a:p>
          <a:p>
            <a:pPr lvl="0"/>
            <a:r>
              <a:rPr lang="en-US" dirty="0"/>
              <a:t>Status of parents –whether alive or dead if dead , the cause of death (if known)</a:t>
            </a:r>
          </a:p>
          <a:p>
            <a:pPr marL="0" indent="0">
              <a:buNone/>
            </a:pPr>
            <a:r>
              <a:rPr lang="en-US" dirty="0"/>
              <a:t> </a:t>
            </a:r>
          </a:p>
        </p:txBody>
      </p:sp>
    </p:spTree>
    <p:extLst>
      <p:ext uri="{BB962C8B-B14F-4D97-AF65-F5344CB8AC3E}">
        <p14:creationId xmlns:p14="http://schemas.microsoft.com/office/powerpoint/2010/main" val="3361415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xi) </a:t>
            </a:r>
            <a:r>
              <a:rPr lang="en-US" b="1" dirty="0" err="1" smtClean="0"/>
              <a:t>Gynae</a:t>
            </a:r>
            <a:r>
              <a:rPr lang="en-US" b="1" dirty="0" smtClean="0"/>
              <a:t> </a:t>
            </a:r>
            <a:r>
              <a:rPr lang="en-US" b="1" dirty="0"/>
              <a:t>History </a:t>
            </a:r>
            <a:r>
              <a:rPr lang="en-US" dirty="0"/>
              <a:t>taking to the females- Enquire about LMP, the flow of the menses( if heavy or light, number of pads used in a day, </a:t>
            </a:r>
            <a:r>
              <a:rPr lang="en-US" dirty="0" err="1"/>
              <a:t>colour</a:t>
            </a:r>
            <a:r>
              <a:rPr lang="en-US" dirty="0"/>
              <a:t>, </a:t>
            </a:r>
            <a:r>
              <a:rPr lang="en-US" dirty="0" err="1"/>
              <a:t>etc</a:t>
            </a:r>
            <a:r>
              <a:rPr lang="en-US" dirty="0"/>
              <a:t>).</a:t>
            </a:r>
          </a:p>
          <a:p>
            <a:endParaRPr lang="en-US" dirty="0"/>
          </a:p>
        </p:txBody>
      </p:sp>
    </p:spTree>
    <p:extLst>
      <p:ext uri="{BB962C8B-B14F-4D97-AF65-F5344CB8AC3E}">
        <p14:creationId xmlns:p14="http://schemas.microsoft.com/office/powerpoint/2010/main" val="4018866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xii) Summarizing a case</a:t>
            </a:r>
          </a:p>
          <a:p>
            <a:pPr marL="0" indent="0">
              <a:buNone/>
            </a:pPr>
            <a:r>
              <a:rPr lang="en-US" dirty="0"/>
              <a:t>Purpose of the summary-  provides sufficient information  to understand the factors which led to the present illness, something of the person in whom the illness is found, and sufficient detail of history, clinical findings and special investigations for the reasoning behind your diagnosis to be appreciated. This is described in detail below. However, it is frequently necessary to describe a patient’s problems in outline only, without formally presenting the case.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401727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a:t>Important points to remember;</a:t>
            </a:r>
          </a:p>
          <a:p>
            <a:r>
              <a:rPr lang="en-US" dirty="0"/>
              <a:t> For a summary, make sure that every point you make is a vital point; do not be tempted to rehash the whole presentation. Make sure the few points you choose to give are stated in a logical order; i.e. beginning with the factors which underlie the current illness, proceeding to the details of that current illness, and followed by subsequent course and plans. For a summary, brevity( concise/exact use of words) is vital. Your summary should not require more than 4 or 5 sentences. </a:t>
            </a:r>
            <a:endParaRPr lang="en-US" dirty="0"/>
          </a:p>
        </p:txBody>
      </p:sp>
    </p:spTree>
    <p:extLst>
      <p:ext uri="{BB962C8B-B14F-4D97-AF65-F5344CB8AC3E}">
        <p14:creationId xmlns:p14="http://schemas.microsoft.com/office/powerpoint/2010/main" val="4082124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38688"/>
            <a:ext cx="10515600" cy="4351338"/>
          </a:xfrm>
        </p:spPr>
        <p:txBody>
          <a:bodyPr/>
          <a:lstStyle/>
          <a:p>
            <a:pPr marL="0" indent="0">
              <a:buNone/>
            </a:pPr>
            <a:r>
              <a:rPr lang="en-US" b="1" dirty="0" smtClean="0"/>
              <a:t>xiii) General </a:t>
            </a:r>
            <a:r>
              <a:rPr lang="en-US" b="1" dirty="0"/>
              <a:t>examination</a:t>
            </a:r>
          </a:p>
          <a:p>
            <a:pPr lvl="2"/>
            <a:r>
              <a:rPr lang="en-US" dirty="0"/>
              <a:t>It is assumed that you clinicians/physicians will act with </a:t>
            </a:r>
            <a:r>
              <a:rPr lang="en-US" b="1" u="sng" dirty="0"/>
              <a:t>professionalism, integrity, honesty, and with  respect for the dignity and privacy</a:t>
            </a:r>
            <a:r>
              <a:rPr lang="en-US" u="sng" dirty="0"/>
              <a:t> of your patients</a:t>
            </a:r>
            <a:endParaRPr lang="en-US" sz="1800" dirty="0"/>
          </a:p>
          <a:p>
            <a:pPr lvl="2"/>
            <a:r>
              <a:rPr lang="en-US" dirty="0"/>
              <a:t> Chaperone should be present during any intimate examination- ideally be the same gender as the patient</a:t>
            </a:r>
            <a:r>
              <a:rPr lang="en-US" u="sng" dirty="0"/>
              <a:t> </a:t>
            </a:r>
            <a:endParaRPr lang="en-US" sz="1800" dirty="0"/>
          </a:p>
          <a:p>
            <a:endParaRPr lang="en-US" dirty="0"/>
          </a:p>
        </p:txBody>
      </p:sp>
    </p:spTree>
    <p:extLst>
      <p:ext uri="{BB962C8B-B14F-4D97-AF65-F5344CB8AC3E}">
        <p14:creationId xmlns:p14="http://schemas.microsoft.com/office/powerpoint/2010/main" val="31405002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The right approach</a:t>
            </a:r>
            <a:endParaRPr lang="en-US" sz="2400" dirty="0"/>
          </a:p>
          <a:p>
            <a:pPr lvl="2"/>
            <a:r>
              <a:rPr lang="en-US" dirty="0"/>
              <a:t>One important rule is that you should always stand at the </a:t>
            </a:r>
            <a:r>
              <a:rPr lang="en-US" b="1" dirty="0"/>
              <a:t>patient's right hand side</a:t>
            </a:r>
            <a:r>
              <a:rPr lang="en-US" dirty="0"/>
              <a:t>. </a:t>
            </a:r>
            <a:endParaRPr lang="en-US" sz="1800" dirty="0"/>
          </a:p>
          <a:p>
            <a:pPr lvl="2"/>
            <a:r>
              <a:rPr lang="en-US" dirty="0"/>
              <a:t>This gives them a feeling of control over the situation (</a:t>
            </a:r>
            <a:r>
              <a:rPr lang="en-US" b="1" dirty="0"/>
              <a:t>most people are right handed) </a:t>
            </a:r>
            <a:endParaRPr lang="en-US" sz="1800" dirty="0"/>
          </a:p>
          <a:p>
            <a:pPr lvl="2"/>
            <a:r>
              <a:rPr lang="en-US" dirty="0"/>
              <a:t>All the standard examination techniques are formulated with this orientation in mind</a:t>
            </a:r>
            <a:endParaRPr lang="en-US" sz="1800" dirty="0"/>
          </a:p>
          <a:p>
            <a:pPr lvl="2"/>
            <a:r>
              <a:rPr lang="en-US" dirty="0"/>
              <a:t>The general examination starts as soon as the patient enters the examination room. The physician should always try to assess the patient’s general appearance which include </a:t>
            </a:r>
            <a:r>
              <a:rPr lang="en-US" dirty="0" err="1"/>
              <a:t>demeanour</a:t>
            </a:r>
            <a:r>
              <a:rPr lang="en-US" dirty="0"/>
              <a:t>, personal cleanliness/hygiene and the nature and status of clothing</a:t>
            </a:r>
            <a:endParaRPr lang="en-US" sz="1800" dirty="0"/>
          </a:p>
          <a:p>
            <a:pPr lvl="2"/>
            <a:r>
              <a:rPr lang="en-US" dirty="0"/>
              <a:t>Use all senses well (</a:t>
            </a:r>
            <a:r>
              <a:rPr lang="en-US" dirty="0" err="1"/>
              <a:t>sight,hearing,tactile,smell</a:t>
            </a:r>
            <a:r>
              <a:rPr lang="en-US" dirty="0"/>
              <a:t> </a:t>
            </a:r>
            <a:r>
              <a:rPr lang="en-US" dirty="0" err="1"/>
              <a:t>etc</a:t>
            </a:r>
            <a:r>
              <a:rPr lang="en-US" dirty="0"/>
              <a:t>)</a:t>
            </a:r>
            <a:endParaRPr lang="en-US" sz="1800" dirty="0"/>
          </a:p>
          <a:p>
            <a:pPr lvl="2"/>
            <a:r>
              <a:rPr lang="en-US" dirty="0"/>
              <a:t>A good general examination requires a co-operative patient and a quiet, warm and well lit room. Day light is better than artificial light, which may mask changes in skin </a:t>
            </a:r>
            <a:r>
              <a:rPr lang="en-US" dirty="0" err="1"/>
              <a:t>colour</a:t>
            </a:r>
            <a:r>
              <a:rPr lang="en-US" dirty="0"/>
              <a:t> e.g. the faint yellow tinge of slight jaundice.</a:t>
            </a:r>
            <a:endParaRPr lang="en-US" sz="1800" dirty="0"/>
          </a:p>
          <a:p>
            <a:endParaRPr lang="en-US" dirty="0"/>
          </a:p>
        </p:txBody>
      </p:sp>
    </p:spTree>
    <p:extLst>
      <p:ext uri="{BB962C8B-B14F-4D97-AF65-F5344CB8AC3E}">
        <p14:creationId xmlns:p14="http://schemas.microsoft.com/office/powerpoint/2010/main" val="2754009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lvl="2"/>
            <a:r>
              <a:rPr lang="en-US" dirty="0"/>
              <a:t>Every attempt should be made to reassure and relax the patient </a:t>
            </a:r>
            <a:endParaRPr lang="en-US" sz="1800" dirty="0"/>
          </a:p>
          <a:p>
            <a:pPr lvl="2"/>
            <a:r>
              <a:rPr lang="en-US" dirty="0"/>
              <a:t>A chaperone should always be present when a male physician/clinician is examining a female patient and vice versa and during rectal and vaginal examination- both to reassure the patient and to protect the physician from subsequent accusations of improper conduct</a:t>
            </a:r>
            <a:endParaRPr lang="en-US" sz="1800" dirty="0"/>
          </a:p>
          <a:p>
            <a:pPr lvl="2"/>
            <a:endParaRPr lang="en-US" dirty="0" smtClean="0"/>
          </a:p>
          <a:p>
            <a:pPr lvl="2"/>
            <a:r>
              <a:rPr lang="en-US" dirty="0" smtClean="0"/>
              <a:t>Expose </a:t>
            </a:r>
            <a:r>
              <a:rPr lang="en-US" dirty="0"/>
              <a:t>appropriately</a:t>
            </a:r>
            <a:endParaRPr lang="en-US" sz="1800" dirty="0"/>
          </a:p>
          <a:p>
            <a:pPr lvl="2"/>
            <a:endParaRPr lang="en-US" dirty="0" smtClean="0"/>
          </a:p>
          <a:p>
            <a:pPr lvl="2"/>
            <a:r>
              <a:rPr lang="en-US" dirty="0" smtClean="0"/>
              <a:t>Start </a:t>
            </a:r>
            <a:r>
              <a:rPr lang="en-US" dirty="0"/>
              <a:t>the examination in a manner that will appear relevant to the patient e.g. a </a:t>
            </a:r>
            <a:r>
              <a:rPr lang="en-US" dirty="0" smtClean="0"/>
              <a:t>patient presenting </a:t>
            </a:r>
            <a:r>
              <a:rPr lang="en-US" dirty="0"/>
              <a:t>with cough, chest pains, start with examination of the chest (affected system)</a:t>
            </a:r>
            <a:r>
              <a:rPr lang="en-US" sz="7200" b="1" dirty="0"/>
              <a:t> </a:t>
            </a:r>
            <a:endParaRPr lang="en-US" sz="1800" dirty="0"/>
          </a:p>
        </p:txBody>
      </p:sp>
    </p:spTree>
    <p:extLst>
      <p:ext uri="{BB962C8B-B14F-4D97-AF65-F5344CB8AC3E}">
        <p14:creationId xmlns:p14="http://schemas.microsoft.com/office/powerpoint/2010/main" val="1241381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Instruments</a:t>
            </a:r>
            <a:r>
              <a:rPr lang="en-US" dirty="0" smtClean="0">
                <a:solidFill>
                  <a:srgbClr val="C00000"/>
                </a:solidFill>
                <a:latin typeface="Times New Roman" panose="02020603050405020304" pitchFamily="18" charset="0"/>
                <a:cs typeface="Times New Roman" panose="02020603050405020304" pitchFamily="18" charset="0"/>
              </a:rPr>
              <a:t> required in examination of patients</a:t>
            </a:r>
            <a:r>
              <a:rPr lang="en-US" dirty="0" smtClean="0"/>
              <a:t>.</a:t>
            </a:r>
            <a:endParaRPr lang="en-US" dirty="0"/>
          </a:p>
        </p:txBody>
      </p:sp>
      <p:sp>
        <p:nvSpPr>
          <p:cNvPr id="3" name="Content Placeholder 2"/>
          <p:cNvSpPr>
            <a:spLocks noGrp="1"/>
          </p:cNvSpPr>
          <p:nvPr>
            <p:ph idx="1"/>
          </p:nvPr>
        </p:nvSpPr>
        <p:spPr/>
        <p:txBody>
          <a:bodyPr>
            <a:normAutofit fontScale="55000" lnSpcReduction="20000"/>
          </a:bodyPr>
          <a:lstStyle/>
          <a:p>
            <a:pPr lvl="0"/>
            <a:r>
              <a:rPr lang="en-US" b="1" dirty="0" err="1" smtClean="0"/>
              <a:t>Stethescope</a:t>
            </a:r>
            <a:endParaRPr lang="en-US" dirty="0"/>
          </a:p>
          <a:p>
            <a:pPr lvl="0"/>
            <a:r>
              <a:rPr lang="en-US" b="1" dirty="0" err="1"/>
              <a:t>Opthalmoscope</a:t>
            </a:r>
            <a:endParaRPr lang="en-US" dirty="0"/>
          </a:p>
          <a:p>
            <a:pPr lvl="0"/>
            <a:r>
              <a:rPr lang="en-US" b="1" dirty="0"/>
              <a:t>Otoscope </a:t>
            </a:r>
            <a:endParaRPr lang="en-US" dirty="0"/>
          </a:p>
          <a:p>
            <a:pPr lvl="0"/>
            <a:r>
              <a:rPr lang="en-US" b="1" dirty="0"/>
              <a:t>Nasal speculum</a:t>
            </a:r>
            <a:endParaRPr lang="en-US" dirty="0"/>
          </a:p>
          <a:p>
            <a:pPr lvl="0"/>
            <a:r>
              <a:rPr lang="en-US" b="1" dirty="0"/>
              <a:t>Tuning fork</a:t>
            </a:r>
            <a:endParaRPr lang="en-US" dirty="0"/>
          </a:p>
          <a:p>
            <a:pPr lvl="0"/>
            <a:r>
              <a:rPr lang="en-US" b="1" dirty="0"/>
              <a:t>Percussion(reflex) hammer</a:t>
            </a:r>
            <a:endParaRPr lang="en-US" dirty="0"/>
          </a:p>
          <a:p>
            <a:pPr lvl="0"/>
            <a:r>
              <a:rPr lang="en-US" b="1" dirty="0"/>
              <a:t>Tape measure</a:t>
            </a:r>
            <a:endParaRPr lang="en-US" dirty="0"/>
          </a:p>
          <a:p>
            <a:pPr lvl="0"/>
            <a:r>
              <a:rPr lang="en-US" b="1" dirty="0"/>
              <a:t>Pen touch (pen light)</a:t>
            </a:r>
            <a:endParaRPr lang="en-US" dirty="0"/>
          </a:p>
          <a:p>
            <a:pPr lvl="0"/>
            <a:r>
              <a:rPr lang="en-US" b="1" dirty="0"/>
              <a:t>Sphygmomanometer – BP Machine</a:t>
            </a:r>
            <a:endParaRPr lang="en-US" dirty="0"/>
          </a:p>
          <a:p>
            <a:pPr lvl="0"/>
            <a:r>
              <a:rPr lang="en-US" b="1" dirty="0"/>
              <a:t>Thermometer</a:t>
            </a:r>
            <a:endParaRPr lang="en-US" dirty="0"/>
          </a:p>
          <a:p>
            <a:pPr lvl="0"/>
            <a:r>
              <a:rPr lang="en-US" b="1" dirty="0"/>
              <a:t>Watch </a:t>
            </a:r>
            <a:endParaRPr lang="en-US" dirty="0"/>
          </a:p>
          <a:p>
            <a:pPr lvl="0"/>
            <a:r>
              <a:rPr lang="en-US" b="1" dirty="0" err="1"/>
              <a:t>Snellens</a:t>
            </a:r>
            <a:r>
              <a:rPr lang="en-US" b="1" dirty="0"/>
              <a:t> chart</a:t>
            </a:r>
            <a:endParaRPr lang="en-US" dirty="0"/>
          </a:p>
          <a:p>
            <a:pPr lvl="0"/>
            <a:r>
              <a:rPr lang="en-US" b="1" dirty="0"/>
              <a:t>Wooden spatula</a:t>
            </a:r>
            <a:endParaRPr lang="en-US" dirty="0"/>
          </a:p>
          <a:p>
            <a:pPr lvl="0"/>
            <a:r>
              <a:rPr lang="en-US" b="1" dirty="0"/>
              <a:t>Gloves</a:t>
            </a:r>
            <a:endParaRPr lang="en-US" dirty="0"/>
          </a:p>
        </p:txBody>
      </p:sp>
    </p:spTree>
    <p:extLst>
      <p:ext uri="{BB962C8B-B14F-4D97-AF65-F5344CB8AC3E}">
        <p14:creationId xmlns:p14="http://schemas.microsoft.com/office/powerpoint/2010/main" val="312988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Observation at glance/First impressions</a:t>
            </a:r>
            <a:endParaRPr lang="en-US" sz="2400" dirty="0"/>
          </a:p>
          <a:p>
            <a:pPr lvl="0"/>
            <a:r>
              <a:rPr lang="en-US" dirty="0"/>
              <a:t>Is the patient comfortable or distressed?</a:t>
            </a:r>
            <a:endParaRPr lang="en-US" sz="2400" dirty="0"/>
          </a:p>
          <a:p>
            <a:pPr lvl="0"/>
            <a:r>
              <a:rPr lang="en-US" dirty="0"/>
              <a:t>Is the patient well (fair general condition) or ill (sick looking)?</a:t>
            </a:r>
            <a:endParaRPr lang="en-US" sz="2400" dirty="0"/>
          </a:p>
          <a:p>
            <a:pPr lvl="0"/>
            <a:r>
              <a:rPr lang="en-US" dirty="0"/>
              <a:t>Is there a recognizable syndrome or </a:t>
            </a:r>
            <a:r>
              <a:rPr lang="en-US" dirty="0" err="1"/>
              <a:t>facies</a:t>
            </a:r>
            <a:r>
              <a:rPr lang="en-US" dirty="0"/>
              <a:t>?</a:t>
            </a:r>
            <a:endParaRPr lang="en-US" sz="2400" dirty="0"/>
          </a:p>
          <a:p>
            <a:pPr lvl="0"/>
            <a:r>
              <a:rPr lang="en-US" dirty="0"/>
              <a:t>Is the patient well nourished and hydrated?</a:t>
            </a:r>
            <a:endParaRPr lang="en-US" sz="2400" dirty="0"/>
          </a:p>
          <a:p>
            <a:pPr lvl="0"/>
            <a:r>
              <a:rPr lang="en-US" dirty="0"/>
              <a:t>Bed-side clues</a:t>
            </a:r>
            <a:endParaRPr lang="en-US" sz="2400" dirty="0"/>
          </a:p>
          <a:p>
            <a:pPr lvl="1"/>
            <a:r>
              <a:rPr lang="en-US" dirty="0"/>
              <a:t>Additional clues as to the patient's state of health in the objects around them</a:t>
            </a:r>
            <a:endParaRPr lang="en-US" sz="2000" dirty="0"/>
          </a:p>
          <a:p>
            <a:pPr lvl="1"/>
            <a:r>
              <a:rPr lang="en-US" dirty="0"/>
              <a:t>Examples: Oxygen tubing, inhalers, insulin injections, glucose meter, or cigarettes </a:t>
            </a:r>
            <a:endParaRPr lang="en-US" sz="2000" dirty="0"/>
          </a:p>
          <a:p>
            <a:pPr lvl="0"/>
            <a:r>
              <a:rPr lang="en-US" b="1" dirty="0"/>
              <a:t>Observe facial appearance of the patient</a:t>
            </a:r>
            <a:r>
              <a:rPr lang="en-US" dirty="0"/>
              <a:t>, the built, complexion, state of clothing. Example a startle look is seen in Grave’s disease, apathy or blunt expression is seen in depression, agitation is indicates hypomania, toxic look with swinging temperatures indicate </a:t>
            </a:r>
            <a:r>
              <a:rPr lang="en-US" dirty="0" err="1"/>
              <a:t>septicaemia</a:t>
            </a:r>
            <a:r>
              <a:rPr lang="en-US" dirty="0"/>
              <a:t> or </a:t>
            </a:r>
            <a:r>
              <a:rPr lang="en-US" dirty="0" err="1"/>
              <a:t>toxaemia</a:t>
            </a:r>
            <a:r>
              <a:rPr lang="en-US" dirty="0"/>
              <a:t>.</a:t>
            </a:r>
            <a:endParaRPr lang="en-US" sz="2400" dirty="0"/>
          </a:p>
          <a:p>
            <a:r>
              <a:rPr lang="en-US" b="1" dirty="0"/>
              <a:t>NB:</a:t>
            </a:r>
            <a:r>
              <a:rPr lang="en-US" dirty="0"/>
              <a:t> The recognition of looks of pain, fear, anxiety and grief alerts the clinician to explore the possibility of underlying psychiatric disorder.</a:t>
            </a:r>
            <a:endParaRPr lang="en-US" sz="2400" dirty="0"/>
          </a:p>
        </p:txBody>
      </p:sp>
    </p:spTree>
    <p:extLst>
      <p:ext uri="{BB962C8B-B14F-4D97-AF65-F5344CB8AC3E}">
        <p14:creationId xmlns:p14="http://schemas.microsoft.com/office/powerpoint/2010/main" val="6744486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62500" lnSpcReduction="20000"/>
          </a:bodyPr>
          <a:lstStyle/>
          <a:p>
            <a:pPr lvl="0"/>
            <a:r>
              <a:rPr lang="en-US" b="1" dirty="0"/>
              <a:t>State of clothing and personal hygiene</a:t>
            </a:r>
            <a:r>
              <a:rPr lang="en-US" dirty="0"/>
              <a:t>- inspection of clothing gives information about personality and state of mind. Patients with dementia are shabbily dressed and may have soiling of underwear.</a:t>
            </a:r>
          </a:p>
          <a:p>
            <a:r>
              <a:rPr lang="en-US" dirty="0"/>
              <a:t>Excessive clothing may reflect the cold intolerance of hypothyroidism, or to hide skin rash/disease or needle marks.</a:t>
            </a:r>
          </a:p>
          <a:p>
            <a:pPr lvl="0"/>
            <a:r>
              <a:rPr lang="en-US" b="1" dirty="0"/>
              <a:t>Mental state/consciousness-</a:t>
            </a:r>
            <a:r>
              <a:rPr lang="en-US" dirty="0"/>
              <a:t> is the patient conscious? Patient’s conscious level should be assessed (GCS). </a:t>
            </a:r>
          </a:p>
          <a:p>
            <a:r>
              <a:rPr lang="en-US" dirty="0"/>
              <a:t>Note whether the patient is co-operative and answers your questions or non-cooperative and avoids or overlooks your question. </a:t>
            </a:r>
          </a:p>
          <a:p>
            <a:pPr lvl="0"/>
            <a:r>
              <a:rPr lang="en-US" b="1" dirty="0"/>
              <a:t>Posture/Gait and abnormal movements</a:t>
            </a:r>
            <a:r>
              <a:rPr lang="en-US" dirty="0"/>
              <a:t>- observe the gait of the patient while getting into the examination room this may give a valuable information e.g. patients with congestive cardiac failure may sit up on the bed due to </a:t>
            </a:r>
            <a:r>
              <a:rPr lang="en-US" dirty="0" err="1"/>
              <a:t>orthopnoea</a:t>
            </a:r>
            <a:r>
              <a:rPr lang="en-US" dirty="0"/>
              <a:t>, patients with asthma are </a:t>
            </a:r>
            <a:r>
              <a:rPr lang="en-US" dirty="0" err="1"/>
              <a:t>dyspnoeic</a:t>
            </a:r>
            <a:r>
              <a:rPr lang="en-US" dirty="0"/>
              <a:t> at rest, patients with </a:t>
            </a:r>
            <a:r>
              <a:rPr lang="en-US" dirty="0" err="1"/>
              <a:t>colics</a:t>
            </a:r>
            <a:r>
              <a:rPr lang="en-US" dirty="0"/>
              <a:t> are restless and will toss themselves in bed in agony, patients with neurological disorders produce a characteristic posture e.g. neck retraction in meningitis, </a:t>
            </a:r>
            <a:r>
              <a:rPr lang="en-US" dirty="0" err="1"/>
              <a:t>opisthotonus</a:t>
            </a:r>
            <a:r>
              <a:rPr lang="en-US" dirty="0"/>
              <a:t> in Tetanus</a:t>
            </a:r>
          </a:p>
          <a:p>
            <a:pPr lvl="0"/>
            <a:r>
              <a:rPr lang="en-US" b="1" dirty="0"/>
              <a:t>Sound/voice/speech</a:t>
            </a:r>
            <a:r>
              <a:rPr lang="en-US" dirty="0"/>
              <a:t>- normal speech is produced by coordination of the tongue, lips, palate, nose and voice box in the larynx. Some non-neurological causes may produce disturbances in speech such as cleft palate, nasal obstruction, loose denture and dryness of the mouth. </a:t>
            </a:r>
          </a:p>
          <a:p>
            <a:r>
              <a:rPr lang="en-US" dirty="0"/>
              <a:t>Hoarseness of voice may be due to local causes</a:t>
            </a:r>
            <a:r>
              <a:rPr lang="en-US" b="1" dirty="0"/>
              <a:t> (Laryngitis) </a:t>
            </a:r>
            <a:r>
              <a:rPr lang="en-US" dirty="0"/>
              <a:t>or a neurological disorder. </a:t>
            </a:r>
          </a:p>
          <a:p>
            <a:r>
              <a:rPr lang="en-US" dirty="0"/>
              <a:t>Some other sound may help in diagnosis e.g. wheezing, rattling or stridor help in differentiation of </a:t>
            </a:r>
            <a:r>
              <a:rPr lang="en-US" dirty="0" err="1"/>
              <a:t>dyspnoea</a:t>
            </a:r>
            <a:r>
              <a:rPr lang="en-US" dirty="0"/>
              <a:t>.</a:t>
            </a:r>
          </a:p>
          <a:p>
            <a:endParaRPr lang="en-US" dirty="0"/>
          </a:p>
        </p:txBody>
      </p:sp>
    </p:spTree>
    <p:extLst>
      <p:ext uri="{BB962C8B-B14F-4D97-AF65-F5344CB8AC3E}">
        <p14:creationId xmlns:p14="http://schemas.microsoft.com/office/powerpoint/2010/main" val="1201584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Skills in History Taking</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lvl="0"/>
            <a:r>
              <a:rPr lang="en-US" dirty="0" smtClean="0"/>
              <a:t>It </a:t>
            </a:r>
            <a:r>
              <a:rPr lang="en-US" dirty="0"/>
              <a:t>is vital for the doctor to steer and </a:t>
            </a:r>
            <a:r>
              <a:rPr lang="en-US" dirty="0" err="1"/>
              <a:t>mould</a:t>
            </a:r>
            <a:r>
              <a:rPr lang="en-US" dirty="0"/>
              <a:t> the process </a:t>
            </a:r>
          </a:p>
          <a:p>
            <a:pPr lvl="0"/>
            <a:r>
              <a:rPr lang="en-US" dirty="0"/>
              <a:t>Ensures information gathered is complete, coherent and, logical</a:t>
            </a:r>
          </a:p>
          <a:p>
            <a:pPr lvl="0"/>
            <a:r>
              <a:rPr lang="en-US" dirty="0"/>
              <a:t>It is very important to use words the patient will understand and use appropriately</a:t>
            </a:r>
          </a:p>
          <a:p>
            <a:pPr lvl="0"/>
            <a:r>
              <a:rPr lang="en-US" dirty="0"/>
              <a:t>During any consultation </a:t>
            </a:r>
            <a:r>
              <a:rPr lang="en-US" b="1" u="sng" dirty="0"/>
              <a:t>non-verbal communication</a:t>
            </a:r>
            <a:r>
              <a:rPr lang="en-US" dirty="0"/>
              <a:t> is as important as what the patient says</a:t>
            </a:r>
          </a:p>
          <a:p>
            <a:pPr lvl="0"/>
            <a:r>
              <a:rPr lang="en-US" dirty="0"/>
              <a:t>The history of a patient should contain all the facts of medical significance in the life of a patient</a:t>
            </a:r>
          </a:p>
          <a:p>
            <a:pPr lvl="0"/>
            <a:r>
              <a:rPr lang="en-US" dirty="0"/>
              <a:t>The history should be recorded in a chronological order, and recent events should be given most attention.</a:t>
            </a:r>
          </a:p>
          <a:p>
            <a:pPr lvl="0"/>
            <a:r>
              <a:rPr lang="en-US" dirty="0"/>
              <a:t>Allow the patients to narrate his/her history in his/her own way and language without any interruption.</a:t>
            </a:r>
          </a:p>
          <a:p>
            <a:pPr lvl="0"/>
            <a:r>
              <a:rPr lang="en-US" dirty="0"/>
              <a:t>Physicians/clinicians should be careful not to suggest the answers to the questions being posed.</a:t>
            </a:r>
          </a:p>
        </p:txBody>
      </p:sp>
    </p:spTree>
    <p:extLst>
      <p:ext uri="{BB962C8B-B14F-4D97-AF65-F5344CB8AC3E}">
        <p14:creationId xmlns:p14="http://schemas.microsoft.com/office/powerpoint/2010/main" val="19808675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47500" lnSpcReduction="20000"/>
          </a:bodyPr>
          <a:lstStyle/>
          <a:p>
            <a:r>
              <a:rPr lang="en-US" sz="3300" dirty="0"/>
              <a:t>Sounds during cough may be characteristic of some disorders such as </a:t>
            </a:r>
            <a:r>
              <a:rPr lang="en-US" sz="3300" b="1" i="1" dirty="0"/>
              <a:t>whooping cough</a:t>
            </a:r>
            <a:r>
              <a:rPr lang="en-US" sz="3300" dirty="0"/>
              <a:t> which is suggestive of </a:t>
            </a:r>
            <a:r>
              <a:rPr lang="en-US" sz="3300" b="1" i="1" dirty="0"/>
              <a:t>Pertussis,</a:t>
            </a:r>
            <a:r>
              <a:rPr lang="en-US" sz="3300" dirty="0"/>
              <a:t> </a:t>
            </a:r>
            <a:r>
              <a:rPr lang="en-US" sz="3300" b="1" i="1" dirty="0"/>
              <a:t>brassy cough</a:t>
            </a:r>
            <a:r>
              <a:rPr lang="en-US" sz="3300" dirty="0"/>
              <a:t> indicate </a:t>
            </a:r>
            <a:r>
              <a:rPr lang="en-US" sz="3300" b="1" i="1" dirty="0"/>
              <a:t>bronchial obstruction</a:t>
            </a:r>
            <a:r>
              <a:rPr lang="en-US" sz="3300" dirty="0"/>
              <a:t> (adenoma), </a:t>
            </a:r>
            <a:r>
              <a:rPr lang="en-US" sz="3300" b="1" i="1" dirty="0"/>
              <a:t>barking cough</a:t>
            </a:r>
            <a:r>
              <a:rPr lang="en-US" sz="3300" dirty="0"/>
              <a:t> suggests </a:t>
            </a:r>
            <a:r>
              <a:rPr lang="en-US" sz="3300" b="1" i="1" dirty="0" err="1"/>
              <a:t>tracheobronchitis</a:t>
            </a:r>
            <a:endParaRPr lang="en-US" sz="3300" dirty="0"/>
          </a:p>
          <a:p>
            <a:pPr lvl="0"/>
            <a:r>
              <a:rPr lang="en-US" sz="3300" b="1" dirty="0"/>
              <a:t>Smell/</a:t>
            </a:r>
            <a:r>
              <a:rPr lang="en-US" sz="3300" b="1" dirty="0" err="1"/>
              <a:t>Odour</a:t>
            </a:r>
            <a:r>
              <a:rPr lang="en-US" sz="3300" b="1" dirty="0"/>
              <a:t>-</a:t>
            </a:r>
            <a:r>
              <a:rPr lang="en-US" sz="3300" dirty="0"/>
              <a:t> normal smell or </a:t>
            </a:r>
            <a:r>
              <a:rPr lang="en-US" sz="3300" dirty="0" err="1"/>
              <a:t>odour</a:t>
            </a:r>
            <a:r>
              <a:rPr lang="en-US" sz="3300" dirty="0"/>
              <a:t> from the body is due to sweat. Pungent smell may be due to excessive sweating and poor personal hygiene. </a:t>
            </a:r>
          </a:p>
          <a:p>
            <a:r>
              <a:rPr lang="en-US" sz="3300" dirty="0" err="1"/>
              <a:t>Malodour</a:t>
            </a:r>
            <a:r>
              <a:rPr lang="en-US" sz="3300" dirty="0"/>
              <a:t> (</a:t>
            </a:r>
            <a:r>
              <a:rPr lang="en-US" sz="3300" dirty="0" err="1"/>
              <a:t>odour</a:t>
            </a:r>
            <a:r>
              <a:rPr lang="en-US" sz="3300" dirty="0"/>
              <a:t> of dirty and soiled clothing and smell of dried-out urine) occurs in elderly or     physically disabled /bed ridden patients or those with dementia.</a:t>
            </a:r>
          </a:p>
          <a:p>
            <a:r>
              <a:rPr lang="en-US" sz="3300" dirty="0"/>
              <a:t>Offensive/</a:t>
            </a:r>
            <a:r>
              <a:rPr lang="en-US" sz="3300" dirty="0" err="1"/>
              <a:t>faecal</a:t>
            </a:r>
            <a:r>
              <a:rPr lang="en-US" sz="3300" dirty="0"/>
              <a:t> smell from the body occurs in </a:t>
            </a:r>
            <a:r>
              <a:rPr lang="en-US" sz="3300" dirty="0" err="1"/>
              <a:t>gastrocolic</a:t>
            </a:r>
            <a:r>
              <a:rPr lang="en-US" sz="3300" dirty="0"/>
              <a:t> fistula.</a:t>
            </a:r>
          </a:p>
          <a:p>
            <a:r>
              <a:rPr lang="en-US" sz="3300" b="1" dirty="0"/>
              <a:t>Halitosis</a:t>
            </a:r>
            <a:r>
              <a:rPr lang="en-US" sz="3300" dirty="0"/>
              <a:t> means malodorous breath which often goes unrecognized by the patient but is offensive to others.</a:t>
            </a:r>
          </a:p>
          <a:p>
            <a:r>
              <a:rPr lang="en-US" sz="3300" b="1" dirty="0"/>
              <a:t>Causes of Halitosis</a:t>
            </a:r>
            <a:endParaRPr lang="en-US" sz="3300" dirty="0"/>
          </a:p>
          <a:p>
            <a:pPr lvl="0"/>
            <a:r>
              <a:rPr lang="en-US" sz="3300" b="1" dirty="0"/>
              <a:t>Malodorous breath (halitosis)-</a:t>
            </a:r>
            <a:r>
              <a:rPr lang="en-US" sz="3300" dirty="0"/>
              <a:t> Bronchiectasis, lung abscess, oral sepsis (stomatitis, gingivitis), extensive carries, atrophic rhinitis, smoking and idiopathic.</a:t>
            </a:r>
          </a:p>
          <a:p>
            <a:pPr lvl="0"/>
            <a:r>
              <a:rPr lang="en-US" sz="3300" b="1" dirty="0"/>
              <a:t>A fishy </a:t>
            </a:r>
            <a:r>
              <a:rPr lang="en-US" sz="3300" b="1" dirty="0" err="1"/>
              <a:t>odour</a:t>
            </a:r>
            <a:r>
              <a:rPr lang="en-US" sz="3300" b="1" dirty="0"/>
              <a:t> (fetor </a:t>
            </a:r>
            <a:r>
              <a:rPr lang="en-US" sz="3300" b="1" dirty="0" err="1"/>
              <a:t>hepaticus</a:t>
            </a:r>
            <a:r>
              <a:rPr lang="en-US" sz="3300" b="1" dirty="0"/>
              <a:t>)-</a:t>
            </a:r>
            <a:r>
              <a:rPr lang="en-US" sz="3300" dirty="0"/>
              <a:t> hepatic failure</a:t>
            </a:r>
          </a:p>
          <a:p>
            <a:pPr lvl="0"/>
            <a:r>
              <a:rPr lang="en-US" sz="3300" b="1" dirty="0" err="1"/>
              <a:t>Ammonical</a:t>
            </a:r>
            <a:r>
              <a:rPr lang="en-US" sz="3300" b="1" dirty="0"/>
              <a:t> or urinary smell-</a:t>
            </a:r>
            <a:r>
              <a:rPr lang="en-US" sz="3300" dirty="0"/>
              <a:t> </a:t>
            </a:r>
            <a:r>
              <a:rPr lang="en-US" sz="3300" dirty="0" err="1"/>
              <a:t>uraemia</a:t>
            </a:r>
            <a:r>
              <a:rPr lang="en-US" sz="3300" dirty="0"/>
              <a:t>, </a:t>
            </a:r>
            <a:r>
              <a:rPr lang="en-US" sz="3300" dirty="0" err="1"/>
              <a:t>azotaemia</a:t>
            </a:r>
            <a:endParaRPr lang="en-US" sz="3300" dirty="0"/>
          </a:p>
          <a:p>
            <a:pPr lvl="0"/>
            <a:r>
              <a:rPr lang="en-US" sz="3300" b="1" dirty="0"/>
              <a:t>Sweet or fruity </a:t>
            </a:r>
            <a:r>
              <a:rPr lang="en-US" sz="3300" b="1" dirty="0" err="1"/>
              <a:t>oduor</a:t>
            </a:r>
            <a:r>
              <a:rPr lang="en-US" sz="3300" b="1" dirty="0"/>
              <a:t>-</a:t>
            </a:r>
            <a:r>
              <a:rPr lang="en-US" sz="3300" dirty="0"/>
              <a:t> diabetic or starvation ketoacidosis</a:t>
            </a:r>
          </a:p>
          <a:p>
            <a:r>
              <a:rPr lang="en-US" dirty="0"/>
              <a:t> </a:t>
            </a:r>
          </a:p>
        </p:txBody>
      </p:sp>
    </p:spTree>
    <p:extLst>
      <p:ext uri="{BB962C8B-B14F-4D97-AF65-F5344CB8AC3E}">
        <p14:creationId xmlns:p14="http://schemas.microsoft.com/office/powerpoint/2010/main" val="794861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Example</a:t>
            </a:r>
            <a:endParaRPr lang="en-US" dirty="0"/>
          </a:p>
          <a:p>
            <a:r>
              <a:rPr lang="en-US" b="1" dirty="0"/>
              <a:t>On general examination</a:t>
            </a:r>
            <a:r>
              <a:rPr lang="en-US" b="1" dirty="0" smtClean="0"/>
              <a:t>,   </a:t>
            </a:r>
            <a:r>
              <a:rPr lang="en-US" b="1" dirty="0"/>
              <a:t>the patient is fully conscious, cooperative, </a:t>
            </a:r>
            <a:r>
              <a:rPr lang="en-US" b="1" dirty="0" smtClean="0"/>
              <a:t>well oriented in time, person and place, and </a:t>
            </a:r>
            <a:r>
              <a:rPr lang="en-US" b="1" dirty="0"/>
              <a:t>lying/sitting comfortably in bed. He/she is having a normal built, physical appearance and maintaining good personal hygiene. He is well nourished and well hydrated. He/she is not pale, not cyanosed, not jaundiced, not dehydrated, has no finger clubbing and has no lymphadenopathy.</a:t>
            </a:r>
            <a:endParaRPr lang="en-US" dirty="0"/>
          </a:p>
          <a:p>
            <a:r>
              <a:rPr lang="en-US" b="1" dirty="0"/>
              <a:t>The vitals- BP…………, PR…................ RR…………….. and T………………are within normal ranges.</a:t>
            </a:r>
            <a:endParaRPr lang="en-US" dirty="0"/>
          </a:p>
          <a:p>
            <a:endParaRPr lang="en-US" dirty="0"/>
          </a:p>
        </p:txBody>
      </p:sp>
    </p:spTree>
    <p:extLst>
      <p:ext uri="{BB962C8B-B14F-4D97-AF65-F5344CB8AC3E}">
        <p14:creationId xmlns:p14="http://schemas.microsoft.com/office/powerpoint/2010/main" val="11193723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Times New Roman" panose="02020603050405020304" pitchFamily="18" charset="0"/>
                <a:cs typeface="Times New Roman" panose="02020603050405020304" pitchFamily="18" charset="0"/>
              </a:rPr>
              <a:t>Examination of general </a:t>
            </a:r>
            <a:r>
              <a:rPr lang="en-US" dirty="0" smtClean="0">
                <a:solidFill>
                  <a:srgbClr val="C00000"/>
                </a:solidFill>
                <a:latin typeface="Times New Roman" panose="02020603050405020304" pitchFamily="18" charset="0"/>
                <a:cs typeface="Times New Roman" panose="02020603050405020304" pitchFamily="18" charset="0"/>
              </a:rPr>
              <a:t>parameters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b="1" dirty="0" smtClean="0"/>
          </a:p>
          <a:p>
            <a:pPr marL="0" indent="0">
              <a:buNone/>
            </a:pPr>
            <a:r>
              <a:rPr lang="en-US" b="1" dirty="0" smtClean="0"/>
              <a:t>(1) Examine </a:t>
            </a:r>
            <a:r>
              <a:rPr lang="en-US" b="1" dirty="0"/>
              <a:t>for Pallor</a:t>
            </a:r>
            <a:endParaRPr lang="en-US" dirty="0"/>
          </a:p>
          <a:p>
            <a:pPr lvl="0"/>
            <a:r>
              <a:rPr lang="en-US" dirty="0"/>
              <a:t>Inspecting the palpebral conjunctiva, nail </a:t>
            </a:r>
            <a:r>
              <a:rPr lang="en-US" dirty="0" err="1" smtClean="0"/>
              <a:t>beds,toungue</a:t>
            </a:r>
            <a:r>
              <a:rPr lang="en-US" dirty="0" smtClean="0"/>
              <a:t> </a:t>
            </a:r>
            <a:r>
              <a:rPr lang="en-US" dirty="0"/>
              <a:t>and </a:t>
            </a:r>
            <a:r>
              <a:rPr lang="en-US" dirty="0" smtClean="0"/>
              <a:t>palms for changes of the skin </a:t>
            </a:r>
            <a:endParaRPr lang="en-US" dirty="0"/>
          </a:p>
          <a:p>
            <a:pPr lvl="0"/>
            <a:r>
              <a:rPr lang="en-US" dirty="0"/>
              <a:t>Peripheral vasoconstriction or poor blood flow causes skin and conjunctival pallor, even in the absence of blood loss</a:t>
            </a:r>
          </a:p>
          <a:p>
            <a:pPr lvl="0"/>
            <a:r>
              <a:rPr lang="en-US" dirty="0"/>
              <a:t>Facial pallor is often a sign of severe </a:t>
            </a:r>
            <a:r>
              <a:rPr lang="en-US" dirty="0" err="1"/>
              <a:t>anaemia</a:t>
            </a:r>
            <a:r>
              <a:rPr lang="en-US" dirty="0"/>
              <a:t>  </a:t>
            </a:r>
          </a:p>
          <a:p>
            <a:endParaRPr lang="en-US" dirty="0"/>
          </a:p>
        </p:txBody>
      </p:sp>
    </p:spTree>
    <p:extLst>
      <p:ext uri="{BB962C8B-B14F-4D97-AF65-F5344CB8AC3E}">
        <p14:creationId xmlns:p14="http://schemas.microsoft.com/office/powerpoint/2010/main" val="368053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Where do you check for pall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4555" y="1690688"/>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7633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3074" name="Picture 2" descr="Pallor | Epomedicin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51465" y="1825625"/>
            <a:ext cx="4755070" cy="4351338"/>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p:cNvPicPr>
            <a:picLocks noGrp="1" noChangeAspect="1"/>
          </p:cNvPicPr>
          <p:nvPr>
            <p:ph sz="half" idx="2"/>
          </p:nvPr>
        </p:nvPicPr>
        <p:blipFill>
          <a:blip r:embed="rId3"/>
          <a:stretch>
            <a:fillRect/>
          </a:stretch>
        </p:blipFill>
        <p:spPr>
          <a:xfrm>
            <a:off x="7733211" y="1842748"/>
            <a:ext cx="3620590" cy="4126978"/>
          </a:xfrm>
          <a:prstGeom prst="rect">
            <a:avLst/>
          </a:prstGeom>
        </p:spPr>
      </p:pic>
    </p:spTree>
    <p:extLst>
      <p:ext uri="{BB962C8B-B14F-4D97-AF65-F5344CB8AC3E}">
        <p14:creationId xmlns:p14="http://schemas.microsoft.com/office/powerpoint/2010/main" val="3260497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098" name="Picture 2" descr="What is Pallor in Medicine || Where to Look for Pallor - YouTub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6469" y="1825625"/>
            <a:ext cx="987552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118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(2) Examine </a:t>
            </a:r>
            <a:r>
              <a:rPr lang="en-US" b="1" dirty="0"/>
              <a:t>for Cyanosis </a:t>
            </a:r>
            <a:endParaRPr lang="en-US" dirty="0"/>
          </a:p>
          <a:p>
            <a:pPr lvl="0"/>
            <a:endParaRPr lang="en-US" b="1" dirty="0" smtClean="0"/>
          </a:p>
          <a:p>
            <a:pPr lvl="0"/>
            <a:r>
              <a:rPr lang="en-US" b="1" dirty="0" smtClean="0"/>
              <a:t>Cyanosis </a:t>
            </a:r>
            <a:r>
              <a:rPr lang="en-US" dirty="0"/>
              <a:t>refers to a bluish discoloration of the skin and mucous membranes, produced by presence of reduced </a:t>
            </a:r>
            <a:r>
              <a:rPr lang="en-US" dirty="0" err="1"/>
              <a:t>haemoglobin</a:t>
            </a:r>
            <a:r>
              <a:rPr lang="en-US" dirty="0"/>
              <a:t> in the blood either locally as in impaired peripheral circulation or generally, when oxygenation of the blood is defective. </a:t>
            </a:r>
          </a:p>
        </p:txBody>
      </p:sp>
    </p:spTree>
    <p:extLst>
      <p:ext uri="{BB962C8B-B14F-4D97-AF65-F5344CB8AC3E}">
        <p14:creationId xmlns:p14="http://schemas.microsoft.com/office/powerpoint/2010/main" val="9831781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lvl="0"/>
            <a:r>
              <a:rPr lang="en-US" dirty="0" smtClean="0"/>
              <a:t>Cyanosis occur due to reduction </a:t>
            </a:r>
            <a:r>
              <a:rPr lang="en-US" dirty="0"/>
              <a:t>in blood supply or a slowing of the peripheral circulation. </a:t>
            </a:r>
          </a:p>
          <a:p>
            <a:pPr lvl="0"/>
            <a:r>
              <a:rPr lang="en-US" dirty="0"/>
              <a:t> Arises through exposure to cold, reduced cardiac output or peripheral vascular disease.</a:t>
            </a:r>
          </a:p>
          <a:p>
            <a:r>
              <a:rPr lang="en-US" dirty="0"/>
              <a:t>One cannot have central cyanosis without demonstrating peripheral cyanosis, </a:t>
            </a:r>
            <a:r>
              <a:rPr lang="en-US" b="1" dirty="0"/>
              <a:t>but</a:t>
            </a:r>
            <a:r>
              <a:rPr lang="en-US" dirty="0"/>
              <a:t> peripheral cyanosis can occur alone</a:t>
            </a:r>
          </a:p>
        </p:txBody>
      </p:sp>
    </p:spTree>
    <p:extLst>
      <p:ext uri="{BB962C8B-B14F-4D97-AF65-F5344CB8AC3E}">
        <p14:creationId xmlns:p14="http://schemas.microsoft.com/office/powerpoint/2010/main" val="5202740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Cyanosis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Central </a:t>
            </a:r>
            <a:r>
              <a:rPr lang="en-US" b="1" dirty="0"/>
              <a:t>cyanosis</a:t>
            </a:r>
            <a:r>
              <a:rPr lang="en-US" dirty="0"/>
              <a:t>- results from imperfect oxygenation of blood, as seen in heart failure and some lung disease or from mixture of </a:t>
            </a:r>
            <a:r>
              <a:rPr lang="en-US" dirty="0" err="1"/>
              <a:t>desaturated</a:t>
            </a:r>
            <a:r>
              <a:rPr lang="en-US" dirty="0"/>
              <a:t> venous blood with arterial blood due to right to left (venous-arterial) shunt in the heart. </a:t>
            </a:r>
          </a:p>
          <a:p>
            <a:r>
              <a:rPr lang="en-US" dirty="0"/>
              <a:t>In this case the cyanosis is general and characteristically affects the </a:t>
            </a:r>
            <a:r>
              <a:rPr lang="en-US" b="1" dirty="0"/>
              <a:t>tongue, lips</a:t>
            </a:r>
            <a:r>
              <a:rPr lang="en-US" dirty="0"/>
              <a:t> which appear blue as well as the limbs. The cyanosed extremities are warm.</a:t>
            </a:r>
          </a:p>
          <a:p>
            <a:r>
              <a:rPr lang="en-US" dirty="0"/>
              <a:t> </a:t>
            </a:r>
            <a:r>
              <a:rPr lang="en-US" b="1" dirty="0"/>
              <a:t>Peripheral cyanosis</a:t>
            </a:r>
            <a:r>
              <a:rPr lang="en-US" dirty="0"/>
              <a:t>- is due to excessive reduction of </a:t>
            </a:r>
            <a:r>
              <a:rPr lang="en-US" dirty="0" err="1"/>
              <a:t>Oxyhaemoglobin</a:t>
            </a:r>
            <a:r>
              <a:rPr lang="en-US" dirty="0"/>
              <a:t> in the capillaries when the flow of blood is slowed. This happens due to exposure to cold, when there is venous obstruction or in heart failure.  The cyanosed extremities (toes, fingers) appear blue and are cold, the tongue is unaffected.</a:t>
            </a:r>
          </a:p>
          <a:p>
            <a:r>
              <a:rPr lang="en-US" dirty="0"/>
              <a:t>Cyanosis of heart failure is often due to both central and peripheral causes. Carbon monoxide poisoning produces a generalized cherry-red </a:t>
            </a:r>
            <a:r>
              <a:rPr lang="en-US" dirty="0" err="1"/>
              <a:t>discolouration</a:t>
            </a:r>
            <a:r>
              <a:rPr lang="en-US" dirty="0"/>
              <a:t>, due to the presence of </a:t>
            </a:r>
            <a:r>
              <a:rPr lang="en-US" dirty="0" err="1"/>
              <a:t>carboxyhaemoglobin</a:t>
            </a:r>
            <a:endParaRPr lang="en-US" dirty="0"/>
          </a:p>
        </p:txBody>
      </p:sp>
    </p:spTree>
    <p:extLst>
      <p:ext uri="{BB962C8B-B14F-4D97-AF65-F5344CB8AC3E}">
        <p14:creationId xmlns:p14="http://schemas.microsoft.com/office/powerpoint/2010/main" val="37669116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3) Examine </a:t>
            </a:r>
            <a:r>
              <a:rPr lang="en-US" b="1" dirty="0"/>
              <a:t>for Jaundice </a:t>
            </a:r>
            <a:endParaRPr lang="en-US" dirty="0"/>
          </a:p>
          <a:p>
            <a:pPr lvl="0"/>
            <a:r>
              <a:rPr lang="en-US" dirty="0"/>
              <a:t>Jaundice is yellow pigmentation/</a:t>
            </a:r>
            <a:r>
              <a:rPr lang="en-US" dirty="0" err="1"/>
              <a:t>discolouration</a:t>
            </a:r>
            <a:r>
              <a:rPr lang="en-US" dirty="0"/>
              <a:t> of those tissues in the body which contain elastin (skin, sclera, and mucosa) Occurs due to an increase in plasma bilirubin (visible at &gt;35µmol/L or ≥ 2.5mg %) The level of bilirubin &lt; 2.5mg % produce sub-clinical jaundice which may not be detected.</a:t>
            </a:r>
          </a:p>
        </p:txBody>
      </p:sp>
    </p:spTree>
    <p:extLst>
      <p:ext uri="{BB962C8B-B14F-4D97-AF65-F5344CB8AC3E}">
        <p14:creationId xmlns:p14="http://schemas.microsoft.com/office/powerpoint/2010/main" val="1112998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b="1" dirty="0"/>
              <a:t>NB:</a:t>
            </a:r>
            <a:r>
              <a:rPr lang="en-US" dirty="0"/>
              <a:t> History taking is not a mere records of some questions and answers between the doctor and the patient, listen to the patient,  he/she is telling you the </a:t>
            </a:r>
            <a:r>
              <a:rPr lang="en-US" dirty="0" smtClean="0"/>
              <a:t>diagnosis.</a:t>
            </a:r>
            <a:endParaRPr lang="en-US" dirty="0"/>
          </a:p>
        </p:txBody>
      </p:sp>
    </p:spTree>
    <p:extLst>
      <p:ext uri="{BB962C8B-B14F-4D97-AF65-F5344CB8AC3E}">
        <p14:creationId xmlns:p14="http://schemas.microsoft.com/office/powerpoint/2010/main" val="3059802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yanosis | Epomedic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5473" y="1825624"/>
            <a:ext cx="7694023" cy="4614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4713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Causes of Jaundice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a) Pre- </a:t>
            </a:r>
            <a:r>
              <a:rPr lang="en-US" b="1" dirty="0"/>
              <a:t>Hepatic Cause- </a:t>
            </a:r>
            <a:r>
              <a:rPr lang="en-US" dirty="0"/>
              <a:t>Jaundice result from increased breakdown of red blood cells leading to increased serum bilirubin</a:t>
            </a:r>
          </a:p>
          <a:p>
            <a:pPr lvl="0"/>
            <a:r>
              <a:rPr lang="en-US" dirty="0"/>
              <a:t>Congenital red blood cells casing abnormal shape e.g. in SCD, hereditary Spherocytosis, hereditary </a:t>
            </a:r>
            <a:r>
              <a:rPr lang="en-US" dirty="0" err="1"/>
              <a:t>elliptocytosis</a:t>
            </a:r>
            <a:endParaRPr lang="en-US" dirty="0"/>
          </a:p>
          <a:p>
            <a:pPr lvl="0"/>
            <a:r>
              <a:rPr lang="en-US" dirty="0"/>
              <a:t>Enzyme deficiency- Glucose 6 phosphate dehydrogenase (G6PD) deficiency), pyruvate kinase deficiency</a:t>
            </a:r>
          </a:p>
          <a:p>
            <a:pPr lvl="0"/>
            <a:r>
              <a:rPr lang="en-US" dirty="0" err="1"/>
              <a:t>Haemoglobin</a:t>
            </a:r>
            <a:r>
              <a:rPr lang="en-US" dirty="0"/>
              <a:t> abnormalities- </a:t>
            </a:r>
            <a:r>
              <a:rPr lang="en-US" dirty="0" err="1"/>
              <a:t>Thalassaemia</a:t>
            </a:r>
            <a:endParaRPr lang="en-US" dirty="0"/>
          </a:p>
          <a:p>
            <a:pPr lvl="0"/>
            <a:r>
              <a:rPr lang="en-US" dirty="0"/>
              <a:t>Auto-immune </a:t>
            </a:r>
            <a:r>
              <a:rPr lang="en-US" dirty="0" err="1"/>
              <a:t>haemolytic</a:t>
            </a:r>
            <a:r>
              <a:rPr lang="en-US" dirty="0"/>
              <a:t> </a:t>
            </a:r>
            <a:r>
              <a:rPr lang="en-US" dirty="0" err="1"/>
              <a:t>anaemia</a:t>
            </a:r>
            <a:endParaRPr lang="en-US" dirty="0"/>
          </a:p>
          <a:p>
            <a:pPr lvl="0"/>
            <a:r>
              <a:rPr lang="en-US" dirty="0"/>
              <a:t>Drugs- </a:t>
            </a:r>
            <a:r>
              <a:rPr lang="en-US" dirty="0" err="1"/>
              <a:t>Penicillins</a:t>
            </a:r>
            <a:endParaRPr lang="en-US" dirty="0"/>
          </a:p>
          <a:p>
            <a:pPr lvl="0"/>
            <a:r>
              <a:rPr lang="en-US" dirty="0"/>
              <a:t>Infections- Malaria</a:t>
            </a:r>
          </a:p>
          <a:p>
            <a:pPr lvl="0"/>
            <a:r>
              <a:rPr lang="en-US" dirty="0"/>
              <a:t>Mechanical- DIC</a:t>
            </a:r>
          </a:p>
          <a:p>
            <a:pPr lvl="0"/>
            <a:r>
              <a:rPr lang="en-US" dirty="0"/>
              <a:t>Transfusion reactions</a:t>
            </a:r>
          </a:p>
          <a:p>
            <a:pPr lvl="0"/>
            <a:r>
              <a:rPr lang="en-US" dirty="0"/>
              <a:t>Paroxysmal nocturnal </a:t>
            </a:r>
            <a:r>
              <a:rPr lang="en-US" dirty="0" err="1"/>
              <a:t>haemoglobinuria</a:t>
            </a:r>
            <a:endParaRPr lang="en-US" dirty="0"/>
          </a:p>
        </p:txBody>
      </p:sp>
    </p:spTree>
    <p:extLst>
      <p:ext uri="{BB962C8B-B14F-4D97-AF65-F5344CB8AC3E}">
        <p14:creationId xmlns:p14="http://schemas.microsoft.com/office/powerpoint/2010/main" val="9440522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1371600" y="1841863"/>
            <a:ext cx="4741817" cy="3396343"/>
          </a:xfrm>
          <a:prstGeom prst="rect">
            <a:avLst/>
          </a:prstGeom>
        </p:spPr>
      </p:pic>
      <p:pic>
        <p:nvPicPr>
          <p:cNvPr id="8" name="Content Placeholder 7"/>
          <p:cNvPicPr>
            <a:picLocks noGrp="1" noChangeAspect="1"/>
          </p:cNvPicPr>
          <p:nvPr>
            <p:ph sz="half" idx="2"/>
          </p:nvPr>
        </p:nvPicPr>
        <p:blipFill>
          <a:blip r:embed="rId3"/>
          <a:stretch>
            <a:fillRect/>
          </a:stretch>
        </p:blipFill>
        <p:spPr>
          <a:xfrm>
            <a:off x="6805750" y="1841862"/>
            <a:ext cx="4548050" cy="3396343"/>
          </a:xfrm>
          <a:prstGeom prst="rect">
            <a:avLst/>
          </a:prstGeom>
        </p:spPr>
      </p:pic>
    </p:spTree>
    <p:extLst>
      <p:ext uri="{BB962C8B-B14F-4D97-AF65-F5344CB8AC3E}">
        <p14:creationId xmlns:p14="http://schemas.microsoft.com/office/powerpoint/2010/main" val="42752507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b="1" dirty="0" smtClean="0"/>
              <a:t>b) Hepatic </a:t>
            </a:r>
            <a:r>
              <a:rPr lang="en-US" b="1" dirty="0"/>
              <a:t>Causes- </a:t>
            </a:r>
            <a:r>
              <a:rPr lang="en-US" dirty="0"/>
              <a:t>there is disorders of uptake, conjugation and secretion</a:t>
            </a:r>
          </a:p>
          <a:p>
            <a:pPr lvl="0"/>
            <a:r>
              <a:rPr lang="en-US" dirty="0"/>
              <a:t>Viruses- Hepatitis A, Hepatitis B, Hepatitis C, Epstein Barr virus (EBV)</a:t>
            </a:r>
          </a:p>
          <a:p>
            <a:pPr lvl="0"/>
            <a:r>
              <a:rPr lang="en-US" dirty="0"/>
              <a:t>Alcohol</a:t>
            </a:r>
          </a:p>
          <a:p>
            <a:pPr lvl="0"/>
            <a:r>
              <a:rPr lang="en-US" dirty="0"/>
              <a:t>Autoimmune disorders</a:t>
            </a:r>
          </a:p>
          <a:p>
            <a:pPr lvl="0"/>
            <a:r>
              <a:rPr lang="en-US" dirty="0"/>
              <a:t>Drugs- Isoniazid, Rifampicin, Acetaminophen, </a:t>
            </a:r>
            <a:r>
              <a:rPr lang="en-US" dirty="0" err="1"/>
              <a:t>Penicillins</a:t>
            </a:r>
            <a:r>
              <a:rPr lang="en-US" dirty="0"/>
              <a:t>, oral contraceptives, Chlorpromazine</a:t>
            </a:r>
          </a:p>
          <a:p>
            <a:pPr lvl="0"/>
            <a:r>
              <a:rPr lang="en-US" dirty="0"/>
              <a:t>Liver malignancies- primary or secondary metastatic </a:t>
            </a:r>
            <a:r>
              <a:rPr lang="en-US" dirty="0" err="1"/>
              <a:t>tumours</a:t>
            </a:r>
            <a:endParaRPr lang="en-US" dirty="0"/>
          </a:p>
          <a:p>
            <a:pPr lvl="0"/>
            <a:r>
              <a:rPr lang="en-US" dirty="0"/>
              <a:t>Cholestasis</a:t>
            </a:r>
          </a:p>
        </p:txBody>
      </p:sp>
    </p:spTree>
    <p:extLst>
      <p:ext uri="{BB962C8B-B14F-4D97-AF65-F5344CB8AC3E}">
        <p14:creationId xmlns:p14="http://schemas.microsoft.com/office/powerpoint/2010/main" val="1720271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C) Post-Hepatic </a:t>
            </a:r>
            <a:r>
              <a:rPr lang="en-US" b="1" dirty="0"/>
              <a:t>causes- </a:t>
            </a:r>
            <a:r>
              <a:rPr lang="en-US" dirty="0"/>
              <a:t>results from obstruction to elimination of bilirubin</a:t>
            </a:r>
          </a:p>
          <a:p>
            <a:pPr lvl="0"/>
            <a:r>
              <a:rPr lang="en-US" dirty="0"/>
              <a:t>Gallstones </a:t>
            </a:r>
          </a:p>
          <a:p>
            <a:pPr lvl="0"/>
            <a:r>
              <a:rPr lang="en-US" dirty="0"/>
              <a:t>Inflammation of the gall bladder</a:t>
            </a:r>
          </a:p>
          <a:p>
            <a:pPr lvl="0"/>
            <a:r>
              <a:rPr lang="en-US" dirty="0"/>
              <a:t>Gall bladder cancer</a:t>
            </a:r>
          </a:p>
          <a:p>
            <a:pPr lvl="0"/>
            <a:r>
              <a:rPr lang="en-US" dirty="0"/>
              <a:t>Pancreatitis</a:t>
            </a:r>
          </a:p>
          <a:p>
            <a:pPr lvl="0"/>
            <a:r>
              <a:rPr lang="en-US" dirty="0"/>
              <a:t>Cancer of pancreas</a:t>
            </a:r>
          </a:p>
          <a:p>
            <a:pPr lvl="0"/>
            <a:r>
              <a:rPr lang="en-US" dirty="0" err="1"/>
              <a:t>Bilary</a:t>
            </a:r>
            <a:r>
              <a:rPr lang="en-US" dirty="0"/>
              <a:t> tree obstruction from gall stones, compression from pancreatitis, pancreatic </a:t>
            </a:r>
            <a:r>
              <a:rPr lang="en-US" dirty="0" err="1"/>
              <a:t>tumour</a:t>
            </a:r>
            <a:r>
              <a:rPr lang="en-US" dirty="0"/>
              <a:t>, </a:t>
            </a:r>
            <a:r>
              <a:rPr lang="en-US" dirty="0" err="1"/>
              <a:t>lymphn</a:t>
            </a:r>
            <a:r>
              <a:rPr lang="en-US" dirty="0"/>
              <a:t> nodes, biliary atresia</a:t>
            </a:r>
          </a:p>
          <a:p>
            <a:pPr lvl="0"/>
            <a:r>
              <a:rPr lang="en-US" dirty="0" err="1"/>
              <a:t>Cholangiocarcinoma</a:t>
            </a:r>
            <a:endParaRPr lang="en-US" dirty="0"/>
          </a:p>
          <a:p>
            <a:pPr lvl="0"/>
            <a:r>
              <a:rPr lang="en-US" dirty="0"/>
              <a:t>Post-operative stricture </a:t>
            </a:r>
          </a:p>
          <a:p>
            <a:pPr lvl="0"/>
            <a:r>
              <a:rPr lang="en-US" dirty="0"/>
              <a:t>Primary </a:t>
            </a:r>
            <a:r>
              <a:rPr lang="en-US" dirty="0" err="1"/>
              <a:t>sclerosing</a:t>
            </a:r>
            <a:r>
              <a:rPr lang="en-US" dirty="0"/>
              <a:t> cholangitis</a:t>
            </a:r>
          </a:p>
        </p:txBody>
      </p:sp>
    </p:spTree>
    <p:extLst>
      <p:ext uri="{BB962C8B-B14F-4D97-AF65-F5344CB8AC3E}">
        <p14:creationId xmlns:p14="http://schemas.microsoft.com/office/powerpoint/2010/main" val="11530480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0" indent="0">
              <a:buNone/>
            </a:pPr>
            <a:r>
              <a:rPr lang="en-US" b="1" dirty="0" smtClean="0"/>
              <a:t>4) Examine </a:t>
            </a:r>
            <a:r>
              <a:rPr lang="en-US" b="1" dirty="0"/>
              <a:t>for Hydration Status</a:t>
            </a:r>
            <a:endParaRPr lang="en-US" dirty="0"/>
          </a:p>
          <a:p>
            <a:pPr lvl="0"/>
            <a:r>
              <a:rPr lang="en-US" dirty="0"/>
              <a:t>Mucous membranes- inspect the tongue and mucous membranes for moisture</a:t>
            </a:r>
          </a:p>
          <a:p>
            <a:pPr lvl="0"/>
            <a:r>
              <a:rPr lang="en-US" dirty="0"/>
              <a:t>Skin turgor/skin elasticity- demonstrated by pinching up a fold of skin and then released. It remains as a ridge and subsides slowly if skin elasticity is lost, otherwise it returns immediately to its normal position. </a:t>
            </a:r>
          </a:p>
          <a:p>
            <a:r>
              <a:rPr lang="en-US" dirty="0"/>
              <a:t>Loss of elasticity is not a true index of hydration as it is lost in old age and due to loss of collagen in the skin</a:t>
            </a:r>
            <a:r>
              <a:rPr lang="en-US" dirty="0" smtClean="0"/>
              <a:t>.</a:t>
            </a:r>
          </a:p>
          <a:p>
            <a:r>
              <a:rPr lang="en-US" dirty="0"/>
              <a:t>Intraocular tension- low tension indicates dehydration; the eyeballs are soft and sunken</a:t>
            </a:r>
          </a:p>
        </p:txBody>
      </p:sp>
    </p:spTree>
    <p:extLst>
      <p:ext uri="{BB962C8B-B14F-4D97-AF65-F5344CB8AC3E}">
        <p14:creationId xmlns:p14="http://schemas.microsoft.com/office/powerpoint/2010/main" val="31815353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b="1" dirty="0"/>
              <a:t>Causes of Dehydration</a:t>
            </a:r>
            <a:endParaRPr lang="en-US" dirty="0"/>
          </a:p>
          <a:p>
            <a:pPr lvl="0"/>
            <a:r>
              <a:rPr lang="en-US" dirty="0"/>
              <a:t>Gastrointestinal loss- </a:t>
            </a:r>
            <a:r>
              <a:rPr lang="en-US" dirty="0" err="1"/>
              <a:t>diarrhoea</a:t>
            </a:r>
            <a:r>
              <a:rPr lang="en-US" dirty="0"/>
              <a:t>, vomiting, gastroenteritis (food poisoning)</a:t>
            </a:r>
          </a:p>
          <a:p>
            <a:pPr lvl="0"/>
            <a:r>
              <a:rPr lang="en-US" dirty="0"/>
              <a:t>Cutaneous loss- burns, perspiration (excess sweating)</a:t>
            </a:r>
          </a:p>
        </p:txBody>
      </p:sp>
    </p:spTree>
    <p:extLst>
      <p:ext uri="{BB962C8B-B14F-4D97-AF65-F5344CB8AC3E}">
        <p14:creationId xmlns:p14="http://schemas.microsoft.com/office/powerpoint/2010/main" val="5733403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for dehydration</a:t>
            </a:r>
            <a:endParaRPr lang="en-US" dirty="0"/>
          </a:p>
        </p:txBody>
      </p:sp>
      <p:pic>
        <p:nvPicPr>
          <p:cNvPr id="7170" name="Picture 2" descr="Skin pinch test for dehydration, artwork - Stock Image - C007/8601 -  Science Photo Libra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8903" y="1825625"/>
            <a:ext cx="874138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6180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5) Examine </a:t>
            </a:r>
            <a:r>
              <a:rPr lang="en-US" b="1" dirty="0"/>
              <a:t>for </a:t>
            </a:r>
            <a:r>
              <a:rPr lang="en-US" b="1" dirty="0" err="1"/>
              <a:t>Oedema</a:t>
            </a:r>
            <a:endParaRPr lang="en-US" dirty="0"/>
          </a:p>
          <a:p>
            <a:pPr lvl="0"/>
            <a:r>
              <a:rPr lang="en-US" dirty="0" err="1"/>
              <a:t>Oedema</a:t>
            </a:r>
            <a:r>
              <a:rPr lang="en-US" dirty="0"/>
              <a:t> refers to fluid accumulation in the subcutaneous </a:t>
            </a:r>
            <a:r>
              <a:rPr lang="en-US" dirty="0" smtClean="0"/>
              <a:t>tissues.</a:t>
            </a:r>
          </a:p>
          <a:p>
            <a:pPr lvl="0"/>
            <a:r>
              <a:rPr lang="en-US" dirty="0" smtClean="0"/>
              <a:t>Check  for ankle </a:t>
            </a:r>
            <a:r>
              <a:rPr lang="en-US" dirty="0"/>
              <a:t>and sacral </a:t>
            </a:r>
            <a:r>
              <a:rPr lang="en-US" dirty="0" err="1"/>
              <a:t>oedema</a:t>
            </a:r>
            <a:r>
              <a:rPr lang="en-US" dirty="0"/>
              <a:t> </a:t>
            </a:r>
          </a:p>
          <a:p>
            <a:pPr lvl="0"/>
            <a:r>
              <a:rPr lang="en-US" dirty="0" smtClean="0"/>
              <a:t>Compress </a:t>
            </a:r>
            <a:r>
              <a:rPr lang="en-US" dirty="0"/>
              <a:t>on a skin over bony area for 10 </a:t>
            </a:r>
            <a:r>
              <a:rPr lang="en-US" dirty="0" smtClean="0"/>
              <a:t>seconds( ankle joint at the medial malleolus_2cm above the ankle joint, dorsum </a:t>
            </a:r>
            <a:r>
              <a:rPr lang="en-US" dirty="0" err="1" smtClean="0"/>
              <a:t>oedema</a:t>
            </a:r>
            <a:r>
              <a:rPr lang="en-US" dirty="0" smtClean="0"/>
              <a:t> and sacral </a:t>
            </a:r>
            <a:r>
              <a:rPr lang="en-US" dirty="0" err="1" smtClean="0"/>
              <a:t>oedema</a:t>
            </a:r>
            <a:r>
              <a:rPr lang="en-US" dirty="0" smtClean="0"/>
              <a:t>) </a:t>
            </a:r>
          </a:p>
          <a:p>
            <a:pPr lvl="0"/>
            <a:r>
              <a:rPr lang="en-US" dirty="0" err="1" smtClean="0"/>
              <a:t>Oedema</a:t>
            </a:r>
            <a:r>
              <a:rPr lang="en-US" dirty="0" smtClean="0"/>
              <a:t> can be reported as either, tender or non-tender, pitting or non-pitting.</a:t>
            </a:r>
            <a:endParaRPr lang="en-US" dirty="0"/>
          </a:p>
        </p:txBody>
      </p:sp>
    </p:spTree>
    <p:extLst>
      <p:ext uri="{BB962C8B-B14F-4D97-AF65-F5344CB8AC3E}">
        <p14:creationId xmlns:p14="http://schemas.microsoft.com/office/powerpoint/2010/main" val="2862300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838200" y="1690688"/>
            <a:ext cx="5013960" cy="4292101"/>
          </a:xfrm>
          <a:prstGeom prst="rect">
            <a:avLst/>
          </a:prstGeom>
        </p:spPr>
      </p:pic>
      <p:pic>
        <p:nvPicPr>
          <p:cNvPr id="8" name="Content Placeholder 7"/>
          <p:cNvPicPr>
            <a:picLocks noGrp="1" noChangeAspect="1"/>
          </p:cNvPicPr>
          <p:nvPr>
            <p:ph sz="half" idx="2"/>
          </p:nvPr>
        </p:nvPicPr>
        <p:blipFill>
          <a:blip r:embed="rId3"/>
          <a:stretch>
            <a:fillRect/>
          </a:stretch>
        </p:blipFill>
        <p:spPr>
          <a:xfrm>
            <a:off x="6172200" y="1690688"/>
            <a:ext cx="5181600" cy="4292101"/>
          </a:xfrm>
          <a:prstGeom prst="rect">
            <a:avLst/>
          </a:prstGeom>
        </p:spPr>
      </p:pic>
    </p:spTree>
    <p:extLst>
      <p:ext uri="{BB962C8B-B14F-4D97-AF65-F5344CB8AC3E}">
        <p14:creationId xmlns:p14="http://schemas.microsoft.com/office/powerpoint/2010/main" val="1407269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History Techniques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lvl="0"/>
            <a:r>
              <a:rPr lang="en-US" dirty="0" smtClean="0"/>
              <a:t>If </a:t>
            </a:r>
            <a:r>
              <a:rPr lang="en-US" dirty="0"/>
              <a:t>a patient gives a positive response it leads to further questioning e.g.</a:t>
            </a:r>
          </a:p>
          <a:p>
            <a:pPr lvl="0"/>
            <a:r>
              <a:rPr lang="en-US" b="1" dirty="0"/>
              <a:t>Headache</a:t>
            </a:r>
            <a:r>
              <a:rPr lang="en-US" dirty="0"/>
              <a:t> – which part, when, always on/off </a:t>
            </a:r>
            <a:r>
              <a:rPr lang="en-US" dirty="0" err="1"/>
              <a:t>etc</a:t>
            </a:r>
            <a:r>
              <a:rPr lang="en-US" dirty="0"/>
              <a:t>, while a negative response moves the clinician on the next question</a:t>
            </a:r>
          </a:p>
          <a:p>
            <a:pPr lvl="0"/>
            <a:r>
              <a:rPr lang="en-US" dirty="0"/>
              <a:t>Technical words should be avoided , the patient need to understand what is being asked/said</a:t>
            </a:r>
          </a:p>
          <a:p>
            <a:pPr lvl="0"/>
            <a:r>
              <a:rPr lang="en-US" dirty="0"/>
              <a:t>Remember the public/lay men are increasingly aware of medical terms or medical matters through the internet and mass media, but this does not necessarily mean they understand the terms</a:t>
            </a:r>
          </a:p>
          <a:p>
            <a:r>
              <a:rPr lang="en-US" dirty="0"/>
              <a:t>Therefore certain terms having different meaning may be clarified if used by the patient</a:t>
            </a:r>
          </a:p>
        </p:txBody>
      </p:sp>
    </p:spTree>
    <p:extLst>
      <p:ext uri="{BB962C8B-B14F-4D97-AF65-F5344CB8AC3E}">
        <p14:creationId xmlns:p14="http://schemas.microsoft.com/office/powerpoint/2010/main" val="1330806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pitting </a:t>
            </a:r>
            <a:r>
              <a:rPr lang="en-US" dirty="0" err="1" smtClean="0"/>
              <a:t>oedema</a:t>
            </a:r>
            <a:endParaRPr lang="en-US" dirty="0"/>
          </a:p>
        </p:txBody>
      </p:sp>
      <p:sp>
        <p:nvSpPr>
          <p:cNvPr id="4" name="Content Placeholder 3"/>
          <p:cNvSpPr>
            <a:spLocks noGrp="1"/>
          </p:cNvSpPr>
          <p:nvPr>
            <p:ph sz="half" idx="2"/>
          </p:nvPr>
        </p:nvSpPr>
        <p:spPr/>
        <p:txBody>
          <a:bodyPr/>
          <a:lstStyle/>
          <a:p>
            <a:endParaRPr lang="en-US"/>
          </a:p>
        </p:txBody>
      </p:sp>
      <p:pic>
        <p:nvPicPr>
          <p:cNvPr id="9218" name="Picture 2" descr="9.3 Cardiovascular Assessment – Nursing Skill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000002"/>
            <a:ext cx="5334000" cy="4002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7295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6) Examine </a:t>
            </a:r>
            <a:r>
              <a:rPr lang="en-US" b="1" dirty="0"/>
              <a:t>for </a:t>
            </a:r>
            <a:r>
              <a:rPr lang="en-US" b="1" dirty="0" smtClean="0"/>
              <a:t>Lymphadenopathy</a:t>
            </a:r>
            <a:endParaRPr lang="en-US" b="1" dirty="0"/>
          </a:p>
          <a:p>
            <a:pPr marL="0" indent="0">
              <a:buNone/>
            </a:pPr>
            <a:endParaRPr lang="en-US" b="1" dirty="0" smtClean="0"/>
          </a:p>
          <a:p>
            <a:r>
              <a:rPr lang="en-US" dirty="0"/>
              <a:t>Lymphadenopathy is the enlargement of lymph nodes. </a:t>
            </a:r>
          </a:p>
          <a:p>
            <a:r>
              <a:rPr lang="en-US" dirty="0"/>
              <a:t>In health </a:t>
            </a:r>
            <a:r>
              <a:rPr lang="en-US" dirty="0" smtClean="0"/>
              <a:t>patients, </a:t>
            </a:r>
            <a:r>
              <a:rPr lang="en-US" dirty="0"/>
              <a:t>palpable glands can be detected especially in the axilla and the groin. They are usually less than 1cm in diameter; lymph nodes greater than 2cm in groin are considered abnormal and pathological</a:t>
            </a:r>
          </a:p>
        </p:txBody>
      </p:sp>
    </p:spTree>
    <p:extLst>
      <p:ext uri="{BB962C8B-B14F-4D97-AF65-F5344CB8AC3E}">
        <p14:creationId xmlns:p14="http://schemas.microsoft.com/office/powerpoint/2010/main" val="8281607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r>
              <a:rPr lang="en-US" dirty="0"/>
              <a:t/>
            </a:r>
            <a:br>
              <a:rPr lang="en-US" dirty="0"/>
            </a:br>
            <a:r>
              <a:rPr lang="en-US" b="1" dirty="0"/>
              <a:t>Important groups of lymph nodes </a:t>
            </a:r>
            <a:r>
              <a:rPr lang="en-US" b="1" dirty="0" smtClean="0"/>
              <a:t>includes:</a:t>
            </a:r>
            <a:endParaRPr lang="en-US" b="1" dirty="0"/>
          </a:p>
        </p:txBody>
      </p:sp>
      <p:sp>
        <p:nvSpPr>
          <p:cNvPr id="3" name="Content Placeholder 2"/>
          <p:cNvSpPr>
            <a:spLocks noGrp="1"/>
          </p:cNvSpPr>
          <p:nvPr>
            <p:ph idx="1"/>
          </p:nvPr>
        </p:nvSpPr>
        <p:spPr/>
        <p:txBody>
          <a:bodyPr>
            <a:normAutofit fontScale="62500" lnSpcReduction="20000"/>
          </a:bodyPr>
          <a:lstStyle/>
          <a:p>
            <a:r>
              <a:rPr lang="en-US" b="1" dirty="0"/>
              <a:t>Pre-auricular</a:t>
            </a:r>
            <a:r>
              <a:rPr lang="en-US" dirty="0"/>
              <a:t>- in front of the ear</a:t>
            </a:r>
          </a:p>
          <a:p>
            <a:r>
              <a:rPr lang="en-US" b="1" dirty="0"/>
              <a:t>Post-auricular</a:t>
            </a:r>
            <a:r>
              <a:rPr lang="en-US" dirty="0"/>
              <a:t> (posterior auricular)- superficial to the mastoid process behind the ear.</a:t>
            </a:r>
          </a:p>
          <a:p>
            <a:r>
              <a:rPr lang="en-US" b="1" dirty="0"/>
              <a:t>Occipital</a:t>
            </a:r>
            <a:r>
              <a:rPr lang="en-US" dirty="0"/>
              <a:t>- below the occiput at the base of the skull.</a:t>
            </a:r>
          </a:p>
          <a:p>
            <a:r>
              <a:rPr lang="en-US" b="1" dirty="0" err="1"/>
              <a:t>Tonsilar</a:t>
            </a:r>
            <a:r>
              <a:rPr lang="en-US" dirty="0"/>
              <a:t>- at the angle of the mandible</a:t>
            </a:r>
          </a:p>
          <a:p>
            <a:r>
              <a:rPr lang="en-US" b="1" dirty="0"/>
              <a:t>Submandibular</a:t>
            </a:r>
            <a:r>
              <a:rPr lang="en-US" dirty="0"/>
              <a:t>- midway between the angle and the tip of the mandible</a:t>
            </a:r>
          </a:p>
          <a:p>
            <a:r>
              <a:rPr lang="en-US" b="1" dirty="0"/>
              <a:t>Submental</a:t>
            </a:r>
            <a:r>
              <a:rPr lang="en-US" dirty="0"/>
              <a:t>- in the midline, a few centimeters behind the tip of the mandible</a:t>
            </a:r>
          </a:p>
          <a:p>
            <a:r>
              <a:rPr lang="en-US" b="1" dirty="0"/>
              <a:t>Superficial cervical</a:t>
            </a:r>
            <a:r>
              <a:rPr lang="en-US" dirty="0"/>
              <a:t>- superficial to sternocleidomastoid </a:t>
            </a:r>
          </a:p>
          <a:p>
            <a:r>
              <a:rPr lang="en-US" b="1" dirty="0"/>
              <a:t>Posterior cervical</a:t>
            </a:r>
            <a:r>
              <a:rPr lang="en-US" dirty="0"/>
              <a:t>- along the anterior of the trapezius </a:t>
            </a:r>
          </a:p>
          <a:p>
            <a:r>
              <a:rPr lang="en-US" b="1" dirty="0"/>
              <a:t>Deep cervical</a:t>
            </a:r>
            <a:r>
              <a:rPr lang="en-US" dirty="0"/>
              <a:t>- lymph node chain deep to the sternocleidomastoid and often inaccessible to examination</a:t>
            </a:r>
          </a:p>
          <a:p>
            <a:r>
              <a:rPr lang="en-US" b="1" dirty="0"/>
              <a:t>Supraclavicular</a:t>
            </a:r>
            <a:r>
              <a:rPr lang="en-US" dirty="0"/>
              <a:t>- deep to the angle formed by the clavicle and sternocleidomastoid</a:t>
            </a:r>
          </a:p>
          <a:p>
            <a:r>
              <a:rPr lang="en-US" b="1" dirty="0"/>
              <a:t>Axillary</a:t>
            </a:r>
            <a:r>
              <a:rPr lang="en-US" dirty="0"/>
              <a:t>- 5 groups i.e. lateral group, central group, apical group, pectoral group and subscapular group</a:t>
            </a:r>
          </a:p>
          <a:p>
            <a:r>
              <a:rPr lang="en-US" b="1" dirty="0" smtClean="0"/>
              <a:t>Inguinal </a:t>
            </a:r>
            <a:r>
              <a:rPr lang="en-US" b="1" dirty="0"/>
              <a:t>and femoral</a:t>
            </a:r>
            <a:r>
              <a:rPr lang="en-US" dirty="0"/>
              <a:t> lymph nodes- horizontal and vertical groups</a:t>
            </a:r>
          </a:p>
          <a:p>
            <a:r>
              <a:rPr lang="en-US" b="1" dirty="0"/>
              <a:t>Popliteal </a:t>
            </a:r>
            <a:r>
              <a:rPr lang="en-US" dirty="0" err="1"/>
              <a:t>lymphnodes</a:t>
            </a:r>
            <a:r>
              <a:rPr lang="en-US" dirty="0"/>
              <a:t>- behind the knee</a:t>
            </a:r>
          </a:p>
          <a:p>
            <a:endParaRPr lang="en-US" dirty="0"/>
          </a:p>
        </p:txBody>
      </p:sp>
    </p:spTree>
    <p:extLst>
      <p:ext uri="{BB962C8B-B14F-4D97-AF65-F5344CB8AC3E}">
        <p14:creationId xmlns:p14="http://schemas.microsoft.com/office/powerpoint/2010/main" val="30587275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Times New Roman" panose="02020603050405020304" pitchFamily="18" charset="0"/>
                <a:cs typeface="Times New Roman" panose="02020603050405020304" pitchFamily="18" charset="0"/>
              </a:rPr>
              <a:t>Reporting following lymph nodes examination</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lvl="0"/>
            <a:r>
              <a:rPr lang="en-US" b="1" i="1" dirty="0"/>
              <a:t>Site</a:t>
            </a:r>
            <a:r>
              <a:rPr lang="en-US" dirty="0"/>
              <a:t>: Acute and chronic infections and metastatic carcinoma will cause localized lymphadenopathy </a:t>
            </a:r>
          </a:p>
          <a:p>
            <a:pPr lvl="0"/>
            <a:r>
              <a:rPr lang="en-US" b="1" i="1" dirty="0"/>
              <a:t>Number</a:t>
            </a:r>
            <a:r>
              <a:rPr lang="en-US" dirty="0"/>
              <a:t>: how many nodes are enlarged? </a:t>
            </a:r>
          </a:p>
          <a:p>
            <a:pPr lvl="0"/>
            <a:r>
              <a:rPr lang="en-US" b="1" i="1" dirty="0"/>
              <a:t>Size</a:t>
            </a:r>
            <a:r>
              <a:rPr lang="en-US" dirty="0"/>
              <a:t>: normal nodes are not palpable. Palpable nodes therefore are enlarged. Measure their length and width</a:t>
            </a:r>
          </a:p>
          <a:p>
            <a:pPr lvl="0"/>
            <a:r>
              <a:rPr lang="en-US" b="1" i="1" dirty="0"/>
              <a:t>Consistency</a:t>
            </a:r>
            <a:r>
              <a:rPr lang="en-US" dirty="0"/>
              <a:t>: malignant lymph nodes feel firm or hard and irregular. </a:t>
            </a:r>
          </a:p>
          <a:p>
            <a:pPr lvl="0"/>
            <a:r>
              <a:rPr lang="en-US" dirty="0"/>
              <a:t>Enlarged nodes secondary to infection may feel rubbery</a:t>
            </a:r>
          </a:p>
          <a:p>
            <a:pPr lvl="0"/>
            <a:r>
              <a:rPr lang="en-US" b="1" i="1" dirty="0"/>
              <a:t>Tenderness</a:t>
            </a:r>
            <a:r>
              <a:rPr lang="en-US" dirty="0"/>
              <a:t>: painful, tender nodes usually imply infection.</a:t>
            </a:r>
          </a:p>
          <a:p>
            <a:pPr lvl="0"/>
            <a:r>
              <a:rPr lang="en-US" b="1" i="1" dirty="0"/>
              <a:t>Fixation:</a:t>
            </a:r>
            <a:r>
              <a:rPr lang="en-US" dirty="0"/>
              <a:t> nodes that are fixed to surrounding tissue are highly suspicious of malignancy.</a:t>
            </a:r>
          </a:p>
          <a:p>
            <a:pPr lvl="0"/>
            <a:r>
              <a:rPr lang="en-US" dirty="0"/>
              <a:t>Matted glands may occur in tuberculous lymphadenopathy.</a:t>
            </a:r>
          </a:p>
          <a:p>
            <a:pPr lvl="0"/>
            <a:r>
              <a:rPr lang="en-US" b="1" i="1" dirty="0"/>
              <a:t>Overlying skin:</a:t>
            </a:r>
            <a:r>
              <a:rPr lang="en-US" dirty="0"/>
              <a:t> inflamed nodes may cause redness and swelling in the overlying skin. </a:t>
            </a:r>
          </a:p>
          <a:p>
            <a:pPr lvl="0"/>
            <a:r>
              <a:rPr lang="en-US" dirty="0"/>
              <a:t>Spread of a metastatic carcinoma into the surrounding tissue may cause </a:t>
            </a:r>
            <a:r>
              <a:rPr lang="en-US" dirty="0" err="1"/>
              <a:t>oedema</a:t>
            </a:r>
            <a:r>
              <a:rPr lang="en-US" dirty="0"/>
              <a:t> and surface texture changes</a:t>
            </a:r>
          </a:p>
        </p:txBody>
      </p:sp>
    </p:spTree>
    <p:extLst>
      <p:ext uri="{BB962C8B-B14F-4D97-AF65-F5344CB8AC3E}">
        <p14:creationId xmlns:p14="http://schemas.microsoft.com/office/powerpoint/2010/main" val="42225904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9" name="Content Placeholder 8"/>
          <p:cNvPicPr>
            <a:picLocks noGrp="1" noChangeAspect="1"/>
          </p:cNvPicPr>
          <p:nvPr>
            <p:ph sz="half" idx="1"/>
          </p:nvPr>
        </p:nvPicPr>
        <p:blipFill>
          <a:blip r:embed="rId2"/>
          <a:stretch>
            <a:fillRect/>
          </a:stretch>
        </p:blipFill>
        <p:spPr>
          <a:xfrm>
            <a:off x="838200" y="1829593"/>
            <a:ext cx="4686300" cy="4347369"/>
          </a:xfrm>
          <a:prstGeom prst="rect">
            <a:avLst/>
          </a:prstGeom>
        </p:spPr>
      </p:pic>
      <p:pic>
        <p:nvPicPr>
          <p:cNvPr id="10242" name="Picture 2" descr="SOLUTION: Sites for Lymphadenopathy Presentation - Studypool"/>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826034" y="1690688"/>
            <a:ext cx="5527766" cy="4253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0077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smtClean="0"/>
              <a:t>7) Examine </a:t>
            </a:r>
            <a:r>
              <a:rPr lang="en-US" b="1" dirty="0"/>
              <a:t>for Finger Clubbing</a:t>
            </a:r>
            <a:endParaRPr lang="en-US" dirty="0"/>
          </a:p>
          <a:p>
            <a:pPr lvl="0"/>
            <a:r>
              <a:rPr lang="en-US" dirty="0"/>
              <a:t>Early clubbing: softening of the nail bed but this is very difficult to detect. Progression leads to a loss of the angle at the base of the nail</a:t>
            </a:r>
          </a:p>
          <a:p>
            <a:pPr lvl="0"/>
            <a:r>
              <a:rPr lang="en-US" dirty="0"/>
              <a:t>Eventually to gross curvature and deformity</a:t>
            </a:r>
          </a:p>
          <a:p>
            <a:pPr lvl="0"/>
            <a:r>
              <a:rPr lang="en-US" dirty="0"/>
              <a:t>Clubbing leads to a loss of the diamond-shaped gap </a:t>
            </a:r>
            <a:r>
              <a:rPr lang="en-US" b="1" dirty="0"/>
              <a:t>(</a:t>
            </a:r>
            <a:r>
              <a:rPr lang="en-US" b="1" dirty="0" err="1"/>
              <a:t>Schamroth's</a:t>
            </a:r>
            <a:r>
              <a:rPr lang="en-US" b="1" dirty="0"/>
              <a:t> sign)</a:t>
            </a:r>
            <a:endParaRPr lang="en-US" dirty="0"/>
          </a:p>
        </p:txBody>
      </p:sp>
    </p:spTree>
    <p:extLst>
      <p:ext uri="{BB962C8B-B14F-4D97-AF65-F5344CB8AC3E}">
        <p14:creationId xmlns:p14="http://schemas.microsoft.com/office/powerpoint/2010/main" val="8609512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sp>
        <p:nvSpPr>
          <p:cNvPr id="12" name="Text Placeholder 11"/>
          <p:cNvSpPr>
            <a:spLocks noGrp="1"/>
          </p:cNvSpPr>
          <p:nvPr>
            <p:ph type="body" idx="1"/>
          </p:nvPr>
        </p:nvSpPr>
        <p:spPr/>
        <p:txBody>
          <a:bodyPr/>
          <a:lstStyle/>
          <a:p>
            <a:r>
              <a:rPr lang="en-US" dirty="0" smtClean="0"/>
              <a:t>Clubbed fingers</a:t>
            </a:r>
            <a:endParaRPr lang="en-US" dirty="0"/>
          </a:p>
        </p:txBody>
      </p:sp>
      <p:pic>
        <p:nvPicPr>
          <p:cNvPr id="8" name="Content Placeholder 7"/>
          <p:cNvPicPr>
            <a:picLocks noGrp="1" noChangeAspect="1"/>
          </p:cNvPicPr>
          <p:nvPr>
            <p:ph sz="half" idx="2"/>
          </p:nvPr>
        </p:nvPicPr>
        <p:blipFill>
          <a:blip r:embed="rId2"/>
          <a:stretch>
            <a:fillRect/>
          </a:stretch>
        </p:blipFill>
        <p:spPr>
          <a:xfrm>
            <a:off x="940526" y="2821576"/>
            <a:ext cx="5057049" cy="3213463"/>
          </a:xfrm>
          <a:prstGeom prst="rect">
            <a:avLst/>
          </a:prstGeom>
        </p:spPr>
      </p:pic>
      <p:sp>
        <p:nvSpPr>
          <p:cNvPr id="13" name="Text Placeholder 12"/>
          <p:cNvSpPr>
            <a:spLocks noGrp="1"/>
          </p:cNvSpPr>
          <p:nvPr>
            <p:ph type="body" sz="quarter" idx="3"/>
          </p:nvPr>
        </p:nvSpPr>
        <p:spPr/>
        <p:txBody>
          <a:bodyPr/>
          <a:lstStyle/>
          <a:p>
            <a:r>
              <a:rPr lang="en-US" dirty="0" smtClean="0"/>
              <a:t>Examining for Finger clubbing</a:t>
            </a:r>
            <a:endParaRPr lang="en-US" dirty="0"/>
          </a:p>
        </p:txBody>
      </p:sp>
      <p:pic>
        <p:nvPicPr>
          <p:cNvPr id="9" name="Content Placeholder 8"/>
          <p:cNvPicPr>
            <a:picLocks noGrp="1" noChangeAspect="1"/>
          </p:cNvPicPr>
          <p:nvPr>
            <p:ph sz="quarter" idx="4"/>
          </p:nvPr>
        </p:nvPicPr>
        <p:blipFill>
          <a:blip r:embed="rId3"/>
          <a:stretch>
            <a:fillRect/>
          </a:stretch>
        </p:blipFill>
        <p:spPr>
          <a:xfrm>
            <a:off x="6570618" y="2821577"/>
            <a:ext cx="4784770" cy="3056708"/>
          </a:xfrm>
          <a:prstGeom prst="rect">
            <a:avLst/>
          </a:prstGeom>
        </p:spPr>
      </p:pic>
    </p:spTree>
    <p:extLst>
      <p:ext uri="{BB962C8B-B14F-4D97-AF65-F5344CB8AC3E}">
        <p14:creationId xmlns:p14="http://schemas.microsoft.com/office/powerpoint/2010/main" val="878583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838201" y="1825625"/>
            <a:ext cx="9135728" cy="4351338"/>
          </a:xfrm>
          <a:prstGeom prst="rect">
            <a:avLst/>
          </a:prstGeom>
        </p:spPr>
      </p:pic>
    </p:spTree>
    <p:extLst>
      <p:ext uri="{BB962C8B-B14F-4D97-AF65-F5344CB8AC3E}">
        <p14:creationId xmlns:p14="http://schemas.microsoft.com/office/powerpoint/2010/main" val="8392780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Examine the Nutritional Status of the patient</a:t>
            </a:r>
            <a:endParaRPr lang="en-US" dirty="0"/>
          </a:p>
          <a:p>
            <a:r>
              <a:rPr lang="en-US" dirty="0"/>
              <a:t>Assessment of nutritional state of a patient is an important part of clinical examination because nutritional depletion may eventually result in malnutrition which has its functional consequences such as reduced immune response, muscle weakness, </a:t>
            </a:r>
            <a:r>
              <a:rPr lang="en-US" dirty="0" err="1"/>
              <a:t>oedema</a:t>
            </a:r>
            <a:r>
              <a:rPr lang="en-US" dirty="0"/>
              <a:t>, confusion, or neuropathy</a:t>
            </a:r>
            <a:r>
              <a:rPr lang="en-US" dirty="0" smtClean="0"/>
              <a:t>.</a:t>
            </a:r>
          </a:p>
          <a:p>
            <a:pPr lvl="0"/>
            <a:r>
              <a:rPr lang="en-US" dirty="0"/>
              <a:t>E</a:t>
            </a:r>
            <a:r>
              <a:rPr lang="en-US" dirty="0" smtClean="0"/>
              <a:t>xamine </a:t>
            </a:r>
            <a:r>
              <a:rPr lang="en-US" dirty="0"/>
              <a:t>for wasting or thinness of muscles, </a:t>
            </a:r>
            <a:r>
              <a:rPr lang="en-US" dirty="0" err="1"/>
              <a:t>oedema</a:t>
            </a:r>
            <a:r>
              <a:rPr lang="en-US" dirty="0"/>
              <a:t>, pallor, weakness, loss of skin elasticity, and other signs of nutrients and vitamins deficiency are pointers towards poor nutrition or malnutrition</a:t>
            </a:r>
          </a:p>
          <a:p>
            <a:endParaRPr lang="en-US" dirty="0"/>
          </a:p>
        </p:txBody>
      </p:sp>
    </p:spTree>
    <p:extLst>
      <p:ext uri="{BB962C8B-B14F-4D97-AF65-F5344CB8AC3E}">
        <p14:creationId xmlns:p14="http://schemas.microsoft.com/office/powerpoint/2010/main" val="21698469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Conclusion </a:t>
            </a:r>
            <a:endParaRPr lang="en-US" dirty="0"/>
          </a:p>
          <a:p>
            <a:pPr lvl="0"/>
            <a:r>
              <a:rPr lang="en-US" dirty="0"/>
              <a:t>The purpose of each clinical assessment is to establish reliable data from the history and the physical examination in order to facilitate diagnosis</a:t>
            </a:r>
            <a:r>
              <a:rPr lang="en-US" b="1" dirty="0"/>
              <a:t> </a:t>
            </a:r>
            <a:r>
              <a:rPr lang="en-US" dirty="0"/>
              <a:t>and</a:t>
            </a:r>
            <a:r>
              <a:rPr lang="en-US" b="1" dirty="0"/>
              <a:t> </a:t>
            </a:r>
            <a:r>
              <a:rPr lang="en-US" dirty="0"/>
              <a:t>plan</a:t>
            </a:r>
            <a:r>
              <a:rPr lang="en-US" b="1" dirty="0"/>
              <a:t> </a:t>
            </a:r>
            <a:r>
              <a:rPr lang="en-US" dirty="0"/>
              <a:t>treatment</a:t>
            </a:r>
          </a:p>
          <a:p>
            <a:pPr lvl="0"/>
            <a:r>
              <a:rPr lang="en-US" dirty="0"/>
              <a:t>It is therefore essential that clinical information be organized in such a way that it can be easily accessed and utilized </a:t>
            </a:r>
          </a:p>
        </p:txBody>
      </p:sp>
    </p:spTree>
    <p:extLst>
      <p:ext uri="{BB962C8B-B14F-4D97-AF65-F5344CB8AC3E}">
        <p14:creationId xmlns:p14="http://schemas.microsoft.com/office/powerpoint/2010/main" val="1625635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Types of Enquires/Questions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pPr marL="0" indent="0">
              <a:buNone/>
            </a:pPr>
            <a:endParaRPr lang="en-US" dirty="0"/>
          </a:p>
          <a:p>
            <a:pPr marL="0" lvl="0" indent="0">
              <a:buNone/>
            </a:pPr>
            <a:r>
              <a:rPr lang="en-US" dirty="0" smtClean="0"/>
              <a:t>1) Open </a:t>
            </a:r>
            <a:r>
              <a:rPr lang="en-US" dirty="0"/>
              <a:t>ended questions:-  they do not exclude any answer category. They give minimal structure and direction to the answer so that the client has the freedom to answer in his/ her own way.</a:t>
            </a:r>
          </a:p>
          <a:p>
            <a:r>
              <a:rPr lang="en-US" dirty="0"/>
              <a:t>Examples</a:t>
            </a:r>
          </a:p>
          <a:p>
            <a:pPr lvl="0"/>
            <a:r>
              <a:rPr lang="en-US" dirty="0"/>
              <a:t>Tell me about yourself</a:t>
            </a:r>
          </a:p>
          <a:p>
            <a:pPr lvl="0"/>
            <a:r>
              <a:rPr lang="en-US" dirty="0"/>
              <a:t>When you are unable to sleep, what are you thinking about?</a:t>
            </a:r>
          </a:p>
          <a:p>
            <a:pPr marL="0" lvl="0" indent="0">
              <a:buNone/>
            </a:pPr>
            <a:r>
              <a:rPr lang="en-US" dirty="0" smtClean="0"/>
              <a:t>2) Closed </a:t>
            </a:r>
            <a:r>
              <a:rPr lang="en-US" dirty="0"/>
              <a:t>ended questions:- they provide limited options for answers which are often short(yes or no). They are easily suggestive/leading</a:t>
            </a:r>
          </a:p>
          <a:p>
            <a:r>
              <a:rPr lang="en-US" dirty="0"/>
              <a:t>Example </a:t>
            </a:r>
          </a:p>
          <a:p>
            <a:pPr lvl="0"/>
            <a:r>
              <a:rPr lang="en-US" dirty="0"/>
              <a:t>Was the discharge smelling</a:t>
            </a:r>
          </a:p>
          <a:p>
            <a:pPr lvl="0"/>
            <a:r>
              <a:rPr lang="en-US" dirty="0"/>
              <a:t>Is the abdominal pain on the right or the </a:t>
            </a:r>
            <a:r>
              <a:rPr lang="en-US" dirty="0" smtClean="0"/>
              <a:t>left</a:t>
            </a:r>
          </a:p>
          <a:p>
            <a:pPr marL="0" lvl="0" indent="0">
              <a:buNone/>
            </a:pPr>
            <a:r>
              <a:rPr lang="en-US" dirty="0" smtClean="0"/>
              <a:t>4)  PROBING-</a:t>
            </a:r>
            <a:r>
              <a:rPr lang="en-US" dirty="0"/>
              <a:t>This is whereby you try to encourage the patient to give more specific information  </a:t>
            </a:r>
            <a:r>
              <a:rPr lang="en-US" dirty="0" err="1"/>
              <a:t>e.g</a:t>
            </a:r>
            <a:r>
              <a:rPr lang="en-US" dirty="0"/>
              <a:t> what happened next, how did it make you feel </a:t>
            </a:r>
            <a:r>
              <a:rPr lang="en-US" dirty="0" smtClean="0"/>
              <a:t>.</a:t>
            </a:r>
            <a:endParaRPr lang="en-US" dirty="0"/>
          </a:p>
        </p:txBody>
      </p:sp>
    </p:spTree>
    <p:extLst>
      <p:ext uri="{BB962C8B-B14F-4D97-AF65-F5344CB8AC3E}">
        <p14:creationId xmlns:p14="http://schemas.microsoft.com/office/powerpoint/2010/main" val="2900457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latin typeface="Times New Roman" panose="02020603050405020304" pitchFamily="18" charset="0"/>
                <a:cs typeface="Times New Roman" panose="02020603050405020304" pitchFamily="18" charset="0"/>
              </a:rPr>
              <a:t>GENERAL HISTORY TAKING</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GB" dirty="0" smtClean="0"/>
          </a:p>
          <a:p>
            <a:r>
              <a:rPr lang="en-GB" dirty="0" smtClean="0"/>
              <a:t>This </a:t>
            </a:r>
            <a:r>
              <a:rPr lang="en-GB" dirty="0"/>
              <a:t>is an important component of medical and health care practice because it is what provides the necessary information and the relevant details for making of a diagnosis and subsequently the decision on patient management</a:t>
            </a:r>
            <a:endParaRPr lang="en-US" dirty="0"/>
          </a:p>
        </p:txBody>
      </p:sp>
    </p:spTree>
    <p:extLst>
      <p:ext uri="{BB962C8B-B14F-4D97-AF65-F5344CB8AC3E}">
        <p14:creationId xmlns:p14="http://schemas.microsoft.com/office/powerpoint/2010/main" val="2758397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6514</Words>
  <Application>Microsoft Office PowerPoint</Application>
  <PresentationFormat>Widescreen</PresentationFormat>
  <Paragraphs>485</Paragraphs>
  <Slides>79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Calibri</vt:lpstr>
      <vt:lpstr>Calibri Light</vt:lpstr>
      <vt:lpstr>Times New Roman</vt:lpstr>
      <vt:lpstr>Office Theme</vt:lpstr>
      <vt:lpstr>CLINICAL METHODS </vt:lpstr>
      <vt:lpstr>Aims of Clinical Methods</vt:lpstr>
      <vt:lpstr>CONT’</vt:lpstr>
      <vt:lpstr>Patient – Doctor Relationship</vt:lpstr>
      <vt:lpstr>Skills in History Taking</vt:lpstr>
      <vt:lpstr>PowerPoint Presentation</vt:lpstr>
      <vt:lpstr>History Techniques</vt:lpstr>
      <vt:lpstr>Types of Enquires/Questions</vt:lpstr>
      <vt:lpstr>GENERAL HISTORY TAKING</vt:lpstr>
      <vt:lpstr>PowerPoint Presentation</vt:lpstr>
      <vt:lpstr>Procedure for history taking</vt:lpstr>
      <vt:lpstr>Challenges in History Taking</vt:lpstr>
      <vt:lpstr>AIM OF HISTORY TAKING</vt:lpstr>
      <vt:lpstr>History taking Components of history taking</vt:lpstr>
      <vt:lpstr>PowerPoint Presentation</vt:lpstr>
      <vt:lpstr>PowerPoint Presentation</vt:lpstr>
      <vt:lpstr>PowerPoint Presentation</vt:lpstr>
      <vt:lpstr>Analyzing pain severity</vt:lpstr>
      <vt:lpstr>Cont’</vt:lpstr>
      <vt:lpstr>PowerPoint Presentation</vt:lpstr>
      <vt:lpstr>PowerPoint Presentation</vt:lpstr>
      <vt:lpstr>PowerPoint Presentation</vt:lpstr>
      <vt:lpstr>PowerPoint Presentation</vt:lpstr>
      <vt:lpstr>Cont’</vt:lpstr>
      <vt:lpstr>PowerPoint Presentation</vt:lpstr>
      <vt:lpstr>Cont’</vt:lpstr>
      <vt:lpstr>Cont’</vt:lpstr>
      <vt:lpstr>Cont’</vt:lpstr>
      <vt:lpstr>Cont’</vt:lpstr>
      <vt:lpstr>Cont’</vt:lpstr>
      <vt:lpstr>Cont’</vt:lpstr>
      <vt:lpstr>Cont’</vt:lpstr>
      <vt:lpstr>(e) Musculoskeletal System</vt:lpstr>
      <vt:lpstr>(f) Genito-urinary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vt:lpstr>
      <vt:lpstr>PowerPoint Presentation</vt:lpstr>
      <vt:lpstr>PowerPoint Presentation</vt:lpstr>
      <vt:lpstr>Cont’</vt:lpstr>
      <vt:lpstr>Instruments required in examination of patients.</vt:lpstr>
      <vt:lpstr>Cont’</vt:lpstr>
      <vt:lpstr>Cont’</vt:lpstr>
      <vt:lpstr>Cont’</vt:lpstr>
      <vt:lpstr>PowerPoint Presentation</vt:lpstr>
      <vt:lpstr>Examination of general parameters</vt:lpstr>
      <vt:lpstr>PowerPoint Presentation</vt:lpstr>
      <vt:lpstr>PowerPoint Presentation</vt:lpstr>
      <vt:lpstr>PowerPoint Presentation</vt:lpstr>
      <vt:lpstr>PowerPoint Presentation</vt:lpstr>
      <vt:lpstr>Cont’</vt:lpstr>
      <vt:lpstr>Types of Cyanosis</vt:lpstr>
      <vt:lpstr>PowerPoint Presentation</vt:lpstr>
      <vt:lpstr>PowerPoint Presentation</vt:lpstr>
      <vt:lpstr>Causes of Jaundice</vt:lpstr>
      <vt:lpstr>PowerPoint Presentation</vt:lpstr>
      <vt:lpstr>Cont’</vt:lpstr>
      <vt:lpstr>Cont’</vt:lpstr>
      <vt:lpstr>PowerPoint Presentation</vt:lpstr>
      <vt:lpstr>Cont;</vt:lpstr>
      <vt:lpstr>Checking for dehydration</vt:lpstr>
      <vt:lpstr>PowerPoint Presentation</vt:lpstr>
      <vt:lpstr>PowerPoint Presentation</vt:lpstr>
      <vt:lpstr>Grading pitting oedema</vt:lpstr>
      <vt:lpstr>PowerPoint Presentation</vt:lpstr>
      <vt:lpstr>  Important groups of lymph nodes includes:</vt:lpstr>
      <vt:lpstr>Reporting following lymph nodes examination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METHODS</dc:title>
  <dc:creator>Mwalimu</dc:creator>
  <cp:lastModifiedBy>Mwalimu</cp:lastModifiedBy>
  <cp:revision>20</cp:revision>
  <dcterms:created xsi:type="dcterms:W3CDTF">2022-04-07T20:27:45Z</dcterms:created>
  <dcterms:modified xsi:type="dcterms:W3CDTF">2022-04-09T22:25:47Z</dcterms:modified>
</cp:coreProperties>
</file>