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305" r:id="rId5"/>
    <p:sldId id="259" r:id="rId6"/>
    <p:sldId id="260" r:id="rId7"/>
    <p:sldId id="261" r:id="rId8"/>
    <p:sldId id="262" r:id="rId9"/>
    <p:sldId id="306" r:id="rId10"/>
    <p:sldId id="263" r:id="rId11"/>
    <p:sldId id="264" r:id="rId12"/>
    <p:sldId id="265" r:id="rId13"/>
    <p:sldId id="266" r:id="rId14"/>
    <p:sldId id="267" r:id="rId15"/>
    <p:sldId id="296" r:id="rId16"/>
    <p:sldId id="297" r:id="rId17"/>
    <p:sldId id="298" r:id="rId18"/>
    <p:sldId id="270" r:id="rId19"/>
    <p:sldId id="299" r:id="rId20"/>
    <p:sldId id="271" r:id="rId21"/>
    <p:sldId id="272" r:id="rId22"/>
    <p:sldId id="300" r:id="rId23"/>
    <p:sldId id="273" r:id="rId24"/>
    <p:sldId id="301" r:id="rId25"/>
    <p:sldId id="276" r:id="rId26"/>
    <p:sldId id="279" r:id="rId27"/>
    <p:sldId id="280" r:id="rId28"/>
    <p:sldId id="281" r:id="rId29"/>
    <p:sldId id="282" r:id="rId30"/>
    <p:sldId id="295" r:id="rId31"/>
    <p:sldId id="283" r:id="rId32"/>
    <p:sldId id="294" r:id="rId33"/>
    <p:sldId id="284" r:id="rId34"/>
    <p:sldId id="302" r:id="rId35"/>
    <p:sldId id="285" r:id="rId36"/>
    <p:sldId id="303" r:id="rId37"/>
    <p:sldId id="286" r:id="rId38"/>
    <p:sldId id="304" r:id="rId39"/>
    <p:sldId id="288" r:id="rId40"/>
    <p:sldId id="289" r:id="rId41"/>
    <p:sldId id="290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BF3D-18B5-4FF7-AA8B-F6C2A1C8E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CNS PATHOLOGY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Sila.M.M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F84F-7A5D-4D0E-9FCD-95B5516979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5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054C5-6C6D-4B71-AC0F-C6E7E090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E2DDC-B794-4BF1-80E4-9D6BDB40B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encephalocele; diverticulum of malformed CNS tissue extending through a defect in the cranium. Oftenly affects occipital/ posterior fossa.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 into sinuses occurs with anterior defects.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589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5679-499D-4B0E-AB9C-5D75763E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Forebrain Malformation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B79A0-4FE6-4737-A214-95F9D487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Microencephaly;  small volume of brain, often associated with a microcephaly.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range from chromosomal abnormalities to fetal alcohol syndrome, HIV &amp;  vertical zika virus infection.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decreased number of cerebral cortex neurons.</a:t>
            </a:r>
          </a:p>
        </p:txBody>
      </p:sp>
    </p:spTree>
    <p:extLst>
      <p:ext uri="{BB962C8B-B14F-4D97-AF65-F5344CB8AC3E}">
        <p14:creationId xmlns:p14="http://schemas.microsoft.com/office/powerpoint/2010/main" val="363312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AE984-943F-4C83-B744-F483E4E8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Posterior Fossa Anomalies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6D57D-8F39-433D-86EC-C15B03CCB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misplacement/absence of cerebellum.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Arnold-Chiari malformations (type II); small posterior fossa with a misshapen midline cerebellum &amp; downward extension through the foramen magnum, hydrocephalus &amp; a lumbar myelomeningocele.</a:t>
            </a:r>
          </a:p>
        </p:txBody>
      </p:sp>
    </p:spTree>
    <p:extLst>
      <p:ext uri="{BB962C8B-B14F-4D97-AF65-F5344CB8AC3E}">
        <p14:creationId xmlns:p14="http://schemas.microsoft.com/office/powerpoint/2010/main" val="3917852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9627-4986-4577-AE3E-178A454A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4F30E-20C3-4EBA-AE66-59608E9B3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Chiari type I malformations; low lying cerebellar tonsils that extend through the foramen magnum.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 tissue in the foramen magnum obstruct the CSF flow, compress the medulla leading to headaches &amp; CN deficits.</a:t>
            </a:r>
          </a:p>
        </p:txBody>
      </p:sp>
    </p:spTree>
    <p:extLst>
      <p:ext uri="{BB962C8B-B14F-4D97-AF65-F5344CB8AC3E}">
        <p14:creationId xmlns:p14="http://schemas.microsoft.com/office/powerpoint/2010/main" val="3444029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E629-7D83-4813-879F-EE96358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Hydrocephalus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ED437-71C2-4B00-897C-F05F24334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 in volume of csf within the ventricular system.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Etiology;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disturbance in CSF formation, flow or absorption 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leads increase in volume occupied by this fluid in the central nervous system.</a:t>
            </a:r>
          </a:p>
        </p:txBody>
      </p:sp>
    </p:spTree>
    <p:extLst>
      <p:ext uri="{BB962C8B-B14F-4D97-AF65-F5344CB8AC3E}">
        <p14:creationId xmlns:p14="http://schemas.microsoft.com/office/powerpoint/2010/main" val="1213671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DC39-4F8E-480E-B4F4-4AAE2E40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CSF Physiology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F7E9A-8760-47D0-B7FC-22AC9393F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 by choroid plexus in the lateral,3</a:t>
            </a:r>
            <a:r>
              <a:rPr lang="en-US" sz="36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4</a:t>
            </a:r>
            <a:r>
              <a:rPr lang="en-US" sz="36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ventricles.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</a:t>
            </a:r>
            <a:r>
              <a:rPr lang="en-US" sz="3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lateral ventricles to the 3</a:t>
            </a:r>
            <a:r>
              <a:rPr lang="en-US" sz="36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through the interventricular foramen of Monro.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rd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 4</a:t>
            </a: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cerebral aqueduct of Sylvius.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99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A8C2A-D80A-4550-A984-3E9C807B7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45D64-5AB2-4209-AFA5-15F09EFF9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subarachnoid space thro 2 lateral foramen of Luschka &amp; 1 medial foramina of Magendie.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into bloodstream in the arachnoid villi of superior sagittal sinus.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produced a day, reabsorbed to the normal volume of 100-160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1425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C150-FF47-41FE-96D2-A7397FF9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4BD816-CE72-4D3B-A734-35A6D9D4B4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835426"/>
            <a:ext cx="8088979" cy="4697896"/>
          </a:xfrm>
        </p:spPr>
      </p:pic>
    </p:spTree>
    <p:extLst>
      <p:ext uri="{BB962C8B-B14F-4D97-AF65-F5344CB8AC3E}">
        <p14:creationId xmlns:p14="http://schemas.microsoft.com/office/powerpoint/2010/main" val="1438054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EFB5-E7BB-4E2C-A331-233EB0A7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 Hydrocephalus.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9C8D3-49D1-455C-B9B3-71A8F2A59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communication occurs between the ventricles and the subarachnoid space.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49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4248D-6236-41B4-A92F-467DAACC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Etiology </a:t>
            </a:r>
            <a:b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E1F6-D759-493A-A69A-3D5118220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overproduction of CSF (rarely)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defective absorption of CSF (secondary to damage to the arachnoid granulation tissue by conditions such as intracranial hemorrhage or meningitis)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venous drainage insufficiency (occasionally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289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724C-9A08-4001-8D93-CAAF20F9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Congenital Abnormalities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980F3-CD21-4EF7-9E14-093D19F7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3227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at 1-2% life births.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Oftenly result into mental retardation, cp or neural tube defects.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Mutations in genes that regulate differentiation, maturation or intercellular communication of neurons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Teratogenic chemicals &amp; infections.</a:t>
            </a:r>
          </a:p>
        </p:txBody>
      </p:sp>
    </p:spTree>
    <p:extLst>
      <p:ext uri="{BB962C8B-B14F-4D97-AF65-F5344CB8AC3E}">
        <p14:creationId xmlns:p14="http://schemas.microsoft.com/office/powerpoint/2010/main" val="1811253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80A30-AB5A-4CAB-9F08-D4F25EE3F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Communicating Hydrocephalus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BE574-9C38-4C90-A234-0FF4907A1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CSF flow is obstructed within the ventricular system or in its outlets to the arachnoid space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impairment of the CSF from the ventricular to the subarachnoid space.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caused by intraventricular or extra ventricular mass occupying lesions that disrupt the ventricular anatomy.</a:t>
            </a:r>
          </a:p>
        </p:txBody>
      </p:sp>
    </p:spTree>
    <p:extLst>
      <p:ext uri="{BB962C8B-B14F-4D97-AF65-F5344CB8AC3E}">
        <p14:creationId xmlns:p14="http://schemas.microsoft.com/office/powerpoint/2010/main" val="4192602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8C34-CA9A-4525-83C8-3665461E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Congenital Hydrocephalus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B99E4-7B57-4FA1-9602-57E25200C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ventriculomegaly that develops intrauterine, often associated with macrocephaly 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causes are obstruction of cerebral aqueduct flow , Arnord –Chiari malformation or Dandy-walker Malformation.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32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66B2-8141-4F29-BCCC-C9384BF6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Cont.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2E033-AF0E-4E8F-A827-755078A38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patients may however stabilize in later years due to compensatory mechanisms but may decompensate especially following minor head injuries.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hydranencephaly;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brains cerebral hemispheres are absent to varying degrees and the remaining cranial cavity is filled with CSF.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7596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A54F-D029-4940-B5B3-840A5826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97110-7ADD-4251-86D6-BDCA794A8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66" y="1234454"/>
            <a:ext cx="8596668" cy="5013946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Vary depending on patients age, cause &amp; the location of the obstruction ,its duration, and its rapidity of onset.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infants have poor feeding, irritability, reduced activity ,and vomiting.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2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01A5D-9E60-497D-8D9A-B925AEE72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625C-2AED-46E8-B3BC-7D48895E7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579071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in children and adults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Slowing of mental capacity, cognitive deterioration.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Headaches (initially in the morning)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Neck pain suggesting tonsillar herniation.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more significant in the morning.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vision related to unilateral or bilateral sixth nerve palsy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Drowsiness.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in walking secondary to spasticity.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Blurred vision :a consequence of papilledema and later of optic atrophy.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5243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7009B-DEA8-42F2-8C14-B284070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D0F5E-BC04-4BF3-85B4-43A9918A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 in infants;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enlargement, splaying of sutures, dilated scalp veins, tense/bulging fontanelle, sun set eyes, increased limb tone.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07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F366-77AD-40DC-8383-D5FDD80A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13F33-D5E9-40A8-91D6-E953AF7A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genetic testing and counselling in suspected x- linked hydrocephalus 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LP for CSF evaluation in posthemorrhagic &amp; post-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meningitic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hydrocephalus.</a:t>
            </a:r>
          </a:p>
        </p:txBody>
      </p:sp>
    </p:spTree>
    <p:extLst>
      <p:ext uri="{BB962C8B-B14F-4D97-AF65-F5344CB8AC3E}">
        <p14:creationId xmlns:p14="http://schemas.microsoft.com/office/powerpoint/2010/main" val="2981415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8EE3-AA8D-4E98-B2BC-55C7DBD7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Imaging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5EA7D-FF80-4B41-8DAD-329BA1BCB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 scan; the size of ventricles and other structures.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MR; Chiari malformation/cerebellar/periaqueductal tumors.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U/s; through anterior fontanelle in infants.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38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68A4-C39B-435B-8D5E-E2E71F2C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7330A-8E78-4F1F-8060-E766C9165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treatment is the preferred therapeutic option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patients undergo shunt placements which include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Ventriculoperitoneal shunt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Ventriculo-atrial shunt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Lumboperitoneal shunt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03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E272-2FCB-4B69-92BC-2D2F316F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5FA9A-6775-4E7C-99A5-71DC2B724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clinical syndrome characterized by inflammation of the meninges.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infection spreads to the underlying brain, it is termed as meningoencephalitis.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infectious or non infectious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6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A398-EEC1-4A32-9F2A-390CFD16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Neural Tube Defects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EE802-152A-48E9-910F-E44664445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8657"/>
            <a:ext cx="8596668" cy="5209156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tube gives rise to the ventricular system, brain &amp; spinal cord.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failure/reversal of neural tube closure leads to malformations in the neural tissue, meninges overlying bone &amp; soft tissue.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Folate deficiency, administration of folic supplements to women of child bearing age is protective.</a:t>
            </a:r>
          </a:p>
        </p:txBody>
      </p:sp>
    </p:spTree>
    <p:extLst>
      <p:ext uri="{BB962C8B-B14F-4D97-AF65-F5344CB8AC3E}">
        <p14:creationId xmlns:p14="http://schemas.microsoft.com/office/powerpoint/2010/main" val="1503092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B62F-DE73-4681-906B-123E35FC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Infectious Meningitis</a:t>
            </a:r>
            <a:b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4BF8-DA72-4B9F-A0A2-840979AA3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meningitis-a response to a nonbacterial irritant such as debris from a ruptured epidermoid cyst.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Carcinomatous meningitis- spread of metastatic cancer cells to the subarachnoid space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8319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868F-8A8D-4124-8F25-85E5D533A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Infectious Meningitis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DC72-39A1-43E4-A641-91D90A85E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pyogenic / bacterial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causative organisms are ;E. coli &amp; group B streptococci in (infants),N. meningitides (young adults) ,strep. pneumoniae or listeria monocytogenes(older adults).</a:t>
            </a:r>
          </a:p>
        </p:txBody>
      </p:sp>
    </p:spTree>
    <p:extLst>
      <p:ext uri="{BB962C8B-B14F-4D97-AF65-F5344CB8AC3E}">
        <p14:creationId xmlns:p14="http://schemas.microsoft.com/office/powerpoint/2010/main" val="3656540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8ABB-0150-4ABD-8CB1-4B24A9B3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D5691-2A00-4D82-B7E6-EB65505D5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S/S;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meningeal irritation, neurologic impairment,  headache, photophobia ,irritability ,clouding of consciousness and neck stiffness.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LP;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CSF pressure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CSF biochemistry;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neutrophils ,elevated protein ,and reduced glucose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26292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BFBB-5649-437C-87B5-B76EF67D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Aseptic (Viral Meningitis)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E04-742F-401B-9E9B-3E83E0567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acute illness with meningeal s/s that is believed to be of viral origin.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 fulminant than in pyogenic meningitis and is typically self-limiting.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CSF microscopy; lymphocytosis ,moderate protein elevation ,a normal glucose level .</a:t>
            </a:r>
          </a:p>
        </p:txBody>
      </p:sp>
    </p:spTree>
    <p:extLst>
      <p:ext uri="{BB962C8B-B14F-4D97-AF65-F5344CB8AC3E}">
        <p14:creationId xmlns:p14="http://schemas.microsoft.com/office/powerpoint/2010/main" val="4042272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E437C-319B-40F8-99D9-76B79989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43B49-F1C3-4889-9601-D15ABBD46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Causative organisms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enteroviruses, measles ,influenza species ,lymphocytic choriomeningitis virus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encephalitis include ;Herpes simplex viruses ,cytomegalovirus ,HIV ,west Nile virus , progressive multifocal leukoencephalopathy.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8041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3E12-66CC-4CAD-ADCA-8C5EDE59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  Meningitis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E6408-CFDD-47CE-BE79-A384A04E2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Mycobacterium tuberculae is a common cause.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 presents with headache , malaise , mental confusion and vomiting .</a:t>
            </a:r>
          </a:p>
        </p:txBody>
      </p:sp>
    </p:spTree>
    <p:extLst>
      <p:ext uri="{BB962C8B-B14F-4D97-AF65-F5344CB8AC3E}">
        <p14:creationId xmlns:p14="http://schemas.microsoft.com/office/powerpoint/2010/main" val="21404647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CEB9-0BC5-48FD-B96C-6745E4E8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CF7C6-DF78-43B5-AE20-93F7C30C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CSF  microscopy; elevated cellularity , with mononuclear cells or a mixture of  PMCN &amp; mononuclear cells; markedly elevated proteins , glucose content typically is moderately reduced or normal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with mycobacterium tuberculosis also may result in a well  circumscribed intraparenchymal mass (tuberculoma) which may be associated with ICP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560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33516-E94D-4E14-857A-75F30CB9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Rickettsia ,spirochetes and fungi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0BD2A-D136-4274-A01C-8860653A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ones also cause meningitic syndromes.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Causative organisms  include Rickettsia rickettsia , T. Pallidum , Cryptococcus neoformans ,C albicans , Histoplasma capsulatum ,Coccidioides immitis.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neoformans – causes both meningitis and meningoencephalitis 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488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AA29-A3B1-45E2-B416-51B53206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8A7AF-87EE-445A-AD1C-1E9EE12E9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CSF microscopy/biochemistry ; few cells but elevated protein  and the mucoid encapsulated yeasts can be visualized on Indian ink preparations 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Histoplasma capsulatum –common in people with HIV .presents with increased CSF protein , mildly decreased glucose &amp; mild lymphocytic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5920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CDE3-817F-4AB9-94E6-44641CD79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883B6-CB9D-4BAE-8B05-80CB265A7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098"/>
            <a:ext cx="8596668" cy="4654264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infectious agents  access  the CNS via any of the following pathways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Invasion of the bloodstream and subsequent hematogenous seeding 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retrograde neuronal pathway (e.g. olfactory and peripheral nerves)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contiguous spread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sinusitis ,otitis media or direct inoculation during cranial manipulation )</a:t>
            </a:r>
          </a:p>
        </p:txBody>
      </p:sp>
    </p:spTree>
    <p:extLst>
      <p:ext uri="{BB962C8B-B14F-4D97-AF65-F5344CB8AC3E}">
        <p14:creationId xmlns:p14="http://schemas.microsoft.com/office/powerpoint/2010/main" val="80294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888A-8008-42BF-99CD-E0EA8E08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34236E-F37A-4464-B91F-B6031176C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836" y="609600"/>
            <a:ext cx="7739268" cy="5638800"/>
          </a:xfrm>
        </p:spPr>
      </p:pic>
    </p:spTree>
    <p:extLst>
      <p:ext uri="{BB962C8B-B14F-4D97-AF65-F5344CB8AC3E}">
        <p14:creationId xmlns:p14="http://schemas.microsoft.com/office/powerpoint/2010/main" val="3341851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EE12-B621-4414-AFA7-A3309811A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</a:t>
            </a:r>
            <a:b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79294-AEF3-446A-8F8E-0D6461AB9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Projectile vomiting ,photophobia , confusion, irritability, delirium, comma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increased ICP</a:t>
            </a:r>
          </a:p>
        </p:txBody>
      </p:sp>
    </p:spTree>
    <p:extLst>
      <p:ext uri="{BB962C8B-B14F-4D97-AF65-F5344CB8AC3E}">
        <p14:creationId xmlns:p14="http://schemas.microsoft.com/office/powerpoint/2010/main" val="4157991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DC96-41D7-4F01-9EAA-BF0663AF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6EE11-D2D6-499A-A776-7AC408D21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Infants may have;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Bulging fontanelle, Hypotonia, high pitched cries and irritability.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Adults presents with signs of meningeal irritation;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Nuchal rigidity Positive kerning &amp; Brudzinski sign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66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768D-BDD9-42FD-AB72-23F7A42F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E7680-6D52-44A6-BD3B-B6E8ED54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diagnosis is by imaging studies &amp; detection of elevated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alpha fetoprotein in pregnancy.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Spina bifida occulta; posterior neural tube defect presenting with asymptomatic bony defects.</a:t>
            </a:r>
          </a:p>
        </p:txBody>
      </p:sp>
    </p:spTree>
    <p:extLst>
      <p:ext uri="{BB962C8B-B14F-4D97-AF65-F5344CB8AC3E}">
        <p14:creationId xmlns:p14="http://schemas.microsoft.com/office/powerpoint/2010/main" val="175462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20A51-FE75-4550-93E4-48A1F465B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8C47-EC3C-48E2-9505-37A5E796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Spina bifida; severe malformation with a flat, disorganized segment of spinal cord associated with overlying meningeal outpouching.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966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5654-DB35-4E2D-A61C-450E4C29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FBF7E-B837-459A-8B65-3B06BD011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Myelomeningocele; extension of CNS tissue through a defect in the vertebral column, commonly the lumbar-sacral. Pts  have both motor &amp; sensory deficits in lower limbs, lack bladder &amp; bowel control.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Infections of the thin/ulcerated overlying skin compound the morbidity.</a:t>
            </a:r>
          </a:p>
        </p:txBody>
      </p:sp>
    </p:spTree>
    <p:extLst>
      <p:ext uri="{BB962C8B-B14F-4D97-AF65-F5344CB8AC3E}">
        <p14:creationId xmlns:p14="http://schemas.microsoft.com/office/powerpoint/2010/main" val="71627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0743-0AD3-4B6C-A077-FD15EA66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F15F-41D0-440A-AE13-67C45EE7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Anencephaly; malformation of the anterior end of the neural tube , leads to absence of the forebrain &amp; the skull. </a:t>
            </a:r>
          </a:p>
        </p:txBody>
      </p:sp>
    </p:spTree>
    <p:extLst>
      <p:ext uri="{BB962C8B-B14F-4D97-AF65-F5344CB8AC3E}">
        <p14:creationId xmlns:p14="http://schemas.microsoft.com/office/powerpoint/2010/main" val="60994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38DB2-91E2-4EAD-A334-F46C96A7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Fetal anencephaly image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C699247-78EC-46FE-80B1-DA392BE9FA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886" y="2193719"/>
            <a:ext cx="6785113" cy="3881437"/>
          </a:xfrm>
        </p:spPr>
      </p:pic>
    </p:spTree>
    <p:extLst>
      <p:ext uri="{BB962C8B-B14F-4D97-AF65-F5344CB8AC3E}">
        <p14:creationId xmlns:p14="http://schemas.microsoft.com/office/powerpoint/2010/main" val="18524355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2633</TotalTime>
  <Words>1386</Words>
  <Application>Microsoft Office PowerPoint</Application>
  <PresentationFormat>Widescreen</PresentationFormat>
  <Paragraphs>141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Times New Roman</vt:lpstr>
      <vt:lpstr>Trebuchet MS</vt:lpstr>
      <vt:lpstr>Wingdings</vt:lpstr>
      <vt:lpstr>Wingdings 3</vt:lpstr>
      <vt:lpstr>Facet</vt:lpstr>
      <vt:lpstr>CNS PATHOLOGY      Sila.M.M</vt:lpstr>
      <vt:lpstr>    Congenital Abnormalities</vt:lpstr>
      <vt:lpstr>   Neural Tube Defects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Fetal anencephaly image</vt:lpstr>
      <vt:lpstr>PowerPoint Presentation</vt:lpstr>
      <vt:lpstr>2. Forebrain Malformation</vt:lpstr>
      <vt:lpstr>3. Posterior Fossa Anomalies</vt:lpstr>
      <vt:lpstr>PowerPoint Presentation</vt:lpstr>
      <vt:lpstr>    Hydrocephalus</vt:lpstr>
      <vt:lpstr>CSF Physiology </vt:lpstr>
      <vt:lpstr>Cont. …</vt:lpstr>
      <vt:lpstr>PowerPoint Presentation</vt:lpstr>
      <vt:lpstr>Communicating Hydrocephalus.</vt:lpstr>
      <vt:lpstr>Etiology  </vt:lpstr>
      <vt:lpstr>Non Communicating Hydrocephalus</vt:lpstr>
      <vt:lpstr>Congenital Hydrocephalus</vt:lpstr>
      <vt:lpstr>  Cont. …</vt:lpstr>
      <vt:lpstr>Signs and symptoms </vt:lpstr>
      <vt:lpstr>PowerPoint Presentation</vt:lpstr>
      <vt:lpstr>Diagnosis</vt:lpstr>
      <vt:lpstr>   Labs</vt:lpstr>
      <vt:lpstr>Imaging studies</vt:lpstr>
      <vt:lpstr>Management</vt:lpstr>
      <vt:lpstr>Meningitis</vt:lpstr>
      <vt:lpstr>Non Infectious Meningitis </vt:lpstr>
      <vt:lpstr>Infectious Meningitis</vt:lpstr>
      <vt:lpstr>PowerPoint Presentation</vt:lpstr>
      <vt:lpstr>Aseptic (Viral Meningitis)</vt:lpstr>
      <vt:lpstr>PowerPoint Presentation</vt:lpstr>
      <vt:lpstr>Chronic  Meningitis</vt:lpstr>
      <vt:lpstr>PowerPoint Presentation</vt:lpstr>
      <vt:lpstr>Rickettsia ,spirochetes and fungi</vt:lpstr>
      <vt:lpstr>PowerPoint Presentation</vt:lpstr>
      <vt:lpstr>Pathophysiology</vt:lpstr>
      <vt:lpstr>Signs and symptoms  </vt:lpstr>
      <vt:lpstr>Physical examination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CNS PATHOLOGY      Sila.M.M</dc:title>
  <dc:creator>USER</dc:creator>
  <cp:lastModifiedBy>USER</cp:lastModifiedBy>
  <cp:revision>65</cp:revision>
  <dcterms:created xsi:type="dcterms:W3CDTF">2021-07-04T16:57:51Z</dcterms:created>
  <dcterms:modified xsi:type="dcterms:W3CDTF">2021-07-06T13:01:24Z</dcterms:modified>
</cp:coreProperties>
</file>