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3" r:id="rId277"/>
    <p:sldId id="534" r:id="rId278"/>
    <p:sldId id="535" r:id="rId279"/>
    <p:sldId id="536" r:id="rId280"/>
    <p:sldId id="537" r:id="rId281"/>
    <p:sldId id="538" r:id="rId282"/>
    <p:sldId id="539" r:id="rId283"/>
    <p:sldId id="540" r:id="rId284"/>
    <p:sldId id="541" r:id="rId285"/>
    <p:sldId id="542" r:id="rId286"/>
    <p:sldId id="543" r:id="rId287"/>
    <p:sldId id="544" r:id="rId288"/>
    <p:sldId id="545" r:id="rId289"/>
    <p:sldId id="546" r:id="rId290"/>
    <p:sldId id="547" r:id="rId291"/>
    <p:sldId id="548" r:id="rId292"/>
    <p:sldId id="549" r:id="rId293"/>
    <p:sldId id="550" r:id="rId294"/>
    <p:sldId id="551" r:id="rId295"/>
    <p:sldId id="552" r:id="rId296"/>
    <p:sldId id="553" r:id="rId297"/>
    <p:sldId id="554" r:id="rId298"/>
    <p:sldId id="555" r:id="rId299"/>
    <p:sldId id="556" r:id="rId300"/>
    <p:sldId id="557" r:id="rId301"/>
    <p:sldId id="558" r:id="rId302"/>
    <p:sldId id="559" r:id="rId303"/>
    <p:sldId id="560" r:id="rId304"/>
    <p:sldId id="561" r:id="rId305"/>
    <p:sldId id="562" r:id="rId306"/>
    <p:sldId id="563" r:id="rId307"/>
    <p:sldId id="564" r:id="rId308"/>
    <p:sldId id="565" r:id="rId309"/>
    <p:sldId id="566" r:id="rId310"/>
    <p:sldId id="567" r:id="rId311"/>
    <p:sldId id="568" r:id="rId312"/>
    <p:sldId id="569" r:id="rId313"/>
    <p:sldId id="570" r:id="rId314"/>
    <p:sldId id="571" r:id="rId315"/>
    <p:sldId id="572" r:id="rId316"/>
    <p:sldId id="573" r:id="rId317"/>
    <p:sldId id="574" r:id="rId318"/>
    <p:sldId id="575" r:id="rId319"/>
    <p:sldId id="576" r:id="rId320"/>
    <p:sldId id="577" r:id="rId321"/>
    <p:sldId id="578" r:id="rId322"/>
    <p:sldId id="579" r:id="rId323"/>
    <p:sldId id="580" r:id="rId324"/>
    <p:sldId id="581" r:id="rId325"/>
    <p:sldId id="582" r:id="rId326"/>
    <p:sldId id="583" r:id="rId327"/>
    <p:sldId id="584" r:id="rId328"/>
    <p:sldId id="585" r:id="rId329"/>
    <p:sldId id="586" r:id="rId330"/>
    <p:sldId id="587" r:id="rId331"/>
    <p:sldId id="588" r:id="rId332"/>
    <p:sldId id="589" r:id="rId333"/>
    <p:sldId id="590" r:id="rId334"/>
    <p:sldId id="591" r:id="rId335"/>
    <p:sldId id="592" r:id="rId336"/>
    <p:sldId id="593" r:id="rId337"/>
    <p:sldId id="594" r:id="rId338"/>
    <p:sldId id="595" r:id="rId339"/>
    <p:sldId id="596" r:id="rId340"/>
    <p:sldId id="597" r:id="rId341"/>
    <p:sldId id="598" r:id="rId342"/>
    <p:sldId id="599" r:id="rId343"/>
    <p:sldId id="600" r:id="rId344"/>
    <p:sldId id="601" r:id="rId345"/>
    <p:sldId id="602" r:id="rId346"/>
    <p:sldId id="603" r:id="rId347"/>
    <p:sldId id="604" r:id="rId348"/>
    <p:sldId id="605" r:id="rId349"/>
    <p:sldId id="606" r:id="rId350"/>
    <p:sldId id="607" r:id="rId351"/>
    <p:sldId id="608" r:id="rId352"/>
    <p:sldId id="609" r:id="rId353"/>
    <p:sldId id="805" r:id="rId354"/>
    <p:sldId id="806" r:id="rId355"/>
    <p:sldId id="807" r:id="rId356"/>
    <p:sldId id="808" r:id="rId357"/>
    <p:sldId id="809" r:id="rId358"/>
    <p:sldId id="803" r:id="rId359"/>
    <p:sldId id="804" r:id="rId360"/>
    <p:sldId id="811" r:id="rId361"/>
    <p:sldId id="610" r:id="rId362"/>
    <p:sldId id="611" r:id="rId363"/>
    <p:sldId id="810" r:id="rId364"/>
    <p:sldId id="612" r:id="rId365"/>
    <p:sldId id="613" r:id="rId366"/>
    <p:sldId id="614" r:id="rId367"/>
    <p:sldId id="615" r:id="rId368"/>
    <p:sldId id="616" r:id="rId369"/>
    <p:sldId id="617" r:id="rId370"/>
    <p:sldId id="618" r:id="rId371"/>
    <p:sldId id="619" r:id="rId372"/>
    <p:sldId id="620" r:id="rId373"/>
    <p:sldId id="621" r:id="rId374"/>
    <p:sldId id="622" r:id="rId375"/>
    <p:sldId id="623" r:id="rId376"/>
    <p:sldId id="624" r:id="rId377"/>
    <p:sldId id="625" r:id="rId378"/>
    <p:sldId id="626" r:id="rId379"/>
    <p:sldId id="627" r:id="rId380"/>
    <p:sldId id="628" r:id="rId381"/>
    <p:sldId id="629" r:id="rId382"/>
    <p:sldId id="630" r:id="rId383"/>
    <p:sldId id="631" r:id="rId384"/>
    <p:sldId id="632" r:id="rId385"/>
    <p:sldId id="633" r:id="rId386"/>
    <p:sldId id="634" r:id="rId387"/>
    <p:sldId id="635" r:id="rId388"/>
    <p:sldId id="636" r:id="rId389"/>
    <p:sldId id="637" r:id="rId390"/>
    <p:sldId id="638" r:id="rId391"/>
    <p:sldId id="639" r:id="rId392"/>
    <p:sldId id="640" r:id="rId393"/>
    <p:sldId id="641" r:id="rId394"/>
    <p:sldId id="642" r:id="rId395"/>
    <p:sldId id="643" r:id="rId396"/>
    <p:sldId id="644" r:id="rId397"/>
    <p:sldId id="645" r:id="rId398"/>
    <p:sldId id="646" r:id="rId399"/>
    <p:sldId id="647" r:id="rId400"/>
    <p:sldId id="648" r:id="rId401"/>
    <p:sldId id="649" r:id="rId402"/>
    <p:sldId id="650" r:id="rId403"/>
    <p:sldId id="651" r:id="rId404"/>
    <p:sldId id="652" r:id="rId405"/>
    <p:sldId id="653" r:id="rId406"/>
    <p:sldId id="654" r:id="rId407"/>
    <p:sldId id="655" r:id="rId408"/>
    <p:sldId id="656" r:id="rId409"/>
    <p:sldId id="657" r:id="rId410"/>
    <p:sldId id="658" r:id="rId411"/>
    <p:sldId id="659" r:id="rId412"/>
    <p:sldId id="660" r:id="rId413"/>
    <p:sldId id="661" r:id="rId414"/>
    <p:sldId id="662" r:id="rId415"/>
    <p:sldId id="663" r:id="rId416"/>
    <p:sldId id="664" r:id="rId417"/>
    <p:sldId id="665" r:id="rId418"/>
    <p:sldId id="666" r:id="rId419"/>
    <p:sldId id="667" r:id="rId420"/>
    <p:sldId id="668" r:id="rId421"/>
    <p:sldId id="669" r:id="rId422"/>
    <p:sldId id="670" r:id="rId423"/>
    <p:sldId id="671" r:id="rId424"/>
    <p:sldId id="672" r:id="rId425"/>
    <p:sldId id="673" r:id="rId426"/>
    <p:sldId id="674" r:id="rId427"/>
    <p:sldId id="675" r:id="rId428"/>
    <p:sldId id="676" r:id="rId429"/>
    <p:sldId id="677" r:id="rId430"/>
    <p:sldId id="678" r:id="rId431"/>
    <p:sldId id="679" r:id="rId432"/>
    <p:sldId id="680" r:id="rId433"/>
    <p:sldId id="681" r:id="rId434"/>
    <p:sldId id="682" r:id="rId435"/>
    <p:sldId id="683" r:id="rId436"/>
    <p:sldId id="684" r:id="rId437"/>
    <p:sldId id="685" r:id="rId438"/>
    <p:sldId id="686" r:id="rId439"/>
    <p:sldId id="687" r:id="rId440"/>
    <p:sldId id="688" r:id="rId441"/>
    <p:sldId id="689" r:id="rId442"/>
    <p:sldId id="690" r:id="rId443"/>
    <p:sldId id="691" r:id="rId444"/>
    <p:sldId id="692" r:id="rId445"/>
    <p:sldId id="693" r:id="rId446"/>
    <p:sldId id="694" r:id="rId447"/>
    <p:sldId id="695" r:id="rId448"/>
    <p:sldId id="696" r:id="rId449"/>
    <p:sldId id="697" r:id="rId450"/>
    <p:sldId id="698" r:id="rId451"/>
    <p:sldId id="699" r:id="rId452"/>
    <p:sldId id="700" r:id="rId453"/>
    <p:sldId id="701" r:id="rId454"/>
    <p:sldId id="702" r:id="rId455"/>
    <p:sldId id="703" r:id="rId456"/>
    <p:sldId id="704" r:id="rId457"/>
    <p:sldId id="705" r:id="rId458"/>
    <p:sldId id="706" r:id="rId459"/>
    <p:sldId id="707" r:id="rId460"/>
    <p:sldId id="708" r:id="rId461"/>
    <p:sldId id="709" r:id="rId462"/>
    <p:sldId id="710" r:id="rId463"/>
    <p:sldId id="711" r:id="rId464"/>
    <p:sldId id="712" r:id="rId465"/>
    <p:sldId id="713" r:id="rId466"/>
    <p:sldId id="714" r:id="rId467"/>
    <p:sldId id="715" r:id="rId468"/>
    <p:sldId id="716" r:id="rId469"/>
    <p:sldId id="717" r:id="rId470"/>
    <p:sldId id="718" r:id="rId471"/>
    <p:sldId id="719" r:id="rId472"/>
    <p:sldId id="720" r:id="rId473"/>
    <p:sldId id="721" r:id="rId474"/>
    <p:sldId id="722" r:id="rId475"/>
    <p:sldId id="723" r:id="rId476"/>
    <p:sldId id="724" r:id="rId477"/>
    <p:sldId id="725" r:id="rId478"/>
    <p:sldId id="726" r:id="rId479"/>
    <p:sldId id="727" r:id="rId480"/>
    <p:sldId id="728" r:id="rId481"/>
    <p:sldId id="729" r:id="rId482"/>
    <p:sldId id="730" r:id="rId483"/>
    <p:sldId id="731" r:id="rId484"/>
    <p:sldId id="732" r:id="rId485"/>
    <p:sldId id="733" r:id="rId486"/>
    <p:sldId id="734" r:id="rId487"/>
    <p:sldId id="735" r:id="rId488"/>
    <p:sldId id="736" r:id="rId489"/>
    <p:sldId id="737" r:id="rId490"/>
    <p:sldId id="738" r:id="rId491"/>
    <p:sldId id="739" r:id="rId492"/>
    <p:sldId id="740" r:id="rId493"/>
    <p:sldId id="741" r:id="rId494"/>
    <p:sldId id="742" r:id="rId495"/>
    <p:sldId id="743" r:id="rId496"/>
    <p:sldId id="744" r:id="rId497"/>
    <p:sldId id="745" r:id="rId498"/>
    <p:sldId id="746" r:id="rId499"/>
    <p:sldId id="747" r:id="rId500"/>
    <p:sldId id="748" r:id="rId501"/>
    <p:sldId id="749" r:id="rId502"/>
    <p:sldId id="750" r:id="rId503"/>
    <p:sldId id="751" r:id="rId504"/>
    <p:sldId id="752" r:id="rId505"/>
    <p:sldId id="753" r:id="rId506"/>
    <p:sldId id="754" r:id="rId507"/>
    <p:sldId id="755" r:id="rId508"/>
    <p:sldId id="756" r:id="rId509"/>
    <p:sldId id="757" r:id="rId510"/>
    <p:sldId id="758" r:id="rId511"/>
    <p:sldId id="759" r:id="rId512"/>
    <p:sldId id="760" r:id="rId513"/>
    <p:sldId id="761" r:id="rId514"/>
    <p:sldId id="762" r:id="rId515"/>
    <p:sldId id="763" r:id="rId516"/>
    <p:sldId id="764" r:id="rId517"/>
    <p:sldId id="765" r:id="rId518"/>
    <p:sldId id="766" r:id="rId519"/>
    <p:sldId id="767" r:id="rId520"/>
    <p:sldId id="768" r:id="rId521"/>
    <p:sldId id="769" r:id="rId522"/>
    <p:sldId id="770" r:id="rId523"/>
    <p:sldId id="771" r:id="rId524"/>
    <p:sldId id="772" r:id="rId525"/>
    <p:sldId id="773" r:id="rId526"/>
    <p:sldId id="774" r:id="rId527"/>
    <p:sldId id="775" r:id="rId528"/>
    <p:sldId id="776" r:id="rId529"/>
    <p:sldId id="777" r:id="rId530"/>
    <p:sldId id="778" r:id="rId531"/>
    <p:sldId id="779" r:id="rId532"/>
    <p:sldId id="780" r:id="rId533"/>
    <p:sldId id="781" r:id="rId534"/>
    <p:sldId id="782" r:id="rId535"/>
    <p:sldId id="783" r:id="rId536"/>
    <p:sldId id="784" r:id="rId537"/>
    <p:sldId id="785" r:id="rId538"/>
    <p:sldId id="786" r:id="rId539"/>
    <p:sldId id="787" r:id="rId540"/>
    <p:sldId id="788" r:id="rId541"/>
    <p:sldId id="789" r:id="rId542"/>
    <p:sldId id="790" r:id="rId543"/>
    <p:sldId id="791" r:id="rId544"/>
    <p:sldId id="792" r:id="rId545"/>
    <p:sldId id="793" r:id="rId546"/>
    <p:sldId id="794" r:id="rId547"/>
    <p:sldId id="795" r:id="rId548"/>
    <p:sldId id="796" r:id="rId549"/>
    <p:sldId id="797" r:id="rId550"/>
    <p:sldId id="798" r:id="rId551"/>
    <p:sldId id="799" r:id="rId552"/>
    <p:sldId id="800" r:id="rId553"/>
    <p:sldId id="801" r:id="rId554"/>
    <p:sldId id="802" r:id="rId555"/>
    <p:sldId id="258" r:id="rId5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0" d="100"/>
          <a:sy n="70" d="100"/>
        </p:scale>
        <p:origin x="-66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slide" Target="slides/slide53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557" Type="http://schemas.openxmlformats.org/officeDocument/2006/relationships/notesMaster" Target="notesMasters/notesMaster1.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13B73-28E6-4301-982A-9A8A9588F220}" type="datetimeFigureOut">
              <a:rPr lang="en-US" smtClean="0"/>
              <a:t>3/15/2021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1DD02-49BC-4428-8087-9EF927BAF12F}" type="slidenum">
              <a:rPr lang="en-US" smtClean="0"/>
              <a:t>‹#›</a:t>
            </a:fld>
            <a:endParaRPr lang="en-US"/>
          </a:p>
        </p:txBody>
      </p:sp>
    </p:spTree>
    <p:extLst>
      <p:ext uri="{BB962C8B-B14F-4D97-AF65-F5344CB8AC3E}">
        <p14:creationId xmlns:p14="http://schemas.microsoft.com/office/powerpoint/2010/main" val="366011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89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472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492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552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smtClean="0"/>
              <a:t>Event Tittle:....................................</a:t>
            </a:r>
            <a:endParaRPr lang="en-US" dirty="0"/>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Date:............................</a:t>
            </a:r>
            <a:endParaRPr lang="en-US" dirty="0"/>
          </a:p>
        </p:txBody>
      </p:sp>
      <p:sp>
        <p:nvSpPr>
          <p:cNvPr id="4" name="Date Placeholder 3"/>
          <p:cNvSpPr>
            <a:spLocks noGrp="1"/>
          </p:cNvSpPr>
          <p:nvPr>
            <p:ph type="dt" sz="half" idx="10"/>
          </p:nvPr>
        </p:nvSpPr>
        <p:spPr/>
        <p:txBody>
          <a:bodyPr/>
          <a:lstStyle/>
          <a:p>
            <a:fld id="{61A03ED8-158B-4186-A037-E378B2EF1E0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030" t="82874" r="11012" b="8785"/>
          <a:stretch/>
        </p:blipFill>
        <p:spPr>
          <a:xfrm>
            <a:off x="2918799" y="2608307"/>
            <a:ext cx="6354403" cy="484942"/>
          </a:xfrm>
          <a:prstGeom prst="rect">
            <a:avLst/>
          </a:prstGeom>
        </p:spPr>
      </p:pic>
    </p:spTree>
    <p:extLst>
      <p:ext uri="{BB962C8B-B14F-4D97-AF65-F5344CB8AC3E}">
        <p14:creationId xmlns:p14="http://schemas.microsoft.com/office/powerpoint/2010/main" val="89650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3ED8-158B-4186-A037-E378B2EF1E0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21373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3ED8-158B-4186-A037-E378B2EF1E0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13419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3ED8-158B-4186-A037-E378B2EF1E0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14315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03ED8-158B-4186-A037-E378B2EF1E0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72440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A03ED8-158B-4186-A037-E378B2EF1E0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22498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03ED8-158B-4186-A037-E378B2EF1E08}"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98849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03ED8-158B-4186-A037-E378B2EF1E08}"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41776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03ED8-158B-4186-A037-E378B2EF1E08}"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303112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03ED8-158B-4186-A037-E378B2EF1E0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347347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03ED8-158B-4186-A037-E378B2EF1E0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54243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03ED8-158B-4186-A037-E378B2EF1E08}" type="datetimeFigureOut">
              <a:rPr lang="en-US" smtClean="0"/>
              <a:t>3/15/2021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D17CE-3FC7-4894-B4FC-F9EB51F2E0DE}" type="slidenum">
              <a:rPr lang="en-US" smtClean="0"/>
              <a:t>‹#›</a:t>
            </a:fld>
            <a:endParaRPr lang="en-US"/>
          </a:p>
        </p:txBody>
      </p:sp>
      <p:sp>
        <p:nvSpPr>
          <p:cNvPr id="8" name="Title Placeholder 1"/>
          <p:cNvSpPr txBox="1">
            <a:spLocks/>
          </p:cNvSpPr>
          <p:nvPr userDrawn="1"/>
        </p:nvSpPr>
        <p:spPr>
          <a:xfrm>
            <a:off x="1196788" y="60339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Times New Roman" panose="02020603050405020304" pitchFamily="18" charset="0"/>
                <a:cs typeface="Times New Roman" panose="02020603050405020304" pitchFamily="18" charset="0"/>
              </a:rPr>
              <a:t>KENYA MEDICAL TRAINING COLLEGE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userDrawn="1"/>
        </p:nvSpPr>
        <p:spPr>
          <a:xfrm>
            <a:off x="8639982" y="650604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smtClean="0">
                <a:latin typeface="Times New Roman" panose="02020603050405020304" pitchFamily="18" charset="0"/>
                <a:cs typeface="Times New Roman" panose="02020603050405020304" pitchFamily="18" charset="0"/>
              </a:rPr>
              <a:t>ISO 9001:2015 Certified by</a:t>
            </a:r>
            <a:endParaRPr lang="en-US" sz="1600" i="1" dirty="0">
              <a:latin typeface="Times New Roman" panose="02020603050405020304" pitchFamily="18" charset="0"/>
              <a:cs typeface="Times New Roman" panose="02020603050405020304" pitchFamily="18" charset="0"/>
            </a:endParaRPr>
          </a:p>
        </p:txBody>
      </p:sp>
      <p:sp>
        <p:nvSpPr>
          <p:cNvPr id="11" name="Title Placeholder 1"/>
          <p:cNvSpPr txBox="1">
            <a:spLocks/>
          </p:cNvSpPr>
          <p:nvPr userDrawn="1"/>
        </p:nvSpPr>
        <p:spPr>
          <a:xfrm>
            <a:off x="4038600" y="640873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smtClean="0"/>
              <a:t>Training for Better Health</a:t>
            </a:r>
            <a:r>
              <a:rPr lang="en-US" sz="1800" i="1" baseline="0" dirty="0" smtClean="0"/>
              <a:t> </a:t>
            </a:r>
            <a:endParaRPr lang="en-US" sz="1800" i="1" dirty="0"/>
          </a:p>
        </p:txBody>
      </p:sp>
      <p:pic>
        <p:nvPicPr>
          <p:cNvPr id="12" name="Picture 11"/>
          <p:cNvPicPr>
            <a:picLocks noChangeAspect="1"/>
          </p:cNvPicPr>
          <p:nvPr userDrawn="1"/>
        </p:nvPicPr>
        <p:blipFill rotWithShape="1">
          <a:blip r:embed="rId15"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144311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hyperlink" Target="http://www.sahealth.sa.gov.au/wps/wcm/connect/public+content/sa+health+internet/health+topics/health+conditions+prevention+and+treatment/immunisation/vaccines/measles+mumps+and+rubella+mmr+vaccine/measles+mumps+and+rubella+mmr+vaccine" TargetMode="External"/><Relationship Id="rId2" Type="http://schemas.openxmlformats.org/officeDocument/2006/relationships/hyperlink" Target="http://www.sahealth.sa.gov.au/wps/wcm/connect/public+content/sa+health+internet/health+topics/health+conditions+prevention+and+treatment/infectious+diseases/exclusion+from+childcare+preschool+school+and+work" TargetMode="External"/><Relationship Id="rId1" Type="http://schemas.openxmlformats.org/officeDocument/2006/relationships/slideLayout" Target="../slideLayouts/slideLayout2.xml"/><Relationship Id="rId4" Type="http://schemas.openxmlformats.org/officeDocument/2006/relationships/hyperlink" Target="http://www.sahealth.sa.gov.au/wps/wcm/connect/public+content/sa+health+internet/health+topics/health+conditions+prevention+and+treatment/immunisation/vaccines/measles+mumps+rubella+and+varicella+mmrv+vaccine/measles+mumps+rubella+and+varicella+mmrv+vaccin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hyperlink" Target="http://www.who.int/mediacentre/factsheets/fs179/en/" TargetMode="Externa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hyperlink" Target="http://en.wikipedia.org/wiki/World_Health_Organization" TargetMode="Externa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hyperlink" Target="http://en.wikipedia.org/wiki/Baby" TargetMode="Externa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hyperlink" Target="http://en.wikipedia.org/wiki/Infant_mortality" TargetMode="Externa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hyperlink" Target="http://research-methodology.net/sampling/non-probability-sampling/" TargetMode="Externa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20073936510.html" TargetMode="Externa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20073936510.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MAKINDU</a:t>
            </a:r>
            <a:endParaRPr lang="en-US" dirty="0"/>
          </a:p>
        </p:txBody>
      </p:sp>
      <p:sp>
        <p:nvSpPr>
          <p:cNvPr id="3" name="Subtitle 2"/>
          <p:cNvSpPr>
            <a:spLocks noGrp="1"/>
          </p:cNvSpPr>
          <p:nvPr>
            <p:ph type="subTitle" idx="1"/>
          </p:nvPr>
        </p:nvSpPr>
        <p:spPr/>
        <p:txBody>
          <a:bodyPr/>
          <a:lstStyle/>
          <a:p>
            <a:r>
              <a:rPr lang="en-US" dirty="0" smtClean="0"/>
              <a:t>LOICE</a:t>
            </a:r>
          </a:p>
          <a:p>
            <a:r>
              <a:rPr lang="en-US" dirty="0" err="1" smtClean="0"/>
              <a:t>BScN</a:t>
            </a:r>
            <a:endParaRPr lang="en-US" dirty="0"/>
          </a:p>
        </p:txBody>
      </p:sp>
    </p:spTree>
    <p:extLst>
      <p:ext uri="{BB962C8B-B14F-4D97-AF65-F5344CB8AC3E}">
        <p14:creationId xmlns:p14="http://schemas.microsoft.com/office/powerpoint/2010/main" val="18914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defRPr/>
            </a:pPr>
            <a:r>
              <a:rPr lang="en-US" sz="2800" b="1" dirty="0" smtClean="0"/>
              <a:t>An epidemic usually affecting a large proportion of the population, </a:t>
            </a:r>
            <a:r>
              <a:rPr lang="en-US" sz="2800" b="1" dirty="0" err="1" smtClean="0"/>
              <a:t>occuring</a:t>
            </a:r>
            <a:r>
              <a:rPr lang="en-US" sz="2800" b="1" dirty="0" smtClean="0"/>
              <a:t> over a wide geographic area such as a section of a nation, the entire nation, a continent or the world, e.g. Influenza pandemics.</a:t>
            </a:r>
          </a:p>
          <a:p>
            <a:pPr>
              <a:lnSpc>
                <a:spcPct val="90000"/>
              </a:lnSpc>
              <a:defRPr/>
            </a:pPr>
            <a:endParaRPr lang="en-US" sz="2800" b="1" dirty="0" smtClean="0"/>
          </a:p>
          <a:p>
            <a:pPr>
              <a:lnSpc>
                <a:spcPct val="90000"/>
              </a:lnSpc>
              <a:defRPr/>
            </a:pPr>
            <a:r>
              <a:rPr lang="en-US" sz="2800" b="1" dirty="0" smtClean="0"/>
              <a:t>Exotic diseases are those which are imported into a country in which they do not otherwise occur, as for example, rabies in the UK</a:t>
            </a:r>
            <a:endParaRPr lang="en-US" sz="2800" b="1" dirty="0"/>
          </a:p>
        </p:txBody>
      </p:sp>
      <p:sp>
        <p:nvSpPr>
          <p:cNvPr id="3" name="Title 2"/>
          <p:cNvSpPr>
            <a:spLocks noGrp="1"/>
          </p:cNvSpPr>
          <p:nvPr>
            <p:ph type="title"/>
          </p:nvPr>
        </p:nvSpPr>
        <p:spPr/>
        <p:txBody>
          <a:bodyPr/>
          <a:lstStyle/>
          <a:p>
            <a:r>
              <a:rPr lang="en-US" dirty="0" smtClean="0"/>
              <a:t>Pandemic and Exotic</a:t>
            </a:r>
            <a:endParaRPr lang="en-US" dirty="0"/>
          </a:p>
        </p:txBody>
      </p:sp>
    </p:spTree>
    <p:extLst>
      <p:ext uri="{BB962C8B-B14F-4D97-AF65-F5344CB8AC3E}">
        <p14:creationId xmlns:p14="http://schemas.microsoft.com/office/powerpoint/2010/main" val="41454659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Late stage in the liver  leads to :portal </a:t>
            </a:r>
            <a:r>
              <a:rPr lang="en-US" b="1" dirty="0" err="1" smtClean="0"/>
              <a:t>hypertension,splenomegaly</a:t>
            </a:r>
            <a:r>
              <a:rPr lang="en-US" b="1" dirty="0" smtClean="0"/>
              <a:t>, </a:t>
            </a:r>
            <a:r>
              <a:rPr lang="en-US" b="1" dirty="0" err="1" smtClean="0"/>
              <a:t>anemia,oesophegeal</a:t>
            </a:r>
            <a:r>
              <a:rPr lang="en-US" b="1" dirty="0" smtClean="0"/>
              <a:t> </a:t>
            </a:r>
            <a:r>
              <a:rPr lang="en-US" b="1" dirty="0" err="1" smtClean="0"/>
              <a:t>varices</a:t>
            </a:r>
            <a:r>
              <a:rPr lang="en-US" b="1" dirty="0" smtClean="0"/>
              <a:t> and massive bleeding</a:t>
            </a:r>
          </a:p>
          <a:p>
            <a:r>
              <a:rPr lang="en-US" b="1" dirty="0" smtClean="0"/>
              <a:t>In the </a:t>
            </a:r>
            <a:r>
              <a:rPr lang="en-US" b="1" dirty="0" err="1" smtClean="0"/>
              <a:t>lungs,fibrosis</a:t>
            </a:r>
            <a:r>
              <a:rPr lang="en-US" b="1" dirty="0" smtClean="0"/>
              <a:t> leads to  pulmonary hypertension which leads to congestive heart failure</a:t>
            </a:r>
          </a:p>
          <a:p>
            <a:endParaRPr lang="en-US" dirty="0"/>
          </a:p>
        </p:txBody>
      </p:sp>
      <p:sp>
        <p:nvSpPr>
          <p:cNvPr id="3" name="Title 2"/>
          <p:cNvSpPr>
            <a:spLocks noGrp="1"/>
          </p:cNvSpPr>
          <p:nvPr>
            <p:ph type="title"/>
          </p:nvPr>
        </p:nvSpPr>
        <p:spPr/>
        <p:txBody>
          <a:bodyPr>
            <a:normAutofit fontScale="90000"/>
          </a:bodyPr>
          <a:lstStyle/>
          <a:p>
            <a:r>
              <a:rPr lang="en-US" dirty="0" smtClean="0"/>
              <a:t>Late stage in the liver and lungs</a:t>
            </a:r>
            <a:endParaRPr lang="en-US" dirty="0"/>
          </a:p>
        </p:txBody>
      </p:sp>
    </p:spTree>
    <p:extLst>
      <p:ext uri="{BB962C8B-B14F-4D97-AF65-F5344CB8AC3E}">
        <p14:creationId xmlns:p14="http://schemas.microsoft.com/office/powerpoint/2010/main" val="6724530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t>ACUTE INFECTION:</a:t>
            </a:r>
          </a:p>
          <a:p>
            <a:r>
              <a:rPr lang="en-US" b="1" dirty="0" smtClean="0"/>
              <a:t>Occur when </a:t>
            </a:r>
            <a:r>
              <a:rPr lang="en-CA" b="1" dirty="0" err="1" smtClean="0"/>
              <a:t>Cercariae</a:t>
            </a:r>
            <a:r>
              <a:rPr lang="en-CA" b="1" dirty="0" smtClean="0"/>
              <a:t> penetrate skin </a:t>
            </a:r>
            <a:r>
              <a:rPr lang="en-CA" b="1" dirty="0" smtClean="0">
                <a:sym typeface="Wingdings" pitchFamily="2" charset="2"/>
              </a:rPr>
              <a:t> rash</a:t>
            </a:r>
            <a:br>
              <a:rPr lang="en-CA" b="1" dirty="0" smtClean="0">
                <a:sym typeface="Wingdings" pitchFamily="2" charset="2"/>
              </a:rPr>
            </a:br>
            <a:r>
              <a:rPr lang="en-CA" b="1" dirty="0" smtClean="0">
                <a:sym typeface="Wingdings" pitchFamily="2" charset="2"/>
              </a:rPr>
              <a:t>	- called </a:t>
            </a:r>
            <a:r>
              <a:rPr lang="en-CA" b="1" u="sng" dirty="0" err="1" smtClean="0">
                <a:sym typeface="Wingdings" pitchFamily="2" charset="2"/>
              </a:rPr>
              <a:t>schistosome</a:t>
            </a:r>
            <a:r>
              <a:rPr lang="en-CA" b="1" dirty="0" smtClean="0">
                <a:sym typeface="Wingdings" pitchFamily="2" charset="2"/>
              </a:rPr>
              <a:t> or </a:t>
            </a:r>
            <a:r>
              <a:rPr lang="en-CA" b="1" u="sng" dirty="0" smtClean="0">
                <a:sym typeface="Wingdings" pitchFamily="2" charset="2"/>
              </a:rPr>
              <a:t>swimmer’s itch develop</a:t>
            </a:r>
            <a:r>
              <a:rPr lang="en-CA" b="1" dirty="0" smtClean="0">
                <a:sym typeface="Wingdings" pitchFamily="2" charset="2"/>
              </a:rPr>
              <a:t>.</a:t>
            </a:r>
          </a:p>
          <a:p>
            <a:r>
              <a:rPr lang="en-CA" b="1" dirty="0" smtClean="0">
                <a:sym typeface="Wingdings" pitchFamily="2" charset="2"/>
              </a:rPr>
              <a:t>Eggs laid in target organs release antigens which cause Katayama fever characterised by:</a:t>
            </a:r>
            <a:br>
              <a:rPr lang="en-CA" b="1" dirty="0" smtClean="0">
                <a:sym typeface="Wingdings" pitchFamily="2" charset="2"/>
              </a:rPr>
            </a:br>
            <a:r>
              <a:rPr lang="en-CA" b="1" dirty="0" smtClean="0">
                <a:sym typeface="Wingdings" pitchFamily="2" charset="2"/>
              </a:rPr>
              <a:t>	- fever</a:t>
            </a:r>
            <a:br>
              <a:rPr lang="en-CA" b="1" dirty="0" smtClean="0">
                <a:sym typeface="Wingdings" pitchFamily="2" charset="2"/>
              </a:rPr>
            </a:br>
            <a:r>
              <a:rPr lang="en-CA" b="1" dirty="0" smtClean="0">
                <a:sym typeface="Wingdings" pitchFamily="2" charset="2"/>
              </a:rPr>
              <a:t>	- </a:t>
            </a:r>
            <a:r>
              <a:rPr lang="en-CA" b="1" dirty="0" err="1" smtClean="0">
                <a:sym typeface="Wingdings" pitchFamily="2" charset="2"/>
              </a:rPr>
              <a:t>urticaria</a:t>
            </a:r>
            <a:r>
              <a:rPr lang="en-CA" b="1" dirty="0" smtClean="0">
                <a:sym typeface="Wingdings" pitchFamily="2" charset="2"/>
              </a:rPr>
              <a:t/>
            </a:r>
            <a:br>
              <a:rPr lang="en-CA" b="1" dirty="0" smtClean="0">
                <a:sym typeface="Wingdings" pitchFamily="2" charset="2"/>
              </a:rPr>
            </a:br>
            <a:r>
              <a:rPr lang="en-CA" b="1" dirty="0" smtClean="0">
                <a:sym typeface="Wingdings" pitchFamily="2" charset="2"/>
              </a:rPr>
              <a:t>	- malaise</a:t>
            </a:r>
          </a:p>
          <a:p>
            <a:pPr>
              <a:buNone/>
            </a:pPr>
            <a:r>
              <a:rPr lang="en-CA" b="1" dirty="0" smtClean="0">
                <a:sym typeface="Wingdings" pitchFamily="2" charset="2"/>
              </a:rPr>
              <a:t>		- </a:t>
            </a:r>
            <a:r>
              <a:rPr lang="en-CA" b="1" dirty="0" err="1" smtClean="0">
                <a:sym typeface="Wingdings" pitchFamily="2" charset="2"/>
              </a:rPr>
              <a:t>diarrhea</a:t>
            </a:r>
            <a:endParaRPr lang="en-US" b="1" dirty="0"/>
          </a:p>
        </p:txBody>
      </p:sp>
      <p:sp>
        <p:nvSpPr>
          <p:cNvPr id="3" name="Title 2"/>
          <p:cNvSpPr>
            <a:spLocks noGrp="1"/>
          </p:cNvSpPr>
          <p:nvPr>
            <p:ph type="title"/>
          </p:nvPr>
        </p:nvSpPr>
        <p:spPr/>
        <p:txBody>
          <a:bodyPr/>
          <a:lstStyle/>
          <a:p>
            <a:r>
              <a:rPr lang="en-US" dirty="0" smtClean="0"/>
              <a:t>Acute and chronic infection</a:t>
            </a:r>
            <a:endParaRPr lang="en-US" dirty="0"/>
          </a:p>
        </p:txBody>
      </p:sp>
    </p:spTree>
    <p:extLst>
      <p:ext uri="{BB962C8B-B14F-4D97-AF65-F5344CB8AC3E}">
        <p14:creationId xmlns:p14="http://schemas.microsoft.com/office/powerpoint/2010/main" val="25589967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t>
            </a:r>
            <a:endParaRPr lang="en-US" dirty="0"/>
          </a:p>
        </p:txBody>
      </p:sp>
      <p:pic>
        <p:nvPicPr>
          <p:cNvPr id="4" name="Picture 6"/>
          <p:cNvPicPr>
            <a:picLocks noGrp="1" noChangeAspect="1" noChangeArrowheads="1"/>
          </p:cNvPicPr>
          <p:nvPr>
            <p:ph idx="1"/>
          </p:nvPr>
        </p:nvPicPr>
        <p:blipFill>
          <a:blip r:embed="rId2"/>
          <a:srcRect/>
          <a:stretch>
            <a:fillRect/>
          </a:stretch>
        </p:blipFill>
        <p:spPr bwMode="auto">
          <a:xfrm>
            <a:off x="406400" y="990600"/>
            <a:ext cx="11785600" cy="5486400"/>
          </a:xfrm>
          <a:prstGeom prst="rect">
            <a:avLst/>
          </a:prstGeom>
          <a:noFill/>
          <a:ln w="9525">
            <a:noFill/>
            <a:miter lim="800000"/>
            <a:headEnd/>
            <a:tailEnd/>
          </a:ln>
        </p:spPr>
      </p:pic>
    </p:spTree>
    <p:extLst>
      <p:ext uri="{BB962C8B-B14F-4D97-AF65-F5344CB8AC3E}">
        <p14:creationId xmlns:p14="http://schemas.microsoft.com/office/powerpoint/2010/main" val="3219757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indent="-274320">
              <a:buFont typeface="Wingdings 2"/>
              <a:buChar char=""/>
              <a:defRPr/>
            </a:pPr>
            <a:r>
              <a:rPr lang="en-CA" b="1" dirty="0" smtClean="0">
                <a:sym typeface="Wingdings" pitchFamily="2" charset="2"/>
              </a:rPr>
              <a:t>Symptoms of chronic infection caused by eggs that travel to various parts of body</a:t>
            </a:r>
          </a:p>
          <a:p>
            <a:pPr marL="274320" indent="-274320">
              <a:buFont typeface="Wingdings 2"/>
              <a:buChar char=""/>
              <a:defRPr/>
            </a:pPr>
            <a:r>
              <a:rPr lang="en-CA" b="1" dirty="0" smtClean="0">
                <a:sym typeface="Wingdings" pitchFamily="2" charset="2"/>
              </a:rPr>
              <a:t>Eggs remain trapped in host tissues </a:t>
            </a:r>
            <a:r>
              <a:rPr lang="en-CA" b="1" dirty="0" err="1" smtClean="0">
                <a:sym typeface="Wingdings" pitchFamily="2" charset="2"/>
              </a:rPr>
              <a:t>granulomatous</a:t>
            </a:r>
            <a:r>
              <a:rPr lang="en-CA" b="1" dirty="0" smtClean="0">
                <a:sym typeface="Wingdings" pitchFamily="2" charset="2"/>
              </a:rPr>
              <a:t> inflammatory immune response</a:t>
            </a:r>
          </a:p>
          <a:p>
            <a:pPr marL="822960" lvl="2">
              <a:buClr>
                <a:schemeClr val="accent3"/>
              </a:buClr>
              <a:buFont typeface="Wingdings 2"/>
              <a:buChar char=""/>
              <a:defRPr/>
            </a:pPr>
            <a:r>
              <a:rPr lang="en-CA" sz="2200" b="1" u="sng" dirty="0" err="1" smtClean="0">
                <a:sym typeface="Wingdings" pitchFamily="2" charset="2"/>
              </a:rPr>
              <a:t>Granulomas</a:t>
            </a:r>
            <a:r>
              <a:rPr lang="en-CA" sz="2200" b="1" dirty="0" smtClean="0">
                <a:sym typeface="Wingdings" pitchFamily="2" charset="2"/>
              </a:rPr>
              <a:t>: macrophages surrounded by lymphocytes</a:t>
            </a:r>
          </a:p>
          <a:p>
            <a:pPr marL="274320" indent="-274320">
              <a:buFont typeface="Wingdings 2"/>
              <a:buChar char=""/>
              <a:defRPr/>
            </a:pPr>
            <a:r>
              <a:rPr lang="en-CA" b="1" dirty="0" smtClean="0">
                <a:sym typeface="Wingdings" pitchFamily="2" charset="2"/>
              </a:rPr>
              <a:t>Fibrosis develop in the late stages</a:t>
            </a:r>
          </a:p>
          <a:p>
            <a:endParaRPr lang="en-US" dirty="0"/>
          </a:p>
        </p:txBody>
      </p:sp>
      <p:sp>
        <p:nvSpPr>
          <p:cNvPr id="3" name="Title 2"/>
          <p:cNvSpPr>
            <a:spLocks noGrp="1"/>
          </p:cNvSpPr>
          <p:nvPr>
            <p:ph type="title"/>
          </p:nvPr>
        </p:nvSpPr>
        <p:spPr/>
        <p:txBody>
          <a:bodyPr/>
          <a:lstStyle/>
          <a:p>
            <a:r>
              <a:rPr lang="en-US" dirty="0" smtClean="0"/>
              <a:t>Chronic infection</a:t>
            </a:r>
            <a:endParaRPr lang="en-US" dirty="0"/>
          </a:p>
        </p:txBody>
      </p:sp>
    </p:spTree>
    <p:extLst>
      <p:ext uri="{BB962C8B-B14F-4D97-AF65-F5344CB8AC3E}">
        <p14:creationId xmlns:p14="http://schemas.microsoft.com/office/powerpoint/2010/main" val="14910714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Symptoms for the disease vary depending on the type of worm involved and the location of  the parasite inside the body:</a:t>
            </a:r>
          </a:p>
          <a:p>
            <a:pPr>
              <a:buFont typeface="Wingdings" pitchFamily="2" charset="2"/>
              <a:buChar char="Ø"/>
            </a:pPr>
            <a:r>
              <a:rPr lang="en-US" b="1" dirty="0" smtClean="0"/>
              <a:t>initial itching and rash at infection site (“swimmer’s itch”)</a:t>
            </a:r>
          </a:p>
          <a:p>
            <a:r>
              <a:rPr lang="en-US" b="1" dirty="0" smtClean="0"/>
              <a:t>The classic sign of </a:t>
            </a:r>
            <a:r>
              <a:rPr lang="en-US" b="1" dirty="0" err="1" smtClean="0"/>
              <a:t>urogenital</a:t>
            </a:r>
            <a:r>
              <a:rPr lang="en-US" b="1" dirty="0" smtClean="0"/>
              <a:t> </a:t>
            </a:r>
            <a:r>
              <a:rPr lang="en-US" b="1" dirty="0" err="1" smtClean="0"/>
              <a:t>schistosomiasis</a:t>
            </a:r>
            <a:r>
              <a:rPr lang="en-US" b="1" dirty="0" smtClean="0"/>
              <a:t> is </a:t>
            </a:r>
            <a:r>
              <a:rPr lang="en-US" b="1" dirty="0" err="1" smtClean="0"/>
              <a:t>haematuria</a:t>
            </a:r>
            <a:r>
              <a:rPr lang="en-US" b="1" dirty="0" smtClean="0"/>
              <a:t> (blood in urine</a:t>
            </a:r>
            <a:r>
              <a:rPr lang="en-US" dirty="0" smtClean="0"/>
              <a:t>)</a:t>
            </a:r>
          </a:p>
          <a:p>
            <a:r>
              <a:rPr lang="en-US" b="1" dirty="0" smtClean="0"/>
              <a:t>Abdominal pain and bloody diarrhea</a:t>
            </a:r>
          </a:p>
          <a:p>
            <a:r>
              <a:rPr lang="en-US" b="1" dirty="0" smtClean="0"/>
              <a:t>Anemia</a:t>
            </a:r>
          </a:p>
          <a:p>
            <a:r>
              <a:rPr lang="en-US" b="1" dirty="0" smtClean="0"/>
              <a:t>Fever, chills and muscle aches</a:t>
            </a:r>
          </a:p>
          <a:p>
            <a:r>
              <a:rPr lang="en-US" b="1" dirty="0" smtClean="0"/>
              <a:t>Inflammation and scarring of the bladder</a:t>
            </a:r>
          </a:p>
          <a:p>
            <a:r>
              <a:rPr lang="en-US" b="1" dirty="0" smtClean="0"/>
              <a:t>Lymph node enlargement</a:t>
            </a:r>
          </a:p>
          <a:p>
            <a:endParaRPr lang="en-US" dirty="0"/>
          </a:p>
        </p:txBody>
      </p:sp>
      <p:sp>
        <p:nvSpPr>
          <p:cNvPr id="3" name="Title 2"/>
          <p:cNvSpPr>
            <a:spLocks noGrp="1"/>
          </p:cNvSpPr>
          <p:nvPr>
            <p:ph type="title"/>
          </p:nvPr>
        </p:nvSpPr>
        <p:spPr/>
        <p:txBody>
          <a:bodyPr/>
          <a:lstStyle/>
          <a:p>
            <a:r>
              <a:rPr lang="en-US" dirty="0" smtClean="0"/>
              <a:t>Symptoms </a:t>
            </a:r>
            <a:endParaRPr lang="en-US" dirty="0"/>
          </a:p>
        </p:txBody>
      </p:sp>
    </p:spTree>
    <p:extLst>
      <p:ext uri="{BB962C8B-B14F-4D97-AF65-F5344CB8AC3E}">
        <p14:creationId xmlns:p14="http://schemas.microsoft.com/office/powerpoint/2010/main" val="31080614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b="1" u="sng" dirty="0" smtClean="0"/>
              <a:t>Microscopic Detection</a:t>
            </a:r>
            <a:endParaRPr lang="en-CA" sz="2800" b="1" u="sng" dirty="0" smtClean="0"/>
          </a:p>
          <a:p>
            <a:r>
              <a:rPr lang="en-US" sz="2800" b="1" dirty="0" smtClean="0"/>
              <a:t>Take stool or urine sample to detect eggs</a:t>
            </a:r>
            <a:endParaRPr lang="en-CA" sz="2800" b="1" dirty="0" smtClean="0"/>
          </a:p>
          <a:p>
            <a:r>
              <a:rPr lang="en-US" sz="2800" b="1" i="1" dirty="0" smtClean="0"/>
              <a:t>S. </a:t>
            </a:r>
            <a:r>
              <a:rPr lang="en-US" sz="2800" b="1" i="1" dirty="0" err="1" smtClean="0"/>
              <a:t>haematobium</a:t>
            </a:r>
            <a:r>
              <a:rPr lang="en-US" sz="2800" b="1" dirty="0" smtClean="0"/>
              <a:t> eggs are oval and have a spike at the tip</a:t>
            </a:r>
            <a:endParaRPr lang="en-CA" sz="2800" b="1" dirty="0" smtClean="0"/>
          </a:p>
          <a:p>
            <a:r>
              <a:rPr lang="en-US" sz="2800" b="1" i="1" dirty="0" smtClean="0"/>
              <a:t>S. </a:t>
            </a:r>
            <a:r>
              <a:rPr lang="en-US" sz="2800" b="1" i="1" dirty="0" err="1" smtClean="0"/>
              <a:t>mansoni</a:t>
            </a:r>
            <a:r>
              <a:rPr lang="en-US" sz="2800" b="1" dirty="0" smtClean="0"/>
              <a:t> eggs have a spike on the side (spine)</a:t>
            </a:r>
          </a:p>
          <a:p>
            <a:r>
              <a:rPr lang="en-US" sz="2800" b="1" dirty="0" smtClean="0"/>
              <a:t>If they are repeatedly </a:t>
            </a:r>
            <a:r>
              <a:rPr lang="en-US" sz="2800" b="1" dirty="0" err="1" smtClean="0"/>
              <a:t>negative,a</a:t>
            </a:r>
            <a:r>
              <a:rPr lang="en-US" sz="2800" b="1" dirty="0" smtClean="0"/>
              <a:t> rectal or bowel biopsy can be done</a:t>
            </a:r>
          </a:p>
          <a:p>
            <a:endParaRPr lang="en-US" b="1" dirty="0"/>
          </a:p>
        </p:txBody>
      </p:sp>
      <p:sp>
        <p:nvSpPr>
          <p:cNvPr id="3" name="Title 2"/>
          <p:cNvSpPr>
            <a:spLocks noGrp="1"/>
          </p:cNvSpPr>
          <p:nvPr>
            <p:ph type="title"/>
          </p:nvPr>
        </p:nvSpPr>
        <p:spPr/>
        <p:txBody>
          <a:bodyPr/>
          <a:lstStyle/>
          <a:p>
            <a:r>
              <a:rPr lang="en-CA" sz="4400" dirty="0" smtClean="0">
                <a:solidFill>
                  <a:srgbClr val="89006F"/>
                </a:solidFill>
              </a:rPr>
              <a:t>Diagnosis</a:t>
            </a:r>
            <a:endParaRPr lang="en-US" dirty="0"/>
          </a:p>
        </p:txBody>
      </p:sp>
    </p:spTree>
    <p:extLst>
      <p:ext uri="{BB962C8B-B14F-4D97-AF65-F5344CB8AC3E}">
        <p14:creationId xmlns:p14="http://schemas.microsoft.com/office/powerpoint/2010/main" val="11345769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Praziquantel</a:t>
            </a:r>
            <a:r>
              <a:rPr lang="en-US" b="1" dirty="0" smtClean="0"/>
              <a:t> {</a:t>
            </a:r>
            <a:r>
              <a:rPr lang="en-US" b="1" dirty="0" err="1" smtClean="0"/>
              <a:t>biltricide</a:t>
            </a:r>
            <a:r>
              <a:rPr lang="en-US" b="1" dirty="0" smtClean="0"/>
              <a:t>} is the drug of choice for all </a:t>
            </a:r>
            <a:r>
              <a:rPr lang="en-US" b="1" dirty="0" err="1" smtClean="0"/>
              <a:t>schistosomal</a:t>
            </a:r>
            <a:r>
              <a:rPr lang="en-US" b="1" dirty="0" smtClean="0"/>
              <a:t> species</a:t>
            </a:r>
          </a:p>
          <a:p>
            <a:r>
              <a:rPr lang="en-US" b="1" dirty="0" smtClean="0"/>
              <a:t>Single dose of 40mg/kg is effective in </a:t>
            </a:r>
            <a:r>
              <a:rPr lang="en-US" b="1" dirty="0" err="1" smtClean="0"/>
              <a:t>S.haematobium</a:t>
            </a:r>
            <a:r>
              <a:rPr lang="en-US" b="1" dirty="0" smtClean="0"/>
              <a:t> and </a:t>
            </a:r>
            <a:r>
              <a:rPr lang="en-US" b="1" dirty="0" err="1" smtClean="0"/>
              <a:t>S.mansoni</a:t>
            </a:r>
            <a:endParaRPr lang="en-US" b="1" dirty="0" smtClean="0"/>
          </a:p>
          <a:p>
            <a:r>
              <a:rPr lang="en-US" b="1" dirty="0" smtClean="0"/>
              <a:t>For patients with heavy infections{over 800 eggs per </a:t>
            </a:r>
            <a:r>
              <a:rPr lang="en-US" b="1" dirty="0" err="1" smtClean="0"/>
              <a:t>gramme</a:t>
            </a:r>
            <a:r>
              <a:rPr lang="en-US" b="1" dirty="0" smtClean="0"/>
              <a:t> of stool} ,a total dose of 60mg/kg in two equally divided doses 4-6 hrs apart.</a:t>
            </a:r>
          </a:p>
          <a:p>
            <a:r>
              <a:rPr lang="en-US" b="1" dirty="0" smtClean="0"/>
              <a:t>Drug is best administered after food and in the evening</a:t>
            </a:r>
          </a:p>
          <a:p>
            <a:endParaRPr lang="en-US" b="1" dirty="0" smtClean="0"/>
          </a:p>
        </p:txBody>
      </p:sp>
      <p:sp>
        <p:nvSpPr>
          <p:cNvPr id="3" name="Title 2"/>
          <p:cNvSpPr>
            <a:spLocks noGrp="1"/>
          </p:cNvSpPr>
          <p:nvPr>
            <p:ph type="title"/>
          </p:nvPr>
        </p:nvSpPr>
        <p:spPr/>
        <p:txBody>
          <a:bodyPr/>
          <a:lstStyle/>
          <a:p>
            <a:pPr algn="ctr"/>
            <a:r>
              <a:rPr lang="en-US" dirty="0" smtClean="0"/>
              <a:t>management</a:t>
            </a:r>
            <a:endParaRPr lang="en-US" dirty="0"/>
          </a:p>
        </p:txBody>
      </p:sp>
    </p:spTree>
    <p:extLst>
      <p:ext uri="{BB962C8B-B14F-4D97-AF65-F5344CB8AC3E}">
        <p14:creationId xmlns:p14="http://schemas.microsoft.com/office/powerpoint/2010/main" val="36723540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Oxamniquine</a:t>
            </a:r>
            <a:r>
              <a:rPr lang="en-US" b="1" dirty="0" smtClean="0"/>
              <a:t> {</a:t>
            </a:r>
            <a:r>
              <a:rPr lang="en-US" b="1" dirty="0" err="1" smtClean="0"/>
              <a:t>vansil</a:t>
            </a:r>
            <a:r>
              <a:rPr lang="en-US" b="1" dirty="0" smtClean="0"/>
              <a:t>} is effective only against </a:t>
            </a:r>
            <a:r>
              <a:rPr lang="en-US" b="1" dirty="0" err="1" smtClean="0"/>
              <a:t>S.mansoni</a:t>
            </a:r>
            <a:r>
              <a:rPr lang="en-US" b="1" dirty="0" smtClean="0"/>
              <a:t>.</a:t>
            </a:r>
          </a:p>
          <a:p>
            <a:r>
              <a:rPr lang="en-US" b="1" dirty="0" smtClean="0"/>
              <a:t>The drug is used in all stages of infection</a:t>
            </a:r>
          </a:p>
          <a:p>
            <a:r>
              <a:rPr lang="en-US" b="1" dirty="0" smtClean="0"/>
              <a:t>Dose varies with the geographical origin of </a:t>
            </a:r>
            <a:r>
              <a:rPr lang="en-US" b="1" dirty="0" err="1" smtClean="0"/>
              <a:t>S.mansoni</a:t>
            </a:r>
            <a:r>
              <a:rPr lang="en-US" b="1" dirty="0" smtClean="0"/>
              <a:t> between 30mg/kg to 60mg/kg</a:t>
            </a:r>
            <a:r>
              <a:rPr lang="en-US" dirty="0" smtClean="0"/>
              <a:t>.</a:t>
            </a:r>
            <a:endParaRPr lang="en-US" dirty="0"/>
          </a:p>
        </p:txBody>
      </p:sp>
      <p:sp>
        <p:nvSpPr>
          <p:cNvPr id="3" name="Title 2"/>
          <p:cNvSpPr>
            <a:spLocks noGrp="1"/>
          </p:cNvSpPr>
          <p:nvPr>
            <p:ph type="title"/>
          </p:nvPr>
        </p:nvSpPr>
        <p:spPr/>
        <p:txBody>
          <a:bodyPr/>
          <a:lstStyle/>
          <a:p>
            <a:r>
              <a:rPr lang="en-US" dirty="0" smtClean="0"/>
              <a:t>con</a:t>
            </a:r>
            <a:endParaRPr lang="en-US" dirty="0"/>
          </a:p>
        </p:txBody>
      </p:sp>
    </p:spTree>
    <p:extLst>
      <p:ext uri="{BB962C8B-B14F-4D97-AF65-F5344CB8AC3E}">
        <p14:creationId xmlns:p14="http://schemas.microsoft.com/office/powerpoint/2010/main" val="3610646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smtClean="0"/>
              <a:t>1. Avoiding contact with water known to contain </a:t>
            </a:r>
            <a:r>
              <a:rPr lang="en-US" sz="3200" b="1" dirty="0" err="1" smtClean="0"/>
              <a:t>cercariae</a:t>
            </a:r>
            <a:r>
              <a:rPr lang="en-US" sz="3200" b="1" dirty="0" smtClean="0"/>
              <a:t> by:</a:t>
            </a:r>
          </a:p>
          <a:p>
            <a:pPr>
              <a:buNone/>
            </a:pPr>
            <a:r>
              <a:rPr lang="en-US" sz="3200" b="1" dirty="0" smtClean="0"/>
              <a:t> • Providing safe water supply to the community. </a:t>
            </a:r>
          </a:p>
          <a:p>
            <a:pPr>
              <a:buNone/>
            </a:pPr>
            <a:r>
              <a:rPr lang="en-US" sz="3200" b="1" dirty="0" smtClean="0"/>
              <a:t>• Construct footbridges across infested rivers and streams. </a:t>
            </a:r>
          </a:p>
          <a:p>
            <a:pPr>
              <a:buNone/>
            </a:pPr>
            <a:r>
              <a:rPr lang="en-US" sz="3200" b="1" dirty="0" smtClean="0"/>
              <a:t>• Providing safe recreational bathing sites </a:t>
            </a:r>
            <a:endParaRPr lang="en-US" sz="3200" b="1" dirty="0"/>
          </a:p>
        </p:txBody>
      </p:sp>
      <p:sp>
        <p:nvSpPr>
          <p:cNvPr id="3" name="Title 2"/>
          <p:cNvSpPr>
            <a:spLocks noGrp="1"/>
          </p:cNvSpPr>
          <p:nvPr>
            <p:ph type="title"/>
          </p:nvPr>
        </p:nvSpPr>
        <p:spPr/>
        <p:txBody>
          <a:bodyPr>
            <a:normAutofit fontScale="90000"/>
          </a:bodyPr>
          <a:lstStyle/>
          <a:p>
            <a:r>
              <a:rPr lang="en-US" dirty="0" smtClean="0"/>
              <a:t>Prevention and control of </a:t>
            </a:r>
            <a:r>
              <a:rPr lang="en-US" dirty="0" err="1" smtClean="0"/>
              <a:t>schistosomiasis</a:t>
            </a:r>
            <a:endParaRPr lang="en-US" dirty="0"/>
          </a:p>
        </p:txBody>
      </p:sp>
    </p:spTree>
    <p:extLst>
      <p:ext uri="{BB962C8B-B14F-4D97-AF65-F5344CB8AC3E}">
        <p14:creationId xmlns:p14="http://schemas.microsoft.com/office/powerpoint/2010/main" val="16862323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smtClean="0"/>
              <a:t>2. Preventing water becoming contaminated with eggs by: </a:t>
            </a:r>
          </a:p>
          <a:p>
            <a:pPr>
              <a:buNone/>
            </a:pPr>
            <a:r>
              <a:rPr lang="en-US" sz="3200" b="1" dirty="0" smtClean="0"/>
              <a:t>• Health information on safe excreta disposal</a:t>
            </a:r>
          </a:p>
          <a:p>
            <a:pPr>
              <a:buNone/>
            </a:pPr>
            <a:r>
              <a:rPr lang="en-US" sz="3200" b="1" dirty="0" smtClean="0"/>
              <a:t> • Treating infected persons </a:t>
            </a:r>
          </a:p>
          <a:p>
            <a:pPr>
              <a:buNone/>
            </a:pPr>
            <a:r>
              <a:rPr lang="en-US" sz="3200" b="1" dirty="0" smtClean="0"/>
              <a:t>• Providing sanitary facilities </a:t>
            </a:r>
          </a:p>
          <a:p>
            <a:pPr>
              <a:buNone/>
            </a:pPr>
            <a:r>
              <a:rPr lang="en-US" sz="3200" b="1" dirty="0" smtClean="0"/>
              <a:t>• Protecting water supplies from fecal pollution by animal reservoir hosts</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7197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defRPr/>
            </a:pPr>
            <a:r>
              <a:rPr lang="en-US" sz="2800" b="1" dirty="0" smtClean="0"/>
              <a:t>The word sporadic means </a:t>
            </a:r>
            <a:r>
              <a:rPr lang="en-US" sz="2800" b="1" dirty="0" smtClean="0">
                <a:latin typeface="Arial"/>
              </a:rPr>
              <a:t>“</a:t>
            </a:r>
            <a:r>
              <a:rPr lang="en-US" sz="2800" b="1" dirty="0" smtClean="0"/>
              <a:t>scattered about</a:t>
            </a:r>
            <a:r>
              <a:rPr lang="en-US" sz="2800" b="1" dirty="0" smtClean="0">
                <a:latin typeface="Arial"/>
              </a:rPr>
              <a:t>”</a:t>
            </a:r>
            <a:r>
              <a:rPr lang="en-US" sz="2800" b="1" dirty="0" smtClean="0"/>
              <a:t>. The cases occur irregularly, haphazardly from time to time, and generally infrequently. The cases are few and separated widely in time and place that they show no or little connection with each other, nor a recognizable common source of infection e.g. polio, meningococcal meningitis, tetanus</a:t>
            </a:r>
            <a:r>
              <a:rPr lang="en-US" sz="2800" b="1" dirty="0" smtClean="0">
                <a:latin typeface="Arial"/>
              </a:rPr>
              <a:t>…</a:t>
            </a:r>
            <a:r>
              <a:rPr lang="en-US" sz="2800" b="1" dirty="0" smtClean="0"/>
              <a:t>. </a:t>
            </a:r>
          </a:p>
          <a:p>
            <a:pPr>
              <a:lnSpc>
                <a:spcPct val="80000"/>
              </a:lnSpc>
              <a:defRPr/>
            </a:pPr>
            <a:r>
              <a:rPr lang="en-US" sz="2800" b="1" dirty="0" smtClean="0"/>
              <a:t>However, a sporadic disease could be the starting point of an epidemic when the conditions are favorable for its spread</a:t>
            </a:r>
            <a:endParaRPr lang="en-US" sz="2800" b="1" dirty="0"/>
          </a:p>
        </p:txBody>
      </p:sp>
      <p:sp>
        <p:nvSpPr>
          <p:cNvPr id="3" name="Title 2"/>
          <p:cNvSpPr>
            <a:spLocks noGrp="1"/>
          </p:cNvSpPr>
          <p:nvPr>
            <p:ph type="title"/>
          </p:nvPr>
        </p:nvSpPr>
        <p:spPr/>
        <p:txBody>
          <a:bodyPr/>
          <a:lstStyle/>
          <a:p>
            <a:r>
              <a:rPr lang="en-US" dirty="0" smtClean="0"/>
              <a:t>Sporadic</a:t>
            </a:r>
            <a:endParaRPr lang="en-US" dirty="0"/>
          </a:p>
        </p:txBody>
      </p:sp>
    </p:spTree>
    <p:extLst>
      <p:ext uri="{BB962C8B-B14F-4D97-AF65-F5344CB8AC3E}">
        <p14:creationId xmlns:p14="http://schemas.microsoft.com/office/powerpoint/2010/main" val="31005398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3. Minimizing the risk of infection from new water conservation, irrigation schemes and hydroelectric power development by: </a:t>
            </a:r>
          </a:p>
          <a:p>
            <a:pPr>
              <a:buNone/>
            </a:pPr>
            <a:r>
              <a:rPr lang="en-US" b="1" dirty="0" smtClean="0"/>
              <a:t>• Constructing settlement camps away from canal drains and irrigation canals and providing latrines and sufficient safe water for domestic use. </a:t>
            </a:r>
          </a:p>
          <a:p>
            <a:pPr>
              <a:buNone/>
            </a:pPr>
            <a:r>
              <a:rPr lang="en-US" b="1" dirty="0" smtClean="0"/>
              <a:t>• Lining canals with cement and keeping them free from silt and vegetation in which snails can breed</a:t>
            </a:r>
          </a:p>
          <a:p>
            <a:pPr>
              <a:buNone/>
            </a:pPr>
            <a:r>
              <a:rPr lang="en-US" b="1" dirty="0" smtClean="0"/>
              <a:t>• Filling in formerly used irrigation ditches with clean soil to bury snail hosts.</a:t>
            </a:r>
          </a:p>
          <a:p>
            <a:pPr>
              <a:buNone/>
            </a:pPr>
            <a:r>
              <a:rPr lang="en-US" b="1" dirty="0" smtClean="0"/>
              <a:t> • Varying the water levels in the system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297191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4. Destroying snail intermediate hosts, mainly by: • Using </a:t>
            </a:r>
            <a:r>
              <a:rPr lang="en-US" b="1" dirty="0" err="1" smtClean="0"/>
              <a:t>molluscides</a:t>
            </a:r>
            <a:r>
              <a:rPr lang="en-US" b="1" dirty="0" smtClean="0"/>
              <a:t> where this is affordable, feasible and will not harm important animal and plant life. </a:t>
            </a:r>
          </a:p>
          <a:p>
            <a:pPr>
              <a:buNone/>
            </a:pPr>
            <a:r>
              <a:rPr lang="en-US" b="1" dirty="0" smtClean="0"/>
              <a:t>• Removing vegetation from locally used water places, draining swamps and other measures to eradicate snail habitats.</a:t>
            </a:r>
          </a:p>
          <a:p>
            <a:pPr>
              <a:buNone/>
            </a:pPr>
            <a:r>
              <a:rPr lang="en-US" b="1" dirty="0" smtClean="0"/>
              <a:t> • Taking environmental measures to prevent seasonal flooding which results in an increase in snail numbers in transmission.</a:t>
            </a:r>
          </a:p>
          <a:p>
            <a:pPr>
              <a:buNone/>
            </a:pPr>
            <a:r>
              <a:rPr lang="en-US" b="1" dirty="0" smtClean="0"/>
              <a:t> • Biological means by introducing predators like fish and insects that eat snails and Marisa </a:t>
            </a:r>
            <a:r>
              <a:rPr lang="en-US" b="1" dirty="0" err="1" smtClean="0"/>
              <a:t>cornuarieties</a:t>
            </a:r>
            <a:r>
              <a:rPr lang="en-US" b="1" dirty="0" smtClean="0"/>
              <a:t> snail that competes with intermediate host of </a:t>
            </a:r>
            <a:r>
              <a:rPr lang="en-US" b="1" dirty="0" err="1" smtClean="0"/>
              <a:t>schistosomiasis</a:t>
            </a:r>
            <a:r>
              <a:rPr lang="en-US"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0861035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5. Treating water supplies by: </a:t>
            </a:r>
          </a:p>
          <a:p>
            <a:pPr>
              <a:buNone/>
            </a:pPr>
            <a:r>
              <a:rPr lang="en-US" b="1" dirty="0" smtClean="0"/>
              <a:t>• Using a chlorine disinfectant where possible</a:t>
            </a:r>
          </a:p>
          <a:p>
            <a:pPr>
              <a:buNone/>
            </a:pPr>
            <a:r>
              <a:rPr lang="en-US" b="1" dirty="0" smtClean="0"/>
              <a:t>• Storing water for 48 hours to allow time for any </a:t>
            </a:r>
            <a:r>
              <a:rPr lang="en-US" b="1" dirty="0" err="1" smtClean="0"/>
              <a:t>cercariae</a:t>
            </a:r>
            <a:r>
              <a:rPr lang="en-US" b="1" dirty="0" smtClean="0"/>
              <a:t> to die. </a:t>
            </a:r>
          </a:p>
          <a:p>
            <a:pPr>
              <a:buNone/>
            </a:pPr>
            <a:r>
              <a:rPr lang="en-US" b="1" dirty="0" smtClean="0"/>
              <a:t> • Using filter systems at water inputs to prevent </a:t>
            </a:r>
            <a:r>
              <a:rPr lang="en-US" b="1" dirty="0" err="1" smtClean="0"/>
              <a:t>cercariae</a:t>
            </a:r>
            <a:r>
              <a:rPr lang="en-US" b="1" dirty="0" smtClean="0"/>
              <a:t> from entering</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253257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6. </a:t>
            </a:r>
            <a:r>
              <a:rPr lang="en-US" b="1" dirty="0" smtClean="0"/>
              <a:t>Mass or selective chemotherapy In areas with high morbidity and intensity of infection:</a:t>
            </a:r>
          </a:p>
          <a:p>
            <a:pPr>
              <a:buFont typeface="Wingdings" pitchFamily="2" charset="2"/>
              <a:buChar char="Ø"/>
            </a:pPr>
            <a:r>
              <a:rPr lang="en-US" b="1" dirty="0" smtClean="0"/>
              <a:t>chemotherapy can be given by health center staff in the community/ school to reduce morbidity. </a:t>
            </a:r>
          </a:p>
          <a:p>
            <a:pPr>
              <a:buFont typeface="Wingdings" pitchFamily="2" charset="2"/>
              <a:buChar char="Ø"/>
            </a:pPr>
            <a:r>
              <a:rPr lang="en-US" b="1" dirty="0" smtClean="0"/>
              <a:t>Community health workers can play key role in community mobilization and evaluation of treatment. </a:t>
            </a:r>
          </a:p>
          <a:p>
            <a:pPr>
              <a:buFont typeface="Wingdings" pitchFamily="2" charset="2"/>
              <a:buChar char="Ø"/>
            </a:pPr>
            <a:r>
              <a:rPr lang="en-US" b="1" dirty="0" smtClean="0"/>
              <a:t>With the introduction of new dugs such as </a:t>
            </a:r>
            <a:r>
              <a:rPr lang="en-US" b="1" dirty="0" err="1" smtClean="0"/>
              <a:t>praziquantel</a:t>
            </a:r>
            <a:r>
              <a:rPr lang="en-US" b="1" dirty="0" smtClean="0"/>
              <a:t> mass treatment has been possible in Kenya</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608286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Complications of </a:t>
            </a:r>
            <a:r>
              <a:rPr lang="en-US" b="1" dirty="0" err="1" smtClean="0"/>
              <a:t>schistosomiasis</a:t>
            </a:r>
            <a:r>
              <a:rPr lang="en-US" b="1" dirty="0" smtClean="0"/>
              <a:t> include the following:</a:t>
            </a:r>
          </a:p>
          <a:p>
            <a:r>
              <a:rPr lang="en-US" b="1" dirty="0" smtClean="0"/>
              <a:t>Gastrointestinal (GI) bleeding </a:t>
            </a:r>
          </a:p>
          <a:p>
            <a:r>
              <a:rPr lang="en-US" b="1" dirty="0" smtClean="0"/>
              <a:t>GI obstruction </a:t>
            </a:r>
          </a:p>
          <a:p>
            <a:r>
              <a:rPr lang="en-US" b="1" dirty="0" smtClean="0"/>
              <a:t>Malnutrition </a:t>
            </a:r>
          </a:p>
          <a:p>
            <a:r>
              <a:rPr lang="en-US" b="1" dirty="0" err="1" smtClean="0"/>
              <a:t>Schistosomal</a:t>
            </a:r>
            <a:r>
              <a:rPr lang="en-US" b="1" dirty="0" smtClean="0"/>
              <a:t> nephropathy </a:t>
            </a:r>
          </a:p>
          <a:p>
            <a:r>
              <a:rPr lang="en-US" b="1" dirty="0" smtClean="0"/>
              <a:t>Renal failure </a:t>
            </a:r>
          </a:p>
          <a:p>
            <a:r>
              <a:rPr lang="en-US" b="1" dirty="0" err="1" smtClean="0"/>
              <a:t>Pyelonephritis</a:t>
            </a:r>
            <a:r>
              <a:rPr lang="en-US" b="1" dirty="0" smtClean="0"/>
              <a:t>  </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Complications </a:t>
            </a:r>
            <a:br>
              <a:rPr lang="en-US" dirty="0" smtClean="0"/>
            </a:br>
            <a:endParaRPr lang="en-US" dirty="0"/>
          </a:p>
        </p:txBody>
      </p:sp>
    </p:spTree>
    <p:extLst>
      <p:ext uri="{BB962C8B-B14F-4D97-AF65-F5344CB8AC3E}">
        <p14:creationId xmlns:p14="http://schemas.microsoft.com/office/powerpoint/2010/main" val="39999997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Portal hypertension</a:t>
            </a:r>
          </a:p>
          <a:p>
            <a:r>
              <a:rPr lang="en-US" sz="3200" b="1" dirty="0" smtClean="0"/>
              <a:t>Pulmonary hypertension </a:t>
            </a:r>
          </a:p>
          <a:p>
            <a:r>
              <a:rPr lang="en-US" sz="3200" b="1" dirty="0" err="1" smtClean="0"/>
              <a:t>Neuroschistosomiasis</a:t>
            </a:r>
            <a:r>
              <a:rPr lang="en-US" sz="3200" b="1" dirty="0" smtClean="0"/>
              <a:t> - Transverse </a:t>
            </a:r>
            <a:r>
              <a:rPr lang="en-US" sz="3200" b="1" dirty="0" err="1" smtClean="0"/>
              <a:t>myelitis</a:t>
            </a:r>
            <a:r>
              <a:rPr lang="en-US" sz="3200" b="1" dirty="0" smtClean="0"/>
              <a:t>, paralysis, and cerebral </a:t>
            </a:r>
            <a:r>
              <a:rPr lang="en-US" sz="3200" b="1" dirty="0" err="1" smtClean="0"/>
              <a:t>microinfarcts</a:t>
            </a:r>
            <a:r>
              <a:rPr lang="en-US" sz="3200" b="1" dirty="0" smtClean="0"/>
              <a:t> </a:t>
            </a:r>
          </a:p>
          <a:p>
            <a:r>
              <a:rPr lang="en-US" sz="3200" b="1" dirty="0" smtClean="0"/>
              <a:t>Infertility </a:t>
            </a:r>
          </a:p>
          <a:p>
            <a:r>
              <a:rPr lang="en-US" sz="3200" b="1" dirty="0" smtClean="0"/>
              <a:t>Severe anemia </a:t>
            </a:r>
          </a:p>
          <a:p>
            <a:r>
              <a:rPr lang="en-US" sz="3200" b="1" dirty="0" smtClean="0"/>
              <a:t>Low ̶ birth-weight babies </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4085512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Spontaneous abortion </a:t>
            </a:r>
          </a:p>
          <a:p>
            <a:r>
              <a:rPr lang="en-US" b="1" dirty="0" smtClean="0"/>
              <a:t>Higher risk for ectopic pregnancies </a:t>
            </a:r>
          </a:p>
          <a:p>
            <a:r>
              <a:rPr lang="en-US" b="1" dirty="0" smtClean="0"/>
              <a:t>Obstructive </a:t>
            </a:r>
            <a:r>
              <a:rPr lang="en-US" b="1" dirty="0" err="1" smtClean="0"/>
              <a:t>uropathy</a:t>
            </a:r>
            <a:r>
              <a:rPr lang="en-US" b="1" dirty="0" smtClean="0"/>
              <a:t> </a:t>
            </a:r>
          </a:p>
          <a:p>
            <a:r>
              <a:rPr lang="en-US" b="1" dirty="0" smtClean="0"/>
              <a:t>Pregnancy complications from </a:t>
            </a:r>
            <a:r>
              <a:rPr lang="en-US" b="1" dirty="0" err="1" smtClean="0"/>
              <a:t>vulvar</a:t>
            </a:r>
            <a:r>
              <a:rPr lang="en-US" b="1" dirty="0" smtClean="0"/>
              <a:t> or fallopian </a:t>
            </a:r>
            <a:r>
              <a:rPr lang="en-US" b="1" dirty="0" err="1" smtClean="0"/>
              <a:t>granuloma</a:t>
            </a:r>
            <a:r>
              <a:rPr lang="en-US" b="1" dirty="0" smtClean="0"/>
              <a:t> </a:t>
            </a:r>
          </a:p>
          <a:p>
            <a:r>
              <a:rPr lang="en-US" b="1" dirty="0" smtClean="0"/>
              <a:t>Carcinoma of the liver, bladder, or gallbladder </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3912653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YELLOW FEVER</a:t>
            </a:r>
            <a:endParaRPr lang="en-US" dirty="0"/>
          </a:p>
        </p:txBody>
      </p:sp>
      <p:sp>
        <p:nvSpPr>
          <p:cNvPr id="3" name="Subtitle 2"/>
          <p:cNvSpPr>
            <a:spLocks noGrp="1"/>
          </p:cNvSpPr>
          <p:nvPr>
            <p:ph type="subTitle" idx="1"/>
          </p:nvPr>
        </p:nvSpPr>
        <p:spPr/>
        <p:txBody>
          <a:bodyPr>
            <a:normAutofit/>
          </a:bodyPr>
          <a:lstStyle/>
          <a:p>
            <a:pPr algn="ctr"/>
            <a:r>
              <a:rPr lang="en-US" sz="3200" b="1" dirty="0" smtClean="0"/>
              <a:t>OVERVIEW OF KENYAN SITUATION</a:t>
            </a:r>
            <a:endParaRPr lang="en-US" sz="3200" b="1" dirty="0"/>
          </a:p>
        </p:txBody>
      </p:sp>
    </p:spTree>
    <p:extLst>
      <p:ext uri="{BB962C8B-B14F-4D97-AF65-F5344CB8AC3E}">
        <p14:creationId xmlns:p14="http://schemas.microsoft.com/office/powerpoint/2010/main" val="34204084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fontAlgn="base"/>
            <a:r>
              <a:rPr lang="en-US" b="1" dirty="0" smtClean="0"/>
              <a:t>Between 15 and 18 March 2016, the National IHR Focal Point of Kenya notified WHO of 2 imported cases of yellow fever (YF).</a:t>
            </a:r>
          </a:p>
          <a:p>
            <a:pPr fontAlgn="base"/>
            <a:r>
              <a:rPr lang="en-US" b="1" dirty="0" smtClean="0"/>
              <a:t>Both cases were male Kenyan nationals, in their early 30s, working in Luanda, Angola. Both travelled while symptomatic and none were vaccinated against yellow fever prior to traveling to Angola.</a:t>
            </a:r>
          </a:p>
          <a:p>
            <a:pPr fontAlgn="base"/>
            <a:r>
              <a:rPr lang="en-US" b="1" dirty="0" smtClean="0"/>
              <a:t>The first case developed symptoms on 8 March in Luanda and travelled to Kenya on 12 March. At his arrival, he was hospitalized in a private clinic in Nairobi and was later referred to another health care facility. The patient died after experiencing multi-organ failure.</a:t>
            </a:r>
          </a:p>
          <a:p>
            <a:endParaRPr lang="en-US" dirty="0"/>
          </a:p>
        </p:txBody>
      </p:sp>
      <p:sp>
        <p:nvSpPr>
          <p:cNvPr id="3" name="Title 2"/>
          <p:cNvSpPr>
            <a:spLocks noGrp="1"/>
          </p:cNvSpPr>
          <p:nvPr>
            <p:ph type="title"/>
          </p:nvPr>
        </p:nvSpPr>
        <p:spPr/>
        <p:txBody>
          <a:bodyPr/>
          <a:lstStyle/>
          <a:p>
            <a:r>
              <a:rPr lang="en-US" dirty="0" smtClean="0"/>
              <a:t>KENYAN SITUATION</a:t>
            </a:r>
            <a:endParaRPr lang="en-US" dirty="0"/>
          </a:p>
        </p:txBody>
      </p:sp>
    </p:spTree>
    <p:extLst>
      <p:ext uri="{BB962C8B-B14F-4D97-AF65-F5344CB8AC3E}">
        <p14:creationId xmlns:p14="http://schemas.microsoft.com/office/powerpoint/2010/main" val="33207544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second case presented symptoms on 1 March in Luanda, and flew back to Kenya on 7 March. He went to his home town (</a:t>
            </a:r>
            <a:r>
              <a:rPr lang="en-US" b="1" dirty="0" err="1" smtClean="0"/>
              <a:t>Namanga</a:t>
            </a:r>
            <a:r>
              <a:rPr lang="en-US" b="1" dirty="0" smtClean="0"/>
              <a:t>) on the Kenyan-Tanzanian Border. He returned to Nairobi to seek treatment on 11 March where he was </a:t>
            </a:r>
            <a:r>
              <a:rPr lang="en-US" b="1" dirty="0" err="1" smtClean="0"/>
              <a:t>hospitalised</a:t>
            </a:r>
            <a:r>
              <a:rPr lang="en-US" b="1" dirty="0" smtClean="0"/>
              <a:t>. The patient was treated and has since recovered and been discharged.</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43429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2800" b="1" dirty="0" err="1" smtClean="0"/>
              <a:t>Zoonosis</a:t>
            </a:r>
            <a:r>
              <a:rPr lang="en-US" sz="2800" b="1" dirty="0" smtClean="0"/>
              <a:t> is an infection that is transmissible under natural conditions from vertebrate animals to man, e.g. rabies, plague, bovine tuberculosis</a:t>
            </a:r>
            <a:r>
              <a:rPr lang="en-US" sz="2800" b="1" dirty="0" smtClean="0">
                <a:latin typeface="Arial"/>
              </a:rPr>
              <a:t>…</a:t>
            </a:r>
            <a:r>
              <a:rPr lang="en-US" sz="2800" b="1" dirty="0" smtClean="0"/>
              <a:t>..</a:t>
            </a:r>
          </a:p>
          <a:p>
            <a:pPr>
              <a:defRPr/>
            </a:pPr>
            <a:r>
              <a:rPr lang="en-US" sz="2800" b="1" dirty="0" smtClean="0"/>
              <a:t>An </a:t>
            </a:r>
            <a:r>
              <a:rPr lang="en-US" sz="2800" b="1" dirty="0" err="1" smtClean="0"/>
              <a:t>epizotic</a:t>
            </a:r>
            <a:r>
              <a:rPr lang="en-US" sz="2800" b="1" dirty="0" smtClean="0"/>
              <a:t> is an outbreak (epidemic) of disease in an animal population, e.g. rift valley fever.</a:t>
            </a:r>
          </a:p>
          <a:p>
            <a:pPr>
              <a:defRPr/>
            </a:pPr>
            <a:r>
              <a:rPr lang="en-US" sz="2800" b="1" dirty="0" smtClean="0"/>
              <a:t>An </a:t>
            </a:r>
            <a:r>
              <a:rPr lang="en-US" sz="2800" b="1" dirty="0" err="1" smtClean="0"/>
              <a:t>Enzotic</a:t>
            </a:r>
            <a:r>
              <a:rPr lang="en-US" sz="2800" b="1" dirty="0" smtClean="0"/>
              <a:t> is an endemic occurring in animals, e.g. bovine TB</a:t>
            </a:r>
            <a:endParaRPr lang="en-US" sz="2800" b="1" dirty="0"/>
          </a:p>
        </p:txBody>
      </p:sp>
      <p:sp>
        <p:nvSpPr>
          <p:cNvPr id="3" name="Title 2"/>
          <p:cNvSpPr>
            <a:spLocks noGrp="1"/>
          </p:cNvSpPr>
          <p:nvPr>
            <p:ph type="title"/>
          </p:nvPr>
        </p:nvSpPr>
        <p:spPr/>
        <p:txBody>
          <a:bodyPr>
            <a:normAutofit/>
          </a:bodyPr>
          <a:lstStyle/>
          <a:p>
            <a:r>
              <a:rPr lang="en-US" sz="4400" dirty="0" err="1" smtClean="0"/>
              <a:t>Zoonosis</a:t>
            </a:r>
            <a:r>
              <a:rPr lang="en-US" sz="4400" dirty="0" smtClean="0"/>
              <a:t>, epizootic and enzootic</a:t>
            </a:r>
            <a:endParaRPr lang="en-US" dirty="0"/>
          </a:p>
        </p:txBody>
      </p:sp>
    </p:spTree>
    <p:extLst>
      <p:ext uri="{BB962C8B-B14F-4D97-AF65-F5344CB8AC3E}">
        <p14:creationId xmlns:p14="http://schemas.microsoft.com/office/powerpoint/2010/main" val="83117274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Yellow fever is an acute viral disease transmitted by infected mosquitoes.</a:t>
            </a:r>
          </a:p>
          <a:p>
            <a:r>
              <a:rPr lang="en-US" dirty="0" smtClean="0"/>
              <a:t>It is caused by </a:t>
            </a:r>
            <a:r>
              <a:rPr lang="en-US" i="1" dirty="0" smtClean="0">
                <a:solidFill>
                  <a:srgbClr val="FF0000"/>
                </a:solidFill>
              </a:rPr>
              <a:t>yellow fever virus</a:t>
            </a:r>
          </a:p>
          <a:p>
            <a:r>
              <a:rPr lang="en-US" dirty="0" smtClean="0"/>
              <a:t> The "yellow" in the name refers to the jaundice that affects some patients.</a:t>
            </a:r>
          </a:p>
          <a:p>
            <a:r>
              <a:rPr lang="en-US" dirty="0" smtClean="0"/>
              <a:t>It is </a:t>
            </a:r>
            <a:r>
              <a:rPr lang="en-US" dirty="0" err="1" smtClean="0"/>
              <a:t>characterised</a:t>
            </a:r>
            <a:r>
              <a:rPr lang="en-US" dirty="0" smtClean="0"/>
              <a:t> by sudden onset of fever, </a:t>
            </a:r>
            <a:r>
              <a:rPr lang="en-US" dirty="0" err="1" smtClean="0"/>
              <a:t>rigors,headache</a:t>
            </a:r>
            <a:r>
              <a:rPr lang="en-US" dirty="0" smtClean="0"/>
              <a:t>, jaundice, muscle pain, nausea and  vomiting.</a:t>
            </a:r>
          </a:p>
          <a:p>
            <a:r>
              <a:rPr lang="en-US" dirty="0" smtClean="0"/>
              <a:t>It is a </a:t>
            </a:r>
            <a:r>
              <a:rPr lang="en-US" dirty="0" err="1" smtClean="0"/>
              <a:t>zoonotic</a:t>
            </a:r>
            <a:r>
              <a:rPr lang="en-US" dirty="0" smtClean="0"/>
              <a:t> disease of forest monkeys</a:t>
            </a:r>
          </a:p>
          <a:p>
            <a:r>
              <a:rPr lang="en-US" dirty="0" smtClean="0"/>
              <a:t>It is transmitted by a mosquito vector called </a:t>
            </a:r>
            <a:r>
              <a:rPr lang="en-US" i="1" dirty="0" err="1" smtClean="0">
                <a:solidFill>
                  <a:srgbClr val="FF0000"/>
                </a:solidFill>
              </a:rPr>
              <a:t>Aedes</a:t>
            </a:r>
            <a:r>
              <a:rPr lang="en-US" i="1" dirty="0" smtClean="0">
                <a:solidFill>
                  <a:srgbClr val="FF0000"/>
                </a:solidFill>
              </a:rPr>
              <a:t> </a:t>
            </a:r>
            <a:r>
              <a:rPr lang="en-US" i="1" dirty="0" err="1" smtClean="0">
                <a:solidFill>
                  <a:srgbClr val="FF0000"/>
                </a:solidFill>
              </a:rPr>
              <a:t>aegypty</a:t>
            </a:r>
            <a:endParaRPr lang="en-US" i="1" dirty="0">
              <a:solidFill>
                <a:srgbClr val="FF0000"/>
              </a:solidFill>
            </a:endParaRPr>
          </a:p>
        </p:txBody>
      </p:sp>
      <p:sp>
        <p:nvSpPr>
          <p:cNvPr id="3" name="Title 2"/>
          <p:cNvSpPr>
            <a:spLocks noGrp="1"/>
          </p:cNvSpPr>
          <p:nvPr>
            <p:ph type="title"/>
          </p:nvPr>
        </p:nvSpPr>
        <p:spPr/>
        <p:txBody>
          <a:bodyPr/>
          <a:lstStyle/>
          <a:p>
            <a:r>
              <a:rPr lang="en-US" dirty="0" smtClean="0"/>
              <a:t>What is yellow fever</a:t>
            </a:r>
            <a:endParaRPr lang="en-US" dirty="0"/>
          </a:p>
        </p:txBody>
      </p:sp>
    </p:spTree>
    <p:extLst>
      <p:ext uri="{BB962C8B-B14F-4D97-AF65-F5344CB8AC3E}">
        <p14:creationId xmlns:p14="http://schemas.microsoft.com/office/powerpoint/2010/main" val="38260153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buNone/>
            </a:pPr>
            <a:r>
              <a:rPr lang="en-US" sz="11200" b="1" dirty="0" smtClean="0"/>
              <a:t>Yellow fever virus has three transmission cycles: jungle (</a:t>
            </a:r>
            <a:r>
              <a:rPr lang="en-US" sz="11200" b="1" dirty="0" err="1" smtClean="0"/>
              <a:t>sylvatic</a:t>
            </a:r>
            <a:r>
              <a:rPr lang="en-US" sz="11200" b="1" dirty="0" smtClean="0"/>
              <a:t>), inter­mediate (savannah), and urban.</a:t>
            </a:r>
            <a:endParaRPr lang="en-US" sz="7000" b="1" dirty="0" smtClean="0"/>
          </a:p>
          <a:p>
            <a:r>
              <a:rPr lang="en-US" sz="9600" b="1" dirty="0" smtClean="0"/>
              <a:t>The jungle (</a:t>
            </a:r>
            <a:r>
              <a:rPr lang="en-US" sz="9600" b="1" dirty="0" err="1" smtClean="0"/>
              <a:t>sylvatic</a:t>
            </a:r>
            <a:r>
              <a:rPr lang="en-US" sz="9600" b="1" dirty="0" smtClean="0"/>
              <a:t>) cycle involves transmission of the virus between non-human primates (e.g., monkeys) and mosquito species found in the forest canopy. The virus is transmitted by mosquitoes from monkeys to humans when humans are visiting or working in the jungle.</a:t>
            </a:r>
          </a:p>
          <a:p>
            <a:r>
              <a:rPr lang="en-US" sz="9600" b="1" dirty="0" smtClean="0"/>
              <a:t>In Africa, an intermediate (savannah) cycle exists that involves transmission of virus from mosquitoes to humans living or working in jungle border areas. In this cycle, the virus can be transmitted from monkey to human or from human to human via mosquitoes.</a:t>
            </a:r>
          </a:p>
          <a:p>
            <a:pPr>
              <a:buNone/>
            </a:pPr>
            <a:r>
              <a:rPr lang="en-US" sz="9600" b="1" dirty="0" smtClean="0"/>
              <a:t>.</a:t>
            </a:r>
          </a:p>
          <a:p>
            <a:endParaRPr lang="en-US" dirty="0"/>
          </a:p>
        </p:txBody>
      </p:sp>
      <p:sp>
        <p:nvSpPr>
          <p:cNvPr id="3" name="Title 2"/>
          <p:cNvSpPr>
            <a:spLocks noGrp="1"/>
          </p:cNvSpPr>
          <p:nvPr>
            <p:ph type="title"/>
          </p:nvPr>
        </p:nvSpPr>
        <p:spPr/>
        <p:txBody>
          <a:bodyPr/>
          <a:lstStyle/>
          <a:p>
            <a:pPr algn="ctr"/>
            <a:r>
              <a:rPr lang="en-US" dirty="0" smtClean="0"/>
              <a:t>TRANSMISSION</a:t>
            </a:r>
            <a:endParaRPr lang="en-US" dirty="0"/>
          </a:p>
        </p:txBody>
      </p:sp>
    </p:spTree>
    <p:extLst>
      <p:ext uri="{BB962C8B-B14F-4D97-AF65-F5344CB8AC3E}">
        <p14:creationId xmlns:p14="http://schemas.microsoft.com/office/powerpoint/2010/main" val="37197164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urban cycle involves trans­mission of the virus between humans and urban mosquitoes, primarily </a:t>
            </a:r>
            <a:r>
              <a:rPr lang="en-US" b="1" i="1" dirty="0" err="1" smtClean="0"/>
              <a:t>Aedes</a:t>
            </a:r>
            <a:r>
              <a:rPr lang="en-US" b="1" i="1" dirty="0" smtClean="0"/>
              <a:t> </a:t>
            </a:r>
            <a:r>
              <a:rPr lang="en-US" b="1" i="1" dirty="0" err="1" smtClean="0"/>
              <a:t>aegypti</a:t>
            </a:r>
            <a:r>
              <a:rPr lang="en-US" b="1" i="1" dirty="0" smtClean="0"/>
              <a:t>. </a:t>
            </a:r>
            <a:r>
              <a:rPr lang="en-US" b="1" dirty="0" smtClean="0"/>
              <a:t>The virus is usually brought to the urban setting by a </a:t>
            </a:r>
            <a:r>
              <a:rPr lang="en-US" b="1" dirty="0" err="1" smtClean="0"/>
              <a:t>viremic</a:t>
            </a:r>
            <a:r>
              <a:rPr lang="en-US" b="1" dirty="0" smtClean="0"/>
              <a:t> human who was infected in the jungle or savannah</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251940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Once contracted, the yellow fever virus incubates in the body for 3 to 6 days.</a:t>
            </a:r>
          </a:p>
          <a:p>
            <a:r>
              <a:rPr lang="en-US" b="1" dirty="0" smtClean="0"/>
              <a:t>The most common  Symptoms are fever, muscle pain with prominent backache, headache, loss of appetite, and nausea or vomiting. In most cases, symptoms disappear after 3 to 4 days.</a:t>
            </a:r>
          </a:p>
          <a:p>
            <a:r>
              <a:rPr lang="en-US" b="1" dirty="0" smtClean="0"/>
              <a:t>A small percentage of patients, however, enter a second, more toxic phase within 24 hours of recovering from initial symptoms</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Signs and symptoms</a:t>
            </a:r>
            <a:br>
              <a:rPr lang="en-US" dirty="0" smtClean="0"/>
            </a:br>
            <a:endParaRPr lang="en-US" dirty="0"/>
          </a:p>
        </p:txBody>
      </p:sp>
    </p:spTree>
    <p:extLst>
      <p:ext uri="{BB962C8B-B14F-4D97-AF65-F5344CB8AC3E}">
        <p14:creationId xmlns:p14="http://schemas.microsoft.com/office/powerpoint/2010/main" val="35045807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High fever returns and several body systems are affected,</a:t>
            </a:r>
          </a:p>
          <a:p>
            <a:r>
              <a:rPr lang="en-US" b="1" dirty="0" smtClean="0"/>
              <a:t>usually the liver and the kidneys. In this phase people </a:t>
            </a:r>
            <a:r>
              <a:rPr lang="en-US" b="1" dirty="0" err="1" smtClean="0"/>
              <a:t>ar</a:t>
            </a:r>
            <a:r>
              <a:rPr lang="en-US" b="1" dirty="0" smtClean="0"/>
              <a:t> develop and abdominal pain with vomiting.</a:t>
            </a:r>
          </a:p>
          <a:p>
            <a:r>
              <a:rPr lang="en-US" b="1" dirty="0" smtClean="0"/>
              <a:t> Bleeding can occur from the mouth, nose, eyes or stomach. Half of the patients who enter the toxic phase die within 7 - 10 days</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5150265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 presumptive diagnosis of yellow fever is often based on the patient's clinical features, places and dates of travel (if the patient is from a non-endemic country or area), activities, and epidemiologic history of the location where the presumed infection occurred</a:t>
            </a:r>
          </a:p>
          <a:p>
            <a:r>
              <a:rPr lang="en-US" b="1" dirty="0" smtClean="0"/>
              <a:t>Laboratory diagnosis of yellow fever is generally accomplished by testing of serum to detect virus-specific </a:t>
            </a:r>
            <a:r>
              <a:rPr lang="en-US" b="1" dirty="0" err="1" smtClean="0"/>
              <a:t>IgM</a:t>
            </a:r>
            <a:r>
              <a:rPr lang="en-US" b="1" dirty="0" smtClean="0"/>
              <a:t> and neutralizing antibodies. Sometimes the virus can be found in blood samples taken early in the illness</a:t>
            </a:r>
            <a:r>
              <a:rPr lang="en-US" dirty="0" smtClean="0"/>
              <a:t>.</a:t>
            </a:r>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39908182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Viral hepatitis</a:t>
            </a:r>
          </a:p>
          <a:p>
            <a:r>
              <a:rPr lang="en-US" b="1" dirty="0" smtClean="0"/>
              <a:t>Malaria</a:t>
            </a:r>
          </a:p>
          <a:p>
            <a:r>
              <a:rPr lang="en-US" b="1" dirty="0" err="1" smtClean="0"/>
              <a:t>Leptospirosis</a:t>
            </a:r>
            <a:endParaRPr lang="en-US" b="1" dirty="0" smtClean="0"/>
          </a:p>
          <a:p>
            <a:r>
              <a:rPr lang="en-US" b="1" dirty="0" smtClean="0"/>
              <a:t>Relapsing fever</a:t>
            </a:r>
          </a:p>
          <a:p>
            <a:r>
              <a:rPr lang="en-US" b="1" dirty="0" err="1" smtClean="0"/>
              <a:t>ebola</a:t>
            </a:r>
            <a:endParaRPr lang="en-US" b="1" dirty="0"/>
          </a:p>
        </p:txBody>
      </p:sp>
      <p:sp>
        <p:nvSpPr>
          <p:cNvPr id="3" name="Title 2"/>
          <p:cNvSpPr>
            <a:spLocks noGrp="1"/>
          </p:cNvSpPr>
          <p:nvPr>
            <p:ph type="title"/>
          </p:nvPr>
        </p:nvSpPr>
        <p:spPr/>
        <p:txBody>
          <a:bodyPr/>
          <a:lstStyle/>
          <a:p>
            <a:r>
              <a:rPr lang="en-US" dirty="0" smtClean="0"/>
              <a:t>Differential diagnosis</a:t>
            </a:r>
            <a:endParaRPr lang="en-US" dirty="0"/>
          </a:p>
        </p:txBody>
      </p:sp>
    </p:spTree>
    <p:extLst>
      <p:ext uri="{BB962C8B-B14F-4D97-AF65-F5344CB8AC3E}">
        <p14:creationId xmlns:p14="http://schemas.microsoft.com/office/powerpoint/2010/main" val="12519821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Treatment is directed at symptomatic relief or life-saving interventions. Rest, fluids, and use of analgesics and antipyretics may relieve symptoms of fever and aching</a:t>
            </a:r>
          </a:p>
          <a:p>
            <a:r>
              <a:rPr lang="en-US" b="1" dirty="0" smtClean="0"/>
              <a:t>There is currently no specific anti-viral drug for yellow fever but specific care to treat dehydration, liver and kidney failure, and fever improves outcomes. Associated bacterial infections can be treated with antibiotics</a:t>
            </a:r>
            <a:r>
              <a:rPr lang="en-US" dirty="0" smtClean="0"/>
              <a:t>.</a:t>
            </a:r>
            <a:endParaRPr lang="en-US" dirty="0"/>
          </a:p>
        </p:txBody>
      </p:sp>
      <p:sp>
        <p:nvSpPr>
          <p:cNvPr id="3" name="Title 2"/>
          <p:cNvSpPr>
            <a:spLocks noGrp="1"/>
          </p:cNvSpPr>
          <p:nvPr>
            <p:ph type="title"/>
          </p:nvPr>
        </p:nvSpPr>
        <p:spPr/>
        <p:txBody>
          <a:bodyPr/>
          <a:lstStyle/>
          <a:p>
            <a:pPr algn="ctr"/>
            <a:r>
              <a:rPr lang="en-US" dirty="0" smtClean="0"/>
              <a:t>TREATMENT</a:t>
            </a:r>
            <a:endParaRPr lang="en-US" dirty="0"/>
          </a:p>
        </p:txBody>
      </p:sp>
    </p:spTree>
    <p:extLst>
      <p:ext uri="{BB962C8B-B14F-4D97-AF65-F5344CB8AC3E}">
        <p14:creationId xmlns:p14="http://schemas.microsoft.com/office/powerpoint/2010/main" val="19388886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Immunization against yellow fever in regional </a:t>
            </a:r>
            <a:r>
              <a:rPr lang="en-US" b="1" dirty="0" err="1" smtClean="0"/>
              <a:t>hospitals,internation</a:t>
            </a:r>
            <a:r>
              <a:rPr lang="en-US" b="1" dirty="0" smtClean="0"/>
              <a:t> airports and border entry points</a:t>
            </a:r>
          </a:p>
          <a:p>
            <a:r>
              <a:rPr lang="en-US" b="1" dirty="0" smtClean="0"/>
              <a:t>Isolating all contacts in screened quarters to prevent spread of infection</a:t>
            </a:r>
          </a:p>
          <a:p>
            <a:r>
              <a:rPr lang="en-US" b="1" dirty="0" smtClean="0"/>
              <a:t>Disease notification of all suspected cases</a:t>
            </a:r>
          </a:p>
          <a:p>
            <a:r>
              <a:rPr lang="en-US" b="1" dirty="0" smtClean="0"/>
              <a:t>Mass </a:t>
            </a:r>
            <a:r>
              <a:rPr lang="en-US" b="1" dirty="0" err="1" smtClean="0"/>
              <a:t>immunisation</a:t>
            </a:r>
            <a:r>
              <a:rPr lang="en-US" b="1" dirty="0" smtClean="0"/>
              <a:t> campaigns to cover all </a:t>
            </a:r>
            <a:r>
              <a:rPr lang="en-US" b="1" dirty="0" err="1" smtClean="0"/>
              <a:t>sorrounding</a:t>
            </a:r>
            <a:r>
              <a:rPr lang="en-US" b="1" dirty="0" smtClean="0"/>
              <a:t> areas infected with </a:t>
            </a:r>
            <a:r>
              <a:rPr lang="en-US" b="1" dirty="0" err="1" smtClean="0"/>
              <a:t>aedes</a:t>
            </a:r>
            <a:r>
              <a:rPr lang="en-US" b="1" dirty="0" smtClean="0"/>
              <a:t> mosquito</a:t>
            </a:r>
          </a:p>
          <a:p>
            <a:r>
              <a:rPr lang="en-US" b="1" dirty="0" smtClean="0"/>
              <a:t>urging all county health departments and relevant stakeholders to enhance disease surveillance, in particular for yellow fever, at points of entry (</a:t>
            </a:r>
            <a:r>
              <a:rPr lang="en-US" b="1" dirty="0" err="1" smtClean="0"/>
              <a:t>PoEs</a:t>
            </a:r>
            <a:r>
              <a:rPr lang="en-US" b="1" dirty="0" smtClean="0"/>
              <a:t>) and within the country</a:t>
            </a:r>
          </a:p>
          <a:p>
            <a:r>
              <a:rPr lang="en-US" b="1" dirty="0" smtClean="0"/>
              <a:t>providing information to </a:t>
            </a:r>
            <a:r>
              <a:rPr lang="en-US" b="1" dirty="0" err="1" smtClean="0"/>
              <a:t>travellers</a:t>
            </a:r>
            <a:r>
              <a:rPr lang="en-US" b="1" dirty="0" smtClean="0"/>
              <a:t> on yellow fever vaccination and implementation of inspection of yellow fever certificates at </a:t>
            </a:r>
            <a:r>
              <a:rPr lang="en-US" b="1" dirty="0" err="1" smtClean="0"/>
              <a:t>PoEs</a:t>
            </a:r>
            <a:r>
              <a:rPr lang="en-US" dirty="0" smtClean="0"/>
              <a:t>.</a:t>
            </a:r>
            <a:endParaRPr lang="en-US" b="1" dirty="0"/>
          </a:p>
        </p:txBody>
      </p:sp>
      <p:sp>
        <p:nvSpPr>
          <p:cNvPr id="3" name="Title 2"/>
          <p:cNvSpPr>
            <a:spLocks noGrp="1"/>
          </p:cNvSpPr>
          <p:nvPr>
            <p:ph type="title"/>
          </p:nvPr>
        </p:nvSpPr>
        <p:spPr/>
        <p:txBody>
          <a:bodyPr>
            <a:normAutofit/>
          </a:bodyPr>
          <a:lstStyle/>
          <a:p>
            <a:r>
              <a:rPr lang="en-US" dirty="0" smtClean="0"/>
              <a:t>Prevention and control measures</a:t>
            </a:r>
            <a:endParaRPr lang="en-US" dirty="0"/>
          </a:p>
        </p:txBody>
      </p:sp>
    </p:spTree>
    <p:extLst>
      <p:ext uri="{BB962C8B-B14F-4D97-AF65-F5344CB8AC3E}">
        <p14:creationId xmlns:p14="http://schemas.microsoft.com/office/powerpoint/2010/main" val="14145177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dirty="0" smtClean="0"/>
              <a:t> </a:t>
            </a:r>
          </a:p>
          <a:p>
            <a:pPr>
              <a:buFont typeface="Wingdings" pitchFamily="2" charset="2"/>
              <a:buChar char="Ø"/>
            </a:pPr>
            <a:r>
              <a:rPr lang="en-US" sz="3000" b="1" dirty="0" smtClean="0"/>
              <a:t>Notify the health authorities of all suspected cases</a:t>
            </a:r>
          </a:p>
          <a:p>
            <a:pPr>
              <a:buFont typeface="Wingdings" pitchFamily="2" charset="2"/>
              <a:buChar char="Ø"/>
            </a:pPr>
            <a:r>
              <a:rPr lang="en-US" sz="3000" b="1" dirty="0" smtClean="0"/>
              <a:t>Verify the presence of outbreak by checking medical and laboratory records in health facilities</a:t>
            </a:r>
          </a:p>
          <a:p>
            <a:r>
              <a:rPr lang="en-US" sz="3000" b="1" dirty="0" smtClean="0"/>
              <a:t>Isolating all contacts in screened quarters to prevent spread of infection</a:t>
            </a:r>
          </a:p>
          <a:p>
            <a:r>
              <a:rPr lang="en-US" sz="3000" b="1" dirty="0" smtClean="0"/>
              <a:t>Mass </a:t>
            </a:r>
            <a:r>
              <a:rPr lang="en-US" sz="3000" b="1" dirty="0" err="1" smtClean="0"/>
              <a:t>immunisation</a:t>
            </a:r>
            <a:r>
              <a:rPr lang="en-US" sz="3000" b="1" dirty="0" smtClean="0"/>
              <a:t> campaigns to cover all </a:t>
            </a:r>
            <a:r>
              <a:rPr lang="en-US" sz="3000" b="1" dirty="0" err="1" smtClean="0"/>
              <a:t>sorrounding</a:t>
            </a:r>
            <a:r>
              <a:rPr lang="en-US" sz="3000" b="1" dirty="0" smtClean="0"/>
              <a:t> areas infected with </a:t>
            </a:r>
            <a:r>
              <a:rPr lang="en-US" sz="3000" b="1" dirty="0" err="1" smtClean="0"/>
              <a:t>aedes</a:t>
            </a:r>
            <a:r>
              <a:rPr lang="en-US" sz="3000" b="1" dirty="0" smtClean="0"/>
              <a:t> mosquito</a:t>
            </a:r>
          </a:p>
          <a:p>
            <a:r>
              <a:rPr lang="en-US" sz="2800" b="1" dirty="0" smtClean="0"/>
              <a:t>Carrying out social mobilization activities;</a:t>
            </a:r>
          </a:p>
          <a:p>
            <a:r>
              <a:rPr lang="en-US" sz="2800" b="1" dirty="0" smtClean="0"/>
              <a:t>Activating a national task force to manage the detected imported cases; </a:t>
            </a:r>
          </a:p>
          <a:p>
            <a:r>
              <a:rPr lang="en-US" sz="2800" b="1" dirty="0" smtClean="0"/>
              <a:t>Strengthening the testing capability of the reference laboratory</a:t>
            </a:r>
          </a:p>
          <a:p>
            <a:r>
              <a:rPr lang="en-US" sz="2900" b="1" dirty="0" smtClean="0"/>
              <a:t>providing information to </a:t>
            </a:r>
            <a:r>
              <a:rPr lang="en-US" sz="2900" b="1" dirty="0" err="1" smtClean="0"/>
              <a:t>travellers</a:t>
            </a:r>
            <a:r>
              <a:rPr lang="en-US" sz="2900" b="1" dirty="0" smtClean="0"/>
              <a:t> on yellow fever vaccination and implementation of inspection of yellow fever certificates at </a:t>
            </a:r>
            <a:r>
              <a:rPr lang="en-US" sz="2900" b="1" dirty="0" err="1" smtClean="0"/>
              <a:t>PoEs</a:t>
            </a:r>
            <a:r>
              <a:rPr lang="en-US" sz="2400" dirty="0" smtClean="0"/>
              <a:t>.</a:t>
            </a:r>
            <a:endParaRPr lang="en-US" sz="2800" b="1" dirty="0" smtClean="0"/>
          </a:p>
          <a:p>
            <a:endParaRPr lang="en-US" b="1" dirty="0" smtClean="0"/>
          </a:p>
          <a:p>
            <a:pPr>
              <a:buNone/>
            </a:pPr>
            <a:endParaRPr lang="en-US" b="1" dirty="0" smtClean="0"/>
          </a:p>
          <a:p>
            <a:pPr>
              <a:buNone/>
            </a:pPr>
            <a:endParaRPr lang="en-US" b="1" dirty="0"/>
          </a:p>
        </p:txBody>
      </p:sp>
      <p:sp>
        <p:nvSpPr>
          <p:cNvPr id="3" name="Title 2"/>
          <p:cNvSpPr>
            <a:spLocks noGrp="1"/>
          </p:cNvSpPr>
          <p:nvPr>
            <p:ph type="title"/>
          </p:nvPr>
        </p:nvSpPr>
        <p:spPr/>
        <p:txBody>
          <a:bodyPr>
            <a:normAutofit/>
          </a:bodyPr>
          <a:lstStyle/>
          <a:p>
            <a:r>
              <a:rPr lang="en-US" dirty="0" smtClean="0"/>
              <a:t>MANAGEMENT OF YELLOW FEVER OUTBREAK</a:t>
            </a:r>
            <a:endParaRPr lang="en-US" dirty="0"/>
          </a:p>
        </p:txBody>
      </p:sp>
    </p:spTree>
    <p:extLst>
      <p:ext uri="{BB962C8B-B14F-4D97-AF65-F5344CB8AC3E}">
        <p14:creationId xmlns:p14="http://schemas.microsoft.com/office/powerpoint/2010/main" val="2175051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err="1" smtClean="0"/>
              <a:t>Nosocomial</a:t>
            </a:r>
            <a:r>
              <a:rPr lang="en-US" sz="3200" b="1" dirty="0" smtClean="0"/>
              <a:t> (hospital acquired) infection is an infection originating in a patient while in a hospital or another health care facility. It has to be a new disorder unrelated to the patient</a:t>
            </a:r>
            <a:r>
              <a:rPr lang="en-US" sz="3200" b="1" dirty="0" smtClean="0">
                <a:latin typeface="Arial"/>
              </a:rPr>
              <a:t>’</a:t>
            </a:r>
            <a:r>
              <a:rPr lang="en-US" sz="3200" b="1" dirty="0" smtClean="0"/>
              <a:t>s primary condition. Examples include infection of surgical wounds, hepatitis B and urinary tract </a:t>
            </a:r>
            <a:r>
              <a:rPr lang="en-US" sz="3200" b="1" dirty="0" err="1" smtClean="0"/>
              <a:t>infetions</a:t>
            </a:r>
            <a:endParaRPr lang="en-US" sz="3200" b="1" dirty="0"/>
          </a:p>
        </p:txBody>
      </p:sp>
      <p:sp>
        <p:nvSpPr>
          <p:cNvPr id="3" name="Title 2"/>
          <p:cNvSpPr>
            <a:spLocks noGrp="1"/>
          </p:cNvSpPr>
          <p:nvPr>
            <p:ph type="title"/>
          </p:nvPr>
        </p:nvSpPr>
        <p:spPr/>
        <p:txBody>
          <a:bodyPr/>
          <a:lstStyle/>
          <a:p>
            <a:r>
              <a:rPr lang="en-US" dirty="0" err="1" smtClean="0"/>
              <a:t>Nosocomial</a:t>
            </a:r>
            <a:r>
              <a:rPr lang="en-US" dirty="0" smtClean="0"/>
              <a:t> infections</a:t>
            </a:r>
            <a:endParaRPr lang="en-US" dirty="0"/>
          </a:p>
        </p:txBody>
      </p:sp>
    </p:spTree>
    <p:extLst>
      <p:ext uri="{BB962C8B-B14F-4D97-AF65-F5344CB8AC3E}">
        <p14:creationId xmlns:p14="http://schemas.microsoft.com/office/powerpoint/2010/main" val="8585016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Leishmaniasis</a:t>
            </a:r>
            <a:r>
              <a:rPr lang="en-US" b="1" dirty="0" smtClean="0"/>
              <a:t> is a parasitic disease caused by the </a:t>
            </a:r>
            <a:r>
              <a:rPr lang="en-US" b="1" i="1" dirty="0" err="1" smtClean="0"/>
              <a:t>Leishmania</a:t>
            </a:r>
            <a:r>
              <a:rPr lang="en-US" b="1" dirty="0" smtClean="0"/>
              <a:t> parasite. </a:t>
            </a:r>
          </a:p>
          <a:p>
            <a:r>
              <a:rPr lang="en-US" b="1" dirty="0" smtClean="0"/>
              <a:t>The vector that transmit </a:t>
            </a:r>
            <a:r>
              <a:rPr lang="en-US" b="1" dirty="0" err="1" smtClean="0"/>
              <a:t>leishmaniasis</a:t>
            </a:r>
            <a:r>
              <a:rPr lang="en-US" b="1" dirty="0" smtClean="0"/>
              <a:t> is sand flies {</a:t>
            </a:r>
            <a:r>
              <a:rPr lang="en-US" b="1" dirty="0" err="1" smtClean="0"/>
              <a:t>Phlepotomus</a:t>
            </a:r>
            <a:r>
              <a:rPr lang="en-US" b="1" dirty="0" smtClean="0"/>
              <a:t> spp. </a:t>
            </a:r>
          </a:p>
          <a:p>
            <a:r>
              <a:rPr lang="en-US" b="1" dirty="0" smtClean="0"/>
              <a:t>The disease is contracted  from a bite from an infected sand fly</a:t>
            </a:r>
          </a:p>
          <a:p>
            <a:r>
              <a:rPr lang="en-US" b="1" dirty="0" smtClean="0"/>
              <a:t>The disease is transmitted from animals to humans and humans to humans</a:t>
            </a:r>
          </a:p>
          <a:p>
            <a:r>
              <a:rPr lang="en-US" b="1" dirty="0" smtClean="0"/>
              <a:t>There are two forms of </a:t>
            </a:r>
            <a:r>
              <a:rPr lang="en-US" b="1" dirty="0" err="1" smtClean="0"/>
              <a:t>leishmaniasis</a:t>
            </a:r>
            <a:r>
              <a:rPr lang="en-US" b="1" dirty="0" smtClean="0"/>
              <a:t> in </a:t>
            </a:r>
            <a:r>
              <a:rPr lang="en-US" b="1" dirty="0" err="1" smtClean="0"/>
              <a:t>Africa.Visceral</a:t>
            </a:r>
            <a:r>
              <a:rPr lang="en-US" b="1" dirty="0" smtClean="0"/>
              <a:t> and </a:t>
            </a:r>
            <a:r>
              <a:rPr lang="en-US" b="1" dirty="0" err="1" smtClean="0"/>
              <a:t>Cutaneous</a:t>
            </a:r>
            <a:r>
              <a:rPr lang="en-US" b="1" dirty="0" smtClean="0"/>
              <a:t> </a:t>
            </a:r>
            <a:r>
              <a:rPr lang="en-US" b="1" dirty="0" err="1" smtClean="0"/>
              <a:t>leishmaniasis</a:t>
            </a:r>
            <a:endParaRPr lang="en-US" b="1" dirty="0"/>
          </a:p>
        </p:txBody>
      </p:sp>
      <p:sp>
        <p:nvSpPr>
          <p:cNvPr id="3" name="Title 2"/>
          <p:cNvSpPr>
            <a:spLocks noGrp="1"/>
          </p:cNvSpPr>
          <p:nvPr>
            <p:ph type="title"/>
          </p:nvPr>
        </p:nvSpPr>
        <p:spPr/>
        <p:txBody>
          <a:bodyPr>
            <a:normAutofit fontScale="90000"/>
          </a:bodyPr>
          <a:lstStyle/>
          <a:p>
            <a:pPr lvl="2" algn="ctr" rtl="0">
              <a:spcBef>
                <a:spcPct val="0"/>
              </a:spcBef>
            </a:pPr>
            <a:r>
              <a:rPr lang="en-US" b="1" dirty="0" smtClean="0"/>
              <a:t/>
            </a:r>
            <a:br>
              <a:rPr lang="en-US" b="1" dirty="0" smtClean="0"/>
            </a:br>
            <a:r>
              <a:rPr lang="en-US" b="1" dirty="0"/>
              <a:t/>
            </a:r>
            <a:br>
              <a:rPr lang="en-US" b="1" dirty="0"/>
            </a:br>
            <a:r>
              <a:rPr lang="en-US" b="1" dirty="0" smtClean="0"/>
              <a:t/>
            </a:r>
            <a:br>
              <a:rPr lang="en-US" b="1" dirty="0" smtClean="0"/>
            </a:br>
            <a:r>
              <a:rPr lang="en-US" sz="6700" b="1" dirty="0" smtClean="0"/>
              <a:t>LEISHMANIASIS</a:t>
            </a:r>
            <a:br>
              <a:rPr lang="en-US" sz="6700" b="1" dirty="0" smtClean="0"/>
            </a:br>
            <a:endParaRPr lang="en-US" sz="6700" dirty="0"/>
          </a:p>
        </p:txBody>
      </p:sp>
    </p:spTree>
    <p:extLst>
      <p:ext uri="{BB962C8B-B14F-4D97-AF65-F5344CB8AC3E}">
        <p14:creationId xmlns:p14="http://schemas.microsoft.com/office/powerpoint/2010/main" val="40021586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fontAlgn="base">
              <a:buNone/>
            </a:pPr>
            <a:r>
              <a:rPr lang="en-US" b="1" dirty="0" smtClean="0"/>
              <a:t>1.Socioeconomic conditions</a:t>
            </a:r>
          </a:p>
          <a:p>
            <a:pPr fontAlgn="base">
              <a:buNone/>
            </a:pPr>
            <a:r>
              <a:rPr lang="en-US" b="1" dirty="0" smtClean="0"/>
              <a:t>Poverty increases the risk for </a:t>
            </a:r>
            <a:r>
              <a:rPr lang="en-US" b="1" dirty="0" err="1" smtClean="0"/>
              <a:t>leishmaniasis</a:t>
            </a:r>
            <a:r>
              <a:rPr lang="en-US" b="1" dirty="0" smtClean="0"/>
              <a:t>. Poor housing and domestic sanitary conditions (such as a lack of waste management or open sewerage) may increase </a:t>
            </a:r>
            <a:r>
              <a:rPr lang="en-US" b="1" dirty="0" err="1" smtClean="0"/>
              <a:t>sandfly</a:t>
            </a:r>
            <a:r>
              <a:rPr lang="en-US" b="1" dirty="0" smtClean="0"/>
              <a:t> breeding and resting sites, as well as their access to humans. </a:t>
            </a:r>
            <a:r>
              <a:rPr lang="en-US" b="1" dirty="0" err="1" smtClean="0"/>
              <a:t>Sandflies</a:t>
            </a:r>
            <a:r>
              <a:rPr lang="en-US" b="1" dirty="0" smtClean="0"/>
              <a:t> are attracted to crowded housing as these provide a good source of blood-meals. Human </a:t>
            </a:r>
            <a:r>
              <a:rPr lang="en-US" b="1" dirty="0" err="1" smtClean="0"/>
              <a:t>behaviour</a:t>
            </a:r>
            <a:r>
              <a:rPr lang="en-US" b="1" dirty="0" smtClean="0"/>
              <a:t>, such as sleeping outside or on the ground, may increase risk. The use of insecticide-treated </a:t>
            </a:r>
            <a:r>
              <a:rPr lang="en-US" b="1" dirty="0" err="1" smtClean="0"/>
              <a:t>bednets</a:t>
            </a:r>
            <a:r>
              <a:rPr lang="en-US" b="1" dirty="0" smtClean="0"/>
              <a:t> reduces risk.</a:t>
            </a:r>
          </a:p>
          <a:p>
            <a:pPr fontAlgn="base">
              <a:buNone/>
            </a:pPr>
            <a:r>
              <a:rPr lang="en-US" b="1" dirty="0" smtClean="0"/>
              <a:t>2.Malnutrition</a:t>
            </a:r>
          </a:p>
          <a:p>
            <a:pPr fontAlgn="base">
              <a:buNone/>
            </a:pPr>
            <a:r>
              <a:rPr lang="en-US" b="1" dirty="0" smtClean="0"/>
              <a:t>Diets lacking protein-energy, iron, vitamin A and zinc increase the risk that an infection will progress to </a:t>
            </a:r>
            <a:r>
              <a:rPr lang="en-US" b="1" dirty="0" err="1" smtClean="0"/>
              <a:t>kala-azar</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Major risk factors</a:t>
            </a:r>
            <a:br>
              <a:rPr lang="en-US" dirty="0" smtClean="0"/>
            </a:br>
            <a:endParaRPr lang="en-US" dirty="0"/>
          </a:p>
        </p:txBody>
      </p:sp>
    </p:spTree>
    <p:extLst>
      <p:ext uri="{BB962C8B-B14F-4D97-AF65-F5344CB8AC3E}">
        <p14:creationId xmlns:p14="http://schemas.microsoft.com/office/powerpoint/2010/main" val="194650828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fontAlgn="base">
              <a:buNone/>
            </a:pPr>
            <a:r>
              <a:rPr lang="en-US" b="1" dirty="0" smtClean="0"/>
              <a:t>3.Population mobility</a:t>
            </a:r>
          </a:p>
          <a:p>
            <a:pPr fontAlgn="base">
              <a:buNone/>
            </a:pPr>
            <a:r>
              <a:rPr lang="en-US" b="1" dirty="0" smtClean="0"/>
              <a:t>Epidemics of both </a:t>
            </a:r>
            <a:r>
              <a:rPr lang="en-US" b="1" dirty="0" err="1" smtClean="0"/>
              <a:t>cutaneous</a:t>
            </a:r>
            <a:r>
              <a:rPr lang="en-US" b="1" dirty="0" smtClean="0"/>
              <a:t> and visceral </a:t>
            </a:r>
            <a:r>
              <a:rPr lang="en-US" b="1" dirty="0" err="1" smtClean="0"/>
              <a:t>leishmaniasis</a:t>
            </a:r>
            <a:r>
              <a:rPr lang="en-US" b="1" dirty="0" smtClean="0"/>
              <a:t> are often associated with migration and the movement of non-immune people into areas with existing transmission cycles. Occupational exposure as well as widespread deforestation remain important factors. For example, people settling in areas that used to be forests may be moving near </a:t>
            </a:r>
            <a:r>
              <a:rPr lang="en-US" b="1" dirty="0" err="1" smtClean="0"/>
              <a:t>sandflies’</a:t>
            </a:r>
            <a:r>
              <a:rPr lang="en-US" b="1" dirty="0" smtClean="0"/>
              <a:t> habitat. This can lead to a rapid increase in cases</a:t>
            </a:r>
            <a:r>
              <a:rPr lang="en-US" dirty="0" smtClean="0"/>
              <a:t>.</a:t>
            </a:r>
          </a:p>
          <a:p>
            <a:pPr fontAlgn="base">
              <a:buNone/>
            </a:pPr>
            <a:r>
              <a:rPr lang="en-US" b="1" dirty="0" smtClean="0"/>
              <a:t>4.Environmental changes</a:t>
            </a:r>
          </a:p>
          <a:p>
            <a:pPr fontAlgn="base">
              <a:buNone/>
            </a:pPr>
            <a:r>
              <a:rPr lang="en-US" b="1" dirty="0" smtClean="0"/>
              <a:t>Environmental changes that can affect the incidence of </a:t>
            </a:r>
            <a:r>
              <a:rPr lang="en-US" b="1" dirty="0" err="1" smtClean="0"/>
              <a:t>leishmaniasis</a:t>
            </a:r>
            <a:r>
              <a:rPr lang="en-US" b="1" dirty="0" smtClean="0"/>
              <a:t> include urbanization, domestication of the transmission cycle and the incursion of agricultural farms and settlements into forested areas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323251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buNone/>
            </a:pPr>
            <a:r>
              <a:rPr lang="en-US" b="1" dirty="0" smtClean="0"/>
              <a:t>5.Climate change</a:t>
            </a:r>
          </a:p>
          <a:p>
            <a:pPr fontAlgn="base">
              <a:buNone/>
            </a:pPr>
            <a:r>
              <a:rPr lang="en-US" b="1" dirty="0" err="1" smtClean="0"/>
              <a:t>Leishmaniasis</a:t>
            </a:r>
            <a:r>
              <a:rPr lang="en-US" b="1" dirty="0" smtClean="0"/>
              <a:t> is climate-sensitive, and strongly affected by changes in rainfall, temperature and humidity. </a:t>
            </a:r>
          </a:p>
          <a:p>
            <a:pPr fontAlgn="base"/>
            <a:r>
              <a:rPr lang="en-US" b="1" dirty="0" smtClean="0"/>
              <a:t>changes in temperature, rainfall and humidity can have strong effects on vectors and reservoir hosts by altering their distribution and influencing their survival and population sizes</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5025246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Visceral </a:t>
            </a:r>
            <a:r>
              <a:rPr lang="en-US" b="1" dirty="0" err="1" smtClean="0"/>
              <a:t>leishmaniasis</a:t>
            </a:r>
            <a:r>
              <a:rPr lang="en-US" b="1" dirty="0" smtClean="0"/>
              <a:t> is sometimes known as systemic </a:t>
            </a:r>
            <a:r>
              <a:rPr lang="en-US" b="1" dirty="0" err="1" smtClean="0"/>
              <a:t>leishmaniasis</a:t>
            </a:r>
            <a:r>
              <a:rPr lang="en-US" b="1" dirty="0" smtClean="0"/>
              <a:t>. </a:t>
            </a:r>
          </a:p>
          <a:p>
            <a:r>
              <a:rPr lang="en-US" b="1" dirty="0" smtClean="0"/>
              <a:t>It usually occurs two to eight months after being bitten by a sand fly.</a:t>
            </a:r>
          </a:p>
          <a:p>
            <a:r>
              <a:rPr lang="en-US" b="1" dirty="0" smtClean="0"/>
              <a:t>Is spread by </a:t>
            </a:r>
            <a:r>
              <a:rPr lang="en-US" b="1" dirty="0" err="1" smtClean="0"/>
              <a:t>sandfly</a:t>
            </a:r>
            <a:r>
              <a:rPr lang="en-US" b="1" dirty="0" smtClean="0"/>
              <a:t> </a:t>
            </a:r>
            <a:r>
              <a:rPr lang="en-US" b="1" i="1" dirty="0" err="1" smtClean="0">
                <a:solidFill>
                  <a:srgbClr val="FF0000"/>
                </a:solidFill>
              </a:rPr>
              <a:t>Phlepotomus</a:t>
            </a:r>
            <a:r>
              <a:rPr lang="en-US" b="1" i="1" dirty="0" smtClean="0">
                <a:solidFill>
                  <a:srgbClr val="FF0000"/>
                </a:solidFill>
              </a:rPr>
              <a:t> </a:t>
            </a:r>
            <a:r>
              <a:rPr lang="en-US" b="1" i="1" dirty="0" err="1" smtClean="0">
                <a:solidFill>
                  <a:srgbClr val="FF0000"/>
                </a:solidFill>
              </a:rPr>
              <a:t>Orientalis</a:t>
            </a:r>
            <a:r>
              <a:rPr lang="en-US" b="1" i="1" dirty="0" smtClean="0">
                <a:solidFill>
                  <a:srgbClr val="FF0000"/>
                </a:solidFill>
              </a:rPr>
              <a:t> </a:t>
            </a:r>
            <a:r>
              <a:rPr lang="en-US" b="1" i="1" dirty="0" smtClean="0"/>
              <a:t>in </a:t>
            </a:r>
            <a:r>
              <a:rPr lang="en-US" b="1" i="1" dirty="0" err="1" smtClean="0"/>
              <a:t>sudan</a:t>
            </a:r>
            <a:r>
              <a:rPr lang="en-US" b="1" i="1" dirty="0" smtClean="0"/>
              <a:t> and </a:t>
            </a:r>
            <a:r>
              <a:rPr lang="en-US" b="1" i="1" dirty="0" err="1" smtClean="0">
                <a:solidFill>
                  <a:srgbClr val="FF0000"/>
                </a:solidFill>
              </a:rPr>
              <a:t>Phlepotomus</a:t>
            </a:r>
            <a:r>
              <a:rPr lang="en-US" b="1" i="1" dirty="0" smtClean="0">
                <a:solidFill>
                  <a:srgbClr val="FF0000"/>
                </a:solidFill>
              </a:rPr>
              <a:t>  martini in </a:t>
            </a:r>
            <a:r>
              <a:rPr lang="en-US" b="1" i="1" dirty="0" err="1" smtClean="0">
                <a:solidFill>
                  <a:srgbClr val="FF0000"/>
                </a:solidFill>
              </a:rPr>
              <a:t>kenya</a:t>
            </a:r>
            <a:endParaRPr lang="en-US" b="1" i="1" dirty="0" smtClean="0">
              <a:solidFill>
                <a:srgbClr val="FF0000"/>
              </a:solidFill>
            </a:endParaRPr>
          </a:p>
          <a:p>
            <a:r>
              <a:rPr lang="en-US" b="1" dirty="0" smtClean="0"/>
              <a:t>It is a chronic disease of </a:t>
            </a:r>
            <a:r>
              <a:rPr lang="en-US" b="1" dirty="0" err="1" smtClean="0"/>
              <a:t>reticuloendothelial</a:t>
            </a:r>
            <a:r>
              <a:rPr lang="en-US" b="1" dirty="0" smtClean="0"/>
              <a:t> system.</a:t>
            </a:r>
          </a:p>
          <a:p>
            <a:r>
              <a:rPr lang="en-US" b="1" i="1" dirty="0" err="1" smtClean="0"/>
              <a:t>reticuloendothelial</a:t>
            </a:r>
            <a:r>
              <a:rPr lang="en-US" b="1" i="1" dirty="0" smtClean="0"/>
              <a:t> system</a:t>
            </a:r>
            <a:r>
              <a:rPr lang="en-US" b="1" dirty="0" smtClean="0"/>
              <a:t> is a network of </a:t>
            </a:r>
            <a:r>
              <a:rPr lang="en-US" b="1" dirty="0" err="1" smtClean="0"/>
              <a:t>phagocytic</a:t>
            </a:r>
            <a:r>
              <a:rPr lang="en-US" b="1" dirty="0" smtClean="0"/>
              <a:t> cells and tissues found throughout the body, especially in the blood, general connective tissue, spleen, liver, lungs, bone marrow, and lymph nodes</a:t>
            </a:r>
          </a:p>
          <a:p>
            <a:r>
              <a:rPr lang="en-US" b="1" dirty="0" smtClean="0"/>
              <a:t>Found in west </a:t>
            </a:r>
            <a:r>
              <a:rPr lang="en-US" b="1" dirty="0" err="1" smtClean="0"/>
              <a:t>pokot,Rift</a:t>
            </a:r>
            <a:r>
              <a:rPr lang="en-US" b="1" dirty="0" smtClean="0"/>
              <a:t> valley ,</a:t>
            </a:r>
            <a:r>
              <a:rPr lang="en-US" b="1" dirty="0" err="1" smtClean="0"/>
              <a:t>Tana</a:t>
            </a:r>
            <a:r>
              <a:rPr lang="en-US" b="1" dirty="0" smtClean="0"/>
              <a:t> and </a:t>
            </a:r>
            <a:r>
              <a:rPr lang="en-US" b="1" dirty="0" err="1" smtClean="0"/>
              <a:t>Athi</a:t>
            </a:r>
            <a:r>
              <a:rPr lang="en-US" b="1" dirty="0" smtClean="0"/>
              <a:t> Rivers.</a:t>
            </a:r>
            <a:endParaRPr lang="en-US" b="1" dirty="0"/>
          </a:p>
        </p:txBody>
      </p:sp>
      <p:sp>
        <p:nvSpPr>
          <p:cNvPr id="3" name="Title 2"/>
          <p:cNvSpPr>
            <a:spLocks noGrp="1"/>
          </p:cNvSpPr>
          <p:nvPr>
            <p:ph type="title"/>
          </p:nvPr>
        </p:nvSpPr>
        <p:spPr/>
        <p:txBody>
          <a:bodyPr>
            <a:normAutofit fontScale="90000"/>
          </a:bodyPr>
          <a:lstStyle/>
          <a:p>
            <a:r>
              <a:rPr lang="en-US" b="0" dirty="0" smtClean="0"/>
              <a:t/>
            </a:r>
            <a:br>
              <a:rPr lang="en-US" b="0" dirty="0" smtClean="0"/>
            </a:br>
            <a:r>
              <a:rPr lang="en-US" dirty="0" smtClean="0"/>
              <a:t>Visceral </a:t>
            </a:r>
            <a:r>
              <a:rPr lang="en-US" dirty="0" err="1" smtClean="0"/>
              <a:t>Leishmaniasis</a:t>
            </a:r>
            <a:r>
              <a:rPr lang="en-US" dirty="0" smtClean="0"/>
              <a:t>{Kala-</a:t>
            </a:r>
            <a:r>
              <a:rPr lang="en-US" dirty="0" err="1" smtClean="0"/>
              <a:t>azar</a:t>
            </a:r>
            <a:r>
              <a:rPr lang="en-US" dirty="0" smtClean="0"/>
              <a:t>}</a:t>
            </a:r>
            <a:r>
              <a:rPr lang="en-US" b="0" dirty="0" smtClean="0"/>
              <a:t/>
            </a:r>
            <a:br>
              <a:rPr lang="en-US" b="0" dirty="0" smtClean="0"/>
            </a:br>
            <a:endParaRPr lang="en-US" dirty="0"/>
          </a:p>
        </p:txBody>
      </p:sp>
    </p:spTree>
    <p:extLst>
      <p:ext uri="{BB962C8B-B14F-4D97-AF65-F5344CB8AC3E}">
        <p14:creationId xmlns:p14="http://schemas.microsoft.com/office/powerpoint/2010/main" val="33912997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fontAlgn="base"/>
            <a:r>
              <a:rPr lang="en-US" b="1" dirty="0" smtClean="0"/>
              <a:t>Fever that lasts for weeks or months</a:t>
            </a:r>
          </a:p>
          <a:p>
            <a:r>
              <a:rPr lang="en-US" b="1" dirty="0" smtClean="0"/>
              <a:t>Chills</a:t>
            </a:r>
          </a:p>
          <a:p>
            <a:r>
              <a:rPr lang="en-US" b="1" dirty="0" smtClean="0"/>
              <a:t>Anemia</a:t>
            </a:r>
          </a:p>
          <a:p>
            <a:r>
              <a:rPr lang="en-US" b="1" dirty="0" smtClean="0"/>
              <a:t>Weight loss</a:t>
            </a:r>
          </a:p>
          <a:p>
            <a:r>
              <a:rPr lang="en-US" b="1" dirty="0" err="1" smtClean="0"/>
              <a:t>Splenomegaly</a:t>
            </a:r>
            <a:endParaRPr lang="en-US" b="1" dirty="0" smtClean="0"/>
          </a:p>
          <a:p>
            <a:pPr fontAlgn="base"/>
            <a:r>
              <a:rPr lang="en-US" b="1" dirty="0" smtClean="0"/>
              <a:t>Weakness</a:t>
            </a:r>
          </a:p>
          <a:p>
            <a:pPr fontAlgn="base"/>
            <a:r>
              <a:rPr lang="en-US" b="1" dirty="0" smtClean="0"/>
              <a:t>Cough</a:t>
            </a:r>
          </a:p>
          <a:p>
            <a:pPr fontAlgn="base"/>
            <a:r>
              <a:rPr lang="en-US" b="1" dirty="0" smtClean="0"/>
              <a:t>Enlarged liver</a:t>
            </a:r>
          </a:p>
          <a:p>
            <a:pPr fontAlgn="base"/>
            <a:r>
              <a:rPr lang="en-US" b="1" dirty="0" smtClean="0"/>
              <a:t>Decreased production of red blood cells (</a:t>
            </a:r>
            <a:r>
              <a:rPr lang="en-US" b="1" dirty="0" err="1" smtClean="0"/>
              <a:t>rbcs</a:t>
            </a:r>
            <a:r>
              <a:rPr lang="en-US" b="1" dirty="0" smtClean="0"/>
              <a:t>)</a:t>
            </a:r>
          </a:p>
          <a:p>
            <a:pPr fontAlgn="base"/>
            <a:r>
              <a:rPr lang="en-US" b="1" dirty="0" smtClean="0"/>
              <a:t>Bleeding</a:t>
            </a:r>
          </a:p>
          <a:p>
            <a:pPr fontAlgn="base"/>
            <a:endParaRPr lang="en-US" b="1" dirty="0" smtClean="0"/>
          </a:p>
          <a:p>
            <a:endParaRPr lang="en-US" dirty="0"/>
          </a:p>
        </p:txBody>
      </p:sp>
      <p:sp>
        <p:nvSpPr>
          <p:cNvPr id="3" name="Title 2"/>
          <p:cNvSpPr>
            <a:spLocks noGrp="1"/>
          </p:cNvSpPr>
          <p:nvPr>
            <p:ph type="title"/>
          </p:nvPr>
        </p:nvSpPr>
        <p:spPr/>
        <p:txBody>
          <a:bodyPr>
            <a:normAutofit/>
          </a:bodyPr>
          <a:lstStyle/>
          <a:p>
            <a:r>
              <a:rPr lang="en-US" dirty="0" smtClean="0"/>
              <a:t>Clinical features of visceral </a:t>
            </a:r>
            <a:r>
              <a:rPr lang="en-US" dirty="0" err="1" smtClean="0"/>
              <a:t>leishmaniasis</a:t>
            </a:r>
            <a:endParaRPr lang="en-US" dirty="0"/>
          </a:p>
        </p:txBody>
      </p:sp>
    </p:spTree>
    <p:extLst>
      <p:ext uri="{BB962C8B-B14F-4D97-AF65-F5344CB8AC3E}">
        <p14:creationId xmlns:p14="http://schemas.microsoft.com/office/powerpoint/2010/main" val="238161110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Incubation period is 4-10 months</a:t>
            </a:r>
          </a:p>
          <a:p>
            <a:r>
              <a:rPr lang="en-US" b="1" dirty="0" smtClean="0"/>
              <a:t>Definitive symptoms begin with </a:t>
            </a:r>
            <a:r>
              <a:rPr lang="en-US" b="1" dirty="0" err="1" smtClean="0"/>
              <a:t>papular</a:t>
            </a:r>
            <a:r>
              <a:rPr lang="en-US" b="1" dirty="0" smtClean="0"/>
              <a:t> skin lesion called </a:t>
            </a:r>
            <a:r>
              <a:rPr lang="en-US" b="1" dirty="0" err="1" smtClean="0"/>
              <a:t>leishmanioma</a:t>
            </a:r>
            <a:endParaRPr lang="en-US" b="1" dirty="0" smtClean="0"/>
          </a:p>
          <a:p>
            <a:r>
              <a:rPr lang="en-US" b="1" dirty="0" smtClean="0"/>
              <a:t>The disease may set in gradually or </a:t>
            </a:r>
            <a:r>
              <a:rPr lang="en-US" b="1" dirty="0" err="1" smtClean="0"/>
              <a:t>suddently</a:t>
            </a:r>
            <a:endParaRPr lang="en-US" b="1" dirty="0" smtClean="0"/>
          </a:p>
          <a:p>
            <a:r>
              <a:rPr lang="en-US" b="1" dirty="0" smtClean="0"/>
              <a:t>Sudden onset presents with intermittent fever which last 2-6 weeks before becoming persistent</a:t>
            </a:r>
          </a:p>
          <a:p>
            <a:r>
              <a:rPr lang="en-US" b="1" dirty="0" smtClean="0"/>
              <a:t>Gradual onset starts with discomfort in the left </a:t>
            </a:r>
            <a:r>
              <a:rPr lang="en-US" b="1" dirty="0" err="1" smtClean="0"/>
              <a:t>hypocondrium</a:t>
            </a:r>
            <a:r>
              <a:rPr lang="en-US" b="1" dirty="0" smtClean="0"/>
              <a:t> as the skin enlarges and it can run </a:t>
            </a:r>
            <a:r>
              <a:rPr lang="en-US" b="1" dirty="0" err="1" smtClean="0"/>
              <a:t>upto</a:t>
            </a:r>
            <a:r>
              <a:rPr lang="en-US" b="1" dirty="0" smtClean="0"/>
              <a:t> 1-2 years</a:t>
            </a:r>
            <a:endParaRPr lang="en-US" b="1" dirty="0"/>
          </a:p>
        </p:txBody>
      </p:sp>
      <p:sp>
        <p:nvSpPr>
          <p:cNvPr id="3" name="Title 2"/>
          <p:cNvSpPr>
            <a:spLocks noGrp="1"/>
          </p:cNvSpPr>
          <p:nvPr>
            <p:ph type="title"/>
          </p:nvPr>
        </p:nvSpPr>
        <p:spPr/>
        <p:txBody>
          <a:bodyPr>
            <a:normAutofit/>
          </a:bodyPr>
          <a:lstStyle/>
          <a:p>
            <a:pPr algn="ctr"/>
            <a:r>
              <a:rPr lang="en-US" dirty="0" smtClean="0"/>
              <a:t>Development of visceral </a:t>
            </a:r>
            <a:r>
              <a:rPr lang="en-US" dirty="0" err="1" smtClean="0"/>
              <a:t>leishmaniasis</a:t>
            </a:r>
            <a:endParaRPr lang="en-US" dirty="0"/>
          </a:p>
        </p:txBody>
      </p:sp>
    </p:spTree>
    <p:extLst>
      <p:ext uri="{BB962C8B-B14F-4D97-AF65-F5344CB8AC3E}">
        <p14:creationId xmlns:p14="http://schemas.microsoft.com/office/powerpoint/2010/main" val="42001055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Stained slides or cultures of a tissue aspirate or biopsy specimen of </a:t>
            </a:r>
            <a:r>
              <a:rPr lang="en-US" b="1" dirty="0" err="1" smtClean="0"/>
              <a:t>spleen,liver,bone</a:t>
            </a:r>
            <a:r>
              <a:rPr lang="en-US" b="1" dirty="0" smtClean="0"/>
              <a:t> marrow or </a:t>
            </a:r>
            <a:r>
              <a:rPr lang="en-US" b="1" dirty="0" err="1" smtClean="0"/>
              <a:t>lymp</a:t>
            </a:r>
            <a:r>
              <a:rPr lang="en-US" b="1" dirty="0" smtClean="0"/>
              <a:t> node.</a:t>
            </a:r>
          </a:p>
          <a:p>
            <a:r>
              <a:rPr lang="en-US" b="1" dirty="0" smtClean="0"/>
              <a:t>Diagnostic yield is highest for </a:t>
            </a:r>
            <a:r>
              <a:rPr lang="en-US" b="1" dirty="0" err="1" smtClean="0"/>
              <a:t>for</a:t>
            </a:r>
            <a:r>
              <a:rPr lang="en-US" b="1" dirty="0" smtClean="0"/>
              <a:t> </a:t>
            </a:r>
            <a:r>
              <a:rPr lang="en-US" b="1" dirty="0" err="1" smtClean="0"/>
              <a:t>splenic</a:t>
            </a:r>
            <a:r>
              <a:rPr lang="en-US" b="1" dirty="0" smtClean="0"/>
              <a:t> aspiration</a:t>
            </a:r>
            <a:r>
              <a:rPr lang="en-US" dirty="0" smtClean="0"/>
              <a:t>.</a:t>
            </a:r>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21997337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Sodium </a:t>
            </a:r>
            <a:r>
              <a:rPr lang="en-US" b="1" dirty="0" err="1" smtClean="0"/>
              <a:t>stibogluconate</a:t>
            </a:r>
            <a:r>
              <a:rPr lang="en-US" b="1" dirty="0" smtClean="0"/>
              <a:t> or </a:t>
            </a:r>
            <a:r>
              <a:rPr lang="en-US" b="1" dirty="0" err="1" smtClean="0"/>
              <a:t>meglumine</a:t>
            </a:r>
            <a:r>
              <a:rPr lang="en-US" b="1" dirty="0" smtClean="0"/>
              <a:t> </a:t>
            </a:r>
            <a:r>
              <a:rPr lang="en-US" b="1" dirty="0" err="1" smtClean="0"/>
              <a:t>antimonate</a:t>
            </a:r>
            <a:r>
              <a:rPr lang="en-US" b="1" dirty="0" smtClean="0"/>
              <a:t>): is a drug of choice Used in </a:t>
            </a:r>
            <a:r>
              <a:rPr lang="en-US" b="1" dirty="0" err="1" smtClean="0"/>
              <a:t>Viceral</a:t>
            </a:r>
            <a:r>
              <a:rPr lang="en-US" b="1" dirty="0" smtClean="0"/>
              <a:t> </a:t>
            </a:r>
            <a:r>
              <a:rPr lang="en-US" b="1" dirty="0" err="1" smtClean="0"/>
              <a:t>leishmaniasis;It</a:t>
            </a:r>
            <a:r>
              <a:rPr lang="en-US" b="1" dirty="0" smtClean="0"/>
              <a:t> is given as IV or IM  in doses of 0.1 to 0.2ml/kg{1ml=100mg} daily for 6-30 days.</a:t>
            </a:r>
          </a:p>
          <a:p>
            <a:r>
              <a:rPr lang="en-US" b="1" dirty="0" err="1" smtClean="0"/>
              <a:t>Pentamidine</a:t>
            </a:r>
            <a:r>
              <a:rPr lang="en-US" b="1" dirty="0" smtClean="0"/>
              <a:t> </a:t>
            </a:r>
            <a:r>
              <a:rPr lang="en-US" b="1" dirty="0" err="1" smtClean="0"/>
              <a:t>Isothianate</a:t>
            </a:r>
            <a:r>
              <a:rPr lang="en-US" b="1" dirty="0" smtClean="0"/>
              <a:t> may be given IM in doses of 1.1ml/kg{1ml=40mg} 3 times weekly until 10 doses have been administered</a:t>
            </a:r>
          </a:p>
          <a:p>
            <a:r>
              <a:rPr lang="en-US" b="1" dirty="0" err="1" smtClean="0"/>
              <a:t>Amphotericin</a:t>
            </a:r>
            <a:r>
              <a:rPr lang="en-US" b="1" dirty="0" smtClean="0"/>
              <a:t> B preserved for cases resistant to other </a:t>
            </a:r>
            <a:r>
              <a:rPr lang="en-US" b="1" dirty="0" err="1" smtClean="0"/>
              <a:t>drugs.Given</a:t>
            </a:r>
            <a:r>
              <a:rPr lang="en-US" b="1" dirty="0" smtClean="0"/>
              <a:t> by slow IV infusion in 5% dextrose in doses of 1mg/kg on alternate days until a total of 2g has been given</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62829842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Miltefosine</a:t>
            </a:r>
            <a:r>
              <a:rPr lang="en-US" b="1" dirty="0" smtClean="0"/>
              <a:t> is highly effective oral </a:t>
            </a:r>
            <a:r>
              <a:rPr lang="en-US" b="1" dirty="0" err="1" smtClean="0"/>
              <a:t>agent.Given</a:t>
            </a:r>
            <a:r>
              <a:rPr lang="en-US" b="1" dirty="0" smtClean="0"/>
              <a:t> at a dosage of 50 to 100 mg daily for 28 days</a:t>
            </a:r>
          </a:p>
          <a:p>
            <a:r>
              <a:rPr lang="en-US" b="1" dirty="0" err="1" smtClean="0"/>
              <a:t>Paromomycin</a:t>
            </a:r>
            <a:r>
              <a:rPr lang="en-US" b="1" dirty="0" smtClean="0"/>
              <a:t>  an </a:t>
            </a:r>
            <a:r>
              <a:rPr lang="en-US" b="1" dirty="0" err="1" smtClean="0"/>
              <a:t>aminoglycoside</a:t>
            </a:r>
            <a:r>
              <a:rPr lang="en-US" b="1" dirty="0" smtClean="0"/>
              <a:t> is used as an adjunct therapy  to </a:t>
            </a:r>
            <a:r>
              <a:rPr lang="en-US" b="1" dirty="0" err="1" smtClean="0"/>
              <a:t>stibogluconate</a:t>
            </a:r>
            <a:r>
              <a:rPr lang="en-US" dirty="0" smtClean="0"/>
              <a:t>.</a:t>
            </a:r>
          </a:p>
          <a:p>
            <a:r>
              <a:rPr lang="en-US" b="1" dirty="0" smtClean="0"/>
              <a:t>Complete bed rest</a:t>
            </a:r>
          </a:p>
          <a:p>
            <a:r>
              <a:rPr lang="en-US" b="1" dirty="0" smtClean="0"/>
              <a:t>Supply of adequate nutrition</a:t>
            </a:r>
          </a:p>
          <a:p>
            <a:r>
              <a:rPr lang="en-US" b="1" dirty="0" smtClean="0"/>
              <a:t>Correction of anemia</a:t>
            </a:r>
          </a:p>
          <a:p>
            <a:r>
              <a:rPr lang="en-US" b="1" dirty="0" smtClean="0"/>
              <a:t>Treatment of </a:t>
            </a:r>
            <a:r>
              <a:rPr lang="en-US" b="1" dirty="0" err="1" smtClean="0"/>
              <a:t>intercurrent</a:t>
            </a:r>
            <a:r>
              <a:rPr lang="en-US" b="1" dirty="0" smtClean="0"/>
              <a:t> infections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64853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This is infection by organisms that take the opportunity provided by a defect in host defense (e.g. immunity) to infect the host and thus cause disease. For example, opportunistic infections are very common in AIDS. Organisms include Herpes simplex, cytomegalovirus</a:t>
            </a:r>
            <a:endParaRPr lang="en-US" sz="3200" b="1" dirty="0"/>
          </a:p>
        </p:txBody>
      </p:sp>
      <p:sp>
        <p:nvSpPr>
          <p:cNvPr id="3" name="Title 2"/>
          <p:cNvSpPr>
            <a:spLocks noGrp="1"/>
          </p:cNvSpPr>
          <p:nvPr>
            <p:ph type="title"/>
          </p:nvPr>
        </p:nvSpPr>
        <p:spPr/>
        <p:txBody>
          <a:bodyPr/>
          <a:lstStyle/>
          <a:p>
            <a:r>
              <a:rPr lang="en-US" dirty="0" smtClean="0"/>
              <a:t>Opportunistic infection</a:t>
            </a:r>
            <a:endParaRPr lang="en-US" dirty="0"/>
          </a:p>
        </p:txBody>
      </p:sp>
    </p:spTree>
    <p:extLst>
      <p:ext uri="{BB962C8B-B14F-4D97-AF65-F5344CB8AC3E}">
        <p14:creationId xmlns:p14="http://schemas.microsoft.com/office/powerpoint/2010/main" val="349833861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Also known as oriental sore</a:t>
            </a:r>
          </a:p>
          <a:p>
            <a:r>
              <a:rPr lang="en-US" b="1" dirty="0" smtClean="0"/>
              <a:t>Is characterized by single or several chronic </a:t>
            </a:r>
            <a:r>
              <a:rPr lang="en-US" b="1" dirty="0" err="1" smtClean="0"/>
              <a:t>cutaneous</a:t>
            </a:r>
            <a:r>
              <a:rPr lang="en-US" b="1" dirty="0" smtClean="0"/>
              <a:t> sores which </a:t>
            </a:r>
            <a:r>
              <a:rPr lang="en-US" b="1" dirty="0" err="1" smtClean="0"/>
              <a:t>ussually</a:t>
            </a:r>
            <a:r>
              <a:rPr lang="en-US" b="1" dirty="0" smtClean="0"/>
              <a:t> heal spontaneously</a:t>
            </a:r>
          </a:p>
          <a:p>
            <a:r>
              <a:rPr lang="en-US" b="1" dirty="0" smtClean="0"/>
              <a:t>Caused by </a:t>
            </a:r>
            <a:r>
              <a:rPr lang="en-US" b="1" dirty="0" err="1" smtClean="0"/>
              <a:t>leishmania</a:t>
            </a:r>
            <a:r>
              <a:rPr lang="en-US" b="1" dirty="0" smtClean="0"/>
              <a:t> </a:t>
            </a:r>
            <a:r>
              <a:rPr lang="en-US" b="1" dirty="0" err="1" smtClean="0"/>
              <a:t>aethiopa</a:t>
            </a:r>
            <a:r>
              <a:rPr lang="en-US" b="1" dirty="0" smtClean="0"/>
              <a:t> in Kenya and </a:t>
            </a:r>
            <a:r>
              <a:rPr lang="en-US" b="1" dirty="0" err="1" smtClean="0"/>
              <a:t>Leishmania</a:t>
            </a:r>
            <a:r>
              <a:rPr lang="en-US" b="1" dirty="0" smtClean="0"/>
              <a:t> </a:t>
            </a:r>
            <a:r>
              <a:rPr lang="en-US" b="1" dirty="0" err="1" smtClean="0"/>
              <a:t>tropica</a:t>
            </a:r>
            <a:r>
              <a:rPr lang="en-US" b="1" dirty="0" smtClean="0"/>
              <a:t> major in west Africa</a:t>
            </a:r>
          </a:p>
          <a:p>
            <a:r>
              <a:rPr lang="en-US" b="1" dirty="0" smtClean="0"/>
              <a:t>Zoonotic reservoirs are dogs</a:t>
            </a:r>
          </a:p>
          <a:p>
            <a:r>
              <a:rPr lang="en-US" b="1" dirty="0" smtClean="0"/>
              <a:t>The vectors are </a:t>
            </a:r>
            <a:r>
              <a:rPr lang="en-US" b="1" dirty="0" err="1" smtClean="0"/>
              <a:t>Phlepotomus</a:t>
            </a:r>
            <a:r>
              <a:rPr lang="en-US" b="1" dirty="0" smtClean="0"/>
              <a:t> </a:t>
            </a:r>
            <a:r>
              <a:rPr lang="en-US" b="1" dirty="0" err="1" smtClean="0"/>
              <a:t>papatsi</a:t>
            </a:r>
            <a:r>
              <a:rPr lang="en-US" b="1" dirty="0" smtClean="0"/>
              <a:t> and </a:t>
            </a:r>
            <a:r>
              <a:rPr lang="en-US" b="1" dirty="0" err="1" smtClean="0"/>
              <a:t>Phebotomus</a:t>
            </a:r>
            <a:r>
              <a:rPr lang="en-US" b="1" dirty="0" smtClean="0"/>
              <a:t> </a:t>
            </a:r>
            <a:r>
              <a:rPr lang="en-US" b="1" dirty="0" err="1" smtClean="0"/>
              <a:t>sergenti</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b="0" dirty="0" smtClean="0"/>
              <a:t/>
            </a:r>
            <a:br>
              <a:rPr lang="en-US" b="0" dirty="0" smtClean="0"/>
            </a:br>
            <a:r>
              <a:rPr lang="en-US" b="0" dirty="0" err="1" smtClean="0"/>
              <a:t>Cutaneous</a:t>
            </a:r>
            <a:r>
              <a:rPr lang="en-US" b="0" dirty="0" smtClean="0"/>
              <a:t> </a:t>
            </a:r>
            <a:r>
              <a:rPr lang="en-US" b="0" dirty="0" err="1" smtClean="0"/>
              <a:t>Leishmaniasis</a:t>
            </a:r>
            <a:r>
              <a:rPr lang="en-US" b="0" dirty="0" smtClean="0"/>
              <a:t/>
            </a:r>
            <a:br>
              <a:rPr lang="en-US" b="0" dirty="0" smtClean="0"/>
            </a:br>
            <a:endParaRPr lang="en-US" dirty="0"/>
          </a:p>
        </p:txBody>
      </p:sp>
    </p:spTree>
    <p:extLst>
      <p:ext uri="{BB962C8B-B14F-4D97-AF65-F5344CB8AC3E}">
        <p14:creationId xmlns:p14="http://schemas.microsoft.com/office/powerpoint/2010/main" val="18437303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Incubation period is 2-8 weeks</a:t>
            </a:r>
          </a:p>
          <a:p>
            <a:r>
              <a:rPr lang="en-US" b="1" dirty="0" smtClean="0"/>
              <a:t>The disease starts as a small papule on the face which expands and grows over several weeks to form a single ulcer or multiple ulcers</a:t>
            </a:r>
          </a:p>
          <a:p>
            <a:r>
              <a:rPr lang="en-US" b="1" dirty="0" smtClean="0"/>
              <a:t>When the lesion </a:t>
            </a:r>
            <a:r>
              <a:rPr lang="en-US" b="1" dirty="0" err="1" smtClean="0"/>
              <a:t>infitrate</a:t>
            </a:r>
            <a:r>
              <a:rPr lang="en-US" b="1" dirty="0" smtClean="0"/>
              <a:t> the skin </a:t>
            </a:r>
            <a:r>
              <a:rPr lang="en-US" b="1" dirty="0" err="1" smtClean="0"/>
              <a:t>diffusely,it</a:t>
            </a:r>
            <a:r>
              <a:rPr lang="en-US" b="1" dirty="0" smtClean="0"/>
              <a:t> may present like leprosy</a:t>
            </a:r>
          </a:p>
          <a:p>
            <a:r>
              <a:rPr lang="en-US" b="1" dirty="0" smtClean="0"/>
              <a:t>There may be </a:t>
            </a:r>
            <a:r>
              <a:rPr lang="en-US" b="1" dirty="0" err="1" smtClean="0"/>
              <a:t>lymphadenopathy</a:t>
            </a:r>
            <a:endParaRPr lang="en-US" b="1" dirty="0" smtClean="0"/>
          </a:p>
          <a:p>
            <a:r>
              <a:rPr lang="en-US" b="1" dirty="0" err="1" smtClean="0"/>
              <a:t>Spontanous</a:t>
            </a:r>
            <a:r>
              <a:rPr lang="en-US" b="1" dirty="0" smtClean="0"/>
              <a:t> healing starts 2- months later </a:t>
            </a:r>
            <a:r>
              <a:rPr lang="en-US" b="1" dirty="0" err="1" smtClean="0"/>
              <a:t>hence,there</a:t>
            </a:r>
            <a:r>
              <a:rPr lang="en-US" b="1" dirty="0" smtClean="0"/>
              <a:t> is no need for treatment</a:t>
            </a:r>
            <a:endParaRPr lang="en-US" b="1" dirty="0"/>
          </a:p>
        </p:txBody>
      </p:sp>
      <p:sp>
        <p:nvSpPr>
          <p:cNvPr id="3" name="Title 2"/>
          <p:cNvSpPr>
            <a:spLocks noGrp="1"/>
          </p:cNvSpPr>
          <p:nvPr>
            <p:ph type="title"/>
          </p:nvPr>
        </p:nvSpPr>
        <p:spPr/>
        <p:txBody>
          <a:bodyPr/>
          <a:lstStyle/>
          <a:p>
            <a:r>
              <a:rPr lang="en-US" dirty="0" smtClean="0"/>
              <a:t>Clinical presentation</a:t>
            </a:r>
            <a:endParaRPr lang="en-US" dirty="0"/>
          </a:p>
        </p:txBody>
      </p:sp>
    </p:spTree>
    <p:extLst>
      <p:ext uri="{BB962C8B-B14F-4D97-AF65-F5344CB8AC3E}">
        <p14:creationId xmlns:p14="http://schemas.microsoft.com/office/powerpoint/2010/main" val="189846171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fontAlgn="base"/>
            <a:r>
              <a:rPr lang="en-US" b="1" dirty="0" smtClean="0"/>
              <a:t>Early diagnosis and effective case management</a:t>
            </a:r>
            <a:r>
              <a:rPr lang="en-US" dirty="0" smtClean="0"/>
              <a:t> :</a:t>
            </a:r>
            <a:r>
              <a:rPr lang="en-US" b="1" dirty="0" smtClean="0"/>
              <a:t>reduces the prevalence of the disease and prevents disabilities and death. Currently there are highly effective and safe anti-</a:t>
            </a:r>
            <a:r>
              <a:rPr lang="en-US" b="1" dirty="0" err="1" smtClean="0"/>
              <a:t>leishmanial</a:t>
            </a:r>
            <a:r>
              <a:rPr lang="en-US" b="1" dirty="0" smtClean="0"/>
              <a:t> medicines particularly for visceral </a:t>
            </a:r>
            <a:r>
              <a:rPr lang="en-US" b="1" dirty="0" err="1" smtClean="0"/>
              <a:t>leishmaniasis</a:t>
            </a:r>
            <a:r>
              <a:rPr lang="en-US" b="1" dirty="0" smtClean="0"/>
              <a:t>.</a:t>
            </a:r>
          </a:p>
          <a:p>
            <a:pPr fontAlgn="base"/>
            <a:r>
              <a:rPr lang="en-US" b="1" dirty="0" smtClean="0"/>
              <a:t>Vector control :helps to reduce or interrupt transmission of disease by controlling </a:t>
            </a:r>
            <a:r>
              <a:rPr lang="en-US" b="1" dirty="0" err="1" smtClean="0"/>
              <a:t>sandflies</a:t>
            </a:r>
            <a:r>
              <a:rPr lang="en-US" b="1" dirty="0" smtClean="0"/>
              <a:t>, especially in domestic conditions. Control methods include insecticide spray, use of insecticide–treated nets, environmental management and personal protection</a:t>
            </a:r>
            <a:r>
              <a:rPr lang="en-US" dirty="0" smtClean="0"/>
              <a:t>.</a:t>
            </a:r>
          </a:p>
          <a:p>
            <a:endParaRPr lang="en-US" dirty="0"/>
          </a:p>
        </p:txBody>
      </p:sp>
      <p:sp>
        <p:nvSpPr>
          <p:cNvPr id="3" name="Title 2"/>
          <p:cNvSpPr>
            <a:spLocks noGrp="1"/>
          </p:cNvSpPr>
          <p:nvPr>
            <p:ph type="title"/>
          </p:nvPr>
        </p:nvSpPr>
        <p:spPr/>
        <p:txBody>
          <a:bodyPr>
            <a:normAutofit/>
          </a:bodyPr>
          <a:lstStyle/>
          <a:p>
            <a:r>
              <a:rPr lang="en-US" b="0" dirty="0" smtClean="0"/>
              <a:t>Key strategies for prevention and control</a:t>
            </a:r>
            <a:endParaRPr lang="en-US" dirty="0"/>
          </a:p>
        </p:txBody>
      </p:sp>
    </p:spTree>
    <p:extLst>
      <p:ext uri="{BB962C8B-B14F-4D97-AF65-F5344CB8AC3E}">
        <p14:creationId xmlns:p14="http://schemas.microsoft.com/office/powerpoint/2010/main" val="385784236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fontAlgn="base"/>
            <a:r>
              <a:rPr lang="en-US" b="1" dirty="0" smtClean="0"/>
              <a:t>Effective disease surveillance : Early detection and treatment of cases helps to reduce transmission and to monitor the spread and burden of disease.</a:t>
            </a:r>
          </a:p>
          <a:p>
            <a:pPr fontAlgn="base"/>
            <a:r>
              <a:rPr lang="en-US" b="1" dirty="0" smtClean="0"/>
              <a:t>Control of animal reservoir hosts .</a:t>
            </a:r>
          </a:p>
          <a:p>
            <a:pPr fontAlgn="base"/>
            <a:r>
              <a:rPr lang="en-US" b="1" dirty="0" smtClean="0"/>
              <a:t>Social mobilization and strengthening partnerships – mobilization and education of the community with effective </a:t>
            </a:r>
            <a:r>
              <a:rPr lang="en-US" b="1" dirty="0" err="1" smtClean="0"/>
              <a:t>behavioural</a:t>
            </a:r>
            <a:r>
              <a:rPr lang="en-US" b="1" dirty="0" smtClean="0"/>
              <a:t> change interventions must always use locally tailored communication strategies. </a:t>
            </a:r>
          </a:p>
          <a:p>
            <a:pPr fontAlgn="base"/>
            <a:r>
              <a:rPr lang="en-US" b="1" dirty="0" smtClean="0"/>
              <a:t>Partnership and collaboration with various stakeholders and other vector-borne disease control programmes is critical</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37887744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t>Dracunculiasis</a:t>
            </a:r>
            <a:r>
              <a:rPr lang="en-US" b="1" dirty="0" smtClean="0"/>
              <a:t> (commonly known as guinea-worm disease) is a parasitic disease caused by </a:t>
            </a:r>
            <a:r>
              <a:rPr lang="en-US" b="1" i="1" dirty="0" err="1" smtClean="0"/>
              <a:t>Dracunculus</a:t>
            </a:r>
            <a:r>
              <a:rPr lang="en-US" b="1" i="1" dirty="0" smtClean="0"/>
              <a:t> </a:t>
            </a:r>
            <a:r>
              <a:rPr lang="en-US" b="1" i="1" dirty="0" err="1" smtClean="0"/>
              <a:t>medinensis</a:t>
            </a:r>
            <a:r>
              <a:rPr lang="en-US" b="1" dirty="0" smtClean="0"/>
              <a:t> - a long, thread-like worm. </a:t>
            </a:r>
          </a:p>
          <a:p>
            <a:r>
              <a:rPr lang="en-US" b="1" dirty="0" smtClean="0"/>
              <a:t>It is transmitted exclusively when people drink stagnant water contaminated with parasite-infected water-fleas (</a:t>
            </a:r>
            <a:r>
              <a:rPr lang="en-US" b="1" i="1" dirty="0" smtClean="0"/>
              <a:t>Cyclops</a:t>
            </a:r>
            <a:r>
              <a:rPr lang="en-US" b="1" dirty="0" smtClean="0"/>
              <a:t>).</a:t>
            </a:r>
          </a:p>
          <a:p>
            <a:pPr fontAlgn="base"/>
            <a:r>
              <a:rPr lang="en-US" b="1" dirty="0" smtClean="0"/>
              <a:t>From the time infection occurs, it takes between 10–14 months for the transmission cycle to complete until a mature worm emerges from the body</a:t>
            </a:r>
            <a:r>
              <a:rPr lang="en-US" dirty="0" smtClean="0"/>
              <a:t>.</a:t>
            </a:r>
          </a:p>
          <a:p>
            <a:pPr>
              <a:buNone/>
            </a:pPr>
            <a:endParaRPr lang="en-US" dirty="0"/>
          </a:p>
        </p:txBody>
      </p:sp>
      <p:sp>
        <p:nvSpPr>
          <p:cNvPr id="3" name="Title 2"/>
          <p:cNvSpPr>
            <a:spLocks noGrp="1"/>
          </p:cNvSpPr>
          <p:nvPr>
            <p:ph type="title"/>
          </p:nvPr>
        </p:nvSpPr>
        <p:spPr/>
        <p:txBody>
          <a:bodyPr/>
          <a:lstStyle/>
          <a:p>
            <a:r>
              <a:rPr lang="en-US" dirty="0" smtClean="0"/>
              <a:t>DRACUNCULOSIS</a:t>
            </a:r>
            <a:endParaRPr lang="en-US" dirty="0"/>
          </a:p>
        </p:txBody>
      </p:sp>
    </p:spTree>
    <p:extLst>
      <p:ext uri="{BB962C8B-B14F-4D97-AF65-F5344CB8AC3E}">
        <p14:creationId xmlns:p14="http://schemas.microsoft.com/office/powerpoint/2010/main" val="293594740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b="1" dirty="0" smtClean="0"/>
              <a:t>It is transmitted by drinking water containing water fleas (</a:t>
            </a:r>
            <a:r>
              <a:rPr lang="en-US" b="1" i="1" dirty="0" smtClean="0"/>
              <a:t>Cyclops</a:t>
            </a:r>
            <a:r>
              <a:rPr lang="en-US" b="1" dirty="0" smtClean="0"/>
              <a:t> species) that have ingested </a:t>
            </a:r>
            <a:r>
              <a:rPr lang="en-US" b="1" i="1" dirty="0" err="1" smtClean="0"/>
              <a:t>Dracunculus</a:t>
            </a:r>
            <a:r>
              <a:rPr lang="en-US" b="1" dirty="0" smtClean="0"/>
              <a:t> larvae.</a:t>
            </a:r>
          </a:p>
          <a:p>
            <a:pPr fontAlgn="base"/>
            <a:r>
              <a:rPr lang="en-US" b="1" dirty="0" smtClean="0"/>
              <a:t>In the human body, the larvae are released and migrate through the intestinal wall into body tissues, where they develop into adult worms. </a:t>
            </a:r>
          </a:p>
          <a:p>
            <a:pPr fontAlgn="base"/>
            <a:r>
              <a:rPr lang="en-US" b="1" dirty="0" smtClean="0"/>
              <a:t>The female worms move through the person’s subcutaneous tissue, causing intense pain, and eventually emerge through the skin, usually at the feet, producing </a:t>
            </a:r>
            <a:r>
              <a:rPr lang="en-US" b="1" dirty="0" err="1" smtClean="0"/>
              <a:t>oedema</a:t>
            </a:r>
            <a:r>
              <a:rPr lang="en-US" b="1" dirty="0" smtClean="0"/>
              <a:t>, a blister and eventually an ulcer, accompanied by fever, nausea, and vomiting. </a:t>
            </a:r>
          </a:p>
          <a:p>
            <a:pPr fontAlgn="base"/>
            <a:r>
              <a:rPr lang="en-US" b="1" dirty="0" smtClean="0"/>
              <a:t>If they come into contact with water as they are emerging, the female worms discharge their larvae, setting in motion a new life cycle</a:t>
            </a:r>
            <a:r>
              <a:rPr lang="en-US" dirty="0" smtClean="0"/>
              <a:t>.</a:t>
            </a:r>
          </a:p>
          <a:p>
            <a:endParaRPr lang="en-US" dirty="0"/>
          </a:p>
        </p:txBody>
      </p:sp>
      <p:sp>
        <p:nvSpPr>
          <p:cNvPr id="3" name="Title 2"/>
          <p:cNvSpPr>
            <a:spLocks noGrp="1"/>
          </p:cNvSpPr>
          <p:nvPr>
            <p:ph type="title"/>
          </p:nvPr>
        </p:nvSpPr>
        <p:spPr/>
        <p:txBody>
          <a:bodyPr/>
          <a:lstStyle/>
          <a:p>
            <a:r>
              <a:rPr lang="en-US" dirty="0" smtClean="0"/>
              <a:t>Transmission and life cycle</a:t>
            </a:r>
            <a:endParaRPr lang="en-US" dirty="0"/>
          </a:p>
        </p:txBody>
      </p:sp>
    </p:spTree>
    <p:extLst>
      <p:ext uri="{BB962C8B-B14F-4D97-AF65-F5344CB8AC3E}">
        <p14:creationId xmlns:p14="http://schemas.microsoft.com/office/powerpoint/2010/main" val="102752897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An itching and painful blister develops at the site where the adult female worm emerges thus forming an ulcer</a:t>
            </a:r>
          </a:p>
          <a:p>
            <a:r>
              <a:rPr lang="en-US" b="1" dirty="0" smtClean="0"/>
              <a:t>Ulcers are very common in body areas which are most likely to come in contact with water </a:t>
            </a:r>
            <a:r>
              <a:rPr lang="en-US" b="1" dirty="0" err="1" smtClean="0"/>
              <a:t>e.g</a:t>
            </a:r>
            <a:r>
              <a:rPr lang="en-US" b="1" dirty="0" smtClean="0"/>
              <a:t> feet and </a:t>
            </a:r>
            <a:r>
              <a:rPr lang="en-US" b="1" dirty="0" err="1" smtClean="0"/>
              <a:t>genitals.The</a:t>
            </a:r>
            <a:r>
              <a:rPr lang="en-US" b="1" dirty="0" smtClean="0"/>
              <a:t> thread-like worm can be seen in ulcer</a:t>
            </a:r>
          </a:p>
          <a:p>
            <a:r>
              <a:rPr lang="en-US" b="1" dirty="0" smtClean="0"/>
              <a:t>After discharging larvae for 2-3 </a:t>
            </a:r>
            <a:r>
              <a:rPr lang="en-US" b="1" dirty="0" err="1" smtClean="0"/>
              <a:t>weeks,the</a:t>
            </a:r>
            <a:r>
              <a:rPr lang="en-US" b="1" dirty="0" smtClean="0"/>
              <a:t> female worm dies and is extruded or absorbed</a:t>
            </a:r>
          </a:p>
          <a:p>
            <a:endParaRPr lang="en-US" dirty="0"/>
          </a:p>
        </p:txBody>
      </p:sp>
      <p:sp>
        <p:nvSpPr>
          <p:cNvPr id="3" name="Title 2"/>
          <p:cNvSpPr>
            <a:spLocks noGrp="1"/>
          </p:cNvSpPr>
          <p:nvPr>
            <p:ph type="title"/>
          </p:nvPr>
        </p:nvSpPr>
        <p:spPr/>
        <p:txBody>
          <a:bodyPr/>
          <a:lstStyle/>
          <a:p>
            <a:r>
              <a:rPr lang="en-US" dirty="0" smtClean="0"/>
              <a:t>Clinical picture</a:t>
            </a:r>
            <a:endParaRPr lang="en-US" dirty="0"/>
          </a:p>
        </p:txBody>
      </p:sp>
    </p:spTree>
    <p:extLst>
      <p:ext uri="{BB962C8B-B14F-4D97-AF65-F5344CB8AC3E}">
        <p14:creationId xmlns:p14="http://schemas.microsoft.com/office/powerpoint/2010/main" val="39559160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Other Symptoms include</a:t>
            </a:r>
            <a:r>
              <a:rPr lang="en-US" dirty="0" smtClean="0"/>
              <a:t>:</a:t>
            </a:r>
          </a:p>
          <a:p>
            <a:r>
              <a:rPr lang="en-US" dirty="0" smtClean="0"/>
              <a:t> </a:t>
            </a:r>
            <a:r>
              <a:rPr lang="en-US" b="1" dirty="0" smtClean="0"/>
              <a:t>Pain in joints</a:t>
            </a:r>
          </a:p>
          <a:p>
            <a:r>
              <a:rPr lang="en-US" b="1" dirty="0" smtClean="0"/>
              <a:t> Nausea, </a:t>
            </a:r>
          </a:p>
          <a:p>
            <a:r>
              <a:rPr lang="en-US" b="1" dirty="0" smtClean="0"/>
              <a:t>Fever</a:t>
            </a:r>
          </a:p>
          <a:p>
            <a:r>
              <a:rPr lang="en-US" b="1" dirty="0" smtClean="0"/>
              <a:t> </a:t>
            </a:r>
            <a:r>
              <a:rPr lang="en-US" b="1" dirty="0" err="1" smtClean="0"/>
              <a:t>Pruritus</a:t>
            </a:r>
            <a:endParaRPr lang="en-US" b="1" dirty="0" smtClean="0"/>
          </a:p>
          <a:p>
            <a:r>
              <a:rPr lang="en-US" b="1" dirty="0" smtClean="0"/>
              <a:t> Blisters</a:t>
            </a:r>
          </a:p>
          <a:p>
            <a:r>
              <a:rPr lang="en-US" b="1" dirty="0" smtClean="0"/>
              <a:t>Ulcers</a:t>
            </a:r>
          </a:p>
          <a:p>
            <a:r>
              <a:rPr lang="en-US" b="1" dirty="0" err="1" smtClean="0"/>
              <a:t>Eosinophilia</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805369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Gradual extraction of the worm by winding of a few </a:t>
            </a:r>
            <a:r>
              <a:rPr lang="en-US" sz="3200" b="1" dirty="0" err="1" smtClean="0"/>
              <a:t>centimetres</a:t>
            </a:r>
            <a:r>
              <a:rPr lang="en-US" sz="3200" b="1" dirty="0" smtClean="0"/>
              <a:t> on a stick each day</a:t>
            </a:r>
          </a:p>
          <a:p>
            <a:r>
              <a:rPr lang="en-US" sz="3200" b="1" dirty="0" smtClean="0"/>
              <a:t>Surgical excision</a:t>
            </a:r>
          </a:p>
          <a:p>
            <a:r>
              <a:rPr lang="en-US" sz="3200" b="1" dirty="0" err="1" smtClean="0"/>
              <a:t>Metronidazole</a:t>
            </a:r>
            <a:r>
              <a:rPr lang="en-US" sz="3200" b="1" dirty="0" smtClean="0"/>
              <a:t> 250mg TDS for 10 days relieve symptoms but no activity against worm</a:t>
            </a:r>
            <a:endParaRPr lang="en-US" sz="3200"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68191260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r>
              <a:rPr lang="en-US" sz="4000" b="1" dirty="0" smtClean="0"/>
              <a:t>Heightening surveillance to detect every case within 24 hours of worm emergence;</a:t>
            </a:r>
          </a:p>
          <a:p>
            <a:pPr fontAlgn="base"/>
            <a:r>
              <a:rPr lang="en-US" sz="4000" b="1" dirty="0" smtClean="0"/>
              <a:t>Preventing transmission from each worm by treatment, cleaning and bandaging regularly the affected skin-area until the worm is completely expelled from the body;</a:t>
            </a:r>
          </a:p>
          <a:p>
            <a:pPr fontAlgn="base"/>
            <a:r>
              <a:rPr lang="en-US" sz="4000" b="1" dirty="0" smtClean="0"/>
              <a:t>Preventing drinking water contamination by advising the patient to avoid wading into water;</a:t>
            </a:r>
          </a:p>
          <a:p>
            <a:pPr fontAlgn="base"/>
            <a:r>
              <a:rPr lang="en-US" sz="4000" b="1" dirty="0" smtClean="0"/>
              <a:t>Ensuring wider access to improved drinking-water supplies to prevent infection;.</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8582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defRPr/>
            </a:pPr>
            <a:r>
              <a:rPr lang="en-US" sz="2800" b="1" dirty="0" smtClean="0"/>
              <a:t>Termination of all transmission of infection by the extermination of the </a:t>
            </a:r>
            <a:r>
              <a:rPr lang="en-US" sz="2800" b="1" dirty="0" smtClean="0">
                <a:solidFill>
                  <a:srgbClr val="FF0066"/>
                </a:solidFill>
              </a:rPr>
              <a:t>infectious agent</a:t>
            </a:r>
            <a:r>
              <a:rPr lang="en-US" sz="2800" b="1" dirty="0" smtClean="0"/>
              <a:t> through surveillance and containment. Eradication is an absolute process, an </a:t>
            </a:r>
            <a:r>
              <a:rPr lang="en-US" sz="2800" b="1" dirty="0" smtClean="0">
                <a:latin typeface="Arial"/>
              </a:rPr>
              <a:t>“</a:t>
            </a:r>
            <a:r>
              <a:rPr lang="en-US" sz="2800" b="1" dirty="0" smtClean="0"/>
              <a:t>all or none</a:t>
            </a:r>
            <a:r>
              <a:rPr lang="en-US" sz="2800" b="1" dirty="0" smtClean="0">
                <a:latin typeface="Arial"/>
              </a:rPr>
              <a:t>”</a:t>
            </a:r>
            <a:r>
              <a:rPr lang="en-US" sz="2800" b="1" dirty="0" smtClean="0"/>
              <a:t> phenomenon, restricted to termination of infection from the whole world.</a:t>
            </a:r>
          </a:p>
          <a:p>
            <a:pPr>
              <a:lnSpc>
                <a:spcPct val="90000"/>
              </a:lnSpc>
              <a:buNone/>
              <a:defRPr/>
            </a:pPr>
            <a:endParaRPr lang="en-US" sz="2800" b="1" dirty="0" smtClean="0"/>
          </a:p>
          <a:p>
            <a:pPr>
              <a:lnSpc>
                <a:spcPct val="90000"/>
              </a:lnSpc>
              <a:defRPr/>
            </a:pPr>
            <a:r>
              <a:rPr lang="en-US" sz="2800" b="1" dirty="0" smtClean="0">
                <a:solidFill>
                  <a:srgbClr val="FF0066"/>
                </a:solidFill>
              </a:rPr>
              <a:t> </a:t>
            </a:r>
            <a:r>
              <a:rPr lang="en-US" sz="2800" b="1" dirty="0" smtClean="0"/>
              <a:t>The term</a:t>
            </a:r>
            <a:r>
              <a:rPr lang="en-US" sz="2800" b="1" dirty="0" smtClean="0">
                <a:solidFill>
                  <a:srgbClr val="FF0066"/>
                </a:solidFill>
              </a:rPr>
              <a:t> </a:t>
            </a:r>
            <a:r>
              <a:rPr lang="en-US" sz="2800" b="1" dirty="0" smtClean="0"/>
              <a:t>elimination is sometimes used to describe eradication of a disease from a large geographic region. Disease which are amenable to elimination in the meantime are polio, measles and diphtheria</a:t>
            </a:r>
            <a:endParaRPr lang="en-US" b="1" dirty="0"/>
          </a:p>
        </p:txBody>
      </p:sp>
      <p:sp>
        <p:nvSpPr>
          <p:cNvPr id="3" name="Title 2"/>
          <p:cNvSpPr>
            <a:spLocks noGrp="1"/>
          </p:cNvSpPr>
          <p:nvPr>
            <p:ph type="title"/>
          </p:nvPr>
        </p:nvSpPr>
        <p:spPr/>
        <p:txBody>
          <a:bodyPr/>
          <a:lstStyle/>
          <a:p>
            <a:r>
              <a:rPr lang="en-US" dirty="0" smtClean="0"/>
              <a:t>Eradication and Elimination</a:t>
            </a:r>
            <a:endParaRPr lang="en-US" dirty="0"/>
          </a:p>
        </p:txBody>
      </p:sp>
    </p:spTree>
    <p:extLst>
      <p:ext uri="{BB962C8B-B14F-4D97-AF65-F5344CB8AC3E}">
        <p14:creationId xmlns:p14="http://schemas.microsoft.com/office/powerpoint/2010/main" val="12659766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sz="3200" b="1" dirty="0" smtClean="0"/>
              <a:t>Filtering water and boiling water from open water bodies before drinking;</a:t>
            </a:r>
          </a:p>
          <a:p>
            <a:pPr fontAlgn="base"/>
            <a:r>
              <a:rPr lang="en-US" sz="3200" b="1" dirty="0" smtClean="0"/>
              <a:t>Implementing vector control by using the </a:t>
            </a:r>
            <a:r>
              <a:rPr lang="en-US" sz="3200" b="1" dirty="0" err="1" smtClean="0"/>
              <a:t>larvicide</a:t>
            </a:r>
            <a:r>
              <a:rPr lang="en-US" sz="3200" b="1" dirty="0" smtClean="0"/>
              <a:t> </a:t>
            </a:r>
            <a:r>
              <a:rPr lang="en-US" sz="3200" b="1" dirty="0" err="1" smtClean="0"/>
              <a:t>temephos</a:t>
            </a:r>
            <a:r>
              <a:rPr lang="en-US" sz="3200" b="1" dirty="0" smtClean="0"/>
              <a:t>;</a:t>
            </a:r>
          </a:p>
          <a:p>
            <a:pPr fontAlgn="base"/>
            <a:r>
              <a:rPr lang="en-US" sz="3200" b="1" dirty="0" smtClean="0"/>
              <a:t>Promoting health education and </a:t>
            </a:r>
            <a:r>
              <a:rPr lang="en-US" sz="3200" b="1" dirty="0" err="1" smtClean="0"/>
              <a:t>behaviour</a:t>
            </a:r>
            <a:r>
              <a:rPr lang="en-US" sz="3200" b="1" dirty="0" smtClean="0"/>
              <a:t> change</a:t>
            </a:r>
          </a:p>
          <a:p>
            <a:pPr fontAlgn="base">
              <a:buNone/>
            </a:pPr>
            <a:r>
              <a:rPr lang="en-US" sz="3200" b="1" u="sng" dirty="0" smtClean="0"/>
              <a:t>COMPLICATIONS</a:t>
            </a:r>
          </a:p>
          <a:p>
            <a:r>
              <a:rPr lang="en-US" sz="3200" b="1" dirty="0" smtClean="0"/>
              <a:t>Arthritis</a:t>
            </a:r>
          </a:p>
          <a:p>
            <a:r>
              <a:rPr lang="en-US" sz="3200" b="1" dirty="0" err="1" smtClean="0"/>
              <a:t>Cellulitis</a:t>
            </a:r>
            <a:r>
              <a:rPr lang="en-US" sz="3200" b="1" dirty="0" smtClean="0"/>
              <a:t> </a:t>
            </a:r>
          </a:p>
          <a:p>
            <a:r>
              <a:rPr lang="en-US" sz="3200" b="1" dirty="0" smtClean="0"/>
              <a:t>Tetanus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3693014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B.DISEASES CAUSED BY FECAL CONTAMINATION</a:t>
            </a:r>
            <a:endParaRPr lang="en-US" dirty="0"/>
          </a:p>
        </p:txBody>
      </p:sp>
      <p:sp>
        <p:nvSpPr>
          <p:cNvPr id="3" name="Subtitle 2"/>
          <p:cNvSpPr>
            <a:spLocks noGrp="1"/>
          </p:cNvSpPr>
          <p:nvPr>
            <p:ph type="subTitle" idx="1"/>
          </p:nvPr>
        </p:nvSpPr>
        <p:spPr/>
        <p:txBody>
          <a:bodyPr>
            <a:normAutofit fontScale="85000" lnSpcReduction="20000"/>
          </a:bodyPr>
          <a:lstStyle/>
          <a:p>
            <a:pPr algn="ctr"/>
            <a:endParaRPr lang="en-US" dirty="0" smtClean="0"/>
          </a:p>
          <a:p>
            <a:pPr algn="ctr"/>
            <a:r>
              <a:rPr lang="en-US" sz="5400" b="1" dirty="0" smtClean="0"/>
              <a:t>INTRODUCTION</a:t>
            </a:r>
            <a:endParaRPr lang="en-US" sz="5400" b="1" dirty="0"/>
          </a:p>
        </p:txBody>
      </p:sp>
    </p:spTree>
    <p:extLst>
      <p:ext uri="{BB962C8B-B14F-4D97-AF65-F5344CB8AC3E}">
        <p14:creationId xmlns:p14="http://schemas.microsoft.com/office/powerpoint/2010/main" val="291210416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Causative organisms of the diseases in this group are excreted in the stools of infected persons</a:t>
            </a:r>
          </a:p>
          <a:p>
            <a:r>
              <a:rPr lang="en-US" b="1" dirty="0" smtClean="0"/>
              <a:t>The portal of entry for these organism is mouth</a:t>
            </a:r>
          </a:p>
          <a:p>
            <a:r>
              <a:rPr lang="en-US" b="1" dirty="0" smtClean="0"/>
              <a:t>Organisms have to pass through environment from </a:t>
            </a:r>
            <a:r>
              <a:rPr lang="en-US" b="1" dirty="0" err="1" smtClean="0"/>
              <a:t>feaces</a:t>
            </a:r>
            <a:r>
              <a:rPr lang="en-US" b="1" dirty="0" smtClean="0"/>
              <a:t> of infected person to GI of a susceptible person</a:t>
            </a:r>
          </a:p>
          <a:p>
            <a:r>
              <a:rPr lang="en-US" b="1" dirty="0" smtClean="0"/>
              <a:t>This is called fecal-Oral transmission route</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5940880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Cholera is an acute intestinal disease </a:t>
            </a:r>
            <a:r>
              <a:rPr lang="en-US" b="1" dirty="0" err="1" smtClean="0"/>
              <a:t>characterised</a:t>
            </a:r>
            <a:r>
              <a:rPr lang="en-US" b="1" dirty="0" smtClean="0"/>
              <a:t> by sudden onset of profuse watery </a:t>
            </a:r>
            <a:r>
              <a:rPr lang="en-US" b="1" dirty="0" err="1" smtClean="0"/>
              <a:t>stool,vomiting,rapid</a:t>
            </a:r>
            <a:r>
              <a:rPr lang="en-US" b="1" dirty="0" smtClean="0"/>
              <a:t> dehydration and circulatory collapse</a:t>
            </a:r>
          </a:p>
          <a:p>
            <a:r>
              <a:rPr lang="en-US" b="1" dirty="0" smtClean="0"/>
              <a:t>Causative organism :</a:t>
            </a:r>
            <a:r>
              <a:rPr lang="en-US" b="1" dirty="0" err="1" smtClean="0"/>
              <a:t>Vibrio</a:t>
            </a:r>
            <a:r>
              <a:rPr lang="en-US" b="1" dirty="0" smtClean="0"/>
              <a:t> </a:t>
            </a:r>
            <a:r>
              <a:rPr lang="en-US" b="1" dirty="0" err="1" smtClean="0"/>
              <a:t>cholerae</a:t>
            </a:r>
            <a:endParaRPr lang="en-US" b="1" dirty="0" smtClean="0"/>
          </a:p>
          <a:p>
            <a:r>
              <a:rPr lang="en-US" b="1" dirty="0" err="1" smtClean="0"/>
              <a:t>Vibrios</a:t>
            </a:r>
            <a:r>
              <a:rPr lang="en-US" b="1" dirty="0" smtClean="0"/>
              <a:t> are Gram-negative, highly motile curved rods with a single polar flagellum</a:t>
            </a:r>
          </a:p>
          <a:p>
            <a:r>
              <a:rPr lang="en-US" b="1" dirty="0" smtClean="0"/>
              <a:t> They tolerate alkaline media that kill most intestinal </a:t>
            </a:r>
            <a:r>
              <a:rPr lang="en-US" b="1" dirty="0" err="1" smtClean="0"/>
              <a:t>commensals</a:t>
            </a:r>
            <a:r>
              <a:rPr lang="en-US" b="1" dirty="0" smtClean="0"/>
              <a:t>, but they are sensitive to acid</a:t>
            </a:r>
            <a:r>
              <a:rPr lang="en-US" dirty="0" smtClean="0"/>
              <a:t>.</a:t>
            </a:r>
            <a:endParaRPr lang="en-US" dirty="0"/>
          </a:p>
        </p:txBody>
      </p:sp>
      <p:sp>
        <p:nvSpPr>
          <p:cNvPr id="3" name="Title 2"/>
          <p:cNvSpPr>
            <a:spLocks noGrp="1"/>
          </p:cNvSpPr>
          <p:nvPr>
            <p:ph type="title"/>
          </p:nvPr>
        </p:nvSpPr>
        <p:spPr/>
        <p:txBody>
          <a:bodyPr/>
          <a:lstStyle/>
          <a:p>
            <a:r>
              <a:rPr lang="en-US" dirty="0" smtClean="0"/>
              <a:t>1.CHOLERA</a:t>
            </a:r>
            <a:endParaRPr lang="en-US" dirty="0"/>
          </a:p>
        </p:txBody>
      </p:sp>
    </p:spTree>
    <p:extLst>
      <p:ext uri="{BB962C8B-B14F-4D97-AF65-F5344CB8AC3E}">
        <p14:creationId xmlns:p14="http://schemas.microsoft.com/office/powerpoint/2010/main" val="319294430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There are over 100 </a:t>
            </a:r>
            <a:r>
              <a:rPr lang="en-US" b="1" dirty="0" err="1" smtClean="0"/>
              <a:t>vibrio</a:t>
            </a:r>
            <a:r>
              <a:rPr lang="en-US" b="1" dirty="0" smtClean="0"/>
              <a:t> species  known but  only the “</a:t>
            </a:r>
            <a:r>
              <a:rPr lang="en-US" b="1" dirty="0" err="1" smtClean="0"/>
              <a:t>cholerae</a:t>
            </a:r>
            <a:r>
              <a:rPr lang="en-US" b="1" dirty="0" smtClean="0"/>
              <a:t>” species are responsible for cholera epidemics</a:t>
            </a:r>
          </a:p>
          <a:p>
            <a:r>
              <a:rPr lang="en-US" b="1" dirty="0" smtClean="0"/>
              <a:t>1.Vibrio </a:t>
            </a:r>
            <a:r>
              <a:rPr lang="en-US" b="1" dirty="0" err="1" smtClean="0"/>
              <a:t>cholerae</a:t>
            </a:r>
            <a:r>
              <a:rPr lang="en-US" b="1" dirty="0" smtClean="0"/>
              <a:t> species :are divided into 2 </a:t>
            </a:r>
            <a:r>
              <a:rPr lang="en-US" b="1" dirty="0" err="1" smtClean="0"/>
              <a:t>serogroups</a:t>
            </a:r>
            <a:r>
              <a:rPr lang="en-US" b="1" dirty="0" smtClean="0"/>
              <a:t>:</a:t>
            </a:r>
          </a:p>
          <a:p>
            <a:pPr>
              <a:buNone/>
            </a:pPr>
            <a:r>
              <a:rPr lang="en-US" b="1" dirty="0" err="1" smtClean="0"/>
              <a:t>Vibrio</a:t>
            </a:r>
            <a:r>
              <a:rPr lang="en-US" b="1" dirty="0" smtClean="0"/>
              <a:t> </a:t>
            </a:r>
            <a:r>
              <a:rPr lang="en-US" b="1" dirty="0" err="1" smtClean="0"/>
              <a:t>cholerae</a:t>
            </a:r>
            <a:r>
              <a:rPr lang="en-US" b="1" dirty="0" smtClean="0"/>
              <a:t> O1, subdivided into Classical and El Tor biotypes,</a:t>
            </a:r>
          </a:p>
          <a:p>
            <a:pPr>
              <a:buNone/>
            </a:pPr>
            <a:r>
              <a:rPr lang="en-US" b="1" dirty="0" smtClean="0"/>
              <a:t>2.Vibrio </a:t>
            </a:r>
            <a:r>
              <a:rPr lang="en-US" b="1" dirty="0" err="1" smtClean="0"/>
              <a:t>cholerae</a:t>
            </a:r>
            <a:r>
              <a:rPr lang="en-US" b="1" dirty="0" smtClean="0"/>
              <a:t> O139 </a:t>
            </a:r>
            <a:r>
              <a:rPr lang="en-US" b="1" dirty="0" err="1" smtClean="0"/>
              <a:t>serogroup</a:t>
            </a:r>
            <a:r>
              <a:rPr lang="en-US" b="1" dirty="0" smtClean="0"/>
              <a:t>.</a:t>
            </a:r>
          </a:p>
          <a:p>
            <a:pPr>
              <a:buNone/>
            </a:pPr>
            <a:endParaRPr lang="en-US" dirty="0"/>
          </a:p>
        </p:txBody>
      </p:sp>
      <p:sp>
        <p:nvSpPr>
          <p:cNvPr id="3" name="Title 2"/>
          <p:cNvSpPr>
            <a:spLocks noGrp="1"/>
          </p:cNvSpPr>
          <p:nvPr>
            <p:ph type="title"/>
          </p:nvPr>
        </p:nvSpPr>
        <p:spPr/>
        <p:txBody>
          <a:bodyPr/>
          <a:lstStyle/>
          <a:p>
            <a:r>
              <a:rPr lang="en-US" dirty="0" err="1" smtClean="0"/>
              <a:t>Vibrio</a:t>
            </a:r>
            <a:r>
              <a:rPr lang="en-US" dirty="0" smtClean="0"/>
              <a:t> species</a:t>
            </a:r>
            <a:endParaRPr lang="en-US" dirty="0"/>
          </a:p>
        </p:txBody>
      </p:sp>
    </p:spTree>
    <p:extLst>
      <p:ext uri="{BB962C8B-B14F-4D97-AF65-F5344CB8AC3E}">
        <p14:creationId xmlns:p14="http://schemas.microsoft.com/office/powerpoint/2010/main" val="38910460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3662"/>
            <a:ext cx="10515600" cy="4723301"/>
          </a:xfrm>
        </p:spPr>
        <p:txBody>
          <a:bodyPr>
            <a:normAutofit/>
          </a:bodyPr>
          <a:lstStyle/>
          <a:p>
            <a:r>
              <a:rPr lang="en-US" b="1" dirty="0" smtClean="0"/>
              <a:t>Overcrowding(internally displaced people, refugee, camps, </a:t>
            </a:r>
          </a:p>
          <a:p>
            <a:r>
              <a:rPr lang="en-US" b="1" dirty="0" smtClean="0"/>
              <a:t>Population gathering</a:t>
            </a:r>
          </a:p>
          <a:p>
            <a:r>
              <a:rPr lang="en-US" b="1" dirty="0" smtClean="0"/>
              <a:t>Etc)</a:t>
            </a:r>
          </a:p>
          <a:p>
            <a:r>
              <a:rPr lang="en-US" b="1" dirty="0" smtClean="0"/>
              <a:t>Inadequate quantity and/or quality of water</a:t>
            </a:r>
          </a:p>
          <a:p>
            <a:r>
              <a:rPr lang="en-US" b="1" dirty="0" smtClean="0"/>
              <a:t>Inadequate personal hygiene</a:t>
            </a:r>
          </a:p>
          <a:p>
            <a:r>
              <a:rPr lang="en-US" b="1" dirty="0" smtClean="0"/>
              <a:t>Poor washing facilities</a:t>
            </a:r>
          </a:p>
          <a:p>
            <a:r>
              <a:rPr lang="en-US" b="1" dirty="0" smtClean="0"/>
              <a:t>Inappropriate or poor sanitation</a:t>
            </a:r>
          </a:p>
          <a:p>
            <a:r>
              <a:rPr lang="en-US" b="1" dirty="0" smtClean="0"/>
              <a:t>Inadequate food safety</a:t>
            </a:r>
          </a:p>
          <a:p>
            <a:r>
              <a:rPr lang="en-US" b="1" dirty="0" smtClean="0"/>
              <a:t>Inappropriate funeral services for cholera victims</a:t>
            </a:r>
          </a:p>
          <a:p>
            <a:endParaRPr lang="en-US" dirty="0"/>
          </a:p>
        </p:txBody>
      </p:sp>
      <p:sp>
        <p:nvSpPr>
          <p:cNvPr id="3" name="Title 2"/>
          <p:cNvSpPr>
            <a:spLocks noGrp="1"/>
          </p:cNvSpPr>
          <p:nvPr>
            <p:ph type="title"/>
          </p:nvPr>
        </p:nvSpPr>
        <p:spPr/>
        <p:txBody>
          <a:bodyPr/>
          <a:lstStyle/>
          <a:p>
            <a:pPr algn="ctr"/>
            <a:r>
              <a:rPr lang="en-US" dirty="0" smtClean="0"/>
              <a:t>RISK FACTORS</a:t>
            </a:r>
            <a:endParaRPr lang="en-US" dirty="0"/>
          </a:p>
        </p:txBody>
      </p:sp>
    </p:spTree>
    <p:extLst>
      <p:ext uri="{BB962C8B-B14F-4D97-AF65-F5344CB8AC3E}">
        <p14:creationId xmlns:p14="http://schemas.microsoft.com/office/powerpoint/2010/main" val="15426348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Transmission occurs from man to man via</a:t>
            </a:r>
            <a:br>
              <a:rPr lang="en-US" b="1" dirty="0" smtClean="0"/>
            </a:br>
            <a:r>
              <a:rPr lang="en-US" b="1" dirty="0" err="1" smtClean="0"/>
              <a:t>Fecally</a:t>
            </a:r>
            <a:r>
              <a:rPr lang="en-US" b="1" dirty="0" smtClean="0"/>
              <a:t> Contaminated Water Fruits &amp; Vegetables</a:t>
            </a:r>
          </a:p>
          <a:p>
            <a:r>
              <a:rPr lang="en-US" b="1" dirty="0" smtClean="0"/>
              <a:t>Uncontrolled water sources such as wells, lakes, ponds, streams and rivers pose a great threat.</a:t>
            </a:r>
          </a:p>
          <a:p>
            <a:r>
              <a:rPr lang="en-US" b="1" dirty="0" smtClean="0"/>
              <a:t>Contaminated Food Drinks: Ingestion of contaminated food and drinks have been associated with outbreaks of cholera.</a:t>
            </a:r>
          </a:p>
          <a:p>
            <a:r>
              <a:rPr lang="en-US" b="1" dirty="0" smtClean="0"/>
              <a:t> Bottle feeding could be a significant risk factor for infants. </a:t>
            </a:r>
          </a:p>
          <a:p>
            <a:r>
              <a:rPr lang="en-US" b="1" dirty="0" smtClean="0"/>
              <a:t>Fruits and vegetables washed with contaminated water can be a source of infection. After preparation, cooked food may be contaminated through contaminated hands and/or flies</a:t>
            </a:r>
          </a:p>
          <a:p>
            <a:endParaRPr lang="en-US" dirty="0"/>
          </a:p>
        </p:txBody>
      </p:sp>
      <p:sp>
        <p:nvSpPr>
          <p:cNvPr id="3" name="Title 2"/>
          <p:cNvSpPr>
            <a:spLocks noGrp="1"/>
          </p:cNvSpPr>
          <p:nvPr>
            <p:ph type="title"/>
          </p:nvPr>
        </p:nvSpPr>
        <p:spPr/>
        <p:txBody>
          <a:bodyPr/>
          <a:lstStyle/>
          <a:p>
            <a:r>
              <a:rPr lang="en-US" dirty="0" smtClean="0"/>
              <a:t>Cholera transmission</a:t>
            </a:r>
            <a:endParaRPr lang="en-US" dirty="0"/>
          </a:p>
        </p:txBody>
      </p:sp>
    </p:spTree>
    <p:extLst>
      <p:ext uri="{BB962C8B-B14F-4D97-AF65-F5344CB8AC3E}">
        <p14:creationId xmlns:p14="http://schemas.microsoft.com/office/powerpoint/2010/main" val="34428799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large majority of ingested bacteria are destroyed by stomach acidity; surviving bacteria colonize intestinal cells, where they multiply and Produce a very powerful </a:t>
            </a:r>
            <a:r>
              <a:rPr lang="en-US" b="1" dirty="0" err="1" smtClean="0"/>
              <a:t>enterotoxin</a:t>
            </a:r>
            <a:r>
              <a:rPr lang="en-US" b="1" dirty="0" smtClean="0"/>
              <a:t> that causes profuse watery diarrhea by a secretion mechanism</a:t>
            </a:r>
          </a:p>
          <a:p>
            <a:r>
              <a:rPr lang="en-US" b="1" dirty="0" smtClean="0"/>
              <a:t>The toxin adheres to intestinal cells and causes an excretion of isotonic fluid in the intestinal  lumen</a:t>
            </a:r>
          </a:p>
          <a:p>
            <a:r>
              <a:rPr lang="en-US" b="1" dirty="0" smtClean="0"/>
              <a:t> it is the </a:t>
            </a:r>
            <a:r>
              <a:rPr lang="en-US" b="1" dirty="0" err="1" smtClean="0"/>
              <a:t>enterotoxin</a:t>
            </a:r>
            <a:r>
              <a:rPr lang="en-US" b="1" dirty="0" smtClean="0"/>
              <a:t> that causes fluid loss and </a:t>
            </a:r>
          </a:p>
          <a:p>
            <a:pPr>
              <a:buNone/>
            </a:pPr>
            <a:r>
              <a:rPr lang="en-US" b="1" dirty="0" smtClean="0"/>
              <a:t>diarrhea</a:t>
            </a:r>
          </a:p>
          <a:p>
            <a:pPr>
              <a:buNone/>
            </a:pPr>
            <a:endParaRPr lang="en-US" dirty="0" smtClean="0"/>
          </a:p>
          <a:p>
            <a:pPr>
              <a:buNone/>
            </a:pP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Pathogenesis</a:t>
            </a:r>
            <a:br>
              <a:rPr lang="en-US" dirty="0" smtClean="0"/>
            </a:br>
            <a:endParaRPr lang="en-US" dirty="0"/>
          </a:p>
        </p:txBody>
      </p:sp>
    </p:spTree>
    <p:extLst>
      <p:ext uri="{BB962C8B-B14F-4D97-AF65-F5344CB8AC3E}">
        <p14:creationId xmlns:p14="http://schemas.microsoft.com/office/powerpoint/2010/main" val="1652013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Gastric acid, mucus secretion, and intestinal motility are the prime nonspecific defenses against </a:t>
            </a:r>
            <a:r>
              <a:rPr lang="en-US" b="1" i="1" dirty="0" smtClean="0"/>
              <a:t>V </a:t>
            </a:r>
            <a:r>
              <a:rPr lang="en-US" b="1" i="1" dirty="0" err="1" smtClean="0"/>
              <a:t>cholerae</a:t>
            </a:r>
            <a:r>
              <a:rPr lang="en-US" b="1" dirty="0" smtClean="0"/>
              <a:t>. </a:t>
            </a:r>
          </a:p>
          <a:p>
            <a:r>
              <a:rPr lang="en-US" b="1" dirty="0" smtClean="0"/>
              <a:t>Breastfeeding in endemic areas is important in protecting infants from disease.</a:t>
            </a:r>
          </a:p>
          <a:p>
            <a:r>
              <a:rPr lang="en-US" b="1" dirty="0" smtClean="0"/>
              <a:t> Disease results in effective specific immunity, involving primarily </a:t>
            </a:r>
            <a:r>
              <a:rPr lang="en-US" b="1" dirty="0" err="1" smtClean="0"/>
              <a:t>secretory</a:t>
            </a:r>
            <a:r>
              <a:rPr lang="en-US" b="1" dirty="0" smtClean="0"/>
              <a:t> immunoglobulin (</a:t>
            </a:r>
            <a:r>
              <a:rPr lang="en-US" b="1" dirty="0" err="1" smtClean="0"/>
              <a:t>IgA</a:t>
            </a:r>
            <a:r>
              <a:rPr lang="en-US" b="1" dirty="0" smtClean="0"/>
              <a:t>), as well as </a:t>
            </a:r>
            <a:r>
              <a:rPr lang="en-US" b="1" dirty="0" err="1" smtClean="0"/>
              <a:t>IgG</a:t>
            </a:r>
            <a:r>
              <a:rPr lang="en-US" b="1" dirty="0" smtClean="0"/>
              <a:t> antibodies, against </a:t>
            </a:r>
            <a:r>
              <a:rPr lang="en-US" b="1" dirty="0" err="1" smtClean="0"/>
              <a:t>vibrios</a:t>
            </a:r>
            <a:r>
              <a:rPr lang="en-US" b="1" dirty="0" smtClean="0"/>
              <a:t>, </a:t>
            </a:r>
            <a:r>
              <a:rPr lang="en-US" b="1" dirty="0" err="1" smtClean="0"/>
              <a:t>enterotoxin</a:t>
            </a:r>
            <a:r>
              <a:rPr lang="en-US" b="1" dirty="0" smtClean="0"/>
              <a:t> and other products.</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Host Defenses</a:t>
            </a:r>
            <a:br>
              <a:rPr lang="en-US" dirty="0" smtClean="0"/>
            </a:br>
            <a:endParaRPr lang="en-US" dirty="0"/>
          </a:p>
        </p:txBody>
      </p:sp>
    </p:spTree>
    <p:extLst>
      <p:ext uri="{BB962C8B-B14F-4D97-AF65-F5344CB8AC3E}">
        <p14:creationId xmlns:p14="http://schemas.microsoft.com/office/powerpoint/2010/main" val="25559437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Incubation period is 2- 3 days</a:t>
            </a:r>
          </a:p>
          <a:p>
            <a:r>
              <a:rPr lang="en-US" b="1" dirty="0" smtClean="0"/>
              <a:t>Develop in 3 stages</a:t>
            </a:r>
          </a:p>
          <a:p>
            <a:pPr>
              <a:buFont typeface="Wingdings" pitchFamily="2" charset="2"/>
              <a:buChar char="q"/>
            </a:pPr>
            <a:r>
              <a:rPr lang="en-US" b="1" dirty="0" smtClean="0"/>
              <a:t>First Stage  :</a:t>
            </a:r>
          </a:p>
          <a:p>
            <a:pPr lvl="1">
              <a:buFont typeface="Wingdings" pitchFamily="2" charset="2"/>
              <a:buChar char="q"/>
            </a:pPr>
            <a:r>
              <a:rPr lang="en-US" b="1" dirty="0" smtClean="0"/>
              <a:t>There is passage of profuse watery stool. The watery stool has classical rice water appearance</a:t>
            </a:r>
          </a:p>
          <a:p>
            <a:pPr lvl="1">
              <a:buFont typeface="Wingdings" pitchFamily="2" charset="2"/>
              <a:buChar char="q"/>
            </a:pPr>
            <a:r>
              <a:rPr lang="en-US" b="1" dirty="0" smtClean="0"/>
              <a:t>The patient starts vomiting</a:t>
            </a:r>
          </a:p>
          <a:p>
            <a:pPr lvl="1">
              <a:buFont typeface="Wingdings" pitchFamily="2" charset="2"/>
              <a:buChar char="q"/>
            </a:pPr>
            <a:r>
              <a:rPr lang="en-US" b="1" dirty="0" smtClean="0"/>
              <a:t>Severe cramps in the abdomen and limps develops from loss of salts</a:t>
            </a:r>
          </a:p>
          <a:p>
            <a:pPr>
              <a:buFont typeface="Wingdings" pitchFamily="2" charset="2"/>
              <a:buChar char="q"/>
            </a:pPr>
            <a:r>
              <a:rPr lang="en-US" b="1" dirty="0" smtClean="0"/>
              <a:t>Second stage</a:t>
            </a:r>
          </a:p>
          <a:p>
            <a:pPr lvl="1">
              <a:buFont typeface="Wingdings" pitchFamily="2" charset="2"/>
              <a:buChar char="q"/>
            </a:pPr>
            <a:r>
              <a:rPr lang="en-US" b="1" dirty="0" smtClean="0"/>
              <a:t>Collapse from dehydration: the body is </a:t>
            </a:r>
            <a:r>
              <a:rPr lang="en-US" b="1" dirty="0" err="1" smtClean="0"/>
              <a:t>cold,skin</a:t>
            </a:r>
            <a:r>
              <a:rPr lang="en-US" b="1" dirty="0" smtClean="0"/>
              <a:t> is dry and </a:t>
            </a:r>
            <a:r>
              <a:rPr lang="en-US" b="1" dirty="0" err="1" smtClean="0"/>
              <a:t>inelastic.The</a:t>
            </a:r>
            <a:r>
              <a:rPr lang="en-US" b="1" dirty="0" smtClean="0"/>
              <a:t> pulses are rapid and feeble with low Bp or hypotension</a:t>
            </a:r>
          </a:p>
          <a:p>
            <a:pPr>
              <a:buFont typeface="Wingdings" pitchFamily="2" charset="2"/>
              <a:buChar char="q"/>
            </a:pPr>
            <a:endParaRPr lang="en-US" dirty="0" smtClean="0"/>
          </a:p>
          <a:p>
            <a:pPr lvl="1">
              <a:buFont typeface="Wingdings" pitchFamily="2" charset="2"/>
              <a:buChar char="q"/>
            </a:pPr>
            <a:endParaRPr lang="en-US" dirty="0" smtClean="0"/>
          </a:p>
          <a:p>
            <a:pPr lvl="1">
              <a:buFont typeface="Wingdings" pitchFamily="2" charset="2"/>
              <a:buChar char="q"/>
            </a:pPr>
            <a:endParaRPr lang="en-US" dirty="0" smtClean="0"/>
          </a:p>
          <a:p>
            <a:pPr>
              <a:buFont typeface="Wingdings" pitchFamily="2" charset="2"/>
              <a:buChar char="q"/>
            </a:pPr>
            <a:endParaRPr lang="en-US" dirty="0" smtClean="0"/>
          </a:p>
          <a:p>
            <a:pPr lvl="1">
              <a:buFont typeface="Wingdings" pitchFamily="2" charset="2"/>
              <a:buChar char="q"/>
            </a:pPr>
            <a:endParaRPr lang="en-US" dirty="0" smtClean="0"/>
          </a:p>
          <a:p>
            <a:pPr lvl="1">
              <a:buFont typeface="Wingdings" pitchFamily="2" charset="2"/>
              <a:buChar char="q"/>
            </a:pPr>
            <a:endParaRPr lang="en-US" dirty="0" smtClean="0"/>
          </a:p>
          <a:p>
            <a:endParaRPr lang="en-US" dirty="0"/>
          </a:p>
        </p:txBody>
      </p:sp>
      <p:sp>
        <p:nvSpPr>
          <p:cNvPr id="3" name="Title 2"/>
          <p:cNvSpPr>
            <a:spLocks noGrp="1"/>
          </p:cNvSpPr>
          <p:nvPr>
            <p:ph type="title"/>
          </p:nvPr>
        </p:nvSpPr>
        <p:spPr/>
        <p:txBody>
          <a:bodyPr/>
          <a:lstStyle/>
          <a:p>
            <a:r>
              <a:rPr lang="en-US" dirty="0" smtClean="0"/>
              <a:t>Clinical picture</a:t>
            </a:r>
            <a:endParaRPr lang="en-US" dirty="0"/>
          </a:p>
        </p:txBody>
      </p:sp>
    </p:spTree>
    <p:extLst>
      <p:ext uri="{BB962C8B-B14F-4D97-AF65-F5344CB8AC3E}">
        <p14:creationId xmlns:p14="http://schemas.microsoft.com/office/powerpoint/2010/main" val="222447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defRPr/>
            </a:pPr>
            <a:r>
              <a:rPr lang="en-US" sz="2800" b="1" dirty="0" smtClean="0"/>
              <a:t>The starting point for the occurrence of a communicable disease is the existence of a reservoir or source of infection.</a:t>
            </a:r>
          </a:p>
          <a:p>
            <a:pPr>
              <a:lnSpc>
                <a:spcPct val="80000"/>
              </a:lnSpc>
              <a:defRPr/>
            </a:pPr>
            <a:endParaRPr lang="en-US" sz="2800" b="1" dirty="0" smtClean="0"/>
          </a:p>
          <a:p>
            <a:pPr>
              <a:lnSpc>
                <a:spcPct val="80000"/>
              </a:lnSpc>
              <a:defRPr/>
            </a:pPr>
            <a:r>
              <a:rPr lang="en-US" sz="2800" b="1" dirty="0" smtClean="0"/>
              <a:t>The source of infection is defined as </a:t>
            </a:r>
            <a:r>
              <a:rPr lang="en-US" sz="2800" b="1" dirty="0" smtClean="0">
                <a:latin typeface="Arial"/>
              </a:rPr>
              <a:t>“</a:t>
            </a:r>
            <a:r>
              <a:rPr lang="en-US" sz="2800" b="1" dirty="0" smtClean="0"/>
              <a:t>the person, animal, object or substance from which an infectious agent passes or is disseminated to the host </a:t>
            </a:r>
            <a:r>
              <a:rPr lang="en-US" sz="2800" b="1" dirty="0" smtClean="0">
                <a:solidFill>
                  <a:srgbClr val="FF0066"/>
                </a:solidFill>
              </a:rPr>
              <a:t>(immediate source).</a:t>
            </a:r>
            <a:r>
              <a:rPr lang="en-US" sz="2800" b="1" dirty="0" smtClean="0"/>
              <a:t> The reservoir is </a:t>
            </a:r>
            <a:r>
              <a:rPr lang="en-US" sz="2800" b="1" dirty="0" smtClean="0">
                <a:latin typeface="Arial"/>
              </a:rPr>
              <a:t>“</a:t>
            </a:r>
            <a:r>
              <a:rPr lang="en-US" sz="2800" b="1" dirty="0" smtClean="0"/>
              <a:t>any person, animal, arthropod, plant, soil, or substance, or a combination of these, in which an infectious agent normally lives and multiplies, on which it depends primarily for survival, and where it reproduces itself in such a manner that it can be transmitted to a susceptible host. It is the natural habitat of the infectious agent</a:t>
            </a:r>
            <a:endParaRPr lang="en-US" b="1" dirty="0"/>
          </a:p>
        </p:txBody>
      </p:sp>
      <p:sp>
        <p:nvSpPr>
          <p:cNvPr id="3" name="Title 2"/>
          <p:cNvSpPr>
            <a:spLocks noGrp="1"/>
          </p:cNvSpPr>
          <p:nvPr>
            <p:ph type="title"/>
          </p:nvPr>
        </p:nvSpPr>
        <p:spPr/>
        <p:txBody>
          <a:bodyPr/>
          <a:lstStyle/>
          <a:p>
            <a:r>
              <a:rPr lang="en-US" dirty="0" smtClean="0"/>
              <a:t>Source or Reservoir</a:t>
            </a:r>
            <a:endParaRPr lang="en-US" dirty="0"/>
          </a:p>
        </p:txBody>
      </p:sp>
    </p:spTree>
    <p:extLst>
      <p:ext uri="{BB962C8B-B14F-4D97-AF65-F5344CB8AC3E}">
        <p14:creationId xmlns:p14="http://schemas.microsoft.com/office/powerpoint/2010/main" val="31743399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Third stage</a:t>
            </a:r>
          </a:p>
          <a:p>
            <a:pPr lvl="1">
              <a:buFont typeface="Wingdings" pitchFamily="2" charset="2"/>
              <a:buChar char="q"/>
            </a:pPr>
            <a:r>
              <a:rPr lang="en-US" sz="2800" b="1" dirty="0" smtClean="0"/>
              <a:t>Disease recover spontaneously or with treatment.</a:t>
            </a:r>
          </a:p>
          <a:p>
            <a:pPr lvl="1">
              <a:buFont typeface="Wingdings" pitchFamily="2" charset="2"/>
              <a:buChar char="q"/>
            </a:pPr>
            <a:r>
              <a:rPr lang="en-US" sz="2800" b="1" dirty="0" smtClean="0"/>
              <a:t>Diarrhea decreases and the patient is able to take treatment</a:t>
            </a:r>
          </a:p>
          <a:p>
            <a:pPr>
              <a:buNone/>
            </a:pPr>
            <a:r>
              <a:rPr lang="en-US" sz="2800" b="1" u="sng" dirty="0" smtClean="0"/>
              <a:t>The typical presentation of cholera </a:t>
            </a:r>
          </a:p>
          <a:p>
            <a:pPr>
              <a:buNone/>
            </a:pPr>
            <a:r>
              <a:rPr lang="en-US" sz="2800" b="1" dirty="0" smtClean="0"/>
              <a:t> sudden onset of profuse painless watery stools, sometimes rice water like, often accompanied by vomiting. There is no fever. Dehydration appears within 12 to 24 hours</a:t>
            </a:r>
          </a:p>
          <a:p>
            <a:pPr lvl="1">
              <a:buNone/>
            </a:pPr>
            <a:endParaRPr lang="en-US" dirty="0"/>
          </a:p>
        </p:txBody>
      </p:sp>
      <p:sp>
        <p:nvSpPr>
          <p:cNvPr id="3" name="Title 2"/>
          <p:cNvSpPr>
            <a:spLocks noGrp="1"/>
          </p:cNvSpPr>
          <p:nvPr>
            <p:ph type="title"/>
          </p:nvPr>
        </p:nvSpPr>
        <p:spPr/>
        <p:txBody>
          <a:bodyPr/>
          <a:lstStyle/>
          <a:p>
            <a:r>
              <a:rPr lang="en-US" dirty="0" smtClean="0"/>
              <a:t>Cont </a:t>
            </a:r>
            <a:endParaRPr lang="en-US" dirty="0"/>
          </a:p>
        </p:txBody>
      </p:sp>
    </p:spTree>
    <p:extLst>
      <p:ext uri="{BB962C8B-B14F-4D97-AF65-F5344CB8AC3E}">
        <p14:creationId xmlns:p14="http://schemas.microsoft.com/office/powerpoint/2010/main" val="29495105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000" b="1" dirty="0" smtClean="0"/>
              <a:t>Notify the sub county or county medical officer</a:t>
            </a:r>
          </a:p>
          <a:p>
            <a:r>
              <a:rPr lang="en-US" sz="3000" b="1" dirty="0" smtClean="0"/>
              <a:t>Admit the patients on temporary hospitals {school or a church} or cholera treatment centres.</a:t>
            </a:r>
          </a:p>
          <a:p>
            <a:r>
              <a:rPr lang="en-US" sz="3000" b="1" dirty="0" smtClean="0"/>
              <a:t>Isolate the patients to prevent transmission</a:t>
            </a:r>
          </a:p>
          <a:p>
            <a:r>
              <a:rPr lang="en-US" sz="3000" b="1" dirty="0" smtClean="0"/>
              <a:t>Do not refer suspected cases. Increases the risk of transmission</a:t>
            </a:r>
          </a:p>
          <a:p>
            <a:r>
              <a:rPr lang="en-US" sz="3000" b="1" dirty="0" smtClean="0"/>
              <a:t>Take stool specimens for culture to the national laboratory for confirmation</a:t>
            </a:r>
          </a:p>
          <a:p>
            <a:r>
              <a:rPr lang="en-US" sz="3000" b="1" dirty="0" smtClean="0"/>
              <a:t>Prepare large amounts of rehydration fluid</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Management of Cholera outbreak</a:t>
            </a:r>
            <a:endParaRPr lang="en-US" dirty="0"/>
          </a:p>
        </p:txBody>
      </p:sp>
    </p:spTree>
    <p:extLst>
      <p:ext uri="{BB962C8B-B14F-4D97-AF65-F5344CB8AC3E}">
        <p14:creationId xmlns:p14="http://schemas.microsoft.com/office/powerpoint/2010/main" val="40489489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Rehydrate patients with oral fluids to prevent hypovolemic shock</a:t>
            </a:r>
          </a:p>
          <a:p>
            <a:r>
              <a:rPr lang="en-US" sz="2800" b="1" dirty="0" smtClean="0"/>
              <a:t>Administer intravenous fluids for patients with shock only for a short time</a:t>
            </a:r>
          </a:p>
          <a:p>
            <a:r>
              <a:rPr lang="en-US" sz="2800" b="1" dirty="0" smtClean="0"/>
              <a:t>Monitor the patient frequently, and reassess their hydration status at intervals.</a:t>
            </a:r>
          </a:p>
          <a:p>
            <a:r>
              <a:rPr lang="en-US" sz="2800" b="1" dirty="0" smtClean="0"/>
              <a:t>Treat patients with cholera beds with central hole through which continuous stools can pass into the bucket and measured</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6259772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Dispose the </a:t>
            </a:r>
            <a:r>
              <a:rPr lang="en-US" b="1" dirty="0" err="1" smtClean="0"/>
              <a:t>vomitus</a:t>
            </a:r>
            <a:r>
              <a:rPr lang="en-US" b="1" dirty="0" smtClean="0"/>
              <a:t> or stools in pit latrine or a septic tank</a:t>
            </a:r>
          </a:p>
          <a:p>
            <a:r>
              <a:rPr lang="en-US" b="1" dirty="0" smtClean="0"/>
              <a:t>Clean the Hospital equipments </a:t>
            </a:r>
            <a:r>
              <a:rPr lang="en-US" b="1" dirty="0" err="1" smtClean="0"/>
              <a:t>swith</a:t>
            </a:r>
            <a:r>
              <a:rPr lang="en-US" b="1" dirty="0" smtClean="0"/>
              <a:t> disinfectant such as 5% </a:t>
            </a:r>
            <a:r>
              <a:rPr lang="en-US" b="1" dirty="0" err="1" smtClean="0"/>
              <a:t>lysol</a:t>
            </a:r>
            <a:endParaRPr lang="en-US" b="1" dirty="0" smtClean="0"/>
          </a:p>
          <a:p>
            <a:r>
              <a:rPr lang="en-US" b="1" dirty="0" smtClean="0"/>
              <a:t>Administer tetracycline 2g as a single dose or </a:t>
            </a:r>
            <a:r>
              <a:rPr lang="en-US" b="1" dirty="0" err="1" smtClean="0"/>
              <a:t>doxycycline</a:t>
            </a:r>
            <a:r>
              <a:rPr lang="en-US" b="1" dirty="0" smtClean="0"/>
              <a:t> 300mg as a single </a:t>
            </a:r>
            <a:r>
              <a:rPr lang="en-US" b="1" dirty="0" err="1" smtClean="0"/>
              <a:t>dose.Other</a:t>
            </a:r>
            <a:r>
              <a:rPr lang="en-US" b="1" dirty="0" smtClean="0"/>
              <a:t> alternatives include </a:t>
            </a:r>
            <a:r>
              <a:rPr lang="en-US" b="1" dirty="0" err="1" smtClean="0"/>
              <a:t>Erithromycin</a:t>
            </a:r>
            <a:r>
              <a:rPr lang="en-US" b="1" dirty="0" smtClean="0"/>
              <a:t> 40mg/kg daily in 3 divided doses for 3 </a:t>
            </a:r>
            <a:r>
              <a:rPr lang="en-US" b="1" dirty="0" err="1" smtClean="0"/>
              <a:t>days.Ciprofloxacin</a:t>
            </a:r>
            <a:r>
              <a:rPr lang="en-US" b="1" dirty="0" smtClean="0"/>
              <a:t> can be given as a single dose of 30mg/kg for patients resistance to tetracycline</a:t>
            </a:r>
          </a:p>
          <a:p>
            <a:r>
              <a:rPr lang="en-US" b="1" dirty="0" err="1" smtClean="0"/>
              <a:t>Cotrimoxazole</a:t>
            </a:r>
            <a:r>
              <a:rPr lang="en-US" b="1" dirty="0" smtClean="0"/>
              <a:t> 960mg BD can be given for 3 days in adult</a:t>
            </a:r>
          </a:p>
          <a:p>
            <a:r>
              <a:rPr lang="en-US" b="1" dirty="0" smtClean="0"/>
              <a:t>Give health education to the community on how cholera is spread and to make water safe for drinking and handling of food</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6999914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10515600" cy="4500563"/>
          </a:xfrm>
        </p:spPr>
        <p:txBody>
          <a:bodyPr>
            <a:normAutofit/>
          </a:bodyPr>
          <a:lstStyle/>
          <a:p>
            <a:r>
              <a:rPr lang="en-US" b="1" dirty="0" smtClean="0"/>
              <a:t>Surveillance: continuous monitoring of all aspects of disease including collection of morbidity and mortality </a:t>
            </a:r>
            <a:r>
              <a:rPr lang="en-US" b="1" dirty="0" err="1" smtClean="0"/>
              <a:t>reports,field</a:t>
            </a:r>
            <a:r>
              <a:rPr lang="en-US" b="1" dirty="0" smtClean="0"/>
              <a:t> investigations of epidemics or individual cases and laboratory investigations</a:t>
            </a:r>
          </a:p>
          <a:p>
            <a:r>
              <a:rPr lang="en-US" b="1" dirty="0" smtClean="0"/>
              <a:t>Proper and timely case management in cholera treatment centres</a:t>
            </a:r>
          </a:p>
          <a:p>
            <a:r>
              <a:rPr lang="en-US" b="1" dirty="0" smtClean="0"/>
              <a:t>Water purification: All water used for drinking, washing, or cooking should be sterilized by either boiling, chlorination</a:t>
            </a:r>
            <a:r>
              <a:rPr lang="pt-BR" b="1" dirty="0" smtClean="0"/>
              <a:t> safe excreta disposal</a:t>
            </a:r>
          </a:p>
          <a:p>
            <a:r>
              <a:rPr lang="pt-BR" b="1" dirty="0" smtClean="0"/>
              <a:t>Proper waste disposal including construction of pit latrines in the community and maintaining cleanliness</a:t>
            </a:r>
          </a:p>
          <a:p>
            <a:endParaRPr lang="en-US" dirty="0"/>
          </a:p>
        </p:txBody>
      </p:sp>
      <p:sp>
        <p:nvSpPr>
          <p:cNvPr id="3" name="Title 2"/>
          <p:cNvSpPr>
            <a:spLocks noGrp="1"/>
          </p:cNvSpPr>
          <p:nvPr>
            <p:ph type="title"/>
          </p:nvPr>
        </p:nvSpPr>
        <p:spPr/>
        <p:txBody>
          <a:bodyPr>
            <a:normAutofit/>
          </a:bodyPr>
          <a:lstStyle/>
          <a:p>
            <a:r>
              <a:rPr lang="en-US" dirty="0" smtClean="0"/>
              <a:t>Prevention and control measures </a:t>
            </a:r>
            <a:endParaRPr lang="en-US" dirty="0"/>
          </a:p>
        </p:txBody>
      </p:sp>
    </p:spTree>
    <p:extLst>
      <p:ext uri="{BB962C8B-B14F-4D97-AF65-F5344CB8AC3E}">
        <p14:creationId xmlns:p14="http://schemas.microsoft.com/office/powerpoint/2010/main" val="83726696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7446"/>
            <a:ext cx="10515600" cy="4629517"/>
          </a:xfrm>
        </p:spPr>
        <p:txBody>
          <a:bodyPr>
            <a:normAutofit/>
          </a:bodyPr>
          <a:lstStyle/>
          <a:p>
            <a:r>
              <a:rPr lang="en-US" b="1" dirty="0" smtClean="0"/>
              <a:t>Hand washing and personal hygiene :Wash hands often with soap and safe water If no soap: scrub hands with ash or sand and rinse with safe water</a:t>
            </a:r>
          </a:p>
          <a:p>
            <a:r>
              <a:rPr lang="en-US" b="1" dirty="0" smtClean="0"/>
              <a:t>Food safety :wash with safe water, Cook food well, keep it covered. Left </a:t>
            </a:r>
            <a:r>
              <a:rPr lang="en-US" b="1" dirty="0" err="1" smtClean="0"/>
              <a:t>overs</a:t>
            </a:r>
            <a:r>
              <a:rPr lang="en-US" b="1" dirty="0" smtClean="0"/>
              <a:t> should be protected against contamination. Food preparation, storage and service area should always be kept clean</a:t>
            </a:r>
          </a:p>
          <a:p>
            <a:r>
              <a:rPr lang="en-US" b="1" dirty="0" smtClean="0"/>
              <a:t>Inspection of market places to ensure they maintain hygienic standards </a:t>
            </a:r>
            <a:r>
              <a:rPr lang="en-US" dirty="0" smtClean="0"/>
              <a:t>,</a:t>
            </a:r>
          </a:p>
          <a:p>
            <a:r>
              <a:rPr lang="en-US" b="1" dirty="0" smtClean="0"/>
              <a:t>Health education aims at communities adopting preventive </a:t>
            </a:r>
            <a:r>
              <a:rPr lang="en-US" b="1" dirty="0" err="1" smtClean="0"/>
              <a:t>behaviour</a:t>
            </a:r>
            <a:r>
              <a:rPr lang="en-US" b="1" dirty="0" smtClean="0"/>
              <a:t> for averting contamination</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0154161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Food handlers should wear a clean gown and apron/hair cover when preparing and serving food; gowns used during food preparation and service should be removed when visiting toilet, cleaning rooms and during compound sanitation</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9576603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This is an infection of the small intestines by protozoa called </a:t>
            </a:r>
            <a:r>
              <a:rPr lang="en-US" b="1" i="1" dirty="0" err="1" smtClean="0">
                <a:solidFill>
                  <a:srgbClr val="FF0000"/>
                </a:solidFill>
              </a:rPr>
              <a:t>Giardia</a:t>
            </a:r>
            <a:r>
              <a:rPr lang="en-US" b="1" dirty="0" smtClean="0"/>
              <a:t> </a:t>
            </a:r>
            <a:r>
              <a:rPr lang="en-US" b="1" i="1" dirty="0" err="1" smtClean="0">
                <a:solidFill>
                  <a:srgbClr val="FF0000"/>
                </a:solidFill>
              </a:rPr>
              <a:t>lamblia</a:t>
            </a:r>
            <a:r>
              <a:rPr lang="en-US" b="1" dirty="0" smtClean="0"/>
              <a:t>. </a:t>
            </a:r>
          </a:p>
          <a:p>
            <a:r>
              <a:rPr lang="en-US" b="1" dirty="0" smtClean="0"/>
              <a:t>The disease may be mild (asymptomatic) in some individuals, while in others it may cause </a:t>
            </a:r>
            <a:r>
              <a:rPr lang="en-US" b="1" dirty="0" err="1" smtClean="0"/>
              <a:t>diarrhoea</a:t>
            </a:r>
            <a:r>
              <a:rPr lang="en-US" b="1" dirty="0" smtClean="0"/>
              <a:t>, </a:t>
            </a:r>
            <a:r>
              <a:rPr lang="en-US" b="1" dirty="0" err="1" smtClean="0"/>
              <a:t>malabsorption</a:t>
            </a:r>
            <a:r>
              <a:rPr lang="en-US" b="1" dirty="0" smtClean="0"/>
              <a:t> of digested nutrients and weight loss. </a:t>
            </a:r>
          </a:p>
          <a:p>
            <a:r>
              <a:rPr lang="en-US" b="1" dirty="0" err="1" smtClean="0"/>
              <a:t>Giardiasis</a:t>
            </a:r>
            <a:r>
              <a:rPr lang="en-US" b="1" dirty="0" smtClean="0"/>
              <a:t> is found in all the countries of the world, but it is more common in developing countries such as Kenya, where the water supply may be contaminated by human </a:t>
            </a:r>
            <a:r>
              <a:rPr lang="en-US" b="1" dirty="0" err="1" smtClean="0"/>
              <a:t>faeces</a:t>
            </a:r>
            <a:r>
              <a:rPr lang="en-US" b="1" dirty="0" smtClean="0"/>
              <a:t> or sewerage</a:t>
            </a:r>
            <a:r>
              <a:rPr lang="en-US" dirty="0" smtClean="0"/>
              <a:t>.</a:t>
            </a:r>
            <a:r>
              <a:rPr lang="en-US" b="1"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GIARDIASIS </a:t>
            </a:r>
            <a:br>
              <a:rPr lang="en-US" dirty="0" smtClean="0"/>
            </a:br>
            <a:endParaRPr lang="en-US" dirty="0"/>
          </a:p>
        </p:txBody>
      </p:sp>
    </p:spTree>
    <p:extLst>
      <p:ext uri="{BB962C8B-B14F-4D97-AF65-F5344CB8AC3E}">
        <p14:creationId xmlns:p14="http://schemas.microsoft.com/office/powerpoint/2010/main" val="58686951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Often, the disease is spread from person to person, especially within families by asymptomatic carriers. </a:t>
            </a:r>
          </a:p>
          <a:p>
            <a:r>
              <a:rPr lang="en-US" b="1" dirty="0" smtClean="0"/>
              <a:t>Cysts which are excreted in the stool of an infected person remain infectious for up to three months in cold water or four days if the temperature is 37ºC. </a:t>
            </a:r>
          </a:p>
          <a:p>
            <a:r>
              <a:rPr lang="en-US" b="1" dirty="0" smtClean="0"/>
              <a:t>As soon as the cysts are ingested by a human being, they are activated by the hydrochloric acid in the stomach.</a:t>
            </a:r>
          </a:p>
          <a:p>
            <a:r>
              <a:rPr lang="en-US" b="1" dirty="0" smtClean="0"/>
              <a:t> </a:t>
            </a:r>
            <a:r>
              <a:rPr lang="en-US" b="1" dirty="0" err="1" smtClean="0"/>
              <a:t>Trophozoites</a:t>
            </a:r>
            <a:r>
              <a:rPr lang="en-US" b="1" dirty="0" smtClean="0"/>
              <a:t> emerge and adhere to the wall of the upper portion of the small intestine. Here they begin to multiply and in about 10 - 14 days, the symptoms manifest</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a:t>
            </a:r>
            <a:br>
              <a:rPr lang="en-US" dirty="0" smtClean="0"/>
            </a:br>
            <a:endParaRPr lang="en-US" dirty="0"/>
          </a:p>
        </p:txBody>
      </p:sp>
    </p:spTree>
    <p:extLst>
      <p:ext uri="{BB962C8B-B14F-4D97-AF65-F5344CB8AC3E}">
        <p14:creationId xmlns:p14="http://schemas.microsoft.com/office/powerpoint/2010/main" val="317120554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Acute </a:t>
            </a:r>
            <a:r>
              <a:rPr lang="en-US" b="1" dirty="0" err="1" smtClean="0"/>
              <a:t>giardiasis</a:t>
            </a:r>
            <a:r>
              <a:rPr lang="en-US" b="1" dirty="0" smtClean="0"/>
              <a:t> is </a:t>
            </a:r>
            <a:r>
              <a:rPr lang="en-US" b="1" dirty="0" err="1" smtClean="0"/>
              <a:t>characterised</a:t>
            </a:r>
            <a:r>
              <a:rPr lang="en-US" b="1" dirty="0" smtClean="0"/>
              <a:t> by sudden onset of nausea, loss of appetite, abdominal distension (bloating sensation), prominent bowel sounds, and </a:t>
            </a:r>
            <a:r>
              <a:rPr lang="en-US" b="1" dirty="0" err="1" smtClean="0"/>
              <a:t>diarrhoea</a:t>
            </a:r>
            <a:r>
              <a:rPr lang="en-US" b="1" dirty="0" smtClean="0"/>
              <a:t> with frequent, frothy, yellowish stools with offensive </a:t>
            </a:r>
            <a:r>
              <a:rPr lang="en-US" b="1" dirty="0" err="1" smtClean="0"/>
              <a:t>odour</a:t>
            </a:r>
            <a:r>
              <a:rPr lang="en-US" b="1" dirty="0" smtClean="0"/>
              <a:t>. Fatigue, lethargy and weight loss often occur. </a:t>
            </a:r>
          </a:p>
          <a:p>
            <a:r>
              <a:rPr lang="en-US" b="1" dirty="0" smtClean="0"/>
              <a:t>After about three weeks the symptoms reduce in severity and for many of the patients, this is the beginning of spontaneous recovery. </a:t>
            </a:r>
          </a:p>
          <a:p>
            <a:r>
              <a:rPr lang="en-US" b="1" dirty="0" smtClean="0"/>
              <a:t>Some patients however, remain symptomatic and continue to lose weight because of ongoing </a:t>
            </a:r>
            <a:r>
              <a:rPr lang="en-US" b="1" dirty="0" err="1" smtClean="0"/>
              <a:t>malabsorption</a:t>
            </a:r>
            <a:r>
              <a:rPr lang="en-US" b="1" dirty="0" smtClean="0"/>
              <a:t> of nutrients, mostly fat, vitamin B12 and lactose. The disease may persist for months or years</a:t>
            </a:r>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1608969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a:t>
            </a:r>
            <a:r>
              <a:rPr lang="en-US" dirty="0" err="1" smtClean="0"/>
              <a:t>reservers</a:t>
            </a:r>
            <a:endParaRPr lang="en-US" dirty="0"/>
          </a:p>
        </p:txBody>
      </p:sp>
      <p:grpSp>
        <p:nvGrpSpPr>
          <p:cNvPr id="4" name="Group 19"/>
          <p:cNvGrpSpPr>
            <a:grpSpLocks noGrp="1"/>
          </p:cNvGrpSpPr>
          <p:nvPr/>
        </p:nvGrpSpPr>
        <p:grpSpPr bwMode="auto">
          <a:xfrm>
            <a:off x="609600" y="1481138"/>
            <a:ext cx="10972800" cy="4525962"/>
            <a:chOff x="1344" y="1392"/>
            <a:chExt cx="2784" cy="1680"/>
          </a:xfrm>
        </p:grpSpPr>
        <p:sp>
          <p:nvSpPr>
            <p:cNvPr id="5" name="Rectangle 4"/>
            <p:cNvSpPr>
              <a:spLocks noChangeArrowheads="1"/>
            </p:cNvSpPr>
            <p:nvPr/>
          </p:nvSpPr>
          <p:spPr bwMode="auto">
            <a:xfrm>
              <a:off x="1680" y="1392"/>
              <a:ext cx="2208" cy="576"/>
            </a:xfrm>
            <a:prstGeom prst="rect">
              <a:avLst/>
            </a:prstGeom>
            <a:solidFill>
              <a:schemeClr val="accent1"/>
            </a:solidFill>
            <a:ln w="9525">
              <a:solidFill>
                <a:schemeClr val="tx1"/>
              </a:solidFill>
              <a:miter lim="800000"/>
              <a:headEnd/>
              <a:tailEnd/>
            </a:ln>
          </p:spPr>
          <p:txBody>
            <a:bodyPr wrap="none" anchor="ctr"/>
            <a:lstStyle/>
            <a:p>
              <a:pPr algn="ctr"/>
              <a:r>
                <a:rPr lang="en-US" sz="2800" b="1" dirty="0"/>
                <a:t>Reservoir</a:t>
              </a:r>
            </a:p>
          </p:txBody>
        </p:sp>
        <p:sp>
          <p:nvSpPr>
            <p:cNvPr id="6" name="Line 6"/>
            <p:cNvSpPr>
              <a:spLocks noChangeShapeType="1"/>
            </p:cNvSpPr>
            <p:nvPr/>
          </p:nvSpPr>
          <p:spPr bwMode="auto">
            <a:xfrm>
              <a:off x="2736" y="2016"/>
              <a:ext cx="0" cy="288"/>
            </a:xfrm>
            <a:prstGeom prst="line">
              <a:avLst/>
            </a:prstGeom>
            <a:noFill/>
            <a:ln w="9525">
              <a:solidFill>
                <a:schemeClr val="tx1"/>
              </a:solidFill>
              <a:round/>
              <a:headEnd/>
              <a:tailEnd/>
            </a:ln>
          </p:spPr>
          <p:txBody>
            <a:bodyPr/>
            <a:lstStyle/>
            <a:p>
              <a:endParaRPr lang="en-US"/>
            </a:p>
          </p:txBody>
        </p:sp>
        <p:sp>
          <p:nvSpPr>
            <p:cNvPr id="7" name="Line 7"/>
            <p:cNvSpPr>
              <a:spLocks noChangeShapeType="1"/>
            </p:cNvSpPr>
            <p:nvPr/>
          </p:nvSpPr>
          <p:spPr bwMode="auto">
            <a:xfrm flipH="1" flipV="1">
              <a:off x="1872" y="2304"/>
              <a:ext cx="1776" cy="0"/>
            </a:xfrm>
            <a:prstGeom prst="line">
              <a:avLst/>
            </a:prstGeom>
            <a:noFill/>
            <a:ln w="9525">
              <a:solidFill>
                <a:schemeClr val="tx1"/>
              </a:solidFill>
              <a:round/>
              <a:headEnd/>
              <a:tailEnd/>
            </a:ln>
          </p:spPr>
          <p:txBody>
            <a:bodyPr/>
            <a:lstStyle/>
            <a:p>
              <a:endParaRPr lang="en-US"/>
            </a:p>
          </p:txBody>
        </p:sp>
        <p:sp>
          <p:nvSpPr>
            <p:cNvPr id="8" name="Line 8"/>
            <p:cNvSpPr>
              <a:spLocks noChangeShapeType="1"/>
            </p:cNvSpPr>
            <p:nvPr/>
          </p:nvSpPr>
          <p:spPr bwMode="auto">
            <a:xfrm>
              <a:off x="1872" y="2304"/>
              <a:ext cx="0" cy="384"/>
            </a:xfrm>
            <a:prstGeom prst="line">
              <a:avLst/>
            </a:prstGeom>
            <a:noFill/>
            <a:ln w="9525">
              <a:solidFill>
                <a:schemeClr val="tx1"/>
              </a:solidFill>
              <a:round/>
              <a:headEnd/>
              <a:tailEnd type="triangle" w="med" len="med"/>
            </a:ln>
          </p:spPr>
          <p:txBody>
            <a:bodyPr/>
            <a:lstStyle/>
            <a:p>
              <a:endParaRPr lang="en-US"/>
            </a:p>
          </p:txBody>
        </p:sp>
        <p:sp>
          <p:nvSpPr>
            <p:cNvPr id="9" name="Line 9"/>
            <p:cNvSpPr>
              <a:spLocks noChangeShapeType="1"/>
            </p:cNvSpPr>
            <p:nvPr/>
          </p:nvSpPr>
          <p:spPr bwMode="auto">
            <a:xfrm>
              <a:off x="2736" y="2304"/>
              <a:ext cx="0" cy="336"/>
            </a:xfrm>
            <a:prstGeom prst="line">
              <a:avLst/>
            </a:prstGeom>
            <a:noFill/>
            <a:ln w="9525">
              <a:solidFill>
                <a:schemeClr val="tx1"/>
              </a:solidFill>
              <a:round/>
              <a:headEnd/>
              <a:tailEnd type="triangle" w="med" len="med"/>
            </a:ln>
          </p:spPr>
          <p:txBody>
            <a:bodyPr/>
            <a:lstStyle/>
            <a:p>
              <a:endParaRPr lang="en-US"/>
            </a:p>
          </p:txBody>
        </p:sp>
        <p:sp>
          <p:nvSpPr>
            <p:cNvPr id="10" name="Line 10"/>
            <p:cNvSpPr>
              <a:spLocks noChangeShapeType="1"/>
            </p:cNvSpPr>
            <p:nvPr/>
          </p:nvSpPr>
          <p:spPr bwMode="auto">
            <a:xfrm>
              <a:off x="3648" y="2304"/>
              <a:ext cx="0" cy="336"/>
            </a:xfrm>
            <a:prstGeom prst="line">
              <a:avLst/>
            </a:prstGeom>
            <a:noFill/>
            <a:ln w="9525">
              <a:solidFill>
                <a:schemeClr val="tx1"/>
              </a:solidFill>
              <a:round/>
              <a:headEnd/>
              <a:tailEnd type="triangle" w="med" len="med"/>
            </a:ln>
          </p:spPr>
          <p:txBody>
            <a:bodyPr/>
            <a:lstStyle/>
            <a:p>
              <a:endParaRPr lang="en-US"/>
            </a:p>
          </p:txBody>
        </p:sp>
        <p:sp>
          <p:nvSpPr>
            <p:cNvPr id="11" name="Rectangle 11"/>
            <p:cNvSpPr>
              <a:spLocks noChangeArrowheads="1"/>
            </p:cNvSpPr>
            <p:nvPr/>
          </p:nvSpPr>
          <p:spPr bwMode="auto">
            <a:xfrm>
              <a:off x="1344" y="2736"/>
              <a:ext cx="912" cy="336"/>
            </a:xfrm>
            <a:prstGeom prst="rect">
              <a:avLst/>
            </a:prstGeom>
            <a:solidFill>
              <a:schemeClr val="accent1"/>
            </a:solidFill>
            <a:ln w="9525">
              <a:solidFill>
                <a:schemeClr val="tx1"/>
              </a:solidFill>
              <a:miter lim="800000"/>
              <a:headEnd/>
              <a:tailEnd/>
            </a:ln>
          </p:spPr>
          <p:txBody>
            <a:bodyPr wrap="none" anchor="ctr"/>
            <a:lstStyle/>
            <a:p>
              <a:pPr algn="ctr" rtl="0"/>
              <a:r>
                <a:rPr lang="en-US" sz="2400" b="1" dirty="0"/>
                <a:t>Human </a:t>
              </a:r>
            </a:p>
            <a:p>
              <a:pPr algn="ctr"/>
              <a:r>
                <a:rPr lang="en-US" sz="2400" b="1" dirty="0"/>
                <a:t>reservoir</a:t>
              </a:r>
            </a:p>
          </p:txBody>
        </p:sp>
        <p:sp>
          <p:nvSpPr>
            <p:cNvPr id="12" name="Rectangle 14"/>
            <p:cNvSpPr>
              <a:spLocks noChangeArrowheads="1"/>
            </p:cNvSpPr>
            <p:nvPr/>
          </p:nvSpPr>
          <p:spPr bwMode="auto">
            <a:xfrm>
              <a:off x="2352" y="2736"/>
              <a:ext cx="816" cy="336"/>
            </a:xfrm>
            <a:prstGeom prst="rect">
              <a:avLst/>
            </a:prstGeom>
            <a:solidFill>
              <a:schemeClr val="accent1"/>
            </a:solidFill>
            <a:ln w="9525">
              <a:solidFill>
                <a:schemeClr val="tx1"/>
              </a:solidFill>
              <a:miter lim="800000"/>
              <a:headEnd/>
              <a:tailEnd/>
            </a:ln>
          </p:spPr>
          <p:txBody>
            <a:bodyPr wrap="none" anchor="ctr"/>
            <a:lstStyle/>
            <a:p>
              <a:pPr algn="ctr" rtl="0"/>
              <a:r>
                <a:rPr lang="en-US" sz="2400" b="1" dirty="0"/>
                <a:t>Animal</a:t>
              </a:r>
            </a:p>
            <a:p>
              <a:pPr algn="ctr"/>
              <a:r>
                <a:rPr lang="en-US" sz="2400" b="1" dirty="0"/>
                <a:t>reservoir</a:t>
              </a:r>
            </a:p>
          </p:txBody>
        </p:sp>
        <p:sp>
          <p:nvSpPr>
            <p:cNvPr id="13" name="Rectangle 16"/>
            <p:cNvSpPr>
              <a:spLocks noChangeArrowheads="1"/>
            </p:cNvSpPr>
            <p:nvPr/>
          </p:nvSpPr>
          <p:spPr bwMode="auto">
            <a:xfrm>
              <a:off x="3312" y="2736"/>
              <a:ext cx="816" cy="336"/>
            </a:xfrm>
            <a:prstGeom prst="rect">
              <a:avLst/>
            </a:prstGeom>
            <a:solidFill>
              <a:schemeClr val="accent1"/>
            </a:solidFill>
            <a:ln w="9525">
              <a:solidFill>
                <a:schemeClr val="tx1"/>
              </a:solidFill>
              <a:miter lim="800000"/>
              <a:headEnd/>
              <a:tailEnd/>
            </a:ln>
          </p:spPr>
          <p:txBody>
            <a:bodyPr wrap="none" anchor="ctr"/>
            <a:lstStyle/>
            <a:p>
              <a:pPr algn="ctr"/>
              <a:r>
                <a:rPr lang="en-US" sz="2400" b="1" dirty="0"/>
                <a:t>Non-living</a:t>
              </a:r>
            </a:p>
            <a:p>
              <a:pPr algn="ctr"/>
              <a:r>
                <a:rPr lang="en-US" sz="2400" b="1" dirty="0"/>
                <a:t>reservoir</a:t>
              </a:r>
            </a:p>
          </p:txBody>
        </p:sp>
      </p:grpSp>
    </p:spTree>
    <p:extLst>
      <p:ext uri="{BB962C8B-B14F-4D97-AF65-F5344CB8AC3E}">
        <p14:creationId xmlns:p14="http://schemas.microsoft.com/office/powerpoint/2010/main" val="364161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Diagnosis of </a:t>
            </a:r>
            <a:r>
              <a:rPr lang="en-US" b="1" dirty="0" err="1" smtClean="0"/>
              <a:t>giardiasis</a:t>
            </a:r>
            <a:r>
              <a:rPr lang="en-US" b="1" dirty="0" smtClean="0"/>
              <a:t> is often difficult to establish because stool examination rarely reveals motile </a:t>
            </a:r>
            <a:r>
              <a:rPr lang="en-US" b="1" dirty="0" err="1" smtClean="0"/>
              <a:t>trophozoites</a:t>
            </a:r>
            <a:r>
              <a:rPr lang="en-US" b="1" dirty="0" smtClean="0"/>
              <a:t>. However, approximately 60% of samples will show cysts.</a:t>
            </a:r>
          </a:p>
          <a:p>
            <a:r>
              <a:rPr lang="en-US" b="1" dirty="0" smtClean="0"/>
              <a:t>The diagnosis is therefore made through the following ways:</a:t>
            </a:r>
          </a:p>
          <a:p>
            <a:pPr marL="624078" lvl="0" indent="-514350">
              <a:buFont typeface="+mj-lt"/>
              <a:buAutoNum type="arabicPeriod"/>
            </a:pPr>
            <a:r>
              <a:rPr lang="en-US" b="1" dirty="0" smtClean="0"/>
              <a:t>Stool microscopy to show cysts (three separate stool specimens should be collected to increase sensitivity of</a:t>
            </a:r>
            <a:br>
              <a:rPr lang="en-US" b="1" dirty="0" smtClean="0"/>
            </a:br>
            <a:r>
              <a:rPr lang="en-US" b="1" dirty="0" smtClean="0"/>
              <a:t>the test)</a:t>
            </a:r>
          </a:p>
          <a:p>
            <a:pPr marL="624078" lvl="0" indent="-514350">
              <a:buFont typeface="+mj-lt"/>
              <a:buAutoNum type="arabicPeriod"/>
            </a:pPr>
            <a:r>
              <a:rPr lang="en-US" b="1" dirty="0" smtClean="0"/>
              <a:t>Serology (</a:t>
            </a:r>
            <a:r>
              <a:rPr lang="en-US" b="1" dirty="0" err="1" smtClean="0"/>
              <a:t>giardia</a:t>
            </a:r>
            <a:r>
              <a:rPr lang="en-US" b="1" dirty="0" smtClean="0"/>
              <a:t> antigens can be detected in stools) - </a:t>
            </a:r>
            <a:br>
              <a:rPr lang="en-US" b="1" dirty="0" smtClean="0"/>
            </a:br>
            <a:r>
              <a:rPr lang="en-US" b="1" dirty="0" smtClean="0"/>
              <a:t>immunological test</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310278025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3600" b="1" dirty="0" smtClean="0"/>
              <a:t>Oral </a:t>
            </a:r>
            <a:r>
              <a:rPr lang="en-US" sz="3600" b="1" dirty="0" err="1" smtClean="0"/>
              <a:t>tinidazole</a:t>
            </a:r>
            <a:r>
              <a:rPr lang="en-US" sz="3600" b="1" dirty="0" smtClean="0"/>
              <a:t> 50mg/kg body weight single dose</a:t>
            </a:r>
          </a:p>
          <a:p>
            <a:pPr lvl="0"/>
            <a:r>
              <a:rPr lang="en-US" sz="3600" b="1" dirty="0" smtClean="0"/>
              <a:t>Oral </a:t>
            </a:r>
            <a:r>
              <a:rPr lang="en-US" sz="3600" b="1" dirty="0" err="1" smtClean="0"/>
              <a:t>metronidazole</a:t>
            </a:r>
            <a:r>
              <a:rPr lang="en-US" sz="3600" b="1" dirty="0" smtClean="0"/>
              <a:t> 2g single dose. Repeat the dose after ten days to increase the cure rate</a:t>
            </a:r>
          </a:p>
          <a:p>
            <a:pPr lvl="0"/>
            <a:r>
              <a:rPr lang="en-US" sz="3600" b="1" dirty="0" smtClean="0"/>
              <a:t>Oral </a:t>
            </a:r>
            <a:r>
              <a:rPr lang="en-US" sz="3600" b="1" dirty="0" err="1" smtClean="0"/>
              <a:t>metronidazole</a:t>
            </a:r>
            <a:r>
              <a:rPr lang="en-US" sz="3600" b="1" dirty="0" smtClean="0"/>
              <a:t> 250mg eight hourly for seven days</a:t>
            </a:r>
          </a:p>
          <a:p>
            <a:pPr lvl="0"/>
            <a:r>
              <a:rPr lang="en-US" sz="2900" b="1" dirty="0" err="1" smtClean="0">
                <a:effectLst>
                  <a:outerShdw blurRad="38100" dist="38100" dir="2700000" algn="tl">
                    <a:srgbClr val="C0C0C0"/>
                  </a:outerShdw>
                </a:effectLst>
                <a:latin typeface="Arial" charset="0"/>
              </a:rPr>
              <a:t>Quinacrine</a:t>
            </a:r>
            <a:r>
              <a:rPr lang="en-US" sz="2900" b="1" dirty="0" smtClean="0">
                <a:effectLst>
                  <a:outerShdw blurRad="38100" dist="38100" dir="2700000" algn="tl">
                    <a:srgbClr val="C0C0C0"/>
                  </a:outerShdw>
                </a:effectLst>
                <a:latin typeface="Arial" charset="0"/>
              </a:rPr>
              <a:t> (</a:t>
            </a:r>
            <a:r>
              <a:rPr lang="en-US" sz="2900" b="1" dirty="0" err="1" smtClean="0">
                <a:effectLst>
                  <a:outerShdw blurRad="38100" dist="38100" dir="2700000" algn="tl">
                    <a:srgbClr val="C0C0C0"/>
                  </a:outerShdw>
                </a:effectLst>
                <a:latin typeface="Arial" charset="0"/>
              </a:rPr>
              <a:t>Atabrine</a:t>
            </a:r>
            <a:r>
              <a:rPr lang="en-US" sz="2900" b="1" dirty="0" smtClean="0">
                <a:effectLst>
                  <a:outerShdw blurRad="38100" dist="38100" dir="2700000" algn="tl">
                    <a:srgbClr val="C0C0C0"/>
                  </a:outerShdw>
                </a:effectLst>
                <a:latin typeface="Arial" charset="0"/>
              </a:rPr>
              <a:t>)</a:t>
            </a:r>
          </a:p>
          <a:p>
            <a:pPr marL="822325" lvl="2" indent="-139700">
              <a:spcAft>
                <a:spcPct val="15000"/>
              </a:spcAft>
              <a:buClr>
                <a:srgbClr val="FFFF00"/>
              </a:buClr>
              <a:buFont typeface="Wingdings" pitchFamily="10" charset="2"/>
              <a:buChar char="Ÿ"/>
            </a:pPr>
            <a:r>
              <a:rPr lang="en-US" sz="2700" b="1" dirty="0" smtClean="0">
                <a:effectLst>
                  <a:outerShdw blurRad="38100" dist="38100" dir="2700000" algn="tl">
                    <a:srgbClr val="C0C0C0"/>
                  </a:outerShdw>
                </a:effectLst>
                <a:latin typeface="Arial" charset="0"/>
              </a:rPr>
              <a:t>Dose 100mg </a:t>
            </a:r>
            <a:r>
              <a:rPr lang="en-US" sz="2700" b="1" dirty="0" err="1" smtClean="0">
                <a:effectLst>
                  <a:outerShdw blurRad="38100" dist="38100" dir="2700000" algn="tl">
                    <a:srgbClr val="C0C0C0"/>
                  </a:outerShdw>
                </a:effectLst>
                <a:latin typeface="Arial" charset="0"/>
              </a:rPr>
              <a:t>tid</a:t>
            </a:r>
            <a:r>
              <a:rPr lang="en-US" sz="2700" b="1" dirty="0" smtClean="0">
                <a:effectLst>
                  <a:outerShdw blurRad="38100" dist="38100" dir="2700000" algn="tl">
                    <a:srgbClr val="C0C0C0"/>
                  </a:outerShdw>
                </a:effectLst>
                <a:latin typeface="Arial" charset="0"/>
              </a:rPr>
              <a:t> x 5 to 7 days (7 mg / kg / day</a:t>
            </a:r>
            <a:endParaRPr lang="en-US" sz="3600" b="1" dirty="0" smtClean="0"/>
          </a:p>
          <a:p>
            <a:pPr>
              <a:buNone/>
            </a:pPr>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8384247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cysts of </a:t>
            </a:r>
            <a:r>
              <a:rPr lang="en-US" b="1" dirty="0" err="1" smtClean="0"/>
              <a:t>giardia</a:t>
            </a:r>
            <a:r>
              <a:rPr lang="en-US" b="1" dirty="0" smtClean="0"/>
              <a:t> </a:t>
            </a:r>
            <a:r>
              <a:rPr lang="en-US" b="1" dirty="0" err="1" smtClean="0"/>
              <a:t>lamblia</a:t>
            </a:r>
            <a:r>
              <a:rPr lang="en-US" b="1" dirty="0" smtClean="0"/>
              <a:t> are not affected by chlorine treatment of water or by iodine. However, they are highly susceptible to heat, therefore, the following preventive measures are important:</a:t>
            </a:r>
          </a:p>
          <a:p>
            <a:pPr marL="624078" lvl="0" indent="-514350">
              <a:buFont typeface="+mj-lt"/>
              <a:buAutoNum type="alphaLcParenR"/>
            </a:pPr>
            <a:r>
              <a:rPr lang="en-US" b="1" dirty="0" smtClean="0"/>
              <a:t>Cooking food and boiling drinking water to kill the cysts</a:t>
            </a:r>
          </a:p>
          <a:p>
            <a:pPr marL="624078" lvl="0" indent="-514350">
              <a:buFont typeface="+mj-lt"/>
              <a:buAutoNum type="alphaLcParenR"/>
            </a:pPr>
            <a:r>
              <a:rPr lang="en-US" b="1" dirty="0" smtClean="0"/>
              <a:t>Advise people to avoid eating raw salads, ice cream, unpeeled fruit and ice cubes in endemic areas</a:t>
            </a:r>
          </a:p>
          <a:p>
            <a:pPr marL="624078" lvl="0" indent="-514350">
              <a:buFont typeface="+mj-lt"/>
              <a:buAutoNum type="alphaLcParenR"/>
            </a:pPr>
            <a:r>
              <a:rPr lang="en-US" b="1" dirty="0" smtClean="0"/>
              <a:t>Use of sand filters is also effective in protecting water from </a:t>
            </a:r>
            <a:r>
              <a:rPr lang="en-US" b="1" dirty="0" err="1" smtClean="0"/>
              <a:t>giardia</a:t>
            </a:r>
            <a:r>
              <a:rPr lang="en-US" b="1" dirty="0" smtClean="0"/>
              <a:t> cysts</a:t>
            </a:r>
          </a:p>
          <a:p>
            <a:pPr marL="624078" lvl="0" indent="-514350">
              <a:buFont typeface="+mj-lt"/>
              <a:buAutoNum type="alphaLcParenR"/>
            </a:pPr>
            <a:r>
              <a:rPr lang="en-US" b="1" dirty="0" smtClean="0"/>
              <a:t>Tracing and treatment of healthy human carriers</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155825254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This is a </a:t>
            </a:r>
            <a:r>
              <a:rPr lang="en-US" sz="2800" b="1" dirty="0" err="1" smtClean="0"/>
              <a:t>protozoal</a:t>
            </a:r>
            <a:r>
              <a:rPr lang="en-US" sz="2800" b="1" dirty="0" smtClean="0"/>
              <a:t> infection mainly of the intestinal mucous membrane in humans caused by </a:t>
            </a:r>
            <a:r>
              <a:rPr lang="en-US" sz="2800" b="1" i="1" dirty="0" err="1" smtClean="0"/>
              <a:t>entamoeba</a:t>
            </a:r>
            <a:r>
              <a:rPr lang="en-US" sz="2800" b="1" i="1" dirty="0" smtClean="0"/>
              <a:t> </a:t>
            </a:r>
            <a:r>
              <a:rPr lang="en-US" sz="2800" b="1" i="1" dirty="0" err="1" smtClean="0"/>
              <a:t>histolytica</a:t>
            </a:r>
            <a:r>
              <a:rPr lang="en-US" sz="2800" b="1" dirty="0" smtClean="0"/>
              <a:t>. </a:t>
            </a:r>
          </a:p>
          <a:p>
            <a:r>
              <a:rPr lang="en-US" sz="2800" b="1" dirty="0" smtClean="0"/>
              <a:t>The disease is found in all parts of the world but more common where sanitary conditions are poor. </a:t>
            </a:r>
          </a:p>
          <a:p>
            <a:r>
              <a:rPr lang="en-US" sz="2800" b="1" dirty="0" err="1" smtClean="0"/>
              <a:t>Amoebiasis</a:t>
            </a:r>
            <a:r>
              <a:rPr lang="en-US" sz="2800" b="1" dirty="0" smtClean="0"/>
              <a:t> can occur in families or spread through institutions but usually does not occur in epidemics</a:t>
            </a:r>
            <a:endParaRPr lang="en-US" sz="2800" b="1" dirty="0"/>
          </a:p>
        </p:txBody>
      </p:sp>
      <p:sp>
        <p:nvSpPr>
          <p:cNvPr id="3" name="Title 2"/>
          <p:cNvSpPr>
            <a:spLocks noGrp="1"/>
          </p:cNvSpPr>
          <p:nvPr>
            <p:ph type="title"/>
          </p:nvPr>
        </p:nvSpPr>
        <p:spPr/>
        <p:txBody>
          <a:bodyPr/>
          <a:lstStyle/>
          <a:p>
            <a:pPr algn="ctr"/>
            <a:r>
              <a:rPr lang="en-US" dirty="0" smtClean="0"/>
              <a:t>AMOEBIASIS</a:t>
            </a:r>
            <a:endParaRPr lang="en-US" dirty="0"/>
          </a:p>
        </p:txBody>
      </p:sp>
    </p:spTree>
    <p:extLst>
      <p:ext uri="{BB962C8B-B14F-4D97-AF65-F5344CB8AC3E}">
        <p14:creationId xmlns:p14="http://schemas.microsoft.com/office/powerpoint/2010/main" val="266619054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Cysts are passed from person to person by the </a:t>
            </a:r>
            <a:r>
              <a:rPr lang="en-US" b="1" dirty="0" err="1" smtClean="0"/>
              <a:t>faecal</a:t>
            </a:r>
            <a:r>
              <a:rPr lang="en-US" b="1" dirty="0" smtClean="0"/>
              <a:t>-oral route, by fingers soiled with </a:t>
            </a:r>
            <a:r>
              <a:rPr lang="en-US" b="1" dirty="0" err="1" smtClean="0"/>
              <a:t>faeces</a:t>
            </a:r>
            <a:r>
              <a:rPr lang="en-US" b="1" dirty="0" smtClean="0"/>
              <a:t> either directly into the mouth or via food. </a:t>
            </a:r>
          </a:p>
          <a:p>
            <a:r>
              <a:rPr lang="en-US" b="1" dirty="0" smtClean="0"/>
              <a:t>Infections may also occur from drinking contaminated water.</a:t>
            </a:r>
          </a:p>
          <a:p>
            <a:r>
              <a:rPr lang="en-US" b="1" dirty="0" smtClean="0"/>
              <a:t> </a:t>
            </a:r>
            <a:r>
              <a:rPr lang="en-US" b="1" dirty="0" err="1" smtClean="0"/>
              <a:t>Amoebiasis</a:t>
            </a:r>
            <a:r>
              <a:rPr lang="en-US" b="1" dirty="0" smtClean="0"/>
              <a:t> can occasionally spread from the bowels to other organs of the body, especially to the liver leading to amoebic liver disease</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a:t>
            </a:r>
            <a:br>
              <a:rPr lang="en-US" dirty="0" smtClean="0"/>
            </a:br>
            <a:endParaRPr lang="en-US" dirty="0"/>
          </a:p>
        </p:txBody>
      </p:sp>
    </p:spTree>
    <p:extLst>
      <p:ext uri="{BB962C8B-B14F-4D97-AF65-F5344CB8AC3E}">
        <p14:creationId xmlns:p14="http://schemas.microsoft.com/office/powerpoint/2010/main" val="59305549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The signs and symptoms of </a:t>
            </a:r>
            <a:r>
              <a:rPr lang="en-US" sz="3200" b="1" dirty="0" err="1" smtClean="0"/>
              <a:t>amoebiasis</a:t>
            </a:r>
            <a:r>
              <a:rPr lang="en-US" sz="3200" b="1" dirty="0" smtClean="0"/>
              <a:t> include:</a:t>
            </a:r>
          </a:p>
          <a:p>
            <a:pPr marL="624078" lvl="0" indent="-514350">
              <a:buFont typeface="+mj-lt"/>
              <a:buAutoNum type="alphaLcParenR"/>
            </a:pPr>
            <a:r>
              <a:rPr lang="en-US" sz="3200" b="1" dirty="0" smtClean="0"/>
              <a:t>Colicky abdominal pain </a:t>
            </a:r>
          </a:p>
          <a:p>
            <a:pPr marL="624078" lvl="0" indent="-514350">
              <a:buFont typeface="+mj-lt"/>
              <a:buAutoNum type="alphaLcParenR"/>
            </a:pPr>
            <a:r>
              <a:rPr lang="en-US" sz="3200" b="1" dirty="0" smtClean="0"/>
              <a:t>Watery foul smelling </a:t>
            </a:r>
            <a:r>
              <a:rPr lang="en-US" sz="3200" b="1" dirty="0" err="1" smtClean="0"/>
              <a:t>diarrhoea</a:t>
            </a:r>
            <a:r>
              <a:rPr lang="en-US" sz="3200" b="1" dirty="0" smtClean="0"/>
              <a:t> containing blood-streaked mucus</a:t>
            </a:r>
          </a:p>
          <a:p>
            <a:pPr marL="624078" lvl="0" indent="-514350">
              <a:buFont typeface="+mj-lt"/>
              <a:buAutoNum type="alphaLcParenR"/>
            </a:pPr>
            <a:r>
              <a:rPr lang="en-US" sz="3200" b="1" dirty="0" smtClean="0"/>
              <a:t>There may be a hard large tender abdominal mass (amoebic)</a:t>
            </a:r>
            <a:r>
              <a:rPr lang="en-US" sz="3200" b="1" i="1" dirty="0" smtClean="0"/>
              <a:t> </a:t>
            </a:r>
            <a:endParaRPr lang="en-US" sz="3200" b="1" dirty="0" smtClean="0"/>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216276432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Once the cysts are ingested, the emerging </a:t>
            </a:r>
            <a:r>
              <a:rPr lang="en-US" b="1" dirty="0" err="1" smtClean="0"/>
              <a:t>trophozoites</a:t>
            </a:r>
            <a:r>
              <a:rPr lang="en-US" b="1" dirty="0" smtClean="0"/>
              <a:t> take up residence in the </a:t>
            </a:r>
            <a:br>
              <a:rPr lang="en-US" b="1" dirty="0" smtClean="0"/>
            </a:br>
            <a:r>
              <a:rPr lang="en-US" b="1" dirty="0" smtClean="0"/>
              <a:t>intestinal mucosa. </a:t>
            </a:r>
          </a:p>
          <a:p>
            <a:r>
              <a:rPr lang="en-US" b="1" dirty="0" smtClean="0"/>
              <a:t>The organisms multiply in the mucosa (causing the formation of bottle-shaped ulcers each 1-2cm in diameter). </a:t>
            </a:r>
          </a:p>
          <a:p>
            <a:r>
              <a:rPr lang="en-US" b="1" dirty="0" smtClean="0"/>
              <a:t>Too many such ulcers may cover the large intestine. Some of the ulcers may become perforated leading to severe peritonitis with shock. </a:t>
            </a:r>
          </a:p>
          <a:p>
            <a:r>
              <a:rPr lang="en-US" b="1" dirty="0" smtClean="0"/>
              <a:t>In the small intestines, the </a:t>
            </a:r>
            <a:r>
              <a:rPr lang="en-US" b="1" i="1" dirty="0" err="1" smtClean="0"/>
              <a:t>entamoeba</a:t>
            </a:r>
            <a:r>
              <a:rPr lang="en-US" b="1" i="1" dirty="0" smtClean="0"/>
              <a:t> </a:t>
            </a:r>
            <a:r>
              <a:rPr lang="en-US" b="1" i="1" dirty="0" err="1" smtClean="0"/>
              <a:t>histolytica</a:t>
            </a:r>
            <a:r>
              <a:rPr lang="en-US" b="1" dirty="0" smtClean="0"/>
              <a:t> may pass through the mucous membrane and enter the liver. After a variable incubation period a liver abscess may form</a:t>
            </a:r>
            <a:endParaRPr lang="en-US" dirty="0"/>
          </a:p>
        </p:txBody>
      </p:sp>
      <p:sp>
        <p:nvSpPr>
          <p:cNvPr id="3" name="Title 2"/>
          <p:cNvSpPr>
            <a:spLocks noGrp="1"/>
          </p:cNvSpPr>
          <p:nvPr>
            <p:ph type="title"/>
          </p:nvPr>
        </p:nvSpPr>
        <p:spPr/>
        <p:txBody>
          <a:bodyPr/>
          <a:lstStyle/>
          <a:p>
            <a:r>
              <a:rPr lang="en-US" dirty="0" smtClean="0"/>
              <a:t>Pathogenesis</a:t>
            </a:r>
            <a:endParaRPr lang="en-US" dirty="0"/>
          </a:p>
        </p:txBody>
      </p:sp>
    </p:spTree>
    <p:extLst>
      <p:ext uri="{BB962C8B-B14F-4D97-AF65-F5344CB8AC3E}">
        <p14:creationId xmlns:p14="http://schemas.microsoft.com/office/powerpoint/2010/main" val="12732637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endParaRPr lang="en-US" dirty="0" smtClean="0"/>
          </a:p>
          <a:p>
            <a:r>
              <a:rPr lang="en-US" sz="6500" b="1" dirty="0" smtClean="0"/>
              <a:t>This is reached by doing a stool microscopy for cysts of </a:t>
            </a:r>
            <a:br>
              <a:rPr lang="en-US" sz="6500" b="1" dirty="0" smtClean="0"/>
            </a:br>
            <a:r>
              <a:rPr lang="en-US" sz="6500" b="1" i="1" dirty="0" err="1" smtClean="0"/>
              <a:t>entamoeba</a:t>
            </a:r>
            <a:r>
              <a:rPr lang="en-US" sz="6500" b="1" i="1" dirty="0" smtClean="0"/>
              <a:t> </a:t>
            </a:r>
            <a:r>
              <a:rPr lang="en-US" sz="6500" b="1" i="1" dirty="0" err="1" smtClean="0"/>
              <a:t>histolytica</a:t>
            </a:r>
            <a:r>
              <a:rPr lang="en-US" sz="6500" b="1" i="1" dirty="0" smtClean="0"/>
              <a:t>.</a:t>
            </a:r>
            <a:r>
              <a:rPr lang="en-US" sz="6500" b="1" dirty="0" smtClean="0"/>
              <a:t>  </a:t>
            </a:r>
          </a:p>
          <a:p>
            <a:pPr>
              <a:buNone/>
            </a:pPr>
            <a:r>
              <a:rPr lang="en-US" sz="6500" b="1" u="sng" dirty="0" smtClean="0"/>
              <a:t>Management</a:t>
            </a:r>
          </a:p>
          <a:p>
            <a:r>
              <a:rPr lang="en-US" sz="6500" b="1" dirty="0" smtClean="0"/>
              <a:t>No treatment is necessary for asymptomatic patients as in time they clear the infection.</a:t>
            </a:r>
          </a:p>
          <a:p>
            <a:r>
              <a:rPr lang="en-US" sz="6500" b="1" dirty="0" smtClean="0"/>
              <a:t> However, for invasive disease either one of the following treatments is effective:</a:t>
            </a:r>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345436952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smtClean="0"/>
              <a:t>Oral </a:t>
            </a:r>
            <a:r>
              <a:rPr lang="en-US" sz="2800" b="1" dirty="0" err="1" smtClean="0"/>
              <a:t>metronidazole</a:t>
            </a:r>
            <a:r>
              <a:rPr lang="en-US" sz="2800" b="1" dirty="0" smtClean="0"/>
              <a:t> 800mg eight hourly for five to seven days</a:t>
            </a:r>
          </a:p>
          <a:p>
            <a:pPr lvl="0"/>
            <a:r>
              <a:rPr lang="en-US" sz="2800" b="1" dirty="0" smtClean="0"/>
              <a:t>Oral </a:t>
            </a:r>
            <a:r>
              <a:rPr lang="en-US" sz="2800" b="1" dirty="0" err="1" smtClean="0"/>
              <a:t>diloxamide</a:t>
            </a:r>
            <a:r>
              <a:rPr lang="en-US" sz="2800" b="1" dirty="0" smtClean="0"/>
              <a:t> </a:t>
            </a:r>
            <a:r>
              <a:rPr lang="en-US" sz="2800" b="1" dirty="0" err="1" smtClean="0"/>
              <a:t>furoate</a:t>
            </a:r>
            <a:r>
              <a:rPr lang="en-US" sz="2800" b="1" dirty="0" smtClean="0"/>
              <a:t> 500mg eight hourly for ten days</a:t>
            </a:r>
          </a:p>
          <a:p>
            <a:r>
              <a:rPr lang="en-US" sz="2800" b="1" dirty="0" smtClean="0"/>
              <a:t>In hepatic </a:t>
            </a:r>
            <a:r>
              <a:rPr lang="en-US" sz="2800" b="1" dirty="0" err="1" smtClean="0"/>
              <a:t>amoebiasis</a:t>
            </a:r>
            <a:r>
              <a:rPr lang="en-US" sz="2800" b="1" dirty="0" smtClean="0"/>
              <a:t>, oral </a:t>
            </a:r>
            <a:r>
              <a:rPr lang="en-US" sz="2800" b="1" dirty="0" err="1" smtClean="0"/>
              <a:t>metronidazole</a:t>
            </a:r>
            <a:r>
              <a:rPr lang="en-US" sz="2800" b="1" dirty="0" smtClean="0"/>
              <a:t> is very effective. </a:t>
            </a:r>
            <a:br>
              <a:rPr lang="en-US" sz="2800" b="1" dirty="0" smtClean="0"/>
            </a:br>
            <a:r>
              <a:rPr lang="en-US" sz="2800" b="1" dirty="0" smtClean="0"/>
              <a:t>A three day course of 1.4g - 2.4g a day will treat the disease.</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25390798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most common site for extra-intestinal </a:t>
            </a:r>
            <a:r>
              <a:rPr lang="en-US" b="1" dirty="0" err="1" smtClean="0"/>
              <a:t>amoebiasis</a:t>
            </a:r>
            <a:r>
              <a:rPr lang="en-US" b="1" dirty="0" smtClean="0"/>
              <a:t> is the liver where it forms a liver abscess. </a:t>
            </a:r>
          </a:p>
          <a:p>
            <a:r>
              <a:rPr lang="en-US" b="1" dirty="0" smtClean="0"/>
              <a:t>Other secondary sites include lungs and skin leading to:</a:t>
            </a:r>
          </a:p>
          <a:p>
            <a:pPr marL="624078" lvl="0" indent="-514350">
              <a:buFont typeface="+mj-lt"/>
              <a:buAutoNum type="alphaLcParenR"/>
            </a:pPr>
            <a:r>
              <a:rPr lang="en-US" b="1" dirty="0" smtClean="0"/>
              <a:t>Amoebic infection of the skin </a:t>
            </a:r>
          </a:p>
          <a:p>
            <a:pPr marL="624078" lvl="0" indent="-514350">
              <a:buFont typeface="+mj-lt"/>
              <a:buAutoNum type="alphaLcParenR"/>
            </a:pPr>
            <a:r>
              <a:rPr lang="en-US" b="1" dirty="0" smtClean="0"/>
              <a:t>Amoebic </a:t>
            </a:r>
            <a:r>
              <a:rPr lang="en-US" b="1" dirty="0" err="1" smtClean="0"/>
              <a:t>balanitis</a:t>
            </a:r>
            <a:r>
              <a:rPr lang="en-US" b="1" dirty="0" smtClean="0"/>
              <a:t> :inflammation of penis caused by </a:t>
            </a:r>
            <a:r>
              <a:rPr lang="en-US" b="1" dirty="0" err="1" smtClean="0"/>
              <a:t>E.hystolytica</a:t>
            </a:r>
            <a:endParaRPr lang="en-US" b="1" dirty="0" smtClean="0"/>
          </a:p>
          <a:p>
            <a:pPr marL="624078" lvl="0" indent="-514350">
              <a:buFont typeface="+mj-lt"/>
              <a:buAutoNum type="alphaLcParenR"/>
            </a:pPr>
            <a:r>
              <a:rPr lang="en-US" b="1" dirty="0" smtClean="0"/>
              <a:t>Amoebic lung abscess</a:t>
            </a:r>
          </a:p>
          <a:p>
            <a:pPr marL="624078" lvl="0" indent="-514350">
              <a:buFont typeface="+mj-lt"/>
              <a:buAutoNum type="alphaLcParenR"/>
            </a:pPr>
            <a:r>
              <a:rPr lang="en-US" b="1" dirty="0" smtClean="0"/>
              <a:t>Amoebic brain abscess </a:t>
            </a:r>
          </a:p>
          <a:p>
            <a:pPr>
              <a:buNone/>
            </a:pPr>
            <a:r>
              <a:rPr lang="en-US" b="1" dirty="0" smtClean="0"/>
              <a:t> </a:t>
            </a: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Extra-intestinal Amoebic Disease </a:t>
            </a:r>
            <a:br>
              <a:rPr lang="en-US" dirty="0" smtClean="0"/>
            </a:br>
            <a:endParaRPr lang="en-US" dirty="0"/>
          </a:p>
        </p:txBody>
      </p:sp>
    </p:spTree>
    <p:extLst>
      <p:ext uri="{BB962C8B-B14F-4D97-AF65-F5344CB8AC3E}">
        <p14:creationId xmlns:p14="http://schemas.microsoft.com/office/powerpoint/2010/main" val="426706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 case is defined as </a:t>
            </a:r>
            <a:r>
              <a:rPr lang="en-US" b="1" dirty="0" smtClean="0">
                <a:latin typeface="Arial"/>
              </a:rPr>
              <a:t>“</a:t>
            </a:r>
            <a:r>
              <a:rPr lang="en-US" b="1" dirty="0" smtClean="0"/>
              <a:t>a person in the population or study group identified as having the particular disease, health disorder, or condition under investigation</a:t>
            </a:r>
            <a:r>
              <a:rPr lang="en-US" b="1" dirty="0" smtClean="0">
                <a:latin typeface="Arial"/>
              </a:rPr>
              <a:t>”</a:t>
            </a:r>
            <a:endParaRPr lang="en-US" b="1" dirty="0" smtClean="0"/>
          </a:p>
          <a:p>
            <a:pPr>
              <a:buNone/>
            </a:pPr>
            <a:r>
              <a:rPr lang="en-US" b="1" dirty="0" smtClean="0"/>
              <a:t>Carriers:</a:t>
            </a:r>
            <a:r>
              <a:rPr lang="en-US" sz="2800" b="1" dirty="0" smtClean="0"/>
              <a:t> It is </a:t>
            </a:r>
            <a:r>
              <a:rPr lang="en-US" sz="2800" b="1" dirty="0" smtClean="0">
                <a:latin typeface="Arial"/>
              </a:rPr>
              <a:t>“</a:t>
            </a:r>
            <a:r>
              <a:rPr lang="en-US" sz="2800" b="1" dirty="0" smtClean="0"/>
              <a:t>an infected person or animal that harbors a specific infectious agent in the absence of discernible (visible) clinical disease and serves as a potential source of infection to others</a:t>
            </a:r>
            <a:endParaRPr lang="en-US" b="1" dirty="0"/>
          </a:p>
        </p:txBody>
      </p:sp>
      <p:sp>
        <p:nvSpPr>
          <p:cNvPr id="3" name="Title 2"/>
          <p:cNvSpPr>
            <a:spLocks noGrp="1"/>
          </p:cNvSpPr>
          <p:nvPr>
            <p:ph type="title"/>
          </p:nvPr>
        </p:nvSpPr>
        <p:spPr/>
        <p:txBody>
          <a:bodyPr/>
          <a:lstStyle/>
          <a:p>
            <a:r>
              <a:rPr lang="en-US" dirty="0" smtClean="0"/>
              <a:t>Cases</a:t>
            </a:r>
            <a:endParaRPr lang="en-US" dirty="0"/>
          </a:p>
        </p:txBody>
      </p:sp>
    </p:spTree>
    <p:extLst>
      <p:ext uri="{BB962C8B-B14F-4D97-AF65-F5344CB8AC3E}">
        <p14:creationId xmlns:p14="http://schemas.microsoft.com/office/powerpoint/2010/main" val="404178493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cysts-passers who are usually asymptomatic are responsible for the spread of </a:t>
            </a:r>
            <a:br>
              <a:rPr lang="en-US" b="1" dirty="0" smtClean="0"/>
            </a:br>
            <a:r>
              <a:rPr lang="en-US" b="1" dirty="0" smtClean="0"/>
              <a:t>amoebic dysentery</a:t>
            </a:r>
          </a:p>
          <a:p>
            <a:r>
              <a:rPr lang="en-US" b="1" dirty="0" smtClean="0"/>
              <a:t>Therefore in order to prevent and control this disease, you need to do the following:</a:t>
            </a:r>
          </a:p>
          <a:p>
            <a:pPr lvl="0"/>
            <a:r>
              <a:rPr lang="en-US" b="1" dirty="0" smtClean="0"/>
              <a:t>Advise people to boil drinking water (chlorination does not kill the cysts)</a:t>
            </a:r>
          </a:p>
          <a:p>
            <a:pPr lvl="0"/>
            <a:r>
              <a:rPr lang="en-US" b="1" dirty="0" smtClean="0"/>
              <a:t>Search for and treat carriers among </a:t>
            </a:r>
            <a:br>
              <a:rPr lang="en-US" b="1" dirty="0" smtClean="0"/>
            </a:br>
            <a:r>
              <a:rPr lang="en-US" b="1" dirty="0" smtClean="0"/>
              <a:t>food handlers</a:t>
            </a:r>
          </a:p>
          <a:p>
            <a:pPr lvl="0"/>
            <a:r>
              <a:rPr lang="en-US" b="1" dirty="0" smtClean="0"/>
              <a:t>Commence a campaign for more latrines in an area with endemic </a:t>
            </a:r>
            <a:r>
              <a:rPr lang="en-US" b="1" dirty="0" err="1" smtClean="0"/>
              <a:t>amoebiasis</a:t>
            </a:r>
            <a:endParaRPr lang="en-US" b="1" dirty="0" smtClean="0"/>
          </a:p>
          <a:p>
            <a:pPr lvl="0"/>
            <a:r>
              <a:rPr lang="en-US" b="1" dirty="0" smtClean="0"/>
              <a:t>Conduct community campaigns about good personal hygiene practices, such as regular hand washing</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Prevention and Control </a:t>
            </a:r>
            <a:br>
              <a:rPr lang="en-US" dirty="0" smtClean="0"/>
            </a:br>
            <a:endParaRPr lang="en-US" dirty="0"/>
          </a:p>
        </p:txBody>
      </p:sp>
    </p:spTree>
    <p:extLst>
      <p:ext uri="{BB962C8B-B14F-4D97-AF65-F5344CB8AC3E}">
        <p14:creationId xmlns:p14="http://schemas.microsoft.com/office/powerpoint/2010/main" val="126509413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Hepatitis is an inflammation of the liver. </a:t>
            </a:r>
          </a:p>
          <a:p>
            <a:r>
              <a:rPr lang="en-US" b="1" dirty="0" smtClean="0"/>
              <a:t>The condition can be self-limiting or can progress to fibrosis (scarring), cirrhosis or liver cancer. </a:t>
            </a:r>
          </a:p>
          <a:p>
            <a:r>
              <a:rPr lang="en-US" b="1" i="1" dirty="0" smtClean="0">
                <a:solidFill>
                  <a:srgbClr val="FF0000"/>
                </a:solidFill>
              </a:rPr>
              <a:t>Hepatitis viruses </a:t>
            </a:r>
            <a:r>
              <a:rPr lang="en-US" b="1" dirty="0" smtClean="0"/>
              <a:t>are the most common cause of hepatitis in the world but other infections, toxic substances (e.g. alcohol, certain drugs), and autoimmune diseases can also cause hepatitis.. </a:t>
            </a: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 HEPATITIS </a:t>
            </a:r>
            <a:br>
              <a:rPr lang="en-US" dirty="0" smtClean="0"/>
            </a:br>
            <a:endParaRPr lang="en-US" dirty="0"/>
          </a:p>
        </p:txBody>
      </p:sp>
    </p:spTree>
    <p:extLst>
      <p:ext uri="{BB962C8B-B14F-4D97-AF65-F5344CB8AC3E}">
        <p14:creationId xmlns:p14="http://schemas.microsoft.com/office/powerpoint/2010/main" val="127554624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disease is found in all the countries of the world. There are five types of viruses which cause hepatitis. These are: </a:t>
            </a:r>
          </a:p>
          <a:p>
            <a:pPr marL="624078" lvl="0" indent="-514350">
              <a:buFont typeface="+mj-lt"/>
              <a:buAutoNum type="alphaLcParenR"/>
            </a:pPr>
            <a:r>
              <a:rPr lang="en-US" b="1" dirty="0" smtClean="0"/>
              <a:t>Hepatitis A Virus (HAV)</a:t>
            </a:r>
          </a:p>
          <a:p>
            <a:pPr marL="624078" lvl="0" indent="-514350">
              <a:buFont typeface="+mj-lt"/>
              <a:buAutoNum type="alphaLcParenR"/>
            </a:pPr>
            <a:r>
              <a:rPr lang="en-US" b="1" dirty="0" smtClean="0"/>
              <a:t>Hepatitis B Virus (HBV</a:t>
            </a:r>
          </a:p>
          <a:p>
            <a:pPr marL="624078" lvl="0" indent="-514350">
              <a:buFont typeface="+mj-lt"/>
              <a:buAutoNum type="alphaLcParenR"/>
            </a:pPr>
            <a:r>
              <a:rPr lang="en-US" b="1" dirty="0" smtClean="0"/>
              <a:t>Hepatitis C Virus (HCV)</a:t>
            </a:r>
          </a:p>
          <a:p>
            <a:pPr marL="624078" lvl="0" indent="-514350">
              <a:buFont typeface="+mj-lt"/>
              <a:buAutoNum type="alphaLcParenR"/>
            </a:pPr>
            <a:r>
              <a:rPr lang="en-US" b="1" dirty="0" smtClean="0"/>
              <a:t>Hepatitis D Virus (HDV)</a:t>
            </a:r>
          </a:p>
          <a:p>
            <a:pPr marL="624078" lvl="0" indent="-514350">
              <a:buFont typeface="+mj-lt"/>
              <a:buAutoNum type="alphaLcParenR"/>
            </a:pPr>
            <a:r>
              <a:rPr lang="en-US" b="1" dirty="0" smtClean="0"/>
              <a:t>Hepatitis E Virus (HEV</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75180841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Is present in the </a:t>
            </a:r>
            <a:r>
              <a:rPr lang="en-US" b="1" dirty="0" err="1" smtClean="0"/>
              <a:t>faeces</a:t>
            </a:r>
            <a:r>
              <a:rPr lang="en-US" b="1" dirty="0" smtClean="0"/>
              <a:t> of infected persons and is most often transmitted through consumption of contaminated water or food.</a:t>
            </a:r>
          </a:p>
          <a:p>
            <a:r>
              <a:rPr lang="en-US" b="1" dirty="0" smtClean="0"/>
              <a:t> Certain sex practices can also spread HAV. Infections are in many cases mild, with most people making a full recovery and remaining immune from further HAV infections. </a:t>
            </a:r>
          </a:p>
          <a:p>
            <a:r>
              <a:rPr lang="en-US" b="1" dirty="0" smtClean="0"/>
              <a:t>However, HAV infections can also be severe and life threatening. Most people in areas of the world with poor sanitation have been infected with this virus. Safe and effective vaccines are available to prevent HAV</a:t>
            </a:r>
            <a:r>
              <a:rPr lang="en-US" dirty="0" smtClean="0"/>
              <a:t>.</a:t>
            </a:r>
            <a:endParaRPr lang="en-US" dirty="0"/>
          </a:p>
        </p:txBody>
      </p:sp>
      <p:sp>
        <p:nvSpPr>
          <p:cNvPr id="3" name="Title 2"/>
          <p:cNvSpPr>
            <a:spLocks noGrp="1"/>
          </p:cNvSpPr>
          <p:nvPr>
            <p:ph type="title"/>
          </p:nvPr>
        </p:nvSpPr>
        <p:spPr/>
        <p:txBody>
          <a:bodyPr/>
          <a:lstStyle/>
          <a:p>
            <a:r>
              <a:rPr lang="en-US" dirty="0" smtClean="0"/>
              <a:t>Hepatitis A virus (HAV)</a:t>
            </a:r>
            <a:endParaRPr lang="en-US" dirty="0"/>
          </a:p>
        </p:txBody>
      </p:sp>
    </p:spTree>
    <p:extLst>
      <p:ext uri="{BB962C8B-B14F-4D97-AF65-F5344CB8AC3E}">
        <p14:creationId xmlns:p14="http://schemas.microsoft.com/office/powerpoint/2010/main" val="68621749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Is transmitted through exposure to infective blood, semen, and other body fluids. </a:t>
            </a:r>
          </a:p>
          <a:p>
            <a:r>
              <a:rPr lang="en-US" b="1" dirty="0" smtClean="0"/>
              <a:t>HBV can be transmitted from infected mothers to infants at the time of birth or from family member to infant in early childhood.</a:t>
            </a:r>
          </a:p>
          <a:p>
            <a:r>
              <a:rPr lang="en-US" b="1" dirty="0" smtClean="0"/>
              <a:t>Transmission may also occur through transfusions of HBV-contaminated blood and blood products, contaminated injections during medical procedures, and through injection drug use. </a:t>
            </a:r>
          </a:p>
          <a:p>
            <a:r>
              <a:rPr lang="en-US" b="1" dirty="0" smtClean="0"/>
              <a:t>HBV also poses a risk to healthcare workers who sustain accidental needle stick injuries while caring for infected-HBV patients. Safe and effective vaccines are available to prevent HBV</a:t>
            </a:r>
            <a:r>
              <a:rPr lang="en-US" dirty="0" smtClean="0"/>
              <a:t>.</a:t>
            </a:r>
            <a:endParaRPr lang="en-US" dirty="0"/>
          </a:p>
        </p:txBody>
      </p:sp>
      <p:sp>
        <p:nvSpPr>
          <p:cNvPr id="3" name="Title 2"/>
          <p:cNvSpPr>
            <a:spLocks noGrp="1"/>
          </p:cNvSpPr>
          <p:nvPr>
            <p:ph type="title"/>
          </p:nvPr>
        </p:nvSpPr>
        <p:spPr/>
        <p:txBody>
          <a:bodyPr/>
          <a:lstStyle/>
          <a:p>
            <a:r>
              <a:rPr lang="en-US" dirty="0" smtClean="0"/>
              <a:t>Hepatitis B virus (HBV)</a:t>
            </a:r>
            <a:endParaRPr lang="en-US" dirty="0"/>
          </a:p>
        </p:txBody>
      </p:sp>
    </p:spTree>
    <p:extLst>
      <p:ext uri="{BB962C8B-B14F-4D97-AF65-F5344CB8AC3E}">
        <p14:creationId xmlns:p14="http://schemas.microsoft.com/office/powerpoint/2010/main" val="12001397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Is mostly transmitted through exposure to infective blood. </a:t>
            </a:r>
          </a:p>
          <a:p>
            <a:r>
              <a:rPr lang="en-US" b="1" dirty="0" smtClean="0"/>
              <a:t>This may happen through transfusions of HCV-contaminated blood and blood products, contaminated injections during medical procedures, and through injection drug use. </a:t>
            </a:r>
          </a:p>
          <a:p>
            <a:r>
              <a:rPr lang="en-US" b="1" dirty="0" smtClean="0"/>
              <a:t>Sexual transmission is also possible, but is much less common. There is no vaccine for HCV</a:t>
            </a:r>
            <a:r>
              <a:rPr lang="en-US" dirty="0" smtClean="0"/>
              <a:t>.</a:t>
            </a:r>
            <a:endParaRPr lang="en-US" dirty="0"/>
          </a:p>
        </p:txBody>
      </p:sp>
      <p:sp>
        <p:nvSpPr>
          <p:cNvPr id="3" name="Title 2"/>
          <p:cNvSpPr>
            <a:spLocks noGrp="1"/>
          </p:cNvSpPr>
          <p:nvPr>
            <p:ph type="title"/>
          </p:nvPr>
        </p:nvSpPr>
        <p:spPr/>
        <p:txBody>
          <a:bodyPr/>
          <a:lstStyle/>
          <a:p>
            <a:r>
              <a:rPr lang="en-US" dirty="0" smtClean="0"/>
              <a:t>Hepatitis C virus (HCV)</a:t>
            </a:r>
            <a:endParaRPr lang="en-US" dirty="0"/>
          </a:p>
        </p:txBody>
      </p:sp>
    </p:spTree>
    <p:extLst>
      <p:ext uri="{BB962C8B-B14F-4D97-AF65-F5344CB8AC3E}">
        <p14:creationId xmlns:p14="http://schemas.microsoft.com/office/powerpoint/2010/main" val="282516665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Infections occur only in those who are infected with HBV. The dual infection of HDV and HBV can result in a more serious disease and worse outcome. Hepatitis B vaccines provide protection from HDV infection.</a:t>
            </a:r>
          </a:p>
          <a:p>
            <a:r>
              <a:rPr lang="en-US" b="1" dirty="0" smtClean="0"/>
              <a:t>Hepatitis E virus (HEV) is mostly transmitted through consumption of contaminated water or food. HEV is a common cause of hepatitis outbreaks in developing parts of the world and is increasingly recognized as an important cause of disease in developed countries</a:t>
            </a:r>
            <a:endParaRPr lang="en-US" b="1" dirty="0"/>
          </a:p>
        </p:txBody>
      </p:sp>
      <p:sp>
        <p:nvSpPr>
          <p:cNvPr id="3" name="Title 2"/>
          <p:cNvSpPr>
            <a:spLocks noGrp="1"/>
          </p:cNvSpPr>
          <p:nvPr>
            <p:ph type="title"/>
          </p:nvPr>
        </p:nvSpPr>
        <p:spPr/>
        <p:txBody>
          <a:bodyPr/>
          <a:lstStyle/>
          <a:p>
            <a:r>
              <a:rPr lang="en-US" dirty="0" smtClean="0"/>
              <a:t>Hepatitis D virus (HDV)</a:t>
            </a:r>
            <a:endParaRPr lang="en-US" dirty="0"/>
          </a:p>
        </p:txBody>
      </p:sp>
    </p:spTree>
    <p:extLst>
      <p:ext uri="{BB962C8B-B14F-4D97-AF65-F5344CB8AC3E}">
        <p14:creationId xmlns:p14="http://schemas.microsoft.com/office/powerpoint/2010/main" val="188134792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Hepatitis A and E infections are transmitted through </a:t>
            </a:r>
            <a:r>
              <a:rPr lang="en-US" b="1" dirty="0" err="1" smtClean="0"/>
              <a:t>faecal</a:t>
            </a:r>
            <a:r>
              <a:rPr lang="en-US" b="1" dirty="0" smtClean="0"/>
              <a:t>-oral route and are both called infectious hepatitis. </a:t>
            </a:r>
          </a:p>
          <a:p>
            <a:r>
              <a:rPr lang="en-US" b="1" dirty="0" smtClean="0"/>
              <a:t>Hepatitis B, C and D are transmitted through blood products and close personal contacts and are called serum hepatitis. Serum hepatitis may cause chronic liver infection and liver cirrhosis. </a:t>
            </a:r>
          </a:p>
          <a:p>
            <a:r>
              <a:rPr lang="en-US" b="1" dirty="0" smtClean="0"/>
              <a:t>The human being is the only known reservoir and host of viral hepatitis. </a:t>
            </a:r>
          </a:p>
          <a:p>
            <a:r>
              <a:rPr lang="en-US" b="1" dirty="0" smtClean="0"/>
              <a:t>The disease is transmitted from the infected person to the susceptible host through </a:t>
            </a:r>
            <a:r>
              <a:rPr lang="en-US" b="1" dirty="0" err="1" smtClean="0"/>
              <a:t>faeces</a:t>
            </a:r>
            <a:r>
              <a:rPr lang="en-US" b="1" dirty="0" smtClean="0"/>
              <a:t>, contaminated food and objects, blood, blood serum and other body fluids</a:t>
            </a:r>
            <a:endParaRPr lang="en-US" b="1" dirty="0"/>
          </a:p>
        </p:txBody>
      </p:sp>
      <p:sp>
        <p:nvSpPr>
          <p:cNvPr id="3" name="Title 2"/>
          <p:cNvSpPr>
            <a:spLocks noGrp="1"/>
          </p:cNvSpPr>
          <p:nvPr>
            <p:ph type="title"/>
          </p:nvPr>
        </p:nvSpPr>
        <p:spPr/>
        <p:txBody>
          <a:bodyPr/>
          <a:lstStyle/>
          <a:p>
            <a:r>
              <a:rPr lang="en-US" dirty="0" smtClean="0"/>
              <a:t>Mode of transmission</a:t>
            </a:r>
            <a:endParaRPr lang="en-US" dirty="0"/>
          </a:p>
        </p:txBody>
      </p:sp>
    </p:spTree>
    <p:extLst>
      <p:ext uri="{BB962C8B-B14F-4D97-AF65-F5344CB8AC3E}">
        <p14:creationId xmlns:p14="http://schemas.microsoft.com/office/powerpoint/2010/main" val="44346131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In the case of hepatitis B infection, transmission takes place through two </a:t>
            </a:r>
            <a:br>
              <a:rPr lang="en-US" b="1" dirty="0" smtClean="0"/>
            </a:br>
            <a:r>
              <a:rPr lang="en-US" b="1" dirty="0" smtClean="0"/>
              <a:t>main routes: </a:t>
            </a:r>
          </a:p>
          <a:p>
            <a:pPr lvl="0"/>
            <a:r>
              <a:rPr lang="en-US" b="1" dirty="0" err="1" smtClean="0"/>
              <a:t>Percutaneous</a:t>
            </a:r>
            <a:r>
              <a:rPr lang="en-US" b="1" dirty="0" smtClean="0"/>
              <a:t> route - this is through injections and transfusion of blood and blood products.</a:t>
            </a:r>
          </a:p>
          <a:p>
            <a:pPr lvl="0"/>
            <a:r>
              <a:rPr lang="en-US" b="1" dirty="0" smtClean="0"/>
              <a:t>Non-</a:t>
            </a:r>
            <a:r>
              <a:rPr lang="en-US" b="1" dirty="0" err="1" smtClean="0"/>
              <a:t>percutaneous</a:t>
            </a:r>
            <a:r>
              <a:rPr lang="en-US" b="1" dirty="0" smtClean="0"/>
              <a:t> routes - these include close personal contact for example, kissing and sexual intercourse, from mother to </a:t>
            </a:r>
            <a:r>
              <a:rPr lang="en-US" b="1" dirty="0" err="1" smtClean="0"/>
              <a:t>foetus</a:t>
            </a:r>
            <a:r>
              <a:rPr lang="en-US" b="1" dirty="0" smtClean="0"/>
              <a:t> through placenta or to baby during delivery</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8286012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All types of hepatitis infections are </a:t>
            </a:r>
            <a:r>
              <a:rPr lang="en-US" b="1" dirty="0" err="1" smtClean="0"/>
              <a:t>characterised</a:t>
            </a:r>
            <a:r>
              <a:rPr lang="en-US" b="1" dirty="0" smtClean="0"/>
              <a:t> by a similar clinical picture. </a:t>
            </a:r>
          </a:p>
          <a:p>
            <a:r>
              <a:rPr lang="en-US" b="1" dirty="0" smtClean="0"/>
              <a:t>The incubation period is one to four weeks in the case of hepatitis A and 12 weeks or longer in the case of hepatitis B. </a:t>
            </a:r>
          </a:p>
          <a:p>
            <a:r>
              <a:rPr lang="en-US" b="1" dirty="0" smtClean="0"/>
              <a:t>Hepatitis infections manifest in two phases.</a:t>
            </a:r>
          </a:p>
          <a:p>
            <a:pPr>
              <a:buNone/>
            </a:pPr>
            <a:r>
              <a:rPr lang="en-US" b="1" dirty="0" smtClean="0">
                <a:solidFill>
                  <a:srgbClr val="FF0000"/>
                </a:solidFill>
              </a:rPr>
              <a:t>Pre-</a:t>
            </a:r>
            <a:r>
              <a:rPr lang="en-US" b="1" dirty="0" err="1" smtClean="0">
                <a:solidFill>
                  <a:srgbClr val="FF0000"/>
                </a:solidFill>
              </a:rPr>
              <a:t>icteric</a:t>
            </a:r>
            <a:r>
              <a:rPr lang="en-US" b="1" dirty="0" smtClean="0">
                <a:solidFill>
                  <a:srgbClr val="FF0000"/>
                </a:solidFill>
              </a:rPr>
              <a:t> Phase (no jaundice) </a:t>
            </a:r>
          </a:p>
          <a:p>
            <a:pPr lvl="0">
              <a:buFont typeface="Wingdings" pitchFamily="2" charset="2"/>
              <a:buChar char="§"/>
            </a:pPr>
            <a:r>
              <a:rPr lang="en-US" b="1" dirty="0" smtClean="0"/>
              <a:t>Fever of sudden onset</a:t>
            </a:r>
          </a:p>
          <a:p>
            <a:pPr lvl="0">
              <a:buFont typeface="Wingdings" pitchFamily="2" charset="2"/>
              <a:buChar char="§"/>
            </a:pPr>
            <a:r>
              <a:rPr lang="en-US" b="1" dirty="0" smtClean="0"/>
              <a:t>Malaise</a:t>
            </a:r>
          </a:p>
          <a:p>
            <a:pPr lvl="0">
              <a:buFont typeface="Wingdings" pitchFamily="2" charset="2"/>
              <a:buChar char="§"/>
            </a:pPr>
            <a:r>
              <a:rPr lang="en-US" b="1" dirty="0" smtClean="0"/>
              <a:t>Loss of appetite</a:t>
            </a:r>
          </a:p>
          <a:p>
            <a:pPr lvl="0">
              <a:buFont typeface="Wingdings" pitchFamily="2" charset="2"/>
              <a:buChar char="§"/>
            </a:pPr>
            <a:r>
              <a:rPr lang="en-US" b="1" dirty="0" smtClean="0"/>
              <a:t>Nausea</a:t>
            </a:r>
          </a:p>
          <a:p>
            <a:pPr lvl="0">
              <a:buFont typeface="Wingdings" pitchFamily="2" charset="2"/>
              <a:buChar char="§"/>
            </a:pPr>
            <a:r>
              <a:rPr lang="en-US" b="1" dirty="0" smtClean="0"/>
              <a:t>Abdominal discomfor</a:t>
            </a:r>
            <a:r>
              <a:rPr lang="en-US" dirty="0" smtClean="0"/>
              <a:t>t</a:t>
            </a:r>
          </a:p>
          <a:p>
            <a:endParaRPr lang="en-US" dirty="0"/>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Clinical Features </a:t>
            </a:r>
            <a:br>
              <a:rPr lang="en-US" dirty="0" smtClean="0"/>
            </a:br>
            <a:endParaRPr lang="en-US" dirty="0"/>
          </a:p>
        </p:txBody>
      </p:sp>
    </p:spTree>
    <p:extLst>
      <p:ext uri="{BB962C8B-B14F-4D97-AF65-F5344CB8AC3E}">
        <p14:creationId xmlns:p14="http://schemas.microsoft.com/office/powerpoint/2010/main" val="3095720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Modes of transmission</a:t>
            </a:r>
            <a:endParaRPr lang="en-US" dirty="0"/>
          </a:p>
        </p:txBody>
      </p:sp>
      <p:grpSp>
        <p:nvGrpSpPr>
          <p:cNvPr id="4" name="Group 43"/>
          <p:cNvGrpSpPr>
            <a:grpSpLocks noGrp="1"/>
          </p:cNvGrpSpPr>
          <p:nvPr/>
        </p:nvGrpSpPr>
        <p:grpSpPr bwMode="auto">
          <a:xfrm>
            <a:off x="609600" y="1481139"/>
            <a:ext cx="10503630" cy="4620605"/>
            <a:chOff x="528" y="960"/>
            <a:chExt cx="5082" cy="2734"/>
          </a:xfrm>
        </p:grpSpPr>
        <p:sp>
          <p:nvSpPr>
            <p:cNvPr id="5" name="Rectangle 4"/>
            <p:cNvSpPr>
              <a:spLocks noChangeArrowheads="1"/>
            </p:cNvSpPr>
            <p:nvPr/>
          </p:nvSpPr>
          <p:spPr bwMode="auto">
            <a:xfrm>
              <a:off x="1920" y="960"/>
              <a:ext cx="1728" cy="432"/>
            </a:xfrm>
            <a:prstGeom prst="rect">
              <a:avLst/>
            </a:prstGeom>
            <a:solidFill>
              <a:schemeClr val="accent1"/>
            </a:solidFill>
            <a:ln w="9525">
              <a:solidFill>
                <a:schemeClr val="tx1"/>
              </a:solidFill>
              <a:miter lim="800000"/>
              <a:headEnd/>
              <a:tailEnd/>
            </a:ln>
          </p:spPr>
          <p:txBody>
            <a:bodyPr wrap="none" anchor="ctr"/>
            <a:lstStyle/>
            <a:p>
              <a:pPr algn="ctr"/>
              <a:r>
                <a:rPr lang="en-US" sz="2400" b="1" dirty="0"/>
                <a:t>Mode of transmission</a:t>
              </a:r>
            </a:p>
          </p:txBody>
        </p:sp>
        <p:sp>
          <p:nvSpPr>
            <p:cNvPr id="6" name="Line 6"/>
            <p:cNvSpPr>
              <a:spLocks noChangeShapeType="1"/>
            </p:cNvSpPr>
            <p:nvPr/>
          </p:nvSpPr>
          <p:spPr bwMode="auto">
            <a:xfrm flipH="1">
              <a:off x="1248" y="1392"/>
              <a:ext cx="1488" cy="432"/>
            </a:xfrm>
            <a:prstGeom prst="line">
              <a:avLst/>
            </a:prstGeom>
            <a:noFill/>
            <a:ln w="9525">
              <a:solidFill>
                <a:schemeClr val="tx1"/>
              </a:solidFill>
              <a:round/>
              <a:headEnd/>
              <a:tailEnd type="triangle" w="med" len="med"/>
            </a:ln>
          </p:spPr>
          <p:txBody>
            <a:bodyPr/>
            <a:lstStyle/>
            <a:p>
              <a:endParaRPr lang="en-US"/>
            </a:p>
          </p:txBody>
        </p:sp>
        <p:sp>
          <p:nvSpPr>
            <p:cNvPr id="7" name="Line 7"/>
            <p:cNvSpPr>
              <a:spLocks noChangeShapeType="1"/>
            </p:cNvSpPr>
            <p:nvPr/>
          </p:nvSpPr>
          <p:spPr bwMode="auto">
            <a:xfrm>
              <a:off x="2736" y="1392"/>
              <a:ext cx="1536" cy="432"/>
            </a:xfrm>
            <a:prstGeom prst="line">
              <a:avLst/>
            </a:prstGeom>
            <a:noFill/>
            <a:ln w="9525">
              <a:solidFill>
                <a:schemeClr val="tx1"/>
              </a:solidFill>
              <a:round/>
              <a:headEnd/>
              <a:tailEnd type="triangle" w="med" len="med"/>
            </a:ln>
          </p:spPr>
          <p:txBody>
            <a:bodyPr/>
            <a:lstStyle/>
            <a:p>
              <a:endParaRPr lang="en-US"/>
            </a:p>
          </p:txBody>
        </p:sp>
        <p:sp>
          <p:nvSpPr>
            <p:cNvPr id="8" name="Rectangle 8"/>
            <p:cNvSpPr>
              <a:spLocks noChangeArrowheads="1"/>
            </p:cNvSpPr>
            <p:nvPr/>
          </p:nvSpPr>
          <p:spPr bwMode="auto">
            <a:xfrm>
              <a:off x="528" y="1872"/>
              <a:ext cx="912" cy="336"/>
            </a:xfrm>
            <a:prstGeom prst="rect">
              <a:avLst/>
            </a:prstGeom>
            <a:solidFill>
              <a:schemeClr val="accent1"/>
            </a:solidFill>
            <a:ln w="9525">
              <a:solidFill>
                <a:schemeClr val="tx1"/>
              </a:solidFill>
              <a:miter lim="800000"/>
              <a:headEnd/>
              <a:tailEnd/>
            </a:ln>
          </p:spPr>
          <p:txBody>
            <a:bodyPr wrap="none" anchor="ctr"/>
            <a:lstStyle/>
            <a:p>
              <a:pPr algn="ctr"/>
              <a:r>
                <a:rPr lang="en-US" sz="2000" b="1" dirty="0"/>
                <a:t>Direct </a:t>
              </a:r>
            </a:p>
            <a:p>
              <a:pPr algn="ctr"/>
              <a:r>
                <a:rPr lang="en-US" sz="2000" b="1" dirty="0"/>
                <a:t>transmission</a:t>
              </a:r>
            </a:p>
          </p:txBody>
        </p:sp>
        <p:sp>
          <p:nvSpPr>
            <p:cNvPr id="9" name="Rectangle 9"/>
            <p:cNvSpPr>
              <a:spLocks noChangeArrowheads="1"/>
            </p:cNvSpPr>
            <p:nvPr/>
          </p:nvSpPr>
          <p:spPr bwMode="auto">
            <a:xfrm>
              <a:off x="4080" y="1872"/>
              <a:ext cx="912" cy="336"/>
            </a:xfrm>
            <a:prstGeom prst="rect">
              <a:avLst/>
            </a:prstGeom>
            <a:solidFill>
              <a:schemeClr val="accent1"/>
            </a:solidFill>
            <a:ln w="9525">
              <a:solidFill>
                <a:schemeClr val="tx1"/>
              </a:solidFill>
              <a:miter lim="800000"/>
              <a:headEnd/>
              <a:tailEnd/>
            </a:ln>
          </p:spPr>
          <p:txBody>
            <a:bodyPr wrap="none" anchor="ctr"/>
            <a:lstStyle/>
            <a:p>
              <a:pPr algn="ctr"/>
              <a:r>
                <a:rPr lang="en-US" sz="2000" b="1" dirty="0"/>
                <a:t>Indirect</a:t>
              </a:r>
            </a:p>
            <a:p>
              <a:pPr algn="ctr"/>
              <a:r>
                <a:rPr lang="en-US" sz="2000" b="1" dirty="0"/>
                <a:t>transmission</a:t>
              </a:r>
            </a:p>
          </p:txBody>
        </p:sp>
        <p:sp>
          <p:nvSpPr>
            <p:cNvPr id="10" name="Line 12"/>
            <p:cNvSpPr>
              <a:spLocks noChangeShapeType="1"/>
            </p:cNvSpPr>
            <p:nvPr/>
          </p:nvSpPr>
          <p:spPr bwMode="auto">
            <a:xfrm>
              <a:off x="960" y="2208"/>
              <a:ext cx="0" cy="1248"/>
            </a:xfrm>
            <a:prstGeom prst="line">
              <a:avLst/>
            </a:prstGeom>
            <a:noFill/>
            <a:ln w="9525">
              <a:solidFill>
                <a:schemeClr val="tx1"/>
              </a:solidFill>
              <a:round/>
              <a:headEnd/>
              <a:tailEnd/>
            </a:ln>
          </p:spPr>
          <p:txBody>
            <a:bodyPr/>
            <a:lstStyle/>
            <a:p>
              <a:endParaRPr lang="en-US"/>
            </a:p>
          </p:txBody>
        </p:sp>
        <p:sp>
          <p:nvSpPr>
            <p:cNvPr id="11" name="Line 13"/>
            <p:cNvSpPr>
              <a:spLocks noChangeShapeType="1"/>
            </p:cNvSpPr>
            <p:nvPr/>
          </p:nvSpPr>
          <p:spPr bwMode="auto">
            <a:xfrm>
              <a:off x="960" y="2400"/>
              <a:ext cx="144" cy="0"/>
            </a:xfrm>
            <a:prstGeom prst="line">
              <a:avLst/>
            </a:prstGeom>
            <a:noFill/>
            <a:ln w="9525">
              <a:solidFill>
                <a:schemeClr val="tx1"/>
              </a:solidFill>
              <a:round/>
              <a:headEnd/>
              <a:tailEnd type="triangle" w="med" len="med"/>
            </a:ln>
          </p:spPr>
          <p:txBody>
            <a:bodyPr/>
            <a:lstStyle/>
            <a:p>
              <a:endParaRPr lang="en-US"/>
            </a:p>
          </p:txBody>
        </p:sp>
        <p:sp>
          <p:nvSpPr>
            <p:cNvPr id="12" name="Line 14"/>
            <p:cNvSpPr>
              <a:spLocks noChangeShapeType="1"/>
            </p:cNvSpPr>
            <p:nvPr/>
          </p:nvSpPr>
          <p:spPr bwMode="auto">
            <a:xfrm>
              <a:off x="960" y="2688"/>
              <a:ext cx="144" cy="0"/>
            </a:xfrm>
            <a:prstGeom prst="line">
              <a:avLst/>
            </a:prstGeom>
            <a:noFill/>
            <a:ln w="9525">
              <a:solidFill>
                <a:schemeClr val="tx1"/>
              </a:solidFill>
              <a:round/>
              <a:headEnd/>
              <a:tailEnd type="triangle" w="med" len="med"/>
            </a:ln>
          </p:spPr>
          <p:txBody>
            <a:bodyPr/>
            <a:lstStyle/>
            <a:p>
              <a:endParaRPr lang="en-US"/>
            </a:p>
          </p:txBody>
        </p:sp>
        <p:sp>
          <p:nvSpPr>
            <p:cNvPr id="13" name="Line 15"/>
            <p:cNvSpPr>
              <a:spLocks noChangeShapeType="1"/>
            </p:cNvSpPr>
            <p:nvPr/>
          </p:nvSpPr>
          <p:spPr bwMode="auto">
            <a:xfrm>
              <a:off x="960" y="2928"/>
              <a:ext cx="144" cy="0"/>
            </a:xfrm>
            <a:prstGeom prst="line">
              <a:avLst/>
            </a:prstGeom>
            <a:noFill/>
            <a:ln w="9525">
              <a:solidFill>
                <a:schemeClr val="tx1"/>
              </a:solidFill>
              <a:round/>
              <a:headEnd/>
              <a:tailEnd type="triangle" w="med" len="med"/>
            </a:ln>
          </p:spPr>
          <p:txBody>
            <a:bodyPr/>
            <a:lstStyle/>
            <a:p>
              <a:endParaRPr lang="en-US"/>
            </a:p>
          </p:txBody>
        </p:sp>
        <p:sp>
          <p:nvSpPr>
            <p:cNvPr id="14" name="Line 16"/>
            <p:cNvSpPr>
              <a:spLocks noChangeShapeType="1"/>
            </p:cNvSpPr>
            <p:nvPr/>
          </p:nvSpPr>
          <p:spPr bwMode="auto">
            <a:xfrm>
              <a:off x="960" y="3168"/>
              <a:ext cx="144" cy="0"/>
            </a:xfrm>
            <a:prstGeom prst="line">
              <a:avLst/>
            </a:prstGeom>
            <a:noFill/>
            <a:ln w="9525">
              <a:solidFill>
                <a:schemeClr val="tx1"/>
              </a:solidFill>
              <a:round/>
              <a:headEnd/>
              <a:tailEnd type="triangle" w="med" len="med"/>
            </a:ln>
          </p:spPr>
          <p:txBody>
            <a:bodyPr/>
            <a:lstStyle/>
            <a:p>
              <a:endParaRPr lang="en-US"/>
            </a:p>
          </p:txBody>
        </p:sp>
        <p:sp>
          <p:nvSpPr>
            <p:cNvPr id="15" name="Line 17"/>
            <p:cNvSpPr>
              <a:spLocks noChangeShapeType="1"/>
            </p:cNvSpPr>
            <p:nvPr/>
          </p:nvSpPr>
          <p:spPr bwMode="auto">
            <a:xfrm>
              <a:off x="960" y="3456"/>
              <a:ext cx="144" cy="0"/>
            </a:xfrm>
            <a:prstGeom prst="line">
              <a:avLst/>
            </a:prstGeom>
            <a:noFill/>
            <a:ln w="9525">
              <a:solidFill>
                <a:schemeClr val="tx1"/>
              </a:solidFill>
              <a:round/>
              <a:headEnd/>
              <a:tailEnd type="triangle" w="med" len="med"/>
            </a:ln>
          </p:spPr>
          <p:txBody>
            <a:bodyPr/>
            <a:lstStyle/>
            <a:p>
              <a:endParaRPr lang="en-US"/>
            </a:p>
          </p:txBody>
        </p:sp>
        <p:sp>
          <p:nvSpPr>
            <p:cNvPr id="16" name="Text Box 18"/>
            <p:cNvSpPr txBox="1">
              <a:spLocks noChangeArrowheads="1"/>
            </p:cNvSpPr>
            <p:nvPr/>
          </p:nvSpPr>
          <p:spPr bwMode="auto">
            <a:xfrm>
              <a:off x="1200" y="2352"/>
              <a:ext cx="2425" cy="273"/>
            </a:xfrm>
            <a:prstGeom prst="rect">
              <a:avLst/>
            </a:prstGeom>
            <a:noFill/>
            <a:ln w="9525">
              <a:noFill/>
              <a:miter lim="800000"/>
              <a:headEnd/>
              <a:tailEnd/>
            </a:ln>
          </p:spPr>
          <p:txBody>
            <a:bodyPr wrap="square">
              <a:spAutoFit/>
            </a:bodyPr>
            <a:lstStyle/>
            <a:p>
              <a:r>
                <a:rPr lang="en-US" sz="2400" b="1" dirty="0"/>
                <a:t>Direct contact</a:t>
              </a:r>
            </a:p>
          </p:txBody>
        </p:sp>
        <p:sp>
          <p:nvSpPr>
            <p:cNvPr id="17" name="Text Box 19"/>
            <p:cNvSpPr txBox="1">
              <a:spLocks noChangeArrowheads="1"/>
            </p:cNvSpPr>
            <p:nvPr/>
          </p:nvSpPr>
          <p:spPr bwMode="auto">
            <a:xfrm>
              <a:off x="1190" y="2596"/>
              <a:ext cx="1165" cy="273"/>
            </a:xfrm>
            <a:prstGeom prst="rect">
              <a:avLst/>
            </a:prstGeom>
            <a:noFill/>
            <a:ln w="9525">
              <a:noFill/>
              <a:miter lim="800000"/>
              <a:headEnd/>
              <a:tailEnd/>
            </a:ln>
          </p:spPr>
          <p:txBody>
            <a:bodyPr wrap="none">
              <a:spAutoFit/>
            </a:bodyPr>
            <a:lstStyle/>
            <a:p>
              <a:r>
                <a:rPr lang="en-US" sz="2400" b="1" dirty="0"/>
                <a:t>Droplet infection</a:t>
              </a:r>
            </a:p>
          </p:txBody>
        </p:sp>
        <p:sp>
          <p:nvSpPr>
            <p:cNvPr id="18" name="Text Box 20"/>
            <p:cNvSpPr txBox="1">
              <a:spLocks noChangeArrowheads="1"/>
            </p:cNvSpPr>
            <p:nvPr/>
          </p:nvSpPr>
          <p:spPr bwMode="auto">
            <a:xfrm>
              <a:off x="1190" y="2836"/>
              <a:ext cx="1165" cy="273"/>
            </a:xfrm>
            <a:prstGeom prst="rect">
              <a:avLst/>
            </a:prstGeom>
            <a:noFill/>
            <a:ln w="9525">
              <a:noFill/>
              <a:miter lim="800000"/>
              <a:headEnd/>
              <a:tailEnd/>
            </a:ln>
          </p:spPr>
          <p:txBody>
            <a:bodyPr wrap="none">
              <a:spAutoFit/>
            </a:bodyPr>
            <a:lstStyle/>
            <a:p>
              <a:r>
                <a:rPr lang="en-US" sz="2400" b="1" dirty="0"/>
                <a:t>Contact with soil</a:t>
              </a:r>
            </a:p>
          </p:txBody>
        </p:sp>
        <p:sp>
          <p:nvSpPr>
            <p:cNvPr id="19" name="Text Box 21"/>
            <p:cNvSpPr txBox="1">
              <a:spLocks noChangeArrowheads="1"/>
            </p:cNvSpPr>
            <p:nvPr/>
          </p:nvSpPr>
          <p:spPr bwMode="auto">
            <a:xfrm>
              <a:off x="1200" y="3056"/>
              <a:ext cx="2098" cy="273"/>
            </a:xfrm>
            <a:prstGeom prst="rect">
              <a:avLst/>
            </a:prstGeom>
            <a:noFill/>
            <a:ln w="9525">
              <a:noFill/>
              <a:miter lim="800000"/>
              <a:headEnd/>
              <a:tailEnd/>
            </a:ln>
          </p:spPr>
          <p:txBody>
            <a:bodyPr wrap="none">
              <a:spAutoFit/>
            </a:bodyPr>
            <a:lstStyle/>
            <a:p>
              <a:r>
                <a:rPr lang="en-US" sz="2400" b="1" dirty="0"/>
                <a:t>Inoculation into skin or mucosa</a:t>
              </a:r>
            </a:p>
          </p:txBody>
        </p:sp>
        <p:sp>
          <p:nvSpPr>
            <p:cNvPr id="20" name="Text Box 22"/>
            <p:cNvSpPr txBox="1">
              <a:spLocks noChangeArrowheads="1"/>
            </p:cNvSpPr>
            <p:nvPr/>
          </p:nvSpPr>
          <p:spPr bwMode="auto">
            <a:xfrm>
              <a:off x="1152" y="3312"/>
              <a:ext cx="1711" cy="310"/>
            </a:xfrm>
            <a:prstGeom prst="rect">
              <a:avLst/>
            </a:prstGeom>
            <a:noFill/>
            <a:ln w="9525">
              <a:noFill/>
              <a:miter lim="800000"/>
              <a:headEnd/>
              <a:tailEnd/>
            </a:ln>
          </p:spPr>
          <p:txBody>
            <a:bodyPr wrap="none">
              <a:spAutoFit/>
            </a:bodyPr>
            <a:lstStyle/>
            <a:p>
              <a:r>
                <a:rPr lang="en-US" sz="2400" b="1" dirty="0"/>
                <a:t>Trans-placental (vertical</a:t>
              </a:r>
              <a:r>
                <a:rPr lang="en-US" sz="2800" b="1" dirty="0"/>
                <a:t>)</a:t>
              </a:r>
            </a:p>
          </p:txBody>
        </p:sp>
        <p:sp>
          <p:nvSpPr>
            <p:cNvPr id="21" name="Line 23"/>
            <p:cNvSpPr>
              <a:spLocks noChangeShapeType="1"/>
            </p:cNvSpPr>
            <p:nvPr/>
          </p:nvSpPr>
          <p:spPr bwMode="auto">
            <a:xfrm>
              <a:off x="4272" y="2208"/>
              <a:ext cx="0" cy="1200"/>
            </a:xfrm>
            <a:prstGeom prst="line">
              <a:avLst/>
            </a:prstGeom>
            <a:noFill/>
            <a:ln w="9525">
              <a:solidFill>
                <a:schemeClr val="tx1"/>
              </a:solidFill>
              <a:round/>
              <a:headEnd/>
              <a:tailEnd/>
            </a:ln>
          </p:spPr>
          <p:txBody>
            <a:bodyPr/>
            <a:lstStyle/>
            <a:p>
              <a:endParaRPr lang="en-US"/>
            </a:p>
          </p:txBody>
        </p:sp>
        <p:sp>
          <p:nvSpPr>
            <p:cNvPr id="22" name="Line 24"/>
            <p:cNvSpPr>
              <a:spLocks noChangeShapeType="1"/>
            </p:cNvSpPr>
            <p:nvPr/>
          </p:nvSpPr>
          <p:spPr bwMode="auto">
            <a:xfrm>
              <a:off x="4272" y="2400"/>
              <a:ext cx="144" cy="0"/>
            </a:xfrm>
            <a:prstGeom prst="line">
              <a:avLst/>
            </a:prstGeom>
            <a:noFill/>
            <a:ln w="9525">
              <a:solidFill>
                <a:schemeClr val="tx1"/>
              </a:solidFill>
              <a:round/>
              <a:headEnd/>
              <a:tailEnd type="triangle" w="med" len="med"/>
            </a:ln>
          </p:spPr>
          <p:txBody>
            <a:bodyPr/>
            <a:lstStyle/>
            <a:p>
              <a:endParaRPr lang="en-US"/>
            </a:p>
          </p:txBody>
        </p:sp>
        <p:sp>
          <p:nvSpPr>
            <p:cNvPr id="23" name="Line 25"/>
            <p:cNvSpPr>
              <a:spLocks noChangeShapeType="1"/>
            </p:cNvSpPr>
            <p:nvPr/>
          </p:nvSpPr>
          <p:spPr bwMode="auto">
            <a:xfrm>
              <a:off x="4272" y="2592"/>
              <a:ext cx="144" cy="0"/>
            </a:xfrm>
            <a:prstGeom prst="line">
              <a:avLst/>
            </a:prstGeom>
            <a:noFill/>
            <a:ln w="9525">
              <a:solidFill>
                <a:schemeClr val="tx1"/>
              </a:solidFill>
              <a:round/>
              <a:headEnd/>
              <a:tailEnd type="triangle" w="med" len="med"/>
            </a:ln>
          </p:spPr>
          <p:txBody>
            <a:bodyPr/>
            <a:lstStyle/>
            <a:p>
              <a:endParaRPr lang="en-US"/>
            </a:p>
          </p:txBody>
        </p:sp>
        <p:sp>
          <p:nvSpPr>
            <p:cNvPr id="24" name="Line 26"/>
            <p:cNvSpPr>
              <a:spLocks noChangeShapeType="1"/>
            </p:cNvSpPr>
            <p:nvPr/>
          </p:nvSpPr>
          <p:spPr bwMode="auto">
            <a:xfrm>
              <a:off x="4272" y="3024"/>
              <a:ext cx="144" cy="0"/>
            </a:xfrm>
            <a:prstGeom prst="line">
              <a:avLst/>
            </a:prstGeom>
            <a:noFill/>
            <a:ln w="9525">
              <a:solidFill>
                <a:schemeClr val="tx1"/>
              </a:solidFill>
              <a:round/>
              <a:headEnd/>
              <a:tailEnd type="triangle" w="med" len="med"/>
            </a:ln>
          </p:spPr>
          <p:txBody>
            <a:bodyPr/>
            <a:lstStyle/>
            <a:p>
              <a:endParaRPr lang="en-US"/>
            </a:p>
          </p:txBody>
        </p:sp>
        <p:sp>
          <p:nvSpPr>
            <p:cNvPr id="25" name="Line 27"/>
            <p:cNvSpPr>
              <a:spLocks noChangeShapeType="1"/>
            </p:cNvSpPr>
            <p:nvPr/>
          </p:nvSpPr>
          <p:spPr bwMode="auto">
            <a:xfrm>
              <a:off x="4272" y="3216"/>
              <a:ext cx="144" cy="0"/>
            </a:xfrm>
            <a:prstGeom prst="line">
              <a:avLst/>
            </a:prstGeom>
            <a:noFill/>
            <a:ln w="9525">
              <a:solidFill>
                <a:schemeClr val="tx1"/>
              </a:solidFill>
              <a:round/>
              <a:headEnd/>
              <a:tailEnd type="triangle" w="med" len="med"/>
            </a:ln>
          </p:spPr>
          <p:txBody>
            <a:bodyPr/>
            <a:lstStyle/>
            <a:p>
              <a:endParaRPr lang="en-US"/>
            </a:p>
          </p:txBody>
        </p:sp>
        <p:sp>
          <p:nvSpPr>
            <p:cNvPr id="26" name="Line 28"/>
            <p:cNvSpPr>
              <a:spLocks noChangeShapeType="1"/>
            </p:cNvSpPr>
            <p:nvPr/>
          </p:nvSpPr>
          <p:spPr bwMode="auto">
            <a:xfrm>
              <a:off x="4272" y="3408"/>
              <a:ext cx="144" cy="0"/>
            </a:xfrm>
            <a:prstGeom prst="line">
              <a:avLst/>
            </a:prstGeom>
            <a:noFill/>
            <a:ln w="9525">
              <a:solidFill>
                <a:schemeClr val="tx1"/>
              </a:solidFill>
              <a:round/>
              <a:headEnd/>
              <a:tailEnd type="triangle" w="med" len="med"/>
            </a:ln>
          </p:spPr>
          <p:txBody>
            <a:bodyPr/>
            <a:lstStyle/>
            <a:p>
              <a:endParaRPr lang="en-US"/>
            </a:p>
          </p:txBody>
        </p:sp>
        <p:sp>
          <p:nvSpPr>
            <p:cNvPr id="27" name="Text Box 29"/>
            <p:cNvSpPr txBox="1">
              <a:spLocks noChangeArrowheads="1"/>
            </p:cNvSpPr>
            <p:nvPr/>
          </p:nvSpPr>
          <p:spPr bwMode="auto">
            <a:xfrm>
              <a:off x="4464" y="2304"/>
              <a:ext cx="822" cy="237"/>
            </a:xfrm>
            <a:prstGeom prst="rect">
              <a:avLst/>
            </a:prstGeom>
            <a:noFill/>
            <a:ln w="9525">
              <a:noFill/>
              <a:miter lim="800000"/>
              <a:headEnd/>
              <a:tailEnd/>
            </a:ln>
          </p:spPr>
          <p:txBody>
            <a:bodyPr wrap="none">
              <a:spAutoFit/>
            </a:bodyPr>
            <a:lstStyle/>
            <a:p>
              <a:r>
                <a:rPr lang="en-US" sz="2000" b="1" dirty="0"/>
                <a:t>Vehicle-borne</a:t>
              </a:r>
            </a:p>
          </p:txBody>
        </p:sp>
        <p:sp>
          <p:nvSpPr>
            <p:cNvPr id="28" name="Text Box 30"/>
            <p:cNvSpPr txBox="1">
              <a:spLocks noChangeArrowheads="1"/>
            </p:cNvSpPr>
            <p:nvPr/>
          </p:nvSpPr>
          <p:spPr bwMode="auto">
            <a:xfrm>
              <a:off x="4464" y="2496"/>
              <a:ext cx="868" cy="601"/>
            </a:xfrm>
            <a:prstGeom prst="rect">
              <a:avLst/>
            </a:prstGeom>
            <a:noFill/>
            <a:ln w="9525">
              <a:noFill/>
              <a:miter lim="800000"/>
              <a:headEnd/>
              <a:tailEnd/>
            </a:ln>
          </p:spPr>
          <p:txBody>
            <a:bodyPr wrap="none">
              <a:spAutoFit/>
            </a:bodyPr>
            <a:lstStyle/>
            <a:p>
              <a:pPr>
                <a:buFontTx/>
                <a:buChar char="•"/>
              </a:pPr>
              <a:r>
                <a:rPr lang="en-US" sz="2000" b="1" dirty="0"/>
                <a:t>Vector-borne:</a:t>
              </a:r>
            </a:p>
            <a:p>
              <a:pPr rtl="0">
                <a:buFontTx/>
                <a:buChar char="•"/>
              </a:pPr>
              <a:r>
                <a:rPr lang="en-US" sz="2000" b="1" dirty="0"/>
                <a:t>Mechanical</a:t>
              </a:r>
            </a:p>
            <a:p>
              <a:pPr rtl="0">
                <a:buFontTx/>
                <a:buChar char="•"/>
              </a:pPr>
              <a:r>
                <a:rPr lang="en-US" sz="2000" b="1" dirty="0"/>
                <a:t>biological</a:t>
              </a:r>
            </a:p>
          </p:txBody>
        </p:sp>
        <p:sp>
          <p:nvSpPr>
            <p:cNvPr id="29" name="Text Box 31"/>
            <p:cNvSpPr txBox="1">
              <a:spLocks noChangeArrowheads="1"/>
            </p:cNvSpPr>
            <p:nvPr/>
          </p:nvSpPr>
          <p:spPr bwMode="auto">
            <a:xfrm>
              <a:off x="4464" y="2912"/>
              <a:ext cx="430" cy="182"/>
            </a:xfrm>
            <a:prstGeom prst="rect">
              <a:avLst/>
            </a:prstGeom>
            <a:noFill/>
            <a:ln w="9525">
              <a:noFill/>
              <a:miter lim="800000"/>
              <a:headEnd/>
              <a:tailEnd/>
            </a:ln>
          </p:spPr>
          <p:txBody>
            <a:bodyPr wrap="none">
              <a:spAutoFit/>
            </a:bodyPr>
            <a:lstStyle/>
            <a:p>
              <a:r>
                <a:rPr lang="en-US" sz="1400"/>
                <a:t>Air-borne</a:t>
              </a:r>
            </a:p>
          </p:txBody>
        </p:sp>
        <p:sp>
          <p:nvSpPr>
            <p:cNvPr id="30" name="Text Box 32"/>
            <p:cNvSpPr txBox="1">
              <a:spLocks noChangeArrowheads="1"/>
            </p:cNvSpPr>
            <p:nvPr/>
          </p:nvSpPr>
          <p:spPr bwMode="auto">
            <a:xfrm>
              <a:off x="4454" y="3124"/>
              <a:ext cx="523" cy="182"/>
            </a:xfrm>
            <a:prstGeom prst="rect">
              <a:avLst/>
            </a:prstGeom>
            <a:noFill/>
            <a:ln w="9525">
              <a:noFill/>
              <a:miter lim="800000"/>
              <a:headEnd/>
              <a:tailEnd/>
            </a:ln>
          </p:spPr>
          <p:txBody>
            <a:bodyPr wrap="none">
              <a:spAutoFit/>
            </a:bodyPr>
            <a:lstStyle/>
            <a:p>
              <a:r>
                <a:rPr lang="en-US" sz="1400"/>
                <a:t>Fomite-born</a:t>
              </a:r>
            </a:p>
          </p:txBody>
        </p:sp>
        <p:sp>
          <p:nvSpPr>
            <p:cNvPr id="31" name="Text Box 33"/>
            <p:cNvSpPr txBox="1">
              <a:spLocks noChangeArrowheads="1"/>
            </p:cNvSpPr>
            <p:nvPr/>
          </p:nvSpPr>
          <p:spPr bwMode="auto">
            <a:xfrm>
              <a:off x="4416" y="3312"/>
              <a:ext cx="822" cy="382"/>
            </a:xfrm>
            <a:prstGeom prst="rect">
              <a:avLst/>
            </a:prstGeom>
            <a:noFill/>
            <a:ln w="9525">
              <a:noFill/>
              <a:miter lim="800000"/>
              <a:headEnd/>
              <a:tailEnd/>
            </a:ln>
          </p:spPr>
          <p:txBody>
            <a:bodyPr wrap="none">
              <a:spAutoFit/>
            </a:bodyPr>
            <a:lstStyle/>
            <a:p>
              <a:r>
                <a:rPr lang="en-US" b="1" dirty="0"/>
                <a:t>Unclean hands </a:t>
              </a:r>
            </a:p>
            <a:p>
              <a:r>
                <a:rPr lang="en-US" b="1" dirty="0"/>
                <a:t>and fingers</a:t>
              </a:r>
            </a:p>
          </p:txBody>
        </p:sp>
        <p:sp>
          <p:nvSpPr>
            <p:cNvPr id="32" name="Line 36"/>
            <p:cNvSpPr>
              <a:spLocks noChangeShapeType="1"/>
            </p:cNvSpPr>
            <p:nvPr/>
          </p:nvSpPr>
          <p:spPr bwMode="auto">
            <a:xfrm flipV="1">
              <a:off x="5040" y="2784"/>
              <a:ext cx="192" cy="48"/>
            </a:xfrm>
            <a:prstGeom prst="line">
              <a:avLst/>
            </a:prstGeom>
            <a:noFill/>
            <a:ln w="9525">
              <a:solidFill>
                <a:schemeClr val="tx1"/>
              </a:solidFill>
              <a:round/>
              <a:headEnd/>
              <a:tailEnd type="triangle" w="med" len="med"/>
            </a:ln>
          </p:spPr>
          <p:txBody>
            <a:bodyPr/>
            <a:lstStyle/>
            <a:p>
              <a:endParaRPr lang="en-US"/>
            </a:p>
          </p:txBody>
        </p:sp>
        <p:sp>
          <p:nvSpPr>
            <p:cNvPr id="33" name="Line 37"/>
            <p:cNvSpPr>
              <a:spLocks noChangeShapeType="1"/>
            </p:cNvSpPr>
            <p:nvPr/>
          </p:nvSpPr>
          <p:spPr bwMode="auto">
            <a:xfrm>
              <a:off x="5040" y="2832"/>
              <a:ext cx="192" cy="48"/>
            </a:xfrm>
            <a:prstGeom prst="line">
              <a:avLst/>
            </a:prstGeom>
            <a:noFill/>
            <a:ln w="9525">
              <a:solidFill>
                <a:schemeClr val="tx1"/>
              </a:solidFill>
              <a:round/>
              <a:headEnd/>
              <a:tailEnd type="triangle" w="med" len="med"/>
            </a:ln>
          </p:spPr>
          <p:txBody>
            <a:bodyPr/>
            <a:lstStyle/>
            <a:p>
              <a:endParaRPr lang="en-US"/>
            </a:p>
          </p:txBody>
        </p:sp>
        <p:sp>
          <p:nvSpPr>
            <p:cNvPr id="34" name="Text Box 38"/>
            <p:cNvSpPr txBox="1">
              <a:spLocks noChangeArrowheads="1"/>
            </p:cNvSpPr>
            <p:nvPr/>
          </p:nvSpPr>
          <p:spPr bwMode="auto">
            <a:xfrm>
              <a:off x="5232" y="2640"/>
              <a:ext cx="89" cy="164"/>
            </a:xfrm>
            <a:prstGeom prst="rect">
              <a:avLst/>
            </a:prstGeom>
            <a:noFill/>
            <a:ln w="9525">
              <a:noFill/>
              <a:miter lim="800000"/>
              <a:headEnd/>
              <a:tailEnd/>
            </a:ln>
          </p:spPr>
          <p:txBody>
            <a:bodyPr wrap="none">
              <a:spAutoFit/>
            </a:bodyPr>
            <a:lstStyle/>
            <a:p>
              <a:endParaRPr lang="en-US" sz="1200"/>
            </a:p>
          </p:txBody>
        </p:sp>
        <p:sp>
          <p:nvSpPr>
            <p:cNvPr id="35" name="Line 39"/>
            <p:cNvSpPr>
              <a:spLocks noChangeShapeType="1"/>
            </p:cNvSpPr>
            <p:nvPr/>
          </p:nvSpPr>
          <p:spPr bwMode="auto">
            <a:xfrm>
              <a:off x="5040" y="2832"/>
              <a:ext cx="96" cy="144"/>
            </a:xfrm>
            <a:prstGeom prst="line">
              <a:avLst/>
            </a:prstGeom>
            <a:noFill/>
            <a:ln w="9525">
              <a:solidFill>
                <a:schemeClr val="tx1"/>
              </a:solidFill>
              <a:round/>
              <a:headEnd/>
              <a:tailEnd type="triangle" w="med" len="med"/>
            </a:ln>
          </p:spPr>
          <p:txBody>
            <a:bodyPr/>
            <a:lstStyle/>
            <a:p>
              <a:endParaRPr lang="en-US"/>
            </a:p>
          </p:txBody>
        </p:sp>
        <p:sp>
          <p:nvSpPr>
            <p:cNvPr id="36" name="Text Box 40"/>
            <p:cNvSpPr txBox="1">
              <a:spLocks noChangeArrowheads="1"/>
            </p:cNvSpPr>
            <p:nvPr/>
          </p:nvSpPr>
          <p:spPr bwMode="auto">
            <a:xfrm>
              <a:off x="5174" y="2676"/>
              <a:ext cx="383" cy="146"/>
            </a:xfrm>
            <a:prstGeom prst="rect">
              <a:avLst/>
            </a:prstGeom>
            <a:noFill/>
            <a:ln w="9525">
              <a:noFill/>
              <a:miter lim="800000"/>
              <a:headEnd/>
              <a:tailEnd/>
            </a:ln>
          </p:spPr>
          <p:txBody>
            <a:bodyPr wrap="none">
              <a:spAutoFit/>
            </a:bodyPr>
            <a:lstStyle/>
            <a:p>
              <a:r>
                <a:rPr lang="en-US" sz="1000"/>
                <a:t>propagative</a:t>
              </a:r>
            </a:p>
          </p:txBody>
        </p:sp>
        <p:sp>
          <p:nvSpPr>
            <p:cNvPr id="37" name="Text Box 41"/>
            <p:cNvSpPr txBox="1">
              <a:spLocks noChangeArrowheads="1"/>
            </p:cNvSpPr>
            <p:nvPr/>
          </p:nvSpPr>
          <p:spPr bwMode="auto">
            <a:xfrm>
              <a:off x="5222" y="2820"/>
              <a:ext cx="388" cy="146"/>
            </a:xfrm>
            <a:prstGeom prst="rect">
              <a:avLst/>
            </a:prstGeom>
            <a:noFill/>
            <a:ln w="9525">
              <a:noFill/>
              <a:miter lim="800000"/>
              <a:headEnd/>
              <a:tailEnd/>
            </a:ln>
          </p:spPr>
          <p:txBody>
            <a:bodyPr wrap="none">
              <a:spAutoFit/>
            </a:bodyPr>
            <a:lstStyle/>
            <a:p>
              <a:r>
                <a:rPr lang="en-US" sz="1000"/>
                <a:t>Cyclo-prop.</a:t>
              </a:r>
            </a:p>
          </p:txBody>
        </p:sp>
        <p:sp>
          <p:nvSpPr>
            <p:cNvPr id="38" name="Text Box 42"/>
            <p:cNvSpPr txBox="1">
              <a:spLocks noChangeArrowheads="1"/>
            </p:cNvSpPr>
            <p:nvPr/>
          </p:nvSpPr>
          <p:spPr bwMode="auto">
            <a:xfrm>
              <a:off x="5126" y="2916"/>
              <a:ext cx="471" cy="146"/>
            </a:xfrm>
            <a:prstGeom prst="rect">
              <a:avLst/>
            </a:prstGeom>
            <a:noFill/>
            <a:ln w="9525">
              <a:noFill/>
              <a:miter lim="800000"/>
              <a:headEnd/>
              <a:tailEnd/>
            </a:ln>
          </p:spPr>
          <p:txBody>
            <a:bodyPr wrap="none">
              <a:spAutoFit/>
            </a:bodyPr>
            <a:lstStyle/>
            <a:p>
              <a:r>
                <a:rPr lang="en-US" sz="1000" dirty="0" err="1"/>
                <a:t>Cyclo</a:t>
              </a:r>
              <a:r>
                <a:rPr lang="en-US" sz="1000" dirty="0"/>
                <a:t>-develop.</a:t>
              </a:r>
            </a:p>
          </p:txBody>
        </p:sp>
      </p:grpSp>
    </p:spTree>
    <p:extLst>
      <p:ext uri="{BB962C8B-B14F-4D97-AF65-F5344CB8AC3E}">
        <p14:creationId xmlns:p14="http://schemas.microsoft.com/office/powerpoint/2010/main" val="341542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err="1" smtClean="0">
                <a:solidFill>
                  <a:srgbClr val="FF0000"/>
                </a:solidFill>
              </a:rPr>
              <a:t>Icteric</a:t>
            </a:r>
            <a:r>
              <a:rPr lang="en-US" b="1" dirty="0" smtClean="0">
                <a:solidFill>
                  <a:srgbClr val="FF0000"/>
                </a:solidFill>
              </a:rPr>
              <a:t> Phase</a:t>
            </a:r>
            <a:r>
              <a:rPr lang="en-US" dirty="0" smtClean="0">
                <a:solidFill>
                  <a:srgbClr val="FF0000"/>
                </a:solidFill>
              </a:rPr>
              <a:t> </a:t>
            </a:r>
          </a:p>
          <a:p>
            <a:pPr lvl="0"/>
            <a:r>
              <a:rPr lang="en-US" sz="3200" b="1" dirty="0" smtClean="0"/>
              <a:t>Appearance of jaundice</a:t>
            </a:r>
          </a:p>
          <a:p>
            <a:pPr lvl="0"/>
            <a:r>
              <a:rPr lang="en-US" sz="3200" b="1" dirty="0" smtClean="0"/>
              <a:t>Enlarged tender liver (</a:t>
            </a:r>
            <a:r>
              <a:rPr lang="en-US" sz="3200" b="1" dirty="0" err="1" smtClean="0"/>
              <a:t>hepatomegaly</a:t>
            </a:r>
            <a:r>
              <a:rPr lang="en-US" sz="3200" b="1" dirty="0" smtClean="0"/>
              <a:t>)</a:t>
            </a:r>
          </a:p>
          <a:p>
            <a:pPr lvl="0"/>
            <a:r>
              <a:rPr lang="en-US" sz="3200" b="1" dirty="0" smtClean="0"/>
              <a:t>Extreme tiredness and </a:t>
            </a:r>
            <a:r>
              <a:rPr lang="en-US" sz="3200" b="1" dirty="0" err="1" smtClean="0"/>
              <a:t>myalgia</a:t>
            </a:r>
            <a:endParaRPr lang="en-US" sz="3200" b="1" dirty="0" smtClean="0"/>
          </a:p>
          <a:p>
            <a:pPr lvl="0"/>
            <a:r>
              <a:rPr lang="en-US" sz="3200" b="1" dirty="0" smtClean="0"/>
              <a:t>Feelings of deep sadness (depression)</a:t>
            </a:r>
          </a:p>
          <a:p>
            <a:pPr lvl="0"/>
            <a:r>
              <a:rPr lang="en-US" sz="3200" b="1" dirty="0" smtClean="0"/>
              <a:t>Pale stools</a:t>
            </a:r>
          </a:p>
          <a:p>
            <a:pPr lvl="0"/>
            <a:r>
              <a:rPr lang="en-US" sz="3200" b="1" dirty="0" smtClean="0"/>
              <a:t>Dark urine (contains </a:t>
            </a:r>
            <a:r>
              <a:rPr lang="en-US" sz="3200" b="1" dirty="0" err="1" smtClean="0"/>
              <a:t>bilirubin</a:t>
            </a:r>
            <a:r>
              <a:rPr lang="en-US" sz="3200" b="1" dirty="0" smtClean="0"/>
              <a:t>) </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6385513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Reservoirs of hepatitis B virus include :</a:t>
            </a:r>
          </a:p>
          <a:p>
            <a:pPr>
              <a:buFont typeface="Wingdings" pitchFamily="2" charset="2"/>
              <a:buChar char="v"/>
            </a:pPr>
            <a:r>
              <a:rPr lang="en-US" sz="3200" b="1" dirty="0" smtClean="0"/>
              <a:t>Sexually promiscuous individuals,</a:t>
            </a:r>
          </a:p>
          <a:p>
            <a:pPr>
              <a:buFont typeface="Wingdings" pitchFamily="2" charset="2"/>
              <a:buChar char="v"/>
            </a:pPr>
            <a:r>
              <a:rPr lang="en-US" sz="3200" b="1" dirty="0" smtClean="0"/>
              <a:t>Spouses of acutely infected persons</a:t>
            </a:r>
          </a:p>
          <a:p>
            <a:pPr>
              <a:buFont typeface="Wingdings" pitchFamily="2" charset="2"/>
              <a:buChar char="v"/>
            </a:pPr>
            <a:r>
              <a:rPr lang="en-US" sz="3200" b="1" dirty="0" smtClean="0"/>
              <a:t> Health care workers exposed to blood</a:t>
            </a:r>
          </a:p>
          <a:p>
            <a:pPr>
              <a:buFont typeface="Wingdings" pitchFamily="2" charset="2"/>
              <a:buChar char="v"/>
            </a:pPr>
            <a:r>
              <a:rPr lang="en-US" sz="3200" b="1" dirty="0" smtClean="0"/>
              <a:t> Family members of chronically infected persons</a:t>
            </a:r>
          </a:p>
          <a:p>
            <a:pPr>
              <a:buFont typeface="Wingdings" pitchFamily="2" charset="2"/>
              <a:buChar char="v"/>
            </a:pPr>
            <a:r>
              <a:rPr lang="en-US" sz="3200" b="1" dirty="0" smtClean="0"/>
              <a:t> Anyone who requires repeated blood transfusions</a:t>
            </a:r>
            <a:endParaRPr lang="en-US" sz="3200"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People At Risk of Hepatitis </a:t>
            </a:r>
            <a:br>
              <a:rPr lang="en-US" dirty="0" smtClean="0"/>
            </a:br>
            <a:endParaRPr lang="en-US" dirty="0"/>
          </a:p>
        </p:txBody>
      </p:sp>
    </p:spTree>
    <p:extLst>
      <p:ext uri="{BB962C8B-B14F-4D97-AF65-F5344CB8AC3E}">
        <p14:creationId xmlns:p14="http://schemas.microsoft.com/office/powerpoint/2010/main" val="2111082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urine of a person suffering from viral hepatitis is dark and contains </a:t>
            </a:r>
            <a:r>
              <a:rPr lang="en-US" b="1" dirty="0" err="1" smtClean="0"/>
              <a:t>bilirubin</a:t>
            </a:r>
            <a:r>
              <a:rPr lang="en-US" b="1" dirty="0" smtClean="0"/>
              <a:t>, while the stool is usually pale. </a:t>
            </a:r>
          </a:p>
          <a:p>
            <a:r>
              <a:rPr lang="en-US" b="1" dirty="0" smtClean="0"/>
              <a:t>In the blood, both direct and indirect </a:t>
            </a:r>
            <a:r>
              <a:rPr lang="en-US" b="1" dirty="0" err="1" smtClean="0"/>
              <a:t>bilirubin</a:t>
            </a:r>
            <a:r>
              <a:rPr lang="en-US" b="1" dirty="0" smtClean="0"/>
              <a:t> levels are raised. </a:t>
            </a:r>
          </a:p>
          <a:p>
            <a:r>
              <a:rPr lang="en-US" b="1" dirty="0" smtClean="0"/>
              <a:t>In the case of hepatitis B, diagnosis is made by detecting various immunological markers in the blood. </a:t>
            </a:r>
          </a:p>
          <a:p>
            <a:r>
              <a:rPr lang="en-US" b="1" dirty="0" smtClean="0"/>
              <a:t>The most important is the hepatitis B surface antigen (</a:t>
            </a:r>
            <a:r>
              <a:rPr lang="en-US" b="1" dirty="0" err="1" smtClean="0"/>
              <a:t>HBsAg</a:t>
            </a:r>
            <a:r>
              <a:rPr lang="en-US" b="1" dirty="0" smtClean="0"/>
              <a:t>) which is present when the virus is in the blood in the acute stage and in the chronic carrier state.</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14177908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No specific treatment is available for both hepatitis A and B. </a:t>
            </a:r>
          </a:p>
          <a:p>
            <a:r>
              <a:rPr lang="en-US" b="1" dirty="0" smtClean="0"/>
              <a:t>The patient should be given symptomatic treatment together with diet and bed rest at home to prevent the spread of the disease.</a:t>
            </a:r>
          </a:p>
          <a:p>
            <a:r>
              <a:rPr lang="en-US" b="1" dirty="0" smtClean="0"/>
              <a:t> If admission is indicated for one reason or the other, you should ensure that the patient is isolated and extra precautions taken during handling and disposal of excreta.</a:t>
            </a:r>
          </a:p>
          <a:p>
            <a:r>
              <a:rPr lang="en-US" b="1" dirty="0" smtClean="0"/>
              <a:t> Since alcohol increases the risk of cirrhosis, you should advise the patient to avoid alcohol for at least six months</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26223356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Improvement of environmental sanitation will prevent the transmission of hepatitis  </a:t>
            </a:r>
          </a:p>
          <a:p>
            <a:pPr lvl="0"/>
            <a:r>
              <a:rPr lang="en-US" b="1" dirty="0" smtClean="0"/>
              <a:t>Isolating patients suffering viral hepatitis</a:t>
            </a:r>
          </a:p>
          <a:p>
            <a:pPr lvl="0"/>
            <a:r>
              <a:rPr lang="en-US" b="1" dirty="0" smtClean="0"/>
              <a:t>Administration of hepatitis vaccine</a:t>
            </a:r>
          </a:p>
          <a:p>
            <a:pPr lvl="0"/>
            <a:r>
              <a:rPr lang="en-US" b="1" dirty="0" smtClean="0"/>
              <a:t>Screening blood for hepatitis B surface antigen before giving it for transfusion and excluding all donors with a history of jaundice</a:t>
            </a:r>
          </a:p>
          <a:p>
            <a:pPr lvl="0"/>
            <a:r>
              <a:rPr lang="en-US" b="1" dirty="0" smtClean="0"/>
              <a:t>Effective </a:t>
            </a:r>
            <a:r>
              <a:rPr lang="en-US" b="1" dirty="0" err="1" smtClean="0"/>
              <a:t>sterilisation</a:t>
            </a:r>
            <a:r>
              <a:rPr lang="en-US" b="1" dirty="0" smtClean="0"/>
              <a:t> and high level disinfection of all instruments, needles </a:t>
            </a:r>
            <a:br>
              <a:rPr lang="en-US" b="1" dirty="0" smtClean="0"/>
            </a:br>
            <a:r>
              <a:rPr lang="en-US" b="1" dirty="0" smtClean="0"/>
              <a:t>and syringes</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213280230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t>Vaccination</a:t>
            </a:r>
          </a:p>
          <a:p>
            <a:r>
              <a:rPr lang="en-US" b="1" dirty="0" smtClean="0"/>
              <a:t>Wash your hands thoroughly after any potential exposure</a:t>
            </a:r>
          </a:p>
          <a:p>
            <a:r>
              <a:rPr lang="en-US" b="1" dirty="0" smtClean="0"/>
              <a:t>Practice safe sex with all partners</a:t>
            </a:r>
          </a:p>
          <a:p>
            <a:r>
              <a:rPr lang="en-US" b="1" dirty="0" smtClean="0"/>
              <a:t>Avoid direct contact with blood and bodily fluids</a:t>
            </a:r>
          </a:p>
          <a:p>
            <a:r>
              <a:rPr lang="en-US" b="1" dirty="0" smtClean="0"/>
              <a:t>Clean up blood spills with a fresh diluted bleach solution</a:t>
            </a:r>
          </a:p>
          <a:p>
            <a:r>
              <a:rPr lang="en-US" b="1" dirty="0" smtClean="0"/>
              <a:t>Cover all cuts carefully</a:t>
            </a:r>
          </a:p>
          <a:p>
            <a:r>
              <a:rPr lang="en-US" b="1" dirty="0" smtClean="0"/>
              <a:t>Avoid sharing sharp items such as razors, nail clippers, toothbrushes, and earrings or body rings</a:t>
            </a:r>
          </a:p>
          <a:p>
            <a:r>
              <a:rPr lang="en-US" b="1" dirty="0" smtClean="0"/>
              <a:t>Discard sanitary napkins and tampons into plastic bags</a:t>
            </a:r>
          </a:p>
          <a:p>
            <a:r>
              <a:rPr lang="en-US" b="1" dirty="0" smtClean="0"/>
              <a:t>Avoid illegal street drugs (injecting, inhaling, snorting, popping pills)</a:t>
            </a:r>
          </a:p>
          <a:p>
            <a:r>
              <a:rPr lang="en-US" b="1" dirty="0" smtClean="0"/>
              <a:t>Do not donate blood or body organs</a:t>
            </a:r>
          </a:p>
          <a:p>
            <a:r>
              <a:rPr lang="en-US" b="1" dirty="0" smtClean="0"/>
              <a:t>Make sure new, sterile needles are used for ear or body piercing, tattoos, and acupuncture</a:t>
            </a:r>
          </a:p>
          <a:p>
            <a:endParaRPr lang="en-US" dirty="0"/>
          </a:p>
        </p:txBody>
      </p:sp>
      <p:sp>
        <p:nvSpPr>
          <p:cNvPr id="3" name="Title 2"/>
          <p:cNvSpPr>
            <a:spLocks noGrp="1"/>
          </p:cNvSpPr>
          <p:nvPr>
            <p:ph type="title"/>
          </p:nvPr>
        </p:nvSpPr>
        <p:spPr/>
        <p:txBody>
          <a:bodyPr>
            <a:normAutofit/>
          </a:bodyPr>
          <a:lstStyle/>
          <a:p>
            <a:r>
              <a:rPr lang="en-US" dirty="0" smtClean="0"/>
              <a:t>Specific preventive measures for hepatitis B</a:t>
            </a:r>
            <a:endParaRPr lang="en-US" dirty="0"/>
          </a:p>
        </p:txBody>
      </p:sp>
    </p:spTree>
    <p:extLst>
      <p:ext uri="{BB962C8B-B14F-4D97-AF65-F5344CB8AC3E}">
        <p14:creationId xmlns:p14="http://schemas.microsoft.com/office/powerpoint/2010/main" val="22668335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Enteric fevers include typhoid fever and paratyphoid A and B fevers.</a:t>
            </a:r>
          </a:p>
          <a:p>
            <a:r>
              <a:rPr lang="en-US" b="1" dirty="0" smtClean="0"/>
              <a:t> Typhoid fever is an infectious disease </a:t>
            </a:r>
            <a:r>
              <a:rPr lang="en-US" b="1" dirty="0" err="1" smtClean="0"/>
              <a:t>characterised</a:t>
            </a:r>
            <a:r>
              <a:rPr lang="en-US" b="1" dirty="0" smtClean="0"/>
              <a:t> by high continuous fever, malaise and involvement of lymphoid tissue and spleen.</a:t>
            </a:r>
          </a:p>
          <a:p>
            <a:r>
              <a:rPr lang="en-US" b="1" dirty="0" err="1" smtClean="0"/>
              <a:t>Diarrhoea</a:t>
            </a:r>
            <a:r>
              <a:rPr lang="en-US" b="1" dirty="0" smtClean="0"/>
              <a:t> is not a common symptom in typhoid fever. </a:t>
            </a:r>
          </a:p>
          <a:p>
            <a:r>
              <a:rPr lang="en-US" b="1" dirty="0" smtClean="0"/>
              <a:t>Paratyphoid fever may present like typhoid fever, but in most cases it presents as gastroenteritis or transient </a:t>
            </a:r>
            <a:r>
              <a:rPr lang="en-US" b="1" dirty="0" err="1" smtClean="0"/>
              <a:t>diarrhoea</a:t>
            </a:r>
            <a:r>
              <a:rPr lang="en-US" b="1" dirty="0" smtClean="0"/>
              <a:t>. </a:t>
            </a:r>
          </a:p>
          <a:p>
            <a:r>
              <a:rPr lang="en-US" b="1" dirty="0" smtClean="0"/>
              <a:t>Both are mainly spread by the </a:t>
            </a:r>
            <a:r>
              <a:rPr lang="en-US" b="1" dirty="0" err="1" smtClean="0"/>
              <a:t>faecal</a:t>
            </a:r>
            <a:r>
              <a:rPr lang="en-US" b="1" dirty="0" smtClean="0"/>
              <a:t>-oral route through contaminated food, water and milk. Flies are also important in the transmission of enteric fevers</a:t>
            </a:r>
            <a:r>
              <a:rPr lang="en-US" dirty="0" smtClean="0"/>
              <a:t>.</a:t>
            </a:r>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ENTERIC FEVERS</a:t>
            </a:r>
            <a:br>
              <a:rPr lang="en-US" dirty="0" smtClean="0"/>
            </a:br>
            <a:endParaRPr lang="en-US" dirty="0"/>
          </a:p>
        </p:txBody>
      </p:sp>
    </p:spTree>
    <p:extLst>
      <p:ext uri="{BB962C8B-B14F-4D97-AF65-F5344CB8AC3E}">
        <p14:creationId xmlns:p14="http://schemas.microsoft.com/office/powerpoint/2010/main" val="277565015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 This is an infectious bacterial disease caused by </a:t>
            </a:r>
            <a:r>
              <a:rPr lang="en-US" b="1" i="1" dirty="0" smtClean="0">
                <a:solidFill>
                  <a:srgbClr val="FF0000"/>
                </a:solidFill>
              </a:rPr>
              <a:t>salmonella </a:t>
            </a:r>
            <a:r>
              <a:rPr lang="en-US" b="1" i="1" dirty="0" err="1" smtClean="0">
                <a:solidFill>
                  <a:srgbClr val="FF0000"/>
                </a:solidFill>
              </a:rPr>
              <a:t>typhi</a:t>
            </a:r>
            <a:r>
              <a:rPr lang="en-US" b="1" dirty="0" smtClean="0"/>
              <a:t>. </a:t>
            </a:r>
          </a:p>
          <a:p>
            <a:r>
              <a:rPr lang="en-US" b="1" dirty="0" smtClean="0"/>
              <a:t>Epidemic outbreaks have occurred when a source of water or food used by many people has been contaminated</a:t>
            </a:r>
          </a:p>
          <a:p>
            <a:pPr>
              <a:buNone/>
            </a:pPr>
            <a:r>
              <a:rPr lang="en-US" b="1" dirty="0" smtClean="0">
                <a:solidFill>
                  <a:srgbClr val="FF0000"/>
                </a:solidFill>
              </a:rPr>
              <a:t>Clinical Features </a:t>
            </a:r>
          </a:p>
          <a:p>
            <a:r>
              <a:rPr lang="en-US" b="1" dirty="0" smtClean="0"/>
              <a:t>The incubation period of typhoid fever is 7 - 21 days. The disease has a gradual onset which progresses through the following four stages.</a:t>
            </a:r>
          </a:p>
          <a:p>
            <a:r>
              <a:rPr lang="en-US" b="1"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TYPHOID FEVER </a:t>
            </a:r>
            <a:br>
              <a:rPr lang="en-US" dirty="0" smtClean="0"/>
            </a:br>
            <a:endParaRPr lang="en-US" dirty="0"/>
          </a:p>
        </p:txBody>
      </p:sp>
    </p:spTree>
    <p:extLst>
      <p:ext uri="{BB962C8B-B14F-4D97-AF65-F5344CB8AC3E}">
        <p14:creationId xmlns:p14="http://schemas.microsoft.com/office/powerpoint/2010/main" val="381387907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solidFill>
                  <a:srgbClr val="FF0000"/>
                </a:solidFill>
              </a:rPr>
              <a:t>First Week</a:t>
            </a:r>
            <a:r>
              <a:rPr lang="en-US" dirty="0" smtClean="0">
                <a:solidFill>
                  <a:srgbClr val="FF0000"/>
                </a:solidFill>
              </a:rPr>
              <a:t> </a:t>
            </a:r>
          </a:p>
          <a:p>
            <a:r>
              <a:rPr lang="en-US" b="1" dirty="0" smtClean="0"/>
              <a:t>During the first week and early in the disease, the patient has severe headache, malaise, loss of appetite, body pains and aches and a tendency to nose-bleed. </a:t>
            </a:r>
          </a:p>
          <a:p>
            <a:r>
              <a:rPr lang="en-US" b="1" dirty="0" smtClean="0"/>
              <a:t>The body temperature rises day by day or in steps to 39.5ºC or higher. Most patients cough because they develop bronchitis and may also complain of constipation</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83544420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FF0000"/>
                </a:solidFill>
              </a:rPr>
              <a:t>Second Week</a:t>
            </a:r>
            <a:r>
              <a:rPr lang="en-US" dirty="0" smtClean="0">
                <a:solidFill>
                  <a:srgbClr val="FF0000"/>
                </a:solidFill>
              </a:rPr>
              <a:t> </a:t>
            </a:r>
          </a:p>
          <a:p>
            <a:r>
              <a:rPr lang="en-US" b="1" dirty="0" smtClean="0"/>
              <a:t>In the second week, temperature continues to rise, but the pulse rate is slower than would be expected for that temperature. There is swelling of lymphoid tissue in the intestines as well as </a:t>
            </a:r>
            <a:r>
              <a:rPr lang="en-US" b="1" dirty="0" err="1" smtClean="0"/>
              <a:t>Peyer's</a:t>
            </a:r>
            <a:r>
              <a:rPr lang="en-US" b="1" dirty="0" smtClean="0"/>
              <a:t> patches, necrosis and ulcers, which cause the abdomen to become distended and tender. </a:t>
            </a:r>
          </a:p>
          <a:p>
            <a:r>
              <a:rPr lang="en-US" b="1" dirty="0" smtClean="0"/>
              <a:t>The high temperature and </a:t>
            </a:r>
            <a:r>
              <a:rPr lang="en-US" b="1" dirty="0" err="1" smtClean="0"/>
              <a:t>toxaemia</a:t>
            </a:r>
            <a:r>
              <a:rPr lang="en-US" b="1" dirty="0" smtClean="0"/>
              <a:t> causes mental confusion and disorientation in the patient. Half the patients may develop greenish watery ('pea-soup') </a:t>
            </a:r>
            <a:r>
              <a:rPr lang="en-US" b="1" dirty="0" err="1" smtClean="0"/>
              <a:t>diarrhoea</a:t>
            </a:r>
            <a:r>
              <a:rPr lang="en-US" b="1" dirty="0" smtClean="0"/>
              <a:t> and </a:t>
            </a:r>
            <a:r>
              <a:rPr lang="en-US" b="1" dirty="0" err="1" smtClean="0"/>
              <a:t>broncho</a:t>
            </a:r>
            <a:r>
              <a:rPr lang="en-US" b="1" dirty="0" smtClean="0"/>
              <a:t>-pneumonia</a:t>
            </a:r>
            <a:r>
              <a:rPr lang="en-US" dirty="0" smtClean="0"/>
              <a:t>.</a:t>
            </a:r>
          </a:p>
          <a:p>
            <a:pPr>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66214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COMMUNICABLE DISEASES</a:t>
            </a:r>
            <a:endParaRPr lang="en-US" b="1" dirty="0"/>
          </a:p>
        </p:txBody>
      </p:sp>
      <p:sp>
        <p:nvSpPr>
          <p:cNvPr id="3" name="Subtitle 2"/>
          <p:cNvSpPr>
            <a:spLocks noGrp="1"/>
          </p:cNvSpPr>
          <p:nvPr>
            <p:ph type="subTitle" idx="1"/>
          </p:nvPr>
        </p:nvSpPr>
        <p:spPr/>
        <p:txBody>
          <a:bodyPr/>
          <a:lstStyle/>
          <a:p>
            <a:pPr algn="ctr"/>
            <a:r>
              <a:rPr lang="en-US" b="1" dirty="0" smtClean="0"/>
              <a:t>INTRODUCTION TO COMMUNICABLE DISEASES</a:t>
            </a:r>
            <a:endParaRPr lang="en-US" b="1" dirty="0"/>
          </a:p>
        </p:txBody>
      </p:sp>
    </p:spTree>
    <p:extLst>
      <p:ext uri="{BB962C8B-B14F-4D97-AF65-F5344CB8AC3E}">
        <p14:creationId xmlns:p14="http://schemas.microsoft.com/office/powerpoint/2010/main" val="849280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Host capable of acquiring a disease</a:t>
            </a:r>
          </a:p>
          <a:p>
            <a:pPr marL="609600" indent="-609600">
              <a:defRPr/>
            </a:pPr>
            <a:r>
              <a:rPr lang="en-US" sz="2800" b="1" dirty="0" smtClean="0"/>
              <a:t>An infectious agent seeks a susceptible host aiming </a:t>
            </a:r>
            <a:r>
              <a:rPr lang="en-US" sz="2800" b="1" dirty="0" smtClean="0">
                <a:latin typeface="Arial"/>
              </a:rPr>
              <a:t>“</a:t>
            </a:r>
            <a:r>
              <a:rPr lang="en-US" sz="2800" b="1" dirty="0" smtClean="0"/>
              <a:t>successful parasitism</a:t>
            </a:r>
            <a:r>
              <a:rPr lang="en-US" sz="2800" b="1" dirty="0" smtClean="0">
                <a:latin typeface="Arial"/>
              </a:rPr>
              <a:t>”</a:t>
            </a:r>
            <a:r>
              <a:rPr lang="en-US" sz="2800" b="1" dirty="0" smtClean="0"/>
              <a:t>.</a:t>
            </a:r>
          </a:p>
          <a:p>
            <a:pPr marL="609600" indent="-609600">
              <a:defRPr/>
            </a:pPr>
            <a:r>
              <a:rPr lang="en-US" sz="2800" b="1" dirty="0" smtClean="0"/>
              <a:t>Four stages are required for successful parasitism:</a:t>
            </a:r>
          </a:p>
          <a:p>
            <a:pPr marL="990600" lvl="1" indent="-533400">
              <a:buFontTx/>
              <a:buAutoNum type="arabicPeriod"/>
              <a:defRPr/>
            </a:pPr>
            <a:r>
              <a:rPr lang="en-US" sz="2800" b="1" dirty="0" smtClean="0"/>
              <a:t>Portal of entry</a:t>
            </a:r>
          </a:p>
          <a:p>
            <a:pPr marL="990600" lvl="1" indent="-533400">
              <a:buFontTx/>
              <a:buAutoNum type="arabicPeriod"/>
              <a:defRPr/>
            </a:pPr>
            <a:r>
              <a:rPr lang="en-US" sz="2800" b="1" dirty="0" smtClean="0"/>
              <a:t>Site of election inside the body</a:t>
            </a:r>
          </a:p>
          <a:p>
            <a:pPr marL="990600" lvl="1" indent="-533400">
              <a:buFontTx/>
              <a:buAutoNum type="arabicPeriod"/>
              <a:defRPr/>
            </a:pPr>
            <a:r>
              <a:rPr lang="en-US" sz="2800" b="1" dirty="0" smtClean="0"/>
              <a:t>Portal of exit</a:t>
            </a:r>
          </a:p>
          <a:p>
            <a:pPr marL="990600" lvl="1" indent="-533400">
              <a:buFontTx/>
              <a:buAutoNum type="arabicPeriod"/>
              <a:defRPr/>
            </a:pPr>
            <a:r>
              <a:rPr lang="en-US" sz="2800" b="1" dirty="0" smtClean="0"/>
              <a:t>Survival in external environment</a:t>
            </a:r>
          </a:p>
          <a:p>
            <a:endParaRPr lang="en-US" dirty="0"/>
          </a:p>
        </p:txBody>
      </p:sp>
      <p:sp>
        <p:nvSpPr>
          <p:cNvPr id="3" name="Title 2"/>
          <p:cNvSpPr>
            <a:spLocks noGrp="1"/>
          </p:cNvSpPr>
          <p:nvPr>
            <p:ph type="title"/>
          </p:nvPr>
        </p:nvSpPr>
        <p:spPr/>
        <p:txBody>
          <a:bodyPr/>
          <a:lstStyle/>
          <a:p>
            <a:r>
              <a:rPr lang="en-US" dirty="0" smtClean="0"/>
              <a:t>Susceptible host</a:t>
            </a:r>
            <a:endParaRPr lang="en-US" dirty="0"/>
          </a:p>
        </p:txBody>
      </p:sp>
    </p:spTree>
    <p:extLst>
      <p:ext uri="{BB962C8B-B14F-4D97-AF65-F5344CB8AC3E}">
        <p14:creationId xmlns:p14="http://schemas.microsoft.com/office/powerpoint/2010/main" val="410366501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FF0000"/>
                </a:solidFill>
              </a:rPr>
              <a:t>Third Week</a:t>
            </a:r>
            <a:r>
              <a:rPr lang="en-US" dirty="0" smtClean="0">
                <a:solidFill>
                  <a:srgbClr val="FF0000"/>
                </a:solidFill>
              </a:rPr>
              <a:t> </a:t>
            </a:r>
          </a:p>
          <a:p>
            <a:r>
              <a:rPr lang="en-US" sz="3200" b="1" dirty="0" smtClean="0"/>
              <a:t>Body temperature decreases step by step and the patient improves slowly. If there is no improvement, the </a:t>
            </a:r>
            <a:r>
              <a:rPr lang="en-US" sz="3200" b="1" dirty="0" err="1" smtClean="0"/>
              <a:t>Peyer's</a:t>
            </a:r>
            <a:r>
              <a:rPr lang="en-US" sz="3200" b="1" dirty="0" smtClean="0"/>
              <a:t> patches in the intestines perforate and </a:t>
            </a:r>
            <a:r>
              <a:rPr lang="en-US" sz="3200" b="1" dirty="0" err="1" smtClean="0"/>
              <a:t>toxaemia</a:t>
            </a:r>
            <a:r>
              <a:rPr lang="en-US" sz="3200" b="1" dirty="0" smtClean="0"/>
              <a:t> increases. </a:t>
            </a:r>
          </a:p>
          <a:p>
            <a:r>
              <a:rPr lang="en-US" sz="3200" b="1" dirty="0" smtClean="0"/>
              <a:t>The patient becomes delirious and incontinent of urine and stool, muscles twitch and coma may precede death</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76147118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solidFill>
                  <a:srgbClr val="FF0000"/>
                </a:solidFill>
              </a:rPr>
              <a:t>Fourth Week</a:t>
            </a:r>
            <a:r>
              <a:rPr lang="en-US" dirty="0" smtClean="0">
                <a:solidFill>
                  <a:srgbClr val="FF0000"/>
                </a:solidFill>
              </a:rPr>
              <a:t> </a:t>
            </a:r>
          </a:p>
          <a:p>
            <a:r>
              <a:rPr lang="en-US" sz="3600" b="1" dirty="0" smtClean="0"/>
              <a:t>For the patients who do not suffer the serious complications of the third week, the fourth week is a period of convalescence. </a:t>
            </a:r>
          </a:p>
          <a:p>
            <a:r>
              <a:rPr lang="en-US" sz="3600" b="1" dirty="0" smtClean="0"/>
              <a:t>The temperature drops back to normal and the patient recovers gradually</a:t>
            </a:r>
            <a:endParaRPr lang="en-US" sz="36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193126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best way to diagnose typhoid fever is through a </a:t>
            </a:r>
            <a:r>
              <a:rPr lang="en-US" b="1" dirty="0" smtClean="0">
                <a:solidFill>
                  <a:srgbClr val="FF0000"/>
                </a:solidFill>
              </a:rPr>
              <a:t>blood culture</a:t>
            </a:r>
            <a:r>
              <a:rPr lang="en-US" b="1" dirty="0" smtClean="0"/>
              <a:t>. </a:t>
            </a:r>
          </a:p>
          <a:p>
            <a:r>
              <a:rPr lang="en-US" b="1" dirty="0" smtClean="0"/>
              <a:t>This may be positive during the first week and for a variable period after this.</a:t>
            </a:r>
          </a:p>
          <a:p>
            <a:r>
              <a:rPr lang="en-US" b="1" dirty="0" smtClean="0"/>
              <a:t> Stool and urine cultures can also be made although they are only positive after the first week</a:t>
            </a:r>
            <a:r>
              <a:rPr lang="en-US" dirty="0" smtClean="0"/>
              <a:t>.</a:t>
            </a:r>
          </a:p>
          <a:p>
            <a:r>
              <a:rPr lang="en-US" dirty="0" smtClean="0"/>
              <a:t>Other important diagnostic tests include:</a:t>
            </a:r>
          </a:p>
          <a:p>
            <a:r>
              <a:rPr lang="en-US" b="1" dirty="0" err="1" smtClean="0">
                <a:solidFill>
                  <a:srgbClr val="FF0000"/>
                </a:solidFill>
              </a:rPr>
              <a:t>Widal</a:t>
            </a:r>
            <a:r>
              <a:rPr lang="en-US" b="1" dirty="0" smtClean="0">
                <a:solidFill>
                  <a:srgbClr val="FF0000"/>
                </a:solidFill>
              </a:rPr>
              <a:t> Test </a:t>
            </a:r>
            <a:r>
              <a:rPr lang="en-US" b="1" dirty="0" smtClean="0"/>
              <a:t>is an agglutination test which detects the presence of serum antibodies (H and O) in patients serum with typhoid and paratyphoid fever</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Diagnosis </a:t>
            </a:r>
            <a:br>
              <a:rPr lang="en-US" dirty="0" smtClean="0"/>
            </a:br>
            <a:endParaRPr lang="en-US" dirty="0"/>
          </a:p>
        </p:txBody>
      </p:sp>
    </p:spTree>
    <p:extLst>
      <p:ext uri="{BB962C8B-B14F-4D97-AF65-F5344CB8AC3E}">
        <p14:creationId xmlns:p14="http://schemas.microsoft.com/office/powerpoint/2010/main" val="237068119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 </a:t>
            </a:r>
            <a:r>
              <a:rPr lang="en-US" b="1" dirty="0" err="1" smtClean="0"/>
              <a:t>widal</a:t>
            </a:r>
            <a:r>
              <a:rPr lang="en-US" b="1" dirty="0" smtClean="0"/>
              <a:t> test of 1:80 or and 1:160 should be considered as clinically significant (active infection).That typhoid is present.</a:t>
            </a:r>
          </a:p>
          <a:p>
            <a:r>
              <a:rPr lang="en-US" b="1" dirty="0" smtClean="0"/>
              <a:t>Although the </a:t>
            </a:r>
            <a:r>
              <a:rPr lang="en-US" b="1" dirty="0" err="1" smtClean="0"/>
              <a:t>Widal</a:t>
            </a:r>
            <a:r>
              <a:rPr lang="en-US" b="1" dirty="0" smtClean="0"/>
              <a:t> test is still very useful, especially when two tests are performed four to five days apart after the end of the first week, its interpretation is full of difficulties especially in endemic areas and in people who have had the typhoid vaccine</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49076473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Fluid replacement due to </a:t>
            </a:r>
            <a:r>
              <a:rPr lang="en-US" b="1" dirty="0" err="1" smtClean="0"/>
              <a:t>diarrhoea</a:t>
            </a:r>
            <a:endParaRPr lang="en-US" b="1" dirty="0" smtClean="0"/>
          </a:p>
          <a:p>
            <a:pPr lvl="0"/>
            <a:r>
              <a:rPr lang="en-US" b="1" dirty="0" smtClean="0"/>
              <a:t>Oral </a:t>
            </a:r>
            <a:r>
              <a:rPr lang="en-US" b="1" dirty="0" err="1" smtClean="0"/>
              <a:t>norfloxacin</a:t>
            </a:r>
            <a:r>
              <a:rPr lang="en-US" b="1" dirty="0" smtClean="0"/>
              <a:t> 400mg 12 hourly for 10 - 14 days</a:t>
            </a:r>
          </a:p>
          <a:p>
            <a:pPr lvl="0"/>
            <a:r>
              <a:rPr lang="en-US" b="1" dirty="0" smtClean="0"/>
              <a:t>Oral </a:t>
            </a:r>
            <a:r>
              <a:rPr lang="en-US" b="1" dirty="0" err="1" smtClean="0"/>
              <a:t>ciproxacin</a:t>
            </a:r>
            <a:r>
              <a:rPr lang="en-US" b="1" dirty="0" smtClean="0"/>
              <a:t> 500mg bd. for 14 days</a:t>
            </a:r>
          </a:p>
          <a:p>
            <a:pPr lvl="0"/>
            <a:r>
              <a:rPr lang="en-US" b="1" dirty="0" smtClean="0"/>
              <a:t>Contaminated articles should be disposed by incineration</a:t>
            </a:r>
          </a:p>
          <a:p>
            <a:pPr lvl="0"/>
            <a:r>
              <a:rPr lang="en-US" b="1" dirty="0" smtClean="0"/>
              <a:t>Stools and urine should be disposed of in a pit latrine or septic tank</a:t>
            </a:r>
          </a:p>
          <a:p>
            <a:r>
              <a:rPr lang="en-US" b="1" dirty="0" smtClean="0"/>
              <a:t>Surgical treatment for perforated bowels</a:t>
            </a:r>
            <a:endParaRPr lang="en-US" b="1" dirty="0"/>
          </a:p>
        </p:txBody>
      </p:sp>
      <p:sp>
        <p:nvSpPr>
          <p:cNvPr id="3" name="Title 2"/>
          <p:cNvSpPr>
            <a:spLocks noGrp="1"/>
          </p:cNvSpPr>
          <p:nvPr>
            <p:ph type="title"/>
          </p:nvPr>
        </p:nvSpPr>
        <p:spPr/>
        <p:txBody>
          <a:bodyPr/>
          <a:lstStyle/>
          <a:p>
            <a:r>
              <a:rPr lang="en-US" dirty="0" smtClean="0"/>
              <a:t>Treatment</a:t>
            </a:r>
            <a:endParaRPr lang="en-US" dirty="0"/>
          </a:p>
        </p:txBody>
      </p:sp>
    </p:spTree>
    <p:extLst>
      <p:ext uri="{BB962C8B-B14F-4D97-AF65-F5344CB8AC3E}">
        <p14:creationId xmlns:p14="http://schemas.microsoft.com/office/powerpoint/2010/main" val="86978396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Identification of the carriers especially those who work as food handlers and treat them promptly</a:t>
            </a:r>
          </a:p>
          <a:p>
            <a:pPr lvl="0"/>
            <a:r>
              <a:rPr lang="en-US" b="1" dirty="0" smtClean="0"/>
              <a:t>Administration of typhoid vaccine</a:t>
            </a:r>
          </a:p>
          <a:p>
            <a:pPr lvl="0"/>
            <a:r>
              <a:rPr lang="en-US" b="1" dirty="0" smtClean="0"/>
              <a:t>Safe water supply</a:t>
            </a:r>
          </a:p>
          <a:p>
            <a:r>
              <a:rPr lang="en-US" b="1" dirty="0" smtClean="0"/>
              <a:t>Improvement in food hygiene</a:t>
            </a:r>
            <a:endParaRPr lang="en-US"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276219793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3600" b="1" dirty="0" smtClean="0"/>
              <a:t>When you see the following signs and symptoms, then you need to suspect the presence of typhoid.</a:t>
            </a:r>
          </a:p>
          <a:p>
            <a:pPr marL="852678" indent="-742950">
              <a:buFont typeface="+mj-lt"/>
              <a:buAutoNum type="arabicParenR"/>
            </a:pPr>
            <a:r>
              <a:rPr lang="en-US" sz="3600" b="1" dirty="0" smtClean="0"/>
              <a:t>Fever that starts low and increases daily, possibly reaching as high as 40.5 C</a:t>
            </a:r>
          </a:p>
          <a:p>
            <a:pPr marL="852678" indent="-742950">
              <a:buFont typeface="+mj-lt"/>
              <a:buAutoNum type="arabicParenR"/>
            </a:pPr>
            <a:r>
              <a:rPr lang="en-US" sz="3600" b="1" dirty="0" smtClean="0"/>
              <a:t>Headache</a:t>
            </a:r>
          </a:p>
          <a:p>
            <a:pPr marL="852678" indent="-742950">
              <a:buFont typeface="+mj-lt"/>
              <a:buAutoNum type="arabicParenR"/>
            </a:pPr>
            <a:r>
              <a:rPr lang="en-US" sz="3600" b="1" dirty="0" smtClean="0"/>
              <a:t>Weakness and fatigue</a:t>
            </a:r>
          </a:p>
          <a:p>
            <a:pPr marL="852678" indent="-742950">
              <a:buFont typeface="+mj-lt"/>
              <a:buAutoNum type="arabicParenR"/>
            </a:pPr>
            <a:r>
              <a:rPr lang="en-US" sz="3600" b="1" dirty="0" smtClean="0"/>
              <a:t>Muscle aches</a:t>
            </a:r>
          </a:p>
          <a:p>
            <a:pPr marL="852678" indent="-742950">
              <a:buFont typeface="+mj-lt"/>
              <a:buAutoNum type="arabicParenR"/>
            </a:pPr>
            <a:r>
              <a:rPr lang="en-US" sz="3600" b="1" dirty="0" smtClean="0"/>
              <a:t>Sweating</a:t>
            </a:r>
          </a:p>
          <a:p>
            <a:pPr marL="852678" indent="-742950">
              <a:buFont typeface="+mj-lt"/>
              <a:buAutoNum type="arabicParenR"/>
            </a:pPr>
            <a:r>
              <a:rPr lang="en-US" sz="3600" b="1" dirty="0" smtClean="0"/>
              <a:t>Dry cough</a:t>
            </a:r>
          </a:p>
          <a:p>
            <a:pPr marL="852678" indent="-742950">
              <a:buFont typeface="+mj-lt"/>
              <a:buAutoNum type="arabicParenR"/>
            </a:pPr>
            <a:r>
              <a:rPr lang="en-US" sz="3600" b="1" dirty="0" smtClean="0"/>
              <a:t>Loss of appetite and weight loss</a:t>
            </a:r>
          </a:p>
          <a:p>
            <a:pPr marL="852678" indent="-742950">
              <a:buFont typeface="+mj-lt"/>
              <a:buAutoNum type="arabicParenR"/>
            </a:pPr>
            <a:r>
              <a:rPr lang="en-US" sz="3600" b="1" dirty="0" smtClean="0"/>
              <a:t>Abdominal pain</a:t>
            </a:r>
          </a:p>
          <a:p>
            <a:pPr marL="852678" indent="-742950">
              <a:buFont typeface="+mj-lt"/>
              <a:buAutoNum type="arabicParenR"/>
            </a:pPr>
            <a:r>
              <a:rPr lang="en-US" sz="3600" b="1" dirty="0" smtClean="0"/>
              <a:t>Diarrhea or constipation</a:t>
            </a:r>
          </a:p>
          <a:p>
            <a:pPr marL="852678" indent="-742950">
              <a:buFont typeface="+mj-lt"/>
              <a:buAutoNum type="arabicParenR"/>
            </a:pPr>
            <a:r>
              <a:rPr lang="en-US" sz="3600" b="1" dirty="0" smtClean="0"/>
              <a:t>Rash</a:t>
            </a:r>
          </a:p>
          <a:p>
            <a:pPr marL="852678" indent="-742950">
              <a:buFont typeface="+mj-lt"/>
              <a:buAutoNum type="arabicParenR"/>
            </a:pPr>
            <a:r>
              <a:rPr lang="en-US" sz="3600" b="1" dirty="0" smtClean="0"/>
              <a:t>Extremely swollen abdomen</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3532300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Bacillary dysentery, also known as shigellosis, is an acute bacterial disease of the intestines. It is common especially in areas where the standards of hygiene are low, particularly, where there is scarcity of safe water, improper human excreta disposal, large population of flies and child malnutrition. Once again humans are the only known reservoir</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BACILLARY DYSENTERY (SHIGELLOSIS) </a:t>
            </a:r>
            <a:br>
              <a:rPr lang="en-US" dirty="0" smtClean="0"/>
            </a:br>
            <a:r>
              <a:rPr lang="en-US" dirty="0" smtClean="0"/>
              <a:t> </a:t>
            </a:r>
            <a:br>
              <a:rPr lang="en-US" dirty="0" smtClean="0"/>
            </a:br>
            <a:endParaRPr lang="en-US" dirty="0"/>
          </a:p>
        </p:txBody>
      </p:sp>
    </p:spTree>
    <p:extLst>
      <p:ext uri="{BB962C8B-B14F-4D97-AF65-F5344CB8AC3E}">
        <p14:creationId xmlns:p14="http://schemas.microsoft.com/office/powerpoint/2010/main" val="129578866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It is caused by a non-motile gram-negative bacilli of the genus </a:t>
            </a:r>
            <a:r>
              <a:rPr lang="en-US" b="1" dirty="0" err="1" smtClean="0"/>
              <a:t>shigella</a:t>
            </a:r>
            <a:r>
              <a:rPr lang="en-US" b="1" dirty="0" smtClean="0"/>
              <a:t> spp. The organisms responsible for outbreaks are:</a:t>
            </a:r>
          </a:p>
          <a:p>
            <a:pPr lvl="0"/>
            <a:r>
              <a:rPr lang="en-US" b="1" i="1" dirty="0" err="1" smtClean="0"/>
              <a:t>Shigella</a:t>
            </a:r>
            <a:r>
              <a:rPr lang="en-US" b="1" i="1" dirty="0" smtClean="0"/>
              <a:t> </a:t>
            </a:r>
            <a:r>
              <a:rPr lang="en-US" b="1" i="1" dirty="0" err="1" smtClean="0"/>
              <a:t>sonnei</a:t>
            </a:r>
            <a:endParaRPr lang="en-US" b="1" dirty="0" smtClean="0"/>
          </a:p>
          <a:p>
            <a:pPr lvl="0"/>
            <a:r>
              <a:rPr lang="en-US" b="1" i="1" dirty="0" err="1" smtClean="0"/>
              <a:t>Shigella</a:t>
            </a:r>
            <a:r>
              <a:rPr lang="en-US" b="1" i="1" dirty="0" smtClean="0"/>
              <a:t> </a:t>
            </a:r>
            <a:r>
              <a:rPr lang="en-US" b="1" i="1" dirty="0" err="1" smtClean="0"/>
              <a:t>dysenteriae</a:t>
            </a:r>
            <a:endParaRPr lang="en-US" b="1" dirty="0" smtClean="0"/>
          </a:p>
          <a:p>
            <a:pPr lvl="0"/>
            <a:r>
              <a:rPr lang="en-US" b="1" i="1" dirty="0" err="1" smtClean="0"/>
              <a:t>Shigella</a:t>
            </a:r>
            <a:r>
              <a:rPr lang="en-US" b="1" i="1" dirty="0" smtClean="0"/>
              <a:t> </a:t>
            </a:r>
            <a:r>
              <a:rPr lang="en-US" b="1" i="1" dirty="0" err="1" smtClean="0"/>
              <a:t>flexneri</a:t>
            </a:r>
            <a:endParaRPr lang="en-US" b="1" dirty="0" smtClean="0"/>
          </a:p>
          <a:p>
            <a:pPr lvl="0"/>
            <a:r>
              <a:rPr lang="en-US" b="1" i="1" dirty="0" err="1" smtClean="0"/>
              <a:t>Shigella</a:t>
            </a:r>
            <a:r>
              <a:rPr lang="en-US" b="1" i="1" dirty="0" smtClean="0"/>
              <a:t> </a:t>
            </a:r>
            <a:r>
              <a:rPr lang="en-US" b="1" i="1" dirty="0" err="1" smtClean="0"/>
              <a:t>boydii</a:t>
            </a:r>
            <a:endParaRPr lang="en-US" b="1" dirty="0" smtClean="0"/>
          </a:p>
          <a:p>
            <a:r>
              <a:rPr lang="en-US" b="1" dirty="0" smtClean="0"/>
              <a:t>However, the first three organisms are the most common causes of outbreaks</a:t>
            </a:r>
            <a:endParaRPr lang="en-US" b="1" dirty="0"/>
          </a:p>
        </p:txBody>
      </p:sp>
      <p:sp>
        <p:nvSpPr>
          <p:cNvPr id="3" name="Title 2"/>
          <p:cNvSpPr>
            <a:spLocks noGrp="1"/>
          </p:cNvSpPr>
          <p:nvPr>
            <p:ph type="title"/>
          </p:nvPr>
        </p:nvSpPr>
        <p:spPr/>
        <p:txBody>
          <a:bodyPr/>
          <a:lstStyle/>
          <a:p>
            <a:r>
              <a:rPr lang="en-US" dirty="0" smtClean="0"/>
              <a:t>Causative organisms</a:t>
            </a:r>
            <a:endParaRPr lang="en-US" dirty="0"/>
          </a:p>
        </p:txBody>
      </p:sp>
    </p:spTree>
    <p:extLst>
      <p:ext uri="{BB962C8B-B14F-4D97-AF65-F5344CB8AC3E}">
        <p14:creationId xmlns:p14="http://schemas.microsoft.com/office/powerpoint/2010/main" val="247757322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The mode of transmission of the disease is the </a:t>
            </a:r>
            <a:r>
              <a:rPr lang="en-US" sz="2800" b="1" dirty="0" err="1" smtClean="0"/>
              <a:t>faecal</a:t>
            </a:r>
            <a:r>
              <a:rPr lang="en-US" sz="2800" b="1" dirty="0" smtClean="0"/>
              <a:t>-oral route. </a:t>
            </a:r>
          </a:p>
          <a:p>
            <a:r>
              <a:rPr lang="en-US" sz="2800" b="1" dirty="0" smtClean="0"/>
              <a:t>The organisms are transmitted directly through flies or contaminated hands. </a:t>
            </a:r>
          </a:p>
          <a:p>
            <a:r>
              <a:rPr lang="en-US" sz="2800" b="1" dirty="0" smtClean="0"/>
              <a:t>Indirect transmission may also occur through dishes which are poorly washed. </a:t>
            </a:r>
          </a:p>
          <a:p>
            <a:r>
              <a:rPr lang="en-US" sz="2800" b="1" dirty="0" smtClean="0"/>
              <a:t>The </a:t>
            </a:r>
            <a:r>
              <a:rPr lang="en-US" sz="2800" b="1" dirty="0" err="1" smtClean="0"/>
              <a:t>shigella</a:t>
            </a:r>
            <a:r>
              <a:rPr lang="en-US" sz="2800" b="1" dirty="0" smtClean="0"/>
              <a:t> multiply in food which when ingested causes dysentery</a:t>
            </a:r>
            <a:endParaRPr lang="en-US" sz="2800"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 </a:t>
            </a:r>
            <a:br>
              <a:rPr lang="en-US" dirty="0" smtClean="0"/>
            </a:br>
            <a:endParaRPr lang="en-US" dirty="0"/>
          </a:p>
        </p:txBody>
      </p:sp>
    </p:spTree>
    <p:extLst>
      <p:ext uri="{BB962C8B-B14F-4D97-AF65-F5344CB8AC3E}">
        <p14:creationId xmlns:p14="http://schemas.microsoft.com/office/powerpoint/2010/main" val="2506128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spcBef>
                <a:spcPts val="500"/>
              </a:spcBef>
              <a:spcAft>
                <a:spcPts val="500"/>
              </a:spcAft>
              <a:defRPr/>
            </a:pPr>
            <a:r>
              <a:rPr lang="en-US" sz="2800" b="1" dirty="0" smtClean="0"/>
              <a:t>Virulence: is the degree of </a:t>
            </a:r>
            <a:r>
              <a:rPr lang="en-US" sz="2800" b="1" dirty="0" err="1" smtClean="0"/>
              <a:t>pathogenicity</a:t>
            </a:r>
            <a:r>
              <a:rPr lang="en-US" sz="2800" b="1" dirty="0" smtClean="0"/>
              <a:t>; the disease evoking power of a micro-organism in a given host. Numerically expressed as the ratio of the number of cases of overt infection to the total number infected, as determined by immunoassay. When death is the only criterion of severity, this is the case fatality rate.</a:t>
            </a:r>
          </a:p>
          <a:p>
            <a:pPr>
              <a:lnSpc>
                <a:spcPct val="80000"/>
              </a:lnSpc>
              <a:spcBef>
                <a:spcPts val="500"/>
              </a:spcBef>
              <a:spcAft>
                <a:spcPts val="500"/>
              </a:spcAft>
              <a:buNone/>
              <a:defRPr/>
            </a:pPr>
            <a:endParaRPr lang="en-US" sz="2800" b="1" dirty="0" smtClean="0"/>
          </a:p>
          <a:p>
            <a:pPr>
              <a:lnSpc>
                <a:spcPct val="80000"/>
              </a:lnSpc>
              <a:spcBef>
                <a:spcPts val="500"/>
              </a:spcBef>
              <a:spcAft>
                <a:spcPts val="500"/>
              </a:spcAft>
              <a:defRPr/>
            </a:pPr>
            <a:r>
              <a:rPr lang="en-US" sz="2800" b="1" dirty="0" smtClean="0"/>
              <a:t> Case fatality rate for infectious diseases: is the proportion of infected individuals who die of the infection. This is a function of the severity of the infection and is heavily influenced by how many mild cases are not diagnosed</a:t>
            </a:r>
            <a:r>
              <a:rPr lang="en-US" sz="2800" dirty="0" smtClean="0"/>
              <a:t>.</a:t>
            </a:r>
          </a:p>
          <a:p>
            <a:endParaRPr lang="en-US" dirty="0"/>
          </a:p>
        </p:txBody>
      </p:sp>
      <p:sp>
        <p:nvSpPr>
          <p:cNvPr id="3" name="Title 2"/>
          <p:cNvSpPr>
            <a:spLocks noGrp="1"/>
          </p:cNvSpPr>
          <p:nvPr>
            <p:ph type="title"/>
          </p:nvPr>
        </p:nvSpPr>
        <p:spPr/>
        <p:txBody>
          <a:bodyPr>
            <a:normAutofit/>
          </a:bodyPr>
          <a:lstStyle/>
          <a:p>
            <a:r>
              <a:rPr lang="en-US" sz="4400" dirty="0" smtClean="0"/>
              <a:t>Virulence and Case Fatality Rate</a:t>
            </a:r>
            <a:endParaRPr lang="en-US" dirty="0"/>
          </a:p>
        </p:txBody>
      </p:sp>
    </p:spTree>
    <p:extLst>
      <p:ext uri="{BB962C8B-B14F-4D97-AF65-F5344CB8AC3E}">
        <p14:creationId xmlns:p14="http://schemas.microsoft.com/office/powerpoint/2010/main" val="241109500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disease has a short incubation period of one to four days. </a:t>
            </a:r>
          </a:p>
          <a:p>
            <a:r>
              <a:rPr lang="en-US" b="1" dirty="0" smtClean="0"/>
              <a:t>The onset is sudden with fever, headache, </a:t>
            </a:r>
            <a:r>
              <a:rPr lang="en-US" b="1" dirty="0" err="1" smtClean="0"/>
              <a:t>diarrhoea</a:t>
            </a:r>
            <a:r>
              <a:rPr lang="en-US" b="1" dirty="0" smtClean="0"/>
              <a:t> with streaks of blood, and colicky abdominal pains. </a:t>
            </a:r>
          </a:p>
          <a:p>
            <a:r>
              <a:rPr lang="en-US" b="1" dirty="0" smtClean="0"/>
              <a:t>After a few motions (usually in a few hours) </a:t>
            </a:r>
            <a:r>
              <a:rPr lang="en-US" b="1" dirty="0" err="1" smtClean="0"/>
              <a:t>diarrhoea</a:t>
            </a:r>
            <a:r>
              <a:rPr lang="en-US" b="1" dirty="0" smtClean="0"/>
              <a:t> stops and is followed by severe colicky abdominal pain known as dysenteric syndrome, and painful contractions of the sphincter </a:t>
            </a:r>
            <a:r>
              <a:rPr lang="en-US" b="1" dirty="0" err="1" smtClean="0"/>
              <a:t>ani</a:t>
            </a:r>
            <a:r>
              <a:rPr lang="en-US" b="1" dirty="0" smtClean="0"/>
              <a:t> which produce an irresistible urge to defecate (</a:t>
            </a:r>
            <a:r>
              <a:rPr lang="en-US" b="1" dirty="0" err="1" smtClean="0"/>
              <a:t>tenesmus</a:t>
            </a:r>
            <a:r>
              <a:rPr lang="en-US" dirty="0" smtClean="0"/>
              <a:t>). </a:t>
            </a:r>
            <a:endParaRPr lang="en-US" dirty="0"/>
          </a:p>
        </p:txBody>
      </p:sp>
      <p:sp>
        <p:nvSpPr>
          <p:cNvPr id="3" name="Title 2"/>
          <p:cNvSpPr>
            <a:spLocks noGrp="1"/>
          </p:cNvSpPr>
          <p:nvPr>
            <p:ph type="title"/>
          </p:nvPr>
        </p:nvSpPr>
        <p:spPr/>
        <p:txBody>
          <a:bodyPr/>
          <a:lstStyle/>
          <a:p>
            <a:r>
              <a:rPr lang="en-US" dirty="0" smtClean="0"/>
              <a:t>Clinical Features </a:t>
            </a:r>
            <a:endParaRPr lang="en-US" dirty="0"/>
          </a:p>
        </p:txBody>
      </p:sp>
    </p:spTree>
    <p:extLst>
      <p:ext uri="{BB962C8B-B14F-4D97-AF65-F5344CB8AC3E}">
        <p14:creationId xmlns:p14="http://schemas.microsoft.com/office/powerpoint/2010/main" val="407322520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When the patient goes to the toilet they pass small amounts of purulent mucus and blood.</a:t>
            </a:r>
          </a:p>
          <a:p>
            <a:r>
              <a:rPr lang="en-US" b="1" dirty="0" smtClean="0"/>
              <a:t>Vomiting may also occur. </a:t>
            </a:r>
          </a:p>
          <a:p>
            <a:r>
              <a:rPr lang="en-US" b="1" dirty="0" smtClean="0"/>
              <a:t>Toxins produced by the </a:t>
            </a:r>
            <a:r>
              <a:rPr lang="en-US" b="1" dirty="0" err="1" smtClean="0"/>
              <a:t>shigella</a:t>
            </a:r>
            <a:r>
              <a:rPr lang="en-US" b="1" dirty="0" smtClean="0"/>
              <a:t> on the wall of the colon may be absorbed into the blood stream resulting in </a:t>
            </a:r>
            <a:r>
              <a:rPr lang="en-US" b="1" dirty="0" err="1" smtClean="0"/>
              <a:t>toxaemia</a:t>
            </a:r>
            <a:r>
              <a:rPr lang="en-US" b="1" dirty="0" smtClean="0"/>
              <a:t>. </a:t>
            </a:r>
          </a:p>
          <a:p>
            <a:r>
              <a:rPr lang="en-US" b="1" dirty="0" err="1" smtClean="0"/>
              <a:t>Toxaemia</a:t>
            </a:r>
            <a:r>
              <a:rPr lang="en-US" b="1" dirty="0" smtClean="0"/>
              <a:t> causes high fever and rapid pulse.</a:t>
            </a:r>
          </a:p>
          <a:p>
            <a:r>
              <a:rPr lang="en-US" b="1" dirty="0" smtClean="0"/>
              <a:t>Dehydration is also common and dangerous as it may cause muscular cramps, </a:t>
            </a:r>
            <a:r>
              <a:rPr lang="en-US" b="1" dirty="0" err="1" smtClean="0"/>
              <a:t>oliguria</a:t>
            </a:r>
            <a:r>
              <a:rPr lang="en-US" b="1" dirty="0" smtClean="0"/>
              <a:t> and shock. In infants, rectal </a:t>
            </a:r>
            <a:r>
              <a:rPr lang="en-US" b="1" dirty="0" err="1" smtClean="0"/>
              <a:t>prolapse</a:t>
            </a:r>
            <a:r>
              <a:rPr lang="en-US" b="1" dirty="0" smtClean="0"/>
              <a:t> may occur as well as convulsions. </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74225109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The following laboratory examinations are undertaken:</a:t>
            </a:r>
          </a:p>
          <a:p>
            <a:pPr lvl="0">
              <a:buFont typeface="Wingdings" pitchFamily="2" charset="2"/>
              <a:buChar char="q"/>
            </a:pPr>
            <a:r>
              <a:rPr lang="en-US" sz="3600" b="1" dirty="0" smtClean="0"/>
              <a:t>Stool examination which shows the presence of blood and mucus</a:t>
            </a:r>
          </a:p>
          <a:p>
            <a:pPr lvl="0">
              <a:buFont typeface="Wingdings" pitchFamily="2" charset="2"/>
              <a:buChar char="q"/>
            </a:pPr>
            <a:r>
              <a:rPr lang="en-US" sz="3600" b="1" dirty="0" smtClean="0"/>
              <a:t>Stool microscopy which shows presence of large numbers of white blood cells and erythrocytes</a:t>
            </a:r>
          </a:p>
          <a:p>
            <a:pPr lvl="0">
              <a:buFont typeface="Wingdings" pitchFamily="2" charset="2"/>
              <a:buChar char="q"/>
            </a:pPr>
            <a:r>
              <a:rPr lang="en-US" sz="3600" b="1" dirty="0" smtClean="0"/>
              <a:t>Stool culture for </a:t>
            </a:r>
            <a:r>
              <a:rPr lang="en-US" sz="3600" b="1" dirty="0" err="1" smtClean="0"/>
              <a:t>shigella</a:t>
            </a:r>
            <a:r>
              <a:rPr lang="en-US" sz="3600" b="1" dirty="0" smtClean="0"/>
              <a:t> spp. </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366098257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b="1" dirty="0" smtClean="0"/>
              <a:t>Antibiotics: oral ciprofloxacin 500mg </a:t>
            </a:r>
            <a:br>
              <a:rPr lang="en-US" b="1" dirty="0" smtClean="0"/>
            </a:br>
            <a:r>
              <a:rPr lang="en-US" b="1" dirty="0" smtClean="0"/>
              <a:t>12 hourly for five to seven days</a:t>
            </a:r>
          </a:p>
          <a:p>
            <a:pPr lvl="0"/>
            <a:r>
              <a:rPr lang="en-US" b="1" dirty="0" smtClean="0"/>
              <a:t>Analgesics for colic such as codeine phosphate and </a:t>
            </a:r>
            <a:r>
              <a:rPr lang="en-US" b="1" dirty="0" err="1" smtClean="0"/>
              <a:t>loperamide</a:t>
            </a:r>
            <a:r>
              <a:rPr lang="en-US" b="1" dirty="0" smtClean="0"/>
              <a:t>, belladonna, </a:t>
            </a:r>
            <a:br>
              <a:rPr lang="en-US" b="1" dirty="0" smtClean="0"/>
            </a:br>
            <a:r>
              <a:rPr lang="en-US" b="1" dirty="0" smtClean="0"/>
              <a:t>or </a:t>
            </a:r>
            <a:r>
              <a:rPr lang="en-US" b="1" dirty="0" err="1" smtClean="0"/>
              <a:t>paracetamol</a:t>
            </a:r>
            <a:endParaRPr lang="en-US" b="1" dirty="0" smtClean="0"/>
          </a:p>
          <a:p>
            <a:pPr lvl="0"/>
            <a:r>
              <a:rPr lang="en-US" b="1" dirty="0" smtClean="0"/>
              <a:t>Rehydration due to </a:t>
            </a:r>
            <a:r>
              <a:rPr lang="en-US" b="1" dirty="0" err="1" smtClean="0"/>
              <a:t>diarrhoea</a:t>
            </a:r>
            <a:r>
              <a:rPr lang="en-US" b="1" dirty="0" smtClean="0"/>
              <a:t> and fluid loss. Oral rehydration using ORS in water is always useful as an aid to </a:t>
            </a:r>
            <a:r>
              <a:rPr lang="en-US" b="1" dirty="0" err="1" smtClean="0"/>
              <a:t>parenteral</a:t>
            </a:r>
            <a:r>
              <a:rPr lang="en-US" b="1" dirty="0" smtClean="0"/>
              <a:t> rehydration. It also carries less danger of disturbing electrolyte balance. However, intravenous fluid should be given to the very ill who cannot take anything orally.</a:t>
            </a:r>
          </a:p>
          <a:p>
            <a:r>
              <a:rPr lang="en-US" b="1"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Management </a:t>
            </a:r>
            <a:br>
              <a:rPr lang="en-US" dirty="0" smtClean="0"/>
            </a:br>
            <a:endParaRPr lang="en-US" dirty="0"/>
          </a:p>
        </p:txBody>
      </p:sp>
    </p:spTree>
    <p:extLst>
      <p:ext uri="{BB962C8B-B14F-4D97-AF65-F5344CB8AC3E}">
        <p14:creationId xmlns:p14="http://schemas.microsoft.com/office/powerpoint/2010/main" val="351017056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smtClean="0"/>
              <a:t>Safe water supply</a:t>
            </a:r>
          </a:p>
          <a:p>
            <a:pPr lvl="0"/>
            <a:r>
              <a:rPr lang="en-US" sz="2800" b="1" dirty="0" smtClean="0"/>
              <a:t>Improvement in personal hygiene</a:t>
            </a:r>
          </a:p>
          <a:p>
            <a:pPr lvl="0"/>
            <a:r>
              <a:rPr lang="en-US" sz="2800" b="1" dirty="0" smtClean="0"/>
              <a:t>Digging and use of pit latrines</a:t>
            </a:r>
          </a:p>
          <a:p>
            <a:pPr lvl="0"/>
            <a:r>
              <a:rPr lang="en-US" sz="2800" b="1" dirty="0" err="1" smtClean="0"/>
              <a:t>Practising</a:t>
            </a:r>
            <a:r>
              <a:rPr lang="en-US" sz="2800" b="1" dirty="0" smtClean="0"/>
              <a:t> food hygiene</a:t>
            </a:r>
          </a:p>
          <a:p>
            <a:pPr lvl="0"/>
            <a:r>
              <a:rPr lang="en-US" sz="2800" b="1" dirty="0" smtClean="0"/>
              <a:t>Giving health education that </a:t>
            </a:r>
            <a:r>
              <a:rPr lang="en-US" sz="2800" b="1" dirty="0" err="1" smtClean="0"/>
              <a:t>emphasises</a:t>
            </a:r>
            <a:r>
              <a:rPr lang="en-US" sz="2800" b="1" dirty="0" smtClean="0"/>
              <a:t> environmental hygiene and breastfeeding</a:t>
            </a:r>
          </a:p>
          <a:p>
            <a:pPr lvl="0"/>
            <a:r>
              <a:rPr lang="en-US" sz="2800" b="1" dirty="0" smtClean="0"/>
              <a:t>Inspection of public eating places, markets, boarding schools and camps</a:t>
            </a:r>
          </a:p>
          <a:p>
            <a:pPr>
              <a:buNone/>
            </a:pPr>
            <a:endParaRPr lang="en-US" dirty="0" smtClean="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25293400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1"/>
            <a:ext cx="12192000" cy="1938992"/>
          </a:xfrm>
          <a:prstGeom prst="rect">
            <a:avLst/>
          </a:prstGeom>
        </p:spPr>
        <p:txBody>
          <a:bodyPr wrap="square">
            <a:spAutoFit/>
          </a:bodyPr>
          <a:lstStyle/>
          <a:p>
            <a:endParaRPr lang="en-US" sz="4000" b="1" dirty="0" smtClean="0"/>
          </a:p>
          <a:p>
            <a:pPr algn="ctr"/>
            <a:r>
              <a:rPr lang="en-US" sz="4000" b="1" dirty="0" smtClean="0"/>
              <a:t>DISEASES FROM CONTACT WITH ANIMALS OR ANIMAL PRODUCTS (ZOONOTIC DISEASES</a:t>
            </a:r>
            <a:r>
              <a:rPr lang="en-US" b="1" dirty="0" smtClean="0"/>
              <a:t>)</a:t>
            </a:r>
            <a:endParaRPr lang="en-US" dirty="0"/>
          </a:p>
        </p:txBody>
      </p:sp>
    </p:spTree>
    <p:extLst>
      <p:ext uri="{BB962C8B-B14F-4D97-AF65-F5344CB8AC3E}">
        <p14:creationId xmlns:p14="http://schemas.microsoft.com/office/powerpoint/2010/main" val="125765375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Rabies is a serious viral disease of canines which is incidentally transmitted to humans by the bite of a rabid animal. </a:t>
            </a:r>
          </a:p>
          <a:p>
            <a:r>
              <a:rPr lang="en-US" b="1" dirty="0" smtClean="0"/>
              <a:t>It is caused by a virus known as </a:t>
            </a:r>
            <a:r>
              <a:rPr lang="en-US" b="1" i="1" dirty="0" err="1" smtClean="0">
                <a:solidFill>
                  <a:srgbClr val="FF0000"/>
                </a:solidFill>
              </a:rPr>
              <a:t>lassa</a:t>
            </a:r>
            <a:r>
              <a:rPr lang="en-US" b="1" i="1" dirty="0" smtClean="0">
                <a:solidFill>
                  <a:srgbClr val="FF0000"/>
                </a:solidFill>
              </a:rPr>
              <a:t> virus type I.</a:t>
            </a:r>
            <a:r>
              <a:rPr lang="en-US" b="1" dirty="0" smtClean="0"/>
              <a:t> The disease is of public health importance because it has a case fatality rate of 100%.</a:t>
            </a:r>
          </a:p>
          <a:p>
            <a:r>
              <a:rPr lang="en-US" b="1" dirty="0" smtClean="0"/>
              <a:t> If a patient is not treated immediately after the bite, once the clinical signs appear it is too late</a:t>
            </a:r>
            <a:endParaRPr lang="en-US"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sz="5300" dirty="0" smtClean="0"/>
              <a:t>RABIES </a:t>
            </a:r>
            <a:br>
              <a:rPr lang="en-US" sz="5300" dirty="0" smtClean="0"/>
            </a:br>
            <a:endParaRPr lang="en-US" sz="5300" dirty="0"/>
          </a:p>
        </p:txBody>
      </p:sp>
    </p:spTree>
    <p:extLst>
      <p:ext uri="{BB962C8B-B14F-4D97-AF65-F5344CB8AC3E}">
        <p14:creationId xmlns:p14="http://schemas.microsoft.com/office/powerpoint/2010/main" val="377433039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rabies virus is transmitted to humans through the saliva of an infected animal such as a dog or cat. </a:t>
            </a:r>
          </a:p>
          <a:p>
            <a:r>
              <a:rPr lang="en-US" b="1" dirty="0" smtClean="0"/>
              <a:t>This happens when humans get bitten by a rabid animal or when its saliva comes into contact with the mucous membranes or open wound of a person. </a:t>
            </a:r>
          </a:p>
          <a:p>
            <a:r>
              <a:rPr lang="en-US" b="1" dirty="0" smtClean="0"/>
              <a:t>Dogs are the main host and transmitter of rabies.</a:t>
            </a:r>
          </a:p>
          <a:p>
            <a:r>
              <a:rPr lang="en-US" b="1" dirty="0" smtClean="0"/>
              <a:t>Incubation period ranges from 2 weeks to 1 year with an average of 2-3 months</a:t>
            </a:r>
          </a:p>
        </p:txBody>
      </p:sp>
      <p:sp>
        <p:nvSpPr>
          <p:cNvPr id="3" name="Title 2"/>
          <p:cNvSpPr>
            <a:spLocks noGrp="1"/>
          </p:cNvSpPr>
          <p:nvPr>
            <p:ph type="title"/>
          </p:nvPr>
        </p:nvSpPr>
        <p:spPr/>
        <p:txBody>
          <a:bodyPr/>
          <a:lstStyle/>
          <a:p>
            <a:r>
              <a:rPr lang="en-US" dirty="0" smtClean="0"/>
              <a:t>Mode of Transmission </a:t>
            </a:r>
            <a:endParaRPr lang="en-US" dirty="0"/>
          </a:p>
        </p:txBody>
      </p:sp>
    </p:spTree>
    <p:extLst>
      <p:ext uri="{BB962C8B-B14F-4D97-AF65-F5344CB8AC3E}">
        <p14:creationId xmlns:p14="http://schemas.microsoft.com/office/powerpoint/2010/main" val="192341308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The earliest symptoms usually consist of increasingly severe pain in the bite wound, irritability, nausea, sore throat, headache and loss of appetite</a:t>
            </a:r>
          </a:p>
          <a:p>
            <a:r>
              <a:rPr lang="en-US" sz="2800" b="1" dirty="0" smtClean="0"/>
              <a:t>Later, two clinical presentations emerge:</a:t>
            </a:r>
          </a:p>
          <a:p>
            <a:pPr>
              <a:buNone/>
            </a:pPr>
            <a:r>
              <a:rPr lang="en-US" sz="2800" b="1" dirty="0" smtClean="0"/>
              <a:t>1. ‘furious’ rabies stage: it lasts for two to three days and sometimes for five to six days and it is characterized by:</a:t>
            </a:r>
          </a:p>
          <a:p>
            <a:pPr>
              <a:buFont typeface="Wingdings" pitchFamily="2" charset="2"/>
              <a:buChar char="q"/>
            </a:pPr>
            <a:r>
              <a:rPr lang="en-US" sz="2800" b="1" dirty="0" smtClean="0"/>
              <a:t>convulsions,</a:t>
            </a:r>
          </a:p>
          <a:p>
            <a:pPr>
              <a:buFont typeface="Wingdings" pitchFamily="2" charset="2"/>
              <a:buChar char="q"/>
            </a:pPr>
            <a:r>
              <a:rPr lang="en-US" sz="2800" b="1" dirty="0" smtClean="0"/>
              <a:t>intense fear of death </a:t>
            </a:r>
          </a:p>
          <a:p>
            <a:pPr>
              <a:buFont typeface="Wingdings" pitchFamily="2" charset="2"/>
              <a:buChar char="q"/>
            </a:pPr>
            <a:r>
              <a:rPr lang="en-US" sz="2800" b="1" dirty="0" smtClean="0"/>
              <a:t> irrational excitement, which alternates with periods of alertness and calmness</a:t>
            </a:r>
            <a:endParaRPr lang="en-US" sz="2800" b="1" dirty="0"/>
          </a:p>
        </p:txBody>
      </p:sp>
      <p:sp>
        <p:nvSpPr>
          <p:cNvPr id="3" name="Title 2"/>
          <p:cNvSpPr>
            <a:spLocks noGrp="1"/>
          </p:cNvSpPr>
          <p:nvPr>
            <p:ph type="title"/>
          </p:nvPr>
        </p:nvSpPr>
        <p:spPr/>
        <p:txBody>
          <a:bodyPr/>
          <a:lstStyle/>
          <a:p>
            <a:r>
              <a:rPr lang="en-US" dirty="0" smtClean="0"/>
              <a:t>Clinical manifestations</a:t>
            </a:r>
            <a:endParaRPr lang="en-US" dirty="0"/>
          </a:p>
        </p:txBody>
      </p:sp>
    </p:spTree>
    <p:extLst>
      <p:ext uri="{BB962C8B-B14F-4D97-AF65-F5344CB8AC3E}">
        <p14:creationId xmlns:p14="http://schemas.microsoft.com/office/powerpoint/2010/main" val="427603319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patient is also unable to tolerate noise, bright light</a:t>
            </a:r>
          </a:p>
          <a:p>
            <a:r>
              <a:rPr lang="en-US" b="1" dirty="0" smtClean="0"/>
              <a:t>Aerophobia - fear of cold air</a:t>
            </a:r>
          </a:p>
          <a:p>
            <a:r>
              <a:rPr lang="en-US" b="1" dirty="0" smtClean="0"/>
              <a:t>Increased reflexes,</a:t>
            </a:r>
          </a:p>
          <a:p>
            <a:r>
              <a:rPr lang="en-US" b="1" dirty="0" smtClean="0"/>
              <a:t>Muscle spasms</a:t>
            </a:r>
          </a:p>
          <a:p>
            <a:r>
              <a:rPr lang="en-US" b="1" dirty="0" smtClean="0"/>
              <a:t> Excessive sweating</a:t>
            </a:r>
          </a:p>
          <a:p>
            <a:r>
              <a:rPr lang="en-US" b="1" dirty="0" smtClean="0"/>
              <a:t>Dilatation of pupils</a:t>
            </a:r>
          </a:p>
          <a:p>
            <a:r>
              <a:rPr lang="en-US" b="1" dirty="0" smtClean="0"/>
              <a:t>Excessive salivation and </a:t>
            </a:r>
            <a:r>
              <a:rPr lang="en-US" b="1" dirty="0" err="1" smtClean="0"/>
              <a:t>lacrimation</a:t>
            </a:r>
            <a:r>
              <a:rPr lang="en-US" b="1" dirty="0" smtClean="0"/>
              <a:t>. </a:t>
            </a:r>
          </a:p>
          <a:p>
            <a:r>
              <a:rPr lang="en-US" b="1" dirty="0" smtClean="0"/>
              <a:t>The patient develops intense hydrophobia (fear of water) because of the intense pain experienced when swallowing water due to spasms of the pharyngeal muscles</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90780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spcBef>
                <a:spcPts val="500"/>
              </a:spcBef>
              <a:spcAft>
                <a:spcPts val="500"/>
              </a:spcAft>
              <a:defRPr/>
            </a:pPr>
            <a:r>
              <a:rPr lang="en-US" sz="2800" b="1" dirty="0" smtClean="0"/>
              <a:t>Incubation period: time from exposure to development of disease. In other words, the time interval between invasion by an infectious agent and the appearance of the first sign or symptom of the disease in question.</a:t>
            </a:r>
          </a:p>
          <a:p>
            <a:pPr>
              <a:lnSpc>
                <a:spcPct val="80000"/>
              </a:lnSpc>
              <a:spcBef>
                <a:spcPts val="500"/>
              </a:spcBef>
              <a:spcAft>
                <a:spcPts val="500"/>
              </a:spcAft>
              <a:buNone/>
              <a:defRPr/>
            </a:pPr>
            <a:endParaRPr lang="en-US" sz="2800" b="1" dirty="0" smtClean="0"/>
          </a:p>
          <a:p>
            <a:pPr>
              <a:lnSpc>
                <a:spcPct val="80000"/>
              </a:lnSpc>
              <a:spcBef>
                <a:spcPts val="500"/>
              </a:spcBef>
              <a:spcAft>
                <a:spcPts val="500"/>
              </a:spcAft>
              <a:defRPr/>
            </a:pPr>
            <a:r>
              <a:rPr lang="en-US" sz="2800" b="1" dirty="0" smtClean="0"/>
              <a:t>Latent period: the period between exposure and the onset of infectiousness (this may be shorter or longer than the incubation period).</a:t>
            </a:r>
          </a:p>
          <a:p>
            <a:endParaRPr lang="en-US" dirty="0"/>
          </a:p>
        </p:txBody>
      </p:sp>
      <p:sp>
        <p:nvSpPr>
          <p:cNvPr id="3" name="Title 2"/>
          <p:cNvSpPr>
            <a:spLocks noGrp="1"/>
          </p:cNvSpPr>
          <p:nvPr>
            <p:ph type="title"/>
          </p:nvPr>
        </p:nvSpPr>
        <p:spPr/>
        <p:txBody>
          <a:bodyPr/>
          <a:lstStyle/>
          <a:p>
            <a:r>
              <a:rPr lang="en-US" dirty="0" smtClean="0"/>
              <a:t>Incubation and Latent periods</a:t>
            </a:r>
            <a:endParaRPr lang="en-US" dirty="0"/>
          </a:p>
        </p:txBody>
      </p:sp>
    </p:spTree>
    <p:extLst>
      <p:ext uri="{BB962C8B-B14F-4D97-AF65-F5344CB8AC3E}">
        <p14:creationId xmlns:p14="http://schemas.microsoft.com/office/powerpoint/2010/main" val="52288327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2. </a:t>
            </a:r>
            <a:r>
              <a:rPr lang="en-US" sz="3600" b="1" dirty="0" smtClean="0"/>
              <a:t>paralytic rabies stage: is characterized by:</a:t>
            </a:r>
          </a:p>
          <a:p>
            <a:pPr>
              <a:buFont typeface="Wingdings" pitchFamily="2" charset="2"/>
              <a:buChar char="Ø"/>
            </a:pPr>
            <a:r>
              <a:rPr lang="en-US" sz="3600" b="1" dirty="0" smtClean="0"/>
              <a:t> paralysis of muscles causing paraplegia, quadriplegia and coma.</a:t>
            </a:r>
          </a:p>
          <a:p>
            <a:pPr>
              <a:buFont typeface="Wingdings" pitchFamily="2" charset="2"/>
              <a:buChar char="Ø"/>
            </a:pPr>
            <a:r>
              <a:rPr lang="en-US" sz="3600" b="1" dirty="0" smtClean="0"/>
              <a:t> Patients who reach this stage do not survive for more than a week.</a:t>
            </a:r>
          </a:p>
          <a:p>
            <a:pPr>
              <a:buNone/>
            </a:pP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95237513"/>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Following inoculation, it begins to replicate in the skin or muscle tissue before it works its way into the peripheral nerves. </a:t>
            </a:r>
          </a:p>
          <a:p>
            <a:r>
              <a:rPr lang="en-US" sz="3200" b="1" dirty="0" smtClean="0"/>
              <a:t>It then spreads to the CNS in the endoneurium of the Schwann cells.</a:t>
            </a:r>
          </a:p>
          <a:p>
            <a:r>
              <a:rPr lang="en-US" sz="3200" b="1" dirty="0" smtClean="0"/>
              <a:t>Terminally, there is widespread CNS involvement and the patient presents with paralysis then to death </a:t>
            </a:r>
            <a:r>
              <a:rPr lang="en-US" dirty="0" smtClean="0"/>
              <a:t>. </a:t>
            </a:r>
            <a:endParaRPr lang="en-US" dirty="0"/>
          </a:p>
        </p:txBody>
      </p:sp>
      <p:sp>
        <p:nvSpPr>
          <p:cNvPr id="3" name="Title 2"/>
          <p:cNvSpPr>
            <a:spLocks noGrp="1"/>
          </p:cNvSpPr>
          <p:nvPr>
            <p:ph type="title"/>
          </p:nvPr>
        </p:nvSpPr>
        <p:spPr/>
        <p:txBody>
          <a:bodyPr/>
          <a:lstStyle/>
          <a:p>
            <a:r>
              <a:rPr lang="en-US" dirty="0" smtClean="0"/>
              <a:t>Pathophysiology</a:t>
            </a:r>
            <a:endParaRPr lang="en-US" dirty="0"/>
          </a:p>
        </p:txBody>
      </p:sp>
    </p:spTree>
    <p:extLst>
      <p:ext uri="{BB962C8B-B14F-4D97-AF65-F5344CB8AC3E}">
        <p14:creationId xmlns:p14="http://schemas.microsoft.com/office/powerpoint/2010/main" val="6980733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Diagnosis of rabies is made if a person is bitten by a dog with abnormal </a:t>
            </a:r>
            <a:r>
              <a:rPr lang="en-US" sz="3600" b="1" dirty="0" err="1" smtClean="0"/>
              <a:t>behaviour</a:t>
            </a:r>
            <a:r>
              <a:rPr lang="en-US" sz="3600" b="1" dirty="0" smtClean="0"/>
              <a:t> and without any provocation. </a:t>
            </a:r>
          </a:p>
          <a:p>
            <a:r>
              <a:rPr lang="en-US" sz="3600" b="1" dirty="0" smtClean="0"/>
              <a:t>In addition the presence of </a:t>
            </a:r>
            <a:r>
              <a:rPr lang="en-US" sz="3600" b="1" dirty="0" err="1" smtClean="0"/>
              <a:t>negli</a:t>
            </a:r>
            <a:r>
              <a:rPr lang="en-US" sz="3600" b="1" dirty="0" smtClean="0"/>
              <a:t> bodies in the brain of a suspected animal should confirm the disease</a:t>
            </a:r>
            <a:endParaRPr lang="en-US" sz="3600" b="1"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282533132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There is no cure for rabies once the disease has started.</a:t>
            </a:r>
          </a:p>
          <a:p>
            <a:r>
              <a:rPr lang="en-US" b="1" dirty="0" smtClean="0"/>
              <a:t> It is however possible to prevent it from reaching that stage by doing the following:</a:t>
            </a:r>
          </a:p>
          <a:p>
            <a:r>
              <a:rPr lang="en-US" b="1" dirty="0" smtClean="0">
                <a:solidFill>
                  <a:srgbClr val="FF0000"/>
                </a:solidFill>
              </a:rPr>
              <a:t>Post Bite Prophylaxis</a:t>
            </a:r>
            <a:r>
              <a:rPr lang="en-US" b="1" dirty="0" smtClean="0"/>
              <a:t/>
            </a:r>
            <a:br>
              <a:rPr lang="en-US" b="1" dirty="0" smtClean="0"/>
            </a:br>
            <a:r>
              <a:rPr lang="en-US" b="1" dirty="0" smtClean="0"/>
              <a:t>Immediately someone is bitten you should give first aid treatment of the bite with the aim of removing as much virus as possible</a:t>
            </a:r>
          </a:p>
          <a:p>
            <a:r>
              <a:rPr lang="en-US" b="1" dirty="0" smtClean="0"/>
              <a:t>This involves immediate flushing of the wounds preferably with running water and washing the surrounding skin with a lot of soap and water</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174558847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Iodine is also </a:t>
            </a:r>
            <a:r>
              <a:rPr lang="en-US" sz="3200" b="1" dirty="0" err="1" smtClean="0"/>
              <a:t>virucidal</a:t>
            </a:r>
            <a:r>
              <a:rPr lang="en-US" sz="3200" b="1" dirty="0" smtClean="0"/>
              <a:t> and may be used to clean the wound. </a:t>
            </a:r>
          </a:p>
          <a:p>
            <a:r>
              <a:rPr lang="en-US" sz="3200" b="1" dirty="0" smtClean="0"/>
              <a:t>Bite wounds should not be sutured immediately to prevent more traumas from the suturing needle, which will increase the areas for viral entry into the body tissue. Suturing may be done 24 to 48 hours after the bite using very few sutures under the cover of anti-rabies serum locally</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4243639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If an animal is available and looks healthy, write down the name and address of the patient and ask the person to come back for a check up after 10 days. The animal must be observed for 10 days. If it remain healthy during this period, there is no danger of rabies, If the animal shows signs of rabies ,the patient should come to hospital for immunization</a:t>
            </a:r>
            <a:r>
              <a:rPr lang="en-US" dirty="0" smtClean="0"/>
              <a:t>.</a:t>
            </a:r>
          </a:p>
          <a:p>
            <a:endParaRPr lang="en-US" dirty="0"/>
          </a:p>
        </p:txBody>
      </p:sp>
      <p:sp>
        <p:nvSpPr>
          <p:cNvPr id="3" name="Title 2"/>
          <p:cNvSpPr>
            <a:spLocks noGrp="1"/>
          </p:cNvSpPr>
          <p:nvPr>
            <p:ph type="title"/>
          </p:nvPr>
        </p:nvSpPr>
        <p:spPr/>
        <p:txBody>
          <a:bodyPr>
            <a:normAutofit/>
          </a:bodyPr>
          <a:lstStyle/>
          <a:p>
            <a:r>
              <a:rPr lang="en-US" dirty="0" smtClean="0"/>
              <a:t>How to handle a case of animal bite</a:t>
            </a:r>
            <a:endParaRPr lang="en-US" dirty="0"/>
          </a:p>
        </p:txBody>
      </p:sp>
    </p:spTree>
    <p:extLst>
      <p:ext uri="{BB962C8B-B14F-4D97-AF65-F5344CB8AC3E}">
        <p14:creationId xmlns:p14="http://schemas.microsoft.com/office/powerpoint/2010/main" val="85662166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If the animal has disappeared, the person must be immunized</a:t>
            </a:r>
          </a:p>
          <a:p>
            <a:r>
              <a:rPr lang="en-US" sz="3200" b="1" dirty="0" smtClean="0"/>
              <a:t>If the animal look rabid, the person must be taken for immunization</a:t>
            </a:r>
          </a:p>
          <a:p>
            <a:r>
              <a:rPr lang="en-US" sz="3200" b="1" dirty="0" smtClean="0"/>
              <a:t>If the animal is dead, it must be buried carefully and the person taken to hospital for immunization</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202354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This is a very safe and effective treatment following a rabid animal bite. </a:t>
            </a:r>
            <a:br>
              <a:rPr lang="en-US" b="1" dirty="0" smtClean="0"/>
            </a:br>
            <a:r>
              <a:rPr lang="en-US" b="1" dirty="0" smtClean="0"/>
              <a:t>The vaccine HDCV (Human Diploid cells tissue Culture Vaccine) is administered in </a:t>
            </a:r>
            <a:br>
              <a:rPr lang="en-US" b="1" dirty="0" smtClean="0"/>
            </a:br>
            <a:r>
              <a:rPr lang="en-US" b="1" dirty="0" smtClean="0"/>
              <a:t>six doses IM as follows: </a:t>
            </a:r>
          </a:p>
          <a:p>
            <a:r>
              <a:rPr lang="en-US" b="1" dirty="0" smtClean="0"/>
              <a:t>1ml immediately after exposure (day 0), 1ml on day 3, 1ml on day 7, 1ml on day 14, </a:t>
            </a:r>
            <a:br>
              <a:rPr lang="en-US" b="1" dirty="0" smtClean="0"/>
            </a:br>
            <a:r>
              <a:rPr lang="en-US" b="1" dirty="0" smtClean="0"/>
              <a:t>1ml on day 28, 1ml on day 90.</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Anti-Rabies Vaccine</a:t>
            </a:r>
            <a:br>
              <a:rPr lang="en-US" dirty="0" smtClean="0"/>
            </a:br>
            <a:endParaRPr lang="en-US" dirty="0"/>
          </a:p>
        </p:txBody>
      </p:sp>
    </p:spTree>
    <p:extLst>
      <p:ext uri="{BB962C8B-B14F-4D97-AF65-F5344CB8AC3E}">
        <p14:creationId xmlns:p14="http://schemas.microsoft.com/office/powerpoint/2010/main" val="177219117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Vaccinate dogs and cats against rabies as required by law.  All dogs and cats more than four months of age must be vaccinated against rabies. </a:t>
            </a:r>
          </a:p>
          <a:p>
            <a:r>
              <a:rPr lang="en-US" b="1" dirty="0" smtClean="0"/>
              <a:t>Keep dogs and cats under control.  Animal control laws prohibit allowing animals to roam unsupervised</a:t>
            </a:r>
          </a:p>
          <a:p>
            <a:pPr fontAlgn="base"/>
            <a:r>
              <a:rPr lang="en-US" b="1" dirty="0" smtClean="0"/>
              <a:t>Immediately wash the wound thoroughly, cleaning and flushing with plenty of soap and water for several minutes.</a:t>
            </a:r>
          </a:p>
          <a:p>
            <a:pPr fontAlgn="base"/>
            <a:r>
              <a:rPr lang="en-US" b="1" dirty="0" smtClean="0"/>
              <a:t>Immediately report all animal bites to your animal control agency, police department of health department for follow-up.</a:t>
            </a:r>
          </a:p>
          <a:p>
            <a:pPr fontAlgn="base"/>
            <a:r>
              <a:rPr lang="en-US" b="1" dirty="0" smtClean="0"/>
              <a:t>Identification and continual  observation of the animal (if wild or stray) to aid identification of signs and symptoms of rabies</a:t>
            </a:r>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19941209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Brucellosis is a </a:t>
            </a:r>
            <a:r>
              <a:rPr lang="en-US" b="1" dirty="0" err="1" smtClean="0"/>
              <a:t>zoonotic</a:t>
            </a:r>
            <a:r>
              <a:rPr lang="en-US" b="1" dirty="0" smtClean="0"/>
              <a:t> infection caused by the bacterial genus </a:t>
            </a:r>
            <a:r>
              <a:rPr lang="en-US" b="1" i="1" dirty="0" err="1" smtClean="0"/>
              <a:t>Brucella</a:t>
            </a:r>
            <a:endParaRPr lang="en-US" b="1" i="1" dirty="0" smtClean="0"/>
          </a:p>
          <a:p>
            <a:r>
              <a:rPr lang="en-US" b="1" dirty="0" err="1" smtClean="0"/>
              <a:t>Brucella</a:t>
            </a:r>
            <a:r>
              <a:rPr lang="en-US" b="1" dirty="0" smtClean="0"/>
              <a:t> spp. are small Gram-negative, non-motile, non-spore-forming </a:t>
            </a:r>
            <a:r>
              <a:rPr lang="en-US" b="1" dirty="0" err="1" smtClean="0"/>
              <a:t>coccibaccili</a:t>
            </a:r>
            <a:r>
              <a:rPr lang="en-US" dirty="0" smtClean="0"/>
              <a:t>.. </a:t>
            </a:r>
            <a:endParaRPr lang="en-US" b="1" i="1" dirty="0" smtClean="0"/>
          </a:p>
          <a:p>
            <a:r>
              <a:rPr lang="en-US" b="1" dirty="0" smtClean="0"/>
              <a:t>Causative organisms include:</a:t>
            </a:r>
          </a:p>
          <a:p>
            <a:pPr>
              <a:buFont typeface="Wingdings" pitchFamily="2" charset="2"/>
              <a:buChar char="q"/>
            </a:pPr>
            <a:r>
              <a:rPr lang="en-US" b="1" i="1" dirty="0" err="1" smtClean="0"/>
              <a:t>Brucella</a:t>
            </a:r>
            <a:r>
              <a:rPr lang="en-US" b="1" i="1" dirty="0" smtClean="0"/>
              <a:t> </a:t>
            </a:r>
            <a:r>
              <a:rPr lang="en-US" b="1" i="1" dirty="0" err="1" smtClean="0"/>
              <a:t>melitensis</a:t>
            </a:r>
            <a:r>
              <a:rPr lang="en-US" b="1" i="1" dirty="0" smtClean="0"/>
              <a:t> (from sheep; highest </a:t>
            </a:r>
            <a:r>
              <a:rPr lang="en-US" b="1" i="1" dirty="0" err="1" smtClean="0"/>
              <a:t>pathogenicity</a:t>
            </a:r>
            <a:r>
              <a:rPr lang="en-US" b="1" i="1" dirty="0" smtClean="0"/>
              <a:t>)</a:t>
            </a:r>
            <a:endParaRPr lang="en-US" b="1" dirty="0" smtClean="0"/>
          </a:p>
          <a:p>
            <a:pPr>
              <a:buFont typeface="Wingdings" pitchFamily="2" charset="2"/>
              <a:buChar char="q"/>
            </a:pPr>
            <a:r>
              <a:rPr lang="en-US" b="1" i="1" dirty="0" err="1" smtClean="0"/>
              <a:t>Brucella</a:t>
            </a:r>
            <a:r>
              <a:rPr lang="en-US" b="1" i="1" dirty="0" smtClean="0"/>
              <a:t> </a:t>
            </a:r>
            <a:r>
              <a:rPr lang="en-US" b="1" i="1" dirty="0" err="1" smtClean="0"/>
              <a:t>suis</a:t>
            </a:r>
            <a:r>
              <a:rPr lang="en-US" b="1" dirty="0" smtClean="0"/>
              <a:t> (from pigs; high </a:t>
            </a:r>
            <a:r>
              <a:rPr lang="en-US" b="1" dirty="0" err="1" smtClean="0"/>
              <a:t>pathogenicity</a:t>
            </a:r>
            <a:r>
              <a:rPr lang="en-US" b="1" dirty="0" smtClean="0"/>
              <a:t>)</a:t>
            </a:r>
          </a:p>
          <a:p>
            <a:pPr>
              <a:buFont typeface="Wingdings" pitchFamily="2" charset="2"/>
              <a:buChar char="q"/>
            </a:pPr>
            <a:r>
              <a:rPr lang="en-US" b="1" i="1" dirty="0" err="1" smtClean="0"/>
              <a:t>Brucella</a:t>
            </a:r>
            <a:r>
              <a:rPr lang="en-US" b="1" i="1" dirty="0" smtClean="0"/>
              <a:t> </a:t>
            </a:r>
            <a:r>
              <a:rPr lang="en-US" b="1" i="1" dirty="0" err="1" smtClean="0"/>
              <a:t>abortus</a:t>
            </a:r>
            <a:r>
              <a:rPr lang="en-US" b="1" dirty="0" smtClean="0"/>
              <a:t> (from cattle; moderate </a:t>
            </a:r>
            <a:r>
              <a:rPr lang="en-US" b="1" dirty="0" err="1" smtClean="0"/>
              <a:t>pathogenicity</a:t>
            </a:r>
            <a:r>
              <a:rPr lang="en-US" b="1" dirty="0" smtClean="0"/>
              <a:t>)</a:t>
            </a:r>
          </a:p>
          <a:p>
            <a:pPr>
              <a:buFont typeface="Wingdings" pitchFamily="2" charset="2"/>
              <a:buChar char="q"/>
            </a:pPr>
            <a:r>
              <a:rPr lang="en-US" b="1" i="1" dirty="0" err="1" smtClean="0"/>
              <a:t>Brucella</a:t>
            </a:r>
            <a:r>
              <a:rPr lang="en-US" b="1" i="1" dirty="0" smtClean="0"/>
              <a:t> </a:t>
            </a:r>
            <a:r>
              <a:rPr lang="en-US" b="1" i="1" dirty="0" err="1" smtClean="0"/>
              <a:t>canis</a:t>
            </a:r>
            <a:r>
              <a:rPr lang="en-US" b="1" dirty="0" smtClean="0"/>
              <a:t> (from dogs; moderate </a:t>
            </a:r>
            <a:r>
              <a:rPr lang="en-US" b="1" dirty="0" err="1" smtClean="0"/>
              <a:t>pathogenicity</a:t>
            </a:r>
            <a:r>
              <a:rPr lang="en-US" b="1" dirty="0" smtClean="0"/>
              <a:t>)</a:t>
            </a:r>
          </a:p>
          <a:p>
            <a:endParaRPr lang="en-US" dirty="0"/>
          </a:p>
        </p:txBody>
      </p:sp>
      <p:sp>
        <p:nvSpPr>
          <p:cNvPr id="3" name="Title 2"/>
          <p:cNvSpPr>
            <a:spLocks noGrp="1"/>
          </p:cNvSpPr>
          <p:nvPr>
            <p:ph type="title"/>
          </p:nvPr>
        </p:nvSpPr>
        <p:spPr/>
        <p:txBody>
          <a:bodyPr>
            <a:noAutofit/>
          </a:bodyPr>
          <a:lstStyle/>
          <a:p>
            <a:pPr algn="ctr"/>
            <a:r>
              <a:rPr lang="en-US" sz="4000" dirty="0" smtClean="0"/>
              <a:t/>
            </a:r>
            <a:br>
              <a:rPr lang="en-US" sz="4000" dirty="0" smtClean="0"/>
            </a:br>
            <a:r>
              <a:rPr lang="en-US" sz="4000" dirty="0" smtClean="0"/>
              <a:t>BRUCELLOSIS</a:t>
            </a:r>
            <a:br>
              <a:rPr lang="en-US" sz="4000" dirty="0" smtClean="0"/>
            </a:br>
            <a:endParaRPr lang="en-US" sz="4000" dirty="0"/>
          </a:p>
        </p:txBody>
      </p:sp>
    </p:spTree>
    <p:extLst>
      <p:ext uri="{BB962C8B-B14F-4D97-AF65-F5344CB8AC3E}">
        <p14:creationId xmlns:p14="http://schemas.microsoft.com/office/powerpoint/2010/main" val="308522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COMMUNITY HEALTH</a:t>
            </a:r>
            <a:br>
              <a:rPr lang="en-US" dirty="0" smtClean="0"/>
            </a:br>
            <a:r>
              <a:rPr lang="en-US" dirty="0" smtClean="0"/>
              <a:t>II</a:t>
            </a:r>
            <a:endParaRPr lang="en-US" dirty="0"/>
          </a:p>
        </p:txBody>
      </p:sp>
      <p:sp>
        <p:nvSpPr>
          <p:cNvPr id="3" name="Subtitle 2"/>
          <p:cNvSpPr>
            <a:spLocks noGrp="1"/>
          </p:cNvSpPr>
          <p:nvPr>
            <p:ph type="subTitle" idx="1"/>
          </p:nvPr>
        </p:nvSpPr>
        <p:spPr/>
        <p:txBody>
          <a:bodyPr/>
          <a:lstStyle/>
          <a:p>
            <a:pPr algn="ctr"/>
            <a:r>
              <a:rPr lang="en-US" b="1" dirty="0" smtClean="0"/>
              <a:t>INTRODUCTION TO  COMMUNITY HEALTH II</a:t>
            </a:r>
            <a:endParaRPr lang="en-US" b="1" dirty="0"/>
          </a:p>
        </p:txBody>
      </p:sp>
    </p:spTree>
    <p:extLst>
      <p:ext uri="{BB962C8B-B14F-4D97-AF65-F5344CB8AC3E}">
        <p14:creationId xmlns:p14="http://schemas.microsoft.com/office/powerpoint/2010/main" val="291106132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Brucellosis is transmitted through ingestion of </a:t>
            </a:r>
            <a:r>
              <a:rPr lang="en-US" sz="3200" b="1" dirty="0" err="1" smtClean="0"/>
              <a:t>unpasteurised</a:t>
            </a:r>
            <a:r>
              <a:rPr lang="en-US" sz="3200" b="1" dirty="0" smtClean="0"/>
              <a:t> milk or milk products such as cheese. </a:t>
            </a:r>
          </a:p>
          <a:p>
            <a:r>
              <a:rPr lang="en-US" sz="3200" b="1" dirty="0" smtClean="0"/>
              <a:t>It can also be transmitted by contact with blood, urine, tissues, through splashing of amniotic fluid or milk on the conjunctiva and blood transfusion.</a:t>
            </a:r>
          </a:p>
          <a:p>
            <a:r>
              <a:rPr lang="en-US" sz="3200" b="1" dirty="0" smtClean="0"/>
              <a:t>through contact with cultures in medical or veterinary laboratories</a:t>
            </a:r>
          </a:p>
          <a:p>
            <a:endParaRPr lang="en-US" dirty="0" smtClean="0"/>
          </a:p>
        </p:txBody>
      </p:sp>
      <p:sp>
        <p:nvSpPr>
          <p:cNvPr id="3" name="Title 2"/>
          <p:cNvSpPr>
            <a:spLocks noGrp="1"/>
          </p:cNvSpPr>
          <p:nvPr>
            <p:ph type="title"/>
          </p:nvPr>
        </p:nvSpPr>
        <p:spPr/>
        <p:txBody>
          <a:bodyPr/>
          <a:lstStyle/>
          <a:p>
            <a:r>
              <a:rPr lang="en-US" dirty="0" smtClean="0"/>
              <a:t>Transmission</a:t>
            </a:r>
            <a:endParaRPr lang="en-US" dirty="0"/>
          </a:p>
        </p:txBody>
      </p:sp>
    </p:spTree>
    <p:extLst>
      <p:ext uri="{BB962C8B-B14F-4D97-AF65-F5344CB8AC3E}">
        <p14:creationId xmlns:p14="http://schemas.microsoft.com/office/powerpoint/2010/main" val="50692468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The incubation period takes about two to four weeks.</a:t>
            </a:r>
          </a:p>
          <a:p>
            <a:r>
              <a:rPr lang="en-US" sz="3200" b="1" dirty="0" smtClean="0"/>
              <a:t> Initially the signs and symptoms are non-specific and include the following: </a:t>
            </a:r>
          </a:p>
          <a:p>
            <a:pPr lvl="0">
              <a:buFont typeface="Wingdings" pitchFamily="2" charset="2"/>
              <a:buChar char="q"/>
            </a:pPr>
            <a:r>
              <a:rPr lang="en-US" sz="3200" b="1" dirty="0" smtClean="0"/>
              <a:t>Headaches</a:t>
            </a:r>
          </a:p>
          <a:p>
            <a:pPr lvl="0">
              <a:buFont typeface="Wingdings" pitchFamily="2" charset="2"/>
              <a:buChar char="q"/>
            </a:pPr>
            <a:r>
              <a:rPr lang="en-US" sz="3200" b="1" dirty="0" smtClean="0"/>
              <a:t>Fever</a:t>
            </a:r>
          </a:p>
          <a:p>
            <a:pPr lvl="0">
              <a:buFont typeface="Wingdings" pitchFamily="2" charset="2"/>
              <a:buChar char="q"/>
            </a:pPr>
            <a:r>
              <a:rPr lang="en-US" sz="3200" b="1" dirty="0" smtClean="0"/>
              <a:t>Weakness</a:t>
            </a:r>
          </a:p>
          <a:p>
            <a:pPr lvl="0">
              <a:buFont typeface="Wingdings" pitchFamily="2" charset="2"/>
              <a:buChar char="q"/>
            </a:pPr>
            <a:r>
              <a:rPr lang="en-US" sz="3200" b="1" dirty="0" smtClean="0"/>
              <a:t>Anorexia</a:t>
            </a:r>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Clinical Presentation</a:t>
            </a:r>
            <a:br>
              <a:rPr lang="en-US" dirty="0" smtClean="0"/>
            </a:br>
            <a:endParaRPr lang="en-US" dirty="0"/>
          </a:p>
        </p:txBody>
      </p:sp>
    </p:spTree>
    <p:extLst>
      <p:ext uri="{BB962C8B-B14F-4D97-AF65-F5344CB8AC3E}">
        <p14:creationId xmlns:p14="http://schemas.microsoft.com/office/powerpoint/2010/main" val="171582284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Font typeface="Wingdings" pitchFamily="2" charset="2"/>
              <a:buChar char="q"/>
            </a:pPr>
            <a:r>
              <a:rPr lang="en-US" sz="2800" b="1" dirty="0" smtClean="0"/>
              <a:t>Rigors</a:t>
            </a:r>
          </a:p>
          <a:p>
            <a:pPr lvl="0">
              <a:buFont typeface="Wingdings" pitchFamily="2" charset="2"/>
              <a:buChar char="q"/>
            </a:pPr>
            <a:r>
              <a:rPr lang="en-US" sz="2800" b="1" dirty="0" smtClean="0"/>
              <a:t>Night sweats</a:t>
            </a:r>
          </a:p>
          <a:p>
            <a:pPr>
              <a:buFont typeface="Wingdings" pitchFamily="2" charset="2"/>
              <a:buChar char="q"/>
            </a:pPr>
            <a:r>
              <a:rPr lang="en-US" sz="2800" b="1" dirty="0" smtClean="0"/>
              <a:t>Constipation</a:t>
            </a:r>
          </a:p>
          <a:p>
            <a:r>
              <a:rPr lang="en-US" sz="2800" b="1" dirty="0" smtClean="0"/>
              <a:t>Patients may also complain of pain in the large joints like the hips and knees although any other joint may be affected.</a:t>
            </a:r>
          </a:p>
          <a:p>
            <a:r>
              <a:rPr lang="en-US" sz="2800" b="1" dirty="0" err="1" smtClean="0"/>
              <a:t>Hepatomegally</a:t>
            </a:r>
            <a:r>
              <a:rPr lang="en-US" sz="2800" b="1" dirty="0" smtClean="0"/>
              <a:t>,</a:t>
            </a:r>
          </a:p>
          <a:p>
            <a:r>
              <a:rPr lang="en-US" sz="2800" b="1" dirty="0" err="1" smtClean="0"/>
              <a:t>splenomegally</a:t>
            </a:r>
            <a:r>
              <a:rPr lang="en-US" sz="2800" b="1" dirty="0" smtClean="0"/>
              <a:t> and </a:t>
            </a:r>
            <a:r>
              <a:rPr lang="en-US" sz="2800" b="1" dirty="0" err="1" smtClean="0"/>
              <a:t>lymphadenopathy</a:t>
            </a:r>
            <a:r>
              <a:rPr lang="en-US" sz="2800" b="1" dirty="0" smtClean="0"/>
              <a:t> may also be present. </a:t>
            </a:r>
          </a:p>
          <a:p>
            <a:endParaRPr lang="en-US" sz="2800"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1707096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 serological diagnosis of brucellosis can be made by doing an agglutination test in dilutions. A level of 1:160 or above is associated with the infection.</a:t>
            </a:r>
          </a:p>
          <a:p>
            <a:r>
              <a:rPr lang="en-US" b="1" dirty="0" smtClean="0"/>
              <a:t>The test detect antibodies produced in response to antigens called smooth </a:t>
            </a:r>
            <a:r>
              <a:rPr lang="en-US" b="1" dirty="0" err="1" smtClean="0"/>
              <a:t>Lipopolysacharide</a:t>
            </a:r>
            <a:r>
              <a:rPr lang="en-US" b="1" dirty="0" smtClean="0"/>
              <a:t> {SLPS} </a:t>
            </a:r>
          </a:p>
          <a:p>
            <a:r>
              <a:rPr lang="en-US" b="1" dirty="0" smtClean="0"/>
              <a:t>Blood cultures rarely give positive results but a bone marrow aspirate culture gives better yields of up to 90%. </a:t>
            </a:r>
          </a:p>
          <a:p>
            <a:r>
              <a:rPr lang="en-US" b="1" dirty="0" smtClean="0"/>
              <a:t>Full </a:t>
            </a:r>
            <a:r>
              <a:rPr lang="en-US" b="1" dirty="0" err="1" smtClean="0"/>
              <a:t>haemogram</a:t>
            </a:r>
            <a:r>
              <a:rPr lang="en-US" b="1" dirty="0" smtClean="0"/>
              <a:t> - </a:t>
            </a:r>
            <a:r>
              <a:rPr lang="en-US" b="1" dirty="0" err="1" smtClean="0"/>
              <a:t>normochromic</a:t>
            </a:r>
            <a:r>
              <a:rPr lang="en-US" b="1" dirty="0" smtClean="0"/>
              <a:t>, </a:t>
            </a:r>
            <a:r>
              <a:rPr lang="en-US" b="1" dirty="0" err="1" smtClean="0"/>
              <a:t>normocytic</a:t>
            </a:r>
            <a:r>
              <a:rPr lang="en-US" b="1" dirty="0" smtClean="0"/>
              <a:t> </a:t>
            </a:r>
            <a:r>
              <a:rPr lang="en-US" b="1" dirty="0" err="1" smtClean="0"/>
              <a:t>anaemia</a:t>
            </a:r>
            <a:r>
              <a:rPr lang="en-US" b="1" dirty="0" smtClean="0"/>
              <a:t>, </a:t>
            </a:r>
            <a:r>
              <a:rPr lang="en-US" b="1" dirty="0" err="1" smtClean="0"/>
              <a:t>neutropenia</a:t>
            </a:r>
            <a:r>
              <a:rPr lang="en-US" b="1" dirty="0" smtClean="0"/>
              <a:t> and </a:t>
            </a:r>
            <a:r>
              <a:rPr lang="en-US" b="1" dirty="0" err="1" smtClean="0"/>
              <a:t>lymphocytosis</a:t>
            </a:r>
            <a:r>
              <a:rPr lang="en-US" b="1" dirty="0" smtClean="0"/>
              <a:t> is common</a:t>
            </a:r>
            <a:r>
              <a:rPr lang="en-US" dirty="0" smtClean="0"/>
              <a:t>.</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120855889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t>Adults:Doxycycline</a:t>
            </a:r>
            <a:r>
              <a:rPr lang="en-US" b="1" dirty="0" smtClean="0"/>
              <a:t> 200mg OD daily for 14 - 21 days in combination with streptomycin 1Gm IM OD for 3 weeks</a:t>
            </a:r>
          </a:p>
          <a:p>
            <a:r>
              <a:rPr lang="en-US" b="1" dirty="0" smtClean="0"/>
              <a:t>Streptomycin reduce relapse rate however </a:t>
            </a:r>
            <a:r>
              <a:rPr lang="en-US" b="1" dirty="0" err="1" smtClean="0"/>
              <a:t>ototoxicity</a:t>
            </a:r>
            <a:r>
              <a:rPr lang="en-US" b="1" dirty="0" smtClean="0"/>
              <a:t> is a major side effect</a:t>
            </a:r>
          </a:p>
          <a:p>
            <a:r>
              <a:rPr lang="en-US" b="1" dirty="0" smtClean="0"/>
              <a:t>Children less than 8 years: </a:t>
            </a:r>
            <a:r>
              <a:rPr lang="en-US" b="1" dirty="0" err="1" smtClean="0"/>
              <a:t>cotrimoxazole</a:t>
            </a:r>
            <a:r>
              <a:rPr lang="en-US" b="1" dirty="0" smtClean="0"/>
              <a:t> 480mg </a:t>
            </a:r>
            <a:r>
              <a:rPr lang="en-US" b="1" dirty="0" err="1" smtClean="0"/>
              <a:t>bd</a:t>
            </a:r>
            <a:r>
              <a:rPr lang="en-US" b="1" dirty="0" smtClean="0"/>
              <a:t> for 21 days and </a:t>
            </a:r>
            <a:r>
              <a:rPr lang="en-US" b="1" dirty="0" err="1" smtClean="0"/>
              <a:t>Gentamycin</a:t>
            </a:r>
            <a:r>
              <a:rPr lang="en-US" b="1" dirty="0" smtClean="0"/>
              <a:t> 20mg IM for 5 days .</a:t>
            </a:r>
          </a:p>
          <a:p>
            <a:r>
              <a:rPr lang="en-US" b="1" dirty="0" err="1" smtClean="0"/>
              <a:t>Rifampicin</a:t>
            </a:r>
            <a:r>
              <a:rPr lang="en-US" b="1" dirty="0" smtClean="0"/>
              <a:t> may also be </a:t>
            </a:r>
            <a:r>
              <a:rPr lang="en-US" b="1" dirty="0" err="1" smtClean="0"/>
              <a:t>used.Rifampicin</a:t>
            </a:r>
            <a:r>
              <a:rPr lang="en-US" b="1" dirty="0" smtClean="0"/>
              <a:t> 600-900mg </a:t>
            </a:r>
            <a:r>
              <a:rPr lang="en-US" b="1" dirty="0" err="1" smtClean="0"/>
              <a:t>od</a:t>
            </a:r>
            <a:r>
              <a:rPr lang="en-US" b="1" dirty="0" smtClean="0"/>
              <a:t> for 6 weeks is given for pregnant women</a:t>
            </a:r>
          </a:p>
          <a:p>
            <a:endParaRPr lang="en-US" dirty="0"/>
          </a:p>
        </p:txBody>
      </p:sp>
      <p:sp>
        <p:nvSpPr>
          <p:cNvPr id="3" name="Title 2"/>
          <p:cNvSpPr>
            <a:spLocks noGrp="1"/>
          </p:cNvSpPr>
          <p:nvPr>
            <p:ph type="title"/>
          </p:nvPr>
        </p:nvSpPr>
        <p:spPr/>
        <p:txBody>
          <a:bodyPr/>
          <a:lstStyle/>
          <a:p>
            <a:r>
              <a:rPr lang="en-US" dirty="0" smtClean="0"/>
              <a:t>Treatment</a:t>
            </a:r>
            <a:endParaRPr lang="en-US" dirty="0"/>
          </a:p>
        </p:txBody>
      </p:sp>
    </p:spTree>
    <p:extLst>
      <p:ext uri="{BB962C8B-B14F-4D97-AF65-F5344CB8AC3E}">
        <p14:creationId xmlns:p14="http://schemas.microsoft.com/office/powerpoint/2010/main" val="223468805"/>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Educate the community and especially farmers on the importance of boiling or </a:t>
            </a:r>
            <a:r>
              <a:rPr lang="en-US" sz="3600" b="1" dirty="0" err="1" smtClean="0"/>
              <a:t>pasteurising</a:t>
            </a:r>
            <a:r>
              <a:rPr lang="en-US" sz="3600" b="1" dirty="0" smtClean="0"/>
              <a:t> milk. </a:t>
            </a:r>
          </a:p>
          <a:p>
            <a:r>
              <a:rPr lang="en-US" sz="3600" b="1" dirty="0" smtClean="0"/>
              <a:t>Animal handlers and those at special risk should be advised to take extra precautions.</a:t>
            </a:r>
          </a:p>
          <a:p>
            <a:pPr>
              <a:buNone/>
            </a:pPr>
            <a:endParaRPr lang="en-US" sz="3600" b="1" dirty="0" smtClean="0"/>
          </a:p>
        </p:txBody>
      </p:sp>
      <p:sp>
        <p:nvSpPr>
          <p:cNvPr id="3" name="Title 2"/>
          <p:cNvSpPr>
            <a:spLocks noGrp="1"/>
          </p:cNvSpPr>
          <p:nvPr>
            <p:ph type="title"/>
          </p:nvPr>
        </p:nvSpPr>
        <p:spPr/>
        <p:txBody>
          <a:bodyPr/>
          <a:lstStyle/>
          <a:p>
            <a:r>
              <a:rPr lang="en-US" dirty="0" smtClean="0"/>
              <a:t>Prevention</a:t>
            </a:r>
            <a:endParaRPr lang="en-US" dirty="0"/>
          </a:p>
        </p:txBody>
      </p:sp>
    </p:spTree>
    <p:extLst>
      <p:ext uri="{BB962C8B-B14F-4D97-AF65-F5344CB8AC3E}">
        <p14:creationId xmlns:p14="http://schemas.microsoft.com/office/powerpoint/2010/main" val="97039451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Anthrax is an acute bacterial disease of herbivores (plant eating animals). </a:t>
            </a:r>
          </a:p>
          <a:p>
            <a:r>
              <a:rPr lang="en-US" b="1" dirty="0" smtClean="0"/>
              <a:t>However, it occasionally also infects human beings especially those who process hides, skins and wool or work in slaughterhouses.</a:t>
            </a:r>
          </a:p>
          <a:p>
            <a:r>
              <a:rPr lang="en-US" b="1" dirty="0" smtClean="0"/>
              <a:t>Anthrax is caused by a rod shaped bacteria (bacilli) called bacillus </a:t>
            </a:r>
            <a:r>
              <a:rPr lang="en-US" b="1" dirty="0" err="1" smtClean="0"/>
              <a:t>anthracis</a:t>
            </a:r>
            <a:r>
              <a:rPr lang="en-US" b="1" dirty="0" smtClean="0"/>
              <a:t>. </a:t>
            </a:r>
          </a:p>
          <a:p>
            <a:r>
              <a:rPr lang="en-US" b="1" dirty="0" smtClean="0"/>
              <a:t>The disease can occur in large numbers among cattle (epizootic), especially during drought and flooding when they are moved from one place to another</a:t>
            </a:r>
          </a:p>
          <a:p>
            <a:endParaRPr lang="en-US" dirty="0"/>
          </a:p>
        </p:txBody>
      </p:sp>
      <p:sp>
        <p:nvSpPr>
          <p:cNvPr id="3" name="Title 2"/>
          <p:cNvSpPr>
            <a:spLocks noGrp="1"/>
          </p:cNvSpPr>
          <p:nvPr>
            <p:ph type="title"/>
          </p:nvPr>
        </p:nvSpPr>
        <p:spPr/>
        <p:txBody>
          <a:bodyPr/>
          <a:lstStyle/>
          <a:p>
            <a:pPr algn="ctr"/>
            <a:r>
              <a:rPr lang="en-US" dirty="0" smtClean="0"/>
              <a:t>ANTHRAX</a:t>
            </a:r>
            <a:endParaRPr lang="en-US" dirty="0"/>
          </a:p>
        </p:txBody>
      </p:sp>
    </p:spTree>
    <p:extLst>
      <p:ext uri="{BB962C8B-B14F-4D97-AF65-F5344CB8AC3E}">
        <p14:creationId xmlns:p14="http://schemas.microsoft.com/office/powerpoint/2010/main" val="158049879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In humans, this infection takes various forms depending on the route of entry.</a:t>
            </a:r>
          </a:p>
          <a:p>
            <a:r>
              <a:rPr lang="en-US" b="1" dirty="0" smtClean="0"/>
              <a:t>There is anthrax of the skin which affects people who handle cattle, anthrax of the lungs which occurs in people working with infected wool; and anthrax of the bowels which affects families who eat the meat of dead animals</a:t>
            </a:r>
          </a:p>
          <a:p>
            <a:r>
              <a:rPr lang="en-US" b="1" dirty="0" smtClean="0"/>
              <a:t>The type of disease caused depends on the route of entry of the bacillus or its spores. In animals, anthrax causes a fever which is followed by </a:t>
            </a:r>
            <a:r>
              <a:rPr lang="en-US" b="1" dirty="0" err="1" smtClean="0"/>
              <a:t>septicaemia</a:t>
            </a:r>
            <a:r>
              <a:rPr lang="en-US" b="1" dirty="0" smtClean="0"/>
              <a:t> and death</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6127224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bacillus </a:t>
            </a:r>
            <a:r>
              <a:rPr lang="en-US" b="1" dirty="0" err="1" smtClean="0"/>
              <a:t>anthracis</a:t>
            </a:r>
            <a:r>
              <a:rPr lang="en-US" b="1" dirty="0" smtClean="0"/>
              <a:t> forms spores when exposed to the air. The spores can survive for years in the soil even under harsh weather conditions. </a:t>
            </a:r>
          </a:p>
          <a:p>
            <a:r>
              <a:rPr lang="en-US" b="1" dirty="0" smtClean="0"/>
              <a:t>The spores enter the animals orally (through the mouth or ingestion). </a:t>
            </a:r>
          </a:p>
          <a:p>
            <a:r>
              <a:rPr lang="en-US" b="1" dirty="0" smtClean="0"/>
              <a:t>The body of a sick or dead animal contains millions of anthrax bacilli. These bacilli are shed through animal urine, droppings, saliva milk and blood.</a:t>
            </a:r>
          </a:p>
          <a:p>
            <a:r>
              <a:rPr lang="en-US" b="1" dirty="0" smtClean="0"/>
              <a:t>If any of these body fluids are touched or the meat of an infected animal eaten, a person becomes infected with anthrax.</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a:t>
            </a:r>
            <a:br>
              <a:rPr lang="en-US" dirty="0" smtClean="0"/>
            </a:br>
            <a:endParaRPr lang="en-US" dirty="0"/>
          </a:p>
        </p:txBody>
      </p:sp>
    </p:spTree>
    <p:extLst>
      <p:ext uri="{BB962C8B-B14F-4D97-AF65-F5344CB8AC3E}">
        <p14:creationId xmlns:p14="http://schemas.microsoft.com/office/powerpoint/2010/main" val="36189802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clinical features depend on the route of entry of the anthrax bacillus. </a:t>
            </a:r>
          </a:p>
          <a:p>
            <a:r>
              <a:rPr lang="en-US" b="1" dirty="0" smtClean="0"/>
              <a:t>Skin or </a:t>
            </a:r>
            <a:r>
              <a:rPr lang="en-US" b="1" dirty="0" err="1" smtClean="0"/>
              <a:t>cutaneous</a:t>
            </a:r>
            <a:r>
              <a:rPr lang="en-US" b="1" dirty="0" smtClean="0"/>
              <a:t> anthrax presents with a malignant pustule with a black necrotic centre. The wound is usually painless and has swollen edges. Skin anthrax has low mortality. </a:t>
            </a:r>
          </a:p>
          <a:p>
            <a:r>
              <a:rPr lang="en-US" b="1" dirty="0" smtClean="0"/>
              <a:t>Respiratory tract anthrax on the other hand has a high mortality rate and presents with severe respiratory distress and shock. </a:t>
            </a:r>
          </a:p>
          <a:p>
            <a:r>
              <a:rPr lang="en-US" b="1" dirty="0" smtClean="0"/>
              <a:t>Digestive tract anthrax is </a:t>
            </a:r>
            <a:r>
              <a:rPr lang="en-US" b="1" dirty="0" err="1" smtClean="0"/>
              <a:t>characterised</a:t>
            </a:r>
            <a:r>
              <a:rPr lang="en-US" b="1" dirty="0" smtClean="0"/>
              <a:t> by fever, sepsis, watery </a:t>
            </a:r>
            <a:r>
              <a:rPr lang="en-US" b="1" dirty="0" err="1" smtClean="0"/>
              <a:t>diarrhoea</a:t>
            </a:r>
            <a:r>
              <a:rPr lang="en-US" b="1" dirty="0" smtClean="0"/>
              <a:t> and vomiting</a:t>
            </a:r>
            <a:endParaRPr lang="en-US" b="1"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2817371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This unit will cover</a:t>
            </a:r>
          </a:p>
          <a:p>
            <a:pPr marL="1401318" lvl="3" indent="-514350">
              <a:buFont typeface="+mj-lt"/>
              <a:buAutoNum type="alphaLcParenR"/>
            </a:pPr>
            <a:r>
              <a:rPr lang="en-US" sz="3000" b="1" dirty="0" smtClean="0"/>
              <a:t>Vector borne diseases</a:t>
            </a:r>
          </a:p>
          <a:p>
            <a:pPr marL="1401318" lvl="3" indent="-514350">
              <a:buFont typeface="+mj-lt"/>
              <a:buAutoNum type="alphaLcParenR"/>
            </a:pPr>
            <a:r>
              <a:rPr lang="en-US" sz="3000" b="1" dirty="0" smtClean="0"/>
              <a:t>Diseases caused by fecal contamination</a:t>
            </a:r>
          </a:p>
          <a:p>
            <a:pPr marL="1401318" lvl="3" indent="-514350">
              <a:buFont typeface="+mj-lt"/>
              <a:buAutoNum type="alphaLcParenR"/>
            </a:pPr>
            <a:r>
              <a:rPr lang="en-US" sz="3000" b="1" dirty="0" smtClean="0"/>
              <a:t>Helminthic diseases</a:t>
            </a:r>
          </a:p>
          <a:p>
            <a:pPr marL="1401318" lvl="3" indent="-514350">
              <a:buFont typeface="+mj-lt"/>
              <a:buAutoNum type="alphaLcParenR"/>
            </a:pPr>
            <a:r>
              <a:rPr lang="en-US" sz="3000" b="1" dirty="0" smtClean="0"/>
              <a:t>Zoonotic diseases</a:t>
            </a:r>
          </a:p>
          <a:p>
            <a:pPr marL="1401318" lvl="3" indent="-514350">
              <a:buFont typeface="+mj-lt"/>
              <a:buAutoNum type="alphaLcParenR"/>
            </a:pPr>
            <a:r>
              <a:rPr lang="en-US" sz="3000" b="1" dirty="0" smtClean="0"/>
              <a:t>Selected airborne diseases</a:t>
            </a:r>
          </a:p>
          <a:p>
            <a:pPr marL="1401318" lvl="3" indent="-514350">
              <a:buFont typeface="+mj-lt"/>
              <a:buAutoNum type="alphaLcParenR"/>
            </a:pPr>
            <a:r>
              <a:rPr lang="en-US" sz="3000" b="1" dirty="0" smtClean="0"/>
              <a:t>Emerging and re-emerging diseases</a:t>
            </a:r>
          </a:p>
          <a:p>
            <a:pPr marL="1117854" lvl="2" indent="-514350">
              <a:buFont typeface="+mj-lt"/>
              <a:buAutoNum type="alphaLcParenR"/>
            </a:pPr>
            <a:endParaRPr lang="en-US" sz="3200" b="1" dirty="0"/>
          </a:p>
        </p:txBody>
      </p:sp>
      <p:sp>
        <p:nvSpPr>
          <p:cNvPr id="3" name="Title 2"/>
          <p:cNvSpPr>
            <a:spLocks noGrp="1"/>
          </p:cNvSpPr>
          <p:nvPr>
            <p:ph type="title"/>
          </p:nvPr>
        </p:nvSpPr>
        <p:spPr/>
        <p:txBody>
          <a:bodyPr>
            <a:normAutofit/>
          </a:bodyPr>
          <a:lstStyle/>
          <a:p>
            <a:pPr algn="ctr"/>
            <a:r>
              <a:rPr lang="en-US" dirty="0" smtClean="0"/>
              <a:t>INTRODUCTION TO COMMUNITY HEALTH II</a:t>
            </a:r>
            <a:endParaRPr lang="en-US" dirty="0"/>
          </a:p>
        </p:txBody>
      </p:sp>
    </p:spTree>
    <p:extLst>
      <p:ext uri="{BB962C8B-B14F-4D97-AF65-F5344CB8AC3E}">
        <p14:creationId xmlns:p14="http://schemas.microsoft.com/office/powerpoint/2010/main" val="347886306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The diagnosis of anthrax is made by taking a specimen (fluid from vesicles, sputum or stool) for a culture to confirm gram-positive rods.</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215406493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Bacillus </a:t>
            </a:r>
            <a:r>
              <a:rPr lang="en-US" b="1" dirty="0" err="1" smtClean="0"/>
              <a:t>anthracis</a:t>
            </a:r>
            <a:r>
              <a:rPr lang="en-US" b="1" dirty="0" smtClean="0"/>
              <a:t> responds to penicillin and most other antibiotics. </a:t>
            </a:r>
          </a:p>
          <a:p>
            <a:r>
              <a:rPr lang="en-US" b="1" dirty="0" smtClean="0"/>
              <a:t>Patients with anthrax of the respiratory tract need respiratory support and oxygen therapy in a high dependence care unit.</a:t>
            </a:r>
          </a:p>
          <a:p>
            <a:r>
              <a:rPr lang="en-US" b="1" dirty="0" smtClean="0"/>
              <a:t>Those with anthrax of the digestive tract may need fluid replacement due to </a:t>
            </a:r>
            <a:r>
              <a:rPr lang="en-US" b="1" dirty="0" err="1" smtClean="0"/>
              <a:t>diarrhoea</a:t>
            </a:r>
            <a:r>
              <a:rPr lang="en-US" b="1" dirty="0" smtClean="0"/>
              <a:t> and vomiting</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62364888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Ensure that all meat offered for sale is inspected and educate the community on proper disposal of all infected animals.</a:t>
            </a:r>
          </a:p>
          <a:p>
            <a:r>
              <a:rPr lang="en-US" b="1" dirty="0" smtClean="0"/>
              <a:t> The carcasses must be burnt or buried two meters deep in the ground in calcium oxide powder (quick lime).</a:t>
            </a:r>
          </a:p>
          <a:p>
            <a:r>
              <a:rPr lang="en-US" b="1" dirty="0" smtClean="0"/>
              <a:t>Other measures include annual vaccination of cows at risk, proper disinfection of hides and skins, and vaccination of members of the community who are at risk of getting anthrax</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Prevention and Control</a:t>
            </a:r>
            <a:br>
              <a:rPr lang="en-US" dirty="0" smtClean="0"/>
            </a:br>
            <a:endParaRPr lang="en-US" dirty="0"/>
          </a:p>
        </p:txBody>
      </p:sp>
    </p:spTree>
    <p:extLst>
      <p:ext uri="{BB962C8B-B14F-4D97-AF65-F5344CB8AC3E}">
        <p14:creationId xmlns:p14="http://schemas.microsoft.com/office/powerpoint/2010/main" val="393263858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HELMINTHIC DISEASES</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34342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a:t>
            </a:r>
            <a:r>
              <a:rPr lang="en-US" sz="3200" b="1" dirty="0" err="1" smtClean="0"/>
              <a:t>hydatidosis</a:t>
            </a:r>
            <a:r>
              <a:rPr lang="en-US" sz="3200" b="1" dirty="0" smtClean="0"/>
              <a:t> disease is actually a disease of dogs (</a:t>
            </a:r>
            <a:r>
              <a:rPr lang="en-US" sz="3200" b="1" dirty="0" err="1" smtClean="0"/>
              <a:t>zoonotic</a:t>
            </a:r>
            <a:r>
              <a:rPr lang="en-US" sz="3200" b="1" dirty="0" smtClean="0"/>
              <a:t>). </a:t>
            </a:r>
          </a:p>
          <a:p>
            <a:r>
              <a:rPr lang="en-US" sz="3200" b="1" dirty="0" smtClean="0"/>
              <a:t>Human beings become infected only by accident. Nevertheless, the disease is a serious problem among the Turkana community of northern Kenya.</a:t>
            </a:r>
          </a:p>
          <a:p>
            <a:r>
              <a:rPr lang="en-US" sz="3200" b="1" dirty="0" smtClean="0"/>
              <a:t>It is also known as </a:t>
            </a:r>
            <a:r>
              <a:rPr lang="en-US" sz="3200" b="1" dirty="0" err="1" smtClean="0"/>
              <a:t>echinococcosis</a:t>
            </a:r>
            <a:r>
              <a:rPr lang="en-US" sz="3200" b="1" dirty="0" smtClean="0"/>
              <a:t> or </a:t>
            </a:r>
            <a:br>
              <a:rPr lang="en-US" sz="3200" b="1" dirty="0" smtClean="0"/>
            </a:br>
            <a:r>
              <a:rPr lang="en-US" sz="3200" b="1" dirty="0" err="1" smtClean="0"/>
              <a:t>hydatid</a:t>
            </a:r>
            <a:r>
              <a:rPr lang="en-US" sz="3200" b="1" dirty="0" smtClean="0"/>
              <a:t> disease</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HYDATIDOSIS (HYDATID DISEASE) </a:t>
            </a:r>
            <a:br>
              <a:rPr lang="en-US" dirty="0" smtClean="0"/>
            </a:br>
            <a:endParaRPr lang="en-US" dirty="0"/>
          </a:p>
        </p:txBody>
      </p:sp>
    </p:spTree>
    <p:extLst>
      <p:ext uri="{BB962C8B-B14F-4D97-AF65-F5344CB8AC3E}">
        <p14:creationId xmlns:p14="http://schemas.microsoft.com/office/powerpoint/2010/main" val="219822539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t>Hydatidosis</a:t>
            </a:r>
            <a:r>
              <a:rPr lang="en-US" b="1" dirty="0" smtClean="0"/>
              <a:t> is caused by the cysts of the dog </a:t>
            </a:r>
            <a:br>
              <a:rPr lang="en-US" b="1" dirty="0" smtClean="0"/>
            </a:br>
            <a:r>
              <a:rPr lang="en-US" b="1" dirty="0" smtClean="0"/>
              <a:t>tapeworm known as </a:t>
            </a:r>
            <a:r>
              <a:rPr lang="en-US" b="1" dirty="0" err="1" smtClean="0"/>
              <a:t>Echinococcus</a:t>
            </a:r>
            <a:r>
              <a:rPr lang="en-US" b="1" dirty="0" smtClean="0"/>
              <a:t> </a:t>
            </a:r>
            <a:r>
              <a:rPr lang="en-US" b="1" dirty="0" err="1" smtClean="0"/>
              <a:t>granulosis</a:t>
            </a:r>
            <a:r>
              <a:rPr lang="en-US" b="1" dirty="0" smtClean="0"/>
              <a:t>. </a:t>
            </a:r>
            <a:br>
              <a:rPr lang="en-US" b="1" dirty="0" smtClean="0"/>
            </a:br>
            <a:r>
              <a:rPr lang="en-US" b="1" dirty="0" smtClean="0"/>
              <a:t>Dogs and other carnivores such as jackals and lions are the hosts of the dog tapeworm. </a:t>
            </a:r>
          </a:p>
          <a:p>
            <a:r>
              <a:rPr lang="en-US" b="1" dirty="0" smtClean="0"/>
              <a:t>The eggs are passed in the </a:t>
            </a:r>
            <a:r>
              <a:rPr lang="en-US" b="1" dirty="0" err="1" smtClean="0"/>
              <a:t>faeces</a:t>
            </a:r>
            <a:r>
              <a:rPr lang="en-US" b="1" dirty="0" smtClean="0"/>
              <a:t> of an infected dog and ingested by domesticated animals such as sheep, goats, cattle, camels, donkeys, and wild antelopes. The eggs hatch in the animal’s intestine and penetrate through the intestinal wall to the portal </a:t>
            </a:r>
            <a:br>
              <a:rPr lang="en-US" b="1" dirty="0" smtClean="0"/>
            </a:br>
            <a:r>
              <a:rPr lang="en-US" b="1" dirty="0" smtClean="0"/>
              <a:t>circulation</a:t>
            </a:r>
            <a:endParaRPr lang="en-US" b="1" dirty="0"/>
          </a:p>
        </p:txBody>
      </p:sp>
      <p:sp>
        <p:nvSpPr>
          <p:cNvPr id="3" name="Title 2"/>
          <p:cNvSpPr>
            <a:spLocks noGrp="1"/>
          </p:cNvSpPr>
          <p:nvPr>
            <p:ph type="title"/>
          </p:nvPr>
        </p:nvSpPr>
        <p:spPr/>
        <p:txBody>
          <a:bodyPr/>
          <a:lstStyle/>
          <a:p>
            <a:r>
              <a:rPr lang="en-US" dirty="0" smtClean="0"/>
              <a:t>Mode of transmission</a:t>
            </a:r>
            <a:endParaRPr lang="en-US" dirty="0"/>
          </a:p>
        </p:txBody>
      </p:sp>
    </p:spTree>
    <p:extLst>
      <p:ext uri="{BB962C8B-B14F-4D97-AF65-F5344CB8AC3E}">
        <p14:creationId xmlns:p14="http://schemas.microsoft.com/office/powerpoint/2010/main" val="49075414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They are then carried to the liver and </a:t>
            </a:r>
            <a:br>
              <a:rPr lang="en-US" b="1" dirty="0" smtClean="0"/>
            </a:br>
            <a:r>
              <a:rPr lang="en-US" b="1" dirty="0" smtClean="0"/>
              <a:t>lungs where they form many cysts.</a:t>
            </a:r>
          </a:p>
          <a:p>
            <a:r>
              <a:rPr lang="en-US" b="1" dirty="0" smtClean="0"/>
              <a:t>When a dog eats the diseased animal it becomes </a:t>
            </a:r>
            <a:br>
              <a:rPr lang="en-US" b="1" dirty="0" smtClean="0"/>
            </a:br>
            <a:r>
              <a:rPr lang="en-US" b="1" dirty="0" smtClean="0"/>
              <a:t>infected with these cysts, which then proceed to </a:t>
            </a:r>
            <a:br>
              <a:rPr lang="en-US" b="1" dirty="0" smtClean="0"/>
            </a:br>
            <a:r>
              <a:rPr lang="en-US" b="1" dirty="0" smtClean="0"/>
              <a:t>develop into mature worms.</a:t>
            </a:r>
          </a:p>
          <a:p>
            <a:r>
              <a:rPr lang="en-US" b="1" dirty="0" smtClean="0"/>
              <a:t>Human beings become infected when they accidentally ingest eggs from dog </a:t>
            </a:r>
            <a:r>
              <a:rPr lang="en-US" b="1" dirty="0" err="1" smtClean="0"/>
              <a:t>faeces</a:t>
            </a:r>
            <a:r>
              <a:rPr lang="en-US" b="1" dirty="0" smtClean="0"/>
              <a:t>. The larvae migrate from the intestine to the liver or lungs causing cysts. The larvae can also cause cysts in other tissue in the body.</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5288917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rgbClr val="FF0000"/>
                </a:solidFill>
              </a:rPr>
              <a:t>Clinical Features</a:t>
            </a:r>
            <a:endParaRPr lang="en-US" dirty="0" smtClean="0">
              <a:solidFill>
                <a:srgbClr val="FF0000"/>
              </a:solidFill>
            </a:endParaRPr>
          </a:p>
          <a:p>
            <a:r>
              <a:rPr lang="en-US" b="1" dirty="0" smtClean="0"/>
              <a:t>In the liver, the cyst grows slowly over time thereby enlarging the liver. The abdomen may also become grossly distended.</a:t>
            </a:r>
          </a:p>
          <a:p>
            <a:r>
              <a:rPr lang="en-US" b="1" dirty="0" smtClean="0">
                <a:solidFill>
                  <a:srgbClr val="FF0000"/>
                </a:solidFill>
              </a:rPr>
              <a:t>Diagnosis</a:t>
            </a:r>
            <a:r>
              <a:rPr lang="en-US" b="1" dirty="0" smtClean="0"/>
              <a:t/>
            </a:r>
            <a:br>
              <a:rPr lang="en-US" b="1" dirty="0" smtClean="0"/>
            </a:br>
            <a:r>
              <a:rPr lang="en-US" b="1" dirty="0" smtClean="0"/>
              <a:t>This is done through a chest x-ray or an abdominal ultrasound investigation. A serological test can also be done to assist in making the diagnosis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4131175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medical treatment is as follows:</a:t>
            </a:r>
          </a:p>
          <a:p>
            <a:pPr lvl="0"/>
            <a:r>
              <a:rPr lang="en-US" b="1" dirty="0" smtClean="0"/>
              <a:t>Oral </a:t>
            </a:r>
            <a:r>
              <a:rPr lang="en-US" b="1" dirty="0" err="1" smtClean="0"/>
              <a:t>albendazole</a:t>
            </a:r>
            <a:r>
              <a:rPr lang="en-US" b="1" dirty="0" smtClean="0"/>
              <a:t> 20mg/kg in divided doses twice daily for 30 days (The cure rate with this treatment is 20%). The treatment can arrest the growth of the cyst and reduce its size</a:t>
            </a:r>
          </a:p>
          <a:p>
            <a:pPr lvl="0"/>
            <a:r>
              <a:rPr lang="en-US" b="1" dirty="0" smtClean="0"/>
              <a:t>PAIR (Puncture, Aspiration, Instillation of 95% alcohol and Re-aspiration). This is the treatment for the liver or spleen. The ultrasound machine is used to guide the PAIR procedure. This treatment is very effective and has a high cure rate</a:t>
            </a:r>
          </a:p>
          <a:p>
            <a:r>
              <a:rPr lang="en-US" b="1" dirty="0" smtClean="0"/>
              <a:t>The surgical treatment is known as </a:t>
            </a:r>
            <a:r>
              <a:rPr lang="en-US" b="1" dirty="0" err="1" smtClean="0"/>
              <a:t>endocystectomy</a:t>
            </a:r>
            <a:r>
              <a:rPr lang="en-US" b="1" dirty="0" smtClean="0"/>
              <a:t>. It is the surgical removal of the cysts contents, especially those cysts that are easily accessible like abdominal cysts</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308220654"/>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prevention and control of the </a:t>
            </a:r>
            <a:r>
              <a:rPr lang="en-US" b="1" dirty="0" err="1" smtClean="0"/>
              <a:t>hydatid</a:t>
            </a:r>
            <a:r>
              <a:rPr lang="en-US" b="1" dirty="0" smtClean="0"/>
              <a:t> disease can be achieved by eradicating stray dogs and </a:t>
            </a:r>
            <a:r>
              <a:rPr lang="en-US" b="1" dirty="0" err="1" smtClean="0"/>
              <a:t>deworming</a:t>
            </a:r>
            <a:r>
              <a:rPr lang="en-US" b="1" dirty="0" smtClean="0"/>
              <a:t> them. </a:t>
            </a:r>
            <a:r>
              <a:rPr lang="en-US" b="1" dirty="0" err="1" smtClean="0"/>
              <a:t>Deworming</a:t>
            </a:r>
            <a:r>
              <a:rPr lang="en-US" b="1" dirty="0" smtClean="0"/>
              <a:t> should be done every six weeks with </a:t>
            </a:r>
            <a:r>
              <a:rPr lang="en-US" b="1" dirty="0" err="1" smtClean="0"/>
              <a:t>praziquantel</a:t>
            </a:r>
            <a:r>
              <a:rPr lang="en-US" b="1" dirty="0" smtClean="0"/>
              <a:t>. </a:t>
            </a:r>
          </a:p>
          <a:p>
            <a:r>
              <a:rPr lang="en-US" b="1" dirty="0" smtClean="0"/>
              <a:t>You should also provide health education on the dangers of close contact with dogs (licking), especially among children. Also, infected meat should not be fed to dogs.</a:t>
            </a:r>
          </a:p>
          <a:p>
            <a:r>
              <a:rPr lang="en-US" b="1" dirty="0" smtClean="0"/>
              <a:t> </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422477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Diseases to be covered in this section include:</a:t>
            </a:r>
          </a:p>
          <a:p>
            <a:pPr marL="1117854" lvl="2" indent="-514350">
              <a:buFont typeface="+mj-lt"/>
              <a:buAutoNum type="arabicParenR"/>
            </a:pPr>
            <a:r>
              <a:rPr lang="en-US" b="1" dirty="0" smtClean="0"/>
              <a:t>Malaria</a:t>
            </a:r>
          </a:p>
          <a:p>
            <a:pPr marL="1117854" lvl="2" indent="-514350">
              <a:buFont typeface="+mj-lt"/>
              <a:buAutoNum type="arabicParenR"/>
            </a:pPr>
            <a:r>
              <a:rPr lang="en-US" b="1" dirty="0" err="1" smtClean="0"/>
              <a:t>Bancroftian</a:t>
            </a:r>
            <a:r>
              <a:rPr lang="en-US" b="1" dirty="0" smtClean="0"/>
              <a:t> </a:t>
            </a:r>
            <a:r>
              <a:rPr lang="en-US" b="1" dirty="0" err="1" smtClean="0"/>
              <a:t>filariasis</a:t>
            </a:r>
            <a:endParaRPr lang="en-US" b="1" dirty="0" smtClean="0"/>
          </a:p>
          <a:p>
            <a:pPr marL="1117854" lvl="2" indent="-514350">
              <a:buFont typeface="+mj-lt"/>
              <a:buAutoNum type="arabicParenR"/>
            </a:pPr>
            <a:r>
              <a:rPr lang="en-US" b="1" dirty="0" err="1" smtClean="0"/>
              <a:t>Onchocerciasis</a:t>
            </a:r>
            <a:endParaRPr lang="en-US" b="1" dirty="0" smtClean="0"/>
          </a:p>
          <a:p>
            <a:pPr marL="1117854" lvl="2" indent="-514350">
              <a:buFont typeface="+mj-lt"/>
              <a:buAutoNum type="arabicParenR"/>
            </a:pPr>
            <a:r>
              <a:rPr lang="en-US" b="1" dirty="0" smtClean="0"/>
              <a:t>Yellow fever</a:t>
            </a:r>
          </a:p>
          <a:p>
            <a:pPr marL="1117854" lvl="2" indent="-514350">
              <a:buFont typeface="+mj-lt"/>
              <a:buAutoNum type="arabicParenR"/>
            </a:pPr>
            <a:r>
              <a:rPr lang="en-US" b="1" dirty="0" err="1" smtClean="0"/>
              <a:t>Schistosomiasis</a:t>
            </a:r>
            <a:endParaRPr lang="en-US" b="1" dirty="0" smtClean="0"/>
          </a:p>
          <a:p>
            <a:pPr marL="1117854" lvl="2" indent="-514350">
              <a:buFont typeface="+mj-lt"/>
              <a:buAutoNum type="arabicParenR"/>
            </a:pPr>
            <a:r>
              <a:rPr lang="en-US" b="1" dirty="0" err="1" smtClean="0"/>
              <a:t>Dranculosis</a:t>
            </a:r>
            <a:endParaRPr lang="en-US" b="1" dirty="0" smtClean="0"/>
          </a:p>
          <a:p>
            <a:pPr marL="1117854" lvl="2" indent="-514350">
              <a:buFont typeface="+mj-lt"/>
              <a:buAutoNum type="arabicParenR"/>
            </a:pPr>
            <a:r>
              <a:rPr lang="en-US" b="1" dirty="0" err="1" smtClean="0"/>
              <a:t>Leishmaniasis</a:t>
            </a:r>
            <a:endParaRPr lang="en-US" b="1" dirty="0" smtClean="0"/>
          </a:p>
          <a:p>
            <a:pPr marL="1117854" lvl="2" indent="-514350">
              <a:buFont typeface="+mj-lt"/>
              <a:buAutoNum type="arabicParenR"/>
            </a:pPr>
            <a:r>
              <a:rPr lang="en-US" b="1" dirty="0" smtClean="0"/>
              <a:t>Yellow fever</a:t>
            </a:r>
          </a:p>
          <a:p>
            <a:pPr marL="1117854" lvl="2" indent="-514350">
              <a:buFont typeface="+mj-lt"/>
              <a:buAutoNum type="arabicParenR"/>
            </a:pPr>
            <a:r>
              <a:rPr lang="en-US" b="1" dirty="0" smtClean="0"/>
              <a:t>Relapsing fever: ASSINGMENT</a:t>
            </a:r>
          </a:p>
          <a:p>
            <a:pPr marL="1117854" lvl="2" indent="-514350">
              <a:buFont typeface="+mj-lt"/>
              <a:buAutoNum type="arabicParenR"/>
            </a:pPr>
            <a:r>
              <a:rPr lang="en-US" b="1" dirty="0" err="1" smtClean="0"/>
              <a:t>Tryponosomiasis</a:t>
            </a:r>
            <a:r>
              <a:rPr lang="en-US" b="1" dirty="0" smtClean="0"/>
              <a:t>: ASSIGNMENT</a:t>
            </a:r>
            <a:endParaRPr lang="en-US" b="1" dirty="0"/>
          </a:p>
        </p:txBody>
      </p:sp>
      <p:sp>
        <p:nvSpPr>
          <p:cNvPr id="3" name="Title 2"/>
          <p:cNvSpPr>
            <a:spLocks noGrp="1"/>
          </p:cNvSpPr>
          <p:nvPr>
            <p:ph type="title"/>
          </p:nvPr>
        </p:nvSpPr>
        <p:spPr/>
        <p:txBody>
          <a:bodyPr/>
          <a:lstStyle/>
          <a:p>
            <a:r>
              <a:rPr lang="en-US" dirty="0" smtClean="0"/>
              <a:t>A. Vector borne diseases</a:t>
            </a:r>
            <a:endParaRPr lang="en-US" dirty="0"/>
          </a:p>
        </p:txBody>
      </p:sp>
    </p:spTree>
    <p:extLst>
      <p:ext uri="{BB962C8B-B14F-4D97-AF65-F5344CB8AC3E}">
        <p14:creationId xmlns:p14="http://schemas.microsoft.com/office/powerpoint/2010/main" val="175426211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This group is made up of cylinder shaped worms and includes threadworms, whipworms, and roundworms. </a:t>
            </a:r>
          </a:p>
          <a:p>
            <a:pPr algn="ctr">
              <a:buNone/>
            </a:pPr>
            <a:r>
              <a:rPr lang="en-US" b="1" dirty="0" smtClean="0">
                <a:solidFill>
                  <a:srgbClr val="FF0000"/>
                </a:solidFill>
              </a:rPr>
              <a:t>Threadworm or Pinworm </a:t>
            </a:r>
          </a:p>
          <a:p>
            <a:r>
              <a:rPr lang="en-US" b="1" dirty="0" smtClean="0"/>
              <a:t>Is also called </a:t>
            </a:r>
            <a:r>
              <a:rPr lang="en-US" b="1" i="1" dirty="0" err="1" smtClean="0">
                <a:solidFill>
                  <a:srgbClr val="FF0000"/>
                </a:solidFill>
              </a:rPr>
              <a:t>Enterobius</a:t>
            </a:r>
            <a:r>
              <a:rPr lang="en-US" b="1" i="1" dirty="0" smtClean="0">
                <a:solidFill>
                  <a:srgbClr val="FF0000"/>
                </a:solidFill>
              </a:rPr>
              <a:t> </a:t>
            </a:r>
            <a:r>
              <a:rPr lang="en-US" b="1" i="1" dirty="0" err="1" smtClean="0">
                <a:solidFill>
                  <a:srgbClr val="FF0000"/>
                </a:solidFill>
              </a:rPr>
              <a:t>vermicularis</a:t>
            </a:r>
            <a:r>
              <a:rPr lang="en-US" b="1" dirty="0" smtClean="0"/>
              <a:t>. </a:t>
            </a:r>
          </a:p>
          <a:p>
            <a:r>
              <a:rPr lang="en-US" b="1" dirty="0" smtClean="0"/>
              <a:t>It mainly affects school aged children, especially in boarding schools. </a:t>
            </a:r>
          </a:p>
          <a:p>
            <a:r>
              <a:rPr lang="en-US" b="1" dirty="0" smtClean="0"/>
              <a:t>The children </a:t>
            </a:r>
            <a:r>
              <a:rPr lang="en-US" b="1" dirty="0" err="1" smtClean="0"/>
              <a:t>reinfect</a:t>
            </a:r>
            <a:r>
              <a:rPr lang="en-US" b="1" dirty="0" smtClean="0"/>
              <a:t> themselves when they scratch their anus and then transfer the eggs on their fingers to the mouth. </a:t>
            </a:r>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NEMATODES (CYLINDRICAL-SHAPED WORMS)</a:t>
            </a:r>
            <a:br>
              <a:rPr lang="en-US" dirty="0" smtClean="0"/>
            </a:br>
            <a:endParaRPr lang="en-US" dirty="0"/>
          </a:p>
        </p:txBody>
      </p:sp>
    </p:spTree>
    <p:extLst>
      <p:ext uri="{BB962C8B-B14F-4D97-AF65-F5344CB8AC3E}">
        <p14:creationId xmlns:p14="http://schemas.microsoft.com/office/powerpoint/2010/main" val="185732136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Infection with </a:t>
            </a:r>
            <a:r>
              <a:rPr lang="en-US" b="1" dirty="0" err="1" smtClean="0"/>
              <a:t>enterobius</a:t>
            </a:r>
            <a:r>
              <a:rPr lang="en-US" b="1" dirty="0" smtClean="0"/>
              <a:t> </a:t>
            </a:r>
            <a:r>
              <a:rPr lang="en-US" b="1" dirty="0" err="1" smtClean="0"/>
              <a:t>vermicularis</a:t>
            </a:r>
            <a:r>
              <a:rPr lang="en-US" b="1" dirty="0" smtClean="0"/>
              <a:t> is maintained by direct transfer of infective eggs from the anus to the mouth (auto infection) or indirect contact through clothing, bedding, food and other articles.</a:t>
            </a:r>
          </a:p>
          <a:p>
            <a:r>
              <a:rPr lang="en-US" b="1" dirty="0" smtClean="0"/>
              <a:t>After ingestion, the eggs hatch in the stomach and small intestine. </a:t>
            </a:r>
          </a:p>
          <a:p>
            <a:r>
              <a:rPr lang="en-US" b="1" dirty="0" smtClean="0"/>
              <a:t>The worms mature in the lower small intestine and upper colon and then they migrate to the rectum where they discharge eggs on the </a:t>
            </a:r>
            <a:r>
              <a:rPr lang="en-US" b="1" dirty="0" err="1" smtClean="0"/>
              <a:t>perianal</a:t>
            </a:r>
            <a:r>
              <a:rPr lang="en-US" b="1" dirty="0" smtClean="0"/>
              <a:t> skin, especially during the night. This causes itching and consequently scratching.</a:t>
            </a:r>
          </a:p>
          <a:p>
            <a:endParaRPr lang="en-US" dirty="0"/>
          </a:p>
        </p:txBody>
      </p:sp>
      <p:sp>
        <p:nvSpPr>
          <p:cNvPr id="3" name="Title 2"/>
          <p:cNvSpPr>
            <a:spLocks noGrp="1"/>
          </p:cNvSpPr>
          <p:nvPr>
            <p:ph type="title"/>
          </p:nvPr>
        </p:nvSpPr>
        <p:spPr/>
        <p:txBody>
          <a:bodyPr/>
          <a:lstStyle/>
          <a:p>
            <a:r>
              <a:rPr lang="en-US" dirty="0" smtClean="0"/>
              <a:t>Mode of transmission</a:t>
            </a:r>
            <a:endParaRPr lang="en-US" dirty="0"/>
          </a:p>
        </p:txBody>
      </p:sp>
    </p:spTree>
    <p:extLst>
      <p:ext uri="{BB962C8B-B14F-4D97-AF65-F5344CB8AC3E}">
        <p14:creationId xmlns:p14="http://schemas.microsoft.com/office/powerpoint/2010/main" val="14860676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838200"/>
          </a:xfrm>
        </p:spPr>
        <p:txBody>
          <a:bodyPr>
            <a:noAutofit/>
          </a:bodyPr>
          <a:lstStyle/>
          <a:p>
            <a:pPr algn="ctr"/>
            <a:r>
              <a:rPr lang="en-US" sz="5400" dirty="0" smtClean="0"/>
              <a:t>Life cycle </a:t>
            </a:r>
            <a:endParaRPr lang="en-US" sz="5400" dirty="0"/>
          </a:p>
        </p:txBody>
      </p:sp>
      <p:pic>
        <p:nvPicPr>
          <p:cNvPr id="4" name="ia_el_1_innerEl" descr="Life cycle of enterobius vermicularis"/>
          <p:cNvPicPr>
            <a:picLocks noGrp="1"/>
          </p:cNvPicPr>
          <p:nvPr>
            <p:ph idx="1"/>
          </p:nvPr>
        </p:nvPicPr>
        <p:blipFill>
          <a:blip r:embed="rId2"/>
          <a:srcRect/>
          <a:stretch>
            <a:fillRect/>
          </a:stretch>
        </p:blipFill>
        <p:spPr bwMode="auto">
          <a:xfrm>
            <a:off x="711200" y="685800"/>
            <a:ext cx="11480800" cy="6172200"/>
          </a:xfrm>
          <a:prstGeom prst="rect">
            <a:avLst/>
          </a:prstGeom>
          <a:noFill/>
          <a:ln w="9525">
            <a:noFill/>
            <a:miter lim="800000"/>
            <a:headEnd/>
            <a:tailEnd/>
          </a:ln>
        </p:spPr>
      </p:pic>
    </p:spTree>
    <p:extLst>
      <p:ext uri="{BB962C8B-B14F-4D97-AF65-F5344CB8AC3E}">
        <p14:creationId xmlns:p14="http://schemas.microsoft.com/office/powerpoint/2010/main" val="353964289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sz="3600" b="1" dirty="0" smtClean="0"/>
              <a:t>Mainly </a:t>
            </a:r>
            <a:r>
              <a:rPr lang="en-US" sz="3600" b="1" dirty="0" err="1" smtClean="0"/>
              <a:t>pruritus</a:t>
            </a:r>
            <a:r>
              <a:rPr lang="en-US" sz="3600" b="1" dirty="0" smtClean="0"/>
              <a:t> </a:t>
            </a:r>
            <a:r>
              <a:rPr lang="en-US" sz="3600" b="1" dirty="0" err="1" smtClean="0"/>
              <a:t>ani</a:t>
            </a:r>
            <a:r>
              <a:rPr lang="en-US" sz="3600" b="1" dirty="0" smtClean="0"/>
              <a:t> leading to intense scratching of the </a:t>
            </a:r>
            <a:r>
              <a:rPr lang="en-US" sz="3600" b="1" dirty="0" err="1" smtClean="0"/>
              <a:t>perianal</a:t>
            </a:r>
            <a:r>
              <a:rPr lang="en-US" sz="3600" b="1" dirty="0" smtClean="0"/>
              <a:t> region</a:t>
            </a:r>
          </a:p>
          <a:p>
            <a:pPr lvl="0"/>
            <a:r>
              <a:rPr lang="en-US" sz="3600" b="1" dirty="0" smtClean="0"/>
              <a:t>Disturbed sleep</a:t>
            </a:r>
          </a:p>
          <a:p>
            <a:pPr lvl="0"/>
            <a:r>
              <a:rPr lang="en-US" sz="3600" b="1" dirty="0" smtClean="0"/>
              <a:t>Restlessness</a:t>
            </a:r>
          </a:p>
          <a:p>
            <a:pPr lvl="0"/>
            <a:r>
              <a:rPr lang="en-US" sz="3600" b="1" dirty="0" smtClean="0"/>
              <a:t>Loss of appetite and weight loss</a:t>
            </a:r>
          </a:p>
          <a:p>
            <a:r>
              <a:rPr lang="en-US" sz="3600" b="1" u="sng" dirty="0" smtClean="0">
                <a:solidFill>
                  <a:srgbClr val="FF0000"/>
                </a:solidFill>
              </a:rPr>
              <a:t>Diagnosis</a:t>
            </a:r>
            <a:r>
              <a:rPr lang="en-US" sz="3600" dirty="0" smtClean="0"/>
              <a:t/>
            </a:r>
            <a:br>
              <a:rPr lang="en-US" sz="3600" dirty="0" smtClean="0"/>
            </a:br>
            <a:r>
              <a:rPr lang="en-US" sz="3600" b="1" dirty="0" smtClean="0"/>
              <a:t>Diagnosis is mainly made by a laboratory examination of stool microscopy for ova and cyst.</a:t>
            </a:r>
          </a:p>
          <a:p>
            <a:pPr lvl="0"/>
            <a:endParaRPr lang="en-US" sz="3600" b="1" dirty="0" smtClean="0"/>
          </a:p>
          <a:p>
            <a:pPr>
              <a:buNone/>
            </a:pPr>
            <a:endParaRPr lang="en-US" dirty="0" smtClean="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Clinical Features </a:t>
            </a:r>
            <a:br>
              <a:rPr lang="en-US" dirty="0" smtClean="0"/>
            </a:br>
            <a:endParaRPr lang="en-US" dirty="0"/>
          </a:p>
        </p:txBody>
      </p:sp>
    </p:spTree>
    <p:extLst>
      <p:ext uri="{BB962C8B-B14F-4D97-AF65-F5344CB8AC3E}">
        <p14:creationId xmlns:p14="http://schemas.microsoft.com/office/powerpoint/2010/main" val="86250789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Treat the whole family with </a:t>
            </a:r>
            <a:r>
              <a:rPr lang="en-US" b="1" dirty="0" err="1" smtClean="0"/>
              <a:t>mebendazole</a:t>
            </a:r>
            <a:r>
              <a:rPr lang="en-US" b="1" dirty="0" smtClean="0"/>
              <a:t> 100mg given as a single dose.</a:t>
            </a:r>
          </a:p>
          <a:p>
            <a:r>
              <a:rPr lang="en-US" b="1" dirty="0" smtClean="0"/>
              <a:t> During treatment you should impress on the patient the importance of avoiding auto-infection.</a:t>
            </a:r>
          </a:p>
          <a:p>
            <a:r>
              <a:rPr lang="en-US" b="1" dirty="0" smtClean="0">
                <a:solidFill>
                  <a:srgbClr val="FF0000"/>
                </a:solidFill>
              </a:rPr>
              <a:t>Prevention and Control</a:t>
            </a:r>
          </a:p>
          <a:p>
            <a:r>
              <a:rPr lang="en-US" b="1" dirty="0" smtClean="0"/>
              <a:t> improved personal hygiene </a:t>
            </a:r>
          </a:p>
          <a:p>
            <a:r>
              <a:rPr lang="en-US" b="1" dirty="0" smtClean="0"/>
              <a:t>proper disposal of </a:t>
            </a:r>
            <a:r>
              <a:rPr lang="en-US" b="1" dirty="0" err="1" smtClean="0"/>
              <a:t>faeces</a:t>
            </a:r>
            <a:r>
              <a:rPr lang="en-US" b="1" dirty="0" smtClean="0"/>
              <a:t>. </a:t>
            </a:r>
          </a:p>
          <a:p>
            <a:r>
              <a:rPr lang="en-US" b="1" dirty="0" smtClean="0"/>
              <a:t> health education on the importance of bathing and hand washing, keeping nails short, and how to prevent </a:t>
            </a:r>
            <a:r>
              <a:rPr lang="en-US" b="1" dirty="0" err="1" smtClean="0"/>
              <a:t>reinfection</a:t>
            </a:r>
            <a:endParaRPr lang="en-US" b="1" dirty="0" smtClean="0"/>
          </a:p>
          <a:p>
            <a:endParaRPr lang="en-US" dirty="0"/>
          </a:p>
        </p:txBody>
      </p:sp>
      <p:sp>
        <p:nvSpPr>
          <p:cNvPr id="3" name="Title 2"/>
          <p:cNvSpPr>
            <a:spLocks noGrp="1"/>
          </p:cNvSpPr>
          <p:nvPr>
            <p:ph type="title"/>
          </p:nvPr>
        </p:nvSpPr>
        <p:spPr/>
        <p:txBody>
          <a:bodyPr/>
          <a:lstStyle/>
          <a:p>
            <a:r>
              <a:rPr lang="en-US" dirty="0" err="1" smtClean="0"/>
              <a:t>managment</a:t>
            </a:r>
            <a:endParaRPr lang="en-US" dirty="0"/>
          </a:p>
        </p:txBody>
      </p:sp>
    </p:spTree>
    <p:extLst>
      <p:ext uri="{BB962C8B-B14F-4D97-AF65-F5344CB8AC3E}">
        <p14:creationId xmlns:p14="http://schemas.microsoft.com/office/powerpoint/2010/main" val="96989464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10972800" cy="4525963"/>
          </a:xfrm>
        </p:spPr>
        <p:txBody>
          <a:bodyPr>
            <a:normAutofit/>
          </a:bodyPr>
          <a:lstStyle/>
          <a:p>
            <a:r>
              <a:rPr lang="en-US" sz="3600" b="1" dirty="0" smtClean="0"/>
              <a:t>This infestation is called </a:t>
            </a:r>
            <a:r>
              <a:rPr lang="en-US" sz="3600" b="1" dirty="0" err="1" smtClean="0"/>
              <a:t>trichuriasis</a:t>
            </a:r>
            <a:r>
              <a:rPr lang="en-US" sz="3600" b="1" dirty="0" smtClean="0"/>
              <a:t> because it is caused by an intestinal worm called </a:t>
            </a:r>
            <a:r>
              <a:rPr lang="en-US" sz="3600" b="1" dirty="0" err="1" smtClean="0"/>
              <a:t>Trichuris</a:t>
            </a:r>
            <a:r>
              <a:rPr lang="en-US" sz="3600" b="1" dirty="0" smtClean="0"/>
              <a:t> </a:t>
            </a:r>
            <a:r>
              <a:rPr lang="en-US" sz="3600" b="1" dirty="0" err="1" smtClean="0"/>
              <a:t>trichiura</a:t>
            </a:r>
            <a:r>
              <a:rPr lang="en-US" sz="3600" b="1" dirty="0" smtClean="0"/>
              <a:t>.</a:t>
            </a:r>
          </a:p>
          <a:p>
            <a:r>
              <a:rPr lang="en-US" sz="3600" b="1" dirty="0" smtClean="0"/>
              <a:t> The worm infects the large intestine and infestation is usually asymptomatic</a:t>
            </a:r>
            <a:r>
              <a:rPr lang="en-US" sz="3100" b="1" dirty="0" smtClean="0"/>
              <a:t>.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solidFill>
                  <a:srgbClr val="FF0000"/>
                </a:solidFill>
              </a:rPr>
              <a:t>WHIPWORM {</a:t>
            </a:r>
            <a:r>
              <a:rPr lang="en-US" sz="4400" dirty="0" err="1" smtClean="0">
                <a:solidFill>
                  <a:srgbClr val="FF0000"/>
                </a:solidFill>
              </a:rPr>
              <a:t>Trichuriasis</a:t>
            </a:r>
            <a:r>
              <a:rPr lang="en-US" sz="4400" dirty="0" smtClean="0"/>
              <a:t> }</a:t>
            </a:r>
            <a:r>
              <a:rPr lang="en-US" dirty="0" smtClean="0"/>
              <a:t/>
            </a:r>
            <a:br>
              <a:rPr lang="en-US" dirty="0" smtClean="0"/>
            </a:br>
            <a:endParaRPr lang="en-US" dirty="0"/>
          </a:p>
        </p:txBody>
      </p:sp>
    </p:spTree>
    <p:extLst>
      <p:ext uri="{BB962C8B-B14F-4D97-AF65-F5344CB8AC3E}">
        <p14:creationId xmlns:p14="http://schemas.microsoft.com/office/powerpoint/2010/main" val="229012633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pPr>
            <a:r>
              <a:rPr lang="en-US" sz="2800" b="1" dirty="0" smtClean="0"/>
              <a:t>The transmission of </a:t>
            </a:r>
            <a:r>
              <a:rPr lang="en-US" sz="2800" b="1" dirty="0" err="1" smtClean="0"/>
              <a:t>trichuriasis</a:t>
            </a:r>
            <a:r>
              <a:rPr lang="en-US" sz="2800" b="1" dirty="0" smtClean="0"/>
              <a:t> is indirect, as the eggs passed in the </a:t>
            </a:r>
            <a:r>
              <a:rPr lang="en-US" sz="2800" b="1" dirty="0" err="1" smtClean="0"/>
              <a:t>faeces</a:t>
            </a:r>
            <a:r>
              <a:rPr lang="en-US" sz="2800" b="1" dirty="0" smtClean="0"/>
              <a:t> require </a:t>
            </a:r>
            <a:r>
              <a:rPr lang="en-US" sz="2800" b="1" dirty="0" err="1" smtClean="0"/>
              <a:t>embryonation</a:t>
            </a:r>
            <a:r>
              <a:rPr lang="en-US" sz="2800" b="1" dirty="0" smtClean="0"/>
              <a:t> in soil.</a:t>
            </a:r>
          </a:p>
          <a:p>
            <a:pPr>
              <a:buFont typeface="Wingdings" pitchFamily="2" charset="2"/>
              <a:buChar char="q"/>
            </a:pPr>
            <a:r>
              <a:rPr lang="en-US" sz="2800" b="1" dirty="0" smtClean="0"/>
              <a:t>Therefore unlike the threadworm, auto-infection is not possible. </a:t>
            </a:r>
          </a:p>
          <a:p>
            <a:pPr>
              <a:buFont typeface="Wingdings" pitchFamily="2" charset="2"/>
              <a:buChar char="q"/>
            </a:pPr>
            <a:r>
              <a:rPr lang="en-US" sz="2800" b="1" dirty="0" smtClean="0"/>
              <a:t>When the </a:t>
            </a:r>
            <a:r>
              <a:rPr lang="en-US" sz="2800" b="1" dirty="0" err="1" smtClean="0"/>
              <a:t>embryonated</a:t>
            </a:r>
            <a:r>
              <a:rPr lang="en-US" sz="2800" b="1" dirty="0" smtClean="0"/>
              <a:t> eggs are ingested, they hatch and eventually the mature worms attach themselves to the mucosa of </a:t>
            </a:r>
            <a:r>
              <a:rPr lang="en-US" sz="2800" b="1" dirty="0" err="1" smtClean="0"/>
              <a:t>caecum</a:t>
            </a:r>
            <a:r>
              <a:rPr lang="en-US" sz="2800" b="1" dirty="0" smtClean="0"/>
              <a:t> and colon. </a:t>
            </a:r>
          </a:p>
          <a:p>
            <a:pPr>
              <a:buFont typeface="Wingdings" pitchFamily="2" charset="2"/>
              <a:buChar char="q"/>
            </a:pPr>
            <a:r>
              <a:rPr lang="en-US" sz="2800" b="1" dirty="0" smtClean="0"/>
              <a:t>They are mainly transmitted through food that is contaminated by soil or dirty fingers</a:t>
            </a:r>
            <a:r>
              <a:rPr lang="en-US" b="1"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Mode of transmission</a:t>
            </a:r>
            <a:endParaRPr lang="en-US" dirty="0"/>
          </a:p>
        </p:txBody>
      </p:sp>
    </p:spTree>
    <p:extLst>
      <p:ext uri="{BB962C8B-B14F-4D97-AF65-F5344CB8AC3E}">
        <p14:creationId xmlns:p14="http://schemas.microsoft.com/office/powerpoint/2010/main" val="22133959"/>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Often, mild infections are asymptomatic, but heavy infections may result in abdominal discomfort, bloody </a:t>
            </a:r>
            <a:r>
              <a:rPr lang="en-US" b="1" dirty="0" err="1" smtClean="0"/>
              <a:t>diarrhoea</a:t>
            </a:r>
            <a:r>
              <a:rPr lang="en-US" b="1" dirty="0" smtClean="0"/>
              <a:t>, loss of weight and </a:t>
            </a:r>
            <a:r>
              <a:rPr lang="en-US" b="1" dirty="0" err="1" smtClean="0"/>
              <a:t>prolapse</a:t>
            </a:r>
            <a:r>
              <a:rPr lang="en-US" b="1" dirty="0" smtClean="0"/>
              <a:t> of rectum.</a:t>
            </a:r>
          </a:p>
          <a:p>
            <a:r>
              <a:rPr lang="en-US" b="1" dirty="0" smtClean="0">
                <a:solidFill>
                  <a:srgbClr val="FF0000"/>
                </a:solidFill>
              </a:rPr>
              <a:t>Diagnosis</a:t>
            </a:r>
            <a:r>
              <a:rPr lang="en-US" b="1" dirty="0" smtClean="0"/>
              <a:t/>
            </a:r>
            <a:br>
              <a:rPr lang="en-US" b="1" dirty="0" smtClean="0"/>
            </a:br>
            <a:r>
              <a:rPr lang="en-US" b="1" dirty="0" smtClean="0"/>
              <a:t>Diagnosis is made by examining a stool sample microscopically for ova and cyst.</a:t>
            </a:r>
          </a:p>
          <a:p>
            <a:r>
              <a:rPr lang="en-US" b="1" dirty="0" smtClean="0">
                <a:solidFill>
                  <a:srgbClr val="FF0000"/>
                </a:solidFill>
              </a:rPr>
              <a:t>Management</a:t>
            </a:r>
          </a:p>
          <a:p>
            <a:r>
              <a:rPr lang="en-US" b="1" dirty="0" smtClean="0"/>
              <a:t> Oral </a:t>
            </a:r>
            <a:r>
              <a:rPr lang="en-US" b="1" dirty="0" err="1" smtClean="0"/>
              <a:t>mebendazole</a:t>
            </a:r>
            <a:r>
              <a:rPr lang="en-US" b="1" dirty="0" smtClean="0"/>
              <a:t> 100mg BD  for three days</a:t>
            </a:r>
            <a:r>
              <a:rPr lang="en-US" dirty="0" smtClean="0"/>
              <a:t>. </a:t>
            </a:r>
          </a:p>
          <a:p>
            <a:r>
              <a:rPr lang="en-US" b="1" dirty="0" smtClean="0">
                <a:solidFill>
                  <a:srgbClr val="FF0000"/>
                </a:solidFill>
              </a:rPr>
              <a:t>Prevention and Control</a:t>
            </a:r>
          </a:p>
          <a:p>
            <a:r>
              <a:rPr lang="en-US" dirty="0" smtClean="0"/>
              <a:t> Good personal hygiene and proper disposal of </a:t>
            </a:r>
            <a:r>
              <a:rPr lang="en-US" dirty="0" err="1" smtClean="0"/>
              <a:t>faeces</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302186734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This disease is caused </a:t>
            </a:r>
            <a:r>
              <a:rPr lang="en-US" sz="3200" b="1" i="1" dirty="0" smtClean="0">
                <a:solidFill>
                  <a:srgbClr val="FF0000"/>
                </a:solidFill>
              </a:rPr>
              <a:t>by </a:t>
            </a:r>
            <a:r>
              <a:rPr lang="en-US" sz="3200" b="1" i="1" dirty="0" err="1" smtClean="0">
                <a:solidFill>
                  <a:srgbClr val="FF0000"/>
                </a:solidFill>
              </a:rPr>
              <a:t>Ascaris</a:t>
            </a:r>
            <a:r>
              <a:rPr lang="en-US" sz="3200" b="1" i="1" dirty="0" smtClean="0">
                <a:solidFill>
                  <a:srgbClr val="FF0000"/>
                </a:solidFill>
              </a:rPr>
              <a:t> </a:t>
            </a:r>
            <a:r>
              <a:rPr lang="en-US" sz="3200" b="1" i="1" dirty="0" err="1" smtClean="0">
                <a:solidFill>
                  <a:srgbClr val="FF0000"/>
                </a:solidFill>
              </a:rPr>
              <a:t>lumbricoides</a:t>
            </a:r>
            <a:r>
              <a:rPr lang="en-US" sz="3200" b="1" i="1" dirty="0" smtClean="0">
                <a:solidFill>
                  <a:srgbClr val="FF0000"/>
                </a:solidFill>
              </a:rPr>
              <a:t>,</a:t>
            </a:r>
            <a:r>
              <a:rPr lang="en-US" sz="3200" b="1" dirty="0" smtClean="0"/>
              <a:t> which infects the small intestine. </a:t>
            </a:r>
          </a:p>
          <a:p>
            <a:r>
              <a:rPr lang="en-US" sz="3200" b="1" dirty="0" err="1" smtClean="0"/>
              <a:t>Ascaris</a:t>
            </a:r>
            <a:r>
              <a:rPr lang="en-US" sz="3200" b="1" dirty="0" smtClean="0"/>
              <a:t> is a large intestinal parasite which often infects children because of their habit of putting all kinds of things in their mouth. </a:t>
            </a:r>
          </a:p>
          <a:p>
            <a:r>
              <a:rPr lang="en-US" sz="3200" b="1" dirty="0" smtClean="0"/>
              <a:t>It is one of the commonest and most widespread infections of the small intestine</a:t>
            </a:r>
            <a:r>
              <a:rPr lang="en-US" b="1"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5300" dirty="0" smtClean="0"/>
              <a:t>Roundworm (</a:t>
            </a:r>
            <a:r>
              <a:rPr lang="en-US" sz="5300" dirty="0" err="1" smtClean="0"/>
              <a:t>Ascariasis</a:t>
            </a:r>
            <a:r>
              <a:rPr lang="en-US" sz="5300" dirty="0" smtClean="0"/>
              <a:t>) </a:t>
            </a:r>
            <a:br>
              <a:rPr lang="en-US" sz="5300" dirty="0" smtClean="0"/>
            </a:br>
            <a:endParaRPr lang="en-US" sz="5300" dirty="0"/>
          </a:p>
        </p:txBody>
      </p:sp>
    </p:spTree>
    <p:extLst>
      <p:ext uri="{BB962C8B-B14F-4D97-AF65-F5344CB8AC3E}">
        <p14:creationId xmlns:p14="http://schemas.microsoft.com/office/powerpoint/2010/main" val="23748333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The worms may multiply in large numbers in the intestinal lumen and cause intestinal obstruction at the </a:t>
            </a:r>
            <a:br>
              <a:rPr lang="en-US" sz="3200" b="1" dirty="0" smtClean="0"/>
            </a:br>
            <a:r>
              <a:rPr lang="en-US" sz="3200" b="1" dirty="0" err="1" smtClean="0"/>
              <a:t>ileocaecal</a:t>
            </a:r>
            <a:r>
              <a:rPr lang="en-US" sz="3200" b="1" dirty="0" smtClean="0"/>
              <a:t> valve.</a:t>
            </a:r>
          </a:p>
          <a:p>
            <a:r>
              <a:rPr lang="en-US" sz="3200" b="1" dirty="0" smtClean="0"/>
              <a:t>The worms also contribute to severe malnutrition and vitamin A deficiency, and may wander out of the intestinal lumen into the peritoneal cavity.</a:t>
            </a:r>
          </a:p>
          <a:p>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07278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Diseases to be covered in this section include:</a:t>
            </a:r>
          </a:p>
          <a:p>
            <a:pPr marL="1117854" lvl="2" indent="-514350">
              <a:buFont typeface="+mj-lt"/>
              <a:buAutoNum type="arabicParenR"/>
            </a:pPr>
            <a:r>
              <a:rPr lang="en-US" sz="2800" b="1" dirty="0" smtClean="0"/>
              <a:t>Cholera</a:t>
            </a:r>
          </a:p>
          <a:p>
            <a:pPr marL="1117854" lvl="2" indent="-514350">
              <a:buFont typeface="+mj-lt"/>
              <a:buAutoNum type="arabicParenR"/>
            </a:pPr>
            <a:r>
              <a:rPr lang="en-US" sz="2800" b="1" dirty="0" err="1" smtClean="0"/>
              <a:t>Giardiasis</a:t>
            </a:r>
            <a:endParaRPr lang="en-US" sz="2800" b="1" dirty="0" smtClean="0"/>
          </a:p>
          <a:p>
            <a:pPr marL="1117854" lvl="2" indent="-514350">
              <a:buFont typeface="+mj-lt"/>
              <a:buAutoNum type="arabicParenR"/>
            </a:pPr>
            <a:r>
              <a:rPr lang="en-US" sz="2800" b="1" dirty="0" err="1" smtClean="0"/>
              <a:t>Amoebiasis</a:t>
            </a:r>
            <a:endParaRPr lang="en-US" sz="2800" b="1" dirty="0" smtClean="0"/>
          </a:p>
          <a:p>
            <a:pPr marL="1117854" lvl="2" indent="-514350">
              <a:buFont typeface="+mj-lt"/>
              <a:buAutoNum type="arabicParenR"/>
            </a:pPr>
            <a:r>
              <a:rPr lang="en-US" sz="2800" b="1" dirty="0" smtClean="0"/>
              <a:t>Bacillary </a:t>
            </a:r>
            <a:r>
              <a:rPr lang="en-US" sz="2800" b="1" dirty="0" err="1" smtClean="0"/>
              <a:t>dysentry</a:t>
            </a:r>
            <a:endParaRPr lang="en-US" sz="2800" b="1" dirty="0" smtClean="0"/>
          </a:p>
          <a:p>
            <a:pPr marL="1117854" lvl="2" indent="-514350">
              <a:buFont typeface="+mj-lt"/>
              <a:buAutoNum type="arabicParenR"/>
            </a:pPr>
            <a:r>
              <a:rPr lang="en-US" sz="2800" b="1" dirty="0" smtClean="0"/>
              <a:t>Poliomyelitis</a:t>
            </a:r>
          </a:p>
          <a:p>
            <a:pPr marL="1117854" lvl="2" indent="-514350">
              <a:buFont typeface="+mj-lt"/>
              <a:buAutoNum type="arabicParenR"/>
            </a:pPr>
            <a:r>
              <a:rPr lang="en-US" sz="2800" b="1" dirty="0" smtClean="0"/>
              <a:t>Enteric fevers</a:t>
            </a:r>
          </a:p>
          <a:p>
            <a:pPr marL="1117854" lvl="2" indent="-514350">
              <a:buFont typeface="+mj-lt"/>
              <a:buAutoNum type="arabicParenR"/>
            </a:pPr>
            <a:r>
              <a:rPr lang="en-US" sz="2800" b="1" dirty="0" smtClean="0"/>
              <a:t>Food poisoning : Assignment</a:t>
            </a:r>
          </a:p>
          <a:p>
            <a:endParaRPr lang="en-US" dirty="0"/>
          </a:p>
        </p:txBody>
      </p:sp>
      <p:sp>
        <p:nvSpPr>
          <p:cNvPr id="3" name="Title 2"/>
          <p:cNvSpPr>
            <a:spLocks noGrp="1"/>
          </p:cNvSpPr>
          <p:nvPr>
            <p:ph type="title"/>
          </p:nvPr>
        </p:nvSpPr>
        <p:spPr/>
        <p:txBody>
          <a:bodyPr/>
          <a:lstStyle/>
          <a:p>
            <a:pPr lvl="3" algn="l" rtl="0">
              <a:spcBef>
                <a:spcPct val="0"/>
              </a:spcBef>
            </a:pPr>
            <a:r>
              <a:rPr lang="en-US" sz="3000" b="1" dirty="0" err="1" smtClean="0"/>
              <a:t>B.Diseases</a:t>
            </a:r>
            <a:r>
              <a:rPr lang="en-US" sz="3000" b="1" dirty="0" smtClean="0"/>
              <a:t> caused by fecal contamination</a:t>
            </a:r>
            <a:br>
              <a:rPr lang="en-US" sz="3000" b="1" dirty="0" smtClean="0"/>
            </a:br>
            <a:endParaRPr lang="en-US" dirty="0"/>
          </a:p>
        </p:txBody>
      </p:sp>
    </p:spTree>
    <p:extLst>
      <p:ext uri="{BB962C8B-B14F-4D97-AF65-F5344CB8AC3E}">
        <p14:creationId xmlns:p14="http://schemas.microsoft.com/office/powerpoint/2010/main" val="234856010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err="1" smtClean="0"/>
              <a:t>Ascariasis</a:t>
            </a:r>
            <a:r>
              <a:rPr lang="en-US" b="1" dirty="0" smtClean="0"/>
              <a:t> is a soil transmitted parasite. Once the </a:t>
            </a:r>
            <a:br>
              <a:rPr lang="en-US" b="1" dirty="0" smtClean="0"/>
            </a:br>
            <a:r>
              <a:rPr lang="en-US" b="1" dirty="0" smtClean="0"/>
              <a:t>eggs are passed out in </a:t>
            </a:r>
            <a:r>
              <a:rPr lang="en-US" b="1" dirty="0" err="1" smtClean="0"/>
              <a:t>faeces</a:t>
            </a:r>
            <a:r>
              <a:rPr lang="en-US" b="1" dirty="0" smtClean="0"/>
              <a:t>, they require </a:t>
            </a:r>
            <a:br>
              <a:rPr lang="en-US" b="1" dirty="0" smtClean="0"/>
            </a:br>
            <a:r>
              <a:rPr lang="en-US" b="1" dirty="0" err="1" smtClean="0"/>
              <a:t>embryonation</a:t>
            </a:r>
            <a:r>
              <a:rPr lang="en-US" b="1" dirty="0" smtClean="0"/>
              <a:t> in the soil before they can become </a:t>
            </a:r>
            <a:br>
              <a:rPr lang="en-US" b="1" dirty="0" smtClean="0"/>
            </a:br>
            <a:r>
              <a:rPr lang="en-US" b="1" dirty="0" smtClean="0"/>
              <a:t>infective. </a:t>
            </a:r>
          </a:p>
          <a:p>
            <a:r>
              <a:rPr lang="en-US" b="1" dirty="0" smtClean="0"/>
              <a:t>This takes 8-50 days. </a:t>
            </a:r>
            <a:r>
              <a:rPr lang="en-US" b="1" dirty="0" err="1" smtClean="0"/>
              <a:t>Embryonated</a:t>
            </a:r>
            <a:r>
              <a:rPr lang="en-US" b="1" dirty="0" smtClean="0"/>
              <a:t> eggs can be carried away from the contaminated place into houses by feet, footwear or in dust by the wind. </a:t>
            </a:r>
          </a:p>
          <a:p>
            <a:r>
              <a:rPr lang="en-US" b="1" dirty="0" smtClean="0"/>
              <a:t>Human beings may </a:t>
            </a:r>
            <a:r>
              <a:rPr lang="en-US" b="1" dirty="0" err="1" smtClean="0"/>
              <a:t>injest</a:t>
            </a:r>
            <a:r>
              <a:rPr lang="en-US" b="1" dirty="0" smtClean="0"/>
              <a:t> the eggs as they eat or </a:t>
            </a:r>
            <a:br>
              <a:rPr lang="en-US" b="1" dirty="0" smtClean="0"/>
            </a:br>
            <a:r>
              <a:rPr lang="en-US" b="1" dirty="0" smtClean="0"/>
              <a:t>drink using contaminated hands and utensils, or </a:t>
            </a:r>
            <a:br>
              <a:rPr lang="en-US" b="1" dirty="0" smtClean="0"/>
            </a:br>
            <a:r>
              <a:rPr lang="en-US" b="1" dirty="0" smtClean="0"/>
              <a:t>through eating raw contaminated foods like fruit. </a:t>
            </a:r>
            <a:br>
              <a:rPr lang="en-US" b="1" dirty="0" smtClean="0"/>
            </a:br>
            <a:r>
              <a:rPr lang="en-US" b="1" dirty="0" smtClean="0"/>
              <a:t>Once the eggs are ingested by a human being they hatch into worms</a:t>
            </a:r>
            <a:endParaRPr lang="en-US" b="1" dirty="0"/>
          </a:p>
        </p:txBody>
      </p:sp>
      <p:sp>
        <p:nvSpPr>
          <p:cNvPr id="3" name="Title 2"/>
          <p:cNvSpPr>
            <a:spLocks noGrp="1"/>
          </p:cNvSpPr>
          <p:nvPr>
            <p:ph type="title"/>
          </p:nvPr>
        </p:nvSpPr>
        <p:spPr/>
        <p:txBody>
          <a:bodyPr/>
          <a:lstStyle/>
          <a:p>
            <a:r>
              <a:rPr lang="en-US" dirty="0" smtClean="0"/>
              <a:t>Mode of transmission</a:t>
            </a:r>
            <a:endParaRPr lang="en-US" dirty="0"/>
          </a:p>
        </p:txBody>
      </p:sp>
    </p:spTree>
    <p:extLst>
      <p:ext uri="{BB962C8B-B14F-4D97-AF65-F5344CB8AC3E}">
        <p14:creationId xmlns:p14="http://schemas.microsoft.com/office/powerpoint/2010/main" val="3310529611"/>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Once the eggs are ingested by a human being they hatch into worms. </a:t>
            </a:r>
          </a:p>
          <a:p>
            <a:r>
              <a:rPr lang="en-US" sz="3200" b="1" dirty="0" smtClean="0"/>
              <a:t>In order to reach maturity, the larvae need to pass through the lungs and trachea to the pharynx. </a:t>
            </a:r>
            <a:br>
              <a:rPr lang="en-US" sz="3200" b="1" dirty="0" smtClean="0"/>
            </a:br>
            <a:r>
              <a:rPr lang="en-US" sz="3200" b="1" dirty="0" smtClean="0"/>
              <a:t>Once in the pharynx they are swallowed and return to the gastrointestinal tract where they can live for about a year. </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61372781"/>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914400"/>
          </a:xfrm>
        </p:spPr>
        <p:txBody>
          <a:bodyPr>
            <a:normAutofit fontScale="90000"/>
          </a:bodyPr>
          <a:lstStyle/>
          <a:p>
            <a:r>
              <a:rPr lang="en-US" dirty="0" smtClean="0"/>
              <a:t/>
            </a:r>
            <a:br>
              <a:rPr lang="en-US" dirty="0" smtClean="0"/>
            </a:br>
            <a:r>
              <a:rPr lang="en-US" dirty="0" smtClean="0"/>
              <a:t>life cycle of </a:t>
            </a:r>
            <a:r>
              <a:rPr lang="en-US" dirty="0" err="1" smtClean="0"/>
              <a:t>Ascaris</a:t>
            </a:r>
            <a:r>
              <a:rPr lang="en-US" dirty="0" smtClean="0"/>
              <a:t> </a:t>
            </a:r>
            <a:r>
              <a:rPr lang="en-US" dirty="0" err="1" smtClean="0"/>
              <a:t>lumbricoides</a:t>
            </a:r>
            <a:r>
              <a:rPr lang="en-US" dirty="0" smtClean="0"/>
              <a:t>.</a:t>
            </a:r>
            <a:br>
              <a:rPr lang="en-US" dirty="0" smtClean="0"/>
            </a:br>
            <a:endParaRPr lang="en-US" dirty="0"/>
          </a:p>
        </p:txBody>
      </p:sp>
      <p:pic>
        <p:nvPicPr>
          <p:cNvPr id="4" name="ia_el_23_innerEl" descr="Life cycle of Ascaris lumbricoides"/>
          <p:cNvPicPr>
            <a:picLocks noGrp="1"/>
          </p:cNvPicPr>
          <p:nvPr>
            <p:ph idx="1"/>
          </p:nvPr>
        </p:nvPicPr>
        <p:blipFill>
          <a:blip r:embed="rId2"/>
          <a:srcRect/>
          <a:stretch>
            <a:fillRect/>
          </a:stretch>
        </p:blipFill>
        <p:spPr bwMode="auto">
          <a:xfrm>
            <a:off x="0" y="1066800"/>
            <a:ext cx="11988800" cy="5562600"/>
          </a:xfrm>
          <a:prstGeom prst="rect">
            <a:avLst/>
          </a:prstGeom>
          <a:noFill/>
          <a:ln w="9525">
            <a:noFill/>
            <a:miter lim="800000"/>
            <a:headEnd/>
            <a:tailEnd/>
          </a:ln>
        </p:spPr>
      </p:pic>
    </p:spTree>
    <p:extLst>
      <p:ext uri="{BB962C8B-B14F-4D97-AF65-F5344CB8AC3E}">
        <p14:creationId xmlns:p14="http://schemas.microsoft.com/office/powerpoint/2010/main" val="392740711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1" dirty="0" smtClean="0"/>
              <a:t>Is usually asymptomatic and if symptoms are present, they are not characteristic. </a:t>
            </a:r>
          </a:p>
          <a:p>
            <a:r>
              <a:rPr lang="en-US" b="1" dirty="0" smtClean="0"/>
              <a:t>There may be vague abdominal discomfort or occasionally the worm may leave the body in </a:t>
            </a:r>
            <a:r>
              <a:rPr lang="en-US" b="1" dirty="0" err="1" smtClean="0"/>
              <a:t>vomitus</a:t>
            </a:r>
            <a:r>
              <a:rPr lang="en-US" b="1" dirty="0" smtClean="0"/>
              <a:t> or stool. </a:t>
            </a:r>
          </a:p>
          <a:p>
            <a:r>
              <a:rPr lang="en-US" b="1" dirty="0" smtClean="0"/>
              <a:t>Also during the stage of larval migration through the lungs there may be temporary symptoms of </a:t>
            </a:r>
            <a:r>
              <a:rPr lang="en-US" b="1" dirty="0" err="1" smtClean="0"/>
              <a:t>pneumonitis</a:t>
            </a:r>
            <a:r>
              <a:rPr lang="en-US" b="1" dirty="0" smtClean="0"/>
              <a:t> (cough).</a:t>
            </a:r>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112464610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rgbClr val="FF0000"/>
                </a:solidFill>
              </a:rPr>
              <a:t>Diagnosis</a:t>
            </a:r>
          </a:p>
          <a:p>
            <a:r>
              <a:rPr lang="en-US" b="1" dirty="0" smtClean="0"/>
              <a:t> </a:t>
            </a:r>
            <a:r>
              <a:rPr lang="en-US" sz="3000" b="1" dirty="0" smtClean="0"/>
              <a:t>stool microscopy which should show </a:t>
            </a:r>
            <a:r>
              <a:rPr lang="en-US" sz="3000" b="1" dirty="0" err="1" smtClean="0"/>
              <a:t>ascaris</a:t>
            </a:r>
            <a:r>
              <a:rPr lang="en-US" sz="3000" b="1" dirty="0" smtClean="0"/>
              <a:t> ova and cyst.</a:t>
            </a:r>
          </a:p>
          <a:p>
            <a:r>
              <a:rPr lang="en-US" sz="3000" b="1" dirty="0" smtClean="0">
                <a:solidFill>
                  <a:srgbClr val="FF0000"/>
                </a:solidFill>
              </a:rPr>
              <a:t>Management</a:t>
            </a:r>
          </a:p>
          <a:p>
            <a:pPr lvl="0"/>
            <a:r>
              <a:rPr lang="en-US" sz="3000" b="1" dirty="0" smtClean="0"/>
              <a:t>Oral </a:t>
            </a:r>
            <a:r>
              <a:rPr lang="en-US" sz="3000" b="1" dirty="0" err="1" smtClean="0"/>
              <a:t>mebendazole</a:t>
            </a:r>
            <a:r>
              <a:rPr lang="en-US" sz="3000" b="1" dirty="0" smtClean="0"/>
              <a:t> 100mg 12 hourly for three days</a:t>
            </a:r>
          </a:p>
          <a:p>
            <a:pPr lvl="0"/>
            <a:r>
              <a:rPr lang="en-US" sz="3000" b="1" dirty="0" smtClean="0"/>
              <a:t>Oral </a:t>
            </a:r>
            <a:r>
              <a:rPr lang="en-US" sz="3000" b="1" dirty="0" err="1" smtClean="0"/>
              <a:t>levamisole</a:t>
            </a:r>
            <a:r>
              <a:rPr lang="en-US" sz="3000" b="1" dirty="0" smtClean="0"/>
              <a:t> (3 tabs or 5mg/kg body wt) single dose</a:t>
            </a:r>
          </a:p>
          <a:p>
            <a:pPr lvl="0"/>
            <a:r>
              <a:rPr lang="en-US" sz="3000" b="1" dirty="0" smtClean="0"/>
              <a:t>Oral </a:t>
            </a:r>
            <a:r>
              <a:rPr lang="en-US" sz="3000" b="1" dirty="0" err="1" smtClean="0"/>
              <a:t>piperazine</a:t>
            </a:r>
            <a:r>
              <a:rPr lang="en-US" sz="3000" b="1" dirty="0" smtClean="0"/>
              <a:t> 150mg/kg body wt single dose</a:t>
            </a:r>
          </a:p>
          <a:p>
            <a:r>
              <a:rPr lang="en-US" sz="3000" b="1" dirty="0" smtClean="0"/>
              <a:t>Note: For intestinal obstruction, surgical operation is indicated</a:t>
            </a:r>
            <a:r>
              <a:rPr lang="en-US" sz="3000" dirty="0" smtClean="0"/>
              <a:t>.</a:t>
            </a:r>
          </a:p>
          <a:p>
            <a:endParaRPr lang="en-US" sz="3000"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6893243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Improved environmental sanitation such as proper excreta disposal, clean supply of water</a:t>
            </a:r>
          </a:p>
          <a:p>
            <a:pPr lvl="0"/>
            <a:r>
              <a:rPr lang="en-US" b="1" dirty="0" smtClean="0"/>
              <a:t>Discouraging the use of raw (fresh) human </a:t>
            </a:r>
            <a:r>
              <a:rPr lang="en-US" b="1" dirty="0" err="1" smtClean="0"/>
              <a:t>faeces</a:t>
            </a:r>
            <a:r>
              <a:rPr lang="en-US" b="1" dirty="0" smtClean="0"/>
              <a:t> for manure (Composting for six months kills the </a:t>
            </a:r>
            <a:r>
              <a:rPr lang="en-US" b="1" dirty="0" err="1" smtClean="0"/>
              <a:t>ascaris</a:t>
            </a:r>
            <a:r>
              <a:rPr lang="en-US" b="1" dirty="0" smtClean="0"/>
              <a:t> eggs)</a:t>
            </a:r>
          </a:p>
          <a:p>
            <a:pPr lvl="0"/>
            <a:r>
              <a:rPr lang="en-US" b="1" dirty="0" smtClean="0"/>
              <a:t>Washing of fruit and vegetables before eating</a:t>
            </a:r>
          </a:p>
          <a:p>
            <a:pPr lvl="0"/>
            <a:r>
              <a:rPr lang="en-US" b="1" dirty="0" smtClean="0"/>
              <a:t>Use of drying racks for utensils so that they do not come into contact with soil and dust</a:t>
            </a:r>
          </a:p>
          <a:p>
            <a:pPr lvl="0"/>
            <a:r>
              <a:rPr lang="en-US" b="1" dirty="0" smtClean="0"/>
              <a:t>Washing hands after opening bowels</a:t>
            </a:r>
          </a:p>
          <a:p>
            <a:pPr lvl="0"/>
            <a:r>
              <a:rPr lang="en-US" b="1" dirty="0" smtClean="0"/>
              <a:t>Washing hands before handling food</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395027500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This is an infection of the small intestine by a blood-sucking worm called </a:t>
            </a:r>
            <a:r>
              <a:rPr lang="en-US" b="1" i="1" dirty="0" err="1" smtClean="0">
                <a:solidFill>
                  <a:srgbClr val="FF0000"/>
                </a:solidFill>
              </a:rPr>
              <a:t>Ancylostoma</a:t>
            </a:r>
            <a:r>
              <a:rPr lang="en-US" b="1" i="1" dirty="0" smtClean="0">
                <a:solidFill>
                  <a:srgbClr val="FF0000"/>
                </a:solidFill>
              </a:rPr>
              <a:t> </a:t>
            </a:r>
            <a:r>
              <a:rPr lang="en-US" b="1" i="1" dirty="0" err="1" smtClean="0">
                <a:solidFill>
                  <a:srgbClr val="FF0000"/>
                </a:solidFill>
              </a:rPr>
              <a:t>duodenale</a:t>
            </a:r>
            <a:r>
              <a:rPr lang="en-US" b="1" i="1" dirty="0" smtClean="0">
                <a:solidFill>
                  <a:srgbClr val="FF0000"/>
                </a:solidFill>
              </a:rPr>
              <a:t> or </a:t>
            </a:r>
            <a:r>
              <a:rPr lang="en-US" b="1" i="1" dirty="0" err="1" smtClean="0">
                <a:solidFill>
                  <a:srgbClr val="FF0000"/>
                </a:solidFill>
              </a:rPr>
              <a:t>necator</a:t>
            </a:r>
            <a:r>
              <a:rPr lang="en-US" b="1" i="1" dirty="0" smtClean="0">
                <a:solidFill>
                  <a:srgbClr val="FF0000"/>
                </a:solidFill>
              </a:rPr>
              <a:t> </a:t>
            </a:r>
            <a:r>
              <a:rPr lang="en-US" b="1" i="1" dirty="0" err="1" smtClean="0">
                <a:solidFill>
                  <a:srgbClr val="FF0000"/>
                </a:solidFill>
              </a:rPr>
              <a:t>americanus</a:t>
            </a:r>
            <a:r>
              <a:rPr lang="en-US" b="1" i="1" dirty="0" smtClean="0">
                <a:solidFill>
                  <a:srgbClr val="FF0000"/>
                </a:solidFill>
              </a:rPr>
              <a:t>.</a:t>
            </a:r>
            <a:r>
              <a:rPr lang="en-US" b="1" dirty="0" smtClean="0"/>
              <a:t> </a:t>
            </a:r>
          </a:p>
          <a:p>
            <a:r>
              <a:rPr lang="en-US" b="1" dirty="0" smtClean="0"/>
              <a:t>In East Africa, </a:t>
            </a:r>
            <a:r>
              <a:rPr lang="en-US" b="1" dirty="0" err="1" smtClean="0"/>
              <a:t>necator</a:t>
            </a:r>
            <a:r>
              <a:rPr lang="en-US" b="1" dirty="0" smtClean="0"/>
              <a:t> </a:t>
            </a:r>
            <a:r>
              <a:rPr lang="en-US" b="1" dirty="0" err="1" smtClean="0"/>
              <a:t>americanus</a:t>
            </a:r>
            <a:r>
              <a:rPr lang="en-US" b="1" dirty="0" smtClean="0"/>
              <a:t> is the cause of the disease. </a:t>
            </a:r>
          </a:p>
          <a:p>
            <a:r>
              <a:rPr lang="en-US" b="1" dirty="0" smtClean="0"/>
              <a:t>The worm causes severe iron deficiency </a:t>
            </a:r>
            <a:r>
              <a:rPr lang="en-US" b="1" dirty="0" err="1" smtClean="0"/>
              <a:t>anaemia</a:t>
            </a:r>
            <a:r>
              <a:rPr lang="en-US" b="1" dirty="0" smtClean="0"/>
              <a:t> and protein loss.</a:t>
            </a:r>
          </a:p>
          <a:p>
            <a:r>
              <a:rPr lang="en-US" b="1" dirty="0" smtClean="0"/>
              <a:t>Each adult </a:t>
            </a:r>
            <a:r>
              <a:rPr lang="en-US" b="1" dirty="0" err="1" smtClean="0"/>
              <a:t>necator</a:t>
            </a:r>
            <a:r>
              <a:rPr lang="en-US" b="1" dirty="0" smtClean="0"/>
              <a:t> </a:t>
            </a:r>
            <a:r>
              <a:rPr lang="en-US" b="1" dirty="0" err="1" smtClean="0"/>
              <a:t>americanus</a:t>
            </a:r>
            <a:r>
              <a:rPr lang="en-US" b="1" dirty="0" smtClean="0"/>
              <a:t> worm causes a daily loss of 0.03ml of blood from the patient. In many infected individuals the disease is asymptomatic because the hookworm load is light.</a:t>
            </a:r>
          </a:p>
          <a:p>
            <a:pPr>
              <a:buNone/>
            </a:pPr>
            <a:endParaRPr lang="en-US" b="1" dirty="0" smtClean="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HOOKWORM (ANCYLOSTOMIASIS) </a:t>
            </a:r>
            <a:br>
              <a:rPr lang="en-US" dirty="0" smtClean="0"/>
            </a:br>
            <a:endParaRPr lang="en-US" dirty="0"/>
          </a:p>
        </p:txBody>
      </p:sp>
    </p:spTree>
    <p:extLst>
      <p:ext uri="{BB962C8B-B14F-4D97-AF65-F5344CB8AC3E}">
        <p14:creationId xmlns:p14="http://schemas.microsoft.com/office/powerpoint/2010/main" val="1753457647"/>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Hookworm eggs are </a:t>
            </a:r>
            <a:r>
              <a:rPr lang="en-US" b="1" dirty="0" err="1" smtClean="0"/>
              <a:t>embryonated</a:t>
            </a:r>
            <a:r>
              <a:rPr lang="en-US" b="1" dirty="0" smtClean="0"/>
              <a:t> by the time they are passed out with </a:t>
            </a:r>
            <a:r>
              <a:rPr lang="en-US" b="1" dirty="0" err="1" smtClean="0"/>
              <a:t>faeces</a:t>
            </a:r>
            <a:r>
              <a:rPr lang="en-US" b="1" dirty="0" smtClean="0"/>
              <a:t>. </a:t>
            </a:r>
          </a:p>
          <a:p>
            <a:r>
              <a:rPr lang="en-US" b="1" dirty="0" smtClean="0"/>
              <a:t>when the </a:t>
            </a:r>
            <a:r>
              <a:rPr lang="en-US" b="1" dirty="0" err="1" smtClean="0"/>
              <a:t>faeces</a:t>
            </a:r>
            <a:r>
              <a:rPr lang="en-US" b="1" dirty="0" smtClean="0"/>
              <a:t> stand for a long time before examination the free larvae can be found. </a:t>
            </a:r>
          </a:p>
          <a:p>
            <a:r>
              <a:rPr lang="en-US" b="1" dirty="0" smtClean="0"/>
              <a:t>When an infected person passes </a:t>
            </a:r>
            <a:r>
              <a:rPr lang="en-US" b="1" dirty="0" err="1" smtClean="0"/>
              <a:t>faeces</a:t>
            </a:r>
            <a:r>
              <a:rPr lang="en-US" b="1" dirty="0" smtClean="0"/>
              <a:t> in the soil, the larvae bury themselves in the moist damp soil. </a:t>
            </a:r>
          </a:p>
          <a:p>
            <a:r>
              <a:rPr lang="en-US" b="1" dirty="0" smtClean="0"/>
              <a:t>The larvae are called </a:t>
            </a:r>
            <a:r>
              <a:rPr lang="en-US" b="1" dirty="0" err="1" smtClean="0"/>
              <a:t>rhabditiform</a:t>
            </a:r>
            <a:r>
              <a:rPr lang="en-US" b="1" dirty="0" smtClean="0"/>
              <a:t> and only become infective after five days, when they change into the sheathed </a:t>
            </a:r>
            <a:r>
              <a:rPr lang="en-US" b="1" dirty="0" err="1" smtClean="0"/>
              <a:t>filariform</a:t>
            </a:r>
            <a:r>
              <a:rPr lang="en-US" b="1" dirty="0" smtClean="0"/>
              <a:t> stage.</a:t>
            </a: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 </a:t>
            </a:r>
            <a:br>
              <a:rPr lang="en-US" dirty="0" smtClean="0"/>
            </a:br>
            <a:endParaRPr lang="en-US" dirty="0"/>
          </a:p>
        </p:txBody>
      </p:sp>
    </p:spTree>
    <p:extLst>
      <p:ext uri="{BB962C8B-B14F-4D97-AF65-F5344CB8AC3E}">
        <p14:creationId xmlns:p14="http://schemas.microsoft.com/office/powerpoint/2010/main" val="13067591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As soon as the </a:t>
            </a:r>
            <a:r>
              <a:rPr lang="en-US" b="1" dirty="0" err="1" smtClean="0"/>
              <a:t>filariform</a:t>
            </a:r>
            <a:r>
              <a:rPr lang="en-US" b="1" dirty="0" smtClean="0"/>
              <a:t> larvae come into contact with a human leg or foot, they penetrate actively through the skin and reach the lungs via the venous system and the right side of the heart. </a:t>
            </a:r>
          </a:p>
          <a:p>
            <a:r>
              <a:rPr lang="en-US" b="1" dirty="0" smtClean="0"/>
              <a:t>Once in the lungs they penetrate the alveoli and are carried to the larynx and pharynx, from here they are swallowed into the stomach.</a:t>
            </a:r>
          </a:p>
          <a:p>
            <a:r>
              <a:rPr lang="en-US" b="1" dirty="0" smtClean="0"/>
              <a:t>When they reach the stomach they attach themselves to the wall of the abdomen with hook-like teeth and start to suck blood from the patient’s body</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7074585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cycle</a:t>
            </a:r>
            <a:endParaRPr lang="en-US" dirty="0"/>
          </a:p>
        </p:txBody>
      </p:sp>
      <p:pic>
        <p:nvPicPr>
          <p:cNvPr id="4" name="ia_el_14_innerEl" descr="Life cycle of the hookworm"/>
          <p:cNvPicPr>
            <a:picLocks noGrp="1"/>
          </p:cNvPicPr>
          <p:nvPr>
            <p:ph idx="1"/>
          </p:nvPr>
        </p:nvPicPr>
        <p:blipFill>
          <a:blip r:embed="rId2"/>
          <a:srcRect/>
          <a:stretch>
            <a:fillRect/>
          </a:stretch>
        </p:blipFill>
        <p:spPr bwMode="auto">
          <a:xfrm>
            <a:off x="508000" y="990600"/>
            <a:ext cx="11480800" cy="5867400"/>
          </a:xfrm>
          <a:prstGeom prst="rect">
            <a:avLst/>
          </a:prstGeom>
          <a:noFill/>
          <a:ln w="9525">
            <a:noFill/>
            <a:miter lim="800000"/>
            <a:headEnd/>
            <a:tailEnd/>
          </a:ln>
        </p:spPr>
      </p:pic>
    </p:spTree>
    <p:extLst>
      <p:ext uri="{BB962C8B-B14F-4D97-AF65-F5344CB8AC3E}">
        <p14:creationId xmlns:p14="http://schemas.microsoft.com/office/powerpoint/2010/main" val="3941136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err="1" smtClean="0"/>
              <a:t>Ascariasis</a:t>
            </a:r>
            <a:endParaRPr lang="en-US" sz="2800" b="1" dirty="0" smtClean="0"/>
          </a:p>
          <a:p>
            <a:pPr marL="1117854" lvl="2" indent="-514350">
              <a:buFont typeface="+mj-lt"/>
              <a:buAutoNum type="arabicParenR"/>
            </a:pPr>
            <a:r>
              <a:rPr lang="en-US" sz="2800" b="1" dirty="0" err="1" smtClean="0"/>
              <a:t>Enterobiasis</a:t>
            </a:r>
            <a:endParaRPr lang="en-US" sz="2800" b="1" dirty="0" smtClean="0"/>
          </a:p>
          <a:p>
            <a:pPr marL="1117854" lvl="2" indent="-514350">
              <a:buFont typeface="+mj-lt"/>
              <a:buAutoNum type="arabicParenR"/>
            </a:pPr>
            <a:r>
              <a:rPr lang="en-US" sz="2800" b="1" dirty="0" err="1" smtClean="0"/>
              <a:t>Trichuriasis</a:t>
            </a:r>
            <a:endParaRPr lang="en-US" sz="2800" b="1" dirty="0" smtClean="0"/>
          </a:p>
          <a:p>
            <a:pPr marL="1117854" lvl="2" indent="-514350">
              <a:buFont typeface="+mj-lt"/>
              <a:buAutoNum type="arabicParenR"/>
            </a:pPr>
            <a:r>
              <a:rPr lang="en-US" sz="2800" b="1" dirty="0" err="1" smtClean="0"/>
              <a:t>Strongyloidiasis</a:t>
            </a:r>
            <a:endParaRPr lang="en-US" sz="2800" b="1" dirty="0" smtClean="0"/>
          </a:p>
          <a:p>
            <a:pPr marL="1117854" lvl="2" indent="-514350">
              <a:buFont typeface="+mj-lt"/>
              <a:buAutoNum type="arabicParenR"/>
            </a:pPr>
            <a:r>
              <a:rPr lang="en-US" sz="2800" b="1" dirty="0" err="1" smtClean="0"/>
              <a:t>Taeniasis</a:t>
            </a:r>
            <a:endParaRPr lang="en-US" sz="2800" b="1" dirty="0" smtClean="0"/>
          </a:p>
          <a:p>
            <a:pPr marL="1117854" lvl="2" indent="-514350">
              <a:buFont typeface="+mj-lt"/>
              <a:buAutoNum type="arabicParenR"/>
            </a:pPr>
            <a:r>
              <a:rPr lang="en-US" sz="2800" b="1" dirty="0" err="1" smtClean="0"/>
              <a:t>Hydatidosis</a:t>
            </a:r>
            <a:endParaRPr lang="en-US" sz="2800" b="1" dirty="0" smtClean="0"/>
          </a:p>
          <a:p>
            <a:pPr marL="1117854" lvl="2" indent="-514350">
              <a:buFont typeface="+mj-lt"/>
              <a:buAutoNum type="arabicParenR"/>
            </a:pPr>
            <a:r>
              <a:rPr lang="en-US" sz="2800" b="1" dirty="0" smtClean="0"/>
              <a:t>Hookworm: Assignment</a:t>
            </a:r>
          </a:p>
          <a:p>
            <a:endParaRPr lang="en-US" dirty="0"/>
          </a:p>
        </p:txBody>
      </p:sp>
      <p:sp>
        <p:nvSpPr>
          <p:cNvPr id="3" name="Title 2"/>
          <p:cNvSpPr>
            <a:spLocks noGrp="1"/>
          </p:cNvSpPr>
          <p:nvPr>
            <p:ph type="title"/>
          </p:nvPr>
        </p:nvSpPr>
        <p:spPr/>
        <p:txBody>
          <a:bodyPr/>
          <a:lstStyle/>
          <a:p>
            <a:pPr lvl="3" algn="ctr" rtl="0">
              <a:spcBef>
                <a:spcPct val="0"/>
              </a:spcBef>
            </a:pPr>
            <a:r>
              <a:rPr lang="en-US" sz="3000" b="1" dirty="0" smtClean="0"/>
              <a:t>C.Helminthic diseases</a:t>
            </a:r>
            <a:br>
              <a:rPr lang="en-US" sz="3000" b="1" dirty="0" smtClean="0"/>
            </a:br>
            <a:endParaRPr lang="en-US" dirty="0"/>
          </a:p>
        </p:txBody>
      </p:sp>
    </p:spTree>
    <p:extLst>
      <p:ext uri="{BB962C8B-B14F-4D97-AF65-F5344CB8AC3E}">
        <p14:creationId xmlns:p14="http://schemas.microsoft.com/office/powerpoint/2010/main" val="12796057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following signs and symptoms are indicative of hookworm infestation: </a:t>
            </a:r>
          </a:p>
          <a:p>
            <a:pPr lvl="0"/>
            <a:r>
              <a:rPr lang="en-US" b="1" dirty="0" smtClean="0"/>
              <a:t>Itching of the skin at the site of entry (local irritation)</a:t>
            </a:r>
          </a:p>
          <a:p>
            <a:pPr lvl="0"/>
            <a:r>
              <a:rPr lang="en-US" b="1" dirty="0" err="1" smtClean="0"/>
              <a:t>Anaemia</a:t>
            </a:r>
            <a:r>
              <a:rPr lang="en-US" b="1" dirty="0" smtClean="0"/>
              <a:t> (due to </a:t>
            </a:r>
            <a:r>
              <a:rPr lang="en-US" b="1" dirty="0" err="1" smtClean="0"/>
              <a:t>haemorrhage</a:t>
            </a:r>
            <a:r>
              <a:rPr lang="en-US" b="1" dirty="0" smtClean="0"/>
              <a:t>), pallor</a:t>
            </a:r>
          </a:p>
          <a:p>
            <a:pPr lvl="0"/>
            <a:r>
              <a:rPr lang="en-US" b="1" dirty="0" smtClean="0"/>
              <a:t>Weakness, puffy face, malnutrition</a:t>
            </a:r>
          </a:p>
          <a:p>
            <a:pPr lvl="0"/>
            <a:r>
              <a:rPr lang="en-US" b="1" dirty="0" smtClean="0"/>
              <a:t>Flatulence, constipation</a:t>
            </a:r>
          </a:p>
          <a:p>
            <a:pPr lvl="0"/>
            <a:r>
              <a:rPr lang="en-US" b="1" dirty="0" smtClean="0"/>
              <a:t>Pain in abdomen</a:t>
            </a:r>
          </a:p>
          <a:p>
            <a:pPr lvl="0"/>
            <a:r>
              <a:rPr lang="en-US" b="1" dirty="0" smtClean="0"/>
              <a:t>Some little blood in stool</a:t>
            </a:r>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100628411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Stool microscopy which should show ova and cysts and in some cases occult blood. More than 100 eggs in an ordinary </a:t>
            </a:r>
            <a:r>
              <a:rPr lang="en-US" sz="2800" b="1" dirty="0" err="1" smtClean="0"/>
              <a:t>faecal</a:t>
            </a:r>
            <a:r>
              <a:rPr lang="en-US" sz="2800" b="1" dirty="0" smtClean="0"/>
              <a:t> smear indicate heavy infection.</a:t>
            </a:r>
          </a:p>
          <a:p>
            <a:pPr>
              <a:buNone/>
            </a:pPr>
            <a:r>
              <a:rPr lang="en-US" sz="4400" b="1" dirty="0" smtClean="0">
                <a:solidFill>
                  <a:srgbClr val="FF0000"/>
                </a:solidFill>
              </a:rPr>
              <a:t>Management</a:t>
            </a:r>
            <a:endParaRPr lang="en-US" sz="4400" b="1" dirty="0" smtClean="0"/>
          </a:p>
          <a:p>
            <a:pPr lvl="0"/>
            <a:r>
              <a:rPr lang="en-US" sz="2800" b="1" dirty="0" err="1" smtClean="0"/>
              <a:t>Levamisole</a:t>
            </a:r>
            <a:r>
              <a:rPr lang="en-US" sz="2800" b="1" dirty="0" smtClean="0"/>
              <a:t> 25mg/kg body weight as a single dose</a:t>
            </a:r>
          </a:p>
          <a:p>
            <a:pPr lvl="0"/>
            <a:r>
              <a:rPr lang="en-US" sz="2800" b="1" dirty="0" err="1" smtClean="0"/>
              <a:t>Mebendazole</a:t>
            </a:r>
            <a:r>
              <a:rPr lang="en-US" sz="2800" b="1" dirty="0" smtClean="0"/>
              <a:t> 100mg bd. for three days</a:t>
            </a:r>
          </a:p>
          <a:p>
            <a:pPr lvl="0"/>
            <a:r>
              <a:rPr lang="en-US" sz="2800" b="1" dirty="0" err="1" smtClean="0"/>
              <a:t>Albendazole</a:t>
            </a:r>
            <a:r>
              <a:rPr lang="en-US" sz="2800" b="1" dirty="0" smtClean="0"/>
              <a:t> 400mg stat </a:t>
            </a:r>
            <a:endParaRPr lang="en-US" sz="2800" dirty="0" smtClean="0"/>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457515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Belong to group of Flat worms with </a:t>
            </a:r>
            <a:r>
              <a:rPr lang="en-US" b="1" dirty="0" err="1" smtClean="0"/>
              <a:t>hydatid</a:t>
            </a:r>
            <a:r>
              <a:rPr lang="en-US" b="1" dirty="0" smtClean="0"/>
              <a:t>.</a:t>
            </a:r>
          </a:p>
          <a:p>
            <a:r>
              <a:rPr lang="en-US" b="1" dirty="0" smtClean="0"/>
              <a:t>There are various types of tapeworms, but in human beings the infestations are commonly caused by:</a:t>
            </a:r>
          </a:p>
          <a:p>
            <a:pPr lvl="0"/>
            <a:r>
              <a:rPr lang="en-US" b="1" dirty="0" err="1" smtClean="0"/>
              <a:t>Taenia</a:t>
            </a:r>
            <a:r>
              <a:rPr lang="en-US" b="1" dirty="0" smtClean="0"/>
              <a:t> </a:t>
            </a:r>
            <a:r>
              <a:rPr lang="en-US" b="1" dirty="0" err="1" smtClean="0"/>
              <a:t>saginata</a:t>
            </a:r>
            <a:r>
              <a:rPr lang="en-US" b="1" dirty="0" smtClean="0"/>
              <a:t> or beef tapeworm (commonest infection)</a:t>
            </a:r>
          </a:p>
          <a:p>
            <a:pPr lvl="0"/>
            <a:r>
              <a:rPr lang="en-US" b="1" dirty="0" err="1" smtClean="0"/>
              <a:t>Taenia</a:t>
            </a:r>
            <a:r>
              <a:rPr lang="en-US" b="1" dirty="0" smtClean="0"/>
              <a:t> </a:t>
            </a:r>
            <a:r>
              <a:rPr lang="en-US" b="1" dirty="0" err="1" smtClean="0"/>
              <a:t>solium</a:t>
            </a:r>
            <a:r>
              <a:rPr lang="en-US" b="1" dirty="0" smtClean="0"/>
              <a:t> or pork tapeworm</a:t>
            </a:r>
          </a:p>
          <a:p>
            <a:r>
              <a:rPr lang="en-US" b="1" dirty="0" err="1" smtClean="0">
                <a:solidFill>
                  <a:srgbClr val="FF0000"/>
                </a:solidFill>
              </a:rPr>
              <a:t>Taenia</a:t>
            </a:r>
            <a:r>
              <a:rPr lang="en-US" b="1" dirty="0" smtClean="0">
                <a:solidFill>
                  <a:srgbClr val="FF0000"/>
                </a:solidFill>
              </a:rPr>
              <a:t> </a:t>
            </a:r>
            <a:r>
              <a:rPr lang="en-US" b="1" dirty="0" err="1" smtClean="0">
                <a:solidFill>
                  <a:srgbClr val="FF0000"/>
                </a:solidFill>
              </a:rPr>
              <a:t>Saginata</a:t>
            </a:r>
            <a:r>
              <a:rPr lang="en-US" b="1" dirty="0" smtClean="0">
                <a:solidFill>
                  <a:srgbClr val="FF0000"/>
                </a:solidFill>
              </a:rPr>
              <a:t> or Beef Tapeworm </a:t>
            </a:r>
          </a:p>
          <a:p>
            <a:r>
              <a:rPr lang="en-US" b="1" dirty="0" smtClean="0"/>
              <a:t>Infection with the beef tapeworm is common in areas where beef is eaten raw or lightly cooked</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6000" dirty="0" smtClean="0"/>
              <a:t>Tapeworm (</a:t>
            </a:r>
            <a:r>
              <a:rPr lang="en-US" sz="6000" dirty="0" err="1" smtClean="0"/>
              <a:t>Taeniasis</a:t>
            </a:r>
            <a:r>
              <a:rPr lang="en-US" dirty="0" smtClean="0"/>
              <a:t>) </a:t>
            </a:r>
            <a:br>
              <a:rPr lang="en-US" dirty="0" smtClean="0"/>
            </a:br>
            <a:endParaRPr lang="en-US" dirty="0"/>
          </a:p>
        </p:txBody>
      </p:sp>
    </p:spTree>
    <p:extLst>
      <p:ext uri="{BB962C8B-B14F-4D97-AF65-F5344CB8AC3E}">
        <p14:creationId xmlns:p14="http://schemas.microsoft.com/office/powerpoint/2010/main" val="1912933244"/>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eggs of adult tapeworms living in the small </a:t>
            </a:r>
            <a:br>
              <a:rPr lang="en-US" b="1" dirty="0" smtClean="0"/>
            </a:br>
            <a:r>
              <a:rPr lang="en-US" b="1" dirty="0" smtClean="0"/>
              <a:t>intestines of human beings are passed in the stools. </a:t>
            </a:r>
          </a:p>
          <a:p>
            <a:r>
              <a:rPr lang="en-US" b="1" dirty="0" smtClean="0"/>
              <a:t>They are then ingested by cows as they feed on </a:t>
            </a:r>
            <a:br>
              <a:rPr lang="en-US" b="1" dirty="0" smtClean="0"/>
            </a:br>
            <a:r>
              <a:rPr lang="en-US" b="1" dirty="0" smtClean="0"/>
              <a:t>contaminated grass. </a:t>
            </a:r>
          </a:p>
          <a:p>
            <a:r>
              <a:rPr lang="en-US" b="1" dirty="0" smtClean="0"/>
              <a:t>Once in the gastrointestinal tract of the cow, the embryos hatch and penetrate the bowel wall and are carried via the bloodstream to striated muscles.</a:t>
            </a:r>
          </a:p>
          <a:p>
            <a:r>
              <a:rPr lang="en-US" b="1" dirty="0" smtClean="0"/>
              <a:t> Here the larvae grow and form infective cysts called </a:t>
            </a:r>
            <a:r>
              <a:rPr lang="en-US" b="1" dirty="0" err="1" smtClean="0"/>
              <a:t>cysticerci</a:t>
            </a:r>
            <a:r>
              <a:rPr lang="en-US" b="1" dirty="0" smtClean="0"/>
              <a:t>.</a:t>
            </a:r>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r>
              <a:rPr lang="en-US" dirty="0" smtClean="0"/>
              <a:t>Mode of Transmission</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38269705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When human beings ingest cow meat containing these cysts, the cysts are dissolved by the gastric acid in the stomach to release embryos</a:t>
            </a:r>
          </a:p>
          <a:p>
            <a:r>
              <a:rPr lang="en-US" sz="3200" b="1" dirty="0" smtClean="0">
                <a:solidFill>
                  <a:srgbClr val="FF0000"/>
                </a:solidFill>
              </a:rPr>
              <a:t>Clinical Features</a:t>
            </a:r>
          </a:p>
          <a:p>
            <a:r>
              <a:rPr lang="en-US" sz="3200" b="1" dirty="0" smtClean="0"/>
              <a:t>Loss of weight</a:t>
            </a:r>
          </a:p>
          <a:p>
            <a:r>
              <a:rPr lang="en-US" sz="3200" b="1" dirty="0" smtClean="0"/>
              <a:t>Abdominal discomfort </a:t>
            </a:r>
          </a:p>
          <a:p>
            <a:r>
              <a:rPr lang="en-US" sz="3200" b="1" dirty="0" smtClean="0"/>
              <a:t> Itching around the anus (</a:t>
            </a:r>
            <a:r>
              <a:rPr lang="en-US" sz="3200" b="1" dirty="0" err="1" smtClean="0"/>
              <a:t>pruritis</a:t>
            </a:r>
            <a:r>
              <a:rPr lang="en-US" sz="3200" b="1" dirty="0" smtClean="0"/>
              <a:t> </a:t>
            </a:r>
            <a:r>
              <a:rPr lang="en-US" sz="3200" b="1" dirty="0" err="1" smtClean="0"/>
              <a:t>ani</a:t>
            </a:r>
            <a:r>
              <a:rPr lang="en-US" sz="3200" b="1" dirty="0" smtClean="0"/>
              <a:t>). </a:t>
            </a:r>
          </a:p>
          <a:p>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66087101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Drug treatment with oral </a:t>
            </a:r>
            <a:r>
              <a:rPr lang="en-US" b="1" dirty="0" err="1" smtClean="0"/>
              <a:t>niclosamide</a:t>
            </a:r>
            <a:r>
              <a:rPr lang="en-US" b="1" dirty="0" smtClean="0"/>
              <a:t> is effective. </a:t>
            </a:r>
          </a:p>
          <a:p>
            <a:r>
              <a:rPr lang="en-US" b="1" dirty="0" smtClean="0"/>
              <a:t>The dose is 1gm chewed and swallowed with water followed one hour later with 1gm (a total of 2gm).</a:t>
            </a:r>
          </a:p>
          <a:p>
            <a:endParaRPr lang="en-US" dirty="0"/>
          </a:p>
        </p:txBody>
      </p:sp>
      <p:sp>
        <p:nvSpPr>
          <p:cNvPr id="3" name="Title 2"/>
          <p:cNvSpPr>
            <a:spLocks noGrp="1"/>
          </p:cNvSpPr>
          <p:nvPr>
            <p:ph type="title"/>
          </p:nvPr>
        </p:nvSpPr>
        <p:spPr/>
        <p:txBody>
          <a:bodyPr/>
          <a:lstStyle/>
          <a:p>
            <a:r>
              <a:rPr lang="en-US" dirty="0" smtClean="0"/>
              <a:t>Management</a:t>
            </a:r>
          </a:p>
        </p:txBody>
      </p:sp>
    </p:spTree>
    <p:extLst>
      <p:ext uri="{BB962C8B-B14F-4D97-AF65-F5344CB8AC3E}">
        <p14:creationId xmlns:p14="http://schemas.microsoft.com/office/powerpoint/2010/main" val="278118482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This disease occurs when a person ingests pork infected with the </a:t>
            </a:r>
            <a:r>
              <a:rPr lang="en-US" b="1" dirty="0" err="1" smtClean="0"/>
              <a:t>taenia</a:t>
            </a:r>
            <a:r>
              <a:rPr lang="en-US" b="1" dirty="0" smtClean="0"/>
              <a:t> </a:t>
            </a:r>
            <a:r>
              <a:rPr lang="en-US" b="1" dirty="0" err="1" smtClean="0"/>
              <a:t>solium</a:t>
            </a:r>
            <a:r>
              <a:rPr lang="en-US" b="1" dirty="0" smtClean="0"/>
              <a:t> larvae.</a:t>
            </a:r>
          </a:p>
          <a:p>
            <a:r>
              <a:rPr lang="en-US" b="1" dirty="0" smtClean="0"/>
              <a:t>Whereas in the beef tapeworm the embryo attaches itself to the wall of the small bowel and grows into an adult worm, the pork tapeworm behaves differently. </a:t>
            </a:r>
          </a:p>
          <a:p>
            <a:r>
              <a:rPr lang="en-US" b="1" dirty="0" smtClean="0"/>
              <a:t>The embryo penetrates the intestinal wall of the human as it does the pig, and it is carried to organs like striated muscle or the brain. This can cause serious problems such as epilepsy and death</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err="1" smtClean="0"/>
              <a:t>Taenia</a:t>
            </a:r>
            <a:r>
              <a:rPr lang="en-US" dirty="0" smtClean="0"/>
              <a:t> </a:t>
            </a:r>
            <a:r>
              <a:rPr lang="en-US" dirty="0" err="1" smtClean="0"/>
              <a:t>Solium</a:t>
            </a:r>
            <a:r>
              <a:rPr lang="en-US" dirty="0" smtClean="0"/>
              <a:t> (Pork Tapeworm) </a:t>
            </a:r>
            <a:br>
              <a:rPr lang="en-US" dirty="0" smtClean="0"/>
            </a:br>
            <a:endParaRPr lang="en-US" dirty="0"/>
          </a:p>
        </p:txBody>
      </p:sp>
    </p:spTree>
    <p:extLst>
      <p:ext uri="{BB962C8B-B14F-4D97-AF65-F5344CB8AC3E}">
        <p14:creationId xmlns:p14="http://schemas.microsoft.com/office/powerpoint/2010/main" val="51658589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t>Taenia</a:t>
            </a:r>
            <a:r>
              <a:rPr lang="en-US" b="1" dirty="0" smtClean="0"/>
              <a:t> </a:t>
            </a:r>
            <a:r>
              <a:rPr lang="en-US" b="1" dirty="0" err="1" smtClean="0"/>
              <a:t>solium</a:t>
            </a:r>
            <a:r>
              <a:rPr lang="en-US" b="1" dirty="0" smtClean="0"/>
              <a:t> is a dangerous worm and the signs and symptoms depend on the organ it has invaded as follows: </a:t>
            </a:r>
          </a:p>
          <a:p>
            <a:pPr lvl="0"/>
            <a:r>
              <a:rPr lang="en-US" b="1" dirty="0" smtClean="0"/>
              <a:t>In the brain it causes epilepsy</a:t>
            </a:r>
          </a:p>
          <a:p>
            <a:pPr lvl="0"/>
            <a:r>
              <a:rPr lang="en-US" b="1" dirty="0" smtClean="0"/>
              <a:t>In the skeletal muscles it causes </a:t>
            </a:r>
            <a:r>
              <a:rPr lang="en-US" b="1" dirty="0" err="1" smtClean="0"/>
              <a:t>myositis</a:t>
            </a:r>
            <a:r>
              <a:rPr lang="en-US" b="1" dirty="0" smtClean="0"/>
              <a:t> (severe pain), which may make movement temporarily impossible</a:t>
            </a:r>
          </a:p>
          <a:p>
            <a:pPr lvl="0"/>
            <a:r>
              <a:rPr lang="en-US" b="1" dirty="0" smtClean="0"/>
              <a:t>In the laryngeal muscles it causes difficulty in speaking</a:t>
            </a:r>
          </a:p>
          <a:p>
            <a:pPr lvl="0"/>
            <a:r>
              <a:rPr lang="en-US" b="1" dirty="0" smtClean="0"/>
              <a:t>In the myocardium it causes (</a:t>
            </a:r>
            <a:r>
              <a:rPr lang="en-US" b="1" dirty="0" err="1" smtClean="0"/>
              <a:t>myocarditis</a:t>
            </a:r>
            <a:r>
              <a:rPr lang="en-US" b="1" dirty="0" smtClean="0"/>
              <a:t>), heart failure or cardiac arrest</a:t>
            </a:r>
          </a:p>
          <a:p>
            <a:pPr lvl="0"/>
            <a:r>
              <a:rPr lang="en-US" b="1" dirty="0" smtClean="0"/>
              <a:t>In the eyeball it can cause unilateral or bilateral blindness</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Clinical Features</a:t>
            </a:r>
            <a:br>
              <a:rPr lang="en-US" dirty="0" smtClean="0"/>
            </a:br>
            <a:endParaRPr lang="en-US" dirty="0"/>
          </a:p>
        </p:txBody>
      </p:sp>
    </p:spTree>
    <p:extLst>
      <p:ext uri="{BB962C8B-B14F-4D97-AF65-F5344CB8AC3E}">
        <p14:creationId xmlns:p14="http://schemas.microsoft.com/office/powerpoint/2010/main" val="3656952831"/>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solidFill>
                  <a:srgbClr val="FF0000"/>
                </a:solidFill>
              </a:rPr>
              <a:t>Diagnosis</a:t>
            </a:r>
            <a:r>
              <a:rPr lang="en-US" dirty="0" smtClean="0"/>
              <a:t/>
            </a:r>
            <a:br>
              <a:rPr lang="en-US" dirty="0" smtClean="0"/>
            </a:br>
            <a:r>
              <a:rPr lang="en-US" b="1" dirty="0" smtClean="0"/>
              <a:t>Diagnosis of </a:t>
            </a:r>
            <a:r>
              <a:rPr lang="en-US" b="1" dirty="0" err="1" smtClean="0"/>
              <a:t>taenia</a:t>
            </a:r>
            <a:r>
              <a:rPr lang="en-US" b="1" dirty="0" smtClean="0"/>
              <a:t> </a:t>
            </a:r>
            <a:r>
              <a:rPr lang="en-US" b="1" dirty="0" err="1" smtClean="0"/>
              <a:t>solium</a:t>
            </a:r>
            <a:r>
              <a:rPr lang="en-US" b="1" dirty="0" smtClean="0"/>
              <a:t> infections can be made by doing the following tests: </a:t>
            </a:r>
          </a:p>
          <a:p>
            <a:pPr lvl="0"/>
            <a:r>
              <a:rPr lang="en-US" b="1" dirty="0" smtClean="0"/>
              <a:t>Biopsy examination of the infected tissue</a:t>
            </a:r>
          </a:p>
          <a:p>
            <a:pPr lvl="0"/>
            <a:r>
              <a:rPr lang="en-US" b="1" dirty="0" smtClean="0"/>
              <a:t>X-ray examination to locate the calcified </a:t>
            </a:r>
            <a:r>
              <a:rPr lang="en-US" b="1" dirty="0" err="1" smtClean="0"/>
              <a:t>cysticercus</a:t>
            </a:r>
            <a:endParaRPr lang="en-US" b="1" dirty="0" smtClean="0"/>
          </a:p>
          <a:p>
            <a:pPr lvl="0"/>
            <a:r>
              <a:rPr lang="en-US" b="1" dirty="0" smtClean="0"/>
              <a:t>Stool microscopy for ova and cyst</a:t>
            </a:r>
          </a:p>
          <a:p>
            <a:pPr>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17008952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Surgical removal of calcified </a:t>
            </a:r>
            <a:r>
              <a:rPr lang="en-US" sz="3200" b="1" dirty="0" err="1" smtClean="0"/>
              <a:t>cysticercus</a:t>
            </a:r>
            <a:r>
              <a:rPr lang="en-US" sz="3200" b="1" dirty="0" smtClean="0"/>
              <a:t> where possible as well as drug treatment with </a:t>
            </a:r>
            <a:r>
              <a:rPr lang="en-US" sz="3200" b="1" dirty="0" err="1" smtClean="0"/>
              <a:t>niclosamide</a:t>
            </a:r>
            <a:r>
              <a:rPr lang="en-US" sz="3200" b="1" dirty="0" smtClean="0"/>
              <a:t> 2gm. </a:t>
            </a:r>
          </a:p>
          <a:p>
            <a:r>
              <a:rPr lang="en-US" sz="3200" b="1" dirty="0" smtClean="0"/>
              <a:t>The dose is 1gm chewed and washed down with water followed one hour later by 1gm.</a:t>
            </a:r>
          </a:p>
          <a:p>
            <a:pPr>
              <a:buNone/>
            </a:pPr>
            <a:endParaRPr lang="en-US" dirty="0" smtClean="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3414079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smtClean="0"/>
              <a:t>Rabies</a:t>
            </a:r>
          </a:p>
          <a:p>
            <a:pPr marL="1117854" lvl="2" indent="-514350">
              <a:buFont typeface="+mj-lt"/>
              <a:buAutoNum type="arabicParenR"/>
            </a:pPr>
            <a:r>
              <a:rPr lang="en-US" sz="2800" b="1" dirty="0" smtClean="0"/>
              <a:t>Tetanus</a:t>
            </a:r>
          </a:p>
          <a:p>
            <a:pPr marL="1117854" lvl="2" indent="-514350">
              <a:buFont typeface="+mj-lt"/>
              <a:buAutoNum type="arabicParenR"/>
            </a:pPr>
            <a:r>
              <a:rPr lang="en-US" sz="2800" b="1" dirty="0" smtClean="0"/>
              <a:t>Anthrax</a:t>
            </a:r>
          </a:p>
          <a:p>
            <a:pPr marL="1117854" lvl="2" indent="-514350">
              <a:buFont typeface="+mj-lt"/>
              <a:buAutoNum type="arabicParenR"/>
            </a:pPr>
            <a:r>
              <a:rPr lang="en-US" sz="2800" b="1" dirty="0" smtClean="0"/>
              <a:t>Brucellosis</a:t>
            </a:r>
          </a:p>
          <a:p>
            <a:pPr>
              <a:buNone/>
            </a:pPr>
            <a:endParaRPr lang="en-US" dirty="0"/>
          </a:p>
        </p:txBody>
      </p:sp>
      <p:sp>
        <p:nvSpPr>
          <p:cNvPr id="3" name="Title 2"/>
          <p:cNvSpPr>
            <a:spLocks noGrp="1"/>
          </p:cNvSpPr>
          <p:nvPr>
            <p:ph type="title"/>
          </p:nvPr>
        </p:nvSpPr>
        <p:spPr/>
        <p:txBody>
          <a:bodyPr/>
          <a:lstStyle/>
          <a:p>
            <a:pPr lvl="3" algn="ctr" rtl="0">
              <a:spcBef>
                <a:spcPct val="0"/>
              </a:spcBef>
            </a:pPr>
            <a:r>
              <a:rPr lang="en-US" sz="3000" b="1" dirty="0" smtClean="0"/>
              <a:t>D.Zoonotic diseases</a:t>
            </a:r>
            <a:br>
              <a:rPr lang="en-US" sz="3000" b="1" dirty="0" smtClean="0"/>
            </a:br>
            <a:endParaRPr lang="en-US" dirty="0"/>
          </a:p>
        </p:txBody>
      </p:sp>
    </p:spTree>
    <p:extLst>
      <p:ext uri="{BB962C8B-B14F-4D97-AF65-F5344CB8AC3E}">
        <p14:creationId xmlns:p14="http://schemas.microsoft.com/office/powerpoint/2010/main" val="158839734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Proper disposal of human </a:t>
            </a:r>
            <a:r>
              <a:rPr lang="en-US" b="1" dirty="0" err="1" smtClean="0"/>
              <a:t>faeces</a:t>
            </a:r>
            <a:r>
              <a:rPr lang="en-US" b="1" dirty="0" smtClean="0"/>
              <a:t> in toilets instead of in the field and within reach of cattle and pigs</a:t>
            </a:r>
          </a:p>
          <a:p>
            <a:pPr lvl="0"/>
            <a:r>
              <a:rPr lang="en-US" b="1" dirty="0" smtClean="0"/>
              <a:t>Ensuring that beef, pork and fish are thoroughly cooked</a:t>
            </a:r>
          </a:p>
          <a:p>
            <a:pPr lvl="0"/>
            <a:r>
              <a:rPr lang="en-US" b="1" dirty="0" smtClean="0"/>
              <a:t>Eating only meats that have been inspected</a:t>
            </a:r>
          </a:p>
          <a:p>
            <a:pPr lvl="0"/>
            <a:r>
              <a:rPr lang="en-US" b="1" dirty="0" smtClean="0"/>
              <a:t>Burying in deep pits or incinerating the </a:t>
            </a:r>
            <a:r>
              <a:rPr lang="en-US" b="1" dirty="0" err="1" smtClean="0"/>
              <a:t>carcases</a:t>
            </a:r>
            <a:r>
              <a:rPr lang="en-US" b="1" dirty="0" smtClean="0"/>
              <a:t> of heavily infected cattle and pigs</a:t>
            </a:r>
          </a:p>
          <a:p>
            <a:pPr>
              <a:buNone/>
            </a:pPr>
            <a:endParaRPr lang="en-US"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17534591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t>Strongyloidiasis</a:t>
            </a:r>
            <a:r>
              <a:rPr lang="en-US" b="1" dirty="0" smtClean="0"/>
              <a:t> is a chronic parasitic infection of humans caused </a:t>
            </a:r>
            <a:r>
              <a:rPr lang="en-US" b="1" dirty="0" err="1" smtClean="0"/>
              <a:t>by</a:t>
            </a:r>
            <a:r>
              <a:rPr lang="en-US" b="1" i="1" dirty="0" err="1" smtClean="0"/>
              <a:t>Strongyloides</a:t>
            </a:r>
            <a:r>
              <a:rPr lang="en-US" b="1" i="1" dirty="0" smtClean="0"/>
              <a:t> </a:t>
            </a:r>
            <a:r>
              <a:rPr lang="en-US" b="1" i="1" dirty="0" err="1" smtClean="0"/>
              <a:t>stercoralis</a:t>
            </a:r>
            <a:r>
              <a:rPr lang="en-US" b="1" i="1" dirty="0" smtClean="0"/>
              <a:t> </a:t>
            </a:r>
            <a:r>
              <a:rPr lang="en-US" b="1" dirty="0" smtClean="0"/>
              <a:t>(and rarely </a:t>
            </a:r>
            <a:r>
              <a:rPr lang="en-US" b="1" i="1" dirty="0" smtClean="0"/>
              <a:t>S. </a:t>
            </a:r>
            <a:r>
              <a:rPr lang="en-US" b="1" i="1" dirty="0" err="1" smtClean="0"/>
              <a:t>fülleborni</a:t>
            </a:r>
            <a:r>
              <a:rPr lang="en-US" b="1" dirty="0" smtClean="0"/>
              <a:t>)</a:t>
            </a:r>
          </a:p>
          <a:p>
            <a:pPr fontAlgn="base"/>
            <a:r>
              <a:rPr lang="en-US" b="1" dirty="0" smtClean="0"/>
              <a:t>Transmission occurs mainly in tropical and subtropical regions but also in countries with temperate climates.</a:t>
            </a:r>
          </a:p>
          <a:p>
            <a:pPr fontAlgn="base"/>
            <a:r>
              <a:rPr lang="en-US" b="1" dirty="0" smtClean="0"/>
              <a:t>Infection is acquired through direct contact with contaminated soil during agricultural, domestic and recreational activities.</a:t>
            </a:r>
          </a:p>
          <a:p>
            <a:endParaRPr lang="en-US" dirty="0"/>
          </a:p>
        </p:txBody>
      </p:sp>
      <p:sp>
        <p:nvSpPr>
          <p:cNvPr id="3" name="Title 2"/>
          <p:cNvSpPr>
            <a:spLocks noGrp="1"/>
          </p:cNvSpPr>
          <p:nvPr>
            <p:ph type="title"/>
          </p:nvPr>
        </p:nvSpPr>
        <p:spPr/>
        <p:txBody>
          <a:bodyPr/>
          <a:lstStyle/>
          <a:p>
            <a:r>
              <a:rPr lang="en-US" dirty="0" smtClean="0"/>
              <a:t>STRONGYLOIDIASIS</a:t>
            </a:r>
            <a:endParaRPr lang="en-US" dirty="0"/>
          </a:p>
        </p:txBody>
      </p:sp>
    </p:spTree>
    <p:extLst>
      <p:ext uri="{BB962C8B-B14F-4D97-AF65-F5344CB8AC3E}">
        <p14:creationId xmlns:p14="http://schemas.microsoft.com/office/powerpoint/2010/main" val="207735934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err="1" smtClean="0"/>
              <a:t>Strongyloidiasis</a:t>
            </a:r>
            <a:r>
              <a:rPr lang="en-US" sz="3200" b="1" dirty="0" smtClean="0"/>
              <a:t> is transmitted through direct penetration of human skin by infective larvae when in contact with soil.</a:t>
            </a:r>
          </a:p>
          <a:p>
            <a:r>
              <a:rPr lang="en-US" sz="3200" b="1" dirty="0" smtClean="0"/>
              <a:t>Walking barefoot is therefore a major risk factor for acquiring the infection. </a:t>
            </a:r>
          </a:p>
          <a:p>
            <a:r>
              <a:rPr lang="en-US" sz="3200" b="1" i="1" dirty="0" err="1" smtClean="0"/>
              <a:t>Strongyloides</a:t>
            </a:r>
            <a:r>
              <a:rPr lang="en-US" sz="3200" b="1" i="1" dirty="0" smtClean="0"/>
              <a:t> spp.</a:t>
            </a:r>
            <a:r>
              <a:rPr lang="en-US" sz="3200" b="1" dirty="0" smtClean="0"/>
              <a:t> Larvae penetrate the human host and reach the intestine where they mature into adults and produce eggs</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Transmission cycle</a:t>
            </a:r>
            <a:br>
              <a:rPr lang="en-US" dirty="0" smtClean="0"/>
            </a:br>
            <a:endParaRPr lang="en-US" dirty="0"/>
          </a:p>
        </p:txBody>
      </p:sp>
    </p:spTree>
    <p:extLst>
      <p:ext uri="{BB962C8B-B14F-4D97-AF65-F5344CB8AC3E}">
        <p14:creationId xmlns:p14="http://schemas.microsoft.com/office/powerpoint/2010/main" val="319884197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eggs hatch in the gut lumen and yield larvae that are evacuated in </a:t>
            </a:r>
            <a:r>
              <a:rPr lang="en-US" sz="3200" b="1" dirty="0" err="1" smtClean="0"/>
              <a:t>faeces</a:t>
            </a:r>
            <a:r>
              <a:rPr lang="en-US" sz="3200" b="1" dirty="0" smtClean="0"/>
              <a:t>. </a:t>
            </a:r>
          </a:p>
          <a:p>
            <a:r>
              <a:rPr lang="en-US" sz="3200" b="1" dirty="0" smtClean="0"/>
              <a:t>The peculiarity of this worm is that some larvae are not excreted but reinvade the intestine or </a:t>
            </a:r>
            <a:r>
              <a:rPr lang="en-US" sz="3200" b="1" dirty="0" err="1" smtClean="0"/>
              <a:t>perianal</a:t>
            </a:r>
            <a:r>
              <a:rPr lang="en-US" sz="3200" b="1" dirty="0" smtClean="0"/>
              <a:t> skin to perpetuate the infection (“autoinfection cycle”).</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470847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Is </a:t>
            </a:r>
            <a:r>
              <a:rPr lang="en-US" b="1" dirty="0" err="1" smtClean="0"/>
              <a:t>ussually</a:t>
            </a:r>
            <a:r>
              <a:rPr lang="en-US" b="1" dirty="0" smtClean="0"/>
              <a:t> asymptomatic and if symptoms are </a:t>
            </a:r>
            <a:r>
              <a:rPr lang="en-US" b="1" dirty="0" err="1" smtClean="0"/>
              <a:t>present,they</a:t>
            </a:r>
            <a:r>
              <a:rPr lang="en-US" b="1" dirty="0" smtClean="0"/>
              <a:t> include:</a:t>
            </a:r>
          </a:p>
          <a:p>
            <a:pPr>
              <a:buFont typeface="Wingdings" pitchFamily="2" charset="2"/>
              <a:buChar char="q"/>
            </a:pPr>
            <a:r>
              <a:rPr lang="en-US" b="1" dirty="0" smtClean="0"/>
              <a:t>Upper abdominal pain or burning.</a:t>
            </a:r>
          </a:p>
          <a:p>
            <a:pPr>
              <a:buFont typeface="Wingdings" pitchFamily="2" charset="2"/>
              <a:buChar char="q"/>
            </a:pPr>
            <a:r>
              <a:rPr lang="en-US" b="1" dirty="0" smtClean="0"/>
              <a:t>Diarrhea or alternating diarrhea and constipation.</a:t>
            </a:r>
          </a:p>
          <a:p>
            <a:pPr>
              <a:buFont typeface="Wingdings" pitchFamily="2" charset="2"/>
              <a:buChar char="q"/>
            </a:pPr>
            <a:r>
              <a:rPr lang="en-US" b="1" dirty="0" smtClean="0"/>
              <a:t>A cough.</a:t>
            </a:r>
          </a:p>
          <a:p>
            <a:pPr>
              <a:buFont typeface="Wingdings" pitchFamily="2" charset="2"/>
              <a:buChar char="q"/>
            </a:pPr>
            <a:r>
              <a:rPr lang="en-US" b="1" dirty="0" smtClean="0"/>
              <a:t>A rash.</a:t>
            </a:r>
          </a:p>
          <a:p>
            <a:pPr>
              <a:buFont typeface="Wingdings" pitchFamily="2" charset="2"/>
              <a:buChar char="q"/>
            </a:pPr>
            <a:r>
              <a:rPr lang="en-US" b="1" dirty="0" smtClean="0"/>
              <a:t>Red hives near the anus {</a:t>
            </a:r>
            <a:r>
              <a:rPr lang="en-US" b="1" dirty="0" err="1" smtClean="0"/>
              <a:t>urticaria</a:t>
            </a:r>
            <a:r>
              <a:rPr lang="en-US" b="1" dirty="0" smtClean="0"/>
              <a:t>}</a:t>
            </a:r>
          </a:p>
          <a:p>
            <a:pPr>
              <a:buFont typeface="Wingdings" pitchFamily="2" charset="2"/>
              <a:buChar char="q"/>
            </a:pPr>
            <a:r>
              <a:rPr lang="en-US" b="1" dirty="0" smtClean="0"/>
              <a:t>Vomiting.</a:t>
            </a:r>
          </a:p>
          <a:p>
            <a:pPr>
              <a:buFont typeface="Wingdings" pitchFamily="2" charset="2"/>
              <a:buChar char="q"/>
            </a:pPr>
            <a:r>
              <a:rPr lang="en-US" b="1" dirty="0" smtClean="0"/>
              <a:t>Weight loss</a:t>
            </a:r>
            <a:r>
              <a:rPr lang="en-US" dirty="0" smtClean="0"/>
              <a:t>.</a:t>
            </a:r>
          </a:p>
          <a:p>
            <a:endParaRPr lang="en-US" dirty="0"/>
          </a:p>
        </p:txBody>
      </p:sp>
      <p:sp>
        <p:nvSpPr>
          <p:cNvPr id="3" name="Title 2"/>
          <p:cNvSpPr>
            <a:spLocks noGrp="1"/>
          </p:cNvSpPr>
          <p:nvPr>
            <p:ph type="title"/>
          </p:nvPr>
        </p:nvSpPr>
        <p:spPr/>
        <p:txBody>
          <a:bodyPr/>
          <a:lstStyle/>
          <a:p>
            <a:r>
              <a:rPr lang="en-US" dirty="0" smtClean="0"/>
              <a:t>Symptoms </a:t>
            </a:r>
            <a:endParaRPr lang="en-US" dirty="0"/>
          </a:p>
        </p:txBody>
      </p:sp>
    </p:spTree>
    <p:extLst>
      <p:ext uri="{BB962C8B-B14F-4D97-AF65-F5344CB8AC3E}">
        <p14:creationId xmlns:p14="http://schemas.microsoft.com/office/powerpoint/2010/main" val="407747555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gold standard for the diagnosis of </a:t>
            </a:r>
            <a:r>
              <a:rPr lang="en-US" sz="3200" b="1" i="1" dirty="0" err="1" smtClean="0"/>
              <a:t>Strongyloides</a:t>
            </a:r>
            <a:r>
              <a:rPr lang="en-US" sz="3200" b="1" dirty="0" smtClean="0"/>
              <a:t> is serial stool examination for Ova.</a:t>
            </a:r>
          </a:p>
          <a:p>
            <a:r>
              <a:rPr lang="en-US" sz="3200" b="1" dirty="0" smtClean="0"/>
              <a:t>Duodenal aspirate is more sensitive than stool examination, and duodenal biopsy may reveal parasites in the gastric and duodenal glands</a:t>
            </a:r>
            <a:endParaRPr lang="en-US" sz="3200" b="1" dirty="0"/>
          </a:p>
        </p:txBody>
      </p:sp>
      <p:sp>
        <p:nvSpPr>
          <p:cNvPr id="3" name="Title 2"/>
          <p:cNvSpPr>
            <a:spLocks noGrp="1"/>
          </p:cNvSpPr>
          <p:nvPr>
            <p:ph type="title"/>
          </p:nvPr>
        </p:nvSpPr>
        <p:spPr/>
        <p:txBody>
          <a:bodyPr/>
          <a:lstStyle/>
          <a:p>
            <a:r>
              <a:rPr lang="en-US" dirty="0" smtClean="0"/>
              <a:t>Diagnosis </a:t>
            </a:r>
            <a:endParaRPr lang="en-US" dirty="0"/>
          </a:p>
        </p:txBody>
      </p:sp>
    </p:spTree>
    <p:extLst>
      <p:ext uri="{BB962C8B-B14F-4D97-AF65-F5344CB8AC3E}">
        <p14:creationId xmlns:p14="http://schemas.microsoft.com/office/powerpoint/2010/main" val="90841260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First line therapy</a:t>
            </a:r>
            <a:r>
              <a:rPr lang="en-US" b="1" dirty="0" smtClean="0"/>
              <a:t/>
            </a:r>
            <a:br>
              <a:rPr lang="en-US" b="1" dirty="0" smtClean="0"/>
            </a:br>
            <a:r>
              <a:rPr lang="en-US" b="1" dirty="0" err="1" smtClean="0"/>
              <a:t>Ivermectin</a:t>
            </a:r>
            <a:r>
              <a:rPr lang="en-US" b="1" dirty="0" smtClean="0"/>
              <a:t>, in a single dose, 200 µg/kg orally for 1-2 days</a:t>
            </a:r>
          </a:p>
          <a:p>
            <a:r>
              <a:rPr lang="en-US" b="1" u="sng" dirty="0" smtClean="0"/>
              <a:t>Alternative</a:t>
            </a:r>
            <a:endParaRPr lang="en-US" b="1" dirty="0" smtClean="0"/>
          </a:p>
          <a:p>
            <a:r>
              <a:rPr lang="en-US" b="1" dirty="0" err="1" smtClean="0"/>
              <a:t>Albendazole</a:t>
            </a:r>
            <a:r>
              <a:rPr lang="en-US" b="1" dirty="0" smtClean="0"/>
              <a:t>, 400 mg orally two times a day for 7 days.</a:t>
            </a:r>
          </a:p>
          <a:p>
            <a:endParaRPr lang="en-US" dirty="0"/>
          </a:p>
        </p:txBody>
      </p:sp>
      <p:sp>
        <p:nvSpPr>
          <p:cNvPr id="3" name="Title 2"/>
          <p:cNvSpPr>
            <a:spLocks noGrp="1"/>
          </p:cNvSpPr>
          <p:nvPr>
            <p:ph type="title"/>
          </p:nvPr>
        </p:nvSpPr>
        <p:spPr/>
        <p:txBody>
          <a:bodyPr/>
          <a:lstStyle/>
          <a:p>
            <a:r>
              <a:rPr lang="en-US" dirty="0" err="1" smtClean="0"/>
              <a:t>Treament</a:t>
            </a:r>
            <a:r>
              <a:rPr lang="en-US" dirty="0" smtClean="0"/>
              <a:t> </a:t>
            </a:r>
            <a:endParaRPr lang="en-US" dirty="0"/>
          </a:p>
        </p:txBody>
      </p:sp>
    </p:spTree>
    <p:extLst>
      <p:ext uri="{BB962C8B-B14F-4D97-AF65-F5344CB8AC3E}">
        <p14:creationId xmlns:p14="http://schemas.microsoft.com/office/powerpoint/2010/main" val="9234095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best way to prevent </a:t>
            </a:r>
            <a:r>
              <a:rPr lang="en-US" sz="3200" b="1" i="1" dirty="0" err="1" smtClean="0"/>
              <a:t>strongyloides</a:t>
            </a:r>
            <a:r>
              <a:rPr lang="en-US" sz="3200" b="1" dirty="0" smtClean="0"/>
              <a:t> infection is to wear shoes  walking on soil</a:t>
            </a:r>
          </a:p>
          <a:p>
            <a:r>
              <a:rPr lang="en-US" sz="3200" b="1" dirty="0" smtClean="0"/>
              <a:t> Avoid contact with fecal matter or sewage. </a:t>
            </a:r>
          </a:p>
          <a:p>
            <a:r>
              <a:rPr lang="en-US" sz="3200" b="1" dirty="0" smtClean="0"/>
              <a:t>Proper sewage disposal and fecal management</a:t>
            </a:r>
            <a:endParaRPr lang="en-US" sz="3200"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36847485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SELECTED COMMUNICABLE DISEASES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67582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Poliomyelitis is an acute infectious viral disease of the anterior horn cells of the spinal cord and sometimes of the lower part of the brain. </a:t>
            </a:r>
          </a:p>
          <a:p>
            <a:r>
              <a:rPr lang="en-US" sz="3200" b="1" dirty="0" smtClean="0"/>
              <a:t>The anterior horn cell is a portion of the spinal cord that contains the motor neurons responsible for body’s axial muscles.</a:t>
            </a:r>
            <a:r>
              <a:rPr lang="en-US" sz="3200" dirty="0" smtClean="0"/>
              <a:t> </a:t>
            </a:r>
            <a:r>
              <a:rPr lang="en-US" sz="3200" b="1" dirty="0" smtClean="0"/>
              <a:t>It forms the grey matter</a:t>
            </a:r>
            <a:endParaRPr lang="en-GB" sz="3200" b="1" dirty="0" smtClean="0"/>
          </a:p>
        </p:txBody>
      </p:sp>
      <p:sp>
        <p:nvSpPr>
          <p:cNvPr id="3" name="Title 2"/>
          <p:cNvSpPr>
            <a:spLocks noGrp="1"/>
          </p:cNvSpPr>
          <p:nvPr>
            <p:ph type="title"/>
          </p:nvPr>
        </p:nvSpPr>
        <p:spPr/>
        <p:txBody>
          <a:bodyPr/>
          <a:lstStyle/>
          <a:p>
            <a:r>
              <a:rPr lang="en-US" dirty="0" smtClean="0"/>
              <a:t>POLIOMYELITIS</a:t>
            </a:r>
            <a:endParaRPr lang="en-US" dirty="0"/>
          </a:p>
        </p:txBody>
      </p:sp>
    </p:spTree>
    <p:extLst>
      <p:ext uri="{BB962C8B-B14F-4D97-AF65-F5344CB8AC3E}">
        <p14:creationId xmlns:p14="http://schemas.microsoft.com/office/powerpoint/2010/main" val="28265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smtClean="0"/>
              <a:t>Ebola</a:t>
            </a:r>
          </a:p>
          <a:p>
            <a:pPr marL="1117854" lvl="2" indent="-514350">
              <a:buFont typeface="+mj-lt"/>
              <a:buAutoNum type="arabicParenR"/>
            </a:pPr>
            <a:r>
              <a:rPr lang="en-US" sz="2800" b="1" dirty="0" err="1" smtClean="0"/>
              <a:t>chikungunya</a:t>
            </a:r>
            <a:endParaRPr lang="en-US" sz="2800" b="1" dirty="0" smtClean="0"/>
          </a:p>
          <a:p>
            <a:pPr marL="1117854" lvl="2" indent="-514350">
              <a:buFont typeface="+mj-lt"/>
              <a:buAutoNum type="arabicParenR"/>
            </a:pPr>
            <a:r>
              <a:rPr lang="en-US" sz="2800" b="1" dirty="0" err="1" smtClean="0"/>
              <a:t>Zika</a:t>
            </a:r>
            <a:r>
              <a:rPr lang="en-US" sz="2800" b="1" dirty="0" smtClean="0"/>
              <a:t> Virus disease</a:t>
            </a:r>
          </a:p>
          <a:p>
            <a:pPr marL="1117854" lvl="2" indent="-514350">
              <a:buFont typeface="+mj-lt"/>
              <a:buAutoNum type="arabicParenR"/>
            </a:pPr>
            <a:r>
              <a:rPr lang="en-US" sz="2800" b="1" dirty="0" smtClean="0"/>
              <a:t>SARS</a:t>
            </a:r>
          </a:p>
          <a:p>
            <a:pPr marL="1117854" lvl="2" indent="-514350">
              <a:buFont typeface="+mj-lt"/>
              <a:buAutoNum type="arabicParenR"/>
            </a:pPr>
            <a:r>
              <a:rPr lang="en-US" sz="2800" b="1" dirty="0" smtClean="0"/>
              <a:t>Bird </a:t>
            </a:r>
            <a:r>
              <a:rPr lang="en-US" sz="2800" b="1" dirty="0" smtClean="0"/>
              <a:t>flue</a:t>
            </a:r>
          </a:p>
          <a:p>
            <a:pPr marL="603504" lvl="2" indent="0">
              <a:buNone/>
            </a:pPr>
            <a:r>
              <a:rPr lang="en-US" sz="2800" b="1" dirty="0" smtClean="0"/>
              <a:t>6) Corona </a:t>
            </a:r>
            <a:endParaRPr lang="en-US" sz="2800" b="1" dirty="0" smtClean="0"/>
          </a:p>
          <a:p>
            <a:endParaRPr lang="en-US" dirty="0"/>
          </a:p>
        </p:txBody>
      </p:sp>
      <p:sp>
        <p:nvSpPr>
          <p:cNvPr id="3" name="Title 2"/>
          <p:cNvSpPr>
            <a:spLocks noGrp="1"/>
          </p:cNvSpPr>
          <p:nvPr>
            <p:ph type="title"/>
          </p:nvPr>
        </p:nvSpPr>
        <p:spPr/>
        <p:txBody>
          <a:bodyPr/>
          <a:lstStyle/>
          <a:p>
            <a:pPr lvl="3" algn="l" rtl="0">
              <a:spcBef>
                <a:spcPct val="0"/>
              </a:spcBef>
            </a:pPr>
            <a:r>
              <a:rPr lang="en-US" sz="3000" b="1" dirty="0" err="1" smtClean="0"/>
              <a:t>E.Emerging</a:t>
            </a:r>
            <a:r>
              <a:rPr lang="en-US" sz="3000" b="1" dirty="0" smtClean="0"/>
              <a:t> and re-emerging diseases</a:t>
            </a:r>
            <a:br>
              <a:rPr lang="en-US" sz="3000" b="1" dirty="0" smtClean="0"/>
            </a:br>
            <a:endParaRPr lang="en-US" dirty="0"/>
          </a:p>
        </p:txBody>
      </p:sp>
    </p:spTree>
    <p:extLst>
      <p:ext uri="{BB962C8B-B14F-4D97-AF65-F5344CB8AC3E}">
        <p14:creationId xmlns:p14="http://schemas.microsoft.com/office/powerpoint/2010/main" val="2383906449"/>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It usually affects children under five but more commonly children under three. </a:t>
            </a:r>
          </a:p>
          <a:p>
            <a:r>
              <a:rPr lang="en-GB" sz="3200" b="1" dirty="0" smtClean="0"/>
              <a:t>It is characterised by varying degrees of paralysis</a:t>
            </a:r>
          </a:p>
          <a:p>
            <a:r>
              <a:rPr lang="en-GB" sz="3200" b="1" dirty="0" smtClean="0"/>
              <a:t>Also known as infantile paralysis or polio</a:t>
            </a:r>
          </a:p>
          <a:p>
            <a:r>
              <a:rPr lang="en-GB" sz="3200" b="1" dirty="0" smtClean="0"/>
              <a:t>Infection with polio give a life long immunity</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90195380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Causal organism : poliovirus</a:t>
            </a:r>
          </a:p>
          <a:p>
            <a:r>
              <a:rPr lang="en-US" sz="3200" b="1" dirty="0" smtClean="0"/>
              <a:t>They are of three types ;</a:t>
            </a:r>
            <a:r>
              <a:rPr lang="en-GB" sz="3200" b="1" dirty="0" smtClean="0"/>
              <a:t> </a:t>
            </a:r>
          </a:p>
          <a:p>
            <a:r>
              <a:rPr lang="en-GB" sz="3200" b="1" dirty="0" smtClean="0"/>
              <a:t>Type one is known as </a:t>
            </a:r>
            <a:r>
              <a:rPr lang="en-GB" sz="3200" b="1" dirty="0" err="1" smtClean="0"/>
              <a:t>Brunhilde</a:t>
            </a:r>
            <a:r>
              <a:rPr lang="en-GB" sz="3200" b="1" dirty="0" smtClean="0"/>
              <a:t>, which is the most frequent cause of paralytic illness and responsible for epidemics. </a:t>
            </a:r>
          </a:p>
          <a:p>
            <a:r>
              <a:rPr lang="en-GB" sz="3200" b="1" dirty="0" smtClean="0"/>
              <a:t>Type two is called </a:t>
            </a:r>
            <a:r>
              <a:rPr lang="en-GB" sz="3200" b="1" dirty="0" err="1" smtClean="0"/>
              <a:t>Lansing:Responsible</a:t>
            </a:r>
            <a:r>
              <a:rPr lang="en-GB" sz="3200" b="1" dirty="0" smtClean="0"/>
              <a:t> for sporadic cases</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88009813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smtClean="0"/>
              <a:t>Type three is known as Leon. The latter two are less commonly associated with paralysis</a:t>
            </a:r>
          </a:p>
          <a:p>
            <a:r>
              <a:rPr lang="en-GB" sz="3200" b="1" dirty="0" err="1" smtClean="0"/>
              <a:t>Reseirvor</a:t>
            </a:r>
            <a:r>
              <a:rPr lang="en-GB" sz="3200" b="1" dirty="0" smtClean="0"/>
              <a:t> of </a:t>
            </a:r>
            <a:r>
              <a:rPr lang="en-GB" sz="3200" b="1" dirty="0" err="1" smtClean="0"/>
              <a:t>infection:Man</a:t>
            </a:r>
            <a:r>
              <a:rPr lang="en-GB" sz="3200" b="1" dirty="0" smtClean="0"/>
              <a:t> is the only </a:t>
            </a:r>
            <a:r>
              <a:rPr lang="en-GB" sz="3200" b="1" dirty="0" err="1" smtClean="0"/>
              <a:t>reseirvor.Virus</a:t>
            </a:r>
            <a:r>
              <a:rPr lang="en-GB" sz="3200" b="1" dirty="0" smtClean="0"/>
              <a:t> is present in throat and </a:t>
            </a:r>
            <a:r>
              <a:rPr lang="en-GB" sz="3200" b="1" dirty="0" err="1" smtClean="0"/>
              <a:t>intestine.Feacal</a:t>
            </a:r>
            <a:r>
              <a:rPr lang="en-GB" sz="3200" b="1" dirty="0" smtClean="0"/>
              <a:t> and </a:t>
            </a:r>
            <a:r>
              <a:rPr lang="en-GB" sz="3200" b="1" dirty="0" err="1" smtClean="0"/>
              <a:t>oropharyngeal</a:t>
            </a:r>
            <a:r>
              <a:rPr lang="en-GB" sz="3200" b="1" dirty="0" smtClean="0"/>
              <a:t> secretions are infectious material</a:t>
            </a:r>
            <a:endParaRPr lang="en-US" sz="3200"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23359409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There two are main routes of transmission:</a:t>
            </a:r>
          </a:p>
          <a:p>
            <a:pPr>
              <a:buFont typeface="Wingdings" pitchFamily="2" charset="2"/>
              <a:buChar char="q"/>
            </a:pPr>
            <a:r>
              <a:rPr lang="en-US" sz="3200" b="1" dirty="0" err="1" smtClean="0"/>
              <a:t>Feacal</a:t>
            </a:r>
            <a:r>
              <a:rPr lang="en-US" sz="3200" b="1" dirty="0" smtClean="0"/>
              <a:t>/oral </a:t>
            </a:r>
            <a:r>
              <a:rPr lang="en-US" sz="3200" b="1" dirty="0" err="1" smtClean="0"/>
              <a:t>route:Through</a:t>
            </a:r>
            <a:r>
              <a:rPr lang="en-US" sz="3200" b="1" dirty="0" smtClean="0"/>
              <a:t> contaminated </a:t>
            </a:r>
            <a:r>
              <a:rPr lang="en-US" sz="3200" b="1" dirty="0" err="1" smtClean="0"/>
              <a:t>water,food,fingers,milk</a:t>
            </a:r>
            <a:r>
              <a:rPr lang="en-US" sz="3200" b="1" dirty="0" smtClean="0"/>
              <a:t> </a:t>
            </a:r>
            <a:r>
              <a:rPr lang="en-US" sz="3200" b="1" dirty="0" err="1" smtClean="0"/>
              <a:t>etc,where</a:t>
            </a:r>
            <a:r>
              <a:rPr lang="en-US" sz="3200" b="1" dirty="0" smtClean="0"/>
              <a:t> hygiene is poor.</a:t>
            </a:r>
          </a:p>
          <a:p>
            <a:pPr>
              <a:buFont typeface="Wingdings" pitchFamily="2" charset="2"/>
              <a:buChar char="q"/>
            </a:pPr>
            <a:r>
              <a:rPr lang="en-US" sz="3200" b="1" dirty="0" smtClean="0"/>
              <a:t>Droplet infection: Droplet spread from coughing and sneezing during acute stage.</a:t>
            </a:r>
          </a:p>
          <a:p>
            <a:pPr>
              <a:buNone/>
            </a:pPr>
            <a:r>
              <a:rPr lang="en-US" sz="3200" b="1" dirty="0" smtClean="0"/>
              <a:t>Incubation period: 7 to 14 days</a:t>
            </a:r>
            <a:endParaRPr lang="en-US" sz="3200" b="1" dirty="0"/>
          </a:p>
        </p:txBody>
      </p:sp>
      <p:sp>
        <p:nvSpPr>
          <p:cNvPr id="3" name="Title 2"/>
          <p:cNvSpPr>
            <a:spLocks noGrp="1"/>
          </p:cNvSpPr>
          <p:nvPr>
            <p:ph type="title"/>
          </p:nvPr>
        </p:nvSpPr>
        <p:spPr/>
        <p:txBody>
          <a:bodyPr/>
          <a:lstStyle/>
          <a:p>
            <a:r>
              <a:rPr lang="en-US" dirty="0" smtClean="0"/>
              <a:t>Mode of transmission</a:t>
            </a:r>
            <a:endParaRPr lang="en-US" dirty="0"/>
          </a:p>
        </p:txBody>
      </p:sp>
    </p:spTree>
    <p:extLst>
      <p:ext uri="{BB962C8B-B14F-4D97-AF65-F5344CB8AC3E}">
        <p14:creationId xmlns:p14="http://schemas.microsoft.com/office/powerpoint/2010/main" val="387482902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Source of virus: feces and </a:t>
            </a:r>
            <a:r>
              <a:rPr lang="en-US" b="1" dirty="0" err="1" smtClean="0"/>
              <a:t>oropharyngeal</a:t>
            </a:r>
            <a:r>
              <a:rPr lang="en-US" b="1" dirty="0" smtClean="0"/>
              <a:t> secretions of infected persons.</a:t>
            </a:r>
          </a:p>
          <a:p>
            <a:r>
              <a:rPr lang="en-US" b="1" dirty="0" smtClean="0"/>
              <a:t>The Fives F’s are common routes of entry. They include : </a:t>
            </a:r>
            <a:r>
              <a:rPr lang="en-GB" b="1" dirty="0" smtClean="0"/>
              <a:t>Fingers, Flies, Faeces, Fluids </a:t>
            </a:r>
          </a:p>
          <a:p>
            <a:r>
              <a:rPr lang="en-GB" b="1" dirty="0" smtClean="0"/>
              <a:t>and Food</a:t>
            </a:r>
            <a:endParaRPr lang="en-US" dirty="0" smtClean="0"/>
          </a:p>
          <a:p>
            <a:r>
              <a:rPr lang="en-US" b="1" dirty="0" smtClean="0"/>
              <a:t>Period of communicability : virus is present in throat and feces shortly after infection and persists for about 1 week in throat and 4-6 weeks in feces</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7855009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b="1" dirty="0" smtClean="0"/>
              <a:t>Lack of </a:t>
            </a:r>
            <a:r>
              <a:rPr lang="en-US" sz="4000" b="1" dirty="0" err="1" smtClean="0"/>
              <a:t>immunisation</a:t>
            </a:r>
            <a:endParaRPr lang="en-US" sz="4000" b="1" dirty="0" smtClean="0"/>
          </a:p>
          <a:p>
            <a:r>
              <a:rPr lang="en-US" sz="4000" b="1" dirty="0" smtClean="0"/>
              <a:t>Poor hygiene</a:t>
            </a:r>
          </a:p>
          <a:p>
            <a:r>
              <a:rPr lang="en-US" sz="4000" b="1" dirty="0" smtClean="0"/>
              <a:t>Young age</a:t>
            </a:r>
          </a:p>
          <a:p>
            <a:r>
              <a:rPr lang="en-US" sz="4000" b="1" dirty="0" smtClean="0"/>
              <a:t>Over crowding</a:t>
            </a:r>
          </a:p>
          <a:p>
            <a:endParaRPr lang="en-US" dirty="0"/>
          </a:p>
        </p:txBody>
      </p:sp>
      <p:sp>
        <p:nvSpPr>
          <p:cNvPr id="3" name="Title 2"/>
          <p:cNvSpPr>
            <a:spLocks noGrp="1"/>
          </p:cNvSpPr>
          <p:nvPr>
            <p:ph type="title"/>
          </p:nvPr>
        </p:nvSpPr>
        <p:spPr/>
        <p:txBody>
          <a:bodyPr/>
          <a:lstStyle/>
          <a:p>
            <a:r>
              <a:rPr lang="en-US" dirty="0" smtClean="0"/>
              <a:t>Risk factors</a:t>
            </a:r>
            <a:endParaRPr lang="en-US" dirty="0"/>
          </a:p>
        </p:txBody>
      </p:sp>
    </p:spTree>
    <p:extLst>
      <p:ext uri="{BB962C8B-B14F-4D97-AF65-F5344CB8AC3E}">
        <p14:creationId xmlns:p14="http://schemas.microsoft.com/office/powerpoint/2010/main" val="275550002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90000"/>
              </a:lnSpc>
              <a:buNone/>
            </a:pPr>
            <a:r>
              <a:rPr lang="en-US" sz="3200" b="1" dirty="0" smtClean="0"/>
              <a:t>The virus enters into  the mouth</a:t>
            </a:r>
          </a:p>
          <a:p>
            <a:pPr algn="just">
              <a:lnSpc>
                <a:spcPct val="90000"/>
              </a:lnSpc>
              <a:buNone/>
            </a:pPr>
            <a:r>
              <a:rPr lang="en-US" sz="3200" b="1" dirty="0" smtClean="0"/>
              <a:t>Replication starts in pharynx, GI tract, </a:t>
            </a:r>
            <a:br>
              <a:rPr lang="en-US" sz="3200" b="1" dirty="0" smtClean="0"/>
            </a:br>
            <a:r>
              <a:rPr lang="en-US" sz="3200" b="1" dirty="0" smtClean="0"/>
              <a:t>local </a:t>
            </a:r>
            <a:r>
              <a:rPr lang="en-US" sz="3200" b="1" dirty="0" err="1" smtClean="0"/>
              <a:t>lymphatics</a:t>
            </a:r>
            <a:endParaRPr lang="en-US" sz="3200" b="1" dirty="0" smtClean="0"/>
          </a:p>
          <a:p>
            <a:pPr algn="just">
              <a:lnSpc>
                <a:spcPct val="90000"/>
              </a:lnSpc>
              <a:buNone/>
            </a:pPr>
            <a:r>
              <a:rPr lang="en-US" sz="3200" b="1" dirty="0" smtClean="0"/>
              <a:t>Hematologic spread to </a:t>
            </a:r>
            <a:r>
              <a:rPr lang="en-US" sz="3200" b="1" dirty="0" err="1" smtClean="0"/>
              <a:t>lymphatics</a:t>
            </a:r>
            <a:r>
              <a:rPr lang="en-US" sz="3200" b="1" dirty="0" smtClean="0"/>
              <a:t> and central nervous system</a:t>
            </a:r>
          </a:p>
          <a:p>
            <a:pPr algn="just">
              <a:lnSpc>
                <a:spcPct val="90000"/>
              </a:lnSpc>
              <a:buNone/>
            </a:pPr>
            <a:r>
              <a:rPr lang="en-US" sz="3200" b="1" dirty="0" smtClean="0"/>
              <a:t>Viral spread along nerve fibers</a:t>
            </a:r>
          </a:p>
          <a:p>
            <a:pPr algn="just">
              <a:lnSpc>
                <a:spcPct val="90000"/>
              </a:lnSpc>
              <a:buNone/>
            </a:pPr>
            <a:r>
              <a:rPr lang="en-US" sz="3200" b="1" dirty="0" smtClean="0"/>
              <a:t>Destruction of motor neurons leading to paralysis</a:t>
            </a:r>
          </a:p>
          <a:p>
            <a:pPr algn="just"/>
            <a:endParaRPr lang="en-US" sz="3200" b="1" dirty="0"/>
          </a:p>
        </p:txBody>
      </p:sp>
      <p:sp>
        <p:nvSpPr>
          <p:cNvPr id="3" name="Title 2"/>
          <p:cNvSpPr>
            <a:spLocks noGrp="1"/>
          </p:cNvSpPr>
          <p:nvPr>
            <p:ph type="title"/>
          </p:nvPr>
        </p:nvSpPr>
        <p:spPr/>
        <p:txBody>
          <a:bodyPr/>
          <a:lstStyle/>
          <a:p>
            <a:r>
              <a:rPr lang="en-US" dirty="0" smtClean="0"/>
              <a:t>Pathophysiology</a:t>
            </a:r>
            <a:endParaRPr lang="en-US" dirty="0"/>
          </a:p>
        </p:txBody>
      </p:sp>
    </p:spTree>
    <p:extLst>
      <p:ext uri="{BB962C8B-B14F-4D97-AF65-F5344CB8AC3E}">
        <p14:creationId xmlns:p14="http://schemas.microsoft.com/office/powerpoint/2010/main" val="417514789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10972800" cy="5334000"/>
          </a:xfrm>
        </p:spPr>
        <p:txBody>
          <a:bodyPr>
            <a:normAutofit/>
          </a:bodyPr>
          <a:lstStyle/>
          <a:p>
            <a:r>
              <a:rPr lang="en-US" b="1" dirty="0" smtClean="0"/>
              <a:t>Clinical signs and symptoms are grouped into four</a:t>
            </a:r>
          </a:p>
          <a:p>
            <a:pPr>
              <a:buFont typeface="Wingdings" pitchFamily="2" charset="2"/>
              <a:buChar char="q"/>
            </a:pPr>
            <a:r>
              <a:rPr lang="en-US" b="1" dirty="0" err="1" smtClean="0"/>
              <a:t>Prodromal</a:t>
            </a:r>
            <a:r>
              <a:rPr lang="en-US" b="1" dirty="0" smtClean="0"/>
              <a:t> or minor illness stage characterized by:</a:t>
            </a:r>
          </a:p>
          <a:p>
            <a:pPr lvl="1">
              <a:buFont typeface="Wingdings" pitchFamily="2" charset="2"/>
              <a:buChar char="v"/>
            </a:pPr>
            <a:r>
              <a:rPr lang="en-US" sz="2400" b="1" dirty="0" smtClean="0"/>
              <a:t>Fever,headache,irritabilty,Coryza,sorethroat,cough,vomiting,diarrhoea or constipation</a:t>
            </a:r>
          </a:p>
          <a:p>
            <a:pPr>
              <a:buFont typeface="Wingdings" pitchFamily="2" charset="2"/>
              <a:buChar char="q"/>
            </a:pPr>
            <a:r>
              <a:rPr lang="en-US" b="1" dirty="0" smtClean="0"/>
              <a:t>Major illness stage is divided into three stages:</a:t>
            </a:r>
          </a:p>
          <a:p>
            <a:pPr marL="850392" lvl="1" indent="-457200">
              <a:buFont typeface="+mj-lt"/>
              <a:buAutoNum type="alphaLcParenR"/>
            </a:pPr>
            <a:r>
              <a:rPr lang="en-US" sz="2800" b="1" dirty="0" err="1" smtClean="0"/>
              <a:t>Preparalytic</a:t>
            </a:r>
            <a:r>
              <a:rPr lang="en-US" sz="2800" b="1" dirty="0" smtClean="0"/>
              <a:t> stage: fever of 39-40 </a:t>
            </a:r>
            <a:r>
              <a:rPr lang="en-US" sz="2800" b="1" dirty="0" err="1" smtClean="0"/>
              <a:t>C,headache,malaise,vomiting</a:t>
            </a:r>
            <a:r>
              <a:rPr lang="en-US" sz="2800" b="1" dirty="0" smtClean="0"/>
              <a:t>, anorexia and </a:t>
            </a:r>
            <a:r>
              <a:rPr lang="en-US" sz="2800" b="1" dirty="0" err="1" smtClean="0"/>
              <a:t>diarrhoea.Symptoms</a:t>
            </a:r>
            <a:r>
              <a:rPr lang="en-US" sz="2800" b="1" dirty="0" smtClean="0"/>
              <a:t> disappear after 1-2 days or progress to paralytic stage</a:t>
            </a:r>
            <a:r>
              <a:rPr lang="en-US" dirty="0" smtClean="0"/>
              <a:t>.</a:t>
            </a:r>
          </a:p>
          <a:p>
            <a:pPr>
              <a:buFont typeface="Wingdings" pitchFamily="2" charset="2"/>
              <a:buChar char="q"/>
            </a:pPr>
            <a:endParaRPr lang="en-US" dirty="0" smtClean="0"/>
          </a:p>
        </p:txBody>
      </p:sp>
      <p:sp>
        <p:nvSpPr>
          <p:cNvPr id="3" name="Title 2"/>
          <p:cNvSpPr>
            <a:spLocks noGrp="1"/>
          </p:cNvSpPr>
          <p:nvPr>
            <p:ph type="title"/>
          </p:nvPr>
        </p:nvSpPr>
        <p:spPr/>
        <p:txBody>
          <a:bodyPr/>
          <a:lstStyle/>
          <a:p>
            <a:r>
              <a:rPr lang="en-US" dirty="0" smtClean="0"/>
              <a:t>Clinical presentation</a:t>
            </a:r>
            <a:endParaRPr lang="en-US" dirty="0"/>
          </a:p>
        </p:txBody>
      </p:sp>
    </p:spTree>
    <p:extLst>
      <p:ext uri="{BB962C8B-B14F-4D97-AF65-F5344CB8AC3E}">
        <p14:creationId xmlns:p14="http://schemas.microsoft.com/office/powerpoint/2010/main" val="73280644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buFont typeface="+mj-lt"/>
              <a:buAutoNum type="alphaLcParenR"/>
            </a:pPr>
            <a:r>
              <a:rPr lang="en-US" sz="2800" b="1" dirty="0" smtClean="0"/>
              <a:t>Paralytic stage: paralysis appear at any side of the body and is </a:t>
            </a:r>
            <a:r>
              <a:rPr lang="en-US" sz="2800" b="1" dirty="0" err="1" smtClean="0"/>
              <a:t>assymetrical.Lower</a:t>
            </a:r>
            <a:r>
              <a:rPr lang="en-US" sz="2800" b="1" dirty="0" smtClean="0"/>
              <a:t> limbs are more affected than upper </a:t>
            </a:r>
            <a:r>
              <a:rPr lang="en-US" sz="2800" b="1" dirty="0" err="1" smtClean="0"/>
              <a:t>limb.Spread</a:t>
            </a:r>
            <a:r>
              <a:rPr lang="en-US" sz="2800" b="1" dirty="0" smtClean="0"/>
              <a:t> of paralysis is usually completed in 24 </a:t>
            </a:r>
            <a:r>
              <a:rPr lang="en-US" sz="2800" b="1" dirty="0" err="1" smtClean="0"/>
              <a:t>hours.There</a:t>
            </a:r>
            <a:r>
              <a:rPr lang="en-US" sz="2800" b="1" dirty="0" smtClean="0"/>
              <a:t> is pain in </a:t>
            </a:r>
            <a:r>
              <a:rPr lang="en-US" sz="2800" b="1" dirty="0" err="1" smtClean="0"/>
              <a:t>paralysed</a:t>
            </a:r>
            <a:r>
              <a:rPr lang="en-US" sz="2800" b="1" dirty="0" smtClean="0"/>
              <a:t> muscles</a:t>
            </a:r>
          </a:p>
          <a:p>
            <a:pPr marL="624078" indent="-514350">
              <a:buFont typeface="+mj-lt"/>
              <a:buAutoNum type="alphaLcParenR"/>
            </a:pPr>
            <a:r>
              <a:rPr lang="en-US" sz="2800" b="1" dirty="0" smtClean="0"/>
              <a:t>Post paralytic stage: paralysis of muscles leads to deformity and </a:t>
            </a:r>
            <a:r>
              <a:rPr lang="en-US" sz="2800" b="1" dirty="0" err="1" smtClean="0"/>
              <a:t>contractures.There</a:t>
            </a:r>
            <a:r>
              <a:rPr lang="en-US" sz="2800" b="1" dirty="0" smtClean="0"/>
              <a:t> may be retardation of bone growth resulting in shortening of the affected limb</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6992900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Immune deficiency </a:t>
            </a:r>
          </a:p>
          <a:p>
            <a:r>
              <a:rPr lang="en-US" sz="3200" b="1" dirty="0" smtClean="0"/>
              <a:t>Malnutrition </a:t>
            </a:r>
          </a:p>
          <a:p>
            <a:r>
              <a:rPr lang="en-US" sz="3200" b="1" dirty="0" smtClean="0"/>
              <a:t>Tonsillectomy </a:t>
            </a:r>
          </a:p>
          <a:p>
            <a:r>
              <a:rPr lang="en-US" sz="3200" b="1" dirty="0" smtClean="0"/>
              <a:t>Physical activity immediately following the onset of paralysis</a:t>
            </a:r>
          </a:p>
          <a:p>
            <a:r>
              <a:rPr lang="en-US" sz="3200" b="1" dirty="0" smtClean="0"/>
              <a:t>Skeletal muscle injury due to injection of vaccines or therapeutic agents </a:t>
            </a:r>
          </a:p>
          <a:p>
            <a:r>
              <a:rPr lang="en-US" sz="3200" b="1" dirty="0" smtClean="0"/>
              <a:t>Pregnancy</a:t>
            </a:r>
            <a:endParaRPr lang="en-US" sz="3200" b="1" dirty="0"/>
          </a:p>
        </p:txBody>
      </p:sp>
      <p:sp>
        <p:nvSpPr>
          <p:cNvPr id="3" name="Title 2"/>
          <p:cNvSpPr>
            <a:spLocks noGrp="1"/>
          </p:cNvSpPr>
          <p:nvPr>
            <p:ph type="title"/>
          </p:nvPr>
        </p:nvSpPr>
        <p:spPr/>
        <p:txBody>
          <a:bodyPr>
            <a:normAutofit/>
          </a:bodyPr>
          <a:lstStyle/>
          <a:p>
            <a:pPr algn="ctr"/>
            <a:r>
              <a:rPr lang="en-US" dirty="0" smtClean="0"/>
              <a:t>Factors that increases risk of paralysis </a:t>
            </a:r>
            <a:endParaRPr lang="en-US" dirty="0"/>
          </a:p>
        </p:txBody>
      </p:sp>
    </p:spTree>
    <p:extLst>
      <p:ext uri="{BB962C8B-B14F-4D97-AF65-F5344CB8AC3E}">
        <p14:creationId xmlns:p14="http://schemas.microsoft.com/office/powerpoint/2010/main" val="344661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Communicable are diseases spread from one person to another or from an animal to a person. </a:t>
            </a:r>
          </a:p>
          <a:p>
            <a:r>
              <a:rPr lang="en-US" sz="3600" b="1" dirty="0" smtClean="0"/>
              <a:t>The spread often happens via airborne viruses or bacteria, but also through blood or other bodily fluid</a:t>
            </a:r>
            <a:r>
              <a:rPr lang="en-US" dirty="0" smtClean="0"/>
              <a:t>.</a:t>
            </a:r>
            <a:endParaRPr lang="en-US" dirty="0"/>
          </a:p>
        </p:txBody>
      </p:sp>
      <p:sp>
        <p:nvSpPr>
          <p:cNvPr id="3" name="Title 2"/>
          <p:cNvSpPr>
            <a:spLocks noGrp="1"/>
          </p:cNvSpPr>
          <p:nvPr>
            <p:ph type="title"/>
          </p:nvPr>
        </p:nvSpPr>
        <p:spPr/>
        <p:txBody>
          <a:bodyPr>
            <a:normAutofit/>
          </a:bodyPr>
          <a:lstStyle/>
          <a:p>
            <a:r>
              <a:rPr lang="en-US" dirty="0" smtClean="0"/>
              <a:t>WHAT ARE THE COMMUNICABLE DISEASES?</a:t>
            </a:r>
            <a:endParaRPr lang="en-US" dirty="0"/>
          </a:p>
        </p:txBody>
      </p:sp>
    </p:spTree>
    <p:extLst>
      <p:ext uri="{BB962C8B-B14F-4D97-AF65-F5344CB8AC3E}">
        <p14:creationId xmlns:p14="http://schemas.microsoft.com/office/powerpoint/2010/main" val="1128458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smtClean="0"/>
              <a:t>Influenza</a:t>
            </a:r>
          </a:p>
          <a:p>
            <a:pPr marL="1117854" lvl="2" indent="-514350">
              <a:buFont typeface="+mj-lt"/>
              <a:buAutoNum type="arabicParenR"/>
            </a:pPr>
            <a:r>
              <a:rPr lang="en-US" sz="2800" b="1" dirty="0" smtClean="0"/>
              <a:t>Mumps</a:t>
            </a:r>
          </a:p>
          <a:p>
            <a:pPr marL="1117854" lvl="2" indent="-514350">
              <a:buFont typeface="+mj-lt"/>
              <a:buAutoNum type="arabicParenR"/>
            </a:pPr>
            <a:r>
              <a:rPr lang="en-US" sz="2800" b="1" dirty="0" smtClean="0"/>
              <a:t>Rubella</a:t>
            </a:r>
          </a:p>
          <a:p>
            <a:pPr marL="1117854" lvl="2" indent="-514350">
              <a:buFont typeface="+mj-lt"/>
              <a:buAutoNum type="arabicParenR"/>
            </a:pPr>
            <a:r>
              <a:rPr lang="en-US" sz="2800" b="1" dirty="0" smtClean="0"/>
              <a:t>Any other disease of national importance</a:t>
            </a:r>
          </a:p>
        </p:txBody>
      </p:sp>
      <p:sp>
        <p:nvSpPr>
          <p:cNvPr id="3" name="Title 2"/>
          <p:cNvSpPr>
            <a:spLocks noGrp="1"/>
          </p:cNvSpPr>
          <p:nvPr>
            <p:ph type="title"/>
          </p:nvPr>
        </p:nvSpPr>
        <p:spPr/>
        <p:txBody>
          <a:bodyPr/>
          <a:lstStyle/>
          <a:p>
            <a:pPr lvl="3" algn="l" rtl="0">
              <a:spcBef>
                <a:spcPct val="0"/>
              </a:spcBef>
            </a:pPr>
            <a:r>
              <a:rPr lang="en-US" sz="3000" b="1" dirty="0" err="1" smtClean="0"/>
              <a:t>F.Selected</a:t>
            </a:r>
            <a:r>
              <a:rPr lang="en-US" sz="3000" b="1" dirty="0" smtClean="0"/>
              <a:t> airborne diseases</a:t>
            </a:r>
            <a:br>
              <a:rPr lang="en-US" sz="3000" b="1" dirty="0" smtClean="0"/>
            </a:br>
            <a:endParaRPr lang="en-US" dirty="0"/>
          </a:p>
        </p:txBody>
      </p:sp>
    </p:spTree>
    <p:extLst>
      <p:ext uri="{BB962C8B-B14F-4D97-AF65-F5344CB8AC3E}">
        <p14:creationId xmlns:p14="http://schemas.microsoft.com/office/powerpoint/2010/main" val="97561826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AutoNum type="arabicPeriod"/>
            </a:pPr>
            <a:r>
              <a:rPr lang="en-US" b="1" dirty="0" smtClean="0"/>
              <a:t>Abortive Polio: Symptoms do not include neurologic symptoms. Mainly gastrointestinal upset : </a:t>
            </a:r>
            <a:r>
              <a:rPr lang="en-US" b="1" dirty="0" err="1" smtClean="0"/>
              <a:t>Malaise,anorexia,vomiting,fever</a:t>
            </a:r>
            <a:r>
              <a:rPr lang="en-US" b="1" dirty="0" smtClean="0"/>
              <a:t> ,headache and sore throat. Polio virus can be isolated from throat washings and stool. Interpretation: Polio virus growing in gut and throat lymphatic tissue and has not migrated to the spinal cord or brain</a:t>
            </a:r>
          </a:p>
          <a:p>
            <a:pPr marL="624078" indent="-514350">
              <a:buAutoNum type="arabicPeriod"/>
            </a:pPr>
            <a:r>
              <a:rPr lang="en-US" b="1" dirty="0" smtClean="0"/>
              <a:t>Non-paralytic Polio: Symptoms include neurological symptoms: Headache, stiff neck, muscle stiffness and spasms along with other muscular symptoms</a:t>
            </a:r>
          </a:p>
          <a:p>
            <a:pPr marL="624078" indent="-514350">
              <a:buAutoNum type="arabicPeriod"/>
            </a:pPr>
            <a:endParaRPr lang="en-US" dirty="0"/>
          </a:p>
        </p:txBody>
      </p:sp>
      <p:sp>
        <p:nvSpPr>
          <p:cNvPr id="3" name="Title 2"/>
          <p:cNvSpPr>
            <a:spLocks noGrp="1"/>
          </p:cNvSpPr>
          <p:nvPr>
            <p:ph type="title"/>
          </p:nvPr>
        </p:nvSpPr>
        <p:spPr/>
        <p:txBody>
          <a:bodyPr>
            <a:normAutofit/>
          </a:bodyPr>
          <a:lstStyle/>
          <a:p>
            <a:r>
              <a:rPr lang="en-US" sz="3200" dirty="0" smtClean="0"/>
              <a:t>Diagnostic categories for people who acquire viral infection from polio virus</a:t>
            </a:r>
            <a:endParaRPr lang="en-US" sz="3200" dirty="0"/>
          </a:p>
        </p:txBody>
      </p:sp>
    </p:spTree>
    <p:extLst>
      <p:ext uri="{BB962C8B-B14F-4D97-AF65-F5344CB8AC3E}">
        <p14:creationId xmlns:p14="http://schemas.microsoft.com/office/powerpoint/2010/main" val="269121275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Paralytic poliomyelitis, experienced in &lt;1% of poliovirus infections, occurs when the virus enters the central nervous system and replicates in anterior horn cells (motor neurons) of the spinal cord. When it multiplies in the nervous system, the virus can destroy nerve cells (motor neurons) which activate skeletal muscles. The affected muscles lose their function due to a lack of nervous </a:t>
            </a:r>
            <a:r>
              <a:rPr lang="en-US" b="1" dirty="0" err="1" smtClean="0"/>
              <a:t>innervation</a:t>
            </a:r>
            <a:r>
              <a:rPr lang="en-US" b="1" dirty="0" smtClean="0"/>
              <a:t>, a condition known as acute flaccid paralysis</a:t>
            </a:r>
            <a:r>
              <a:rPr lang="en-US"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5111566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Paralytic polio is divided into two forms:</a:t>
            </a:r>
          </a:p>
          <a:p>
            <a:pPr lvl="1">
              <a:buFont typeface="Wingdings" pitchFamily="2" charset="2"/>
              <a:buChar char="q"/>
            </a:pPr>
            <a:r>
              <a:rPr lang="en-US" sz="2400" b="1" dirty="0" smtClean="0"/>
              <a:t>Spinal polio  : Most common form of paralytic poliomyelitis • Viral invasion of the motor neurons of the anterior horn cells leads to paralysis of limbs</a:t>
            </a:r>
          </a:p>
          <a:p>
            <a:pPr lvl="1">
              <a:buFont typeface="Wingdings" pitchFamily="2" charset="2"/>
              <a:buChar char="q"/>
            </a:pPr>
            <a:r>
              <a:rPr lang="en-US" sz="2400" b="1" dirty="0" smtClean="0"/>
              <a:t>Bulbar polio : Bulbar region is the white matter in the brain that connects cerebral cortex to brain stem. Destruction of this region  weakens the muscles supplied by the cranial nerves, producing symptoms of encephalitis, and causes difficult breathing, speaking and swallowing </a:t>
            </a:r>
            <a:endParaRPr lang="en-US" sz="2400" b="1" dirty="0"/>
          </a:p>
        </p:txBody>
      </p:sp>
      <p:sp>
        <p:nvSpPr>
          <p:cNvPr id="3" name="Title 2"/>
          <p:cNvSpPr>
            <a:spLocks noGrp="1"/>
          </p:cNvSpPr>
          <p:nvPr>
            <p:ph type="title"/>
          </p:nvPr>
        </p:nvSpPr>
        <p:spPr/>
        <p:txBody>
          <a:bodyPr/>
          <a:lstStyle/>
          <a:p>
            <a:r>
              <a:rPr lang="en-US" dirty="0" smtClean="0"/>
              <a:t>continue</a:t>
            </a:r>
            <a:endParaRPr lang="en-US" dirty="0"/>
          </a:p>
        </p:txBody>
      </p:sp>
    </p:spTree>
    <p:extLst>
      <p:ext uri="{BB962C8B-B14F-4D97-AF65-F5344CB8AC3E}">
        <p14:creationId xmlns:p14="http://schemas.microsoft.com/office/powerpoint/2010/main" val="157080645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Nerves affected: </a:t>
            </a:r>
          </a:p>
          <a:p>
            <a:pPr marL="624078" indent="-514350">
              <a:buFont typeface="+mj-lt"/>
              <a:buAutoNum type="arabicPeriod"/>
            </a:pPr>
            <a:r>
              <a:rPr lang="en-US" b="1" dirty="0" smtClean="0"/>
              <a:t> </a:t>
            </a:r>
            <a:r>
              <a:rPr lang="en-US" b="1" dirty="0" err="1" smtClean="0"/>
              <a:t>Glossopharyngeal</a:t>
            </a:r>
            <a:r>
              <a:rPr lang="en-US" b="1" dirty="0" smtClean="0"/>
              <a:t> nerve - difficult swallowing, impaired throat, tongue movement and taste </a:t>
            </a:r>
          </a:p>
          <a:p>
            <a:pPr marL="624078" indent="-514350">
              <a:buFont typeface="+mj-lt"/>
              <a:buAutoNum type="arabicPeriod"/>
            </a:pPr>
            <a:r>
              <a:rPr lang="en-US" b="1" dirty="0" err="1" smtClean="0"/>
              <a:t>Vagus</a:t>
            </a:r>
            <a:r>
              <a:rPr lang="en-US" b="1" dirty="0" smtClean="0"/>
              <a:t> nerve - the heart, intestines, and lungs.</a:t>
            </a:r>
          </a:p>
          <a:p>
            <a:pPr marL="624078" indent="-514350">
              <a:buFont typeface="+mj-lt"/>
              <a:buAutoNum type="arabicPeriod"/>
            </a:pPr>
            <a:r>
              <a:rPr lang="en-US" b="1" dirty="0" smtClean="0"/>
              <a:t> Accessory nerve - upper neck movement.</a:t>
            </a:r>
          </a:p>
          <a:p>
            <a:pPr marL="624078" indent="-514350">
              <a:buFont typeface="+mj-lt"/>
              <a:buAutoNum type="arabicPeriod"/>
            </a:pPr>
            <a:r>
              <a:rPr lang="en-US" b="1" dirty="0" smtClean="0"/>
              <a:t>Trigeminal nerve and facial nerve - the cheeks, tear ducts, gums, and muscles of the face, double vision; difficulty in chewing; abnormal respiratory rate, depth, and rhythm-- respiratory arrest. Pulmonary edema and shock also possible, and may be fatal </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77019767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No specific drug is available</a:t>
            </a:r>
          </a:p>
          <a:p>
            <a:r>
              <a:rPr lang="en-US" b="1" dirty="0" smtClean="0"/>
              <a:t>Absolute bed rest in </a:t>
            </a:r>
            <a:r>
              <a:rPr lang="en-US" b="1" dirty="0" err="1" smtClean="0"/>
              <a:t>preparalytic</a:t>
            </a:r>
            <a:r>
              <a:rPr lang="en-US" b="1" dirty="0" smtClean="0"/>
              <a:t> stage until it is certain that paralysis will not develop</a:t>
            </a:r>
          </a:p>
          <a:p>
            <a:r>
              <a:rPr lang="en-US" b="1" dirty="0" smtClean="0"/>
              <a:t>Avoid all injection to prevent precipitating paralysis</a:t>
            </a:r>
          </a:p>
          <a:p>
            <a:r>
              <a:rPr lang="en-US" b="1" dirty="0" smtClean="0"/>
              <a:t>Maintain passive movement of the affected limb to prevent contractures</a:t>
            </a:r>
          </a:p>
          <a:p>
            <a:r>
              <a:rPr lang="en-US" b="1" dirty="0" smtClean="0"/>
              <a:t>Active physiotherapy in post paralytic stage to reduce disability</a:t>
            </a:r>
          </a:p>
          <a:p>
            <a:r>
              <a:rPr lang="en-US" b="1" dirty="0" smtClean="0"/>
              <a:t>Assisted respiratory ventilation in case of respiratory paralysis</a:t>
            </a:r>
          </a:p>
          <a:p>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08492994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b="1" dirty="0" smtClean="0"/>
              <a:t>The patient is to be nursed in isolation </a:t>
            </a:r>
            <a:endParaRPr lang="en-US" b="1" dirty="0" smtClean="0"/>
          </a:p>
          <a:p>
            <a:pPr lvl="0"/>
            <a:r>
              <a:rPr lang="en-GB" b="1" dirty="0" smtClean="0"/>
              <a:t>Pain is controlled through the administration of analgesics, for example, </a:t>
            </a:r>
            <a:r>
              <a:rPr lang="en-GB" b="1" dirty="0" err="1" smtClean="0"/>
              <a:t>paracetamol</a:t>
            </a:r>
            <a:r>
              <a:rPr lang="en-GB" b="1" dirty="0" smtClean="0"/>
              <a:t>, </a:t>
            </a:r>
            <a:r>
              <a:rPr lang="en-GB" b="1" dirty="0" err="1" smtClean="0"/>
              <a:t>valium</a:t>
            </a:r>
            <a:r>
              <a:rPr lang="en-GB" b="1" dirty="0" smtClean="0"/>
              <a:t> or </a:t>
            </a:r>
            <a:r>
              <a:rPr lang="en-GB" b="1" dirty="0" err="1" smtClean="0"/>
              <a:t>phenorbabitone</a:t>
            </a:r>
            <a:r>
              <a:rPr lang="en-GB" b="1" dirty="0" smtClean="0"/>
              <a:t> .</a:t>
            </a:r>
          </a:p>
          <a:p>
            <a:pPr lvl="0"/>
            <a:r>
              <a:rPr lang="en-GB" b="1" dirty="0" smtClean="0"/>
              <a:t>Regular respiratory suction and postural drainage should be performed </a:t>
            </a:r>
            <a:endParaRPr lang="en-US" b="1" dirty="0" smtClean="0"/>
          </a:p>
          <a:p>
            <a:pPr lvl="0"/>
            <a:r>
              <a:rPr lang="en-GB" b="1" dirty="0" smtClean="0"/>
              <a:t>N.G tube feeding with high calorie and include substantial amounts </a:t>
            </a:r>
            <a:br>
              <a:rPr lang="en-GB" b="1" dirty="0" smtClean="0"/>
            </a:br>
            <a:r>
              <a:rPr lang="en-GB" b="1" dirty="0" smtClean="0"/>
              <a:t>of protein </a:t>
            </a:r>
          </a:p>
          <a:p>
            <a:pPr lvl="0"/>
            <a:r>
              <a:rPr lang="en-GB" b="1" dirty="0" smtClean="0"/>
              <a:t>Change the patient's position every four hours to prevent bedsores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97443252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marL="624078" indent="-514350">
              <a:buFont typeface="+mj-lt"/>
              <a:buAutoNum type="arabicPeriod"/>
            </a:pPr>
            <a:r>
              <a:rPr lang="en-US" b="1" dirty="0" smtClean="0"/>
              <a:t>Active immunization using OPV and IPV as the last dose</a:t>
            </a:r>
          </a:p>
          <a:p>
            <a:pPr marL="624078" indent="-514350">
              <a:buFont typeface="+mj-lt"/>
              <a:buAutoNum type="arabicPeriod"/>
            </a:pPr>
            <a:r>
              <a:rPr lang="en-US" b="1" dirty="0" smtClean="0"/>
              <a:t>Report about the case to health authorities at once</a:t>
            </a:r>
          </a:p>
          <a:p>
            <a:pPr marL="624078" indent="-514350">
              <a:buFont typeface="+mj-lt"/>
              <a:buAutoNum type="arabicPeriod"/>
            </a:pPr>
            <a:r>
              <a:rPr lang="en-US" b="1" dirty="0" smtClean="0"/>
              <a:t>Isolate the patient for one week from the date of onset of the disease or as long as the fever last.</a:t>
            </a:r>
          </a:p>
          <a:p>
            <a:pPr marL="624078" indent="-514350">
              <a:buFont typeface="+mj-lt"/>
              <a:buAutoNum type="arabicPeriod"/>
            </a:pPr>
            <a:r>
              <a:rPr lang="en-US" b="1" dirty="0" smtClean="0"/>
              <a:t>Proper disposal of urine and </a:t>
            </a:r>
            <a:r>
              <a:rPr lang="en-US" b="1" dirty="0" err="1" smtClean="0"/>
              <a:t>feaces</a:t>
            </a:r>
            <a:r>
              <a:rPr lang="en-US" b="1" dirty="0" smtClean="0"/>
              <a:t> of the patient</a:t>
            </a:r>
          </a:p>
          <a:p>
            <a:pPr marL="624078" indent="-514350">
              <a:buFont typeface="+mj-lt"/>
              <a:buAutoNum type="arabicPeriod"/>
            </a:pPr>
            <a:r>
              <a:rPr lang="en-US" b="1" dirty="0" smtClean="0"/>
              <a:t>Immunize all contacts and ensure high coverage in the community</a:t>
            </a:r>
            <a:endParaRPr lang="en-US"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403491423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pPr>
            <a:r>
              <a:rPr lang="en-US" b="1" dirty="0" smtClean="0"/>
              <a:t>Protection of all sources of water during outbreaks</a:t>
            </a:r>
          </a:p>
          <a:p>
            <a:pPr>
              <a:buFont typeface="Wingdings" pitchFamily="2" charset="2"/>
              <a:buChar char="q"/>
            </a:pPr>
            <a:r>
              <a:rPr lang="en-US" b="1" dirty="0" smtClean="0"/>
              <a:t>Milk must be pasteurized and fruit should be washed with weak permanganate solution before using</a:t>
            </a:r>
          </a:p>
          <a:p>
            <a:pPr>
              <a:buFont typeface="Wingdings" pitchFamily="2" charset="2"/>
              <a:buChar char="q"/>
            </a:pPr>
            <a:r>
              <a:rPr lang="en-US" b="1" dirty="0" smtClean="0"/>
              <a:t>Avoid overcrowding of children in schools, play grounds etc</a:t>
            </a:r>
          </a:p>
          <a:p>
            <a:pPr>
              <a:buFont typeface="Wingdings" pitchFamily="2" charset="2"/>
              <a:buChar char="q"/>
            </a:pPr>
            <a:r>
              <a:rPr lang="en-US" b="1" dirty="0" smtClean="0"/>
              <a:t>Educate people about disease and its consequences</a:t>
            </a:r>
          </a:p>
          <a:p>
            <a:pPr>
              <a:buFont typeface="Wingdings" pitchFamily="2" charset="2"/>
              <a:buChar char="q"/>
            </a:pPr>
            <a:r>
              <a:rPr lang="en-US" b="1" dirty="0" smtClean="0"/>
              <a:t>Search of sick persons and investigation of contacts to establish the source of infections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0038682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Report the case to regional </a:t>
            </a:r>
            <a:r>
              <a:rPr lang="en-US" sz="2800" b="1" dirty="0" err="1" smtClean="0"/>
              <a:t>subcounty</a:t>
            </a:r>
            <a:r>
              <a:rPr lang="en-US" sz="2800" b="1" dirty="0" smtClean="0"/>
              <a:t> or county medical director</a:t>
            </a:r>
          </a:p>
          <a:p>
            <a:r>
              <a:rPr lang="en-US" sz="2800" b="1" dirty="0" smtClean="0"/>
              <a:t>Confirm cases by sending fresh stool samples to the nearest reference laboratory</a:t>
            </a:r>
          </a:p>
          <a:p>
            <a:r>
              <a:rPr lang="en-US" sz="2800" b="1" dirty="0" smtClean="0"/>
              <a:t>Active </a:t>
            </a:r>
            <a:r>
              <a:rPr lang="en-US" sz="2800" b="1" dirty="0" err="1" smtClean="0"/>
              <a:t>immunisation</a:t>
            </a:r>
            <a:r>
              <a:rPr lang="en-US" sz="2800" b="1" dirty="0" smtClean="0"/>
              <a:t> of all under fives in the region</a:t>
            </a:r>
          </a:p>
          <a:p>
            <a:r>
              <a:rPr lang="en-US" sz="2800" b="1" dirty="0" smtClean="0"/>
              <a:t>Post pone other </a:t>
            </a:r>
            <a:r>
              <a:rPr lang="en-US" sz="2800" b="1" dirty="0" err="1" smtClean="0"/>
              <a:t>injectable</a:t>
            </a:r>
            <a:r>
              <a:rPr lang="en-US" sz="2800" b="1" dirty="0" smtClean="0"/>
              <a:t> </a:t>
            </a:r>
            <a:r>
              <a:rPr lang="en-US" sz="2800" b="1" dirty="0" err="1" smtClean="0"/>
              <a:t>immunisations</a:t>
            </a:r>
            <a:endParaRPr lang="en-US" sz="2800" b="1" dirty="0" smtClean="0"/>
          </a:p>
          <a:p>
            <a:r>
              <a:rPr lang="en-US" sz="2800" b="1" dirty="0" smtClean="0"/>
              <a:t>Restrict use of all injections in health facilities</a:t>
            </a:r>
          </a:p>
        </p:txBody>
      </p:sp>
      <p:sp>
        <p:nvSpPr>
          <p:cNvPr id="3" name="Title 2"/>
          <p:cNvSpPr>
            <a:spLocks noGrp="1"/>
          </p:cNvSpPr>
          <p:nvPr>
            <p:ph type="title"/>
          </p:nvPr>
        </p:nvSpPr>
        <p:spPr/>
        <p:txBody>
          <a:bodyPr>
            <a:normAutofit/>
          </a:bodyPr>
          <a:lstStyle/>
          <a:p>
            <a:r>
              <a:rPr lang="en-US" dirty="0" smtClean="0"/>
              <a:t>Management of polio outbreaks</a:t>
            </a:r>
            <a:endParaRPr lang="en-US" dirty="0"/>
          </a:p>
        </p:txBody>
      </p:sp>
    </p:spTree>
    <p:extLst>
      <p:ext uri="{BB962C8B-B14F-4D97-AF65-F5344CB8AC3E}">
        <p14:creationId xmlns:p14="http://schemas.microsoft.com/office/powerpoint/2010/main" val="235422567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q"/>
            </a:pPr>
            <a:r>
              <a:rPr lang="en-US" b="1" dirty="0" smtClean="0"/>
              <a:t>Protection of all sources of water during outbreaks</a:t>
            </a:r>
          </a:p>
          <a:p>
            <a:pPr>
              <a:buFont typeface="Wingdings" pitchFamily="2" charset="2"/>
              <a:buChar char="q"/>
            </a:pPr>
            <a:r>
              <a:rPr lang="en-US" b="1" dirty="0" smtClean="0"/>
              <a:t>Milk must be pasteurized and fruit should be washed with weak permanganate solution before using</a:t>
            </a:r>
          </a:p>
          <a:p>
            <a:pPr>
              <a:buFont typeface="Wingdings" pitchFamily="2" charset="2"/>
              <a:buChar char="q"/>
            </a:pPr>
            <a:r>
              <a:rPr lang="en-US" b="1" dirty="0" smtClean="0"/>
              <a:t>Avoid overcrowding of children in schools, play grounds etc</a:t>
            </a:r>
          </a:p>
          <a:p>
            <a:pPr>
              <a:buFont typeface="Wingdings" pitchFamily="2" charset="2"/>
              <a:buChar char="q"/>
            </a:pPr>
            <a:r>
              <a:rPr lang="en-US" b="1" dirty="0" smtClean="0"/>
              <a:t>Educate people about disease and its consequences</a:t>
            </a:r>
          </a:p>
          <a:p>
            <a:pPr>
              <a:buFont typeface="Wingdings" pitchFamily="2" charset="2"/>
              <a:buChar char="q"/>
            </a:pPr>
            <a:r>
              <a:rPr lang="en-US" b="1" dirty="0" smtClean="0"/>
              <a:t>Search of sick persons and investigation of contacts to establish the source of infections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15538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 VECTOR BORNE DISEASES</a:t>
            </a:r>
            <a:endParaRPr lang="en-US" dirty="0"/>
          </a:p>
        </p:txBody>
      </p:sp>
      <p:sp>
        <p:nvSpPr>
          <p:cNvPr id="3" name="Subtitle 2"/>
          <p:cNvSpPr>
            <a:spLocks noGrp="1"/>
          </p:cNvSpPr>
          <p:nvPr>
            <p:ph type="subTitle" idx="1"/>
          </p:nvPr>
        </p:nvSpPr>
        <p:spPr/>
        <p:txBody>
          <a:bodyPr>
            <a:normAutofit lnSpcReduction="10000"/>
          </a:bodyPr>
          <a:lstStyle/>
          <a:p>
            <a:pPr algn="ctr"/>
            <a:endParaRPr lang="en-US" b="1" dirty="0" smtClean="0"/>
          </a:p>
          <a:p>
            <a:pPr algn="ctr"/>
            <a:r>
              <a:rPr lang="en-US" sz="3600" b="1" dirty="0" smtClean="0"/>
              <a:t>1.MALARIA</a:t>
            </a:r>
            <a:endParaRPr lang="en-US" sz="3600" b="1" dirty="0"/>
          </a:p>
        </p:txBody>
      </p:sp>
    </p:spTree>
    <p:extLst>
      <p:ext uri="{BB962C8B-B14F-4D97-AF65-F5344CB8AC3E}">
        <p14:creationId xmlns:p14="http://schemas.microsoft.com/office/powerpoint/2010/main" val="85637339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Skeletal Deformities</a:t>
            </a:r>
          </a:p>
          <a:p>
            <a:r>
              <a:rPr lang="en-US" sz="4000" b="1" dirty="0" smtClean="0"/>
              <a:t>Neuropathy</a:t>
            </a:r>
            <a:r>
              <a:rPr lang="en-US" sz="4000" dirty="0" smtClean="0"/>
              <a:t>. </a:t>
            </a:r>
          </a:p>
          <a:p>
            <a:r>
              <a:rPr lang="en-US" sz="4000" dirty="0" smtClean="0"/>
              <a:t> </a:t>
            </a:r>
            <a:r>
              <a:rPr lang="en-US" sz="4000" b="1" dirty="0" smtClean="0"/>
              <a:t>Respiratory arrest</a:t>
            </a:r>
          </a:p>
          <a:p>
            <a:r>
              <a:rPr lang="en-US" sz="4000" b="1" dirty="0" smtClean="0"/>
              <a:t>Kidney stones from </a:t>
            </a:r>
            <a:r>
              <a:rPr lang="en-US" sz="4000" b="1" dirty="0" err="1" smtClean="0"/>
              <a:t>dimeralization</a:t>
            </a:r>
            <a:r>
              <a:rPr lang="en-US" sz="4000" b="1" dirty="0" smtClean="0"/>
              <a:t> of bone during prolonged immobility</a:t>
            </a:r>
            <a:endParaRPr lang="en-US" sz="4000" dirty="0"/>
          </a:p>
        </p:txBody>
      </p:sp>
      <p:sp>
        <p:nvSpPr>
          <p:cNvPr id="3" name="Title 2"/>
          <p:cNvSpPr>
            <a:spLocks noGrp="1"/>
          </p:cNvSpPr>
          <p:nvPr>
            <p:ph type="title"/>
          </p:nvPr>
        </p:nvSpPr>
        <p:spPr/>
        <p:txBody>
          <a:bodyPr/>
          <a:lstStyle/>
          <a:p>
            <a:r>
              <a:rPr lang="en-US" dirty="0" smtClean="0"/>
              <a:t>Complications of polio</a:t>
            </a:r>
            <a:endParaRPr lang="en-US" dirty="0"/>
          </a:p>
        </p:txBody>
      </p:sp>
    </p:spTree>
    <p:extLst>
      <p:ext uri="{BB962C8B-B14F-4D97-AF65-F5344CB8AC3E}">
        <p14:creationId xmlns:p14="http://schemas.microsoft.com/office/powerpoint/2010/main" val="418007927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200" b="1" dirty="0" smtClean="0">
                <a:solidFill>
                  <a:schemeClr val="tx1">
                    <a:lumMod val="85000"/>
                    <a:lumOff val="15000"/>
                  </a:schemeClr>
                </a:solidFill>
                <a:latin typeface="Arial" pitchFamily="34" charset="0"/>
                <a:cs typeface="Arial" pitchFamily="34" charset="0"/>
              </a:rPr>
              <a:t>An infectious disease caused by contamination of wounds from the bacteria </a:t>
            </a:r>
            <a:r>
              <a:rPr lang="en-US" sz="3200" b="1" i="1" dirty="0" smtClean="0">
                <a:solidFill>
                  <a:schemeClr val="tx1">
                    <a:lumMod val="85000"/>
                    <a:lumOff val="15000"/>
                  </a:schemeClr>
                </a:solidFill>
                <a:latin typeface="Arial" pitchFamily="34" charset="0"/>
                <a:cs typeface="Arial" pitchFamily="34" charset="0"/>
              </a:rPr>
              <a:t>Clostridium </a:t>
            </a:r>
            <a:r>
              <a:rPr lang="en-US" sz="3200" b="1" i="1" dirty="0" err="1" smtClean="0">
                <a:solidFill>
                  <a:schemeClr val="tx1">
                    <a:lumMod val="85000"/>
                    <a:lumOff val="15000"/>
                  </a:schemeClr>
                </a:solidFill>
                <a:latin typeface="Arial" pitchFamily="34" charset="0"/>
                <a:cs typeface="Arial" pitchFamily="34" charset="0"/>
              </a:rPr>
              <a:t>tetani</a:t>
            </a:r>
            <a:r>
              <a:rPr lang="en-US" sz="3200" b="1" dirty="0" smtClean="0">
                <a:solidFill>
                  <a:schemeClr val="tx1">
                    <a:lumMod val="85000"/>
                    <a:lumOff val="15000"/>
                  </a:schemeClr>
                </a:solidFill>
                <a:latin typeface="Arial" pitchFamily="34" charset="0"/>
                <a:cs typeface="Arial" pitchFamily="34" charset="0"/>
              </a:rPr>
              <a:t>, or the spores they produce that live in the soil, and animal feces</a:t>
            </a:r>
          </a:p>
          <a:p>
            <a:r>
              <a:rPr lang="en-US" sz="3200" b="1" dirty="0" smtClean="0">
                <a:solidFill>
                  <a:schemeClr val="tx1">
                    <a:lumMod val="85000"/>
                    <a:lumOff val="15000"/>
                  </a:schemeClr>
                </a:solidFill>
                <a:latin typeface="Arial" pitchFamily="34" charset="0"/>
                <a:cs typeface="Arial" pitchFamily="34" charset="0"/>
              </a:rPr>
              <a:t>It is </a:t>
            </a:r>
            <a:r>
              <a:rPr lang="en-US" sz="3200" b="1" dirty="0" err="1" smtClean="0">
                <a:solidFill>
                  <a:schemeClr val="tx1">
                    <a:lumMod val="85000"/>
                    <a:lumOff val="15000"/>
                  </a:schemeClr>
                </a:solidFill>
                <a:latin typeface="Arial" pitchFamily="34" charset="0"/>
                <a:cs typeface="Arial" pitchFamily="34" charset="0"/>
              </a:rPr>
              <a:t>characterised</a:t>
            </a:r>
            <a:r>
              <a:rPr lang="en-US" sz="3200" b="1" dirty="0" smtClean="0">
                <a:solidFill>
                  <a:schemeClr val="tx1">
                    <a:lumMod val="85000"/>
                    <a:lumOff val="15000"/>
                  </a:schemeClr>
                </a:solidFill>
                <a:latin typeface="Arial" pitchFamily="34" charset="0"/>
                <a:cs typeface="Arial" pitchFamily="34" charset="0"/>
              </a:rPr>
              <a:t> by increased muscle tone and spasms that present as painful contractions of voluntary muscles</a:t>
            </a:r>
            <a:r>
              <a:rPr lang="en-US" sz="2800" b="1" dirty="0" smtClean="0">
                <a:solidFill>
                  <a:schemeClr val="tx1">
                    <a:lumMod val="85000"/>
                    <a:lumOff val="15000"/>
                  </a:schemeClr>
                </a:solidFill>
                <a:latin typeface="Arial" pitchFamily="34" charset="0"/>
                <a:cs typeface="Arial" pitchFamily="34" charset="0"/>
              </a:rPr>
              <a:t>.</a:t>
            </a:r>
          </a:p>
          <a:p>
            <a:pPr>
              <a:lnSpc>
                <a:spcPct val="90000"/>
              </a:lnSpc>
            </a:pPr>
            <a:r>
              <a:rPr lang="en-US" sz="3300" b="1" i="1" dirty="0" smtClean="0">
                <a:latin typeface="Arial" pitchFamily="34" charset="0"/>
                <a:cs typeface="Arial" pitchFamily="34" charset="0"/>
              </a:rPr>
              <a:t>Clostridium </a:t>
            </a:r>
            <a:r>
              <a:rPr lang="en-US" sz="3300" b="1" i="1" dirty="0" err="1" smtClean="0">
                <a:latin typeface="Arial" pitchFamily="34" charset="0"/>
                <a:cs typeface="Arial" pitchFamily="34" charset="0"/>
              </a:rPr>
              <a:t>tetani</a:t>
            </a:r>
            <a:r>
              <a:rPr lang="en-US" sz="3300" b="1" i="1" dirty="0" smtClean="0">
                <a:latin typeface="Arial" pitchFamily="34" charset="0"/>
                <a:cs typeface="Arial" pitchFamily="34" charset="0"/>
              </a:rPr>
              <a:t>  </a:t>
            </a:r>
            <a:r>
              <a:rPr lang="en-US" sz="3300" b="1" dirty="0" smtClean="0">
                <a:latin typeface="Arial" pitchFamily="34" charset="0"/>
                <a:cs typeface="Arial" pitchFamily="34" charset="0"/>
              </a:rPr>
              <a:t>is a rod shape, Anaerobic gram-positive , spore-forming bacteria</a:t>
            </a:r>
          </a:p>
          <a:p>
            <a:pPr>
              <a:lnSpc>
                <a:spcPct val="90000"/>
              </a:lnSpc>
            </a:pPr>
            <a:r>
              <a:rPr lang="en-US" sz="3300" b="1" dirty="0" smtClean="0">
                <a:latin typeface="Arial" pitchFamily="34" charset="0"/>
                <a:cs typeface="Arial" pitchFamily="34" charset="0"/>
              </a:rPr>
              <a:t>It is an obligate anaerobe meaning that the organism live and multiply in absence of oxygen</a:t>
            </a:r>
            <a:endParaRPr lang="en-US" sz="3300" b="1" dirty="0" smtClean="0">
              <a:solidFill>
                <a:schemeClr val="tx1">
                  <a:lumMod val="85000"/>
                  <a:lumOff val="15000"/>
                </a:schemeClr>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TETANUS</a:t>
            </a:r>
            <a:endParaRPr lang="en-US" dirty="0"/>
          </a:p>
        </p:txBody>
      </p:sp>
    </p:spTree>
    <p:extLst>
      <p:ext uri="{BB962C8B-B14F-4D97-AF65-F5344CB8AC3E}">
        <p14:creationId xmlns:p14="http://schemas.microsoft.com/office/powerpoint/2010/main" val="290999635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schemeClr val="tx1">
                    <a:lumMod val="85000"/>
                    <a:lumOff val="15000"/>
                  </a:schemeClr>
                </a:solidFill>
                <a:latin typeface="Arial" pitchFamily="34" charset="0"/>
                <a:cs typeface="Arial" pitchFamily="34" charset="0"/>
              </a:rPr>
              <a:t>Tetanus is also called lockjaw .</a:t>
            </a:r>
          </a:p>
          <a:p>
            <a:pPr marL="365760" lvl="1" indent="-256032">
              <a:spcBef>
                <a:spcPts val="400"/>
              </a:spcBef>
              <a:buSzPct val="68000"/>
              <a:buFont typeface="Wingdings 3"/>
              <a:buChar char=""/>
            </a:pPr>
            <a:r>
              <a:rPr lang="en-US" sz="3200" b="1" dirty="0" smtClean="0">
                <a:solidFill>
                  <a:schemeClr val="tx1">
                    <a:lumMod val="85000"/>
                    <a:lumOff val="15000"/>
                  </a:schemeClr>
                </a:solidFill>
                <a:latin typeface="Arial" pitchFamily="34" charset="0"/>
                <a:cs typeface="Arial" pitchFamily="34" charset="0"/>
              </a:rPr>
              <a:t>It is caused by toxin produced by </a:t>
            </a:r>
            <a:r>
              <a:rPr lang="en-US" sz="3200" b="1" dirty="0" err="1" smtClean="0">
                <a:solidFill>
                  <a:schemeClr val="tx1">
                    <a:lumMod val="85000"/>
                    <a:lumOff val="15000"/>
                  </a:schemeClr>
                </a:solidFill>
                <a:latin typeface="Arial" pitchFamily="34" charset="0"/>
                <a:cs typeface="Arial" pitchFamily="34" charset="0"/>
              </a:rPr>
              <a:t>C.Tetani</a:t>
            </a:r>
            <a:r>
              <a:rPr lang="en-US" sz="3200" b="1" dirty="0" smtClean="0">
                <a:solidFill>
                  <a:schemeClr val="tx1">
                    <a:lumMod val="85000"/>
                    <a:lumOff val="15000"/>
                  </a:schemeClr>
                </a:solidFill>
                <a:latin typeface="Arial" pitchFamily="34" charset="0"/>
                <a:cs typeface="Arial" pitchFamily="34" charset="0"/>
              </a:rPr>
              <a:t> called </a:t>
            </a:r>
            <a:r>
              <a:rPr lang="en-US" sz="3200" b="1" dirty="0" smtClean="0">
                <a:solidFill>
                  <a:schemeClr val="accent2">
                    <a:lumMod val="75000"/>
                  </a:schemeClr>
                </a:solidFill>
                <a:effectLst>
                  <a:outerShdw blurRad="38100" dist="38100" dir="2700000" algn="tl">
                    <a:srgbClr val="000000">
                      <a:alpha val="43137"/>
                    </a:srgbClr>
                  </a:outerShdw>
                </a:effectLst>
              </a:rPr>
              <a:t>Neurotoxin or </a:t>
            </a:r>
            <a:r>
              <a:rPr lang="en-US" sz="3200" b="1" dirty="0" err="1" smtClean="0">
                <a:solidFill>
                  <a:schemeClr val="accent2">
                    <a:lumMod val="75000"/>
                  </a:schemeClr>
                </a:solidFill>
                <a:effectLst>
                  <a:outerShdw blurRad="38100" dist="38100" dir="2700000" algn="tl">
                    <a:srgbClr val="000000">
                      <a:alpha val="43137"/>
                    </a:srgbClr>
                  </a:outerShdw>
                </a:effectLst>
              </a:rPr>
              <a:t>tetanospasmin</a:t>
            </a:r>
            <a:r>
              <a:rPr lang="en-US" sz="3200" b="1" dirty="0" smtClean="0"/>
              <a:t>: It is a protein in nature and responsible for the characteristic signs of tetanus</a:t>
            </a:r>
            <a:r>
              <a:rPr lang="en-US" sz="3200" b="1" dirty="0" smtClean="0">
                <a:solidFill>
                  <a:schemeClr val="tx1">
                    <a:lumMod val="85000"/>
                    <a:lumOff val="15000"/>
                  </a:schemeClr>
                </a:solidFill>
                <a:latin typeface="Arial" pitchFamily="34" charset="0"/>
                <a:cs typeface="Arial" pitchFamily="34" charset="0"/>
              </a:rPr>
              <a:t> </a:t>
            </a:r>
          </a:p>
          <a:p>
            <a:r>
              <a:rPr lang="en-US" sz="3200" b="1" dirty="0" smtClean="0">
                <a:solidFill>
                  <a:schemeClr val="accent2">
                    <a:lumMod val="75000"/>
                  </a:schemeClr>
                </a:solidFill>
                <a:effectLst>
                  <a:outerShdw blurRad="38100" dist="38100" dir="2700000" algn="tl">
                    <a:srgbClr val="000000">
                      <a:alpha val="43137"/>
                    </a:srgbClr>
                  </a:outerShdw>
                </a:effectLst>
              </a:rPr>
              <a:t>It also produces another toxin called </a:t>
            </a:r>
            <a:r>
              <a:rPr lang="en-US" sz="3200" b="1" dirty="0" err="1" smtClean="0">
                <a:solidFill>
                  <a:schemeClr val="accent2">
                    <a:lumMod val="75000"/>
                  </a:schemeClr>
                </a:solidFill>
                <a:effectLst>
                  <a:outerShdw blurRad="38100" dist="38100" dir="2700000" algn="tl">
                    <a:srgbClr val="000000">
                      <a:alpha val="43137"/>
                    </a:srgbClr>
                  </a:outerShdw>
                </a:effectLst>
              </a:rPr>
              <a:t>Hemolysin</a:t>
            </a:r>
            <a:r>
              <a:rPr lang="en-US" sz="3200" b="1" dirty="0" smtClean="0">
                <a:solidFill>
                  <a:schemeClr val="accent2">
                    <a:lumMod val="75000"/>
                  </a:schemeClr>
                </a:solidFill>
                <a:effectLst>
                  <a:outerShdw blurRad="38100" dist="38100" dir="2700000" algn="tl">
                    <a:srgbClr val="000000">
                      <a:alpha val="43137"/>
                    </a:srgbClr>
                  </a:outerShdw>
                </a:effectLst>
              </a:rPr>
              <a:t> or </a:t>
            </a:r>
            <a:r>
              <a:rPr lang="en-US" sz="3200" b="1" dirty="0" err="1" smtClean="0">
                <a:solidFill>
                  <a:schemeClr val="accent2">
                    <a:lumMod val="75000"/>
                  </a:schemeClr>
                </a:solidFill>
                <a:effectLst>
                  <a:outerShdw blurRad="38100" dist="38100" dir="2700000" algn="tl">
                    <a:srgbClr val="000000">
                      <a:alpha val="43137"/>
                    </a:srgbClr>
                  </a:outerShdw>
                </a:effectLst>
              </a:rPr>
              <a:t>tetanolysin</a:t>
            </a:r>
            <a:r>
              <a:rPr lang="en-US" sz="3200" b="1" dirty="0" smtClean="0"/>
              <a:t>: It is a potent lethal toxin</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077386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sz="3200" b="1" dirty="0" smtClean="0"/>
              <a:t>Reservoir : Soil and intestine of animals  and </a:t>
            </a:r>
            <a:r>
              <a:rPr lang="en-US" sz="3200" b="1" dirty="0" err="1" smtClean="0"/>
              <a:t>humanS</a:t>
            </a:r>
            <a:endParaRPr lang="en-US" sz="3200" b="1" dirty="0" smtClean="0"/>
          </a:p>
          <a:p>
            <a:pPr>
              <a:lnSpc>
                <a:spcPct val="90000"/>
              </a:lnSpc>
            </a:pPr>
            <a:r>
              <a:rPr lang="en-US" sz="3200" b="1" dirty="0" smtClean="0"/>
              <a:t>Transmission: Contaminated wounds and Tissue injury</a:t>
            </a:r>
          </a:p>
          <a:p>
            <a:pPr>
              <a:lnSpc>
                <a:spcPct val="90000"/>
              </a:lnSpc>
            </a:pPr>
            <a:r>
              <a:rPr lang="en-US" sz="3200" b="1" dirty="0" smtClean="0"/>
              <a:t>Temporal pattern : Peak in summer or wet season</a:t>
            </a:r>
          </a:p>
          <a:p>
            <a:pPr>
              <a:lnSpc>
                <a:spcPct val="90000"/>
              </a:lnSpc>
            </a:pPr>
            <a:endParaRPr lang="en-US" sz="3200" b="1" dirty="0" smtClean="0"/>
          </a:p>
          <a:p>
            <a:pPr>
              <a:lnSpc>
                <a:spcPct val="90000"/>
              </a:lnSpc>
            </a:pPr>
            <a:r>
              <a:rPr lang="en-US" sz="3200" b="1" dirty="0" smtClean="0"/>
              <a:t>Communicability	:  Not contagious</a:t>
            </a:r>
          </a:p>
          <a:p>
            <a:endParaRPr lang="en-US" dirty="0"/>
          </a:p>
        </p:txBody>
      </p:sp>
      <p:sp>
        <p:nvSpPr>
          <p:cNvPr id="3" name="Title 2"/>
          <p:cNvSpPr>
            <a:spLocks noGrp="1"/>
          </p:cNvSpPr>
          <p:nvPr>
            <p:ph type="title"/>
          </p:nvPr>
        </p:nvSpPr>
        <p:spPr/>
        <p:txBody>
          <a:bodyPr/>
          <a:lstStyle/>
          <a:p>
            <a:r>
              <a:rPr lang="en-US" dirty="0" smtClean="0"/>
              <a:t>cont </a:t>
            </a:r>
            <a:endParaRPr lang="en-US" dirty="0"/>
          </a:p>
        </p:txBody>
      </p:sp>
    </p:spTree>
    <p:extLst>
      <p:ext uri="{BB962C8B-B14F-4D97-AF65-F5344CB8AC3E}">
        <p14:creationId xmlns:p14="http://schemas.microsoft.com/office/powerpoint/2010/main" val="391875266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Tetanus bacilli live in bowels of animals and sometimes human.</a:t>
            </a:r>
          </a:p>
          <a:p>
            <a:r>
              <a:rPr lang="en-US" sz="3200" b="1" dirty="0" smtClean="0"/>
              <a:t>When bacilli are passed out in </a:t>
            </a:r>
            <a:r>
              <a:rPr lang="en-US" sz="3200" b="1" dirty="0" err="1" smtClean="0"/>
              <a:t>feaces,they</a:t>
            </a:r>
            <a:r>
              <a:rPr lang="en-US" sz="3200" b="1" dirty="0" smtClean="0"/>
              <a:t> form spores in order to survive the harsh conditions outside</a:t>
            </a:r>
          </a:p>
          <a:p>
            <a:r>
              <a:rPr lang="en-US" sz="3200" b="1" dirty="0" smtClean="0">
                <a:solidFill>
                  <a:schemeClr val="tx1">
                    <a:lumMod val="85000"/>
                    <a:lumOff val="15000"/>
                  </a:schemeClr>
                </a:solidFill>
                <a:latin typeface="Arial" pitchFamily="34" charset="0"/>
                <a:cs typeface="Arial" pitchFamily="34" charset="0"/>
              </a:rPr>
              <a:t>The spores are found throughout the environment, usually in soil, dust, and animal waste </a:t>
            </a:r>
          </a:p>
        </p:txBody>
      </p:sp>
      <p:sp>
        <p:nvSpPr>
          <p:cNvPr id="3" name="Title 2"/>
          <p:cNvSpPr>
            <a:spLocks noGrp="1"/>
          </p:cNvSpPr>
          <p:nvPr>
            <p:ph type="title"/>
          </p:nvPr>
        </p:nvSpPr>
        <p:spPr/>
        <p:txBody>
          <a:bodyPr/>
          <a:lstStyle/>
          <a:p>
            <a:r>
              <a:rPr lang="en-US" dirty="0" smtClean="0"/>
              <a:t>Habitat of tetanus bacilli</a:t>
            </a:r>
            <a:endParaRPr lang="en-US" dirty="0"/>
          </a:p>
        </p:txBody>
      </p:sp>
    </p:spTree>
    <p:extLst>
      <p:ext uri="{BB962C8B-B14F-4D97-AF65-F5344CB8AC3E}">
        <p14:creationId xmlns:p14="http://schemas.microsoft.com/office/powerpoint/2010/main" val="372516140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11480">
              <a:buFont typeface="Wingdings"/>
              <a:buChar char=""/>
              <a:defRPr/>
            </a:pPr>
            <a:r>
              <a:rPr lang="en-US" sz="3200" b="1" dirty="0" smtClean="0"/>
              <a:t>Tetanus bacilli continue their life cycle when the spores are swallowed by animal and humans</a:t>
            </a:r>
          </a:p>
          <a:p>
            <a:pPr marL="411480">
              <a:buFont typeface="Wingdings"/>
              <a:buChar char=""/>
              <a:defRPr/>
            </a:pPr>
            <a:r>
              <a:rPr lang="en-US" sz="3200" b="1" dirty="0" smtClean="0">
                <a:solidFill>
                  <a:schemeClr val="tx1">
                    <a:lumMod val="85000"/>
                    <a:lumOff val="15000"/>
                  </a:schemeClr>
                </a:solidFill>
                <a:latin typeface="Arial" pitchFamily="34" charset="0"/>
                <a:cs typeface="Arial" pitchFamily="34" charset="0"/>
              </a:rPr>
              <a:t>Tetanus is acquired through contact with the environment; it is not transmitted from person to person.</a:t>
            </a:r>
          </a:p>
          <a:p>
            <a:pPr marL="411480">
              <a:buFont typeface="Wingdings"/>
              <a:buChar char=""/>
              <a:defRPr/>
            </a:pPr>
            <a:r>
              <a:rPr lang="en-US" sz="3200" b="1" dirty="0" smtClean="0"/>
              <a:t>Anaerobic conditions allow germination of spores and production of toxins</a:t>
            </a:r>
            <a:endParaRPr lang="en-US" sz="3200" b="1" dirty="0" smtClean="0">
              <a:solidFill>
                <a:schemeClr val="tx1">
                  <a:lumMod val="85000"/>
                  <a:lumOff val="15000"/>
                </a:schemeClr>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02173308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11480">
              <a:buFont typeface="Wingdings"/>
              <a:buChar char=""/>
              <a:defRPr/>
            </a:pPr>
            <a:r>
              <a:rPr lang="en-US" sz="3500" b="1" dirty="0" smtClean="0">
                <a:solidFill>
                  <a:schemeClr val="tx1">
                    <a:lumMod val="85000"/>
                    <a:lumOff val="15000"/>
                  </a:schemeClr>
                </a:solidFill>
                <a:latin typeface="Arial" pitchFamily="34" charset="0"/>
                <a:cs typeface="Arial" pitchFamily="34" charset="0"/>
              </a:rPr>
              <a:t>The usual locations for the bacteria to enter the body</a:t>
            </a:r>
            <a:r>
              <a:rPr lang="en-US" sz="2500" b="1" dirty="0" smtClean="0">
                <a:solidFill>
                  <a:schemeClr val="tx1">
                    <a:lumMod val="85000"/>
                    <a:lumOff val="15000"/>
                  </a:schemeClr>
                </a:solidFill>
                <a:latin typeface="Arial" pitchFamily="34" charset="0"/>
                <a:cs typeface="Arial" pitchFamily="34" charset="0"/>
              </a:rPr>
              <a:t>:</a:t>
            </a:r>
          </a:p>
          <a:p>
            <a:pPr marL="0" indent="0">
              <a:buNone/>
              <a:defRPr/>
            </a:pPr>
            <a:endParaRPr lang="en-US" sz="2500" b="1" dirty="0" smtClean="0">
              <a:solidFill>
                <a:schemeClr val="tx1">
                  <a:lumMod val="85000"/>
                  <a:lumOff val="15000"/>
                </a:schemeClr>
              </a:solidFill>
              <a:latin typeface="Arial" pitchFamily="34" charset="0"/>
              <a:cs typeface="Arial" pitchFamily="34" charset="0"/>
            </a:endParaRPr>
          </a:p>
          <a:p>
            <a:pPr marL="740664" lvl="1" fontAlgn="auto">
              <a:spcAft>
                <a:spcPts val="0"/>
              </a:spcAft>
              <a:buFont typeface="Wingdings"/>
              <a:buChar char=""/>
              <a:defRPr/>
            </a:pPr>
            <a:r>
              <a:rPr lang="en-US" sz="3600" b="1" dirty="0" smtClean="0">
                <a:solidFill>
                  <a:schemeClr val="tx1">
                    <a:lumMod val="85000"/>
                    <a:lumOff val="15000"/>
                  </a:schemeClr>
                </a:solidFill>
                <a:latin typeface="Pristina" pitchFamily="66" charset="0"/>
                <a:cs typeface="Arial" pitchFamily="34" charset="0"/>
              </a:rPr>
              <a:t> </a:t>
            </a:r>
            <a:r>
              <a:rPr lang="en-US" sz="3600" b="1" dirty="0" smtClean="0">
                <a:solidFill>
                  <a:schemeClr val="tx1">
                    <a:lumMod val="85000"/>
                    <a:lumOff val="15000"/>
                  </a:schemeClr>
                </a:solidFill>
                <a:latin typeface="Nirmala UI" pitchFamily="34" charset="0"/>
                <a:cs typeface="Nirmala UI" pitchFamily="34" charset="0"/>
              </a:rPr>
              <a:t>Puncture wounds (such as those caused by rusty nails, splinters, or insect bites.)</a:t>
            </a:r>
          </a:p>
          <a:p>
            <a:pPr marL="740664" lvl="1" fontAlgn="auto">
              <a:spcAft>
                <a:spcPts val="0"/>
              </a:spcAft>
              <a:buFont typeface="Wingdings"/>
              <a:buChar char=""/>
              <a:defRPr/>
            </a:pPr>
            <a:r>
              <a:rPr lang="en-US" sz="3600" b="1" dirty="0" smtClean="0">
                <a:solidFill>
                  <a:schemeClr val="tx1">
                    <a:lumMod val="85000"/>
                    <a:lumOff val="15000"/>
                  </a:schemeClr>
                </a:solidFill>
                <a:latin typeface="Nirmala UI" pitchFamily="34" charset="0"/>
                <a:cs typeface="Nirmala UI" pitchFamily="34" charset="0"/>
              </a:rPr>
              <a:t> Burns, or any break in the skin, and IV drug access sites are also potential entryways for the bacteria</a:t>
            </a:r>
            <a:r>
              <a:rPr lang="en-US" sz="3600" dirty="0" smtClean="0">
                <a:solidFill>
                  <a:schemeClr val="tx1">
                    <a:lumMod val="85000"/>
                    <a:lumOff val="15000"/>
                  </a:schemeClr>
                </a:solidFill>
                <a:latin typeface="Nirmala UI" pitchFamily="34" charset="0"/>
                <a:cs typeface="Nirmala UI" pitchFamily="34" charset="0"/>
              </a:rPr>
              <a:t>. </a:t>
            </a:r>
          </a:p>
          <a:p>
            <a:endParaRPr lang="en-US" dirty="0"/>
          </a:p>
        </p:txBody>
      </p:sp>
      <p:sp>
        <p:nvSpPr>
          <p:cNvPr id="3" name="Title 2"/>
          <p:cNvSpPr>
            <a:spLocks noGrp="1"/>
          </p:cNvSpPr>
          <p:nvPr>
            <p:ph type="title"/>
          </p:nvPr>
        </p:nvSpPr>
        <p:spPr/>
        <p:txBody>
          <a:bodyPr/>
          <a:lstStyle/>
          <a:p>
            <a:r>
              <a:rPr lang="en-US" dirty="0" smtClean="0"/>
              <a:t>Routes of entry</a:t>
            </a:r>
            <a:endParaRPr lang="en-US" dirty="0"/>
          </a:p>
        </p:txBody>
      </p:sp>
    </p:spTree>
    <p:extLst>
      <p:ext uri="{BB962C8B-B14F-4D97-AF65-F5344CB8AC3E}">
        <p14:creationId xmlns:p14="http://schemas.microsoft.com/office/powerpoint/2010/main" val="269487087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Animal bites/human bites</a:t>
            </a:r>
          </a:p>
          <a:p>
            <a:r>
              <a:rPr lang="en-US" sz="3600" b="1" dirty="0" smtClean="0"/>
              <a:t>Open fractures</a:t>
            </a:r>
          </a:p>
          <a:p>
            <a:r>
              <a:rPr lang="en-US" sz="3600" b="1" dirty="0" smtClean="0"/>
              <a:t>Gangrene</a:t>
            </a:r>
          </a:p>
          <a:p>
            <a:r>
              <a:rPr lang="en-US" sz="3600" b="1" dirty="0" smtClean="0"/>
              <a:t>In neonates usually via infected umbilical stumps</a:t>
            </a:r>
          </a:p>
          <a:p>
            <a:r>
              <a:rPr lang="en-US" sz="3600" b="1" dirty="0" smtClean="0"/>
              <a:t>Abscess</a:t>
            </a:r>
          </a:p>
          <a:p>
            <a:r>
              <a:rPr lang="en-US" sz="3600" b="1" dirty="0" err="1" smtClean="0"/>
              <a:t>Parenteral</a:t>
            </a:r>
            <a:r>
              <a:rPr lang="en-US" sz="3600" b="1" dirty="0" smtClean="0"/>
              <a:t> drug abuse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4828985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Necrotic Umbilical stump in newborn </a:t>
            </a:r>
          </a:p>
          <a:p>
            <a:r>
              <a:rPr lang="en-US" b="1" dirty="0" smtClean="0"/>
              <a:t>Crush wounds {</a:t>
            </a:r>
            <a:r>
              <a:rPr lang="en-US" b="1" dirty="0" err="1" smtClean="0"/>
              <a:t>necrosis,poor</a:t>
            </a:r>
            <a:r>
              <a:rPr lang="en-US" b="1" dirty="0" smtClean="0"/>
              <a:t> blood supply}</a:t>
            </a:r>
          </a:p>
          <a:p>
            <a:r>
              <a:rPr lang="en-US" b="1" dirty="0" smtClean="0"/>
              <a:t>Stab deep wounds</a:t>
            </a:r>
          </a:p>
          <a:p>
            <a:r>
              <a:rPr lang="en-US" b="1" dirty="0" smtClean="0"/>
              <a:t>Wounds with foreign bodies</a:t>
            </a:r>
          </a:p>
          <a:p>
            <a:r>
              <a:rPr lang="en-US" b="1" dirty="0" smtClean="0"/>
              <a:t>Burns</a:t>
            </a:r>
          </a:p>
          <a:p>
            <a:r>
              <a:rPr lang="en-US" b="1" dirty="0" err="1" smtClean="0"/>
              <a:t>Endometritis</a:t>
            </a:r>
            <a:r>
              <a:rPr lang="en-US" b="1" dirty="0" smtClean="0"/>
              <a:t> {after abortion or child birth from the use of poorly </a:t>
            </a:r>
            <a:r>
              <a:rPr lang="en-US" b="1" dirty="0" err="1" smtClean="0"/>
              <a:t>sterilised</a:t>
            </a:r>
            <a:r>
              <a:rPr lang="en-US" b="1" dirty="0" smtClean="0"/>
              <a:t> instruments</a:t>
            </a:r>
          </a:p>
          <a:p>
            <a:r>
              <a:rPr lang="en-US" b="1" dirty="0" smtClean="0"/>
              <a:t>Surgical wounds </a:t>
            </a:r>
          </a:p>
          <a:p>
            <a:r>
              <a:rPr lang="en-US" b="1" dirty="0" smtClean="0"/>
              <a:t>Chronic ulcers</a:t>
            </a:r>
            <a:endParaRPr lang="en-US" b="1" dirty="0"/>
          </a:p>
        </p:txBody>
      </p:sp>
      <p:sp>
        <p:nvSpPr>
          <p:cNvPr id="3" name="Title 2"/>
          <p:cNvSpPr>
            <a:spLocks noGrp="1"/>
          </p:cNvSpPr>
          <p:nvPr>
            <p:ph type="title"/>
          </p:nvPr>
        </p:nvSpPr>
        <p:spPr/>
        <p:txBody>
          <a:bodyPr>
            <a:normAutofit/>
          </a:bodyPr>
          <a:lstStyle/>
          <a:p>
            <a:r>
              <a:rPr lang="en-US" dirty="0" smtClean="0"/>
              <a:t>Wounds which favor growth of Clostridium </a:t>
            </a:r>
            <a:r>
              <a:rPr lang="en-US" dirty="0" err="1" smtClean="0"/>
              <a:t>tetani</a:t>
            </a:r>
            <a:endParaRPr lang="en-US" dirty="0"/>
          </a:p>
        </p:txBody>
      </p:sp>
    </p:spTree>
    <p:extLst>
      <p:ext uri="{BB962C8B-B14F-4D97-AF65-F5344CB8AC3E}">
        <p14:creationId xmlns:p14="http://schemas.microsoft.com/office/powerpoint/2010/main" val="71910138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sz="2000" dirty="0" smtClean="0"/>
              <a:t> </a:t>
            </a:r>
            <a:r>
              <a:rPr lang="en-US" sz="2400" b="1" dirty="0" smtClean="0"/>
              <a:t>C. </a:t>
            </a:r>
            <a:r>
              <a:rPr lang="en-US" sz="2400" b="1" dirty="0" err="1" smtClean="0"/>
              <a:t>tetani</a:t>
            </a:r>
            <a:r>
              <a:rPr lang="en-US" sz="2400" b="1" dirty="0" smtClean="0"/>
              <a:t> enters body from through wound</a:t>
            </a:r>
          </a:p>
          <a:p>
            <a:r>
              <a:rPr lang="en-US" sz="2400" b="1" dirty="0" smtClean="0"/>
              <a:t>Stays in </a:t>
            </a:r>
            <a:r>
              <a:rPr lang="en-US" sz="2400" b="1" dirty="0" err="1" smtClean="0"/>
              <a:t>sporulated</a:t>
            </a:r>
            <a:r>
              <a:rPr lang="en-US" sz="2400" b="1" dirty="0" smtClean="0"/>
              <a:t> form until anaerobic conditions are presented</a:t>
            </a:r>
          </a:p>
          <a:p>
            <a:r>
              <a:rPr lang="en-US" sz="2400" b="1" dirty="0" smtClean="0"/>
              <a:t>Germinates under anaerobic conditions and begins to multiply and produce </a:t>
            </a:r>
            <a:r>
              <a:rPr lang="en-US" sz="2400" b="1" dirty="0" err="1" smtClean="0"/>
              <a:t>tetnospasmin</a:t>
            </a:r>
            <a:endParaRPr lang="en-US" sz="2400" b="1" dirty="0" smtClean="0"/>
          </a:p>
          <a:p>
            <a:r>
              <a:rPr lang="en-US" sz="2400" b="1" dirty="0" err="1" smtClean="0"/>
              <a:t>Tetanospasmin</a:t>
            </a:r>
            <a:r>
              <a:rPr lang="en-US" sz="2400" b="1" dirty="0" smtClean="0"/>
              <a:t> spreads using blood and lymphatic system, and binds to motor neurons</a:t>
            </a:r>
          </a:p>
          <a:p>
            <a:r>
              <a:rPr lang="en-US" sz="2400" b="1" dirty="0" smtClean="0"/>
              <a:t>Travels along the axons to the spinal cord</a:t>
            </a:r>
          </a:p>
          <a:p>
            <a:r>
              <a:rPr lang="en-US" sz="2400" b="1" dirty="0" smtClean="0"/>
              <a:t>Binds to sites responsible for inhibiting skeletal muscle contraction</a:t>
            </a:r>
            <a:endParaRPr lang="en-US" b="1" dirty="0" smtClean="0"/>
          </a:p>
          <a:p>
            <a:endParaRPr lang="en-US" dirty="0"/>
          </a:p>
        </p:txBody>
      </p:sp>
      <p:sp>
        <p:nvSpPr>
          <p:cNvPr id="3" name="Title 2"/>
          <p:cNvSpPr>
            <a:spLocks noGrp="1"/>
          </p:cNvSpPr>
          <p:nvPr>
            <p:ph type="title"/>
          </p:nvPr>
        </p:nvSpPr>
        <p:spPr/>
        <p:txBody>
          <a:bodyPr/>
          <a:lstStyle/>
          <a:p>
            <a:r>
              <a:rPr lang="en-US" dirty="0" smtClean="0"/>
              <a:t>Pathophysiology </a:t>
            </a:r>
            <a:endParaRPr lang="en-US" dirty="0"/>
          </a:p>
        </p:txBody>
      </p:sp>
    </p:spTree>
    <p:extLst>
      <p:ext uri="{BB962C8B-B14F-4D97-AF65-F5344CB8AC3E}">
        <p14:creationId xmlns:p14="http://schemas.microsoft.com/office/powerpoint/2010/main" val="206077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lphaLcParenR"/>
            </a:pPr>
            <a:r>
              <a:rPr lang="en-US" b="1" dirty="0" smtClean="0"/>
              <a:t>Malaria is an acute febrile illness caused by protozoa called Plasmodium</a:t>
            </a:r>
          </a:p>
          <a:p>
            <a:pPr marL="624078" indent="-514350">
              <a:buFont typeface="+mj-lt"/>
              <a:buAutoNum type="alphaLcParenR"/>
            </a:pPr>
            <a:r>
              <a:rPr lang="en-US" b="1" dirty="0" smtClean="0"/>
              <a:t>Characteristic feature : characterized by intermittent fever which alternate with chills.</a:t>
            </a:r>
          </a:p>
          <a:p>
            <a:pPr marL="624078" indent="-514350">
              <a:buFont typeface="+mj-lt"/>
              <a:buAutoNum type="alphaLcParenR"/>
            </a:pPr>
            <a:r>
              <a:rPr lang="en-US" b="1" dirty="0" smtClean="0"/>
              <a:t>Causative organism : The main cause is </a:t>
            </a:r>
            <a:r>
              <a:rPr lang="en-US" b="1" i="1" dirty="0" smtClean="0"/>
              <a:t>Plasmodium </a:t>
            </a:r>
            <a:r>
              <a:rPr lang="en-US" b="1" i="1" dirty="0" err="1" smtClean="0"/>
              <a:t>falciparum</a:t>
            </a:r>
            <a:r>
              <a:rPr lang="en-US" b="1" dirty="0" smtClean="0"/>
              <a:t>. Other species of malarial parasite that causes the disease include :</a:t>
            </a:r>
            <a:r>
              <a:rPr lang="en-US" b="1" i="1" dirty="0" smtClean="0"/>
              <a:t>Plasmodium </a:t>
            </a:r>
            <a:r>
              <a:rPr lang="en-US" b="1" i="1" dirty="0" err="1" smtClean="0"/>
              <a:t>malariae</a:t>
            </a:r>
            <a:r>
              <a:rPr lang="en-US" b="1" i="1" dirty="0" smtClean="0"/>
              <a:t>, Plasmodium </a:t>
            </a:r>
            <a:r>
              <a:rPr lang="en-US" b="1" i="1" dirty="0" err="1" smtClean="0"/>
              <a:t>vivax</a:t>
            </a:r>
            <a:r>
              <a:rPr lang="en-US" b="1" i="1" dirty="0" smtClean="0"/>
              <a:t> and plasmodium </a:t>
            </a:r>
            <a:r>
              <a:rPr lang="en-US" b="1" i="1" dirty="0" err="1" smtClean="0"/>
              <a:t>ovale</a:t>
            </a:r>
            <a:endParaRPr lang="en-US" b="1" i="1" dirty="0" smtClean="0"/>
          </a:p>
          <a:p>
            <a:pPr marL="624078" indent="-514350">
              <a:buFont typeface="+mj-lt"/>
              <a:buAutoNum type="alphaLcParenR"/>
            </a:pPr>
            <a:r>
              <a:rPr lang="en-US" b="1" dirty="0" smtClean="0"/>
              <a:t>Vector : female anopheles </a:t>
            </a:r>
            <a:r>
              <a:rPr lang="en-US" b="1" dirty="0" err="1" smtClean="0"/>
              <a:t>mosquito.Need</a:t>
            </a:r>
            <a:r>
              <a:rPr lang="en-US" b="1" dirty="0" smtClean="0"/>
              <a:t> humid </a:t>
            </a:r>
            <a:r>
              <a:rPr lang="en-US" b="1" dirty="0" err="1" smtClean="0"/>
              <a:t>climate,warm</a:t>
            </a:r>
            <a:r>
              <a:rPr lang="en-US" b="1" dirty="0" smtClean="0"/>
              <a:t> temperature and suitable breeding place.</a:t>
            </a:r>
            <a:endParaRPr lang="en-US" b="1" dirty="0"/>
          </a:p>
        </p:txBody>
      </p:sp>
      <p:sp>
        <p:nvSpPr>
          <p:cNvPr id="3" name="Title 2"/>
          <p:cNvSpPr>
            <a:spLocks noGrp="1"/>
          </p:cNvSpPr>
          <p:nvPr>
            <p:ph type="title"/>
          </p:nvPr>
        </p:nvSpPr>
        <p:spPr/>
        <p:txBody>
          <a:bodyPr/>
          <a:lstStyle/>
          <a:p>
            <a:r>
              <a:rPr lang="en-US" dirty="0" smtClean="0"/>
              <a:t> Definition</a:t>
            </a:r>
            <a:endParaRPr lang="en-US" dirty="0"/>
          </a:p>
        </p:txBody>
      </p:sp>
    </p:spTree>
    <p:extLst>
      <p:ext uri="{BB962C8B-B14F-4D97-AF65-F5344CB8AC3E}">
        <p14:creationId xmlns:p14="http://schemas.microsoft.com/office/powerpoint/2010/main" val="1503801195"/>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Incubation period is 5-21days but it can range from 3days to 3 months</a:t>
            </a:r>
          </a:p>
          <a:p>
            <a:pPr>
              <a:buNone/>
            </a:pPr>
            <a:r>
              <a:rPr lang="en-US" b="1" dirty="0" smtClean="0"/>
              <a:t>Common signs and symptoms of tetanus include:</a:t>
            </a:r>
          </a:p>
          <a:p>
            <a:r>
              <a:rPr lang="en-US" b="1" dirty="0" smtClean="0"/>
              <a:t>Spasms and stiffness in jaw muscles (</a:t>
            </a:r>
            <a:r>
              <a:rPr lang="en-US" b="1" dirty="0" err="1" smtClean="0"/>
              <a:t>trismus</a:t>
            </a:r>
            <a:r>
              <a:rPr lang="en-US" b="1" dirty="0" smtClean="0"/>
              <a:t>)</a:t>
            </a:r>
          </a:p>
          <a:p>
            <a:r>
              <a:rPr lang="en-US" b="1" dirty="0" smtClean="0"/>
              <a:t>Stiffness of  neck muscles</a:t>
            </a:r>
          </a:p>
          <a:p>
            <a:r>
              <a:rPr lang="en-US" b="1" dirty="0" smtClean="0"/>
              <a:t>Difficulty swallowing</a:t>
            </a:r>
          </a:p>
          <a:p>
            <a:r>
              <a:rPr lang="en-US" b="1" dirty="0" smtClean="0"/>
              <a:t>Stiffness of abdominal muscles</a:t>
            </a:r>
          </a:p>
          <a:p>
            <a:r>
              <a:rPr lang="en-US" b="1" dirty="0" smtClean="0"/>
              <a:t>Painful body spasms lasting for several minutes,</a:t>
            </a:r>
          </a:p>
          <a:p>
            <a:r>
              <a:rPr lang="en-US" b="1" dirty="0" smtClean="0"/>
              <a:t>There may be high fever and hypertension.</a:t>
            </a:r>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extLst>
      <p:ext uri="{BB962C8B-B14F-4D97-AF65-F5344CB8AC3E}">
        <p14:creationId xmlns:p14="http://schemas.microsoft.com/office/powerpoint/2010/main" val="226335518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Death usually occur due to asphyxia and exhaustion.</a:t>
            </a:r>
          </a:p>
          <a:p>
            <a:r>
              <a:rPr lang="en-US" b="1" dirty="0" smtClean="0"/>
              <a:t>Asphyxia may be due to:</a:t>
            </a:r>
          </a:p>
          <a:p>
            <a:pPr>
              <a:buFont typeface="Wingdings" pitchFamily="2" charset="2"/>
              <a:buChar char="q"/>
            </a:pPr>
            <a:r>
              <a:rPr lang="en-US" b="1" dirty="0" smtClean="0"/>
              <a:t>Spasm of </a:t>
            </a:r>
            <a:r>
              <a:rPr lang="en-US" b="1" dirty="0" err="1" smtClean="0"/>
              <a:t>glottis,thoracic</a:t>
            </a:r>
            <a:r>
              <a:rPr lang="en-US" b="1" dirty="0" smtClean="0"/>
              <a:t> </a:t>
            </a:r>
            <a:r>
              <a:rPr lang="en-US" b="1" dirty="0" err="1" smtClean="0"/>
              <a:t>muscles,diaphram</a:t>
            </a:r>
            <a:endParaRPr lang="en-US" b="1" dirty="0" smtClean="0"/>
          </a:p>
          <a:p>
            <a:pPr>
              <a:buFont typeface="Wingdings" pitchFamily="2" charset="2"/>
              <a:buChar char="q"/>
            </a:pPr>
            <a:r>
              <a:rPr lang="en-US" b="1" dirty="0" smtClean="0"/>
              <a:t>Chronic hypoventilation because of muscle stiffness</a:t>
            </a:r>
          </a:p>
          <a:p>
            <a:pPr>
              <a:buFont typeface="Wingdings" pitchFamily="2" charset="2"/>
              <a:buChar char="q"/>
            </a:pPr>
            <a:r>
              <a:rPr lang="en-US" b="1" dirty="0" smtClean="0"/>
              <a:t>Periods of </a:t>
            </a:r>
            <a:r>
              <a:rPr lang="en-US" b="1" dirty="0" err="1" smtClean="0"/>
              <a:t>apnoea</a:t>
            </a:r>
            <a:endParaRPr lang="en-US" b="1" dirty="0" smtClean="0"/>
          </a:p>
          <a:p>
            <a:pPr>
              <a:buFont typeface="Wingdings" pitchFamily="2" charset="2"/>
              <a:buChar char="q"/>
            </a:pPr>
            <a:r>
              <a:rPr lang="en-US" b="1" dirty="0" smtClean="0"/>
              <a:t>Aspiration of feeds and respiratory secretions and subsequent suffocation</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7356548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Tetanus in newborn is called Tetanus </a:t>
            </a:r>
            <a:r>
              <a:rPr lang="en-US" b="1" dirty="0" err="1" smtClean="0"/>
              <a:t>neonatorum</a:t>
            </a:r>
            <a:r>
              <a:rPr lang="en-US" b="1" dirty="0" smtClean="0"/>
              <a:t>.</a:t>
            </a:r>
          </a:p>
          <a:p>
            <a:r>
              <a:rPr lang="en-US" b="1" dirty="0" smtClean="0"/>
              <a:t>The first sign in newborn is inability to suck for a baby who was doing well after delivery</a:t>
            </a:r>
          </a:p>
          <a:p>
            <a:r>
              <a:rPr lang="en-US" b="1" dirty="0" smtClean="0"/>
              <a:t>Spasms develop later accompanied by severe </a:t>
            </a:r>
            <a:r>
              <a:rPr lang="en-US" b="1" dirty="0" err="1" smtClean="0"/>
              <a:t>apnoea</a:t>
            </a:r>
            <a:r>
              <a:rPr lang="en-US" b="1" dirty="0" smtClean="0"/>
              <a:t> and cyanosis</a:t>
            </a:r>
          </a:p>
          <a:p>
            <a:r>
              <a:rPr lang="en-US" b="1" dirty="0" smtClean="0"/>
              <a:t>A typical feature is the extended spine with clenched </a:t>
            </a:r>
            <a:r>
              <a:rPr lang="en-US" b="1" dirty="0" err="1" smtClean="0"/>
              <a:t>fists,irritability,locked</a:t>
            </a:r>
            <a:r>
              <a:rPr lang="en-US" b="1" dirty="0" smtClean="0"/>
              <a:t> jaw and flexed toes</a:t>
            </a:r>
            <a:endParaRPr lang="en-US" b="1" dirty="0"/>
          </a:p>
        </p:txBody>
      </p:sp>
      <p:sp>
        <p:nvSpPr>
          <p:cNvPr id="3" name="Title 2"/>
          <p:cNvSpPr>
            <a:spLocks noGrp="1"/>
          </p:cNvSpPr>
          <p:nvPr>
            <p:ph type="title"/>
          </p:nvPr>
        </p:nvSpPr>
        <p:spPr/>
        <p:txBody>
          <a:bodyPr/>
          <a:lstStyle/>
          <a:p>
            <a:r>
              <a:rPr lang="en-US" dirty="0" smtClean="0"/>
              <a:t>Symptoms in newborn</a:t>
            </a:r>
            <a:endParaRPr lang="en-US" dirty="0"/>
          </a:p>
        </p:txBody>
      </p:sp>
    </p:spTree>
    <p:extLst>
      <p:ext uri="{BB962C8B-B14F-4D97-AF65-F5344CB8AC3E}">
        <p14:creationId xmlns:p14="http://schemas.microsoft.com/office/powerpoint/2010/main" val="202324374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Opisthotonus_in_a_patient_suffering_from_tetanus_-_Painting_by_Sir_Charles_Bell_-_1809.jpg"/>
          <p:cNvPicPr>
            <a:picLocks noChangeAspect="1"/>
          </p:cNvPicPr>
          <p:nvPr/>
        </p:nvPicPr>
        <p:blipFill>
          <a:blip r:embed="rId2"/>
          <a:srcRect/>
          <a:stretch>
            <a:fillRect/>
          </a:stretch>
        </p:blipFill>
        <p:spPr bwMode="auto">
          <a:xfrm>
            <a:off x="0" y="-628650"/>
            <a:ext cx="12192000" cy="7486650"/>
          </a:xfrm>
          <a:prstGeom prst="rect">
            <a:avLst/>
          </a:prstGeom>
          <a:noFill/>
          <a:ln w="9525">
            <a:noFill/>
            <a:miter lim="800000"/>
            <a:headEnd/>
            <a:tailEnd/>
          </a:ln>
        </p:spPr>
      </p:pic>
    </p:spTree>
    <p:extLst>
      <p:ext uri="{BB962C8B-B14F-4D97-AF65-F5344CB8AC3E}">
        <p14:creationId xmlns:p14="http://schemas.microsoft.com/office/powerpoint/2010/main" val="4098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It is the time from first symptoms to the reflex spasm.</a:t>
            </a:r>
          </a:p>
          <a:p>
            <a:r>
              <a:rPr lang="en-US" sz="3200" b="1" dirty="0" smtClean="0"/>
              <a:t>A period of onset of less than 48 hr is associated with the development of severe tetanus.</a:t>
            </a:r>
          </a:p>
          <a:p>
            <a:r>
              <a:rPr lang="en-US" sz="3200" b="1" dirty="0" smtClean="0"/>
              <a:t>The shorter the incubation period and the onset </a:t>
            </a:r>
            <a:r>
              <a:rPr lang="en-US" sz="3200" b="1" dirty="0" err="1" smtClean="0"/>
              <a:t>time,the</a:t>
            </a:r>
            <a:r>
              <a:rPr lang="en-US" sz="3200" b="1" dirty="0" smtClean="0"/>
              <a:t> more fulminating the disease</a:t>
            </a:r>
            <a:endParaRPr lang="en-US" sz="3200" b="1" dirty="0"/>
          </a:p>
        </p:txBody>
      </p:sp>
      <p:sp>
        <p:nvSpPr>
          <p:cNvPr id="3" name="Title 2"/>
          <p:cNvSpPr>
            <a:spLocks noGrp="1"/>
          </p:cNvSpPr>
          <p:nvPr>
            <p:ph type="title"/>
          </p:nvPr>
        </p:nvSpPr>
        <p:spPr/>
        <p:txBody>
          <a:bodyPr/>
          <a:lstStyle/>
          <a:p>
            <a:r>
              <a:rPr lang="en-US" dirty="0" smtClean="0"/>
              <a:t>Period of onset</a:t>
            </a:r>
            <a:endParaRPr lang="en-US" dirty="0"/>
          </a:p>
        </p:txBody>
      </p:sp>
    </p:spTree>
    <p:extLst>
      <p:ext uri="{BB962C8B-B14F-4D97-AF65-F5344CB8AC3E}">
        <p14:creationId xmlns:p14="http://schemas.microsoft.com/office/powerpoint/2010/main" val="213628234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latin typeface="Corbel" pitchFamily="34" charset="0"/>
              </a:rPr>
              <a:t>Initially binds to peripheral nerve terminals </a:t>
            </a:r>
          </a:p>
          <a:p>
            <a:r>
              <a:rPr lang="en-US" sz="3200" b="1" dirty="0" smtClean="0">
                <a:latin typeface="Corbel" pitchFamily="34" charset="0"/>
              </a:rPr>
              <a:t>Transported within the axon and across synaptic junctions until it reaches the central nervous system. </a:t>
            </a:r>
          </a:p>
          <a:p>
            <a:pPr>
              <a:buNone/>
            </a:pPr>
            <a:r>
              <a:rPr lang="en-US" sz="2800" b="1" dirty="0" smtClean="0">
                <a:latin typeface="Corbel" pitchFamily="34" charset="0"/>
              </a:rPr>
              <a:t>How  does the toxin acts? </a:t>
            </a:r>
          </a:p>
          <a:p>
            <a:r>
              <a:rPr lang="en-US" sz="2800" b="1" dirty="0" smtClean="0">
                <a:latin typeface="Corbel" pitchFamily="34" charset="0"/>
              </a:rPr>
              <a:t>Blocks the release of inhibitory neurotransmitters (</a:t>
            </a:r>
            <a:r>
              <a:rPr lang="en-US" sz="2800" b="1" dirty="0" err="1" smtClean="0">
                <a:latin typeface="Corbel" pitchFamily="34" charset="0"/>
              </a:rPr>
              <a:t>glycine</a:t>
            </a:r>
            <a:r>
              <a:rPr lang="en-US" sz="2800" b="1" dirty="0" smtClean="0">
                <a:latin typeface="Corbel" pitchFamily="34" charset="0"/>
              </a:rPr>
              <a:t> and gamma-amino butyric acid) across the synaptic cleft, which is required to check the nervous impulse.</a:t>
            </a:r>
            <a:endParaRPr lang="en-US" dirty="0"/>
          </a:p>
        </p:txBody>
      </p:sp>
      <p:sp>
        <p:nvSpPr>
          <p:cNvPr id="3" name="Title 2"/>
          <p:cNvSpPr>
            <a:spLocks noGrp="1"/>
          </p:cNvSpPr>
          <p:nvPr>
            <p:ph type="title"/>
          </p:nvPr>
        </p:nvSpPr>
        <p:spPr/>
        <p:txBody>
          <a:bodyPr/>
          <a:lstStyle/>
          <a:p>
            <a:r>
              <a:rPr lang="en-US" dirty="0" smtClean="0"/>
              <a:t>Tetanus toxin transport</a:t>
            </a:r>
            <a:endParaRPr lang="en-US" dirty="0"/>
          </a:p>
        </p:txBody>
      </p:sp>
    </p:spTree>
    <p:extLst>
      <p:ext uri="{BB962C8B-B14F-4D97-AF65-F5344CB8AC3E}">
        <p14:creationId xmlns:p14="http://schemas.microsoft.com/office/powerpoint/2010/main" val="289182882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latin typeface="Corbel" pitchFamily="34" charset="0"/>
              </a:rPr>
              <a:t>If nervous impulses cannot be checked by normal inhibitory mechanisms, it leads to unopposed muscular contraction and spasms that are characteristic of tetanus</a:t>
            </a:r>
          </a:p>
          <a:p>
            <a:r>
              <a:rPr lang="en-US" sz="3600" b="1" dirty="0" smtClean="0">
                <a:solidFill>
                  <a:srgbClr val="FF0000"/>
                </a:solidFill>
                <a:latin typeface="Corbel" pitchFamily="34" charset="0"/>
              </a:rPr>
              <a:t>Diagnosis</a:t>
            </a:r>
            <a:r>
              <a:rPr lang="en-US" sz="3600" b="1" dirty="0" smtClean="0">
                <a:latin typeface="Corbel" pitchFamily="34" charset="0"/>
              </a:rPr>
              <a:t> </a:t>
            </a:r>
          </a:p>
          <a:p>
            <a:r>
              <a:rPr lang="en-US" sz="3600" b="1" dirty="0" smtClean="0"/>
              <a:t>There are currently no blood tests that can be used to diagnose tetanus. Diagnosis is done clinically</a:t>
            </a:r>
            <a:r>
              <a:rPr lang="en-US" sz="3600" dirty="0" smtClean="0"/>
              <a:t>.</a:t>
            </a:r>
          </a:p>
          <a:p>
            <a:endParaRPr lang="en-US" sz="3600"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31686663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C00000"/>
                </a:solidFill>
              </a:rPr>
              <a:t>1. Neutralization of unbound toxin </a:t>
            </a:r>
            <a:r>
              <a:rPr lang="en-US" b="1" dirty="0" smtClean="0"/>
              <a:t>with Human tetanus </a:t>
            </a:r>
            <a:r>
              <a:rPr lang="en-US" b="1" dirty="0" err="1" smtClean="0"/>
              <a:t>immunoglobulin.It</a:t>
            </a:r>
            <a:r>
              <a:rPr lang="en-US" b="1" dirty="0" smtClean="0"/>
              <a:t> is antitoxin given 10,000IU IM or IV.A test dose is given while keeping adrenaline at hand because allergic reactions are common and severe</a:t>
            </a:r>
          </a:p>
          <a:p>
            <a:pPr>
              <a:buNone/>
            </a:pPr>
            <a:r>
              <a:rPr lang="en-US" b="1" dirty="0" smtClean="0">
                <a:solidFill>
                  <a:srgbClr val="C00000"/>
                </a:solidFill>
              </a:rPr>
              <a:t>2. Prevention of further toxin production </a:t>
            </a:r>
            <a:r>
              <a:rPr lang="en-US" b="1" dirty="0" smtClean="0"/>
              <a:t>by eliminating the source of toxin through:</a:t>
            </a:r>
          </a:p>
          <a:p>
            <a:pPr>
              <a:buFont typeface="Wingdings" pitchFamily="2" charset="2"/>
              <a:buNone/>
            </a:pPr>
            <a:r>
              <a:rPr lang="en-US" b="1" dirty="0" smtClean="0"/>
              <a:t> -Wound debridement</a:t>
            </a:r>
          </a:p>
          <a:p>
            <a:pPr>
              <a:buFont typeface="Wingdings" pitchFamily="2" charset="2"/>
              <a:buNone/>
            </a:pPr>
            <a:r>
              <a:rPr lang="en-US" b="1" dirty="0" smtClean="0"/>
              <a:t> -Antibiotics (</a:t>
            </a:r>
            <a:r>
              <a:rPr lang="en-US" b="1" dirty="0" err="1" smtClean="0"/>
              <a:t>Metronidazole</a:t>
            </a:r>
            <a:r>
              <a:rPr lang="en-US" b="1" dirty="0" smtClean="0"/>
              <a:t>) and </a:t>
            </a:r>
            <a:r>
              <a:rPr lang="en-US" b="1" dirty="0" err="1" smtClean="0"/>
              <a:t>penicillins</a:t>
            </a:r>
            <a:r>
              <a:rPr lang="en-US" b="1" dirty="0" smtClean="0"/>
              <a:t> eradicate vegetative cells the source of </a:t>
            </a:r>
            <a:r>
              <a:rPr lang="en-US" b="1" dirty="0" err="1" smtClean="0"/>
              <a:t>toxns</a:t>
            </a:r>
            <a:endParaRPr lang="en-US" b="1" dirty="0" smtClean="0"/>
          </a:p>
          <a:p>
            <a:endParaRPr lang="en-US" dirty="0"/>
          </a:p>
        </p:txBody>
      </p:sp>
      <p:sp>
        <p:nvSpPr>
          <p:cNvPr id="3" name="Title 2"/>
          <p:cNvSpPr>
            <a:spLocks noGrp="1"/>
          </p:cNvSpPr>
          <p:nvPr>
            <p:ph type="title"/>
          </p:nvPr>
        </p:nvSpPr>
        <p:spPr/>
        <p:txBody>
          <a:bodyPr/>
          <a:lstStyle/>
          <a:p>
            <a:r>
              <a:rPr lang="en-US" dirty="0" smtClean="0">
                <a:solidFill>
                  <a:schemeClr val="tx2">
                    <a:satMod val="200000"/>
                  </a:schemeClr>
                </a:solidFill>
              </a:rPr>
              <a:t>Principles of Treatment</a:t>
            </a:r>
            <a:endParaRPr lang="en-US" dirty="0"/>
          </a:p>
        </p:txBody>
      </p:sp>
    </p:spTree>
    <p:extLst>
      <p:ext uri="{BB962C8B-B14F-4D97-AF65-F5344CB8AC3E}">
        <p14:creationId xmlns:p14="http://schemas.microsoft.com/office/powerpoint/2010/main" val="264079739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11480">
              <a:buFont typeface="Wingdings"/>
              <a:buChar char=""/>
              <a:defRPr/>
            </a:pPr>
            <a:r>
              <a:rPr lang="en-US" b="1" dirty="0" smtClean="0">
                <a:solidFill>
                  <a:srgbClr val="C00000"/>
                </a:solidFill>
              </a:rPr>
              <a:t>3. Control of muscle spasms through:</a:t>
            </a:r>
          </a:p>
          <a:p>
            <a:pPr marL="411480">
              <a:buNone/>
              <a:defRPr/>
            </a:pPr>
            <a:r>
              <a:rPr lang="en-US" b="1" dirty="0" smtClean="0"/>
              <a:t> - IV diazepam 10-40mg start</a:t>
            </a:r>
          </a:p>
          <a:p>
            <a:pPr marL="411480">
              <a:buNone/>
              <a:defRPr/>
            </a:pPr>
            <a:r>
              <a:rPr lang="en-US" b="1" dirty="0" smtClean="0"/>
              <a:t> - maintain sedation by giving crushed tablets every 3 hours through the </a:t>
            </a:r>
            <a:r>
              <a:rPr lang="en-US" b="1" dirty="0" err="1" smtClean="0"/>
              <a:t>Nasogastric</a:t>
            </a:r>
            <a:r>
              <a:rPr lang="en-US" b="1" dirty="0" smtClean="0"/>
              <a:t> tube.</a:t>
            </a:r>
          </a:p>
          <a:p>
            <a:pPr marL="411480">
              <a:buNone/>
              <a:defRPr/>
            </a:pPr>
            <a:r>
              <a:rPr lang="en-US" b="1" dirty="0" smtClean="0"/>
              <a:t> - avoid unnecessary </a:t>
            </a:r>
            <a:r>
              <a:rPr lang="en-US" b="1" dirty="0" err="1" smtClean="0"/>
              <a:t>stimuli.Nurse</a:t>
            </a:r>
            <a:r>
              <a:rPr lang="en-US" b="1" dirty="0" smtClean="0"/>
              <a:t> the patient in a quiet dark room to </a:t>
            </a:r>
            <a:r>
              <a:rPr lang="en-US" b="1" dirty="0" err="1" smtClean="0"/>
              <a:t>minimise</a:t>
            </a:r>
            <a:r>
              <a:rPr lang="en-US" b="1" dirty="0" smtClean="0"/>
              <a:t> provoked </a:t>
            </a:r>
            <a:r>
              <a:rPr lang="en-US" b="1" dirty="0" err="1" smtClean="0"/>
              <a:t>spams</a:t>
            </a:r>
            <a:endParaRPr lang="en-US" b="1" dirty="0" smtClean="0"/>
          </a:p>
          <a:p>
            <a:pPr marL="411480">
              <a:buNone/>
              <a:defRPr/>
            </a:pPr>
            <a:r>
              <a:rPr lang="en-US" b="1" dirty="0" smtClean="0"/>
              <a:t> - Protecting the airway</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6149758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411480">
              <a:buFont typeface="Wingdings" pitchFamily="2" charset="2"/>
              <a:buChar char="Ø"/>
              <a:defRPr/>
            </a:pPr>
            <a:r>
              <a:rPr lang="en-US" sz="4000" b="1" dirty="0" err="1" smtClean="0"/>
              <a:t>Bedrest</a:t>
            </a:r>
            <a:r>
              <a:rPr lang="en-US" sz="4000" b="1" dirty="0" smtClean="0"/>
              <a:t> with a </a:t>
            </a:r>
            <a:r>
              <a:rPr lang="en-US" sz="4000" b="1" dirty="0" err="1" smtClean="0"/>
              <a:t>nonstimulating</a:t>
            </a:r>
            <a:r>
              <a:rPr lang="en-US" sz="4000" b="1" dirty="0" smtClean="0"/>
              <a:t> environment (dim </a:t>
            </a:r>
            <a:r>
              <a:rPr lang="en-US" sz="4000" b="1" dirty="0" smtClean="0">
                <a:latin typeface="Aharoni" pitchFamily="2" charset="-79"/>
                <a:cs typeface="Aharoni" pitchFamily="2" charset="-79"/>
              </a:rPr>
              <a:t>light, reduced noise, and stable temperature) may be recommended. </a:t>
            </a:r>
          </a:p>
          <a:p>
            <a:pPr algn="just">
              <a:lnSpc>
                <a:spcPct val="90000"/>
              </a:lnSpc>
            </a:pPr>
            <a:r>
              <a:rPr lang="en-US" sz="4000" b="1" dirty="0" smtClean="0">
                <a:latin typeface="Aharoni" pitchFamily="2" charset="-79"/>
                <a:cs typeface="Aharoni" pitchFamily="2" charset="-79"/>
              </a:rPr>
              <a:t>Sedation may be necessary to keep the affected person calm. </a:t>
            </a:r>
          </a:p>
          <a:p>
            <a:pPr algn="just">
              <a:lnSpc>
                <a:spcPct val="90000"/>
              </a:lnSpc>
            </a:pPr>
            <a:r>
              <a:rPr lang="en-US" sz="4000" b="1" dirty="0" smtClean="0">
                <a:latin typeface="Aharoni" pitchFamily="2" charset="-79"/>
                <a:cs typeface="Aharoni" pitchFamily="2" charset="-79"/>
              </a:rPr>
              <a:t>Respiratory support with oxygen, </a:t>
            </a:r>
            <a:r>
              <a:rPr lang="en-US" sz="4000" b="1" dirty="0" err="1" smtClean="0">
                <a:latin typeface="Aharoni" pitchFamily="2" charset="-79"/>
                <a:cs typeface="Aharoni" pitchFamily="2" charset="-79"/>
              </a:rPr>
              <a:t>endotracheal</a:t>
            </a:r>
            <a:r>
              <a:rPr lang="en-US" sz="4000" b="1" dirty="0" smtClean="0">
                <a:latin typeface="Aharoni" pitchFamily="2" charset="-79"/>
                <a:cs typeface="Aharoni" pitchFamily="2" charset="-79"/>
              </a:rPr>
              <a:t> tube, and mechanical ventilation may be necessary</a:t>
            </a:r>
          </a:p>
          <a:p>
            <a:pPr algn="just">
              <a:lnSpc>
                <a:spcPct val="90000"/>
              </a:lnSpc>
            </a:pPr>
            <a:r>
              <a:rPr lang="en-US" sz="4000" b="1" dirty="0" smtClean="0">
                <a:latin typeface="Aharoni" pitchFamily="2" charset="-79"/>
                <a:cs typeface="Aharoni" pitchFamily="2" charset="-79"/>
              </a:rPr>
              <a:t>Adequate hydration due to fluid losses resulting from autonomic dysfunction</a:t>
            </a:r>
          </a:p>
          <a:p>
            <a:pPr algn="just">
              <a:lnSpc>
                <a:spcPct val="90000"/>
              </a:lnSpc>
            </a:pPr>
            <a:r>
              <a:rPr lang="en-US" sz="4000" b="1" dirty="0" smtClean="0">
                <a:latin typeface="Aharoni" pitchFamily="2" charset="-79"/>
                <a:cs typeface="Aharoni" pitchFamily="2" charset="-79"/>
              </a:rPr>
              <a:t> Nutrition</a:t>
            </a:r>
          </a:p>
          <a:p>
            <a:pPr algn="just">
              <a:lnSpc>
                <a:spcPct val="90000"/>
              </a:lnSpc>
            </a:pPr>
            <a:r>
              <a:rPr lang="en-US" sz="4000" b="1" dirty="0" smtClean="0">
                <a:latin typeface="Aharoni" pitchFamily="2" charset="-79"/>
                <a:cs typeface="Aharoni" pitchFamily="2" charset="-79"/>
              </a:rPr>
              <a:t> Treatment of secondary infection</a:t>
            </a:r>
          </a:p>
          <a:p>
            <a:pPr algn="just">
              <a:lnSpc>
                <a:spcPct val="90000"/>
              </a:lnSpc>
            </a:pPr>
            <a:r>
              <a:rPr lang="en-US" sz="4000" b="1" dirty="0" smtClean="0">
                <a:latin typeface="Aharoni" pitchFamily="2" charset="-79"/>
                <a:cs typeface="Aharoni" pitchFamily="2" charset="-79"/>
              </a:rPr>
              <a:t> prevention of bed sores by turning the patient every two hours</a:t>
            </a:r>
          </a:p>
          <a:p>
            <a:pPr marL="411480" algn="just">
              <a:buNone/>
              <a:defRPr/>
            </a:pPr>
            <a:r>
              <a:rPr lang="en-US" sz="4000" b="1" dirty="0" smtClean="0">
                <a:latin typeface="Aharoni" pitchFamily="2" charset="-79"/>
                <a:cs typeface="Aharoni" pitchFamily="2" charset="-79"/>
              </a:rPr>
              <a:t>5.Vaccination after recovery</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C00000"/>
                </a:solidFill>
              </a:rPr>
              <a:t/>
            </a:r>
            <a:br>
              <a:rPr lang="en-US" dirty="0" smtClean="0">
                <a:solidFill>
                  <a:srgbClr val="C00000"/>
                </a:solidFill>
              </a:rPr>
            </a:br>
            <a:r>
              <a:rPr lang="en-US" dirty="0" smtClean="0">
                <a:solidFill>
                  <a:srgbClr val="C00000"/>
                </a:solidFill>
              </a:rPr>
              <a:t>4. Supportive care</a:t>
            </a:r>
            <a:br>
              <a:rPr lang="en-US" dirty="0" smtClean="0">
                <a:solidFill>
                  <a:srgbClr val="C00000"/>
                </a:solidFill>
              </a:rPr>
            </a:br>
            <a:endParaRPr lang="en-US" dirty="0"/>
          </a:p>
        </p:txBody>
      </p:sp>
    </p:spTree>
    <p:extLst>
      <p:ext uri="{BB962C8B-B14F-4D97-AF65-F5344CB8AC3E}">
        <p14:creationId xmlns:p14="http://schemas.microsoft.com/office/powerpoint/2010/main" val="156319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There are three Anopheles species in Africa</a:t>
            </a:r>
          </a:p>
          <a:p>
            <a:pPr lvl="1">
              <a:buFont typeface="Wingdings" pitchFamily="2" charset="2"/>
              <a:buChar char="q"/>
            </a:pPr>
            <a:r>
              <a:rPr lang="en-US" sz="2800" b="1" dirty="0" smtClean="0"/>
              <a:t>Anopheles </a:t>
            </a:r>
            <a:r>
              <a:rPr lang="en-US" sz="2800" b="1" dirty="0" err="1" smtClean="0"/>
              <a:t>gambiae</a:t>
            </a:r>
            <a:r>
              <a:rPr lang="en-US" sz="2800" b="1" dirty="0" smtClean="0"/>
              <a:t> : most important vector in </a:t>
            </a:r>
            <a:r>
              <a:rPr lang="en-US" sz="2800" b="1" dirty="0" err="1" smtClean="0"/>
              <a:t>Africa.Feed</a:t>
            </a:r>
            <a:r>
              <a:rPr lang="en-US" sz="2800" b="1" dirty="0" smtClean="0"/>
              <a:t> in temporary water bodies such as pools</a:t>
            </a:r>
          </a:p>
          <a:p>
            <a:pPr lvl="1">
              <a:buFont typeface="Wingdings" pitchFamily="2" charset="2"/>
              <a:buChar char="q"/>
            </a:pPr>
            <a:r>
              <a:rPr lang="en-US" sz="2800" b="1" dirty="0" smtClean="0"/>
              <a:t>Anopheles </a:t>
            </a:r>
            <a:r>
              <a:rPr lang="en-US" sz="2800" b="1" dirty="0" err="1" smtClean="0"/>
              <a:t>funetus</a:t>
            </a:r>
            <a:r>
              <a:rPr lang="en-US" sz="2800" b="1" dirty="0" smtClean="0"/>
              <a:t> : Breed in permanent vegetation such as swamps and rice fields</a:t>
            </a:r>
          </a:p>
          <a:p>
            <a:pPr lvl="1">
              <a:buFont typeface="Wingdings" pitchFamily="2" charset="2"/>
              <a:buChar char="q"/>
            </a:pPr>
            <a:r>
              <a:rPr lang="en-US" sz="2800" b="1" dirty="0" smtClean="0"/>
              <a:t>Anopheles </a:t>
            </a:r>
            <a:r>
              <a:rPr lang="en-US" sz="2800" b="1" dirty="0" err="1" smtClean="0"/>
              <a:t>melas</a:t>
            </a:r>
            <a:r>
              <a:rPr lang="en-US" sz="2800" b="1" dirty="0" smtClean="0"/>
              <a:t> :adapted to slightly salty water.</a:t>
            </a:r>
          </a:p>
          <a:p>
            <a:pPr>
              <a:buFont typeface="Wingdings" pitchFamily="2" charset="2"/>
              <a:buChar char="Ø"/>
            </a:pPr>
            <a:r>
              <a:rPr lang="en-US" sz="2800" b="1" dirty="0" smtClean="0"/>
              <a:t>Development of mosquitoes from eggs to larvae to adult is temperature dependent</a:t>
            </a:r>
            <a:r>
              <a:rPr lang="en-US" dirty="0" smtClean="0"/>
              <a:t>.</a:t>
            </a:r>
            <a:endParaRPr lang="en-US" dirty="0"/>
          </a:p>
        </p:txBody>
      </p:sp>
      <p:sp>
        <p:nvSpPr>
          <p:cNvPr id="3" name="Title 2"/>
          <p:cNvSpPr>
            <a:spLocks noGrp="1"/>
          </p:cNvSpPr>
          <p:nvPr>
            <p:ph type="title"/>
          </p:nvPr>
        </p:nvSpPr>
        <p:spPr/>
        <p:txBody>
          <a:bodyPr/>
          <a:lstStyle/>
          <a:p>
            <a:r>
              <a:rPr lang="en-US" dirty="0" smtClean="0"/>
              <a:t>E. Anopheles species</a:t>
            </a:r>
            <a:endParaRPr lang="en-US" dirty="0"/>
          </a:p>
        </p:txBody>
      </p:sp>
    </p:spTree>
    <p:extLst>
      <p:ext uri="{BB962C8B-B14F-4D97-AF65-F5344CB8AC3E}">
        <p14:creationId xmlns:p14="http://schemas.microsoft.com/office/powerpoint/2010/main" val="2164973412"/>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If you are in dispensary and you suspect a patient has </a:t>
            </a:r>
            <a:r>
              <a:rPr lang="en-US" b="1" dirty="0" err="1" smtClean="0"/>
              <a:t>tetanus,take</a:t>
            </a:r>
            <a:r>
              <a:rPr lang="en-US" b="1" dirty="0" smtClean="0"/>
              <a:t> the following actions:</a:t>
            </a:r>
          </a:p>
          <a:p>
            <a:pPr marL="624078" indent="-514350">
              <a:buFont typeface="+mj-lt"/>
              <a:buAutoNum type="arabicPeriod"/>
            </a:pPr>
            <a:r>
              <a:rPr lang="en-US" b="1" dirty="0" smtClean="0"/>
              <a:t>Control muscle spasms with either diazepam IM 10-40mg or </a:t>
            </a:r>
            <a:r>
              <a:rPr lang="en-US" b="1" dirty="0" err="1" smtClean="0"/>
              <a:t>Phernobarbitone</a:t>
            </a:r>
            <a:r>
              <a:rPr lang="en-US" b="1" dirty="0" smtClean="0"/>
              <a:t> 100mg plus chlorpromazine 50mg</a:t>
            </a:r>
          </a:p>
          <a:p>
            <a:pPr marL="624078" indent="-514350">
              <a:buFont typeface="+mj-lt"/>
              <a:buAutoNum type="arabicPeriod"/>
            </a:pPr>
            <a:r>
              <a:rPr lang="en-US" b="1" dirty="0" smtClean="0"/>
              <a:t>Pass </a:t>
            </a:r>
            <a:r>
              <a:rPr lang="en-US" b="1" dirty="0" err="1" smtClean="0"/>
              <a:t>nasogastric</a:t>
            </a:r>
            <a:r>
              <a:rPr lang="en-US" b="1" dirty="0" smtClean="0"/>
              <a:t> tube</a:t>
            </a:r>
          </a:p>
          <a:p>
            <a:pPr marL="624078" indent="-514350">
              <a:buFont typeface="+mj-lt"/>
              <a:buAutoNum type="arabicPeriod"/>
            </a:pPr>
            <a:r>
              <a:rPr lang="en-US" b="1" dirty="0" smtClean="0"/>
              <a:t>Repeat same dose of </a:t>
            </a:r>
            <a:r>
              <a:rPr lang="en-US" b="1" dirty="0" err="1" smtClean="0"/>
              <a:t>diazapem</a:t>
            </a:r>
            <a:r>
              <a:rPr lang="en-US" b="1" dirty="0" smtClean="0"/>
              <a:t> immediately by mouth</a:t>
            </a:r>
          </a:p>
          <a:p>
            <a:pPr marL="624078" indent="-514350">
              <a:buFont typeface="+mj-lt"/>
              <a:buAutoNum type="arabicPeriod"/>
            </a:pPr>
            <a:r>
              <a:rPr lang="en-US" b="1" dirty="0" smtClean="0"/>
              <a:t>Give </a:t>
            </a:r>
            <a:r>
              <a:rPr lang="en-US" b="1" dirty="0" err="1" smtClean="0"/>
              <a:t>metronidazole</a:t>
            </a:r>
            <a:r>
              <a:rPr lang="en-US" b="1" dirty="0" smtClean="0"/>
              <a:t> 400mg TDS for 5 days</a:t>
            </a:r>
          </a:p>
          <a:p>
            <a:pPr marL="624078" indent="-514350">
              <a:buFont typeface="+mj-lt"/>
              <a:buAutoNum type="arabicPeriod"/>
            </a:pPr>
            <a:r>
              <a:rPr lang="en-US" b="1" dirty="0" smtClean="0"/>
              <a:t>Write a letter of referral and transfer the patient</a:t>
            </a:r>
            <a:endParaRPr lang="en-US" b="1" dirty="0"/>
          </a:p>
        </p:txBody>
      </p:sp>
      <p:sp>
        <p:nvSpPr>
          <p:cNvPr id="3" name="Title 2"/>
          <p:cNvSpPr>
            <a:spLocks noGrp="1"/>
          </p:cNvSpPr>
          <p:nvPr>
            <p:ph type="title"/>
          </p:nvPr>
        </p:nvSpPr>
        <p:spPr/>
        <p:txBody>
          <a:bodyPr>
            <a:normAutofit/>
          </a:bodyPr>
          <a:lstStyle/>
          <a:p>
            <a:r>
              <a:rPr lang="en-US" dirty="0" smtClean="0"/>
              <a:t>Actions taken  at the dispensary </a:t>
            </a:r>
            <a:endParaRPr lang="en-US" dirty="0"/>
          </a:p>
        </p:txBody>
      </p:sp>
    </p:spTree>
    <p:extLst>
      <p:ext uri="{BB962C8B-B14F-4D97-AF65-F5344CB8AC3E}">
        <p14:creationId xmlns:p14="http://schemas.microsoft.com/office/powerpoint/2010/main" val="206938696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sz="3600" b="1" dirty="0" err="1" smtClean="0"/>
              <a:t>Laryngospasm</a:t>
            </a:r>
            <a:r>
              <a:rPr lang="en-US" sz="3600" b="1" dirty="0" smtClean="0"/>
              <a:t>	</a:t>
            </a:r>
          </a:p>
          <a:p>
            <a:pPr>
              <a:lnSpc>
                <a:spcPct val="90000"/>
              </a:lnSpc>
            </a:pPr>
            <a:r>
              <a:rPr lang="en-US" sz="3600" b="1" dirty="0" smtClean="0"/>
              <a:t>Fractures				</a:t>
            </a:r>
          </a:p>
          <a:p>
            <a:pPr>
              <a:lnSpc>
                <a:spcPct val="90000"/>
              </a:lnSpc>
            </a:pPr>
            <a:r>
              <a:rPr lang="en-US" sz="3600" b="1" dirty="0" smtClean="0"/>
              <a:t>Hypertension</a:t>
            </a:r>
          </a:p>
          <a:p>
            <a:pPr>
              <a:lnSpc>
                <a:spcPct val="90000"/>
              </a:lnSpc>
            </a:pPr>
            <a:r>
              <a:rPr lang="en-US" sz="3600" b="1" dirty="0" err="1" smtClean="0"/>
              <a:t>Nosocomial</a:t>
            </a:r>
            <a:r>
              <a:rPr lang="en-US" sz="3600" b="1" dirty="0" smtClean="0"/>
              <a:t>  infections</a:t>
            </a:r>
          </a:p>
          <a:p>
            <a:pPr>
              <a:lnSpc>
                <a:spcPct val="90000"/>
              </a:lnSpc>
            </a:pPr>
            <a:r>
              <a:rPr lang="en-US" sz="3600" b="1" dirty="0" smtClean="0"/>
              <a:t>Pulmonary embolism</a:t>
            </a:r>
          </a:p>
          <a:p>
            <a:pPr>
              <a:lnSpc>
                <a:spcPct val="90000"/>
              </a:lnSpc>
            </a:pPr>
            <a:r>
              <a:rPr lang="en-US" sz="3600" b="1" dirty="0" smtClean="0"/>
              <a:t>Aspiration</a:t>
            </a:r>
            <a:endParaRPr lang="en-US" sz="3600" b="1" dirty="0"/>
          </a:p>
        </p:txBody>
      </p:sp>
      <p:sp>
        <p:nvSpPr>
          <p:cNvPr id="3" name="Title 2"/>
          <p:cNvSpPr>
            <a:spLocks noGrp="1"/>
          </p:cNvSpPr>
          <p:nvPr>
            <p:ph type="title"/>
          </p:nvPr>
        </p:nvSpPr>
        <p:spPr/>
        <p:txBody>
          <a:bodyPr/>
          <a:lstStyle/>
          <a:p>
            <a:r>
              <a:rPr lang="en-US" sz="4400" dirty="0" smtClean="0"/>
              <a:t>Tetanus Complications</a:t>
            </a:r>
            <a:endParaRPr lang="en-US" dirty="0"/>
          </a:p>
        </p:txBody>
      </p:sp>
    </p:spTree>
    <p:extLst>
      <p:ext uri="{BB962C8B-B14F-4D97-AF65-F5344CB8AC3E}">
        <p14:creationId xmlns:p14="http://schemas.microsoft.com/office/powerpoint/2010/main" val="201609593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buFont typeface="+mj-lt"/>
              <a:buAutoNum type="arabicPeriod"/>
            </a:pPr>
            <a:r>
              <a:rPr lang="en-US" sz="2400" b="1" i="1" dirty="0" smtClean="0"/>
              <a:t>Vaccinating</a:t>
            </a:r>
            <a:r>
              <a:rPr lang="en-US" sz="2400" b="1" dirty="0" smtClean="0"/>
              <a:t> a higher percentage of pregnant women against tetanus with vaccines containing tetanus </a:t>
            </a:r>
            <a:r>
              <a:rPr lang="en-US" sz="2400" b="1" dirty="0" err="1" smtClean="0"/>
              <a:t>toxoid</a:t>
            </a:r>
            <a:r>
              <a:rPr lang="en-US" sz="2400" b="1" dirty="0" smtClean="0"/>
              <a:t> (TT).</a:t>
            </a:r>
          </a:p>
          <a:p>
            <a:pPr marL="624078" indent="-514350">
              <a:buFont typeface="+mj-lt"/>
              <a:buAutoNum type="arabicPeriod"/>
            </a:pPr>
            <a:r>
              <a:rPr lang="en-US" sz="2400" b="1" i="1" dirty="0" smtClean="0"/>
              <a:t>Vaccinating</a:t>
            </a:r>
            <a:r>
              <a:rPr lang="en-US" sz="2400" b="1" dirty="0" smtClean="0"/>
              <a:t> all females of childbearing age (approximately 15–45 years) with TT vaccine in high-risk areas where vaccination coverage is currently low.</a:t>
            </a:r>
          </a:p>
          <a:p>
            <a:pPr marL="624078" indent="-514350">
              <a:buFont typeface="+mj-lt"/>
              <a:buAutoNum type="arabicPeriod"/>
            </a:pPr>
            <a:r>
              <a:rPr lang="en-US" sz="2400" b="1" i="1" dirty="0" smtClean="0"/>
              <a:t>Promoting clean delivery and childcare practices</a:t>
            </a:r>
            <a:r>
              <a:rPr lang="en-US" sz="2400" b="1" dirty="0" smtClean="0"/>
              <a:t>, through better hygiene and care of the newborn's umbilicus.</a:t>
            </a:r>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198252243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Proper surgical treatment of wounds such as removal of foreign bodies and excision of necrotic tissue</a:t>
            </a:r>
          </a:p>
          <a:p>
            <a:r>
              <a:rPr lang="en-US" sz="2800" b="1" i="1" dirty="0" smtClean="0"/>
              <a:t>Improving surveillance and reporting</a:t>
            </a:r>
            <a:r>
              <a:rPr lang="en-US" sz="2800" b="1" dirty="0" smtClean="0"/>
              <a:t> of cases of neonatal tetanus. The case finding and reporting will help us to give appropriate treatment and vaccination to children</a:t>
            </a:r>
          </a:p>
          <a:p>
            <a:endParaRPr lang="en-US" sz="2800"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78758432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Is and infection of respiratory system caused by bacterium </a:t>
            </a:r>
            <a:r>
              <a:rPr lang="en-US" b="1" dirty="0" err="1" smtClean="0"/>
              <a:t>Bordetella</a:t>
            </a:r>
            <a:r>
              <a:rPr lang="en-US" b="1" dirty="0" smtClean="0"/>
              <a:t> </a:t>
            </a:r>
            <a:r>
              <a:rPr lang="en-US" b="1" dirty="0" err="1" smtClean="0"/>
              <a:t>pertussis</a:t>
            </a:r>
            <a:r>
              <a:rPr lang="en-US" b="1" dirty="0" smtClean="0"/>
              <a:t>.</a:t>
            </a:r>
          </a:p>
          <a:p>
            <a:r>
              <a:rPr lang="en-US" b="1" dirty="0" smtClean="0"/>
              <a:t>Transmission : direct contact with droplets of an infected person, indirect contact with freshly contaminated articles</a:t>
            </a:r>
          </a:p>
          <a:p>
            <a:r>
              <a:rPr lang="en-US" b="1" dirty="0" smtClean="0"/>
              <a:t>Incubation period ; 6-20 days but </a:t>
            </a:r>
            <a:r>
              <a:rPr lang="en-US" b="1" dirty="0" err="1" smtClean="0"/>
              <a:t>ussually</a:t>
            </a:r>
            <a:r>
              <a:rPr lang="en-US" b="1" dirty="0" smtClean="0"/>
              <a:t> 7-10 days</a:t>
            </a:r>
          </a:p>
          <a:p>
            <a:r>
              <a:rPr lang="en-US" b="1" dirty="0" smtClean="0"/>
              <a:t>Period of communicability : greatest during catarrhal stage before onset of paroxysm</a:t>
            </a:r>
          </a:p>
          <a:p>
            <a:r>
              <a:rPr lang="en-US" b="1" dirty="0" smtClean="0"/>
              <a:t>Paroxysms are sudden recurrence or intensification of symptoms</a:t>
            </a:r>
          </a:p>
          <a:p>
            <a:endParaRPr lang="en-US" dirty="0"/>
          </a:p>
        </p:txBody>
      </p:sp>
      <p:sp>
        <p:nvSpPr>
          <p:cNvPr id="3" name="Title 2"/>
          <p:cNvSpPr>
            <a:spLocks noGrp="1"/>
          </p:cNvSpPr>
          <p:nvPr>
            <p:ph type="title"/>
          </p:nvPr>
        </p:nvSpPr>
        <p:spPr/>
        <p:txBody>
          <a:bodyPr/>
          <a:lstStyle/>
          <a:p>
            <a:r>
              <a:rPr lang="en-US" dirty="0" smtClean="0"/>
              <a:t>WHOOPING COUGH (PERTUSSIS)</a:t>
            </a:r>
            <a:endParaRPr lang="en-US" dirty="0"/>
          </a:p>
        </p:txBody>
      </p:sp>
    </p:spTree>
    <p:extLst>
      <p:ext uri="{BB962C8B-B14F-4D97-AF65-F5344CB8AC3E}">
        <p14:creationId xmlns:p14="http://schemas.microsoft.com/office/powerpoint/2010/main" val="182728062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Catarrhal stage ; runny nose, sneezing ,low grade fever.</a:t>
            </a:r>
          </a:p>
          <a:p>
            <a:r>
              <a:rPr lang="en-US" b="1" dirty="0" smtClean="0"/>
              <a:t>Paroxysmal stage : cough most often occurs at night and consist of short rapid coughs with high pitch crowing sound called whoop. During paroxysms cheeks become flushed or cyanotic ,eyes bulge and tongue protrudes. Vomiting frequently follows attack. The stage last 4-6 weeks </a:t>
            </a:r>
          </a:p>
          <a:p>
            <a:endParaRPr lang="en-US" dirty="0"/>
          </a:p>
        </p:txBody>
      </p:sp>
      <p:sp>
        <p:nvSpPr>
          <p:cNvPr id="3" name="Title 2"/>
          <p:cNvSpPr>
            <a:spLocks noGrp="1"/>
          </p:cNvSpPr>
          <p:nvPr>
            <p:ph type="title"/>
          </p:nvPr>
        </p:nvSpPr>
        <p:spPr/>
        <p:txBody>
          <a:bodyPr/>
          <a:lstStyle/>
          <a:p>
            <a:r>
              <a:rPr lang="en-US" dirty="0" smtClean="0"/>
              <a:t>Clinical manifestations</a:t>
            </a:r>
            <a:endParaRPr lang="en-US" dirty="0"/>
          </a:p>
        </p:txBody>
      </p:sp>
    </p:spTree>
    <p:extLst>
      <p:ext uri="{BB962C8B-B14F-4D97-AF65-F5344CB8AC3E}">
        <p14:creationId xmlns:p14="http://schemas.microsoft.com/office/powerpoint/2010/main" val="209126177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04144"/>
            <a:ext cx="10515600" cy="4872819"/>
          </a:xfrm>
        </p:spPr>
        <p:txBody>
          <a:bodyPr/>
          <a:lstStyle/>
          <a:p>
            <a:pPr>
              <a:lnSpc>
                <a:spcPct val="90000"/>
              </a:lnSpc>
              <a:buNone/>
            </a:pPr>
            <a:r>
              <a:rPr lang="en-IN" altLang="en-US" b="1" dirty="0" smtClean="0"/>
              <a:t>• </a:t>
            </a:r>
            <a:r>
              <a:rPr lang="en-IN" altLang="en-US" b="1" dirty="0" smtClean="0">
                <a:solidFill>
                  <a:srgbClr val="FF0000"/>
                </a:solidFill>
              </a:rPr>
              <a:t>Stage 1 (Catarrhal stage ): </a:t>
            </a:r>
          </a:p>
          <a:p>
            <a:pPr>
              <a:lnSpc>
                <a:spcPct val="90000"/>
              </a:lnSpc>
              <a:buNone/>
            </a:pPr>
            <a:r>
              <a:rPr lang="en-IN" altLang="en-US" b="1" dirty="0" smtClean="0"/>
              <a:t>•  Cold, runny nose and irritating cough</a:t>
            </a:r>
          </a:p>
          <a:p>
            <a:pPr>
              <a:lnSpc>
                <a:spcPct val="90000"/>
              </a:lnSpc>
              <a:buNone/>
            </a:pPr>
            <a:r>
              <a:rPr lang="en-IN" altLang="en-US" b="1" dirty="0" smtClean="0"/>
              <a:t>     Most infectious stage .Last for 14 days </a:t>
            </a:r>
          </a:p>
          <a:p>
            <a:pPr>
              <a:lnSpc>
                <a:spcPct val="90000"/>
              </a:lnSpc>
              <a:buNone/>
            </a:pPr>
            <a:r>
              <a:rPr lang="en-IN" altLang="en-US" b="1" dirty="0" smtClean="0">
                <a:solidFill>
                  <a:srgbClr val="FF0000"/>
                </a:solidFill>
              </a:rPr>
              <a:t>Stage 2 (Paroxysmal stage):</a:t>
            </a:r>
          </a:p>
          <a:p>
            <a:pPr>
              <a:lnSpc>
                <a:spcPct val="90000"/>
              </a:lnSpc>
              <a:buNone/>
            </a:pPr>
            <a:r>
              <a:rPr lang="en-IN" altLang="en-US" b="1" dirty="0" smtClean="0"/>
              <a:t>•  Severe series of coughs usually ending with a high-pitched whoop   </a:t>
            </a:r>
          </a:p>
          <a:p>
            <a:pPr>
              <a:lnSpc>
                <a:spcPct val="90000"/>
              </a:lnSpc>
              <a:buNone/>
            </a:pPr>
            <a:r>
              <a:rPr lang="en-IN" altLang="en-US" b="1" dirty="0" smtClean="0"/>
              <a:t>•  The whoop starts 1 to 2 weeks after the cold symptoms and lasts 6weeks  to 3months </a:t>
            </a:r>
          </a:p>
          <a:p>
            <a:pPr>
              <a:lnSpc>
                <a:spcPct val="90000"/>
              </a:lnSpc>
              <a:buNone/>
            </a:pPr>
            <a:r>
              <a:rPr lang="en-IN" altLang="en-US" b="1" dirty="0" smtClean="0"/>
              <a:t>•  Thick, clear, sticky mucous may be coughed up at the end of the coughing spasm </a:t>
            </a:r>
          </a:p>
          <a:p>
            <a:pPr>
              <a:lnSpc>
                <a:spcPct val="90000"/>
              </a:lnSpc>
              <a:buNone/>
            </a:pPr>
            <a:r>
              <a:rPr lang="en-IN" altLang="en-US" b="1" dirty="0" smtClean="0"/>
              <a:t>•  Coughing spasms are more frequent at night</a:t>
            </a:r>
            <a:endParaRPr lang="en-US" dirty="0" smtClean="0"/>
          </a:p>
          <a:p>
            <a:endParaRPr lang="en-US" dirty="0"/>
          </a:p>
        </p:txBody>
      </p:sp>
      <p:sp>
        <p:nvSpPr>
          <p:cNvPr id="3" name="Title 2"/>
          <p:cNvSpPr>
            <a:spLocks noGrp="1"/>
          </p:cNvSpPr>
          <p:nvPr>
            <p:ph type="title"/>
          </p:nvPr>
        </p:nvSpPr>
        <p:spPr/>
        <p:txBody>
          <a:bodyPr/>
          <a:lstStyle/>
          <a:p>
            <a:r>
              <a:rPr lang="en-US" dirty="0" smtClean="0"/>
              <a:t>Stages of whooping cough</a:t>
            </a:r>
            <a:endParaRPr lang="en-US" dirty="0"/>
          </a:p>
        </p:txBody>
      </p:sp>
    </p:spTree>
    <p:extLst>
      <p:ext uri="{BB962C8B-B14F-4D97-AF65-F5344CB8AC3E}">
        <p14:creationId xmlns:p14="http://schemas.microsoft.com/office/powerpoint/2010/main" val="225910269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None/>
            </a:pPr>
            <a:r>
              <a:rPr lang="en-IN" altLang="en-US" b="1" dirty="0" smtClean="0">
                <a:solidFill>
                  <a:srgbClr val="FF0000"/>
                </a:solidFill>
              </a:rPr>
              <a:t>Stage 3 (Convalescent stage ): </a:t>
            </a:r>
          </a:p>
          <a:p>
            <a:pPr>
              <a:lnSpc>
                <a:spcPct val="90000"/>
              </a:lnSpc>
              <a:buNone/>
            </a:pPr>
            <a:r>
              <a:rPr lang="en-IN" altLang="en-US" b="1" dirty="0" smtClean="0"/>
              <a:t>•  Gradual disappearance of symptoms  occurring over 2 to 4 weeks, however, coughing spells can last for weeks or months </a:t>
            </a:r>
          </a:p>
          <a:p>
            <a:pPr>
              <a:lnSpc>
                <a:spcPct val="90000"/>
              </a:lnSpc>
              <a:buNone/>
            </a:pPr>
            <a:r>
              <a:rPr lang="en-IN" altLang="en-US" b="1" dirty="0" smtClean="0"/>
              <a:t>•  Cough may become louder and may sound like it is getting worse as the person is getting better</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53360183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b="1" dirty="0" smtClean="0"/>
              <a:t>Bacteria attaches to cilia of ciliated epithelial cells in respiratory tract</a:t>
            </a:r>
          </a:p>
          <a:p>
            <a:pPr>
              <a:lnSpc>
                <a:spcPct val="90000"/>
              </a:lnSpc>
              <a:buNone/>
            </a:pPr>
            <a:r>
              <a:rPr lang="en-US" b="1" dirty="0" err="1" smtClean="0"/>
              <a:t>Pertussis</a:t>
            </a:r>
            <a:r>
              <a:rPr lang="en-US" b="1" dirty="0" smtClean="0"/>
              <a:t> antigens allow evasion of host defenses</a:t>
            </a:r>
          </a:p>
          <a:p>
            <a:pPr>
              <a:lnSpc>
                <a:spcPct val="90000"/>
              </a:lnSpc>
              <a:buNone/>
            </a:pPr>
            <a:r>
              <a:rPr lang="en-US" b="1" dirty="0" smtClean="0"/>
              <a:t> Causes local tissue damage in respiratory tract leading to manifestations of symptoms</a:t>
            </a:r>
            <a:endParaRPr lang="en-US" dirty="0" smtClean="0"/>
          </a:p>
          <a:p>
            <a:endParaRPr lang="en-US" dirty="0"/>
          </a:p>
        </p:txBody>
      </p:sp>
      <p:sp>
        <p:nvSpPr>
          <p:cNvPr id="3" name="Title 2"/>
          <p:cNvSpPr>
            <a:spLocks noGrp="1"/>
          </p:cNvSpPr>
          <p:nvPr>
            <p:ph type="title"/>
          </p:nvPr>
        </p:nvSpPr>
        <p:spPr/>
        <p:txBody>
          <a:bodyPr/>
          <a:lstStyle/>
          <a:p>
            <a:r>
              <a:rPr lang="en-US" dirty="0" smtClean="0"/>
              <a:t>Pathophysiology of </a:t>
            </a:r>
            <a:r>
              <a:rPr lang="en-US" dirty="0" err="1" smtClean="0"/>
              <a:t>pertusis</a:t>
            </a:r>
            <a:endParaRPr lang="en-US" dirty="0"/>
          </a:p>
        </p:txBody>
      </p:sp>
    </p:spTree>
    <p:extLst>
      <p:ext uri="{BB962C8B-B14F-4D97-AF65-F5344CB8AC3E}">
        <p14:creationId xmlns:p14="http://schemas.microsoft.com/office/powerpoint/2010/main" val="126991624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smtClean="0"/>
              <a:t>The newer </a:t>
            </a:r>
            <a:r>
              <a:rPr lang="en-US" altLang="en-US" b="1" dirty="0" err="1" smtClean="0"/>
              <a:t>macrolides</a:t>
            </a:r>
            <a:r>
              <a:rPr lang="en-US" altLang="en-US" b="1" dirty="0" smtClean="0"/>
              <a:t> (</a:t>
            </a:r>
            <a:r>
              <a:rPr lang="en-US" altLang="en-US" b="1" dirty="0" err="1" smtClean="0"/>
              <a:t>azithromycin</a:t>
            </a:r>
            <a:r>
              <a:rPr lang="en-US" altLang="en-US" b="1" dirty="0" smtClean="0"/>
              <a:t> and </a:t>
            </a:r>
            <a:r>
              <a:rPr lang="en-US" altLang="en-US" b="1" dirty="0" err="1" smtClean="0"/>
              <a:t>clarithromycin</a:t>
            </a:r>
            <a:r>
              <a:rPr lang="en-US" altLang="en-US" b="1" dirty="0" smtClean="0"/>
              <a:t>) have good </a:t>
            </a:r>
            <a:r>
              <a:rPr lang="en-US" altLang="en-US" b="1" dirty="0" err="1" smtClean="0"/>
              <a:t>acitivty</a:t>
            </a:r>
            <a:r>
              <a:rPr lang="en-US" altLang="en-US" b="1" dirty="0" smtClean="0"/>
              <a:t> against </a:t>
            </a:r>
            <a:r>
              <a:rPr lang="en-US" altLang="en-US" b="1" i="1" dirty="0" smtClean="0"/>
              <a:t>B </a:t>
            </a:r>
            <a:r>
              <a:rPr lang="en-US" altLang="en-US" b="1" i="1" dirty="0" err="1" smtClean="0"/>
              <a:t>pertussis</a:t>
            </a:r>
            <a:r>
              <a:rPr lang="en-US" altLang="en-US" b="1" i="1" dirty="0" smtClean="0"/>
              <a:t>.</a:t>
            </a:r>
          </a:p>
          <a:p>
            <a:r>
              <a:rPr lang="en-US" altLang="en-US" b="1" dirty="0" smtClean="0"/>
              <a:t> </a:t>
            </a:r>
            <a:r>
              <a:rPr lang="en-US" altLang="en-US" b="1" dirty="0" err="1" smtClean="0"/>
              <a:t>Clarithromycin</a:t>
            </a:r>
            <a:r>
              <a:rPr lang="en-US" altLang="en-US" b="1" dirty="0" smtClean="0"/>
              <a:t> (500 mg bid) used for 10 – 14 days and </a:t>
            </a:r>
            <a:r>
              <a:rPr lang="en-US" altLang="en-US" b="1" dirty="0" err="1" smtClean="0"/>
              <a:t>Azithromycin</a:t>
            </a:r>
            <a:r>
              <a:rPr lang="en-US" altLang="en-US" b="1" dirty="0" smtClean="0"/>
              <a:t> (500 mg/d) used for 5 – 7 days have been used with good results</a:t>
            </a:r>
          </a:p>
          <a:p>
            <a:r>
              <a:rPr lang="en-US" b="1" dirty="0" smtClean="0"/>
              <a:t>Steroids may reduce the number and severity of cough paroxysms, but are generally only recommended for infants with serious disease</a:t>
            </a:r>
          </a:p>
          <a:p>
            <a:endParaRPr lang="en-US" dirty="0"/>
          </a:p>
        </p:txBody>
      </p:sp>
      <p:sp>
        <p:nvSpPr>
          <p:cNvPr id="3" name="Title 2"/>
          <p:cNvSpPr>
            <a:spLocks noGrp="1"/>
          </p:cNvSpPr>
          <p:nvPr>
            <p:ph type="title"/>
          </p:nvPr>
        </p:nvSpPr>
        <p:spPr/>
        <p:txBody>
          <a:bodyPr/>
          <a:lstStyle/>
          <a:p>
            <a:r>
              <a:rPr lang="en-US" dirty="0" smtClean="0"/>
              <a:t>Management </a:t>
            </a:r>
            <a:endParaRPr lang="en-US" dirty="0"/>
          </a:p>
        </p:txBody>
      </p:sp>
    </p:spTree>
    <p:extLst>
      <p:ext uri="{BB962C8B-B14F-4D97-AF65-F5344CB8AC3E}">
        <p14:creationId xmlns:p14="http://schemas.microsoft.com/office/powerpoint/2010/main" val="4089549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None/>
            </a:pPr>
            <a:r>
              <a:rPr lang="en-US" sz="3200" b="1" dirty="0" smtClean="0"/>
              <a:t>The people at risk from malaria include:</a:t>
            </a:r>
          </a:p>
          <a:p>
            <a:pPr marL="1117854" lvl="2" indent="-514350">
              <a:buFont typeface="Wingdings" pitchFamily="2" charset="2"/>
              <a:buChar char="q"/>
            </a:pPr>
            <a:r>
              <a:rPr lang="en-US" sz="3200" b="1" dirty="0" smtClean="0"/>
              <a:t>Children under 5 years of age</a:t>
            </a:r>
          </a:p>
          <a:p>
            <a:pPr marL="1117854" lvl="2" indent="-514350">
              <a:buFont typeface="Wingdings" pitchFamily="2" charset="2"/>
              <a:buChar char="q"/>
            </a:pPr>
            <a:r>
              <a:rPr lang="en-US" sz="3200" b="1" dirty="0" smtClean="0"/>
              <a:t>Travelers from non-malaria area</a:t>
            </a:r>
          </a:p>
          <a:p>
            <a:pPr marL="1117854" lvl="2" indent="-514350">
              <a:buFont typeface="Wingdings" pitchFamily="2" charset="2"/>
              <a:buChar char="q"/>
            </a:pPr>
            <a:r>
              <a:rPr lang="en-US" sz="3200" b="1" dirty="0" smtClean="0"/>
              <a:t>People with sickle cell disease</a:t>
            </a:r>
          </a:p>
          <a:p>
            <a:pPr marL="1117854" lvl="2" indent="-514350">
              <a:buFont typeface="Wingdings" pitchFamily="2" charset="2"/>
              <a:buChar char="q"/>
            </a:pPr>
            <a:r>
              <a:rPr lang="en-US" sz="3200" b="1" dirty="0" smtClean="0"/>
              <a:t>Women in their first pregnancy {malaria thrives in placenta</a:t>
            </a:r>
          </a:p>
          <a:p>
            <a:pPr marL="1117854" lvl="2" indent="-514350">
              <a:buFont typeface="Wingdings" pitchFamily="2" charset="2"/>
              <a:buChar char="q"/>
            </a:pPr>
            <a:r>
              <a:rPr lang="en-US" sz="3200" b="1" dirty="0" err="1" smtClean="0"/>
              <a:t>Splenectomised</a:t>
            </a:r>
            <a:r>
              <a:rPr lang="en-US" sz="3200" b="1" dirty="0" smtClean="0"/>
              <a:t> patients</a:t>
            </a:r>
          </a:p>
          <a:p>
            <a:pPr marL="1117854" lvl="2" indent="-514350">
              <a:buFont typeface="Wingdings" pitchFamily="2" charset="2"/>
              <a:buChar char="q"/>
            </a:pPr>
            <a:endParaRPr lang="en-US" sz="3200" b="1" dirty="0" smtClean="0"/>
          </a:p>
          <a:p>
            <a:pPr marL="1117854" lvl="2" indent="-514350">
              <a:buFont typeface="Wingdings" pitchFamily="2" charset="2"/>
              <a:buChar char="q"/>
            </a:pPr>
            <a:endParaRPr lang="en-US" dirty="0" smtClean="0"/>
          </a:p>
          <a:p>
            <a:pPr marL="1117854" lvl="2" indent="-514350">
              <a:buFont typeface="Wingdings" pitchFamily="2" charset="2"/>
              <a:buChar char="q"/>
            </a:pPr>
            <a:endParaRPr lang="en-US" dirty="0" smtClean="0"/>
          </a:p>
        </p:txBody>
      </p:sp>
      <p:sp>
        <p:nvSpPr>
          <p:cNvPr id="3" name="Title 2"/>
          <p:cNvSpPr>
            <a:spLocks noGrp="1"/>
          </p:cNvSpPr>
          <p:nvPr>
            <p:ph type="title"/>
          </p:nvPr>
        </p:nvSpPr>
        <p:spPr/>
        <p:txBody>
          <a:bodyPr/>
          <a:lstStyle/>
          <a:p>
            <a:pPr marL="624078" indent="-514350"/>
            <a:r>
              <a:rPr lang="en-US" sz="4400" dirty="0" smtClean="0"/>
              <a:t>F} Risk groups</a:t>
            </a:r>
          </a:p>
        </p:txBody>
      </p:sp>
    </p:spTree>
    <p:extLst>
      <p:ext uri="{BB962C8B-B14F-4D97-AF65-F5344CB8AC3E}">
        <p14:creationId xmlns:p14="http://schemas.microsoft.com/office/powerpoint/2010/main" val="3593947856"/>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Encourage fluids ; offer small amounts of fluids frequently</a:t>
            </a:r>
          </a:p>
          <a:p>
            <a:r>
              <a:rPr lang="en-US" b="1" dirty="0" smtClean="0"/>
              <a:t>-observe for signs of airway obstruction such as </a:t>
            </a:r>
            <a:r>
              <a:rPr lang="en-US" b="1" dirty="0" err="1" smtClean="0"/>
              <a:t>cyanosis,retractions,increased</a:t>
            </a:r>
            <a:r>
              <a:rPr lang="en-US" b="1" dirty="0" smtClean="0"/>
              <a:t> restlessness</a:t>
            </a:r>
          </a:p>
          <a:p>
            <a:r>
              <a:rPr lang="en-US" b="1" dirty="0" smtClean="0"/>
              <a:t>Administer oxygen if </a:t>
            </a:r>
            <a:r>
              <a:rPr lang="en-US" b="1" dirty="0" err="1" smtClean="0"/>
              <a:t>dyspnea</a:t>
            </a:r>
            <a:r>
              <a:rPr lang="en-US" b="1" dirty="0" smtClean="0"/>
              <a:t> and cyanosis is present</a:t>
            </a:r>
          </a:p>
          <a:p>
            <a:r>
              <a:rPr lang="en-US" b="1" dirty="0" smtClean="0"/>
              <a:t>Give adequate fluids.</a:t>
            </a:r>
          </a:p>
          <a:p>
            <a:r>
              <a:rPr lang="en-US" b="1" dirty="0" smtClean="0"/>
              <a:t>Intubation possibly necessary incase of airway obstruction</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85292023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Provide restful environment and reduce factors that promote paroxysm such as </a:t>
            </a:r>
            <a:r>
              <a:rPr lang="en-US" b="1" dirty="0" err="1" smtClean="0"/>
              <a:t>dust,smoke,sudden</a:t>
            </a:r>
            <a:r>
              <a:rPr lang="en-US" b="1" dirty="0" smtClean="0"/>
              <a:t> change in </a:t>
            </a:r>
            <a:r>
              <a:rPr lang="en-US" b="1" dirty="0" err="1" smtClean="0"/>
              <a:t>temperature,chilling,activity,excitement.Keep</a:t>
            </a:r>
            <a:r>
              <a:rPr lang="en-US" b="1" dirty="0" smtClean="0"/>
              <a:t> </a:t>
            </a:r>
          </a:p>
          <a:p>
            <a:pPr>
              <a:buNone/>
            </a:pPr>
            <a:r>
              <a:rPr lang="en-US" b="1" dirty="0" smtClean="0"/>
              <a:t>room well ventilated.</a:t>
            </a:r>
          </a:p>
          <a:p>
            <a:pPr>
              <a:buNone/>
            </a:pPr>
            <a:r>
              <a:rPr lang="en-US" b="1" dirty="0" smtClean="0"/>
              <a:t>COMPLICATIONS</a:t>
            </a:r>
          </a:p>
          <a:p>
            <a:pPr>
              <a:buNone/>
            </a:pPr>
            <a:r>
              <a:rPr lang="en-US" b="1" dirty="0" smtClean="0"/>
              <a:t>Pneumonia</a:t>
            </a:r>
          </a:p>
          <a:p>
            <a:pPr>
              <a:buNone/>
            </a:pPr>
            <a:r>
              <a:rPr lang="en-US" b="1" dirty="0" err="1" smtClean="0"/>
              <a:t>Atelectasis</a:t>
            </a:r>
            <a:endParaRPr lang="en-US" b="1" dirty="0" smtClean="0"/>
          </a:p>
          <a:p>
            <a:pPr>
              <a:buNone/>
            </a:pPr>
            <a:r>
              <a:rPr lang="en-US" b="1" dirty="0" err="1" smtClean="0"/>
              <a:t>Otitis</a:t>
            </a:r>
            <a:r>
              <a:rPr lang="en-US" b="1" dirty="0" smtClean="0"/>
              <a:t> media</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393090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Convulsions</a:t>
            </a:r>
          </a:p>
          <a:p>
            <a:r>
              <a:rPr lang="en-US" b="1" dirty="0" smtClean="0"/>
              <a:t>Hemorrhage ; </a:t>
            </a:r>
            <a:r>
              <a:rPr lang="en-US" b="1" dirty="0" err="1" smtClean="0"/>
              <a:t>subarachnoid,subconjuctival</a:t>
            </a:r>
            <a:r>
              <a:rPr lang="en-US" b="1" dirty="0" smtClean="0"/>
              <a:t> and </a:t>
            </a:r>
            <a:r>
              <a:rPr lang="en-US" b="1" dirty="0" err="1" smtClean="0"/>
              <a:t>epistaxis</a:t>
            </a:r>
            <a:r>
              <a:rPr lang="en-US" b="1" dirty="0" smtClean="0"/>
              <a:t> </a:t>
            </a:r>
          </a:p>
          <a:p>
            <a:r>
              <a:rPr lang="en-US" b="1" dirty="0" smtClean="0"/>
              <a:t>Dehydration</a:t>
            </a:r>
          </a:p>
          <a:p>
            <a:r>
              <a:rPr lang="en-US" b="1" dirty="0" smtClean="0"/>
              <a:t>Weight loss</a:t>
            </a:r>
          </a:p>
          <a:p>
            <a:r>
              <a:rPr lang="en-US" b="1" dirty="0" smtClean="0"/>
              <a:t>PREVENTION </a:t>
            </a:r>
          </a:p>
          <a:p>
            <a:r>
              <a:rPr lang="en-US" b="1" dirty="0" smtClean="0"/>
              <a:t>-Immunization with triple vaccine </a:t>
            </a:r>
            <a:r>
              <a:rPr lang="en-US" b="1" dirty="0" err="1" smtClean="0"/>
              <a:t>penta</a:t>
            </a:r>
            <a:endParaRPr lang="en-US" b="1" dirty="0" smtClean="0"/>
          </a:p>
          <a:p>
            <a:r>
              <a:rPr lang="en-US" b="1" dirty="0" smtClean="0"/>
              <a:t>-Hand washing after handling secretions.</a:t>
            </a:r>
          </a:p>
          <a:p>
            <a:r>
              <a:rPr lang="en-US" b="1" dirty="0" smtClean="0"/>
              <a:t>-Isolation of infected persons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922742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This is a viral infectious disease of the parotid glands that can also affect other glands.</a:t>
            </a:r>
          </a:p>
          <a:p>
            <a:r>
              <a:rPr lang="en-GB" b="1" dirty="0" smtClean="0"/>
              <a:t>It is characterized by painful swellings of salivary glands  </a:t>
            </a:r>
          </a:p>
          <a:p>
            <a:r>
              <a:rPr lang="en-GB" b="1" dirty="0" smtClean="0"/>
              <a:t>Causal organism : </a:t>
            </a:r>
            <a:r>
              <a:rPr lang="en-GB" b="1" dirty="0" err="1" smtClean="0"/>
              <a:t>paramyxovirus</a:t>
            </a:r>
            <a:endParaRPr lang="en-GB" b="1" dirty="0" smtClean="0"/>
          </a:p>
          <a:p>
            <a:r>
              <a:rPr lang="en-GB" b="1" dirty="0" smtClean="0"/>
              <a:t>Transmission :  droplets or contact with the salivary secretions of the infected person.</a:t>
            </a:r>
          </a:p>
          <a:p>
            <a:r>
              <a:rPr lang="en-GB" b="1" dirty="0" smtClean="0"/>
              <a:t>Incubation period : 14-21 days</a:t>
            </a:r>
            <a:br>
              <a:rPr lang="en-GB" b="1" dirty="0" smtClean="0"/>
            </a:br>
            <a:r>
              <a:rPr lang="en-GB" b="1" dirty="0" smtClean="0"/>
              <a:t>period of communicability : most communicable immediately before and after swelling begins</a:t>
            </a:r>
            <a:endParaRPr lang="en-US" dirty="0" smtClean="0"/>
          </a:p>
          <a:p>
            <a:endParaRPr lang="en-US" dirty="0"/>
          </a:p>
        </p:txBody>
      </p:sp>
      <p:sp>
        <p:nvSpPr>
          <p:cNvPr id="3" name="Title 2"/>
          <p:cNvSpPr>
            <a:spLocks noGrp="1"/>
          </p:cNvSpPr>
          <p:nvPr>
            <p:ph type="title"/>
          </p:nvPr>
        </p:nvSpPr>
        <p:spPr/>
        <p:txBody>
          <a:bodyPr>
            <a:normAutofit/>
          </a:bodyPr>
          <a:lstStyle/>
          <a:p>
            <a:r>
              <a:rPr lang="en-GB" dirty="0" smtClean="0"/>
              <a:t>Mumps(Infective or Epidemic </a:t>
            </a:r>
            <a:r>
              <a:rPr lang="en-GB" dirty="0" err="1" smtClean="0"/>
              <a:t>Parotitis</a:t>
            </a:r>
            <a:r>
              <a:rPr lang="en-GB" dirty="0" smtClean="0"/>
              <a:t>) </a:t>
            </a:r>
            <a:endParaRPr lang="en-US" dirty="0"/>
          </a:p>
        </p:txBody>
      </p:sp>
    </p:spTree>
    <p:extLst>
      <p:ext uri="{BB962C8B-B14F-4D97-AF65-F5344CB8AC3E}">
        <p14:creationId xmlns:p14="http://schemas.microsoft.com/office/powerpoint/2010/main" val="162813233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err="1" smtClean="0"/>
              <a:t>Prodromal</a:t>
            </a:r>
            <a:r>
              <a:rPr lang="en-US" sz="3200" b="1" dirty="0" smtClean="0"/>
              <a:t> stage : fever ,headache ,malaise and anorexia for 24hrs followed by earache that is aggravated by chewing.</a:t>
            </a:r>
          </a:p>
          <a:p>
            <a:r>
              <a:rPr lang="en-US" sz="3200" b="1" dirty="0" smtClean="0"/>
              <a:t>Enlargement of parotid gland accompanied by pain and tenderness (</a:t>
            </a:r>
            <a:r>
              <a:rPr lang="en-US" sz="3200" b="1" dirty="0" err="1" smtClean="0"/>
              <a:t>parotitis</a:t>
            </a:r>
            <a:r>
              <a:rPr lang="en-US" sz="3200" b="1" dirty="0" smtClean="0"/>
              <a:t>)</a:t>
            </a:r>
          </a:p>
          <a:p>
            <a:r>
              <a:rPr lang="en-US" sz="3200" b="1" u="sng" dirty="0" smtClean="0">
                <a:solidFill>
                  <a:srgbClr val="FF0000"/>
                </a:solidFill>
              </a:rPr>
              <a:t>Complications</a:t>
            </a:r>
          </a:p>
          <a:p>
            <a:r>
              <a:rPr lang="en-US" sz="3200" b="1" dirty="0" err="1" smtClean="0"/>
              <a:t>Orchitis</a:t>
            </a:r>
            <a:r>
              <a:rPr lang="en-US" sz="3200" b="1" dirty="0" smtClean="0"/>
              <a:t> :inflammation of one or both of the testicles.</a:t>
            </a:r>
          </a:p>
          <a:p>
            <a:endParaRPr lang="en-US" dirty="0"/>
          </a:p>
        </p:txBody>
      </p:sp>
      <p:sp>
        <p:nvSpPr>
          <p:cNvPr id="3" name="Title 2"/>
          <p:cNvSpPr>
            <a:spLocks noGrp="1"/>
          </p:cNvSpPr>
          <p:nvPr>
            <p:ph type="title"/>
          </p:nvPr>
        </p:nvSpPr>
        <p:spPr/>
        <p:txBody>
          <a:bodyPr/>
          <a:lstStyle/>
          <a:p>
            <a:r>
              <a:rPr lang="en-US" dirty="0" smtClean="0"/>
              <a:t>Clinical manifestations</a:t>
            </a:r>
            <a:endParaRPr lang="en-US" dirty="0"/>
          </a:p>
        </p:txBody>
      </p:sp>
    </p:spTree>
    <p:extLst>
      <p:ext uri="{BB962C8B-B14F-4D97-AF65-F5344CB8AC3E}">
        <p14:creationId xmlns:p14="http://schemas.microsoft.com/office/powerpoint/2010/main" val="106599572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Oophoritis</a:t>
            </a:r>
            <a:r>
              <a:rPr lang="en-US" b="1" dirty="0" smtClean="0"/>
              <a:t> :inflammation of an </a:t>
            </a:r>
            <a:r>
              <a:rPr lang="en-US" b="1" dirty="0" err="1" smtClean="0"/>
              <a:t>ovary.Presents</a:t>
            </a:r>
            <a:r>
              <a:rPr lang="en-US" b="1" dirty="0" smtClean="0"/>
              <a:t> with severe lower abdominal pain and vomiting</a:t>
            </a:r>
          </a:p>
          <a:p>
            <a:r>
              <a:rPr lang="en-US" b="1" dirty="0" err="1" smtClean="0"/>
              <a:t>Prostatitis:inflammation</a:t>
            </a:r>
            <a:r>
              <a:rPr lang="en-US" b="1" dirty="0" smtClean="0"/>
              <a:t> of the prostate </a:t>
            </a:r>
            <a:r>
              <a:rPr lang="en-US" b="1" dirty="0" err="1" smtClean="0"/>
              <a:t>gland.It</a:t>
            </a:r>
            <a:r>
              <a:rPr lang="en-US" b="1" dirty="0" smtClean="0"/>
              <a:t> is characterized by unexplained fever and </a:t>
            </a:r>
            <a:r>
              <a:rPr lang="en-US" b="1" dirty="0" err="1" smtClean="0"/>
              <a:t>dysuria</a:t>
            </a:r>
            <a:endParaRPr lang="en-US" b="1" dirty="0" smtClean="0"/>
          </a:p>
          <a:p>
            <a:r>
              <a:rPr lang="en-US" b="1" dirty="0" smtClean="0"/>
              <a:t>Mastitis :inflammation of the mammary gland in the breast. Characterized by pain and swelling</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52567416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Pancreatitis : inflammation of the </a:t>
            </a:r>
            <a:r>
              <a:rPr lang="en-US" b="1" dirty="0" err="1" smtClean="0"/>
              <a:t>pancreas.Presents</a:t>
            </a:r>
            <a:r>
              <a:rPr lang="en-US" b="1" dirty="0" smtClean="0"/>
              <a:t> with severe upper abdominal </a:t>
            </a:r>
            <a:r>
              <a:rPr lang="en-US" b="1" dirty="0" err="1" smtClean="0"/>
              <a:t>pain,vomiting</a:t>
            </a:r>
            <a:r>
              <a:rPr lang="en-US" b="1" dirty="0" smtClean="0"/>
              <a:t> and fever</a:t>
            </a:r>
          </a:p>
          <a:p>
            <a:r>
              <a:rPr lang="en-US" b="1" dirty="0" smtClean="0"/>
              <a:t>Meningitis ; inflammation of </a:t>
            </a:r>
            <a:r>
              <a:rPr lang="en-US" b="1" dirty="0" err="1" smtClean="0"/>
              <a:t>meninges</a:t>
            </a:r>
            <a:r>
              <a:rPr lang="en-US" b="1" dirty="0" smtClean="0"/>
              <a:t> .,presents with </a:t>
            </a:r>
            <a:r>
              <a:rPr lang="en-US" b="1" dirty="0" err="1" smtClean="0"/>
              <a:t>headache,fever,vomiting</a:t>
            </a:r>
            <a:r>
              <a:rPr lang="en-US" b="1" dirty="0" smtClean="0"/>
              <a:t> and neck </a:t>
            </a:r>
            <a:r>
              <a:rPr lang="en-US" b="1" dirty="0" err="1" smtClean="0"/>
              <a:t>rigitidy</a:t>
            </a:r>
            <a:endParaRPr lang="en-US" b="1" dirty="0" smtClean="0"/>
          </a:p>
          <a:p>
            <a:r>
              <a:rPr lang="en-US" b="1" dirty="0" smtClean="0"/>
              <a:t>Encephalitis : inflammation of the brain </a:t>
            </a:r>
            <a:r>
              <a:rPr lang="en-US" b="1" dirty="0" err="1" smtClean="0"/>
              <a:t>tissue.presents</a:t>
            </a:r>
            <a:r>
              <a:rPr lang="en-US" b="1" dirty="0" smtClean="0"/>
              <a:t> with severe </a:t>
            </a:r>
            <a:r>
              <a:rPr lang="en-US" b="1" dirty="0" err="1" smtClean="0"/>
              <a:t>headache,fever,vomiting,convulsions,cranial</a:t>
            </a:r>
            <a:r>
              <a:rPr lang="en-US" b="1" dirty="0" smtClean="0"/>
              <a:t> nerve palsies</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8077979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Analgesics for pain</a:t>
            </a:r>
          </a:p>
          <a:p>
            <a:r>
              <a:rPr lang="en-US" sz="2400" b="1" dirty="0" smtClean="0"/>
              <a:t>Antipyretics for fever</a:t>
            </a:r>
          </a:p>
          <a:p>
            <a:r>
              <a:rPr lang="en-US" sz="2400" b="1" dirty="0" smtClean="0"/>
              <a:t>Oral or iv fluids</a:t>
            </a:r>
          </a:p>
          <a:p>
            <a:pPr algn="ctr">
              <a:buNone/>
            </a:pPr>
            <a:r>
              <a:rPr lang="en-US" sz="2400" b="1" u="sng" dirty="0" smtClean="0">
                <a:solidFill>
                  <a:srgbClr val="FF0000"/>
                </a:solidFill>
              </a:rPr>
              <a:t>Nursing management</a:t>
            </a:r>
          </a:p>
          <a:p>
            <a:r>
              <a:rPr lang="en-US" b="1" dirty="0" smtClean="0"/>
              <a:t>Isolate the child until period of communicability subsides </a:t>
            </a:r>
          </a:p>
          <a:p>
            <a:pPr lvl="0"/>
            <a:r>
              <a:rPr lang="en-GB" b="1" dirty="0" smtClean="0"/>
              <a:t>Maintain bed rest in a warm room until swelling subsides </a:t>
            </a:r>
            <a:endParaRPr lang="en-US" b="1" dirty="0" smtClean="0"/>
          </a:p>
          <a:p>
            <a:pPr lvl="0"/>
            <a:r>
              <a:rPr lang="en-GB" b="1" dirty="0" smtClean="0"/>
              <a:t>Give analgesics and antipyretics </a:t>
            </a:r>
            <a:br>
              <a:rPr lang="en-GB" b="1" dirty="0" smtClean="0"/>
            </a:br>
            <a:r>
              <a:rPr lang="en-GB" b="1" dirty="0" smtClean="0"/>
              <a:t>as required </a:t>
            </a:r>
            <a:endParaRPr lang="en-US" b="1" dirty="0" smtClean="0"/>
          </a:p>
          <a:p>
            <a:pPr lvl="0"/>
            <a:r>
              <a:rPr lang="en-GB" b="1" dirty="0" smtClean="0"/>
              <a:t>Encourage fluids and soft bland foods </a:t>
            </a:r>
            <a:endParaRPr lang="en-US" b="1" dirty="0" smtClean="0"/>
          </a:p>
          <a:p>
            <a:endParaRPr lang="en-US" dirty="0"/>
          </a:p>
        </p:txBody>
      </p:sp>
      <p:sp>
        <p:nvSpPr>
          <p:cNvPr id="3" name="Title 2"/>
          <p:cNvSpPr>
            <a:spLocks noGrp="1"/>
          </p:cNvSpPr>
          <p:nvPr>
            <p:ph type="title"/>
          </p:nvPr>
        </p:nvSpPr>
        <p:spPr/>
        <p:txBody>
          <a:bodyPr/>
          <a:lstStyle/>
          <a:p>
            <a:r>
              <a:rPr lang="en-US" dirty="0" smtClean="0"/>
              <a:t>Management </a:t>
            </a:r>
            <a:endParaRPr lang="en-US" dirty="0"/>
          </a:p>
        </p:txBody>
      </p:sp>
    </p:spTree>
    <p:extLst>
      <p:ext uri="{BB962C8B-B14F-4D97-AF65-F5344CB8AC3E}">
        <p14:creationId xmlns:p14="http://schemas.microsoft.com/office/powerpoint/2010/main" val="44145349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b="1" dirty="0" smtClean="0"/>
              <a:t>Avoid foods which contain acid and which require chewing because they may </a:t>
            </a:r>
            <a:br>
              <a:rPr lang="en-GB" b="1" dirty="0" smtClean="0"/>
            </a:br>
            <a:r>
              <a:rPr lang="en-GB" b="1" dirty="0" smtClean="0"/>
              <a:t>increase pain </a:t>
            </a:r>
            <a:endParaRPr lang="en-US" b="1" dirty="0" smtClean="0"/>
          </a:p>
          <a:p>
            <a:pPr lvl="0"/>
            <a:r>
              <a:rPr lang="en-GB" b="1" dirty="0" smtClean="0"/>
              <a:t>Apply heat or cold compress to neck whichever is more comfortable </a:t>
            </a:r>
            <a:endParaRPr lang="en-US" b="1" dirty="0" smtClean="0"/>
          </a:p>
          <a:p>
            <a:pPr lvl="0"/>
            <a:r>
              <a:rPr lang="en-GB" b="1" dirty="0" smtClean="0"/>
              <a:t>Observe the child's vital signs of temperature, pulse and respiration and record them every four hours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4164748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smtClean="0">
                <a:hlinkClick r:id="rId2"/>
              </a:rPr>
              <a:t>Isolate the person with mumps from childcare, preschool, school and work</a:t>
            </a:r>
            <a:r>
              <a:rPr lang="en-US" b="1" dirty="0" smtClean="0"/>
              <a:t> for 5 days after the onset of swelling</a:t>
            </a:r>
          </a:p>
          <a:p>
            <a:r>
              <a:rPr lang="en-US" b="1" dirty="0" smtClean="0"/>
              <a:t>Tissues and other objects soiled with nasal secretions should be disposed of appropriately</a:t>
            </a:r>
          </a:p>
          <a:p>
            <a:r>
              <a:rPr lang="en-US" b="1" dirty="0" smtClean="0"/>
              <a:t>Vaccination with </a:t>
            </a:r>
            <a:r>
              <a:rPr lang="en-US" b="1" dirty="0" smtClean="0">
                <a:hlinkClick r:id="rId3"/>
              </a:rPr>
              <a:t>measles, mumps and</a:t>
            </a:r>
            <a:br>
              <a:rPr lang="en-US" b="1" dirty="0" smtClean="0">
                <a:hlinkClick r:id="rId3"/>
              </a:rPr>
            </a:br>
            <a:r>
              <a:rPr lang="en-US" b="1" dirty="0" smtClean="0">
                <a:hlinkClick r:id="rId3"/>
              </a:rPr>
              <a:t>rubella (MMR) combination vaccine</a:t>
            </a:r>
            <a:r>
              <a:rPr lang="en-US" b="1" dirty="0" smtClean="0"/>
              <a:t> or the </a:t>
            </a:r>
            <a:r>
              <a:rPr lang="en-US" b="1" dirty="0" smtClean="0">
                <a:hlinkClick r:id="rId4"/>
              </a:rPr>
              <a:t>measles, mumps, rubella and </a:t>
            </a:r>
            <a:r>
              <a:rPr lang="en-US" b="1" dirty="0" err="1" smtClean="0">
                <a:hlinkClick r:id="rId4"/>
              </a:rPr>
              <a:t>varicella</a:t>
            </a:r>
            <a:r>
              <a:rPr lang="en-US" b="1" dirty="0" smtClean="0">
                <a:hlinkClick r:id="rId4"/>
              </a:rPr>
              <a:t> (MMRV) combination vaccine</a:t>
            </a:r>
            <a:endParaRPr lang="en-US" b="1" dirty="0" smtClean="0"/>
          </a:p>
          <a:p>
            <a:r>
              <a:rPr lang="en-US" b="1" dirty="0" smtClean="0"/>
              <a:t>vaccination of contacts* after exposure will not stop the infection, though it will protect against future exposure</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73234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Transmitted by female anopheles mosquito</a:t>
            </a:r>
          </a:p>
          <a:p>
            <a:r>
              <a:rPr lang="en-US" sz="2800" b="1" dirty="0" smtClean="0"/>
              <a:t>Requires human blood for the development of its eggs.</a:t>
            </a:r>
          </a:p>
          <a:p>
            <a:r>
              <a:rPr lang="en-US" sz="2800" b="1" dirty="0" smtClean="0"/>
              <a:t>Has 2 cycles of development : sexual cycle in mosquito and asexual cycle in human beings.</a:t>
            </a:r>
          </a:p>
          <a:p>
            <a:r>
              <a:rPr lang="en-US" sz="2800" b="1" dirty="0" smtClean="0"/>
              <a:t>The following are 8 stages that describe transmission of malaria both in human beings and Mosquito</a:t>
            </a:r>
            <a:r>
              <a:rPr lang="en-US" dirty="0" smtClean="0"/>
              <a:t>.</a:t>
            </a:r>
            <a:endParaRPr lang="en-US" dirty="0"/>
          </a:p>
        </p:txBody>
      </p:sp>
      <p:sp>
        <p:nvSpPr>
          <p:cNvPr id="3" name="Title 2"/>
          <p:cNvSpPr>
            <a:spLocks noGrp="1"/>
          </p:cNvSpPr>
          <p:nvPr>
            <p:ph type="title"/>
          </p:nvPr>
        </p:nvSpPr>
        <p:spPr/>
        <p:txBody>
          <a:bodyPr>
            <a:normAutofit/>
          </a:bodyPr>
          <a:lstStyle/>
          <a:p>
            <a:pPr algn="ctr"/>
            <a:r>
              <a:rPr lang="en-US" dirty="0" err="1" smtClean="0"/>
              <a:t>G.Transmission</a:t>
            </a:r>
            <a:r>
              <a:rPr lang="en-US" dirty="0" smtClean="0"/>
              <a:t> and life cycle of malaria</a:t>
            </a:r>
            <a:endParaRPr lang="en-US" dirty="0"/>
          </a:p>
        </p:txBody>
      </p:sp>
    </p:spTree>
    <p:extLst>
      <p:ext uri="{BB962C8B-B14F-4D97-AF65-F5344CB8AC3E}">
        <p14:creationId xmlns:p14="http://schemas.microsoft.com/office/powerpoint/2010/main" val="2273912204"/>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An emerging disease is one that has appeared in a population for the first time, or that may have existed previously but is rapidly increasing in incidence or geographic range.</a:t>
            </a:r>
          </a:p>
          <a:p>
            <a:r>
              <a:rPr lang="en-US" sz="2800" b="1" dirty="0" smtClean="0"/>
              <a:t>Re-emerging diseases are diseases that have been known for some time, had fallen to such low levels that they were no longer considered public health problems &amp; are now showing upward trends in incidence or prevalence worldwide</a:t>
            </a:r>
          </a:p>
        </p:txBody>
      </p:sp>
      <p:sp>
        <p:nvSpPr>
          <p:cNvPr id="3" name="Title 2"/>
          <p:cNvSpPr>
            <a:spLocks noGrp="1"/>
          </p:cNvSpPr>
          <p:nvPr>
            <p:ph type="title"/>
          </p:nvPr>
        </p:nvSpPr>
        <p:spPr/>
        <p:txBody>
          <a:bodyPr>
            <a:normAutofit/>
          </a:bodyPr>
          <a:lstStyle/>
          <a:p>
            <a:pPr algn="ctr"/>
            <a:r>
              <a:rPr lang="en-US" dirty="0" smtClean="0"/>
              <a:t>EMERGING AND RE-EMERGING DISEASES</a:t>
            </a:r>
            <a:endParaRPr lang="en-US" dirty="0"/>
          </a:p>
        </p:txBody>
      </p:sp>
    </p:spTree>
    <p:extLst>
      <p:ext uri="{BB962C8B-B14F-4D97-AF65-F5344CB8AC3E}">
        <p14:creationId xmlns:p14="http://schemas.microsoft.com/office/powerpoint/2010/main" val="2567544112"/>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Evolution of pathogenic infectious agents </a:t>
            </a:r>
          </a:p>
          <a:p>
            <a:pPr>
              <a:buNone/>
            </a:pPr>
            <a:r>
              <a:rPr lang="en-US" sz="2800" b="1" dirty="0" smtClean="0"/>
              <a:t>	(microbial adaptation &amp; change)</a:t>
            </a:r>
          </a:p>
          <a:p>
            <a:r>
              <a:rPr lang="en-US" sz="2800" b="1" dirty="0" smtClean="0"/>
              <a:t>Development of resistance to drugs </a:t>
            </a:r>
          </a:p>
          <a:p>
            <a:r>
              <a:rPr lang="en-US" sz="2800" b="1" dirty="0" smtClean="0"/>
              <a:t>Resistance of vectors to pesticides</a:t>
            </a:r>
          </a:p>
          <a:p>
            <a:r>
              <a:rPr lang="en-US" sz="2800" b="1" dirty="0" smtClean="0"/>
              <a:t>Human demographic change (inhabiting new areas)</a:t>
            </a:r>
          </a:p>
          <a:p>
            <a:r>
              <a:rPr lang="en-US" sz="2800" b="1" dirty="0" smtClean="0"/>
              <a:t>Human </a:t>
            </a:r>
            <a:r>
              <a:rPr lang="en-US" sz="2800" b="1" dirty="0" err="1" smtClean="0"/>
              <a:t>behaviour</a:t>
            </a:r>
            <a:r>
              <a:rPr lang="en-US" sz="2800" b="1" dirty="0" smtClean="0"/>
              <a:t> (sexual &amp; drug use)</a:t>
            </a:r>
          </a:p>
          <a:p>
            <a:r>
              <a:rPr lang="en-US" sz="2800" b="1" dirty="0" smtClean="0"/>
              <a:t>Human susceptibility to infection (</a:t>
            </a:r>
            <a:r>
              <a:rPr lang="en-US" sz="2800" b="1" dirty="0" err="1" smtClean="0"/>
              <a:t>Immunosuppression</a:t>
            </a:r>
            <a:r>
              <a:rPr lang="en-US" sz="2800" b="1" dirty="0" smtClean="0"/>
              <a:t>)</a:t>
            </a:r>
          </a:p>
          <a:p>
            <a:r>
              <a:rPr lang="en-US" sz="2800" b="1" dirty="0" smtClean="0"/>
              <a:t>Poverty &amp; social inequality</a:t>
            </a:r>
          </a:p>
          <a:p>
            <a:pPr>
              <a:buNone/>
            </a:pPr>
            <a:endParaRPr lang="en-US" sz="2800" b="1" dirty="0" smtClean="0"/>
          </a:p>
        </p:txBody>
      </p:sp>
      <p:sp>
        <p:nvSpPr>
          <p:cNvPr id="3" name="Title 2"/>
          <p:cNvSpPr>
            <a:spLocks noGrp="1"/>
          </p:cNvSpPr>
          <p:nvPr>
            <p:ph type="title"/>
          </p:nvPr>
        </p:nvSpPr>
        <p:spPr/>
        <p:txBody>
          <a:bodyPr>
            <a:normAutofit/>
          </a:bodyPr>
          <a:lstStyle/>
          <a:p>
            <a:pPr algn="ctr"/>
            <a:r>
              <a:rPr lang="en-US" dirty="0" smtClean="0"/>
              <a:t>Factors Contributing To Emergence</a:t>
            </a:r>
            <a:endParaRPr lang="en-US" dirty="0"/>
          </a:p>
        </p:txBody>
      </p:sp>
    </p:spTree>
    <p:extLst>
      <p:ext uri="{BB962C8B-B14F-4D97-AF65-F5344CB8AC3E}">
        <p14:creationId xmlns:p14="http://schemas.microsoft.com/office/powerpoint/2010/main" val="4196106482"/>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Climate &amp; changing ecosystems</a:t>
            </a:r>
          </a:p>
          <a:p>
            <a:r>
              <a:rPr lang="en-US" b="1" dirty="0" smtClean="0"/>
              <a:t>Economic development &amp; Land use (urbanization, deforestation)</a:t>
            </a:r>
          </a:p>
          <a:p>
            <a:r>
              <a:rPr lang="en-US" b="1" dirty="0" smtClean="0"/>
              <a:t>Technology &amp; industry (food processing &amp; handling)</a:t>
            </a:r>
          </a:p>
          <a:p>
            <a:r>
              <a:rPr lang="en-US" b="1" dirty="0" smtClean="0"/>
              <a:t>International travel &amp; commerce </a:t>
            </a:r>
          </a:p>
          <a:p>
            <a:r>
              <a:rPr lang="en-US" b="1" dirty="0" smtClean="0"/>
              <a:t>Breakdown of public health measure (war, unrest, overcrowding)</a:t>
            </a:r>
          </a:p>
          <a:p>
            <a:r>
              <a:rPr lang="en-US" b="1" dirty="0" smtClean="0"/>
              <a:t>Deterioration in surveillance systems (lack of political will)</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00396023"/>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contributing to the emergence </a:t>
            </a:r>
            <a:br>
              <a:rPr lang="en-US" dirty="0"/>
            </a:br>
            <a:endParaRPr lang="en-US" dirty="0"/>
          </a:p>
        </p:txBody>
      </p:sp>
      <p:sp>
        <p:nvSpPr>
          <p:cNvPr id="3" name="Content Placeholder 2"/>
          <p:cNvSpPr>
            <a:spLocks noGrp="1"/>
          </p:cNvSpPr>
          <p:nvPr>
            <p:ph idx="1"/>
          </p:nvPr>
        </p:nvSpPr>
        <p:spPr/>
        <p:txBody>
          <a:bodyPr/>
          <a:lstStyle/>
          <a:p>
            <a:r>
              <a:rPr lang="en-US" dirty="0" smtClean="0"/>
              <a:t> </a:t>
            </a:r>
            <a:r>
              <a:rPr lang="en-US" dirty="0"/>
              <a:t>AGENT: • Evolution of pathogenic infectious agents (microbial adaptation &amp; change) </a:t>
            </a:r>
            <a:endParaRPr lang="en-US" dirty="0" smtClean="0"/>
          </a:p>
          <a:p>
            <a:pPr marL="0" indent="0">
              <a:buNone/>
            </a:pPr>
            <a:r>
              <a:rPr lang="en-US" dirty="0" smtClean="0"/>
              <a:t>• </a:t>
            </a:r>
            <a:r>
              <a:rPr lang="en-US" dirty="0"/>
              <a:t>Development of resistance to drugs: Wrong prescribing practices Non-adherence by patients Counterfeit drugs Use of anti-infective drugs in animals &amp; plants </a:t>
            </a:r>
            <a:endParaRPr lang="en-US" dirty="0" smtClean="0"/>
          </a:p>
          <a:p>
            <a:pPr marL="0" indent="0">
              <a:buNone/>
            </a:pPr>
            <a:r>
              <a:rPr lang="en-US" dirty="0" smtClean="0"/>
              <a:t>• </a:t>
            </a:r>
            <a:r>
              <a:rPr lang="en-US" dirty="0"/>
              <a:t>Resistance of vectors to pesticides </a:t>
            </a:r>
          </a:p>
        </p:txBody>
      </p:sp>
    </p:spTree>
    <p:extLst>
      <p:ext uri="{BB962C8B-B14F-4D97-AF65-F5344CB8AC3E}">
        <p14:creationId xmlns:p14="http://schemas.microsoft.com/office/powerpoint/2010/main" val="343704893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a:t>
            </a:r>
            <a:endParaRPr lang="en-US" dirty="0"/>
          </a:p>
        </p:txBody>
      </p:sp>
      <p:sp>
        <p:nvSpPr>
          <p:cNvPr id="3" name="Content Placeholder 2"/>
          <p:cNvSpPr>
            <a:spLocks noGrp="1"/>
          </p:cNvSpPr>
          <p:nvPr>
            <p:ph idx="1"/>
          </p:nvPr>
        </p:nvSpPr>
        <p:spPr/>
        <p:txBody>
          <a:bodyPr/>
          <a:lstStyle/>
          <a:p>
            <a:r>
              <a:rPr lang="en-US" dirty="0"/>
              <a:t>HOST: • Human demographic change (inhabiting new areas) </a:t>
            </a:r>
            <a:endParaRPr lang="en-US" dirty="0" smtClean="0"/>
          </a:p>
          <a:p>
            <a:pPr marL="0" indent="0">
              <a:buNone/>
            </a:pPr>
            <a:r>
              <a:rPr lang="en-US" dirty="0" smtClean="0"/>
              <a:t>• </a:t>
            </a:r>
            <a:r>
              <a:rPr lang="en-US" dirty="0"/>
              <a:t>Human </a:t>
            </a:r>
            <a:r>
              <a:rPr lang="en-US" dirty="0" err="1"/>
              <a:t>behaviour</a:t>
            </a:r>
            <a:r>
              <a:rPr lang="en-US" dirty="0" smtClean="0"/>
              <a:t>:</a:t>
            </a:r>
          </a:p>
          <a:p>
            <a:pPr marL="0" indent="0">
              <a:buNone/>
            </a:pPr>
            <a:r>
              <a:rPr lang="en-US" dirty="0" smtClean="0"/>
              <a:t> </a:t>
            </a:r>
            <a:r>
              <a:rPr lang="en-US" dirty="0"/>
              <a:t>1. Unsafe sexual practices (HIV, </a:t>
            </a:r>
            <a:r>
              <a:rPr lang="en-US" dirty="0" err="1"/>
              <a:t>Gonorrhoea</a:t>
            </a:r>
            <a:r>
              <a:rPr lang="en-US" dirty="0"/>
              <a:t>, Syphilis</a:t>
            </a:r>
            <a:r>
              <a:rPr lang="en-US" dirty="0" smtClean="0"/>
              <a:t>)</a:t>
            </a:r>
          </a:p>
          <a:p>
            <a:pPr marL="0" indent="0">
              <a:buNone/>
            </a:pPr>
            <a:r>
              <a:rPr lang="en-US" dirty="0" smtClean="0"/>
              <a:t> </a:t>
            </a:r>
            <a:r>
              <a:rPr lang="en-US" dirty="0"/>
              <a:t>2. Changes in agricultural &amp; food production patterns- food- borne infectious agents (E. coli) </a:t>
            </a:r>
            <a:endParaRPr lang="en-US" dirty="0" smtClean="0"/>
          </a:p>
          <a:p>
            <a:pPr marL="0" indent="0">
              <a:buNone/>
            </a:pPr>
            <a:r>
              <a:rPr lang="en-US" dirty="0" smtClean="0"/>
              <a:t>3</a:t>
            </a:r>
            <a:r>
              <a:rPr lang="en-US" dirty="0"/>
              <a:t>. Increased international travel (Influenza) </a:t>
            </a:r>
            <a:endParaRPr lang="en-US" dirty="0" smtClean="0"/>
          </a:p>
          <a:p>
            <a:pPr marL="0" indent="0">
              <a:buNone/>
            </a:pPr>
            <a:r>
              <a:rPr lang="en-US" dirty="0" smtClean="0"/>
              <a:t>• </a:t>
            </a:r>
            <a:r>
              <a:rPr lang="en-US" dirty="0"/>
              <a:t>Human susceptibility to infection (Immunosuppression</a:t>
            </a:r>
            <a:r>
              <a:rPr lang="en-US" dirty="0" smtClean="0"/>
              <a:t>)</a:t>
            </a:r>
          </a:p>
          <a:p>
            <a:pPr marL="0" indent="0">
              <a:buNone/>
            </a:pPr>
            <a:r>
              <a:rPr lang="en-US" dirty="0" smtClean="0"/>
              <a:t> </a:t>
            </a:r>
            <a:r>
              <a:rPr lang="en-US" dirty="0"/>
              <a:t>• Poverty &amp; social inequality </a:t>
            </a:r>
          </a:p>
        </p:txBody>
      </p:sp>
    </p:spTree>
    <p:extLst>
      <p:ext uri="{BB962C8B-B14F-4D97-AF65-F5344CB8AC3E}">
        <p14:creationId xmlns:p14="http://schemas.microsoft.com/office/powerpoint/2010/main" val="180535126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9216"/>
          </a:xfrm>
        </p:spPr>
        <p:txBody>
          <a:bodyPr>
            <a:normAutofit fontScale="90000"/>
          </a:bodyPr>
          <a:lstStyle/>
          <a:p>
            <a:endParaRPr lang="en-US" dirty="0"/>
          </a:p>
        </p:txBody>
      </p:sp>
      <p:sp>
        <p:nvSpPr>
          <p:cNvPr id="3" name="Content Placeholder 2"/>
          <p:cNvSpPr>
            <a:spLocks noGrp="1"/>
          </p:cNvSpPr>
          <p:nvPr>
            <p:ph idx="1"/>
          </p:nvPr>
        </p:nvSpPr>
        <p:spPr>
          <a:xfrm>
            <a:off x="838200" y="1124262"/>
            <a:ext cx="10515600" cy="5052701"/>
          </a:xfrm>
        </p:spPr>
        <p:txBody>
          <a:bodyPr/>
          <a:lstStyle/>
          <a:p>
            <a:r>
              <a:rPr lang="en-US" dirty="0"/>
              <a:t>ENVIRONMENT: • Climate &amp; changing ecosystems: </a:t>
            </a:r>
            <a:endParaRPr lang="en-US" dirty="0" smtClean="0"/>
          </a:p>
          <a:p>
            <a:r>
              <a:rPr lang="en-US" dirty="0" smtClean="0"/>
              <a:t>Deforestation </a:t>
            </a:r>
            <a:r>
              <a:rPr lang="en-US" dirty="0"/>
              <a:t>forces animals into closer human contact- increased possibility for agents to breach species barrier between animals &amp; humans EL Nino- Triggers natural disasters &amp; related outbreaks of infectious diseases (Malaria, Cholera) Global warming- spread of Malaria, Dengue, </a:t>
            </a:r>
            <a:r>
              <a:rPr lang="en-US" dirty="0" err="1"/>
              <a:t>Leishmaniasis</a:t>
            </a:r>
            <a:r>
              <a:rPr lang="en-US" dirty="0"/>
              <a:t>, </a:t>
            </a:r>
            <a:r>
              <a:rPr lang="en-US" dirty="0" err="1" smtClean="0"/>
              <a:t>Filariasis</a:t>
            </a:r>
            <a:endParaRPr lang="en-US" dirty="0" smtClean="0"/>
          </a:p>
          <a:p>
            <a:pPr marL="0" indent="0">
              <a:buNone/>
            </a:pPr>
            <a:r>
              <a:rPr lang="en-US" dirty="0" smtClean="0"/>
              <a:t> </a:t>
            </a:r>
            <a:r>
              <a:rPr lang="en-US" dirty="0"/>
              <a:t>• Economic development &amp; Land use (urbanization, deforestation) </a:t>
            </a:r>
            <a:endParaRPr lang="en-US" dirty="0" smtClean="0"/>
          </a:p>
          <a:p>
            <a:pPr marL="0" indent="0">
              <a:buNone/>
            </a:pPr>
            <a:r>
              <a:rPr lang="en-US" dirty="0" smtClean="0"/>
              <a:t>• </a:t>
            </a:r>
            <a:r>
              <a:rPr lang="en-US" dirty="0"/>
              <a:t>Technology &amp; industry (food processing &amp; handling</a:t>
            </a:r>
            <a:r>
              <a:rPr lang="en-US" dirty="0" smtClean="0"/>
              <a:t>)</a:t>
            </a:r>
          </a:p>
          <a:p>
            <a:pPr marL="0" indent="0">
              <a:buNone/>
            </a:pPr>
            <a:r>
              <a:rPr lang="en-US" dirty="0" smtClean="0"/>
              <a:t> </a:t>
            </a:r>
            <a:r>
              <a:rPr lang="en-US" dirty="0"/>
              <a:t>• International travel &amp; commerce </a:t>
            </a:r>
            <a:endParaRPr lang="en-US" dirty="0" smtClean="0"/>
          </a:p>
          <a:p>
            <a:pPr marL="0" indent="0">
              <a:buNone/>
            </a:pPr>
            <a:r>
              <a:rPr lang="en-US" dirty="0" smtClean="0"/>
              <a:t>• </a:t>
            </a:r>
            <a:r>
              <a:rPr lang="en-US" dirty="0"/>
              <a:t>Deterioration in surveillance systems (lack of political will) </a:t>
            </a:r>
            <a:endParaRPr lang="en-US" dirty="0" smtClean="0"/>
          </a:p>
          <a:p>
            <a:pPr marL="0" indent="0">
              <a:buNone/>
            </a:pPr>
            <a:endParaRPr lang="en-US" dirty="0"/>
          </a:p>
        </p:txBody>
      </p:sp>
    </p:spTree>
    <p:extLst>
      <p:ext uri="{BB962C8B-B14F-4D97-AF65-F5344CB8AC3E}">
        <p14:creationId xmlns:p14="http://schemas.microsoft.com/office/powerpoint/2010/main" val="323189351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35376"/>
          </a:xfrm>
        </p:spPr>
        <p:txBody>
          <a:bodyPr>
            <a:normAutofit fontScale="90000"/>
          </a:bodyPr>
          <a:lstStyle/>
          <a:p>
            <a:endParaRPr lang="en-US" dirty="0"/>
          </a:p>
        </p:txBody>
      </p:sp>
      <p:sp>
        <p:nvSpPr>
          <p:cNvPr id="3" name="Content Placeholder 2"/>
          <p:cNvSpPr>
            <a:spLocks noGrp="1"/>
          </p:cNvSpPr>
          <p:nvPr>
            <p:ph idx="1"/>
          </p:nvPr>
        </p:nvSpPr>
        <p:spPr>
          <a:xfrm>
            <a:off x="477672" y="586854"/>
            <a:ext cx="11054686" cy="5590109"/>
          </a:xfrm>
        </p:spPr>
        <p:txBody>
          <a:bodyPr>
            <a:normAutofit/>
          </a:bodyPr>
          <a:lstStyle/>
          <a:p>
            <a:r>
              <a:rPr lang="en-US" dirty="0"/>
              <a:t>Breakdown of public health measure (war, unrest, overcrowding): Poor populations- major reservoir &amp; source of continued transmission Poverty- Malnutrition- Severe infectious disease cycle Lack of funding, Poor prioritization of health funds, Misplaced in curative rather than preventive infrastructure, failure to develop adequate health delivery </a:t>
            </a:r>
            <a:r>
              <a:rPr lang="en-US" dirty="0" smtClean="0"/>
              <a:t>systems</a:t>
            </a:r>
          </a:p>
          <a:p>
            <a:pPr marL="0" indent="0">
              <a:buNone/>
            </a:pPr>
            <a:r>
              <a:rPr lang="en-US" dirty="0" smtClean="0"/>
              <a:t> </a:t>
            </a:r>
            <a:r>
              <a:rPr lang="en-US" dirty="0"/>
              <a:t>• Uncontrolled Urbanization &amp; Population Displacement: Growth of densely populated cities- substandard housing, unsafe water, poor sanitation, overcrowding, indoor air </a:t>
            </a:r>
            <a:r>
              <a:rPr lang="en-US" dirty="0" smtClean="0"/>
              <a:t>pollution</a:t>
            </a:r>
          </a:p>
          <a:p>
            <a:r>
              <a:rPr lang="en-US" dirty="0" smtClean="0"/>
              <a:t> Bioterrorism; </a:t>
            </a:r>
            <a:r>
              <a:rPr lang="en-US" dirty="0"/>
              <a:t>Possible deliberate release of infectious agents by dissident individuals or terrorist groups • Biological agents are attractive instruments of terror- easy to produce, mass casualties, difficult to detect, widespread panic &amp; civil disruption </a:t>
            </a:r>
          </a:p>
        </p:txBody>
      </p:sp>
    </p:spTree>
    <p:extLst>
      <p:ext uri="{BB962C8B-B14F-4D97-AF65-F5344CB8AC3E}">
        <p14:creationId xmlns:p14="http://schemas.microsoft.com/office/powerpoint/2010/main" val="416691554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9137"/>
          </a:xfrm>
        </p:spPr>
        <p:txBody>
          <a:bodyPr/>
          <a:lstStyle/>
          <a:p>
            <a:r>
              <a:rPr lang="en-US" dirty="0" smtClean="0"/>
              <a:t>examples</a:t>
            </a:r>
            <a:endParaRPr lang="en-US" dirty="0"/>
          </a:p>
        </p:txBody>
      </p:sp>
      <p:sp>
        <p:nvSpPr>
          <p:cNvPr id="3" name="Content Placeholder 2"/>
          <p:cNvSpPr>
            <a:spLocks noGrp="1"/>
          </p:cNvSpPr>
          <p:nvPr>
            <p:ph idx="1"/>
          </p:nvPr>
        </p:nvSpPr>
        <p:spPr>
          <a:xfrm>
            <a:off x="838200" y="1139252"/>
            <a:ext cx="10515600" cy="5037711"/>
          </a:xfrm>
        </p:spPr>
        <p:txBody>
          <a:bodyPr>
            <a:normAutofit/>
          </a:bodyPr>
          <a:lstStyle/>
          <a:p>
            <a:r>
              <a:rPr lang="en-US" dirty="0"/>
              <a:t>1993: Hantavirus pulmonary syndrome (United States) • </a:t>
            </a:r>
            <a:endParaRPr lang="en-US" dirty="0" smtClean="0"/>
          </a:p>
          <a:p>
            <a:r>
              <a:rPr lang="en-US" dirty="0" smtClean="0"/>
              <a:t>1994</a:t>
            </a:r>
            <a:r>
              <a:rPr lang="en-US" dirty="0"/>
              <a:t>: Plague (India</a:t>
            </a:r>
            <a:r>
              <a:rPr lang="en-US" dirty="0" smtClean="0"/>
              <a:t>)</a:t>
            </a:r>
          </a:p>
          <a:p>
            <a:pPr marL="0" indent="0">
              <a:buNone/>
            </a:pPr>
            <a:r>
              <a:rPr lang="en-US" dirty="0" smtClean="0"/>
              <a:t> </a:t>
            </a:r>
            <a:r>
              <a:rPr lang="en-US" dirty="0"/>
              <a:t>• 1995: Ebola fever (Democratic Republic of Congo) </a:t>
            </a:r>
            <a:endParaRPr lang="en-US" dirty="0" smtClean="0"/>
          </a:p>
          <a:p>
            <a:pPr marL="0" indent="0">
              <a:buNone/>
            </a:pPr>
            <a:r>
              <a:rPr lang="en-US" dirty="0" smtClean="0"/>
              <a:t>• </a:t>
            </a:r>
            <a:r>
              <a:rPr lang="en-US" dirty="0"/>
              <a:t>1996: New variant Creutzfeldt-Jakob disease (United Kingdom</a:t>
            </a:r>
            <a:r>
              <a:rPr lang="en-US" dirty="0" smtClean="0"/>
              <a:t>)</a:t>
            </a:r>
          </a:p>
          <a:p>
            <a:pPr marL="0" indent="0">
              <a:buNone/>
            </a:pPr>
            <a:r>
              <a:rPr lang="en-US" dirty="0" smtClean="0"/>
              <a:t> </a:t>
            </a:r>
            <a:r>
              <a:rPr lang="en-US" dirty="0"/>
              <a:t>• 1997: H5N1 influenza (Hong Kong</a:t>
            </a:r>
            <a:r>
              <a:rPr lang="en-US" dirty="0" smtClean="0"/>
              <a:t>);</a:t>
            </a:r>
          </a:p>
          <a:p>
            <a:pPr marL="0" indent="0">
              <a:buNone/>
            </a:pPr>
            <a:r>
              <a:rPr lang="en-US" dirty="0" smtClean="0"/>
              <a:t> </a:t>
            </a:r>
            <a:r>
              <a:rPr lang="en-US" dirty="0"/>
              <a:t>• 1998: </a:t>
            </a:r>
            <a:r>
              <a:rPr lang="en-US" dirty="0" err="1"/>
              <a:t>Nipah</a:t>
            </a:r>
            <a:r>
              <a:rPr lang="en-US" dirty="0"/>
              <a:t> virus encephalitis (Malaysia, </a:t>
            </a:r>
            <a:r>
              <a:rPr lang="en-US" dirty="0" smtClean="0"/>
              <a:t>Singapore)</a:t>
            </a:r>
          </a:p>
          <a:p>
            <a:r>
              <a:rPr lang="en-US" dirty="0" smtClean="0"/>
              <a:t>2003</a:t>
            </a:r>
            <a:r>
              <a:rPr lang="en-US" dirty="0"/>
              <a:t>: Severe acute respiratory syndrome (SARS) (multiple countries</a:t>
            </a:r>
            <a:r>
              <a:rPr lang="en-US" dirty="0" smtClean="0"/>
              <a:t>) </a:t>
            </a:r>
            <a:r>
              <a:rPr lang="en-US" dirty="0"/>
              <a:t>• 2004: H5N1 </a:t>
            </a:r>
            <a:r>
              <a:rPr lang="en-US" dirty="0" smtClean="0"/>
              <a:t>influenza (bird flue) </a:t>
            </a:r>
            <a:r>
              <a:rPr lang="en-US" dirty="0"/>
              <a:t>(Southeast Asia</a:t>
            </a:r>
            <a:r>
              <a:rPr lang="en-US" dirty="0" smtClean="0"/>
              <a:t>)</a:t>
            </a:r>
          </a:p>
          <a:p>
            <a:r>
              <a:rPr lang="en-US" dirty="0" smtClean="0"/>
              <a:t>2009 H1N1influenza (swine flue)  multiple countries</a:t>
            </a:r>
          </a:p>
          <a:p>
            <a:r>
              <a:rPr lang="en-US" dirty="0" smtClean="0"/>
              <a:t>2019 SARScov-2 (covid-19) multiple countries</a:t>
            </a:r>
            <a:endParaRPr lang="en-US" dirty="0"/>
          </a:p>
        </p:txBody>
      </p:sp>
    </p:spTree>
    <p:extLst>
      <p:ext uri="{BB962C8B-B14F-4D97-AF65-F5344CB8AC3E}">
        <p14:creationId xmlns:p14="http://schemas.microsoft.com/office/powerpoint/2010/main" val="54678972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Tasks in Dealing with Emerging Diseases</a:t>
            </a:r>
            <a:endParaRPr lang="en-US" dirty="0"/>
          </a:p>
        </p:txBody>
      </p:sp>
      <p:sp>
        <p:nvSpPr>
          <p:cNvPr id="3" name="Content Placeholder 2"/>
          <p:cNvSpPr>
            <a:spLocks noGrp="1"/>
          </p:cNvSpPr>
          <p:nvPr>
            <p:ph idx="1"/>
          </p:nvPr>
        </p:nvSpPr>
        <p:spPr/>
        <p:txBody>
          <a:bodyPr/>
          <a:lstStyle/>
          <a:p>
            <a:r>
              <a:rPr lang="en-GB" dirty="0"/>
              <a:t>Surveillance at national, regional, global level</a:t>
            </a:r>
          </a:p>
          <a:p>
            <a:pPr lvl="1"/>
            <a:r>
              <a:rPr lang="en-GB" dirty="0"/>
              <a:t>epidemiological</a:t>
            </a:r>
          </a:p>
          <a:p>
            <a:pPr marL="685800" lvl="2" indent="-285750">
              <a:lnSpc>
                <a:spcPct val="60000"/>
              </a:lnSpc>
            </a:pPr>
            <a:r>
              <a:rPr lang="en-GB" dirty="0"/>
              <a:t>laboratory</a:t>
            </a:r>
          </a:p>
          <a:p>
            <a:pPr marL="685800" lvl="2" indent="-285750">
              <a:lnSpc>
                <a:spcPct val="60000"/>
              </a:lnSpc>
            </a:pPr>
            <a:r>
              <a:rPr lang="en-GB" dirty="0"/>
              <a:t>ecological</a:t>
            </a:r>
          </a:p>
          <a:p>
            <a:pPr marL="685800" lvl="2" indent="-285750">
              <a:lnSpc>
                <a:spcPct val="60000"/>
              </a:lnSpc>
            </a:pPr>
            <a:r>
              <a:rPr lang="en-GB" dirty="0"/>
              <a:t>anthropological</a:t>
            </a:r>
          </a:p>
          <a:p>
            <a:r>
              <a:rPr lang="en-GB" dirty="0"/>
              <a:t>Investigation and early control measures</a:t>
            </a:r>
          </a:p>
          <a:p>
            <a:r>
              <a:rPr lang="en-GB" dirty="0"/>
              <a:t>Implement prevention measures</a:t>
            </a:r>
          </a:p>
          <a:p>
            <a:pPr marL="285750" lvl="1" indent="-285750"/>
            <a:r>
              <a:rPr lang="en-GB" dirty="0"/>
              <a:t>behavioural, political, environmental</a:t>
            </a:r>
          </a:p>
          <a:p>
            <a:r>
              <a:rPr lang="en-GB" dirty="0"/>
              <a:t>Monitoring, evaluation</a:t>
            </a:r>
          </a:p>
          <a:p>
            <a:endParaRPr lang="en-US" dirty="0"/>
          </a:p>
        </p:txBody>
      </p:sp>
    </p:spTree>
    <p:extLst>
      <p:ext uri="{BB962C8B-B14F-4D97-AF65-F5344CB8AC3E}">
        <p14:creationId xmlns:p14="http://schemas.microsoft.com/office/powerpoint/2010/main" val="61412218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Solutions</a:t>
            </a:r>
          </a:p>
        </p:txBody>
      </p:sp>
      <p:sp>
        <p:nvSpPr>
          <p:cNvPr id="3" name="Content Placeholder 2"/>
          <p:cNvSpPr>
            <a:spLocks noGrp="1"/>
          </p:cNvSpPr>
          <p:nvPr>
            <p:ph idx="1"/>
          </p:nvPr>
        </p:nvSpPr>
        <p:spPr/>
        <p:txBody>
          <a:bodyPr/>
          <a:lstStyle/>
          <a:p>
            <a:pPr>
              <a:buNone/>
            </a:pPr>
            <a:r>
              <a:rPr lang="en-US" sz="3200" dirty="0"/>
              <a:t>Public health surveillance &amp; response systems </a:t>
            </a:r>
          </a:p>
          <a:p>
            <a:r>
              <a:rPr lang="en-US" dirty="0"/>
              <a:t>Rapidly detect unusual, unexpected, unexplained disease patterns</a:t>
            </a:r>
          </a:p>
          <a:p>
            <a:r>
              <a:rPr lang="en-US" dirty="0"/>
              <a:t>Track &amp; exchange information in real time</a:t>
            </a:r>
          </a:p>
          <a:p>
            <a:r>
              <a:rPr lang="en-US" dirty="0"/>
              <a:t>Response effort that can quickly become global</a:t>
            </a:r>
          </a:p>
          <a:p>
            <a:r>
              <a:rPr lang="en-US" dirty="0"/>
              <a:t>Contain transmission swiftly &amp; decisively</a:t>
            </a:r>
          </a:p>
        </p:txBody>
      </p:sp>
    </p:spTree>
    <p:extLst>
      <p:ext uri="{BB962C8B-B14F-4D97-AF65-F5344CB8AC3E}">
        <p14:creationId xmlns:p14="http://schemas.microsoft.com/office/powerpoint/2010/main" val="77284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1"/>
            <a:ext cx="10972800" cy="4864291"/>
          </a:xfrm>
        </p:spPr>
        <p:txBody>
          <a:bodyPr>
            <a:normAutofit/>
          </a:bodyPr>
          <a:lstStyle/>
          <a:p>
            <a:pPr marL="624078" indent="-514350">
              <a:buFont typeface="+mj-lt"/>
              <a:buAutoNum type="arabicPeriod"/>
            </a:pPr>
            <a:r>
              <a:rPr lang="en-US" b="1" i="1" dirty="0" smtClean="0">
                <a:solidFill>
                  <a:srgbClr val="FF0000"/>
                </a:solidFill>
              </a:rPr>
              <a:t>Sporozoites</a:t>
            </a:r>
            <a:r>
              <a:rPr lang="en-US" b="1" dirty="0" smtClean="0"/>
              <a:t> in mosquitoes salivary gland are injected into host via proboscis of mosquito. They stay in circulation for 30 minutes then rapidly migrate to the liver. A sporozoite is a spore formed after fertilization.</a:t>
            </a:r>
          </a:p>
          <a:p>
            <a:pPr marL="624078" indent="-514350">
              <a:buFont typeface="+mj-lt"/>
              <a:buAutoNum type="arabicPeriod"/>
            </a:pPr>
            <a:r>
              <a:rPr lang="en-US" b="1" i="1" dirty="0" smtClean="0">
                <a:solidFill>
                  <a:srgbClr val="FF0000"/>
                </a:solidFill>
              </a:rPr>
              <a:t>Hepatic {liver} stage </a:t>
            </a:r>
            <a:r>
              <a:rPr lang="en-US" b="1" dirty="0" smtClean="0"/>
              <a:t>:{</a:t>
            </a:r>
            <a:r>
              <a:rPr lang="en-US" b="1" dirty="0" err="1" smtClean="0"/>
              <a:t>exo-erythrocytic</a:t>
            </a:r>
            <a:r>
              <a:rPr lang="en-US" b="1" dirty="0" smtClean="0"/>
              <a:t> stage}</a:t>
            </a:r>
          </a:p>
          <a:p>
            <a:pPr marL="1117854" lvl="2" indent="-514350">
              <a:buFont typeface="Wingdings" pitchFamily="2" charset="2"/>
              <a:buChar char="q"/>
            </a:pPr>
            <a:r>
              <a:rPr lang="en-US" sz="2600" b="1" dirty="0" smtClean="0"/>
              <a:t>Takes 9-14 days</a:t>
            </a:r>
          </a:p>
          <a:p>
            <a:pPr marL="1117854" lvl="2" indent="-514350">
              <a:buFont typeface="Wingdings" pitchFamily="2" charset="2"/>
              <a:buChar char="q"/>
            </a:pPr>
            <a:r>
              <a:rPr lang="en-US" sz="2600" b="1" dirty="0" smtClean="0"/>
              <a:t> sporozoite is taken up by the </a:t>
            </a:r>
            <a:r>
              <a:rPr lang="en-US" sz="2600" b="1" dirty="0" err="1" smtClean="0"/>
              <a:t>kupffer</a:t>
            </a:r>
            <a:r>
              <a:rPr lang="en-US" sz="2600" b="1" dirty="0" smtClean="0"/>
              <a:t> cells of the liver and then passes through into </a:t>
            </a:r>
            <a:r>
              <a:rPr lang="en-US" sz="2600" b="1" dirty="0" err="1" smtClean="0"/>
              <a:t>hepatocytes</a:t>
            </a:r>
            <a:r>
              <a:rPr lang="en-US" sz="2600" b="1" dirty="0" smtClean="0"/>
              <a:t> or liver cells.</a:t>
            </a:r>
          </a:p>
          <a:p>
            <a:pPr marL="1117854" lvl="2" indent="-514350">
              <a:buFont typeface="Wingdings" pitchFamily="2" charset="2"/>
              <a:buChar char="q"/>
            </a:pPr>
            <a:r>
              <a:rPr lang="en-US" sz="2600" b="1" dirty="0" smtClean="0"/>
              <a:t>Sporozoite mature into hepatic </a:t>
            </a:r>
            <a:r>
              <a:rPr lang="en-US" sz="2600" b="1" i="1" dirty="0" err="1" smtClean="0">
                <a:solidFill>
                  <a:srgbClr val="FF0000"/>
                </a:solidFill>
              </a:rPr>
              <a:t>Schizont</a:t>
            </a:r>
            <a:r>
              <a:rPr lang="en-US" sz="2600" b="1" i="1" dirty="0" smtClean="0">
                <a:solidFill>
                  <a:srgbClr val="FF0000"/>
                </a:solidFill>
              </a:rPr>
              <a:t> </a:t>
            </a:r>
          </a:p>
          <a:p>
            <a:pPr marL="1117854" lvl="2" indent="-514350">
              <a:buFont typeface="Wingdings" pitchFamily="2" charset="2"/>
              <a:buChar char="q"/>
            </a:pPr>
            <a:r>
              <a:rPr lang="en-US" sz="2600" b="1" dirty="0" smtClean="0"/>
              <a:t>Each </a:t>
            </a:r>
            <a:r>
              <a:rPr lang="en-US" sz="2600" b="1" dirty="0" err="1" smtClean="0"/>
              <a:t>schizont</a:t>
            </a:r>
            <a:r>
              <a:rPr lang="en-US" sz="2600" b="1" dirty="0" smtClean="0"/>
              <a:t> multiplies  into thousands of other forms called </a:t>
            </a:r>
            <a:r>
              <a:rPr lang="en-US" sz="2600" b="1" dirty="0" smtClean="0">
                <a:solidFill>
                  <a:srgbClr val="FF0000"/>
                </a:solidFill>
              </a:rPr>
              <a:t>merozoites</a:t>
            </a:r>
            <a:r>
              <a:rPr lang="en-US" sz="2600" b="1" dirty="0" smtClean="0"/>
              <a:t> which are released into general circulation</a:t>
            </a:r>
            <a:endParaRPr lang="en-US" sz="2600" b="1" i="1" dirty="0" smtClean="0">
              <a:solidFill>
                <a:srgbClr val="FF0000"/>
              </a:solidFill>
            </a:endParaRPr>
          </a:p>
          <a:p>
            <a:pPr marL="624078" indent="-514350">
              <a:buFont typeface="+mj-lt"/>
              <a:buAutoNum type="arabicPeriod"/>
            </a:pPr>
            <a:endParaRPr lang="en-US" dirty="0"/>
          </a:p>
        </p:txBody>
      </p:sp>
      <p:sp>
        <p:nvSpPr>
          <p:cNvPr id="3" name="Title 2"/>
          <p:cNvSpPr>
            <a:spLocks noGrp="1"/>
          </p:cNvSpPr>
          <p:nvPr>
            <p:ph type="title"/>
          </p:nvPr>
        </p:nvSpPr>
        <p:spPr>
          <a:xfrm>
            <a:off x="609600" y="274638"/>
            <a:ext cx="10972800" cy="868362"/>
          </a:xfrm>
        </p:spPr>
        <p:txBody>
          <a:bodyPr>
            <a:normAutofit/>
          </a:bodyPr>
          <a:lstStyle/>
          <a:p>
            <a:pPr algn="ctr"/>
            <a:r>
              <a:rPr lang="en-US" dirty="0" smtClean="0"/>
              <a:t>In Human beings {asexual cycle}</a:t>
            </a:r>
            <a:endParaRPr lang="en-US" dirty="0"/>
          </a:p>
        </p:txBody>
      </p:sp>
    </p:spTree>
    <p:extLst>
      <p:ext uri="{BB962C8B-B14F-4D97-AF65-F5344CB8AC3E}">
        <p14:creationId xmlns:p14="http://schemas.microsoft.com/office/powerpoint/2010/main" val="1736056886"/>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of the WHO</a:t>
            </a:r>
          </a:p>
        </p:txBody>
      </p:sp>
      <p:sp>
        <p:nvSpPr>
          <p:cNvPr id="3" name="Content Placeholder 2"/>
          <p:cNvSpPr>
            <a:spLocks noGrp="1"/>
          </p:cNvSpPr>
          <p:nvPr>
            <p:ph idx="1"/>
          </p:nvPr>
        </p:nvSpPr>
        <p:spPr/>
        <p:txBody>
          <a:bodyPr/>
          <a:lstStyle/>
          <a:p>
            <a:pPr marL="0" indent="0">
              <a:buNone/>
            </a:pPr>
            <a:r>
              <a:rPr lang="en-US" dirty="0" smtClean="0"/>
              <a:t>• </a:t>
            </a:r>
            <a:r>
              <a:rPr lang="en-US" dirty="0"/>
              <a:t>Developing global and regional strategies </a:t>
            </a:r>
            <a:endParaRPr lang="en-US" dirty="0" smtClean="0"/>
          </a:p>
          <a:p>
            <a:pPr marL="0" indent="0">
              <a:buNone/>
            </a:pPr>
            <a:r>
              <a:rPr lang="en-US" dirty="0" smtClean="0"/>
              <a:t>• </a:t>
            </a:r>
            <a:r>
              <a:rPr lang="en-US" dirty="0"/>
              <a:t>Appointing Task Force • Generous grant from WHO regular </a:t>
            </a:r>
            <a:r>
              <a:rPr lang="en-US" dirty="0" smtClean="0"/>
              <a:t>budget</a:t>
            </a:r>
          </a:p>
          <a:p>
            <a:pPr marL="0" indent="0">
              <a:buNone/>
            </a:pPr>
            <a:r>
              <a:rPr lang="en-US" dirty="0" smtClean="0"/>
              <a:t> </a:t>
            </a:r>
            <a:r>
              <a:rPr lang="en-US" dirty="0"/>
              <a:t>• Support the World Bank </a:t>
            </a:r>
            <a:r>
              <a:rPr lang="en-US" dirty="0" smtClean="0"/>
              <a:t>grant</a:t>
            </a:r>
          </a:p>
          <a:p>
            <a:pPr marL="0" indent="0">
              <a:buNone/>
            </a:pPr>
            <a:r>
              <a:rPr lang="en-US" dirty="0" smtClean="0"/>
              <a:t> </a:t>
            </a:r>
            <a:r>
              <a:rPr lang="en-US" dirty="0"/>
              <a:t>• GOARN (Global Outbreak Alert &amp; Response Network) </a:t>
            </a:r>
            <a:endParaRPr lang="en-US" dirty="0" smtClean="0"/>
          </a:p>
          <a:p>
            <a:pPr marL="0" indent="0">
              <a:buNone/>
            </a:pPr>
            <a:r>
              <a:rPr lang="en-US" dirty="0" smtClean="0"/>
              <a:t>• </a:t>
            </a:r>
            <a:r>
              <a:rPr lang="en-US" dirty="0"/>
              <a:t>Mechanism for combating international disease </a:t>
            </a:r>
            <a:r>
              <a:rPr lang="en-US" dirty="0" smtClean="0"/>
              <a:t>outbreaks</a:t>
            </a:r>
          </a:p>
          <a:p>
            <a:pPr marL="0" indent="0">
              <a:buNone/>
            </a:pPr>
            <a:r>
              <a:rPr lang="en-US" dirty="0" smtClean="0"/>
              <a:t> </a:t>
            </a:r>
            <a:r>
              <a:rPr lang="en-US" dirty="0"/>
              <a:t>• Ensure rapid deployment of technical assistance, contribute to long-term epidemic preparedness &amp; capacity building </a:t>
            </a:r>
          </a:p>
          <a:p>
            <a:r>
              <a:rPr lang="en-US" smtClean="0"/>
              <a:t>surveillance</a:t>
            </a:r>
            <a:endParaRPr lang="en-US" dirty="0"/>
          </a:p>
        </p:txBody>
      </p:sp>
    </p:spTree>
    <p:extLst>
      <p:ext uri="{BB962C8B-B14F-4D97-AF65-F5344CB8AC3E}">
        <p14:creationId xmlns:p14="http://schemas.microsoft.com/office/powerpoint/2010/main" val="116102849"/>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17854" lvl="2" indent="-514350">
              <a:buFont typeface="+mj-lt"/>
              <a:buAutoNum type="arabicParenR"/>
            </a:pPr>
            <a:r>
              <a:rPr lang="en-US" b="1" dirty="0" smtClean="0"/>
              <a:t> </a:t>
            </a:r>
            <a:r>
              <a:rPr lang="en-US" sz="3200" b="1" dirty="0" smtClean="0"/>
              <a:t>Ebola virus disease and </a:t>
            </a:r>
            <a:r>
              <a:rPr lang="en-US" sz="3200" b="1" dirty="0" err="1" smtClean="0"/>
              <a:t>marburg</a:t>
            </a:r>
            <a:endParaRPr lang="en-US" sz="3200" b="1" dirty="0" smtClean="0"/>
          </a:p>
          <a:p>
            <a:pPr marL="1117854" lvl="2" indent="-514350">
              <a:buFont typeface="+mj-lt"/>
              <a:buAutoNum type="arabicParenR"/>
            </a:pPr>
            <a:r>
              <a:rPr lang="en-US" sz="3200" b="1" dirty="0" err="1" smtClean="0"/>
              <a:t>chikungunya</a:t>
            </a:r>
            <a:endParaRPr lang="en-US" sz="3200" b="1" dirty="0" smtClean="0"/>
          </a:p>
          <a:p>
            <a:pPr marL="1117854" lvl="2" indent="-514350">
              <a:buFont typeface="+mj-lt"/>
              <a:buAutoNum type="arabicParenR"/>
            </a:pPr>
            <a:r>
              <a:rPr lang="en-US" sz="3200" b="1" dirty="0" err="1" smtClean="0"/>
              <a:t>Zika</a:t>
            </a:r>
            <a:r>
              <a:rPr lang="en-US" sz="3200" b="1" dirty="0" smtClean="0"/>
              <a:t> Virus disease</a:t>
            </a:r>
          </a:p>
          <a:p>
            <a:pPr marL="1117854" lvl="2" indent="-514350">
              <a:buFont typeface="+mj-lt"/>
              <a:buAutoNum type="arabicParenR"/>
            </a:pPr>
            <a:r>
              <a:rPr lang="en-US" sz="3200" b="1" dirty="0" smtClean="0"/>
              <a:t>SARS</a:t>
            </a:r>
          </a:p>
          <a:p>
            <a:pPr marL="1117854" lvl="2" indent="-514350">
              <a:buFont typeface="+mj-lt"/>
              <a:buAutoNum type="arabicParenR"/>
            </a:pPr>
            <a:r>
              <a:rPr lang="en-US" sz="3200" b="1" dirty="0" smtClean="0"/>
              <a:t>Bird flue</a:t>
            </a:r>
          </a:p>
          <a:p>
            <a:pPr marL="1117854" lvl="2" indent="-514350">
              <a:buFont typeface="+mj-lt"/>
              <a:buAutoNum type="arabicParenR"/>
            </a:pPr>
            <a:r>
              <a:rPr lang="en-US" sz="3200" b="1" dirty="0" smtClean="0"/>
              <a:t>Crimean Congo </a:t>
            </a:r>
            <a:r>
              <a:rPr lang="en-US" sz="3200" b="1" dirty="0" err="1" smtClean="0"/>
              <a:t>haemorrhagic</a:t>
            </a:r>
            <a:r>
              <a:rPr lang="en-US" sz="3200" b="1" dirty="0" smtClean="0"/>
              <a:t> fever</a:t>
            </a:r>
          </a:p>
          <a:p>
            <a:pPr marL="1117854" lvl="2" indent="-514350">
              <a:buFont typeface="+mj-lt"/>
              <a:buAutoNum type="arabicParenR"/>
            </a:pPr>
            <a:r>
              <a:rPr lang="en-US" sz="3200" b="1" dirty="0" smtClean="0">
                <a:hlinkClick r:id="rId2"/>
              </a:rPr>
              <a:t>Lassa fever</a:t>
            </a:r>
            <a:r>
              <a:rPr lang="en-US" sz="3200" b="1" dirty="0" smtClean="0"/>
              <a:t>, </a:t>
            </a:r>
          </a:p>
          <a:p>
            <a:pPr marL="1117854" lvl="2" indent="-514350">
              <a:buFont typeface="+mj-lt"/>
              <a:buAutoNum type="arabicParenR"/>
            </a:pPr>
            <a:endParaRPr lang="en-US" sz="3200" b="1" dirty="0" smtClean="0"/>
          </a:p>
        </p:txBody>
      </p:sp>
      <p:sp>
        <p:nvSpPr>
          <p:cNvPr id="3" name="Title 2"/>
          <p:cNvSpPr>
            <a:spLocks noGrp="1"/>
          </p:cNvSpPr>
          <p:nvPr>
            <p:ph type="title"/>
          </p:nvPr>
        </p:nvSpPr>
        <p:spPr/>
        <p:txBody>
          <a:bodyPr>
            <a:normAutofit/>
          </a:bodyPr>
          <a:lstStyle/>
          <a:p>
            <a:pPr algn="ctr"/>
            <a:r>
              <a:rPr lang="en-US" dirty="0" smtClean="0"/>
              <a:t>Emerging diseases according to WHO</a:t>
            </a:r>
            <a:endParaRPr lang="en-US" dirty="0"/>
          </a:p>
        </p:txBody>
      </p:sp>
    </p:spTree>
    <p:extLst>
      <p:ext uri="{BB962C8B-B14F-4D97-AF65-F5344CB8AC3E}">
        <p14:creationId xmlns:p14="http://schemas.microsoft.com/office/powerpoint/2010/main" val="289849514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Ebola, previously known as Ebola hemorrhagic fever, is as deadly disease caused by infection with one of the Ebola virus species.</a:t>
            </a:r>
          </a:p>
          <a:p>
            <a:r>
              <a:rPr lang="en-US" b="1" dirty="0" smtClean="0"/>
              <a:t>The illness is characterized by abrupt onset of </a:t>
            </a:r>
            <a:r>
              <a:rPr lang="en-US" b="1" dirty="0" err="1" smtClean="0"/>
              <a:t>headache,myalgia,sorethroat,rash</a:t>
            </a:r>
            <a:r>
              <a:rPr lang="en-US" b="1" dirty="0" smtClean="0"/>
              <a:t> and hemorrhage</a:t>
            </a:r>
          </a:p>
          <a:p>
            <a:r>
              <a:rPr lang="en-US" b="1" dirty="0" smtClean="0"/>
              <a:t> Ebola can cause disease in humans and nonhuman primates (monkeys, gorillas, and chimpanzees).</a:t>
            </a:r>
          </a:p>
          <a:p>
            <a:r>
              <a:rPr lang="en-US" b="1" dirty="0" smtClean="0"/>
              <a:t> Ebola was first discovered in 1976 near the Ebola River in what is now the Democratic Republic of the Congo. Since then, outbreaks have appeared sporadically in Africa</a:t>
            </a:r>
            <a:endParaRPr lang="en-US" b="1" dirty="0"/>
          </a:p>
        </p:txBody>
      </p:sp>
      <p:sp>
        <p:nvSpPr>
          <p:cNvPr id="3" name="Title 2"/>
          <p:cNvSpPr>
            <a:spLocks noGrp="1"/>
          </p:cNvSpPr>
          <p:nvPr>
            <p:ph type="title"/>
          </p:nvPr>
        </p:nvSpPr>
        <p:spPr/>
        <p:txBody>
          <a:bodyPr/>
          <a:lstStyle/>
          <a:p>
            <a:r>
              <a:rPr lang="en-US" dirty="0" smtClean="0"/>
              <a:t>EBOLA VIRUS DISEASE</a:t>
            </a:r>
            <a:endParaRPr lang="en-US" dirty="0"/>
          </a:p>
        </p:txBody>
      </p:sp>
    </p:spTree>
    <p:extLst>
      <p:ext uri="{BB962C8B-B14F-4D97-AF65-F5344CB8AC3E}">
        <p14:creationId xmlns:p14="http://schemas.microsoft.com/office/powerpoint/2010/main" val="153366935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753"/>
          </a:xfrm>
        </p:spPr>
        <p:txBody>
          <a:bodyPr>
            <a:normAutofit fontScale="90000"/>
          </a:bodyPr>
          <a:lstStyle/>
          <a:p>
            <a:r>
              <a:rPr lang="en-US" dirty="0" err="1" smtClean="0"/>
              <a:t>ct</a:t>
            </a:r>
            <a:endParaRPr lang="en-US" dirty="0"/>
          </a:p>
        </p:txBody>
      </p:sp>
      <p:sp>
        <p:nvSpPr>
          <p:cNvPr id="3" name="Content Placeholder 2"/>
          <p:cNvSpPr>
            <a:spLocks noGrp="1"/>
          </p:cNvSpPr>
          <p:nvPr>
            <p:ph idx="1"/>
          </p:nvPr>
        </p:nvSpPr>
        <p:spPr>
          <a:xfrm>
            <a:off x="838200" y="1050878"/>
            <a:ext cx="10515600" cy="5126085"/>
          </a:xfrm>
        </p:spPr>
        <p:txBody>
          <a:bodyPr/>
          <a:lstStyle/>
          <a:p>
            <a:r>
              <a:rPr lang="en-US" dirty="0"/>
              <a:t>Ebola • Ebola was first discovered in 1976 near the Ebola River. Since then, outbreaks have appeared sporadically in Africa</a:t>
            </a:r>
            <a:r>
              <a:rPr lang="en-US" dirty="0" smtClean="0"/>
              <a:t>.</a:t>
            </a:r>
          </a:p>
          <a:p>
            <a:pPr marL="0" indent="0">
              <a:buNone/>
            </a:pPr>
            <a:r>
              <a:rPr lang="en-US" dirty="0" smtClean="0"/>
              <a:t> </a:t>
            </a:r>
            <a:r>
              <a:rPr lang="en-US" dirty="0"/>
              <a:t>• Ebola Hemorrhagic Fever Outbreak: </a:t>
            </a:r>
            <a:endParaRPr lang="en-US" dirty="0" smtClean="0"/>
          </a:p>
          <a:p>
            <a:pPr marL="0" indent="0">
              <a:buNone/>
            </a:pPr>
            <a:r>
              <a:rPr lang="en-US" dirty="0" smtClean="0"/>
              <a:t>• </a:t>
            </a:r>
            <a:r>
              <a:rPr lang="en-US" dirty="0"/>
              <a:t>2000-2001: </a:t>
            </a:r>
            <a:r>
              <a:rPr lang="en-US" dirty="0" smtClean="0"/>
              <a:t>Uganda</a:t>
            </a:r>
          </a:p>
          <a:p>
            <a:pPr marL="0" indent="0">
              <a:buNone/>
            </a:pPr>
            <a:r>
              <a:rPr lang="en-US" dirty="0" smtClean="0"/>
              <a:t> </a:t>
            </a:r>
            <a:r>
              <a:rPr lang="en-US" dirty="0"/>
              <a:t>• 2002-2003: Gabon and Democratic Republic of the Congo (DRC</a:t>
            </a:r>
            <a:r>
              <a:rPr lang="en-US" dirty="0" smtClean="0"/>
              <a:t>)</a:t>
            </a:r>
          </a:p>
          <a:p>
            <a:pPr marL="0" indent="0">
              <a:buNone/>
            </a:pPr>
            <a:r>
              <a:rPr lang="en-US" dirty="0" smtClean="0"/>
              <a:t> </a:t>
            </a:r>
            <a:r>
              <a:rPr lang="en-US" dirty="0"/>
              <a:t>• 2004: South Sudan </a:t>
            </a:r>
            <a:endParaRPr lang="en-US" dirty="0" smtClean="0"/>
          </a:p>
          <a:p>
            <a:pPr marL="0" indent="0">
              <a:buNone/>
            </a:pPr>
            <a:r>
              <a:rPr lang="en-US" dirty="0" smtClean="0"/>
              <a:t>• </a:t>
            </a:r>
            <a:r>
              <a:rPr lang="en-US" dirty="0"/>
              <a:t>2007: DRC, Uganda</a:t>
            </a:r>
            <a:r>
              <a:rPr lang="en-US" dirty="0" smtClean="0"/>
              <a:t>.</a:t>
            </a:r>
          </a:p>
          <a:p>
            <a:pPr marL="0" indent="0">
              <a:buNone/>
            </a:pPr>
            <a:r>
              <a:rPr lang="en-US" dirty="0" smtClean="0"/>
              <a:t> </a:t>
            </a:r>
            <a:r>
              <a:rPr lang="en-US" dirty="0"/>
              <a:t>• 2011-2012: Uganda, </a:t>
            </a:r>
            <a:r>
              <a:rPr lang="en-US" dirty="0" smtClean="0"/>
              <a:t>DRC</a:t>
            </a:r>
          </a:p>
          <a:p>
            <a:pPr marL="0" indent="0">
              <a:buNone/>
            </a:pPr>
            <a:r>
              <a:rPr lang="en-US" dirty="0" smtClean="0"/>
              <a:t> </a:t>
            </a:r>
            <a:r>
              <a:rPr lang="en-US" dirty="0"/>
              <a:t>• 2014-2016: West Africa </a:t>
            </a:r>
          </a:p>
        </p:txBody>
      </p:sp>
    </p:spTree>
    <p:extLst>
      <p:ext uri="{BB962C8B-B14F-4D97-AF65-F5344CB8AC3E}">
        <p14:creationId xmlns:p14="http://schemas.microsoft.com/office/powerpoint/2010/main" val="185086153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There are five identified Ebola virus species, four of which are known to cause disease in humans: They include:</a:t>
            </a:r>
          </a:p>
          <a:p>
            <a:r>
              <a:rPr lang="en-US" b="1" i="1" dirty="0" smtClean="0"/>
              <a:t>Zaire </a:t>
            </a:r>
            <a:r>
              <a:rPr lang="en-US" b="1" i="1" dirty="0" err="1" smtClean="0"/>
              <a:t>ebolavirus</a:t>
            </a:r>
            <a:r>
              <a:rPr lang="en-US" b="1" dirty="0" smtClean="0"/>
              <a:t> </a:t>
            </a:r>
          </a:p>
          <a:p>
            <a:r>
              <a:rPr lang="en-US" b="1" i="1" dirty="0" smtClean="0"/>
              <a:t>Sudan </a:t>
            </a:r>
            <a:r>
              <a:rPr lang="en-US" b="1" i="1" dirty="0" err="1" smtClean="0"/>
              <a:t>ebolavirus</a:t>
            </a:r>
            <a:endParaRPr lang="en-US" b="1" dirty="0" smtClean="0"/>
          </a:p>
          <a:p>
            <a:r>
              <a:rPr lang="en-US" b="1" i="1" dirty="0" err="1" smtClean="0"/>
              <a:t>Taï</a:t>
            </a:r>
            <a:r>
              <a:rPr lang="en-US" b="1" i="1" dirty="0" smtClean="0"/>
              <a:t> Forest </a:t>
            </a:r>
            <a:r>
              <a:rPr lang="en-US" b="1" i="1" dirty="0" err="1" smtClean="0"/>
              <a:t>ebolavirus</a:t>
            </a:r>
            <a:r>
              <a:rPr lang="en-US" b="1" dirty="0" smtClean="0"/>
              <a:t>, formerly </a:t>
            </a:r>
            <a:r>
              <a:rPr lang="en-US" b="1" i="1" dirty="0" smtClean="0"/>
              <a:t>Côte d’Ivoire </a:t>
            </a:r>
            <a:r>
              <a:rPr lang="en-US" b="1" i="1" dirty="0" err="1" smtClean="0"/>
              <a:t>ebolavirus</a:t>
            </a:r>
            <a:r>
              <a:rPr lang="en-US" b="1" dirty="0" smtClean="0"/>
              <a:t>)</a:t>
            </a:r>
          </a:p>
          <a:p>
            <a:r>
              <a:rPr lang="en-US" b="1" i="1" dirty="0" err="1" smtClean="0"/>
              <a:t>Bundibugyo</a:t>
            </a:r>
            <a:r>
              <a:rPr lang="en-US" b="1" i="1" dirty="0" smtClean="0"/>
              <a:t> </a:t>
            </a:r>
            <a:r>
              <a:rPr lang="en-US" b="1" i="1" dirty="0" err="1" smtClean="0"/>
              <a:t>ebolavirus</a:t>
            </a:r>
            <a:endParaRPr lang="en-US" b="1" dirty="0" smtClean="0"/>
          </a:p>
          <a:p>
            <a:r>
              <a:rPr lang="en-US" b="1" i="1" dirty="0" smtClean="0"/>
              <a:t>Reston </a:t>
            </a:r>
            <a:r>
              <a:rPr lang="en-US" b="1" i="1" dirty="0" err="1" smtClean="0"/>
              <a:t>ebolavirus</a:t>
            </a:r>
            <a:r>
              <a:rPr lang="en-US" b="1" dirty="0" smtClean="0"/>
              <a:t>, has caused disease in nonhuman primates, but not in humans.</a:t>
            </a:r>
            <a:endParaRPr lang="en-US" b="1" dirty="0"/>
          </a:p>
        </p:txBody>
      </p:sp>
      <p:sp>
        <p:nvSpPr>
          <p:cNvPr id="3" name="Title 2"/>
          <p:cNvSpPr>
            <a:spLocks noGrp="1"/>
          </p:cNvSpPr>
          <p:nvPr>
            <p:ph type="title"/>
          </p:nvPr>
        </p:nvSpPr>
        <p:spPr/>
        <p:txBody>
          <a:bodyPr>
            <a:normAutofit/>
          </a:bodyPr>
          <a:lstStyle/>
          <a:p>
            <a:r>
              <a:rPr lang="en-US" dirty="0" smtClean="0"/>
              <a:t>Subtypes/species of Ebola Virus</a:t>
            </a:r>
            <a:endParaRPr lang="en-US" dirty="0"/>
          </a:p>
        </p:txBody>
      </p:sp>
    </p:spTree>
    <p:extLst>
      <p:ext uri="{BB962C8B-B14F-4D97-AF65-F5344CB8AC3E}">
        <p14:creationId xmlns:p14="http://schemas.microsoft.com/office/powerpoint/2010/main" val="246410849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Natural reservoir is suspected to be fruit bats</a:t>
            </a:r>
          </a:p>
          <a:p>
            <a:r>
              <a:rPr lang="en-US" b="1" dirty="0" err="1" smtClean="0"/>
              <a:t>Aperson</a:t>
            </a:r>
            <a:r>
              <a:rPr lang="en-US" b="1" dirty="0" smtClean="0"/>
              <a:t> is infectious WHEN they are symptomatic</a:t>
            </a:r>
            <a:r>
              <a:rPr lang="en-US" dirty="0" smtClean="0"/>
              <a:t>. </a:t>
            </a:r>
          </a:p>
          <a:p>
            <a:r>
              <a:rPr lang="en-US" b="1" dirty="0" smtClean="0"/>
              <a:t>Transmission is through the broken skin or mucous membranes due to: </a:t>
            </a:r>
          </a:p>
          <a:p>
            <a:pPr>
              <a:buNone/>
            </a:pPr>
            <a:r>
              <a:rPr lang="en-US" b="1" dirty="0" smtClean="0"/>
              <a:t>– Close contact with blood, secretions, organs or other bodily fluids of infected animals</a:t>
            </a:r>
          </a:p>
          <a:p>
            <a:pPr>
              <a:buNone/>
            </a:pPr>
            <a:r>
              <a:rPr lang="en-US" b="1" dirty="0" smtClean="0"/>
              <a:t> – Direct </a:t>
            </a:r>
            <a:r>
              <a:rPr lang="en-US" b="1" dirty="0" err="1" smtClean="0"/>
              <a:t>physial</a:t>
            </a:r>
            <a:r>
              <a:rPr lang="en-US" b="1" dirty="0" smtClean="0"/>
              <a:t> contact with blood, saliva, stool, urine, sweat and other body fluids of an infected person and soiled linen of a patient</a:t>
            </a:r>
          </a:p>
          <a:p>
            <a:pPr>
              <a:buNone/>
            </a:pPr>
            <a:r>
              <a:rPr lang="en-US" b="1" dirty="0" smtClean="0"/>
              <a:t> – Contact with objects, such as needles, contaminated with infected secretions</a:t>
            </a:r>
          </a:p>
          <a:p>
            <a:pPr>
              <a:buNone/>
            </a:pPr>
            <a:r>
              <a:rPr lang="en-US" b="1" dirty="0" smtClean="0"/>
              <a:t> – Direct contact with a deceased infected person during burial ceremonies</a:t>
            </a:r>
            <a:endParaRPr lang="en-US" b="1" dirty="0"/>
          </a:p>
        </p:txBody>
      </p:sp>
      <p:sp>
        <p:nvSpPr>
          <p:cNvPr id="3" name="Title 2"/>
          <p:cNvSpPr>
            <a:spLocks noGrp="1"/>
          </p:cNvSpPr>
          <p:nvPr>
            <p:ph type="title"/>
          </p:nvPr>
        </p:nvSpPr>
        <p:spPr/>
        <p:txBody>
          <a:bodyPr/>
          <a:lstStyle/>
          <a:p>
            <a:r>
              <a:rPr lang="en-US" dirty="0" smtClean="0"/>
              <a:t>Transmission of the Ebola Virus</a:t>
            </a:r>
            <a:endParaRPr lang="en-US" dirty="0"/>
          </a:p>
        </p:txBody>
      </p:sp>
    </p:spTree>
    <p:extLst>
      <p:ext uri="{BB962C8B-B14F-4D97-AF65-F5344CB8AC3E}">
        <p14:creationId xmlns:p14="http://schemas.microsoft.com/office/powerpoint/2010/main" val="348880220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b="1" dirty="0" smtClean="0"/>
              <a:t>Incubation period is 2-21 days before onset of signs &amp; symptoms</a:t>
            </a:r>
          </a:p>
          <a:p>
            <a:r>
              <a:rPr lang="en-US" sz="2400" b="1" dirty="0" smtClean="0"/>
              <a:t>EVD is a severe acute viral illness often characterized by sudden onset of fever and accompanied by fatigue, muscle pain, headache and sore throat</a:t>
            </a:r>
            <a:r>
              <a:rPr lang="en-US" sz="2400" dirty="0" smtClean="0"/>
              <a:t>. </a:t>
            </a:r>
            <a:endParaRPr lang="en-US" sz="2400" b="1" dirty="0" smtClean="0"/>
          </a:p>
          <a:p>
            <a:r>
              <a:rPr lang="en-US" sz="2400" b="1" dirty="0" smtClean="0"/>
              <a:t>General:  </a:t>
            </a:r>
            <a:r>
              <a:rPr lang="en-US" sz="2400" b="1" dirty="0" smtClean="0">
                <a:solidFill>
                  <a:srgbClr val="C00000"/>
                </a:solidFill>
              </a:rPr>
              <a:t>(0-3 days)</a:t>
            </a:r>
          </a:p>
          <a:p>
            <a:pPr lvl="1"/>
            <a:r>
              <a:rPr lang="en-US" sz="2400" b="1" dirty="0" smtClean="0"/>
              <a:t>Fever, headache, sore throat,  chills, weakness, tiredness</a:t>
            </a:r>
          </a:p>
          <a:p>
            <a:r>
              <a:rPr lang="en-US" sz="2400" b="1" dirty="0" smtClean="0"/>
              <a:t>Gastrointestinal symptoms: </a:t>
            </a:r>
            <a:r>
              <a:rPr lang="en-US" sz="2400" b="1" dirty="0" smtClean="0">
                <a:solidFill>
                  <a:srgbClr val="C00000"/>
                </a:solidFill>
              </a:rPr>
              <a:t>(3-10 days)</a:t>
            </a:r>
          </a:p>
          <a:p>
            <a:pPr lvl="1"/>
            <a:r>
              <a:rPr lang="en-US" sz="2400" b="1" dirty="0" smtClean="0"/>
              <a:t>Vomiting, </a:t>
            </a:r>
            <a:r>
              <a:rPr lang="en-US" sz="2400" b="1" dirty="0" err="1" smtClean="0"/>
              <a:t>diarrhoea</a:t>
            </a:r>
            <a:r>
              <a:rPr lang="en-US" sz="2400" b="1" dirty="0" smtClean="0"/>
              <a:t>, abdominal pain,</a:t>
            </a:r>
          </a:p>
          <a:p>
            <a:r>
              <a:rPr lang="en-US" sz="2400" b="1" dirty="0" smtClean="0"/>
              <a:t>Severe symptoms </a:t>
            </a:r>
            <a:r>
              <a:rPr lang="en-US" sz="2400" b="1" dirty="0" smtClean="0">
                <a:solidFill>
                  <a:srgbClr val="C00000"/>
                </a:solidFill>
              </a:rPr>
              <a:t>(7-12 days) </a:t>
            </a:r>
          </a:p>
          <a:p>
            <a:pPr lvl="1"/>
            <a:r>
              <a:rPr lang="en-US" sz="2400" b="1" dirty="0" smtClean="0"/>
              <a:t>Severe </a:t>
            </a:r>
            <a:r>
              <a:rPr lang="en-US" sz="2400" b="1" dirty="0" err="1" smtClean="0"/>
              <a:t>diarrhoea</a:t>
            </a:r>
            <a:r>
              <a:rPr lang="en-US" sz="2400" b="1" dirty="0" smtClean="0"/>
              <a:t> and vomiting, bleeding</a:t>
            </a:r>
          </a:p>
        </p:txBody>
      </p:sp>
      <p:sp>
        <p:nvSpPr>
          <p:cNvPr id="3" name="Title 2"/>
          <p:cNvSpPr>
            <a:spLocks noGrp="1"/>
          </p:cNvSpPr>
          <p:nvPr>
            <p:ph type="title"/>
          </p:nvPr>
        </p:nvSpPr>
        <p:spPr/>
        <p:txBody>
          <a:bodyPr/>
          <a:lstStyle/>
          <a:p>
            <a:r>
              <a:rPr lang="en-US" dirty="0" smtClean="0">
                <a:solidFill>
                  <a:srgbClr val="C00000"/>
                </a:solidFill>
              </a:rPr>
              <a:t>Signs and Symptoms</a:t>
            </a:r>
            <a:endParaRPr lang="en-US" dirty="0"/>
          </a:p>
        </p:txBody>
      </p:sp>
    </p:spTree>
    <p:extLst>
      <p:ext uri="{BB962C8B-B14F-4D97-AF65-F5344CB8AC3E}">
        <p14:creationId xmlns:p14="http://schemas.microsoft.com/office/powerpoint/2010/main" val="315885172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smtClean="0"/>
              <a:t>Redness in the whites of the eyes</a:t>
            </a:r>
          </a:p>
          <a:p>
            <a:r>
              <a:rPr lang="en-US" sz="3600" b="1" dirty="0" smtClean="0"/>
              <a:t>Rash on the trunk</a:t>
            </a:r>
          </a:p>
          <a:p>
            <a:r>
              <a:rPr lang="en-US" sz="3600" b="1" dirty="0" smtClean="0"/>
              <a:t>Bleeding in 45% of cases (historically)</a:t>
            </a:r>
          </a:p>
          <a:p>
            <a:pPr lvl="1"/>
            <a:r>
              <a:rPr lang="en-US" sz="3600" b="1" dirty="0" smtClean="0"/>
              <a:t>Mild: </a:t>
            </a:r>
            <a:r>
              <a:rPr lang="en-US" altLang="en-US" sz="3600" b="1" dirty="0" smtClean="0"/>
              <a:t>nose bleed, bruising</a:t>
            </a:r>
          </a:p>
          <a:p>
            <a:pPr lvl="1"/>
            <a:r>
              <a:rPr lang="en-US" altLang="en-US" sz="3600" b="1" dirty="0" smtClean="0"/>
              <a:t>Severe: gastrointestinal bleeding, shock</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solidFill>
                  <a:srgbClr val="C00000"/>
                </a:solidFill>
              </a:rPr>
              <a:t>Other signs of Ebola Virus Disease</a:t>
            </a:r>
            <a:endParaRPr lang="en-US" dirty="0"/>
          </a:p>
        </p:txBody>
      </p:sp>
    </p:spTree>
    <p:extLst>
      <p:ext uri="{BB962C8B-B14F-4D97-AF65-F5344CB8AC3E}">
        <p14:creationId xmlns:p14="http://schemas.microsoft.com/office/powerpoint/2010/main" val="323326311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People infected with Ebola can only spread the virus to others once they have developed symptoms</a:t>
            </a:r>
          </a:p>
          <a:p>
            <a:r>
              <a:rPr lang="en-US" sz="2400" b="1" dirty="0" smtClean="0"/>
              <a:t>People with no or very mild symptoms (low-grade fever), level of virus is low and unlikely to pose a risk to others</a:t>
            </a:r>
          </a:p>
          <a:p>
            <a:r>
              <a:rPr lang="en-US" sz="2400" b="1" dirty="0" smtClean="0"/>
              <a:t>Once a person is unwell, all body fluids are infectious, with blood, vomit and </a:t>
            </a:r>
            <a:r>
              <a:rPr lang="en-US" sz="2400" b="1" dirty="0" err="1" smtClean="0"/>
              <a:t>diarrhoea</a:t>
            </a:r>
            <a:r>
              <a:rPr lang="en-US" sz="2400" b="1" dirty="0" smtClean="0"/>
              <a:t> being the most infectious</a:t>
            </a:r>
          </a:p>
          <a:p>
            <a:r>
              <a:rPr lang="en-US" sz="2400" b="1" dirty="0" smtClean="0"/>
              <a:t>Semen can remain infectious for up to three months after recovery</a:t>
            </a:r>
          </a:p>
          <a:p>
            <a:endParaRPr lang="en-US" dirty="0"/>
          </a:p>
        </p:txBody>
      </p:sp>
      <p:sp>
        <p:nvSpPr>
          <p:cNvPr id="3" name="Title 2"/>
          <p:cNvSpPr>
            <a:spLocks noGrp="1"/>
          </p:cNvSpPr>
          <p:nvPr>
            <p:ph type="title"/>
          </p:nvPr>
        </p:nvSpPr>
        <p:spPr/>
        <p:txBody>
          <a:bodyPr/>
          <a:lstStyle/>
          <a:p>
            <a:r>
              <a:rPr lang="en-US" dirty="0" smtClean="0">
                <a:solidFill>
                  <a:srgbClr val="C00000"/>
                </a:solidFill>
              </a:rPr>
              <a:t>Ebola and infectivity</a:t>
            </a:r>
            <a:endParaRPr lang="en-US" dirty="0"/>
          </a:p>
        </p:txBody>
      </p:sp>
    </p:spTree>
    <p:extLst>
      <p:ext uri="{BB962C8B-B14F-4D97-AF65-F5344CB8AC3E}">
        <p14:creationId xmlns:p14="http://schemas.microsoft.com/office/powerpoint/2010/main" val="237239842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Malaria</a:t>
            </a:r>
          </a:p>
          <a:p>
            <a:r>
              <a:rPr lang="en-US" b="1" dirty="0" smtClean="0"/>
              <a:t>Typhoid fever</a:t>
            </a:r>
          </a:p>
          <a:p>
            <a:r>
              <a:rPr lang="en-US" b="1" dirty="0" smtClean="0"/>
              <a:t>Cholera</a:t>
            </a:r>
          </a:p>
          <a:p>
            <a:r>
              <a:rPr lang="en-US" b="1" dirty="0" smtClean="0"/>
              <a:t>Other viral hemorrhagic fevers (e.g., Lassa)</a:t>
            </a:r>
          </a:p>
          <a:p>
            <a:r>
              <a:rPr lang="en-US" b="1" dirty="0" smtClean="0"/>
              <a:t>Brucellosis</a:t>
            </a:r>
          </a:p>
          <a:p>
            <a:pPr>
              <a:buNone/>
            </a:pPr>
            <a:endParaRPr lang="en-US" b="1" dirty="0" smtClean="0"/>
          </a:p>
        </p:txBody>
      </p:sp>
      <p:sp>
        <p:nvSpPr>
          <p:cNvPr id="3" name="Title 2"/>
          <p:cNvSpPr>
            <a:spLocks noGrp="1"/>
          </p:cNvSpPr>
          <p:nvPr>
            <p:ph type="title"/>
          </p:nvPr>
        </p:nvSpPr>
        <p:spPr/>
        <p:txBody>
          <a:bodyPr/>
          <a:lstStyle/>
          <a:p>
            <a:r>
              <a:rPr lang="en-US" dirty="0" smtClean="0"/>
              <a:t>Differential diagnosis</a:t>
            </a:r>
            <a:endParaRPr lang="en-US" dirty="0"/>
          </a:p>
        </p:txBody>
      </p:sp>
    </p:spTree>
    <p:extLst>
      <p:ext uri="{BB962C8B-B14F-4D97-AF65-F5344CB8AC3E}">
        <p14:creationId xmlns:p14="http://schemas.microsoft.com/office/powerpoint/2010/main" val="714807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3.</a:t>
            </a:r>
            <a:r>
              <a:rPr lang="en-US" b="1" i="1" dirty="0" smtClean="0">
                <a:solidFill>
                  <a:srgbClr val="FF0000"/>
                </a:solidFill>
              </a:rPr>
              <a:t>Hypnozoites</a:t>
            </a:r>
            <a:r>
              <a:rPr lang="en-US" b="1" dirty="0" smtClean="0"/>
              <a:t> : This stage only occurs in Plasmodium </a:t>
            </a:r>
            <a:r>
              <a:rPr lang="en-US" b="1" dirty="0" err="1" smtClean="0"/>
              <a:t>ovale</a:t>
            </a:r>
            <a:r>
              <a:rPr lang="en-US" b="1" dirty="0" smtClean="0"/>
              <a:t> and </a:t>
            </a:r>
            <a:r>
              <a:rPr lang="en-US" b="1" dirty="0" err="1" smtClean="0"/>
              <a:t>P.vivax</a:t>
            </a:r>
            <a:r>
              <a:rPr lang="en-US" b="1" dirty="0" smtClean="0"/>
              <a:t>. The </a:t>
            </a:r>
            <a:r>
              <a:rPr lang="en-US" b="1" dirty="0" err="1" smtClean="0"/>
              <a:t>hypnozoite</a:t>
            </a:r>
            <a:r>
              <a:rPr lang="en-US" b="1" dirty="0" smtClean="0"/>
              <a:t> mature unpredictably and release new merozoites responsible for recurrent infections </a:t>
            </a:r>
            <a:r>
              <a:rPr lang="en-US" b="1" dirty="0" err="1" smtClean="0"/>
              <a:t>upto</a:t>
            </a:r>
            <a:r>
              <a:rPr lang="en-US" b="1" dirty="0" smtClean="0"/>
              <a:t> 18 months after primary infection.</a:t>
            </a:r>
          </a:p>
          <a:p>
            <a:pPr>
              <a:buNone/>
            </a:pPr>
            <a:r>
              <a:rPr lang="en-US" b="1" dirty="0" smtClean="0"/>
              <a:t>4. </a:t>
            </a:r>
            <a:r>
              <a:rPr lang="en-US" b="1" dirty="0" err="1" smtClean="0"/>
              <a:t>Erythrocytic</a:t>
            </a:r>
            <a:r>
              <a:rPr lang="en-US" b="1" dirty="0" smtClean="0"/>
              <a:t> or blood stage: Merozoites released from liver invade individual red blood cells and mature to become </a:t>
            </a:r>
            <a:r>
              <a:rPr lang="en-US" b="1" i="1" dirty="0" err="1" smtClean="0">
                <a:solidFill>
                  <a:srgbClr val="FF0000"/>
                </a:solidFill>
              </a:rPr>
              <a:t>Trophozoites</a:t>
            </a:r>
            <a:r>
              <a:rPr lang="en-US" b="1" dirty="0" smtClean="0"/>
              <a:t> and then develop with RBCs into </a:t>
            </a:r>
            <a:r>
              <a:rPr lang="en-US" b="1" i="1" dirty="0" smtClean="0">
                <a:solidFill>
                  <a:srgbClr val="FF0000"/>
                </a:solidFill>
              </a:rPr>
              <a:t>blood </a:t>
            </a:r>
            <a:r>
              <a:rPr lang="en-US" b="1" i="1" dirty="0" err="1" smtClean="0">
                <a:solidFill>
                  <a:srgbClr val="FF0000"/>
                </a:solidFill>
              </a:rPr>
              <a:t>schizonts</a:t>
            </a:r>
            <a:r>
              <a:rPr lang="en-US" b="1" i="1" dirty="0" smtClean="0">
                <a:solidFill>
                  <a:srgbClr val="FF0000"/>
                </a:solidFill>
              </a:rPr>
              <a:t>.</a:t>
            </a:r>
          </a:p>
          <a:p>
            <a:pPr>
              <a:buNone/>
            </a:pPr>
            <a:r>
              <a:rPr lang="en-US" b="1" dirty="0" smtClean="0"/>
              <a:t>The</a:t>
            </a:r>
            <a:r>
              <a:rPr lang="en-US" b="1" i="1" dirty="0" smtClean="0">
                <a:solidFill>
                  <a:srgbClr val="FF0000"/>
                </a:solidFill>
              </a:rPr>
              <a:t> </a:t>
            </a:r>
            <a:r>
              <a:rPr lang="en-US" b="1" dirty="0" err="1" smtClean="0"/>
              <a:t>schizonts</a:t>
            </a:r>
            <a:r>
              <a:rPr lang="en-US" b="1" dirty="0" smtClean="0"/>
              <a:t> then rapture the RBC releasing numerous merozoites which invade new RBCs.This part of cycle causes clinical illness and the length of time each RBC cycle gives periodicity of the symptoms</a:t>
            </a:r>
            <a:r>
              <a:rPr lang="en-US" dirty="0" smtClean="0"/>
              <a:t>.</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423396107"/>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Confirmation is by</a:t>
            </a:r>
            <a:r>
              <a:rPr lang="en-US" dirty="0" smtClean="0"/>
              <a:t>: </a:t>
            </a:r>
          </a:p>
          <a:p>
            <a:r>
              <a:rPr lang="en-US" sz="2800" b="1" dirty="0" smtClean="0"/>
              <a:t>Antibody tests (ELISA) :detects and measures antibodies in  blood</a:t>
            </a:r>
          </a:p>
          <a:p>
            <a:r>
              <a:rPr lang="en-US" sz="2800" b="1" dirty="0" smtClean="0"/>
              <a:t>Antigen tests : Detect and measures antigens in the blood</a:t>
            </a:r>
          </a:p>
          <a:p>
            <a:r>
              <a:rPr lang="en-US" sz="2800" b="1" dirty="0" smtClean="0"/>
              <a:t>Serum neutralization test </a:t>
            </a:r>
          </a:p>
          <a:p>
            <a:r>
              <a:rPr lang="en-US" sz="2800" b="1" dirty="0" smtClean="0"/>
              <a:t>Reverse transcriptase polymerase chain reaction assay {RT-PCR}:It is a technique used in genetic studies that allows the detection mRNA</a:t>
            </a:r>
          </a:p>
          <a:p>
            <a:r>
              <a:rPr lang="en-US" sz="2800" b="1" dirty="0" smtClean="0"/>
              <a:t>Virus isolation by cell culture</a:t>
            </a:r>
            <a:endParaRPr lang="en-US" sz="2800" b="1"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358272967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5750" indent="-285750">
              <a:buFont typeface="Arial" pitchFamily="34" charset="0"/>
              <a:buChar char="•"/>
            </a:pPr>
            <a:r>
              <a:rPr lang="en-US" sz="2800" b="1" dirty="0" smtClean="0">
                <a:latin typeface="Arial" pitchFamily="34" charset="0"/>
                <a:cs typeface="Arial" pitchFamily="34" charset="0"/>
              </a:rPr>
              <a:t>There are no approved treatments available for EVD</a:t>
            </a:r>
          </a:p>
          <a:p>
            <a:pPr marL="285750" indent="-285750">
              <a:buFont typeface="Arial" pitchFamily="34" charset="0"/>
              <a:buChar char="•"/>
            </a:pPr>
            <a:r>
              <a:rPr lang="en-US" sz="2800" b="1" dirty="0" smtClean="0">
                <a:latin typeface="Arial" pitchFamily="34" charset="0"/>
                <a:cs typeface="Arial" pitchFamily="34" charset="0"/>
              </a:rPr>
              <a:t>Fluids to correct </a:t>
            </a:r>
            <a:r>
              <a:rPr lang="en-US" sz="2800" b="1" dirty="0" err="1" smtClean="0">
                <a:latin typeface="Arial" pitchFamily="34" charset="0"/>
                <a:cs typeface="Arial" pitchFamily="34" charset="0"/>
              </a:rPr>
              <a:t>hypovolemia</a:t>
            </a:r>
            <a:r>
              <a:rPr lang="en-US" sz="2800" b="1" dirty="0" smtClean="0">
                <a:latin typeface="Arial" pitchFamily="34" charset="0"/>
                <a:cs typeface="Arial" pitchFamily="34" charset="0"/>
              </a:rPr>
              <a:t> and electrolytes, </a:t>
            </a:r>
          </a:p>
          <a:p>
            <a:pPr marL="285750" indent="-285750">
              <a:buFont typeface="Arial" pitchFamily="34" charset="0"/>
              <a:buChar char="•"/>
            </a:pPr>
            <a:r>
              <a:rPr lang="en-US" sz="2800" b="1" dirty="0" smtClean="0">
                <a:latin typeface="Arial" pitchFamily="34" charset="0"/>
                <a:cs typeface="Arial" pitchFamily="34" charset="0"/>
              </a:rPr>
              <a:t>Blood transfusion incase of hemorrhage</a:t>
            </a:r>
          </a:p>
          <a:p>
            <a:pPr marL="285750" indent="-285750">
              <a:buFont typeface="Arial" pitchFamily="34" charset="0"/>
              <a:buChar char="•"/>
            </a:pPr>
            <a:r>
              <a:rPr lang="en-US" sz="2800" b="1" dirty="0" smtClean="0">
                <a:latin typeface="Arial" pitchFamily="34" charset="0"/>
                <a:cs typeface="Arial" pitchFamily="34" charset="0"/>
              </a:rPr>
              <a:t>maintenance of oxygenation through administration of o2,</a:t>
            </a:r>
          </a:p>
          <a:p>
            <a:pPr marL="285750" indent="-285750">
              <a:buFont typeface="Arial" pitchFamily="34" charset="0"/>
              <a:buChar char="•"/>
            </a:pPr>
            <a:r>
              <a:rPr lang="en-US" sz="2800" b="1" dirty="0" smtClean="0">
                <a:latin typeface="Arial" pitchFamily="34" charset="0"/>
                <a:cs typeface="Arial" pitchFamily="34" charset="0"/>
              </a:rPr>
              <a:t> Pain control by administration of pain killers,</a:t>
            </a:r>
          </a:p>
          <a:p>
            <a:pPr marL="285750" indent="-285750">
              <a:buFont typeface="Arial" pitchFamily="34" charset="0"/>
              <a:buChar char="•"/>
            </a:pPr>
            <a:r>
              <a:rPr lang="en-US" sz="2800" b="1" dirty="0" smtClean="0">
                <a:latin typeface="Arial" pitchFamily="34" charset="0"/>
                <a:cs typeface="Arial" pitchFamily="34" charset="0"/>
              </a:rPr>
              <a:t>Nutritional support</a:t>
            </a:r>
          </a:p>
          <a:p>
            <a:pPr marL="285750" indent="-285750">
              <a:buFont typeface="Arial" pitchFamily="34" charset="0"/>
              <a:buChar char="•"/>
            </a:pPr>
            <a:r>
              <a:rPr lang="en-US" sz="2800" b="1" dirty="0" smtClean="0">
                <a:latin typeface="Arial" pitchFamily="34" charset="0"/>
                <a:cs typeface="Arial" pitchFamily="34" charset="0"/>
              </a:rPr>
              <a:t>Treating secondary bacterial infections and pre-existing </a:t>
            </a:r>
            <a:r>
              <a:rPr lang="en-US" sz="2800" b="1" dirty="0" err="1" smtClean="0">
                <a:latin typeface="Arial" pitchFamily="34" charset="0"/>
                <a:cs typeface="Arial" pitchFamily="34" charset="0"/>
              </a:rPr>
              <a:t>comorbidities</a:t>
            </a:r>
            <a:endParaRPr lang="en-US" b="1" dirty="0"/>
          </a:p>
        </p:txBody>
      </p:sp>
      <p:sp>
        <p:nvSpPr>
          <p:cNvPr id="3" name="Title 2"/>
          <p:cNvSpPr>
            <a:spLocks noGrp="1"/>
          </p:cNvSpPr>
          <p:nvPr>
            <p:ph type="title"/>
          </p:nvPr>
        </p:nvSpPr>
        <p:spPr/>
        <p:txBody>
          <a:bodyPr/>
          <a:lstStyle/>
          <a:p>
            <a:r>
              <a:rPr lang="en-US" dirty="0" smtClean="0">
                <a:solidFill>
                  <a:srgbClr val="C00000"/>
                </a:solidFill>
              </a:rPr>
              <a:t>Management of patients</a:t>
            </a:r>
            <a:endParaRPr lang="en-US" dirty="0"/>
          </a:p>
        </p:txBody>
      </p:sp>
    </p:spTree>
    <p:extLst>
      <p:ext uri="{BB962C8B-B14F-4D97-AF65-F5344CB8AC3E}">
        <p14:creationId xmlns:p14="http://schemas.microsoft.com/office/powerpoint/2010/main" val="303584279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Isolate patients with Ebola from other patients</a:t>
            </a:r>
          </a:p>
          <a:p>
            <a:r>
              <a:rPr lang="en-US" b="1" dirty="0" smtClean="0"/>
              <a:t>Wear protective clothing such as </a:t>
            </a:r>
            <a:r>
              <a:rPr lang="en-US" b="1" dirty="0" err="1" smtClean="0"/>
              <a:t>masks,gloves.gowns</a:t>
            </a:r>
            <a:r>
              <a:rPr lang="en-US" b="1" dirty="0" smtClean="0"/>
              <a:t> and </a:t>
            </a:r>
            <a:r>
              <a:rPr lang="en-US" b="1" dirty="0" err="1" smtClean="0"/>
              <a:t>googles</a:t>
            </a:r>
            <a:r>
              <a:rPr lang="en-US" b="1" dirty="0" smtClean="0"/>
              <a:t>.</a:t>
            </a:r>
          </a:p>
          <a:p>
            <a:r>
              <a:rPr lang="en-US" b="1" dirty="0" smtClean="0"/>
              <a:t>Complete sterilization of equipments</a:t>
            </a:r>
          </a:p>
          <a:p>
            <a:r>
              <a:rPr lang="en-US" b="1" dirty="0" smtClean="0"/>
              <a:t>Practice careful hygiene. For example, wash  hands with soap and water or an alcohol-based hand sanitizer and avoid contact with blood and body fluids (such as urine, feces, saliva, sweat, urine, vomit, breast milk, semen, and vaginal fluids).</a:t>
            </a:r>
          </a:p>
          <a:p>
            <a:r>
              <a:rPr lang="en-US" b="1" dirty="0" smtClean="0"/>
              <a:t>Do not handle items that may have come in contact with an infected person’s blood or body fluids (such as clothes, bedding, needles, and medical equipment).</a:t>
            </a:r>
          </a:p>
          <a:p>
            <a:r>
              <a:rPr lang="en-US" sz="2800" b="1" dirty="0" smtClean="0"/>
              <a:t>Notify health officials if you have had direct contact with the blood or body fluids, such as but not limited to, feces, saliva, urine, vomit, and semen of a person who is sick with Ebola</a:t>
            </a:r>
          </a:p>
          <a:p>
            <a:endParaRPr lang="en-US" b="1" dirty="0" smtClean="0"/>
          </a:p>
          <a:p>
            <a:endParaRPr lang="en-US" dirty="0"/>
          </a:p>
        </p:txBody>
      </p:sp>
      <p:sp>
        <p:nvSpPr>
          <p:cNvPr id="3" name="Title 2"/>
          <p:cNvSpPr>
            <a:spLocks noGrp="1"/>
          </p:cNvSpPr>
          <p:nvPr>
            <p:ph type="title"/>
          </p:nvPr>
        </p:nvSpPr>
        <p:spPr/>
        <p:txBody>
          <a:bodyPr/>
          <a:lstStyle/>
          <a:p>
            <a:r>
              <a:rPr lang="en-US" dirty="0" smtClean="0"/>
              <a:t>Preventive measures of Ebola</a:t>
            </a:r>
            <a:endParaRPr lang="en-US" dirty="0"/>
          </a:p>
        </p:txBody>
      </p:sp>
    </p:spTree>
    <p:extLst>
      <p:ext uri="{BB962C8B-B14F-4D97-AF65-F5344CB8AC3E}">
        <p14:creationId xmlns:p14="http://schemas.microsoft.com/office/powerpoint/2010/main" val="3872454655"/>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Avoid funeral or burial rituals that require handling the body of someone who has died from Ebola.</a:t>
            </a:r>
          </a:p>
          <a:p>
            <a:r>
              <a:rPr lang="en-US" b="1" dirty="0" smtClean="0"/>
              <a:t>Avoid contact with bats and nonhuman primates or blood, fluids, and raw meat prepared from these animals</a:t>
            </a:r>
          </a:p>
          <a:p>
            <a:r>
              <a:rPr lang="en-US" b="1" dirty="0" smtClean="0"/>
              <a:t>Avoid contact with semen from a man who has had Ebola until you know Ebola is gone from his semen.</a:t>
            </a:r>
          </a:p>
          <a:p>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241565780"/>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Refers to severe type of hemorrhagic fever which affect both humans and non-human primates.</a:t>
            </a:r>
          </a:p>
          <a:p>
            <a:r>
              <a:rPr lang="en-US" sz="3200" b="1" dirty="0" smtClean="0"/>
              <a:t>Formerly known as Marburg </a:t>
            </a:r>
            <a:r>
              <a:rPr lang="en-US" sz="3200" b="1" dirty="0" err="1" smtClean="0"/>
              <a:t>haemorrhagic</a:t>
            </a:r>
            <a:r>
              <a:rPr lang="en-US" sz="3200" b="1" dirty="0" smtClean="0"/>
              <a:t> fever</a:t>
            </a:r>
          </a:p>
          <a:p>
            <a:r>
              <a:rPr lang="en-US" sz="3200" b="1" dirty="0" smtClean="0"/>
              <a:t>Marburg HF is caused by Marburg virus, a genetically unique </a:t>
            </a:r>
            <a:r>
              <a:rPr lang="en-US" sz="3200" b="1" dirty="0" err="1" smtClean="0"/>
              <a:t>zoonotic</a:t>
            </a:r>
            <a:r>
              <a:rPr lang="en-US" sz="3200" b="1" dirty="0" smtClean="0"/>
              <a:t> (or, animal-borne) RNA virus</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Marburg virus disease</a:t>
            </a:r>
            <a:br>
              <a:rPr lang="en-US" dirty="0" smtClean="0"/>
            </a:br>
            <a:endParaRPr lang="en-US" dirty="0"/>
          </a:p>
        </p:txBody>
      </p:sp>
    </p:spTree>
    <p:extLst>
      <p:ext uri="{BB962C8B-B14F-4D97-AF65-F5344CB8AC3E}">
        <p14:creationId xmlns:p14="http://schemas.microsoft.com/office/powerpoint/2010/main" val="260445496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After an incubation period of 5-10 days, symptom onset is sudden and marked by fever, chills, headache, and </a:t>
            </a:r>
            <a:r>
              <a:rPr lang="en-US" b="1" dirty="0" err="1" smtClean="0"/>
              <a:t>myalgia</a:t>
            </a:r>
            <a:r>
              <a:rPr lang="en-US" b="1" dirty="0" smtClean="0"/>
              <a:t>.</a:t>
            </a:r>
          </a:p>
          <a:p>
            <a:r>
              <a:rPr lang="en-US" b="1" dirty="0" smtClean="0"/>
              <a:t> Around the fifth day after the onset of symptoms, a </a:t>
            </a:r>
            <a:r>
              <a:rPr lang="en-US" b="1" dirty="0" err="1" smtClean="0"/>
              <a:t>maculopapular</a:t>
            </a:r>
            <a:r>
              <a:rPr lang="en-US" b="1" dirty="0" smtClean="0"/>
              <a:t> rash, most prominent on the trunk (chest, back, stomach), may occur. </a:t>
            </a:r>
          </a:p>
          <a:p>
            <a:r>
              <a:rPr lang="en-US" b="1" dirty="0" smtClean="0"/>
              <a:t>Nausea, vomiting, chest pain, a sore throat, abdominal pain, and diarrhea may then appear.</a:t>
            </a:r>
          </a:p>
          <a:p>
            <a:r>
              <a:rPr lang="en-US" b="1" dirty="0" smtClean="0"/>
              <a:t>Symptoms become increasingly severe and can include jaundice, inflammation of the pancreas, severe weight loss, delirium, shock, liver failure, massive hemorrhaging, and multi-organ dysfunction</a:t>
            </a:r>
            <a:r>
              <a:rPr lang="en-US" dirty="0" smtClean="0"/>
              <a:t>.</a:t>
            </a:r>
            <a:endParaRPr lang="en-US" dirty="0"/>
          </a:p>
        </p:txBody>
      </p:sp>
      <p:sp>
        <p:nvSpPr>
          <p:cNvPr id="3" name="Title 2"/>
          <p:cNvSpPr>
            <a:spLocks noGrp="1"/>
          </p:cNvSpPr>
          <p:nvPr>
            <p:ph type="title"/>
          </p:nvPr>
        </p:nvSpPr>
        <p:spPr/>
        <p:txBody>
          <a:bodyPr/>
          <a:lstStyle/>
          <a:p>
            <a:r>
              <a:rPr lang="en-US" dirty="0" smtClean="0"/>
              <a:t>Signs and symptoms</a:t>
            </a:r>
            <a:endParaRPr lang="en-US" dirty="0"/>
          </a:p>
        </p:txBody>
      </p:sp>
    </p:spTree>
    <p:extLst>
      <p:ext uri="{BB962C8B-B14F-4D97-AF65-F5344CB8AC3E}">
        <p14:creationId xmlns:p14="http://schemas.microsoft.com/office/powerpoint/2010/main" val="53726541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Transmission is mainly human-to-human, resulting from close contact with the blood, secretions, organs or other bodily fluids of infected persons. Burial ceremonies where mourners have direct contact with the body of the deceased can play a significant role in the transmission of Marburg. Transmission via infected semen can occur up to seven weeks after clinical recovery</a:t>
            </a:r>
            <a:r>
              <a:rPr lang="en-US" dirty="0" smtClean="0"/>
              <a:t>.</a:t>
            </a:r>
            <a:endParaRPr lang="en-US" dirty="0"/>
          </a:p>
        </p:txBody>
      </p:sp>
      <p:sp>
        <p:nvSpPr>
          <p:cNvPr id="3" name="Title 2"/>
          <p:cNvSpPr>
            <a:spLocks noGrp="1"/>
          </p:cNvSpPr>
          <p:nvPr>
            <p:ph type="title"/>
          </p:nvPr>
        </p:nvSpPr>
        <p:spPr/>
        <p:txBody>
          <a:bodyPr/>
          <a:lstStyle/>
          <a:p>
            <a:r>
              <a:rPr lang="en-US" dirty="0" smtClean="0"/>
              <a:t>Transmission</a:t>
            </a:r>
            <a:endParaRPr lang="en-US" dirty="0"/>
          </a:p>
        </p:txBody>
      </p:sp>
    </p:spTree>
    <p:extLst>
      <p:ext uri="{BB962C8B-B14F-4D97-AF65-F5344CB8AC3E}">
        <p14:creationId xmlns:p14="http://schemas.microsoft.com/office/powerpoint/2010/main" val="67884015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Same like Ebola</a:t>
            </a:r>
            <a:endParaRPr lang="en-US" sz="3200" b="1" dirty="0"/>
          </a:p>
        </p:txBody>
      </p:sp>
      <p:sp>
        <p:nvSpPr>
          <p:cNvPr id="3" name="Title 2"/>
          <p:cNvSpPr>
            <a:spLocks noGrp="1"/>
          </p:cNvSpPr>
          <p:nvPr>
            <p:ph type="title"/>
          </p:nvPr>
        </p:nvSpPr>
        <p:spPr/>
        <p:txBody>
          <a:bodyPr/>
          <a:lstStyle/>
          <a:p>
            <a:r>
              <a:rPr lang="en-US" dirty="0" smtClean="0"/>
              <a:t>Management </a:t>
            </a:r>
            <a:endParaRPr lang="en-US" dirty="0"/>
          </a:p>
        </p:txBody>
      </p:sp>
    </p:spTree>
    <p:extLst>
      <p:ext uri="{BB962C8B-B14F-4D97-AF65-F5344CB8AC3E}">
        <p14:creationId xmlns:p14="http://schemas.microsoft.com/office/powerpoint/2010/main" val="171096292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Rift Valley fever (RVF) is an acute, fever-causing viral disease most commonly observed in domesticated animals (such as cattle, buffalo, sheep, goats, and camels), with the ability to infect and cause illness in humans</a:t>
            </a:r>
          </a:p>
          <a:p>
            <a:r>
              <a:rPr lang="en-US" b="1" dirty="0" smtClean="0"/>
              <a:t>The disease is caused by RVF virus (RVFV), a member of the </a:t>
            </a:r>
            <a:r>
              <a:rPr lang="en-US" b="1" dirty="0" err="1" smtClean="0"/>
              <a:t>genus</a:t>
            </a:r>
            <a:r>
              <a:rPr lang="en-US" b="1" i="1" dirty="0" err="1" smtClean="0"/>
              <a:t>Phlebovirus</a:t>
            </a:r>
            <a:r>
              <a:rPr lang="en-US" b="1" dirty="0" smtClean="0"/>
              <a:t> </a:t>
            </a:r>
          </a:p>
          <a:p>
            <a:r>
              <a:rPr lang="en-US" b="1" dirty="0" smtClean="0"/>
              <a:t>It was first reported in livestock by veterinary officers in Kenya’s Rift Valley in the early 1910s</a:t>
            </a:r>
            <a:endParaRPr lang="en-US" b="1" dirty="0"/>
          </a:p>
        </p:txBody>
      </p:sp>
      <p:sp>
        <p:nvSpPr>
          <p:cNvPr id="3" name="Title 2"/>
          <p:cNvSpPr>
            <a:spLocks noGrp="1"/>
          </p:cNvSpPr>
          <p:nvPr>
            <p:ph type="title"/>
          </p:nvPr>
        </p:nvSpPr>
        <p:spPr/>
        <p:txBody>
          <a:bodyPr/>
          <a:lstStyle/>
          <a:p>
            <a:r>
              <a:rPr lang="en-US" dirty="0" smtClean="0"/>
              <a:t>Rift Valley fever</a:t>
            </a:r>
            <a:endParaRPr lang="en-US" dirty="0"/>
          </a:p>
        </p:txBody>
      </p:sp>
    </p:spTree>
    <p:extLst>
      <p:ext uri="{BB962C8B-B14F-4D97-AF65-F5344CB8AC3E}">
        <p14:creationId xmlns:p14="http://schemas.microsoft.com/office/powerpoint/2010/main" val="90658627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buClr>
            </a:pPr>
            <a:r>
              <a:rPr lang="en-GB" altLang="en-US" sz="2800" b="1" dirty="0" smtClean="0"/>
              <a:t>Mosquitoes </a:t>
            </a:r>
            <a:r>
              <a:rPr lang="en-US" sz="2800" b="1" dirty="0" smtClean="0"/>
              <a:t>of the genus </a:t>
            </a:r>
            <a:r>
              <a:rPr lang="en-US" sz="2800" b="1" i="1" dirty="0" err="1" smtClean="0"/>
              <a:t>Aedes</a:t>
            </a:r>
            <a:r>
              <a:rPr lang="en-US" sz="2800" dirty="0" smtClean="0"/>
              <a:t>, </a:t>
            </a:r>
            <a:endParaRPr lang="en-US" altLang="en-US" sz="2800" b="1" dirty="0" smtClean="0"/>
          </a:p>
          <a:p>
            <a:pPr>
              <a:buClr>
                <a:schemeClr val="tx2"/>
              </a:buClr>
            </a:pPr>
            <a:r>
              <a:rPr lang="en-GB" altLang="en-US" sz="2800" b="1" dirty="0" smtClean="0"/>
              <a:t>Other blood suckling insects</a:t>
            </a:r>
          </a:p>
          <a:p>
            <a:pPr>
              <a:buClr>
                <a:schemeClr val="tx2"/>
              </a:buClr>
            </a:pPr>
            <a:r>
              <a:rPr lang="en-GB" altLang="en-US" sz="2800" b="1" dirty="0" smtClean="0"/>
              <a:t>Contact with blood or other body fluids of infected animals</a:t>
            </a:r>
          </a:p>
          <a:p>
            <a:pPr>
              <a:buClr>
                <a:schemeClr val="tx2"/>
              </a:buClr>
            </a:pPr>
            <a:r>
              <a:rPr lang="en-GB" altLang="en-US" sz="2800" b="1" dirty="0" smtClean="0"/>
              <a:t>Consumption of infected milk</a:t>
            </a:r>
          </a:p>
          <a:p>
            <a:pPr>
              <a:buClr>
                <a:schemeClr val="tx2"/>
              </a:buClr>
            </a:pPr>
            <a:r>
              <a:rPr lang="en-GB" altLang="en-US" sz="2800" b="1" dirty="0" smtClean="0"/>
              <a:t>Contact with blood or other body fluids of infected humans in late stages of disease</a:t>
            </a:r>
          </a:p>
          <a:p>
            <a:pPr>
              <a:buClr>
                <a:schemeClr val="tx2"/>
              </a:buClr>
            </a:pPr>
            <a:r>
              <a:rPr lang="en-GB" altLang="en-US" sz="2800" b="1" dirty="0" smtClean="0"/>
              <a:t>Airborne transmission</a:t>
            </a:r>
          </a:p>
          <a:p>
            <a:pPr>
              <a:buClr>
                <a:schemeClr val="tx2"/>
              </a:buClr>
            </a:pPr>
            <a:r>
              <a:rPr lang="en-GB" altLang="en-US" sz="2800" b="1" dirty="0" smtClean="0"/>
              <a:t>Inoculation through broken skin</a:t>
            </a:r>
            <a:endParaRPr lang="en-GB" altLang="ar-SA" dirty="0" smtClean="0"/>
          </a:p>
          <a:p>
            <a:endParaRPr lang="en-US" dirty="0"/>
          </a:p>
        </p:txBody>
      </p:sp>
      <p:sp>
        <p:nvSpPr>
          <p:cNvPr id="3" name="Title 2"/>
          <p:cNvSpPr>
            <a:spLocks noGrp="1"/>
          </p:cNvSpPr>
          <p:nvPr>
            <p:ph type="title"/>
          </p:nvPr>
        </p:nvSpPr>
        <p:spPr/>
        <p:txBody>
          <a:bodyPr/>
          <a:lstStyle/>
          <a:p>
            <a:r>
              <a:rPr lang="en-GB" altLang="ar-SA" sz="4400" dirty="0" smtClean="0"/>
              <a:t>Mode of Transmission</a:t>
            </a:r>
            <a:endParaRPr lang="en-US" dirty="0"/>
          </a:p>
        </p:txBody>
      </p:sp>
    </p:spTree>
    <p:extLst>
      <p:ext uri="{BB962C8B-B14F-4D97-AF65-F5344CB8AC3E}">
        <p14:creationId xmlns:p14="http://schemas.microsoft.com/office/powerpoint/2010/main" val="7466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5.Gametocytes : some of the merozoites in red blood cells develop into sexual forms of the parasite, called male and female gametocytes</a:t>
            </a:r>
          </a:p>
          <a:p>
            <a:pPr>
              <a:buNone/>
            </a:pPr>
            <a:r>
              <a:rPr lang="en-US" b="1" u="sng" dirty="0" smtClean="0">
                <a:solidFill>
                  <a:srgbClr val="FF0000"/>
                </a:solidFill>
              </a:rPr>
              <a:t>In mosquitoes {sexual reproduction</a:t>
            </a:r>
            <a:r>
              <a:rPr lang="en-US" b="1" dirty="0" smtClean="0"/>
              <a:t>}</a:t>
            </a:r>
          </a:p>
          <a:p>
            <a:pPr>
              <a:buNone/>
            </a:pPr>
            <a:r>
              <a:rPr lang="en-US" b="1" dirty="0" smtClean="0"/>
              <a:t>6. Sexual </a:t>
            </a:r>
            <a:r>
              <a:rPr lang="en-US" b="1" dirty="0" err="1" smtClean="0"/>
              <a:t>reproduction:male</a:t>
            </a:r>
            <a:r>
              <a:rPr lang="en-US" b="1" dirty="0" smtClean="0"/>
              <a:t> and female gametocytes develop into gametes and then fuse in stomach to form a zygote. Develop into a mobile form called </a:t>
            </a:r>
            <a:r>
              <a:rPr lang="en-US" b="1" dirty="0" err="1" smtClean="0"/>
              <a:t>ookinete</a:t>
            </a:r>
            <a:r>
              <a:rPr lang="en-US" b="1" dirty="0" smtClean="0"/>
              <a:t> which migrate through the wall of stomach to form an </a:t>
            </a:r>
            <a:r>
              <a:rPr lang="en-US" b="1" dirty="0" err="1" smtClean="0"/>
              <a:t>oocyst</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13471531"/>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Spending time in rural areas </a:t>
            </a:r>
          </a:p>
          <a:p>
            <a:r>
              <a:rPr lang="en-US" sz="3200" b="1" dirty="0" smtClean="0"/>
              <a:t>Sleeping outdoors at night in regions where outbreaks occur </a:t>
            </a:r>
          </a:p>
          <a:p>
            <a:r>
              <a:rPr lang="en-US" sz="3200" b="1" dirty="0" smtClean="0"/>
              <a:t>Animal herdsmen</a:t>
            </a:r>
          </a:p>
          <a:p>
            <a:r>
              <a:rPr lang="en-US" sz="3200" b="1" dirty="0" smtClean="0"/>
              <a:t>veterinarians, and other individuals who work with potentially-infected animals in RVF-endemic areas</a:t>
            </a:r>
            <a:endParaRPr lang="en-US" sz="3200" b="1" dirty="0"/>
          </a:p>
        </p:txBody>
      </p:sp>
      <p:sp>
        <p:nvSpPr>
          <p:cNvPr id="3" name="Title 2"/>
          <p:cNvSpPr>
            <a:spLocks noGrp="1"/>
          </p:cNvSpPr>
          <p:nvPr>
            <p:ph type="title"/>
          </p:nvPr>
        </p:nvSpPr>
        <p:spPr/>
        <p:txBody>
          <a:bodyPr/>
          <a:lstStyle/>
          <a:p>
            <a:r>
              <a:rPr lang="en-US" dirty="0" smtClean="0"/>
              <a:t>Risk factors</a:t>
            </a:r>
            <a:endParaRPr lang="en-US" dirty="0"/>
          </a:p>
        </p:txBody>
      </p:sp>
    </p:spTree>
    <p:extLst>
      <p:ext uri="{BB962C8B-B14F-4D97-AF65-F5344CB8AC3E}">
        <p14:creationId xmlns:p14="http://schemas.microsoft.com/office/powerpoint/2010/main" val="2360538837"/>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RVF virus has an incubation period of 2-6</a:t>
            </a:r>
          </a:p>
          <a:p>
            <a:r>
              <a:rPr lang="en-US" b="1" dirty="0" smtClean="0"/>
              <a:t>Onset </a:t>
            </a:r>
            <a:r>
              <a:rPr lang="en-US" b="1" dirty="0" err="1" smtClean="0"/>
              <a:t>symtoms</a:t>
            </a:r>
            <a:r>
              <a:rPr lang="en-US" b="1" dirty="0" smtClean="0"/>
              <a:t> </a:t>
            </a:r>
            <a:r>
              <a:rPr lang="en-US" b="1" dirty="0" err="1" smtClean="0"/>
              <a:t>include:fever</a:t>
            </a:r>
            <a:r>
              <a:rPr lang="en-US" b="1" dirty="0" smtClean="0"/>
              <a:t>, generalized weakness, back pain, and dizziness at the onset of the illness. </a:t>
            </a:r>
          </a:p>
          <a:p>
            <a:r>
              <a:rPr lang="en-US" b="1" dirty="0" smtClean="0"/>
              <a:t>Typically, patients recover within two days to one week after onset of illness.</a:t>
            </a:r>
          </a:p>
          <a:p>
            <a:r>
              <a:rPr lang="en-US" b="1" dirty="0" smtClean="0"/>
              <a:t>However, a small percentage (8-10%) of people infected with RVFV develop much more severe symptoms, including:</a:t>
            </a:r>
          </a:p>
          <a:p>
            <a:endParaRPr lang="en-US" dirty="0"/>
          </a:p>
        </p:txBody>
      </p:sp>
      <p:sp>
        <p:nvSpPr>
          <p:cNvPr id="3" name="Title 2"/>
          <p:cNvSpPr>
            <a:spLocks noGrp="1"/>
          </p:cNvSpPr>
          <p:nvPr>
            <p:ph type="title"/>
          </p:nvPr>
        </p:nvSpPr>
        <p:spPr/>
        <p:txBody>
          <a:bodyPr/>
          <a:lstStyle/>
          <a:p>
            <a:r>
              <a:rPr lang="en-US" dirty="0" smtClean="0"/>
              <a:t>Signs and symptoms </a:t>
            </a:r>
            <a:endParaRPr lang="en-US" dirty="0"/>
          </a:p>
        </p:txBody>
      </p:sp>
    </p:spTree>
    <p:extLst>
      <p:ext uri="{BB962C8B-B14F-4D97-AF65-F5344CB8AC3E}">
        <p14:creationId xmlns:p14="http://schemas.microsoft.com/office/powerpoint/2010/main" val="298326898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Ocular disease (diseases affecting the eye), which sometimes accompanies the mild symptoms described above. Lesions on the eyes may occur 1-3 weeks after onset of initial symptoms with patients reporting blurred and decreased vision. For many patients, lesions disappear after 10-12 weeks; however, for those with lesions occurring in the macula, approximately 50% of patients will have permanent vision loss.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3490695"/>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Encephalitis, or inflammation of the brain, which can lead to headaches, coma, or seizures. This occurs in less than 1% of patients and presents 1-4 weeks after first symptoms appear. Though death from this is rare, neurological deficits, sometimes severe, may persist.</a:t>
            </a:r>
          </a:p>
          <a:p>
            <a:r>
              <a:rPr lang="en-US" b="1" dirty="0" smtClean="0"/>
              <a:t>Hemorrhagic fever, which occurs in less than 1% of overall RVF patients, but fatality for those who do develop these symptoms, is around 50%. Symptoms of hemorrhaging may begin with jaundice and other signs of liver impairment, followed by vomiting blood, bloody stool, or bleeding from gums, skin, nose, and injection sites. These symptoms appear 2-4 days and death usually occurs 3-6 days after</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976829345"/>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Virus isolation in cell culture</a:t>
            </a:r>
          </a:p>
          <a:p>
            <a:r>
              <a:rPr lang="en-US" b="1" dirty="0" smtClean="0"/>
              <a:t>Antigen-detection ELISA, </a:t>
            </a:r>
          </a:p>
          <a:p>
            <a:r>
              <a:rPr lang="en-US" b="1" dirty="0" smtClean="0"/>
              <a:t>Molecular techniques (PCR). </a:t>
            </a:r>
          </a:p>
          <a:p>
            <a:r>
              <a:rPr lang="en-US" b="1" dirty="0" smtClean="0"/>
              <a:t>Antibody testing using enzyme-linked immunoassay (ELISA) can be used to confirm presence of </a:t>
            </a:r>
            <a:r>
              <a:rPr lang="en-US" b="1" dirty="0" err="1" smtClean="0"/>
              <a:t>IgM</a:t>
            </a:r>
            <a:r>
              <a:rPr lang="en-US" b="1" dirty="0" smtClean="0"/>
              <a:t> antibodies, which appear as an early, transient response, and </a:t>
            </a:r>
            <a:r>
              <a:rPr lang="en-US" b="1" dirty="0" err="1" smtClean="0"/>
              <a:t>IgG</a:t>
            </a:r>
            <a:r>
              <a:rPr lang="en-US" b="1" dirty="0" smtClean="0"/>
              <a:t> antibodies, which persist for several years. Both </a:t>
            </a:r>
            <a:r>
              <a:rPr lang="en-US" b="1" dirty="0" err="1" smtClean="0"/>
              <a:t>IgM</a:t>
            </a:r>
            <a:r>
              <a:rPr lang="en-US" b="1" dirty="0" smtClean="0"/>
              <a:t> and </a:t>
            </a:r>
            <a:r>
              <a:rPr lang="en-US" b="1" dirty="0" err="1" smtClean="0"/>
              <a:t>IgG</a:t>
            </a:r>
            <a:r>
              <a:rPr lang="en-US" b="1" dirty="0" smtClean="0"/>
              <a:t> antibodies are specific to RVF virus.</a:t>
            </a:r>
            <a:endParaRPr lang="en-US" b="1"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287156137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tx2"/>
              </a:buClr>
            </a:pPr>
            <a:r>
              <a:rPr lang="en-GB" altLang="ar-SA" sz="2800" b="1" dirty="0" err="1" smtClean="0"/>
              <a:t>Ribavirin</a:t>
            </a:r>
            <a:r>
              <a:rPr lang="en-GB" altLang="ar-SA" sz="2800" b="1" dirty="0" smtClean="0"/>
              <a:t>, Interferon and  Immune Modulators</a:t>
            </a:r>
          </a:p>
          <a:p>
            <a:pPr>
              <a:buClr>
                <a:schemeClr val="tx2"/>
              </a:buClr>
            </a:pPr>
            <a:r>
              <a:rPr lang="en-GB" altLang="ar-SA" sz="2800" b="1" dirty="0" smtClean="0"/>
              <a:t>Introduction to ICU or haemodialysis unit if indicated</a:t>
            </a:r>
          </a:p>
          <a:p>
            <a:pPr>
              <a:buClr>
                <a:schemeClr val="tx2"/>
              </a:buClr>
            </a:pPr>
            <a:r>
              <a:rPr lang="en-GB" altLang="ar-SA" sz="2800" b="1" dirty="0" smtClean="0"/>
              <a:t>General Supportive Measures</a:t>
            </a:r>
          </a:p>
          <a:p>
            <a:pPr>
              <a:buClr>
                <a:schemeClr val="tx2"/>
              </a:buClr>
            </a:pPr>
            <a:r>
              <a:rPr lang="en-GB" altLang="ar-SA" sz="2800" b="1" dirty="0" smtClean="0"/>
              <a:t>Isolation</a:t>
            </a:r>
          </a:p>
          <a:p>
            <a:pPr>
              <a:buClr>
                <a:schemeClr val="tx2"/>
              </a:buClr>
            </a:pPr>
            <a:r>
              <a:rPr lang="en-GB" altLang="ar-SA" sz="2800" b="1" dirty="0" smtClean="0"/>
              <a:t>Safe disposal of soiled linens</a:t>
            </a:r>
          </a:p>
          <a:p>
            <a:pPr>
              <a:buClr>
                <a:schemeClr val="tx2"/>
              </a:buClr>
            </a:pPr>
            <a:r>
              <a:rPr lang="en-GB" altLang="ar-SA" sz="2800" b="1" dirty="0" smtClean="0"/>
              <a:t>Safe disposal of solid medical waste</a:t>
            </a:r>
          </a:p>
          <a:p>
            <a:pPr>
              <a:buClr>
                <a:schemeClr val="tx2"/>
              </a:buClr>
            </a:pPr>
            <a:r>
              <a:rPr lang="en-GB" altLang="ar-SA" sz="2800" b="1" dirty="0" smtClean="0"/>
              <a:t>Safe sewage disposal </a:t>
            </a:r>
          </a:p>
          <a:p>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70956497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tx2"/>
              </a:buClr>
            </a:pPr>
            <a:r>
              <a:rPr lang="en-US" altLang="ar-SA" sz="4400" b="1" dirty="0" smtClean="0"/>
              <a:t>Vaccination </a:t>
            </a:r>
            <a:r>
              <a:rPr lang="en-GB" altLang="ar-SA" sz="4400" b="1" dirty="0" smtClean="0">
                <a:cs typeface="Traditional Arabic" pitchFamily="18" charset="-78"/>
              </a:rPr>
              <a:t>of </a:t>
            </a:r>
            <a:r>
              <a:rPr lang="en-US" altLang="ar-SA" sz="4400" b="1" dirty="0" smtClean="0">
                <a:cs typeface="Traditional Arabic" pitchFamily="18" charset="-78"/>
              </a:rPr>
              <a:t>un</a:t>
            </a:r>
            <a:r>
              <a:rPr lang="en-GB" altLang="ar-SA" sz="4400" b="1" dirty="0" smtClean="0">
                <a:cs typeface="Traditional Arabic" pitchFamily="18" charset="-78"/>
              </a:rPr>
              <a:t>affected animals</a:t>
            </a:r>
            <a:endParaRPr lang="en-US" altLang="ar-SA" sz="4400" b="1" dirty="0" smtClean="0">
              <a:cs typeface="Traditional Arabic" pitchFamily="18" charset="-78"/>
            </a:endParaRPr>
          </a:p>
          <a:p>
            <a:pPr>
              <a:buClr>
                <a:schemeClr val="tx2"/>
              </a:buClr>
            </a:pPr>
            <a:r>
              <a:rPr lang="en-GB" altLang="ar-SA" sz="4400" b="1" dirty="0" smtClean="0">
                <a:cs typeface="Traditional Arabic" pitchFamily="18" charset="-78"/>
              </a:rPr>
              <a:t>Notification of affected animals</a:t>
            </a:r>
          </a:p>
          <a:p>
            <a:pPr>
              <a:buClr>
                <a:schemeClr val="tx2"/>
              </a:buClr>
            </a:pPr>
            <a:r>
              <a:rPr lang="en-GB" altLang="ar-SA" sz="4400" b="1" dirty="0" smtClean="0">
                <a:cs typeface="Traditional Arabic" pitchFamily="18" charset="-78"/>
              </a:rPr>
              <a:t>Application of safe insecticides to eradicate blood suckling insects </a:t>
            </a:r>
            <a:endParaRPr lang="en-US" altLang="ar-SA" sz="4400" b="1" dirty="0" smtClean="0">
              <a:cs typeface="Traditional Arabic" pitchFamily="18" charset="-78"/>
            </a:endParaRPr>
          </a:p>
          <a:p>
            <a:endParaRPr lang="en-US" dirty="0"/>
          </a:p>
        </p:txBody>
      </p:sp>
      <p:sp>
        <p:nvSpPr>
          <p:cNvPr id="3" name="Title 2"/>
          <p:cNvSpPr>
            <a:spLocks noGrp="1"/>
          </p:cNvSpPr>
          <p:nvPr>
            <p:ph type="title"/>
          </p:nvPr>
        </p:nvSpPr>
        <p:spPr/>
        <p:txBody>
          <a:bodyPr/>
          <a:lstStyle/>
          <a:p>
            <a:r>
              <a:rPr lang="en-GB" altLang="ar-SA" sz="4400" dirty="0" smtClean="0"/>
              <a:t>Prevention &amp; Control</a:t>
            </a:r>
            <a:endParaRPr lang="en-US" dirty="0"/>
          </a:p>
        </p:txBody>
      </p:sp>
    </p:spTree>
    <p:extLst>
      <p:ext uri="{BB962C8B-B14F-4D97-AF65-F5344CB8AC3E}">
        <p14:creationId xmlns:p14="http://schemas.microsoft.com/office/powerpoint/2010/main" val="326607093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tx2"/>
              </a:buClr>
            </a:pPr>
            <a:r>
              <a:rPr lang="en-GB" altLang="ar-SA" sz="2800" b="1" dirty="0" smtClean="0">
                <a:cs typeface="Traditional Arabic" pitchFamily="18" charset="-78"/>
              </a:rPr>
              <a:t>Periodic surveillance of susceptible animals </a:t>
            </a:r>
            <a:r>
              <a:rPr lang="en-US" altLang="ar-SA" sz="2800" b="1" dirty="0" smtClean="0">
                <a:cs typeface="Traditional Arabic" pitchFamily="18" charset="-78"/>
              </a:rPr>
              <a:t>to assess</a:t>
            </a:r>
            <a:r>
              <a:rPr lang="en-GB" altLang="ar-SA" sz="2800" b="1" dirty="0" smtClean="0">
                <a:cs typeface="Traditional Arabic" pitchFamily="18" charset="-78"/>
              </a:rPr>
              <a:t> immune status</a:t>
            </a:r>
            <a:r>
              <a:rPr lang="en-US" altLang="ar-SA" sz="2800" b="1" dirty="0" smtClean="0">
                <a:cs typeface="Traditional Arabic" pitchFamily="18" charset="-78"/>
              </a:rPr>
              <a:t> </a:t>
            </a:r>
          </a:p>
          <a:p>
            <a:pPr>
              <a:buClr>
                <a:schemeClr val="tx2"/>
              </a:buClr>
            </a:pPr>
            <a:r>
              <a:rPr lang="en-GB" altLang="ar-SA" sz="2800" b="1" dirty="0" smtClean="0">
                <a:cs typeface="Traditional Arabic" pitchFamily="18" charset="-78"/>
              </a:rPr>
              <a:t>Application of quarantine measures for testing of imported animals</a:t>
            </a:r>
          </a:p>
          <a:p>
            <a:pPr>
              <a:buClr>
                <a:schemeClr val="tx2"/>
              </a:buClr>
            </a:pPr>
            <a:r>
              <a:rPr lang="en-GB" altLang="ar-SA" sz="2800" b="1" dirty="0" smtClean="0"/>
              <a:t>Rapid burial of dead bodies</a:t>
            </a:r>
            <a:endParaRPr lang="en-US" altLang="ar-SA" sz="2800" b="1" dirty="0" smtClean="0"/>
          </a:p>
          <a:p>
            <a:pPr>
              <a:buClr>
                <a:schemeClr val="tx2"/>
              </a:buClr>
            </a:pPr>
            <a:r>
              <a:rPr lang="en-GB" altLang="en-US" sz="2800" b="1" dirty="0" smtClean="0"/>
              <a:t>Removal of stagnant water </a:t>
            </a:r>
            <a:endParaRPr lang="en-US" altLang="en-US" sz="2800" b="1" dirty="0" smtClean="0"/>
          </a:p>
          <a:p>
            <a:pPr>
              <a:buClr>
                <a:schemeClr val="tx2"/>
              </a:buClr>
            </a:pPr>
            <a:r>
              <a:rPr lang="en-GB" altLang="en-US" sz="2800" b="1" dirty="0" smtClean="0"/>
              <a:t>Weekly treatment of water collections using insecticides</a:t>
            </a:r>
          </a:p>
          <a:p>
            <a:pPr>
              <a:buClr>
                <a:schemeClr val="tx2"/>
              </a:buClr>
            </a:pPr>
            <a:r>
              <a:rPr lang="en-GB" altLang="en-US" sz="2800" b="1" dirty="0" smtClean="0"/>
              <a:t>Application of insecticides every other day in all gardens</a:t>
            </a:r>
          </a:p>
          <a:p>
            <a:pPr>
              <a:buClr>
                <a:schemeClr val="tx2"/>
              </a:buClr>
            </a:pPr>
            <a:r>
              <a:rPr lang="en-GB" altLang="en-US" sz="2800" b="1" dirty="0" smtClean="0"/>
              <a:t>Removal of objects that can act as possible water containers  </a:t>
            </a:r>
          </a:p>
          <a:p>
            <a:endParaRPr lang="en-US" dirty="0"/>
          </a:p>
        </p:txBody>
      </p:sp>
      <p:sp>
        <p:nvSpPr>
          <p:cNvPr id="3" name="Title 2"/>
          <p:cNvSpPr>
            <a:spLocks noGrp="1"/>
          </p:cNvSpPr>
          <p:nvPr>
            <p:ph type="title"/>
          </p:nvPr>
        </p:nvSpPr>
        <p:spPr/>
        <p:txBody>
          <a:bodyPr/>
          <a:lstStyle/>
          <a:p>
            <a:r>
              <a:rPr lang="en-US" dirty="0" smtClean="0"/>
              <a:t>Cont </a:t>
            </a:r>
            <a:endParaRPr lang="en-US" dirty="0"/>
          </a:p>
        </p:txBody>
      </p:sp>
    </p:spTree>
    <p:extLst>
      <p:ext uri="{BB962C8B-B14F-4D97-AF65-F5344CB8AC3E}">
        <p14:creationId xmlns:p14="http://schemas.microsoft.com/office/powerpoint/2010/main" val="420080733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buClr>
            </a:pPr>
            <a:r>
              <a:rPr lang="en-GB" altLang="ar-SA" sz="2800" b="1" dirty="0" smtClean="0"/>
              <a:t>Sleeping indoors</a:t>
            </a:r>
          </a:p>
          <a:p>
            <a:pPr>
              <a:buClr>
                <a:schemeClr val="tx2"/>
              </a:buClr>
            </a:pPr>
            <a:r>
              <a:rPr lang="en-GB" altLang="ar-SA" sz="2800" b="1" dirty="0" smtClean="0"/>
              <a:t>Using bed nets during sleep</a:t>
            </a:r>
          </a:p>
          <a:p>
            <a:pPr>
              <a:buClr>
                <a:schemeClr val="tx2"/>
              </a:buClr>
            </a:pPr>
            <a:r>
              <a:rPr lang="en-GB" altLang="ar-SA" sz="2800" b="1" dirty="0" smtClean="0"/>
              <a:t>Putting screens on windows</a:t>
            </a:r>
          </a:p>
          <a:p>
            <a:pPr>
              <a:buClr>
                <a:schemeClr val="tx2"/>
              </a:buClr>
            </a:pPr>
            <a:r>
              <a:rPr lang="en-GB" altLang="ar-SA" sz="2800" b="1" dirty="0" smtClean="0"/>
              <a:t>Wearing clothes that protects whole body</a:t>
            </a:r>
          </a:p>
          <a:p>
            <a:pPr>
              <a:buClr>
                <a:schemeClr val="tx2"/>
              </a:buClr>
            </a:pPr>
            <a:r>
              <a:rPr lang="en-GB" altLang="ar-SA" sz="2800" b="1" dirty="0" smtClean="0"/>
              <a:t>Applying mosquito repellents </a:t>
            </a:r>
          </a:p>
          <a:p>
            <a:pPr>
              <a:buClr>
                <a:schemeClr val="tx2"/>
              </a:buClr>
            </a:pPr>
            <a:r>
              <a:rPr lang="en-GB" altLang="ar-SA" sz="2800" b="1" dirty="0" smtClean="0"/>
              <a:t>Using spray on clothes </a:t>
            </a:r>
          </a:p>
          <a:p>
            <a:pPr>
              <a:buClr>
                <a:schemeClr val="tx2"/>
              </a:buClr>
            </a:pPr>
            <a:r>
              <a:rPr lang="en-GB" altLang="ar-SA" sz="2800" b="1" dirty="0" smtClean="0"/>
              <a:t> Avoiding peaks of mosquito activity</a:t>
            </a:r>
          </a:p>
          <a:p>
            <a:pPr>
              <a:buClr>
                <a:schemeClr val="tx2"/>
              </a:buClr>
            </a:pPr>
            <a:r>
              <a:rPr lang="en-US" altLang="ar-SA" sz="2800" b="1" dirty="0" smtClean="0"/>
              <a:t>Avoiding presence near </a:t>
            </a:r>
            <a:r>
              <a:rPr lang="en-GB" altLang="ar-SA" sz="2800" b="1" dirty="0" smtClean="0"/>
              <a:t>vegetation</a:t>
            </a:r>
            <a:r>
              <a:rPr lang="en-US" altLang="ar-SA" sz="2800" b="1" dirty="0" smtClean="0"/>
              <a:t>s</a:t>
            </a:r>
            <a:r>
              <a:rPr lang="en-GB" altLang="ar-SA" sz="2800" b="1" dirty="0" smtClean="0"/>
              <a:t> in the evening</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0347952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altLang="ur-PK" sz="3600" b="1" dirty="0" smtClean="0">
                <a:solidFill>
                  <a:srgbClr val="FF0000"/>
                </a:solidFill>
              </a:rPr>
              <a:t>Communicable disease:  </a:t>
            </a:r>
            <a:r>
              <a:rPr lang="en-US" altLang="ur-PK" sz="3600" b="1" dirty="0" smtClean="0"/>
              <a:t>a disease that can be spread to a person from another person, an animal or object. Ex: common cold, influenza, tuberculosis, etc.</a:t>
            </a:r>
          </a:p>
          <a:p>
            <a:pPr>
              <a:lnSpc>
                <a:spcPct val="90000"/>
              </a:lnSpc>
            </a:pPr>
            <a:endParaRPr lang="en-US" altLang="ur-PK" sz="3600" b="1" dirty="0" smtClean="0"/>
          </a:p>
          <a:p>
            <a:pPr>
              <a:lnSpc>
                <a:spcPct val="90000"/>
              </a:lnSpc>
            </a:pPr>
            <a:r>
              <a:rPr lang="en-US" altLang="ur-PK" sz="3600" b="1" dirty="0" smtClean="0">
                <a:solidFill>
                  <a:srgbClr val="FF0000"/>
                </a:solidFill>
              </a:rPr>
              <a:t>Non-communicable disease</a:t>
            </a:r>
            <a:r>
              <a:rPr lang="en-US" altLang="ur-PK" sz="3600" b="1" dirty="0" smtClean="0">
                <a:solidFill>
                  <a:schemeClr val="bg1"/>
                </a:solidFill>
              </a:rPr>
              <a:t>:</a:t>
            </a:r>
            <a:r>
              <a:rPr lang="en-US" altLang="ur-PK" sz="3600" b="1" dirty="0" smtClean="0"/>
              <a:t> a disease that can NOT be spread from person to person. Ex: cancer, heart disease, cirrhosis, etc.</a:t>
            </a:r>
          </a:p>
          <a:p>
            <a:endParaRPr lang="en-US" dirty="0"/>
          </a:p>
        </p:txBody>
      </p:sp>
      <p:sp>
        <p:nvSpPr>
          <p:cNvPr id="3" name="Title 2"/>
          <p:cNvSpPr>
            <a:spLocks noGrp="1"/>
          </p:cNvSpPr>
          <p:nvPr>
            <p:ph type="title"/>
          </p:nvPr>
        </p:nvSpPr>
        <p:spPr/>
        <p:txBody>
          <a:bodyPr>
            <a:normAutofit/>
          </a:bodyPr>
          <a:lstStyle/>
          <a:p>
            <a:pPr algn="ctr"/>
            <a:r>
              <a:rPr lang="en-US" dirty="0" smtClean="0"/>
              <a:t>INTRODUCTION TO COMMUNICABLE DISEASES</a:t>
            </a:r>
            <a:endParaRPr lang="en-US" dirty="0"/>
          </a:p>
        </p:txBody>
      </p:sp>
    </p:spTree>
    <p:extLst>
      <p:ext uri="{BB962C8B-B14F-4D97-AF65-F5344CB8AC3E}">
        <p14:creationId xmlns:p14="http://schemas.microsoft.com/office/powerpoint/2010/main" val="4027089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6.Oocyst : This matures and releases </a:t>
            </a:r>
            <a:r>
              <a:rPr lang="en-US" b="1" dirty="0" err="1" smtClean="0"/>
              <a:t>sporozoites</a:t>
            </a:r>
            <a:endParaRPr lang="en-US" b="1" dirty="0" smtClean="0"/>
          </a:p>
          <a:p>
            <a:pPr>
              <a:buNone/>
            </a:pPr>
            <a:r>
              <a:rPr lang="en-US" b="1" dirty="0" smtClean="0"/>
              <a:t>7.Sporozoites:these migrate into salivary gland ready for delivery with mosquito’s next meal</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58662025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ur-PK" dirty="0" smtClean="0"/>
              <a:t>Communicable versus </a:t>
            </a:r>
            <a:br>
              <a:rPr lang="en-US" altLang="ur-PK" dirty="0" smtClean="0"/>
            </a:br>
            <a:r>
              <a:rPr lang="en-US" altLang="ur-PK" dirty="0" smtClean="0"/>
              <a:t>non-communicable diseases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92500" lnSpcReduction="20000"/>
          </a:bodyPr>
          <a:lstStyle/>
          <a:p>
            <a:pPr algn="ctr">
              <a:buFont typeface="Wingdings" pitchFamily="2" charset="2"/>
              <a:buNone/>
              <a:defRPr/>
            </a:pPr>
            <a:r>
              <a:rPr lang="en-US" altLang="ur-PK" b="1" dirty="0" smtClean="0">
                <a:ln w="0"/>
                <a:solidFill>
                  <a:schemeClr val="accent1"/>
                </a:solidFill>
                <a:effectLst>
                  <a:outerShdw blurRad="38100" dist="25400" dir="5400000" algn="ctr" rotWithShape="0">
                    <a:srgbClr val="6E747A">
                      <a:alpha val="43000"/>
                    </a:srgbClr>
                  </a:outerShdw>
                </a:effectLst>
              </a:rPr>
              <a:t>Communicable diseases</a:t>
            </a:r>
          </a:p>
          <a:p>
            <a:pPr>
              <a:defRPr/>
            </a:pPr>
            <a:r>
              <a:rPr lang="en-US" altLang="ur-PK" b="1" dirty="0" smtClean="0"/>
              <a:t>Sudden onset</a:t>
            </a:r>
          </a:p>
          <a:p>
            <a:pPr>
              <a:defRPr/>
            </a:pPr>
            <a:r>
              <a:rPr lang="en-US" altLang="ur-PK" b="1" dirty="0" smtClean="0"/>
              <a:t>Single cause</a:t>
            </a:r>
          </a:p>
          <a:p>
            <a:pPr>
              <a:defRPr/>
            </a:pPr>
            <a:r>
              <a:rPr lang="en-US" altLang="ur-PK" b="1" dirty="0" smtClean="0"/>
              <a:t>Short natural history</a:t>
            </a:r>
          </a:p>
          <a:p>
            <a:pPr>
              <a:defRPr/>
            </a:pPr>
            <a:r>
              <a:rPr lang="en-US" altLang="ur-PK" b="1" dirty="0" smtClean="0"/>
              <a:t>Short treatment schedule</a:t>
            </a:r>
          </a:p>
          <a:p>
            <a:pPr>
              <a:defRPr/>
            </a:pPr>
            <a:r>
              <a:rPr lang="en-US" altLang="ur-PK" b="1" dirty="0" smtClean="0"/>
              <a:t>Cure is achieved</a:t>
            </a:r>
          </a:p>
          <a:p>
            <a:pPr>
              <a:defRPr/>
            </a:pPr>
            <a:r>
              <a:rPr lang="en-US" altLang="ur-PK" b="1" dirty="0" smtClean="0"/>
              <a:t>Single discipline</a:t>
            </a:r>
          </a:p>
          <a:p>
            <a:pPr>
              <a:defRPr/>
            </a:pPr>
            <a:r>
              <a:rPr lang="en-US" altLang="ur-PK" b="1" dirty="0" smtClean="0"/>
              <a:t>Short follow up</a:t>
            </a:r>
          </a:p>
          <a:p>
            <a:pPr>
              <a:defRPr/>
            </a:pPr>
            <a:r>
              <a:rPr lang="en-US" altLang="ur-PK" b="1" dirty="0" smtClean="0"/>
              <a:t>Back to normalcy</a:t>
            </a:r>
          </a:p>
          <a:p>
            <a:endParaRPr lang="en-US" dirty="0"/>
          </a:p>
        </p:txBody>
      </p:sp>
      <p:sp>
        <p:nvSpPr>
          <p:cNvPr id="6" name="Content Placeholder 5"/>
          <p:cNvSpPr>
            <a:spLocks noGrp="1"/>
          </p:cNvSpPr>
          <p:nvPr>
            <p:ph sz="quarter" idx="4"/>
          </p:nvPr>
        </p:nvSpPr>
        <p:spPr/>
        <p:txBody>
          <a:bodyPr>
            <a:normAutofit fontScale="92500" lnSpcReduction="20000"/>
          </a:bodyPr>
          <a:lstStyle/>
          <a:p>
            <a:pPr>
              <a:buNone/>
              <a:defRPr/>
            </a:pPr>
            <a:r>
              <a:rPr lang="en-US" altLang="ur-PK" b="1" dirty="0" smtClean="0">
                <a:ln w="0"/>
                <a:solidFill>
                  <a:schemeClr val="accent1"/>
                </a:solidFill>
                <a:effectLst>
                  <a:outerShdw blurRad="38100" dist="25400" dir="5400000" algn="ctr" rotWithShape="0">
                    <a:srgbClr val="6E747A">
                      <a:alpha val="43000"/>
                    </a:srgbClr>
                  </a:outerShdw>
                </a:effectLst>
              </a:rPr>
              <a:t>Non-communicable diseases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Gradual onset</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Multiple causes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Long natural history</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Prolonged treatment</a:t>
            </a:r>
          </a:p>
          <a:p>
            <a:pPr marL="342900" indent="-342900">
              <a:spcBef>
                <a:spcPct val="20000"/>
              </a:spcBef>
              <a:buClr>
                <a:schemeClr val="accent1"/>
              </a:buClr>
              <a:buSzPct val="65000"/>
              <a:buFont typeface="Wingdings" panose="05000000000000000000" pitchFamily="2" charset="2"/>
              <a:buChar char="n"/>
              <a:defRPr/>
            </a:pPr>
            <a:endParaRPr lang="en-US" altLang="ur-PK" b="1" dirty="0" smtClean="0"/>
          </a:p>
          <a:p>
            <a:pPr marL="342900" indent="-342900">
              <a:spcBef>
                <a:spcPct val="20000"/>
              </a:spcBef>
              <a:buClr>
                <a:schemeClr val="accent1"/>
              </a:buClr>
              <a:buSzPct val="65000"/>
              <a:buFont typeface="Wingdings" panose="05000000000000000000" pitchFamily="2" charset="2"/>
              <a:buChar char="n"/>
              <a:defRPr/>
            </a:pPr>
            <a:r>
              <a:rPr lang="en-US" altLang="ur-PK" b="1" dirty="0" smtClean="0"/>
              <a:t>Care predominates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Multidisciplinary</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Prolonged follow up</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Quality of life after treatment</a:t>
            </a:r>
          </a:p>
          <a:p>
            <a:endParaRPr lang="en-US" dirty="0"/>
          </a:p>
        </p:txBody>
      </p:sp>
    </p:spTree>
    <p:extLst>
      <p:ext uri="{BB962C8B-B14F-4D97-AF65-F5344CB8AC3E}">
        <p14:creationId xmlns:p14="http://schemas.microsoft.com/office/powerpoint/2010/main" val="4163596690"/>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3200" b="1" dirty="0" smtClean="0"/>
              <a:t>They are very common.</a:t>
            </a:r>
          </a:p>
          <a:p>
            <a:pPr lvl="0"/>
            <a:r>
              <a:rPr lang="en-US" sz="3200" b="1" dirty="0" smtClean="0"/>
              <a:t>Some of them cause death and disability.</a:t>
            </a:r>
          </a:p>
          <a:p>
            <a:pPr lvl="0"/>
            <a:r>
              <a:rPr lang="en-US" sz="3200" b="1" dirty="0" smtClean="0"/>
              <a:t>Some of them cause epidemics.</a:t>
            </a:r>
          </a:p>
          <a:p>
            <a:pPr lvl="0"/>
            <a:r>
              <a:rPr lang="en-US" sz="3200" b="1" dirty="0" smtClean="0"/>
              <a:t>Most of them are preventable when using fairly simple interventions.</a:t>
            </a:r>
          </a:p>
          <a:p>
            <a:r>
              <a:rPr lang="en-US" sz="3200" b="1" dirty="0" smtClean="0"/>
              <a:t>Many of them affect infants and children</a:t>
            </a:r>
            <a:endParaRPr lang="en-US" sz="3200" b="1" dirty="0"/>
          </a:p>
        </p:txBody>
      </p:sp>
      <p:sp>
        <p:nvSpPr>
          <p:cNvPr id="3" name="Title 2"/>
          <p:cNvSpPr>
            <a:spLocks noGrp="1"/>
          </p:cNvSpPr>
          <p:nvPr>
            <p:ph type="title"/>
          </p:nvPr>
        </p:nvSpPr>
        <p:spPr/>
        <p:txBody>
          <a:bodyPr>
            <a:normAutofit fontScale="90000"/>
          </a:bodyPr>
          <a:lstStyle/>
          <a:p>
            <a:pPr algn="ctr"/>
            <a:r>
              <a:rPr lang="en-US" i="1" dirty="0" smtClean="0"/>
              <a:t/>
            </a:r>
            <a:br>
              <a:rPr lang="en-US" i="1" dirty="0" smtClean="0"/>
            </a:br>
            <a:r>
              <a:rPr lang="en-US" dirty="0" smtClean="0"/>
              <a:t>Common Characteristics of Communicable Diseases </a:t>
            </a:r>
            <a:r>
              <a:rPr lang="en-US" i="1" dirty="0" smtClean="0"/>
              <a:t/>
            </a:r>
            <a:br>
              <a:rPr lang="en-US" i="1" dirty="0" smtClean="0"/>
            </a:br>
            <a:endParaRPr lang="en-US" dirty="0"/>
          </a:p>
        </p:txBody>
      </p:sp>
    </p:spTree>
    <p:extLst>
      <p:ext uri="{BB962C8B-B14F-4D97-AF65-F5344CB8AC3E}">
        <p14:creationId xmlns:p14="http://schemas.microsoft.com/office/powerpoint/2010/main" val="2791861439"/>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sz="4000" b="1" dirty="0" smtClean="0"/>
              <a:t>The classes include: </a:t>
            </a:r>
          </a:p>
          <a:p>
            <a:pPr lvl="0"/>
            <a:r>
              <a:rPr lang="en-US" sz="4000" b="1" dirty="0" smtClean="0"/>
              <a:t>Contact diseases such as scabies, </a:t>
            </a:r>
            <a:r>
              <a:rPr lang="en-US" sz="4000" b="1" dirty="0" err="1" smtClean="0"/>
              <a:t>pediculosis</a:t>
            </a:r>
            <a:r>
              <a:rPr lang="en-US" sz="4000" b="1" dirty="0" smtClean="0"/>
              <a:t>, fungal skin infections, trachoma, acute bacterial conjunctivitis.</a:t>
            </a:r>
          </a:p>
          <a:p>
            <a:pPr lvl="0"/>
            <a:r>
              <a:rPr lang="en-US" sz="4000" b="1" dirty="0" smtClean="0"/>
              <a:t>Sexually transmitted diseases and HIV/AIDS </a:t>
            </a:r>
          </a:p>
          <a:p>
            <a:pPr lvl="0"/>
            <a:r>
              <a:rPr lang="en-US" sz="4000" b="1" dirty="0" smtClean="0"/>
              <a:t>Vector borne diseases such as relapsing fever, </a:t>
            </a:r>
            <a:r>
              <a:rPr lang="en-US" sz="4000" b="1" dirty="0" err="1" smtClean="0"/>
              <a:t>bancroftian</a:t>
            </a:r>
            <a:r>
              <a:rPr lang="en-US" sz="4000" b="1" dirty="0" smtClean="0"/>
              <a:t> </a:t>
            </a:r>
            <a:r>
              <a:rPr lang="en-US" sz="4000" b="1" dirty="0" err="1" smtClean="0"/>
              <a:t>filariasis</a:t>
            </a:r>
            <a:r>
              <a:rPr lang="en-US" sz="4000" b="1" dirty="0" smtClean="0"/>
              <a:t>, </a:t>
            </a:r>
            <a:r>
              <a:rPr lang="en-US" sz="4000" b="1" dirty="0" err="1" smtClean="0"/>
              <a:t>onchocerciasis</a:t>
            </a:r>
            <a:r>
              <a:rPr lang="en-US" sz="4000" b="1" dirty="0" smtClean="0"/>
              <a:t>, yellow fever, </a:t>
            </a:r>
            <a:r>
              <a:rPr lang="en-US" sz="4000" b="1" dirty="0" err="1" smtClean="0"/>
              <a:t>trypanosomiasis</a:t>
            </a:r>
            <a:r>
              <a:rPr lang="en-US" sz="4000" b="1" dirty="0" smtClean="0"/>
              <a:t>, plague, </a:t>
            </a:r>
            <a:r>
              <a:rPr lang="en-US" sz="4000" b="1" dirty="0" err="1" smtClean="0"/>
              <a:t>schistosomiasis</a:t>
            </a:r>
            <a:r>
              <a:rPr lang="en-US" sz="4000" b="1" dirty="0" smtClean="0"/>
              <a:t>, </a:t>
            </a:r>
            <a:r>
              <a:rPr lang="en-US" sz="4000" b="1" dirty="0" err="1" smtClean="0"/>
              <a:t>dracunculosis</a:t>
            </a:r>
            <a:r>
              <a:rPr lang="en-US" sz="4000" b="1" dirty="0" smtClean="0"/>
              <a:t>, </a:t>
            </a:r>
            <a:r>
              <a:rPr lang="en-US" sz="4000" b="1" dirty="0" err="1" smtClean="0"/>
              <a:t>leishmaniasis</a:t>
            </a:r>
            <a:r>
              <a:rPr lang="en-US" sz="4000" b="1" dirty="0" smtClean="0"/>
              <a:t> and malaria.</a:t>
            </a:r>
          </a:p>
          <a:p>
            <a:pPr lvl="0"/>
            <a:r>
              <a:rPr lang="en-US" sz="4500" b="1" dirty="0" smtClean="0"/>
              <a:t>Zoonotic diseases (diseases of contact with animals or animal products) such as </a:t>
            </a:r>
            <a:r>
              <a:rPr lang="en-US" sz="4500" b="1" dirty="0" err="1" smtClean="0"/>
              <a:t>anthax</a:t>
            </a:r>
            <a:r>
              <a:rPr lang="en-US" sz="4500" b="1" dirty="0" smtClean="0"/>
              <a:t>, brucellosis, rabies, </a:t>
            </a:r>
            <a:r>
              <a:rPr lang="en-US" sz="4500" b="1" dirty="0" err="1" smtClean="0"/>
              <a:t>hydatidosis</a:t>
            </a:r>
            <a:r>
              <a:rPr lang="en-US" sz="4500" b="1" dirty="0" smtClean="0"/>
              <a:t>, tetanus</a:t>
            </a:r>
          </a:p>
        </p:txBody>
      </p:sp>
      <p:sp>
        <p:nvSpPr>
          <p:cNvPr id="3" name="Title 2"/>
          <p:cNvSpPr>
            <a:spLocks noGrp="1"/>
          </p:cNvSpPr>
          <p:nvPr>
            <p:ph type="title"/>
          </p:nvPr>
        </p:nvSpPr>
        <p:spPr/>
        <p:txBody>
          <a:bodyPr>
            <a:normAutofit/>
          </a:bodyPr>
          <a:lstStyle/>
          <a:p>
            <a:pPr algn="ctr"/>
            <a:r>
              <a:rPr lang="en-US" dirty="0" smtClean="0"/>
              <a:t>Classification of Communicable Diseases</a:t>
            </a:r>
            <a:endParaRPr lang="en-US" dirty="0"/>
          </a:p>
        </p:txBody>
      </p:sp>
    </p:spTree>
    <p:extLst>
      <p:ext uri="{BB962C8B-B14F-4D97-AF65-F5344CB8AC3E}">
        <p14:creationId xmlns:p14="http://schemas.microsoft.com/office/powerpoint/2010/main" val="687410449"/>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b="1" dirty="0" smtClean="0"/>
              <a:t>Diseases caused by </a:t>
            </a:r>
            <a:r>
              <a:rPr lang="en-US" sz="2800" b="1" dirty="0" err="1" smtClean="0"/>
              <a:t>Faecal</a:t>
            </a:r>
            <a:r>
              <a:rPr lang="en-US" sz="2800" b="1" dirty="0" smtClean="0"/>
              <a:t> – oral contamination such as acute gastro-enteritis, bacillary dysentery, campylobacter </a:t>
            </a:r>
            <a:r>
              <a:rPr lang="en-US" sz="2800" b="1" dirty="0" err="1" smtClean="0"/>
              <a:t>jejuni</a:t>
            </a:r>
            <a:r>
              <a:rPr lang="en-US" sz="2800" b="1" dirty="0" smtClean="0"/>
              <a:t>, </a:t>
            </a:r>
            <a:r>
              <a:rPr lang="en-US" sz="2800" b="1" dirty="0" err="1" smtClean="0"/>
              <a:t>giadiasis</a:t>
            </a:r>
            <a:r>
              <a:rPr lang="en-US" sz="2800" b="1" dirty="0" smtClean="0"/>
              <a:t>, </a:t>
            </a:r>
            <a:r>
              <a:rPr lang="en-US" sz="2800" b="1" dirty="0" err="1" smtClean="0"/>
              <a:t>amoebiasis</a:t>
            </a:r>
            <a:r>
              <a:rPr lang="en-US" sz="2800" b="1" dirty="0" smtClean="0"/>
              <a:t>, cholera, enteric fevers, food poisoning, poliomyelitis, viral hepatitis.</a:t>
            </a:r>
            <a:r>
              <a:rPr lang="en-US" sz="2800" b="1" i="1" dirty="0" smtClean="0"/>
              <a:t> </a:t>
            </a:r>
            <a:endParaRPr lang="en-US" sz="2800" b="1" dirty="0" smtClean="0"/>
          </a:p>
          <a:p>
            <a:pPr lvl="0"/>
            <a:r>
              <a:rPr lang="en-US" sz="2800" b="1" dirty="0" smtClean="0"/>
              <a:t>Helminthic diseases such as </a:t>
            </a:r>
            <a:r>
              <a:rPr lang="en-US" sz="2800" b="1" dirty="0" err="1" smtClean="0"/>
              <a:t>ascariasis</a:t>
            </a:r>
            <a:r>
              <a:rPr lang="en-US" sz="2800" b="1" dirty="0" smtClean="0"/>
              <a:t>, </a:t>
            </a:r>
            <a:r>
              <a:rPr lang="en-US" sz="2800" b="1" dirty="0" err="1" smtClean="0"/>
              <a:t>enterobiasis</a:t>
            </a:r>
            <a:r>
              <a:rPr lang="en-US" sz="2800" b="1" dirty="0" smtClean="0"/>
              <a:t>, </a:t>
            </a:r>
            <a:r>
              <a:rPr lang="en-US" sz="2800" b="1" dirty="0" err="1" smtClean="0"/>
              <a:t>trichuriasis</a:t>
            </a:r>
            <a:r>
              <a:rPr lang="en-US" sz="2800" b="1" dirty="0" smtClean="0"/>
              <a:t>, hookworm, </a:t>
            </a:r>
            <a:r>
              <a:rPr lang="en-US" sz="2800" b="1" dirty="0" err="1" smtClean="0"/>
              <a:t>strongyloidiasis</a:t>
            </a:r>
            <a:r>
              <a:rPr lang="en-US" sz="2800" b="1" dirty="0" smtClean="0"/>
              <a:t>, </a:t>
            </a:r>
            <a:r>
              <a:rPr lang="en-US" sz="2800" b="1" dirty="0" err="1" smtClean="0"/>
              <a:t>taeniasis</a:t>
            </a:r>
            <a:r>
              <a:rPr lang="en-US" sz="2800" b="1" dirty="0" smtClean="0"/>
              <a:t>, </a:t>
            </a:r>
            <a:r>
              <a:rPr lang="en-US" sz="2800" b="1" dirty="0" err="1" smtClean="0"/>
              <a:t>hydatidosis</a:t>
            </a:r>
            <a:r>
              <a:rPr lang="en-US" sz="2800" b="1" dirty="0" smtClean="0"/>
              <a:t>. </a:t>
            </a:r>
          </a:p>
          <a:p>
            <a:pPr lvl="0"/>
            <a:r>
              <a:rPr lang="en-US" sz="2800" b="1" dirty="0" smtClean="0"/>
              <a:t>Airborne diseases such as acute respiratory infections, meningitis (bacterial and fungal) tuberculosis and leprosy</a:t>
            </a:r>
            <a:r>
              <a:rPr lang="en-US" dirty="0" smtClean="0"/>
              <a:t>.</a:t>
            </a:r>
            <a:r>
              <a:rPr lang="en-US" b="1" dirty="0" smtClean="0"/>
              <a:t> </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72792430"/>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disease transmission process has three components.  These are: source, transmission route and susceptible host.</a:t>
            </a:r>
          </a:p>
          <a:p>
            <a:r>
              <a:rPr lang="en-US" b="1" dirty="0" smtClean="0"/>
              <a:t>The SOURCE is the origin of the disease causing organism.  This could be an infected person, animal, place or object. </a:t>
            </a:r>
          </a:p>
          <a:p>
            <a:pPr>
              <a:buNone/>
            </a:pPr>
            <a:r>
              <a:rPr lang="en-US" b="1" dirty="0" smtClean="0"/>
              <a:t>The mode of spread of an infectious agent from the infected host or source to a new susceptible person is called ROUTE OF TRANSMISSION</a:t>
            </a:r>
          </a:p>
          <a:p>
            <a:pPr>
              <a:buNone/>
            </a:pPr>
            <a:r>
              <a:rPr lang="en-US" b="1" dirty="0" smtClean="0"/>
              <a:t>The main transmission routes are; </a:t>
            </a:r>
          </a:p>
          <a:p>
            <a:pPr lvl="0"/>
            <a:r>
              <a:rPr lang="en-US" b="1" dirty="0" smtClean="0"/>
              <a:t>Direct contact, for example sexual contact</a:t>
            </a:r>
          </a:p>
          <a:p>
            <a:pPr lvl="0"/>
            <a:r>
              <a:rPr lang="en-US" b="1" dirty="0" smtClean="0"/>
              <a:t>Vectors such as mosquitoes</a:t>
            </a:r>
          </a:p>
          <a:p>
            <a:pPr lvl="0"/>
            <a:r>
              <a:rPr lang="en-US" b="1" dirty="0" err="1" smtClean="0"/>
              <a:t>Faecal</a:t>
            </a:r>
            <a:r>
              <a:rPr lang="en-US" b="1" dirty="0" smtClean="0"/>
              <a:t>-oral (ingesting contaminated food and water)</a:t>
            </a:r>
          </a:p>
        </p:txBody>
      </p:sp>
      <p:sp>
        <p:nvSpPr>
          <p:cNvPr id="3" name="Title 2"/>
          <p:cNvSpPr>
            <a:spLocks noGrp="1"/>
          </p:cNvSpPr>
          <p:nvPr>
            <p:ph type="title"/>
          </p:nvPr>
        </p:nvSpPr>
        <p:spPr/>
        <p:txBody>
          <a:bodyPr>
            <a:normAutofit fontScale="90000"/>
          </a:bodyPr>
          <a:lstStyle/>
          <a:p>
            <a:pPr algn="ctr"/>
            <a:r>
              <a:rPr lang="en-US" i="1" dirty="0" smtClean="0"/>
              <a:t/>
            </a:r>
            <a:br>
              <a:rPr lang="en-US" i="1" dirty="0" smtClean="0"/>
            </a:br>
            <a:r>
              <a:rPr lang="en-US" dirty="0" smtClean="0"/>
              <a:t>DISEASE TRANSMISSION</a:t>
            </a:r>
            <a:r>
              <a:rPr lang="en-US" i="1" dirty="0" smtClean="0"/>
              <a:t/>
            </a:r>
            <a:br>
              <a:rPr lang="en-US" i="1" dirty="0" smtClean="0"/>
            </a:br>
            <a:endParaRPr lang="en-US" dirty="0"/>
          </a:p>
        </p:txBody>
      </p:sp>
    </p:spTree>
    <p:extLst>
      <p:ext uri="{BB962C8B-B14F-4D97-AF65-F5344CB8AC3E}">
        <p14:creationId xmlns:p14="http://schemas.microsoft.com/office/powerpoint/2010/main" val="1712968454"/>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b="1" dirty="0" smtClean="0"/>
              <a:t>Airborne </a:t>
            </a:r>
          </a:p>
          <a:p>
            <a:pPr lvl="0"/>
            <a:r>
              <a:rPr lang="en-US" b="1" dirty="0" smtClean="0"/>
              <a:t>Trans-placental (mother to </a:t>
            </a:r>
            <a:r>
              <a:rPr lang="en-US" b="1" dirty="0" err="1" smtClean="0"/>
              <a:t>foetus</a:t>
            </a:r>
            <a:r>
              <a:rPr lang="en-US" b="1" dirty="0" smtClean="0"/>
              <a:t>)</a:t>
            </a:r>
          </a:p>
          <a:p>
            <a:pPr lvl="0"/>
            <a:r>
              <a:rPr lang="en-US" b="1" dirty="0" smtClean="0"/>
              <a:t>Blood contact (transfusion, surgery, injection)</a:t>
            </a:r>
          </a:p>
          <a:p>
            <a:r>
              <a:rPr lang="en-US" b="1" dirty="0" smtClean="0"/>
              <a:t>Contact with animals or their products that are infected</a:t>
            </a:r>
          </a:p>
          <a:p>
            <a:pPr>
              <a:buNone/>
            </a:pPr>
            <a:r>
              <a:rPr lang="en-US" b="1" dirty="0" smtClean="0"/>
              <a:t>A Susceptible host is an individual who has low resistance to a particular disease. This may be due to various factors such as:</a:t>
            </a:r>
          </a:p>
          <a:p>
            <a:pPr lvl="0"/>
            <a:r>
              <a:rPr lang="en-US" b="1" dirty="0" smtClean="0"/>
              <a:t>Lack of previous contact with the disease, hence no immune cells</a:t>
            </a:r>
          </a:p>
          <a:p>
            <a:pPr lvl="0"/>
            <a:r>
              <a:rPr lang="en-US" b="1" dirty="0" err="1" smtClean="0"/>
              <a:t>Immuno</a:t>
            </a:r>
            <a:r>
              <a:rPr lang="en-US" b="1" dirty="0" smtClean="0"/>
              <a:t>-suppressive illnesses such as AIDS</a:t>
            </a:r>
          </a:p>
          <a:p>
            <a:pPr lvl="0"/>
            <a:r>
              <a:rPr lang="en-US" b="1" dirty="0" smtClean="0"/>
              <a:t>Malnutrition</a:t>
            </a:r>
          </a:p>
          <a:p>
            <a:r>
              <a:rPr lang="en-US" b="1" dirty="0" smtClean="0"/>
              <a:t>Drugs that a person may be consuming</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4435522"/>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COMMUNITY DIAGNOSIS</a:t>
            </a:r>
            <a:endParaRPr lang="en-US" dirty="0"/>
          </a:p>
        </p:txBody>
      </p:sp>
      <p:sp>
        <p:nvSpPr>
          <p:cNvPr id="3" name="Subtitle 2"/>
          <p:cNvSpPr>
            <a:spLocks noGrp="1"/>
          </p:cNvSpPr>
          <p:nvPr>
            <p:ph type="subTitle" idx="1"/>
          </p:nvPr>
        </p:nvSpPr>
        <p:spPr/>
        <p:txBody>
          <a:bodyPr>
            <a:noAutofit/>
          </a:bodyPr>
          <a:lstStyle/>
          <a:p>
            <a:pPr algn="ctr"/>
            <a:r>
              <a:rPr lang="en-US" sz="4000" b="1" dirty="0" smtClean="0"/>
              <a:t>INTRODUCTION TO COMMUNITY DIAGNOSIS</a:t>
            </a:r>
            <a:endParaRPr lang="en-US" sz="4000" b="1" dirty="0"/>
          </a:p>
        </p:txBody>
      </p:sp>
    </p:spTree>
    <p:extLst>
      <p:ext uri="{BB962C8B-B14F-4D97-AF65-F5344CB8AC3E}">
        <p14:creationId xmlns:p14="http://schemas.microsoft.com/office/powerpoint/2010/main" val="3447466942"/>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By the end of this unit you will be able to: </a:t>
            </a:r>
            <a:endParaRPr lang="en-US" b="1" dirty="0" smtClean="0"/>
          </a:p>
          <a:p>
            <a:pPr lvl="0"/>
            <a:r>
              <a:rPr lang="en-GB" b="1" dirty="0" smtClean="0"/>
              <a:t> Describe the concept and purpose of community diagnosis</a:t>
            </a:r>
            <a:endParaRPr lang="en-US" b="1" dirty="0" smtClean="0"/>
          </a:p>
          <a:p>
            <a:pPr lvl="0"/>
            <a:r>
              <a:rPr lang="en-GB" b="1" dirty="0" smtClean="0"/>
              <a:t> Explain how to plan a community diagnosis survey</a:t>
            </a:r>
            <a:endParaRPr lang="en-US" b="1" dirty="0" smtClean="0"/>
          </a:p>
          <a:p>
            <a:pPr lvl="0"/>
            <a:r>
              <a:rPr lang="en-GB" b="1" dirty="0" smtClean="0"/>
              <a:t> Describe how to develop and pre-test tools for </a:t>
            </a:r>
            <a:br>
              <a:rPr lang="en-GB" b="1" dirty="0" smtClean="0"/>
            </a:br>
            <a:r>
              <a:rPr lang="en-GB" b="1" dirty="0" smtClean="0"/>
              <a:t> data collection   </a:t>
            </a:r>
            <a:endParaRPr lang="en-US" b="1" dirty="0" smtClean="0"/>
          </a:p>
          <a:p>
            <a:pPr lvl="0"/>
            <a:r>
              <a:rPr lang="en-GB" b="1" dirty="0" smtClean="0"/>
              <a:t> Explain how to execute a survey</a:t>
            </a:r>
            <a:endParaRPr lang="en-US" b="1" dirty="0" smtClean="0"/>
          </a:p>
          <a:p>
            <a:pPr lvl="0"/>
            <a:r>
              <a:rPr lang="en-GB" b="1" dirty="0" smtClean="0"/>
              <a:t> State how to write and disseminate a</a:t>
            </a:r>
            <a:br>
              <a:rPr lang="en-GB" b="1" dirty="0" smtClean="0"/>
            </a:br>
            <a:r>
              <a:rPr lang="en-GB" b="1" dirty="0" smtClean="0"/>
              <a:t> community diagnosis report and plan community action</a:t>
            </a:r>
            <a:endParaRPr lang="en-US" b="1" dirty="0" smtClean="0"/>
          </a:p>
          <a:p>
            <a:r>
              <a:rPr lang="en-US" b="1" dirty="0" smtClean="0"/>
              <a:t> </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697821677"/>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Community diagnosis is a process through which health workers together with members of the community identify the community’s priority health problems, and together make plans of action and implement them.</a:t>
            </a:r>
          </a:p>
          <a:p>
            <a:r>
              <a:rPr lang="en-GB" b="1" dirty="0" smtClean="0"/>
              <a:t> It points out where the health services should put their main efforts and resources</a:t>
            </a:r>
          </a:p>
          <a:p>
            <a:r>
              <a:rPr lang="en-GB" b="1" dirty="0" smtClean="0"/>
              <a:t>The community diagnosis concept therefore stresses that the community must identify its problems, prioritise them and draw a plan of action to address the identified problems</a:t>
            </a:r>
            <a:endParaRPr lang="en-US" b="1" dirty="0"/>
          </a:p>
        </p:txBody>
      </p:sp>
      <p:sp>
        <p:nvSpPr>
          <p:cNvPr id="3" name="Title 2"/>
          <p:cNvSpPr>
            <a:spLocks noGrp="1"/>
          </p:cNvSpPr>
          <p:nvPr>
            <p:ph type="title"/>
          </p:nvPr>
        </p:nvSpPr>
        <p:spPr/>
        <p:txBody>
          <a:bodyPr>
            <a:normAutofit/>
          </a:bodyPr>
          <a:lstStyle/>
          <a:p>
            <a:r>
              <a:rPr lang="en-US" dirty="0" smtClean="0"/>
              <a:t>WHAT IS COMMUNITY DIAGNOSIS</a:t>
            </a:r>
            <a:endParaRPr lang="en-US" dirty="0"/>
          </a:p>
        </p:txBody>
      </p:sp>
    </p:spTree>
    <p:extLst>
      <p:ext uri="{BB962C8B-B14F-4D97-AF65-F5344CB8AC3E}">
        <p14:creationId xmlns:p14="http://schemas.microsoft.com/office/powerpoint/2010/main" val="1602914535"/>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The community then implements this plan to resolve the problems. </a:t>
            </a:r>
          </a:p>
          <a:p>
            <a:r>
              <a:rPr lang="en-GB" b="1" dirty="0" smtClean="0"/>
              <a:t>It emphasises total community involvement. This is because the community knows its problems and priorities better than the health worker.</a:t>
            </a:r>
          </a:p>
          <a:p>
            <a:r>
              <a:rPr lang="en-GB" b="1" dirty="0" smtClean="0"/>
              <a:t> When they actively participate in solving these issues they become bound by the decisions they make and feel motivated to see the plans through</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19104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Infection: Infection is the entry and development or multiplication of an infectious agent in the body of man or animals. An infection does not always cause illness. </a:t>
            </a:r>
          </a:p>
          <a:p>
            <a:r>
              <a:rPr lang="en-US" sz="2800" b="1" dirty="0" smtClean="0"/>
              <a:t>Contamination: The presence of an infectious agent on a body surface, on or in clothes, beddings, surgical instruments or dressings, or other articles or substances including water and food</a:t>
            </a:r>
          </a:p>
          <a:p>
            <a:endParaRPr lang="en-US" dirty="0"/>
          </a:p>
        </p:txBody>
      </p:sp>
      <p:sp>
        <p:nvSpPr>
          <p:cNvPr id="3" name="Title 2"/>
          <p:cNvSpPr>
            <a:spLocks noGrp="1"/>
          </p:cNvSpPr>
          <p:nvPr>
            <p:ph type="title"/>
          </p:nvPr>
        </p:nvSpPr>
        <p:spPr/>
        <p:txBody>
          <a:bodyPr>
            <a:normAutofit/>
          </a:bodyPr>
          <a:lstStyle/>
          <a:p>
            <a:pPr algn="ctr"/>
            <a:r>
              <a:rPr lang="en-US" dirty="0" smtClean="0"/>
              <a:t>Basic definitions related to communicable diseases</a:t>
            </a:r>
            <a:endParaRPr lang="en-US" dirty="0"/>
          </a:p>
        </p:txBody>
      </p:sp>
    </p:spTree>
    <p:extLst>
      <p:ext uri="{BB962C8B-B14F-4D97-AF65-F5344CB8AC3E}">
        <p14:creationId xmlns:p14="http://schemas.microsoft.com/office/powerpoint/2010/main" val="545559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 female Anopheles mosquito carrying malaria-causing parasites feeds on a human and injects the parasites in the form of </a:t>
            </a:r>
            <a:r>
              <a:rPr lang="en-US" b="1" dirty="0" err="1" smtClean="0"/>
              <a:t>sporozoites</a:t>
            </a:r>
            <a:r>
              <a:rPr lang="en-US" b="1" dirty="0" smtClean="0"/>
              <a:t> into the bloodstream. The </a:t>
            </a:r>
            <a:r>
              <a:rPr lang="en-US" b="1" dirty="0" err="1" smtClean="0"/>
              <a:t>sporozoites</a:t>
            </a:r>
            <a:r>
              <a:rPr lang="en-US" b="1" dirty="0" smtClean="0"/>
              <a:t> travel to the liver and invade liver cells.</a:t>
            </a:r>
          </a:p>
          <a:p>
            <a:r>
              <a:rPr lang="en-US" b="1" dirty="0" smtClean="0"/>
              <a:t>Over 5-16 days*, the </a:t>
            </a:r>
            <a:r>
              <a:rPr lang="en-US" b="1" dirty="0" err="1" smtClean="0"/>
              <a:t>sporozoites</a:t>
            </a:r>
            <a:r>
              <a:rPr lang="en-US" b="1" dirty="0" smtClean="0"/>
              <a:t> grow, divide, and produce tens of thousands of haploid forms, called merozoites, per liver cell. </a:t>
            </a:r>
            <a:endParaRPr lang="en-US" dirty="0"/>
          </a:p>
        </p:txBody>
      </p:sp>
      <p:sp>
        <p:nvSpPr>
          <p:cNvPr id="3" name="Title 2"/>
          <p:cNvSpPr>
            <a:spLocks noGrp="1"/>
          </p:cNvSpPr>
          <p:nvPr>
            <p:ph type="title"/>
          </p:nvPr>
        </p:nvSpPr>
        <p:spPr/>
        <p:txBody>
          <a:bodyPr/>
          <a:lstStyle/>
          <a:p>
            <a:r>
              <a:rPr lang="en-US" dirty="0" smtClean="0"/>
              <a:t>Pathophysiology of malaria</a:t>
            </a:r>
            <a:endParaRPr lang="en-US" dirty="0"/>
          </a:p>
        </p:txBody>
      </p:sp>
    </p:spTree>
    <p:extLst>
      <p:ext uri="{BB962C8B-B14F-4D97-AF65-F5344CB8AC3E}">
        <p14:creationId xmlns:p14="http://schemas.microsoft.com/office/powerpoint/2010/main" val="339196123"/>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smtClean="0"/>
              <a:t>Indicators of health are variables used for the assessment of community health </a:t>
            </a:r>
          </a:p>
          <a:p>
            <a:pPr>
              <a:buNone/>
            </a:pPr>
            <a:r>
              <a:rPr lang="en-US" sz="3200" b="1" dirty="0" smtClean="0"/>
              <a:t>Health indicators can be classified as:</a:t>
            </a:r>
            <a:br>
              <a:rPr lang="en-US" sz="3200" b="1" dirty="0" smtClean="0"/>
            </a:br>
            <a:r>
              <a:rPr lang="en-US" sz="3200" b="1" dirty="0" smtClean="0"/>
              <a:t>Mortality indicators</a:t>
            </a:r>
          </a:p>
          <a:p>
            <a:r>
              <a:rPr lang="en-US" sz="3200" b="1" dirty="0" smtClean="0"/>
              <a:t>Morbidity indicators</a:t>
            </a:r>
          </a:p>
          <a:p>
            <a:r>
              <a:rPr lang="en-US" sz="3200" b="1" dirty="0" smtClean="0"/>
              <a:t>Disability rates</a:t>
            </a:r>
          </a:p>
          <a:p>
            <a:r>
              <a:rPr lang="en-US" sz="3200" b="1" dirty="0" smtClean="0"/>
              <a:t>Nutritional status indicators</a:t>
            </a:r>
          </a:p>
          <a:p>
            <a:r>
              <a:rPr lang="en-US" sz="3200" b="1" dirty="0" smtClean="0"/>
              <a:t>Health care delivery indicators</a:t>
            </a:r>
          </a:p>
          <a:p>
            <a:endParaRPr lang="en-US" dirty="0"/>
          </a:p>
        </p:txBody>
      </p:sp>
      <p:sp>
        <p:nvSpPr>
          <p:cNvPr id="3" name="Title 2"/>
          <p:cNvSpPr>
            <a:spLocks noGrp="1"/>
          </p:cNvSpPr>
          <p:nvPr>
            <p:ph type="title"/>
          </p:nvPr>
        </p:nvSpPr>
        <p:spPr/>
        <p:txBody>
          <a:bodyPr/>
          <a:lstStyle/>
          <a:p>
            <a:r>
              <a:rPr lang="en-US" dirty="0" smtClean="0"/>
              <a:t>Health indicators in community</a:t>
            </a:r>
            <a:endParaRPr lang="en-US" dirty="0"/>
          </a:p>
        </p:txBody>
      </p:sp>
    </p:spTree>
    <p:extLst>
      <p:ext uri="{BB962C8B-B14F-4D97-AF65-F5344CB8AC3E}">
        <p14:creationId xmlns:p14="http://schemas.microsoft.com/office/powerpoint/2010/main" val="3366837102"/>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Utilization rates</a:t>
            </a:r>
          </a:p>
          <a:p>
            <a:r>
              <a:rPr lang="en-US" sz="3200" b="1" dirty="0" smtClean="0"/>
              <a:t>Indicators of social and mental health</a:t>
            </a:r>
          </a:p>
          <a:p>
            <a:r>
              <a:rPr lang="en-US" sz="3200" b="1" dirty="0" smtClean="0"/>
              <a:t>Environmental indicators</a:t>
            </a:r>
          </a:p>
          <a:p>
            <a:r>
              <a:rPr lang="en-US" sz="3200" b="1" dirty="0" smtClean="0"/>
              <a:t>Socio-economic indicators</a:t>
            </a:r>
          </a:p>
          <a:p>
            <a:r>
              <a:rPr lang="en-US" sz="3200" b="1" dirty="0" smtClean="0"/>
              <a:t>Health policy indicators</a:t>
            </a:r>
          </a:p>
          <a:p>
            <a:r>
              <a:rPr lang="en-US" sz="3200" b="1" dirty="0" smtClean="0"/>
              <a:t>Indicators of quality of life</a:t>
            </a:r>
          </a:p>
          <a:p>
            <a:r>
              <a:rPr lang="en-US" sz="3200" b="1" dirty="0" smtClean="0"/>
              <a:t>Other indicators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727719487"/>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In patient </a:t>
            </a:r>
            <a:r>
              <a:rPr lang="en-US" b="1" dirty="0" err="1" smtClean="0"/>
              <a:t>diagnosis,the</a:t>
            </a:r>
            <a:r>
              <a:rPr lang="en-US" b="1" dirty="0" smtClean="0"/>
              <a:t> following steps are followed:</a:t>
            </a:r>
          </a:p>
          <a:p>
            <a:pPr lvl="0">
              <a:buNone/>
            </a:pPr>
            <a:r>
              <a:rPr lang="en-GB" b="1" dirty="0" smtClean="0"/>
              <a:t>1.greet and welcome the patient and offer them a seat</a:t>
            </a:r>
            <a:endParaRPr lang="en-US" b="1" dirty="0" smtClean="0"/>
          </a:p>
          <a:p>
            <a:pPr>
              <a:buNone/>
            </a:pPr>
            <a:r>
              <a:rPr lang="en-GB" b="1" dirty="0" smtClean="0"/>
              <a:t>2.  Ask for the patient's name, age, sex, marital, status and patient's residential address. </a:t>
            </a:r>
            <a:endParaRPr lang="en-US" b="1" dirty="0" smtClean="0"/>
          </a:p>
          <a:p>
            <a:pPr>
              <a:buNone/>
            </a:pPr>
            <a:r>
              <a:rPr lang="en-GB" b="1" dirty="0" smtClean="0"/>
              <a:t>3.Take history including details of the patient’s progress so far. </a:t>
            </a:r>
            <a:endParaRPr lang="en-US" b="1" dirty="0" smtClean="0"/>
          </a:p>
          <a:p>
            <a:pPr>
              <a:buNone/>
            </a:pPr>
            <a:r>
              <a:rPr lang="en-GB" b="1" dirty="0" smtClean="0"/>
              <a:t>4.Perform a physical examination. </a:t>
            </a:r>
            <a:endParaRPr lang="en-US" b="1" dirty="0" smtClean="0"/>
          </a:p>
          <a:p>
            <a:pPr>
              <a:buNone/>
            </a:pPr>
            <a:r>
              <a:rPr lang="en-GB" b="1" dirty="0" smtClean="0"/>
              <a:t>5.Carry out or request special </a:t>
            </a:r>
            <a:r>
              <a:rPr lang="en-GB" b="1" dirty="0" err="1" smtClean="0"/>
              <a:t>nvestigations</a:t>
            </a:r>
            <a:r>
              <a:rPr lang="en-GB" b="1" dirty="0" smtClean="0"/>
              <a:t>.</a:t>
            </a:r>
            <a:br>
              <a:rPr lang="en-GB" b="1" dirty="0" smtClean="0"/>
            </a:br>
            <a:r>
              <a:rPr lang="en-GB" b="1" dirty="0" smtClean="0"/>
              <a:t>Make a differential diagnosis, followed by a specific diagnosis once results of investigations are confirmed. You may even state the</a:t>
            </a:r>
            <a:br>
              <a:rPr lang="en-GB" b="1" dirty="0" smtClean="0"/>
            </a:br>
            <a:r>
              <a:rPr lang="en-GB" b="1" dirty="0" smtClean="0"/>
              <a:t>expected outcome</a:t>
            </a:r>
            <a:endParaRPr lang="en-US" b="1"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Patient Diagnosis versus Community Diagnosis </a:t>
            </a:r>
            <a:r>
              <a:rPr lang="en-US" dirty="0" smtClean="0"/>
              <a:t/>
            </a:r>
            <a:br>
              <a:rPr lang="en-US" dirty="0" smtClean="0"/>
            </a:br>
            <a:endParaRPr lang="en-US" dirty="0"/>
          </a:p>
        </p:txBody>
      </p:sp>
    </p:spTree>
    <p:extLst>
      <p:ext uri="{BB962C8B-B14F-4D97-AF65-F5344CB8AC3E}">
        <p14:creationId xmlns:p14="http://schemas.microsoft.com/office/powerpoint/2010/main" val="2802573653"/>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6.  Prescribe the most appropriate treatment.</a:t>
            </a:r>
            <a:br>
              <a:rPr lang="en-GB" b="1" dirty="0" smtClean="0"/>
            </a:br>
            <a:r>
              <a:rPr lang="en-GB" b="1" dirty="0" smtClean="0"/>
              <a:t>7.  Give the patient a date to return for review.  A patient with an acute condition should be hospitalised for monitoring and review. Depending on the presenting signs and symptoms, each time they are reviewed their diagnosis may change.  </a:t>
            </a:r>
            <a:br>
              <a:rPr lang="en-GB" b="1" dirty="0" smtClean="0"/>
            </a:br>
            <a:r>
              <a:rPr lang="en-GB" b="1" dirty="0" smtClean="0"/>
              <a:t>8.  As the patient improves discharge them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9456484"/>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b="1" dirty="0" smtClean="0"/>
              <a:t>In community diagnosis, you follow the same basic steps as the ones you have seen in patient diagnosis. </a:t>
            </a:r>
          </a:p>
          <a:p>
            <a:r>
              <a:rPr lang="en-GB" sz="3600" b="1" dirty="0" smtClean="0"/>
              <a:t>The only difference is that the amount of data is much greater and requires more lengthy analysis and processing</a:t>
            </a:r>
            <a:r>
              <a:rPr lang="en-GB" dirty="0" smtClean="0"/>
              <a:t>. </a:t>
            </a: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36394105"/>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smtClean="0"/>
              <a:t>In community diagnosis you start by collecting basic information. You collect information about the following:</a:t>
            </a:r>
            <a:endParaRPr lang="en-US" sz="2800" b="1" dirty="0" smtClean="0"/>
          </a:p>
          <a:p>
            <a:pPr lvl="1">
              <a:buFont typeface="Wingdings" pitchFamily="2" charset="2"/>
              <a:buChar char="q"/>
            </a:pPr>
            <a:r>
              <a:rPr lang="en-GB" sz="2800" b="1" dirty="0" smtClean="0"/>
              <a:t>Local people and their environment </a:t>
            </a:r>
            <a:endParaRPr lang="en-US" sz="2800" b="1" dirty="0" smtClean="0"/>
          </a:p>
          <a:p>
            <a:pPr lvl="1">
              <a:buFont typeface="Wingdings" pitchFamily="2" charset="2"/>
              <a:buChar char="q"/>
            </a:pPr>
            <a:r>
              <a:rPr lang="en-GB" sz="2800" b="1" dirty="0" smtClean="0"/>
              <a:t>The number of people and their distribution </a:t>
            </a:r>
            <a:endParaRPr lang="en-US" sz="2800" b="1" dirty="0" smtClean="0"/>
          </a:p>
          <a:p>
            <a:pPr lvl="1">
              <a:buFont typeface="Wingdings" pitchFamily="2" charset="2"/>
              <a:buChar char="q"/>
            </a:pPr>
            <a:r>
              <a:rPr lang="en-GB" sz="2800" b="1" dirty="0" smtClean="0"/>
              <a:t>The diseases the local people suffer from </a:t>
            </a:r>
            <a:endParaRPr lang="en-US" sz="2800" b="1" dirty="0" smtClean="0"/>
          </a:p>
          <a:p>
            <a:pPr lvl="1">
              <a:buFont typeface="Wingdings" pitchFamily="2" charset="2"/>
              <a:buChar char="q"/>
            </a:pPr>
            <a:r>
              <a:rPr lang="en-GB" sz="2800" b="1" dirty="0" smtClean="0"/>
              <a:t>The organisation of local health services</a:t>
            </a:r>
          </a:p>
          <a:p>
            <a:pPr lvl="1">
              <a:buNone/>
            </a:pPr>
            <a:endParaRPr lang="en-GB" sz="2800" b="1" dirty="0" smtClean="0"/>
          </a:p>
          <a:p>
            <a:pPr lvl="0"/>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18154693"/>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t>You then make a community diagnosis by identifying the main health problems and the reasons for them. </a:t>
            </a:r>
          </a:p>
          <a:p>
            <a:r>
              <a:rPr lang="en-GB" b="1" dirty="0" smtClean="0"/>
              <a:t>Identify priority health problems and plan a community health programme or treatment to solve these problems.</a:t>
            </a:r>
          </a:p>
          <a:p>
            <a:pPr>
              <a:buNone/>
            </a:pPr>
            <a:r>
              <a:rPr lang="en-GB" b="1" dirty="0" smtClean="0"/>
              <a:t>The tools you use in patient diagnosis are, </a:t>
            </a:r>
            <a:br>
              <a:rPr lang="en-GB" b="1" dirty="0" smtClean="0"/>
            </a:br>
            <a:r>
              <a:rPr lang="en-GB" b="1" dirty="0" smtClean="0"/>
              <a:t>for example: </a:t>
            </a:r>
            <a:endParaRPr lang="en-US" b="1" dirty="0" smtClean="0"/>
          </a:p>
          <a:p>
            <a:pPr lvl="0"/>
            <a:r>
              <a:rPr lang="en-GB" b="1" dirty="0" smtClean="0"/>
              <a:t>Sphygmomanometer (BP machine) </a:t>
            </a:r>
            <a:endParaRPr lang="en-US" b="1" dirty="0" smtClean="0"/>
          </a:p>
          <a:p>
            <a:pPr lvl="0"/>
            <a:r>
              <a:rPr lang="en-GB" b="1" dirty="0" smtClean="0"/>
              <a:t>Stethoscope </a:t>
            </a:r>
            <a:endParaRPr lang="en-US" b="1" dirty="0" smtClean="0"/>
          </a:p>
          <a:p>
            <a:pPr lvl="0"/>
            <a:r>
              <a:rPr lang="en-GB" b="1" dirty="0" smtClean="0"/>
              <a:t>Weighing scales </a:t>
            </a:r>
            <a:endParaRPr lang="en-US" b="1" dirty="0" smtClean="0"/>
          </a:p>
          <a:p>
            <a:pPr lvl="0"/>
            <a:r>
              <a:rPr lang="en-GB" b="1" dirty="0" smtClean="0"/>
              <a:t>Thermometer </a:t>
            </a:r>
            <a:endParaRPr lang="en-US" b="1" dirty="0" smtClean="0"/>
          </a:p>
          <a:p>
            <a:pPr lvl="0"/>
            <a:r>
              <a:rPr lang="en-GB" b="1" dirty="0" smtClean="0"/>
              <a:t>Chairs </a:t>
            </a:r>
            <a:endParaRPr lang="en-US" b="1" dirty="0" smtClean="0"/>
          </a:p>
          <a:p>
            <a:pPr lvl="0"/>
            <a:r>
              <a:rPr lang="en-GB" b="1" dirty="0" smtClean="0"/>
              <a:t>Record books </a:t>
            </a:r>
            <a:endParaRPr lang="en-US" b="1" dirty="0" smtClean="0"/>
          </a:p>
          <a:p>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60955482"/>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None/>
            </a:pPr>
            <a:r>
              <a:rPr lang="en-GB" b="1" dirty="0" smtClean="0"/>
              <a:t>In community diagnosis, you use survey tools </a:t>
            </a:r>
            <a:br>
              <a:rPr lang="en-GB" b="1" dirty="0" smtClean="0"/>
            </a:br>
            <a:r>
              <a:rPr lang="en-GB" b="1" dirty="0" smtClean="0"/>
              <a:t>for example:</a:t>
            </a:r>
            <a:endParaRPr lang="en-US" b="1" dirty="0" smtClean="0"/>
          </a:p>
          <a:p>
            <a:pPr lvl="0"/>
            <a:r>
              <a:rPr lang="en-GB" b="1" dirty="0" smtClean="0"/>
              <a:t>Maps </a:t>
            </a:r>
            <a:endParaRPr lang="en-US" b="1" dirty="0" smtClean="0"/>
          </a:p>
          <a:p>
            <a:pPr lvl="0"/>
            <a:r>
              <a:rPr lang="en-GB" b="1" dirty="0" smtClean="0"/>
              <a:t>Weighing scale  </a:t>
            </a:r>
            <a:endParaRPr lang="en-US" b="1" dirty="0" smtClean="0"/>
          </a:p>
          <a:p>
            <a:pPr lvl="0"/>
            <a:r>
              <a:rPr lang="en-GB" b="1" dirty="0" smtClean="0"/>
              <a:t>Specimen bottles </a:t>
            </a:r>
            <a:endParaRPr lang="en-US" b="1" dirty="0" smtClean="0"/>
          </a:p>
          <a:p>
            <a:r>
              <a:rPr lang="en-GB" b="1" dirty="0" smtClean="0"/>
              <a:t>Questionnaires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709481166"/>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difference between Patient diagnosis and community diagnosis</a:t>
            </a:r>
            <a:endParaRPr lang="en-US" sz="32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92500"/>
          </a:bodyPr>
          <a:lstStyle/>
          <a:p>
            <a:pPr>
              <a:buNone/>
            </a:pPr>
            <a:r>
              <a:rPr lang="en-US" b="1" u="sng" dirty="0" smtClean="0"/>
              <a:t>Patient diagnosis</a:t>
            </a:r>
          </a:p>
          <a:p>
            <a:pPr>
              <a:buFont typeface="Wingdings" pitchFamily="2" charset="2"/>
              <a:buChar char="Ø"/>
            </a:pPr>
            <a:r>
              <a:rPr lang="en-US" b="1" dirty="0" smtClean="0"/>
              <a:t>View the patient as a client</a:t>
            </a:r>
          </a:p>
          <a:p>
            <a:pPr>
              <a:buFont typeface="Wingdings" pitchFamily="2" charset="2"/>
              <a:buChar char="Ø"/>
            </a:pPr>
            <a:r>
              <a:rPr lang="en-US" b="1" dirty="0" smtClean="0"/>
              <a:t>Collect data which requires minimal analysis</a:t>
            </a:r>
          </a:p>
          <a:p>
            <a:pPr lvl="0"/>
            <a:r>
              <a:rPr lang="en-GB" b="1" dirty="0" smtClean="0"/>
              <a:t>Uses tools such as Sphygmomanometer (BP machine) </a:t>
            </a:r>
            <a:r>
              <a:rPr lang="en-US" b="1" dirty="0" smtClean="0"/>
              <a:t>,</a:t>
            </a:r>
            <a:r>
              <a:rPr lang="en-GB" b="1" dirty="0" err="1" smtClean="0"/>
              <a:t>Stethoscope,Weighing</a:t>
            </a:r>
            <a:r>
              <a:rPr lang="en-GB" b="1" dirty="0" smtClean="0"/>
              <a:t> scales </a:t>
            </a:r>
            <a:r>
              <a:rPr lang="en-US" b="1" dirty="0" smtClean="0"/>
              <a:t>,</a:t>
            </a:r>
            <a:r>
              <a:rPr lang="en-GB" b="1" dirty="0" smtClean="0"/>
              <a:t>Thermometer Chairs </a:t>
            </a:r>
            <a:r>
              <a:rPr lang="en-US" b="1" dirty="0" smtClean="0"/>
              <a:t>,</a:t>
            </a:r>
            <a:r>
              <a:rPr lang="en-GB" b="1" dirty="0" smtClean="0"/>
              <a:t>Record books </a:t>
            </a:r>
            <a:endParaRPr lang="en-US" b="1" dirty="0" smtClean="0"/>
          </a:p>
          <a:p>
            <a:pPr>
              <a:buFont typeface="Wingdings" pitchFamily="2" charset="2"/>
              <a:buChar char="Ø"/>
            </a:pPr>
            <a:endParaRPr lang="en-US" b="1" dirty="0"/>
          </a:p>
        </p:txBody>
      </p:sp>
      <p:sp>
        <p:nvSpPr>
          <p:cNvPr id="6" name="Content Placeholder 5"/>
          <p:cNvSpPr>
            <a:spLocks noGrp="1"/>
          </p:cNvSpPr>
          <p:nvPr>
            <p:ph sz="quarter" idx="4"/>
          </p:nvPr>
        </p:nvSpPr>
        <p:spPr/>
        <p:txBody>
          <a:bodyPr>
            <a:normAutofit fontScale="92500"/>
          </a:bodyPr>
          <a:lstStyle/>
          <a:p>
            <a:pPr>
              <a:buNone/>
            </a:pPr>
            <a:r>
              <a:rPr lang="en-US" b="1" u="sng" dirty="0" smtClean="0"/>
              <a:t>Community diagnosis</a:t>
            </a:r>
          </a:p>
          <a:p>
            <a:pPr>
              <a:buFont typeface="Wingdings" pitchFamily="2" charset="2"/>
              <a:buChar char="Ø"/>
            </a:pPr>
            <a:r>
              <a:rPr lang="en-US" b="1" dirty="0" smtClean="0"/>
              <a:t>View the community as a client</a:t>
            </a:r>
          </a:p>
          <a:p>
            <a:pPr>
              <a:buFont typeface="Wingdings" pitchFamily="2" charset="2"/>
              <a:buChar char="Ø"/>
            </a:pPr>
            <a:r>
              <a:rPr lang="en-GB" b="1" dirty="0" smtClean="0"/>
              <a:t>the amount of data is much greater and requires more lengthy analysis and processing</a:t>
            </a:r>
            <a:r>
              <a:rPr lang="en-GB" dirty="0" smtClean="0"/>
              <a:t>.</a:t>
            </a:r>
          </a:p>
          <a:p>
            <a:pPr>
              <a:buFont typeface="Wingdings" pitchFamily="2" charset="2"/>
              <a:buChar char="Ø"/>
            </a:pPr>
            <a:r>
              <a:rPr lang="en-GB" b="1" dirty="0" smtClean="0"/>
              <a:t>use survey tools such as</a:t>
            </a:r>
            <a:r>
              <a:rPr lang="en-US" b="1" dirty="0" smtClean="0"/>
              <a:t>,</a:t>
            </a:r>
            <a:r>
              <a:rPr lang="en-GB" b="1" dirty="0" smtClean="0"/>
              <a:t>Maps </a:t>
            </a:r>
            <a:r>
              <a:rPr lang="en-US" b="1" dirty="0" smtClean="0"/>
              <a:t>,</a:t>
            </a:r>
            <a:r>
              <a:rPr lang="en-GB" b="1" dirty="0" smtClean="0"/>
              <a:t>Weighing scale  </a:t>
            </a:r>
            <a:endParaRPr lang="en-US" b="1" dirty="0" smtClean="0"/>
          </a:p>
          <a:p>
            <a:pPr lvl="0">
              <a:buNone/>
            </a:pPr>
            <a:r>
              <a:rPr lang="en-GB" b="1" dirty="0" smtClean="0"/>
              <a:t>Specimen bottles </a:t>
            </a:r>
            <a:r>
              <a:rPr lang="en-US" b="1" dirty="0" smtClean="0"/>
              <a:t>,</a:t>
            </a:r>
            <a:r>
              <a:rPr lang="en-GB" b="1" dirty="0" smtClean="0"/>
              <a:t>Questionnaires</a:t>
            </a:r>
            <a:endParaRPr lang="en-US" b="1" dirty="0" smtClean="0"/>
          </a:p>
          <a:p>
            <a:pPr>
              <a:buFont typeface="Wingdings" pitchFamily="2" charset="2"/>
              <a:buChar char="Ø"/>
            </a:pPr>
            <a:endParaRPr lang="en-GB" dirty="0" smtClean="0"/>
          </a:p>
          <a:p>
            <a:pPr>
              <a:buFont typeface="Wingdings" pitchFamily="2" charset="2"/>
              <a:buChar char="Ø"/>
            </a:pPr>
            <a:endParaRPr lang="en-US" dirty="0" smtClean="0"/>
          </a:p>
          <a:p>
            <a:pPr>
              <a:buFont typeface="Wingdings" pitchFamily="2" charset="2"/>
              <a:buChar char="Ø"/>
            </a:pPr>
            <a:endParaRPr lang="en-US" b="1" dirty="0"/>
          </a:p>
        </p:txBody>
      </p:sp>
    </p:spTree>
    <p:extLst>
      <p:ext uri="{BB962C8B-B14F-4D97-AF65-F5344CB8AC3E}">
        <p14:creationId xmlns:p14="http://schemas.microsoft.com/office/powerpoint/2010/main" val="1764820280"/>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It helps to find the common problems or diseases, which are troublesome to the people and are easily preventable in the community.</a:t>
            </a:r>
          </a:p>
          <a:p>
            <a:r>
              <a:rPr lang="en-US" b="1" dirty="0" smtClean="0"/>
              <a:t>Community diagnosis can be a pioneer step for betterment of rural community health.</a:t>
            </a:r>
          </a:p>
          <a:p>
            <a:r>
              <a:rPr lang="en-US" b="1" dirty="0" smtClean="0"/>
              <a:t>It is a tool to disclose the hidden problems that are not visible to the community people but are being affected by them.</a:t>
            </a:r>
          </a:p>
          <a:p>
            <a:endParaRPr lang="en-US" dirty="0"/>
          </a:p>
        </p:txBody>
      </p:sp>
      <p:sp>
        <p:nvSpPr>
          <p:cNvPr id="3" name="Title 2"/>
          <p:cNvSpPr>
            <a:spLocks noGrp="1"/>
          </p:cNvSpPr>
          <p:nvPr>
            <p:ph type="title"/>
          </p:nvPr>
        </p:nvSpPr>
        <p:spPr/>
        <p:txBody>
          <a:bodyPr>
            <a:normAutofit/>
          </a:bodyPr>
          <a:lstStyle/>
          <a:p>
            <a:pPr algn="ctr"/>
            <a:r>
              <a:rPr lang="en-US" dirty="0" smtClean="0"/>
              <a:t>Importance of Community Diagnosis</a:t>
            </a:r>
            <a:endParaRPr lang="en-US" dirty="0"/>
          </a:p>
        </p:txBody>
      </p:sp>
    </p:spTree>
    <p:extLst>
      <p:ext uri="{BB962C8B-B14F-4D97-AF65-F5344CB8AC3E}">
        <p14:creationId xmlns:p14="http://schemas.microsoft.com/office/powerpoint/2010/main" val="2019881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merozoites exit the liver cells and re-enter the bloodstream, beginning a cycle of invasion of red blood cells, known as asexual replication. In the red blood cells they develop into mature </a:t>
            </a:r>
            <a:r>
              <a:rPr lang="en-US" b="1" dirty="0" err="1" smtClean="0"/>
              <a:t>schizonts</a:t>
            </a:r>
            <a:r>
              <a:rPr lang="en-US" b="1" dirty="0" smtClean="0"/>
              <a:t>, which rupture, releasing newly formed merozoites that then reinvade other red blood cells. This cycle of invasion and cell rupture repeats every 1-3 days* and can result in thousands of parasite-infected red blood cells in the host bloodstream, leading to illness and complications of malaria that can last for months if not treated</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656792138"/>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It helps to access the group of underprivileged people who are unable to use the available facilities due to poverty, prevailing discriminations or other reasons.</a:t>
            </a:r>
          </a:p>
          <a:p>
            <a:r>
              <a:rPr lang="en-US" b="1" dirty="0" smtClean="0"/>
              <a:t>It helps to find the real problems of the community people which might not have perceived by them as problems.</a:t>
            </a:r>
          </a:p>
          <a:p>
            <a:r>
              <a:rPr lang="en-US" b="1" dirty="0" smtClean="0"/>
              <a:t>It helps to impart knowledge and attitudes to turnover people’s problems towards the light of solution</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96544518"/>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b="1" dirty="0" smtClean="0">
                <a:solidFill>
                  <a:srgbClr val="FF0000"/>
                </a:solidFill>
              </a:rPr>
              <a:t>Demographic data plus all the vital </a:t>
            </a:r>
            <a:br>
              <a:rPr lang="en-GB" b="1" dirty="0" smtClean="0">
                <a:solidFill>
                  <a:srgbClr val="FF0000"/>
                </a:solidFill>
              </a:rPr>
            </a:br>
            <a:r>
              <a:rPr lang="en-GB" b="1" dirty="0" smtClean="0">
                <a:solidFill>
                  <a:srgbClr val="FF0000"/>
                </a:solidFill>
              </a:rPr>
              <a:t>health statistics</a:t>
            </a:r>
            <a:endParaRPr lang="en-US" b="1" dirty="0" smtClean="0">
              <a:solidFill>
                <a:srgbClr val="FF0000"/>
              </a:solidFill>
            </a:endParaRPr>
          </a:p>
          <a:p>
            <a:pPr lvl="0"/>
            <a:r>
              <a:rPr lang="en-GB" b="1" dirty="0" smtClean="0">
                <a:solidFill>
                  <a:srgbClr val="FF0000"/>
                </a:solidFill>
              </a:rPr>
              <a:t>Utilisation of health services especially of maternal and child health clinics</a:t>
            </a:r>
            <a:endParaRPr lang="en-US" b="1" dirty="0" smtClean="0">
              <a:solidFill>
                <a:srgbClr val="FF0000"/>
              </a:solidFill>
            </a:endParaRPr>
          </a:p>
          <a:p>
            <a:pPr lvl="0"/>
            <a:r>
              <a:rPr lang="en-GB" b="1" dirty="0" smtClean="0">
                <a:solidFill>
                  <a:srgbClr val="FF0000"/>
                </a:solidFill>
              </a:rPr>
              <a:t>The causes of morbidity and mortality (by age and sex)</a:t>
            </a:r>
            <a:endParaRPr lang="en-US" b="1" dirty="0" smtClean="0">
              <a:solidFill>
                <a:srgbClr val="FF0000"/>
              </a:solidFill>
            </a:endParaRPr>
          </a:p>
          <a:p>
            <a:pPr lvl="0"/>
            <a:r>
              <a:rPr lang="en-GB" b="1" dirty="0" smtClean="0">
                <a:solidFill>
                  <a:srgbClr val="FF0000"/>
                </a:solidFill>
              </a:rPr>
              <a:t>State of nutrition, diet, weaning patterns and the growth of preschool and </a:t>
            </a:r>
            <a:br>
              <a:rPr lang="en-GB" b="1" dirty="0" smtClean="0">
                <a:solidFill>
                  <a:srgbClr val="FF0000"/>
                </a:solidFill>
              </a:rPr>
            </a:br>
            <a:r>
              <a:rPr lang="en-GB" b="1" dirty="0" smtClean="0">
                <a:solidFill>
                  <a:srgbClr val="FF0000"/>
                </a:solidFill>
              </a:rPr>
              <a:t>school-going children</a:t>
            </a:r>
            <a:endParaRPr lang="en-US" b="1" dirty="0" smtClean="0">
              <a:solidFill>
                <a:srgbClr val="FF0000"/>
              </a:solidFill>
            </a:endParaRPr>
          </a:p>
          <a:p>
            <a:pPr lvl="0"/>
            <a:r>
              <a:rPr lang="en-GB" b="1" dirty="0" smtClean="0">
                <a:solidFill>
                  <a:srgbClr val="FF0000"/>
                </a:solidFill>
              </a:rPr>
              <a:t>Patterns of leadership and communication within the community</a:t>
            </a:r>
            <a:endParaRPr lang="en-US" b="1" dirty="0" smtClean="0">
              <a:solidFill>
                <a:srgbClr val="FF0000"/>
              </a:solidFill>
            </a:endParaRPr>
          </a:p>
          <a:p>
            <a:pPr lvl="0"/>
            <a:r>
              <a:rPr lang="en-GB" b="1" dirty="0" smtClean="0"/>
              <a:t>State of mental health and common causes of stress</a:t>
            </a:r>
            <a:endParaRPr lang="en-US" b="1" dirty="0"/>
          </a:p>
        </p:txBody>
      </p:sp>
      <p:sp>
        <p:nvSpPr>
          <p:cNvPr id="3" name="Title 2"/>
          <p:cNvSpPr>
            <a:spLocks noGrp="1"/>
          </p:cNvSpPr>
          <p:nvPr>
            <p:ph type="title"/>
          </p:nvPr>
        </p:nvSpPr>
        <p:spPr/>
        <p:txBody>
          <a:bodyPr>
            <a:normAutofit fontScale="90000"/>
          </a:bodyPr>
          <a:lstStyle/>
          <a:p>
            <a:r>
              <a:rPr lang="en-US" dirty="0" smtClean="0"/>
              <a:t>Information to be collected in community diagnosis</a:t>
            </a:r>
            <a:endParaRPr lang="en-US" dirty="0"/>
          </a:p>
        </p:txBody>
      </p:sp>
    </p:spTree>
    <p:extLst>
      <p:ext uri="{BB962C8B-B14F-4D97-AF65-F5344CB8AC3E}">
        <p14:creationId xmlns:p14="http://schemas.microsoft.com/office/powerpoint/2010/main" val="393354090"/>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GB" b="1" dirty="0" smtClean="0">
                <a:solidFill>
                  <a:srgbClr val="FF0000"/>
                </a:solidFill>
              </a:rPr>
              <a:t>State of the environment including water, housing and disease vectors</a:t>
            </a:r>
            <a:endParaRPr lang="en-US" b="1" dirty="0" smtClean="0">
              <a:solidFill>
                <a:srgbClr val="FF0000"/>
              </a:solidFill>
            </a:endParaRPr>
          </a:p>
          <a:p>
            <a:pPr lvl="0"/>
            <a:r>
              <a:rPr lang="en-GB" b="1" dirty="0" smtClean="0">
                <a:solidFill>
                  <a:srgbClr val="FF0000"/>
                </a:solidFill>
              </a:rPr>
              <a:t>The community’s knowledge, attitudes and practices (KAP) in relation to </a:t>
            </a:r>
            <a:br>
              <a:rPr lang="en-GB" b="1" dirty="0" smtClean="0">
                <a:solidFill>
                  <a:srgbClr val="FF0000"/>
                </a:solidFill>
              </a:rPr>
            </a:br>
            <a:r>
              <a:rPr lang="en-GB" b="1" dirty="0" smtClean="0">
                <a:solidFill>
                  <a:srgbClr val="FF0000"/>
                </a:solidFill>
              </a:rPr>
              <a:t>health-related activities</a:t>
            </a:r>
            <a:endParaRPr lang="en-US" b="1" dirty="0" smtClean="0">
              <a:solidFill>
                <a:srgbClr val="FF0000"/>
              </a:solidFill>
            </a:endParaRPr>
          </a:p>
          <a:p>
            <a:pPr lvl="0"/>
            <a:r>
              <a:rPr lang="en-GB" b="1" dirty="0" smtClean="0"/>
              <a:t>Epidemiological details of </a:t>
            </a:r>
            <a:br>
              <a:rPr lang="en-GB" b="1" dirty="0" smtClean="0"/>
            </a:br>
            <a:r>
              <a:rPr lang="en-GB" b="1" dirty="0" smtClean="0"/>
              <a:t>endemic diseases</a:t>
            </a:r>
            <a:endParaRPr lang="en-US" b="1" dirty="0" smtClean="0"/>
          </a:p>
          <a:p>
            <a:pPr lvl="0"/>
            <a:r>
              <a:rPr lang="en-GB" b="1" dirty="0" smtClean="0"/>
              <a:t>Available resources and services for overall development of health-related activities for example, education, agriculture, veterinary and social services</a:t>
            </a:r>
            <a:endParaRPr lang="en-US" b="1" dirty="0" smtClean="0"/>
          </a:p>
          <a:p>
            <a:pPr lvl="0"/>
            <a:r>
              <a:rPr lang="en-GB" b="1" dirty="0" smtClean="0"/>
              <a:t>Socio-cultural and socio-economic class divisions within the community </a:t>
            </a:r>
            <a:br>
              <a:rPr lang="en-GB" b="1" dirty="0" smtClean="0"/>
            </a:br>
            <a:r>
              <a:rPr lang="en-GB" b="1" dirty="0" smtClean="0"/>
              <a:t>(social stratification)</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51756123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GB" b="1" dirty="0" smtClean="0">
                <a:hlinkClick r:id="rId2"/>
              </a:rPr>
              <a:t>1.Community Health</a:t>
            </a:r>
            <a:endParaRPr lang="en-US" b="1" dirty="0" smtClean="0"/>
          </a:p>
          <a:p>
            <a:r>
              <a:rPr lang="en-GB" b="1" dirty="0" smtClean="0"/>
              <a:t> is the science and art of promoting health and preventing disease through organised community participation</a:t>
            </a:r>
          </a:p>
          <a:p>
            <a:r>
              <a:rPr lang="en-GB" b="1" dirty="0" smtClean="0"/>
              <a:t>Represent information called </a:t>
            </a:r>
            <a:r>
              <a:rPr lang="en-GB" b="1" dirty="0" smtClean="0">
                <a:solidFill>
                  <a:srgbClr val="FF0000"/>
                </a:solidFill>
              </a:rPr>
              <a:t>vital </a:t>
            </a:r>
            <a:r>
              <a:rPr lang="en-GB" b="1" dirty="0" err="1" smtClean="0">
                <a:solidFill>
                  <a:srgbClr val="FF0000"/>
                </a:solidFill>
              </a:rPr>
              <a:t>stastics</a:t>
            </a:r>
            <a:endParaRPr lang="en-US" b="1" dirty="0" smtClean="0">
              <a:solidFill>
                <a:srgbClr val="FF0000"/>
              </a:solidFill>
            </a:endParaRPr>
          </a:p>
          <a:p>
            <a:pPr>
              <a:buNone/>
            </a:pPr>
            <a:r>
              <a:rPr lang="en-GB" b="1" dirty="0" smtClean="0">
                <a:hlinkClick r:id="rId2"/>
              </a:rPr>
              <a:t>2.Incidence</a:t>
            </a:r>
            <a:endParaRPr lang="en-US" b="1" dirty="0" smtClean="0"/>
          </a:p>
          <a:p>
            <a:r>
              <a:rPr lang="en-GB" b="1" dirty="0" smtClean="0"/>
              <a:t>number of new cases of a disease or condition occurring over any specified time</a:t>
            </a:r>
          </a:p>
          <a:p>
            <a:pPr>
              <a:buFontTx/>
              <a:buNone/>
              <a:defRPr/>
            </a:pPr>
            <a:r>
              <a:rPr lang="en-US" sz="2400" b="1" dirty="0" smtClean="0">
                <a:solidFill>
                  <a:srgbClr val="C00000"/>
                </a:solidFill>
                <a:effectLst>
                  <a:outerShdw blurRad="38100" dist="38100" dir="2700000" algn="tl">
                    <a:srgbClr val="000000">
                      <a:alpha val="43137"/>
                    </a:srgbClr>
                  </a:outerShdw>
                </a:effectLst>
              </a:rPr>
              <a:t>			no. of new cases in a specified period</a:t>
            </a:r>
          </a:p>
          <a:p>
            <a:pPr>
              <a:buFontTx/>
              <a:buNone/>
              <a:defRPr/>
            </a:pPr>
            <a:r>
              <a:rPr lang="en-US" sz="2400" b="1" dirty="0" smtClean="0">
                <a:solidFill>
                  <a:srgbClr val="C00000"/>
                </a:solidFill>
                <a:effectLst>
                  <a:outerShdw blurRad="38100" dist="38100" dir="2700000" algn="tl">
                    <a:srgbClr val="000000">
                      <a:alpha val="43137"/>
                    </a:srgbClr>
                  </a:outerShdw>
                </a:effectLst>
              </a:rPr>
              <a:t>Incidence rate = ----------------------   x 1000</a:t>
            </a:r>
          </a:p>
          <a:p>
            <a:pPr>
              <a:buFontTx/>
              <a:buNone/>
              <a:defRPr/>
            </a:pPr>
            <a:r>
              <a:rPr lang="en-US" sz="2400" b="1" dirty="0" smtClean="0">
                <a:solidFill>
                  <a:srgbClr val="C00000"/>
                </a:solidFill>
                <a:effectLst>
                  <a:outerShdw blurRad="38100" dist="38100" dir="2700000" algn="tl">
                    <a:srgbClr val="000000">
                      <a:alpha val="43137"/>
                    </a:srgbClr>
                  </a:outerShdw>
                </a:effectLst>
              </a:rPr>
              <a:t>		              population at risk during the period</a:t>
            </a:r>
          </a:p>
          <a:p>
            <a:pPr>
              <a:buFontTx/>
              <a:buNone/>
              <a:defRPr/>
            </a:pPr>
            <a:r>
              <a:rPr lang="en-US" sz="2400" b="1" dirty="0" smtClean="0">
                <a:solidFill>
                  <a:srgbClr val="C00000"/>
                </a:solidFill>
                <a:effectLst>
                  <a:outerShdw blurRad="38100" dist="38100" dir="2700000" algn="tl">
                    <a:srgbClr val="000000">
                      <a:alpha val="43137"/>
                    </a:srgbClr>
                  </a:outerShdw>
                </a:effectLst>
              </a:rPr>
              <a:t> </a:t>
            </a:r>
          </a:p>
          <a:p>
            <a:endParaRPr lang="en-GB"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Terminologies Used in Community Diagnosis </a:t>
            </a:r>
            <a:r>
              <a:rPr lang="en-US" dirty="0" smtClean="0"/>
              <a:t/>
            </a:r>
            <a:br>
              <a:rPr lang="en-US" dirty="0" smtClean="0"/>
            </a:br>
            <a:endParaRPr lang="en-US" dirty="0"/>
          </a:p>
        </p:txBody>
      </p:sp>
    </p:spTree>
    <p:extLst>
      <p:ext uri="{BB962C8B-B14F-4D97-AF65-F5344CB8AC3E}">
        <p14:creationId xmlns:p14="http://schemas.microsoft.com/office/powerpoint/2010/main" val="1472988615"/>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hlinkClick r:id="rId2"/>
              </a:rPr>
              <a:t>3.Prevalence</a:t>
            </a:r>
            <a:endParaRPr lang="en-US" b="1" dirty="0" smtClean="0"/>
          </a:p>
          <a:p>
            <a:r>
              <a:rPr lang="en-GB" b="1" dirty="0" smtClean="0"/>
              <a:t>Total number of cases of a disease or condition at a particular time; whether new or old.</a:t>
            </a:r>
            <a:endParaRPr lang="en-US" b="1" dirty="0" smtClean="0"/>
          </a:p>
          <a:p>
            <a:pPr>
              <a:buFontTx/>
              <a:buNone/>
              <a:defRPr/>
            </a:pPr>
            <a:r>
              <a:rPr lang="en-US" b="1" dirty="0" smtClean="0">
                <a:solidFill>
                  <a:srgbClr val="C00000"/>
                </a:solidFill>
              </a:rPr>
              <a:t>					number of existing </a:t>
            </a:r>
          </a:p>
          <a:p>
            <a:pPr>
              <a:buFontTx/>
              <a:buNone/>
              <a:defRPr/>
            </a:pPr>
            <a:r>
              <a:rPr lang="en-US" b="1" dirty="0" smtClean="0">
                <a:solidFill>
                  <a:srgbClr val="C00000"/>
                </a:solidFill>
              </a:rPr>
              <a:t>					cases of a disease </a:t>
            </a:r>
          </a:p>
          <a:p>
            <a:pPr>
              <a:buFontTx/>
              <a:buNone/>
              <a:defRPr/>
            </a:pPr>
            <a:r>
              <a:rPr lang="en-US" b="1" dirty="0" smtClean="0">
                <a:solidFill>
                  <a:srgbClr val="C00000"/>
                </a:solidFill>
              </a:rPr>
              <a:t>Prevalence rate  = -----------------x  1000</a:t>
            </a:r>
          </a:p>
          <a:p>
            <a:pPr>
              <a:buFontTx/>
              <a:buNone/>
              <a:defRPr/>
            </a:pPr>
            <a:r>
              <a:rPr lang="en-US" b="1" dirty="0" smtClean="0">
                <a:solidFill>
                  <a:srgbClr val="C00000"/>
                </a:solidFill>
              </a:rPr>
              <a:t>    		              total population at a</a:t>
            </a:r>
          </a:p>
          <a:p>
            <a:pPr>
              <a:buFontTx/>
              <a:buNone/>
              <a:defRPr/>
            </a:pPr>
            <a:r>
              <a:rPr lang="en-US" b="1" dirty="0" smtClean="0">
                <a:solidFill>
                  <a:srgbClr val="C00000"/>
                </a:solidFill>
              </a:rPr>
              <a:t>					 point in time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97817702"/>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hlinkClick r:id="rId2"/>
              </a:rPr>
              <a:t>Infant Mortality Rate</a:t>
            </a:r>
            <a:endParaRPr lang="en-US" b="1" dirty="0" smtClean="0"/>
          </a:p>
          <a:p>
            <a:r>
              <a:rPr lang="en-US" b="1" dirty="0" smtClean="0"/>
              <a:t>Infant mortality rate (IMR) is the number of deaths of children less than one year of age per 1000 live births</a:t>
            </a:r>
          </a:p>
          <a:p>
            <a:r>
              <a:rPr lang="en-GB" b="1" dirty="0" smtClean="0"/>
              <a:t> It is calculated by dividing the number of infant deaths during calendar year by the number of live births in the same year.</a:t>
            </a:r>
          </a:p>
          <a:p>
            <a:pPr>
              <a:buFontTx/>
              <a:buNone/>
              <a:defRPr/>
            </a:pPr>
            <a:r>
              <a:rPr lang="en-US" b="1" dirty="0" smtClean="0">
                <a:solidFill>
                  <a:srgbClr val="C00000"/>
                </a:solidFill>
              </a:rPr>
              <a:t>			number of infant deaths </a:t>
            </a:r>
          </a:p>
          <a:p>
            <a:pPr>
              <a:buFontTx/>
              <a:buNone/>
              <a:defRPr/>
            </a:pPr>
            <a:r>
              <a:rPr lang="en-US" b="1" dirty="0" smtClean="0">
                <a:solidFill>
                  <a:srgbClr val="C00000"/>
                </a:solidFill>
              </a:rPr>
              <a:t>IMR	=	------------------   x  1000</a:t>
            </a:r>
          </a:p>
          <a:p>
            <a:pPr>
              <a:buFontTx/>
              <a:buNone/>
              <a:defRPr/>
            </a:pPr>
            <a:r>
              <a:rPr lang="en-US" b="1" dirty="0" smtClean="0">
                <a:solidFill>
                  <a:srgbClr val="C00000"/>
                </a:solidFill>
              </a:rPr>
              <a:t>                   number of live births</a:t>
            </a:r>
          </a:p>
          <a:p>
            <a:endParaRPr lang="en-GB" b="1"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920170608"/>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hlinkClick r:id="rId2"/>
              </a:rPr>
              <a:t>Crude Birth Rate</a:t>
            </a:r>
            <a:endParaRPr lang="en-US" b="1" dirty="0" smtClean="0"/>
          </a:p>
          <a:p>
            <a:r>
              <a:rPr lang="en-GB" b="1" dirty="0" smtClean="0"/>
              <a:t>This is the number of births per 1,000 population.</a:t>
            </a:r>
          </a:p>
          <a:p>
            <a:r>
              <a:rPr lang="en-GB" b="1" dirty="0" smtClean="0"/>
              <a:t> It is calculated by dividing the total number of births in a year by the </a:t>
            </a:r>
            <a:br>
              <a:rPr lang="en-GB" b="1" dirty="0" smtClean="0"/>
            </a:br>
            <a:r>
              <a:rPr lang="en-GB" b="1" dirty="0" smtClean="0"/>
              <a:t>mid-year population</a:t>
            </a:r>
          </a:p>
          <a:p>
            <a:pPr>
              <a:buFontTx/>
              <a:buNone/>
              <a:defRPr/>
            </a:pPr>
            <a:r>
              <a:rPr lang="en-US" b="1" dirty="0" smtClean="0">
                <a:solidFill>
                  <a:srgbClr val="C00000"/>
                </a:solidFill>
              </a:rPr>
              <a:t>		number of  Births</a:t>
            </a:r>
          </a:p>
          <a:p>
            <a:pPr>
              <a:buFontTx/>
              <a:buNone/>
              <a:defRPr/>
            </a:pPr>
            <a:r>
              <a:rPr lang="en-US" b="1" dirty="0" smtClean="0">
                <a:solidFill>
                  <a:srgbClr val="C00000"/>
                </a:solidFill>
              </a:rPr>
              <a:t>CBR = -----------------x  1000</a:t>
            </a:r>
          </a:p>
          <a:p>
            <a:pPr>
              <a:buFontTx/>
              <a:buNone/>
              <a:defRPr/>
            </a:pPr>
            <a:r>
              <a:rPr lang="en-US" b="1" dirty="0" smtClean="0">
                <a:solidFill>
                  <a:srgbClr val="C00000"/>
                </a:solidFill>
              </a:rPr>
              <a:t>    	 total population at a</a:t>
            </a:r>
          </a:p>
          <a:p>
            <a:pPr>
              <a:buFontTx/>
              <a:buNone/>
              <a:defRPr/>
            </a:pPr>
            <a:r>
              <a:rPr lang="en-US" b="1" dirty="0" smtClean="0">
                <a:solidFill>
                  <a:srgbClr val="C00000"/>
                </a:solidFill>
              </a:rPr>
              <a:t>		 point in time</a:t>
            </a:r>
          </a:p>
          <a:p>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26527727"/>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b="1" dirty="0" smtClean="0">
                <a:hlinkClick r:id="rId2"/>
              </a:rPr>
              <a:t>Crude Death Rate</a:t>
            </a:r>
            <a:endParaRPr lang="en-US" b="1" dirty="0" smtClean="0"/>
          </a:p>
          <a:p>
            <a:r>
              <a:rPr lang="en-GB" b="1" dirty="0" smtClean="0"/>
              <a:t>This is the number of deaths in one year per 1,000 population. It is also called Crude Mortality Rate. It is calculated by dividing the total number of deaths (D) by mid-year population (P) and expressed per a</a:t>
            </a:r>
            <a:br>
              <a:rPr lang="en-GB" b="1" dirty="0" smtClean="0"/>
            </a:br>
            <a:r>
              <a:rPr lang="en-GB" b="1" dirty="0" smtClean="0"/>
              <a:t>thousand population</a:t>
            </a:r>
          </a:p>
          <a:p>
            <a:pPr>
              <a:buFontTx/>
              <a:buNone/>
              <a:defRPr/>
            </a:pPr>
            <a:r>
              <a:rPr lang="en-US" b="1" dirty="0" smtClean="0">
                <a:solidFill>
                  <a:srgbClr val="FF0000"/>
                </a:solidFill>
              </a:rPr>
              <a:t>			number of deaths in a year </a:t>
            </a:r>
          </a:p>
          <a:p>
            <a:pPr>
              <a:buFontTx/>
              <a:buNone/>
              <a:defRPr/>
            </a:pPr>
            <a:r>
              <a:rPr lang="en-US" b="1" dirty="0" smtClean="0">
                <a:solidFill>
                  <a:srgbClr val="FF0000"/>
                </a:solidFill>
              </a:rPr>
              <a:t>       CDR    =      -----------------   x  1000</a:t>
            </a:r>
          </a:p>
          <a:p>
            <a:pPr>
              <a:buFontTx/>
              <a:buNone/>
              <a:defRPr/>
            </a:pPr>
            <a:r>
              <a:rPr lang="en-US" b="1" dirty="0" smtClean="0">
                <a:solidFill>
                  <a:srgbClr val="FF0000"/>
                </a:solidFill>
              </a:rPr>
              <a:t>               	  mid-year  people population</a:t>
            </a:r>
          </a:p>
          <a:p>
            <a:pPr>
              <a:buNone/>
            </a:pPr>
            <a:r>
              <a:rPr lang="en-US" b="1" dirty="0" smtClean="0"/>
              <a:t>Mid-year population is the average size of the population that year which is assumed equal to the number of people in the middle of the year</a:t>
            </a:r>
          </a:p>
          <a:p>
            <a:pPr>
              <a:buNone/>
            </a:pPr>
            <a:endParaRPr lang="en-GB"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48053073"/>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C00000"/>
                </a:solidFill>
              </a:rPr>
              <a:t>	 </a:t>
            </a:r>
            <a:r>
              <a:rPr lang="en-GB" b="1" dirty="0" smtClean="0">
                <a:hlinkClick r:id="rId2"/>
              </a:rPr>
              <a:t>Rate of Natural Increase</a:t>
            </a:r>
            <a:endParaRPr lang="en-US" b="1" dirty="0" smtClean="0"/>
          </a:p>
          <a:p>
            <a:r>
              <a:rPr lang="en-GB" b="1" dirty="0" smtClean="0"/>
              <a:t>RNI in a country can be calculated by finding the difference between birth rate and death rate per 1,000 then expressing such a difference as a percentage</a:t>
            </a:r>
            <a:r>
              <a:rPr lang="en-US" b="1" dirty="0" smtClean="0">
                <a:solidFill>
                  <a:srgbClr val="C00000"/>
                </a:solidFill>
              </a:rPr>
              <a:t>	</a:t>
            </a:r>
          </a:p>
          <a:p>
            <a:pPr>
              <a:buFontTx/>
              <a:buNone/>
              <a:defRPr/>
            </a:pPr>
            <a:endParaRPr lang="en-US" b="1" dirty="0" smtClean="0">
              <a:solidFill>
                <a:srgbClr val="C00000"/>
              </a:solidFill>
            </a:endParaRPr>
          </a:p>
          <a:p>
            <a:pPr>
              <a:buFontTx/>
              <a:buNone/>
              <a:defRPr/>
            </a:pPr>
            <a:r>
              <a:rPr lang="en-US" b="1" dirty="0" smtClean="0">
                <a:solidFill>
                  <a:srgbClr val="C00000"/>
                </a:solidFill>
              </a:rPr>
              <a:t>		Birth Rate-Death rate</a:t>
            </a:r>
          </a:p>
          <a:p>
            <a:pPr>
              <a:buFontTx/>
              <a:buNone/>
              <a:defRPr/>
            </a:pPr>
            <a:r>
              <a:rPr lang="en-US" b="1" dirty="0" smtClean="0">
                <a:solidFill>
                  <a:srgbClr val="C00000"/>
                </a:solidFill>
              </a:rPr>
              <a:t>RNI = -----------------x  1000</a:t>
            </a:r>
          </a:p>
          <a:p>
            <a:pPr>
              <a:buFontTx/>
              <a:buNone/>
              <a:defRPr/>
            </a:pPr>
            <a:r>
              <a:rPr lang="en-US" b="1" dirty="0" smtClean="0">
                <a:solidFill>
                  <a:srgbClr val="C00000"/>
                </a:solidFill>
              </a:rPr>
              <a:t>    	 total population at a</a:t>
            </a:r>
          </a:p>
          <a:p>
            <a:pPr>
              <a:buFontTx/>
              <a:buNone/>
              <a:defRPr/>
            </a:pPr>
            <a:r>
              <a:rPr lang="en-US" b="1" dirty="0" smtClean="0">
                <a:solidFill>
                  <a:srgbClr val="C00000"/>
                </a:solidFill>
              </a:rPr>
              <a:t>		 point in time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63913058"/>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It is the percentage annual rate of population growth without regard for migration. </a:t>
            </a:r>
            <a:endParaRPr lang="en-US" b="1" dirty="0" smtClean="0"/>
          </a:p>
          <a:p>
            <a:r>
              <a:rPr lang="en-GB" b="1" dirty="0" smtClean="0"/>
              <a:t>A negative number means the death rate is greater than the birth rate and so the population is decreasing. </a:t>
            </a:r>
            <a:endParaRPr lang="en-US" b="1" dirty="0" smtClean="0"/>
          </a:p>
          <a:p>
            <a:pPr>
              <a:buNone/>
            </a:pPr>
            <a:r>
              <a:rPr lang="en-GB" b="1" u="sng" dirty="0" smtClean="0"/>
              <a:t>Dependency Ratio</a:t>
            </a:r>
            <a:endParaRPr lang="en-US" b="1" dirty="0" smtClean="0"/>
          </a:p>
          <a:p>
            <a:r>
              <a:rPr lang="en-GB" b="1" dirty="0" smtClean="0"/>
              <a:t>This is the ratio of (potentially) economically active population to the retired population and children under 18 years of age, giving a rough estimate of the number of </a:t>
            </a:r>
            <a:r>
              <a:rPr lang="en-GB" b="1" dirty="0" err="1" smtClean="0"/>
              <a:t>depedants</a:t>
            </a:r>
            <a:r>
              <a:rPr lang="en-GB" b="1" dirty="0" smtClean="0"/>
              <a:t> per worker. It is calculated by dividing under 18's and over 64's by 18's to 64's</a:t>
            </a:r>
            <a:r>
              <a:rPr lang="en-GB" dirty="0" smtClean="0"/>
              <a:t>.</a:t>
            </a:r>
            <a:endParaRPr lang="en-US" dirty="0" smtClean="0"/>
          </a:p>
          <a:p>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33449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600" b="1" dirty="0" smtClean="0"/>
              <a:t>Sporozoites and liver stages do not cause clinical symptoms</a:t>
            </a:r>
          </a:p>
          <a:p>
            <a:r>
              <a:rPr lang="en-US" sz="3600" b="1" dirty="0" smtClean="0"/>
              <a:t>Symptoms develop when the invaded RBCs rapture to release new merozoites and </a:t>
            </a:r>
            <a:r>
              <a:rPr lang="en-US" sz="3600" b="1" dirty="0" err="1" smtClean="0"/>
              <a:t>vasoactive</a:t>
            </a:r>
            <a:r>
              <a:rPr lang="en-US" sz="3600" b="1" dirty="0" smtClean="0"/>
              <a:t> peptides which activate immune system</a:t>
            </a:r>
          </a:p>
          <a:p>
            <a:r>
              <a:rPr lang="en-US" sz="3600" b="1" dirty="0" err="1" smtClean="0"/>
              <a:t>Vasoactive</a:t>
            </a:r>
            <a:r>
              <a:rPr lang="en-US" sz="3600" b="1" dirty="0" smtClean="0"/>
              <a:t> peptides are hormones produce in intestine.</a:t>
            </a:r>
          </a:p>
        </p:txBody>
      </p:sp>
      <p:sp>
        <p:nvSpPr>
          <p:cNvPr id="3" name="Title 2"/>
          <p:cNvSpPr>
            <a:spLocks noGrp="1"/>
          </p:cNvSpPr>
          <p:nvPr>
            <p:ph type="title"/>
          </p:nvPr>
        </p:nvSpPr>
        <p:spPr/>
        <p:txBody>
          <a:bodyPr/>
          <a:lstStyle/>
          <a:p>
            <a:r>
              <a:rPr lang="en-US" dirty="0" smtClean="0"/>
              <a:t>Clinical picture</a:t>
            </a:r>
            <a:endParaRPr lang="en-US" dirty="0"/>
          </a:p>
        </p:txBody>
      </p:sp>
    </p:spTree>
    <p:extLst>
      <p:ext uri="{BB962C8B-B14F-4D97-AF65-F5344CB8AC3E}">
        <p14:creationId xmlns:p14="http://schemas.microsoft.com/office/powerpoint/2010/main" val="3289417530"/>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000" b="1" dirty="0" smtClean="0"/>
              <a:t>This is a measure of the number of women who die as a result of child bearing in a given year per 100,000 live births i.e.</a:t>
            </a:r>
          </a:p>
          <a:p>
            <a:pPr>
              <a:defRPr/>
            </a:pPr>
            <a:endParaRPr lang="en-US" sz="2000" b="1" dirty="0" smtClean="0">
              <a:solidFill>
                <a:srgbClr val="C00000"/>
              </a:solidFill>
              <a:effectLst>
                <a:outerShdw blurRad="38100" dist="38100" dir="2700000" algn="tl">
                  <a:srgbClr val="000000">
                    <a:alpha val="43137"/>
                  </a:srgbClr>
                </a:outerShdw>
              </a:effectLst>
            </a:endParaRPr>
          </a:p>
          <a:p>
            <a:pPr>
              <a:buFontTx/>
              <a:buNone/>
              <a:defRPr/>
            </a:pPr>
            <a:r>
              <a:rPr lang="en-US" sz="2000" b="1" dirty="0" smtClean="0">
                <a:solidFill>
                  <a:srgbClr val="C00000"/>
                </a:solidFill>
              </a:rPr>
              <a:t>                  number of maternal deaths due </a:t>
            </a:r>
          </a:p>
          <a:p>
            <a:pPr>
              <a:buFontTx/>
              <a:buNone/>
              <a:defRPr/>
            </a:pPr>
            <a:r>
              <a:rPr lang="en-US" sz="2000" b="1" dirty="0" smtClean="0">
                <a:solidFill>
                  <a:srgbClr val="C00000"/>
                </a:solidFill>
              </a:rPr>
              <a:t>                              to child bearing </a:t>
            </a:r>
          </a:p>
          <a:p>
            <a:pPr>
              <a:buFontTx/>
              <a:buNone/>
              <a:defRPr/>
            </a:pPr>
            <a:r>
              <a:rPr lang="en-US" sz="2000" b="1" dirty="0" smtClean="0">
                <a:solidFill>
                  <a:srgbClr val="C00000"/>
                </a:solidFill>
              </a:rPr>
              <a:t>MMR	=   ------------------------------   x   100,000</a:t>
            </a:r>
          </a:p>
          <a:p>
            <a:pPr>
              <a:buFontTx/>
              <a:buNone/>
              <a:defRPr/>
            </a:pPr>
            <a:r>
              <a:rPr lang="en-US" sz="2000" b="1" dirty="0" smtClean="0">
                <a:solidFill>
                  <a:srgbClr val="C00000"/>
                </a:solidFill>
              </a:rPr>
              <a:t>                  number of live births that year</a:t>
            </a:r>
            <a:endParaRPr lang="en-US" sz="2000" b="1" dirty="0" smtClean="0"/>
          </a:p>
          <a:p>
            <a:pPr>
              <a:buFontTx/>
              <a:buNone/>
              <a:defRPr/>
            </a:pPr>
            <a:r>
              <a:rPr lang="en-US" sz="2000" b="1" dirty="0" smtClean="0"/>
              <a:t> </a:t>
            </a:r>
          </a:p>
          <a:p>
            <a:pPr>
              <a:defRPr/>
            </a:pPr>
            <a:r>
              <a:rPr lang="en-US" sz="2000" b="1" dirty="0" smtClean="0"/>
              <a:t>Note: As is the case for infant mortality rate, the value of K is </a:t>
            </a:r>
          </a:p>
          <a:p>
            <a:pPr>
              <a:buFontTx/>
              <a:buNone/>
              <a:defRPr/>
            </a:pPr>
            <a:r>
              <a:rPr lang="en-US" sz="2000" b="1" dirty="0" smtClean="0"/>
              <a:t>      universally specified at 100,000 live births for international </a:t>
            </a:r>
          </a:p>
          <a:p>
            <a:pPr>
              <a:buFontTx/>
              <a:buNone/>
              <a:defRPr/>
            </a:pPr>
            <a:r>
              <a:rPr lang="en-US" sz="2000" b="1" dirty="0" smtClean="0"/>
              <a:t>      uniformity.</a:t>
            </a:r>
          </a:p>
          <a:p>
            <a:endParaRPr lang="en-US" sz="2000" dirty="0"/>
          </a:p>
        </p:txBody>
      </p:sp>
      <p:sp>
        <p:nvSpPr>
          <p:cNvPr id="3" name="Title 2"/>
          <p:cNvSpPr>
            <a:spLocks noGrp="1"/>
          </p:cNvSpPr>
          <p:nvPr>
            <p:ph type="title"/>
          </p:nvPr>
        </p:nvSpPr>
        <p:spPr/>
        <p:txBody>
          <a:bodyPr>
            <a:normAutofit fontScale="90000"/>
          </a:bodyPr>
          <a:lstStyle/>
          <a:p>
            <a:r>
              <a:rPr lang="en-US" sz="4400" u="sng" dirty="0" smtClean="0"/>
              <a:t/>
            </a:r>
            <a:br>
              <a:rPr lang="en-US" sz="4400" u="sng" dirty="0" smtClean="0"/>
            </a:br>
            <a:r>
              <a:rPr lang="en-US" sz="4400" u="sng" dirty="0" smtClean="0"/>
              <a:t>Maternal mortality rate (MMR)</a:t>
            </a:r>
            <a:br>
              <a:rPr lang="en-US" sz="4400" u="sng" dirty="0" smtClean="0"/>
            </a:br>
            <a:endParaRPr lang="en-US" dirty="0"/>
          </a:p>
        </p:txBody>
      </p:sp>
    </p:spTree>
    <p:extLst>
      <p:ext uri="{BB962C8B-B14F-4D97-AF65-F5344CB8AC3E}">
        <p14:creationId xmlns:p14="http://schemas.microsoft.com/office/powerpoint/2010/main" val="3968268419"/>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According to the </a:t>
            </a:r>
            <a:r>
              <a:rPr lang="en-US" b="1" dirty="0" smtClean="0">
                <a:hlinkClick r:id="rId2" tooltip="World Health Organization"/>
              </a:rPr>
              <a:t>World Health Organization</a:t>
            </a:r>
            <a:r>
              <a:rPr lang="en-US" b="1" dirty="0" smtClean="0"/>
              <a:t> (WHO), maternal death is defined as the death of a woman while pregnant or within 42 days of termination of pregnancy, irrespective of the duration and site of the pregnancy, from any cause related to or aggravated by the pregnancy or its management but not from accidental or incidental causes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48401757"/>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b="1" dirty="0" smtClean="0"/>
              <a:t>This measures the proportion of episodes of illness that result in death.  </a:t>
            </a:r>
          </a:p>
          <a:p>
            <a:pPr>
              <a:defRPr/>
            </a:pPr>
            <a:r>
              <a:rPr lang="en-US" b="1" dirty="0" smtClean="0"/>
              <a:t>It is therefore the number of people who die from a disease out of all those who had the disease within a given period of time i.e.</a:t>
            </a:r>
          </a:p>
          <a:p>
            <a:pPr>
              <a:buFontTx/>
              <a:buNone/>
              <a:defRPr/>
            </a:pPr>
            <a:r>
              <a:rPr lang="en-US" b="1" dirty="0" smtClean="0">
                <a:solidFill>
                  <a:srgbClr val="C00000"/>
                </a:solidFill>
                <a:effectLst>
                  <a:outerShdw blurRad="38100" dist="38100" dir="2700000" algn="tl">
                    <a:srgbClr val="000000">
                      <a:alpha val="43137"/>
                    </a:srgbClr>
                  </a:outerShdw>
                </a:effectLst>
              </a:rPr>
              <a:t>             </a:t>
            </a:r>
            <a:r>
              <a:rPr lang="en-US" b="1" dirty="0" smtClean="0">
                <a:solidFill>
                  <a:srgbClr val="C00000"/>
                </a:solidFill>
              </a:rPr>
              <a:t>number of deaths due to a </a:t>
            </a:r>
          </a:p>
          <a:p>
            <a:pPr>
              <a:buFontTx/>
              <a:buNone/>
              <a:defRPr/>
            </a:pPr>
            <a:r>
              <a:rPr lang="en-US" b="1" dirty="0" smtClean="0">
                <a:solidFill>
                  <a:srgbClr val="C00000"/>
                </a:solidFill>
              </a:rPr>
              <a:t>				given disease </a:t>
            </a:r>
          </a:p>
          <a:p>
            <a:pPr>
              <a:buFontTx/>
              <a:buNone/>
              <a:defRPr/>
            </a:pPr>
            <a:r>
              <a:rPr lang="en-US" b="1" dirty="0" smtClean="0">
                <a:solidFill>
                  <a:srgbClr val="C00000"/>
                </a:solidFill>
              </a:rPr>
              <a:t>CFR=   -------------------------    x    100</a:t>
            </a:r>
          </a:p>
          <a:p>
            <a:pPr>
              <a:buFontTx/>
              <a:buNone/>
              <a:defRPr/>
            </a:pPr>
            <a:r>
              <a:rPr lang="en-US" b="1" dirty="0" smtClean="0">
                <a:solidFill>
                  <a:srgbClr val="C00000"/>
                </a:solidFill>
              </a:rPr>
              <a:t>             number of cases of that disease </a:t>
            </a:r>
          </a:p>
          <a:p>
            <a:pPr>
              <a:buFontTx/>
              <a:buNone/>
              <a:defRPr/>
            </a:pPr>
            <a:r>
              <a:rPr lang="en-US" b="1" dirty="0" smtClean="0">
                <a:solidFill>
                  <a:srgbClr val="C00000"/>
                </a:solidFill>
              </a:rPr>
              <a:t>                   in a given period</a:t>
            </a:r>
          </a:p>
          <a:p>
            <a:pPr>
              <a:defRPr/>
            </a:pPr>
            <a:r>
              <a:rPr lang="en-US" b="1" dirty="0" smtClean="0">
                <a:solidFill>
                  <a:schemeClr val="accent4">
                    <a:lumMod val="50000"/>
                  </a:schemeClr>
                </a:solidFill>
              </a:rPr>
              <a:t>What percentage of people diagnosed with a certain disease die within a certain time after diagnosis</a:t>
            </a:r>
          </a:p>
          <a:p>
            <a:endParaRPr lang="en-US" dirty="0"/>
          </a:p>
        </p:txBody>
      </p:sp>
      <p:sp>
        <p:nvSpPr>
          <p:cNvPr id="3" name="Title 2"/>
          <p:cNvSpPr>
            <a:spLocks noGrp="1"/>
          </p:cNvSpPr>
          <p:nvPr>
            <p:ph type="title"/>
          </p:nvPr>
        </p:nvSpPr>
        <p:spPr/>
        <p:txBody>
          <a:bodyPr/>
          <a:lstStyle/>
          <a:p>
            <a:r>
              <a:rPr lang="en-US" u="sng" dirty="0" smtClean="0"/>
              <a:t>Case fatality rate (CFR)</a:t>
            </a:r>
            <a:endParaRPr lang="en-US" dirty="0"/>
          </a:p>
        </p:txBody>
      </p:sp>
    </p:spTree>
    <p:extLst>
      <p:ext uri="{BB962C8B-B14F-4D97-AF65-F5344CB8AC3E}">
        <p14:creationId xmlns:p14="http://schemas.microsoft.com/office/powerpoint/2010/main" val="1018647171"/>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Example</a:t>
            </a:r>
          </a:p>
          <a:p>
            <a:pPr>
              <a:buFontTx/>
              <a:buNone/>
              <a:defRPr/>
            </a:pPr>
            <a:r>
              <a:rPr lang="en-US" b="1" dirty="0" smtClean="0"/>
              <a:t>Assume a population of 100,000 people of who 40 are sick with cholera, and in one year (2012) period, 20  die from the disease. </a:t>
            </a:r>
          </a:p>
          <a:p>
            <a:pPr>
              <a:buFontTx/>
              <a:buNone/>
              <a:defRPr/>
            </a:pPr>
            <a:r>
              <a:rPr lang="en-US" b="1" dirty="0" smtClean="0"/>
              <a:t>What is the mortality rate?</a:t>
            </a:r>
          </a:p>
          <a:p>
            <a:pPr>
              <a:buFontTx/>
              <a:buNone/>
              <a:defRPr/>
            </a:pPr>
            <a:r>
              <a:rPr lang="en-US" b="1" dirty="0" smtClean="0"/>
              <a:t>      = 20/100,000 died of cholera that year (2012)</a:t>
            </a:r>
          </a:p>
          <a:p>
            <a:pPr>
              <a:buFontTx/>
              <a:buNone/>
              <a:defRPr/>
            </a:pPr>
            <a:r>
              <a:rPr lang="en-US" b="1" dirty="0" smtClean="0"/>
              <a:t>               = 0.02% </a:t>
            </a:r>
          </a:p>
          <a:p>
            <a:pPr>
              <a:buFontTx/>
              <a:buNone/>
              <a:defRPr/>
            </a:pPr>
            <a:r>
              <a:rPr lang="en-US" b="1" dirty="0" smtClean="0"/>
              <a:t>What is the case-fatality rate?</a:t>
            </a:r>
          </a:p>
          <a:p>
            <a:pPr>
              <a:buFontTx/>
              <a:buNone/>
              <a:defRPr/>
            </a:pPr>
            <a:r>
              <a:rPr lang="en-US" b="1" dirty="0" smtClean="0"/>
              <a:t>                    = 20/40   x100</a:t>
            </a:r>
          </a:p>
          <a:p>
            <a:pPr>
              <a:buFontTx/>
              <a:buNone/>
              <a:defRPr/>
            </a:pPr>
            <a:r>
              <a:rPr lang="en-US" b="1" dirty="0" smtClean="0"/>
              <a:t>                    = 50% or 50 per 100 people with cholera</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90832853"/>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Tx/>
              <a:buNone/>
              <a:defRPr/>
            </a:pPr>
            <a:r>
              <a:rPr lang="en-US" b="1" u="sng" dirty="0" smtClean="0">
                <a:solidFill>
                  <a:srgbClr val="C00000"/>
                </a:solidFill>
              </a:rPr>
              <a:t>Early neonatal mortality rate </a:t>
            </a:r>
          </a:p>
          <a:p>
            <a:pPr>
              <a:defRPr/>
            </a:pPr>
            <a:r>
              <a:rPr lang="en-US" b="1" dirty="0" smtClean="0"/>
              <a:t>Refers to a death of a live-born </a:t>
            </a:r>
            <a:r>
              <a:rPr lang="en-US" b="1" dirty="0" smtClean="0">
                <a:hlinkClick r:id="rId2" tooltip="Baby"/>
              </a:rPr>
              <a:t>baby</a:t>
            </a:r>
            <a:r>
              <a:rPr lang="en-US" b="1" dirty="0" smtClean="0"/>
              <a:t> within the first seven days of life, while </a:t>
            </a:r>
          </a:p>
          <a:p>
            <a:pPr>
              <a:buFontTx/>
              <a:buNone/>
              <a:defRPr/>
            </a:pPr>
            <a:r>
              <a:rPr lang="en-US" b="1" u="sng" dirty="0" smtClean="0">
                <a:solidFill>
                  <a:srgbClr val="C00000"/>
                </a:solidFill>
              </a:rPr>
              <a:t>late neonatal mortality </a:t>
            </a:r>
          </a:p>
          <a:p>
            <a:pPr>
              <a:defRPr/>
            </a:pPr>
            <a:r>
              <a:rPr lang="en-US" b="1" dirty="0" smtClean="0"/>
              <a:t>covers the time after 7 days until before 28 days. </a:t>
            </a:r>
          </a:p>
          <a:p>
            <a:pPr>
              <a:defRPr/>
            </a:pPr>
            <a:r>
              <a:rPr lang="en-US" b="1" dirty="0" smtClean="0"/>
              <a:t>The sum of these two represents the </a:t>
            </a:r>
            <a:r>
              <a:rPr lang="en-US" b="1" u="sng" dirty="0" smtClean="0">
                <a:solidFill>
                  <a:srgbClr val="C00000"/>
                </a:solidFill>
              </a:rPr>
              <a:t>neonatal mortality</a:t>
            </a:r>
            <a:r>
              <a:rPr lang="en-US" b="1" dirty="0" smtClean="0"/>
              <a:t>.</a:t>
            </a:r>
          </a:p>
          <a:p>
            <a:pPr>
              <a:defRPr/>
            </a:pPr>
            <a:r>
              <a:rPr lang="en-US" b="1" dirty="0" smtClean="0"/>
              <a:t>A neonatal death is defined as a death during the first 28 days of life (0-27 days).</a:t>
            </a:r>
          </a:p>
          <a:p>
            <a:pPr>
              <a:buFontTx/>
              <a:buNone/>
              <a:defRPr/>
            </a:pPr>
            <a:r>
              <a:rPr lang="en-US" b="1" dirty="0" smtClean="0">
                <a:solidFill>
                  <a:srgbClr val="C00000"/>
                </a:solidFill>
              </a:rPr>
              <a:t>                                    no. of neonatal deaths </a:t>
            </a:r>
          </a:p>
          <a:p>
            <a:pPr>
              <a:buFontTx/>
              <a:buNone/>
              <a:defRPr/>
            </a:pPr>
            <a:r>
              <a:rPr lang="en-US" b="1" dirty="0" smtClean="0">
                <a:solidFill>
                  <a:srgbClr val="C00000"/>
                </a:solidFill>
              </a:rPr>
              <a:t>neonatal mortality   =-----------------    x 1000</a:t>
            </a:r>
          </a:p>
          <a:p>
            <a:pPr>
              <a:buFontTx/>
              <a:buNone/>
              <a:defRPr/>
            </a:pPr>
            <a:r>
              <a:rPr lang="en-US" b="1" dirty="0" smtClean="0">
                <a:solidFill>
                  <a:srgbClr val="C00000"/>
                </a:solidFill>
              </a:rPr>
              <a:t>rate                               Total no. of live births</a:t>
            </a:r>
          </a:p>
          <a:p>
            <a:pPr>
              <a:buFontTx/>
              <a:buNone/>
              <a:defRPr/>
            </a:pPr>
            <a:r>
              <a:rPr lang="en-US" b="1" dirty="0" smtClean="0">
                <a:solidFill>
                  <a:srgbClr val="C00000"/>
                </a:solidFill>
              </a:rPr>
              <a:t> </a:t>
            </a:r>
            <a:endParaRPr lang="en-US" b="1" dirty="0"/>
          </a:p>
        </p:txBody>
      </p:sp>
      <p:sp>
        <p:nvSpPr>
          <p:cNvPr id="3" name="Title 2"/>
          <p:cNvSpPr>
            <a:spLocks noGrp="1"/>
          </p:cNvSpPr>
          <p:nvPr>
            <p:ph type="title"/>
          </p:nvPr>
        </p:nvSpPr>
        <p:spPr/>
        <p:txBody>
          <a:bodyPr>
            <a:normAutofit fontScale="90000"/>
          </a:bodyPr>
          <a:lstStyle/>
          <a:p>
            <a:r>
              <a:rPr lang="en-US" u="sng" dirty="0" smtClean="0">
                <a:solidFill>
                  <a:srgbClr val="C00000"/>
                </a:solidFill>
              </a:rPr>
              <a:t/>
            </a:r>
            <a:br>
              <a:rPr lang="en-US" u="sng" dirty="0" smtClean="0">
                <a:solidFill>
                  <a:srgbClr val="C00000"/>
                </a:solidFill>
              </a:rPr>
            </a:br>
            <a:r>
              <a:rPr lang="en-US" u="sng" dirty="0" smtClean="0">
                <a:solidFill>
                  <a:srgbClr val="C00000"/>
                </a:solidFill>
              </a:rPr>
              <a:t>cont</a:t>
            </a:r>
            <a:endParaRPr lang="en-US" dirty="0"/>
          </a:p>
        </p:txBody>
      </p:sp>
    </p:spTree>
    <p:extLst>
      <p:ext uri="{BB962C8B-B14F-4D97-AF65-F5344CB8AC3E}">
        <p14:creationId xmlns:p14="http://schemas.microsoft.com/office/powerpoint/2010/main" val="1270464280"/>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1"/>
            <a:ext cx="11887200" cy="4154984"/>
          </a:xfrm>
          <a:prstGeom prst="rect">
            <a:avLst/>
          </a:prstGeom>
        </p:spPr>
        <p:txBody>
          <a:bodyPr wrap="square">
            <a:spAutoFit/>
          </a:bodyPr>
          <a:lstStyle/>
          <a:p>
            <a:pPr>
              <a:defRPr/>
            </a:pPr>
            <a:r>
              <a:rPr lang="en-US" sz="2400" b="1" dirty="0" smtClean="0"/>
              <a:t>The NMR is often broken down into early and late mortality rates. </a:t>
            </a:r>
          </a:p>
          <a:p>
            <a:pPr>
              <a:defRPr/>
            </a:pPr>
            <a:r>
              <a:rPr lang="en-US" sz="2400" b="1" dirty="0" smtClean="0"/>
              <a:t>The Early Neonatal Mortality rate (ENMR) is calculated as follows:</a:t>
            </a:r>
          </a:p>
          <a:p>
            <a:pPr>
              <a:buFontTx/>
              <a:buNone/>
              <a:defRPr/>
            </a:pPr>
            <a:r>
              <a:rPr lang="en-US" sz="2400" b="1" dirty="0" smtClean="0"/>
              <a:t>     </a:t>
            </a:r>
            <a:r>
              <a:rPr lang="en-US" sz="2400" b="1" dirty="0" smtClean="0">
                <a:solidFill>
                  <a:srgbClr val="C00000"/>
                </a:solidFill>
              </a:rPr>
              <a:t>no. of neonatal deaths 0-6 days</a:t>
            </a:r>
            <a:br>
              <a:rPr lang="en-US" sz="2400" b="1" dirty="0" smtClean="0">
                <a:solidFill>
                  <a:srgbClr val="C00000"/>
                </a:solidFill>
              </a:rPr>
            </a:br>
            <a:r>
              <a:rPr lang="en-US" sz="2400" b="1" dirty="0" smtClean="0">
                <a:solidFill>
                  <a:srgbClr val="C00000"/>
                </a:solidFill>
              </a:rPr>
              <a:t>__________________________     x 1000</a:t>
            </a:r>
            <a:br>
              <a:rPr lang="en-US" sz="2400" b="1" dirty="0" smtClean="0">
                <a:solidFill>
                  <a:srgbClr val="C00000"/>
                </a:solidFill>
              </a:rPr>
            </a:br>
            <a:r>
              <a:rPr lang="en-US" sz="2400" b="1" dirty="0" smtClean="0">
                <a:solidFill>
                  <a:srgbClr val="C00000"/>
                </a:solidFill>
              </a:rPr>
              <a:t>   Total no. of live births    </a:t>
            </a:r>
          </a:p>
          <a:p>
            <a:pPr>
              <a:defRPr/>
            </a:pPr>
            <a:r>
              <a:rPr lang="en-US" sz="2400" b="1" dirty="0" smtClean="0"/>
              <a:t>The late neonatal mortality rate (LNMR) is calculated as follows:</a:t>
            </a:r>
          </a:p>
          <a:p>
            <a:pPr>
              <a:buFontTx/>
              <a:buNone/>
              <a:defRPr/>
            </a:pPr>
            <a:r>
              <a:rPr lang="en-US" sz="2400" b="1" dirty="0" smtClean="0"/>
              <a:t>       </a:t>
            </a:r>
            <a:r>
              <a:rPr lang="en-US" sz="2400" b="1" dirty="0" smtClean="0">
                <a:solidFill>
                  <a:srgbClr val="C00000"/>
                </a:solidFill>
              </a:rPr>
              <a:t>no. of neonatal deaths 7-27 days</a:t>
            </a:r>
            <a:br>
              <a:rPr lang="en-US" sz="2400" b="1" dirty="0" smtClean="0">
                <a:solidFill>
                  <a:srgbClr val="C00000"/>
                </a:solidFill>
              </a:rPr>
            </a:br>
            <a:r>
              <a:rPr lang="en-US" sz="2400" b="1" dirty="0" smtClean="0">
                <a:solidFill>
                  <a:srgbClr val="C00000"/>
                </a:solidFill>
              </a:rPr>
              <a:t>__________________________         x1000</a:t>
            </a:r>
            <a:br>
              <a:rPr lang="en-US" sz="2400" b="1" dirty="0" smtClean="0">
                <a:solidFill>
                  <a:srgbClr val="C00000"/>
                </a:solidFill>
              </a:rPr>
            </a:br>
            <a:r>
              <a:rPr lang="en-US" sz="2400" b="1" dirty="0" smtClean="0">
                <a:solidFill>
                  <a:srgbClr val="C00000"/>
                </a:solidFill>
              </a:rPr>
              <a:t>    Total no. of live births</a:t>
            </a:r>
          </a:p>
          <a:p>
            <a:pPr>
              <a:defRPr/>
            </a:pPr>
            <a:r>
              <a:rPr lang="en-US" sz="2400" b="1" dirty="0" smtClean="0"/>
              <a:t>Neonatal mortality and post neonatal mortality (covering the remaining 11 months of the first year of life) are reflected in the </a:t>
            </a:r>
            <a:r>
              <a:rPr lang="en-US" sz="2400" b="1" dirty="0" smtClean="0">
                <a:hlinkClick r:id="rId2" tooltip="Infant mortality"/>
              </a:rPr>
              <a:t>Infant Mortality Rate</a:t>
            </a:r>
            <a:r>
              <a:rPr lang="en-US" dirty="0" smtClean="0"/>
              <a:t>.</a:t>
            </a:r>
          </a:p>
        </p:txBody>
      </p:sp>
    </p:spTree>
    <p:extLst>
      <p:ext uri="{BB962C8B-B14F-4D97-AF65-F5344CB8AC3E}">
        <p14:creationId xmlns:p14="http://schemas.microsoft.com/office/powerpoint/2010/main" val="1300768376"/>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When conducting community diagnosis, it is very important to avoid taking any action that may be considered offensive by the community. </a:t>
            </a:r>
          </a:p>
          <a:p>
            <a:r>
              <a:rPr lang="en-GB" b="1" dirty="0" smtClean="0"/>
              <a:t>You need to make sure that the tools you use to collect information are not in any way offensive to the community. </a:t>
            </a:r>
          </a:p>
          <a:p>
            <a:r>
              <a:rPr lang="en-GB" b="1" dirty="0" smtClean="0"/>
              <a:t>They should not cause any physical, emotional, spiritual or cultural harm to </a:t>
            </a:r>
            <a:br>
              <a:rPr lang="en-GB" b="1" dirty="0" smtClean="0"/>
            </a:br>
            <a:r>
              <a:rPr lang="en-GB" b="1" dirty="0" smtClean="0"/>
              <a:t>that community</a:t>
            </a:r>
            <a:endParaRPr lang="en-US" b="1" dirty="0"/>
          </a:p>
        </p:txBody>
      </p:sp>
      <p:sp>
        <p:nvSpPr>
          <p:cNvPr id="3" name="Title 2"/>
          <p:cNvSpPr>
            <a:spLocks noGrp="1"/>
          </p:cNvSpPr>
          <p:nvPr>
            <p:ph type="title"/>
          </p:nvPr>
        </p:nvSpPr>
        <p:spPr/>
        <p:txBody>
          <a:bodyPr>
            <a:normAutofit fontScale="90000"/>
          </a:bodyPr>
          <a:lstStyle/>
          <a:p>
            <a:r>
              <a:rPr lang="en-GB" dirty="0" smtClean="0"/>
              <a:t>Ethical Considerations in Community Diagnosis</a:t>
            </a:r>
            <a:endParaRPr lang="en-US" dirty="0"/>
          </a:p>
        </p:txBody>
      </p:sp>
    </p:spTree>
    <p:extLst>
      <p:ext uri="{BB962C8B-B14F-4D97-AF65-F5344CB8AC3E}">
        <p14:creationId xmlns:p14="http://schemas.microsoft.com/office/powerpoint/2010/main" val="4195209416"/>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t>You should consider some of the following:</a:t>
            </a:r>
            <a:endParaRPr lang="en-US" b="1" dirty="0" smtClean="0"/>
          </a:p>
          <a:p>
            <a:pPr lvl="0"/>
            <a:r>
              <a:rPr lang="en-GB" b="1" dirty="0" smtClean="0"/>
              <a:t>Obtaining permission to enter into the community boundaries </a:t>
            </a:r>
            <a:endParaRPr lang="en-US" b="1" dirty="0" smtClean="0"/>
          </a:p>
          <a:p>
            <a:pPr lvl="0"/>
            <a:r>
              <a:rPr lang="en-GB" b="1" dirty="0" smtClean="0"/>
              <a:t>Obtaining informed consent before interviewing patients, families or groups </a:t>
            </a:r>
            <a:endParaRPr lang="en-US" b="1" dirty="0" smtClean="0"/>
          </a:p>
          <a:p>
            <a:pPr lvl="0"/>
            <a:r>
              <a:rPr lang="en-GB" b="1" dirty="0" smtClean="0"/>
              <a:t>Establishing rapport before exploring sensitive areas </a:t>
            </a:r>
            <a:endParaRPr lang="en-US" b="1" dirty="0" smtClean="0"/>
          </a:p>
          <a:p>
            <a:pPr lvl="0"/>
            <a:r>
              <a:rPr lang="en-GB" b="1" dirty="0" smtClean="0"/>
              <a:t>Ensuring confidentiality of the data collected </a:t>
            </a:r>
            <a:endParaRPr lang="en-US" b="1" dirty="0" smtClean="0"/>
          </a:p>
          <a:p>
            <a:pPr lvl="0"/>
            <a:r>
              <a:rPr lang="en-GB" b="1" dirty="0" smtClean="0"/>
              <a:t>Selecting good interviewers </a:t>
            </a:r>
            <a:endParaRPr lang="en-US" b="1" dirty="0" smtClean="0"/>
          </a:p>
          <a:p>
            <a:pPr lvl="0"/>
            <a:r>
              <a:rPr lang="en-GB" b="1" dirty="0" smtClean="0"/>
              <a:t>Training interviewers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854076117"/>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The process of community diagnosis requires careful planning right from the beginning.</a:t>
            </a:r>
          </a:p>
          <a:p>
            <a:r>
              <a:rPr lang="en-GB" sz="3200" b="1" dirty="0" smtClean="0"/>
              <a:t> It involves initial exploration and interaction with the community, planning of the survey, developing and pre-testing the survey tools and methods, and executing the survey and analysing the results</a:t>
            </a:r>
            <a:endParaRPr lang="en-US" sz="3200" b="1"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THE PROCESS OF COMMUNITY DIAGNOSIS</a:t>
            </a:r>
            <a:r>
              <a:rPr lang="en-US" dirty="0" smtClean="0"/>
              <a:t/>
            </a:r>
            <a:br>
              <a:rPr lang="en-US" dirty="0" smtClean="0"/>
            </a:br>
            <a:endParaRPr lang="en-US" dirty="0"/>
          </a:p>
        </p:txBody>
      </p:sp>
    </p:spTree>
    <p:extLst>
      <p:ext uri="{BB962C8B-B14F-4D97-AF65-F5344CB8AC3E}">
        <p14:creationId xmlns:p14="http://schemas.microsoft.com/office/powerpoint/2010/main" val="3231448808"/>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smtClean="0"/>
              <a:t>The process of community diagnosis is made up of the following steps: </a:t>
            </a:r>
            <a:endParaRPr lang="en-US" sz="2800" b="1" dirty="0" smtClean="0"/>
          </a:p>
          <a:p>
            <a:pPr marL="907542" lvl="1" indent="-514350">
              <a:buFont typeface="+mj-lt"/>
              <a:buAutoNum type="arabicPeriod"/>
            </a:pPr>
            <a:r>
              <a:rPr lang="en-GB" sz="2800" b="1" dirty="0" smtClean="0"/>
              <a:t>Exploration </a:t>
            </a:r>
            <a:endParaRPr lang="en-US" sz="2800" b="1" dirty="0" smtClean="0"/>
          </a:p>
          <a:p>
            <a:pPr marL="907542" lvl="1" indent="-514350">
              <a:buFont typeface="+mj-lt"/>
              <a:buAutoNum type="arabicPeriod"/>
            </a:pPr>
            <a:r>
              <a:rPr lang="en-GB" sz="2800" b="1" dirty="0" smtClean="0"/>
              <a:t>Planning of the survey </a:t>
            </a:r>
            <a:endParaRPr lang="en-US" sz="2800" b="1" dirty="0" smtClean="0"/>
          </a:p>
          <a:p>
            <a:pPr marL="907542" lvl="1" indent="-514350">
              <a:buFont typeface="+mj-lt"/>
              <a:buAutoNum type="arabicPeriod"/>
            </a:pPr>
            <a:r>
              <a:rPr lang="en-GB" sz="2800" b="1" dirty="0" smtClean="0"/>
              <a:t>Developing and pre-testing survey tools </a:t>
            </a:r>
            <a:endParaRPr lang="en-US" sz="2800" b="1" dirty="0" smtClean="0"/>
          </a:p>
          <a:p>
            <a:pPr marL="907542" lvl="1" indent="-514350">
              <a:buFont typeface="+mj-lt"/>
              <a:buAutoNum type="arabicPeriod"/>
            </a:pPr>
            <a:r>
              <a:rPr lang="en-GB" sz="2800" b="1" dirty="0" smtClean="0"/>
              <a:t>Execution of the survey and data analysis </a:t>
            </a:r>
            <a:endParaRPr lang="en-US" sz="2800" b="1" dirty="0" smtClean="0"/>
          </a:p>
          <a:p>
            <a:pPr marL="907542" lvl="1" indent="-514350">
              <a:buFont typeface="+mj-lt"/>
              <a:buAutoNum type="arabicPeriod"/>
            </a:pPr>
            <a:r>
              <a:rPr lang="en-GB" sz="2800" b="1" dirty="0" smtClean="0"/>
              <a:t>Report writing, dissemination and community action</a:t>
            </a:r>
            <a:endParaRPr lang="en-US" sz="28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91087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Signs and symptoms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lnSpcReduction="10000"/>
          </a:bodyPr>
          <a:lstStyle/>
          <a:p>
            <a:pPr>
              <a:buNone/>
            </a:pPr>
            <a:r>
              <a:rPr lang="en-US" b="1" dirty="0" smtClean="0"/>
              <a:t>SYMPTOMS</a:t>
            </a:r>
          </a:p>
          <a:p>
            <a:pPr>
              <a:buFont typeface="Wingdings" pitchFamily="2" charset="2"/>
              <a:buChar char="Ø"/>
            </a:pPr>
            <a:r>
              <a:rPr lang="en-US" b="1" dirty="0" smtClean="0"/>
              <a:t>Fever and chills</a:t>
            </a:r>
          </a:p>
          <a:p>
            <a:pPr>
              <a:buFont typeface="Wingdings" pitchFamily="2" charset="2"/>
              <a:buChar char="Ø"/>
            </a:pPr>
            <a:r>
              <a:rPr lang="en-US" b="1" dirty="0" smtClean="0"/>
              <a:t>General malaise</a:t>
            </a:r>
          </a:p>
          <a:p>
            <a:pPr>
              <a:buFont typeface="Wingdings" pitchFamily="2" charset="2"/>
              <a:buChar char="Ø"/>
            </a:pPr>
            <a:r>
              <a:rPr lang="en-US" b="1" dirty="0" smtClean="0"/>
              <a:t>Joint pains</a:t>
            </a:r>
          </a:p>
          <a:p>
            <a:pPr>
              <a:buFont typeface="Wingdings" pitchFamily="2" charset="2"/>
              <a:buChar char="Ø"/>
            </a:pPr>
            <a:r>
              <a:rPr lang="en-US" b="1" dirty="0" smtClean="0"/>
              <a:t>Backache</a:t>
            </a:r>
          </a:p>
          <a:p>
            <a:pPr>
              <a:buFont typeface="Wingdings" pitchFamily="2" charset="2"/>
              <a:buChar char="Ø"/>
            </a:pPr>
            <a:r>
              <a:rPr lang="en-US" b="1" dirty="0" smtClean="0"/>
              <a:t>Nausea</a:t>
            </a:r>
          </a:p>
          <a:p>
            <a:pPr>
              <a:buFont typeface="Wingdings" pitchFamily="2" charset="2"/>
              <a:buChar char="Ø"/>
            </a:pPr>
            <a:r>
              <a:rPr lang="en-US" b="1" dirty="0" err="1" smtClean="0"/>
              <a:t>Vommiting</a:t>
            </a:r>
            <a:r>
              <a:rPr lang="en-US" b="1" dirty="0" smtClean="0"/>
              <a:t> and </a:t>
            </a:r>
            <a:r>
              <a:rPr lang="en-US" b="1" dirty="0" err="1" smtClean="0"/>
              <a:t>diarrhoea</a:t>
            </a:r>
            <a:endParaRPr lang="en-US" b="1" dirty="0" smtClean="0"/>
          </a:p>
          <a:p>
            <a:pPr>
              <a:buFont typeface="Wingdings" pitchFamily="2" charset="2"/>
              <a:buChar char="Ø"/>
            </a:pPr>
            <a:r>
              <a:rPr lang="en-US" b="1" dirty="0" smtClean="0"/>
              <a:t>Headache</a:t>
            </a:r>
          </a:p>
          <a:p>
            <a:pPr>
              <a:buFont typeface="Wingdings" pitchFamily="2" charset="2"/>
              <a:buChar char="Ø"/>
            </a:pPr>
            <a:r>
              <a:rPr lang="en-US" b="1" dirty="0" smtClean="0"/>
              <a:t>dizziness</a:t>
            </a:r>
            <a:endParaRPr lang="en-US" b="1" dirty="0"/>
          </a:p>
        </p:txBody>
      </p:sp>
      <p:sp>
        <p:nvSpPr>
          <p:cNvPr id="6" name="Content Placeholder 5"/>
          <p:cNvSpPr>
            <a:spLocks noGrp="1"/>
          </p:cNvSpPr>
          <p:nvPr>
            <p:ph sz="quarter" idx="4"/>
          </p:nvPr>
        </p:nvSpPr>
        <p:spPr/>
        <p:txBody>
          <a:bodyPr/>
          <a:lstStyle/>
          <a:p>
            <a:pPr>
              <a:buNone/>
            </a:pPr>
            <a:r>
              <a:rPr lang="en-US" b="1" dirty="0" smtClean="0"/>
              <a:t>SIGNS</a:t>
            </a:r>
          </a:p>
          <a:p>
            <a:pPr>
              <a:buFont typeface="Wingdings" pitchFamily="2" charset="2"/>
              <a:buChar char="Ø"/>
            </a:pPr>
            <a:r>
              <a:rPr lang="en-US" b="1" dirty="0" smtClean="0"/>
              <a:t>High </a:t>
            </a:r>
            <a:r>
              <a:rPr lang="en-US" b="1" dirty="0" err="1" smtClean="0"/>
              <a:t>temperatur</a:t>
            </a:r>
            <a:endParaRPr lang="en-US" b="1" dirty="0" smtClean="0"/>
          </a:p>
          <a:p>
            <a:pPr>
              <a:buFont typeface="Wingdings" pitchFamily="2" charset="2"/>
              <a:buChar char="Ø"/>
            </a:pPr>
            <a:r>
              <a:rPr lang="en-US" b="1" dirty="0" err="1" smtClean="0"/>
              <a:t>Rigors:sudden</a:t>
            </a:r>
            <a:r>
              <a:rPr lang="en-US" b="1" dirty="0" smtClean="0"/>
              <a:t> feeling of cold accompanied by rise in temperature</a:t>
            </a:r>
          </a:p>
          <a:p>
            <a:pPr>
              <a:buFont typeface="Wingdings" pitchFamily="2" charset="2"/>
              <a:buChar char="Ø"/>
            </a:pPr>
            <a:r>
              <a:rPr lang="en-US" b="1" dirty="0" err="1" smtClean="0"/>
              <a:t>Splenomegaly</a:t>
            </a:r>
            <a:endParaRPr lang="en-US" b="1" dirty="0" smtClean="0"/>
          </a:p>
          <a:p>
            <a:pPr>
              <a:buFont typeface="Wingdings" pitchFamily="2" charset="2"/>
              <a:buChar char="Ø"/>
            </a:pPr>
            <a:r>
              <a:rPr lang="en-US" b="1" dirty="0" smtClean="0"/>
              <a:t>Jaundice</a:t>
            </a:r>
          </a:p>
          <a:p>
            <a:pPr>
              <a:buFont typeface="Wingdings" pitchFamily="2" charset="2"/>
              <a:buChar char="Ø"/>
            </a:pPr>
            <a:r>
              <a:rPr lang="en-US" b="1" dirty="0" smtClean="0"/>
              <a:t>Convulsions</a:t>
            </a:r>
          </a:p>
          <a:p>
            <a:pPr>
              <a:buFont typeface="Wingdings" pitchFamily="2" charset="2"/>
              <a:buChar char="Ø"/>
            </a:pPr>
            <a:r>
              <a:rPr lang="en-US" b="1" dirty="0" smtClean="0"/>
              <a:t>anemia</a:t>
            </a:r>
            <a:endParaRPr lang="en-US" b="1" dirty="0"/>
          </a:p>
        </p:txBody>
      </p:sp>
    </p:spTree>
    <p:extLst>
      <p:ext uri="{BB962C8B-B14F-4D97-AF65-F5344CB8AC3E}">
        <p14:creationId xmlns:p14="http://schemas.microsoft.com/office/powerpoint/2010/main" val="632916021"/>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Exploration simply means mapping out of a community in order to learn or discover about it. </a:t>
            </a:r>
          </a:p>
          <a:p>
            <a:r>
              <a:rPr lang="en-GB" b="1" dirty="0" smtClean="0"/>
              <a:t>It is also known as community inventory.</a:t>
            </a:r>
          </a:p>
          <a:p>
            <a:r>
              <a:rPr lang="en-GB" b="1" dirty="0" smtClean="0"/>
              <a:t>Ideally, you should only carry out a community diagnosis after a request by the community or the people involved in providing health care</a:t>
            </a:r>
          </a:p>
          <a:p>
            <a:r>
              <a:rPr lang="en-GB" b="1" dirty="0" smtClean="0"/>
              <a:t>The exploration phase is made up of three main activities: </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1.</a:t>
            </a:r>
            <a:r>
              <a:rPr lang="en-GB" dirty="0" smtClean="0"/>
              <a:t> Exploring the Community (Community Inventory) </a:t>
            </a:r>
            <a:r>
              <a:rPr lang="en-US" dirty="0" smtClean="0"/>
              <a:t/>
            </a:r>
            <a:br>
              <a:rPr lang="en-US" dirty="0" smtClean="0"/>
            </a:br>
            <a:endParaRPr lang="en-US" dirty="0"/>
          </a:p>
        </p:txBody>
      </p:sp>
    </p:spTree>
    <p:extLst>
      <p:ext uri="{BB962C8B-B14F-4D97-AF65-F5344CB8AC3E}">
        <p14:creationId xmlns:p14="http://schemas.microsoft.com/office/powerpoint/2010/main" val="3752767322"/>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81228" lvl="0" indent="-571500">
              <a:buFont typeface="+mj-lt"/>
              <a:buAutoNum type="romanUcPeriod"/>
            </a:pPr>
            <a:r>
              <a:rPr lang="en-GB" sz="2800" b="1" dirty="0" smtClean="0"/>
              <a:t>Seeking permission and informing the </a:t>
            </a:r>
            <a:br>
              <a:rPr lang="en-GB" sz="2800" b="1" dirty="0" smtClean="0"/>
            </a:br>
            <a:r>
              <a:rPr lang="en-GB" sz="2800" b="1" dirty="0" smtClean="0"/>
              <a:t>various leaders </a:t>
            </a:r>
            <a:endParaRPr lang="en-US" sz="2800" b="1" dirty="0" smtClean="0"/>
          </a:p>
          <a:p>
            <a:pPr marL="681228" lvl="0" indent="-571500">
              <a:buFont typeface="+mj-lt"/>
              <a:buAutoNum type="romanUcPeriod"/>
            </a:pPr>
            <a:r>
              <a:rPr lang="en-GB" sz="2800" b="1" dirty="0" smtClean="0"/>
              <a:t>Seeking reactions of members of </a:t>
            </a:r>
            <a:br>
              <a:rPr lang="en-GB" sz="2800" b="1" dirty="0" smtClean="0"/>
            </a:br>
            <a:r>
              <a:rPr lang="en-GB" sz="2800" b="1" dirty="0" smtClean="0"/>
              <a:t>the community </a:t>
            </a:r>
            <a:endParaRPr lang="en-US" sz="2800" b="1" dirty="0" smtClean="0"/>
          </a:p>
          <a:p>
            <a:pPr marL="681228" lvl="0" indent="-571500">
              <a:buFont typeface="+mj-lt"/>
              <a:buAutoNum type="romanUcPeriod"/>
            </a:pPr>
            <a:r>
              <a:rPr lang="en-GB" sz="2800" b="1" dirty="0" smtClean="0"/>
              <a:t>Gathering background data about </a:t>
            </a:r>
            <a:br>
              <a:rPr lang="en-GB" sz="2800" b="1" dirty="0" smtClean="0"/>
            </a:br>
            <a:r>
              <a:rPr lang="en-GB" sz="2800" b="1" dirty="0" smtClean="0"/>
              <a:t>the community</a:t>
            </a:r>
            <a:endParaRPr lang="en-US" sz="2800" b="1" dirty="0" smtClean="0"/>
          </a:p>
          <a:p>
            <a:r>
              <a:rPr lang="en-GB" sz="2800" b="1" dirty="0" smtClean="0"/>
              <a:t>Although these activities are listed separately, they actually can take place at the same time</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304702687"/>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For the survey to succeed you must seek permission from community leaders. </a:t>
            </a:r>
            <a:endParaRPr lang="en-US" b="1" dirty="0" smtClean="0"/>
          </a:p>
          <a:p>
            <a:r>
              <a:rPr lang="en-GB" b="1" dirty="0" smtClean="0"/>
              <a:t>Start by channelling your request through the official hierarchy of administrative leaders in </a:t>
            </a:r>
            <a:br>
              <a:rPr lang="en-GB" b="1" dirty="0" smtClean="0"/>
            </a:br>
            <a:r>
              <a:rPr lang="en-GB" b="1" dirty="0" smtClean="0"/>
              <a:t>that community:</a:t>
            </a:r>
            <a:endParaRPr lang="en-US" b="1" dirty="0" smtClean="0"/>
          </a:p>
          <a:p>
            <a:pPr marL="624078" lvl="0" indent="-514350">
              <a:buFont typeface="+mj-lt"/>
              <a:buAutoNum type="arabicPeriod"/>
            </a:pPr>
            <a:r>
              <a:rPr lang="en-GB" b="1" dirty="0" smtClean="0"/>
              <a:t>Health personnel such as Medical Officer </a:t>
            </a:r>
            <a:br>
              <a:rPr lang="en-GB" b="1" dirty="0" smtClean="0"/>
            </a:br>
            <a:r>
              <a:rPr lang="en-GB" b="1" dirty="0" smtClean="0"/>
              <a:t>in Charge </a:t>
            </a:r>
            <a:endParaRPr lang="en-US" b="1" dirty="0" smtClean="0"/>
          </a:p>
          <a:p>
            <a:pPr marL="624078" lvl="0" indent="-514350">
              <a:buFont typeface="+mj-lt"/>
              <a:buAutoNum type="arabicPeriod"/>
            </a:pPr>
            <a:r>
              <a:rPr lang="en-GB" b="1" dirty="0" smtClean="0"/>
              <a:t>Governmental officials such as Chiefs or District Officers </a:t>
            </a:r>
            <a:endParaRPr lang="en-US" b="1" dirty="0" smtClean="0"/>
          </a:p>
          <a:p>
            <a:pPr marL="624078" lvl="0" indent="-514350">
              <a:buFont typeface="+mj-lt"/>
              <a:buAutoNum type="arabicPeriod"/>
            </a:pPr>
            <a:r>
              <a:rPr lang="en-GB" b="1" dirty="0" smtClean="0"/>
              <a:t>Community leaders through, for example, the village health committee</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Seeking Permission and Informing Authorities in the Community </a:t>
            </a:r>
            <a:r>
              <a:rPr lang="en-US" dirty="0" smtClean="0"/>
              <a:t/>
            </a:r>
            <a:br>
              <a:rPr lang="en-US" dirty="0" smtClean="0"/>
            </a:br>
            <a:endParaRPr lang="en-US" dirty="0"/>
          </a:p>
        </p:txBody>
      </p:sp>
    </p:spTree>
    <p:extLst>
      <p:ext uri="{BB962C8B-B14F-4D97-AF65-F5344CB8AC3E}">
        <p14:creationId xmlns:p14="http://schemas.microsoft.com/office/powerpoint/2010/main" val="635901331"/>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You should approach all these people, introduce yourself and clearly state the objectives of the survey and your plan of action. </a:t>
            </a:r>
          </a:p>
          <a:p>
            <a:r>
              <a:rPr lang="en-GB" b="1" dirty="0" smtClean="0"/>
              <a:t>Remember, for them to give you permission to proceed they need to understand what you intend to do and how it will benefit the community. The community leaders are extremely important to the success of the survey as they clearly understand what, how, when, and why things happen</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34562419"/>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They also influence other members of the community more directly than administrators who do not live in the community.</a:t>
            </a:r>
          </a:p>
          <a:p>
            <a:r>
              <a:rPr lang="en-GB" b="1" dirty="0" smtClean="0"/>
              <a:t> You should therefore seek their assistance in implementing the survey.</a:t>
            </a:r>
          </a:p>
          <a:p>
            <a:r>
              <a:rPr lang="en-GB" b="1" dirty="0" smtClean="0"/>
              <a:t> They will only cooperate if they perceive some beneficial results from their cooperation. </a:t>
            </a:r>
          </a:p>
          <a:p>
            <a:r>
              <a:rPr lang="en-GB" b="1" dirty="0" smtClean="0"/>
              <a:t>So you should always plan a survey with the intention of carrying out an appropriate action programme for the community</a:t>
            </a:r>
            <a:r>
              <a:rPr lang="en-GB" dirty="0" smtClean="0"/>
              <a:t>.</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14184953"/>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During this period of exploration, you also sound out the reactions of members of the community. </a:t>
            </a:r>
          </a:p>
          <a:p>
            <a:r>
              <a:rPr lang="en-GB" b="1" dirty="0" smtClean="0"/>
              <a:t>This can be done by talking to people informally in market places and eating places. </a:t>
            </a:r>
          </a:p>
          <a:p>
            <a:r>
              <a:rPr lang="en-GB" b="1" dirty="0" smtClean="0"/>
              <a:t>This way, you will easily find their opinions or problems in the community and their likely solutions.</a:t>
            </a:r>
          </a:p>
          <a:p>
            <a:r>
              <a:rPr lang="en-GB" b="1" dirty="0" smtClean="0"/>
              <a:t> Also by talking to them you can gather information regarding possible resistance to the survey and how to approach different members of the community</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Seeking Reactions of Members of</a:t>
            </a:r>
            <a:br>
              <a:rPr lang="en-GB" dirty="0" smtClean="0"/>
            </a:br>
            <a:r>
              <a:rPr lang="en-GB" dirty="0" smtClean="0"/>
              <a:t>the Community </a:t>
            </a:r>
            <a:r>
              <a:rPr lang="en-US" dirty="0" smtClean="0"/>
              <a:t/>
            </a:r>
            <a:br>
              <a:rPr lang="en-US" dirty="0" smtClean="0"/>
            </a:br>
            <a:endParaRPr lang="en-US" dirty="0"/>
          </a:p>
        </p:txBody>
      </p:sp>
    </p:spTree>
    <p:extLst>
      <p:ext uri="{BB962C8B-B14F-4D97-AF65-F5344CB8AC3E}">
        <p14:creationId xmlns:p14="http://schemas.microsoft.com/office/powerpoint/2010/main" val="993381448"/>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The period of exploration also presents you with the opportunity to gather background data about the community.</a:t>
            </a:r>
          </a:p>
          <a:p>
            <a:r>
              <a:rPr lang="en-GB" b="1" dirty="0" smtClean="0"/>
              <a:t> For instance, the Medical Officer of Health in charge of the district will give you an overview of the health profile of the district.</a:t>
            </a:r>
          </a:p>
          <a:p>
            <a:r>
              <a:rPr lang="en-GB" b="1" dirty="0" smtClean="0"/>
              <a:t>The District Commissioner will give you boundaries the population and maps of the area</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Gathering Background Data </a:t>
            </a:r>
            <a:r>
              <a:rPr lang="en-US" dirty="0" smtClean="0"/>
              <a:t/>
            </a:r>
            <a:br>
              <a:rPr lang="en-US" dirty="0" smtClean="0"/>
            </a:br>
            <a:endParaRPr lang="en-US" dirty="0"/>
          </a:p>
        </p:txBody>
      </p:sp>
    </p:spTree>
    <p:extLst>
      <p:ext uri="{BB962C8B-B14F-4D97-AF65-F5344CB8AC3E}">
        <p14:creationId xmlns:p14="http://schemas.microsoft.com/office/powerpoint/2010/main" val="3419531618"/>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The District Education Officer will give information about educational activities and literacy levels of the community members.</a:t>
            </a:r>
          </a:p>
          <a:p>
            <a:r>
              <a:rPr lang="en-GB" b="1" dirty="0" smtClean="0"/>
              <a:t>Other district heads will give information related to their areas of jurisdiction.</a:t>
            </a:r>
          </a:p>
          <a:p>
            <a:r>
              <a:rPr lang="en-GB" b="1" dirty="0" smtClean="0"/>
              <a:t> Although some of the records might not contain the most recent data, you can make projections by estimating the current population figures in the community. </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69962782"/>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Similarly by looking at other government reports you can gather information regarding the climate and weather conditions, water sources and the road network. </a:t>
            </a:r>
          </a:p>
          <a:p>
            <a:r>
              <a:rPr lang="en-GB" b="1" dirty="0" smtClean="0"/>
              <a:t>The older people in the community are a little used resource and yet they can provide you with a lot of information on the </a:t>
            </a:r>
            <a:br>
              <a:rPr lang="en-GB" b="1" dirty="0" smtClean="0"/>
            </a:br>
            <a:r>
              <a:rPr lang="en-GB" b="1" dirty="0" smtClean="0"/>
              <a:t>community’s history</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883104265"/>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Gather information as you move around the community by:</a:t>
            </a:r>
            <a:endParaRPr lang="en-US" b="1" dirty="0" smtClean="0"/>
          </a:p>
          <a:p>
            <a:pPr marL="624078" lvl="0" indent="-514350">
              <a:buFont typeface="+mj-lt"/>
              <a:buAutoNum type="alphaLcParenR"/>
            </a:pPr>
            <a:r>
              <a:rPr lang="en-GB" b="1" dirty="0" smtClean="0"/>
              <a:t>Questioning </a:t>
            </a:r>
            <a:endParaRPr lang="en-US" b="1" dirty="0" smtClean="0"/>
          </a:p>
          <a:p>
            <a:pPr marL="624078" lvl="0" indent="-514350">
              <a:buFont typeface="+mj-lt"/>
              <a:buAutoNum type="alphaLcParenR"/>
            </a:pPr>
            <a:r>
              <a:rPr lang="en-GB" b="1" dirty="0" smtClean="0"/>
              <a:t>Observing </a:t>
            </a:r>
            <a:endParaRPr lang="en-US" b="1" dirty="0" smtClean="0"/>
          </a:p>
          <a:p>
            <a:pPr marL="624078" lvl="0" indent="-514350">
              <a:buFont typeface="+mj-lt"/>
              <a:buAutoNum type="alphaLcParenR"/>
            </a:pPr>
            <a:r>
              <a:rPr lang="en-GB" b="1" dirty="0" smtClean="0"/>
              <a:t>Smelling </a:t>
            </a:r>
            <a:endParaRPr lang="en-US" b="1" dirty="0" smtClean="0"/>
          </a:p>
          <a:p>
            <a:pPr marL="624078" lvl="0" indent="-514350">
              <a:buFont typeface="+mj-lt"/>
              <a:buAutoNum type="alphaLcParenR"/>
            </a:pPr>
            <a:r>
              <a:rPr lang="en-GB" b="1" dirty="0" smtClean="0"/>
              <a:t>Listening</a:t>
            </a:r>
            <a:endParaRPr lang="en-US" b="1" dirty="0" smtClean="0"/>
          </a:p>
          <a:p>
            <a:r>
              <a:rPr lang="en-GB" b="1" dirty="0" smtClean="0"/>
              <a:t>You should also look at findings of previous surveys so that you can adequately address any </a:t>
            </a:r>
            <a:br>
              <a:rPr lang="en-GB" b="1" dirty="0" smtClean="0"/>
            </a:br>
            <a:r>
              <a:rPr lang="en-GB" b="1" dirty="0" smtClean="0"/>
              <a:t>new problems.</a:t>
            </a:r>
            <a:endParaRPr lang="en-US" b="1" dirty="0" smtClean="0"/>
          </a:p>
          <a:p>
            <a:r>
              <a:rPr lang="en-GB" b="1" dirty="0" smtClean="0"/>
              <a:t>Once you explore the community and gather all the information you need you are now ready to plan your survey</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261577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A typical attack of fever has 3 stages : cold, hot and sweating.</a:t>
            </a:r>
          </a:p>
          <a:p>
            <a:pPr marL="624078" indent="-514350">
              <a:buFont typeface="+mj-lt"/>
              <a:buAutoNum type="arabicPeriod"/>
            </a:pPr>
            <a:r>
              <a:rPr lang="en-US" b="1" dirty="0" smtClean="0"/>
              <a:t>The cold stage : temperature rises and patient shivers: last 1-2hrs.In this stage .the infected red blood cells burst releasing merozoites and many ring forms are seen in blood smear.</a:t>
            </a:r>
          </a:p>
          <a:p>
            <a:pPr marL="624078" indent="-514350">
              <a:buFont typeface="+mj-lt"/>
              <a:buAutoNum type="arabicPeriod"/>
            </a:pPr>
            <a:r>
              <a:rPr lang="en-US" b="1" dirty="0" smtClean="0"/>
              <a:t>The hot stage: The temperature is high, the skin is dry and hot, there is severe headache and often nausea and vomiting :last 3-4 hrs</a:t>
            </a:r>
            <a:endParaRPr lang="en-US" b="1" dirty="0"/>
          </a:p>
        </p:txBody>
      </p:sp>
      <p:sp>
        <p:nvSpPr>
          <p:cNvPr id="3" name="Title 2"/>
          <p:cNvSpPr>
            <a:spLocks noGrp="1"/>
          </p:cNvSpPr>
          <p:nvPr>
            <p:ph type="title"/>
          </p:nvPr>
        </p:nvSpPr>
        <p:spPr/>
        <p:txBody>
          <a:bodyPr/>
          <a:lstStyle/>
          <a:p>
            <a:pPr algn="ctr"/>
            <a:r>
              <a:rPr lang="en-US" dirty="0" smtClean="0"/>
              <a:t>Stages of malarial fever</a:t>
            </a:r>
            <a:endParaRPr lang="en-US" dirty="0"/>
          </a:p>
        </p:txBody>
      </p:sp>
    </p:spTree>
    <p:extLst>
      <p:ext uri="{BB962C8B-B14F-4D97-AF65-F5344CB8AC3E}">
        <p14:creationId xmlns:p14="http://schemas.microsoft.com/office/powerpoint/2010/main" val="310367097"/>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During the planning phase, you should attempt to answer the following questions. </a:t>
            </a:r>
            <a:endParaRPr lang="en-US" b="1" dirty="0" smtClean="0"/>
          </a:p>
          <a:p>
            <a:pPr>
              <a:buNone/>
            </a:pPr>
            <a:r>
              <a:rPr lang="en-GB" b="1" dirty="0" err="1" smtClean="0">
                <a:solidFill>
                  <a:srgbClr val="FF0000"/>
                </a:solidFill>
              </a:rPr>
              <a:t>A.Why</a:t>
            </a:r>
            <a:r>
              <a:rPr lang="en-GB" b="1" dirty="0" smtClean="0">
                <a:solidFill>
                  <a:srgbClr val="FF0000"/>
                </a:solidFill>
              </a:rPr>
              <a:t> is the Survey Being Done</a:t>
            </a:r>
            <a:r>
              <a:rPr lang="en-GB" b="1" dirty="0" smtClean="0"/>
              <a:t>? </a:t>
            </a:r>
            <a:endParaRPr lang="en-US" b="1" dirty="0" smtClean="0"/>
          </a:p>
          <a:p>
            <a:r>
              <a:rPr lang="en-GB" b="1" dirty="0" smtClean="0"/>
              <a:t>A survey is not carried out just to obtain interesting information. </a:t>
            </a:r>
          </a:p>
          <a:p>
            <a:r>
              <a:rPr lang="en-GB" b="1" dirty="0" smtClean="0"/>
              <a:t>There must be good reasons and the reasons must be useful to the community. </a:t>
            </a:r>
          </a:p>
          <a:p>
            <a:r>
              <a:rPr lang="en-GB" b="1" dirty="0" smtClean="0"/>
              <a:t>This question must therefore be answered to the satisfaction of all the leaders who are concerned with the community</a:t>
            </a:r>
            <a:endParaRPr lang="en-US" b="1" dirty="0"/>
          </a:p>
        </p:txBody>
      </p:sp>
      <p:sp>
        <p:nvSpPr>
          <p:cNvPr id="3" name="Title 2"/>
          <p:cNvSpPr>
            <a:spLocks noGrp="1"/>
          </p:cNvSpPr>
          <p:nvPr>
            <p:ph type="title"/>
          </p:nvPr>
        </p:nvSpPr>
        <p:spPr/>
        <p:txBody>
          <a:bodyPr/>
          <a:lstStyle/>
          <a:p>
            <a:r>
              <a:rPr lang="en-US" dirty="0" smtClean="0"/>
              <a:t>2.</a:t>
            </a:r>
            <a:r>
              <a:rPr lang="en-GB" sz="4400" dirty="0" smtClean="0"/>
              <a:t> Planning of the survey</a:t>
            </a:r>
            <a:endParaRPr lang="en-US" dirty="0"/>
          </a:p>
        </p:txBody>
      </p:sp>
    </p:spTree>
    <p:extLst>
      <p:ext uri="{BB962C8B-B14F-4D97-AF65-F5344CB8AC3E}">
        <p14:creationId xmlns:p14="http://schemas.microsoft.com/office/powerpoint/2010/main" val="2048767579"/>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If the community has given you permission to carry out the survey, it will expect and have a right to expect some beneficial results from its cooperation. </a:t>
            </a:r>
          </a:p>
          <a:p>
            <a:r>
              <a:rPr lang="en-GB" sz="2800" b="1" dirty="0" smtClean="0"/>
              <a:t>You should therefore plan the survey with the intention of carrying out a proper action programme for the community. This information would most likely have been communicated during the exploratory phase</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88492350"/>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Once the community leaders understand the reasons and are ready to cooperate with you, a meeting of the members of the community should be called to explain why there is a survey, why they have been chosen, what will be involved, when it will be done and what will happen to the results. </a:t>
            </a:r>
          </a:p>
          <a:p>
            <a:r>
              <a:rPr lang="en-GB" b="1" dirty="0" smtClean="0"/>
              <a:t>During this meeting you should invite government, health and community leaders so that the community can see who is supporting your work and who will be moving around their community and homes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171103628"/>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solidFill>
                  <a:srgbClr val="FF0000"/>
                </a:solidFill>
              </a:rPr>
              <a:t>Where Will it Take Place?</a:t>
            </a:r>
            <a:endParaRPr lang="en-US" sz="2800" b="1" dirty="0" smtClean="0">
              <a:solidFill>
                <a:srgbClr val="FF0000"/>
              </a:solidFill>
            </a:endParaRPr>
          </a:p>
          <a:p>
            <a:r>
              <a:rPr lang="en-GB" sz="2800" b="1" dirty="0" smtClean="0"/>
              <a:t>You will have made this decision right at the beginning when exploring the community and seeking permission from various community and government leaders</a:t>
            </a:r>
          </a:p>
          <a:p>
            <a:r>
              <a:rPr lang="en-GB" sz="2800" b="1" dirty="0" smtClean="0">
                <a:solidFill>
                  <a:srgbClr val="FF0000"/>
                </a:solidFill>
              </a:rPr>
              <a:t>Who Will be Interviewed? </a:t>
            </a:r>
            <a:endParaRPr lang="en-US" sz="2800" b="1" dirty="0" smtClean="0">
              <a:solidFill>
                <a:srgbClr val="FF0000"/>
              </a:solidFill>
            </a:endParaRPr>
          </a:p>
          <a:p>
            <a:r>
              <a:rPr lang="en-GB" sz="2800" b="1" dirty="0" smtClean="0"/>
              <a:t>It is usually not possible to interview everybody in a community unless of course it is very small</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22559518"/>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You will therefore need to select a sample from the total population which will be considered representative of what is happening in the entire population.</a:t>
            </a:r>
          </a:p>
          <a:p>
            <a:r>
              <a:rPr lang="en-GB" b="1" dirty="0" smtClean="0"/>
              <a:t> The sample could be made up of individuals or households depending on the available resources and time. There are certain techniques used to choose a sample</a:t>
            </a:r>
          </a:p>
          <a:p>
            <a:r>
              <a:rPr lang="en-GB" b="1" dirty="0" smtClean="0"/>
              <a:t>It is also useful to talk to the local opinion leaders such as, the chief, village elders, members of organised groups such as church leaders and traditional healers, professionals in the area such as teachers and medical staff, and other</a:t>
            </a:r>
            <a:br>
              <a:rPr lang="en-GB" b="1" dirty="0" smtClean="0"/>
            </a:br>
            <a:r>
              <a:rPr lang="en-GB" b="1" dirty="0" smtClean="0"/>
              <a:t>extension workers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58865300"/>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solidFill>
                  <a:srgbClr val="FF0000"/>
                </a:solidFill>
              </a:rPr>
              <a:t>When Will the Survey Take Place?</a:t>
            </a:r>
            <a:r>
              <a:rPr lang="en-GB" dirty="0" smtClean="0">
                <a:solidFill>
                  <a:srgbClr val="FF0000"/>
                </a:solidFill>
              </a:rPr>
              <a:t> </a:t>
            </a:r>
            <a:endParaRPr lang="en-US" dirty="0" smtClean="0">
              <a:solidFill>
                <a:srgbClr val="FF0000"/>
              </a:solidFill>
            </a:endParaRPr>
          </a:p>
          <a:p>
            <a:r>
              <a:rPr lang="en-GB" b="1" dirty="0" smtClean="0"/>
              <a:t>If you intend to visit people at home, then you should avoid days when people are less likely to be at home, such as market days.</a:t>
            </a:r>
          </a:p>
          <a:p>
            <a:r>
              <a:rPr lang="en-GB" b="1" dirty="0" smtClean="0"/>
              <a:t> It is important to choose carefully the days when the interviewers will be in the field in order to ensure that they find the people they want to interview. </a:t>
            </a:r>
          </a:p>
          <a:p>
            <a:r>
              <a:rPr lang="en-GB" b="1" dirty="0" smtClean="0"/>
              <a:t>The exercise should also not coincide with seasons of important community activities such as planting, circumcision etc. Ideally you should decide when to conduct the survey after consulting the community members so that they are prepared </a:t>
            </a:r>
            <a:br>
              <a:rPr lang="en-GB" b="1" dirty="0" smtClean="0"/>
            </a:br>
            <a:r>
              <a:rPr lang="en-GB" b="1" dirty="0" smtClean="0"/>
              <a:t>for you.</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62768222"/>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solidFill>
                  <a:srgbClr val="FF0000"/>
                </a:solidFill>
              </a:rPr>
              <a:t>What Will be Covered in the Survey</a:t>
            </a:r>
            <a:r>
              <a:rPr lang="en-GB" b="1" dirty="0" smtClean="0"/>
              <a:t>?</a:t>
            </a:r>
            <a:r>
              <a:rPr lang="en-GB" dirty="0" smtClean="0"/>
              <a:t> </a:t>
            </a:r>
            <a:endParaRPr lang="en-US" dirty="0" smtClean="0"/>
          </a:p>
          <a:p>
            <a:r>
              <a:rPr lang="en-GB" b="1" dirty="0" smtClean="0"/>
              <a:t>This will depend on what you want to learn about the community’s health status and the information you have gathered during the exploratory phase. </a:t>
            </a:r>
          </a:p>
          <a:p>
            <a:r>
              <a:rPr lang="en-GB" b="1" dirty="0" smtClean="0"/>
              <a:t> Think of some of the common health problems that you see in your area for; children under five years, women aged from fifteen to forty nine years, and older people of sixty years and over. </a:t>
            </a:r>
            <a:endParaRPr lang="en-US" b="1" dirty="0" smtClean="0"/>
          </a:p>
          <a:p>
            <a:r>
              <a:rPr lang="en-GB" b="1" dirty="0" smtClean="0"/>
              <a:t>You will agree that each group of people has its own unique problems</a:t>
            </a:r>
            <a:r>
              <a:rPr lang="en-GB"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749678158"/>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solidFill>
                  <a:srgbClr val="FF0000"/>
                </a:solidFill>
              </a:rPr>
              <a:t>What instruments will be used to measure the community’s health status?</a:t>
            </a:r>
            <a:r>
              <a:rPr lang="en-GB" b="1" dirty="0" smtClean="0"/>
              <a:t/>
            </a:r>
            <a:br>
              <a:rPr lang="en-GB" b="1" dirty="0" smtClean="0"/>
            </a:br>
            <a:r>
              <a:rPr lang="en-GB" b="1" dirty="0" smtClean="0"/>
              <a:t>Usually questionnaires are used to cover most of the topics. </a:t>
            </a:r>
          </a:p>
          <a:p>
            <a:r>
              <a:rPr lang="en-GB" b="1" dirty="0" smtClean="0"/>
              <a:t>However, in some instances, anthropometric measurements, physical examination and laboratory tests may also be necessary</a:t>
            </a:r>
            <a:r>
              <a:rPr lang="en-GB" dirty="0" smtClean="0"/>
              <a:t>. </a:t>
            </a:r>
          </a:p>
          <a:p>
            <a:pPr>
              <a:buNone/>
            </a:pPr>
            <a:r>
              <a:rPr lang="en-GB" b="1" dirty="0" smtClean="0">
                <a:solidFill>
                  <a:srgbClr val="FF0000"/>
                </a:solidFill>
              </a:rPr>
              <a:t>How will data be collected and with what resources?</a:t>
            </a:r>
            <a:r>
              <a:rPr lang="en-GB" b="1" dirty="0" smtClean="0"/>
              <a:t/>
            </a:r>
            <a:br>
              <a:rPr lang="en-GB" b="1" dirty="0" smtClean="0"/>
            </a:br>
            <a:r>
              <a:rPr lang="en-GB" b="1" dirty="0" smtClean="0"/>
              <a:t/>
            </a:r>
            <a:br>
              <a:rPr lang="en-GB" b="1" dirty="0" smtClean="0"/>
            </a:br>
            <a:r>
              <a:rPr lang="en-GB" b="1" dirty="0" smtClean="0"/>
              <a:t>To answer this question you will need to specify the tasks that need to be done and then identify who will do them and how long it will take them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496970033"/>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Consider the following factors: </a:t>
            </a:r>
            <a:endParaRPr lang="en-US" b="1" dirty="0" smtClean="0"/>
          </a:p>
          <a:p>
            <a:pPr marL="624078" lvl="0" indent="-514350">
              <a:buFont typeface="+mj-lt"/>
              <a:buAutoNum type="arabicPeriod"/>
            </a:pPr>
            <a:r>
              <a:rPr lang="en-GB" b="1" dirty="0" smtClean="0"/>
              <a:t>Time to travel to the study area </a:t>
            </a:r>
            <a:endParaRPr lang="en-US" b="1" dirty="0" smtClean="0"/>
          </a:p>
          <a:p>
            <a:pPr marL="624078" lvl="0" indent="-514350">
              <a:buFont typeface="+mj-lt"/>
              <a:buAutoNum type="arabicPeriod"/>
            </a:pPr>
            <a:r>
              <a:rPr lang="en-GB" b="1" dirty="0" smtClean="0"/>
              <a:t>Time to locate the groups </a:t>
            </a:r>
            <a:endParaRPr lang="en-US" b="1" dirty="0" smtClean="0"/>
          </a:p>
          <a:p>
            <a:pPr marL="624078" lvl="0" indent="-514350">
              <a:buFont typeface="+mj-lt"/>
              <a:buAutoNum type="arabicPeriod"/>
            </a:pPr>
            <a:r>
              <a:rPr lang="en-GB" b="1" dirty="0" smtClean="0"/>
              <a:t>Time and number of times each group will be visited. Allow time for following up defaulters </a:t>
            </a:r>
            <a:endParaRPr lang="en-US" b="1" dirty="0" smtClean="0"/>
          </a:p>
          <a:p>
            <a:pPr marL="624078" lvl="0" indent="-514350">
              <a:buFont typeface="+mj-lt"/>
              <a:buAutoNum type="arabicPeriod"/>
            </a:pPr>
            <a:r>
              <a:rPr lang="en-GB" b="1" dirty="0" smtClean="0"/>
              <a:t>Calculate the number of interviews that can be completed in a day </a:t>
            </a:r>
            <a:endParaRPr lang="en-US" b="1" dirty="0" smtClean="0"/>
          </a:p>
          <a:p>
            <a:pPr marL="624078" lvl="0" indent="-514350">
              <a:buFont typeface="+mj-lt"/>
              <a:buAutoNum type="arabicPeriod"/>
            </a:pPr>
            <a:r>
              <a:rPr lang="en-GB" b="1" dirty="0" smtClean="0"/>
              <a:t>Calculate the number of days that will be needed to complete the whole sample </a:t>
            </a:r>
            <a:endParaRPr lang="en-US" b="1" dirty="0" smtClean="0"/>
          </a:p>
          <a:p>
            <a:pPr marL="624078" indent="-514350">
              <a:buFont typeface="+mj-lt"/>
              <a:buAutoNum type="arabicPeriod"/>
            </a:pPr>
            <a:r>
              <a:rPr lang="en-GB" b="1" dirty="0" smtClean="0"/>
              <a:t>Calculate the time needed for other parts of the study for example five days for preparation and </a:t>
            </a:r>
            <a:br>
              <a:rPr lang="en-GB" b="1" dirty="0" smtClean="0"/>
            </a:br>
            <a:r>
              <a:rPr lang="en-GB" b="1" dirty="0" smtClean="0"/>
              <a:t>pre-testing and twenty days for actual work</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70302962"/>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solidFill>
                  <a:srgbClr val="FF0000"/>
                </a:solidFill>
              </a:rPr>
              <a:t>How do we select and train the official interviewers</a:t>
            </a:r>
            <a:r>
              <a:rPr lang="en-GB" b="1" dirty="0" smtClean="0"/>
              <a:t>?</a:t>
            </a:r>
            <a:br>
              <a:rPr lang="en-GB" b="1" dirty="0" smtClean="0"/>
            </a:br>
            <a:r>
              <a:rPr lang="en-GB" b="1" dirty="0" smtClean="0"/>
              <a:t>Ideally, the interviewers should come from the community so that they are well known to its members. </a:t>
            </a:r>
          </a:p>
          <a:p>
            <a:r>
              <a:rPr lang="en-GB" b="1" dirty="0" smtClean="0"/>
              <a:t>School teachers, school children, health centre staff, village elders and young educated people are some of the people who can help you to survey your area and fill in the questionnaires. </a:t>
            </a:r>
          </a:p>
          <a:p>
            <a:r>
              <a:rPr lang="en-GB" b="1" dirty="0" smtClean="0"/>
              <a:t>However, if your interviewers are not from that community, then you will need to introduce them to the community leaders and if possible to the community members in a public meeting. </a:t>
            </a:r>
          </a:p>
          <a:p>
            <a:r>
              <a:rPr lang="en-GB" b="1" dirty="0" smtClean="0"/>
              <a:t>Once the survey begins, they should wear identification badges and introduce themselves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805756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b="1" dirty="0" smtClean="0"/>
              <a:t>3.The sweating stage: The temperature falls rapidly; patients sweats profusely; lasts 2-4 </a:t>
            </a:r>
            <a:r>
              <a:rPr lang="en-US" b="1" dirty="0" err="1" smtClean="0"/>
              <a:t>hrs.The</a:t>
            </a:r>
            <a:r>
              <a:rPr lang="en-US" b="1" dirty="0" smtClean="0"/>
              <a:t> patient is relieved but exhausted.</a:t>
            </a:r>
          </a:p>
          <a:p>
            <a:pPr>
              <a:buFont typeface="Wingdings" pitchFamily="2" charset="2"/>
              <a:buChar char="Ø"/>
            </a:pPr>
            <a:r>
              <a:rPr lang="en-US" b="1" dirty="0" smtClean="0"/>
              <a:t>The spleen enlarges with each attack of malaria because the spleen has to clear the damaged red blood cells and produce antibodies</a:t>
            </a:r>
          </a:p>
          <a:p>
            <a:pPr>
              <a:buFont typeface="Wingdings" pitchFamily="2" charset="2"/>
              <a:buChar char="Ø"/>
            </a:pPr>
            <a:r>
              <a:rPr lang="en-US" b="1" dirty="0" smtClean="0"/>
              <a:t>Anemia results from 2 main </a:t>
            </a:r>
            <a:r>
              <a:rPr lang="en-US" b="1" dirty="0" err="1" smtClean="0"/>
              <a:t>factors,hemolysis</a:t>
            </a:r>
            <a:r>
              <a:rPr lang="en-US" b="1" dirty="0" smtClean="0"/>
              <a:t> of parasitized red cells and some bone marrow suppression</a:t>
            </a:r>
          </a:p>
          <a:p>
            <a:pPr>
              <a:buFont typeface="Wingdings" pitchFamily="2" charset="2"/>
              <a:buChar char="Ø"/>
            </a:pPr>
            <a:r>
              <a:rPr lang="en-US" b="1" dirty="0" smtClean="0"/>
              <a:t>Mild jaundice is usually the result of </a:t>
            </a:r>
            <a:r>
              <a:rPr lang="en-US" b="1" dirty="0" err="1" smtClean="0"/>
              <a:t>hemolysis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170816239"/>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GB" b="1" dirty="0" smtClean="0"/>
              <a:t>The people you select for training as interviewers should have the following qualities:</a:t>
            </a:r>
            <a:endParaRPr lang="en-US" b="1" dirty="0" smtClean="0"/>
          </a:p>
          <a:p>
            <a:pPr marL="624078" lvl="0" indent="-514350">
              <a:buFont typeface="+mj-lt"/>
              <a:buAutoNum type="arabicParenR"/>
            </a:pPr>
            <a:r>
              <a:rPr lang="en-GB" b="1" dirty="0" smtClean="0"/>
              <a:t>Be literate and well known to the community </a:t>
            </a:r>
            <a:endParaRPr lang="en-US" b="1" dirty="0" smtClean="0"/>
          </a:p>
          <a:p>
            <a:pPr marL="624078" lvl="0" indent="-514350">
              <a:buFont typeface="+mj-lt"/>
              <a:buAutoNum type="arabicParenR"/>
            </a:pPr>
            <a:r>
              <a:rPr lang="en-GB" b="1" dirty="0" smtClean="0"/>
              <a:t>Have the ability to display the right attitudes and opinions </a:t>
            </a:r>
            <a:endParaRPr lang="en-US" b="1" dirty="0" smtClean="0"/>
          </a:p>
          <a:p>
            <a:pPr marL="624078" lvl="0" indent="-514350">
              <a:buFont typeface="+mj-lt"/>
              <a:buAutoNum type="arabicParenR"/>
            </a:pPr>
            <a:r>
              <a:rPr lang="en-GB" b="1" dirty="0" smtClean="0"/>
              <a:t>Be able to explain the questionnaire effectively to the community </a:t>
            </a:r>
            <a:endParaRPr lang="en-US" b="1" dirty="0" smtClean="0"/>
          </a:p>
          <a:p>
            <a:pPr marL="624078" lvl="0" indent="-514350">
              <a:buFont typeface="+mj-lt"/>
              <a:buAutoNum type="arabicParenR"/>
            </a:pPr>
            <a:r>
              <a:rPr lang="en-GB" b="1" dirty="0" smtClean="0"/>
              <a:t>Be able to use the tools presented in </a:t>
            </a:r>
            <a:br>
              <a:rPr lang="en-GB" b="1" dirty="0" smtClean="0"/>
            </a:br>
            <a:r>
              <a:rPr lang="en-GB" b="1" dirty="0" smtClean="0"/>
              <a:t>your package </a:t>
            </a:r>
            <a:endParaRPr lang="en-US" b="1" dirty="0" smtClean="0"/>
          </a:p>
          <a:p>
            <a:pPr marL="624078" lvl="0" indent="-514350">
              <a:buFont typeface="+mj-lt"/>
              <a:buAutoNum type="arabicParenR"/>
            </a:pPr>
            <a:r>
              <a:rPr lang="en-GB" b="1" dirty="0" smtClean="0"/>
              <a:t>Be able to establish good rapport with individuals, families or groups they will meet </a:t>
            </a:r>
            <a:endParaRPr lang="en-US" b="1" dirty="0" smtClean="0"/>
          </a:p>
          <a:p>
            <a:pPr marL="624078" lvl="0" indent="-514350">
              <a:buFont typeface="+mj-lt"/>
              <a:buAutoNum type="arabicParenR"/>
            </a:pPr>
            <a:r>
              <a:rPr lang="en-GB" b="1" dirty="0" smtClean="0"/>
              <a:t>Be good listeners and sensitive towards other </a:t>
            </a:r>
            <a:br>
              <a:rPr lang="en-GB" b="1" dirty="0" smtClean="0"/>
            </a:br>
            <a:r>
              <a:rPr lang="en-GB" b="1" dirty="0" smtClean="0"/>
              <a:t>people's feelings </a:t>
            </a:r>
            <a:endParaRPr lang="en-US" b="1" dirty="0" smtClean="0"/>
          </a:p>
          <a:p>
            <a:pPr marL="624078" lvl="0" indent="-514350">
              <a:buFont typeface="+mj-lt"/>
              <a:buAutoNum type="arabicParenR"/>
            </a:pPr>
            <a:r>
              <a:rPr lang="en-GB" b="1" dirty="0" smtClean="0"/>
              <a:t>Be able to relate well to the community members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748727853"/>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You should impress on the interviewers the value of working well with all sections of the community.</a:t>
            </a:r>
          </a:p>
          <a:p>
            <a:r>
              <a:rPr lang="en-GB" b="1" dirty="0" smtClean="0"/>
              <a:t> If one of your tools addresses a specific group like the youths, you should select an interviewer of the same age or sex who can identify with the group. This helps to elicit the salient points from their responses. </a:t>
            </a:r>
          </a:p>
          <a:p>
            <a:r>
              <a:rPr lang="en-GB" b="1" dirty="0" smtClean="0"/>
              <a:t>Whenever possible, select people who speak the language of the study group.</a:t>
            </a:r>
            <a:endParaRPr lang="en-US" b="1" dirty="0" smtClean="0"/>
          </a:p>
          <a:p>
            <a:r>
              <a:rPr lang="en-GB" b="1" dirty="0" smtClean="0"/>
              <a:t>The people who are selected as interviewers have different educational backgrounds from yours and may interpret questions and answers differently</a:t>
            </a:r>
            <a:r>
              <a:rPr lang="en-GB"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865192214"/>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When training interviewers you need to explain the following:</a:t>
            </a:r>
            <a:endParaRPr lang="en-US" sz="3200" b="1" dirty="0" smtClean="0"/>
          </a:p>
          <a:p>
            <a:pPr marL="624078" lvl="0" indent="-514350">
              <a:buFont typeface="+mj-lt"/>
              <a:buAutoNum type="arabicPeriod"/>
            </a:pPr>
            <a:r>
              <a:rPr lang="en-GB" sz="3200" b="1" dirty="0" smtClean="0"/>
              <a:t>The purpose of the survey </a:t>
            </a:r>
            <a:endParaRPr lang="en-US" sz="3200" b="1" dirty="0" smtClean="0"/>
          </a:p>
          <a:p>
            <a:pPr marL="624078" lvl="0" indent="-514350">
              <a:buFont typeface="+mj-lt"/>
              <a:buAutoNum type="arabicPeriod"/>
            </a:pPr>
            <a:r>
              <a:rPr lang="en-GB" sz="3200" b="1" dirty="0" smtClean="0"/>
              <a:t>The method to record the various expressions used by people to answer particular questions </a:t>
            </a:r>
            <a:endParaRPr lang="en-US" sz="3200" b="1" dirty="0" smtClean="0"/>
          </a:p>
          <a:p>
            <a:pPr marL="624078" lvl="0" indent="-514350">
              <a:buFont typeface="+mj-lt"/>
              <a:buAutoNum type="arabicPeriod"/>
            </a:pPr>
            <a:r>
              <a:rPr lang="en-GB" sz="3200" b="1" dirty="0" smtClean="0"/>
              <a:t>The procedure they should follow to get cooperation from the people being surveyed</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82232454"/>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800" b="1" dirty="0" smtClean="0"/>
              <a:t>If you intend to use a questionnaire you should go through it several times with the interviewers to ensure that they all have a common understanding of the questions and are able to ask them properly. </a:t>
            </a:r>
          </a:p>
          <a:p>
            <a:r>
              <a:rPr lang="en-GB" sz="2800" b="1" dirty="0" smtClean="0"/>
              <a:t>The interviewers should understand the need to follow the questionnaire closely and in a standardised manner. </a:t>
            </a:r>
          </a:p>
          <a:p>
            <a:r>
              <a:rPr lang="en-GB" sz="2800" b="1" dirty="0" smtClean="0"/>
              <a:t>If each interviewer asks questions in their own manner the answers will be unreliable because they may refer to different things.</a:t>
            </a:r>
            <a:br>
              <a:rPr lang="en-GB" sz="2800" b="1" dirty="0" smtClean="0"/>
            </a:br>
            <a:r>
              <a:rPr lang="en-GB" sz="2800" b="1" dirty="0" smtClean="0"/>
              <a:t/>
            </a:r>
            <a:br>
              <a:rPr lang="en-GB" sz="2800" b="1" dirty="0" smtClean="0"/>
            </a:b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021555245"/>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During the training you should hold mock interviews with the interviewers so that you can ensure that each one of them can handle the assignment.</a:t>
            </a:r>
          </a:p>
          <a:p>
            <a:r>
              <a:rPr lang="en-GB" b="1" dirty="0" smtClean="0"/>
              <a:t> Use this opportunity to correct them and also to clarify issues about the questionnaire such as wrong translations and questions.</a:t>
            </a:r>
          </a:p>
          <a:p>
            <a:r>
              <a:rPr lang="en-GB" b="1" dirty="0" smtClean="0"/>
              <a:t> Once you are confident that your interviewers can handle the job, you should carry out a trial test or pilot test on a section of the community who have similar characteristics as the study group. This gives them a feel of the real situation and helps you to assess them further. </a:t>
            </a:r>
            <a:endParaRPr lang="en-US" b="1" dirty="0" smtClean="0"/>
          </a:p>
          <a:p>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402143812"/>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GB" sz="2000" b="1" dirty="0" smtClean="0"/>
              <a:t>Interviewers should conduct themselves in an appropriate manner when approaching respondents. The points below should be followed:</a:t>
            </a:r>
            <a:endParaRPr lang="en-US" sz="2000" b="1" dirty="0" smtClean="0"/>
          </a:p>
          <a:p>
            <a:pPr marL="624078" lvl="0" indent="-514350">
              <a:buFont typeface="+mj-lt"/>
              <a:buAutoNum type="arabicPeriod"/>
            </a:pPr>
            <a:r>
              <a:rPr lang="en-GB" sz="2000" b="1" dirty="0" smtClean="0"/>
              <a:t>Establish rapport by greeting the respondents and introducing themselves </a:t>
            </a:r>
            <a:endParaRPr lang="en-US" sz="2000" b="1" dirty="0" smtClean="0"/>
          </a:p>
          <a:p>
            <a:pPr marL="624078" lvl="0" indent="-514350">
              <a:buFont typeface="+mj-lt"/>
              <a:buAutoNum type="arabicPeriod"/>
            </a:pPr>
            <a:r>
              <a:rPr lang="en-GB" sz="2000" b="1" dirty="0" smtClean="0"/>
              <a:t>Explain carefully why they have come and what is the purpose of the survey </a:t>
            </a:r>
            <a:endParaRPr lang="en-US" sz="2000" b="1" dirty="0" smtClean="0"/>
          </a:p>
          <a:p>
            <a:pPr marL="624078" lvl="0" indent="-514350">
              <a:buFont typeface="+mj-lt"/>
              <a:buAutoNum type="arabicPeriod"/>
            </a:pPr>
            <a:r>
              <a:rPr lang="en-GB" sz="2000" b="1" dirty="0" smtClean="0"/>
              <a:t>Ask if they are welcome to interview the family and if it is convenient for them at that time </a:t>
            </a:r>
            <a:endParaRPr lang="en-US" sz="2000" b="1" dirty="0" smtClean="0"/>
          </a:p>
          <a:p>
            <a:pPr marL="624078" lvl="0" indent="-514350">
              <a:buFont typeface="+mj-lt"/>
              <a:buAutoNum type="arabicPeriod"/>
            </a:pPr>
            <a:r>
              <a:rPr lang="en-GB" sz="2000" b="1" dirty="0" smtClean="0"/>
              <a:t>Explain that they will be recording the information </a:t>
            </a:r>
            <a:br>
              <a:rPr lang="en-GB" sz="2000" b="1" dirty="0" smtClean="0"/>
            </a:br>
            <a:r>
              <a:rPr lang="en-GB" sz="2000" b="1" dirty="0" smtClean="0"/>
              <a:t>they collect </a:t>
            </a:r>
            <a:endParaRPr lang="en-US" sz="2000" b="1" dirty="0" smtClean="0"/>
          </a:p>
          <a:p>
            <a:pPr marL="624078" lvl="0" indent="-514350">
              <a:buFont typeface="+mj-lt"/>
              <a:buAutoNum type="arabicPeriod"/>
            </a:pPr>
            <a:r>
              <a:rPr lang="en-GB" sz="2000" b="1" dirty="0" smtClean="0"/>
              <a:t>Emphasise that all information collected is confidential </a:t>
            </a:r>
            <a:endParaRPr lang="en-US" sz="2000" b="1" dirty="0" smtClean="0"/>
          </a:p>
          <a:p>
            <a:pPr marL="624078" lvl="0" indent="-514350">
              <a:buFont typeface="+mj-lt"/>
              <a:buAutoNum type="arabicPeriod"/>
            </a:pPr>
            <a:r>
              <a:rPr lang="en-GB" sz="2000" b="1" dirty="0" smtClean="0"/>
              <a:t>Give them a chance to ask questions for clarification</a:t>
            </a:r>
            <a:endParaRPr lang="en-US" sz="2000" b="1" dirty="0" smtClean="0"/>
          </a:p>
          <a:p>
            <a:endParaRPr lang="en-US" sz="2000"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246479179"/>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smtClean="0"/>
              <a:t>Having planned your survey and trained your interviewers, you now need to identify a representative sample which will answer your questions and provide you with the information and results you need. </a:t>
            </a:r>
          </a:p>
          <a:p>
            <a:r>
              <a:rPr lang="en-GB" sz="3200" b="1" dirty="0" smtClean="0"/>
              <a:t>You will now look at sampling</a:t>
            </a:r>
            <a:r>
              <a:rPr lang="en-GB" dirty="0" smtClean="0"/>
              <a:t>.</a:t>
            </a:r>
            <a:endParaRPr lang="en-US" dirty="0" smtClean="0"/>
          </a:p>
          <a:p>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989203512"/>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Sampling is the process of selecting a number of individuals or units which will represent the larger group. </a:t>
            </a:r>
          </a:p>
          <a:p>
            <a:r>
              <a:rPr lang="en-GB" b="1" dirty="0" smtClean="0"/>
              <a:t>The aim is to get the </a:t>
            </a:r>
            <a:r>
              <a:rPr lang="en-GB" b="1" dirty="0" err="1" smtClean="0"/>
              <a:t>the</a:t>
            </a:r>
            <a:r>
              <a:rPr lang="en-GB" b="1" dirty="0" smtClean="0"/>
              <a:t> same information from that sample that you would have got if the whole population had been surveyed.</a:t>
            </a:r>
          </a:p>
          <a:p>
            <a:r>
              <a:rPr lang="en-GB" b="1" dirty="0" smtClean="0"/>
              <a:t> For this reason, when you are selecting a sample for a survey, you must make sure that it is representative of the whole population</a:t>
            </a:r>
            <a:r>
              <a:rPr lang="en-GB" dirty="0" smtClean="0"/>
              <a:t>.</a:t>
            </a:r>
          </a:p>
          <a:p>
            <a:r>
              <a:rPr lang="en-GB" b="1" dirty="0" smtClean="0"/>
              <a:t>You have to give an equal chance for each person in the population to be included in the sample. Otherwise you can come to wrong conclusions</a:t>
            </a:r>
            <a:r>
              <a:rPr lang="en-GB" dirty="0" smtClean="0"/>
              <a:t>.</a:t>
            </a:r>
            <a:r>
              <a:rPr lang="en-GB" b="1" dirty="0" smtClean="0"/>
              <a:t> </a:t>
            </a:r>
            <a:endParaRPr lang="en-US" dirty="0" smtClean="0"/>
          </a:p>
        </p:txBody>
      </p:sp>
      <p:sp>
        <p:nvSpPr>
          <p:cNvPr id="3" name="Title 2"/>
          <p:cNvSpPr>
            <a:spLocks noGrp="1"/>
          </p:cNvSpPr>
          <p:nvPr>
            <p:ph type="title"/>
          </p:nvPr>
        </p:nvSpPr>
        <p:spPr/>
        <p:txBody>
          <a:bodyPr/>
          <a:lstStyle/>
          <a:p>
            <a:r>
              <a:rPr lang="en-GB" dirty="0" smtClean="0"/>
              <a:t>Sampling for a Survey </a:t>
            </a:r>
            <a:endParaRPr lang="en-US" dirty="0"/>
          </a:p>
        </p:txBody>
      </p:sp>
    </p:spTree>
    <p:extLst>
      <p:ext uri="{BB962C8B-B14F-4D97-AF65-F5344CB8AC3E}">
        <p14:creationId xmlns:p14="http://schemas.microsoft.com/office/powerpoint/2010/main" val="2205327692"/>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 study population is the entire group of individuals, events or objects that have common observable characteristics. For example:</a:t>
            </a:r>
            <a:endParaRPr lang="en-US" b="1" dirty="0" smtClean="0"/>
          </a:p>
          <a:p>
            <a:pPr lvl="1">
              <a:buFont typeface="Wingdings" pitchFamily="2" charset="2"/>
              <a:buChar char="q"/>
            </a:pPr>
            <a:r>
              <a:rPr lang="en-GB" b="1" dirty="0" smtClean="0"/>
              <a:t>All first years in nursing </a:t>
            </a:r>
            <a:endParaRPr lang="en-US" b="1" dirty="0" smtClean="0"/>
          </a:p>
          <a:p>
            <a:pPr lvl="1">
              <a:buFont typeface="Wingdings" pitchFamily="2" charset="2"/>
              <a:buChar char="q"/>
            </a:pPr>
            <a:r>
              <a:rPr lang="en-GB" b="1" dirty="0" smtClean="0"/>
              <a:t>All under fives in a given community </a:t>
            </a:r>
            <a:endParaRPr lang="en-US" b="1" dirty="0" smtClean="0"/>
          </a:p>
          <a:p>
            <a:pPr lvl="1">
              <a:buFont typeface="Wingdings" pitchFamily="2" charset="2"/>
              <a:buChar char="q"/>
            </a:pPr>
            <a:r>
              <a:rPr lang="en-GB" b="1" dirty="0" smtClean="0"/>
              <a:t>All qualified nurses with mental </a:t>
            </a:r>
            <a:br>
              <a:rPr lang="en-GB" b="1" dirty="0" smtClean="0"/>
            </a:br>
            <a:r>
              <a:rPr lang="en-GB" b="1" dirty="0" smtClean="0"/>
              <a:t>health qualifications</a:t>
            </a:r>
            <a:endParaRPr lang="en-US" b="1" dirty="0" smtClean="0"/>
          </a:p>
          <a:p>
            <a:r>
              <a:rPr lang="en-GB" b="1" dirty="0" smtClean="0"/>
              <a:t>This must be clearly defined for example, according to age, sex, or residence. A study population may also be selected for example, according to villages, institutions, records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A Study Population </a:t>
            </a:r>
            <a:r>
              <a:rPr lang="en-US" dirty="0" smtClean="0"/>
              <a:t/>
            </a:r>
            <a:br>
              <a:rPr lang="en-US" dirty="0" smtClean="0"/>
            </a:br>
            <a:endParaRPr lang="en-US" dirty="0"/>
          </a:p>
        </p:txBody>
      </p:sp>
    </p:spTree>
    <p:extLst>
      <p:ext uri="{BB962C8B-B14F-4D97-AF65-F5344CB8AC3E}">
        <p14:creationId xmlns:p14="http://schemas.microsoft.com/office/powerpoint/2010/main" val="755690297"/>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Each population is made up of study units identified by the type of problem that you want to study.</a:t>
            </a:r>
            <a:endParaRPr lang="en-US" b="1" dirty="0" smtClean="0"/>
          </a:p>
          <a:p>
            <a:r>
              <a:rPr lang="en-GB" b="1" dirty="0" smtClean="0"/>
              <a:t>A study population can be divided into two main groups, namely, accessible population and the representative sample.</a:t>
            </a:r>
            <a:endParaRPr lang="en-US" b="1" dirty="0" smtClean="0"/>
          </a:p>
          <a:p>
            <a:r>
              <a:rPr lang="en-GB" b="1" dirty="0" smtClean="0"/>
              <a:t>The accessible population is a group of individuals, objects and events with characteristics comparable to the target population and relevant to the study</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546471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Clinical diagnosis :is based on the patient's symptoms and on physical findings at examination. The first symptoms of malaria (most often fever, chills, sweats, headaches, muscle pains, nausea and vomiting) are often not specific and are also found in other diseases (such as the "flu" and common viral infections)</a:t>
            </a:r>
          </a:p>
          <a:p>
            <a:r>
              <a:rPr lang="en-US" b="1" dirty="0" smtClean="0"/>
              <a:t>Microscopic diagnosis: malarial parasites can be identified by examining under the microscope a drop of the patient's blood, spread out as a "blood smear" on a microscope slide</a:t>
            </a:r>
          </a:p>
          <a:p>
            <a:endParaRPr lang="en-US" dirty="0"/>
          </a:p>
        </p:txBody>
      </p:sp>
      <p:sp>
        <p:nvSpPr>
          <p:cNvPr id="3" name="Title 2"/>
          <p:cNvSpPr>
            <a:spLocks noGrp="1"/>
          </p:cNvSpPr>
          <p:nvPr>
            <p:ph type="title"/>
          </p:nvPr>
        </p:nvSpPr>
        <p:spPr/>
        <p:txBody>
          <a:bodyPr/>
          <a:lstStyle/>
          <a:p>
            <a:r>
              <a:rPr lang="en-US" dirty="0" smtClean="0"/>
              <a:t>Diagnosis of malaria</a:t>
            </a:r>
            <a:endParaRPr lang="en-US" dirty="0"/>
          </a:p>
        </p:txBody>
      </p:sp>
    </p:spTree>
    <p:extLst>
      <p:ext uri="{BB962C8B-B14F-4D97-AF65-F5344CB8AC3E}">
        <p14:creationId xmlns:p14="http://schemas.microsoft.com/office/powerpoint/2010/main" val="2835699852"/>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The representative sample is a group from the study population, which has all the important/relevant characteristics of the total population</a:t>
            </a:r>
            <a:r>
              <a:rPr lang="en-GB" dirty="0" smtClean="0"/>
              <a:t>.</a:t>
            </a:r>
            <a:endParaRPr lang="en-US" dirty="0" smtClean="0"/>
          </a:p>
          <a:p>
            <a:pPr>
              <a:buNone/>
            </a:pPr>
            <a:r>
              <a:rPr lang="en-GB" b="1" u="sng" dirty="0" smtClean="0"/>
              <a:t>Sampling Methods</a:t>
            </a:r>
            <a:r>
              <a:rPr lang="en-GB" u="sng" dirty="0" smtClean="0"/>
              <a:t> </a:t>
            </a:r>
            <a:endParaRPr lang="en-US" u="sng" dirty="0" smtClean="0"/>
          </a:p>
          <a:p>
            <a:r>
              <a:rPr lang="en-GB" b="1" dirty="0" smtClean="0"/>
              <a:t>Before you sample you need to develop a sampling frame.</a:t>
            </a:r>
          </a:p>
          <a:p>
            <a:r>
              <a:rPr lang="en-GB" b="1" dirty="0" smtClean="0"/>
              <a:t> A sampling frame is a list of all units that make up the study population.</a:t>
            </a:r>
          </a:p>
          <a:p>
            <a:r>
              <a:rPr lang="en-GB" b="1" dirty="0" smtClean="0"/>
              <a:t> It enables you to sample the study units in such a way that the probability or the different units to be selected in the sample are known</a:t>
            </a:r>
            <a:r>
              <a:rPr lang="en-GB"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65300415"/>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Sampling techniques fall under two main groups, namely, probability sampling and non probability sampling.</a:t>
            </a:r>
            <a:endParaRPr lang="en-US" b="1" dirty="0" smtClean="0"/>
          </a:p>
          <a:p>
            <a:pPr>
              <a:buNone/>
            </a:pPr>
            <a:r>
              <a:rPr lang="en-GB" b="1" u="sng" dirty="0" smtClean="0"/>
              <a:t>Probability Sampling </a:t>
            </a:r>
            <a:endParaRPr lang="en-US" b="1" u="sng" dirty="0" smtClean="0"/>
          </a:p>
          <a:p>
            <a:r>
              <a:rPr lang="en-GB" b="1" dirty="0" smtClean="0"/>
              <a:t>Probability sampling looks at the entire group of individuals, events or objects that have common observable characteristics</a:t>
            </a:r>
          </a:p>
          <a:p>
            <a:r>
              <a:rPr lang="en-GB" b="1" dirty="0" smtClean="0"/>
              <a:t>It has been found to give accurate results when one is studying groups that are too large to study in their entity. </a:t>
            </a:r>
          </a:p>
          <a:p>
            <a:r>
              <a:rPr lang="en-GB" b="1" dirty="0" smtClean="0"/>
              <a:t>It also provides  an efficient system of capturing; in a small group the variations or similarities that exist in the target population</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70218376"/>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sz="3200" b="1" dirty="0" smtClean="0"/>
              <a:t>The following are the most commonly used methods in probability sampling:</a:t>
            </a:r>
            <a:endParaRPr lang="en-US" sz="3200" b="1" dirty="0" smtClean="0"/>
          </a:p>
          <a:p>
            <a:pPr marL="624078" lvl="0" indent="-514350">
              <a:buFont typeface="+mj-lt"/>
              <a:buAutoNum type="arabicPeriod"/>
            </a:pPr>
            <a:r>
              <a:rPr lang="en-GB" sz="3200" b="1" dirty="0" smtClean="0"/>
              <a:t>Simple random sampling </a:t>
            </a:r>
            <a:endParaRPr lang="en-US" sz="3200" b="1" dirty="0" smtClean="0"/>
          </a:p>
          <a:p>
            <a:pPr marL="624078" lvl="0" indent="-514350">
              <a:buFont typeface="+mj-lt"/>
              <a:buAutoNum type="arabicPeriod"/>
            </a:pPr>
            <a:r>
              <a:rPr lang="en-GB" sz="3200" b="1" dirty="0" smtClean="0"/>
              <a:t>Systematic sampling </a:t>
            </a:r>
            <a:endParaRPr lang="en-US" sz="3200" b="1" dirty="0" smtClean="0"/>
          </a:p>
          <a:p>
            <a:pPr marL="624078" lvl="0" indent="-514350">
              <a:buFont typeface="+mj-lt"/>
              <a:buAutoNum type="arabicPeriod"/>
            </a:pPr>
            <a:r>
              <a:rPr lang="en-GB" sz="3200" b="1" dirty="0" smtClean="0"/>
              <a:t>Stratified sampling </a:t>
            </a:r>
            <a:endParaRPr lang="en-US" sz="3200" b="1" dirty="0" smtClean="0"/>
          </a:p>
          <a:p>
            <a:pPr marL="624078" lvl="0" indent="-514350">
              <a:buFont typeface="+mj-lt"/>
              <a:buAutoNum type="arabicPeriod"/>
            </a:pPr>
            <a:r>
              <a:rPr lang="en-GB" sz="3200" b="1" dirty="0" smtClean="0"/>
              <a:t>Cluster sampling </a:t>
            </a:r>
            <a:endParaRPr lang="en-US" sz="3200" b="1" dirty="0" smtClean="0"/>
          </a:p>
          <a:p>
            <a:pPr marL="624078" lvl="0" indent="-514350">
              <a:buFont typeface="+mj-lt"/>
              <a:buAutoNum type="arabicPeriod"/>
            </a:pPr>
            <a:r>
              <a:rPr lang="en-GB" sz="3200" b="1" dirty="0" smtClean="0"/>
              <a:t>Multi-stage sampling</a:t>
            </a:r>
            <a:endParaRPr lang="en-US" sz="3200" b="1" dirty="0" smtClean="0"/>
          </a:p>
          <a:p>
            <a:endParaRPr lang="en-US" dirty="0"/>
          </a:p>
        </p:txBody>
      </p:sp>
      <p:sp>
        <p:nvSpPr>
          <p:cNvPr id="3" name="Title 2"/>
          <p:cNvSpPr>
            <a:spLocks noGrp="1"/>
          </p:cNvSpPr>
          <p:nvPr>
            <p:ph type="title"/>
          </p:nvPr>
        </p:nvSpPr>
        <p:spPr/>
        <p:txBody>
          <a:bodyPr>
            <a:normAutofit/>
          </a:bodyPr>
          <a:lstStyle/>
          <a:p>
            <a:r>
              <a:rPr lang="en-US" dirty="0" smtClean="0"/>
              <a:t>Methods of probability sampling</a:t>
            </a:r>
            <a:endParaRPr lang="en-US" dirty="0"/>
          </a:p>
        </p:txBody>
      </p:sp>
    </p:spTree>
    <p:extLst>
      <p:ext uri="{BB962C8B-B14F-4D97-AF65-F5344CB8AC3E}">
        <p14:creationId xmlns:p14="http://schemas.microsoft.com/office/powerpoint/2010/main" val="110914454"/>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 A randomly selected sample from a larger sample or population, giving all the individuals in the sample an equal chance .</a:t>
            </a:r>
          </a:p>
          <a:p>
            <a:r>
              <a:rPr lang="en-GB" b="1" dirty="0" smtClean="0"/>
              <a:t>It means that every sampling unit in the population has an equal chance of being included in the sample</a:t>
            </a:r>
          </a:p>
          <a:p>
            <a:pPr>
              <a:buNone/>
            </a:pPr>
            <a:r>
              <a:rPr lang="en-US" b="1" dirty="0" smtClean="0"/>
              <a:t>2.Systematic sampling </a:t>
            </a:r>
          </a:p>
          <a:p>
            <a:pPr>
              <a:buNone/>
            </a:pPr>
            <a:r>
              <a:rPr lang="en-US" b="1" dirty="0" smtClean="0"/>
              <a:t>is a type of probability sampling method in which sample members from a larger population are selected according to a random starting point and a fixed, periodic interval</a:t>
            </a:r>
            <a:r>
              <a:rPr lang="en-US" dirty="0" smtClean="0"/>
              <a:t>.</a:t>
            </a:r>
            <a:endParaRPr lang="en-US" dirty="0"/>
          </a:p>
        </p:txBody>
      </p:sp>
      <p:sp>
        <p:nvSpPr>
          <p:cNvPr id="3" name="Title 2"/>
          <p:cNvSpPr>
            <a:spLocks noGrp="1"/>
          </p:cNvSpPr>
          <p:nvPr>
            <p:ph type="title"/>
          </p:nvPr>
        </p:nvSpPr>
        <p:spPr/>
        <p:txBody>
          <a:bodyPr/>
          <a:lstStyle/>
          <a:p>
            <a:r>
              <a:rPr lang="en-US" dirty="0" smtClean="0"/>
              <a:t>1.Simple random sampling</a:t>
            </a:r>
            <a:endParaRPr lang="en-US" dirty="0"/>
          </a:p>
        </p:txBody>
      </p:sp>
    </p:spTree>
    <p:extLst>
      <p:ext uri="{BB962C8B-B14F-4D97-AF65-F5344CB8AC3E}">
        <p14:creationId xmlns:p14="http://schemas.microsoft.com/office/powerpoint/2010/main" val="2525097282"/>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1" dirty="0" smtClean="0"/>
              <a:t>With stratified sampling, the researcher divides the population into separate groups, called strata with certain </a:t>
            </a:r>
            <a:r>
              <a:rPr lang="en-US" b="1" i="1" dirty="0" smtClean="0">
                <a:solidFill>
                  <a:srgbClr val="FF0000"/>
                </a:solidFill>
              </a:rPr>
              <a:t>characteristics</a:t>
            </a:r>
          </a:p>
          <a:p>
            <a:r>
              <a:rPr lang="en-US" b="1" dirty="0" smtClean="0"/>
              <a:t>Then, a probability sample (often a simple random sample ) is drawn from each group.</a:t>
            </a:r>
          </a:p>
          <a:p>
            <a:r>
              <a:rPr lang="en-GB" b="1" dirty="0" smtClean="0"/>
              <a:t>This method is used when the study population is very variable, for example, different ethnic groups, different ecological areas, or age groups. It allows you to subdivide the population into sub populations which are more homogeneous.</a:t>
            </a:r>
          </a:p>
          <a:p>
            <a:r>
              <a:rPr lang="en-GB" b="1" dirty="0" smtClean="0"/>
              <a:t>You then apply simple random sampling to each subgroup or stratum</a:t>
            </a:r>
          </a:p>
          <a:p>
            <a:endParaRPr lang="en-US" dirty="0"/>
          </a:p>
        </p:txBody>
      </p:sp>
      <p:sp>
        <p:nvSpPr>
          <p:cNvPr id="3" name="Title 2"/>
          <p:cNvSpPr>
            <a:spLocks noGrp="1"/>
          </p:cNvSpPr>
          <p:nvPr>
            <p:ph type="title"/>
          </p:nvPr>
        </p:nvSpPr>
        <p:spPr/>
        <p:txBody>
          <a:bodyPr/>
          <a:lstStyle/>
          <a:p>
            <a:r>
              <a:rPr lang="en-GB" dirty="0" smtClean="0"/>
              <a:t>3.Stratified Sampling</a:t>
            </a:r>
            <a:endParaRPr lang="en-US" dirty="0"/>
          </a:p>
        </p:txBody>
      </p:sp>
    </p:spTree>
    <p:extLst>
      <p:ext uri="{BB962C8B-B14F-4D97-AF65-F5344CB8AC3E}">
        <p14:creationId xmlns:p14="http://schemas.microsoft.com/office/powerpoint/2010/main" val="2677044692"/>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Cluster sampling is accomplished by dividing the population into groups -- usually </a:t>
            </a:r>
            <a:r>
              <a:rPr lang="en-US" b="1" i="1" dirty="0" smtClean="0">
                <a:solidFill>
                  <a:srgbClr val="FF0000"/>
                </a:solidFill>
              </a:rPr>
              <a:t>geographically</a:t>
            </a:r>
            <a:r>
              <a:rPr lang="en-US" b="1" dirty="0" smtClean="0"/>
              <a:t>. </a:t>
            </a:r>
          </a:p>
          <a:p>
            <a:r>
              <a:rPr lang="en-US" b="1" dirty="0" smtClean="0"/>
              <a:t>These groups are called clusters or blocks. The clusters are randomly selected, and each element in the selected clusters are used.</a:t>
            </a:r>
          </a:p>
          <a:p>
            <a:r>
              <a:rPr lang="en-GB" b="1" dirty="0" smtClean="0"/>
              <a:t> This method is used the population is either too large or scattered over a large geographical area.</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4.Cluster Sampling</a:t>
            </a:r>
            <a:r>
              <a:rPr lang="en-US" dirty="0" smtClean="0"/>
              <a:t/>
            </a:r>
            <a:br>
              <a:rPr lang="en-US" dirty="0" smtClean="0"/>
            </a:br>
            <a:endParaRPr lang="en-US" dirty="0"/>
          </a:p>
        </p:txBody>
      </p:sp>
    </p:spTree>
    <p:extLst>
      <p:ext uri="{BB962C8B-B14F-4D97-AF65-F5344CB8AC3E}">
        <p14:creationId xmlns:p14="http://schemas.microsoft.com/office/powerpoint/2010/main" val="2131219143"/>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Multi-stage sampling represents a more complicated form of cluster sampling in which larger clusters are further subdivided into smaller, more targeted groupings for the purposes of surveying. </a:t>
            </a:r>
          </a:p>
          <a:p>
            <a:r>
              <a:rPr lang="en-US" b="1" dirty="0" smtClean="0"/>
              <a:t>Despite its name, multi-stage sampling can in fact be easier to implement and can create a more representative sample of the population than a single sampling technique</a:t>
            </a:r>
            <a:r>
              <a:rPr lang="en-US" dirty="0" smtClean="0"/>
              <a:t>.</a:t>
            </a:r>
            <a:endParaRPr lang="en-US" dirty="0"/>
          </a:p>
        </p:txBody>
      </p:sp>
      <p:sp>
        <p:nvSpPr>
          <p:cNvPr id="3" name="Title 2"/>
          <p:cNvSpPr>
            <a:spLocks noGrp="1"/>
          </p:cNvSpPr>
          <p:nvPr>
            <p:ph type="title"/>
          </p:nvPr>
        </p:nvSpPr>
        <p:spPr/>
        <p:txBody>
          <a:bodyPr/>
          <a:lstStyle/>
          <a:p>
            <a:r>
              <a:rPr lang="en-US" dirty="0" smtClean="0"/>
              <a:t>5.Multistage sampling</a:t>
            </a:r>
            <a:endParaRPr lang="en-US" dirty="0"/>
          </a:p>
        </p:txBody>
      </p:sp>
    </p:spTree>
    <p:extLst>
      <p:ext uri="{BB962C8B-B14F-4D97-AF65-F5344CB8AC3E}">
        <p14:creationId xmlns:p14="http://schemas.microsoft.com/office/powerpoint/2010/main" val="3318656289"/>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Non probability sampling methods are used when a researcher is not interested in selecting a sample that is representative of the population. </a:t>
            </a:r>
          </a:p>
          <a:p>
            <a:r>
              <a:rPr lang="en-GB" b="1" dirty="0" smtClean="0"/>
              <a:t>They are mainly used in qualitative studies where the focus is on in-depth information rather than making generalisations. </a:t>
            </a:r>
          </a:p>
          <a:p>
            <a:r>
              <a:rPr lang="en-GB" b="1" dirty="0" smtClean="0"/>
              <a:t>Some examples of non-probability sampling methods are convenient sampling, quota sampling and purposive sampling. </a:t>
            </a:r>
            <a:endParaRPr lang="en-US" b="1" dirty="0" smtClean="0"/>
          </a:p>
          <a:p>
            <a:endParaRPr lang="en-US" dirty="0"/>
          </a:p>
        </p:txBody>
      </p:sp>
      <p:sp>
        <p:nvSpPr>
          <p:cNvPr id="3" name="Title 2"/>
          <p:cNvSpPr>
            <a:spLocks noGrp="1"/>
          </p:cNvSpPr>
          <p:nvPr>
            <p:ph type="title"/>
          </p:nvPr>
        </p:nvSpPr>
        <p:spPr/>
        <p:txBody>
          <a:bodyPr>
            <a:normAutofit/>
          </a:bodyPr>
          <a:lstStyle/>
          <a:p>
            <a:pPr algn="ctr"/>
            <a:r>
              <a:rPr lang="en-GB" dirty="0" smtClean="0"/>
              <a:t>Biased sampling or non-probability sampling methods.</a:t>
            </a:r>
            <a:endParaRPr lang="en-US" dirty="0"/>
          </a:p>
        </p:txBody>
      </p:sp>
    </p:spTree>
    <p:extLst>
      <p:ext uri="{BB962C8B-B14F-4D97-AF65-F5344CB8AC3E}">
        <p14:creationId xmlns:p14="http://schemas.microsoft.com/office/powerpoint/2010/main" val="3850418946"/>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Convenience sampling (also known as availability sampling) is a specific type of </a:t>
            </a:r>
            <a:r>
              <a:rPr lang="en-US" b="1" dirty="0" smtClean="0">
                <a:hlinkClick r:id="rId2"/>
              </a:rPr>
              <a:t>non-probability sampling</a:t>
            </a:r>
            <a:r>
              <a:rPr lang="en-US" b="1" dirty="0" smtClean="0"/>
              <a:t> method that relies on data collection from population members who are conveniently available to participate in study.</a:t>
            </a:r>
          </a:p>
          <a:p>
            <a:r>
              <a:rPr lang="en-GB" b="1" dirty="0" smtClean="0"/>
              <a:t>you select cases or units of observation as they become available. </a:t>
            </a:r>
            <a:endParaRPr lang="en-US" b="1" dirty="0" smtClean="0"/>
          </a:p>
          <a:p>
            <a:r>
              <a:rPr lang="en-GB" b="1" dirty="0" smtClean="0"/>
              <a:t>For example, a health worker wanting to study attitudes of villagers towards family planning may decide to interview all adults visiting Maternal Child Health or Family Planning (MCH/FP) clinic on that day</a:t>
            </a:r>
            <a:endParaRPr lang="en-US" b="1" dirty="0"/>
          </a:p>
        </p:txBody>
      </p:sp>
      <p:sp>
        <p:nvSpPr>
          <p:cNvPr id="3" name="Title 2"/>
          <p:cNvSpPr>
            <a:spLocks noGrp="1"/>
          </p:cNvSpPr>
          <p:nvPr>
            <p:ph type="title"/>
          </p:nvPr>
        </p:nvSpPr>
        <p:spPr/>
        <p:txBody>
          <a:bodyPr/>
          <a:lstStyle/>
          <a:p>
            <a:r>
              <a:rPr lang="en-US" dirty="0" smtClean="0"/>
              <a:t>1. Convenience sampling </a:t>
            </a:r>
            <a:endParaRPr lang="en-US" dirty="0"/>
          </a:p>
        </p:txBody>
      </p:sp>
    </p:spTree>
    <p:extLst>
      <p:ext uri="{BB962C8B-B14F-4D97-AF65-F5344CB8AC3E}">
        <p14:creationId xmlns:p14="http://schemas.microsoft.com/office/powerpoint/2010/main" val="2884467341"/>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researcher selects people according to some fixed quota. units are selected into a sample on the basis of pre-specified characteristics so that the total sample has the same distribution of characteristics assumed to exist in the population being studied,</a:t>
            </a:r>
            <a:r>
              <a:rPr lang="en-GB" b="1" dirty="0" smtClean="0"/>
              <a:t>say for example, a certain religion or social class. </a:t>
            </a:r>
          </a:p>
          <a:p>
            <a:r>
              <a:rPr lang="en-GB" b="1" dirty="0" smtClean="0"/>
              <a:t>Quota sampling ensures that various groups or quotas of the population are included in the study according to some criteria</a:t>
            </a:r>
            <a:r>
              <a:rPr lang="en-GB"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2.</a:t>
            </a:r>
            <a:r>
              <a:rPr lang="en-GB" dirty="0" smtClean="0"/>
              <a:t>  Quota Sampling </a:t>
            </a:r>
            <a:r>
              <a:rPr lang="en-US" dirty="0" smtClean="0"/>
              <a:t/>
            </a:r>
            <a:br>
              <a:rPr lang="en-US" dirty="0" smtClean="0"/>
            </a:br>
            <a:endParaRPr lang="en-US" dirty="0"/>
          </a:p>
        </p:txBody>
      </p:sp>
    </p:spTree>
    <p:extLst>
      <p:ext uri="{BB962C8B-B14F-4D97-AF65-F5344CB8AC3E}">
        <p14:creationId xmlns:p14="http://schemas.microsoft.com/office/powerpoint/2010/main" val="2252396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First line treatment : </a:t>
            </a:r>
            <a:r>
              <a:rPr lang="en-US" b="1" dirty="0" err="1" smtClean="0"/>
              <a:t>Artemisin</a:t>
            </a:r>
            <a:r>
              <a:rPr lang="en-US" b="1" dirty="0" smtClean="0"/>
              <a:t>-Based combination of </a:t>
            </a:r>
            <a:r>
              <a:rPr lang="en-US" b="1" dirty="0" err="1" smtClean="0"/>
              <a:t>artemether</a:t>
            </a:r>
            <a:r>
              <a:rPr lang="en-US" b="1" dirty="0" smtClean="0"/>
              <a:t>{20mg} and </a:t>
            </a:r>
            <a:r>
              <a:rPr lang="en-US" b="1" dirty="0" err="1" smtClean="0"/>
              <a:t>lumefantrine</a:t>
            </a:r>
            <a:r>
              <a:rPr lang="en-US" b="1" dirty="0" smtClean="0"/>
              <a:t>{120mg}.Administered as a 6 dose regimen given over 3 days</a:t>
            </a:r>
          </a:p>
          <a:p>
            <a:r>
              <a:rPr lang="en-US" b="1" dirty="0" smtClean="0"/>
              <a:t>Supportive </a:t>
            </a:r>
            <a:r>
              <a:rPr lang="en-US" b="1" dirty="0" err="1" smtClean="0"/>
              <a:t>treatment:Paracetamol</a:t>
            </a:r>
            <a:r>
              <a:rPr lang="en-US" b="1" dirty="0" smtClean="0"/>
              <a:t> or </a:t>
            </a:r>
            <a:r>
              <a:rPr lang="en-US" b="1" dirty="0" err="1" smtClean="0"/>
              <a:t>Ibobrufen</a:t>
            </a:r>
            <a:r>
              <a:rPr lang="en-US" b="1" dirty="0" smtClean="0"/>
              <a:t> administered in cases of hyperpyrexia</a:t>
            </a:r>
          </a:p>
          <a:p>
            <a:r>
              <a:rPr lang="en-US" b="1" dirty="0" smtClean="0"/>
              <a:t>Feeds and fluids should be administered in small quantities at </a:t>
            </a:r>
            <a:r>
              <a:rPr lang="en-US" b="1" dirty="0" err="1" smtClean="0"/>
              <a:t>frfrequent</a:t>
            </a:r>
            <a:r>
              <a:rPr lang="en-US" b="1" dirty="0" smtClean="0"/>
              <a:t> intervals till normal appetite return</a:t>
            </a:r>
          </a:p>
          <a:p>
            <a:r>
              <a:rPr lang="en-US" b="1" dirty="0" err="1" smtClean="0"/>
              <a:t>Counselling</a:t>
            </a:r>
            <a:r>
              <a:rPr lang="en-US" b="1" dirty="0" smtClean="0"/>
              <a:t> and follow </a:t>
            </a:r>
            <a:r>
              <a:rPr lang="en-US" b="1" dirty="0" err="1" smtClean="0"/>
              <a:t>up.All</a:t>
            </a:r>
            <a:r>
              <a:rPr lang="en-US" b="1" dirty="0" smtClean="0"/>
              <a:t> patients should be </a:t>
            </a:r>
            <a:r>
              <a:rPr lang="en-US" b="1" dirty="0" err="1" smtClean="0"/>
              <a:t>counselled</a:t>
            </a:r>
            <a:r>
              <a:rPr lang="en-US" b="1" dirty="0" smtClean="0"/>
              <a:t> on importance of completing dose</a:t>
            </a:r>
            <a:endParaRPr lang="en-US" b="1" dirty="0"/>
          </a:p>
        </p:txBody>
      </p:sp>
      <p:sp>
        <p:nvSpPr>
          <p:cNvPr id="3" name="Title 2"/>
          <p:cNvSpPr>
            <a:spLocks noGrp="1"/>
          </p:cNvSpPr>
          <p:nvPr>
            <p:ph type="title"/>
          </p:nvPr>
        </p:nvSpPr>
        <p:spPr/>
        <p:txBody>
          <a:bodyPr>
            <a:normAutofit fontScale="90000"/>
          </a:bodyPr>
          <a:lstStyle/>
          <a:p>
            <a:pPr algn="ctr"/>
            <a:r>
              <a:rPr lang="en-US" dirty="0" smtClean="0"/>
              <a:t>Management of uncomplicated malaria</a:t>
            </a:r>
            <a:endParaRPr lang="en-US" dirty="0"/>
          </a:p>
        </p:txBody>
      </p:sp>
    </p:spTree>
    <p:extLst>
      <p:ext uri="{BB962C8B-B14F-4D97-AF65-F5344CB8AC3E}">
        <p14:creationId xmlns:p14="http://schemas.microsoft.com/office/powerpoint/2010/main" val="1228955139"/>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purposive sampling is a sampling procedure where a researcher chooses specific people within the population to use for a particular study or research project.</a:t>
            </a:r>
          </a:p>
          <a:p>
            <a:r>
              <a:rPr lang="en-GB" b="1" dirty="0" smtClean="0"/>
              <a:t>the researcher simply picks individuals or cases that have the information or characteristics which they requires</a:t>
            </a:r>
            <a:endParaRPr lang="en-US" b="1" dirty="0" smtClean="0"/>
          </a:p>
          <a:p>
            <a:r>
              <a:rPr lang="en-US" b="1" dirty="0" smtClean="0"/>
              <a:t>The idea behind purposive sampling is to concentrate on people with particular characteristics who will better be able to assist with the relevant research</a:t>
            </a:r>
            <a:r>
              <a:rPr lang="en-US" dirty="0" smtClean="0"/>
              <a:t>.</a:t>
            </a:r>
          </a:p>
          <a:p>
            <a:r>
              <a:rPr lang="en-US" dirty="0" smtClean="0"/>
              <a:t> </a:t>
            </a:r>
            <a:r>
              <a:rPr lang="en-US" b="1" dirty="0" smtClean="0"/>
              <a:t>Also known as judgmental, selective or subjective sampling</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3.Purposive Sampling</a:t>
            </a:r>
            <a:r>
              <a:rPr lang="en-US" dirty="0" smtClean="0"/>
              <a:t/>
            </a:r>
            <a:br>
              <a:rPr lang="en-US" dirty="0" smtClean="0"/>
            </a:br>
            <a:endParaRPr lang="en-US" dirty="0"/>
          </a:p>
        </p:txBody>
      </p:sp>
    </p:spTree>
    <p:extLst>
      <p:ext uri="{BB962C8B-B14F-4D97-AF65-F5344CB8AC3E}">
        <p14:creationId xmlns:p14="http://schemas.microsoft.com/office/powerpoint/2010/main" val="1688234704"/>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t>Tools are implements that help us with our work</a:t>
            </a:r>
          </a:p>
          <a:p>
            <a:r>
              <a:rPr lang="en-GB" b="1" dirty="0" smtClean="0"/>
              <a:t>Before you embark on a community diagnosis survey you need to ensure that you have all the tools and instruments you need for measuring the community’s health status. The tools used to measure a community’s health status are: </a:t>
            </a:r>
            <a:endParaRPr lang="en-US" b="1" dirty="0" smtClean="0"/>
          </a:p>
          <a:p>
            <a:pPr marL="624078" lvl="0" indent="-514350">
              <a:buFont typeface="+mj-lt"/>
              <a:buAutoNum type="arabicPeriod"/>
            </a:pPr>
            <a:r>
              <a:rPr lang="en-GB" b="1" dirty="0" smtClean="0"/>
              <a:t>Questionnaires </a:t>
            </a:r>
            <a:endParaRPr lang="en-US" b="1" dirty="0" smtClean="0"/>
          </a:p>
          <a:p>
            <a:pPr marL="624078" lvl="0" indent="-514350">
              <a:buFont typeface="+mj-lt"/>
              <a:buAutoNum type="arabicPeriod"/>
            </a:pPr>
            <a:r>
              <a:rPr lang="en-GB" b="1" dirty="0" smtClean="0"/>
              <a:t>Focus group discussions </a:t>
            </a:r>
            <a:endParaRPr lang="en-US" b="1" dirty="0" smtClean="0"/>
          </a:p>
          <a:p>
            <a:pPr marL="624078" lvl="0" indent="-514350">
              <a:buFont typeface="+mj-lt"/>
              <a:buAutoNum type="arabicPeriod"/>
            </a:pPr>
            <a:r>
              <a:rPr lang="en-GB" b="1" dirty="0" smtClean="0"/>
              <a:t>Measurements, physical examination and laboratory tests </a:t>
            </a:r>
            <a:endParaRPr lang="en-US" b="1" dirty="0" smtClean="0"/>
          </a:p>
          <a:p>
            <a:pPr marL="624078" lvl="0" indent="-514350">
              <a:buFont typeface="+mj-lt"/>
              <a:buAutoNum type="arabicPeriod"/>
            </a:pPr>
            <a:r>
              <a:rPr lang="en-GB" b="1" dirty="0" smtClean="0"/>
              <a:t>Key informant interviews</a:t>
            </a:r>
          </a:p>
          <a:p>
            <a:pPr marL="624078" lvl="0" indent="-514350">
              <a:buFont typeface="+mj-lt"/>
              <a:buAutoNum type="arabicPeriod"/>
            </a:pPr>
            <a:r>
              <a:rPr lang="en-GB" b="1" dirty="0" smtClean="0"/>
              <a:t>Maps </a:t>
            </a:r>
            <a:endParaRPr lang="en-US" b="1" dirty="0" smtClean="0"/>
          </a:p>
          <a:p>
            <a:pPr marL="624078" lvl="0" indent="-514350">
              <a:buFont typeface="+mj-lt"/>
              <a:buAutoNum type="arabicPeriod"/>
            </a:pPr>
            <a:r>
              <a:rPr lang="en-GB" b="1" dirty="0" smtClean="0"/>
              <a:t>Weighing scale  </a:t>
            </a:r>
            <a:endParaRPr lang="en-US" b="1" dirty="0" smtClean="0"/>
          </a:p>
          <a:p>
            <a:pPr marL="624078" lvl="0" indent="-514350">
              <a:buFont typeface="+mj-lt"/>
              <a:buAutoNum type="arabicPeriod"/>
            </a:pPr>
            <a:r>
              <a:rPr lang="en-GB" b="1" dirty="0" smtClean="0"/>
              <a:t>Specimen bottles</a:t>
            </a:r>
            <a:endParaRPr lang="en-US" b="1" dirty="0" smtClean="0"/>
          </a:p>
          <a:p>
            <a:endParaRPr lang="en-US" dirty="0"/>
          </a:p>
        </p:txBody>
      </p:sp>
      <p:sp>
        <p:nvSpPr>
          <p:cNvPr id="3" name="Title 2"/>
          <p:cNvSpPr>
            <a:spLocks noGrp="1"/>
          </p:cNvSpPr>
          <p:nvPr>
            <p:ph type="title"/>
          </p:nvPr>
        </p:nvSpPr>
        <p:spPr/>
        <p:txBody>
          <a:bodyPr>
            <a:normAutofit/>
          </a:bodyPr>
          <a:lstStyle/>
          <a:p>
            <a:r>
              <a:rPr lang="en-GB" dirty="0" smtClean="0"/>
              <a:t>DEVELOPING AND PRE-TESTING TOOLS FOR DATA COLLECTION</a:t>
            </a:r>
            <a:endParaRPr lang="en-US" dirty="0"/>
          </a:p>
        </p:txBody>
      </p:sp>
    </p:spTree>
    <p:extLst>
      <p:ext uri="{BB962C8B-B14F-4D97-AF65-F5344CB8AC3E}">
        <p14:creationId xmlns:p14="http://schemas.microsoft.com/office/powerpoint/2010/main" val="1877527860"/>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A questionnaire is a set of standardised questions designed to collect information about a specific aspect or issue in the community. </a:t>
            </a:r>
            <a:endParaRPr lang="en-US" sz="3200" b="1" dirty="0" smtClean="0"/>
          </a:p>
          <a:p>
            <a:r>
              <a:rPr lang="en-GB" sz="3200" b="1" dirty="0" smtClean="0"/>
              <a:t>Before you design a questionnaire it is important for you to know what information you need to collect and how it will be used</a:t>
            </a:r>
            <a:r>
              <a:rPr lang="en-GB" dirty="0" smtClean="0"/>
              <a:t>. </a:t>
            </a:r>
            <a:endParaRPr lang="en-US" dirty="0"/>
          </a:p>
        </p:txBody>
      </p:sp>
      <p:sp>
        <p:nvSpPr>
          <p:cNvPr id="3" name="Title 2"/>
          <p:cNvSpPr>
            <a:spLocks noGrp="1"/>
          </p:cNvSpPr>
          <p:nvPr>
            <p:ph type="title"/>
          </p:nvPr>
        </p:nvSpPr>
        <p:spPr/>
        <p:txBody>
          <a:bodyPr/>
          <a:lstStyle/>
          <a:p>
            <a:r>
              <a:rPr lang="en-GB" dirty="0" smtClean="0"/>
              <a:t>Questionnaire</a:t>
            </a:r>
            <a:endParaRPr lang="en-US" dirty="0"/>
          </a:p>
        </p:txBody>
      </p:sp>
    </p:spTree>
    <p:extLst>
      <p:ext uri="{BB962C8B-B14F-4D97-AF65-F5344CB8AC3E}">
        <p14:creationId xmlns:p14="http://schemas.microsoft.com/office/powerpoint/2010/main" val="1770811128"/>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b="1" dirty="0" smtClean="0"/>
              <a:t>A good questionnaire has the following the following criteria</a:t>
            </a:r>
            <a:endParaRPr lang="en-US" b="1" dirty="0" smtClean="0"/>
          </a:p>
          <a:p>
            <a:pPr lvl="0"/>
            <a:r>
              <a:rPr lang="en-GB" b="1" dirty="0" smtClean="0"/>
              <a:t>Has simple and specific questions. Avoids wording that is above the vocabulary or reading skills of the respondents. </a:t>
            </a:r>
            <a:endParaRPr lang="en-US" b="1" dirty="0" smtClean="0"/>
          </a:p>
          <a:p>
            <a:pPr lvl="0"/>
            <a:r>
              <a:rPr lang="en-GB" b="1" dirty="0" smtClean="0"/>
              <a:t>Has short and precise questions. The number of questions should not be too many or else they will put off the person being interviewed. In other words, keep it short and </a:t>
            </a:r>
            <a:br>
              <a:rPr lang="en-GB" b="1" dirty="0" smtClean="0"/>
            </a:br>
            <a:r>
              <a:rPr lang="en-GB" b="1" dirty="0" smtClean="0"/>
              <a:t>simple (KISS). </a:t>
            </a:r>
            <a:endParaRPr lang="en-US" b="1" dirty="0" smtClean="0"/>
          </a:p>
          <a:p>
            <a:pPr lvl="0"/>
            <a:r>
              <a:rPr lang="en-GB" b="1" dirty="0" smtClean="0"/>
              <a:t>Avoids use of abbreviations or jargon. </a:t>
            </a:r>
            <a:endParaRPr lang="en-US" b="1" dirty="0" smtClean="0"/>
          </a:p>
          <a:p>
            <a:r>
              <a:rPr lang="en-GB" b="1" dirty="0" smtClean="0"/>
              <a:t>Avoids questions that are too demanding and </a:t>
            </a:r>
            <a:br>
              <a:rPr lang="en-GB" b="1" dirty="0" smtClean="0"/>
            </a:br>
            <a:r>
              <a:rPr lang="en-GB" b="1" dirty="0" smtClean="0"/>
              <a:t>time consuming</a:t>
            </a:r>
            <a:r>
              <a:rPr lang="en-GB" dirty="0" smtClean="0"/>
              <a:t>.</a:t>
            </a:r>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Qualities of a Good Questionnaire </a:t>
            </a:r>
            <a:r>
              <a:rPr lang="en-US" dirty="0" smtClean="0"/>
              <a:t/>
            </a:r>
            <a:br>
              <a:rPr lang="en-US" dirty="0" smtClean="0"/>
            </a:br>
            <a:endParaRPr lang="en-US" dirty="0"/>
          </a:p>
        </p:txBody>
      </p:sp>
    </p:spTree>
    <p:extLst>
      <p:ext uri="{BB962C8B-B14F-4D97-AF65-F5344CB8AC3E}">
        <p14:creationId xmlns:p14="http://schemas.microsoft.com/office/powerpoint/2010/main" val="496719268"/>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b="1" dirty="0" smtClean="0"/>
              <a:t>Avoids bias in questions. Biased questions influence people to answer in a way that does not accurately reflect their position. For example, a question like ’Do you agree with the majority of the people that health standards are falling?’ implies that the respondent should agree.</a:t>
            </a:r>
            <a:endParaRPr lang="en-US" b="1" dirty="0" smtClean="0"/>
          </a:p>
          <a:p>
            <a:pPr lvl="0"/>
            <a:r>
              <a:rPr lang="en-GB" b="1" dirty="0" smtClean="0"/>
              <a:t>Avoids making assumptions. Questions such as ’How many children do you have?’ assume that the respondent has children. You should only ask this question after establishing the situation with the question ’Do you have children?’ </a:t>
            </a:r>
            <a:endParaRPr lang="en-US" b="1"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92104236"/>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Avoids double questions. For example, ’Did the MCH talk help to identify ways to improve the sanitation and nutrition of your children?’ It is better to ask about sanitation and nutrition separately</a:t>
            </a:r>
          </a:p>
          <a:p>
            <a:pPr lvl="0"/>
            <a:r>
              <a:rPr lang="en-GB" b="1" dirty="0" smtClean="0"/>
              <a:t>Has clear wording. Words such as majority, older people, regularly, might mean different things to different people and so should be avoided. </a:t>
            </a:r>
            <a:endParaRPr lang="en-US" b="1" dirty="0" smtClean="0"/>
          </a:p>
          <a:p>
            <a:pPr lvl="0"/>
            <a:r>
              <a:rPr lang="en-GB" b="1" dirty="0" smtClean="0"/>
              <a:t>Questions ask about simple common happenings. </a:t>
            </a:r>
            <a:endParaRPr lang="en-US" b="1" dirty="0" smtClean="0"/>
          </a:p>
          <a:p>
            <a:r>
              <a:rPr lang="en-GB" b="1" dirty="0" smtClean="0"/>
              <a:t>Questions range from known to unknown and from simple to complex</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803729979"/>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GB" b="1" dirty="0" smtClean="0"/>
              <a:t>All the questions should relate to the purpose of study. Eliminate ’nice to know’ questions,  you may end up with 'information overload’.</a:t>
            </a:r>
            <a:endParaRPr lang="en-US" b="1" dirty="0" smtClean="0"/>
          </a:p>
          <a:p>
            <a:pPr lvl="0"/>
            <a:r>
              <a:rPr lang="en-GB" b="1" dirty="0" smtClean="0"/>
              <a:t>Questions are acceptable to the people included in the </a:t>
            </a:r>
            <a:r>
              <a:rPr lang="en-GB" b="1" dirty="0" err="1" smtClean="0"/>
              <a:t>survey.You</a:t>
            </a:r>
            <a:r>
              <a:rPr lang="en-GB" b="1" dirty="0" smtClean="0"/>
              <a:t> should view the questions through the respondents eye and ask yourself the following:</a:t>
            </a:r>
            <a:br>
              <a:rPr lang="en-GB" b="1" dirty="0" smtClean="0"/>
            </a:br>
            <a:r>
              <a:rPr lang="en-GB" b="1" dirty="0" smtClean="0"/>
              <a:t> - Will the question be seen as reasonable?</a:t>
            </a:r>
            <a:br>
              <a:rPr lang="en-GB" b="1" dirty="0" smtClean="0"/>
            </a:br>
            <a:r>
              <a:rPr lang="en-GB" b="1" dirty="0" smtClean="0"/>
              <a:t> - Will it infringe on the respondents privacy?</a:t>
            </a:r>
            <a:br>
              <a:rPr lang="en-GB" b="1" dirty="0" smtClean="0"/>
            </a:br>
            <a:r>
              <a:rPr lang="en-GB" b="1" dirty="0" smtClean="0"/>
              <a:t> - Will the respondent be able and willing to </a:t>
            </a:r>
            <a:br>
              <a:rPr lang="en-GB" b="1" dirty="0" smtClean="0"/>
            </a:br>
            <a:r>
              <a:rPr lang="en-GB" b="1" dirty="0" smtClean="0"/>
              <a:t>   answer the question? </a:t>
            </a:r>
            <a:endParaRPr lang="en-US" b="1" dirty="0" smtClean="0"/>
          </a:p>
          <a:p>
            <a:pPr lvl="0"/>
            <a:r>
              <a:rPr lang="en-GB" b="1" dirty="0" smtClean="0"/>
              <a:t>Questions should not screen disease if no effective treatment can be offered for the cases found or if the condition is rare. </a:t>
            </a:r>
            <a:endParaRPr lang="en-US" b="1" dirty="0" smtClean="0"/>
          </a:p>
          <a:p>
            <a:pPr lvl="0"/>
            <a:r>
              <a:rPr lang="en-GB" b="1" dirty="0" smtClean="0"/>
              <a:t>Type of question should either be open- or closed-ended. </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372811484"/>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Questionnaire must be pre-tested before executing the survey. This helps to identify and eliminate questions that are defective or may lead to wrong information. You may even need to rephrase the questionnaire so that it can elicit the correct responses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669522714"/>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err="1" smtClean="0"/>
              <a:t>Questionaires</a:t>
            </a:r>
            <a:r>
              <a:rPr lang="en-GB" b="1" dirty="0" smtClean="0"/>
              <a:t> can help you collect four different types of information.</a:t>
            </a:r>
            <a:endParaRPr lang="en-US" b="1" dirty="0" smtClean="0"/>
          </a:p>
          <a:p>
            <a:pPr>
              <a:buNone/>
            </a:pPr>
            <a:r>
              <a:rPr lang="en-GB" b="1" dirty="0" smtClean="0">
                <a:hlinkClick r:id="rId2"/>
              </a:rPr>
              <a:t>1.Understanding</a:t>
            </a:r>
            <a:endParaRPr lang="en-US" b="1" dirty="0" smtClean="0"/>
          </a:p>
          <a:p>
            <a:r>
              <a:rPr lang="en-GB" b="1" dirty="0" smtClean="0"/>
              <a:t>Information about what people know or how well they understand something, that is, knowledge. For example, what is the major cause of accidental deaths among children in the home?</a:t>
            </a:r>
            <a:r>
              <a:rPr lang="en-US" b="1" dirty="0" smtClean="0"/>
              <a:t> </a:t>
            </a:r>
          </a:p>
          <a:p>
            <a:pPr>
              <a:buNone/>
            </a:pPr>
            <a:r>
              <a:rPr lang="en-GB" b="1" dirty="0" smtClean="0">
                <a:hlinkClick r:id="rId2"/>
              </a:rPr>
              <a:t>2.Beliefs, Attitudes and Opinions</a:t>
            </a:r>
            <a:endParaRPr lang="en-US" b="1" dirty="0" smtClean="0"/>
          </a:p>
          <a:p>
            <a:r>
              <a:rPr lang="en-GB" b="1" dirty="0" smtClean="0"/>
              <a:t>Information about people’s beliefs, attitudes and opinions. Here you would be asking people to share with you their thoughts, feelings, ideas, judgment or their way of thinking. For example, in your opinion does positive self-esteem prevent drug abuse </a:t>
            </a:r>
            <a:br>
              <a:rPr lang="en-GB" b="1" dirty="0" smtClean="0"/>
            </a:br>
            <a:r>
              <a:rPr lang="en-GB" b="1" dirty="0" smtClean="0"/>
              <a:t>among adolescents?</a:t>
            </a:r>
            <a:endParaRPr lang="en-US" b="1" dirty="0" smtClean="0"/>
          </a:p>
          <a:p>
            <a:pPr>
              <a:buNone/>
            </a:pPr>
            <a:endParaRPr lang="en-US" b="1" dirty="0" smtClean="0"/>
          </a:p>
          <a:p>
            <a:endParaRPr lang="en-US" b="1" dirty="0"/>
          </a:p>
        </p:txBody>
      </p:sp>
      <p:sp>
        <p:nvSpPr>
          <p:cNvPr id="3" name="Title 2"/>
          <p:cNvSpPr>
            <a:spLocks noGrp="1"/>
          </p:cNvSpPr>
          <p:nvPr>
            <p:ph type="title"/>
          </p:nvPr>
        </p:nvSpPr>
        <p:spPr/>
        <p:txBody>
          <a:bodyPr/>
          <a:lstStyle/>
          <a:p>
            <a:r>
              <a:rPr lang="en-GB" dirty="0" smtClean="0"/>
              <a:t>Types of Information </a:t>
            </a:r>
            <a:endParaRPr lang="en-US" dirty="0"/>
          </a:p>
        </p:txBody>
      </p:sp>
    </p:spTree>
    <p:extLst>
      <p:ext uri="{BB962C8B-B14F-4D97-AF65-F5344CB8AC3E}">
        <p14:creationId xmlns:p14="http://schemas.microsoft.com/office/powerpoint/2010/main" val="1960282230"/>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hlinkClick r:id="rId2"/>
              </a:rPr>
              <a:t>5.Behaviour</a:t>
            </a:r>
            <a:endParaRPr lang="en-US" b="1" dirty="0" smtClean="0"/>
          </a:p>
          <a:p>
            <a:r>
              <a:rPr lang="en-GB" b="1" dirty="0" smtClean="0"/>
              <a:t>Information about people’s behaviour. That is, what people have done in the past, present, and what they plan to do in the future. For example, have you ever attended an antenatal clinic?</a:t>
            </a:r>
            <a:endParaRPr lang="en-US" b="1" dirty="0" smtClean="0"/>
          </a:p>
          <a:p>
            <a:pPr>
              <a:buNone/>
            </a:pPr>
            <a:r>
              <a:rPr lang="en-US" b="1" dirty="0" smtClean="0">
                <a:hlinkClick r:id="rId2"/>
              </a:rPr>
              <a:t>4.</a:t>
            </a:r>
            <a:r>
              <a:rPr lang="en-GB" b="1" dirty="0" smtClean="0">
                <a:hlinkClick r:id="rId2"/>
              </a:rPr>
              <a:t>Attributes</a:t>
            </a:r>
            <a:endParaRPr lang="en-US" b="1" dirty="0" smtClean="0"/>
          </a:p>
          <a:p>
            <a:r>
              <a:rPr lang="en-GB" b="1" dirty="0" smtClean="0"/>
              <a:t>Information about peoples attributes. That is, their personal or demographic characteristics. For example, age, education, occupation and income.</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57732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Refers to failure to achieve the desired therapeutic response after initiation of therapy.</a:t>
            </a:r>
          </a:p>
          <a:p>
            <a:r>
              <a:rPr lang="en-US" b="1" dirty="0" smtClean="0"/>
              <a:t>May result from: poor adherence to treatment; unusual pharmacokinetic properties in patient and drug resistance</a:t>
            </a:r>
          </a:p>
          <a:p>
            <a:r>
              <a:rPr lang="en-US" b="1" dirty="0" smtClean="0"/>
              <a:t>Treatment failure should be suspected if the patient deteriorate clinically or if symptoms persist 3-14 days after initiation of drug therapy in accordance with recommended treatment regimen.</a:t>
            </a:r>
          </a:p>
          <a:p>
            <a:r>
              <a:rPr lang="en-US" b="1" dirty="0" smtClean="0"/>
              <a:t>Re-appearance of symptoms 14 days after initiation of treatment should be considered as a new infection and be treated with 1</a:t>
            </a:r>
            <a:r>
              <a:rPr lang="en-US" b="1" baseline="30000" dirty="0" smtClean="0"/>
              <a:t>st</a:t>
            </a:r>
            <a:r>
              <a:rPr lang="en-US" b="1" dirty="0" smtClean="0"/>
              <a:t> line treatment</a:t>
            </a:r>
            <a:endParaRPr lang="en-US" b="1" dirty="0"/>
          </a:p>
        </p:txBody>
      </p:sp>
      <p:sp>
        <p:nvSpPr>
          <p:cNvPr id="3" name="Title 2"/>
          <p:cNvSpPr>
            <a:spLocks noGrp="1"/>
          </p:cNvSpPr>
          <p:nvPr>
            <p:ph type="title"/>
          </p:nvPr>
        </p:nvSpPr>
        <p:spPr/>
        <p:txBody>
          <a:bodyPr/>
          <a:lstStyle/>
          <a:p>
            <a:r>
              <a:rPr lang="en-US" dirty="0" smtClean="0"/>
              <a:t>Treatment failure</a:t>
            </a:r>
            <a:endParaRPr lang="en-US" dirty="0"/>
          </a:p>
        </p:txBody>
      </p:sp>
    </p:spTree>
    <p:extLst>
      <p:ext uri="{BB962C8B-B14F-4D97-AF65-F5344CB8AC3E}">
        <p14:creationId xmlns:p14="http://schemas.microsoft.com/office/powerpoint/2010/main" val="3264156395"/>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 questionnaire should be laid out in such a way that it provides easy flow from one topic to another. It should have both open- and </a:t>
            </a:r>
            <a:br>
              <a:rPr lang="en-GB" b="1" dirty="0" smtClean="0"/>
            </a:br>
            <a:r>
              <a:rPr lang="en-GB" b="1" dirty="0" smtClean="0"/>
              <a:t>closed-ended </a:t>
            </a:r>
          </a:p>
          <a:p>
            <a:r>
              <a:rPr lang="en-GB" b="1" dirty="0" smtClean="0">
                <a:solidFill>
                  <a:srgbClr val="FF0000"/>
                </a:solidFill>
              </a:rPr>
              <a:t>An open-ended question </a:t>
            </a:r>
            <a:r>
              <a:rPr lang="en-GB" b="1" dirty="0" smtClean="0"/>
              <a:t>is a type of question that allows the respondent to provide their own answer. It encourages the respondent to think and describe a situation in their own words. The respondent is not given any answers to select from. The answer given is best recorded in the respondent’s own words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Types of Question </a:t>
            </a:r>
            <a:r>
              <a:rPr lang="en-US" dirty="0" smtClean="0"/>
              <a:t/>
            </a:r>
            <a:br>
              <a:rPr lang="en-US" dirty="0" smtClean="0"/>
            </a:br>
            <a:endParaRPr lang="en-US" dirty="0"/>
          </a:p>
        </p:txBody>
      </p:sp>
    </p:spTree>
    <p:extLst>
      <p:ext uri="{BB962C8B-B14F-4D97-AF65-F5344CB8AC3E}">
        <p14:creationId xmlns:p14="http://schemas.microsoft.com/office/powerpoint/2010/main" val="2407271907"/>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Although it is the easiest way to ask for information the responses are not easy to analyse. The answers are bound to be varied and so you need to categorise </a:t>
            </a:r>
            <a:br>
              <a:rPr lang="en-GB" b="1" dirty="0" smtClean="0"/>
            </a:br>
            <a:r>
              <a:rPr lang="en-GB" b="1" dirty="0" smtClean="0"/>
              <a:t>and summarise them.</a:t>
            </a:r>
            <a:endParaRPr lang="en-US" b="1" dirty="0" smtClean="0"/>
          </a:p>
          <a:p>
            <a:r>
              <a:rPr lang="en-GB" b="1" dirty="0" smtClean="0"/>
              <a:t> Open-ended questions are useful because they give more information on: </a:t>
            </a:r>
            <a:endParaRPr lang="en-US" b="1" dirty="0" smtClean="0"/>
          </a:p>
          <a:p>
            <a:pPr marL="624078" lvl="0" indent="-514350">
              <a:buFont typeface="+mj-lt"/>
              <a:buAutoNum type="arabicPeriod"/>
            </a:pPr>
            <a:r>
              <a:rPr lang="en-GB" b="1" dirty="0" smtClean="0"/>
              <a:t>Facts and details which the researcher may not be familiar with </a:t>
            </a:r>
            <a:endParaRPr lang="en-US" b="1" dirty="0" smtClean="0"/>
          </a:p>
          <a:p>
            <a:pPr marL="624078" lvl="0" indent="-514350">
              <a:buFont typeface="+mj-lt"/>
              <a:buAutoNum type="arabicPeriod"/>
            </a:pPr>
            <a:r>
              <a:rPr lang="en-GB" b="1" dirty="0" smtClean="0"/>
              <a:t>Opinions, attitudes and suggestions </a:t>
            </a:r>
            <a:endParaRPr lang="en-US" b="1" dirty="0" smtClean="0"/>
          </a:p>
          <a:p>
            <a:pPr marL="624078" lvl="0" indent="-514350">
              <a:buFont typeface="+mj-lt"/>
              <a:buAutoNum type="arabicPeriod"/>
            </a:pPr>
            <a:r>
              <a:rPr lang="en-GB" b="1" dirty="0" smtClean="0"/>
              <a:t>Sensitive issues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351525705"/>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t>The following are examples of open-ended questions: </a:t>
            </a:r>
            <a:endParaRPr lang="en-US" b="1" dirty="0" smtClean="0"/>
          </a:p>
          <a:p>
            <a:pPr lvl="0"/>
            <a:r>
              <a:rPr lang="en-GB" b="1" dirty="0" smtClean="0"/>
              <a:t>What did the traditional birth attendants do when your labour started? </a:t>
            </a:r>
            <a:endParaRPr lang="en-US" b="1" dirty="0" smtClean="0"/>
          </a:p>
          <a:p>
            <a:pPr lvl="0"/>
            <a:r>
              <a:rPr lang="en-GB" b="1" dirty="0" smtClean="0"/>
              <a:t>What do you think are the reasons for the high dropout rate of health committee members? </a:t>
            </a:r>
            <a:endParaRPr lang="en-US" b="1" dirty="0" smtClean="0"/>
          </a:p>
          <a:p>
            <a:pPr lvl="0"/>
            <a:r>
              <a:rPr lang="en-GB" b="1" dirty="0" smtClean="0"/>
              <a:t>What would you do if you noticed that your daughter (a schoolgirl) has a relationship with her teacher?</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4406280"/>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These are questions that offer the respondents a list of possible answers to choose from. </a:t>
            </a:r>
          </a:p>
          <a:p>
            <a:r>
              <a:rPr lang="en-GB" b="1" dirty="0" smtClean="0"/>
              <a:t>They are specific and useful when you are interested in certain aspects of an issue.</a:t>
            </a:r>
          </a:p>
          <a:p>
            <a:r>
              <a:rPr lang="en-GB" b="1" dirty="0" smtClean="0"/>
              <a:t>Although they produce more uniform answers than open-ended questions, they depend upon our knowing and including all the relevant answers in the list.</a:t>
            </a:r>
            <a:r>
              <a:rPr lang="en-GB" dirty="0" smtClean="0"/>
              <a:t> </a:t>
            </a:r>
            <a:endParaRPr lang="en-US" dirty="0"/>
          </a:p>
        </p:txBody>
      </p:sp>
      <p:sp>
        <p:nvSpPr>
          <p:cNvPr id="3" name="Title 2"/>
          <p:cNvSpPr>
            <a:spLocks noGrp="1"/>
          </p:cNvSpPr>
          <p:nvPr>
            <p:ph type="title"/>
          </p:nvPr>
        </p:nvSpPr>
        <p:spPr/>
        <p:txBody>
          <a:bodyPr>
            <a:normAutofit/>
          </a:bodyPr>
          <a:lstStyle/>
          <a:p>
            <a:r>
              <a:rPr lang="en-GB" dirty="0" smtClean="0"/>
              <a:t> </a:t>
            </a:r>
            <a:r>
              <a:rPr lang="en-US" dirty="0" smtClean="0"/>
              <a:t/>
            </a:r>
            <a:br>
              <a:rPr lang="en-US" dirty="0" smtClean="0"/>
            </a:br>
            <a:r>
              <a:rPr lang="en-GB" dirty="0" smtClean="0"/>
              <a:t>Closed-ended Question</a:t>
            </a:r>
            <a:endParaRPr lang="en-US" dirty="0"/>
          </a:p>
        </p:txBody>
      </p:sp>
    </p:spTree>
    <p:extLst>
      <p:ext uri="{BB962C8B-B14F-4D97-AF65-F5344CB8AC3E}">
        <p14:creationId xmlns:p14="http://schemas.microsoft.com/office/powerpoint/2010/main" val="2601303173"/>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Did you eat any of the following foods yesterday? Circle ’Yes’ if you ate any of the foods listed.</a:t>
            </a:r>
            <a:endParaRPr lang="en-US" b="1" dirty="0" smtClean="0"/>
          </a:p>
          <a:p>
            <a:r>
              <a:rPr lang="en-GB" b="1" dirty="0" smtClean="0"/>
              <a:t>1. Peas, bean, lentils  Yes/No</a:t>
            </a:r>
            <a:br>
              <a:rPr lang="en-GB" b="1" dirty="0" smtClean="0"/>
            </a:br>
            <a:r>
              <a:rPr lang="en-GB" b="1" dirty="0" smtClean="0"/>
              <a:t>2. Fish or meat           Yes/No</a:t>
            </a:r>
            <a:endParaRPr lang="en-US" b="1" dirty="0" smtClean="0"/>
          </a:p>
          <a:p>
            <a:r>
              <a:rPr lang="en-GB" b="1" dirty="0" smtClean="0"/>
              <a:t>3. Eggs                      Yes/No</a:t>
            </a:r>
            <a:endParaRPr lang="en-US" b="1" dirty="0" smtClean="0"/>
          </a:p>
          <a:p>
            <a:r>
              <a:rPr lang="en-GB" b="1" dirty="0" smtClean="0"/>
              <a:t>4. Milk or cheese        Yes/No</a:t>
            </a:r>
          </a:p>
          <a:p>
            <a:pPr>
              <a:buNone/>
            </a:pPr>
            <a:r>
              <a:rPr lang="en-GB" b="1" dirty="0" smtClean="0"/>
              <a:t>How useful have the activities of the village health committee been in the development of this village? </a:t>
            </a:r>
            <a:br>
              <a:rPr lang="en-GB" b="1" dirty="0" smtClean="0"/>
            </a:br>
            <a:r>
              <a:rPr lang="en-GB" b="1" dirty="0" smtClean="0"/>
              <a:t>Tick the box corresponding with the correct answer.</a:t>
            </a:r>
            <a:endParaRPr lang="en-US" b="1" dirty="0" smtClean="0"/>
          </a:p>
          <a:p>
            <a:r>
              <a:rPr lang="en-GB" b="1" dirty="0" smtClean="0"/>
              <a:t>1. Extremely useful           3. Not very useful</a:t>
            </a:r>
            <a:br>
              <a:rPr lang="en-GB" b="1" dirty="0" smtClean="0"/>
            </a:br>
            <a:r>
              <a:rPr lang="en-GB" b="1" dirty="0" smtClean="0"/>
              <a:t>2. Very useful                   4. Not useful at all</a:t>
            </a:r>
            <a:endParaRPr lang="en-US" b="1" dirty="0" smtClean="0"/>
          </a:p>
          <a:p>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7136240"/>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It is very important to pre-test all the instruments you intend to use before they are finally administered. </a:t>
            </a:r>
          </a:p>
          <a:p>
            <a:r>
              <a:rPr lang="en-GB" b="1" dirty="0" smtClean="0"/>
              <a:t>It enables the interviewing team to discern, alter or delete questions which are being misinterpreted or are too sensitive to be asked without offending people.</a:t>
            </a:r>
          </a:p>
          <a:p>
            <a:r>
              <a:rPr lang="en-GB" b="1" dirty="0" smtClean="0"/>
              <a:t> It also gives you the opportunity to discover if the various parts of the questionnaire flow in a logical order</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Pre-testing the Instruments </a:t>
            </a:r>
            <a:r>
              <a:rPr lang="en-US" dirty="0" smtClean="0"/>
              <a:t/>
            </a:r>
            <a:br>
              <a:rPr lang="en-US" dirty="0" smtClean="0"/>
            </a:br>
            <a:endParaRPr lang="en-US" dirty="0"/>
          </a:p>
        </p:txBody>
      </p:sp>
    </p:spTree>
    <p:extLst>
      <p:ext uri="{BB962C8B-B14F-4D97-AF65-F5344CB8AC3E}">
        <p14:creationId xmlns:p14="http://schemas.microsoft.com/office/powerpoint/2010/main" val="1814643346"/>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624078" lvl="0" indent="-514350">
              <a:buFont typeface="+mj-lt"/>
              <a:buAutoNum type="arabicPeriod"/>
            </a:pPr>
            <a:r>
              <a:rPr lang="en-GB" b="1" dirty="0" smtClean="0"/>
              <a:t>Does each question measure what it is intended to measure? </a:t>
            </a:r>
            <a:endParaRPr lang="en-US" b="1" dirty="0" smtClean="0"/>
          </a:p>
          <a:p>
            <a:pPr marL="624078" lvl="0" indent="-514350">
              <a:buFont typeface="+mj-lt"/>
              <a:buAutoNum type="arabicPeriod"/>
            </a:pPr>
            <a:r>
              <a:rPr lang="en-GB" b="1" dirty="0" smtClean="0"/>
              <a:t>Do respondents understand all the words? </a:t>
            </a:r>
            <a:endParaRPr lang="en-US" b="1" dirty="0" smtClean="0"/>
          </a:p>
          <a:p>
            <a:pPr marL="624078" lvl="0" indent="-514350">
              <a:buFont typeface="+mj-lt"/>
              <a:buAutoNum type="arabicPeriod"/>
            </a:pPr>
            <a:r>
              <a:rPr lang="en-GB" b="1" dirty="0" smtClean="0"/>
              <a:t>Are questions interpreted similarly by </a:t>
            </a:r>
            <a:br>
              <a:rPr lang="en-GB" b="1" dirty="0" smtClean="0"/>
            </a:br>
            <a:r>
              <a:rPr lang="en-GB" b="1" dirty="0" smtClean="0"/>
              <a:t>all respondents? </a:t>
            </a:r>
            <a:endParaRPr lang="en-US" b="1" dirty="0" smtClean="0"/>
          </a:p>
          <a:p>
            <a:pPr marL="624078" lvl="0" indent="-514350">
              <a:buFont typeface="+mj-lt"/>
              <a:buAutoNum type="arabicPeriod"/>
            </a:pPr>
            <a:r>
              <a:rPr lang="en-GB" b="1" dirty="0" smtClean="0"/>
              <a:t>Does each closed ended question have an answer that applies to each respondent?</a:t>
            </a:r>
            <a:endParaRPr lang="en-US" b="1" dirty="0" smtClean="0"/>
          </a:p>
          <a:p>
            <a:pPr marL="624078" lvl="0" indent="-514350">
              <a:buFont typeface="+mj-lt"/>
              <a:buAutoNum type="arabicPeriod"/>
            </a:pPr>
            <a:r>
              <a:rPr lang="en-GB" b="1" dirty="0" smtClean="0"/>
              <a:t>Does the questionnaire create a positive impression, one that motivates people to answer it? </a:t>
            </a:r>
            <a:endParaRPr lang="en-US" b="1" dirty="0" smtClean="0"/>
          </a:p>
          <a:p>
            <a:pPr marL="624078" lvl="0" indent="-514350">
              <a:buFont typeface="+mj-lt"/>
              <a:buAutoNum type="arabicPeriod"/>
            </a:pPr>
            <a:r>
              <a:rPr lang="en-GB" b="1" dirty="0" smtClean="0"/>
              <a:t>Are the answers which respondents can choose from correct? Are some responses missing? Do some questions elicit </a:t>
            </a:r>
            <a:r>
              <a:rPr lang="en-GB" b="1" dirty="0" err="1" smtClean="0"/>
              <a:t>uninterpretable</a:t>
            </a:r>
            <a:r>
              <a:rPr lang="en-GB" b="1" dirty="0" smtClean="0"/>
              <a:t> answers? </a:t>
            </a:r>
            <a:endParaRPr lang="en-US" b="1" dirty="0" smtClean="0"/>
          </a:p>
          <a:p>
            <a:pPr marL="624078" indent="-514350">
              <a:buFont typeface="+mj-lt"/>
              <a:buAutoNum type="arabicPeriod"/>
            </a:pPr>
            <a:r>
              <a:rPr lang="en-GB" b="1" dirty="0" smtClean="0"/>
              <a:t>Does any part of the questionnaire suggest bias on the part of the researcher</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Points to Look for When Pre-testing a Questionnaire </a:t>
            </a:r>
            <a:r>
              <a:rPr lang="en-US" dirty="0" smtClean="0"/>
              <a:t/>
            </a:r>
            <a:br>
              <a:rPr lang="en-US" dirty="0" smtClean="0"/>
            </a:br>
            <a:endParaRPr lang="en-US" dirty="0"/>
          </a:p>
        </p:txBody>
      </p:sp>
    </p:spTree>
    <p:extLst>
      <p:ext uri="{BB962C8B-B14F-4D97-AF65-F5344CB8AC3E}">
        <p14:creationId xmlns:p14="http://schemas.microsoft.com/office/powerpoint/2010/main" val="3135267568"/>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GB" b="1" dirty="0" smtClean="0"/>
              <a:t>During pre-testing, you examine individual questions as well as the whole questionnaire critically by:</a:t>
            </a:r>
            <a:endParaRPr lang="en-US" b="1" dirty="0" smtClean="0"/>
          </a:p>
          <a:p>
            <a:pPr marL="624078" indent="-514350">
              <a:buFont typeface="+mj-lt"/>
              <a:buAutoNum type="arabicPeriod"/>
            </a:pPr>
            <a:r>
              <a:rPr lang="en-GB" b="1" dirty="0" smtClean="0"/>
              <a:t>Asking colleagues to review the questions critically</a:t>
            </a:r>
            <a:br>
              <a:rPr lang="en-GB" b="1" dirty="0" smtClean="0"/>
            </a:br>
            <a:r>
              <a:rPr lang="en-GB" b="1" dirty="0" smtClean="0"/>
              <a:t>This helps you to identify if the questions are clear and whether they meet the study objectives. </a:t>
            </a:r>
            <a:endParaRPr lang="en-US" b="1" dirty="0" smtClean="0"/>
          </a:p>
          <a:p>
            <a:pPr marL="624078" indent="-514350">
              <a:buFont typeface="+mj-lt"/>
              <a:buAutoNum type="arabicPeriod"/>
            </a:pPr>
            <a:r>
              <a:rPr lang="en-GB" b="1" dirty="0" smtClean="0"/>
              <a:t>Pre-testing the questionnaire on people who are very similar to your target group</a:t>
            </a:r>
            <a:br>
              <a:rPr lang="en-GB" b="1" dirty="0" smtClean="0"/>
            </a:br>
            <a:r>
              <a:rPr lang="en-GB" b="1" dirty="0" smtClean="0"/>
              <a:t>It is also important to pre-test your instruments on a community that is very similar to the one in which the survey will be done.</a:t>
            </a:r>
            <a:endParaRPr lang="en-US" b="1" dirty="0" smtClean="0"/>
          </a:p>
          <a:p>
            <a:pPr marL="624078" indent="-514350">
              <a:buFont typeface="+mj-lt"/>
              <a:buAutoNum type="arabicPeriod"/>
            </a:pPr>
            <a:r>
              <a:rPr lang="en-GB" b="1" dirty="0" smtClean="0"/>
              <a:t>Simulating the actual data collection procedure</a:t>
            </a:r>
            <a:br>
              <a:rPr lang="en-GB" b="1" dirty="0" smtClean="0"/>
            </a:br>
            <a:r>
              <a:rPr lang="en-GB" b="1" dirty="0" smtClean="0"/>
              <a:t>If for instance you are going to administer a questionnaire, you should give each interviewer/interpreter a copy and ask them to administer it to the group</a:t>
            </a:r>
            <a:endParaRPr lang="en-US" b="1" dirty="0"/>
          </a:p>
        </p:txBody>
      </p:sp>
      <p:sp>
        <p:nvSpPr>
          <p:cNvPr id="3" name="Title 2"/>
          <p:cNvSpPr>
            <a:spLocks noGrp="1"/>
          </p:cNvSpPr>
          <p:nvPr>
            <p:ph type="title"/>
          </p:nvPr>
        </p:nvSpPr>
        <p:spPr/>
        <p:txBody>
          <a:bodyPr>
            <a:normAutofit fontScale="90000"/>
          </a:bodyPr>
          <a:lstStyle/>
          <a:p>
            <a:r>
              <a:rPr lang="en-GB" dirty="0" smtClean="0"/>
              <a:t> </a:t>
            </a:r>
            <a:r>
              <a:rPr lang="en-US" dirty="0" smtClean="0"/>
              <a:t/>
            </a:r>
            <a:br>
              <a:rPr lang="en-US" dirty="0" smtClean="0"/>
            </a:br>
            <a:r>
              <a:rPr lang="en-GB" dirty="0" smtClean="0"/>
              <a:t>Procedure for Pre-testing </a:t>
            </a:r>
            <a:r>
              <a:rPr lang="en-US" dirty="0" smtClean="0"/>
              <a:t/>
            </a:r>
            <a:br>
              <a:rPr lang="en-US" dirty="0" smtClean="0"/>
            </a:br>
            <a:endParaRPr lang="en-US" dirty="0"/>
          </a:p>
        </p:txBody>
      </p:sp>
    </p:spTree>
    <p:extLst>
      <p:ext uri="{BB962C8B-B14F-4D97-AF65-F5344CB8AC3E}">
        <p14:creationId xmlns:p14="http://schemas.microsoft.com/office/powerpoint/2010/main" val="800620902"/>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b="1" dirty="0" smtClean="0"/>
              <a:t>4.Obtaining feedback about the form and content of the </a:t>
            </a:r>
            <a:r>
              <a:rPr lang="en-GB" sz="3100" b="1" dirty="0" smtClean="0"/>
              <a:t>questionnaire</a:t>
            </a:r>
            <a:br>
              <a:rPr lang="en-GB" sz="3100" b="1" dirty="0" smtClean="0"/>
            </a:br>
            <a:r>
              <a:rPr lang="en-GB" sz="3100" b="1" dirty="0" smtClean="0"/>
              <a:t>Were any questions misunderstood? Were the directions clear? Was the questionnaire too long or too difficult? How long did it take to fill it out? Was there enough space for the responses? You should leave in each questionnaire more space for answers than is planned for the final one. This gives the interviewer more space to fill in responses to questions which had not been anticipated.</a:t>
            </a:r>
            <a:endParaRPr lang="en-US" sz="31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530894987"/>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sz="2800" b="1" dirty="0" smtClean="0"/>
              <a:t>5.Checking if the questions produce the information we need</a:t>
            </a:r>
            <a:br>
              <a:rPr lang="en-GB" sz="2800" b="1" dirty="0" smtClean="0"/>
            </a:br>
            <a:r>
              <a:rPr lang="en-GB" sz="2800" b="1" dirty="0" smtClean="0"/>
              <a:t>Does the question illicit the information that you need? </a:t>
            </a:r>
            <a:endParaRPr lang="en-US" sz="2800" b="1" dirty="0" smtClean="0"/>
          </a:p>
          <a:p>
            <a:pPr>
              <a:buNone/>
            </a:pPr>
            <a:r>
              <a:rPr lang="en-US" sz="2800" b="1" dirty="0" smtClean="0"/>
              <a:t>6.</a:t>
            </a:r>
            <a:r>
              <a:rPr lang="en-GB" sz="2800" b="1" dirty="0" smtClean="0"/>
              <a:t>Trying out your tabulation and analysis procedure</a:t>
            </a:r>
            <a:br>
              <a:rPr lang="en-GB" sz="2800" b="1" dirty="0" smtClean="0"/>
            </a:br>
            <a:r>
              <a:rPr lang="en-GB" sz="2800" b="1" dirty="0" smtClean="0"/>
              <a:t>Does the questionnaire yield data that can be analysed in the way that is needed </a:t>
            </a:r>
            <a:endParaRPr lang="en-US" sz="2800" b="1" dirty="0" smtClean="0"/>
          </a:p>
          <a:p>
            <a:pPr>
              <a:buNone/>
            </a:pPr>
            <a:r>
              <a:rPr lang="en-GB" b="1" dirty="0" smtClean="0"/>
              <a:t>7.Revising</a:t>
            </a:r>
            <a:br>
              <a:rPr lang="en-GB" b="1" dirty="0" smtClean="0"/>
            </a:br>
            <a:r>
              <a:rPr lang="en-GB" b="1" dirty="0" smtClean="0"/>
              <a:t>Check the final draft by going over each question. Ask yourself what the information gathered from each question means and whether it will contribute to the study.</a:t>
            </a:r>
            <a:endParaRPr lang="en-US" b="1" dirty="0" smtClean="0"/>
          </a:p>
          <a:p>
            <a:pPr>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589709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 all suspected treatment failures, examination of well prepared thin and thick blood smears under light microscopy must be performed.</a:t>
            </a:r>
          </a:p>
          <a:p>
            <a:r>
              <a:rPr lang="en-US" b="1" dirty="0" smtClean="0"/>
              <a:t>Confirmed cases of treatment failure should be treated with second line drugs</a:t>
            </a:r>
          </a:p>
          <a:p>
            <a:r>
              <a:rPr lang="en-US" b="1" dirty="0" smtClean="0"/>
              <a:t>In cases where the cause of treatment failure is established to be non compliance, the same course of first line drugs may be used</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210112804"/>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This is a group discussion that gathers together people from similar backgrounds or experiences to discuss a specific topic of interest to the researcher. </a:t>
            </a:r>
          </a:p>
          <a:p>
            <a:r>
              <a:rPr lang="en-GB" b="1" dirty="0" smtClean="0"/>
              <a:t>The group of participants are guided by a moderator (or group facilitator), who introduces topics for discussion and helps the group to participate in a lively and natural discussion amongst themselves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Focus Group Discussions (FGDs) </a:t>
            </a:r>
            <a:r>
              <a:rPr lang="en-US" dirty="0" smtClean="0"/>
              <a:t/>
            </a:r>
            <a:br>
              <a:rPr lang="en-US" dirty="0" smtClean="0"/>
            </a:br>
            <a:endParaRPr lang="en-US" dirty="0"/>
          </a:p>
        </p:txBody>
      </p:sp>
    </p:spTree>
    <p:extLst>
      <p:ext uri="{BB962C8B-B14F-4D97-AF65-F5344CB8AC3E}">
        <p14:creationId xmlns:p14="http://schemas.microsoft.com/office/powerpoint/2010/main" val="3833422520"/>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 focus group is not a group interview where a moderator asks the group questions and participants individually provide answers.</a:t>
            </a:r>
          </a:p>
          <a:p>
            <a:r>
              <a:rPr lang="en-GB" b="1" dirty="0" smtClean="0"/>
              <a:t> The focus group relies on group discussion and is especially successful where the participants are able to talk to each other about the topic of interest. </a:t>
            </a:r>
          </a:p>
          <a:p>
            <a:r>
              <a:rPr lang="en-GB" b="1" dirty="0" smtClean="0"/>
              <a:t>This is important as it allows the participants the opportunity to disagree or agree with each other.</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5779309"/>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It can provide insight into how a group thinks about an issue, about the range of opinions and ideas, and the inconsistencies and variation that exist in a particular community in terms of beliefs and their experiences and practices</a:t>
            </a:r>
            <a:r>
              <a:rPr lang="en-GB" dirty="0" smtClean="0"/>
              <a:t>.</a:t>
            </a:r>
            <a:endParaRPr lang="en-US" dirty="0" smtClean="0"/>
          </a:p>
          <a:p>
            <a:r>
              <a:rPr lang="en-GB" b="1" dirty="0" smtClean="0"/>
              <a:t>The discussion is usually ’focused’ on a particular area of interest. It does not usually cover a large range of issues, but allows you to explore one or two topics in greater detail</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17447018"/>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solidFill>
                  <a:srgbClr val="FF0000"/>
                </a:solidFill>
              </a:rPr>
              <a:t>Step One: Preparation</a:t>
            </a:r>
            <a:r>
              <a:rPr lang="en-GB" b="1" dirty="0" smtClean="0"/>
              <a:t/>
            </a:r>
            <a:br>
              <a:rPr lang="en-GB" b="1" dirty="0" smtClean="0"/>
            </a:br>
            <a:r>
              <a:rPr lang="en-GB" b="1" dirty="0" smtClean="0"/>
              <a:t>First you recruit participants. Focus groups are ’focused’ because the participants usually share a common characteristic. This may be age, sex, educational background, religion or something directly related to the topic</a:t>
            </a:r>
          </a:p>
          <a:p>
            <a:r>
              <a:rPr lang="en-GB" b="1" dirty="0" smtClean="0">
                <a:solidFill>
                  <a:srgbClr val="FF0000"/>
                </a:solidFill>
              </a:rPr>
              <a:t>Step Two: Physical Arrangement</a:t>
            </a:r>
            <a:endParaRPr lang="en-US" b="1" dirty="0" smtClean="0">
              <a:solidFill>
                <a:srgbClr val="FF0000"/>
              </a:solidFill>
            </a:endParaRPr>
          </a:p>
          <a:p>
            <a:pPr>
              <a:buNone/>
            </a:pPr>
            <a:r>
              <a:rPr lang="en-GB" b="1" dirty="0" smtClean="0"/>
              <a:t>It is good to make sitting arrangements that allow participants to see each other. Circular seating is the best as everybody can see each other</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Conducting a Focus Group Discussion </a:t>
            </a:r>
            <a:r>
              <a:rPr lang="en-US" dirty="0" smtClean="0"/>
              <a:t/>
            </a:r>
            <a:br>
              <a:rPr lang="en-US" dirty="0" smtClean="0"/>
            </a:br>
            <a:endParaRPr lang="en-US" dirty="0"/>
          </a:p>
        </p:txBody>
      </p:sp>
    </p:spTree>
    <p:extLst>
      <p:ext uri="{BB962C8B-B14F-4D97-AF65-F5344CB8AC3E}">
        <p14:creationId xmlns:p14="http://schemas.microsoft.com/office/powerpoint/2010/main" val="2371006353"/>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solidFill>
                  <a:srgbClr val="FF0000"/>
                </a:solidFill>
              </a:rPr>
              <a:t>Step Three: Preparing a Discussion Guide</a:t>
            </a:r>
            <a:r>
              <a:rPr lang="en-GB" dirty="0" smtClean="0"/>
              <a:t/>
            </a:r>
            <a:br>
              <a:rPr lang="en-GB" dirty="0" smtClean="0"/>
            </a:br>
            <a:r>
              <a:rPr lang="en-GB" b="1" dirty="0" smtClean="0"/>
              <a:t>You should prepare a set of questions that will help you to guide the discussion. These questions should also allow free flow from one aspect of the topic to the next in a relevant fashion</a:t>
            </a:r>
          </a:p>
          <a:p>
            <a:r>
              <a:rPr lang="en-GB" b="1" dirty="0" smtClean="0">
                <a:solidFill>
                  <a:srgbClr val="FF0000"/>
                </a:solidFill>
              </a:rPr>
              <a:t>Step Four: The Discussion</a:t>
            </a:r>
            <a:r>
              <a:rPr lang="en-GB" b="1" dirty="0" smtClean="0"/>
              <a:t/>
            </a:r>
            <a:br>
              <a:rPr lang="en-GB" b="1" dirty="0" smtClean="0"/>
            </a:br>
            <a:r>
              <a:rPr lang="en-GB" b="1" dirty="0" smtClean="0"/>
              <a:t>Before you proceed you should identify among your team one facilitator and one recorder and introduce them to </a:t>
            </a:r>
            <a:br>
              <a:rPr lang="en-GB" b="1" dirty="0" smtClean="0"/>
            </a:br>
            <a:r>
              <a:rPr lang="en-GB" b="1" dirty="0" smtClean="0"/>
              <a:t>the group</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49009393"/>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lvl="0" indent="-514350">
              <a:buFont typeface="+mj-lt"/>
              <a:buAutoNum type="arabicPeriod"/>
            </a:pPr>
            <a:r>
              <a:rPr lang="en-GB" b="1" dirty="0" smtClean="0"/>
              <a:t>Introducing the topic and all the other participants</a:t>
            </a:r>
            <a:endParaRPr lang="en-US" b="1" dirty="0" smtClean="0"/>
          </a:p>
          <a:p>
            <a:pPr marL="624078" lvl="0" indent="-514350">
              <a:buFont typeface="+mj-lt"/>
              <a:buAutoNum type="arabicPeriod"/>
            </a:pPr>
            <a:r>
              <a:rPr lang="en-GB" b="1" dirty="0" smtClean="0"/>
              <a:t>Reassuring them and explaining the purpose of the discussion and the type of information required. </a:t>
            </a:r>
            <a:endParaRPr lang="en-US" b="1" dirty="0" smtClean="0"/>
          </a:p>
          <a:p>
            <a:pPr marL="624078" lvl="0" indent="-514350">
              <a:buFont typeface="+mj-lt"/>
              <a:buAutoNum type="arabicPeriod"/>
            </a:pPr>
            <a:r>
              <a:rPr lang="en-GB" b="1" dirty="0" smtClean="0"/>
              <a:t>The facilitator formulates and asks questions following the prepared guide. The facilitator should involve all the members but must remain neutral to all responses so that the participants can freely express their feelings, opinions and views. </a:t>
            </a:r>
            <a:endParaRPr lang="en-US" b="1" dirty="0" smtClean="0"/>
          </a:p>
          <a:p>
            <a:pPr marL="624078" indent="-514350">
              <a:buFont typeface="+mj-lt"/>
              <a:buAutoNum type="arabicPeriod"/>
            </a:pPr>
            <a:r>
              <a:rPr lang="en-GB" b="1" dirty="0" smtClean="0"/>
              <a:t>Encouraging involvement of all the members of the group</a:t>
            </a:r>
            <a:endParaRPr lang="en-US" b="1" dirty="0"/>
          </a:p>
        </p:txBody>
      </p:sp>
      <p:sp>
        <p:nvSpPr>
          <p:cNvPr id="3" name="Title 2"/>
          <p:cNvSpPr>
            <a:spLocks noGrp="1"/>
          </p:cNvSpPr>
          <p:nvPr>
            <p:ph type="title"/>
          </p:nvPr>
        </p:nvSpPr>
        <p:spPr/>
        <p:txBody>
          <a:bodyPr/>
          <a:lstStyle/>
          <a:p>
            <a:r>
              <a:rPr lang="en-GB" dirty="0" smtClean="0"/>
              <a:t>Functions of the Facilitator </a:t>
            </a:r>
            <a:endParaRPr lang="en-US" dirty="0"/>
          </a:p>
        </p:txBody>
      </p:sp>
    </p:spTree>
    <p:extLst>
      <p:ext uri="{BB962C8B-B14F-4D97-AF65-F5344CB8AC3E}">
        <p14:creationId xmlns:p14="http://schemas.microsoft.com/office/powerpoint/2010/main" val="1502642055"/>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GB" b="1" dirty="0" smtClean="0"/>
              <a:t> </a:t>
            </a:r>
            <a:r>
              <a:rPr lang="en-GB" b="1" dirty="0" smtClean="0">
                <a:solidFill>
                  <a:srgbClr val="FF0000"/>
                </a:solidFill>
              </a:rPr>
              <a:t>What the Recorder Records</a:t>
            </a:r>
            <a:r>
              <a:rPr lang="en-GB" dirty="0" smtClean="0">
                <a:solidFill>
                  <a:srgbClr val="FF0000"/>
                </a:solidFill>
              </a:rPr>
              <a:t> </a:t>
            </a:r>
            <a:endParaRPr lang="en-US" dirty="0" smtClean="0">
              <a:solidFill>
                <a:srgbClr val="FF0000"/>
              </a:solidFill>
            </a:endParaRPr>
          </a:p>
          <a:p>
            <a:r>
              <a:rPr lang="en-GB" sz="3100" b="1" dirty="0" smtClean="0"/>
              <a:t>The recorder records all key issues raised in the session and other factors that may influence the interpretation of information in as much detail as possible.</a:t>
            </a:r>
          </a:p>
          <a:p>
            <a:pPr>
              <a:buNone/>
            </a:pPr>
            <a:r>
              <a:rPr lang="en-GB" sz="3100" b="1" dirty="0" smtClean="0"/>
              <a:t>The following must also be recorded: </a:t>
            </a:r>
            <a:endParaRPr lang="en-US" sz="3100" b="1" dirty="0" smtClean="0"/>
          </a:p>
          <a:p>
            <a:pPr marL="624078" lvl="0" indent="-514350">
              <a:buFont typeface="+mj-lt"/>
              <a:buAutoNum type="arabicPeriod"/>
            </a:pPr>
            <a:r>
              <a:rPr lang="en-GB" sz="3100" b="1" dirty="0" smtClean="0"/>
              <a:t>Date, time, place </a:t>
            </a:r>
            <a:endParaRPr lang="en-US" sz="3100" b="1" dirty="0" smtClean="0"/>
          </a:p>
          <a:p>
            <a:pPr marL="624078" lvl="0" indent="-514350">
              <a:buFont typeface="+mj-lt"/>
              <a:buAutoNum type="arabicPeriod"/>
            </a:pPr>
            <a:r>
              <a:rPr lang="en-GB" sz="3100" b="1" dirty="0" smtClean="0"/>
              <a:t>Names of participants </a:t>
            </a:r>
            <a:endParaRPr lang="en-US" sz="3100" b="1" dirty="0" smtClean="0"/>
          </a:p>
          <a:p>
            <a:pPr marL="624078" lvl="0" indent="-514350">
              <a:buFont typeface="+mj-lt"/>
              <a:buAutoNum type="arabicPeriod"/>
            </a:pPr>
            <a:r>
              <a:rPr lang="en-GB" sz="3100" b="1" dirty="0" smtClean="0"/>
              <a:t>Description of the group level of participation including any </a:t>
            </a:r>
            <a:br>
              <a:rPr lang="en-GB" sz="3100" b="1" dirty="0" smtClean="0"/>
            </a:br>
            <a:r>
              <a:rPr lang="en-GB" sz="3100" b="1" dirty="0" smtClean="0"/>
              <a:t>dominant participant </a:t>
            </a:r>
            <a:endParaRPr lang="en-US" sz="3100" b="1" dirty="0" smtClean="0"/>
          </a:p>
          <a:p>
            <a:pPr marL="624078" lvl="0" indent="-514350">
              <a:buFont typeface="+mj-lt"/>
              <a:buAutoNum type="arabicPeriod"/>
            </a:pPr>
            <a:r>
              <a:rPr lang="en-GB" sz="3100" b="1" dirty="0" smtClean="0"/>
              <a:t>Details of opinions of participants as much as possible using their own words especially for key statements </a:t>
            </a:r>
            <a:endParaRPr lang="en-US" sz="3100" b="1" dirty="0" smtClean="0"/>
          </a:p>
          <a:p>
            <a:pPr marL="624078" indent="-514350">
              <a:buFont typeface="+mj-lt"/>
              <a:buAutoNum type="arabicPeriod"/>
            </a:pPr>
            <a:r>
              <a:rPr lang="en-GB" sz="3100" b="1" dirty="0" smtClean="0"/>
              <a:t>Details of emotional aspects and the vocabulary used</a:t>
            </a:r>
            <a:r>
              <a:rPr lang="en-GB"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60867882"/>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Objectives</a:t>
            </a:r>
            <a:endParaRPr lang="en-US" dirty="0" smtClean="0"/>
          </a:p>
          <a:p>
            <a:pPr>
              <a:buNone/>
            </a:pPr>
            <a:r>
              <a:rPr lang="en-GB" sz="3600" b="1" dirty="0" smtClean="0"/>
              <a:t>By the end of this section you will be able to: </a:t>
            </a:r>
            <a:endParaRPr lang="en-US" sz="3600" b="1" dirty="0" smtClean="0"/>
          </a:p>
          <a:p>
            <a:pPr lvl="0"/>
            <a:r>
              <a:rPr lang="en-GB" sz="3600" b="1" dirty="0" smtClean="0"/>
              <a:t>Describe the process of data collection </a:t>
            </a:r>
            <a:endParaRPr lang="en-US" sz="3600" b="1" dirty="0" smtClean="0"/>
          </a:p>
          <a:p>
            <a:pPr lvl="0"/>
            <a:r>
              <a:rPr lang="en-GB" sz="3600" b="1" dirty="0" smtClean="0"/>
              <a:t>Explain how data is analysed </a:t>
            </a:r>
            <a:endParaRPr lang="en-US" sz="3600" b="1" dirty="0" smtClean="0"/>
          </a:p>
          <a:p>
            <a:pPr lvl="0"/>
            <a:r>
              <a:rPr lang="en-GB" sz="3600" b="1" dirty="0" smtClean="0"/>
              <a:t>Describe the various methods of presenting data</a:t>
            </a:r>
            <a:endParaRPr lang="en-US" sz="3600" b="1" dirty="0" smtClean="0"/>
          </a:p>
          <a:p>
            <a:endParaRPr lang="en-US" dirty="0"/>
          </a:p>
        </p:txBody>
      </p:sp>
      <p:sp>
        <p:nvSpPr>
          <p:cNvPr id="3" name="Title 2"/>
          <p:cNvSpPr>
            <a:spLocks noGrp="1"/>
          </p:cNvSpPr>
          <p:nvPr>
            <p:ph type="title"/>
          </p:nvPr>
        </p:nvSpPr>
        <p:spPr/>
        <p:txBody>
          <a:bodyPr>
            <a:noAutofit/>
          </a:bodyPr>
          <a:lstStyle/>
          <a:p>
            <a:pPr algn="ctr"/>
            <a:r>
              <a:rPr lang="en-US" sz="3200" dirty="0" smtClean="0"/>
              <a:t>STEP 4: </a:t>
            </a:r>
            <a:r>
              <a:rPr lang="en-GB" sz="3200" dirty="0" smtClean="0"/>
              <a:t>EXECUTION OF THE SURVEY, DATA ANALYSIS AND PRESENTATION</a:t>
            </a:r>
            <a:endParaRPr lang="en-US" sz="3200" dirty="0"/>
          </a:p>
        </p:txBody>
      </p:sp>
    </p:spTree>
    <p:extLst>
      <p:ext uri="{BB962C8B-B14F-4D97-AF65-F5344CB8AC3E}">
        <p14:creationId xmlns:p14="http://schemas.microsoft.com/office/powerpoint/2010/main" val="2663307800"/>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It involves going out to the field to collect information from the sample population you have selected. </a:t>
            </a:r>
          </a:p>
          <a:p>
            <a:r>
              <a:rPr lang="en-GB" sz="3200" b="1" dirty="0" smtClean="0"/>
              <a:t>There are three stages involved in data collection. </a:t>
            </a:r>
            <a:endParaRPr lang="en-US" sz="3200" b="1" dirty="0" smtClean="0"/>
          </a:p>
          <a:p>
            <a:pPr marL="624078" lvl="0" indent="-514350">
              <a:buFont typeface="+mj-lt"/>
              <a:buAutoNum type="arabicPeriod"/>
            </a:pPr>
            <a:r>
              <a:rPr lang="en-GB" sz="3200" b="1" dirty="0" smtClean="0"/>
              <a:t>Interviewing the respondents </a:t>
            </a:r>
            <a:endParaRPr lang="en-US" sz="3200" b="1" dirty="0" smtClean="0"/>
          </a:p>
          <a:p>
            <a:pPr marL="624078" lvl="0" indent="-514350">
              <a:buFont typeface="+mj-lt"/>
              <a:buAutoNum type="arabicPeriod"/>
            </a:pPr>
            <a:r>
              <a:rPr lang="en-GB" sz="3200" b="1" dirty="0" smtClean="0"/>
              <a:t>Data collection </a:t>
            </a:r>
            <a:endParaRPr lang="en-US" sz="3200" b="1" dirty="0" smtClean="0"/>
          </a:p>
          <a:p>
            <a:pPr marL="624078" lvl="0" indent="-514350">
              <a:buFont typeface="+mj-lt"/>
              <a:buAutoNum type="arabicPeriod"/>
            </a:pPr>
            <a:r>
              <a:rPr lang="en-GB" sz="3200" b="1" dirty="0" smtClean="0"/>
              <a:t>Data handling</a:t>
            </a:r>
            <a:endParaRPr lang="en-US" sz="3200"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Execution of the Survey </a:t>
            </a:r>
            <a:r>
              <a:rPr lang="en-US" dirty="0" smtClean="0"/>
              <a:t/>
            </a:r>
            <a:br>
              <a:rPr lang="en-US" dirty="0" smtClean="0"/>
            </a:br>
            <a:endParaRPr lang="en-US" dirty="0"/>
          </a:p>
        </p:txBody>
      </p:sp>
    </p:spTree>
    <p:extLst>
      <p:ext uri="{BB962C8B-B14F-4D97-AF65-F5344CB8AC3E}">
        <p14:creationId xmlns:p14="http://schemas.microsoft.com/office/powerpoint/2010/main" val="3795648390"/>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200" b="1" dirty="0" smtClean="0"/>
              <a:t>Involve collecting information from the respondents.</a:t>
            </a:r>
          </a:p>
          <a:p>
            <a:r>
              <a:rPr lang="en-GB" sz="3200" b="1" dirty="0" smtClean="0"/>
              <a:t>When  approaching a respondent, you should:</a:t>
            </a:r>
            <a:endParaRPr lang="en-US" sz="3200" b="1" dirty="0" smtClean="0"/>
          </a:p>
          <a:p>
            <a:pPr marL="624078" lvl="0" indent="-514350">
              <a:buFont typeface="+mj-lt"/>
              <a:buAutoNum type="arabicPeriod"/>
            </a:pPr>
            <a:r>
              <a:rPr lang="en-GB" sz="3200" b="1" dirty="0" smtClean="0"/>
              <a:t>Introduce yourself by name </a:t>
            </a:r>
            <a:endParaRPr lang="en-US" sz="3200" b="1" dirty="0" smtClean="0"/>
          </a:p>
          <a:p>
            <a:pPr marL="624078" lvl="0" indent="-514350">
              <a:buFont typeface="+mj-lt"/>
              <a:buAutoNum type="arabicPeriod"/>
            </a:pPr>
            <a:r>
              <a:rPr lang="en-GB" sz="3200" b="1" dirty="0" smtClean="0"/>
              <a:t>Put on your identity cards for the activity </a:t>
            </a:r>
            <a:endParaRPr lang="en-US" sz="3200" b="1" dirty="0" smtClean="0"/>
          </a:p>
          <a:p>
            <a:pPr marL="624078" lvl="0" indent="-514350">
              <a:buFont typeface="+mj-lt"/>
              <a:buAutoNum type="arabicPeriod"/>
            </a:pPr>
            <a:r>
              <a:rPr lang="en-GB" sz="3200" b="1" dirty="0" smtClean="0"/>
              <a:t>Show their letter of permission to carry out the exercise </a:t>
            </a:r>
            <a:endParaRPr lang="en-US" sz="3200"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Stage One: Interviewing the Respondents </a:t>
            </a:r>
            <a:endParaRPr lang="en-US" dirty="0"/>
          </a:p>
        </p:txBody>
      </p:sp>
    </p:spTree>
    <p:extLst>
      <p:ext uri="{BB962C8B-B14F-4D97-AF65-F5344CB8AC3E}">
        <p14:creationId xmlns:p14="http://schemas.microsoft.com/office/powerpoint/2010/main" val="345402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Infestation: It is the lodgment, development and reproduction of arthropods on the surface of the body or in the clothing, e.g. lice, itch mite. This term could be also used to describe the invasion of the gut by parasitic worms, e.g. </a:t>
            </a:r>
            <a:r>
              <a:rPr lang="en-US" b="1" dirty="0" err="1" smtClean="0"/>
              <a:t>Ascariasis</a:t>
            </a:r>
            <a:endParaRPr lang="en-US" b="1" dirty="0" smtClean="0"/>
          </a:p>
          <a:p>
            <a:r>
              <a:rPr lang="en-US" b="1" dirty="0" smtClean="0"/>
              <a:t>Contagious disease: is a disease that is transmitted through contact. Examples include scabies, trachoma, STD and leprosy</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31897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Malaria is said to be complicated if there is any episode of slide confirmed </a:t>
            </a:r>
            <a:r>
              <a:rPr lang="en-US" b="1" i="1" dirty="0" err="1" smtClean="0"/>
              <a:t>P.falciparum</a:t>
            </a:r>
            <a:r>
              <a:rPr lang="en-US" b="1" i="1" dirty="0" smtClean="0"/>
              <a:t> </a:t>
            </a:r>
            <a:r>
              <a:rPr lang="en-US" b="1" dirty="0" smtClean="0"/>
              <a:t>with any of the following:</a:t>
            </a:r>
          </a:p>
          <a:p>
            <a:pPr lvl="1">
              <a:buFont typeface="Wingdings" pitchFamily="2" charset="2"/>
              <a:buChar char="q"/>
            </a:pPr>
            <a:r>
              <a:rPr lang="en-US" b="1" dirty="0" err="1" smtClean="0"/>
              <a:t>Hyperparasitemia</a:t>
            </a:r>
            <a:r>
              <a:rPr lang="en-US" b="1" dirty="0" smtClean="0"/>
              <a:t> &gt; 5%</a:t>
            </a:r>
          </a:p>
          <a:p>
            <a:pPr lvl="1">
              <a:buFont typeface="Wingdings" pitchFamily="2" charset="2"/>
              <a:buChar char="q"/>
            </a:pPr>
            <a:r>
              <a:rPr lang="en-US" b="1" dirty="0" smtClean="0"/>
              <a:t>Severe anemia&lt;5g/dl</a:t>
            </a:r>
          </a:p>
          <a:p>
            <a:pPr lvl="1">
              <a:buFont typeface="Wingdings" pitchFamily="2" charset="2"/>
              <a:buChar char="q"/>
            </a:pPr>
            <a:r>
              <a:rPr lang="en-US" b="1" dirty="0" smtClean="0"/>
              <a:t>Hypoglycemia&lt;2.2 </a:t>
            </a:r>
            <a:r>
              <a:rPr lang="en-US" b="1" dirty="0" err="1" smtClean="0"/>
              <a:t>mmol</a:t>
            </a:r>
            <a:r>
              <a:rPr lang="en-US" b="1" dirty="0" smtClean="0"/>
              <a:t>/</a:t>
            </a:r>
            <a:r>
              <a:rPr lang="en-US" b="1" dirty="0" err="1" smtClean="0"/>
              <a:t>litre</a:t>
            </a:r>
            <a:endParaRPr lang="en-US" b="1" dirty="0" smtClean="0"/>
          </a:p>
          <a:p>
            <a:pPr lvl="1">
              <a:buFont typeface="Wingdings" pitchFamily="2" charset="2"/>
              <a:buChar char="q"/>
            </a:pPr>
            <a:r>
              <a:rPr lang="en-US" b="1" dirty="0" smtClean="0"/>
              <a:t>Cerebral </a:t>
            </a:r>
            <a:r>
              <a:rPr lang="en-US" b="1" dirty="0" err="1" smtClean="0"/>
              <a:t>dysfuction</a:t>
            </a:r>
            <a:r>
              <a:rPr lang="en-US" b="1" dirty="0" smtClean="0"/>
              <a:t> ranging from confusion to coma</a:t>
            </a:r>
          </a:p>
          <a:p>
            <a:pPr lvl="1">
              <a:buFont typeface="Wingdings" pitchFamily="2" charset="2"/>
              <a:buChar char="q"/>
            </a:pPr>
            <a:r>
              <a:rPr lang="en-US" b="1" dirty="0" smtClean="0"/>
              <a:t>Convulsions</a:t>
            </a:r>
          </a:p>
          <a:p>
            <a:pPr lvl="1">
              <a:buFont typeface="Wingdings" pitchFamily="2" charset="2"/>
              <a:buChar char="q"/>
            </a:pPr>
            <a:r>
              <a:rPr lang="en-US" b="1" dirty="0" err="1" smtClean="0"/>
              <a:t>Cocurrent</a:t>
            </a:r>
            <a:r>
              <a:rPr lang="en-US" b="1" dirty="0" smtClean="0"/>
              <a:t> infections-</a:t>
            </a:r>
            <a:r>
              <a:rPr lang="en-US" b="1" dirty="0" err="1" smtClean="0"/>
              <a:t>pneumonia,septicemia</a:t>
            </a:r>
            <a:endParaRPr lang="en-US" b="1" dirty="0" smtClean="0"/>
          </a:p>
          <a:p>
            <a:pPr lvl="1">
              <a:buFont typeface="Wingdings" pitchFamily="2" charset="2"/>
              <a:buChar char="q"/>
            </a:pPr>
            <a:r>
              <a:rPr lang="en-US" b="1" dirty="0" smtClean="0"/>
              <a:t>Major organ </a:t>
            </a:r>
            <a:r>
              <a:rPr lang="en-US" b="1" dirty="0" err="1" smtClean="0"/>
              <a:t>failure:renal,hepatic,heart</a:t>
            </a:r>
            <a:r>
              <a:rPr lang="en-US" b="1" dirty="0" smtClean="0"/>
              <a:t> failure</a:t>
            </a:r>
          </a:p>
          <a:p>
            <a:pPr lvl="1">
              <a:buFont typeface="Wingdings" pitchFamily="2" charset="2"/>
              <a:buChar char="q"/>
            </a:pPr>
            <a:r>
              <a:rPr lang="en-US" b="1" dirty="0" smtClean="0"/>
              <a:t>Pulmonary edema</a:t>
            </a:r>
          </a:p>
          <a:p>
            <a:pPr lvl="1">
              <a:buFont typeface="Wingdings" pitchFamily="2" charset="2"/>
              <a:buChar char="q"/>
            </a:pPr>
            <a:endParaRPr lang="en-US" dirty="0"/>
          </a:p>
        </p:txBody>
      </p:sp>
      <p:sp>
        <p:nvSpPr>
          <p:cNvPr id="3" name="Title 2"/>
          <p:cNvSpPr>
            <a:spLocks noGrp="1"/>
          </p:cNvSpPr>
          <p:nvPr>
            <p:ph type="title"/>
          </p:nvPr>
        </p:nvSpPr>
        <p:spPr/>
        <p:txBody>
          <a:bodyPr>
            <a:normAutofit fontScale="90000"/>
          </a:bodyPr>
          <a:lstStyle/>
          <a:p>
            <a:pPr algn="ctr"/>
            <a:r>
              <a:rPr lang="en-US" dirty="0" smtClean="0"/>
              <a:t>Management of severe complicated malaria</a:t>
            </a:r>
            <a:endParaRPr lang="en-US" dirty="0"/>
          </a:p>
        </p:txBody>
      </p:sp>
    </p:spTree>
    <p:extLst>
      <p:ext uri="{BB962C8B-B14F-4D97-AF65-F5344CB8AC3E}">
        <p14:creationId xmlns:p14="http://schemas.microsoft.com/office/powerpoint/2010/main" val="2848163978"/>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b="1" dirty="0" smtClean="0"/>
              <a:t>Explain why you have gone there and the purpose of the survey </a:t>
            </a:r>
            <a:endParaRPr lang="en-US" b="1" dirty="0" smtClean="0"/>
          </a:p>
          <a:p>
            <a:pPr lvl="0"/>
            <a:r>
              <a:rPr lang="en-GB" b="1" dirty="0" smtClean="0"/>
              <a:t>Establish rapport with the respondent/s so that they can feel at ease with each other </a:t>
            </a:r>
            <a:endParaRPr lang="en-US" b="1" dirty="0" smtClean="0"/>
          </a:p>
          <a:p>
            <a:pPr lvl="0"/>
            <a:r>
              <a:rPr lang="en-GB" b="1" dirty="0" smtClean="0"/>
              <a:t>Ask if it is convenient to interview the person at that time </a:t>
            </a:r>
            <a:endParaRPr lang="en-US" b="1" dirty="0" smtClean="0"/>
          </a:p>
          <a:p>
            <a:pPr lvl="0"/>
            <a:r>
              <a:rPr lang="en-GB" b="1" dirty="0" smtClean="0"/>
              <a:t>Should the person refuse to cooperate, the interviewers should do their best to persuade such a person to agree </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51979657"/>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GB" sz="3200" b="1" dirty="0" smtClean="0"/>
              <a:t>If the people were not informed of the survey, its objectives and when it would</a:t>
            </a:r>
            <a:br>
              <a:rPr lang="en-GB" sz="3200" b="1" dirty="0" smtClean="0"/>
            </a:br>
            <a:r>
              <a:rPr lang="en-GB" sz="3200" b="1" dirty="0" smtClean="0"/>
              <a:t>be performed </a:t>
            </a:r>
            <a:endParaRPr lang="en-US" sz="3200" b="1" dirty="0" smtClean="0"/>
          </a:p>
          <a:p>
            <a:pPr lvl="0"/>
            <a:r>
              <a:rPr lang="en-GB" sz="3200" b="1" dirty="0" smtClean="0"/>
              <a:t>If for some reason the person to be interviewed is temporarily away from home </a:t>
            </a:r>
            <a:endParaRPr lang="en-US" sz="3200" b="1" dirty="0" smtClean="0"/>
          </a:p>
          <a:p>
            <a:pPr lvl="0"/>
            <a:r>
              <a:rPr lang="en-GB" sz="3200" b="1" dirty="0" smtClean="0"/>
              <a:t>Lack of interest in cooperating or active opposition to the survey</a:t>
            </a:r>
            <a:endParaRPr lang="en-US" sz="3200" b="1" dirty="0" smtClean="0"/>
          </a:p>
          <a:p>
            <a:pPr>
              <a:buNone/>
            </a:pPr>
            <a:endParaRPr lang="en-US" dirty="0"/>
          </a:p>
        </p:txBody>
      </p:sp>
      <p:sp>
        <p:nvSpPr>
          <p:cNvPr id="3" name="Title 2"/>
          <p:cNvSpPr>
            <a:spLocks noGrp="1"/>
          </p:cNvSpPr>
          <p:nvPr>
            <p:ph type="title"/>
          </p:nvPr>
        </p:nvSpPr>
        <p:spPr/>
        <p:txBody>
          <a:bodyPr>
            <a:normAutofit fontScale="90000"/>
          </a:bodyPr>
          <a:lstStyle/>
          <a:p>
            <a:r>
              <a:rPr lang="en-GB" dirty="0" smtClean="0"/>
              <a:t>Reasons why people do not answer questions in a survey</a:t>
            </a:r>
            <a:endParaRPr lang="en-US" dirty="0"/>
          </a:p>
        </p:txBody>
      </p:sp>
    </p:spTree>
    <p:extLst>
      <p:ext uri="{BB962C8B-B14F-4D97-AF65-F5344CB8AC3E}">
        <p14:creationId xmlns:p14="http://schemas.microsoft.com/office/powerpoint/2010/main" val="4153369140"/>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During data collection, you </a:t>
            </a:r>
            <a:r>
              <a:rPr lang="en-GB" sz="2800" b="1" dirty="0" smtClean="0"/>
              <a:t>should fill in the responses  given by the respondents. </a:t>
            </a:r>
          </a:p>
          <a:p>
            <a:r>
              <a:rPr lang="en-GB" sz="2800" b="1" dirty="0" smtClean="0"/>
              <a:t>No response should be filled in afterwards because the interviewer may remember the </a:t>
            </a:r>
            <a:br>
              <a:rPr lang="en-GB" sz="2800" b="1" dirty="0" smtClean="0"/>
            </a:br>
            <a:r>
              <a:rPr lang="en-GB" sz="2800" b="1" dirty="0" smtClean="0"/>
              <a:t>response incorrectly.</a:t>
            </a:r>
          </a:p>
          <a:p>
            <a:r>
              <a:rPr lang="en-GB" sz="2800" b="1" dirty="0" smtClean="0"/>
              <a:t> If a mistake is made, the incorrect response should be crossed out and the correct response marked above it</a:t>
            </a:r>
            <a:br>
              <a:rPr lang="en-GB" sz="2800" b="1" dirty="0" smtClean="0"/>
            </a:br>
            <a:endParaRPr lang="en-US" sz="2800"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Stage Two: Data Collection </a:t>
            </a:r>
            <a:r>
              <a:rPr lang="en-US" dirty="0" smtClean="0"/>
              <a:t/>
            </a:r>
            <a:br>
              <a:rPr lang="en-US" dirty="0" smtClean="0"/>
            </a:br>
            <a:endParaRPr lang="en-US" dirty="0"/>
          </a:p>
        </p:txBody>
      </p:sp>
    </p:spTree>
    <p:extLst>
      <p:ext uri="{BB962C8B-B14F-4D97-AF65-F5344CB8AC3E}">
        <p14:creationId xmlns:p14="http://schemas.microsoft.com/office/powerpoint/2010/main" val="463607235"/>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At the end of the day, all the forms should be checked thoroughly.</a:t>
            </a:r>
          </a:p>
          <a:p>
            <a:r>
              <a:rPr lang="en-GB" b="1" dirty="0" smtClean="0"/>
              <a:t>If data is missing it may be necessary for the interviewer to return the next day to collect it.</a:t>
            </a:r>
          </a:p>
          <a:p>
            <a:r>
              <a:rPr lang="en-GB" b="1" dirty="0" smtClean="0"/>
              <a:t>After collecting the data, all results are tallied so that when the analysis begins all you have to do is add up the tallies instead of going through all the forms since the first interview</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990259736"/>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To ensure quality data you should:</a:t>
            </a:r>
            <a:endParaRPr lang="en-US" b="1" dirty="0" smtClean="0"/>
          </a:p>
          <a:p>
            <a:pPr marL="624078" lvl="0" indent="-514350">
              <a:buFont typeface="+mj-lt"/>
              <a:buAutoNum type="arabicPeriod"/>
            </a:pPr>
            <a:r>
              <a:rPr lang="en-GB" b="1" dirty="0" smtClean="0"/>
              <a:t>Avoid bias when designing the questionnaire</a:t>
            </a:r>
            <a:endParaRPr lang="en-US" b="1" dirty="0" smtClean="0"/>
          </a:p>
          <a:p>
            <a:pPr marL="624078" lvl="0" indent="-514350">
              <a:buFont typeface="+mj-lt"/>
              <a:buAutoNum type="arabicPeriod"/>
            </a:pPr>
            <a:r>
              <a:rPr lang="en-GB" b="1" dirty="0" smtClean="0"/>
              <a:t>Provide an instruction sheet on how to ask certain questions and how to record answers </a:t>
            </a:r>
            <a:endParaRPr lang="en-US" b="1" dirty="0" smtClean="0"/>
          </a:p>
          <a:p>
            <a:pPr marL="624078" lvl="0" indent="-514350">
              <a:buFont typeface="+mj-lt"/>
              <a:buAutoNum type="arabicPeriod"/>
            </a:pPr>
            <a:r>
              <a:rPr lang="en-GB" b="1" dirty="0" smtClean="0"/>
              <a:t>Select interviewers with care </a:t>
            </a:r>
            <a:endParaRPr lang="en-US" b="1" dirty="0" smtClean="0"/>
          </a:p>
          <a:p>
            <a:pPr marL="624078" lvl="0" indent="-514350">
              <a:buFont typeface="+mj-lt"/>
              <a:buAutoNum type="arabicPeriod"/>
            </a:pPr>
            <a:r>
              <a:rPr lang="en-GB" b="1" dirty="0" smtClean="0"/>
              <a:t>Select and train the assistants carefully in all the procedures together </a:t>
            </a:r>
            <a:br>
              <a:rPr lang="en-GB" b="1" dirty="0" smtClean="0"/>
            </a:br>
            <a:r>
              <a:rPr lang="en-GB" b="1" dirty="0" smtClean="0"/>
              <a:t>with interviewers </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Quality control during data collection</a:t>
            </a:r>
            <a:endParaRPr lang="en-US" dirty="0"/>
          </a:p>
        </p:txBody>
      </p:sp>
    </p:spTree>
    <p:extLst>
      <p:ext uri="{BB962C8B-B14F-4D97-AF65-F5344CB8AC3E}">
        <p14:creationId xmlns:p14="http://schemas.microsoft.com/office/powerpoint/2010/main" val="3717280975"/>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Wingdings" pitchFamily="2" charset="2"/>
              <a:buChar char="Ø"/>
            </a:pPr>
            <a:r>
              <a:rPr lang="en-GB" b="1" dirty="0" smtClean="0"/>
              <a:t>After collecting the data :</a:t>
            </a:r>
          </a:p>
          <a:p>
            <a:pPr marL="624078" lvl="0" indent="-514350">
              <a:buFont typeface="+mj-lt"/>
              <a:buAutoNum type="arabicPeriod"/>
            </a:pPr>
            <a:r>
              <a:rPr lang="en-GB" b="1" dirty="0" smtClean="0"/>
              <a:t>Check to confirm that all the forms have been completed satisfactorily </a:t>
            </a:r>
            <a:endParaRPr lang="en-US" b="1" dirty="0" smtClean="0"/>
          </a:p>
          <a:p>
            <a:pPr marL="624078" lvl="0" indent="-514350">
              <a:buFont typeface="+mj-lt"/>
              <a:buAutoNum type="arabicPeriod"/>
            </a:pPr>
            <a:r>
              <a:rPr lang="en-GB" b="1" dirty="0" smtClean="0"/>
              <a:t>Ensure that questionnaires are numbered </a:t>
            </a:r>
            <a:endParaRPr lang="en-US" b="1" dirty="0" smtClean="0"/>
          </a:p>
          <a:p>
            <a:pPr marL="624078" lvl="0" indent="-514350">
              <a:buFont typeface="+mj-lt"/>
              <a:buAutoNum type="arabicPeriod"/>
            </a:pPr>
            <a:r>
              <a:rPr lang="en-GB" b="1" dirty="0" smtClean="0"/>
              <a:t>Identify one person to be responsible for storing data and specimens securely </a:t>
            </a:r>
            <a:endParaRPr lang="en-US" b="1" dirty="0" smtClean="0"/>
          </a:p>
          <a:p>
            <a:pPr marL="624078" lvl="0" indent="-514350">
              <a:buFont typeface="+mj-lt"/>
              <a:buAutoNum type="arabicPeriod"/>
            </a:pPr>
            <a:r>
              <a:rPr lang="en-GB" b="1" dirty="0" smtClean="0"/>
              <a:t>Record forms should be sequenced and stored with clear labels </a:t>
            </a:r>
            <a:endParaRPr lang="en-US" b="1" dirty="0"/>
          </a:p>
        </p:txBody>
      </p:sp>
      <p:sp>
        <p:nvSpPr>
          <p:cNvPr id="3" name="Title 2"/>
          <p:cNvSpPr>
            <a:spLocks noGrp="1"/>
          </p:cNvSpPr>
          <p:nvPr>
            <p:ph type="title"/>
          </p:nvPr>
        </p:nvSpPr>
        <p:spPr/>
        <p:txBody>
          <a:bodyPr/>
          <a:lstStyle/>
          <a:p>
            <a:r>
              <a:rPr lang="en-US" dirty="0" smtClean="0"/>
              <a:t>Stage 3:Data Handling</a:t>
            </a:r>
            <a:endParaRPr lang="en-US" dirty="0"/>
          </a:p>
        </p:txBody>
      </p:sp>
    </p:spTree>
    <p:extLst>
      <p:ext uri="{BB962C8B-B14F-4D97-AF65-F5344CB8AC3E}">
        <p14:creationId xmlns:p14="http://schemas.microsoft.com/office/powerpoint/2010/main" val="2834631526"/>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The data you obtain from the field is known as ’raw data’. </a:t>
            </a:r>
          </a:p>
          <a:p>
            <a:r>
              <a:rPr lang="en-GB" sz="2800" b="1" dirty="0" smtClean="0"/>
              <a:t>In this state, it does not give much information and is therefore difficult to interpret. That is why it needs further work known as data analysis. </a:t>
            </a:r>
            <a:endParaRPr lang="en-US" sz="2800" b="1" dirty="0" smtClean="0"/>
          </a:p>
          <a:p>
            <a:r>
              <a:rPr lang="en-GB" sz="2800" b="1" dirty="0" smtClean="0"/>
              <a:t>Data analysis is the separation and categorisation of numerical data into groups in order to understand its meaning</a:t>
            </a:r>
            <a:endParaRPr lang="en-US" sz="2800"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Data Analysis </a:t>
            </a:r>
            <a:r>
              <a:rPr lang="en-US" dirty="0" smtClean="0"/>
              <a:t/>
            </a:r>
            <a:br>
              <a:rPr lang="en-US" dirty="0" smtClean="0"/>
            </a:br>
            <a:endParaRPr lang="en-US" dirty="0"/>
          </a:p>
        </p:txBody>
      </p:sp>
    </p:spTree>
    <p:extLst>
      <p:ext uri="{BB962C8B-B14F-4D97-AF65-F5344CB8AC3E}">
        <p14:creationId xmlns:p14="http://schemas.microsoft.com/office/powerpoint/2010/main" val="747793905"/>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Statistical methods are used to do this because they: </a:t>
            </a:r>
            <a:endParaRPr lang="en-US" sz="3200" b="1" dirty="0" smtClean="0"/>
          </a:p>
          <a:p>
            <a:pPr marL="624078" lvl="0" indent="-514350">
              <a:buFont typeface="+mj-lt"/>
              <a:buAutoNum type="alphaUcPeriod"/>
            </a:pPr>
            <a:r>
              <a:rPr lang="en-GB" sz="3200" b="1" dirty="0" smtClean="0"/>
              <a:t>Summarise the data. </a:t>
            </a:r>
            <a:endParaRPr lang="en-US" sz="3200" b="1" dirty="0" smtClean="0"/>
          </a:p>
          <a:p>
            <a:pPr marL="624078" lvl="0" indent="-514350">
              <a:buFont typeface="+mj-lt"/>
              <a:buAutoNum type="alphaUcPeriod"/>
            </a:pPr>
            <a:r>
              <a:rPr lang="en-GB" sz="3200" b="1" dirty="0" smtClean="0"/>
              <a:t>Make inferences about the data. This means that data which has been gathered on a sample can be used to indicate what is probably happening to the entire population so as to make judgement about them. </a:t>
            </a:r>
            <a:endParaRPr lang="en-US" sz="3200" b="1" dirty="0" smtClean="0"/>
          </a:p>
          <a:p>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25824573"/>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b="1" dirty="0" smtClean="0"/>
              <a:t>The process of data analysis involves the following steps:</a:t>
            </a:r>
            <a:endParaRPr lang="en-US" sz="3600" b="1" dirty="0" smtClean="0"/>
          </a:p>
          <a:p>
            <a:pPr marL="624078" lvl="0" indent="-514350">
              <a:buFont typeface="+mj-lt"/>
              <a:buAutoNum type="alphaLcParenR"/>
            </a:pPr>
            <a:r>
              <a:rPr lang="en-GB" sz="3600" b="1" dirty="0" smtClean="0"/>
              <a:t>Data cleaning </a:t>
            </a:r>
            <a:endParaRPr lang="en-US" sz="3600" b="1" dirty="0" smtClean="0"/>
          </a:p>
          <a:p>
            <a:pPr marL="624078" lvl="0" indent="-514350">
              <a:buFont typeface="+mj-lt"/>
              <a:buAutoNum type="alphaLcParenR"/>
            </a:pPr>
            <a:r>
              <a:rPr lang="en-GB" sz="3600" b="1" dirty="0" smtClean="0"/>
              <a:t>Sorting or tallying </a:t>
            </a:r>
            <a:endParaRPr lang="en-US" sz="3600" b="1" dirty="0" smtClean="0"/>
          </a:p>
          <a:p>
            <a:pPr marL="624078" lvl="0" indent="-514350">
              <a:buFont typeface="+mj-lt"/>
              <a:buAutoNum type="alphaLcParenR"/>
            </a:pPr>
            <a:r>
              <a:rPr lang="en-GB" sz="3600" b="1" dirty="0" smtClean="0"/>
              <a:t>Coding and entering data </a:t>
            </a:r>
            <a:endParaRPr lang="en-US" sz="3600" b="1" dirty="0" smtClean="0"/>
          </a:p>
          <a:p>
            <a:pPr marL="624078" lvl="0" indent="-514350">
              <a:buFont typeface="+mj-lt"/>
              <a:buAutoNum type="alphaLcParenR"/>
            </a:pPr>
            <a:r>
              <a:rPr lang="en-GB" sz="3600" b="1" dirty="0" smtClean="0"/>
              <a:t>Analysis of results</a:t>
            </a:r>
            <a:endParaRPr lang="en-US" sz="3600" b="1" dirty="0" smtClean="0"/>
          </a:p>
          <a:p>
            <a:endParaRPr lang="en-US" sz="36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000887334"/>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b="1" dirty="0" smtClean="0"/>
              <a:t>Find out 'missing data’. If one question is missing information in the majority of the questionnaires, then you can ignore it from </a:t>
            </a:r>
            <a:br>
              <a:rPr lang="en-GB" b="1" dirty="0" smtClean="0"/>
            </a:br>
            <a:r>
              <a:rPr lang="en-GB" b="1" dirty="0" smtClean="0"/>
              <a:t>the study. </a:t>
            </a:r>
            <a:endParaRPr lang="en-US" b="1" dirty="0" smtClean="0"/>
          </a:p>
          <a:p>
            <a:r>
              <a:rPr lang="en-GB" b="1" dirty="0" smtClean="0"/>
              <a:t>Correct mistakes committed by interviewers after confirming with them, for example, putting a tick against smoker instead of non-smoker</a:t>
            </a:r>
          </a:p>
          <a:p>
            <a:r>
              <a:rPr lang="en-GB" b="1" dirty="0" smtClean="0"/>
              <a:t>Exclude all inconsistent information if you can not verify its correctness</a:t>
            </a:r>
            <a:endParaRPr lang="en-US" b="1" dirty="0"/>
          </a:p>
        </p:txBody>
      </p:sp>
      <p:sp>
        <p:nvSpPr>
          <p:cNvPr id="3" name="Title 2"/>
          <p:cNvSpPr>
            <a:spLocks noGrp="1"/>
          </p:cNvSpPr>
          <p:nvPr>
            <p:ph type="title"/>
          </p:nvPr>
        </p:nvSpPr>
        <p:spPr/>
        <p:txBody>
          <a:bodyPr>
            <a:normAutofit fontScale="90000"/>
          </a:bodyPr>
          <a:lstStyle/>
          <a:p>
            <a:pPr lvl="0"/>
            <a:r>
              <a:rPr lang="en-GB" sz="4400" dirty="0" smtClean="0"/>
              <a:t/>
            </a:r>
            <a:br>
              <a:rPr lang="en-GB" sz="4400" dirty="0" smtClean="0"/>
            </a:br>
            <a:r>
              <a:rPr lang="en-GB" sz="4400" dirty="0" err="1" smtClean="0"/>
              <a:t>A.Data</a:t>
            </a:r>
            <a:r>
              <a:rPr lang="en-GB" sz="4400" dirty="0" smtClean="0"/>
              <a:t> cleaning </a:t>
            </a:r>
            <a:r>
              <a:rPr lang="en-US" sz="4400" dirty="0" smtClean="0"/>
              <a:t/>
            </a:r>
            <a:br>
              <a:rPr lang="en-US" sz="4400" dirty="0" smtClean="0"/>
            </a:br>
            <a:endParaRPr lang="en-US" dirty="0"/>
          </a:p>
        </p:txBody>
      </p:sp>
    </p:spTree>
    <p:extLst>
      <p:ext uri="{BB962C8B-B14F-4D97-AF65-F5344CB8AC3E}">
        <p14:creationId xmlns:p14="http://schemas.microsoft.com/office/powerpoint/2010/main" val="4178923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Severe malaria is a medical emergency</a:t>
            </a:r>
          </a:p>
          <a:p>
            <a:r>
              <a:rPr lang="en-US" b="1" dirty="0" smtClean="0"/>
              <a:t>Common presentations in children </a:t>
            </a:r>
            <a:r>
              <a:rPr lang="en-US" b="1" dirty="0" err="1" smtClean="0"/>
              <a:t>include:severe</a:t>
            </a:r>
            <a:r>
              <a:rPr lang="en-US" b="1" dirty="0" smtClean="0"/>
              <a:t> </a:t>
            </a:r>
            <a:r>
              <a:rPr lang="en-US" b="1" dirty="0" err="1" smtClean="0"/>
              <a:t>anemia,respiratory</a:t>
            </a:r>
            <a:r>
              <a:rPr lang="en-US" b="1" dirty="0" smtClean="0"/>
              <a:t> distress and </a:t>
            </a:r>
            <a:r>
              <a:rPr lang="en-US" b="1" dirty="0" err="1" smtClean="0"/>
              <a:t>celebral</a:t>
            </a:r>
            <a:r>
              <a:rPr lang="en-US" b="1" dirty="0" smtClean="0"/>
              <a:t> malaria</a:t>
            </a:r>
          </a:p>
          <a:p>
            <a:r>
              <a:rPr lang="en-US" b="1" dirty="0" smtClean="0"/>
              <a:t>It can occur in absence of fever and use of parasitological diagnosis is recommended</a:t>
            </a:r>
          </a:p>
          <a:p>
            <a:r>
              <a:rPr lang="en-US" b="1" dirty="0" smtClean="0"/>
              <a:t>Treatment of choice for severe malaria is </a:t>
            </a:r>
            <a:r>
              <a:rPr lang="en-US" b="1" i="1" dirty="0" err="1" smtClean="0"/>
              <a:t>paranteral</a:t>
            </a:r>
            <a:r>
              <a:rPr lang="en-US" b="1" i="1" dirty="0" smtClean="0"/>
              <a:t> quinine</a:t>
            </a:r>
            <a:endParaRPr lang="en-US" b="1" i="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685465613"/>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Sorting is arranging raw data in groups or in a particular order. </a:t>
            </a:r>
          </a:p>
          <a:p>
            <a:r>
              <a:rPr lang="en-GB" sz="3200" b="1" dirty="0" smtClean="0"/>
              <a:t>You should select a system of sorting which facilitates data analysis. For example, if you are collecting data on users of family planning, you may decide to sort your data into two groups, that is, users and non-users of family planning</a:t>
            </a:r>
            <a:endParaRPr lang="en-US" sz="3200" b="1" dirty="0"/>
          </a:p>
        </p:txBody>
      </p:sp>
      <p:sp>
        <p:nvSpPr>
          <p:cNvPr id="3" name="Title 2"/>
          <p:cNvSpPr>
            <a:spLocks noGrp="1"/>
          </p:cNvSpPr>
          <p:nvPr>
            <p:ph type="title"/>
          </p:nvPr>
        </p:nvSpPr>
        <p:spPr/>
        <p:txBody>
          <a:bodyPr>
            <a:normAutofit fontScale="90000"/>
          </a:bodyPr>
          <a:lstStyle/>
          <a:p>
            <a:pPr lvl="0"/>
            <a:r>
              <a:rPr lang="en-GB" sz="4400" dirty="0" smtClean="0"/>
              <a:t/>
            </a:r>
            <a:br>
              <a:rPr lang="en-GB" sz="4400" dirty="0" smtClean="0"/>
            </a:br>
            <a:r>
              <a:rPr lang="en-GB" sz="4400" dirty="0" err="1" smtClean="0"/>
              <a:t>B.Sorting</a:t>
            </a:r>
            <a:r>
              <a:rPr lang="en-GB" sz="4400" dirty="0" smtClean="0"/>
              <a:t> or tallying </a:t>
            </a:r>
            <a:r>
              <a:rPr lang="en-US" sz="4400" dirty="0" smtClean="0"/>
              <a:t/>
            </a:r>
            <a:br>
              <a:rPr lang="en-US" sz="4400" dirty="0" smtClean="0"/>
            </a:br>
            <a:endParaRPr lang="en-US" dirty="0"/>
          </a:p>
        </p:txBody>
      </p:sp>
    </p:spTree>
    <p:extLst>
      <p:ext uri="{BB962C8B-B14F-4D97-AF65-F5344CB8AC3E}">
        <p14:creationId xmlns:p14="http://schemas.microsoft.com/office/powerpoint/2010/main" val="2002112911"/>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if your questionnaire has open-ended questions, then you need to categorise all the responses given and assign numbers to them. </a:t>
            </a:r>
            <a:endParaRPr lang="en-US" b="1" dirty="0" smtClean="0"/>
          </a:p>
          <a:p>
            <a:r>
              <a:rPr lang="en-GB" b="1" dirty="0" smtClean="0"/>
              <a:t>Data which has been sorted or arranged into some order according to magnitude is called an array</a:t>
            </a:r>
          </a:p>
          <a:p>
            <a:r>
              <a:rPr lang="en-GB" b="1" dirty="0" smtClean="0"/>
              <a:t>Raw and arrayed data are ungrouped. To help you group data you use a tally sheet.</a:t>
            </a:r>
            <a:endParaRPr lang="en-US" b="1" dirty="0" smtClean="0"/>
          </a:p>
          <a:p>
            <a:r>
              <a:rPr lang="en-GB" b="1" dirty="0" smtClean="0"/>
              <a:t>Tallying is the setting up of classes or clusters which are tied by a slanting stroke</a:t>
            </a:r>
            <a:r>
              <a:rPr lang="en-GB" dirty="0" smtClean="0"/>
              <a:t>. </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75499232"/>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smtClean="0"/>
              <a:t>Usually four vertical strokes are made then a fifth stroke is drawn through them to represent the fifth item. Each cluster represents specific identifiable characteristics of the specified data. </a:t>
            </a:r>
          </a:p>
          <a:p>
            <a:r>
              <a:rPr lang="en-GB" sz="3200" b="1" dirty="0" smtClean="0"/>
              <a:t>This data is then presented using a frequency distribution </a:t>
            </a:r>
            <a:r>
              <a:rPr lang="en-GB" dirty="0" smtClean="0"/>
              <a:t>table</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69662174"/>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521778"/>
          <a:ext cx="10972800" cy="5059680"/>
        </p:xfrm>
        <a:graphic>
          <a:graphicData uri="http://schemas.openxmlformats.org/drawingml/2006/table">
            <a:tbl>
              <a:tblPr firstRow="1" bandRow="1">
                <a:tableStyleId>{5C22544A-7EE6-4342-B048-85BDC9FD1C3A}</a:tableStyleId>
              </a:tblPr>
              <a:tblGrid>
                <a:gridCol w="2743200"/>
                <a:gridCol w="2743200"/>
                <a:gridCol w="2743200"/>
                <a:gridCol w="2743200"/>
              </a:tblGrid>
              <a:tr h="571778">
                <a:tc>
                  <a:txBody>
                    <a:bodyPr/>
                    <a:lstStyle/>
                    <a:p>
                      <a:pPr marL="0" marR="0" algn="just">
                        <a:lnSpc>
                          <a:spcPct val="115000"/>
                        </a:lnSpc>
                        <a:spcBef>
                          <a:spcPts val="0"/>
                        </a:spcBef>
                        <a:spcAft>
                          <a:spcPts val="0"/>
                        </a:spcAft>
                      </a:pPr>
                      <a:r>
                        <a:rPr lang="en-US" sz="2400" b="1" dirty="0">
                          <a:latin typeface="Arial"/>
                          <a:ea typeface="Times New Roman"/>
                          <a:cs typeface="Times New Roman"/>
                        </a:rPr>
                        <a:t>Age in years</a:t>
                      </a:r>
                      <a:endParaRPr lang="en-US" sz="24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Tally</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Number of patients</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Percentage</a:t>
                      </a:r>
                      <a:endParaRPr lang="en-US" sz="2800" b="1">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0-4</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IIIII </a:t>
                      </a:r>
                      <a:r>
                        <a:rPr lang="en-US" sz="2800" b="1" dirty="0" err="1">
                          <a:latin typeface="Arial"/>
                          <a:ea typeface="Times New Roman"/>
                          <a:cs typeface="Times New Roman"/>
                        </a:rPr>
                        <a:t>IIIII</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10</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33</a:t>
                      </a:r>
                      <a:endParaRPr lang="en-US" sz="2800" b="1" dirty="0">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5-9</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IIIII II</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7</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23</a:t>
                      </a:r>
                      <a:endParaRPr lang="en-US" sz="2800" b="1">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10-14</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IIII</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4</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14</a:t>
                      </a:r>
                      <a:endParaRPr lang="en-US" sz="2800" b="1">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15-19</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III</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3</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10</a:t>
                      </a:r>
                      <a:endParaRPr lang="en-US" sz="2800" b="1">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20-24</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III</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3</a:t>
                      </a:r>
                      <a:endParaRPr lang="en-US" sz="28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10</a:t>
                      </a:r>
                      <a:endParaRPr lang="en-US" sz="2800" b="1" dirty="0">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25-29</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III</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3</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10</a:t>
                      </a:r>
                      <a:endParaRPr lang="en-US" sz="2800" b="1" dirty="0">
                        <a:latin typeface="Calibri"/>
                        <a:ea typeface="Calibri"/>
                        <a:cs typeface="Times New Roman"/>
                      </a:endParaRPr>
                    </a:p>
                  </a:txBody>
                  <a:tcPr marL="12700" marR="12700"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Total</a:t>
                      </a:r>
                      <a:endParaRPr lang="en-US" sz="32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  </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30</a:t>
                      </a:r>
                      <a:endParaRPr lang="en-US" sz="28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100</a:t>
                      </a:r>
                      <a:endParaRPr lang="en-US" sz="2800" b="1" dirty="0">
                        <a:latin typeface="Calibri"/>
                        <a:ea typeface="Calibri"/>
                        <a:cs typeface="Times New Roman"/>
                      </a:endParaRPr>
                    </a:p>
                  </a:txBody>
                  <a:tcPr marL="12700" marR="12700" marT="9525" marB="9525" anchor="ctr"/>
                </a:tc>
              </a:tr>
            </a:tbl>
          </a:graphicData>
        </a:graphic>
      </p:graphicFrame>
      <p:sp>
        <p:nvSpPr>
          <p:cNvPr id="3" name="Title 2"/>
          <p:cNvSpPr>
            <a:spLocks noGrp="1"/>
          </p:cNvSpPr>
          <p:nvPr>
            <p:ph type="title"/>
          </p:nvPr>
        </p:nvSpPr>
        <p:spPr/>
        <p:txBody>
          <a:bodyPr>
            <a:normAutofit fontScale="90000"/>
          </a:bodyPr>
          <a:lstStyle/>
          <a:p>
            <a:r>
              <a:rPr lang="en-GB" dirty="0" smtClean="0"/>
              <a:t/>
            </a:r>
            <a:br>
              <a:rPr lang="en-GB" dirty="0" smtClean="0"/>
            </a:br>
            <a:r>
              <a:rPr lang="en-GB" sz="3600" dirty="0" smtClean="0"/>
              <a:t>Frequency Distribution Table of the Ages of Patients seen at Health Centre X</a:t>
            </a:r>
            <a:r>
              <a:rPr lang="en-US" dirty="0" smtClean="0"/>
              <a:t/>
            </a:r>
            <a:br>
              <a:rPr lang="en-US" dirty="0" smtClean="0"/>
            </a:br>
            <a:endParaRPr lang="en-US" dirty="0"/>
          </a:p>
        </p:txBody>
      </p:sp>
    </p:spTree>
    <p:extLst>
      <p:ext uri="{BB962C8B-B14F-4D97-AF65-F5344CB8AC3E}">
        <p14:creationId xmlns:p14="http://schemas.microsoft.com/office/powerpoint/2010/main" val="3157628546"/>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This involves the conversion of data into numerical codes which represent attributes or measurements of the variables.</a:t>
            </a:r>
          </a:p>
          <a:p>
            <a:r>
              <a:rPr lang="en-GB" sz="3200" b="1" dirty="0" smtClean="0"/>
              <a:t> Coding eases the burden of calculation.</a:t>
            </a:r>
          </a:p>
          <a:p>
            <a:r>
              <a:rPr lang="en-GB" sz="3200" b="1" dirty="0" smtClean="0"/>
              <a:t> The use of computers has simplified the process of data coding and entry. Computers save time and increase the accuracy of results.</a:t>
            </a:r>
            <a:endParaRPr lang="en-US" sz="3200" b="1" dirty="0" smtClean="0"/>
          </a:p>
          <a:p>
            <a:pPr>
              <a:buNone/>
            </a:pPr>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Coding and Entering Data </a:t>
            </a:r>
            <a:r>
              <a:rPr lang="en-US" dirty="0" smtClean="0"/>
              <a:t/>
            </a:r>
            <a:br>
              <a:rPr lang="en-US" dirty="0" smtClean="0"/>
            </a:br>
            <a:endParaRPr lang="en-US" dirty="0"/>
          </a:p>
        </p:txBody>
      </p:sp>
    </p:spTree>
    <p:extLst>
      <p:ext uri="{BB962C8B-B14F-4D97-AF65-F5344CB8AC3E}">
        <p14:creationId xmlns:p14="http://schemas.microsoft.com/office/powerpoint/2010/main" val="3705512508"/>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Once you sort and code your data you are now ready to analyse it. There are two types of analysis that are carried out on data. </a:t>
            </a:r>
            <a:endParaRPr lang="en-US" sz="3200" b="1" dirty="0" smtClean="0"/>
          </a:p>
          <a:p>
            <a:pPr lvl="1">
              <a:buFont typeface="Wingdings" pitchFamily="2" charset="2"/>
              <a:buChar char="q"/>
            </a:pPr>
            <a:r>
              <a:rPr lang="en-GB" sz="3200" b="1" dirty="0" smtClean="0"/>
              <a:t> Qualitative analysis </a:t>
            </a:r>
            <a:endParaRPr lang="en-US" sz="3200" b="1" dirty="0" smtClean="0"/>
          </a:p>
          <a:p>
            <a:pPr lvl="1">
              <a:buFont typeface="Wingdings" pitchFamily="2" charset="2"/>
              <a:buChar char="q"/>
            </a:pPr>
            <a:r>
              <a:rPr lang="en-GB" sz="3200" b="1" dirty="0" smtClean="0"/>
              <a:t> Quantitative analysis</a:t>
            </a:r>
            <a:endParaRPr lang="en-US" sz="3200" b="1" dirty="0" smtClean="0"/>
          </a:p>
          <a:p>
            <a:r>
              <a:rPr lang="en-GB" sz="3200" b="1" dirty="0" smtClean="0"/>
              <a:t>Qualitative analysis is usually applied on data which can be counted but can not be measured, such as, colour</a:t>
            </a:r>
            <a:r>
              <a:rPr lang="en-GB" sz="2800" b="1" dirty="0" smtClean="0"/>
              <a:t>.</a:t>
            </a:r>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Analysis of Results </a:t>
            </a:r>
            <a:r>
              <a:rPr lang="en-US" dirty="0" smtClean="0"/>
              <a:t/>
            </a:r>
            <a:br>
              <a:rPr lang="en-US" dirty="0" smtClean="0"/>
            </a:br>
            <a:endParaRPr lang="en-US" dirty="0"/>
          </a:p>
        </p:txBody>
      </p:sp>
    </p:spTree>
    <p:extLst>
      <p:ext uri="{BB962C8B-B14F-4D97-AF65-F5344CB8AC3E}">
        <p14:creationId xmlns:p14="http://schemas.microsoft.com/office/powerpoint/2010/main" val="1883588727"/>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 It allows you to analyse the information in a systematic way in order to reach some useful conclusions and recommendations</a:t>
            </a:r>
            <a:endParaRPr lang="en-US" sz="3200" b="1" dirty="0" smtClean="0"/>
          </a:p>
          <a:p>
            <a:r>
              <a:rPr lang="en-GB" sz="3200" b="1" dirty="0" smtClean="0"/>
              <a:t>Quantitative analysis on the other hand, is usually applied to data that can be given a numerical basis or can be measured, for example, age in years, weight in kilograms. </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06811971"/>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Once you have grouped your data, there are many ways of presenting it</a:t>
            </a:r>
          </a:p>
          <a:p>
            <a:pPr marL="624078" lvl="0" indent="-514350">
              <a:buFont typeface="+mj-lt"/>
              <a:buAutoNum type="alphaLcParenR"/>
            </a:pPr>
            <a:r>
              <a:rPr lang="en-GB" sz="3200" b="1" dirty="0" smtClean="0"/>
              <a:t>Tabular presentation </a:t>
            </a:r>
            <a:endParaRPr lang="en-US" sz="3200" b="1" dirty="0" smtClean="0"/>
          </a:p>
          <a:p>
            <a:pPr marL="624078" lvl="0" indent="-514350">
              <a:buFont typeface="+mj-lt"/>
              <a:buAutoNum type="alphaLcParenR"/>
            </a:pPr>
            <a:r>
              <a:rPr lang="en-GB" sz="3200" b="1" dirty="0" smtClean="0"/>
              <a:t>Graphical presentation</a:t>
            </a:r>
            <a:endParaRPr lang="en-US" sz="3200" b="1" dirty="0" smtClean="0"/>
          </a:p>
          <a:p>
            <a:endParaRPr lang="en-US" sz="3200"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Data Presentation </a:t>
            </a:r>
            <a:r>
              <a:rPr lang="en-US" dirty="0" smtClean="0"/>
              <a:t/>
            </a:r>
            <a:br>
              <a:rPr lang="en-US" dirty="0" smtClean="0"/>
            </a:br>
            <a:endParaRPr lang="en-US" dirty="0"/>
          </a:p>
        </p:txBody>
      </p:sp>
    </p:spTree>
    <p:extLst>
      <p:ext uri="{BB962C8B-B14F-4D97-AF65-F5344CB8AC3E}">
        <p14:creationId xmlns:p14="http://schemas.microsoft.com/office/powerpoint/2010/main" val="1614503279"/>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b="1" dirty="0" smtClean="0"/>
              <a:t>This covers the various tables that are used to present data, for example, frequency distribution table.</a:t>
            </a:r>
          </a:p>
          <a:p>
            <a:pPr algn="just"/>
            <a:endParaRPr lang="en-GB" b="1" dirty="0" smtClean="0"/>
          </a:p>
          <a:p>
            <a:pPr algn="just"/>
            <a:r>
              <a:rPr lang="en-GB" b="1" dirty="0" smtClean="0"/>
              <a:t>The presentation of data in a frequency table shows the classes and the frequency of each class</a:t>
            </a:r>
            <a:r>
              <a:rPr lang="en-US" dirty="0" smtClean="0"/>
              <a:t>.</a:t>
            </a:r>
            <a:endParaRPr lang="en-US" b="1" dirty="0"/>
          </a:p>
        </p:txBody>
      </p:sp>
      <p:sp>
        <p:nvSpPr>
          <p:cNvPr id="3" name="Title 2"/>
          <p:cNvSpPr>
            <a:spLocks noGrp="1"/>
          </p:cNvSpPr>
          <p:nvPr>
            <p:ph type="title"/>
          </p:nvPr>
        </p:nvSpPr>
        <p:spPr/>
        <p:txBody>
          <a:bodyPr>
            <a:normAutofit fontScale="90000"/>
          </a:bodyPr>
          <a:lstStyle/>
          <a:p>
            <a:pPr lvl="0"/>
            <a:r>
              <a:rPr lang="en-GB" sz="4400" dirty="0" smtClean="0"/>
              <a:t/>
            </a:r>
            <a:br>
              <a:rPr lang="en-GB" sz="4400" dirty="0" smtClean="0"/>
            </a:br>
            <a:r>
              <a:rPr lang="en-GB" sz="4400" dirty="0" smtClean="0"/>
              <a:t>Tabular presentation </a:t>
            </a:r>
            <a:r>
              <a:rPr lang="en-US" sz="4400" dirty="0" smtClean="0"/>
              <a:t/>
            </a:r>
            <a:br>
              <a:rPr lang="en-US" sz="4400" dirty="0" smtClean="0"/>
            </a:br>
            <a:endParaRPr lang="en-US" dirty="0"/>
          </a:p>
        </p:txBody>
      </p:sp>
    </p:spTree>
    <p:extLst>
      <p:ext uri="{BB962C8B-B14F-4D97-AF65-F5344CB8AC3E}">
        <p14:creationId xmlns:p14="http://schemas.microsoft.com/office/powerpoint/2010/main" val="1709645564"/>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1481138"/>
          <a:ext cx="10972800" cy="4549902"/>
        </p:xfrm>
        <a:graphic>
          <a:graphicData uri="http://schemas.openxmlformats.org/drawingml/2006/table">
            <a:tbl>
              <a:tblPr firstRow="1" bandRow="1">
                <a:tableStyleId>{5C22544A-7EE6-4342-B048-85BDC9FD1C3A}</a:tableStyleId>
              </a:tblPr>
              <a:tblGrid>
                <a:gridCol w="2194560"/>
                <a:gridCol w="2194560"/>
                <a:gridCol w="2194560"/>
                <a:gridCol w="2194560"/>
                <a:gridCol w="2194560"/>
              </a:tblGrid>
              <a:tr h="370840">
                <a:tc>
                  <a:txBody>
                    <a:bodyPr/>
                    <a:lstStyle/>
                    <a:p>
                      <a:pPr marL="0" marR="0" algn="just">
                        <a:lnSpc>
                          <a:spcPct val="115000"/>
                        </a:lnSpc>
                        <a:spcBef>
                          <a:spcPts val="0"/>
                        </a:spcBef>
                        <a:spcAft>
                          <a:spcPts val="0"/>
                        </a:spcAft>
                      </a:pPr>
                      <a:r>
                        <a:rPr lang="en-US" sz="3600" b="1" dirty="0">
                          <a:latin typeface="Arial"/>
                          <a:ea typeface="Times New Roman"/>
                          <a:cs typeface="Times New Roman"/>
                        </a:rPr>
                        <a:t>Age</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Male</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Female</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Total</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a:t>
                      </a:r>
                      <a:endParaRPr lang="en-US" sz="3600" b="1">
                        <a:latin typeface="Calibri"/>
                        <a:ea typeface="Calibri"/>
                        <a:cs typeface="Times New Roman"/>
                      </a:endParaRPr>
                    </a:p>
                  </a:txBody>
                  <a:tcPr marL="12700" marR="12700" marT="9525" marB="9525" anchor="ctr"/>
                </a:tc>
              </a:tr>
              <a:tr h="370840">
                <a:tc>
                  <a:txBody>
                    <a:bodyPr/>
                    <a:lstStyle/>
                    <a:p>
                      <a:pPr marL="0" marR="0" algn="just">
                        <a:lnSpc>
                          <a:spcPct val="115000"/>
                        </a:lnSpc>
                        <a:spcBef>
                          <a:spcPts val="0"/>
                        </a:spcBef>
                        <a:spcAft>
                          <a:spcPts val="0"/>
                        </a:spcAft>
                      </a:pPr>
                      <a:r>
                        <a:rPr lang="en-US" sz="3600" b="1" dirty="0">
                          <a:latin typeface="Arial"/>
                          <a:ea typeface="Times New Roman"/>
                          <a:cs typeface="Times New Roman"/>
                        </a:rPr>
                        <a:t>0-4</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25</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25</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50</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27</a:t>
                      </a:r>
                      <a:endParaRPr lang="en-US" sz="3600" b="1">
                        <a:latin typeface="Calibri"/>
                        <a:ea typeface="Calibri"/>
                        <a:cs typeface="Times New Roman"/>
                      </a:endParaRPr>
                    </a:p>
                  </a:txBody>
                  <a:tcPr marL="12700" marR="12700"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5-9</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20</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25</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45</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24.5</a:t>
                      </a:r>
                      <a:endParaRPr lang="en-US" sz="3600" b="1">
                        <a:latin typeface="Calibri"/>
                        <a:ea typeface="Calibri"/>
                        <a:cs typeface="Times New Roman"/>
                      </a:endParaRPr>
                    </a:p>
                  </a:txBody>
                  <a:tcPr marL="12700" marR="12700"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10-14</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15</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15</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30</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16</a:t>
                      </a:r>
                      <a:endParaRPr lang="en-US" sz="3600" b="1">
                        <a:latin typeface="Calibri"/>
                        <a:ea typeface="Calibri"/>
                        <a:cs typeface="Times New Roman"/>
                      </a:endParaRPr>
                    </a:p>
                  </a:txBody>
                  <a:tcPr marL="12700" marR="12700"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15-50</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15</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30</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45</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24.5</a:t>
                      </a:r>
                      <a:endParaRPr lang="en-US" sz="3600" b="1">
                        <a:latin typeface="Calibri"/>
                        <a:ea typeface="Calibri"/>
                        <a:cs typeface="Times New Roman"/>
                      </a:endParaRPr>
                    </a:p>
                  </a:txBody>
                  <a:tcPr marL="12700" marR="12700"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51+</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5</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10</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15</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8</a:t>
                      </a:r>
                      <a:endParaRPr lang="en-US" sz="3600" b="1">
                        <a:latin typeface="Calibri"/>
                        <a:ea typeface="Calibri"/>
                        <a:cs typeface="Times New Roman"/>
                      </a:endParaRPr>
                    </a:p>
                  </a:txBody>
                  <a:tcPr marL="12700" marR="12700"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All Ages</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80</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105</a:t>
                      </a:r>
                      <a:endParaRPr lang="en-US" sz="3600" b="1">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185</a:t>
                      </a:r>
                      <a:endParaRPr lang="en-US" sz="3600" b="1" dirty="0">
                        <a:latin typeface="Calibri"/>
                        <a:ea typeface="Calibri"/>
                        <a:cs typeface="Times New Roman"/>
                      </a:endParaRPr>
                    </a:p>
                  </a:txBody>
                  <a:tcPr marL="12700" marR="12700"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100%</a:t>
                      </a:r>
                      <a:endParaRPr lang="en-US" sz="3600" b="1" dirty="0">
                        <a:latin typeface="Calibri"/>
                        <a:ea typeface="Calibri"/>
                        <a:cs typeface="Times New Roman"/>
                      </a:endParaRPr>
                    </a:p>
                  </a:txBody>
                  <a:tcPr marL="12700" marR="12700" marT="9525" marB="9525" anchor="ctr"/>
                </a:tc>
              </a:tr>
            </a:tbl>
          </a:graphicData>
        </a:graphic>
      </p:graphicFrame>
      <p:sp>
        <p:nvSpPr>
          <p:cNvPr id="3" name="Title 2"/>
          <p:cNvSpPr>
            <a:spLocks noGrp="1"/>
          </p:cNvSpPr>
          <p:nvPr>
            <p:ph type="title"/>
          </p:nvPr>
        </p:nvSpPr>
        <p:spPr/>
        <p:txBody>
          <a:bodyPr/>
          <a:lstStyle/>
          <a:p>
            <a:r>
              <a:rPr lang="en-US" dirty="0" smtClean="0"/>
              <a:t>Frequency distribution table</a:t>
            </a:r>
            <a:endParaRPr lang="en-US" dirty="0"/>
          </a:p>
        </p:txBody>
      </p:sp>
    </p:spTree>
    <p:extLst>
      <p:ext uri="{BB962C8B-B14F-4D97-AF65-F5344CB8AC3E}">
        <p14:creationId xmlns:p14="http://schemas.microsoft.com/office/powerpoint/2010/main" val="26386551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Quinine should be given only as IV INFUSION and NOT INTRAVENOUS {BOLUS} injection</a:t>
            </a:r>
          </a:p>
          <a:p>
            <a:r>
              <a:rPr lang="en-US" b="1" dirty="0" smtClean="0"/>
              <a:t>Loading does should be </a:t>
            </a:r>
            <a:r>
              <a:rPr lang="en-US" b="1" dirty="0" err="1" smtClean="0"/>
              <a:t>ommited</a:t>
            </a:r>
            <a:r>
              <a:rPr lang="en-US" b="1" dirty="0" smtClean="0"/>
              <a:t> if patient has received quinine in the last 24 hrs or </a:t>
            </a:r>
            <a:r>
              <a:rPr lang="en-US" b="1" dirty="0" err="1" smtClean="0"/>
              <a:t>mefloquine</a:t>
            </a:r>
            <a:r>
              <a:rPr lang="en-US" b="1" dirty="0" smtClean="0"/>
              <a:t> in the last 7 days</a:t>
            </a:r>
          </a:p>
          <a:p>
            <a:r>
              <a:rPr lang="en-US" b="1" dirty="0" smtClean="0"/>
              <a:t>In hepatic </a:t>
            </a:r>
            <a:r>
              <a:rPr lang="en-US" b="1" dirty="0" err="1" smtClean="0"/>
              <a:t>insufficiency,the</a:t>
            </a:r>
            <a:r>
              <a:rPr lang="en-US" b="1" dirty="0" smtClean="0"/>
              <a:t> dose of quinine should be reduced by 25%,</a:t>
            </a:r>
          </a:p>
          <a:p>
            <a:r>
              <a:rPr lang="en-US" b="1" dirty="0" smtClean="0"/>
              <a:t>Hypoglycemia is a potential side effect and quinine should be administered in 10% dextrose infusion</a:t>
            </a:r>
            <a:endParaRPr lang="en-US" b="1" dirty="0"/>
          </a:p>
        </p:txBody>
      </p:sp>
      <p:sp>
        <p:nvSpPr>
          <p:cNvPr id="3" name="Title 2"/>
          <p:cNvSpPr>
            <a:spLocks noGrp="1"/>
          </p:cNvSpPr>
          <p:nvPr>
            <p:ph type="title"/>
          </p:nvPr>
        </p:nvSpPr>
        <p:spPr/>
        <p:txBody>
          <a:bodyPr>
            <a:normAutofit fontScale="90000"/>
          </a:bodyPr>
          <a:lstStyle/>
          <a:p>
            <a:pPr algn="ctr"/>
            <a:r>
              <a:rPr lang="en-US" dirty="0" smtClean="0"/>
              <a:t>Guidelines on quinine administration</a:t>
            </a:r>
            <a:endParaRPr lang="en-US" dirty="0"/>
          </a:p>
        </p:txBody>
      </p:sp>
    </p:spTree>
    <p:extLst>
      <p:ext uri="{BB962C8B-B14F-4D97-AF65-F5344CB8AC3E}">
        <p14:creationId xmlns:p14="http://schemas.microsoft.com/office/powerpoint/2010/main" val="421452944"/>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Graphical representation is the visual display of data using plots and charts</a:t>
            </a:r>
            <a:r>
              <a:rPr lang="en-GB" sz="3200" b="1" dirty="0" smtClean="0"/>
              <a:t>.</a:t>
            </a:r>
          </a:p>
          <a:p>
            <a:r>
              <a:rPr lang="en-GB" sz="3200" b="1" dirty="0" smtClean="0"/>
              <a:t>This type of presentation makes the data you have collected more easily understood at a glance</a:t>
            </a:r>
          </a:p>
          <a:p>
            <a:r>
              <a:rPr lang="en-GB" sz="3200" b="1" dirty="0" smtClean="0"/>
              <a:t> It emphasises any fluctuations which may be present and tries to make the material as attractive to look at as possible</a:t>
            </a:r>
            <a:r>
              <a:rPr lang="en-GB" dirty="0" smtClean="0"/>
              <a:t>. </a:t>
            </a:r>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Graphical Presentation </a:t>
            </a:r>
            <a:r>
              <a:rPr lang="en-US" dirty="0" smtClean="0"/>
              <a:t/>
            </a:r>
            <a:br>
              <a:rPr lang="en-US" dirty="0" smtClean="0"/>
            </a:br>
            <a:endParaRPr lang="en-US" dirty="0"/>
          </a:p>
        </p:txBody>
      </p:sp>
    </p:spTree>
    <p:extLst>
      <p:ext uri="{BB962C8B-B14F-4D97-AF65-F5344CB8AC3E}">
        <p14:creationId xmlns:p14="http://schemas.microsoft.com/office/powerpoint/2010/main" val="3377160794"/>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smtClean="0"/>
              <a:t>There are various types of graphical presentations, these include:</a:t>
            </a:r>
            <a:endParaRPr lang="en-US" sz="2800" b="1" dirty="0" smtClean="0"/>
          </a:p>
          <a:p>
            <a:pPr marL="624078" lvl="0" indent="-514350">
              <a:buFont typeface="+mj-lt"/>
              <a:buAutoNum type="arabicPeriod"/>
            </a:pPr>
            <a:r>
              <a:rPr lang="en-GB" sz="2800" b="1" dirty="0" smtClean="0"/>
              <a:t>Histogram </a:t>
            </a:r>
            <a:endParaRPr lang="en-US" sz="2800" b="1" dirty="0" smtClean="0"/>
          </a:p>
          <a:p>
            <a:pPr marL="624078" lvl="0" indent="-514350">
              <a:buFont typeface="+mj-lt"/>
              <a:buAutoNum type="arabicPeriod"/>
            </a:pPr>
            <a:r>
              <a:rPr lang="en-GB" sz="2800" b="1" dirty="0" smtClean="0"/>
              <a:t>Frequency polygon </a:t>
            </a:r>
            <a:endParaRPr lang="en-US" sz="2800" b="1" dirty="0" smtClean="0"/>
          </a:p>
          <a:p>
            <a:pPr marL="624078" lvl="0" indent="-514350">
              <a:buFont typeface="+mj-lt"/>
              <a:buAutoNum type="arabicPeriod"/>
            </a:pPr>
            <a:r>
              <a:rPr lang="en-GB" sz="2800" b="1" dirty="0" smtClean="0"/>
              <a:t>Bar graph </a:t>
            </a:r>
            <a:endParaRPr lang="en-US" sz="2800" b="1" dirty="0" smtClean="0"/>
          </a:p>
          <a:p>
            <a:pPr marL="624078" lvl="0" indent="-514350">
              <a:buFont typeface="+mj-lt"/>
              <a:buAutoNum type="arabicPeriod"/>
            </a:pPr>
            <a:r>
              <a:rPr lang="en-GB" sz="2800" b="1" dirty="0" smtClean="0"/>
              <a:t>Pie chart </a:t>
            </a:r>
            <a:endParaRPr lang="en-US" sz="2800" b="1" dirty="0" smtClean="0"/>
          </a:p>
          <a:p>
            <a:pPr marL="624078" lvl="0" indent="-514350">
              <a:buFont typeface="+mj-lt"/>
              <a:buAutoNum type="arabicPeriod"/>
            </a:pPr>
            <a:r>
              <a:rPr lang="en-GB" sz="2800" b="1" dirty="0" smtClean="0"/>
              <a:t>Maps</a:t>
            </a:r>
            <a:endParaRPr lang="en-US" sz="28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55828435"/>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b="1" dirty="0" smtClean="0">
                <a:solidFill>
                  <a:srgbClr val="FF0000"/>
                </a:solidFill>
              </a:rPr>
              <a:t>Histogram</a:t>
            </a:r>
            <a:r>
              <a:rPr lang="en-GB" b="1" dirty="0" smtClean="0"/>
              <a:t> </a:t>
            </a:r>
            <a:endParaRPr lang="en-US" dirty="0" smtClean="0"/>
          </a:p>
          <a:p>
            <a:r>
              <a:rPr lang="en-GB" b="1" dirty="0" smtClean="0"/>
              <a:t>This type of graph uses vertical blocks to represent class frequencies in a frequency distribution. </a:t>
            </a:r>
          </a:p>
          <a:p>
            <a:r>
              <a:rPr lang="en-GB" b="1" dirty="0" smtClean="0"/>
              <a:t>You show the classes on the horizontal axis and the frequencies of the classes on the vertical axis. </a:t>
            </a:r>
          </a:p>
          <a:p>
            <a:r>
              <a:rPr lang="en-GB" b="1" dirty="0" smtClean="0"/>
              <a:t>While the horizontal axis need not start from zero, the vertical axis must always start with zero. It is used to illustrate any data where the variable concerned changes with time</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75372555"/>
      </p:ext>
    </p:extLst>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7_innerEl" descr="Histogram of weekly dispensary attendance"/>
          <p:cNvPicPr/>
          <p:nvPr/>
        </p:nvPicPr>
        <p:blipFill>
          <a:blip r:embed="rId2"/>
          <a:srcRect/>
          <a:stretch>
            <a:fillRect/>
          </a:stretch>
        </p:blipFill>
        <p:spPr bwMode="auto">
          <a:xfrm>
            <a:off x="812800" y="685800"/>
            <a:ext cx="11379200" cy="5562600"/>
          </a:xfrm>
          <a:prstGeom prst="rect">
            <a:avLst/>
          </a:prstGeom>
          <a:noFill/>
          <a:ln w="9525">
            <a:noFill/>
            <a:miter lim="800000"/>
            <a:headEnd/>
            <a:tailEnd/>
          </a:ln>
        </p:spPr>
      </p:pic>
    </p:spTree>
    <p:extLst>
      <p:ext uri="{BB962C8B-B14F-4D97-AF65-F5344CB8AC3E}">
        <p14:creationId xmlns:p14="http://schemas.microsoft.com/office/powerpoint/2010/main" val="1952548160"/>
      </p:ext>
    </p:extLst>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GB" b="1" dirty="0" smtClean="0">
                <a:solidFill>
                  <a:srgbClr val="FF0000"/>
                </a:solidFill>
              </a:rPr>
              <a:t>Frequency Polygon </a:t>
            </a:r>
            <a:endParaRPr lang="en-US" dirty="0" smtClean="0">
              <a:solidFill>
                <a:srgbClr val="FF0000"/>
              </a:solidFill>
            </a:endParaRPr>
          </a:p>
          <a:p>
            <a:r>
              <a:rPr lang="en-GB" b="1" dirty="0" smtClean="0"/>
              <a:t>A polygon is a many sided figure. A frequency polygon is derived from a histogram by joining the midpoints of the tops of the rectangles of the histogram in straight lines.</a:t>
            </a:r>
          </a:p>
          <a:p>
            <a:r>
              <a:rPr lang="en-GB" b="1" dirty="0" smtClean="0"/>
              <a:t>The resultant figure does not have vertical bars but is made up of straight lines joining the different points on the graph.</a:t>
            </a:r>
          </a:p>
          <a:p>
            <a:r>
              <a:rPr lang="en-GB" b="1" dirty="0" smtClean="0"/>
              <a:t> For comparison purposes, you can even draw two frequency polygons on the same </a:t>
            </a:r>
            <a:br>
              <a:rPr lang="en-GB" b="1" dirty="0" smtClean="0"/>
            </a:br>
            <a:r>
              <a:rPr lang="en-GB" b="1" dirty="0" smtClean="0"/>
              <a:t>graph paper</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4914038"/>
      </p:ext>
    </p:extLst>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15_innerEl" descr="Frequency polygon of weekly dispensary attendance"/>
          <p:cNvPicPr/>
          <p:nvPr/>
        </p:nvPicPr>
        <p:blipFill>
          <a:blip r:embed="rId2"/>
          <a:srcRect/>
          <a:stretch>
            <a:fillRect/>
          </a:stretch>
        </p:blipFill>
        <p:spPr bwMode="auto">
          <a:xfrm>
            <a:off x="609600" y="609600"/>
            <a:ext cx="11277600" cy="5943600"/>
          </a:xfrm>
          <a:prstGeom prst="rect">
            <a:avLst/>
          </a:prstGeom>
          <a:noFill/>
          <a:ln w="9525">
            <a:noFill/>
            <a:miter lim="800000"/>
            <a:headEnd/>
            <a:tailEnd/>
          </a:ln>
        </p:spPr>
      </p:pic>
    </p:spTree>
    <p:extLst>
      <p:ext uri="{BB962C8B-B14F-4D97-AF65-F5344CB8AC3E}">
        <p14:creationId xmlns:p14="http://schemas.microsoft.com/office/powerpoint/2010/main" val="1569371477"/>
      </p:ext>
    </p:extLst>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GB" b="1" dirty="0" smtClean="0">
                <a:solidFill>
                  <a:srgbClr val="FF0000"/>
                </a:solidFill>
              </a:rPr>
              <a:t>Bar Chart</a:t>
            </a:r>
            <a:r>
              <a:rPr lang="en-GB" dirty="0" smtClean="0">
                <a:solidFill>
                  <a:srgbClr val="FF0000"/>
                </a:solidFill>
              </a:rPr>
              <a:t> </a:t>
            </a:r>
            <a:endParaRPr lang="en-US" dirty="0" smtClean="0">
              <a:solidFill>
                <a:srgbClr val="FF0000"/>
              </a:solidFill>
            </a:endParaRPr>
          </a:p>
          <a:p>
            <a:r>
              <a:rPr lang="en-GB" b="1" dirty="0" smtClean="0"/>
              <a:t>This is a graph which comprises a number of spaced rectangles whose length varies with the magnitude represented.</a:t>
            </a:r>
          </a:p>
          <a:p>
            <a:r>
              <a:rPr lang="en-GB" b="1" dirty="0" smtClean="0"/>
              <a:t> The rectangles have the same width and may be vertical or horizontal.</a:t>
            </a:r>
          </a:p>
          <a:p>
            <a:r>
              <a:rPr lang="en-GB" b="1" dirty="0" smtClean="0"/>
              <a:t> They are used to represent a large variety of statistical data, including data that can be represented in other ways. Bar charts can also be multiple, that is, representing two or more sets </a:t>
            </a:r>
            <a:br>
              <a:rPr lang="en-GB" b="1" dirty="0" smtClean="0"/>
            </a:br>
            <a:r>
              <a:rPr lang="en-GB" b="1" dirty="0" smtClean="0"/>
              <a:t>of comparable data</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55262843"/>
      </p:ext>
    </p:extLst>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2_innerEl" descr="Bar chart of weekly dispensary attendance"/>
          <p:cNvPicPr/>
          <p:nvPr/>
        </p:nvPicPr>
        <p:blipFill>
          <a:blip r:embed="rId2"/>
          <a:srcRect/>
          <a:stretch>
            <a:fillRect/>
          </a:stretch>
        </p:blipFill>
        <p:spPr bwMode="auto">
          <a:xfrm>
            <a:off x="0" y="304800"/>
            <a:ext cx="12192000" cy="6019800"/>
          </a:xfrm>
          <a:prstGeom prst="rect">
            <a:avLst/>
          </a:prstGeom>
          <a:noFill/>
          <a:ln w="9525">
            <a:noFill/>
            <a:miter lim="800000"/>
            <a:headEnd/>
            <a:tailEnd/>
          </a:ln>
        </p:spPr>
      </p:pic>
    </p:spTree>
    <p:extLst>
      <p:ext uri="{BB962C8B-B14F-4D97-AF65-F5344CB8AC3E}">
        <p14:creationId xmlns:p14="http://schemas.microsoft.com/office/powerpoint/2010/main" val="213090912"/>
      </p:ext>
    </p:extLst>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It is basically a circle divided into sectors or pieces.</a:t>
            </a:r>
          </a:p>
          <a:p>
            <a:r>
              <a:rPr lang="en-GB" b="1" dirty="0" smtClean="0"/>
              <a:t> Each piece of a pie chart represents a total percentage of a specific group or cluster.</a:t>
            </a:r>
          </a:p>
          <a:p>
            <a:r>
              <a:rPr lang="en-GB" b="1" dirty="0" smtClean="0"/>
              <a:t> A pie chart is especially useful for dealing with data where actual numerical quantities are not so important.</a:t>
            </a:r>
          </a:p>
          <a:p>
            <a:r>
              <a:rPr lang="en-GB" b="1" dirty="0" smtClean="0"/>
              <a:t> For example, when you want to find out what percentage of your population has access to water rather than the actual number</a:t>
            </a:r>
            <a:r>
              <a:rPr lang="en-GB"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32902968"/>
      </p:ext>
    </p:extLst>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solidFill>
                  <a:srgbClr val="FF0000"/>
                </a:solidFill>
              </a:rPr>
              <a:t>Community Diagnosis Report</a:t>
            </a:r>
            <a:r>
              <a:rPr lang="en-GB" dirty="0" smtClean="0">
                <a:solidFill>
                  <a:srgbClr val="FF0000"/>
                </a:solidFill>
              </a:rPr>
              <a:t> </a:t>
            </a:r>
            <a:endParaRPr lang="en-US" dirty="0" smtClean="0">
              <a:solidFill>
                <a:srgbClr val="FF0000"/>
              </a:solidFill>
            </a:endParaRPr>
          </a:p>
          <a:p>
            <a:r>
              <a:rPr lang="en-GB" b="1" dirty="0" smtClean="0"/>
              <a:t>This is a detailed scientific report which provides an account of the planning and execution of the survey as well as the results.</a:t>
            </a:r>
          </a:p>
          <a:p>
            <a:r>
              <a:rPr lang="en-GB" b="1" dirty="0" smtClean="0"/>
              <a:t> It should present the data you collected fully and adequately and give accurate interpretations of the analyses.</a:t>
            </a:r>
            <a:endParaRPr lang="en-US" b="1" dirty="0" smtClean="0"/>
          </a:p>
          <a:p>
            <a:r>
              <a:rPr lang="en-GB" b="1" dirty="0" smtClean="0"/>
              <a:t>A well written community diagnosis report is made up of distinct sections or components which fall under the following headings</a:t>
            </a:r>
            <a:r>
              <a:rPr lang="en-GB" dirty="0" smtClean="0"/>
              <a:t>:</a:t>
            </a:r>
            <a:endParaRPr lang="en-US"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sz="3100" dirty="0" smtClean="0"/>
              <a:t>STEP 5: REPORT WRITING, DISSEMINATION AND COMMUNITY ACTION</a:t>
            </a:r>
            <a:r>
              <a:rPr lang="en-US" dirty="0" smtClean="0"/>
              <a:t/>
            </a:r>
            <a:br>
              <a:rPr lang="en-US" dirty="0" smtClean="0"/>
            </a:br>
            <a:endParaRPr lang="en-US" dirty="0"/>
          </a:p>
        </p:txBody>
      </p:sp>
    </p:spTree>
    <p:extLst>
      <p:ext uri="{BB962C8B-B14F-4D97-AF65-F5344CB8AC3E}">
        <p14:creationId xmlns:p14="http://schemas.microsoft.com/office/powerpoint/2010/main" val="3384644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 an emergency and in absence of </a:t>
            </a:r>
            <a:r>
              <a:rPr lang="en-US" b="1" dirty="0" err="1" smtClean="0"/>
              <a:t>quinine,the</a:t>
            </a:r>
            <a:r>
              <a:rPr lang="en-US" b="1" dirty="0" smtClean="0"/>
              <a:t> following </a:t>
            </a:r>
            <a:r>
              <a:rPr lang="en-US" b="1" dirty="0" err="1" smtClean="0"/>
              <a:t>antimalarials</a:t>
            </a:r>
            <a:r>
              <a:rPr lang="en-US" b="1" dirty="0" smtClean="0"/>
              <a:t> may be used:</a:t>
            </a:r>
          </a:p>
          <a:p>
            <a:pPr lvl="1">
              <a:buFont typeface="Wingdings" pitchFamily="2" charset="2"/>
              <a:buChar char="q"/>
            </a:pPr>
            <a:r>
              <a:rPr lang="en-US" b="1" dirty="0" err="1" smtClean="0"/>
              <a:t>Artenusate</a:t>
            </a:r>
            <a:r>
              <a:rPr lang="en-US" b="1" dirty="0" smtClean="0"/>
              <a:t> administered by IM route at 2.4mg/kg stat then 1.2mg/kg at 12 </a:t>
            </a:r>
            <a:r>
              <a:rPr lang="en-US" b="1" dirty="0" err="1" smtClean="0"/>
              <a:t>hrs,then</a:t>
            </a:r>
            <a:r>
              <a:rPr lang="en-US" b="1" dirty="0" smtClean="0"/>
              <a:t> 1.2mg/kg daily for 6 days</a:t>
            </a:r>
          </a:p>
          <a:p>
            <a:pPr lvl="1">
              <a:buFont typeface="Wingdings" pitchFamily="2" charset="2"/>
              <a:buChar char="q"/>
            </a:pPr>
            <a:r>
              <a:rPr lang="en-US" b="1" dirty="0" err="1" smtClean="0"/>
              <a:t>Artemether</a:t>
            </a:r>
            <a:r>
              <a:rPr lang="en-US" b="1" dirty="0" smtClean="0"/>
              <a:t> administered by IM route at a loading dose of 3.2 mg/kg stat then 1.6mg/kg daily for five days</a:t>
            </a:r>
          </a:p>
          <a:p>
            <a:pPr lvl="1">
              <a:buFont typeface="Wingdings" pitchFamily="2" charset="2"/>
              <a:buChar char="q"/>
            </a:pPr>
            <a:r>
              <a:rPr lang="en-US" b="1" dirty="0" smtClean="0"/>
              <a:t>Rectal </a:t>
            </a:r>
            <a:r>
              <a:rPr lang="en-US" b="1" dirty="0" err="1" smtClean="0"/>
              <a:t>artenusate</a:t>
            </a:r>
            <a:r>
              <a:rPr lang="en-US" b="1" dirty="0" smtClean="0"/>
              <a:t> administered at a dose of 10mg/kg</a:t>
            </a:r>
            <a:endParaRPr lang="en-US" b="1" dirty="0"/>
          </a:p>
        </p:txBody>
      </p:sp>
      <p:sp>
        <p:nvSpPr>
          <p:cNvPr id="3" name="Title 2"/>
          <p:cNvSpPr>
            <a:spLocks noGrp="1"/>
          </p:cNvSpPr>
          <p:nvPr>
            <p:ph type="title"/>
          </p:nvPr>
        </p:nvSpPr>
        <p:spPr/>
        <p:txBody>
          <a:bodyPr/>
          <a:lstStyle/>
          <a:p>
            <a:pPr algn="ctr"/>
            <a:r>
              <a:rPr lang="en-US" dirty="0" smtClean="0"/>
              <a:t>In absence of quinine</a:t>
            </a:r>
            <a:endParaRPr lang="en-US" dirty="0"/>
          </a:p>
        </p:txBody>
      </p:sp>
    </p:spTree>
    <p:extLst>
      <p:ext uri="{BB962C8B-B14F-4D97-AF65-F5344CB8AC3E}">
        <p14:creationId xmlns:p14="http://schemas.microsoft.com/office/powerpoint/2010/main" val="1021855414"/>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solidFill>
                  <a:srgbClr val="FF0000"/>
                </a:solidFill>
              </a:rPr>
              <a:t>Title</a:t>
            </a:r>
            <a:r>
              <a:rPr lang="en-GB" b="1" dirty="0" smtClean="0"/>
              <a:t/>
            </a:r>
            <a:br>
              <a:rPr lang="en-GB" b="1" dirty="0" smtClean="0"/>
            </a:br>
            <a:r>
              <a:rPr lang="en-GB" b="1" dirty="0" smtClean="0"/>
              <a:t>Use a title that is short and simple and yet informative. The title of your survey report is important because at a glance it gives the reader information about what your survey was about.</a:t>
            </a:r>
            <a:endParaRPr lang="en-US" b="1" dirty="0" smtClean="0"/>
          </a:p>
          <a:p>
            <a:r>
              <a:rPr lang="en-GB" b="1" dirty="0" smtClean="0"/>
              <a:t> </a:t>
            </a:r>
            <a:r>
              <a:rPr lang="en-GB" b="1" dirty="0" smtClean="0">
                <a:solidFill>
                  <a:srgbClr val="FF0000"/>
                </a:solidFill>
              </a:rPr>
              <a:t>Table of contents</a:t>
            </a:r>
            <a:endParaRPr lang="en-US" b="1" dirty="0" smtClean="0">
              <a:solidFill>
                <a:srgbClr val="FF0000"/>
              </a:solidFill>
            </a:endParaRPr>
          </a:p>
          <a:p>
            <a:r>
              <a:rPr lang="en-GB" b="1" dirty="0" smtClean="0"/>
              <a:t>It often contains chapter headings, main headings and sub headings with their corresponding page numbers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708412641"/>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solidFill>
                  <a:srgbClr val="FF0000"/>
                </a:solidFill>
              </a:rPr>
              <a:t> List of abbreviations and acronyms</a:t>
            </a:r>
          </a:p>
          <a:p>
            <a:pPr>
              <a:buNone/>
            </a:pPr>
            <a:r>
              <a:rPr lang="en-GB" dirty="0" smtClean="0"/>
              <a:t> </a:t>
            </a:r>
            <a:r>
              <a:rPr lang="en-GB" b="1" dirty="0" smtClean="0"/>
              <a:t>In this section of a report you give a list of all the abbreviations and acronyms you have used in the document with a full explanation of what they stand for.</a:t>
            </a:r>
          </a:p>
          <a:p>
            <a:r>
              <a:rPr lang="en-GB" b="1" dirty="0" smtClean="0">
                <a:solidFill>
                  <a:srgbClr val="FF0000"/>
                </a:solidFill>
              </a:rPr>
              <a:t>Acknowledgements</a:t>
            </a:r>
            <a:r>
              <a:rPr lang="en-GB" b="1" dirty="0" smtClean="0"/>
              <a:t/>
            </a:r>
            <a:br>
              <a:rPr lang="en-GB" b="1" dirty="0" smtClean="0"/>
            </a:br>
            <a:r>
              <a:rPr lang="en-GB" b="1" dirty="0" smtClean="0"/>
              <a:t>You should acknowledge all those who made it possible for you to accomplish this task. In your list include: </a:t>
            </a:r>
            <a:endParaRPr lang="en-US" b="1" dirty="0" smtClean="0"/>
          </a:p>
          <a:p>
            <a:pPr marL="624078" lvl="0" indent="-514350">
              <a:buFont typeface="+mj-lt"/>
              <a:buAutoNum type="alphaUcPeriod"/>
            </a:pPr>
            <a:r>
              <a:rPr lang="en-GB" b="1" dirty="0" smtClean="0"/>
              <a:t>Names of individuals </a:t>
            </a:r>
            <a:endParaRPr lang="en-US" b="1" dirty="0" smtClean="0"/>
          </a:p>
          <a:p>
            <a:pPr marL="624078" lvl="0" indent="-514350">
              <a:buFont typeface="+mj-lt"/>
              <a:buAutoNum type="alphaUcPeriod"/>
            </a:pPr>
            <a:r>
              <a:rPr lang="en-GB" b="1" dirty="0" smtClean="0"/>
              <a:t>Organisations </a:t>
            </a:r>
            <a:endParaRPr lang="en-US" b="1" dirty="0" smtClean="0"/>
          </a:p>
          <a:p>
            <a:pPr marL="624078" lvl="0" indent="-514350">
              <a:buFont typeface="+mj-lt"/>
              <a:buAutoNum type="alphaUcPeriod"/>
            </a:pPr>
            <a:r>
              <a:rPr lang="en-GB" b="1" dirty="0" smtClean="0"/>
              <a:t>Institutions </a:t>
            </a:r>
            <a:endParaRPr lang="en-US" b="1" dirty="0" smtClean="0"/>
          </a:p>
          <a:p>
            <a:pPr marL="624078" lvl="0" indent="-514350">
              <a:buFont typeface="+mj-lt"/>
              <a:buAutoNum type="alphaUcPeriod"/>
            </a:pPr>
            <a:r>
              <a:rPr lang="en-GB" b="1" dirty="0" smtClean="0"/>
              <a:t>Administration </a:t>
            </a:r>
            <a:endParaRPr lang="en-US" b="1" dirty="0" smtClean="0"/>
          </a:p>
          <a:p>
            <a:pPr marL="624078" lvl="0" indent="-514350">
              <a:buFont typeface="+mj-lt"/>
              <a:buAutoNum type="alphaUcPeriod"/>
            </a:pPr>
            <a:r>
              <a:rPr lang="en-GB" b="1" dirty="0" smtClean="0"/>
              <a:t>Community</a:t>
            </a:r>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69913138"/>
      </p:ext>
    </p:extLst>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t/>
            </a:r>
            <a:br>
              <a:rPr lang="en-GB" b="1" dirty="0" smtClean="0"/>
            </a:br>
            <a:r>
              <a:rPr lang="en-GB" b="1" dirty="0" smtClean="0"/>
              <a:t>This section seeks to explain why the survey was undertaken and which questions it was designed to answer.</a:t>
            </a:r>
          </a:p>
          <a:p>
            <a:r>
              <a:rPr lang="en-GB" b="1" dirty="0" smtClean="0"/>
              <a:t>It is started by defining what community diagnosis is.</a:t>
            </a:r>
          </a:p>
          <a:p>
            <a:r>
              <a:rPr lang="en-GB" b="1" dirty="0" smtClean="0"/>
              <a:t> Explain why the survey was undertaken</a:t>
            </a:r>
          </a:p>
          <a:p>
            <a:r>
              <a:rPr lang="en-GB" b="1" dirty="0" smtClean="0"/>
              <a:t>Finally you describe the geographical position of the place you carried out the survey</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Chapter 1:</a:t>
            </a:r>
            <a:r>
              <a:rPr lang="en-GB" dirty="0" smtClean="0">
                <a:solidFill>
                  <a:srgbClr val="FF0000"/>
                </a:solidFill>
              </a:rPr>
              <a:t> Background information</a:t>
            </a:r>
            <a:endParaRPr lang="en-US" dirty="0"/>
          </a:p>
        </p:txBody>
      </p:sp>
    </p:spTree>
    <p:extLst>
      <p:ext uri="{BB962C8B-B14F-4D97-AF65-F5344CB8AC3E}">
        <p14:creationId xmlns:p14="http://schemas.microsoft.com/office/powerpoint/2010/main" val="3784693213"/>
      </p:ext>
    </p:extLst>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rgbClr val="FF0000"/>
                </a:solidFill>
              </a:rPr>
              <a:t>Statement of problem</a:t>
            </a:r>
          </a:p>
          <a:p>
            <a:r>
              <a:rPr lang="en-US" b="1" dirty="0" smtClean="0"/>
              <a:t>A problem statement is a brief piece of writing explain the problem or issue the document is addressing to the reader. In general, a problem statement will outline the basic facts of the problem, explain why the problem matters, and pinpoint a solution as quickly and directly as possible</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59122166"/>
      </p:ext>
    </p:extLst>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Example: Health and quality of life rely on many community systems and factors, not simply on a well-functioning health and medical care system. Finding out health problems in the community and </a:t>
            </a:r>
            <a:r>
              <a:rPr lang="en-US" b="1" dirty="0" err="1" smtClean="0"/>
              <a:t>and</a:t>
            </a:r>
            <a:r>
              <a:rPr lang="en-US" b="1" dirty="0" smtClean="0"/>
              <a:t> addressing them can effectively improve the health of many in the community</a:t>
            </a:r>
            <a:r>
              <a:rPr lang="en-US" dirty="0" smtClean="0"/>
              <a:t>.</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134513051"/>
      </p:ext>
    </p:extLst>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Purpose of study</a:t>
            </a:r>
          </a:p>
          <a:p>
            <a:r>
              <a:rPr lang="en-US" b="1" dirty="0" smtClean="0"/>
              <a:t>Explain the reason why you are carrying out community diagnosis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6314771"/>
      </p:ext>
    </p:extLst>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solidFill>
                  <a:srgbClr val="FF0000"/>
                </a:solidFill>
              </a:rPr>
              <a:t>Aims and objectives of the study</a:t>
            </a:r>
            <a:r>
              <a:rPr lang="en-GB" dirty="0" smtClean="0"/>
              <a:t/>
            </a:r>
            <a:br>
              <a:rPr lang="en-GB" dirty="0" smtClean="0"/>
            </a:br>
            <a:r>
              <a:rPr lang="en-GB" b="1" dirty="0" smtClean="0"/>
              <a:t>Indicate both the broad and the specific objectives of your survey. </a:t>
            </a:r>
            <a:endParaRPr lang="en-US" b="1" dirty="0" smtClean="0"/>
          </a:p>
          <a:p>
            <a:r>
              <a:rPr lang="en-GB" b="1" dirty="0" smtClean="0"/>
              <a:t>Good objectives should be ‘SMART’: </a:t>
            </a:r>
            <a:endParaRPr lang="en-US" b="1" dirty="0" smtClean="0"/>
          </a:p>
          <a:p>
            <a:pPr marL="624078" lvl="0" indent="-514350">
              <a:buFont typeface="+mj-lt"/>
              <a:buAutoNum type="arabicPeriod"/>
            </a:pPr>
            <a:r>
              <a:rPr lang="en-GB" b="1" dirty="0" smtClean="0"/>
              <a:t>Specific </a:t>
            </a:r>
            <a:endParaRPr lang="en-US" b="1" dirty="0" smtClean="0"/>
          </a:p>
          <a:p>
            <a:pPr marL="624078" lvl="0" indent="-514350">
              <a:buFont typeface="+mj-lt"/>
              <a:buAutoNum type="arabicPeriod"/>
            </a:pPr>
            <a:r>
              <a:rPr lang="en-GB" b="1" dirty="0" smtClean="0"/>
              <a:t>Measurable </a:t>
            </a:r>
            <a:endParaRPr lang="en-US" b="1" dirty="0" smtClean="0"/>
          </a:p>
          <a:p>
            <a:pPr marL="624078" lvl="0" indent="-514350">
              <a:buFont typeface="+mj-lt"/>
              <a:buAutoNum type="arabicPeriod"/>
            </a:pPr>
            <a:r>
              <a:rPr lang="en-GB" b="1" dirty="0" smtClean="0"/>
              <a:t>Attainable </a:t>
            </a:r>
            <a:endParaRPr lang="en-US" b="1" dirty="0" smtClean="0"/>
          </a:p>
          <a:p>
            <a:pPr marL="624078" lvl="0" indent="-514350">
              <a:buFont typeface="+mj-lt"/>
              <a:buAutoNum type="arabicPeriod"/>
            </a:pPr>
            <a:r>
              <a:rPr lang="en-GB" b="1" dirty="0" smtClean="0"/>
              <a:t>Realistic </a:t>
            </a:r>
            <a:endParaRPr lang="en-US" b="1" dirty="0" smtClean="0"/>
          </a:p>
          <a:p>
            <a:pPr marL="624078" lvl="0" indent="-514350">
              <a:buFont typeface="+mj-lt"/>
              <a:buAutoNum type="arabicPeriod"/>
            </a:pPr>
            <a:r>
              <a:rPr lang="en-GB" b="1" dirty="0" smtClean="0"/>
              <a:t>Timely</a:t>
            </a:r>
            <a:endParaRPr lang="en-US" b="1" dirty="0" smtClean="0"/>
          </a:p>
          <a:p>
            <a:endParaRPr lang="en-US" dirty="0"/>
          </a:p>
        </p:txBody>
      </p:sp>
      <p:sp>
        <p:nvSpPr>
          <p:cNvPr id="3" name="Title 2"/>
          <p:cNvSpPr>
            <a:spLocks noGrp="1"/>
          </p:cNvSpPr>
          <p:nvPr>
            <p:ph type="title"/>
          </p:nvPr>
        </p:nvSpPr>
        <p:spPr/>
        <p:txBody>
          <a:bodyPr/>
          <a:lstStyle/>
          <a:p>
            <a:r>
              <a:rPr lang="en-US" dirty="0" smtClean="0"/>
              <a:t>con</a:t>
            </a:r>
            <a:endParaRPr lang="en-US" dirty="0"/>
          </a:p>
        </p:txBody>
      </p:sp>
    </p:spTree>
    <p:extLst>
      <p:ext uri="{BB962C8B-B14F-4D97-AF65-F5344CB8AC3E}">
        <p14:creationId xmlns:p14="http://schemas.microsoft.com/office/powerpoint/2010/main" val="3175246900"/>
      </p:ext>
    </p:extLst>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Definition of terms</a:t>
            </a:r>
            <a:r>
              <a:rPr lang="en-US" b="1" dirty="0" smtClean="0"/>
              <a:t>:</a:t>
            </a:r>
          </a:p>
          <a:p>
            <a:r>
              <a:rPr lang="en-US" b="1" dirty="0" smtClean="0"/>
              <a:t>This section deals with definition of all terms you used the in your report.</a:t>
            </a:r>
          </a:p>
          <a:p>
            <a:pPr marL="624078" indent="-514350">
              <a:buNone/>
            </a:pPr>
            <a:r>
              <a:rPr lang="en-GB" b="1" dirty="0" smtClean="0">
                <a:solidFill>
                  <a:srgbClr val="FF0000"/>
                </a:solidFill>
              </a:rPr>
              <a:t>Limitations of study</a:t>
            </a:r>
          </a:p>
          <a:p>
            <a:pPr marL="624078" indent="-514350">
              <a:buNone/>
            </a:pPr>
            <a:r>
              <a:rPr lang="en-GB" b="1" dirty="0" smtClean="0"/>
              <a:t>Outline all the difficulties you may have encountered during the survey</a:t>
            </a:r>
          </a:p>
          <a:p>
            <a:pPr marL="624078" indent="-514350">
              <a:buNone/>
            </a:pPr>
            <a:r>
              <a:rPr lang="en-GB" b="1" dirty="0" smtClean="0"/>
              <a:t> It helps other researchers not to make the same mistakes you made</a:t>
            </a:r>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302112756"/>
      </p:ext>
    </p:extLst>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Some of the difficulties which are commonly encountered in surveys have to do with:</a:t>
            </a:r>
            <a:endParaRPr lang="en-US" b="1" dirty="0" smtClean="0"/>
          </a:p>
          <a:p>
            <a:pPr marL="624078" lvl="0" indent="-514350">
              <a:buFont typeface="+mj-lt"/>
              <a:buAutoNum type="arabicPeriod"/>
            </a:pPr>
            <a:r>
              <a:rPr lang="en-GB" b="1" dirty="0" smtClean="0"/>
              <a:t>Sampling methods :inability to identify good sampling method for the community</a:t>
            </a:r>
            <a:endParaRPr lang="en-US" b="1" dirty="0" smtClean="0"/>
          </a:p>
          <a:p>
            <a:pPr marL="624078" lvl="0" indent="-514350">
              <a:buFont typeface="+mj-lt"/>
              <a:buAutoNum type="arabicPeriod"/>
            </a:pPr>
            <a:r>
              <a:rPr lang="en-GB" b="1" dirty="0" smtClean="0"/>
              <a:t>Observation variation </a:t>
            </a:r>
            <a:endParaRPr lang="en-US" b="1" dirty="0" smtClean="0"/>
          </a:p>
          <a:p>
            <a:pPr marL="624078" lvl="0" indent="-514350">
              <a:buFont typeface="+mj-lt"/>
              <a:buAutoNum type="arabicPeriod"/>
            </a:pPr>
            <a:r>
              <a:rPr lang="en-GB" b="1" dirty="0" smtClean="0"/>
              <a:t>Incomplete records due to poor supervision</a:t>
            </a:r>
          </a:p>
          <a:p>
            <a:pPr marL="624078" lvl="0" indent="-514350">
              <a:buFont typeface="+mj-lt"/>
              <a:buAutoNum type="arabicPeriod"/>
            </a:pPr>
            <a:r>
              <a:rPr lang="en-GB" b="1" dirty="0" smtClean="0"/>
              <a:t>Lack of cooperation from community</a:t>
            </a:r>
          </a:p>
          <a:p>
            <a:pPr marL="624078" lvl="0" indent="-514350">
              <a:buFont typeface="+mj-lt"/>
              <a:buAutoNum type="arabicPeriod"/>
            </a:pPr>
            <a:r>
              <a:rPr lang="en-GB" b="1" dirty="0" smtClean="0"/>
              <a:t>Transport challenges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90725511"/>
      </p:ext>
    </p:extLst>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 literature review is an account of what has been published on a topic .</a:t>
            </a:r>
          </a:p>
          <a:p>
            <a:r>
              <a:rPr lang="en-US" b="1" dirty="0" smtClean="0"/>
              <a:t>A literature review surveys books, scholarly articles, and any other sources relevant to a particular issue, area of research, or theory, and by so doing, provides a description, summary, and critical evaluation of these works in relation to the research problem being investigated</a:t>
            </a:r>
            <a:r>
              <a:rPr lang="en-US" dirty="0" smtClean="0"/>
              <a:t>.</a:t>
            </a:r>
            <a:endParaRPr lang="en-US" dirty="0"/>
          </a:p>
        </p:txBody>
      </p:sp>
      <p:sp>
        <p:nvSpPr>
          <p:cNvPr id="3" name="Title 2"/>
          <p:cNvSpPr>
            <a:spLocks noGrp="1"/>
          </p:cNvSpPr>
          <p:nvPr>
            <p:ph type="title"/>
          </p:nvPr>
        </p:nvSpPr>
        <p:spPr/>
        <p:txBody>
          <a:bodyPr/>
          <a:lstStyle/>
          <a:p>
            <a:r>
              <a:rPr lang="en-US" dirty="0" smtClean="0"/>
              <a:t>Chapter 2:literature review</a:t>
            </a:r>
            <a:endParaRPr lang="en-US" dirty="0"/>
          </a:p>
        </p:txBody>
      </p:sp>
    </p:spTree>
    <p:extLst>
      <p:ext uri="{BB962C8B-B14F-4D97-AF65-F5344CB8AC3E}">
        <p14:creationId xmlns:p14="http://schemas.microsoft.com/office/powerpoint/2010/main" val="41124113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Clearing the bushes around home</a:t>
            </a:r>
          </a:p>
          <a:p>
            <a:r>
              <a:rPr lang="en-US" b="1" dirty="0" smtClean="0"/>
              <a:t>Draining of stagnant </a:t>
            </a:r>
            <a:r>
              <a:rPr lang="en-US" b="1" dirty="0" err="1" smtClean="0"/>
              <a:t>water,ditches</a:t>
            </a:r>
            <a:r>
              <a:rPr lang="en-US" b="1" dirty="0" smtClean="0"/>
              <a:t> or any accumulation of water at the ground.</a:t>
            </a:r>
          </a:p>
          <a:p>
            <a:r>
              <a:rPr lang="en-US" b="1" dirty="0" smtClean="0"/>
              <a:t>Use of mosquito repellant nets</a:t>
            </a:r>
          </a:p>
          <a:p>
            <a:r>
              <a:rPr lang="en-US" b="1" dirty="0" smtClean="0"/>
              <a:t>Chemoprophylaxis for those travelling and living in malaria endemic areas</a:t>
            </a:r>
          </a:p>
          <a:p>
            <a:r>
              <a:rPr lang="en-US" b="1" dirty="0" smtClean="0"/>
              <a:t>Case finding and treatment </a:t>
            </a:r>
          </a:p>
          <a:p>
            <a:r>
              <a:rPr lang="en-US" b="1" dirty="0" smtClean="0"/>
              <a:t>Intermittent preventive therapy and  </a:t>
            </a:r>
            <a:r>
              <a:rPr lang="en-US" b="1" dirty="0" err="1" smtClean="0"/>
              <a:t>and</a:t>
            </a:r>
            <a:r>
              <a:rPr lang="en-US" b="1" dirty="0" smtClean="0"/>
              <a:t> SP is recommended for all pregnant women</a:t>
            </a:r>
          </a:p>
          <a:p>
            <a:pPr>
              <a:buNone/>
            </a:pPr>
            <a:r>
              <a:rPr lang="en-US" b="1" dirty="0" smtClean="0"/>
              <a:t>NB : READ ALL THESE POINTS IN DETAILS</a:t>
            </a:r>
            <a:endParaRPr lang="en-US" b="1" dirty="0"/>
          </a:p>
        </p:txBody>
      </p:sp>
      <p:sp>
        <p:nvSpPr>
          <p:cNvPr id="3" name="Title 2"/>
          <p:cNvSpPr>
            <a:spLocks noGrp="1"/>
          </p:cNvSpPr>
          <p:nvPr>
            <p:ph type="title"/>
          </p:nvPr>
        </p:nvSpPr>
        <p:spPr/>
        <p:txBody>
          <a:bodyPr>
            <a:normAutofit fontScale="90000"/>
          </a:bodyPr>
          <a:lstStyle/>
          <a:p>
            <a:r>
              <a:rPr lang="en-US" dirty="0" smtClean="0"/>
              <a:t>Prevention and control of malaria</a:t>
            </a:r>
            <a:endParaRPr lang="en-US" dirty="0"/>
          </a:p>
        </p:txBody>
      </p:sp>
    </p:spTree>
    <p:extLst>
      <p:ext uri="{BB962C8B-B14F-4D97-AF65-F5344CB8AC3E}">
        <p14:creationId xmlns:p14="http://schemas.microsoft.com/office/powerpoint/2010/main" val="1476072051"/>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Here you describe your survey design, techniques and the instruments or tools you used to collect the data. </a:t>
            </a:r>
          </a:p>
          <a:p>
            <a:r>
              <a:rPr lang="en-GB" b="1" dirty="0" smtClean="0"/>
              <a:t>In particular, you include information about:</a:t>
            </a:r>
          </a:p>
          <a:p>
            <a:pPr marL="624078" indent="-514350">
              <a:buFont typeface="+mj-lt"/>
              <a:buAutoNum type="alphaLcParenR"/>
            </a:pPr>
            <a:r>
              <a:rPr lang="en-GB" b="1" dirty="0" smtClean="0"/>
              <a:t>Research design: How you conducted your study </a:t>
            </a:r>
            <a:r>
              <a:rPr lang="en-GB" b="1" dirty="0" err="1" smtClean="0"/>
              <a:t>i.e</a:t>
            </a:r>
            <a:r>
              <a:rPr lang="en-GB" b="1" dirty="0" smtClean="0"/>
              <a:t> cross-sectional survey</a:t>
            </a:r>
          </a:p>
          <a:p>
            <a:pPr marL="624078" indent="-514350">
              <a:buFont typeface="+mj-lt"/>
              <a:buAutoNum type="alphaLcParenR"/>
            </a:pPr>
            <a:r>
              <a:rPr lang="en-GB" b="1" dirty="0" smtClean="0"/>
              <a:t>Study area: where you carried out your </a:t>
            </a:r>
            <a:r>
              <a:rPr lang="en-GB" b="1" dirty="0" err="1" smtClean="0"/>
              <a:t>CDx</a:t>
            </a:r>
            <a:endParaRPr lang="en-GB" b="1" dirty="0" smtClean="0"/>
          </a:p>
          <a:p>
            <a:pPr marL="624078" indent="-514350">
              <a:buFont typeface="+mj-lt"/>
              <a:buAutoNum type="alphaLcParenR"/>
            </a:pPr>
            <a:r>
              <a:rPr lang="en-GB" b="1" dirty="0" smtClean="0"/>
              <a:t>Study population: was it all members of the </a:t>
            </a:r>
            <a:r>
              <a:rPr lang="en-GB" b="1" dirty="0" err="1" smtClean="0"/>
              <a:t>sublocation</a:t>
            </a:r>
            <a:r>
              <a:rPr lang="en-GB" b="1" dirty="0" smtClean="0"/>
              <a:t> or representative sample</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Chapter 3:</a:t>
            </a:r>
            <a:r>
              <a:rPr lang="en-US" dirty="0" smtClean="0">
                <a:solidFill>
                  <a:srgbClr val="FF0000"/>
                </a:solidFill>
              </a:rPr>
              <a:t> methodology</a:t>
            </a:r>
            <a:br>
              <a:rPr lang="en-US" dirty="0" smtClean="0">
                <a:solidFill>
                  <a:srgbClr val="FF0000"/>
                </a:solidFill>
              </a:rPr>
            </a:br>
            <a:endParaRPr lang="en-US" dirty="0"/>
          </a:p>
        </p:txBody>
      </p:sp>
    </p:spTree>
    <p:extLst>
      <p:ext uri="{BB962C8B-B14F-4D97-AF65-F5344CB8AC3E}">
        <p14:creationId xmlns:p14="http://schemas.microsoft.com/office/powerpoint/2010/main" val="1958220209"/>
      </p:ext>
    </p:extLst>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None/>
            </a:pPr>
            <a:r>
              <a:rPr lang="en-GB" b="1" dirty="0" smtClean="0"/>
              <a:t>D}.The methods of investigation you used to collect data, such as </a:t>
            </a:r>
            <a:r>
              <a:rPr lang="en-GB" b="1" dirty="0" err="1" smtClean="0"/>
              <a:t>questionnaire,focused</a:t>
            </a:r>
            <a:r>
              <a:rPr lang="en-GB" b="1" dirty="0" smtClean="0"/>
              <a:t> group discussions and </a:t>
            </a:r>
            <a:r>
              <a:rPr lang="en-GB" b="1" dirty="0" err="1" smtClean="0"/>
              <a:t>questionaires</a:t>
            </a:r>
            <a:endParaRPr lang="en-GB" b="1" dirty="0" smtClean="0"/>
          </a:p>
          <a:p>
            <a:pPr marL="624078" indent="-514350">
              <a:buNone/>
            </a:pPr>
            <a:r>
              <a:rPr lang="en-GB" b="1" dirty="0" smtClean="0"/>
              <a:t>E}.Sampling criteria :explain all sampling methods you used.</a:t>
            </a:r>
          </a:p>
          <a:p>
            <a:pPr marL="624078" indent="-514350">
              <a:buNone/>
            </a:pPr>
            <a:r>
              <a:rPr lang="en-GB" b="1" dirty="0" smtClean="0"/>
              <a:t>F}.Data collection procedure: Describe how you collected your data in the field</a:t>
            </a:r>
          </a:p>
          <a:p>
            <a:pPr marL="624078" indent="-514350">
              <a:buNone/>
            </a:pPr>
            <a:r>
              <a:rPr lang="en-GB" b="1" dirty="0" smtClean="0"/>
              <a:t>G}.Data analysis plan: describe the methods you used to analysed data</a:t>
            </a:r>
            <a:endParaRPr lang="en-US" b="1" dirty="0" smtClean="0"/>
          </a:p>
          <a:p>
            <a:pPr marL="624078" indent="-514350">
              <a:buFont typeface="+mj-lt"/>
              <a:buAutoNum type="alphaLcParenR"/>
            </a:pP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929734242"/>
      </p:ext>
    </p:extLst>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This section deals with presentation of results in any one of the formats you covered earlier, that is, figures, tabular and graphical formats</a:t>
            </a:r>
          </a:p>
          <a:p>
            <a:r>
              <a:rPr lang="en-US" b="1" dirty="0" smtClean="0"/>
              <a:t>Discuss the findings of all the areas in your survey</a:t>
            </a:r>
          </a:p>
          <a:p>
            <a:r>
              <a:rPr lang="en-US" b="1" dirty="0" smtClean="0"/>
              <a:t>During your findings put all the areas as subtopics </a:t>
            </a:r>
            <a:r>
              <a:rPr lang="en-US" b="1" dirty="0" err="1" smtClean="0"/>
              <a:t>e.g</a:t>
            </a:r>
            <a:r>
              <a:rPr lang="en-US" b="1" dirty="0" smtClean="0"/>
              <a:t> demographic </a:t>
            </a:r>
            <a:r>
              <a:rPr lang="en-US" b="1" dirty="0" err="1" smtClean="0"/>
              <a:t>data,level</a:t>
            </a:r>
            <a:r>
              <a:rPr lang="en-US" b="1" dirty="0" smtClean="0"/>
              <a:t> of </a:t>
            </a:r>
            <a:r>
              <a:rPr lang="en-US" b="1" dirty="0" err="1" smtClean="0"/>
              <a:t>education,common</a:t>
            </a:r>
            <a:r>
              <a:rPr lang="en-US" b="1" dirty="0" smtClean="0"/>
              <a:t> </a:t>
            </a:r>
            <a:r>
              <a:rPr lang="en-US" b="1" dirty="0" err="1" smtClean="0"/>
              <a:t>ailments,health</a:t>
            </a:r>
            <a:r>
              <a:rPr lang="en-US" b="1" dirty="0" smtClean="0"/>
              <a:t> facilities</a:t>
            </a:r>
          </a:p>
          <a:p>
            <a:r>
              <a:rPr lang="en-US" b="1" dirty="0" smtClean="0"/>
              <a:t>Present them using various forms of data presentation including graphical and tabular presentations</a:t>
            </a:r>
            <a:endParaRPr lang="en-US" b="1" dirty="0"/>
          </a:p>
        </p:txBody>
      </p:sp>
      <p:sp>
        <p:nvSpPr>
          <p:cNvPr id="3" name="Title 2"/>
          <p:cNvSpPr>
            <a:spLocks noGrp="1"/>
          </p:cNvSpPr>
          <p:nvPr>
            <p:ph type="title"/>
          </p:nvPr>
        </p:nvSpPr>
        <p:spPr/>
        <p:txBody>
          <a:bodyPr>
            <a:normAutofit/>
          </a:bodyPr>
          <a:lstStyle/>
          <a:p>
            <a:r>
              <a:rPr lang="en-US" dirty="0" smtClean="0"/>
              <a:t>Chapter 4:discussion and findings</a:t>
            </a:r>
            <a:endParaRPr lang="en-US" dirty="0"/>
          </a:p>
        </p:txBody>
      </p:sp>
    </p:spTree>
    <p:extLst>
      <p:ext uri="{BB962C8B-B14F-4D97-AF65-F5344CB8AC3E}">
        <p14:creationId xmlns:p14="http://schemas.microsoft.com/office/powerpoint/2010/main" val="1110708408"/>
      </p:ext>
    </p:extLst>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This is your brief summary of the essential findings and careful consideration of how the community health problem you have diagnosed can be reduced and/or controlled</a:t>
            </a:r>
          </a:p>
          <a:p>
            <a:r>
              <a:rPr lang="en-US" b="1" dirty="0" smtClean="0"/>
              <a:t>Discuss recommendations on areas you want to be improved based on your findings</a:t>
            </a:r>
          </a:p>
          <a:p>
            <a:r>
              <a:rPr lang="en-GB" b="1" dirty="0" smtClean="0"/>
              <a:t>You need to describe what the community should and can do to control diseases for all concerned. </a:t>
            </a:r>
            <a:endParaRPr lang="en-US" b="1" dirty="0"/>
          </a:p>
        </p:txBody>
      </p:sp>
      <p:sp>
        <p:nvSpPr>
          <p:cNvPr id="3" name="Title 2"/>
          <p:cNvSpPr>
            <a:spLocks noGrp="1"/>
          </p:cNvSpPr>
          <p:nvPr>
            <p:ph type="title"/>
          </p:nvPr>
        </p:nvSpPr>
        <p:spPr/>
        <p:txBody>
          <a:bodyPr>
            <a:normAutofit/>
          </a:bodyPr>
          <a:lstStyle/>
          <a:p>
            <a:r>
              <a:rPr lang="en-US" dirty="0" smtClean="0"/>
              <a:t>Chapter 5:conclusions recommendations</a:t>
            </a:r>
            <a:endParaRPr lang="en-US" dirty="0"/>
          </a:p>
        </p:txBody>
      </p:sp>
    </p:spTree>
    <p:extLst>
      <p:ext uri="{BB962C8B-B14F-4D97-AF65-F5344CB8AC3E}">
        <p14:creationId xmlns:p14="http://schemas.microsoft.com/office/powerpoint/2010/main" val="2117206782"/>
      </p:ext>
    </p:extLst>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GB" b="1" dirty="0" smtClean="0"/>
              <a:t>Give a list of all materials consulted, published and unpublished documents in the community. </a:t>
            </a:r>
          </a:p>
          <a:p>
            <a:pPr>
              <a:buFont typeface="Wingdings" pitchFamily="2" charset="2"/>
              <a:buChar char="Ø"/>
            </a:pPr>
            <a:r>
              <a:rPr lang="en-GB" b="1" dirty="0" smtClean="0"/>
              <a:t>These could be hospital records, maps and others. </a:t>
            </a:r>
          </a:p>
          <a:p>
            <a:pPr>
              <a:buFont typeface="Wingdings" pitchFamily="2" charset="2"/>
              <a:buChar char="Ø"/>
            </a:pPr>
            <a:r>
              <a:rPr lang="en-GB" b="1" dirty="0" smtClean="0"/>
              <a:t>You must give credit to authors of any work you quote from or refer to by listing them. </a:t>
            </a:r>
          </a:p>
          <a:p>
            <a:pPr>
              <a:buFont typeface="Wingdings" pitchFamily="2" charset="2"/>
              <a:buChar char="Ø"/>
            </a:pPr>
            <a:r>
              <a:rPr lang="en-GB" b="1" dirty="0" smtClean="0"/>
              <a:t>Generally a reference gives the name of the author, the year of publication of the document, the title of the book or paper and </a:t>
            </a:r>
            <a:br>
              <a:rPr lang="en-GB" b="1" dirty="0" smtClean="0"/>
            </a:br>
            <a:r>
              <a:rPr lang="en-GB" b="1" dirty="0" smtClean="0"/>
              <a:t>the publisher</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GB" dirty="0" smtClean="0"/>
              <a:t>References</a:t>
            </a:r>
            <a:endParaRPr lang="en-US" dirty="0"/>
          </a:p>
        </p:txBody>
      </p:sp>
    </p:spTree>
    <p:extLst>
      <p:ext uri="{BB962C8B-B14F-4D97-AF65-F5344CB8AC3E}">
        <p14:creationId xmlns:p14="http://schemas.microsoft.com/office/powerpoint/2010/main" val="3398657947"/>
      </p:ext>
    </p:extLst>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t/>
            </a:r>
            <a:br>
              <a:rPr lang="en-GB" dirty="0" smtClean="0"/>
            </a:br>
            <a:r>
              <a:rPr lang="en-GB" b="1" dirty="0" smtClean="0"/>
              <a:t>These are attachments, which you annex to your report to help readers understand some statements appearing in the body of the report. These may include: </a:t>
            </a:r>
            <a:endParaRPr lang="en-US" b="1" dirty="0" smtClean="0"/>
          </a:p>
          <a:p>
            <a:pPr lvl="0"/>
            <a:r>
              <a:rPr lang="en-GB" b="1" dirty="0" smtClean="0"/>
              <a:t>A copy of the questionnaire used </a:t>
            </a:r>
          </a:p>
          <a:p>
            <a:pPr lvl="0"/>
            <a:r>
              <a:rPr lang="en-GB" b="1" dirty="0" smtClean="0"/>
              <a:t>Sources of information</a:t>
            </a:r>
            <a:endParaRPr lang="en-US" b="1" dirty="0" smtClean="0"/>
          </a:p>
          <a:p>
            <a:pPr lvl="0"/>
            <a:r>
              <a:rPr lang="en-GB" b="1" dirty="0" smtClean="0"/>
              <a:t>A copy of the map if necessary </a:t>
            </a:r>
            <a:endParaRPr lang="en-US" b="1" dirty="0" smtClean="0"/>
          </a:p>
          <a:p>
            <a:pPr lvl="0"/>
            <a:r>
              <a:rPr lang="en-GB" b="1" dirty="0" smtClean="0"/>
              <a:t>Letters of approval to carry out the study</a:t>
            </a:r>
            <a:endParaRPr lang="en-US" b="1" dirty="0" smtClean="0"/>
          </a:p>
          <a:p>
            <a:endParaRPr lang="en-US" dirty="0"/>
          </a:p>
        </p:txBody>
      </p:sp>
      <p:sp>
        <p:nvSpPr>
          <p:cNvPr id="3" name="Title 2"/>
          <p:cNvSpPr>
            <a:spLocks noGrp="1"/>
          </p:cNvSpPr>
          <p:nvPr>
            <p:ph type="title"/>
          </p:nvPr>
        </p:nvSpPr>
        <p:spPr/>
        <p:txBody>
          <a:bodyPr/>
          <a:lstStyle/>
          <a:p>
            <a:r>
              <a:rPr lang="en-GB" dirty="0" smtClean="0"/>
              <a:t>Appendices</a:t>
            </a:r>
            <a:endParaRPr lang="en-US" dirty="0"/>
          </a:p>
        </p:txBody>
      </p:sp>
    </p:spTree>
    <p:extLst>
      <p:ext uri="{BB962C8B-B14F-4D97-AF65-F5344CB8AC3E}">
        <p14:creationId xmlns:p14="http://schemas.microsoft.com/office/powerpoint/2010/main" val="3825547652"/>
      </p:ext>
    </p:extLst>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lvl="0" indent="-514350">
              <a:buFont typeface="Wingdings" pitchFamily="2" charset="2"/>
              <a:buChar char="Ø"/>
            </a:pPr>
            <a:r>
              <a:rPr lang="en-GB" b="1" dirty="0" smtClean="0"/>
              <a:t>Feedback means giving comments about how well or badly a community is doing in order to help them do better</a:t>
            </a:r>
          </a:p>
          <a:p>
            <a:pPr marL="624078" indent="-514350">
              <a:buFont typeface="Wingdings" pitchFamily="2" charset="2"/>
              <a:buChar char="Ø"/>
            </a:pPr>
            <a:r>
              <a:rPr lang="en-GB" b="1" dirty="0" smtClean="0"/>
              <a:t>So after your survey is done, those in the community who cooperated with you are entitled to receive some form of feedback. They want to know what </a:t>
            </a:r>
            <a:br>
              <a:rPr lang="en-GB" b="1" dirty="0" smtClean="0"/>
            </a:br>
            <a:r>
              <a:rPr lang="en-GB" b="1" dirty="0" smtClean="0"/>
              <a:t>you found. </a:t>
            </a:r>
          </a:p>
          <a:p>
            <a:pPr marL="624078" indent="-514350">
              <a:buFont typeface="Wingdings" pitchFamily="2" charset="2"/>
              <a:buChar char="Ø"/>
            </a:pPr>
            <a:r>
              <a:rPr lang="en-GB" b="1" dirty="0" smtClean="0"/>
              <a:t>All individuals in the community who are concerned with the health of the people are entitled to feedback</a:t>
            </a:r>
            <a:endParaRPr lang="en-US" b="1" dirty="0" smtClean="0"/>
          </a:p>
          <a:p>
            <a:pPr marL="624078" lvl="0" indent="-51435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Dissemination or feedback</a:t>
            </a:r>
            <a:endParaRPr lang="en-US" dirty="0"/>
          </a:p>
        </p:txBody>
      </p:sp>
    </p:spTree>
    <p:extLst>
      <p:ext uri="{BB962C8B-B14F-4D97-AF65-F5344CB8AC3E}">
        <p14:creationId xmlns:p14="http://schemas.microsoft.com/office/powerpoint/2010/main" val="1321794000"/>
      </p:ext>
    </p:extLst>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Involve sitting down with the community to prioritise and plan what you going to do about the identified health problems</a:t>
            </a:r>
          </a:p>
          <a:p>
            <a:r>
              <a:rPr lang="en-GB" b="1" dirty="0" smtClean="0"/>
              <a:t>A community survey identifies a host of health problems that need to be addressed.</a:t>
            </a:r>
          </a:p>
          <a:p>
            <a:r>
              <a:rPr lang="en-GB" b="1" dirty="0" smtClean="0"/>
              <a:t> It may have revealed a need for greater emphasis on MCH services or environmental sanitation. </a:t>
            </a:r>
          </a:p>
          <a:p>
            <a:r>
              <a:rPr lang="en-GB" b="1" dirty="0" smtClean="0"/>
              <a:t>Therefore, you need to sit down with the community to prioritise and plan what you going to do about the identified health problems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Community Health Action </a:t>
            </a:r>
            <a:r>
              <a:rPr lang="en-US" dirty="0" smtClean="0"/>
              <a:t/>
            </a:r>
            <a:br>
              <a:rPr lang="en-US" dirty="0" smtClean="0"/>
            </a:br>
            <a:endParaRPr lang="en-US" dirty="0"/>
          </a:p>
        </p:txBody>
      </p:sp>
    </p:spTree>
    <p:extLst>
      <p:ext uri="{BB962C8B-B14F-4D97-AF65-F5344CB8AC3E}">
        <p14:creationId xmlns:p14="http://schemas.microsoft.com/office/powerpoint/2010/main" val="3403913428"/>
      </p:ext>
    </p:extLst>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You need to mobilise them to take action.</a:t>
            </a:r>
            <a:endParaRPr lang="en-US" sz="3200" b="1" dirty="0" smtClean="0"/>
          </a:p>
          <a:p>
            <a:r>
              <a:rPr lang="en-GB" sz="3200" b="1" dirty="0" smtClean="0"/>
              <a:t>You can mobilise the community through a number of interventions, namely:</a:t>
            </a:r>
            <a:endParaRPr lang="en-US" sz="3200" b="1" dirty="0" smtClean="0"/>
          </a:p>
          <a:p>
            <a:pPr marL="624078" lvl="0" indent="-514350">
              <a:buFont typeface="+mj-lt"/>
              <a:buAutoNum type="arabicPeriod"/>
            </a:pPr>
            <a:r>
              <a:rPr lang="en-GB" sz="3200" b="1" dirty="0" smtClean="0"/>
              <a:t>Making them aware of their problems and promoting primary health care </a:t>
            </a:r>
            <a:endParaRPr lang="en-US" sz="3200" b="1" dirty="0" smtClean="0"/>
          </a:p>
          <a:p>
            <a:pPr marL="624078" lvl="0" indent="-514350">
              <a:buFont typeface="+mj-lt"/>
              <a:buAutoNum type="arabicPeriod"/>
            </a:pPr>
            <a:r>
              <a:rPr lang="en-GB" sz="3200" b="1" dirty="0" smtClean="0"/>
              <a:t>Health education </a:t>
            </a:r>
            <a:endParaRPr lang="en-US" sz="3200" b="1" dirty="0" smtClean="0"/>
          </a:p>
          <a:p>
            <a:pPr marL="624078" lvl="0" indent="-514350">
              <a:buFont typeface="+mj-lt"/>
              <a:buAutoNum type="arabicPeriod"/>
            </a:pPr>
            <a:r>
              <a:rPr lang="en-GB" sz="3200" b="1" dirty="0" smtClean="0"/>
              <a:t>Immunisation </a:t>
            </a:r>
            <a:endParaRPr lang="en-US" sz="3200" b="1" dirty="0" smtClean="0"/>
          </a:p>
          <a:p>
            <a:pPr marL="624078" lvl="0" indent="-514350">
              <a:buFont typeface="+mj-lt"/>
              <a:buAutoNum type="arabicPeriod"/>
            </a:pPr>
            <a:r>
              <a:rPr lang="en-GB" sz="3200" b="1" dirty="0" smtClean="0"/>
              <a:t>Environmental improvement</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912970347"/>
      </p:ext>
    </p:extLst>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2800" b="1" dirty="0" smtClean="0"/>
              <a:t>The process of community diagnosis is made up of the following steps: </a:t>
            </a:r>
            <a:endParaRPr lang="en-US" sz="2800" b="1" dirty="0" smtClean="0"/>
          </a:p>
          <a:p>
            <a:pPr marL="907542" lvl="1" indent="-514350">
              <a:buFont typeface="+mj-lt"/>
              <a:buAutoNum type="arabicPeriod"/>
            </a:pPr>
            <a:r>
              <a:rPr lang="en-GB" sz="2800" b="1" dirty="0" smtClean="0"/>
              <a:t>Exploration </a:t>
            </a:r>
            <a:endParaRPr lang="en-US" sz="2800" b="1" dirty="0" smtClean="0"/>
          </a:p>
          <a:p>
            <a:pPr marL="907542" lvl="1" indent="-514350">
              <a:buFont typeface="+mj-lt"/>
              <a:buAutoNum type="arabicPeriod"/>
            </a:pPr>
            <a:r>
              <a:rPr lang="en-GB" sz="2800" b="1" dirty="0" smtClean="0"/>
              <a:t>Planning of the survey </a:t>
            </a:r>
            <a:endParaRPr lang="en-US" sz="2800" b="1" dirty="0" smtClean="0"/>
          </a:p>
          <a:p>
            <a:pPr marL="907542" lvl="1" indent="-514350">
              <a:buFont typeface="+mj-lt"/>
              <a:buAutoNum type="arabicPeriod"/>
            </a:pPr>
            <a:r>
              <a:rPr lang="en-GB" sz="2800" b="1" dirty="0" smtClean="0"/>
              <a:t>Developing and pre-testing survey tools </a:t>
            </a:r>
            <a:endParaRPr lang="en-US" sz="2800" b="1" dirty="0" smtClean="0"/>
          </a:p>
          <a:p>
            <a:pPr marL="907542" lvl="1" indent="-514350">
              <a:buFont typeface="+mj-lt"/>
              <a:buAutoNum type="arabicPeriod"/>
            </a:pPr>
            <a:r>
              <a:rPr lang="en-GB" sz="2800" b="1" dirty="0" smtClean="0"/>
              <a:t>Execution of the survey and data analysis and presentation</a:t>
            </a:r>
            <a:endParaRPr lang="en-US" sz="2800" b="1" dirty="0" smtClean="0"/>
          </a:p>
          <a:p>
            <a:pPr marL="907542" lvl="1" indent="-514350">
              <a:buFont typeface="+mj-lt"/>
              <a:buAutoNum type="arabicPeriod"/>
            </a:pPr>
            <a:r>
              <a:rPr lang="en-GB" sz="2800" b="1" dirty="0" smtClean="0"/>
              <a:t>Report writing, dissemination and community action</a:t>
            </a:r>
            <a:endParaRPr lang="en-US" sz="2800" b="1" dirty="0" smtClean="0"/>
          </a:p>
          <a:p>
            <a:r>
              <a:rPr lang="en-US" b="1" dirty="0" smtClean="0"/>
              <a:t>NB REMINDER: PERINATAL MORTALITY</a:t>
            </a:r>
          </a:p>
          <a:p>
            <a:r>
              <a:rPr lang="en-US" b="1" dirty="0" smtClean="0"/>
              <a:t>NEXT AGENDA: IDENTIFY ALL AREAS YOU WOULD LIKE TO INVESTIGATE AND DEVELOP A QUESTIONAIRE</a:t>
            </a:r>
            <a:endParaRPr lang="en-US" b="1"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6722307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READ OTHER CURRENT DRUGS USED IN TREATMENT OF MALARIA AND WRITE THEM DOWN IN YOUR EXERCISE BOOKS.</a:t>
            </a:r>
          </a:p>
          <a:p>
            <a:r>
              <a:rPr lang="en-US" b="1" dirty="0" smtClean="0"/>
              <a:t>Will be checked in next lesson</a:t>
            </a:r>
            <a:endParaRPr lang="en-US" b="1" dirty="0"/>
          </a:p>
        </p:txBody>
      </p:sp>
      <p:sp>
        <p:nvSpPr>
          <p:cNvPr id="3" name="Title 2"/>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2650031829"/>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There are three main methods of communicable disease </a:t>
            </a:r>
            <a:r>
              <a:rPr lang="en-US" sz="2800" b="1" dirty="0" err="1" smtClean="0"/>
              <a:t>control.They</a:t>
            </a:r>
            <a:r>
              <a:rPr lang="en-US" sz="2800" b="1" dirty="0" smtClean="0"/>
              <a:t> include:</a:t>
            </a:r>
          </a:p>
          <a:p>
            <a:pPr lvl="1">
              <a:buFont typeface="Wingdings" pitchFamily="2" charset="2"/>
              <a:buChar char="q"/>
            </a:pPr>
            <a:r>
              <a:rPr lang="en-US" sz="2800" b="1" dirty="0" smtClean="0"/>
              <a:t>Attacking  the source</a:t>
            </a:r>
          </a:p>
          <a:p>
            <a:pPr lvl="1">
              <a:buFont typeface="Wingdings" pitchFamily="2" charset="2"/>
              <a:buChar char="q"/>
            </a:pPr>
            <a:r>
              <a:rPr lang="en-US" sz="2800" b="1" dirty="0" smtClean="0"/>
              <a:t>Interrupting the route of transmission</a:t>
            </a:r>
          </a:p>
          <a:p>
            <a:pPr lvl="1">
              <a:buFont typeface="Wingdings" pitchFamily="2" charset="2"/>
              <a:buChar char="q"/>
            </a:pPr>
            <a:r>
              <a:rPr lang="en-US" sz="2800" b="1" dirty="0" smtClean="0"/>
              <a:t>Protecting the host.</a:t>
            </a:r>
          </a:p>
          <a:p>
            <a:pPr marL="850392" lvl="1" indent="-457200">
              <a:buFont typeface="+mj-lt"/>
              <a:buAutoNum type="arabicPeriod"/>
            </a:pPr>
            <a:r>
              <a:rPr lang="en-US" sz="2800" b="1" u="sng" dirty="0" smtClean="0"/>
              <a:t>Attacking the source or reservoir</a:t>
            </a:r>
          </a:p>
          <a:p>
            <a:r>
              <a:rPr lang="en-US" b="1" dirty="0" smtClean="0"/>
              <a:t>Refers to destruction of the origin of disease causing micro-organism</a:t>
            </a:r>
          </a:p>
          <a:p>
            <a:r>
              <a:rPr lang="en-US" b="1" dirty="0" smtClean="0"/>
              <a:t>There are five ways of attacking the source of disease micro-organism</a:t>
            </a:r>
          </a:p>
        </p:txBody>
      </p:sp>
      <p:sp>
        <p:nvSpPr>
          <p:cNvPr id="3" name="Title 2"/>
          <p:cNvSpPr>
            <a:spLocks noGrp="1"/>
          </p:cNvSpPr>
          <p:nvPr>
            <p:ph type="title"/>
          </p:nvPr>
        </p:nvSpPr>
        <p:spPr/>
        <p:txBody>
          <a:bodyPr>
            <a:noAutofit/>
          </a:bodyPr>
          <a:lstStyle/>
          <a:p>
            <a:pPr algn="ctr"/>
            <a:r>
              <a:rPr lang="en-US" sz="3600" dirty="0" smtClean="0"/>
              <a:t>MAIN METHODS OF COMMUNICABLE DISEASE CONTROL</a:t>
            </a:r>
            <a:endParaRPr lang="en-US" sz="3600" dirty="0"/>
          </a:p>
        </p:txBody>
      </p:sp>
    </p:spTree>
    <p:extLst>
      <p:ext uri="{BB962C8B-B14F-4D97-AF65-F5344CB8AC3E}">
        <p14:creationId xmlns:p14="http://schemas.microsoft.com/office/powerpoint/2010/main" val="236914987"/>
      </p:ext>
    </p:extLst>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None/>
            </a:pPr>
            <a:r>
              <a:rPr lang="en-US" b="1" dirty="0" smtClean="0"/>
              <a:t>I. Treatment : refers to the use of drugs that destroy organism. When organism is destroyed, none of them are available to spread to the new host. It is useful in Control of </a:t>
            </a:r>
            <a:r>
              <a:rPr lang="en-US" b="1" dirty="0" err="1" smtClean="0"/>
              <a:t>TB,leprosy</a:t>
            </a:r>
            <a:r>
              <a:rPr lang="en-US" b="1" dirty="0" smtClean="0"/>
              <a:t> and STDs.</a:t>
            </a:r>
          </a:p>
          <a:p>
            <a:pPr marL="624078" indent="-514350">
              <a:buNone/>
            </a:pPr>
            <a:r>
              <a:rPr lang="en-US" b="1" dirty="0" smtClean="0"/>
              <a:t>II.Isolation : refers to complete separation of a person or individual with a certain disease from others except those providing care. When the sick person is not allowed to come in contact with other people, the organism cannot spread. Is used to control highly infectious diseases such as </a:t>
            </a:r>
            <a:r>
              <a:rPr lang="en-US" b="1" dirty="0" err="1" smtClean="0"/>
              <a:t>Ebola,SARS,Measles</a:t>
            </a:r>
            <a:r>
              <a:rPr lang="en-US" dirty="0" smtClean="0"/>
              <a:t>.</a:t>
            </a:r>
          </a:p>
          <a:p>
            <a:pPr marL="624078" indent="-514350">
              <a:buFont typeface="+mj-lt"/>
              <a:buAutoNum type="arabicParenR"/>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510274948"/>
      </p:ext>
    </p:extLst>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None/>
            </a:pPr>
            <a:r>
              <a:rPr lang="en-US" dirty="0" smtClean="0"/>
              <a:t>III. </a:t>
            </a:r>
            <a:r>
              <a:rPr lang="en-US" b="1" dirty="0" smtClean="0"/>
              <a:t>Reservoir control :reservoir is any human , animal ,arthropod, </a:t>
            </a:r>
            <a:r>
              <a:rPr lang="en-US" b="1" dirty="0" err="1" smtClean="0"/>
              <a:t>plant,soil</a:t>
            </a:r>
            <a:r>
              <a:rPr lang="en-US" b="1" dirty="0" smtClean="0"/>
              <a:t> or inanimate matter in which the agent normally lives and multiplies.</a:t>
            </a:r>
          </a:p>
          <a:p>
            <a:pPr marL="624078" indent="-514350">
              <a:buNone/>
            </a:pPr>
            <a:r>
              <a:rPr lang="en-US" b="1" dirty="0" smtClean="0"/>
              <a:t>In those diseases that have their main reservoir in animals, mass treatment, chemoprophylaxis or immunization of animals can be carried out </a:t>
            </a:r>
            <a:r>
              <a:rPr lang="en-US" b="1" dirty="0" err="1" smtClean="0"/>
              <a:t>e.g</a:t>
            </a:r>
            <a:r>
              <a:rPr lang="en-US" b="1" dirty="0" smtClean="0"/>
              <a:t> brucellosis.</a:t>
            </a:r>
          </a:p>
          <a:p>
            <a:pPr marL="624078" indent="-514350">
              <a:buNone/>
            </a:pPr>
            <a:r>
              <a:rPr lang="en-US" b="1" dirty="0" smtClean="0"/>
              <a:t>Other ways of control at </a:t>
            </a:r>
            <a:r>
              <a:rPr lang="en-US" b="1" dirty="0" err="1" smtClean="0"/>
              <a:t>reseivor</a:t>
            </a:r>
            <a:r>
              <a:rPr lang="en-US" b="1" dirty="0" smtClean="0"/>
              <a:t> level include separating humans from animals or killing the affected animals and so destroying the reservoirs </a:t>
            </a:r>
            <a:r>
              <a:rPr lang="en-US" b="1" dirty="0" err="1" smtClean="0"/>
              <a:t>e.g</a:t>
            </a:r>
            <a:r>
              <a:rPr lang="en-US" b="1" dirty="0" smtClean="0"/>
              <a:t> Rabies </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932031244"/>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IV. Chemoprophylaxis :refers to the administration of a medication for the purpose of preventing disease or infection.</a:t>
            </a:r>
          </a:p>
          <a:p>
            <a:pPr>
              <a:buNone/>
            </a:pPr>
            <a:r>
              <a:rPr lang="en-US" b="1" dirty="0" smtClean="0"/>
              <a:t>Chemoprophylaxis can be carried out in animals that can transfer diseases to human beings</a:t>
            </a:r>
          </a:p>
          <a:p>
            <a:pPr>
              <a:buNone/>
            </a:pPr>
            <a:r>
              <a:rPr lang="en-US" b="1" dirty="0" smtClean="0"/>
              <a:t>V. Notification : refers to informing the local health authorities of the presence or suspicion of infectious disease. The local health authorities can be sub county medical officer , sub county nurse, county public health nurse of County health director. It is an essential means of keeping watch on the number of new cases and therefore monitoring effectiveness of the control program.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70116854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800" b="1" dirty="0" smtClean="0"/>
              <a:t>Refers to breaking the chain of disease transmission</a:t>
            </a:r>
          </a:p>
          <a:p>
            <a:r>
              <a:rPr lang="en-US" sz="2800" b="1" dirty="0" smtClean="0"/>
              <a:t>There are four main methods of interrupting transmission of micro-organisms.</a:t>
            </a:r>
          </a:p>
          <a:p>
            <a:r>
              <a:rPr lang="en-US" sz="2800" b="1" dirty="0" smtClean="0"/>
              <a:t>They include : environmental sanitation, personal hygiene and behavior change, vector control and disinfection and sterilization</a:t>
            </a:r>
            <a:endParaRPr lang="en-US" sz="2800" b="1" dirty="0"/>
          </a:p>
        </p:txBody>
      </p:sp>
      <p:sp>
        <p:nvSpPr>
          <p:cNvPr id="3" name="Title 2"/>
          <p:cNvSpPr>
            <a:spLocks noGrp="1"/>
          </p:cNvSpPr>
          <p:nvPr>
            <p:ph type="title"/>
          </p:nvPr>
        </p:nvSpPr>
        <p:spPr/>
        <p:txBody>
          <a:bodyPr/>
          <a:lstStyle/>
          <a:p>
            <a:r>
              <a:rPr lang="en-US" dirty="0" smtClean="0"/>
              <a:t>2.Interrupting transmission</a:t>
            </a:r>
            <a:endParaRPr lang="en-US" dirty="0"/>
          </a:p>
        </p:txBody>
      </p:sp>
    </p:spTree>
    <p:extLst>
      <p:ext uri="{BB962C8B-B14F-4D97-AF65-F5344CB8AC3E}">
        <p14:creationId xmlns:p14="http://schemas.microsoft.com/office/powerpoint/2010/main" val="602382079"/>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5049557"/>
          </a:xfrm>
        </p:spPr>
        <p:txBody>
          <a:bodyPr>
            <a:normAutofit/>
          </a:bodyPr>
          <a:lstStyle>
            <a:lvl1pPr algn="ctr">
              <a:defRPr sz="6600" b="1" baseline="0"/>
            </a:lvl1pPr>
          </a:lstStyle>
          <a:p>
            <a:r>
              <a:rPr lang="en-US" dirty="0" smtClean="0">
                <a:latin typeface="Times New Roman" panose="02020603050405020304" pitchFamily="18" charset="0"/>
                <a:cs typeface="Times New Roman" panose="02020603050405020304" pitchFamily="18" charset="0"/>
              </a:rPr>
              <a:t>The End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93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Quinine are available in </a:t>
            </a:r>
            <a:r>
              <a:rPr lang="en-US" b="1" dirty="0" err="1" smtClean="0"/>
              <a:t>ampules</a:t>
            </a:r>
            <a:r>
              <a:rPr lang="en-US" b="1" dirty="0" smtClean="0"/>
              <a:t> of 2mls which make 6mls</a:t>
            </a:r>
          </a:p>
          <a:p>
            <a:r>
              <a:rPr lang="en-US" b="1" dirty="0" smtClean="0"/>
              <a:t>For IM injection, add 4 </a:t>
            </a:r>
            <a:r>
              <a:rPr lang="en-US" b="1" dirty="0" err="1" smtClean="0"/>
              <a:t>mls</a:t>
            </a:r>
            <a:r>
              <a:rPr lang="en-US" b="1" dirty="0" smtClean="0"/>
              <a:t> of water of injection to 2mls of quinine to make up 600mg for IM in adult</a:t>
            </a:r>
          </a:p>
          <a:p>
            <a:r>
              <a:rPr lang="en-US" b="1" dirty="0" smtClean="0"/>
              <a:t>For </a:t>
            </a:r>
            <a:r>
              <a:rPr lang="en-US" b="1" dirty="0" err="1" smtClean="0"/>
              <a:t>children,add</a:t>
            </a:r>
            <a:r>
              <a:rPr lang="en-US" b="1" dirty="0" smtClean="0"/>
              <a:t> 3mls of water of injection to 1ml of quinine then you calculate the dose</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Reconstitution of quinine for IM Injection</a:t>
            </a:r>
            <a:endParaRPr lang="en-US" dirty="0"/>
          </a:p>
        </p:txBody>
      </p:sp>
    </p:spTree>
    <p:extLst>
      <p:ext uri="{BB962C8B-B14F-4D97-AF65-F5344CB8AC3E}">
        <p14:creationId xmlns:p14="http://schemas.microsoft.com/office/powerpoint/2010/main" val="2732315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DEF: Disease caused by filarial worms affecting lymphatic system.</a:t>
            </a:r>
          </a:p>
          <a:p>
            <a:r>
              <a:rPr lang="en-US" b="1" dirty="0" smtClean="0"/>
              <a:t>Also called Lymphatic </a:t>
            </a:r>
            <a:r>
              <a:rPr lang="en-US" b="1" dirty="0" err="1" smtClean="0"/>
              <a:t>Filariasis</a:t>
            </a:r>
            <a:endParaRPr lang="en-US" b="1" dirty="0" smtClean="0"/>
          </a:p>
          <a:p>
            <a:r>
              <a:rPr lang="en-US" b="1" dirty="0" smtClean="0"/>
              <a:t>Causal organism : </a:t>
            </a:r>
            <a:r>
              <a:rPr lang="en-US" b="1" i="1" u="sng" dirty="0" err="1" smtClean="0">
                <a:solidFill>
                  <a:srgbClr val="FF0000"/>
                </a:solidFill>
              </a:rPr>
              <a:t>Wuchereria</a:t>
            </a:r>
            <a:r>
              <a:rPr lang="en-US" b="1" i="1" u="sng" dirty="0" smtClean="0">
                <a:solidFill>
                  <a:srgbClr val="FF0000"/>
                </a:solidFill>
              </a:rPr>
              <a:t> </a:t>
            </a:r>
            <a:r>
              <a:rPr lang="en-US" b="1" i="1" u="sng" dirty="0" err="1" smtClean="0">
                <a:solidFill>
                  <a:srgbClr val="FF0000"/>
                </a:solidFill>
              </a:rPr>
              <a:t>bancrofti</a:t>
            </a:r>
            <a:endParaRPr lang="en-US" b="1" i="1" u="sng" dirty="0" smtClean="0">
              <a:solidFill>
                <a:srgbClr val="FF0000"/>
              </a:solidFill>
            </a:endParaRPr>
          </a:p>
          <a:p>
            <a:r>
              <a:rPr lang="en-US" b="1" dirty="0" smtClean="0"/>
              <a:t>It is one of the three parasitic worms, together with </a:t>
            </a:r>
            <a:r>
              <a:rPr lang="en-US" b="1" dirty="0" err="1" smtClean="0"/>
              <a:t>Brugia</a:t>
            </a:r>
            <a:r>
              <a:rPr lang="en-US" b="1" dirty="0" smtClean="0"/>
              <a:t> </a:t>
            </a:r>
            <a:r>
              <a:rPr lang="en-US" b="1" dirty="0" err="1" smtClean="0"/>
              <a:t>malayi</a:t>
            </a:r>
            <a:r>
              <a:rPr lang="en-US" b="1" dirty="0" smtClean="0"/>
              <a:t> and B. </a:t>
            </a:r>
            <a:r>
              <a:rPr lang="en-US" b="1" dirty="0" err="1" smtClean="0"/>
              <a:t>timori</a:t>
            </a:r>
            <a:r>
              <a:rPr lang="en-US" b="1" dirty="0" smtClean="0"/>
              <a:t>, that infect the </a:t>
            </a:r>
            <a:r>
              <a:rPr lang="en-US" b="1" i="1" dirty="0" smtClean="0"/>
              <a:t>lymphatic</a:t>
            </a:r>
            <a:r>
              <a:rPr lang="en-US" b="1" dirty="0" smtClean="0"/>
              <a:t> system to cause </a:t>
            </a:r>
            <a:r>
              <a:rPr lang="en-US" b="1" i="1" dirty="0" smtClean="0">
                <a:solidFill>
                  <a:srgbClr val="FF0000"/>
                </a:solidFill>
              </a:rPr>
              <a:t>lymphatic </a:t>
            </a:r>
            <a:r>
              <a:rPr lang="en-US" b="1" i="1" dirty="0" err="1" smtClean="0">
                <a:solidFill>
                  <a:srgbClr val="FF0000"/>
                </a:solidFill>
              </a:rPr>
              <a:t>filariasis</a:t>
            </a:r>
            <a:r>
              <a:rPr lang="en-US" b="1" dirty="0" smtClean="0"/>
              <a:t>. These </a:t>
            </a:r>
            <a:r>
              <a:rPr lang="en-US" b="1" i="1" dirty="0" smtClean="0"/>
              <a:t>filarial</a:t>
            </a:r>
            <a:r>
              <a:rPr lang="en-US" b="1" dirty="0" smtClean="0"/>
              <a:t> worms are spread by a variety of mosquito vector species </a:t>
            </a:r>
          </a:p>
          <a:p>
            <a:r>
              <a:rPr lang="en-US" b="1" dirty="0" smtClean="0"/>
              <a:t>Vector :Is transmitted by mosquito from person to person</a:t>
            </a:r>
          </a:p>
          <a:p>
            <a:r>
              <a:rPr lang="en-US" b="1" dirty="0" smtClean="0"/>
              <a:t>Most common in coastal and lake regions</a:t>
            </a:r>
          </a:p>
          <a:p>
            <a:r>
              <a:rPr lang="en-US" b="1" dirty="0" err="1" smtClean="0"/>
              <a:t>Hydrocele</a:t>
            </a:r>
            <a:r>
              <a:rPr lang="en-US" b="1" dirty="0" smtClean="0"/>
              <a:t> is the most common late manifestation</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2.BANCROFTIAN FILARIASIS</a:t>
            </a:r>
            <a:endParaRPr lang="en-US" dirty="0"/>
          </a:p>
        </p:txBody>
      </p:sp>
    </p:spTree>
    <p:extLst>
      <p:ext uri="{BB962C8B-B14F-4D97-AF65-F5344CB8AC3E}">
        <p14:creationId xmlns:p14="http://schemas.microsoft.com/office/powerpoint/2010/main" val="2893912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Different species of the following genera of mosquitoes are vectors of </a:t>
            </a:r>
            <a:r>
              <a:rPr lang="en-US" b="1" i="1" dirty="0" smtClean="0"/>
              <a:t>W. </a:t>
            </a:r>
            <a:r>
              <a:rPr lang="en-US" b="1" i="1" dirty="0" err="1" smtClean="0"/>
              <a:t>bancrofti</a:t>
            </a:r>
            <a:r>
              <a:rPr lang="en-US" b="1" dirty="0" smtClean="0"/>
              <a:t> </a:t>
            </a:r>
            <a:r>
              <a:rPr lang="en-US" b="1" dirty="0" err="1" smtClean="0"/>
              <a:t>filariasis</a:t>
            </a:r>
            <a:r>
              <a:rPr lang="en-US" b="1" dirty="0" smtClean="0"/>
              <a:t> depending on geographical distribution.</a:t>
            </a:r>
          </a:p>
          <a:p>
            <a:r>
              <a:rPr lang="en-US" b="1" dirty="0" smtClean="0"/>
              <a:t> Among them are: </a:t>
            </a:r>
            <a:r>
              <a:rPr lang="en-US" b="1" dirty="0" err="1" smtClean="0"/>
              <a:t>Culex</a:t>
            </a:r>
            <a:r>
              <a:rPr lang="en-US" b="1" dirty="0" smtClean="0"/>
              <a:t> ,</a:t>
            </a:r>
            <a:r>
              <a:rPr lang="en-US" b="1" dirty="0" err="1" smtClean="0"/>
              <a:t>Anopheles,Aedes</a:t>
            </a:r>
            <a:r>
              <a:rPr lang="en-US" b="1" dirty="0" smtClean="0"/>
              <a:t> and </a:t>
            </a:r>
            <a:r>
              <a:rPr lang="en-US" b="1" dirty="0" err="1" smtClean="0"/>
              <a:t>mansonia</a:t>
            </a:r>
            <a:endParaRPr lang="en-US" b="1" dirty="0" smtClean="0"/>
          </a:p>
          <a:p>
            <a:pPr>
              <a:buNone/>
            </a:pPr>
            <a:r>
              <a:rPr lang="en-US" b="1" u="sng" dirty="0" smtClean="0"/>
              <a:t>Mode of transmission</a:t>
            </a:r>
            <a:r>
              <a:rPr lang="en-US" b="1" dirty="0" smtClean="0"/>
              <a:t>: are transmitted by the bite of infected mosquitoes.</a:t>
            </a:r>
          </a:p>
          <a:p>
            <a:pPr>
              <a:buNone/>
            </a:pPr>
            <a:r>
              <a:rPr lang="en-US" b="1" u="sng" dirty="0" smtClean="0"/>
              <a:t>Incubation period</a:t>
            </a:r>
            <a:r>
              <a:rPr lang="en-US" b="1" dirty="0" smtClean="0"/>
              <a:t>: 12-18 months.</a:t>
            </a:r>
          </a:p>
        </p:txBody>
      </p:sp>
      <p:sp>
        <p:nvSpPr>
          <p:cNvPr id="3" name="Title 2"/>
          <p:cNvSpPr>
            <a:spLocks noGrp="1"/>
          </p:cNvSpPr>
          <p:nvPr>
            <p:ph type="title"/>
          </p:nvPr>
        </p:nvSpPr>
        <p:spPr/>
        <p:txBody>
          <a:bodyPr/>
          <a:lstStyle/>
          <a:p>
            <a:r>
              <a:rPr lang="en-US" dirty="0" smtClean="0"/>
              <a:t>Species involved</a:t>
            </a:r>
            <a:endParaRPr lang="en-US" dirty="0"/>
          </a:p>
        </p:txBody>
      </p:sp>
    </p:spTree>
    <p:extLst>
      <p:ext uri="{BB962C8B-B14F-4D97-AF65-F5344CB8AC3E}">
        <p14:creationId xmlns:p14="http://schemas.microsoft.com/office/powerpoint/2010/main" val="1172718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 </a:t>
            </a:r>
          </a:p>
          <a:p>
            <a:r>
              <a:rPr lang="en-US" b="1" dirty="0" smtClean="0"/>
              <a:t> </a:t>
            </a:r>
            <a:r>
              <a:rPr lang="en-US" sz="3000" b="1" dirty="0" smtClean="0"/>
              <a:t>The disease spreads from person to person by mosquito bites. </a:t>
            </a:r>
          </a:p>
          <a:p>
            <a:r>
              <a:rPr lang="en-US" sz="3000" b="1" dirty="0" smtClean="0"/>
              <a:t>When a mosquito bites a person who has lymphatic </a:t>
            </a:r>
            <a:r>
              <a:rPr lang="en-US" sz="3000" b="1" dirty="0" err="1" smtClean="0"/>
              <a:t>filariasis</a:t>
            </a:r>
            <a:r>
              <a:rPr lang="en-US" sz="3000" b="1" dirty="0" smtClean="0"/>
              <a:t>, microscopic worms circulating in the person's blood enter and infect the mosquito. </a:t>
            </a:r>
          </a:p>
          <a:p>
            <a:r>
              <a:rPr lang="en-US" sz="3000" b="1" dirty="0" smtClean="0"/>
              <a:t>People get lymphatic </a:t>
            </a:r>
            <a:r>
              <a:rPr lang="en-US" sz="3000" b="1" dirty="0" err="1" smtClean="0"/>
              <a:t>filariasis</a:t>
            </a:r>
            <a:r>
              <a:rPr lang="en-US" sz="3000" b="1" dirty="0" smtClean="0"/>
              <a:t> from the bite of an infected mosquito. </a:t>
            </a:r>
          </a:p>
          <a:p>
            <a:r>
              <a:rPr lang="en-US" sz="3000" b="1" dirty="0" smtClean="0"/>
              <a:t>The microscopic worms pass from the mosquito through the skin, and travel to the lymph vessels</a:t>
            </a:r>
            <a:endParaRPr lang="en-US" sz="3000" dirty="0"/>
          </a:p>
        </p:txBody>
      </p:sp>
      <p:sp>
        <p:nvSpPr>
          <p:cNvPr id="3" name="Title 2"/>
          <p:cNvSpPr>
            <a:spLocks noGrp="1"/>
          </p:cNvSpPr>
          <p:nvPr>
            <p:ph type="title"/>
          </p:nvPr>
        </p:nvSpPr>
        <p:spPr/>
        <p:txBody>
          <a:bodyPr/>
          <a:lstStyle/>
          <a:p>
            <a:r>
              <a:rPr lang="en-US" dirty="0" smtClean="0"/>
              <a:t>Spread of lymphatic </a:t>
            </a:r>
            <a:r>
              <a:rPr lang="en-US" dirty="0" err="1" smtClean="0"/>
              <a:t>filariasis</a:t>
            </a:r>
            <a:r>
              <a:rPr lang="en-US" dirty="0" smtClean="0"/>
              <a:t> </a:t>
            </a:r>
            <a:endParaRPr lang="en-US" dirty="0"/>
          </a:p>
        </p:txBody>
      </p:sp>
    </p:spTree>
    <p:extLst>
      <p:ext uri="{BB962C8B-B14F-4D97-AF65-F5344CB8AC3E}">
        <p14:creationId xmlns:p14="http://schemas.microsoft.com/office/powerpoint/2010/main" val="312738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Host: A person or an animal that affords subsistence or </a:t>
            </a:r>
            <a:r>
              <a:rPr lang="en-US" b="1" dirty="0" err="1" smtClean="0"/>
              <a:t>lodgement</a:t>
            </a:r>
            <a:r>
              <a:rPr lang="en-US" b="1" dirty="0" smtClean="0"/>
              <a:t> to an infectious agent under natural conditions. </a:t>
            </a:r>
          </a:p>
          <a:p>
            <a:r>
              <a:rPr lang="en-US" b="1" dirty="0" smtClean="0"/>
              <a:t>An animal or an </a:t>
            </a:r>
            <a:r>
              <a:rPr lang="en-US" b="1" dirty="0" err="1" smtClean="0"/>
              <a:t>organism,or</a:t>
            </a:r>
            <a:r>
              <a:rPr lang="en-US" b="1" dirty="0" smtClean="0"/>
              <a:t> human being that </a:t>
            </a:r>
            <a:r>
              <a:rPr lang="en-US" b="1" dirty="0" err="1" smtClean="0"/>
              <a:t>harbours</a:t>
            </a:r>
            <a:r>
              <a:rPr lang="en-US" b="1" dirty="0" smtClean="0"/>
              <a:t> an infectious agent or disease</a:t>
            </a:r>
          </a:p>
          <a:p>
            <a:r>
              <a:rPr lang="en-US" b="1" dirty="0" smtClean="0"/>
              <a:t>Vector: An insect or any living carrier that transports an infectious agent from an infected individual or its wastes to a susceptible individual or its food or immediate surroundings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0381365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In the lymph vessels they grow into adults. An adult worm lives for about 5–7 years. </a:t>
            </a:r>
          </a:p>
          <a:p>
            <a:r>
              <a:rPr lang="en-US" sz="3200" b="1" dirty="0" smtClean="0"/>
              <a:t>The adult worms mate and release millions of microscopic worms, called </a:t>
            </a:r>
            <a:r>
              <a:rPr lang="en-US" sz="3200" b="1" dirty="0" err="1" smtClean="0"/>
              <a:t>microfilariae</a:t>
            </a:r>
            <a:r>
              <a:rPr lang="en-US" sz="3200" b="1" dirty="0" smtClean="0"/>
              <a:t>, into the blood. People with the worms in their blood can give the infection to others through mosquitoes</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016011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b="1" dirty="0" smtClean="0"/>
              <a:t>Repeated mosquito bites over several months to years are needed to get lymphatic </a:t>
            </a:r>
            <a:r>
              <a:rPr lang="en-US" sz="3200" b="1" dirty="0" err="1" smtClean="0"/>
              <a:t>filariasis</a:t>
            </a:r>
            <a:r>
              <a:rPr lang="en-US" sz="3200" b="1" dirty="0" smtClean="0"/>
              <a:t>.</a:t>
            </a:r>
          </a:p>
          <a:p>
            <a:r>
              <a:rPr lang="en-US" sz="3200" b="1" dirty="0" smtClean="0"/>
              <a:t> People living for a long time in tropical or sub-tropical areas where the disease is common are at the greatest risk for infection.</a:t>
            </a:r>
          </a:p>
          <a:p>
            <a:r>
              <a:rPr lang="en-US" sz="3200" b="1" dirty="0" smtClean="0"/>
              <a:t>Short-term tourists have a very low risk. An infection will show up on a blood test</a:t>
            </a:r>
            <a:r>
              <a:rPr lang="en-US" dirty="0" smtClean="0"/>
              <a:t>.</a:t>
            </a:r>
            <a:endParaRPr lang="en-US" dirty="0"/>
          </a:p>
        </p:txBody>
      </p:sp>
      <p:sp>
        <p:nvSpPr>
          <p:cNvPr id="3" name="Title 2"/>
          <p:cNvSpPr>
            <a:spLocks noGrp="1"/>
          </p:cNvSpPr>
          <p:nvPr>
            <p:ph type="title"/>
          </p:nvPr>
        </p:nvSpPr>
        <p:spPr/>
        <p:txBody>
          <a:bodyPr/>
          <a:lstStyle/>
          <a:p>
            <a:r>
              <a:rPr lang="en-US" dirty="0" smtClean="0"/>
              <a:t>Risk groups</a:t>
            </a:r>
            <a:endParaRPr lang="en-US" dirty="0"/>
          </a:p>
        </p:txBody>
      </p:sp>
    </p:spTree>
    <p:extLst>
      <p:ext uri="{BB962C8B-B14F-4D97-AF65-F5344CB8AC3E}">
        <p14:creationId xmlns:p14="http://schemas.microsoft.com/office/powerpoint/2010/main" val="4189738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W. </a:t>
            </a:r>
            <a:r>
              <a:rPr lang="en-US" b="1" dirty="0" err="1" smtClean="0"/>
              <a:t>bancrofti</a:t>
            </a:r>
            <a:r>
              <a:rPr lang="en-US" b="1" dirty="0" smtClean="0"/>
              <a:t>, is acquired via the bite of mosquitoes. </a:t>
            </a:r>
          </a:p>
          <a:p>
            <a:pPr>
              <a:buNone/>
            </a:pPr>
            <a:r>
              <a:rPr lang="en-US" b="1" dirty="0" smtClean="0"/>
              <a:t>1. When mosquitoes bite humans, they deposit third-stage infective larvae into the skin. </a:t>
            </a:r>
          </a:p>
          <a:p>
            <a:pPr>
              <a:buNone/>
            </a:pPr>
            <a:r>
              <a:rPr lang="en-US" b="1" dirty="0" smtClean="0"/>
              <a:t>2. These larvae travel through the dermis and enter local lymphatic vessels. Over a period of approximately nine months, these larvae undergo a series of molts and develop into mature adult worms, which range from 2 to 5cm in length.  These adults reside in the </a:t>
            </a:r>
            <a:r>
              <a:rPr lang="en-US" b="1" dirty="0" err="1" smtClean="0"/>
              <a:t>lymphatics</a:t>
            </a:r>
            <a:r>
              <a:rPr lang="en-US" b="1" dirty="0" smtClean="0"/>
              <a:t>, generally several centimeters from lymph nodes. </a:t>
            </a:r>
            <a:endParaRPr lang="en-US" b="1" dirty="0"/>
          </a:p>
        </p:txBody>
      </p:sp>
      <p:sp>
        <p:nvSpPr>
          <p:cNvPr id="3" name="Title 2"/>
          <p:cNvSpPr>
            <a:spLocks noGrp="1"/>
          </p:cNvSpPr>
          <p:nvPr>
            <p:ph type="title"/>
          </p:nvPr>
        </p:nvSpPr>
        <p:spPr/>
        <p:txBody>
          <a:bodyPr/>
          <a:lstStyle/>
          <a:p>
            <a:pPr algn="ctr"/>
            <a:r>
              <a:rPr lang="en-US" dirty="0" smtClean="0"/>
              <a:t>Life cycle of </a:t>
            </a:r>
            <a:r>
              <a:rPr lang="en-US" dirty="0" err="1" smtClean="0"/>
              <a:t>filariasis</a:t>
            </a:r>
            <a:endParaRPr lang="en-US" dirty="0"/>
          </a:p>
        </p:txBody>
      </p:sp>
    </p:spTree>
    <p:extLst>
      <p:ext uri="{BB962C8B-B14F-4D97-AF65-F5344CB8AC3E}">
        <p14:creationId xmlns:p14="http://schemas.microsoft.com/office/powerpoint/2010/main" val="2368473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3.They survive for approximately five years  during which time male and females worms mate and produce </a:t>
            </a:r>
            <a:r>
              <a:rPr lang="en-US" b="1" dirty="0" err="1" smtClean="0"/>
              <a:t>microfilariae</a:t>
            </a:r>
            <a:r>
              <a:rPr lang="en-US" b="1" dirty="0" smtClean="0"/>
              <a:t>.  </a:t>
            </a:r>
          </a:p>
          <a:p>
            <a:pPr>
              <a:buNone/>
            </a:pPr>
            <a:r>
              <a:rPr lang="en-US" b="1" dirty="0" smtClean="0"/>
              <a:t>4.Female parasites can release more than 10,000 </a:t>
            </a:r>
            <a:r>
              <a:rPr lang="en-US" b="1" dirty="0" err="1" smtClean="0"/>
              <a:t>microfilariae</a:t>
            </a:r>
            <a:r>
              <a:rPr lang="en-US" b="1" dirty="0" smtClean="0"/>
              <a:t> per day into the bloodstream. These </a:t>
            </a:r>
            <a:r>
              <a:rPr lang="en-US" b="1" dirty="0" err="1" smtClean="0"/>
              <a:t>microfilariae</a:t>
            </a:r>
            <a:r>
              <a:rPr lang="en-US" b="1" dirty="0" smtClean="0"/>
              <a:t> are also known as embryonic or first-stage larvae.</a:t>
            </a:r>
          </a:p>
          <a:p>
            <a:pPr>
              <a:buNone/>
            </a:pPr>
            <a:r>
              <a:rPr lang="en-US" b="1" dirty="0" smtClean="0"/>
              <a:t>5.Mosquitoes, which bite infected individuals, can take up these circulating </a:t>
            </a:r>
            <a:r>
              <a:rPr lang="en-US" b="1" dirty="0" err="1" smtClean="0"/>
              <a:t>microfilariae</a:t>
            </a:r>
            <a:r>
              <a:rPr lang="en-US" b="1" dirty="0" smtClean="0"/>
              <a:t>. Within the mosquito, these embryonic larvae develop into second then third stage larvae over a period of 10 to 14 days. The mosquito is then ready to bite and infect a new human host, thereby completing the life cycle</a:t>
            </a:r>
          </a:p>
          <a:p>
            <a:endParaRPr lang="en-US" dirty="0"/>
          </a:p>
        </p:txBody>
      </p:sp>
      <p:sp>
        <p:nvSpPr>
          <p:cNvPr id="3" name="Title 2"/>
          <p:cNvSpPr>
            <a:spLocks noGrp="1"/>
          </p:cNvSpPr>
          <p:nvPr>
            <p:ph type="title"/>
          </p:nvPr>
        </p:nvSpPr>
        <p:spPr/>
        <p:txBody>
          <a:bodyPr/>
          <a:lstStyle/>
          <a:p>
            <a:r>
              <a:rPr lang="en-US" dirty="0" smtClean="0"/>
              <a:t>continue</a:t>
            </a:r>
            <a:endParaRPr lang="en-US" dirty="0"/>
          </a:p>
        </p:txBody>
      </p:sp>
    </p:spTree>
    <p:extLst>
      <p:ext uri="{BB962C8B-B14F-4D97-AF65-F5344CB8AC3E}">
        <p14:creationId xmlns:p14="http://schemas.microsoft.com/office/powerpoint/2010/main" val="219385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Draw a diagram showing the life cycle of </a:t>
            </a:r>
            <a:r>
              <a:rPr lang="en-US" b="1" dirty="0" err="1" smtClean="0"/>
              <a:t>filariasis</a:t>
            </a:r>
            <a:endParaRPr lang="en-US" b="1" dirty="0"/>
          </a:p>
        </p:txBody>
      </p:sp>
      <p:sp>
        <p:nvSpPr>
          <p:cNvPr id="3" name="Title 2"/>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25963999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Clinical picture present in three phases</a:t>
            </a:r>
          </a:p>
          <a:p>
            <a:pPr>
              <a:buNone/>
            </a:pPr>
            <a:r>
              <a:rPr lang="en-US" b="1" dirty="0" smtClean="0"/>
              <a:t>ACUTE PHASE</a:t>
            </a:r>
          </a:p>
          <a:p>
            <a:r>
              <a:rPr lang="en-US" b="1" dirty="0" smtClean="0"/>
              <a:t>Starts few months after infection and is characterized by </a:t>
            </a:r>
            <a:r>
              <a:rPr lang="en-US" b="1" dirty="0" err="1" smtClean="0"/>
              <a:t>fever,lymphadenopathy</a:t>
            </a:r>
            <a:r>
              <a:rPr lang="en-US" b="1" dirty="0" smtClean="0"/>
              <a:t> and </a:t>
            </a:r>
            <a:r>
              <a:rPr lang="en-US" b="1" dirty="0" err="1" smtClean="0"/>
              <a:t>eosinophilia</a:t>
            </a:r>
            <a:endParaRPr lang="en-US" b="1" dirty="0" smtClean="0"/>
          </a:p>
          <a:p>
            <a:r>
              <a:rPr lang="en-US" b="1" dirty="0" err="1" smtClean="0"/>
              <a:t>Microfilariae</a:t>
            </a:r>
            <a:r>
              <a:rPr lang="en-US" b="1" dirty="0" smtClean="0"/>
              <a:t> cannot be seen in peripheral blood because the worms are not yet mature</a:t>
            </a:r>
          </a:p>
          <a:p>
            <a:r>
              <a:rPr lang="en-US" b="1" dirty="0" smtClean="0"/>
              <a:t>The acute phase is due to hypersensitivity reaction</a:t>
            </a:r>
            <a:endParaRPr lang="en-US" b="1" dirty="0"/>
          </a:p>
        </p:txBody>
      </p:sp>
      <p:sp>
        <p:nvSpPr>
          <p:cNvPr id="3" name="Title 2"/>
          <p:cNvSpPr>
            <a:spLocks noGrp="1"/>
          </p:cNvSpPr>
          <p:nvPr>
            <p:ph type="title"/>
          </p:nvPr>
        </p:nvSpPr>
        <p:spPr/>
        <p:txBody>
          <a:bodyPr/>
          <a:lstStyle/>
          <a:p>
            <a:pPr algn="ctr"/>
            <a:r>
              <a:rPr lang="en-US" dirty="0" smtClean="0"/>
              <a:t>Clinical picture </a:t>
            </a:r>
            <a:endParaRPr lang="en-US" dirty="0"/>
          </a:p>
        </p:txBody>
      </p:sp>
    </p:spTree>
    <p:extLst>
      <p:ext uri="{BB962C8B-B14F-4D97-AF65-F5344CB8AC3E}">
        <p14:creationId xmlns:p14="http://schemas.microsoft.com/office/powerpoint/2010/main" val="24540567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Sets in after about a year</a:t>
            </a:r>
          </a:p>
          <a:p>
            <a:r>
              <a:rPr lang="en-US" b="1" dirty="0" smtClean="0"/>
              <a:t>The worms are mature and </a:t>
            </a:r>
            <a:r>
              <a:rPr lang="en-US" b="1" dirty="0" err="1" smtClean="0"/>
              <a:t>microfilariae</a:t>
            </a:r>
            <a:r>
              <a:rPr lang="en-US" b="1" dirty="0" smtClean="0"/>
              <a:t> are present in the peripheral blood</a:t>
            </a:r>
          </a:p>
          <a:p>
            <a:r>
              <a:rPr lang="en-US" b="1" dirty="0" smtClean="0"/>
              <a:t>Adult worms causes </a:t>
            </a:r>
            <a:r>
              <a:rPr lang="en-US" b="1" dirty="0" err="1" smtClean="0"/>
              <a:t>fever,lymphadenitis,funiculitis</a:t>
            </a:r>
            <a:r>
              <a:rPr lang="en-US" b="1" dirty="0" smtClean="0"/>
              <a:t>-inflammation of spermatic </a:t>
            </a:r>
            <a:r>
              <a:rPr lang="en-US" b="1" dirty="0" err="1" smtClean="0"/>
              <a:t>cord,Epididymitis</a:t>
            </a:r>
            <a:r>
              <a:rPr lang="en-US" b="1" dirty="0" smtClean="0"/>
              <a:t>-inflammation of </a:t>
            </a:r>
            <a:r>
              <a:rPr lang="en-US" b="1" dirty="0" err="1" smtClean="0"/>
              <a:t>epididymis</a:t>
            </a:r>
            <a:r>
              <a:rPr lang="en-US" b="1" dirty="0" smtClean="0"/>
              <a:t> and </a:t>
            </a:r>
            <a:r>
              <a:rPr lang="en-US" b="1" dirty="0" err="1" smtClean="0"/>
              <a:t>Hydrocele</a:t>
            </a:r>
            <a:r>
              <a:rPr lang="en-US" b="1" dirty="0" smtClean="0"/>
              <a:t>-collection or accumulation of fluid in scrotal sac.</a:t>
            </a:r>
          </a:p>
          <a:p>
            <a:r>
              <a:rPr lang="en-US" b="1" dirty="0" err="1" smtClean="0"/>
              <a:t>Microfilariae</a:t>
            </a:r>
            <a:r>
              <a:rPr lang="en-US" b="1" dirty="0" smtClean="0"/>
              <a:t> causes </a:t>
            </a:r>
            <a:r>
              <a:rPr lang="en-US" b="1" dirty="0" err="1" smtClean="0"/>
              <a:t>hypereosinophilia,asthma</a:t>
            </a:r>
            <a:r>
              <a:rPr lang="en-US" b="1" dirty="0" smtClean="0"/>
              <a:t> like attacks and fever</a:t>
            </a:r>
            <a:endParaRPr lang="en-US" b="1" dirty="0"/>
          </a:p>
        </p:txBody>
      </p:sp>
      <p:sp>
        <p:nvSpPr>
          <p:cNvPr id="3" name="Title 2"/>
          <p:cNvSpPr>
            <a:spLocks noGrp="1"/>
          </p:cNvSpPr>
          <p:nvPr>
            <p:ph type="title"/>
          </p:nvPr>
        </p:nvSpPr>
        <p:spPr/>
        <p:txBody>
          <a:bodyPr/>
          <a:lstStyle/>
          <a:p>
            <a:r>
              <a:rPr lang="en-US" dirty="0" smtClean="0"/>
              <a:t>Sub acute phase</a:t>
            </a:r>
            <a:endParaRPr lang="en-US" dirty="0"/>
          </a:p>
        </p:txBody>
      </p:sp>
    </p:spTree>
    <p:extLst>
      <p:ext uri="{BB962C8B-B14F-4D97-AF65-F5344CB8AC3E}">
        <p14:creationId xmlns:p14="http://schemas.microsoft.com/office/powerpoint/2010/main" val="34075366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After many years of repeated attacks, lymph glands and lymph vessels become obstructed.</a:t>
            </a:r>
          </a:p>
          <a:p>
            <a:r>
              <a:rPr lang="en-US" b="1" dirty="0" smtClean="0"/>
              <a:t>As a </a:t>
            </a:r>
            <a:r>
              <a:rPr lang="en-US" b="1" dirty="0" err="1" smtClean="0"/>
              <a:t>result,lymphoedema</a:t>
            </a:r>
            <a:r>
              <a:rPr lang="en-US" b="1" dirty="0" smtClean="0"/>
              <a:t> </a:t>
            </a:r>
            <a:r>
              <a:rPr lang="en-US" b="1" dirty="0" err="1" smtClean="0"/>
              <a:t>develops.It</a:t>
            </a:r>
            <a:r>
              <a:rPr lang="en-US" b="1" dirty="0" smtClean="0"/>
              <a:t> is often seen in in the legs or scrotum {elephantiasis}</a:t>
            </a:r>
          </a:p>
          <a:p>
            <a:r>
              <a:rPr lang="en-US" b="1" dirty="0" smtClean="0"/>
              <a:t>Chronic phase is characterize by presence of four main </a:t>
            </a:r>
            <a:r>
              <a:rPr lang="en-US" b="1" dirty="0" err="1" smtClean="0"/>
              <a:t>features:Lymphoedema,elephantiasis,chyluria</a:t>
            </a:r>
            <a:r>
              <a:rPr lang="en-US" b="1" dirty="0" smtClean="0"/>
              <a:t> and </a:t>
            </a:r>
            <a:r>
              <a:rPr lang="en-US" b="1" dirty="0" err="1" smtClean="0"/>
              <a:t>hydrocele</a:t>
            </a:r>
            <a:endParaRPr lang="en-US" b="1" dirty="0" smtClean="0"/>
          </a:p>
          <a:p>
            <a:endParaRPr lang="en-US" b="1" dirty="0"/>
          </a:p>
        </p:txBody>
      </p:sp>
      <p:sp>
        <p:nvSpPr>
          <p:cNvPr id="3" name="Title 2"/>
          <p:cNvSpPr>
            <a:spLocks noGrp="1"/>
          </p:cNvSpPr>
          <p:nvPr>
            <p:ph type="title"/>
          </p:nvPr>
        </p:nvSpPr>
        <p:spPr/>
        <p:txBody>
          <a:bodyPr/>
          <a:lstStyle/>
          <a:p>
            <a:r>
              <a:rPr lang="en-US" dirty="0" smtClean="0"/>
              <a:t>Chronic phase</a:t>
            </a:r>
            <a:endParaRPr lang="en-US" dirty="0"/>
          </a:p>
        </p:txBody>
      </p:sp>
    </p:spTree>
    <p:extLst>
      <p:ext uri="{BB962C8B-B14F-4D97-AF65-F5344CB8AC3E}">
        <p14:creationId xmlns:p14="http://schemas.microsoft.com/office/powerpoint/2010/main" val="19543833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err="1" smtClean="0"/>
              <a:t>Lymphedema</a:t>
            </a:r>
            <a:r>
              <a:rPr lang="en-US" dirty="0" smtClean="0"/>
              <a:t>, </a:t>
            </a:r>
            <a:r>
              <a:rPr lang="en-US" b="1" dirty="0" err="1" smtClean="0"/>
              <a:t>lymphoedema</a:t>
            </a:r>
            <a:r>
              <a:rPr lang="en-US" dirty="0" smtClean="0"/>
              <a:t>, </a:t>
            </a:r>
            <a:r>
              <a:rPr lang="en-US" b="1" dirty="0" smtClean="0"/>
              <a:t>or lymphatic obstruction is a chronic (long-term) condition in which excess fluid (lymph) collects in tissues causing edema (swelling)</a:t>
            </a:r>
          </a:p>
          <a:p>
            <a:r>
              <a:rPr lang="en-US" b="1" dirty="0" smtClean="0"/>
              <a:t>Elephantiasis a condition in which a limb or other part of the body becomes grossly enlarged due to obstruction of the lymphatic vessels, typically by the nematode parasites that cause </a:t>
            </a:r>
            <a:r>
              <a:rPr lang="en-US" b="1" dirty="0" err="1" smtClean="0"/>
              <a:t>filariasis</a:t>
            </a:r>
            <a:r>
              <a:rPr lang="en-US" b="1" dirty="0" smtClean="0"/>
              <a:t>.</a:t>
            </a:r>
          </a:p>
          <a:p>
            <a:r>
              <a:rPr lang="en-US" b="1" dirty="0" err="1" smtClean="0"/>
              <a:t>Chyuria</a:t>
            </a:r>
            <a:r>
              <a:rPr lang="en-US" b="1" dirty="0" smtClean="0"/>
              <a:t> refers to discharge of white milky urine</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1043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standard method for diagnosing active infection is the identification of </a:t>
            </a:r>
            <a:r>
              <a:rPr lang="en-US" b="1" dirty="0" err="1" smtClean="0"/>
              <a:t>microfilariae</a:t>
            </a:r>
            <a:r>
              <a:rPr lang="en-US" b="1" dirty="0" smtClean="0"/>
              <a:t> by microscopic examination. </a:t>
            </a:r>
          </a:p>
          <a:p>
            <a:r>
              <a:rPr lang="en-US" b="1" dirty="0" smtClean="0"/>
              <a:t>This is not always feasible because in most parts of the world, </a:t>
            </a:r>
            <a:r>
              <a:rPr lang="en-US" b="1" dirty="0" err="1" smtClean="0"/>
              <a:t>microfilariae</a:t>
            </a:r>
            <a:r>
              <a:rPr lang="en-US" b="1" dirty="0" smtClean="0"/>
              <a:t> are nocturnally periodic, which means that they only circulate in the blood at night. For this reason, the blood collection has to be done at night to coincide with the appearance of the </a:t>
            </a:r>
            <a:r>
              <a:rPr lang="en-US" b="1" dirty="0" err="1" smtClean="0"/>
              <a:t>microfilariae</a:t>
            </a:r>
            <a:r>
              <a:rPr lang="en-US" dirty="0" smtClean="0"/>
              <a:t>.</a:t>
            </a:r>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extLst>
      <p:ext uri="{BB962C8B-B14F-4D97-AF65-F5344CB8AC3E}">
        <p14:creationId xmlns:p14="http://schemas.microsoft.com/office/powerpoint/2010/main" val="178347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Reservoir: Any person, animal, arthropod, plant, soil, or substance, or a combination of these, in which an infectious agent normally lives and multiplies, on which it depends primarily for survival, and where it reproduces itself in such a manner that it can be transmitted to a susceptible host. It is the natural habitat of the infectious agent</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756108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Bacterial </a:t>
            </a:r>
            <a:r>
              <a:rPr lang="en-US" b="1" dirty="0" err="1" smtClean="0"/>
              <a:t>lymphagitis</a:t>
            </a:r>
            <a:endParaRPr lang="en-US" b="1" dirty="0" smtClean="0"/>
          </a:p>
          <a:p>
            <a:r>
              <a:rPr lang="en-US" b="1" dirty="0" smtClean="0"/>
              <a:t>Relapsing fever</a:t>
            </a:r>
          </a:p>
          <a:p>
            <a:r>
              <a:rPr lang="en-US" b="1" dirty="0" smtClean="0"/>
              <a:t>Malaria</a:t>
            </a:r>
          </a:p>
          <a:p>
            <a:r>
              <a:rPr lang="en-US" b="1" dirty="0" smtClean="0"/>
              <a:t>Septicemia</a:t>
            </a:r>
          </a:p>
          <a:p>
            <a:r>
              <a:rPr lang="en-US" b="1" dirty="0" smtClean="0"/>
              <a:t>TB</a:t>
            </a:r>
          </a:p>
          <a:p>
            <a:r>
              <a:rPr lang="en-US" b="1" dirty="0" smtClean="0"/>
              <a:t>AIDS</a:t>
            </a:r>
            <a:endParaRPr lang="en-US" b="1" dirty="0"/>
          </a:p>
        </p:txBody>
      </p:sp>
      <p:sp>
        <p:nvSpPr>
          <p:cNvPr id="3" name="Title 2"/>
          <p:cNvSpPr>
            <a:spLocks noGrp="1"/>
          </p:cNvSpPr>
          <p:nvPr>
            <p:ph type="title"/>
          </p:nvPr>
        </p:nvSpPr>
        <p:spPr/>
        <p:txBody>
          <a:bodyPr/>
          <a:lstStyle/>
          <a:p>
            <a:r>
              <a:rPr lang="en-US" dirty="0" smtClean="0"/>
              <a:t>Differential diagnosis</a:t>
            </a:r>
            <a:endParaRPr lang="en-US" dirty="0"/>
          </a:p>
        </p:txBody>
      </p:sp>
    </p:spTree>
    <p:extLst>
      <p:ext uri="{BB962C8B-B14F-4D97-AF65-F5344CB8AC3E}">
        <p14:creationId xmlns:p14="http://schemas.microsoft.com/office/powerpoint/2010/main" val="38607818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Drug of choice is </a:t>
            </a:r>
            <a:r>
              <a:rPr lang="en-US" b="1" dirty="0" err="1" smtClean="0"/>
              <a:t>Diethylcarbamazine</a:t>
            </a:r>
            <a:r>
              <a:rPr lang="en-US" b="1" dirty="0" smtClean="0"/>
              <a:t> {</a:t>
            </a:r>
            <a:r>
              <a:rPr lang="en-US" b="1" dirty="0" err="1" smtClean="0"/>
              <a:t>Hetrazan</a:t>
            </a:r>
            <a:r>
              <a:rPr lang="en-US" b="1" dirty="0" smtClean="0"/>
              <a:t> or </a:t>
            </a:r>
            <a:r>
              <a:rPr lang="en-US" b="1" dirty="0" err="1" smtClean="0"/>
              <a:t>Banocide</a:t>
            </a:r>
            <a:endParaRPr lang="en-US" b="1" dirty="0" smtClean="0"/>
          </a:p>
          <a:p>
            <a:r>
              <a:rPr lang="en-US" b="1" dirty="0" smtClean="0"/>
              <a:t>Kills </a:t>
            </a:r>
            <a:r>
              <a:rPr lang="en-US" b="1" dirty="0" err="1" smtClean="0"/>
              <a:t>microfilariae</a:t>
            </a:r>
            <a:r>
              <a:rPr lang="en-US" b="1" dirty="0" smtClean="0"/>
              <a:t> and some few effects on adult worm</a:t>
            </a:r>
          </a:p>
          <a:p>
            <a:r>
              <a:rPr lang="en-US" b="1" dirty="0" smtClean="0"/>
              <a:t>Dose is 6mg/kg in 3 divided doses</a:t>
            </a:r>
          </a:p>
          <a:p>
            <a:r>
              <a:rPr lang="en-US" b="1" dirty="0" smtClean="0"/>
              <a:t>In </a:t>
            </a:r>
            <a:r>
              <a:rPr lang="en-US" b="1" dirty="0" err="1" smtClean="0"/>
              <a:t>adult,the</a:t>
            </a:r>
            <a:r>
              <a:rPr lang="en-US" b="1" dirty="0" smtClean="0"/>
              <a:t> dose is 150mg </a:t>
            </a:r>
            <a:r>
              <a:rPr lang="en-US" b="1" dirty="0" err="1" smtClean="0"/>
              <a:t>tds</a:t>
            </a:r>
            <a:r>
              <a:rPr lang="en-US" b="1" dirty="0" smtClean="0"/>
              <a:t> for 12 days</a:t>
            </a:r>
          </a:p>
          <a:p>
            <a:pPr algn="just"/>
            <a:r>
              <a:rPr lang="en-US" b="1" dirty="0" err="1" smtClean="0"/>
              <a:t>Ivermectin:</a:t>
            </a:r>
            <a:r>
              <a:rPr lang="en-US" sz="2400" b="1" dirty="0" err="1" smtClean="0"/>
              <a:t>Very</a:t>
            </a:r>
            <a:r>
              <a:rPr lang="en-US" sz="2400" b="1" dirty="0" smtClean="0"/>
              <a:t> effective against mf (</a:t>
            </a:r>
            <a:r>
              <a:rPr lang="en-US" sz="2400" b="1" dirty="0" err="1" smtClean="0"/>
              <a:t>Microfilariacidal</a:t>
            </a:r>
            <a:r>
              <a:rPr lang="en-US" sz="2400" b="1" dirty="0" smtClean="0"/>
              <a:t>)</a:t>
            </a:r>
          </a:p>
          <a:p>
            <a:pPr algn="just">
              <a:buNone/>
            </a:pPr>
            <a:r>
              <a:rPr lang="en-US" sz="2400" b="1" dirty="0" smtClean="0"/>
              <a:t>Lowers mf level even in single dose of 200</a:t>
            </a:r>
            <a:r>
              <a:rPr lang="en-US" sz="2400" b="1" dirty="0" smtClean="0">
                <a:cs typeface="Times New Roman" pitchFamily="18" charset="0"/>
              </a:rPr>
              <a:t>µ</a:t>
            </a:r>
            <a:r>
              <a:rPr lang="en-US" sz="2400" b="1" dirty="0" smtClean="0"/>
              <a:t>g – 400</a:t>
            </a:r>
            <a:r>
              <a:rPr lang="en-US" sz="2400" b="1" dirty="0" smtClean="0">
                <a:cs typeface="Times New Roman" pitchFamily="18" charset="0"/>
              </a:rPr>
              <a:t>µ</a:t>
            </a:r>
            <a:r>
              <a:rPr lang="en-US" sz="2400" b="1" dirty="0" smtClean="0"/>
              <a:t>g/Kg body weight</a:t>
            </a:r>
          </a:p>
          <a:p>
            <a:pPr algn="just">
              <a:buNone/>
            </a:pPr>
            <a:endParaRPr lang="en-US" sz="2400" dirty="0" smtClean="0"/>
          </a:p>
          <a:p>
            <a:endParaRPr lang="en-US" b="1" dirty="0" smtClean="0"/>
          </a:p>
          <a:p>
            <a:pPr>
              <a:buNone/>
            </a:pPr>
            <a:endParaRPr lang="en-US" b="1" dirty="0" smtClean="0"/>
          </a:p>
        </p:txBody>
      </p:sp>
      <p:sp>
        <p:nvSpPr>
          <p:cNvPr id="3" name="Title 2"/>
          <p:cNvSpPr>
            <a:spLocks noGrp="1"/>
          </p:cNvSpPr>
          <p:nvPr>
            <p:ph type="title"/>
          </p:nvPr>
        </p:nvSpPr>
        <p:spPr/>
        <p:txBody>
          <a:bodyPr/>
          <a:lstStyle/>
          <a:p>
            <a:r>
              <a:rPr lang="en-US" dirty="0" smtClean="0"/>
              <a:t>Management of </a:t>
            </a:r>
            <a:r>
              <a:rPr lang="en-US" dirty="0" err="1" smtClean="0"/>
              <a:t>Filariasis</a:t>
            </a:r>
            <a:endParaRPr lang="en-US" dirty="0"/>
          </a:p>
        </p:txBody>
      </p:sp>
    </p:spTree>
    <p:extLst>
      <p:ext uri="{BB962C8B-B14F-4D97-AF65-F5344CB8AC3E}">
        <p14:creationId xmlns:p14="http://schemas.microsoft.com/office/powerpoint/2010/main" val="2910911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3200" b="1" dirty="0" err="1" smtClean="0"/>
              <a:t>Albendazole</a:t>
            </a:r>
            <a:r>
              <a:rPr lang="en-US" sz="3200" b="1" dirty="0" smtClean="0"/>
              <a:t> :This </a:t>
            </a:r>
            <a:r>
              <a:rPr lang="en-US" sz="3200" b="1" dirty="0" err="1" smtClean="0"/>
              <a:t>antihelmenthic</a:t>
            </a:r>
            <a:r>
              <a:rPr lang="en-US" sz="3200" b="1" dirty="0" smtClean="0"/>
              <a:t> kills adult </a:t>
            </a:r>
            <a:r>
              <a:rPr lang="en-US" sz="3200" b="1" dirty="0" err="1" smtClean="0"/>
              <a:t>worms.No</a:t>
            </a:r>
            <a:r>
              <a:rPr lang="en-US" sz="3200" b="1" dirty="0" smtClean="0"/>
              <a:t> action on </a:t>
            </a:r>
            <a:r>
              <a:rPr lang="en-US" sz="3200" b="1" dirty="0" err="1" smtClean="0"/>
              <a:t>microfilariae.Dose</a:t>
            </a:r>
            <a:r>
              <a:rPr lang="en-US" sz="3200" b="1" dirty="0" smtClean="0"/>
              <a:t>: 400mg/twice day /2 weeks</a:t>
            </a:r>
          </a:p>
          <a:p>
            <a:r>
              <a:rPr lang="en-US" sz="3200" b="1" dirty="0" smtClean="0"/>
              <a:t>antihistamine or steroids given during the first days of treatment to avoid reactions</a:t>
            </a:r>
          </a:p>
          <a:p>
            <a:r>
              <a:rPr lang="en-US" sz="3200" b="1" dirty="0" smtClean="0"/>
              <a:t>Surgical treatment indicated for </a:t>
            </a:r>
            <a:r>
              <a:rPr lang="en-US" sz="3200" b="1" dirty="0" err="1" smtClean="0"/>
              <a:t>hydrocele</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6693386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Regular treatment of septic tanks and pit latrines with </a:t>
            </a:r>
            <a:r>
              <a:rPr lang="en-US" b="1" dirty="0" err="1" smtClean="0"/>
              <a:t>larvicides</a:t>
            </a:r>
            <a:endParaRPr lang="en-US" b="1" dirty="0" smtClean="0"/>
          </a:p>
          <a:p>
            <a:r>
              <a:rPr lang="en-US" b="1" dirty="0" smtClean="0"/>
              <a:t>Reducing exposure to the infection by screening houses and using mosquito bed nets</a:t>
            </a:r>
          </a:p>
          <a:p>
            <a:r>
              <a:rPr lang="en-US" b="1" dirty="0" smtClean="0"/>
              <a:t>Health education on personal protection, screening of houses and usefulness of mosquito treated nets</a:t>
            </a:r>
          </a:p>
          <a:p>
            <a:r>
              <a:rPr lang="en-US" b="1" dirty="0" smtClean="0"/>
              <a:t>Annual mass treatment reduces the level of </a:t>
            </a:r>
            <a:r>
              <a:rPr lang="en-US" b="1" dirty="0" err="1" smtClean="0"/>
              <a:t>microfilariae</a:t>
            </a:r>
            <a:r>
              <a:rPr lang="en-US" b="1" dirty="0" smtClean="0"/>
              <a:t> in the blood and thus, diminishes transmission of infection</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8130061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HYDROCELE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Picture 1031" descr="Hydro1"/>
          <p:cNvPicPr>
            <a:picLocks noGrp="1" noChangeAspect="1" noChangeArrowheads="1"/>
          </p:cNvPicPr>
          <p:nvPr>
            <p:ph sz="quarter" idx="2"/>
          </p:nvPr>
        </p:nvPicPr>
        <p:blipFill>
          <a:blip r:embed="rId2"/>
          <a:srcRect/>
          <a:stretch>
            <a:fillRect/>
          </a:stretch>
        </p:blipFill>
        <p:spPr>
          <a:xfrm>
            <a:off x="406400" y="1600200"/>
            <a:ext cx="5689600" cy="3810000"/>
          </a:xfrm>
        </p:spPr>
      </p:pic>
      <p:pic>
        <p:nvPicPr>
          <p:cNvPr id="8" name="Picture 1032" descr="Hydro-4"/>
          <p:cNvPicPr>
            <a:picLocks noGrp="1" noChangeAspect="1" noChangeArrowheads="1"/>
          </p:cNvPicPr>
          <p:nvPr>
            <p:ph sz="quarter" idx="4"/>
          </p:nvPr>
        </p:nvPicPr>
        <p:blipFill>
          <a:blip r:embed="rId3"/>
          <a:srcRect/>
          <a:stretch>
            <a:fillRect/>
          </a:stretch>
        </p:blipFill>
        <p:spPr>
          <a:xfrm>
            <a:off x="6400800" y="1600200"/>
            <a:ext cx="5791200" cy="3733800"/>
          </a:xfrm>
        </p:spPr>
      </p:pic>
    </p:spTree>
    <p:extLst>
      <p:ext uri="{BB962C8B-B14F-4D97-AF65-F5344CB8AC3E}">
        <p14:creationId xmlns:p14="http://schemas.microsoft.com/office/powerpoint/2010/main" val="21788928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LYMPHOEDEMA</a:t>
            </a:r>
            <a:endParaRPr lang="en-US" dirty="0"/>
          </a:p>
        </p:txBody>
      </p:sp>
      <p:pic>
        <p:nvPicPr>
          <p:cNvPr id="4" name="Picture 7" descr="StageTHree"/>
          <p:cNvPicPr>
            <a:picLocks noGrp="1" noChangeAspect="1" noChangeArrowheads="1"/>
          </p:cNvPicPr>
          <p:nvPr>
            <p:ph idx="1"/>
          </p:nvPr>
        </p:nvPicPr>
        <p:blipFill>
          <a:blip r:embed="rId2"/>
          <a:srcRect/>
          <a:stretch>
            <a:fillRect/>
          </a:stretch>
        </p:blipFill>
        <p:spPr>
          <a:xfrm>
            <a:off x="812800" y="1600200"/>
            <a:ext cx="10668000" cy="4800600"/>
          </a:xfrm>
        </p:spPr>
      </p:pic>
    </p:spTree>
    <p:extLst>
      <p:ext uri="{BB962C8B-B14F-4D97-AF65-F5344CB8AC3E}">
        <p14:creationId xmlns:p14="http://schemas.microsoft.com/office/powerpoint/2010/main" val="22039422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ELEPHANTIASIS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Picture 8" descr="G-V"/>
          <p:cNvPicPr>
            <a:picLocks noGrp="1" noChangeAspect="1" noChangeArrowheads="1"/>
          </p:cNvPicPr>
          <p:nvPr>
            <p:ph sz="quarter" idx="2"/>
          </p:nvPr>
        </p:nvPicPr>
        <p:blipFill>
          <a:blip r:embed="rId2"/>
          <a:srcRect/>
          <a:stretch>
            <a:fillRect/>
          </a:stretch>
        </p:blipFill>
        <p:spPr>
          <a:xfrm>
            <a:off x="508000" y="1295400"/>
            <a:ext cx="5283200" cy="4038600"/>
          </a:xfrm>
        </p:spPr>
      </p:pic>
      <p:pic>
        <p:nvPicPr>
          <p:cNvPr id="8" name="Picture 5" descr="Gr-4"/>
          <p:cNvPicPr>
            <a:picLocks noGrp="1" noChangeAspect="1" noChangeArrowheads="1"/>
          </p:cNvPicPr>
          <p:nvPr>
            <p:ph sz="quarter" idx="4"/>
          </p:nvPr>
        </p:nvPicPr>
        <p:blipFill>
          <a:blip r:embed="rId3"/>
          <a:srcRect/>
          <a:stretch>
            <a:fillRect/>
          </a:stretch>
        </p:blipFill>
        <p:spPr>
          <a:xfrm>
            <a:off x="5892800" y="1295400"/>
            <a:ext cx="5892800" cy="4038600"/>
          </a:xfrm>
        </p:spPr>
      </p:pic>
    </p:spTree>
    <p:extLst>
      <p:ext uri="{BB962C8B-B14F-4D97-AF65-F5344CB8AC3E}">
        <p14:creationId xmlns:p14="http://schemas.microsoft.com/office/powerpoint/2010/main" val="2008196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Def:Onchocerciasis</a:t>
            </a:r>
            <a:r>
              <a:rPr lang="en-US" b="1" dirty="0" smtClean="0"/>
              <a:t> is an eye and skin disease caused by a worm (</a:t>
            </a:r>
            <a:r>
              <a:rPr lang="en-US" b="1" dirty="0" err="1" smtClean="0"/>
              <a:t>filaria</a:t>
            </a:r>
            <a:r>
              <a:rPr lang="en-US" b="1" dirty="0" smtClean="0"/>
              <a:t>) known as </a:t>
            </a:r>
            <a:r>
              <a:rPr lang="en-US" b="1" i="1" dirty="0" err="1" smtClean="0">
                <a:solidFill>
                  <a:srgbClr val="FF0000"/>
                </a:solidFill>
              </a:rPr>
              <a:t>Onchocerca</a:t>
            </a:r>
            <a:r>
              <a:rPr lang="en-US" b="1" i="1" dirty="0" smtClean="0">
                <a:solidFill>
                  <a:srgbClr val="FF0000"/>
                </a:solidFill>
              </a:rPr>
              <a:t> volvulus</a:t>
            </a:r>
            <a:r>
              <a:rPr lang="en-US" b="1" dirty="0" smtClean="0"/>
              <a:t>.</a:t>
            </a:r>
          </a:p>
          <a:p>
            <a:r>
              <a:rPr lang="en-US" b="1" dirty="0" smtClean="0"/>
              <a:t>It is also called </a:t>
            </a:r>
            <a:r>
              <a:rPr lang="en-US" b="1" i="1" dirty="0" smtClean="0"/>
              <a:t>River Blindness</a:t>
            </a:r>
          </a:p>
          <a:p>
            <a:r>
              <a:rPr lang="en-US" b="1" dirty="0" smtClean="0"/>
              <a:t>It is transmitted to humans through exposure to repeated bites of infected </a:t>
            </a:r>
            <a:r>
              <a:rPr lang="en-US" b="1" dirty="0" err="1" smtClean="0">
                <a:solidFill>
                  <a:srgbClr val="FF0000"/>
                </a:solidFill>
              </a:rPr>
              <a:t>blackfly</a:t>
            </a:r>
            <a:r>
              <a:rPr lang="en-US" b="1" dirty="0" smtClean="0">
                <a:solidFill>
                  <a:srgbClr val="FF0000"/>
                </a:solidFill>
              </a:rPr>
              <a:t> </a:t>
            </a:r>
            <a:r>
              <a:rPr lang="en-US" b="1" dirty="0" smtClean="0"/>
              <a:t>called </a:t>
            </a:r>
            <a:r>
              <a:rPr lang="en-US" b="1" i="1" dirty="0" err="1" smtClean="0">
                <a:solidFill>
                  <a:srgbClr val="FF0000"/>
                </a:solidFill>
              </a:rPr>
              <a:t>Simulium</a:t>
            </a:r>
            <a:r>
              <a:rPr lang="en-US" b="1" i="1" dirty="0" smtClean="0">
                <a:solidFill>
                  <a:srgbClr val="FF0000"/>
                </a:solidFill>
              </a:rPr>
              <a:t> </a:t>
            </a:r>
            <a:r>
              <a:rPr lang="en-US" b="1" i="1" dirty="0" err="1" smtClean="0">
                <a:solidFill>
                  <a:srgbClr val="FF0000"/>
                </a:solidFill>
              </a:rPr>
              <a:t>damnosum</a:t>
            </a:r>
            <a:endParaRPr lang="en-US" b="1" i="1" dirty="0" smtClean="0">
              <a:solidFill>
                <a:srgbClr val="FF0000"/>
              </a:solidFill>
            </a:endParaRPr>
          </a:p>
          <a:p>
            <a:r>
              <a:rPr lang="en-US" b="1" dirty="0" smtClean="0"/>
              <a:t>These </a:t>
            </a:r>
            <a:r>
              <a:rPr lang="en-US" b="1" dirty="0" err="1" smtClean="0"/>
              <a:t>blackflies</a:t>
            </a:r>
            <a:r>
              <a:rPr lang="en-US" b="1" dirty="0" smtClean="0"/>
              <a:t> breed in fast-flowing rivers and streams, mostly in remote villages located near fertile land where people rely on agriculture</a:t>
            </a:r>
            <a:r>
              <a:rPr lang="en-US" dirty="0" smtClean="0"/>
              <a:t>. </a:t>
            </a:r>
          </a:p>
          <a:p>
            <a:r>
              <a:rPr lang="en-US" b="1" dirty="0" smtClean="0"/>
              <a:t>The disease manifests mainly as skin nodules on bony surfaces and causes eye lesions</a:t>
            </a:r>
            <a:endParaRPr lang="en-US"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3.ONCHOCERCIASIS(river blindness)</a:t>
            </a:r>
            <a:br>
              <a:rPr lang="en-US" dirty="0" smtClean="0"/>
            </a:br>
            <a:endParaRPr lang="en-US" dirty="0"/>
          </a:p>
        </p:txBody>
      </p:sp>
    </p:spTree>
    <p:extLst>
      <p:ext uri="{BB962C8B-B14F-4D97-AF65-F5344CB8AC3E}">
        <p14:creationId xmlns:p14="http://schemas.microsoft.com/office/powerpoint/2010/main" val="6314706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Humans become infected when </a:t>
            </a:r>
            <a:r>
              <a:rPr lang="en-US" sz="2800" b="1" dirty="0" err="1" smtClean="0"/>
              <a:t>blackfly</a:t>
            </a:r>
            <a:r>
              <a:rPr lang="en-US" sz="2800" b="1" dirty="0" smtClean="0"/>
              <a:t> bites and deposit </a:t>
            </a:r>
            <a:r>
              <a:rPr lang="en-US" sz="2800" b="1" i="1" dirty="0" err="1" smtClean="0"/>
              <a:t>Onchocerca</a:t>
            </a:r>
            <a:r>
              <a:rPr lang="en-US" sz="2800" b="1" dirty="0" smtClean="0"/>
              <a:t> infective larvae into the skin.</a:t>
            </a:r>
          </a:p>
          <a:p>
            <a:r>
              <a:rPr lang="en-US" sz="2800" b="1" dirty="0" smtClean="0"/>
              <a:t>Once inside the human body, the larvae mature into adults in around 3 months to 1 year.</a:t>
            </a:r>
          </a:p>
          <a:p>
            <a:r>
              <a:rPr lang="en-US" sz="2800" b="1" dirty="0" smtClean="0"/>
              <a:t>The mature males and females then collect in balls ,bound together by fibrous tissue which forms the typical </a:t>
            </a:r>
            <a:r>
              <a:rPr lang="en-US" sz="2800" b="1" dirty="0" err="1" smtClean="0"/>
              <a:t>nodule.The</a:t>
            </a:r>
            <a:r>
              <a:rPr lang="en-US" sz="2800" b="1" dirty="0" smtClean="0"/>
              <a:t> nodules are best seen on bony skin surfaces like </a:t>
            </a:r>
            <a:r>
              <a:rPr lang="en-US" sz="2800" b="1" dirty="0" err="1" smtClean="0"/>
              <a:t>elbow,shoulder</a:t>
            </a:r>
            <a:r>
              <a:rPr lang="en-US" sz="2800" b="1" dirty="0" smtClean="0"/>
              <a:t> </a:t>
            </a:r>
            <a:r>
              <a:rPr lang="en-US" sz="2800" b="1" dirty="0" err="1" smtClean="0"/>
              <a:t>scapula,skull,ribs</a:t>
            </a:r>
            <a:r>
              <a:rPr lang="en-US" sz="2800" b="1" dirty="0" smtClean="0"/>
              <a:t> and iliac crest</a:t>
            </a:r>
          </a:p>
        </p:txBody>
      </p:sp>
      <p:sp>
        <p:nvSpPr>
          <p:cNvPr id="3" name="Title 2"/>
          <p:cNvSpPr>
            <a:spLocks noGrp="1"/>
          </p:cNvSpPr>
          <p:nvPr>
            <p:ph type="title"/>
          </p:nvPr>
        </p:nvSpPr>
        <p:spPr/>
        <p:txBody>
          <a:bodyPr/>
          <a:lstStyle/>
          <a:p>
            <a:r>
              <a:rPr lang="en-US" dirty="0" smtClean="0"/>
              <a:t>Life cycle</a:t>
            </a:r>
            <a:endParaRPr lang="en-US" dirty="0"/>
          </a:p>
        </p:txBody>
      </p:sp>
    </p:spTree>
    <p:extLst>
      <p:ext uri="{BB962C8B-B14F-4D97-AF65-F5344CB8AC3E}">
        <p14:creationId xmlns:p14="http://schemas.microsoft.com/office/powerpoint/2010/main" val="21464818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Most adult female worms live in fibrous nodules under the skin and sometimes near muscles and joints</a:t>
            </a:r>
          </a:p>
          <a:p>
            <a:r>
              <a:rPr lang="en-US" sz="3200" b="1" dirty="0" smtClean="0"/>
              <a:t>If a </a:t>
            </a:r>
            <a:r>
              <a:rPr lang="en-US" sz="3200" b="1" dirty="0" err="1" smtClean="0"/>
              <a:t>blackfly</a:t>
            </a:r>
            <a:r>
              <a:rPr lang="en-US" sz="3200" b="1" dirty="0" smtClean="0"/>
              <a:t> bites an infected person, </a:t>
            </a:r>
            <a:r>
              <a:rPr lang="en-US" sz="3200" b="1" dirty="0" err="1" smtClean="0"/>
              <a:t>onchocerciasis</a:t>
            </a:r>
            <a:r>
              <a:rPr lang="en-US" sz="3200" b="1" dirty="0" smtClean="0"/>
              <a:t> larvae can be ingested by the </a:t>
            </a:r>
            <a:r>
              <a:rPr lang="en-US" sz="3200" b="1" dirty="0" err="1" smtClean="0"/>
              <a:t>blackfly</a:t>
            </a:r>
            <a:r>
              <a:rPr lang="en-US" sz="3200" b="1" dirty="0" smtClean="0"/>
              <a:t> after </a:t>
            </a:r>
            <a:r>
              <a:rPr lang="en-US" sz="3200" b="1" dirty="0" err="1" smtClean="0"/>
              <a:t>whichThey</a:t>
            </a:r>
            <a:r>
              <a:rPr lang="en-US" sz="3200" b="1" dirty="0" smtClean="0"/>
              <a:t> migrate to the biting parts of the fly where they can be transmitted back to humans when it bites again</a:t>
            </a:r>
            <a:r>
              <a:rPr lang="en-US" b="1" dirty="0" smtClean="0"/>
              <a:t>.</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6683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spcBef>
                <a:spcPts val="500"/>
              </a:spcBef>
              <a:spcAft>
                <a:spcPts val="500"/>
              </a:spcAft>
              <a:defRPr/>
            </a:pPr>
            <a:r>
              <a:rPr lang="en-US" sz="2800" b="1" dirty="0" smtClean="0"/>
              <a:t>Incidence of an infectious disease: number of new cases in a given time period expressed as percent infected per year (cumulative incidence) or number per person time of observation (incidence density).</a:t>
            </a:r>
            <a:r>
              <a:rPr lang="en-US" sz="2400" b="1" dirty="0" smtClean="0"/>
              <a:t> </a:t>
            </a:r>
          </a:p>
          <a:p>
            <a:pPr>
              <a:lnSpc>
                <a:spcPct val="80000"/>
              </a:lnSpc>
              <a:spcBef>
                <a:spcPts val="500"/>
              </a:spcBef>
              <a:spcAft>
                <a:spcPts val="500"/>
              </a:spcAft>
              <a:defRPr/>
            </a:pPr>
            <a:r>
              <a:rPr lang="en-US" sz="2800" b="1" dirty="0" smtClean="0"/>
              <a:t>Prevalence of an infectious disease: number of cases at a given time expressed as a percent at a given time. Prevalence is a product of incidence x duration of disease, and is of little interest if an infectious disease is of short duration (i.e. measles), but may be of interest if an infectious disease is of long duration (i.e. chronic hepatitis B).</a:t>
            </a:r>
          </a:p>
          <a:p>
            <a:pPr>
              <a:lnSpc>
                <a:spcPct val="80000"/>
              </a:lnSpc>
              <a:defRPr/>
            </a:pPr>
            <a:endParaRPr lang="en-US" sz="2800" dirty="0" smtClean="0"/>
          </a:p>
          <a:p>
            <a:endParaRPr lang="en-US" dirty="0"/>
          </a:p>
        </p:txBody>
      </p:sp>
      <p:sp>
        <p:nvSpPr>
          <p:cNvPr id="3" name="Title 2"/>
          <p:cNvSpPr>
            <a:spLocks noGrp="1"/>
          </p:cNvSpPr>
          <p:nvPr>
            <p:ph type="title"/>
          </p:nvPr>
        </p:nvSpPr>
        <p:spPr/>
        <p:txBody>
          <a:bodyPr>
            <a:normAutofit/>
          </a:bodyPr>
          <a:lstStyle/>
          <a:p>
            <a:r>
              <a:rPr lang="en-US" sz="4400" dirty="0" smtClean="0"/>
              <a:t>Incidence and prevalence of infectious diseases</a:t>
            </a:r>
            <a:r>
              <a:rPr lang="en-US" sz="4400" i="1" dirty="0" smtClean="0"/>
              <a:t> </a:t>
            </a:r>
            <a:endParaRPr lang="en-US" dirty="0"/>
          </a:p>
        </p:txBody>
      </p:sp>
    </p:spTree>
    <p:extLst>
      <p:ext uri="{BB962C8B-B14F-4D97-AF65-F5344CB8AC3E}">
        <p14:creationId xmlns:p14="http://schemas.microsoft.com/office/powerpoint/2010/main" val="37903859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dirty="0" smtClean="0"/>
              <a:t>Has 3 different clinical presentation</a:t>
            </a:r>
          </a:p>
          <a:p>
            <a:pPr marL="1117854" lvl="2" indent="-514350">
              <a:buFont typeface="+mj-lt"/>
              <a:buAutoNum type="arabicPeriod"/>
            </a:pPr>
            <a:r>
              <a:rPr lang="en-US" sz="2400" b="1" dirty="0" smtClean="0"/>
              <a:t>Skin nodules :Are caused by adult </a:t>
            </a:r>
            <a:r>
              <a:rPr lang="en-US" sz="2400" b="1" dirty="0" err="1" smtClean="0"/>
              <a:t>worms.Are</a:t>
            </a:r>
            <a:r>
              <a:rPr lang="en-US" sz="2400" b="1" dirty="0" smtClean="0"/>
              <a:t> firm and non tender ranging from 3mm to 3 cm in diameter.</a:t>
            </a:r>
          </a:p>
          <a:p>
            <a:pPr marL="1117854" lvl="2" indent="-514350">
              <a:buFont typeface="+mj-lt"/>
              <a:buAutoNum type="arabicPeriod"/>
            </a:pPr>
            <a:r>
              <a:rPr lang="en-US" sz="2400" b="1" dirty="0" err="1" smtClean="0"/>
              <a:t>Dermatitis:caused</a:t>
            </a:r>
            <a:r>
              <a:rPr lang="en-US" sz="2400" b="1" dirty="0" smtClean="0"/>
              <a:t> by presence of </a:t>
            </a:r>
            <a:r>
              <a:rPr lang="en-US" sz="2400" b="1" dirty="0" err="1" smtClean="0"/>
              <a:t>microfilariae</a:t>
            </a:r>
            <a:r>
              <a:rPr lang="en-US" sz="2400" b="1" dirty="0" smtClean="0"/>
              <a:t> in epidermis and manifests as itchy papules or </a:t>
            </a:r>
            <a:r>
              <a:rPr lang="en-US" sz="2400" b="1" dirty="0" err="1" smtClean="0"/>
              <a:t>macules.Later</a:t>
            </a:r>
            <a:r>
              <a:rPr lang="en-US" sz="2400" b="1" dirty="0" smtClean="0"/>
              <a:t> the skin become </a:t>
            </a:r>
            <a:r>
              <a:rPr lang="en-US" sz="2400" b="1" dirty="0" err="1" smtClean="0"/>
              <a:t>loose,scaly,atrophic</a:t>
            </a:r>
            <a:r>
              <a:rPr lang="en-US" sz="2400" b="1" dirty="0" smtClean="0"/>
              <a:t> and </a:t>
            </a:r>
            <a:r>
              <a:rPr lang="en-US" sz="2400" b="1" dirty="0" err="1" smtClean="0"/>
              <a:t>depigmented</a:t>
            </a:r>
            <a:endParaRPr lang="en-US" sz="2400" b="1" dirty="0" smtClean="0"/>
          </a:p>
          <a:p>
            <a:pPr marL="1117854" lvl="2" indent="-514350">
              <a:buFont typeface="+mj-lt"/>
              <a:buAutoNum type="arabicPeriod"/>
            </a:pPr>
            <a:r>
              <a:rPr lang="en-US" sz="2400" b="1" dirty="0" smtClean="0"/>
              <a:t>River </a:t>
            </a:r>
            <a:r>
              <a:rPr lang="en-US" sz="2400" b="1" dirty="0" err="1" smtClean="0"/>
              <a:t>bindness</a:t>
            </a:r>
            <a:r>
              <a:rPr lang="en-US" sz="2400" b="1" dirty="0" smtClean="0"/>
              <a:t>: serious complication caused by presence of </a:t>
            </a:r>
            <a:r>
              <a:rPr lang="en-US" sz="2400" b="1" dirty="0" err="1" smtClean="0"/>
              <a:t>microfilariae</a:t>
            </a:r>
            <a:r>
              <a:rPr lang="en-US" sz="2400" b="1" dirty="0" smtClean="0"/>
              <a:t> in cornea and the anterior chamber of the </a:t>
            </a:r>
            <a:r>
              <a:rPr lang="en-US" sz="2400" b="1" dirty="0" err="1" smtClean="0"/>
              <a:t>eye.At</a:t>
            </a:r>
            <a:r>
              <a:rPr lang="en-US" sz="2400" b="1" dirty="0" smtClean="0"/>
              <a:t> first there is edema of the </a:t>
            </a:r>
            <a:r>
              <a:rPr lang="en-US" sz="2400" b="1" dirty="0" err="1" smtClean="0"/>
              <a:t>conjuctiva</a:t>
            </a:r>
            <a:endParaRPr lang="en-US" sz="2400" b="1" dirty="0" smtClean="0"/>
          </a:p>
          <a:p>
            <a:endParaRPr lang="en-US" dirty="0"/>
          </a:p>
        </p:txBody>
      </p:sp>
      <p:sp>
        <p:nvSpPr>
          <p:cNvPr id="3" name="Title 2"/>
          <p:cNvSpPr>
            <a:spLocks noGrp="1"/>
          </p:cNvSpPr>
          <p:nvPr>
            <p:ph type="title"/>
          </p:nvPr>
        </p:nvSpPr>
        <p:spPr/>
        <p:txBody>
          <a:bodyPr/>
          <a:lstStyle/>
          <a:p>
            <a:r>
              <a:rPr lang="en-US" dirty="0" smtClean="0"/>
              <a:t>Clinical presentation</a:t>
            </a:r>
            <a:endParaRPr lang="en-US" dirty="0"/>
          </a:p>
        </p:txBody>
      </p:sp>
    </p:spTree>
    <p:extLst>
      <p:ext uri="{BB962C8B-B14F-4D97-AF65-F5344CB8AC3E}">
        <p14:creationId xmlns:p14="http://schemas.microsoft.com/office/powerpoint/2010/main" val="37833501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small opaque spots on the cornea are formed. These spots are often accompanied by redness of the conjunctiva.</a:t>
            </a:r>
          </a:p>
          <a:p>
            <a:r>
              <a:rPr lang="en-US" b="1" dirty="0" smtClean="0"/>
              <a:t> At a later stage, the cornea becomes permanently cloudy, which results in vision loss. </a:t>
            </a:r>
          </a:p>
          <a:p>
            <a:r>
              <a:rPr lang="en-US" b="1" dirty="0" smtClean="0"/>
              <a:t>In infections that produce blindness, not only the cornea gets damaged but all anatomical parts of the eye are also affected, including the posterior part of the eye and the optic nerve</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886952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 most common method of laboratory diagnosis used to identify </a:t>
            </a:r>
            <a:r>
              <a:rPr lang="en-US" b="1" dirty="0" err="1" smtClean="0"/>
              <a:t>microfilariae</a:t>
            </a:r>
            <a:r>
              <a:rPr lang="en-US" b="1" dirty="0" smtClean="0"/>
              <a:t> is a biopsy of the skin called a skin snip. </a:t>
            </a:r>
            <a:r>
              <a:rPr lang="en-US" b="1" dirty="0" err="1" smtClean="0"/>
              <a:t>Microfilariae</a:t>
            </a:r>
            <a:r>
              <a:rPr lang="en-US" b="1" dirty="0" smtClean="0"/>
              <a:t> emerge when the skin snip is placed in a saline solution. </a:t>
            </a:r>
          </a:p>
          <a:p>
            <a:r>
              <a:rPr lang="en-US" b="1" dirty="0" smtClean="0"/>
              <a:t>Nodules can also be surgically removed to identify adult worms</a:t>
            </a:r>
          </a:p>
          <a:p>
            <a:r>
              <a:rPr lang="en-US" b="1" dirty="0" smtClean="0"/>
              <a:t>A physical examination of the patient can detect localized dermatitis or subcutaneous nodules</a:t>
            </a:r>
          </a:p>
          <a:p>
            <a:r>
              <a:rPr lang="en-US" b="1" dirty="0" smtClean="0"/>
              <a:t>NB: </a:t>
            </a:r>
            <a:r>
              <a:rPr lang="en-US" b="1" dirty="0" err="1" smtClean="0"/>
              <a:t>Onchocerca</a:t>
            </a:r>
            <a:r>
              <a:rPr lang="en-US" b="1" dirty="0" smtClean="0"/>
              <a:t> volvulus is not found in the blood therefore it cannot be used for diagnosis</a:t>
            </a:r>
            <a:endParaRPr lang="en-US" b="1" dirty="0"/>
          </a:p>
        </p:txBody>
      </p:sp>
      <p:sp>
        <p:nvSpPr>
          <p:cNvPr id="3" name="Title 2"/>
          <p:cNvSpPr>
            <a:spLocks noGrp="1"/>
          </p:cNvSpPr>
          <p:nvPr>
            <p:ph type="title"/>
          </p:nvPr>
        </p:nvSpPr>
        <p:spPr/>
        <p:txBody>
          <a:bodyPr/>
          <a:lstStyle/>
          <a:p>
            <a:pPr algn="ctr"/>
            <a:r>
              <a:rPr lang="en-US" dirty="0" smtClean="0"/>
              <a:t>diagnosis</a:t>
            </a:r>
            <a:endParaRPr lang="en-US" dirty="0"/>
          </a:p>
        </p:txBody>
      </p:sp>
    </p:spTree>
    <p:extLst>
      <p:ext uri="{BB962C8B-B14F-4D97-AF65-F5344CB8AC3E}">
        <p14:creationId xmlns:p14="http://schemas.microsoft.com/office/powerpoint/2010/main" val="18581150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First line treatment is </a:t>
            </a:r>
            <a:r>
              <a:rPr lang="en-US" b="1" dirty="0" err="1" smtClean="0"/>
              <a:t>ivermectin</a:t>
            </a:r>
            <a:r>
              <a:rPr lang="en-US" b="1" dirty="0" smtClean="0"/>
              <a:t> 150</a:t>
            </a:r>
            <a:r>
              <a:rPr lang="en-US" sz="2800" b="1" dirty="0" smtClean="0">
                <a:cs typeface="Times New Roman" pitchFamily="18" charset="0"/>
              </a:rPr>
              <a:t>µ</a:t>
            </a:r>
            <a:r>
              <a:rPr lang="en-US" sz="2800" b="1" dirty="0" smtClean="0"/>
              <a:t>g/Kg orally either yearly or bi-annually.</a:t>
            </a:r>
          </a:p>
          <a:p>
            <a:r>
              <a:rPr lang="en-US" b="1" dirty="0" smtClean="0"/>
              <a:t> </a:t>
            </a:r>
            <a:r>
              <a:rPr lang="en-US" b="1" dirty="0" err="1" smtClean="0"/>
              <a:t>Ivermectin</a:t>
            </a:r>
            <a:r>
              <a:rPr lang="en-US" b="1" dirty="0" smtClean="0"/>
              <a:t> kills circulating </a:t>
            </a:r>
            <a:r>
              <a:rPr lang="en-US" b="1" dirty="0" err="1" smtClean="0"/>
              <a:t>microfilariae</a:t>
            </a:r>
            <a:r>
              <a:rPr lang="en-US" b="1" dirty="0" smtClean="0"/>
              <a:t> as well as those that are still in adult female worms; this reduces the numbers of </a:t>
            </a:r>
            <a:r>
              <a:rPr lang="en-US" b="1" dirty="0" err="1" smtClean="0"/>
              <a:t>microfilariae</a:t>
            </a:r>
            <a:r>
              <a:rPr lang="en-US" b="1" dirty="0" smtClean="0"/>
              <a:t> in the skin and the production of new </a:t>
            </a:r>
            <a:r>
              <a:rPr lang="en-US" b="1" dirty="0" err="1" smtClean="0"/>
              <a:t>microfilariae</a:t>
            </a:r>
            <a:r>
              <a:rPr lang="en-US" b="1" dirty="0" smtClean="0"/>
              <a:t> by adult worms so the disease does not progress</a:t>
            </a:r>
          </a:p>
          <a:p>
            <a:r>
              <a:rPr lang="en-US" b="1" dirty="0" smtClean="0"/>
              <a:t>Contra-indicated in pregnancy and breastfeeding women.</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942421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Six weeks course of </a:t>
            </a:r>
            <a:r>
              <a:rPr lang="en-US" b="1" dirty="0" err="1" smtClean="0"/>
              <a:t>doxycycline</a:t>
            </a:r>
            <a:endParaRPr lang="en-US" b="1" dirty="0" smtClean="0"/>
          </a:p>
          <a:p>
            <a:r>
              <a:rPr lang="en-US" b="1" dirty="0" err="1" smtClean="0"/>
              <a:t>Diethylcarbamazine</a:t>
            </a:r>
            <a:r>
              <a:rPr lang="en-US" b="1" dirty="0" smtClean="0"/>
              <a:t> {</a:t>
            </a:r>
            <a:r>
              <a:rPr lang="en-US" b="1" dirty="0" err="1" smtClean="0"/>
              <a:t>Hetrazan</a:t>
            </a:r>
            <a:r>
              <a:rPr lang="en-US" b="1" dirty="0" smtClean="0"/>
              <a:t> or </a:t>
            </a:r>
            <a:r>
              <a:rPr lang="en-US" b="1" dirty="0" err="1" smtClean="0"/>
              <a:t>Banocide</a:t>
            </a:r>
            <a:endParaRPr lang="en-US" b="1" dirty="0" smtClean="0"/>
          </a:p>
          <a:p>
            <a:r>
              <a:rPr lang="en-US" b="1" dirty="0" smtClean="0"/>
              <a:t>Kills </a:t>
            </a:r>
            <a:r>
              <a:rPr lang="en-US" b="1" dirty="0" err="1" smtClean="0"/>
              <a:t>microfilariae</a:t>
            </a:r>
            <a:r>
              <a:rPr lang="en-US" b="1" dirty="0" smtClean="0"/>
              <a:t> though it has no effect on adult worm</a:t>
            </a:r>
          </a:p>
          <a:p>
            <a:r>
              <a:rPr lang="en-US" b="1" dirty="0" smtClean="0"/>
              <a:t>Surgical excision when nodules are located in the </a:t>
            </a:r>
            <a:r>
              <a:rPr lang="en-US" b="1" dirty="0" err="1" smtClean="0"/>
              <a:t>heade</a:t>
            </a:r>
            <a:endParaRPr lang="en-US" b="1" dirty="0" smtClean="0"/>
          </a:p>
          <a:p>
            <a:r>
              <a:rPr lang="en-US" b="1" dirty="0" smtClean="0"/>
              <a:t>MAIN GOAL OF THERAPY: to prevent </a:t>
            </a:r>
            <a:r>
              <a:rPr lang="en-US" b="1" dirty="0" err="1" smtClean="0"/>
              <a:t>deelopment</a:t>
            </a:r>
            <a:r>
              <a:rPr lang="en-US" b="1" dirty="0" smtClean="0"/>
              <a:t> of irreversible lesions and alleviate symptoms</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6360333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Community based administration of </a:t>
            </a:r>
            <a:r>
              <a:rPr lang="en-US" b="1" dirty="0" err="1" smtClean="0"/>
              <a:t>ivermectin</a:t>
            </a:r>
            <a:r>
              <a:rPr lang="en-US" b="1" dirty="0" smtClean="0"/>
              <a:t> every 6-12 months</a:t>
            </a:r>
          </a:p>
          <a:p>
            <a:r>
              <a:rPr lang="en-US" b="1" dirty="0" smtClean="0"/>
              <a:t>Vector </a:t>
            </a:r>
            <a:r>
              <a:rPr lang="en-US" b="1" dirty="0" err="1" smtClean="0"/>
              <a:t>control:usually</a:t>
            </a:r>
            <a:r>
              <a:rPr lang="en-US" b="1" dirty="0" smtClean="0"/>
              <a:t> ground </a:t>
            </a:r>
            <a:r>
              <a:rPr lang="en-US" b="1" dirty="0" err="1" smtClean="0"/>
              <a:t>larviciding</a:t>
            </a:r>
            <a:r>
              <a:rPr lang="en-US" b="1" dirty="0" smtClean="0"/>
              <a:t> using environmentally safe insecticides in breeding places</a:t>
            </a:r>
          </a:p>
          <a:p>
            <a:r>
              <a:rPr lang="en-US" b="1" dirty="0" smtClean="0"/>
              <a:t>Personal protection measures against biting insects. wearing long sleeves and trousers during the day when </a:t>
            </a:r>
            <a:r>
              <a:rPr lang="en-US" b="1" dirty="0" err="1" smtClean="0"/>
              <a:t>blackflies</a:t>
            </a:r>
            <a:r>
              <a:rPr lang="en-US" b="1" dirty="0" smtClean="0"/>
              <a:t> bite, and wearing </a:t>
            </a:r>
            <a:r>
              <a:rPr lang="en-US" b="1" dirty="0" err="1" smtClean="0"/>
              <a:t>permethrin</a:t>
            </a:r>
            <a:r>
              <a:rPr lang="en-US" b="1" dirty="0" smtClean="0"/>
              <a:t>- treated clothing</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extLst>
      <p:ext uri="{BB962C8B-B14F-4D97-AF65-F5344CB8AC3E}">
        <p14:creationId xmlns:p14="http://schemas.microsoft.com/office/powerpoint/2010/main" val="7218507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err="1" smtClean="0"/>
              <a:t>Onchocerciasis</a:t>
            </a:r>
            <a:r>
              <a:rPr lang="en-US" b="1" dirty="0" smtClean="0"/>
              <a:t>, commonly known as “river blindness”, is caused by the parasitic worm </a:t>
            </a:r>
            <a:r>
              <a:rPr lang="en-US" b="1" i="1" dirty="0" err="1" smtClean="0"/>
              <a:t>Onchocerca</a:t>
            </a:r>
            <a:r>
              <a:rPr lang="en-US" b="1" i="1" dirty="0" smtClean="0"/>
              <a:t> volvulus</a:t>
            </a:r>
            <a:r>
              <a:rPr lang="en-US" b="1" dirty="0" smtClean="0"/>
              <a:t>.</a:t>
            </a:r>
          </a:p>
          <a:p>
            <a:r>
              <a:rPr lang="en-US" b="1" dirty="0" smtClean="0"/>
              <a:t> It is transmitted to humans through exposure to repeated bites of infected </a:t>
            </a:r>
            <a:r>
              <a:rPr lang="en-US" b="1" dirty="0" err="1" smtClean="0"/>
              <a:t>blackflies</a:t>
            </a:r>
            <a:r>
              <a:rPr lang="en-US" b="1" dirty="0" smtClean="0"/>
              <a:t> of the genus </a:t>
            </a:r>
            <a:r>
              <a:rPr lang="en-US" b="1" i="1" dirty="0" err="1" smtClean="0"/>
              <a:t>Simulium</a:t>
            </a:r>
            <a:r>
              <a:rPr lang="en-US" b="1" dirty="0" smtClean="0"/>
              <a:t>. </a:t>
            </a:r>
          </a:p>
          <a:p>
            <a:r>
              <a:rPr lang="en-US" b="1" dirty="0" smtClean="0"/>
              <a:t>Symptoms include severe itching, disfiguring skin conditions and visual impairment, including permanent blindness</a:t>
            </a:r>
          </a:p>
          <a:p>
            <a:r>
              <a:rPr lang="en-US" b="1" dirty="0" smtClean="0"/>
              <a:t>. Community-directed treatment with </a:t>
            </a:r>
            <a:r>
              <a:rPr lang="en-US" b="1" dirty="0" err="1" smtClean="0"/>
              <a:t>ivermectin</a:t>
            </a:r>
            <a:r>
              <a:rPr lang="en-US" b="1" dirty="0" smtClean="0"/>
              <a:t> is the core strategy to eliminate </a:t>
            </a:r>
            <a:r>
              <a:rPr lang="en-US" b="1" dirty="0" err="1" smtClean="0"/>
              <a:t>onchocerciasis</a:t>
            </a:r>
            <a:r>
              <a:rPr lang="en-US" b="1" dirty="0" smtClean="0"/>
              <a:t> in Africa. In the Americas the strategy is biannual large-scale treatment with </a:t>
            </a:r>
            <a:r>
              <a:rPr lang="en-US" b="1" dirty="0" err="1" smtClean="0"/>
              <a:t>ivermectin</a:t>
            </a:r>
            <a:endParaRPr lang="en-US" b="1"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5335783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09801"/>
            <a:ext cx="11480800" cy="769441"/>
          </a:xfrm>
          <a:prstGeom prst="rect">
            <a:avLst/>
          </a:prstGeom>
        </p:spPr>
        <p:txBody>
          <a:bodyPr wrap="square">
            <a:spAutoFit/>
          </a:bodyPr>
          <a:lstStyle/>
          <a:p>
            <a:pPr algn="ctr"/>
            <a:r>
              <a:rPr lang="en-US" sz="4400" b="1" dirty="0" smtClean="0"/>
              <a:t>SCHISTOSOMIASIS</a:t>
            </a:r>
            <a:endParaRPr lang="en-US" sz="4400" b="1" dirty="0"/>
          </a:p>
        </p:txBody>
      </p:sp>
    </p:spTree>
    <p:extLst>
      <p:ext uri="{BB962C8B-B14F-4D97-AF65-F5344CB8AC3E}">
        <p14:creationId xmlns:p14="http://schemas.microsoft.com/office/powerpoint/2010/main" val="20565578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3500" b="1" dirty="0" err="1" smtClean="0"/>
              <a:t>Schistosomiasis</a:t>
            </a:r>
            <a:r>
              <a:rPr lang="en-US" sz="3500" b="1" dirty="0" smtClean="0"/>
              <a:t>, also known as </a:t>
            </a:r>
            <a:r>
              <a:rPr lang="en-US" sz="3500" b="1" dirty="0" err="1" smtClean="0"/>
              <a:t>bilharzia</a:t>
            </a:r>
            <a:r>
              <a:rPr lang="en-US" sz="3500" b="1" dirty="0" smtClean="0"/>
              <a:t> or “snail fever”, is a parasitic disease carried by fresh water snails infected with one of the five varieties of the parasite </a:t>
            </a:r>
            <a:r>
              <a:rPr lang="en-US" sz="3500" b="1" i="1" dirty="0" err="1" smtClean="0"/>
              <a:t>Schistosoma</a:t>
            </a:r>
            <a:r>
              <a:rPr lang="en-US" sz="3500" b="1" dirty="0" smtClean="0"/>
              <a:t>.  </a:t>
            </a:r>
          </a:p>
          <a:p>
            <a:r>
              <a:rPr lang="en-CA" sz="3500" b="1" dirty="0" smtClean="0"/>
              <a:t>Can contract it  swimming in lakes, ponds and other bodies of water infested with the parasite’s snail host</a:t>
            </a:r>
          </a:p>
          <a:p>
            <a:r>
              <a:rPr lang="en-CA" sz="3500" b="1" dirty="0" smtClean="0"/>
              <a:t>Causative organisms</a:t>
            </a:r>
          </a:p>
          <a:p>
            <a:pPr lvl="3">
              <a:buFont typeface="Wingdings" pitchFamily="2" charset="2"/>
              <a:buChar char="q"/>
            </a:pPr>
            <a:r>
              <a:rPr lang="en-CA" sz="3500" b="1" dirty="0" smtClean="0"/>
              <a:t> </a:t>
            </a:r>
            <a:r>
              <a:rPr lang="en-CA" sz="3500" b="1" i="1" dirty="0" smtClean="0"/>
              <a:t>S. </a:t>
            </a:r>
            <a:r>
              <a:rPr lang="en-CA" sz="3500" b="1" i="1" dirty="0" err="1" smtClean="0"/>
              <a:t>mansoni</a:t>
            </a:r>
            <a:r>
              <a:rPr lang="en-CA" sz="3500" b="1" i="1" dirty="0" smtClean="0"/>
              <a:t> </a:t>
            </a:r>
          </a:p>
          <a:p>
            <a:pPr lvl="3">
              <a:buFont typeface="Wingdings" pitchFamily="2" charset="2"/>
              <a:buChar char="q"/>
            </a:pPr>
            <a:r>
              <a:rPr lang="en-CA" sz="3500" b="1" i="1" dirty="0" smtClean="0"/>
              <a:t>S. </a:t>
            </a:r>
            <a:r>
              <a:rPr lang="en-CA" sz="3500" b="1" i="1" dirty="0" err="1" smtClean="0"/>
              <a:t>haematobium</a:t>
            </a:r>
            <a:endParaRPr lang="en-CA" sz="3500" b="1" i="1" dirty="0" smtClean="0"/>
          </a:p>
          <a:p>
            <a:pPr lvl="3">
              <a:buNone/>
            </a:pPr>
            <a:r>
              <a:rPr lang="en-CA" sz="3500" b="1" i="1" dirty="0" smtClean="0"/>
              <a:t/>
            </a:r>
            <a:br>
              <a:rPr lang="en-CA" sz="3500" b="1" i="1" dirty="0" smtClean="0"/>
            </a:br>
            <a:r>
              <a:rPr lang="en-CA" sz="3500" b="1" i="1" dirty="0" smtClean="0"/>
              <a:t>	</a:t>
            </a:r>
          </a:p>
          <a:p>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Introduction to </a:t>
            </a:r>
            <a:r>
              <a:rPr lang="en-US" dirty="0" err="1" smtClean="0"/>
              <a:t>Schistosomiasis</a:t>
            </a:r>
            <a:r>
              <a:rPr lang="en-US" dirty="0" smtClean="0"/>
              <a:t/>
            </a:r>
            <a:br>
              <a:rPr lang="en-US" dirty="0" smtClean="0"/>
            </a:br>
            <a:endParaRPr lang="en-US" dirty="0"/>
          </a:p>
        </p:txBody>
      </p:sp>
    </p:spTree>
    <p:extLst>
      <p:ext uri="{BB962C8B-B14F-4D97-AF65-F5344CB8AC3E}">
        <p14:creationId xmlns:p14="http://schemas.microsoft.com/office/powerpoint/2010/main" val="21966554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different species of </a:t>
            </a:r>
            <a:r>
              <a:rPr lang="en-US" sz="3200" b="1" i="1" dirty="0" err="1" smtClean="0"/>
              <a:t>Schistosoma</a:t>
            </a:r>
            <a:r>
              <a:rPr lang="en-US" sz="3200" b="1" dirty="0" smtClean="0"/>
              <a:t> have different types of snails serving as their intermediate hosts; these hosts are:</a:t>
            </a:r>
          </a:p>
          <a:p>
            <a:r>
              <a:rPr lang="en-US" sz="3200" b="1" i="1" dirty="0" err="1" smtClean="0"/>
              <a:t>Biomphalaria</a:t>
            </a:r>
            <a:r>
              <a:rPr lang="en-US" sz="3200" b="1" i="1" dirty="0" smtClean="0"/>
              <a:t> for S </a:t>
            </a:r>
            <a:r>
              <a:rPr lang="en-US" sz="3200" b="1" i="1" dirty="0" err="1" smtClean="0"/>
              <a:t>mansoni</a:t>
            </a:r>
            <a:r>
              <a:rPr lang="en-US" sz="3200" b="1" dirty="0" smtClean="0"/>
              <a:t> </a:t>
            </a:r>
          </a:p>
          <a:p>
            <a:r>
              <a:rPr lang="en-US" sz="3200" b="1" i="1" dirty="0" err="1" smtClean="0"/>
              <a:t>Oncomelania</a:t>
            </a:r>
            <a:r>
              <a:rPr lang="en-US" sz="3200" b="1" dirty="0" smtClean="0"/>
              <a:t> for </a:t>
            </a:r>
            <a:r>
              <a:rPr lang="en-US" sz="3200" b="1" i="1" dirty="0" smtClean="0"/>
              <a:t>S </a:t>
            </a:r>
            <a:r>
              <a:rPr lang="en-US" sz="3200" b="1" i="1" dirty="0" err="1" smtClean="0"/>
              <a:t>japonicum</a:t>
            </a:r>
            <a:r>
              <a:rPr lang="en-US" sz="3200" b="1" dirty="0" smtClean="0"/>
              <a:t> </a:t>
            </a:r>
          </a:p>
          <a:p>
            <a:r>
              <a:rPr lang="en-US" sz="3200" b="1" i="1" dirty="0" err="1" smtClean="0"/>
              <a:t>Bulinus</a:t>
            </a:r>
            <a:r>
              <a:rPr lang="en-US" sz="3200" b="1" dirty="0" smtClean="0"/>
              <a:t> for </a:t>
            </a:r>
            <a:r>
              <a:rPr lang="en-US" sz="3200" b="1" i="1" dirty="0" smtClean="0"/>
              <a:t>S </a:t>
            </a:r>
            <a:r>
              <a:rPr lang="en-US" sz="3200" b="1" i="1" dirty="0" err="1" smtClean="0"/>
              <a:t>haematobium</a:t>
            </a:r>
            <a:r>
              <a:rPr lang="en-US" sz="3200" b="1" dirty="0" smtClean="0"/>
              <a:t> and </a:t>
            </a:r>
            <a:r>
              <a:rPr lang="en-US" sz="3200" b="1" i="1" dirty="0" smtClean="0"/>
              <a:t>S </a:t>
            </a:r>
            <a:r>
              <a:rPr lang="en-US" sz="3200" b="1" i="1" dirty="0" err="1" smtClean="0"/>
              <a:t>intercalatum</a:t>
            </a:r>
            <a:r>
              <a:rPr lang="en-US" sz="3200" b="1" dirty="0" smtClean="0"/>
              <a:t> </a:t>
            </a:r>
          </a:p>
          <a:p>
            <a:endParaRPr lang="en-US" sz="3200"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Snail hosts</a:t>
            </a:r>
            <a:br>
              <a:rPr lang="en-US" dirty="0" smtClean="0"/>
            </a:br>
            <a:endParaRPr lang="en-US" dirty="0"/>
          </a:p>
        </p:txBody>
      </p:sp>
    </p:spTree>
    <p:extLst>
      <p:ext uri="{BB962C8B-B14F-4D97-AF65-F5344CB8AC3E}">
        <p14:creationId xmlns:p14="http://schemas.microsoft.com/office/powerpoint/2010/main" val="1180040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Epidemic: The unusual occurrence in a community of disease, specific health related behavior, or other health related events clearly </a:t>
            </a:r>
            <a:r>
              <a:rPr lang="en-US" sz="2800" b="1" dirty="0" smtClean="0">
                <a:solidFill>
                  <a:srgbClr val="FF0066"/>
                </a:solidFill>
              </a:rPr>
              <a:t>in excess of expected occurrence</a:t>
            </a:r>
          </a:p>
          <a:p>
            <a:r>
              <a:rPr lang="en-US" sz="2800" b="1" dirty="0" err="1" smtClean="0"/>
              <a:t>Endemic:It</a:t>
            </a:r>
            <a:r>
              <a:rPr lang="en-US" sz="2800" b="1" dirty="0" smtClean="0"/>
              <a:t> refers to the constant presence of a disease or infectious agent within a given geographic area or population group. It is </a:t>
            </a:r>
            <a:r>
              <a:rPr lang="en-US" sz="2800" b="1" dirty="0" smtClean="0">
                <a:solidFill>
                  <a:srgbClr val="FF0066"/>
                </a:solidFill>
              </a:rPr>
              <a:t>the usual or expected frequency of disease</a:t>
            </a:r>
            <a:r>
              <a:rPr lang="en-US" sz="2800" b="1" dirty="0" smtClean="0"/>
              <a:t> within a population</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8219908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Contact with freshwater sources where infected snails carrying the disease live</a:t>
            </a:r>
          </a:p>
          <a:p>
            <a:r>
              <a:rPr lang="en-US" sz="2800" b="1" dirty="0" smtClean="0"/>
              <a:t>Children under age 14</a:t>
            </a:r>
          </a:p>
          <a:p>
            <a:r>
              <a:rPr lang="en-US" sz="2800" b="1" dirty="0" smtClean="0"/>
              <a:t>Individuals with labor or domestic chores centered around freshwater areas</a:t>
            </a:r>
          </a:p>
          <a:p>
            <a:r>
              <a:rPr lang="en-US" sz="2800" b="1" dirty="0" smtClean="0"/>
              <a:t>Swimming, bathing, fishing and even domestic chores such as laundry and herding livestock can put people at risk of contracting the disease</a:t>
            </a:r>
            <a:r>
              <a:rPr lang="en-US" dirty="0" smtClean="0"/>
              <a:t>.</a:t>
            </a:r>
          </a:p>
          <a:p>
            <a:endParaRPr lang="en-US" dirty="0"/>
          </a:p>
        </p:txBody>
      </p:sp>
      <p:sp>
        <p:nvSpPr>
          <p:cNvPr id="3" name="Title 2"/>
          <p:cNvSpPr>
            <a:spLocks noGrp="1"/>
          </p:cNvSpPr>
          <p:nvPr>
            <p:ph type="title"/>
          </p:nvPr>
        </p:nvSpPr>
        <p:spPr/>
        <p:txBody>
          <a:bodyPr/>
          <a:lstStyle/>
          <a:p>
            <a:r>
              <a:rPr lang="en-US" dirty="0" smtClean="0"/>
              <a:t>Risk factors</a:t>
            </a:r>
            <a:endParaRPr lang="en-US" dirty="0"/>
          </a:p>
        </p:txBody>
      </p:sp>
    </p:spTree>
    <p:extLst>
      <p:ext uri="{BB962C8B-B14F-4D97-AF65-F5344CB8AC3E}">
        <p14:creationId xmlns:p14="http://schemas.microsoft.com/office/powerpoint/2010/main" val="1750613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Schistosomiasis</a:t>
            </a:r>
            <a:r>
              <a:rPr lang="en-US" b="1" dirty="0" smtClean="0"/>
              <a:t> is transmitted by contact with contaminated fresh water (lakes and ponds, rivers, dams) inhabited by snails carrying the parasite</a:t>
            </a:r>
          </a:p>
          <a:p>
            <a:r>
              <a:rPr lang="en-US" b="1" dirty="0" smtClean="0"/>
              <a:t>Larvae emerge from the snails and swim in the water until they come into contact with an individual and penetrate the skin.</a:t>
            </a:r>
          </a:p>
          <a:p>
            <a:r>
              <a:rPr lang="en-US" b="1" dirty="0" smtClean="0"/>
              <a:t> The larvae migrate to the blood vessels where they mate and produce eggs. Some eggs travel to the bladder or intestines and are passed into the urine or stool. Others remain trapped in the body and cause damage to internal organs</a:t>
            </a:r>
            <a:r>
              <a:rPr lang="en-US" dirty="0" smtClean="0"/>
              <a:t>.</a:t>
            </a:r>
            <a:r>
              <a:rPr lang="en-US" b="1" dirty="0" smtClean="0"/>
              <a:t>.</a:t>
            </a:r>
            <a:endParaRPr lang="en-US" b="1" dirty="0"/>
          </a:p>
        </p:txBody>
      </p:sp>
      <p:sp>
        <p:nvSpPr>
          <p:cNvPr id="3" name="Title 2"/>
          <p:cNvSpPr>
            <a:spLocks noGrp="1"/>
          </p:cNvSpPr>
          <p:nvPr>
            <p:ph type="title"/>
          </p:nvPr>
        </p:nvSpPr>
        <p:spPr/>
        <p:txBody>
          <a:bodyPr/>
          <a:lstStyle/>
          <a:p>
            <a:pPr algn="ctr"/>
            <a:r>
              <a:rPr lang="en-US" dirty="0" smtClean="0"/>
              <a:t>Transmission</a:t>
            </a:r>
            <a:endParaRPr lang="en-US" dirty="0"/>
          </a:p>
        </p:txBody>
      </p:sp>
    </p:spTree>
    <p:extLst>
      <p:ext uri="{BB962C8B-B14F-4D97-AF65-F5344CB8AC3E}">
        <p14:creationId xmlns:p14="http://schemas.microsoft.com/office/powerpoint/2010/main" val="23696350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Wingdings 2" pitchFamily="18" charset="2"/>
              <a:buAutoNum type="arabicPeriod"/>
            </a:pPr>
            <a:r>
              <a:rPr lang="en-CA" b="1" dirty="0" smtClean="0"/>
              <a:t>Parasite eggs are released into freshwater </a:t>
            </a:r>
            <a:br>
              <a:rPr lang="en-CA" b="1" dirty="0" smtClean="0"/>
            </a:br>
            <a:r>
              <a:rPr lang="en-CA" b="1" dirty="0" smtClean="0"/>
              <a:t>(from human urine, feces)</a:t>
            </a:r>
          </a:p>
          <a:p>
            <a:pPr marL="514350" indent="-514350">
              <a:buFont typeface="Wingdings 2" pitchFamily="18" charset="2"/>
              <a:buAutoNum type="arabicPeriod"/>
            </a:pPr>
            <a:r>
              <a:rPr lang="en-CA" b="1" dirty="0" smtClean="0"/>
              <a:t>Eggs hatch </a:t>
            </a:r>
            <a:r>
              <a:rPr lang="en-CA" b="1" dirty="0" smtClean="0">
                <a:sym typeface="Wingdings" pitchFamily="2" charset="2"/>
              </a:rPr>
              <a:t>into </a:t>
            </a:r>
            <a:r>
              <a:rPr lang="en-CA" b="1" i="1" dirty="0" err="1" smtClean="0">
                <a:solidFill>
                  <a:srgbClr val="FF0000"/>
                </a:solidFill>
                <a:sym typeface="Wingdings" pitchFamily="2" charset="2"/>
              </a:rPr>
              <a:t>miracidia</a:t>
            </a:r>
            <a:r>
              <a:rPr lang="en-CA" b="1" dirty="0" smtClean="0">
                <a:sym typeface="Wingdings" pitchFamily="2" charset="2"/>
              </a:rPr>
              <a:t>, free </a:t>
            </a:r>
            <a:br>
              <a:rPr lang="en-CA" b="1" dirty="0" smtClean="0">
                <a:sym typeface="Wingdings" pitchFamily="2" charset="2"/>
              </a:rPr>
            </a:br>
            <a:r>
              <a:rPr lang="en-CA" b="1" dirty="0" smtClean="0">
                <a:sym typeface="Wingdings" pitchFamily="2" charset="2"/>
              </a:rPr>
              <a:t>swimming larvae</a:t>
            </a:r>
          </a:p>
          <a:p>
            <a:pPr marL="514350" indent="-514350">
              <a:buFont typeface="Wingdings 2" pitchFamily="18" charset="2"/>
              <a:buAutoNum type="arabicPeriod"/>
            </a:pPr>
            <a:r>
              <a:rPr lang="en-CA" b="1" dirty="0" err="1" smtClean="0">
                <a:sym typeface="Wingdings" pitchFamily="2" charset="2"/>
              </a:rPr>
              <a:t>Miracidia</a:t>
            </a:r>
            <a:r>
              <a:rPr lang="en-CA" b="1" dirty="0" smtClean="0">
                <a:sym typeface="Wingdings" pitchFamily="2" charset="2"/>
              </a:rPr>
              <a:t> find &amp; infect snail host </a:t>
            </a:r>
          </a:p>
          <a:p>
            <a:pPr marL="514350" indent="-514350">
              <a:buFont typeface="Wingdings 2" pitchFamily="18" charset="2"/>
              <a:buAutoNum type="arabicPeriod"/>
            </a:pPr>
            <a:r>
              <a:rPr lang="en-CA" b="1" dirty="0" smtClean="0">
                <a:sym typeface="Wingdings" pitchFamily="2" charset="2"/>
              </a:rPr>
              <a:t>In the snail </a:t>
            </a:r>
            <a:r>
              <a:rPr lang="en-CA" b="1" dirty="0" err="1" smtClean="0">
                <a:sym typeface="Wingdings" pitchFamily="2" charset="2"/>
              </a:rPr>
              <a:t>miracidia</a:t>
            </a:r>
            <a:r>
              <a:rPr lang="en-CA" b="1" dirty="0" smtClean="0">
                <a:sym typeface="Wingdings" pitchFamily="2" charset="2"/>
              </a:rPr>
              <a:t> develop into many </a:t>
            </a:r>
            <a:br>
              <a:rPr lang="en-CA" b="1" dirty="0" smtClean="0">
                <a:sym typeface="Wingdings" pitchFamily="2" charset="2"/>
              </a:rPr>
            </a:br>
            <a:r>
              <a:rPr lang="en-CA" b="1" dirty="0" smtClean="0">
                <a:sym typeface="Wingdings" pitchFamily="2" charset="2"/>
              </a:rPr>
              <a:t>free swimming forms called </a:t>
            </a:r>
            <a:br>
              <a:rPr lang="en-CA" b="1" dirty="0" smtClean="0">
                <a:sym typeface="Wingdings" pitchFamily="2" charset="2"/>
              </a:rPr>
            </a:br>
            <a:r>
              <a:rPr lang="en-CA" b="1" i="1" u="sng" dirty="0" err="1" smtClean="0">
                <a:solidFill>
                  <a:srgbClr val="FF0000"/>
                </a:solidFill>
                <a:sym typeface="Wingdings" pitchFamily="2" charset="2"/>
              </a:rPr>
              <a:t>cercariae</a:t>
            </a:r>
            <a:r>
              <a:rPr lang="en-CA" b="1" dirty="0" smtClean="0">
                <a:sym typeface="Wingdings" pitchFamily="2" charset="2"/>
              </a:rPr>
              <a:t> within 4-6 weeks of entering </a:t>
            </a:r>
            <a:r>
              <a:rPr lang="en-CA" b="1" dirty="0" err="1" smtClean="0">
                <a:sym typeface="Wingdings" pitchFamily="2" charset="2"/>
              </a:rPr>
              <a:t>snail.THEY</a:t>
            </a:r>
            <a:r>
              <a:rPr lang="en-CA" b="1" dirty="0" smtClean="0">
                <a:sym typeface="Wingdings" pitchFamily="2" charset="2"/>
              </a:rPr>
              <a:t> ARE INFECTIVE AGENTS OF SCHISTOSOMIASIS</a:t>
            </a:r>
          </a:p>
          <a:p>
            <a:pPr marL="514350" indent="-514350">
              <a:buFont typeface="Wingdings 2" pitchFamily="18" charset="2"/>
              <a:buAutoNum type="arabicPeriod"/>
            </a:pPr>
            <a:r>
              <a:rPr lang="en-CA" b="1" dirty="0" err="1" smtClean="0">
                <a:sym typeface="Wingdings" pitchFamily="2" charset="2"/>
              </a:rPr>
              <a:t>Cercarie</a:t>
            </a:r>
            <a:r>
              <a:rPr lang="en-CA" b="1" dirty="0" smtClean="0">
                <a:sym typeface="Wingdings" pitchFamily="2" charset="2"/>
              </a:rPr>
              <a:t> are shed from the snail 4-7 weeks </a:t>
            </a:r>
            <a:endParaRPr lang="en-US" b="1" dirty="0"/>
          </a:p>
        </p:txBody>
      </p:sp>
      <p:sp>
        <p:nvSpPr>
          <p:cNvPr id="3" name="Title 2"/>
          <p:cNvSpPr>
            <a:spLocks noGrp="1"/>
          </p:cNvSpPr>
          <p:nvPr>
            <p:ph type="title"/>
          </p:nvPr>
        </p:nvSpPr>
        <p:spPr/>
        <p:txBody>
          <a:bodyPr>
            <a:noAutofit/>
          </a:bodyPr>
          <a:lstStyle/>
          <a:p>
            <a:pPr algn="ctr"/>
            <a:r>
              <a:rPr lang="en-CA" sz="4000" dirty="0" smtClean="0"/>
              <a:t>Life Cycle </a:t>
            </a:r>
            <a:br>
              <a:rPr lang="en-CA" sz="4000" dirty="0" smtClean="0"/>
            </a:br>
            <a:r>
              <a:rPr lang="en-CA" sz="4000" dirty="0" smtClean="0"/>
              <a:t>(Eggs </a:t>
            </a:r>
            <a:r>
              <a:rPr lang="en-CA" sz="4000" dirty="0" smtClean="0">
                <a:sym typeface="Wingdings" pitchFamily="2" charset="2"/>
              </a:rPr>
              <a:t> larvae  into snail</a:t>
            </a:r>
            <a:endParaRPr lang="en-US" sz="4000" dirty="0"/>
          </a:p>
        </p:txBody>
      </p:sp>
    </p:spTree>
    <p:extLst>
      <p:ext uri="{BB962C8B-B14F-4D97-AF65-F5344CB8AC3E}">
        <p14:creationId xmlns:p14="http://schemas.microsoft.com/office/powerpoint/2010/main" val="24556185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sz="3200" b="1" dirty="0" smtClean="0"/>
              <a:t>6.They can live </a:t>
            </a:r>
            <a:r>
              <a:rPr lang="en-US" sz="3200" b="1" dirty="0" err="1" smtClean="0"/>
              <a:t>upto</a:t>
            </a:r>
            <a:r>
              <a:rPr lang="en-US" sz="3200" b="1" dirty="0" smtClean="0"/>
              <a:t> 48 hrs unless they infect human </a:t>
            </a:r>
            <a:r>
              <a:rPr lang="en-US" sz="3200" b="1" dirty="0" err="1" smtClean="0"/>
              <a:t>beings.Human</a:t>
            </a:r>
            <a:r>
              <a:rPr lang="en-US" sz="3200" b="1" dirty="0" smtClean="0"/>
              <a:t> become infected when they enter </a:t>
            </a:r>
            <a:r>
              <a:rPr lang="en-US" sz="3200" b="1" dirty="0" err="1" smtClean="0"/>
              <a:t>cercarie</a:t>
            </a:r>
            <a:r>
              <a:rPr lang="en-US" sz="3200" b="1" dirty="0" smtClean="0"/>
              <a:t> infected water while </a:t>
            </a:r>
            <a:r>
              <a:rPr lang="en-US" sz="3200" b="1" dirty="0" err="1" smtClean="0"/>
              <a:t>bathing,playing,laundering,cultivating</a:t>
            </a:r>
            <a:r>
              <a:rPr lang="en-US" sz="3200" b="1" dirty="0" smtClean="0"/>
              <a:t> or fishing.</a:t>
            </a:r>
          </a:p>
          <a:p>
            <a:pPr>
              <a:buNone/>
            </a:pPr>
            <a:r>
              <a:rPr lang="en-US" sz="3200" b="1" dirty="0" smtClean="0"/>
              <a:t>7.The </a:t>
            </a:r>
            <a:r>
              <a:rPr lang="en-US" sz="3200" b="1" dirty="0" err="1" smtClean="0"/>
              <a:t>cercarie</a:t>
            </a:r>
            <a:r>
              <a:rPr lang="en-US" sz="3200" b="1" dirty="0" smtClean="0"/>
              <a:t> penetrate </a:t>
            </a:r>
            <a:r>
              <a:rPr lang="en-US" sz="3200" b="1" dirty="0" err="1" smtClean="0"/>
              <a:t>skin,enter</a:t>
            </a:r>
            <a:r>
              <a:rPr lang="en-US" sz="3200" b="1" dirty="0" smtClean="0"/>
              <a:t> the blood </a:t>
            </a:r>
            <a:r>
              <a:rPr lang="en-US" sz="3200" b="1" dirty="0" err="1" smtClean="0"/>
              <a:t>stream,and</a:t>
            </a:r>
            <a:r>
              <a:rPr lang="en-US" sz="3200" b="1" dirty="0" smtClean="0"/>
              <a:t> are carried to the liver or bladder where they develop into adult worm</a:t>
            </a:r>
          </a:p>
          <a:p>
            <a:pPr>
              <a:buNone/>
            </a:pPr>
            <a:endParaRPr lang="en-US" sz="3200" b="1" dirty="0" smtClean="0"/>
          </a:p>
          <a:p>
            <a:pPr>
              <a:buNone/>
            </a:pPr>
            <a:r>
              <a:rPr lang="en-US" sz="3200" b="1" dirty="0" smtClean="0"/>
              <a:t>NB : DRAW THE DIAGRAM SHOWING THE LIFE CYCLE OF SCHISTOSOMIASIS</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2608877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Distinguishing between </a:t>
            </a:r>
            <a:r>
              <a:rPr lang="en-US" dirty="0" err="1" smtClean="0"/>
              <a:t>S.haematobium</a:t>
            </a:r>
            <a:r>
              <a:rPr lang="en-US" dirty="0" smtClean="0"/>
              <a:t> and </a:t>
            </a:r>
            <a:r>
              <a:rPr lang="en-US" dirty="0" err="1" smtClean="0"/>
              <a:t>S.mansoni</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92500"/>
          </a:bodyPr>
          <a:lstStyle/>
          <a:p>
            <a:r>
              <a:rPr lang="en-US" b="1" dirty="0" smtClean="0"/>
              <a:t>Adult worm reside in venous plexus of bladder</a:t>
            </a:r>
          </a:p>
          <a:p>
            <a:r>
              <a:rPr lang="en-US" b="1" dirty="0" smtClean="0"/>
              <a:t>Eggs are excreted with urine</a:t>
            </a:r>
          </a:p>
          <a:p>
            <a:r>
              <a:rPr lang="en-US" b="1" dirty="0" smtClean="0"/>
              <a:t>Vector snail is </a:t>
            </a:r>
            <a:r>
              <a:rPr lang="en-US" b="1" dirty="0" err="1" smtClean="0"/>
              <a:t>Bulinus</a:t>
            </a:r>
            <a:r>
              <a:rPr lang="en-US" b="1" dirty="0" smtClean="0"/>
              <a:t> which is found in temporary water bodies such as ponds</a:t>
            </a:r>
          </a:p>
          <a:p>
            <a:r>
              <a:rPr lang="en-US" b="1" dirty="0" smtClean="0"/>
              <a:t>Presents with </a:t>
            </a:r>
            <a:r>
              <a:rPr lang="en-US" b="1" dirty="0" err="1" smtClean="0"/>
              <a:t>hematuria</a:t>
            </a:r>
            <a:r>
              <a:rPr lang="en-US" b="1" dirty="0" smtClean="0"/>
              <a:t> in early stages </a:t>
            </a:r>
            <a:endParaRPr lang="en-US" b="1" dirty="0"/>
          </a:p>
        </p:txBody>
      </p:sp>
      <p:sp>
        <p:nvSpPr>
          <p:cNvPr id="6" name="Content Placeholder 5"/>
          <p:cNvSpPr>
            <a:spLocks noGrp="1"/>
          </p:cNvSpPr>
          <p:nvPr>
            <p:ph sz="quarter" idx="4"/>
          </p:nvPr>
        </p:nvSpPr>
        <p:spPr>
          <a:xfrm>
            <a:off x="6193368" y="1444294"/>
            <a:ext cx="5389033" cy="4042106"/>
          </a:xfrm>
        </p:spPr>
        <p:txBody>
          <a:bodyPr>
            <a:normAutofit fontScale="92500"/>
          </a:bodyPr>
          <a:lstStyle/>
          <a:p>
            <a:r>
              <a:rPr lang="en-US" b="1" dirty="0" smtClean="0"/>
              <a:t>Reside in mesenteric veins of the bowel</a:t>
            </a:r>
          </a:p>
          <a:p>
            <a:r>
              <a:rPr lang="en-US" b="1" dirty="0" smtClean="0"/>
              <a:t>Eggs are excreted with </a:t>
            </a:r>
            <a:r>
              <a:rPr lang="en-US" b="1" dirty="0" err="1" smtClean="0"/>
              <a:t>feaces</a:t>
            </a:r>
            <a:endParaRPr lang="en-US" b="1" dirty="0" smtClean="0"/>
          </a:p>
          <a:p>
            <a:r>
              <a:rPr lang="en-US" b="1" dirty="0" smtClean="0"/>
              <a:t>Vector snail is </a:t>
            </a:r>
            <a:r>
              <a:rPr lang="en-US" b="1" dirty="0" err="1" smtClean="0"/>
              <a:t>Biomphalaria</a:t>
            </a:r>
            <a:r>
              <a:rPr lang="en-US" b="1" dirty="0" smtClean="0"/>
              <a:t> found in permanent water bodies such as </a:t>
            </a:r>
            <a:r>
              <a:rPr lang="en-US" b="1" dirty="0" err="1" smtClean="0"/>
              <a:t>lakes,rivers</a:t>
            </a:r>
            <a:r>
              <a:rPr lang="en-US" b="1" dirty="0" smtClean="0"/>
              <a:t> dams</a:t>
            </a:r>
          </a:p>
          <a:p>
            <a:r>
              <a:rPr lang="en-US" b="1" dirty="0" smtClean="0"/>
              <a:t>Presents with bloody </a:t>
            </a:r>
            <a:r>
              <a:rPr lang="en-US" b="1" dirty="0" err="1" smtClean="0"/>
              <a:t>diarrhoea”mansoni</a:t>
            </a:r>
            <a:r>
              <a:rPr lang="en-US" b="1" dirty="0" smtClean="0"/>
              <a:t> </a:t>
            </a:r>
            <a:r>
              <a:rPr lang="en-US" b="1" dirty="0" err="1" smtClean="0"/>
              <a:t>dysentry</a:t>
            </a:r>
            <a:r>
              <a:rPr lang="en-US" b="1" dirty="0" smtClean="0"/>
              <a:t> in early stages</a:t>
            </a:r>
            <a:endParaRPr lang="en-US" dirty="0" smtClean="0"/>
          </a:p>
          <a:p>
            <a:endParaRPr lang="en-US" dirty="0" smtClean="0"/>
          </a:p>
          <a:p>
            <a:endParaRPr lang="en-US" dirty="0"/>
          </a:p>
        </p:txBody>
      </p:sp>
    </p:spTree>
    <p:extLst>
      <p:ext uri="{BB962C8B-B14F-4D97-AF65-F5344CB8AC3E}">
        <p14:creationId xmlns:p14="http://schemas.microsoft.com/office/powerpoint/2010/main" val="3048657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err="1" smtClean="0"/>
              <a:t>Schostosomiasis</a:t>
            </a:r>
            <a:r>
              <a:rPr lang="en-US" b="1" dirty="0" smtClean="0"/>
              <a:t> has several stages of development in the body.</a:t>
            </a:r>
          </a:p>
          <a:p>
            <a:r>
              <a:rPr lang="en-US" b="1" dirty="0" smtClean="0"/>
              <a:t>The development include </a:t>
            </a:r>
            <a:r>
              <a:rPr lang="en-US" b="1" dirty="0" err="1" smtClean="0"/>
              <a:t>Invasion,maturation,established</a:t>
            </a:r>
            <a:r>
              <a:rPr lang="en-US" b="1" dirty="0" smtClean="0"/>
              <a:t> infection and late stage</a:t>
            </a:r>
          </a:p>
          <a:p>
            <a:pPr>
              <a:buNone/>
            </a:pPr>
            <a:r>
              <a:rPr lang="en-US" b="1" dirty="0" smtClean="0"/>
              <a:t>1.Invasion</a:t>
            </a:r>
          </a:p>
          <a:p>
            <a:pPr>
              <a:buFont typeface="Wingdings" pitchFamily="2" charset="2"/>
              <a:buChar char="Ø"/>
            </a:pPr>
            <a:r>
              <a:rPr lang="en-US" b="1" dirty="0" err="1" smtClean="0"/>
              <a:t>Cercarie</a:t>
            </a:r>
            <a:r>
              <a:rPr lang="en-US" b="1" dirty="0" smtClean="0"/>
              <a:t> penetrate into the </a:t>
            </a:r>
            <a:r>
              <a:rPr lang="en-US" b="1" dirty="0" err="1" smtClean="0"/>
              <a:t>skin.This</a:t>
            </a:r>
            <a:r>
              <a:rPr lang="en-US" b="1" dirty="0" smtClean="0"/>
              <a:t> causes </a:t>
            </a:r>
            <a:r>
              <a:rPr lang="en-US" b="1" dirty="0" err="1" smtClean="0"/>
              <a:t>cercarial</a:t>
            </a:r>
            <a:r>
              <a:rPr lang="en-US" b="1" dirty="0" smtClean="0"/>
              <a:t> dermatitis with itching papules and local edema.</a:t>
            </a:r>
          </a:p>
          <a:p>
            <a:pPr>
              <a:buFont typeface="Wingdings" pitchFamily="2" charset="2"/>
              <a:buChar char="Ø"/>
            </a:pPr>
            <a:r>
              <a:rPr lang="en-US" b="1" dirty="0" smtClean="0"/>
              <a:t>The </a:t>
            </a:r>
            <a:r>
              <a:rPr lang="en-US" b="1" dirty="0" err="1" smtClean="0"/>
              <a:t>cercarie</a:t>
            </a:r>
            <a:r>
              <a:rPr lang="en-US" b="1" dirty="0" smtClean="0"/>
              <a:t> then enter the circulation and reach the liver via right side of the heart and lungs</a:t>
            </a:r>
            <a:endParaRPr lang="en-US" b="1" dirty="0"/>
          </a:p>
        </p:txBody>
      </p:sp>
      <p:sp>
        <p:nvSpPr>
          <p:cNvPr id="3" name="Title 2"/>
          <p:cNvSpPr>
            <a:spLocks noGrp="1"/>
          </p:cNvSpPr>
          <p:nvPr>
            <p:ph type="title"/>
          </p:nvPr>
        </p:nvSpPr>
        <p:spPr/>
        <p:txBody>
          <a:bodyPr>
            <a:normAutofit/>
          </a:bodyPr>
          <a:lstStyle/>
          <a:p>
            <a:r>
              <a:rPr lang="en-US" dirty="0" smtClean="0"/>
              <a:t>Disease development</a:t>
            </a:r>
            <a:endParaRPr lang="en-US" dirty="0"/>
          </a:p>
        </p:txBody>
      </p:sp>
    </p:spTree>
    <p:extLst>
      <p:ext uri="{BB962C8B-B14F-4D97-AF65-F5344CB8AC3E}">
        <p14:creationId xmlns:p14="http://schemas.microsoft.com/office/powerpoint/2010/main" val="36431899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Schistosomes</a:t>
            </a:r>
            <a:r>
              <a:rPr lang="en-US" b="1" dirty="0" smtClean="0"/>
              <a:t> mature in the liver.</a:t>
            </a:r>
          </a:p>
          <a:p>
            <a:r>
              <a:rPr lang="en-US" b="1" dirty="0" smtClean="0"/>
              <a:t>The stage presents with:</a:t>
            </a:r>
          </a:p>
          <a:p>
            <a:pPr lvl="1">
              <a:buFont typeface="Wingdings" pitchFamily="2" charset="2"/>
              <a:buChar char="q"/>
            </a:pPr>
            <a:r>
              <a:rPr lang="en-US" b="1" dirty="0" smtClean="0"/>
              <a:t>Fever </a:t>
            </a:r>
          </a:p>
          <a:p>
            <a:pPr lvl="1">
              <a:buFont typeface="Wingdings" pitchFamily="2" charset="2"/>
              <a:buChar char="q"/>
            </a:pPr>
            <a:r>
              <a:rPr lang="en-US" b="1" dirty="0" err="1" smtClean="0"/>
              <a:t>Eosinophilis</a:t>
            </a:r>
            <a:endParaRPr lang="en-US" b="1" dirty="0" smtClean="0"/>
          </a:p>
          <a:p>
            <a:pPr lvl="1">
              <a:buFont typeface="Wingdings" pitchFamily="2" charset="2"/>
              <a:buChar char="q"/>
            </a:pPr>
            <a:r>
              <a:rPr lang="en-US" b="1" dirty="0" smtClean="0"/>
              <a:t>Abdominal pain </a:t>
            </a:r>
          </a:p>
          <a:p>
            <a:pPr lvl="1">
              <a:buFont typeface="Wingdings" pitchFamily="2" charset="2"/>
              <a:buChar char="q"/>
            </a:pPr>
            <a:r>
              <a:rPr lang="en-US" b="1" dirty="0" smtClean="0"/>
              <a:t>Transient </a:t>
            </a:r>
            <a:r>
              <a:rPr lang="en-US" b="1" dirty="0" err="1" smtClean="0"/>
              <a:t>generalised</a:t>
            </a:r>
            <a:r>
              <a:rPr lang="en-US" b="1" dirty="0" smtClean="0"/>
              <a:t> </a:t>
            </a:r>
            <a:r>
              <a:rPr lang="en-US" b="1" dirty="0" err="1" smtClean="0"/>
              <a:t>urticaria.It</a:t>
            </a:r>
            <a:r>
              <a:rPr lang="en-US" b="1" dirty="0" smtClean="0"/>
              <a:t> is also known as </a:t>
            </a:r>
            <a:r>
              <a:rPr lang="en-US" b="1" dirty="0" err="1" smtClean="0"/>
              <a:t>Katayana</a:t>
            </a:r>
            <a:r>
              <a:rPr lang="en-US" b="1" dirty="0" smtClean="0"/>
              <a:t> syndrome</a:t>
            </a:r>
          </a:p>
          <a:p>
            <a:pPr>
              <a:buFont typeface="Wingdings" pitchFamily="2" charset="2"/>
              <a:buChar char="Ø"/>
            </a:pPr>
            <a:r>
              <a:rPr lang="en-US" b="1" dirty="0" smtClean="0"/>
              <a:t>After </a:t>
            </a:r>
            <a:r>
              <a:rPr lang="en-US" b="1" dirty="0" err="1" smtClean="0"/>
              <a:t>maturation,the</a:t>
            </a:r>
            <a:r>
              <a:rPr lang="en-US" b="1" dirty="0" smtClean="0"/>
              <a:t> adult worm descend into the portal vein.</a:t>
            </a:r>
          </a:p>
          <a:p>
            <a:pPr>
              <a:buFont typeface="Wingdings" pitchFamily="2" charset="2"/>
              <a:buChar char="Ø"/>
            </a:pPr>
            <a:r>
              <a:rPr lang="en-US" b="1" dirty="0" err="1" smtClean="0"/>
              <a:t>S.mansoni</a:t>
            </a:r>
            <a:r>
              <a:rPr lang="en-US" b="1" dirty="0" smtClean="0"/>
              <a:t> migrate to the </a:t>
            </a:r>
            <a:r>
              <a:rPr lang="en-US" b="1" dirty="0" err="1" smtClean="0"/>
              <a:t>mesentric</a:t>
            </a:r>
            <a:r>
              <a:rPr lang="en-US" b="1" dirty="0" smtClean="0"/>
              <a:t> veins in the intestinal wall and </a:t>
            </a:r>
            <a:r>
              <a:rPr lang="en-US" b="1" dirty="0" err="1" smtClean="0"/>
              <a:t>S.haematobium</a:t>
            </a:r>
            <a:r>
              <a:rPr lang="en-US" b="1" dirty="0" smtClean="0"/>
              <a:t> finds its way to the venous plexus of the bladder</a:t>
            </a:r>
          </a:p>
        </p:txBody>
      </p:sp>
      <p:sp>
        <p:nvSpPr>
          <p:cNvPr id="3" name="Title 2"/>
          <p:cNvSpPr>
            <a:spLocks noGrp="1"/>
          </p:cNvSpPr>
          <p:nvPr>
            <p:ph type="title"/>
          </p:nvPr>
        </p:nvSpPr>
        <p:spPr/>
        <p:txBody>
          <a:bodyPr/>
          <a:lstStyle/>
          <a:p>
            <a:r>
              <a:rPr lang="en-US" dirty="0" smtClean="0"/>
              <a:t>2.Maturation</a:t>
            </a:r>
            <a:endParaRPr lang="en-US" dirty="0"/>
          </a:p>
        </p:txBody>
      </p:sp>
    </p:spTree>
    <p:extLst>
      <p:ext uri="{BB962C8B-B14F-4D97-AF65-F5344CB8AC3E}">
        <p14:creationId xmlns:p14="http://schemas.microsoft.com/office/powerpoint/2010/main" val="41840593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Is the stage of egg production</a:t>
            </a:r>
          </a:p>
          <a:p>
            <a:r>
              <a:rPr lang="en-US" b="1" dirty="0" smtClean="0"/>
              <a:t>Eggs are produced by female in small veins of the bowel or bladder.</a:t>
            </a:r>
          </a:p>
          <a:p>
            <a:r>
              <a:rPr lang="en-US" b="1" dirty="0" smtClean="0"/>
              <a:t>Some eggs penetrate tissues and other do </a:t>
            </a:r>
            <a:r>
              <a:rPr lang="en-US" b="1" dirty="0" err="1" smtClean="0"/>
              <a:t>not.They</a:t>
            </a:r>
            <a:r>
              <a:rPr lang="en-US" b="1" dirty="0" smtClean="0"/>
              <a:t> remain in blood and are carried to the liver and lungs.</a:t>
            </a:r>
          </a:p>
          <a:p>
            <a:r>
              <a:rPr lang="en-US" b="1" dirty="0" smtClean="0"/>
              <a:t>The eggs which do not reach lumen provoke inflammatory reaction and formation of </a:t>
            </a:r>
            <a:r>
              <a:rPr lang="en-US" b="1" dirty="0" err="1" smtClean="0"/>
              <a:t>granulomas</a:t>
            </a:r>
            <a:r>
              <a:rPr lang="en-US" b="1" dirty="0" smtClean="0"/>
              <a:t>. A </a:t>
            </a:r>
            <a:r>
              <a:rPr lang="en-US" b="1" i="1" dirty="0" err="1" smtClean="0"/>
              <a:t>granuloma</a:t>
            </a:r>
            <a:r>
              <a:rPr lang="en-US" b="1" dirty="0" smtClean="0"/>
              <a:t> is a small area of inflammation in tissue</a:t>
            </a:r>
          </a:p>
          <a:p>
            <a:r>
              <a:rPr lang="en-US" b="1" dirty="0" smtClean="0"/>
              <a:t>These inflammatory reaction causes bloody </a:t>
            </a:r>
            <a:r>
              <a:rPr lang="en-US" b="1" dirty="0" err="1" smtClean="0"/>
              <a:t>diarrhoea</a:t>
            </a:r>
            <a:r>
              <a:rPr lang="en-US" b="1" dirty="0" smtClean="0"/>
              <a:t> and cramps </a:t>
            </a:r>
            <a:r>
              <a:rPr lang="en-US" b="1" dirty="0" err="1" smtClean="0"/>
              <a:t>in,S.mansoni</a:t>
            </a:r>
            <a:r>
              <a:rPr lang="en-US" b="1" dirty="0" smtClean="0"/>
              <a:t> and Terminal </a:t>
            </a:r>
            <a:r>
              <a:rPr lang="en-US" b="1" dirty="0" err="1" smtClean="0"/>
              <a:t>haematuria</a:t>
            </a:r>
            <a:r>
              <a:rPr lang="en-US" b="1" dirty="0" smtClean="0"/>
              <a:t> and </a:t>
            </a:r>
            <a:r>
              <a:rPr lang="en-US" b="1" dirty="0" err="1" smtClean="0"/>
              <a:t>dysuria</a:t>
            </a:r>
            <a:r>
              <a:rPr lang="en-US" b="1" dirty="0" smtClean="0"/>
              <a:t> in </a:t>
            </a:r>
            <a:r>
              <a:rPr lang="en-US" b="1" dirty="0" err="1" smtClean="0"/>
              <a:t>S.haematobium</a:t>
            </a:r>
            <a:endParaRPr lang="en-US" b="1" dirty="0" smtClean="0"/>
          </a:p>
        </p:txBody>
      </p:sp>
      <p:sp>
        <p:nvSpPr>
          <p:cNvPr id="3" name="Title 2"/>
          <p:cNvSpPr>
            <a:spLocks noGrp="1"/>
          </p:cNvSpPr>
          <p:nvPr>
            <p:ph type="title"/>
          </p:nvPr>
        </p:nvSpPr>
        <p:spPr/>
        <p:txBody>
          <a:bodyPr/>
          <a:lstStyle/>
          <a:p>
            <a:r>
              <a:rPr lang="en-US" dirty="0" smtClean="0"/>
              <a:t>3.Established infection</a:t>
            </a:r>
            <a:endParaRPr lang="en-US" dirty="0"/>
          </a:p>
        </p:txBody>
      </p:sp>
    </p:spTree>
    <p:extLst>
      <p:ext uri="{BB962C8B-B14F-4D97-AF65-F5344CB8AC3E}">
        <p14:creationId xmlns:p14="http://schemas.microsoft.com/office/powerpoint/2010/main" val="34022481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Late stage is characterized by fibrosis and calcification which occur when there are many eggs in the tissues.</a:t>
            </a:r>
          </a:p>
          <a:p>
            <a:r>
              <a:rPr lang="en-US" b="1" dirty="0" smtClean="0"/>
              <a:t>Fibrosis refers to the thickening and scarring of connective tissue, usually as a result of injury.</a:t>
            </a:r>
          </a:p>
          <a:p>
            <a:r>
              <a:rPr lang="en-US" b="1" dirty="0" smtClean="0"/>
              <a:t>Calcification is the process in which calcium builds up in body tissue where there normally isn't any calcium. Over time, the buildup can harden and disrupt your body's normal processes</a:t>
            </a:r>
            <a:r>
              <a:rPr lang="en-US" dirty="0" smtClean="0"/>
              <a:t>.</a:t>
            </a:r>
            <a:endParaRPr lang="en-US" dirty="0"/>
          </a:p>
        </p:txBody>
      </p:sp>
      <p:sp>
        <p:nvSpPr>
          <p:cNvPr id="3" name="Title 2"/>
          <p:cNvSpPr>
            <a:spLocks noGrp="1"/>
          </p:cNvSpPr>
          <p:nvPr>
            <p:ph type="title"/>
          </p:nvPr>
        </p:nvSpPr>
        <p:spPr/>
        <p:txBody>
          <a:bodyPr/>
          <a:lstStyle/>
          <a:p>
            <a:r>
              <a:rPr lang="en-US" dirty="0" smtClean="0"/>
              <a:t>Late stage</a:t>
            </a:r>
            <a:endParaRPr lang="en-US" dirty="0"/>
          </a:p>
        </p:txBody>
      </p:sp>
    </p:spTree>
    <p:extLst>
      <p:ext uri="{BB962C8B-B14F-4D97-AF65-F5344CB8AC3E}">
        <p14:creationId xmlns:p14="http://schemas.microsoft.com/office/powerpoint/2010/main" val="34959595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Late stage around the bladder results in:</a:t>
            </a:r>
          </a:p>
          <a:p>
            <a:pPr lvl="1">
              <a:buFont typeface="Wingdings" pitchFamily="2" charset="2"/>
              <a:buChar char="q"/>
            </a:pPr>
            <a:r>
              <a:rPr lang="en-US" sz="2800" b="1" dirty="0" smtClean="0"/>
              <a:t>Obstruction and dilatation of </a:t>
            </a:r>
            <a:r>
              <a:rPr lang="en-US" sz="2800" b="1" dirty="0" err="1" smtClean="0"/>
              <a:t>ureters</a:t>
            </a:r>
            <a:r>
              <a:rPr lang="en-US" sz="2800" b="1" dirty="0" smtClean="0"/>
              <a:t> and </a:t>
            </a:r>
            <a:r>
              <a:rPr lang="en-US" sz="2800" b="1" dirty="0" err="1" smtClean="0"/>
              <a:t>hydronephrosis</a:t>
            </a:r>
            <a:r>
              <a:rPr lang="en-US" sz="2800" b="1" dirty="0" smtClean="0"/>
              <a:t> possibly leading to kidney failure</a:t>
            </a:r>
          </a:p>
          <a:p>
            <a:pPr lvl="1">
              <a:buFont typeface="Wingdings" pitchFamily="2" charset="2"/>
              <a:buChar char="q"/>
            </a:pPr>
            <a:r>
              <a:rPr lang="en-US" sz="2800" b="1" dirty="0" err="1" smtClean="0"/>
              <a:t>Pyelonephritis</a:t>
            </a:r>
            <a:endParaRPr lang="en-US" sz="2800" b="1" dirty="0" smtClean="0"/>
          </a:p>
          <a:p>
            <a:pPr lvl="1">
              <a:buFont typeface="Wingdings" pitchFamily="2" charset="2"/>
              <a:buChar char="q"/>
            </a:pPr>
            <a:r>
              <a:rPr lang="en-US" sz="2800" b="1" dirty="0" smtClean="0"/>
              <a:t>Calcification of the bladder which shows on x-ray or ultrasound investigation</a:t>
            </a:r>
          </a:p>
          <a:p>
            <a:pPr lvl="1">
              <a:buFont typeface="Wingdings" pitchFamily="2" charset="2"/>
              <a:buChar char="q"/>
            </a:pPr>
            <a:r>
              <a:rPr lang="en-US" sz="2800" b="1" dirty="0" smtClean="0"/>
              <a:t>Cancer of the bladder</a:t>
            </a:r>
          </a:p>
          <a:p>
            <a:pPr lvl="1">
              <a:buNone/>
            </a:pPr>
            <a:endParaRPr lang="en-US" sz="2800" b="1" dirty="0"/>
          </a:p>
        </p:txBody>
      </p:sp>
      <p:sp>
        <p:nvSpPr>
          <p:cNvPr id="3" name="Title 2"/>
          <p:cNvSpPr>
            <a:spLocks noGrp="1"/>
          </p:cNvSpPr>
          <p:nvPr>
            <p:ph type="title"/>
          </p:nvPr>
        </p:nvSpPr>
        <p:spPr/>
        <p:txBody>
          <a:bodyPr/>
          <a:lstStyle/>
          <a:p>
            <a:r>
              <a:rPr lang="en-US" dirty="0" smtClean="0"/>
              <a:t>Late stage in the bladder</a:t>
            </a:r>
            <a:endParaRPr lang="en-US" dirty="0"/>
          </a:p>
        </p:txBody>
      </p:sp>
    </p:spTree>
    <p:extLst>
      <p:ext uri="{BB962C8B-B14F-4D97-AF65-F5344CB8AC3E}">
        <p14:creationId xmlns:p14="http://schemas.microsoft.com/office/powerpoint/2010/main" val="137977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 PRESENTATION TEMPLATE 1" id="{9441E776-B668-4A4A-B6B9-99A375C1CB2B}" vid="{0BE2D323-E25A-4935-8427-0C6ED85E0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HEADQUARTERS POWERPOINT PRESENTATION TEMPLATE 1</Template>
  <TotalTime>194</TotalTime>
  <Words>27176</Words>
  <Application>Microsoft Office PowerPoint</Application>
  <PresentationFormat>Custom</PresentationFormat>
  <Paragraphs>2968</Paragraphs>
  <Slides>555</Slides>
  <Notes>5</Notes>
  <HiddenSlides>0</HiddenSlides>
  <MMClips>0</MMClips>
  <ScaleCrop>false</ScaleCrop>
  <HeadingPairs>
    <vt:vector size="4" baseType="variant">
      <vt:variant>
        <vt:lpstr>Theme</vt:lpstr>
      </vt:variant>
      <vt:variant>
        <vt:i4>1</vt:i4>
      </vt:variant>
      <vt:variant>
        <vt:lpstr>Slide Titles</vt:lpstr>
      </vt:variant>
      <vt:variant>
        <vt:i4>555</vt:i4>
      </vt:variant>
    </vt:vector>
  </HeadingPairs>
  <TitlesOfParts>
    <vt:vector size="556" baseType="lpstr">
      <vt:lpstr>Office Theme</vt:lpstr>
      <vt:lpstr>MAKINDU</vt:lpstr>
      <vt:lpstr>COMMUNICABLE DISEASES</vt:lpstr>
      <vt:lpstr>WHAT ARE THE COMMUNICABLE DISEASES?</vt:lpstr>
      <vt:lpstr>Basic definitions related to communicable diseases</vt:lpstr>
      <vt:lpstr>cont</vt:lpstr>
      <vt:lpstr>CONT</vt:lpstr>
      <vt:lpstr>CONT</vt:lpstr>
      <vt:lpstr>Incidence and prevalence of infectious diseases </vt:lpstr>
      <vt:lpstr>CONT</vt:lpstr>
      <vt:lpstr>Pandemic and Exotic</vt:lpstr>
      <vt:lpstr>Sporadic</vt:lpstr>
      <vt:lpstr>Zoonosis, epizootic and enzootic</vt:lpstr>
      <vt:lpstr>Nosocomial infections</vt:lpstr>
      <vt:lpstr>Opportunistic infection</vt:lpstr>
      <vt:lpstr>Eradication and Elimination</vt:lpstr>
      <vt:lpstr>Source or Reservoir</vt:lpstr>
      <vt:lpstr>Types of reservers</vt:lpstr>
      <vt:lpstr>Cases</vt:lpstr>
      <vt:lpstr>Modes of transmission</vt:lpstr>
      <vt:lpstr>Susceptible host</vt:lpstr>
      <vt:lpstr>Virulence and Case Fatality Rate</vt:lpstr>
      <vt:lpstr>Incubation and Latent periods</vt:lpstr>
      <vt:lpstr>COMMUNITY HEALTH II</vt:lpstr>
      <vt:lpstr>INTRODUCTION TO COMMUNITY HEALTH II</vt:lpstr>
      <vt:lpstr>A. Vector borne diseases</vt:lpstr>
      <vt:lpstr>B.Diseases caused by fecal contamination </vt:lpstr>
      <vt:lpstr>C.Helminthic diseases </vt:lpstr>
      <vt:lpstr>D.Zoonotic diseases </vt:lpstr>
      <vt:lpstr>E.Emerging and re-emerging diseases </vt:lpstr>
      <vt:lpstr>F.Selected airborne diseases </vt:lpstr>
      <vt:lpstr>A. VECTOR BORNE DISEASES</vt:lpstr>
      <vt:lpstr> Definition</vt:lpstr>
      <vt:lpstr>E. Anopheles species</vt:lpstr>
      <vt:lpstr>F} Risk groups</vt:lpstr>
      <vt:lpstr>G.Transmission and life cycle of malaria</vt:lpstr>
      <vt:lpstr>In Human beings {asexual cycle}</vt:lpstr>
      <vt:lpstr>cont</vt:lpstr>
      <vt:lpstr>CONT</vt:lpstr>
      <vt:lpstr>cont</vt:lpstr>
      <vt:lpstr>Pathophysiology of malaria</vt:lpstr>
      <vt:lpstr>cont</vt:lpstr>
      <vt:lpstr>Clinical picture</vt:lpstr>
      <vt:lpstr>Signs and symptoms</vt:lpstr>
      <vt:lpstr>Stages of malarial fever</vt:lpstr>
      <vt:lpstr>cont</vt:lpstr>
      <vt:lpstr>Diagnosis of malaria</vt:lpstr>
      <vt:lpstr>Management of uncomplicated malaria</vt:lpstr>
      <vt:lpstr>Treatment failure</vt:lpstr>
      <vt:lpstr>cont</vt:lpstr>
      <vt:lpstr>Management of severe complicated malaria</vt:lpstr>
      <vt:lpstr>cont</vt:lpstr>
      <vt:lpstr>Guidelines on quinine administration</vt:lpstr>
      <vt:lpstr>In absence of quinine</vt:lpstr>
      <vt:lpstr>Prevention and control of malaria</vt:lpstr>
      <vt:lpstr>ASSIGNMENT</vt:lpstr>
      <vt:lpstr>Reconstitution of quinine for IM Injection</vt:lpstr>
      <vt:lpstr>2.BANCROFTIAN FILARIASIS</vt:lpstr>
      <vt:lpstr>Species involved</vt:lpstr>
      <vt:lpstr>Spread of lymphatic filariasis </vt:lpstr>
      <vt:lpstr>cont</vt:lpstr>
      <vt:lpstr>Risk groups</vt:lpstr>
      <vt:lpstr>Life cycle of filariasis</vt:lpstr>
      <vt:lpstr>continue</vt:lpstr>
      <vt:lpstr>assignment</vt:lpstr>
      <vt:lpstr>Clinical picture </vt:lpstr>
      <vt:lpstr>Sub acute phase</vt:lpstr>
      <vt:lpstr>Chronic phase</vt:lpstr>
      <vt:lpstr>cont</vt:lpstr>
      <vt:lpstr>Diagnosis</vt:lpstr>
      <vt:lpstr>Differential diagnosis</vt:lpstr>
      <vt:lpstr>Management of Filariasis</vt:lpstr>
      <vt:lpstr>CONT</vt:lpstr>
      <vt:lpstr>Prevention and control</vt:lpstr>
      <vt:lpstr>HYDROCELE</vt:lpstr>
      <vt:lpstr>LYMPHOEDEMA</vt:lpstr>
      <vt:lpstr>ELEPHANTIASIS</vt:lpstr>
      <vt:lpstr> 3.ONCHOCERCIASIS(river blindness) </vt:lpstr>
      <vt:lpstr>Life cycle</vt:lpstr>
      <vt:lpstr>cont</vt:lpstr>
      <vt:lpstr>Clinical presentation</vt:lpstr>
      <vt:lpstr>cont</vt:lpstr>
      <vt:lpstr>diagnosis</vt:lpstr>
      <vt:lpstr>management</vt:lpstr>
      <vt:lpstr>cont</vt:lpstr>
      <vt:lpstr>Prevention and control</vt:lpstr>
      <vt:lpstr>summary</vt:lpstr>
      <vt:lpstr>PowerPoint Presentation</vt:lpstr>
      <vt:lpstr> Introduction to Schistosomiasis </vt:lpstr>
      <vt:lpstr> Snail hosts </vt:lpstr>
      <vt:lpstr>Risk factors</vt:lpstr>
      <vt:lpstr>Transmission</vt:lpstr>
      <vt:lpstr>Life Cycle  (Eggs  larvae  into snail</vt:lpstr>
      <vt:lpstr>cont</vt:lpstr>
      <vt:lpstr>Distinguishing between S.haematobium and S.mansoni</vt:lpstr>
      <vt:lpstr>Disease development</vt:lpstr>
      <vt:lpstr>2.Maturation</vt:lpstr>
      <vt:lpstr>3.Established infection</vt:lpstr>
      <vt:lpstr>Late stage</vt:lpstr>
      <vt:lpstr>Late stage in the bladder</vt:lpstr>
      <vt:lpstr>Late stage in the liver and lungs</vt:lpstr>
      <vt:lpstr>Acute and chronic infection</vt:lpstr>
      <vt:lpstr>Cont</vt:lpstr>
      <vt:lpstr>Chronic infection</vt:lpstr>
      <vt:lpstr>Symptoms </vt:lpstr>
      <vt:lpstr>Diagnosis</vt:lpstr>
      <vt:lpstr>management</vt:lpstr>
      <vt:lpstr>con</vt:lpstr>
      <vt:lpstr>Prevention and control of schistosomiasis</vt:lpstr>
      <vt:lpstr>cont</vt:lpstr>
      <vt:lpstr>cont</vt:lpstr>
      <vt:lpstr>cont</vt:lpstr>
      <vt:lpstr>cont</vt:lpstr>
      <vt:lpstr>cont</vt:lpstr>
      <vt:lpstr> Complications  </vt:lpstr>
      <vt:lpstr>cont</vt:lpstr>
      <vt:lpstr>cont</vt:lpstr>
      <vt:lpstr>YELLOW FEVER</vt:lpstr>
      <vt:lpstr>KENYAN SITUATION</vt:lpstr>
      <vt:lpstr>cont</vt:lpstr>
      <vt:lpstr>What is yellow fever</vt:lpstr>
      <vt:lpstr>TRANSMISSION</vt:lpstr>
      <vt:lpstr>cont</vt:lpstr>
      <vt:lpstr> Signs and symptoms </vt:lpstr>
      <vt:lpstr>cont</vt:lpstr>
      <vt:lpstr>diagnosis</vt:lpstr>
      <vt:lpstr>Differential diagnosis</vt:lpstr>
      <vt:lpstr>TREATMENT</vt:lpstr>
      <vt:lpstr>Prevention and control measures</vt:lpstr>
      <vt:lpstr>MANAGEMENT OF YELLOW FEVER OUTBREAK</vt:lpstr>
      <vt:lpstr>   LEISHMANIASIS </vt:lpstr>
      <vt:lpstr> Major risk factors </vt:lpstr>
      <vt:lpstr>cont</vt:lpstr>
      <vt:lpstr>cont</vt:lpstr>
      <vt:lpstr> Visceral Leishmaniasis{Kala-azar} </vt:lpstr>
      <vt:lpstr>Clinical features of visceral leishmaniasis</vt:lpstr>
      <vt:lpstr>Development of visceral leishmaniasis</vt:lpstr>
      <vt:lpstr>Diagnosis</vt:lpstr>
      <vt:lpstr>management</vt:lpstr>
      <vt:lpstr>cont</vt:lpstr>
      <vt:lpstr> Cutaneous Leishmaniasis </vt:lpstr>
      <vt:lpstr>Clinical presentation</vt:lpstr>
      <vt:lpstr>Key strategies for prevention and control</vt:lpstr>
      <vt:lpstr>cont</vt:lpstr>
      <vt:lpstr>DRACUNCULOSIS</vt:lpstr>
      <vt:lpstr>Transmission and life cycle</vt:lpstr>
      <vt:lpstr>Clinical picture</vt:lpstr>
      <vt:lpstr>CONT</vt:lpstr>
      <vt:lpstr>Management</vt:lpstr>
      <vt:lpstr>Prevention and control</vt:lpstr>
      <vt:lpstr>Cont</vt:lpstr>
      <vt:lpstr>B.DISEASES CAUSED BY FECAL CONTAMINATION</vt:lpstr>
      <vt:lpstr>INTRODUCTION</vt:lpstr>
      <vt:lpstr>1.CHOLERA</vt:lpstr>
      <vt:lpstr>Vibrio species</vt:lpstr>
      <vt:lpstr>RISK FACTORS</vt:lpstr>
      <vt:lpstr>Cholera transmission</vt:lpstr>
      <vt:lpstr> Pathogenesis </vt:lpstr>
      <vt:lpstr> Host Defenses </vt:lpstr>
      <vt:lpstr>Clinical picture</vt:lpstr>
      <vt:lpstr>Cont </vt:lpstr>
      <vt:lpstr>Management of Cholera outbreak</vt:lpstr>
      <vt:lpstr>cont</vt:lpstr>
      <vt:lpstr>cont</vt:lpstr>
      <vt:lpstr>Prevention and control measures </vt:lpstr>
      <vt:lpstr>cont</vt:lpstr>
      <vt:lpstr>CONT</vt:lpstr>
      <vt:lpstr> GIARDIASIS  </vt:lpstr>
      <vt:lpstr> Mode of Transmission </vt:lpstr>
      <vt:lpstr>Clinical features</vt:lpstr>
      <vt:lpstr>Diagnosis</vt:lpstr>
      <vt:lpstr>Management</vt:lpstr>
      <vt:lpstr>Prevention and control</vt:lpstr>
      <vt:lpstr>AMOEBIASIS</vt:lpstr>
      <vt:lpstr> Mode of Transmission </vt:lpstr>
      <vt:lpstr>Clinical features</vt:lpstr>
      <vt:lpstr>Pathogenesis</vt:lpstr>
      <vt:lpstr>Diagnosis</vt:lpstr>
      <vt:lpstr>cont</vt:lpstr>
      <vt:lpstr>Extra-intestinal Amoebic Disease  </vt:lpstr>
      <vt:lpstr> Prevention and Control  </vt:lpstr>
      <vt:lpstr>  HEPATITIS  </vt:lpstr>
      <vt:lpstr>cont</vt:lpstr>
      <vt:lpstr>Hepatitis A virus (HAV)</vt:lpstr>
      <vt:lpstr>Hepatitis B virus (HBV)</vt:lpstr>
      <vt:lpstr>Hepatitis C virus (HCV)</vt:lpstr>
      <vt:lpstr>Hepatitis D virus (HDV)</vt:lpstr>
      <vt:lpstr>Mode of transmission</vt:lpstr>
      <vt:lpstr>Cont</vt:lpstr>
      <vt:lpstr>  Clinical Features  </vt:lpstr>
      <vt:lpstr>cont</vt:lpstr>
      <vt:lpstr> People At Risk of Hepatitis  </vt:lpstr>
      <vt:lpstr>Diagnosis</vt:lpstr>
      <vt:lpstr>management</vt:lpstr>
      <vt:lpstr>Prevention and control</vt:lpstr>
      <vt:lpstr>Specific preventive measures for hepatitis B</vt:lpstr>
      <vt:lpstr> ENTERIC FEVERS </vt:lpstr>
      <vt:lpstr> TYPHOID FEVER  </vt:lpstr>
      <vt:lpstr>CONT</vt:lpstr>
      <vt:lpstr>CONT</vt:lpstr>
      <vt:lpstr>CONT</vt:lpstr>
      <vt:lpstr>CONT</vt:lpstr>
      <vt:lpstr> Diagnosis  </vt:lpstr>
      <vt:lpstr>cont</vt:lpstr>
      <vt:lpstr>Treatment</vt:lpstr>
      <vt:lpstr>Prevention and control</vt:lpstr>
      <vt:lpstr>summary</vt:lpstr>
      <vt:lpstr>  BACILLARY DYSENTERY (SHIGELLOSIS)    </vt:lpstr>
      <vt:lpstr>Causative organisms</vt:lpstr>
      <vt:lpstr> Mode of Transmission  </vt:lpstr>
      <vt:lpstr>Clinical Features </vt:lpstr>
      <vt:lpstr>cont</vt:lpstr>
      <vt:lpstr>Diagnosis</vt:lpstr>
      <vt:lpstr> Management  </vt:lpstr>
      <vt:lpstr>Prevention and control</vt:lpstr>
      <vt:lpstr>PowerPoint Presentation</vt:lpstr>
      <vt:lpstr> RABIES  </vt:lpstr>
      <vt:lpstr>Mode of Transmission </vt:lpstr>
      <vt:lpstr>Clinical manifestations</vt:lpstr>
      <vt:lpstr>cont</vt:lpstr>
      <vt:lpstr>cont</vt:lpstr>
      <vt:lpstr>Pathophysiology</vt:lpstr>
      <vt:lpstr>Diagnosis</vt:lpstr>
      <vt:lpstr>Management</vt:lpstr>
      <vt:lpstr>cont</vt:lpstr>
      <vt:lpstr>How to handle a case of animal bite</vt:lpstr>
      <vt:lpstr>cont</vt:lpstr>
      <vt:lpstr> Anti-Rabies Vaccine </vt:lpstr>
      <vt:lpstr>Prevention and control</vt:lpstr>
      <vt:lpstr> BRUCELLOSIS </vt:lpstr>
      <vt:lpstr>Transmission</vt:lpstr>
      <vt:lpstr>  Clinical Presentation </vt:lpstr>
      <vt:lpstr>cont</vt:lpstr>
      <vt:lpstr>Diagnosis</vt:lpstr>
      <vt:lpstr>Treatment</vt:lpstr>
      <vt:lpstr>Prevention</vt:lpstr>
      <vt:lpstr>ANTHRAX</vt:lpstr>
      <vt:lpstr>cont</vt:lpstr>
      <vt:lpstr> Mode of Transmission </vt:lpstr>
      <vt:lpstr>Clinical features</vt:lpstr>
      <vt:lpstr>diagnosis</vt:lpstr>
      <vt:lpstr>Management</vt:lpstr>
      <vt:lpstr> Prevention and Control </vt:lpstr>
      <vt:lpstr>HELMINTHIC DISEASES </vt:lpstr>
      <vt:lpstr> HYDATIDOSIS (HYDATID DISEASE)  </vt:lpstr>
      <vt:lpstr>Mode of transmission</vt:lpstr>
      <vt:lpstr>cont</vt:lpstr>
      <vt:lpstr>cont</vt:lpstr>
      <vt:lpstr>management</vt:lpstr>
      <vt:lpstr>Prevention and control</vt:lpstr>
      <vt:lpstr> NEMATODES (CYLINDRICAL-SHAPED WORMS) </vt:lpstr>
      <vt:lpstr>Mode of transmission</vt:lpstr>
      <vt:lpstr>Life cycle </vt:lpstr>
      <vt:lpstr> Clinical Features  </vt:lpstr>
      <vt:lpstr>managment</vt:lpstr>
      <vt:lpstr> WHIPWORM {Trichuriasis } </vt:lpstr>
      <vt:lpstr>Mode of transmission</vt:lpstr>
      <vt:lpstr>Clinical features</vt:lpstr>
      <vt:lpstr> Roundworm (Ascariasis)  </vt:lpstr>
      <vt:lpstr>CONT</vt:lpstr>
      <vt:lpstr>Mode of transmission</vt:lpstr>
      <vt:lpstr>Cont</vt:lpstr>
      <vt:lpstr> life cycle of Ascaris lumbricoides. </vt:lpstr>
      <vt:lpstr>Clinical Features</vt:lpstr>
      <vt:lpstr>CONT</vt:lpstr>
      <vt:lpstr>Prevention and control</vt:lpstr>
      <vt:lpstr> HOOKWORM (ANCYLOSTOMIASIS)  </vt:lpstr>
      <vt:lpstr> Mode of Transmission  </vt:lpstr>
      <vt:lpstr>cont</vt:lpstr>
      <vt:lpstr>Life cycle</vt:lpstr>
      <vt:lpstr>Clinical features</vt:lpstr>
      <vt:lpstr>Diagnosis</vt:lpstr>
      <vt:lpstr> Tapeworm (Taeniasis)  </vt:lpstr>
      <vt:lpstr>   Mode of Transmission  </vt:lpstr>
      <vt:lpstr>cont</vt:lpstr>
      <vt:lpstr>Management</vt:lpstr>
      <vt:lpstr> Taenia Solium (Pork Tapeworm)  </vt:lpstr>
      <vt:lpstr> Clinical Features </vt:lpstr>
      <vt:lpstr>CONT</vt:lpstr>
      <vt:lpstr>Management</vt:lpstr>
      <vt:lpstr>Prevention and control</vt:lpstr>
      <vt:lpstr>STRONGYLOIDIASIS</vt:lpstr>
      <vt:lpstr> Transmission cycle </vt:lpstr>
      <vt:lpstr>cont</vt:lpstr>
      <vt:lpstr>Symptoms </vt:lpstr>
      <vt:lpstr>Diagnosis </vt:lpstr>
      <vt:lpstr>Treament </vt:lpstr>
      <vt:lpstr>Prevention and control</vt:lpstr>
      <vt:lpstr>SELECTED COMMUNICABLE DISEASES</vt:lpstr>
      <vt:lpstr>POLIOMYELITIS</vt:lpstr>
      <vt:lpstr>cont</vt:lpstr>
      <vt:lpstr>cont</vt:lpstr>
      <vt:lpstr>cont</vt:lpstr>
      <vt:lpstr>Mode of transmission</vt:lpstr>
      <vt:lpstr>cont</vt:lpstr>
      <vt:lpstr>Risk factors</vt:lpstr>
      <vt:lpstr>Pathophysiology</vt:lpstr>
      <vt:lpstr>Clinical presentation</vt:lpstr>
      <vt:lpstr>cont</vt:lpstr>
      <vt:lpstr>Factors that increases risk of paralysis </vt:lpstr>
      <vt:lpstr>Diagnostic categories for people who acquire viral infection from polio virus</vt:lpstr>
      <vt:lpstr>cont</vt:lpstr>
      <vt:lpstr>continue</vt:lpstr>
      <vt:lpstr>cont</vt:lpstr>
      <vt:lpstr>Management</vt:lpstr>
      <vt:lpstr>cont</vt:lpstr>
      <vt:lpstr>Prevention and control</vt:lpstr>
      <vt:lpstr>cont</vt:lpstr>
      <vt:lpstr>Management of polio outbreaks</vt:lpstr>
      <vt:lpstr>cont</vt:lpstr>
      <vt:lpstr>Complications of polio</vt:lpstr>
      <vt:lpstr>TETANUS</vt:lpstr>
      <vt:lpstr>cont</vt:lpstr>
      <vt:lpstr>cont </vt:lpstr>
      <vt:lpstr>Habitat of tetanus bacilli</vt:lpstr>
      <vt:lpstr>cont</vt:lpstr>
      <vt:lpstr>Routes of entry</vt:lpstr>
      <vt:lpstr>cont</vt:lpstr>
      <vt:lpstr>Wounds which favor growth of Clostridium tetani</vt:lpstr>
      <vt:lpstr>Pathophysiology </vt:lpstr>
      <vt:lpstr>Clinical features</vt:lpstr>
      <vt:lpstr>cont</vt:lpstr>
      <vt:lpstr>Symptoms in newborn</vt:lpstr>
      <vt:lpstr>PowerPoint Presentation</vt:lpstr>
      <vt:lpstr>Period of onset</vt:lpstr>
      <vt:lpstr>Tetanus toxin transport</vt:lpstr>
      <vt:lpstr>cont</vt:lpstr>
      <vt:lpstr>Principles of Treatment</vt:lpstr>
      <vt:lpstr>cont</vt:lpstr>
      <vt:lpstr> 4. Supportive care </vt:lpstr>
      <vt:lpstr>Actions taken  at the dispensary </vt:lpstr>
      <vt:lpstr>Tetanus Complications</vt:lpstr>
      <vt:lpstr>Prevention and control</vt:lpstr>
      <vt:lpstr>cont</vt:lpstr>
      <vt:lpstr>WHOOPING COUGH (PERTUSSIS)</vt:lpstr>
      <vt:lpstr>Clinical manifestations</vt:lpstr>
      <vt:lpstr>Stages of whooping cough</vt:lpstr>
      <vt:lpstr>cont</vt:lpstr>
      <vt:lpstr>Pathophysiology of pertusis</vt:lpstr>
      <vt:lpstr>Management </vt:lpstr>
      <vt:lpstr>Cont</vt:lpstr>
      <vt:lpstr>cont</vt:lpstr>
      <vt:lpstr>cont</vt:lpstr>
      <vt:lpstr>Mumps(Infective or Epidemic Parotitis) </vt:lpstr>
      <vt:lpstr>Clinical manifestations</vt:lpstr>
      <vt:lpstr>cont</vt:lpstr>
      <vt:lpstr>cont</vt:lpstr>
      <vt:lpstr>Management </vt:lpstr>
      <vt:lpstr>cont</vt:lpstr>
      <vt:lpstr>Prevention and control</vt:lpstr>
      <vt:lpstr>EMERGING AND RE-EMERGING DISEASES</vt:lpstr>
      <vt:lpstr>Factors Contributing To Emergence</vt:lpstr>
      <vt:lpstr>cont</vt:lpstr>
      <vt:lpstr>Factors contributing to the emergence  </vt:lpstr>
      <vt:lpstr>ct</vt:lpstr>
      <vt:lpstr>PowerPoint Presentation</vt:lpstr>
      <vt:lpstr>PowerPoint Presentation</vt:lpstr>
      <vt:lpstr>examples</vt:lpstr>
      <vt:lpstr>Key Tasks in Dealing with Emerging Diseases</vt:lpstr>
      <vt:lpstr>Possible Solutions</vt:lpstr>
      <vt:lpstr>Response of the WHO</vt:lpstr>
      <vt:lpstr>Emerging diseases according to WHO</vt:lpstr>
      <vt:lpstr>EBOLA VIRUS DISEASE</vt:lpstr>
      <vt:lpstr>ct</vt:lpstr>
      <vt:lpstr>Subtypes/species of Ebola Virus</vt:lpstr>
      <vt:lpstr>Transmission of the Ebola Virus</vt:lpstr>
      <vt:lpstr>Signs and Symptoms</vt:lpstr>
      <vt:lpstr>Other signs of Ebola Virus Disease</vt:lpstr>
      <vt:lpstr>Ebola and infectivity</vt:lpstr>
      <vt:lpstr>Differential diagnosis</vt:lpstr>
      <vt:lpstr>Diagnosis</vt:lpstr>
      <vt:lpstr>Management of patients</vt:lpstr>
      <vt:lpstr>Preventive measures of Ebola</vt:lpstr>
      <vt:lpstr>cont</vt:lpstr>
      <vt:lpstr> Marburg virus disease </vt:lpstr>
      <vt:lpstr>Signs and symptoms</vt:lpstr>
      <vt:lpstr>Transmission</vt:lpstr>
      <vt:lpstr>Management </vt:lpstr>
      <vt:lpstr>Rift Valley fever</vt:lpstr>
      <vt:lpstr>Mode of Transmission</vt:lpstr>
      <vt:lpstr>Risk factors</vt:lpstr>
      <vt:lpstr>Signs and symptoms </vt:lpstr>
      <vt:lpstr>cont</vt:lpstr>
      <vt:lpstr>cont</vt:lpstr>
      <vt:lpstr>DIAGNOSIS</vt:lpstr>
      <vt:lpstr>MANAGEMENT</vt:lpstr>
      <vt:lpstr>Prevention &amp; Control</vt:lpstr>
      <vt:lpstr>Cont </vt:lpstr>
      <vt:lpstr>cont</vt:lpstr>
      <vt:lpstr>INTRODUCTION TO COMMUNICABLE DISEASES</vt:lpstr>
      <vt:lpstr>Communicable versus  non-communicable diseases</vt:lpstr>
      <vt:lpstr> Common Characteristics of Communicable Diseases  </vt:lpstr>
      <vt:lpstr>Classification of Communicable Diseases</vt:lpstr>
      <vt:lpstr>CONT</vt:lpstr>
      <vt:lpstr> DISEASE TRANSMISSION </vt:lpstr>
      <vt:lpstr>cont</vt:lpstr>
      <vt:lpstr>COMMUNITY DIAGNOSIS</vt:lpstr>
      <vt:lpstr>INTRODUCTION</vt:lpstr>
      <vt:lpstr>WHAT IS COMMUNITY DIAGNOSIS</vt:lpstr>
      <vt:lpstr>CONT</vt:lpstr>
      <vt:lpstr>Health indicators in community</vt:lpstr>
      <vt:lpstr>cont</vt:lpstr>
      <vt:lpstr> Patient Diagnosis versus Community Diagnosis  </vt:lpstr>
      <vt:lpstr>cont</vt:lpstr>
      <vt:lpstr>cont</vt:lpstr>
      <vt:lpstr>cont</vt:lpstr>
      <vt:lpstr>cont</vt:lpstr>
      <vt:lpstr>cont</vt:lpstr>
      <vt:lpstr>Summary of difference between Patient diagnosis and community diagnosis</vt:lpstr>
      <vt:lpstr>Importance of Community Diagnosis</vt:lpstr>
      <vt:lpstr>cont</vt:lpstr>
      <vt:lpstr>Information to be collected in community diagnosis</vt:lpstr>
      <vt:lpstr>cont</vt:lpstr>
      <vt:lpstr> Terminologies Used in Community Diagnosis  </vt:lpstr>
      <vt:lpstr>CONT</vt:lpstr>
      <vt:lpstr>CONT</vt:lpstr>
      <vt:lpstr>cont</vt:lpstr>
      <vt:lpstr>CONT</vt:lpstr>
      <vt:lpstr>cont</vt:lpstr>
      <vt:lpstr>CONT</vt:lpstr>
      <vt:lpstr> Maternal mortality rate (MMR) </vt:lpstr>
      <vt:lpstr>cont</vt:lpstr>
      <vt:lpstr>Case fatality rate (CFR)</vt:lpstr>
      <vt:lpstr>cont</vt:lpstr>
      <vt:lpstr> cont</vt:lpstr>
      <vt:lpstr>PowerPoint Presentation</vt:lpstr>
      <vt:lpstr>Ethical Considerations in Community Diagnosis</vt:lpstr>
      <vt:lpstr>CONT</vt:lpstr>
      <vt:lpstr> THE PROCESS OF COMMUNITY DIAGNOSIS </vt:lpstr>
      <vt:lpstr>CONT</vt:lpstr>
      <vt:lpstr> 1. Exploring the Community (Community Inventory)  </vt:lpstr>
      <vt:lpstr>CONT</vt:lpstr>
      <vt:lpstr> Seeking Permission and Informing Authorities in the Community  </vt:lpstr>
      <vt:lpstr>CONT</vt:lpstr>
      <vt:lpstr>CONT</vt:lpstr>
      <vt:lpstr> Seeking Reactions of Members of the Community  </vt:lpstr>
      <vt:lpstr> Gathering Background Data  </vt:lpstr>
      <vt:lpstr>CONT</vt:lpstr>
      <vt:lpstr>CONT</vt:lpstr>
      <vt:lpstr>CONT</vt:lpstr>
      <vt:lpstr>2. Planning of the survey</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Sampling for a Survey </vt:lpstr>
      <vt:lpstr> A Study Population  </vt:lpstr>
      <vt:lpstr>CONT</vt:lpstr>
      <vt:lpstr>CONT</vt:lpstr>
      <vt:lpstr>CONT</vt:lpstr>
      <vt:lpstr>Methods of probability sampling</vt:lpstr>
      <vt:lpstr>1.Simple random sampling</vt:lpstr>
      <vt:lpstr>3.Stratified Sampling</vt:lpstr>
      <vt:lpstr> 4.Cluster Sampling </vt:lpstr>
      <vt:lpstr>5.Multistage sampling</vt:lpstr>
      <vt:lpstr>Biased sampling or non-probability sampling methods.</vt:lpstr>
      <vt:lpstr>1. Convenience sampling </vt:lpstr>
      <vt:lpstr> 2.  Quota Sampling  </vt:lpstr>
      <vt:lpstr> 3.Purposive Sampling </vt:lpstr>
      <vt:lpstr>DEVELOPING AND PRE-TESTING TOOLS FOR DATA COLLECTION</vt:lpstr>
      <vt:lpstr>Questionnaire</vt:lpstr>
      <vt:lpstr> Qualities of a Good Questionnaire  </vt:lpstr>
      <vt:lpstr>CONT</vt:lpstr>
      <vt:lpstr>Cont</vt:lpstr>
      <vt:lpstr>cont</vt:lpstr>
      <vt:lpstr>cont</vt:lpstr>
      <vt:lpstr>Types of Information </vt:lpstr>
      <vt:lpstr>cont</vt:lpstr>
      <vt:lpstr> Types of Question  </vt:lpstr>
      <vt:lpstr>cont</vt:lpstr>
      <vt:lpstr>cont</vt:lpstr>
      <vt:lpstr>  Closed-ended Question</vt:lpstr>
      <vt:lpstr>cont</vt:lpstr>
      <vt:lpstr> Pre-testing the Instruments  </vt:lpstr>
      <vt:lpstr> Points to Look for When Pre-testing a Questionnaire  </vt:lpstr>
      <vt:lpstr>  Procedure for Pre-testing  </vt:lpstr>
      <vt:lpstr>cont</vt:lpstr>
      <vt:lpstr>cont</vt:lpstr>
      <vt:lpstr> Focus Group Discussions (FGDs)  </vt:lpstr>
      <vt:lpstr>cont</vt:lpstr>
      <vt:lpstr>cont</vt:lpstr>
      <vt:lpstr> Conducting a Focus Group Discussion  </vt:lpstr>
      <vt:lpstr>cont</vt:lpstr>
      <vt:lpstr>Functions of the Facilitator </vt:lpstr>
      <vt:lpstr>cont</vt:lpstr>
      <vt:lpstr>STEP 4: EXECUTION OF THE SURVEY, DATA ANALYSIS AND PRESENTATION</vt:lpstr>
      <vt:lpstr> Execution of the Survey  </vt:lpstr>
      <vt:lpstr>Stage One: Interviewing the Respondents </vt:lpstr>
      <vt:lpstr>cont</vt:lpstr>
      <vt:lpstr>Reasons why people do not answer questions in a survey</vt:lpstr>
      <vt:lpstr> Stage Two: Data Collection  </vt:lpstr>
      <vt:lpstr>cont</vt:lpstr>
      <vt:lpstr>Quality control during data collection</vt:lpstr>
      <vt:lpstr>Stage 3:Data Handling</vt:lpstr>
      <vt:lpstr> Data Analysis  </vt:lpstr>
      <vt:lpstr>cont</vt:lpstr>
      <vt:lpstr>cont</vt:lpstr>
      <vt:lpstr> A.Data cleaning  </vt:lpstr>
      <vt:lpstr> B.Sorting or tallying  </vt:lpstr>
      <vt:lpstr>CONT</vt:lpstr>
      <vt:lpstr>CONT</vt:lpstr>
      <vt:lpstr> Frequency Distribution Table of the Ages of Patients seen at Health Centre X </vt:lpstr>
      <vt:lpstr> Coding and Entering Data  </vt:lpstr>
      <vt:lpstr> Analysis of Results  </vt:lpstr>
      <vt:lpstr>CONT</vt:lpstr>
      <vt:lpstr> Data Presentation  </vt:lpstr>
      <vt:lpstr> Tabular presentation  </vt:lpstr>
      <vt:lpstr>Frequency distribution table</vt:lpstr>
      <vt:lpstr> Graphical Presentation  </vt:lpstr>
      <vt:lpstr>cont</vt:lpstr>
      <vt:lpstr>cont</vt:lpstr>
      <vt:lpstr>PowerPoint Presentation</vt:lpstr>
      <vt:lpstr>cont</vt:lpstr>
      <vt:lpstr>PowerPoint Presentation</vt:lpstr>
      <vt:lpstr>cont</vt:lpstr>
      <vt:lpstr>PowerPoint Presentation</vt:lpstr>
      <vt:lpstr>cont</vt:lpstr>
      <vt:lpstr> STEP 5: REPORT WRITING, DISSEMINATION AND COMMUNITY ACTION </vt:lpstr>
      <vt:lpstr>CONT</vt:lpstr>
      <vt:lpstr>CONT</vt:lpstr>
      <vt:lpstr>Chapter 1: Background information</vt:lpstr>
      <vt:lpstr>cont</vt:lpstr>
      <vt:lpstr>cont</vt:lpstr>
      <vt:lpstr>cont</vt:lpstr>
      <vt:lpstr>con</vt:lpstr>
      <vt:lpstr>cont</vt:lpstr>
      <vt:lpstr>cont</vt:lpstr>
      <vt:lpstr>Chapter 2:literature review</vt:lpstr>
      <vt:lpstr> Chapter 3: methodology </vt:lpstr>
      <vt:lpstr>cont</vt:lpstr>
      <vt:lpstr>Chapter 4:discussion and findings</vt:lpstr>
      <vt:lpstr>Chapter 5:conclusions recommendations</vt:lpstr>
      <vt:lpstr>References</vt:lpstr>
      <vt:lpstr>Appendices</vt:lpstr>
      <vt:lpstr>Dissemination or feedback</vt:lpstr>
      <vt:lpstr> Community Health Action  </vt:lpstr>
      <vt:lpstr>cont</vt:lpstr>
      <vt:lpstr>SUMMARY</vt:lpstr>
      <vt:lpstr>MAIN METHODS OF COMMUNICABLE DISEASE CONTROL</vt:lpstr>
      <vt:lpstr>cont</vt:lpstr>
      <vt:lpstr>cont</vt:lpstr>
      <vt:lpstr>cont</vt:lpstr>
      <vt:lpstr>2.Interrupting transmission</vt:lpstr>
      <vt:lpstr>The End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LOISE</cp:lastModifiedBy>
  <cp:revision>28</cp:revision>
  <dcterms:created xsi:type="dcterms:W3CDTF">2020-07-27T13:48:41Z</dcterms:created>
  <dcterms:modified xsi:type="dcterms:W3CDTF">2021-03-15T07:50:04Z</dcterms:modified>
</cp:coreProperties>
</file>