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Slides/notesSlide3.xml" ContentType="application/vnd.openxmlformats-officedocument.presentationml.notes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notesSlides/notesSlide4.xml" ContentType="application/vnd.openxmlformats-officedocument.presentationml.notes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notesSlides/notesSlide5.xml" ContentType="application/vnd.openxmlformats-officedocument.presentationml.notes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slides/slide506.xml" ContentType="application/vnd.openxmlformats-officedocument.presentationml.slide+xml"/>
  <Override PartName="/ppt/slides/slide507.xml" ContentType="application/vnd.openxmlformats-officedocument.presentationml.slide+xml"/>
  <Override PartName="/ppt/slides/slide508.xml" ContentType="application/vnd.openxmlformats-officedocument.presentationml.slide+xml"/>
  <Override PartName="/ppt/slides/slide509.xml" ContentType="application/vnd.openxmlformats-officedocument.presentationml.slide+xml"/>
  <Override PartName="/ppt/slides/slide510.xml" ContentType="application/vnd.openxmlformats-officedocument.presentationml.slide+xml"/>
  <Override PartName="/ppt/slides/slide511.xml" ContentType="application/vnd.openxmlformats-officedocument.presentationml.slide+xml"/>
  <Override PartName="/ppt/slides/slide512.xml" ContentType="application/vnd.openxmlformats-officedocument.presentationml.slide+xml"/>
  <Override PartName="/ppt/slides/slide513.xml" ContentType="application/vnd.openxmlformats-officedocument.presentationml.slide+xml"/>
  <Override PartName="/ppt/slides/slide514.xml" ContentType="application/vnd.openxmlformats-officedocument.presentationml.slide+xml"/>
  <Override PartName="/ppt/slides/slide515.xml" ContentType="application/vnd.openxmlformats-officedocument.presentationml.slide+xml"/>
  <Override PartName="/ppt/slides/slide516.xml" ContentType="application/vnd.openxmlformats-officedocument.presentationml.slide+xml"/>
  <Override PartName="/ppt/slides/slide517.xml" ContentType="application/vnd.openxmlformats-officedocument.presentationml.slide+xml"/>
  <Override PartName="/ppt/slides/slide518.xml" ContentType="application/vnd.openxmlformats-officedocument.presentationml.slide+xml"/>
  <Override PartName="/ppt/slides/slide519.xml" ContentType="application/vnd.openxmlformats-officedocument.presentationml.slide+xml"/>
  <Override PartName="/ppt/slides/slide520.xml" ContentType="application/vnd.openxmlformats-officedocument.presentationml.slide+xml"/>
  <Override PartName="/ppt/slides/slide521.xml" ContentType="application/vnd.openxmlformats-officedocument.presentationml.slide+xml"/>
  <Override PartName="/ppt/slides/slide522.xml" ContentType="application/vnd.openxmlformats-officedocument.presentationml.slide+xml"/>
  <Override PartName="/ppt/slides/slide523.xml" ContentType="application/vnd.openxmlformats-officedocument.presentationml.slide+xml"/>
  <Override PartName="/ppt/slides/slide524.xml" ContentType="application/vnd.openxmlformats-officedocument.presentationml.slide+xml"/>
  <Override PartName="/ppt/slides/slide525.xml" ContentType="application/vnd.openxmlformats-officedocument.presentationml.slide+xml"/>
  <Override PartName="/ppt/slides/slide526.xml" ContentType="application/vnd.openxmlformats-officedocument.presentationml.slide+xml"/>
  <Override PartName="/ppt/slides/slide527.xml" ContentType="application/vnd.openxmlformats-officedocument.presentationml.slide+xml"/>
  <Override PartName="/ppt/slides/slide528.xml" ContentType="application/vnd.openxmlformats-officedocument.presentationml.slide+xml"/>
  <Override PartName="/ppt/slides/slide529.xml" ContentType="application/vnd.openxmlformats-officedocument.presentationml.slide+xml"/>
  <Override PartName="/ppt/slides/slide530.xml" ContentType="application/vnd.openxmlformats-officedocument.presentationml.slide+xml"/>
  <Override PartName="/ppt/slides/slide531.xml" ContentType="application/vnd.openxmlformats-officedocument.presentationml.slide+xml"/>
  <Override PartName="/ppt/slides/slide532.xml" ContentType="application/vnd.openxmlformats-officedocument.presentationml.slide+xml"/>
  <Override PartName="/ppt/slides/slide533.xml" ContentType="application/vnd.openxmlformats-officedocument.presentationml.slide+xml"/>
  <Override PartName="/ppt/slides/slide534.xml" ContentType="application/vnd.openxmlformats-officedocument.presentationml.slide+xml"/>
  <Override PartName="/ppt/slides/slide535.xml" ContentType="application/vnd.openxmlformats-officedocument.presentationml.slide+xml"/>
  <Override PartName="/ppt/slides/slide536.xml" ContentType="application/vnd.openxmlformats-officedocument.presentationml.slide+xml"/>
  <Override PartName="/ppt/slides/slide537.xml" ContentType="application/vnd.openxmlformats-officedocument.presentationml.slide+xml"/>
  <Override PartName="/ppt/slides/slide538.xml" ContentType="application/vnd.openxmlformats-officedocument.presentationml.slide+xml"/>
  <Override PartName="/ppt/slides/slide539.xml" ContentType="application/vnd.openxmlformats-officedocument.presentationml.slide+xml"/>
  <Override PartName="/ppt/slides/slide540.xml" ContentType="application/vnd.openxmlformats-officedocument.presentationml.slide+xml"/>
  <Override PartName="/ppt/slides/slide541.xml" ContentType="application/vnd.openxmlformats-officedocument.presentationml.slide+xml"/>
  <Override PartName="/ppt/slides/slide542.xml" ContentType="application/vnd.openxmlformats-officedocument.presentationml.slide+xml"/>
  <Override PartName="/ppt/slides/slide543.xml" ContentType="application/vnd.openxmlformats-officedocument.presentationml.slide+xml"/>
  <Override PartName="/ppt/slides/slide544.xml" ContentType="application/vnd.openxmlformats-officedocument.presentationml.slide+xml"/>
  <Override PartName="/ppt/slides/slide545.xml" ContentType="application/vnd.openxmlformats-officedocument.presentationml.slide+xml"/>
  <Override PartName="/ppt/notesSlides/notesSlide6.xml" ContentType="application/vnd.openxmlformats-officedocument.presentationml.notesSlide+xml"/>
  <Override PartName="/ppt/slides/slide546.xml" ContentType="application/vnd.openxmlformats-officedocument.presentationml.slide+xml"/>
  <Override PartName="/ppt/slides/slide54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6" r:id="rId1"/>
  </p:sldMasterIdLst>
  <p:notesMasterIdLst>
    <p:notesMasterId r:id="rId2"/>
  </p:notesMasterIdLst>
  <p:sldIdLst>
    <p:sldId id="943" r:id="rId3"/>
    <p:sldId id="944" r:id="rId4"/>
    <p:sldId id="945" r:id="rId5"/>
    <p:sldId id="946" r:id="rId6"/>
    <p:sldId id="947" r:id="rId7"/>
    <p:sldId id="948" r:id="rId8"/>
    <p:sldId id="949" r:id="rId9"/>
    <p:sldId id="950" r:id="rId10"/>
    <p:sldId id="951" r:id="rId11"/>
    <p:sldId id="952" r:id="rId12"/>
    <p:sldId id="953" r:id="rId13"/>
    <p:sldId id="954" r:id="rId14"/>
    <p:sldId id="955" r:id="rId15"/>
    <p:sldId id="956" r:id="rId16"/>
    <p:sldId id="957" r:id="rId17"/>
    <p:sldId id="958" r:id="rId18"/>
    <p:sldId id="959" r:id="rId19"/>
    <p:sldId id="960" r:id="rId20"/>
    <p:sldId id="961" r:id="rId21"/>
    <p:sldId id="962" r:id="rId22"/>
    <p:sldId id="963" r:id="rId23"/>
    <p:sldId id="964" r:id="rId24"/>
    <p:sldId id="965" r:id="rId25"/>
    <p:sldId id="966" r:id="rId26"/>
    <p:sldId id="967" r:id="rId27"/>
    <p:sldId id="968" r:id="rId28"/>
    <p:sldId id="969" r:id="rId29"/>
    <p:sldId id="970" r:id="rId30"/>
    <p:sldId id="971" r:id="rId31"/>
    <p:sldId id="972" r:id="rId32"/>
    <p:sldId id="973" r:id="rId33"/>
    <p:sldId id="974" r:id="rId34"/>
    <p:sldId id="975" r:id="rId35"/>
    <p:sldId id="976" r:id="rId36"/>
    <p:sldId id="977" r:id="rId37"/>
    <p:sldId id="978" r:id="rId38"/>
    <p:sldId id="979" r:id="rId39"/>
    <p:sldId id="980" r:id="rId40"/>
    <p:sldId id="981" r:id="rId41"/>
    <p:sldId id="982" r:id="rId42"/>
    <p:sldId id="983" r:id="rId43"/>
    <p:sldId id="984" r:id="rId44"/>
    <p:sldId id="985" r:id="rId45"/>
    <p:sldId id="986" r:id="rId46"/>
    <p:sldId id="987" r:id="rId47"/>
    <p:sldId id="988" r:id="rId48"/>
    <p:sldId id="989" r:id="rId49"/>
    <p:sldId id="990" r:id="rId50"/>
    <p:sldId id="991" r:id="rId51"/>
    <p:sldId id="992" r:id="rId52"/>
    <p:sldId id="993" r:id="rId53"/>
    <p:sldId id="994" r:id="rId54"/>
    <p:sldId id="995" r:id="rId55"/>
    <p:sldId id="996" r:id="rId56"/>
    <p:sldId id="997" r:id="rId57"/>
    <p:sldId id="998" r:id="rId58"/>
    <p:sldId id="999" r:id="rId59"/>
    <p:sldId id="1000" r:id="rId60"/>
    <p:sldId id="1001" r:id="rId61"/>
    <p:sldId id="1002" r:id="rId62"/>
    <p:sldId id="1003" r:id="rId63"/>
    <p:sldId id="1004" r:id="rId64"/>
    <p:sldId id="1005" r:id="rId65"/>
    <p:sldId id="1006" r:id="rId66"/>
    <p:sldId id="1007" r:id="rId67"/>
    <p:sldId id="1008" r:id="rId68"/>
    <p:sldId id="1009" r:id="rId69"/>
    <p:sldId id="1010" r:id="rId70"/>
    <p:sldId id="1011" r:id="rId71"/>
    <p:sldId id="1012" r:id="rId72"/>
    <p:sldId id="1013" r:id="rId73"/>
    <p:sldId id="1014" r:id="rId74"/>
    <p:sldId id="1015" r:id="rId75"/>
    <p:sldId id="1016" r:id="rId76"/>
    <p:sldId id="1017" r:id="rId77"/>
    <p:sldId id="1018" r:id="rId78"/>
    <p:sldId id="1019" r:id="rId79"/>
    <p:sldId id="1020" r:id="rId80"/>
    <p:sldId id="1021" r:id="rId81"/>
    <p:sldId id="1022" r:id="rId82"/>
    <p:sldId id="1023" r:id="rId83"/>
    <p:sldId id="1024" r:id="rId84"/>
    <p:sldId id="1025" r:id="rId85"/>
    <p:sldId id="1026" r:id="rId86"/>
    <p:sldId id="1027" r:id="rId87"/>
    <p:sldId id="1028" r:id="rId88"/>
    <p:sldId id="1029" r:id="rId89"/>
    <p:sldId id="1030" r:id="rId90"/>
    <p:sldId id="1031" r:id="rId91"/>
    <p:sldId id="1032" r:id="rId92"/>
    <p:sldId id="1033" r:id="rId93"/>
    <p:sldId id="1034" r:id="rId94"/>
    <p:sldId id="1035" r:id="rId95"/>
    <p:sldId id="1036" r:id="rId96"/>
    <p:sldId id="1037" r:id="rId97"/>
    <p:sldId id="1038" r:id="rId98"/>
    <p:sldId id="1039" r:id="rId99"/>
    <p:sldId id="1040" r:id="rId100"/>
    <p:sldId id="1041" r:id="rId101"/>
    <p:sldId id="1042" r:id="rId102"/>
    <p:sldId id="1043" r:id="rId103"/>
    <p:sldId id="1044" r:id="rId104"/>
    <p:sldId id="1045" r:id="rId105"/>
    <p:sldId id="1046" r:id="rId106"/>
    <p:sldId id="1047" r:id="rId107"/>
    <p:sldId id="1048" r:id="rId108"/>
    <p:sldId id="1049" r:id="rId109"/>
    <p:sldId id="1050" r:id="rId110"/>
    <p:sldId id="1051" r:id="rId111"/>
    <p:sldId id="1052" r:id="rId112"/>
    <p:sldId id="1053" r:id="rId113"/>
    <p:sldId id="1054" r:id="rId114"/>
    <p:sldId id="1055" r:id="rId115"/>
    <p:sldId id="1056" r:id="rId116"/>
    <p:sldId id="1057" r:id="rId117"/>
    <p:sldId id="1058" r:id="rId118"/>
    <p:sldId id="1059" r:id="rId119"/>
    <p:sldId id="1060" r:id="rId120"/>
    <p:sldId id="1061" r:id="rId121"/>
    <p:sldId id="1062" r:id="rId122"/>
    <p:sldId id="1063" r:id="rId123"/>
    <p:sldId id="1064" r:id="rId124"/>
    <p:sldId id="1065" r:id="rId125"/>
    <p:sldId id="1066" r:id="rId126"/>
    <p:sldId id="1067" r:id="rId127"/>
    <p:sldId id="1068" r:id="rId128"/>
    <p:sldId id="1069" r:id="rId129"/>
    <p:sldId id="1070" r:id="rId130"/>
    <p:sldId id="1071" r:id="rId131"/>
    <p:sldId id="1072" r:id="rId132"/>
    <p:sldId id="1073" r:id="rId133"/>
    <p:sldId id="1074" r:id="rId134"/>
    <p:sldId id="1075" r:id="rId135"/>
    <p:sldId id="1076" r:id="rId136"/>
    <p:sldId id="1077" r:id="rId137"/>
    <p:sldId id="1078" r:id="rId138"/>
    <p:sldId id="1079" r:id="rId139"/>
    <p:sldId id="1080" r:id="rId140"/>
    <p:sldId id="1081" r:id="rId141"/>
    <p:sldId id="1082" r:id="rId142"/>
    <p:sldId id="1083" r:id="rId143"/>
    <p:sldId id="1084" r:id="rId144"/>
    <p:sldId id="1085" r:id="rId145"/>
    <p:sldId id="1086" r:id="rId146"/>
    <p:sldId id="1087" r:id="rId147"/>
    <p:sldId id="1088" r:id="rId148"/>
    <p:sldId id="1089" r:id="rId149"/>
    <p:sldId id="1090" r:id="rId150"/>
    <p:sldId id="1091" r:id="rId151"/>
    <p:sldId id="1092" r:id="rId152"/>
    <p:sldId id="1093" r:id="rId153"/>
    <p:sldId id="1094" r:id="rId154"/>
    <p:sldId id="1095" r:id="rId155"/>
    <p:sldId id="1096" r:id="rId156"/>
    <p:sldId id="1097" r:id="rId157"/>
    <p:sldId id="1098" r:id="rId158"/>
    <p:sldId id="1099" r:id="rId159"/>
    <p:sldId id="1100" r:id="rId160"/>
    <p:sldId id="1101" r:id="rId161"/>
    <p:sldId id="1102" r:id="rId162"/>
    <p:sldId id="1103" r:id="rId163"/>
    <p:sldId id="1104" r:id="rId164"/>
    <p:sldId id="1105" r:id="rId165"/>
    <p:sldId id="1106" r:id="rId166"/>
    <p:sldId id="1107" r:id="rId167"/>
    <p:sldId id="1108" r:id="rId168"/>
    <p:sldId id="1109" r:id="rId169"/>
    <p:sldId id="1110" r:id="rId170"/>
    <p:sldId id="1111" r:id="rId171"/>
    <p:sldId id="1112" r:id="rId172"/>
    <p:sldId id="1113" r:id="rId173"/>
    <p:sldId id="1114" r:id="rId174"/>
    <p:sldId id="1115" r:id="rId175"/>
    <p:sldId id="1116" r:id="rId176"/>
    <p:sldId id="1117" r:id="rId177"/>
    <p:sldId id="1118" r:id="rId178"/>
    <p:sldId id="1119" r:id="rId179"/>
    <p:sldId id="1120" r:id="rId180"/>
    <p:sldId id="1121" r:id="rId181"/>
    <p:sldId id="1122" r:id="rId182"/>
    <p:sldId id="1123" r:id="rId183"/>
    <p:sldId id="1124" r:id="rId184"/>
    <p:sldId id="1125" r:id="rId185"/>
    <p:sldId id="1126" r:id="rId186"/>
    <p:sldId id="1127" r:id="rId187"/>
    <p:sldId id="1128" r:id="rId188"/>
    <p:sldId id="1129" r:id="rId189"/>
    <p:sldId id="1130" r:id="rId190"/>
    <p:sldId id="1131" r:id="rId191"/>
    <p:sldId id="1132" r:id="rId192"/>
    <p:sldId id="1133" r:id="rId193"/>
    <p:sldId id="1134" r:id="rId194"/>
    <p:sldId id="1135" r:id="rId195"/>
    <p:sldId id="1136" r:id="rId196"/>
    <p:sldId id="1137" r:id="rId197"/>
    <p:sldId id="1138" r:id="rId198"/>
    <p:sldId id="1139" r:id="rId199"/>
    <p:sldId id="1140" r:id="rId200"/>
    <p:sldId id="1141" r:id="rId201"/>
    <p:sldId id="1142" r:id="rId202"/>
    <p:sldId id="1143" r:id="rId203"/>
    <p:sldId id="1144" r:id="rId204"/>
    <p:sldId id="1145" r:id="rId205"/>
    <p:sldId id="1146" r:id="rId206"/>
    <p:sldId id="1147" r:id="rId207"/>
    <p:sldId id="1148" r:id="rId208"/>
    <p:sldId id="1149" r:id="rId209"/>
    <p:sldId id="1150" r:id="rId210"/>
    <p:sldId id="1151" r:id="rId211"/>
    <p:sldId id="1152" r:id="rId212"/>
    <p:sldId id="1153" r:id="rId213"/>
    <p:sldId id="1154" r:id="rId214"/>
    <p:sldId id="1155" r:id="rId215"/>
    <p:sldId id="1156" r:id="rId216"/>
    <p:sldId id="1157" r:id="rId217"/>
    <p:sldId id="1158" r:id="rId218"/>
    <p:sldId id="1159" r:id="rId219"/>
    <p:sldId id="1160" r:id="rId220"/>
    <p:sldId id="1161" r:id="rId221"/>
    <p:sldId id="1162" r:id="rId222"/>
    <p:sldId id="1163" r:id="rId223"/>
    <p:sldId id="1164" r:id="rId224"/>
    <p:sldId id="1165" r:id="rId225"/>
    <p:sldId id="1166" r:id="rId226"/>
    <p:sldId id="1167" r:id="rId227"/>
    <p:sldId id="1168" r:id="rId228"/>
    <p:sldId id="1169" r:id="rId229"/>
    <p:sldId id="1170" r:id="rId230"/>
    <p:sldId id="1171" r:id="rId231"/>
    <p:sldId id="1172" r:id="rId232"/>
    <p:sldId id="1173" r:id="rId233"/>
    <p:sldId id="1174" r:id="rId234"/>
    <p:sldId id="1175" r:id="rId235"/>
    <p:sldId id="1176" r:id="rId236"/>
    <p:sldId id="1177" r:id="rId237"/>
    <p:sldId id="1178" r:id="rId238"/>
    <p:sldId id="1179" r:id="rId239"/>
    <p:sldId id="1180" r:id="rId240"/>
    <p:sldId id="1181" r:id="rId241"/>
    <p:sldId id="1182" r:id="rId242"/>
    <p:sldId id="1183" r:id="rId243"/>
    <p:sldId id="1184" r:id="rId244"/>
    <p:sldId id="1185" r:id="rId245"/>
    <p:sldId id="1186" r:id="rId246"/>
    <p:sldId id="1187" r:id="rId247"/>
    <p:sldId id="1188" r:id="rId248"/>
    <p:sldId id="1189" r:id="rId249"/>
    <p:sldId id="1190" r:id="rId250"/>
    <p:sldId id="1191" r:id="rId251"/>
    <p:sldId id="1192" r:id="rId252"/>
    <p:sldId id="1193" r:id="rId253"/>
    <p:sldId id="1194" r:id="rId254"/>
    <p:sldId id="1195" r:id="rId255"/>
    <p:sldId id="1196" r:id="rId256"/>
    <p:sldId id="1197" r:id="rId257"/>
    <p:sldId id="1198" r:id="rId258"/>
    <p:sldId id="1199" r:id="rId259"/>
    <p:sldId id="1200" r:id="rId260"/>
    <p:sldId id="1201" r:id="rId261"/>
    <p:sldId id="1202" r:id="rId262"/>
    <p:sldId id="1203" r:id="rId263"/>
    <p:sldId id="1204" r:id="rId264"/>
    <p:sldId id="1205" r:id="rId265"/>
    <p:sldId id="1206" r:id="rId266"/>
    <p:sldId id="1207" r:id="rId267"/>
    <p:sldId id="1208" r:id="rId268"/>
    <p:sldId id="1209" r:id="rId269"/>
    <p:sldId id="1210" r:id="rId270"/>
    <p:sldId id="1211" r:id="rId271"/>
    <p:sldId id="1212" r:id="rId272"/>
    <p:sldId id="1213" r:id="rId273"/>
    <p:sldId id="1214" r:id="rId274"/>
    <p:sldId id="1215" r:id="rId275"/>
    <p:sldId id="1216" r:id="rId276"/>
    <p:sldId id="1217" r:id="rId277"/>
    <p:sldId id="1218" r:id="rId278"/>
    <p:sldId id="1219" r:id="rId279"/>
    <p:sldId id="1220" r:id="rId280"/>
    <p:sldId id="1221" r:id="rId281"/>
    <p:sldId id="1222" r:id="rId282"/>
    <p:sldId id="1223" r:id="rId283"/>
    <p:sldId id="1224" r:id="rId284"/>
    <p:sldId id="1225" r:id="rId285"/>
    <p:sldId id="1226" r:id="rId286"/>
    <p:sldId id="1227" r:id="rId287"/>
    <p:sldId id="1228" r:id="rId288"/>
    <p:sldId id="1229" r:id="rId289"/>
    <p:sldId id="1230" r:id="rId290"/>
    <p:sldId id="1231" r:id="rId291"/>
    <p:sldId id="1232" r:id="rId292"/>
    <p:sldId id="1233" r:id="rId293"/>
    <p:sldId id="1234" r:id="rId294"/>
    <p:sldId id="1235" r:id="rId295"/>
    <p:sldId id="1236" r:id="rId296"/>
    <p:sldId id="1237" r:id="rId297"/>
    <p:sldId id="1238" r:id="rId298"/>
    <p:sldId id="1239" r:id="rId299"/>
    <p:sldId id="1240" r:id="rId300"/>
    <p:sldId id="1241" r:id="rId301"/>
    <p:sldId id="1242" r:id="rId302"/>
    <p:sldId id="1243" r:id="rId303"/>
    <p:sldId id="1244" r:id="rId304"/>
    <p:sldId id="1245" r:id="rId305"/>
    <p:sldId id="1246" r:id="rId306"/>
    <p:sldId id="1247" r:id="rId307"/>
    <p:sldId id="1248" r:id="rId308"/>
    <p:sldId id="1249" r:id="rId309"/>
    <p:sldId id="1250" r:id="rId310"/>
    <p:sldId id="1251" r:id="rId311"/>
    <p:sldId id="1252" r:id="rId312"/>
    <p:sldId id="1253" r:id="rId313"/>
    <p:sldId id="1254" r:id="rId314"/>
    <p:sldId id="1255" r:id="rId315"/>
    <p:sldId id="1256" r:id="rId316"/>
    <p:sldId id="1257" r:id="rId317"/>
    <p:sldId id="1258" r:id="rId318"/>
    <p:sldId id="1259" r:id="rId319"/>
    <p:sldId id="1260" r:id="rId320"/>
    <p:sldId id="1261" r:id="rId321"/>
    <p:sldId id="1262" r:id="rId322"/>
    <p:sldId id="1263" r:id="rId323"/>
    <p:sldId id="1264" r:id="rId324"/>
    <p:sldId id="1265" r:id="rId325"/>
    <p:sldId id="1266" r:id="rId326"/>
    <p:sldId id="1267" r:id="rId327"/>
    <p:sldId id="1268" r:id="rId328"/>
    <p:sldId id="1269" r:id="rId329"/>
    <p:sldId id="1270" r:id="rId330"/>
    <p:sldId id="1271" r:id="rId331"/>
    <p:sldId id="1272" r:id="rId332"/>
    <p:sldId id="1273" r:id="rId333"/>
    <p:sldId id="1274" r:id="rId334"/>
    <p:sldId id="1275" r:id="rId335"/>
    <p:sldId id="1276" r:id="rId336"/>
    <p:sldId id="1277" r:id="rId337"/>
    <p:sldId id="1278" r:id="rId338"/>
    <p:sldId id="1279" r:id="rId339"/>
    <p:sldId id="1280" r:id="rId340"/>
    <p:sldId id="1281" r:id="rId341"/>
    <p:sldId id="1282" r:id="rId342"/>
    <p:sldId id="1283" r:id="rId343"/>
    <p:sldId id="1284" r:id="rId344"/>
    <p:sldId id="1285" r:id="rId345"/>
    <p:sldId id="1286" r:id="rId346"/>
    <p:sldId id="1287" r:id="rId347"/>
    <p:sldId id="1288" r:id="rId348"/>
    <p:sldId id="1289" r:id="rId349"/>
    <p:sldId id="1290" r:id="rId350"/>
    <p:sldId id="1291" r:id="rId351"/>
    <p:sldId id="1292" r:id="rId352"/>
    <p:sldId id="1293" r:id="rId353"/>
    <p:sldId id="1294" r:id="rId354"/>
    <p:sldId id="1295" r:id="rId355"/>
    <p:sldId id="1296" r:id="rId356"/>
    <p:sldId id="1297" r:id="rId357"/>
    <p:sldId id="1298" r:id="rId358"/>
    <p:sldId id="1299" r:id="rId359"/>
    <p:sldId id="1300" r:id="rId360"/>
    <p:sldId id="1301" r:id="rId361"/>
    <p:sldId id="1302" r:id="rId362"/>
    <p:sldId id="1303" r:id="rId363"/>
    <p:sldId id="1304" r:id="rId364"/>
    <p:sldId id="1305" r:id="rId365"/>
    <p:sldId id="1306" r:id="rId366"/>
    <p:sldId id="1307" r:id="rId367"/>
    <p:sldId id="1308" r:id="rId368"/>
    <p:sldId id="1309" r:id="rId369"/>
    <p:sldId id="1310" r:id="rId370"/>
    <p:sldId id="1311" r:id="rId371"/>
    <p:sldId id="1312" r:id="rId372"/>
    <p:sldId id="1313" r:id="rId373"/>
    <p:sldId id="1314" r:id="rId374"/>
    <p:sldId id="1315" r:id="rId375"/>
    <p:sldId id="1316" r:id="rId376"/>
    <p:sldId id="1317" r:id="rId377"/>
    <p:sldId id="1318" r:id="rId378"/>
    <p:sldId id="1319" r:id="rId379"/>
    <p:sldId id="1320" r:id="rId380"/>
    <p:sldId id="1321" r:id="rId381"/>
    <p:sldId id="1322" r:id="rId382"/>
    <p:sldId id="1323" r:id="rId383"/>
    <p:sldId id="1324" r:id="rId384"/>
    <p:sldId id="1325" r:id="rId385"/>
    <p:sldId id="1326" r:id="rId386"/>
    <p:sldId id="1327" r:id="rId387"/>
    <p:sldId id="1328" r:id="rId388"/>
    <p:sldId id="1329" r:id="rId389"/>
    <p:sldId id="1330" r:id="rId390"/>
    <p:sldId id="1331" r:id="rId391"/>
    <p:sldId id="1332" r:id="rId392"/>
    <p:sldId id="1333" r:id="rId393"/>
    <p:sldId id="1334" r:id="rId394"/>
    <p:sldId id="1335" r:id="rId395"/>
    <p:sldId id="1336" r:id="rId396"/>
    <p:sldId id="1337" r:id="rId397"/>
    <p:sldId id="1338" r:id="rId398"/>
    <p:sldId id="1339" r:id="rId399"/>
    <p:sldId id="1340" r:id="rId400"/>
    <p:sldId id="1341" r:id="rId401"/>
    <p:sldId id="1342" r:id="rId402"/>
    <p:sldId id="1343" r:id="rId403"/>
    <p:sldId id="1344" r:id="rId404"/>
    <p:sldId id="1345" r:id="rId405"/>
    <p:sldId id="1346" r:id="rId406"/>
    <p:sldId id="1347" r:id="rId407"/>
    <p:sldId id="1348" r:id="rId408"/>
    <p:sldId id="1349" r:id="rId409"/>
    <p:sldId id="1350" r:id="rId410"/>
    <p:sldId id="1351" r:id="rId411"/>
    <p:sldId id="1352" r:id="rId412"/>
    <p:sldId id="1353" r:id="rId413"/>
    <p:sldId id="1354" r:id="rId414"/>
    <p:sldId id="1355" r:id="rId415"/>
    <p:sldId id="1356" r:id="rId416"/>
    <p:sldId id="1357" r:id="rId417"/>
    <p:sldId id="1358" r:id="rId418"/>
    <p:sldId id="1359" r:id="rId419"/>
    <p:sldId id="1360" r:id="rId420"/>
    <p:sldId id="1361" r:id="rId421"/>
    <p:sldId id="1362" r:id="rId422"/>
    <p:sldId id="1363" r:id="rId423"/>
    <p:sldId id="1364" r:id="rId424"/>
    <p:sldId id="1365" r:id="rId425"/>
    <p:sldId id="1366" r:id="rId426"/>
    <p:sldId id="1367" r:id="rId427"/>
    <p:sldId id="1368" r:id="rId428"/>
    <p:sldId id="1369" r:id="rId429"/>
    <p:sldId id="1370" r:id="rId430"/>
    <p:sldId id="1371" r:id="rId431"/>
    <p:sldId id="1372" r:id="rId432"/>
    <p:sldId id="1373" r:id="rId433"/>
    <p:sldId id="1374" r:id="rId434"/>
    <p:sldId id="1375" r:id="rId435"/>
    <p:sldId id="1376" r:id="rId436"/>
    <p:sldId id="1377" r:id="rId437"/>
    <p:sldId id="1378" r:id="rId438"/>
    <p:sldId id="1379" r:id="rId439"/>
    <p:sldId id="1380" r:id="rId440"/>
    <p:sldId id="1381" r:id="rId441"/>
    <p:sldId id="1382" r:id="rId442"/>
    <p:sldId id="1383" r:id="rId443"/>
    <p:sldId id="1384" r:id="rId444"/>
    <p:sldId id="1385" r:id="rId445"/>
    <p:sldId id="1386" r:id="rId446"/>
    <p:sldId id="1387" r:id="rId447"/>
    <p:sldId id="1388" r:id="rId448"/>
    <p:sldId id="1389" r:id="rId449"/>
    <p:sldId id="1390" r:id="rId450"/>
    <p:sldId id="1391" r:id="rId451"/>
    <p:sldId id="1392" r:id="rId452"/>
    <p:sldId id="1393" r:id="rId453"/>
    <p:sldId id="1394" r:id="rId454"/>
    <p:sldId id="1395" r:id="rId455"/>
    <p:sldId id="1396" r:id="rId456"/>
    <p:sldId id="1397" r:id="rId457"/>
    <p:sldId id="1398" r:id="rId458"/>
    <p:sldId id="1399" r:id="rId459"/>
    <p:sldId id="1400" r:id="rId460"/>
    <p:sldId id="1401" r:id="rId461"/>
    <p:sldId id="1402" r:id="rId462"/>
    <p:sldId id="1403" r:id="rId463"/>
    <p:sldId id="1404" r:id="rId464"/>
    <p:sldId id="1405" r:id="rId465"/>
    <p:sldId id="1406" r:id="rId466"/>
    <p:sldId id="1407" r:id="rId467"/>
    <p:sldId id="1408" r:id="rId468"/>
    <p:sldId id="1409" r:id="rId469"/>
    <p:sldId id="1410" r:id="rId470"/>
    <p:sldId id="1411" r:id="rId471"/>
    <p:sldId id="1412" r:id="rId472"/>
    <p:sldId id="1413" r:id="rId473"/>
    <p:sldId id="1414" r:id="rId474"/>
    <p:sldId id="1415" r:id="rId475"/>
    <p:sldId id="1416" r:id="rId476"/>
    <p:sldId id="1417" r:id="rId477"/>
    <p:sldId id="1418" r:id="rId478"/>
    <p:sldId id="1419" r:id="rId479"/>
    <p:sldId id="1420" r:id="rId480"/>
    <p:sldId id="1421" r:id="rId481"/>
    <p:sldId id="1422" r:id="rId482"/>
    <p:sldId id="1423" r:id="rId483"/>
    <p:sldId id="1424" r:id="rId484"/>
    <p:sldId id="1425" r:id="rId485"/>
    <p:sldId id="1426" r:id="rId486"/>
    <p:sldId id="1427" r:id="rId487"/>
    <p:sldId id="1428" r:id="rId488"/>
    <p:sldId id="1429" r:id="rId489"/>
    <p:sldId id="1430" r:id="rId490"/>
    <p:sldId id="1431" r:id="rId491"/>
    <p:sldId id="1432" r:id="rId492"/>
    <p:sldId id="1433" r:id="rId493"/>
    <p:sldId id="1434" r:id="rId494"/>
    <p:sldId id="1435" r:id="rId495"/>
    <p:sldId id="1436" r:id="rId496"/>
    <p:sldId id="1437" r:id="rId497"/>
    <p:sldId id="1438" r:id="rId498"/>
    <p:sldId id="1439" r:id="rId499"/>
    <p:sldId id="1440" r:id="rId500"/>
    <p:sldId id="1441" r:id="rId501"/>
    <p:sldId id="1442" r:id="rId502"/>
    <p:sldId id="1443" r:id="rId503"/>
    <p:sldId id="1444" r:id="rId504"/>
    <p:sldId id="1445" r:id="rId505"/>
    <p:sldId id="1446" r:id="rId506"/>
    <p:sldId id="1447" r:id="rId507"/>
    <p:sldId id="1448" r:id="rId508"/>
    <p:sldId id="1449" r:id="rId509"/>
    <p:sldId id="1450" r:id="rId510"/>
    <p:sldId id="1451" r:id="rId511"/>
    <p:sldId id="1452" r:id="rId512"/>
    <p:sldId id="1453" r:id="rId513"/>
    <p:sldId id="1454" r:id="rId514"/>
    <p:sldId id="1455" r:id="rId515"/>
    <p:sldId id="1456" r:id="rId516"/>
    <p:sldId id="1457" r:id="rId517"/>
    <p:sldId id="1458" r:id="rId518"/>
    <p:sldId id="1459" r:id="rId519"/>
    <p:sldId id="1460" r:id="rId520"/>
    <p:sldId id="1461" r:id="rId521"/>
    <p:sldId id="1462" r:id="rId522"/>
    <p:sldId id="1463" r:id="rId523"/>
    <p:sldId id="1464" r:id="rId524"/>
    <p:sldId id="1465" r:id="rId525"/>
    <p:sldId id="1466" r:id="rId526"/>
    <p:sldId id="1467" r:id="rId527"/>
    <p:sldId id="1468" r:id="rId528"/>
    <p:sldId id="1469" r:id="rId529"/>
    <p:sldId id="1470" r:id="rId530"/>
    <p:sldId id="1471" r:id="rId531"/>
    <p:sldId id="1472" r:id="rId532"/>
    <p:sldId id="1473" r:id="rId533"/>
    <p:sldId id="1474" r:id="rId534"/>
    <p:sldId id="1475" r:id="rId535"/>
    <p:sldId id="1476" r:id="rId536"/>
    <p:sldId id="1477" r:id="rId537"/>
    <p:sldId id="1478" r:id="rId538"/>
    <p:sldId id="1479" r:id="rId539"/>
    <p:sldId id="1480" r:id="rId540"/>
    <p:sldId id="1481" r:id="rId541"/>
    <p:sldId id="1482" r:id="rId542"/>
    <p:sldId id="1483" r:id="rId543"/>
    <p:sldId id="1484" r:id="rId544"/>
    <p:sldId id="1485" r:id="rId545"/>
    <p:sldId id="1486" r:id="rId546"/>
    <p:sldId id="1487" r:id="rId547"/>
    <p:sldId id="1488" r:id="rId548"/>
    <p:sldId id="1489" r:id="rId549"/>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6978" autoAdjust="0"/>
    <p:restoredTop sz="94676" autoAdjust="0"/>
  </p:normalViewPr>
  <p:slideViewPr>
    <p:cSldViewPr>
      <p:cViewPr varScale="1">
        <p:scale>
          <a:sx n="72" d="100"/>
          <a:sy n="72" d="100"/>
        </p:scale>
        <p:origin x="1266" y="78"/>
      </p:cViewPr>
      <p:guideLst>
        <p:guide orient="horz" pos="2160"/>
        <p:guide pos="2880"/>
      </p:guideLst>
    </p:cSldViewPr>
  </p:slideViewPr>
  <p:outlineViewPr>
    <p:cViewPr>
      <p:scale>
        <a:sx n="33" d="100"/>
        <a:sy n="33" d="100"/>
      </p:scale>
      <p:origin x="0" y="2073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slide" Target="slides/slide237.xml"/><Relationship Id="rId240" Type="http://schemas.openxmlformats.org/officeDocument/2006/relationships/slide" Target="slides/slide238.xml"/><Relationship Id="rId241" Type="http://schemas.openxmlformats.org/officeDocument/2006/relationships/slide" Target="slides/slide239.xml"/><Relationship Id="rId242" Type="http://schemas.openxmlformats.org/officeDocument/2006/relationships/slide" Target="slides/slide240.xml"/><Relationship Id="rId243" Type="http://schemas.openxmlformats.org/officeDocument/2006/relationships/slide" Target="slides/slide241.xml"/><Relationship Id="rId244" Type="http://schemas.openxmlformats.org/officeDocument/2006/relationships/slide" Target="slides/slide242.xml"/><Relationship Id="rId245" Type="http://schemas.openxmlformats.org/officeDocument/2006/relationships/slide" Target="slides/slide243.xml"/><Relationship Id="rId246" Type="http://schemas.openxmlformats.org/officeDocument/2006/relationships/slide" Target="slides/slide244.xml"/><Relationship Id="rId247" Type="http://schemas.openxmlformats.org/officeDocument/2006/relationships/slide" Target="slides/slide245.xml"/><Relationship Id="rId248" Type="http://schemas.openxmlformats.org/officeDocument/2006/relationships/slide" Target="slides/slide246.xml"/><Relationship Id="rId249" Type="http://schemas.openxmlformats.org/officeDocument/2006/relationships/slide" Target="slides/slide247.xml"/><Relationship Id="rId250" Type="http://schemas.openxmlformats.org/officeDocument/2006/relationships/slide" Target="slides/slide248.xml"/><Relationship Id="rId251" Type="http://schemas.openxmlformats.org/officeDocument/2006/relationships/slide" Target="slides/slide249.xml"/><Relationship Id="rId252" Type="http://schemas.openxmlformats.org/officeDocument/2006/relationships/slide" Target="slides/slide250.xml"/><Relationship Id="rId253" Type="http://schemas.openxmlformats.org/officeDocument/2006/relationships/slide" Target="slides/slide251.xml"/><Relationship Id="rId254" Type="http://schemas.openxmlformats.org/officeDocument/2006/relationships/slide" Target="slides/slide252.xml"/><Relationship Id="rId255" Type="http://schemas.openxmlformats.org/officeDocument/2006/relationships/slide" Target="slides/slide253.xml"/><Relationship Id="rId256" Type="http://schemas.openxmlformats.org/officeDocument/2006/relationships/slide" Target="slides/slide254.xml"/><Relationship Id="rId257" Type="http://schemas.openxmlformats.org/officeDocument/2006/relationships/slide" Target="slides/slide255.xml"/><Relationship Id="rId258" Type="http://schemas.openxmlformats.org/officeDocument/2006/relationships/slide" Target="slides/slide256.xml"/><Relationship Id="rId259" Type="http://schemas.openxmlformats.org/officeDocument/2006/relationships/slide" Target="slides/slide257.xml"/><Relationship Id="rId260" Type="http://schemas.openxmlformats.org/officeDocument/2006/relationships/slide" Target="slides/slide258.xml"/><Relationship Id="rId261" Type="http://schemas.openxmlformats.org/officeDocument/2006/relationships/slide" Target="slides/slide259.xml"/><Relationship Id="rId262" Type="http://schemas.openxmlformats.org/officeDocument/2006/relationships/slide" Target="slides/slide260.xml"/><Relationship Id="rId263" Type="http://schemas.openxmlformats.org/officeDocument/2006/relationships/slide" Target="slides/slide261.xml"/><Relationship Id="rId264" Type="http://schemas.openxmlformats.org/officeDocument/2006/relationships/slide" Target="slides/slide262.xml"/><Relationship Id="rId265" Type="http://schemas.openxmlformats.org/officeDocument/2006/relationships/slide" Target="slides/slide263.xml"/><Relationship Id="rId266" Type="http://schemas.openxmlformats.org/officeDocument/2006/relationships/slide" Target="slides/slide264.xml"/><Relationship Id="rId267" Type="http://schemas.openxmlformats.org/officeDocument/2006/relationships/slide" Target="slides/slide265.xml"/><Relationship Id="rId268" Type="http://schemas.openxmlformats.org/officeDocument/2006/relationships/slide" Target="slides/slide266.xml"/><Relationship Id="rId269" Type="http://schemas.openxmlformats.org/officeDocument/2006/relationships/slide" Target="slides/slide267.xml"/><Relationship Id="rId270" Type="http://schemas.openxmlformats.org/officeDocument/2006/relationships/slide" Target="slides/slide268.xml"/><Relationship Id="rId271" Type="http://schemas.openxmlformats.org/officeDocument/2006/relationships/slide" Target="slides/slide269.xml"/><Relationship Id="rId272" Type="http://schemas.openxmlformats.org/officeDocument/2006/relationships/slide" Target="slides/slide270.xml"/><Relationship Id="rId273" Type="http://schemas.openxmlformats.org/officeDocument/2006/relationships/slide" Target="slides/slide271.xml"/><Relationship Id="rId274" Type="http://schemas.openxmlformats.org/officeDocument/2006/relationships/slide" Target="slides/slide272.xml"/><Relationship Id="rId275" Type="http://schemas.openxmlformats.org/officeDocument/2006/relationships/slide" Target="slides/slide273.xml"/><Relationship Id="rId276" Type="http://schemas.openxmlformats.org/officeDocument/2006/relationships/slide" Target="slides/slide274.xml"/><Relationship Id="rId277" Type="http://schemas.openxmlformats.org/officeDocument/2006/relationships/slide" Target="slides/slide275.xml"/><Relationship Id="rId278" Type="http://schemas.openxmlformats.org/officeDocument/2006/relationships/slide" Target="slides/slide276.xml"/><Relationship Id="rId279" Type="http://schemas.openxmlformats.org/officeDocument/2006/relationships/slide" Target="slides/slide277.xml"/><Relationship Id="rId280" Type="http://schemas.openxmlformats.org/officeDocument/2006/relationships/slide" Target="slides/slide278.xml"/><Relationship Id="rId281" Type="http://schemas.openxmlformats.org/officeDocument/2006/relationships/slide" Target="slides/slide279.xml"/><Relationship Id="rId282" Type="http://schemas.openxmlformats.org/officeDocument/2006/relationships/slide" Target="slides/slide280.xml"/><Relationship Id="rId283" Type="http://schemas.openxmlformats.org/officeDocument/2006/relationships/slide" Target="slides/slide281.xml"/><Relationship Id="rId284" Type="http://schemas.openxmlformats.org/officeDocument/2006/relationships/slide" Target="slides/slide282.xml"/><Relationship Id="rId285" Type="http://schemas.openxmlformats.org/officeDocument/2006/relationships/slide" Target="slides/slide283.xml"/><Relationship Id="rId286" Type="http://schemas.openxmlformats.org/officeDocument/2006/relationships/slide" Target="slides/slide284.xml"/><Relationship Id="rId287" Type="http://schemas.openxmlformats.org/officeDocument/2006/relationships/slide" Target="slides/slide285.xml"/><Relationship Id="rId288" Type="http://schemas.openxmlformats.org/officeDocument/2006/relationships/slide" Target="slides/slide286.xml"/><Relationship Id="rId289" Type="http://schemas.openxmlformats.org/officeDocument/2006/relationships/slide" Target="slides/slide287.xml"/><Relationship Id="rId290" Type="http://schemas.openxmlformats.org/officeDocument/2006/relationships/slide" Target="slides/slide288.xml"/><Relationship Id="rId291" Type="http://schemas.openxmlformats.org/officeDocument/2006/relationships/slide" Target="slides/slide289.xml"/><Relationship Id="rId292" Type="http://schemas.openxmlformats.org/officeDocument/2006/relationships/slide" Target="slides/slide290.xml"/><Relationship Id="rId293" Type="http://schemas.openxmlformats.org/officeDocument/2006/relationships/slide" Target="slides/slide291.xml"/><Relationship Id="rId294" Type="http://schemas.openxmlformats.org/officeDocument/2006/relationships/slide" Target="slides/slide292.xml"/><Relationship Id="rId295" Type="http://schemas.openxmlformats.org/officeDocument/2006/relationships/slide" Target="slides/slide293.xml"/><Relationship Id="rId296" Type="http://schemas.openxmlformats.org/officeDocument/2006/relationships/slide" Target="slides/slide294.xml"/><Relationship Id="rId297" Type="http://schemas.openxmlformats.org/officeDocument/2006/relationships/slide" Target="slides/slide295.xml"/><Relationship Id="rId298" Type="http://schemas.openxmlformats.org/officeDocument/2006/relationships/slide" Target="slides/slide296.xml"/><Relationship Id="rId299" Type="http://schemas.openxmlformats.org/officeDocument/2006/relationships/slide" Target="slides/slide297.xml"/><Relationship Id="rId300" Type="http://schemas.openxmlformats.org/officeDocument/2006/relationships/slide" Target="slides/slide298.xml"/><Relationship Id="rId301" Type="http://schemas.openxmlformats.org/officeDocument/2006/relationships/slide" Target="slides/slide299.xml"/><Relationship Id="rId302" Type="http://schemas.openxmlformats.org/officeDocument/2006/relationships/slide" Target="slides/slide300.xml"/><Relationship Id="rId303" Type="http://schemas.openxmlformats.org/officeDocument/2006/relationships/slide" Target="slides/slide301.xml"/><Relationship Id="rId304" Type="http://schemas.openxmlformats.org/officeDocument/2006/relationships/slide" Target="slides/slide302.xml"/><Relationship Id="rId305" Type="http://schemas.openxmlformats.org/officeDocument/2006/relationships/slide" Target="slides/slide303.xml"/><Relationship Id="rId306" Type="http://schemas.openxmlformats.org/officeDocument/2006/relationships/slide" Target="slides/slide304.xml"/><Relationship Id="rId307" Type="http://schemas.openxmlformats.org/officeDocument/2006/relationships/slide" Target="slides/slide305.xml"/><Relationship Id="rId308" Type="http://schemas.openxmlformats.org/officeDocument/2006/relationships/slide" Target="slides/slide306.xml"/><Relationship Id="rId309" Type="http://schemas.openxmlformats.org/officeDocument/2006/relationships/slide" Target="slides/slide307.xml"/><Relationship Id="rId310" Type="http://schemas.openxmlformats.org/officeDocument/2006/relationships/slide" Target="slides/slide308.xml"/><Relationship Id="rId311" Type="http://schemas.openxmlformats.org/officeDocument/2006/relationships/slide" Target="slides/slide309.xml"/><Relationship Id="rId312" Type="http://schemas.openxmlformats.org/officeDocument/2006/relationships/slide" Target="slides/slide310.xml"/><Relationship Id="rId313" Type="http://schemas.openxmlformats.org/officeDocument/2006/relationships/slide" Target="slides/slide311.xml"/><Relationship Id="rId314" Type="http://schemas.openxmlformats.org/officeDocument/2006/relationships/slide" Target="slides/slide312.xml"/><Relationship Id="rId315" Type="http://schemas.openxmlformats.org/officeDocument/2006/relationships/slide" Target="slides/slide313.xml"/><Relationship Id="rId316" Type="http://schemas.openxmlformats.org/officeDocument/2006/relationships/slide" Target="slides/slide314.xml"/><Relationship Id="rId317" Type="http://schemas.openxmlformats.org/officeDocument/2006/relationships/slide" Target="slides/slide315.xml"/><Relationship Id="rId318" Type="http://schemas.openxmlformats.org/officeDocument/2006/relationships/slide" Target="slides/slide316.xml"/><Relationship Id="rId319" Type="http://schemas.openxmlformats.org/officeDocument/2006/relationships/slide" Target="slides/slide317.xml"/><Relationship Id="rId320" Type="http://schemas.openxmlformats.org/officeDocument/2006/relationships/slide" Target="slides/slide318.xml"/><Relationship Id="rId321" Type="http://schemas.openxmlformats.org/officeDocument/2006/relationships/slide" Target="slides/slide319.xml"/><Relationship Id="rId322" Type="http://schemas.openxmlformats.org/officeDocument/2006/relationships/slide" Target="slides/slide320.xml"/><Relationship Id="rId323" Type="http://schemas.openxmlformats.org/officeDocument/2006/relationships/slide" Target="slides/slide321.xml"/><Relationship Id="rId324" Type="http://schemas.openxmlformats.org/officeDocument/2006/relationships/slide" Target="slides/slide322.xml"/><Relationship Id="rId325" Type="http://schemas.openxmlformats.org/officeDocument/2006/relationships/slide" Target="slides/slide323.xml"/><Relationship Id="rId326" Type="http://schemas.openxmlformats.org/officeDocument/2006/relationships/slide" Target="slides/slide324.xml"/><Relationship Id="rId327" Type="http://schemas.openxmlformats.org/officeDocument/2006/relationships/slide" Target="slides/slide325.xml"/><Relationship Id="rId328" Type="http://schemas.openxmlformats.org/officeDocument/2006/relationships/slide" Target="slides/slide326.xml"/><Relationship Id="rId329" Type="http://schemas.openxmlformats.org/officeDocument/2006/relationships/slide" Target="slides/slide327.xml"/><Relationship Id="rId330" Type="http://schemas.openxmlformats.org/officeDocument/2006/relationships/slide" Target="slides/slide328.xml"/><Relationship Id="rId331" Type="http://schemas.openxmlformats.org/officeDocument/2006/relationships/slide" Target="slides/slide329.xml"/><Relationship Id="rId332" Type="http://schemas.openxmlformats.org/officeDocument/2006/relationships/slide" Target="slides/slide330.xml"/><Relationship Id="rId333" Type="http://schemas.openxmlformats.org/officeDocument/2006/relationships/slide" Target="slides/slide331.xml"/><Relationship Id="rId334" Type="http://schemas.openxmlformats.org/officeDocument/2006/relationships/slide" Target="slides/slide332.xml"/><Relationship Id="rId335" Type="http://schemas.openxmlformats.org/officeDocument/2006/relationships/slide" Target="slides/slide333.xml"/><Relationship Id="rId336" Type="http://schemas.openxmlformats.org/officeDocument/2006/relationships/slide" Target="slides/slide334.xml"/><Relationship Id="rId337" Type="http://schemas.openxmlformats.org/officeDocument/2006/relationships/slide" Target="slides/slide335.xml"/><Relationship Id="rId338" Type="http://schemas.openxmlformats.org/officeDocument/2006/relationships/slide" Target="slides/slide336.xml"/><Relationship Id="rId339" Type="http://schemas.openxmlformats.org/officeDocument/2006/relationships/slide" Target="slides/slide337.xml"/><Relationship Id="rId340" Type="http://schemas.openxmlformats.org/officeDocument/2006/relationships/slide" Target="slides/slide338.xml"/><Relationship Id="rId341" Type="http://schemas.openxmlformats.org/officeDocument/2006/relationships/slide" Target="slides/slide339.xml"/><Relationship Id="rId342" Type="http://schemas.openxmlformats.org/officeDocument/2006/relationships/slide" Target="slides/slide340.xml"/><Relationship Id="rId343" Type="http://schemas.openxmlformats.org/officeDocument/2006/relationships/slide" Target="slides/slide341.xml"/><Relationship Id="rId344" Type="http://schemas.openxmlformats.org/officeDocument/2006/relationships/slide" Target="slides/slide342.xml"/><Relationship Id="rId345" Type="http://schemas.openxmlformats.org/officeDocument/2006/relationships/slide" Target="slides/slide343.xml"/><Relationship Id="rId346" Type="http://schemas.openxmlformats.org/officeDocument/2006/relationships/slide" Target="slides/slide344.xml"/><Relationship Id="rId347" Type="http://schemas.openxmlformats.org/officeDocument/2006/relationships/slide" Target="slides/slide345.xml"/><Relationship Id="rId348" Type="http://schemas.openxmlformats.org/officeDocument/2006/relationships/slide" Target="slides/slide346.xml"/><Relationship Id="rId349" Type="http://schemas.openxmlformats.org/officeDocument/2006/relationships/slide" Target="slides/slide347.xml"/><Relationship Id="rId350" Type="http://schemas.openxmlformats.org/officeDocument/2006/relationships/slide" Target="slides/slide348.xml"/><Relationship Id="rId351" Type="http://schemas.openxmlformats.org/officeDocument/2006/relationships/slide" Target="slides/slide349.xml"/><Relationship Id="rId352" Type="http://schemas.openxmlformats.org/officeDocument/2006/relationships/slide" Target="slides/slide350.xml"/><Relationship Id="rId353" Type="http://schemas.openxmlformats.org/officeDocument/2006/relationships/slide" Target="slides/slide351.xml"/><Relationship Id="rId354" Type="http://schemas.openxmlformats.org/officeDocument/2006/relationships/slide" Target="slides/slide352.xml"/><Relationship Id="rId355" Type="http://schemas.openxmlformats.org/officeDocument/2006/relationships/slide" Target="slides/slide353.xml"/><Relationship Id="rId356" Type="http://schemas.openxmlformats.org/officeDocument/2006/relationships/slide" Target="slides/slide354.xml"/><Relationship Id="rId357" Type="http://schemas.openxmlformats.org/officeDocument/2006/relationships/slide" Target="slides/slide355.xml"/><Relationship Id="rId358" Type="http://schemas.openxmlformats.org/officeDocument/2006/relationships/slide" Target="slides/slide356.xml"/><Relationship Id="rId359" Type="http://schemas.openxmlformats.org/officeDocument/2006/relationships/slide" Target="slides/slide357.xml"/><Relationship Id="rId360" Type="http://schemas.openxmlformats.org/officeDocument/2006/relationships/slide" Target="slides/slide358.xml"/><Relationship Id="rId361" Type="http://schemas.openxmlformats.org/officeDocument/2006/relationships/slide" Target="slides/slide359.xml"/><Relationship Id="rId362" Type="http://schemas.openxmlformats.org/officeDocument/2006/relationships/slide" Target="slides/slide360.xml"/><Relationship Id="rId363" Type="http://schemas.openxmlformats.org/officeDocument/2006/relationships/slide" Target="slides/slide361.xml"/><Relationship Id="rId364" Type="http://schemas.openxmlformats.org/officeDocument/2006/relationships/slide" Target="slides/slide362.xml"/><Relationship Id="rId365" Type="http://schemas.openxmlformats.org/officeDocument/2006/relationships/slide" Target="slides/slide363.xml"/><Relationship Id="rId366" Type="http://schemas.openxmlformats.org/officeDocument/2006/relationships/slide" Target="slides/slide364.xml"/><Relationship Id="rId367" Type="http://schemas.openxmlformats.org/officeDocument/2006/relationships/slide" Target="slides/slide365.xml"/><Relationship Id="rId368" Type="http://schemas.openxmlformats.org/officeDocument/2006/relationships/slide" Target="slides/slide366.xml"/><Relationship Id="rId369" Type="http://schemas.openxmlformats.org/officeDocument/2006/relationships/slide" Target="slides/slide367.xml"/><Relationship Id="rId370" Type="http://schemas.openxmlformats.org/officeDocument/2006/relationships/slide" Target="slides/slide368.xml"/><Relationship Id="rId371" Type="http://schemas.openxmlformats.org/officeDocument/2006/relationships/slide" Target="slides/slide369.xml"/><Relationship Id="rId372" Type="http://schemas.openxmlformats.org/officeDocument/2006/relationships/slide" Target="slides/slide370.xml"/><Relationship Id="rId373" Type="http://schemas.openxmlformats.org/officeDocument/2006/relationships/slide" Target="slides/slide371.xml"/><Relationship Id="rId374" Type="http://schemas.openxmlformats.org/officeDocument/2006/relationships/slide" Target="slides/slide372.xml"/><Relationship Id="rId375" Type="http://schemas.openxmlformats.org/officeDocument/2006/relationships/slide" Target="slides/slide373.xml"/><Relationship Id="rId376" Type="http://schemas.openxmlformats.org/officeDocument/2006/relationships/slide" Target="slides/slide374.xml"/><Relationship Id="rId377" Type="http://schemas.openxmlformats.org/officeDocument/2006/relationships/slide" Target="slides/slide375.xml"/><Relationship Id="rId378" Type="http://schemas.openxmlformats.org/officeDocument/2006/relationships/slide" Target="slides/slide376.xml"/><Relationship Id="rId379" Type="http://schemas.openxmlformats.org/officeDocument/2006/relationships/slide" Target="slides/slide377.xml"/><Relationship Id="rId380" Type="http://schemas.openxmlformats.org/officeDocument/2006/relationships/slide" Target="slides/slide378.xml"/><Relationship Id="rId381" Type="http://schemas.openxmlformats.org/officeDocument/2006/relationships/slide" Target="slides/slide379.xml"/><Relationship Id="rId382" Type="http://schemas.openxmlformats.org/officeDocument/2006/relationships/slide" Target="slides/slide380.xml"/><Relationship Id="rId383" Type="http://schemas.openxmlformats.org/officeDocument/2006/relationships/slide" Target="slides/slide381.xml"/><Relationship Id="rId384" Type="http://schemas.openxmlformats.org/officeDocument/2006/relationships/slide" Target="slides/slide382.xml"/><Relationship Id="rId385" Type="http://schemas.openxmlformats.org/officeDocument/2006/relationships/slide" Target="slides/slide383.xml"/><Relationship Id="rId386" Type="http://schemas.openxmlformats.org/officeDocument/2006/relationships/slide" Target="slides/slide384.xml"/><Relationship Id="rId387" Type="http://schemas.openxmlformats.org/officeDocument/2006/relationships/slide" Target="slides/slide385.xml"/><Relationship Id="rId388" Type="http://schemas.openxmlformats.org/officeDocument/2006/relationships/slide" Target="slides/slide386.xml"/><Relationship Id="rId389" Type="http://schemas.openxmlformats.org/officeDocument/2006/relationships/slide" Target="slides/slide387.xml"/><Relationship Id="rId390" Type="http://schemas.openxmlformats.org/officeDocument/2006/relationships/slide" Target="slides/slide388.xml"/><Relationship Id="rId391" Type="http://schemas.openxmlformats.org/officeDocument/2006/relationships/slide" Target="slides/slide389.xml"/><Relationship Id="rId392" Type="http://schemas.openxmlformats.org/officeDocument/2006/relationships/slide" Target="slides/slide390.xml"/><Relationship Id="rId393" Type="http://schemas.openxmlformats.org/officeDocument/2006/relationships/slide" Target="slides/slide391.xml"/><Relationship Id="rId394" Type="http://schemas.openxmlformats.org/officeDocument/2006/relationships/slide" Target="slides/slide392.xml"/><Relationship Id="rId395" Type="http://schemas.openxmlformats.org/officeDocument/2006/relationships/slide" Target="slides/slide393.xml"/><Relationship Id="rId396" Type="http://schemas.openxmlformats.org/officeDocument/2006/relationships/slide" Target="slides/slide394.xml"/><Relationship Id="rId397" Type="http://schemas.openxmlformats.org/officeDocument/2006/relationships/slide" Target="slides/slide395.xml"/><Relationship Id="rId398" Type="http://schemas.openxmlformats.org/officeDocument/2006/relationships/slide" Target="slides/slide396.xml"/><Relationship Id="rId399" Type="http://schemas.openxmlformats.org/officeDocument/2006/relationships/slide" Target="slides/slide397.xml"/><Relationship Id="rId400" Type="http://schemas.openxmlformats.org/officeDocument/2006/relationships/slide" Target="slides/slide398.xml"/><Relationship Id="rId401" Type="http://schemas.openxmlformats.org/officeDocument/2006/relationships/slide" Target="slides/slide399.xml"/><Relationship Id="rId402" Type="http://schemas.openxmlformats.org/officeDocument/2006/relationships/slide" Target="slides/slide400.xml"/><Relationship Id="rId403" Type="http://schemas.openxmlformats.org/officeDocument/2006/relationships/slide" Target="slides/slide401.xml"/><Relationship Id="rId404" Type="http://schemas.openxmlformats.org/officeDocument/2006/relationships/slide" Target="slides/slide402.xml"/><Relationship Id="rId405" Type="http://schemas.openxmlformats.org/officeDocument/2006/relationships/slide" Target="slides/slide403.xml"/><Relationship Id="rId406" Type="http://schemas.openxmlformats.org/officeDocument/2006/relationships/slide" Target="slides/slide404.xml"/><Relationship Id="rId407" Type="http://schemas.openxmlformats.org/officeDocument/2006/relationships/slide" Target="slides/slide405.xml"/><Relationship Id="rId408" Type="http://schemas.openxmlformats.org/officeDocument/2006/relationships/slide" Target="slides/slide406.xml"/><Relationship Id="rId409" Type="http://schemas.openxmlformats.org/officeDocument/2006/relationships/slide" Target="slides/slide407.xml"/><Relationship Id="rId410" Type="http://schemas.openxmlformats.org/officeDocument/2006/relationships/slide" Target="slides/slide408.xml"/><Relationship Id="rId411" Type="http://schemas.openxmlformats.org/officeDocument/2006/relationships/slide" Target="slides/slide409.xml"/><Relationship Id="rId412" Type="http://schemas.openxmlformats.org/officeDocument/2006/relationships/slide" Target="slides/slide410.xml"/><Relationship Id="rId413" Type="http://schemas.openxmlformats.org/officeDocument/2006/relationships/slide" Target="slides/slide411.xml"/><Relationship Id="rId414" Type="http://schemas.openxmlformats.org/officeDocument/2006/relationships/slide" Target="slides/slide412.xml"/><Relationship Id="rId415" Type="http://schemas.openxmlformats.org/officeDocument/2006/relationships/slide" Target="slides/slide413.xml"/><Relationship Id="rId416" Type="http://schemas.openxmlformats.org/officeDocument/2006/relationships/slide" Target="slides/slide414.xml"/><Relationship Id="rId417" Type="http://schemas.openxmlformats.org/officeDocument/2006/relationships/slide" Target="slides/slide415.xml"/><Relationship Id="rId418" Type="http://schemas.openxmlformats.org/officeDocument/2006/relationships/slide" Target="slides/slide416.xml"/><Relationship Id="rId419" Type="http://schemas.openxmlformats.org/officeDocument/2006/relationships/slide" Target="slides/slide417.xml"/><Relationship Id="rId420" Type="http://schemas.openxmlformats.org/officeDocument/2006/relationships/slide" Target="slides/slide418.xml"/><Relationship Id="rId421" Type="http://schemas.openxmlformats.org/officeDocument/2006/relationships/slide" Target="slides/slide419.xml"/><Relationship Id="rId422" Type="http://schemas.openxmlformats.org/officeDocument/2006/relationships/slide" Target="slides/slide420.xml"/><Relationship Id="rId423" Type="http://schemas.openxmlformats.org/officeDocument/2006/relationships/slide" Target="slides/slide421.xml"/><Relationship Id="rId424" Type="http://schemas.openxmlformats.org/officeDocument/2006/relationships/slide" Target="slides/slide422.xml"/><Relationship Id="rId425" Type="http://schemas.openxmlformats.org/officeDocument/2006/relationships/slide" Target="slides/slide423.xml"/><Relationship Id="rId426" Type="http://schemas.openxmlformats.org/officeDocument/2006/relationships/slide" Target="slides/slide424.xml"/><Relationship Id="rId427" Type="http://schemas.openxmlformats.org/officeDocument/2006/relationships/slide" Target="slides/slide425.xml"/><Relationship Id="rId428" Type="http://schemas.openxmlformats.org/officeDocument/2006/relationships/slide" Target="slides/slide426.xml"/><Relationship Id="rId429" Type="http://schemas.openxmlformats.org/officeDocument/2006/relationships/slide" Target="slides/slide427.xml"/><Relationship Id="rId430" Type="http://schemas.openxmlformats.org/officeDocument/2006/relationships/slide" Target="slides/slide428.xml"/><Relationship Id="rId431" Type="http://schemas.openxmlformats.org/officeDocument/2006/relationships/slide" Target="slides/slide429.xml"/><Relationship Id="rId432" Type="http://schemas.openxmlformats.org/officeDocument/2006/relationships/slide" Target="slides/slide430.xml"/><Relationship Id="rId433" Type="http://schemas.openxmlformats.org/officeDocument/2006/relationships/slide" Target="slides/slide431.xml"/><Relationship Id="rId434" Type="http://schemas.openxmlformats.org/officeDocument/2006/relationships/slide" Target="slides/slide432.xml"/><Relationship Id="rId435" Type="http://schemas.openxmlformats.org/officeDocument/2006/relationships/slide" Target="slides/slide433.xml"/><Relationship Id="rId436" Type="http://schemas.openxmlformats.org/officeDocument/2006/relationships/slide" Target="slides/slide434.xml"/><Relationship Id="rId437" Type="http://schemas.openxmlformats.org/officeDocument/2006/relationships/slide" Target="slides/slide435.xml"/><Relationship Id="rId438" Type="http://schemas.openxmlformats.org/officeDocument/2006/relationships/slide" Target="slides/slide436.xml"/><Relationship Id="rId439" Type="http://schemas.openxmlformats.org/officeDocument/2006/relationships/slide" Target="slides/slide437.xml"/><Relationship Id="rId440" Type="http://schemas.openxmlformats.org/officeDocument/2006/relationships/slide" Target="slides/slide438.xml"/><Relationship Id="rId441" Type="http://schemas.openxmlformats.org/officeDocument/2006/relationships/slide" Target="slides/slide439.xml"/><Relationship Id="rId442" Type="http://schemas.openxmlformats.org/officeDocument/2006/relationships/slide" Target="slides/slide440.xml"/><Relationship Id="rId443" Type="http://schemas.openxmlformats.org/officeDocument/2006/relationships/slide" Target="slides/slide441.xml"/><Relationship Id="rId444" Type="http://schemas.openxmlformats.org/officeDocument/2006/relationships/slide" Target="slides/slide442.xml"/><Relationship Id="rId445" Type="http://schemas.openxmlformats.org/officeDocument/2006/relationships/slide" Target="slides/slide443.xml"/><Relationship Id="rId446" Type="http://schemas.openxmlformats.org/officeDocument/2006/relationships/slide" Target="slides/slide444.xml"/><Relationship Id="rId447" Type="http://schemas.openxmlformats.org/officeDocument/2006/relationships/slide" Target="slides/slide445.xml"/><Relationship Id="rId448" Type="http://schemas.openxmlformats.org/officeDocument/2006/relationships/slide" Target="slides/slide446.xml"/><Relationship Id="rId449" Type="http://schemas.openxmlformats.org/officeDocument/2006/relationships/slide" Target="slides/slide447.xml"/><Relationship Id="rId450" Type="http://schemas.openxmlformats.org/officeDocument/2006/relationships/slide" Target="slides/slide448.xml"/><Relationship Id="rId451" Type="http://schemas.openxmlformats.org/officeDocument/2006/relationships/slide" Target="slides/slide449.xml"/><Relationship Id="rId452" Type="http://schemas.openxmlformats.org/officeDocument/2006/relationships/slide" Target="slides/slide450.xml"/><Relationship Id="rId453" Type="http://schemas.openxmlformats.org/officeDocument/2006/relationships/slide" Target="slides/slide451.xml"/><Relationship Id="rId454" Type="http://schemas.openxmlformats.org/officeDocument/2006/relationships/slide" Target="slides/slide452.xml"/><Relationship Id="rId455" Type="http://schemas.openxmlformats.org/officeDocument/2006/relationships/slide" Target="slides/slide453.xml"/><Relationship Id="rId456" Type="http://schemas.openxmlformats.org/officeDocument/2006/relationships/slide" Target="slides/slide454.xml"/><Relationship Id="rId457" Type="http://schemas.openxmlformats.org/officeDocument/2006/relationships/slide" Target="slides/slide455.xml"/><Relationship Id="rId458" Type="http://schemas.openxmlformats.org/officeDocument/2006/relationships/slide" Target="slides/slide456.xml"/><Relationship Id="rId459" Type="http://schemas.openxmlformats.org/officeDocument/2006/relationships/slide" Target="slides/slide457.xml"/><Relationship Id="rId460" Type="http://schemas.openxmlformats.org/officeDocument/2006/relationships/slide" Target="slides/slide458.xml"/><Relationship Id="rId461" Type="http://schemas.openxmlformats.org/officeDocument/2006/relationships/slide" Target="slides/slide459.xml"/><Relationship Id="rId462" Type="http://schemas.openxmlformats.org/officeDocument/2006/relationships/slide" Target="slides/slide460.xml"/><Relationship Id="rId463" Type="http://schemas.openxmlformats.org/officeDocument/2006/relationships/slide" Target="slides/slide461.xml"/><Relationship Id="rId464" Type="http://schemas.openxmlformats.org/officeDocument/2006/relationships/slide" Target="slides/slide462.xml"/><Relationship Id="rId465" Type="http://schemas.openxmlformats.org/officeDocument/2006/relationships/slide" Target="slides/slide463.xml"/><Relationship Id="rId466" Type="http://schemas.openxmlformats.org/officeDocument/2006/relationships/slide" Target="slides/slide464.xml"/><Relationship Id="rId467" Type="http://schemas.openxmlformats.org/officeDocument/2006/relationships/slide" Target="slides/slide465.xml"/><Relationship Id="rId468" Type="http://schemas.openxmlformats.org/officeDocument/2006/relationships/slide" Target="slides/slide466.xml"/><Relationship Id="rId469" Type="http://schemas.openxmlformats.org/officeDocument/2006/relationships/slide" Target="slides/slide467.xml"/><Relationship Id="rId470" Type="http://schemas.openxmlformats.org/officeDocument/2006/relationships/slide" Target="slides/slide468.xml"/><Relationship Id="rId471" Type="http://schemas.openxmlformats.org/officeDocument/2006/relationships/slide" Target="slides/slide469.xml"/><Relationship Id="rId472" Type="http://schemas.openxmlformats.org/officeDocument/2006/relationships/slide" Target="slides/slide470.xml"/><Relationship Id="rId473" Type="http://schemas.openxmlformats.org/officeDocument/2006/relationships/slide" Target="slides/slide471.xml"/><Relationship Id="rId474" Type="http://schemas.openxmlformats.org/officeDocument/2006/relationships/slide" Target="slides/slide472.xml"/><Relationship Id="rId475" Type="http://schemas.openxmlformats.org/officeDocument/2006/relationships/slide" Target="slides/slide473.xml"/><Relationship Id="rId476" Type="http://schemas.openxmlformats.org/officeDocument/2006/relationships/slide" Target="slides/slide474.xml"/><Relationship Id="rId477" Type="http://schemas.openxmlformats.org/officeDocument/2006/relationships/slide" Target="slides/slide475.xml"/><Relationship Id="rId478" Type="http://schemas.openxmlformats.org/officeDocument/2006/relationships/slide" Target="slides/slide476.xml"/><Relationship Id="rId479" Type="http://schemas.openxmlformats.org/officeDocument/2006/relationships/slide" Target="slides/slide477.xml"/><Relationship Id="rId480" Type="http://schemas.openxmlformats.org/officeDocument/2006/relationships/slide" Target="slides/slide478.xml"/><Relationship Id="rId481" Type="http://schemas.openxmlformats.org/officeDocument/2006/relationships/slide" Target="slides/slide479.xml"/><Relationship Id="rId482" Type="http://schemas.openxmlformats.org/officeDocument/2006/relationships/slide" Target="slides/slide480.xml"/><Relationship Id="rId483" Type="http://schemas.openxmlformats.org/officeDocument/2006/relationships/slide" Target="slides/slide481.xml"/><Relationship Id="rId484" Type="http://schemas.openxmlformats.org/officeDocument/2006/relationships/slide" Target="slides/slide482.xml"/><Relationship Id="rId485" Type="http://schemas.openxmlformats.org/officeDocument/2006/relationships/slide" Target="slides/slide483.xml"/><Relationship Id="rId486" Type="http://schemas.openxmlformats.org/officeDocument/2006/relationships/slide" Target="slides/slide484.xml"/><Relationship Id="rId487" Type="http://schemas.openxmlformats.org/officeDocument/2006/relationships/slide" Target="slides/slide485.xml"/><Relationship Id="rId488" Type="http://schemas.openxmlformats.org/officeDocument/2006/relationships/slide" Target="slides/slide486.xml"/><Relationship Id="rId489" Type="http://schemas.openxmlformats.org/officeDocument/2006/relationships/slide" Target="slides/slide487.xml"/><Relationship Id="rId490" Type="http://schemas.openxmlformats.org/officeDocument/2006/relationships/slide" Target="slides/slide488.xml"/><Relationship Id="rId491" Type="http://schemas.openxmlformats.org/officeDocument/2006/relationships/slide" Target="slides/slide489.xml"/><Relationship Id="rId492" Type="http://schemas.openxmlformats.org/officeDocument/2006/relationships/slide" Target="slides/slide490.xml"/><Relationship Id="rId493" Type="http://schemas.openxmlformats.org/officeDocument/2006/relationships/slide" Target="slides/slide491.xml"/><Relationship Id="rId494" Type="http://schemas.openxmlformats.org/officeDocument/2006/relationships/slide" Target="slides/slide492.xml"/><Relationship Id="rId495" Type="http://schemas.openxmlformats.org/officeDocument/2006/relationships/slide" Target="slides/slide493.xml"/><Relationship Id="rId496" Type="http://schemas.openxmlformats.org/officeDocument/2006/relationships/slide" Target="slides/slide494.xml"/><Relationship Id="rId497" Type="http://schemas.openxmlformats.org/officeDocument/2006/relationships/slide" Target="slides/slide495.xml"/><Relationship Id="rId498" Type="http://schemas.openxmlformats.org/officeDocument/2006/relationships/slide" Target="slides/slide496.xml"/><Relationship Id="rId499" Type="http://schemas.openxmlformats.org/officeDocument/2006/relationships/slide" Target="slides/slide497.xml"/><Relationship Id="rId500" Type="http://schemas.openxmlformats.org/officeDocument/2006/relationships/slide" Target="slides/slide498.xml"/><Relationship Id="rId501" Type="http://schemas.openxmlformats.org/officeDocument/2006/relationships/slide" Target="slides/slide499.xml"/><Relationship Id="rId502" Type="http://schemas.openxmlformats.org/officeDocument/2006/relationships/slide" Target="slides/slide500.xml"/><Relationship Id="rId503" Type="http://schemas.openxmlformats.org/officeDocument/2006/relationships/slide" Target="slides/slide501.xml"/><Relationship Id="rId504" Type="http://schemas.openxmlformats.org/officeDocument/2006/relationships/slide" Target="slides/slide502.xml"/><Relationship Id="rId505" Type="http://schemas.openxmlformats.org/officeDocument/2006/relationships/slide" Target="slides/slide503.xml"/><Relationship Id="rId506" Type="http://schemas.openxmlformats.org/officeDocument/2006/relationships/slide" Target="slides/slide504.xml"/><Relationship Id="rId507" Type="http://schemas.openxmlformats.org/officeDocument/2006/relationships/slide" Target="slides/slide505.xml"/><Relationship Id="rId508" Type="http://schemas.openxmlformats.org/officeDocument/2006/relationships/slide" Target="slides/slide506.xml"/><Relationship Id="rId509" Type="http://schemas.openxmlformats.org/officeDocument/2006/relationships/slide" Target="slides/slide507.xml"/><Relationship Id="rId510" Type="http://schemas.openxmlformats.org/officeDocument/2006/relationships/slide" Target="slides/slide508.xml"/><Relationship Id="rId511" Type="http://schemas.openxmlformats.org/officeDocument/2006/relationships/slide" Target="slides/slide509.xml"/><Relationship Id="rId512" Type="http://schemas.openxmlformats.org/officeDocument/2006/relationships/slide" Target="slides/slide510.xml"/><Relationship Id="rId513" Type="http://schemas.openxmlformats.org/officeDocument/2006/relationships/slide" Target="slides/slide511.xml"/><Relationship Id="rId514" Type="http://schemas.openxmlformats.org/officeDocument/2006/relationships/slide" Target="slides/slide512.xml"/><Relationship Id="rId515" Type="http://schemas.openxmlformats.org/officeDocument/2006/relationships/slide" Target="slides/slide513.xml"/><Relationship Id="rId516" Type="http://schemas.openxmlformats.org/officeDocument/2006/relationships/slide" Target="slides/slide514.xml"/><Relationship Id="rId517" Type="http://schemas.openxmlformats.org/officeDocument/2006/relationships/slide" Target="slides/slide515.xml"/><Relationship Id="rId518" Type="http://schemas.openxmlformats.org/officeDocument/2006/relationships/slide" Target="slides/slide516.xml"/><Relationship Id="rId519" Type="http://schemas.openxmlformats.org/officeDocument/2006/relationships/slide" Target="slides/slide517.xml"/><Relationship Id="rId520" Type="http://schemas.openxmlformats.org/officeDocument/2006/relationships/slide" Target="slides/slide518.xml"/><Relationship Id="rId521" Type="http://schemas.openxmlformats.org/officeDocument/2006/relationships/slide" Target="slides/slide519.xml"/><Relationship Id="rId522" Type="http://schemas.openxmlformats.org/officeDocument/2006/relationships/slide" Target="slides/slide520.xml"/><Relationship Id="rId523" Type="http://schemas.openxmlformats.org/officeDocument/2006/relationships/slide" Target="slides/slide521.xml"/><Relationship Id="rId524" Type="http://schemas.openxmlformats.org/officeDocument/2006/relationships/slide" Target="slides/slide522.xml"/><Relationship Id="rId525" Type="http://schemas.openxmlformats.org/officeDocument/2006/relationships/slide" Target="slides/slide523.xml"/><Relationship Id="rId526" Type="http://schemas.openxmlformats.org/officeDocument/2006/relationships/slide" Target="slides/slide524.xml"/><Relationship Id="rId527" Type="http://schemas.openxmlformats.org/officeDocument/2006/relationships/slide" Target="slides/slide525.xml"/><Relationship Id="rId528" Type="http://schemas.openxmlformats.org/officeDocument/2006/relationships/slide" Target="slides/slide526.xml"/><Relationship Id="rId529" Type="http://schemas.openxmlformats.org/officeDocument/2006/relationships/slide" Target="slides/slide527.xml"/><Relationship Id="rId530" Type="http://schemas.openxmlformats.org/officeDocument/2006/relationships/slide" Target="slides/slide528.xml"/><Relationship Id="rId531" Type="http://schemas.openxmlformats.org/officeDocument/2006/relationships/slide" Target="slides/slide529.xml"/><Relationship Id="rId532" Type="http://schemas.openxmlformats.org/officeDocument/2006/relationships/slide" Target="slides/slide530.xml"/><Relationship Id="rId533" Type="http://schemas.openxmlformats.org/officeDocument/2006/relationships/slide" Target="slides/slide531.xml"/><Relationship Id="rId534" Type="http://schemas.openxmlformats.org/officeDocument/2006/relationships/slide" Target="slides/slide532.xml"/><Relationship Id="rId535" Type="http://schemas.openxmlformats.org/officeDocument/2006/relationships/slide" Target="slides/slide533.xml"/><Relationship Id="rId536" Type="http://schemas.openxmlformats.org/officeDocument/2006/relationships/slide" Target="slides/slide534.xml"/><Relationship Id="rId537" Type="http://schemas.openxmlformats.org/officeDocument/2006/relationships/slide" Target="slides/slide535.xml"/><Relationship Id="rId538" Type="http://schemas.openxmlformats.org/officeDocument/2006/relationships/slide" Target="slides/slide536.xml"/><Relationship Id="rId539" Type="http://schemas.openxmlformats.org/officeDocument/2006/relationships/slide" Target="slides/slide537.xml"/><Relationship Id="rId540" Type="http://schemas.openxmlformats.org/officeDocument/2006/relationships/slide" Target="slides/slide538.xml"/><Relationship Id="rId541" Type="http://schemas.openxmlformats.org/officeDocument/2006/relationships/slide" Target="slides/slide539.xml"/><Relationship Id="rId542" Type="http://schemas.openxmlformats.org/officeDocument/2006/relationships/slide" Target="slides/slide540.xml"/><Relationship Id="rId543" Type="http://schemas.openxmlformats.org/officeDocument/2006/relationships/slide" Target="slides/slide541.xml"/><Relationship Id="rId544" Type="http://schemas.openxmlformats.org/officeDocument/2006/relationships/slide" Target="slides/slide542.xml"/><Relationship Id="rId545" Type="http://schemas.openxmlformats.org/officeDocument/2006/relationships/slide" Target="slides/slide543.xml"/><Relationship Id="rId546" Type="http://schemas.openxmlformats.org/officeDocument/2006/relationships/slide" Target="slides/slide544.xml"/><Relationship Id="rId547" Type="http://schemas.openxmlformats.org/officeDocument/2006/relationships/slide" Target="slides/slide545.xml"/><Relationship Id="rId548" Type="http://schemas.openxmlformats.org/officeDocument/2006/relationships/slide" Target="slides/slide546.xml"/><Relationship Id="rId549" Type="http://schemas.openxmlformats.org/officeDocument/2006/relationships/slide" Target="slides/slide547.xml"/><Relationship Id="rId550" Type="http://schemas.openxmlformats.org/officeDocument/2006/relationships/tableStyles" Target="tableStyles.xml"/><Relationship Id="rId551" Type="http://schemas.openxmlformats.org/officeDocument/2006/relationships/presProps" Target="presProps.xml"/><Relationship Id="rId552" Type="http://schemas.openxmlformats.org/officeDocument/2006/relationships/viewProps" Target="viewProps.xml"/><Relationship Id="rId55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134" name=""/>
        <p:cNvGrpSpPr/>
        <p:nvPr/>
      </p:nvGrpSpPr>
      <p:grpSpPr>
        <a:xfrm>
          <a:off x="0" y="0"/>
          <a:ext cx="0" cy="0"/>
          <a:chOff x="0" y="0"/>
          <a:chExt cx="0" cy="0"/>
        </a:xfrm>
      </p:grpSpPr>
      <p:sp>
        <p:nvSpPr>
          <p:cNvPr id="1049805"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9806"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117AF19D-DF95-4574-B79C-6159399A696A}" type="datetimeFigureOut">
              <a:rPr lang="en-US" smtClean="0"/>
              <a:t>7/28/2021</a:t>
            </a:fld>
            <a:endParaRPr lang="en-US"/>
          </a:p>
        </p:txBody>
      </p:sp>
      <p:sp>
        <p:nvSpPr>
          <p:cNvPr id="1049807"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9808"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9809"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9810"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EE977E4C-3930-4C94-8ABC-B4EBD6A06FEB}"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91.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65.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48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54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8610" name="Slide Image Placeholder 1"/>
          <p:cNvSpPr>
            <a:spLocks noChangeAspect="1" noRot="1" noGrp="1"/>
          </p:cNvSpPr>
          <p:nvPr>
            <p:ph type="sldImg"/>
          </p:nvPr>
        </p:nvSpPr>
        <p:spPr/>
      </p:sp>
      <p:sp>
        <p:nvSpPr>
          <p:cNvPr id="1048611" name="Notes Placeholder 2"/>
          <p:cNvSpPr>
            <a:spLocks noGrp="1"/>
          </p:cNvSpPr>
          <p:nvPr>
            <p:ph type="body" idx="1"/>
          </p:nvPr>
        </p:nvSpPr>
        <p:spPr/>
        <p:txBody>
          <a:bodyPr>
            <a:normAutofit/>
          </a:bodyPr>
          <a:p>
            <a:endParaRPr dirty="0" lang="en-US"/>
          </a:p>
        </p:txBody>
      </p:sp>
      <p:sp>
        <p:nvSpPr>
          <p:cNvPr id="1048612" name="Slide Number Placeholder 3"/>
          <p:cNvSpPr>
            <a:spLocks noGrp="1"/>
          </p:cNvSpPr>
          <p:nvPr>
            <p:ph type="sldNum" sz="quarter" idx="10"/>
          </p:nvPr>
        </p:nvSpPr>
        <p:spPr/>
        <p:txBody>
          <a:bodyPr/>
          <a:p>
            <a:fld id="{EE977E4C-3930-4C94-8ABC-B4EBD6A06FEB}" type="slidenum">
              <a:rPr lang="en-US" smtClean="0"/>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8698" name="Slide Image Placeholder 1"/>
          <p:cNvSpPr>
            <a:spLocks noChangeAspect="1" noRot="1" noGrp="1"/>
          </p:cNvSpPr>
          <p:nvPr>
            <p:ph type="sldImg"/>
          </p:nvPr>
        </p:nvSpPr>
        <p:spPr/>
      </p:sp>
      <p:sp>
        <p:nvSpPr>
          <p:cNvPr id="1048699" name="Notes Placeholder 2"/>
          <p:cNvSpPr>
            <a:spLocks noGrp="1"/>
          </p:cNvSpPr>
          <p:nvPr>
            <p:ph type="body" idx="1"/>
          </p:nvPr>
        </p:nvSpPr>
        <p:spPr/>
        <p:txBody>
          <a:bodyPr>
            <a:normAutofit/>
          </a:bodyPr>
          <a:p>
            <a:endParaRPr dirty="0" lang="en-US"/>
          </a:p>
        </p:txBody>
      </p:sp>
      <p:sp>
        <p:nvSpPr>
          <p:cNvPr id="1048700" name="Slide Number Placeholder 3"/>
          <p:cNvSpPr>
            <a:spLocks noGrp="1"/>
          </p:cNvSpPr>
          <p:nvPr>
            <p:ph type="sldNum" sz="quarter" idx="10"/>
          </p:nvPr>
        </p:nvSpPr>
        <p:spPr/>
        <p:txBody>
          <a:bodyPr/>
          <a:p>
            <a:fld id="{EE977E4C-3930-4C94-8ABC-B4EBD6A06FEB}" type="slidenum">
              <a:rPr lang="en-US" smtClean="0"/>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8844" name="Slide Image Placeholder 1"/>
          <p:cNvSpPr>
            <a:spLocks noChangeAspect="1" noRot="1" noGrp="1"/>
          </p:cNvSpPr>
          <p:nvPr>
            <p:ph type="sldImg"/>
          </p:nvPr>
        </p:nvSpPr>
        <p:spPr/>
      </p:sp>
      <p:sp>
        <p:nvSpPr>
          <p:cNvPr id="1048845" name="Notes Placeholder 2"/>
          <p:cNvSpPr>
            <a:spLocks noGrp="1"/>
          </p:cNvSpPr>
          <p:nvPr>
            <p:ph type="body" idx="1"/>
          </p:nvPr>
        </p:nvSpPr>
        <p:spPr/>
        <p:txBody>
          <a:bodyPr>
            <a:normAutofit/>
          </a:bodyPr>
          <a:p>
            <a:endParaRPr dirty="0" lang="en-US"/>
          </a:p>
        </p:txBody>
      </p:sp>
      <p:sp>
        <p:nvSpPr>
          <p:cNvPr id="1048846" name="Slide Number Placeholder 3"/>
          <p:cNvSpPr>
            <a:spLocks noGrp="1"/>
          </p:cNvSpPr>
          <p:nvPr>
            <p:ph type="sldNum" sz="quarter" idx="10"/>
          </p:nvPr>
        </p:nvSpPr>
        <p:spPr/>
        <p:txBody>
          <a:bodyPr/>
          <a:p>
            <a:fld id="{EE977E4C-3930-4C94-8ABC-B4EBD6A06FEB}" type="slidenum">
              <a:rPr lang="en-US" smtClean="0"/>
              <a:t>91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040" name=""/>
        <p:cNvGrpSpPr/>
        <p:nvPr/>
      </p:nvGrpSpPr>
      <p:grpSpPr>
        <a:xfrm>
          <a:off x="0" y="0"/>
          <a:ext cx="0" cy="0"/>
          <a:chOff x="0" y="0"/>
          <a:chExt cx="0" cy="0"/>
        </a:xfrm>
      </p:grpSpPr>
      <p:sp>
        <p:nvSpPr>
          <p:cNvPr id="1049596" name="Slide Image Placeholder 1"/>
          <p:cNvSpPr>
            <a:spLocks noChangeAspect="1" noRot="1" noGrp="1"/>
          </p:cNvSpPr>
          <p:nvPr>
            <p:ph type="sldImg"/>
          </p:nvPr>
        </p:nvSpPr>
        <p:spPr/>
      </p:sp>
      <p:sp>
        <p:nvSpPr>
          <p:cNvPr id="1049597" name="Notes Placeholder 2"/>
          <p:cNvSpPr>
            <a:spLocks noGrp="1"/>
          </p:cNvSpPr>
          <p:nvPr>
            <p:ph type="body" idx="1"/>
          </p:nvPr>
        </p:nvSpPr>
        <p:spPr/>
        <p:txBody>
          <a:bodyPr>
            <a:normAutofit/>
          </a:bodyPr>
          <a:p>
            <a:endParaRPr dirty="0" lang="en-US"/>
          </a:p>
        </p:txBody>
      </p:sp>
      <p:sp>
        <p:nvSpPr>
          <p:cNvPr id="1049598" name="Slide Number Placeholder 3"/>
          <p:cNvSpPr>
            <a:spLocks noGrp="1"/>
          </p:cNvSpPr>
          <p:nvPr>
            <p:ph type="sldNum" sz="quarter" idx="10"/>
          </p:nvPr>
        </p:nvSpPr>
        <p:spPr/>
        <p:txBody>
          <a:bodyPr/>
          <a:p>
            <a:fld id="{EE977E4C-3930-4C94-8ABC-B4EBD6A06FEB}" type="slidenum">
              <a:rPr lang="en-US" smtClean="0"/>
              <a:t>465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062" name=""/>
        <p:cNvGrpSpPr/>
        <p:nvPr/>
      </p:nvGrpSpPr>
      <p:grpSpPr>
        <a:xfrm>
          <a:off x="0" y="0"/>
          <a:ext cx="0" cy="0"/>
          <a:chOff x="0" y="0"/>
          <a:chExt cx="0" cy="0"/>
        </a:xfrm>
      </p:grpSpPr>
      <p:sp>
        <p:nvSpPr>
          <p:cNvPr id="1049639" name="Slide Image Placeholder 1"/>
          <p:cNvSpPr>
            <a:spLocks noChangeAspect="1" noRot="1" noGrp="1"/>
          </p:cNvSpPr>
          <p:nvPr>
            <p:ph type="sldImg"/>
          </p:nvPr>
        </p:nvSpPr>
        <p:spPr/>
      </p:sp>
      <p:sp>
        <p:nvSpPr>
          <p:cNvPr id="1049640" name="Notes Placeholder 2"/>
          <p:cNvSpPr>
            <a:spLocks noGrp="1"/>
          </p:cNvSpPr>
          <p:nvPr>
            <p:ph type="body" idx="1"/>
          </p:nvPr>
        </p:nvSpPr>
        <p:spPr/>
        <p:txBody>
          <a:bodyPr>
            <a:normAutofit/>
          </a:bodyPr>
          <a:p>
            <a:endParaRPr dirty="0" lang="en-US"/>
          </a:p>
        </p:txBody>
      </p:sp>
      <p:sp>
        <p:nvSpPr>
          <p:cNvPr id="1049641" name="Slide Number Placeholder 3"/>
          <p:cNvSpPr>
            <a:spLocks noGrp="1"/>
          </p:cNvSpPr>
          <p:nvPr>
            <p:ph type="sldNum" sz="quarter" idx="10"/>
          </p:nvPr>
        </p:nvSpPr>
        <p:spPr/>
        <p:txBody>
          <a:bodyPr/>
          <a:p>
            <a:fld id="{EE977E4C-3930-4C94-8ABC-B4EBD6A06FEB}" type="slidenum">
              <a:rPr lang="en-US" smtClean="0"/>
              <a:t>485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124" name=""/>
        <p:cNvGrpSpPr/>
        <p:nvPr/>
      </p:nvGrpSpPr>
      <p:grpSpPr>
        <a:xfrm>
          <a:off x="0" y="0"/>
          <a:ext cx="0" cy="0"/>
          <a:chOff x="0" y="0"/>
          <a:chExt cx="0" cy="0"/>
        </a:xfrm>
      </p:grpSpPr>
      <p:sp>
        <p:nvSpPr>
          <p:cNvPr id="1049754" name="Slide Image Placeholder 1"/>
          <p:cNvSpPr>
            <a:spLocks noChangeAspect="1" noRot="1" noGrp="1"/>
          </p:cNvSpPr>
          <p:nvPr>
            <p:ph type="sldImg"/>
          </p:nvPr>
        </p:nvSpPr>
        <p:spPr/>
      </p:sp>
      <p:sp>
        <p:nvSpPr>
          <p:cNvPr id="1049755" name="Notes Placeholder 2"/>
          <p:cNvSpPr>
            <a:spLocks noGrp="1"/>
          </p:cNvSpPr>
          <p:nvPr>
            <p:ph type="body" idx="1"/>
          </p:nvPr>
        </p:nvSpPr>
        <p:spPr/>
        <p:txBody>
          <a:bodyPr>
            <a:normAutofit/>
          </a:bodyPr>
          <a:p>
            <a:r>
              <a:rPr dirty="0" lang="en-US"/>
              <a:t>:</a:t>
            </a:r>
          </a:p>
        </p:txBody>
      </p:sp>
      <p:sp>
        <p:nvSpPr>
          <p:cNvPr id="1049756" name="Slide Number Placeholder 3"/>
          <p:cNvSpPr>
            <a:spLocks noGrp="1"/>
          </p:cNvSpPr>
          <p:nvPr>
            <p:ph type="sldNum" sz="quarter" idx="10"/>
          </p:nvPr>
        </p:nvSpPr>
        <p:spPr/>
        <p:txBody>
          <a:bodyPr/>
          <a:p>
            <a:fld id="{EE977E4C-3930-4C94-8ABC-B4EBD6A06FEB}" type="slidenum">
              <a:rPr lang="en-US" smtClean="0"/>
              <a:t>545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4" name=""/>
        <p:cNvGrpSpPr/>
        <p:nvPr/>
      </p:nvGrpSpPr>
      <p:grpSpPr>
        <a:xfrm>
          <a:off x="0" y="0"/>
          <a:ext cx="0" cy="0"/>
          <a:chOff x="0" y="0"/>
          <a:chExt cx="0" cy="0"/>
        </a:xfrm>
      </p:grpSpPr>
      <p:sp>
        <p:nvSpPr>
          <p:cNvPr id="1048584"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5"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a:t>Click to edit Master title style</a:t>
            </a:r>
          </a:p>
        </p:txBody>
      </p:sp>
      <p:sp>
        <p:nvSpPr>
          <p:cNvPr id="1048586"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a:t>Click to edit Master subtitle style</a:t>
            </a:r>
          </a:p>
        </p:txBody>
      </p:sp>
      <p:grpSp>
        <p:nvGrpSpPr>
          <p:cNvPr id="25" name="Group 1"/>
          <p:cNvGrpSpPr/>
          <p:nvPr/>
        </p:nvGrpSpPr>
        <p:grpSpPr>
          <a:xfrm>
            <a:off x="-3765" y="4953000"/>
            <a:ext cx="9147765" cy="1912088"/>
            <a:chOff x="-3765" y="4832896"/>
            <a:chExt cx="9147765" cy="2032192"/>
          </a:xfrm>
        </p:grpSpPr>
        <p:sp>
          <p:nvSpPr>
            <p:cNvPr id="104858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9"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590" name="Date Placeholder 29"/>
          <p:cNvSpPr>
            <a:spLocks noGrp="1"/>
          </p:cNvSpPr>
          <p:nvPr>
            <p:ph type="dt" sz="half" idx="10"/>
          </p:nvPr>
        </p:nvSpPr>
        <p:spPr/>
        <p:txBody>
          <a:bodyPr/>
          <a:lstStyle>
            <a:lvl1pPr>
              <a:defRPr>
                <a:solidFill>
                  <a:srgbClr val="FFFFFF"/>
                </a:solidFill>
              </a:defRPr>
            </a:lvl1pPr>
          </a:lstStyle>
          <a:p>
            <a:fld id="{4C8C8479-AEC2-4B6E-A9D1-C5D6940D25D7}" type="datetimeFigureOut">
              <a:rPr lang="en-US" smtClean="0"/>
              <a:t>7/28/2021</a:t>
            </a:fld>
            <a:endParaRPr lang="en-US"/>
          </a:p>
        </p:txBody>
      </p:sp>
      <p:sp>
        <p:nvSpPr>
          <p:cNvPr id="1048591"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1048592" name="Slide Number Placeholder 26"/>
          <p:cNvSpPr>
            <a:spLocks noGrp="1"/>
          </p:cNvSpPr>
          <p:nvPr>
            <p:ph type="sldNum" sz="quarter" idx="12"/>
          </p:nvPr>
        </p:nvSpPr>
        <p:spPr/>
        <p:txBody>
          <a:bodyPr/>
          <a:lstStyle>
            <a:lvl1pPr>
              <a:defRPr>
                <a:solidFill>
                  <a:srgbClr val="FFFFFF"/>
                </a:solidFill>
              </a:defRPr>
            </a:lvl1pPr>
          </a:lstStyle>
          <a:p>
            <a:fld id="{3D370E18-9103-4723-8025-BD0DE1A2A2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130" name=""/>
        <p:cNvGrpSpPr/>
        <p:nvPr/>
      </p:nvGrpSpPr>
      <p:grpSpPr>
        <a:xfrm>
          <a:off x="0" y="0"/>
          <a:ext cx="0" cy="0"/>
          <a:chOff x="0" y="0"/>
          <a:chExt cx="0" cy="0"/>
        </a:xfrm>
      </p:grpSpPr>
      <p:sp>
        <p:nvSpPr>
          <p:cNvPr id="1049781" name="Title 1"/>
          <p:cNvSpPr>
            <a:spLocks noGrp="1"/>
          </p:cNvSpPr>
          <p:nvPr>
            <p:ph type="title"/>
          </p:nvPr>
        </p:nvSpPr>
        <p:spPr/>
        <p:txBody>
          <a:bodyPr/>
          <a:p>
            <a:r>
              <a:rPr kumimoji="0" lang="en-US"/>
              <a:t>Click to edit Master title style</a:t>
            </a:r>
          </a:p>
        </p:txBody>
      </p:sp>
      <p:sp>
        <p:nvSpPr>
          <p:cNvPr id="1049782" name="Vertical Text Placeholder 2"/>
          <p:cNvSpPr>
            <a:spLocks noGrp="1"/>
          </p:cNvSpPr>
          <p:nvPr>
            <p:ph type="body" orient="vert" idx="1"/>
          </p:nvPr>
        </p:nvSpPr>
        <p:spPr>
          <a:xfrm>
            <a:off x="457200" y="1481329"/>
            <a:ext cx="8229600" cy="4386071"/>
          </a:xfrm>
        </p:spPr>
        <p:txBody>
          <a:bodyPr vert="eaVert"/>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783" name="Date Placeholder 3"/>
          <p:cNvSpPr>
            <a:spLocks noGrp="1"/>
          </p:cNvSpPr>
          <p:nvPr>
            <p:ph type="dt" sz="half" idx="10"/>
          </p:nvPr>
        </p:nvSpPr>
        <p:spPr/>
        <p:txBody>
          <a:bodyPr/>
          <a:p>
            <a:fld id="{4C8C8479-AEC2-4B6E-A9D1-C5D6940D25D7}" type="datetimeFigureOut">
              <a:rPr lang="en-US" smtClean="0"/>
              <a:t>7/28/2021</a:t>
            </a:fld>
            <a:endParaRPr lang="en-US"/>
          </a:p>
        </p:txBody>
      </p:sp>
      <p:sp>
        <p:nvSpPr>
          <p:cNvPr id="1049784" name="Footer Placeholder 4"/>
          <p:cNvSpPr>
            <a:spLocks noGrp="1"/>
          </p:cNvSpPr>
          <p:nvPr>
            <p:ph type="ftr" sz="quarter" idx="11"/>
          </p:nvPr>
        </p:nvSpPr>
        <p:spPr/>
        <p:txBody>
          <a:bodyPr/>
          <a:p>
            <a:endParaRPr lang="en-US"/>
          </a:p>
        </p:txBody>
      </p:sp>
      <p:sp>
        <p:nvSpPr>
          <p:cNvPr id="1049785" name="Slide Number Placeholder 5"/>
          <p:cNvSpPr>
            <a:spLocks noGrp="1"/>
          </p:cNvSpPr>
          <p:nvPr>
            <p:ph type="sldNum" sz="quarter" idx="12"/>
          </p:nvPr>
        </p:nvSpPr>
        <p:spPr/>
        <p:txBody>
          <a:bodyPr/>
          <a:p>
            <a:fld id="{3D370E18-9103-4723-8025-BD0DE1A2A2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128" name=""/>
        <p:cNvGrpSpPr/>
        <p:nvPr/>
      </p:nvGrpSpPr>
      <p:grpSpPr>
        <a:xfrm>
          <a:off x="0" y="0"/>
          <a:ext cx="0" cy="0"/>
          <a:chOff x="0" y="0"/>
          <a:chExt cx="0" cy="0"/>
        </a:xfrm>
      </p:grpSpPr>
      <p:sp>
        <p:nvSpPr>
          <p:cNvPr id="1049765" name="Vertical Title 1"/>
          <p:cNvSpPr>
            <a:spLocks noGrp="1"/>
          </p:cNvSpPr>
          <p:nvPr>
            <p:ph type="title" orient="vert"/>
          </p:nvPr>
        </p:nvSpPr>
        <p:spPr>
          <a:xfrm>
            <a:off x="6844013" y="274640"/>
            <a:ext cx="1777470" cy="5592761"/>
          </a:xfrm>
        </p:spPr>
        <p:txBody>
          <a:bodyPr vert="eaVert"/>
          <a:p>
            <a:r>
              <a:rPr kumimoji="0" lang="en-US"/>
              <a:t>Click to edit Master title style</a:t>
            </a:r>
          </a:p>
        </p:txBody>
      </p:sp>
      <p:sp>
        <p:nvSpPr>
          <p:cNvPr id="1049766" name="Vertical Text Placeholder 2"/>
          <p:cNvSpPr>
            <a:spLocks noGrp="1"/>
          </p:cNvSpPr>
          <p:nvPr>
            <p:ph type="body" orient="vert" idx="1"/>
          </p:nvPr>
        </p:nvSpPr>
        <p:spPr>
          <a:xfrm>
            <a:off x="457200" y="274641"/>
            <a:ext cx="6324600" cy="5592760"/>
          </a:xfrm>
        </p:spPr>
        <p:txBody>
          <a:bodyPr vert="eaVert"/>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767" name="Date Placeholder 3"/>
          <p:cNvSpPr>
            <a:spLocks noGrp="1"/>
          </p:cNvSpPr>
          <p:nvPr>
            <p:ph type="dt" sz="half" idx="10"/>
          </p:nvPr>
        </p:nvSpPr>
        <p:spPr/>
        <p:txBody>
          <a:bodyPr/>
          <a:p>
            <a:fld id="{4C8C8479-AEC2-4B6E-A9D1-C5D6940D25D7}" type="datetimeFigureOut">
              <a:rPr lang="en-US" smtClean="0"/>
              <a:t>7/28/2021</a:t>
            </a:fld>
            <a:endParaRPr lang="en-US"/>
          </a:p>
        </p:txBody>
      </p:sp>
      <p:sp>
        <p:nvSpPr>
          <p:cNvPr id="1049768" name="Footer Placeholder 4"/>
          <p:cNvSpPr>
            <a:spLocks noGrp="1"/>
          </p:cNvSpPr>
          <p:nvPr>
            <p:ph type="ftr" sz="quarter" idx="11"/>
          </p:nvPr>
        </p:nvSpPr>
        <p:spPr/>
        <p:txBody>
          <a:bodyPr/>
          <a:p>
            <a:endParaRPr lang="en-US"/>
          </a:p>
        </p:txBody>
      </p:sp>
      <p:sp>
        <p:nvSpPr>
          <p:cNvPr id="1049769" name="Slide Number Placeholder 5"/>
          <p:cNvSpPr>
            <a:spLocks noGrp="1"/>
          </p:cNvSpPr>
          <p:nvPr>
            <p:ph type="sldNum" sz="quarter" idx="12"/>
          </p:nvPr>
        </p:nvSpPr>
        <p:spPr/>
        <p:txBody>
          <a:bodyPr/>
          <a:p>
            <a:fld id="{3D370E18-9103-4723-8025-BD0DE1A2A2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64" name=""/>
        <p:cNvGrpSpPr/>
        <p:nvPr/>
      </p:nvGrpSpPr>
      <p:grpSpPr>
        <a:xfrm>
          <a:off x="0" y="0"/>
          <a:ext cx="0" cy="0"/>
          <a:chOff x="0" y="0"/>
          <a:chExt cx="0" cy="0"/>
        </a:xfrm>
      </p:grpSpPr>
      <p:sp>
        <p:nvSpPr>
          <p:cNvPr id="1048595" name="Content Placeholder 2"/>
          <p:cNvSpPr>
            <a:spLocks noGrp="1"/>
          </p:cNvSpPr>
          <p:nvPr>
            <p:ph idx="1"/>
          </p:nvPr>
        </p:nvSpPr>
        <p:spPr/>
        <p:txBody>
          <a:bodyPr/>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8596" name="Date Placeholder 3"/>
          <p:cNvSpPr>
            <a:spLocks noGrp="1"/>
          </p:cNvSpPr>
          <p:nvPr>
            <p:ph type="dt" sz="half" idx="10"/>
          </p:nvPr>
        </p:nvSpPr>
        <p:spPr/>
        <p:txBody>
          <a:bodyPr/>
          <a:p>
            <a:fld id="{4C8C8479-AEC2-4B6E-A9D1-C5D6940D25D7}" type="datetimeFigureOut">
              <a:rPr lang="en-US" smtClean="0"/>
              <a:t>7/28/2021</a:t>
            </a:fld>
            <a:endParaRPr lang="en-US"/>
          </a:p>
        </p:txBody>
      </p:sp>
      <p:sp>
        <p:nvSpPr>
          <p:cNvPr id="1048597" name="Footer Placeholder 4"/>
          <p:cNvSpPr>
            <a:spLocks noGrp="1"/>
          </p:cNvSpPr>
          <p:nvPr>
            <p:ph type="ftr" sz="quarter" idx="11"/>
          </p:nvPr>
        </p:nvSpPr>
        <p:spPr/>
        <p:txBody>
          <a:bodyPr/>
          <a:p>
            <a:endParaRPr lang="en-US"/>
          </a:p>
        </p:txBody>
      </p:sp>
      <p:sp>
        <p:nvSpPr>
          <p:cNvPr id="1048598" name="Slide Number Placeholder 5"/>
          <p:cNvSpPr>
            <a:spLocks noGrp="1"/>
          </p:cNvSpPr>
          <p:nvPr>
            <p:ph type="sldNum" sz="quarter" idx="12"/>
          </p:nvPr>
        </p:nvSpPr>
        <p:spPr/>
        <p:txBody>
          <a:bodyPr/>
          <a:p>
            <a:fld id="{3D370E18-9103-4723-8025-BD0DE1A2A241}" type="slidenum">
              <a:rPr lang="en-US" smtClean="0"/>
              <a:t>‹#›</a:t>
            </a:fld>
            <a:endParaRPr lang="en-US"/>
          </a:p>
        </p:txBody>
      </p:sp>
      <p:sp>
        <p:nvSpPr>
          <p:cNvPr id="1048599" name="Title 6"/>
          <p:cNvSpPr>
            <a:spLocks noGrp="1"/>
          </p:cNvSpPr>
          <p:nvPr>
            <p:ph type="title"/>
          </p:nvPr>
        </p:nvSpPr>
        <p:spPr/>
        <p:txBody>
          <a:bodyPr rtlCol="0"/>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1131" name=""/>
        <p:cNvGrpSpPr/>
        <p:nvPr/>
      </p:nvGrpSpPr>
      <p:grpSpPr>
        <a:xfrm>
          <a:off x="0" y="0"/>
          <a:ext cx="0" cy="0"/>
          <a:chOff x="0" y="0"/>
          <a:chExt cx="0" cy="0"/>
        </a:xfrm>
      </p:grpSpPr>
      <p:sp>
        <p:nvSpPr>
          <p:cNvPr id="1049786"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a:t>Click to edit Master title style</a:t>
            </a:r>
          </a:p>
        </p:txBody>
      </p:sp>
      <p:sp>
        <p:nvSpPr>
          <p:cNvPr id="1049787"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a:t>Click to edit Master text styles</a:t>
            </a:r>
          </a:p>
        </p:txBody>
      </p:sp>
      <p:sp>
        <p:nvSpPr>
          <p:cNvPr id="1049788" name="Date Placeholder 3"/>
          <p:cNvSpPr>
            <a:spLocks noGrp="1"/>
          </p:cNvSpPr>
          <p:nvPr>
            <p:ph type="dt" sz="half" idx="10"/>
          </p:nvPr>
        </p:nvSpPr>
        <p:spPr/>
        <p:txBody>
          <a:bodyPr/>
          <a:p>
            <a:fld id="{4C8C8479-AEC2-4B6E-A9D1-C5D6940D25D7}" type="datetimeFigureOut">
              <a:rPr lang="en-US" smtClean="0"/>
              <a:t>7/28/2021</a:t>
            </a:fld>
            <a:endParaRPr lang="en-US"/>
          </a:p>
        </p:txBody>
      </p:sp>
      <p:sp>
        <p:nvSpPr>
          <p:cNvPr id="1049789" name="Footer Placeholder 4"/>
          <p:cNvSpPr>
            <a:spLocks noGrp="1"/>
          </p:cNvSpPr>
          <p:nvPr>
            <p:ph type="ftr" sz="quarter" idx="11"/>
          </p:nvPr>
        </p:nvSpPr>
        <p:spPr/>
        <p:txBody>
          <a:bodyPr/>
          <a:p>
            <a:endParaRPr lang="en-US"/>
          </a:p>
        </p:txBody>
      </p:sp>
      <p:sp>
        <p:nvSpPr>
          <p:cNvPr id="1049790" name="Slide Number Placeholder 5"/>
          <p:cNvSpPr>
            <a:spLocks noGrp="1"/>
          </p:cNvSpPr>
          <p:nvPr>
            <p:ph type="sldNum" sz="quarter" idx="12"/>
          </p:nvPr>
        </p:nvSpPr>
        <p:spPr/>
        <p:txBody>
          <a:bodyPr/>
          <a:p>
            <a:fld id="{3D370E18-9103-4723-8025-BD0DE1A2A241}" type="slidenum">
              <a:rPr lang="en-US" smtClean="0"/>
              <a:t>‹#›</a:t>
            </a:fld>
            <a:endParaRPr lang="en-US"/>
          </a:p>
        </p:txBody>
      </p:sp>
      <p:sp>
        <p:nvSpPr>
          <p:cNvPr id="1049791"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792"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1132" name=""/>
        <p:cNvGrpSpPr/>
        <p:nvPr/>
      </p:nvGrpSpPr>
      <p:grpSpPr>
        <a:xfrm>
          <a:off x="0" y="0"/>
          <a:ext cx="0" cy="0"/>
          <a:chOff x="0" y="0"/>
          <a:chExt cx="0" cy="0"/>
        </a:xfrm>
      </p:grpSpPr>
      <p:sp>
        <p:nvSpPr>
          <p:cNvPr id="104979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79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795" name="Date Placeholder 4"/>
          <p:cNvSpPr>
            <a:spLocks noGrp="1"/>
          </p:cNvSpPr>
          <p:nvPr>
            <p:ph type="dt" sz="half" idx="10"/>
          </p:nvPr>
        </p:nvSpPr>
        <p:spPr/>
        <p:txBody>
          <a:bodyPr/>
          <a:p>
            <a:fld id="{4C8C8479-AEC2-4B6E-A9D1-C5D6940D25D7}" type="datetimeFigureOut">
              <a:rPr lang="en-US" smtClean="0"/>
              <a:t>7/28/2021</a:t>
            </a:fld>
            <a:endParaRPr lang="en-US"/>
          </a:p>
        </p:txBody>
      </p:sp>
      <p:sp>
        <p:nvSpPr>
          <p:cNvPr id="1049796" name="Footer Placeholder 5"/>
          <p:cNvSpPr>
            <a:spLocks noGrp="1"/>
          </p:cNvSpPr>
          <p:nvPr>
            <p:ph type="ftr" sz="quarter" idx="11"/>
          </p:nvPr>
        </p:nvSpPr>
        <p:spPr/>
        <p:txBody>
          <a:bodyPr/>
          <a:p>
            <a:endParaRPr lang="en-US"/>
          </a:p>
        </p:txBody>
      </p:sp>
      <p:sp>
        <p:nvSpPr>
          <p:cNvPr id="1049797" name="Slide Number Placeholder 6"/>
          <p:cNvSpPr>
            <a:spLocks noGrp="1"/>
          </p:cNvSpPr>
          <p:nvPr>
            <p:ph type="sldNum" sz="quarter" idx="12"/>
          </p:nvPr>
        </p:nvSpPr>
        <p:spPr/>
        <p:txBody>
          <a:bodyPr/>
          <a:p>
            <a:fld id="{3D370E18-9103-4723-8025-BD0DE1A2A241}" type="slidenum">
              <a:rPr lang="en-US" smtClean="0"/>
              <a:t>‹#›</a:t>
            </a:fld>
            <a:endParaRPr lang="en-US"/>
          </a:p>
        </p:txBody>
      </p:sp>
      <p:sp>
        <p:nvSpPr>
          <p:cNvPr id="1049798" name="Title 7"/>
          <p:cNvSpPr>
            <a:spLocks noGrp="1"/>
          </p:cNvSpPr>
          <p:nvPr>
            <p:ph type="title"/>
          </p:nvPr>
        </p:nvSpPr>
        <p:spPr/>
        <p:txBody>
          <a:bodyPr rtlCol="0"/>
          <a:p>
            <a:r>
              <a:rPr kumimoji="0" lang="en-US"/>
              <a:t>Click to edit Master title style</a:t>
            </a:r>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600" name=""/>
        <p:cNvGrpSpPr/>
        <p:nvPr/>
      </p:nvGrpSpPr>
      <p:grpSpPr>
        <a:xfrm>
          <a:off x="0" y="0"/>
          <a:ext cx="0" cy="0"/>
          <a:chOff x="0" y="0"/>
          <a:chExt cx="0" cy="0"/>
        </a:xfrm>
      </p:grpSpPr>
      <p:sp>
        <p:nvSpPr>
          <p:cNvPr id="1048705" name="Title 1"/>
          <p:cNvSpPr>
            <a:spLocks noGrp="1"/>
          </p:cNvSpPr>
          <p:nvPr>
            <p:ph type="title"/>
          </p:nvPr>
        </p:nvSpPr>
        <p:spPr>
          <a:xfrm>
            <a:off x="457200" y="273050"/>
            <a:ext cx="8229600" cy="1143000"/>
          </a:xfrm>
        </p:spPr>
        <p:txBody>
          <a:bodyPr anchor="ctr"/>
          <a:p>
            <a:r>
              <a:rPr kumimoji="0" lang="en-US"/>
              <a:t>Click to edit Master title style</a:t>
            </a:r>
          </a:p>
        </p:txBody>
      </p:sp>
      <p:sp>
        <p:nvSpPr>
          <p:cNvPr id="1048706"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a:t>Click to edit Master text styles</a:t>
            </a:r>
          </a:p>
        </p:txBody>
      </p:sp>
      <p:sp>
        <p:nvSpPr>
          <p:cNvPr id="1048707"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a:t>Click to edit Master text styles</a:t>
            </a:r>
          </a:p>
        </p:txBody>
      </p:sp>
      <p:sp>
        <p:nvSpPr>
          <p:cNvPr id="1048708"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8709"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8710" name="Date Placeholder 6"/>
          <p:cNvSpPr>
            <a:spLocks noGrp="1"/>
          </p:cNvSpPr>
          <p:nvPr>
            <p:ph type="dt" sz="half" idx="10"/>
          </p:nvPr>
        </p:nvSpPr>
        <p:spPr/>
        <p:txBody>
          <a:bodyPr/>
          <a:p>
            <a:fld id="{4C8C8479-AEC2-4B6E-A9D1-C5D6940D25D7}" type="datetimeFigureOut">
              <a:rPr lang="en-US" smtClean="0"/>
              <a:t>7/28/2021</a:t>
            </a:fld>
            <a:endParaRPr lang="en-US"/>
          </a:p>
        </p:txBody>
      </p:sp>
      <p:sp>
        <p:nvSpPr>
          <p:cNvPr id="1048711" name="Footer Placeholder 7"/>
          <p:cNvSpPr>
            <a:spLocks noGrp="1"/>
          </p:cNvSpPr>
          <p:nvPr>
            <p:ph type="ftr" sz="quarter" idx="11"/>
          </p:nvPr>
        </p:nvSpPr>
        <p:spPr/>
        <p:txBody>
          <a:bodyPr/>
          <a:p>
            <a:endParaRPr lang="en-US"/>
          </a:p>
        </p:txBody>
      </p:sp>
      <p:sp>
        <p:nvSpPr>
          <p:cNvPr id="1048712" name="Slide Number Placeholder 8"/>
          <p:cNvSpPr>
            <a:spLocks noGrp="1"/>
          </p:cNvSpPr>
          <p:nvPr>
            <p:ph type="sldNum" sz="quarter" idx="12"/>
          </p:nvPr>
        </p:nvSpPr>
        <p:spPr/>
        <p:txBody>
          <a:bodyPr/>
          <a:p>
            <a:fld id="{3D370E18-9103-4723-8025-BD0DE1A2A241}"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1127" name=""/>
        <p:cNvGrpSpPr/>
        <p:nvPr/>
      </p:nvGrpSpPr>
      <p:grpSpPr>
        <a:xfrm>
          <a:off x="0" y="0"/>
          <a:ext cx="0" cy="0"/>
          <a:chOff x="0" y="0"/>
          <a:chExt cx="0" cy="0"/>
        </a:xfrm>
      </p:grpSpPr>
      <p:sp>
        <p:nvSpPr>
          <p:cNvPr id="1049761" name="Date Placeholder 2"/>
          <p:cNvSpPr>
            <a:spLocks noGrp="1"/>
          </p:cNvSpPr>
          <p:nvPr>
            <p:ph type="dt" sz="half" idx="10"/>
          </p:nvPr>
        </p:nvSpPr>
        <p:spPr/>
        <p:txBody>
          <a:bodyPr/>
          <a:p>
            <a:fld id="{4C8C8479-AEC2-4B6E-A9D1-C5D6940D25D7}" type="datetimeFigureOut">
              <a:rPr lang="en-US" smtClean="0"/>
              <a:t>7/28/2021</a:t>
            </a:fld>
            <a:endParaRPr lang="en-US"/>
          </a:p>
        </p:txBody>
      </p:sp>
      <p:sp>
        <p:nvSpPr>
          <p:cNvPr id="1049762" name="Footer Placeholder 3"/>
          <p:cNvSpPr>
            <a:spLocks noGrp="1"/>
          </p:cNvSpPr>
          <p:nvPr>
            <p:ph type="ftr" sz="quarter" idx="11"/>
          </p:nvPr>
        </p:nvSpPr>
        <p:spPr/>
        <p:txBody>
          <a:bodyPr/>
          <a:p>
            <a:endParaRPr lang="en-US"/>
          </a:p>
        </p:txBody>
      </p:sp>
      <p:sp>
        <p:nvSpPr>
          <p:cNvPr id="1049763" name="Slide Number Placeholder 4"/>
          <p:cNvSpPr>
            <a:spLocks noGrp="1"/>
          </p:cNvSpPr>
          <p:nvPr>
            <p:ph type="sldNum" sz="quarter" idx="12"/>
          </p:nvPr>
        </p:nvSpPr>
        <p:spPr/>
        <p:txBody>
          <a:bodyPr/>
          <a:p>
            <a:fld id="{3D370E18-9103-4723-8025-BD0DE1A2A241}" type="slidenum">
              <a:rPr lang="en-US" smtClean="0"/>
              <a:t>‹#›</a:t>
            </a:fld>
            <a:endParaRPr lang="en-US"/>
          </a:p>
        </p:txBody>
      </p:sp>
      <p:sp>
        <p:nvSpPr>
          <p:cNvPr id="1049764" name="Title 5"/>
          <p:cNvSpPr>
            <a:spLocks noGrp="1"/>
          </p:cNvSpPr>
          <p:nvPr>
            <p:ph type="title"/>
          </p:nvPr>
        </p:nvSpPr>
        <p:spPr/>
        <p:txBody>
          <a:bodyPr rtlCol="0"/>
          <a:p>
            <a:r>
              <a:rPr kumimoji="0" lang="en-US"/>
              <a:t>Click to edit Master title style</a:t>
            </a:r>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59" name=""/>
        <p:cNvGrpSpPr/>
        <p:nvPr/>
      </p:nvGrpSpPr>
      <p:grpSpPr>
        <a:xfrm>
          <a:off x="0" y="0"/>
          <a:ext cx="0" cy="0"/>
          <a:chOff x="0" y="0"/>
          <a:chExt cx="0" cy="0"/>
        </a:xfrm>
      </p:grpSpPr>
      <p:sp>
        <p:nvSpPr>
          <p:cNvPr id="1048836" name="Date Placeholder 1"/>
          <p:cNvSpPr>
            <a:spLocks noGrp="1"/>
          </p:cNvSpPr>
          <p:nvPr>
            <p:ph type="dt" sz="half" idx="10"/>
          </p:nvPr>
        </p:nvSpPr>
        <p:spPr/>
        <p:txBody>
          <a:bodyPr/>
          <a:p>
            <a:fld id="{4C8C8479-AEC2-4B6E-A9D1-C5D6940D25D7}" type="datetimeFigureOut">
              <a:rPr lang="en-US" smtClean="0"/>
              <a:t>7/28/2021</a:t>
            </a:fld>
            <a:endParaRPr lang="en-US"/>
          </a:p>
        </p:txBody>
      </p:sp>
      <p:sp>
        <p:nvSpPr>
          <p:cNvPr id="1048837" name="Footer Placeholder 2"/>
          <p:cNvSpPr>
            <a:spLocks noGrp="1"/>
          </p:cNvSpPr>
          <p:nvPr>
            <p:ph type="ftr" sz="quarter" idx="11"/>
          </p:nvPr>
        </p:nvSpPr>
        <p:spPr/>
        <p:txBody>
          <a:bodyPr/>
          <a:p>
            <a:endParaRPr lang="en-US"/>
          </a:p>
        </p:txBody>
      </p:sp>
      <p:sp>
        <p:nvSpPr>
          <p:cNvPr id="1048838" name="Slide Number Placeholder 3"/>
          <p:cNvSpPr>
            <a:spLocks noGrp="1"/>
          </p:cNvSpPr>
          <p:nvPr>
            <p:ph type="sldNum" sz="quarter" idx="12"/>
          </p:nvPr>
        </p:nvSpPr>
        <p:spPr/>
        <p:txBody>
          <a:bodyPr/>
          <a:p>
            <a:fld id="{3D370E18-9103-4723-8025-BD0DE1A2A2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1133" name=""/>
        <p:cNvGrpSpPr/>
        <p:nvPr/>
      </p:nvGrpSpPr>
      <p:grpSpPr>
        <a:xfrm>
          <a:off x="0" y="0"/>
          <a:ext cx="0" cy="0"/>
          <a:chOff x="0" y="0"/>
          <a:chExt cx="0" cy="0"/>
        </a:xfrm>
      </p:grpSpPr>
      <p:sp>
        <p:nvSpPr>
          <p:cNvPr id="1049799"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a:t>Click to edit Master title style</a:t>
            </a:r>
          </a:p>
        </p:txBody>
      </p:sp>
      <p:sp>
        <p:nvSpPr>
          <p:cNvPr id="1049800"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a:t>Click to edit Master text styles</a:t>
            </a:r>
          </a:p>
        </p:txBody>
      </p:sp>
      <p:sp>
        <p:nvSpPr>
          <p:cNvPr id="1049801"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a:t>Click to edit Master text styles</a:t>
            </a:r>
          </a:p>
          <a:p>
            <a:pPr eaLnBrk="1" hangingPunct="1" latinLnBrk="0" lvl="1"/>
            <a:r>
              <a:rPr lang="en-US"/>
              <a:t>Second level</a:t>
            </a:r>
          </a:p>
          <a:p>
            <a:pPr eaLnBrk="1" hangingPunct="1" latinLnBrk="0" lvl="2"/>
            <a:r>
              <a:rPr lang="en-US"/>
              <a:t>Third level</a:t>
            </a:r>
          </a:p>
          <a:p>
            <a:pPr eaLnBrk="1" hangingPunct="1" latinLnBrk="0" lvl="3"/>
            <a:r>
              <a:rPr lang="en-US"/>
              <a:t>Fourth level</a:t>
            </a:r>
          </a:p>
          <a:p>
            <a:pPr eaLnBrk="1" hangingPunct="1" latinLnBrk="0" lvl="4"/>
            <a:r>
              <a:rPr lang="en-US"/>
              <a:t>Fifth level</a:t>
            </a:r>
            <a:endParaRPr kumimoji="0" lang="en-US"/>
          </a:p>
        </p:txBody>
      </p:sp>
      <p:sp>
        <p:nvSpPr>
          <p:cNvPr id="1049802" name="Date Placeholder 4"/>
          <p:cNvSpPr>
            <a:spLocks noGrp="1"/>
          </p:cNvSpPr>
          <p:nvPr>
            <p:ph type="dt" sz="half" idx="10"/>
          </p:nvPr>
        </p:nvSpPr>
        <p:spPr>
          <a:xfrm>
            <a:off x="6727032" y="6407944"/>
            <a:ext cx="1920240" cy="365760"/>
          </a:xfrm>
        </p:spPr>
        <p:txBody>
          <a:bodyPr/>
          <a:p>
            <a:fld id="{4C8C8479-AEC2-4B6E-A9D1-C5D6940D25D7}" type="datetimeFigureOut">
              <a:rPr lang="en-US" smtClean="0"/>
              <a:t>7/28/2021</a:t>
            </a:fld>
            <a:endParaRPr lang="en-US"/>
          </a:p>
        </p:txBody>
      </p:sp>
      <p:sp>
        <p:nvSpPr>
          <p:cNvPr id="1049803" name="Footer Placeholder 5"/>
          <p:cNvSpPr>
            <a:spLocks noGrp="1"/>
          </p:cNvSpPr>
          <p:nvPr>
            <p:ph type="ftr" sz="quarter" idx="11"/>
          </p:nvPr>
        </p:nvSpPr>
        <p:spPr/>
        <p:txBody>
          <a:bodyPr/>
          <a:p>
            <a:endParaRPr lang="en-US"/>
          </a:p>
        </p:txBody>
      </p:sp>
      <p:sp>
        <p:nvSpPr>
          <p:cNvPr id="1049804" name="Slide Number Placeholder 6"/>
          <p:cNvSpPr>
            <a:spLocks noGrp="1"/>
          </p:cNvSpPr>
          <p:nvPr>
            <p:ph type="sldNum" sz="quarter" idx="12"/>
          </p:nvPr>
        </p:nvSpPr>
        <p:spPr/>
        <p:txBody>
          <a:bodyPr/>
          <a:p>
            <a:fld id="{3D370E18-9103-4723-8025-BD0DE1A2A241}"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1129" name=""/>
        <p:cNvGrpSpPr/>
        <p:nvPr/>
      </p:nvGrpSpPr>
      <p:grpSpPr>
        <a:xfrm>
          <a:off x="0" y="0"/>
          <a:ext cx="0" cy="0"/>
          <a:chOff x="0" y="0"/>
          <a:chExt cx="0" cy="0"/>
        </a:xfrm>
      </p:grpSpPr>
      <p:sp>
        <p:nvSpPr>
          <p:cNvPr id="1049770"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a:t>Click to edit Master text styles</a:t>
            </a:r>
          </a:p>
        </p:txBody>
      </p:sp>
      <p:sp>
        <p:nvSpPr>
          <p:cNvPr id="1049771"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a:t>Click icon to add picture</a:t>
            </a:r>
            <a:endParaRPr dirty="0" kumimoji="0" lang="en-US"/>
          </a:p>
        </p:txBody>
      </p:sp>
      <p:sp>
        <p:nvSpPr>
          <p:cNvPr id="1049772" name="Date Placeholder 4"/>
          <p:cNvSpPr>
            <a:spLocks noGrp="1"/>
          </p:cNvSpPr>
          <p:nvPr>
            <p:ph type="dt" sz="half" idx="10"/>
          </p:nvPr>
        </p:nvSpPr>
        <p:spPr/>
        <p:txBody>
          <a:bodyPr/>
          <a:lstStyle>
            <a:lvl1pPr>
              <a:defRPr>
                <a:solidFill>
                  <a:schemeClr val="tx1"/>
                </a:solidFill>
              </a:defRPr>
            </a:lvl1pPr>
          </a:lstStyle>
          <a:p>
            <a:fld id="{4C8C8479-AEC2-4B6E-A9D1-C5D6940D25D7}" type="datetimeFigureOut">
              <a:rPr lang="en-US" smtClean="0"/>
              <a:t>7/28/2021</a:t>
            </a:fld>
            <a:endParaRPr lang="en-US"/>
          </a:p>
        </p:txBody>
      </p:sp>
      <p:sp>
        <p:nvSpPr>
          <p:cNvPr id="1049773"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1049774" name="Slide Number Placeholder 6"/>
          <p:cNvSpPr>
            <a:spLocks noGrp="1"/>
          </p:cNvSpPr>
          <p:nvPr>
            <p:ph type="sldNum" sz="quarter" idx="12"/>
          </p:nvPr>
        </p:nvSpPr>
        <p:spPr/>
        <p:txBody>
          <a:bodyPr/>
          <a:lstStyle>
            <a:lvl1pPr>
              <a:defRPr>
                <a:solidFill>
                  <a:schemeClr val="tx1"/>
                </a:solidFill>
              </a:defRPr>
            </a:lvl1pPr>
          </a:lstStyle>
          <a:p>
            <a:fld id="{3D370E18-9103-4723-8025-BD0DE1A2A241}" type="slidenum">
              <a:rPr lang="en-US" smtClean="0"/>
              <a:t>‹#›</a:t>
            </a:fld>
            <a:endParaRPr lang="en-US"/>
          </a:p>
        </p:txBody>
      </p:sp>
      <p:sp>
        <p:nvSpPr>
          <p:cNvPr id="1049775"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a:t>Click to edit Master title style</a:t>
            </a:r>
          </a:p>
        </p:txBody>
      </p:sp>
      <p:sp>
        <p:nvSpPr>
          <p:cNvPr id="1049776"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9777"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9778" name="Right Triangle 9"/>
          <p:cNvSpPr/>
          <p:nvPr/>
        </p:nvSpPr>
        <p:spPr bwMode="auto">
          <a:xfrm>
            <a:off x="-6042" y="5791253"/>
            <a:ext cx="3402314" cy="1080868"/>
          </a:xfrm>
          <a:prstGeom prst="rtTriangle"/>
          <a:blipFill>
            <a:blip xmlns:r="http://schemas.openxmlformats.org/officeDocument/2006/relationships" r:embed="rId1"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9779"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780"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cstate="print">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a:t>Click to edit Master title style</a:t>
            </a:r>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a:t>Click to edit Master text styles</a:t>
            </a:r>
          </a:p>
          <a:p>
            <a:pPr eaLnBrk="1" hangingPunct="1" latinLnBrk="0" lvl="1"/>
            <a:r>
              <a:rPr kumimoji="0" lang="en-US"/>
              <a:t>Second level</a:t>
            </a:r>
          </a:p>
          <a:p>
            <a:pPr eaLnBrk="1" hangingPunct="1" latinLnBrk="0" lvl="2"/>
            <a:r>
              <a:rPr kumimoji="0" lang="en-US"/>
              <a:t>Third level</a:t>
            </a:r>
          </a:p>
          <a:p>
            <a:pPr eaLnBrk="1" hangingPunct="1" latinLnBrk="0" lvl="3"/>
            <a:r>
              <a:rPr kumimoji="0" lang="en-US"/>
              <a:t>Fourth level</a:t>
            </a:r>
          </a:p>
          <a:p>
            <a:pPr eaLnBrk="1" hangingPunct="1" latinLnBrk="0" lvl="4"/>
            <a:r>
              <a:rPr kumimoji="0" lang="en-US"/>
              <a:t>Fifth level</a:t>
            </a:r>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4C8C8479-AEC2-4B6E-A9D1-C5D6940D25D7}" type="datetimeFigureOut">
              <a:rPr lang="en-US" smtClean="0"/>
              <a:t>7/28/2021</a:t>
            </a:fld>
            <a:endParaRPr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3D370E18-9103-4723-8025-BD0DE1A2A241}"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7.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hyperlink" Target="http://www.sahealth.sa.gov.au/wps/wcm/connect/public%20content/sa%20health%20internet/health%20topics/health%20conditions%20prevention%20and%20treatment/infectious%20diseases/exclusion%20from%20childcare%20preschool%20school%20and%20work" TargetMode="External"/><Relationship Id="rId2" Type="http://schemas.openxmlformats.org/officeDocument/2006/relationships/hyperlink" Target="http://www.sahealth.sa.gov.au/wps/wcm/connect/public%20content/sa%20health%20internet/health%20topics/health%20conditions%20prevention%20and%20treatment/immunisation/vaccines/measles%20mumps%20and%20rubella%20mmr%20vaccine/measles%20mumps%20and%20rubella%20mmr%20vaccine" TargetMode="External"/><Relationship Id="rId3" Type="http://schemas.openxmlformats.org/officeDocument/2006/relationships/hyperlink" Target="http://www.sahealth.sa.gov.au/wps/wcm/connect/public%20content/sa%20health%20internet/health%20topics/health%20conditions%20prevention%20and%20treatment/immunisation/vaccines/measles%20mumps%20rubella%20and%20varicella%20mmrv%20vaccine/measles%20mumps%20rubella%20and%20varicella%20mmrv%20vaccine" TargetMode="External"/><Relationship Id="rId4"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hyperlink" Target="http://www.who.int/mediacentre/factsheets/fs179/en/" TargetMode="External"/><Relationship Id="rId2"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14033553770.html" TargetMode="External"/><Relationship Id="rId2"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hyperlink" Target="http://en.wikipedia.org/wiki/World_Health_Organization" TargetMode="External"/><Relationship Id="rId2"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hyperlink" Target="http://en.wikipedia.org/wiki/Baby" TargetMode="External"/><Relationship Id="rId2"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hyperlink" Target="http://en.wikipedia.org/wiki/Infant_mortality" TargetMode="External"/><Relationship Id="rId2" Type="http://schemas.openxmlformats.org/officeDocument/2006/relationships/slideLayout" Target="../slideLayouts/slideLayout7.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hyperlink" Target="http://research-methodology.net/sampling/non-probability-sampling/" TargetMode="External"/><Relationship Id="rId2"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20073936510.html" TargetMode="External"/><Relationship Id="rId2"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hyperlink" Target="file:///D:\JACOB\JEREMY\Module%203%20Community%20Health%20Nursing\Unit%205%20Community%20Diagnosis\pages\pg20060220073936510.html" TargetMode="External"/><Relationship Id="rId2"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6.xml.rels><?xml version="1.0" encoding="UTF-8" standalone="yes"?>
<Relationships xmlns="http://schemas.openxmlformats.org/package/2006/relationships"><Relationship Id="rId1" Type="http://schemas.openxmlformats.org/officeDocument/2006/relationships/image" Target="../media/image12.gif"/><Relationship Id="rId2" Type="http://schemas.openxmlformats.org/officeDocument/2006/relationships/slideLayout" Target="../slideLayouts/slideLayout7.xml"/></Relationships>
</file>

<file path=ppt/slides/_rels/slide5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8.xml.rels><?xml version="1.0" encoding="UTF-8" standalone="yes"?>
<Relationships xmlns="http://schemas.openxmlformats.org/package/2006/relationships"><Relationship Id="rId1" Type="http://schemas.openxmlformats.org/officeDocument/2006/relationships/image" Target="../media/image13.gif"/><Relationship Id="rId2" Type="http://schemas.openxmlformats.org/officeDocument/2006/relationships/slideLayout" Target="../slideLayouts/slideLayout7.xml"/></Relationships>
</file>

<file path=ppt/slides/_rels/slide5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0.xml.rels><?xml version="1.0" encoding="UTF-8" standalone="yes"?>
<Relationships xmlns="http://schemas.openxmlformats.org/package/2006/relationships"><Relationship Id="rId1" Type="http://schemas.openxmlformats.org/officeDocument/2006/relationships/image" Target="../media/image14.gif"/><Relationship Id="rId2" Type="http://schemas.openxmlformats.org/officeDocument/2006/relationships/slideLayout" Target="../slideLayouts/slideLayout7.xml"/></Relationships>
</file>

<file path=ppt/slides/_rels/slide5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image" Target="../media/image6.jpeg"/><Relationship Id="rId3"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93" name="Title 1"/>
          <p:cNvSpPr>
            <a:spLocks noGrp="1"/>
          </p:cNvSpPr>
          <p:nvPr>
            <p:ph type="ctrTitle"/>
          </p:nvPr>
        </p:nvSpPr>
        <p:spPr/>
        <p:txBody>
          <a:bodyPr/>
          <a:p>
            <a:pPr algn="ctr"/>
            <a:r>
              <a:rPr b="1" dirty="0" lang="en-US"/>
              <a:t>COMMUNICABLE DISEASES</a:t>
            </a:r>
          </a:p>
        </p:txBody>
      </p:sp>
      <p:sp>
        <p:nvSpPr>
          <p:cNvPr id="1048594" name="Subtitle 2"/>
          <p:cNvSpPr>
            <a:spLocks noGrp="1"/>
          </p:cNvSpPr>
          <p:nvPr>
            <p:ph type="subTitle" idx="1"/>
          </p:nvPr>
        </p:nvSpPr>
        <p:spPr/>
        <p:txBody>
          <a:bodyPr/>
          <a:p>
            <a:pPr algn="ctr"/>
            <a:r>
              <a:rPr b="1" dirty="0" lang="en-US"/>
              <a:t>INTRODUCTION TO COMMUNICABLE DISEASES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8619" name="Content Placeholder 1"/>
          <p:cNvSpPr>
            <a:spLocks noGrp="1"/>
          </p:cNvSpPr>
          <p:nvPr>
            <p:ph idx="1"/>
          </p:nvPr>
        </p:nvSpPr>
        <p:spPr/>
        <p:txBody>
          <a:bodyPr>
            <a:normAutofit/>
          </a:bodyPr>
          <a:p>
            <a:pPr>
              <a:lnSpc>
                <a:spcPct val="80000"/>
              </a:lnSpc>
            </a:pPr>
            <a:r>
              <a:rPr b="1" dirty="0" sz="2800" lang="en-US"/>
              <a:t>The word sporadic means </a:t>
            </a:r>
            <a:r>
              <a:rPr b="1" dirty="0" sz="2800" lang="en-US">
                <a:latin typeface="Arial"/>
              </a:rPr>
              <a:t>“</a:t>
            </a:r>
            <a:r>
              <a:rPr b="1" dirty="0" sz="2800" lang="en-US"/>
              <a:t>scattered about</a:t>
            </a:r>
            <a:r>
              <a:rPr b="1" dirty="0" sz="2800" lang="en-US">
                <a:latin typeface="Arial"/>
              </a:rPr>
              <a:t>”</a:t>
            </a:r>
            <a:r>
              <a:rPr b="1" dirty="0" sz="2800" lang="en-US"/>
              <a:t>. The cases occur irregularly, haphazardly from time to time, and generally infrequently. The cases are few and separated widely in time and place that they show no or little connection with each other, nor a recognizable common source of infection e.g. polio, meningococcal meningitis, tetanus</a:t>
            </a:r>
            <a:r>
              <a:rPr b="1" dirty="0" sz="2800" lang="en-US">
                <a:latin typeface="Arial"/>
              </a:rPr>
              <a:t>…</a:t>
            </a:r>
            <a:r>
              <a:rPr b="1" dirty="0" sz="2800" lang="en-US"/>
              <a:t>. </a:t>
            </a:r>
          </a:p>
          <a:p>
            <a:pPr>
              <a:lnSpc>
                <a:spcPct val="80000"/>
              </a:lnSpc>
            </a:pPr>
            <a:r>
              <a:rPr b="1" dirty="0" sz="2800" lang="en-US"/>
              <a:t>However, a sporadic disease could be the starting point of an epidemic when the conditions are favorable for its spread</a:t>
            </a:r>
          </a:p>
        </p:txBody>
      </p:sp>
      <p:sp>
        <p:nvSpPr>
          <p:cNvPr id="1048620" name="Title 2"/>
          <p:cNvSpPr>
            <a:spLocks noGrp="1"/>
          </p:cNvSpPr>
          <p:nvPr>
            <p:ph type="title"/>
          </p:nvPr>
        </p:nvSpPr>
        <p:spPr/>
        <p:txBody>
          <a:bodyPr/>
          <a:p>
            <a:r>
              <a:rPr dirty="0" lang="en-US"/>
              <a:t>Sporadic</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8866" name="Content Placeholder 1"/>
          <p:cNvSpPr>
            <a:spLocks noGrp="1"/>
          </p:cNvSpPr>
          <p:nvPr>
            <p:ph idx="1"/>
          </p:nvPr>
        </p:nvSpPr>
        <p:spPr/>
        <p:txBody>
          <a:bodyPr>
            <a:normAutofit lnSpcReduction="10000"/>
          </a:bodyPr>
          <a:p>
            <a:r>
              <a:rPr b="1" dirty="0" lang="en-US"/>
              <a:t>Late stage is characterized by fibrosis and calcification which occur when there are many eggs in the tissues.</a:t>
            </a:r>
          </a:p>
          <a:p>
            <a:r>
              <a:rPr b="1" dirty="0" lang="en-US"/>
              <a:t>Fibrosis refers to the thickening and scarring of connective tissue, usually as a result of injury.</a:t>
            </a:r>
          </a:p>
          <a:p>
            <a:r>
              <a:rPr b="1" dirty="0" lang="en-US"/>
              <a:t>Calcification is the process in which calcium builds up in body tissue where there normally isn't any calcium. Over time, the buildup can harden and disrupt your body's normal processes</a:t>
            </a:r>
            <a:r>
              <a:rPr dirty="0" lang="en-US"/>
              <a:t>.</a:t>
            </a:r>
          </a:p>
        </p:txBody>
      </p:sp>
      <p:sp>
        <p:nvSpPr>
          <p:cNvPr id="1048867" name="Title 2"/>
          <p:cNvSpPr>
            <a:spLocks noGrp="1"/>
          </p:cNvSpPr>
          <p:nvPr>
            <p:ph type="title"/>
          </p:nvPr>
        </p:nvSpPr>
        <p:spPr/>
        <p:txBody>
          <a:bodyPr/>
          <a:p>
            <a:r>
              <a:rPr dirty="0" lang="en-US"/>
              <a:t>Late stage</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8868" name="Content Placeholder 1"/>
          <p:cNvSpPr>
            <a:spLocks noGrp="1"/>
          </p:cNvSpPr>
          <p:nvPr>
            <p:ph idx="1"/>
          </p:nvPr>
        </p:nvSpPr>
        <p:spPr/>
        <p:txBody>
          <a:bodyPr>
            <a:noAutofit/>
          </a:bodyPr>
          <a:p>
            <a:r>
              <a:rPr b="1" dirty="0" sz="2800" lang="en-US"/>
              <a:t>Late stage around the bladder results in:</a:t>
            </a:r>
          </a:p>
          <a:p>
            <a:pPr lvl="1">
              <a:buFont typeface="Wingdings" pitchFamily="2" charset="2"/>
              <a:buChar char="q"/>
            </a:pPr>
            <a:r>
              <a:rPr b="1" dirty="0" sz="2800" lang="en-US"/>
              <a:t>Obstruction and dilatation of </a:t>
            </a:r>
            <a:r>
              <a:rPr b="1" dirty="0" sz="2800" lang="en-US" err="1"/>
              <a:t>ureters</a:t>
            </a:r>
            <a:r>
              <a:rPr b="1" dirty="0" sz="2800" lang="en-US"/>
              <a:t> and </a:t>
            </a:r>
            <a:r>
              <a:rPr b="1" dirty="0" sz="2800" lang="en-US" err="1"/>
              <a:t>hydronephrosis</a:t>
            </a:r>
            <a:r>
              <a:rPr b="1" dirty="0" sz="2800" lang="en-US"/>
              <a:t> possibly leading to kidney failure</a:t>
            </a:r>
          </a:p>
          <a:p>
            <a:pPr lvl="1">
              <a:buFont typeface="Wingdings" pitchFamily="2" charset="2"/>
              <a:buChar char="q"/>
            </a:pPr>
            <a:r>
              <a:rPr b="1" dirty="0" sz="2800" lang="en-US" err="1"/>
              <a:t>Pyelonephritis</a:t>
            </a:r>
            <a:endParaRPr b="1" dirty="0" sz="2800" lang="en-US"/>
          </a:p>
          <a:p>
            <a:pPr lvl="1">
              <a:buFont typeface="Wingdings" pitchFamily="2" charset="2"/>
              <a:buChar char="q"/>
            </a:pPr>
            <a:r>
              <a:rPr b="1" dirty="0" sz="2800" lang="en-US"/>
              <a:t>Calcification of the bladder which shows on x-ray or ultrasound investigation</a:t>
            </a:r>
          </a:p>
          <a:p>
            <a:pPr lvl="1">
              <a:buFont typeface="Wingdings" pitchFamily="2" charset="2"/>
              <a:buChar char="q"/>
            </a:pPr>
            <a:r>
              <a:rPr b="1" dirty="0" sz="2800" lang="en-US"/>
              <a:t>Cancer of the bladder</a:t>
            </a:r>
          </a:p>
          <a:p>
            <a:pPr lvl="1">
              <a:buNone/>
            </a:pPr>
            <a:endParaRPr b="1" dirty="0" sz="2800" lang="en-US"/>
          </a:p>
        </p:txBody>
      </p:sp>
      <p:sp>
        <p:nvSpPr>
          <p:cNvPr id="1048869" name="Title 2"/>
          <p:cNvSpPr>
            <a:spLocks noGrp="1"/>
          </p:cNvSpPr>
          <p:nvPr>
            <p:ph type="title"/>
          </p:nvPr>
        </p:nvSpPr>
        <p:spPr/>
        <p:txBody>
          <a:bodyPr/>
          <a:p>
            <a:r>
              <a:rPr dirty="0" lang="en-US"/>
              <a:t>Late stage in the bladder</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8870" name="Content Placeholder 1"/>
          <p:cNvSpPr>
            <a:spLocks noGrp="1"/>
          </p:cNvSpPr>
          <p:nvPr>
            <p:ph idx="1"/>
          </p:nvPr>
        </p:nvSpPr>
        <p:spPr/>
        <p:txBody>
          <a:bodyPr/>
          <a:p>
            <a:r>
              <a:rPr b="1" dirty="0" lang="en-US"/>
              <a:t>Late stage in the liver  leads to :portal </a:t>
            </a:r>
            <a:r>
              <a:rPr b="1" dirty="0" lang="en-US" err="1"/>
              <a:t>hypertension,splenomegaly</a:t>
            </a:r>
            <a:r>
              <a:rPr b="1" dirty="0" lang="en-US"/>
              <a:t>, </a:t>
            </a:r>
            <a:r>
              <a:rPr b="1" dirty="0" lang="en-US" err="1"/>
              <a:t>anemia,oesophegeal</a:t>
            </a:r>
            <a:r>
              <a:rPr b="1" dirty="0" lang="en-US"/>
              <a:t> </a:t>
            </a:r>
            <a:r>
              <a:rPr b="1" dirty="0" lang="en-US" err="1"/>
              <a:t>varices</a:t>
            </a:r>
            <a:r>
              <a:rPr b="1" dirty="0" lang="en-US"/>
              <a:t> and massive bleeding</a:t>
            </a:r>
          </a:p>
          <a:p>
            <a:r>
              <a:rPr b="1" dirty="0" lang="en-US"/>
              <a:t>In the </a:t>
            </a:r>
            <a:r>
              <a:rPr b="1" dirty="0" lang="en-US" err="1"/>
              <a:t>lungs,fibrosis</a:t>
            </a:r>
            <a:r>
              <a:rPr b="1" dirty="0" lang="en-US"/>
              <a:t> leads to  pulmonary hypertension which leads to congestive heart failure</a:t>
            </a:r>
          </a:p>
          <a:p>
            <a:endParaRPr dirty="0" lang="en-US"/>
          </a:p>
        </p:txBody>
      </p:sp>
      <p:sp>
        <p:nvSpPr>
          <p:cNvPr id="1048871" name="Title 2"/>
          <p:cNvSpPr>
            <a:spLocks noGrp="1"/>
          </p:cNvSpPr>
          <p:nvPr>
            <p:ph type="title"/>
          </p:nvPr>
        </p:nvSpPr>
        <p:spPr/>
        <p:txBody>
          <a:bodyPr>
            <a:normAutofit/>
          </a:bodyPr>
          <a:p>
            <a:r>
              <a:rPr dirty="0" lang="en-US"/>
              <a:t>Late stage in the liver and lungs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8872" name="Content Placeholder 1"/>
          <p:cNvSpPr>
            <a:spLocks noGrp="1"/>
          </p:cNvSpPr>
          <p:nvPr>
            <p:ph idx="1"/>
          </p:nvPr>
        </p:nvSpPr>
        <p:spPr/>
        <p:txBody>
          <a:bodyPr/>
          <a:p>
            <a:pPr>
              <a:buNone/>
            </a:pPr>
            <a:r>
              <a:rPr b="1" dirty="0" lang="en-US" u="sng"/>
              <a:t>ACUTE INFECTION:</a:t>
            </a:r>
          </a:p>
          <a:p>
            <a:r>
              <a:rPr b="1" dirty="0" lang="en-US"/>
              <a:t>Occur when </a:t>
            </a:r>
            <a:r>
              <a:rPr b="1" dirty="0" lang="en-CA" err="1"/>
              <a:t>Cercariae</a:t>
            </a:r>
            <a:r>
              <a:rPr b="1" dirty="0" lang="en-CA"/>
              <a:t> penetrate skin </a:t>
            </a:r>
            <a:r>
              <a:rPr b="1" dirty="0" lang="en-CA">
                <a:sym typeface="Wingdings" pitchFamily="2" charset="2"/>
              </a:rPr>
              <a:t> rash</a:t>
            </a:r>
            <a:br>
              <a:rPr b="1" dirty="0" lang="en-CA">
                <a:sym typeface="Wingdings" pitchFamily="2" charset="2"/>
              </a:rPr>
            </a:br>
            <a:r>
              <a:rPr b="1" dirty="0" lang="en-CA">
                <a:sym typeface="Wingdings" pitchFamily="2" charset="2"/>
              </a:rPr>
              <a:t>	- called </a:t>
            </a:r>
            <a:r>
              <a:rPr b="1" dirty="0" lang="en-CA" err="1" u="sng">
                <a:sym typeface="Wingdings" pitchFamily="2" charset="2"/>
              </a:rPr>
              <a:t>schistosome</a:t>
            </a:r>
            <a:r>
              <a:rPr b="1" dirty="0" lang="en-CA">
                <a:sym typeface="Wingdings" pitchFamily="2" charset="2"/>
              </a:rPr>
              <a:t> or </a:t>
            </a:r>
            <a:r>
              <a:rPr b="1" dirty="0" lang="en-CA" u="sng">
                <a:sym typeface="Wingdings" pitchFamily="2" charset="2"/>
              </a:rPr>
              <a:t>swimmer’s itch develop</a:t>
            </a:r>
            <a:r>
              <a:rPr b="1" dirty="0" lang="en-CA">
                <a:sym typeface="Wingdings" pitchFamily="2" charset="2"/>
              </a:rPr>
              <a:t>.</a:t>
            </a:r>
          </a:p>
          <a:p>
            <a:r>
              <a:rPr b="1" dirty="0" lang="en-CA">
                <a:sym typeface="Wingdings" pitchFamily="2" charset="2"/>
              </a:rPr>
              <a:t>Eggs laid in target organs release antigens which cause Katayama fever characterised by:</a:t>
            </a:r>
            <a:br>
              <a:rPr b="1" dirty="0" lang="en-CA">
                <a:sym typeface="Wingdings" pitchFamily="2" charset="2"/>
              </a:rPr>
            </a:br>
            <a:r>
              <a:rPr b="1" dirty="0" lang="en-CA">
                <a:sym typeface="Wingdings" pitchFamily="2" charset="2"/>
              </a:rPr>
              <a:t>	- fever</a:t>
            </a:r>
            <a:br>
              <a:rPr b="1" dirty="0" lang="en-CA">
                <a:sym typeface="Wingdings" pitchFamily="2" charset="2"/>
              </a:rPr>
            </a:br>
            <a:r>
              <a:rPr b="1" dirty="0" lang="en-CA">
                <a:sym typeface="Wingdings" pitchFamily="2" charset="2"/>
              </a:rPr>
              <a:t>	- </a:t>
            </a:r>
            <a:r>
              <a:rPr b="1" dirty="0" lang="en-CA" err="1">
                <a:sym typeface="Wingdings" pitchFamily="2" charset="2"/>
              </a:rPr>
              <a:t>urticaria</a:t>
            </a:r>
            <a:br>
              <a:rPr b="1" dirty="0" lang="en-CA">
                <a:sym typeface="Wingdings" pitchFamily="2" charset="2"/>
              </a:rPr>
            </a:br>
            <a:r>
              <a:rPr b="1" dirty="0" lang="en-CA">
                <a:sym typeface="Wingdings" pitchFamily="2" charset="2"/>
              </a:rPr>
              <a:t>	- malaise</a:t>
            </a:r>
          </a:p>
          <a:p>
            <a:pPr>
              <a:buNone/>
            </a:pPr>
            <a:r>
              <a:rPr b="1" dirty="0" lang="en-CA">
                <a:sym typeface="Wingdings" pitchFamily="2" charset="2"/>
              </a:rPr>
              <a:t>		- </a:t>
            </a:r>
            <a:r>
              <a:rPr b="1" dirty="0" lang="en-CA" err="1">
                <a:sym typeface="Wingdings" pitchFamily="2" charset="2"/>
              </a:rPr>
              <a:t>diarrhea</a:t>
            </a:r>
            <a:endParaRPr b="1" dirty="0" lang="en-US"/>
          </a:p>
        </p:txBody>
      </p:sp>
      <p:sp>
        <p:nvSpPr>
          <p:cNvPr id="1048873" name="Title 2"/>
          <p:cNvSpPr>
            <a:spLocks noGrp="1"/>
          </p:cNvSpPr>
          <p:nvPr>
            <p:ph type="title"/>
          </p:nvPr>
        </p:nvSpPr>
        <p:spPr/>
        <p:txBody>
          <a:bodyPr/>
          <a:p>
            <a:r>
              <a:rPr dirty="0" lang="en-US"/>
              <a:t>Acute and chronic infection</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677" name=""/>
        <p:cNvGrpSpPr/>
        <p:nvPr/>
      </p:nvGrpSpPr>
      <p:grpSpPr>
        <a:xfrm>
          <a:off x="0" y="0"/>
          <a:ext cx="0" cy="0"/>
          <a:chOff x="0" y="0"/>
          <a:chExt cx="0" cy="0"/>
        </a:xfrm>
      </p:grpSpPr>
      <p:sp>
        <p:nvSpPr>
          <p:cNvPr id="1048874" name="Title 2"/>
          <p:cNvSpPr>
            <a:spLocks noGrp="1"/>
          </p:cNvSpPr>
          <p:nvPr>
            <p:ph type="title"/>
          </p:nvPr>
        </p:nvSpPr>
        <p:spPr/>
        <p:txBody>
          <a:bodyPr/>
          <a:p>
            <a:r>
              <a:rPr dirty="0" lang="en-US"/>
              <a:t>Cont</a:t>
            </a:r>
          </a:p>
        </p:txBody>
      </p:sp>
      <p:pic>
        <p:nvPicPr>
          <p:cNvPr id="2097157" name="Picture 6"/>
          <p:cNvPicPr>
            <a:picLocks noChangeAspect="1" noGrp="1" noChangeArrowheads="1"/>
          </p:cNvPicPr>
          <p:nvPr>
            <p:ph idx="1"/>
          </p:nvPr>
        </p:nvPicPr>
        <p:blipFill>
          <a:blip xmlns:r="http://schemas.openxmlformats.org/officeDocument/2006/relationships" r:embed="rId1" cstate="print"/>
          <a:srcRect/>
          <a:stretch>
            <a:fillRect/>
          </a:stretch>
        </p:blipFill>
        <p:spPr bwMode="auto">
          <a:xfrm>
            <a:off x="304800" y="990600"/>
            <a:ext cx="8839200" cy="5486400"/>
          </a:xfrm>
          <a:prstGeom prst="rect"/>
          <a:noFill/>
          <a:ln w="9525">
            <a:noFill/>
            <a:miter lim="800000"/>
            <a:headEnd/>
            <a:tailEnd/>
          </a:ln>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8875" name="Content Placeholder 1"/>
          <p:cNvSpPr>
            <a:spLocks noGrp="1"/>
          </p:cNvSpPr>
          <p:nvPr>
            <p:ph idx="1"/>
          </p:nvPr>
        </p:nvSpPr>
        <p:spPr/>
        <p:txBody>
          <a:bodyPr>
            <a:normAutofit/>
          </a:bodyPr>
          <a:p>
            <a:pPr indent="-274320" marL="274320">
              <a:buFont typeface="Wingdings 2"/>
              <a:buChar char=""/>
            </a:pPr>
            <a:r>
              <a:rPr b="1" dirty="0" lang="en-CA">
                <a:sym typeface="Wingdings" pitchFamily="2" charset="2"/>
              </a:rPr>
              <a:t>Symptoms of chronic infection caused by eggs that travel to various parts of body</a:t>
            </a:r>
          </a:p>
          <a:p>
            <a:pPr indent="-274320" marL="274320">
              <a:buFont typeface="Wingdings 2"/>
              <a:buChar char=""/>
            </a:pPr>
            <a:r>
              <a:rPr b="1" dirty="0" lang="en-CA">
                <a:sym typeface="Wingdings" pitchFamily="2" charset="2"/>
              </a:rPr>
              <a:t>Eggs remain trapped in host tissues </a:t>
            </a:r>
            <a:r>
              <a:rPr b="1" dirty="0" lang="en-CA" err="1">
                <a:sym typeface="Wingdings" pitchFamily="2" charset="2"/>
              </a:rPr>
              <a:t>granulomatous</a:t>
            </a:r>
            <a:r>
              <a:rPr b="1" dirty="0" lang="en-CA">
                <a:sym typeface="Wingdings" pitchFamily="2" charset="2"/>
              </a:rPr>
              <a:t> inflammatory immune response</a:t>
            </a:r>
          </a:p>
          <a:p>
            <a:pPr lvl="2" marL="822960">
              <a:buClr>
                <a:schemeClr val="accent3"/>
              </a:buClr>
              <a:buFont typeface="Wingdings 2"/>
              <a:buChar char=""/>
            </a:pPr>
            <a:r>
              <a:rPr b="1" dirty="0" sz="2200" lang="en-CA" err="1" u="sng">
                <a:sym typeface="Wingdings" pitchFamily="2" charset="2"/>
              </a:rPr>
              <a:t>Granulomas</a:t>
            </a:r>
            <a:r>
              <a:rPr b="1" dirty="0" sz="2200" lang="en-CA">
                <a:sym typeface="Wingdings" pitchFamily="2" charset="2"/>
              </a:rPr>
              <a:t>: macrophages surrounded by lymphocytes</a:t>
            </a:r>
          </a:p>
          <a:p>
            <a:pPr indent="-274320" marL="274320">
              <a:buFont typeface="Wingdings 2"/>
              <a:buChar char=""/>
            </a:pPr>
            <a:r>
              <a:rPr b="1" dirty="0" lang="en-CA">
                <a:sym typeface="Wingdings" pitchFamily="2" charset="2"/>
              </a:rPr>
              <a:t>Fibrosis develop in the late stages</a:t>
            </a:r>
          </a:p>
          <a:p>
            <a:endParaRPr dirty="0" lang="en-US"/>
          </a:p>
        </p:txBody>
      </p:sp>
      <p:sp>
        <p:nvSpPr>
          <p:cNvPr id="1048876" name="Title 2"/>
          <p:cNvSpPr>
            <a:spLocks noGrp="1"/>
          </p:cNvSpPr>
          <p:nvPr>
            <p:ph type="title"/>
          </p:nvPr>
        </p:nvSpPr>
        <p:spPr/>
        <p:txBody>
          <a:bodyPr/>
          <a:p>
            <a:r>
              <a:rPr dirty="0" lang="en-US"/>
              <a:t>Chronic infection</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8877" name="Content Placeholder 1"/>
          <p:cNvSpPr>
            <a:spLocks noGrp="1"/>
          </p:cNvSpPr>
          <p:nvPr>
            <p:ph idx="1"/>
          </p:nvPr>
        </p:nvSpPr>
        <p:spPr/>
        <p:txBody>
          <a:bodyPr>
            <a:normAutofit fontScale="96296" lnSpcReduction="20000"/>
          </a:bodyPr>
          <a:p>
            <a:pPr>
              <a:buNone/>
            </a:pPr>
            <a:r>
              <a:rPr b="1" dirty="0" lang="en-US"/>
              <a:t>Symptoms for the disease vary depending on the type of worm involved and the location of  the parasite inside the body:</a:t>
            </a:r>
          </a:p>
          <a:p>
            <a:pPr>
              <a:buFont typeface="Wingdings" pitchFamily="2" charset="2"/>
              <a:buChar char="Ø"/>
            </a:pPr>
            <a:r>
              <a:rPr b="1" dirty="0" lang="en-US"/>
              <a:t>initial itching and rash at infection site (“swimmer’s itch”)</a:t>
            </a:r>
          </a:p>
          <a:p>
            <a:r>
              <a:rPr b="1" dirty="0" lang="en-US"/>
              <a:t>The classic sign of </a:t>
            </a:r>
            <a:r>
              <a:rPr b="1" dirty="0" lang="en-US" err="1"/>
              <a:t>urogenital</a:t>
            </a:r>
            <a:r>
              <a:rPr b="1" dirty="0" lang="en-US"/>
              <a:t> </a:t>
            </a:r>
            <a:r>
              <a:rPr b="1" dirty="0" lang="en-US" err="1"/>
              <a:t>schistosomiasis</a:t>
            </a:r>
            <a:r>
              <a:rPr b="1" dirty="0" lang="en-US"/>
              <a:t> is </a:t>
            </a:r>
            <a:r>
              <a:rPr b="1" dirty="0" lang="en-US" err="1"/>
              <a:t>haematuria</a:t>
            </a:r>
            <a:r>
              <a:rPr b="1" dirty="0" lang="en-US"/>
              <a:t> (blood in urine</a:t>
            </a:r>
            <a:r>
              <a:rPr dirty="0" lang="en-US"/>
              <a:t>)</a:t>
            </a:r>
          </a:p>
          <a:p>
            <a:r>
              <a:rPr b="1" dirty="0" lang="en-US"/>
              <a:t>Abdominal pain and bloody diarrhea</a:t>
            </a:r>
          </a:p>
          <a:p>
            <a:r>
              <a:rPr b="1" dirty="0" lang="en-US"/>
              <a:t>Anemia</a:t>
            </a:r>
          </a:p>
          <a:p>
            <a:r>
              <a:rPr b="1" dirty="0" lang="en-US"/>
              <a:t>Fever, chills and muscle aches</a:t>
            </a:r>
          </a:p>
          <a:p>
            <a:r>
              <a:rPr b="1" dirty="0" lang="en-US"/>
              <a:t>Inflammation and scarring of the bladder</a:t>
            </a:r>
          </a:p>
          <a:p>
            <a:r>
              <a:rPr b="1" dirty="0" lang="en-US"/>
              <a:t>Lymph node enlargement</a:t>
            </a:r>
          </a:p>
          <a:p>
            <a:endParaRPr dirty="0" lang="en-US"/>
          </a:p>
        </p:txBody>
      </p:sp>
      <p:sp>
        <p:nvSpPr>
          <p:cNvPr id="1048878" name="Title 2"/>
          <p:cNvSpPr>
            <a:spLocks noGrp="1"/>
          </p:cNvSpPr>
          <p:nvPr>
            <p:ph type="title"/>
          </p:nvPr>
        </p:nvSpPr>
        <p:spPr/>
        <p:txBody>
          <a:bodyPr/>
          <a:p>
            <a:r>
              <a:rPr dirty="0" lang="en-US"/>
              <a:t>Symptoms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8879" name="Content Placeholder 1"/>
          <p:cNvSpPr>
            <a:spLocks noGrp="1"/>
          </p:cNvSpPr>
          <p:nvPr>
            <p:ph idx="1"/>
          </p:nvPr>
        </p:nvSpPr>
        <p:spPr/>
        <p:txBody>
          <a:bodyPr/>
          <a:p>
            <a:pPr>
              <a:buNone/>
            </a:pPr>
            <a:r>
              <a:rPr b="1" dirty="0" sz="2800" lang="en-US" u="sng"/>
              <a:t>Microscopic Detection</a:t>
            </a:r>
            <a:endParaRPr b="1" dirty="0" sz="2800" lang="en-CA" u="sng"/>
          </a:p>
          <a:p>
            <a:r>
              <a:rPr b="1" dirty="0" sz="2800" lang="en-US"/>
              <a:t>Take stool or urine sample to detect eggs</a:t>
            </a:r>
            <a:endParaRPr b="1" dirty="0" sz="2800" lang="en-CA"/>
          </a:p>
          <a:p>
            <a:r>
              <a:rPr b="1" dirty="0" sz="2800" i="1" lang="en-US"/>
              <a:t>S. </a:t>
            </a:r>
            <a:r>
              <a:rPr b="1" dirty="0" sz="2800" i="1" lang="en-US" err="1"/>
              <a:t>haematobium</a:t>
            </a:r>
            <a:r>
              <a:rPr b="1" dirty="0" sz="2800" lang="en-US"/>
              <a:t> eggs are oval and have a spike at the tip</a:t>
            </a:r>
            <a:endParaRPr b="1" dirty="0" sz="2800" lang="en-CA"/>
          </a:p>
          <a:p>
            <a:r>
              <a:rPr b="1" dirty="0" sz="2800" i="1" lang="en-US"/>
              <a:t>S. </a:t>
            </a:r>
            <a:r>
              <a:rPr b="1" dirty="0" sz="2800" i="1" lang="en-US" err="1"/>
              <a:t>mansoni</a:t>
            </a:r>
            <a:r>
              <a:rPr b="1" dirty="0" sz="2800" lang="en-US"/>
              <a:t> eggs have a spike on the side (spine)</a:t>
            </a:r>
          </a:p>
          <a:p>
            <a:r>
              <a:rPr b="1" dirty="0" sz="2800" lang="en-US"/>
              <a:t>If they are repeatedly </a:t>
            </a:r>
            <a:r>
              <a:rPr b="1" dirty="0" sz="2800" lang="en-US" err="1"/>
              <a:t>negative,a</a:t>
            </a:r>
            <a:r>
              <a:rPr b="1" dirty="0" sz="2800" lang="en-US"/>
              <a:t> rectal or bowel biopsy can be done</a:t>
            </a:r>
          </a:p>
          <a:p>
            <a:endParaRPr b="1" dirty="0" lang="en-US"/>
          </a:p>
        </p:txBody>
      </p:sp>
      <p:sp>
        <p:nvSpPr>
          <p:cNvPr id="1048880" name="Title 2"/>
          <p:cNvSpPr>
            <a:spLocks noGrp="1"/>
          </p:cNvSpPr>
          <p:nvPr>
            <p:ph type="title"/>
          </p:nvPr>
        </p:nvSpPr>
        <p:spPr/>
        <p:txBody>
          <a:bodyPr/>
          <a:p>
            <a:r>
              <a:rPr dirty="0" sz="4400" lang="en-CA">
                <a:solidFill>
                  <a:srgbClr val="89006F"/>
                </a:solidFill>
              </a:rPr>
              <a:t>Diagnosis</a:t>
            </a:r>
            <a:endParaRPr dirty="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8881" name="Content Placeholder 1"/>
          <p:cNvSpPr>
            <a:spLocks noGrp="1"/>
          </p:cNvSpPr>
          <p:nvPr>
            <p:ph idx="1"/>
          </p:nvPr>
        </p:nvSpPr>
        <p:spPr/>
        <p:txBody>
          <a:bodyPr/>
          <a:p>
            <a:r>
              <a:rPr b="1" dirty="0" lang="en-US" err="1"/>
              <a:t>Praziquantel</a:t>
            </a:r>
            <a:r>
              <a:rPr b="1" dirty="0" lang="en-US"/>
              <a:t> {</a:t>
            </a:r>
            <a:r>
              <a:rPr b="1" dirty="0" lang="en-US" err="1"/>
              <a:t>biltricide</a:t>
            </a:r>
            <a:r>
              <a:rPr b="1" dirty="0" lang="en-US"/>
              <a:t>} is the drug of choice for all </a:t>
            </a:r>
            <a:r>
              <a:rPr b="1" dirty="0" lang="en-US" err="1"/>
              <a:t>schistosomal</a:t>
            </a:r>
            <a:r>
              <a:rPr b="1" dirty="0" lang="en-US"/>
              <a:t> species</a:t>
            </a:r>
          </a:p>
          <a:p>
            <a:r>
              <a:rPr b="1" dirty="0" lang="en-US"/>
              <a:t>Single dose of 40mg/kg is effective in </a:t>
            </a:r>
            <a:r>
              <a:rPr b="1" dirty="0" lang="en-US" err="1"/>
              <a:t>S.haematobium</a:t>
            </a:r>
            <a:r>
              <a:rPr b="1" dirty="0" lang="en-US"/>
              <a:t> and </a:t>
            </a:r>
            <a:r>
              <a:rPr b="1" dirty="0" lang="en-US" err="1"/>
              <a:t>S.mansoni</a:t>
            </a:r>
            <a:endParaRPr b="1" dirty="0" lang="en-US"/>
          </a:p>
          <a:p>
            <a:r>
              <a:rPr b="1" dirty="0" lang="en-US"/>
              <a:t>For patients with heavy infections{over 800 eggs per </a:t>
            </a:r>
            <a:r>
              <a:rPr b="1" dirty="0" lang="en-US" err="1"/>
              <a:t>gramme</a:t>
            </a:r>
            <a:r>
              <a:rPr b="1" dirty="0" lang="en-US"/>
              <a:t> of stool} ,a total dose of 60mg/kg in two equally divided doses 4-6 hrs apart.</a:t>
            </a:r>
          </a:p>
          <a:p>
            <a:r>
              <a:rPr b="1" dirty="0" lang="en-US"/>
              <a:t>Drug is best administered after food and in the evening</a:t>
            </a:r>
          </a:p>
          <a:p>
            <a:endParaRPr b="1" dirty="0" lang="en-US"/>
          </a:p>
        </p:txBody>
      </p:sp>
      <p:sp>
        <p:nvSpPr>
          <p:cNvPr id="1048882" name="Title 2"/>
          <p:cNvSpPr>
            <a:spLocks noGrp="1"/>
          </p:cNvSpPr>
          <p:nvPr>
            <p:ph type="title"/>
          </p:nvPr>
        </p:nvSpPr>
        <p:spPr/>
        <p:txBody>
          <a:bodyPr/>
          <a:p>
            <a:pPr algn="ctr"/>
            <a:r>
              <a:rPr dirty="0" lang="en-US"/>
              <a:t>management</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8883" name="Content Placeholder 1"/>
          <p:cNvSpPr>
            <a:spLocks noGrp="1"/>
          </p:cNvSpPr>
          <p:nvPr>
            <p:ph idx="1"/>
          </p:nvPr>
        </p:nvSpPr>
        <p:spPr/>
        <p:txBody>
          <a:bodyPr/>
          <a:p>
            <a:r>
              <a:rPr b="1" dirty="0" lang="en-US" err="1"/>
              <a:t>Oxamniquine</a:t>
            </a:r>
            <a:r>
              <a:rPr b="1" dirty="0" lang="en-US"/>
              <a:t> {</a:t>
            </a:r>
            <a:r>
              <a:rPr b="1" dirty="0" lang="en-US" err="1"/>
              <a:t>vansil</a:t>
            </a:r>
            <a:r>
              <a:rPr b="1" dirty="0" lang="en-US"/>
              <a:t>} is effective only against </a:t>
            </a:r>
            <a:r>
              <a:rPr b="1" dirty="0" lang="en-US" err="1"/>
              <a:t>S.mansoni</a:t>
            </a:r>
            <a:r>
              <a:rPr b="1" dirty="0" lang="en-US"/>
              <a:t>.</a:t>
            </a:r>
          </a:p>
          <a:p>
            <a:r>
              <a:rPr b="1" dirty="0" lang="en-US"/>
              <a:t>The drug is used in all stages of infection</a:t>
            </a:r>
          </a:p>
          <a:p>
            <a:r>
              <a:rPr b="1" dirty="0" lang="en-US"/>
              <a:t>Dose varies with the geographical origin of </a:t>
            </a:r>
            <a:r>
              <a:rPr b="1" dirty="0" lang="en-US" err="1"/>
              <a:t>S.mansoni</a:t>
            </a:r>
            <a:r>
              <a:rPr b="1" dirty="0" lang="en-US"/>
              <a:t> between 30mg/kg to 60mg/kg</a:t>
            </a:r>
            <a:r>
              <a:rPr dirty="0" lang="en-US"/>
              <a:t>.</a:t>
            </a:r>
          </a:p>
        </p:txBody>
      </p:sp>
      <p:sp>
        <p:nvSpPr>
          <p:cNvPr id="1048884" name="Title 2"/>
          <p:cNvSpPr>
            <a:spLocks noGrp="1"/>
          </p:cNvSpPr>
          <p:nvPr>
            <p:ph type="title"/>
          </p:nvPr>
        </p:nvSpPr>
        <p:spPr/>
        <p:txBody>
          <a:bodyPr/>
          <a:p>
            <a:r>
              <a:rPr dirty="0" lang="en-US"/>
              <a:t>con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8621" name="Content Placeholder 1"/>
          <p:cNvSpPr>
            <a:spLocks noGrp="1"/>
          </p:cNvSpPr>
          <p:nvPr>
            <p:ph idx="1"/>
          </p:nvPr>
        </p:nvSpPr>
        <p:spPr/>
        <p:txBody>
          <a:bodyPr>
            <a:normAutofit/>
          </a:bodyPr>
          <a:p>
            <a:r>
              <a:rPr b="1" dirty="0" sz="2800" lang="en-US" err="1"/>
              <a:t>Zoonosis</a:t>
            </a:r>
            <a:r>
              <a:rPr b="1" dirty="0" sz="2800" lang="en-US"/>
              <a:t> is an infection that is transmissible under natural conditions from vertebrate animals to man, e.g. rabies, plague, bovine tuberculosis</a:t>
            </a:r>
            <a:r>
              <a:rPr b="1" dirty="0" sz="2800" lang="en-US">
                <a:latin typeface="Arial"/>
              </a:rPr>
              <a:t>…</a:t>
            </a:r>
            <a:r>
              <a:rPr b="1" dirty="0" sz="2800" lang="en-US"/>
              <a:t>..</a:t>
            </a:r>
          </a:p>
          <a:p>
            <a:r>
              <a:rPr b="1" dirty="0" sz="2800" lang="en-US"/>
              <a:t>An </a:t>
            </a:r>
            <a:r>
              <a:rPr b="1" dirty="0" sz="2800" lang="en-US" err="1"/>
              <a:t>epizotic</a:t>
            </a:r>
            <a:r>
              <a:rPr b="1" dirty="0" sz="2800" lang="en-US"/>
              <a:t> is an outbreak (epidemic) of disease in an animal population, e.g. rift valley fever.</a:t>
            </a:r>
          </a:p>
          <a:p>
            <a:r>
              <a:rPr b="1" dirty="0" sz="2800" lang="en-US"/>
              <a:t>An </a:t>
            </a:r>
            <a:r>
              <a:rPr b="1" dirty="0" sz="2800" lang="en-US" err="1"/>
              <a:t>Enzotic</a:t>
            </a:r>
            <a:r>
              <a:rPr b="1" dirty="0" sz="2800" lang="en-US"/>
              <a:t> is an endemic occurring in animals, e.g. bovine TB</a:t>
            </a:r>
          </a:p>
        </p:txBody>
      </p:sp>
      <p:sp>
        <p:nvSpPr>
          <p:cNvPr id="1048622" name="Title 2"/>
          <p:cNvSpPr>
            <a:spLocks noGrp="1"/>
          </p:cNvSpPr>
          <p:nvPr>
            <p:ph type="title"/>
          </p:nvPr>
        </p:nvSpPr>
        <p:spPr/>
        <p:txBody>
          <a:bodyPr>
            <a:normAutofit/>
          </a:bodyPr>
          <a:p>
            <a:r>
              <a:rPr dirty="0" sz="4400" lang="en-US" err="1"/>
              <a:t>Zoonosis</a:t>
            </a:r>
            <a:r>
              <a:rPr dirty="0" sz="4400" lang="en-US"/>
              <a:t>, epizootic and enzootic</a:t>
            </a:r>
            <a:endParaRPr dirty="0"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8885" name="Content Placeholder 1"/>
          <p:cNvSpPr>
            <a:spLocks noGrp="1"/>
          </p:cNvSpPr>
          <p:nvPr>
            <p:ph idx="1"/>
          </p:nvPr>
        </p:nvSpPr>
        <p:spPr/>
        <p:txBody>
          <a:bodyPr>
            <a:normAutofit/>
          </a:bodyPr>
          <a:p>
            <a:pPr>
              <a:buNone/>
            </a:pPr>
            <a:r>
              <a:rPr b="1" dirty="0" sz="3200" lang="en-US"/>
              <a:t>1. Avoiding contact with water known to contain </a:t>
            </a:r>
            <a:r>
              <a:rPr b="1" dirty="0" sz="3200" lang="en-US" err="1"/>
              <a:t>cercariae</a:t>
            </a:r>
            <a:r>
              <a:rPr b="1" dirty="0" sz="3200" lang="en-US"/>
              <a:t> by:</a:t>
            </a:r>
          </a:p>
          <a:p>
            <a:pPr>
              <a:buNone/>
            </a:pPr>
            <a:r>
              <a:rPr b="1" dirty="0" sz="3200" lang="en-US"/>
              <a:t> • Providing safe water supply to the community. </a:t>
            </a:r>
          </a:p>
          <a:p>
            <a:pPr>
              <a:buNone/>
            </a:pPr>
            <a:r>
              <a:rPr b="1" dirty="0" sz="3200" lang="en-US"/>
              <a:t>• Construct footbridges across infested rivers and streams. </a:t>
            </a:r>
          </a:p>
          <a:p>
            <a:pPr>
              <a:buNone/>
            </a:pPr>
            <a:r>
              <a:rPr b="1" dirty="0" sz="3200" lang="en-US"/>
              <a:t>• Providing safe recreational bathing sites </a:t>
            </a:r>
          </a:p>
        </p:txBody>
      </p:sp>
      <p:sp>
        <p:nvSpPr>
          <p:cNvPr id="1048886" name="Title 2"/>
          <p:cNvSpPr>
            <a:spLocks noGrp="1"/>
          </p:cNvSpPr>
          <p:nvPr>
            <p:ph type="title"/>
          </p:nvPr>
        </p:nvSpPr>
        <p:spPr/>
        <p:txBody>
          <a:bodyPr>
            <a:normAutofit fontScale="90000"/>
          </a:bodyPr>
          <a:p>
            <a:r>
              <a:rPr dirty="0" lang="en-US"/>
              <a:t>Prevention and control of </a:t>
            </a:r>
            <a:r>
              <a:rPr dirty="0" lang="en-US" err="1"/>
              <a:t>schistosomiasis</a:t>
            </a:r>
            <a:endParaRPr dirty="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8887" name="Content Placeholder 1"/>
          <p:cNvSpPr>
            <a:spLocks noGrp="1"/>
          </p:cNvSpPr>
          <p:nvPr>
            <p:ph idx="1"/>
          </p:nvPr>
        </p:nvSpPr>
        <p:spPr/>
        <p:txBody>
          <a:bodyPr>
            <a:normAutofit/>
          </a:bodyPr>
          <a:p>
            <a:pPr>
              <a:buNone/>
            </a:pPr>
            <a:r>
              <a:rPr b="1" dirty="0" sz="3200" lang="en-US"/>
              <a:t>2. Preventing water becoming contaminated with eggs by: </a:t>
            </a:r>
          </a:p>
          <a:p>
            <a:pPr>
              <a:buNone/>
            </a:pPr>
            <a:r>
              <a:rPr b="1" dirty="0" sz="3200" lang="en-US"/>
              <a:t>• Health information on safe excreta disposal</a:t>
            </a:r>
          </a:p>
          <a:p>
            <a:pPr>
              <a:buNone/>
            </a:pPr>
            <a:r>
              <a:rPr b="1" dirty="0" sz="3200" lang="en-US"/>
              <a:t> • Treating infected persons </a:t>
            </a:r>
          </a:p>
          <a:p>
            <a:pPr>
              <a:buNone/>
            </a:pPr>
            <a:r>
              <a:rPr b="1" dirty="0" sz="3200" lang="en-US"/>
              <a:t>• Providing sanitary facilities </a:t>
            </a:r>
          </a:p>
          <a:p>
            <a:pPr>
              <a:buNone/>
            </a:pPr>
            <a:r>
              <a:rPr b="1" dirty="0" sz="3200" lang="en-US"/>
              <a:t>• Protecting water supplies from fecal pollution by animal reservoir hosts</a:t>
            </a:r>
          </a:p>
        </p:txBody>
      </p:sp>
      <p:sp>
        <p:nvSpPr>
          <p:cNvPr id="1048888" name="Title 2"/>
          <p:cNvSpPr>
            <a:spLocks noGrp="1"/>
          </p:cNvSpPr>
          <p:nvPr>
            <p:ph type="title"/>
          </p:nvPr>
        </p:nvSpPr>
        <p:spPr/>
        <p:txBody>
          <a:bodyPr/>
          <a:p>
            <a:r>
              <a:rPr dirty="0" lang="en-US"/>
              <a:t>cont</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8889" name="Content Placeholder 1"/>
          <p:cNvSpPr>
            <a:spLocks noGrp="1"/>
          </p:cNvSpPr>
          <p:nvPr>
            <p:ph idx="1"/>
          </p:nvPr>
        </p:nvSpPr>
        <p:spPr/>
        <p:txBody>
          <a:bodyPr>
            <a:normAutofit fontScale="92500" lnSpcReduction="20000"/>
          </a:bodyPr>
          <a:p>
            <a:pPr>
              <a:buNone/>
            </a:pPr>
            <a:r>
              <a:rPr b="1" dirty="0" lang="en-US"/>
              <a:t>3. Minimizing the risk of infection from new water conservation, irrigation schemes and hydroelectric power development by: </a:t>
            </a:r>
          </a:p>
          <a:p>
            <a:pPr>
              <a:buNone/>
            </a:pPr>
            <a:r>
              <a:rPr b="1" dirty="0" lang="en-US"/>
              <a:t>• Constructing settlement camps away from canal drains and irrigation canals and providing latrines and sufficient safe water for domestic use. </a:t>
            </a:r>
          </a:p>
          <a:p>
            <a:pPr>
              <a:buNone/>
            </a:pPr>
            <a:r>
              <a:rPr b="1" dirty="0" lang="en-US"/>
              <a:t>• Lining canals with cement and keeping them free from silt and vegetation in which snails can breed</a:t>
            </a:r>
          </a:p>
          <a:p>
            <a:pPr>
              <a:buNone/>
            </a:pPr>
            <a:r>
              <a:rPr b="1" dirty="0" lang="en-US"/>
              <a:t>• Filling in formerly used irrigation ditches with clean soil to bury snail hosts.</a:t>
            </a:r>
          </a:p>
          <a:p>
            <a:pPr>
              <a:buNone/>
            </a:pPr>
            <a:r>
              <a:rPr b="1" dirty="0" lang="en-US"/>
              <a:t> • Varying the water levels in the system</a:t>
            </a:r>
          </a:p>
        </p:txBody>
      </p:sp>
      <p:sp>
        <p:nvSpPr>
          <p:cNvPr id="1048890" name="Title 2"/>
          <p:cNvSpPr>
            <a:spLocks noGrp="1"/>
          </p:cNvSpPr>
          <p:nvPr>
            <p:ph type="title"/>
          </p:nvPr>
        </p:nvSpPr>
        <p:spPr/>
        <p:txBody>
          <a:bodyPr/>
          <a:p>
            <a:r>
              <a:rPr dirty="0" lang="en-US"/>
              <a:t>cont</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8891" name="Content Placeholder 1"/>
          <p:cNvSpPr>
            <a:spLocks noGrp="1"/>
          </p:cNvSpPr>
          <p:nvPr>
            <p:ph idx="1"/>
          </p:nvPr>
        </p:nvSpPr>
        <p:spPr/>
        <p:txBody>
          <a:bodyPr>
            <a:normAutofit fontScale="92500" lnSpcReduction="20000"/>
          </a:bodyPr>
          <a:p>
            <a:pPr>
              <a:buNone/>
            </a:pPr>
            <a:r>
              <a:rPr b="1" dirty="0" lang="en-US"/>
              <a:t>4. Destroying snail intermediate hosts, mainly by: • Using </a:t>
            </a:r>
            <a:r>
              <a:rPr b="1" dirty="0" lang="en-US" err="1"/>
              <a:t>molluscides</a:t>
            </a:r>
            <a:r>
              <a:rPr b="1" dirty="0" lang="en-US"/>
              <a:t> where this is affordable, feasible and will not harm important animal and plant life. </a:t>
            </a:r>
          </a:p>
          <a:p>
            <a:pPr>
              <a:buNone/>
            </a:pPr>
            <a:r>
              <a:rPr b="1" dirty="0" lang="en-US"/>
              <a:t>• Removing vegetation from locally used water places, draining swamps and other measures to eradicate snail habitats.</a:t>
            </a:r>
          </a:p>
          <a:p>
            <a:pPr>
              <a:buNone/>
            </a:pPr>
            <a:r>
              <a:rPr b="1" dirty="0" lang="en-US"/>
              <a:t> • Taking environmental measures to prevent seasonal flooding which results in an increase in snail numbers in transmission.</a:t>
            </a:r>
          </a:p>
          <a:p>
            <a:pPr>
              <a:buNone/>
            </a:pPr>
            <a:r>
              <a:rPr b="1" dirty="0" lang="en-US"/>
              <a:t> • Biological means by introducing predators like fish and insects that eat snails and Marisa </a:t>
            </a:r>
            <a:r>
              <a:rPr b="1" dirty="0" lang="en-US" err="1"/>
              <a:t>cornuarieties</a:t>
            </a:r>
            <a:r>
              <a:rPr b="1" dirty="0" lang="en-US"/>
              <a:t> snail that competes with intermediate host of </a:t>
            </a:r>
            <a:r>
              <a:rPr b="1" dirty="0" lang="en-US" err="1"/>
              <a:t>schistosomiasis</a:t>
            </a:r>
            <a:r>
              <a:rPr dirty="0" lang="en-US"/>
              <a:t>. </a:t>
            </a:r>
          </a:p>
        </p:txBody>
      </p:sp>
      <p:sp>
        <p:nvSpPr>
          <p:cNvPr id="1048892" name="Title 2"/>
          <p:cNvSpPr>
            <a:spLocks noGrp="1"/>
          </p:cNvSpPr>
          <p:nvPr>
            <p:ph type="title"/>
          </p:nvPr>
        </p:nvSpPr>
        <p:spPr/>
        <p:txBody>
          <a:bodyPr/>
          <a:p>
            <a:r>
              <a:rPr dirty="0" lang="en-US"/>
              <a:t>cont</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8893" name="Content Placeholder 1"/>
          <p:cNvSpPr>
            <a:spLocks noGrp="1"/>
          </p:cNvSpPr>
          <p:nvPr>
            <p:ph idx="1"/>
          </p:nvPr>
        </p:nvSpPr>
        <p:spPr/>
        <p:txBody>
          <a:bodyPr/>
          <a:p>
            <a:pPr>
              <a:buNone/>
            </a:pPr>
            <a:r>
              <a:rPr b="1" dirty="0" lang="en-US"/>
              <a:t>5. Treating water supplies by: </a:t>
            </a:r>
          </a:p>
          <a:p>
            <a:pPr>
              <a:buNone/>
            </a:pPr>
            <a:r>
              <a:rPr b="1" dirty="0" lang="en-US"/>
              <a:t>• Using a chlorine disinfectant where possible</a:t>
            </a:r>
          </a:p>
          <a:p>
            <a:pPr>
              <a:buNone/>
            </a:pPr>
            <a:r>
              <a:rPr b="1" dirty="0" lang="en-US"/>
              <a:t>• Storing water for 48 hours to allow time for any </a:t>
            </a:r>
            <a:r>
              <a:rPr b="1" dirty="0" lang="en-US" err="1"/>
              <a:t>cercariae</a:t>
            </a:r>
            <a:r>
              <a:rPr b="1" dirty="0" lang="en-US"/>
              <a:t> to die. </a:t>
            </a:r>
          </a:p>
          <a:p>
            <a:pPr>
              <a:buNone/>
            </a:pPr>
            <a:r>
              <a:rPr b="1" dirty="0" lang="en-US"/>
              <a:t> • Using filter systems at water inputs to prevent </a:t>
            </a:r>
            <a:r>
              <a:rPr b="1" dirty="0" lang="en-US" err="1"/>
              <a:t>cercariae</a:t>
            </a:r>
            <a:r>
              <a:rPr b="1" dirty="0" lang="en-US"/>
              <a:t> from entering</a:t>
            </a:r>
          </a:p>
        </p:txBody>
      </p:sp>
      <p:sp>
        <p:nvSpPr>
          <p:cNvPr id="1048894" name="Title 2"/>
          <p:cNvSpPr>
            <a:spLocks noGrp="1"/>
          </p:cNvSpPr>
          <p:nvPr>
            <p:ph type="title"/>
          </p:nvPr>
        </p:nvSpPr>
        <p:spPr/>
        <p:txBody>
          <a:bodyPr/>
          <a:p>
            <a:r>
              <a:rPr dirty="0" lang="en-US"/>
              <a:t>cont</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8895" name="Content Placeholder 1"/>
          <p:cNvSpPr>
            <a:spLocks noGrp="1"/>
          </p:cNvSpPr>
          <p:nvPr>
            <p:ph idx="1"/>
          </p:nvPr>
        </p:nvSpPr>
        <p:spPr/>
        <p:txBody>
          <a:bodyPr>
            <a:normAutofit lnSpcReduction="10000"/>
          </a:bodyPr>
          <a:p>
            <a:pPr>
              <a:buNone/>
            </a:pPr>
            <a:r>
              <a:rPr dirty="0" lang="en-US"/>
              <a:t>6. </a:t>
            </a:r>
            <a:r>
              <a:rPr b="1" dirty="0" lang="en-US"/>
              <a:t>Mass or selective chemotherapy In areas with high morbidity and intensity of infection:</a:t>
            </a:r>
          </a:p>
          <a:p>
            <a:pPr>
              <a:buFont typeface="Wingdings" pitchFamily="2" charset="2"/>
              <a:buChar char="Ø"/>
            </a:pPr>
            <a:r>
              <a:rPr b="1" dirty="0" lang="en-US"/>
              <a:t>chemotherapy can be given by health center staff in the community/ school to reduce morbidity. </a:t>
            </a:r>
          </a:p>
          <a:p>
            <a:pPr>
              <a:buFont typeface="Wingdings" pitchFamily="2" charset="2"/>
              <a:buChar char="Ø"/>
            </a:pPr>
            <a:r>
              <a:rPr b="1" dirty="0" lang="en-US"/>
              <a:t>Community health workers can play key role in community mobilization and evaluation of treatment. </a:t>
            </a:r>
          </a:p>
          <a:p>
            <a:pPr>
              <a:buFont typeface="Wingdings" pitchFamily="2" charset="2"/>
              <a:buChar char="Ø"/>
            </a:pPr>
            <a:r>
              <a:rPr b="1" dirty="0" lang="en-US"/>
              <a:t>With the introduction of new dugs such as </a:t>
            </a:r>
            <a:r>
              <a:rPr b="1" dirty="0" lang="en-US" err="1"/>
              <a:t>praziquantel</a:t>
            </a:r>
            <a:r>
              <a:rPr b="1" dirty="0" lang="en-US"/>
              <a:t> mass treatment has been possible in Kenya</a:t>
            </a:r>
          </a:p>
        </p:txBody>
      </p:sp>
      <p:sp>
        <p:nvSpPr>
          <p:cNvPr id="1048896" name="Title 2"/>
          <p:cNvSpPr>
            <a:spLocks noGrp="1"/>
          </p:cNvSpPr>
          <p:nvPr>
            <p:ph type="title"/>
          </p:nvPr>
        </p:nvSpPr>
        <p:spPr/>
        <p:txBody>
          <a:bodyPr/>
          <a:p>
            <a:r>
              <a:rPr dirty="0" lang="en-US"/>
              <a:t>cont</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8897" name="Content Placeholder 1"/>
          <p:cNvSpPr>
            <a:spLocks noGrp="1"/>
          </p:cNvSpPr>
          <p:nvPr>
            <p:ph idx="1"/>
          </p:nvPr>
        </p:nvSpPr>
        <p:spPr/>
        <p:txBody>
          <a:bodyPr>
            <a:normAutofit/>
          </a:bodyPr>
          <a:p>
            <a:pPr>
              <a:buNone/>
            </a:pPr>
            <a:r>
              <a:rPr b="1" dirty="0" lang="en-US"/>
              <a:t>Complications of </a:t>
            </a:r>
            <a:r>
              <a:rPr b="1" dirty="0" lang="en-US" err="1"/>
              <a:t>schistosomiasis</a:t>
            </a:r>
            <a:r>
              <a:rPr b="1" dirty="0" lang="en-US"/>
              <a:t> include the following:</a:t>
            </a:r>
          </a:p>
          <a:p>
            <a:r>
              <a:rPr b="1" dirty="0" lang="en-US"/>
              <a:t>Gastrointestinal (GI) bleeding </a:t>
            </a:r>
          </a:p>
          <a:p>
            <a:r>
              <a:rPr b="1" dirty="0" lang="en-US"/>
              <a:t>GI obstruction </a:t>
            </a:r>
          </a:p>
          <a:p>
            <a:r>
              <a:rPr b="1" dirty="0" lang="en-US"/>
              <a:t>Malnutrition </a:t>
            </a:r>
          </a:p>
          <a:p>
            <a:r>
              <a:rPr b="1" dirty="0" lang="en-US" err="1"/>
              <a:t>Schistosomal</a:t>
            </a:r>
            <a:r>
              <a:rPr b="1" dirty="0" lang="en-US"/>
              <a:t> nephropathy </a:t>
            </a:r>
          </a:p>
          <a:p>
            <a:r>
              <a:rPr b="1" dirty="0" lang="en-US"/>
              <a:t>Renal failure </a:t>
            </a:r>
          </a:p>
          <a:p>
            <a:r>
              <a:rPr b="1" dirty="0" lang="en-US" err="1"/>
              <a:t>Pyelonephritis</a:t>
            </a:r>
            <a:r>
              <a:rPr b="1" dirty="0" lang="en-US"/>
              <a:t>  </a:t>
            </a:r>
          </a:p>
        </p:txBody>
      </p:sp>
      <p:sp>
        <p:nvSpPr>
          <p:cNvPr id="1048898" name="Title 2"/>
          <p:cNvSpPr>
            <a:spLocks noGrp="1"/>
          </p:cNvSpPr>
          <p:nvPr>
            <p:ph type="title"/>
          </p:nvPr>
        </p:nvSpPr>
        <p:spPr/>
        <p:txBody>
          <a:bodyPr>
            <a:normAutofit fontScale="90000"/>
          </a:bodyPr>
          <a:p>
            <a:br>
              <a:rPr dirty="0" lang="en-US"/>
            </a:br>
            <a:r>
              <a:rPr dirty="0" lang="en-US"/>
              <a:t>Complications </a:t>
            </a:r>
            <a:br>
              <a:rPr dirty="0" lang="en-US"/>
            </a:br>
            <a:endParaRPr dirty="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8899" name="Content Placeholder 1"/>
          <p:cNvSpPr>
            <a:spLocks noGrp="1"/>
          </p:cNvSpPr>
          <p:nvPr>
            <p:ph idx="1"/>
          </p:nvPr>
        </p:nvSpPr>
        <p:spPr/>
        <p:txBody>
          <a:bodyPr>
            <a:normAutofit/>
          </a:bodyPr>
          <a:p>
            <a:r>
              <a:rPr b="1" dirty="0" sz="3200" lang="en-US"/>
              <a:t>Portal hypertension</a:t>
            </a:r>
          </a:p>
          <a:p>
            <a:r>
              <a:rPr b="1" dirty="0" sz="3200" lang="en-US"/>
              <a:t>Pulmonary hypertension </a:t>
            </a:r>
          </a:p>
          <a:p>
            <a:r>
              <a:rPr b="1" dirty="0" sz="3200" lang="en-US" err="1"/>
              <a:t>Neuroschistosomiasis</a:t>
            </a:r>
            <a:r>
              <a:rPr b="1" dirty="0" sz="3200" lang="en-US"/>
              <a:t> - Transverse </a:t>
            </a:r>
            <a:r>
              <a:rPr b="1" dirty="0" sz="3200" lang="en-US" err="1"/>
              <a:t>myelitis</a:t>
            </a:r>
            <a:r>
              <a:rPr b="1" dirty="0" sz="3200" lang="en-US"/>
              <a:t>, paralysis, and cerebral </a:t>
            </a:r>
            <a:r>
              <a:rPr b="1" dirty="0" sz="3200" lang="en-US" err="1"/>
              <a:t>microinfarcts</a:t>
            </a:r>
            <a:r>
              <a:rPr b="1" dirty="0" sz="3200" lang="en-US"/>
              <a:t> </a:t>
            </a:r>
          </a:p>
          <a:p>
            <a:r>
              <a:rPr b="1" dirty="0" sz="3200" lang="en-US"/>
              <a:t>Infertility </a:t>
            </a:r>
          </a:p>
          <a:p>
            <a:r>
              <a:rPr b="1" dirty="0" sz="3200" lang="en-US"/>
              <a:t>Severe anemia </a:t>
            </a:r>
          </a:p>
          <a:p>
            <a:r>
              <a:rPr b="1" dirty="0" sz="3200" lang="en-US"/>
              <a:t>Low ̶ birth-weight babies </a:t>
            </a:r>
          </a:p>
        </p:txBody>
      </p:sp>
      <p:sp>
        <p:nvSpPr>
          <p:cNvPr id="1048900" name="Title 2"/>
          <p:cNvSpPr>
            <a:spLocks noGrp="1"/>
          </p:cNvSpPr>
          <p:nvPr>
            <p:ph type="title"/>
          </p:nvPr>
        </p:nvSpPr>
        <p:spPr/>
        <p:txBody>
          <a:bodyPr/>
          <a:p>
            <a:r>
              <a:rPr dirty="0" lang="en-US"/>
              <a:t>cont</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8901" name="Content Placeholder 1"/>
          <p:cNvSpPr>
            <a:spLocks noGrp="1"/>
          </p:cNvSpPr>
          <p:nvPr>
            <p:ph idx="1"/>
          </p:nvPr>
        </p:nvSpPr>
        <p:spPr/>
        <p:txBody>
          <a:bodyPr/>
          <a:p>
            <a:r>
              <a:rPr b="1" dirty="0" lang="en-US"/>
              <a:t>Spontaneous abortion </a:t>
            </a:r>
          </a:p>
          <a:p>
            <a:r>
              <a:rPr b="1" dirty="0" lang="en-US"/>
              <a:t>Higher risk for ectopic pregnancies </a:t>
            </a:r>
          </a:p>
          <a:p>
            <a:r>
              <a:rPr b="1" dirty="0" lang="en-US"/>
              <a:t>Obstructive </a:t>
            </a:r>
            <a:r>
              <a:rPr b="1" dirty="0" lang="en-US" err="1"/>
              <a:t>uropathy</a:t>
            </a:r>
            <a:r>
              <a:rPr b="1" dirty="0" lang="en-US"/>
              <a:t> </a:t>
            </a:r>
          </a:p>
          <a:p>
            <a:r>
              <a:rPr b="1" dirty="0" lang="en-US"/>
              <a:t>Pregnancy complications from </a:t>
            </a:r>
            <a:r>
              <a:rPr b="1" dirty="0" lang="en-US" err="1"/>
              <a:t>vulvar</a:t>
            </a:r>
            <a:r>
              <a:rPr b="1" dirty="0" lang="en-US"/>
              <a:t> or fallopian </a:t>
            </a:r>
            <a:r>
              <a:rPr b="1" dirty="0" lang="en-US" err="1"/>
              <a:t>granuloma</a:t>
            </a:r>
            <a:r>
              <a:rPr b="1" dirty="0" lang="en-US"/>
              <a:t> </a:t>
            </a:r>
          </a:p>
          <a:p>
            <a:r>
              <a:rPr b="1" dirty="0" lang="en-US"/>
              <a:t>Carcinoma of the liver, bladder, or gallbladder </a:t>
            </a:r>
          </a:p>
          <a:p>
            <a:endParaRPr dirty="0" lang="en-US"/>
          </a:p>
        </p:txBody>
      </p:sp>
      <p:sp>
        <p:nvSpPr>
          <p:cNvPr id="1048902" name="Title 2"/>
          <p:cNvSpPr>
            <a:spLocks noGrp="1"/>
          </p:cNvSpPr>
          <p:nvPr>
            <p:ph type="title"/>
          </p:nvPr>
        </p:nvSpPr>
        <p:spPr/>
        <p:txBody>
          <a:bodyPr/>
          <a:p>
            <a:r>
              <a:rPr dirty="0" lang="en-US"/>
              <a:t>cont</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692" name=""/>
        <p:cNvGrpSpPr/>
        <p:nvPr/>
      </p:nvGrpSpPr>
      <p:grpSpPr>
        <a:xfrm>
          <a:off x="0" y="0"/>
          <a:ext cx="0" cy="0"/>
          <a:chOff x="0" y="0"/>
          <a:chExt cx="0" cy="0"/>
        </a:xfrm>
      </p:grpSpPr>
      <p:sp>
        <p:nvSpPr>
          <p:cNvPr id="1048903" name="Title 1"/>
          <p:cNvSpPr>
            <a:spLocks noGrp="1"/>
          </p:cNvSpPr>
          <p:nvPr>
            <p:ph type="ctrTitle"/>
          </p:nvPr>
        </p:nvSpPr>
        <p:spPr/>
        <p:txBody>
          <a:bodyPr/>
          <a:p>
            <a:pPr algn="ctr"/>
            <a:r>
              <a:rPr dirty="0" lang="en-US"/>
              <a:t>YELLOW FEVER</a:t>
            </a:r>
          </a:p>
        </p:txBody>
      </p:sp>
      <p:sp>
        <p:nvSpPr>
          <p:cNvPr id="1048904" name="Subtitle 2"/>
          <p:cNvSpPr>
            <a:spLocks noGrp="1"/>
          </p:cNvSpPr>
          <p:nvPr>
            <p:ph type="subTitle" idx="1"/>
          </p:nvPr>
        </p:nvSpPr>
        <p:spPr/>
        <p:txBody>
          <a:bodyPr>
            <a:normAutofit/>
          </a:bodyPr>
          <a:p>
            <a:pPr algn="ctr"/>
            <a:r>
              <a:rPr b="1" dirty="0" sz="3200" lang="en-US"/>
              <a:t>OVERVIEW OF KENYAN SITUATION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8623" name="Content Placeholder 1"/>
          <p:cNvSpPr>
            <a:spLocks noGrp="1"/>
          </p:cNvSpPr>
          <p:nvPr>
            <p:ph idx="1"/>
          </p:nvPr>
        </p:nvSpPr>
        <p:spPr/>
        <p:txBody>
          <a:bodyPr>
            <a:normAutofit/>
          </a:bodyPr>
          <a:p>
            <a:r>
              <a:rPr b="1" dirty="0" sz="3200" lang="en-US" err="1"/>
              <a:t>Nosocomial</a:t>
            </a:r>
            <a:r>
              <a:rPr b="1" dirty="0" sz="3200" lang="en-US"/>
              <a:t> (hospital acquired) infection is an infection originating in a patient while in a hospital or another health care facility. It has to be a new disorder unrelated to the patient</a:t>
            </a:r>
            <a:r>
              <a:rPr b="1" dirty="0" sz="3200" lang="en-US">
                <a:latin typeface="Arial"/>
              </a:rPr>
              <a:t>’</a:t>
            </a:r>
            <a:r>
              <a:rPr b="1" dirty="0" sz="3200" lang="en-US"/>
              <a:t>s primary condition. Examples include infection of surgical wounds, hepatitis B and urinary tract </a:t>
            </a:r>
            <a:r>
              <a:rPr b="1" dirty="0" sz="3200" lang="en-US" err="1"/>
              <a:t>infetions</a:t>
            </a:r>
            <a:endParaRPr b="1" dirty="0" sz="3200" lang="en-US"/>
          </a:p>
        </p:txBody>
      </p:sp>
      <p:sp>
        <p:nvSpPr>
          <p:cNvPr id="1048624" name="Title 2"/>
          <p:cNvSpPr>
            <a:spLocks noGrp="1"/>
          </p:cNvSpPr>
          <p:nvPr>
            <p:ph type="title"/>
          </p:nvPr>
        </p:nvSpPr>
        <p:spPr/>
        <p:txBody>
          <a:bodyPr/>
          <a:p>
            <a:r>
              <a:rPr dirty="0" lang="en-US" err="1"/>
              <a:t>Nosocomial</a:t>
            </a:r>
            <a:r>
              <a:rPr dirty="0" lang="en-US"/>
              <a:t> infections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8905" name="Content Placeholder 1"/>
          <p:cNvSpPr>
            <a:spLocks noGrp="1"/>
          </p:cNvSpPr>
          <p:nvPr>
            <p:ph idx="1"/>
          </p:nvPr>
        </p:nvSpPr>
        <p:spPr/>
        <p:txBody>
          <a:bodyPr>
            <a:normAutofit fontScale="92500" lnSpcReduction="20000"/>
          </a:bodyPr>
          <a:p>
            <a:pPr fontAlgn="base"/>
            <a:r>
              <a:rPr b="1" dirty="0" lang="en-US"/>
              <a:t>Between 15 and 18 March 2016, the National IHR Focal Point of Kenya notified WHO of 2 imported cases of yellow fever (YF).</a:t>
            </a:r>
          </a:p>
          <a:p>
            <a:pPr fontAlgn="base"/>
            <a:r>
              <a:rPr b="1" dirty="0" lang="en-US"/>
              <a:t>Both cases were male Kenyan nationals, in their early 30s, working in Luanda, Angola. Both travelled while symptomatic and none were vaccinated against yellow fever prior to traveling to Angola.</a:t>
            </a:r>
          </a:p>
          <a:p>
            <a:pPr fontAlgn="base"/>
            <a:r>
              <a:rPr b="1" dirty="0" lang="en-US"/>
              <a:t>The first case developed symptoms on 8 March in Luanda and travelled to Kenya on 12 March. At his arrival, he was hospitalized in a private clinic in Nairobi and was later referred to another health care facility. The patient died after experiencing multi-organ failure.</a:t>
            </a:r>
          </a:p>
          <a:p>
            <a:endParaRPr dirty="0" lang="en-US"/>
          </a:p>
        </p:txBody>
      </p:sp>
      <p:sp>
        <p:nvSpPr>
          <p:cNvPr id="1048906" name="Title 2"/>
          <p:cNvSpPr>
            <a:spLocks noGrp="1"/>
          </p:cNvSpPr>
          <p:nvPr>
            <p:ph type="title"/>
          </p:nvPr>
        </p:nvSpPr>
        <p:spPr/>
        <p:txBody>
          <a:bodyPr/>
          <a:p>
            <a:r>
              <a:rPr dirty="0" lang="en-US"/>
              <a:t>KENYAN SITUATION</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8907" name="Content Placeholder 1"/>
          <p:cNvSpPr>
            <a:spLocks noGrp="1"/>
          </p:cNvSpPr>
          <p:nvPr>
            <p:ph idx="1"/>
          </p:nvPr>
        </p:nvSpPr>
        <p:spPr/>
        <p:txBody>
          <a:bodyPr/>
          <a:p>
            <a:r>
              <a:rPr b="1" dirty="0" lang="en-US"/>
              <a:t>The second case presented symptoms on 1 March in Luanda, and flew back to Kenya on 7 March. He went to his home town (</a:t>
            </a:r>
            <a:r>
              <a:rPr b="1" dirty="0" lang="en-US" err="1"/>
              <a:t>Namanga</a:t>
            </a:r>
            <a:r>
              <a:rPr b="1" dirty="0" lang="en-US"/>
              <a:t>) on the Kenyan-Tanzanian Border. He returned to Nairobi to seek treatment on 11 March where he was </a:t>
            </a:r>
            <a:r>
              <a:rPr b="1" dirty="0" lang="en-US" err="1"/>
              <a:t>hospitalised</a:t>
            </a:r>
            <a:r>
              <a:rPr b="1" dirty="0" lang="en-US"/>
              <a:t>. The patient was treated and has since recovered and been discharged.</a:t>
            </a:r>
          </a:p>
          <a:p>
            <a:endParaRPr dirty="0" lang="en-US"/>
          </a:p>
        </p:txBody>
      </p:sp>
      <p:sp>
        <p:nvSpPr>
          <p:cNvPr id="1048908" name="Title 2"/>
          <p:cNvSpPr>
            <a:spLocks noGrp="1"/>
          </p:cNvSpPr>
          <p:nvPr>
            <p:ph type="title"/>
          </p:nvPr>
        </p:nvSpPr>
        <p:spPr/>
        <p:txBody>
          <a:bodyPr/>
          <a:p>
            <a:r>
              <a:rPr dirty="0" lang="en-US"/>
              <a:t>cont</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8909" name="Content Placeholder 1"/>
          <p:cNvSpPr>
            <a:spLocks noGrp="1"/>
          </p:cNvSpPr>
          <p:nvPr>
            <p:ph idx="1"/>
          </p:nvPr>
        </p:nvSpPr>
        <p:spPr/>
        <p:txBody>
          <a:bodyPr>
            <a:normAutofit lnSpcReduction="10000"/>
          </a:bodyPr>
          <a:p>
            <a:r>
              <a:rPr dirty="0" lang="en-US"/>
              <a:t>Yellow fever is an acute viral disease transmitted by infected mosquitoes.</a:t>
            </a:r>
          </a:p>
          <a:p>
            <a:r>
              <a:rPr dirty="0" lang="en-US"/>
              <a:t>It is caused by </a:t>
            </a:r>
            <a:r>
              <a:rPr dirty="0" i="1" lang="en-US">
                <a:solidFill>
                  <a:srgbClr val="FF0000"/>
                </a:solidFill>
              </a:rPr>
              <a:t>yellow fever virus</a:t>
            </a:r>
          </a:p>
          <a:p>
            <a:r>
              <a:rPr dirty="0" lang="en-US"/>
              <a:t> The "yellow" in the name refers to the jaundice that affects some patients.</a:t>
            </a:r>
          </a:p>
          <a:p>
            <a:r>
              <a:rPr dirty="0" lang="en-US"/>
              <a:t>It is </a:t>
            </a:r>
            <a:r>
              <a:rPr dirty="0" lang="en-US" err="1"/>
              <a:t>characterised</a:t>
            </a:r>
            <a:r>
              <a:rPr dirty="0" lang="en-US"/>
              <a:t> by sudden onset of fever, </a:t>
            </a:r>
            <a:r>
              <a:rPr dirty="0" lang="en-US" err="1"/>
              <a:t>rigors,headache</a:t>
            </a:r>
            <a:r>
              <a:rPr dirty="0" lang="en-US"/>
              <a:t>, jaundice, muscle pain, nausea and  vomiting.</a:t>
            </a:r>
          </a:p>
          <a:p>
            <a:r>
              <a:rPr dirty="0" lang="en-US"/>
              <a:t>It is a </a:t>
            </a:r>
            <a:r>
              <a:rPr dirty="0" lang="en-US" err="1"/>
              <a:t>zoonotic</a:t>
            </a:r>
            <a:r>
              <a:rPr dirty="0" lang="en-US"/>
              <a:t> disease of forest monkeys</a:t>
            </a:r>
          </a:p>
          <a:p>
            <a:r>
              <a:rPr dirty="0" lang="en-US"/>
              <a:t>It is transmitted by a mosquito vector called </a:t>
            </a:r>
            <a:r>
              <a:rPr dirty="0" i="1" lang="en-US" err="1">
                <a:solidFill>
                  <a:srgbClr val="FF0000"/>
                </a:solidFill>
              </a:rPr>
              <a:t>Aedes</a:t>
            </a:r>
            <a:r>
              <a:rPr dirty="0" i="1" lang="en-US">
                <a:solidFill>
                  <a:srgbClr val="FF0000"/>
                </a:solidFill>
              </a:rPr>
              <a:t> </a:t>
            </a:r>
            <a:r>
              <a:rPr dirty="0" i="1" lang="en-US" err="1">
                <a:solidFill>
                  <a:srgbClr val="FF0000"/>
                </a:solidFill>
              </a:rPr>
              <a:t>aegypty</a:t>
            </a:r>
            <a:endParaRPr dirty="0" i="1" lang="en-US">
              <a:solidFill>
                <a:srgbClr val="FF0000"/>
              </a:solidFill>
            </a:endParaRPr>
          </a:p>
        </p:txBody>
      </p:sp>
      <p:sp>
        <p:nvSpPr>
          <p:cNvPr id="1048910" name="Title 2"/>
          <p:cNvSpPr>
            <a:spLocks noGrp="1"/>
          </p:cNvSpPr>
          <p:nvPr>
            <p:ph type="title"/>
          </p:nvPr>
        </p:nvSpPr>
        <p:spPr/>
        <p:txBody>
          <a:bodyPr/>
          <a:p>
            <a:r>
              <a:rPr dirty="0" lang="en-US"/>
              <a:t>What is yellow fever</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8911" name="Content Placeholder 1"/>
          <p:cNvSpPr>
            <a:spLocks noGrp="1"/>
          </p:cNvSpPr>
          <p:nvPr>
            <p:ph idx="1"/>
          </p:nvPr>
        </p:nvSpPr>
        <p:spPr/>
        <p:txBody>
          <a:bodyPr>
            <a:normAutofit fontScale="25000" lnSpcReduction="20000"/>
          </a:bodyPr>
          <a:p>
            <a:pPr>
              <a:buNone/>
            </a:pPr>
            <a:r>
              <a:rPr b="1" dirty="0" sz="11200" lang="en-US"/>
              <a:t>Yellow fever virus has three transmission cycles: jungle (</a:t>
            </a:r>
            <a:r>
              <a:rPr b="1" dirty="0" sz="11200" lang="en-US" err="1"/>
              <a:t>sylvatic</a:t>
            </a:r>
            <a:r>
              <a:rPr b="1" dirty="0" sz="11200" lang="en-US"/>
              <a:t>), inter­mediate (savannah), and urban.</a:t>
            </a:r>
            <a:endParaRPr b="1" dirty="0" sz="7000" lang="en-US"/>
          </a:p>
          <a:p>
            <a:r>
              <a:rPr b="1" dirty="0" sz="9600" lang="en-US"/>
              <a:t>The jungle (</a:t>
            </a:r>
            <a:r>
              <a:rPr b="1" dirty="0" sz="9600" lang="en-US" err="1"/>
              <a:t>sylvatic</a:t>
            </a:r>
            <a:r>
              <a:rPr b="1" dirty="0" sz="9600" lang="en-US"/>
              <a:t>) cycle involves transmission of the virus between non-human primates (e.g., monkeys) and mosquito species found in the forest canopy. The virus is transmitted by mosquitoes from monkeys to humans when humans are visiting or working in the jungle.</a:t>
            </a:r>
          </a:p>
          <a:p>
            <a:r>
              <a:rPr b="1" dirty="0" sz="9600" lang="en-US"/>
              <a:t>In Africa, an intermediate (savannah) cycle exists that involves transmission of virus from mosquitoes to humans living or working in jungle border areas. In this cycle, the virus can be transmitted from monkey to human or from human to human via mosquitoes.</a:t>
            </a:r>
          </a:p>
          <a:p>
            <a:pPr>
              <a:buNone/>
            </a:pPr>
            <a:r>
              <a:rPr b="1" dirty="0" sz="9600" lang="en-US"/>
              <a:t>.</a:t>
            </a:r>
          </a:p>
          <a:p>
            <a:endParaRPr dirty="0" lang="en-US"/>
          </a:p>
        </p:txBody>
      </p:sp>
      <p:sp>
        <p:nvSpPr>
          <p:cNvPr id="1048912" name="Title 2"/>
          <p:cNvSpPr>
            <a:spLocks noGrp="1"/>
          </p:cNvSpPr>
          <p:nvPr>
            <p:ph type="title"/>
          </p:nvPr>
        </p:nvSpPr>
        <p:spPr/>
        <p:txBody>
          <a:bodyPr/>
          <a:p>
            <a:pPr algn="ctr"/>
            <a:r>
              <a:rPr dirty="0" lang="en-US"/>
              <a:t>TRANSMISSION</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8913" name="Content Placeholder 1"/>
          <p:cNvSpPr>
            <a:spLocks noGrp="1"/>
          </p:cNvSpPr>
          <p:nvPr>
            <p:ph idx="1"/>
          </p:nvPr>
        </p:nvSpPr>
        <p:spPr/>
        <p:txBody>
          <a:bodyPr/>
          <a:p>
            <a:r>
              <a:rPr b="1" dirty="0" lang="en-US"/>
              <a:t>The urban cycle involves trans­mission of the virus between humans and urban mosquitoes, primarily </a:t>
            </a:r>
            <a:r>
              <a:rPr b="1" dirty="0" i="1" lang="en-US" err="1"/>
              <a:t>Aedes</a:t>
            </a:r>
            <a:r>
              <a:rPr b="1" dirty="0" i="1" lang="en-US"/>
              <a:t> </a:t>
            </a:r>
            <a:r>
              <a:rPr b="1" dirty="0" i="1" lang="en-US" err="1"/>
              <a:t>aegypti</a:t>
            </a:r>
            <a:r>
              <a:rPr b="1" dirty="0" i="1" lang="en-US"/>
              <a:t>. </a:t>
            </a:r>
            <a:r>
              <a:rPr b="1" dirty="0" lang="en-US"/>
              <a:t>The virus is usually brought to the urban setting by a </a:t>
            </a:r>
            <a:r>
              <a:rPr b="1" dirty="0" lang="en-US" err="1"/>
              <a:t>viremic</a:t>
            </a:r>
            <a:r>
              <a:rPr b="1" dirty="0" lang="en-US"/>
              <a:t> human who was infected in the jungle or savannah</a:t>
            </a:r>
          </a:p>
        </p:txBody>
      </p:sp>
      <p:sp>
        <p:nvSpPr>
          <p:cNvPr id="1048914" name="Title 2"/>
          <p:cNvSpPr>
            <a:spLocks noGrp="1"/>
          </p:cNvSpPr>
          <p:nvPr>
            <p:ph type="title"/>
          </p:nvPr>
        </p:nvSpPr>
        <p:spPr/>
        <p:txBody>
          <a:bodyPr/>
          <a:p>
            <a:r>
              <a:rPr dirty="0" lang="en-US"/>
              <a:t>cont</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8915" name="Content Placeholder 1"/>
          <p:cNvSpPr>
            <a:spLocks noGrp="1"/>
          </p:cNvSpPr>
          <p:nvPr>
            <p:ph idx="1"/>
          </p:nvPr>
        </p:nvSpPr>
        <p:spPr/>
        <p:txBody>
          <a:bodyPr/>
          <a:p>
            <a:r>
              <a:rPr b="1" dirty="0" lang="en-US"/>
              <a:t>Once contracted, the yellow fever virus incubates in the body for 3 to 6 days.</a:t>
            </a:r>
          </a:p>
          <a:p>
            <a:r>
              <a:rPr b="1" dirty="0" lang="en-US"/>
              <a:t>The most common  Symptoms are fever, muscle pain with prominent backache, headache, loss of appetite, and nausea or vomiting. In most cases, symptoms disappear after 3 to 4 days.</a:t>
            </a:r>
          </a:p>
          <a:p>
            <a:r>
              <a:rPr b="1" dirty="0" lang="en-US"/>
              <a:t>A small percentage of patients, however, enter a second, more toxic phase within 24 hours of recovering from initial symptoms</a:t>
            </a:r>
          </a:p>
        </p:txBody>
      </p:sp>
      <p:sp>
        <p:nvSpPr>
          <p:cNvPr id="1048916" name="Title 2"/>
          <p:cNvSpPr>
            <a:spLocks noGrp="1"/>
          </p:cNvSpPr>
          <p:nvPr>
            <p:ph type="title"/>
          </p:nvPr>
        </p:nvSpPr>
        <p:spPr/>
        <p:txBody>
          <a:bodyPr>
            <a:normAutofit fontScale="90000"/>
          </a:bodyPr>
          <a:p>
            <a:br>
              <a:rPr dirty="0" lang="en-US"/>
            </a:br>
            <a:r>
              <a:rPr dirty="0" lang="en-US"/>
              <a:t>Signs and symptoms</a:t>
            </a:r>
            <a:br>
              <a:rPr dirty="0" lang="en-US"/>
            </a:br>
            <a:endParaRPr dirty="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8917" name="Content Placeholder 1"/>
          <p:cNvSpPr>
            <a:spLocks noGrp="1"/>
          </p:cNvSpPr>
          <p:nvPr>
            <p:ph idx="1"/>
          </p:nvPr>
        </p:nvSpPr>
        <p:spPr/>
        <p:txBody>
          <a:bodyPr/>
          <a:p>
            <a:r>
              <a:rPr b="1" dirty="0" lang="en-US"/>
              <a:t>High fever returns and several body systems are affected,</a:t>
            </a:r>
          </a:p>
          <a:p>
            <a:r>
              <a:rPr b="1" dirty="0" lang="en-US"/>
              <a:t>usually the liver and the kidneys. In this phase people </a:t>
            </a:r>
            <a:r>
              <a:rPr b="1" dirty="0" lang="en-US" err="1"/>
              <a:t>ar</a:t>
            </a:r>
            <a:r>
              <a:rPr b="1" dirty="0" lang="en-US"/>
              <a:t> develop and abdominal pain with vomiting.</a:t>
            </a:r>
          </a:p>
          <a:p>
            <a:r>
              <a:rPr b="1" dirty="0" lang="en-US"/>
              <a:t> Bleeding can occur from the mouth, nose, eyes or stomach. Half of the patients who enter the toxic phase die within 7 - 10 days</a:t>
            </a:r>
            <a:r>
              <a:rPr dirty="0" lang="en-US"/>
              <a:t>.</a:t>
            </a:r>
          </a:p>
        </p:txBody>
      </p:sp>
      <p:sp>
        <p:nvSpPr>
          <p:cNvPr id="1048918" name="Title 2"/>
          <p:cNvSpPr>
            <a:spLocks noGrp="1"/>
          </p:cNvSpPr>
          <p:nvPr>
            <p:ph type="title"/>
          </p:nvPr>
        </p:nvSpPr>
        <p:spPr/>
        <p:txBody>
          <a:bodyPr/>
          <a:p>
            <a:r>
              <a:rPr dirty="0" lang="en-US"/>
              <a:t>cont</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8919" name="Content Placeholder 1"/>
          <p:cNvSpPr>
            <a:spLocks noGrp="1"/>
          </p:cNvSpPr>
          <p:nvPr>
            <p:ph idx="1"/>
          </p:nvPr>
        </p:nvSpPr>
        <p:spPr/>
        <p:txBody>
          <a:bodyPr>
            <a:normAutofit fontScale="92500"/>
          </a:bodyPr>
          <a:p>
            <a:r>
              <a:rPr b="1" dirty="0" lang="en-US"/>
              <a:t>A presumptive diagnosis of yellow fever is often based on the patient's clinical features, places and dates of travel (if the patient is from a non-endemic country or area), activities, and epidemiologic history of the location where the presumed infection occurred</a:t>
            </a:r>
          </a:p>
          <a:p>
            <a:r>
              <a:rPr b="1" dirty="0" lang="en-US"/>
              <a:t>Laboratory diagnosis of yellow fever is generally accomplished by testing of serum to detect virus-specific </a:t>
            </a:r>
            <a:r>
              <a:rPr b="1" dirty="0" lang="en-US" err="1"/>
              <a:t>IgM</a:t>
            </a:r>
            <a:r>
              <a:rPr b="1" dirty="0" lang="en-US"/>
              <a:t> and neutralizing antibodies. Sometimes the virus can be found in blood samples taken early in the illness</a:t>
            </a:r>
            <a:r>
              <a:rPr dirty="0" lang="en-US"/>
              <a:t>.</a:t>
            </a:r>
          </a:p>
        </p:txBody>
      </p:sp>
      <p:sp>
        <p:nvSpPr>
          <p:cNvPr id="1048920" name="Title 2"/>
          <p:cNvSpPr>
            <a:spLocks noGrp="1"/>
          </p:cNvSpPr>
          <p:nvPr>
            <p:ph type="title"/>
          </p:nvPr>
        </p:nvSpPr>
        <p:spPr/>
        <p:txBody>
          <a:bodyPr/>
          <a:p>
            <a:r>
              <a:rPr dirty="0" lang="en-US"/>
              <a:t>diagnosis</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8921" name="Content Placeholder 1"/>
          <p:cNvSpPr>
            <a:spLocks noGrp="1"/>
          </p:cNvSpPr>
          <p:nvPr>
            <p:ph idx="1"/>
          </p:nvPr>
        </p:nvSpPr>
        <p:spPr/>
        <p:txBody>
          <a:bodyPr/>
          <a:p>
            <a:r>
              <a:rPr b="1" dirty="0" lang="en-US"/>
              <a:t>Viral hepatitis</a:t>
            </a:r>
          </a:p>
          <a:p>
            <a:r>
              <a:rPr b="1" dirty="0" lang="en-US"/>
              <a:t>Malaria</a:t>
            </a:r>
          </a:p>
          <a:p>
            <a:r>
              <a:rPr b="1" dirty="0" lang="en-US" err="1"/>
              <a:t>Leptospirosis</a:t>
            </a:r>
            <a:endParaRPr b="1" dirty="0" lang="en-US"/>
          </a:p>
          <a:p>
            <a:r>
              <a:rPr b="1" dirty="0" lang="en-US"/>
              <a:t>Relapsing fever</a:t>
            </a:r>
          </a:p>
          <a:p>
            <a:r>
              <a:rPr b="1" dirty="0" lang="en-US" err="1"/>
              <a:t>ebola</a:t>
            </a:r>
            <a:endParaRPr b="1" dirty="0" lang="en-US"/>
          </a:p>
        </p:txBody>
      </p:sp>
      <p:sp>
        <p:nvSpPr>
          <p:cNvPr id="1048922" name="Title 2"/>
          <p:cNvSpPr>
            <a:spLocks noGrp="1"/>
          </p:cNvSpPr>
          <p:nvPr>
            <p:ph type="title"/>
          </p:nvPr>
        </p:nvSpPr>
        <p:spPr/>
        <p:txBody>
          <a:bodyPr/>
          <a:p>
            <a:r>
              <a:rPr dirty="0" lang="en-US"/>
              <a:t>Differential diagnosis</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8923" name="Content Placeholder 1"/>
          <p:cNvSpPr>
            <a:spLocks noGrp="1"/>
          </p:cNvSpPr>
          <p:nvPr>
            <p:ph idx="1"/>
          </p:nvPr>
        </p:nvSpPr>
        <p:spPr/>
        <p:txBody>
          <a:bodyPr/>
          <a:p>
            <a:r>
              <a:rPr b="1" dirty="0" lang="en-US"/>
              <a:t>Treatment is directed at symptomatic relief or life-saving interventions. Rest, fluids, and use of analgesics and antipyretics may relieve symptoms of fever and aching</a:t>
            </a:r>
          </a:p>
          <a:p>
            <a:r>
              <a:rPr b="1" dirty="0" lang="en-US"/>
              <a:t>There is currently no specific anti-viral drug for yellow fever but specific care to treat dehydration, liver and kidney failure, and fever improves outcomes. Associated bacterial infections can be treated with antibiotics</a:t>
            </a:r>
            <a:r>
              <a:rPr dirty="0" lang="en-US"/>
              <a:t>.</a:t>
            </a:r>
          </a:p>
        </p:txBody>
      </p:sp>
      <p:sp>
        <p:nvSpPr>
          <p:cNvPr id="1048924" name="Title 2"/>
          <p:cNvSpPr>
            <a:spLocks noGrp="1"/>
          </p:cNvSpPr>
          <p:nvPr>
            <p:ph type="title"/>
          </p:nvPr>
        </p:nvSpPr>
        <p:spPr/>
        <p:txBody>
          <a:bodyPr/>
          <a:p>
            <a:pPr algn="ctr"/>
            <a:r>
              <a:rPr dirty="0" lang="en-US"/>
              <a:t>TREATMENT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8625" name="Content Placeholder 1"/>
          <p:cNvSpPr>
            <a:spLocks noGrp="1"/>
          </p:cNvSpPr>
          <p:nvPr>
            <p:ph idx="1"/>
          </p:nvPr>
        </p:nvSpPr>
        <p:spPr/>
        <p:txBody>
          <a:bodyPr>
            <a:normAutofit/>
          </a:bodyPr>
          <a:p>
            <a:r>
              <a:rPr b="1" dirty="0" sz="3200" lang="en-US"/>
              <a:t>This is infection by organisms that take the opportunity provided by a defect in host defense (e.g. immunity) to infect the host and thus cause disease. For example, opportunistic infections are very common in AIDS. Organisms include Herpes simplex, cytomegalovirus</a:t>
            </a:r>
          </a:p>
        </p:txBody>
      </p:sp>
      <p:sp>
        <p:nvSpPr>
          <p:cNvPr id="1048626" name="Title 2"/>
          <p:cNvSpPr>
            <a:spLocks noGrp="1"/>
          </p:cNvSpPr>
          <p:nvPr>
            <p:ph type="title"/>
          </p:nvPr>
        </p:nvSpPr>
        <p:spPr/>
        <p:txBody>
          <a:bodyPr/>
          <a:p>
            <a:r>
              <a:rPr dirty="0" lang="en-US"/>
              <a:t>Opportunistic infection</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8925" name="Content Placeholder 1"/>
          <p:cNvSpPr>
            <a:spLocks noGrp="1"/>
          </p:cNvSpPr>
          <p:nvPr>
            <p:ph idx="1"/>
          </p:nvPr>
        </p:nvSpPr>
        <p:spPr/>
        <p:txBody>
          <a:bodyPr>
            <a:normAutofit fontScale="92593" lnSpcReduction="20000"/>
          </a:bodyPr>
          <a:p>
            <a:r>
              <a:rPr b="1" dirty="0" lang="en-US"/>
              <a:t>Immunization against yellow fever in regional </a:t>
            </a:r>
            <a:r>
              <a:rPr b="1" dirty="0" lang="en-US" err="1"/>
              <a:t>hospitals,internation</a:t>
            </a:r>
            <a:r>
              <a:rPr b="1" dirty="0" lang="en-US"/>
              <a:t> airports and border entry points</a:t>
            </a:r>
          </a:p>
          <a:p>
            <a:r>
              <a:rPr b="1" dirty="0" lang="en-US"/>
              <a:t>Isolating all contacts in screened quarters to prevent spread of infection</a:t>
            </a:r>
          </a:p>
          <a:p>
            <a:r>
              <a:rPr b="1" dirty="0" lang="en-US"/>
              <a:t>Disease notification of all suspected cases</a:t>
            </a:r>
          </a:p>
          <a:p>
            <a:r>
              <a:rPr b="1" dirty="0" lang="en-US"/>
              <a:t>Mass </a:t>
            </a:r>
            <a:r>
              <a:rPr b="1" dirty="0" lang="en-US" err="1"/>
              <a:t>immunisation</a:t>
            </a:r>
            <a:r>
              <a:rPr b="1" dirty="0" lang="en-US"/>
              <a:t> campaigns to cover all </a:t>
            </a:r>
            <a:r>
              <a:rPr b="1" dirty="0" lang="en-US" err="1"/>
              <a:t>sorrounding</a:t>
            </a:r>
            <a:r>
              <a:rPr b="1" dirty="0" lang="en-US"/>
              <a:t> areas infected with </a:t>
            </a:r>
            <a:r>
              <a:rPr b="1" dirty="0" lang="en-US" err="1"/>
              <a:t>aedes</a:t>
            </a:r>
            <a:r>
              <a:rPr b="1" dirty="0" lang="en-US"/>
              <a:t> mosquito</a:t>
            </a:r>
          </a:p>
          <a:p>
            <a:r>
              <a:rPr b="1" dirty="0" lang="en-US"/>
              <a:t>urging all county health departments and relevant stakeholders to enhance disease surveillance, in particular for yellow fever, at points of entry (</a:t>
            </a:r>
            <a:r>
              <a:rPr b="1" dirty="0" lang="en-US" err="1"/>
              <a:t>PoEs</a:t>
            </a:r>
            <a:r>
              <a:rPr b="1" dirty="0" lang="en-US"/>
              <a:t>) and within the country</a:t>
            </a:r>
          </a:p>
          <a:p>
            <a:r>
              <a:rPr b="1" dirty="0" lang="en-US"/>
              <a:t>providing information to </a:t>
            </a:r>
            <a:r>
              <a:rPr b="1" dirty="0" lang="en-US" err="1"/>
              <a:t>travellers</a:t>
            </a:r>
            <a:r>
              <a:rPr b="1" dirty="0" lang="en-US"/>
              <a:t> on yellow fever vaccination and implementation of inspection of yellow fever certificates at </a:t>
            </a:r>
            <a:r>
              <a:rPr b="1" dirty="0" lang="en-US" err="1"/>
              <a:t>PoEs</a:t>
            </a:r>
            <a:r>
              <a:rPr dirty="0" lang="en-US"/>
              <a:t>.</a:t>
            </a:r>
            <a:endParaRPr b="1" dirty="0" lang="en-US"/>
          </a:p>
        </p:txBody>
      </p:sp>
      <p:sp>
        <p:nvSpPr>
          <p:cNvPr id="1048926" name="Title 2"/>
          <p:cNvSpPr>
            <a:spLocks noGrp="1"/>
          </p:cNvSpPr>
          <p:nvPr>
            <p:ph type="title"/>
          </p:nvPr>
        </p:nvSpPr>
        <p:spPr/>
        <p:txBody>
          <a:bodyPr>
            <a:normAutofit/>
          </a:bodyPr>
          <a:p>
            <a:r>
              <a:rPr dirty="0" lang="en-US"/>
              <a:t>Prevention and control measures</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sp>
        <p:nvSpPr>
          <p:cNvPr id="1048927" name="Content Placeholder 1"/>
          <p:cNvSpPr>
            <a:spLocks noGrp="1"/>
          </p:cNvSpPr>
          <p:nvPr>
            <p:ph idx="1"/>
          </p:nvPr>
        </p:nvSpPr>
        <p:spPr/>
        <p:txBody>
          <a:bodyPr>
            <a:normAutofit fontScale="79167" lnSpcReduction="20000"/>
          </a:bodyPr>
          <a:p>
            <a:pPr>
              <a:buNone/>
            </a:pPr>
            <a:r>
              <a:rPr b="1" dirty="0" lang="en-US"/>
              <a:t> </a:t>
            </a:r>
          </a:p>
          <a:p>
            <a:pPr>
              <a:buFont typeface="Wingdings" pitchFamily="2" charset="2"/>
              <a:buChar char="Ø"/>
            </a:pPr>
            <a:r>
              <a:rPr b="1" dirty="0" sz="3000" lang="en-US"/>
              <a:t>Notify the health authorities of all suspected cases</a:t>
            </a:r>
          </a:p>
          <a:p>
            <a:pPr>
              <a:buFont typeface="Wingdings" pitchFamily="2" charset="2"/>
              <a:buChar char="Ø"/>
            </a:pPr>
            <a:r>
              <a:rPr b="1" dirty="0" sz="3000" lang="en-US"/>
              <a:t>Verify the presence of outbreak by checking medical and laboratory records in health facilities</a:t>
            </a:r>
          </a:p>
          <a:p>
            <a:r>
              <a:rPr b="1" dirty="0" sz="3000" lang="en-US"/>
              <a:t>Isolating all contacts in screened quarters to prevent spread of infection</a:t>
            </a:r>
          </a:p>
          <a:p>
            <a:r>
              <a:rPr b="1" dirty="0" sz="3000" lang="en-US"/>
              <a:t>Mass </a:t>
            </a:r>
            <a:r>
              <a:rPr b="1" dirty="0" sz="3000" lang="en-US" err="1"/>
              <a:t>immunisation</a:t>
            </a:r>
            <a:r>
              <a:rPr b="1" dirty="0" sz="3000" lang="en-US"/>
              <a:t> campaigns to cover all </a:t>
            </a:r>
            <a:r>
              <a:rPr b="1" dirty="0" sz="3000" lang="en-US" err="1"/>
              <a:t>sorrounding</a:t>
            </a:r>
            <a:r>
              <a:rPr b="1" dirty="0" sz="3000" lang="en-US"/>
              <a:t> areas infected with </a:t>
            </a:r>
            <a:r>
              <a:rPr b="1" dirty="0" sz="3000" lang="en-US" err="1"/>
              <a:t>aedes</a:t>
            </a:r>
            <a:r>
              <a:rPr b="1" dirty="0" sz="3000" lang="en-US"/>
              <a:t> mosquito</a:t>
            </a:r>
          </a:p>
          <a:p>
            <a:r>
              <a:rPr b="1" dirty="0" sz="2800" lang="en-US"/>
              <a:t>Carrying out social mobilization activities;</a:t>
            </a:r>
          </a:p>
          <a:p>
            <a:r>
              <a:rPr b="1" dirty="0" sz="2800" lang="en-US"/>
              <a:t>Activating a national task force to manage the detected imported cases; </a:t>
            </a:r>
          </a:p>
          <a:p>
            <a:r>
              <a:rPr b="1" dirty="0" sz="2800" lang="en-US"/>
              <a:t>Strengthening the testing capability of the reference laboratory</a:t>
            </a:r>
          </a:p>
          <a:p>
            <a:r>
              <a:rPr b="1" dirty="0" sz="2900" lang="en-US"/>
              <a:t>providing information to </a:t>
            </a:r>
            <a:r>
              <a:rPr b="1" dirty="0" sz="2900" lang="en-US" err="1"/>
              <a:t>travellers</a:t>
            </a:r>
            <a:r>
              <a:rPr b="1" dirty="0" sz="2900" lang="en-US"/>
              <a:t> on yellow fever vaccination and implementation of inspection of yellow fever certificates at </a:t>
            </a:r>
            <a:r>
              <a:rPr b="1" dirty="0" sz="2900" lang="en-US" err="1"/>
              <a:t>PoEs</a:t>
            </a:r>
            <a:r>
              <a:rPr dirty="0" sz="2400" lang="en-US"/>
              <a:t>.</a:t>
            </a:r>
            <a:endParaRPr b="1" dirty="0" sz="2800" lang="en-US"/>
          </a:p>
          <a:p>
            <a:endParaRPr b="1" dirty="0" lang="en-US"/>
          </a:p>
          <a:p>
            <a:pPr>
              <a:buNone/>
            </a:pPr>
            <a:endParaRPr b="1" dirty="0" lang="en-US"/>
          </a:p>
          <a:p>
            <a:pPr>
              <a:buNone/>
            </a:pPr>
            <a:endParaRPr b="1" dirty="0" lang="en-US"/>
          </a:p>
        </p:txBody>
      </p:sp>
      <p:sp>
        <p:nvSpPr>
          <p:cNvPr id="1048928" name="Title 2"/>
          <p:cNvSpPr>
            <a:spLocks noGrp="1"/>
          </p:cNvSpPr>
          <p:nvPr>
            <p:ph type="title"/>
          </p:nvPr>
        </p:nvSpPr>
        <p:spPr/>
        <p:txBody>
          <a:bodyPr>
            <a:normAutofit fontScale="90000"/>
          </a:bodyPr>
          <a:p>
            <a:r>
              <a:rPr dirty="0" lang="en-US"/>
              <a:t>MANAGEMENT OF YELLOW FEVER OUTBREAK</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8929" name="Content Placeholder 1"/>
          <p:cNvSpPr>
            <a:spLocks noGrp="1"/>
          </p:cNvSpPr>
          <p:nvPr>
            <p:ph idx="1"/>
          </p:nvPr>
        </p:nvSpPr>
        <p:spPr/>
        <p:txBody>
          <a:bodyPr/>
          <a:p>
            <a:r>
              <a:rPr b="1" dirty="0" lang="en-US" err="1"/>
              <a:t>Leishmaniasis</a:t>
            </a:r>
            <a:r>
              <a:rPr b="1" dirty="0" lang="en-US"/>
              <a:t> is a parasitic disease caused by the </a:t>
            </a:r>
            <a:r>
              <a:rPr b="1" dirty="0" i="1" lang="en-US" err="1"/>
              <a:t>Leishmania</a:t>
            </a:r>
            <a:r>
              <a:rPr b="1" dirty="0" lang="en-US"/>
              <a:t> parasite. </a:t>
            </a:r>
          </a:p>
          <a:p>
            <a:r>
              <a:rPr b="1" dirty="0" lang="en-US"/>
              <a:t>The vector that transmit </a:t>
            </a:r>
            <a:r>
              <a:rPr b="1" dirty="0" lang="en-US" err="1"/>
              <a:t>leishmaniasis</a:t>
            </a:r>
            <a:r>
              <a:rPr b="1" dirty="0" lang="en-US"/>
              <a:t> is sand flies {</a:t>
            </a:r>
            <a:r>
              <a:rPr b="1" dirty="0" lang="en-US" err="1"/>
              <a:t>Phlepotomus</a:t>
            </a:r>
            <a:r>
              <a:rPr b="1" dirty="0" lang="en-US"/>
              <a:t> spp. </a:t>
            </a:r>
          </a:p>
          <a:p>
            <a:r>
              <a:rPr b="1" dirty="0" lang="en-US"/>
              <a:t>The disease is contracted  from a bite from an infected sand fly</a:t>
            </a:r>
          </a:p>
          <a:p>
            <a:r>
              <a:rPr b="1" dirty="0" lang="en-US"/>
              <a:t>The disease is transmitted from animals to humans and humans to humans</a:t>
            </a:r>
          </a:p>
          <a:p>
            <a:r>
              <a:rPr b="1" dirty="0" lang="en-US"/>
              <a:t>There are two forms of </a:t>
            </a:r>
            <a:r>
              <a:rPr b="1" dirty="0" lang="en-US" err="1"/>
              <a:t>leishmaniasis</a:t>
            </a:r>
            <a:r>
              <a:rPr b="1" dirty="0" lang="en-US"/>
              <a:t> in </a:t>
            </a:r>
            <a:r>
              <a:rPr b="1" dirty="0" lang="en-US" err="1"/>
              <a:t>Africa.Visceral</a:t>
            </a:r>
            <a:r>
              <a:rPr b="1" dirty="0" lang="en-US"/>
              <a:t> and </a:t>
            </a:r>
            <a:r>
              <a:rPr b="1" dirty="0" lang="en-US" err="1"/>
              <a:t>Cutaneous</a:t>
            </a:r>
            <a:r>
              <a:rPr b="1" dirty="0" lang="en-US"/>
              <a:t> </a:t>
            </a:r>
            <a:r>
              <a:rPr b="1" dirty="0" lang="en-US" err="1"/>
              <a:t>leishmaniasis</a:t>
            </a:r>
            <a:endParaRPr b="1" dirty="0" lang="en-US"/>
          </a:p>
        </p:txBody>
      </p:sp>
      <p:sp>
        <p:nvSpPr>
          <p:cNvPr id="1048930" name="Title 2"/>
          <p:cNvSpPr>
            <a:spLocks noGrp="1"/>
          </p:cNvSpPr>
          <p:nvPr>
            <p:ph type="title"/>
          </p:nvPr>
        </p:nvSpPr>
        <p:spPr/>
        <p:txBody>
          <a:bodyPr>
            <a:normAutofit fontScale="90000"/>
          </a:bodyPr>
          <a:p>
            <a:pPr algn="ctr" lvl="2" rtl="0">
              <a:spcBef>
                <a:spcPct val="0"/>
              </a:spcBef>
            </a:pPr>
            <a:br>
              <a:rPr b="1" dirty="0" lang="en-US"/>
            </a:br>
            <a:br>
              <a:rPr b="1" dirty="0" lang="en-US"/>
            </a:br>
            <a:br>
              <a:rPr b="1" dirty="0" lang="en-US"/>
            </a:br>
            <a:r>
              <a:rPr b="1" dirty="0" sz="6700" lang="en-US"/>
              <a:t>LEISHMANIASIS</a:t>
            </a:r>
            <a:br>
              <a:rPr b="1" dirty="0" sz="6700" lang="en-US"/>
            </a:br>
            <a:endParaRPr dirty="0" sz="670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8931" name="Content Placeholder 1"/>
          <p:cNvSpPr>
            <a:spLocks noGrp="1"/>
          </p:cNvSpPr>
          <p:nvPr>
            <p:ph idx="1"/>
          </p:nvPr>
        </p:nvSpPr>
        <p:spPr/>
        <p:txBody>
          <a:bodyPr>
            <a:normAutofit fontScale="85000" lnSpcReduction="20000"/>
          </a:bodyPr>
          <a:p>
            <a:pPr fontAlgn="base">
              <a:buNone/>
            </a:pPr>
            <a:r>
              <a:rPr b="1" dirty="0" lang="en-US"/>
              <a:t>1.Socioeconomic conditions</a:t>
            </a:r>
          </a:p>
          <a:p>
            <a:pPr fontAlgn="base">
              <a:buNone/>
            </a:pPr>
            <a:r>
              <a:rPr b="1" dirty="0" lang="en-US"/>
              <a:t>Poverty increases the risk for </a:t>
            </a:r>
            <a:r>
              <a:rPr b="1" dirty="0" lang="en-US" err="1"/>
              <a:t>leishmaniasis</a:t>
            </a:r>
            <a:r>
              <a:rPr b="1" dirty="0" lang="en-US"/>
              <a:t>. Poor housing and domestic sanitary conditions (such as a lack of waste management or open sewerage) may increase </a:t>
            </a:r>
            <a:r>
              <a:rPr b="1" dirty="0" lang="en-US" err="1"/>
              <a:t>sandfly</a:t>
            </a:r>
            <a:r>
              <a:rPr b="1" dirty="0" lang="en-US"/>
              <a:t> breeding and resting sites, as well as their access to humans. </a:t>
            </a:r>
            <a:r>
              <a:rPr b="1" dirty="0" lang="en-US" err="1"/>
              <a:t>Sandflies</a:t>
            </a:r>
            <a:r>
              <a:rPr b="1" dirty="0" lang="en-US"/>
              <a:t> are attracted to crowded housing as these provide a good source of blood-meals. Human </a:t>
            </a:r>
            <a:r>
              <a:rPr b="1" dirty="0" lang="en-US" err="1"/>
              <a:t>behaviour</a:t>
            </a:r>
            <a:r>
              <a:rPr b="1" dirty="0" lang="en-US"/>
              <a:t>, such as sleeping outside or on the ground, may increase risk. The use of insecticide-treated </a:t>
            </a:r>
            <a:r>
              <a:rPr b="1" dirty="0" lang="en-US" err="1"/>
              <a:t>bednets</a:t>
            </a:r>
            <a:r>
              <a:rPr b="1" dirty="0" lang="en-US"/>
              <a:t> reduces risk.</a:t>
            </a:r>
          </a:p>
          <a:p>
            <a:pPr fontAlgn="base">
              <a:buNone/>
            </a:pPr>
            <a:r>
              <a:rPr b="1" dirty="0" lang="en-US"/>
              <a:t>2.Malnutrition</a:t>
            </a:r>
          </a:p>
          <a:p>
            <a:pPr fontAlgn="base">
              <a:buNone/>
            </a:pPr>
            <a:r>
              <a:rPr b="1" dirty="0" lang="en-US"/>
              <a:t>Diets lacking protein-energy, iron, vitamin A and zinc increase the risk that an infection will progress to </a:t>
            </a:r>
            <a:r>
              <a:rPr b="1" dirty="0" lang="en-US" err="1"/>
              <a:t>kala-azar</a:t>
            </a:r>
            <a:r>
              <a:rPr dirty="0" lang="en-US"/>
              <a:t>.</a:t>
            </a:r>
          </a:p>
          <a:p>
            <a:endParaRPr dirty="0" lang="en-US"/>
          </a:p>
        </p:txBody>
      </p:sp>
      <p:sp>
        <p:nvSpPr>
          <p:cNvPr id="1048932" name="Title 2"/>
          <p:cNvSpPr>
            <a:spLocks noGrp="1"/>
          </p:cNvSpPr>
          <p:nvPr>
            <p:ph type="title"/>
          </p:nvPr>
        </p:nvSpPr>
        <p:spPr/>
        <p:txBody>
          <a:bodyPr>
            <a:normAutofit fontScale="90000"/>
          </a:bodyPr>
          <a:p>
            <a:br>
              <a:rPr dirty="0" lang="en-US"/>
            </a:br>
            <a:r>
              <a:rPr dirty="0" lang="en-US"/>
              <a:t>Major risk factors</a:t>
            </a:r>
            <a:br>
              <a:rPr dirty="0" lang="en-US"/>
            </a:br>
            <a:endParaRPr dirty="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8933" name="Content Placeholder 1"/>
          <p:cNvSpPr>
            <a:spLocks noGrp="1"/>
          </p:cNvSpPr>
          <p:nvPr>
            <p:ph idx="1"/>
          </p:nvPr>
        </p:nvSpPr>
        <p:spPr/>
        <p:txBody>
          <a:bodyPr>
            <a:normAutofit fontScale="85000" lnSpcReduction="20000"/>
          </a:bodyPr>
          <a:p>
            <a:pPr fontAlgn="base">
              <a:buNone/>
            </a:pPr>
            <a:r>
              <a:rPr b="1" dirty="0" lang="en-US"/>
              <a:t>3.Population mobility</a:t>
            </a:r>
          </a:p>
          <a:p>
            <a:pPr fontAlgn="base">
              <a:buNone/>
            </a:pPr>
            <a:r>
              <a:rPr b="1" dirty="0" lang="en-US"/>
              <a:t>Epidemics of both </a:t>
            </a:r>
            <a:r>
              <a:rPr b="1" dirty="0" lang="en-US" err="1"/>
              <a:t>cutaneous</a:t>
            </a:r>
            <a:r>
              <a:rPr b="1" dirty="0" lang="en-US"/>
              <a:t> and visceral </a:t>
            </a:r>
            <a:r>
              <a:rPr b="1" dirty="0" lang="en-US" err="1"/>
              <a:t>leishmaniasis</a:t>
            </a:r>
            <a:r>
              <a:rPr b="1" dirty="0" lang="en-US"/>
              <a:t> are often associated with migration and the movement of non-immune people into areas with existing transmission cycles. Occupational exposure as well as widespread deforestation remain important factors. For example, people settling in areas that used to be forests may be moving near </a:t>
            </a:r>
            <a:r>
              <a:rPr b="1" dirty="0" lang="en-US" err="1"/>
              <a:t>sandflies’</a:t>
            </a:r>
            <a:r>
              <a:rPr b="1" dirty="0" lang="en-US"/>
              <a:t> habitat. This can lead to a rapid increase in cases</a:t>
            </a:r>
            <a:r>
              <a:rPr dirty="0" lang="en-US"/>
              <a:t>.</a:t>
            </a:r>
          </a:p>
          <a:p>
            <a:pPr fontAlgn="base">
              <a:buNone/>
            </a:pPr>
            <a:r>
              <a:rPr b="1" dirty="0" lang="en-US"/>
              <a:t>4.Environmental changes</a:t>
            </a:r>
          </a:p>
          <a:p>
            <a:pPr fontAlgn="base">
              <a:buNone/>
            </a:pPr>
            <a:r>
              <a:rPr b="1" dirty="0" lang="en-US"/>
              <a:t>Environmental changes that can affect the incidence of </a:t>
            </a:r>
            <a:r>
              <a:rPr b="1" dirty="0" lang="en-US" err="1"/>
              <a:t>leishmaniasis</a:t>
            </a:r>
            <a:r>
              <a:rPr b="1" dirty="0" lang="en-US"/>
              <a:t> include urbanization, domestication of the transmission cycle and the incursion of agricultural farms and settlements into forested areas</a:t>
            </a:r>
          </a:p>
          <a:p>
            <a:endParaRPr dirty="0" lang="en-US"/>
          </a:p>
        </p:txBody>
      </p:sp>
      <p:sp>
        <p:nvSpPr>
          <p:cNvPr id="1048934" name="Title 2"/>
          <p:cNvSpPr>
            <a:spLocks noGrp="1"/>
          </p:cNvSpPr>
          <p:nvPr>
            <p:ph type="title"/>
          </p:nvPr>
        </p:nvSpPr>
        <p:spPr/>
        <p:txBody>
          <a:bodyPr/>
          <a:p>
            <a:r>
              <a:rPr dirty="0" lang="en-US"/>
              <a:t>cont</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8935" name="Content Placeholder 1"/>
          <p:cNvSpPr>
            <a:spLocks noGrp="1"/>
          </p:cNvSpPr>
          <p:nvPr>
            <p:ph idx="1"/>
          </p:nvPr>
        </p:nvSpPr>
        <p:spPr/>
        <p:txBody>
          <a:bodyPr/>
          <a:p>
            <a:pPr fontAlgn="base">
              <a:buNone/>
            </a:pPr>
            <a:r>
              <a:rPr b="1" dirty="0" lang="en-US"/>
              <a:t>5.Climate change</a:t>
            </a:r>
          </a:p>
          <a:p>
            <a:pPr fontAlgn="base">
              <a:buNone/>
            </a:pPr>
            <a:r>
              <a:rPr b="1" dirty="0" lang="en-US" err="1"/>
              <a:t>Leishmaniasis</a:t>
            </a:r>
            <a:r>
              <a:rPr b="1" dirty="0" lang="en-US"/>
              <a:t> is climate-sensitive, and strongly affected by changes in rainfall, temperature and humidity. </a:t>
            </a:r>
          </a:p>
          <a:p>
            <a:pPr fontAlgn="base"/>
            <a:r>
              <a:rPr b="1" dirty="0" lang="en-US"/>
              <a:t>changes in temperature, rainfall and humidity can have strong effects on vectors and reservoir hosts by altering their distribution and influencing their survival and population sizes</a:t>
            </a:r>
            <a:r>
              <a:rPr dirty="0" lang="en-US"/>
              <a:t>;</a:t>
            </a:r>
          </a:p>
          <a:p>
            <a:endParaRPr dirty="0" lang="en-US"/>
          </a:p>
        </p:txBody>
      </p:sp>
      <p:sp>
        <p:nvSpPr>
          <p:cNvPr id="1048936" name="Title 2"/>
          <p:cNvSpPr>
            <a:spLocks noGrp="1"/>
          </p:cNvSpPr>
          <p:nvPr>
            <p:ph type="title"/>
          </p:nvPr>
        </p:nvSpPr>
        <p:spPr/>
        <p:txBody>
          <a:bodyPr/>
          <a:p>
            <a:r>
              <a:rPr dirty="0" lang="en-US"/>
              <a:t>cont</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8937" name="Content Placeholder 1"/>
          <p:cNvSpPr>
            <a:spLocks noGrp="1"/>
          </p:cNvSpPr>
          <p:nvPr>
            <p:ph idx="1"/>
          </p:nvPr>
        </p:nvSpPr>
        <p:spPr/>
        <p:txBody>
          <a:bodyPr>
            <a:normAutofit fontScale="85000" lnSpcReduction="10000"/>
          </a:bodyPr>
          <a:p>
            <a:r>
              <a:rPr b="1" dirty="0" lang="en-US"/>
              <a:t>Visceral </a:t>
            </a:r>
            <a:r>
              <a:rPr b="1" dirty="0" lang="en-US" err="1"/>
              <a:t>leishmaniasis</a:t>
            </a:r>
            <a:r>
              <a:rPr b="1" dirty="0" lang="en-US"/>
              <a:t> is sometimes known as systemic </a:t>
            </a:r>
            <a:r>
              <a:rPr b="1" dirty="0" lang="en-US" err="1"/>
              <a:t>leishmaniasis</a:t>
            </a:r>
            <a:r>
              <a:rPr b="1" dirty="0" lang="en-US"/>
              <a:t>. </a:t>
            </a:r>
          </a:p>
          <a:p>
            <a:r>
              <a:rPr b="1" dirty="0" lang="en-US"/>
              <a:t>It usually occurs two to eight months after being bitten by a sand fly.</a:t>
            </a:r>
          </a:p>
          <a:p>
            <a:r>
              <a:rPr b="1" dirty="0" lang="en-US"/>
              <a:t>Is spread by </a:t>
            </a:r>
            <a:r>
              <a:rPr b="1" dirty="0" lang="en-US" err="1"/>
              <a:t>sandfly</a:t>
            </a:r>
            <a:r>
              <a:rPr b="1" dirty="0" lang="en-US"/>
              <a:t> </a:t>
            </a:r>
            <a:r>
              <a:rPr b="1" dirty="0" i="1" lang="en-US" err="1">
                <a:solidFill>
                  <a:srgbClr val="FF0000"/>
                </a:solidFill>
              </a:rPr>
              <a:t>Phlepotomus</a:t>
            </a:r>
            <a:r>
              <a:rPr b="1" dirty="0" i="1" lang="en-US">
                <a:solidFill>
                  <a:srgbClr val="FF0000"/>
                </a:solidFill>
              </a:rPr>
              <a:t> </a:t>
            </a:r>
            <a:r>
              <a:rPr b="1" dirty="0" i="1" lang="en-US" err="1">
                <a:solidFill>
                  <a:srgbClr val="FF0000"/>
                </a:solidFill>
              </a:rPr>
              <a:t>Orientalis</a:t>
            </a:r>
            <a:r>
              <a:rPr b="1" dirty="0" i="1" lang="en-US">
                <a:solidFill>
                  <a:srgbClr val="FF0000"/>
                </a:solidFill>
              </a:rPr>
              <a:t> </a:t>
            </a:r>
            <a:r>
              <a:rPr b="1" dirty="0" i="1" lang="en-US"/>
              <a:t>in </a:t>
            </a:r>
            <a:r>
              <a:rPr b="1" dirty="0" i="1" lang="en-US" err="1"/>
              <a:t>sudan</a:t>
            </a:r>
            <a:r>
              <a:rPr b="1" dirty="0" i="1" lang="en-US"/>
              <a:t> and </a:t>
            </a:r>
            <a:r>
              <a:rPr b="1" dirty="0" i="1" lang="en-US" err="1">
                <a:solidFill>
                  <a:srgbClr val="FF0000"/>
                </a:solidFill>
              </a:rPr>
              <a:t>Phlepotomus</a:t>
            </a:r>
            <a:r>
              <a:rPr b="1" dirty="0" i="1" lang="en-US">
                <a:solidFill>
                  <a:srgbClr val="FF0000"/>
                </a:solidFill>
              </a:rPr>
              <a:t>  martini in </a:t>
            </a:r>
            <a:r>
              <a:rPr b="1" dirty="0" i="1" lang="en-US" err="1">
                <a:solidFill>
                  <a:srgbClr val="FF0000"/>
                </a:solidFill>
              </a:rPr>
              <a:t>kenya</a:t>
            </a:r>
            <a:endParaRPr b="1" dirty="0" i="1" lang="en-US">
              <a:solidFill>
                <a:srgbClr val="FF0000"/>
              </a:solidFill>
            </a:endParaRPr>
          </a:p>
          <a:p>
            <a:r>
              <a:rPr b="1" dirty="0" lang="en-US"/>
              <a:t>It is a chronic disease of </a:t>
            </a:r>
            <a:r>
              <a:rPr b="1" dirty="0" lang="en-US" err="1"/>
              <a:t>reticuloendothelial</a:t>
            </a:r>
            <a:r>
              <a:rPr b="1" dirty="0" lang="en-US"/>
              <a:t> system.</a:t>
            </a:r>
          </a:p>
          <a:p>
            <a:r>
              <a:rPr b="1" dirty="0" i="1" lang="en-US" err="1"/>
              <a:t>reticuloendothelial</a:t>
            </a:r>
            <a:r>
              <a:rPr b="1" dirty="0" i="1" lang="en-US"/>
              <a:t> system</a:t>
            </a:r>
            <a:r>
              <a:rPr b="1" dirty="0" lang="en-US"/>
              <a:t> is a network of </a:t>
            </a:r>
            <a:r>
              <a:rPr b="1" dirty="0" lang="en-US" err="1"/>
              <a:t>phagocytic</a:t>
            </a:r>
            <a:r>
              <a:rPr b="1" dirty="0" lang="en-US"/>
              <a:t> cells and tissues found throughout the body, especially in the blood, general connective tissue, spleen, liver, lungs, bone marrow, and lymph nodes</a:t>
            </a:r>
          </a:p>
          <a:p>
            <a:r>
              <a:rPr b="1" dirty="0" lang="en-US"/>
              <a:t>Found in west </a:t>
            </a:r>
            <a:r>
              <a:rPr b="1" dirty="0" lang="en-US" err="1"/>
              <a:t>pokot,Rift</a:t>
            </a:r>
            <a:r>
              <a:rPr b="1" dirty="0" lang="en-US"/>
              <a:t> valley ,</a:t>
            </a:r>
            <a:r>
              <a:rPr b="1" dirty="0" lang="en-US" err="1"/>
              <a:t>Tana</a:t>
            </a:r>
            <a:r>
              <a:rPr b="1" dirty="0" lang="en-US"/>
              <a:t> and </a:t>
            </a:r>
            <a:r>
              <a:rPr b="1" dirty="0" lang="en-US" err="1"/>
              <a:t>Athi</a:t>
            </a:r>
            <a:r>
              <a:rPr b="1" dirty="0" lang="en-US"/>
              <a:t> Rivers.</a:t>
            </a:r>
          </a:p>
        </p:txBody>
      </p:sp>
      <p:sp>
        <p:nvSpPr>
          <p:cNvPr id="1048938" name="Title 2"/>
          <p:cNvSpPr>
            <a:spLocks noGrp="1"/>
          </p:cNvSpPr>
          <p:nvPr>
            <p:ph type="title"/>
          </p:nvPr>
        </p:nvSpPr>
        <p:spPr/>
        <p:txBody>
          <a:bodyPr>
            <a:normAutofit fontScale="90000"/>
          </a:bodyPr>
          <a:p>
            <a:br>
              <a:rPr b="0" dirty="0" lang="en-US"/>
            </a:br>
            <a:r>
              <a:rPr dirty="0" lang="en-US"/>
              <a:t>Visceral </a:t>
            </a:r>
            <a:r>
              <a:rPr dirty="0" lang="en-US" err="1"/>
              <a:t>Leishmaniasis</a:t>
            </a:r>
            <a:r>
              <a:rPr dirty="0" lang="en-US"/>
              <a:t>{Kala-</a:t>
            </a:r>
            <a:r>
              <a:rPr dirty="0" lang="en-US" err="1"/>
              <a:t>azar</a:t>
            </a:r>
            <a:r>
              <a:rPr dirty="0" lang="en-US"/>
              <a:t>}</a:t>
            </a:r>
            <a:br>
              <a:rPr b="0" dirty="0" lang="en-US"/>
            </a:br>
            <a:endParaRPr dirty="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8939" name="Content Placeholder 1"/>
          <p:cNvSpPr>
            <a:spLocks noGrp="1"/>
          </p:cNvSpPr>
          <p:nvPr>
            <p:ph idx="1"/>
          </p:nvPr>
        </p:nvSpPr>
        <p:spPr/>
        <p:txBody>
          <a:bodyPr>
            <a:normAutofit fontScale="92500"/>
          </a:bodyPr>
          <a:p>
            <a:pPr fontAlgn="base"/>
            <a:r>
              <a:rPr b="1" dirty="0" lang="en-US"/>
              <a:t>Fever that lasts for weeks or months</a:t>
            </a:r>
          </a:p>
          <a:p>
            <a:r>
              <a:rPr b="1" dirty="0" lang="en-US"/>
              <a:t>Chills</a:t>
            </a:r>
          </a:p>
          <a:p>
            <a:r>
              <a:rPr b="1" dirty="0" lang="en-US"/>
              <a:t>Anemia</a:t>
            </a:r>
          </a:p>
          <a:p>
            <a:r>
              <a:rPr b="1" dirty="0" lang="en-US"/>
              <a:t>Weight loss</a:t>
            </a:r>
          </a:p>
          <a:p>
            <a:r>
              <a:rPr b="1" dirty="0" lang="en-US" err="1"/>
              <a:t>Splenomegaly</a:t>
            </a:r>
            <a:endParaRPr b="1" dirty="0" lang="en-US"/>
          </a:p>
          <a:p>
            <a:pPr fontAlgn="base"/>
            <a:r>
              <a:rPr b="1" dirty="0" lang="en-US"/>
              <a:t>Weakness</a:t>
            </a:r>
          </a:p>
          <a:p>
            <a:pPr fontAlgn="base"/>
            <a:r>
              <a:rPr b="1" dirty="0" lang="en-US"/>
              <a:t>Cough</a:t>
            </a:r>
          </a:p>
          <a:p>
            <a:pPr fontAlgn="base"/>
            <a:r>
              <a:rPr b="1" dirty="0" lang="en-US"/>
              <a:t>Enlarged liver</a:t>
            </a:r>
          </a:p>
          <a:p>
            <a:pPr fontAlgn="base"/>
            <a:r>
              <a:rPr b="1" dirty="0" lang="en-US"/>
              <a:t>Decreased production of red blood cells (</a:t>
            </a:r>
            <a:r>
              <a:rPr b="1" dirty="0" lang="en-US" err="1"/>
              <a:t>rbcs</a:t>
            </a:r>
            <a:r>
              <a:rPr b="1" dirty="0" lang="en-US"/>
              <a:t>)</a:t>
            </a:r>
          </a:p>
          <a:p>
            <a:pPr fontAlgn="base"/>
            <a:r>
              <a:rPr b="1" dirty="0" lang="en-US"/>
              <a:t>Bleeding</a:t>
            </a:r>
          </a:p>
          <a:p>
            <a:pPr fontAlgn="base"/>
            <a:endParaRPr b="1" dirty="0" lang="en-US"/>
          </a:p>
          <a:p>
            <a:endParaRPr dirty="0" lang="en-US"/>
          </a:p>
        </p:txBody>
      </p:sp>
      <p:sp>
        <p:nvSpPr>
          <p:cNvPr id="1048940" name="Title 2"/>
          <p:cNvSpPr>
            <a:spLocks noGrp="1"/>
          </p:cNvSpPr>
          <p:nvPr>
            <p:ph type="title"/>
          </p:nvPr>
        </p:nvSpPr>
        <p:spPr/>
        <p:txBody>
          <a:bodyPr>
            <a:normAutofit fontScale="90000"/>
          </a:bodyPr>
          <a:p>
            <a:r>
              <a:rPr dirty="0" lang="en-US"/>
              <a:t>Clinical features of visceral </a:t>
            </a:r>
            <a:r>
              <a:rPr dirty="0" lang="en-US" err="1"/>
              <a:t>leishmaniasis</a:t>
            </a:r>
            <a:endParaRPr dirty="0"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8941" name="Content Placeholder 1"/>
          <p:cNvSpPr>
            <a:spLocks noGrp="1"/>
          </p:cNvSpPr>
          <p:nvPr>
            <p:ph idx="1"/>
          </p:nvPr>
        </p:nvSpPr>
        <p:spPr/>
        <p:txBody>
          <a:bodyPr/>
          <a:p>
            <a:r>
              <a:rPr b="1" dirty="0" lang="en-US"/>
              <a:t>Incubation period is 4-10 months</a:t>
            </a:r>
          </a:p>
          <a:p>
            <a:r>
              <a:rPr b="1" dirty="0" lang="en-US"/>
              <a:t>Definitive symptoms begin with </a:t>
            </a:r>
            <a:r>
              <a:rPr b="1" dirty="0" lang="en-US" err="1"/>
              <a:t>papular</a:t>
            </a:r>
            <a:r>
              <a:rPr b="1" dirty="0" lang="en-US"/>
              <a:t> skin lesion called </a:t>
            </a:r>
            <a:r>
              <a:rPr b="1" dirty="0" lang="en-US" err="1"/>
              <a:t>leishmanioma</a:t>
            </a:r>
            <a:endParaRPr b="1" dirty="0" lang="en-US"/>
          </a:p>
          <a:p>
            <a:r>
              <a:rPr b="1" dirty="0" lang="en-US"/>
              <a:t>The disease may set in gradually or </a:t>
            </a:r>
            <a:r>
              <a:rPr b="1" dirty="0" lang="en-US" err="1"/>
              <a:t>suddently</a:t>
            </a:r>
            <a:endParaRPr b="1" dirty="0" lang="en-US"/>
          </a:p>
          <a:p>
            <a:r>
              <a:rPr b="1" dirty="0" lang="en-US"/>
              <a:t>Sudden onset presents with intermittent fever which last 2-6 weeks before becoming persistent</a:t>
            </a:r>
          </a:p>
          <a:p>
            <a:r>
              <a:rPr b="1" dirty="0" lang="en-US"/>
              <a:t>Gradual onset starts with discomfort in the left </a:t>
            </a:r>
            <a:r>
              <a:rPr b="1" dirty="0" lang="en-US" err="1"/>
              <a:t>hypocondrium</a:t>
            </a:r>
            <a:r>
              <a:rPr b="1" dirty="0" lang="en-US"/>
              <a:t> as the skin enlarges and it can run </a:t>
            </a:r>
            <a:r>
              <a:rPr b="1" dirty="0" lang="en-US" err="1"/>
              <a:t>upto</a:t>
            </a:r>
            <a:r>
              <a:rPr b="1" dirty="0" lang="en-US"/>
              <a:t> 1-2 years</a:t>
            </a:r>
          </a:p>
        </p:txBody>
      </p:sp>
      <p:sp>
        <p:nvSpPr>
          <p:cNvPr id="1048942" name="Title 2"/>
          <p:cNvSpPr>
            <a:spLocks noGrp="1"/>
          </p:cNvSpPr>
          <p:nvPr>
            <p:ph type="title"/>
          </p:nvPr>
        </p:nvSpPr>
        <p:spPr/>
        <p:txBody>
          <a:bodyPr>
            <a:normAutofit/>
          </a:bodyPr>
          <a:p>
            <a:pPr algn="ctr"/>
            <a:r>
              <a:rPr dirty="0" lang="en-US"/>
              <a:t>Development of visceral </a:t>
            </a:r>
            <a:r>
              <a:rPr dirty="0" lang="en-US" err="1"/>
              <a:t>leishmaniasis</a:t>
            </a:r>
            <a:endParaRPr dirty="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8943" name="Content Placeholder 1"/>
          <p:cNvSpPr>
            <a:spLocks noGrp="1"/>
          </p:cNvSpPr>
          <p:nvPr>
            <p:ph idx="1"/>
          </p:nvPr>
        </p:nvSpPr>
        <p:spPr/>
        <p:txBody>
          <a:bodyPr/>
          <a:p>
            <a:r>
              <a:rPr b="1" dirty="0" lang="en-US"/>
              <a:t>Stained slides or cultures of a tissue aspirate or biopsy specimen of </a:t>
            </a:r>
            <a:r>
              <a:rPr b="1" dirty="0" lang="en-US" err="1"/>
              <a:t>spleen,liver,bone</a:t>
            </a:r>
            <a:r>
              <a:rPr b="1" dirty="0" lang="en-US"/>
              <a:t> marrow or </a:t>
            </a:r>
            <a:r>
              <a:rPr b="1" dirty="0" lang="en-US" err="1"/>
              <a:t>lymp</a:t>
            </a:r>
            <a:r>
              <a:rPr b="1" dirty="0" lang="en-US"/>
              <a:t> node.</a:t>
            </a:r>
          </a:p>
          <a:p>
            <a:r>
              <a:rPr b="1" dirty="0" lang="en-US"/>
              <a:t>Diagnostic yield is highest for </a:t>
            </a:r>
            <a:r>
              <a:rPr b="1" dirty="0" lang="en-US" err="1"/>
              <a:t>for</a:t>
            </a:r>
            <a:r>
              <a:rPr b="1" dirty="0" lang="en-US"/>
              <a:t> </a:t>
            </a:r>
            <a:r>
              <a:rPr b="1" dirty="0" lang="en-US" err="1"/>
              <a:t>splenic</a:t>
            </a:r>
            <a:r>
              <a:rPr b="1" dirty="0" lang="en-US"/>
              <a:t> aspiration</a:t>
            </a:r>
            <a:r>
              <a:rPr dirty="0" lang="en-US"/>
              <a:t>.</a:t>
            </a:r>
          </a:p>
        </p:txBody>
      </p:sp>
      <p:sp>
        <p:nvSpPr>
          <p:cNvPr id="1048944" name="Title 2"/>
          <p:cNvSpPr>
            <a:spLocks noGrp="1"/>
          </p:cNvSpPr>
          <p:nvPr>
            <p:ph type="title"/>
          </p:nvPr>
        </p:nvSpPr>
        <p:spPr/>
        <p:txBody>
          <a:bodyPr/>
          <a:p>
            <a:r>
              <a:rPr dirty="0" lang="en-US"/>
              <a:t>Diagnosis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8627" name="Content Placeholder 1"/>
          <p:cNvSpPr>
            <a:spLocks noGrp="1"/>
          </p:cNvSpPr>
          <p:nvPr>
            <p:ph idx="1"/>
          </p:nvPr>
        </p:nvSpPr>
        <p:spPr/>
        <p:txBody>
          <a:bodyPr>
            <a:normAutofit/>
          </a:bodyPr>
          <a:p>
            <a:pPr>
              <a:lnSpc>
                <a:spcPct val="90000"/>
              </a:lnSpc>
            </a:pPr>
            <a:r>
              <a:rPr b="1" dirty="0" sz="2800" lang="en-US"/>
              <a:t>Termination of all transmission of infection by the extermination of the </a:t>
            </a:r>
            <a:r>
              <a:rPr b="1" dirty="0" sz="2800" lang="en-US">
                <a:solidFill>
                  <a:srgbClr val="FF0066"/>
                </a:solidFill>
              </a:rPr>
              <a:t>infectious agent</a:t>
            </a:r>
            <a:r>
              <a:rPr b="1" dirty="0" sz="2800" lang="en-US"/>
              <a:t> through surveillance and containment. Eradication is an absolute process, an </a:t>
            </a:r>
            <a:r>
              <a:rPr b="1" dirty="0" sz="2800" lang="en-US">
                <a:latin typeface="Arial"/>
              </a:rPr>
              <a:t>“</a:t>
            </a:r>
            <a:r>
              <a:rPr b="1" dirty="0" sz="2800" lang="en-US"/>
              <a:t>all or none</a:t>
            </a:r>
            <a:r>
              <a:rPr b="1" dirty="0" sz="2800" lang="en-US">
                <a:latin typeface="Arial"/>
              </a:rPr>
              <a:t>”</a:t>
            </a:r>
            <a:r>
              <a:rPr b="1" dirty="0" sz="2800" lang="en-US"/>
              <a:t> phenomenon, restricted to termination of infection from the whole world.</a:t>
            </a:r>
          </a:p>
          <a:p>
            <a:pPr>
              <a:lnSpc>
                <a:spcPct val="90000"/>
              </a:lnSpc>
              <a:buNone/>
            </a:pPr>
            <a:endParaRPr b="1" dirty="0" sz="2800" lang="en-US"/>
          </a:p>
          <a:p>
            <a:pPr>
              <a:lnSpc>
                <a:spcPct val="90000"/>
              </a:lnSpc>
            </a:pPr>
            <a:r>
              <a:rPr b="1" dirty="0" sz="2800" lang="en-US">
                <a:solidFill>
                  <a:srgbClr val="FF0066"/>
                </a:solidFill>
              </a:rPr>
              <a:t> </a:t>
            </a:r>
            <a:r>
              <a:rPr b="1" dirty="0" sz="2800" lang="en-US"/>
              <a:t>The term</a:t>
            </a:r>
            <a:r>
              <a:rPr b="1" dirty="0" sz="2800" lang="en-US">
                <a:solidFill>
                  <a:srgbClr val="FF0066"/>
                </a:solidFill>
              </a:rPr>
              <a:t> </a:t>
            </a:r>
            <a:r>
              <a:rPr b="1" dirty="0" sz="2800" lang="en-US"/>
              <a:t>elimination is sometimes used to describe eradication of a disease from a large geographic region. Disease which are amenable to elimination in the meantime are polio, measles and diphtheria</a:t>
            </a:r>
            <a:endParaRPr b="1" dirty="0" lang="en-US"/>
          </a:p>
        </p:txBody>
      </p:sp>
      <p:sp>
        <p:nvSpPr>
          <p:cNvPr id="1048628" name="Title 2"/>
          <p:cNvSpPr>
            <a:spLocks noGrp="1"/>
          </p:cNvSpPr>
          <p:nvPr>
            <p:ph type="title"/>
          </p:nvPr>
        </p:nvSpPr>
        <p:spPr/>
        <p:txBody>
          <a:bodyPr/>
          <a:p>
            <a:r>
              <a:rPr dirty="0" lang="en-US"/>
              <a:t>Eradication and Elimination</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8945" name="Content Placeholder 1"/>
          <p:cNvSpPr>
            <a:spLocks noGrp="1"/>
          </p:cNvSpPr>
          <p:nvPr>
            <p:ph idx="1"/>
          </p:nvPr>
        </p:nvSpPr>
        <p:spPr/>
        <p:txBody>
          <a:bodyPr>
            <a:normAutofit fontScale="96296" lnSpcReduction="10000"/>
          </a:bodyPr>
          <a:p>
            <a:r>
              <a:rPr b="1" dirty="0" lang="en-US"/>
              <a:t>Sodium </a:t>
            </a:r>
            <a:r>
              <a:rPr b="1" dirty="0" lang="en-US" err="1"/>
              <a:t>stibogluconate</a:t>
            </a:r>
            <a:r>
              <a:rPr b="1" dirty="0" lang="en-US"/>
              <a:t> or </a:t>
            </a:r>
            <a:r>
              <a:rPr b="1" dirty="0" lang="en-US" err="1"/>
              <a:t>meglumine</a:t>
            </a:r>
            <a:r>
              <a:rPr b="1" dirty="0" lang="en-US"/>
              <a:t> </a:t>
            </a:r>
            <a:r>
              <a:rPr b="1" dirty="0" lang="en-US" err="1"/>
              <a:t>antimonate</a:t>
            </a:r>
            <a:r>
              <a:rPr b="1" dirty="0" lang="en-US"/>
              <a:t>): is a drug of choice Used in </a:t>
            </a:r>
            <a:r>
              <a:rPr b="1" dirty="0" lang="en-US" err="1"/>
              <a:t>Viceral</a:t>
            </a:r>
            <a:r>
              <a:rPr b="1" dirty="0" lang="en-US"/>
              <a:t> </a:t>
            </a:r>
            <a:r>
              <a:rPr b="1" dirty="0" lang="en-US" err="1"/>
              <a:t>leishmaniasis;It</a:t>
            </a:r>
            <a:r>
              <a:rPr b="1" dirty="0" lang="en-US"/>
              <a:t> is given as IV or IM  in doses of 0.1 to 0.2ml/kg{1ml=100mg} daily for 6-30 days.</a:t>
            </a:r>
          </a:p>
          <a:p>
            <a:r>
              <a:rPr b="1" dirty="0" lang="en-US" err="1"/>
              <a:t>Pentamidine</a:t>
            </a:r>
            <a:r>
              <a:rPr b="1" dirty="0" lang="en-US"/>
              <a:t> </a:t>
            </a:r>
            <a:r>
              <a:rPr b="1" dirty="0" lang="en-US" err="1"/>
              <a:t>Isothianate</a:t>
            </a:r>
            <a:r>
              <a:rPr b="1" dirty="0" lang="en-US"/>
              <a:t> may be given IM in doses of 1.1ml/kg{1ml=40mg} 3 times weekly until 10 doses have been administered</a:t>
            </a:r>
          </a:p>
          <a:p>
            <a:r>
              <a:rPr b="1" dirty="0" lang="en-US" err="1"/>
              <a:t>Amphotericin</a:t>
            </a:r>
            <a:r>
              <a:rPr b="1" dirty="0" lang="en-US"/>
              <a:t> B preserved for cases resistant to other </a:t>
            </a:r>
            <a:r>
              <a:rPr b="1" dirty="0" lang="en-US" err="1"/>
              <a:t>drugs.Given</a:t>
            </a:r>
            <a:r>
              <a:rPr b="1" dirty="0" lang="en-US"/>
              <a:t> by slow IV infusion in 5% dextrose in doses of 1mg/kg on alternate days until a total of 2g has been given</a:t>
            </a:r>
          </a:p>
        </p:txBody>
      </p:sp>
      <p:sp>
        <p:nvSpPr>
          <p:cNvPr id="1048946" name="Title 2"/>
          <p:cNvSpPr>
            <a:spLocks noGrp="1"/>
          </p:cNvSpPr>
          <p:nvPr>
            <p:ph type="title"/>
          </p:nvPr>
        </p:nvSpPr>
        <p:spPr/>
        <p:txBody>
          <a:bodyPr/>
          <a:p>
            <a:r>
              <a:rPr dirty="0" lang="en-US"/>
              <a:t>management</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8947" name="Content Placeholder 1"/>
          <p:cNvSpPr>
            <a:spLocks noGrp="1"/>
          </p:cNvSpPr>
          <p:nvPr>
            <p:ph idx="1"/>
          </p:nvPr>
        </p:nvSpPr>
        <p:spPr/>
        <p:txBody>
          <a:bodyPr/>
          <a:p>
            <a:r>
              <a:rPr b="1" dirty="0" lang="en-US" err="1"/>
              <a:t>Miltefosine</a:t>
            </a:r>
            <a:r>
              <a:rPr b="1" dirty="0" lang="en-US"/>
              <a:t> is highly effective oral </a:t>
            </a:r>
            <a:r>
              <a:rPr b="1" dirty="0" lang="en-US" err="1"/>
              <a:t>agent.Given</a:t>
            </a:r>
            <a:r>
              <a:rPr b="1" dirty="0" lang="en-US"/>
              <a:t> at a dosage of 50 to 100 mg daily for 28 days</a:t>
            </a:r>
          </a:p>
          <a:p>
            <a:r>
              <a:rPr b="1" dirty="0" lang="en-US" err="1"/>
              <a:t>Paromomycin</a:t>
            </a:r>
            <a:r>
              <a:rPr b="1" dirty="0" lang="en-US"/>
              <a:t>  an </a:t>
            </a:r>
            <a:r>
              <a:rPr b="1" dirty="0" lang="en-US" err="1"/>
              <a:t>aminoglycoside</a:t>
            </a:r>
            <a:r>
              <a:rPr b="1" dirty="0" lang="en-US"/>
              <a:t> is used as an adjunct therapy  to </a:t>
            </a:r>
            <a:r>
              <a:rPr b="1" dirty="0" lang="en-US" err="1"/>
              <a:t>stibogluconate</a:t>
            </a:r>
            <a:r>
              <a:rPr dirty="0" lang="en-US"/>
              <a:t>.</a:t>
            </a:r>
          </a:p>
          <a:p>
            <a:r>
              <a:rPr b="1" dirty="0" lang="en-US"/>
              <a:t>Complete bed rest</a:t>
            </a:r>
          </a:p>
          <a:p>
            <a:r>
              <a:rPr b="1" dirty="0" lang="en-US"/>
              <a:t>Supply of adequate nutrition</a:t>
            </a:r>
          </a:p>
          <a:p>
            <a:r>
              <a:rPr b="1" dirty="0" lang="en-US"/>
              <a:t>Correction of anemia</a:t>
            </a:r>
          </a:p>
          <a:p>
            <a:r>
              <a:rPr b="1" dirty="0" lang="en-US"/>
              <a:t>Treatment of </a:t>
            </a:r>
            <a:r>
              <a:rPr b="1" dirty="0" lang="en-US" err="1"/>
              <a:t>intercurrent</a:t>
            </a:r>
            <a:r>
              <a:rPr b="1" dirty="0" lang="en-US"/>
              <a:t> infections</a:t>
            </a:r>
          </a:p>
        </p:txBody>
      </p:sp>
      <p:sp>
        <p:nvSpPr>
          <p:cNvPr id="1048948" name="Title 2"/>
          <p:cNvSpPr>
            <a:spLocks noGrp="1"/>
          </p:cNvSpPr>
          <p:nvPr>
            <p:ph type="title"/>
          </p:nvPr>
        </p:nvSpPr>
        <p:spPr/>
        <p:txBody>
          <a:bodyPr/>
          <a:p>
            <a:r>
              <a:rPr dirty="0" lang="en-US"/>
              <a:t>cont</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8949" name="Content Placeholder 1"/>
          <p:cNvSpPr>
            <a:spLocks noGrp="1"/>
          </p:cNvSpPr>
          <p:nvPr>
            <p:ph idx="1"/>
          </p:nvPr>
        </p:nvSpPr>
        <p:spPr/>
        <p:txBody>
          <a:bodyPr/>
          <a:p>
            <a:r>
              <a:rPr b="1" dirty="0" lang="en-US"/>
              <a:t>Also known as oriental sore</a:t>
            </a:r>
          </a:p>
          <a:p>
            <a:r>
              <a:rPr b="1" dirty="0" lang="en-US"/>
              <a:t>Is characterized by single or several chronic </a:t>
            </a:r>
            <a:r>
              <a:rPr b="1" dirty="0" lang="en-US" err="1"/>
              <a:t>cutaneous</a:t>
            </a:r>
            <a:r>
              <a:rPr b="1" dirty="0" lang="en-US"/>
              <a:t> sores which </a:t>
            </a:r>
            <a:r>
              <a:rPr b="1" dirty="0" lang="en-US" err="1"/>
              <a:t>ussually</a:t>
            </a:r>
            <a:r>
              <a:rPr b="1" dirty="0" lang="en-US"/>
              <a:t> heal spontaneously</a:t>
            </a:r>
          </a:p>
          <a:p>
            <a:r>
              <a:rPr b="1" dirty="0" lang="en-US"/>
              <a:t>Caused by </a:t>
            </a:r>
            <a:r>
              <a:rPr b="1" dirty="0" lang="en-US" err="1"/>
              <a:t>leishmania</a:t>
            </a:r>
            <a:r>
              <a:rPr b="1" dirty="0" lang="en-US"/>
              <a:t> </a:t>
            </a:r>
            <a:r>
              <a:rPr b="1" dirty="0" lang="en-US" err="1"/>
              <a:t>aethiopa</a:t>
            </a:r>
            <a:r>
              <a:rPr b="1" dirty="0" lang="en-US"/>
              <a:t> in Kenya and </a:t>
            </a:r>
            <a:r>
              <a:rPr b="1" dirty="0" lang="en-US" err="1"/>
              <a:t>Leishmania</a:t>
            </a:r>
            <a:r>
              <a:rPr b="1" dirty="0" lang="en-US"/>
              <a:t> </a:t>
            </a:r>
            <a:r>
              <a:rPr b="1" dirty="0" lang="en-US" err="1"/>
              <a:t>tropica</a:t>
            </a:r>
            <a:r>
              <a:rPr b="1" dirty="0" lang="en-US"/>
              <a:t> major in west Africa</a:t>
            </a:r>
          </a:p>
          <a:p>
            <a:r>
              <a:rPr b="1" dirty="0" lang="en-US"/>
              <a:t>Zoonotic reservoirs are dogs</a:t>
            </a:r>
          </a:p>
          <a:p>
            <a:r>
              <a:rPr b="1" dirty="0" lang="en-US"/>
              <a:t>The vectors are </a:t>
            </a:r>
            <a:r>
              <a:rPr b="1" dirty="0" lang="en-US" err="1"/>
              <a:t>Phlepotomus</a:t>
            </a:r>
            <a:r>
              <a:rPr b="1" dirty="0" lang="en-US"/>
              <a:t> </a:t>
            </a:r>
            <a:r>
              <a:rPr b="1" dirty="0" lang="en-US" err="1"/>
              <a:t>papatsi</a:t>
            </a:r>
            <a:r>
              <a:rPr b="1" dirty="0" lang="en-US"/>
              <a:t> and </a:t>
            </a:r>
            <a:r>
              <a:rPr b="1" dirty="0" lang="en-US" err="1"/>
              <a:t>Phebotomus</a:t>
            </a:r>
            <a:r>
              <a:rPr b="1" dirty="0" lang="en-US"/>
              <a:t> </a:t>
            </a:r>
            <a:r>
              <a:rPr b="1" dirty="0" lang="en-US" err="1"/>
              <a:t>sergenti</a:t>
            </a:r>
            <a:endParaRPr b="1" dirty="0" lang="en-US"/>
          </a:p>
          <a:p>
            <a:endParaRPr dirty="0" lang="en-US"/>
          </a:p>
        </p:txBody>
      </p:sp>
      <p:sp>
        <p:nvSpPr>
          <p:cNvPr id="1048950" name="Title 2"/>
          <p:cNvSpPr>
            <a:spLocks noGrp="1"/>
          </p:cNvSpPr>
          <p:nvPr>
            <p:ph type="title"/>
          </p:nvPr>
        </p:nvSpPr>
        <p:spPr/>
        <p:txBody>
          <a:bodyPr>
            <a:normAutofit fontScale="90000"/>
          </a:bodyPr>
          <a:p>
            <a:br>
              <a:rPr b="0" dirty="0" lang="en-US"/>
            </a:br>
            <a:r>
              <a:rPr b="0" dirty="0" lang="en-US" err="1"/>
              <a:t>Cutaneous</a:t>
            </a:r>
            <a:r>
              <a:rPr b="0" dirty="0" lang="en-US"/>
              <a:t> </a:t>
            </a:r>
            <a:r>
              <a:rPr b="0" dirty="0" lang="en-US" err="1"/>
              <a:t>Leishmaniasis</a:t>
            </a:r>
            <a:br>
              <a:rPr b="0" dirty="0" lang="en-US"/>
            </a:br>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8951" name="Content Placeholder 1"/>
          <p:cNvSpPr>
            <a:spLocks noGrp="1"/>
          </p:cNvSpPr>
          <p:nvPr>
            <p:ph idx="1"/>
          </p:nvPr>
        </p:nvSpPr>
        <p:spPr/>
        <p:txBody>
          <a:bodyPr/>
          <a:p>
            <a:r>
              <a:rPr b="1" dirty="0" lang="en-US"/>
              <a:t>Incubation period is 2-8 weeks</a:t>
            </a:r>
          </a:p>
          <a:p>
            <a:r>
              <a:rPr b="1" dirty="0" lang="en-US"/>
              <a:t>The disease starts as a small papule on the face which expands and grows over several weeks to form a single ulcer or multiple ulcers</a:t>
            </a:r>
          </a:p>
          <a:p>
            <a:r>
              <a:rPr b="1" dirty="0" lang="en-US"/>
              <a:t>When the lesion </a:t>
            </a:r>
            <a:r>
              <a:rPr b="1" dirty="0" lang="en-US" err="1"/>
              <a:t>infitrate</a:t>
            </a:r>
            <a:r>
              <a:rPr b="1" dirty="0" lang="en-US"/>
              <a:t> the skin </a:t>
            </a:r>
            <a:r>
              <a:rPr b="1" dirty="0" lang="en-US" err="1"/>
              <a:t>diffusely,it</a:t>
            </a:r>
            <a:r>
              <a:rPr b="1" dirty="0" lang="en-US"/>
              <a:t> may present like leprosy</a:t>
            </a:r>
          </a:p>
          <a:p>
            <a:r>
              <a:rPr b="1" dirty="0" lang="en-US"/>
              <a:t>There may be </a:t>
            </a:r>
            <a:r>
              <a:rPr b="1" dirty="0" lang="en-US" err="1"/>
              <a:t>lymphadenopathy</a:t>
            </a:r>
            <a:endParaRPr b="1" dirty="0" lang="en-US"/>
          </a:p>
          <a:p>
            <a:r>
              <a:rPr b="1" dirty="0" lang="en-US" err="1"/>
              <a:t>Spontanous</a:t>
            </a:r>
            <a:r>
              <a:rPr b="1" dirty="0" lang="en-US"/>
              <a:t> healing starts 2- months later </a:t>
            </a:r>
            <a:r>
              <a:rPr b="1" dirty="0" lang="en-US" err="1"/>
              <a:t>hence,there</a:t>
            </a:r>
            <a:r>
              <a:rPr b="1" dirty="0" lang="en-US"/>
              <a:t> is no need for treatment</a:t>
            </a:r>
          </a:p>
        </p:txBody>
      </p:sp>
      <p:sp>
        <p:nvSpPr>
          <p:cNvPr id="1048952" name="Title 2"/>
          <p:cNvSpPr>
            <a:spLocks noGrp="1"/>
          </p:cNvSpPr>
          <p:nvPr>
            <p:ph type="title"/>
          </p:nvPr>
        </p:nvSpPr>
        <p:spPr/>
        <p:txBody>
          <a:bodyPr/>
          <a:p>
            <a:r>
              <a:rPr dirty="0" lang="en-US"/>
              <a:t>Clinical presentation</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8953" name="Content Placeholder 1"/>
          <p:cNvSpPr>
            <a:spLocks noGrp="1"/>
          </p:cNvSpPr>
          <p:nvPr>
            <p:ph idx="1"/>
          </p:nvPr>
        </p:nvSpPr>
        <p:spPr/>
        <p:txBody>
          <a:bodyPr>
            <a:normAutofit fontScale="92500" lnSpcReduction="10000"/>
          </a:bodyPr>
          <a:p>
            <a:pPr fontAlgn="base"/>
            <a:r>
              <a:rPr b="1" dirty="0" lang="en-US"/>
              <a:t>Early diagnosis and effective case management</a:t>
            </a:r>
            <a:r>
              <a:rPr dirty="0" lang="en-US"/>
              <a:t> :</a:t>
            </a:r>
            <a:r>
              <a:rPr b="1" dirty="0" lang="en-US"/>
              <a:t>reduces the prevalence of the disease and prevents disabilities and death. Currently there are highly effective and safe anti-</a:t>
            </a:r>
            <a:r>
              <a:rPr b="1" dirty="0" lang="en-US" err="1"/>
              <a:t>leishmanial</a:t>
            </a:r>
            <a:r>
              <a:rPr b="1" dirty="0" lang="en-US"/>
              <a:t> medicines particularly for visceral </a:t>
            </a:r>
            <a:r>
              <a:rPr b="1" dirty="0" lang="en-US" err="1"/>
              <a:t>leishmaniasis</a:t>
            </a:r>
            <a:r>
              <a:rPr b="1" dirty="0" lang="en-US"/>
              <a:t>.</a:t>
            </a:r>
          </a:p>
          <a:p>
            <a:pPr fontAlgn="base"/>
            <a:r>
              <a:rPr b="1" dirty="0" lang="en-US"/>
              <a:t>Vector control :helps to reduce or interrupt transmission of disease by controlling </a:t>
            </a:r>
            <a:r>
              <a:rPr b="1" dirty="0" lang="en-US" err="1"/>
              <a:t>sandflies</a:t>
            </a:r>
            <a:r>
              <a:rPr b="1" dirty="0" lang="en-US"/>
              <a:t>, especially in domestic conditions. Control methods include insecticide spray, use of insecticide–treated nets, environmental management and personal protection</a:t>
            </a:r>
            <a:r>
              <a:rPr dirty="0" lang="en-US"/>
              <a:t>.</a:t>
            </a:r>
          </a:p>
          <a:p>
            <a:endParaRPr dirty="0" lang="en-US"/>
          </a:p>
        </p:txBody>
      </p:sp>
      <p:sp>
        <p:nvSpPr>
          <p:cNvPr id="1048954" name="Title 2"/>
          <p:cNvSpPr>
            <a:spLocks noGrp="1"/>
          </p:cNvSpPr>
          <p:nvPr>
            <p:ph type="title"/>
          </p:nvPr>
        </p:nvSpPr>
        <p:spPr/>
        <p:txBody>
          <a:bodyPr>
            <a:normAutofit fontScale="90000"/>
          </a:bodyPr>
          <a:p>
            <a:r>
              <a:rPr b="0" dirty="0" lang="en-US"/>
              <a:t>Key strategies for prevention and control</a:t>
            </a:r>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8955" name="Content Placeholder 1"/>
          <p:cNvSpPr>
            <a:spLocks noGrp="1"/>
          </p:cNvSpPr>
          <p:nvPr>
            <p:ph idx="1"/>
          </p:nvPr>
        </p:nvSpPr>
        <p:spPr/>
        <p:txBody>
          <a:bodyPr>
            <a:normAutofit fontScale="92500" lnSpcReduction="20000"/>
          </a:bodyPr>
          <a:p>
            <a:pPr fontAlgn="base"/>
            <a:r>
              <a:rPr b="1" dirty="0" lang="en-US"/>
              <a:t>Effective disease surveillance : Early detection and treatment of cases helps to reduce transmission and to monitor the spread and burden of disease.</a:t>
            </a:r>
          </a:p>
          <a:p>
            <a:pPr fontAlgn="base"/>
            <a:r>
              <a:rPr b="1" dirty="0" lang="en-US"/>
              <a:t>Control of animal reservoir hosts .</a:t>
            </a:r>
          </a:p>
          <a:p>
            <a:pPr fontAlgn="base"/>
            <a:r>
              <a:rPr b="1" dirty="0" lang="en-US"/>
              <a:t>Social mobilization and strengthening partnerships – mobilization and education of the community with effective </a:t>
            </a:r>
            <a:r>
              <a:rPr b="1" dirty="0" lang="en-US" err="1"/>
              <a:t>behavioural</a:t>
            </a:r>
            <a:r>
              <a:rPr b="1" dirty="0" lang="en-US"/>
              <a:t> change interventions must always use locally tailored communication strategies. </a:t>
            </a:r>
          </a:p>
          <a:p>
            <a:pPr fontAlgn="base"/>
            <a:r>
              <a:rPr b="1" dirty="0" lang="en-US"/>
              <a:t>Partnership and collaboration with various stakeholders and other vector-borne disease control programmes is critical</a:t>
            </a:r>
            <a:r>
              <a:rPr dirty="0" lang="en-US"/>
              <a:t>.</a:t>
            </a:r>
          </a:p>
          <a:p>
            <a:endParaRPr dirty="0" lang="en-US"/>
          </a:p>
        </p:txBody>
      </p:sp>
      <p:sp>
        <p:nvSpPr>
          <p:cNvPr id="1048956" name="Title 2"/>
          <p:cNvSpPr>
            <a:spLocks noGrp="1"/>
          </p:cNvSpPr>
          <p:nvPr>
            <p:ph type="title"/>
          </p:nvPr>
        </p:nvSpPr>
        <p:spPr/>
        <p:txBody>
          <a:bodyPr/>
          <a:p>
            <a:r>
              <a:rPr dirty="0" lang="en-US"/>
              <a:t>cont</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8957" name="Content Placeholder 1"/>
          <p:cNvSpPr>
            <a:spLocks noGrp="1"/>
          </p:cNvSpPr>
          <p:nvPr>
            <p:ph idx="1"/>
          </p:nvPr>
        </p:nvSpPr>
        <p:spPr/>
        <p:txBody>
          <a:bodyPr>
            <a:normAutofit lnSpcReduction="10000"/>
          </a:bodyPr>
          <a:p>
            <a:r>
              <a:rPr b="1" dirty="0" lang="en-US" err="1"/>
              <a:t>Dracunculiasis</a:t>
            </a:r>
            <a:r>
              <a:rPr b="1" dirty="0" lang="en-US"/>
              <a:t> (commonly known as guinea-worm disease) is a parasitic disease caused by </a:t>
            </a:r>
            <a:r>
              <a:rPr b="1" dirty="0" i="1" lang="en-US" err="1"/>
              <a:t>Dracunculus</a:t>
            </a:r>
            <a:r>
              <a:rPr b="1" dirty="0" i="1" lang="en-US"/>
              <a:t> </a:t>
            </a:r>
            <a:r>
              <a:rPr b="1" dirty="0" i="1" lang="en-US" err="1"/>
              <a:t>medinensis</a:t>
            </a:r>
            <a:r>
              <a:rPr b="1" dirty="0" lang="en-US"/>
              <a:t> - a long, thread-like worm. </a:t>
            </a:r>
          </a:p>
          <a:p>
            <a:r>
              <a:rPr b="1" dirty="0" lang="en-US"/>
              <a:t>It is transmitted exclusively when people drink stagnant water contaminated with parasite-infected water-fleas (</a:t>
            </a:r>
            <a:r>
              <a:rPr b="1" dirty="0" i="1" lang="en-US"/>
              <a:t>Cyclops</a:t>
            </a:r>
            <a:r>
              <a:rPr b="1" dirty="0" lang="en-US"/>
              <a:t>).</a:t>
            </a:r>
          </a:p>
          <a:p>
            <a:pPr fontAlgn="base"/>
            <a:r>
              <a:rPr b="1" dirty="0" lang="en-US"/>
              <a:t>From the time infection occurs, it takes between 10–14 months for the transmission cycle to complete until a mature worm emerges from the body</a:t>
            </a:r>
            <a:r>
              <a:rPr dirty="0" lang="en-US"/>
              <a:t>.</a:t>
            </a:r>
          </a:p>
          <a:p>
            <a:pPr>
              <a:buNone/>
            </a:pPr>
            <a:endParaRPr dirty="0" lang="en-US"/>
          </a:p>
        </p:txBody>
      </p:sp>
      <p:sp>
        <p:nvSpPr>
          <p:cNvPr id="1048958" name="Title 2"/>
          <p:cNvSpPr>
            <a:spLocks noGrp="1"/>
          </p:cNvSpPr>
          <p:nvPr>
            <p:ph type="title"/>
          </p:nvPr>
        </p:nvSpPr>
        <p:spPr/>
        <p:txBody>
          <a:bodyPr/>
          <a:p>
            <a:r>
              <a:rPr dirty="0" lang="en-US"/>
              <a:t>DRACUNCULOSIS</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8959" name="Content Placeholder 1"/>
          <p:cNvSpPr>
            <a:spLocks noGrp="1"/>
          </p:cNvSpPr>
          <p:nvPr>
            <p:ph idx="1"/>
          </p:nvPr>
        </p:nvSpPr>
        <p:spPr/>
        <p:txBody>
          <a:bodyPr>
            <a:normAutofit fontScale="85000" lnSpcReduction="20000"/>
          </a:bodyPr>
          <a:p>
            <a:pPr fontAlgn="base"/>
            <a:r>
              <a:rPr b="1" dirty="0" lang="en-US"/>
              <a:t>It is transmitted by drinking water containing water fleas (</a:t>
            </a:r>
            <a:r>
              <a:rPr b="1" dirty="0" i="1" lang="en-US"/>
              <a:t>Cyclops</a:t>
            </a:r>
            <a:r>
              <a:rPr b="1" dirty="0" lang="en-US"/>
              <a:t> species) that have ingested </a:t>
            </a:r>
            <a:r>
              <a:rPr b="1" dirty="0" i="1" lang="en-US" err="1"/>
              <a:t>Dracunculus</a:t>
            </a:r>
            <a:r>
              <a:rPr b="1" dirty="0" lang="en-US"/>
              <a:t> larvae.</a:t>
            </a:r>
          </a:p>
          <a:p>
            <a:pPr fontAlgn="base"/>
            <a:r>
              <a:rPr b="1" dirty="0" lang="en-US"/>
              <a:t>In the human body, the larvae are released and migrate through the intestinal wall into body tissues, where they develop into adult worms. </a:t>
            </a:r>
          </a:p>
          <a:p>
            <a:pPr fontAlgn="base"/>
            <a:r>
              <a:rPr b="1" dirty="0" lang="en-US"/>
              <a:t>The female worms move through the person’s subcutaneous tissue, causing intense pain, and eventually emerge through the skin, usually at the feet, producing </a:t>
            </a:r>
            <a:r>
              <a:rPr b="1" dirty="0" lang="en-US" err="1"/>
              <a:t>oedema</a:t>
            </a:r>
            <a:r>
              <a:rPr b="1" dirty="0" lang="en-US"/>
              <a:t>, a blister and eventually an ulcer, accompanied by fever, nausea, and vomiting. </a:t>
            </a:r>
          </a:p>
          <a:p>
            <a:pPr fontAlgn="base"/>
            <a:r>
              <a:rPr b="1" dirty="0" lang="en-US"/>
              <a:t>If they come into contact with water as they are emerging, the female worms discharge their larvae, setting in motion a new life cycle</a:t>
            </a:r>
            <a:r>
              <a:rPr dirty="0" lang="en-US"/>
              <a:t>.</a:t>
            </a:r>
          </a:p>
          <a:p>
            <a:endParaRPr dirty="0" lang="en-US"/>
          </a:p>
        </p:txBody>
      </p:sp>
      <p:sp>
        <p:nvSpPr>
          <p:cNvPr id="1048960" name="Title 2"/>
          <p:cNvSpPr>
            <a:spLocks noGrp="1"/>
          </p:cNvSpPr>
          <p:nvPr>
            <p:ph type="title"/>
          </p:nvPr>
        </p:nvSpPr>
        <p:spPr/>
        <p:txBody>
          <a:bodyPr/>
          <a:p>
            <a:r>
              <a:rPr dirty="0" lang="en-US"/>
              <a:t>Transmission and life cycle</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8961" name="Content Placeholder 1"/>
          <p:cNvSpPr>
            <a:spLocks noGrp="1"/>
          </p:cNvSpPr>
          <p:nvPr>
            <p:ph idx="1"/>
          </p:nvPr>
        </p:nvSpPr>
        <p:spPr/>
        <p:txBody>
          <a:bodyPr/>
          <a:p>
            <a:r>
              <a:rPr b="1" dirty="0" lang="en-US"/>
              <a:t>An itching and painful blister develops at the site where the adult female worm emerges thus forming an ulcer</a:t>
            </a:r>
          </a:p>
          <a:p>
            <a:r>
              <a:rPr b="1" dirty="0" lang="en-US"/>
              <a:t>Ulcers are very common in body areas which are most likely to come in contact with water </a:t>
            </a:r>
            <a:r>
              <a:rPr b="1" dirty="0" lang="en-US" err="1"/>
              <a:t>e.g</a:t>
            </a:r>
            <a:r>
              <a:rPr b="1" dirty="0" lang="en-US"/>
              <a:t> feet and </a:t>
            </a:r>
            <a:r>
              <a:rPr b="1" dirty="0" lang="en-US" err="1"/>
              <a:t>genitals.The</a:t>
            </a:r>
            <a:r>
              <a:rPr b="1" dirty="0" lang="en-US"/>
              <a:t> thread-like worm can be seen in ulcer</a:t>
            </a:r>
          </a:p>
          <a:p>
            <a:r>
              <a:rPr b="1" dirty="0" lang="en-US"/>
              <a:t>After discharging larvae for 2-3 </a:t>
            </a:r>
            <a:r>
              <a:rPr b="1" dirty="0" lang="en-US" err="1"/>
              <a:t>weeks,the</a:t>
            </a:r>
            <a:r>
              <a:rPr b="1" dirty="0" lang="en-US"/>
              <a:t> female worm dies and is extruded or absorbed</a:t>
            </a:r>
          </a:p>
          <a:p>
            <a:endParaRPr dirty="0" lang="en-US"/>
          </a:p>
        </p:txBody>
      </p:sp>
      <p:sp>
        <p:nvSpPr>
          <p:cNvPr id="1048962" name="Title 2"/>
          <p:cNvSpPr>
            <a:spLocks noGrp="1"/>
          </p:cNvSpPr>
          <p:nvPr>
            <p:ph type="title"/>
          </p:nvPr>
        </p:nvSpPr>
        <p:spPr/>
        <p:txBody>
          <a:bodyPr/>
          <a:p>
            <a:r>
              <a:rPr dirty="0" lang="en-US"/>
              <a:t>Clinical picture</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8963" name="Content Placeholder 1"/>
          <p:cNvSpPr>
            <a:spLocks noGrp="1"/>
          </p:cNvSpPr>
          <p:nvPr>
            <p:ph idx="1"/>
          </p:nvPr>
        </p:nvSpPr>
        <p:spPr/>
        <p:txBody>
          <a:bodyPr/>
          <a:p>
            <a:pPr>
              <a:buNone/>
            </a:pPr>
            <a:r>
              <a:rPr b="1" dirty="0" lang="en-US"/>
              <a:t>Other Symptoms include</a:t>
            </a:r>
            <a:r>
              <a:rPr dirty="0" lang="en-US"/>
              <a:t>:</a:t>
            </a:r>
          </a:p>
          <a:p>
            <a:r>
              <a:rPr dirty="0" lang="en-US"/>
              <a:t> </a:t>
            </a:r>
            <a:r>
              <a:rPr b="1" dirty="0" lang="en-US"/>
              <a:t>Pain in joints</a:t>
            </a:r>
          </a:p>
          <a:p>
            <a:r>
              <a:rPr b="1" dirty="0" lang="en-US"/>
              <a:t> Nausea, </a:t>
            </a:r>
          </a:p>
          <a:p>
            <a:r>
              <a:rPr b="1" dirty="0" lang="en-US"/>
              <a:t>Fever</a:t>
            </a:r>
          </a:p>
          <a:p>
            <a:r>
              <a:rPr b="1" dirty="0" lang="en-US"/>
              <a:t> </a:t>
            </a:r>
            <a:r>
              <a:rPr b="1" dirty="0" lang="en-US" err="1"/>
              <a:t>Pruritus</a:t>
            </a:r>
            <a:endParaRPr b="1" dirty="0" lang="en-US"/>
          </a:p>
          <a:p>
            <a:r>
              <a:rPr b="1" dirty="0" lang="en-US"/>
              <a:t> Blisters</a:t>
            </a:r>
          </a:p>
          <a:p>
            <a:r>
              <a:rPr b="1" dirty="0" lang="en-US"/>
              <a:t>Ulcers</a:t>
            </a:r>
          </a:p>
          <a:p>
            <a:r>
              <a:rPr b="1" dirty="0" lang="en-US" err="1"/>
              <a:t>Eosinophilia</a:t>
            </a:r>
            <a:endParaRPr b="1" dirty="0" lang="en-US"/>
          </a:p>
        </p:txBody>
      </p:sp>
      <p:sp>
        <p:nvSpPr>
          <p:cNvPr id="1048964" name="Title 2"/>
          <p:cNvSpPr>
            <a:spLocks noGrp="1"/>
          </p:cNvSpPr>
          <p:nvPr>
            <p:ph type="title"/>
          </p:nvPr>
        </p:nvSpPr>
        <p:spPr/>
        <p:txBody>
          <a:bodyPr/>
          <a:p>
            <a:r>
              <a:rPr dirty="0" lang="en-US"/>
              <a:t>CONT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8629" name="Content Placeholder 1"/>
          <p:cNvSpPr>
            <a:spLocks noGrp="1"/>
          </p:cNvSpPr>
          <p:nvPr>
            <p:ph idx="1"/>
          </p:nvPr>
        </p:nvSpPr>
        <p:spPr/>
        <p:txBody>
          <a:bodyPr>
            <a:normAutofit fontScale="96296" lnSpcReduction="20000"/>
          </a:bodyPr>
          <a:p>
            <a:pPr>
              <a:lnSpc>
                <a:spcPct val="80000"/>
              </a:lnSpc>
            </a:pPr>
            <a:r>
              <a:rPr b="1" dirty="0" sz="2800" lang="en-US"/>
              <a:t>The starting point for the occurrence of a communicable disease is the existence of a reservoir or source of infection.</a:t>
            </a:r>
          </a:p>
          <a:p>
            <a:pPr>
              <a:lnSpc>
                <a:spcPct val="80000"/>
              </a:lnSpc>
            </a:pPr>
            <a:endParaRPr b="1" dirty="0" sz="2800" lang="en-US"/>
          </a:p>
          <a:p>
            <a:pPr>
              <a:lnSpc>
                <a:spcPct val="80000"/>
              </a:lnSpc>
            </a:pPr>
            <a:r>
              <a:rPr b="1" dirty="0" sz="2800" lang="en-US"/>
              <a:t>The source of infection is defined as </a:t>
            </a:r>
            <a:r>
              <a:rPr b="1" dirty="0" sz="2800" lang="en-US">
                <a:latin typeface="Arial"/>
              </a:rPr>
              <a:t>“</a:t>
            </a:r>
            <a:r>
              <a:rPr b="1" dirty="0" sz="2800" lang="en-US"/>
              <a:t>the person, animal, object or substance from which an infectious agent passes or is disseminated to the host </a:t>
            </a:r>
            <a:r>
              <a:rPr b="1" dirty="0" sz="2800" lang="en-US">
                <a:solidFill>
                  <a:srgbClr val="FF0066"/>
                </a:solidFill>
              </a:rPr>
              <a:t>(immediate source).</a:t>
            </a:r>
            <a:r>
              <a:rPr b="1" dirty="0" sz="2800" lang="en-US"/>
              <a:t> The reservoir is </a:t>
            </a:r>
            <a:r>
              <a:rPr b="1" dirty="0" sz="2800" lang="en-US">
                <a:latin typeface="Arial"/>
              </a:rPr>
              <a:t>“</a:t>
            </a:r>
            <a:r>
              <a:rPr b="1" dirty="0" sz="2800" lang="en-US"/>
              <a:t>any person, animal, arthropod, plant, soil, or substance, or a combination of these, in which an infectious agent normally lives and multiplies, on which it depends primarily for survival, and where it reproduces itself in such a manner that it can be transmitted to a susceptible host. It is the natural habitat of the infectious agent</a:t>
            </a:r>
            <a:endParaRPr b="1" dirty="0" lang="en-US"/>
          </a:p>
        </p:txBody>
      </p:sp>
      <p:sp>
        <p:nvSpPr>
          <p:cNvPr id="1048630" name="Title 2"/>
          <p:cNvSpPr>
            <a:spLocks noGrp="1"/>
          </p:cNvSpPr>
          <p:nvPr>
            <p:ph type="title"/>
          </p:nvPr>
        </p:nvSpPr>
        <p:spPr/>
        <p:txBody>
          <a:bodyPr/>
          <a:p>
            <a:r>
              <a:rPr dirty="0" lang="en-US"/>
              <a:t>Source or Reservoir</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8965" name="Content Placeholder 1"/>
          <p:cNvSpPr>
            <a:spLocks noGrp="1"/>
          </p:cNvSpPr>
          <p:nvPr>
            <p:ph idx="1"/>
          </p:nvPr>
        </p:nvSpPr>
        <p:spPr/>
        <p:txBody>
          <a:bodyPr>
            <a:normAutofit/>
          </a:bodyPr>
          <a:p>
            <a:r>
              <a:rPr b="1" dirty="0" sz="3200" lang="en-US"/>
              <a:t>Gradual extraction of the worm by winding of a few </a:t>
            </a:r>
            <a:r>
              <a:rPr b="1" dirty="0" sz="3200" lang="en-US" err="1"/>
              <a:t>centimetres</a:t>
            </a:r>
            <a:r>
              <a:rPr b="1" dirty="0" sz="3200" lang="en-US"/>
              <a:t> on a stick each day</a:t>
            </a:r>
          </a:p>
          <a:p>
            <a:r>
              <a:rPr b="1" dirty="0" sz="3200" lang="en-US"/>
              <a:t>Surgical excision</a:t>
            </a:r>
          </a:p>
          <a:p>
            <a:r>
              <a:rPr b="1" dirty="0" sz="3200" lang="en-US" err="1"/>
              <a:t>Metronidazole</a:t>
            </a:r>
            <a:r>
              <a:rPr b="1" dirty="0" sz="3200" lang="en-US"/>
              <a:t> 250mg TDS for 10 days relieve symptoms but no activity against worm</a:t>
            </a:r>
          </a:p>
        </p:txBody>
      </p:sp>
      <p:sp>
        <p:nvSpPr>
          <p:cNvPr id="1048966" name="Title 2"/>
          <p:cNvSpPr>
            <a:spLocks noGrp="1"/>
          </p:cNvSpPr>
          <p:nvPr>
            <p:ph type="title"/>
          </p:nvPr>
        </p:nvSpPr>
        <p:spPr/>
        <p:txBody>
          <a:bodyPr/>
          <a:p>
            <a:r>
              <a:rPr dirty="0" lang="en-US"/>
              <a:t>Management</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8967" name="Content Placeholder 1"/>
          <p:cNvSpPr>
            <a:spLocks noGrp="1"/>
          </p:cNvSpPr>
          <p:nvPr>
            <p:ph idx="1"/>
          </p:nvPr>
        </p:nvSpPr>
        <p:spPr/>
        <p:txBody>
          <a:bodyPr>
            <a:normAutofit fontScale="81481" lnSpcReduction="20000"/>
          </a:bodyPr>
          <a:p>
            <a:pPr fontAlgn="base"/>
            <a:r>
              <a:rPr b="1" dirty="0" sz="4000" lang="en-US"/>
              <a:t>Heightening surveillance to detect every case within 24 hours of worm emergence;</a:t>
            </a:r>
          </a:p>
          <a:p>
            <a:pPr fontAlgn="base"/>
            <a:r>
              <a:rPr b="1" dirty="0" sz="4000" lang="en-US"/>
              <a:t>Preventing transmission from each worm by treatment, cleaning and bandaging regularly the affected skin-area until the worm is completely expelled from the body;</a:t>
            </a:r>
          </a:p>
          <a:p>
            <a:pPr fontAlgn="base"/>
            <a:r>
              <a:rPr b="1" dirty="0" sz="4000" lang="en-US"/>
              <a:t>Preventing drinking water contamination by advising the patient to avoid wading into water;</a:t>
            </a:r>
          </a:p>
          <a:p>
            <a:pPr fontAlgn="base"/>
            <a:r>
              <a:rPr b="1" dirty="0" sz="4000" lang="en-US"/>
              <a:t>Ensuring wider access to improved drinking-water supplies to prevent infection;.</a:t>
            </a:r>
          </a:p>
          <a:p>
            <a:endParaRPr dirty="0" lang="en-US"/>
          </a:p>
        </p:txBody>
      </p:sp>
      <p:sp>
        <p:nvSpPr>
          <p:cNvPr id="1048968" name="Title 2"/>
          <p:cNvSpPr>
            <a:spLocks noGrp="1"/>
          </p:cNvSpPr>
          <p:nvPr>
            <p:ph type="title"/>
          </p:nvPr>
        </p:nvSpPr>
        <p:spPr/>
        <p:txBody>
          <a:bodyPr/>
          <a:p>
            <a:r>
              <a:rPr dirty="0" lang="en-US"/>
              <a:t>Prevention and control</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8969" name="Content Placeholder 1"/>
          <p:cNvSpPr>
            <a:spLocks noGrp="1"/>
          </p:cNvSpPr>
          <p:nvPr>
            <p:ph idx="1"/>
          </p:nvPr>
        </p:nvSpPr>
        <p:spPr/>
        <p:txBody>
          <a:bodyPr>
            <a:normAutofit fontScale="92500" lnSpcReduction="10000"/>
          </a:bodyPr>
          <a:p>
            <a:pPr fontAlgn="base"/>
            <a:r>
              <a:rPr b="1" dirty="0" sz="3200" lang="en-US"/>
              <a:t>Filtering water and boiling water from open water bodies before drinking;</a:t>
            </a:r>
          </a:p>
          <a:p>
            <a:pPr fontAlgn="base"/>
            <a:r>
              <a:rPr b="1" dirty="0" sz="3200" lang="en-US"/>
              <a:t>Implementing vector control by using the </a:t>
            </a:r>
            <a:r>
              <a:rPr b="1" dirty="0" sz="3200" lang="en-US" err="1"/>
              <a:t>larvicide</a:t>
            </a:r>
            <a:r>
              <a:rPr b="1" dirty="0" sz="3200" lang="en-US"/>
              <a:t> </a:t>
            </a:r>
            <a:r>
              <a:rPr b="1" dirty="0" sz="3200" lang="en-US" err="1"/>
              <a:t>temephos</a:t>
            </a:r>
            <a:r>
              <a:rPr b="1" dirty="0" sz="3200" lang="en-US"/>
              <a:t>;</a:t>
            </a:r>
          </a:p>
          <a:p>
            <a:pPr fontAlgn="base"/>
            <a:r>
              <a:rPr b="1" dirty="0" sz="3200" lang="en-US"/>
              <a:t>Promoting health education and </a:t>
            </a:r>
            <a:r>
              <a:rPr b="1" dirty="0" sz="3200" lang="en-US" err="1"/>
              <a:t>behaviour</a:t>
            </a:r>
            <a:r>
              <a:rPr b="1" dirty="0" sz="3200" lang="en-US"/>
              <a:t> change</a:t>
            </a:r>
          </a:p>
          <a:p>
            <a:pPr fontAlgn="base">
              <a:buNone/>
            </a:pPr>
            <a:r>
              <a:rPr b="1" dirty="0" sz="3200" lang="en-US" u="sng"/>
              <a:t>COMPLICATIONS</a:t>
            </a:r>
          </a:p>
          <a:p>
            <a:r>
              <a:rPr b="1" dirty="0" sz="3200" lang="en-US"/>
              <a:t>Arthritis</a:t>
            </a:r>
          </a:p>
          <a:p>
            <a:r>
              <a:rPr b="1" dirty="0" sz="3200" lang="en-US" err="1"/>
              <a:t>Cellulitis</a:t>
            </a:r>
            <a:r>
              <a:rPr b="1" dirty="0" sz="3200" lang="en-US"/>
              <a:t> </a:t>
            </a:r>
          </a:p>
          <a:p>
            <a:r>
              <a:rPr b="1" dirty="0" sz="3200" lang="en-US"/>
              <a:t>Tetanus</a:t>
            </a:r>
          </a:p>
          <a:p>
            <a:endParaRPr dirty="0" lang="en-US"/>
          </a:p>
        </p:txBody>
      </p:sp>
      <p:sp>
        <p:nvSpPr>
          <p:cNvPr id="1048970" name="Title 2"/>
          <p:cNvSpPr>
            <a:spLocks noGrp="1"/>
          </p:cNvSpPr>
          <p:nvPr>
            <p:ph type="title"/>
          </p:nvPr>
        </p:nvSpPr>
        <p:spPr/>
        <p:txBody>
          <a:bodyPr/>
          <a:p>
            <a:r>
              <a:rPr dirty="0" lang="en-US"/>
              <a:t>Cont</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8971" name="Title 1"/>
          <p:cNvSpPr>
            <a:spLocks noGrp="1"/>
          </p:cNvSpPr>
          <p:nvPr>
            <p:ph type="ctrTitle"/>
          </p:nvPr>
        </p:nvSpPr>
        <p:spPr/>
        <p:txBody>
          <a:bodyPr/>
          <a:p>
            <a:pPr algn="ctr"/>
            <a:r>
              <a:rPr dirty="0" lang="en-US"/>
              <a:t>B.DISEASES CAUSED BY FECAL CONTAMINATION</a:t>
            </a:r>
          </a:p>
        </p:txBody>
      </p:sp>
      <p:sp>
        <p:nvSpPr>
          <p:cNvPr id="1048972" name="Subtitle 2"/>
          <p:cNvSpPr>
            <a:spLocks noGrp="1"/>
          </p:cNvSpPr>
          <p:nvPr>
            <p:ph type="subTitle" idx="1"/>
          </p:nvPr>
        </p:nvSpPr>
        <p:spPr/>
        <p:txBody>
          <a:bodyPr>
            <a:normAutofit fontScale="92500" lnSpcReduction="10000"/>
          </a:bodyPr>
          <a:p>
            <a:pPr algn="ctr"/>
            <a:endParaRPr dirty="0" lang="en-US"/>
          </a:p>
          <a:p>
            <a:pPr algn="ctr"/>
            <a:r>
              <a:rPr b="1" dirty="0" sz="5400" lang="en-US"/>
              <a:t>INTRODUCTION</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8973" name="Content Placeholder 1"/>
          <p:cNvSpPr>
            <a:spLocks noGrp="1"/>
          </p:cNvSpPr>
          <p:nvPr>
            <p:ph idx="1"/>
          </p:nvPr>
        </p:nvSpPr>
        <p:spPr/>
        <p:txBody>
          <a:bodyPr/>
          <a:p>
            <a:r>
              <a:rPr b="1" dirty="0" lang="en-US"/>
              <a:t>Causative organisms of the diseases in this group are excreted in the stools of infected persons</a:t>
            </a:r>
          </a:p>
          <a:p>
            <a:r>
              <a:rPr b="1" dirty="0" lang="en-US"/>
              <a:t>The portal of entry for these organism is mouth</a:t>
            </a:r>
          </a:p>
          <a:p>
            <a:r>
              <a:rPr b="1" dirty="0" lang="en-US"/>
              <a:t>Organisms have to pass through environment from </a:t>
            </a:r>
            <a:r>
              <a:rPr b="1" dirty="0" lang="en-US" err="1"/>
              <a:t>feaces</a:t>
            </a:r>
            <a:r>
              <a:rPr b="1" dirty="0" lang="en-US"/>
              <a:t> of infected person to GI of a susceptible person</a:t>
            </a:r>
          </a:p>
          <a:p>
            <a:r>
              <a:rPr b="1" dirty="0" lang="en-US"/>
              <a:t>This is called fecal-Oral transmission route</a:t>
            </a:r>
          </a:p>
          <a:p>
            <a:endParaRPr dirty="0" lang="en-US"/>
          </a:p>
        </p:txBody>
      </p:sp>
      <p:sp>
        <p:nvSpPr>
          <p:cNvPr id="1048974" name="Title 2"/>
          <p:cNvSpPr>
            <a:spLocks noGrp="1"/>
          </p:cNvSpPr>
          <p:nvPr>
            <p:ph type="title"/>
          </p:nvPr>
        </p:nvSpPr>
        <p:spPr/>
        <p:txBody>
          <a:bodyPr/>
          <a:p>
            <a:r>
              <a:rPr dirty="0" lang="en-US"/>
              <a:t>INTRODUCTION</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8975" name="Content Placeholder 1"/>
          <p:cNvSpPr>
            <a:spLocks noGrp="1"/>
          </p:cNvSpPr>
          <p:nvPr>
            <p:ph idx="1"/>
          </p:nvPr>
        </p:nvSpPr>
        <p:spPr/>
        <p:txBody>
          <a:bodyPr/>
          <a:p>
            <a:r>
              <a:rPr b="1" dirty="0" lang="en-US"/>
              <a:t>Cholera is an acute intestinal disease </a:t>
            </a:r>
            <a:r>
              <a:rPr b="1" dirty="0" lang="en-US" err="1"/>
              <a:t>characterised</a:t>
            </a:r>
            <a:r>
              <a:rPr b="1" dirty="0" lang="en-US"/>
              <a:t> by sudden onset of profuse watery </a:t>
            </a:r>
            <a:r>
              <a:rPr b="1" dirty="0" lang="en-US" err="1"/>
              <a:t>stool,vomiting,rapid</a:t>
            </a:r>
            <a:r>
              <a:rPr b="1" dirty="0" lang="en-US"/>
              <a:t> dehydration and circulatory collapse</a:t>
            </a:r>
          </a:p>
          <a:p>
            <a:r>
              <a:rPr b="1" dirty="0" lang="en-US"/>
              <a:t>Causative organism :</a:t>
            </a:r>
            <a:r>
              <a:rPr b="1" dirty="0" lang="en-US" err="1"/>
              <a:t>Vibrio</a:t>
            </a:r>
            <a:r>
              <a:rPr b="1" dirty="0" lang="en-US"/>
              <a:t> </a:t>
            </a:r>
            <a:r>
              <a:rPr b="1" dirty="0" lang="en-US" err="1"/>
              <a:t>cholerae</a:t>
            </a:r>
            <a:endParaRPr b="1" dirty="0" lang="en-US"/>
          </a:p>
          <a:p>
            <a:r>
              <a:rPr b="1" dirty="0" lang="en-US" err="1"/>
              <a:t>Vibrios</a:t>
            </a:r>
            <a:r>
              <a:rPr b="1" dirty="0" lang="en-US"/>
              <a:t> are Gram-negative, highly motile curved rods with a single polar flagellum</a:t>
            </a:r>
          </a:p>
          <a:p>
            <a:r>
              <a:rPr b="1" dirty="0" lang="en-US"/>
              <a:t> They tolerate alkaline media that kill most intestinal </a:t>
            </a:r>
            <a:r>
              <a:rPr b="1" dirty="0" lang="en-US" err="1"/>
              <a:t>commensals</a:t>
            </a:r>
            <a:r>
              <a:rPr b="1" dirty="0" lang="en-US"/>
              <a:t>, but they are sensitive to acid</a:t>
            </a:r>
            <a:r>
              <a:rPr dirty="0" lang="en-US"/>
              <a:t>.</a:t>
            </a:r>
          </a:p>
        </p:txBody>
      </p:sp>
      <p:sp>
        <p:nvSpPr>
          <p:cNvPr id="1048976" name="Title 2"/>
          <p:cNvSpPr>
            <a:spLocks noGrp="1"/>
          </p:cNvSpPr>
          <p:nvPr>
            <p:ph type="title"/>
          </p:nvPr>
        </p:nvSpPr>
        <p:spPr/>
        <p:txBody>
          <a:bodyPr/>
          <a:p>
            <a:r>
              <a:rPr dirty="0" lang="en-US"/>
              <a:t>1.CHOLERA</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8977" name="Content Placeholder 1"/>
          <p:cNvSpPr>
            <a:spLocks noGrp="1"/>
          </p:cNvSpPr>
          <p:nvPr>
            <p:ph idx="1"/>
          </p:nvPr>
        </p:nvSpPr>
        <p:spPr/>
        <p:txBody>
          <a:bodyPr>
            <a:normAutofit/>
          </a:bodyPr>
          <a:p>
            <a:r>
              <a:rPr b="1" dirty="0" lang="en-US"/>
              <a:t>There are over 100 </a:t>
            </a:r>
            <a:r>
              <a:rPr b="1" dirty="0" lang="en-US" err="1"/>
              <a:t>vibrio</a:t>
            </a:r>
            <a:r>
              <a:rPr b="1" dirty="0" lang="en-US"/>
              <a:t> species  known but  only the “</a:t>
            </a:r>
            <a:r>
              <a:rPr b="1" dirty="0" lang="en-US" err="1"/>
              <a:t>cholerae</a:t>
            </a:r>
            <a:r>
              <a:rPr b="1" dirty="0" lang="en-US"/>
              <a:t>” species are responsible for cholera epidemics</a:t>
            </a:r>
          </a:p>
          <a:p>
            <a:r>
              <a:rPr b="1" dirty="0" lang="en-US"/>
              <a:t>1.Vibrio </a:t>
            </a:r>
            <a:r>
              <a:rPr b="1" dirty="0" lang="en-US" err="1"/>
              <a:t>cholerae</a:t>
            </a:r>
            <a:r>
              <a:rPr b="1" dirty="0" lang="en-US"/>
              <a:t> species :are divided into 2 </a:t>
            </a:r>
            <a:r>
              <a:rPr b="1" dirty="0" lang="en-US" err="1"/>
              <a:t>serogroups</a:t>
            </a:r>
            <a:r>
              <a:rPr b="1" dirty="0" lang="en-US"/>
              <a:t>:</a:t>
            </a:r>
          </a:p>
          <a:p>
            <a:pPr>
              <a:buNone/>
            </a:pPr>
            <a:r>
              <a:rPr b="1" dirty="0" lang="en-US" err="1"/>
              <a:t>Vibrio</a:t>
            </a:r>
            <a:r>
              <a:rPr b="1" dirty="0" lang="en-US"/>
              <a:t> </a:t>
            </a:r>
            <a:r>
              <a:rPr b="1" dirty="0" lang="en-US" err="1"/>
              <a:t>cholerae</a:t>
            </a:r>
            <a:r>
              <a:rPr b="1" dirty="0" lang="en-US"/>
              <a:t> O1, subdivided into Classical and El Tor biotypes,</a:t>
            </a:r>
          </a:p>
          <a:p>
            <a:pPr>
              <a:buNone/>
            </a:pPr>
            <a:r>
              <a:rPr b="1" dirty="0" lang="en-US"/>
              <a:t>2.Vibrio </a:t>
            </a:r>
            <a:r>
              <a:rPr b="1" dirty="0" lang="en-US" err="1"/>
              <a:t>cholerae</a:t>
            </a:r>
            <a:r>
              <a:rPr b="1" dirty="0" lang="en-US"/>
              <a:t> O139 </a:t>
            </a:r>
            <a:r>
              <a:rPr b="1" dirty="0" lang="en-US" err="1"/>
              <a:t>serogroup</a:t>
            </a:r>
            <a:r>
              <a:rPr b="1" dirty="0" lang="en-US"/>
              <a:t>.</a:t>
            </a:r>
          </a:p>
          <a:p>
            <a:pPr>
              <a:buNone/>
            </a:pPr>
            <a:endParaRPr dirty="0" lang="en-US"/>
          </a:p>
        </p:txBody>
      </p:sp>
      <p:sp>
        <p:nvSpPr>
          <p:cNvPr id="1048978" name="Title 2"/>
          <p:cNvSpPr>
            <a:spLocks noGrp="1"/>
          </p:cNvSpPr>
          <p:nvPr>
            <p:ph type="title"/>
          </p:nvPr>
        </p:nvSpPr>
        <p:spPr/>
        <p:txBody>
          <a:bodyPr/>
          <a:p>
            <a:r>
              <a:rPr dirty="0" lang="en-US" err="1"/>
              <a:t>Vibrio</a:t>
            </a:r>
            <a:r>
              <a:rPr dirty="0" lang="en-US"/>
              <a:t> species</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8979" name="Content Placeholder 1"/>
          <p:cNvSpPr>
            <a:spLocks noGrp="1"/>
          </p:cNvSpPr>
          <p:nvPr>
            <p:ph idx="1"/>
          </p:nvPr>
        </p:nvSpPr>
        <p:spPr/>
        <p:txBody>
          <a:bodyPr>
            <a:normAutofit fontScale="92500"/>
          </a:bodyPr>
          <a:p>
            <a:r>
              <a:rPr b="1" dirty="0" lang="en-US"/>
              <a:t>Overcrowding(internally displaced people, refugee, camps, </a:t>
            </a:r>
          </a:p>
          <a:p>
            <a:r>
              <a:rPr b="1" dirty="0" lang="en-US"/>
              <a:t>Population gathering</a:t>
            </a:r>
          </a:p>
          <a:p>
            <a:r>
              <a:rPr b="1" dirty="0" lang="en-US"/>
              <a:t>Etc)</a:t>
            </a:r>
          </a:p>
          <a:p>
            <a:r>
              <a:rPr b="1" dirty="0" lang="en-US"/>
              <a:t>Inadequate quantity and/or quality of water</a:t>
            </a:r>
          </a:p>
          <a:p>
            <a:r>
              <a:rPr b="1" dirty="0" lang="en-US"/>
              <a:t>Inadequate personal hygiene</a:t>
            </a:r>
          </a:p>
          <a:p>
            <a:r>
              <a:rPr b="1" dirty="0" lang="en-US"/>
              <a:t>Poor washing facilities</a:t>
            </a:r>
          </a:p>
          <a:p>
            <a:r>
              <a:rPr b="1" dirty="0" lang="en-US"/>
              <a:t>Inappropriate or poor sanitation</a:t>
            </a:r>
          </a:p>
          <a:p>
            <a:r>
              <a:rPr b="1" dirty="0" lang="en-US"/>
              <a:t>Inadequate food safety</a:t>
            </a:r>
          </a:p>
          <a:p>
            <a:r>
              <a:rPr b="1" dirty="0" lang="en-US"/>
              <a:t>Inappropriate funeral services for cholera victims</a:t>
            </a:r>
          </a:p>
          <a:p>
            <a:endParaRPr dirty="0" lang="en-US"/>
          </a:p>
        </p:txBody>
      </p:sp>
      <p:sp>
        <p:nvSpPr>
          <p:cNvPr id="1048980" name="Title 2"/>
          <p:cNvSpPr>
            <a:spLocks noGrp="1"/>
          </p:cNvSpPr>
          <p:nvPr>
            <p:ph type="title"/>
          </p:nvPr>
        </p:nvSpPr>
        <p:spPr/>
        <p:txBody>
          <a:bodyPr/>
          <a:p>
            <a:pPr algn="ctr"/>
            <a:r>
              <a:rPr dirty="0" lang="en-US"/>
              <a:t>RISK FACTORS</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8981" name="Content Placeholder 1"/>
          <p:cNvSpPr>
            <a:spLocks noGrp="1"/>
          </p:cNvSpPr>
          <p:nvPr>
            <p:ph idx="1"/>
          </p:nvPr>
        </p:nvSpPr>
        <p:spPr/>
        <p:txBody>
          <a:bodyPr>
            <a:normAutofit fontScale="92500" lnSpcReduction="20000"/>
          </a:bodyPr>
          <a:p>
            <a:r>
              <a:rPr b="1" dirty="0" lang="en-US"/>
              <a:t>Transmission occurs from man to man via</a:t>
            </a:r>
            <a:br>
              <a:rPr b="1" dirty="0" lang="en-US"/>
            </a:br>
            <a:r>
              <a:rPr b="1" dirty="0" lang="en-US" err="1"/>
              <a:t>Fecally</a:t>
            </a:r>
            <a:r>
              <a:rPr b="1" dirty="0" lang="en-US"/>
              <a:t> Contaminated Water Fruits &amp; Vegetables</a:t>
            </a:r>
          </a:p>
          <a:p>
            <a:r>
              <a:rPr b="1" dirty="0" lang="en-US"/>
              <a:t>Uncontrolled water sources such as wells, lakes, ponds, streams and rivers pose a great threat.</a:t>
            </a:r>
          </a:p>
          <a:p>
            <a:r>
              <a:rPr b="1" dirty="0" lang="en-US"/>
              <a:t>Contaminated Food Drinks: Ingestion of contaminated food and drinks have been associated with outbreaks of cholera.</a:t>
            </a:r>
          </a:p>
          <a:p>
            <a:r>
              <a:rPr b="1" dirty="0" lang="en-US"/>
              <a:t> Bottle feeding could be a significant risk factor for infants. </a:t>
            </a:r>
          </a:p>
          <a:p>
            <a:r>
              <a:rPr b="1" dirty="0" lang="en-US"/>
              <a:t>Fruits and vegetables washed with contaminated water can be a source of infection. After preparation, cooked food may be contaminated through contaminated hands and/or flies</a:t>
            </a:r>
          </a:p>
          <a:p>
            <a:endParaRPr dirty="0" lang="en-US"/>
          </a:p>
        </p:txBody>
      </p:sp>
      <p:sp>
        <p:nvSpPr>
          <p:cNvPr id="1048982" name="Title 2"/>
          <p:cNvSpPr>
            <a:spLocks noGrp="1"/>
          </p:cNvSpPr>
          <p:nvPr>
            <p:ph type="title"/>
          </p:nvPr>
        </p:nvSpPr>
        <p:spPr/>
        <p:txBody>
          <a:bodyPr/>
          <a:p>
            <a:r>
              <a:rPr dirty="0" lang="en-US"/>
              <a:t>Cholera transmission</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8983" name="Content Placeholder 1"/>
          <p:cNvSpPr>
            <a:spLocks noGrp="1"/>
          </p:cNvSpPr>
          <p:nvPr>
            <p:ph idx="1"/>
          </p:nvPr>
        </p:nvSpPr>
        <p:spPr/>
        <p:txBody>
          <a:bodyPr>
            <a:normAutofit fontScale="92500"/>
          </a:bodyPr>
          <a:p>
            <a:r>
              <a:rPr b="1" dirty="0" lang="en-US"/>
              <a:t>The large majority of ingested bacteria are destroyed by stomach acidity; surviving bacteria colonize intestinal cells, where they multiply and Produce a very powerful </a:t>
            </a:r>
            <a:r>
              <a:rPr b="1" dirty="0" lang="en-US" err="1"/>
              <a:t>enterotoxin</a:t>
            </a:r>
            <a:r>
              <a:rPr b="1" dirty="0" lang="en-US"/>
              <a:t> that causes profuse watery diarrhea by a secretion mechanism</a:t>
            </a:r>
          </a:p>
          <a:p>
            <a:r>
              <a:rPr b="1" dirty="0" lang="en-US"/>
              <a:t>The toxin adheres to intestinal cells and causes an excretion of isotonic fluid in the intestinal  lumen</a:t>
            </a:r>
          </a:p>
          <a:p>
            <a:r>
              <a:rPr b="1" dirty="0" lang="en-US"/>
              <a:t> it is the </a:t>
            </a:r>
            <a:r>
              <a:rPr b="1" dirty="0" lang="en-US" err="1"/>
              <a:t>enterotoxin</a:t>
            </a:r>
            <a:r>
              <a:rPr b="1" dirty="0" lang="en-US"/>
              <a:t> that causes fluid loss and </a:t>
            </a:r>
          </a:p>
          <a:p>
            <a:pPr>
              <a:buNone/>
            </a:pPr>
            <a:r>
              <a:rPr b="1" dirty="0" lang="en-US"/>
              <a:t>diarrhea</a:t>
            </a:r>
          </a:p>
          <a:p>
            <a:pPr>
              <a:buNone/>
            </a:pPr>
            <a:endParaRPr dirty="0" lang="en-US"/>
          </a:p>
          <a:p>
            <a:pPr>
              <a:buNone/>
            </a:pPr>
            <a:endParaRPr b="1" dirty="0" lang="en-US"/>
          </a:p>
        </p:txBody>
      </p:sp>
      <p:sp>
        <p:nvSpPr>
          <p:cNvPr id="1048984" name="Title 2"/>
          <p:cNvSpPr>
            <a:spLocks noGrp="1"/>
          </p:cNvSpPr>
          <p:nvPr>
            <p:ph type="title"/>
          </p:nvPr>
        </p:nvSpPr>
        <p:spPr/>
        <p:txBody>
          <a:bodyPr>
            <a:normAutofit fontScale="90000"/>
          </a:bodyPr>
          <a:p>
            <a:br>
              <a:rPr dirty="0" lang="en-US"/>
            </a:br>
            <a:r>
              <a:rPr dirty="0" lang="en-US"/>
              <a:t>Pathogenesis</a:t>
            </a:r>
            <a:br>
              <a:rPr dirty="0" lang="en-US"/>
            </a:b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8631" name="Title 2"/>
          <p:cNvSpPr>
            <a:spLocks noGrp="1"/>
          </p:cNvSpPr>
          <p:nvPr>
            <p:ph type="title"/>
          </p:nvPr>
        </p:nvSpPr>
        <p:spPr/>
        <p:txBody>
          <a:bodyPr/>
          <a:p>
            <a:r>
              <a:rPr dirty="0" lang="en-US"/>
              <a:t>Types of </a:t>
            </a:r>
            <a:r>
              <a:rPr dirty="0" lang="en-US" err="1"/>
              <a:t>reservers</a:t>
            </a:r>
            <a:endParaRPr dirty="0" lang="en-US"/>
          </a:p>
        </p:txBody>
      </p:sp>
      <p:grpSp>
        <p:nvGrpSpPr>
          <p:cNvPr id="582" name="Group 19"/>
          <p:cNvGrpSpPr>
            <a:grpSpLocks noGrp="1"/>
          </p:cNvGrpSpPr>
          <p:nvPr/>
        </p:nvGrpSpPr>
        <p:grpSpPr bwMode="auto">
          <a:xfrm>
            <a:off x="457200" y="1481138"/>
            <a:ext cx="8229600" cy="4525962"/>
            <a:chOff x="1344" y="1392"/>
            <a:chExt cx="2784" cy="1680"/>
          </a:xfrm>
        </p:grpSpPr>
        <p:sp>
          <p:nvSpPr>
            <p:cNvPr id="1048632" name="Rectangle 4"/>
            <p:cNvSpPr>
              <a:spLocks noChangeArrowheads="1"/>
            </p:cNvSpPr>
            <p:nvPr/>
          </p:nvSpPr>
          <p:spPr bwMode="auto">
            <a:xfrm>
              <a:off x="1680" y="1392"/>
              <a:ext cx="2208" cy="576"/>
            </a:xfrm>
            <a:prstGeom prst="rect"/>
            <a:solidFill>
              <a:schemeClr val="accent1"/>
            </a:solidFill>
            <a:ln w="9525">
              <a:solidFill>
                <a:schemeClr val="tx1"/>
              </a:solidFill>
              <a:miter lim="800000"/>
              <a:headEnd/>
              <a:tailEnd/>
            </a:ln>
          </p:spPr>
          <p:txBody>
            <a:bodyPr anchor="ctr" wrap="none"/>
            <a:p>
              <a:pPr algn="ctr"/>
              <a:r>
                <a:rPr b="1" dirty="0" sz="2800" lang="en-US"/>
                <a:t>Reservoir</a:t>
              </a:r>
            </a:p>
          </p:txBody>
        </p:sp>
        <p:sp>
          <p:nvSpPr>
            <p:cNvPr id="1048633" name="Line 6"/>
            <p:cNvSpPr>
              <a:spLocks noChangeShapeType="1"/>
            </p:cNvSpPr>
            <p:nvPr/>
          </p:nvSpPr>
          <p:spPr bwMode="auto">
            <a:xfrm>
              <a:off x="2736" y="2016"/>
              <a:ext cx="0" cy="288"/>
            </a:xfrm>
            <a:prstGeom prst="line"/>
            <a:noFill/>
            <a:ln w="9525">
              <a:solidFill>
                <a:schemeClr val="tx1"/>
              </a:solidFill>
              <a:round/>
              <a:headEnd/>
              <a:tailEnd/>
            </a:ln>
          </p:spPr>
          <p:txBody>
            <a:bodyPr/>
            <a:p>
              <a:endParaRPr lang="en-US"/>
            </a:p>
          </p:txBody>
        </p:sp>
        <p:sp>
          <p:nvSpPr>
            <p:cNvPr id="1048634" name="Line 7"/>
            <p:cNvSpPr>
              <a:spLocks noChangeShapeType="1"/>
            </p:cNvSpPr>
            <p:nvPr/>
          </p:nvSpPr>
          <p:spPr bwMode="auto">
            <a:xfrm flipH="1" flipV="1">
              <a:off x="1872" y="2304"/>
              <a:ext cx="1776" cy="0"/>
            </a:xfrm>
            <a:prstGeom prst="line"/>
            <a:noFill/>
            <a:ln w="9525">
              <a:solidFill>
                <a:schemeClr val="tx1"/>
              </a:solidFill>
              <a:round/>
              <a:headEnd/>
              <a:tailEnd/>
            </a:ln>
          </p:spPr>
          <p:txBody>
            <a:bodyPr/>
            <a:p>
              <a:endParaRPr lang="en-US"/>
            </a:p>
          </p:txBody>
        </p:sp>
        <p:sp>
          <p:nvSpPr>
            <p:cNvPr id="1048635" name="Line 8"/>
            <p:cNvSpPr>
              <a:spLocks noChangeShapeType="1"/>
            </p:cNvSpPr>
            <p:nvPr/>
          </p:nvSpPr>
          <p:spPr bwMode="auto">
            <a:xfrm>
              <a:off x="1872" y="2304"/>
              <a:ext cx="0" cy="384"/>
            </a:xfrm>
            <a:prstGeom prst="line"/>
            <a:noFill/>
            <a:ln w="9525">
              <a:solidFill>
                <a:schemeClr val="tx1"/>
              </a:solidFill>
              <a:round/>
              <a:headEnd/>
              <a:tailEnd type="triangle" w="med" len="med"/>
            </a:ln>
          </p:spPr>
          <p:txBody>
            <a:bodyPr/>
            <a:p>
              <a:endParaRPr lang="en-US"/>
            </a:p>
          </p:txBody>
        </p:sp>
        <p:sp>
          <p:nvSpPr>
            <p:cNvPr id="1048636" name="Line 9"/>
            <p:cNvSpPr>
              <a:spLocks noChangeShapeType="1"/>
            </p:cNvSpPr>
            <p:nvPr/>
          </p:nvSpPr>
          <p:spPr bwMode="auto">
            <a:xfrm>
              <a:off x="2736" y="2304"/>
              <a:ext cx="0" cy="336"/>
            </a:xfrm>
            <a:prstGeom prst="line"/>
            <a:noFill/>
            <a:ln w="9525">
              <a:solidFill>
                <a:schemeClr val="tx1"/>
              </a:solidFill>
              <a:round/>
              <a:headEnd/>
              <a:tailEnd type="triangle" w="med" len="med"/>
            </a:ln>
          </p:spPr>
          <p:txBody>
            <a:bodyPr/>
            <a:p>
              <a:endParaRPr lang="en-US"/>
            </a:p>
          </p:txBody>
        </p:sp>
        <p:sp>
          <p:nvSpPr>
            <p:cNvPr id="1048637" name="Line 10"/>
            <p:cNvSpPr>
              <a:spLocks noChangeShapeType="1"/>
            </p:cNvSpPr>
            <p:nvPr/>
          </p:nvSpPr>
          <p:spPr bwMode="auto">
            <a:xfrm>
              <a:off x="3648" y="2304"/>
              <a:ext cx="0" cy="336"/>
            </a:xfrm>
            <a:prstGeom prst="line"/>
            <a:noFill/>
            <a:ln w="9525">
              <a:solidFill>
                <a:schemeClr val="tx1"/>
              </a:solidFill>
              <a:round/>
              <a:headEnd/>
              <a:tailEnd type="triangle" w="med" len="med"/>
            </a:ln>
          </p:spPr>
          <p:txBody>
            <a:bodyPr/>
            <a:p>
              <a:endParaRPr lang="en-US"/>
            </a:p>
          </p:txBody>
        </p:sp>
        <p:sp>
          <p:nvSpPr>
            <p:cNvPr id="1048638" name="Rectangle 11"/>
            <p:cNvSpPr>
              <a:spLocks noChangeArrowheads="1"/>
            </p:cNvSpPr>
            <p:nvPr/>
          </p:nvSpPr>
          <p:spPr bwMode="auto">
            <a:xfrm>
              <a:off x="1344" y="2736"/>
              <a:ext cx="912" cy="336"/>
            </a:xfrm>
            <a:prstGeom prst="rect"/>
            <a:solidFill>
              <a:schemeClr val="accent1"/>
            </a:solidFill>
            <a:ln w="9525">
              <a:solidFill>
                <a:schemeClr val="tx1"/>
              </a:solidFill>
              <a:miter lim="800000"/>
              <a:headEnd/>
              <a:tailEnd/>
            </a:ln>
          </p:spPr>
          <p:txBody>
            <a:bodyPr anchor="ctr" wrap="none"/>
            <a:p>
              <a:pPr algn="ctr" rtl="0"/>
              <a:r>
                <a:rPr b="1" dirty="0" sz="2400" lang="en-US"/>
                <a:t>Human </a:t>
              </a:r>
            </a:p>
            <a:p>
              <a:pPr algn="ctr"/>
              <a:r>
                <a:rPr b="1" dirty="0" sz="2400" lang="en-US"/>
                <a:t>reservoir</a:t>
              </a:r>
            </a:p>
          </p:txBody>
        </p:sp>
        <p:sp>
          <p:nvSpPr>
            <p:cNvPr id="1048639" name="Rectangle 14"/>
            <p:cNvSpPr>
              <a:spLocks noChangeArrowheads="1"/>
            </p:cNvSpPr>
            <p:nvPr/>
          </p:nvSpPr>
          <p:spPr bwMode="auto">
            <a:xfrm>
              <a:off x="2352" y="2736"/>
              <a:ext cx="816" cy="336"/>
            </a:xfrm>
            <a:prstGeom prst="rect"/>
            <a:solidFill>
              <a:schemeClr val="accent1"/>
            </a:solidFill>
            <a:ln w="9525">
              <a:solidFill>
                <a:schemeClr val="tx1"/>
              </a:solidFill>
              <a:miter lim="800000"/>
              <a:headEnd/>
              <a:tailEnd/>
            </a:ln>
          </p:spPr>
          <p:txBody>
            <a:bodyPr anchor="ctr" wrap="none"/>
            <a:p>
              <a:pPr algn="ctr" rtl="0"/>
              <a:r>
                <a:rPr b="1" dirty="0" sz="2400" lang="en-US"/>
                <a:t>Animal</a:t>
              </a:r>
            </a:p>
            <a:p>
              <a:pPr algn="ctr"/>
              <a:r>
                <a:rPr b="1" dirty="0" sz="2400" lang="en-US"/>
                <a:t>reservoir</a:t>
              </a:r>
            </a:p>
          </p:txBody>
        </p:sp>
        <p:sp>
          <p:nvSpPr>
            <p:cNvPr id="1048640" name="Rectangle 16"/>
            <p:cNvSpPr>
              <a:spLocks noChangeArrowheads="1"/>
            </p:cNvSpPr>
            <p:nvPr/>
          </p:nvSpPr>
          <p:spPr bwMode="auto">
            <a:xfrm>
              <a:off x="3312" y="2736"/>
              <a:ext cx="816" cy="336"/>
            </a:xfrm>
            <a:prstGeom prst="rect"/>
            <a:solidFill>
              <a:schemeClr val="accent1"/>
            </a:solidFill>
            <a:ln w="9525">
              <a:solidFill>
                <a:schemeClr val="tx1"/>
              </a:solidFill>
              <a:miter lim="800000"/>
              <a:headEnd/>
              <a:tailEnd/>
            </a:ln>
          </p:spPr>
          <p:txBody>
            <a:bodyPr anchor="ctr" wrap="none"/>
            <a:p>
              <a:pPr algn="ctr"/>
              <a:r>
                <a:rPr b="1" dirty="0" sz="2400" lang="en-US"/>
                <a:t>Non-living</a:t>
              </a:r>
            </a:p>
            <a:p>
              <a:pPr algn="ctr"/>
              <a:r>
                <a:rPr b="1" dirty="0" sz="2400" lang="en-US"/>
                <a:t>reservoir</a:t>
              </a:r>
            </a:p>
          </p:txBody>
        </p:sp>
      </p:gr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5" presetSubtype="0">
                                  <p:stCondLst>
                                    <p:cond delay="0"/>
                                  </p:stCondLst>
                                  <p:childTnLst>
                                    <p:set>
                                      <p:cBhvr>
                                        <p:cTn dur="1" fill="hold" id="6">
                                          <p:stCondLst>
                                            <p:cond delay="0"/>
                                          </p:stCondLst>
                                        </p:cTn>
                                        <p:tgtEl>
                                          <p:spTgt spid="582"/>
                                        </p:tgtEl>
                                        <p:attrNameLst>
                                          <p:attrName>style.visibility</p:attrName>
                                        </p:attrNameLst>
                                      </p:cBhvr>
                                      <p:to>
                                        <p:strVal val="visible"/>
                                      </p:to>
                                    </p:set>
                                    <p:anim calcmode="lin" valueType="num">
                                      <p:cBhvr>
                                        <p:cTn dur="1000" fill="hold" id="7"/>
                                        <p:tgtEl>
                                          <p:spTgt spid="582"/>
                                        </p:tgtEl>
                                        <p:attrNameLst>
                                          <p:attrName>ppt_w</p:attrName>
                                        </p:attrNameLst>
                                      </p:cBhvr>
                                      <p:tavLst>
                                        <p:tav tm="0">
                                          <p:val>
                                            <p:strVal val="#ppt_w*0.70"/>
                                          </p:val>
                                        </p:tav>
                                        <p:tav tm="100000">
                                          <p:val>
                                            <p:strVal val="#ppt_w"/>
                                          </p:val>
                                        </p:tav>
                                      </p:tavLst>
                                    </p:anim>
                                    <p:anim calcmode="lin" valueType="num">
                                      <p:cBhvr>
                                        <p:cTn dur="1000" fill="hold" id="8"/>
                                        <p:tgtEl>
                                          <p:spTgt spid="582"/>
                                        </p:tgtEl>
                                        <p:attrNameLst>
                                          <p:attrName>ppt_h</p:attrName>
                                        </p:attrNameLst>
                                      </p:cBhvr>
                                      <p:tavLst>
                                        <p:tav tm="0">
                                          <p:val>
                                            <p:strVal val="#ppt_h"/>
                                          </p:val>
                                        </p:tav>
                                        <p:tav tm="100000">
                                          <p:val>
                                            <p:strVal val="#ppt_h"/>
                                          </p:val>
                                        </p:tav>
                                      </p:tavLst>
                                    </p:anim>
                                    <p:animEffect transition="in" filter="fade">
                                      <p:cBhvr>
                                        <p:cTn dur="1000" id="9"/>
                                        <p:tgtEl>
                                          <p:spTgt spid="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8985" name="Content Placeholder 1"/>
          <p:cNvSpPr>
            <a:spLocks noGrp="1"/>
          </p:cNvSpPr>
          <p:nvPr>
            <p:ph idx="1"/>
          </p:nvPr>
        </p:nvSpPr>
        <p:spPr/>
        <p:txBody>
          <a:bodyPr>
            <a:normAutofit/>
          </a:bodyPr>
          <a:p>
            <a:r>
              <a:rPr b="1" dirty="0" lang="en-US"/>
              <a:t>Gastric acid, mucus secretion, and intestinal motility are the prime nonspecific defenses against </a:t>
            </a:r>
            <a:r>
              <a:rPr b="1" dirty="0" i="1" lang="en-US"/>
              <a:t>V </a:t>
            </a:r>
            <a:r>
              <a:rPr b="1" dirty="0" i="1" lang="en-US" err="1"/>
              <a:t>cholerae</a:t>
            </a:r>
            <a:r>
              <a:rPr b="1" dirty="0" lang="en-US"/>
              <a:t>. </a:t>
            </a:r>
          </a:p>
          <a:p>
            <a:r>
              <a:rPr b="1" dirty="0" lang="en-US"/>
              <a:t>Breastfeeding in endemic areas is important in protecting infants from disease.</a:t>
            </a:r>
          </a:p>
          <a:p>
            <a:r>
              <a:rPr b="1" dirty="0" lang="en-US"/>
              <a:t> Disease results in effective specific immunity, involving primarily </a:t>
            </a:r>
            <a:r>
              <a:rPr b="1" dirty="0" lang="en-US" err="1"/>
              <a:t>secretory</a:t>
            </a:r>
            <a:r>
              <a:rPr b="1" dirty="0" lang="en-US"/>
              <a:t> immunoglobulin (</a:t>
            </a:r>
            <a:r>
              <a:rPr b="1" dirty="0" lang="en-US" err="1"/>
              <a:t>IgA</a:t>
            </a:r>
            <a:r>
              <a:rPr b="1" dirty="0" lang="en-US"/>
              <a:t>), as well as </a:t>
            </a:r>
            <a:r>
              <a:rPr b="1" dirty="0" lang="en-US" err="1"/>
              <a:t>IgG</a:t>
            </a:r>
            <a:r>
              <a:rPr b="1" dirty="0" lang="en-US"/>
              <a:t> antibodies, against </a:t>
            </a:r>
            <a:r>
              <a:rPr b="1" dirty="0" lang="en-US" err="1"/>
              <a:t>vibrios</a:t>
            </a:r>
            <a:r>
              <a:rPr b="1" dirty="0" lang="en-US"/>
              <a:t>, </a:t>
            </a:r>
            <a:r>
              <a:rPr b="1" dirty="0" lang="en-US" err="1"/>
              <a:t>enterotoxin</a:t>
            </a:r>
            <a:r>
              <a:rPr b="1" dirty="0" lang="en-US"/>
              <a:t> and other products.</a:t>
            </a:r>
          </a:p>
        </p:txBody>
      </p:sp>
      <p:sp>
        <p:nvSpPr>
          <p:cNvPr id="1048986" name="Title 2"/>
          <p:cNvSpPr>
            <a:spLocks noGrp="1"/>
          </p:cNvSpPr>
          <p:nvPr>
            <p:ph type="title"/>
          </p:nvPr>
        </p:nvSpPr>
        <p:spPr/>
        <p:txBody>
          <a:bodyPr>
            <a:normAutofit fontScale="90000"/>
          </a:bodyPr>
          <a:p>
            <a:br>
              <a:rPr dirty="0" lang="en-US"/>
            </a:br>
            <a:r>
              <a:rPr dirty="0" lang="en-US"/>
              <a:t>Host Defenses</a:t>
            </a:r>
            <a:br>
              <a:rPr dirty="0" lang="en-US"/>
            </a:br>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8987" name="Content Placeholder 1"/>
          <p:cNvSpPr>
            <a:spLocks noGrp="1"/>
          </p:cNvSpPr>
          <p:nvPr>
            <p:ph idx="1"/>
          </p:nvPr>
        </p:nvSpPr>
        <p:spPr/>
        <p:txBody>
          <a:bodyPr>
            <a:normAutofit fontScale="95652" lnSpcReduction="10000"/>
          </a:bodyPr>
          <a:p>
            <a:r>
              <a:rPr b="1" dirty="0" lang="en-US"/>
              <a:t>Incubation period is 2- 3 days</a:t>
            </a:r>
          </a:p>
          <a:p>
            <a:r>
              <a:rPr b="1" dirty="0" lang="en-US"/>
              <a:t>Develop in 3 stages</a:t>
            </a:r>
          </a:p>
          <a:p>
            <a:pPr>
              <a:buFont typeface="Wingdings" pitchFamily="2" charset="2"/>
              <a:buChar char="q"/>
            </a:pPr>
            <a:r>
              <a:rPr b="1" dirty="0" lang="en-US"/>
              <a:t>First Stage  :</a:t>
            </a:r>
          </a:p>
          <a:p>
            <a:pPr lvl="1">
              <a:buFont typeface="Wingdings" pitchFamily="2" charset="2"/>
              <a:buChar char="q"/>
            </a:pPr>
            <a:r>
              <a:rPr b="1" dirty="0" lang="en-US"/>
              <a:t>There is passage of profuse watery stool. The watery stool has classical rice water appearance</a:t>
            </a:r>
          </a:p>
          <a:p>
            <a:pPr lvl="1">
              <a:buFont typeface="Wingdings" pitchFamily="2" charset="2"/>
              <a:buChar char="q"/>
            </a:pPr>
            <a:r>
              <a:rPr b="1" dirty="0" lang="en-US"/>
              <a:t>The patient starts vomiting</a:t>
            </a:r>
          </a:p>
          <a:p>
            <a:pPr lvl="1">
              <a:buFont typeface="Wingdings" pitchFamily="2" charset="2"/>
              <a:buChar char="q"/>
            </a:pPr>
            <a:r>
              <a:rPr b="1" dirty="0" lang="en-US"/>
              <a:t>Severe cramps in the abdomen and limps develops from loss of salts</a:t>
            </a:r>
          </a:p>
          <a:p>
            <a:pPr>
              <a:buFont typeface="Wingdings" pitchFamily="2" charset="2"/>
              <a:buChar char="q"/>
            </a:pPr>
            <a:r>
              <a:rPr b="1" dirty="0" lang="en-US"/>
              <a:t>Second stage</a:t>
            </a:r>
          </a:p>
          <a:p>
            <a:pPr lvl="1">
              <a:buFont typeface="Wingdings" pitchFamily="2" charset="2"/>
              <a:buChar char="q"/>
            </a:pPr>
            <a:r>
              <a:rPr b="1" dirty="0" lang="en-US"/>
              <a:t>Collapse from dehydration: the body is </a:t>
            </a:r>
            <a:r>
              <a:rPr b="1" dirty="0" lang="en-US" err="1"/>
              <a:t>cold,skin</a:t>
            </a:r>
            <a:r>
              <a:rPr b="1" dirty="0" lang="en-US"/>
              <a:t> is dry and </a:t>
            </a:r>
            <a:r>
              <a:rPr b="1" dirty="0" lang="en-US" err="1"/>
              <a:t>inelastic.The</a:t>
            </a:r>
            <a:r>
              <a:rPr b="1" dirty="0" lang="en-US"/>
              <a:t> pulses are rapid and feeble with low Bp or hypotension</a:t>
            </a:r>
          </a:p>
          <a:p>
            <a:pPr>
              <a:buFont typeface="Wingdings" pitchFamily="2" charset="2"/>
              <a:buChar char="q"/>
            </a:pPr>
            <a:endParaRPr dirty="0" lang="en-US"/>
          </a:p>
          <a:p>
            <a:pPr lvl="1">
              <a:buFont typeface="Wingdings" pitchFamily="2" charset="2"/>
              <a:buChar char="q"/>
            </a:pPr>
            <a:endParaRPr dirty="0" lang="en-US"/>
          </a:p>
          <a:p>
            <a:pPr lvl="1">
              <a:buFont typeface="Wingdings" pitchFamily="2" charset="2"/>
              <a:buChar char="q"/>
            </a:pPr>
            <a:endParaRPr dirty="0" lang="en-US"/>
          </a:p>
          <a:p>
            <a:pPr>
              <a:buFont typeface="Wingdings" pitchFamily="2" charset="2"/>
              <a:buChar char="q"/>
            </a:pPr>
            <a:endParaRPr dirty="0" lang="en-US"/>
          </a:p>
          <a:p>
            <a:pPr lvl="1">
              <a:buFont typeface="Wingdings" pitchFamily="2" charset="2"/>
              <a:buChar char="q"/>
            </a:pPr>
            <a:endParaRPr dirty="0" lang="en-US"/>
          </a:p>
          <a:p>
            <a:pPr lvl="1">
              <a:buFont typeface="Wingdings" pitchFamily="2" charset="2"/>
              <a:buChar char="q"/>
            </a:pPr>
            <a:endParaRPr dirty="0" lang="en-US"/>
          </a:p>
          <a:p>
            <a:endParaRPr dirty="0" lang="en-US"/>
          </a:p>
        </p:txBody>
      </p:sp>
      <p:sp>
        <p:nvSpPr>
          <p:cNvPr id="1048988" name="Title 2"/>
          <p:cNvSpPr>
            <a:spLocks noGrp="1"/>
          </p:cNvSpPr>
          <p:nvPr>
            <p:ph type="title"/>
          </p:nvPr>
        </p:nvSpPr>
        <p:spPr/>
        <p:txBody>
          <a:bodyPr/>
          <a:p>
            <a:r>
              <a:rPr dirty="0" lang="en-US"/>
              <a:t>Clinical picture</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8989" name="Content Placeholder 1"/>
          <p:cNvSpPr>
            <a:spLocks noGrp="1"/>
          </p:cNvSpPr>
          <p:nvPr>
            <p:ph idx="1"/>
          </p:nvPr>
        </p:nvSpPr>
        <p:spPr/>
        <p:txBody>
          <a:bodyPr>
            <a:normAutofit lnSpcReduction="10000"/>
          </a:bodyPr>
          <a:p>
            <a:r>
              <a:rPr b="1" dirty="0" sz="2800" lang="en-US"/>
              <a:t>Third stage</a:t>
            </a:r>
          </a:p>
          <a:p>
            <a:pPr lvl="1">
              <a:buFont typeface="Wingdings" pitchFamily="2" charset="2"/>
              <a:buChar char="q"/>
            </a:pPr>
            <a:r>
              <a:rPr b="1" dirty="0" sz="2800" lang="en-US"/>
              <a:t>Disease recover spontaneously or with treatment.</a:t>
            </a:r>
          </a:p>
          <a:p>
            <a:pPr lvl="1">
              <a:buFont typeface="Wingdings" pitchFamily="2" charset="2"/>
              <a:buChar char="q"/>
            </a:pPr>
            <a:r>
              <a:rPr b="1" dirty="0" sz="2800" lang="en-US"/>
              <a:t>Diarrhea decreases and the patient is able to take treatment</a:t>
            </a:r>
          </a:p>
          <a:p>
            <a:pPr>
              <a:buNone/>
            </a:pPr>
            <a:r>
              <a:rPr b="1" dirty="0" sz="2800" lang="en-US" u="sng"/>
              <a:t>The typical presentation of cholera </a:t>
            </a:r>
          </a:p>
          <a:p>
            <a:pPr>
              <a:buNone/>
            </a:pPr>
            <a:r>
              <a:rPr b="1" dirty="0" sz="2800" lang="en-US"/>
              <a:t> sudden onset of profuse painless watery stools, sometimes rice water like, often accompanied by vomiting. There is no fever. Dehydration appears within 12 to 24 hours</a:t>
            </a:r>
          </a:p>
          <a:p>
            <a:pPr lvl="1">
              <a:buNone/>
            </a:pPr>
            <a:endParaRPr dirty="0" lang="en-US"/>
          </a:p>
        </p:txBody>
      </p:sp>
      <p:sp>
        <p:nvSpPr>
          <p:cNvPr id="1048990" name="Title 2"/>
          <p:cNvSpPr>
            <a:spLocks noGrp="1"/>
          </p:cNvSpPr>
          <p:nvPr>
            <p:ph type="title"/>
          </p:nvPr>
        </p:nvSpPr>
        <p:spPr/>
        <p:txBody>
          <a:bodyPr/>
          <a:p>
            <a:r>
              <a:rPr dirty="0" lang="en-US"/>
              <a:t>Cont </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8991" name="Content Placeholder 1"/>
          <p:cNvSpPr>
            <a:spLocks noGrp="1"/>
          </p:cNvSpPr>
          <p:nvPr>
            <p:ph idx="1"/>
          </p:nvPr>
        </p:nvSpPr>
        <p:spPr/>
        <p:txBody>
          <a:bodyPr>
            <a:normAutofit fontScale="92500" lnSpcReduction="20000"/>
          </a:bodyPr>
          <a:p>
            <a:r>
              <a:rPr b="1" dirty="0" sz="3000" lang="en-US"/>
              <a:t>Notify the sub county or county medical officer</a:t>
            </a:r>
          </a:p>
          <a:p>
            <a:r>
              <a:rPr b="1" dirty="0" sz="3000" lang="en-US"/>
              <a:t>Admit the patients on temporary hospitals {school or a church} or cholera treatment centres.</a:t>
            </a:r>
          </a:p>
          <a:p>
            <a:r>
              <a:rPr b="1" dirty="0" sz="3000" lang="en-US"/>
              <a:t>Isolate the patients to prevent transmission</a:t>
            </a:r>
          </a:p>
          <a:p>
            <a:r>
              <a:rPr b="1" dirty="0" sz="3000" lang="en-US"/>
              <a:t>Do not refer suspected cases. Increases the risk of transmission</a:t>
            </a:r>
          </a:p>
          <a:p>
            <a:r>
              <a:rPr b="1" dirty="0" sz="3000" lang="en-US"/>
              <a:t>Take stool specimens for culture to the national laboratory for confirmation</a:t>
            </a:r>
          </a:p>
          <a:p>
            <a:r>
              <a:rPr b="1" dirty="0" sz="3000" lang="en-US"/>
              <a:t>Prepare large amounts of rehydration fluid</a:t>
            </a:r>
          </a:p>
          <a:p>
            <a:endParaRPr dirty="0" lang="en-US"/>
          </a:p>
          <a:p>
            <a:endParaRPr dirty="0" lang="en-US"/>
          </a:p>
          <a:p>
            <a:endParaRPr dirty="0" lang="en-US"/>
          </a:p>
        </p:txBody>
      </p:sp>
      <p:sp>
        <p:nvSpPr>
          <p:cNvPr id="1048992" name="Title 2"/>
          <p:cNvSpPr>
            <a:spLocks noGrp="1"/>
          </p:cNvSpPr>
          <p:nvPr>
            <p:ph type="title"/>
          </p:nvPr>
        </p:nvSpPr>
        <p:spPr/>
        <p:txBody>
          <a:bodyPr>
            <a:normAutofit fontScale="90000"/>
          </a:bodyPr>
          <a:p>
            <a:r>
              <a:rPr dirty="0" lang="en-US"/>
              <a:t>Management of Cholera outbreak</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8993" name="Content Placeholder 1"/>
          <p:cNvSpPr>
            <a:spLocks noGrp="1"/>
          </p:cNvSpPr>
          <p:nvPr>
            <p:ph idx="1"/>
          </p:nvPr>
        </p:nvSpPr>
        <p:spPr/>
        <p:txBody>
          <a:bodyPr>
            <a:normAutofit/>
          </a:bodyPr>
          <a:p>
            <a:r>
              <a:rPr b="1" dirty="0" sz="2800" lang="en-US"/>
              <a:t>Rehydrate patients with oral fluids to prevent hypovolemic shock</a:t>
            </a:r>
          </a:p>
          <a:p>
            <a:r>
              <a:rPr b="1" dirty="0" sz="2800" lang="en-US"/>
              <a:t>Administer intravenous fluids for patients with shock only for a short time</a:t>
            </a:r>
          </a:p>
          <a:p>
            <a:r>
              <a:rPr b="1" dirty="0" sz="2800" lang="en-US"/>
              <a:t>Monitor the patient frequently, and reassess their hydration status at intervals.</a:t>
            </a:r>
          </a:p>
          <a:p>
            <a:r>
              <a:rPr b="1" dirty="0" sz="2800" lang="en-US"/>
              <a:t>Treat patients with cholera beds with central hole through which continuous stools can pass into the bucket and measured</a:t>
            </a:r>
          </a:p>
          <a:p>
            <a:endParaRPr dirty="0" lang="en-US"/>
          </a:p>
        </p:txBody>
      </p:sp>
      <p:sp>
        <p:nvSpPr>
          <p:cNvPr id="1048994" name="Title 2"/>
          <p:cNvSpPr>
            <a:spLocks noGrp="1"/>
          </p:cNvSpPr>
          <p:nvPr>
            <p:ph type="title"/>
          </p:nvPr>
        </p:nvSpPr>
        <p:spPr/>
        <p:txBody>
          <a:bodyPr/>
          <a:p>
            <a:r>
              <a:rPr dirty="0" lang="en-US"/>
              <a:t>cont</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8995" name="Content Placeholder 1"/>
          <p:cNvSpPr>
            <a:spLocks noGrp="1"/>
          </p:cNvSpPr>
          <p:nvPr>
            <p:ph idx="1"/>
          </p:nvPr>
        </p:nvSpPr>
        <p:spPr/>
        <p:txBody>
          <a:bodyPr>
            <a:normAutofit fontScale="85000" lnSpcReduction="20000"/>
          </a:bodyPr>
          <a:p>
            <a:r>
              <a:rPr b="1" dirty="0" lang="en-US"/>
              <a:t>Dispose the </a:t>
            </a:r>
            <a:r>
              <a:rPr b="1" dirty="0" lang="en-US" err="1"/>
              <a:t>vomitus</a:t>
            </a:r>
            <a:r>
              <a:rPr b="1" dirty="0" lang="en-US"/>
              <a:t> or stools in pit latrine or a septic tank</a:t>
            </a:r>
          </a:p>
          <a:p>
            <a:r>
              <a:rPr b="1" dirty="0" lang="en-US"/>
              <a:t>Clean the Hospital equipments </a:t>
            </a:r>
            <a:r>
              <a:rPr b="1" dirty="0" lang="en-US" err="1"/>
              <a:t>swith</a:t>
            </a:r>
            <a:r>
              <a:rPr b="1" dirty="0" lang="en-US"/>
              <a:t> disinfectant such as 5% </a:t>
            </a:r>
            <a:r>
              <a:rPr b="1" dirty="0" lang="en-US" err="1"/>
              <a:t>lysol</a:t>
            </a:r>
            <a:endParaRPr b="1" dirty="0" lang="en-US"/>
          </a:p>
          <a:p>
            <a:r>
              <a:rPr b="1" dirty="0" lang="en-US"/>
              <a:t>Administer tetracycline 2g as a single dose or </a:t>
            </a:r>
            <a:r>
              <a:rPr b="1" dirty="0" lang="en-US" err="1"/>
              <a:t>doxycycline</a:t>
            </a:r>
            <a:r>
              <a:rPr b="1" dirty="0" lang="en-US"/>
              <a:t> 300mg as a single </a:t>
            </a:r>
            <a:r>
              <a:rPr b="1" dirty="0" lang="en-US" err="1"/>
              <a:t>dose.Other</a:t>
            </a:r>
            <a:r>
              <a:rPr b="1" dirty="0" lang="en-US"/>
              <a:t> alternatives include </a:t>
            </a:r>
            <a:r>
              <a:rPr b="1" dirty="0" lang="en-US" err="1"/>
              <a:t>Erithromycin</a:t>
            </a:r>
            <a:r>
              <a:rPr b="1" dirty="0" lang="en-US"/>
              <a:t> 40mg/kg daily in 3 divided doses for 3 </a:t>
            </a:r>
            <a:r>
              <a:rPr b="1" dirty="0" lang="en-US" err="1"/>
              <a:t>days.Ciprofloxacin</a:t>
            </a:r>
            <a:r>
              <a:rPr b="1" dirty="0" lang="en-US"/>
              <a:t> can be given as a single dose of 30mg/kg for patients resistance to tetracycline</a:t>
            </a:r>
          </a:p>
          <a:p>
            <a:r>
              <a:rPr b="1" dirty="0" lang="en-US" err="1"/>
              <a:t>Cotrimoxazole</a:t>
            </a:r>
            <a:r>
              <a:rPr b="1" dirty="0" lang="en-US"/>
              <a:t> 960mg BD can be given for 3 days in adult</a:t>
            </a:r>
          </a:p>
          <a:p>
            <a:r>
              <a:rPr b="1" dirty="0" lang="en-US"/>
              <a:t>Give health education to the community on how cholera is spread and to make water safe for drinking and handling of food</a:t>
            </a:r>
          </a:p>
          <a:p>
            <a:endParaRPr dirty="0" lang="en-US"/>
          </a:p>
          <a:p>
            <a:endParaRPr dirty="0" lang="en-US"/>
          </a:p>
        </p:txBody>
      </p:sp>
      <p:sp>
        <p:nvSpPr>
          <p:cNvPr id="1048996" name="Title 2"/>
          <p:cNvSpPr>
            <a:spLocks noGrp="1"/>
          </p:cNvSpPr>
          <p:nvPr>
            <p:ph type="title"/>
          </p:nvPr>
        </p:nvSpPr>
        <p:spPr/>
        <p:txBody>
          <a:bodyPr/>
          <a:p>
            <a:r>
              <a:rPr dirty="0" lang="en-US"/>
              <a:t>cont</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8997" name="Content Placeholder 1"/>
          <p:cNvSpPr>
            <a:spLocks noGrp="1"/>
          </p:cNvSpPr>
          <p:nvPr>
            <p:ph idx="1"/>
          </p:nvPr>
        </p:nvSpPr>
        <p:spPr/>
        <p:txBody>
          <a:bodyPr>
            <a:normAutofit fontScale="92500" lnSpcReduction="20000"/>
          </a:bodyPr>
          <a:p>
            <a:r>
              <a:rPr b="1" dirty="0" lang="en-US"/>
              <a:t>Surveillance: continuous monitoring of all aspects of disease including collection of morbidity and mortality </a:t>
            </a:r>
            <a:r>
              <a:rPr b="1" dirty="0" lang="en-US" err="1"/>
              <a:t>reports,field</a:t>
            </a:r>
            <a:r>
              <a:rPr b="1" dirty="0" lang="en-US"/>
              <a:t> investigations of epidemics or individual cases and laboratory investigations</a:t>
            </a:r>
          </a:p>
          <a:p>
            <a:r>
              <a:rPr b="1" dirty="0" lang="en-US"/>
              <a:t>Proper and timely case management in cholera treatment centres</a:t>
            </a:r>
          </a:p>
          <a:p>
            <a:r>
              <a:rPr b="1" dirty="0" lang="en-US"/>
              <a:t>Water purification: All water used for drinking, washing, or cooking should be sterilized by either boiling, chlorination</a:t>
            </a:r>
            <a:r>
              <a:rPr b="1" dirty="0" lang="pt-BR"/>
              <a:t> safe excreta disposal</a:t>
            </a:r>
          </a:p>
          <a:p>
            <a:r>
              <a:rPr b="1" dirty="0" lang="pt-BR"/>
              <a:t>Proper waste disposal including construction of pit latrines in the community and maintaining cleanliness</a:t>
            </a:r>
          </a:p>
          <a:p>
            <a:endParaRPr dirty="0" lang="en-US"/>
          </a:p>
        </p:txBody>
      </p:sp>
      <p:sp>
        <p:nvSpPr>
          <p:cNvPr id="1048998" name="Title 2"/>
          <p:cNvSpPr>
            <a:spLocks noGrp="1"/>
          </p:cNvSpPr>
          <p:nvPr>
            <p:ph type="title"/>
          </p:nvPr>
        </p:nvSpPr>
        <p:spPr/>
        <p:txBody>
          <a:bodyPr>
            <a:normAutofit fontScale="90000"/>
          </a:bodyPr>
          <a:p>
            <a:r>
              <a:rPr dirty="0" lang="en-US"/>
              <a:t>Prevention and control measures </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8999" name="Content Placeholder 1"/>
          <p:cNvSpPr>
            <a:spLocks noGrp="1"/>
          </p:cNvSpPr>
          <p:nvPr>
            <p:ph idx="1"/>
          </p:nvPr>
        </p:nvSpPr>
        <p:spPr/>
        <p:txBody>
          <a:bodyPr>
            <a:normAutofit fontScale="96296" lnSpcReduction="10000"/>
          </a:bodyPr>
          <a:p>
            <a:r>
              <a:rPr b="1" dirty="0" lang="en-US"/>
              <a:t>Hand washing and personal hygiene :Wash hands often with soap and safe water If no soap: scrub hands with ash or sand and rinse with safe water</a:t>
            </a:r>
          </a:p>
          <a:p>
            <a:r>
              <a:rPr b="1" dirty="0" lang="en-US"/>
              <a:t>Food safety :wash with safe water, Cook food well, keep it covered. Left </a:t>
            </a:r>
            <a:r>
              <a:rPr b="1" dirty="0" lang="en-US" err="1"/>
              <a:t>overs</a:t>
            </a:r>
            <a:r>
              <a:rPr b="1" dirty="0" lang="en-US"/>
              <a:t> should be protected against contamination. Food preparation, storage and service area should always be kept clean</a:t>
            </a:r>
          </a:p>
          <a:p>
            <a:r>
              <a:rPr b="1" dirty="0" lang="en-US"/>
              <a:t>Inspection of market places to ensure they maintain hygienic standards </a:t>
            </a:r>
            <a:r>
              <a:rPr dirty="0" lang="en-US"/>
              <a:t>,</a:t>
            </a:r>
          </a:p>
          <a:p>
            <a:r>
              <a:rPr b="1" dirty="0" lang="en-US"/>
              <a:t>Health education aims at communities adopting preventive </a:t>
            </a:r>
            <a:r>
              <a:rPr b="1" dirty="0" lang="en-US" err="1"/>
              <a:t>behaviour</a:t>
            </a:r>
            <a:r>
              <a:rPr b="1" dirty="0" lang="en-US"/>
              <a:t> for averting contamination</a:t>
            </a:r>
          </a:p>
          <a:p>
            <a:endParaRPr dirty="0" lang="en-US"/>
          </a:p>
          <a:p>
            <a:endParaRPr dirty="0" lang="en-US"/>
          </a:p>
        </p:txBody>
      </p:sp>
      <p:sp>
        <p:nvSpPr>
          <p:cNvPr id="1049000" name="Title 2"/>
          <p:cNvSpPr>
            <a:spLocks noGrp="1"/>
          </p:cNvSpPr>
          <p:nvPr>
            <p:ph type="title"/>
          </p:nvPr>
        </p:nvSpPr>
        <p:spPr/>
        <p:txBody>
          <a:bodyPr/>
          <a:p>
            <a:r>
              <a:rPr dirty="0" lang="en-US"/>
              <a:t>cont</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9001" name="Content Placeholder 1"/>
          <p:cNvSpPr>
            <a:spLocks noGrp="1"/>
          </p:cNvSpPr>
          <p:nvPr>
            <p:ph idx="1"/>
          </p:nvPr>
        </p:nvSpPr>
        <p:spPr/>
        <p:txBody>
          <a:bodyPr>
            <a:normAutofit/>
          </a:bodyPr>
          <a:p>
            <a:r>
              <a:rPr b="1" dirty="0" lang="en-US"/>
              <a:t>Food handlers should wear a clean gown and apron/hair cover when preparing and serving food; gowns used during food preparation and service should be removed when visiting toilet, cleaning rooms and during compound sanitation</a:t>
            </a:r>
          </a:p>
          <a:p>
            <a:endParaRPr dirty="0" lang="en-US"/>
          </a:p>
          <a:p>
            <a:endParaRPr dirty="0" lang="en-US"/>
          </a:p>
        </p:txBody>
      </p:sp>
      <p:sp>
        <p:nvSpPr>
          <p:cNvPr id="1049002" name="Title 2"/>
          <p:cNvSpPr>
            <a:spLocks noGrp="1"/>
          </p:cNvSpPr>
          <p:nvPr>
            <p:ph type="title"/>
          </p:nvPr>
        </p:nvSpPr>
        <p:spPr/>
        <p:txBody>
          <a:bodyPr/>
          <a:p>
            <a:r>
              <a:rPr dirty="0" lang="en-US"/>
              <a:t>CONT</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9003" name="Content Placeholder 1"/>
          <p:cNvSpPr>
            <a:spLocks noGrp="1"/>
          </p:cNvSpPr>
          <p:nvPr>
            <p:ph idx="1"/>
          </p:nvPr>
        </p:nvSpPr>
        <p:spPr/>
        <p:txBody>
          <a:bodyPr>
            <a:normAutofit lnSpcReduction="10000"/>
          </a:bodyPr>
          <a:p>
            <a:r>
              <a:rPr b="1" dirty="0" lang="en-US"/>
              <a:t>This is an infection of the small intestines by protozoa called </a:t>
            </a:r>
            <a:r>
              <a:rPr b="1" dirty="0" i="1" lang="en-US" err="1">
                <a:solidFill>
                  <a:srgbClr val="FF0000"/>
                </a:solidFill>
              </a:rPr>
              <a:t>Giardia</a:t>
            </a:r>
            <a:r>
              <a:rPr b="1" dirty="0" lang="en-US"/>
              <a:t> </a:t>
            </a:r>
            <a:r>
              <a:rPr b="1" dirty="0" i="1" lang="en-US" err="1">
                <a:solidFill>
                  <a:srgbClr val="FF0000"/>
                </a:solidFill>
              </a:rPr>
              <a:t>lamblia</a:t>
            </a:r>
            <a:r>
              <a:rPr b="1" dirty="0" lang="en-US"/>
              <a:t>. </a:t>
            </a:r>
          </a:p>
          <a:p>
            <a:r>
              <a:rPr b="1" dirty="0" lang="en-US"/>
              <a:t>The disease may be mild (asymptomatic) in some individuals, while in others it may cause </a:t>
            </a:r>
            <a:r>
              <a:rPr b="1" dirty="0" lang="en-US" err="1"/>
              <a:t>diarrhoea</a:t>
            </a:r>
            <a:r>
              <a:rPr b="1" dirty="0" lang="en-US"/>
              <a:t>, </a:t>
            </a:r>
            <a:r>
              <a:rPr b="1" dirty="0" lang="en-US" err="1"/>
              <a:t>malabsorption</a:t>
            </a:r>
            <a:r>
              <a:rPr b="1" dirty="0" lang="en-US"/>
              <a:t> of digested nutrients and weight loss. </a:t>
            </a:r>
          </a:p>
          <a:p>
            <a:r>
              <a:rPr b="1" dirty="0" lang="en-US" err="1"/>
              <a:t>Giardiasis</a:t>
            </a:r>
            <a:r>
              <a:rPr b="1" dirty="0" lang="en-US"/>
              <a:t> is found in all the countries of the world, but it is more common in developing countries such as Kenya, where the water supply may be contaminated by human </a:t>
            </a:r>
            <a:r>
              <a:rPr b="1" dirty="0" lang="en-US" err="1"/>
              <a:t>faeces</a:t>
            </a:r>
            <a:r>
              <a:rPr b="1" dirty="0" lang="en-US"/>
              <a:t> or sewerage</a:t>
            </a:r>
            <a:r>
              <a:rPr dirty="0" lang="en-US"/>
              <a:t>.</a:t>
            </a:r>
            <a:r>
              <a:rPr b="1" dirty="0" lang="en-US"/>
              <a:t> </a:t>
            </a:r>
            <a:endParaRPr dirty="0" lang="en-US"/>
          </a:p>
          <a:p>
            <a:endParaRPr dirty="0" lang="en-US"/>
          </a:p>
        </p:txBody>
      </p:sp>
      <p:sp>
        <p:nvSpPr>
          <p:cNvPr id="1049004" name="Title 2"/>
          <p:cNvSpPr>
            <a:spLocks noGrp="1"/>
          </p:cNvSpPr>
          <p:nvPr>
            <p:ph type="title"/>
          </p:nvPr>
        </p:nvSpPr>
        <p:spPr/>
        <p:txBody>
          <a:bodyPr>
            <a:normAutofit fontScale="90000"/>
          </a:bodyPr>
          <a:p>
            <a:pPr algn="ctr"/>
            <a:br>
              <a:rPr dirty="0" lang="en-US"/>
            </a:br>
            <a:r>
              <a:rPr dirty="0" lang="en-US"/>
              <a:t>GIARDIASIS </a:t>
            </a:r>
            <a:br>
              <a:rPr dirty="0" lang="en-US"/>
            </a:b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8641" name="Content Placeholder 1"/>
          <p:cNvSpPr>
            <a:spLocks noGrp="1"/>
          </p:cNvSpPr>
          <p:nvPr>
            <p:ph idx="1"/>
          </p:nvPr>
        </p:nvSpPr>
        <p:spPr/>
        <p:txBody>
          <a:bodyPr/>
          <a:p>
            <a:r>
              <a:rPr b="1" dirty="0" lang="en-US"/>
              <a:t>A case is defined as </a:t>
            </a:r>
            <a:r>
              <a:rPr b="1" dirty="0" lang="en-US">
                <a:latin typeface="Arial"/>
              </a:rPr>
              <a:t>“</a:t>
            </a:r>
            <a:r>
              <a:rPr b="1" dirty="0" lang="en-US"/>
              <a:t>a person in the population or study group identified as having the particular disease, health disorder, or condition under investigation</a:t>
            </a:r>
            <a:r>
              <a:rPr b="1" dirty="0" lang="en-US">
                <a:latin typeface="Arial"/>
              </a:rPr>
              <a:t>”</a:t>
            </a:r>
            <a:endParaRPr b="1" dirty="0" lang="en-US"/>
          </a:p>
          <a:p>
            <a:pPr>
              <a:buNone/>
            </a:pPr>
            <a:r>
              <a:rPr b="1" dirty="0" lang="en-US"/>
              <a:t>Carriers:</a:t>
            </a:r>
            <a:r>
              <a:rPr b="1" dirty="0" sz="2800" lang="en-US"/>
              <a:t> It is </a:t>
            </a:r>
            <a:r>
              <a:rPr b="1" dirty="0" sz="2800" lang="en-US">
                <a:latin typeface="Arial"/>
              </a:rPr>
              <a:t>“</a:t>
            </a:r>
            <a:r>
              <a:rPr b="1" dirty="0" sz="2800" lang="en-US"/>
              <a:t>an infected person or animal that harbors a specific infectious agent in the absence of discernible (visible) clinical disease and serves as a potential source of infection to others</a:t>
            </a:r>
            <a:endParaRPr b="1" dirty="0" lang="en-US"/>
          </a:p>
        </p:txBody>
      </p:sp>
      <p:sp>
        <p:nvSpPr>
          <p:cNvPr id="1048642" name="Title 2"/>
          <p:cNvSpPr>
            <a:spLocks noGrp="1"/>
          </p:cNvSpPr>
          <p:nvPr>
            <p:ph type="title"/>
          </p:nvPr>
        </p:nvSpPr>
        <p:spPr/>
        <p:txBody>
          <a:bodyPr/>
          <a:p>
            <a:r>
              <a:rPr dirty="0" lang="en-US"/>
              <a:t>Cases</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9005" name="Content Placeholder 1"/>
          <p:cNvSpPr>
            <a:spLocks noGrp="1"/>
          </p:cNvSpPr>
          <p:nvPr>
            <p:ph idx="1"/>
          </p:nvPr>
        </p:nvSpPr>
        <p:spPr/>
        <p:txBody>
          <a:bodyPr>
            <a:normAutofit fontScale="92500" lnSpcReduction="20000"/>
          </a:bodyPr>
          <a:p>
            <a:r>
              <a:rPr b="1" dirty="0" lang="en-US"/>
              <a:t>Often, the disease is spread from person to person, especially within families by asymptomatic carriers. </a:t>
            </a:r>
          </a:p>
          <a:p>
            <a:r>
              <a:rPr b="1" dirty="0" lang="en-US"/>
              <a:t>Cysts which are excreted in the stool of an infected person remain infectious for up to three months in cold water or four days if the temperature is 37ºC. </a:t>
            </a:r>
          </a:p>
          <a:p>
            <a:r>
              <a:rPr b="1" dirty="0" lang="en-US"/>
              <a:t>As soon as the cysts are ingested by a human being, they are activated by the hydrochloric acid in the stomach.</a:t>
            </a:r>
          </a:p>
          <a:p>
            <a:r>
              <a:rPr b="1" dirty="0" lang="en-US"/>
              <a:t> </a:t>
            </a:r>
            <a:r>
              <a:rPr b="1" dirty="0" lang="en-US" err="1"/>
              <a:t>Trophozoites</a:t>
            </a:r>
            <a:r>
              <a:rPr b="1" dirty="0" lang="en-US"/>
              <a:t> emerge and adhere to the wall of the upper portion of the small intestine. Here they begin to multiply and in about 10 - 14 days, the symptoms manifest</a:t>
            </a:r>
          </a:p>
        </p:txBody>
      </p:sp>
      <p:sp>
        <p:nvSpPr>
          <p:cNvPr id="1049006" name="Title 2"/>
          <p:cNvSpPr>
            <a:spLocks noGrp="1"/>
          </p:cNvSpPr>
          <p:nvPr>
            <p:ph type="title"/>
          </p:nvPr>
        </p:nvSpPr>
        <p:spPr/>
        <p:txBody>
          <a:bodyPr>
            <a:normAutofit fontScale="90000"/>
          </a:bodyPr>
          <a:p>
            <a:br>
              <a:rPr dirty="0" lang="en-US"/>
            </a:br>
            <a:r>
              <a:rPr dirty="0" lang="en-US"/>
              <a:t>Mode of Transmission</a:t>
            </a:r>
            <a:br>
              <a:rPr dirty="0" lang="en-US"/>
            </a:br>
            <a:endParaRPr dirty="0"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007" name="Content Placeholder 1"/>
          <p:cNvSpPr>
            <a:spLocks noGrp="1"/>
          </p:cNvSpPr>
          <p:nvPr>
            <p:ph idx="1"/>
          </p:nvPr>
        </p:nvSpPr>
        <p:spPr/>
        <p:txBody>
          <a:bodyPr>
            <a:normAutofit fontScale="92500" lnSpcReduction="20000"/>
          </a:bodyPr>
          <a:p>
            <a:r>
              <a:rPr b="1" dirty="0" lang="en-US"/>
              <a:t>Acute </a:t>
            </a:r>
            <a:r>
              <a:rPr b="1" dirty="0" lang="en-US" err="1"/>
              <a:t>giardiasis</a:t>
            </a:r>
            <a:r>
              <a:rPr b="1" dirty="0" lang="en-US"/>
              <a:t> is </a:t>
            </a:r>
            <a:r>
              <a:rPr b="1" dirty="0" lang="en-US" err="1"/>
              <a:t>characterised</a:t>
            </a:r>
            <a:r>
              <a:rPr b="1" dirty="0" lang="en-US"/>
              <a:t> by sudden onset of nausea, loss of appetite, abdominal distension (bloating sensation), prominent bowel sounds, and </a:t>
            </a:r>
            <a:r>
              <a:rPr b="1" dirty="0" lang="en-US" err="1"/>
              <a:t>diarrhoea</a:t>
            </a:r>
            <a:r>
              <a:rPr b="1" dirty="0" lang="en-US"/>
              <a:t> with frequent, frothy, yellowish stools with offensive </a:t>
            </a:r>
            <a:r>
              <a:rPr b="1" dirty="0" lang="en-US" err="1"/>
              <a:t>odour</a:t>
            </a:r>
            <a:r>
              <a:rPr b="1" dirty="0" lang="en-US"/>
              <a:t>. Fatigue, lethargy and weight loss often occur. </a:t>
            </a:r>
          </a:p>
          <a:p>
            <a:r>
              <a:rPr b="1" dirty="0" lang="en-US"/>
              <a:t>After about three weeks the symptoms reduce in severity and for many of the patients, this is the beginning of spontaneous recovery. </a:t>
            </a:r>
          </a:p>
          <a:p>
            <a:r>
              <a:rPr b="1" dirty="0" lang="en-US"/>
              <a:t>Some patients however, remain symptomatic and continue to lose weight because of ongoing </a:t>
            </a:r>
            <a:r>
              <a:rPr b="1" dirty="0" lang="en-US" err="1"/>
              <a:t>malabsorption</a:t>
            </a:r>
            <a:r>
              <a:rPr b="1" dirty="0" lang="en-US"/>
              <a:t> of nutrients, mostly fat, vitamin B12 and lactose. The disease may persist for months or years</a:t>
            </a:r>
          </a:p>
          <a:p>
            <a:endParaRPr dirty="0" lang="en-US"/>
          </a:p>
        </p:txBody>
      </p:sp>
      <p:sp>
        <p:nvSpPr>
          <p:cNvPr id="1049008" name="Title 2"/>
          <p:cNvSpPr>
            <a:spLocks noGrp="1"/>
          </p:cNvSpPr>
          <p:nvPr>
            <p:ph type="title"/>
          </p:nvPr>
        </p:nvSpPr>
        <p:spPr/>
        <p:txBody>
          <a:bodyPr/>
          <a:p>
            <a:r>
              <a:rPr dirty="0" lang="en-US"/>
              <a:t>Clinical features</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009" name="Content Placeholder 1"/>
          <p:cNvSpPr>
            <a:spLocks noGrp="1"/>
          </p:cNvSpPr>
          <p:nvPr>
            <p:ph idx="1"/>
          </p:nvPr>
        </p:nvSpPr>
        <p:spPr/>
        <p:txBody>
          <a:bodyPr>
            <a:normAutofit fontScale="96296" lnSpcReduction="20000"/>
          </a:bodyPr>
          <a:p>
            <a:r>
              <a:rPr b="1" dirty="0" lang="en-US"/>
              <a:t>Diagnosis of </a:t>
            </a:r>
            <a:r>
              <a:rPr b="1" dirty="0" lang="en-US" err="1"/>
              <a:t>giardiasis</a:t>
            </a:r>
            <a:r>
              <a:rPr b="1" dirty="0" lang="en-US"/>
              <a:t> is often difficult to establish because stool examination rarely reveals motile </a:t>
            </a:r>
            <a:r>
              <a:rPr b="1" dirty="0" lang="en-US" err="1"/>
              <a:t>trophozoites</a:t>
            </a:r>
            <a:r>
              <a:rPr b="1" dirty="0" lang="en-US"/>
              <a:t>. However, approximately 60% of samples will show cysts.</a:t>
            </a:r>
          </a:p>
          <a:p>
            <a:r>
              <a:rPr b="1" dirty="0" lang="en-US"/>
              <a:t>The diagnosis is therefore made through the following ways:</a:t>
            </a:r>
          </a:p>
          <a:p>
            <a:pPr indent="-514350" lvl="0" marL="624078">
              <a:buFont typeface="+mj-lt"/>
              <a:buAutoNum type="arabicPeriod"/>
            </a:pPr>
            <a:r>
              <a:rPr b="1" dirty="0" lang="en-US"/>
              <a:t>Stool microscopy to show cysts (three separate stool specimens should be collected to increase sensitivity of</a:t>
            </a:r>
            <a:br>
              <a:rPr b="1" dirty="0" lang="en-US"/>
            </a:br>
            <a:r>
              <a:rPr b="1" dirty="0" lang="en-US"/>
              <a:t>the test)</a:t>
            </a:r>
          </a:p>
          <a:p>
            <a:pPr indent="-514350" lvl="0" marL="624078">
              <a:buFont typeface="+mj-lt"/>
              <a:buAutoNum type="arabicPeriod"/>
            </a:pPr>
            <a:r>
              <a:rPr b="1" dirty="0" lang="en-US"/>
              <a:t>Serology (</a:t>
            </a:r>
            <a:r>
              <a:rPr b="1" dirty="0" lang="en-US" err="1"/>
              <a:t>giardia</a:t>
            </a:r>
            <a:r>
              <a:rPr b="1" dirty="0" lang="en-US"/>
              <a:t> antigens can be detected in stools) - </a:t>
            </a:r>
            <a:br>
              <a:rPr b="1" dirty="0" lang="en-US"/>
            </a:br>
            <a:r>
              <a:rPr b="1" dirty="0" lang="en-US"/>
              <a:t>immunological test</a:t>
            </a:r>
          </a:p>
          <a:p>
            <a:endParaRPr dirty="0" lang="en-US"/>
          </a:p>
        </p:txBody>
      </p:sp>
      <p:sp>
        <p:nvSpPr>
          <p:cNvPr id="1049010" name="Title 2"/>
          <p:cNvSpPr>
            <a:spLocks noGrp="1"/>
          </p:cNvSpPr>
          <p:nvPr>
            <p:ph type="title"/>
          </p:nvPr>
        </p:nvSpPr>
        <p:spPr/>
        <p:txBody>
          <a:bodyPr/>
          <a:p>
            <a:r>
              <a:rPr dirty="0" lang="en-US"/>
              <a:t>Diagnosis</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9011" name="Content Placeholder 1"/>
          <p:cNvSpPr>
            <a:spLocks noGrp="1"/>
          </p:cNvSpPr>
          <p:nvPr>
            <p:ph idx="1"/>
          </p:nvPr>
        </p:nvSpPr>
        <p:spPr/>
        <p:txBody>
          <a:bodyPr>
            <a:normAutofit fontScale="92500" lnSpcReduction="10000"/>
          </a:bodyPr>
          <a:p>
            <a:pPr lvl="0"/>
            <a:r>
              <a:rPr b="1" dirty="0" sz="3600" lang="en-US"/>
              <a:t>Oral </a:t>
            </a:r>
            <a:r>
              <a:rPr b="1" dirty="0" sz="3600" lang="en-US" err="1"/>
              <a:t>tinidazole</a:t>
            </a:r>
            <a:r>
              <a:rPr b="1" dirty="0" sz="3600" lang="en-US"/>
              <a:t> 50mg/kg body weight single dose</a:t>
            </a:r>
          </a:p>
          <a:p>
            <a:pPr lvl="0"/>
            <a:r>
              <a:rPr b="1" dirty="0" sz="3600" lang="en-US"/>
              <a:t>Oral </a:t>
            </a:r>
            <a:r>
              <a:rPr b="1" dirty="0" sz="3600" lang="en-US" err="1"/>
              <a:t>metronidazole</a:t>
            </a:r>
            <a:r>
              <a:rPr b="1" dirty="0" sz="3600" lang="en-US"/>
              <a:t> 2g single dose. Repeat the dose after ten days to increase the cure rate</a:t>
            </a:r>
          </a:p>
          <a:p>
            <a:pPr lvl="0"/>
            <a:r>
              <a:rPr b="1" dirty="0" sz="3600" lang="en-US"/>
              <a:t>Oral </a:t>
            </a:r>
            <a:r>
              <a:rPr b="1" dirty="0" sz="3600" lang="en-US" err="1"/>
              <a:t>metronidazole</a:t>
            </a:r>
            <a:r>
              <a:rPr b="1" dirty="0" sz="3600" lang="en-US"/>
              <a:t> 250mg eight hourly for seven days</a:t>
            </a:r>
          </a:p>
          <a:p>
            <a:pPr lvl="0"/>
            <a:r>
              <a:rPr b="1" dirty="0" sz="2900" lang="en-US" err="1">
                <a:effectLst>
                  <a:outerShdw algn="tl" blurRad="38100" dir="2700000" dist="38100">
                    <a:srgbClr val="C0C0C0"/>
                  </a:outerShdw>
                </a:effectLst>
                <a:latin typeface="Arial" charset="0"/>
              </a:rPr>
              <a:t>Quinacrine</a:t>
            </a:r>
            <a:r>
              <a:rPr b="1" dirty="0" sz="2900" lang="en-US">
                <a:effectLst>
                  <a:outerShdw algn="tl" blurRad="38100" dir="2700000" dist="38100">
                    <a:srgbClr val="C0C0C0"/>
                  </a:outerShdw>
                </a:effectLst>
                <a:latin typeface="Arial" charset="0"/>
              </a:rPr>
              <a:t> (</a:t>
            </a:r>
            <a:r>
              <a:rPr b="1" dirty="0" sz="2900" lang="en-US" err="1">
                <a:effectLst>
                  <a:outerShdw algn="tl" blurRad="38100" dir="2700000" dist="38100">
                    <a:srgbClr val="C0C0C0"/>
                  </a:outerShdw>
                </a:effectLst>
                <a:latin typeface="Arial" charset="0"/>
              </a:rPr>
              <a:t>Atabrine</a:t>
            </a:r>
            <a:r>
              <a:rPr b="1" dirty="0" sz="2900" lang="en-US">
                <a:effectLst>
                  <a:outerShdw algn="tl" blurRad="38100" dir="2700000" dist="38100">
                    <a:srgbClr val="C0C0C0"/>
                  </a:outerShdw>
                </a:effectLst>
                <a:latin typeface="Arial" charset="0"/>
              </a:rPr>
              <a:t>)</a:t>
            </a:r>
          </a:p>
          <a:p>
            <a:pPr indent="-139700" lvl="2" marL="822325">
              <a:spcAft>
                <a:spcPct val="15000"/>
              </a:spcAft>
              <a:buClr>
                <a:srgbClr val="FFFF00"/>
              </a:buClr>
              <a:buFont typeface="Wingdings" pitchFamily="10" charset="2"/>
              <a:buChar char="Ÿ"/>
            </a:pPr>
            <a:r>
              <a:rPr b="1" dirty="0" sz="2700" lang="en-US">
                <a:effectLst>
                  <a:outerShdw algn="tl" blurRad="38100" dir="2700000" dist="38100">
                    <a:srgbClr val="C0C0C0"/>
                  </a:outerShdw>
                </a:effectLst>
                <a:latin typeface="Arial" charset="0"/>
              </a:rPr>
              <a:t>Dose 100mg </a:t>
            </a:r>
            <a:r>
              <a:rPr b="1" dirty="0" sz="2700" lang="en-US" err="1">
                <a:effectLst>
                  <a:outerShdw algn="tl" blurRad="38100" dir="2700000" dist="38100">
                    <a:srgbClr val="C0C0C0"/>
                  </a:outerShdw>
                </a:effectLst>
                <a:latin typeface="Arial" charset="0"/>
              </a:rPr>
              <a:t>tid</a:t>
            </a:r>
            <a:r>
              <a:rPr b="1" dirty="0" sz="2700" lang="en-US">
                <a:effectLst>
                  <a:outerShdw algn="tl" blurRad="38100" dir="2700000" dist="38100">
                    <a:srgbClr val="C0C0C0"/>
                  </a:outerShdw>
                </a:effectLst>
                <a:latin typeface="Arial" charset="0"/>
              </a:rPr>
              <a:t> x 5 to 7 days (7 mg / kg / day</a:t>
            </a:r>
            <a:endParaRPr b="1" dirty="0" sz="3600" lang="en-US"/>
          </a:p>
          <a:p>
            <a:pPr>
              <a:buNone/>
            </a:pPr>
            <a:endParaRPr dirty="0" lang="en-US"/>
          </a:p>
        </p:txBody>
      </p:sp>
      <p:sp>
        <p:nvSpPr>
          <p:cNvPr id="1049012" name="Title 2"/>
          <p:cNvSpPr>
            <a:spLocks noGrp="1"/>
          </p:cNvSpPr>
          <p:nvPr>
            <p:ph type="title"/>
          </p:nvPr>
        </p:nvSpPr>
        <p:spPr/>
        <p:txBody>
          <a:bodyPr/>
          <a:p>
            <a:r>
              <a:rPr dirty="0" lang="en-US"/>
              <a:t>Management</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013" name="Content Placeholder 1"/>
          <p:cNvSpPr>
            <a:spLocks noGrp="1"/>
          </p:cNvSpPr>
          <p:nvPr>
            <p:ph idx="1"/>
          </p:nvPr>
        </p:nvSpPr>
        <p:spPr/>
        <p:txBody>
          <a:bodyPr>
            <a:normAutofit/>
          </a:bodyPr>
          <a:p>
            <a:r>
              <a:rPr b="1" dirty="0" lang="en-US"/>
              <a:t>The cysts of </a:t>
            </a:r>
            <a:r>
              <a:rPr b="1" dirty="0" lang="en-US" err="1"/>
              <a:t>giardia</a:t>
            </a:r>
            <a:r>
              <a:rPr b="1" dirty="0" lang="en-US"/>
              <a:t> </a:t>
            </a:r>
            <a:r>
              <a:rPr b="1" dirty="0" lang="en-US" err="1"/>
              <a:t>lamblia</a:t>
            </a:r>
            <a:r>
              <a:rPr b="1" dirty="0" lang="en-US"/>
              <a:t> are not affected by chlorine treatment of water or by iodine. However, they are highly susceptible to heat, therefore, the following preventive measures are important:</a:t>
            </a:r>
          </a:p>
          <a:p>
            <a:pPr indent="-514350" lvl="0" marL="624078">
              <a:buFont typeface="+mj-lt"/>
              <a:buAutoNum type="alphaLcParenR"/>
            </a:pPr>
            <a:r>
              <a:rPr b="1" dirty="0" lang="en-US"/>
              <a:t>Cooking food and boiling drinking water to kill the cysts</a:t>
            </a:r>
          </a:p>
          <a:p>
            <a:pPr indent="-514350" lvl="0" marL="624078">
              <a:buFont typeface="+mj-lt"/>
              <a:buAutoNum type="alphaLcParenR"/>
            </a:pPr>
            <a:r>
              <a:rPr b="1" dirty="0" lang="en-US"/>
              <a:t>Advise people to avoid eating raw salads, ice cream, unpeeled fruit and ice cubes in endemic areas</a:t>
            </a:r>
          </a:p>
          <a:p>
            <a:pPr indent="-514350" lvl="0" marL="624078">
              <a:buFont typeface="+mj-lt"/>
              <a:buAutoNum type="alphaLcParenR"/>
            </a:pPr>
            <a:r>
              <a:rPr b="1" dirty="0" lang="en-US"/>
              <a:t>Use of sand filters is also effective in protecting water from </a:t>
            </a:r>
            <a:r>
              <a:rPr b="1" dirty="0" lang="en-US" err="1"/>
              <a:t>giardia</a:t>
            </a:r>
            <a:r>
              <a:rPr b="1" dirty="0" lang="en-US"/>
              <a:t> cysts</a:t>
            </a:r>
          </a:p>
          <a:p>
            <a:pPr indent="-514350" lvl="0" marL="624078">
              <a:buFont typeface="+mj-lt"/>
              <a:buAutoNum type="alphaLcParenR"/>
            </a:pPr>
            <a:r>
              <a:rPr b="1" dirty="0" lang="en-US"/>
              <a:t>Tracing and treatment of healthy human carriers</a:t>
            </a:r>
          </a:p>
          <a:p>
            <a:endParaRPr dirty="0" lang="en-US"/>
          </a:p>
        </p:txBody>
      </p:sp>
      <p:sp>
        <p:nvSpPr>
          <p:cNvPr id="1049014" name="Title 2"/>
          <p:cNvSpPr>
            <a:spLocks noGrp="1"/>
          </p:cNvSpPr>
          <p:nvPr>
            <p:ph type="title"/>
          </p:nvPr>
        </p:nvSpPr>
        <p:spPr/>
        <p:txBody>
          <a:bodyPr/>
          <a:p>
            <a:r>
              <a:rPr dirty="0" lang="en-US"/>
              <a:t>Prevention and control</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015" name="Content Placeholder 1"/>
          <p:cNvSpPr>
            <a:spLocks noGrp="1"/>
          </p:cNvSpPr>
          <p:nvPr>
            <p:ph idx="1"/>
          </p:nvPr>
        </p:nvSpPr>
        <p:spPr/>
        <p:txBody>
          <a:bodyPr>
            <a:noAutofit/>
          </a:bodyPr>
          <a:p>
            <a:r>
              <a:rPr b="1" dirty="0" sz="2800" lang="en-US"/>
              <a:t>This is a </a:t>
            </a:r>
            <a:r>
              <a:rPr b="1" dirty="0" sz="2800" lang="en-US" err="1"/>
              <a:t>protozoal</a:t>
            </a:r>
            <a:r>
              <a:rPr b="1" dirty="0" sz="2800" lang="en-US"/>
              <a:t> infection mainly of the intestinal mucous membrane in humans caused by </a:t>
            </a:r>
            <a:r>
              <a:rPr b="1" dirty="0" sz="2800" i="1" lang="en-US" err="1"/>
              <a:t>entamoeba</a:t>
            </a:r>
            <a:r>
              <a:rPr b="1" dirty="0" sz="2800" i="1" lang="en-US"/>
              <a:t> </a:t>
            </a:r>
            <a:r>
              <a:rPr b="1" dirty="0" sz="2800" i="1" lang="en-US" err="1"/>
              <a:t>histolytica</a:t>
            </a:r>
            <a:r>
              <a:rPr b="1" dirty="0" sz="2800" lang="en-US"/>
              <a:t>. </a:t>
            </a:r>
          </a:p>
          <a:p>
            <a:r>
              <a:rPr b="1" dirty="0" sz="2800" lang="en-US"/>
              <a:t>The disease is found in all parts of the world but more common where sanitary conditions are poor. </a:t>
            </a:r>
          </a:p>
          <a:p>
            <a:r>
              <a:rPr b="1" dirty="0" sz="2800" lang="en-US" err="1"/>
              <a:t>Amoebiasis</a:t>
            </a:r>
            <a:r>
              <a:rPr b="1" dirty="0" sz="2800" lang="en-US"/>
              <a:t> can occur in families or spread through institutions but usually does not occur in epidemics</a:t>
            </a:r>
          </a:p>
        </p:txBody>
      </p:sp>
      <p:sp>
        <p:nvSpPr>
          <p:cNvPr id="1049016" name="Title 2"/>
          <p:cNvSpPr>
            <a:spLocks noGrp="1"/>
          </p:cNvSpPr>
          <p:nvPr>
            <p:ph type="title"/>
          </p:nvPr>
        </p:nvSpPr>
        <p:spPr/>
        <p:txBody>
          <a:bodyPr/>
          <a:p>
            <a:pPr algn="ctr"/>
            <a:r>
              <a:rPr dirty="0" lang="en-US"/>
              <a:t>AMOEBIASIS</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9017" name="Content Placeholder 1"/>
          <p:cNvSpPr>
            <a:spLocks noGrp="1"/>
          </p:cNvSpPr>
          <p:nvPr>
            <p:ph idx="1"/>
          </p:nvPr>
        </p:nvSpPr>
        <p:spPr/>
        <p:txBody>
          <a:bodyPr/>
          <a:p>
            <a:r>
              <a:rPr b="1" dirty="0" lang="en-US"/>
              <a:t>Cysts are passed from person to person by the </a:t>
            </a:r>
            <a:r>
              <a:rPr b="1" dirty="0" lang="en-US" err="1"/>
              <a:t>faecal</a:t>
            </a:r>
            <a:r>
              <a:rPr b="1" dirty="0" lang="en-US"/>
              <a:t>-oral route, by fingers soiled with </a:t>
            </a:r>
            <a:r>
              <a:rPr b="1" dirty="0" lang="en-US" err="1"/>
              <a:t>faeces</a:t>
            </a:r>
            <a:r>
              <a:rPr b="1" dirty="0" lang="en-US"/>
              <a:t> either directly into the mouth or via food. </a:t>
            </a:r>
          </a:p>
          <a:p>
            <a:r>
              <a:rPr b="1" dirty="0" lang="en-US"/>
              <a:t>Infections may also occur from drinking contaminated water.</a:t>
            </a:r>
          </a:p>
          <a:p>
            <a:r>
              <a:rPr b="1" dirty="0" lang="en-US"/>
              <a:t> </a:t>
            </a:r>
            <a:r>
              <a:rPr b="1" dirty="0" lang="en-US" err="1"/>
              <a:t>Amoebiasis</a:t>
            </a:r>
            <a:r>
              <a:rPr b="1" dirty="0" lang="en-US"/>
              <a:t> can occasionally spread from the bowels to other organs of the body, especially to the liver leading to amoebic liver disease</a:t>
            </a:r>
          </a:p>
        </p:txBody>
      </p:sp>
      <p:sp>
        <p:nvSpPr>
          <p:cNvPr id="1049018" name="Title 2"/>
          <p:cNvSpPr>
            <a:spLocks noGrp="1"/>
          </p:cNvSpPr>
          <p:nvPr>
            <p:ph type="title"/>
          </p:nvPr>
        </p:nvSpPr>
        <p:spPr/>
        <p:txBody>
          <a:bodyPr>
            <a:normAutofit fontScale="90000"/>
          </a:bodyPr>
          <a:p>
            <a:br>
              <a:rPr dirty="0" lang="en-US"/>
            </a:br>
            <a:r>
              <a:rPr dirty="0" lang="en-US"/>
              <a:t>Mode of Transmission</a:t>
            </a:r>
            <a:br>
              <a:rPr dirty="0" lang="en-US"/>
            </a:br>
            <a:endParaRPr dirty="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019" name="Content Placeholder 1"/>
          <p:cNvSpPr>
            <a:spLocks noGrp="1"/>
          </p:cNvSpPr>
          <p:nvPr>
            <p:ph idx="1"/>
          </p:nvPr>
        </p:nvSpPr>
        <p:spPr/>
        <p:txBody>
          <a:bodyPr/>
          <a:p>
            <a:r>
              <a:rPr b="1" dirty="0" sz="3200" lang="en-US"/>
              <a:t>The signs and symptoms of </a:t>
            </a:r>
            <a:r>
              <a:rPr b="1" dirty="0" sz="3200" lang="en-US" err="1"/>
              <a:t>amoebiasis</a:t>
            </a:r>
            <a:r>
              <a:rPr b="1" dirty="0" sz="3200" lang="en-US"/>
              <a:t> include:</a:t>
            </a:r>
          </a:p>
          <a:p>
            <a:pPr indent="-514350" lvl="0" marL="624078">
              <a:buFont typeface="+mj-lt"/>
              <a:buAutoNum type="alphaLcParenR"/>
            </a:pPr>
            <a:r>
              <a:rPr b="1" dirty="0" sz="3200" lang="en-US"/>
              <a:t>Colicky abdominal pain </a:t>
            </a:r>
          </a:p>
          <a:p>
            <a:pPr indent="-514350" lvl="0" marL="624078">
              <a:buFont typeface="+mj-lt"/>
              <a:buAutoNum type="alphaLcParenR"/>
            </a:pPr>
            <a:r>
              <a:rPr b="1" dirty="0" sz="3200" lang="en-US"/>
              <a:t>Watery foul smelling </a:t>
            </a:r>
            <a:r>
              <a:rPr b="1" dirty="0" sz="3200" lang="en-US" err="1"/>
              <a:t>diarrhoea</a:t>
            </a:r>
            <a:r>
              <a:rPr b="1" dirty="0" sz="3200" lang="en-US"/>
              <a:t> containing blood-streaked mucus</a:t>
            </a:r>
          </a:p>
          <a:p>
            <a:pPr indent="-514350" lvl="0" marL="624078">
              <a:buFont typeface="+mj-lt"/>
              <a:buAutoNum type="alphaLcParenR"/>
            </a:pPr>
            <a:r>
              <a:rPr b="1" dirty="0" sz="3200" lang="en-US"/>
              <a:t>There may be a hard large tender abdominal mass (amoebic)</a:t>
            </a:r>
            <a:r>
              <a:rPr b="1" dirty="0" sz="3200" i="1" lang="en-US"/>
              <a:t> </a:t>
            </a:r>
            <a:endParaRPr b="1" dirty="0" sz="3200" lang="en-US"/>
          </a:p>
          <a:p>
            <a:endParaRPr dirty="0" lang="en-US"/>
          </a:p>
        </p:txBody>
      </p:sp>
      <p:sp>
        <p:nvSpPr>
          <p:cNvPr id="1049020" name="Title 2"/>
          <p:cNvSpPr>
            <a:spLocks noGrp="1"/>
          </p:cNvSpPr>
          <p:nvPr>
            <p:ph type="title"/>
          </p:nvPr>
        </p:nvSpPr>
        <p:spPr/>
        <p:txBody>
          <a:bodyPr/>
          <a:p>
            <a:r>
              <a:rPr dirty="0" lang="en-US"/>
              <a:t>Clinical features</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021" name="Content Placeholder 1"/>
          <p:cNvSpPr>
            <a:spLocks noGrp="1"/>
          </p:cNvSpPr>
          <p:nvPr>
            <p:ph idx="1"/>
          </p:nvPr>
        </p:nvSpPr>
        <p:spPr/>
        <p:txBody>
          <a:bodyPr>
            <a:normAutofit fontScale="92500" lnSpcReduction="20000"/>
          </a:bodyPr>
          <a:p>
            <a:r>
              <a:rPr b="1" dirty="0" lang="en-US"/>
              <a:t>Once the cysts are ingested, the emerging </a:t>
            </a:r>
            <a:r>
              <a:rPr b="1" dirty="0" lang="en-US" err="1"/>
              <a:t>trophozoites</a:t>
            </a:r>
            <a:r>
              <a:rPr b="1" dirty="0" lang="en-US"/>
              <a:t> take up residence in the </a:t>
            </a:r>
            <a:br>
              <a:rPr b="1" dirty="0" lang="en-US"/>
            </a:br>
            <a:r>
              <a:rPr b="1" dirty="0" lang="en-US"/>
              <a:t>intestinal mucosa. </a:t>
            </a:r>
          </a:p>
          <a:p>
            <a:r>
              <a:rPr b="1" dirty="0" lang="en-US"/>
              <a:t>The organisms multiply in the mucosa (causing the formation of bottle-shaped ulcers each 1-2cm in diameter). </a:t>
            </a:r>
          </a:p>
          <a:p>
            <a:r>
              <a:rPr b="1" dirty="0" lang="en-US"/>
              <a:t>Too many such ulcers may cover the large intestine. Some of the ulcers may become perforated leading to severe peritonitis with shock. </a:t>
            </a:r>
          </a:p>
          <a:p>
            <a:r>
              <a:rPr b="1" dirty="0" lang="en-US"/>
              <a:t>In the small intestines, the </a:t>
            </a:r>
            <a:r>
              <a:rPr b="1" dirty="0" i="1" lang="en-US" err="1"/>
              <a:t>entamoeba</a:t>
            </a:r>
            <a:r>
              <a:rPr b="1" dirty="0" i="1" lang="en-US"/>
              <a:t> </a:t>
            </a:r>
            <a:r>
              <a:rPr b="1" dirty="0" i="1" lang="en-US" err="1"/>
              <a:t>histolytica</a:t>
            </a:r>
            <a:r>
              <a:rPr b="1" dirty="0" lang="en-US"/>
              <a:t> may pass through the mucous membrane and enter the liver. After a variable incubation period a liver abscess may form</a:t>
            </a:r>
            <a:endParaRPr dirty="0" lang="en-US"/>
          </a:p>
        </p:txBody>
      </p:sp>
      <p:sp>
        <p:nvSpPr>
          <p:cNvPr id="1049022" name="Title 2"/>
          <p:cNvSpPr>
            <a:spLocks noGrp="1"/>
          </p:cNvSpPr>
          <p:nvPr>
            <p:ph type="title"/>
          </p:nvPr>
        </p:nvSpPr>
        <p:spPr/>
        <p:txBody>
          <a:bodyPr/>
          <a:p>
            <a:r>
              <a:rPr dirty="0" lang="en-US"/>
              <a:t>Pathogenesis</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752" name=""/>
        <p:cNvGrpSpPr/>
        <p:nvPr/>
      </p:nvGrpSpPr>
      <p:grpSpPr>
        <a:xfrm>
          <a:off x="0" y="0"/>
          <a:ext cx="0" cy="0"/>
          <a:chOff x="0" y="0"/>
          <a:chExt cx="0" cy="0"/>
        </a:xfrm>
      </p:grpSpPr>
      <p:sp>
        <p:nvSpPr>
          <p:cNvPr id="1049023" name="Content Placeholder 1"/>
          <p:cNvSpPr>
            <a:spLocks noGrp="1"/>
          </p:cNvSpPr>
          <p:nvPr>
            <p:ph idx="1"/>
          </p:nvPr>
        </p:nvSpPr>
        <p:spPr/>
        <p:txBody>
          <a:bodyPr>
            <a:normAutofit fontScale="47500" lnSpcReduction="20000"/>
          </a:bodyPr>
          <a:p>
            <a:pPr>
              <a:buNone/>
            </a:pPr>
            <a:endParaRPr dirty="0" lang="en-US"/>
          </a:p>
          <a:p>
            <a:r>
              <a:rPr b="1" dirty="0" sz="6500" lang="en-US"/>
              <a:t>This is reached by doing a stool microscopy for cysts of </a:t>
            </a:r>
            <a:br>
              <a:rPr b="1" dirty="0" sz="6500" lang="en-US"/>
            </a:br>
            <a:r>
              <a:rPr b="1" dirty="0" sz="6500" i="1" lang="en-US" err="1"/>
              <a:t>entamoeba</a:t>
            </a:r>
            <a:r>
              <a:rPr b="1" dirty="0" sz="6500" i="1" lang="en-US"/>
              <a:t> </a:t>
            </a:r>
            <a:r>
              <a:rPr b="1" dirty="0" sz="6500" i="1" lang="en-US" err="1"/>
              <a:t>histolytica</a:t>
            </a:r>
            <a:r>
              <a:rPr b="1" dirty="0" sz="6500" i="1" lang="en-US"/>
              <a:t>.</a:t>
            </a:r>
            <a:r>
              <a:rPr b="1" dirty="0" sz="6500" lang="en-US"/>
              <a:t>  </a:t>
            </a:r>
          </a:p>
          <a:p>
            <a:pPr>
              <a:buNone/>
            </a:pPr>
            <a:r>
              <a:rPr b="1" dirty="0" sz="6500" lang="en-US" u="sng"/>
              <a:t>Management</a:t>
            </a:r>
          </a:p>
          <a:p>
            <a:r>
              <a:rPr b="1" dirty="0" sz="6500" lang="en-US"/>
              <a:t>No treatment is necessary for asymptomatic patients as in time they clear the infection.</a:t>
            </a:r>
          </a:p>
          <a:p>
            <a:r>
              <a:rPr b="1" dirty="0" sz="6500" lang="en-US"/>
              <a:t> However, for invasive disease either one of the following treatments is effective:</a:t>
            </a:r>
          </a:p>
        </p:txBody>
      </p:sp>
      <p:sp>
        <p:nvSpPr>
          <p:cNvPr id="1049024" name="Title 2"/>
          <p:cNvSpPr>
            <a:spLocks noGrp="1"/>
          </p:cNvSpPr>
          <p:nvPr>
            <p:ph type="title"/>
          </p:nvPr>
        </p:nvSpPr>
        <p:spPr/>
        <p:txBody>
          <a:bodyPr/>
          <a:p>
            <a:r>
              <a:rPr dirty="0" lang="en-US"/>
              <a:t>Diagnosis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8643" name="Title 2"/>
          <p:cNvSpPr>
            <a:spLocks noGrp="1"/>
          </p:cNvSpPr>
          <p:nvPr>
            <p:ph type="title"/>
          </p:nvPr>
        </p:nvSpPr>
        <p:spPr/>
        <p:txBody>
          <a:bodyPr/>
          <a:p>
            <a:r>
              <a:rPr dirty="0" lang="en-US"/>
              <a:t>Modes of transmission</a:t>
            </a:r>
          </a:p>
        </p:txBody>
      </p:sp>
      <p:grpSp>
        <p:nvGrpSpPr>
          <p:cNvPr id="585" name="Group 43"/>
          <p:cNvGrpSpPr>
            <a:grpSpLocks noGrp="1"/>
          </p:cNvGrpSpPr>
          <p:nvPr/>
        </p:nvGrpSpPr>
        <p:grpSpPr bwMode="auto">
          <a:xfrm>
            <a:off x="457200" y="1481138"/>
            <a:ext cx="7984680" cy="4600324"/>
            <a:chOff x="528" y="960"/>
            <a:chExt cx="5151" cy="2722"/>
          </a:xfrm>
        </p:grpSpPr>
        <p:sp>
          <p:nvSpPr>
            <p:cNvPr id="1048644" name="Rectangle 4"/>
            <p:cNvSpPr>
              <a:spLocks noChangeArrowheads="1"/>
            </p:cNvSpPr>
            <p:nvPr/>
          </p:nvSpPr>
          <p:spPr bwMode="auto">
            <a:xfrm>
              <a:off x="1920" y="960"/>
              <a:ext cx="1728" cy="432"/>
            </a:xfrm>
            <a:prstGeom prst="rect"/>
            <a:solidFill>
              <a:schemeClr val="accent1"/>
            </a:solidFill>
            <a:ln w="9525">
              <a:solidFill>
                <a:schemeClr val="tx1"/>
              </a:solidFill>
              <a:miter lim="800000"/>
              <a:headEnd/>
              <a:tailEnd/>
            </a:ln>
          </p:spPr>
          <p:txBody>
            <a:bodyPr anchor="ctr" wrap="none"/>
            <a:p>
              <a:pPr algn="ctr"/>
              <a:r>
                <a:rPr b="1" dirty="0" sz="2400" lang="en-US"/>
                <a:t>Mode of transmission</a:t>
              </a:r>
            </a:p>
          </p:txBody>
        </p:sp>
        <p:sp>
          <p:nvSpPr>
            <p:cNvPr id="1048645" name="Line 6"/>
            <p:cNvSpPr>
              <a:spLocks noChangeShapeType="1"/>
            </p:cNvSpPr>
            <p:nvPr/>
          </p:nvSpPr>
          <p:spPr bwMode="auto">
            <a:xfrm flipH="1">
              <a:off x="1248" y="1392"/>
              <a:ext cx="1488" cy="432"/>
            </a:xfrm>
            <a:prstGeom prst="line"/>
            <a:noFill/>
            <a:ln w="9525">
              <a:solidFill>
                <a:schemeClr val="tx1"/>
              </a:solidFill>
              <a:round/>
              <a:headEnd/>
              <a:tailEnd type="triangle" w="med" len="med"/>
            </a:ln>
          </p:spPr>
          <p:txBody>
            <a:bodyPr/>
            <a:p>
              <a:endParaRPr lang="en-US"/>
            </a:p>
          </p:txBody>
        </p:sp>
        <p:sp>
          <p:nvSpPr>
            <p:cNvPr id="1048646" name="Line 7"/>
            <p:cNvSpPr>
              <a:spLocks noChangeShapeType="1"/>
            </p:cNvSpPr>
            <p:nvPr/>
          </p:nvSpPr>
          <p:spPr bwMode="auto">
            <a:xfrm>
              <a:off x="2736" y="1392"/>
              <a:ext cx="1536" cy="432"/>
            </a:xfrm>
            <a:prstGeom prst="line"/>
            <a:noFill/>
            <a:ln w="9525">
              <a:solidFill>
                <a:schemeClr val="tx1"/>
              </a:solidFill>
              <a:round/>
              <a:headEnd/>
              <a:tailEnd type="triangle" w="med" len="med"/>
            </a:ln>
          </p:spPr>
          <p:txBody>
            <a:bodyPr/>
            <a:p>
              <a:endParaRPr lang="en-US"/>
            </a:p>
          </p:txBody>
        </p:sp>
        <p:sp>
          <p:nvSpPr>
            <p:cNvPr id="1048647" name="Rectangle 8"/>
            <p:cNvSpPr>
              <a:spLocks noChangeArrowheads="1"/>
            </p:cNvSpPr>
            <p:nvPr/>
          </p:nvSpPr>
          <p:spPr bwMode="auto">
            <a:xfrm>
              <a:off x="528" y="1872"/>
              <a:ext cx="912" cy="336"/>
            </a:xfrm>
            <a:prstGeom prst="rect"/>
            <a:solidFill>
              <a:schemeClr val="accent1"/>
            </a:solidFill>
            <a:ln w="9525">
              <a:solidFill>
                <a:schemeClr val="tx1"/>
              </a:solidFill>
              <a:miter lim="800000"/>
              <a:headEnd/>
              <a:tailEnd/>
            </a:ln>
          </p:spPr>
          <p:txBody>
            <a:bodyPr anchor="ctr" wrap="none"/>
            <a:p>
              <a:pPr algn="ctr"/>
              <a:r>
                <a:rPr b="1" dirty="0" sz="2000" lang="en-US"/>
                <a:t>Direct </a:t>
              </a:r>
            </a:p>
            <a:p>
              <a:pPr algn="ctr"/>
              <a:r>
                <a:rPr b="1" dirty="0" sz="2000" lang="en-US"/>
                <a:t>transmission</a:t>
              </a:r>
            </a:p>
          </p:txBody>
        </p:sp>
        <p:sp>
          <p:nvSpPr>
            <p:cNvPr id="1048648" name="Rectangle 9"/>
            <p:cNvSpPr>
              <a:spLocks noChangeArrowheads="1"/>
            </p:cNvSpPr>
            <p:nvPr/>
          </p:nvSpPr>
          <p:spPr bwMode="auto">
            <a:xfrm>
              <a:off x="4080" y="1872"/>
              <a:ext cx="912" cy="336"/>
            </a:xfrm>
            <a:prstGeom prst="rect"/>
            <a:solidFill>
              <a:schemeClr val="accent1"/>
            </a:solidFill>
            <a:ln w="9525">
              <a:solidFill>
                <a:schemeClr val="tx1"/>
              </a:solidFill>
              <a:miter lim="800000"/>
              <a:headEnd/>
              <a:tailEnd/>
            </a:ln>
          </p:spPr>
          <p:txBody>
            <a:bodyPr anchor="ctr" wrap="none"/>
            <a:p>
              <a:pPr algn="ctr"/>
              <a:r>
                <a:rPr b="1" dirty="0" sz="2000" lang="en-US"/>
                <a:t>Indirect</a:t>
              </a:r>
            </a:p>
            <a:p>
              <a:pPr algn="ctr"/>
              <a:r>
                <a:rPr b="1" dirty="0" sz="2000" lang="en-US"/>
                <a:t>transmission</a:t>
              </a:r>
            </a:p>
          </p:txBody>
        </p:sp>
        <p:sp>
          <p:nvSpPr>
            <p:cNvPr id="1048649" name="Line 12"/>
            <p:cNvSpPr>
              <a:spLocks noChangeShapeType="1"/>
            </p:cNvSpPr>
            <p:nvPr/>
          </p:nvSpPr>
          <p:spPr bwMode="auto">
            <a:xfrm>
              <a:off x="960" y="2208"/>
              <a:ext cx="0" cy="1248"/>
            </a:xfrm>
            <a:prstGeom prst="line"/>
            <a:noFill/>
            <a:ln w="9525">
              <a:solidFill>
                <a:schemeClr val="tx1"/>
              </a:solidFill>
              <a:round/>
              <a:headEnd/>
              <a:tailEnd/>
            </a:ln>
          </p:spPr>
          <p:txBody>
            <a:bodyPr/>
            <a:p>
              <a:endParaRPr lang="en-US"/>
            </a:p>
          </p:txBody>
        </p:sp>
        <p:sp>
          <p:nvSpPr>
            <p:cNvPr id="1048650" name="Line 13"/>
            <p:cNvSpPr>
              <a:spLocks noChangeShapeType="1"/>
            </p:cNvSpPr>
            <p:nvPr/>
          </p:nvSpPr>
          <p:spPr bwMode="auto">
            <a:xfrm>
              <a:off x="960" y="2400"/>
              <a:ext cx="144" cy="0"/>
            </a:xfrm>
            <a:prstGeom prst="line"/>
            <a:noFill/>
            <a:ln w="9525">
              <a:solidFill>
                <a:schemeClr val="tx1"/>
              </a:solidFill>
              <a:round/>
              <a:headEnd/>
              <a:tailEnd type="triangle" w="med" len="med"/>
            </a:ln>
          </p:spPr>
          <p:txBody>
            <a:bodyPr/>
            <a:p>
              <a:endParaRPr lang="en-US"/>
            </a:p>
          </p:txBody>
        </p:sp>
        <p:sp>
          <p:nvSpPr>
            <p:cNvPr id="1048651" name="Line 14"/>
            <p:cNvSpPr>
              <a:spLocks noChangeShapeType="1"/>
            </p:cNvSpPr>
            <p:nvPr/>
          </p:nvSpPr>
          <p:spPr bwMode="auto">
            <a:xfrm>
              <a:off x="960" y="2688"/>
              <a:ext cx="144" cy="0"/>
            </a:xfrm>
            <a:prstGeom prst="line"/>
            <a:noFill/>
            <a:ln w="9525">
              <a:solidFill>
                <a:schemeClr val="tx1"/>
              </a:solidFill>
              <a:round/>
              <a:headEnd/>
              <a:tailEnd type="triangle" w="med" len="med"/>
            </a:ln>
          </p:spPr>
          <p:txBody>
            <a:bodyPr/>
            <a:p>
              <a:endParaRPr lang="en-US"/>
            </a:p>
          </p:txBody>
        </p:sp>
        <p:sp>
          <p:nvSpPr>
            <p:cNvPr id="1048652" name="Line 15"/>
            <p:cNvSpPr>
              <a:spLocks noChangeShapeType="1"/>
            </p:cNvSpPr>
            <p:nvPr/>
          </p:nvSpPr>
          <p:spPr bwMode="auto">
            <a:xfrm>
              <a:off x="960" y="2928"/>
              <a:ext cx="144" cy="0"/>
            </a:xfrm>
            <a:prstGeom prst="line"/>
            <a:noFill/>
            <a:ln w="9525">
              <a:solidFill>
                <a:schemeClr val="tx1"/>
              </a:solidFill>
              <a:round/>
              <a:headEnd/>
              <a:tailEnd type="triangle" w="med" len="med"/>
            </a:ln>
          </p:spPr>
          <p:txBody>
            <a:bodyPr/>
            <a:p>
              <a:endParaRPr lang="en-US"/>
            </a:p>
          </p:txBody>
        </p:sp>
        <p:sp>
          <p:nvSpPr>
            <p:cNvPr id="1048653" name="Line 16"/>
            <p:cNvSpPr>
              <a:spLocks noChangeShapeType="1"/>
            </p:cNvSpPr>
            <p:nvPr/>
          </p:nvSpPr>
          <p:spPr bwMode="auto">
            <a:xfrm>
              <a:off x="960" y="3168"/>
              <a:ext cx="144" cy="0"/>
            </a:xfrm>
            <a:prstGeom prst="line"/>
            <a:noFill/>
            <a:ln w="9525">
              <a:solidFill>
                <a:schemeClr val="tx1"/>
              </a:solidFill>
              <a:round/>
              <a:headEnd/>
              <a:tailEnd type="triangle" w="med" len="med"/>
            </a:ln>
          </p:spPr>
          <p:txBody>
            <a:bodyPr/>
            <a:p>
              <a:endParaRPr lang="en-US"/>
            </a:p>
          </p:txBody>
        </p:sp>
        <p:sp>
          <p:nvSpPr>
            <p:cNvPr id="1048654" name="Line 17"/>
            <p:cNvSpPr>
              <a:spLocks noChangeShapeType="1"/>
            </p:cNvSpPr>
            <p:nvPr/>
          </p:nvSpPr>
          <p:spPr bwMode="auto">
            <a:xfrm>
              <a:off x="960" y="3456"/>
              <a:ext cx="144" cy="0"/>
            </a:xfrm>
            <a:prstGeom prst="line"/>
            <a:noFill/>
            <a:ln w="9525">
              <a:solidFill>
                <a:schemeClr val="tx1"/>
              </a:solidFill>
              <a:round/>
              <a:headEnd/>
              <a:tailEnd type="triangle" w="med" len="med"/>
            </a:ln>
          </p:spPr>
          <p:txBody>
            <a:bodyPr/>
            <a:p>
              <a:endParaRPr lang="en-US"/>
            </a:p>
          </p:txBody>
        </p:sp>
        <p:sp>
          <p:nvSpPr>
            <p:cNvPr id="1048655" name="Text Box 18"/>
            <p:cNvSpPr txBox="1">
              <a:spLocks noChangeArrowheads="1"/>
            </p:cNvSpPr>
            <p:nvPr/>
          </p:nvSpPr>
          <p:spPr bwMode="auto">
            <a:xfrm>
              <a:off x="1200" y="2352"/>
              <a:ext cx="2425" cy="273"/>
            </a:xfrm>
            <a:prstGeom prst="rect"/>
            <a:noFill/>
            <a:ln w="9525">
              <a:noFill/>
              <a:miter lim="800000"/>
              <a:headEnd/>
              <a:tailEnd/>
            </a:ln>
          </p:spPr>
          <p:txBody>
            <a:bodyPr wrap="square">
              <a:spAutoFit/>
            </a:bodyPr>
            <a:p>
              <a:r>
                <a:rPr b="1" dirty="0" sz="2400" lang="en-US"/>
                <a:t>Direct contact</a:t>
              </a:r>
            </a:p>
          </p:txBody>
        </p:sp>
        <p:sp>
          <p:nvSpPr>
            <p:cNvPr id="1048656" name="Text Box 19"/>
            <p:cNvSpPr txBox="1">
              <a:spLocks noChangeArrowheads="1"/>
            </p:cNvSpPr>
            <p:nvPr/>
          </p:nvSpPr>
          <p:spPr bwMode="auto">
            <a:xfrm>
              <a:off x="1190" y="2596"/>
              <a:ext cx="1429" cy="265"/>
            </a:xfrm>
            <a:prstGeom prst="rect"/>
            <a:noFill/>
            <a:ln w="9525">
              <a:noFill/>
              <a:miter lim="800000"/>
              <a:headEnd/>
              <a:tailEnd/>
            </a:ln>
          </p:spPr>
          <p:txBody>
            <a:bodyPr wrap="none">
              <a:spAutoFit/>
            </a:bodyPr>
            <a:p>
              <a:r>
                <a:rPr b="1" dirty="0" sz="2400" lang="en-US"/>
                <a:t>Droplet infection</a:t>
              </a:r>
            </a:p>
          </p:txBody>
        </p:sp>
        <p:sp>
          <p:nvSpPr>
            <p:cNvPr id="1048657" name="Text Box 20"/>
            <p:cNvSpPr txBox="1">
              <a:spLocks noChangeArrowheads="1"/>
            </p:cNvSpPr>
            <p:nvPr/>
          </p:nvSpPr>
          <p:spPr bwMode="auto">
            <a:xfrm>
              <a:off x="1190" y="2836"/>
              <a:ext cx="1380" cy="265"/>
            </a:xfrm>
            <a:prstGeom prst="rect"/>
            <a:noFill/>
            <a:ln w="9525">
              <a:noFill/>
              <a:miter lim="800000"/>
              <a:headEnd/>
              <a:tailEnd/>
            </a:ln>
          </p:spPr>
          <p:txBody>
            <a:bodyPr wrap="none">
              <a:spAutoFit/>
            </a:bodyPr>
            <a:p>
              <a:r>
                <a:rPr b="1" dirty="0" sz="2400" lang="en-US"/>
                <a:t>Contact with soil</a:t>
              </a:r>
            </a:p>
          </p:txBody>
        </p:sp>
        <p:sp>
          <p:nvSpPr>
            <p:cNvPr id="1048658" name="Text Box 21"/>
            <p:cNvSpPr txBox="1">
              <a:spLocks noChangeArrowheads="1"/>
            </p:cNvSpPr>
            <p:nvPr/>
          </p:nvSpPr>
          <p:spPr bwMode="auto">
            <a:xfrm>
              <a:off x="1200" y="3056"/>
              <a:ext cx="2453" cy="265"/>
            </a:xfrm>
            <a:prstGeom prst="rect"/>
            <a:noFill/>
            <a:ln w="9525">
              <a:noFill/>
              <a:miter lim="800000"/>
              <a:headEnd/>
              <a:tailEnd/>
            </a:ln>
          </p:spPr>
          <p:txBody>
            <a:bodyPr wrap="none">
              <a:spAutoFit/>
            </a:bodyPr>
            <a:p>
              <a:r>
                <a:rPr b="1" dirty="0" sz="2400" lang="en-US"/>
                <a:t>Inoculation into skin or mucosa</a:t>
              </a:r>
            </a:p>
          </p:txBody>
        </p:sp>
        <p:sp>
          <p:nvSpPr>
            <p:cNvPr id="1048659" name="Text Box 22"/>
            <p:cNvSpPr txBox="1">
              <a:spLocks noChangeArrowheads="1"/>
            </p:cNvSpPr>
            <p:nvPr/>
          </p:nvSpPr>
          <p:spPr bwMode="auto">
            <a:xfrm>
              <a:off x="1152" y="3312"/>
              <a:ext cx="2052" cy="303"/>
            </a:xfrm>
            <a:prstGeom prst="rect"/>
            <a:noFill/>
            <a:ln w="9525">
              <a:noFill/>
              <a:miter lim="800000"/>
              <a:headEnd/>
              <a:tailEnd/>
            </a:ln>
          </p:spPr>
          <p:txBody>
            <a:bodyPr wrap="none">
              <a:spAutoFit/>
            </a:bodyPr>
            <a:p>
              <a:r>
                <a:rPr b="1" dirty="0" sz="2400" lang="en-US"/>
                <a:t>Trans-placental (vertical</a:t>
              </a:r>
              <a:r>
                <a:rPr b="1" dirty="0" sz="2800" lang="en-US"/>
                <a:t>)</a:t>
              </a:r>
            </a:p>
          </p:txBody>
        </p:sp>
        <p:sp>
          <p:nvSpPr>
            <p:cNvPr id="1048660" name="Line 23"/>
            <p:cNvSpPr>
              <a:spLocks noChangeShapeType="1"/>
            </p:cNvSpPr>
            <p:nvPr/>
          </p:nvSpPr>
          <p:spPr bwMode="auto">
            <a:xfrm>
              <a:off x="4272" y="2208"/>
              <a:ext cx="0" cy="1200"/>
            </a:xfrm>
            <a:prstGeom prst="line"/>
            <a:noFill/>
            <a:ln w="9525">
              <a:solidFill>
                <a:schemeClr val="tx1"/>
              </a:solidFill>
              <a:round/>
              <a:headEnd/>
              <a:tailEnd/>
            </a:ln>
          </p:spPr>
          <p:txBody>
            <a:bodyPr/>
            <a:p>
              <a:endParaRPr lang="en-US"/>
            </a:p>
          </p:txBody>
        </p:sp>
        <p:sp>
          <p:nvSpPr>
            <p:cNvPr id="1048661" name="Line 24"/>
            <p:cNvSpPr>
              <a:spLocks noChangeShapeType="1"/>
            </p:cNvSpPr>
            <p:nvPr/>
          </p:nvSpPr>
          <p:spPr bwMode="auto">
            <a:xfrm>
              <a:off x="4272" y="2400"/>
              <a:ext cx="144" cy="0"/>
            </a:xfrm>
            <a:prstGeom prst="line"/>
            <a:noFill/>
            <a:ln w="9525">
              <a:solidFill>
                <a:schemeClr val="tx1"/>
              </a:solidFill>
              <a:round/>
              <a:headEnd/>
              <a:tailEnd type="triangle" w="med" len="med"/>
            </a:ln>
          </p:spPr>
          <p:txBody>
            <a:bodyPr/>
            <a:p>
              <a:endParaRPr lang="en-US"/>
            </a:p>
          </p:txBody>
        </p:sp>
        <p:sp>
          <p:nvSpPr>
            <p:cNvPr id="1048662" name="Line 25"/>
            <p:cNvSpPr>
              <a:spLocks noChangeShapeType="1"/>
            </p:cNvSpPr>
            <p:nvPr/>
          </p:nvSpPr>
          <p:spPr bwMode="auto">
            <a:xfrm>
              <a:off x="4272" y="2592"/>
              <a:ext cx="144" cy="0"/>
            </a:xfrm>
            <a:prstGeom prst="line"/>
            <a:noFill/>
            <a:ln w="9525">
              <a:solidFill>
                <a:schemeClr val="tx1"/>
              </a:solidFill>
              <a:round/>
              <a:headEnd/>
              <a:tailEnd type="triangle" w="med" len="med"/>
            </a:ln>
          </p:spPr>
          <p:txBody>
            <a:bodyPr/>
            <a:p>
              <a:endParaRPr lang="en-US"/>
            </a:p>
          </p:txBody>
        </p:sp>
        <p:sp>
          <p:nvSpPr>
            <p:cNvPr id="1048663" name="Line 26"/>
            <p:cNvSpPr>
              <a:spLocks noChangeShapeType="1"/>
            </p:cNvSpPr>
            <p:nvPr/>
          </p:nvSpPr>
          <p:spPr bwMode="auto">
            <a:xfrm>
              <a:off x="4272" y="3024"/>
              <a:ext cx="144" cy="0"/>
            </a:xfrm>
            <a:prstGeom prst="line"/>
            <a:noFill/>
            <a:ln w="9525">
              <a:solidFill>
                <a:schemeClr val="tx1"/>
              </a:solidFill>
              <a:round/>
              <a:headEnd/>
              <a:tailEnd type="triangle" w="med" len="med"/>
            </a:ln>
          </p:spPr>
          <p:txBody>
            <a:bodyPr/>
            <a:p>
              <a:endParaRPr lang="en-US"/>
            </a:p>
          </p:txBody>
        </p:sp>
        <p:sp>
          <p:nvSpPr>
            <p:cNvPr id="1048664" name="Line 27"/>
            <p:cNvSpPr>
              <a:spLocks noChangeShapeType="1"/>
            </p:cNvSpPr>
            <p:nvPr/>
          </p:nvSpPr>
          <p:spPr bwMode="auto">
            <a:xfrm>
              <a:off x="4272" y="3216"/>
              <a:ext cx="144" cy="0"/>
            </a:xfrm>
            <a:prstGeom prst="line"/>
            <a:noFill/>
            <a:ln w="9525">
              <a:solidFill>
                <a:schemeClr val="tx1"/>
              </a:solidFill>
              <a:round/>
              <a:headEnd/>
              <a:tailEnd type="triangle" w="med" len="med"/>
            </a:ln>
          </p:spPr>
          <p:txBody>
            <a:bodyPr/>
            <a:p>
              <a:endParaRPr lang="en-US"/>
            </a:p>
          </p:txBody>
        </p:sp>
        <p:sp>
          <p:nvSpPr>
            <p:cNvPr id="1048665" name="Line 28"/>
            <p:cNvSpPr>
              <a:spLocks noChangeShapeType="1"/>
            </p:cNvSpPr>
            <p:nvPr/>
          </p:nvSpPr>
          <p:spPr bwMode="auto">
            <a:xfrm>
              <a:off x="4272" y="3408"/>
              <a:ext cx="144" cy="0"/>
            </a:xfrm>
            <a:prstGeom prst="line"/>
            <a:noFill/>
            <a:ln w="9525">
              <a:solidFill>
                <a:schemeClr val="tx1"/>
              </a:solidFill>
              <a:round/>
              <a:headEnd/>
              <a:tailEnd type="triangle" w="med" len="med"/>
            </a:ln>
          </p:spPr>
          <p:txBody>
            <a:bodyPr/>
            <a:p>
              <a:endParaRPr lang="en-US"/>
            </a:p>
          </p:txBody>
        </p:sp>
        <p:sp>
          <p:nvSpPr>
            <p:cNvPr id="1048666" name="Text Box 29"/>
            <p:cNvSpPr txBox="1">
              <a:spLocks noChangeArrowheads="1"/>
            </p:cNvSpPr>
            <p:nvPr/>
          </p:nvSpPr>
          <p:spPr bwMode="auto">
            <a:xfrm>
              <a:off x="4464" y="2304"/>
              <a:ext cx="954" cy="235"/>
            </a:xfrm>
            <a:prstGeom prst="rect"/>
            <a:noFill/>
            <a:ln w="9525">
              <a:noFill/>
              <a:miter lim="800000"/>
              <a:headEnd/>
              <a:tailEnd/>
            </a:ln>
          </p:spPr>
          <p:txBody>
            <a:bodyPr wrap="none">
              <a:spAutoFit/>
            </a:bodyPr>
            <a:p>
              <a:r>
                <a:rPr b="1" dirty="0" sz="2000" lang="en-US"/>
                <a:t>Vehicle-borne</a:t>
              </a:r>
            </a:p>
          </p:txBody>
        </p:sp>
        <p:sp>
          <p:nvSpPr>
            <p:cNvPr id="1048667" name="Text Box 30"/>
            <p:cNvSpPr txBox="1">
              <a:spLocks noChangeArrowheads="1"/>
            </p:cNvSpPr>
            <p:nvPr/>
          </p:nvSpPr>
          <p:spPr bwMode="auto">
            <a:xfrm>
              <a:off x="4464" y="2496"/>
              <a:ext cx="938" cy="596"/>
            </a:xfrm>
            <a:prstGeom prst="rect"/>
            <a:noFill/>
            <a:ln w="9525">
              <a:noFill/>
              <a:miter lim="800000"/>
              <a:headEnd/>
              <a:tailEnd/>
            </a:ln>
          </p:spPr>
          <p:txBody>
            <a:bodyPr wrap="none">
              <a:spAutoFit/>
            </a:bodyPr>
            <a:p>
              <a:pPr>
                <a:buFontTx/>
                <a:buChar char="•"/>
              </a:pPr>
              <a:r>
                <a:rPr b="1" dirty="0" sz="2000" lang="en-US"/>
                <a:t>Vector-borne:</a:t>
              </a:r>
            </a:p>
            <a:p>
              <a:pPr rtl="0">
                <a:buFontTx/>
                <a:buChar char="•"/>
              </a:pPr>
              <a:r>
                <a:rPr b="1" dirty="0" sz="2000" lang="en-US"/>
                <a:t>Mechanical</a:t>
              </a:r>
            </a:p>
            <a:p>
              <a:pPr rtl="0">
                <a:buFontTx/>
                <a:buChar char="•"/>
              </a:pPr>
              <a:r>
                <a:rPr b="1" dirty="0" sz="2000" lang="en-US"/>
                <a:t>biological</a:t>
              </a:r>
            </a:p>
          </p:txBody>
        </p:sp>
        <p:sp>
          <p:nvSpPr>
            <p:cNvPr id="1048668" name="Text Box 31"/>
            <p:cNvSpPr txBox="1">
              <a:spLocks noChangeArrowheads="1"/>
            </p:cNvSpPr>
            <p:nvPr/>
          </p:nvSpPr>
          <p:spPr bwMode="auto">
            <a:xfrm>
              <a:off x="4464" y="2912"/>
              <a:ext cx="520" cy="175"/>
            </a:xfrm>
            <a:prstGeom prst="rect"/>
            <a:noFill/>
            <a:ln w="9525">
              <a:noFill/>
              <a:miter lim="800000"/>
              <a:headEnd/>
              <a:tailEnd/>
            </a:ln>
          </p:spPr>
          <p:txBody>
            <a:bodyPr wrap="none">
              <a:spAutoFit/>
            </a:bodyPr>
            <a:p>
              <a:r>
                <a:rPr sz="1400" lang="en-US"/>
                <a:t>Air-borne</a:t>
              </a:r>
            </a:p>
          </p:txBody>
        </p:sp>
        <p:sp>
          <p:nvSpPr>
            <p:cNvPr id="1048669" name="Text Box 32"/>
            <p:cNvSpPr txBox="1">
              <a:spLocks noChangeArrowheads="1"/>
            </p:cNvSpPr>
            <p:nvPr/>
          </p:nvSpPr>
          <p:spPr bwMode="auto">
            <a:xfrm>
              <a:off x="4454" y="3124"/>
              <a:ext cx="643" cy="175"/>
            </a:xfrm>
            <a:prstGeom prst="rect"/>
            <a:noFill/>
            <a:ln w="9525">
              <a:noFill/>
              <a:miter lim="800000"/>
              <a:headEnd/>
              <a:tailEnd/>
            </a:ln>
          </p:spPr>
          <p:txBody>
            <a:bodyPr wrap="none">
              <a:spAutoFit/>
            </a:bodyPr>
            <a:p>
              <a:r>
                <a:rPr sz="1400" lang="en-US"/>
                <a:t>Fomite-born</a:t>
              </a:r>
            </a:p>
          </p:txBody>
        </p:sp>
        <p:sp>
          <p:nvSpPr>
            <p:cNvPr id="1048670" name="Text Box 33"/>
            <p:cNvSpPr txBox="1">
              <a:spLocks noChangeArrowheads="1"/>
            </p:cNvSpPr>
            <p:nvPr/>
          </p:nvSpPr>
          <p:spPr bwMode="auto">
            <a:xfrm>
              <a:off x="4416" y="3312"/>
              <a:ext cx="913" cy="370"/>
            </a:xfrm>
            <a:prstGeom prst="rect"/>
            <a:noFill/>
            <a:ln w="9525">
              <a:noFill/>
              <a:miter lim="800000"/>
              <a:headEnd/>
              <a:tailEnd/>
            </a:ln>
          </p:spPr>
          <p:txBody>
            <a:bodyPr wrap="none">
              <a:spAutoFit/>
            </a:bodyPr>
            <a:p>
              <a:r>
                <a:rPr b="1" dirty="0" lang="en-US"/>
                <a:t>Unclean hands </a:t>
              </a:r>
            </a:p>
            <a:p>
              <a:r>
                <a:rPr b="1" dirty="0" lang="en-US"/>
                <a:t>and fingers</a:t>
              </a:r>
            </a:p>
          </p:txBody>
        </p:sp>
        <p:sp>
          <p:nvSpPr>
            <p:cNvPr id="1048671" name="Line 36"/>
            <p:cNvSpPr>
              <a:spLocks noChangeShapeType="1"/>
            </p:cNvSpPr>
            <p:nvPr/>
          </p:nvSpPr>
          <p:spPr bwMode="auto">
            <a:xfrm flipV="1">
              <a:off x="5040" y="2784"/>
              <a:ext cx="192" cy="48"/>
            </a:xfrm>
            <a:prstGeom prst="line"/>
            <a:noFill/>
            <a:ln w="9525">
              <a:solidFill>
                <a:schemeClr val="tx1"/>
              </a:solidFill>
              <a:round/>
              <a:headEnd/>
              <a:tailEnd type="triangle" w="med" len="med"/>
            </a:ln>
          </p:spPr>
          <p:txBody>
            <a:bodyPr/>
            <a:p>
              <a:endParaRPr lang="en-US"/>
            </a:p>
          </p:txBody>
        </p:sp>
        <p:sp>
          <p:nvSpPr>
            <p:cNvPr id="1048672" name="Line 37"/>
            <p:cNvSpPr>
              <a:spLocks noChangeShapeType="1"/>
            </p:cNvSpPr>
            <p:nvPr/>
          </p:nvSpPr>
          <p:spPr bwMode="auto">
            <a:xfrm>
              <a:off x="5040" y="2832"/>
              <a:ext cx="192" cy="48"/>
            </a:xfrm>
            <a:prstGeom prst="line"/>
            <a:noFill/>
            <a:ln w="9525">
              <a:solidFill>
                <a:schemeClr val="tx1"/>
              </a:solidFill>
              <a:round/>
              <a:headEnd/>
              <a:tailEnd type="triangle" w="med" len="med"/>
            </a:ln>
          </p:spPr>
          <p:txBody>
            <a:bodyPr/>
            <a:p>
              <a:endParaRPr lang="en-US"/>
            </a:p>
          </p:txBody>
        </p:sp>
        <p:sp>
          <p:nvSpPr>
            <p:cNvPr id="1048673" name="Text Box 38"/>
            <p:cNvSpPr txBox="1">
              <a:spLocks noChangeArrowheads="1"/>
            </p:cNvSpPr>
            <p:nvPr/>
          </p:nvSpPr>
          <p:spPr bwMode="auto">
            <a:xfrm>
              <a:off x="5232" y="2640"/>
              <a:ext cx="149" cy="160"/>
            </a:xfrm>
            <a:prstGeom prst="rect"/>
            <a:noFill/>
            <a:ln w="9525">
              <a:noFill/>
              <a:miter lim="800000"/>
              <a:headEnd/>
              <a:tailEnd/>
            </a:ln>
          </p:spPr>
          <p:txBody>
            <a:bodyPr wrap="none">
              <a:spAutoFit/>
            </a:bodyPr>
            <a:p>
              <a:endParaRPr sz="1200" lang="en-US"/>
            </a:p>
          </p:txBody>
        </p:sp>
        <p:sp>
          <p:nvSpPr>
            <p:cNvPr id="1048674" name="Line 39"/>
            <p:cNvSpPr>
              <a:spLocks noChangeShapeType="1"/>
            </p:cNvSpPr>
            <p:nvPr/>
          </p:nvSpPr>
          <p:spPr bwMode="auto">
            <a:xfrm>
              <a:off x="5040" y="2832"/>
              <a:ext cx="96" cy="144"/>
            </a:xfrm>
            <a:prstGeom prst="line"/>
            <a:noFill/>
            <a:ln w="9525">
              <a:solidFill>
                <a:schemeClr val="tx1"/>
              </a:solidFill>
              <a:round/>
              <a:headEnd/>
              <a:tailEnd type="triangle" w="med" len="med"/>
            </a:ln>
          </p:spPr>
          <p:txBody>
            <a:bodyPr/>
            <a:p>
              <a:endParaRPr lang="en-US"/>
            </a:p>
          </p:txBody>
        </p:sp>
        <p:sp>
          <p:nvSpPr>
            <p:cNvPr id="1048675" name="Text Box 40"/>
            <p:cNvSpPr txBox="1">
              <a:spLocks noChangeArrowheads="1"/>
            </p:cNvSpPr>
            <p:nvPr/>
          </p:nvSpPr>
          <p:spPr bwMode="auto">
            <a:xfrm>
              <a:off x="5174" y="2676"/>
              <a:ext cx="471" cy="137"/>
            </a:xfrm>
            <a:prstGeom prst="rect"/>
            <a:noFill/>
            <a:ln w="9525">
              <a:noFill/>
              <a:miter lim="800000"/>
              <a:headEnd/>
              <a:tailEnd/>
            </a:ln>
          </p:spPr>
          <p:txBody>
            <a:bodyPr wrap="none">
              <a:spAutoFit/>
            </a:bodyPr>
            <a:p>
              <a:r>
                <a:rPr sz="1000" lang="en-US"/>
                <a:t>propagative</a:t>
              </a:r>
            </a:p>
          </p:txBody>
        </p:sp>
        <p:sp>
          <p:nvSpPr>
            <p:cNvPr id="1048676" name="Text Box 41"/>
            <p:cNvSpPr txBox="1">
              <a:spLocks noChangeArrowheads="1"/>
            </p:cNvSpPr>
            <p:nvPr/>
          </p:nvSpPr>
          <p:spPr bwMode="auto">
            <a:xfrm>
              <a:off x="5222" y="2820"/>
              <a:ext cx="454" cy="137"/>
            </a:xfrm>
            <a:prstGeom prst="rect"/>
            <a:noFill/>
            <a:ln w="9525">
              <a:noFill/>
              <a:miter lim="800000"/>
              <a:headEnd/>
              <a:tailEnd/>
            </a:ln>
          </p:spPr>
          <p:txBody>
            <a:bodyPr wrap="none">
              <a:spAutoFit/>
            </a:bodyPr>
            <a:p>
              <a:r>
                <a:rPr sz="1000" lang="en-US"/>
                <a:t>Cyclo-prop.</a:t>
              </a:r>
            </a:p>
          </p:txBody>
        </p:sp>
        <p:sp>
          <p:nvSpPr>
            <p:cNvPr id="1048677" name="Text Box 42"/>
            <p:cNvSpPr txBox="1">
              <a:spLocks noChangeArrowheads="1"/>
            </p:cNvSpPr>
            <p:nvPr/>
          </p:nvSpPr>
          <p:spPr bwMode="auto">
            <a:xfrm>
              <a:off x="5126" y="2916"/>
              <a:ext cx="553" cy="137"/>
            </a:xfrm>
            <a:prstGeom prst="rect"/>
            <a:noFill/>
            <a:ln w="9525">
              <a:noFill/>
              <a:miter lim="800000"/>
              <a:headEnd/>
              <a:tailEnd/>
            </a:ln>
          </p:spPr>
          <p:txBody>
            <a:bodyPr wrap="none">
              <a:spAutoFit/>
            </a:bodyPr>
            <a:p>
              <a:r>
                <a:rPr dirty="0" sz="1000" lang="en-US" err="1"/>
                <a:t>Cyclo</a:t>
              </a:r>
              <a:r>
                <a:rPr dirty="0" sz="1000" lang="en-US"/>
                <a:t>-develop.</a:t>
              </a:r>
            </a:p>
          </p:txBody>
        </p:sp>
      </p:grpSp>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5" presetSubtype="0">
                                  <p:stCondLst>
                                    <p:cond delay="0"/>
                                  </p:stCondLst>
                                  <p:childTnLst>
                                    <p:set>
                                      <p:cBhvr>
                                        <p:cTn dur="1" fill="hold" id="6">
                                          <p:stCondLst>
                                            <p:cond delay="0"/>
                                          </p:stCondLst>
                                        </p:cTn>
                                        <p:tgtEl>
                                          <p:spTgt spid="585"/>
                                        </p:tgtEl>
                                        <p:attrNameLst>
                                          <p:attrName>style.visibility</p:attrName>
                                        </p:attrNameLst>
                                      </p:cBhvr>
                                      <p:to>
                                        <p:strVal val="visible"/>
                                      </p:to>
                                    </p:set>
                                    <p:anim calcmode="lin" valueType="num">
                                      <p:cBhvr>
                                        <p:cTn dur="1000" fill="hold" id="7"/>
                                        <p:tgtEl>
                                          <p:spTgt spid="585"/>
                                        </p:tgtEl>
                                        <p:attrNameLst>
                                          <p:attrName>ppt_w</p:attrName>
                                        </p:attrNameLst>
                                      </p:cBhvr>
                                      <p:tavLst>
                                        <p:tav tm="0">
                                          <p:val>
                                            <p:strVal val="#ppt_w*0.70"/>
                                          </p:val>
                                        </p:tav>
                                        <p:tav tm="100000">
                                          <p:val>
                                            <p:strVal val="#ppt_w"/>
                                          </p:val>
                                        </p:tav>
                                      </p:tavLst>
                                    </p:anim>
                                    <p:anim calcmode="lin" valueType="num">
                                      <p:cBhvr>
                                        <p:cTn dur="1000" fill="hold" id="8"/>
                                        <p:tgtEl>
                                          <p:spTgt spid="585"/>
                                        </p:tgtEl>
                                        <p:attrNameLst>
                                          <p:attrName>ppt_h</p:attrName>
                                        </p:attrNameLst>
                                      </p:cBhvr>
                                      <p:tavLst>
                                        <p:tav tm="0">
                                          <p:val>
                                            <p:strVal val="#ppt_h"/>
                                          </p:val>
                                        </p:tav>
                                        <p:tav tm="100000">
                                          <p:val>
                                            <p:strVal val="#ppt_h"/>
                                          </p:val>
                                        </p:tav>
                                      </p:tavLst>
                                    </p:anim>
                                    <p:animEffect transition="in" filter="fade">
                                      <p:cBhvr>
                                        <p:cTn dur="1000" id="9"/>
                                        <p:tgtEl>
                                          <p:spTgt spid="5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9025" name="Content Placeholder 1"/>
          <p:cNvSpPr>
            <a:spLocks noGrp="1"/>
          </p:cNvSpPr>
          <p:nvPr>
            <p:ph idx="1"/>
          </p:nvPr>
        </p:nvSpPr>
        <p:spPr/>
        <p:txBody>
          <a:bodyPr/>
          <a:p>
            <a:pPr lvl="0"/>
            <a:r>
              <a:rPr b="1" dirty="0" sz="2800" lang="en-US"/>
              <a:t>Oral </a:t>
            </a:r>
            <a:r>
              <a:rPr b="1" dirty="0" sz="2800" lang="en-US" err="1"/>
              <a:t>metronidazole</a:t>
            </a:r>
            <a:r>
              <a:rPr b="1" dirty="0" sz="2800" lang="en-US"/>
              <a:t> 800mg eight hourly for five to seven days</a:t>
            </a:r>
          </a:p>
          <a:p>
            <a:pPr lvl="0"/>
            <a:r>
              <a:rPr b="1" dirty="0" sz="2800" lang="en-US"/>
              <a:t>Oral </a:t>
            </a:r>
            <a:r>
              <a:rPr b="1" dirty="0" sz="2800" lang="en-US" err="1"/>
              <a:t>diloxamide</a:t>
            </a:r>
            <a:r>
              <a:rPr b="1" dirty="0" sz="2800" lang="en-US"/>
              <a:t> </a:t>
            </a:r>
            <a:r>
              <a:rPr b="1" dirty="0" sz="2800" lang="en-US" err="1"/>
              <a:t>furoate</a:t>
            </a:r>
            <a:r>
              <a:rPr b="1" dirty="0" sz="2800" lang="en-US"/>
              <a:t> 500mg eight hourly for ten days</a:t>
            </a:r>
          </a:p>
          <a:p>
            <a:r>
              <a:rPr b="1" dirty="0" sz="2800" lang="en-US"/>
              <a:t>In hepatic </a:t>
            </a:r>
            <a:r>
              <a:rPr b="1" dirty="0" sz="2800" lang="en-US" err="1"/>
              <a:t>amoebiasis</a:t>
            </a:r>
            <a:r>
              <a:rPr b="1" dirty="0" sz="2800" lang="en-US"/>
              <a:t>, oral </a:t>
            </a:r>
            <a:r>
              <a:rPr b="1" dirty="0" sz="2800" lang="en-US" err="1"/>
              <a:t>metronidazole</a:t>
            </a:r>
            <a:r>
              <a:rPr b="1" dirty="0" sz="2800" lang="en-US"/>
              <a:t> is very effective. </a:t>
            </a:r>
            <a:br>
              <a:rPr b="1" dirty="0" sz="2800" lang="en-US"/>
            </a:br>
            <a:r>
              <a:rPr b="1" dirty="0" sz="2800" lang="en-US"/>
              <a:t>A three day course of 1.4g - 2.4g a day will treat the disease.</a:t>
            </a:r>
          </a:p>
          <a:p>
            <a:endParaRPr dirty="0" lang="en-US"/>
          </a:p>
          <a:p>
            <a:endParaRPr dirty="0" lang="en-US"/>
          </a:p>
        </p:txBody>
      </p:sp>
      <p:sp>
        <p:nvSpPr>
          <p:cNvPr id="1049026" name="Title 2"/>
          <p:cNvSpPr>
            <a:spLocks noGrp="1"/>
          </p:cNvSpPr>
          <p:nvPr>
            <p:ph type="title"/>
          </p:nvPr>
        </p:nvSpPr>
        <p:spPr/>
        <p:txBody>
          <a:bodyPr/>
          <a:p>
            <a:r>
              <a:rPr dirty="0" lang="en-US"/>
              <a:t>cont</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9027" name="Content Placeholder 1"/>
          <p:cNvSpPr>
            <a:spLocks noGrp="1"/>
          </p:cNvSpPr>
          <p:nvPr>
            <p:ph idx="1"/>
          </p:nvPr>
        </p:nvSpPr>
        <p:spPr/>
        <p:txBody>
          <a:bodyPr>
            <a:normAutofit lnSpcReduction="10000"/>
          </a:bodyPr>
          <a:p>
            <a:r>
              <a:rPr b="1" dirty="0" lang="en-US"/>
              <a:t>The most common site for extra-intestinal </a:t>
            </a:r>
            <a:r>
              <a:rPr b="1" dirty="0" lang="en-US" err="1"/>
              <a:t>amoebiasis</a:t>
            </a:r>
            <a:r>
              <a:rPr b="1" dirty="0" lang="en-US"/>
              <a:t> is the liver where it forms a liver abscess. </a:t>
            </a:r>
          </a:p>
          <a:p>
            <a:r>
              <a:rPr b="1" dirty="0" lang="en-US"/>
              <a:t>Other secondary sites include lungs and skin leading to:</a:t>
            </a:r>
          </a:p>
          <a:p>
            <a:pPr indent="-514350" lvl="0" marL="624078">
              <a:buFont typeface="+mj-lt"/>
              <a:buAutoNum type="alphaLcParenR"/>
            </a:pPr>
            <a:r>
              <a:rPr b="1" dirty="0" lang="en-US"/>
              <a:t>Amoebic infection of the skin </a:t>
            </a:r>
          </a:p>
          <a:p>
            <a:pPr indent="-514350" lvl="0" marL="624078">
              <a:buFont typeface="+mj-lt"/>
              <a:buAutoNum type="alphaLcParenR"/>
            </a:pPr>
            <a:r>
              <a:rPr b="1" dirty="0" lang="en-US"/>
              <a:t>Amoebic </a:t>
            </a:r>
            <a:r>
              <a:rPr b="1" dirty="0" lang="en-US" err="1"/>
              <a:t>balanitis</a:t>
            </a:r>
            <a:r>
              <a:rPr b="1" dirty="0" lang="en-US"/>
              <a:t> :inflammation of penis caused by </a:t>
            </a:r>
            <a:r>
              <a:rPr b="1" dirty="0" lang="en-US" err="1"/>
              <a:t>E.hystolytica</a:t>
            </a:r>
            <a:endParaRPr b="1" dirty="0" lang="en-US"/>
          </a:p>
          <a:p>
            <a:pPr indent="-514350" lvl="0" marL="624078">
              <a:buFont typeface="+mj-lt"/>
              <a:buAutoNum type="alphaLcParenR"/>
            </a:pPr>
            <a:r>
              <a:rPr b="1" dirty="0" lang="en-US"/>
              <a:t>Amoebic lung abscess</a:t>
            </a:r>
          </a:p>
          <a:p>
            <a:pPr indent="-514350" lvl="0" marL="624078">
              <a:buFont typeface="+mj-lt"/>
              <a:buAutoNum type="alphaLcParenR"/>
            </a:pPr>
            <a:r>
              <a:rPr b="1" dirty="0" lang="en-US"/>
              <a:t>Amoebic brain abscess </a:t>
            </a:r>
          </a:p>
          <a:p>
            <a:pPr>
              <a:buNone/>
            </a:pPr>
            <a:r>
              <a:rPr b="1" dirty="0" lang="en-US"/>
              <a:t> </a:t>
            </a:r>
            <a:endParaRPr dirty="0" lang="en-US"/>
          </a:p>
          <a:p>
            <a:endParaRPr dirty="0" lang="en-US"/>
          </a:p>
        </p:txBody>
      </p:sp>
      <p:sp>
        <p:nvSpPr>
          <p:cNvPr id="1049028" name="Title 2"/>
          <p:cNvSpPr>
            <a:spLocks noGrp="1"/>
          </p:cNvSpPr>
          <p:nvPr>
            <p:ph type="title"/>
          </p:nvPr>
        </p:nvSpPr>
        <p:spPr/>
        <p:txBody>
          <a:bodyPr>
            <a:normAutofit fontScale="90000"/>
          </a:bodyPr>
          <a:p>
            <a:r>
              <a:rPr dirty="0" lang="en-US"/>
              <a:t>Extra-intestinal Amoebic Disease </a:t>
            </a:r>
            <a:br>
              <a:rPr dirty="0" lang="en-US"/>
            </a:br>
            <a:endParaRPr dirty="0"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755" name=""/>
        <p:cNvGrpSpPr/>
        <p:nvPr/>
      </p:nvGrpSpPr>
      <p:grpSpPr>
        <a:xfrm>
          <a:off x="0" y="0"/>
          <a:ext cx="0" cy="0"/>
          <a:chOff x="0" y="0"/>
          <a:chExt cx="0" cy="0"/>
        </a:xfrm>
      </p:grpSpPr>
      <p:sp>
        <p:nvSpPr>
          <p:cNvPr id="1049029" name="Content Placeholder 1"/>
          <p:cNvSpPr>
            <a:spLocks noGrp="1"/>
          </p:cNvSpPr>
          <p:nvPr>
            <p:ph idx="1"/>
          </p:nvPr>
        </p:nvSpPr>
        <p:spPr/>
        <p:txBody>
          <a:bodyPr>
            <a:normAutofit fontScale="85000" lnSpcReduction="10000"/>
          </a:bodyPr>
          <a:p>
            <a:r>
              <a:rPr b="1" dirty="0" lang="en-US"/>
              <a:t>cysts-passers who are usually asymptomatic are responsible for the spread of </a:t>
            </a:r>
            <a:br>
              <a:rPr b="1" dirty="0" lang="en-US"/>
            </a:br>
            <a:r>
              <a:rPr b="1" dirty="0" lang="en-US"/>
              <a:t>amoebic dysentery</a:t>
            </a:r>
          </a:p>
          <a:p>
            <a:r>
              <a:rPr b="1" dirty="0" lang="en-US"/>
              <a:t>Therefore in order to prevent and control this disease, you need to do the following:</a:t>
            </a:r>
          </a:p>
          <a:p>
            <a:pPr lvl="0"/>
            <a:r>
              <a:rPr b="1" dirty="0" lang="en-US"/>
              <a:t>Advise people to boil drinking water (chlorination does not kill the cysts)</a:t>
            </a:r>
          </a:p>
          <a:p>
            <a:pPr lvl="0"/>
            <a:r>
              <a:rPr b="1" dirty="0" lang="en-US"/>
              <a:t>Search for and treat carriers among </a:t>
            </a:r>
            <a:br>
              <a:rPr b="1" dirty="0" lang="en-US"/>
            </a:br>
            <a:r>
              <a:rPr b="1" dirty="0" lang="en-US"/>
              <a:t>food handlers</a:t>
            </a:r>
          </a:p>
          <a:p>
            <a:pPr lvl="0"/>
            <a:r>
              <a:rPr b="1" dirty="0" lang="en-US"/>
              <a:t>Commence a campaign for more latrines in an area with endemic </a:t>
            </a:r>
            <a:r>
              <a:rPr b="1" dirty="0" lang="en-US" err="1"/>
              <a:t>amoebiasis</a:t>
            </a:r>
            <a:endParaRPr b="1" dirty="0" lang="en-US"/>
          </a:p>
          <a:p>
            <a:pPr lvl="0"/>
            <a:r>
              <a:rPr b="1" dirty="0" lang="en-US"/>
              <a:t>Conduct community campaigns about good personal hygiene practices, such as regular hand washing</a:t>
            </a:r>
          </a:p>
          <a:p>
            <a:endParaRPr dirty="0" lang="en-US"/>
          </a:p>
        </p:txBody>
      </p:sp>
      <p:sp>
        <p:nvSpPr>
          <p:cNvPr id="1049030" name="Title 2"/>
          <p:cNvSpPr>
            <a:spLocks noGrp="1"/>
          </p:cNvSpPr>
          <p:nvPr>
            <p:ph type="title"/>
          </p:nvPr>
        </p:nvSpPr>
        <p:spPr/>
        <p:txBody>
          <a:bodyPr>
            <a:normAutofit fontScale="90000"/>
          </a:bodyPr>
          <a:p>
            <a:br>
              <a:rPr dirty="0" lang="en-US"/>
            </a:br>
            <a:r>
              <a:rPr dirty="0" lang="en-US"/>
              <a:t>Prevention and Control </a:t>
            </a:r>
            <a:br>
              <a:rPr dirty="0" lang="en-US"/>
            </a:br>
            <a:endParaRPr dirty="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9031" name="Content Placeholder 1"/>
          <p:cNvSpPr>
            <a:spLocks noGrp="1"/>
          </p:cNvSpPr>
          <p:nvPr>
            <p:ph idx="1"/>
          </p:nvPr>
        </p:nvSpPr>
        <p:spPr/>
        <p:txBody>
          <a:bodyPr>
            <a:normAutofit/>
          </a:bodyPr>
          <a:p>
            <a:r>
              <a:rPr b="1" dirty="0" lang="en-US"/>
              <a:t>Hepatitis is an inflammation of the liver. </a:t>
            </a:r>
          </a:p>
          <a:p>
            <a:r>
              <a:rPr b="1" dirty="0" lang="en-US"/>
              <a:t>The condition can be self-limiting or can progress to fibrosis (scarring), cirrhosis or liver cancer. </a:t>
            </a:r>
          </a:p>
          <a:p>
            <a:r>
              <a:rPr b="1" dirty="0" i="1" lang="en-US">
                <a:solidFill>
                  <a:srgbClr val="FF0000"/>
                </a:solidFill>
              </a:rPr>
              <a:t>Hepatitis viruses </a:t>
            </a:r>
            <a:r>
              <a:rPr b="1" dirty="0" lang="en-US"/>
              <a:t>are the most common cause of hepatitis in the world but other infections, toxic substances (e.g. alcohol, certain drugs), and autoimmune diseases can also cause hepatitis.. </a:t>
            </a:r>
          </a:p>
          <a:p>
            <a:pPr>
              <a:buNone/>
            </a:pPr>
            <a:endParaRPr dirty="0" lang="en-US"/>
          </a:p>
          <a:p>
            <a:endParaRPr dirty="0" lang="en-US"/>
          </a:p>
        </p:txBody>
      </p:sp>
      <p:sp>
        <p:nvSpPr>
          <p:cNvPr id="1049032" name="Title 2"/>
          <p:cNvSpPr>
            <a:spLocks noGrp="1"/>
          </p:cNvSpPr>
          <p:nvPr>
            <p:ph type="title"/>
          </p:nvPr>
        </p:nvSpPr>
        <p:spPr/>
        <p:txBody>
          <a:bodyPr>
            <a:normAutofit fontScale="90000"/>
          </a:bodyPr>
          <a:p>
            <a:pPr algn="ctr"/>
            <a:br>
              <a:rPr dirty="0" lang="en-US"/>
            </a:br>
            <a:r>
              <a:rPr dirty="0" lang="en-US"/>
              <a:t> HEPATITIS </a:t>
            </a:r>
            <a:br>
              <a:rPr dirty="0" lang="en-US"/>
            </a:br>
            <a:endParaRPr dirty="0"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9033" name="Content Placeholder 1"/>
          <p:cNvSpPr>
            <a:spLocks noGrp="1"/>
          </p:cNvSpPr>
          <p:nvPr>
            <p:ph idx="1"/>
          </p:nvPr>
        </p:nvSpPr>
        <p:spPr/>
        <p:txBody>
          <a:bodyPr/>
          <a:p>
            <a:r>
              <a:rPr b="1" dirty="0" lang="en-US"/>
              <a:t>The disease is found in all the countries of the world. There are five types of viruses which cause hepatitis. These are: </a:t>
            </a:r>
          </a:p>
          <a:p>
            <a:pPr indent="-514350" lvl="0" marL="624078">
              <a:buFont typeface="+mj-lt"/>
              <a:buAutoNum type="alphaLcParenR"/>
            </a:pPr>
            <a:r>
              <a:rPr b="1" dirty="0" lang="en-US"/>
              <a:t>Hepatitis A Virus (HAV)</a:t>
            </a:r>
          </a:p>
          <a:p>
            <a:pPr indent="-514350" lvl="0" marL="624078">
              <a:buFont typeface="+mj-lt"/>
              <a:buAutoNum type="alphaLcParenR"/>
            </a:pPr>
            <a:r>
              <a:rPr b="1" dirty="0" lang="en-US"/>
              <a:t>Hepatitis B Virus (HBV</a:t>
            </a:r>
          </a:p>
          <a:p>
            <a:pPr indent="-514350" lvl="0" marL="624078">
              <a:buFont typeface="+mj-lt"/>
              <a:buAutoNum type="alphaLcParenR"/>
            </a:pPr>
            <a:r>
              <a:rPr b="1" dirty="0" lang="en-US"/>
              <a:t>Hepatitis C Virus (HCV)</a:t>
            </a:r>
          </a:p>
          <a:p>
            <a:pPr indent="-514350" lvl="0" marL="624078">
              <a:buFont typeface="+mj-lt"/>
              <a:buAutoNum type="alphaLcParenR"/>
            </a:pPr>
            <a:r>
              <a:rPr b="1" dirty="0" lang="en-US"/>
              <a:t>Hepatitis D Virus (HDV)</a:t>
            </a:r>
          </a:p>
          <a:p>
            <a:pPr indent="-514350" lvl="0" marL="624078">
              <a:buFont typeface="+mj-lt"/>
              <a:buAutoNum type="alphaLcParenR"/>
            </a:pPr>
            <a:r>
              <a:rPr b="1" dirty="0" lang="en-US"/>
              <a:t>Hepatitis E Virus (HEV</a:t>
            </a:r>
            <a:endParaRPr dirty="0" lang="en-US"/>
          </a:p>
        </p:txBody>
      </p:sp>
      <p:sp>
        <p:nvSpPr>
          <p:cNvPr id="1049034" name="Title 2"/>
          <p:cNvSpPr>
            <a:spLocks noGrp="1"/>
          </p:cNvSpPr>
          <p:nvPr>
            <p:ph type="title"/>
          </p:nvPr>
        </p:nvSpPr>
        <p:spPr/>
        <p:txBody>
          <a:bodyPr/>
          <a:p>
            <a:r>
              <a:rPr dirty="0" lang="en-US"/>
              <a:t>cont</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758" name=""/>
        <p:cNvGrpSpPr/>
        <p:nvPr/>
      </p:nvGrpSpPr>
      <p:grpSpPr>
        <a:xfrm>
          <a:off x="0" y="0"/>
          <a:ext cx="0" cy="0"/>
          <a:chOff x="0" y="0"/>
          <a:chExt cx="0" cy="0"/>
        </a:xfrm>
      </p:grpSpPr>
      <p:sp>
        <p:nvSpPr>
          <p:cNvPr id="1049035" name="Content Placeholder 1"/>
          <p:cNvSpPr>
            <a:spLocks noGrp="1"/>
          </p:cNvSpPr>
          <p:nvPr>
            <p:ph idx="1"/>
          </p:nvPr>
        </p:nvSpPr>
        <p:spPr/>
        <p:txBody>
          <a:bodyPr>
            <a:normAutofit fontScale="92500" lnSpcReduction="10000"/>
          </a:bodyPr>
          <a:p>
            <a:r>
              <a:rPr b="1" dirty="0" lang="en-US"/>
              <a:t>Is present in the </a:t>
            </a:r>
            <a:r>
              <a:rPr b="1" dirty="0" lang="en-US" err="1"/>
              <a:t>faeces</a:t>
            </a:r>
            <a:r>
              <a:rPr b="1" dirty="0" lang="en-US"/>
              <a:t> of infected persons and is most often transmitted through consumption of contaminated water or food.</a:t>
            </a:r>
          </a:p>
          <a:p>
            <a:r>
              <a:rPr b="1" dirty="0" lang="en-US"/>
              <a:t> Certain sex practices can also spread HAV. Infections are in many cases mild, with most people making a full recovery and remaining immune from further HAV infections. </a:t>
            </a:r>
          </a:p>
          <a:p>
            <a:r>
              <a:rPr b="1" dirty="0" lang="en-US"/>
              <a:t>However, HAV infections can also be severe and life threatening. Most people in areas of the world with poor sanitation have been infected with this virus. Safe and effective vaccines are available to prevent HAV</a:t>
            </a:r>
            <a:r>
              <a:rPr dirty="0" lang="en-US"/>
              <a:t>.</a:t>
            </a:r>
          </a:p>
        </p:txBody>
      </p:sp>
      <p:sp>
        <p:nvSpPr>
          <p:cNvPr id="1049036" name="Title 2"/>
          <p:cNvSpPr>
            <a:spLocks noGrp="1"/>
          </p:cNvSpPr>
          <p:nvPr>
            <p:ph type="title"/>
          </p:nvPr>
        </p:nvSpPr>
        <p:spPr/>
        <p:txBody>
          <a:bodyPr/>
          <a:p>
            <a:r>
              <a:rPr dirty="0" lang="en-US"/>
              <a:t>Hepatitis A virus (HAV)</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037" name="Content Placeholder 1"/>
          <p:cNvSpPr>
            <a:spLocks noGrp="1"/>
          </p:cNvSpPr>
          <p:nvPr>
            <p:ph idx="1"/>
          </p:nvPr>
        </p:nvSpPr>
        <p:spPr/>
        <p:txBody>
          <a:bodyPr>
            <a:normAutofit fontScale="96296" lnSpcReduction="20000"/>
          </a:bodyPr>
          <a:p>
            <a:r>
              <a:rPr b="1" dirty="0" lang="en-US"/>
              <a:t>Is transmitted through exposure to infective blood, semen, and other body fluids. </a:t>
            </a:r>
          </a:p>
          <a:p>
            <a:r>
              <a:rPr b="1" dirty="0" lang="en-US"/>
              <a:t>HBV can be transmitted from infected mothers to infants at the time of birth or from family member to infant in early childhood.</a:t>
            </a:r>
          </a:p>
          <a:p>
            <a:r>
              <a:rPr b="1" dirty="0" lang="en-US"/>
              <a:t>Transmission may also occur through transfusions of HBV-contaminated blood and blood products, contaminated injections during medical procedures, and through injection drug use. </a:t>
            </a:r>
          </a:p>
          <a:p>
            <a:r>
              <a:rPr b="1" dirty="0" lang="en-US"/>
              <a:t>HBV also poses a risk to healthcare workers who sustain accidental needle stick injuries while caring for infected-HBV patients. Safe and effective vaccines are available to prevent HBV</a:t>
            </a:r>
            <a:r>
              <a:rPr dirty="0" lang="en-US"/>
              <a:t>.</a:t>
            </a:r>
          </a:p>
        </p:txBody>
      </p:sp>
      <p:sp>
        <p:nvSpPr>
          <p:cNvPr id="1049038" name="Title 2"/>
          <p:cNvSpPr>
            <a:spLocks noGrp="1"/>
          </p:cNvSpPr>
          <p:nvPr>
            <p:ph type="title"/>
          </p:nvPr>
        </p:nvSpPr>
        <p:spPr/>
        <p:txBody>
          <a:bodyPr/>
          <a:p>
            <a:r>
              <a:rPr dirty="0" lang="en-US"/>
              <a:t>Hepatitis B virus (HBV)</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9039" name="Content Placeholder 1"/>
          <p:cNvSpPr>
            <a:spLocks noGrp="1"/>
          </p:cNvSpPr>
          <p:nvPr>
            <p:ph idx="1"/>
          </p:nvPr>
        </p:nvSpPr>
        <p:spPr/>
        <p:txBody>
          <a:bodyPr/>
          <a:p>
            <a:r>
              <a:rPr b="1" dirty="0" lang="en-US"/>
              <a:t>Is mostly transmitted through exposure to infective blood. </a:t>
            </a:r>
          </a:p>
          <a:p>
            <a:r>
              <a:rPr b="1" dirty="0" lang="en-US"/>
              <a:t>This may happen through transfusions of HCV-contaminated blood and blood products, contaminated injections during medical procedures, and through injection drug use. </a:t>
            </a:r>
          </a:p>
          <a:p>
            <a:r>
              <a:rPr b="1" dirty="0" lang="en-US"/>
              <a:t>Sexual transmission is also possible, but is much less common. There is no vaccine for HCV</a:t>
            </a:r>
            <a:r>
              <a:rPr dirty="0" lang="en-US"/>
              <a:t>.</a:t>
            </a:r>
          </a:p>
        </p:txBody>
      </p:sp>
      <p:sp>
        <p:nvSpPr>
          <p:cNvPr id="1049040" name="Title 2"/>
          <p:cNvSpPr>
            <a:spLocks noGrp="1"/>
          </p:cNvSpPr>
          <p:nvPr>
            <p:ph type="title"/>
          </p:nvPr>
        </p:nvSpPr>
        <p:spPr/>
        <p:txBody>
          <a:bodyPr/>
          <a:p>
            <a:r>
              <a:rPr dirty="0" lang="en-US"/>
              <a:t>Hepatitis C virus (HCV)</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761" name=""/>
        <p:cNvGrpSpPr/>
        <p:nvPr/>
      </p:nvGrpSpPr>
      <p:grpSpPr>
        <a:xfrm>
          <a:off x="0" y="0"/>
          <a:ext cx="0" cy="0"/>
          <a:chOff x="0" y="0"/>
          <a:chExt cx="0" cy="0"/>
        </a:xfrm>
      </p:grpSpPr>
      <p:sp>
        <p:nvSpPr>
          <p:cNvPr id="1049041" name="Content Placeholder 1"/>
          <p:cNvSpPr>
            <a:spLocks noGrp="1"/>
          </p:cNvSpPr>
          <p:nvPr>
            <p:ph idx="1"/>
          </p:nvPr>
        </p:nvSpPr>
        <p:spPr/>
        <p:txBody>
          <a:bodyPr>
            <a:normAutofit fontScale="92500"/>
          </a:bodyPr>
          <a:p>
            <a:r>
              <a:rPr b="1" dirty="0" lang="en-US"/>
              <a:t>Infections occur only in those who are infected with HBV. The dual infection of HDV and HBV can result in a more serious disease and worse outcome. Hepatitis B vaccines provide protection from HDV infection.</a:t>
            </a:r>
          </a:p>
          <a:p>
            <a:r>
              <a:rPr b="1" dirty="0" lang="en-US"/>
              <a:t>Hepatitis E virus (HEV) is mostly transmitted through consumption of contaminated water or food. HEV is a common cause of hepatitis outbreaks in developing parts of the world and is increasingly recognized as an important cause of disease in developed countries</a:t>
            </a:r>
          </a:p>
        </p:txBody>
      </p:sp>
      <p:sp>
        <p:nvSpPr>
          <p:cNvPr id="1049042" name="Title 2"/>
          <p:cNvSpPr>
            <a:spLocks noGrp="1"/>
          </p:cNvSpPr>
          <p:nvPr>
            <p:ph type="title"/>
          </p:nvPr>
        </p:nvSpPr>
        <p:spPr/>
        <p:txBody>
          <a:bodyPr/>
          <a:p>
            <a:r>
              <a:rPr dirty="0" lang="en-US"/>
              <a:t>Hepatitis D virus (HDV)</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9043" name="Content Placeholder 1"/>
          <p:cNvSpPr>
            <a:spLocks noGrp="1"/>
          </p:cNvSpPr>
          <p:nvPr>
            <p:ph idx="1"/>
          </p:nvPr>
        </p:nvSpPr>
        <p:spPr/>
        <p:txBody>
          <a:bodyPr>
            <a:normAutofit fontScale="92500" lnSpcReduction="20000"/>
          </a:bodyPr>
          <a:p>
            <a:r>
              <a:rPr b="1" dirty="0" lang="en-US"/>
              <a:t>Hepatitis A and E infections are transmitted through </a:t>
            </a:r>
            <a:r>
              <a:rPr b="1" dirty="0" lang="en-US" err="1"/>
              <a:t>faecal</a:t>
            </a:r>
            <a:r>
              <a:rPr b="1" dirty="0" lang="en-US"/>
              <a:t>-oral route and are both called infectious hepatitis. </a:t>
            </a:r>
          </a:p>
          <a:p>
            <a:r>
              <a:rPr b="1" dirty="0" lang="en-US"/>
              <a:t>Hepatitis B, C and D are transmitted through blood products and close personal contacts and are called serum hepatitis. Serum hepatitis may cause chronic liver infection and liver cirrhosis. </a:t>
            </a:r>
          </a:p>
          <a:p>
            <a:r>
              <a:rPr b="1" dirty="0" lang="en-US"/>
              <a:t>The human being is the only known reservoir and host of viral hepatitis. </a:t>
            </a:r>
          </a:p>
          <a:p>
            <a:r>
              <a:rPr b="1" dirty="0" lang="en-US"/>
              <a:t>The disease is transmitted from the infected person to the susceptible host through </a:t>
            </a:r>
            <a:r>
              <a:rPr b="1" dirty="0" lang="en-US" err="1"/>
              <a:t>faeces</a:t>
            </a:r>
            <a:r>
              <a:rPr b="1" dirty="0" lang="en-US"/>
              <a:t>, contaminated food and objects, blood, blood serum and other body fluids</a:t>
            </a:r>
          </a:p>
        </p:txBody>
      </p:sp>
      <p:sp>
        <p:nvSpPr>
          <p:cNvPr id="1049044" name="Title 2"/>
          <p:cNvSpPr>
            <a:spLocks noGrp="1"/>
          </p:cNvSpPr>
          <p:nvPr>
            <p:ph type="title"/>
          </p:nvPr>
        </p:nvSpPr>
        <p:spPr/>
        <p:txBody>
          <a:bodyPr/>
          <a:p>
            <a:r>
              <a:rPr dirty="0" lang="en-US"/>
              <a:t>Mode of transmission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8678" name="Content Placeholder 1"/>
          <p:cNvSpPr>
            <a:spLocks noGrp="1"/>
          </p:cNvSpPr>
          <p:nvPr>
            <p:ph idx="1"/>
          </p:nvPr>
        </p:nvSpPr>
        <p:spPr/>
        <p:txBody>
          <a:bodyPr/>
          <a:p>
            <a:r>
              <a:rPr b="1" dirty="0" sz="2800" lang="en-US"/>
              <a:t>Host capable of acquiring a disease</a:t>
            </a:r>
          </a:p>
          <a:p>
            <a:pPr indent="-609600" marL="609600"/>
            <a:r>
              <a:rPr b="1" dirty="0" sz="2800" lang="en-US"/>
              <a:t>An infectious agent seeks a susceptible host aiming </a:t>
            </a:r>
            <a:r>
              <a:rPr b="1" dirty="0" sz="2800" lang="en-US">
                <a:latin typeface="Arial"/>
              </a:rPr>
              <a:t>“</a:t>
            </a:r>
            <a:r>
              <a:rPr b="1" dirty="0" sz="2800" lang="en-US"/>
              <a:t>successful parasitism</a:t>
            </a:r>
            <a:r>
              <a:rPr b="1" dirty="0" sz="2800" lang="en-US">
                <a:latin typeface="Arial"/>
              </a:rPr>
              <a:t>”</a:t>
            </a:r>
            <a:r>
              <a:rPr b="1" dirty="0" sz="2800" lang="en-US"/>
              <a:t>.</a:t>
            </a:r>
          </a:p>
          <a:p>
            <a:pPr indent="-609600" marL="609600"/>
            <a:r>
              <a:rPr b="1" dirty="0" sz="2800" lang="en-US"/>
              <a:t>Four stages are required for successful parasitism:</a:t>
            </a:r>
          </a:p>
          <a:p>
            <a:pPr indent="-533400" lvl="1" marL="990600">
              <a:buFontTx/>
              <a:buAutoNum type="arabicPeriod"/>
            </a:pPr>
            <a:r>
              <a:rPr b="1" dirty="0" sz="2800" lang="en-US"/>
              <a:t>Portal of entry</a:t>
            </a:r>
          </a:p>
          <a:p>
            <a:pPr indent="-533400" lvl="1" marL="990600">
              <a:buFontTx/>
              <a:buAutoNum type="arabicPeriod"/>
            </a:pPr>
            <a:r>
              <a:rPr b="1" dirty="0" sz="2800" lang="en-US"/>
              <a:t>Site of election inside the body</a:t>
            </a:r>
          </a:p>
          <a:p>
            <a:pPr indent="-533400" lvl="1" marL="990600">
              <a:buFontTx/>
              <a:buAutoNum type="arabicPeriod"/>
            </a:pPr>
            <a:r>
              <a:rPr b="1" dirty="0" sz="2800" lang="en-US"/>
              <a:t>Portal of exit</a:t>
            </a:r>
          </a:p>
          <a:p>
            <a:pPr indent="-533400" lvl="1" marL="990600">
              <a:buFontTx/>
              <a:buAutoNum type="arabicPeriod"/>
            </a:pPr>
            <a:r>
              <a:rPr b="1" dirty="0" sz="2800" lang="en-US"/>
              <a:t>Survival in external environment</a:t>
            </a:r>
          </a:p>
          <a:p>
            <a:endParaRPr dirty="0" lang="en-US"/>
          </a:p>
        </p:txBody>
      </p:sp>
      <p:sp>
        <p:nvSpPr>
          <p:cNvPr id="1048679" name="Title 2"/>
          <p:cNvSpPr>
            <a:spLocks noGrp="1"/>
          </p:cNvSpPr>
          <p:nvPr>
            <p:ph type="title"/>
          </p:nvPr>
        </p:nvSpPr>
        <p:spPr/>
        <p:txBody>
          <a:bodyPr/>
          <a:p>
            <a:r>
              <a:rPr dirty="0" lang="en-US"/>
              <a:t>Susceptible host</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9045" name="Content Placeholder 1"/>
          <p:cNvSpPr>
            <a:spLocks noGrp="1"/>
          </p:cNvSpPr>
          <p:nvPr>
            <p:ph idx="1"/>
          </p:nvPr>
        </p:nvSpPr>
        <p:spPr/>
        <p:txBody>
          <a:bodyPr>
            <a:normAutofit lnSpcReduction="10000"/>
          </a:bodyPr>
          <a:p>
            <a:r>
              <a:rPr b="1" dirty="0" lang="en-US"/>
              <a:t>In the case of hepatitis B infection, transmission takes place through two </a:t>
            </a:r>
            <a:br>
              <a:rPr b="1" dirty="0" lang="en-US"/>
            </a:br>
            <a:r>
              <a:rPr b="1" dirty="0" lang="en-US"/>
              <a:t>main routes: </a:t>
            </a:r>
          </a:p>
          <a:p>
            <a:pPr lvl="0"/>
            <a:r>
              <a:rPr b="1" dirty="0" lang="en-US" err="1"/>
              <a:t>Percutaneous</a:t>
            </a:r>
            <a:r>
              <a:rPr b="1" dirty="0" lang="en-US"/>
              <a:t> route - this is through injections and transfusion of blood and blood products.</a:t>
            </a:r>
          </a:p>
          <a:p>
            <a:pPr lvl="0"/>
            <a:r>
              <a:rPr b="1" dirty="0" lang="en-US"/>
              <a:t>Non-</a:t>
            </a:r>
            <a:r>
              <a:rPr b="1" dirty="0" lang="en-US" err="1"/>
              <a:t>percutaneous</a:t>
            </a:r>
            <a:r>
              <a:rPr b="1" dirty="0" lang="en-US"/>
              <a:t> routes - these include close personal contact for example, kissing and sexual intercourse, from mother to </a:t>
            </a:r>
            <a:r>
              <a:rPr b="1" dirty="0" lang="en-US" err="1"/>
              <a:t>foetus</a:t>
            </a:r>
            <a:r>
              <a:rPr b="1" dirty="0" lang="en-US"/>
              <a:t> through placenta or to baby during delivery</a:t>
            </a:r>
            <a:r>
              <a:rPr dirty="0" lang="en-US"/>
              <a:t>.</a:t>
            </a:r>
          </a:p>
          <a:p>
            <a:endParaRPr dirty="0" lang="en-US"/>
          </a:p>
        </p:txBody>
      </p:sp>
      <p:sp>
        <p:nvSpPr>
          <p:cNvPr id="1049046" name="Title 2"/>
          <p:cNvSpPr>
            <a:spLocks noGrp="1"/>
          </p:cNvSpPr>
          <p:nvPr>
            <p:ph type="title"/>
          </p:nvPr>
        </p:nvSpPr>
        <p:spPr/>
        <p:txBody>
          <a:bodyPr/>
          <a:p>
            <a:r>
              <a:rPr dirty="0" lang="en-US"/>
              <a:t>Cont</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764" name=""/>
        <p:cNvGrpSpPr/>
        <p:nvPr/>
      </p:nvGrpSpPr>
      <p:grpSpPr>
        <a:xfrm>
          <a:off x="0" y="0"/>
          <a:ext cx="0" cy="0"/>
          <a:chOff x="0" y="0"/>
          <a:chExt cx="0" cy="0"/>
        </a:xfrm>
      </p:grpSpPr>
      <p:sp>
        <p:nvSpPr>
          <p:cNvPr id="1049047" name="Content Placeholder 1"/>
          <p:cNvSpPr>
            <a:spLocks noGrp="1"/>
          </p:cNvSpPr>
          <p:nvPr>
            <p:ph idx="1"/>
          </p:nvPr>
        </p:nvSpPr>
        <p:spPr/>
        <p:txBody>
          <a:bodyPr>
            <a:normAutofit fontScale="92500" lnSpcReduction="20000"/>
          </a:bodyPr>
          <a:p>
            <a:r>
              <a:rPr b="1" dirty="0" lang="en-US"/>
              <a:t>All types of hepatitis infections are </a:t>
            </a:r>
            <a:r>
              <a:rPr b="1" dirty="0" lang="en-US" err="1"/>
              <a:t>characterised</a:t>
            </a:r>
            <a:r>
              <a:rPr b="1" dirty="0" lang="en-US"/>
              <a:t> by a similar clinical picture. </a:t>
            </a:r>
          </a:p>
          <a:p>
            <a:r>
              <a:rPr b="1" dirty="0" lang="en-US"/>
              <a:t>The incubation period is one to four weeks in the case of hepatitis A and 12 weeks or longer in the case of hepatitis B. </a:t>
            </a:r>
          </a:p>
          <a:p>
            <a:r>
              <a:rPr b="1" dirty="0" lang="en-US"/>
              <a:t>Hepatitis infections manifest in two phases.</a:t>
            </a:r>
          </a:p>
          <a:p>
            <a:pPr>
              <a:buNone/>
            </a:pPr>
            <a:r>
              <a:rPr b="1" dirty="0" lang="en-US">
                <a:solidFill>
                  <a:srgbClr val="FF0000"/>
                </a:solidFill>
              </a:rPr>
              <a:t>Pre-</a:t>
            </a:r>
            <a:r>
              <a:rPr b="1" dirty="0" lang="en-US" err="1">
                <a:solidFill>
                  <a:srgbClr val="FF0000"/>
                </a:solidFill>
              </a:rPr>
              <a:t>icteric</a:t>
            </a:r>
            <a:r>
              <a:rPr b="1" dirty="0" lang="en-US">
                <a:solidFill>
                  <a:srgbClr val="FF0000"/>
                </a:solidFill>
              </a:rPr>
              <a:t> Phase (no jaundice) </a:t>
            </a:r>
          </a:p>
          <a:p>
            <a:pPr lvl="0">
              <a:buFont typeface="Wingdings" pitchFamily="2" charset="2"/>
              <a:buChar char="§"/>
            </a:pPr>
            <a:r>
              <a:rPr b="1" dirty="0" lang="en-US"/>
              <a:t>Fever of sudden onset</a:t>
            </a:r>
          </a:p>
          <a:p>
            <a:pPr lvl="0">
              <a:buFont typeface="Wingdings" pitchFamily="2" charset="2"/>
              <a:buChar char="§"/>
            </a:pPr>
            <a:r>
              <a:rPr b="1" dirty="0" lang="en-US"/>
              <a:t>Malaise</a:t>
            </a:r>
          </a:p>
          <a:p>
            <a:pPr lvl="0">
              <a:buFont typeface="Wingdings" pitchFamily="2" charset="2"/>
              <a:buChar char="§"/>
            </a:pPr>
            <a:r>
              <a:rPr b="1" dirty="0" lang="en-US"/>
              <a:t>Loss of appetite</a:t>
            </a:r>
          </a:p>
          <a:p>
            <a:pPr lvl="0">
              <a:buFont typeface="Wingdings" pitchFamily="2" charset="2"/>
              <a:buChar char="§"/>
            </a:pPr>
            <a:r>
              <a:rPr b="1" dirty="0" lang="en-US"/>
              <a:t>Nausea</a:t>
            </a:r>
          </a:p>
          <a:p>
            <a:pPr lvl="0">
              <a:buFont typeface="Wingdings" pitchFamily="2" charset="2"/>
              <a:buChar char="§"/>
            </a:pPr>
            <a:r>
              <a:rPr b="1" dirty="0" lang="en-US"/>
              <a:t>Abdominal discomfor</a:t>
            </a:r>
            <a:r>
              <a:rPr dirty="0" lang="en-US"/>
              <a:t>t</a:t>
            </a:r>
          </a:p>
          <a:p>
            <a:endParaRPr dirty="0" lang="en-US"/>
          </a:p>
        </p:txBody>
      </p:sp>
      <p:sp>
        <p:nvSpPr>
          <p:cNvPr id="1049048" name="Title 2"/>
          <p:cNvSpPr>
            <a:spLocks noGrp="1"/>
          </p:cNvSpPr>
          <p:nvPr>
            <p:ph type="title"/>
          </p:nvPr>
        </p:nvSpPr>
        <p:spPr/>
        <p:txBody>
          <a:bodyPr>
            <a:normAutofit fontScale="90000"/>
          </a:bodyPr>
          <a:p>
            <a:r>
              <a:rPr dirty="0" lang="en-US"/>
              <a:t> </a:t>
            </a:r>
            <a:br>
              <a:rPr dirty="0" lang="en-US"/>
            </a:br>
            <a:r>
              <a:rPr dirty="0" lang="en-US"/>
              <a:t>Clinical Features </a:t>
            </a:r>
            <a:br>
              <a:rPr dirty="0" lang="en-US"/>
            </a:br>
            <a:endParaRPr dirty="0"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9049" name="Content Placeholder 1"/>
          <p:cNvSpPr>
            <a:spLocks noGrp="1"/>
          </p:cNvSpPr>
          <p:nvPr>
            <p:ph idx="1"/>
          </p:nvPr>
        </p:nvSpPr>
        <p:spPr/>
        <p:txBody>
          <a:bodyPr/>
          <a:p>
            <a:pPr>
              <a:buNone/>
            </a:pPr>
            <a:r>
              <a:rPr b="1" dirty="0" lang="en-US" err="1">
                <a:solidFill>
                  <a:srgbClr val="FF0000"/>
                </a:solidFill>
              </a:rPr>
              <a:t>Icteric</a:t>
            </a:r>
            <a:r>
              <a:rPr b="1" dirty="0" lang="en-US">
                <a:solidFill>
                  <a:srgbClr val="FF0000"/>
                </a:solidFill>
              </a:rPr>
              <a:t> Phase</a:t>
            </a:r>
            <a:r>
              <a:rPr dirty="0" lang="en-US">
                <a:solidFill>
                  <a:srgbClr val="FF0000"/>
                </a:solidFill>
              </a:rPr>
              <a:t> </a:t>
            </a:r>
          </a:p>
          <a:p>
            <a:pPr lvl="0"/>
            <a:r>
              <a:rPr b="1" dirty="0" sz="3200" lang="en-US"/>
              <a:t>Appearance of jaundice</a:t>
            </a:r>
          </a:p>
          <a:p>
            <a:pPr lvl="0"/>
            <a:r>
              <a:rPr b="1" dirty="0" sz="3200" lang="en-US"/>
              <a:t>Enlarged tender liver (</a:t>
            </a:r>
            <a:r>
              <a:rPr b="1" dirty="0" sz="3200" lang="en-US" err="1"/>
              <a:t>hepatomegaly</a:t>
            </a:r>
            <a:r>
              <a:rPr b="1" dirty="0" sz="3200" lang="en-US"/>
              <a:t>)</a:t>
            </a:r>
          </a:p>
          <a:p>
            <a:pPr lvl="0"/>
            <a:r>
              <a:rPr b="1" dirty="0" sz="3200" lang="en-US"/>
              <a:t>Extreme tiredness and </a:t>
            </a:r>
            <a:r>
              <a:rPr b="1" dirty="0" sz="3200" lang="en-US" err="1"/>
              <a:t>myalgia</a:t>
            </a:r>
            <a:endParaRPr b="1" dirty="0" sz="3200" lang="en-US"/>
          </a:p>
          <a:p>
            <a:pPr lvl="0"/>
            <a:r>
              <a:rPr b="1" dirty="0" sz="3200" lang="en-US"/>
              <a:t>Feelings of deep sadness (depression)</a:t>
            </a:r>
          </a:p>
          <a:p>
            <a:pPr lvl="0"/>
            <a:r>
              <a:rPr b="1" dirty="0" sz="3200" lang="en-US"/>
              <a:t>Pale stools</a:t>
            </a:r>
          </a:p>
          <a:p>
            <a:pPr lvl="0"/>
            <a:r>
              <a:rPr b="1" dirty="0" sz="3200" lang="en-US"/>
              <a:t>Dark urine (contains </a:t>
            </a:r>
            <a:r>
              <a:rPr b="1" dirty="0" sz="3200" lang="en-US" err="1"/>
              <a:t>bilirubin</a:t>
            </a:r>
            <a:r>
              <a:rPr b="1" dirty="0" sz="3200" lang="en-US"/>
              <a:t>) </a:t>
            </a:r>
          </a:p>
          <a:p>
            <a:endParaRPr dirty="0" lang="en-US"/>
          </a:p>
        </p:txBody>
      </p:sp>
      <p:sp>
        <p:nvSpPr>
          <p:cNvPr id="1049050" name="Title 2"/>
          <p:cNvSpPr>
            <a:spLocks noGrp="1"/>
          </p:cNvSpPr>
          <p:nvPr>
            <p:ph type="title"/>
          </p:nvPr>
        </p:nvSpPr>
        <p:spPr/>
        <p:txBody>
          <a:bodyPr/>
          <a:p>
            <a:r>
              <a:rPr dirty="0" lang="en-US"/>
              <a:t>cont</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9051" name="Content Placeholder 1"/>
          <p:cNvSpPr>
            <a:spLocks noGrp="1"/>
          </p:cNvSpPr>
          <p:nvPr>
            <p:ph idx="1"/>
          </p:nvPr>
        </p:nvSpPr>
        <p:spPr/>
        <p:txBody>
          <a:bodyPr>
            <a:noAutofit/>
          </a:bodyPr>
          <a:p>
            <a:r>
              <a:rPr b="1" dirty="0" sz="3200" lang="en-US"/>
              <a:t>Reservoirs of hepatitis B virus include :</a:t>
            </a:r>
          </a:p>
          <a:p>
            <a:pPr>
              <a:buFont typeface="Wingdings" pitchFamily="2" charset="2"/>
              <a:buChar char="v"/>
            </a:pPr>
            <a:r>
              <a:rPr b="1" dirty="0" sz="3200" lang="en-US"/>
              <a:t>Sexually promiscuous individuals,</a:t>
            </a:r>
          </a:p>
          <a:p>
            <a:pPr>
              <a:buFont typeface="Wingdings" pitchFamily="2" charset="2"/>
              <a:buChar char="v"/>
            </a:pPr>
            <a:r>
              <a:rPr b="1" dirty="0" sz="3200" lang="en-US"/>
              <a:t>Spouses of acutely infected persons</a:t>
            </a:r>
          </a:p>
          <a:p>
            <a:pPr>
              <a:buFont typeface="Wingdings" pitchFamily="2" charset="2"/>
              <a:buChar char="v"/>
            </a:pPr>
            <a:r>
              <a:rPr b="1" dirty="0" sz="3200" lang="en-US"/>
              <a:t> Health care workers exposed to blood</a:t>
            </a:r>
          </a:p>
          <a:p>
            <a:pPr>
              <a:buFont typeface="Wingdings" pitchFamily="2" charset="2"/>
              <a:buChar char="v"/>
            </a:pPr>
            <a:r>
              <a:rPr b="1" dirty="0" sz="3200" lang="en-US"/>
              <a:t> Family members of chronically infected persons</a:t>
            </a:r>
          </a:p>
          <a:p>
            <a:pPr>
              <a:buFont typeface="Wingdings" pitchFamily="2" charset="2"/>
              <a:buChar char="v"/>
            </a:pPr>
            <a:r>
              <a:rPr b="1" dirty="0" sz="3200" lang="en-US"/>
              <a:t> Anyone who requires repeated blood transfusions</a:t>
            </a:r>
          </a:p>
        </p:txBody>
      </p:sp>
      <p:sp>
        <p:nvSpPr>
          <p:cNvPr id="1049052" name="Title 2"/>
          <p:cNvSpPr>
            <a:spLocks noGrp="1"/>
          </p:cNvSpPr>
          <p:nvPr>
            <p:ph type="title"/>
          </p:nvPr>
        </p:nvSpPr>
        <p:spPr/>
        <p:txBody>
          <a:bodyPr>
            <a:normAutofit fontScale="90000"/>
          </a:bodyPr>
          <a:p>
            <a:br>
              <a:rPr dirty="0" lang="en-US"/>
            </a:br>
            <a:r>
              <a:rPr dirty="0" lang="en-US"/>
              <a:t>People At Risk of Hepatitis </a:t>
            </a:r>
            <a:br>
              <a:rPr dirty="0" lang="en-US"/>
            </a:br>
            <a:endParaRPr dirty="0"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767" name=""/>
        <p:cNvGrpSpPr/>
        <p:nvPr/>
      </p:nvGrpSpPr>
      <p:grpSpPr>
        <a:xfrm>
          <a:off x="0" y="0"/>
          <a:ext cx="0" cy="0"/>
          <a:chOff x="0" y="0"/>
          <a:chExt cx="0" cy="0"/>
        </a:xfrm>
      </p:grpSpPr>
      <p:sp>
        <p:nvSpPr>
          <p:cNvPr id="1049053" name="Content Placeholder 1"/>
          <p:cNvSpPr>
            <a:spLocks noGrp="1"/>
          </p:cNvSpPr>
          <p:nvPr>
            <p:ph idx="1"/>
          </p:nvPr>
        </p:nvSpPr>
        <p:spPr/>
        <p:txBody>
          <a:bodyPr>
            <a:normAutofit fontScale="92500" lnSpcReduction="10000"/>
          </a:bodyPr>
          <a:p>
            <a:r>
              <a:rPr b="1" dirty="0" lang="en-US"/>
              <a:t>The urine of a person suffering from viral hepatitis is dark and contains </a:t>
            </a:r>
            <a:r>
              <a:rPr b="1" dirty="0" lang="en-US" err="1"/>
              <a:t>bilirubin</a:t>
            </a:r>
            <a:r>
              <a:rPr b="1" dirty="0" lang="en-US"/>
              <a:t>, while the stool is usually pale. </a:t>
            </a:r>
          </a:p>
          <a:p>
            <a:r>
              <a:rPr b="1" dirty="0" lang="en-US"/>
              <a:t>In the blood, both direct and indirect </a:t>
            </a:r>
            <a:r>
              <a:rPr b="1" dirty="0" lang="en-US" err="1"/>
              <a:t>bilirubin</a:t>
            </a:r>
            <a:r>
              <a:rPr b="1" dirty="0" lang="en-US"/>
              <a:t> levels are raised. </a:t>
            </a:r>
          </a:p>
          <a:p>
            <a:r>
              <a:rPr b="1" dirty="0" lang="en-US"/>
              <a:t>In the case of hepatitis B, diagnosis is made by detecting various immunological markers in the blood. </a:t>
            </a:r>
          </a:p>
          <a:p>
            <a:r>
              <a:rPr b="1" dirty="0" lang="en-US"/>
              <a:t>The most important is the hepatitis B surface antigen (</a:t>
            </a:r>
            <a:r>
              <a:rPr b="1" dirty="0" lang="en-US" err="1"/>
              <a:t>HBsAg</a:t>
            </a:r>
            <a:r>
              <a:rPr b="1" dirty="0" lang="en-US"/>
              <a:t>) which is present when the virus is in the blood in the acute stage and in the chronic carrier state.</a:t>
            </a:r>
          </a:p>
          <a:p>
            <a:pPr>
              <a:buNone/>
            </a:pPr>
            <a:endParaRPr dirty="0" lang="en-US"/>
          </a:p>
          <a:p>
            <a:endParaRPr dirty="0" lang="en-US"/>
          </a:p>
        </p:txBody>
      </p:sp>
      <p:sp>
        <p:nvSpPr>
          <p:cNvPr id="1049054" name="Title 2"/>
          <p:cNvSpPr>
            <a:spLocks noGrp="1"/>
          </p:cNvSpPr>
          <p:nvPr>
            <p:ph type="title"/>
          </p:nvPr>
        </p:nvSpPr>
        <p:spPr/>
        <p:txBody>
          <a:bodyPr/>
          <a:p>
            <a:r>
              <a:rPr dirty="0" lang="en-US"/>
              <a:t>Diagnosis</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9055" name="Content Placeholder 1"/>
          <p:cNvSpPr>
            <a:spLocks noGrp="1"/>
          </p:cNvSpPr>
          <p:nvPr>
            <p:ph idx="1"/>
          </p:nvPr>
        </p:nvSpPr>
        <p:spPr/>
        <p:txBody>
          <a:bodyPr>
            <a:normAutofit/>
          </a:bodyPr>
          <a:p>
            <a:r>
              <a:rPr b="1" dirty="0" lang="en-US"/>
              <a:t>No specific treatment is available for both hepatitis A and B. </a:t>
            </a:r>
          </a:p>
          <a:p>
            <a:r>
              <a:rPr b="1" dirty="0" lang="en-US"/>
              <a:t>The patient should be given symptomatic treatment together with diet and bed rest at home to prevent the spread of the disease.</a:t>
            </a:r>
          </a:p>
          <a:p>
            <a:r>
              <a:rPr b="1" dirty="0" lang="en-US"/>
              <a:t> If admission is indicated for one reason or the other, you should ensure that the patient is isolated and extra precautions taken during handling and disposal of excreta.</a:t>
            </a:r>
          </a:p>
          <a:p>
            <a:r>
              <a:rPr b="1" dirty="0" lang="en-US"/>
              <a:t> Since alcohol increases the risk of cirrhosis, you should advise the patient to avoid alcohol for at least six months</a:t>
            </a:r>
          </a:p>
        </p:txBody>
      </p:sp>
      <p:sp>
        <p:nvSpPr>
          <p:cNvPr id="1049056" name="Title 2"/>
          <p:cNvSpPr>
            <a:spLocks noGrp="1"/>
          </p:cNvSpPr>
          <p:nvPr>
            <p:ph type="title"/>
          </p:nvPr>
        </p:nvSpPr>
        <p:spPr/>
        <p:txBody>
          <a:bodyPr/>
          <a:p>
            <a:r>
              <a:rPr dirty="0" lang="en-US"/>
              <a:t>management</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9057" name="Content Placeholder 1"/>
          <p:cNvSpPr>
            <a:spLocks noGrp="1"/>
          </p:cNvSpPr>
          <p:nvPr>
            <p:ph idx="1"/>
          </p:nvPr>
        </p:nvSpPr>
        <p:spPr/>
        <p:txBody>
          <a:bodyPr>
            <a:normAutofit lnSpcReduction="10000"/>
          </a:bodyPr>
          <a:p>
            <a:r>
              <a:rPr b="1" dirty="0" lang="en-US"/>
              <a:t>Improvement of environmental sanitation will prevent the transmission of hepatitis  </a:t>
            </a:r>
          </a:p>
          <a:p>
            <a:pPr lvl="0"/>
            <a:r>
              <a:rPr b="1" dirty="0" lang="en-US"/>
              <a:t>Isolating patients suffering viral hepatitis</a:t>
            </a:r>
          </a:p>
          <a:p>
            <a:pPr lvl="0"/>
            <a:r>
              <a:rPr b="1" dirty="0" lang="en-US"/>
              <a:t>Administration of hepatitis vaccine</a:t>
            </a:r>
          </a:p>
          <a:p>
            <a:pPr lvl="0"/>
            <a:r>
              <a:rPr b="1" dirty="0" lang="en-US"/>
              <a:t>Screening blood for hepatitis B surface antigen before giving it for transfusion and excluding all donors with a history of jaundice</a:t>
            </a:r>
          </a:p>
          <a:p>
            <a:pPr lvl="0"/>
            <a:r>
              <a:rPr b="1" dirty="0" lang="en-US"/>
              <a:t>Effective </a:t>
            </a:r>
            <a:r>
              <a:rPr b="1" dirty="0" lang="en-US" err="1"/>
              <a:t>sterilisation</a:t>
            </a:r>
            <a:r>
              <a:rPr b="1" dirty="0" lang="en-US"/>
              <a:t> and high level disinfection of all instruments, needles </a:t>
            </a:r>
            <a:br>
              <a:rPr b="1" dirty="0" lang="en-US"/>
            </a:br>
            <a:r>
              <a:rPr b="1" dirty="0" lang="en-US"/>
              <a:t>and syringes</a:t>
            </a:r>
          </a:p>
          <a:p>
            <a:endParaRPr dirty="0" lang="en-US"/>
          </a:p>
        </p:txBody>
      </p:sp>
      <p:sp>
        <p:nvSpPr>
          <p:cNvPr id="1049058" name="Title 2"/>
          <p:cNvSpPr>
            <a:spLocks noGrp="1"/>
          </p:cNvSpPr>
          <p:nvPr>
            <p:ph type="title"/>
          </p:nvPr>
        </p:nvSpPr>
        <p:spPr/>
        <p:txBody>
          <a:bodyPr/>
          <a:p>
            <a:r>
              <a:rPr dirty="0" lang="en-US"/>
              <a:t>Prevention and control</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770" name=""/>
        <p:cNvGrpSpPr/>
        <p:nvPr/>
      </p:nvGrpSpPr>
      <p:grpSpPr>
        <a:xfrm>
          <a:off x="0" y="0"/>
          <a:ext cx="0" cy="0"/>
          <a:chOff x="0" y="0"/>
          <a:chExt cx="0" cy="0"/>
        </a:xfrm>
      </p:grpSpPr>
      <p:sp>
        <p:nvSpPr>
          <p:cNvPr id="1049059" name="Content Placeholder 1"/>
          <p:cNvSpPr>
            <a:spLocks noGrp="1"/>
          </p:cNvSpPr>
          <p:nvPr>
            <p:ph idx="1"/>
          </p:nvPr>
        </p:nvSpPr>
        <p:spPr/>
        <p:txBody>
          <a:bodyPr>
            <a:normAutofit fontScale="77500" lnSpcReduction="20000"/>
          </a:bodyPr>
          <a:p>
            <a:r>
              <a:rPr b="1" dirty="0" lang="en-US"/>
              <a:t>Vaccination</a:t>
            </a:r>
          </a:p>
          <a:p>
            <a:r>
              <a:rPr b="1" dirty="0" lang="en-US"/>
              <a:t>Wash your hands thoroughly after any potential exposure</a:t>
            </a:r>
          </a:p>
          <a:p>
            <a:r>
              <a:rPr b="1" dirty="0" lang="en-US"/>
              <a:t>Practice safe sex with all partners</a:t>
            </a:r>
          </a:p>
          <a:p>
            <a:r>
              <a:rPr b="1" dirty="0" lang="en-US"/>
              <a:t>Avoid direct contact with blood and bodily fluids</a:t>
            </a:r>
          </a:p>
          <a:p>
            <a:r>
              <a:rPr b="1" dirty="0" lang="en-US"/>
              <a:t>Clean up blood spills with a fresh diluted bleach solution</a:t>
            </a:r>
          </a:p>
          <a:p>
            <a:r>
              <a:rPr b="1" dirty="0" lang="en-US"/>
              <a:t>Cover all cuts carefully</a:t>
            </a:r>
          </a:p>
          <a:p>
            <a:r>
              <a:rPr b="1" dirty="0" lang="en-US"/>
              <a:t>Avoid sharing sharp items such as razors, nail clippers, toothbrushes, and earrings or body rings</a:t>
            </a:r>
          </a:p>
          <a:p>
            <a:r>
              <a:rPr b="1" dirty="0" lang="en-US"/>
              <a:t>Discard sanitary napkins and tampons into plastic bags</a:t>
            </a:r>
          </a:p>
          <a:p>
            <a:r>
              <a:rPr b="1" dirty="0" lang="en-US"/>
              <a:t>Avoid illegal street drugs (injecting, inhaling, snorting, popping pills)</a:t>
            </a:r>
          </a:p>
          <a:p>
            <a:r>
              <a:rPr b="1" dirty="0" lang="en-US"/>
              <a:t>Do not donate blood or body organs</a:t>
            </a:r>
          </a:p>
          <a:p>
            <a:r>
              <a:rPr b="1" dirty="0" lang="en-US"/>
              <a:t>Make sure new, sterile needles are used for ear or body piercing, tattoos, and acupuncture</a:t>
            </a:r>
          </a:p>
          <a:p>
            <a:endParaRPr dirty="0" lang="en-US"/>
          </a:p>
        </p:txBody>
      </p:sp>
      <p:sp>
        <p:nvSpPr>
          <p:cNvPr id="1049060" name="Title 2"/>
          <p:cNvSpPr>
            <a:spLocks noGrp="1"/>
          </p:cNvSpPr>
          <p:nvPr>
            <p:ph type="title"/>
          </p:nvPr>
        </p:nvSpPr>
        <p:spPr/>
        <p:txBody>
          <a:bodyPr>
            <a:normAutofit fontScale="90000"/>
          </a:bodyPr>
          <a:p>
            <a:r>
              <a:rPr dirty="0" lang="en-US"/>
              <a:t>Specific preventive measures for hepatitis B</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9061" name="Content Placeholder 1"/>
          <p:cNvSpPr>
            <a:spLocks noGrp="1"/>
          </p:cNvSpPr>
          <p:nvPr>
            <p:ph idx="1"/>
          </p:nvPr>
        </p:nvSpPr>
        <p:spPr/>
        <p:txBody>
          <a:bodyPr>
            <a:normAutofit fontScale="85000" lnSpcReduction="10000"/>
          </a:bodyPr>
          <a:p>
            <a:r>
              <a:rPr b="1" dirty="0" lang="en-US"/>
              <a:t>Enteric fevers include typhoid fever and paratyphoid A and B fevers.</a:t>
            </a:r>
          </a:p>
          <a:p>
            <a:r>
              <a:rPr b="1" dirty="0" lang="en-US"/>
              <a:t> Typhoid fever is an infectious disease </a:t>
            </a:r>
            <a:r>
              <a:rPr b="1" dirty="0" lang="en-US" err="1"/>
              <a:t>characterised</a:t>
            </a:r>
            <a:r>
              <a:rPr b="1" dirty="0" lang="en-US"/>
              <a:t> by high continuous fever, malaise and involvement of lymphoid tissue and spleen.</a:t>
            </a:r>
          </a:p>
          <a:p>
            <a:r>
              <a:rPr b="1" dirty="0" lang="en-US" err="1"/>
              <a:t>Diarrhoea</a:t>
            </a:r>
            <a:r>
              <a:rPr b="1" dirty="0" lang="en-US"/>
              <a:t> is not a common symptom in typhoid fever. </a:t>
            </a:r>
          </a:p>
          <a:p>
            <a:r>
              <a:rPr b="1" dirty="0" lang="en-US"/>
              <a:t>Paratyphoid fever may present like typhoid fever, but in most cases it presents as gastroenteritis or transient </a:t>
            </a:r>
            <a:r>
              <a:rPr b="1" dirty="0" lang="en-US" err="1"/>
              <a:t>diarrhoea</a:t>
            </a:r>
            <a:r>
              <a:rPr b="1" dirty="0" lang="en-US"/>
              <a:t>. </a:t>
            </a:r>
          </a:p>
          <a:p>
            <a:r>
              <a:rPr b="1" dirty="0" lang="en-US"/>
              <a:t>Both are mainly spread by the </a:t>
            </a:r>
            <a:r>
              <a:rPr b="1" dirty="0" lang="en-US" err="1"/>
              <a:t>faecal</a:t>
            </a:r>
            <a:r>
              <a:rPr b="1" dirty="0" lang="en-US"/>
              <a:t>-oral route through contaminated food, water and milk. Flies are also important in the transmission of enteric fevers</a:t>
            </a:r>
            <a:r>
              <a:rPr dirty="0" lang="en-US"/>
              <a:t>.</a:t>
            </a:r>
          </a:p>
        </p:txBody>
      </p:sp>
      <p:sp>
        <p:nvSpPr>
          <p:cNvPr id="1049062" name="Title 2"/>
          <p:cNvSpPr>
            <a:spLocks noGrp="1"/>
          </p:cNvSpPr>
          <p:nvPr>
            <p:ph type="title"/>
          </p:nvPr>
        </p:nvSpPr>
        <p:spPr/>
        <p:txBody>
          <a:bodyPr>
            <a:normAutofit fontScale="90000"/>
          </a:bodyPr>
          <a:p>
            <a:pPr algn="ctr"/>
            <a:br>
              <a:rPr dirty="0" lang="en-US"/>
            </a:br>
            <a:r>
              <a:rPr dirty="0" lang="en-US"/>
              <a:t>ENTERIC FEVERS</a:t>
            </a:r>
            <a:br>
              <a:rPr dirty="0" lang="en-US"/>
            </a:br>
            <a:endParaRPr dirty="0"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9063" name="Content Placeholder 1"/>
          <p:cNvSpPr>
            <a:spLocks noGrp="1"/>
          </p:cNvSpPr>
          <p:nvPr>
            <p:ph idx="1"/>
          </p:nvPr>
        </p:nvSpPr>
        <p:spPr/>
        <p:txBody>
          <a:bodyPr>
            <a:normAutofit lnSpcReduction="10000"/>
          </a:bodyPr>
          <a:p>
            <a:r>
              <a:rPr b="1" dirty="0" lang="en-US"/>
              <a:t> This is an infectious bacterial disease caused by </a:t>
            </a:r>
            <a:r>
              <a:rPr b="1" dirty="0" i="1" lang="en-US">
                <a:solidFill>
                  <a:srgbClr val="FF0000"/>
                </a:solidFill>
              </a:rPr>
              <a:t>salmonella </a:t>
            </a:r>
            <a:r>
              <a:rPr b="1" dirty="0" i="1" lang="en-US" err="1">
                <a:solidFill>
                  <a:srgbClr val="FF0000"/>
                </a:solidFill>
              </a:rPr>
              <a:t>typhi</a:t>
            </a:r>
            <a:r>
              <a:rPr b="1" dirty="0" lang="en-US"/>
              <a:t>. </a:t>
            </a:r>
          </a:p>
          <a:p>
            <a:r>
              <a:rPr b="1" dirty="0" lang="en-US"/>
              <a:t>Epidemic outbreaks have occurred when a source of water or food used by many people has been contaminated</a:t>
            </a:r>
          </a:p>
          <a:p>
            <a:pPr>
              <a:buNone/>
            </a:pPr>
            <a:r>
              <a:rPr b="1" dirty="0" lang="en-US">
                <a:solidFill>
                  <a:srgbClr val="FF0000"/>
                </a:solidFill>
              </a:rPr>
              <a:t>Clinical Features </a:t>
            </a:r>
          </a:p>
          <a:p>
            <a:r>
              <a:rPr b="1" dirty="0" lang="en-US"/>
              <a:t>The incubation period of typhoid fever is 7 - 21 days. The disease has a gradual onset which progresses through the following four stages.</a:t>
            </a:r>
          </a:p>
          <a:p>
            <a:r>
              <a:rPr b="1" dirty="0" lang="en-US"/>
              <a:t> </a:t>
            </a:r>
            <a:endParaRPr dirty="0" lang="en-US"/>
          </a:p>
          <a:p>
            <a:endParaRPr dirty="0" lang="en-US"/>
          </a:p>
        </p:txBody>
      </p:sp>
      <p:sp>
        <p:nvSpPr>
          <p:cNvPr id="1049064" name="Title 2"/>
          <p:cNvSpPr>
            <a:spLocks noGrp="1"/>
          </p:cNvSpPr>
          <p:nvPr>
            <p:ph type="title"/>
          </p:nvPr>
        </p:nvSpPr>
        <p:spPr/>
        <p:txBody>
          <a:bodyPr>
            <a:normAutofit fontScale="90000"/>
          </a:bodyPr>
          <a:p>
            <a:br>
              <a:rPr dirty="0" lang="en-US"/>
            </a:br>
            <a:r>
              <a:rPr dirty="0" lang="en-US"/>
              <a:t>TYPHOID FEVER </a:t>
            </a:r>
            <a:br>
              <a:rPr dirty="0" lang="en-US"/>
            </a:b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8600" name="Content Placeholder 1"/>
          <p:cNvSpPr>
            <a:spLocks noGrp="1"/>
          </p:cNvSpPr>
          <p:nvPr>
            <p:ph idx="1"/>
          </p:nvPr>
        </p:nvSpPr>
        <p:spPr/>
        <p:txBody>
          <a:bodyPr>
            <a:normAutofit lnSpcReduction="10000"/>
          </a:bodyPr>
          <a:p>
            <a:r>
              <a:rPr b="1" dirty="0" sz="3600" lang="en-US"/>
              <a:t>Communicable are diseases spread from one person to another or from an animal to a person. </a:t>
            </a:r>
          </a:p>
          <a:p>
            <a:r>
              <a:rPr b="1" dirty="0" sz="3600" lang="en-US"/>
              <a:t>The spread often happens via airborne viruses or bacteria, but also through blood or other bodily fluid</a:t>
            </a:r>
            <a:r>
              <a:rPr dirty="0" lang="en-US"/>
              <a:t>.</a:t>
            </a:r>
          </a:p>
        </p:txBody>
      </p:sp>
      <p:sp>
        <p:nvSpPr>
          <p:cNvPr id="1048601" name="Title 2"/>
          <p:cNvSpPr>
            <a:spLocks noGrp="1"/>
          </p:cNvSpPr>
          <p:nvPr>
            <p:ph type="title"/>
          </p:nvPr>
        </p:nvSpPr>
        <p:spPr/>
        <p:txBody>
          <a:bodyPr>
            <a:normAutofit fontScale="90000"/>
          </a:bodyPr>
          <a:p>
            <a:r>
              <a:rPr dirty="0" lang="en-US"/>
              <a:t>WHAT ARE THE COMMUNICABLE DISEASES?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8680" name="Content Placeholder 1"/>
          <p:cNvSpPr>
            <a:spLocks noGrp="1"/>
          </p:cNvSpPr>
          <p:nvPr>
            <p:ph idx="1"/>
          </p:nvPr>
        </p:nvSpPr>
        <p:spPr/>
        <p:txBody>
          <a:bodyPr>
            <a:normAutofit/>
          </a:bodyPr>
          <a:p>
            <a:pPr>
              <a:lnSpc>
                <a:spcPct val="80000"/>
              </a:lnSpc>
              <a:spcBef>
                <a:spcPts val="500"/>
              </a:spcBef>
              <a:spcAft>
                <a:spcPts val="500"/>
              </a:spcAft>
            </a:pPr>
            <a:r>
              <a:rPr b="1" dirty="0" sz="2800" lang="en-US"/>
              <a:t>Virulence: is the degree of </a:t>
            </a:r>
            <a:r>
              <a:rPr b="1" dirty="0" sz="2800" lang="en-US" err="1"/>
              <a:t>pathogenicity</a:t>
            </a:r>
            <a:r>
              <a:rPr b="1" dirty="0" sz="2800" lang="en-US"/>
              <a:t>; the disease evoking power of a micro-organism in a given host. Numerically expressed as the ratio of the number of cases of overt infection to the total number infected, as determined by immunoassay. When death is the only criterion of severity, this is the case fatality rate.</a:t>
            </a:r>
          </a:p>
          <a:p>
            <a:pPr>
              <a:lnSpc>
                <a:spcPct val="80000"/>
              </a:lnSpc>
              <a:spcBef>
                <a:spcPts val="500"/>
              </a:spcBef>
              <a:spcAft>
                <a:spcPts val="500"/>
              </a:spcAft>
              <a:buNone/>
            </a:pPr>
            <a:endParaRPr b="1" dirty="0" sz="2800" lang="en-US"/>
          </a:p>
          <a:p>
            <a:pPr>
              <a:lnSpc>
                <a:spcPct val="80000"/>
              </a:lnSpc>
              <a:spcBef>
                <a:spcPts val="500"/>
              </a:spcBef>
              <a:spcAft>
                <a:spcPts val="500"/>
              </a:spcAft>
            </a:pPr>
            <a:r>
              <a:rPr b="1" dirty="0" sz="2800" lang="en-US"/>
              <a:t> Case fatality rate for infectious diseases: is the proportion of infected individuals who die of the infection. This is a function of the severity of the infection and is heavily influenced by how many mild cases are not diagnosed</a:t>
            </a:r>
            <a:r>
              <a:rPr dirty="0" sz="2800" lang="en-US"/>
              <a:t>.</a:t>
            </a:r>
          </a:p>
          <a:p>
            <a:endParaRPr dirty="0" lang="en-US"/>
          </a:p>
        </p:txBody>
      </p:sp>
      <p:sp>
        <p:nvSpPr>
          <p:cNvPr id="1048681" name="Title 2"/>
          <p:cNvSpPr>
            <a:spLocks noGrp="1"/>
          </p:cNvSpPr>
          <p:nvPr>
            <p:ph type="title"/>
          </p:nvPr>
        </p:nvSpPr>
        <p:spPr/>
        <p:txBody>
          <a:bodyPr>
            <a:normAutofit/>
          </a:bodyPr>
          <a:p>
            <a:r>
              <a:rPr dirty="0" sz="4400" lang="en-US"/>
              <a:t>Virulence and Case Fatality Rate</a:t>
            </a:r>
            <a:endParaRPr dirty="0"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773" name=""/>
        <p:cNvGrpSpPr/>
        <p:nvPr/>
      </p:nvGrpSpPr>
      <p:grpSpPr>
        <a:xfrm>
          <a:off x="0" y="0"/>
          <a:ext cx="0" cy="0"/>
          <a:chOff x="0" y="0"/>
          <a:chExt cx="0" cy="0"/>
        </a:xfrm>
      </p:grpSpPr>
      <p:sp>
        <p:nvSpPr>
          <p:cNvPr id="1049065" name="Content Placeholder 1"/>
          <p:cNvSpPr>
            <a:spLocks noGrp="1"/>
          </p:cNvSpPr>
          <p:nvPr>
            <p:ph idx="1"/>
          </p:nvPr>
        </p:nvSpPr>
        <p:spPr/>
        <p:txBody>
          <a:bodyPr/>
          <a:p>
            <a:pPr>
              <a:buNone/>
            </a:pPr>
            <a:r>
              <a:rPr b="1" dirty="0" lang="en-US">
                <a:solidFill>
                  <a:srgbClr val="FF0000"/>
                </a:solidFill>
              </a:rPr>
              <a:t>First Week</a:t>
            </a:r>
            <a:r>
              <a:rPr dirty="0" lang="en-US">
                <a:solidFill>
                  <a:srgbClr val="FF0000"/>
                </a:solidFill>
              </a:rPr>
              <a:t> </a:t>
            </a:r>
          </a:p>
          <a:p>
            <a:r>
              <a:rPr b="1" dirty="0" lang="en-US"/>
              <a:t>During the first week and early in the disease, the patient has severe headache, malaise, loss of appetite, body pains and aches and a tendency to nose-bleed. </a:t>
            </a:r>
          </a:p>
          <a:p>
            <a:r>
              <a:rPr b="1" dirty="0" lang="en-US"/>
              <a:t>The body temperature rises day by day or in steps to 39.5ºC or higher. Most patients cough because they develop bronchitis and may also complain of constipation</a:t>
            </a:r>
            <a:r>
              <a:rPr dirty="0" lang="en-US"/>
              <a:t>.</a:t>
            </a:r>
          </a:p>
          <a:p>
            <a:endParaRPr dirty="0" lang="en-US"/>
          </a:p>
        </p:txBody>
      </p:sp>
      <p:sp>
        <p:nvSpPr>
          <p:cNvPr id="1049066" name="Title 2"/>
          <p:cNvSpPr>
            <a:spLocks noGrp="1"/>
          </p:cNvSpPr>
          <p:nvPr>
            <p:ph type="title"/>
          </p:nvPr>
        </p:nvSpPr>
        <p:spPr/>
        <p:txBody>
          <a:bodyPr/>
          <a:p>
            <a:r>
              <a:rPr dirty="0" lang="en-US"/>
              <a:t>CONT</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9067" name="Content Placeholder 1"/>
          <p:cNvSpPr>
            <a:spLocks noGrp="1"/>
          </p:cNvSpPr>
          <p:nvPr>
            <p:ph idx="1"/>
          </p:nvPr>
        </p:nvSpPr>
        <p:spPr/>
        <p:txBody>
          <a:bodyPr>
            <a:normAutofit fontScale="92500" lnSpcReduction="10000"/>
          </a:bodyPr>
          <a:p>
            <a:pPr>
              <a:buNone/>
            </a:pPr>
            <a:r>
              <a:rPr b="1" dirty="0" lang="en-US">
                <a:solidFill>
                  <a:srgbClr val="FF0000"/>
                </a:solidFill>
              </a:rPr>
              <a:t>Second Week</a:t>
            </a:r>
            <a:r>
              <a:rPr dirty="0" lang="en-US">
                <a:solidFill>
                  <a:srgbClr val="FF0000"/>
                </a:solidFill>
              </a:rPr>
              <a:t> </a:t>
            </a:r>
          </a:p>
          <a:p>
            <a:r>
              <a:rPr b="1" dirty="0" lang="en-US"/>
              <a:t>In the second week, temperature continues to rise, but the pulse rate is slower than would be expected for that temperature. There is swelling of lymphoid tissue in the intestines as well as </a:t>
            </a:r>
            <a:r>
              <a:rPr b="1" dirty="0" lang="en-US" err="1"/>
              <a:t>Peyer's</a:t>
            </a:r>
            <a:r>
              <a:rPr b="1" dirty="0" lang="en-US"/>
              <a:t> patches, necrosis and ulcers, which cause the abdomen to become distended and tender. </a:t>
            </a:r>
          </a:p>
          <a:p>
            <a:r>
              <a:rPr b="1" dirty="0" lang="en-US"/>
              <a:t>The high temperature and </a:t>
            </a:r>
            <a:r>
              <a:rPr b="1" dirty="0" lang="en-US" err="1"/>
              <a:t>toxaemia</a:t>
            </a:r>
            <a:r>
              <a:rPr b="1" dirty="0" lang="en-US"/>
              <a:t> causes mental confusion and disorientation in the patient. Half the patients may develop greenish watery ('pea-soup') </a:t>
            </a:r>
            <a:r>
              <a:rPr b="1" dirty="0" lang="en-US" err="1"/>
              <a:t>diarrhoea</a:t>
            </a:r>
            <a:r>
              <a:rPr b="1" dirty="0" lang="en-US"/>
              <a:t> and </a:t>
            </a:r>
            <a:r>
              <a:rPr b="1" dirty="0" lang="en-US" err="1"/>
              <a:t>broncho</a:t>
            </a:r>
            <a:r>
              <a:rPr b="1" dirty="0" lang="en-US"/>
              <a:t>-pneumonia</a:t>
            </a:r>
            <a:r>
              <a:rPr dirty="0" lang="en-US"/>
              <a:t>.</a:t>
            </a:r>
          </a:p>
          <a:p>
            <a:pPr>
              <a:buNone/>
            </a:pPr>
            <a:endParaRPr dirty="0" lang="en-US"/>
          </a:p>
        </p:txBody>
      </p:sp>
      <p:sp>
        <p:nvSpPr>
          <p:cNvPr id="1049068" name="Title 2"/>
          <p:cNvSpPr>
            <a:spLocks noGrp="1"/>
          </p:cNvSpPr>
          <p:nvPr>
            <p:ph type="title"/>
          </p:nvPr>
        </p:nvSpPr>
        <p:spPr/>
        <p:txBody>
          <a:bodyPr/>
          <a:p>
            <a:r>
              <a:rPr dirty="0" lang="en-US"/>
              <a:t>CONT</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9069" name="Content Placeholder 1"/>
          <p:cNvSpPr>
            <a:spLocks noGrp="1"/>
          </p:cNvSpPr>
          <p:nvPr>
            <p:ph idx="1"/>
          </p:nvPr>
        </p:nvSpPr>
        <p:spPr/>
        <p:txBody>
          <a:bodyPr>
            <a:normAutofit lnSpcReduction="10000"/>
          </a:bodyPr>
          <a:p>
            <a:pPr>
              <a:buNone/>
            </a:pPr>
            <a:r>
              <a:rPr b="1" dirty="0" lang="en-US">
                <a:solidFill>
                  <a:srgbClr val="FF0000"/>
                </a:solidFill>
              </a:rPr>
              <a:t>Third Week</a:t>
            </a:r>
            <a:r>
              <a:rPr dirty="0" lang="en-US">
                <a:solidFill>
                  <a:srgbClr val="FF0000"/>
                </a:solidFill>
              </a:rPr>
              <a:t> </a:t>
            </a:r>
          </a:p>
          <a:p>
            <a:r>
              <a:rPr b="1" dirty="0" sz="3200" lang="en-US"/>
              <a:t>Body temperature decreases step by step and the patient improves slowly. If there is no improvement, the </a:t>
            </a:r>
            <a:r>
              <a:rPr b="1" dirty="0" sz="3200" lang="en-US" err="1"/>
              <a:t>Peyer's</a:t>
            </a:r>
            <a:r>
              <a:rPr b="1" dirty="0" sz="3200" lang="en-US"/>
              <a:t> patches in the intestines perforate and </a:t>
            </a:r>
            <a:r>
              <a:rPr b="1" dirty="0" sz="3200" lang="en-US" err="1"/>
              <a:t>toxaemia</a:t>
            </a:r>
            <a:r>
              <a:rPr b="1" dirty="0" sz="3200" lang="en-US"/>
              <a:t> increases. </a:t>
            </a:r>
          </a:p>
          <a:p>
            <a:r>
              <a:rPr b="1" dirty="0" sz="3200" lang="en-US"/>
              <a:t>The patient becomes delirious and incontinent of urine and stool, muscles twitch and coma may precede death</a:t>
            </a:r>
            <a:r>
              <a:rPr dirty="0" lang="en-US"/>
              <a:t>.</a:t>
            </a:r>
          </a:p>
          <a:p>
            <a:endParaRPr dirty="0" lang="en-US"/>
          </a:p>
        </p:txBody>
      </p:sp>
      <p:sp>
        <p:nvSpPr>
          <p:cNvPr id="1049070" name="Title 2"/>
          <p:cNvSpPr>
            <a:spLocks noGrp="1"/>
          </p:cNvSpPr>
          <p:nvPr>
            <p:ph type="title"/>
          </p:nvPr>
        </p:nvSpPr>
        <p:spPr/>
        <p:txBody>
          <a:bodyPr/>
          <a:p>
            <a:r>
              <a:rPr dirty="0" lang="en-US"/>
              <a:t>CONT</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776" name=""/>
        <p:cNvGrpSpPr/>
        <p:nvPr/>
      </p:nvGrpSpPr>
      <p:grpSpPr>
        <a:xfrm>
          <a:off x="0" y="0"/>
          <a:ext cx="0" cy="0"/>
          <a:chOff x="0" y="0"/>
          <a:chExt cx="0" cy="0"/>
        </a:xfrm>
      </p:grpSpPr>
      <p:sp>
        <p:nvSpPr>
          <p:cNvPr id="1049071" name="Content Placeholder 1"/>
          <p:cNvSpPr>
            <a:spLocks noGrp="1"/>
          </p:cNvSpPr>
          <p:nvPr>
            <p:ph idx="1"/>
          </p:nvPr>
        </p:nvSpPr>
        <p:spPr/>
        <p:txBody>
          <a:bodyPr/>
          <a:p>
            <a:pPr>
              <a:buNone/>
            </a:pPr>
            <a:r>
              <a:rPr b="1" dirty="0" lang="en-US">
                <a:solidFill>
                  <a:srgbClr val="FF0000"/>
                </a:solidFill>
              </a:rPr>
              <a:t>Fourth Week</a:t>
            </a:r>
            <a:r>
              <a:rPr dirty="0" lang="en-US">
                <a:solidFill>
                  <a:srgbClr val="FF0000"/>
                </a:solidFill>
              </a:rPr>
              <a:t> </a:t>
            </a:r>
          </a:p>
          <a:p>
            <a:r>
              <a:rPr b="1" dirty="0" sz="3600" lang="en-US"/>
              <a:t>For the patients who do not suffer the serious complications of the third week, the fourth week is a period of convalescence. </a:t>
            </a:r>
          </a:p>
          <a:p>
            <a:r>
              <a:rPr b="1" dirty="0" sz="3600" lang="en-US"/>
              <a:t>The temperature drops back to normal and the patient recovers gradually</a:t>
            </a:r>
          </a:p>
        </p:txBody>
      </p:sp>
      <p:sp>
        <p:nvSpPr>
          <p:cNvPr id="1049072" name="Title 2"/>
          <p:cNvSpPr>
            <a:spLocks noGrp="1"/>
          </p:cNvSpPr>
          <p:nvPr>
            <p:ph type="title"/>
          </p:nvPr>
        </p:nvSpPr>
        <p:spPr/>
        <p:txBody>
          <a:bodyPr/>
          <a:p>
            <a:r>
              <a:rPr dirty="0" lang="en-US"/>
              <a:t>CONT</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9073" name="Content Placeholder 1"/>
          <p:cNvSpPr>
            <a:spLocks noGrp="1"/>
          </p:cNvSpPr>
          <p:nvPr>
            <p:ph idx="1"/>
          </p:nvPr>
        </p:nvSpPr>
        <p:spPr/>
        <p:txBody>
          <a:bodyPr>
            <a:normAutofit fontScale="92500" lnSpcReduction="10000"/>
          </a:bodyPr>
          <a:p>
            <a:r>
              <a:rPr b="1" dirty="0" lang="en-US"/>
              <a:t>The best way to diagnose typhoid fever is through a </a:t>
            </a:r>
            <a:r>
              <a:rPr b="1" dirty="0" lang="en-US">
                <a:solidFill>
                  <a:srgbClr val="FF0000"/>
                </a:solidFill>
              </a:rPr>
              <a:t>blood culture</a:t>
            </a:r>
            <a:r>
              <a:rPr b="1" dirty="0" lang="en-US"/>
              <a:t>. </a:t>
            </a:r>
          </a:p>
          <a:p>
            <a:r>
              <a:rPr b="1" dirty="0" lang="en-US"/>
              <a:t>This may be positive during the first week and for a variable period after this.</a:t>
            </a:r>
          </a:p>
          <a:p>
            <a:r>
              <a:rPr b="1" dirty="0" lang="en-US"/>
              <a:t> Stool and urine cultures can also be made although they are only positive after the first week</a:t>
            </a:r>
            <a:r>
              <a:rPr dirty="0" lang="en-US"/>
              <a:t>.</a:t>
            </a:r>
          </a:p>
          <a:p>
            <a:r>
              <a:rPr dirty="0" lang="en-US"/>
              <a:t>Other important diagnostic tests include:</a:t>
            </a:r>
          </a:p>
          <a:p>
            <a:r>
              <a:rPr b="1" dirty="0" lang="en-US" err="1">
                <a:solidFill>
                  <a:srgbClr val="FF0000"/>
                </a:solidFill>
              </a:rPr>
              <a:t>Widal</a:t>
            </a:r>
            <a:r>
              <a:rPr b="1" dirty="0" lang="en-US">
                <a:solidFill>
                  <a:srgbClr val="FF0000"/>
                </a:solidFill>
              </a:rPr>
              <a:t> Test </a:t>
            </a:r>
            <a:r>
              <a:rPr b="1" dirty="0" lang="en-US"/>
              <a:t>is an agglutination test which detects the presence of serum antibodies (H and O) in patients serum with typhoid and paratyphoid fever</a:t>
            </a:r>
          </a:p>
        </p:txBody>
      </p:sp>
      <p:sp>
        <p:nvSpPr>
          <p:cNvPr id="1049074" name="Title 2"/>
          <p:cNvSpPr>
            <a:spLocks noGrp="1"/>
          </p:cNvSpPr>
          <p:nvPr>
            <p:ph type="title"/>
          </p:nvPr>
        </p:nvSpPr>
        <p:spPr/>
        <p:txBody>
          <a:bodyPr>
            <a:normAutofit fontScale="90000"/>
          </a:bodyPr>
          <a:p>
            <a:br>
              <a:rPr dirty="0" lang="en-US"/>
            </a:br>
            <a:r>
              <a:rPr dirty="0" lang="en-US"/>
              <a:t>Diagnosis </a:t>
            </a:r>
            <a:br>
              <a:rPr dirty="0" lang="en-US"/>
            </a:br>
            <a:endParaRPr dirty="0"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9075" name="Content Placeholder 1"/>
          <p:cNvSpPr>
            <a:spLocks noGrp="1"/>
          </p:cNvSpPr>
          <p:nvPr>
            <p:ph idx="1"/>
          </p:nvPr>
        </p:nvSpPr>
        <p:spPr/>
        <p:txBody>
          <a:bodyPr/>
          <a:p>
            <a:r>
              <a:rPr b="1" dirty="0" lang="en-US"/>
              <a:t>A </a:t>
            </a:r>
            <a:r>
              <a:rPr b="1" dirty="0" lang="en-US" err="1"/>
              <a:t>widal</a:t>
            </a:r>
            <a:r>
              <a:rPr b="1" dirty="0" lang="en-US"/>
              <a:t> test of 1:80 or and 1:160 should be considered as clinically significant (active infection).That typhoid is present.</a:t>
            </a:r>
          </a:p>
          <a:p>
            <a:r>
              <a:rPr b="1" dirty="0" lang="en-US"/>
              <a:t>Although the </a:t>
            </a:r>
            <a:r>
              <a:rPr b="1" dirty="0" lang="en-US" err="1"/>
              <a:t>Widal</a:t>
            </a:r>
            <a:r>
              <a:rPr b="1" dirty="0" lang="en-US"/>
              <a:t> test is still very useful, especially when two tests are performed four to five days apart after the end of the first week, its interpretation is full of difficulties especially in endemic areas and in people who have had the typhoid vaccine</a:t>
            </a:r>
          </a:p>
        </p:txBody>
      </p:sp>
      <p:sp>
        <p:nvSpPr>
          <p:cNvPr id="1049076" name="Title 2"/>
          <p:cNvSpPr>
            <a:spLocks noGrp="1"/>
          </p:cNvSpPr>
          <p:nvPr>
            <p:ph type="title"/>
          </p:nvPr>
        </p:nvSpPr>
        <p:spPr/>
        <p:txBody>
          <a:bodyPr/>
          <a:p>
            <a:r>
              <a:rPr dirty="0" lang="en-US"/>
              <a:t>cont</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779" name=""/>
        <p:cNvGrpSpPr/>
        <p:nvPr/>
      </p:nvGrpSpPr>
      <p:grpSpPr>
        <a:xfrm>
          <a:off x="0" y="0"/>
          <a:ext cx="0" cy="0"/>
          <a:chOff x="0" y="0"/>
          <a:chExt cx="0" cy="0"/>
        </a:xfrm>
      </p:grpSpPr>
      <p:sp>
        <p:nvSpPr>
          <p:cNvPr id="1049077" name="Content Placeholder 1"/>
          <p:cNvSpPr>
            <a:spLocks noGrp="1"/>
          </p:cNvSpPr>
          <p:nvPr>
            <p:ph idx="1"/>
          </p:nvPr>
        </p:nvSpPr>
        <p:spPr/>
        <p:txBody>
          <a:bodyPr>
            <a:normAutofit/>
          </a:bodyPr>
          <a:p>
            <a:pPr lvl="0"/>
            <a:r>
              <a:rPr b="1" dirty="0" lang="en-US"/>
              <a:t>Fluid replacement due to </a:t>
            </a:r>
            <a:r>
              <a:rPr b="1" dirty="0" lang="en-US" err="1"/>
              <a:t>diarrhoea</a:t>
            </a:r>
            <a:endParaRPr b="1" dirty="0" lang="en-US"/>
          </a:p>
          <a:p>
            <a:pPr lvl="0"/>
            <a:r>
              <a:rPr b="1" dirty="0" lang="en-US"/>
              <a:t>Oral </a:t>
            </a:r>
            <a:r>
              <a:rPr b="1" dirty="0" lang="en-US" err="1"/>
              <a:t>norfloxacin</a:t>
            </a:r>
            <a:r>
              <a:rPr b="1" dirty="0" lang="en-US"/>
              <a:t> 400mg 12 hourly for 10 - 14 days</a:t>
            </a:r>
          </a:p>
          <a:p>
            <a:pPr lvl="0"/>
            <a:r>
              <a:rPr b="1" dirty="0" lang="en-US"/>
              <a:t>Oral </a:t>
            </a:r>
            <a:r>
              <a:rPr b="1" dirty="0" lang="en-US" err="1"/>
              <a:t>ciproxacin</a:t>
            </a:r>
            <a:r>
              <a:rPr b="1" dirty="0" lang="en-US"/>
              <a:t> 500mg bd. for 14 days</a:t>
            </a:r>
          </a:p>
          <a:p>
            <a:pPr lvl="0"/>
            <a:r>
              <a:rPr b="1" dirty="0" lang="en-US"/>
              <a:t>Contaminated articles should be disposed by incineration</a:t>
            </a:r>
          </a:p>
          <a:p>
            <a:pPr lvl="0"/>
            <a:r>
              <a:rPr b="1" dirty="0" lang="en-US"/>
              <a:t>Stools and urine should be disposed of in a pit latrine or septic tank</a:t>
            </a:r>
          </a:p>
          <a:p>
            <a:r>
              <a:rPr b="1" dirty="0" lang="en-US"/>
              <a:t>Surgical treatment for perforated bowels</a:t>
            </a:r>
          </a:p>
        </p:txBody>
      </p:sp>
      <p:sp>
        <p:nvSpPr>
          <p:cNvPr id="1049078" name="Title 2"/>
          <p:cNvSpPr>
            <a:spLocks noGrp="1"/>
          </p:cNvSpPr>
          <p:nvPr>
            <p:ph type="title"/>
          </p:nvPr>
        </p:nvSpPr>
        <p:spPr/>
        <p:txBody>
          <a:bodyPr/>
          <a:p>
            <a:r>
              <a:rPr dirty="0" lang="en-US"/>
              <a:t>Treatment</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9079" name="Content Placeholder 1"/>
          <p:cNvSpPr>
            <a:spLocks noGrp="1"/>
          </p:cNvSpPr>
          <p:nvPr>
            <p:ph idx="1"/>
          </p:nvPr>
        </p:nvSpPr>
        <p:spPr/>
        <p:txBody>
          <a:bodyPr/>
          <a:p>
            <a:pPr lvl="0"/>
            <a:r>
              <a:rPr b="1" dirty="0" lang="en-US"/>
              <a:t>Identification of the carriers especially those who work as food handlers and treat them promptly</a:t>
            </a:r>
          </a:p>
          <a:p>
            <a:pPr lvl="0"/>
            <a:r>
              <a:rPr b="1" dirty="0" lang="en-US"/>
              <a:t>Administration of typhoid vaccine</a:t>
            </a:r>
          </a:p>
          <a:p>
            <a:pPr lvl="0"/>
            <a:r>
              <a:rPr b="1" dirty="0" lang="en-US"/>
              <a:t>Safe water supply</a:t>
            </a:r>
          </a:p>
          <a:p>
            <a:r>
              <a:rPr b="1" dirty="0" lang="en-US"/>
              <a:t>Improvement in food hygiene</a:t>
            </a:r>
          </a:p>
        </p:txBody>
      </p:sp>
      <p:sp>
        <p:nvSpPr>
          <p:cNvPr id="1049080" name="Title 2"/>
          <p:cNvSpPr>
            <a:spLocks noGrp="1"/>
          </p:cNvSpPr>
          <p:nvPr>
            <p:ph type="title"/>
          </p:nvPr>
        </p:nvSpPr>
        <p:spPr/>
        <p:txBody>
          <a:bodyPr/>
          <a:p>
            <a:r>
              <a:rPr dirty="0" lang="en-US"/>
              <a:t>Prevention and control</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9081" name="Content Placeholder 1"/>
          <p:cNvSpPr>
            <a:spLocks noGrp="1"/>
          </p:cNvSpPr>
          <p:nvPr>
            <p:ph idx="1"/>
          </p:nvPr>
        </p:nvSpPr>
        <p:spPr/>
        <p:txBody>
          <a:bodyPr>
            <a:normAutofit fontScale="55000" lnSpcReduction="20000"/>
          </a:bodyPr>
          <a:p>
            <a:r>
              <a:rPr b="1" dirty="0" sz="3600" lang="en-US"/>
              <a:t>When you see the following signs and symptoms, then you need to suspect the presence of typhoid.</a:t>
            </a:r>
          </a:p>
          <a:p>
            <a:pPr indent="-742950" marL="852678">
              <a:buFont typeface="+mj-lt"/>
              <a:buAutoNum type="arabicParenR"/>
            </a:pPr>
            <a:r>
              <a:rPr b="1" dirty="0" sz="3600" lang="en-US"/>
              <a:t>Fever that starts low and increases daily, possibly reaching as high as 40.5 C</a:t>
            </a:r>
          </a:p>
          <a:p>
            <a:pPr indent="-742950" marL="852678">
              <a:buFont typeface="+mj-lt"/>
              <a:buAutoNum type="arabicParenR"/>
            </a:pPr>
            <a:r>
              <a:rPr b="1" dirty="0" sz="3600" lang="en-US"/>
              <a:t>Headache</a:t>
            </a:r>
          </a:p>
          <a:p>
            <a:pPr indent="-742950" marL="852678">
              <a:buFont typeface="+mj-lt"/>
              <a:buAutoNum type="arabicParenR"/>
            </a:pPr>
            <a:r>
              <a:rPr b="1" dirty="0" sz="3600" lang="en-US"/>
              <a:t>Weakness and fatigue</a:t>
            </a:r>
          </a:p>
          <a:p>
            <a:pPr indent="-742950" marL="852678">
              <a:buFont typeface="+mj-lt"/>
              <a:buAutoNum type="arabicParenR"/>
            </a:pPr>
            <a:r>
              <a:rPr b="1" dirty="0" sz="3600" lang="en-US"/>
              <a:t>Muscle aches</a:t>
            </a:r>
          </a:p>
          <a:p>
            <a:pPr indent="-742950" marL="852678">
              <a:buFont typeface="+mj-lt"/>
              <a:buAutoNum type="arabicParenR"/>
            </a:pPr>
            <a:r>
              <a:rPr b="1" dirty="0" sz="3600" lang="en-US"/>
              <a:t>Sweating</a:t>
            </a:r>
          </a:p>
          <a:p>
            <a:pPr indent="-742950" marL="852678">
              <a:buFont typeface="+mj-lt"/>
              <a:buAutoNum type="arabicParenR"/>
            </a:pPr>
            <a:r>
              <a:rPr b="1" dirty="0" sz="3600" lang="en-US"/>
              <a:t>Dry cough</a:t>
            </a:r>
          </a:p>
          <a:p>
            <a:pPr indent="-742950" marL="852678">
              <a:buFont typeface="+mj-lt"/>
              <a:buAutoNum type="arabicParenR"/>
            </a:pPr>
            <a:r>
              <a:rPr b="1" dirty="0" sz="3600" lang="en-US"/>
              <a:t>Loss of appetite and weight loss</a:t>
            </a:r>
          </a:p>
          <a:p>
            <a:pPr indent="-742950" marL="852678">
              <a:buFont typeface="+mj-lt"/>
              <a:buAutoNum type="arabicParenR"/>
            </a:pPr>
            <a:r>
              <a:rPr b="1" dirty="0" sz="3600" lang="en-US"/>
              <a:t>Abdominal pain</a:t>
            </a:r>
          </a:p>
          <a:p>
            <a:pPr indent="-742950" marL="852678">
              <a:buFont typeface="+mj-lt"/>
              <a:buAutoNum type="arabicParenR"/>
            </a:pPr>
            <a:r>
              <a:rPr b="1" dirty="0" sz="3600" lang="en-US"/>
              <a:t>Diarrhea or constipation</a:t>
            </a:r>
          </a:p>
          <a:p>
            <a:pPr indent="-742950" marL="852678">
              <a:buFont typeface="+mj-lt"/>
              <a:buAutoNum type="arabicParenR"/>
            </a:pPr>
            <a:r>
              <a:rPr b="1" dirty="0" sz="3600" lang="en-US"/>
              <a:t>Rash</a:t>
            </a:r>
          </a:p>
          <a:p>
            <a:pPr indent="-742950" marL="852678">
              <a:buFont typeface="+mj-lt"/>
              <a:buAutoNum type="arabicParenR"/>
            </a:pPr>
            <a:r>
              <a:rPr b="1" dirty="0" sz="3600" lang="en-US"/>
              <a:t>Extremely swollen abdomen</a:t>
            </a:r>
          </a:p>
          <a:p>
            <a:endParaRPr dirty="0" lang="en-US"/>
          </a:p>
        </p:txBody>
      </p:sp>
      <p:sp>
        <p:nvSpPr>
          <p:cNvPr id="1049082" name="Title 2"/>
          <p:cNvSpPr>
            <a:spLocks noGrp="1"/>
          </p:cNvSpPr>
          <p:nvPr>
            <p:ph type="title"/>
          </p:nvPr>
        </p:nvSpPr>
        <p:spPr/>
        <p:txBody>
          <a:bodyPr/>
          <a:p>
            <a:r>
              <a:rPr dirty="0" lang="en-US"/>
              <a:t>summary</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782" name=""/>
        <p:cNvGrpSpPr/>
        <p:nvPr/>
      </p:nvGrpSpPr>
      <p:grpSpPr>
        <a:xfrm>
          <a:off x="0" y="0"/>
          <a:ext cx="0" cy="0"/>
          <a:chOff x="0" y="0"/>
          <a:chExt cx="0" cy="0"/>
        </a:xfrm>
      </p:grpSpPr>
      <p:sp>
        <p:nvSpPr>
          <p:cNvPr id="1049083" name="Content Placeholder 1"/>
          <p:cNvSpPr>
            <a:spLocks noGrp="1"/>
          </p:cNvSpPr>
          <p:nvPr>
            <p:ph idx="1"/>
          </p:nvPr>
        </p:nvSpPr>
        <p:spPr/>
        <p:txBody>
          <a:bodyPr/>
          <a:p>
            <a:r>
              <a:rPr b="1" dirty="0" lang="en-US"/>
              <a:t>Bacillary dysentery, also known as shigellosis, is an acute bacterial disease of the intestines. It is common especially in areas where the standards of hygiene are low, particularly, where there is scarcity of safe water, improper human excreta disposal, large population of flies and child malnutrition. Once again humans are the only known reservoir</a:t>
            </a:r>
          </a:p>
        </p:txBody>
      </p:sp>
      <p:sp>
        <p:nvSpPr>
          <p:cNvPr id="1049084" name="Title 2"/>
          <p:cNvSpPr>
            <a:spLocks noGrp="1"/>
          </p:cNvSpPr>
          <p:nvPr>
            <p:ph type="title"/>
          </p:nvPr>
        </p:nvSpPr>
        <p:spPr/>
        <p:txBody>
          <a:bodyPr>
            <a:normAutofit fontScale="90000"/>
          </a:bodyPr>
          <a:p>
            <a:br>
              <a:rPr dirty="0" lang="en-US"/>
            </a:br>
            <a:br>
              <a:rPr dirty="0" lang="en-US"/>
            </a:br>
            <a:r>
              <a:rPr dirty="0" lang="en-US"/>
              <a:t>BACILLARY DYSENTERY (SHIGELLOSIS) </a:t>
            </a:r>
            <a:br>
              <a:rPr dirty="0" lang="en-US"/>
            </a:br>
            <a:r>
              <a:rPr dirty="0" lang="en-US"/>
              <a:t> </a:t>
            </a:r>
            <a:br>
              <a:rPr dirty="0" lang="en-US"/>
            </a:b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8682" name="Content Placeholder 1"/>
          <p:cNvSpPr>
            <a:spLocks noGrp="1"/>
          </p:cNvSpPr>
          <p:nvPr>
            <p:ph idx="1"/>
          </p:nvPr>
        </p:nvSpPr>
        <p:spPr/>
        <p:txBody>
          <a:bodyPr/>
          <a:p>
            <a:pPr>
              <a:lnSpc>
                <a:spcPct val="80000"/>
              </a:lnSpc>
              <a:spcBef>
                <a:spcPts val="500"/>
              </a:spcBef>
              <a:spcAft>
                <a:spcPts val="500"/>
              </a:spcAft>
            </a:pPr>
            <a:r>
              <a:rPr b="1" dirty="0" sz="2800" lang="en-US"/>
              <a:t>Incubation period: time from exposure to development of disease. In other words, the time interval between invasion by an infectious agent and the appearance of the first sign or symptom of the disease in question.</a:t>
            </a:r>
          </a:p>
          <a:p>
            <a:pPr>
              <a:lnSpc>
                <a:spcPct val="80000"/>
              </a:lnSpc>
              <a:spcBef>
                <a:spcPts val="500"/>
              </a:spcBef>
              <a:spcAft>
                <a:spcPts val="500"/>
              </a:spcAft>
              <a:buNone/>
            </a:pPr>
            <a:endParaRPr b="1" dirty="0" sz="2800" lang="en-US"/>
          </a:p>
          <a:p>
            <a:pPr>
              <a:lnSpc>
                <a:spcPct val="80000"/>
              </a:lnSpc>
              <a:spcBef>
                <a:spcPts val="500"/>
              </a:spcBef>
              <a:spcAft>
                <a:spcPts val="500"/>
              </a:spcAft>
            </a:pPr>
            <a:r>
              <a:rPr b="1" dirty="0" sz="2800" lang="en-US"/>
              <a:t>Latent period: the period between exposure and the onset of infectiousness (this may be shorter or longer than the incubation period).</a:t>
            </a:r>
          </a:p>
          <a:p>
            <a:endParaRPr dirty="0" lang="en-US"/>
          </a:p>
        </p:txBody>
      </p:sp>
      <p:sp>
        <p:nvSpPr>
          <p:cNvPr id="1048683" name="Title 2"/>
          <p:cNvSpPr>
            <a:spLocks noGrp="1"/>
          </p:cNvSpPr>
          <p:nvPr>
            <p:ph type="title"/>
          </p:nvPr>
        </p:nvSpPr>
        <p:spPr/>
        <p:txBody>
          <a:bodyPr/>
          <a:p>
            <a:r>
              <a:rPr dirty="0" lang="en-US"/>
              <a:t>Incubation and Latent periods</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9085" name="Content Placeholder 1"/>
          <p:cNvSpPr>
            <a:spLocks noGrp="1"/>
          </p:cNvSpPr>
          <p:nvPr>
            <p:ph idx="1"/>
          </p:nvPr>
        </p:nvSpPr>
        <p:spPr/>
        <p:txBody>
          <a:bodyPr/>
          <a:p>
            <a:r>
              <a:rPr b="1" dirty="0" lang="en-US"/>
              <a:t>It is caused by a non-motile gram-negative bacilli of the genus </a:t>
            </a:r>
            <a:r>
              <a:rPr b="1" dirty="0" lang="en-US" err="1"/>
              <a:t>shigella</a:t>
            </a:r>
            <a:r>
              <a:rPr b="1" dirty="0" lang="en-US"/>
              <a:t> spp. The organisms responsible for outbreaks are:</a:t>
            </a:r>
          </a:p>
          <a:p>
            <a:pPr lvl="0"/>
            <a:r>
              <a:rPr b="1" dirty="0" i="1" lang="en-US" err="1"/>
              <a:t>Shigella</a:t>
            </a:r>
            <a:r>
              <a:rPr b="1" dirty="0" i="1" lang="en-US"/>
              <a:t> </a:t>
            </a:r>
            <a:r>
              <a:rPr b="1" dirty="0" i="1" lang="en-US" err="1"/>
              <a:t>sonnei</a:t>
            </a:r>
            <a:endParaRPr b="1" dirty="0" lang="en-US"/>
          </a:p>
          <a:p>
            <a:pPr lvl="0"/>
            <a:r>
              <a:rPr b="1" dirty="0" i="1" lang="en-US" err="1"/>
              <a:t>Shigella</a:t>
            </a:r>
            <a:r>
              <a:rPr b="1" dirty="0" i="1" lang="en-US"/>
              <a:t> </a:t>
            </a:r>
            <a:r>
              <a:rPr b="1" dirty="0" i="1" lang="en-US" err="1"/>
              <a:t>dysenteriae</a:t>
            </a:r>
            <a:endParaRPr b="1" dirty="0" lang="en-US"/>
          </a:p>
          <a:p>
            <a:pPr lvl="0"/>
            <a:r>
              <a:rPr b="1" dirty="0" i="1" lang="en-US" err="1"/>
              <a:t>Shigella</a:t>
            </a:r>
            <a:r>
              <a:rPr b="1" dirty="0" i="1" lang="en-US"/>
              <a:t> </a:t>
            </a:r>
            <a:r>
              <a:rPr b="1" dirty="0" i="1" lang="en-US" err="1"/>
              <a:t>flexneri</a:t>
            </a:r>
            <a:endParaRPr b="1" dirty="0" lang="en-US"/>
          </a:p>
          <a:p>
            <a:pPr lvl="0"/>
            <a:r>
              <a:rPr b="1" dirty="0" i="1" lang="en-US" err="1"/>
              <a:t>Shigella</a:t>
            </a:r>
            <a:r>
              <a:rPr b="1" dirty="0" i="1" lang="en-US"/>
              <a:t> </a:t>
            </a:r>
            <a:r>
              <a:rPr b="1" dirty="0" i="1" lang="en-US" err="1"/>
              <a:t>boydii</a:t>
            </a:r>
            <a:endParaRPr b="1" dirty="0" lang="en-US"/>
          </a:p>
          <a:p>
            <a:r>
              <a:rPr b="1" dirty="0" lang="en-US"/>
              <a:t>However, the first three organisms are the most common causes of outbreaks</a:t>
            </a:r>
          </a:p>
        </p:txBody>
      </p:sp>
      <p:sp>
        <p:nvSpPr>
          <p:cNvPr id="1049086" name="Title 2"/>
          <p:cNvSpPr>
            <a:spLocks noGrp="1"/>
          </p:cNvSpPr>
          <p:nvPr>
            <p:ph type="title"/>
          </p:nvPr>
        </p:nvSpPr>
        <p:spPr/>
        <p:txBody>
          <a:bodyPr/>
          <a:p>
            <a:r>
              <a:rPr dirty="0" lang="en-US"/>
              <a:t>Causative organisms</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9087" name="Content Placeholder 1"/>
          <p:cNvSpPr>
            <a:spLocks noGrp="1"/>
          </p:cNvSpPr>
          <p:nvPr>
            <p:ph idx="1"/>
          </p:nvPr>
        </p:nvSpPr>
        <p:spPr/>
        <p:txBody>
          <a:bodyPr>
            <a:normAutofit/>
          </a:bodyPr>
          <a:p>
            <a:r>
              <a:rPr b="1" dirty="0" sz="2800" lang="en-US"/>
              <a:t>The mode of transmission of the disease is the </a:t>
            </a:r>
            <a:r>
              <a:rPr b="1" dirty="0" sz="2800" lang="en-US" err="1"/>
              <a:t>faecal</a:t>
            </a:r>
            <a:r>
              <a:rPr b="1" dirty="0" sz="2800" lang="en-US"/>
              <a:t>-oral route. </a:t>
            </a:r>
          </a:p>
          <a:p>
            <a:r>
              <a:rPr b="1" dirty="0" sz="2800" lang="en-US"/>
              <a:t>The organisms are transmitted directly through flies or contaminated hands. </a:t>
            </a:r>
          </a:p>
          <a:p>
            <a:r>
              <a:rPr b="1" dirty="0" sz="2800" lang="en-US"/>
              <a:t>Indirect transmission may also occur through dishes which are poorly washed. </a:t>
            </a:r>
          </a:p>
          <a:p>
            <a:r>
              <a:rPr b="1" dirty="0" sz="2800" lang="en-US"/>
              <a:t>The </a:t>
            </a:r>
            <a:r>
              <a:rPr b="1" dirty="0" sz="2800" lang="en-US" err="1"/>
              <a:t>shigella</a:t>
            </a:r>
            <a:r>
              <a:rPr b="1" dirty="0" sz="2800" lang="en-US"/>
              <a:t> multiply in food which when ingested causes dysentery</a:t>
            </a:r>
          </a:p>
        </p:txBody>
      </p:sp>
      <p:sp>
        <p:nvSpPr>
          <p:cNvPr id="1049088" name="Title 2"/>
          <p:cNvSpPr>
            <a:spLocks noGrp="1"/>
          </p:cNvSpPr>
          <p:nvPr>
            <p:ph type="title"/>
          </p:nvPr>
        </p:nvSpPr>
        <p:spPr/>
        <p:txBody>
          <a:bodyPr>
            <a:normAutofit fontScale="90000"/>
          </a:bodyPr>
          <a:p>
            <a:br>
              <a:rPr dirty="0" lang="en-US"/>
            </a:br>
            <a:r>
              <a:rPr dirty="0" lang="en-US"/>
              <a:t>Mode of Transmission </a:t>
            </a:r>
            <a:br>
              <a:rPr dirty="0" lang="en-US"/>
            </a:br>
            <a:endParaRPr dirty="0"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785" name=""/>
        <p:cNvGrpSpPr/>
        <p:nvPr/>
      </p:nvGrpSpPr>
      <p:grpSpPr>
        <a:xfrm>
          <a:off x="0" y="0"/>
          <a:ext cx="0" cy="0"/>
          <a:chOff x="0" y="0"/>
          <a:chExt cx="0" cy="0"/>
        </a:xfrm>
      </p:grpSpPr>
      <p:sp>
        <p:nvSpPr>
          <p:cNvPr id="1049089" name="Content Placeholder 1"/>
          <p:cNvSpPr>
            <a:spLocks noGrp="1"/>
          </p:cNvSpPr>
          <p:nvPr>
            <p:ph idx="1"/>
          </p:nvPr>
        </p:nvSpPr>
        <p:spPr/>
        <p:txBody>
          <a:bodyPr>
            <a:normAutofit lnSpcReduction="10000"/>
          </a:bodyPr>
          <a:p>
            <a:r>
              <a:rPr b="1" dirty="0" lang="en-US"/>
              <a:t>The disease has a short incubation period of one to four days. </a:t>
            </a:r>
          </a:p>
          <a:p>
            <a:r>
              <a:rPr b="1" dirty="0" lang="en-US"/>
              <a:t>The onset is sudden with fever, headache, </a:t>
            </a:r>
            <a:r>
              <a:rPr b="1" dirty="0" lang="en-US" err="1"/>
              <a:t>diarrhoea</a:t>
            </a:r>
            <a:r>
              <a:rPr b="1" dirty="0" lang="en-US"/>
              <a:t> with streaks of blood, and colicky abdominal pains. </a:t>
            </a:r>
          </a:p>
          <a:p>
            <a:r>
              <a:rPr b="1" dirty="0" lang="en-US"/>
              <a:t>After a few motions (usually in a few hours) </a:t>
            </a:r>
            <a:r>
              <a:rPr b="1" dirty="0" lang="en-US" err="1"/>
              <a:t>diarrhoea</a:t>
            </a:r>
            <a:r>
              <a:rPr b="1" dirty="0" lang="en-US"/>
              <a:t> stops and is followed by severe colicky abdominal pain known as dysenteric syndrome, and painful contractions of the sphincter </a:t>
            </a:r>
            <a:r>
              <a:rPr b="1" dirty="0" lang="en-US" err="1"/>
              <a:t>ani</a:t>
            </a:r>
            <a:r>
              <a:rPr b="1" dirty="0" lang="en-US"/>
              <a:t> which produce an irresistible urge to defecate (</a:t>
            </a:r>
            <a:r>
              <a:rPr b="1" dirty="0" lang="en-US" err="1"/>
              <a:t>tenesmus</a:t>
            </a:r>
            <a:r>
              <a:rPr dirty="0" lang="en-US"/>
              <a:t>). </a:t>
            </a:r>
          </a:p>
        </p:txBody>
      </p:sp>
      <p:sp>
        <p:nvSpPr>
          <p:cNvPr id="1049090" name="Title 2"/>
          <p:cNvSpPr>
            <a:spLocks noGrp="1"/>
          </p:cNvSpPr>
          <p:nvPr>
            <p:ph type="title"/>
          </p:nvPr>
        </p:nvSpPr>
        <p:spPr/>
        <p:txBody>
          <a:bodyPr/>
          <a:p>
            <a:r>
              <a:rPr dirty="0" lang="en-US"/>
              <a:t>Clinical Features </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091" name="Content Placeholder 1"/>
          <p:cNvSpPr>
            <a:spLocks noGrp="1"/>
          </p:cNvSpPr>
          <p:nvPr>
            <p:ph idx="1"/>
          </p:nvPr>
        </p:nvSpPr>
        <p:spPr/>
        <p:txBody>
          <a:bodyPr>
            <a:normAutofit lnSpcReduction="10000"/>
          </a:bodyPr>
          <a:p>
            <a:r>
              <a:rPr b="1" dirty="0" lang="en-US"/>
              <a:t>When the patient goes to the toilet they pass small amounts of purulent mucus and blood.</a:t>
            </a:r>
          </a:p>
          <a:p>
            <a:r>
              <a:rPr b="1" dirty="0" lang="en-US"/>
              <a:t>Vomiting may also occur. </a:t>
            </a:r>
          </a:p>
          <a:p>
            <a:r>
              <a:rPr b="1" dirty="0" lang="en-US"/>
              <a:t>Toxins produced by the </a:t>
            </a:r>
            <a:r>
              <a:rPr b="1" dirty="0" lang="en-US" err="1"/>
              <a:t>shigella</a:t>
            </a:r>
            <a:r>
              <a:rPr b="1" dirty="0" lang="en-US"/>
              <a:t> on the wall of the colon may be absorbed into the blood stream resulting in </a:t>
            </a:r>
            <a:r>
              <a:rPr b="1" dirty="0" lang="en-US" err="1"/>
              <a:t>toxaemia</a:t>
            </a:r>
            <a:r>
              <a:rPr b="1" dirty="0" lang="en-US"/>
              <a:t>. </a:t>
            </a:r>
          </a:p>
          <a:p>
            <a:r>
              <a:rPr b="1" dirty="0" lang="en-US" err="1"/>
              <a:t>Toxaemia</a:t>
            </a:r>
            <a:r>
              <a:rPr b="1" dirty="0" lang="en-US"/>
              <a:t> causes high fever and rapid pulse.</a:t>
            </a:r>
          </a:p>
          <a:p>
            <a:r>
              <a:rPr b="1" dirty="0" lang="en-US"/>
              <a:t>Dehydration is also common and dangerous as it may cause muscular cramps, </a:t>
            </a:r>
            <a:r>
              <a:rPr b="1" dirty="0" lang="en-US" err="1"/>
              <a:t>oliguria</a:t>
            </a:r>
            <a:r>
              <a:rPr b="1" dirty="0" lang="en-US"/>
              <a:t> and shock. In infants, rectal </a:t>
            </a:r>
            <a:r>
              <a:rPr b="1" dirty="0" lang="en-US" err="1"/>
              <a:t>prolapse</a:t>
            </a:r>
            <a:r>
              <a:rPr b="1" dirty="0" lang="en-US"/>
              <a:t> may occur as well as convulsions. </a:t>
            </a:r>
          </a:p>
          <a:p>
            <a:pPr>
              <a:buNone/>
            </a:pPr>
            <a:endParaRPr dirty="0" lang="en-US"/>
          </a:p>
        </p:txBody>
      </p:sp>
      <p:sp>
        <p:nvSpPr>
          <p:cNvPr id="1049092" name="Title 2"/>
          <p:cNvSpPr>
            <a:spLocks noGrp="1"/>
          </p:cNvSpPr>
          <p:nvPr>
            <p:ph type="title"/>
          </p:nvPr>
        </p:nvSpPr>
        <p:spPr/>
        <p:txBody>
          <a:bodyPr/>
          <a:p>
            <a:r>
              <a:rPr dirty="0" lang="en-US"/>
              <a:t>cont</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093" name="Content Placeholder 1"/>
          <p:cNvSpPr>
            <a:spLocks noGrp="1"/>
          </p:cNvSpPr>
          <p:nvPr>
            <p:ph idx="1"/>
          </p:nvPr>
        </p:nvSpPr>
        <p:spPr/>
        <p:txBody>
          <a:bodyPr>
            <a:normAutofit lnSpcReduction="10000"/>
          </a:bodyPr>
          <a:p>
            <a:r>
              <a:rPr b="1" dirty="0" sz="3600" lang="en-US"/>
              <a:t>The following laboratory examinations are undertaken:</a:t>
            </a:r>
          </a:p>
          <a:p>
            <a:pPr lvl="0">
              <a:buFont typeface="Wingdings" pitchFamily="2" charset="2"/>
              <a:buChar char="q"/>
            </a:pPr>
            <a:r>
              <a:rPr b="1" dirty="0" sz="3600" lang="en-US"/>
              <a:t>Stool examination which shows the presence of blood and mucus</a:t>
            </a:r>
          </a:p>
          <a:p>
            <a:pPr lvl="0">
              <a:buFont typeface="Wingdings" pitchFamily="2" charset="2"/>
              <a:buChar char="q"/>
            </a:pPr>
            <a:r>
              <a:rPr b="1" dirty="0" sz="3600" lang="en-US"/>
              <a:t>Stool microscopy which shows presence of large numbers of white blood cells and erythrocytes</a:t>
            </a:r>
          </a:p>
          <a:p>
            <a:pPr lvl="0">
              <a:buFont typeface="Wingdings" pitchFamily="2" charset="2"/>
              <a:buChar char="q"/>
            </a:pPr>
            <a:r>
              <a:rPr b="1" dirty="0" sz="3600" lang="en-US"/>
              <a:t>Stool culture for </a:t>
            </a:r>
            <a:r>
              <a:rPr b="1" dirty="0" sz="3600" lang="en-US" err="1"/>
              <a:t>shigella</a:t>
            </a:r>
            <a:r>
              <a:rPr b="1" dirty="0" sz="3600" lang="en-US"/>
              <a:t> spp. </a:t>
            </a:r>
          </a:p>
          <a:p>
            <a:endParaRPr dirty="0" lang="en-US"/>
          </a:p>
        </p:txBody>
      </p:sp>
      <p:sp>
        <p:nvSpPr>
          <p:cNvPr id="1049094" name="Title 2"/>
          <p:cNvSpPr>
            <a:spLocks noGrp="1"/>
          </p:cNvSpPr>
          <p:nvPr>
            <p:ph type="title"/>
          </p:nvPr>
        </p:nvSpPr>
        <p:spPr/>
        <p:txBody>
          <a:bodyPr/>
          <a:p>
            <a:r>
              <a:rPr dirty="0" lang="en-US"/>
              <a:t>Diagnosis</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788" name=""/>
        <p:cNvGrpSpPr/>
        <p:nvPr/>
      </p:nvGrpSpPr>
      <p:grpSpPr>
        <a:xfrm>
          <a:off x="0" y="0"/>
          <a:ext cx="0" cy="0"/>
          <a:chOff x="0" y="0"/>
          <a:chExt cx="0" cy="0"/>
        </a:xfrm>
      </p:grpSpPr>
      <p:sp>
        <p:nvSpPr>
          <p:cNvPr id="1049095" name="Content Placeholder 1"/>
          <p:cNvSpPr>
            <a:spLocks noGrp="1"/>
          </p:cNvSpPr>
          <p:nvPr>
            <p:ph idx="1"/>
          </p:nvPr>
        </p:nvSpPr>
        <p:spPr/>
        <p:txBody>
          <a:bodyPr>
            <a:normAutofit fontScale="92500" lnSpcReduction="10000"/>
          </a:bodyPr>
          <a:p>
            <a:pPr lvl="0"/>
            <a:r>
              <a:rPr b="1" dirty="0" lang="en-US"/>
              <a:t>Antibiotics: oral ciprofloxacin 500mg </a:t>
            </a:r>
            <a:br>
              <a:rPr b="1" dirty="0" lang="en-US"/>
            </a:br>
            <a:r>
              <a:rPr b="1" dirty="0" lang="en-US"/>
              <a:t>12 hourly for five to seven days</a:t>
            </a:r>
          </a:p>
          <a:p>
            <a:pPr lvl="0"/>
            <a:r>
              <a:rPr b="1" dirty="0" lang="en-US"/>
              <a:t>Analgesics for colic such as codeine phosphate and </a:t>
            </a:r>
            <a:r>
              <a:rPr b="1" dirty="0" lang="en-US" err="1"/>
              <a:t>loperamide</a:t>
            </a:r>
            <a:r>
              <a:rPr b="1" dirty="0" lang="en-US"/>
              <a:t>, belladonna, </a:t>
            </a:r>
            <a:br>
              <a:rPr b="1" dirty="0" lang="en-US"/>
            </a:br>
            <a:r>
              <a:rPr b="1" dirty="0" lang="en-US"/>
              <a:t>or </a:t>
            </a:r>
            <a:r>
              <a:rPr b="1" dirty="0" lang="en-US" err="1"/>
              <a:t>paracetamol</a:t>
            </a:r>
            <a:endParaRPr b="1" dirty="0" lang="en-US"/>
          </a:p>
          <a:p>
            <a:pPr lvl="0"/>
            <a:r>
              <a:rPr b="1" dirty="0" lang="en-US"/>
              <a:t>Rehydration due to </a:t>
            </a:r>
            <a:r>
              <a:rPr b="1" dirty="0" lang="en-US" err="1"/>
              <a:t>diarrhoea</a:t>
            </a:r>
            <a:r>
              <a:rPr b="1" dirty="0" lang="en-US"/>
              <a:t> and fluid loss. Oral rehydration using ORS in water is always useful as an aid to </a:t>
            </a:r>
            <a:r>
              <a:rPr b="1" dirty="0" lang="en-US" err="1"/>
              <a:t>parenteral</a:t>
            </a:r>
            <a:r>
              <a:rPr b="1" dirty="0" lang="en-US"/>
              <a:t> rehydration. It also carries less danger of disturbing electrolyte balance. However, intravenous fluid should be given to the very ill who cannot take anything orally.</a:t>
            </a:r>
          </a:p>
          <a:p>
            <a:r>
              <a:rPr b="1" dirty="0" lang="en-US"/>
              <a:t> </a:t>
            </a:r>
          </a:p>
          <a:p>
            <a:endParaRPr dirty="0" lang="en-US"/>
          </a:p>
        </p:txBody>
      </p:sp>
      <p:sp>
        <p:nvSpPr>
          <p:cNvPr id="1049096" name="Title 2"/>
          <p:cNvSpPr>
            <a:spLocks noGrp="1"/>
          </p:cNvSpPr>
          <p:nvPr>
            <p:ph type="title"/>
          </p:nvPr>
        </p:nvSpPr>
        <p:spPr/>
        <p:txBody>
          <a:bodyPr>
            <a:normAutofit fontScale="90000"/>
          </a:bodyPr>
          <a:p>
            <a:br>
              <a:rPr dirty="0" lang="en-US"/>
            </a:br>
            <a:r>
              <a:rPr dirty="0" lang="en-US"/>
              <a:t>Management </a:t>
            </a:r>
            <a:br>
              <a:rPr dirty="0" lang="en-US"/>
            </a:br>
            <a:endParaRPr dirty="0"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097" name="Content Placeholder 1"/>
          <p:cNvSpPr>
            <a:spLocks noGrp="1"/>
          </p:cNvSpPr>
          <p:nvPr>
            <p:ph idx="1"/>
          </p:nvPr>
        </p:nvSpPr>
        <p:spPr/>
        <p:txBody>
          <a:bodyPr/>
          <a:p>
            <a:pPr lvl="0"/>
            <a:r>
              <a:rPr b="1" dirty="0" sz="2800" lang="en-US"/>
              <a:t>Safe water supply</a:t>
            </a:r>
          </a:p>
          <a:p>
            <a:pPr lvl="0"/>
            <a:r>
              <a:rPr b="1" dirty="0" sz="2800" lang="en-US"/>
              <a:t>Improvement in personal hygiene</a:t>
            </a:r>
          </a:p>
          <a:p>
            <a:pPr lvl="0"/>
            <a:r>
              <a:rPr b="1" dirty="0" sz="2800" lang="en-US"/>
              <a:t>Digging and use of pit latrines</a:t>
            </a:r>
          </a:p>
          <a:p>
            <a:pPr lvl="0"/>
            <a:r>
              <a:rPr b="1" dirty="0" sz="2800" lang="en-US" err="1"/>
              <a:t>Practising</a:t>
            </a:r>
            <a:r>
              <a:rPr b="1" dirty="0" sz="2800" lang="en-US"/>
              <a:t> food hygiene</a:t>
            </a:r>
          </a:p>
          <a:p>
            <a:pPr lvl="0"/>
            <a:r>
              <a:rPr b="1" dirty="0" sz="2800" lang="en-US"/>
              <a:t>Giving health education that </a:t>
            </a:r>
            <a:r>
              <a:rPr b="1" dirty="0" sz="2800" lang="en-US" err="1"/>
              <a:t>emphasises</a:t>
            </a:r>
            <a:r>
              <a:rPr b="1" dirty="0" sz="2800" lang="en-US"/>
              <a:t> environmental hygiene and breastfeeding</a:t>
            </a:r>
          </a:p>
          <a:p>
            <a:pPr lvl="0"/>
            <a:r>
              <a:rPr b="1" dirty="0" sz="2800" lang="en-US"/>
              <a:t>Inspection of public eating places, markets, boarding schools and camps</a:t>
            </a:r>
          </a:p>
          <a:p>
            <a:pPr>
              <a:buNone/>
            </a:pPr>
            <a:endParaRPr dirty="0" lang="en-US"/>
          </a:p>
        </p:txBody>
      </p:sp>
      <p:sp>
        <p:nvSpPr>
          <p:cNvPr id="1049098" name="Title 2"/>
          <p:cNvSpPr>
            <a:spLocks noGrp="1"/>
          </p:cNvSpPr>
          <p:nvPr>
            <p:ph type="title"/>
          </p:nvPr>
        </p:nvSpPr>
        <p:spPr/>
        <p:txBody>
          <a:bodyPr/>
          <a:p>
            <a:r>
              <a:rPr dirty="0" lang="en-US"/>
              <a:t>Prevention and control</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099" name="Rectangle 1"/>
          <p:cNvSpPr/>
          <p:nvPr/>
        </p:nvSpPr>
        <p:spPr>
          <a:xfrm>
            <a:off x="0" y="1066800"/>
            <a:ext cx="9144000" cy="1882141"/>
          </a:xfrm>
          <a:prstGeom prst="rect"/>
        </p:spPr>
        <p:txBody>
          <a:bodyPr wrap="square">
            <a:spAutoFit/>
          </a:bodyPr>
          <a:p>
            <a:endParaRPr b="1" dirty="0" sz="4000" lang="en-US"/>
          </a:p>
          <a:p>
            <a:pPr algn="ctr"/>
            <a:r>
              <a:rPr b="1" dirty="0" sz="4000" lang="en-US"/>
              <a:t>DISEASES FROM CONTACT WITH ANIMALS OR ANIMAL PRODUCTS (ZOONOTIC DISEASES</a:t>
            </a:r>
            <a:r>
              <a:rPr b="1" dirty="0" lang="en-US"/>
              <a:t>)</a:t>
            </a:r>
            <a:endParaRPr dirty="0"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791" name=""/>
        <p:cNvGrpSpPr/>
        <p:nvPr/>
      </p:nvGrpSpPr>
      <p:grpSpPr>
        <a:xfrm>
          <a:off x="0" y="0"/>
          <a:ext cx="0" cy="0"/>
          <a:chOff x="0" y="0"/>
          <a:chExt cx="0" cy="0"/>
        </a:xfrm>
      </p:grpSpPr>
      <p:sp>
        <p:nvSpPr>
          <p:cNvPr id="1049100" name="Content Placeholder 1"/>
          <p:cNvSpPr>
            <a:spLocks noGrp="1"/>
          </p:cNvSpPr>
          <p:nvPr>
            <p:ph idx="1"/>
          </p:nvPr>
        </p:nvSpPr>
        <p:spPr/>
        <p:txBody>
          <a:bodyPr/>
          <a:p>
            <a:r>
              <a:rPr b="1" dirty="0" lang="en-US"/>
              <a:t>Rabies is a serious viral disease of canines which is incidentally transmitted to humans by the bite of a rabid animal. </a:t>
            </a:r>
          </a:p>
          <a:p>
            <a:r>
              <a:rPr b="1" dirty="0" lang="en-US"/>
              <a:t>It is caused by a virus known as </a:t>
            </a:r>
            <a:r>
              <a:rPr b="1" dirty="0" i="1" lang="en-US" err="1">
                <a:solidFill>
                  <a:srgbClr val="FF0000"/>
                </a:solidFill>
              </a:rPr>
              <a:t>lassa</a:t>
            </a:r>
            <a:r>
              <a:rPr b="1" dirty="0" i="1" lang="en-US">
                <a:solidFill>
                  <a:srgbClr val="FF0000"/>
                </a:solidFill>
              </a:rPr>
              <a:t> virus type I.</a:t>
            </a:r>
            <a:r>
              <a:rPr b="1" dirty="0" lang="en-US"/>
              <a:t> The disease is of public health importance because it has a case fatality rate of 100%.</a:t>
            </a:r>
          </a:p>
          <a:p>
            <a:r>
              <a:rPr b="1" dirty="0" lang="en-US"/>
              <a:t> If a patient is not treated immediately after the bite, once the clinical signs appear it is too late</a:t>
            </a:r>
          </a:p>
        </p:txBody>
      </p:sp>
      <p:sp>
        <p:nvSpPr>
          <p:cNvPr id="1049101" name="Title 2"/>
          <p:cNvSpPr>
            <a:spLocks noGrp="1"/>
          </p:cNvSpPr>
          <p:nvPr>
            <p:ph type="title"/>
          </p:nvPr>
        </p:nvSpPr>
        <p:spPr/>
        <p:txBody>
          <a:bodyPr>
            <a:normAutofit fontScale="90000"/>
          </a:bodyPr>
          <a:p>
            <a:pPr algn="ctr"/>
            <a:br>
              <a:rPr dirty="0" lang="en-US"/>
            </a:br>
            <a:r>
              <a:rPr dirty="0" sz="5300" lang="en-US"/>
              <a:t>RABIES </a:t>
            </a:r>
            <a:br>
              <a:rPr dirty="0" sz="5300" lang="en-US"/>
            </a:br>
            <a:endParaRPr dirty="0" sz="530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792" name=""/>
        <p:cNvGrpSpPr/>
        <p:nvPr/>
      </p:nvGrpSpPr>
      <p:grpSpPr>
        <a:xfrm>
          <a:off x="0" y="0"/>
          <a:ext cx="0" cy="0"/>
          <a:chOff x="0" y="0"/>
          <a:chExt cx="0" cy="0"/>
        </a:xfrm>
      </p:grpSpPr>
      <p:sp>
        <p:nvSpPr>
          <p:cNvPr id="1049102" name="Content Placeholder 1"/>
          <p:cNvSpPr>
            <a:spLocks noGrp="1"/>
          </p:cNvSpPr>
          <p:nvPr>
            <p:ph idx="1"/>
          </p:nvPr>
        </p:nvSpPr>
        <p:spPr/>
        <p:txBody>
          <a:bodyPr>
            <a:normAutofit lnSpcReduction="10000"/>
          </a:bodyPr>
          <a:p>
            <a:r>
              <a:rPr b="1" dirty="0" lang="en-US"/>
              <a:t>The rabies virus is transmitted to humans through the saliva of an infected animal such as a dog or cat. </a:t>
            </a:r>
          </a:p>
          <a:p>
            <a:r>
              <a:rPr b="1" dirty="0" lang="en-US"/>
              <a:t>This happens when humans get bitten by a rabid animal or when its saliva comes into contact with the mucous membranes or open wound of a person. </a:t>
            </a:r>
          </a:p>
          <a:p>
            <a:r>
              <a:rPr b="1" dirty="0" lang="en-US"/>
              <a:t>Dogs are the main host and transmitter of rabies.</a:t>
            </a:r>
          </a:p>
          <a:p>
            <a:r>
              <a:rPr b="1" dirty="0" lang="en-US"/>
              <a:t>Incubation period ranges from 2 weeks to 1 year with an average of 2-3 months</a:t>
            </a:r>
          </a:p>
        </p:txBody>
      </p:sp>
      <p:sp>
        <p:nvSpPr>
          <p:cNvPr id="1049103" name="Title 2"/>
          <p:cNvSpPr>
            <a:spLocks noGrp="1"/>
          </p:cNvSpPr>
          <p:nvPr>
            <p:ph type="title"/>
          </p:nvPr>
        </p:nvSpPr>
        <p:spPr/>
        <p:txBody>
          <a:bodyPr/>
          <a:p>
            <a:r>
              <a:rPr dirty="0" lang="en-US"/>
              <a:t>Mode of Transmission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8684" name="Title 1"/>
          <p:cNvSpPr>
            <a:spLocks noGrp="1"/>
          </p:cNvSpPr>
          <p:nvPr>
            <p:ph type="ctrTitle"/>
          </p:nvPr>
        </p:nvSpPr>
        <p:spPr/>
        <p:txBody>
          <a:bodyPr/>
          <a:p>
            <a:pPr algn="ctr"/>
            <a:r>
              <a:rPr dirty="0" lang="en-US"/>
              <a:t>COMMUNITY HEALTH</a:t>
            </a:r>
            <a:br>
              <a:rPr dirty="0" lang="en-US"/>
            </a:br>
            <a:r>
              <a:rPr dirty="0" lang="en-US"/>
              <a:t>II</a:t>
            </a:r>
          </a:p>
        </p:txBody>
      </p:sp>
      <p:sp>
        <p:nvSpPr>
          <p:cNvPr id="1048685" name="Subtitle 2"/>
          <p:cNvSpPr>
            <a:spLocks noGrp="1"/>
          </p:cNvSpPr>
          <p:nvPr>
            <p:ph type="subTitle" idx="1"/>
          </p:nvPr>
        </p:nvSpPr>
        <p:spPr/>
        <p:txBody>
          <a:bodyPr/>
          <a:p>
            <a:pPr algn="ctr"/>
            <a:r>
              <a:rPr b="1" dirty="0" lang="en-US"/>
              <a:t>INTRODUCTION TO  COMMUNITY HEALTH II</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104" name="Content Placeholder 1"/>
          <p:cNvSpPr>
            <a:spLocks noGrp="1"/>
          </p:cNvSpPr>
          <p:nvPr>
            <p:ph idx="1"/>
          </p:nvPr>
        </p:nvSpPr>
        <p:spPr/>
        <p:txBody>
          <a:bodyPr>
            <a:normAutofit fontScale="92500" lnSpcReduction="20000"/>
          </a:bodyPr>
          <a:p>
            <a:r>
              <a:rPr b="1" dirty="0" sz="2800" lang="en-US"/>
              <a:t>The earliest symptoms usually consist of increasingly severe pain in the bite wound, irritability, nausea, sore throat, headache and loss of appetite</a:t>
            </a:r>
          </a:p>
          <a:p>
            <a:r>
              <a:rPr b="1" dirty="0" sz="2800" lang="en-US"/>
              <a:t>Later, two clinical presentations emerge:</a:t>
            </a:r>
          </a:p>
          <a:p>
            <a:pPr>
              <a:buNone/>
            </a:pPr>
            <a:r>
              <a:rPr b="1" dirty="0" sz="2800" lang="en-US"/>
              <a:t>1. ‘furious’ rabies stage: it lasts for two to three days and sometimes for five to six days and it is characterized by:</a:t>
            </a:r>
          </a:p>
          <a:p>
            <a:pPr>
              <a:buFont typeface="Wingdings" pitchFamily="2" charset="2"/>
              <a:buChar char="q"/>
            </a:pPr>
            <a:r>
              <a:rPr b="1" dirty="0" sz="2800" lang="en-US"/>
              <a:t>convulsions,</a:t>
            </a:r>
          </a:p>
          <a:p>
            <a:pPr>
              <a:buFont typeface="Wingdings" pitchFamily="2" charset="2"/>
              <a:buChar char="q"/>
            </a:pPr>
            <a:r>
              <a:rPr b="1" dirty="0" sz="2800" lang="en-US"/>
              <a:t>intense fear of death </a:t>
            </a:r>
          </a:p>
          <a:p>
            <a:pPr>
              <a:buFont typeface="Wingdings" pitchFamily="2" charset="2"/>
              <a:buChar char="q"/>
            </a:pPr>
            <a:r>
              <a:rPr b="1" dirty="0" sz="2800" lang="en-US"/>
              <a:t> irrational excitement, which alternates with periods of alertness and calmness</a:t>
            </a:r>
          </a:p>
        </p:txBody>
      </p:sp>
      <p:sp>
        <p:nvSpPr>
          <p:cNvPr id="1049105" name="Title 2"/>
          <p:cNvSpPr>
            <a:spLocks noGrp="1"/>
          </p:cNvSpPr>
          <p:nvPr>
            <p:ph type="title"/>
          </p:nvPr>
        </p:nvSpPr>
        <p:spPr/>
        <p:txBody>
          <a:bodyPr/>
          <a:p>
            <a:r>
              <a:rPr dirty="0" lang="en-US"/>
              <a:t>Clinical manifestations</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794" name=""/>
        <p:cNvGrpSpPr/>
        <p:nvPr/>
      </p:nvGrpSpPr>
      <p:grpSpPr>
        <a:xfrm>
          <a:off x="0" y="0"/>
          <a:ext cx="0" cy="0"/>
          <a:chOff x="0" y="0"/>
          <a:chExt cx="0" cy="0"/>
        </a:xfrm>
      </p:grpSpPr>
      <p:sp>
        <p:nvSpPr>
          <p:cNvPr id="1049106" name="Content Placeholder 1"/>
          <p:cNvSpPr>
            <a:spLocks noGrp="1"/>
          </p:cNvSpPr>
          <p:nvPr>
            <p:ph idx="1"/>
          </p:nvPr>
        </p:nvSpPr>
        <p:spPr/>
        <p:txBody>
          <a:bodyPr>
            <a:normAutofit fontScale="92500" lnSpcReduction="20000"/>
          </a:bodyPr>
          <a:p>
            <a:r>
              <a:rPr b="1" dirty="0" lang="en-US"/>
              <a:t>The patient is also unable to tolerate noise, bright light</a:t>
            </a:r>
          </a:p>
          <a:p>
            <a:r>
              <a:rPr b="1" dirty="0" lang="en-US"/>
              <a:t>Aerophobia - fear of cold air</a:t>
            </a:r>
          </a:p>
          <a:p>
            <a:r>
              <a:rPr b="1" dirty="0" lang="en-US"/>
              <a:t>Increased reflexes,</a:t>
            </a:r>
          </a:p>
          <a:p>
            <a:r>
              <a:rPr b="1" dirty="0" lang="en-US"/>
              <a:t>Muscle spasms</a:t>
            </a:r>
          </a:p>
          <a:p>
            <a:r>
              <a:rPr b="1" dirty="0" lang="en-US"/>
              <a:t> Excessive sweating</a:t>
            </a:r>
          </a:p>
          <a:p>
            <a:r>
              <a:rPr b="1" dirty="0" lang="en-US"/>
              <a:t>Dilatation of pupils</a:t>
            </a:r>
          </a:p>
          <a:p>
            <a:r>
              <a:rPr b="1" dirty="0" lang="en-US"/>
              <a:t>Excessive salivation and </a:t>
            </a:r>
            <a:r>
              <a:rPr b="1" dirty="0" lang="en-US" err="1"/>
              <a:t>lacrimation</a:t>
            </a:r>
            <a:r>
              <a:rPr b="1" dirty="0" lang="en-US"/>
              <a:t>. </a:t>
            </a:r>
          </a:p>
          <a:p>
            <a:r>
              <a:rPr b="1" dirty="0" lang="en-US"/>
              <a:t>The patient develops intense hydrophobia (fear of water) because of the intense pain experienced when swallowing water due to spasms of the pharyngeal muscles</a:t>
            </a:r>
            <a:r>
              <a:rPr dirty="0" lang="en-US"/>
              <a:t>.</a:t>
            </a:r>
          </a:p>
        </p:txBody>
      </p:sp>
      <p:sp>
        <p:nvSpPr>
          <p:cNvPr id="1049107" name="Title 2"/>
          <p:cNvSpPr>
            <a:spLocks noGrp="1"/>
          </p:cNvSpPr>
          <p:nvPr>
            <p:ph type="title"/>
          </p:nvPr>
        </p:nvSpPr>
        <p:spPr/>
        <p:txBody>
          <a:bodyPr/>
          <a:p>
            <a:r>
              <a:rPr dirty="0" lang="en-US"/>
              <a:t>cont</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108" name="Content Placeholder 1"/>
          <p:cNvSpPr>
            <a:spLocks noGrp="1"/>
          </p:cNvSpPr>
          <p:nvPr>
            <p:ph idx="1"/>
          </p:nvPr>
        </p:nvSpPr>
        <p:spPr/>
        <p:txBody>
          <a:bodyPr/>
          <a:p>
            <a:pPr>
              <a:buNone/>
            </a:pPr>
            <a:r>
              <a:rPr dirty="0" lang="en-US"/>
              <a:t>2. </a:t>
            </a:r>
            <a:r>
              <a:rPr b="1" dirty="0" sz="3600" lang="en-US"/>
              <a:t>paralytic rabies stage: is characterized by:</a:t>
            </a:r>
          </a:p>
          <a:p>
            <a:pPr>
              <a:buFont typeface="Wingdings" pitchFamily="2" charset="2"/>
              <a:buChar char="Ø"/>
            </a:pPr>
            <a:r>
              <a:rPr b="1" dirty="0" sz="3600" lang="en-US"/>
              <a:t> paralysis of muscles causing paraplegia, quadriplegia and coma.</a:t>
            </a:r>
          </a:p>
          <a:p>
            <a:pPr>
              <a:buFont typeface="Wingdings" pitchFamily="2" charset="2"/>
              <a:buChar char="Ø"/>
            </a:pPr>
            <a:r>
              <a:rPr b="1" dirty="0" sz="3600" lang="en-US"/>
              <a:t> Patients who reach this stage do not survive for more than a week.</a:t>
            </a:r>
          </a:p>
          <a:p>
            <a:pPr>
              <a:buNone/>
            </a:pPr>
            <a:endParaRPr b="1" dirty="0" lang="en-US"/>
          </a:p>
        </p:txBody>
      </p:sp>
      <p:sp>
        <p:nvSpPr>
          <p:cNvPr id="1049109" name="Title 2"/>
          <p:cNvSpPr>
            <a:spLocks noGrp="1"/>
          </p:cNvSpPr>
          <p:nvPr>
            <p:ph type="title"/>
          </p:nvPr>
        </p:nvSpPr>
        <p:spPr/>
        <p:txBody>
          <a:bodyPr/>
          <a:p>
            <a:r>
              <a:rPr dirty="0" lang="en-US"/>
              <a:t>cont</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110" name="Content Placeholder 1"/>
          <p:cNvSpPr>
            <a:spLocks noGrp="1"/>
          </p:cNvSpPr>
          <p:nvPr>
            <p:ph idx="1"/>
          </p:nvPr>
        </p:nvSpPr>
        <p:spPr/>
        <p:txBody>
          <a:bodyPr>
            <a:normAutofit lnSpcReduction="10000"/>
          </a:bodyPr>
          <a:p>
            <a:r>
              <a:rPr b="1" dirty="0" sz="3200" lang="en-US"/>
              <a:t>Following inoculation, it begins to replicate in the skin or muscle tissue before it works its way into the peripheral nerves. </a:t>
            </a:r>
          </a:p>
          <a:p>
            <a:r>
              <a:rPr b="1" dirty="0" sz="3200" lang="en-US"/>
              <a:t>It then spreads to the CNS in the endoneurium of the Schwann cells.</a:t>
            </a:r>
          </a:p>
          <a:p>
            <a:r>
              <a:rPr b="1" dirty="0" sz="3200" lang="en-US"/>
              <a:t>Terminally, there is widespread CNS involvement and the patient presents with paralysis then to death </a:t>
            </a:r>
            <a:r>
              <a:rPr dirty="0" lang="en-US"/>
              <a:t>. </a:t>
            </a:r>
          </a:p>
        </p:txBody>
      </p:sp>
      <p:sp>
        <p:nvSpPr>
          <p:cNvPr id="1049111" name="Title 2"/>
          <p:cNvSpPr>
            <a:spLocks noGrp="1"/>
          </p:cNvSpPr>
          <p:nvPr>
            <p:ph type="title"/>
          </p:nvPr>
        </p:nvSpPr>
        <p:spPr/>
        <p:txBody>
          <a:bodyPr/>
          <a:p>
            <a:r>
              <a:rPr dirty="0" lang="en-US"/>
              <a:t>Pathophysiology</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797" name=""/>
        <p:cNvGrpSpPr/>
        <p:nvPr/>
      </p:nvGrpSpPr>
      <p:grpSpPr>
        <a:xfrm>
          <a:off x="0" y="0"/>
          <a:ext cx="0" cy="0"/>
          <a:chOff x="0" y="0"/>
          <a:chExt cx="0" cy="0"/>
        </a:xfrm>
      </p:grpSpPr>
      <p:sp>
        <p:nvSpPr>
          <p:cNvPr id="1049112" name="Content Placeholder 1"/>
          <p:cNvSpPr>
            <a:spLocks noGrp="1"/>
          </p:cNvSpPr>
          <p:nvPr>
            <p:ph idx="1"/>
          </p:nvPr>
        </p:nvSpPr>
        <p:spPr/>
        <p:txBody>
          <a:bodyPr>
            <a:normAutofit/>
          </a:bodyPr>
          <a:p>
            <a:r>
              <a:rPr b="1" dirty="0" sz="3600" lang="en-US"/>
              <a:t>Diagnosis of rabies is made if a person is bitten by a dog with abnormal </a:t>
            </a:r>
            <a:r>
              <a:rPr b="1" dirty="0" sz="3600" lang="en-US" err="1"/>
              <a:t>behaviour</a:t>
            </a:r>
            <a:r>
              <a:rPr b="1" dirty="0" sz="3600" lang="en-US"/>
              <a:t> and without any provocation. </a:t>
            </a:r>
          </a:p>
          <a:p>
            <a:r>
              <a:rPr b="1" dirty="0" sz="3600" lang="en-US"/>
              <a:t>In addition the presence of </a:t>
            </a:r>
            <a:r>
              <a:rPr b="1" dirty="0" sz="3600" lang="en-US" err="1"/>
              <a:t>negli</a:t>
            </a:r>
            <a:r>
              <a:rPr b="1" dirty="0" sz="3600" lang="en-US"/>
              <a:t> bodies in the brain of a suspected animal should confirm the disease</a:t>
            </a:r>
          </a:p>
        </p:txBody>
      </p:sp>
      <p:sp>
        <p:nvSpPr>
          <p:cNvPr id="1049113" name="Title 2"/>
          <p:cNvSpPr>
            <a:spLocks noGrp="1"/>
          </p:cNvSpPr>
          <p:nvPr>
            <p:ph type="title"/>
          </p:nvPr>
        </p:nvSpPr>
        <p:spPr/>
        <p:txBody>
          <a:bodyPr/>
          <a:p>
            <a:r>
              <a:rPr dirty="0" lang="en-US"/>
              <a:t>Diagnosis</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114" name="Content Placeholder 1"/>
          <p:cNvSpPr>
            <a:spLocks noGrp="1"/>
          </p:cNvSpPr>
          <p:nvPr>
            <p:ph idx="1"/>
          </p:nvPr>
        </p:nvSpPr>
        <p:spPr/>
        <p:txBody>
          <a:bodyPr>
            <a:normAutofit fontScale="92500"/>
          </a:bodyPr>
          <a:p>
            <a:r>
              <a:rPr b="1" dirty="0" lang="en-US"/>
              <a:t>There is no cure for rabies once the disease has started.</a:t>
            </a:r>
          </a:p>
          <a:p>
            <a:r>
              <a:rPr b="1" dirty="0" lang="en-US"/>
              <a:t> It is however possible to prevent it from reaching that stage by doing the following:</a:t>
            </a:r>
          </a:p>
          <a:p>
            <a:r>
              <a:rPr b="1" dirty="0" lang="en-US">
                <a:solidFill>
                  <a:srgbClr val="FF0000"/>
                </a:solidFill>
              </a:rPr>
              <a:t>Post Bite Prophylaxis</a:t>
            </a:r>
            <a:br>
              <a:rPr b="1" dirty="0" lang="en-US"/>
            </a:br>
            <a:r>
              <a:rPr b="1" dirty="0" lang="en-US"/>
              <a:t>Immediately someone is bitten you should give first aid treatment of the bite with the aim of removing as much virus as possible</a:t>
            </a:r>
          </a:p>
          <a:p>
            <a:r>
              <a:rPr b="1" dirty="0" lang="en-US"/>
              <a:t>This involves immediate flushing of the wounds preferably with running water and washing the surrounding skin with a lot of soap and water</a:t>
            </a:r>
          </a:p>
        </p:txBody>
      </p:sp>
      <p:sp>
        <p:nvSpPr>
          <p:cNvPr id="1049115" name="Title 2"/>
          <p:cNvSpPr>
            <a:spLocks noGrp="1"/>
          </p:cNvSpPr>
          <p:nvPr>
            <p:ph type="title"/>
          </p:nvPr>
        </p:nvSpPr>
        <p:spPr/>
        <p:txBody>
          <a:bodyPr/>
          <a:p>
            <a:r>
              <a:rPr dirty="0" lang="en-US"/>
              <a:t>Management</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116" name="Content Placeholder 1"/>
          <p:cNvSpPr>
            <a:spLocks noGrp="1"/>
          </p:cNvSpPr>
          <p:nvPr>
            <p:ph idx="1"/>
          </p:nvPr>
        </p:nvSpPr>
        <p:spPr/>
        <p:txBody>
          <a:bodyPr>
            <a:normAutofit fontScale="92500" lnSpcReduction="10000"/>
          </a:bodyPr>
          <a:p>
            <a:r>
              <a:rPr b="1" dirty="0" sz="3200" lang="en-US"/>
              <a:t>Iodine is also </a:t>
            </a:r>
            <a:r>
              <a:rPr b="1" dirty="0" sz="3200" lang="en-US" err="1"/>
              <a:t>virucidal</a:t>
            </a:r>
            <a:r>
              <a:rPr b="1" dirty="0" sz="3200" lang="en-US"/>
              <a:t> and may be used to clean the wound. </a:t>
            </a:r>
          </a:p>
          <a:p>
            <a:r>
              <a:rPr b="1" dirty="0" sz="3200" lang="en-US"/>
              <a:t>Bite wounds should not be sutured immediately to prevent more traumas from the suturing needle, which will increase the areas for viral entry into the body tissue. Suturing may be done 24 to 48 hours after the bite using very few sutures under the cover of anti-rabies serum locally</a:t>
            </a:r>
            <a:r>
              <a:rPr dirty="0" lang="en-US"/>
              <a:t>.</a:t>
            </a:r>
          </a:p>
          <a:p>
            <a:endParaRPr dirty="0" lang="en-US"/>
          </a:p>
        </p:txBody>
      </p:sp>
      <p:sp>
        <p:nvSpPr>
          <p:cNvPr id="1049117" name="Title 2"/>
          <p:cNvSpPr>
            <a:spLocks noGrp="1"/>
          </p:cNvSpPr>
          <p:nvPr>
            <p:ph type="title"/>
          </p:nvPr>
        </p:nvSpPr>
        <p:spPr/>
        <p:txBody>
          <a:bodyPr/>
          <a:p>
            <a:r>
              <a:rPr dirty="0" lang="en-US"/>
              <a:t>cont</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800" name=""/>
        <p:cNvGrpSpPr/>
        <p:nvPr/>
      </p:nvGrpSpPr>
      <p:grpSpPr>
        <a:xfrm>
          <a:off x="0" y="0"/>
          <a:ext cx="0" cy="0"/>
          <a:chOff x="0" y="0"/>
          <a:chExt cx="0" cy="0"/>
        </a:xfrm>
      </p:grpSpPr>
      <p:sp>
        <p:nvSpPr>
          <p:cNvPr id="1049118" name="Content Placeholder 1"/>
          <p:cNvSpPr>
            <a:spLocks noGrp="1"/>
          </p:cNvSpPr>
          <p:nvPr>
            <p:ph idx="1"/>
          </p:nvPr>
        </p:nvSpPr>
        <p:spPr/>
        <p:txBody>
          <a:bodyPr>
            <a:normAutofit lnSpcReduction="10000"/>
          </a:bodyPr>
          <a:p>
            <a:r>
              <a:rPr b="1" dirty="0" sz="3200" lang="en-US"/>
              <a:t>If an animal is available and looks healthy, write down the name and address of the patient and ask the person to come back for a check up after 10 days. The animal must be observed for 10 days. If it remain healthy during this period, there is no danger of rabies, If the animal shows signs of rabies ,the patient should come to hospital for immunization</a:t>
            </a:r>
            <a:r>
              <a:rPr dirty="0" lang="en-US"/>
              <a:t>.</a:t>
            </a:r>
          </a:p>
          <a:p>
            <a:endParaRPr dirty="0" lang="en-US"/>
          </a:p>
        </p:txBody>
      </p:sp>
      <p:sp>
        <p:nvSpPr>
          <p:cNvPr id="1049119" name="Title 2"/>
          <p:cNvSpPr>
            <a:spLocks noGrp="1"/>
          </p:cNvSpPr>
          <p:nvPr>
            <p:ph type="title"/>
          </p:nvPr>
        </p:nvSpPr>
        <p:spPr/>
        <p:txBody>
          <a:bodyPr>
            <a:normAutofit/>
          </a:bodyPr>
          <a:p>
            <a:r>
              <a:rPr dirty="0" lang="en-US"/>
              <a:t>How to handle a case of animal bite</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120" name="Content Placeholder 1"/>
          <p:cNvSpPr>
            <a:spLocks noGrp="1"/>
          </p:cNvSpPr>
          <p:nvPr>
            <p:ph idx="1"/>
          </p:nvPr>
        </p:nvSpPr>
        <p:spPr/>
        <p:txBody>
          <a:bodyPr/>
          <a:p>
            <a:r>
              <a:rPr b="1" dirty="0" sz="3200" lang="en-US"/>
              <a:t>If the animal has disappeared, the person must be immunized</a:t>
            </a:r>
          </a:p>
          <a:p>
            <a:r>
              <a:rPr b="1" dirty="0" sz="3200" lang="en-US"/>
              <a:t>If the animal look rabid, the person must be taken for immunization</a:t>
            </a:r>
          </a:p>
          <a:p>
            <a:r>
              <a:rPr b="1" dirty="0" sz="3200" lang="en-US"/>
              <a:t>If the animal is dead, it must be buried carefully and the person taken to hospital for immunization</a:t>
            </a:r>
            <a:r>
              <a:rPr dirty="0" lang="en-US"/>
              <a:t>.</a:t>
            </a:r>
          </a:p>
        </p:txBody>
      </p:sp>
      <p:sp>
        <p:nvSpPr>
          <p:cNvPr id="1049121" name="Title 2"/>
          <p:cNvSpPr>
            <a:spLocks noGrp="1"/>
          </p:cNvSpPr>
          <p:nvPr>
            <p:ph type="title"/>
          </p:nvPr>
        </p:nvSpPr>
        <p:spPr/>
        <p:txBody>
          <a:bodyPr/>
          <a:p>
            <a:r>
              <a:rPr dirty="0" lang="en-US"/>
              <a:t>cont</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122" name="Content Placeholder 1"/>
          <p:cNvSpPr>
            <a:spLocks noGrp="1"/>
          </p:cNvSpPr>
          <p:nvPr>
            <p:ph idx="1"/>
          </p:nvPr>
        </p:nvSpPr>
        <p:spPr/>
        <p:txBody>
          <a:bodyPr/>
          <a:p>
            <a:r>
              <a:rPr b="1" dirty="0" lang="en-US"/>
              <a:t>This is a very safe and effective treatment following a rabid animal bite. </a:t>
            </a:r>
            <a:br>
              <a:rPr b="1" dirty="0" lang="en-US"/>
            </a:br>
            <a:r>
              <a:rPr b="1" dirty="0" lang="en-US"/>
              <a:t>The vaccine HDCV (Human Diploid cells tissue Culture Vaccine) is administered in </a:t>
            </a:r>
            <a:br>
              <a:rPr b="1" dirty="0" lang="en-US"/>
            </a:br>
            <a:r>
              <a:rPr b="1" dirty="0" lang="en-US"/>
              <a:t>six doses IM as follows: </a:t>
            </a:r>
          </a:p>
          <a:p>
            <a:r>
              <a:rPr b="1" dirty="0" lang="en-US"/>
              <a:t>1ml immediately after exposure (day 0), 1ml on day 3, 1ml on day 7, 1ml on day 14, </a:t>
            </a:r>
            <a:br>
              <a:rPr b="1" dirty="0" lang="en-US"/>
            </a:br>
            <a:r>
              <a:rPr b="1" dirty="0" lang="en-US"/>
              <a:t>1ml on day 28, 1ml on day 90.</a:t>
            </a:r>
          </a:p>
        </p:txBody>
      </p:sp>
      <p:sp>
        <p:nvSpPr>
          <p:cNvPr id="1049123" name="Title 2"/>
          <p:cNvSpPr>
            <a:spLocks noGrp="1"/>
          </p:cNvSpPr>
          <p:nvPr>
            <p:ph type="title"/>
          </p:nvPr>
        </p:nvSpPr>
        <p:spPr/>
        <p:txBody>
          <a:bodyPr>
            <a:normAutofit fontScale="90000"/>
          </a:bodyPr>
          <a:p>
            <a:br>
              <a:rPr dirty="0" lang="en-US"/>
            </a:br>
            <a:r>
              <a:rPr dirty="0" lang="en-US"/>
              <a:t>Anti-Rabies Vaccine</a:t>
            </a:r>
            <a:br>
              <a:rPr dirty="0" lang="en-US"/>
            </a:b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sp>
        <p:nvSpPr>
          <p:cNvPr id="1048686" name="Content Placeholder 1"/>
          <p:cNvSpPr>
            <a:spLocks noGrp="1"/>
          </p:cNvSpPr>
          <p:nvPr>
            <p:ph idx="1"/>
          </p:nvPr>
        </p:nvSpPr>
        <p:spPr/>
        <p:txBody>
          <a:bodyPr>
            <a:noAutofit/>
          </a:bodyPr>
          <a:p>
            <a:r>
              <a:rPr b="1" dirty="0" sz="3200" lang="en-US"/>
              <a:t>This unit will cover</a:t>
            </a:r>
          </a:p>
          <a:p>
            <a:pPr indent="-514350" lvl="3" marL="1401318">
              <a:buFont typeface="+mj-lt"/>
              <a:buAutoNum type="alphaLcParenR"/>
            </a:pPr>
            <a:r>
              <a:rPr b="1" dirty="0" sz="3000" lang="en-US"/>
              <a:t>Vector borne diseases</a:t>
            </a:r>
          </a:p>
          <a:p>
            <a:pPr indent="-514350" lvl="3" marL="1401318">
              <a:buFont typeface="+mj-lt"/>
              <a:buAutoNum type="alphaLcParenR"/>
            </a:pPr>
            <a:r>
              <a:rPr b="1" dirty="0" sz="3000" lang="en-US"/>
              <a:t>Diseases caused by fecal contamination</a:t>
            </a:r>
          </a:p>
          <a:p>
            <a:pPr indent="-514350" lvl="3" marL="1401318">
              <a:buFont typeface="+mj-lt"/>
              <a:buAutoNum type="alphaLcParenR"/>
            </a:pPr>
            <a:r>
              <a:rPr b="1" dirty="0" sz="3000" lang="en-US"/>
              <a:t>Helminthic diseases</a:t>
            </a:r>
          </a:p>
          <a:p>
            <a:pPr indent="-514350" lvl="3" marL="1401318">
              <a:buFont typeface="+mj-lt"/>
              <a:buAutoNum type="alphaLcParenR"/>
            </a:pPr>
            <a:r>
              <a:rPr b="1" dirty="0" sz="3000" lang="en-US"/>
              <a:t>Zoonotic diseases</a:t>
            </a:r>
          </a:p>
          <a:p>
            <a:pPr indent="-514350" lvl="3" marL="1401318">
              <a:buFont typeface="+mj-lt"/>
              <a:buAutoNum type="alphaLcParenR"/>
            </a:pPr>
            <a:r>
              <a:rPr b="1" dirty="0" sz="3000" lang="en-US"/>
              <a:t>Selected airborne diseases</a:t>
            </a:r>
          </a:p>
          <a:p>
            <a:pPr indent="-514350" lvl="3" marL="1401318">
              <a:buFont typeface="+mj-lt"/>
              <a:buAutoNum type="alphaLcParenR"/>
            </a:pPr>
            <a:r>
              <a:rPr b="1" dirty="0" sz="3000" lang="en-US"/>
              <a:t>Emerging and re-emerging diseases</a:t>
            </a:r>
          </a:p>
          <a:p>
            <a:pPr indent="-514350" lvl="2" marL="1117854">
              <a:buFont typeface="+mj-lt"/>
              <a:buAutoNum type="alphaLcParenR"/>
            </a:pPr>
            <a:endParaRPr b="1" dirty="0" sz="3200" lang="en-US"/>
          </a:p>
        </p:txBody>
      </p:sp>
      <p:sp>
        <p:nvSpPr>
          <p:cNvPr id="1048687" name="Title 2"/>
          <p:cNvSpPr>
            <a:spLocks noGrp="1"/>
          </p:cNvSpPr>
          <p:nvPr>
            <p:ph type="title"/>
          </p:nvPr>
        </p:nvSpPr>
        <p:spPr/>
        <p:txBody>
          <a:bodyPr>
            <a:normAutofit fontScale="90000"/>
          </a:bodyPr>
          <a:p>
            <a:pPr algn="ctr"/>
            <a:r>
              <a:rPr dirty="0" lang="en-US"/>
              <a:t>INTRODUCTION TO COMMUNITY HEALTH II</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803" name=""/>
        <p:cNvGrpSpPr/>
        <p:nvPr/>
      </p:nvGrpSpPr>
      <p:grpSpPr>
        <a:xfrm>
          <a:off x="0" y="0"/>
          <a:ext cx="0" cy="0"/>
          <a:chOff x="0" y="0"/>
          <a:chExt cx="0" cy="0"/>
        </a:xfrm>
      </p:grpSpPr>
      <p:sp>
        <p:nvSpPr>
          <p:cNvPr id="1049124" name="Content Placeholder 1"/>
          <p:cNvSpPr>
            <a:spLocks noGrp="1"/>
          </p:cNvSpPr>
          <p:nvPr>
            <p:ph idx="1"/>
          </p:nvPr>
        </p:nvSpPr>
        <p:spPr/>
        <p:txBody>
          <a:bodyPr>
            <a:normAutofit fontScale="85000" lnSpcReduction="20000"/>
          </a:bodyPr>
          <a:p>
            <a:r>
              <a:rPr b="1" dirty="0" lang="en-US"/>
              <a:t>Vaccinate dogs and cats against rabies as required by law.  All dogs and cats more than four months of age must be vaccinated against rabies. </a:t>
            </a:r>
          </a:p>
          <a:p>
            <a:r>
              <a:rPr b="1" dirty="0" lang="en-US"/>
              <a:t>Keep dogs and cats under control.  Animal control laws prohibit allowing animals to roam unsupervised</a:t>
            </a:r>
          </a:p>
          <a:p>
            <a:pPr fontAlgn="base"/>
            <a:r>
              <a:rPr b="1" dirty="0" lang="en-US"/>
              <a:t>Immediately wash the wound thoroughly, cleaning and flushing with plenty of soap and water for several minutes.</a:t>
            </a:r>
          </a:p>
          <a:p>
            <a:pPr fontAlgn="base"/>
            <a:r>
              <a:rPr b="1" dirty="0" lang="en-US"/>
              <a:t>Immediately report all animal bites to your animal control agency, police department of health department for follow-up.</a:t>
            </a:r>
          </a:p>
          <a:p>
            <a:pPr fontAlgn="base"/>
            <a:r>
              <a:rPr b="1" dirty="0" lang="en-US"/>
              <a:t>Identification and continual  observation of the animal (if wild or stray) to aid identification of signs and symptoms of rabies</a:t>
            </a:r>
            <a:endParaRPr dirty="0" lang="en-US"/>
          </a:p>
        </p:txBody>
      </p:sp>
      <p:sp>
        <p:nvSpPr>
          <p:cNvPr id="1049125" name="Title 2"/>
          <p:cNvSpPr>
            <a:spLocks noGrp="1"/>
          </p:cNvSpPr>
          <p:nvPr>
            <p:ph type="title"/>
          </p:nvPr>
        </p:nvSpPr>
        <p:spPr/>
        <p:txBody>
          <a:bodyPr/>
          <a:p>
            <a:r>
              <a:rPr dirty="0" lang="en-US"/>
              <a:t>Prevention and control</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126" name="Content Placeholder 1"/>
          <p:cNvSpPr>
            <a:spLocks noGrp="1"/>
          </p:cNvSpPr>
          <p:nvPr>
            <p:ph idx="1"/>
          </p:nvPr>
        </p:nvSpPr>
        <p:spPr/>
        <p:txBody>
          <a:bodyPr>
            <a:normAutofit fontScale="92500" lnSpcReduction="10000"/>
          </a:bodyPr>
          <a:p>
            <a:r>
              <a:rPr b="1" dirty="0" lang="en-US"/>
              <a:t>Brucellosis is a </a:t>
            </a:r>
            <a:r>
              <a:rPr b="1" dirty="0" lang="en-US" err="1"/>
              <a:t>zoonotic</a:t>
            </a:r>
            <a:r>
              <a:rPr b="1" dirty="0" lang="en-US"/>
              <a:t> infection caused by the bacterial genus </a:t>
            </a:r>
            <a:r>
              <a:rPr b="1" dirty="0" i="1" lang="en-US" err="1"/>
              <a:t>Brucella</a:t>
            </a:r>
            <a:endParaRPr b="1" dirty="0" i="1" lang="en-US"/>
          </a:p>
          <a:p>
            <a:r>
              <a:rPr b="1" dirty="0" lang="en-US" err="1"/>
              <a:t>Brucella</a:t>
            </a:r>
            <a:r>
              <a:rPr b="1" dirty="0" lang="en-US"/>
              <a:t> spp. are small Gram-negative, non-motile, non-spore-forming </a:t>
            </a:r>
            <a:r>
              <a:rPr b="1" dirty="0" lang="en-US" err="1"/>
              <a:t>coccibaccili</a:t>
            </a:r>
            <a:r>
              <a:rPr dirty="0" lang="en-US"/>
              <a:t>.. </a:t>
            </a:r>
            <a:endParaRPr b="1" dirty="0" i="1" lang="en-US"/>
          </a:p>
          <a:p>
            <a:r>
              <a:rPr b="1" dirty="0" lang="en-US"/>
              <a:t>Causative organisms include:</a:t>
            </a:r>
          </a:p>
          <a:p>
            <a:pPr>
              <a:buFont typeface="Wingdings" pitchFamily="2" charset="2"/>
              <a:buChar char="q"/>
            </a:pPr>
            <a:r>
              <a:rPr b="1" dirty="0" i="1" lang="en-US" err="1"/>
              <a:t>Brucella</a:t>
            </a:r>
            <a:r>
              <a:rPr b="1" dirty="0" i="1" lang="en-US"/>
              <a:t> </a:t>
            </a:r>
            <a:r>
              <a:rPr b="1" dirty="0" i="1" lang="en-US" err="1"/>
              <a:t>melitensis</a:t>
            </a:r>
            <a:r>
              <a:rPr b="1" dirty="0" i="1" lang="en-US"/>
              <a:t> (from sheep; highest </a:t>
            </a:r>
            <a:r>
              <a:rPr b="1" dirty="0" i="1" lang="en-US" err="1"/>
              <a:t>pathogenicity</a:t>
            </a:r>
            <a:r>
              <a:rPr b="1" dirty="0" i="1" lang="en-US"/>
              <a:t>)</a:t>
            </a:r>
            <a:endParaRPr b="1" dirty="0" lang="en-US"/>
          </a:p>
          <a:p>
            <a:pPr>
              <a:buFont typeface="Wingdings" pitchFamily="2" charset="2"/>
              <a:buChar char="q"/>
            </a:pPr>
            <a:r>
              <a:rPr b="1" dirty="0" i="1" lang="en-US" err="1"/>
              <a:t>Brucella</a:t>
            </a:r>
            <a:r>
              <a:rPr b="1" dirty="0" i="1" lang="en-US"/>
              <a:t> </a:t>
            </a:r>
            <a:r>
              <a:rPr b="1" dirty="0" i="1" lang="en-US" err="1"/>
              <a:t>suis</a:t>
            </a:r>
            <a:r>
              <a:rPr b="1" dirty="0" lang="en-US"/>
              <a:t> (from pigs; high </a:t>
            </a:r>
            <a:r>
              <a:rPr b="1" dirty="0" lang="en-US" err="1"/>
              <a:t>pathogenicity</a:t>
            </a:r>
            <a:r>
              <a:rPr b="1" dirty="0" lang="en-US"/>
              <a:t>)</a:t>
            </a:r>
          </a:p>
          <a:p>
            <a:pPr>
              <a:buFont typeface="Wingdings" pitchFamily="2" charset="2"/>
              <a:buChar char="q"/>
            </a:pPr>
            <a:r>
              <a:rPr b="1" dirty="0" i="1" lang="en-US" err="1"/>
              <a:t>Brucella</a:t>
            </a:r>
            <a:r>
              <a:rPr b="1" dirty="0" i="1" lang="en-US"/>
              <a:t> </a:t>
            </a:r>
            <a:r>
              <a:rPr b="1" dirty="0" i="1" lang="en-US" err="1"/>
              <a:t>abortus</a:t>
            </a:r>
            <a:r>
              <a:rPr b="1" dirty="0" lang="en-US"/>
              <a:t> (from cattle; moderate </a:t>
            </a:r>
            <a:r>
              <a:rPr b="1" dirty="0" lang="en-US" err="1"/>
              <a:t>pathogenicity</a:t>
            </a:r>
            <a:r>
              <a:rPr b="1" dirty="0" lang="en-US"/>
              <a:t>)</a:t>
            </a:r>
          </a:p>
          <a:p>
            <a:pPr>
              <a:buFont typeface="Wingdings" pitchFamily="2" charset="2"/>
              <a:buChar char="q"/>
            </a:pPr>
            <a:r>
              <a:rPr b="1" dirty="0" i="1" lang="en-US" err="1"/>
              <a:t>Brucella</a:t>
            </a:r>
            <a:r>
              <a:rPr b="1" dirty="0" i="1" lang="en-US"/>
              <a:t> </a:t>
            </a:r>
            <a:r>
              <a:rPr b="1" dirty="0" i="1" lang="en-US" err="1"/>
              <a:t>canis</a:t>
            </a:r>
            <a:r>
              <a:rPr b="1" dirty="0" lang="en-US"/>
              <a:t> (from dogs; moderate </a:t>
            </a:r>
            <a:r>
              <a:rPr b="1" dirty="0" lang="en-US" err="1"/>
              <a:t>pathogenicity</a:t>
            </a:r>
            <a:r>
              <a:rPr b="1" dirty="0" lang="en-US"/>
              <a:t>)</a:t>
            </a:r>
          </a:p>
          <a:p>
            <a:endParaRPr dirty="0" lang="en-US"/>
          </a:p>
        </p:txBody>
      </p:sp>
      <p:sp>
        <p:nvSpPr>
          <p:cNvPr id="1049127" name="Title 2"/>
          <p:cNvSpPr>
            <a:spLocks noGrp="1"/>
          </p:cNvSpPr>
          <p:nvPr>
            <p:ph type="title"/>
          </p:nvPr>
        </p:nvSpPr>
        <p:spPr/>
        <p:txBody>
          <a:bodyPr>
            <a:noAutofit/>
          </a:bodyPr>
          <a:p>
            <a:pPr algn="ctr"/>
            <a:br>
              <a:rPr dirty="0" sz="4000" lang="en-US"/>
            </a:br>
            <a:r>
              <a:rPr dirty="0" sz="4000" lang="en-US"/>
              <a:t>BRUCELLOSIS</a:t>
            </a:r>
            <a:br>
              <a:rPr dirty="0" sz="4000" lang="en-US"/>
            </a:br>
            <a:endParaRPr dirty="0" sz="4000"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128" name="Content Placeholder 1"/>
          <p:cNvSpPr>
            <a:spLocks noGrp="1"/>
          </p:cNvSpPr>
          <p:nvPr>
            <p:ph idx="1"/>
          </p:nvPr>
        </p:nvSpPr>
        <p:spPr/>
        <p:txBody>
          <a:bodyPr>
            <a:normAutofit lnSpcReduction="10000"/>
          </a:bodyPr>
          <a:p>
            <a:r>
              <a:rPr b="1" dirty="0" sz="3200" lang="en-US"/>
              <a:t>Brucellosis is transmitted through ingestion of </a:t>
            </a:r>
            <a:r>
              <a:rPr b="1" dirty="0" sz="3200" lang="en-US" err="1"/>
              <a:t>unpasteurised</a:t>
            </a:r>
            <a:r>
              <a:rPr b="1" dirty="0" sz="3200" lang="en-US"/>
              <a:t> milk or milk products such as cheese. </a:t>
            </a:r>
          </a:p>
          <a:p>
            <a:r>
              <a:rPr b="1" dirty="0" sz="3200" lang="en-US"/>
              <a:t>It can also be transmitted by contact with blood, urine, tissues, through splashing of amniotic fluid or milk on the conjunctiva and blood transfusion.</a:t>
            </a:r>
          </a:p>
          <a:p>
            <a:r>
              <a:rPr b="1" dirty="0" sz="3200" lang="en-US"/>
              <a:t>through contact with cultures in medical or veterinary laboratories</a:t>
            </a:r>
          </a:p>
          <a:p>
            <a:endParaRPr dirty="0" lang="en-US"/>
          </a:p>
        </p:txBody>
      </p:sp>
      <p:sp>
        <p:nvSpPr>
          <p:cNvPr id="1049129" name="Title 2"/>
          <p:cNvSpPr>
            <a:spLocks noGrp="1"/>
          </p:cNvSpPr>
          <p:nvPr>
            <p:ph type="title"/>
          </p:nvPr>
        </p:nvSpPr>
        <p:spPr/>
        <p:txBody>
          <a:bodyPr/>
          <a:p>
            <a:r>
              <a:rPr dirty="0" lang="en-US"/>
              <a:t>Transmission</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806" name=""/>
        <p:cNvGrpSpPr/>
        <p:nvPr/>
      </p:nvGrpSpPr>
      <p:grpSpPr>
        <a:xfrm>
          <a:off x="0" y="0"/>
          <a:ext cx="0" cy="0"/>
          <a:chOff x="0" y="0"/>
          <a:chExt cx="0" cy="0"/>
        </a:xfrm>
      </p:grpSpPr>
      <p:sp>
        <p:nvSpPr>
          <p:cNvPr id="1049130" name="Content Placeholder 1"/>
          <p:cNvSpPr>
            <a:spLocks noGrp="1"/>
          </p:cNvSpPr>
          <p:nvPr>
            <p:ph idx="1"/>
          </p:nvPr>
        </p:nvSpPr>
        <p:spPr/>
        <p:txBody>
          <a:bodyPr>
            <a:noAutofit/>
          </a:bodyPr>
          <a:p>
            <a:r>
              <a:rPr b="1" dirty="0" sz="3200" lang="en-US"/>
              <a:t>The incubation period takes about two to four weeks.</a:t>
            </a:r>
          </a:p>
          <a:p>
            <a:r>
              <a:rPr b="1" dirty="0" sz="3200" lang="en-US"/>
              <a:t> Initially the signs and symptoms are non-specific and include the following: </a:t>
            </a:r>
          </a:p>
          <a:p>
            <a:pPr lvl="0">
              <a:buFont typeface="Wingdings" pitchFamily="2" charset="2"/>
              <a:buChar char="q"/>
            </a:pPr>
            <a:r>
              <a:rPr b="1" dirty="0" sz="3200" lang="en-US"/>
              <a:t>Headaches</a:t>
            </a:r>
          </a:p>
          <a:p>
            <a:pPr lvl="0">
              <a:buFont typeface="Wingdings" pitchFamily="2" charset="2"/>
              <a:buChar char="q"/>
            </a:pPr>
            <a:r>
              <a:rPr b="1" dirty="0" sz="3200" lang="en-US"/>
              <a:t>Fever</a:t>
            </a:r>
          </a:p>
          <a:p>
            <a:pPr lvl="0">
              <a:buFont typeface="Wingdings" pitchFamily="2" charset="2"/>
              <a:buChar char="q"/>
            </a:pPr>
            <a:r>
              <a:rPr b="1" dirty="0" sz="3200" lang="en-US"/>
              <a:t>Weakness</a:t>
            </a:r>
          </a:p>
          <a:p>
            <a:pPr lvl="0">
              <a:buFont typeface="Wingdings" pitchFamily="2" charset="2"/>
              <a:buChar char="q"/>
            </a:pPr>
            <a:r>
              <a:rPr b="1" dirty="0" sz="3200" lang="en-US"/>
              <a:t>Anorexia</a:t>
            </a:r>
          </a:p>
        </p:txBody>
      </p:sp>
      <p:sp>
        <p:nvSpPr>
          <p:cNvPr id="1049131" name="Title 2"/>
          <p:cNvSpPr>
            <a:spLocks noGrp="1"/>
          </p:cNvSpPr>
          <p:nvPr>
            <p:ph type="title"/>
          </p:nvPr>
        </p:nvSpPr>
        <p:spPr/>
        <p:txBody>
          <a:bodyPr>
            <a:normAutofit fontScale="90000"/>
          </a:bodyPr>
          <a:p>
            <a:r>
              <a:rPr dirty="0" lang="en-US"/>
              <a:t> </a:t>
            </a:r>
            <a:br>
              <a:rPr dirty="0" lang="en-US"/>
            </a:br>
            <a:r>
              <a:rPr dirty="0" lang="en-US"/>
              <a:t>Clinical Presentation</a:t>
            </a:r>
            <a:br>
              <a:rPr dirty="0" lang="en-US"/>
            </a:br>
            <a:endParaRPr dirty="0"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132" name="Content Placeholder 1"/>
          <p:cNvSpPr>
            <a:spLocks noGrp="1"/>
          </p:cNvSpPr>
          <p:nvPr>
            <p:ph idx="1"/>
          </p:nvPr>
        </p:nvSpPr>
        <p:spPr/>
        <p:txBody>
          <a:bodyPr>
            <a:noAutofit/>
          </a:bodyPr>
          <a:p>
            <a:pPr lvl="0">
              <a:buFont typeface="Wingdings" pitchFamily="2" charset="2"/>
              <a:buChar char="q"/>
            </a:pPr>
            <a:r>
              <a:rPr b="1" dirty="0" sz="2800" lang="en-US"/>
              <a:t>Rigors</a:t>
            </a:r>
          </a:p>
          <a:p>
            <a:pPr lvl="0">
              <a:buFont typeface="Wingdings" pitchFamily="2" charset="2"/>
              <a:buChar char="q"/>
            </a:pPr>
            <a:r>
              <a:rPr b="1" dirty="0" sz="2800" lang="en-US"/>
              <a:t>Night sweats</a:t>
            </a:r>
          </a:p>
          <a:p>
            <a:pPr>
              <a:buFont typeface="Wingdings" pitchFamily="2" charset="2"/>
              <a:buChar char="q"/>
            </a:pPr>
            <a:r>
              <a:rPr b="1" dirty="0" sz="2800" lang="en-US"/>
              <a:t>Constipation</a:t>
            </a:r>
          </a:p>
          <a:p>
            <a:r>
              <a:rPr b="1" dirty="0" sz="2800" lang="en-US"/>
              <a:t>Patients may also complain of pain in the large joints like the hips and knees although any other joint may be affected.</a:t>
            </a:r>
          </a:p>
          <a:p>
            <a:r>
              <a:rPr b="1" dirty="0" sz="2800" lang="en-US" err="1"/>
              <a:t>Hepatomegally</a:t>
            </a:r>
            <a:r>
              <a:rPr b="1" dirty="0" sz="2800" lang="en-US"/>
              <a:t>,</a:t>
            </a:r>
          </a:p>
          <a:p>
            <a:r>
              <a:rPr b="1" dirty="0" sz="2800" lang="en-US" err="1"/>
              <a:t>splenomegally</a:t>
            </a:r>
            <a:r>
              <a:rPr b="1" dirty="0" sz="2800" lang="en-US"/>
              <a:t> and </a:t>
            </a:r>
            <a:r>
              <a:rPr b="1" dirty="0" sz="2800" lang="en-US" err="1"/>
              <a:t>lymphadenopathy</a:t>
            </a:r>
            <a:r>
              <a:rPr b="1" dirty="0" sz="2800" lang="en-US"/>
              <a:t> may also be present. </a:t>
            </a:r>
          </a:p>
          <a:p>
            <a:endParaRPr dirty="0" sz="2800" lang="en-US"/>
          </a:p>
        </p:txBody>
      </p:sp>
      <p:sp>
        <p:nvSpPr>
          <p:cNvPr id="1049133" name="Title 2"/>
          <p:cNvSpPr>
            <a:spLocks noGrp="1"/>
          </p:cNvSpPr>
          <p:nvPr>
            <p:ph type="title"/>
          </p:nvPr>
        </p:nvSpPr>
        <p:spPr/>
        <p:txBody>
          <a:bodyPr/>
          <a:p>
            <a:r>
              <a:rPr dirty="0" lang="en-US"/>
              <a:t>cont</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134" name="Content Placeholder 1"/>
          <p:cNvSpPr>
            <a:spLocks noGrp="1"/>
          </p:cNvSpPr>
          <p:nvPr>
            <p:ph idx="1"/>
          </p:nvPr>
        </p:nvSpPr>
        <p:spPr/>
        <p:txBody>
          <a:bodyPr>
            <a:normAutofit fontScale="92500" lnSpcReduction="20000"/>
          </a:bodyPr>
          <a:p>
            <a:r>
              <a:rPr b="1" dirty="0" lang="en-US"/>
              <a:t>A serological diagnosis of brucellosis can be made by doing an agglutination test in dilutions. A level of 1:160 or above is associated with the infection.</a:t>
            </a:r>
          </a:p>
          <a:p>
            <a:r>
              <a:rPr b="1" dirty="0" lang="en-US"/>
              <a:t>The test detect antibodies produced in response to antigens called smooth </a:t>
            </a:r>
            <a:r>
              <a:rPr b="1" dirty="0" lang="en-US" err="1"/>
              <a:t>Lipopolysacharide</a:t>
            </a:r>
            <a:r>
              <a:rPr b="1" dirty="0" lang="en-US"/>
              <a:t> {SLPS} </a:t>
            </a:r>
          </a:p>
          <a:p>
            <a:r>
              <a:rPr b="1" dirty="0" lang="en-US"/>
              <a:t>Blood cultures rarely give positive results but a bone marrow aspirate culture gives better yields of up to 90%. </a:t>
            </a:r>
          </a:p>
          <a:p>
            <a:r>
              <a:rPr b="1" dirty="0" lang="en-US"/>
              <a:t>Full </a:t>
            </a:r>
            <a:r>
              <a:rPr b="1" dirty="0" lang="en-US" err="1"/>
              <a:t>haemogram</a:t>
            </a:r>
            <a:r>
              <a:rPr b="1" dirty="0" lang="en-US"/>
              <a:t> - </a:t>
            </a:r>
            <a:r>
              <a:rPr b="1" dirty="0" lang="en-US" err="1"/>
              <a:t>normochromic</a:t>
            </a:r>
            <a:r>
              <a:rPr b="1" dirty="0" lang="en-US"/>
              <a:t>, </a:t>
            </a:r>
            <a:r>
              <a:rPr b="1" dirty="0" lang="en-US" err="1"/>
              <a:t>normocytic</a:t>
            </a:r>
            <a:r>
              <a:rPr b="1" dirty="0" lang="en-US"/>
              <a:t> </a:t>
            </a:r>
            <a:r>
              <a:rPr b="1" dirty="0" lang="en-US" err="1"/>
              <a:t>anaemia</a:t>
            </a:r>
            <a:r>
              <a:rPr b="1" dirty="0" lang="en-US"/>
              <a:t>, </a:t>
            </a:r>
            <a:r>
              <a:rPr b="1" dirty="0" lang="en-US" err="1"/>
              <a:t>neutropenia</a:t>
            </a:r>
            <a:r>
              <a:rPr b="1" dirty="0" lang="en-US"/>
              <a:t> and </a:t>
            </a:r>
            <a:r>
              <a:rPr b="1" dirty="0" lang="en-US" err="1"/>
              <a:t>lymphocytosis</a:t>
            </a:r>
            <a:r>
              <a:rPr b="1" dirty="0" lang="en-US"/>
              <a:t> is common</a:t>
            </a:r>
            <a:r>
              <a:rPr dirty="0" lang="en-US"/>
              <a:t>.</a:t>
            </a:r>
          </a:p>
          <a:p>
            <a:endParaRPr dirty="0" lang="en-US"/>
          </a:p>
        </p:txBody>
      </p:sp>
      <p:sp>
        <p:nvSpPr>
          <p:cNvPr id="1049135" name="Title 2"/>
          <p:cNvSpPr>
            <a:spLocks noGrp="1"/>
          </p:cNvSpPr>
          <p:nvPr>
            <p:ph type="title"/>
          </p:nvPr>
        </p:nvSpPr>
        <p:spPr/>
        <p:txBody>
          <a:bodyPr/>
          <a:p>
            <a:r>
              <a:rPr dirty="0" lang="en-US"/>
              <a:t>Diagnosis</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809" name=""/>
        <p:cNvGrpSpPr/>
        <p:nvPr/>
      </p:nvGrpSpPr>
      <p:grpSpPr>
        <a:xfrm>
          <a:off x="0" y="0"/>
          <a:ext cx="0" cy="0"/>
          <a:chOff x="0" y="0"/>
          <a:chExt cx="0" cy="0"/>
        </a:xfrm>
      </p:grpSpPr>
      <p:sp>
        <p:nvSpPr>
          <p:cNvPr id="1049136" name="Content Placeholder 1"/>
          <p:cNvSpPr>
            <a:spLocks noGrp="1"/>
          </p:cNvSpPr>
          <p:nvPr>
            <p:ph idx="1"/>
          </p:nvPr>
        </p:nvSpPr>
        <p:spPr/>
        <p:txBody>
          <a:bodyPr>
            <a:normAutofit lnSpcReduction="10000"/>
          </a:bodyPr>
          <a:p>
            <a:r>
              <a:rPr b="1" dirty="0" lang="en-US" err="1"/>
              <a:t>Adults:Doxycycline</a:t>
            </a:r>
            <a:r>
              <a:rPr b="1" dirty="0" lang="en-US"/>
              <a:t> 200mg OD daily for 14 - 21 days in combination with streptomycin 1Gm IM OD for 3 weeks</a:t>
            </a:r>
          </a:p>
          <a:p>
            <a:r>
              <a:rPr b="1" dirty="0" lang="en-US"/>
              <a:t>Streptomycin reduce relapse rate however </a:t>
            </a:r>
            <a:r>
              <a:rPr b="1" dirty="0" lang="en-US" err="1"/>
              <a:t>ototoxicity</a:t>
            </a:r>
            <a:r>
              <a:rPr b="1" dirty="0" lang="en-US"/>
              <a:t> is a major side effect</a:t>
            </a:r>
          </a:p>
          <a:p>
            <a:r>
              <a:rPr b="1" dirty="0" lang="en-US"/>
              <a:t>Children less than 8 years: </a:t>
            </a:r>
            <a:r>
              <a:rPr b="1" dirty="0" lang="en-US" err="1"/>
              <a:t>cotrimoxazole</a:t>
            </a:r>
            <a:r>
              <a:rPr b="1" dirty="0" lang="en-US"/>
              <a:t> 480mg </a:t>
            </a:r>
            <a:r>
              <a:rPr b="1" dirty="0" lang="en-US" err="1"/>
              <a:t>bd</a:t>
            </a:r>
            <a:r>
              <a:rPr b="1" dirty="0" lang="en-US"/>
              <a:t> for 21 days and </a:t>
            </a:r>
            <a:r>
              <a:rPr b="1" dirty="0" lang="en-US" err="1"/>
              <a:t>Gentamycin</a:t>
            </a:r>
            <a:r>
              <a:rPr b="1" dirty="0" lang="en-US"/>
              <a:t> 20mg IM for 5 days .</a:t>
            </a:r>
          </a:p>
          <a:p>
            <a:r>
              <a:rPr b="1" dirty="0" lang="en-US" err="1"/>
              <a:t>Rifampicin</a:t>
            </a:r>
            <a:r>
              <a:rPr b="1" dirty="0" lang="en-US"/>
              <a:t> may also be </a:t>
            </a:r>
            <a:r>
              <a:rPr b="1" dirty="0" lang="en-US" err="1"/>
              <a:t>used.Rifampicin</a:t>
            </a:r>
            <a:r>
              <a:rPr b="1" dirty="0" lang="en-US"/>
              <a:t> 600-900mg </a:t>
            </a:r>
            <a:r>
              <a:rPr b="1" dirty="0" lang="en-US" err="1"/>
              <a:t>od</a:t>
            </a:r>
            <a:r>
              <a:rPr b="1" dirty="0" lang="en-US"/>
              <a:t> for 6 weeks is given for pregnant women</a:t>
            </a:r>
          </a:p>
          <a:p>
            <a:endParaRPr dirty="0" lang="en-US"/>
          </a:p>
        </p:txBody>
      </p:sp>
      <p:sp>
        <p:nvSpPr>
          <p:cNvPr id="1049137" name="Title 2"/>
          <p:cNvSpPr>
            <a:spLocks noGrp="1"/>
          </p:cNvSpPr>
          <p:nvPr>
            <p:ph type="title"/>
          </p:nvPr>
        </p:nvSpPr>
        <p:spPr/>
        <p:txBody>
          <a:bodyPr/>
          <a:p>
            <a:r>
              <a:rPr dirty="0" lang="en-US"/>
              <a:t>Treatment</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138" name="Content Placeholder 1"/>
          <p:cNvSpPr>
            <a:spLocks noGrp="1"/>
          </p:cNvSpPr>
          <p:nvPr>
            <p:ph idx="1"/>
          </p:nvPr>
        </p:nvSpPr>
        <p:spPr/>
        <p:txBody>
          <a:bodyPr>
            <a:normAutofit/>
          </a:bodyPr>
          <a:p>
            <a:r>
              <a:rPr b="1" dirty="0" sz="3600" lang="en-US"/>
              <a:t>Educate the community and especially farmers on the importance of boiling or </a:t>
            </a:r>
            <a:r>
              <a:rPr b="1" dirty="0" sz="3600" lang="en-US" err="1"/>
              <a:t>pasteurising</a:t>
            </a:r>
            <a:r>
              <a:rPr b="1" dirty="0" sz="3600" lang="en-US"/>
              <a:t> milk. </a:t>
            </a:r>
          </a:p>
          <a:p>
            <a:r>
              <a:rPr b="1" dirty="0" sz="3600" lang="en-US"/>
              <a:t>Animal handlers and those at special risk should be advised to take extra precautions.</a:t>
            </a:r>
          </a:p>
          <a:p>
            <a:pPr>
              <a:buNone/>
            </a:pPr>
            <a:endParaRPr b="1" dirty="0" sz="3600" lang="en-US"/>
          </a:p>
        </p:txBody>
      </p:sp>
      <p:sp>
        <p:nvSpPr>
          <p:cNvPr id="1049139" name="Title 2"/>
          <p:cNvSpPr>
            <a:spLocks noGrp="1"/>
          </p:cNvSpPr>
          <p:nvPr>
            <p:ph type="title"/>
          </p:nvPr>
        </p:nvSpPr>
        <p:spPr/>
        <p:txBody>
          <a:bodyPr/>
          <a:p>
            <a:r>
              <a:rPr dirty="0" lang="en-US"/>
              <a:t>Prevention</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140" name="Content Placeholder 1"/>
          <p:cNvSpPr>
            <a:spLocks noGrp="1"/>
          </p:cNvSpPr>
          <p:nvPr>
            <p:ph idx="1"/>
          </p:nvPr>
        </p:nvSpPr>
        <p:spPr/>
        <p:txBody>
          <a:bodyPr>
            <a:normAutofit lnSpcReduction="10000"/>
          </a:bodyPr>
          <a:p>
            <a:r>
              <a:rPr b="1" dirty="0" lang="en-US"/>
              <a:t>Anthrax is an acute bacterial disease of herbivores (plant eating animals). </a:t>
            </a:r>
          </a:p>
          <a:p>
            <a:r>
              <a:rPr b="1" dirty="0" lang="en-US"/>
              <a:t>However, it occasionally also infects human beings especially those who process hides, skins and wool or work in slaughterhouses.</a:t>
            </a:r>
          </a:p>
          <a:p>
            <a:r>
              <a:rPr b="1" dirty="0" lang="en-US"/>
              <a:t>Anthrax is caused by a rod shaped bacteria (bacilli) called bacillus </a:t>
            </a:r>
            <a:r>
              <a:rPr b="1" dirty="0" lang="en-US" err="1"/>
              <a:t>anthracis</a:t>
            </a:r>
            <a:r>
              <a:rPr b="1" dirty="0" lang="en-US"/>
              <a:t>. </a:t>
            </a:r>
          </a:p>
          <a:p>
            <a:r>
              <a:rPr b="1" dirty="0" lang="en-US"/>
              <a:t>The disease can occur in large numbers among cattle (epizootic), especially during drought and flooding when they are moved from one place to another</a:t>
            </a:r>
          </a:p>
          <a:p>
            <a:endParaRPr dirty="0" lang="en-US"/>
          </a:p>
        </p:txBody>
      </p:sp>
      <p:sp>
        <p:nvSpPr>
          <p:cNvPr id="1049141" name="Title 2"/>
          <p:cNvSpPr>
            <a:spLocks noGrp="1"/>
          </p:cNvSpPr>
          <p:nvPr>
            <p:ph type="title"/>
          </p:nvPr>
        </p:nvSpPr>
        <p:spPr/>
        <p:txBody>
          <a:bodyPr/>
          <a:p>
            <a:pPr algn="ctr"/>
            <a:r>
              <a:rPr dirty="0" lang="en-US"/>
              <a:t>ANTHRAX</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812" name=""/>
        <p:cNvGrpSpPr/>
        <p:nvPr/>
      </p:nvGrpSpPr>
      <p:grpSpPr>
        <a:xfrm>
          <a:off x="0" y="0"/>
          <a:ext cx="0" cy="0"/>
          <a:chOff x="0" y="0"/>
          <a:chExt cx="0" cy="0"/>
        </a:xfrm>
      </p:grpSpPr>
      <p:sp>
        <p:nvSpPr>
          <p:cNvPr id="1049142" name="Content Placeholder 1"/>
          <p:cNvSpPr>
            <a:spLocks noGrp="1"/>
          </p:cNvSpPr>
          <p:nvPr>
            <p:ph idx="1"/>
          </p:nvPr>
        </p:nvSpPr>
        <p:spPr/>
        <p:txBody>
          <a:bodyPr>
            <a:normAutofit fontScale="92500"/>
          </a:bodyPr>
          <a:p>
            <a:r>
              <a:rPr b="1" dirty="0" lang="en-US"/>
              <a:t>In humans, this infection takes various forms depending on the route of entry.</a:t>
            </a:r>
          </a:p>
          <a:p>
            <a:r>
              <a:rPr b="1" dirty="0" lang="en-US"/>
              <a:t>There is anthrax of the skin which affects people who handle cattle, anthrax of the lungs which occurs in people working with infected wool; and anthrax of the bowels which affects families who eat the meat of dead animals</a:t>
            </a:r>
          </a:p>
          <a:p>
            <a:r>
              <a:rPr b="1" dirty="0" lang="en-US"/>
              <a:t>The type of disease caused depends on the route of entry of the bacillus or its spores. In animals, anthrax causes a fever which is followed by </a:t>
            </a:r>
            <a:r>
              <a:rPr b="1" dirty="0" lang="en-US" err="1"/>
              <a:t>septicaemia</a:t>
            </a:r>
            <a:r>
              <a:rPr b="1" dirty="0" lang="en-US"/>
              <a:t> and death</a:t>
            </a:r>
          </a:p>
        </p:txBody>
      </p:sp>
      <p:sp>
        <p:nvSpPr>
          <p:cNvPr id="1049143" name="Title 2"/>
          <p:cNvSpPr>
            <a:spLocks noGrp="1"/>
          </p:cNvSpPr>
          <p:nvPr>
            <p:ph type="title"/>
          </p:nvPr>
        </p:nvSpPr>
        <p:spPr/>
        <p:txBody>
          <a:bodyPr/>
          <a:p>
            <a:r>
              <a:rPr dirty="0" lang="en-US"/>
              <a:t>cont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8688" name="Content Placeholder 1"/>
          <p:cNvSpPr>
            <a:spLocks noGrp="1"/>
          </p:cNvSpPr>
          <p:nvPr>
            <p:ph idx="1"/>
          </p:nvPr>
        </p:nvSpPr>
        <p:spPr/>
        <p:txBody>
          <a:bodyPr>
            <a:normAutofit lnSpcReduction="10000"/>
          </a:bodyPr>
          <a:p>
            <a:r>
              <a:rPr b="1" dirty="0" lang="en-US"/>
              <a:t>Diseases to be covered in this section include:</a:t>
            </a:r>
          </a:p>
          <a:p>
            <a:pPr indent="-514350" lvl="2" marL="1117854">
              <a:buFont typeface="+mj-lt"/>
              <a:buAutoNum type="arabicParenR"/>
            </a:pPr>
            <a:r>
              <a:rPr b="1" dirty="0" lang="en-US"/>
              <a:t>Malaria</a:t>
            </a:r>
          </a:p>
          <a:p>
            <a:pPr indent="-514350" lvl="2" marL="1117854">
              <a:buFont typeface="+mj-lt"/>
              <a:buAutoNum type="arabicParenR"/>
            </a:pPr>
            <a:r>
              <a:rPr b="1" dirty="0" lang="en-US" err="1"/>
              <a:t>Bancroftian</a:t>
            </a:r>
            <a:r>
              <a:rPr b="1" dirty="0" lang="en-US"/>
              <a:t> </a:t>
            </a:r>
            <a:r>
              <a:rPr b="1" dirty="0" lang="en-US" err="1"/>
              <a:t>filariasis</a:t>
            </a:r>
            <a:endParaRPr b="1" dirty="0" lang="en-US"/>
          </a:p>
          <a:p>
            <a:pPr indent="-514350" lvl="2" marL="1117854">
              <a:buFont typeface="+mj-lt"/>
              <a:buAutoNum type="arabicParenR"/>
            </a:pPr>
            <a:r>
              <a:rPr b="1" dirty="0" lang="en-US" err="1"/>
              <a:t>Onchocerciasis</a:t>
            </a:r>
            <a:endParaRPr b="1" dirty="0" lang="en-US"/>
          </a:p>
          <a:p>
            <a:pPr indent="-514350" lvl="2" marL="1117854">
              <a:buFont typeface="+mj-lt"/>
              <a:buAutoNum type="arabicParenR"/>
            </a:pPr>
            <a:r>
              <a:rPr b="1" dirty="0" lang="en-US"/>
              <a:t>Yellow fever</a:t>
            </a:r>
          </a:p>
          <a:p>
            <a:pPr indent="-514350" lvl="2" marL="1117854">
              <a:buFont typeface="+mj-lt"/>
              <a:buAutoNum type="arabicParenR"/>
            </a:pPr>
            <a:r>
              <a:rPr b="1" dirty="0" lang="en-US" err="1"/>
              <a:t>Schistosomiasis</a:t>
            </a:r>
            <a:endParaRPr b="1" dirty="0" lang="en-US"/>
          </a:p>
          <a:p>
            <a:pPr indent="-514350" lvl="2" marL="1117854">
              <a:buFont typeface="+mj-lt"/>
              <a:buAutoNum type="arabicParenR"/>
            </a:pPr>
            <a:r>
              <a:rPr b="1" dirty="0" lang="en-US" err="1"/>
              <a:t>Dranculosis</a:t>
            </a:r>
            <a:endParaRPr b="1" dirty="0" lang="en-US"/>
          </a:p>
          <a:p>
            <a:pPr indent="-514350" lvl="2" marL="1117854">
              <a:buFont typeface="+mj-lt"/>
              <a:buAutoNum type="arabicParenR"/>
            </a:pPr>
            <a:r>
              <a:rPr b="1" dirty="0" lang="en-US" err="1"/>
              <a:t>Leishmaniasis</a:t>
            </a:r>
            <a:endParaRPr b="1" dirty="0" lang="en-US"/>
          </a:p>
          <a:p>
            <a:pPr indent="-514350" lvl="2" marL="1117854">
              <a:buFont typeface="+mj-lt"/>
              <a:buAutoNum type="arabicParenR"/>
            </a:pPr>
            <a:r>
              <a:rPr b="1" dirty="0" lang="en-US"/>
              <a:t>Yellow fever</a:t>
            </a:r>
          </a:p>
          <a:p>
            <a:pPr indent="-514350" lvl="2" marL="1117854">
              <a:buFont typeface="+mj-lt"/>
              <a:buAutoNum type="arabicParenR"/>
            </a:pPr>
            <a:r>
              <a:rPr b="1" dirty="0" lang="en-US"/>
              <a:t>Relapsing fever: ASSINGMENT</a:t>
            </a:r>
          </a:p>
          <a:p>
            <a:pPr indent="-514350" lvl="2" marL="1117854">
              <a:buFont typeface="+mj-lt"/>
              <a:buAutoNum type="arabicParenR"/>
            </a:pPr>
            <a:r>
              <a:rPr b="1" dirty="0" lang="en-US" err="1"/>
              <a:t>Tryponosomiasis</a:t>
            </a:r>
            <a:r>
              <a:rPr b="1" dirty="0" lang="en-US"/>
              <a:t>: ASSIGNMENT</a:t>
            </a:r>
          </a:p>
        </p:txBody>
      </p:sp>
      <p:sp>
        <p:nvSpPr>
          <p:cNvPr id="1048689" name="Title 2"/>
          <p:cNvSpPr>
            <a:spLocks noGrp="1"/>
          </p:cNvSpPr>
          <p:nvPr>
            <p:ph type="title"/>
          </p:nvPr>
        </p:nvSpPr>
        <p:spPr/>
        <p:txBody>
          <a:bodyPr/>
          <a:p>
            <a:r>
              <a:rPr dirty="0" lang="en-US"/>
              <a:t>A. Vector borne diseases</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144" name="Content Placeholder 1"/>
          <p:cNvSpPr>
            <a:spLocks noGrp="1"/>
          </p:cNvSpPr>
          <p:nvPr>
            <p:ph idx="1"/>
          </p:nvPr>
        </p:nvSpPr>
        <p:spPr/>
        <p:txBody>
          <a:bodyPr>
            <a:normAutofit fontScale="96296" lnSpcReduction="20000"/>
          </a:bodyPr>
          <a:p>
            <a:r>
              <a:rPr b="1" dirty="0" lang="en-US"/>
              <a:t>The bacillus </a:t>
            </a:r>
            <a:r>
              <a:rPr b="1" dirty="0" lang="en-US" err="1"/>
              <a:t>anthracis</a:t>
            </a:r>
            <a:r>
              <a:rPr b="1" dirty="0" lang="en-US"/>
              <a:t> forms spores when exposed to the air. The spores can survive for years in the soil even under harsh weather conditions. </a:t>
            </a:r>
          </a:p>
          <a:p>
            <a:r>
              <a:rPr b="1" dirty="0" lang="en-US"/>
              <a:t>The spores enter the animals orally (through the mouth or ingestion). </a:t>
            </a:r>
          </a:p>
          <a:p>
            <a:r>
              <a:rPr b="1" dirty="0" lang="en-US"/>
              <a:t>The body of a sick or dead animal contains millions of anthrax bacilli. These bacilli are shed through animal urine, droppings, saliva milk and blood.</a:t>
            </a:r>
          </a:p>
          <a:p>
            <a:r>
              <a:rPr b="1" dirty="0" lang="en-US"/>
              <a:t>If any of these body fluids are touched or the meat of an infected animal eaten, a person becomes infected with anthrax.</a:t>
            </a:r>
          </a:p>
          <a:p>
            <a:endParaRPr dirty="0" lang="en-US"/>
          </a:p>
        </p:txBody>
      </p:sp>
      <p:sp>
        <p:nvSpPr>
          <p:cNvPr id="1049145" name="Title 2"/>
          <p:cNvSpPr>
            <a:spLocks noGrp="1"/>
          </p:cNvSpPr>
          <p:nvPr>
            <p:ph type="title"/>
          </p:nvPr>
        </p:nvSpPr>
        <p:spPr/>
        <p:txBody>
          <a:bodyPr>
            <a:normAutofit fontScale="90000"/>
          </a:bodyPr>
          <a:p>
            <a:br>
              <a:rPr dirty="0" lang="en-US"/>
            </a:br>
            <a:r>
              <a:rPr dirty="0" lang="en-US"/>
              <a:t>Mode of Transmission</a:t>
            </a:r>
            <a:br>
              <a:rPr dirty="0" lang="en-US"/>
            </a:br>
            <a:endParaRPr dirty="0"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146" name="Content Placeholder 1"/>
          <p:cNvSpPr>
            <a:spLocks noGrp="1"/>
          </p:cNvSpPr>
          <p:nvPr>
            <p:ph idx="1"/>
          </p:nvPr>
        </p:nvSpPr>
        <p:spPr/>
        <p:txBody>
          <a:bodyPr>
            <a:normAutofit fontScale="92500"/>
          </a:bodyPr>
          <a:p>
            <a:r>
              <a:rPr b="1" dirty="0" lang="en-US"/>
              <a:t>The clinical features depend on the route of entry of the anthrax bacillus. </a:t>
            </a:r>
          </a:p>
          <a:p>
            <a:r>
              <a:rPr b="1" dirty="0" lang="en-US"/>
              <a:t>Skin or </a:t>
            </a:r>
            <a:r>
              <a:rPr b="1" dirty="0" lang="en-US" err="1"/>
              <a:t>cutaneous</a:t>
            </a:r>
            <a:r>
              <a:rPr b="1" dirty="0" lang="en-US"/>
              <a:t> anthrax presents with a malignant pustule with a black necrotic centre. The wound is usually painless and has swollen edges. Skin anthrax has low mortality. </a:t>
            </a:r>
          </a:p>
          <a:p>
            <a:r>
              <a:rPr b="1" dirty="0" lang="en-US"/>
              <a:t>Respiratory tract anthrax on the other hand has a high mortality rate and presents with severe respiratory distress and shock. </a:t>
            </a:r>
          </a:p>
          <a:p>
            <a:r>
              <a:rPr b="1" dirty="0" lang="en-US"/>
              <a:t>Digestive tract anthrax is </a:t>
            </a:r>
            <a:r>
              <a:rPr b="1" dirty="0" lang="en-US" err="1"/>
              <a:t>characterised</a:t>
            </a:r>
            <a:r>
              <a:rPr b="1" dirty="0" lang="en-US"/>
              <a:t> by fever, sepsis, watery </a:t>
            </a:r>
            <a:r>
              <a:rPr b="1" dirty="0" lang="en-US" err="1"/>
              <a:t>diarrhoea</a:t>
            </a:r>
            <a:r>
              <a:rPr b="1" dirty="0" lang="en-US"/>
              <a:t> and vomiting</a:t>
            </a:r>
          </a:p>
        </p:txBody>
      </p:sp>
      <p:sp>
        <p:nvSpPr>
          <p:cNvPr id="1049147" name="Title 2"/>
          <p:cNvSpPr>
            <a:spLocks noGrp="1"/>
          </p:cNvSpPr>
          <p:nvPr>
            <p:ph type="title"/>
          </p:nvPr>
        </p:nvSpPr>
        <p:spPr/>
        <p:txBody>
          <a:bodyPr/>
          <a:p>
            <a:r>
              <a:rPr dirty="0" lang="en-US"/>
              <a:t>Clinical features</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815" name=""/>
        <p:cNvGrpSpPr/>
        <p:nvPr/>
      </p:nvGrpSpPr>
      <p:grpSpPr>
        <a:xfrm>
          <a:off x="0" y="0"/>
          <a:ext cx="0" cy="0"/>
          <a:chOff x="0" y="0"/>
          <a:chExt cx="0" cy="0"/>
        </a:xfrm>
      </p:grpSpPr>
      <p:sp>
        <p:nvSpPr>
          <p:cNvPr id="1049148" name="Content Placeholder 1"/>
          <p:cNvSpPr>
            <a:spLocks noGrp="1"/>
          </p:cNvSpPr>
          <p:nvPr>
            <p:ph idx="1"/>
          </p:nvPr>
        </p:nvSpPr>
        <p:spPr/>
        <p:txBody>
          <a:bodyPr/>
          <a:p>
            <a:r>
              <a:rPr b="1" dirty="0" sz="3200" lang="en-US"/>
              <a:t>The diagnosis of anthrax is made by taking a specimen (fluid from vesicles, sputum or stool) for a culture to confirm gram-positive rods.</a:t>
            </a:r>
          </a:p>
          <a:p>
            <a:endParaRPr dirty="0" lang="en-US"/>
          </a:p>
        </p:txBody>
      </p:sp>
      <p:sp>
        <p:nvSpPr>
          <p:cNvPr id="1049149" name="Title 2"/>
          <p:cNvSpPr>
            <a:spLocks noGrp="1"/>
          </p:cNvSpPr>
          <p:nvPr>
            <p:ph type="title"/>
          </p:nvPr>
        </p:nvSpPr>
        <p:spPr/>
        <p:txBody>
          <a:bodyPr/>
          <a:p>
            <a:r>
              <a:rPr dirty="0" lang="en-US"/>
              <a:t>diagnosis</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150" name="Content Placeholder 1"/>
          <p:cNvSpPr>
            <a:spLocks noGrp="1"/>
          </p:cNvSpPr>
          <p:nvPr>
            <p:ph idx="1"/>
          </p:nvPr>
        </p:nvSpPr>
        <p:spPr/>
        <p:txBody>
          <a:bodyPr/>
          <a:p>
            <a:r>
              <a:rPr b="1" dirty="0" lang="en-US"/>
              <a:t>Bacillus </a:t>
            </a:r>
            <a:r>
              <a:rPr b="1" dirty="0" lang="en-US" err="1"/>
              <a:t>anthracis</a:t>
            </a:r>
            <a:r>
              <a:rPr b="1" dirty="0" lang="en-US"/>
              <a:t> responds to penicillin and most other antibiotics. </a:t>
            </a:r>
          </a:p>
          <a:p>
            <a:r>
              <a:rPr b="1" dirty="0" lang="en-US"/>
              <a:t>Patients with anthrax of the respiratory tract need respiratory support and oxygen therapy in a high dependence care unit.</a:t>
            </a:r>
          </a:p>
          <a:p>
            <a:r>
              <a:rPr b="1" dirty="0" lang="en-US"/>
              <a:t>Those with anthrax of the digestive tract may need fluid replacement due to </a:t>
            </a:r>
            <a:r>
              <a:rPr b="1" dirty="0" lang="en-US" err="1"/>
              <a:t>diarrhoea</a:t>
            </a:r>
            <a:r>
              <a:rPr b="1" dirty="0" lang="en-US"/>
              <a:t> and vomiting</a:t>
            </a:r>
          </a:p>
        </p:txBody>
      </p:sp>
      <p:sp>
        <p:nvSpPr>
          <p:cNvPr id="1049151" name="Title 2"/>
          <p:cNvSpPr>
            <a:spLocks noGrp="1"/>
          </p:cNvSpPr>
          <p:nvPr>
            <p:ph type="title"/>
          </p:nvPr>
        </p:nvSpPr>
        <p:spPr/>
        <p:txBody>
          <a:bodyPr/>
          <a:p>
            <a:r>
              <a:rPr dirty="0" lang="en-US"/>
              <a:t>Management</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152" name="Content Placeholder 1"/>
          <p:cNvSpPr>
            <a:spLocks noGrp="1"/>
          </p:cNvSpPr>
          <p:nvPr>
            <p:ph idx="1"/>
          </p:nvPr>
        </p:nvSpPr>
        <p:spPr/>
        <p:txBody>
          <a:bodyPr/>
          <a:p>
            <a:r>
              <a:rPr b="1" dirty="0" lang="en-US"/>
              <a:t>Ensure that all meat offered for sale is inspected and educate the community on proper disposal of all infected animals.</a:t>
            </a:r>
          </a:p>
          <a:p>
            <a:r>
              <a:rPr b="1" dirty="0" lang="en-US"/>
              <a:t> The carcasses must be burnt or buried two meters deep in the ground in calcium oxide powder (quick lime).</a:t>
            </a:r>
          </a:p>
          <a:p>
            <a:r>
              <a:rPr b="1" dirty="0" lang="en-US"/>
              <a:t>Other measures include annual vaccination of cows at risk, proper disinfection of hides and skins, and vaccination of members of the community who are at risk of getting anthrax</a:t>
            </a:r>
            <a:r>
              <a:rPr dirty="0" lang="en-US"/>
              <a:t>.</a:t>
            </a:r>
          </a:p>
          <a:p>
            <a:endParaRPr dirty="0" lang="en-US"/>
          </a:p>
        </p:txBody>
      </p:sp>
      <p:sp>
        <p:nvSpPr>
          <p:cNvPr id="1049153" name="Title 2"/>
          <p:cNvSpPr>
            <a:spLocks noGrp="1"/>
          </p:cNvSpPr>
          <p:nvPr>
            <p:ph type="title"/>
          </p:nvPr>
        </p:nvSpPr>
        <p:spPr/>
        <p:txBody>
          <a:bodyPr>
            <a:normAutofit fontScale="90000"/>
          </a:bodyPr>
          <a:p>
            <a:br>
              <a:rPr dirty="0" lang="en-US"/>
            </a:br>
            <a:r>
              <a:rPr dirty="0" lang="en-US"/>
              <a:t>Prevention and Control</a:t>
            </a:r>
            <a:br>
              <a:rPr dirty="0" lang="en-US"/>
            </a:br>
            <a:endParaRPr dirty="0"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818" name=""/>
        <p:cNvGrpSpPr/>
        <p:nvPr/>
      </p:nvGrpSpPr>
      <p:grpSpPr>
        <a:xfrm>
          <a:off x="0" y="0"/>
          <a:ext cx="0" cy="0"/>
          <a:chOff x="0" y="0"/>
          <a:chExt cx="0" cy="0"/>
        </a:xfrm>
      </p:grpSpPr>
      <p:sp>
        <p:nvSpPr>
          <p:cNvPr id="1049154" name="Title 1"/>
          <p:cNvSpPr>
            <a:spLocks noGrp="1"/>
          </p:cNvSpPr>
          <p:nvPr>
            <p:ph type="ctrTitle"/>
          </p:nvPr>
        </p:nvSpPr>
        <p:spPr/>
        <p:txBody>
          <a:bodyPr/>
          <a:p>
            <a:r>
              <a:rPr dirty="0" lang="en-US"/>
              <a:t>HELMINTHIC DISEASES</a:t>
            </a:r>
            <a:br>
              <a:rPr dirty="0" lang="en-US"/>
            </a:br>
            <a:endParaRPr dirty="0" lang="en-US"/>
          </a:p>
        </p:txBody>
      </p:sp>
      <p:sp>
        <p:nvSpPr>
          <p:cNvPr id="1049155" name="Subtitle 2"/>
          <p:cNvSpPr>
            <a:spLocks noGrp="1"/>
          </p:cNvSpPr>
          <p:nvPr>
            <p:ph type="subTitle" idx="1"/>
          </p:nvPr>
        </p:nvSpPr>
        <p:spPr/>
        <p:txBody>
          <a:bodyPr/>
          <a:p>
            <a:endParaRPr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819" name=""/>
        <p:cNvGrpSpPr/>
        <p:nvPr/>
      </p:nvGrpSpPr>
      <p:grpSpPr>
        <a:xfrm>
          <a:off x="0" y="0"/>
          <a:ext cx="0" cy="0"/>
          <a:chOff x="0" y="0"/>
          <a:chExt cx="0" cy="0"/>
        </a:xfrm>
      </p:grpSpPr>
      <p:sp>
        <p:nvSpPr>
          <p:cNvPr id="1049156" name="Content Placeholder 1"/>
          <p:cNvSpPr>
            <a:spLocks noGrp="1"/>
          </p:cNvSpPr>
          <p:nvPr>
            <p:ph idx="1"/>
          </p:nvPr>
        </p:nvSpPr>
        <p:spPr/>
        <p:txBody>
          <a:bodyPr>
            <a:normAutofit lnSpcReduction="10000"/>
          </a:bodyPr>
          <a:p>
            <a:r>
              <a:rPr b="1" dirty="0" sz="3200" lang="en-US"/>
              <a:t>The </a:t>
            </a:r>
            <a:r>
              <a:rPr b="1" dirty="0" sz="3200" lang="en-US" err="1"/>
              <a:t>hydatidosis</a:t>
            </a:r>
            <a:r>
              <a:rPr b="1" dirty="0" sz="3200" lang="en-US"/>
              <a:t> disease is actually a disease of dogs (</a:t>
            </a:r>
            <a:r>
              <a:rPr b="1" dirty="0" sz="3200" lang="en-US" err="1"/>
              <a:t>zoonotic</a:t>
            </a:r>
            <a:r>
              <a:rPr b="1" dirty="0" sz="3200" lang="en-US"/>
              <a:t>). </a:t>
            </a:r>
          </a:p>
          <a:p>
            <a:r>
              <a:rPr b="1" dirty="0" sz="3200" lang="en-US"/>
              <a:t>Human beings become infected only by accident. Nevertheless, the disease is a serious problem among the Turkana community of northern Kenya.</a:t>
            </a:r>
          </a:p>
          <a:p>
            <a:r>
              <a:rPr b="1" dirty="0" sz="3200" lang="en-US"/>
              <a:t>It is also known as </a:t>
            </a:r>
            <a:r>
              <a:rPr b="1" dirty="0" sz="3200" lang="en-US" err="1"/>
              <a:t>echinococcosis</a:t>
            </a:r>
            <a:r>
              <a:rPr b="1" dirty="0" sz="3200" lang="en-US"/>
              <a:t> or </a:t>
            </a:r>
            <a:br>
              <a:rPr b="1" dirty="0" sz="3200" lang="en-US"/>
            </a:br>
            <a:r>
              <a:rPr b="1" dirty="0" sz="3200" lang="en-US" err="1"/>
              <a:t>hydatid</a:t>
            </a:r>
            <a:r>
              <a:rPr b="1" dirty="0" sz="3200" lang="en-US"/>
              <a:t> disease</a:t>
            </a:r>
            <a:r>
              <a:rPr dirty="0" lang="en-US"/>
              <a:t>.</a:t>
            </a:r>
          </a:p>
          <a:p>
            <a:endParaRPr dirty="0" lang="en-US"/>
          </a:p>
        </p:txBody>
      </p:sp>
      <p:sp>
        <p:nvSpPr>
          <p:cNvPr id="1049157" name="Title 2"/>
          <p:cNvSpPr>
            <a:spLocks noGrp="1"/>
          </p:cNvSpPr>
          <p:nvPr>
            <p:ph type="title"/>
          </p:nvPr>
        </p:nvSpPr>
        <p:spPr/>
        <p:txBody>
          <a:bodyPr>
            <a:normAutofit fontScale="90000"/>
          </a:bodyPr>
          <a:p>
            <a:br>
              <a:rPr dirty="0" lang="en-US"/>
            </a:br>
            <a:r>
              <a:rPr dirty="0" lang="en-US"/>
              <a:t>HYDATIDOSIS (HYDATID DISEASE) </a:t>
            </a:r>
            <a:br>
              <a:rPr dirty="0" lang="en-US"/>
            </a:br>
            <a:endParaRPr dirty="0"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158" name="Content Placeholder 1"/>
          <p:cNvSpPr>
            <a:spLocks noGrp="1"/>
          </p:cNvSpPr>
          <p:nvPr>
            <p:ph idx="1"/>
          </p:nvPr>
        </p:nvSpPr>
        <p:spPr/>
        <p:txBody>
          <a:bodyPr>
            <a:normAutofit lnSpcReduction="10000"/>
          </a:bodyPr>
          <a:p>
            <a:r>
              <a:rPr b="1" dirty="0" lang="en-US" err="1"/>
              <a:t>Hydatidosis</a:t>
            </a:r>
            <a:r>
              <a:rPr b="1" dirty="0" lang="en-US"/>
              <a:t> is caused by the cysts of the dog </a:t>
            </a:r>
            <a:br>
              <a:rPr b="1" dirty="0" lang="en-US"/>
            </a:br>
            <a:r>
              <a:rPr b="1" dirty="0" lang="en-US"/>
              <a:t>tapeworm known as </a:t>
            </a:r>
            <a:r>
              <a:rPr b="1" dirty="0" lang="en-US" err="1"/>
              <a:t>Echinococcus</a:t>
            </a:r>
            <a:r>
              <a:rPr b="1" dirty="0" lang="en-US"/>
              <a:t> </a:t>
            </a:r>
            <a:r>
              <a:rPr b="1" dirty="0" lang="en-US" err="1"/>
              <a:t>granulosis</a:t>
            </a:r>
            <a:r>
              <a:rPr b="1" dirty="0" lang="en-US"/>
              <a:t>. </a:t>
            </a:r>
            <a:br>
              <a:rPr b="1" dirty="0" lang="en-US"/>
            </a:br>
            <a:r>
              <a:rPr b="1" dirty="0" lang="en-US"/>
              <a:t>Dogs and other carnivores such as jackals and lions are the hosts of the dog tapeworm. </a:t>
            </a:r>
          </a:p>
          <a:p>
            <a:r>
              <a:rPr b="1" dirty="0" lang="en-US"/>
              <a:t>The eggs are passed in the </a:t>
            </a:r>
            <a:r>
              <a:rPr b="1" dirty="0" lang="en-US" err="1"/>
              <a:t>faeces</a:t>
            </a:r>
            <a:r>
              <a:rPr b="1" dirty="0" lang="en-US"/>
              <a:t> of an infected dog and ingested by domesticated animals such as sheep, goats, cattle, camels, donkeys, and wild antelopes. The eggs hatch in the animal’s intestine and penetrate through the intestinal wall to the portal </a:t>
            </a:r>
            <a:br>
              <a:rPr b="1" dirty="0" lang="en-US"/>
            </a:br>
            <a:r>
              <a:rPr b="1" dirty="0" lang="en-US"/>
              <a:t>circulation</a:t>
            </a:r>
          </a:p>
        </p:txBody>
      </p:sp>
      <p:sp>
        <p:nvSpPr>
          <p:cNvPr id="1049159" name="Title 2"/>
          <p:cNvSpPr>
            <a:spLocks noGrp="1"/>
          </p:cNvSpPr>
          <p:nvPr>
            <p:ph type="title"/>
          </p:nvPr>
        </p:nvSpPr>
        <p:spPr/>
        <p:txBody>
          <a:bodyPr/>
          <a:p>
            <a:r>
              <a:rPr dirty="0" lang="en-US"/>
              <a:t>Mode of transmission</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821" name=""/>
        <p:cNvGrpSpPr/>
        <p:nvPr/>
      </p:nvGrpSpPr>
      <p:grpSpPr>
        <a:xfrm>
          <a:off x="0" y="0"/>
          <a:ext cx="0" cy="0"/>
          <a:chOff x="0" y="0"/>
          <a:chExt cx="0" cy="0"/>
        </a:xfrm>
      </p:grpSpPr>
      <p:sp>
        <p:nvSpPr>
          <p:cNvPr id="1049160" name="Content Placeholder 1"/>
          <p:cNvSpPr>
            <a:spLocks noGrp="1"/>
          </p:cNvSpPr>
          <p:nvPr>
            <p:ph idx="1"/>
          </p:nvPr>
        </p:nvSpPr>
        <p:spPr/>
        <p:txBody>
          <a:bodyPr>
            <a:normAutofit/>
          </a:bodyPr>
          <a:p>
            <a:r>
              <a:rPr b="1" dirty="0" lang="en-US"/>
              <a:t>They are then carried to the liver and </a:t>
            </a:r>
            <a:br>
              <a:rPr b="1" dirty="0" lang="en-US"/>
            </a:br>
            <a:r>
              <a:rPr b="1" dirty="0" lang="en-US"/>
              <a:t>lungs where they form many cysts.</a:t>
            </a:r>
          </a:p>
          <a:p>
            <a:r>
              <a:rPr b="1" dirty="0" lang="en-US"/>
              <a:t>When a dog eats the diseased animal it becomes </a:t>
            </a:r>
            <a:br>
              <a:rPr b="1" dirty="0" lang="en-US"/>
            </a:br>
            <a:r>
              <a:rPr b="1" dirty="0" lang="en-US"/>
              <a:t>infected with these cysts, which then proceed to </a:t>
            </a:r>
            <a:br>
              <a:rPr b="1" dirty="0" lang="en-US"/>
            </a:br>
            <a:r>
              <a:rPr b="1" dirty="0" lang="en-US"/>
              <a:t>develop into mature worms.</a:t>
            </a:r>
          </a:p>
          <a:p>
            <a:r>
              <a:rPr b="1" dirty="0" lang="en-US"/>
              <a:t>Human beings become infected when they accidentally ingest eggs from dog </a:t>
            </a:r>
            <a:r>
              <a:rPr b="1" dirty="0" lang="en-US" err="1"/>
              <a:t>faeces</a:t>
            </a:r>
            <a:r>
              <a:rPr b="1" dirty="0" lang="en-US"/>
              <a:t>. The larvae migrate from the intestine to the liver or lungs causing cysts. The larvae can also cause cysts in other tissue in the body.</a:t>
            </a:r>
          </a:p>
          <a:p>
            <a:endParaRPr dirty="0" lang="en-US"/>
          </a:p>
        </p:txBody>
      </p:sp>
      <p:sp>
        <p:nvSpPr>
          <p:cNvPr id="1049161" name="Title 2"/>
          <p:cNvSpPr>
            <a:spLocks noGrp="1"/>
          </p:cNvSpPr>
          <p:nvPr>
            <p:ph type="title"/>
          </p:nvPr>
        </p:nvSpPr>
        <p:spPr/>
        <p:txBody>
          <a:bodyPr/>
          <a:p>
            <a:r>
              <a:rPr dirty="0" lang="en-US"/>
              <a:t>cont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162" name="Content Placeholder 1"/>
          <p:cNvSpPr>
            <a:spLocks noGrp="1"/>
          </p:cNvSpPr>
          <p:nvPr>
            <p:ph idx="1"/>
          </p:nvPr>
        </p:nvSpPr>
        <p:spPr/>
        <p:txBody>
          <a:bodyPr>
            <a:normAutofit/>
          </a:bodyPr>
          <a:p>
            <a:r>
              <a:rPr b="1" dirty="0" lang="en-US">
                <a:solidFill>
                  <a:srgbClr val="FF0000"/>
                </a:solidFill>
              </a:rPr>
              <a:t>Clinical Features</a:t>
            </a:r>
            <a:endParaRPr dirty="0" lang="en-US">
              <a:solidFill>
                <a:srgbClr val="FF0000"/>
              </a:solidFill>
            </a:endParaRPr>
          </a:p>
          <a:p>
            <a:r>
              <a:rPr b="1" dirty="0" lang="en-US"/>
              <a:t>In the liver, the cyst grows slowly over time thereby enlarging the liver. The abdomen may also become grossly distended.</a:t>
            </a:r>
          </a:p>
          <a:p>
            <a:r>
              <a:rPr b="1" dirty="0" lang="en-US">
                <a:solidFill>
                  <a:srgbClr val="FF0000"/>
                </a:solidFill>
              </a:rPr>
              <a:t>Diagnosis</a:t>
            </a:r>
            <a:br>
              <a:rPr b="1" dirty="0" lang="en-US"/>
            </a:br>
            <a:r>
              <a:rPr b="1" dirty="0" lang="en-US"/>
              <a:t>This is done through a chest x-ray or an abdominal ultrasound investigation. A serological test can also be done to assist in making the diagnosis</a:t>
            </a:r>
          </a:p>
        </p:txBody>
      </p:sp>
      <p:sp>
        <p:nvSpPr>
          <p:cNvPr id="1049163" name="Title 2"/>
          <p:cNvSpPr>
            <a:spLocks noGrp="1"/>
          </p:cNvSpPr>
          <p:nvPr>
            <p:ph type="title"/>
          </p:nvPr>
        </p:nvSpPr>
        <p:spPr/>
        <p:txBody>
          <a:bodyPr/>
          <a:p>
            <a:r>
              <a:rPr dirty="0" lang="en-US"/>
              <a:t>cont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8690" name="Content Placeholder 1"/>
          <p:cNvSpPr>
            <a:spLocks noGrp="1"/>
          </p:cNvSpPr>
          <p:nvPr>
            <p:ph idx="1"/>
          </p:nvPr>
        </p:nvSpPr>
        <p:spPr/>
        <p:txBody>
          <a:bodyPr/>
          <a:p>
            <a:r>
              <a:rPr b="1" dirty="0" lang="en-US"/>
              <a:t>Diseases to be covered in this section include:</a:t>
            </a:r>
          </a:p>
          <a:p>
            <a:pPr indent="-514350" lvl="2" marL="1117854">
              <a:buFont typeface="+mj-lt"/>
              <a:buAutoNum type="arabicParenR"/>
            </a:pPr>
            <a:r>
              <a:rPr b="1" dirty="0" sz="2800" lang="en-US"/>
              <a:t>Cholera</a:t>
            </a:r>
          </a:p>
          <a:p>
            <a:pPr indent="-514350" lvl="2" marL="1117854">
              <a:buFont typeface="+mj-lt"/>
              <a:buAutoNum type="arabicParenR"/>
            </a:pPr>
            <a:r>
              <a:rPr b="1" dirty="0" sz="2800" lang="en-US" err="1"/>
              <a:t>Giardiasis</a:t>
            </a:r>
            <a:endParaRPr b="1" dirty="0" sz="2800" lang="en-US"/>
          </a:p>
          <a:p>
            <a:pPr indent="-514350" lvl="2" marL="1117854">
              <a:buFont typeface="+mj-lt"/>
              <a:buAutoNum type="arabicParenR"/>
            </a:pPr>
            <a:r>
              <a:rPr b="1" dirty="0" sz="2800" lang="en-US" err="1"/>
              <a:t>Amoebiasis</a:t>
            </a:r>
            <a:endParaRPr b="1" dirty="0" sz="2800" lang="en-US"/>
          </a:p>
          <a:p>
            <a:pPr indent="-514350" lvl="2" marL="1117854">
              <a:buFont typeface="+mj-lt"/>
              <a:buAutoNum type="arabicParenR"/>
            </a:pPr>
            <a:r>
              <a:rPr b="1" dirty="0" sz="2800" lang="en-US"/>
              <a:t>Bacillary </a:t>
            </a:r>
            <a:r>
              <a:rPr b="1" dirty="0" sz="2800" lang="en-US" err="1"/>
              <a:t>dysentry</a:t>
            </a:r>
            <a:endParaRPr b="1" dirty="0" sz="2800" lang="en-US"/>
          </a:p>
          <a:p>
            <a:pPr indent="-514350" lvl="2" marL="1117854">
              <a:buFont typeface="+mj-lt"/>
              <a:buAutoNum type="arabicParenR"/>
            </a:pPr>
            <a:r>
              <a:rPr b="1" dirty="0" sz="2800" lang="en-US"/>
              <a:t>Poliomyelitis</a:t>
            </a:r>
          </a:p>
          <a:p>
            <a:pPr indent="-514350" lvl="2" marL="1117854">
              <a:buFont typeface="+mj-lt"/>
              <a:buAutoNum type="arabicParenR"/>
            </a:pPr>
            <a:r>
              <a:rPr b="1" dirty="0" sz="2800" lang="en-US"/>
              <a:t>Enteric fevers</a:t>
            </a:r>
          </a:p>
          <a:p>
            <a:pPr indent="-514350" lvl="2" marL="1117854">
              <a:buFont typeface="+mj-lt"/>
              <a:buAutoNum type="arabicParenR"/>
            </a:pPr>
            <a:r>
              <a:rPr b="1" dirty="0" sz="2800" lang="en-US"/>
              <a:t>Food poisoning : Assignment</a:t>
            </a:r>
          </a:p>
          <a:p>
            <a:endParaRPr dirty="0" lang="en-US"/>
          </a:p>
        </p:txBody>
      </p:sp>
      <p:sp>
        <p:nvSpPr>
          <p:cNvPr id="1048691" name="Title 2"/>
          <p:cNvSpPr>
            <a:spLocks noGrp="1"/>
          </p:cNvSpPr>
          <p:nvPr>
            <p:ph type="title"/>
          </p:nvPr>
        </p:nvSpPr>
        <p:spPr/>
        <p:txBody>
          <a:bodyPr/>
          <a:p>
            <a:pPr algn="l" lvl="3" rtl="0">
              <a:spcBef>
                <a:spcPct val="0"/>
              </a:spcBef>
            </a:pPr>
            <a:r>
              <a:rPr b="1" dirty="0" sz="3000" lang="en-US" err="1"/>
              <a:t>B.Diseases</a:t>
            </a:r>
            <a:r>
              <a:rPr b="1" dirty="0" sz="3000" lang="en-US"/>
              <a:t> caused by fecal contamination</a:t>
            </a:r>
            <a:br>
              <a:rPr b="1" dirty="0" sz="3000" lang="en-US"/>
            </a:br>
            <a:endParaRPr dirty="0"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164" name="Content Placeholder 1"/>
          <p:cNvSpPr>
            <a:spLocks noGrp="1"/>
          </p:cNvSpPr>
          <p:nvPr>
            <p:ph idx="1"/>
          </p:nvPr>
        </p:nvSpPr>
        <p:spPr/>
        <p:txBody>
          <a:bodyPr>
            <a:normAutofit fontScale="85000" lnSpcReduction="20000"/>
          </a:bodyPr>
          <a:p>
            <a:r>
              <a:rPr b="1" dirty="0" lang="en-US"/>
              <a:t>The medical treatment is as follows:</a:t>
            </a:r>
          </a:p>
          <a:p>
            <a:pPr lvl="0"/>
            <a:r>
              <a:rPr b="1" dirty="0" lang="en-US"/>
              <a:t>Oral </a:t>
            </a:r>
            <a:r>
              <a:rPr b="1" dirty="0" lang="en-US" err="1"/>
              <a:t>albendazole</a:t>
            </a:r>
            <a:r>
              <a:rPr b="1" dirty="0" lang="en-US"/>
              <a:t> 20mg/kg in divided doses twice daily for 30 days (The cure rate with this treatment is 20%). The treatment can arrest the growth of the cyst and reduce its size</a:t>
            </a:r>
          </a:p>
          <a:p>
            <a:pPr lvl="0"/>
            <a:r>
              <a:rPr b="1" dirty="0" lang="en-US"/>
              <a:t>PAIR (Puncture, Aspiration, Instillation of 95% alcohol and Re-aspiration). This is the treatment for the liver or spleen. The ultrasound machine is used to guide the PAIR procedure. This treatment is very effective and has a high cure rate</a:t>
            </a:r>
          </a:p>
          <a:p>
            <a:r>
              <a:rPr b="1" dirty="0" lang="en-US"/>
              <a:t>The surgical treatment is known as </a:t>
            </a:r>
            <a:r>
              <a:rPr b="1" dirty="0" lang="en-US" err="1"/>
              <a:t>endocystectomy</a:t>
            </a:r>
            <a:r>
              <a:rPr b="1" dirty="0" lang="en-US"/>
              <a:t>. It is the surgical removal of the cysts contents, especially those cysts that are easily accessible like abdominal cysts</a:t>
            </a:r>
          </a:p>
        </p:txBody>
      </p:sp>
      <p:sp>
        <p:nvSpPr>
          <p:cNvPr id="1049165" name="Title 2"/>
          <p:cNvSpPr>
            <a:spLocks noGrp="1"/>
          </p:cNvSpPr>
          <p:nvPr>
            <p:ph type="title"/>
          </p:nvPr>
        </p:nvSpPr>
        <p:spPr/>
        <p:txBody>
          <a:bodyPr/>
          <a:p>
            <a:r>
              <a:rPr dirty="0" lang="en-US"/>
              <a:t>management</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824" name=""/>
        <p:cNvGrpSpPr/>
        <p:nvPr/>
      </p:nvGrpSpPr>
      <p:grpSpPr>
        <a:xfrm>
          <a:off x="0" y="0"/>
          <a:ext cx="0" cy="0"/>
          <a:chOff x="0" y="0"/>
          <a:chExt cx="0" cy="0"/>
        </a:xfrm>
      </p:grpSpPr>
      <p:sp>
        <p:nvSpPr>
          <p:cNvPr id="1049166" name="Content Placeholder 1"/>
          <p:cNvSpPr>
            <a:spLocks noGrp="1"/>
          </p:cNvSpPr>
          <p:nvPr>
            <p:ph idx="1"/>
          </p:nvPr>
        </p:nvSpPr>
        <p:spPr/>
        <p:txBody>
          <a:bodyPr/>
          <a:p>
            <a:r>
              <a:rPr b="1" dirty="0" lang="en-US"/>
              <a:t>The prevention and control of the </a:t>
            </a:r>
            <a:r>
              <a:rPr b="1" dirty="0" lang="en-US" err="1"/>
              <a:t>hydatid</a:t>
            </a:r>
            <a:r>
              <a:rPr b="1" dirty="0" lang="en-US"/>
              <a:t> disease can be achieved by eradicating stray dogs and </a:t>
            </a:r>
            <a:r>
              <a:rPr b="1" dirty="0" lang="en-US" err="1"/>
              <a:t>deworming</a:t>
            </a:r>
            <a:r>
              <a:rPr b="1" dirty="0" lang="en-US"/>
              <a:t> them. </a:t>
            </a:r>
            <a:r>
              <a:rPr b="1" dirty="0" lang="en-US" err="1"/>
              <a:t>Deworming</a:t>
            </a:r>
            <a:r>
              <a:rPr b="1" dirty="0" lang="en-US"/>
              <a:t> should be done every six weeks with </a:t>
            </a:r>
            <a:r>
              <a:rPr b="1" dirty="0" lang="en-US" err="1"/>
              <a:t>praziquantel</a:t>
            </a:r>
            <a:r>
              <a:rPr b="1" dirty="0" lang="en-US"/>
              <a:t>. </a:t>
            </a:r>
          </a:p>
          <a:p>
            <a:r>
              <a:rPr b="1" dirty="0" lang="en-US"/>
              <a:t>You should also provide health education on the dangers of close contact with dogs (licking), especially among children. Also, infected meat should not be fed to dogs.</a:t>
            </a:r>
          </a:p>
          <a:p>
            <a:r>
              <a:rPr b="1" dirty="0" lang="en-US"/>
              <a:t> </a:t>
            </a:r>
          </a:p>
          <a:p>
            <a:endParaRPr dirty="0" lang="en-US"/>
          </a:p>
        </p:txBody>
      </p:sp>
      <p:sp>
        <p:nvSpPr>
          <p:cNvPr id="1049167" name="Title 2"/>
          <p:cNvSpPr>
            <a:spLocks noGrp="1"/>
          </p:cNvSpPr>
          <p:nvPr>
            <p:ph type="title"/>
          </p:nvPr>
        </p:nvSpPr>
        <p:spPr/>
        <p:txBody>
          <a:bodyPr/>
          <a:p>
            <a:r>
              <a:rPr dirty="0" lang="en-US"/>
              <a:t>Prevention and control</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168" name="Content Placeholder 1"/>
          <p:cNvSpPr>
            <a:spLocks noGrp="1"/>
          </p:cNvSpPr>
          <p:nvPr>
            <p:ph idx="1"/>
          </p:nvPr>
        </p:nvSpPr>
        <p:spPr/>
        <p:txBody>
          <a:bodyPr>
            <a:normAutofit/>
          </a:bodyPr>
          <a:p>
            <a:r>
              <a:rPr b="1" dirty="0" lang="en-US"/>
              <a:t>This group is made up of cylinder shaped worms and includes threadworms, whipworms, and roundworms. </a:t>
            </a:r>
          </a:p>
          <a:p>
            <a:pPr algn="ctr">
              <a:buNone/>
            </a:pPr>
            <a:r>
              <a:rPr b="1" dirty="0" lang="en-US">
                <a:solidFill>
                  <a:srgbClr val="FF0000"/>
                </a:solidFill>
              </a:rPr>
              <a:t>Threadworm or Pinworm </a:t>
            </a:r>
          </a:p>
          <a:p>
            <a:r>
              <a:rPr b="1" dirty="0" lang="en-US"/>
              <a:t>Is also called </a:t>
            </a:r>
            <a:r>
              <a:rPr b="1" dirty="0" i="1" lang="en-US" err="1">
                <a:solidFill>
                  <a:srgbClr val="FF0000"/>
                </a:solidFill>
              </a:rPr>
              <a:t>Enterobius</a:t>
            </a:r>
            <a:r>
              <a:rPr b="1" dirty="0" i="1" lang="en-US">
                <a:solidFill>
                  <a:srgbClr val="FF0000"/>
                </a:solidFill>
              </a:rPr>
              <a:t> </a:t>
            </a:r>
            <a:r>
              <a:rPr b="1" dirty="0" i="1" lang="en-US" err="1">
                <a:solidFill>
                  <a:srgbClr val="FF0000"/>
                </a:solidFill>
              </a:rPr>
              <a:t>vermicularis</a:t>
            </a:r>
            <a:r>
              <a:rPr b="1" dirty="0" lang="en-US"/>
              <a:t>. </a:t>
            </a:r>
          </a:p>
          <a:p>
            <a:r>
              <a:rPr b="1" dirty="0" lang="en-US"/>
              <a:t>It mainly affects school aged children, especially in boarding schools. </a:t>
            </a:r>
          </a:p>
          <a:p>
            <a:r>
              <a:rPr b="1" dirty="0" lang="en-US"/>
              <a:t>The children </a:t>
            </a:r>
            <a:r>
              <a:rPr b="1" dirty="0" lang="en-US" err="1"/>
              <a:t>reinfect</a:t>
            </a:r>
            <a:r>
              <a:rPr b="1" dirty="0" lang="en-US"/>
              <a:t> themselves when they scratch their anus and then transfer the eggs on their fingers to the mouth. </a:t>
            </a:r>
          </a:p>
          <a:p>
            <a:endParaRPr dirty="0" lang="en-US"/>
          </a:p>
        </p:txBody>
      </p:sp>
      <p:sp>
        <p:nvSpPr>
          <p:cNvPr id="1049169" name="Title 2"/>
          <p:cNvSpPr>
            <a:spLocks noGrp="1"/>
          </p:cNvSpPr>
          <p:nvPr>
            <p:ph type="title"/>
          </p:nvPr>
        </p:nvSpPr>
        <p:spPr/>
        <p:txBody>
          <a:bodyPr>
            <a:normAutofit fontScale="90000"/>
          </a:bodyPr>
          <a:p>
            <a:pPr algn="ctr"/>
            <a:br>
              <a:rPr dirty="0" lang="en-US"/>
            </a:br>
            <a:r>
              <a:rPr dirty="0" lang="en-US"/>
              <a:t>NEMATODES (CYLINDRICAL-SHAPED WORMS)</a:t>
            </a:r>
            <a:br>
              <a:rPr dirty="0" lang="en-US"/>
            </a:br>
            <a:endParaRPr dirty="0"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170" name="Content Placeholder 1"/>
          <p:cNvSpPr>
            <a:spLocks noGrp="1"/>
          </p:cNvSpPr>
          <p:nvPr>
            <p:ph idx="1"/>
          </p:nvPr>
        </p:nvSpPr>
        <p:spPr/>
        <p:txBody>
          <a:bodyPr>
            <a:normAutofit/>
          </a:bodyPr>
          <a:p>
            <a:r>
              <a:rPr b="1" dirty="0" lang="en-US"/>
              <a:t>Infection with </a:t>
            </a:r>
            <a:r>
              <a:rPr b="1" dirty="0" lang="en-US" err="1"/>
              <a:t>enterobius</a:t>
            </a:r>
            <a:r>
              <a:rPr b="1" dirty="0" lang="en-US"/>
              <a:t> </a:t>
            </a:r>
            <a:r>
              <a:rPr b="1" dirty="0" lang="en-US" err="1"/>
              <a:t>vermicularis</a:t>
            </a:r>
            <a:r>
              <a:rPr b="1" dirty="0" lang="en-US"/>
              <a:t> is maintained by direct transfer of infective eggs from the anus to the mouth (auto infection) or indirect contact through clothing, bedding, food and other articles.</a:t>
            </a:r>
          </a:p>
          <a:p>
            <a:r>
              <a:rPr b="1" dirty="0" lang="en-US"/>
              <a:t>After ingestion, the eggs hatch in the stomach and small intestine. </a:t>
            </a:r>
          </a:p>
          <a:p>
            <a:r>
              <a:rPr b="1" dirty="0" lang="en-US"/>
              <a:t>The worms mature in the lower small intestine and upper colon and then they migrate to the rectum where they discharge eggs on the </a:t>
            </a:r>
            <a:r>
              <a:rPr b="1" dirty="0" lang="en-US" err="1"/>
              <a:t>perianal</a:t>
            </a:r>
            <a:r>
              <a:rPr b="1" dirty="0" lang="en-US"/>
              <a:t> skin, especially during the night. This causes itching and consequently scratching.</a:t>
            </a:r>
          </a:p>
          <a:p>
            <a:endParaRPr dirty="0" lang="en-US"/>
          </a:p>
        </p:txBody>
      </p:sp>
      <p:sp>
        <p:nvSpPr>
          <p:cNvPr id="1049171" name="Title 2"/>
          <p:cNvSpPr>
            <a:spLocks noGrp="1"/>
          </p:cNvSpPr>
          <p:nvPr>
            <p:ph type="title"/>
          </p:nvPr>
        </p:nvSpPr>
        <p:spPr/>
        <p:txBody>
          <a:bodyPr/>
          <a:p>
            <a:r>
              <a:rPr dirty="0" lang="en-US"/>
              <a:t>Mode of transmission</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827" name=""/>
        <p:cNvGrpSpPr/>
        <p:nvPr/>
      </p:nvGrpSpPr>
      <p:grpSpPr>
        <a:xfrm>
          <a:off x="0" y="0"/>
          <a:ext cx="0" cy="0"/>
          <a:chOff x="0" y="0"/>
          <a:chExt cx="0" cy="0"/>
        </a:xfrm>
      </p:grpSpPr>
      <p:sp>
        <p:nvSpPr>
          <p:cNvPr id="1049172" name="Title 2"/>
          <p:cNvSpPr>
            <a:spLocks noGrp="1"/>
          </p:cNvSpPr>
          <p:nvPr>
            <p:ph type="title"/>
          </p:nvPr>
        </p:nvSpPr>
        <p:spPr>
          <a:xfrm>
            <a:off x="457200" y="0"/>
            <a:ext cx="8229600" cy="838200"/>
          </a:xfrm>
        </p:spPr>
        <p:txBody>
          <a:bodyPr>
            <a:noAutofit/>
          </a:bodyPr>
          <a:p>
            <a:pPr algn="ctr"/>
            <a:r>
              <a:rPr dirty="0" sz="5400" lang="en-US"/>
              <a:t>Life cycle </a:t>
            </a:r>
          </a:p>
        </p:txBody>
      </p:sp>
      <p:pic>
        <p:nvPicPr>
          <p:cNvPr id="2097158" name="ia_el_1_innerEl" descr="Life cycle of enterobius vermicularis"/>
          <p:cNvPicPr>
            <a:picLocks noGrp="1"/>
          </p:cNvPicPr>
          <p:nvPr>
            <p:ph idx="1"/>
          </p:nvPr>
        </p:nvPicPr>
        <p:blipFill>
          <a:blip xmlns:r="http://schemas.openxmlformats.org/officeDocument/2006/relationships" r:embed="rId1" cstate="print"/>
          <a:srcRect/>
          <a:stretch>
            <a:fillRect/>
          </a:stretch>
        </p:blipFill>
        <p:spPr bwMode="auto">
          <a:xfrm>
            <a:off x="533400" y="685800"/>
            <a:ext cx="8610600" cy="6172200"/>
          </a:xfrm>
          <a:prstGeom prst="rect"/>
          <a:noFill/>
          <a:ln w="9525">
            <a:noFill/>
            <a:miter lim="800000"/>
            <a:headEnd/>
            <a:tailEnd/>
          </a:ln>
        </p:spPr>
      </p:pic>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173" name="Content Placeholder 1"/>
          <p:cNvSpPr>
            <a:spLocks noGrp="1"/>
          </p:cNvSpPr>
          <p:nvPr>
            <p:ph idx="1"/>
          </p:nvPr>
        </p:nvSpPr>
        <p:spPr/>
        <p:txBody>
          <a:bodyPr>
            <a:normAutofit fontScale="96296" lnSpcReduction="10000"/>
          </a:bodyPr>
          <a:p>
            <a:pPr lvl="0"/>
            <a:r>
              <a:rPr b="1" dirty="0" sz="3600" lang="en-US"/>
              <a:t>Mainly </a:t>
            </a:r>
            <a:r>
              <a:rPr b="1" dirty="0" sz="3600" lang="en-US" err="1"/>
              <a:t>pruritus</a:t>
            </a:r>
            <a:r>
              <a:rPr b="1" dirty="0" sz="3600" lang="en-US"/>
              <a:t> </a:t>
            </a:r>
            <a:r>
              <a:rPr b="1" dirty="0" sz="3600" lang="en-US" err="1"/>
              <a:t>ani</a:t>
            </a:r>
            <a:r>
              <a:rPr b="1" dirty="0" sz="3600" lang="en-US"/>
              <a:t> leading to intense scratching of the </a:t>
            </a:r>
            <a:r>
              <a:rPr b="1" dirty="0" sz="3600" lang="en-US" err="1"/>
              <a:t>perianal</a:t>
            </a:r>
            <a:r>
              <a:rPr b="1" dirty="0" sz="3600" lang="en-US"/>
              <a:t> region</a:t>
            </a:r>
          </a:p>
          <a:p>
            <a:pPr lvl="0"/>
            <a:r>
              <a:rPr b="1" dirty="0" sz="3600" lang="en-US"/>
              <a:t>Disturbed sleep</a:t>
            </a:r>
          </a:p>
          <a:p>
            <a:pPr lvl="0"/>
            <a:r>
              <a:rPr b="1" dirty="0" sz="3600" lang="en-US"/>
              <a:t>Restlessness</a:t>
            </a:r>
          </a:p>
          <a:p>
            <a:pPr lvl="0"/>
            <a:r>
              <a:rPr b="1" dirty="0" sz="3600" lang="en-US"/>
              <a:t>Loss of appetite and weight loss</a:t>
            </a:r>
          </a:p>
          <a:p>
            <a:r>
              <a:rPr b="1" dirty="0" sz="3600" lang="en-US" u="sng">
                <a:solidFill>
                  <a:srgbClr val="FF0000"/>
                </a:solidFill>
              </a:rPr>
              <a:t>Diagnosis</a:t>
            </a:r>
            <a:br>
              <a:rPr dirty="0" sz="3600" lang="en-US"/>
            </a:br>
            <a:r>
              <a:rPr b="1" dirty="0" sz="3600" lang="en-US"/>
              <a:t>Diagnosis is mainly made by a laboratory examination of stool microscopy for ova and cyst.</a:t>
            </a:r>
          </a:p>
          <a:p>
            <a:pPr lvl="0"/>
            <a:endParaRPr b="1" dirty="0" sz="3600" lang="en-US"/>
          </a:p>
          <a:p>
            <a:pPr>
              <a:buNone/>
            </a:pPr>
            <a:endParaRPr dirty="0" lang="en-US"/>
          </a:p>
        </p:txBody>
      </p:sp>
      <p:sp>
        <p:nvSpPr>
          <p:cNvPr id="1049174" name="Title 2"/>
          <p:cNvSpPr>
            <a:spLocks noGrp="1"/>
          </p:cNvSpPr>
          <p:nvPr>
            <p:ph type="title"/>
          </p:nvPr>
        </p:nvSpPr>
        <p:spPr/>
        <p:txBody>
          <a:bodyPr>
            <a:normAutofit fontScale="90000"/>
          </a:bodyPr>
          <a:p>
            <a:br>
              <a:rPr dirty="0" lang="en-US"/>
            </a:br>
            <a:r>
              <a:rPr dirty="0" lang="en-US"/>
              <a:t>Clinical Features </a:t>
            </a:r>
            <a:br>
              <a:rPr dirty="0" lang="en-US"/>
            </a:br>
            <a:endParaRPr dirty="0"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175" name="Content Placeholder 1"/>
          <p:cNvSpPr>
            <a:spLocks noGrp="1"/>
          </p:cNvSpPr>
          <p:nvPr>
            <p:ph idx="1"/>
          </p:nvPr>
        </p:nvSpPr>
        <p:spPr/>
        <p:txBody>
          <a:bodyPr>
            <a:normAutofit lnSpcReduction="10000"/>
          </a:bodyPr>
          <a:p>
            <a:r>
              <a:rPr b="1" dirty="0" lang="en-US"/>
              <a:t>Treat the whole family with </a:t>
            </a:r>
            <a:r>
              <a:rPr b="1" dirty="0" lang="en-US" err="1"/>
              <a:t>mebendazole</a:t>
            </a:r>
            <a:r>
              <a:rPr b="1" dirty="0" lang="en-US"/>
              <a:t> 100mg given as a single dose.</a:t>
            </a:r>
          </a:p>
          <a:p>
            <a:r>
              <a:rPr b="1" dirty="0" lang="en-US"/>
              <a:t> During treatment you should impress on the patient the importance of avoiding auto-infection.</a:t>
            </a:r>
          </a:p>
          <a:p>
            <a:r>
              <a:rPr b="1" dirty="0" lang="en-US">
                <a:solidFill>
                  <a:srgbClr val="FF0000"/>
                </a:solidFill>
              </a:rPr>
              <a:t>Prevention and Control</a:t>
            </a:r>
          </a:p>
          <a:p>
            <a:r>
              <a:rPr b="1" dirty="0" lang="en-US"/>
              <a:t> improved personal hygiene </a:t>
            </a:r>
          </a:p>
          <a:p>
            <a:r>
              <a:rPr b="1" dirty="0" lang="en-US"/>
              <a:t>proper disposal of </a:t>
            </a:r>
            <a:r>
              <a:rPr b="1" dirty="0" lang="en-US" err="1"/>
              <a:t>faeces</a:t>
            </a:r>
            <a:r>
              <a:rPr b="1" dirty="0" lang="en-US"/>
              <a:t>. </a:t>
            </a:r>
          </a:p>
          <a:p>
            <a:r>
              <a:rPr b="1" dirty="0" lang="en-US"/>
              <a:t> health education on the importance of bathing and hand washing, keeping nails short, and how to prevent </a:t>
            </a:r>
            <a:r>
              <a:rPr b="1" dirty="0" lang="en-US" err="1"/>
              <a:t>reinfection</a:t>
            </a:r>
            <a:endParaRPr b="1" dirty="0" lang="en-US"/>
          </a:p>
          <a:p>
            <a:endParaRPr dirty="0" lang="en-US"/>
          </a:p>
        </p:txBody>
      </p:sp>
      <p:sp>
        <p:nvSpPr>
          <p:cNvPr id="1049176" name="Title 2"/>
          <p:cNvSpPr>
            <a:spLocks noGrp="1"/>
          </p:cNvSpPr>
          <p:nvPr>
            <p:ph type="title"/>
          </p:nvPr>
        </p:nvSpPr>
        <p:spPr/>
        <p:txBody>
          <a:bodyPr/>
          <a:p>
            <a:r>
              <a:rPr dirty="0" lang="en-US" err="1"/>
              <a:t>managment</a:t>
            </a:r>
            <a:endParaRPr dirty="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830" name=""/>
        <p:cNvGrpSpPr/>
        <p:nvPr/>
      </p:nvGrpSpPr>
      <p:grpSpPr>
        <a:xfrm>
          <a:off x="0" y="0"/>
          <a:ext cx="0" cy="0"/>
          <a:chOff x="0" y="0"/>
          <a:chExt cx="0" cy="0"/>
        </a:xfrm>
      </p:grpSpPr>
      <p:sp>
        <p:nvSpPr>
          <p:cNvPr id="1049177" name="Content Placeholder 1"/>
          <p:cNvSpPr>
            <a:spLocks noGrp="1"/>
          </p:cNvSpPr>
          <p:nvPr>
            <p:ph idx="1"/>
          </p:nvPr>
        </p:nvSpPr>
        <p:spPr>
          <a:xfrm>
            <a:off x="457200" y="1524000"/>
            <a:ext cx="8229600" cy="4525963"/>
          </a:xfrm>
        </p:spPr>
        <p:txBody>
          <a:bodyPr>
            <a:normAutofit/>
          </a:bodyPr>
          <a:p>
            <a:r>
              <a:rPr b="1" dirty="0" sz="3600" lang="en-US"/>
              <a:t>This infestation is called </a:t>
            </a:r>
            <a:r>
              <a:rPr b="1" dirty="0" sz="3600" lang="en-US" err="1"/>
              <a:t>trichuriasis</a:t>
            </a:r>
            <a:r>
              <a:rPr b="1" dirty="0" sz="3600" lang="en-US"/>
              <a:t> because it is caused by an intestinal worm called </a:t>
            </a:r>
            <a:r>
              <a:rPr b="1" dirty="0" sz="3600" lang="en-US" err="1"/>
              <a:t>Trichuris</a:t>
            </a:r>
            <a:r>
              <a:rPr b="1" dirty="0" sz="3600" lang="en-US"/>
              <a:t> </a:t>
            </a:r>
            <a:r>
              <a:rPr b="1" dirty="0" sz="3600" lang="en-US" err="1"/>
              <a:t>trichiura</a:t>
            </a:r>
            <a:r>
              <a:rPr b="1" dirty="0" sz="3600" lang="en-US"/>
              <a:t>.</a:t>
            </a:r>
          </a:p>
          <a:p>
            <a:r>
              <a:rPr b="1" dirty="0" sz="3600" lang="en-US"/>
              <a:t> The worm infects the large intestine and infestation is usually asymptomatic</a:t>
            </a:r>
            <a:r>
              <a:rPr b="1" dirty="0" sz="3100" lang="en-US"/>
              <a:t>. </a:t>
            </a:r>
          </a:p>
          <a:p>
            <a:pPr>
              <a:buNone/>
            </a:pPr>
            <a:endParaRPr dirty="0" lang="en-US"/>
          </a:p>
        </p:txBody>
      </p:sp>
      <p:sp>
        <p:nvSpPr>
          <p:cNvPr id="1049178" name="Title 2"/>
          <p:cNvSpPr>
            <a:spLocks noGrp="1"/>
          </p:cNvSpPr>
          <p:nvPr>
            <p:ph type="title"/>
          </p:nvPr>
        </p:nvSpPr>
        <p:spPr/>
        <p:txBody>
          <a:bodyPr>
            <a:normAutofit fontScale="90000"/>
          </a:bodyPr>
          <a:p>
            <a:br>
              <a:rPr dirty="0" lang="en-US"/>
            </a:br>
            <a:r>
              <a:rPr dirty="0" lang="en-US">
                <a:solidFill>
                  <a:srgbClr val="FF0000"/>
                </a:solidFill>
              </a:rPr>
              <a:t>WHIPWORM {</a:t>
            </a:r>
            <a:r>
              <a:rPr dirty="0" sz="4400" lang="en-US" err="1">
                <a:solidFill>
                  <a:srgbClr val="FF0000"/>
                </a:solidFill>
              </a:rPr>
              <a:t>Trichuriasis</a:t>
            </a:r>
            <a:r>
              <a:rPr dirty="0" sz="4400" lang="en-US"/>
              <a:t> }</a:t>
            </a:r>
            <a:br>
              <a:rPr dirty="0" lang="en-US"/>
            </a:br>
            <a:endParaRPr dirty="0"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179" name="Content Placeholder 1"/>
          <p:cNvSpPr>
            <a:spLocks noGrp="1"/>
          </p:cNvSpPr>
          <p:nvPr>
            <p:ph idx="1"/>
          </p:nvPr>
        </p:nvSpPr>
        <p:spPr/>
        <p:txBody>
          <a:bodyPr>
            <a:normAutofit lnSpcReduction="10000"/>
          </a:bodyPr>
          <a:p>
            <a:pPr>
              <a:buFont typeface="Wingdings" pitchFamily="2" charset="2"/>
              <a:buChar char="q"/>
            </a:pPr>
            <a:r>
              <a:rPr b="1" dirty="0" sz="2800" lang="en-US"/>
              <a:t>The transmission of </a:t>
            </a:r>
            <a:r>
              <a:rPr b="1" dirty="0" sz="2800" lang="en-US" err="1"/>
              <a:t>trichuriasis</a:t>
            </a:r>
            <a:r>
              <a:rPr b="1" dirty="0" sz="2800" lang="en-US"/>
              <a:t> is indirect, as the eggs passed in the </a:t>
            </a:r>
            <a:r>
              <a:rPr b="1" dirty="0" sz="2800" lang="en-US" err="1"/>
              <a:t>faeces</a:t>
            </a:r>
            <a:r>
              <a:rPr b="1" dirty="0" sz="2800" lang="en-US"/>
              <a:t> require </a:t>
            </a:r>
            <a:r>
              <a:rPr b="1" dirty="0" sz="2800" lang="en-US" err="1"/>
              <a:t>embryonation</a:t>
            </a:r>
            <a:r>
              <a:rPr b="1" dirty="0" sz="2800" lang="en-US"/>
              <a:t> in soil.</a:t>
            </a:r>
          </a:p>
          <a:p>
            <a:pPr>
              <a:buFont typeface="Wingdings" pitchFamily="2" charset="2"/>
              <a:buChar char="q"/>
            </a:pPr>
            <a:r>
              <a:rPr b="1" dirty="0" sz="2800" lang="en-US"/>
              <a:t>Therefore unlike the threadworm, auto-infection is not possible. </a:t>
            </a:r>
          </a:p>
          <a:p>
            <a:pPr>
              <a:buFont typeface="Wingdings" pitchFamily="2" charset="2"/>
              <a:buChar char="q"/>
            </a:pPr>
            <a:r>
              <a:rPr b="1" dirty="0" sz="2800" lang="en-US"/>
              <a:t>When the </a:t>
            </a:r>
            <a:r>
              <a:rPr b="1" dirty="0" sz="2800" lang="en-US" err="1"/>
              <a:t>embryonated</a:t>
            </a:r>
            <a:r>
              <a:rPr b="1" dirty="0" sz="2800" lang="en-US"/>
              <a:t> eggs are ingested, they hatch and eventually the mature worms attach themselves to the mucosa of </a:t>
            </a:r>
            <a:r>
              <a:rPr b="1" dirty="0" sz="2800" lang="en-US" err="1"/>
              <a:t>caecum</a:t>
            </a:r>
            <a:r>
              <a:rPr b="1" dirty="0" sz="2800" lang="en-US"/>
              <a:t> and colon. </a:t>
            </a:r>
          </a:p>
          <a:p>
            <a:pPr>
              <a:buFont typeface="Wingdings" pitchFamily="2" charset="2"/>
              <a:buChar char="q"/>
            </a:pPr>
            <a:r>
              <a:rPr b="1" dirty="0" sz="2800" lang="en-US"/>
              <a:t>They are mainly transmitted through food that is contaminated by soil or dirty fingers</a:t>
            </a:r>
            <a:r>
              <a:rPr b="1" dirty="0" lang="en-US"/>
              <a:t> </a:t>
            </a:r>
            <a:endParaRPr dirty="0" lang="en-US"/>
          </a:p>
          <a:p>
            <a:endParaRPr dirty="0" lang="en-US"/>
          </a:p>
        </p:txBody>
      </p:sp>
      <p:sp>
        <p:nvSpPr>
          <p:cNvPr id="1049180" name="Title 2"/>
          <p:cNvSpPr>
            <a:spLocks noGrp="1"/>
          </p:cNvSpPr>
          <p:nvPr>
            <p:ph type="title"/>
          </p:nvPr>
        </p:nvSpPr>
        <p:spPr/>
        <p:txBody>
          <a:bodyPr/>
          <a:p>
            <a:r>
              <a:rPr dirty="0" lang="en-US"/>
              <a:t>Mode of transmission</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181" name="Content Placeholder 1"/>
          <p:cNvSpPr>
            <a:spLocks noGrp="1"/>
          </p:cNvSpPr>
          <p:nvPr>
            <p:ph idx="1"/>
          </p:nvPr>
        </p:nvSpPr>
        <p:spPr/>
        <p:txBody>
          <a:bodyPr>
            <a:normAutofit fontScale="92500" lnSpcReduction="10000"/>
          </a:bodyPr>
          <a:p>
            <a:r>
              <a:rPr b="1" dirty="0" lang="en-US"/>
              <a:t>Often, mild infections are asymptomatic, but heavy infections may result in abdominal discomfort, bloody </a:t>
            </a:r>
            <a:r>
              <a:rPr b="1" dirty="0" lang="en-US" err="1"/>
              <a:t>diarrhoea</a:t>
            </a:r>
            <a:r>
              <a:rPr b="1" dirty="0" lang="en-US"/>
              <a:t>, loss of weight and </a:t>
            </a:r>
            <a:r>
              <a:rPr b="1" dirty="0" lang="en-US" err="1"/>
              <a:t>prolapse</a:t>
            </a:r>
            <a:r>
              <a:rPr b="1" dirty="0" lang="en-US"/>
              <a:t> of rectum.</a:t>
            </a:r>
          </a:p>
          <a:p>
            <a:r>
              <a:rPr b="1" dirty="0" lang="en-US">
                <a:solidFill>
                  <a:srgbClr val="FF0000"/>
                </a:solidFill>
              </a:rPr>
              <a:t>Diagnosis</a:t>
            </a:r>
            <a:br>
              <a:rPr b="1" dirty="0" lang="en-US"/>
            </a:br>
            <a:r>
              <a:rPr b="1" dirty="0" lang="en-US"/>
              <a:t>Diagnosis is made by examining a stool sample microscopically for ova and cyst.</a:t>
            </a:r>
          </a:p>
          <a:p>
            <a:r>
              <a:rPr b="1" dirty="0" lang="en-US">
                <a:solidFill>
                  <a:srgbClr val="FF0000"/>
                </a:solidFill>
              </a:rPr>
              <a:t>Management</a:t>
            </a:r>
          </a:p>
          <a:p>
            <a:r>
              <a:rPr b="1" dirty="0" lang="en-US"/>
              <a:t> Oral </a:t>
            </a:r>
            <a:r>
              <a:rPr b="1" dirty="0" lang="en-US" err="1"/>
              <a:t>mebendazole</a:t>
            </a:r>
            <a:r>
              <a:rPr b="1" dirty="0" lang="en-US"/>
              <a:t> 100mg BD  for three days</a:t>
            </a:r>
            <a:r>
              <a:rPr dirty="0" lang="en-US"/>
              <a:t>. </a:t>
            </a:r>
          </a:p>
          <a:p>
            <a:r>
              <a:rPr b="1" dirty="0" lang="en-US">
                <a:solidFill>
                  <a:srgbClr val="FF0000"/>
                </a:solidFill>
              </a:rPr>
              <a:t>Prevention and Control</a:t>
            </a:r>
          </a:p>
          <a:p>
            <a:r>
              <a:rPr dirty="0" lang="en-US"/>
              <a:t> Good personal hygiene and proper disposal of </a:t>
            </a:r>
            <a:r>
              <a:rPr dirty="0" lang="en-US" err="1"/>
              <a:t>faeces</a:t>
            </a:r>
            <a:r>
              <a:rPr dirty="0" lang="en-US"/>
              <a:t>.</a:t>
            </a:r>
          </a:p>
          <a:p>
            <a:endParaRPr dirty="0" lang="en-US"/>
          </a:p>
          <a:p>
            <a:endParaRPr dirty="0" lang="en-US"/>
          </a:p>
        </p:txBody>
      </p:sp>
      <p:sp>
        <p:nvSpPr>
          <p:cNvPr id="1049182" name="Title 2"/>
          <p:cNvSpPr>
            <a:spLocks noGrp="1"/>
          </p:cNvSpPr>
          <p:nvPr>
            <p:ph type="title"/>
          </p:nvPr>
        </p:nvSpPr>
        <p:spPr/>
        <p:txBody>
          <a:bodyPr/>
          <a:p>
            <a:r>
              <a:rPr dirty="0" lang="en-US"/>
              <a:t>Clinical features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8692" name="Content Placeholder 1"/>
          <p:cNvSpPr>
            <a:spLocks noGrp="1"/>
          </p:cNvSpPr>
          <p:nvPr>
            <p:ph idx="1"/>
          </p:nvPr>
        </p:nvSpPr>
        <p:spPr/>
        <p:txBody>
          <a:bodyPr/>
          <a:p>
            <a:r>
              <a:rPr b="1" dirty="0" lang="en-US"/>
              <a:t>Conditions to be covered in this section include:</a:t>
            </a:r>
          </a:p>
          <a:p>
            <a:pPr indent="-514350" lvl="2" marL="1117854">
              <a:buFont typeface="+mj-lt"/>
              <a:buAutoNum type="arabicParenR"/>
            </a:pPr>
            <a:r>
              <a:rPr b="1" dirty="0" sz="2800" lang="en-US" err="1"/>
              <a:t>Ascariasis</a:t>
            </a:r>
            <a:endParaRPr b="1" dirty="0" sz="2800" lang="en-US"/>
          </a:p>
          <a:p>
            <a:pPr indent="-514350" lvl="2" marL="1117854">
              <a:buFont typeface="+mj-lt"/>
              <a:buAutoNum type="arabicParenR"/>
            </a:pPr>
            <a:r>
              <a:rPr b="1" dirty="0" sz="2800" lang="en-US" err="1"/>
              <a:t>Enterobiasis</a:t>
            </a:r>
            <a:endParaRPr b="1" dirty="0" sz="2800" lang="en-US"/>
          </a:p>
          <a:p>
            <a:pPr indent="-514350" lvl="2" marL="1117854">
              <a:buFont typeface="+mj-lt"/>
              <a:buAutoNum type="arabicParenR"/>
            </a:pPr>
            <a:r>
              <a:rPr b="1" dirty="0" sz="2800" lang="en-US" err="1"/>
              <a:t>Trichuriasis</a:t>
            </a:r>
            <a:endParaRPr b="1" dirty="0" sz="2800" lang="en-US"/>
          </a:p>
          <a:p>
            <a:pPr indent="-514350" lvl="2" marL="1117854">
              <a:buFont typeface="+mj-lt"/>
              <a:buAutoNum type="arabicParenR"/>
            </a:pPr>
            <a:r>
              <a:rPr b="1" dirty="0" sz="2800" lang="en-US" err="1"/>
              <a:t>Strongyloidiasis</a:t>
            </a:r>
            <a:endParaRPr b="1" dirty="0" sz="2800" lang="en-US"/>
          </a:p>
          <a:p>
            <a:pPr indent="-514350" lvl="2" marL="1117854">
              <a:buFont typeface="+mj-lt"/>
              <a:buAutoNum type="arabicParenR"/>
            </a:pPr>
            <a:r>
              <a:rPr b="1" dirty="0" sz="2800" lang="en-US" err="1"/>
              <a:t>Taeniasis</a:t>
            </a:r>
            <a:endParaRPr b="1" dirty="0" sz="2800" lang="en-US"/>
          </a:p>
          <a:p>
            <a:pPr indent="-514350" lvl="2" marL="1117854">
              <a:buFont typeface="+mj-lt"/>
              <a:buAutoNum type="arabicParenR"/>
            </a:pPr>
            <a:r>
              <a:rPr b="1" dirty="0" sz="2800" lang="en-US" err="1"/>
              <a:t>Hydatidosis</a:t>
            </a:r>
            <a:endParaRPr b="1" dirty="0" sz="2800" lang="en-US"/>
          </a:p>
          <a:p>
            <a:pPr indent="-514350" lvl="2" marL="1117854">
              <a:buFont typeface="+mj-lt"/>
              <a:buAutoNum type="arabicParenR"/>
            </a:pPr>
            <a:r>
              <a:rPr b="1" dirty="0" sz="2800" lang="en-US"/>
              <a:t>Hookworm: Assignment</a:t>
            </a:r>
          </a:p>
          <a:p>
            <a:endParaRPr dirty="0" lang="en-US"/>
          </a:p>
        </p:txBody>
      </p:sp>
      <p:sp>
        <p:nvSpPr>
          <p:cNvPr id="1048693" name="Title 2"/>
          <p:cNvSpPr>
            <a:spLocks noGrp="1"/>
          </p:cNvSpPr>
          <p:nvPr>
            <p:ph type="title"/>
          </p:nvPr>
        </p:nvSpPr>
        <p:spPr/>
        <p:txBody>
          <a:bodyPr/>
          <a:p>
            <a:pPr algn="ctr" lvl="3" rtl="0">
              <a:spcBef>
                <a:spcPct val="0"/>
              </a:spcBef>
            </a:pPr>
            <a:r>
              <a:rPr b="1" dirty="0" sz="3000" lang="en-US"/>
              <a:t>C.Helminthic diseases</a:t>
            </a:r>
            <a:br>
              <a:rPr b="1" dirty="0" sz="3000" lang="en-US"/>
            </a:br>
            <a:endParaRPr dirty="0"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833" name=""/>
        <p:cNvGrpSpPr/>
        <p:nvPr/>
      </p:nvGrpSpPr>
      <p:grpSpPr>
        <a:xfrm>
          <a:off x="0" y="0"/>
          <a:ext cx="0" cy="0"/>
          <a:chOff x="0" y="0"/>
          <a:chExt cx="0" cy="0"/>
        </a:xfrm>
      </p:grpSpPr>
      <p:sp>
        <p:nvSpPr>
          <p:cNvPr id="1049183" name="Content Placeholder 1"/>
          <p:cNvSpPr>
            <a:spLocks noGrp="1"/>
          </p:cNvSpPr>
          <p:nvPr>
            <p:ph idx="1"/>
          </p:nvPr>
        </p:nvSpPr>
        <p:spPr/>
        <p:txBody>
          <a:bodyPr>
            <a:normAutofit fontScale="92500" lnSpcReduction="10000"/>
          </a:bodyPr>
          <a:p>
            <a:r>
              <a:rPr b="1" dirty="0" sz="3200" lang="en-US"/>
              <a:t>This disease is caused </a:t>
            </a:r>
            <a:r>
              <a:rPr b="1" dirty="0" sz="3200" i="1" lang="en-US">
                <a:solidFill>
                  <a:srgbClr val="FF0000"/>
                </a:solidFill>
              </a:rPr>
              <a:t>by </a:t>
            </a:r>
            <a:r>
              <a:rPr b="1" dirty="0" sz="3200" i="1" lang="en-US" err="1">
                <a:solidFill>
                  <a:srgbClr val="FF0000"/>
                </a:solidFill>
              </a:rPr>
              <a:t>Ascaris</a:t>
            </a:r>
            <a:r>
              <a:rPr b="1" dirty="0" sz="3200" i="1" lang="en-US">
                <a:solidFill>
                  <a:srgbClr val="FF0000"/>
                </a:solidFill>
              </a:rPr>
              <a:t> </a:t>
            </a:r>
            <a:r>
              <a:rPr b="1" dirty="0" sz="3200" i="1" lang="en-US" err="1">
                <a:solidFill>
                  <a:srgbClr val="FF0000"/>
                </a:solidFill>
              </a:rPr>
              <a:t>lumbricoides</a:t>
            </a:r>
            <a:r>
              <a:rPr b="1" dirty="0" sz="3200" i="1" lang="en-US">
                <a:solidFill>
                  <a:srgbClr val="FF0000"/>
                </a:solidFill>
              </a:rPr>
              <a:t>,</a:t>
            </a:r>
            <a:r>
              <a:rPr b="1" dirty="0" sz="3200" lang="en-US"/>
              <a:t> which infects the small intestine. </a:t>
            </a:r>
          </a:p>
          <a:p>
            <a:r>
              <a:rPr b="1" dirty="0" sz="3200" lang="en-US" err="1"/>
              <a:t>Ascaris</a:t>
            </a:r>
            <a:r>
              <a:rPr b="1" dirty="0" sz="3200" lang="en-US"/>
              <a:t> is a large intestinal parasite which often infects children because of their habit of putting all kinds of things in their mouth. </a:t>
            </a:r>
          </a:p>
          <a:p>
            <a:r>
              <a:rPr b="1" dirty="0" sz="3200" lang="en-US"/>
              <a:t>It is one of the commonest and most widespread infections of the small intestine</a:t>
            </a:r>
            <a:r>
              <a:rPr b="1" dirty="0" lang="en-US"/>
              <a:t>. </a:t>
            </a:r>
            <a:endParaRPr dirty="0" lang="en-US"/>
          </a:p>
        </p:txBody>
      </p:sp>
      <p:sp>
        <p:nvSpPr>
          <p:cNvPr id="1049184" name="Title 2"/>
          <p:cNvSpPr>
            <a:spLocks noGrp="1"/>
          </p:cNvSpPr>
          <p:nvPr>
            <p:ph type="title"/>
          </p:nvPr>
        </p:nvSpPr>
        <p:spPr/>
        <p:txBody>
          <a:bodyPr>
            <a:normAutofit fontScale="90000"/>
          </a:bodyPr>
          <a:p>
            <a:br>
              <a:rPr dirty="0" lang="en-US"/>
            </a:br>
            <a:r>
              <a:rPr dirty="0" sz="5300" lang="en-US"/>
              <a:t>Roundworm (</a:t>
            </a:r>
            <a:r>
              <a:rPr dirty="0" sz="5300" lang="en-US" err="1"/>
              <a:t>Ascariasis</a:t>
            </a:r>
            <a:r>
              <a:rPr dirty="0" sz="5300" lang="en-US"/>
              <a:t>) </a:t>
            </a:r>
            <a:br>
              <a:rPr dirty="0" sz="5300" lang="en-US"/>
            </a:br>
            <a:endParaRPr dirty="0" sz="5300"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185" name="Content Placeholder 1"/>
          <p:cNvSpPr>
            <a:spLocks noGrp="1"/>
          </p:cNvSpPr>
          <p:nvPr>
            <p:ph idx="1"/>
          </p:nvPr>
        </p:nvSpPr>
        <p:spPr/>
        <p:txBody>
          <a:bodyPr/>
          <a:p>
            <a:r>
              <a:rPr b="1" dirty="0" sz="3200" lang="en-US"/>
              <a:t>The worms may multiply in large numbers in the intestinal lumen and cause intestinal obstruction at the </a:t>
            </a:r>
            <a:br>
              <a:rPr b="1" dirty="0" sz="3200" lang="en-US"/>
            </a:br>
            <a:r>
              <a:rPr b="1" dirty="0" sz="3200" lang="en-US" err="1"/>
              <a:t>ileocaecal</a:t>
            </a:r>
            <a:r>
              <a:rPr b="1" dirty="0" sz="3200" lang="en-US"/>
              <a:t> valve.</a:t>
            </a:r>
          </a:p>
          <a:p>
            <a:r>
              <a:rPr b="1" dirty="0" sz="3200" lang="en-US"/>
              <a:t>The worms also contribute to severe malnutrition and vitamin A deficiency, and may wander out of the intestinal lumen into the peritoneal cavity.</a:t>
            </a:r>
          </a:p>
          <a:p>
            <a:endParaRPr b="1" dirty="0" lang="en-US"/>
          </a:p>
        </p:txBody>
      </p:sp>
      <p:sp>
        <p:nvSpPr>
          <p:cNvPr id="1049186" name="Title 2"/>
          <p:cNvSpPr>
            <a:spLocks noGrp="1"/>
          </p:cNvSpPr>
          <p:nvPr>
            <p:ph type="title"/>
          </p:nvPr>
        </p:nvSpPr>
        <p:spPr/>
        <p:txBody>
          <a:bodyPr/>
          <a:p>
            <a:r>
              <a:rPr dirty="0" lang="en-US"/>
              <a:t>CONT</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187" name="Content Placeholder 1"/>
          <p:cNvSpPr>
            <a:spLocks noGrp="1"/>
          </p:cNvSpPr>
          <p:nvPr>
            <p:ph idx="1"/>
          </p:nvPr>
        </p:nvSpPr>
        <p:spPr/>
        <p:txBody>
          <a:bodyPr>
            <a:normAutofit fontScale="96296" lnSpcReduction="10000"/>
          </a:bodyPr>
          <a:p>
            <a:r>
              <a:rPr b="1" dirty="0" lang="en-US" err="1"/>
              <a:t>Ascariasis</a:t>
            </a:r>
            <a:r>
              <a:rPr b="1" dirty="0" lang="en-US"/>
              <a:t> is a soil transmitted parasite. Once the </a:t>
            </a:r>
            <a:br>
              <a:rPr b="1" dirty="0" lang="en-US"/>
            </a:br>
            <a:r>
              <a:rPr b="1" dirty="0" lang="en-US"/>
              <a:t>eggs are passed out in </a:t>
            </a:r>
            <a:r>
              <a:rPr b="1" dirty="0" lang="en-US" err="1"/>
              <a:t>faeces</a:t>
            </a:r>
            <a:r>
              <a:rPr b="1" dirty="0" lang="en-US"/>
              <a:t>, they require </a:t>
            </a:r>
            <a:br>
              <a:rPr b="1" dirty="0" lang="en-US"/>
            </a:br>
            <a:r>
              <a:rPr b="1" dirty="0" lang="en-US" err="1"/>
              <a:t>embryonation</a:t>
            </a:r>
            <a:r>
              <a:rPr b="1" dirty="0" lang="en-US"/>
              <a:t> in the soil before they can become </a:t>
            </a:r>
            <a:br>
              <a:rPr b="1" dirty="0" lang="en-US"/>
            </a:br>
            <a:r>
              <a:rPr b="1" dirty="0" lang="en-US"/>
              <a:t>infective. </a:t>
            </a:r>
          </a:p>
          <a:p>
            <a:r>
              <a:rPr b="1" dirty="0" lang="en-US"/>
              <a:t>This takes 8-50 days. </a:t>
            </a:r>
            <a:r>
              <a:rPr b="1" dirty="0" lang="en-US" err="1"/>
              <a:t>Embryonated</a:t>
            </a:r>
            <a:r>
              <a:rPr b="1" dirty="0" lang="en-US"/>
              <a:t> eggs can be carried away from the contaminated place into houses by feet, footwear or in dust by the wind. </a:t>
            </a:r>
          </a:p>
          <a:p>
            <a:r>
              <a:rPr b="1" dirty="0" lang="en-US"/>
              <a:t>Human beings may </a:t>
            </a:r>
            <a:r>
              <a:rPr b="1" dirty="0" lang="en-US" err="1"/>
              <a:t>injest</a:t>
            </a:r>
            <a:r>
              <a:rPr b="1" dirty="0" lang="en-US"/>
              <a:t> the eggs as they eat or </a:t>
            </a:r>
            <a:br>
              <a:rPr b="1" dirty="0" lang="en-US"/>
            </a:br>
            <a:r>
              <a:rPr b="1" dirty="0" lang="en-US"/>
              <a:t>drink using contaminated hands and utensils, or </a:t>
            </a:r>
            <a:br>
              <a:rPr b="1" dirty="0" lang="en-US"/>
            </a:br>
            <a:r>
              <a:rPr b="1" dirty="0" lang="en-US"/>
              <a:t>through eating raw contaminated foods like fruit. </a:t>
            </a:r>
            <a:br>
              <a:rPr b="1" dirty="0" lang="en-US"/>
            </a:br>
            <a:r>
              <a:rPr b="1" dirty="0" lang="en-US"/>
              <a:t>Once the eggs are ingested by a human being they hatch into worms</a:t>
            </a:r>
          </a:p>
        </p:txBody>
      </p:sp>
      <p:sp>
        <p:nvSpPr>
          <p:cNvPr id="1049188" name="Title 2"/>
          <p:cNvSpPr>
            <a:spLocks noGrp="1"/>
          </p:cNvSpPr>
          <p:nvPr>
            <p:ph type="title"/>
          </p:nvPr>
        </p:nvSpPr>
        <p:spPr/>
        <p:txBody>
          <a:bodyPr/>
          <a:p>
            <a:r>
              <a:rPr dirty="0" lang="en-US"/>
              <a:t>Mode of transmission</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836" name=""/>
        <p:cNvGrpSpPr/>
        <p:nvPr/>
      </p:nvGrpSpPr>
      <p:grpSpPr>
        <a:xfrm>
          <a:off x="0" y="0"/>
          <a:ext cx="0" cy="0"/>
          <a:chOff x="0" y="0"/>
          <a:chExt cx="0" cy="0"/>
        </a:xfrm>
      </p:grpSpPr>
      <p:sp>
        <p:nvSpPr>
          <p:cNvPr id="1049189" name="Content Placeholder 1"/>
          <p:cNvSpPr>
            <a:spLocks noGrp="1"/>
          </p:cNvSpPr>
          <p:nvPr>
            <p:ph idx="1"/>
          </p:nvPr>
        </p:nvSpPr>
        <p:spPr/>
        <p:txBody>
          <a:bodyPr>
            <a:normAutofit lnSpcReduction="10000"/>
          </a:bodyPr>
          <a:p>
            <a:r>
              <a:rPr b="1" dirty="0" sz="3200" lang="en-US"/>
              <a:t>Once the eggs are ingested by a human being they hatch into worms. </a:t>
            </a:r>
          </a:p>
          <a:p>
            <a:r>
              <a:rPr b="1" dirty="0" sz="3200" lang="en-US"/>
              <a:t>In order to reach maturity, the larvae need to pass through the lungs and trachea to the pharynx. </a:t>
            </a:r>
            <a:br>
              <a:rPr b="1" dirty="0" sz="3200" lang="en-US"/>
            </a:br>
            <a:r>
              <a:rPr b="1" dirty="0" sz="3200" lang="en-US"/>
              <a:t>Once in the pharynx they are swallowed and return to the gastrointestinal tract where they can live for about a year. </a:t>
            </a:r>
          </a:p>
          <a:p>
            <a:endParaRPr dirty="0" lang="en-US"/>
          </a:p>
        </p:txBody>
      </p:sp>
      <p:sp>
        <p:nvSpPr>
          <p:cNvPr id="1049190" name="Title 2"/>
          <p:cNvSpPr>
            <a:spLocks noGrp="1"/>
          </p:cNvSpPr>
          <p:nvPr>
            <p:ph type="title"/>
          </p:nvPr>
        </p:nvSpPr>
        <p:spPr/>
        <p:txBody>
          <a:bodyPr/>
          <a:p>
            <a:r>
              <a:rPr dirty="0" lang="en-US"/>
              <a:t>Cont</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191" name="Title 2"/>
          <p:cNvSpPr>
            <a:spLocks noGrp="1"/>
          </p:cNvSpPr>
          <p:nvPr>
            <p:ph type="title"/>
          </p:nvPr>
        </p:nvSpPr>
        <p:spPr>
          <a:xfrm>
            <a:off x="457200" y="0"/>
            <a:ext cx="8229600" cy="914400"/>
          </a:xfrm>
        </p:spPr>
        <p:txBody>
          <a:bodyPr>
            <a:normAutofit fontScale="90000"/>
          </a:bodyPr>
          <a:p>
            <a:br>
              <a:rPr dirty="0" lang="en-US"/>
            </a:br>
            <a:r>
              <a:rPr dirty="0" lang="en-US"/>
              <a:t>life cycle of </a:t>
            </a:r>
            <a:r>
              <a:rPr dirty="0" lang="en-US" err="1"/>
              <a:t>Ascaris</a:t>
            </a:r>
            <a:r>
              <a:rPr dirty="0" lang="en-US"/>
              <a:t> </a:t>
            </a:r>
            <a:r>
              <a:rPr dirty="0" lang="en-US" err="1"/>
              <a:t>lumbricoides</a:t>
            </a:r>
            <a:r>
              <a:rPr dirty="0" lang="en-US"/>
              <a:t>.</a:t>
            </a:r>
            <a:br>
              <a:rPr dirty="0" lang="en-US"/>
            </a:br>
            <a:endParaRPr dirty="0" lang="en-US"/>
          </a:p>
        </p:txBody>
      </p:sp>
      <p:pic>
        <p:nvPicPr>
          <p:cNvPr id="2097159" name="ia_el_23_innerEl" descr="Life cycle of Ascaris lumbricoides"/>
          <p:cNvPicPr>
            <a:picLocks noGrp="1"/>
          </p:cNvPicPr>
          <p:nvPr>
            <p:ph idx="1"/>
          </p:nvPr>
        </p:nvPicPr>
        <p:blipFill>
          <a:blip xmlns:r="http://schemas.openxmlformats.org/officeDocument/2006/relationships" r:embed="rId1" cstate="print"/>
          <a:srcRect/>
          <a:stretch>
            <a:fillRect/>
          </a:stretch>
        </p:blipFill>
        <p:spPr bwMode="auto">
          <a:xfrm>
            <a:off x="0" y="1066800"/>
            <a:ext cx="8991600" cy="5562600"/>
          </a:xfrm>
          <a:prstGeom prst="rect"/>
          <a:noFill/>
          <a:ln w="9525">
            <a:noFill/>
            <a:miter lim="800000"/>
            <a:headEnd/>
            <a:tailEnd/>
          </a:ln>
        </p:spPr>
      </p:pic>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192" name="Content Placeholder 1"/>
          <p:cNvSpPr>
            <a:spLocks noGrp="1"/>
          </p:cNvSpPr>
          <p:nvPr>
            <p:ph idx="1"/>
          </p:nvPr>
        </p:nvSpPr>
        <p:spPr/>
        <p:txBody>
          <a:bodyPr/>
          <a:p>
            <a:r>
              <a:rPr dirty="0" lang="en-US"/>
              <a:t> </a:t>
            </a:r>
            <a:r>
              <a:rPr b="1" dirty="0" lang="en-US"/>
              <a:t>Is usually asymptomatic and if symptoms are present, they are not characteristic. </a:t>
            </a:r>
          </a:p>
          <a:p>
            <a:r>
              <a:rPr b="1" dirty="0" lang="en-US"/>
              <a:t>There may be vague abdominal discomfort or occasionally the worm may leave the body in </a:t>
            </a:r>
            <a:r>
              <a:rPr b="1" dirty="0" lang="en-US" err="1"/>
              <a:t>vomitus</a:t>
            </a:r>
            <a:r>
              <a:rPr b="1" dirty="0" lang="en-US"/>
              <a:t> or stool. </a:t>
            </a:r>
          </a:p>
          <a:p>
            <a:r>
              <a:rPr b="1" dirty="0" lang="en-US"/>
              <a:t>Also during the stage of larval migration through the lungs there may be temporary symptoms of </a:t>
            </a:r>
            <a:r>
              <a:rPr b="1" dirty="0" lang="en-US" err="1"/>
              <a:t>pneumonitis</a:t>
            </a:r>
            <a:r>
              <a:rPr b="1" dirty="0" lang="en-US"/>
              <a:t> (cough).</a:t>
            </a:r>
          </a:p>
          <a:p>
            <a:endParaRPr dirty="0" lang="en-US"/>
          </a:p>
        </p:txBody>
      </p:sp>
      <p:sp>
        <p:nvSpPr>
          <p:cNvPr id="1049193" name="Title 2"/>
          <p:cNvSpPr>
            <a:spLocks noGrp="1"/>
          </p:cNvSpPr>
          <p:nvPr>
            <p:ph type="title"/>
          </p:nvPr>
        </p:nvSpPr>
        <p:spPr/>
        <p:txBody>
          <a:bodyPr/>
          <a:p>
            <a:r>
              <a:rPr dirty="0" lang="en-US"/>
              <a:t>Clinical Features</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839" name=""/>
        <p:cNvGrpSpPr/>
        <p:nvPr/>
      </p:nvGrpSpPr>
      <p:grpSpPr>
        <a:xfrm>
          <a:off x="0" y="0"/>
          <a:ext cx="0" cy="0"/>
          <a:chOff x="0" y="0"/>
          <a:chExt cx="0" cy="0"/>
        </a:xfrm>
      </p:grpSpPr>
      <p:sp>
        <p:nvSpPr>
          <p:cNvPr id="1049194" name="Content Placeholder 1"/>
          <p:cNvSpPr>
            <a:spLocks noGrp="1"/>
          </p:cNvSpPr>
          <p:nvPr>
            <p:ph idx="1"/>
          </p:nvPr>
        </p:nvSpPr>
        <p:spPr/>
        <p:txBody>
          <a:bodyPr>
            <a:normAutofit fontScale="92500" lnSpcReduction="20000"/>
          </a:bodyPr>
          <a:p>
            <a:r>
              <a:rPr b="1" dirty="0" lang="en-US">
                <a:solidFill>
                  <a:srgbClr val="FF0000"/>
                </a:solidFill>
              </a:rPr>
              <a:t>Diagnosis</a:t>
            </a:r>
          </a:p>
          <a:p>
            <a:r>
              <a:rPr b="1" dirty="0" lang="en-US"/>
              <a:t> </a:t>
            </a:r>
            <a:r>
              <a:rPr b="1" dirty="0" sz="3000" lang="en-US"/>
              <a:t>stool microscopy which should show </a:t>
            </a:r>
            <a:r>
              <a:rPr b="1" dirty="0" sz="3000" lang="en-US" err="1"/>
              <a:t>ascaris</a:t>
            </a:r>
            <a:r>
              <a:rPr b="1" dirty="0" sz="3000" lang="en-US"/>
              <a:t> ova and cyst.</a:t>
            </a:r>
          </a:p>
          <a:p>
            <a:r>
              <a:rPr b="1" dirty="0" sz="3000" lang="en-US">
                <a:solidFill>
                  <a:srgbClr val="FF0000"/>
                </a:solidFill>
              </a:rPr>
              <a:t>Management</a:t>
            </a:r>
          </a:p>
          <a:p>
            <a:pPr lvl="0"/>
            <a:r>
              <a:rPr b="1" dirty="0" sz="3000" lang="en-US"/>
              <a:t>Oral </a:t>
            </a:r>
            <a:r>
              <a:rPr b="1" dirty="0" sz="3000" lang="en-US" err="1"/>
              <a:t>mebendazole</a:t>
            </a:r>
            <a:r>
              <a:rPr b="1" dirty="0" sz="3000" lang="en-US"/>
              <a:t> 100mg 12 hourly for three days</a:t>
            </a:r>
          </a:p>
          <a:p>
            <a:pPr lvl="0"/>
            <a:r>
              <a:rPr b="1" dirty="0" sz="3000" lang="en-US"/>
              <a:t>Oral </a:t>
            </a:r>
            <a:r>
              <a:rPr b="1" dirty="0" sz="3000" lang="en-US" err="1"/>
              <a:t>levamisole</a:t>
            </a:r>
            <a:r>
              <a:rPr b="1" dirty="0" sz="3000" lang="en-US"/>
              <a:t> (3 tabs or 5mg/kg body wt) single dose</a:t>
            </a:r>
          </a:p>
          <a:p>
            <a:pPr lvl="0"/>
            <a:r>
              <a:rPr b="1" dirty="0" sz="3000" lang="en-US"/>
              <a:t>Oral </a:t>
            </a:r>
            <a:r>
              <a:rPr b="1" dirty="0" sz="3000" lang="en-US" err="1"/>
              <a:t>piperazine</a:t>
            </a:r>
            <a:r>
              <a:rPr b="1" dirty="0" sz="3000" lang="en-US"/>
              <a:t> 150mg/kg body wt single dose</a:t>
            </a:r>
          </a:p>
          <a:p>
            <a:r>
              <a:rPr b="1" dirty="0" sz="3000" lang="en-US"/>
              <a:t>Note: For intestinal obstruction, surgical operation is indicated</a:t>
            </a:r>
            <a:r>
              <a:rPr dirty="0" sz="3000" lang="en-US"/>
              <a:t>.</a:t>
            </a:r>
          </a:p>
          <a:p>
            <a:endParaRPr dirty="0" sz="3000" lang="en-US"/>
          </a:p>
        </p:txBody>
      </p:sp>
      <p:sp>
        <p:nvSpPr>
          <p:cNvPr id="1049195" name="Title 2"/>
          <p:cNvSpPr>
            <a:spLocks noGrp="1"/>
          </p:cNvSpPr>
          <p:nvPr>
            <p:ph type="title"/>
          </p:nvPr>
        </p:nvSpPr>
        <p:spPr/>
        <p:txBody>
          <a:bodyPr/>
          <a:p>
            <a:r>
              <a:rPr dirty="0" lang="en-US"/>
              <a:t>CONT</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196" name="Content Placeholder 1"/>
          <p:cNvSpPr>
            <a:spLocks noGrp="1"/>
          </p:cNvSpPr>
          <p:nvPr>
            <p:ph idx="1"/>
          </p:nvPr>
        </p:nvSpPr>
        <p:spPr/>
        <p:txBody>
          <a:bodyPr>
            <a:normAutofit lnSpcReduction="10000"/>
          </a:bodyPr>
          <a:p>
            <a:pPr lvl="0"/>
            <a:r>
              <a:rPr b="1" dirty="0" lang="en-US"/>
              <a:t>Improved environmental sanitation such as proper excreta disposal, clean supply of water</a:t>
            </a:r>
          </a:p>
          <a:p>
            <a:pPr lvl="0"/>
            <a:r>
              <a:rPr b="1" dirty="0" lang="en-US"/>
              <a:t>Discouraging the use of raw (fresh) human </a:t>
            </a:r>
            <a:r>
              <a:rPr b="1" dirty="0" lang="en-US" err="1"/>
              <a:t>faeces</a:t>
            </a:r>
            <a:r>
              <a:rPr b="1" dirty="0" lang="en-US"/>
              <a:t> for manure (Composting for six months kills the </a:t>
            </a:r>
            <a:r>
              <a:rPr b="1" dirty="0" lang="en-US" err="1"/>
              <a:t>ascaris</a:t>
            </a:r>
            <a:r>
              <a:rPr b="1" dirty="0" lang="en-US"/>
              <a:t> eggs)</a:t>
            </a:r>
          </a:p>
          <a:p>
            <a:pPr lvl="0"/>
            <a:r>
              <a:rPr b="1" dirty="0" lang="en-US"/>
              <a:t>Washing of fruit and vegetables before eating</a:t>
            </a:r>
          </a:p>
          <a:p>
            <a:pPr lvl="0"/>
            <a:r>
              <a:rPr b="1" dirty="0" lang="en-US"/>
              <a:t>Use of drying racks for utensils so that they do not come into contact with soil and dust</a:t>
            </a:r>
          </a:p>
          <a:p>
            <a:pPr lvl="0"/>
            <a:r>
              <a:rPr b="1" dirty="0" lang="en-US"/>
              <a:t>Washing hands after opening bowels</a:t>
            </a:r>
          </a:p>
          <a:p>
            <a:pPr lvl="0"/>
            <a:r>
              <a:rPr b="1" dirty="0" lang="en-US"/>
              <a:t>Washing hands before handling food</a:t>
            </a:r>
          </a:p>
          <a:p>
            <a:endParaRPr dirty="0" lang="en-US"/>
          </a:p>
        </p:txBody>
      </p:sp>
      <p:sp>
        <p:nvSpPr>
          <p:cNvPr id="1049197" name="Title 2"/>
          <p:cNvSpPr>
            <a:spLocks noGrp="1"/>
          </p:cNvSpPr>
          <p:nvPr>
            <p:ph type="title"/>
          </p:nvPr>
        </p:nvSpPr>
        <p:spPr/>
        <p:txBody>
          <a:bodyPr/>
          <a:p>
            <a:r>
              <a:rPr dirty="0" lang="en-US"/>
              <a:t>Prevention and control</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198" name="Content Placeholder 1"/>
          <p:cNvSpPr>
            <a:spLocks noGrp="1"/>
          </p:cNvSpPr>
          <p:nvPr>
            <p:ph idx="1"/>
          </p:nvPr>
        </p:nvSpPr>
        <p:spPr/>
        <p:txBody>
          <a:bodyPr>
            <a:normAutofit fontScale="96296" lnSpcReduction="10000"/>
          </a:bodyPr>
          <a:p>
            <a:r>
              <a:rPr b="1" dirty="0" lang="en-US"/>
              <a:t>This is an infection of the small intestine by a blood-sucking worm called </a:t>
            </a:r>
            <a:r>
              <a:rPr b="1" dirty="0" i="1" lang="en-US" err="1">
                <a:solidFill>
                  <a:srgbClr val="FF0000"/>
                </a:solidFill>
              </a:rPr>
              <a:t>Ancylostoma</a:t>
            </a:r>
            <a:r>
              <a:rPr b="1" dirty="0" i="1" lang="en-US">
                <a:solidFill>
                  <a:srgbClr val="FF0000"/>
                </a:solidFill>
              </a:rPr>
              <a:t> </a:t>
            </a:r>
            <a:r>
              <a:rPr b="1" dirty="0" i="1" lang="en-US" err="1">
                <a:solidFill>
                  <a:srgbClr val="FF0000"/>
                </a:solidFill>
              </a:rPr>
              <a:t>duodenale</a:t>
            </a:r>
            <a:r>
              <a:rPr b="1" dirty="0" i="1" lang="en-US">
                <a:solidFill>
                  <a:srgbClr val="FF0000"/>
                </a:solidFill>
              </a:rPr>
              <a:t> or </a:t>
            </a:r>
            <a:r>
              <a:rPr b="1" dirty="0" i="1" lang="en-US" err="1">
                <a:solidFill>
                  <a:srgbClr val="FF0000"/>
                </a:solidFill>
              </a:rPr>
              <a:t>necator</a:t>
            </a:r>
            <a:r>
              <a:rPr b="1" dirty="0" i="1" lang="en-US">
                <a:solidFill>
                  <a:srgbClr val="FF0000"/>
                </a:solidFill>
              </a:rPr>
              <a:t> </a:t>
            </a:r>
            <a:r>
              <a:rPr b="1" dirty="0" i="1" lang="en-US" err="1">
                <a:solidFill>
                  <a:srgbClr val="FF0000"/>
                </a:solidFill>
              </a:rPr>
              <a:t>americanus</a:t>
            </a:r>
            <a:r>
              <a:rPr b="1" dirty="0" i="1" lang="en-US">
                <a:solidFill>
                  <a:srgbClr val="FF0000"/>
                </a:solidFill>
              </a:rPr>
              <a:t>.</a:t>
            </a:r>
            <a:r>
              <a:rPr b="1" dirty="0" lang="en-US"/>
              <a:t> </a:t>
            </a:r>
          </a:p>
          <a:p>
            <a:r>
              <a:rPr b="1" dirty="0" lang="en-US"/>
              <a:t>In East Africa, </a:t>
            </a:r>
            <a:r>
              <a:rPr b="1" dirty="0" lang="en-US" err="1"/>
              <a:t>necator</a:t>
            </a:r>
            <a:r>
              <a:rPr b="1" dirty="0" lang="en-US"/>
              <a:t> </a:t>
            </a:r>
            <a:r>
              <a:rPr b="1" dirty="0" lang="en-US" err="1"/>
              <a:t>americanus</a:t>
            </a:r>
            <a:r>
              <a:rPr b="1" dirty="0" lang="en-US"/>
              <a:t> is the cause of the disease. </a:t>
            </a:r>
          </a:p>
          <a:p>
            <a:r>
              <a:rPr b="1" dirty="0" lang="en-US"/>
              <a:t>The worm causes severe iron deficiency </a:t>
            </a:r>
            <a:r>
              <a:rPr b="1" dirty="0" lang="en-US" err="1"/>
              <a:t>anaemia</a:t>
            </a:r>
            <a:r>
              <a:rPr b="1" dirty="0" lang="en-US"/>
              <a:t> and protein loss.</a:t>
            </a:r>
          </a:p>
          <a:p>
            <a:r>
              <a:rPr b="1" dirty="0" lang="en-US"/>
              <a:t>Each adult </a:t>
            </a:r>
            <a:r>
              <a:rPr b="1" dirty="0" lang="en-US" err="1"/>
              <a:t>necator</a:t>
            </a:r>
            <a:r>
              <a:rPr b="1" dirty="0" lang="en-US"/>
              <a:t> </a:t>
            </a:r>
            <a:r>
              <a:rPr b="1" dirty="0" lang="en-US" err="1"/>
              <a:t>americanus</a:t>
            </a:r>
            <a:r>
              <a:rPr b="1" dirty="0" lang="en-US"/>
              <a:t> worm causes a daily loss of 0.03ml of blood from the patient. In many infected individuals the disease is asymptomatic because the hookworm load is light.</a:t>
            </a:r>
          </a:p>
          <a:p>
            <a:pPr>
              <a:buNone/>
            </a:pPr>
            <a:endParaRPr b="1" dirty="0" lang="en-US"/>
          </a:p>
        </p:txBody>
      </p:sp>
      <p:sp>
        <p:nvSpPr>
          <p:cNvPr id="1049199" name="Title 2"/>
          <p:cNvSpPr>
            <a:spLocks noGrp="1"/>
          </p:cNvSpPr>
          <p:nvPr>
            <p:ph type="title"/>
          </p:nvPr>
        </p:nvSpPr>
        <p:spPr/>
        <p:txBody>
          <a:bodyPr>
            <a:normAutofit fontScale="90000"/>
          </a:bodyPr>
          <a:p>
            <a:br>
              <a:rPr dirty="0" lang="en-US"/>
            </a:br>
            <a:r>
              <a:rPr dirty="0" lang="en-US"/>
              <a:t>HOOKWORM (ANCYLOSTOMIASIS) </a:t>
            </a:r>
            <a:br>
              <a:rPr dirty="0" lang="en-US"/>
            </a:br>
            <a:endParaRPr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842" name=""/>
        <p:cNvGrpSpPr/>
        <p:nvPr/>
      </p:nvGrpSpPr>
      <p:grpSpPr>
        <a:xfrm>
          <a:off x="0" y="0"/>
          <a:ext cx="0" cy="0"/>
          <a:chOff x="0" y="0"/>
          <a:chExt cx="0" cy="0"/>
        </a:xfrm>
      </p:grpSpPr>
      <p:sp>
        <p:nvSpPr>
          <p:cNvPr id="1049200" name="Content Placeholder 1"/>
          <p:cNvSpPr>
            <a:spLocks noGrp="1"/>
          </p:cNvSpPr>
          <p:nvPr>
            <p:ph idx="1"/>
          </p:nvPr>
        </p:nvSpPr>
        <p:spPr/>
        <p:txBody>
          <a:bodyPr>
            <a:normAutofit/>
          </a:bodyPr>
          <a:p>
            <a:r>
              <a:rPr b="1" dirty="0" lang="en-US"/>
              <a:t>Hookworm eggs are </a:t>
            </a:r>
            <a:r>
              <a:rPr b="1" dirty="0" lang="en-US" err="1"/>
              <a:t>embryonated</a:t>
            </a:r>
            <a:r>
              <a:rPr b="1" dirty="0" lang="en-US"/>
              <a:t> by the time they are passed out with </a:t>
            </a:r>
            <a:r>
              <a:rPr b="1" dirty="0" lang="en-US" err="1"/>
              <a:t>faeces</a:t>
            </a:r>
            <a:r>
              <a:rPr b="1" dirty="0" lang="en-US"/>
              <a:t>. </a:t>
            </a:r>
          </a:p>
          <a:p>
            <a:r>
              <a:rPr b="1" dirty="0" lang="en-US"/>
              <a:t>when the </a:t>
            </a:r>
            <a:r>
              <a:rPr b="1" dirty="0" lang="en-US" err="1"/>
              <a:t>faeces</a:t>
            </a:r>
            <a:r>
              <a:rPr b="1" dirty="0" lang="en-US"/>
              <a:t> stand for a long time before examination the free larvae can be found. </a:t>
            </a:r>
          </a:p>
          <a:p>
            <a:r>
              <a:rPr b="1" dirty="0" lang="en-US"/>
              <a:t>When an infected person passes </a:t>
            </a:r>
            <a:r>
              <a:rPr b="1" dirty="0" lang="en-US" err="1"/>
              <a:t>faeces</a:t>
            </a:r>
            <a:r>
              <a:rPr b="1" dirty="0" lang="en-US"/>
              <a:t> in the soil, the larvae bury themselves in the moist damp soil. </a:t>
            </a:r>
          </a:p>
          <a:p>
            <a:r>
              <a:rPr b="1" dirty="0" lang="en-US"/>
              <a:t>The larvae are called </a:t>
            </a:r>
            <a:r>
              <a:rPr b="1" dirty="0" lang="en-US" err="1"/>
              <a:t>rhabditiform</a:t>
            </a:r>
            <a:r>
              <a:rPr b="1" dirty="0" lang="en-US"/>
              <a:t> and only become infective after five days, when they change into the sheathed </a:t>
            </a:r>
            <a:r>
              <a:rPr b="1" dirty="0" lang="en-US" err="1"/>
              <a:t>filariform</a:t>
            </a:r>
            <a:r>
              <a:rPr b="1" dirty="0" lang="en-US"/>
              <a:t> stage.</a:t>
            </a:r>
          </a:p>
          <a:p>
            <a:pPr>
              <a:buNone/>
            </a:pPr>
            <a:endParaRPr dirty="0" lang="en-US"/>
          </a:p>
          <a:p>
            <a:endParaRPr dirty="0" lang="en-US"/>
          </a:p>
        </p:txBody>
      </p:sp>
      <p:sp>
        <p:nvSpPr>
          <p:cNvPr id="1049201" name="Title 2"/>
          <p:cNvSpPr>
            <a:spLocks noGrp="1"/>
          </p:cNvSpPr>
          <p:nvPr>
            <p:ph type="title"/>
          </p:nvPr>
        </p:nvSpPr>
        <p:spPr/>
        <p:txBody>
          <a:bodyPr>
            <a:normAutofit fontScale="90000"/>
          </a:bodyPr>
          <a:p>
            <a:br>
              <a:rPr dirty="0" lang="en-US"/>
            </a:br>
            <a:r>
              <a:rPr dirty="0" lang="en-US"/>
              <a:t>Mode of Transmission </a:t>
            </a:r>
            <a:br>
              <a:rPr dirty="0" lang="en-US"/>
            </a:br>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8694" name="Content Placeholder 1"/>
          <p:cNvSpPr>
            <a:spLocks noGrp="1"/>
          </p:cNvSpPr>
          <p:nvPr>
            <p:ph idx="1"/>
          </p:nvPr>
        </p:nvSpPr>
        <p:spPr/>
        <p:txBody>
          <a:bodyPr/>
          <a:p>
            <a:r>
              <a:rPr b="1" dirty="0" lang="en-US"/>
              <a:t>Conditions to be covered in this section include:</a:t>
            </a:r>
          </a:p>
          <a:p>
            <a:pPr indent="-514350" lvl="2" marL="1117854">
              <a:buFont typeface="+mj-lt"/>
              <a:buAutoNum type="arabicParenR"/>
            </a:pPr>
            <a:r>
              <a:rPr b="1" dirty="0" sz="2800" lang="en-US"/>
              <a:t>Rabies</a:t>
            </a:r>
          </a:p>
          <a:p>
            <a:pPr indent="-514350" lvl="2" marL="1117854">
              <a:buFont typeface="+mj-lt"/>
              <a:buAutoNum type="arabicParenR"/>
            </a:pPr>
            <a:r>
              <a:rPr b="1" dirty="0" sz="2800" lang="en-US"/>
              <a:t>Tetanus</a:t>
            </a:r>
          </a:p>
          <a:p>
            <a:pPr indent="-514350" lvl="2" marL="1117854">
              <a:buFont typeface="+mj-lt"/>
              <a:buAutoNum type="arabicParenR"/>
            </a:pPr>
            <a:r>
              <a:rPr b="1" dirty="0" sz="2800" lang="en-US"/>
              <a:t>Anthrax</a:t>
            </a:r>
          </a:p>
          <a:p>
            <a:pPr indent="-514350" lvl="2" marL="1117854">
              <a:buFont typeface="+mj-lt"/>
              <a:buAutoNum type="arabicParenR"/>
            </a:pPr>
            <a:r>
              <a:rPr b="1" dirty="0" sz="2800" lang="en-US"/>
              <a:t>Brucellosis</a:t>
            </a:r>
          </a:p>
          <a:p>
            <a:pPr>
              <a:buNone/>
            </a:pPr>
            <a:endParaRPr dirty="0" lang="en-US"/>
          </a:p>
        </p:txBody>
      </p:sp>
      <p:sp>
        <p:nvSpPr>
          <p:cNvPr id="1048695" name="Title 2"/>
          <p:cNvSpPr>
            <a:spLocks noGrp="1"/>
          </p:cNvSpPr>
          <p:nvPr>
            <p:ph type="title"/>
          </p:nvPr>
        </p:nvSpPr>
        <p:spPr/>
        <p:txBody>
          <a:bodyPr/>
          <a:p>
            <a:pPr algn="ctr" lvl="3" rtl="0">
              <a:spcBef>
                <a:spcPct val="0"/>
              </a:spcBef>
            </a:pPr>
            <a:r>
              <a:rPr b="1" dirty="0" sz="3000" lang="en-US"/>
              <a:t>D.Zoonotic diseases</a:t>
            </a:r>
            <a:br>
              <a:rPr b="1" dirty="0" sz="3000" lang="en-US"/>
            </a:br>
            <a:endParaRPr dirty="0"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sp>
        <p:nvSpPr>
          <p:cNvPr id="1049202" name="Content Placeholder 1"/>
          <p:cNvSpPr>
            <a:spLocks noGrp="1"/>
          </p:cNvSpPr>
          <p:nvPr>
            <p:ph idx="1"/>
          </p:nvPr>
        </p:nvSpPr>
        <p:spPr/>
        <p:txBody>
          <a:bodyPr>
            <a:normAutofit fontScale="92500" lnSpcReduction="10000"/>
          </a:bodyPr>
          <a:p>
            <a:r>
              <a:rPr b="1" dirty="0" lang="en-US"/>
              <a:t>As soon as the </a:t>
            </a:r>
            <a:r>
              <a:rPr b="1" dirty="0" lang="en-US" err="1"/>
              <a:t>filariform</a:t>
            </a:r>
            <a:r>
              <a:rPr b="1" dirty="0" lang="en-US"/>
              <a:t> larvae come into contact with a human leg or foot, they penetrate actively through the skin and reach the lungs via the venous system and the right side of the heart. </a:t>
            </a:r>
          </a:p>
          <a:p>
            <a:r>
              <a:rPr b="1" dirty="0" lang="en-US"/>
              <a:t>Once in the lungs they penetrate the alveoli and are carried to the larynx and pharynx, from here they are swallowed into the stomach.</a:t>
            </a:r>
          </a:p>
          <a:p>
            <a:r>
              <a:rPr b="1" dirty="0" lang="en-US"/>
              <a:t>When they reach the stomach they attach themselves to the wall of the abdomen with hook-like teeth and start to suck blood from the patient’s body</a:t>
            </a:r>
            <a:r>
              <a:rPr dirty="0" lang="en-US"/>
              <a:t>.</a:t>
            </a:r>
          </a:p>
        </p:txBody>
      </p:sp>
      <p:sp>
        <p:nvSpPr>
          <p:cNvPr id="1049203" name="Title 2"/>
          <p:cNvSpPr>
            <a:spLocks noGrp="1"/>
          </p:cNvSpPr>
          <p:nvPr>
            <p:ph type="title"/>
          </p:nvPr>
        </p:nvSpPr>
        <p:spPr/>
        <p:txBody>
          <a:bodyPr/>
          <a:p>
            <a:r>
              <a:rPr dirty="0" lang="en-US"/>
              <a:t>cont</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204" name="Title 2"/>
          <p:cNvSpPr>
            <a:spLocks noGrp="1"/>
          </p:cNvSpPr>
          <p:nvPr>
            <p:ph type="title"/>
          </p:nvPr>
        </p:nvSpPr>
        <p:spPr/>
        <p:txBody>
          <a:bodyPr/>
          <a:p>
            <a:r>
              <a:rPr dirty="0" lang="en-US"/>
              <a:t>Life cycle</a:t>
            </a:r>
          </a:p>
        </p:txBody>
      </p:sp>
      <p:pic>
        <p:nvPicPr>
          <p:cNvPr id="2097160" name="ia_el_14_innerEl" descr="Life cycle of the hookworm"/>
          <p:cNvPicPr>
            <a:picLocks noGrp="1"/>
          </p:cNvPicPr>
          <p:nvPr>
            <p:ph idx="1"/>
          </p:nvPr>
        </p:nvPicPr>
        <p:blipFill>
          <a:blip xmlns:r="http://schemas.openxmlformats.org/officeDocument/2006/relationships" r:embed="rId1" cstate="print"/>
          <a:srcRect/>
          <a:stretch>
            <a:fillRect/>
          </a:stretch>
        </p:blipFill>
        <p:spPr bwMode="auto">
          <a:xfrm>
            <a:off x="381000" y="990600"/>
            <a:ext cx="8610600" cy="5867400"/>
          </a:xfrm>
          <a:prstGeom prst="rect"/>
          <a:noFill/>
          <a:ln w="9525">
            <a:noFill/>
            <a:miter lim="800000"/>
            <a:headEnd/>
            <a:tailEnd/>
          </a:ln>
        </p:spPr>
      </p:pic>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845" name=""/>
        <p:cNvGrpSpPr/>
        <p:nvPr/>
      </p:nvGrpSpPr>
      <p:grpSpPr>
        <a:xfrm>
          <a:off x="0" y="0"/>
          <a:ext cx="0" cy="0"/>
          <a:chOff x="0" y="0"/>
          <a:chExt cx="0" cy="0"/>
        </a:xfrm>
      </p:grpSpPr>
      <p:sp>
        <p:nvSpPr>
          <p:cNvPr id="1049205" name="Content Placeholder 1"/>
          <p:cNvSpPr>
            <a:spLocks noGrp="1"/>
          </p:cNvSpPr>
          <p:nvPr>
            <p:ph idx="1"/>
          </p:nvPr>
        </p:nvSpPr>
        <p:spPr/>
        <p:txBody>
          <a:bodyPr>
            <a:normAutofit/>
          </a:bodyPr>
          <a:p>
            <a:r>
              <a:rPr b="1" dirty="0" lang="en-US"/>
              <a:t>The following signs and symptoms are indicative of hookworm infestation: </a:t>
            </a:r>
          </a:p>
          <a:p>
            <a:pPr lvl="0"/>
            <a:r>
              <a:rPr b="1" dirty="0" lang="en-US"/>
              <a:t>Itching of the skin at the site of entry (local irritation)</a:t>
            </a:r>
          </a:p>
          <a:p>
            <a:pPr lvl="0"/>
            <a:r>
              <a:rPr b="1" dirty="0" lang="en-US" err="1"/>
              <a:t>Anaemia</a:t>
            </a:r>
            <a:r>
              <a:rPr b="1" dirty="0" lang="en-US"/>
              <a:t> (due to </a:t>
            </a:r>
            <a:r>
              <a:rPr b="1" dirty="0" lang="en-US" err="1"/>
              <a:t>haemorrhage</a:t>
            </a:r>
            <a:r>
              <a:rPr b="1" dirty="0" lang="en-US"/>
              <a:t>), pallor</a:t>
            </a:r>
          </a:p>
          <a:p>
            <a:pPr lvl="0"/>
            <a:r>
              <a:rPr b="1" dirty="0" lang="en-US"/>
              <a:t>Weakness, puffy face, malnutrition</a:t>
            </a:r>
          </a:p>
          <a:p>
            <a:pPr lvl="0"/>
            <a:r>
              <a:rPr b="1" dirty="0" lang="en-US"/>
              <a:t>Flatulence, constipation</a:t>
            </a:r>
          </a:p>
          <a:p>
            <a:pPr lvl="0"/>
            <a:r>
              <a:rPr b="1" dirty="0" lang="en-US"/>
              <a:t>Pain in abdomen</a:t>
            </a:r>
          </a:p>
          <a:p>
            <a:pPr lvl="0"/>
            <a:r>
              <a:rPr b="1" dirty="0" lang="en-US"/>
              <a:t>Some little blood in stool</a:t>
            </a:r>
          </a:p>
        </p:txBody>
      </p:sp>
      <p:sp>
        <p:nvSpPr>
          <p:cNvPr id="1049206" name="Title 2"/>
          <p:cNvSpPr>
            <a:spLocks noGrp="1"/>
          </p:cNvSpPr>
          <p:nvPr>
            <p:ph type="title"/>
          </p:nvPr>
        </p:nvSpPr>
        <p:spPr/>
        <p:txBody>
          <a:bodyPr/>
          <a:p>
            <a:r>
              <a:rPr dirty="0" lang="en-US"/>
              <a:t>Clinical features</a:t>
            </a: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207" name="Content Placeholder 1"/>
          <p:cNvSpPr>
            <a:spLocks noGrp="1"/>
          </p:cNvSpPr>
          <p:nvPr>
            <p:ph idx="1"/>
          </p:nvPr>
        </p:nvSpPr>
        <p:spPr/>
        <p:txBody>
          <a:bodyPr>
            <a:normAutofit/>
          </a:bodyPr>
          <a:p>
            <a:r>
              <a:rPr b="1" dirty="0" sz="2800" lang="en-US"/>
              <a:t>Stool microscopy which should show ova and cysts and in some cases occult blood. More than 100 eggs in an ordinary </a:t>
            </a:r>
            <a:r>
              <a:rPr b="1" dirty="0" sz="2800" lang="en-US" err="1"/>
              <a:t>faecal</a:t>
            </a:r>
            <a:r>
              <a:rPr b="1" dirty="0" sz="2800" lang="en-US"/>
              <a:t> smear indicate heavy infection.</a:t>
            </a:r>
          </a:p>
          <a:p>
            <a:pPr>
              <a:buNone/>
            </a:pPr>
            <a:r>
              <a:rPr b="1" dirty="0" sz="4400" lang="en-US">
                <a:solidFill>
                  <a:srgbClr val="FF0000"/>
                </a:solidFill>
              </a:rPr>
              <a:t>Management</a:t>
            </a:r>
            <a:endParaRPr b="1" dirty="0" sz="4400" lang="en-US"/>
          </a:p>
          <a:p>
            <a:pPr lvl="0"/>
            <a:r>
              <a:rPr b="1" dirty="0" sz="2800" lang="en-US" err="1"/>
              <a:t>Levamisole</a:t>
            </a:r>
            <a:r>
              <a:rPr b="1" dirty="0" sz="2800" lang="en-US"/>
              <a:t> 25mg/kg body weight as a single dose</a:t>
            </a:r>
          </a:p>
          <a:p>
            <a:pPr lvl="0"/>
            <a:r>
              <a:rPr b="1" dirty="0" sz="2800" lang="en-US" err="1"/>
              <a:t>Mebendazole</a:t>
            </a:r>
            <a:r>
              <a:rPr b="1" dirty="0" sz="2800" lang="en-US"/>
              <a:t> 100mg bd. for three days</a:t>
            </a:r>
          </a:p>
          <a:p>
            <a:pPr lvl="0"/>
            <a:r>
              <a:rPr b="1" dirty="0" sz="2800" lang="en-US" err="1"/>
              <a:t>Albendazole</a:t>
            </a:r>
            <a:r>
              <a:rPr b="1" dirty="0" sz="2800" lang="en-US"/>
              <a:t> 400mg stat </a:t>
            </a:r>
            <a:endParaRPr dirty="0" sz="2800" lang="en-US"/>
          </a:p>
          <a:p>
            <a:endParaRPr dirty="0" lang="en-US"/>
          </a:p>
        </p:txBody>
      </p:sp>
      <p:sp>
        <p:nvSpPr>
          <p:cNvPr id="1049208" name="Title 2"/>
          <p:cNvSpPr>
            <a:spLocks noGrp="1"/>
          </p:cNvSpPr>
          <p:nvPr>
            <p:ph type="title"/>
          </p:nvPr>
        </p:nvSpPr>
        <p:spPr/>
        <p:txBody>
          <a:bodyPr/>
          <a:p>
            <a:r>
              <a:rPr dirty="0" lang="en-US"/>
              <a:t>Diagnosis</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sp>
        <p:nvSpPr>
          <p:cNvPr id="1049209" name="Content Placeholder 1"/>
          <p:cNvSpPr>
            <a:spLocks noGrp="1"/>
          </p:cNvSpPr>
          <p:nvPr>
            <p:ph idx="1"/>
          </p:nvPr>
        </p:nvSpPr>
        <p:spPr/>
        <p:txBody>
          <a:bodyPr>
            <a:normAutofit lnSpcReduction="10000"/>
          </a:bodyPr>
          <a:p>
            <a:r>
              <a:rPr b="1" dirty="0" lang="en-US"/>
              <a:t>Belong to group of Flat worms with </a:t>
            </a:r>
            <a:r>
              <a:rPr b="1" dirty="0" lang="en-US" err="1"/>
              <a:t>hydatid</a:t>
            </a:r>
            <a:r>
              <a:rPr b="1" dirty="0" lang="en-US"/>
              <a:t>.</a:t>
            </a:r>
          </a:p>
          <a:p>
            <a:r>
              <a:rPr b="1" dirty="0" lang="en-US"/>
              <a:t>There are various types of tapeworms, but in human beings the infestations are commonly caused by:</a:t>
            </a:r>
          </a:p>
          <a:p>
            <a:pPr lvl="0"/>
            <a:r>
              <a:rPr b="1" dirty="0" lang="en-US" err="1"/>
              <a:t>Taenia</a:t>
            </a:r>
            <a:r>
              <a:rPr b="1" dirty="0" lang="en-US"/>
              <a:t> </a:t>
            </a:r>
            <a:r>
              <a:rPr b="1" dirty="0" lang="en-US" err="1"/>
              <a:t>saginata</a:t>
            </a:r>
            <a:r>
              <a:rPr b="1" dirty="0" lang="en-US"/>
              <a:t> or beef tapeworm (commonest infection)</a:t>
            </a:r>
          </a:p>
          <a:p>
            <a:pPr lvl="0"/>
            <a:r>
              <a:rPr b="1" dirty="0" lang="en-US" err="1"/>
              <a:t>Taenia</a:t>
            </a:r>
            <a:r>
              <a:rPr b="1" dirty="0" lang="en-US"/>
              <a:t> </a:t>
            </a:r>
            <a:r>
              <a:rPr b="1" dirty="0" lang="en-US" err="1"/>
              <a:t>solium</a:t>
            </a:r>
            <a:r>
              <a:rPr b="1" dirty="0" lang="en-US"/>
              <a:t> or pork tapeworm</a:t>
            </a:r>
          </a:p>
          <a:p>
            <a:r>
              <a:rPr b="1" dirty="0" lang="en-US" err="1">
                <a:solidFill>
                  <a:srgbClr val="FF0000"/>
                </a:solidFill>
              </a:rPr>
              <a:t>Taenia</a:t>
            </a:r>
            <a:r>
              <a:rPr b="1" dirty="0" lang="en-US">
                <a:solidFill>
                  <a:srgbClr val="FF0000"/>
                </a:solidFill>
              </a:rPr>
              <a:t> </a:t>
            </a:r>
            <a:r>
              <a:rPr b="1" dirty="0" lang="en-US" err="1">
                <a:solidFill>
                  <a:srgbClr val="FF0000"/>
                </a:solidFill>
              </a:rPr>
              <a:t>Saginata</a:t>
            </a:r>
            <a:r>
              <a:rPr b="1" dirty="0" lang="en-US">
                <a:solidFill>
                  <a:srgbClr val="FF0000"/>
                </a:solidFill>
              </a:rPr>
              <a:t> or Beef Tapeworm </a:t>
            </a:r>
          </a:p>
          <a:p>
            <a:r>
              <a:rPr b="1" dirty="0" lang="en-US"/>
              <a:t>Infection with the beef tapeworm is common in areas where beef is eaten raw or lightly cooked</a:t>
            </a:r>
          </a:p>
        </p:txBody>
      </p:sp>
      <p:sp>
        <p:nvSpPr>
          <p:cNvPr id="1049210" name="Title 2"/>
          <p:cNvSpPr>
            <a:spLocks noGrp="1"/>
          </p:cNvSpPr>
          <p:nvPr>
            <p:ph type="title"/>
          </p:nvPr>
        </p:nvSpPr>
        <p:spPr/>
        <p:txBody>
          <a:bodyPr>
            <a:normAutofit fontScale="90000"/>
          </a:bodyPr>
          <a:p>
            <a:br>
              <a:rPr dirty="0" lang="en-US"/>
            </a:br>
            <a:r>
              <a:rPr dirty="0" sz="6000" lang="en-US"/>
              <a:t>Tapeworm (</a:t>
            </a:r>
            <a:r>
              <a:rPr dirty="0" sz="6000" lang="en-US" err="1"/>
              <a:t>Taeniasis</a:t>
            </a:r>
            <a:r>
              <a:rPr dirty="0" lang="en-US"/>
              <a:t>) </a:t>
            </a:r>
            <a:br>
              <a:rPr dirty="0" lang="en-US"/>
            </a:br>
            <a:endParaRPr dirty="0"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848" name=""/>
        <p:cNvGrpSpPr/>
        <p:nvPr/>
      </p:nvGrpSpPr>
      <p:grpSpPr>
        <a:xfrm>
          <a:off x="0" y="0"/>
          <a:ext cx="0" cy="0"/>
          <a:chOff x="0" y="0"/>
          <a:chExt cx="0" cy="0"/>
        </a:xfrm>
      </p:grpSpPr>
      <p:sp>
        <p:nvSpPr>
          <p:cNvPr id="1049211" name="Content Placeholder 1"/>
          <p:cNvSpPr>
            <a:spLocks noGrp="1"/>
          </p:cNvSpPr>
          <p:nvPr>
            <p:ph idx="1"/>
          </p:nvPr>
        </p:nvSpPr>
        <p:spPr/>
        <p:txBody>
          <a:bodyPr>
            <a:normAutofit/>
          </a:bodyPr>
          <a:p>
            <a:r>
              <a:rPr b="1" dirty="0" lang="en-US"/>
              <a:t>The eggs of adult tapeworms living in the small </a:t>
            </a:r>
            <a:br>
              <a:rPr b="1" dirty="0" lang="en-US"/>
            </a:br>
            <a:r>
              <a:rPr b="1" dirty="0" lang="en-US"/>
              <a:t>intestines of human beings are passed in the stools. </a:t>
            </a:r>
          </a:p>
          <a:p>
            <a:r>
              <a:rPr b="1" dirty="0" lang="en-US"/>
              <a:t>They are then ingested by cows as they feed on </a:t>
            </a:r>
            <a:br>
              <a:rPr b="1" dirty="0" lang="en-US"/>
            </a:br>
            <a:r>
              <a:rPr b="1" dirty="0" lang="en-US"/>
              <a:t>contaminated grass. </a:t>
            </a:r>
          </a:p>
          <a:p>
            <a:r>
              <a:rPr b="1" dirty="0" lang="en-US"/>
              <a:t>Once in the gastrointestinal tract of the cow, the embryos hatch and penetrate the bowel wall and are carried via the bloodstream to striated muscles.</a:t>
            </a:r>
          </a:p>
          <a:p>
            <a:r>
              <a:rPr b="1" dirty="0" lang="en-US"/>
              <a:t> Here the larvae grow and form infective cysts called </a:t>
            </a:r>
            <a:r>
              <a:rPr b="1" dirty="0" lang="en-US" err="1"/>
              <a:t>cysticerci</a:t>
            </a:r>
            <a:r>
              <a:rPr b="1" dirty="0" lang="en-US"/>
              <a:t>.</a:t>
            </a:r>
          </a:p>
        </p:txBody>
      </p:sp>
      <p:sp>
        <p:nvSpPr>
          <p:cNvPr id="1049212" name="Title 2"/>
          <p:cNvSpPr>
            <a:spLocks noGrp="1"/>
          </p:cNvSpPr>
          <p:nvPr>
            <p:ph type="title"/>
          </p:nvPr>
        </p:nvSpPr>
        <p:spPr/>
        <p:txBody>
          <a:bodyPr>
            <a:normAutofit fontScale="90000"/>
          </a:bodyPr>
          <a:p>
            <a:r>
              <a:rPr dirty="0" lang="en-US"/>
              <a:t> </a:t>
            </a:r>
            <a:br>
              <a:rPr dirty="0" lang="en-US"/>
            </a:br>
            <a:br>
              <a:rPr dirty="0" lang="en-US"/>
            </a:br>
            <a:r>
              <a:rPr dirty="0" lang="en-US"/>
              <a:t>Mode of Transmission</a:t>
            </a:r>
            <a:br>
              <a:rPr dirty="0" lang="en-US"/>
            </a:br>
            <a:br>
              <a:rPr dirty="0" lang="en-US"/>
            </a:br>
            <a:endParaRPr dirty="0"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213" name="Content Placeholder 1"/>
          <p:cNvSpPr>
            <a:spLocks noGrp="1"/>
          </p:cNvSpPr>
          <p:nvPr>
            <p:ph idx="1"/>
          </p:nvPr>
        </p:nvSpPr>
        <p:spPr/>
        <p:txBody>
          <a:bodyPr>
            <a:normAutofit/>
          </a:bodyPr>
          <a:p>
            <a:r>
              <a:rPr b="1" dirty="0" lang="en-US"/>
              <a:t>When human beings ingest cow meat containing these cysts, the cysts are dissolved by the gastric acid in the stomach to release embryos</a:t>
            </a:r>
          </a:p>
          <a:p>
            <a:r>
              <a:rPr b="1" dirty="0" sz="3200" lang="en-US">
                <a:solidFill>
                  <a:srgbClr val="FF0000"/>
                </a:solidFill>
              </a:rPr>
              <a:t>Clinical Features</a:t>
            </a:r>
          </a:p>
          <a:p>
            <a:r>
              <a:rPr b="1" dirty="0" sz="3200" lang="en-US"/>
              <a:t>Loss of weight</a:t>
            </a:r>
          </a:p>
          <a:p>
            <a:r>
              <a:rPr b="1" dirty="0" sz="3200" lang="en-US"/>
              <a:t>Abdominal discomfort </a:t>
            </a:r>
          </a:p>
          <a:p>
            <a:r>
              <a:rPr b="1" dirty="0" sz="3200" lang="en-US"/>
              <a:t> Itching around the anus (</a:t>
            </a:r>
            <a:r>
              <a:rPr b="1" dirty="0" sz="3200" lang="en-US" err="1"/>
              <a:t>pruritis</a:t>
            </a:r>
            <a:r>
              <a:rPr b="1" dirty="0" sz="3200" lang="en-US"/>
              <a:t> </a:t>
            </a:r>
            <a:r>
              <a:rPr b="1" dirty="0" sz="3200" lang="en-US" err="1"/>
              <a:t>ani</a:t>
            </a:r>
            <a:r>
              <a:rPr b="1" dirty="0" sz="3200" lang="en-US"/>
              <a:t>). </a:t>
            </a:r>
          </a:p>
          <a:p>
            <a:endParaRPr b="1" dirty="0" sz="3200" lang="en-US"/>
          </a:p>
        </p:txBody>
      </p:sp>
      <p:sp>
        <p:nvSpPr>
          <p:cNvPr id="1049214" name="Title 2"/>
          <p:cNvSpPr>
            <a:spLocks noGrp="1"/>
          </p:cNvSpPr>
          <p:nvPr>
            <p:ph type="title"/>
          </p:nvPr>
        </p:nvSpPr>
        <p:spPr/>
        <p:txBody>
          <a:bodyPr/>
          <a:p>
            <a:r>
              <a:rPr dirty="0" lang="en-US"/>
              <a:t>cont</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215" name="Content Placeholder 1"/>
          <p:cNvSpPr>
            <a:spLocks noGrp="1"/>
          </p:cNvSpPr>
          <p:nvPr>
            <p:ph idx="1"/>
          </p:nvPr>
        </p:nvSpPr>
        <p:spPr/>
        <p:txBody>
          <a:bodyPr/>
          <a:p>
            <a:r>
              <a:rPr b="1" dirty="0" lang="en-US"/>
              <a:t>Drug treatment with oral </a:t>
            </a:r>
            <a:r>
              <a:rPr b="1" dirty="0" lang="en-US" err="1"/>
              <a:t>niclosamide</a:t>
            </a:r>
            <a:r>
              <a:rPr b="1" dirty="0" lang="en-US"/>
              <a:t> is effective. </a:t>
            </a:r>
          </a:p>
          <a:p>
            <a:r>
              <a:rPr b="1" dirty="0" lang="en-US"/>
              <a:t>The dose is 1gm chewed and swallowed with water followed one hour later with 1gm (a total of 2gm).</a:t>
            </a:r>
          </a:p>
          <a:p>
            <a:endParaRPr dirty="0" lang="en-US"/>
          </a:p>
        </p:txBody>
      </p:sp>
      <p:sp>
        <p:nvSpPr>
          <p:cNvPr id="1049216" name="Title 2"/>
          <p:cNvSpPr>
            <a:spLocks noGrp="1"/>
          </p:cNvSpPr>
          <p:nvPr>
            <p:ph type="title"/>
          </p:nvPr>
        </p:nvSpPr>
        <p:spPr/>
        <p:txBody>
          <a:bodyPr/>
          <a:p>
            <a:r>
              <a:rPr dirty="0" lang="en-US"/>
              <a:t>Management</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851" name=""/>
        <p:cNvGrpSpPr/>
        <p:nvPr/>
      </p:nvGrpSpPr>
      <p:grpSpPr>
        <a:xfrm>
          <a:off x="0" y="0"/>
          <a:ext cx="0" cy="0"/>
          <a:chOff x="0" y="0"/>
          <a:chExt cx="0" cy="0"/>
        </a:xfrm>
      </p:grpSpPr>
      <p:sp>
        <p:nvSpPr>
          <p:cNvPr id="1049217" name="Content Placeholder 1"/>
          <p:cNvSpPr>
            <a:spLocks noGrp="1"/>
          </p:cNvSpPr>
          <p:nvPr>
            <p:ph idx="1"/>
          </p:nvPr>
        </p:nvSpPr>
        <p:spPr/>
        <p:txBody>
          <a:bodyPr>
            <a:normAutofit lnSpcReduction="10000"/>
          </a:bodyPr>
          <a:p>
            <a:r>
              <a:rPr b="1" dirty="0" lang="en-US"/>
              <a:t>This disease occurs when a person ingests pork infected with the </a:t>
            </a:r>
            <a:r>
              <a:rPr b="1" dirty="0" lang="en-US" err="1"/>
              <a:t>taenia</a:t>
            </a:r>
            <a:r>
              <a:rPr b="1" dirty="0" lang="en-US"/>
              <a:t> </a:t>
            </a:r>
            <a:r>
              <a:rPr b="1" dirty="0" lang="en-US" err="1"/>
              <a:t>solium</a:t>
            </a:r>
            <a:r>
              <a:rPr b="1" dirty="0" lang="en-US"/>
              <a:t> larvae.</a:t>
            </a:r>
          </a:p>
          <a:p>
            <a:r>
              <a:rPr b="1" dirty="0" lang="en-US"/>
              <a:t>Whereas in the beef tapeworm the embryo attaches itself to the wall of the small bowel and grows into an adult worm, the pork tapeworm behaves differently. </a:t>
            </a:r>
          </a:p>
          <a:p>
            <a:r>
              <a:rPr b="1" dirty="0" lang="en-US"/>
              <a:t>The embryo penetrates the intestinal wall of the human as it does the pig, and it is carried to organs like striated muscle or the brain. This can cause serious problems such as epilepsy and death</a:t>
            </a:r>
          </a:p>
        </p:txBody>
      </p:sp>
      <p:sp>
        <p:nvSpPr>
          <p:cNvPr id="1049218" name="Title 2"/>
          <p:cNvSpPr>
            <a:spLocks noGrp="1"/>
          </p:cNvSpPr>
          <p:nvPr>
            <p:ph type="title"/>
          </p:nvPr>
        </p:nvSpPr>
        <p:spPr/>
        <p:txBody>
          <a:bodyPr>
            <a:normAutofit fontScale="90000"/>
          </a:bodyPr>
          <a:p>
            <a:br>
              <a:rPr dirty="0" lang="en-US"/>
            </a:br>
            <a:r>
              <a:rPr dirty="0" lang="en-US" err="1"/>
              <a:t>Taenia</a:t>
            </a:r>
            <a:r>
              <a:rPr dirty="0" lang="en-US"/>
              <a:t> </a:t>
            </a:r>
            <a:r>
              <a:rPr dirty="0" lang="en-US" err="1"/>
              <a:t>Solium</a:t>
            </a:r>
            <a:r>
              <a:rPr dirty="0" lang="en-US"/>
              <a:t> (Pork Tapeworm) </a:t>
            </a:r>
            <a:br>
              <a:rPr dirty="0" lang="en-US"/>
            </a:br>
            <a:endParaRPr dirty="0"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219" name="Content Placeholder 1"/>
          <p:cNvSpPr>
            <a:spLocks noGrp="1"/>
          </p:cNvSpPr>
          <p:nvPr>
            <p:ph idx="1"/>
          </p:nvPr>
        </p:nvSpPr>
        <p:spPr/>
        <p:txBody>
          <a:bodyPr>
            <a:normAutofit fontScale="92500" lnSpcReduction="20000"/>
          </a:bodyPr>
          <a:p>
            <a:r>
              <a:rPr b="1" dirty="0" lang="en-US" err="1"/>
              <a:t>Taenia</a:t>
            </a:r>
            <a:r>
              <a:rPr b="1" dirty="0" lang="en-US"/>
              <a:t> </a:t>
            </a:r>
            <a:r>
              <a:rPr b="1" dirty="0" lang="en-US" err="1"/>
              <a:t>solium</a:t>
            </a:r>
            <a:r>
              <a:rPr b="1" dirty="0" lang="en-US"/>
              <a:t> is a dangerous worm and the signs and symptoms depend on the organ it has invaded as follows: </a:t>
            </a:r>
          </a:p>
          <a:p>
            <a:pPr lvl="0"/>
            <a:r>
              <a:rPr b="1" dirty="0" lang="en-US"/>
              <a:t>In the brain it causes epilepsy</a:t>
            </a:r>
          </a:p>
          <a:p>
            <a:pPr lvl="0"/>
            <a:r>
              <a:rPr b="1" dirty="0" lang="en-US"/>
              <a:t>In the skeletal muscles it causes </a:t>
            </a:r>
            <a:r>
              <a:rPr b="1" dirty="0" lang="en-US" err="1"/>
              <a:t>myositis</a:t>
            </a:r>
            <a:r>
              <a:rPr b="1" dirty="0" lang="en-US"/>
              <a:t> (severe pain), which may make movement temporarily impossible</a:t>
            </a:r>
          </a:p>
          <a:p>
            <a:pPr lvl="0"/>
            <a:r>
              <a:rPr b="1" dirty="0" lang="en-US"/>
              <a:t>In the laryngeal muscles it causes difficulty in speaking</a:t>
            </a:r>
          </a:p>
          <a:p>
            <a:pPr lvl="0"/>
            <a:r>
              <a:rPr b="1" dirty="0" lang="en-US"/>
              <a:t>In the myocardium it causes (</a:t>
            </a:r>
            <a:r>
              <a:rPr b="1" dirty="0" lang="en-US" err="1"/>
              <a:t>myocarditis</a:t>
            </a:r>
            <a:r>
              <a:rPr b="1" dirty="0" lang="en-US"/>
              <a:t>), heart failure or cardiac arrest</a:t>
            </a:r>
          </a:p>
          <a:p>
            <a:pPr lvl="0"/>
            <a:r>
              <a:rPr b="1" dirty="0" lang="en-US"/>
              <a:t>In the eyeball it can cause unilateral or bilateral blindness</a:t>
            </a:r>
          </a:p>
        </p:txBody>
      </p:sp>
      <p:sp>
        <p:nvSpPr>
          <p:cNvPr id="1049220" name="Title 2"/>
          <p:cNvSpPr>
            <a:spLocks noGrp="1"/>
          </p:cNvSpPr>
          <p:nvPr>
            <p:ph type="title"/>
          </p:nvPr>
        </p:nvSpPr>
        <p:spPr/>
        <p:txBody>
          <a:bodyPr>
            <a:normAutofit fontScale="90000"/>
          </a:bodyPr>
          <a:p>
            <a:br>
              <a:rPr dirty="0" lang="en-US"/>
            </a:br>
            <a:r>
              <a:rPr dirty="0" lang="en-US"/>
              <a:t>Clinical Features</a:t>
            </a:r>
            <a:br>
              <a:rPr dirty="0" lang="en-US"/>
            </a:b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8696" name="Content Placeholder 1"/>
          <p:cNvSpPr>
            <a:spLocks noGrp="1"/>
          </p:cNvSpPr>
          <p:nvPr>
            <p:ph idx="1"/>
          </p:nvPr>
        </p:nvSpPr>
        <p:spPr/>
        <p:txBody>
          <a:bodyPr/>
          <a:p>
            <a:r>
              <a:rPr b="1" dirty="0" lang="en-US"/>
              <a:t>Conditions to be covered in this section include:</a:t>
            </a:r>
          </a:p>
          <a:p>
            <a:pPr indent="-514350" lvl="2" marL="1117854">
              <a:buFont typeface="+mj-lt"/>
              <a:buAutoNum type="arabicParenR"/>
            </a:pPr>
            <a:r>
              <a:rPr b="1" dirty="0" sz="2800" lang="en-US"/>
              <a:t>Ebola</a:t>
            </a:r>
          </a:p>
          <a:p>
            <a:pPr indent="-514350" lvl="2" marL="1117854">
              <a:buFont typeface="+mj-lt"/>
              <a:buAutoNum type="arabicParenR"/>
            </a:pPr>
            <a:r>
              <a:rPr b="1" dirty="0" sz="2800" lang="en-US" err="1"/>
              <a:t>chikungunya</a:t>
            </a:r>
            <a:endParaRPr b="1" dirty="0" sz="2800" lang="en-US"/>
          </a:p>
          <a:p>
            <a:pPr indent="-514350" lvl="2" marL="1117854">
              <a:buFont typeface="+mj-lt"/>
              <a:buAutoNum type="arabicParenR"/>
            </a:pPr>
            <a:r>
              <a:rPr b="1" dirty="0" sz="2800" lang="en-US" err="1"/>
              <a:t>Zika</a:t>
            </a:r>
            <a:r>
              <a:rPr b="1" dirty="0" sz="2800" lang="en-US"/>
              <a:t> Virus disease</a:t>
            </a:r>
          </a:p>
          <a:p>
            <a:pPr indent="-514350" lvl="2" marL="1117854">
              <a:buFont typeface="+mj-lt"/>
              <a:buAutoNum type="arabicParenR"/>
            </a:pPr>
            <a:r>
              <a:rPr b="1" dirty="0" sz="2800" lang="en-US"/>
              <a:t>SARS</a:t>
            </a:r>
          </a:p>
          <a:p>
            <a:pPr indent="-514350" lvl="2" marL="1117854">
              <a:buFont typeface="+mj-lt"/>
              <a:buAutoNum type="arabicParenR"/>
            </a:pPr>
            <a:r>
              <a:rPr b="1" dirty="0" sz="2800" lang="en-US"/>
              <a:t>Bird flue</a:t>
            </a:r>
          </a:p>
          <a:p>
            <a:endParaRPr dirty="0" lang="en-US"/>
          </a:p>
        </p:txBody>
      </p:sp>
      <p:sp>
        <p:nvSpPr>
          <p:cNvPr id="1048697" name="Title 2"/>
          <p:cNvSpPr>
            <a:spLocks noGrp="1"/>
          </p:cNvSpPr>
          <p:nvPr>
            <p:ph type="title"/>
          </p:nvPr>
        </p:nvSpPr>
        <p:spPr/>
        <p:txBody>
          <a:bodyPr/>
          <a:p>
            <a:pPr algn="l" lvl="3" rtl="0">
              <a:spcBef>
                <a:spcPct val="0"/>
              </a:spcBef>
            </a:pPr>
            <a:r>
              <a:rPr b="1" dirty="0" sz="3000" lang="en-US" err="1"/>
              <a:t>E.Emerging</a:t>
            </a:r>
            <a:r>
              <a:rPr b="1" dirty="0" sz="3000" lang="en-US"/>
              <a:t> and re-emerging diseases</a:t>
            </a:r>
            <a:br>
              <a:rPr b="1" dirty="0" sz="3000" lang="en-US"/>
            </a:br>
            <a:endParaRPr dirty="0"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221" name="Content Placeholder 1"/>
          <p:cNvSpPr>
            <a:spLocks noGrp="1"/>
          </p:cNvSpPr>
          <p:nvPr>
            <p:ph idx="1"/>
          </p:nvPr>
        </p:nvSpPr>
        <p:spPr/>
        <p:txBody>
          <a:bodyPr/>
          <a:p>
            <a:r>
              <a:rPr b="1" dirty="0" sz="3200" lang="en-US">
                <a:solidFill>
                  <a:srgbClr val="FF0000"/>
                </a:solidFill>
              </a:rPr>
              <a:t>Diagnosis</a:t>
            </a:r>
            <a:br>
              <a:rPr dirty="0" lang="en-US"/>
            </a:br>
            <a:r>
              <a:rPr b="1" dirty="0" lang="en-US"/>
              <a:t>Diagnosis of </a:t>
            </a:r>
            <a:r>
              <a:rPr b="1" dirty="0" lang="en-US" err="1"/>
              <a:t>taenia</a:t>
            </a:r>
            <a:r>
              <a:rPr b="1" dirty="0" lang="en-US"/>
              <a:t> </a:t>
            </a:r>
            <a:r>
              <a:rPr b="1" dirty="0" lang="en-US" err="1"/>
              <a:t>solium</a:t>
            </a:r>
            <a:r>
              <a:rPr b="1" dirty="0" lang="en-US"/>
              <a:t> infections can be made by doing the following tests: </a:t>
            </a:r>
          </a:p>
          <a:p>
            <a:pPr lvl="0"/>
            <a:r>
              <a:rPr b="1" dirty="0" lang="en-US"/>
              <a:t>Biopsy examination of the infected tissue</a:t>
            </a:r>
          </a:p>
          <a:p>
            <a:pPr lvl="0"/>
            <a:r>
              <a:rPr b="1" dirty="0" lang="en-US"/>
              <a:t>X-ray examination to locate the calcified </a:t>
            </a:r>
            <a:r>
              <a:rPr b="1" dirty="0" lang="en-US" err="1"/>
              <a:t>cysticercus</a:t>
            </a:r>
            <a:endParaRPr b="1" dirty="0" lang="en-US"/>
          </a:p>
          <a:p>
            <a:pPr lvl="0"/>
            <a:r>
              <a:rPr b="1" dirty="0" lang="en-US"/>
              <a:t>Stool microscopy for ova and cyst</a:t>
            </a:r>
          </a:p>
          <a:p>
            <a:pPr>
              <a:buNone/>
            </a:pPr>
            <a:endParaRPr dirty="0" lang="en-US"/>
          </a:p>
        </p:txBody>
      </p:sp>
      <p:sp>
        <p:nvSpPr>
          <p:cNvPr id="1049222" name="Title 2"/>
          <p:cNvSpPr>
            <a:spLocks noGrp="1"/>
          </p:cNvSpPr>
          <p:nvPr>
            <p:ph type="title"/>
          </p:nvPr>
        </p:nvSpPr>
        <p:spPr/>
        <p:txBody>
          <a:bodyPr/>
          <a:p>
            <a:r>
              <a:rPr dirty="0" lang="en-US"/>
              <a:t>CONT</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854" name=""/>
        <p:cNvGrpSpPr/>
        <p:nvPr/>
      </p:nvGrpSpPr>
      <p:grpSpPr>
        <a:xfrm>
          <a:off x="0" y="0"/>
          <a:ext cx="0" cy="0"/>
          <a:chOff x="0" y="0"/>
          <a:chExt cx="0" cy="0"/>
        </a:xfrm>
      </p:grpSpPr>
      <p:sp>
        <p:nvSpPr>
          <p:cNvPr id="1049223" name="Content Placeholder 1"/>
          <p:cNvSpPr>
            <a:spLocks noGrp="1"/>
          </p:cNvSpPr>
          <p:nvPr>
            <p:ph idx="1"/>
          </p:nvPr>
        </p:nvSpPr>
        <p:spPr/>
        <p:txBody>
          <a:bodyPr/>
          <a:p>
            <a:r>
              <a:rPr b="1" dirty="0" sz="3200" lang="en-US"/>
              <a:t>Surgical removal of calcified </a:t>
            </a:r>
            <a:r>
              <a:rPr b="1" dirty="0" sz="3200" lang="en-US" err="1"/>
              <a:t>cysticercus</a:t>
            </a:r>
            <a:r>
              <a:rPr b="1" dirty="0" sz="3200" lang="en-US"/>
              <a:t> where possible as well as drug treatment with </a:t>
            </a:r>
            <a:r>
              <a:rPr b="1" dirty="0" sz="3200" lang="en-US" err="1"/>
              <a:t>niclosamide</a:t>
            </a:r>
            <a:r>
              <a:rPr b="1" dirty="0" sz="3200" lang="en-US"/>
              <a:t> 2gm. </a:t>
            </a:r>
          </a:p>
          <a:p>
            <a:r>
              <a:rPr b="1" dirty="0" sz="3200" lang="en-US"/>
              <a:t>The dose is 1gm chewed and washed down with water followed one hour later by 1gm.</a:t>
            </a:r>
          </a:p>
          <a:p>
            <a:pPr>
              <a:buNone/>
            </a:pPr>
            <a:endParaRPr dirty="0" lang="en-US"/>
          </a:p>
        </p:txBody>
      </p:sp>
      <p:sp>
        <p:nvSpPr>
          <p:cNvPr id="1049224" name="Title 2"/>
          <p:cNvSpPr>
            <a:spLocks noGrp="1"/>
          </p:cNvSpPr>
          <p:nvPr>
            <p:ph type="title"/>
          </p:nvPr>
        </p:nvSpPr>
        <p:spPr/>
        <p:txBody>
          <a:bodyPr/>
          <a:p>
            <a:r>
              <a:rPr dirty="0" lang="en-US"/>
              <a:t>Management</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225" name="Content Placeholder 1"/>
          <p:cNvSpPr>
            <a:spLocks noGrp="1"/>
          </p:cNvSpPr>
          <p:nvPr>
            <p:ph idx="1"/>
          </p:nvPr>
        </p:nvSpPr>
        <p:spPr/>
        <p:txBody>
          <a:bodyPr/>
          <a:p>
            <a:pPr lvl="0"/>
            <a:r>
              <a:rPr b="1" dirty="0" lang="en-US"/>
              <a:t>Proper disposal of human </a:t>
            </a:r>
            <a:r>
              <a:rPr b="1" dirty="0" lang="en-US" err="1"/>
              <a:t>faeces</a:t>
            </a:r>
            <a:r>
              <a:rPr b="1" dirty="0" lang="en-US"/>
              <a:t> in toilets instead of in the field and within reach of cattle and pigs</a:t>
            </a:r>
          </a:p>
          <a:p>
            <a:pPr lvl="0"/>
            <a:r>
              <a:rPr b="1" dirty="0" lang="en-US"/>
              <a:t>Ensuring that beef, pork and fish are thoroughly cooked</a:t>
            </a:r>
          </a:p>
          <a:p>
            <a:pPr lvl="0"/>
            <a:r>
              <a:rPr b="1" dirty="0" lang="en-US"/>
              <a:t>Eating only meats that have been inspected</a:t>
            </a:r>
          </a:p>
          <a:p>
            <a:pPr lvl="0"/>
            <a:r>
              <a:rPr b="1" dirty="0" lang="en-US"/>
              <a:t>Burying in deep pits or incinerating the </a:t>
            </a:r>
            <a:r>
              <a:rPr b="1" dirty="0" lang="en-US" err="1"/>
              <a:t>carcases</a:t>
            </a:r>
            <a:r>
              <a:rPr b="1" dirty="0" lang="en-US"/>
              <a:t> of heavily infected cattle and pigs</a:t>
            </a:r>
          </a:p>
          <a:p>
            <a:pPr>
              <a:buNone/>
            </a:pPr>
            <a:endParaRPr b="1" dirty="0" lang="en-US"/>
          </a:p>
        </p:txBody>
      </p:sp>
      <p:sp>
        <p:nvSpPr>
          <p:cNvPr id="1049226" name="Title 2"/>
          <p:cNvSpPr>
            <a:spLocks noGrp="1"/>
          </p:cNvSpPr>
          <p:nvPr>
            <p:ph type="title"/>
          </p:nvPr>
        </p:nvSpPr>
        <p:spPr/>
        <p:txBody>
          <a:bodyPr/>
          <a:p>
            <a:r>
              <a:rPr dirty="0" lang="en-US"/>
              <a:t>Prevention and control</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227" name="Content Placeholder 1"/>
          <p:cNvSpPr>
            <a:spLocks noGrp="1"/>
          </p:cNvSpPr>
          <p:nvPr>
            <p:ph idx="1"/>
          </p:nvPr>
        </p:nvSpPr>
        <p:spPr/>
        <p:txBody>
          <a:bodyPr>
            <a:normAutofit/>
          </a:bodyPr>
          <a:p>
            <a:r>
              <a:rPr b="1" dirty="0" lang="en-US" err="1"/>
              <a:t>Strongyloidiasis</a:t>
            </a:r>
            <a:r>
              <a:rPr b="1" dirty="0" lang="en-US"/>
              <a:t> is a chronic parasitic infection of humans caused </a:t>
            </a:r>
            <a:r>
              <a:rPr b="1" dirty="0" lang="en-US" err="1"/>
              <a:t>by</a:t>
            </a:r>
            <a:r>
              <a:rPr b="1" dirty="0" i="1" lang="en-US" err="1"/>
              <a:t>Strongyloides</a:t>
            </a:r>
            <a:r>
              <a:rPr b="1" dirty="0" i="1" lang="en-US"/>
              <a:t> </a:t>
            </a:r>
            <a:r>
              <a:rPr b="1" dirty="0" i="1" lang="en-US" err="1"/>
              <a:t>stercoralis</a:t>
            </a:r>
            <a:r>
              <a:rPr b="1" dirty="0" i="1" lang="en-US"/>
              <a:t> </a:t>
            </a:r>
            <a:r>
              <a:rPr b="1" dirty="0" lang="en-US"/>
              <a:t>(and rarely </a:t>
            </a:r>
            <a:r>
              <a:rPr b="1" dirty="0" i="1" lang="en-US"/>
              <a:t>S. </a:t>
            </a:r>
            <a:r>
              <a:rPr b="1" dirty="0" i="1" lang="en-US" err="1"/>
              <a:t>fülleborni</a:t>
            </a:r>
            <a:r>
              <a:rPr b="1" dirty="0" lang="en-US"/>
              <a:t>)</a:t>
            </a:r>
          </a:p>
          <a:p>
            <a:pPr fontAlgn="base"/>
            <a:r>
              <a:rPr b="1" dirty="0" lang="en-US"/>
              <a:t>Transmission occurs mainly in tropical and subtropical regions but also in countries with temperate climates.</a:t>
            </a:r>
          </a:p>
          <a:p>
            <a:pPr fontAlgn="base"/>
            <a:r>
              <a:rPr b="1" dirty="0" lang="en-US"/>
              <a:t>Infection is acquired through direct contact with contaminated soil during agricultural, domestic and recreational activities.</a:t>
            </a:r>
          </a:p>
          <a:p>
            <a:endParaRPr dirty="0" lang="en-US"/>
          </a:p>
        </p:txBody>
      </p:sp>
      <p:sp>
        <p:nvSpPr>
          <p:cNvPr id="1049228" name="Title 2"/>
          <p:cNvSpPr>
            <a:spLocks noGrp="1"/>
          </p:cNvSpPr>
          <p:nvPr>
            <p:ph type="title"/>
          </p:nvPr>
        </p:nvSpPr>
        <p:spPr/>
        <p:txBody>
          <a:bodyPr/>
          <a:p>
            <a:r>
              <a:rPr dirty="0" lang="en-US"/>
              <a:t>STRONGYLOIDIASIS</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857" name=""/>
        <p:cNvGrpSpPr/>
        <p:nvPr/>
      </p:nvGrpSpPr>
      <p:grpSpPr>
        <a:xfrm>
          <a:off x="0" y="0"/>
          <a:ext cx="0" cy="0"/>
          <a:chOff x="0" y="0"/>
          <a:chExt cx="0" cy="0"/>
        </a:xfrm>
      </p:grpSpPr>
      <p:sp>
        <p:nvSpPr>
          <p:cNvPr id="1049229" name="Content Placeholder 1"/>
          <p:cNvSpPr>
            <a:spLocks noGrp="1"/>
          </p:cNvSpPr>
          <p:nvPr>
            <p:ph idx="1"/>
          </p:nvPr>
        </p:nvSpPr>
        <p:spPr/>
        <p:txBody>
          <a:bodyPr>
            <a:noAutofit/>
          </a:bodyPr>
          <a:p>
            <a:r>
              <a:rPr b="1" dirty="0" sz="3200" lang="en-US" err="1"/>
              <a:t>Strongyloidiasis</a:t>
            </a:r>
            <a:r>
              <a:rPr b="1" dirty="0" sz="3200" lang="en-US"/>
              <a:t> is transmitted through direct penetration of human skin by infective larvae when in contact with soil.</a:t>
            </a:r>
          </a:p>
          <a:p>
            <a:r>
              <a:rPr b="1" dirty="0" sz="3200" lang="en-US"/>
              <a:t>Walking barefoot is therefore a major risk factor for acquiring the infection. </a:t>
            </a:r>
          </a:p>
          <a:p>
            <a:r>
              <a:rPr b="1" dirty="0" sz="3200" i="1" lang="en-US" err="1"/>
              <a:t>Strongyloides</a:t>
            </a:r>
            <a:r>
              <a:rPr b="1" dirty="0" sz="3200" i="1" lang="en-US"/>
              <a:t> spp.</a:t>
            </a:r>
            <a:r>
              <a:rPr b="1" dirty="0" sz="3200" lang="en-US"/>
              <a:t> Larvae penetrate the human host and reach the intestine where they mature into adults and produce eggs</a:t>
            </a:r>
          </a:p>
        </p:txBody>
      </p:sp>
      <p:sp>
        <p:nvSpPr>
          <p:cNvPr id="1049230" name="Title 2"/>
          <p:cNvSpPr>
            <a:spLocks noGrp="1"/>
          </p:cNvSpPr>
          <p:nvPr>
            <p:ph type="title"/>
          </p:nvPr>
        </p:nvSpPr>
        <p:spPr/>
        <p:txBody>
          <a:bodyPr>
            <a:normAutofit fontScale="90000"/>
          </a:bodyPr>
          <a:p>
            <a:br>
              <a:rPr dirty="0" lang="en-US"/>
            </a:br>
            <a:r>
              <a:rPr dirty="0" lang="en-US"/>
              <a:t>Transmission cycle</a:t>
            </a:r>
            <a:br>
              <a:rPr dirty="0" lang="en-US"/>
            </a:br>
            <a:endParaRPr dirty="0"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231" name="Content Placeholder 1"/>
          <p:cNvSpPr>
            <a:spLocks noGrp="1"/>
          </p:cNvSpPr>
          <p:nvPr>
            <p:ph idx="1"/>
          </p:nvPr>
        </p:nvSpPr>
        <p:spPr/>
        <p:txBody>
          <a:bodyPr>
            <a:normAutofit/>
          </a:bodyPr>
          <a:p>
            <a:r>
              <a:rPr b="1" dirty="0" sz="3200" lang="en-US"/>
              <a:t>The eggs hatch in the gut lumen and yield larvae that are evacuated in </a:t>
            </a:r>
            <a:r>
              <a:rPr b="1" dirty="0" sz="3200" lang="en-US" err="1"/>
              <a:t>faeces</a:t>
            </a:r>
            <a:r>
              <a:rPr b="1" dirty="0" sz="3200" lang="en-US"/>
              <a:t>. </a:t>
            </a:r>
          </a:p>
          <a:p>
            <a:r>
              <a:rPr b="1" dirty="0" sz="3200" lang="en-US"/>
              <a:t>The peculiarity of this worm is that some larvae are not excreted but reinvade the intestine or </a:t>
            </a:r>
            <a:r>
              <a:rPr b="1" dirty="0" sz="3200" lang="en-US" err="1"/>
              <a:t>perianal</a:t>
            </a:r>
            <a:r>
              <a:rPr b="1" dirty="0" sz="3200" lang="en-US"/>
              <a:t> skin to perpetuate the infection (“autoinfection cycle”).</a:t>
            </a:r>
          </a:p>
        </p:txBody>
      </p:sp>
      <p:sp>
        <p:nvSpPr>
          <p:cNvPr id="1049232" name="Title 2"/>
          <p:cNvSpPr>
            <a:spLocks noGrp="1"/>
          </p:cNvSpPr>
          <p:nvPr>
            <p:ph type="title"/>
          </p:nvPr>
        </p:nvSpPr>
        <p:spPr/>
        <p:txBody>
          <a:bodyPr/>
          <a:p>
            <a:r>
              <a:rPr dirty="0" lang="en-US"/>
              <a:t>cont</a:t>
            </a: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233" name="Content Placeholder 1"/>
          <p:cNvSpPr>
            <a:spLocks noGrp="1"/>
          </p:cNvSpPr>
          <p:nvPr>
            <p:ph idx="1"/>
          </p:nvPr>
        </p:nvSpPr>
        <p:spPr/>
        <p:txBody>
          <a:bodyPr>
            <a:normAutofit lnSpcReduction="10000"/>
          </a:bodyPr>
          <a:p>
            <a:pPr>
              <a:buNone/>
            </a:pPr>
            <a:r>
              <a:rPr b="1" dirty="0" lang="en-US"/>
              <a:t>Is </a:t>
            </a:r>
            <a:r>
              <a:rPr b="1" dirty="0" lang="en-US" err="1"/>
              <a:t>ussually</a:t>
            </a:r>
            <a:r>
              <a:rPr b="1" dirty="0" lang="en-US"/>
              <a:t> asymptomatic and if symptoms are </a:t>
            </a:r>
            <a:r>
              <a:rPr b="1" dirty="0" lang="en-US" err="1"/>
              <a:t>present,they</a:t>
            </a:r>
            <a:r>
              <a:rPr b="1" dirty="0" lang="en-US"/>
              <a:t> include:</a:t>
            </a:r>
          </a:p>
          <a:p>
            <a:pPr>
              <a:buFont typeface="Wingdings" pitchFamily="2" charset="2"/>
              <a:buChar char="q"/>
            </a:pPr>
            <a:r>
              <a:rPr b="1" dirty="0" lang="en-US"/>
              <a:t>Upper abdominal pain or burning.</a:t>
            </a:r>
          </a:p>
          <a:p>
            <a:pPr>
              <a:buFont typeface="Wingdings" pitchFamily="2" charset="2"/>
              <a:buChar char="q"/>
            </a:pPr>
            <a:r>
              <a:rPr b="1" dirty="0" lang="en-US"/>
              <a:t>Diarrhea or alternating diarrhea and constipation.</a:t>
            </a:r>
          </a:p>
          <a:p>
            <a:pPr>
              <a:buFont typeface="Wingdings" pitchFamily="2" charset="2"/>
              <a:buChar char="q"/>
            </a:pPr>
            <a:r>
              <a:rPr b="1" dirty="0" lang="en-US"/>
              <a:t>A cough.</a:t>
            </a:r>
          </a:p>
          <a:p>
            <a:pPr>
              <a:buFont typeface="Wingdings" pitchFamily="2" charset="2"/>
              <a:buChar char="q"/>
            </a:pPr>
            <a:r>
              <a:rPr b="1" dirty="0" lang="en-US"/>
              <a:t>A rash.</a:t>
            </a:r>
          </a:p>
          <a:p>
            <a:pPr>
              <a:buFont typeface="Wingdings" pitchFamily="2" charset="2"/>
              <a:buChar char="q"/>
            </a:pPr>
            <a:r>
              <a:rPr b="1" dirty="0" lang="en-US"/>
              <a:t>Red hives near the anus {</a:t>
            </a:r>
            <a:r>
              <a:rPr b="1" dirty="0" lang="en-US" err="1"/>
              <a:t>urticaria</a:t>
            </a:r>
            <a:r>
              <a:rPr b="1" dirty="0" lang="en-US"/>
              <a:t>}</a:t>
            </a:r>
          </a:p>
          <a:p>
            <a:pPr>
              <a:buFont typeface="Wingdings" pitchFamily="2" charset="2"/>
              <a:buChar char="q"/>
            </a:pPr>
            <a:r>
              <a:rPr b="1" dirty="0" lang="en-US"/>
              <a:t>Vomiting.</a:t>
            </a:r>
          </a:p>
          <a:p>
            <a:pPr>
              <a:buFont typeface="Wingdings" pitchFamily="2" charset="2"/>
              <a:buChar char="q"/>
            </a:pPr>
            <a:r>
              <a:rPr b="1" dirty="0" lang="en-US"/>
              <a:t>Weight loss</a:t>
            </a:r>
            <a:r>
              <a:rPr dirty="0" lang="en-US"/>
              <a:t>.</a:t>
            </a:r>
          </a:p>
          <a:p>
            <a:endParaRPr dirty="0" lang="en-US"/>
          </a:p>
        </p:txBody>
      </p:sp>
      <p:sp>
        <p:nvSpPr>
          <p:cNvPr id="1049234" name="Title 2"/>
          <p:cNvSpPr>
            <a:spLocks noGrp="1"/>
          </p:cNvSpPr>
          <p:nvPr>
            <p:ph type="title"/>
          </p:nvPr>
        </p:nvSpPr>
        <p:spPr/>
        <p:txBody>
          <a:bodyPr/>
          <a:p>
            <a:r>
              <a:rPr dirty="0" lang="en-US"/>
              <a:t>Symptoms </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860" name=""/>
        <p:cNvGrpSpPr/>
        <p:nvPr/>
      </p:nvGrpSpPr>
      <p:grpSpPr>
        <a:xfrm>
          <a:off x="0" y="0"/>
          <a:ext cx="0" cy="0"/>
          <a:chOff x="0" y="0"/>
          <a:chExt cx="0" cy="0"/>
        </a:xfrm>
      </p:grpSpPr>
      <p:sp>
        <p:nvSpPr>
          <p:cNvPr id="1049235" name="Content Placeholder 1"/>
          <p:cNvSpPr>
            <a:spLocks noGrp="1"/>
          </p:cNvSpPr>
          <p:nvPr>
            <p:ph idx="1"/>
          </p:nvPr>
        </p:nvSpPr>
        <p:spPr/>
        <p:txBody>
          <a:bodyPr>
            <a:normAutofit/>
          </a:bodyPr>
          <a:p>
            <a:r>
              <a:rPr b="1" dirty="0" sz="3200" lang="en-US"/>
              <a:t>The gold standard for the diagnosis of </a:t>
            </a:r>
            <a:r>
              <a:rPr b="1" dirty="0" sz="3200" i="1" lang="en-US" err="1"/>
              <a:t>Strongyloides</a:t>
            </a:r>
            <a:r>
              <a:rPr b="1" dirty="0" sz="3200" lang="en-US"/>
              <a:t> is serial stool examination for Ova.</a:t>
            </a:r>
          </a:p>
          <a:p>
            <a:r>
              <a:rPr b="1" dirty="0" sz="3200" lang="en-US"/>
              <a:t>Duodenal aspirate is more sensitive than stool examination, and duodenal biopsy may reveal parasites in the gastric and duodenal glands</a:t>
            </a:r>
          </a:p>
        </p:txBody>
      </p:sp>
      <p:sp>
        <p:nvSpPr>
          <p:cNvPr id="1049236" name="Title 2"/>
          <p:cNvSpPr>
            <a:spLocks noGrp="1"/>
          </p:cNvSpPr>
          <p:nvPr>
            <p:ph type="title"/>
          </p:nvPr>
        </p:nvSpPr>
        <p:spPr/>
        <p:txBody>
          <a:bodyPr/>
          <a:p>
            <a:r>
              <a:rPr dirty="0" lang="en-US"/>
              <a:t>Diagnosis </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237" name="Content Placeholder 1"/>
          <p:cNvSpPr>
            <a:spLocks noGrp="1"/>
          </p:cNvSpPr>
          <p:nvPr>
            <p:ph idx="1"/>
          </p:nvPr>
        </p:nvSpPr>
        <p:spPr/>
        <p:txBody>
          <a:bodyPr/>
          <a:p>
            <a:r>
              <a:rPr b="1" dirty="0" lang="en-US" u="sng"/>
              <a:t>First line therapy</a:t>
            </a:r>
            <a:br>
              <a:rPr b="1" dirty="0" lang="en-US"/>
            </a:br>
            <a:r>
              <a:rPr b="1" dirty="0" lang="en-US" err="1"/>
              <a:t>Ivermectin</a:t>
            </a:r>
            <a:r>
              <a:rPr b="1" dirty="0" lang="en-US"/>
              <a:t>, in a single dose, 200 µg/kg orally for 1-2 days</a:t>
            </a:r>
          </a:p>
          <a:p>
            <a:r>
              <a:rPr b="1" dirty="0" lang="en-US" u="sng"/>
              <a:t>Alternative</a:t>
            </a:r>
            <a:endParaRPr b="1" dirty="0" lang="en-US"/>
          </a:p>
          <a:p>
            <a:r>
              <a:rPr b="1" dirty="0" lang="en-US" err="1"/>
              <a:t>Albendazole</a:t>
            </a:r>
            <a:r>
              <a:rPr b="1" dirty="0" lang="en-US"/>
              <a:t>, 400 mg orally two times a day for 7 days.</a:t>
            </a:r>
          </a:p>
          <a:p>
            <a:endParaRPr dirty="0" lang="en-US"/>
          </a:p>
        </p:txBody>
      </p:sp>
      <p:sp>
        <p:nvSpPr>
          <p:cNvPr id="1049238" name="Title 2"/>
          <p:cNvSpPr>
            <a:spLocks noGrp="1"/>
          </p:cNvSpPr>
          <p:nvPr>
            <p:ph type="title"/>
          </p:nvPr>
        </p:nvSpPr>
        <p:spPr/>
        <p:txBody>
          <a:bodyPr/>
          <a:p>
            <a:r>
              <a:rPr dirty="0" lang="en-US" err="1"/>
              <a:t>Treament</a:t>
            </a:r>
            <a:r>
              <a:rPr dirty="0" lang="en-US"/>
              <a:t> </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239" name="Content Placeholder 1"/>
          <p:cNvSpPr>
            <a:spLocks noGrp="1"/>
          </p:cNvSpPr>
          <p:nvPr>
            <p:ph idx="1"/>
          </p:nvPr>
        </p:nvSpPr>
        <p:spPr/>
        <p:txBody>
          <a:bodyPr>
            <a:normAutofit/>
          </a:bodyPr>
          <a:p>
            <a:r>
              <a:rPr b="1" dirty="0" sz="3200" lang="en-US"/>
              <a:t>The best way to prevent </a:t>
            </a:r>
            <a:r>
              <a:rPr b="1" dirty="0" sz="3200" i="1" lang="en-US" err="1"/>
              <a:t>strongyloides</a:t>
            </a:r>
            <a:r>
              <a:rPr b="1" dirty="0" sz="3200" lang="en-US"/>
              <a:t> infection is to wear shoes  walking on soil</a:t>
            </a:r>
          </a:p>
          <a:p>
            <a:r>
              <a:rPr b="1" dirty="0" sz="3200" lang="en-US"/>
              <a:t> Avoid contact with fecal matter or sewage. </a:t>
            </a:r>
          </a:p>
          <a:p>
            <a:r>
              <a:rPr b="1" dirty="0" sz="3200" lang="en-US"/>
              <a:t>Proper sewage disposal and fecal management</a:t>
            </a:r>
          </a:p>
        </p:txBody>
      </p:sp>
      <p:sp>
        <p:nvSpPr>
          <p:cNvPr id="1049240" name="Title 2"/>
          <p:cNvSpPr>
            <a:spLocks noGrp="1"/>
          </p:cNvSpPr>
          <p:nvPr>
            <p:ph type="title"/>
          </p:nvPr>
        </p:nvSpPr>
        <p:spPr/>
        <p:txBody>
          <a:bodyPr/>
          <a:p>
            <a:r>
              <a:rPr dirty="0" lang="en-US"/>
              <a:t>Prevention and control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8701" name="Content Placeholder 1"/>
          <p:cNvSpPr>
            <a:spLocks noGrp="1"/>
          </p:cNvSpPr>
          <p:nvPr>
            <p:ph idx="1"/>
          </p:nvPr>
        </p:nvSpPr>
        <p:spPr/>
        <p:txBody>
          <a:bodyPr/>
          <a:p>
            <a:r>
              <a:rPr b="1" dirty="0" lang="en-US"/>
              <a:t>Conditions to be covered in this section include:</a:t>
            </a:r>
          </a:p>
          <a:p>
            <a:pPr indent="-514350" lvl="2" marL="1117854">
              <a:buFont typeface="+mj-lt"/>
              <a:buAutoNum type="arabicParenR"/>
            </a:pPr>
            <a:r>
              <a:rPr b="1" dirty="0" sz="2800" lang="en-US"/>
              <a:t>Influenza</a:t>
            </a:r>
          </a:p>
          <a:p>
            <a:pPr indent="-514350" lvl="2" marL="1117854">
              <a:buFont typeface="+mj-lt"/>
              <a:buAutoNum type="arabicParenR"/>
            </a:pPr>
            <a:r>
              <a:rPr b="1" dirty="0" sz="2800" lang="en-US"/>
              <a:t>Mumps</a:t>
            </a:r>
          </a:p>
          <a:p>
            <a:pPr indent="-514350" lvl="2" marL="1117854">
              <a:buFont typeface="+mj-lt"/>
              <a:buAutoNum type="arabicParenR"/>
            </a:pPr>
            <a:r>
              <a:rPr b="1" dirty="0" sz="2800" lang="en-US"/>
              <a:t>Rubella</a:t>
            </a:r>
          </a:p>
          <a:p>
            <a:pPr indent="-514350" lvl="2" marL="1117854">
              <a:buFont typeface="+mj-lt"/>
              <a:buAutoNum type="arabicParenR"/>
            </a:pPr>
            <a:r>
              <a:rPr b="1" dirty="0" sz="2800" lang="en-US"/>
              <a:t>Any other disease of national importance</a:t>
            </a:r>
          </a:p>
        </p:txBody>
      </p:sp>
      <p:sp>
        <p:nvSpPr>
          <p:cNvPr id="1048702" name="Title 2"/>
          <p:cNvSpPr>
            <a:spLocks noGrp="1"/>
          </p:cNvSpPr>
          <p:nvPr>
            <p:ph type="title"/>
          </p:nvPr>
        </p:nvSpPr>
        <p:spPr/>
        <p:txBody>
          <a:bodyPr/>
          <a:p>
            <a:pPr algn="l" lvl="3" rtl="0">
              <a:spcBef>
                <a:spcPct val="0"/>
              </a:spcBef>
            </a:pPr>
            <a:r>
              <a:rPr b="1" dirty="0" sz="3000" lang="en-US" err="1"/>
              <a:t>F.Selected</a:t>
            </a:r>
            <a:r>
              <a:rPr b="1" dirty="0" sz="3000" lang="en-US"/>
              <a:t> airborne diseases</a:t>
            </a:r>
            <a:br>
              <a:rPr b="1" dirty="0" sz="3000" lang="en-US"/>
            </a:br>
            <a:endParaRPr dirty="0"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863" name=""/>
        <p:cNvGrpSpPr/>
        <p:nvPr/>
      </p:nvGrpSpPr>
      <p:grpSpPr>
        <a:xfrm>
          <a:off x="0" y="0"/>
          <a:ext cx="0" cy="0"/>
          <a:chOff x="0" y="0"/>
          <a:chExt cx="0" cy="0"/>
        </a:xfrm>
      </p:grpSpPr>
      <p:sp>
        <p:nvSpPr>
          <p:cNvPr id="1049241" name="Title 1"/>
          <p:cNvSpPr>
            <a:spLocks noGrp="1"/>
          </p:cNvSpPr>
          <p:nvPr>
            <p:ph type="ctrTitle"/>
          </p:nvPr>
        </p:nvSpPr>
        <p:spPr/>
        <p:txBody>
          <a:bodyPr>
            <a:normAutofit/>
          </a:bodyPr>
          <a:p>
            <a:pPr algn="ctr"/>
            <a:r>
              <a:rPr dirty="0" lang="en-US"/>
              <a:t>SELECTED COMMUNICABLE DISEASES</a:t>
            </a:r>
          </a:p>
        </p:txBody>
      </p:sp>
      <p:sp>
        <p:nvSpPr>
          <p:cNvPr id="1049242" name="Subtitle 2"/>
          <p:cNvSpPr>
            <a:spLocks noGrp="1"/>
          </p:cNvSpPr>
          <p:nvPr>
            <p:ph type="subTitle" idx="1"/>
          </p:nvPr>
        </p:nvSpPr>
        <p:spPr/>
        <p:txBody>
          <a:bodyPr/>
          <a:p>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243" name="Content Placeholder 1"/>
          <p:cNvSpPr>
            <a:spLocks noGrp="1"/>
          </p:cNvSpPr>
          <p:nvPr>
            <p:ph idx="1"/>
          </p:nvPr>
        </p:nvSpPr>
        <p:spPr/>
        <p:txBody>
          <a:bodyPr>
            <a:noAutofit/>
          </a:bodyPr>
          <a:p>
            <a:r>
              <a:rPr b="1" dirty="0" sz="3200" lang="en-GB"/>
              <a:t>Poliomyelitis is an acute infectious viral disease of the anterior horn cells of the spinal cord and sometimes of the lower part of the brain. </a:t>
            </a:r>
          </a:p>
          <a:p>
            <a:r>
              <a:rPr b="1" dirty="0" sz="3200" lang="en-US"/>
              <a:t>The anterior horn cell is a portion of the spinal cord that contains the motor neurons responsible for body’s axial muscles.</a:t>
            </a:r>
            <a:r>
              <a:rPr dirty="0" sz="3200" lang="en-US"/>
              <a:t> </a:t>
            </a:r>
            <a:r>
              <a:rPr b="1" dirty="0" sz="3200" lang="en-US"/>
              <a:t>It forms the grey matter</a:t>
            </a:r>
            <a:endParaRPr b="1" dirty="0" sz="3200" lang="en-GB"/>
          </a:p>
        </p:txBody>
      </p:sp>
      <p:sp>
        <p:nvSpPr>
          <p:cNvPr id="1049244" name="Title 2"/>
          <p:cNvSpPr>
            <a:spLocks noGrp="1"/>
          </p:cNvSpPr>
          <p:nvPr>
            <p:ph type="title"/>
          </p:nvPr>
        </p:nvSpPr>
        <p:spPr/>
        <p:txBody>
          <a:bodyPr/>
          <a:p>
            <a:r>
              <a:rPr dirty="0" lang="en-US"/>
              <a:t>POLIOMYELITIS</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245" name="Content Placeholder 1"/>
          <p:cNvSpPr>
            <a:spLocks noGrp="1"/>
          </p:cNvSpPr>
          <p:nvPr>
            <p:ph idx="1"/>
          </p:nvPr>
        </p:nvSpPr>
        <p:spPr/>
        <p:txBody>
          <a:bodyPr>
            <a:normAutofit lnSpcReduction="10000"/>
          </a:bodyPr>
          <a:p>
            <a:r>
              <a:rPr b="1" dirty="0" sz="3200" lang="en-GB"/>
              <a:t>It usually affects children under five but more commonly children under three. </a:t>
            </a:r>
          </a:p>
          <a:p>
            <a:r>
              <a:rPr b="1" dirty="0" sz="3200" lang="en-GB"/>
              <a:t>It is characterised by varying degrees of paralysis</a:t>
            </a:r>
          </a:p>
          <a:p>
            <a:r>
              <a:rPr b="1" dirty="0" sz="3200" lang="en-GB"/>
              <a:t>Also known as infantile paralysis or polio</a:t>
            </a:r>
          </a:p>
          <a:p>
            <a:r>
              <a:rPr b="1" dirty="0" sz="3200" lang="en-GB"/>
              <a:t>Infection with polio give a life long immunity</a:t>
            </a:r>
          </a:p>
          <a:p>
            <a:pPr>
              <a:buNone/>
            </a:pPr>
            <a:endParaRPr dirty="0" lang="en-US"/>
          </a:p>
        </p:txBody>
      </p:sp>
      <p:sp>
        <p:nvSpPr>
          <p:cNvPr id="1049246" name="Title 2"/>
          <p:cNvSpPr>
            <a:spLocks noGrp="1"/>
          </p:cNvSpPr>
          <p:nvPr>
            <p:ph type="title"/>
          </p:nvPr>
        </p:nvSpPr>
        <p:spPr/>
        <p:txBody>
          <a:bodyPr/>
          <a:p>
            <a:r>
              <a:rPr dirty="0" lang="en-US"/>
              <a:t>cont</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866" name=""/>
        <p:cNvGrpSpPr/>
        <p:nvPr/>
      </p:nvGrpSpPr>
      <p:grpSpPr>
        <a:xfrm>
          <a:off x="0" y="0"/>
          <a:ext cx="0" cy="0"/>
          <a:chOff x="0" y="0"/>
          <a:chExt cx="0" cy="0"/>
        </a:xfrm>
      </p:grpSpPr>
      <p:sp>
        <p:nvSpPr>
          <p:cNvPr id="1049247" name="Content Placeholder 1"/>
          <p:cNvSpPr>
            <a:spLocks noGrp="1"/>
          </p:cNvSpPr>
          <p:nvPr>
            <p:ph idx="1"/>
          </p:nvPr>
        </p:nvSpPr>
        <p:spPr/>
        <p:txBody>
          <a:bodyPr>
            <a:normAutofit/>
          </a:bodyPr>
          <a:p>
            <a:r>
              <a:rPr b="1" dirty="0" sz="3200" lang="en-US"/>
              <a:t>Causal organism : poliovirus</a:t>
            </a:r>
          </a:p>
          <a:p>
            <a:r>
              <a:rPr b="1" dirty="0" sz="3200" lang="en-US"/>
              <a:t>They are of three types ;</a:t>
            </a:r>
            <a:r>
              <a:rPr b="1" dirty="0" sz="3200" lang="en-GB"/>
              <a:t> </a:t>
            </a:r>
          </a:p>
          <a:p>
            <a:r>
              <a:rPr b="1" dirty="0" sz="3200" lang="en-GB"/>
              <a:t>Type one is known as </a:t>
            </a:r>
            <a:r>
              <a:rPr b="1" dirty="0" sz="3200" lang="en-GB" err="1"/>
              <a:t>Brunhilde</a:t>
            </a:r>
            <a:r>
              <a:rPr b="1" dirty="0" sz="3200" lang="en-GB"/>
              <a:t>, which is the most frequent cause of paralytic illness and responsible for epidemics. </a:t>
            </a:r>
          </a:p>
          <a:p>
            <a:r>
              <a:rPr b="1" dirty="0" sz="3200" lang="en-GB"/>
              <a:t>Type two is called </a:t>
            </a:r>
            <a:r>
              <a:rPr b="1" dirty="0" sz="3200" lang="en-GB" err="1"/>
              <a:t>Lansing:Responsible</a:t>
            </a:r>
            <a:r>
              <a:rPr b="1" dirty="0" sz="3200" lang="en-GB"/>
              <a:t> for sporadic cases</a:t>
            </a:r>
          </a:p>
        </p:txBody>
      </p:sp>
      <p:sp>
        <p:nvSpPr>
          <p:cNvPr id="1049248" name="Title 2"/>
          <p:cNvSpPr>
            <a:spLocks noGrp="1"/>
          </p:cNvSpPr>
          <p:nvPr>
            <p:ph type="title"/>
          </p:nvPr>
        </p:nvSpPr>
        <p:spPr/>
        <p:txBody>
          <a:bodyPr/>
          <a:p>
            <a:r>
              <a:rPr dirty="0" lang="en-US"/>
              <a:t>cont</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249" name="Content Placeholder 1"/>
          <p:cNvSpPr>
            <a:spLocks noGrp="1"/>
          </p:cNvSpPr>
          <p:nvPr>
            <p:ph idx="1"/>
          </p:nvPr>
        </p:nvSpPr>
        <p:spPr/>
        <p:txBody>
          <a:bodyPr/>
          <a:p>
            <a:r>
              <a:rPr b="1" dirty="0" sz="3200" lang="en-GB"/>
              <a:t>Type three is known as Leon. The latter two are less commonly associated with paralysis</a:t>
            </a:r>
          </a:p>
          <a:p>
            <a:r>
              <a:rPr b="1" dirty="0" sz="3200" lang="en-GB" err="1"/>
              <a:t>Reseirvor</a:t>
            </a:r>
            <a:r>
              <a:rPr b="1" dirty="0" sz="3200" lang="en-GB"/>
              <a:t> of </a:t>
            </a:r>
            <a:r>
              <a:rPr b="1" dirty="0" sz="3200" lang="en-GB" err="1"/>
              <a:t>infection:Man</a:t>
            </a:r>
            <a:r>
              <a:rPr b="1" dirty="0" sz="3200" lang="en-GB"/>
              <a:t> is the only </a:t>
            </a:r>
            <a:r>
              <a:rPr b="1" dirty="0" sz="3200" lang="en-GB" err="1"/>
              <a:t>reseirvor.Virus</a:t>
            </a:r>
            <a:r>
              <a:rPr b="1" dirty="0" sz="3200" lang="en-GB"/>
              <a:t> is present in throat and </a:t>
            </a:r>
            <a:r>
              <a:rPr b="1" dirty="0" sz="3200" lang="en-GB" err="1"/>
              <a:t>intestine.Feacal</a:t>
            </a:r>
            <a:r>
              <a:rPr b="1" dirty="0" sz="3200" lang="en-GB"/>
              <a:t> and </a:t>
            </a:r>
            <a:r>
              <a:rPr b="1" dirty="0" sz="3200" lang="en-GB" err="1"/>
              <a:t>oropharyngeal</a:t>
            </a:r>
            <a:r>
              <a:rPr b="1" dirty="0" sz="3200" lang="en-GB"/>
              <a:t> secretions are infectious material</a:t>
            </a:r>
            <a:endParaRPr dirty="0" sz="3200" lang="en-US"/>
          </a:p>
          <a:p>
            <a:endParaRPr dirty="0" lang="en-US"/>
          </a:p>
        </p:txBody>
      </p:sp>
      <p:sp>
        <p:nvSpPr>
          <p:cNvPr id="1049250" name="Title 2"/>
          <p:cNvSpPr>
            <a:spLocks noGrp="1"/>
          </p:cNvSpPr>
          <p:nvPr>
            <p:ph type="title"/>
          </p:nvPr>
        </p:nvSpPr>
        <p:spPr/>
        <p:txBody>
          <a:bodyPr/>
          <a:p>
            <a:r>
              <a:rPr dirty="0" lang="en-US"/>
              <a:t>cont</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251" name="Content Placeholder 1"/>
          <p:cNvSpPr>
            <a:spLocks noGrp="1"/>
          </p:cNvSpPr>
          <p:nvPr>
            <p:ph idx="1"/>
          </p:nvPr>
        </p:nvSpPr>
        <p:spPr/>
        <p:txBody>
          <a:bodyPr>
            <a:noAutofit/>
          </a:bodyPr>
          <a:p>
            <a:r>
              <a:rPr b="1" dirty="0" sz="3200" lang="en-US"/>
              <a:t>There two are main routes of transmission:</a:t>
            </a:r>
          </a:p>
          <a:p>
            <a:pPr>
              <a:buFont typeface="Wingdings" pitchFamily="2" charset="2"/>
              <a:buChar char="q"/>
            </a:pPr>
            <a:r>
              <a:rPr b="1" dirty="0" sz="3200" lang="en-US" err="1"/>
              <a:t>Feacal</a:t>
            </a:r>
            <a:r>
              <a:rPr b="1" dirty="0" sz="3200" lang="en-US"/>
              <a:t>/oral </a:t>
            </a:r>
            <a:r>
              <a:rPr b="1" dirty="0" sz="3200" lang="en-US" err="1"/>
              <a:t>route:Through</a:t>
            </a:r>
            <a:r>
              <a:rPr b="1" dirty="0" sz="3200" lang="en-US"/>
              <a:t> contaminated </a:t>
            </a:r>
            <a:r>
              <a:rPr b="1" dirty="0" sz="3200" lang="en-US" err="1"/>
              <a:t>water,food,fingers,milk</a:t>
            </a:r>
            <a:r>
              <a:rPr b="1" dirty="0" sz="3200" lang="en-US"/>
              <a:t> </a:t>
            </a:r>
            <a:r>
              <a:rPr b="1" dirty="0" sz="3200" lang="en-US" err="1"/>
              <a:t>etc,where</a:t>
            </a:r>
            <a:r>
              <a:rPr b="1" dirty="0" sz="3200" lang="en-US"/>
              <a:t> hygiene is poor.</a:t>
            </a:r>
          </a:p>
          <a:p>
            <a:pPr>
              <a:buFont typeface="Wingdings" pitchFamily="2" charset="2"/>
              <a:buChar char="q"/>
            </a:pPr>
            <a:r>
              <a:rPr b="1" dirty="0" sz="3200" lang="en-US"/>
              <a:t>Droplet infection: Droplet spread from coughing and sneezing during acute stage.</a:t>
            </a:r>
          </a:p>
          <a:p>
            <a:pPr>
              <a:buNone/>
            </a:pPr>
            <a:r>
              <a:rPr b="1" dirty="0" sz="3200" lang="en-US"/>
              <a:t>Incubation period: 7 to 14 days</a:t>
            </a:r>
          </a:p>
        </p:txBody>
      </p:sp>
      <p:sp>
        <p:nvSpPr>
          <p:cNvPr id="1049252" name="Title 2"/>
          <p:cNvSpPr>
            <a:spLocks noGrp="1"/>
          </p:cNvSpPr>
          <p:nvPr>
            <p:ph type="title"/>
          </p:nvPr>
        </p:nvSpPr>
        <p:spPr/>
        <p:txBody>
          <a:bodyPr/>
          <a:p>
            <a:r>
              <a:rPr dirty="0" lang="en-US"/>
              <a:t>Mode of transmission</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869" name=""/>
        <p:cNvGrpSpPr/>
        <p:nvPr/>
      </p:nvGrpSpPr>
      <p:grpSpPr>
        <a:xfrm>
          <a:off x="0" y="0"/>
          <a:ext cx="0" cy="0"/>
          <a:chOff x="0" y="0"/>
          <a:chExt cx="0" cy="0"/>
        </a:xfrm>
      </p:grpSpPr>
      <p:sp>
        <p:nvSpPr>
          <p:cNvPr id="1049253" name="Content Placeholder 1"/>
          <p:cNvSpPr>
            <a:spLocks noGrp="1"/>
          </p:cNvSpPr>
          <p:nvPr>
            <p:ph idx="1"/>
          </p:nvPr>
        </p:nvSpPr>
        <p:spPr/>
        <p:txBody>
          <a:bodyPr/>
          <a:p>
            <a:r>
              <a:rPr b="1" dirty="0" lang="en-US"/>
              <a:t>Source of virus: feces and </a:t>
            </a:r>
            <a:r>
              <a:rPr b="1" dirty="0" lang="en-US" err="1"/>
              <a:t>oropharyngeal</a:t>
            </a:r>
            <a:r>
              <a:rPr b="1" dirty="0" lang="en-US"/>
              <a:t> secretions of infected persons.</a:t>
            </a:r>
          </a:p>
          <a:p>
            <a:r>
              <a:rPr b="1" dirty="0" lang="en-US"/>
              <a:t>The Fives F’s are common routes of entry. They include : </a:t>
            </a:r>
            <a:r>
              <a:rPr b="1" dirty="0" lang="en-GB"/>
              <a:t>Fingers, Flies, Faeces, Fluids </a:t>
            </a:r>
          </a:p>
          <a:p>
            <a:r>
              <a:rPr b="1" dirty="0" lang="en-GB"/>
              <a:t>and Food</a:t>
            </a:r>
            <a:endParaRPr dirty="0" lang="en-US"/>
          </a:p>
          <a:p>
            <a:r>
              <a:rPr b="1" dirty="0" lang="en-US"/>
              <a:t>Period of communicability : virus is present in throat and feces shortly after infection and persists for about 1 week in throat and 4-6 weeks in feces</a:t>
            </a:r>
            <a:endParaRPr dirty="0" lang="en-US"/>
          </a:p>
        </p:txBody>
      </p:sp>
      <p:sp>
        <p:nvSpPr>
          <p:cNvPr id="1049254" name="Title 2"/>
          <p:cNvSpPr>
            <a:spLocks noGrp="1"/>
          </p:cNvSpPr>
          <p:nvPr>
            <p:ph type="title"/>
          </p:nvPr>
        </p:nvSpPr>
        <p:spPr/>
        <p:txBody>
          <a:bodyPr/>
          <a:p>
            <a:r>
              <a:rPr dirty="0" lang="en-US"/>
              <a:t>cont</a:t>
            </a: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255" name="Content Placeholder 1"/>
          <p:cNvSpPr>
            <a:spLocks noGrp="1"/>
          </p:cNvSpPr>
          <p:nvPr>
            <p:ph idx="1"/>
          </p:nvPr>
        </p:nvSpPr>
        <p:spPr/>
        <p:txBody>
          <a:bodyPr/>
          <a:p>
            <a:r>
              <a:rPr b="1" dirty="0" sz="4000" lang="en-US"/>
              <a:t>Lack of </a:t>
            </a:r>
            <a:r>
              <a:rPr b="1" dirty="0" sz="4000" lang="en-US" err="1"/>
              <a:t>immunisation</a:t>
            </a:r>
            <a:endParaRPr b="1" dirty="0" sz="4000" lang="en-US"/>
          </a:p>
          <a:p>
            <a:r>
              <a:rPr b="1" dirty="0" sz="4000" lang="en-US"/>
              <a:t>Poor hygiene</a:t>
            </a:r>
          </a:p>
          <a:p>
            <a:r>
              <a:rPr b="1" dirty="0" sz="4000" lang="en-US"/>
              <a:t>Young age</a:t>
            </a:r>
          </a:p>
          <a:p>
            <a:r>
              <a:rPr b="1" dirty="0" sz="4000" lang="en-US"/>
              <a:t>Over crowding</a:t>
            </a:r>
          </a:p>
          <a:p>
            <a:endParaRPr dirty="0" lang="en-US"/>
          </a:p>
        </p:txBody>
      </p:sp>
      <p:sp>
        <p:nvSpPr>
          <p:cNvPr id="1049256" name="Title 2"/>
          <p:cNvSpPr>
            <a:spLocks noGrp="1"/>
          </p:cNvSpPr>
          <p:nvPr>
            <p:ph type="title"/>
          </p:nvPr>
        </p:nvSpPr>
        <p:spPr/>
        <p:txBody>
          <a:bodyPr/>
          <a:p>
            <a:r>
              <a:rPr dirty="0" lang="en-US"/>
              <a:t>Risk factors</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257" name="Content Placeholder 1"/>
          <p:cNvSpPr>
            <a:spLocks noGrp="1"/>
          </p:cNvSpPr>
          <p:nvPr>
            <p:ph idx="1"/>
          </p:nvPr>
        </p:nvSpPr>
        <p:spPr/>
        <p:txBody>
          <a:bodyPr>
            <a:normAutofit/>
          </a:bodyPr>
          <a:p>
            <a:pPr algn="just">
              <a:lnSpc>
                <a:spcPct val="90000"/>
              </a:lnSpc>
              <a:buNone/>
            </a:pPr>
            <a:r>
              <a:rPr b="1" dirty="0" sz="3200" lang="en-US"/>
              <a:t>The virus enters into  the mouth</a:t>
            </a:r>
          </a:p>
          <a:p>
            <a:pPr algn="just">
              <a:lnSpc>
                <a:spcPct val="90000"/>
              </a:lnSpc>
              <a:buNone/>
            </a:pPr>
            <a:r>
              <a:rPr b="1" dirty="0" sz="3200" lang="en-US"/>
              <a:t>Replication starts in pharynx, GI tract, </a:t>
            </a:r>
            <a:br>
              <a:rPr b="1" dirty="0" sz="3200" lang="en-US"/>
            </a:br>
            <a:r>
              <a:rPr b="1" dirty="0" sz="3200" lang="en-US"/>
              <a:t>local </a:t>
            </a:r>
            <a:r>
              <a:rPr b="1" dirty="0" sz="3200" lang="en-US" err="1"/>
              <a:t>lymphatics</a:t>
            </a:r>
            <a:endParaRPr b="1" dirty="0" sz="3200" lang="en-US"/>
          </a:p>
          <a:p>
            <a:pPr algn="just">
              <a:lnSpc>
                <a:spcPct val="90000"/>
              </a:lnSpc>
              <a:buNone/>
            </a:pPr>
            <a:r>
              <a:rPr b="1" dirty="0" sz="3200" lang="en-US"/>
              <a:t>Hematologic spread to </a:t>
            </a:r>
            <a:r>
              <a:rPr b="1" dirty="0" sz="3200" lang="en-US" err="1"/>
              <a:t>lymphatics</a:t>
            </a:r>
            <a:r>
              <a:rPr b="1" dirty="0" sz="3200" lang="en-US"/>
              <a:t> and central nervous system</a:t>
            </a:r>
          </a:p>
          <a:p>
            <a:pPr algn="just">
              <a:lnSpc>
                <a:spcPct val="90000"/>
              </a:lnSpc>
              <a:buNone/>
            </a:pPr>
            <a:r>
              <a:rPr b="1" dirty="0" sz="3200" lang="en-US"/>
              <a:t>Viral spread along nerve fibers</a:t>
            </a:r>
          </a:p>
          <a:p>
            <a:pPr algn="just">
              <a:lnSpc>
                <a:spcPct val="90000"/>
              </a:lnSpc>
              <a:buNone/>
            </a:pPr>
            <a:r>
              <a:rPr b="1" dirty="0" sz="3200" lang="en-US"/>
              <a:t>Destruction of motor neurons leading to paralysis</a:t>
            </a:r>
          </a:p>
          <a:p>
            <a:pPr algn="just"/>
            <a:endParaRPr b="1" dirty="0" sz="3200" lang="en-US"/>
          </a:p>
        </p:txBody>
      </p:sp>
      <p:sp>
        <p:nvSpPr>
          <p:cNvPr id="1049258" name="Title 2"/>
          <p:cNvSpPr>
            <a:spLocks noGrp="1"/>
          </p:cNvSpPr>
          <p:nvPr>
            <p:ph type="title"/>
          </p:nvPr>
        </p:nvSpPr>
        <p:spPr/>
        <p:txBody>
          <a:bodyPr/>
          <a:p>
            <a:r>
              <a:rPr dirty="0" lang="en-US"/>
              <a:t>Pathophysiology</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872" name=""/>
        <p:cNvGrpSpPr/>
        <p:nvPr/>
      </p:nvGrpSpPr>
      <p:grpSpPr>
        <a:xfrm>
          <a:off x="0" y="0"/>
          <a:ext cx="0" cy="0"/>
          <a:chOff x="0" y="0"/>
          <a:chExt cx="0" cy="0"/>
        </a:xfrm>
      </p:grpSpPr>
      <p:sp>
        <p:nvSpPr>
          <p:cNvPr id="1049259" name="Content Placeholder 1"/>
          <p:cNvSpPr>
            <a:spLocks noGrp="1"/>
          </p:cNvSpPr>
          <p:nvPr>
            <p:ph idx="1"/>
          </p:nvPr>
        </p:nvSpPr>
        <p:spPr>
          <a:xfrm>
            <a:off x="457200" y="1066800"/>
            <a:ext cx="8229600" cy="5334000"/>
          </a:xfrm>
        </p:spPr>
        <p:txBody>
          <a:bodyPr>
            <a:normAutofit/>
          </a:bodyPr>
          <a:p>
            <a:r>
              <a:rPr b="1" dirty="0" lang="en-US"/>
              <a:t>Clinical signs and symptoms are grouped into four</a:t>
            </a:r>
          </a:p>
          <a:p>
            <a:pPr>
              <a:buFont typeface="Wingdings" pitchFamily="2" charset="2"/>
              <a:buChar char="q"/>
            </a:pPr>
            <a:r>
              <a:rPr b="1" dirty="0" lang="en-US" err="1"/>
              <a:t>Prodromal</a:t>
            </a:r>
            <a:r>
              <a:rPr b="1" dirty="0" lang="en-US"/>
              <a:t> or minor illness stage characterized by:</a:t>
            </a:r>
          </a:p>
          <a:p>
            <a:pPr lvl="1">
              <a:buFont typeface="Wingdings" pitchFamily="2" charset="2"/>
              <a:buChar char="v"/>
            </a:pPr>
            <a:r>
              <a:rPr b="1" dirty="0" sz="2400" lang="en-US"/>
              <a:t>Fever,headache,irritabilty,Coryza,sorethroat,cough,vomiting,diarrhoea or constipation</a:t>
            </a:r>
          </a:p>
          <a:p>
            <a:pPr>
              <a:buFont typeface="Wingdings" pitchFamily="2" charset="2"/>
              <a:buChar char="q"/>
            </a:pPr>
            <a:r>
              <a:rPr b="1" dirty="0" lang="en-US"/>
              <a:t>Major illness stage is divided into three stages:</a:t>
            </a:r>
          </a:p>
          <a:p>
            <a:pPr indent="-457200" lvl="1" marL="850392">
              <a:buFont typeface="+mj-lt"/>
              <a:buAutoNum type="alphaLcParenR"/>
            </a:pPr>
            <a:r>
              <a:rPr b="1" dirty="0" sz="2800" lang="en-US" err="1"/>
              <a:t>Preparalytic</a:t>
            </a:r>
            <a:r>
              <a:rPr b="1" dirty="0" sz="2800" lang="en-US"/>
              <a:t> stage: fever of 39-40 </a:t>
            </a:r>
            <a:r>
              <a:rPr b="1" dirty="0" sz="2800" lang="en-US" err="1"/>
              <a:t>C,headache,malaise,vomiting</a:t>
            </a:r>
            <a:r>
              <a:rPr b="1" dirty="0" sz="2800" lang="en-US"/>
              <a:t>, anorexia and </a:t>
            </a:r>
            <a:r>
              <a:rPr b="1" dirty="0" sz="2800" lang="en-US" err="1"/>
              <a:t>diarrhoea.Symptoms</a:t>
            </a:r>
            <a:r>
              <a:rPr b="1" dirty="0" sz="2800" lang="en-US"/>
              <a:t> disappear after 1-2 days or progress to paralytic stage</a:t>
            </a:r>
            <a:r>
              <a:rPr dirty="0" lang="en-US"/>
              <a:t>.</a:t>
            </a:r>
          </a:p>
          <a:p>
            <a:pPr>
              <a:buFont typeface="Wingdings" pitchFamily="2" charset="2"/>
              <a:buChar char="q"/>
            </a:pPr>
            <a:endParaRPr dirty="0" lang="en-US"/>
          </a:p>
        </p:txBody>
      </p:sp>
      <p:sp>
        <p:nvSpPr>
          <p:cNvPr id="1049260" name="Title 2"/>
          <p:cNvSpPr>
            <a:spLocks noGrp="1"/>
          </p:cNvSpPr>
          <p:nvPr>
            <p:ph type="title"/>
          </p:nvPr>
        </p:nvSpPr>
        <p:spPr/>
        <p:txBody>
          <a:bodyPr/>
          <a:p>
            <a:r>
              <a:rPr dirty="0" lang="en-US"/>
              <a:t>Clinical presentation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8602" name="Content Placeholder 1"/>
          <p:cNvSpPr>
            <a:spLocks noGrp="1"/>
          </p:cNvSpPr>
          <p:nvPr>
            <p:ph idx="1"/>
          </p:nvPr>
        </p:nvSpPr>
        <p:spPr/>
        <p:txBody>
          <a:bodyPr/>
          <a:p>
            <a:r>
              <a:rPr b="1" dirty="0" sz="2800" lang="en-US"/>
              <a:t>Infection: Infection is the entry and development or multiplication of an infectious agent in the body of man or animals. An infection does not always cause illness. </a:t>
            </a:r>
          </a:p>
          <a:p>
            <a:r>
              <a:rPr b="1" dirty="0" sz="2800" lang="en-US"/>
              <a:t>Contamination: The presence of an infectious agent on a body surface, on or in clothes, beddings, surgical instruments or dressings, or other articles or substances including water and food</a:t>
            </a:r>
          </a:p>
          <a:p>
            <a:endParaRPr dirty="0" lang="en-US"/>
          </a:p>
        </p:txBody>
      </p:sp>
      <p:sp>
        <p:nvSpPr>
          <p:cNvPr id="1048603" name="Title 2"/>
          <p:cNvSpPr>
            <a:spLocks noGrp="1"/>
          </p:cNvSpPr>
          <p:nvPr>
            <p:ph type="title"/>
          </p:nvPr>
        </p:nvSpPr>
        <p:spPr/>
        <p:txBody>
          <a:bodyPr>
            <a:normAutofit fontScale="90000"/>
          </a:bodyPr>
          <a:p>
            <a:pPr algn="ctr"/>
            <a:r>
              <a:rPr dirty="0" lang="en-US"/>
              <a:t>Basic definitions related to communicable diseases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8703" name="Content Placeholder 1"/>
          <p:cNvSpPr>
            <a:spLocks noGrp="1"/>
          </p:cNvSpPr>
          <p:nvPr>
            <p:ph idx="1"/>
          </p:nvPr>
        </p:nvSpPr>
        <p:spPr/>
        <p:txBody>
          <a:bodyPr>
            <a:noAutofit/>
          </a:bodyPr>
          <a:p>
            <a:pPr>
              <a:lnSpc>
                <a:spcPct val="90000"/>
              </a:lnSpc>
            </a:pPr>
            <a:r>
              <a:rPr altLang="ur-PK" b="1" dirty="0" sz="3200" lang="en-US">
                <a:solidFill>
                  <a:srgbClr val="FF0000"/>
                </a:solidFill>
              </a:rPr>
              <a:t>Communicable disease:  </a:t>
            </a:r>
            <a:r>
              <a:rPr altLang="ur-PK" b="1" dirty="0" sz="3200" lang="en-US"/>
              <a:t>a disease that can be spread to a person from another person, an animal or object. Ex: common cold, influenza, tuberculosis, etc.</a:t>
            </a:r>
          </a:p>
          <a:p>
            <a:pPr>
              <a:lnSpc>
                <a:spcPct val="90000"/>
              </a:lnSpc>
            </a:pPr>
            <a:r>
              <a:rPr altLang="ur-PK" b="1" dirty="0" sz="3200" lang="en-US">
                <a:solidFill>
                  <a:srgbClr val="FF0000"/>
                </a:solidFill>
              </a:rPr>
              <a:t>Non-communicable disease</a:t>
            </a:r>
            <a:r>
              <a:rPr altLang="ur-PK" b="1" dirty="0" sz="3200" lang="en-US">
                <a:solidFill>
                  <a:schemeClr val="bg1"/>
                </a:solidFill>
              </a:rPr>
              <a:t>:</a:t>
            </a:r>
            <a:r>
              <a:rPr altLang="ur-PK" b="1" dirty="0" sz="3200" lang="en-US"/>
              <a:t> a disease that can NOT be spread from person to person. Ex: cancer, heart disease, cirrhosis, etc</a:t>
            </a:r>
            <a:endParaRPr dirty="0" sz="3200" lang="en-US"/>
          </a:p>
        </p:txBody>
      </p:sp>
      <p:sp>
        <p:nvSpPr>
          <p:cNvPr id="1048704" name="Title 2"/>
          <p:cNvSpPr>
            <a:spLocks noGrp="1"/>
          </p:cNvSpPr>
          <p:nvPr>
            <p:ph type="title"/>
          </p:nvPr>
        </p:nvSpPr>
        <p:spPr/>
        <p:txBody>
          <a:bodyPr>
            <a:normAutofit fontScale="90000"/>
          </a:bodyPr>
          <a:p>
            <a:pPr algn="ctr"/>
            <a:r>
              <a:rPr dirty="0" lang="en-US"/>
              <a:t>OVERVIEW OF THE PATTERNS TO COMMUNICABLE DISEASES</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261" name="Content Placeholder 1"/>
          <p:cNvSpPr>
            <a:spLocks noGrp="1"/>
          </p:cNvSpPr>
          <p:nvPr>
            <p:ph idx="1"/>
          </p:nvPr>
        </p:nvSpPr>
        <p:spPr/>
        <p:txBody>
          <a:bodyPr>
            <a:noAutofit/>
          </a:bodyPr>
          <a:p>
            <a:pPr indent="-514350" marL="624078">
              <a:buFont typeface="+mj-lt"/>
              <a:buAutoNum type="alphaLcParenR"/>
            </a:pPr>
            <a:r>
              <a:rPr b="1" dirty="0" sz="2800" lang="en-US"/>
              <a:t>Paralytic stage: paralysis appear at any side of the body and is </a:t>
            </a:r>
            <a:r>
              <a:rPr b="1" dirty="0" sz="2800" lang="en-US" err="1"/>
              <a:t>assymetrical.Lower</a:t>
            </a:r>
            <a:r>
              <a:rPr b="1" dirty="0" sz="2800" lang="en-US"/>
              <a:t> limbs are more affected than upper </a:t>
            </a:r>
            <a:r>
              <a:rPr b="1" dirty="0" sz="2800" lang="en-US" err="1"/>
              <a:t>limb.Spread</a:t>
            </a:r>
            <a:r>
              <a:rPr b="1" dirty="0" sz="2800" lang="en-US"/>
              <a:t> of paralysis is usually completed in 24 </a:t>
            </a:r>
            <a:r>
              <a:rPr b="1" dirty="0" sz="2800" lang="en-US" err="1"/>
              <a:t>hours.There</a:t>
            </a:r>
            <a:r>
              <a:rPr b="1" dirty="0" sz="2800" lang="en-US"/>
              <a:t> is pain in </a:t>
            </a:r>
            <a:r>
              <a:rPr b="1" dirty="0" sz="2800" lang="en-US" err="1"/>
              <a:t>paralysed</a:t>
            </a:r>
            <a:r>
              <a:rPr b="1" dirty="0" sz="2800" lang="en-US"/>
              <a:t> muscles</a:t>
            </a:r>
          </a:p>
          <a:p>
            <a:pPr indent="-514350" marL="624078">
              <a:buFont typeface="+mj-lt"/>
              <a:buAutoNum type="alphaLcParenR"/>
            </a:pPr>
            <a:r>
              <a:rPr b="1" dirty="0" sz="2800" lang="en-US"/>
              <a:t>Post paralytic stage: paralysis of muscles leads to deformity and </a:t>
            </a:r>
            <a:r>
              <a:rPr b="1" dirty="0" sz="2800" lang="en-US" err="1"/>
              <a:t>contractures.There</a:t>
            </a:r>
            <a:r>
              <a:rPr b="1" dirty="0" sz="2800" lang="en-US"/>
              <a:t> may be retardation of bone growth resulting in shortening of the affected limb</a:t>
            </a:r>
          </a:p>
        </p:txBody>
      </p:sp>
      <p:sp>
        <p:nvSpPr>
          <p:cNvPr id="1049262" name="Title 2"/>
          <p:cNvSpPr>
            <a:spLocks noGrp="1"/>
          </p:cNvSpPr>
          <p:nvPr>
            <p:ph type="title"/>
          </p:nvPr>
        </p:nvSpPr>
        <p:spPr/>
        <p:txBody>
          <a:bodyPr/>
          <a:p>
            <a:r>
              <a:rPr dirty="0" lang="en-US"/>
              <a:t>cont</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263" name="Content Placeholder 1"/>
          <p:cNvSpPr>
            <a:spLocks noGrp="1"/>
          </p:cNvSpPr>
          <p:nvPr>
            <p:ph idx="1"/>
          </p:nvPr>
        </p:nvSpPr>
        <p:spPr/>
        <p:txBody>
          <a:bodyPr>
            <a:normAutofit/>
          </a:bodyPr>
          <a:p>
            <a:r>
              <a:rPr b="1" dirty="0" sz="3200" lang="en-US"/>
              <a:t>Immune deficiency </a:t>
            </a:r>
          </a:p>
          <a:p>
            <a:r>
              <a:rPr b="1" dirty="0" sz="3200" lang="en-US"/>
              <a:t>Malnutrition </a:t>
            </a:r>
          </a:p>
          <a:p>
            <a:r>
              <a:rPr b="1" dirty="0" sz="3200" lang="en-US"/>
              <a:t>Tonsillectomy </a:t>
            </a:r>
          </a:p>
          <a:p>
            <a:r>
              <a:rPr b="1" dirty="0" sz="3200" lang="en-US"/>
              <a:t>Physical activity immediately following the onset of paralysis</a:t>
            </a:r>
          </a:p>
          <a:p>
            <a:r>
              <a:rPr b="1" dirty="0" sz="3200" lang="en-US"/>
              <a:t>Skeletal muscle injury due to injection of vaccines or therapeutic agents </a:t>
            </a:r>
          </a:p>
          <a:p>
            <a:r>
              <a:rPr b="1" dirty="0" sz="3200" lang="en-US"/>
              <a:t>Pregnancy</a:t>
            </a:r>
          </a:p>
        </p:txBody>
      </p:sp>
      <p:sp>
        <p:nvSpPr>
          <p:cNvPr id="1049264" name="Title 2"/>
          <p:cNvSpPr>
            <a:spLocks noGrp="1"/>
          </p:cNvSpPr>
          <p:nvPr>
            <p:ph type="title"/>
          </p:nvPr>
        </p:nvSpPr>
        <p:spPr/>
        <p:txBody>
          <a:bodyPr>
            <a:normAutofit/>
          </a:bodyPr>
          <a:p>
            <a:pPr algn="ctr"/>
            <a:r>
              <a:rPr dirty="0" lang="en-US"/>
              <a:t>Factors that increases risk of paralysis </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875" name=""/>
        <p:cNvGrpSpPr/>
        <p:nvPr/>
      </p:nvGrpSpPr>
      <p:grpSpPr>
        <a:xfrm>
          <a:off x="0" y="0"/>
          <a:ext cx="0" cy="0"/>
          <a:chOff x="0" y="0"/>
          <a:chExt cx="0" cy="0"/>
        </a:xfrm>
      </p:grpSpPr>
      <p:sp>
        <p:nvSpPr>
          <p:cNvPr id="1049265" name="Content Placeholder 1"/>
          <p:cNvSpPr>
            <a:spLocks noGrp="1"/>
          </p:cNvSpPr>
          <p:nvPr>
            <p:ph idx="1"/>
          </p:nvPr>
        </p:nvSpPr>
        <p:spPr/>
        <p:txBody>
          <a:bodyPr>
            <a:normAutofit/>
          </a:bodyPr>
          <a:p>
            <a:pPr indent="-514350" marL="624078">
              <a:buAutoNum type="arabicPeriod"/>
            </a:pPr>
            <a:r>
              <a:rPr b="1" dirty="0" lang="en-US"/>
              <a:t>Abortive Polio: Symptoms do not include neurologic symptoms. Mainly gastrointestinal upset : </a:t>
            </a:r>
            <a:r>
              <a:rPr b="1" dirty="0" lang="en-US" err="1"/>
              <a:t>Malaise,anorexia,vomiting,fever</a:t>
            </a:r>
            <a:r>
              <a:rPr b="1" dirty="0" lang="en-US"/>
              <a:t> ,headache and sore throat. Polio virus can be isolated from throat washings and stool. Interpretation: Polio virus growing in gut and throat lymphatic tissue and has not migrated to the spinal cord or brain</a:t>
            </a:r>
          </a:p>
          <a:p>
            <a:pPr indent="-514350" marL="624078">
              <a:buAutoNum type="arabicPeriod"/>
            </a:pPr>
            <a:r>
              <a:rPr b="1" dirty="0" lang="en-US"/>
              <a:t>Non-paralytic Polio: Symptoms include neurological symptoms: Headache, stiff neck, muscle stiffness and spasms along with other muscular symptoms</a:t>
            </a:r>
          </a:p>
          <a:p>
            <a:pPr indent="-514350" marL="624078">
              <a:buAutoNum type="arabicPeriod"/>
            </a:pPr>
            <a:endParaRPr dirty="0" lang="en-US"/>
          </a:p>
        </p:txBody>
      </p:sp>
      <p:sp>
        <p:nvSpPr>
          <p:cNvPr id="1049266" name="Title 2"/>
          <p:cNvSpPr>
            <a:spLocks noGrp="1"/>
          </p:cNvSpPr>
          <p:nvPr>
            <p:ph type="title"/>
          </p:nvPr>
        </p:nvSpPr>
        <p:spPr/>
        <p:txBody>
          <a:bodyPr>
            <a:normAutofit/>
          </a:bodyPr>
          <a:p>
            <a:r>
              <a:rPr dirty="0" sz="3200" lang="en-US"/>
              <a:t>Diagnostic categories for people who acquire viral infection from polio virus</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267" name="Content Placeholder 1"/>
          <p:cNvSpPr>
            <a:spLocks noGrp="1"/>
          </p:cNvSpPr>
          <p:nvPr>
            <p:ph idx="1"/>
          </p:nvPr>
        </p:nvSpPr>
        <p:spPr/>
        <p:txBody>
          <a:bodyPr>
            <a:normAutofit lnSpcReduction="10000"/>
          </a:bodyPr>
          <a:p>
            <a:r>
              <a:rPr b="1" dirty="0" lang="en-US"/>
              <a:t>Paralytic poliomyelitis, experienced in &lt;1% of poliovirus infections, occurs when the virus enters the central nervous system and replicates in anterior horn cells (motor neurons) of the spinal cord. When it multiplies in the nervous system, the virus can destroy nerve cells (motor neurons) which activate skeletal muscles. The affected muscles lose their function due to a lack of nervous </a:t>
            </a:r>
            <a:r>
              <a:rPr b="1" dirty="0" lang="en-US" err="1"/>
              <a:t>innervation</a:t>
            </a:r>
            <a:r>
              <a:rPr b="1" dirty="0" lang="en-US"/>
              <a:t>, a condition known as acute flaccid paralysis</a:t>
            </a:r>
            <a:r>
              <a:rPr dirty="0" lang="en-US"/>
              <a:t>. </a:t>
            </a:r>
          </a:p>
        </p:txBody>
      </p:sp>
      <p:sp>
        <p:nvSpPr>
          <p:cNvPr id="1049268" name="Title 2"/>
          <p:cNvSpPr>
            <a:spLocks noGrp="1"/>
          </p:cNvSpPr>
          <p:nvPr>
            <p:ph type="title"/>
          </p:nvPr>
        </p:nvSpPr>
        <p:spPr/>
        <p:txBody>
          <a:bodyPr/>
          <a:p>
            <a:r>
              <a:rPr dirty="0" lang="en-US"/>
              <a:t>cont</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269" name="Content Placeholder 1"/>
          <p:cNvSpPr>
            <a:spLocks noGrp="1"/>
          </p:cNvSpPr>
          <p:nvPr>
            <p:ph idx="1"/>
          </p:nvPr>
        </p:nvSpPr>
        <p:spPr/>
        <p:txBody>
          <a:bodyPr>
            <a:normAutofit/>
          </a:bodyPr>
          <a:p>
            <a:r>
              <a:rPr b="1" dirty="0" sz="2400" lang="en-US"/>
              <a:t>Paralytic polio is divided into two forms:</a:t>
            </a:r>
          </a:p>
          <a:p>
            <a:pPr lvl="1">
              <a:buFont typeface="Wingdings" pitchFamily="2" charset="2"/>
              <a:buChar char="q"/>
            </a:pPr>
            <a:r>
              <a:rPr b="1" dirty="0" sz="2400" lang="en-US"/>
              <a:t>Spinal polio  : Most common form of paralytic poliomyelitis • Viral invasion of the motor neurons of the anterior horn cells leads to paralysis of limbs</a:t>
            </a:r>
          </a:p>
          <a:p>
            <a:pPr lvl="1">
              <a:buFont typeface="Wingdings" pitchFamily="2" charset="2"/>
              <a:buChar char="q"/>
            </a:pPr>
            <a:r>
              <a:rPr b="1" dirty="0" sz="2400" lang="en-US"/>
              <a:t>Bulbar polio : Bulbar region is the white matter in the brain that connects cerebral cortex to brain stem. Destruction of this region  weakens the muscles supplied by the cranial nerves, producing symptoms of encephalitis, and causes difficult breathing, speaking and swallowing </a:t>
            </a:r>
          </a:p>
        </p:txBody>
      </p:sp>
      <p:sp>
        <p:nvSpPr>
          <p:cNvPr id="1049270" name="Title 2"/>
          <p:cNvSpPr>
            <a:spLocks noGrp="1"/>
          </p:cNvSpPr>
          <p:nvPr>
            <p:ph type="title"/>
          </p:nvPr>
        </p:nvSpPr>
        <p:spPr/>
        <p:txBody>
          <a:bodyPr/>
          <a:p>
            <a:r>
              <a:rPr dirty="0" lang="en-US"/>
              <a:t>continue</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878" name=""/>
        <p:cNvGrpSpPr/>
        <p:nvPr/>
      </p:nvGrpSpPr>
      <p:grpSpPr>
        <a:xfrm>
          <a:off x="0" y="0"/>
          <a:ext cx="0" cy="0"/>
          <a:chOff x="0" y="0"/>
          <a:chExt cx="0" cy="0"/>
        </a:xfrm>
      </p:grpSpPr>
      <p:sp>
        <p:nvSpPr>
          <p:cNvPr id="1049271" name="Content Placeholder 1"/>
          <p:cNvSpPr>
            <a:spLocks noGrp="1"/>
          </p:cNvSpPr>
          <p:nvPr>
            <p:ph idx="1"/>
          </p:nvPr>
        </p:nvSpPr>
        <p:spPr/>
        <p:txBody>
          <a:bodyPr>
            <a:normAutofit fontScale="92500"/>
          </a:bodyPr>
          <a:p>
            <a:r>
              <a:rPr b="1" dirty="0" lang="en-US"/>
              <a:t>Nerves affected: </a:t>
            </a:r>
          </a:p>
          <a:p>
            <a:pPr indent="-514350" marL="624078">
              <a:buFont typeface="+mj-lt"/>
              <a:buAutoNum type="arabicPeriod"/>
            </a:pPr>
            <a:r>
              <a:rPr b="1" dirty="0" lang="en-US"/>
              <a:t> </a:t>
            </a:r>
            <a:r>
              <a:rPr b="1" dirty="0" lang="en-US" err="1"/>
              <a:t>Glossopharyngeal</a:t>
            </a:r>
            <a:r>
              <a:rPr b="1" dirty="0" lang="en-US"/>
              <a:t> nerve - difficult swallowing, impaired throat, tongue movement and taste </a:t>
            </a:r>
          </a:p>
          <a:p>
            <a:pPr indent="-514350" marL="624078">
              <a:buFont typeface="+mj-lt"/>
              <a:buAutoNum type="arabicPeriod"/>
            </a:pPr>
            <a:r>
              <a:rPr b="1" dirty="0" lang="en-US" err="1"/>
              <a:t>Vagus</a:t>
            </a:r>
            <a:r>
              <a:rPr b="1" dirty="0" lang="en-US"/>
              <a:t> nerve - the heart, intestines, and lungs.</a:t>
            </a:r>
          </a:p>
          <a:p>
            <a:pPr indent="-514350" marL="624078">
              <a:buFont typeface="+mj-lt"/>
              <a:buAutoNum type="arabicPeriod"/>
            </a:pPr>
            <a:r>
              <a:rPr b="1" dirty="0" lang="en-US"/>
              <a:t> Accessory nerve - upper neck movement.</a:t>
            </a:r>
          </a:p>
          <a:p>
            <a:pPr indent="-514350" marL="624078">
              <a:buFont typeface="+mj-lt"/>
              <a:buAutoNum type="arabicPeriod"/>
            </a:pPr>
            <a:r>
              <a:rPr b="1" dirty="0" lang="en-US"/>
              <a:t>Trigeminal nerve and facial nerve - the cheeks, tear ducts, gums, and muscles of the face, double vision; difficulty in chewing; abnormal respiratory rate, depth, and rhythm-- respiratory arrest. Pulmonary edema and shock also possible, and may be fatal </a:t>
            </a:r>
          </a:p>
        </p:txBody>
      </p:sp>
      <p:sp>
        <p:nvSpPr>
          <p:cNvPr id="1049272" name="Title 2"/>
          <p:cNvSpPr>
            <a:spLocks noGrp="1"/>
          </p:cNvSpPr>
          <p:nvPr>
            <p:ph type="title"/>
          </p:nvPr>
        </p:nvSpPr>
        <p:spPr/>
        <p:txBody>
          <a:bodyPr/>
          <a:p>
            <a:r>
              <a:rPr dirty="0" lang="en-US"/>
              <a:t>cont</a:t>
            </a: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273" name="Content Placeholder 1"/>
          <p:cNvSpPr>
            <a:spLocks noGrp="1"/>
          </p:cNvSpPr>
          <p:nvPr>
            <p:ph idx="1"/>
          </p:nvPr>
        </p:nvSpPr>
        <p:spPr/>
        <p:txBody>
          <a:bodyPr>
            <a:normAutofit lnSpcReduction="10000"/>
          </a:bodyPr>
          <a:p>
            <a:r>
              <a:rPr b="1" dirty="0" lang="en-US"/>
              <a:t>No specific drug is available</a:t>
            </a:r>
          </a:p>
          <a:p>
            <a:r>
              <a:rPr b="1" dirty="0" lang="en-US"/>
              <a:t>Absolute bed rest in </a:t>
            </a:r>
            <a:r>
              <a:rPr b="1" dirty="0" lang="en-US" err="1"/>
              <a:t>preparalytic</a:t>
            </a:r>
            <a:r>
              <a:rPr b="1" dirty="0" lang="en-US"/>
              <a:t> stage until it is certain that paralysis will not develop</a:t>
            </a:r>
          </a:p>
          <a:p>
            <a:r>
              <a:rPr b="1" dirty="0" lang="en-US"/>
              <a:t>Avoid all injection to prevent precipitating paralysis</a:t>
            </a:r>
          </a:p>
          <a:p>
            <a:r>
              <a:rPr b="1" dirty="0" lang="en-US"/>
              <a:t>Maintain passive movement of the affected limb to prevent contractures</a:t>
            </a:r>
          </a:p>
          <a:p>
            <a:r>
              <a:rPr b="1" dirty="0" lang="en-US"/>
              <a:t>Active physiotherapy in post paralytic stage to reduce disability</a:t>
            </a:r>
          </a:p>
          <a:p>
            <a:r>
              <a:rPr b="1" dirty="0" lang="en-US"/>
              <a:t>Assisted respiratory ventilation in case of respiratory paralysis</a:t>
            </a:r>
          </a:p>
          <a:p>
            <a:endParaRPr dirty="0" lang="en-US"/>
          </a:p>
        </p:txBody>
      </p:sp>
      <p:sp>
        <p:nvSpPr>
          <p:cNvPr id="1049274" name="Title 2"/>
          <p:cNvSpPr>
            <a:spLocks noGrp="1"/>
          </p:cNvSpPr>
          <p:nvPr>
            <p:ph type="title"/>
          </p:nvPr>
        </p:nvSpPr>
        <p:spPr/>
        <p:txBody>
          <a:bodyPr/>
          <a:p>
            <a:r>
              <a:rPr dirty="0" lang="en-US"/>
              <a:t>Management</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sp>
        <p:nvSpPr>
          <p:cNvPr id="1049275" name="Content Placeholder 1"/>
          <p:cNvSpPr>
            <a:spLocks noGrp="1"/>
          </p:cNvSpPr>
          <p:nvPr>
            <p:ph idx="1"/>
          </p:nvPr>
        </p:nvSpPr>
        <p:spPr/>
        <p:txBody>
          <a:bodyPr>
            <a:normAutofit lnSpcReduction="10000"/>
          </a:bodyPr>
          <a:p>
            <a:pPr lvl="0"/>
            <a:r>
              <a:rPr b="1" dirty="0" lang="en-GB"/>
              <a:t>The patient is to be nursed in isolation </a:t>
            </a:r>
            <a:endParaRPr b="1" dirty="0" lang="en-US"/>
          </a:p>
          <a:p>
            <a:pPr lvl="0"/>
            <a:r>
              <a:rPr b="1" dirty="0" lang="en-GB"/>
              <a:t>Pain is controlled through the administration of analgesics, for example, </a:t>
            </a:r>
            <a:r>
              <a:rPr b="1" dirty="0" lang="en-GB" err="1"/>
              <a:t>paracetamol</a:t>
            </a:r>
            <a:r>
              <a:rPr b="1" dirty="0" lang="en-GB"/>
              <a:t>, </a:t>
            </a:r>
            <a:r>
              <a:rPr b="1" dirty="0" lang="en-GB" err="1"/>
              <a:t>valium</a:t>
            </a:r>
            <a:r>
              <a:rPr b="1" dirty="0" lang="en-GB"/>
              <a:t> or </a:t>
            </a:r>
            <a:r>
              <a:rPr b="1" dirty="0" lang="en-GB" err="1"/>
              <a:t>phenorbabitone</a:t>
            </a:r>
            <a:r>
              <a:rPr b="1" dirty="0" lang="en-GB"/>
              <a:t> .</a:t>
            </a:r>
          </a:p>
          <a:p>
            <a:pPr lvl="0"/>
            <a:r>
              <a:rPr b="1" dirty="0" lang="en-GB"/>
              <a:t>Regular respiratory suction and postural drainage should be performed </a:t>
            </a:r>
            <a:endParaRPr b="1" dirty="0" lang="en-US"/>
          </a:p>
          <a:p>
            <a:pPr lvl="0"/>
            <a:r>
              <a:rPr b="1" dirty="0" lang="en-GB"/>
              <a:t>N.G tube feeding with high calorie and include substantial amounts </a:t>
            </a:r>
            <a:br>
              <a:rPr b="1" dirty="0" lang="en-GB"/>
            </a:br>
            <a:r>
              <a:rPr b="1" dirty="0" lang="en-GB"/>
              <a:t>of protein </a:t>
            </a:r>
          </a:p>
          <a:p>
            <a:pPr lvl="0"/>
            <a:r>
              <a:rPr b="1" dirty="0" lang="en-GB"/>
              <a:t>Change the patient's position every four hours to prevent bedsores</a:t>
            </a:r>
            <a:endParaRPr b="1" dirty="0" lang="en-US"/>
          </a:p>
          <a:p>
            <a:endParaRPr dirty="0" lang="en-US"/>
          </a:p>
        </p:txBody>
      </p:sp>
      <p:sp>
        <p:nvSpPr>
          <p:cNvPr id="1049276" name="Title 2"/>
          <p:cNvSpPr>
            <a:spLocks noGrp="1"/>
          </p:cNvSpPr>
          <p:nvPr>
            <p:ph type="title"/>
          </p:nvPr>
        </p:nvSpPr>
        <p:spPr/>
        <p:txBody>
          <a:bodyPr/>
          <a:p>
            <a:r>
              <a:rPr dirty="0" lang="en-US"/>
              <a:t>cont</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881" name=""/>
        <p:cNvGrpSpPr/>
        <p:nvPr/>
      </p:nvGrpSpPr>
      <p:grpSpPr>
        <a:xfrm>
          <a:off x="0" y="0"/>
          <a:ext cx="0" cy="0"/>
          <a:chOff x="0" y="0"/>
          <a:chExt cx="0" cy="0"/>
        </a:xfrm>
      </p:grpSpPr>
      <p:sp>
        <p:nvSpPr>
          <p:cNvPr id="1049277" name="Content Placeholder 1"/>
          <p:cNvSpPr>
            <a:spLocks noGrp="1"/>
          </p:cNvSpPr>
          <p:nvPr>
            <p:ph idx="1"/>
          </p:nvPr>
        </p:nvSpPr>
        <p:spPr/>
        <p:txBody>
          <a:bodyPr>
            <a:normAutofit fontScale="92500" lnSpcReduction="10000"/>
          </a:bodyPr>
          <a:p>
            <a:endParaRPr dirty="0" lang="en-US"/>
          </a:p>
          <a:p>
            <a:pPr indent="-514350" marL="624078">
              <a:buFont typeface="+mj-lt"/>
              <a:buAutoNum type="arabicPeriod"/>
            </a:pPr>
            <a:r>
              <a:rPr b="1" dirty="0" lang="en-US"/>
              <a:t>Active immunization using OPV and IPV as the last dose</a:t>
            </a:r>
          </a:p>
          <a:p>
            <a:pPr indent="-514350" marL="624078">
              <a:buFont typeface="+mj-lt"/>
              <a:buAutoNum type="arabicPeriod"/>
            </a:pPr>
            <a:r>
              <a:rPr b="1" dirty="0" lang="en-US"/>
              <a:t>Report about the case to health authorities at once</a:t>
            </a:r>
          </a:p>
          <a:p>
            <a:pPr indent="-514350" marL="624078">
              <a:buFont typeface="+mj-lt"/>
              <a:buAutoNum type="arabicPeriod"/>
            </a:pPr>
            <a:r>
              <a:rPr b="1" dirty="0" lang="en-US"/>
              <a:t>Isolate the patient for one week from the date of onset of the disease or as long as the fever last.</a:t>
            </a:r>
          </a:p>
          <a:p>
            <a:pPr indent="-514350" marL="624078">
              <a:buFont typeface="+mj-lt"/>
              <a:buAutoNum type="arabicPeriod"/>
            </a:pPr>
            <a:r>
              <a:rPr b="1" dirty="0" lang="en-US"/>
              <a:t>Proper disposal of urine and </a:t>
            </a:r>
            <a:r>
              <a:rPr b="1" dirty="0" lang="en-US" err="1"/>
              <a:t>feaces</a:t>
            </a:r>
            <a:r>
              <a:rPr b="1" dirty="0" lang="en-US"/>
              <a:t> of the patient</a:t>
            </a:r>
          </a:p>
          <a:p>
            <a:pPr indent="-514350" marL="624078">
              <a:buFont typeface="+mj-lt"/>
              <a:buAutoNum type="arabicPeriod"/>
            </a:pPr>
            <a:r>
              <a:rPr b="1" dirty="0" lang="en-US"/>
              <a:t>Immunize all contacts and ensure high coverage in the community</a:t>
            </a:r>
          </a:p>
        </p:txBody>
      </p:sp>
      <p:sp>
        <p:nvSpPr>
          <p:cNvPr id="1049278" name="Title 2"/>
          <p:cNvSpPr>
            <a:spLocks noGrp="1"/>
          </p:cNvSpPr>
          <p:nvPr>
            <p:ph type="title"/>
          </p:nvPr>
        </p:nvSpPr>
        <p:spPr/>
        <p:txBody>
          <a:bodyPr/>
          <a:p>
            <a:r>
              <a:rPr dirty="0" lang="en-US"/>
              <a:t>Prevention and control</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279" name="Content Placeholder 1"/>
          <p:cNvSpPr>
            <a:spLocks noGrp="1"/>
          </p:cNvSpPr>
          <p:nvPr>
            <p:ph idx="1"/>
          </p:nvPr>
        </p:nvSpPr>
        <p:spPr/>
        <p:txBody>
          <a:bodyPr>
            <a:normAutofit lnSpcReduction="10000"/>
          </a:bodyPr>
          <a:p>
            <a:pPr>
              <a:buFont typeface="Wingdings" pitchFamily="2" charset="2"/>
              <a:buChar char="q"/>
            </a:pPr>
            <a:r>
              <a:rPr b="1" dirty="0" lang="en-US"/>
              <a:t>Protection of all sources of water during outbreaks</a:t>
            </a:r>
          </a:p>
          <a:p>
            <a:pPr>
              <a:buFont typeface="Wingdings" pitchFamily="2" charset="2"/>
              <a:buChar char="q"/>
            </a:pPr>
            <a:r>
              <a:rPr b="1" dirty="0" lang="en-US"/>
              <a:t>Milk must be pasteurized and fruit should be washed with weak permanganate solution before using</a:t>
            </a:r>
          </a:p>
          <a:p>
            <a:pPr>
              <a:buFont typeface="Wingdings" pitchFamily="2" charset="2"/>
              <a:buChar char="q"/>
            </a:pPr>
            <a:r>
              <a:rPr b="1" dirty="0" lang="en-US"/>
              <a:t>Avoid overcrowding of children in schools, play grounds etc</a:t>
            </a:r>
          </a:p>
          <a:p>
            <a:pPr>
              <a:buFont typeface="Wingdings" pitchFamily="2" charset="2"/>
              <a:buChar char="q"/>
            </a:pPr>
            <a:r>
              <a:rPr b="1" dirty="0" lang="en-US"/>
              <a:t>Educate people about disease and its consequences</a:t>
            </a:r>
          </a:p>
          <a:p>
            <a:pPr>
              <a:buFont typeface="Wingdings" pitchFamily="2" charset="2"/>
              <a:buChar char="q"/>
            </a:pPr>
            <a:r>
              <a:rPr b="1" dirty="0" lang="en-US"/>
              <a:t>Search of sick persons and investigation of contacts to establish the source of infections</a:t>
            </a:r>
          </a:p>
          <a:p>
            <a:endParaRPr dirty="0" lang="en-US"/>
          </a:p>
        </p:txBody>
      </p:sp>
      <p:sp>
        <p:nvSpPr>
          <p:cNvPr id="1049280" name="Title 2"/>
          <p:cNvSpPr>
            <a:spLocks noGrp="1"/>
          </p:cNvSpPr>
          <p:nvPr>
            <p:ph type="title"/>
          </p:nvPr>
        </p:nvSpPr>
        <p:spPr/>
        <p:txBody>
          <a:bodyPr/>
          <a:p>
            <a:r>
              <a:rPr dirty="0" lang="en-US"/>
              <a:t>cont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8713" name="Title 1"/>
          <p:cNvSpPr>
            <a:spLocks noGrp="1"/>
          </p:cNvSpPr>
          <p:nvPr>
            <p:ph type="title"/>
          </p:nvPr>
        </p:nvSpPr>
        <p:spPr/>
        <p:txBody>
          <a:bodyPr>
            <a:normAutofit fontScale="90000"/>
          </a:bodyPr>
          <a:p>
            <a:pPr algn="ctr"/>
            <a:r>
              <a:rPr altLang="ur-PK" dirty="0" lang="en-US"/>
              <a:t>Communicable versus </a:t>
            </a:r>
            <a:br>
              <a:rPr altLang="ur-PK" dirty="0" lang="en-US"/>
            </a:br>
            <a:r>
              <a:rPr altLang="ur-PK" dirty="0" lang="en-US"/>
              <a:t>non-communicable diseases</a:t>
            </a:r>
            <a:endParaRPr dirty="0" lang="en-US"/>
          </a:p>
        </p:txBody>
      </p:sp>
      <p:sp>
        <p:nvSpPr>
          <p:cNvPr id="1048714" name="Text Placeholder 2"/>
          <p:cNvSpPr>
            <a:spLocks noGrp="1"/>
          </p:cNvSpPr>
          <p:nvPr>
            <p:ph type="body" idx="1"/>
          </p:nvPr>
        </p:nvSpPr>
        <p:spPr/>
        <p:txBody>
          <a:bodyPr/>
          <a:p>
            <a:endParaRPr lang="en-US"/>
          </a:p>
        </p:txBody>
      </p:sp>
      <p:sp>
        <p:nvSpPr>
          <p:cNvPr id="1048715" name="Text Placeholder 3"/>
          <p:cNvSpPr>
            <a:spLocks noGrp="1"/>
          </p:cNvSpPr>
          <p:nvPr>
            <p:ph type="body" sz="half" idx="3"/>
          </p:nvPr>
        </p:nvSpPr>
        <p:spPr/>
        <p:txBody>
          <a:bodyPr/>
          <a:p>
            <a:endParaRPr lang="en-US"/>
          </a:p>
        </p:txBody>
      </p:sp>
      <p:sp>
        <p:nvSpPr>
          <p:cNvPr id="1048716" name="Content Placeholder 4"/>
          <p:cNvSpPr>
            <a:spLocks noGrp="1"/>
          </p:cNvSpPr>
          <p:nvPr>
            <p:ph sz="quarter" idx="2"/>
          </p:nvPr>
        </p:nvSpPr>
        <p:spPr/>
        <p:txBody>
          <a:bodyPr>
            <a:normAutofit lnSpcReduction="10000"/>
          </a:bodyPr>
          <a:p>
            <a:pPr algn="ctr">
              <a:buFont typeface="Wingdings" pitchFamily="2" charset="2"/>
              <a:buNone/>
            </a:pPr>
            <a:r>
              <a:rPr altLang="ur-PK" b="1" dirty="0" lang="en-US">
                <a:ln w="0"/>
                <a:solidFill>
                  <a:schemeClr val="accent1"/>
                </a:solidFill>
                <a:effectLst>
                  <a:outerShdw algn="ctr" blurRad="38100" dir="5400000" dist="25400" rotWithShape="0">
                    <a:srgbClr val="6E747A">
                      <a:alpha val="43000"/>
                    </a:srgbClr>
                  </a:outerShdw>
                </a:effectLst>
              </a:rPr>
              <a:t>Communicable diseases</a:t>
            </a:r>
          </a:p>
          <a:p>
            <a:r>
              <a:rPr altLang="ur-PK" b="1" dirty="0" lang="en-US"/>
              <a:t>Sudden onset</a:t>
            </a:r>
          </a:p>
          <a:p>
            <a:r>
              <a:rPr altLang="ur-PK" b="1" dirty="0" lang="en-US"/>
              <a:t>Single cause</a:t>
            </a:r>
          </a:p>
          <a:p>
            <a:r>
              <a:rPr altLang="ur-PK" b="1" dirty="0" lang="en-US"/>
              <a:t>Short natural history</a:t>
            </a:r>
          </a:p>
          <a:p>
            <a:r>
              <a:rPr altLang="ur-PK" b="1" dirty="0" lang="en-US"/>
              <a:t>Short treatment schedule</a:t>
            </a:r>
          </a:p>
          <a:p>
            <a:r>
              <a:rPr altLang="ur-PK" b="1" dirty="0" lang="en-US"/>
              <a:t>Cure is achieved</a:t>
            </a:r>
          </a:p>
          <a:p>
            <a:r>
              <a:rPr altLang="ur-PK" b="1" dirty="0" lang="en-US"/>
              <a:t>Single discipline</a:t>
            </a:r>
          </a:p>
          <a:p>
            <a:r>
              <a:rPr altLang="ur-PK" b="1" dirty="0" lang="en-US"/>
              <a:t>Short follow up</a:t>
            </a:r>
          </a:p>
          <a:p>
            <a:r>
              <a:rPr altLang="ur-PK" b="1" dirty="0" lang="en-US"/>
              <a:t>Back to normalcy</a:t>
            </a:r>
          </a:p>
          <a:p>
            <a:endParaRPr dirty="0" lang="en-US"/>
          </a:p>
        </p:txBody>
      </p:sp>
      <p:sp>
        <p:nvSpPr>
          <p:cNvPr id="1048717" name="Content Placeholder 5"/>
          <p:cNvSpPr>
            <a:spLocks noGrp="1"/>
          </p:cNvSpPr>
          <p:nvPr>
            <p:ph sz="quarter" idx="4"/>
          </p:nvPr>
        </p:nvSpPr>
        <p:spPr/>
        <p:txBody>
          <a:bodyPr>
            <a:normAutofit fontScale="95833" lnSpcReduction="20000"/>
          </a:bodyPr>
          <a:p>
            <a:pPr>
              <a:buNone/>
            </a:pPr>
            <a:r>
              <a:rPr altLang="ur-PK" b="1" dirty="0" lang="en-US">
                <a:ln w="0"/>
                <a:solidFill>
                  <a:schemeClr val="accent1"/>
                </a:solidFill>
                <a:effectLst>
                  <a:outerShdw algn="ctr" blurRad="38100" dir="5400000" dist="25400" rotWithShape="0">
                    <a:srgbClr val="6E747A">
                      <a:alpha val="43000"/>
                    </a:srgbClr>
                  </a:outerShdw>
                </a:effectLst>
              </a:rPr>
              <a:t>Non-communicable diseases</a:t>
            </a:r>
          </a:p>
          <a:p>
            <a:pPr indent="-342900" marL="342900">
              <a:spcBef>
                <a:spcPct val="20000"/>
              </a:spcBef>
              <a:buClr>
                <a:schemeClr val="accent1"/>
              </a:buClr>
              <a:buSzPct val="65000"/>
              <a:buFont typeface="Wingdings" panose="05000000000000000000" pitchFamily="2" charset="2"/>
              <a:buChar char="n"/>
            </a:pPr>
            <a:r>
              <a:rPr altLang="ur-PK" b="1" dirty="0" lang="en-US"/>
              <a:t>Gradual onset</a:t>
            </a:r>
          </a:p>
          <a:p>
            <a:pPr indent="-342900" marL="342900">
              <a:spcBef>
                <a:spcPct val="20000"/>
              </a:spcBef>
              <a:buClr>
                <a:schemeClr val="accent1"/>
              </a:buClr>
              <a:buSzPct val="65000"/>
              <a:buFont typeface="Wingdings" panose="05000000000000000000" pitchFamily="2" charset="2"/>
              <a:buChar char="n"/>
            </a:pPr>
            <a:r>
              <a:rPr altLang="ur-PK" b="1" dirty="0" lang="en-US"/>
              <a:t>Multiple causes</a:t>
            </a:r>
          </a:p>
          <a:p>
            <a:pPr indent="-342900" marL="342900">
              <a:spcBef>
                <a:spcPct val="20000"/>
              </a:spcBef>
              <a:buClr>
                <a:schemeClr val="accent1"/>
              </a:buClr>
              <a:buSzPct val="65000"/>
              <a:buFont typeface="Wingdings" panose="05000000000000000000" pitchFamily="2" charset="2"/>
              <a:buChar char="n"/>
            </a:pPr>
            <a:r>
              <a:rPr altLang="ur-PK" b="1" dirty="0" lang="en-US"/>
              <a:t>Long natural history</a:t>
            </a:r>
          </a:p>
          <a:p>
            <a:pPr indent="-342900" marL="342900">
              <a:spcBef>
                <a:spcPct val="20000"/>
              </a:spcBef>
              <a:buClr>
                <a:schemeClr val="accent1"/>
              </a:buClr>
              <a:buSzPct val="65000"/>
              <a:buFont typeface="Wingdings" panose="05000000000000000000" pitchFamily="2" charset="2"/>
              <a:buChar char="n"/>
            </a:pPr>
            <a:r>
              <a:rPr altLang="ur-PK" b="1" dirty="0" lang="en-US"/>
              <a:t>Prolonged treatment</a:t>
            </a:r>
          </a:p>
          <a:p>
            <a:pPr indent="-342900" marL="342900">
              <a:spcBef>
                <a:spcPct val="20000"/>
              </a:spcBef>
              <a:buClr>
                <a:schemeClr val="accent1"/>
              </a:buClr>
              <a:buSzPct val="65000"/>
              <a:buFont typeface="Wingdings" panose="05000000000000000000" pitchFamily="2" charset="2"/>
              <a:buChar char="n"/>
            </a:pPr>
            <a:endParaRPr altLang="ur-PK" b="1" dirty="0" lang="en-US"/>
          </a:p>
          <a:p>
            <a:pPr indent="-342900" marL="342900">
              <a:spcBef>
                <a:spcPct val="20000"/>
              </a:spcBef>
              <a:buClr>
                <a:schemeClr val="accent1"/>
              </a:buClr>
              <a:buSzPct val="65000"/>
              <a:buFont typeface="Wingdings" panose="05000000000000000000" pitchFamily="2" charset="2"/>
              <a:buChar char="n"/>
            </a:pPr>
            <a:r>
              <a:rPr altLang="ur-PK" b="1" dirty="0" lang="en-US"/>
              <a:t>Care predominates</a:t>
            </a:r>
          </a:p>
          <a:p>
            <a:pPr indent="-342900" marL="342900">
              <a:spcBef>
                <a:spcPct val="20000"/>
              </a:spcBef>
              <a:buClr>
                <a:schemeClr val="accent1"/>
              </a:buClr>
              <a:buSzPct val="65000"/>
              <a:buFont typeface="Wingdings" panose="05000000000000000000" pitchFamily="2" charset="2"/>
              <a:buChar char="n"/>
            </a:pPr>
            <a:r>
              <a:rPr altLang="ur-PK" b="1" dirty="0" lang="en-US"/>
              <a:t>Multidisciplinary</a:t>
            </a:r>
          </a:p>
          <a:p>
            <a:pPr indent="-342900" marL="342900">
              <a:spcBef>
                <a:spcPct val="20000"/>
              </a:spcBef>
              <a:buClr>
                <a:schemeClr val="accent1"/>
              </a:buClr>
              <a:buSzPct val="65000"/>
              <a:buFont typeface="Wingdings" panose="05000000000000000000" pitchFamily="2" charset="2"/>
              <a:buChar char="n"/>
            </a:pPr>
            <a:r>
              <a:rPr altLang="ur-PK" b="1" dirty="0" lang="en-US"/>
              <a:t>Prolonged follow up</a:t>
            </a:r>
          </a:p>
          <a:p>
            <a:pPr indent="-342900" marL="342900">
              <a:spcBef>
                <a:spcPct val="20000"/>
              </a:spcBef>
              <a:buClr>
                <a:schemeClr val="accent1"/>
              </a:buClr>
              <a:buSzPct val="65000"/>
              <a:buFont typeface="Wingdings" panose="05000000000000000000" pitchFamily="2" charset="2"/>
              <a:buChar char="n"/>
            </a:pPr>
            <a:r>
              <a:rPr altLang="ur-PK" b="1" lang="en-US"/>
              <a:t>Quality of life after treatment</a:t>
            </a:r>
          </a:p>
          <a:p>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281" name="Content Placeholder 1"/>
          <p:cNvSpPr>
            <a:spLocks noGrp="1"/>
          </p:cNvSpPr>
          <p:nvPr>
            <p:ph idx="1"/>
          </p:nvPr>
        </p:nvSpPr>
        <p:spPr/>
        <p:txBody>
          <a:bodyPr>
            <a:normAutofit/>
          </a:bodyPr>
          <a:p>
            <a:r>
              <a:rPr b="1" dirty="0" sz="2800" lang="en-US"/>
              <a:t>Report the case to regional </a:t>
            </a:r>
            <a:r>
              <a:rPr b="1" dirty="0" sz="2800" lang="en-US" err="1"/>
              <a:t>subcounty</a:t>
            </a:r>
            <a:r>
              <a:rPr b="1" dirty="0" sz="2800" lang="en-US"/>
              <a:t> or county medical director</a:t>
            </a:r>
          </a:p>
          <a:p>
            <a:r>
              <a:rPr b="1" dirty="0" sz="2800" lang="en-US"/>
              <a:t>Confirm cases by sending fresh stool samples to the nearest reference laboratory</a:t>
            </a:r>
          </a:p>
          <a:p>
            <a:r>
              <a:rPr b="1" dirty="0" sz="2800" lang="en-US"/>
              <a:t>Active </a:t>
            </a:r>
            <a:r>
              <a:rPr b="1" dirty="0" sz="2800" lang="en-US" err="1"/>
              <a:t>immunisation</a:t>
            </a:r>
            <a:r>
              <a:rPr b="1" dirty="0" sz="2800" lang="en-US"/>
              <a:t> of all under fives in the region</a:t>
            </a:r>
          </a:p>
          <a:p>
            <a:r>
              <a:rPr b="1" dirty="0" sz="2800" lang="en-US"/>
              <a:t>Post pone other </a:t>
            </a:r>
            <a:r>
              <a:rPr b="1" dirty="0" sz="2800" lang="en-US" err="1"/>
              <a:t>injectable</a:t>
            </a:r>
            <a:r>
              <a:rPr b="1" dirty="0" sz="2800" lang="en-US"/>
              <a:t> </a:t>
            </a:r>
            <a:r>
              <a:rPr b="1" dirty="0" sz="2800" lang="en-US" err="1"/>
              <a:t>immunisations</a:t>
            </a:r>
            <a:endParaRPr b="1" dirty="0" sz="2800" lang="en-US"/>
          </a:p>
          <a:p>
            <a:r>
              <a:rPr b="1" dirty="0" sz="2800" lang="en-US"/>
              <a:t>Restrict use of all injections in health facilities</a:t>
            </a:r>
          </a:p>
        </p:txBody>
      </p:sp>
      <p:sp>
        <p:nvSpPr>
          <p:cNvPr id="1049282" name="Title 2"/>
          <p:cNvSpPr>
            <a:spLocks noGrp="1"/>
          </p:cNvSpPr>
          <p:nvPr>
            <p:ph type="title"/>
          </p:nvPr>
        </p:nvSpPr>
        <p:spPr/>
        <p:txBody>
          <a:bodyPr>
            <a:normAutofit fontScale="90000"/>
          </a:bodyPr>
          <a:p>
            <a:r>
              <a:rPr dirty="0" lang="en-US"/>
              <a:t>Management of polio outbreaks</a:t>
            </a: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884" name=""/>
        <p:cNvGrpSpPr/>
        <p:nvPr/>
      </p:nvGrpSpPr>
      <p:grpSpPr>
        <a:xfrm>
          <a:off x="0" y="0"/>
          <a:ext cx="0" cy="0"/>
          <a:chOff x="0" y="0"/>
          <a:chExt cx="0" cy="0"/>
        </a:xfrm>
      </p:grpSpPr>
      <p:sp>
        <p:nvSpPr>
          <p:cNvPr id="1049283" name="Content Placeholder 1"/>
          <p:cNvSpPr>
            <a:spLocks noGrp="1"/>
          </p:cNvSpPr>
          <p:nvPr>
            <p:ph idx="1"/>
          </p:nvPr>
        </p:nvSpPr>
        <p:spPr/>
        <p:txBody>
          <a:bodyPr>
            <a:normAutofit lnSpcReduction="10000"/>
          </a:bodyPr>
          <a:p>
            <a:pPr>
              <a:buFont typeface="Wingdings" pitchFamily="2" charset="2"/>
              <a:buChar char="q"/>
            </a:pPr>
            <a:r>
              <a:rPr b="1" dirty="0" lang="en-US"/>
              <a:t>Protection of all sources of water during outbreaks</a:t>
            </a:r>
          </a:p>
          <a:p>
            <a:pPr>
              <a:buFont typeface="Wingdings" pitchFamily="2" charset="2"/>
              <a:buChar char="q"/>
            </a:pPr>
            <a:r>
              <a:rPr b="1" dirty="0" lang="en-US"/>
              <a:t>Milk must be pasteurized and fruit should be washed with weak permanganate solution before using</a:t>
            </a:r>
          </a:p>
          <a:p>
            <a:pPr>
              <a:buFont typeface="Wingdings" pitchFamily="2" charset="2"/>
              <a:buChar char="q"/>
            </a:pPr>
            <a:r>
              <a:rPr b="1" dirty="0" lang="en-US"/>
              <a:t>Avoid overcrowding of children in schools, play grounds etc</a:t>
            </a:r>
          </a:p>
          <a:p>
            <a:pPr>
              <a:buFont typeface="Wingdings" pitchFamily="2" charset="2"/>
              <a:buChar char="q"/>
            </a:pPr>
            <a:r>
              <a:rPr b="1" dirty="0" lang="en-US"/>
              <a:t>Educate people about disease and its consequences</a:t>
            </a:r>
          </a:p>
          <a:p>
            <a:pPr>
              <a:buFont typeface="Wingdings" pitchFamily="2" charset="2"/>
              <a:buChar char="q"/>
            </a:pPr>
            <a:r>
              <a:rPr b="1" dirty="0" lang="en-US"/>
              <a:t>Search of sick persons and investigation of contacts to establish the source of infections</a:t>
            </a:r>
          </a:p>
        </p:txBody>
      </p:sp>
      <p:sp>
        <p:nvSpPr>
          <p:cNvPr id="1049284" name="Title 2"/>
          <p:cNvSpPr>
            <a:spLocks noGrp="1"/>
          </p:cNvSpPr>
          <p:nvPr>
            <p:ph type="title"/>
          </p:nvPr>
        </p:nvSpPr>
        <p:spPr/>
        <p:txBody>
          <a:bodyPr/>
          <a:p>
            <a:r>
              <a:rPr dirty="0" lang="en-US"/>
              <a:t>cont</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285" name="Content Placeholder 1"/>
          <p:cNvSpPr>
            <a:spLocks noGrp="1"/>
          </p:cNvSpPr>
          <p:nvPr>
            <p:ph idx="1"/>
          </p:nvPr>
        </p:nvSpPr>
        <p:spPr/>
        <p:txBody>
          <a:bodyPr>
            <a:normAutofit/>
          </a:bodyPr>
          <a:p>
            <a:r>
              <a:rPr b="1" dirty="0" sz="4000" lang="en-US"/>
              <a:t>Skeletal Deformities</a:t>
            </a:r>
          </a:p>
          <a:p>
            <a:r>
              <a:rPr b="1" dirty="0" sz="4000" lang="en-US"/>
              <a:t>Neuropathy</a:t>
            </a:r>
            <a:r>
              <a:rPr dirty="0" sz="4000" lang="en-US"/>
              <a:t>. </a:t>
            </a:r>
          </a:p>
          <a:p>
            <a:r>
              <a:rPr dirty="0" sz="4000" lang="en-US"/>
              <a:t> </a:t>
            </a:r>
            <a:r>
              <a:rPr b="1" dirty="0" sz="4000" lang="en-US"/>
              <a:t>Respiratory arrest</a:t>
            </a:r>
          </a:p>
          <a:p>
            <a:r>
              <a:rPr b="1" dirty="0" sz="4000" lang="en-US"/>
              <a:t>Kidney stones from </a:t>
            </a:r>
            <a:r>
              <a:rPr b="1" dirty="0" sz="4000" lang="en-US" err="1"/>
              <a:t>dimeralization</a:t>
            </a:r>
            <a:r>
              <a:rPr b="1" dirty="0" sz="4000" lang="en-US"/>
              <a:t> of bone during prolonged immobility</a:t>
            </a:r>
            <a:endParaRPr dirty="0" sz="4000" lang="en-US"/>
          </a:p>
        </p:txBody>
      </p:sp>
      <p:sp>
        <p:nvSpPr>
          <p:cNvPr id="1049286" name="Title 2"/>
          <p:cNvSpPr>
            <a:spLocks noGrp="1"/>
          </p:cNvSpPr>
          <p:nvPr>
            <p:ph type="title"/>
          </p:nvPr>
        </p:nvSpPr>
        <p:spPr/>
        <p:txBody>
          <a:bodyPr/>
          <a:p>
            <a:r>
              <a:rPr dirty="0" lang="en-US"/>
              <a:t>Complications of polio</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287" name="Content Placeholder 1"/>
          <p:cNvSpPr>
            <a:spLocks noGrp="1"/>
          </p:cNvSpPr>
          <p:nvPr>
            <p:ph idx="1"/>
          </p:nvPr>
        </p:nvSpPr>
        <p:spPr/>
        <p:txBody>
          <a:bodyPr>
            <a:normAutofit fontScale="85000" lnSpcReduction="20000"/>
          </a:bodyPr>
          <a:p>
            <a:r>
              <a:rPr b="1" dirty="0" sz="3200" lang="en-US">
                <a:solidFill>
                  <a:schemeClr val="tx1">
                    <a:lumMod val="85000"/>
                    <a:lumOff val="15000"/>
                  </a:schemeClr>
                </a:solidFill>
                <a:latin typeface="Arial" pitchFamily="34" charset="0"/>
                <a:cs typeface="Arial" pitchFamily="34" charset="0"/>
              </a:rPr>
              <a:t>An infectious disease caused by contamination of wounds from the bacteria </a:t>
            </a:r>
            <a:r>
              <a:rPr b="1" dirty="0" sz="3200" i="1" lang="en-US">
                <a:solidFill>
                  <a:schemeClr val="tx1">
                    <a:lumMod val="85000"/>
                    <a:lumOff val="15000"/>
                  </a:schemeClr>
                </a:solidFill>
                <a:latin typeface="Arial" pitchFamily="34" charset="0"/>
                <a:cs typeface="Arial" pitchFamily="34" charset="0"/>
              </a:rPr>
              <a:t>Clostridium </a:t>
            </a:r>
            <a:r>
              <a:rPr b="1" dirty="0" sz="3200" i="1" lang="en-US" err="1">
                <a:solidFill>
                  <a:schemeClr val="tx1">
                    <a:lumMod val="85000"/>
                    <a:lumOff val="15000"/>
                  </a:schemeClr>
                </a:solidFill>
                <a:latin typeface="Arial" pitchFamily="34" charset="0"/>
                <a:cs typeface="Arial" pitchFamily="34" charset="0"/>
              </a:rPr>
              <a:t>tetani</a:t>
            </a:r>
            <a:r>
              <a:rPr b="1" dirty="0" sz="3200" lang="en-US">
                <a:solidFill>
                  <a:schemeClr val="tx1">
                    <a:lumMod val="85000"/>
                    <a:lumOff val="15000"/>
                  </a:schemeClr>
                </a:solidFill>
                <a:latin typeface="Arial" pitchFamily="34" charset="0"/>
                <a:cs typeface="Arial" pitchFamily="34" charset="0"/>
              </a:rPr>
              <a:t>, or the spores they produce that live in the soil, and animal feces</a:t>
            </a:r>
          </a:p>
          <a:p>
            <a:r>
              <a:rPr b="1" dirty="0" sz="3200" lang="en-US">
                <a:solidFill>
                  <a:schemeClr val="tx1">
                    <a:lumMod val="85000"/>
                    <a:lumOff val="15000"/>
                  </a:schemeClr>
                </a:solidFill>
                <a:latin typeface="Arial" pitchFamily="34" charset="0"/>
                <a:cs typeface="Arial" pitchFamily="34" charset="0"/>
              </a:rPr>
              <a:t>It is </a:t>
            </a:r>
            <a:r>
              <a:rPr b="1" dirty="0" sz="3200" lang="en-US" err="1">
                <a:solidFill>
                  <a:schemeClr val="tx1">
                    <a:lumMod val="85000"/>
                    <a:lumOff val="15000"/>
                  </a:schemeClr>
                </a:solidFill>
                <a:latin typeface="Arial" pitchFamily="34" charset="0"/>
                <a:cs typeface="Arial" pitchFamily="34" charset="0"/>
              </a:rPr>
              <a:t>characterised</a:t>
            </a:r>
            <a:r>
              <a:rPr b="1" dirty="0" sz="3200" lang="en-US">
                <a:solidFill>
                  <a:schemeClr val="tx1">
                    <a:lumMod val="85000"/>
                    <a:lumOff val="15000"/>
                  </a:schemeClr>
                </a:solidFill>
                <a:latin typeface="Arial" pitchFamily="34" charset="0"/>
                <a:cs typeface="Arial" pitchFamily="34" charset="0"/>
              </a:rPr>
              <a:t> by increased muscle tone and spasms that present as painful contractions of voluntary muscles</a:t>
            </a:r>
            <a:r>
              <a:rPr b="1" dirty="0" sz="2800" lang="en-US">
                <a:solidFill>
                  <a:schemeClr val="tx1">
                    <a:lumMod val="85000"/>
                    <a:lumOff val="15000"/>
                  </a:schemeClr>
                </a:solidFill>
                <a:latin typeface="Arial" pitchFamily="34" charset="0"/>
                <a:cs typeface="Arial" pitchFamily="34" charset="0"/>
              </a:rPr>
              <a:t>.</a:t>
            </a:r>
          </a:p>
          <a:p>
            <a:pPr>
              <a:lnSpc>
                <a:spcPct val="90000"/>
              </a:lnSpc>
            </a:pPr>
            <a:r>
              <a:rPr b="1" dirty="0" sz="3300" i="1" lang="en-US">
                <a:latin typeface="Arial" pitchFamily="34" charset="0"/>
                <a:cs typeface="Arial" pitchFamily="34" charset="0"/>
              </a:rPr>
              <a:t>Clostridium </a:t>
            </a:r>
            <a:r>
              <a:rPr b="1" dirty="0" sz="3300" i="1" lang="en-US" err="1">
                <a:latin typeface="Arial" pitchFamily="34" charset="0"/>
                <a:cs typeface="Arial" pitchFamily="34" charset="0"/>
              </a:rPr>
              <a:t>tetani</a:t>
            </a:r>
            <a:r>
              <a:rPr b="1" dirty="0" sz="3300" i="1" lang="en-US">
                <a:latin typeface="Arial" pitchFamily="34" charset="0"/>
                <a:cs typeface="Arial" pitchFamily="34" charset="0"/>
              </a:rPr>
              <a:t>  </a:t>
            </a:r>
            <a:r>
              <a:rPr b="1" dirty="0" sz="3300" lang="en-US">
                <a:latin typeface="Arial" pitchFamily="34" charset="0"/>
                <a:cs typeface="Arial" pitchFamily="34" charset="0"/>
              </a:rPr>
              <a:t>is a rod shape, Anaerobic gram-positive , spore-forming bacteria</a:t>
            </a:r>
          </a:p>
          <a:p>
            <a:pPr>
              <a:lnSpc>
                <a:spcPct val="90000"/>
              </a:lnSpc>
            </a:pPr>
            <a:r>
              <a:rPr b="1" dirty="0" sz="3300" lang="en-US">
                <a:latin typeface="Arial" pitchFamily="34" charset="0"/>
                <a:cs typeface="Arial" pitchFamily="34" charset="0"/>
              </a:rPr>
              <a:t>It is an obligate anaerobe meaning that the organism live and multiply in absence of oxygen</a:t>
            </a:r>
            <a:endParaRPr b="1" dirty="0" sz="3300" lang="en-US">
              <a:solidFill>
                <a:schemeClr val="tx1">
                  <a:lumMod val="85000"/>
                  <a:lumOff val="15000"/>
                </a:schemeClr>
              </a:solidFill>
              <a:latin typeface="Arial" pitchFamily="34" charset="0"/>
              <a:cs typeface="Arial" pitchFamily="34" charset="0"/>
            </a:endParaRPr>
          </a:p>
        </p:txBody>
      </p:sp>
      <p:sp>
        <p:nvSpPr>
          <p:cNvPr id="1049288" name="Title 2"/>
          <p:cNvSpPr>
            <a:spLocks noGrp="1"/>
          </p:cNvSpPr>
          <p:nvPr>
            <p:ph type="title"/>
          </p:nvPr>
        </p:nvSpPr>
        <p:spPr/>
        <p:txBody>
          <a:bodyPr/>
          <a:p>
            <a:r>
              <a:rPr dirty="0" lang="en-US"/>
              <a:t>TETANUS</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887" name=""/>
        <p:cNvGrpSpPr/>
        <p:nvPr/>
      </p:nvGrpSpPr>
      <p:grpSpPr>
        <a:xfrm>
          <a:off x="0" y="0"/>
          <a:ext cx="0" cy="0"/>
          <a:chOff x="0" y="0"/>
          <a:chExt cx="0" cy="0"/>
        </a:xfrm>
      </p:grpSpPr>
      <p:sp>
        <p:nvSpPr>
          <p:cNvPr id="1049289" name="Content Placeholder 1"/>
          <p:cNvSpPr>
            <a:spLocks noGrp="1"/>
          </p:cNvSpPr>
          <p:nvPr>
            <p:ph idx="1"/>
          </p:nvPr>
        </p:nvSpPr>
        <p:spPr/>
        <p:txBody>
          <a:bodyPr>
            <a:normAutofit lnSpcReduction="10000"/>
          </a:bodyPr>
          <a:p>
            <a:r>
              <a:rPr b="1" dirty="0" sz="3200" lang="en-US">
                <a:solidFill>
                  <a:schemeClr val="tx1">
                    <a:lumMod val="85000"/>
                    <a:lumOff val="15000"/>
                  </a:schemeClr>
                </a:solidFill>
                <a:latin typeface="Arial" pitchFamily="34" charset="0"/>
                <a:cs typeface="Arial" pitchFamily="34" charset="0"/>
              </a:rPr>
              <a:t>Tetanus is also called lockjaw .</a:t>
            </a:r>
          </a:p>
          <a:p>
            <a:pPr indent="-256032" lvl="1" marL="365760">
              <a:spcBef>
                <a:spcPts val="400"/>
              </a:spcBef>
              <a:buSzPct val="68000"/>
              <a:buFont typeface="Wingdings 3"/>
              <a:buChar char=""/>
            </a:pPr>
            <a:r>
              <a:rPr b="1" dirty="0" sz="3200" lang="en-US">
                <a:solidFill>
                  <a:schemeClr val="tx1">
                    <a:lumMod val="85000"/>
                    <a:lumOff val="15000"/>
                  </a:schemeClr>
                </a:solidFill>
                <a:latin typeface="Arial" pitchFamily="34" charset="0"/>
                <a:cs typeface="Arial" pitchFamily="34" charset="0"/>
              </a:rPr>
              <a:t>It is caused by toxin produced by </a:t>
            </a:r>
            <a:r>
              <a:rPr b="1" dirty="0" sz="3200" lang="en-US" err="1">
                <a:solidFill>
                  <a:schemeClr val="tx1">
                    <a:lumMod val="85000"/>
                    <a:lumOff val="15000"/>
                  </a:schemeClr>
                </a:solidFill>
                <a:latin typeface="Arial" pitchFamily="34" charset="0"/>
                <a:cs typeface="Arial" pitchFamily="34" charset="0"/>
              </a:rPr>
              <a:t>C.Tetani</a:t>
            </a:r>
            <a:r>
              <a:rPr b="1" dirty="0" sz="3200" lang="en-US">
                <a:solidFill>
                  <a:schemeClr val="tx1">
                    <a:lumMod val="85000"/>
                    <a:lumOff val="15000"/>
                  </a:schemeClr>
                </a:solidFill>
                <a:latin typeface="Arial" pitchFamily="34" charset="0"/>
                <a:cs typeface="Arial" pitchFamily="34" charset="0"/>
              </a:rPr>
              <a:t> called </a:t>
            </a:r>
            <a:r>
              <a:rPr b="1" dirty="0" sz="3200" lang="en-US">
                <a:solidFill>
                  <a:schemeClr val="accent2">
                    <a:lumMod val="75000"/>
                  </a:schemeClr>
                </a:solidFill>
                <a:effectLst>
                  <a:outerShdw algn="tl" blurRad="38100" dir="2700000" dist="38100">
                    <a:srgbClr val="000000">
                      <a:alpha val="43137"/>
                    </a:srgbClr>
                  </a:outerShdw>
                </a:effectLst>
              </a:rPr>
              <a:t>Neurotoxin or </a:t>
            </a:r>
            <a:r>
              <a:rPr b="1" dirty="0" sz="3200" lang="en-US" err="1">
                <a:solidFill>
                  <a:schemeClr val="accent2">
                    <a:lumMod val="75000"/>
                  </a:schemeClr>
                </a:solidFill>
                <a:effectLst>
                  <a:outerShdw algn="tl" blurRad="38100" dir="2700000" dist="38100">
                    <a:srgbClr val="000000">
                      <a:alpha val="43137"/>
                    </a:srgbClr>
                  </a:outerShdw>
                </a:effectLst>
              </a:rPr>
              <a:t>tetanospasmin</a:t>
            </a:r>
            <a:r>
              <a:rPr b="1" dirty="0" sz="3200" lang="en-US"/>
              <a:t>: It is a protein in nature and responsible for the characteristic signs of tetanus</a:t>
            </a:r>
            <a:r>
              <a:rPr b="1" dirty="0" sz="3200" lang="en-US">
                <a:solidFill>
                  <a:schemeClr val="tx1">
                    <a:lumMod val="85000"/>
                    <a:lumOff val="15000"/>
                  </a:schemeClr>
                </a:solidFill>
                <a:latin typeface="Arial" pitchFamily="34" charset="0"/>
                <a:cs typeface="Arial" pitchFamily="34" charset="0"/>
              </a:rPr>
              <a:t> </a:t>
            </a:r>
          </a:p>
          <a:p>
            <a:r>
              <a:rPr b="1" dirty="0" sz="3200" lang="en-US">
                <a:solidFill>
                  <a:schemeClr val="accent2">
                    <a:lumMod val="75000"/>
                  </a:schemeClr>
                </a:solidFill>
                <a:effectLst>
                  <a:outerShdw algn="tl" blurRad="38100" dir="2700000" dist="38100">
                    <a:srgbClr val="000000">
                      <a:alpha val="43137"/>
                    </a:srgbClr>
                  </a:outerShdw>
                </a:effectLst>
              </a:rPr>
              <a:t>It also produces another toxin called </a:t>
            </a:r>
            <a:r>
              <a:rPr b="1" dirty="0" sz="3200" lang="en-US" err="1">
                <a:solidFill>
                  <a:schemeClr val="accent2">
                    <a:lumMod val="75000"/>
                  </a:schemeClr>
                </a:solidFill>
                <a:effectLst>
                  <a:outerShdw algn="tl" blurRad="38100" dir="2700000" dist="38100">
                    <a:srgbClr val="000000">
                      <a:alpha val="43137"/>
                    </a:srgbClr>
                  </a:outerShdw>
                </a:effectLst>
              </a:rPr>
              <a:t>Hemolysin</a:t>
            </a:r>
            <a:r>
              <a:rPr b="1" dirty="0" sz="3200" lang="en-US">
                <a:solidFill>
                  <a:schemeClr val="accent2">
                    <a:lumMod val="75000"/>
                  </a:schemeClr>
                </a:solidFill>
                <a:effectLst>
                  <a:outerShdw algn="tl" blurRad="38100" dir="2700000" dist="38100">
                    <a:srgbClr val="000000">
                      <a:alpha val="43137"/>
                    </a:srgbClr>
                  </a:outerShdw>
                </a:effectLst>
              </a:rPr>
              <a:t> or </a:t>
            </a:r>
            <a:r>
              <a:rPr b="1" dirty="0" sz="3200" lang="en-US" err="1">
                <a:solidFill>
                  <a:schemeClr val="accent2">
                    <a:lumMod val="75000"/>
                  </a:schemeClr>
                </a:solidFill>
                <a:effectLst>
                  <a:outerShdw algn="tl" blurRad="38100" dir="2700000" dist="38100">
                    <a:srgbClr val="000000">
                      <a:alpha val="43137"/>
                    </a:srgbClr>
                  </a:outerShdw>
                </a:effectLst>
              </a:rPr>
              <a:t>tetanolysin</a:t>
            </a:r>
            <a:r>
              <a:rPr b="1" dirty="0" sz="3200" lang="en-US"/>
              <a:t>: It is a potent lethal toxin</a:t>
            </a:r>
          </a:p>
        </p:txBody>
      </p:sp>
      <p:sp>
        <p:nvSpPr>
          <p:cNvPr id="1049290" name="Title 2"/>
          <p:cNvSpPr>
            <a:spLocks noGrp="1"/>
          </p:cNvSpPr>
          <p:nvPr>
            <p:ph type="title"/>
          </p:nvPr>
        </p:nvSpPr>
        <p:spPr/>
        <p:txBody>
          <a:bodyPr/>
          <a:p>
            <a:r>
              <a:rPr dirty="0" lang="en-US"/>
              <a:t>cont</a:t>
            </a: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291" name="Content Placeholder 1"/>
          <p:cNvSpPr>
            <a:spLocks noGrp="1"/>
          </p:cNvSpPr>
          <p:nvPr>
            <p:ph idx="1"/>
          </p:nvPr>
        </p:nvSpPr>
        <p:spPr/>
        <p:txBody>
          <a:bodyPr>
            <a:normAutofit/>
          </a:bodyPr>
          <a:p>
            <a:pPr>
              <a:lnSpc>
                <a:spcPct val="90000"/>
              </a:lnSpc>
            </a:pPr>
            <a:r>
              <a:rPr b="1" dirty="0" sz="3200" lang="en-US"/>
              <a:t>Reservoir : Soil and intestine of animals  and </a:t>
            </a:r>
            <a:r>
              <a:rPr b="1" dirty="0" sz="3200" lang="en-US" err="1"/>
              <a:t>humanS</a:t>
            </a:r>
            <a:endParaRPr b="1" dirty="0" sz="3200" lang="en-US"/>
          </a:p>
          <a:p>
            <a:pPr>
              <a:lnSpc>
                <a:spcPct val="90000"/>
              </a:lnSpc>
            </a:pPr>
            <a:r>
              <a:rPr b="1" dirty="0" sz="3200" lang="en-US"/>
              <a:t>Transmission: Contaminated wounds and Tissue injury</a:t>
            </a:r>
          </a:p>
          <a:p>
            <a:pPr>
              <a:lnSpc>
                <a:spcPct val="90000"/>
              </a:lnSpc>
            </a:pPr>
            <a:r>
              <a:rPr b="1" dirty="0" sz="3200" lang="en-US"/>
              <a:t>Temporal pattern : Peak in summer or wet season</a:t>
            </a:r>
          </a:p>
          <a:p>
            <a:pPr>
              <a:lnSpc>
                <a:spcPct val="90000"/>
              </a:lnSpc>
            </a:pPr>
            <a:endParaRPr b="1" dirty="0" sz="3200" lang="en-US"/>
          </a:p>
          <a:p>
            <a:pPr>
              <a:lnSpc>
                <a:spcPct val="90000"/>
              </a:lnSpc>
            </a:pPr>
            <a:r>
              <a:rPr b="1" dirty="0" sz="3200" lang="en-US"/>
              <a:t>Communicability	:  Not contagious</a:t>
            </a:r>
          </a:p>
          <a:p>
            <a:endParaRPr dirty="0" lang="en-US"/>
          </a:p>
        </p:txBody>
      </p:sp>
      <p:sp>
        <p:nvSpPr>
          <p:cNvPr id="1049292" name="Title 2"/>
          <p:cNvSpPr>
            <a:spLocks noGrp="1"/>
          </p:cNvSpPr>
          <p:nvPr>
            <p:ph type="title"/>
          </p:nvPr>
        </p:nvSpPr>
        <p:spPr/>
        <p:txBody>
          <a:bodyPr/>
          <a:p>
            <a:r>
              <a:rPr dirty="0" lang="en-US"/>
              <a:t>cont </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293" name="Content Placeholder 1"/>
          <p:cNvSpPr>
            <a:spLocks noGrp="1"/>
          </p:cNvSpPr>
          <p:nvPr>
            <p:ph idx="1"/>
          </p:nvPr>
        </p:nvSpPr>
        <p:spPr/>
        <p:txBody>
          <a:bodyPr>
            <a:normAutofit/>
          </a:bodyPr>
          <a:p>
            <a:r>
              <a:rPr b="1" dirty="0" sz="3200" lang="en-US"/>
              <a:t>Tetanus bacilli live in bowels of animals and sometimes human.</a:t>
            </a:r>
          </a:p>
          <a:p>
            <a:r>
              <a:rPr b="1" dirty="0" sz="3200" lang="en-US"/>
              <a:t>When bacilli are passed out in </a:t>
            </a:r>
            <a:r>
              <a:rPr b="1" dirty="0" sz="3200" lang="en-US" err="1"/>
              <a:t>feaces,they</a:t>
            </a:r>
            <a:r>
              <a:rPr b="1" dirty="0" sz="3200" lang="en-US"/>
              <a:t> form spores in order to survive the harsh conditions outside</a:t>
            </a:r>
          </a:p>
          <a:p>
            <a:r>
              <a:rPr b="1" dirty="0" sz="3200" lang="en-US">
                <a:solidFill>
                  <a:schemeClr val="tx1">
                    <a:lumMod val="85000"/>
                    <a:lumOff val="15000"/>
                  </a:schemeClr>
                </a:solidFill>
                <a:latin typeface="Arial" pitchFamily="34" charset="0"/>
                <a:cs typeface="Arial" pitchFamily="34" charset="0"/>
              </a:rPr>
              <a:t>The spores are found throughout the environment, usually in soil, dust, and animal waste </a:t>
            </a:r>
          </a:p>
        </p:txBody>
      </p:sp>
      <p:sp>
        <p:nvSpPr>
          <p:cNvPr id="1049294" name="Title 2"/>
          <p:cNvSpPr>
            <a:spLocks noGrp="1"/>
          </p:cNvSpPr>
          <p:nvPr>
            <p:ph type="title"/>
          </p:nvPr>
        </p:nvSpPr>
        <p:spPr/>
        <p:txBody>
          <a:bodyPr/>
          <a:p>
            <a:r>
              <a:rPr dirty="0" lang="en-US"/>
              <a:t>Habitat of tetanus bacilli</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890" name=""/>
        <p:cNvGrpSpPr/>
        <p:nvPr/>
      </p:nvGrpSpPr>
      <p:grpSpPr>
        <a:xfrm>
          <a:off x="0" y="0"/>
          <a:ext cx="0" cy="0"/>
          <a:chOff x="0" y="0"/>
          <a:chExt cx="0" cy="0"/>
        </a:xfrm>
      </p:grpSpPr>
      <p:sp>
        <p:nvSpPr>
          <p:cNvPr id="1049295" name="Content Placeholder 1"/>
          <p:cNvSpPr>
            <a:spLocks noGrp="1"/>
          </p:cNvSpPr>
          <p:nvPr>
            <p:ph idx="1"/>
          </p:nvPr>
        </p:nvSpPr>
        <p:spPr/>
        <p:txBody>
          <a:bodyPr>
            <a:noAutofit/>
          </a:bodyPr>
          <a:p>
            <a:pPr marL="411480">
              <a:buFont typeface="Wingdings"/>
              <a:buChar char=""/>
            </a:pPr>
            <a:r>
              <a:rPr b="1" dirty="0" sz="3200" lang="en-US"/>
              <a:t>Tetanus bacilli continue their life cycle when the spores are swallowed by animal and humans</a:t>
            </a:r>
          </a:p>
          <a:p>
            <a:pPr marL="411480">
              <a:buFont typeface="Wingdings"/>
              <a:buChar char=""/>
            </a:pPr>
            <a:r>
              <a:rPr b="1" dirty="0" sz="3200" lang="en-US">
                <a:solidFill>
                  <a:schemeClr val="tx1">
                    <a:lumMod val="85000"/>
                    <a:lumOff val="15000"/>
                  </a:schemeClr>
                </a:solidFill>
                <a:latin typeface="Arial" pitchFamily="34" charset="0"/>
                <a:cs typeface="Arial" pitchFamily="34" charset="0"/>
              </a:rPr>
              <a:t>Tetanus is acquired through contact with the environment; it is not transmitted from person to person.</a:t>
            </a:r>
          </a:p>
          <a:p>
            <a:pPr marL="411480">
              <a:buFont typeface="Wingdings"/>
              <a:buChar char=""/>
            </a:pPr>
            <a:r>
              <a:rPr b="1" dirty="0" sz="3200" lang="en-US"/>
              <a:t>Anaerobic conditions allow germination of spores and production of toxins</a:t>
            </a:r>
            <a:endParaRPr b="1" dirty="0" sz="3200" lang="en-US">
              <a:solidFill>
                <a:schemeClr val="tx1">
                  <a:lumMod val="85000"/>
                  <a:lumOff val="15000"/>
                </a:schemeClr>
              </a:solidFill>
              <a:latin typeface="Arial" pitchFamily="34" charset="0"/>
              <a:cs typeface="Arial" pitchFamily="34" charset="0"/>
            </a:endParaRPr>
          </a:p>
        </p:txBody>
      </p:sp>
      <p:sp>
        <p:nvSpPr>
          <p:cNvPr id="1049296" name="Title 2"/>
          <p:cNvSpPr>
            <a:spLocks noGrp="1"/>
          </p:cNvSpPr>
          <p:nvPr>
            <p:ph type="title"/>
          </p:nvPr>
        </p:nvSpPr>
        <p:spPr/>
        <p:txBody>
          <a:bodyPr/>
          <a:p>
            <a:r>
              <a:rPr dirty="0" lang="en-US"/>
              <a:t>cont</a:t>
            </a:r>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297" name="Content Placeholder 1"/>
          <p:cNvSpPr>
            <a:spLocks noGrp="1"/>
          </p:cNvSpPr>
          <p:nvPr>
            <p:ph idx="1"/>
          </p:nvPr>
        </p:nvSpPr>
        <p:spPr/>
        <p:txBody>
          <a:bodyPr>
            <a:normAutofit fontScale="92500" lnSpcReduction="10000"/>
          </a:bodyPr>
          <a:p>
            <a:pPr marL="411480">
              <a:buFont typeface="Wingdings"/>
              <a:buChar char=""/>
            </a:pPr>
            <a:r>
              <a:rPr b="1" dirty="0" sz="3500" lang="en-US">
                <a:solidFill>
                  <a:schemeClr val="tx1">
                    <a:lumMod val="85000"/>
                    <a:lumOff val="15000"/>
                  </a:schemeClr>
                </a:solidFill>
                <a:latin typeface="Arial" pitchFamily="34" charset="0"/>
                <a:cs typeface="Arial" pitchFamily="34" charset="0"/>
              </a:rPr>
              <a:t>The usual locations for the bacteria to enter the body</a:t>
            </a:r>
            <a:r>
              <a:rPr b="1" dirty="0" sz="2500" lang="en-US">
                <a:solidFill>
                  <a:schemeClr val="tx1">
                    <a:lumMod val="85000"/>
                    <a:lumOff val="15000"/>
                  </a:schemeClr>
                </a:solidFill>
                <a:latin typeface="Arial" pitchFamily="34" charset="0"/>
                <a:cs typeface="Arial" pitchFamily="34" charset="0"/>
              </a:rPr>
              <a:t>:</a:t>
            </a:r>
          </a:p>
          <a:p>
            <a:pPr indent="0" marL="0">
              <a:buNone/>
            </a:pPr>
            <a:endParaRPr b="1" dirty="0" sz="2500" lang="en-US">
              <a:solidFill>
                <a:schemeClr val="tx1">
                  <a:lumMod val="85000"/>
                  <a:lumOff val="15000"/>
                </a:schemeClr>
              </a:solidFill>
              <a:latin typeface="Arial" pitchFamily="34" charset="0"/>
              <a:cs typeface="Arial" pitchFamily="34" charset="0"/>
            </a:endParaRPr>
          </a:p>
          <a:p>
            <a:pPr fontAlgn="auto" lvl="1" marL="740664">
              <a:spcAft>
                <a:spcPts val="0"/>
              </a:spcAft>
              <a:buFont typeface="Wingdings"/>
              <a:buChar char=""/>
            </a:pPr>
            <a:r>
              <a:rPr b="1" dirty="0" sz="3600" lang="en-US">
                <a:solidFill>
                  <a:schemeClr val="tx1">
                    <a:lumMod val="85000"/>
                    <a:lumOff val="15000"/>
                  </a:schemeClr>
                </a:solidFill>
                <a:latin typeface="Pristina" pitchFamily="66" charset="0"/>
                <a:cs typeface="Arial" pitchFamily="34" charset="0"/>
              </a:rPr>
              <a:t> </a:t>
            </a:r>
            <a:r>
              <a:rPr b="1" dirty="0" sz="3600" lang="en-US">
                <a:solidFill>
                  <a:schemeClr val="tx1">
                    <a:lumMod val="85000"/>
                    <a:lumOff val="15000"/>
                  </a:schemeClr>
                </a:solidFill>
                <a:latin typeface="Nirmala UI" pitchFamily="34" charset="0"/>
                <a:cs typeface="Nirmala UI" pitchFamily="34" charset="0"/>
              </a:rPr>
              <a:t>Puncture wounds (such as those caused by rusty nails, splinters, or insect bites.)</a:t>
            </a:r>
          </a:p>
          <a:p>
            <a:pPr fontAlgn="auto" lvl="1" marL="740664">
              <a:spcAft>
                <a:spcPts val="0"/>
              </a:spcAft>
              <a:buFont typeface="Wingdings"/>
              <a:buChar char=""/>
            </a:pPr>
            <a:r>
              <a:rPr b="1" dirty="0" sz="3600" lang="en-US">
                <a:solidFill>
                  <a:schemeClr val="tx1">
                    <a:lumMod val="85000"/>
                    <a:lumOff val="15000"/>
                  </a:schemeClr>
                </a:solidFill>
                <a:latin typeface="Nirmala UI" pitchFamily="34" charset="0"/>
                <a:cs typeface="Nirmala UI" pitchFamily="34" charset="0"/>
              </a:rPr>
              <a:t> Burns, or any break in the skin, and IV drug access sites are also potential entryways for the bacteria</a:t>
            </a:r>
            <a:r>
              <a:rPr dirty="0" sz="3600" lang="en-US">
                <a:solidFill>
                  <a:schemeClr val="tx1">
                    <a:lumMod val="85000"/>
                    <a:lumOff val="15000"/>
                  </a:schemeClr>
                </a:solidFill>
                <a:latin typeface="Nirmala UI" pitchFamily="34" charset="0"/>
                <a:cs typeface="Nirmala UI" pitchFamily="34" charset="0"/>
              </a:rPr>
              <a:t>. </a:t>
            </a:r>
          </a:p>
          <a:p>
            <a:endParaRPr dirty="0" lang="en-US"/>
          </a:p>
        </p:txBody>
      </p:sp>
      <p:sp>
        <p:nvSpPr>
          <p:cNvPr id="1049298" name="Title 2"/>
          <p:cNvSpPr>
            <a:spLocks noGrp="1"/>
          </p:cNvSpPr>
          <p:nvPr>
            <p:ph type="title"/>
          </p:nvPr>
        </p:nvSpPr>
        <p:spPr/>
        <p:txBody>
          <a:bodyPr/>
          <a:p>
            <a:r>
              <a:rPr dirty="0" lang="en-US"/>
              <a:t>Routes of entry</a:t>
            </a:r>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892" name=""/>
        <p:cNvGrpSpPr/>
        <p:nvPr/>
      </p:nvGrpSpPr>
      <p:grpSpPr>
        <a:xfrm>
          <a:off x="0" y="0"/>
          <a:ext cx="0" cy="0"/>
          <a:chOff x="0" y="0"/>
          <a:chExt cx="0" cy="0"/>
        </a:xfrm>
      </p:grpSpPr>
      <p:sp>
        <p:nvSpPr>
          <p:cNvPr id="1049299" name="Content Placeholder 1"/>
          <p:cNvSpPr>
            <a:spLocks noGrp="1"/>
          </p:cNvSpPr>
          <p:nvPr>
            <p:ph idx="1"/>
          </p:nvPr>
        </p:nvSpPr>
        <p:spPr/>
        <p:txBody>
          <a:bodyPr>
            <a:normAutofit/>
          </a:bodyPr>
          <a:p>
            <a:r>
              <a:rPr b="1" dirty="0" sz="3600" lang="en-US"/>
              <a:t>Animal bites/human bites</a:t>
            </a:r>
          </a:p>
          <a:p>
            <a:r>
              <a:rPr b="1" dirty="0" sz="3600" lang="en-US"/>
              <a:t>Open fractures</a:t>
            </a:r>
          </a:p>
          <a:p>
            <a:r>
              <a:rPr b="1" dirty="0" sz="3600" lang="en-US"/>
              <a:t>Gangrene</a:t>
            </a:r>
          </a:p>
          <a:p>
            <a:r>
              <a:rPr b="1" dirty="0" sz="3600" lang="en-US"/>
              <a:t>In neonates usually via infected umbilical stumps</a:t>
            </a:r>
          </a:p>
          <a:p>
            <a:r>
              <a:rPr b="1" dirty="0" sz="3600" lang="en-US"/>
              <a:t>Abscess</a:t>
            </a:r>
          </a:p>
          <a:p>
            <a:r>
              <a:rPr b="1" dirty="0" sz="3600" lang="en-US" err="1"/>
              <a:t>Parenteral</a:t>
            </a:r>
            <a:r>
              <a:rPr b="1" dirty="0" sz="3600" lang="en-US"/>
              <a:t> drug abuse</a:t>
            </a:r>
          </a:p>
          <a:p>
            <a:endParaRPr dirty="0" lang="en-US"/>
          </a:p>
        </p:txBody>
      </p:sp>
      <p:sp>
        <p:nvSpPr>
          <p:cNvPr id="1049300" name="Title 2"/>
          <p:cNvSpPr>
            <a:spLocks noGrp="1"/>
          </p:cNvSpPr>
          <p:nvPr>
            <p:ph type="title"/>
          </p:nvPr>
        </p:nvSpPr>
        <p:spPr/>
        <p:txBody>
          <a:bodyPr/>
          <a:p>
            <a:r>
              <a:rPr dirty="0" lang="en-US"/>
              <a:t>cont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8718" name="Content Placeholder 1"/>
          <p:cNvSpPr>
            <a:spLocks noGrp="1"/>
          </p:cNvSpPr>
          <p:nvPr>
            <p:ph idx="1"/>
          </p:nvPr>
        </p:nvSpPr>
        <p:spPr/>
        <p:txBody>
          <a:bodyPr/>
          <a:p>
            <a:endParaRPr lang="en-US"/>
          </a:p>
        </p:txBody>
      </p:sp>
      <p:sp>
        <p:nvSpPr>
          <p:cNvPr id="1048719" name="Title 2"/>
          <p:cNvSpPr>
            <a:spLocks noGrp="1"/>
          </p:cNvSpPr>
          <p:nvPr>
            <p:ph type="title"/>
          </p:nvPr>
        </p:nvSpPr>
        <p:spPr/>
        <p:txBody>
          <a:bodyPr/>
          <a:p>
            <a:endParaRPr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893" name=""/>
        <p:cNvGrpSpPr/>
        <p:nvPr/>
      </p:nvGrpSpPr>
      <p:grpSpPr>
        <a:xfrm>
          <a:off x="0" y="0"/>
          <a:ext cx="0" cy="0"/>
          <a:chOff x="0" y="0"/>
          <a:chExt cx="0" cy="0"/>
        </a:xfrm>
      </p:grpSpPr>
      <p:sp>
        <p:nvSpPr>
          <p:cNvPr id="1049301" name="Content Placeholder 1"/>
          <p:cNvSpPr>
            <a:spLocks noGrp="1"/>
          </p:cNvSpPr>
          <p:nvPr>
            <p:ph idx="1"/>
          </p:nvPr>
        </p:nvSpPr>
        <p:spPr/>
        <p:txBody>
          <a:bodyPr/>
          <a:p>
            <a:r>
              <a:rPr b="1" dirty="0" lang="en-US"/>
              <a:t>Necrotic Umbilical stump in newborn </a:t>
            </a:r>
          </a:p>
          <a:p>
            <a:r>
              <a:rPr b="1" dirty="0" lang="en-US"/>
              <a:t>Crush wounds {</a:t>
            </a:r>
            <a:r>
              <a:rPr b="1" dirty="0" lang="en-US" err="1"/>
              <a:t>necrosis,poor</a:t>
            </a:r>
            <a:r>
              <a:rPr b="1" dirty="0" lang="en-US"/>
              <a:t> blood supply}</a:t>
            </a:r>
          </a:p>
          <a:p>
            <a:r>
              <a:rPr b="1" dirty="0" lang="en-US"/>
              <a:t>Stab deep wounds</a:t>
            </a:r>
          </a:p>
          <a:p>
            <a:r>
              <a:rPr b="1" dirty="0" lang="en-US"/>
              <a:t>Wounds with foreign bodies</a:t>
            </a:r>
          </a:p>
          <a:p>
            <a:r>
              <a:rPr b="1" dirty="0" lang="en-US"/>
              <a:t>Burns</a:t>
            </a:r>
          </a:p>
          <a:p>
            <a:r>
              <a:rPr b="1" dirty="0" lang="en-US" err="1"/>
              <a:t>Endometritis</a:t>
            </a:r>
            <a:r>
              <a:rPr b="1" dirty="0" lang="en-US"/>
              <a:t> {after abortion or child birth from the use of poorly </a:t>
            </a:r>
            <a:r>
              <a:rPr b="1" dirty="0" lang="en-US" err="1"/>
              <a:t>sterilised</a:t>
            </a:r>
            <a:r>
              <a:rPr b="1" dirty="0" lang="en-US"/>
              <a:t> instruments</a:t>
            </a:r>
          </a:p>
          <a:p>
            <a:r>
              <a:rPr b="1" dirty="0" lang="en-US"/>
              <a:t>Surgical wounds </a:t>
            </a:r>
          </a:p>
          <a:p>
            <a:r>
              <a:rPr b="1" dirty="0" lang="en-US"/>
              <a:t>Chronic ulcers</a:t>
            </a:r>
          </a:p>
        </p:txBody>
      </p:sp>
      <p:sp>
        <p:nvSpPr>
          <p:cNvPr id="1049302" name="Title 2"/>
          <p:cNvSpPr>
            <a:spLocks noGrp="1"/>
          </p:cNvSpPr>
          <p:nvPr>
            <p:ph type="title"/>
          </p:nvPr>
        </p:nvSpPr>
        <p:spPr/>
        <p:txBody>
          <a:bodyPr>
            <a:normAutofit fontScale="90000"/>
          </a:bodyPr>
          <a:p>
            <a:r>
              <a:rPr dirty="0" lang="en-US"/>
              <a:t>Wounds which favor growth of Clostridium </a:t>
            </a:r>
            <a:r>
              <a:rPr dirty="0" lang="en-US" err="1"/>
              <a:t>tetani</a:t>
            </a:r>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894" name=""/>
        <p:cNvGrpSpPr/>
        <p:nvPr/>
      </p:nvGrpSpPr>
      <p:grpSpPr>
        <a:xfrm>
          <a:off x="0" y="0"/>
          <a:ext cx="0" cy="0"/>
          <a:chOff x="0" y="0"/>
          <a:chExt cx="0" cy="0"/>
        </a:xfrm>
      </p:grpSpPr>
      <p:sp>
        <p:nvSpPr>
          <p:cNvPr id="1049303" name="Content Placeholder 1"/>
          <p:cNvSpPr>
            <a:spLocks noGrp="1"/>
          </p:cNvSpPr>
          <p:nvPr>
            <p:ph idx="1"/>
          </p:nvPr>
        </p:nvSpPr>
        <p:spPr/>
        <p:txBody>
          <a:bodyPr/>
          <a:p>
            <a:pPr>
              <a:buFont typeface="Wingdings" pitchFamily="2" charset="2"/>
              <a:buChar char="Ø"/>
            </a:pPr>
            <a:r>
              <a:rPr dirty="0" sz="2000" lang="en-US"/>
              <a:t> </a:t>
            </a:r>
            <a:r>
              <a:rPr b="1" dirty="0" sz="2400" lang="en-US"/>
              <a:t>C. </a:t>
            </a:r>
            <a:r>
              <a:rPr b="1" dirty="0" sz="2400" lang="en-US" err="1"/>
              <a:t>tetani</a:t>
            </a:r>
            <a:r>
              <a:rPr b="1" dirty="0" sz="2400" lang="en-US"/>
              <a:t> enters body from through wound</a:t>
            </a:r>
          </a:p>
          <a:p>
            <a:r>
              <a:rPr b="1" dirty="0" sz="2400" lang="en-US"/>
              <a:t>Stays in </a:t>
            </a:r>
            <a:r>
              <a:rPr b="1" dirty="0" sz="2400" lang="en-US" err="1"/>
              <a:t>sporulated</a:t>
            </a:r>
            <a:r>
              <a:rPr b="1" dirty="0" sz="2400" lang="en-US"/>
              <a:t> form until anaerobic conditions are presented</a:t>
            </a:r>
          </a:p>
          <a:p>
            <a:r>
              <a:rPr b="1" dirty="0" sz="2400" lang="en-US"/>
              <a:t>Germinates under anaerobic conditions and begins to multiply and produce </a:t>
            </a:r>
            <a:r>
              <a:rPr b="1" dirty="0" sz="2400" lang="en-US" err="1"/>
              <a:t>tetnospasmin</a:t>
            </a:r>
            <a:endParaRPr b="1" dirty="0" sz="2400" lang="en-US"/>
          </a:p>
          <a:p>
            <a:r>
              <a:rPr b="1" dirty="0" sz="2400" lang="en-US" err="1"/>
              <a:t>Tetanospasmin</a:t>
            </a:r>
            <a:r>
              <a:rPr b="1" dirty="0" sz="2400" lang="en-US"/>
              <a:t> spreads using blood and lymphatic system, and binds to motor neurons</a:t>
            </a:r>
          </a:p>
          <a:p>
            <a:r>
              <a:rPr b="1" dirty="0" sz="2400" lang="en-US"/>
              <a:t>Travels along the axons to the spinal cord</a:t>
            </a:r>
          </a:p>
          <a:p>
            <a:r>
              <a:rPr b="1" dirty="0" sz="2400" lang="en-US"/>
              <a:t>Binds to sites responsible for inhibiting skeletal muscle contraction</a:t>
            </a:r>
            <a:endParaRPr b="1" dirty="0" lang="en-US"/>
          </a:p>
          <a:p>
            <a:endParaRPr dirty="0" lang="en-US"/>
          </a:p>
        </p:txBody>
      </p:sp>
      <p:sp>
        <p:nvSpPr>
          <p:cNvPr id="1049304" name="Title 2"/>
          <p:cNvSpPr>
            <a:spLocks noGrp="1"/>
          </p:cNvSpPr>
          <p:nvPr>
            <p:ph type="title"/>
          </p:nvPr>
        </p:nvSpPr>
        <p:spPr/>
        <p:txBody>
          <a:bodyPr/>
          <a:p>
            <a:r>
              <a:rPr dirty="0" lang="en-US"/>
              <a:t>Pathophysiology </a:t>
            </a:r>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895" name=""/>
        <p:cNvGrpSpPr/>
        <p:nvPr/>
      </p:nvGrpSpPr>
      <p:grpSpPr>
        <a:xfrm>
          <a:off x="0" y="0"/>
          <a:ext cx="0" cy="0"/>
          <a:chOff x="0" y="0"/>
          <a:chExt cx="0" cy="0"/>
        </a:xfrm>
      </p:grpSpPr>
      <p:sp>
        <p:nvSpPr>
          <p:cNvPr id="1049305" name="Content Placeholder 1"/>
          <p:cNvSpPr>
            <a:spLocks noGrp="1"/>
          </p:cNvSpPr>
          <p:nvPr>
            <p:ph idx="1"/>
          </p:nvPr>
        </p:nvSpPr>
        <p:spPr/>
        <p:txBody>
          <a:bodyPr>
            <a:normAutofit lnSpcReduction="10000"/>
          </a:bodyPr>
          <a:p>
            <a:r>
              <a:rPr b="1" dirty="0" lang="en-US"/>
              <a:t>Incubation period is 5-21days but it can range from 3days to 3 months</a:t>
            </a:r>
          </a:p>
          <a:p>
            <a:pPr>
              <a:buNone/>
            </a:pPr>
            <a:r>
              <a:rPr b="1" dirty="0" lang="en-US"/>
              <a:t>Common signs and symptoms of tetanus include:</a:t>
            </a:r>
          </a:p>
          <a:p>
            <a:r>
              <a:rPr b="1" dirty="0" lang="en-US"/>
              <a:t>Spasms and stiffness in jaw muscles (</a:t>
            </a:r>
            <a:r>
              <a:rPr b="1" dirty="0" lang="en-US" err="1"/>
              <a:t>trismus</a:t>
            </a:r>
            <a:r>
              <a:rPr b="1" dirty="0" lang="en-US"/>
              <a:t>)</a:t>
            </a:r>
          </a:p>
          <a:p>
            <a:r>
              <a:rPr b="1" dirty="0" lang="en-US"/>
              <a:t>Stiffness of  neck muscles</a:t>
            </a:r>
          </a:p>
          <a:p>
            <a:r>
              <a:rPr b="1" dirty="0" lang="en-US"/>
              <a:t>Difficulty swallowing</a:t>
            </a:r>
          </a:p>
          <a:p>
            <a:r>
              <a:rPr b="1" dirty="0" lang="en-US"/>
              <a:t>Stiffness of abdominal muscles</a:t>
            </a:r>
          </a:p>
          <a:p>
            <a:r>
              <a:rPr b="1" dirty="0" lang="en-US"/>
              <a:t>Painful body spasms lasting for several minutes,</a:t>
            </a:r>
          </a:p>
          <a:p>
            <a:r>
              <a:rPr b="1" dirty="0" lang="en-US"/>
              <a:t>There may be high fever and hypertension.</a:t>
            </a:r>
          </a:p>
          <a:p>
            <a:endParaRPr dirty="0" lang="en-US"/>
          </a:p>
        </p:txBody>
      </p:sp>
      <p:sp>
        <p:nvSpPr>
          <p:cNvPr id="1049306" name="Title 2"/>
          <p:cNvSpPr>
            <a:spLocks noGrp="1"/>
          </p:cNvSpPr>
          <p:nvPr>
            <p:ph type="title"/>
          </p:nvPr>
        </p:nvSpPr>
        <p:spPr/>
        <p:txBody>
          <a:bodyPr/>
          <a:p>
            <a:r>
              <a:rPr dirty="0" lang="en-US"/>
              <a:t>Clinical features</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896" name=""/>
        <p:cNvGrpSpPr/>
        <p:nvPr/>
      </p:nvGrpSpPr>
      <p:grpSpPr>
        <a:xfrm>
          <a:off x="0" y="0"/>
          <a:ext cx="0" cy="0"/>
          <a:chOff x="0" y="0"/>
          <a:chExt cx="0" cy="0"/>
        </a:xfrm>
      </p:grpSpPr>
      <p:sp>
        <p:nvSpPr>
          <p:cNvPr id="1049307" name="Content Placeholder 1"/>
          <p:cNvSpPr>
            <a:spLocks noGrp="1"/>
          </p:cNvSpPr>
          <p:nvPr>
            <p:ph idx="1"/>
          </p:nvPr>
        </p:nvSpPr>
        <p:spPr/>
        <p:txBody>
          <a:bodyPr/>
          <a:p>
            <a:r>
              <a:rPr b="1" dirty="0" lang="en-US"/>
              <a:t>Death usually occur due to asphyxia and exhaustion.</a:t>
            </a:r>
          </a:p>
          <a:p>
            <a:r>
              <a:rPr b="1" dirty="0" lang="en-US"/>
              <a:t>Asphyxia may be due to:</a:t>
            </a:r>
          </a:p>
          <a:p>
            <a:pPr>
              <a:buFont typeface="Wingdings" pitchFamily="2" charset="2"/>
              <a:buChar char="q"/>
            </a:pPr>
            <a:r>
              <a:rPr b="1" dirty="0" lang="en-US"/>
              <a:t>Spasm of </a:t>
            </a:r>
            <a:r>
              <a:rPr b="1" dirty="0" lang="en-US" err="1"/>
              <a:t>glottis,thoracic</a:t>
            </a:r>
            <a:r>
              <a:rPr b="1" dirty="0" lang="en-US"/>
              <a:t> </a:t>
            </a:r>
            <a:r>
              <a:rPr b="1" dirty="0" lang="en-US" err="1"/>
              <a:t>muscles,diaphram</a:t>
            </a:r>
            <a:endParaRPr b="1" dirty="0" lang="en-US"/>
          </a:p>
          <a:p>
            <a:pPr>
              <a:buFont typeface="Wingdings" pitchFamily="2" charset="2"/>
              <a:buChar char="q"/>
            </a:pPr>
            <a:r>
              <a:rPr b="1" dirty="0" lang="en-US"/>
              <a:t>Chronic hypoventilation because of muscle stiffness</a:t>
            </a:r>
          </a:p>
          <a:p>
            <a:pPr>
              <a:buFont typeface="Wingdings" pitchFamily="2" charset="2"/>
              <a:buChar char="q"/>
            </a:pPr>
            <a:r>
              <a:rPr b="1" dirty="0" lang="en-US"/>
              <a:t>Periods of </a:t>
            </a:r>
            <a:r>
              <a:rPr b="1" dirty="0" lang="en-US" err="1"/>
              <a:t>apnoea</a:t>
            </a:r>
            <a:endParaRPr b="1" dirty="0" lang="en-US"/>
          </a:p>
          <a:p>
            <a:pPr>
              <a:buFont typeface="Wingdings" pitchFamily="2" charset="2"/>
              <a:buChar char="q"/>
            </a:pPr>
            <a:r>
              <a:rPr b="1" dirty="0" lang="en-US"/>
              <a:t>Aspiration of feeds and respiratory secretions and subsequent suffocation</a:t>
            </a:r>
          </a:p>
        </p:txBody>
      </p:sp>
      <p:sp>
        <p:nvSpPr>
          <p:cNvPr id="1049308" name="Title 2"/>
          <p:cNvSpPr>
            <a:spLocks noGrp="1"/>
          </p:cNvSpPr>
          <p:nvPr>
            <p:ph type="title"/>
          </p:nvPr>
        </p:nvSpPr>
        <p:spPr/>
        <p:txBody>
          <a:bodyPr/>
          <a:p>
            <a:r>
              <a:rPr dirty="0" lang="en-US"/>
              <a:t>cont</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897" name=""/>
        <p:cNvGrpSpPr/>
        <p:nvPr/>
      </p:nvGrpSpPr>
      <p:grpSpPr>
        <a:xfrm>
          <a:off x="0" y="0"/>
          <a:ext cx="0" cy="0"/>
          <a:chOff x="0" y="0"/>
          <a:chExt cx="0" cy="0"/>
        </a:xfrm>
      </p:grpSpPr>
      <p:sp>
        <p:nvSpPr>
          <p:cNvPr id="1049309" name="Content Placeholder 1"/>
          <p:cNvSpPr>
            <a:spLocks noGrp="1"/>
          </p:cNvSpPr>
          <p:nvPr>
            <p:ph idx="1"/>
          </p:nvPr>
        </p:nvSpPr>
        <p:spPr/>
        <p:txBody>
          <a:bodyPr/>
          <a:p>
            <a:r>
              <a:rPr b="1" dirty="0" lang="en-US"/>
              <a:t>Tetanus in newborn is called Tetanus </a:t>
            </a:r>
            <a:r>
              <a:rPr b="1" dirty="0" lang="en-US" err="1"/>
              <a:t>neonatorum</a:t>
            </a:r>
            <a:r>
              <a:rPr b="1" dirty="0" lang="en-US"/>
              <a:t>.</a:t>
            </a:r>
          </a:p>
          <a:p>
            <a:r>
              <a:rPr b="1" dirty="0" lang="en-US"/>
              <a:t>The first sign in newborn is inability to suck for a baby who was doing well after delivery</a:t>
            </a:r>
          </a:p>
          <a:p>
            <a:r>
              <a:rPr b="1" dirty="0" lang="en-US"/>
              <a:t>Spasms develop later accompanied by severe </a:t>
            </a:r>
            <a:r>
              <a:rPr b="1" dirty="0" lang="en-US" err="1"/>
              <a:t>apnoea</a:t>
            </a:r>
            <a:r>
              <a:rPr b="1" dirty="0" lang="en-US"/>
              <a:t> and cyanosis</a:t>
            </a:r>
          </a:p>
          <a:p>
            <a:r>
              <a:rPr b="1" dirty="0" lang="en-US"/>
              <a:t>A typical feature is the extended spine with clenched </a:t>
            </a:r>
            <a:r>
              <a:rPr b="1" dirty="0" lang="en-US" err="1"/>
              <a:t>fists,irritability,locked</a:t>
            </a:r>
            <a:r>
              <a:rPr b="1" dirty="0" lang="en-US"/>
              <a:t> jaw and flexed toes</a:t>
            </a:r>
          </a:p>
        </p:txBody>
      </p:sp>
      <p:sp>
        <p:nvSpPr>
          <p:cNvPr id="1049310" name="Title 2"/>
          <p:cNvSpPr>
            <a:spLocks noGrp="1"/>
          </p:cNvSpPr>
          <p:nvPr>
            <p:ph type="title"/>
          </p:nvPr>
        </p:nvSpPr>
        <p:spPr/>
        <p:txBody>
          <a:bodyPr/>
          <a:p>
            <a:r>
              <a:rPr dirty="0" lang="en-US"/>
              <a:t>Symptoms in newborn</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898" name=""/>
        <p:cNvGrpSpPr/>
        <p:nvPr/>
      </p:nvGrpSpPr>
      <p:grpSpPr>
        <a:xfrm>
          <a:off x="0" y="0"/>
          <a:ext cx="0" cy="0"/>
          <a:chOff x="0" y="0"/>
          <a:chExt cx="0" cy="0"/>
        </a:xfrm>
      </p:grpSpPr>
      <p:pic>
        <p:nvPicPr>
          <p:cNvPr id="2097161" name="Content Placeholder 3" descr="Opisthotonus_in_a_patient_suffering_from_tetanus_-_Painting_by_Sir_Charles_Bell_-_1809.jpg"/>
          <p:cNvPicPr>
            <a:picLocks noChangeAspect="1"/>
          </p:cNvPicPr>
          <p:nvPr/>
        </p:nvPicPr>
        <p:blipFill>
          <a:blip xmlns:r="http://schemas.openxmlformats.org/officeDocument/2006/relationships" r:embed="rId1" cstate="print"/>
          <a:srcRect/>
          <a:stretch>
            <a:fillRect/>
          </a:stretch>
        </p:blipFill>
        <p:spPr bwMode="auto">
          <a:xfrm>
            <a:off x="0" y="-628650"/>
            <a:ext cx="9144000" cy="7486650"/>
          </a:xfrm>
          <a:prstGeom prst="rect"/>
          <a:noFill/>
          <a:ln w="9525">
            <a:noFill/>
            <a:miter lim="800000"/>
            <a:headEnd/>
            <a:tailEnd/>
          </a:ln>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24" presetSubtype="0">
                                  <p:stCondLst>
                                    <p:cond delay="0"/>
                                  </p:stCondLst>
                                  <p:childTnLst>
                                    <p:set>
                                      <p:cBhvr>
                                        <p:cTn dur="1" fill="hold" id="6">
                                          <p:stCondLst>
                                            <p:cond delay="0"/>
                                          </p:stCondLst>
                                        </p:cTn>
                                        <p:tgtEl>
                                          <p:spTgt spid="2097161"/>
                                        </p:tgtEl>
                                        <p:attrNameLst>
                                          <p:attrName>style.visibility</p:attrName>
                                        </p:attrNameLst>
                                      </p:cBhvr>
                                      <p:to>
                                        <p:strVal val="visible"/>
                                      </p:to>
                                    </p:set>
                                    <p:anim calcmode="lin" to="" valueType="num">
                                      <p:cBhvr>
                                        <p:cTn dur="1" fill="hold" id="7"/>
                                        <p:tgtEl>
                                          <p:spTgt spid="209716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899" name=""/>
        <p:cNvGrpSpPr/>
        <p:nvPr/>
      </p:nvGrpSpPr>
      <p:grpSpPr>
        <a:xfrm>
          <a:off x="0" y="0"/>
          <a:ext cx="0" cy="0"/>
          <a:chOff x="0" y="0"/>
          <a:chExt cx="0" cy="0"/>
        </a:xfrm>
      </p:grpSpPr>
      <p:sp>
        <p:nvSpPr>
          <p:cNvPr id="1049311" name="Content Placeholder 1"/>
          <p:cNvSpPr>
            <a:spLocks noGrp="1"/>
          </p:cNvSpPr>
          <p:nvPr>
            <p:ph idx="1"/>
          </p:nvPr>
        </p:nvSpPr>
        <p:spPr/>
        <p:txBody>
          <a:bodyPr>
            <a:normAutofit/>
          </a:bodyPr>
          <a:p>
            <a:r>
              <a:rPr b="1" dirty="0" sz="3200" lang="en-US"/>
              <a:t>It is the time from first symptoms to the reflex spasm.</a:t>
            </a:r>
          </a:p>
          <a:p>
            <a:r>
              <a:rPr b="1" dirty="0" sz="3200" lang="en-US"/>
              <a:t>A period of onset of less than 48 hr is associated with the development of severe tetanus.</a:t>
            </a:r>
          </a:p>
          <a:p>
            <a:r>
              <a:rPr b="1" dirty="0" sz="3200" lang="en-US"/>
              <a:t>The shorter the incubation period and the onset </a:t>
            </a:r>
            <a:r>
              <a:rPr b="1" dirty="0" sz="3200" lang="en-US" err="1"/>
              <a:t>time,the</a:t>
            </a:r>
            <a:r>
              <a:rPr b="1" dirty="0" sz="3200" lang="en-US"/>
              <a:t> more fulminating the disease</a:t>
            </a:r>
          </a:p>
        </p:txBody>
      </p:sp>
      <p:sp>
        <p:nvSpPr>
          <p:cNvPr id="1049312" name="Title 2"/>
          <p:cNvSpPr>
            <a:spLocks noGrp="1"/>
          </p:cNvSpPr>
          <p:nvPr>
            <p:ph type="title"/>
          </p:nvPr>
        </p:nvSpPr>
        <p:spPr/>
        <p:txBody>
          <a:bodyPr/>
          <a:p>
            <a:r>
              <a:rPr dirty="0" lang="en-US"/>
              <a:t>Period of onset</a:t>
            </a:r>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900" name=""/>
        <p:cNvGrpSpPr/>
        <p:nvPr/>
      </p:nvGrpSpPr>
      <p:grpSpPr>
        <a:xfrm>
          <a:off x="0" y="0"/>
          <a:ext cx="0" cy="0"/>
          <a:chOff x="0" y="0"/>
          <a:chExt cx="0" cy="0"/>
        </a:xfrm>
      </p:grpSpPr>
      <p:sp>
        <p:nvSpPr>
          <p:cNvPr id="1049313" name="Content Placeholder 1"/>
          <p:cNvSpPr>
            <a:spLocks noGrp="1"/>
          </p:cNvSpPr>
          <p:nvPr>
            <p:ph idx="1"/>
          </p:nvPr>
        </p:nvSpPr>
        <p:spPr/>
        <p:txBody>
          <a:bodyPr/>
          <a:p>
            <a:r>
              <a:rPr b="1" dirty="0" sz="3200" lang="en-US">
                <a:latin typeface="Corbel" pitchFamily="34" charset="0"/>
              </a:rPr>
              <a:t>Initially binds to peripheral nerve terminals </a:t>
            </a:r>
          </a:p>
          <a:p>
            <a:r>
              <a:rPr b="1" dirty="0" sz="3200" lang="en-US">
                <a:latin typeface="Corbel" pitchFamily="34" charset="0"/>
              </a:rPr>
              <a:t>Transported within the axon and across synaptic junctions until it reaches the central nervous system. </a:t>
            </a:r>
          </a:p>
          <a:p>
            <a:pPr>
              <a:buNone/>
            </a:pPr>
            <a:r>
              <a:rPr b="1" dirty="0" sz="2800" lang="en-US">
                <a:latin typeface="Corbel" pitchFamily="34" charset="0"/>
              </a:rPr>
              <a:t>How  does the toxin acts? </a:t>
            </a:r>
          </a:p>
          <a:p>
            <a:r>
              <a:rPr b="1" dirty="0" sz="2800" lang="en-US">
                <a:latin typeface="Corbel" pitchFamily="34" charset="0"/>
              </a:rPr>
              <a:t>Blocks the release of inhibitory neurotransmitters (</a:t>
            </a:r>
            <a:r>
              <a:rPr b="1" dirty="0" sz="2800" lang="en-US" err="1">
                <a:latin typeface="Corbel" pitchFamily="34" charset="0"/>
              </a:rPr>
              <a:t>glycine</a:t>
            </a:r>
            <a:r>
              <a:rPr b="1" dirty="0" sz="2800" lang="en-US">
                <a:latin typeface="Corbel" pitchFamily="34" charset="0"/>
              </a:rPr>
              <a:t> and gamma-amino butyric acid) across the synaptic cleft, which is required to check the nervous impulse.</a:t>
            </a:r>
            <a:endParaRPr dirty="0" lang="en-US"/>
          </a:p>
        </p:txBody>
      </p:sp>
      <p:sp>
        <p:nvSpPr>
          <p:cNvPr id="1049314" name="Title 2"/>
          <p:cNvSpPr>
            <a:spLocks noGrp="1"/>
          </p:cNvSpPr>
          <p:nvPr>
            <p:ph type="title"/>
          </p:nvPr>
        </p:nvSpPr>
        <p:spPr/>
        <p:txBody>
          <a:bodyPr/>
          <a:p>
            <a:r>
              <a:rPr dirty="0" lang="en-US"/>
              <a:t>Tetanus toxin transport</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901" name=""/>
        <p:cNvGrpSpPr/>
        <p:nvPr/>
      </p:nvGrpSpPr>
      <p:grpSpPr>
        <a:xfrm>
          <a:off x="0" y="0"/>
          <a:ext cx="0" cy="0"/>
          <a:chOff x="0" y="0"/>
          <a:chExt cx="0" cy="0"/>
        </a:xfrm>
      </p:grpSpPr>
      <p:sp>
        <p:nvSpPr>
          <p:cNvPr id="1049315" name="Content Placeholder 1"/>
          <p:cNvSpPr>
            <a:spLocks noGrp="1"/>
          </p:cNvSpPr>
          <p:nvPr>
            <p:ph idx="1"/>
          </p:nvPr>
        </p:nvSpPr>
        <p:spPr/>
        <p:txBody>
          <a:bodyPr>
            <a:normAutofit fontScale="92500"/>
          </a:bodyPr>
          <a:p>
            <a:r>
              <a:rPr b="1" dirty="0" sz="3600" lang="en-US">
                <a:latin typeface="Corbel" pitchFamily="34" charset="0"/>
              </a:rPr>
              <a:t>If nervous impulses cannot be checked by normal inhibitory mechanisms, it leads to unopposed muscular contraction and spasms that are characteristic of tetanus</a:t>
            </a:r>
          </a:p>
          <a:p>
            <a:r>
              <a:rPr b="1" dirty="0" sz="3600" lang="en-US">
                <a:solidFill>
                  <a:srgbClr val="FF0000"/>
                </a:solidFill>
                <a:latin typeface="Corbel" pitchFamily="34" charset="0"/>
              </a:rPr>
              <a:t>Diagnosis</a:t>
            </a:r>
            <a:r>
              <a:rPr b="1" dirty="0" sz="3600" lang="en-US">
                <a:latin typeface="Corbel" pitchFamily="34" charset="0"/>
              </a:rPr>
              <a:t> </a:t>
            </a:r>
          </a:p>
          <a:p>
            <a:r>
              <a:rPr b="1" dirty="0" sz="3600" lang="en-US"/>
              <a:t>There are currently no blood tests that can be used to diagnose tetanus. Diagnosis is done clinically</a:t>
            </a:r>
            <a:r>
              <a:rPr dirty="0" sz="3600" lang="en-US"/>
              <a:t>.</a:t>
            </a:r>
          </a:p>
          <a:p>
            <a:endParaRPr dirty="0" sz="3600" lang="en-US"/>
          </a:p>
        </p:txBody>
      </p:sp>
      <p:sp>
        <p:nvSpPr>
          <p:cNvPr id="1049316" name="Title 2"/>
          <p:cNvSpPr>
            <a:spLocks noGrp="1"/>
          </p:cNvSpPr>
          <p:nvPr>
            <p:ph type="title"/>
          </p:nvPr>
        </p:nvSpPr>
        <p:spPr/>
        <p:txBody>
          <a:bodyPr/>
          <a:p>
            <a:r>
              <a:rPr dirty="0" lang="en-US"/>
              <a:t>cont</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902" name=""/>
        <p:cNvGrpSpPr/>
        <p:nvPr/>
      </p:nvGrpSpPr>
      <p:grpSpPr>
        <a:xfrm>
          <a:off x="0" y="0"/>
          <a:ext cx="0" cy="0"/>
          <a:chOff x="0" y="0"/>
          <a:chExt cx="0" cy="0"/>
        </a:xfrm>
      </p:grpSpPr>
      <p:sp>
        <p:nvSpPr>
          <p:cNvPr id="1049317" name="Content Placeholder 1"/>
          <p:cNvSpPr>
            <a:spLocks noGrp="1"/>
          </p:cNvSpPr>
          <p:nvPr>
            <p:ph idx="1"/>
          </p:nvPr>
        </p:nvSpPr>
        <p:spPr/>
        <p:txBody>
          <a:bodyPr>
            <a:normAutofit/>
          </a:bodyPr>
          <a:p>
            <a:pPr>
              <a:buNone/>
            </a:pPr>
            <a:r>
              <a:rPr b="1" dirty="0" lang="en-US">
                <a:solidFill>
                  <a:srgbClr val="C00000"/>
                </a:solidFill>
              </a:rPr>
              <a:t>1. Neutralization of unbound toxin </a:t>
            </a:r>
            <a:r>
              <a:rPr b="1" dirty="0" lang="en-US"/>
              <a:t>with Human tetanus </a:t>
            </a:r>
            <a:r>
              <a:rPr b="1" dirty="0" lang="en-US" err="1"/>
              <a:t>immunoglobulin.It</a:t>
            </a:r>
            <a:r>
              <a:rPr b="1" dirty="0" lang="en-US"/>
              <a:t> is antitoxin given 10,000IU IM or IV.A test dose is given while keeping adrenaline at hand because allergic reactions are common and severe</a:t>
            </a:r>
          </a:p>
          <a:p>
            <a:pPr>
              <a:buNone/>
            </a:pPr>
            <a:r>
              <a:rPr b="1" dirty="0" lang="en-US">
                <a:solidFill>
                  <a:srgbClr val="C00000"/>
                </a:solidFill>
              </a:rPr>
              <a:t>2. Prevention of further toxin production </a:t>
            </a:r>
            <a:r>
              <a:rPr b="1" dirty="0" lang="en-US"/>
              <a:t>by eliminating the source of toxin through:</a:t>
            </a:r>
          </a:p>
          <a:p>
            <a:pPr>
              <a:buFont typeface="Wingdings" pitchFamily="2" charset="2"/>
              <a:buNone/>
            </a:pPr>
            <a:r>
              <a:rPr b="1" dirty="0" lang="en-US"/>
              <a:t> -Wound debridement</a:t>
            </a:r>
          </a:p>
          <a:p>
            <a:pPr>
              <a:buFont typeface="Wingdings" pitchFamily="2" charset="2"/>
              <a:buNone/>
            </a:pPr>
            <a:r>
              <a:rPr b="1" dirty="0" lang="en-US"/>
              <a:t> -Antibiotics (</a:t>
            </a:r>
            <a:r>
              <a:rPr b="1" dirty="0" lang="en-US" err="1"/>
              <a:t>Metronidazole</a:t>
            </a:r>
            <a:r>
              <a:rPr b="1" dirty="0" lang="en-US"/>
              <a:t>) and </a:t>
            </a:r>
            <a:r>
              <a:rPr b="1" dirty="0" lang="en-US" err="1"/>
              <a:t>penicillins</a:t>
            </a:r>
            <a:r>
              <a:rPr b="1" dirty="0" lang="en-US"/>
              <a:t> eradicate vegetative cells the source of </a:t>
            </a:r>
            <a:r>
              <a:rPr b="1" dirty="0" lang="en-US" err="1"/>
              <a:t>toxns</a:t>
            </a:r>
            <a:endParaRPr b="1" dirty="0" lang="en-US"/>
          </a:p>
          <a:p>
            <a:endParaRPr dirty="0" lang="en-US"/>
          </a:p>
        </p:txBody>
      </p:sp>
      <p:sp>
        <p:nvSpPr>
          <p:cNvPr id="1049318" name="Title 2"/>
          <p:cNvSpPr>
            <a:spLocks noGrp="1"/>
          </p:cNvSpPr>
          <p:nvPr>
            <p:ph type="title"/>
          </p:nvPr>
        </p:nvSpPr>
        <p:spPr/>
        <p:txBody>
          <a:bodyPr/>
          <a:p>
            <a:r>
              <a:rPr dirty="0" lang="en-US">
                <a:solidFill>
                  <a:schemeClr val="tx2">
                    <a:satMod val="200000"/>
                  </a:schemeClr>
                </a:solidFill>
              </a:rPr>
              <a:t>Principles of Treatment</a:t>
            </a: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8720" name="Title 1"/>
          <p:cNvSpPr>
            <a:spLocks noGrp="1"/>
          </p:cNvSpPr>
          <p:nvPr>
            <p:ph type="ctrTitle"/>
          </p:nvPr>
        </p:nvSpPr>
        <p:spPr/>
        <p:txBody>
          <a:bodyPr/>
          <a:p>
            <a:pPr algn="ctr"/>
            <a:r>
              <a:rPr dirty="0" lang="en-US"/>
              <a:t>A. VECTOR BORNE DISEASES</a:t>
            </a:r>
          </a:p>
        </p:txBody>
      </p:sp>
      <p:sp>
        <p:nvSpPr>
          <p:cNvPr id="1048721" name="Subtitle 2"/>
          <p:cNvSpPr>
            <a:spLocks noGrp="1"/>
          </p:cNvSpPr>
          <p:nvPr>
            <p:ph type="subTitle" idx="1"/>
          </p:nvPr>
        </p:nvSpPr>
        <p:spPr/>
        <p:txBody>
          <a:bodyPr/>
          <a:p>
            <a:pPr algn="ctr"/>
            <a:endParaRPr b="1" dirty="0" lang="en-US"/>
          </a:p>
          <a:p>
            <a:pPr algn="ctr"/>
            <a:r>
              <a:rPr b="1" dirty="0" sz="3600" lang="en-US"/>
              <a:t>1.MALARIA</a:t>
            </a:r>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903" name=""/>
        <p:cNvGrpSpPr/>
        <p:nvPr/>
      </p:nvGrpSpPr>
      <p:grpSpPr>
        <a:xfrm>
          <a:off x="0" y="0"/>
          <a:ext cx="0" cy="0"/>
          <a:chOff x="0" y="0"/>
          <a:chExt cx="0" cy="0"/>
        </a:xfrm>
      </p:grpSpPr>
      <p:sp>
        <p:nvSpPr>
          <p:cNvPr id="1049319" name="Content Placeholder 1"/>
          <p:cNvSpPr>
            <a:spLocks noGrp="1"/>
          </p:cNvSpPr>
          <p:nvPr>
            <p:ph idx="1"/>
          </p:nvPr>
        </p:nvSpPr>
        <p:spPr/>
        <p:txBody>
          <a:bodyPr>
            <a:normAutofit/>
          </a:bodyPr>
          <a:p>
            <a:pPr marL="411480">
              <a:buFont typeface="Wingdings"/>
              <a:buChar char=""/>
            </a:pPr>
            <a:r>
              <a:rPr b="1" dirty="0" lang="en-US">
                <a:solidFill>
                  <a:srgbClr val="C00000"/>
                </a:solidFill>
              </a:rPr>
              <a:t>3. Control of muscle spasms through:</a:t>
            </a:r>
          </a:p>
          <a:p>
            <a:pPr marL="411480">
              <a:buNone/>
            </a:pPr>
            <a:r>
              <a:rPr b="1" dirty="0" lang="en-US"/>
              <a:t> - IV diazepam 10-40mg start</a:t>
            </a:r>
          </a:p>
          <a:p>
            <a:pPr marL="411480">
              <a:buNone/>
            </a:pPr>
            <a:r>
              <a:rPr b="1" dirty="0" lang="en-US"/>
              <a:t> - maintain sedation by giving crushed tablets every 3 hours through the </a:t>
            </a:r>
            <a:r>
              <a:rPr b="1" dirty="0" lang="en-US" err="1"/>
              <a:t>Nasogastric</a:t>
            </a:r>
            <a:r>
              <a:rPr b="1" dirty="0" lang="en-US"/>
              <a:t> tube.</a:t>
            </a:r>
          </a:p>
          <a:p>
            <a:pPr marL="411480">
              <a:buNone/>
            </a:pPr>
            <a:r>
              <a:rPr b="1" dirty="0" lang="en-US"/>
              <a:t> - avoid unnecessary </a:t>
            </a:r>
            <a:r>
              <a:rPr b="1" dirty="0" lang="en-US" err="1"/>
              <a:t>stimuli.Nurse</a:t>
            </a:r>
            <a:r>
              <a:rPr b="1" dirty="0" lang="en-US"/>
              <a:t> the patient in a quiet dark room to </a:t>
            </a:r>
            <a:r>
              <a:rPr b="1" dirty="0" lang="en-US" err="1"/>
              <a:t>minimise</a:t>
            </a:r>
            <a:r>
              <a:rPr b="1" dirty="0" lang="en-US"/>
              <a:t> provoked </a:t>
            </a:r>
            <a:r>
              <a:rPr b="1" dirty="0" lang="en-US" err="1"/>
              <a:t>spams</a:t>
            </a:r>
            <a:endParaRPr b="1" dirty="0" lang="en-US"/>
          </a:p>
          <a:p>
            <a:pPr marL="411480">
              <a:buNone/>
            </a:pPr>
            <a:r>
              <a:rPr b="1" dirty="0" lang="en-US"/>
              <a:t> - Protecting the airway</a:t>
            </a:r>
          </a:p>
          <a:p>
            <a:pPr>
              <a:buNone/>
            </a:pPr>
            <a:endParaRPr dirty="0" lang="en-US"/>
          </a:p>
        </p:txBody>
      </p:sp>
      <p:sp>
        <p:nvSpPr>
          <p:cNvPr id="1049320" name="Title 2"/>
          <p:cNvSpPr>
            <a:spLocks noGrp="1"/>
          </p:cNvSpPr>
          <p:nvPr>
            <p:ph type="title"/>
          </p:nvPr>
        </p:nvSpPr>
        <p:spPr/>
        <p:txBody>
          <a:bodyPr/>
          <a:p>
            <a:r>
              <a:rPr dirty="0" lang="en-US"/>
              <a:t>cont</a:t>
            </a:r>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904" name=""/>
        <p:cNvGrpSpPr/>
        <p:nvPr/>
      </p:nvGrpSpPr>
      <p:grpSpPr>
        <a:xfrm>
          <a:off x="0" y="0"/>
          <a:ext cx="0" cy="0"/>
          <a:chOff x="0" y="0"/>
          <a:chExt cx="0" cy="0"/>
        </a:xfrm>
      </p:grpSpPr>
      <p:sp>
        <p:nvSpPr>
          <p:cNvPr id="1049321" name="Content Placeholder 1"/>
          <p:cNvSpPr>
            <a:spLocks noGrp="1"/>
          </p:cNvSpPr>
          <p:nvPr>
            <p:ph idx="1"/>
          </p:nvPr>
        </p:nvSpPr>
        <p:spPr/>
        <p:txBody>
          <a:bodyPr>
            <a:normAutofit fontScale="62500" lnSpcReduction="20000"/>
          </a:bodyPr>
          <a:p>
            <a:pPr marL="411480">
              <a:buFont typeface="Wingdings" pitchFamily="2" charset="2"/>
              <a:buChar char="Ø"/>
            </a:pPr>
            <a:r>
              <a:rPr b="1" dirty="0" sz="4000" lang="en-US" err="1"/>
              <a:t>Bedrest</a:t>
            </a:r>
            <a:r>
              <a:rPr b="1" dirty="0" sz="4000" lang="en-US"/>
              <a:t> with a </a:t>
            </a:r>
            <a:r>
              <a:rPr b="1" dirty="0" sz="4000" lang="en-US" err="1"/>
              <a:t>nonstimulating</a:t>
            </a:r>
            <a:r>
              <a:rPr b="1" dirty="0" sz="4000" lang="en-US"/>
              <a:t> environment (dim </a:t>
            </a:r>
            <a:r>
              <a:rPr b="1" dirty="0" sz="4000" lang="en-US">
                <a:latin typeface="Aharoni" pitchFamily="2" charset="-79"/>
                <a:cs typeface="Aharoni" pitchFamily="2" charset="-79"/>
              </a:rPr>
              <a:t>light, reduced noise, and stable temperature) may be recommended. </a:t>
            </a:r>
          </a:p>
          <a:p>
            <a:pPr algn="just">
              <a:lnSpc>
                <a:spcPct val="90000"/>
              </a:lnSpc>
            </a:pPr>
            <a:r>
              <a:rPr b="1" dirty="0" sz="4000" lang="en-US">
                <a:latin typeface="Aharoni" pitchFamily="2" charset="-79"/>
                <a:cs typeface="Aharoni" pitchFamily="2" charset="-79"/>
              </a:rPr>
              <a:t>Sedation may be necessary to keep the affected person calm. </a:t>
            </a:r>
          </a:p>
          <a:p>
            <a:pPr algn="just">
              <a:lnSpc>
                <a:spcPct val="90000"/>
              </a:lnSpc>
            </a:pPr>
            <a:r>
              <a:rPr b="1" dirty="0" sz="4000" lang="en-US">
                <a:latin typeface="Aharoni" pitchFamily="2" charset="-79"/>
                <a:cs typeface="Aharoni" pitchFamily="2" charset="-79"/>
              </a:rPr>
              <a:t>Respiratory support with oxygen, </a:t>
            </a:r>
            <a:r>
              <a:rPr b="1" dirty="0" sz="4000" lang="en-US" err="1">
                <a:latin typeface="Aharoni" pitchFamily="2" charset="-79"/>
                <a:cs typeface="Aharoni" pitchFamily="2" charset="-79"/>
              </a:rPr>
              <a:t>endotracheal</a:t>
            </a:r>
            <a:r>
              <a:rPr b="1" dirty="0" sz="4000" lang="en-US">
                <a:latin typeface="Aharoni" pitchFamily="2" charset="-79"/>
                <a:cs typeface="Aharoni" pitchFamily="2" charset="-79"/>
              </a:rPr>
              <a:t> tube, and mechanical ventilation may be necessary</a:t>
            </a:r>
          </a:p>
          <a:p>
            <a:pPr algn="just">
              <a:lnSpc>
                <a:spcPct val="90000"/>
              </a:lnSpc>
            </a:pPr>
            <a:r>
              <a:rPr b="1" dirty="0" sz="4000" lang="en-US">
                <a:latin typeface="Aharoni" pitchFamily="2" charset="-79"/>
                <a:cs typeface="Aharoni" pitchFamily="2" charset="-79"/>
              </a:rPr>
              <a:t>Adequate hydration due to fluid losses resulting from autonomic dysfunction</a:t>
            </a:r>
          </a:p>
          <a:p>
            <a:pPr algn="just">
              <a:lnSpc>
                <a:spcPct val="90000"/>
              </a:lnSpc>
            </a:pPr>
            <a:r>
              <a:rPr b="1" dirty="0" sz="4000" lang="en-US">
                <a:latin typeface="Aharoni" pitchFamily="2" charset="-79"/>
                <a:cs typeface="Aharoni" pitchFamily="2" charset="-79"/>
              </a:rPr>
              <a:t> Nutrition</a:t>
            </a:r>
          </a:p>
          <a:p>
            <a:pPr algn="just">
              <a:lnSpc>
                <a:spcPct val="90000"/>
              </a:lnSpc>
            </a:pPr>
            <a:r>
              <a:rPr b="1" dirty="0" sz="4000" lang="en-US">
                <a:latin typeface="Aharoni" pitchFamily="2" charset="-79"/>
                <a:cs typeface="Aharoni" pitchFamily="2" charset="-79"/>
              </a:rPr>
              <a:t> Treatment of secondary infection</a:t>
            </a:r>
          </a:p>
          <a:p>
            <a:pPr algn="just">
              <a:lnSpc>
                <a:spcPct val="90000"/>
              </a:lnSpc>
            </a:pPr>
            <a:r>
              <a:rPr b="1" dirty="0" sz="4000" lang="en-US">
                <a:latin typeface="Aharoni" pitchFamily="2" charset="-79"/>
                <a:cs typeface="Aharoni" pitchFamily="2" charset="-79"/>
              </a:rPr>
              <a:t> prevention of bed sores by turning the patient every two hours</a:t>
            </a:r>
          </a:p>
          <a:p>
            <a:pPr algn="just" marL="411480">
              <a:buNone/>
            </a:pPr>
            <a:r>
              <a:rPr b="1" dirty="0" sz="4000" lang="en-US">
                <a:latin typeface="Aharoni" pitchFamily="2" charset="-79"/>
                <a:cs typeface="Aharoni" pitchFamily="2" charset="-79"/>
              </a:rPr>
              <a:t>5.Vaccination after recovery</a:t>
            </a:r>
          </a:p>
          <a:p>
            <a:endParaRPr dirty="0" lang="en-US"/>
          </a:p>
        </p:txBody>
      </p:sp>
      <p:sp>
        <p:nvSpPr>
          <p:cNvPr id="1049322" name="Title 2"/>
          <p:cNvSpPr>
            <a:spLocks noGrp="1"/>
          </p:cNvSpPr>
          <p:nvPr>
            <p:ph type="title"/>
          </p:nvPr>
        </p:nvSpPr>
        <p:spPr/>
        <p:txBody>
          <a:bodyPr>
            <a:normAutofit fontScale="90000"/>
          </a:bodyPr>
          <a:p>
            <a:br>
              <a:rPr dirty="0" lang="en-US">
                <a:solidFill>
                  <a:srgbClr val="C00000"/>
                </a:solidFill>
              </a:rPr>
            </a:br>
            <a:r>
              <a:rPr dirty="0" lang="en-US">
                <a:solidFill>
                  <a:srgbClr val="C00000"/>
                </a:solidFill>
              </a:rPr>
              <a:t>4. Supportive care</a:t>
            </a:r>
            <a:br>
              <a:rPr dirty="0" lang="en-US">
                <a:solidFill>
                  <a:srgbClr val="C00000"/>
                </a:solidFill>
              </a:rPr>
            </a:br>
            <a:endParaRPr dirty="0" lang="en-US"/>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905" name=""/>
        <p:cNvGrpSpPr/>
        <p:nvPr/>
      </p:nvGrpSpPr>
      <p:grpSpPr>
        <a:xfrm>
          <a:off x="0" y="0"/>
          <a:ext cx="0" cy="0"/>
          <a:chOff x="0" y="0"/>
          <a:chExt cx="0" cy="0"/>
        </a:xfrm>
      </p:grpSpPr>
      <p:sp>
        <p:nvSpPr>
          <p:cNvPr id="1049323" name="Content Placeholder 1"/>
          <p:cNvSpPr>
            <a:spLocks noGrp="1"/>
          </p:cNvSpPr>
          <p:nvPr>
            <p:ph idx="1"/>
          </p:nvPr>
        </p:nvSpPr>
        <p:spPr/>
        <p:txBody>
          <a:bodyPr>
            <a:normAutofit fontScale="92500"/>
          </a:bodyPr>
          <a:p>
            <a:r>
              <a:rPr b="1" dirty="0" lang="en-US"/>
              <a:t>If you are in dispensary and you suspect a patient has </a:t>
            </a:r>
            <a:r>
              <a:rPr b="1" dirty="0" lang="en-US" err="1"/>
              <a:t>tetanus,take</a:t>
            </a:r>
            <a:r>
              <a:rPr b="1" dirty="0" lang="en-US"/>
              <a:t> the following actions:</a:t>
            </a:r>
          </a:p>
          <a:p>
            <a:pPr indent="-514350" marL="624078">
              <a:buFont typeface="+mj-lt"/>
              <a:buAutoNum type="arabicPeriod"/>
            </a:pPr>
            <a:r>
              <a:rPr b="1" dirty="0" lang="en-US"/>
              <a:t>Control muscle spasms with either diazepam IM 10-40mg or </a:t>
            </a:r>
            <a:r>
              <a:rPr b="1" dirty="0" lang="en-US" err="1"/>
              <a:t>Phernobarbitone</a:t>
            </a:r>
            <a:r>
              <a:rPr b="1" dirty="0" lang="en-US"/>
              <a:t> 100mg plus chlorpromazine 50mg</a:t>
            </a:r>
          </a:p>
          <a:p>
            <a:pPr indent="-514350" marL="624078">
              <a:buFont typeface="+mj-lt"/>
              <a:buAutoNum type="arabicPeriod"/>
            </a:pPr>
            <a:r>
              <a:rPr b="1" dirty="0" lang="en-US"/>
              <a:t>Pass </a:t>
            </a:r>
            <a:r>
              <a:rPr b="1" dirty="0" lang="en-US" err="1"/>
              <a:t>nasogastric</a:t>
            </a:r>
            <a:r>
              <a:rPr b="1" dirty="0" lang="en-US"/>
              <a:t> tube</a:t>
            </a:r>
          </a:p>
          <a:p>
            <a:pPr indent="-514350" marL="624078">
              <a:buFont typeface="+mj-lt"/>
              <a:buAutoNum type="arabicPeriod"/>
            </a:pPr>
            <a:r>
              <a:rPr b="1" dirty="0" lang="en-US"/>
              <a:t>Repeat same dose of </a:t>
            </a:r>
            <a:r>
              <a:rPr b="1" dirty="0" lang="en-US" err="1"/>
              <a:t>diazapem</a:t>
            </a:r>
            <a:r>
              <a:rPr b="1" dirty="0" lang="en-US"/>
              <a:t> immediately by mouth</a:t>
            </a:r>
          </a:p>
          <a:p>
            <a:pPr indent="-514350" marL="624078">
              <a:buFont typeface="+mj-lt"/>
              <a:buAutoNum type="arabicPeriod"/>
            </a:pPr>
            <a:r>
              <a:rPr b="1" dirty="0" lang="en-US"/>
              <a:t>Give </a:t>
            </a:r>
            <a:r>
              <a:rPr b="1" dirty="0" lang="en-US" err="1"/>
              <a:t>metronidazole</a:t>
            </a:r>
            <a:r>
              <a:rPr b="1" dirty="0" lang="en-US"/>
              <a:t> 400mg TDS for 5 days</a:t>
            </a:r>
          </a:p>
          <a:p>
            <a:pPr indent="-514350" marL="624078">
              <a:buFont typeface="+mj-lt"/>
              <a:buAutoNum type="arabicPeriod"/>
            </a:pPr>
            <a:r>
              <a:rPr b="1" dirty="0" lang="en-US"/>
              <a:t>Write a letter of referral and transfer the patient</a:t>
            </a:r>
          </a:p>
        </p:txBody>
      </p:sp>
      <p:sp>
        <p:nvSpPr>
          <p:cNvPr id="1049324" name="Title 2"/>
          <p:cNvSpPr>
            <a:spLocks noGrp="1"/>
          </p:cNvSpPr>
          <p:nvPr>
            <p:ph type="title"/>
          </p:nvPr>
        </p:nvSpPr>
        <p:spPr/>
        <p:txBody>
          <a:bodyPr>
            <a:normAutofit fontScale="90000"/>
          </a:bodyPr>
          <a:p>
            <a:r>
              <a:rPr dirty="0" lang="en-US"/>
              <a:t>Actions taken  at the dispensary </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906" name=""/>
        <p:cNvGrpSpPr/>
        <p:nvPr/>
      </p:nvGrpSpPr>
      <p:grpSpPr>
        <a:xfrm>
          <a:off x="0" y="0"/>
          <a:ext cx="0" cy="0"/>
          <a:chOff x="0" y="0"/>
          <a:chExt cx="0" cy="0"/>
        </a:xfrm>
      </p:grpSpPr>
      <p:sp>
        <p:nvSpPr>
          <p:cNvPr id="1049325" name="Content Placeholder 1"/>
          <p:cNvSpPr>
            <a:spLocks noGrp="1"/>
          </p:cNvSpPr>
          <p:nvPr>
            <p:ph idx="1"/>
          </p:nvPr>
        </p:nvSpPr>
        <p:spPr/>
        <p:txBody>
          <a:bodyPr>
            <a:normAutofit/>
          </a:bodyPr>
          <a:p>
            <a:pPr>
              <a:lnSpc>
                <a:spcPct val="90000"/>
              </a:lnSpc>
            </a:pPr>
            <a:r>
              <a:rPr b="1" dirty="0" sz="3600" lang="en-US" err="1"/>
              <a:t>Laryngospasm</a:t>
            </a:r>
            <a:r>
              <a:rPr b="1" dirty="0" sz="3600" lang="en-US"/>
              <a:t>	</a:t>
            </a:r>
          </a:p>
          <a:p>
            <a:pPr>
              <a:lnSpc>
                <a:spcPct val="90000"/>
              </a:lnSpc>
            </a:pPr>
            <a:r>
              <a:rPr b="1" dirty="0" sz="3600" lang="en-US"/>
              <a:t>Fractures				</a:t>
            </a:r>
          </a:p>
          <a:p>
            <a:pPr>
              <a:lnSpc>
                <a:spcPct val="90000"/>
              </a:lnSpc>
            </a:pPr>
            <a:r>
              <a:rPr b="1" dirty="0" sz="3600" lang="en-US"/>
              <a:t>Hypertension</a:t>
            </a:r>
          </a:p>
          <a:p>
            <a:pPr>
              <a:lnSpc>
                <a:spcPct val="90000"/>
              </a:lnSpc>
            </a:pPr>
            <a:r>
              <a:rPr b="1" dirty="0" sz="3600" lang="en-US" err="1"/>
              <a:t>Nosocomial</a:t>
            </a:r>
            <a:r>
              <a:rPr b="1" dirty="0" sz="3600" lang="en-US"/>
              <a:t>  infections</a:t>
            </a:r>
          </a:p>
          <a:p>
            <a:pPr>
              <a:lnSpc>
                <a:spcPct val="90000"/>
              </a:lnSpc>
            </a:pPr>
            <a:r>
              <a:rPr b="1" dirty="0" sz="3600" lang="en-US"/>
              <a:t>Pulmonary embolism</a:t>
            </a:r>
          </a:p>
          <a:p>
            <a:pPr>
              <a:lnSpc>
                <a:spcPct val="90000"/>
              </a:lnSpc>
            </a:pPr>
            <a:r>
              <a:rPr b="1" dirty="0" sz="3600" lang="en-US"/>
              <a:t>Aspiration</a:t>
            </a:r>
          </a:p>
        </p:txBody>
      </p:sp>
      <p:sp>
        <p:nvSpPr>
          <p:cNvPr id="1049326" name="Title 2"/>
          <p:cNvSpPr>
            <a:spLocks noGrp="1"/>
          </p:cNvSpPr>
          <p:nvPr>
            <p:ph type="title"/>
          </p:nvPr>
        </p:nvSpPr>
        <p:spPr/>
        <p:txBody>
          <a:bodyPr/>
          <a:p>
            <a:r>
              <a:rPr dirty="0" sz="4400" lang="en-US"/>
              <a:t>Tetanus Complications</a:t>
            </a:r>
            <a:endParaRPr dirty="0" lang="en-US"/>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907" name=""/>
        <p:cNvGrpSpPr/>
        <p:nvPr/>
      </p:nvGrpSpPr>
      <p:grpSpPr>
        <a:xfrm>
          <a:off x="0" y="0"/>
          <a:ext cx="0" cy="0"/>
          <a:chOff x="0" y="0"/>
          <a:chExt cx="0" cy="0"/>
        </a:xfrm>
      </p:grpSpPr>
      <p:sp>
        <p:nvSpPr>
          <p:cNvPr id="1049327" name="Content Placeholder 1"/>
          <p:cNvSpPr>
            <a:spLocks noGrp="1"/>
          </p:cNvSpPr>
          <p:nvPr>
            <p:ph idx="1"/>
          </p:nvPr>
        </p:nvSpPr>
        <p:spPr/>
        <p:txBody>
          <a:bodyPr>
            <a:noAutofit/>
          </a:bodyPr>
          <a:p>
            <a:pPr indent="-514350" marL="624078">
              <a:buFont typeface="+mj-lt"/>
              <a:buAutoNum type="arabicPeriod"/>
            </a:pPr>
            <a:r>
              <a:rPr b="1" dirty="0" sz="2400" i="1" lang="en-US"/>
              <a:t>Vaccinating</a:t>
            </a:r>
            <a:r>
              <a:rPr b="1" dirty="0" sz="2400" lang="en-US"/>
              <a:t> a higher percentage of pregnant women against tetanus with vaccines containing tetanus </a:t>
            </a:r>
            <a:r>
              <a:rPr b="1" dirty="0" sz="2400" lang="en-US" err="1"/>
              <a:t>toxoid</a:t>
            </a:r>
            <a:r>
              <a:rPr b="1" dirty="0" sz="2400" lang="en-US"/>
              <a:t> (TT).</a:t>
            </a:r>
          </a:p>
          <a:p>
            <a:pPr indent="-514350" marL="624078">
              <a:buFont typeface="+mj-lt"/>
              <a:buAutoNum type="arabicPeriod"/>
            </a:pPr>
            <a:r>
              <a:rPr b="1" dirty="0" sz="2400" i="1" lang="en-US"/>
              <a:t>Vaccinating</a:t>
            </a:r>
            <a:r>
              <a:rPr b="1" dirty="0" sz="2400" lang="en-US"/>
              <a:t> all females of childbearing age (approximately 15–45 years) with TT vaccine in high-risk areas where vaccination coverage is currently low.</a:t>
            </a:r>
          </a:p>
          <a:p>
            <a:pPr indent="-514350" marL="624078">
              <a:buFont typeface="+mj-lt"/>
              <a:buAutoNum type="arabicPeriod"/>
            </a:pPr>
            <a:r>
              <a:rPr b="1" dirty="0" sz="2400" i="1" lang="en-US"/>
              <a:t>Promoting clean delivery and childcare practices</a:t>
            </a:r>
            <a:r>
              <a:rPr b="1" dirty="0" sz="2400" lang="en-US"/>
              <a:t>, through better hygiene and care of the newborn's umbilicus.</a:t>
            </a:r>
          </a:p>
        </p:txBody>
      </p:sp>
      <p:sp>
        <p:nvSpPr>
          <p:cNvPr id="1049328" name="Title 2"/>
          <p:cNvSpPr>
            <a:spLocks noGrp="1"/>
          </p:cNvSpPr>
          <p:nvPr>
            <p:ph type="title"/>
          </p:nvPr>
        </p:nvSpPr>
        <p:spPr/>
        <p:txBody>
          <a:bodyPr/>
          <a:p>
            <a:r>
              <a:rPr dirty="0" lang="en-US"/>
              <a:t>Prevention and control</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908" name=""/>
        <p:cNvGrpSpPr/>
        <p:nvPr/>
      </p:nvGrpSpPr>
      <p:grpSpPr>
        <a:xfrm>
          <a:off x="0" y="0"/>
          <a:ext cx="0" cy="0"/>
          <a:chOff x="0" y="0"/>
          <a:chExt cx="0" cy="0"/>
        </a:xfrm>
      </p:grpSpPr>
      <p:sp>
        <p:nvSpPr>
          <p:cNvPr id="1049329" name="Content Placeholder 1"/>
          <p:cNvSpPr>
            <a:spLocks noGrp="1"/>
          </p:cNvSpPr>
          <p:nvPr>
            <p:ph idx="1"/>
          </p:nvPr>
        </p:nvSpPr>
        <p:spPr/>
        <p:txBody>
          <a:bodyPr/>
          <a:p>
            <a:r>
              <a:rPr b="1" dirty="0" lang="en-US"/>
              <a:t>Proper surgical treatment of wounds such as removal of foreign bodies and excision of necrotic tissue</a:t>
            </a:r>
          </a:p>
          <a:p>
            <a:r>
              <a:rPr b="1" dirty="0" sz="2800" i="1" lang="en-US"/>
              <a:t>Improving surveillance and reporting</a:t>
            </a:r>
            <a:r>
              <a:rPr b="1" dirty="0" sz="2800" lang="en-US"/>
              <a:t> of cases of neonatal tetanus. The case finding and reporting will help us to give appropriate treatment and vaccination to children</a:t>
            </a:r>
          </a:p>
          <a:p>
            <a:endParaRPr dirty="0" sz="2800" lang="en-US"/>
          </a:p>
          <a:p>
            <a:endParaRPr dirty="0" lang="en-US"/>
          </a:p>
        </p:txBody>
      </p:sp>
      <p:sp>
        <p:nvSpPr>
          <p:cNvPr id="1049330" name="Title 2"/>
          <p:cNvSpPr>
            <a:spLocks noGrp="1"/>
          </p:cNvSpPr>
          <p:nvPr>
            <p:ph type="title"/>
          </p:nvPr>
        </p:nvSpPr>
        <p:spPr/>
        <p:txBody>
          <a:bodyPr/>
          <a:p>
            <a:r>
              <a:rPr dirty="0" lang="en-US"/>
              <a:t>cont</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909" name=""/>
        <p:cNvGrpSpPr/>
        <p:nvPr/>
      </p:nvGrpSpPr>
      <p:grpSpPr>
        <a:xfrm>
          <a:off x="0" y="0"/>
          <a:ext cx="0" cy="0"/>
          <a:chOff x="0" y="0"/>
          <a:chExt cx="0" cy="0"/>
        </a:xfrm>
      </p:grpSpPr>
      <p:sp>
        <p:nvSpPr>
          <p:cNvPr id="1049331" name="Content Placeholder 1"/>
          <p:cNvSpPr>
            <a:spLocks noGrp="1"/>
          </p:cNvSpPr>
          <p:nvPr>
            <p:ph idx="1"/>
          </p:nvPr>
        </p:nvSpPr>
        <p:spPr/>
        <p:txBody>
          <a:bodyPr>
            <a:normAutofit lnSpcReduction="10000"/>
          </a:bodyPr>
          <a:p>
            <a:r>
              <a:rPr b="1" dirty="0" lang="en-US"/>
              <a:t>Is and infection of respiratory system caused by bacterium </a:t>
            </a:r>
            <a:r>
              <a:rPr b="1" dirty="0" lang="en-US" err="1"/>
              <a:t>Bordetella</a:t>
            </a:r>
            <a:r>
              <a:rPr b="1" dirty="0" lang="en-US"/>
              <a:t> </a:t>
            </a:r>
            <a:r>
              <a:rPr b="1" dirty="0" lang="en-US" err="1"/>
              <a:t>pertussis</a:t>
            </a:r>
            <a:r>
              <a:rPr b="1" dirty="0" lang="en-US"/>
              <a:t>.</a:t>
            </a:r>
          </a:p>
          <a:p>
            <a:r>
              <a:rPr b="1" dirty="0" lang="en-US"/>
              <a:t>Transmission : direct contact with droplets of an infected person, indirect contact with freshly contaminated articles</a:t>
            </a:r>
          </a:p>
          <a:p>
            <a:r>
              <a:rPr b="1" dirty="0" lang="en-US"/>
              <a:t>Incubation period ; 6-20 days but </a:t>
            </a:r>
            <a:r>
              <a:rPr b="1" dirty="0" lang="en-US" err="1"/>
              <a:t>ussually</a:t>
            </a:r>
            <a:r>
              <a:rPr b="1" dirty="0" lang="en-US"/>
              <a:t> 7-10 days</a:t>
            </a:r>
          </a:p>
          <a:p>
            <a:r>
              <a:rPr b="1" dirty="0" lang="en-US"/>
              <a:t>Period of communicability : greatest during catarrhal stage before onset of paroxysm</a:t>
            </a:r>
          </a:p>
          <a:p>
            <a:r>
              <a:rPr b="1" dirty="0" lang="en-US"/>
              <a:t>Paroxysms are sudden recurrence or intensification of symptoms</a:t>
            </a:r>
          </a:p>
          <a:p>
            <a:endParaRPr dirty="0" lang="en-US"/>
          </a:p>
        </p:txBody>
      </p:sp>
      <p:sp>
        <p:nvSpPr>
          <p:cNvPr id="1049332" name="Title 2"/>
          <p:cNvSpPr>
            <a:spLocks noGrp="1"/>
          </p:cNvSpPr>
          <p:nvPr>
            <p:ph type="title"/>
          </p:nvPr>
        </p:nvSpPr>
        <p:spPr/>
        <p:txBody>
          <a:bodyPr/>
          <a:p>
            <a:r>
              <a:rPr dirty="0" lang="en-US"/>
              <a:t>WHOOPING COUGH (PERTUSSIS)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910" name=""/>
        <p:cNvGrpSpPr/>
        <p:nvPr/>
      </p:nvGrpSpPr>
      <p:grpSpPr>
        <a:xfrm>
          <a:off x="0" y="0"/>
          <a:ext cx="0" cy="0"/>
          <a:chOff x="0" y="0"/>
          <a:chExt cx="0" cy="0"/>
        </a:xfrm>
      </p:grpSpPr>
      <p:sp>
        <p:nvSpPr>
          <p:cNvPr id="1049333" name="Content Placeholder 1"/>
          <p:cNvSpPr>
            <a:spLocks noGrp="1"/>
          </p:cNvSpPr>
          <p:nvPr>
            <p:ph idx="1"/>
          </p:nvPr>
        </p:nvSpPr>
        <p:spPr/>
        <p:txBody>
          <a:bodyPr/>
          <a:p>
            <a:pPr>
              <a:buNone/>
            </a:pPr>
            <a:r>
              <a:rPr b="1" dirty="0" lang="en-US"/>
              <a:t>Catarrhal stage ; runny nose, sneezing ,low grade fever.</a:t>
            </a:r>
          </a:p>
          <a:p>
            <a:r>
              <a:rPr b="1" dirty="0" lang="en-US"/>
              <a:t>Paroxysmal stage : cough most often occurs at night and consist of short rapid coughs with high pitch crowing sound called whoop. During paroxysms cheeks become flushed or cyanotic ,eyes bulge and tongue protrudes. Vomiting frequently follows attack. The stage last 4-6 weeks </a:t>
            </a:r>
          </a:p>
          <a:p>
            <a:endParaRPr dirty="0" lang="en-US"/>
          </a:p>
        </p:txBody>
      </p:sp>
      <p:sp>
        <p:nvSpPr>
          <p:cNvPr id="1049334" name="Title 2"/>
          <p:cNvSpPr>
            <a:spLocks noGrp="1"/>
          </p:cNvSpPr>
          <p:nvPr>
            <p:ph type="title"/>
          </p:nvPr>
        </p:nvSpPr>
        <p:spPr/>
        <p:txBody>
          <a:bodyPr/>
          <a:p>
            <a:r>
              <a:rPr dirty="0" lang="en-US"/>
              <a:t>Clinical manifestations</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911" name=""/>
        <p:cNvGrpSpPr/>
        <p:nvPr/>
      </p:nvGrpSpPr>
      <p:grpSpPr>
        <a:xfrm>
          <a:off x="0" y="0"/>
          <a:ext cx="0" cy="0"/>
          <a:chOff x="0" y="0"/>
          <a:chExt cx="0" cy="0"/>
        </a:xfrm>
      </p:grpSpPr>
      <p:sp>
        <p:nvSpPr>
          <p:cNvPr id="1049335" name="Content Placeholder 1"/>
          <p:cNvSpPr>
            <a:spLocks noGrp="1"/>
          </p:cNvSpPr>
          <p:nvPr>
            <p:ph idx="1"/>
          </p:nvPr>
        </p:nvSpPr>
        <p:spPr/>
        <p:txBody>
          <a:bodyPr/>
          <a:p>
            <a:pPr>
              <a:lnSpc>
                <a:spcPct val="90000"/>
              </a:lnSpc>
              <a:buNone/>
            </a:pPr>
            <a:r>
              <a:rPr altLang="en-US" b="1" dirty="0" lang="en-IN"/>
              <a:t>• </a:t>
            </a:r>
            <a:r>
              <a:rPr altLang="en-US" b="1" dirty="0" lang="en-IN">
                <a:solidFill>
                  <a:srgbClr val="FF0000"/>
                </a:solidFill>
              </a:rPr>
              <a:t>Stage 1 (Catarrhal stage ): </a:t>
            </a:r>
          </a:p>
          <a:p>
            <a:pPr>
              <a:lnSpc>
                <a:spcPct val="90000"/>
              </a:lnSpc>
              <a:buNone/>
            </a:pPr>
            <a:r>
              <a:rPr altLang="en-US" b="1" dirty="0" lang="en-IN"/>
              <a:t>•  Cold, runny nose and irritating cough</a:t>
            </a:r>
          </a:p>
          <a:p>
            <a:pPr>
              <a:lnSpc>
                <a:spcPct val="90000"/>
              </a:lnSpc>
              <a:buNone/>
            </a:pPr>
            <a:r>
              <a:rPr altLang="en-US" b="1" dirty="0" lang="en-IN"/>
              <a:t>     Most infectious stage .Last for 14 days </a:t>
            </a:r>
          </a:p>
          <a:p>
            <a:pPr>
              <a:lnSpc>
                <a:spcPct val="90000"/>
              </a:lnSpc>
              <a:buNone/>
            </a:pPr>
            <a:r>
              <a:rPr altLang="en-US" b="1" dirty="0" lang="en-IN">
                <a:solidFill>
                  <a:srgbClr val="FF0000"/>
                </a:solidFill>
              </a:rPr>
              <a:t>Stage 2 (Paroxysmal stage):</a:t>
            </a:r>
          </a:p>
          <a:p>
            <a:pPr>
              <a:lnSpc>
                <a:spcPct val="90000"/>
              </a:lnSpc>
              <a:buNone/>
            </a:pPr>
            <a:r>
              <a:rPr altLang="en-US" b="1" dirty="0" lang="en-IN"/>
              <a:t>•  Severe series of coughs usually ending with a high-pitched whoop   </a:t>
            </a:r>
          </a:p>
          <a:p>
            <a:pPr>
              <a:lnSpc>
                <a:spcPct val="90000"/>
              </a:lnSpc>
              <a:buNone/>
            </a:pPr>
            <a:r>
              <a:rPr altLang="en-US" b="1" dirty="0" lang="en-IN"/>
              <a:t>•  The whoop starts 1 to 2 weeks after the cold symptoms and lasts 6weeks  to 3months </a:t>
            </a:r>
          </a:p>
          <a:p>
            <a:pPr>
              <a:lnSpc>
                <a:spcPct val="90000"/>
              </a:lnSpc>
              <a:buNone/>
            </a:pPr>
            <a:r>
              <a:rPr altLang="en-US" b="1" dirty="0" lang="en-IN"/>
              <a:t>•  Thick, clear, sticky mucous may be coughed up at the end of the coughing spasm </a:t>
            </a:r>
          </a:p>
          <a:p>
            <a:pPr>
              <a:lnSpc>
                <a:spcPct val="90000"/>
              </a:lnSpc>
              <a:buNone/>
            </a:pPr>
            <a:r>
              <a:rPr altLang="en-US" b="1" dirty="0" lang="en-IN"/>
              <a:t>•  Coughing spasms are more frequent at night</a:t>
            </a:r>
            <a:endParaRPr dirty="0" lang="en-US"/>
          </a:p>
          <a:p>
            <a:endParaRPr dirty="0" lang="en-US"/>
          </a:p>
        </p:txBody>
      </p:sp>
      <p:sp>
        <p:nvSpPr>
          <p:cNvPr id="1049336" name="Title 2"/>
          <p:cNvSpPr>
            <a:spLocks noGrp="1"/>
          </p:cNvSpPr>
          <p:nvPr>
            <p:ph type="title"/>
          </p:nvPr>
        </p:nvSpPr>
        <p:spPr/>
        <p:txBody>
          <a:bodyPr/>
          <a:p>
            <a:r>
              <a:rPr dirty="0" lang="en-US"/>
              <a:t>Stages of whooping cough</a:t>
            </a:r>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912" name=""/>
        <p:cNvGrpSpPr/>
        <p:nvPr/>
      </p:nvGrpSpPr>
      <p:grpSpPr>
        <a:xfrm>
          <a:off x="0" y="0"/>
          <a:ext cx="0" cy="0"/>
          <a:chOff x="0" y="0"/>
          <a:chExt cx="0" cy="0"/>
        </a:xfrm>
      </p:grpSpPr>
      <p:sp>
        <p:nvSpPr>
          <p:cNvPr id="1049337" name="Content Placeholder 1"/>
          <p:cNvSpPr>
            <a:spLocks noGrp="1"/>
          </p:cNvSpPr>
          <p:nvPr>
            <p:ph idx="1"/>
          </p:nvPr>
        </p:nvSpPr>
        <p:spPr/>
        <p:txBody>
          <a:bodyPr/>
          <a:p>
            <a:pPr>
              <a:lnSpc>
                <a:spcPct val="90000"/>
              </a:lnSpc>
              <a:buNone/>
            </a:pPr>
            <a:r>
              <a:rPr altLang="en-US" b="1" dirty="0" lang="en-IN">
                <a:solidFill>
                  <a:srgbClr val="FF0000"/>
                </a:solidFill>
              </a:rPr>
              <a:t>Stage 3 (Convalescent stage ): </a:t>
            </a:r>
          </a:p>
          <a:p>
            <a:pPr>
              <a:lnSpc>
                <a:spcPct val="90000"/>
              </a:lnSpc>
              <a:buNone/>
            </a:pPr>
            <a:r>
              <a:rPr altLang="en-US" b="1" dirty="0" lang="en-IN"/>
              <a:t>•  Gradual disappearance of symptoms  occurring over 2 to 4 weeks, however, coughing spells can last for weeks or months </a:t>
            </a:r>
          </a:p>
          <a:p>
            <a:pPr>
              <a:lnSpc>
                <a:spcPct val="90000"/>
              </a:lnSpc>
              <a:buNone/>
            </a:pPr>
            <a:r>
              <a:rPr altLang="en-US" b="1" dirty="0" lang="en-IN"/>
              <a:t>•  Cough may become louder and may sound like it is getting worse as the person is getting better</a:t>
            </a:r>
            <a:endParaRPr dirty="0" lang="en-US"/>
          </a:p>
          <a:p>
            <a:endParaRPr dirty="0" lang="en-US"/>
          </a:p>
        </p:txBody>
      </p:sp>
      <p:sp>
        <p:nvSpPr>
          <p:cNvPr id="1049338" name="Title 2"/>
          <p:cNvSpPr>
            <a:spLocks noGrp="1"/>
          </p:cNvSpPr>
          <p:nvPr>
            <p:ph type="title"/>
          </p:nvPr>
        </p:nvSpPr>
        <p:spPr/>
        <p:txBody>
          <a:bodyPr/>
          <a:p>
            <a:r>
              <a:rPr dirty="0" lang="en-US"/>
              <a:t>cont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8722" name="Content Placeholder 1"/>
          <p:cNvSpPr>
            <a:spLocks noGrp="1"/>
          </p:cNvSpPr>
          <p:nvPr>
            <p:ph idx="1"/>
          </p:nvPr>
        </p:nvSpPr>
        <p:spPr/>
        <p:txBody>
          <a:bodyPr>
            <a:normAutofit/>
          </a:bodyPr>
          <a:p>
            <a:pPr indent="-514350" marL="624078">
              <a:buFont typeface="+mj-lt"/>
              <a:buAutoNum type="alphaLcParenR"/>
            </a:pPr>
            <a:r>
              <a:rPr b="1" dirty="0" lang="en-US"/>
              <a:t>Malaria is an acute febrile illness caused by protozoa called Plasmodium</a:t>
            </a:r>
          </a:p>
          <a:p>
            <a:pPr indent="-514350" marL="624078">
              <a:buFont typeface="+mj-lt"/>
              <a:buAutoNum type="alphaLcParenR"/>
            </a:pPr>
            <a:r>
              <a:rPr b="1" dirty="0" lang="en-US"/>
              <a:t>Characteristic feature : characterized by intermittent fever which alternate with chills.</a:t>
            </a:r>
          </a:p>
          <a:p>
            <a:pPr indent="-514350" marL="624078">
              <a:buFont typeface="+mj-lt"/>
              <a:buAutoNum type="alphaLcParenR"/>
            </a:pPr>
            <a:r>
              <a:rPr b="1" dirty="0" lang="en-US"/>
              <a:t>Causative organism : The main cause is </a:t>
            </a:r>
            <a:r>
              <a:rPr b="1" dirty="0" i="1" lang="en-US"/>
              <a:t>Plasmodium </a:t>
            </a:r>
            <a:r>
              <a:rPr b="1" dirty="0" i="1" lang="en-US" err="1"/>
              <a:t>falciparum</a:t>
            </a:r>
            <a:r>
              <a:rPr b="1" dirty="0" lang="en-US"/>
              <a:t>. Other species of malarial parasite that causes the disease include :</a:t>
            </a:r>
            <a:r>
              <a:rPr b="1" dirty="0" i="1" lang="en-US"/>
              <a:t>Plasmodium </a:t>
            </a:r>
            <a:r>
              <a:rPr b="1" dirty="0" i="1" lang="en-US" err="1"/>
              <a:t>malariae</a:t>
            </a:r>
            <a:r>
              <a:rPr b="1" dirty="0" i="1" lang="en-US"/>
              <a:t>, Plasmodium </a:t>
            </a:r>
            <a:r>
              <a:rPr b="1" dirty="0" i="1" lang="en-US" err="1"/>
              <a:t>vivax</a:t>
            </a:r>
            <a:r>
              <a:rPr b="1" dirty="0" i="1" lang="en-US"/>
              <a:t> and plasmodium </a:t>
            </a:r>
            <a:r>
              <a:rPr b="1" dirty="0" i="1" lang="en-US" err="1"/>
              <a:t>ovale</a:t>
            </a:r>
            <a:endParaRPr b="1" dirty="0" i="1" lang="en-US"/>
          </a:p>
          <a:p>
            <a:pPr indent="-514350" marL="624078">
              <a:buFont typeface="+mj-lt"/>
              <a:buAutoNum type="alphaLcParenR"/>
            </a:pPr>
            <a:r>
              <a:rPr b="1" dirty="0" lang="en-US"/>
              <a:t>Vector : female anopheles </a:t>
            </a:r>
            <a:r>
              <a:rPr b="1" dirty="0" lang="en-US" err="1"/>
              <a:t>mosquito.Need</a:t>
            </a:r>
            <a:r>
              <a:rPr b="1" dirty="0" lang="en-US"/>
              <a:t> humid </a:t>
            </a:r>
            <a:r>
              <a:rPr b="1" dirty="0" lang="en-US" err="1"/>
              <a:t>climate,warm</a:t>
            </a:r>
            <a:r>
              <a:rPr b="1" dirty="0" lang="en-US"/>
              <a:t> temperature and suitable breeding place.</a:t>
            </a:r>
          </a:p>
        </p:txBody>
      </p:sp>
      <p:sp>
        <p:nvSpPr>
          <p:cNvPr id="1048723" name="Title 2"/>
          <p:cNvSpPr>
            <a:spLocks noGrp="1"/>
          </p:cNvSpPr>
          <p:nvPr>
            <p:ph type="title"/>
          </p:nvPr>
        </p:nvSpPr>
        <p:spPr/>
        <p:txBody>
          <a:bodyPr/>
          <a:p>
            <a:r>
              <a:rPr dirty="0" lang="en-US"/>
              <a:t> Definition</a:t>
            </a:r>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913" name=""/>
        <p:cNvGrpSpPr/>
        <p:nvPr/>
      </p:nvGrpSpPr>
      <p:grpSpPr>
        <a:xfrm>
          <a:off x="0" y="0"/>
          <a:ext cx="0" cy="0"/>
          <a:chOff x="0" y="0"/>
          <a:chExt cx="0" cy="0"/>
        </a:xfrm>
      </p:grpSpPr>
      <p:sp>
        <p:nvSpPr>
          <p:cNvPr id="1049339" name="Content Placeholder 1"/>
          <p:cNvSpPr>
            <a:spLocks noGrp="1"/>
          </p:cNvSpPr>
          <p:nvPr>
            <p:ph idx="1"/>
          </p:nvPr>
        </p:nvSpPr>
        <p:spPr/>
        <p:txBody>
          <a:bodyPr/>
          <a:p>
            <a:pPr>
              <a:lnSpc>
                <a:spcPct val="90000"/>
              </a:lnSpc>
            </a:pPr>
            <a:r>
              <a:rPr b="1" dirty="0" lang="en-US"/>
              <a:t>Bacteria attaches to cilia of ciliated epithelial cells in respiratory tract</a:t>
            </a:r>
          </a:p>
          <a:p>
            <a:pPr>
              <a:lnSpc>
                <a:spcPct val="90000"/>
              </a:lnSpc>
              <a:buNone/>
            </a:pPr>
            <a:r>
              <a:rPr b="1" dirty="0" lang="en-US" err="1"/>
              <a:t>Pertussis</a:t>
            </a:r>
            <a:r>
              <a:rPr b="1" dirty="0" lang="en-US"/>
              <a:t> antigens allow evasion of host defenses</a:t>
            </a:r>
          </a:p>
          <a:p>
            <a:pPr>
              <a:lnSpc>
                <a:spcPct val="90000"/>
              </a:lnSpc>
              <a:buNone/>
            </a:pPr>
            <a:r>
              <a:rPr b="1" dirty="0" lang="en-US"/>
              <a:t> Causes local tissue damage in respiratory tract leading to manifestations of symptoms</a:t>
            </a:r>
            <a:endParaRPr dirty="0" lang="en-US"/>
          </a:p>
          <a:p>
            <a:endParaRPr dirty="0" lang="en-US"/>
          </a:p>
        </p:txBody>
      </p:sp>
      <p:sp>
        <p:nvSpPr>
          <p:cNvPr id="1049340" name="Title 2"/>
          <p:cNvSpPr>
            <a:spLocks noGrp="1"/>
          </p:cNvSpPr>
          <p:nvPr>
            <p:ph type="title"/>
          </p:nvPr>
        </p:nvSpPr>
        <p:spPr/>
        <p:txBody>
          <a:bodyPr/>
          <a:p>
            <a:r>
              <a:rPr dirty="0" lang="en-US"/>
              <a:t>Pathophysiology of </a:t>
            </a:r>
            <a:r>
              <a:rPr dirty="0" lang="en-US" err="1"/>
              <a:t>pertusis</a:t>
            </a:r>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914" name=""/>
        <p:cNvGrpSpPr/>
        <p:nvPr/>
      </p:nvGrpSpPr>
      <p:grpSpPr>
        <a:xfrm>
          <a:off x="0" y="0"/>
          <a:ext cx="0" cy="0"/>
          <a:chOff x="0" y="0"/>
          <a:chExt cx="0" cy="0"/>
        </a:xfrm>
      </p:grpSpPr>
      <p:sp>
        <p:nvSpPr>
          <p:cNvPr id="1049341" name="Content Placeholder 1"/>
          <p:cNvSpPr>
            <a:spLocks noGrp="1"/>
          </p:cNvSpPr>
          <p:nvPr>
            <p:ph idx="1"/>
          </p:nvPr>
        </p:nvSpPr>
        <p:spPr/>
        <p:txBody>
          <a:bodyPr/>
          <a:p>
            <a:r>
              <a:rPr altLang="en-US" b="1" dirty="0" lang="en-US"/>
              <a:t>The newer </a:t>
            </a:r>
            <a:r>
              <a:rPr altLang="en-US" b="1" dirty="0" lang="en-US" err="1"/>
              <a:t>macrolides</a:t>
            </a:r>
            <a:r>
              <a:rPr altLang="en-US" b="1" dirty="0" lang="en-US"/>
              <a:t> (</a:t>
            </a:r>
            <a:r>
              <a:rPr altLang="en-US" b="1" dirty="0" lang="en-US" err="1"/>
              <a:t>azithromycin</a:t>
            </a:r>
            <a:r>
              <a:rPr altLang="en-US" b="1" dirty="0" lang="en-US"/>
              <a:t> and </a:t>
            </a:r>
            <a:r>
              <a:rPr altLang="en-US" b="1" dirty="0" lang="en-US" err="1"/>
              <a:t>clarithromycin</a:t>
            </a:r>
            <a:r>
              <a:rPr altLang="en-US" b="1" dirty="0" lang="en-US"/>
              <a:t>) have good </a:t>
            </a:r>
            <a:r>
              <a:rPr altLang="en-US" b="1" dirty="0" lang="en-US" err="1"/>
              <a:t>acitivty</a:t>
            </a:r>
            <a:r>
              <a:rPr altLang="en-US" b="1" dirty="0" lang="en-US"/>
              <a:t> against </a:t>
            </a:r>
            <a:r>
              <a:rPr altLang="en-US" b="1" dirty="0" i="1" lang="en-US"/>
              <a:t>B </a:t>
            </a:r>
            <a:r>
              <a:rPr altLang="en-US" b="1" dirty="0" i="1" lang="en-US" err="1"/>
              <a:t>pertussis</a:t>
            </a:r>
            <a:r>
              <a:rPr altLang="en-US" b="1" dirty="0" i="1" lang="en-US"/>
              <a:t>.</a:t>
            </a:r>
          </a:p>
          <a:p>
            <a:r>
              <a:rPr altLang="en-US" b="1" dirty="0" lang="en-US"/>
              <a:t> </a:t>
            </a:r>
            <a:r>
              <a:rPr altLang="en-US" b="1" dirty="0" lang="en-US" err="1"/>
              <a:t>Clarithromycin</a:t>
            </a:r>
            <a:r>
              <a:rPr altLang="en-US" b="1" dirty="0" lang="en-US"/>
              <a:t> (500 mg bid) used for 10 – 14 days and </a:t>
            </a:r>
            <a:r>
              <a:rPr altLang="en-US" b="1" dirty="0" lang="en-US" err="1"/>
              <a:t>Azithromycin</a:t>
            </a:r>
            <a:r>
              <a:rPr altLang="en-US" b="1" dirty="0" lang="en-US"/>
              <a:t> (500 mg/d) used for 5 – 7 days have been used with good results</a:t>
            </a:r>
          </a:p>
          <a:p>
            <a:r>
              <a:rPr b="1" dirty="0" lang="en-US"/>
              <a:t>Steroids may reduce the number and severity of cough paroxysms, but are generally only recommended for infants with serious disease</a:t>
            </a:r>
          </a:p>
          <a:p>
            <a:endParaRPr dirty="0" lang="en-US"/>
          </a:p>
        </p:txBody>
      </p:sp>
      <p:sp>
        <p:nvSpPr>
          <p:cNvPr id="1049342" name="Title 2"/>
          <p:cNvSpPr>
            <a:spLocks noGrp="1"/>
          </p:cNvSpPr>
          <p:nvPr>
            <p:ph type="title"/>
          </p:nvPr>
        </p:nvSpPr>
        <p:spPr/>
        <p:txBody>
          <a:bodyPr/>
          <a:p>
            <a:r>
              <a:rPr dirty="0" lang="en-US"/>
              <a:t>Management </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915" name=""/>
        <p:cNvGrpSpPr/>
        <p:nvPr/>
      </p:nvGrpSpPr>
      <p:grpSpPr>
        <a:xfrm>
          <a:off x="0" y="0"/>
          <a:ext cx="0" cy="0"/>
          <a:chOff x="0" y="0"/>
          <a:chExt cx="0" cy="0"/>
        </a:xfrm>
      </p:grpSpPr>
      <p:sp>
        <p:nvSpPr>
          <p:cNvPr id="1049343" name="Content Placeholder 1"/>
          <p:cNvSpPr>
            <a:spLocks noGrp="1"/>
          </p:cNvSpPr>
          <p:nvPr>
            <p:ph idx="1"/>
          </p:nvPr>
        </p:nvSpPr>
        <p:spPr/>
        <p:txBody>
          <a:bodyPr/>
          <a:p>
            <a:r>
              <a:rPr b="1" dirty="0" lang="en-US"/>
              <a:t>Encourage fluids ; offer small amounts of fluids frequently</a:t>
            </a:r>
          </a:p>
          <a:p>
            <a:r>
              <a:rPr b="1" dirty="0" lang="en-US"/>
              <a:t>-observe for signs of airway obstruction such as </a:t>
            </a:r>
            <a:r>
              <a:rPr b="1" dirty="0" lang="en-US" err="1"/>
              <a:t>cyanosis,retractions,increased</a:t>
            </a:r>
            <a:r>
              <a:rPr b="1" dirty="0" lang="en-US"/>
              <a:t> restlessness</a:t>
            </a:r>
          </a:p>
          <a:p>
            <a:r>
              <a:rPr b="1" dirty="0" lang="en-US"/>
              <a:t>Administer oxygen if </a:t>
            </a:r>
            <a:r>
              <a:rPr b="1" dirty="0" lang="en-US" err="1"/>
              <a:t>dyspnea</a:t>
            </a:r>
            <a:r>
              <a:rPr b="1" dirty="0" lang="en-US"/>
              <a:t> and cyanosis is present</a:t>
            </a:r>
          </a:p>
          <a:p>
            <a:r>
              <a:rPr b="1" dirty="0" lang="en-US"/>
              <a:t>Give adequate fluids.</a:t>
            </a:r>
          </a:p>
          <a:p>
            <a:r>
              <a:rPr b="1" dirty="0" lang="en-US"/>
              <a:t>Intubation possibly necessary incase of airway obstruction</a:t>
            </a:r>
            <a:endParaRPr dirty="0" lang="en-US"/>
          </a:p>
          <a:p>
            <a:endParaRPr dirty="0" lang="en-US"/>
          </a:p>
        </p:txBody>
      </p:sp>
      <p:sp>
        <p:nvSpPr>
          <p:cNvPr id="1049344" name="Title 2"/>
          <p:cNvSpPr>
            <a:spLocks noGrp="1"/>
          </p:cNvSpPr>
          <p:nvPr>
            <p:ph type="title"/>
          </p:nvPr>
        </p:nvSpPr>
        <p:spPr/>
        <p:txBody>
          <a:bodyPr/>
          <a:p>
            <a:r>
              <a:rPr dirty="0" lang="en-US"/>
              <a:t>Cont</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916" name=""/>
        <p:cNvGrpSpPr/>
        <p:nvPr/>
      </p:nvGrpSpPr>
      <p:grpSpPr>
        <a:xfrm>
          <a:off x="0" y="0"/>
          <a:ext cx="0" cy="0"/>
          <a:chOff x="0" y="0"/>
          <a:chExt cx="0" cy="0"/>
        </a:xfrm>
      </p:grpSpPr>
      <p:sp>
        <p:nvSpPr>
          <p:cNvPr id="1049345" name="Content Placeholder 1"/>
          <p:cNvSpPr>
            <a:spLocks noGrp="1"/>
          </p:cNvSpPr>
          <p:nvPr>
            <p:ph idx="1"/>
          </p:nvPr>
        </p:nvSpPr>
        <p:spPr/>
        <p:txBody>
          <a:bodyPr/>
          <a:p>
            <a:r>
              <a:rPr b="1" dirty="0" lang="en-US"/>
              <a:t>Provide restful environment and reduce factors that promote paroxysm such as </a:t>
            </a:r>
            <a:r>
              <a:rPr b="1" dirty="0" lang="en-US" err="1"/>
              <a:t>dust,smoke,sudden</a:t>
            </a:r>
            <a:r>
              <a:rPr b="1" dirty="0" lang="en-US"/>
              <a:t> change in </a:t>
            </a:r>
            <a:r>
              <a:rPr b="1" dirty="0" lang="en-US" err="1"/>
              <a:t>temperature,chilling,activity,excitement.Keep</a:t>
            </a:r>
            <a:r>
              <a:rPr b="1" dirty="0" lang="en-US"/>
              <a:t> </a:t>
            </a:r>
          </a:p>
          <a:p>
            <a:pPr>
              <a:buNone/>
            </a:pPr>
            <a:r>
              <a:rPr b="1" dirty="0" lang="en-US"/>
              <a:t>room well ventilated.</a:t>
            </a:r>
          </a:p>
          <a:p>
            <a:pPr>
              <a:buNone/>
            </a:pPr>
            <a:r>
              <a:rPr b="1" dirty="0" lang="en-US"/>
              <a:t>COMPLICATIONS</a:t>
            </a:r>
          </a:p>
          <a:p>
            <a:pPr>
              <a:buNone/>
            </a:pPr>
            <a:r>
              <a:rPr b="1" dirty="0" lang="en-US"/>
              <a:t>Pneumonia</a:t>
            </a:r>
          </a:p>
          <a:p>
            <a:pPr>
              <a:buNone/>
            </a:pPr>
            <a:r>
              <a:rPr b="1" dirty="0" lang="en-US" err="1"/>
              <a:t>Atelectasis</a:t>
            </a:r>
            <a:endParaRPr b="1" dirty="0" lang="en-US"/>
          </a:p>
          <a:p>
            <a:pPr>
              <a:buNone/>
            </a:pPr>
            <a:r>
              <a:rPr b="1" dirty="0" lang="en-US" err="1"/>
              <a:t>Otitis</a:t>
            </a:r>
            <a:r>
              <a:rPr b="1" dirty="0" lang="en-US"/>
              <a:t> media</a:t>
            </a:r>
            <a:endParaRPr dirty="0" lang="en-US"/>
          </a:p>
          <a:p>
            <a:endParaRPr dirty="0" lang="en-US"/>
          </a:p>
          <a:p>
            <a:endParaRPr dirty="0" lang="en-US"/>
          </a:p>
        </p:txBody>
      </p:sp>
      <p:sp>
        <p:nvSpPr>
          <p:cNvPr id="1049346" name="Title 2"/>
          <p:cNvSpPr>
            <a:spLocks noGrp="1"/>
          </p:cNvSpPr>
          <p:nvPr>
            <p:ph type="title"/>
          </p:nvPr>
        </p:nvSpPr>
        <p:spPr/>
        <p:txBody>
          <a:bodyPr/>
          <a:p>
            <a:r>
              <a:rPr dirty="0" lang="en-US"/>
              <a:t>cont</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917" name=""/>
        <p:cNvGrpSpPr/>
        <p:nvPr/>
      </p:nvGrpSpPr>
      <p:grpSpPr>
        <a:xfrm>
          <a:off x="0" y="0"/>
          <a:ext cx="0" cy="0"/>
          <a:chOff x="0" y="0"/>
          <a:chExt cx="0" cy="0"/>
        </a:xfrm>
      </p:grpSpPr>
      <p:sp>
        <p:nvSpPr>
          <p:cNvPr id="1049347" name="Content Placeholder 1"/>
          <p:cNvSpPr>
            <a:spLocks noGrp="1"/>
          </p:cNvSpPr>
          <p:nvPr>
            <p:ph idx="1"/>
          </p:nvPr>
        </p:nvSpPr>
        <p:spPr/>
        <p:txBody>
          <a:bodyPr/>
          <a:p>
            <a:r>
              <a:rPr b="1" dirty="0" lang="en-US"/>
              <a:t>Convulsions</a:t>
            </a:r>
          </a:p>
          <a:p>
            <a:r>
              <a:rPr b="1" dirty="0" lang="en-US"/>
              <a:t>Hemorrhage ; </a:t>
            </a:r>
            <a:r>
              <a:rPr b="1" dirty="0" lang="en-US" err="1"/>
              <a:t>subarachnoid,subconjuctival</a:t>
            </a:r>
            <a:r>
              <a:rPr b="1" dirty="0" lang="en-US"/>
              <a:t> and </a:t>
            </a:r>
            <a:r>
              <a:rPr b="1" dirty="0" lang="en-US" err="1"/>
              <a:t>epistaxis</a:t>
            </a:r>
            <a:r>
              <a:rPr b="1" dirty="0" lang="en-US"/>
              <a:t> </a:t>
            </a:r>
          </a:p>
          <a:p>
            <a:r>
              <a:rPr b="1" dirty="0" lang="en-US"/>
              <a:t>Dehydration</a:t>
            </a:r>
          </a:p>
          <a:p>
            <a:r>
              <a:rPr b="1" dirty="0" lang="en-US"/>
              <a:t>Weight loss</a:t>
            </a:r>
          </a:p>
          <a:p>
            <a:r>
              <a:rPr b="1" dirty="0" lang="en-US"/>
              <a:t>PREVENTION </a:t>
            </a:r>
          </a:p>
          <a:p>
            <a:r>
              <a:rPr b="1" dirty="0" lang="en-US"/>
              <a:t>-Immunization with triple vaccine DPT</a:t>
            </a:r>
          </a:p>
          <a:p>
            <a:r>
              <a:rPr b="1" dirty="0" lang="en-US"/>
              <a:t>-Hand washing after handling secretions.</a:t>
            </a:r>
          </a:p>
          <a:p>
            <a:r>
              <a:rPr b="1" dirty="0" lang="en-US"/>
              <a:t>-Isolation of infected persons</a:t>
            </a:r>
          </a:p>
          <a:p>
            <a:endParaRPr dirty="0" lang="en-US"/>
          </a:p>
        </p:txBody>
      </p:sp>
      <p:sp>
        <p:nvSpPr>
          <p:cNvPr id="1049348" name="Title 2"/>
          <p:cNvSpPr>
            <a:spLocks noGrp="1"/>
          </p:cNvSpPr>
          <p:nvPr>
            <p:ph type="title"/>
          </p:nvPr>
        </p:nvSpPr>
        <p:spPr/>
        <p:txBody>
          <a:bodyPr/>
          <a:p>
            <a:r>
              <a:rPr dirty="0" lang="en-US"/>
              <a:t>cont</a:t>
            </a:r>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918" name=""/>
        <p:cNvGrpSpPr/>
        <p:nvPr/>
      </p:nvGrpSpPr>
      <p:grpSpPr>
        <a:xfrm>
          <a:off x="0" y="0"/>
          <a:ext cx="0" cy="0"/>
          <a:chOff x="0" y="0"/>
          <a:chExt cx="0" cy="0"/>
        </a:xfrm>
      </p:grpSpPr>
      <p:sp>
        <p:nvSpPr>
          <p:cNvPr id="1049349" name="Content Placeholder 1"/>
          <p:cNvSpPr>
            <a:spLocks noGrp="1"/>
          </p:cNvSpPr>
          <p:nvPr>
            <p:ph idx="1"/>
          </p:nvPr>
        </p:nvSpPr>
        <p:spPr/>
        <p:txBody>
          <a:bodyPr>
            <a:normAutofit lnSpcReduction="10000"/>
          </a:bodyPr>
          <a:p>
            <a:r>
              <a:rPr b="1" dirty="0" lang="en-GB"/>
              <a:t>This is a viral infectious disease of the parotid glands that can also affect other glands.</a:t>
            </a:r>
          </a:p>
          <a:p>
            <a:r>
              <a:rPr b="1" dirty="0" lang="en-GB"/>
              <a:t>It is characterized by painful swellings of salivary glands  </a:t>
            </a:r>
          </a:p>
          <a:p>
            <a:r>
              <a:rPr b="1" dirty="0" lang="en-GB"/>
              <a:t>Causal organism : </a:t>
            </a:r>
            <a:r>
              <a:rPr b="1" dirty="0" lang="en-GB" err="1"/>
              <a:t>paramyxovirus</a:t>
            </a:r>
            <a:endParaRPr b="1" dirty="0" lang="en-GB"/>
          </a:p>
          <a:p>
            <a:r>
              <a:rPr b="1" dirty="0" lang="en-GB"/>
              <a:t>Transmission :  droplets or contact with the salivary secretions of the infected person.</a:t>
            </a:r>
          </a:p>
          <a:p>
            <a:r>
              <a:rPr b="1" dirty="0" lang="en-GB"/>
              <a:t>Incubation period : 14-21 days</a:t>
            </a:r>
            <a:br>
              <a:rPr b="1" dirty="0" lang="en-GB"/>
            </a:br>
            <a:r>
              <a:rPr b="1" dirty="0" lang="en-GB"/>
              <a:t>period of communicability : most communicable immediately before and after swelling begins</a:t>
            </a:r>
            <a:endParaRPr dirty="0" lang="en-US"/>
          </a:p>
          <a:p>
            <a:endParaRPr dirty="0" lang="en-US"/>
          </a:p>
        </p:txBody>
      </p:sp>
      <p:sp>
        <p:nvSpPr>
          <p:cNvPr id="1049350" name="Title 2"/>
          <p:cNvSpPr>
            <a:spLocks noGrp="1"/>
          </p:cNvSpPr>
          <p:nvPr>
            <p:ph type="title"/>
          </p:nvPr>
        </p:nvSpPr>
        <p:spPr/>
        <p:txBody>
          <a:bodyPr>
            <a:normAutofit fontScale="90000"/>
          </a:bodyPr>
          <a:p>
            <a:r>
              <a:rPr dirty="0" lang="en-GB"/>
              <a:t>Mumps(Infective or Epidemic </a:t>
            </a:r>
            <a:r>
              <a:rPr dirty="0" lang="en-GB" err="1"/>
              <a:t>Parotitis</a:t>
            </a:r>
            <a:r>
              <a:rPr dirty="0" lang="en-GB"/>
              <a:t>) </a:t>
            </a:r>
            <a:endParaRPr dirty="0" lang="en-US"/>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919" name=""/>
        <p:cNvGrpSpPr/>
        <p:nvPr/>
      </p:nvGrpSpPr>
      <p:grpSpPr>
        <a:xfrm>
          <a:off x="0" y="0"/>
          <a:ext cx="0" cy="0"/>
          <a:chOff x="0" y="0"/>
          <a:chExt cx="0" cy="0"/>
        </a:xfrm>
      </p:grpSpPr>
      <p:sp>
        <p:nvSpPr>
          <p:cNvPr id="1049351" name="Content Placeholder 1"/>
          <p:cNvSpPr>
            <a:spLocks noGrp="1"/>
          </p:cNvSpPr>
          <p:nvPr>
            <p:ph idx="1"/>
          </p:nvPr>
        </p:nvSpPr>
        <p:spPr/>
        <p:txBody>
          <a:bodyPr>
            <a:normAutofit fontScale="92500" lnSpcReduction="10000"/>
          </a:bodyPr>
          <a:p>
            <a:r>
              <a:rPr b="1" dirty="0" sz="3200" lang="en-US" err="1"/>
              <a:t>Prodromal</a:t>
            </a:r>
            <a:r>
              <a:rPr b="1" dirty="0" sz="3200" lang="en-US"/>
              <a:t> stage : fever ,headache ,malaise and anorexia for 24hrs followed by earache that is aggravated by chewing.</a:t>
            </a:r>
          </a:p>
          <a:p>
            <a:r>
              <a:rPr b="1" dirty="0" sz="3200" lang="en-US"/>
              <a:t>Enlargement of parotid gland accompanied by pain and tenderness (</a:t>
            </a:r>
            <a:r>
              <a:rPr b="1" dirty="0" sz="3200" lang="en-US" err="1"/>
              <a:t>parotitis</a:t>
            </a:r>
            <a:r>
              <a:rPr b="1" dirty="0" sz="3200" lang="en-US"/>
              <a:t>)</a:t>
            </a:r>
          </a:p>
          <a:p>
            <a:r>
              <a:rPr b="1" dirty="0" sz="3200" lang="en-US" u="sng">
                <a:solidFill>
                  <a:srgbClr val="FF0000"/>
                </a:solidFill>
              </a:rPr>
              <a:t>Complications</a:t>
            </a:r>
          </a:p>
          <a:p>
            <a:r>
              <a:rPr b="1" dirty="0" sz="3200" lang="en-US" err="1"/>
              <a:t>Orchitis</a:t>
            </a:r>
            <a:r>
              <a:rPr b="1" dirty="0" sz="3200" lang="en-US"/>
              <a:t> :inflammation of one or both of the testicles.</a:t>
            </a:r>
          </a:p>
          <a:p>
            <a:endParaRPr dirty="0" lang="en-US"/>
          </a:p>
        </p:txBody>
      </p:sp>
      <p:sp>
        <p:nvSpPr>
          <p:cNvPr id="1049352" name="Title 2"/>
          <p:cNvSpPr>
            <a:spLocks noGrp="1"/>
          </p:cNvSpPr>
          <p:nvPr>
            <p:ph type="title"/>
          </p:nvPr>
        </p:nvSpPr>
        <p:spPr/>
        <p:txBody>
          <a:bodyPr/>
          <a:p>
            <a:r>
              <a:rPr dirty="0" lang="en-US"/>
              <a:t>Clinical manifestations</a:t>
            </a:r>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920" name=""/>
        <p:cNvGrpSpPr/>
        <p:nvPr/>
      </p:nvGrpSpPr>
      <p:grpSpPr>
        <a:xfrm>
          <a:off x="0" y="0"/>
          <a:ext cx="0" cy="0"/>
          <a:chOff x="0" y="0"/>
          <a:chExt cx="0" cy="0"/>
        </a:xfrm>
      </p:grpSpPr>
      <p:sp>
        <p:nvSpPr>
          <p:cNvPr id="1049353" name="Content Placeholder 1"/>
          <p:cNvSpPr>
            <a:spLocks noGrp="1"/>
          </p:cNvSpPr>
          <p:nvPr>
            <p:ph idx="1"/>
          </p:nvPr>
        </p:nvSpPr>
        <p:spPr/>
        <p:txBody>
          <a:bodyPr/>
          <a:p>
            <a:r>
              <a:rPr b="1" dirty="0" lang="en-US" err="1"/>
              <a:t>Oophoritis</a:t>
            </a:r>
            <a:r>
              <a:rPr b="1" dirty="0" lang="en-US"/>
              <a:t> :inflammation of an </a:t>
            </a:r>
            <a:r>
              <a:rPr b="1" dirty="0" lang="en-US" err="1"/>
              <a:t>ovary.Presents</a:t>
            </a:r>
            <a:r>
              <a:rPr b="1" dirty="0" lang="en-US"/>
              <a:t> with severe lower abdominal pain and vomiting</a:t>
            </a:r>
          </a:p>
          <a:p>
            <a:r>
              <a:rPr b="1" dirty="0" lang="en-US" err="1"/>
              <a:t>Prostatitis:inflammation</a:t>
            </a:r>
            <a:r>
              <a:rPr b="1" dirty="0" lang="en-US"/>
              <a:t> of the prostate </a:t>
            </a:r>
            <a:r>
              <a:rPr b="1" dirty="0" lang="en-US" err="1"/>
              <a:t>gland.It</a:t>
            </a:r>
            <a:r>
              <a:rPr b="1" dirty="0" lang="en-US"/>
              <a:t> is characterized by unexplained fever and </a:t>
            </a:r>
            <a:r>
              <a:rPr b="1" dirty="0" lang="en-US" err="1"/>
              <a:t>dysuria</a:t>
            </a:r>
            <a:endParaRPr b="1" dirty="0" lang="en-US"/>
          </a:p>
          <a:p>
            <a:r>
              <a:rPr b="1" dirty="0" lang="en-US"/>
              <a:t>Mastitis :inflammation of the mammary gland in the breast. Characterized by pain and swelling</a:t>
            </a:r>
          </a:p>
          <a:p>
            <a:endParaRPr dirty="0" lang="en-US"/>
          </a:p>
        </p:txBody>
      </p:sp>
      <p:sp>
        <p:nvSpPr>
          <p:cNvPr id="1049354" name="Title 2"/>
          <p:cNvSpPr>
            <a:spLocks noGrp="1"/>
          </p:cNvSpPr>
          <p:nvPr>
            <p:ph type="title"/>
          </p:nvPr>
        </p:nvSpPr>
        <p:spPr/>
        <p:txBody>
          <a:bodyPr/>
          <a:p>
            <a:r>
              <a:rPr dirty="0" lang="en-US"/>
              <a:t>cont</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921" name=""/>
        <p:cNvGrpSpPr/>
        <p:nvPr/>
      </p:nvGrpSpPr>
      <p:grpSpPr>
        <a:xfrm>
          <a:off x="0" y="0"/>
          <a:ext cx="0" cy="0"/>
          <a:chOff x="0" y="0"/>
          <a:chExt cx="0" cy="0"/>
        </a:xfrm>
      </p:grpSpPr>
      <p:sp>
        <p:nvSpPr>
          <p:cNvPr id="1049355" name="Content Placeholder 1"/>
          <p:cNvSpPr>
            <a:spLocks noGrp="1"/>
          </p:cNvSpPr>
          <p:nvPr>
            <p:ph idx="1"/>
          </p:nvPr>
        </p:nvSpPr>
        <p:spPr/>
        <p:txBody>
          <a:bodyPr/>
          <a:p>
            <a:r>
              <a:rPr b="1" dirty="0" lang="en-US"/>
              <a:t>Pancreatitis : inflammation of the </a:t>
            </a:r>
            <a:r>
              <a:rPr b="1" dirty="0" lang="en-US" err="1"/>
              <a:t>pancreas.Presents</a:t>
            </a:r>
            <a:r>
              <a:rPr b="1" dirty="0" lang="en-US"/>
              <a:t> with severe upper abdominal </a:t>
            </a:r>
            <a:r>
              <a:rPr b="1" dirty="0" lang="en-US" err="1"/>
              <a:t>pain,vomiting</a:t>
            </a:r>
            <a:r>
              <a:rPr b="1" dirty="0" lang="en-US"/>
              <a:t> and fever</a:t>
            </a:r>
          </a:p>
          <a:p>
            <a:r>
              <a:rPr b="1" dirty="0" lang="en-US"/>
              <a:t>Meningitis ; inflammation of </a:t>
            </a:r>
            <a:r>
              <a:rPr b="1" dirty="0" lang="en-US" err="1"/>
              <a:t>meninges</a:t>
            </a:r>
            <a:r>
              <a:rPr b="1" dirty="0" lang="en-US"/>
              <a:t> .,presents with </a:t>
            </a:r>
            <a:r>
              <a:rPr b="1" dirty="0" lang="en-US" err="1"/>
              <a:t>headache,fever,vomiting</a:t>
            </a:r>
            <a:r>
              <a:rPr b="1" dirty="0" lang="en-US"/>
              <a:t> and neck </a:t>
            </a:r>
            <a:r>
              <a:rPr b="1" dirty="0" lang="en-US" err="1"/>
              <a:t>rigitidy</a:t>
            </a:r>
            <a:endParaRPr b="1" dirty="0" lang="en-US"/>
          </a:p>
          <a:p>
            <a:r>
              <a:rPr b="1" dirty="0" lang="en-US"/>
              <a:t>Encephalitis : inflammation of the brain </a:t>
            </a:r>
            <a:r>
              <a:rPr b="1" dirty="0" lang="en-US" err="1"/>
              <a:t>tissue.presents</a:t>
            </a:r>
            <a:r>
              <a:rPr b="1" dirty="0" lang="en-US"/>
              <a:t> with severe </a:t>
            </a:r>
            <a:r>
              <a:rPr b="1" dirty="0" lang="en-US" err="1"/>
              <a:t>headache,fever,vomiting,convulsions,cranial</a:t>
            </a:r>
            <a:r>
              <a:rPr b="1" dirty="0" lang="en-US"/>
              <a:t> nerve palsies</a:t>
            </a:r>
            <a:endParaRPr dirty="0" lang="en-US"/>
          </a:p>
        </p:txBody>
      </p:sp>
      <p:sp>
        <p:nvSpPr>
          <p:cNvPr id="1049356" name="Title 2"/>
          <p:cNvSpPr>
            <a:spLocks noGrp="1"/>
          </p:cNvSpPr>
          <p:nvPr>
            <p:ph type="title"/>
          </p:nvPr>
        </p:nvSpPr>
        <p:spPr/>
        <p:txBody>
          <a:bodyPr/>
          <a:p>
            <a:r>
              <a:rPr dirty="0" lang="en-US"/>
              <a:t>cont</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922" name=""/>
        <p:cNvGrpSpPr/>
        <p:nvPr/>
      </p:nvGrpSpPr>
      <p:grpSpPr>
        <a:xfrm>
          <a:off x="0" y="0"/>
          <a:ext cx="0" cy="0"/>
          <a:chOff x="0" y="0"/>
          <a:chExt cx="0" cy="0"/>
        </a:xfrm>
      </p:grpSpPr>
      <p:sp>
        <p:nvSpPr>
          <p:cNvPr id="1049357" name="Content Placeholder 1"/>
          <p:cNvSpPr>
            <a:spLocks noGrp="1"/>
          </p:cNvSpPr>
          <p:nvPr>
            <p:ph idx="1"/>
          </p:nvPr>
        </p:nvSpPr>
        <p:spPr/>
        <p:txBody>
          <a:bodyPr>
            <a:normAutofit lnSpcReduction="10000"/>
          </a:bodyPr>
          <a:p>
            <a:r>
              <a:rPr b="1" dirty="0" sz="2400" lang="en-US"/>
              <a:t>Analgesics for pain</a:t>
            </a:r>
          </a:p>
          <a:p>
            <a:r>
              <a:rPr b="1" dirty="0" sz="2400" lang="en-US"/>
              <a:t>Antipyretics for fever</a:t>
            </a:r>
          </a:p>
          <a:p>
            <a:r>
              <a:rPr b="1" dirty="0" sz="2400" lang="en-US"/>
              <a:t>Oral or iv fluids</a:t>
            </a:r>
          </a:p>
          <a:p>
            <a:pPr algn="ctr">
              <a:buNone/>
            </a:pPr>
            <a:r>
              <a:rPr b="1" dirty="0" sz="2400" lang="en-US" u="sng">
                <a:solidFill>
                  <a:srgbClr val="FF0000"/>
                </a:solidFill>
              </a:rPr>
              <a:t>Nursing management</a:t>
            </a:r>
          </a:p>
          <a:p>
            <a:r>
              <a:rPr b="1" dirty="0" lang="en-US"/>
              <a:t>Isolate the child until period of communicability subsides </a:t>
            </a:r>
          </a:p>
          <a:p>
            <a:pPr lvl="0"/>
            <a:r>
              <a:rPr b="1" dirty="0" lang="en-GB"/>
              <a:t>Maintain bed rest in a warm room until swelling subsides </a:t>
            </a:r>
            <a:endParaRPr b="1" dirty="0" lang="en-US"/>
          </a:p>
          <a:p>
            <a:pPr lvl="0"/>
            <a:r>
              <a:rPr b="1" dirty="0" lang="en-GB"/>
              <a:t>Give analgesics and antipyretics </a:t>
            </a:r>
            <a:br>
              <a:rPr b="1" dirty="0" lang="en-GB"/>
            </a:br>
            <a:r>
              <a:rPr b="1" dirty="0" lang="en-GB"/>
              <a:t>as required </a:t>
            </a:r>
            <a:endParaRPr b="1" dirty="0" lang="en-US"/>
          </a:p>
          <a:p>
            <a:pPr lvl="0"/>
            <a:r>
              <a:rPr b="1" dirty="0" lang="en-GB"/>
              <a:t>Encourage fluids and soft bland foods </a:t>
            </a:r>
            <a:endParaRPr b="1" dirty="0" lang="en-US"/>
          </a:p>
          <a:p>
            <a:endParaRPr dirty="0" lang="en-US"/>
          </a:p>
        </p:txBody>
      </p:sp>
      <p:sp>
        <p:nvSpPr>
          <p:cNvPr id="1049358" name="Title 2"/>
          <p:cNvSpPr>
            <a:spLocks noGrp="1"/>
          </p:cNvSpPr>
          <p:nvPr>
            <p:ph type="title"/>
          </p:nvPr>
        </p:nvSpPr>
        <p:spPr/>
        <p:txBody>
          <a:bodyPr/>
          <a:p>
            <a:r>
              <a:rPr dirty="0" lang="en-US"/>
              <a:t>Management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8724" name="Content Placeholder 1"/>
          <p:cNvSpPr>
            <a:spLocks noGrp="1"/>
          </p:cNvSpPr>
          <p:nvPr>
            <p:ph idx="1"/>
          </p:nvPr>
        </p:nvSpPr>
        <p:spPr/>
        <p:txBody>
          <a:bodyPr/>
          <a:p>
            <a:r>
              <a:rPr b="1" dirty="0" sz="2800" lang="en-US"/>
              <a:t>There are three Anopheles species in Africa</a:t>
            </a:r>
          </a:p>
          <a:p>
            <a:pPr lvl="1">
              <a:buFont typeface="Wingdings" pitchFamily="2" charset="2"/>
              <a:buChar char="q"/>
            </a:pPr>
            <a:r>
              <a:rPr b="1" dirty="0" sz="2800" lang="en-US"/>
              <a:t>Anopheles </a:t>
            </a:r>
            <a:r>
              <a:rPr b="1" dirty="0" sz="2800" lang="en-US" err="1"/>
              <a:t>gambiae</a:t>
            </a:r>
            <a:r>
              <a:rPr b="1" dirty="0" sz="2800" lang="en-US"/>
              <a:t> : most important vector in </a:t>
            </a:r>
            <a:r>
              <a:rPr b="1" dirty="0" sz="2800" lang="en-US" err="1"/>
              <a:t>Africa.Feed</a:t>
            </a:r>
            <a:r>
              <a:rPr b="1" dirty="0" sz="2800" lang="en-US"/>
              <a:t> in temporary water bodies such as pools</a:t>
            </a:r>
          </a:p>
          <a:p>
            <a:pPr lvl="1">
              <a:buFont typeface="Wingdings" pitchFamily="2" charset="2"/>
              <a:buChar char="q"/>
            </a:pPr>
            <a:r>
              <a:rPr b="1" dirty="0" sz="2800" lang="en-US"/>
              <a:t>Anopheles </a:t>
            </a:r>
            <a:r>
              <a:rPr b="1" dirty="0" sz="2800" lang="en-US" err="1"/>
              <a:t>funetus</a:t>
            </a:r>
            <a:r>
              <a:rPr b="1" dirty="0" sz="2800" lang="en-US"/>
              <a:t> : Breed in permanent vegetation such as swamps and rice fields</a:t>
            </a:r>
          </a:p>
          <a:p>
            <a:pPr lvl="1">
              <a:buFont typeface="Wingdings" pitchFamily="2" charset="2"/>
              <a:buChar char="q"/>
            </a:pPr>
            <a:r>
              <a:rPr b="1" dirty="0" sz="2800" lang="en-US"/>
              <a:t>Anopheles </a:t>
            </a:r>
            <a:r>
              <a:rPr b="1" dirty="0" sz="2800" lang="en-US" err="1"/>
              <a:t>melas</a:t>
            </a:r>
            <a:r>
              <a:rPr b="1" dirty="0" sz="2800" lang="en-US"/>
              <a:t> :adapted to slightly salty water.</a:t>
            </a:r>
          </a:p>
          <a:p>
            <a:pPr>
              <a:buFont typeface="Wingdings" pitchFamily="2" charset="2"/>
              <a:buChar char="Ø"/>
            </a:pPr>
            <a:r>
              <a:rPr b="1" dirty="0" sz="2800" lang="en-US"/>
              <a:t>Development of mosquitoes from eggs to larvae to adult is temperature dependent</a:t>
            </a:r>
            <a:r>
              <a:rPr dirty="0" lang="en-US"/>
              <a:t>.</a:t>
            </a:r>
          </a:p>
        </p:txBody>
      </p:sp>
      <p:sp>
        <p:nvSpPr>
          <p:cNvPr id="1048725" name="Title 2"/>
          <p:cNvSpPr>
            <a:spLocks noGrp="1"/>
          </p:cNvSpPr>
          <p:nvPr>
            <p:ph type="title"/>
          </p:nvPr>
        </p:nvSpPr>
        <p:spPr/>
        <p:txBody>
          <a:bodyPr/>
          <a:p>
            <a:r>
              <a:rPr dirty="0" lang="en-US"/>
              <a:t>E. Anopheles species</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923" name=""/>
        <p:cNvGrpSpPr/>
        <p:nvPr/>
      </p:nvGrpSpPr>
      <p:grpSpPr>
        <a:xfrm>
          <a:off x="0" y="0"/>
          <a:ext cx="0" cy="0"/>
          <a:chOff x="0" y="0"/>
          <a:chExt cx="0" cy="0"/>
        </a:xfrm>
      </p:grpSpPr>
      <p:sp>
        <p:nvSpPr>
          <p:cNvPr id="1049359" name="Content Placeholder 1"/>
          <p:cNvSpPr>
            <a:spLocks noGrp="1"/>
          </p:cNvSpPr>
          <p:nvPr>
            <p:ph idx="1"/>
          </p:nvPr>
        </p:nvSpPr>
        <p:spPr/>
        <p:txBody>
          <a:bodyPr/>
          <a:p>
            <a:pPr lvl="0"/>
            <a:r>
              <a:rPr b="1" dirty="0" lang="en-GB"/>
              <a:t>Avoid foods which contain acid and which require chewing because they may </a:t>
            </a:r>
            <a:br>
              <a:rPr b="1" dirty="0" lang="en-GB"/>
            </a:br>
            <a:r>
              <a:rPr b="1" dirty="0" lang="en-GB"/>
              <a:t>increase pain </a:t>
            </a:r>
            <a:endParaRPr b="1" dirty="0" lang="en-US"/>
          </a:p>
          <a:p>
            <a:pPr lvl="0"/>
            <a:r>
              <a:rPr b="1" dirty="0" lang="en-GB"/>
              <a:t>Apply heat or cold compress to neck whichever is more comfortable </a:t>
            </a:r>
            <a:endParaRPr b="1" dirty="0" lang="en-US"/>
          </a:p>
          <a:p>
            <a:pPr lvl="0"/>
            <a:r>
              <a:rPr b="1" dirty="0" lang="en-GB"/>
              <a:t>Observe the child's vital signs of temperature, pulse and respiration and record them every four hours</a:t>
            </a:r>
            <a:endParaRPr b="1" dirty="0" lang="en-US"/>
          </a:p>
          <a:p>
            <a:endParaRPr dirty="0" lang="en-US"/>
          </a:p>
        </p:txBody>
      </p:sp>
      <p:sp>
        <p:nvSpPr>
          <p:cNvPr id="1049360" name="Title 2"/>
          <p:cNvSpPr>
            <a:spLocks noGrp="1"/>
          </p:cNvSpPr>
          <p:nvPr>
            <p:ph type="title"/>
          </p:nvPr>
        </p:nvSpPr>
        <p:spPr/>
        <p:txBody>
          <a:bodyPr/>
          <a:p>
            <a:r>
              <a:rPr dirty="0" lang="en-US"/>
              <a:t>cont</a:t>
            </a:r>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924" name=""/>
        <p:cNvGrpSpPr/>
        <p:nvPr/>
      </p:nvGrpSpPr>
      <p:grpSpPr>
        <a:xfrm>
          <a:off x="0" y="0"/>
          <a:ext cx="0" cy="0"/>
          <a:chOff x="0" y="0"/>
          <a:chExt cx="0" cy="0"/>
        </a:xfrm>
      </p:grpSpPr>
      <p:sp>
        <p:nvSpPr>
          <p:cNvPr id="1049361" name="Content Placeholder 1"/>
          <p:cNvSpPr>
            <a:spLocks noGrp="1"/>
          </p:cNvSpPr>
          <p:nvPr>
            <p:ph idx="1"/>
          </p:nvPr>
        </p:nvSpPr>
        <p:spPr/>
        <p:txBody>
          <a:bodyPr>
            <a:normAutofit fontScale="92500" lnSpcReduction="10000"/>
          </a:bodyPr>
          <a:p>
            <a:r>
              <a:rPr b="1" dirty="0" lang="en-US" u="sng">
                <a:hlinkClick r:id="rId1"/>
              </a:rPr>
              <a:t>Isolate the person with mumps from childcare, preschool, school and work</a:t>
            </a:r>
            <a:r>
              <a:rPr b="1" dirty="0" lang="en-US"/>
              <a:t> for 5 days after the onset of swelling</a:t>
            </a:r>
          </a:p>
          <a:p>
            <a:r>
              <a:rPr b="1" dirty="0" lang="en-US"/>
              <a:t>Tissues and other objects soiled with nasal secretions should be disposed of appropriately</a:t>
            </a:r>
          </a:p>
          <a:p>
            <a:r>
              <a:rPr b="1" dirty="0" lang="en-US"/>
              <a:t>Vaccination with </a:t>
            </a:r>
            <a:r>
              <a:rPr b="1" dirty="0" lang="en-US">
                <a:hlinkClick r:id="rId2"/>
              </a:rPr>
              <a:t>measles, mumps and</a:t>
            </a:r>
            <a:br>
              <a:rPr b="1" dirty="0" lang="en-US">
                <a:hlinkClick r:id="rId2"/>
              </a:rPr>
            </a:br>
            <a:r>
              <a:rPr b="1" dirty="0" lang="en-US">
                <a:hlinkClick r:id="rId2"/>
              </a:rPr>
              <a:t>rubella (MMR) combination vaccine</a:t>
            </a:r>
            <a:r>
              <a:rPr b="1" dirty="0" lang="en-US"/>
              <a:t> or the </a:t>
            </a:r>
            <a:r>
              <a:rPr b="1" dirty="0" lang="en-US">
                <a:hlinkClick r:id="rId3"/>
              </a:rPr>
              <a:t>measles, mumps, rubella and </a:t>
            </a:r>
            <a:r>
              <a:rPr b="1" dirty="0" lang="en-US" err="1">
                <a:hlinkClick r:id="rId3"/>
              </a:rPr>
              <a:t>varicella</a:t>
            </a:r>
            <a:r>
              <a:rPr b="1" dirty="0" lang="en-US">
                <a:hlinkClick r:id="rId3"/>
              </a:rPr>
              <a:t> (MMRV) combination vaccine</a:t>
            </a:r>
            <a:endParaRPr b="1" dirty="0" lang="en-US"/>
          </a:p>
          <a:p>
            <a:r>
              <a:rPr b="1" dirty="0" lang="en-US"/>
              <a:t>vaccination of contacts* after exposure will not stop the infection, though it will protect against future exposure</a:t>
            </a:r>
          </a:p>
          <a:p>
            <a:endParaRPr dirty="0" lang="en-US"/>
          </a:p>
        </p:txBody>
      </p:sp>
      <p:sp>
        <p:nvSpPr>
          <p:cNvPr id="1049362" name="Title 2"/>
          <p:cNvSpPr>
            <a:spLocks noGrp="1"/>
          </p:cNvSpPr>
          <p:nvPr>
            <p:ph type="title"/>
          </p:nvPr>
        </p:nvSpPr>
        <p:spPr/>
        <p:txBody>
          <a:bodyPr/>
          <a:p>
            <a:r>
              <a:rPr dirty="0" lang="en-US"/>
              <a:t>Prevention and control</a:t>
            </a:r>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925" name=""/>
        <p:cNvGrpSpPr/>
        <p:nvPr/>
      </p:nvGrpSpPr>
      <p:grpSpPr>
        <a:xfrm>
          <a:off x="0" y="0"/>
          <a:ext cx="0" cy="0"/>
          <a:chOff x="0" y="0"/>
          <a:chExt cx="0" cy="0"/>
        </a:xfrm>
      </p:grpSpPr>
      <p:sp>
        <p:nvSpPr>
          <p:cNvPr id="1049363" name="Content Placeholder 1"/>
          <p:cNvSpPr>
            <a:spLocks noGrp="1"/>
          </p:cNvSpPr>
          <p:nvPr>
            <p:ph idx="1"/>
          </p:nvPr>
        </p:nvSpPr>
        <p:spPr/>
        <p:txBody>
          <a:bodyPr>
            <a:normAutofit lnSpcReduction="10000"/>
          </a:bodyPr>
          <a:p>
            <a:r>
              <a:rPr b="1" dirty="0" sz="2800" lang="en-US"/>
              <a:t>An emerging disease is one that has appeared in a population for the first time, or that may have existed previously but is rapidly increasing in incidence or geographic range.</a:t>
            </a:r>
          </a:p>
          <a:p>
            <a:r>
              <a:rPr b="1" dirty="0" sz="2800" lang="en-US"/>
              <a:t>Re-emerging diseases are diseases that have been known for some time, had fallen to such low levels that they were no longer considered public health problems &amp; are now showing upward trends in incidence or prevalence worldwide</a:t>
            </a:r>
          </a:p>
        </p:txBody>
      </p:sp>
      <p:sp>
        <p:nvSpPr>
          <p:cNvPr id="1049364" name="Title 2"/>
          <p:cNvSpPr>
            <a:spLocks noGrp="1"/>
          </p:cNvSpPr>
          <p:nvPr>
            <p:ph type="title"/>
          </p:nvPr>
        </p:nvSpPr>
        <p:spPr/>
        <p:txBody>
          <a:bodyPr>
            <a:normAutofit fontScale="90000"/>
          </a:bodyPr>
          <a:p>
            <a:pPr algn="ctr"/>
            <a:r>
              <a:rPr dirty="0" lang="en-US"/>
              <a:t>EMERGING AND RE-EMERGING DISEASES</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926" name=""/>
        <p:cNvGrpSpPr/>
        <p:nvPr/>
      </p:nvGrpSpPr>
      <p:grpSpPr>
        <a:xfrm>
          <a:off x="0" y="0"/>
          <a:ext cx="0" cy="0"/>
          <a:chOff x="0" y="0"/>
          <a:chExt cx="0" cy="0"/>
        </a:xfrm>
      </p:grpSpPr>
      <p:sp>
        <p:nvSpPr>
          <p:cNvPr id="1049365" name="Content Placeholder 1"/>
          <p:cNvSpPr>
            <a:spLocks noGrp="1"/>
          </p:cNvSpPr>
          <p:nvPr>
            <p:ph idx="1"/>
          </p:nvPr>
        </p:nvSpPr>
        <p:spPr/>
        <p:txBody>
          <a:bodyPr>
            <a:noAutofit/>
          </a:bodyPr>
          <a:p>
            <a:r>
              <a:rPr b="1" dirty="0" sz="2800" lang="en-US"/>
              <a:t>Evolution of pathogenic infectious agents </a:t>
            </a:r>
          </a:p>
          <a:p>
            <a:pPr>
              <a:buNone/>
            </a:pPr>
            <a:r>
              <a:rPr b="1" dirty="0" sz="2800" lang="en-US"/>
              <a:t>	(microbial adaptation &amp; change)</a:t>
            </a:r>
          </a:p>
          <a:p>
            <a:r>
              <a:rPr b="1" dirty="0" sz="2800" lang="en-US"/>
              <a:t>Development of resistance to drugs </a:t>
            </a:r>
          </a:p>
          <a:p>
            <a:r>
              <a:rPr b="1" dirty="0" sz="2800" lang="en-US"/>
              <a:t>Resistance of vectors to pesticides</a:t>
            </a:r>
          </a:p>
          <a:p>
            <a:r>
              <a:rPr b="1" dirty="0" sz="2800" lang="en-US"/>
              <a:t>Human demographic change (inhabiting new areas)</a:t>
            </a:r>
          </a:p>
          <a:p>
            <a:r>
              <a:rPr b="1" dirty="0" sz="2800" lang="en-US"/>
              <a:t>Human </a:t>
            </a:r>
            <a:r>
              <a:rPr b="1" dirty="0" sz="2800" lang="en-US" err="1"/>
              <a:t>behaviour</a:t>
            </a:r>
            <a:r>
              <a:rPr b="1" dirty="0" sz="2800" lang="en-US"/>
              <a:t> (sexual &amp; drug use)</a:t>
            </a:r>
          </a:p>
          <a:p>
            <a:r>
              <a:rPr b="1" dirty="0" sz="2800" lang="en-US"/>
              <a:t>Human susceptibility to infection (</a:t>
            </a:r>
            <a:r>
              <a:rPr b="1" dirty="0" sz="2800" lang="en-US" err="1"/>
              <a:t>Immunosuppression</a:t>
            </a:r>
            <a:r>
              <a:rPr b="1" dirty="0" sz="2800" lang="en-US"/>
              <a:t>)</a:t>
            </a:r>
          </a:p>
          <a:p>
            <a:r>
              <a:rPr b="1" dirty="0" sz="2800" lang="en-US"/>
              <a:t>Poverty &amp; social inequality</a:t>
            </a:r>
          </a:p>
          <a:p>
            <a:pPr>
              <a:buNone/>
            </a:pPr>
            <a:endParaRPr b="1" dirty="0" sz="2800" lang="en-US"/>
          </a:p>
        </p:txBody>
      </p:sp>
      <p:sp>
        <p:nvSpPr>
          <p:cNvPr id="1049366" name="Title 2"/>
          <p:cNvSpPr>
            <a:spLocks noGrp="1"/>
          </p:cNvSpPr>
          <p:nvPr>
            <p:ph type="title"/>
          </p:nvPr>
        </p:nvSpPr>
        <p:spPr/>
        <p:txBody>
          <a:bodyPr>
            <a:normAutofit fontScale="90000"/>
          </a:bodyPr>
          <a:p>
            <a:pPr algn="ctr"/>
            <a:r>
              <a:rPr dirty="0" lang="en-US"/>
              <a:t>Factors Contributing To Emergence</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927" name=""/>
        <p:cNvGrpSpPr/>
        <p:nvPr/>
      </p:nvGrpSpPr>
      <p:grpSpPr>
        <a:xfrm>
          <a:off x="0" y="0"/>
          <a:ext cx="0" cy="0"/>
          <a:chOff x="0" y="0"/>
          <a:chExt cx="0" cy="0"/>
        </a:xfrm>
      </p:grpSpPr>
      <p:sp>
        <p:nvSpPr>
          <p:cNvPr id="1049367" name="Content Placeholder 1"/>
          <p:cNvSpPr>
            <a:spLocks noGrp="1"/>
          </p:cNvSpPr>
          <p:nvPr>
            <p:ph idx="1"/>
          </p:nvPr>
        </p:nvSpPr>
        <p:spPr/>
        <p:txBody>
          <a:bodyPr/>
          <a:p>
            <a:r>
              <a:rPr b="1" dirty="0" lang="en-US"/>
              <a:t>Climate &amp; changing ecosystems</a:t>
            </a:r>
          </a:p>
          <a:p>
            <a:r>
              <a:rPr b="1" dirty="0" lang="en-US"/>
              <a:t>Economic development &amp; Land use (urbanization, deforestation)</a:t>
            </a:r>
          </a:p>
          <a:p>
            <a:r>
              <a:rPr b="1" dirty="0" lang="en-US"/>
              <a:t>Technology &amp; industry (food processing &amp; handling)</a:t>
            </a:r>
          </a:p>
          <a:p>
            <a:r>
              <a:rPr b="1" dirty="0" lang="en-US"/>
              <a:t>International travel &amp; commerce </a:t>
            </a:r>
          </a:p>
          <a:p>
            <a:r>
              <a:rPr b="1" dirty="0" lang="en-US"/>
              <a:t>Breakdown of public health measure (war, unrest, overcrowding)</a:t>
            </a:r>
          </a:p>
          <a:p>
            <a:r>
              <a:rPr b="1" dirty="0" lang="en-US"/>
              <a:t>Deterioration in surveillance systems (lack of political will)</a:t>
            </a:r>
          </a:p>
          <a:p>
            <a:endParaRPr dirty="0" lang="en-US"/>
          </a:p>
        </p:txBody>
      </p:sp>
      <p:sp>
        <p:nvSpPr>
          <p:cNvPr id="1049368" name="Title 2"/>
          <p:cNvSpPr>
            <a:spLocks noGrp="1"/>
          </p:cNvSpPr>
          <p:nvPr>
            <p:ph type="title"/>
          </p:nvPr>
        </p:nvSpPr>
        <p:spPr/>
        <p:txBody>
          <a:bodyPr/>
          <a:p>
            <a:r>
              <a:rPr dirty="0" lang="en-US"/>
              <a:t>cont</a:t>
            </a:r>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928" name=""/>
        <p:cNvGrpSpPr/>
        <p:nvPr/>
      </p:nvGrpSpPr>
      <p:grpSpPr>
        <a:xfrm>
          <a:off x="0" y="0"/>
          <a:ext cx="0" cy="0"/>
          <a:chOff x="0" y="0"/>
          <a:chExt cx="0" cy="0"/>
        </a:xfrm>
      </p:grpSpPr>
      <p:sp>
        <p:nvSpPr>
          <p:cNvPr id="1049369" name="Content Placeholder 1"/>
          <p:cNvSpPr>
            <a:spLocks noGrp="1"/>
          </p:cNvSpPr>
          <p:nvPr>
            <p:ph idx="1"/>
          </p:nvPr>
        </p:nvSpPr>
        <p:spPr/>
        <p:txBody>
          <a:bodyPr/>
          <a:p>
            <a:pPr indent="-514350" lvl="2" marL="1117854">
              <a:buFont typeface="+mj-lt"/>
              <a:buAutoNum type="arabicParenR"/>
            </a:pPr>
            <a:r>
              <a:rPr b="1" dirty="0" lang="en-US"/>
              <a:t> </a:t>
            </a:r>
            <a:r>
              <a:rPr b="1" dirty="0" sz="3200" lang="en-US"/>
              <a:t>Ebola virus disease and </a:t>
            </a:r>
            <a:r>
              <a:rPr b="1" dirty="0" sz="3200" lang="en-US" err="1"/>
              <a:t>marburg</a:t>
            </a:r>
            <a:endParaRPr b="1" dirty="0" sz="3200" lang="en-US"/>
          </a:p>
          <a:p>
            <a:pPr indent="-514350" lvl="2" marL="1117854">
              <a:buFont typeface="+mj-lt"/>
              <a:buAutoNum type="arabicParenR"/>
            </a:pPr>
            <a:r>
              <a:rPr b="1" dirty="0" sz="3200" lang="en-US" err="1"/>
              <a:t>chikungunya</a:t>
            </a:r>
            <a:endParaRPr b="1" dirty="0" sz="3200" lang="en-US"/>
          </a:p>
          <a:p>
            <a:pPr indent="-514350" lvl="2" marL="1117854">
              <a:buFont typeface="+mj-lt"/>
              <a:buAutoNum type="arabicParenR"/>
            </a:pPr>
            <a:r>
              <a:rPr b="1" dirty="0" sz="3200" lang="en-US" err="1"/>
              <a:t>Zika</a:t>
            </a:r>
            <a:r>
              <a:rPr b="1" dirty="0" sz="3200" lang="en-US"/>
              <a:t> Virus disease</a:t>
            </a:r>
          </a:p>
          <a:p>
            <a:pPr indent="-514350" lvl="2" marL="1117854">
              <a:buFont typeface="+mj-lt"/>
              <a:buAutoNum type="arabicParenR"/>
            </a:pPr>
            <a:r>
              <a:rPr b="1" dirty="0" sz="3200" lang="en-US"/>
              <a:t>SARS</a:t>
            </a:r>
          </a:p>
          <a:p>
            <a:pPr indent="-514350" lvl="2" marL="1117854">
              <a:buFont typeface="+mj-lt"/>
              <a:buAutoNum type="arabicParenR"/>
            </a:pPr>
            <a:r>
              <a:rPr b="1" dirty="0" sz="3200" lang="en-US"/>
              <a:t>Bird flue</a:t>
            </a:r>
          </a:p>
          <a:p>
            <a:pPr indent="-514350" lvl="2" marL="1117854">
              <a:buFont typeface="+mj-lt"/>
              <a:buAutoNum type="arabicParenR"/>
            </a:pPr>
            <a:r>
              <a:rPr b="1" dirty="0" sz="3200" lang="en-US"/>
              <a:t>Crimean Congo </a:t>
            </a:r>
            <a:r>
              <a:rPr b="1" dirty="0" sz="3200" lang="en-US" err="1"/>
              <a:t>haemorrhagic</a:t>
            </a:r>
            <a:r>
              <a:rPr b="1" dirty="0" sz="3200" lang="en-US"/>
              <a:t> fever</a:t>
            </a:r>
          </a:p>
          <a:p>
            <a:pPr indent="-514350" lvl="2" marL="1117854">
              <a:buFont typeface="+mj-lt"/>
              <a:buAutoNum type="arabicParenR"/>
            </a:pPr>
            <a:r>
              <a:rPr b="1" dirty="0" sz="3200" lang="en-US">
                <a:hlinkClick r:id="rId1"/>
              </a:rPr>
              <a:t>Lassa fever</a:t>
            </a:r>
            <a:r>
              <a:rPr b="1" dirty="0" sz="3200" lang="en-US"/>
              <a:t>, </a:t>
            </a:r>
          </a:p>
          <a:p>
            <a:pPr indent="-514350" lvl="2" marL="1117854">
              <a:buFont typeface="+mj-lt"/>
              <a:buAutoNum type="arabicParenR"/>
            </a:pPr>
            <a:endParaRPr b="1" dirty="0" sz="3200" lang="en-US"/>
          </a:p>
        </p:txBody>
      </p:sp>
      <p:sp>
        <p:nvSpPr>
          <p:cNvPr id="1049370" name="Title 2"/>
          <p:cNvSpPr>
            <a:spLocks noGrp="1"/>
          </p:cNvSpPr>
          <p:nvPr>
            <p:ph type="title"/>
          </p:nvPr>
        </p:nvSpPr>
        <p:spPr/>
        <p:txBody>
          <a:bodyPr>
            <a:normAutofit fontScale="90000"/>
          </a:bodyPr>
          <a:p>
            <a:pPr algn="ctr"/>
            <a:r>
              <a:rPr dirty="0" lang="en-US"/>
              <a:t>Emerging diseases according to WHO</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929" name=""/>
        <p:cNvGrpSpPr/>
        <p:nvPr/>
      </p:nvGrpSpPr>
      <p:grpSpPr>
        <a:xfrm>
          <a:off x="0" y="0"/>
          <a:ext cx="0" cy="0"/>
          <a:chOff x="0" y="0"/>
          <a:chExt cx="0" cy="0"/>
        </a:xfrm>
      </p:grpSpPr>
      <p:sp>
        <p:nvSpPr>
          <p:cNvPr id="1049371" name="Content Placeholder 1"/>
          <p:cNvSpPr>
            <a:spLocks noGrp="1"/>
          </p:cNvSpPr>
          <p:nvPr>
            <p:ph idx="1"/>
          </p:nvPr>
        </p:nvSpPr>
        <p:spPr/>
        <p:txBody>
          <a:bodyPr>
            <a:normAutofit fontScale="92500" lnSpcReduction="20000"/>
          </a:bodyPr>
          <a:p>
            <a:r>
              <a:rPr b="1" dirty="0" lang="en-US"/>
              <a:t>Ebola, previously known as Ebola hemorrhagic fever, is as deadly disease caused by infection with one of the Ebola virus species.</a:t>
            </a:r>
          </a:p>
          <a:p>
            <a:r>
              <a:rPr b="1" dirty="0" lang="en-US"/>
              <a:t>The illness is characterized by abrupt onset of </a:t>
            </a:r>
            <a:r>
              <a:rPr b="1" dirty="0" lang="en-US" err="1"/>
              <a:t>headache,myalgia,sorethroat,rash</a:t>
            </a:r>
            <a:r>
              <a:rPr b="1" dirty="0" lang="en-US"/>
              <a:t> and hemorrhage</a:t>
            </a:r>
          </a:p>
          <a:p>
            <a:r>
              <a:rPr b="1" dirty="0" lang="en-US"/>
              <a:t> Ebola can cause disease in humans and nonhuman primates (monkeys, gorillas, and chimpanzees).</a:t>
            </a:r>
          </a:p>
          <a:p>
            <a:r>
              <a:rPr b="1" dirty="0" lang="en-US"/>
              <a:t> Ebola was first discovered in 1976 near the Ebola River in what is now the Democratic Republic of the Congo. Since then, outbreaks have appeared sporadically in Africa</a:t>
            </a:r>
          </a:p>
        </p:txBody>
      </p:sp>
      <p:sp>
        <p:nvSpPr>
          <p:cNvPr id="1049372" name="Title 2"/>
          <p:cNvSpPr>
            <a:spLocks noGrp="1"/>
          </p:cNvSpPr>
          <p:nvPr>
            <p:ph type="title"/>
          </p:nvPr>
        </p:nvSpPr>
        <p:spPr/>
        <p:txBody>
          <a:bodyPr/>
          <a:p>
            <a:r>
              <a:rPr dirty="0" lang="en-US"/>
              <a:t>EBOLA VIRUS DISEASE</a:t>
            </a:r>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930" name=""/>
        <p:cNvGrpSpPr/>
        <p:nvPr/>
      </p:nvGrpSpPr>
      <p:grpSpPr>
        <a:xfrm>
          <a:off x="0" y="0"/>
          <a:ext cx="0" cy="0"/>
          <a:chOff x="0" y="0"/>
          <a:chExt cx="0" cy="0"/>
        </a:xfrm>
      </p:grpSpPr>
      <p:sp>
        <p:nvSpPr>
          <p:cNvPr id="1049373" name="Content Placeholder 1"/>
          <p:cNvSpPr>
            <a:spLocks noGrp="1"/>
          </p:cNvSpPr>
          <p:nvPr>
            <p:ph idx="1"/>
          </p:nvPr>
        </p:nvSpPr>
        <p:spPr/>
        <p:txBody>
          <a:bodyPr>
            <a:normAutofit/>
          </a:bodyPr>
          <a:p>
            <a:r>
              <a:rPr b="1" dirty="0" lang="en-US"/>
              <a:t>There are five identified Ebola virus species, four of which are known to cause disease in humans: They include:</a:t>
            </a:r>
          </a:p>
          <a:p>
            <a:r>
              <a:rPr b="1" dirty="0" i="1" lang="en-US"/>
              <a:t>Zaire </a:t>
            </a:r>
            <a:r>
              <a:rPr b="1" dirty="0" i="1" lang="en-US" err="1"/>
              <a:t>ebolavirus</a:t>
            </a:r>
            <a:r>
              <a:rPr b="1" dirty="0" lang="en-US"/>
              <a:t> </a:t>
            </a:r>
          </a:p>
          <a:p>
            <a:r>
              <a:rPr b="1" dirty="0" i="1" lang="en-US"/>
              <a:t>Sudan </a:t>
            </a:r>
            <a:r>
              <a:rPr b="1" dirty="0" i="1" lang="en-US" err="1"/>
              <a:t>ebolavirus</a:t>
            </a:r>
            <a:endParaRPr b="1" dirty="0" lang="en-US"/>
          </a:p>
          <a:p>
            <a:r>
              <a:rPr b="1" dirty="0" i="1" lang="en-US" err="1"/>
              <a:t>Taï</a:t>
            </a:r>
            <a:r>
              <a:rPr b="1" dirty="0" i="1" lang="en-US"/>
              <a:t> Forest </a:t>
            </a:r>
            <a:r>
              <a:rPr b="1" dirty="0" i="1" lang="en-US" err="1"/>
              <a:t>ebolavirus</a:t>
            </a:r>
            <a:r>
              <a:rPr b="1" dirty="0" lang="en-US"/>
              <a:t>, formerly </a:t>
            </a:r>
            <a:r>
              <a:rPr b="1" dirty="0" i="1" lang="en-US"/>
              <a:t>Côte d’Ivoire </a:t>
            </a:r>
            <a:r>
              <a:rPr b="1" dirty="0" i="1" lang="en-US" err="1"/>
              <a:t>ebolavirus</a:t>
            </a:r>
            <a:r>
              <a:rPr b="1" dirty="0" lang="en-US"/>
              <a:t>)</a:t>
            </a:r>
          </a:p>
          <a:p>
            <a:r>
              <a:rPr b="1" dirty="0" i="1" lang="en-US" err="1"/>
              <a:t>Bundibugyo</a:t>
            </a:r>
            <a:r>
              <a:rPr b="1" dirty="0" i="1" lang="en-US"/>
              <a:t> </a:t>
            </a:r>
            <a:r>
              <a:rPr b="1" dirty="0" i="1" lang="en-US" err="1"/>
              <a:t>ebolavirus</a:t>
            </a:r>
            <a:endParaRPr b="1" dirty="0" lang="en-US"/>
          </a:p>
          <a:p>
            <a:r>
              <a:rPr b="1" dirty="0" i="1" lang="en-US"/>
              <a:t>Reston </a:t>
            </a:r>
            <a:r>
              <a:rPr b="1" dirty="0" i="1" lang="en-US" err="1"/>
              <a:t>ebolavirus</a:t>
            </a:r>
            <a:r>
              <a:rPr b="1" dirty="0" lang="en-US"/>
              <a:t>, has caused disease in nonhuman primates, but not in humans.</a:t>
            </a:r>
          </a:p>
        </p:txBody>
      </p:sp>
      <p:sp>
        <p:nvSpPr>
          <p:cNvPr id="1049374" name="Title 2"/>
          <p:cNvSpPr>
            <a:spLocks noGrp="1"/>
          </p:cNvSpPr>
          <p:nvPr>
            <p:ph type="title"/>
          </p:nvPr>
        </p:nvSpPr>
        <p:spPr/>
        <p:txBody>
          <a:bodyPr>
            <a:normAutofit fontScale="90000"/>
          </a:bodyPr>
          <a:p>
            <a:r>
              <a:rPr dirty="0" lang="en-US"/>
              <a:t>Subtypes/species of Ebola Virus</a:t>
            </a:r>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931" name=""/>
        <p:cNvGrpSpPr/>
        <p:nvPr/>
      </p:nvGrpSpPr>
      <p:grpSpPr>
        <a:xfrm>
          <a:off x="0" y="0"/>
          <a:ext cx="0" cy="0"/>
          <a:chOff x="0" y="0"/>
          <a:chExt cx="0" cy="0"/>
        </a:xfrm>
      </p:grpSpPr>
      <p:sp>
        <p:nvSpPr>
          <p:cNvPr id="1049375" name="Content Placeholder 1"/>
          <p:cNvSpPr>
            <a:spLocks noGrp="1"/>
          </p:cNvSpPr>
          <p:nvPr>
            <p:ph idx="1"/>
          </p:nvPr>
        </p:nvSpPr>
        <p:spPr/>
        <p:txBody>
          <a:bodyPr>
            <a:normAutofit fontScale="85000" lnSpcReduction="10000"/>
          </a:bodyPr>
          <a:p>
            <a:r>
              <a:rPr b="1" dirty="0" lang="en-US"/>
              <a:t>Natural reservoir is suspected to be fruit bats</a:t>
            </a:r>
          </a:p>
          <a:p>
            <a:r>
              <a:rPr b="1" dirty="0" lang="en-US" err="1"/>
              <a:t>Aperson</a:t>
            </a:r>
            <a:r>
              <a:rPr b="1" dirty="0" lang="en-US"/>
              <a:t> is infectious WHEN they are symptomatic</a:t>
            </a:r>
            <a:r>
              <a:rPr dirty="0" lang="en-US"/>
              <a:t>. </a:t>
            </a:r>
          </a:p>
          <a:p>
            <a:r>
              <a:rPr b="1" dirty="0" lang="en-US"/>
              <a:t>Transmission is through the broken skin or mucous membranes due to: </a:t>
            </a:r>
          </a:p>
          <a:p>
            <a:pPr>
              <a:buNone/>
            </a:pPr>
            <a:r>
              <a:rPr b="1" dirty="0" lang="en-US"/>
              <a:t>– Close contact with blood, secretions, organs or other bodily fluids of infected animals</a:t>
            </a:r>
          </a:p>
          <a:p>
            <a:pPr>
              <a:buNone/>
            </a:pPr>
            <a:r>
              <a:rPr b="1" dirty="0" lang="en-US"/>
              <a:t> – Direct </a:t>
            </a:r>
            <a:r>
              <a:rPr b="1" dirty="0" lang="en-US" err="1"/>
              <a:t>physial</a:t>
            </a:r>
            <a:r>
              <a:rPr b="1" dirty="0" lang="en-US"/>
              <a:t> contact with blood, saliva, stool, urine, sweat and other body fluids of an infected person and soiled linen of a patient</a:t>
            </a:r>
          </a:p>
          <a:p>
            <a:pPr>
              <a:buNone/>
            </a:pPr>
            <a:r>
              <a:rPr b="1" dirty="0" lang="en-US"/>
              <a:t> – Contact with objects, such as needles, contaminated with infected secretions</a:t>
            </a:r>
          </a:p>
          <a:p>
            <a:pPr>
              <a:buNone/>
            </a:pPr>
            <a:r>
              <a:rPr b="1" dirty="0" lang="en-US"/>
              <a:t> – Direct contact with a deceased infected person during burial ceremonies</a:t>
            </a:r>
          </a:p>
        </p:txBody>
      </p:sp>
      <p:sp>
        <p:nvSpPr>
          <p:cNvPr id="1049376" name="Title 2"/>
          <p:cNvSpPr>
            <a:spLocks noGrp="1"/>
          </p:cNvSpPr>
          <p:nvPr>
            <p:ph type="title"/>
          </p:nvPr>
        </p:nvSpPr>
        <p:spPr/>
        <p:txBody>
          <a:bodyPr/>
          <a:p>
            <a:r>
              <a:rPr dirty="0" lang="en-US"/>
              <a:t>Transmission of the Ebola Virus</a:t>
            </a:r>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932" name=""/>
        <p:cNvGrpSpPr/>
        <p:nvPr/>
      </p:nvGrpSpPr>
      <p:grpSpPr>
        <a:xfrm>
          <a:off x="0" y="0"/>
          <a:ext cx="0" cy="0"/>
          <a:chOff x="0" y="0"/>
          <a:chExt cx="0" cy="0"/>
        </a:xfrm>
      </p:grpSpPr>
      <p:sp>
        <p:nvSpPr>
          <p:cNvPr id="1049377" name="Content Placeholder 1"/>
          <p:cNvSpPr>
            <a:spLocks noGrp="1"/>
          </p:cNvSpPr>
          <p:nvPr>
            <p:ph idx="1"/>
          </p:nvPr>
        </p:nvSpPr>
        <p:spPr/>
        <p:txBody>
          <a:bodyPr>
            <a:noAutofit/>
          </a:bodyPr>
          <a:p>
            <a:r>
              <a:rPr b="1" dirty="0" sz="2400" lang="en-US"/>
              <a:t>Incubation period is 2-21 days before onset of signs &amp; symptoms</a:t>
            </a:r>
          </a:p>
          <a:p>
            <a:r>
              <a:rPr b="1" dirty="0" sz="2400" lang="en-US"/>
              <a:t>EVD is a severe acute viral illness often characterized by sudden onset of fever and accompanied by fatigue, muscle pain, headache and sore throat</a:t>
            </a:r>
            <a:r>
              <a:rPr dirty="0" sz="2400" lang="en-US"/>
              <a:t>. </a:t>
            </a:r>
            <a:endParaRPr b="1" dirty="0" sz="2400" lang="en-US"/>
          </a:p>
          <a:p>
            <a:r>
              <a:rPr b="1" dirty="0" sz="2400" lang="en-US"/>
              <a:t>General:  </a:t>
            </a:r>
            <a:r>
              <a:rPr b="1" dirty="0" sz="2400" lang="en-US">
                <a:solidFill>
                  <a:srgbClr val="C00000"/>
                </a:solidFill>
              </a:rPr>
              <a:t>(0-3 days)</a:t>
            </a:r>
          </a:p>
          <a:p>
            <a:pPr lvl="1"/>
            <a:r>
              <a:rPr b="1" dirty="0" sz="2400" lang="en-US"/>
              <a:t>Fever, headache, sore throat,  chills, weakness, tiredness</a:t>
            </a:r>
          </a:p>
          <a:p>
            <a:r>
              <a:rPr b="1" dirty="0" sz="2400" lang="en-US"/>
              <a:t>Gastrointestinal symptoms: </a:t>
            </a:r>
            <a:r>
              <a:rPr b="1" dirty="0" sz="2400" lang="en-US">
                <a:solidFill>
                  <a:srgbClr val="C00000"/>
                </a:solidFill>
              </a:rPr>
              <a:t>(3-10 days)</a:t>
            </a:r>
          </a:p>
          <a:p>
            <a:pPr lvl="1"/>
            <a:r>
              <a:rPr b="1" dirty="0" sz="2400" lang="en-US"/>
              <a:t>Vomiting, </a:t>
            </a:r>
            <a:r>
              <a:rPr b="1" dirty="0" sz="2400" lang="en-US" err="1"/>
              <a:t>diarrhoea</a:t>
            </a:r>
            <a:r>
              <a:rPr b="1" dirty="0" sz="2400" lang="en-US"/>
              <a:t>, abdominal pain,</a:t>
            </a:r>
          </a:p>
          <a:p>
            <a:r>
              <a:rPr b="1" dirty="0" sz="2400" lang="en-US"/>
              <a:t>Severe symptoms </a:t>
            </a:r>
            <a:r>
              <a:rPr b="1" dirty="0" sz="2400" lang="en-US">
                <a:solidFill>
                  <a:srgbClr val="C00000"/>
                </a:solidFill>
              </a:rPr>
              <a:t>(7-12 days) </a:t>
            </a:r>
          </a:p>
          <a:p>
            <a:pPr lvl="1"/>
            <a:r>
              <a:rPr b="1" dirty="0" sz="2400" lang="en-US"/>
              <a:t>Severe </a:t>
            </a:r>
            <a:r>
              <a:rPr b="1" dirty="0" sz="2400" lang="en-US" err="1"/>
              <a:t>diarrhoea</a:t>
            </a:r>
            <a:r>
              <a:rPr b="1" dirty="0" sz="2400" lang="en-US"/>
              <a:t> and vomiting, bleeding</a:t>
            </a:r>
          </a:p>
        </p:txBody>
      </p:sp>
      <p:sp>
        <p:nvSpPr>
          <p:cNvPr id="1049378" name="Title 2"/>
          <p:cNvSpPr>
            <a:spLocks noGrp="1"/>
          </p:cNvSpPr>
          <p:nvPr>
            <p:ph type="title"/>
          </p:nvPr>
        </p:nvSpPr>
        <p:spPr/>
        <p:txBody>
          <a:bodyPr/>
          <a:p>
            <a:r>
              <a:rPr dirty="0" lang="en-US">
                <a:solidFill>
                  <a:srgbClr val="C00000"/>
                </a:solidFill>
              </a:rPr>
              <a:t>Signs and Symptoms</a:t>
            </a: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8726" name="Content Placeholder 1"/>
          <p:cNvSpPr>
            <a:spLocks noGrp="1"/>
          </p:cNvSpPr>
          <p:nvPr>
            <p:ph idx="1"/>
          </p:nvPr>
        </p:nvSpPr>
        <p:spPr/>
        <p:txBody>
          <a:bodyPr/>
          <a:p>
            <a:pPr indent="-514350" marL="624078">
              <a:buNone/>
            </a:pPr>
            <a:r>
              <a:rPr b="1" dirty="0" sz="3200" lang="en-US"/>
              <a:t>The people at risk from malaria include:</a:t>
            </a:r>
          </a:p>
          <a:p>
            <a:pPr indent="-514350" lvl="2" marL="1117854">
              <a:buFont typeface="Wingdings" pitchFamily="2" charset="2"/>
              <a:buChar char="q"/>
            </a:pPr>
            <a:r>
              <a:rPr b="1" dirty="0" sz="3200" lang="en-US"/>
              <a:t>Children under 5 years of age</a:t>
            </a:r>
          </a:p>
          <a:p>
            <a:pPr indent="-514350" lvl="2" marL="1117854">
              <a:buFont typeface="Wingdings" pitchFamily="2" charset="2"/>
              <a:buChar char="q"/>
            </a:pPr>
            <a:r>
              <a:rPr b="1" dirty="0" sz="3200" lang="en-US"/>
              <a:t>Travelers from non-malaria area</a:t>
            </a:r>
          </a:p>
          <a:p>
            <a:pPr indent="-514350" lvl="2" marL="1117854">
              <a:buFont typeface="Wingdings" pitchFamily="2" charset="2"/>
              <a:buChar char="q"/>
            </a:pPr>
            <a:r>
              <a:rPr b="1" dirty="0" sz="3200" lang="en-US"/>
              <a:t>People with sickle cell disease</a:t>
            </a:r>
          </a:p>
          <a:p>
            <a:pPr indent="-514350" lvl="2" marL="1117854">
              <a:buFont typeface="Wingdings" pitchFamily="2" charset="2"/>
              <a:buChar char="q"/>
            </a:pPr>
            <a:r>
              <a:rPr b="1" dirty="0" sz="3200" lang="en-US"/>
              <a:t>Women in their first pregnancy {malaria thrives in placenta</a:t>
            </a:r>
          </a:p>
          <a:p>
            <a:pPr indent="-514350" lvl="2" marL="1117854">
              <a:buFont typeface="Wingdings" pitchFamily="2" charset="2"/>
              <a:buChar char="q"/>
            </a:pPr>
            <a:r>
              <a:rPr b="1" dirty="0" sz="3200" lang="en-US" err="1"/>
              <a:t>Splenectomised</a:t>
            </a:r>
            <a:r>
              <a:rPr b="1" dirty="0" sz="3200" lang="en-US"/>
              <a:t> patients</a:t>
            </a:r>
          </a:p>
          <a:p>
            <a:pPr indent="-514350" lvl="2" marL="1117854">
              <a:buFont typeface="Wingdings" pitchFamily="2" charset="2"/>
              <a:buChar char="q"/>
            </a:pPr>
            <a:endParaRPr b="1" dirty="0" sz="3200" lang="en-US"/>
          </a:p>
          <a:p>
            <a:pPr indent="-514350" lvl="2" marL="1117854">
              <a:buFont typeface="Wingdings" pitchFamily="2" charset="2"/>
              <a:buChar char="q"/>
            </a:pPr>
            <a:endParaRPr dirty="0" lang="en-US"/>
          </a:p>
          <a:p>
            <a:pPr indent="-514350" lvl="2" marL="1117854">
              <a:buFont typeface="Wingdings" pitchFamily="2" charset="2"/>
              <a:buChar char="q"/>
            </a:pPr>
            <a:endParaRPr dirty="0" lang="en-US"/>
          </a:p>
        </p:txBody>
      </p:sp>
      <p:sp>
        <p:nvSpPr>
          <p:cNvPr id="1048727" name="Title 2"/>
          <p:cNvSpPr>
            <a:spLocks noGrp="1"/>
          </p:cNvSpPr>
          <p:nvPr>
            <p:ph type="title"/>
          </p:nvPr>
        </p:nvSpPr>
        <p:spPr/>
        <p:txBody>
          <a:bodyPr/>
          <a:p>
            <a:pPr indent="-514350" marL="624078"/>
            <a:r>
              <a:rPr dirty="0" sz="4400" lang="en-US"/>
              <a:t>F} Risk groups</a:t>
            </a:r>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933" name=""/>
        <p:cNvGrpSpPr/>
        <p:nvPr/>
      </p:nvGrpSpPr>
      <p:grpSpPr>
        <a:xfrm>
          <a:off x="0" y="0"/>
          <a:ext cx="0" cy="0"/>
          <a:chOff x="0" y="0"/>
          <a:chExt cx="0" cy="0"/>
        </a:xfrm>
      </p:grpSpPr>
      <p:sp>
        <p:nvSpPr>
          <p:cNvPr id="1049379" name="Content Placeholder 1"/>
          <p:cNvSpPr>
            <a:spLocks noGrp="1"/>
          </p:cNvSpPr>
          <p:nvPr>
            <p:ph idx="1"/>
          </p:nvPr>
        </p:nvSpPr>
        <p:spPr/>
        <p:txBody>
          <a:bodyPr/>
          <a:p>
            <a:r>
              <a:rPr b="1" dirty="0" sz="3600" lang="en-US"/>
              <a:t>Redness in the whites of the eyes</a:t>
            </a:r>
          </a:p>
          <a:p>
            <a:r>
              <a:rPr b="1" dirty="0" sz="3600" lang="en-US"/>
              <a:t>Rash on the trunk</a:t>
            </a:r>
          </a:p>
          <a:p>
            <a:r>
              <a:rPr b="1" dirty="0" sz="3600" lang="en-US"/>
              <a:t>Bleeding in 45% of cases (historically)</a:t>
            </a:r>
          </a:p>
          <a:p>
            <a:pPr lvl="1"/>
            <a:r>
              <a:rPr b="1" dirty="0" sz="3600" lang="en-US"/>
              <a:t>Mild: </a:t>
            </a:r>
            <a:r>
              <a:rPr altLang="en-US" b="1" dirty="0" sz="3600" lang="en-US"/>
              <a:t>nose bleed, bruising</a:t>
            </a:r>
          </a:p>
          <a:p>
            <a:pPr lvl="1"/>
            <a:r>
              <a:rPr altLang="en-US" b="1" dirty="0" sz="3600" lang="en-US"/>
              <a:t>Severe: gastrointestinal bleeding, shock</a:t>
            </a:r>
          </a:p>
          <a:p>
            <a:endParaRPr dirty="0" lang="en-US"/>
          </a:p>
          <a:p>
            <a:endParaRPr dirty="0" lang="en-US"/>
          </a:p>
        </p:txBody>
      </p:sp>
      <p:sp>
        <p:nvSpPr>
          <p:cNvPr id="1049380" name="Title 2"/>
          <p:cNvSpPr>
            <a:spLocks noGrp="1"/>
          </p:cNvSpPr>
          <p:nvPr>
            <p:ph type="title"/>
          </p:nvPr>
        </p:nvSpPr>
        <p:spPr/>
        <p:txBody>
          <a:bodyPr>
            <a:normAutofit fontScale="90000"/>
          </a:bodyPr>
          <a:p>
            <a:r>
              <a:rPr dirty="0" lang="en-US">
                <a:solidFill>
                  <a:srgbClr val="C00000"/>
                </a:solidFill>
              </a:rPr>
              <a:t>Other signs of Ebola Virus Disease</a:t>
            </a:r>
            <a:endParaRPr dirty="0" lang="en-US"/>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934" name=""/>
        <p:cNvGrpSpPr/>
        <p:nvPr/>
      </p:nvGrpSpPr>
      <p:grpSpPr>
        <a:xfrm>
          <a:off x="0" y="0"/>
          <a:ext cx="0" cy="0"/>
          <a:chOff x="0" y="0"/>
          <a:chExt cx="0" cy="0"/>
        </a:xfrm>
      </p:grpSpPr>
      <p:sp>
        <p:nvSpPr>
          <p:cNvPr id="1049381" name="Content Placeholder 1"/>
          <p:cNvSpPr>
            <a:spLocks noGrp="1"/>
          </p:cNvSpPr>
          <p:nvPr>
            <p:ph idx="1"/>
          </p:nvPr>
        </p:nvSpPr>
        <p:spPr/>
        <p:txBody>
          <a:bodyPr/>
          <a:p>
            <a:r>
              <a:rPr b="1" dirty="0" sz="2400" lang="en-US"/>
              <a:t>People infected with Ebola can only spread the virus to others once they have developed symptoms</a:t>
            </a:r>
          </a:p>
          <a:p>
            <a:r>
              <a:rPr b="1" dirty="0" sz="2400" lang="en-US"/>
              <a:t>People with no or very mild symptoms (low-grade fever), level of virus is low and unlikely to pose a risk to others</a:t>
            </a:r>
          </a:p>
          <a:p>
            <a:r>
              <a:rPr b="1" dirty="0" sz="2400" lang="en-US"/>
              <a:t>Once a person is unwell, all body fluids are infectious, with blood, vomit and </a:t>
            </a:r>
            <a:r>
              <a:rPr b="1" dirty="0" sz="2400" lang="en-US" err="1"/>
              <a:t>diarrhoea</a:t>
            </a:r>
            <a:r>
              <a:rPr b="1" dirty="0" sz="2400" lang="en-US"/>
              <a:t> being the most infectious</a:t>
            </a:r>
          </a:p>
          <a:p>
            <a:r>
              <a:rPr b="1" dirty="0" sz="2400" lang="en-US"/>
              <a:t>Semen can remain infectious for up to three months after recovery</a:t>
            </a:r>
          </a:p>
          <a:p>
            <a:endParaRPr dirty="0" lang="en-US"/>
          </a:p>
        </p:txBody>
      </p:sp>
      <p:sp>
        <p:nvSpPr>
          <p:cNvPr id="1049382" name="Title 2"/>
          <p:cNvSpPr>
            <a:spLocks noGrp="1"/>
          </p:cNvSpPr>
          <p:nvPr>
            <p:ph type="title"/>
          </p:nvPr>
        </p:nvSpPr>
        <p:spPr/>
        <p:txBody>
          <a:bodyPr/>
          <a:p>
            <a:r>
              <a:rPr dirty="0" lang="en-US">
                <a:solidFill>
                  <a:srgbClr val="C00000"/>
                </a:solidFill>
              </a:rPr>
              <a:t>Ebola and infectivity</a:t>
            </a:r>
            <a:endParaRPr dirty="0" lang="en-US"/>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935" name=""/>
        <p:cNvGrpSpPr/>
        <p:nvPr/>
      </p:nvGrpSpPr>
      <p:grpSpPr>
        <a:xfrm>
          <a:off x="0" y="0"/>
          <a:ext cx="0" cy="0"/>
          <a:chOff x="0" y="0"/>
          <a:chExt cx="0" cy="0"/>
        </a:xfrm>
      </p:grpSpPr>
      <p:sp>
        <p:nvSpPr>
          <p:cNvPr id="1049383" name="Content Placeholder 1"/>
          <p:cNvSpPr>
            <a:spLocks noGrp="1"/>
          </p:cNvSpPr>
          <p:nvPr>
            <p:ph idx="1"/>
          </p:nvPr>
        </p:nvSpPr>
        <p:spPr/>
        <p:txBody>
          <a:bodyPr/>
          <a:p>
            <a:r>
              <a:rPr b="1" dirty="0" lang="en-US"/>
              <a:t>Malaria</a:t>
            </a:r>
          </a:p>
          <a:p>
            <a:r>
              <a:rPr b="1" dirty="0" lang="en-US"/>
              <a:t>Typhoid fever</a:t>
            </a:r>
          </a:p>
          <a:p>
            <a:r>
              <a:rPr b="1" dirty="0" lang="en-US"/>
              <a:t>Cholera</a:t>
            </a:r>
          </a:p>
          <a:p>
            <a:r>
              <a:rPr b="1" dirty="0" lang="en-US"/>
              <a:t>Other viral hemorrhagic fevers (e.g., Lassa)</a:t>
            </a:r>
          </a:p>
          <a:p>
            <a:r>
              <a:rPr b="1" dirty="0" lang="en-US"/>
              <a:t>Brucellosis</a:t>
            </a:r>
          </a:p>
          <a:p>
            <a:pPr>
              <a:buNone/>
            </a:pPr>
            <a:endParaRPr b="1" dirty="0" lang="en-US"/>
          </a:p>
        </p:txBody>
      </p:sp>
      <p:sp>
        <p:nvSpPr>
          <p:cNvPr id="1049384" name="Title 2"/>
          <p:cNvSpPr>
            <a:spLocks noGrp="1"/>
          </p:cNvSpPr>
          <p:nvPr>
            <p:ph type="title"/>
          </p:nvPr>
        </p:nvSpPr>
        <p:spPr/>
        <p:txBody>
          <a:bodyPr/>
          <a:p>
            <a:r>
              <a:rPr dirty="0" lang="en-US"/>
              <a:t>Differential diagnosis</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936" name=""/>
        <p:cNvGrpSpPr/>
        <p:nvPr/>
      </p:nvGrpSpPr>
      <p:grpSpPr>
        <a:xfrm>
          <a:off x="0" y="0"/>
          <a:ext cx="0" cy="0"/>
          <a:chOff x="0" y="0"/>
          <a:chExt cx="0" cy="0"/>
        </a:xfrm>
      </p:grpSpPr>
      <p:sp>
        <p:nvSpPr>
          <p:cNvPr id="1049385" name="Content Placeholder 1"/>
          <p:cNvSpPr>
            <a:spLocks noGrp="1"/>
          </p:cNvSpPr>
          <p:nvPr>
            <p:ph idx="1"/>
          </p:nvPr>
        </p:nvSpPr>
        <p:spPr/>
        <p:txBody>
          <a:bodyPr>
            <a:normAutofit fontScale="92500" lnSpcReduction="10000"/>
          </a:bodyPr>
          <a:p>
            <a:r>
              <a:rPr b="1" dirty="0" lang="en-US"/>
              <a:t>Confirmation is by</a:t>
            </a:r>
            <a:r>
              <a:rPr dirty="0" lang="en-US"/>
              <a:t>: </a:t>
            </a:r>
          </a:p>
          <a:p>
            <a:r>
              <a:rPr b="1" dirty="0" sz="2800" lang="en-US"/>
              <a:t>Antibody tests (ELISA) :detects and measures antibodies in  blood</a:t>
            </a:r>
          </a:p>
          <a:p>
            <a:r>
              <a:rPr b="1" dirty="0" sz="2800" lang="en-US"/>
              <a:t>Antigen tests : Detect and measures antigens in the blood</a:t>
            </a:r>
          </a:p>
          <a:p>
            <a:r>
              <a:rPr b="1" dirty="0" sz="2800" lang="en-US"/>
              <a:t>Serum neutralization test </a:t>
            </a:r>
          </a:p>
          <a:p>
            <a:r>
              <a:rPr b="1" dirty="0" sz="2800" lang="en-US"/>
              <a:t>Reverse transcriptase polymerase chain reaction assay {RT-PCR}:It is a technique used in genetic studies that allows the detection mRNA</a:t>
            </a:r>
          </a:p>
          <a:p>
            <a:r>
              <a:rPr b="1" dirty="0" sz="2800" lang="en-US"/>
              <a:t>Virus isolation by cell culture</a:t>
            </a:r>
          </a:p>
        </p:txBody>
      </p:sp>
      <p:sp>
        <p:nvSpPr>
          <p:cNvPr id="1049386" name="Title 2"/>
          <p:cNvSpPr>
            <a:spLocks noGrp="1"/>
          </p:cNvSpPr>
          <p:nvPr>
            <p:ph type="title"/>
          </p:nvPr>
        </p:nvSpPr>
        <p:spPr/>
        <p:txBody>
          <a:bodyPr/>
          <a:p>
            <a:r>
              <a:rPr dirty="0" lang="en-US"/>
              <a:t>Diagnosis</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937" name=""/>
        <p:cNvGrpSpPr/>
        <p:nvPr/>
      </p:nvGrpSpPr>
      <p:grpSpPr>
        <a:xfrm>
          <a:off x="0" y="0"/>
          <a:ext cx="0" cy="0"/>
          <a:chOff x="0" y="0"/>
          <a:chExt cx="0" cy="0"/>
        </a:xfrm>
      </p:grpSpPr>
      <p:sp>
        <p:nvSpPr>
          <p:cNvPr id="1049387" name="Content Placeholder 1"/>
          <p:cNvSpPr>
            <a:spLocks noGrp="1"/>
          </p:cNvSpPr>
          <p:nvPr>
            <p:ph idx="1"/>
          </p:nvPr>
        </p:nvSpPr>
        <p:spPr/>
        <p:txBody>
          <a:bodyPr>
            <a:normAutofit fontScale="92500"/>
          </a:bodyPr>
          <a:p>
            <a:pPr indent="-285750" marL="285750">
              <a:buFont typeface="Arial" pitchFamily="34" charset="0"/>
              <a:buChar char="•"/>
            </a:pPr>
            <a:r>
              <a:rPr b="1" dirty="0" sz="2800" lang="en-US">
                <a:latin typeface="Arial" pitchFamily="34" charset="0"/>
                <a:cs typeface="Arial" pitchFamily="34" charset="0"/>
              </a:rPr>
              <a:t>There are no approved treatments available for EVD</a:t>
            </a:r>
          </a:p>
          <a:p>
            <a:pPr indent="-285750" marL="285750">
              <a:buFont typeface="Arial" pitchFamily="34" charset="0"/>
              <a:buChar char="•"/>
            </a:pPr>
            <a:r>
              <a:rPr b="1" dirty="0" sz="2800" lang="en-US">
                <a:latin typeface="Arial" pitchFamily="34" charset="0"/>
                <a:cs typeface="Arial" pitchFamily="34" charset="0"/>
              </a:rPr>
              <a:t>Fluids to correct </a:t>
            </a:r>
            <a:r>
              <a:rPr b="1" dirty="0" sz="2800" lang="en-US" err="1">
                <a:latin typeface="Arial" pitchFamily="34" charset="0"/>
                <a:cs typeface="Arial" pitchFamily="34" charset="0"/>
              </a:rPr>
              <a:t>hypovolemia</a:t>
            </a:r>
            <a:r>
              <a:rPr b="1" dirty="0" sz="2800" lang="en-US">
                <a:latin typeface="Arial" pitchFamily="34" charset="0"/>
                <a:cs typeface="Arial" pitchFamily="34" charset="0"/>
              </a:rPr>
              <a:t> and electrolytes, </a:t>
            </a:r>
          </a:p>
          <a:p>
            <a:pPr indent="-285750" marL="285750">
              <a:buFont typeface="Arial" pitchFamily="34" charset="0"/>
              <a:buChar char="•"/>
            </a:pPr>
            <a:r>
              <a:rPr b="1" dirty="0" sz="2800" lang="en-US">
                <a:latin typeface="Arial" pitchFamily="34" charset="0"/>
                <a:cs typeface="Arial" pitchFamily="34" charset="0"/>
              </a:rPr>
              <a:t>Blood transfusion incase of hemorrhage</a:t>
            </a:r>
          </a:p>
          <a:p>
            <a:pPr indent="-285750" marL="285750">
              <a:buFont typeface="Arial" pitchFamily="34" charset="0"/>
              <a:buChar char="•"/>
            </a:pPr>
            <a:r>
              <a:rPr b="1" dirty="0" sz="2800" lang="en-US">
                <a:latin typeface="Arial" pitchFamily="34" charset="0"/>
                <a:cs typeface="Arial" pitchFamily="34" charset="0"/>
              </a:rPr>
              <a:t>maintenance of oxygenation through administration of o2,</a:t>
            </a:r>
          </a:p>
          <a:p>
            <a:pPr indent="-285750" marL="285750">
              <a:buFont typeface="Arial" pitchFamily="34" charset="0"/>
              <a:buChar char="•"/>
            </a:pPr>
            <a:r>
              <a:rPr b="1" dirty="0" sz="2800" lang="en-US">
                <a:latin typeface="Arial" pitchFamily="34" charset="0"/>
                <a:cs typeface="Arial" pitchFamily="34" charset="0"/>
              </a:rPr>
              <a:t> Pain control by administration of pain killers,</a:t>
            </a:r>
          </a:p>
          <a:p>
            <a:pPr indent="-285750" marL="285750">
              <a:buFont typeface="Arial" pitchFamily="34" charset="0"/>
              <a:buChar char="•"/>
            </a:pPr>
            <a:r>
              <a:rPr b="1" dirty="0" sz="2800" lang="en-US">
                <a:latin typeface="Arial" pitchFamily="34" charset="0"/>
                <a:cs typeface="Arial" pitchFamily="34" charset="0"/>
              </a:rPr>
              <a:t>Nutritional support</a:t>
            </a:r>
          </a:p>
          <a:p>
            <a:pPr indent="-285750" marL="285750">
              <a:buFont typeface="Arial" pitchFamily="34" charset="0"/>
              <a:buChar char="•"/>
            </a:pPr>
            <a:r>
              <a:rPr b="1" dirty="0" sz="2800" lang="en-US">
                <a:latin typeface="Arial" pitchFamily="34" charset="0"/>
                <a:cs typeface="Arial" pitchFamily="34" charset="0"/>
              </a:rPr>
              <a:t>Treating secondary bacterial infections and pre-existing </a:t>
            </a:r>
            <a:r>
              <a:rPr b="1" dirty="0" sz="2800" lang="en-US" err="1">
                <a:latin typeface="Arial" pitchFamily="34" charset="0"/>
                <a:cs typeface="Arial" pitchFamily="34" charset="0"/>
              </a:rPr>
              <a:t>comorbidities</a:t>
            </a:r>
            <a:endParaRPr b="1" dirty="0" lang="en-US"/>
          </a:p>
        </p:txBody>
      </p:sp>
      <p:sp>
        <p:nvSpPr>
          <p:cNvPr id="1049388" name="Title 2"/>
          <p:cNvSpPr>
            <a:spLocks noGrp="1"/>
          </p:cNvSpPr>
          <p:nvPr>
            <p:ph type="title"/>
          </p:nvPr>
        </p:nvSpPr>
        <p:spPr/>
        <p:txBody>
          <a:bodyPr/>
          <a:p>
            <a:r>
              <a:rPr dirty="0" lang="en-US">
                <a:solidFill>
                  <a:srgbClr val="C00000"/>
                </a:solidFill>
              </a:rPr>
              <a:t>Management of patients</a:t>
            </a:r>
            <a:endParaRPr dirty="0" lang="en-US"/>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938" name=""/>
        <p:cNvGrpSpPr/>
        <p:nvPr/>
      </p:nvGrpSpPr>
      <p:grpSpPr>
        <a:xfrm>
          <a:off x="0" y="0"/>
          <a:ext cx="0" cy="0"/>
          <a:chOff x="0" y="0"/>
          <a:chExt cx="0" cy="0"/>
        </a:xfrm>
      </p:grpSpPr>
      <p:sp>
        <p:nvSpPr>
          <p:cNvPr id="1049389" name="Content Placeholder 1"/>
          <p:cNvSpPr>
            <a:spLocks noGrp="1"/>
          </p:cNvSpPr>
          <p:nvPr>
            <p:ph idx="1"/>
          </p:nvPr>
        </p:nvSpPr>
        <p:spPr/>
        <p:txBody>
          <a:bodyPr>
            <a:normAutofit fontScale="77500" lnSpcReduction="20000"/>
          </a:bodyPr>
          <a:p>
            <a:r>
              <a:rPr b="1" dirty="0" lang="en-US"/>
              <a:t>Isolate patients with Ebola from other patients</a:t>
            </a:r>
          </a:p>
          <a:p>
            <a:r>
              <a:rPr b="1" dirty="0" lang="en-US"/>
              <a:t>Wear protective clothing such as </a:t>
            </a:r>
            <a:r>
              <a:rPr b="1" dirty="0" lang="en-US" err="1"/>
              <a:t>masks,gloves.gowns</a:t>
            </a:r>
            <a:r>
              <a:rPr b="1" dirty="0" lang="en-US"/>
              <a:t> and </a:t>
            </a:r>
            <a:r>
              <a:rPr b="1" dirty="0" lang="en-US" err="1"/>
              <a:t>googles</a:t>
            </a:r>
            <a:r>
              <a:rPr b="1" dirty="0" lang="en-US"/>
              <a:t>.</a:t>
            </a:r>
          </a:p>
          <a:p>
            <a:r>
              <a:rPr b="1" dirty="0" lang="en-US"/>
              <a:t>Complete sterilization of equipments</a:t>
            </a:r>
          </a:p>
          <a:p>
            <a:r>
              <a:rPr b="1" dirty="0" lang="en-US"/>
              <a:t>Practice careful hygiene. For example, wash  hands with soap and water or an alcohol-based hand sanitizer and avoid contact with blood and body fluids (such as urine, feces, saliva, sweat, urine, vomit, breast milk, semen, and vaginal fluids).</a:t>
            </a:r>
          </a:p>
          <a:p>
            <a:r>
              <a:rPr b="1" dirty="0" lang="en-US"/>
              <a:t>Do not handle items that may have come in contact with an infected person’s blood or body fluids (such as clothes, bedding, needles, and medical equipment).</a:t>
            </a:r>
          </a:p>
          <a:p>
            <a:r>
              <a:rPr b="1" dirty="0" sz="2800" lang="en-US"/>
              <a:t>Notify health officials if you have had direct contact with the blood or body fluids, such as but not limited to, feces, saliva, urine, vomit, and semen of a person who is sick with Ebola</a:t>
            </a:r>
          </a:p>
          <a:p>
            <a:endParaRPr b="1" dirty="0" lang="en-US"/>
          </a:p>
          <a:p>
            <a:endParaRPr dirty="0" lang="en-US"/>
          </a:p>
        </p:txBody>
      </p:sp>
      <p:sp>
        <p:nvSpPr>
          <p:cNvPr id="1049390" name="Title 2"/>
          <p:cNvSpPr>
            <a:spLocks noGrp="1"/>
          </p:cNvSpPr>
          <p:nvPr>
            <p:ph type="title"/>
          </p:nvPr>
        </p:nvSpPr>
        <p:spPr/>
        <p:txBody>
          <a:bodyPr/>
          <a:p>
            <a:r>
              <a:rPr dirty="0" lang="en-US"/>
              <a:t>Preventive measures of Ebola</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939" name=""/>
        <p:cNvGrpSpPr/>
        <p:nvPr/>
      </p:nvGrpSpPr>
      <p:grpSpPr>
        <a:xfrm>
          <a:off x="0" y="0"/>
          <a:ext cx="0" cy="0"/>
          <a:chOff x="0" y="0"/>
          <a:chExt cx="0" cy="0"/>
        </a:xfrm>
      </p:grpSpPr>
      <p:sp>
        <p:nvSpPr>
          <p:cNvPr id="1049391" name="Content Placeholder 1"/>
          <p:cNvSpPr>
            <a:spLocks noGrp="1"/>
          </p:cNvSpPr>
          <p:nvPr>
            <p:ph idx="1"/>
          </p:nvPr>
        </p:nvSpPr>
        <p:spPr/>
        <p:txBody>
          <a:bodyPr/>
          <a:p>
            <a:r>
              <a:rPr b="1" dirty="0" lang="en-US"/>
              <a:t>Avoid funeral or burial rituals that require handling the body of someone who has died from Ebola.</a:t>
            </a:r>
          </a:p>
          <a:p>
            <a:r>
              <a:rPr b="1" dirty="0" lang="en-US"/>
              <a:t>Avoid contact with bats and nonhuman primates or blood, fluids, and raw meat prepared from these animals</a:t>
            </a:r>
          </a:p>
          <a:p>
            <a:r>
              <a:rPr b="1" dirty="0" lang="en-US"/>
              <a:t>Avoid contact with semen from a man who has had Ebola until you know Ebola is gone from his semen.</a:t>
            </a:r>
          </a:p>
          <a:p>
            <a:endParaRPr b="1" dirty="0" lang="en-US"/>
          </a:p>
          <a:p>
            <a:endParaRPr dirty="0" lang="en-US"/>
          </a:p>
        </p:txBody>
      </p:sp>
      <p:sp>
        <p:nvSpPr>
          <p:cNvPr id="1049392" name="Title 2"/>
          <p:cNvSpPr>
            <a:spLocks noGrp="1"/>
          </p:cNvSpPr>
          <p:nvPr>
            <p:ph type="title"/>
          </p:nvPr>
        </p:nvSpPr>
        <p:spPr/>
        <p:txBody>
          <a:bodyPr/>
          <a:p>
            <a:r>
              <a:rPr dirty="0" lang="en-US"/>
              <a:t>cont</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940" name=""/>
        <p:cNvGrpSpPr/>
        <p:nvPr/>
      </p:nvGrpSpPr>
      <p:grpSpPr>
        <a:xfrm>
          <a:off x="0" y="0"/>
          <a:ext cx="0" cy="0"/>
          <a:chOff x="0" y="0"/>
          <a:chExt cx="0" cy="0"/>
        </a:xfrm>
      </p:grpSpPr>
      <p:sp>
        <p:nvSpPr>
          <p:cNvPr id="1049393" name="Content Placeholder 1"/>
          <p:cNvSpPr>
            <a:spLocks noGrp="1"/>
          </p:cNvSpPr>
          <p:nvPr>
            <p:ph idx="1"/>
          </p:nvPr>
        </p:nvSpPr>
        <p:spPr/>
        <p:txBody>
          <a:bodyPr>
            <a:normAutofit/>
          </a:bodyPr>
          <a:p>
            <a:r>
              <a:rPr b="1" dirty="0" sz="3200" lang="en-US"/>
              <a:t>Refers to severe type of hemorrhagic fever which affect both humans and non-human primates.</a:t>
            </a:r>
          </a:p>
          <a:p>
            <a:r>
              <a:rPr b="1" dirty="0" sz="3200" lang="en-US"/>
              <a:t>Formerly known as Marburg </a:t>
            </a:r>
            <a:r>
              <a:rPr b="1" dirty="0" sz="3200" lang="en-US" err="1"/>
              <a:t>haemorrhagic</a:t>
            </a:r>
            <a:r>
              <a:rPr b="1" dirty="0" sz="3200" lang="en-US"/>
              <a:t> fever</a:t>
            </a:r>
          </a:p>
          <a:p>
            <a:r>
              <a:rPr b="1" dirty="0" sz="3200" lang="en-US"/>
              <a:t>Marburg HF is caused by Marburg virus, a genetically unique </a:t>
            </a:r>
            <a:r>
              <a:rPr b="1" dirty="0" sz="3200" lang="en-US" err="1"/>
              <a:t>zoonotic</a:t>
            </a:r>
            <a:r>
              <a:rPr b="1" dirty="0" sz="3200" lang="en-US"/>
              <a:t> (or, animal-borne) RNA virus</a:t>
            </a:r>
          </a:p>
        </p:txBody>
      </p:sp>
      <p:sp>
        <p:nvSpPr>
          <p:cNvPr id="1049394" name="Title 2"/>
          <p:cNvSpPr>
            <a:spLocks noGrp="1"/>
          </p:cNvSpPr>
          <p:nvPr>
            <p:ph type="title"/>
          </p:nvPr>
        </p:nvSpPr>
        <p:spPr/>
        <p:txBody>
          <a:bodyPr>
            <a:normAutofit fontScale="90000"/>
          </a:bodyPr>
          <a:p>
            <a:br>
              <a:rPr dirty="0" lang="en-US"/>
            </a:br>
            <a:r>
              <a:rPr dirty="0" lang="en-US"/>
              <a:t>Marburg virus disease</a:t>
            </a:r>
            <a:br>
              <a:rPr dirty="0" lang="en-US"/>
            </a:br>
            <a:endParaRPr dirty="0" lang="en-US"/>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941" name=""/>
        <p:cNvGrpSpPr/>
        <p:nvPr/>
      </p:nvGrpSpPr>
      <p:grpSpPr>
        <a:xfrm>
          <a:off x="0" y="0"/>
          <a:ext cx="0" cy="0"/>
          <a:chOff x="0" y="0"/>
          <a:chExt cx="0" cy="0"/>
        </a:xfrm>
      </p:grpSpPr>
      <p:sp>
        <p:nvSpPr>
          <p:cNvPr id="1049395" name="Content Placeholder 1"/>
          <p:cNvSpPr>
            <a:spLocks noGrp="1"/>
          </p:cNvSpPr>
          <p:nvPr>
            <p:ph idx="1"/>
          </p:nvPr>
        </p:nvSpPr>
        <p:spPr/>
        <p:txBody>
          <a:bodyPr>
            <a:normAutofit fontScale="92500" lnSpcReduction="20000"/>
          </a:bodyPr>
          <a:p>
            <a:r>
              <a:rPr b="1" dirty="0" lang="en-US"/>
              <a:t>After an incubation period of 5-10 days, symptom onset is sudden and marked by fever, chills, headache, and </a:t>
            </a:r>
            <a:r>
              <a:rPr b="1" dirty="0" lang="en-US" err="1"/>
              <a:t>myalgia</a:t>
            </a:r>
            <a:r>
              <a:rPr b="1" dirty="0" lang="en-US"/>
              <a:t>.</a:t>
            </a:r>
          </a:p>
          <a:p>
            <a:r>
              <a:rPr b="1" dirty="0" lang="en-US"/>
              <a:t> Around the fifth day after the onset of symptoms, a </a:t>
            </a:r>
            <a:r>
              <a:rPr b="1" dirty="0" lang="en-US" err="1"/>
              <a:t>maculopapular</a:t>
            </a:r>
            <a:r>
              <a:rPr b="1" dirty="0" lang="en-US"/>
              <a:t> rash, most prominent on the trunk (chest, back, stomach), may occur. </a:t>
            </a:r>
          </a:p>
          <a:p>
            <a:r>
              <a:rPr b="1" dirty="0" lang="en-US"/>
              <a:t>Nausea, vomiting, chest pain, a sore throat, abdominal pain, and diarrhea may then appear.</a:t>
            </a:r>
          </a:p>
          <a:p>
            <a:r>
              <a:rPr b="1" dirty="0" lang="en-US"/>
              <a:t>Symptoms become increasingly severe and can include jaundice, inflammation of the pancreas, severe weight loss, delirium, shock, liver failure, massive hemorrhaging, and multi-organ dysfunction</a:t>
            </a:r>
            <a:r>
              <a:rPr dirty="0" lang="en-US"/>
              <a:t>.</a:t>
            </a:r>
          </a:p>
        </p:txBody>
      </p:sp>
      <p:sp>
        <p:nvSpPr>
          <p:cNvPr id="1049396" name="Title 2"/>
          <p:cNvSpPr>
            <a:spLocks noGrp="1"/>
          </p:cNvSpPr>
          <p:nvPr>
            <p:ph type="title"/>
          </p:nvPr>
        </p:nvSpPr>
        <p:spPr/>
        <p:txBody>
          <a:bodyPr/>
          <a:p>
            <a:r>
              <a:rPr dirty="0" lang="en-US"/>
              <a:t>Signs and symptoms</a:t>
            </a:r>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942" name=""/>
        <p:cNvGrpSpPr/>
        <p:nvPr/>
      </p:nvGrpSpPr>
      <p:grpSpPr>
        <a:xfrm>
          <a:off x="0" y="0"/>
          <a:ext cx="0" cy="0"/>
          <a:chOff x="0" y="0"/>
          <a:chExt cx="0" cy="0"/>
        </a:xfrm>
      </p:grpSpPr>
      <p:sp>
        <p:nvSpPr>
          <p:cNvPr id="1049397" name="Content Placeholder 1"/>
          <p:cNvSpPr>
            <a:spLocks noGrp="1"/>
          </p:cNvSpPr>
          <p:nvPr>
            <p:ph idx="1"/>
          </p:nvPr>
        </p:nvSpPr>
        <p:spPr/>
        <p:txBody>
          <a:bodyPr/>
          <a:p>
            <a:r>
              <a:rPr b="1" dirty="0" lang="en-US"/>
              <a:t>Transmission is mainly human-to-human, resulting from close contact with the blood, secretions, organs or other bodily fluids of infected persons. Burial ceremonies where mourners have direct contact with the body of the deceased can play a significant role in the transmission of Marburg. Transmission via infected semen can occur up to seven weeks after clinical recovery</a:t>
            </a:r>
            <a:r>
              <a:rPr dirty="0" lang="en-US"/>
              <a:t>.</a:t>
            </a:r>
          </a:p>
        </p:txBody>
      </p:sp>
      <p:sp>
        <p:nvSpPr>
          <p:cNvPr id="1049398" name="Title 2"/>
          <p:cNvSpPr>
            <a:spLocks noGrp="1"/>
          </p:cNvSpPr>
          <p:nvPr>
            <p:ph type="title"/>
          </p:nvPr>
        </p:nvSpPr>
        <p:spPr/>
        <p:txBody>
          <a:bodyPr/>
          <a:p>
            <a:r>
              <a:rPr dirty="0" lang="en-US"/>
              <a:t>Transmission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8728" name="Content Placeholder 1"/>
          <p:cNvSpPr>
            <a:spLocks noGrp="1"/>
          </p:cNvSpPr>
          <p:nvPr>
            <p:ph idx="1"/>
          </p:nvPr>
        </p:nvSpPr>
        <p:spPr/>
        <p:txBody>
          <a:bodyPr/>
          <a:p>
            <a:r>
              <a:rPr b="1" dirty="0" sz="2800" lang="en-US"/>
              <a:t>Transmitted by female anopheles mosquito</a:t>
            </a:r>
          </a:p>
          <a:p>
            <a:r>
              <a:rPr b="1" dirty="0" sz="2800" lang="en-US"/>
              <a:t>Requires human blood for the development of its eggs.</a:t>
            </a:r>
          </a:p>
          <a:p>
            <a:r>
              <a:rPr b="1" dirty="0" sz="2800" lang="en-US"/>
              <a:t>Has 2 cycles of development : sexual cycle in mosquito and asexual cycle in human beings.</a:t>
            </a:r>
          </a:p>
          <a:p>
            <a:r>
              <a:rPr b="1" dirty="0" sz="2800" lang="en-US"/>
              <a:t>The following are 8 stages that describe transmission of malaria both in human beings and Mosquito</a:t>
            </a:r>
            <a:r>
              <a:rPr dirty="0" lang="en-US"/>
              <a:t>.</a:t>
            </a:r>
          </a:p>
        </p:txBody>
      </p:sp>
      <p:sp>
        <p:nvSpPr>
          <p:cNvPr id="1048729" name="Title 2"/>
          <p:cNvSpPr>
            <a:spLocks noGrp="1"/>
          </p:cNvSpPr>
          <p:nvPr>
            <p:ph type="title"/>
          </p:nvPr>
        </p:nvSpPr>
        <p:spPr/>
        <p:txBody>
          <a:bodyPr>
            <a:normAutofit fontScale="90000"/>
          </a:bodyPr>
          <a:p>
            <a:pPr algn="ctr"/>
            <a:r>
              <a:rPr dirty="0" lang="en-US" err="1"/>
              <a:t>G.Transmission</a:t>
            </a:r>
            <a:r>
              <a:rPr dirty="0" lang="en-US"/>
              <a:t> and life cycle of malaria</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943" name=""/>
        <p:cNvGrpSpPr/>
        <p:nvPr/>
      </p:nvGrpSpPr>
      <p:grpSpPr>
        <a:xfrm>
          <a:off x="0" y="0"/>
          <a:ext cx="0" cy="0"/>
          <a:chOff x="0" y="0"/>
          <a:chExt cx="0" cy="0"/>
        </a:xfrm>
      </p:grpSpPr>
      <p:sp>
        <p:nvSpPr>
          <p:cNvPr id="1049399" name="Content Placeholder 1"/>
          <p:cNvSpPr>
            <a:spLocks noGrp="1"/>
          </p:cNvSpPr>
          <p:nvPr>
            <p:ph idx="1"/>
          </p:nvPr>
        </p:nvSpPr>
        <p:spPr/>
        <p:txBody>
          <a:bodyPr>
            <a:normAutofit/>
          </a:bodyPr>
          <a:p>
            <a:r>
              <a:rPr b="1" dirty="0" sz="3200" lang="en-US"/>
              <a:t>Same like Ebola</a:t>
            </a:r>
          </a:p>
        </p:txBody>
      </p:sp>
      <p:sp>
        <p:nvSpPr>
          <p:cNvPr id="1049400" name="Title 2"/>
          <p:cNvSpPr>
            <a:spLocks noGrp="1"/>
          </p:cNvSpPr>
          <p:nvPr>
            <p:ph type="title"/>
          </p:nvPr>
        </p:nvSpPr>
        <p:spPr/>
        <p:txBody>
          <a:bodyPr/>
          <a:p>
            <a:r>
              <a:rPr dirty="0" lang="en-US"/>
              <a:t>Management </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944" name=""/>
        <p:cNvGrpSpPr/>
        <p:nvPr/>
      </p:nvGrpSpPr>
      <p:grpSpPr>
        <a:xfrm>
          <a:off x="0" y="0"/>
          <a:ext cx="0" cy="0"/>
          <a:chOff x="0" y="0"/>
          <a:chExt cx="0" cy="0"/>
        </a:xfrm>
      </p:grpSpPr>
      <p:sp>
        <p:nvSpPr>
          <p:cNvPr id="1049401" name="Content Placeholder 1"/>
          <p:cNvSpPr>
            <a:spLocks noGrp="1"/>
          </p:cNvSpPr>
          <p:nvPr>
            <p:ph idx="1"/>
          </p:nvPr>
        </p:nvSpPr>
        <p:spPr/>
        <p:txBody>
          <a:bodyPr>
            <a:normAutofit lnSpcReduction="10000"/>
          </a:bodyPr>
          <a:p>
            <a:r>
              <a:rPr b="1" dirty="0" lang="en-US"/>
              <a:t>Rift Valley fever (RVF) is an acute, fever-causing viral disease most commonly observed in domesticated animals (such as cattle, buffalo, sheep, goats, and camels), with the ability to infect and cause illness in humans</a:t>
            </a:r>
          </a:p>
          <a:p>
            <a:r>
              <a:rPr b="1" dirty="0" lang="en-US"/>
              <a:t>The disease is caused by RVF virus (RVFV), a member of the </a:t>
            </a:r>
            <a:r>
              <a:rPr b="1" dirty="0" lang="en-US" err="1"/>
              <a:t>genus</a:t>
            </a:r>
            <a:r>
              <a:rPr b="1" dirty="0" i="1" lang="en-US" err="1"/>
              <a:t>Phlebovirus</a:t>
            </a:r>
            <a:r>
              <a:rPr b="1" dirty="0" lang="en-US"/>
              <a:t> </a:t>
            </a:r>
          </a:p>
          <a:p>
            <a:r>
              <a:rPr b="1" dirty="0" lang="en-US"/>
              <a:t>It was first reported in livestock by veterinary officers in Kenya’s Rift Valley in the early 1910s</a:t>
            </a:r>
          </a:p>
        </p:txBody>
      </p:sp>
      <p:sp>
        <p:nvSpPr>
          <p:cNvPr id="1049402" name="Title 2"/>
          <p:cNvSpPr>
            <a:spLocks noGrp="1"/>
          </p:cNvSpPr>
          <p:nvPr>
            <p:ph type="title"/>
          </p:nvPr>
        </p:nvSpPr>
        <p:spPr/>
        <p:txBody>
          <a:bodyPr/>
          <a:p>
            <a:r>
              <a:rPr dirty="0" lang="en-US"/>
              <a:t>Rift Valley fever</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945" name=""/>
        <p:cNvGrpSpPr/>
        <p:nvPr/>
      </p:nvGrpSpPr>
      <p:grpSpPr>
        <a:xfrm>
          <a:off x="0" y="0"/>
          <a:ext cx="0" cy="0"/>
          <a:chOff x="0" y="0"/>
          <a:chExt cx="0" cy="0"/>
        </a:xfrm>
      </p:grpSpPr>
      <p:sp>
        <p:nvSpPr>
          <p:cNvPr id="1049403" name="Content Placeholder 1"/>
          <p:cNvSpPr>
            <a:spLocks noGrp="1"/>
          </p:cNvSpPr>
          <p:nvPr>
            <p:ph idx="1"/>
          </p:nvPr>
        </p:nvSpPr>
        <p:spPr/>
        <p:txBody>
          <a:bodyPr/>
          <a:p>
            <a:pPr>
              <a:buClr>
                <a:schemeClr val="tx2"/>
              </a:buClr>
            </a:pPr>
            <a:r>
              <a:rPr altLang="en-US" b="1" dirty="0" sz="2800" lang="en-GB"/>
              <a:t>Mosquitoes </a:t>
            </a:r>
            <a:r>
              <a:rPr b="1" dirty="0" sz="2800" lang="en-US"/>
              <a:t>of the genus </a:t>
            </a:r>
            <a:r>
              <a:rPr b="1" dirty="0" sz="2800" i="1" lang="en-US" err="1"/>
              <a:t>Aedes</a:t>
            </a:r>
            <a:r>
              <a:rPr dirty="0" sz="2800" lang="en-US"/>
              <a:t>, </a:t>
            </a:r>
            <a:endParaRPr altLang="en-US" b="1" dirty="0" sz="2800" lang="en-US"/>
          </a:p>
          <a:p>
            <a:pPr>
              <a:buClr>
                <a:schemeClr val="tx2"/>
              </a:buClr>
            </a:pPr>
            <a:r>
              <a:rPr altLang="en-US" b="1" dirty="0" sz="2800" lang="en-GB"/>
              <a:t>Other blood suckling insects</a:t>
            </a:r>
          </a:p>
          <a:p>
            <a:pPr>
              <a:buClr>
                <a:schemeClr val="tx2"/>
              </a:buClr>
            </a:pPr>
            <a:r>
              <a:rPr altLang="en-US" b="1" dirty="0" sz="2800" lang="en-GB"/>
              <a:t>Contact with blood or other body fluids of infected animals</a:t>
            </a:r>
          </a:p>
          <a:p>
            <a:pPr>
              <a:buClr>
                <a:schemeClr val="tx2"/>
              </a:buClr>
            </a:pPr>
            <a:r>
              <a:rPr altLang="en-US" b="1" dirty="0" sz="2800" lang="en-GB"/>
              <a:t>Consumption of infected milk</a:t>
            </a:r>
          </a:p>
          <a:p>
            <a:pPr>
              <a:buClr>
                <a:schemeClr val="tx2"/>
              </a:buClr>
            </a:pPr>
            <a:r>
              <a:rPr altLang="en-US" b="1" dirty="0" sz="2800" lang="en-GB"/>
              <a:t>Contact with blood or other body fluids of infected humans in late stages of disease</a:t>
            </a:r>
          </a:p>
          <a:p>
            <a:pPr>
              <a:buClr>
                <a:schemeClr val="tx2"/>
              </a:buClr>
            </a:pPr>
            <a:r>
              <a:rPr altLang="en-US" b="1" dirty="0" sz="2800" lang="en-GB"/>
              <a:t>Airborne transmission</a:t>
            </a:r>
          </a:p>
          <a:p>
            <a:pPr>
              <a:buClr>
                <a:schemeClr val="tx2"/>
              </a:buClr>
            </a:pPr>
            <a:r>
              <a:rPr altLang="en-US" b="1" dirty="0" sz="2800" lang="en-GB"/>
              <a:t>Inoculation through broken skin</a:t>
            </a:r>
            <a:endParaRPr altLang="ar-SA" dirty="0" lang="en-GB"/>
          </a:p>
          <a:p>
            <a:endParaRPr dirty="0" lang="en-US"/>
          </a:p>
        </p:txBody>
      </p:sp>
      <p:sp>
        <p:nvSpPr>
          <p:cNvPr id="1049404" name="Title 2"/>
          <p:cNvSpPr>
            <a:spLocks noGrp="1"/>
          </p:cNvSpPr>
          <p:nvPr>
            <p:ph type="title"/>
          </p:nvPr>
        </p:nvSpPr>
        <p:spPr/>
        <p:txBody>
          <a:bodyPr/>
          <a:p>
            <a:r>
              <a:rPr altLang="ar-SA" dirty="0" sz="4400" lang="en-GB"/>
              <a:t>Mode of Transmission</a:t>
            </a:r>
            <a:endParaRPr dirty="0" lang="en-US"/>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946" name=""/>
        <p:cNvGrpSpPr/>
        <p:nvPr/>
      </p:nvGrpSpPr>
      <p:grpSpPr>
        <a:xfrm>
          <a:off x="0" y="0"/>
          <a:ext cx="0" cy="0"/>
          <a:chOff x="0" y="0"/>
          <a:chExt cx="0" cy="0"/>
        </a:xfrm>
      </p:grpSpPr>
      <p:sp>
        <p:nvSpPr>
          <p:cNvPr id="1049405" name="Content Placeholder 1"/>
          <p:cNvSpPr>
            <a:spLocks noGrp="1"/>
          </p:cNvSpPr>
          <p:nvPr>
            <p:ph idx="1"/>
          </p:nvPr>
        </p:nvSpPr>
        <p:spPr/>
        <p:txBody>
          <a:bodyPr>
            <a:normAutofit/>
          </a:bodyPr>
          <a:p>
            <a:r>
              <a:rPr b="1" dirty="0" sz="3200" lang="en-US"/>
              <a:t>Spending time in rural areas </a:t>
            </a:r>
          </a:p>
          <a:p>
            <a:r>
              <a:rPr b="1" dirty="0" sz="3200" lang="en-US"/>
              <a:t>Sleeping outdoors at night in regions where outbreaks occur </a:t>
            </a:r>
          </a:p>
          <a:p>
            <a:r>
              <a:rPr b="1" dirty="0" sz="3200" lang="en-US"/>
              <a:t>Animal herdsmen</a:t>
            </a:r>
          </a:p>
          <a:p>
            <a:r>
              <a:rPr b="1" dirty="0" sz="3200" lang="en-US"/>
              <a:t>veterinarians, and other individuals who work with potentially-infected animals in RVF-endemic areas</a:t>
            </a:r>
          </a:p>
        </p:txBody>
      </p:sp>
      <p:sp>
        <p:nvSpPr>
          <p:cNvPr id="1049406" name="Title 2"/>
          <p:cNvSpPr>
            <a:spLocks noGrp="1"/>
          </p:cNvSpPr>
          <p:nvPr>
            <p:ph type="title"/>
          </p:nvPr>
        </p:nvSpPr>
        <p:spPr/>
        <p:txBody>
          <a:bodyPr/>
          <a:p>
            <a:r>
              <a:rPr dirty="0" lang="en-US"/>
              <a:t>Risk factors</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947" name=""/>
        <p:cNvGrpSpPr/>
        <p:nvPr/>
      </p:nvGrpSpPr>
      <p:grpSpPr>
        <a:xfrm>
          <a:off x="0" y="0"/>
          <a:ext cx="0" cy="0"/>
          <a:chOff x="0" y="0"/>
          <a:chExt cx="0" cy="0"/>
        </a:xfrm>
      </p:grpSpPr>
      <p:sp>
        <p:nvSpPr>
          <p:cNvPr id="1049407" name="Content Placeholder 1"/>
          <p:cNvSpPr>
            <a:spLocks noGrp="1"/>
          </p:cNvSpPr>
          <p:nvPr>
            <p:ph idx="1"/>
          </p:nvPr>
        </p:nvSpPr>
        <p:spPr/>
        <p:txBody>
          <a:bodyPr>
            <a:normAutofit/>
          </a:bodyPr>
          <a:p>
            <a:r>
              <a:rPr b="1" dirty="0" lang="en-US"/>
              <a:t>RVF virus has an incubation period of 2-6</a:t>
            </a:r>
          </a:p>
          <a:p>
            <a:r>
              <a:rPr b="1" dirty="0" lang="en-US"/>
              <a:t>Onset </a:t>
            </a:r>
            <a:r>
              <a:rPr b="1" dirty="0" lang="en-US" err="1"/>
              <a:t>symtoms</a:t>
            </a:r>
            <a:r>
              <a:rPr b="1" dirty="0" lang="en-US"/>
              <a:t> </a:t>
            </a:r>
            <a:r>
              <a:rPr b="1" dirty="0" lang="en-US" err="1"/>
              <a:t>include:fever</a:t>
            </a:r>
            <a:r>
              <a:rPr b="1" dirty="0" lang="en-US"/>
              <a:t>, generalized weakness, back pain, and dizziness at the onset of the illness. </a:t>
            </a:r>
          </a:p>
          <a:p>
            <a:r>
              <a:rPr b="1" dirty="0" lang="en-US"/>
              <a:t>Typically, patients recover within two days to one week after onset of illness.</a:t>
            </a:r>
          </a:p>
          <a:p>
            <a:r>
              <a:rPr b="1" dirty="0" lang="en-US"/>
              <a:t>However, a small percentage (8-10%) of people infected with RVFV develop much more severe symptoms, including:</a:t>
            </a:r>
          </a:p>
          <a:p>
            <a:endParaRPr dirty="0" lang="en-US"/>
          </a:p>
        </p:txBody>
      </p:sp>
      <p:sp>
        <p:nvSpPr>
          <p:cNvPr id="1049408" name="Title 2"/>
          <p:cNvSpPr>
            <a:spLocks noGrp="1"/>
          </p:cNvSpPr>
          <p:nvPr>
            <p:ph type="title"/>
          </p:nvPr>
        </p:nvSpPr>
        <p:spPr/>
        <p:txBody>
          <a:bodyPr/>
          <a:p>
            <a:r>
              <a:rPr dirty="0" lang="en-US"/>
              <a:t>Signs and symptoms </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948" name=""/>
        <p:cNvGrpSpPr/>
        <p:nvPr/>
      </p:nvGrpSpPr>
      <p:grpSpPr>
        <a:xfrm>
          <a:off x="0" y="0"/>
          <a:ext cx="0" cy="0"/>
          <a:chOff x="0" y="0"/>
          <a:chExt cx="0" cy="0"/>
        </a:xfrm>
      </p:grpSpPr>
      <p:sp>
        <p:nvSpPr>
          <p:cNvPr id="1049409" name="Content Placeholder 1"/>
          <p:cNvSpPr>
            <a:spLocks noGrp="1"/>
          </p:cNvSpPr>
          <p:nvPr>
            <p:ph idx="1"/>
          </p:nvPr>
        </p:nvSpPr>
        <p:spPr/>
        <p:txBody>
          <a:bodyPr/>
          <a:p>
            <a:r>
              <a:rPr b="1" dirty="0" lang="en-US"/>
              <a:t>Ocular disease (diseases affecting the eye), which sometimes accompanies the mild symptoms described above. Lesions on the eyes may occur 1-3 weeks after onset of initial symptoms with patients reporting blurred and decreased vision. For many patients, lesions disappear after 10-12 weeks; however, for those with lesions occurring in the macula, approximately 50% of patients will have permanent vision loss.</a:t>
            </a:r>
          </a:p>
          <a:p>
            <a:endParaRPr dirty="0" lang="en-US"/>
          </a:p>
        </p:txBody>
      </p:sp>
      <p:sp>
        <p:nvSpPr>
          <p:cNvPr id="1049410" name="Title 2"/>
          <p:cNvSpPr>
            <a:spLocks noGrp="1"/>
          </p:cNvSpPr>
          <p:nvPr>
            <p:ph type="title"/>
          </p:nvPr>
        </p:nvSpPr>
        <p:spPr/>
        <p:txBody>
          <a:bodyPr/>
          <a:p>
            <a:r>
              <a:rPr dirty="0" lang="en-US"/>
              <a:t>cont</a:t>
            </a:r>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949" name=""/>
        <p:cNvGrpSpPr/>
        <p:nvPr/>
      </p:nvGrpSpPr>
      <p:grpSpPr>
        <a:xfrm>
          <a:off x="0" y="0"/>
          <a:ext cx="0" cy="0"/>
          <a:chOff x="0" y="0"/>
          <a:chExt cx="0" cy="0"/>
        </a:xfrm>
      </p:grpSpPr>
      <p:sp>
        <p:nvSpPr>
          <p:cNvPr id="1049411" name="Content Placeholder 1"/>
          <p:cNvSpPr>
            <a:spLocks noGrp="1"/>
          </p:cNvSpPr>
          <p:nvPr>
            <p:ph idx="1"/>
          </p:nvPr>
        </p:nvSpPr>
        <p:spPr/>
        <p:txBody>
          <a:bodyPr>
            <a:normAutofit fontScale="85000" lnSpcReduction="20000"/>
          </a:bodyPr>
          <a:p>
            <a:r>
              <a:rPr b="1" dirty="0" lang="en-US"/>
              <a:t>Encephalitis, or inflammation of the brain, which can lead to headaches, coma, or seizures. This occurs in less than 1% of patients and presents 1-4 weeks after first symptoms appear. Though death from this is rare, neurological deficits, sometimes severe, may persist.</a:t>
            </a:r>
          </a:p>
          <a:p>
            <a:r>
              <a:rPr b="1" dirty="0" lang="en-US"/>
              <a:t>Hemorrhagic fever, which occurs in less than 1% of overall RVF patients, but fatality for those who do develop these symptoms, is around 50%. Symptoms of hemorrhaging may begin with jaundice and other signs of liver impairment, followed by vomiting blood, bloody stool, or bleeding from gums, skin, nose, and injection sites. These symptoms appear 2-4 days and death usually occurs 3-6 days after</a:t>
            </a:r>
            <a:r>
              <a:rPr dirty="0" lang="en-US"/>
              <a:t>.</a:t>
            </a:r>
          </a:p>
          <a:p>
            <a:endParaRPr dirty="0" lang="en-US"/>
          </a:p>
        </p:txBody>
      </p:sp>
      <p:sp>
        <p:nvSpPr>
          <p:cNvPr id="1049412" name="Title 2"/>
          <p:cNvSpPr>
            <a:spLocks noGrp="1"/>
          </p:cNvSpPr>
          <p:nvPr>
            <p:ph type="title"/>
          </p:nvPr>
        </p:nvSpPr>
        <p:spPr/>
        <p:txBody>
          <a:bodyPr/>
          <a:p>
            <a:r>
              <a:rPr dirty="0" lang="en-US"/>
              <a:t>cont</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950" name=""/>
        <p:cNvGrpSpPr/>
        <p:nvPr/>
      </p:nvGrpSpPr>
      <p:grpSpPr>
        <a:xfrm>
          <a:off x="0" y="0"/>
          <a:ext cx="0" cy="0"/>
          <a:chOff x="0" y="0"/>
          <a:chExt cx="0" cy="0"/>
        </a:xfrm>
      </p:grpSpPr>
      <p:sp>
        <p:nvSpPr>
          <p:cNvPr id="1049413" name="Content Placeholder 1"/>
          <p:cNvSpPr>
            <a:spLocks noGrp="1"/>
          </p:cNvSpPr>
          <p:nvPr>
            <p:ph idx="1"/>
          </p:nvPr>
        </p:nvSpPr>
        <p:spPr/>
        <p:txBody>
          <a:bodyPr>
            <a:normAutofit/>
          </a:bodyPr>
          <a:p>
            <a:r>
              <a:rPr b="1" dirty="0" lang="en-US"/>
              <a:t>Virus isolation in cell culture</a:t>
            </a:r>
          </a:p>
          <a:p>
            <a:r>
              <a:rPr b="1" dirty="0" lang="en-US"/>
              <a:t>Antigen-detection ELISA, </a:t>
            </a:r>
          </a:p>
          <a:p>
            <a:r>
              <a:rPr b="1" dirty="0" lang="en-US"/>
              <a:t>Molecular techniques (PCR). </a:t>
            </a:r>
          </a:p>
          <a:p>
            <a:r>
              <a:rPr b="1" dirty="0" lang="en-US"/>
              <a:t>Antibody testing using enzyme-linked immunoassay (ELISA) can be used to confirm presence of </a:t>
            </a:r>
            <a:r>
              <a:rPr b="1" dirty="0" lang="en-US" err="1"/>
              <a:t>IgM</a:t>
            </a:r>
            <a:r>
              <a:rPr b="1" dirty="0" lang="en-US"/>
              <a:t> antibodies, which appear as an early, transient response, and </a:t>
            </a:r>
            <a:r>
              <a:rPr b="1" dirty="0" lang="en-US" err="1"/>
              <a:t>IgG</a:t>
            </a:r>
            <a:r>
              <a:rPr b="1" dirty="0" lang="en-US"/>
              <a:t> antibodies, which persist for several years. Both </a:t>
            </a:r>
            <a:r>
              <a:rPr b="1" dirty="0" lang="en-US" err="1"/>
              <a:t>IgM</a:t>
            </a:r>
            <a:r>
              <a:rPr b="1" dirty="0" lang="en-US"/>
              <a:t> and </a:t>
            </a:r>
            <a:r>
              <a:rPr b="1" dirty="0" lang="en-US" err="1"/>
              <a:t>IgG</a:t>
            </a:r>
            <a:r>
              <a:rPr b="1" dirty="0" lang="en-US"/>
              <a:t> antibodies are specific to RVF virus.</a:t>
            </a:r>
          </a:p>
        </p:txBody>
      </p:sp>
      <p:sp>
        <p:nvSpPr>
          <p:cNvPr id="1049414" name="Title 2"/>
          <p:cNvSpPr>
            <a:spLocks noGrp="1"/>
          </p:cNvSpPr>
          <p:nvPr>
            <p:ph type="title"/>
          </p:nvPr>
        </p:nvSpPr>
        <p:spPr/>
        <p:txBody>
          <a:bodyPr/>
          <a:p>
            <a:r>
              <a:rPr dirty="0" lang="en-US"/>
              <a:t>DIAGNOSIS</a:t>
            </a:r>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951" name=""/>
        <p:cNvGrpSpPr/>
        <p:nvPr/>
      </p:nvGrpSpPr>
      <p:grpSpPr>
        <a:xfrm>
          <a:off x="0" y="0"/>
          <a:ext cx="0" cy="0"/>
          <a:chOff x="0" y="0"/>
          <a:chExt cx="0" cy="0"/>
        </a:xfrm>
      </p:grpSpPr>
      <p:sp>
        <p:nvSpPr>
          <p:cNvPr id="1049415" name="Content Placeholder 1"/>
          <p:cNvSpPr>
            <a:spLocks noGrp="1"/>
          </p:cNvSpPr>
          <p:nvPr>
            <p:ph idx="1"/>
          </p:nvPr>
        </p:nvSpPr>
        <p:spPr/>
        <p:txBody>
          <a:bodyPr>
            <a:normAutofit/>
          </a:bodyPr>
          <a:p>
            <a:pPr>
              <a:buClr>
                <a:schemeClr val="tx2"/>
              </a:buClr>
            </a:pPr>
            <a:r>
              <a:rPr altLang="ar-SA" b="1" dirty="0" sz="2800" lang="en-GB" err="1"/>
              <a:t>Ribavirin</a:t>
            </a:r>
            <a:r>
              <a:rPr altLang="ar-SA" b="1" dirty="0" sz="2800" lang="en-GB"/>
              <a:t>, Interferon and  Immune Modulators</a:t>
            </a:r>
          </a:p>
          <a:p>
            <a:pPr>
              <a:buClr>
                <a:schemeClr val="tx2"/>
              </a:buClr>
            </a:pPr>
            <a:r>
              <a:rPr altLang="ar-SA" b="1" dirty="0" sz="2800" lang="en-GB"/>
              <a:t>Introduction to ICU or haemodialysis unit if indicated</a:t>
            </a:r>
          </a:p>
          <a:p>
            <a:pPr>
              <a:buClr>
                <a:schemeClr val="tx2"/>
              </a:buClr>
            </a:pPr>
            <a:r>
              <a:rPr altLang="ar-SA" b="1" dirty="0" sz="2800" lang="en-GB"/>
              <a:t>General Supportive Measures</a:t>
            </a:r>
          </a:p>
          <a:p>
            <a:pPr>
              <a:buClr>
                <a:schemeClr val="tx2"/>
              </a:buClr>
            </a:pPr>
            <a:r>
              <a:rPr altLang="ar-SA" b="1" dirty="0" sz="2800" lang="en-GB"/>
              <a:t>Isolation</a:t>
            </a:r>
          </a:p>
          <a:p>
            <a:pPr>
              <a:buClr>
                <a:schemeClr val="tx2"/>
              </a:buClr>
            </a:pPr>
            <a:r>
              <a:rPr altLang="ar-SA" b="1" dirty="0" sz="2800" lang="en-GB"/>
              <a:t>Safe disposal of soiled linens</a:t>
            </a:r>
          </a:p>
          <a:p>
            <a:pPr>
              <a:buClr>
                <a:schemeClr val="tx2"/>
              </a:buClr>
            </a:pPr>
            <a:r>
              <a:rPr altLang="ar-SA" b="1" dirty="0" sz="2800" lang="en-GB"/>
              <a:t>Safe disposal of solid medical waste</a:t>
            </a:r>
          </a:p>
          <a:p>
            <a:pPr>
              <a:buClr>
                <a:schemeClr val="tx2"/>
              </a:buClr>
            </a:pPr>
            <a:r>
              <a:rPr altLang="ar-SA" b="1" dirty="0" sz="2800" lang="en-GB"/>
              <a:t>Safe sewage disposal </a:t>
            </a:r>
          </a:p>
          <a:p>
            <a:endParaRPr dirty="0" lang="en-US"/>
          </a:p>
        </p:txBody>
      </p:sp>
      <p:sp>
        <p:nvSpPr>
          <p:cNvPr id="1049416" name="Title 2"/>
          <p:cNvSpPr>
            <a:spLocks noGrp="1"/>
          </p:cNvSpPr>
          <p:nvPr>
            <p:ph type="title"/>
          </p:nvPr>
        </p:nvSpPr>
        <p:spPr/>
        <p:txBody>
          <a:bodyPr/>
          <a:p>
            <a:r>
              <a:rPr dirty="0" lang="en-US"/>
              <a:t>MANAGEMENT</a:t>
            </a:r>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952" name=""/>
        <p:cNvGrpSpPr/>
        <p:nvPr/>
      </p:nvGrpSpPr>
      <p:grpSpPr>
        <a:xfrm>
          <a:off x="0" y="0"/>
          <a:ext cx="0" cy="0"/>
          <a:chOff x="0" y="0"/>
          <a:chExt cx="0" cy="0"/>
        </a:xfrm>
      </p:grpSpPr>
      <p:sp>
        <p:nvSpPr>
          <p:cNvPr id="1049417" name="Content Placeholder 1"/>
          <p:cNvSpPr>
            <a:spLocks noGrp="1"/>
          </p:cNvSpPr>
          <p:nvPr>
            <p:ph idx="1"/>
          </p:nvPr>
        </p:nvSpPr>
        <p:spPr/>
        <p:txBody>
          <a:bodyPr>
            <a:normAutofit fontScale="92500" lnSpcReduction="10000"/>
          </a:bodyPr>
          <a:p>
            <a:pPr>
              <a:buClr>
                <a:schemeClr val="tx2"/>
              </a:buClr>
            </a:pPr>
            <a:r>
              <a:rPr altLang="ar-SA" b="1" dirty="0" sz="4400" lang="en-US"/>
              <a:t>Vaccination </a:t>
            </a:r>
            <a:r>
              <a:rPr altLang="ar-SA" b="1" dirty="0" sz="4400" lang="en-GB">
                <a:cs typeface="Traditional Arabic" pitchFamily="18" charset="-78"/>
              </a:rPr>
              <a:t>of </a:t>
            </a:r>
            <a:r>
              <a:rPr altLang="ar-SA" b="1" dirty="0" sz="4400" lang="en-US">
                <a:cs typeface="Traditional Arabic" pitchFamily="18" charset="-78"/>
              </a:rPr>
              <a:t>un</a:t>
            </a:r>
            <a:r>
              <a:rPr altLang="ar-SA" b="1" dirty="0" sz="4400" lang="en-GB">
                <a:cs typeface="Traditional Arabic" pitchFamily="18" charset="-78"/>
              </a:rPr>
              <a:t>affected animals</a:t>
            </a:r>
            <a:endParaRPr altLang="ar-SA" b="1" dirty="0" sz="4400" lang="en-US">
              <a:cs typeface="Traditional Arabic" pitchFamily="18" charset="-78"/>
            </a:endParaRPr>
          </a:p>
          <a:p>
            <a:pPr>
              <a:buClr>
                <a:schemeClr val="tx2"/>
              </a:buClr>
            </a:pPr>
            <a:r>
              <a:rPr altLang="ar-SA" b="1" dirty="0" sz="4400" lang="en-GB">
                <a:cs typeface="Traditional Arabic" pitchFamily="18" charset="-78"/>
              </a:rPr>
              <a:t>Notification of affected animals</a:t>
            </a:r>
          </a:p>
          <a:p>
            <a:pPr>
              <a:buClr>
                <a:schemeClr val="tx2"/>
              </a:buClr>
            </a:pPr>
            <a:r>
              <a:rPr altLang="ar-SA" b="1" dirty="0" sz="4400" lang="en-GB">
                <a:cs typeface="Traditional Arabic" pitchFamily="18" charset="-78"/>
              </a:rPr>
              <a:t>Application of safe insecticides to eradicate blood suckling insects </a:t>
            </a:r>
            <a:endParaRPr altLang="ar-SA" b="1" dirty="0" sz="4400" lang="en-US">
              <a:cs typeface="Traditional Arabic" pitchFamily="18" charset="-78"/>
            </a:endParaRPr>
          </a:p>
          <a:p>
            <a:endParaRPr dirty="0" lang="en-US"/>
          </a:p>
        </p:txBody>
      </p:sp>
      <p:sp>
        <p:nvSpPr>
          <p:cNvPr id="1049418" name="Title 2"/>
          <p:cNvSpPr>
            <a:spLocks noGrp="1"/>
          </p:cNvSpPr>
          <p:nvPr>
            <p:ph type="title"/>
          </p:nvPr>
        </p:nvSpPr>
        <p:spPr/>
        <p:txBody>
          <a:bodyPr/>
          <a:p>
            <a:r>
              <a:rPr altLang="ar-SA" dirty="0" sz="4400" lang="en-GB"/>
              <a:t>Prevention &amp; Control</a:t>
            </a: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8730" name="Content Placeholder 1"/>
          <p:cNvSpPr>
            <a:spLocks noGrp="1"/>
          </p:cNvSpPr>
          <p:nvPr>
            <p:ph idx="1"/>
          </p:nvPr>
        </p:nvSpPr>
        <p:spPr>
          <a:xfrm>
            <a:off x="457200" y="1143000"/>
            <a:ext cx="8229600" cy="4864291"/>
          </a:xfrm>
        </p:spPr>
        <p:txBody>
          <a:bodyPr>
            <a:normAutofit fontScale="96154" lnSpcReduction="20000"/>
          </a:bodyPr>
          <a:p>
            <a:pPr indent="-514350" marL="624078">
              <a:buFont typeface="+mj-lt"/>
              <a:buAutoNum type="arabicPeriod"/>
            </a:pPr>
            <a:r>
              <a:rPr b="1" dirty="0" i="1" lang="en-US">
                <a:solidFill>
                  <a:srgbClr val="FF0000"/>
                </a:solidFill>
              </a:rPr>
              <a:t>Sporozoites</a:t>
            </a:r>
            <a:r>
              <a:rPr b="1" dirty="0" lang="en-US"/>
              <a:t> in mosquitoes salivary gland are injected into host via proboscis of mosquito. They stay in circulation for 30 minutes then rapidly migrate to the liver. A sporozoite is a spore formed after fertilization.</a:t>
            </a:r>
          </a:p>
          <a:p>
            <a:pPr indent="-514350" marL="624078">
              <a:buFont typeface="+mj-lt"/>
              <a:buAutoNum type="arabicPeriod"/>
            </a:pPr>
            <a:r>
              <a:rPr b="1" dirty="0" i="1" lang="en-US">
                <a:solidFill>
                  <a:srgbClr val="FF0000"/>
                </a:solidFill>
              </a:rPr>
              <a:t>Hepatic {liver} stage </a:t>
            </a:r>
            <a:r>
              <a:rPr b="1" dirty="0" lang="en-US"/>
              <a:t>:{</a:t>
            </a:r>
            <a:r>
              <a:rPr b="1" dirty="0" lang="en-US" err="1"/>
              <a:t>exo-erythrocytic</a:t>
            </a:r>
            <a:r>
              <a:rPr b="1" dirty="0" lang="en-US"/>
              <a:t> stage}</a:t>
            </a:r>
          </a:p>
          <a:p>
            <a:pPr indent="-514350" lvl="2" marL="1117854">
              <a:buFont typeface="Wingdings" pitchFamily="2" charset="2"/>
              <a:buChar char="q"/>
            </a:pPr>
            <a:r>
              <a:rPr b="1" dirty="0" sz="2600" lang="en-US"/>
              <a:t>Takes 9-14 days</a:t>
            </a:r>
          </a:p>
          <a:p>
            <a:pPr indent="-514350" lvl="2" marL="1117854">
              <a:buFont typeface="Wingdings" pitchFamily="2" charset="2"/>
              <a:buChar char="q"/>
            </a:pPr>
            <a:r>
              <a:rPr b="1" dirty="0" sz="2600" lang="en-US"/>
              <a:t> sporozoite is taken up by the </a:t>
            </a:r>
            <a:r>
              <a:rPr b="1" dirty="0" sz="2600" lang="en-US" err="1"/>
              <a:t>kupffer</a:t>
            </a:r>
            <a:r>
              <a:rPr b="1" dirty="0" sz="2600" lang="en-US"/>
              <a:t> cells of the liver and then passes through into </a:t>
            </a:r>
            <a:r>
              <a:rPr b="1" dirty="0" sz="2600" lang="en-US" err="1"/>
              <a:t>hepatocytes</a:t>
            </a:r>
            <a:r>
              <a:rPr b="1" dirty="0" sz="2600" lang="en-US"/>
              <a:t> or liver cells.</a:t>
            </a:r>
          </a:p>
          <a:p>
            <a:pPr indent="-514350" lvl="2" marL="1117854">
              <a:buFont typeface="Wingdings" pitchFamily="2" charset="2"/>
              <a:buChar char="q"/>
            </a:pPr>
            <a:r>
              <a:rPr b="1" dirty="0" sz="2600" lang="en-US"/>
              <a:t>Sporozoite mature into hepatic </a:t>
            </a:r>
            <a:r>
              <a:rPr b="1" dirty="0" sz="2600" i="1" lang="en-US" err="1">
                <a:solidFill>
                  <a:srgbClr val="FF0000"/>
                </a:solidFill>
              </a:rPr>
              <a:t>Schizont</a:t>
            </a:r>
            <a:r>
              <a:rPr b="1" dirty="0" sz="2600" i="1" lang="en-US">
                <a:solidFill>
                  <a:srgbClr val="FF0000"/>
                </a:solidFill>
              </a:rPr>
              <a:t> </a:t>
            </a:r>
          </a:p>
          <a:p>
            <a:pPr indent="-514350" lvl="2" marL="1117854">
              <a:buFont typeface="Wingdings" pitchFamily="2" charset="2"/>
              <a:buChar char="q"/>
            </a:pPr>
            <a:r>
              <a:rPr b="1" dirty="0" sz="2600" lang="en-US"/>
              <a:t>Each </a:t>
            </a:r>
            <a:r>
              <a:rPr b="1" dirty="0" sz="2600" lang="en-US" err="1"/>
              <a:t>schizont</a:t>
            </a:r>
            <a:r>
              <a:rPr b="1" dirty="0" sz="2600" lang="en-US"/>
              <a:t> multiplies  into thousands of other forms called </a:t>
            </a:r>
            <a:r>
              <a:rPr b="1" dirty="0" sz="2600" lang="en-US">
                <a:solidFill>
                  <a:srgbClr val="FF0000"/>
                </a:solidFill>
              </a:rPr>
              <a:t>merozoites</a:t>
            </a:r>
            <a:r>
              <a:rPr b="1" dirty="0" sz="2600" lang="en-US"/>
              <a:t> which are released into general circulation</a:t>
            </a:r>
            <a:endParaRPr b="1" dirty="0" sz="2600" i="1" lang="en-US">
              <a:solidFill>
                <a:srgbClr val="FF0000"/>
              </a:solidFill>
            </a:endParaRPr>
          </a:p>
          <a:p>
            <a:pPr indent="-514350" marL="624078">
              <a:buFont typeface="+mj-lt"/>
              <a:buAutoNum type="arabicPeriod"/>
            </a:pPr>
            <a:endParaRPr dirty="0" lang="en-US"/>
          </a:p>
        </p:txBody>
      </p:sp>
      <p:sp>
        <p:nvSpPr>
          <p:cNvPr id="1048731" name="Title 2"/>
          <p:cNvSpPr>
            <a:spLocks noGrp="1"/>
          </p:cNvSpPr>
          <p:nvPr>
            <p:ph type="title"/>
          </p:nvPr>
        </p:nvSpPr>
        <p:spPr>
          <a:xfrm>
            <a:off x="457200" y="274638"/>
            <a:ext cx="8229600" cy="868362"/>
          </a:xfrm>
        </p:spPr>
        <p:txBody>
          <a:bodyPr>
            <a:normAutofit/>
          </a:bodyPr>
          <a:p>
            <a:pPr algn="ctr"/>
            <a:r>
              <a:rPr dirty="0" lang="en-US"/>
              <a:t>In Human beings {asexual cycle}</a:t>
            </a:r>
          </a:p>
        </p:txBody>
      </p:sp>
    </p:spTree>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953" name=""/>
        <p:cNvGrpSpPr/>
        <p:nvPr/>
      </p:nvGrpSpPr>
      <p:grpSpPr>
        <a:xfrm>
          <a:off x="0" y="0"/>
          <a:ext cx="0" cy="0"/>
          <a:chOff x="0" y="0"/>
          <a:chExt cx="0" cy="0"/>
        </a:xfrm>
      </p:grpSpPr>
      <p:sp>
        <p:nvSpPr>
          <p:cNvPr id="1049419" name="Content Placeholder 1"/>
          <p:cNvSpPr>
            <a:spLocks noGrp="1"/>
          </p:cNvSpPr>
          <p:nvPr>
            <p:ph idx="1"/>
          </p:nvPr>
        </p:nvSpPr>
        <p:spPr/>
        <p:txBody>
          <a:bodyPr>
            <a:normAutofit fontScale="92500" lnSpcReduction="20000"/>
          </a:bodyPr>
          <a:p>
            <a:pPr>
              <a:buClr>
                <a:schemeClr val="tx2"/>
              </a:buClr>
            </a:pPr>
            <a:r>
              <a:rPr altLang="ar-SA" b="1" dirty="0" sz="2800" lang="en-GB">
                <a:cs typeface="Traditional Arabic" pitchFamily="18" charset="-78"/>
              </a:rPr>
              <a:t>Periodic surveillance of susceptible animals </a:t>
            </a:r>
            <a:r>
              <a:rPr altLang="ar-SA" b="1" dirty="0" sz="2800" lang="en-US">
                <a:cs typeface="Traditional Arabic" pitchFamily="18" charset="-78"/>
              </a:rPr>
              <a:t>to assess</a:t>
            </a:r>
            <a:r>
              <a:rPr altLang="ar-SA" b="1" dirty="0" sz="2800" lang="en-GB">
                <a:cs typeface="Traditional Arabic" pitchFamily="18" charset="-78"/>
              </a:rPr>
              <a:t> immune status</a:t>
            </a:r>
            <a:r>
              <a:rPr altLang="ar-SA" b="1" dirty="0" sz="2800" lang="en-US">
                <a:cs typeface="Traditional Arabic" pitchFamily="18" charset="-78"/>
              </a:rPr>
              <a:t> </a:t>
            </a:r>
          </a:p>
          <a:p>
            <a:pPr>
              <a:buClr>
                <a:schemeClr val="tx2"/>
              </a:buClr>
            </a:pPr>
            <a:r>
              <a:rPr altLang="ar-SA" b="1" dirty="0" sz="2800" lang="en-GB">
                <a:cs typeface="Traditional Arabic" pitchFamily="18" charset="-78"/>
              </a:rPr>
              <a:t>Application of quarantine measures for testing of imported animals</a:t>
            </a:r>
          </a:p>
          <a:p>
            <a:pPr>
              <a:buClr>
                <a:schemeClr val="tx2"/>
              </a:buClr>
            </a:pPr>
            <a:r>
              <a:rPr altLang="ar-SA" b="1" dirty="0" sz="2800" lang="en-GB"/>
              <a:t>Rapid burial of dead bodies</a:t>
            </a:r>
            <a:endParaRPr altLang="ar-SA" b="1" dirty="0" sz="2800" lang="en-US"/>
          </a:p>
          <a:p>
            <a:pPr>
              <a:buClr>
                <a:schemeClr val="tx2"/>
              </a:buClr>
            </a:pPr>
            <a:r>
              <a:rPr altLang="en-US" b="1" dirty="0" sz="2800" lang="en-GB"/>
              <a:t>Removal of stagnant water </a:t>
            </a:r>
            <a:endParaRPr altLang="en-US" b="1" dirty="0" sz="2800" lang="en-US"/>
          </a:p>
          <a:p>
            <a:pPr>
              <a:buClr>
                <a:schemeClr val="tx2"/>
              </a:buClr>
            </a:pPr>
            <a:r>
              <a:rPr altLang="en-US" b="1" dirty="0" sz="2800" lang="en-GB"/>
              <a:t>Weekly treatment of water collections using insecticides</a:t>
            </a:r>
          </a:p>
          <a:p>
            <a:pPr>
              <a:buClr>
                <a:schemeClr val="tx2"/>
              </a:buClr>
            </a:pPr>
            <a:r>
              <a:rPr altLang="en-US" b="1" dirty="0" sz="2800" lang="en-GB"/>
              <a:t>Application of insecticides every other day in all gardens</a:t>
            </a:r>
          </a:p>
          <a:p>
            <a:pPr>
              <a:buClr>
                <a:schemeClr val="tx2"/>
              </a:buClr>
            </a:pPr>
            <a:r>
              <a:rPr altLang="en-US" b="1" dirty="0" sz="2800" lang="en-GB"/>
              <a:t>Removal of objects that can act as possible water containers  </a:t>
            </a:r>
          </a:p>
          <a:p>
            <a:endParaRPr dirty="0" lang="en-US"/>
          </a:p>
        </p:txBody>
      </p:sp>
      <p:sp>
        <p:nvSpPr>
          <p:cNvPr id="1049420" name="Title 2"/>
          <p:cNvSpPr>
            <a:spLocks noGrp="1"/>
          </p:cNvSpPr>
          <p:nvPr>
            <p:ph type="title"/>
          </p:nvPr>
        </p:nvSpPr>
        <p:spPr/>
        <p:txBody>
          <a:bodyPr/>
          <a:p>
            <a:r>
              <a:rPr dirty="0" lang="en-US"/>
              <a:t>Cont </a:t>
            </a:r>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954" name=""/>
        <p:cNvGrpSpPr/>
        <p:nvPr/>
      </p:nvGrpSpPr>
      <p:grpSpPr>
        <a:xfrm>
          <a:off x="0" y="0"/>
          <a:ext cx="0" cy="0"/>
          <a:chOff x="0" y="0"/>
          <a:chExt cx="0" cy="0"/>
        </a:xfrm>
      </p:grpSpPr>
      <p:sp>
        <p:nvSpPr>
          <p:cNvPr id="1049421" name="Content Placeholder 1"/>
          <p:cNvSpPr>
            <a:spLocks noGrp="1"/>
          </p:cNvSpPr>
          <p:nvPr>
            <p:ph idx="1"/>
          </p:nvPr>
        </p:nvSpPr>
        <p:spPr/>
        <p:txBody>
          <a:bodyPr/>
          <a:p>
            <a:pPr>
              <a:buClr>
                <a:schemeClr val="tx2"/>
              </a:buClr>
            </a:pPr>
            <a:r>
              <a:rPr altLang="ar-SA" b="1" dirty="0" sz="2800" lang="en-GB"/>
              <a:t>Sleeping indoors</a:t>
            </a:r>
          </a:p>
          <a:p>
            <a:pPr>
              <a:buClr>
                <a:schemeClr val="tx2"/>
              </a:buClr>
            </a:pPr>
            <a:r>
              <a:rPr altLang="ar-SA" b="1" dirty="0" sz="2800" lang="en-GB"/>
              <a:t>Using bed nets during sleep</a:t>
            </a:r>
          </a:p>
          <a:p>
            <a:pPr>
              <a:buClr>
                <a:schemeClr val="tx2"/>
              </a:buClr>
            </a:pPr>
            <a:r>
              <a:rPr altLang="ar-SA" b="1" dirty="0" sz="2800" lang="en-GB"/>
              <a:t>Putting screens on windows</a:t>
            </a:r>
          </a:p>
          <a:p>
            <a:pPr>
              <a:buClr>
                <a:schemeClr val="tx2"/>
              </a:buClr>
            </a:pPr>
            <a:r>
              <a:rPr altLang="ar-SA" b="1" dirty="0" sz="2800" lang="en-GB"/>
              <a:t>Wearing clothes that protects whole body</a:t>
            </a:r>
          </a:p>
          <a:p>
            <a:pPr>
              <a:buClr>
                <a:schemeClr val="tx2"/>
              </a:buClr>
            </a:pPr>
            <a:r>
              <a:rPr altLang="ar-SA" b="1" dirty="0" sz="2800" lang="en-GB"/>
              <a:t>Applying mosquito repellents </a:t>
            </a:r>
          </a:p>
          <a:p>
            <a:pPr>
              <a:buClr>
                <a:schemeClr val="tx2"/>
              </a:buClr>
            </a:pPr>
            <a:r>
              <a:rPr altLang="ar-SA" b="1" dirty="0" sz="2800" lang="en-GB"/>
              <a:t>Using spray on clothes </a:t>
            </a:r>
          </a:p>
          <a:p>
            <a:pPr>
              <a:buClr>
                <a:schemeClr val="tx2"/>
              </a:buClr>
            </a:pPr>
            <a:r>
              <a:rPr altLang="ar-SA" b="1" dirty="0" sz="2800" lang="en-GB"/>
              <a:t> Avoiding peaks of mosquito activity</a:t>
            </a:r>
          </a:p>
          <a:p>
            <a:pPr>
              <a:buClr>
                <a:schemeClr val="tx2"/>
              </a:buClr>
            </a:pPr>
            <a:r>
              <a:rPr altLang="ar-SA" b="1" dirty="0" sz="2800" lang="en-US"/>
              <a:t>Avoiding presence near </a:t>
            </a:r>
            <a:r>
              <a:rPr altLang="ar-SA" b="1" dirty="0" sz="2800" lang="en-GB"/>
              <a:t>vegetation</a:t>
            </a:r>
            <a:r>
              <a:rPr altLang="ar-SA" b="1" dirty="0" sz="2800" lang="en-US"/>
              <a:t>s</a:t>
            </a:r>
            <a:r>
              <a:rPr altLang="ar-SA" b="1" dirty="0" sz="2800" lang="en-GB"/>
              <a:t> in the evening</a:t>
            </a:r>
          </a:p>
          <a:p>
            <a:endParaRPr dirty="0" lang="en-US"/>
          </a:p>
        </p:txBody>
      </p:sp>
      <p:sp>
        <p:nvSpPr>
          <p:cNvPr id="1049422" name="Title 2"/>
          <p:cNvSpPr>
            <a:spLocks noGrp="1"/>
          </p:cNvSpPr>
          <p:nvPr>
            <p:ph type="title"/>
          </p:nvPr>
        </p:nvSpPr>
        <p:spPr/>
        <p:txBody>
          <a:bodyPr/>
          <a:p>
            <a:r>
              <a:rPr dirty="0" lang="en-US"/>
              <a:t>cont</a:t>
            </a:r>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955" name=""/>
        <p:cNvGrpSpPr/>
        <p:nvPr/>
      </p:nvGrpSpPr>
      <p:grpSpPr>
        <a:xfrm>
          <a:off x="0" y="0"/>
          <a:ext cx="0" cy="0"/>
          <a:chOff x="0" y="0"/>
          <a:chExt cx="0" cy="0"/>
        </a:xfrm>
      </p:grpSpPr>
      <p:sp>
        <p:nvSpPr>
          <p:cNvPr id="1049423" name="Content Placeholder 1"/>
          <p:cNvSpPr>
            <a:spLocks noGrp="1"/>
          </p:cNvSpPr>
          <p:nvPr>
            <p:ph idx="1"/>
          </p:nvPr>
        </p:nvSpPr>
        <p:spPr/>
        <p:txBody>
          <a:bodyPr>
            <a:normAutofit fontScale="92500" lnSpcReduction="10000"/>
          </a:bodyPr>
          <a:p>
            <a:pPr>
              <a:lnSpc>
                <a:spcPct val="90000"/>
              </a:lnSpc>
            </a:pPr>
            <a:r>
              <a:rPr altLang="ur-PK" b="1" dirty="0" sz="3600" lang="en-US">
                <a:solidFill>
                  <a:srgbClr val="FF0000"/>
                </a:solidFill>
              </a:rPr>
              <a:t>Communicable disease:  </a:t>
            </a:r>
            <a:r>
              <a:rPr altLang="ur-PK" b="1" dirty="0" sz="3600" lang="en-US"/>
              <a:t>a disease that can be spread to a person from another person, an animal or object. Ex: common cold, influenza, tuberculosis, etc.</a:t>
            </a:r>
          </a:p>
          <a:p>
            <a:pPr>
              <a:lnSpc>
                <a:spcPct val="90000"/>
              </a:lnSpc>
            </a:pPr>
            <a:endParaRPr altLang="ur-PK" b="1" dirty="0" sz="3600" lang="en-US"/>
          </a:p>
          <a:p>
            <a:pPr>
              <a:lnSpc>
                <a:spcPct val="90000"/>
              </a:lnSpc>
            </a:pPr>
            <a:r>
              <a:rPr altLang="ur-PK" b="1" dirty="0" sz="3600" lang="en-US">
                <a:solidFill>
                  <a:srgbClr val="FF0000"/>
                </a:solidFill>
              </a:rPr>
              <a:t>Non-communicable disease</a:t>
            </a:r>
            <a:r>
              <a:rPr altLang="ur-PK" b="1" dirty="0" sz="3600" lang="en-US">
                <a:solidFill>
                  <a:schemeClr val="bg1"/>
                </a:solidFill>
              </a:rPr>
              <a:t>:</a:t>
            </a:r>
            <a:r>
              <a:rPr altLang="ur-PK" b="1" dirty="0" sz="3600" lang="en-US"/>
              <a:t> a disease that can NOT be spread from person to person. Ex: cancer, heart disease, cirrhosis, etc.</a:t>
            </a:r>
          </a:p>
          <a:p>
            <a:endParaRPr dirty="0" lang="en-US"/>
          </a:p>
        </p:txBody>
      </p:sp>
      <p:sp>
        <p:nvSpPr>
          <p:cNvPr id="1049424" name="Title 2"/>
          <p:cNvSpPr>
            <a:spLocks noGrp="1"/>
          </p:cNvSpPr>
          <p:nvPr>
            <p:ph type="title"/>
          </p:nvPr>
        </p:nvSpPr>
        <p:spPr/>
        <p:txBody>
          <a:bodyPr>
            <a:normAutofit fontScale="90000"/>
          </a:bodyPr>
          <a:p>
            <a:pPr algn="ctr"/>
            <a:r>
              <a:rPr dirty="0" lang="en-US"/>
              <a:t>INTRODUCTION TO COMMUNICABLE DISEASES</a:t>
            </a:r>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956" name=""/>
        <p:cNvGrpSpPr/>
        <p:nvPr/>
      </p:nvGrpSpPr>
      <p:grpSpPr>
        <a:xfrm>
          <a:off x="0" y="0"/>
          <a:ext cx="0" cy="0"/>
          <a:chOff x="0" y="0"/>
          <a:chExt cx="0" cy="0"/>
        </a:xfrm>
      </p:grpSpPr>
      <p:sp>
        <p:nvSpPr>
          <p:cNvPr id="1049425" name="Title 1"/>
          <p:cNvSpPr>
            <a:spLocks noGrp="1"/>
          </p:cNvSpPr>
          <p:nvPr>
            <p:ph type="title"/>
          </p:nvPr>
        </p:nvSpPr>
        <p:spPr/>
        <p:txBody>
          <a:bodyPr>
            <a:normAutofit fontScale="90000"/>
          </a:bodyPr>
          <a:p>
            <a:pPr algn="ctr"/>
            <a:r>
              <a:rPr altLang="ur-PK" dirty="0" lang="en-US"/>
              <a:t>Communicable versus </a:t>
            </a:r>
            <a:br>
              <a:rPr altLang="ur-PK" dirty="0" lang="en-US"/>
            </a:br>
            <a:r>
              <a:rPr altLang="ur-PK" dirty="0" lang="en-US"/>
              <a:t>non-communicable diseases</a:t>
            </a:r>
            <a:endParaRPr dirty="0" lang="en-US"/>
          </a:p>
        </p:txBody>
      </p:sp>
      <p:sp>
        <p:nvSpPr>
          <p:cNvPr id="1049426" name="Text Placeholder 2"/>
          <p:cNvSpPr>
            <a:spLocks noGrp="1"/>
          </p:cNvSpPr>
          <p:nvPr>
            <p:ph type="body" idx="1"/>
          </p:nvPr>
        </p:nvSpPr>
        <p:spPr/>
        <p:txBody>
          <a:bodyPr/>
          <a:p>
            <a:endParaRPr lang="en-US"/>
          </a:p>
        </p:txBody>
      </p:sp>
      <p:sp>
        <p:nvSpPr>
          <p:cNvPr id="1049427" name="Text Placeholder 3"/>
          <p:cNvSpPr>
            <a:spLocks noGrp="1"/>
          </p:cNvSpPr>
          <p:nvPr>
            <p:ph type="body" sz="half" idx="3"/>
          </p:nvPr>
        </p:nvSpPr>
        <p:spPr/>
        <p:txBody>
          <a:bodyPr/>
          <a:p>
            <a:endParaRPr lang="en-US"/>
          </a:p>
        </p:txBody>
      </p:sp>
      <p:sp>
        <p:nvSpPr>
          <p:cNvPr id="1049428" name="Content Placeholder 4"/>
          <p:cNvSpPr>
            <a:spLocks noGrp="1"/>
          </p:cNvSpPr>
          <p:nvPr>
            <p:ph sz="quarter" idx="2"/>
          </p:nvPr>
        </p:nvSpPr>
        <p:spPr/>
        <p:txBody>
          <a:bodyPr>
            <a:normAutofit lnSpcReduction="10000"/>
          </a:bodyPr>
          <a:p>
            <a:pPr algn="ctr">
              <a:buFont typeface="Wingdings" pitchFamily="2" charset="2"/>
              <a:buNone/>
            </a:pPr>
            <a:r>
              <a:rPr altLang="ur-PK" b="1" dirty="0" lang="en-US">
                <a:ln w="0"/>
                <a:solidFill>
                  <a:schemeClr val="accent1"/>
                </a:solidFill>
                <a:effectLst>
                  <a:outerShdw algn="ctr" blurRad="38100" dir="5400000" dist="25400" rotWithShape="0">
                    <a:srgbClr val="6E747A">
                      <a:alpha val="43000"/>
                    </a:srgbClr>
                  </a:outerShdw>
                </a:effectLst>
              </a:rPr>
              <a:t>Communicable diseases</a:t>
            </a:r>
          </a:p>
          <a:p>
            <a:r>
              <a:rPr altLang="ur-PK" b="1" dirty="0" lang="en-US"/>
              <a:t>Sudden onset</a:t>
            </a:r>
          </a:p>
          <a:p>
            <a:r>
              <a:rPr altLang="ur-PK" b="1" dirty="0" lang="en-US"/>
              <a:t>Single cause</a:t>
            </a:r>
          </a:p>
          <a:p>
            <a:r>
              <a:rPr altLang="ur-PK" b="1" dirty="0" lang="en-US"/>
              <a:t>Short natural history</a:t>
            </a:r>
          </a:p>
          <a:p>
            <a:r>
              <a:rPr altLang="ur-PK" b="1" dirty="0" lang="en-US"/>
              <a:t>Short treatment schedule</a:t>
            </a:r>
          </a:p>
          <a:p>
            <a:r>
              <a:rPr altLang="ur-PK" b="1" dirty="0" lang="en-US"/>
              <a:t>Cure is achieved</a:t>
            </a:r>
          </a:p>
          <a:p>
            <a:r>
              <a:rPr altLang="ur-PK" b="1" dirty="0" lang="en-US"/>
              <a:t>Single discipline</a:t>
            </a:r>
          </a:p>
          <a:p>
            <a:r>
              <a:rPr altLang="ur-PK" b="1" dirty="0" lang="en-US"/>
              <a:t>Short follow up</a:t>
            </a:r>
          </a:p>
          <a:p>
            <a:r>
              <a:rPr altLang="ur-PK" b="1" dirty="0" lang="en-US"/>
              <a:t>Back to normalcy</a:t>
            </a:r>
          </a:p>
          <a:p>
            <a:endParaRPr dirty="0" lang="en-US"/>
          </a:p>
        </p:txBody>
      </p:sp>
      <p:sp>
        <p:nvSpPr>
          <p:cNvPr id="1049429" name="Content Placeholder 5"/>
          <p:cNvSpPr>
            <a:spLocks noGrp="1"/>
          </p:cNvSpPr>
          <p:nvPr>
            <p:ph sz="quarter" idx="4"/>
          </p:nvPr>
        </p:nvSpPr>
        <p:spPr/>
        <p:txBody>
          <a:bodyPr>
            <a:normAutofit fontScale="92500" lnSpcReduction="20000"/>
          </a:bodyPr>
          <a:p>
            <a:pPr>
              <a:buNone/>
            </a:pPr>
            <a:r>
              <a:rPr altLang="ur-PK" b="1" dirty="0" lang="en-US">
                <a:ln w="0"/>
                <a:solidFill>
                  <a:schemeClr val="accent1"/>
                </a:solidFill>
                <a:effectLst>
                  <a:outerShdw algn="ctr" blurRad="38100" dir="5400000" dist="25400" rotWithShape="0">
                    <a:srgbClr val="6E747A">
                      <a:alpha val="43000"/>
                    </a:srgbClr>
                  </a:outerShdw>
                </a:effectLst>
              </a:rPr>
              <a:t>Non-communicable diseases</a:t>
            </a:r>
          </a:p>
          <a:p>
            <a:pPr indent="-342900" marL="342900">
              <a:spcBef>
                <a:spcPct val="20000"/>
              </a:spcBef>
              <a:buClr>
                <a:schemeClr val="accent1"/>
              </a:buClr>
              <a:buSzPct val="65000"/>
              <a:buFont typeface="Wingdings" panose="05000000000000000000" pitchFamily="2" charset="2"/>
              <a:buChar char="n"/>
            </a:pPr>
            <a:r>
              <a:rPr altLang="ur-PK" b="1" dirty="0" lang="en-US"/>
              <a:t>Gradual onset</a:t>
            </a:r>
          </a:p>
          <a:p>
            <a:pPr indent="-342900" marL="342900">
              <a:spcBef>
                <a:spcPct val="20000"/>
              </a:spcBef>
              <a:buClr>
                <a:schemeClr val="accent1"/>
              </a:buClr>
              <a:buSzPct val="65000"/>
              <a:buFont typeface="Wingdings" panose="05000000000000000000" pitchFamily="2" charset="2"/>
              <a:buChar char="n"/>
            </a:pPr>
            <a:r>
              <a:rPr altLang="ur-PK" b="1" dirty="0" lang="en-US"/>
              <a:t>Multiple causes</a:t>
            </a:r>
          </a:p>
          <a:p>
            <a:pPr indent="-342900" marL="342900">
              <a:spcBef>
                <a:spcPct val="20000"/>
              </a:spcBef>
              <a:buClr>
                <a:schemeClr val="accent1"/>
              </a:buClr>
              <a:buSzPct val="65000"/>
              <a:buFont typeface="Wingdings" panose="05000000000000000000" pitchFamily="2" charset="2"/>
              <a:buChar char="n"/>
            </a:pPr>
            <a:r>
              <a:rPr altLang="ur-PK" b="1" dirty="0" lang="en-US"/>
              <a:t>Long natural history</a:t>
            </a:r>
          </a:p>
          <a:p>
            <a:pPr indent="-342900" marL="342900">
              <a:spcBef>
                <a:spcPct val="20000"/>
              </a:spcBef>
              <a:buClr>
                <a:schemeClr val="accent1"/>
              </a:buClr>
              <a:buSzPct val="65000"/>
              <a:buFont typeface="Wingdings" panose="05000000000000000000" pitchFamily="2" charset="2"/>
              <a:buChar char="n"/>
            </a:pPr>
            <a:r>
              <a:rPr altLang="ur-PK" b="1" dirty="0" lang="en-US"/>
              <a:t>Prolonged treatment</a:t>
            </a:r>
          </a:p>
          <a:p>
            <a:pPr indent="-342900" marL="342900">
              <a:spcBef>
                <a:spcPct val="20000"/>
              </a:spcBef>
              <a:buClr>
                <a:schemeClr val="accent1"/>
              </a:buClr>
              <a:buSzPct val="65000"/>
              <a:buFont typeface="Wingdings" panose="05000000000000000000" pitchFamily="2" charset="2"/>
              <a:buChar char="n"/>
            </a:pPr>
            <a:endParaRPr altLang="ur-PK" b="1" dirty="0" lang="en-US"/>
          </a:p>
          <a:p>
            <a:pPr indent="-342900" marL="342900">
              <a:spcBef>
                <a:spcPct val="20000"/>
              </a:spcBef>
              <a:buClr>
                <a:schemeClr val="accent1"/>
              </a:buClr>
              <a:buSzPct val="65000"/>
              <a:buFont typeface="Wingdings" panose="05000000000000000000" pitchFamily="2" charset="2"/>
              <a:buChar char="n"/>
            </a:pPr>
            <a:r>
              <a:rPr altLang="ur-PK" b="1" dirty="0" lang="en-US"/>
              <a:t>Care predominates</a:t>
            </a:r>
          </a:p>
          <a:p>
            <a:pPr indent="-342900" marL="342900">
              <a:spcBef>
                <a:spcPct val="20000"/>
              </a:spcBef>
              <a:buClr>
                <a:schemeClr val="accent1"/>
              </a:buClr>
              <a:buSzPct val="65000"/>
              <a:buFont typeface="Wingdings" panose="05000000000000000000" pitchFamily="2" charset="2"/>
              <a:buChar char="n"/>
            </a:pPr>
            <a:r>
              <a:rPr altLang="ur-PK" b="1" dirty="0" lang="en-US"/>
              <a:t>Multidisciplinary</a:t>
            </a:r>
          </a:p>
          <a:p>
            <a:pPr indent="-342900" marL="342900">
              <a:spcBef>
                <a:spcPct val="20000"/>
              </a:spcBef>
              <a:buClr>
                <a:schemeClr val="accent1"/>
              </a:buClr>
              <a:buSzPct val="65000"/>
              <a:buFont typeface="Wingdings" panose="05000000000000000000" pitchFamily="2" charset="2"/>
              <a:buChar char="n"/>
            </a:pPr>
            <a:r>
              <a:rPr altLang="ur-PK" b="1" dirty="0" lang="en-US"/>
              <a:t>Prolonged follow up</a:t>
            </a:r>
          </a:p>
          <a:p>
            <a:pPr indent="-342900" marL="342900">
              <a:spcBef>
                <a:spcPct val="20000"/>
              </a:spcBef>
              <a:buClr>
                <a:schemeClr val="accent1"/>
              </a:buClr>
              <a:buSzPct val="65000"/>
              <a:buFont typeface="Wingdings" panose="05000000000000000000" pitchFamily="2" charset="2"/>
              <a:buChar char="n"/>
            </a:pPr>
            <a:r>
              <a:rPr altLang="ur-PK" b="1" dirty="0" lang="en-US"/>
              <a:t>Quality of life after treatment</a:t>
            </a:r>
          </a:p>
          <a:p>
            <a:endParaRPr dirty="0" lang="en-US"/>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957" name=""/>
        <p:cNvGrpSpPr/>
        <p:nvPr/>
      </p:nvGrpSpPr>
      <p:grpSpPr>
        <a:xfrm>
          <a:off x="0" y="0"/>
          <a:ext cx="0" cy="0"/>
          <a:chOff x="0" y="0"/>
          <a:chExt cx="0" cy="0"/>
        </a:xfrm>
      </p:grpSpPr>
      <p:sp>
        <p:nvSpPr>
          <p:cNvPr id="1049430" name="Content Placeholder 1"/>
          <p:cNvSpPr>
            <a:spLocks noGrp="1"/>
          </p:cNvSpPr>
          <p:nvPr>
            <p:ph idx="1"/>
          </p:nvPr>
        </p:nvSpPr>
        <p:spPr/>
        <p:txBody>
          <a:bodyPr>
            <a:normAutofit/>
          </a:bodyPr>
          <a:p>
            <a:pPr lvl="0"/>
            <a:r>
              <a:rPr b="1" dirty="0" sz="3200" lang="en-US"/>
              <a:t>They are very common.</a:t>
            </a:r>
          </a:p>
          <a:p>
            <a:pPr lvl="0"/>
            <a:r>
              <a:rPr b="1" dirty="0" sz="3200" lang="en-US"/>
              <a:t>Some of them cause death and disability.</a:t>
            </a:r>
          </a:p>
          <a:p>
            <a:pPr lvl="0"/>
            <a:r>
              <a:rPr b="1" dirty="0" sz="3200" lang="en-US"/>
              <a:t>Some of them cause epidemics.</a:t>
            </a:r>
          </a:p>
          <a:p>
            <a:pPr lvl="0"/>
            <a:r>
              <a:rPr b="1" dirty="0" sz="3200" lang="en-US"/>
              <a:t>Most of them are preventable when using fairly simple interventions.</a:t>
            </a:r>
          </a:p>
          <a:p>
            <a:r>
              <a:rPr b="1" dirty="0" sz="3200" lang="en-US"/>
              <a:t>Many of them affect infants and children</a:t>
            </a:r>
          </a:p>
        </p:txBody>
      </p:sp>
      <p:sp>
        <p:nvSpPr>
          <p:cNvPr id="1049431" name="Title 2"/>
          <p:cNvSpPr>
            <a:spLocks noGrp="1"/>
          </p:cNvSpPr>
          <p:nvPr>
            <p:ph type="title"/>
          </p:nvPr>
        </p:nvSpPr>
        <p:spPr/>
        <p:txBody>
          <a:bodyPr>
            <a:normAutofit fontScale="90000"/>
          </a:bodyPr>
          <a:p>
            <a:pPr algn="ctr"/>
            <a:br>
              <a:rPr dirty="0" i="1" lang="en-US"/>
            </a:br>
            <a:r>
              <a:rPr dirty="0" lang="en-US"/>
              <a:t>Common Characteristics of Communicable Diseases </a:t>
            </a:r>
            <a:br>
              <a:rPr dirty="0" i="1" lang="en-US"/>
            </a:br>
            <a:endParaRPr dirty="0" lang="en-US"/>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958" name=""/>
        <p:cNvGrpSpPr/>
        <p:nvPr/>
      </p:nvGrpSpPr>
      <p:grpSpPr>
        <a:xfrm>
          <a:off x="0" y="0"/>
          <a:ext cx="0" cy="0"/>
          <a:chOff x="0" y="0"/>
          <a:chExt cx="0" cy="0"/>
        </a:xfrm>
      </p:grpSpPr>
      <p:sp>
        <p:nvSpPr>
          <p:cNvPr id="1049432" name="Content Placeholder 1"/>
          <p:cNvSpPr>
            <a:spLocks noGrp="1"/>
          </p:cNvSpPr>
          <p:nvPr>
            <p:ph idx="1"/>
          </p:nvPr>
        </p:nvSpPr>
        <p:spPr/>
        <p:txBody>
          <a:bodyPr>
            <a:normAutofit fontScale="62500" lnSpcReduction="20000"/>
          </a:bodyPr>
          <a:p>
            <a:pPr>
              <a:buNone/>
            </a:pPr>
            <a:r>
              <a:rPr b="1" dirty="0" sz="4000" lang="en-US"/>
              <a:t>The classes include: </a:t>
            </a:r>
          </a:p>
          <a:p>
            <a:pPr lvl="0"/>
            <a:r>
              <a:rPr b="1" dirty="0" sz="4000" lang="en-US"/>
              <a:t>Contact diseases such as scabies, </a:t>
            </a:r>
            <a:r>
              <a:rPr b="1" dirty="0" sz="4000" lang="en-US" err="1"/>
              <a:t>pediculosis</a:t>
            </a:r>
            <a:r>
              <a:rPr b="1" dirty="0" sz="4000" lang="en-US"/>
              <a:t>, fungal skin infections, trachoma, acute bacterial conjunctivitis.</a:t>
            </a:r>
          </a:p>
          <a:p>
            <a:pPr lvl="0"/>
            <a:r>
              <a:rPr b="1" dirty="0" sz="4000" lang="en-US"/>
              <a:t>Sexually transmitted diseases and HIV/AIDS </a:t>
            </a:r>
          </a:p>
          <a:p>
            <a:pPr lvl="0"/>
            <a:r>
              <a:rPr b="1" dirty="0" sz="4000" lang="en-US"/>
              <a:t>Vector borne diseases such as relapsing fever, </a:t>
            </a:r>
            <a:r>
              <a:rPr b="1" dirty="0" sz="4000" lang="en-US" err="1"/>
              <a:t>bancroftian</a:t>
            </a:r>
            <a:r>
              <a:rPr b="1" dirty="0" sz="4000" lang="en-US"/>
              <a:t> </a:t>
            </a:r>
            <a:r>
              <a:rPr b="1" dirty="0" sz="4000" lang="en-US" err="1"/>
              <a:t>filariasis</a:t>
            </a:r>
            <a:r>
              <a:rPr b="1" dirty="0" sz="4000" lang="en-US"/>
              <a:t>, </a:t>
            </a:r>
            <a:r>
              <a:rPr b="1" dirty="0" sz="4000" lang="en-US" err="1"/>
              <a:t>onchocerciasis</a:t>
            </a:r>
            <a:r>
              <a:rPr b="1" dirty="0" sz="4000" lang="en-US"/>
              <a:t>, yellow fever, </a:t>
            </a:r>
            <a:r>
              <a:rPr b="1" dirty="0" sz="4000" lang="en-US" err="1"/>
              <a:t>trypanosomiasis</a:t>
            </a:r>
            <a:r>
              <a:rPr b="1" dirty="0" sz="4000" lang="en-US"/>
              <a:t>, plague, </a:t>
            </a:r>
            <a:r>
              <a:rPr b="1" dirty="0" sz="4000" lang="en-US" err="1"/>
              <a:t>schistosomiasis</a:t>
            </a:r>
            <a:r>
              <a:rPr b="1" dirty="0" sz="4000" lang="en-US"/>
              <a:t>, </a:t>
            </a:r>
            <a:r>
              <a:rPr b="1" dirty="0" sz="4000" lang="en-US" err="1"/>
              <a:t>dracunculosis</a:t>
            </a:r>
            <a:r>
              <a:rPr b="1" dirty="0" sz="4000" lang="en-US"/>
              <a:t>, </a:t>
            </a:r>
            <a:r>
              <a:rPr b="1" dirty="0" sz="4000" lang="en-US" err="1"/>
              <a:t>leishmaniasis</a:t>
            </a:r>
            <a:r>
              <a:rPr b="1" dirty="0" sz="4000" lang="en-US"/>
              <a:t> and malaria.</a:t>
            </a:r>
          </a:p>
          <a:p>
            <a:pPr lvl="0"/>
            <a:r>
              <a:rPr b="1" dirty="0" sz="4500" lang="en-US"/>
              <a:t>Zoonotic diseases (diseases of contact with animals or animal products) such as </a:t>
            </a:r>
            <a:r>
              <a:rPr b="1" dirty="0" sz="4500" lang="en-US" err="1"/>
              <a:t>anthax</a:t>
            </a:r>
            <a:r>
              <a:rPr b="1" dirty="0" sz="4500" lang="en-US"/>
              <a:t>, brucellosis, rabies, </a:t>
            </a:r>
            <a:r>
              <a:rPr b="1" dirty="0" sz="4500" lang="en-US" err="1"/>
              <a:t>hydatidosis</a:t>
            </a:r>
            <a:r>
              <a:rPr b="1" dirty="0" sz="4500" lang="en-US"/>
              <a:t>, tetanus</a:t>
            </a:r>
          </a:p>
        </p:txBody>
      </p:sp>
      <p:sp>
        <p:nvSpPr>
          <p:cNvPr id="1049433" name="Title 2"/>
          <p:cNvSpPr>
            <a:spLocks noGrp="1"/>
          </p:cNvSpPr>
          <p:nvPr>
            <p:ph type="title"/>
          </p:nvPr>
        </p:nvSpPr>
        <p:spPr/>
        <p:txBody>
          <a:bodyPr>
            <a:normAutofit fontScale="90000"/>
          </a:bodyPr>
          <a:p>
            <a:pPr algn="ctr"/>
            <a:r>
              <a:rPr dirty="0" lang="en-US"/>
              <a:t>Classification of Communicable Diseases</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959" name=""/>
        <p:cNvGrpSpPr/>
        <p:nvPr/>
      </p:nvGrpSpPr>
      <p:grpSpPr>
        <a:xfrm>
          <a:off x="0" y="0"/>
          <a:ext cx="0" cy="0"/>
          <a:chOff x="0" y="0"/>
          <a:chExt cx="0" cy="0"/>
        </a:xfrm>
      </p:grpSpPr>
      <p:sp>
        <p:nvSpPr>
          <p:cNvPr id="1049434" name="Content Placeholder 1"/>
          <p:cNvSpPr>
            <a:spLocks noGrp="1"/>
          </p:cNvSpPr>
          <p:nvPr>
            <p:ph idx="1"/>
          </p:nvPr>
        </p:nvSpPr>
        <p:spPr/>
        <p:txBody>
          <a:bodyPr>
            <a:normAutofit fontScale="92500" lnSpcReduction="10000"/>
          </a:bodyPr>
          <a:p>
            <a:pPr lvl="0"/>
            <a:r>
              <a:rPr b="1" dirty="0" sz="2800" lang="en-US"/>
              <a:t>Diseases caused by </a:t>
            </a:r>
            <a:r>
              <a:rPr b="1" dirty="0" sz="2800" lang="en-US" err="1"/>
              <a:t>Faecal</a:t>
            </a:r>
            <a:r>
              <a:rPr b="1" dirty="0" sz="2800" lang="en-US"/>
              <a:t> – oral contamination such as acute gastro-enteritis, bacillary dysentery, campylobacter </a:t>
            </a:r>
            <a:r>
              <a:rPr b="1" dirty="0" sz="2800" lang="en-US" err="1"/>
              <a:t>jejuni</a:t>
            </a:r>
            <a:r>
              <a:rPr b="1" dirty="0" sz="2800" lang="en-US"/>
              <a:t>, </a:t>
            </a:r>
            <a:r>
              <a:rPr b="1" dirty="0" sz="2800" lang="en-US" err="1"/>
              <a:t>giadiasis</a:t>
            </a:r>
            <a:r>
              <a:rPr b="1" dirty="0" sz="2800" lang="en-US"/>
              <a:t>, </a:t>
            </a:r>
            <a:r>
              <a:rPr b="1" dirty="0" sz="2800" lang="en-US" err="1"/>
              <a:t>amoebiasis</a:t>
            </a:r>
            <a:r>
              <a:rPr b="1" dirty="0" sz="2800" lang="en-US"/>
              <a:t>, cholera, enteric fevers, food poisoning, poliomyelitis, viral hepatitis.</a:t>
            </a:r>
            <a:r>
              <a:rPr b="1" dirty="0" sz="2800" i="1" lang="en-US"/>
              <a:t> </a:t>
            </a:r>
            <a:endParaRPr b="1" dirty="0" sz="2800" lang="en-US"/>
          </a:p>
          <a:p>
            <a:pPr lvl="0"/>
            <a:r>
              <a:rPr b="1" dirty="0" sz="2800" lang="en-US"/>
              <a:t>Helminthic diseases such as </a:t>
            </a:r>
            <a:r>
              <a:rPr b="1" dirty="0" sz="2800" lang="en-US" err="1"/>
              <a:t>ascariasis</a:t>
            </a:r>
            <a:r>
              <a:rPr b="1" dirty="0" sz="2800" lang="en-US"/>
              <a:t>, </a:t>
            </a:r>
            <a:r>
              <a:rPr b="1" dirty="0" sz="2800" lang="en-US" err="1"/>
              <a:t>enterobiasis</a:t>
            </a:r>
            <a:r>
              <a:rPr b="1" dirty="0" sz="2800" lang="en-US"/>
              <a:t>, </a:t>
            </a:r>
            <a:r>
              <a:rPr b="1" dirty="0" sz="2800" lang="en-US" err="1"/>
              <a:t>trichuriasis</a:t>
            </a:r>
            <a:r>
              <a:rPr b="1" dirty="0" sz="2800" lang="en-US"/>
              <a:t>, hookworm, </a:t>
            </a:r>
            <a:r>
              <a:rPr b="1" dirty="0" sz="2800" lang="en-US" err="1"/>
              <a:t>strongyloidiasis</a:t>
            </a:r>
            <a:r>
              <a:rPr b="1" dirty="0" sz="2800" lang="en-US"/>
              <a:t>, </a:t>
            </a:r>
            <a:r>
              <a:rPr b="1" dirty="0" sz="2800" lang="en-US" err="1"/>
              <a:t>taeniasis</a:t>
            </a:r>
            <a:r>
              <a:rPr b="1" dirty="0" sz="2800" lang="en-US"/>
              <a:t>, </a:t>
            </a:r>
            <a:r>
              <a:rPr b="1" dirty="0" sz="2800" lang="en-US" err="1"/>
              <a:t>hydatidosis</a:t>
            </a:r>
            <a:r>
              <a:rPr b="1" dirty="0" sz="2800" lang="en-US"/>
              <a:t>. </a:t>
            </a:r>
          </a:p>
          <a:p>
            <a:pPr lvl="0"/>
            <a:r>
              <a:rPr b="1" dirty="0" sz="2800" lang="en-US"/>
              <a:t>Airborne diseases such as acute respiratory infections, meningitis (bacterial and fungal) tuberculosis and leprosy</a:t>
            </a:r>
            <a:r>
              <a:rPr dirty="0" lang="en-US"/>
              <a:t>.</a:t>
            </a:r>
            <a:r>
              <a:rPr b="1" dirty="0" lang="en-US"/>
              <a:t> </a:t>
            </a:r>
            <a:endParaRPr dirty="0" lang="en-US"/>
          </a:p>
          <a:p>
            <a:endParaRPr dirty="0" lang="en-US"/>
          </a:p>
          <a:p>
            <a:endParaRPr dirty="0" lang="en-US"/>
          </a:p>
        </p:txBody>
      </p:sp>
      <p:sp>
        <p:nvSpPr>
          <p:cNvPr id="1049435" name="Title 2"/>
          <p:cNvSpPr>
            <a:spLocks noGrp="1"/>
          </p:cNvSpPr>
          <p:nvPr>
            <p:ph type="title"/>
          </p:nvPr>
        </p:nvSpPr>
        <p:spPr/>
        <p:txBody>
          <a:bodyPr/>
          <a:p>
            <a:r>
              <a:rPr dirty="0" lang="en-US"/>
              <a:t>CONT</a:t>
            </a:r>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960" name=""/>
        <p:cNvGrpSpPr/>
        <p:nvPr/>
      </p:nvGrpSpPr>
      <p:grpSpPr>
        <a:xfrm>
          <a:off x="0" y="0"/>
          <a:ext cx="0" cy="0"/>
          <a:chOff x="0" y="0"/>
          <a:chExt cx="0" cy="0"/>
        </a:xfrm>
      </p:grpSpPr>
      <p:sp>
        <p:nvSpPr>
          <p:cNvPr id="1049436" name="Content Placeholder 1"/>
          <p:cNvSpPr>
            <a:spLocks noGrp="1"/>
          </p:cNvSpPr>
          <p:nvPr>
            <p:ph idx="1"/>
          </p:nvPr>
        </p:nvSpPr>
        <p:spPr/>
        <p:txBody>
          <a:bodyPr>
            <a:normAutofit fontScale="85000" lnSpcReduction="10000"/>
          </a:bodyPr>
          <a:p>
            <a:r>
              <a:rPr b="1" dirty="0" lang="en-US"/>
              <a:t>The disease transmission process has three components.  These are: source, transmission route and susceptible host.</a:t>
            </a:r>
          </a:p>
          <a:p>
            <a:r>
              <a:rPr b="1" dirty="0" lang="en-US"/>
              <a:t>The SOURCE is the origin of the disease causing organism.  This could be an infected person, animal, place or object. </a:t>
            </a:r>
          </a:p>
          <a:p>
            <a:pPr>
              <a:buNone/>
            </a:pPr>
            <a:r>
              <a:rPr b="1" dirty="0" lang="en-US"/>
              <a:t>The mode of spread of an infectious agent from the infected host or source to a new susceptible person is called ROUTE OF TRANSMISSION</a:t>
            </a:r>
          </a:p>
          <a:p>
            <a:pPr>
              <a:buNone/>
            </a:pPr>
            <a:r>
              <a:rPr b="1" dirty="0" lang="en-US"/>
              <a:t>The main transmission routes are; </a:t>
            </a:r>
          </a:p>
          <a:p>
            <a:pPr lvl="0"/>
            <a:r>
              <a:rPr b="1" dirty="0" lang="en-US"/>
              <a:t>Direct contact, for example sexual contact</a:t>
            </a:r>
          </a:p>
          <a:p>
            <a:pPr lvl="0"/>
            <a:r>
              <a:rPr b="1" dirty="0" lang="en-US"/>
              <a:t>Vectors such as mosquitoes</a:t>
            </a:r>
          </a:p>
          <a:p>
            <a:pPr lvl="0"/>
            <a:r>
              <a:rPr b="1" dirty="0" lang="en-US" err="1"/>
              <a:t>Faecal</a:t>
            </a:r>
            <a:r>
              <a:rPr b="1" dirty="0" lang="en-US"/>
              <a:t>-oral (ingesting contaminated food and water)</a:t>
            </a:r>
          </a:p>
        </p:txBody>
      </p:sp>
      <p:sp>
        <p:nvSpPr>
          <p:cNvPr id="1049437" name="Title 2"/>
          <p:cNvSpPr>
            <a:spLocks noGrp="1"/>
          </p:cNvSpPr>
          <p:nvPr>
            <p:ph type="title"/>
          </p:nvPr>
        </p:nvSpPr>
        <p:spPr/>
        <p:txBody>
          <a:bodyPr>
            <a:normAutofit fontScale="90000"/>
          </a:bodyPr>
          <a:p>
            <a:pPr algn="ctr"/>
            <a:br>
              <a:rPr dirty="0" i="1" lang="en-US"/>
            </a:br>
            <a:r>
              <a:rPr dirty="0" lang="en-US"/>
              <a:t>DISEASE TRANSMISSION</a:t>
            </a:r>
            <a:br>
              <a:rPr dirty="0" i="1" lang="en-US"/>
            </a:br>
            <a:endParaRPr dirty="0" lang="en-US"/>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961" name=""/>
        <p:cNvGrpSpPr/>
        <p:nvPr/>
      </p:nvGrpSpPr>
      <p:grpSpPr>
        <a:xfrm>
          <a:off x="0" y="0"/>
          <a:ext cx="0" cy="0"/>
          <a:chOff x="0" y="0"/>
          <a:chExt cx="0" cy="0"/>
        </a:xfrm>
      </p:grpSpPr>
      <p:sp>
        <p:nvSpPr>
          <p:cNvPr id="1049438" name="Content Placeholder 1"/>
          <p:cNvSpPr>
            <a:spLocks noGrp="1"/>
          </p:cNvSpPr>
          <p:nvPr>
            <p:ph idx="1"/>
          </p:nvPr>
        </p:nvSpPr>
        <p:spPr/>
        <p:txBody>
          <a:bodyPr>
            <a:normAutofit fontScale="92500" lnSpcReduction="20000"/>
          </a:bodyPr>
          <a:p>
            <a:pPr lvl="0"/>
            <a:r>
              <a:rPr b="1" dirty="0" lang="en-US"/>
              <a:t>Airborne </a:t>
            </a:r>
          </a:p>
          <a:p>
            <a:pPr lvl="0"/>
            <a:r>
              <a:rPr b="1" dirty="0" lang="en-US"/>
              <a:t>Trans-placental (mother to </a:t>
            </a:r>
            <a:r>
              <a:rPr b="1" dirty="0" lang="en-US" err="1"/>
              <a:t>foetus</a:t>
            </a:r>
            <a:r>
              <a:rPr b="1" dirty="0" lang="en-US"/>
              <a:t>)</a:t>
            </a:r>
          </a:p>
          <a:p>
            <a:pPr lvl="0"/>
            <a:r>
              <a:rPr b="1" dirty="0" lang="en-US"/>
              <a:t>Blood contact (transfusion, surgery, injection)</a:t>
            </a:r>
          </a:p>
          <a:p>
            <a:r>
              <a:rPr b="1" dirty="0" lang="en-US"/>
              <a:t>Contact with animals or their products that are infected</a:t>
            </a:r>
          </a:p>
          <a:p>
            <a:pPr>
              <a:buNone/>
            </a:pPr>
            <a:r>
              <a:rPr b="1" dirty="0" lang="en-US"/>
              <a:t>A Susceptible host is an individual who has low resistance to a particular disease. This may be due to various factors such as:</a:t>
            </a:r>
          </a:p>
          <a:p>
            <a:pPr lvl="0"/>
            <a:r>
              <a:rPr b="1" dirty="0" lang="en-US"/>
              <a:t>Lack of previous contact with the disease, hence no immune cells</a:t>
            </a:r>
          </a:p>
          <a:p>
            <a:pPr lvl="0"/>
            <a:r>
              <a:rPr b="1" dirty="0" lang="en-US" err="1"/>
              <a:t>Immuno</a:t>
            </a:r>
            <a:r>
              <a:rPr b="1" dirty="0" lang="en-US"/>
              <a:t>-suppressive illnesses such as AIDS</a:t>
            </a:r>
          </a:p>
          <a:p>
            <a:pPr lvl="0"/>
            <a:r>
              <a:rPr b="1" dirty="0" lang="en-US"/>
              <a:t>Malnutrition</a:t>
            </a:r>
          </a:p>
          <a:p>
            <a:r>
              <a:rPr b="1" dirty="0" lang="en-US"/>
              <a:t>Drugs that a person may be consuming</a:t>
            </a:r>
          </a:p>
        </p:txBody>
      </p:sp>
      <p:sp>
        <p:nvSpPr>
          <p:cNvPr id="1049439" name="Title 2"/>
          <p:cNvSpPr>
            <a:spLocks noGrp="1"/>
          </p:cNvSpPr>
          <p:nvPr>
            <p:ph type="title"/>
          </p:nvPr>
        </p:nvSpPr>
        <p:spPr/>
        <p:txBody>
          <a:bodyPr/>
          <a:p>
            <a:r>
              <a:rPr dirty="0" lang="en-US"/>
              <a:t>cont</a:t>
            </a:r>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962" name=""/>
        <p:cNvGrpSpPr/>
        <p:nvPr/>
      </p:nvGrpSpPr>
      <p:grpSpPr>
        <a:xfrm>
          <a:off x="0" y="0"/>
          <a:ext cx="0" cy="0"/>
          <a:chOff x="0" y="0"/>
          <a:chExt cx="0" cy="0"/>
        </a:xfrm>
      </p:grpSpPr>
      <p:sp>
        <p:nvSpPr>
          <p:cNvPr id="1049440" name="Title 1"/>
          <p:cNvSpPr>
            <a:spLocks noGrp="1"/>
          </p:cNvSpPr>
          <p:nvPr>
            <p:ph type="ctrTitle"/>
          </p:nvPr>
        </p:nvSpPr>
        <p:spPr/>
        <p:txBody>
          <a:bodyPr/>
          <a:p>
            <a:r>
              <a:rPr dirty="0" lang="en-GB"/>
              <a:t>COMMUNITY DIAGNOSIS</a:t>
            </a:r>
            <a:endParaRPr dirty="0" lang="en-US"/>
          </a:p>
        </p:txBody>
      </p:sp>
      <p:sp>
        <p:nvSpPr>
          <p:cNvPr id="1049441" name="Subtitle 2"/>
          <p:cNvSpPr>
            <a:spLocks noGrp="1"/>
          </p:cNvSpPr>
          <p:nvPr>
            <p:ph type="subTitle" idx="1"/>
          </p:nvPr>
        </p:nvSpPr>
        <p:spPr/>
        <p:txBody>
          <a:bodyPr>
            <a:noAutofit/>
          </a:bodyPr>
          <a:p>
            <a:pPr algn="ctr"/>
            <a:r>
              <a:rPr b="1" dirty="0" sz="4000" lang="en-US"/>
              <a:t>INTRODUCTION TO COMMUNITY DIAGNOSIS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8732" name="Content Placeholder 1"/>
          <p:cNvSpPr>
            <a:spLocks noGrp="1"/>
          </p:cNvSpPr>
          <p:nvPr>
            <p:ph idx="1"/>
          </p:nvPr>
        </p:nvSpPr>
        <p:spPr/>
        <p:txBody>
          <a:bodyPr>
            <a:normAutofit fontScale="96296" lnSpcReduction="20000"/>
          </a:bodyPr>
          <a:p>
            <a:pPr>
              <a:buNone/>
            </a:pPr>
            <a:r>
              <a:rPr b="1" dirty="0" lang="en-US"/>
              <a:t>3.</a:t>
            </a:r>
            <a:r>
              <a:rPr b="1" dirty="0" i="1" lang="en-US">
                <a:solidFill>
                  <a:srgbClr val="FF0000"/>
                </a:solidFill>
              </a:rPr>
              <a:t>Hypnozoites</a:t>
            </a:r>
            <a:r>
              <a:rPr b="1" dirty="0" lang="en-US"/>
              <a:t> : This stage only occurs in Plasmodium </a:t>
            </a:r>
            <a:r>
              <a:rPr b="1" dirty="0" lang="en-US" err="1"/>
              <a:t>ovale</a:t>
            </a:r>
            <a:r>
              <a:rPr b="1" dirty="0" lang="en-US"/>
              <a:t> and </a:t>
            </a:r>
            <a:r>
              <a:rPr b="1" dirty="0" lang="en-US" err="1"/>
              <a:t>P.vivax</a:t>
            </a:r>
            <a:r>
              <a:rPr b="1" dirty="0" lang="en-US"/>
              <a:t>. The </a:t>
            </a:r>
            <a:r>
              <a:rPr b="1" dirty="0" lang="en-US" err="1"/>
              <a:t>hypnozoite</a:t>
            </a:r>
            <a:r>
              <a:rPr b="1" dirty="0" lang="en-US"/>
              <a:t> mature unpredictably and release new merozoites responsible for recurrent infections </a:t>
            </a:r>
            <a:r>
              <a:rPr b="1" dirty="0" lang="en-US" err="1"/>
              <a:t>upto</a:t>
            </a:r>
            <a:r>
              <a:rPr b="1" dirty="0" lang="en-US"/>
              <a:t> 18 months after primary infection.</a:t>
            </a:r>
          </a:p>
          <a:p>
            <a:pPr>
              <a:buNone/>
            </a:pPr>
            <a:r>
              <a:rPr b="1" dirty="0" lang="en-US"/>
              <a:t>4. </a:t>
            </a:r>
            <a:r>
              <a:rPr b="1" dirty="0" lang="en-US" err="1"/>
              <a:t>Erythrocytic</a:t>
            </a:r>
            <a:r>
              <a:rPr b="1" dirty="0" lang="en-US"/>
              <a:t> or blood stage: Merozoites released from liver invade individual red blood cells and mature to become </a:t>
            </a:r>
            <a:r>
              <a:rPr b="1" dirty="0" i="1" lang="en-US" err="1">
                <a:solidFill>
                  <a:srgbClr val="FF0000"/>
                </a:solidFill>
              </a:rPr>
              <a:t>Trophozoites</a:t>
            </a:r>
            <a:r>
              <a:rPr b="1" dirty="0" lang="en-US"/>
              <a:t> and then develop with RBCs into </a:t>
            </a:r>
            <a:r>
              <a:rPr b="1" dirty="0" i="1" lang="en-US">
                <a:solidFill>
                  <a:srgbClr val="FF0000"/>
                </a:solidFill>
              </a:rPr>
              <a:t>blood </a:t>
            </a:r>
            <a:r>
              <a:rPr b="1" dirty="0" i="1" lang="en-US" err="1">
                <a:solidFill>
                  <a:srgbClr val="FF0000"/>
                </a:solidFill>
              </a:rPr>
              <a:t>schizonts</a:t>
            </a:r>
            <a:r>
              <a:rPr b="1" dirty="0" i="1" lang="en-US">
                <a:solidFill>
                  <a:srgbClr val="FF0000"/>
                </a:solidFill>
              </a:rPr>
              <a:t>.</a:t>
            </a:r>
          </a:p>
          <a:p>
            <a:pPr>
              <a:buNone/>
            </a:pPr>
            <a:r>
              <a:rPr b="1" dirty="0" lang="en-US"/>
              <a:t>The</a:t>
            </a:r>
            <a:r>
              <a:rPr b="1" dirty="0" i="1" lang="en-US">
                <a:solidFill>
                  <a:srgbClr val="FF0000"/>
                </a:solidFill>
              </a:rPr>
              <a:t> </a:t>
            </a:r>
            <a:r>
              <a:rPr b="1" dirty="0" lang="en-US" err="1"/>
              <a:t>schizonts</a:t>
            </a:r>
            <a:r>
              <a:rPr b="1" dirty="0" lang="en-US"/>
              <a:t> then rapture the RBC releasing numerous merozoites which invade new RBCs.This part of cycle causes clinical illness and the length of time each RBC cycle gives periodicity of the symptoms</a:t>
            </a:r>
            <a:r>
              <a:rPr dirty="0" lang="en-US"/>
              <a:t>.</a:t>
            </a:r>
          </a:p>
        </p:txBody>
      </p:sp>
      <p:sp>
        <p:nvSpPr>
          <p:cNvPr id="1048733" name="Title 2"/>
          <p:cNvSpPr>
            <a:spLocks noGrp="1"/>
          </p:cNvSpPr>
          <p:nvPr>
            <p:ph type="title"/>
          </p:nvPr>
        </p:nvSpPr>
        <p:spPr/>
        <p:txBody>
          <a:bodyPr/>
          <a:p>
            <a:r>
              <a:rPr dirty="0" lang="en-US"/>
              <a:t>cont</a:t>
            </a:r>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963" name=""/>
        <p:cNvGrpSpPr/>
        <p:nvPr/>
      </p:nvGrpSpPr>
      <p:grpSpPr>
        <a:xfrm>
          <a:off x="0" y="0"/>
          <a:ext cx="0" cy="0"/>
          <a:chOff x="0" y="0"/>
          <a:chExt cx="0" cy="0"/>
        </a:xfrm>
      </p:grpSpPr>
      <p:sp>
        <p:nvSpPr>
          <p:cNvPr id="1049442" name="Content Placeholder 1"/>
          <p:cNvSpPr>
            <a:spLocks noGrp="1"/>
          </p:cNvSpPr>
          <p:nvPr>
            <p:ph idx="1"/>
          </p:nvPr>
        </p:nvSpPr>
        <p:spPr/>
        <p:txBody>
          <a:bodyPr>
            <a:normAutofit fontScale="92500" lnSpcReduction="10000"/>
          </a:bodyPr>
          <a:p>
            <a:r>
              <a:rPr b="1" dirty="0" lang="en-GB"/>
              <a:t>By the end of this unit you will be able to: </a:t>
            </a:r>
            <a:endParaRPr b="1" dirty="0" lang="en-US"/>
          </a:p>
          <a:p>
            <a:pPr lvl="0"/>
            <a:r>
              <a:rPr b="1" dirty="0" lang="en-GB"/>
              <a:t> Describe the concept and purpose of community diagnosis</a:t>
            </a:r>
            <a:endParaRPr b="1" dirty="0" lang="en-US"/>
          </a:p>
          <a:p>
            <a:pPr lvl="0"/>
            <a:r>
              <a:rPr b="1" dirty="0" lang="en-GB"/>
              <a:t> Explain how to plan a community diagnosis survey</a:t>
            </a:r>
            <a:endParaRPr b="1" dirty="0" lang="en-US"/>
          </a:p>
          <a:p>
            <a:pPr lvl="0"/>
            <a:r>
              <a:rPr b="1" dirty="0" lang="en-GB"/>
              <a:t> Describe how to develop and pre-test tools for </a:t>
            </a:r>
            <a:br>
              <a:rPr b="1" dirty="0" lang="en-GB"/>
            </a:br>
            <a:r>
              <a:rPr b="1" dirty="0" lang="en-GB"/>
              <a:t> data collection   </a:t>
            </a:r>
            <a:endParaRPr b="1" dirty="0" lang="en-US"/>
          </a:p>
          <a:p>
            <a:pPr lvl="0"/>
            <a:r>
              <a:rPr b="1" dirty="0" lang="en-GB"/>
              <a:t> Explain how to execute a survey</a:t>
            </a:r>
            <a:endParaRPr b="1" dirty="0" lang="en-US"/>
          </a:p>
          <a:p>
            <a:pPr lvl="0"/>
            <a:r>
              <a:rPr b="1" dirty="0" lang="en-GB"/>
              <a:t> State how to write and disseminate a</a:t>
            </a:r>
            <a:br>
              <a:rPr b="1" dirty="0" lang="en-GB"/>
            </a:br>
            <a:r>
              <a:rPr b="1" dirty="0" lang="en-GB"/>
              <a:t> community diagnosis report and plan community action</a:t>
            </a:r>
            <a:endParaRPr b="1" dirty="0" lang="en-US"/>
          </a:p>
          <a:p>
            <a:r>
              <a:rPr b="1" dirty="0" lang="en-US"/>
              <a:t> </a:t>
            </a:r>
          </a:p>
          <a:p>
            <a:endParaRPr dirty="0" lang="en-US"/>
          </a:p>
        </p:txBody>
      </p:sp>
      <p:sp>
        <p:nvSpPr>
          <p:cNvPr id="1049443" name="Title 2"/>
          <p:cNvSpPr>
            <a:spLocks noGrp="1"/>
          </p:cNvSpPr>
          <p:nvPr>
            <p:ph type="title"/>
          </p:nvPr>
        </p:nvSpPr>
        <p:spPr/>
        <p:txBody>
          <a:bodyPr/>
          <a:p>
            <a:r>
              <a:rPr dirty="0" lang="en-US"/>
              <a:t>INTRODUCTION</a:t>
            </a:r>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964" name=""/>
        <p:cNvGrpSpPr/>
        <p:nvPr/>
      </p:nvGrpSpPr>
      <p:grpSpPr>
        <a:xfrm>
          <a:off x="0" y="0"/>
          <a:ext cx="0" cy="0"/>
          <a:chOff x="0" y="0"/>
          <a:chExt cx="0" cy="0"/>
        </a:xfrm>
      </p:grpSpPr>
      <p:sp>
        <p:nvSpPr>
          <p:cNvPr id="1049444" name="Content Placeholder 1"/>
          <p:cNvSpPr>
            <a:spLocks noGrp="1"/>
          </p:cNvSpPr>
          <p:nvPr>
            <p:ph idx="1"/>
          </p:nvPr>
        </p:nvSpPr>
        <p:spPr/>
        <p:txBody>
          <a:bodyPr>
            <a:normAutofit lnSpcReduction="10000"/>
          </a:bodyPr>
          <a:p>
            <a:r>
              <a:rPr b="1" dirty="0" lang="en-GB"/>
              <a:t>Community diagnosis is a process through which health workers together with members of the community identify the community’s priority health problems, and together make plans of action and implement them.</a:t>
            </a:r>
          </a:p>
          <a:p>
            <a:r>
              <a:rPr b="1" dirty="0" lang="en-GB"/>
              <a:t> It points out where the health services should put their main efforts and resources</a:t>
            </a:r>
          </a:p>
          <a:p>
            <a:r>
              <a:rPr b="1" dirty="0" lang="en-GB"/>
              <a:t>The community diagnosis concept therefore stresses that the community must identify its problems, prioritise them and draw a plan of action to address the identified problems</a:t>
            </a:r>
            <a:endParaRPr b="1" dirty="0" lang="en-US"/>
          </a:p>
        </p:txBody>
      </p:sp>
      <p:sp>
        <p:nvSpPr>
          <p:cNvPr id="1049445" name="Title 2"/>
          <p:cNvSpPr>
            <a:spLocks noGrp="1"/>
          </p:cNvSpPr>
          <p:nvPr>
            <p:ph type="title"/>
          </p:nvPr>
        </p:nvSpPr>
        <p:spPr/>
        <p:txBody>
          <a:bodyPr>
            <a:normAutofit fontScale="90000"/>
          </a:bodyPr>
          <a:p>
            <a:r>
              <a:rPr dirty="0" lang="en-US"/>
              <a:t>WHAT IS COMMUNITY DIAGNOSIS</a:t>
            </a:r>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965" name=""/>
        <p:cNvGrpSpPr/>
        <p:nvPr/>
      </p:nvGrpSpPr>
      <p:grpSpPr>
        <a:xfrm>
          <a:off x="0" y="0"/>
          <a:ext cx="0" cy="0"/>
          <a:chOff x="0" y="0"/>
          <a:chExt cx="0" cy="0"/>
        </a:xfrm>
      </p:grpSpPr>
      <p:sp>
        <p:nvSpPr>
          <p:cNvPr id="1049446" name="Content Placeholder 1"/>
          <p:cNvSpPr>
            <a:spLocks noGrp="1"/>
          </p:cNvSpPr>
          <p:nvPr>
            <p:ph idx="1"/>
          </p:nvPr>
        </p:nvSpPr>
        <p:spPr/>
        <p:txBody>
          <a:bodyPr/>
          <a:p>
            <a:r>
              <a:rPr b="1" dirty="0" lang="en-GB"/>
              <a:t>The community then implements this plan to resolve the problems. </a:t>
            </a:r>
          </a:p>
          <a:p>
            <a:r>
              <a:rPr b="1" dirty="0" lang="en-GB"/>
              <a:t>It emphasises total community involvement. This is because the community knows its problems and priorities better than the health worker.</a:t>
            </a:r>
          </a:p>
          <a:p>
            <a:r>
              <a:rPr b="1" dirty="0" lang="en-GB"/>
              <a:t> When they actively participate in solving these issues they become bound by the decisions they make and feel motivated to see the plans through</a:t>
            </a:r>
            <a:r>
              <a:rPr dirty="0" lang="en-GB"/>
              <a:t>. </a:t>
            </a:r>
            <a:endParaRPr dirty="0" lang="en-US"/>
          </a:p>
          <a:p>
            <a:endParaRPr dirty="0" lang="en-US"/>
          </a:p>
        </p:txBody>
      </p:sp>
      <p:sp>
        <p:nvSpPr>
          <p:cNvPr id="1049447" name="Title 2"/>
          <p:cNvSpPr>
            <a:spLocks noGrp="1"/>
          </p:cNvSpPr>
          <p:nvPr>
            <p:ph type="title"/>
          </p:nvPr>
        </p:nvSpPr>
        <p:spPr/>
        <p:txBody>
          <a:bodyPr/>
          <a:p>
            <a:r>
              <a:rPr dirty="0" lang="en-US"/>
              <a:t>CONT</a:t>
            </a:r>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966" name=""/>
        <p:cNvGrpSpPr/>
        <p:nvPr/>
      </p:nvGrpSpPr>
      <p:grpSpPr>
        <a:xfrm>
          <a:off x="0" y="0"/>
          <a:ext cx="0" cy="0"/>
          <a:chOff x="0" y="0"/>
          <a:chExt cx="0" cy="0"/>
        </a:xfrm>
      </p:grpSpPr>
      <p:sp>
        <p:nvSpPr>
          <p:cNvPr id="1049448" name="Content Placeholder 1"/>
          <p:cNvSpPr>
            <a:spLocks noGrp="1"/>
          </p:cNvSpPr>
          <p:nvPr>
            <p:ph idx="1"/>
          </p:nvPr>
        </p:nvSpPr>
        <p:spPr/>
        <p:txBody>
          <a:bodyPr>
            <a:normAutofit lnSpcReduction="10000"/>
          </a:bodyPr>
          <a:p>
            <a:pPr>
              <a:buNone/>
            </a:pPr>
            <a:r>
              <a:rPr b="1" dirty="0" sz="3200" lang="en-US"/>
              <a:t>Indicators of health are variables used for the assessment of community health </a:t>
            </a:r>
          </a:p>
          <a:p>
            <a:pPr>
              <a:buNone/>
            </a:pPr>
            <a:r>
              <a:rPr b="1" dirty="0" sz="3200" lang="en-US"/>
              <a:t>Health indicators can be classified as:</a:t>
            </a:r>
            <a:br>
              <a:rPr b="1" dirty="0" sz="3200" lang="en-US"/>
            </a:br>
            <a:r>
              <a:rPr b="1" dirty="0" sz="3200" lang="en-US"/>
              <a:t>Mortality indicators</a:t>
            </a:r>
          </a:p>
          <a:p>
            <a:r>
              <a:rPr b="1" dirty="0" sz="3200" lang="en-US"/>
              <a:t>Morbidity indicators</a:t>
            </a:r>
          </a:p>
          <a:p>
            <a:r>
              <a:rPr b="1" dirty="0" sz="3200" lang="en-US"/>
              <a:t>Disability rates</a:t>
            </a:r>
          </a:p>
          <a:p>
            <a:r>
              <a:rPr b="1" dirty="0" sz="3200" lang="en-US"/>
              <a:t>Nutritional status indicators</a:t>
            </a:r>
          </a:p>
          <a:p>
            <a:r>
              <a:rPr b="1" dirty="0" sz="3200" lang="en-US"/>
              <a:t>Health care delivery indicators</a:t>
            </a:r>
          </a:p>
          <a:p>
            <a:endParaRPr dirty="0" lang="en-US"/>
          </a:p>
        </p:txBody>
      </p:sp>
      <p:sp>
        <p:nvSpPr>
          <p:cNvPr id="1049449" name="Title 2"/>
          <p:cNvSpPr>
            <a:spLocks noGrp="1"/>
          </p:cNvSpPr>
          <p:nvPr>
            <p:ph type="title"/>
          </p:nvPr>
        </p:nvSpPr>
        <p:spPr/>
        <p:txBody>
          <a:bodyPr/>
          <a:p>
            <a:r>
              <a:rPr dirty="0" lang="en-US"/>
              <a:t>Health indicators in community</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967" name=""/>
        <p:cNvGrpSpPr/>
        <p:nvPr/>
      </p:nvGrpSpPr>
      <p:grpSpPr>
        <a:xfrm>
          <a:off x="0" y="0"/>
          <a:ext cx="0" cy="0"/>
          <a:chOff x="0" y="0"/>
          <a:chExt cx="0" cy="0"/>
        </a:xfrm>
      </p:grpSpPr>
      <p:sp>
        <p:nvSpPr>
          <p:cNvPr id="1049450" name="Content Placeholder 1"/>
          <p:cNvSpPr>
            <a:spLocks noGrp="1"/>
          </p:cNvSpPr>
          <p:nvPr>
            <p:ph idx="1"/>
          </p:nvPr>
        </p:nvSpPr>
        <p:spPr/>
        <p:txBody>
          <a:bodyPr/>
          <a:p>
            <a:r>
              <a:rPr b="1" dirty="0" sz="3200" lang="en-US"/>
              <a:t>Utilization rates</a:t>
            </a:r>
          </a:p>
          <a:p>
            <a:r>
              <a:rPr b="1" dirty="0" sz="3200" lang="en-US"/>
              <a:t>Indicators of social and mental health</a:t>
            </a:r>
          </a:p>
          <a:p>
            <a:r>
              <a:rPr b="1" dirty="0" sz="3200" lang="en-US"/>
              <a:t>Environmental indicators</a:t>
            </a:r>
          </a:p>
          <a:p>
            <a:r>
              <a:rPr b="1" dirty="0" sz="3200" lang="en-US"/>
              <a:t>Socio-economic indicators</a:t>
            </a:r>
          </a:p>
          <a:p>
            <a:r>
              <a:rPr b="1" dirty="0" sz="3200" lang="en-US"/>
              <a:t>Health policy indicators</a:t>
            </a:r>
          </a:p>
          <a:p>
            <a:r>
              <a:rPr b="1" dirty="0" sz="3200" lang="en-US"/>
              <a:t>Indicators of quality of life</a:t>
            </a:r>
          </a:p>
          <a:p>
            <a:r>
              <a:rPr b="1" dirty="0" sz="3200" lang="en-US"/>
              <a:t>Other indicators</a:t>
            </a:r>
          </a:p>
          <a:p>
            <a:endParaRPr dirty="0" lang="en-US"/>
          </a:p>
        </p:txBody>
      </p:sp>
      <p:sp>
        <p:nvSpPr>
          <p:cNvPr id="1049451" name="Title 2"/>
          <p:cNvSpPr>
            <a:spLocks noGrp="1"/>
          </p:cNvSpPr>
          <p:nvPr>
            <p:ph type="title"/>
          </p:nvPr>
        </p:nvSpPr>
        <p:spPr/>
        <p:txBody>
          <a:bodyPr/>
          <a:p>
            <a:r>
              <a:rPr dirty="0" lang="en-US"/>
              <a:t>cont</a:t>
            </a:r>
          </a:p>
        </p:txBody>
      </p:sp>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968" name=""/>
        <p:cNvGrpSpPr/>
        <p:nvPr/>
      </p:nvGrpSpPr>
      <p:grpSpPr>
        <a:xfrm>
          <a:off x="0" y="0"/>
          <a:ext cx="0" cy="0"/>
          <a:chOff x="0" y="0"/>
          <a:chExt cx="0" cy="0"/>
        </a:xfrm>
      </p:grpSpPr>
      <p:sp>
        <p:nvSpPr>
          <p:cNvPr id="1049452" name="Content Placeholder 1"/>
          <p:cNvSpPr>
            <a:spLocks noGrp="1"/>
          </p:cNvSpPr>
          <p:nvPr>
            <p:ph idx="1"/>
          </p:nvPr>
        </p:nvSpPr>
        <p:spPr/>
        <p:txBody>
          <a:bodyPr>
            <a:normAutofit fontScale="85000" lnSpcReduction="10000"/>
          </a:bodyPr>
          <a:p>
            <a:pPr>
              <a:buNone/>
            </a:pPr>
            <a:r>
              <a:rPr b="1" dirty="0" lang="en-US"/>
              <a:t>In patient </a:t>
            </a:r>
            <a:r>
              <a:rPr b="1" dirty="0" lang="en-US" err="1"/>
              <a:t>diagnosis,the</a:t>
            </a:r>
            <a:r>
              <a:rPr b="1" dirty="0" lang="en-US"/>
              <a:t> following steps are followed:</a:t>
            </a:r>
          </a:p>
          <a:p>
            <a:pPr lvl="0">
              <a:buNone/>
            </a:pPr>
            <a:r>
              <a:rPr b="1" dirty="0" lang="en-GB"/>
              <a:t>1.greet and welcome the patient and offer them a seat</a:t>
            </a:r>
            <a:endParaRPr b="1" dirty="0" lang="en-US"/>
          </a:p>
          <a:p>
            <a:pPr>
              <a:buNone/>
            </a:pPr>
            <a:r>
              <a:rPr b="1" dirty="0" lang="en-GB"/>
              <a:t>2.  Ask for the patient's name, age, sex, marital, status and patient's residential address. </a:t>
            </a:r>
            <a:endParaRPr b="1" dirty="0" lang="en-US"/>
          </a:p>
          <a:p>
            <a:pPr>
              <a:buNone/>
            </a:pPr>
            <a:r>
              <a:rPr b="1" dirty="0" lang="en-GB"/>
              <a:t>3.Take history including details of the patient’s progress so far. </a:t>
            </a:r>
            <a:endParaRPr b="1" dirty="0" lang="en-US"/>
          </a:p>
          <a:p>
            <a:pPr>
              <a:buNone/>
            </a:pPr>
            <a:r>
              <a:rPr b="1" dirty="0" lang="en-GB"/>
              <a:t>4.Perform a physical examination. </a:t>
            </a:r>
            <a:endParaRPr b="1" dirty="0" lang="en-US"/>
          </a:p>
          <a:p>
            <a:pPr>
              <a:buNone/>
            </a:pPr>
            <a:r>
              <a:rPr b="1" dirty="0" lang="en-GB"/>
              <a:t>5.Carry out or request special </a:t>
            </a:r>
            <a:r>
              <a:rPr b="1" dirty="0" lang="en-GB" err="1"/>
              <a:t>nvestigations</a:t>
            </a:r>
            <a:r>
              <a:rPr b="1" dirty="0" lang="en-GB"/>
              <a:t>.</a:t>
            </a:r>
            <a:br>
              <a:rPr b="1" dirty="0" lang="en-GB"/>
            </a:br>
            <a:r>
              <a:rPr b="1" dirty="0" lang="en-GB"/>
              <a:t>Make a differential diagnosis, followed by a specific diagnosis once results of investigations are confirmed. You may even state the</a:t>
            </a:r>
            <a:br>
              <a:rPr b="1" dirty="0" lang="en-GB"/>
            </a:br>
            <a:r>
              <a:rPr b="1" dirty="0" lang="en-GB"/>
              <a:t>expected outcome</a:t>
            </a:r>
            <a:endParaRPr b="1" dirty="0" lang="en-US"/>
          </a:p>
        </p:txBody>
      </p:sp>
      <p:sp>
        <p:nvSpPr>
          <p:cNvPr id="1049453" name="Title 2"/>
          <p:cNvSpPr>
            <a:spLocks noGrp="1"/>
          </p:cNvSpPr>
          <p:nvPr>
            <p:ph type="title"/>
          </p:nvPr>
        </p:nvSpPr>
        <p:spPr/>
        <p:txBody>
          <a:bodyPr>
            <a:normAutofit fontScale="90000"/>
          </a:bodyPr>
          <a:p>
            <a:pPr algn="ctr"/>
            <a:br>
              <a:rPr dirty="0" lang="en-GB"/>
            </a:br>
            <a:r>
              <a:rPr dirty="0" lang="en-GB"/>
              <a:t>Patient Diagnosis versus Community Diagnosis </a:t>
            </a:r>
            <a:br>
              <a:rPr dirty="0" lang="en-US"/>
            </a:br>
            <a:endParaRPr dirty="0" lang="en-US"/>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969" name=""/>
        <p:cNvGrpSpPr/>
        <p:nvPr/>
      </p:nvGrpSpPr>
      <p:grpSpPr>
        <a:xfrm>
          <a:off x="0" y="0"/>
          <a:ext cx="0" cy="0"/>
          <a:chOff x="0" y="0"/>
          <a:chExt cx="0" cy="0"/>
        </a:xfrm>
      </p:grpSpPr>
      <p:sp>
        <p:nvSpPr>
          <p:cNvPr id="1049454" name="Content Placeholder 1"/>
          <p:cNvSpPr>
            <a:spLocks noGrp="1"/>
          </p:cNvSpPr>
          <p:nvPr>
            <p:ph idx="1"/>
          </p:nvPr>
        </p:nvSpPr>
        <p:spPr/>
        <p:txBody>
          <a:bodyPr>
            <a:normAutofit/>
          </a:bodyPr>
          <a:p>
            <a:r>
              <a:rPr b="1" dirty="0" lang="en-GB"/>
              <a:t>6.  Prescribe the most appropriate treatment.</a:t>
            </a:r>
            <a:br>
              <a:rPr b="1" dirty="0" lang="en-GB"/>
            </a:br>
            <a:r>
              <a:rPr b="1" dirty="0" lang="en-GB"/>
              <a:t>7.  Give the patient a date to return for review.  A patient with an acute condition should be hospitalised for monitoring and review. Depending on the presenting signs and symptoms, each time they are reviewed their diagnosis may change.  </a:t>
            </a:r>
            <a:br>
              <a:rPr b="1" dirty="0" lang="en-GB"/>
            </a:br>
            <a:r>
              <a:rPr b="1" dirty="0" lang="en-GB"/>
              <a:t>8.  As the patient improves discharge them</a:t>
            </a:r>
            <a:endParaRPr b="1" dirty="0" lang="en-US"/>
          </a:p>
        </p:txBody>
      </p:sp>
      <p:sp>
        <p:nvSpPr>
          <p:cNvPr id="1049455" name="Title 2"/>
          <p:cNvSpPr>
            <a:spLocks noGrp="1"/>
          </p:cNvSpPr>
          <p:nvPr>
            <p:ph type="title"/>
          </p:nvPr>
        </p:nvSpPr>
        <p:spPr/>
        <p:txBody>
          <a:bodyPr/>
          <a:p>
            <a:r>
              <a:rPr dirty="0" lang="en-US"/>
              <a:t>cont</a:t>
            </a:r>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970" name=""/>
        <p:cNvGrpSpPr/>
        <p:nvPr/>
      </p:nvGrpSpPr>
      <p:grpSpPr>
        <a:xfrm>
          <a:off x="0" y="0"/>
          <a:ext cx="0" cy="0"/>
          <a:chOff x="0" y="0"/>
          <a:chExt cx="0" cy="0"/>
        </a:xfrm>
      </p:grpSpPr>
      <p:sp>
        <p:nvSpPr>
          <p:cNvPr id="1049456" name="Content Placeholder 1"/>
          <p:cNvSpPr>
            <a:spLocks noGrp="1"/>
          </p:cNvSpPr>
          <p:nvPr>
            <p:ph idx="1"/>
          </p:nvPr>
        </p:nvSpPr>
        <p:spPr/>
        <p:txBody>
          <a:bodyPr>
            <a:normAutofit lnSpcReduction="10000"/>
          </a:bodyPr>
          <a:p>
            <a:r>
              <a:rPr b="1" dirty="0" sz="3600" lang="en-GB"/>
              <a:t>In community diagnosis, you follow the same basic steps as the ones you have seen in patient diagnosis. </a:t>
            </a:r>
          </a:p>
          <a:p>
            <a:r>
              <a:rPr b="1" dirty="0" sz="3600" lang="en-GB"/>
              <a:t>The only difference is that the amount of data is much greater and requires more lengthy analysis and processing</a:t>
            </a:r>
            <a:r>
              <a:rPr dirty="0" lang="en-GB"/>
              <a:t>. </a:t>
            </a:r>
            <a:endParaRPr dirty="0" lang="en-US"/>
          </a:p>
        </p:txBody>
      </p:sp>
      <p:sp>
        <p:nvSpPr>
          <p:cNvPr id="1049457" name="Title 2"/>
          <p:cNvSpPr>
            <a:spLocks noGrp="1"/>
          </p:cNvSpPr>
          <p:nvPr>
            <p:ph type="title"/>
          </p:nvPr>
        </p:nvSpPr>
        <p:spPr/>
        <p:txBody>
          <a:bodyPr/>
          <a:p>
            <a:r>
              <a:rPr dirty="0" lang="en-US"/>
              <a:t>cont</a:t>
            </a:r>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971" name=""/>
        <p:cNvGrpSpPr/>
        <p:nvPr/>
      </p:nvGrpSpPr>
      <p:grpSpPr>
        <a:xfrm>
          <a:off x="0" y="0"/>
          <a:ext cx="0" cy="0"/>
          <a:chOff x="0" y="0"/>
          <a:chExt cx="0" cy="0"/>
        </a:xfrm>
      </p:grpSpPr>
      <p:sp>
        <p:nvSpPr>
          <p:cNvPr id="1049458" name="Content Placeholder 1"/>
          <p:cNvSpPr>
            <a:spLocks noGrp="1"/>
          </p:cNvSpPr>
          <p:nvPr>
            <p:ph idx="1"/>
          </p:nvPr>
        </p:nvSpPr>
        <p:spPr/>
        <p:txBody>
          <a:bodyPr/>
          <a:p>
            <a:r>
              <a:rPr b="1" dirty="0" sz="2800" lang="en-GB"/>
              <a:t>In community diagnosis you start by collecting basic information. You collect information about the following:</a:t>
            </a:r>
            <a:endParaRPr b="1" dirty="0" sz="2800" lang="en-US"/>
          </a:p>
          <a:p>
            <a:pPr lvl="1">
              <a:buFont typeface="Wingdings" pitchFamily="2" charset="2"/>
              <a:buChar char="q"/>
            </a:pPr>
            <a:r>
              <a:rPr b="1" dirty="0" sz="2800" lang="en-GB"/>
              <a:t>Local people and their environment </a:t>
            </a:r>
            <a:endParaRPr b="1" dirty="0" sz="2800" lang="en-US"/>
          </a:p>
          <a:p>
            <a:pPr lvl="1">
              <a:buFont typeface="Wingdings" pitchFamily="2" charset="2"/>
              <a:buChar char="q"/>
            </a:pPr>
            <a:r>
              <a:rPr b="1" dirty="0" sz="2800" lang="en-GB"/>
              <a:t>The number of people and their distribution </a:t>
            </a:r>
            <a:endParaRPr b="1" dirty="0" sz="2800" lang="en-US"/>
          </a:p>
          <a:p>
            <a:pPr lvl="1">
              <a:buFont typeface="Wingdings" pitchFamily="2" charset="2"/>
              <a:buChar char="q"/>
            </a:pPr>
            <a:r>
              <a:rPr b="1" dirty="0" sz="2800" lang="en-GB"/>
              <a:t>The diseases the local people suffer from </a:t>
            </a:r>
            <a:endParaRPr b="1" dirty="0" sz="2800" lang="en-US"/>
          </a:p>
          <a:p>
            <a:pPr lvl="1">
              <a:buFont typeface="Wingdings" pitchFamily="2" charset="2"/>
              <a:buChar char="q"/>
            </a:pPr>
            <a:r>
              <a:rPr b="1" dirty="0" sz="2800" lang="en-GB"/>
              <a:t>The organisation of local health services</a:t>
            </a:r>
          </a:p>
          <a:p>
            <a:pPr lvl="1">
              <a:buNone/>
            </a:pPr>
            <a:endParaRPr b="1" dirty="0" sz="2800" lang="en-GB"/>
          </a:p>
          <a:p>
            <a:pPr lvl="0"/>
            <a:endParaRPr dirty="0" lang="en-US"/>
          </a:p>
        </p:txBody>
      </p:sp>
      <p:sp>
        <p:nvSpPr>
          <p:cNvPr id="1049459" name="Title 2"/>
          <p:cNvSpPr>
            <a:spLocks noGrp="1"/>
          </p:cNvSpPr>
          <p:nvPr>
            <p:ph type="title"/>
          </p:nvPr>
        </p:nvSpPr>
        <p:spPr/>
        <p:txBody>
          <a:bodyPr/>
          <a:p>
            <a:r>
              <a:rPr dirty="0" lang="en-US"/>
              <a:t>cont</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972" name=""/>
        <p:cNvGrpSpPr/>
        <p:nvPr/>
      </p:nvGrpSpPr>
      <p:grpSpPr>
        <a:xfrm>
          <a:off x="0" y="0"/>
          <a:ext cx="0" cy="0"/>
          <a:chOff x="0" y="0"/>
          <a:chExt cx="0" cy="0"/>
        </a:xfrm>
      </p:grpSpPr>
      <p:sp>
        <p:nvSpPr>
          <p:cNvPr id="1049460" name="Content Placeholder 1"/>
          <p:cNvSpPr>
            <a:spLocks noGrp="1"/>
          </p:cNvSpPr>
          <p:nvPr>
            <p:ph idx="1"/>
          </p:nvPr>
        </p:nvSpPr>
        <p:spPr/>
        <p:txBody>
          <a:bodyPr>
            <a:normAutofit fontScale="85000" lnSpcReduction="20000"/>
          </a:bodyPr>
          <a:p>
            <a:r>
              <a:rPr b="1" dirty="0" lang="en-GB"/>
              <a:t>You then make a community diagnosis by identifying the main health problems and the reasons for them. </a:t>
            </a:r>
          </a:p>
          <a:p>
            <a:r>
              <a:rPr b="1" dirty="0" lang="en-GB"/>
              <a:t>Identify priority health problems and plan a community health programme or treatment to solve these problems.</a:t>
            </a:r>
          </a:p>
          <a:p>
            <a:pPr>
              <a:buNone/>
            </a:pPr>
            <a:r>
              <a:rPr b="1" dirty="0" lang="en-GB"/>
              <a:t>The tools you use in patient diagnosis are, </a:t>
            </a:r>
            <a:br>
              <a:rPr b="1" dirty="0" lang="en-GB"/>
            </a:br>
            <a:r>
              <a:rPr b="1" dirty="0" lang="en-GB"/>
              <a:t>for example: </a:t>
            </a:r>
            <a:endParaRPr b="1" dirty="0" lang="en-US"/>
          </a:p>
          <a:p>
            <a:pPr lvl="0"/>
            <a:r>
              <a:rPr b="1" dirty="0" lang="en-GB"/>
              <a:t>Sphygmomanometer (BP machine) </a:t>
            </a:r>
            <a:endParaRPr b="1" dirty="0" lang="en-US"/>
          </a:p>
          <a:p>
            <a:pPr lvl="0"/>
            <a:r>
              <a:rPr b="1" dirty="0" lang="en-GB"/>
              <a:t>Stethoscope </a:t>
            </a:r>
            <a:endParaRPr b="1" dirty="0" lang="en-US"/>
          </a:p>
          <a:p>
            <a:pPr lvl="0"/>
            <a:r>
              <a:rPr b="1" dirty="0" lang="en-GB"/>
              <a:t>Weighing scales </a:t>
            </a:r>
            <a:endParaRPr b="1" dirty="0" lang="en-US"/>
          </a:p>
          <a:p>
            <a:pPr lvl="0"/>
            <a:r>
              <a:rPr b="1" dirty="0" lang="en-GB"/>
              <a:t>Thermometer </a:t>
            </a:r>
            <a:endParaRPr b="1" dirty="0" lang="en-US"/>
          </a:p>
          <a:p>
            <a:pPr lvl="0"/>
            <a:r>
              <a:rPr b="1" dirty="0" lang="en-GB"/>
              <a:t>Chairs </a:t>
            </a:r>
            <a:endParaRPr b="1" dirty="0" lang="en-US"/>
          </a:p>
          <a:p>
            <a:pPr lvl="0"/>
            <a:r>
              <a:rPr b="1" dirty="0" lang="en-GB"/>
              <a:t>Record books </a:t>
            </a:r>
            <a:endParaRPr b="1" dirty="0" lang="en-US"/>
          </a:p>
          <a:p>
            <a:endParaRPr b="1" dirty="0" lang="en-US"/>
          </a:p>
          <a:p>
            <a:pPr>
              <a:buNone/>
            </a:pPr>
            <a:endParaRPr dirty="0" lang="en-US"/>
          </a:p>
        </p:txBody>
      </p:sp>
      <p:sp>
        <p:nvSpPr>
          <p:cNvPr id="1049461" name="Title 2"/>
          <p:cNvSpPr>
            <a:spLocks noGrp="1"/>
          </p:cNvSpPr>
          <p:nvPr>
            <p:ph type="title"/>
          </p:nvPr>
        </p:nvSpPr>
        <p:spPr/>
        <p:txBody>
          <a:bodyPr/>
          <a:p>
            <a:r>
              <a:rPr dirty="0" lang="en-US"/>
              <a:t>cont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8604" name="Content Placeholder 1"/>
          <p:cNvSpPr>
            <a:spLocks noGrp="1"/>
          </p:cNvSpPr>
          <p:nvPr>
            <p:ph idx="1"/>
          </p:nvPr>
        </p:nvSpPr>
        <p:spPr/>
        <p:txBody>
          <a:bodyPr/>
          <a:p>
            <a:r>
              <a:rPr b="1" dirty="0" lang="en-US"/>
              <a:t>Infestation: It is the lodgment, development and reproduction of arthropods on the surface of the body or in the clothing, e.g. lice, itch mite. This term could be also used to describe the invasion of the gut by parasitic worms, e.g. </a:t>
            </a:r>
            <a:r>
              <a:rPr b="1" dirty="0" lang="en-US" err="1"/>
              <a:t>Ascariasis</a:t>
            </a:r>
            <a:endParaRPr b="1" dirty="0" lang="en-US"/>
          </a:p>
          <a:p>
            <a:r>
              <a:rPr b="1" dirty="0" lang="en-US"/>
              <a:t>Contagious disease: is a disease that is transmitted through contact. Examples include scabies, trachoma, STD and leprosy</a:t>
            </a:r>
          </a:p>
        </p:txBody>
      </p:sp>
      <p:sp>
        <p:nvSpPr>
          <p:cNvPr id="1048605" name="Title 2"/>
          <p:cNvSpPr>
            <a:spLocks noGrp="1"/>
          </p:cNvSpPr>
          <p:nvPr>
            <p:ph type="title"/>
          </p:nvPr>
        </p:nvSpPr>
        <p:spPr/>
        <p:txBody>
          <a:bodyPr/>
          <a:p>
            <a:r>
              <a:rPr dirty="0" lang="en-US"/>
              <a:t>cont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8734" name="Content Placeholder 1"/>
          <p:cNvSpPr>
            <a:spLocks noGrp="1"/>
          </p:cNvSpPr>
          <p:nvPr>
            <p:ph idx="1"/>
          </p:nvPr>
        </p:nvSpPr>
        <p:spPr/>
        <p:txBody>
          <a:bodyPr/>
          <a:p>
            <a:pPr>
              <a:buNone/>
            </a:pPr>
            <a:r>
              <a:rPr b="1" dirty="0" lang="en-US"/>
              <a:t>5.Gametocytes : some of the merozoites in red blood cells develop into sexual forms of the parasite, called male and female gametocytes</a:t>
            </a:r>
          </a:p>
          <a:p>
            <a:pPr>
              <a:buNone/>
            </a:pPr>
            <a:r>
              <a:rPr b="1" dirty="0" lang="en-US" u="sng">
                <a:solidFill>
                  <a:srgbClr val="FF0000"/>
                </a:solidFill>
              </a:rPr>
              <a:t>In mosquitoes {sexual reproduction</a:t>
            </a:r>
            <a:r>
              <a:rPr b="1" dirty="0" lang="en-US"/>
              <a:t>}</a:t>
            </a:r>
          </a:p>
          <a:p>
            <a:pPr>
              <a:buNone/>
            </a:pPr>
            <a:r>
              <a:rPr b="1" dirty="0" lang="en-US"/>
              <a:t>6. Sexual </a:t>
            </a:r>
            <a:r>
              <a:rPr b="1" dirty="0" lang="en-US" err="1"/>
              <a:t>reproduction:male</a:t>
            </a:r>
            <a:r>
              <a:rPr b="1" dirty="0" lang="en-US"/>
              <a:t> and female gametocytes develop into gametes and then fuse in stomach to form a zygote. Develop into a mobile form called </a:t>
            </a:r>
            <a:r>
              <a:rPr b="1" dirty="0" lang="en-US" err="1"/>
              <a:t>ookinete</a:t>
            </a:r>
            <a:r>
              <a:rPr b="1" dirty="0" lang="en-US"/>
              <a:t> which migrate through the wall of stomach to form an </a:t>
            </a:r>
            <a:r>
              <a:rPr b="1" dirty="0" lang="en-US" err="1"/>
              <a:t>oocyst</a:t>
            </a:r>
            <a:endParaRPr b="1" dirty="0" lang="en-US"/>
          </a:p>
        </p:txBody>
      </p:sp>
      <p:sp>
        <p:nvSpPr>
          <p:cNvPr id="1048735" name="Title 2"/>
          <p:cNvSpPr>
            <a:spLocks noGrp="1"/>
          </p:cNvSpPr>
          <p:nvPr>
            <p:ph type="title"/>
          </p:nvPr>
        </p:nvSpPr>
        <p:spPr/>
        <p:txBody>
          <a:bodyPr/>
          <a:p>
            <a:r>
              <a:rPr dirty="0" lang="en-US"/>
              <a:t>CONT</a:t>
            </a:r>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973" name=""/>
        <p:cNvGrpSpPr/>
        <p:nvPr/>
      </p:nvGrpSpPr>
      <p:grpSpPr>
        <a:xfrm>
          <a:off x="0" y="0"/>
          <a:ext cx="0" cy="0"/>
          <a:chOff x="0" y="0"/>
          <a:chExt cx="0" cy="0"/>
        </a:xfrm>
      </p:grpSpPr>
      <p:sp>
        <p:nvSpPr>
          <p:cNvPr id="1049462" name="Content Placeholder 1"/>
          <p:cNvSpPr>
            <a:spLocks noGrp="1"/>
          </p:cNvSpPr>
          <p:nvPr>
            <p:ph idx="1"/>
          </p:nvPr>
        </p:nvSpPr>
        <p:spPr/>
        <p:txBody>
          <a:bodyPr>
            <a:normAutofit/>
          </a:bodyPr>
          <a:p>
            <a:pPr lvl="0">
              <a:buNone/>
            </a:pPr>
            <a:r>
              <a:rPr b="1" dirty="0" lang="en-GB"/>
              <a:t>In community diagnosis, you use survey tools </a:t>
            </a:r>
            <a:br>
              <a:rPr b="1" dirty="0" lang="en-GB"/>
            </a:br>
            <a:r>
              <a:rPr b="1" dirty="0" lang="en-GB"/>
              <a:t>for example:</a:t>
            </a:r>
            <a:endParaRPr b="1" dirty="0" lang="en-US"/>
          </a:p>
          <a:p>
            <a:pPr lvl="0"/>
            <a:r>
              <a:rPr b="1" dirty="0" lang="en-GB"/>
              <a:t>Maps </a:t>
            </a:r>
            <a:endParaRPr b="1" dirty="0" lang="en-US"/>
          </a:p>
          <a:p>
            <a:pPr lvl="0"/>
            <a:r>
              <a:rPr b="1" dirty="0" lang="en-GB"/>
              <a:t>Weighing scale  </a:t>
            </a:r>
            <a:endParaRPr b="1" dirty="0" lang="en-US"/>
          </a:p>
          <a:p>
            <a:pPr lvl="0"/>
            <a:r>
              <a:rPr b="1" dirty="0" lang="en-GB"/>
              <a:t>Specimen bottles </a:t>
            </a:r>
            <a:endParaRPr b="1" dirty="0" lang="en-US"/>
          </a:p>
          <a:p>
            <a:r>
              <a:rPr b="1" dirty="0" lang="en-GB"/>
              <a:t>Questionnaires</a:t>
            </a:r>
            <a:endParaRPr b="1" dirty="0" lang="en-US"/>
          </a:p>
        </p:txBody>
      </p:sp>
      <p:sp>
        <p:nvSpPr>
          <p:cNvPr id="1049463" name="Title 2"/>
          <p:cNvSpPr>
            <a:spLocks noGrp="1"/>
          </p:cNvSpPr>
          <p:nvPr>
            <p:ph type="title"/>
          </p:nvPr>
        </p:nvSpPr>
        <p:spPr/>
        <p:txBody>
          <a:bodyPr/>
          <a:p>
            <a:r>
              <a:rPr dirty="0" lang="en-US"/>
              <a:t>cont</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974" name=""/>
        <p:cNvGrpSpPr/>
        <p:nvPr/>
      </p:nvGrpSpPr>
      <p:grpSpPr>
        <a:xfrm>
          <a:off x="0" y="0"/>
          <a:ext cx="0" cy="0"/>
          <a:chOff x="0" y="0"/>
          <a:chExt cx="0" cy="0"/>
        </a:xfrm>
      </p:grpSpPr>
      <p:sp>
        <p:nvSpPr>
          <p:cNvPr id="1049464" name="Title 1"/>
          <p:cNvSpPr>
            <a:spLocks noGrp="1"/>
          </p:cNvSpPr>
          <p:nvPr>
            <p:ph type="title"/>
          </p:nvPr>
        </p:nvSpPr>
        <p:spPr/>
        <p:txBody>
          <a:bodyPr>
            <a:normAutofit/>
          </a:bodyPr>
          <a:p>
            <a:r>
              <a:rPr dirty="0" sz="3200" lang="en-US"/>
              <a:t>Summary of difference between Patient diagnosis and community diagnosis</a:t>
            </a:r>
          </a:p>
        </p:txBody>
      </p:sp>
      <p:sp>
        <p:nvSpPr>
          <p:cNvPr id="1049465" name="Text Placeholder 2"/>
          <p:cNvSpPr>
            <a:spLocks noGrp="1"/>
          </p:cNvSpPr>
          <p:nvPr>
            <p:ph type="body" idx="1"/>
          </p:nvPr>
        </p:nvSpPr>
        <p:spPr/>
        <p:txBody>
          <a:bodyPr/>
          <a:p>
            <a:endParaRPr lang="en-US"/>
          </a:p>
        </p:txBody>
      </p:sp>
      <p:sp>
        <p:nvSpPr>
          <p:cNvPr id="1049466" name="Text Placeholder 3"/>
          <p:cNvSpPr>
            <a:spLocks noGrp="1"/>
          </p:cNvSpPr>
          <p:nvPr>
            <p:ph type="body" sz="half" idx="3"/>
          </p:nvPr>
        </p:nvSpPr>
        <p:spPr/>
        <p:txBody>
          <a:bodyPr/>
          <a:p>
            <a:endParaRPr lang="en-US"/>
          </a:p>
        </p:txBody>
      </p:sp>
      <p:sp>
        <p:nvSpPr>
          <p:cNvPr id="1049467" name="Content Placeholder 4"/>
          <p:cNvSpPr>
            <a:spLocks noGrp="1"/>
          </p:cNvSpPr>
          <p:nvPr>
            <p:ph sz="quarter" idx="2"/>
          </p:nvPr>
        </p:nvSpPr>
        <p:spPr/>
        <p:txBody>
          <a:bodyPr>
            <a:normAutofit fontScale="92500"/>
          </a:bodyPr>
          <a:p>
            <a:pPr>
              <a:buNone/>
            </a:pPr>
            <a:r>
              <a:rPr b="1" dirty="0" lang="en-US" u="sng"/>
              <a:t>Patient diagnosis</a:t>
            </a:r>
          </a:p>
          <a:p>
            <a:pPr>
              <a:buFont typeface="Wingdings" pitchFamily="2" charset="2"/>
              <a:buChar char="Ø"/>
            </a:pPr>
            <a:r>
              <a:rPr b="1" dirty="0" lang="en-US"/>
              <a:t>View the patient as a client</a:t>
            </a:r>
          </a:p>
          <a:p>
            <a:pPr>
              <a:buFont typeface="Wingdings" pitchFamily="2" charset="2"/>
              <a:buChar char="Ø"/>
            </a:pPr>
            <a:r>
              <a:rPr b="1" dirty="0" lang="en-US"/>
              <a:t>Collect data which requires minimal analysis</a:t>
            </a:r>
          </a:p>
          <a:p>
            <a:pPr lvl="0"/>
            <a:r>
              <a:rPr b="1" dirty="0" lang="en-GB"/>
              <a:t>Uses tools such as Sphygmomanometer (BP machine) </a:t>
            </a:r>
            <a:r>
              <a:rPr b="1" dirty="0" lang="en-US"/>
              <a:t>,</a:t>
            </a:r>
            <a:r>
              <a:rPr b="1" dirty="0" lang="en-GB" err="1"/>
              <a:t>Stethoscope,Weighing</a:t>
            </a:r>
            <a:r>
              <a:rPr b="1" dirty="0" lang="en-GB"/>
              <a:t> scales </a:t>
            </a:r>
            <a:r>
              <a:rPr b="1" dirty="0" lang="en-US"/>
              <a:t>,</a:t>
            </a:r>
            <a:r>
              <a:rPr b="1" dirty="0" lang="en-GB"/>
              <a:t>Thermometer Chairs </a:t>
            </a:r>
            <a:r>
              <a:rPr b="1" dirty="0" lang="en-US"/>
              <a:t>,</a:t>
            </a:r>
            <a:r>
              <a:rPr b="1" dirty="0" lang="en-GB"/>
              <a:t>Record books </a:t>
            </a:r>
            <a:endParaRPr b="1" dirty="0" lang="en-US"/>
          </a:p>
          <a:p>
            <a:pPr>
              <a:buFont typeface="Wingdings" pitchFamily="2" charset="2"/>
              <a:buChar char="Ø"/>
            </a:pPr>
            <a:endParaRPr b="1" dirty="0" lang="en-US"/>
          </a:p>
        </p:txBody>
      </p:sp>
      <p:sp>
        <p:nvSpPr>
          <p:cNvPr id="1049468" name="Content Placeholder 5"/>
          <p:cNvSpPr>
            <a:spLocks noGrp="1"/>
          </p:cNvSpPr>
          <p:nvPr>
            <p:ph sz="quarter" idx="4"/>
          </p:nvPr>
        </p:nvSpPr>
        <p:spPr/>
        <p:txBody>
          <a:bodyPr>
            <a:normAutofit fontScale="92500"/>
          </a:bodyPr>
          <a:p>
            <a:pPr>
              <a:buNone/>
            </a:pPr>
            <a:r>
              <a:rPr b="1" dirty="0" lang="en-US" u="sng"/>
              <a:t>Community diagnosis</a:t>
            </a:r>
          </a:p>
          <a:p>
            <a:pPr>
              <a:buFont typeface="Wingdings" pitchFamily="2" charset="2"/>
              <a:buChar char="Ø"/>
            </a:pPr>
            <a:r>
              <a:rPr b="1" dirty="0" lang="en-US"/>
              <a:t>View the community as a client</a:t>
            </a:r>
          </a:p>
          <a:p>
            <a:pPr>
              <a:buFont typeface="Wingdings" pitchFamily="2" charset="2"/>
              <a:buChar char="Ø"/>
            </a:pPr>
            <a:r>
              <a:rPr b="1" dirty="0" lang="en-GB"/>
              <a:t>the amount of data is much greater and requires more lengthy analysis and processing</a:t>
            </a:r>
            <a:r>
              <a:rPr dirty="0" lang="en-GB"/>
              <a:t>.</a:t>
            </a:r>
          </a:p>
          <a:p>
            <a:pPr>
              <a:buFont typeface="Wingdings" pitchFamily="2" charset="2"/>
              <a:buChar char="Ø"/>
            </a:pPr>
            <a:r>
              <a:rPr b="1" dirty="0" lang="en-GB"/>
              <a:t>use survey tools such as</a:t>
            </a:r>
            <a:r>
              <a:rPr b="1" dirty="0" lang="en-US"/>
              <a:t>,</a:t>
            </a:r>
            <a:r>
              <a:rPr b="1" dirty="0" lang="en-GB"/>
              <a:t>Maps </a:t>
            </a:r>
            <a:r>
              <a:rPr b="1" dirty="0" lang="en-US"/>
              <a:t>,</a:t>
            </a:r>
            <a:r>
              <a:rPr b="1" dirty="0" lang="en-GB"/>
              <a:t>Weighing scale  </a:t>
            </a:r>
            <a:endParaRPr b="1" dirty="0" lang="en-US"/>
          </a:p>
          <a:p>
            <a:pPr lvl="0">
              <a:buNone/>
            </a:pPr>
            <a:r>
              <a:rPr b="1" dirty="0" lang="en-GB"/>
              <a:t>Specimen bottles </a:t>
            </a:r>
            <a:r>
              <a:rPr b="1" dirty="0" lang="en-US"/>
              <a:t>,</a:t>
            </a:r>
            <a:r>
              <a:rPr b="1" dirty="0" lang="en-GB"/>
              <a:t>Questionnaires</a:t>
            </a:r>
            <a:endParaRPr b="1" dirty="0" lang="en-US"/>
          </a:p>
          <a:p>
            <a:pPr>
              <a:buFont typeface="Wingdings" pitchFamily="2" charset="2"/>
              <a:buChar char="Ø"/>
            </a:pPr>
            <a:endParaRPr dirty="0" lang="en-GB"/>
          </a:p>
          <a:p>
            <a:pPr>
              <a:buFont typeface="Wingdings" pitchFamily="2" charset="2"/>
              <a:buChar char="Ø"/>
            </a:pPr>
            <a:endParaRPr dirty="0" lang="en-US"/>
          </a:p>
          <a:p>
            <a:pPr>
              <a:buFont typeface="Wingdings" pitchFamily="2" charset="2"/>
              <a:buChar char="Ø"/>
            </a:pPr>
            <a:endParaRPr b="1" dirty="0" lang="en-US"/>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975" name=""/>
        <p:cNvGrpSpPr/>
        <p:nvPr/>
      </p:nvGrpSpPr>
      <p:grpSpPr>
        <a:xfrm>
          <a:off x="0" y="0"/>
          <a:ext cx="0" cy="0"/>
          <a:chOff x="0" y="0"/>
          <a:chExt cx="0" cy="0"/>
        </a:xfrm>
      </p:grpSpPr>
      <p:sp>
        <p:nvSpPr>
          <p:cNvPr id="1049469" name="Content Placeholder 1"/>
          <p:cNvSpPr>
            <a:spLocks noGrp="1"/>
          </p:cNvSpPr>
          <p:nvPr>
            <p:ph idx="1"/>
          </p:nvPr>
        </p:nvSpPr>
        <p:spPr/>
        <p:txBody>
          <a:bodyPr>
            <a:normAutofit/>
          </a:bodyPr>
          <a:p>
            <a:r>
              <a:rPr b="1" dirty="0" lang="en-US"/>
              <a:t>It helps to find the common problems or diseases, which are troublesome to the people and are easily preventable in the community.</a:t>
            </a:r>
          </a:p>
          <a:p>
            <a:r>
              <a:rPr b="1" dirty="0" lang="en-US"/>
              <a:t>Community diagnosis can be a pioneer step for betterment of rural community health.</a:t>
            </a:r>
          </a:p>
          <a:p>
            <a:r>
              <a:rPr b="1" dirty="0" lang="en-US"/>
              <a:t>It is a tool to disclose the hidden problems that are not visible to the community people but are being affected by them.</a:t>
            </a:r>
          </a:p>
          <a:p>
            <a:endParaRPr dirty="0" lang="en-US"/>
          </a:p>
        </p:txBody>
      </p:sp>
      <p:sp>
        <p:nvSpPr>
          <p:cNvPr id="1049470" name="Title 2"/>
          <p:cNvSpPr>
            <a:spLocks noGrp="1"/>
          </p:cNvSpPr>
          <p:nvPr>
            <p:ph type="title"/>
          </p:nvPr>
        </p:nvSpPr>
        <p:spPr/>
        <p:txBody>
          <a:bodyPr>
            <a:normAutofit fontScale="90000"/>
          </a:bodyPr>
          <a:p>
            <a:pPr algn="ctr"/>
            <a:r>
              <a:rPr dirty="0" lang="en-US"/>
              <a:t>Importance of Community Diagnosis</a:t>
            </a:r>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976" name=""/>
        <p:cNvGrpSpPr/>
        <p:nvPr/>
      </p:nvGrpSpPr>
      <p:grpSpPr>
        <a:xfrm>
          <a:off x="0" y="0"/>
          <a:ext cx="0" cy="0"/>
          <a:chOff x="0" y="0"/>
          <a:chExt cx="0" cy="0"/>
        </a:xfrm>
      </p:grpSpPr>
      <p:sp>
        <p:nvSpPr>
          <p:cNvPr id="1049471" name="Content Placeholder 1"/>
          <p:cNvSpPr>
            <a:spLocks noGrp="1"/>
          </p:cNvSpPr>
          <p:nvPr>
            <p:ph idx="1"/>
          </p:nvPr>
        </p:nvSpPr>
        <p:spPr/>
        <p:txBody>
          <a:bodyPr/>
          <a:p>
            <a:r>
              <a:rPr b="1" dirty="0" lang="en-US"/>
              <a:t>It helps to access the group of underprivileged people who are unable to use the available facilities due to poverty, prevailing discriminations or other reasons.</a:t>
            </a:r>
          </a:p>
          <a:p>
            <a:r>
              <a:rPr b="1" dirty="0" lang="en-US"/>
              <a:t>It helps to find the real problems of the community people which might not have perceived by them as problems.</a:t>
            </a:r>
          </a:p>
          <a:p>
            <a:r>
              <a:rPr b="1" dirty="0" lang="en-US"/>
              <a:t>It helps to impart knowledge and attitudes to turnover people’s problems towards the light of solution</a:t>
            </a:r>
          </a:p>
          <a:p>
            <a:endParaRPr dirty="0" lang="en-US"/>
          </a:p>
        </p:txBody>
      </p:sp>
      <p:sp>
        <p:nvSpPr>
          <p:cNvPr id="1049472" name="Title 2"/>
          <p:cNvSpPr>
            <a:spLocks noGrp="1"/>
          </p:cNvSpPr>
          <p:nvPr>
            <p:ph type="title"/>
          </p:nvPr>
        </p:nvSpPr>
        <p:spPr/>
        <p:txBody>
          <a:bodyPr/>
          <a:p>
            <a:r>
              <a:rPr dirty="0" lang="en-US"/>
              <a:t>cont</a:t>
            </a:r>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977" name=""/>
        <p:cNvGrpSpPr/>
        <p:nvPr/>
      </p:nvGrpSpPr>
      <p:grpSpPr>
        <a:xfrm>
          <a:off x="0" y="0"/>
          <a:ext cx="0" cy="0"/>
          <a:chOff x="0" y="0"/>
          <a:chExt cx="0" cy="0"/>
        </a:xfrm>
      </p:grpSpPr>
      <p:sp>
        <p:nvSpPr>
          <p:cNvPr id="1049473" name="Content Placeholder 1"/>
          <p:cNvSpPr>
            <a:spLocks noGrp="1"/>
          </p:cNvSpPr>
          <p:nvPr>
            <p:ph idx="1"/>
          </p:nvPr>
        </p:nvSpPr>
        <p:spPr/>
        <p:txBody>
          <a:bodyPr>
            <a:normAutofit fontScale="92500" lnSpcReduction="20000"/>
          </a:bodyPr>
          <a:p>
            <a:pPr lvl="0"/>
            <a:r>
              <a:rPr b="1" dirty="0" lang="en-GB">
                <a:solidFill>
                  <a:srgbClr val="FF0000"/>
                </a:solidFill>
              </a:rPr>
              <a:t>Demographic data plus all the vital </a:t>
            </a:r>
            <a:br>
              <a:rPr b="1" dirty="0" lang="en-GB">
                <a:solidFill>
                  <a:srgbClr val="FF0000"/>
                </a:solidFill>
              </a:rPr>
            </a:br>
            <a:r>
              <a:rPr b="1" dirty="0" lang="en-GB">
                <a:solidFill>
                  <a:srgbClr val="FF0000"/>
                </a:solidFill>
              </a:rPr>
              <a:t>health statistics</a:t>
            </a:r>
            <a:endParaRPr b="1" dirty="0" lang="en-US">
              <a:solidFill>
                <a:srgbClr val="FF0000"/>
              </a:solidFill>
            </a:endParaRPr>
          </a:p>
          <a:p>
            <a:pPr lvl="0"/>
            <a:r>
              <a:rPr b="1" dirty="0" lang="en-GB">
                <a:solidFill>
                  <a:srgbClr val="FF0000"/>
                </a:solidFill>
              </a:rPr>
              <a:t>Utilisation of health services especially of maternal and child health clinics</a:t>
            </a:r>
            <a:endParaRPr b="1" dirty="0" lang="en-US">
              <a:solidFill>
                <a:srgbClr val="FF0000"/>
              </a:solidFill>
            </a:endParaRPr>
          </a:p>
          <a:p>
            <a:pPr lvl="0"/>
            <a:r>
              <a:rPr b="1" dirty="0" lang="en-GB">
                <a:solidFill>
                  <a:srgbClr val="FF0000"/>
                </a:solidFill>
              </a:rPr>
              <a:t>The causes of morbidity and mortality (by age and sex)</a:t>
            </a:r>
            <a:endParaRPr b="1" dirty="0" lang="en-US">
              <a:solidFill>
                <a:srgbClr val="FF0000"/>
              </a:solidFill>
            </a:endParaRPr>
          </a:p>
          <a:p>
            <a:pPr lvl="0"/>
            <a:r>
              <a:rPr b="1" dirty="0" lang="en-GB">
                <a:solidFill>
                  <a:srgbClr val="FF0000"/>
                </a:solidFill>
              </a:rPr>
              <a:t>State of nutrition, diet, weaning patterns and the growth of preschool and </a:t>
            </a:r>
            <a:br>
              <a:rPr b="1" dirty="0" lang="en-GB">
                <a:solidFill>
                  <a:srgbClr val="FF0000"/>
                </a:solidFill>
              </a:rPr>
            </a:br>
            <a:r>
              <a:rPr b="1" dirty="0" lang="en-GB">
                <a:solidFill>
                  <a:srgbClr val="FF0000"/>
                </a:solidFill>
              </a:rPr>
              <a:t>school-going children</a:t>
            </a:r>
            <a:endParaRPr b="1" dirty="0" lang="en-US">
              <a:solidFill>
                <a:srgbClr val="FF0000"/>
              </a:solidFill>
            </a:endParaRPr>
          </a:p>
          <a:p>
            <a:pPr lvl="0"/>
            <a:r>
              <a:rPr b="1" dirty="0" lang="en-GB">
                <a:solidFill>
                  <a:srgbClr val="FF0000"/>
                </a:solidFill>
              </a:rPr>
              <a:t>Patterns of leadership and communication within the community</a:t>
            </a:r>
            <a:endParaRPr b="1" dirty="0" lang="en-US">
              <a:solidFill>
                <a:srgbClr val="FF0000"/>
              </a:solidFill>
            </a:endParaRPr>
          </a:p>
          <a:p>
            <a:pPr lvl="0"/>
            <a:r>
              <a:rPr b="1" dirty="0" lang="en-GB"/>
              <a:t>State of mental health and common causes of stress</a:t>
            </a:r>
            <a:endParaRPr b="1" dirty="0" lang="en-US"/>
          </a:p>
        </p:txBody>
      </p:sp>
      <p:sp>
        <p:nvSpPr>
          <p:cNvPr id="1049474" name="Title 2"/>
          <p:cNvSpPr>
            <a:spLocks noGrp="1"/>
          </p:cNvSpPr>
          <p:nvPr>
            <p:ph type="title"/>
          </p:nvPr>
        </p:nvSpPr>
        <p:spPr/>
        <p:txBody>
          <a:bodyPr>
            <a:normAutofit fontScale="90000"/>
          </a:bodyPr>
          <a:p>
            <a:r>
              <a:rPr dirty="0" lang="en-US"/>
              <a:t>Information to be collected in community diagnosis</a:t>
            </a:r>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978" name=""/>
        <p:cNvGrpSpPr/>
        <p:nvPr/>
      </p:nvGrpSpPr>
      <p:grpSpPr>
        <a:xfrm>
          <a:off x="0" y="0"/>
          <a:ext cx="0" cy="0"/>
          <a:chOff x="0" y="0"/>
          <a:chExt cx="0" cy="0"/>
        </a:xfrm>
      </p:grpSpPr>
      <p:sp>
        <p:nvSpPr>
          <p:cNvPr id="1049475" name="Content Placeholder 1"/>
          <p:cNvSpPr>
            <a:spLocks noGrp="1"/>
          </p:cNvSpPr>
          <p:nvPr>
            <p:ph idx="1"/>
          </p:nvPr>
        </p:nvSpPr>
        <p:spPr/>
        <p:txBody>
          <a:bodyPr>
            <a:normAutofit fontScale="85000" lnSpcReduction="10000"/>
          </a:bodyPr>
          <a:p>
            <a:pPr lvl="0"/>
            <a:r>
              <a:rPr b="1" dirty="0" lang="en-GB">
                <a:solidFill>
                  <a:srgbClr val="FF0000"/>
                </a:solidFill>
              </a:rPr>
              <a:t>State of the environment including water, housing and disease vectors</a:t>
            </a:r>
            <a:endParaRPr b="1" dirty="0" lang="en-US">
              <a:solidFill>
                <a:srgbClr val="FF0000"/>
              </a:solidFill>
            </a:endParaRPr>
          </a:p>
          <a:p>
            <a:pPr lvl="0"/>
            <a:r>
              <a:rPr b="1" dirty="0" lang="en-GB">
                <a:solidFill>
                  <a:srgbClr val="FF0000"/>
                </a:solidFill>
              </a:rPr>
              <a:t>The community’s knowledge, attitudes and practices (KAP) in relation to </a:t>
            </a:r>
            <a:br>
              <a:rPr b="1" dirty="0" lang="en-GB">
                <a:solidFill>
                  <a:srgbClr val="FF0000"/>
                </a:solidFill>
              </a:rPr>
            </a:br>
            <a:r>
              <a:rPr b="1" dirty="0" lang="en-GB">
                <a:solidFill>
                  <a:srgbClr val="FF0000"/>
                </a:solidFill>
              </a:rPr>
              <a:t>health-related activities</a:t>
            </a:r>
            <a:endParaRPr b="1" dirty="0" lang="en-US">
              <a:solidFill>
                <a:srgbClr val="FF0000"/>
              </a:solidFill>
            </a:endParaRPr>
          </a:p>
          <a:p>
            <a:pPr lvl="0"/>
            <a:r>
              <a:rPr b="1" dirty="0" lang="en-GB"/>
              <a:t>Epidemiological details of </a:t>
            </a:r>
            <a:br>
              <a:rPr b="1" dirty="0" lang="en-GB"/>
            </a:br>
            <a:r>
              <a:rPr b="1" dirty="0" lang="en-GB"/>
              <a:t>endemic diseases</a:t>
            </a:r>
            <a:endParaRPr b="1" dirty="0" lang="en-US"/>
          </a:p>
          <a:p>
            <a:pPr lvl="0"/>
            <a:r>
              <a:rPr b="1" dirty="0" lang="en-GB"/>
              <a:t>Available resources and services for overall development of health-related activities for example, education, agriculture, veterinary and social services</a:t>
            </a:r>
            <a:endParaRPr b="1" dirty="0" lang="en-US"/>
          </a:p>
          <a:p>
            <a:pPr lvl="0"/>
            <a:r>
              <a:rPr b="1" dirty="0" lang="en-GB"/>
              <a:t>Socio-cultural and socio-economic class divisions within the community </a:t>
            </a:r>
            <a:br>
              <a:rPr b="1" dirty="0" lang="en-GB"/>
            </a:br>
            <a:r>
              <a:rPr b="1" dirty="0" lang="en-GB"/>
              <a:t>(social stratification)</a:t>
            </a:r>
            <a:endParaRPr b="1" dirty="0" lang="en-US"/>
          </a:p>
          <a:p>
            <a:endParaRPr dirty="0" lang="en-US"/>
          </a:p>
        </p:txBody>
      </p:sp>
      <p:sp>
        <p:nvSpPr>
          <p:cNvPr id="1049476" name="Title 2"/>
          <p:cNvSpPr>
            <a:spLocks noGrp="1"/>
          </p:cNvSpPr>
          <p:nvPr>
            <p:ph type="title"/>
          </p:nvPr>
        </p:nvSpPr>
        <p:spPr/>
        <p:txBody>
          <a:bodyPr/>
          <a:p>
            <a:r>
              <a:rPr dirty="0" lang="en-US"/>
              <a:t>cont</a:t>
            </a:r>
          </a:p>
        </p:txBody>
      </p:sp>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979" name=""/>
        <p:cNvGrpSpPr/>
        <p:nvPr/>
      </p:nvGrpSpPr>
      <p:grpSpPr>
        <a:xfrm>
          <a:off x="0" y="0"/>
          <a:ext cx="0" cy="0"/>
          <a:chOff x="0" y="0"/>
          <a:chExt cx="0" cy="0"/>
        </a:xfrm>
      </p:grpSpPr>
      <p:sp>
        <p:nvSpPr>
          <p:cNvPr id="1049477" name="Content Placeholder 1"/>
          <p:cNvSpPr>
            <a:spLocks noGrp="1"/>
          </p:cNvSpPr>
          <p:nvPr>
            <p:ph idx="1"/>
          </p:nvPr>
        </p:nvSpPr>
        <p:spPr/>
        <p:txBody>
          <a:bodyPr>
            <a:normAutofit fontScale="92500" lnSpcReduction="10000"/>
          </a:bodyPr>
          <a:p>
            <a:pPr>
              <a:buNone/>
            </a:pPr>
            <a:r>
              <a:rPr b="1" dirty="0" lang="en-GB">
                <a:hlinkClick r:id="rId1"/>
              </a:rPr>
              <a:t>1.Community Health</a:t>
            </a:r>
            <a:endParaRPr b="1" dirty="0" lang="en-US"/>
          </a:p>
          <a:p>
            <a:r>
              <a:rPr b="1" dirty="0" lang="en-GB"/>
              <a:t> is the science and art of promoting health and preventing disease through organised community participation</a:t>
            </a:r>
          </a:p>
          <a:p>
            <a:r>
              <a:rPr b="1" dirty="0" lang="en-GB"/>
              <a:t>Represent information called </a:t>
            </a:r>
            <a:r>
              <a:rPr b="1" dirty="0" lang="en-GB">
                <a:solidFill>
                  <a:srgbClr val="FF0000"/>
                </a:solidFill>
              </a:rPr>
              <a:t>vital </a:t>
            </a:r>
            <a:r>
              <a:rPr b="1" dirty="0" lang="en-GB" err="1">
                <a:solidFill>
                  <a:srgbClr val="FF0000"/>
                </a:solidFill>
              </a:rPr>
              <a:t>stastics</a:t>
            </a:r>
            <a:endParaRPr b="1" dirty="0" lang="en-US">
              <a:solidFill>
                <a:srgbClr val="FF0000"/>
              </a:solidFill>
            </a:endParaRPr>
          </a:p>
          <a:p>
            <a:pPr>
              <a:buNone/>
            </a:pPr>
            <a:r>
              <a:rPr b="1" dirty="0" lang="en-GB">
                <a:hlinkClick r:id="rId1"/>
              </a:rPr>
              <a:t>2.Incidence</a:t>
            </a:r>
            <a:endParaRPr b="1" dirty="0" lang="en-US"/>
          </a:p>
          <a:p>
            <a:r>
              <a:rPr b="1" dirty="0" lang="en-GB"/>
              <a:t>number of new cases of a disease or condition occurring over any specified time</a:t>
            </a:r>
          </a:p>
          <a:p>
            <a:pPr>
              <a:buFontTx/>
              <a:buNone/>
            </a:pPr>
            <a:r>
              <a:rPr b="1" dirty="0" sz="2400" lang="en-US">
                <a:solidFill>
                  <a:srgbClr val="C00000"/>
                </a:solidFill>
                <a:effectLst>
                  <a:outerShdw algn="tl" blurRad="38100" dir="2700000" dist="38100">
                    <a:srgbClr val="000000">
                      <a:alpha val="43137"/>
                    </a:srgbClr>
                  </a:outerShdw>
                </a:effectLst>
              </a:rPr>
              <a:t>			no. of new cases in a specified period</a:t>
            </a:r>
          </a:p>
          <a:p>
            <a:pPr>
              <a:buFontTx/>
              <a:buNone/>
            </a:pPr>
            <a:r>
              <a:rPr b="1" dirty="0" sz="2400" lang="en-US">
                <a:solidFill>
                  <a:srgbClr val="C00000"/>
                </a:solidFill>
                <a:effectLst>
                  <a:outerShdw algn="tl" blurRad="38100" dir="2700000" dist="38100">
                    <a:srgbClr val="000000">
                      <a:alpha val="43137"/>
                    </a:srgbClr>
                  </a:outerShdw>
                </a:effectLst>
              </a:rPr>
              <a:t>Incidence rate = ----------------------   x 1000</a:t>
            </a:r>
          </a:p>
          <a:p>
            <a:pPr>
              <a:buFontTx/>
              <a:buNone/>
            </a:pPr>
            <a:r>
              <a:rPr b="1" dirty="0" sz="2400" lang="en-US">
                <a:solidFill>
                  <a:srgbClr val="C00000"/>
                </a:solidFill>
                <a:effectLst>
                  <a:outerShdw algn="tl" blurRad="38100" dir="2700000" dist="38100">
                    <a:srgbClr val="000000">
                      <a:alpha val="43137"/>
                    </a:srgbClr>
                  </a:outerShdw>
                </a:effectLst>
              </a:rPr>
              <a:t>		              population at risk during the period</a:t>
            </a:r>
          </a:p>
          <a:p>
            <a:pPr>
              <a:buFontTx/>
              <a:buNone/>
            </a:pPr>
            <a:r>
              <a:rPr b="1" dirty="0" sz="2400" lang="en-US">
                <a:solidFill>
                  <a:srgbClr val="C00000"/>
                </a:solidFill>
                <a:effectLst>
                  <a:outerShdw algn="tl" blurRad="38100" dir="2700000" dist="38100">
                    <a:srgbClr val="000000">
                      <a:alpha val="43137"/>
                    </a:srgbClr>
                  </a:outerShdw>
                </a:effectLst>
              </a:rPr>
              <a:t> </a:t>
            </a:r>
          </a:p>
          <a:p>
            <a:endParaRPr b="1" dirty="0" lang="en-GB"/>
          </a:p>
          <a:p>
            <a:endParaRPr dirty="0" lang="en-US"/>
          </a:p>
        </p:txBody>
      </p:sp>
      <p:sp>
        <p:nvSpPr>
          <p:cNvPr id="1049478" name="Title 2"/>
          <p:cNvSpPr>
            <a:spLocks noGrp="1"/>
          </p:cNvSpPr>
          <p:nvPr>
            <p:ph type="title"/>
          </p:nvPr>
        </p:nvSpPr>
        <p:spPr/>
        <p:txBody>
          <a:bodyPr>
            <a:normAutofit fontScale="90000"/>
          </a:bodyPr>
          <a:p>
            <a:br>
              <a:rPr dirty="0" lang="en-GB"/>
            </a:br>
            <a:r>
              <a:rPr dirty="0" lang="en-GB"/>
              <a:t>Terminologies Used in Community Diagnosis </a:t>
            </a:r>
            <a:br>
              <a:rPr dirty="0" lang="en-US"/>
            </a:br>
            <a:endParaRPr dirty="0" lang="en-US"/>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980" name=""/>
        <p:cNvGrpSpPr/>
        <p:nvPr/>
      </p:nvGrpSpPr>
      <p:grpSpPr>
        <a:xfrm>
          <a:off x="0" y="0"/>
          <a:ext cx="0" cy="0"/>
          <a:chOff x="0" y="0"/>
          <a:chExt cx="0" cy="0"/>
        </a:xfrm>
      </p:grpSpPr>
      <p:sp>
        <p:nvSpPr>
          <p:cNvPr id="1049479" name="Content Placeholder 1"/>
          <p:cNvSpPr>
            <a:spLocks noGrp="1"/>
          </p:cNvSpPr>
          <p:nvPr>
            <p:ph idx="1"/>
          </p:nvPr>
        </p:nvSpPr>
        <p:spPr/>
        <p:txBody>
          <a:bodyPr/>
          <a:p>
            <a:pPr>
              <a:buNone/>
            </a:pPr>
            <a:r>
              <a:rPr b="1" dirty="0" lang="en-GB">
                <a:hlinkClick r:id="rId1"/>
              </a:rPr>
              <a:t>3.Prevalence</a:t>
            </a:r>
            <a:endParaRPr b="1" dirty="0" lang="en-US"/>
          </a:p>
          <a:p>
            <a:r>
              <a:rPr b="1" dirty="0" lang="en-GB"/>
              <a:t>Total number of cases of a disease or condition at a particular time; whether new or old.</a:t>
            </a:r>
            <a:endParaRPr b="1" dirty="0" lang="en-US"/>
          </a:p>
          <a:p>
            <a:pPr>
              <a:buFontTx/>
              <a:buNone/>
            </a:pPr>
            <a:r>
              <a:rPr b="1" dirty="0" lang="en-US">
                <a:solidFill>
                  <a:srgbClr val="C00000"/>
                </a:solidFill>
              </a:rPr>
              <a:t>					number of existing </a:t>
            </a:r>
          </a:p>
          <a:p>
            <a:pPr>
              <a:buFontTx/>
              <a:buNone/>
            </a:pPr>
            <a:r>
              <a:rPr b="1" dirty="0" lang="en-US">
                <a:solidFill>
                  <a:srgbClr val="C00000"/>
                </a:solidFill>
              </a:rPr>
              <a:t>					cases of a disease </a:t>
            </a:r>
          </a:p>
          <a:p>
            <a:pPr>
              <a:buFontTx/>
              <a:buNone/>
            </a:pPr>
            <a:r>
              <a:rPr b="1" dirty="0" lang="en-US">
                <a:solidFill>
                  <a:srgbClr val="C00000"/>
                </a:solidFill>
              </a:rPr>
              <a:t>Prevalence rate  = -----------------x  1000</a:t>
            </a:r>
          </a:p>
          <a:p>
            <a:pPr>
              <a:buFontTx/>
              <a:buNone/>
            </a:pPr>
            <a:r>
              <a:rPr b="1" dirty="0" lang="en-US">
                <a:solidFill>
                  <a:srgbClr val="C00000"/>
                </a:solidFill>
              </a:rPr>
              <a:t>    		              total population at a</a:t>
            </a:r>
          </a:p>
          <a:p>
            <a:pPr>
              <a:buFontTx/>
              <a:buNone/>
            </a:pPr>
            <a:r>
              <a:rPr b="1" dirty="0" lang="en-US">
                <a:solidFill>
                  <a:srgbClr val="C00000"/>
                </a:solidFill>
              </a:rPr>
              <a:t>					 point in time</a:t>
            </a:r>
          </a:p>
          <a:p>
            <a:endParaRPr dirty="0" lang="en-US"/>
          </a:p>
        </p:txBody>
      </p:sp>
      <p:sp>
        <p:nvSpPr>
          <p:cNvPr id="1049480" name="Title 2"/>
          <p:cNvSpPr>
            <a:spLocks noGrp="1"/>
          </p:cNvSpPr>
          <p:nvPr>
            <p:ph type="title"/>
          </p:nvPr>
        </p:nvSpPr>
        <p:spPr/>
        <p:txBody>
          <a:bodyPr/>
          <a:p>
            <a:r>
              <a:rPr dirty="0" lang="en-US"/>
              <a:t>CONT</a:t>
            </a:r>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981" name=""/>
        <p:cNvGrpSpPr/>
        <p:nvPr/>
      </p:nvGrpSpPr>
      <p:grpSpPr>
        <a:xfrm>
          <a:off x="0" y="0"/>
          <a:ext cx="0" cy="0"/>
          <a:chOff x="0" y="0"/>
          <a:chExt cx="0" cy="0"/>
        </a:xfrm>
      </p:grpSpPr>
      <p:sp>
        <p:nvSpPr>
          <p:cNvPr id="1049481" name="Content Placeholder 1"/>
          <p:cNvSpPr>
            <a:spLocks noGrp="1"/>
          </p:cNvSpPr>
          <p:nvPr>
            <p:ph idx="1"/>
          </p:nvPr>
        </p:nvSpPr>
        <p:spPr/>
        <p:txBody>
          <a:bodyPr>
            <a:normAutofit/>
          </a:bodyPr>
          <a:p>
            <a:pPr>
              <a:buNone/>
            </a:pPr>
            <a:r>
              <a:rPr b="1" dirty="0" lang="en-GB">
                <a:hlinkClick r:id="rId1"/>
              </a:rPr>
              <a:t>Infant Mortality Rate</a:t>
            </a:r>
            <a:endParaRPr b="1" dirty="0" lang="en-US"/>
          </a:p>
          <a:p>
            <a:r>
              <a:rPr b="1" dirty="0" lang="en-US"/>
              <a:t>Infant mortality rate (IMR) is the number of deaths of children less than one year of age per 1000 live births</a:t>
            </a:r>
          </a:p>
          <a:p>
            <a:r>
              <a:rPr b="1" dirty="0" lang="en-GB"/>
              <a:t> It is calculated by dividing the number of infant deaths during calendar year by the number of live births in the same year.</a:t>
            </a:r>
          </a:p>
          <a:p>
            <a:pPr>
              <a:buFontTx/>
              <a:buNone/>
            </a:pPr>
            <a:r>
              <a:rPr b="1" dirty="0" lang="en-US">
                <a:solidFill>
                  <a:srgbClr val="C00000"/>
                </a:solidFill>
              </a:rPr>
              <a:t>			number of infant deaths </a:t>
            </a:r>
          </a:p>
          <a:p>
            <a:pPr>
              <a:buFontTx/>
              <a:buNone/>
            </a:pPr>
            <a:r>
              <a:rPr b="1" dirty="0" lang="en-US">
                <a:solidFill>
                  <a:srgbClr val="C00000"/>
                </a:solidFill>
              </a:rPr>
              <a:t>IMR	=	------------------   x  1000</a:t>
            </a:r>
          </a:p>
          <a:p>
            <a:pPr>
              <a:buFontTx/>
              <a:buNone/>
            </a:pPr>
            <a:r>
              <a:rPr b="1" dirty="0" lang="en-US">
                <a:solidFill>
                  <a:srgbClr val="C00000"/>
                </a:solidFill>
              </a:rPr>
              <a:t>                   number of live births</a:t>
            </a:r>
          </a:p>
          <a:p>
            <a:endParaRPr b="1" dirty="0" lang="en-GB"/>
          </a:p>
          <a:p>
            <a:endParaRPr dirty="0" lang="en-US"/>
          </a:p>
          <a:p>
            <a:endParaRPr dirty="0" lang="en-US"/>
          </a:p>
        </p:txBody>
      </p:sp>
      <p:sp>
        <p:nvSpPr>
          <p:cNvPr id="1049482" name="Title 2"/>
          <p:cNvSpPr>
            <a:spLocks noGrp="1"/>
          </p:cNvSpPr>
          <p:nvPr>
            <p:ph type="title"/>
          </p:nvPr>
        </p:nvSpPr>
        <p:spPr/>
        <p:txBody>
          <a:bodyPr/>
          <a:p>
            <a:r>
              <a:rPr dirty="0" lang="en-US"/>
              <a:t>CONT</a:t>
            </a:r>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982" name=""/>
        <p:cNvGrpSpPr/>
        <p:nvPr/>
      </p:nvGrpSpPr>
      <p:grpSpPr>
        <a:xfrm>
          <a:off x="0" y="0"/>
          <a:ext cx="0" cy="0"/>
          <a:chOff x="0" y="0"/>
          <a:chExt cx="0" cy="0"/>
        </a:xfrm>
      </p:grpSpPr>
      <p:sp>
        <p:nvSpPr>
          <p:cNvPr id="1049483" name="Content Placeholder 1"/>
          <p:cNvSpPr>
            <a:spLocks noGrp="1"/>
          </p:cNvSpPr>
          <p:nvPr>
            <p:ph idx="1"/>
          </p:nvPr>
        </p:nvSpPr>
        <p:spPr/>
        <p:txBody>
          <a:bodyPr>
            <a:normAutofit/>
          </a:bodyPr>
          <a:p>
            <a:pPr>
              <a:buNone/>
            </a:pPr>
            <a:r>
              <a:rPr b="1" dirty="0" lang="en-GB">
                <a:hlinkClick r:id="rId1"/>
              </a:rPr>
              <a:t>Crude Birth Rate</a:t>
            </a:r>
            <a:endParaRPr b="1" dirty="0" lang="en-US"/>
          </a:p>
          <a:p>
            <a:r>
              <a:rPr b="1" dirty="0" lang="en-GB"/>
              <a:t>This is the number of births per 1,000 population.</a:t>
            </a:r>
          </a:p>
          <a:p>
            <a:r>
              <a:rPr b="1" dirty="0" lang="en-GB"/>
              <a:t> It is calculated by dividing the total number of births in a year by the </a:t>
            </a:r>
            <a:br>
              <a:rPr b="1" dirty="0" lang="en-GB"/>
            </a:br>
            <a:r>
              <a:rPr b="1" dirty="0" lang="en-GB"/>
              <a:t>mid-year population</a:t>
            </a:r>
          </a:p>
          <a:p>
            <a:pPr>
              <a:buFontTx/>
              <a:buNone/>
            </a:pPr>
            <a:r>
              <a:rPr b="1" dirty="0" lang="en-US">
                <a:solidFill>
                  <a:srgbClr val="C00000"/>
                </a:solidFill>
              </a:rPr>
              <a:t>		number of  Births</a:t>
            </a:r>
          </a:p>
          <a:p>
            <a:pPr>
              <a:buFontTx/>
              <a:buNone/>
            </a:pPr>
            <a:r>
              <a:rPr b="1" dirty="0" lang="en-US">
                <a:solidFill>
                  <a:srgbClr val="C00000"/>
                </a:solidFill>
              </a:rPr>
              <a:t>CBR = -----------------x  1000</a:t>
            </a:r>
          </a:p>
          <a:p>
            <a:pPr>
              <a:buFontTx/>
              <a:buNone/>
            </a:pPr>
            <a:r>
              <a:rPr b="1" dirty="0" lang="en-US">
                <a:solidFill>
                  <a:srgbClr val="C00000"/>
                </a:solidFill>
              </a:rPr>
              <a:t>    	 total population at a</a:t>
            </a:r>
          </a:p>
          <a:p>
            <a:pPr>
              <a:buFontTx/>
              <a:buNone/>
            </a:pPr>
            <a:r>
              <a:rPr b="1" dirty="0" lang="en-US">
                <a:solidFill>
                  <a:srgbClr val="C00000"/>
                </a:solidFill>
              </a:rPr>
              <a:t>		 point in time</a:t>
            </a:r>
          </a:p>
          <a:p>
            <a:endParaRPr b="1" dirty="0" lang="en-US"/>
          </a:p>
          <a:p>
            <a:endParaRPr dirty="0" lang="en-US"/>
          </a:p>
        </p:txBody>
      </p:sp>
      <p:sp>
        <p:nvSpPr>
          <p:cNvPr id="1049484" name="Title 2"/>
          <p:cNvSpPr>
            <a:spLocks noGrp="1"/>
          </p:cNvSpPr>
          <p:nvPr>
            <p:ph type="title"/>
          </p:nvPr>
        </p:nvSpPr>
        <p:spPr/>
        <p:txBody>
          <a:bodyPr/>
          <a:p>
            <a:r>
              <a:rPr dirty="0" lang="en-US"/>
              <a:t>cont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8736" name="Content Placeholder 1"/>
          <p:cNvSpPr>
            <a:spLocks noGrp="1"/>
          </p:cNvSpPr>
          <p:nvPr>
            <p:ph idx="1"/>
          </p:nvPr>
        </p:nvSpPr>
        <p:spPr/>
        <p:txBody>
          <a:bodyPr/>
          <a:p>
            <a:pPr>
              <a:buNone/>
            </a:pPr>
            <a:r>
              <a:rPr b="1" dirty="0" lang="en-US"/>
              <a:t>6.Oocyst : This matures and releases </a:t>
            </a:r>
            <a:r>
              <a:rPr b="1" dirty="0" lang="en-US" err="1"/>
              <a:t>sporozoites</a:t>
            </a:r>
            <a:endParaRPr b="1" dirty="0" lang="en-US"/>
          </a:p>
          <a:p>
            <a:pPr>
              <a:buNone/>
            </a:pPr>
            <a:r>
              <a:rPr b="1" dirty="0" lang="en-US"/>
              <a:t>7.Sporozoites:these migrate into salivary gland ready for delivery with mosquito’s next meal</a:t>
            </a:r>
            <a:r>
              <a:rPr dirty="0" lang="en-US"/>
              <a:t>.</a:t>
            </a:r>
          </a:p>
        </p:txBody>
      </p:sp>
      <p:sp>
        <p:nvSpPr>
          <p:cNvPr id="1048737" name="Title 2"/>
          <p:cNvSpPr>
            <a:spLocks noGrp="1"/>
          </p:cNvSpPr>
          <p:nvPr>
            <p:ph type="title"/>
          </p:nvPr>
        </p:nvSpPr>
        <p:spPr/>
        <p:txBody>
          <a:bodyPr/>
          <a:p>
            <a:r>
              <a:rPr dirty="0" lang="en-US"/>
              <a:t>cont</a:t>
            </a:r>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983" name=""/>
        <p:cNvGrpSpPr/>
        <p:nvPr/>
      </p:nvGrpSpPr>
      <p:grpSpPr>
        <a:xfrm>
          <a:off x="0" y="0"/>
          <a:ext cx="0" cy="0"/>
          <a:chOff x="0" y="0"/>
          <a:chExt cx="0" cy="0"/>
        </a:xfrm>
      </p:grpSpPr>
      <p:sp>
        <p:nvSpPr>
          <p:cNvPr id="1049485" name="Content Placeholder 1"/>
          <p:cNvSpPr>
            <a:spLocks noGrp="1"/>
          </p:cNvSpPr>
          <p:nvPr>
            <p:ph idx="1"/>
          </p:nvPr>
        </p:nvSpPr>
        <p:spPr/>
        <p:txBody>
          <a:bodyPr>
            <a:normAutofit fontScale="92500" lnSpcReduction="20000"/>
          </a:bodyPr>
          <a:p>
            <a:pPr>
              <a:buNone/>
            </a:pPr>
            <a:r>
              <a:rPr b="1" dirty="0" lang="en-GB">
                <a:hlinkClick r:id="rId1"/>
              </a:rPr>
              <a:t>Crude Death Rate</a:t>
            </a:r>
            <a:endParaRPr b="1" dirty="0" lang="en-US"/>
          </a:p>
          <a:p>
            <a:r>
              <a:rPr b="1" dirty="0" lang="en-GB"/>
              <a:t>This is the number of deaths in one year per 1,000 population. It is also called Crude Mortality Rate. It is calculated by dividing the total number of deaths (D) by mid-year population (P) and expressed per a</a:t>
            </a:r>
            <a:br>
              <a:rPr b="1" dirty="0" lang="en-GB"/>
            </a:br>
            <a:r>
              <a:rPr b="1" dirty="0" lang="en-GB"/>
              <a:t>thousand population</a:t>
            </a:r>
          </a:p>
          <a:p>
            <a:pPr>
              <a:buFontTx/>
              <a:buNone/>
            </a:pPr>
            <a:r>
              <a:rPr b="1" dirty="0" lang="en-US">
                <a:solidFill>
                  <a:srgbClr val="FF0000"/>
                </a:solidFill>
              </a:rPr>
              <a:t>			number of deaths in a year </a:t>
            </a:r>
          </a:p>
          <a:p>
            <a:pPr>
              <a:buFontTx/>
              <a:buNone/>
            </a:pPr>
            <a:r>
              <a:rPr b="1" dirty="0" lang="en-US">
                <a:solidFill>
                  <a:srgbClr val="FF0000"/>
                </a:solidFill>
              </a:rPr>
              <a:t>       CDR    =      -----------------   x  1000</a:t>
            </a:r>
          </a:p>
          <a:p>
            <a:pPr>
              <a:buFontTx/>
              <a:buNone/>
            </a:pPr>
            <a:r>
              <a:rPr b="1" dirty="0" lang="en-US">
                <a:solidFill>
                  <a:srgbClr val="FF0000"/>
                </a:solidFill>
              </a:rPr>
              <a:t>               	  mid-year  people population</a:t>
            </a:r>
          </a:p>
          <a:p>
            <a:pPr>
              <a:buNone/>
            </a:pPr>
            <a:r>
              <a:rPr b="1" dirty="0" lang="en-US"/>
              <a:t>Mid-year population is the average size of the population that year which is assumed equal to the number of people in the middle of the year</a:t>
            </a:r>
          </a:p>
          <a:p>
            <a:pPr>
              <a:buNone/>
            </a:pPr>
            <a:endParaRPr b="1" dirty="0" lang="en-GB"/>
          </a:p>
          <a:p>
            <a:endParaRPr dirty="0" lang="en-US"/>
          </a:p>
        </p:txBody>
      </p:sp>
      <p:sp>
        <p:nvSpPr>
          <p:cNvPr id="1049486" name="Title 2"/>
          <p:cNvSpPr>
            <a:spLocks noGrp="1"/>
          </p:cNvSpPr>
          <p:nvPr>
            <p:ph type="title"/>
          </p:nvPr>
        </p:nvSpPr>
        <p:spPr/>
        <p:txBody>
          <a:bodyPr/>
          <a:p>
            <a:r>
              <a:rPr dirty="0" lang="en-US"/>
              <a:t>CONT</a:t>
            </a:r>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984" name=""/>
        <p:cNvGrpSpPr/>
        <p:nvPr/>
      </p:nvGrpSpPr>
      <p:grpSpPr>
        <a:xfrm>
          <a:off x="0" y="0"/>
          <a:ext cx="0" cy="0"/>
          <a:chOff x="0" y="0"/>
          <a:chExt cx="0" cy="0"/>
        </a:xfrm>
      </p:grpSpPr>
      <p:sp>
        <p:nvSpPr>
          <p:cNvPr id="1049487" name="Content Placeholder 1"/>
          <p:cNvSpPr>
            <a:spLocks noGrp="1"/>
          </p:cNvSpPr>
          <p:nvPr>
            <p:ph idx="1"/>
          </p:nvPr>
        </p:nvSpPr>
        <p:spPr/>
        <p:txBody>
          <a:bodyPr>
            <a:normAutofit/>
          </a:bodyPr>
          <a:p>
            <a:pPr>
              <a:buNone/>
            </a:pPr>
            <a:r>
              <a:rPr b="1" dirty="0" lang="en-US">
                <a:solidFill>
                  <a:srgbClr val="C00000"/>
                </a:solidFill>
              </a:rPr>
              <a:t>	 </a:t>
            </a:r>
            <a:r>
              <a:rPr b="1" dirty="0" lang="en-GB">
                <a:hlinkClick r:id="rId1"/>
              </a:rPr>
              <a:t>Rate of Natural Increase</a:t>
            </a:r>
            <a:endParaRPr b="1" dirty="0" lang="en-US"/>
          </a:p>
          <a:p>
            <a:r>
              <a:rPr b="1" dirty="0" lang="en-GB"/>
              <a:t>RNI in a country can be calculated by finding the difference between birth rate and death rate per 1,000 then expressing such a difference as a percentage</a:t>
            </a:r>
            <a:r>
              <a:rPr b="1" dirty="0" lang="en-US">
                <a:solidFill>
                  <a:srgbClr val="C00000"/>
                </a:solidFill>
              </a:rPr>
              <a:t>	</a:t>
            </a:r>
          </a:p>
          <a:p>
            <a:pPr>
              <a:buFontTx/>
              <a:buNone/>
            </a:pPr>
            <a:endParaRPr b="1" dirty="0" lang="en-US">
              <a:solidFill>
                <a:srgbClr val="C00000"/>
              </a:solidFill>
            </a:endParaRPr>
          </a:p>
          <a:p>
            <a:pPr>
              <a:buFontTx/>
              <a:buNone/>
            </a:pPr>
            <a:r>
              <a:rPr b="1" dirty="0" lang="en-US">
                <a:solidFill>
                  <a:srgbClr val="C00000"/>
                </a:solidFill>
              </a:rPr>
              <a:t>		Birth Rate-Death rate</a:t>
            </a:r>
          </a:p>
          <a:p>
            <a:pPr>
              <a:buFontTx/>
              <a:buNone/>
            </a:pPr>
            <a:r>
              <a:rPr b="1" dirty="0" lang="en-US">
                <a:solidFill>
                  <a:srgbClr val="C00000"/>
                </a:solidFill>
              </a:rPr>
              <a:t>RNI = -----------------x  1000</a:t>
            </a:r>
          </a:p>
          <a:p>
            <a:pPr>
              <a:buFontTx/>
              <a:buNone/>
            </a:pPr>
            <a:r>
              <a:rPr b="1" dirty="0" lang="en-US">
                <a:solidFill>
                  <a:srgbClr val="C00000"/>
                </a:solidFill>
              </a:rPr>
              <a:t>    	 total population at a</a:t>
            </a:r>
          </a:p>
          <a:p>
            <a:pPr>
              <a:buFontTx/>
              <a:buNone/>
            </a:pPr>
            <a:r>
              <a:rPr b="1" dirty="0" lang="en-US">
                <a:solidFill>
                  <a:srgbClr val="C00000"/>
                </a:solidFill>
              </a:rPr>
              <a:t>		 point in time</a:t>
            </a:r>
          </a:p>
          <a:p>
            <a:endParaRPr dirty="0" lang="en-US"/>
          </a:p>
        </p:txBody>
      </p:sp>
      <p:sp>
        <p:nvSpPr>
          <p:cNvPr id="1049488" name="Title 2"/>
          <p:cNvSpPr>
            <a:spLocks noGrp="1"/>
          </p:cNvSpPr>
          <p:nvPr>
            <p:ph type="title"/>
          </p:nvPr>
        </p:nvSpPr>
        <p:spPr/>
        <p:txBody>
          <a:bodyPr/>
          <a:p>
            <a:r>
              <a:rPr dirty="0" lang="en-US"/>
              <a:t>cont</a:t>
            </a:r>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985" name=""/>
        <p:cNvGrpSpPr/>
        <p:nvPr/>
      </p:nvGrpSpPr>
      <p:grpSpPr>
        <a:xfrm>
          <a:off x="0" y="0"/>
          <a:ext cx="0" cy="0"/>
          <a:chOff x="0" y="0"/>
          <a:chExt cx="0" cy="0"/>
        </a:xfrm>
      </p:grpSpPr>
      <p:sp>
        <p:nvSpPr>
          <p:cNvPr id="1049489" name="Content Placeholder 1"/>
          <p:cNvSpPr>
            <a:spLocks noGrp="1"/>
          </p:cNvSpPr>
          <p:nvPr>
            <p:ph idx="1"/>
          </p:nvPr>
        </p:nvSpPr>
        <p:spPr/>
        <p:txBody>
          <a:bodyPr>
            <a:normAutofit fontScale="92500" lnSpcReduction="20000"/>
          </a:bodyPr>
          <a:p>
            <a:r>
              <a:rPr b="1" dirty="0" lang="en-GB"/>
              <a:t>It is the percentage annual rate of population growth without regard for migration. </a:t>
            </a:r>
            <a:endParaRPr b="1" dirty="0" lang="en-US"/>
          </a:p>
          <a:p>
            <a:r>
              <a:rPr b="1" dirty="0" lang="en-GB"/>
              <a:t>A negative number means the death rate is greater than the birth rate and so the population is decreasing. </a:t>
            </a:r>
            <a:endParaRPr b="1" dirty="0" lang="en-US"/>
          </a:p>
          <a:p>
            <a:pPr>
              <a:buNone/>
            </a:pPr>
            <a:r>
              <a:rPr b="1" dirty="0" lang="en-GB" u="sng"/>
              <a:t>Dependency Ratio</a:t>
            </a:r>
            <a:endParaRPr b="1" dirty="0" lang="en-US"/>
          </a:p>
          <a:p>
            <a:r>
              <a:rPr b="1" dirty="0" lang="en-GB"/>
              <a:t>This is the ratio of (potentially) economically active population to the retired population and children under 18 years of age, giving a rough estimate of the number of </a:t>
            </a:r>
            <a:r>
              <a:rPr b="1" dirty="0" lang="en-GB" err="1"/>
              <a:t>depedants</a:t>
            </a:r>
            <a:r>
              <a:rPr b="1" dirty="0" lang="en-GB"/>
              <a:t> per worker. It is calculated by dividing under 18's and over 64's by 18's to 64's</a:t>
            </a:r>
            <a:r>
              <a:rPr dirty="0" lang="en-GB"/>
              <a:t>.</a:t>
            </a:r>
            <a:endParaRPr dirty="0" lang="en-US"/>
          </a:p>
          <a:p>
            <a:r>
              <a:rPr dirty="0" lang="en-GB"/>
              <a:t> </a:t>
            </a:r>
            <a:endParaRPr dirty="0" lang="en-US"/>
          </a:p>
          <a:p>
            <a:endParaRPr dirty="0" lang="en-US"/>
          </a:p>
        </p:txBody>
      </p:sp>
      <p:sp>
        <p:nvSpPr>
          <p:cNvPr id="1049490" name="Title 2"/>
          <p:cNvSpPr>
            <a:spLocks noGrp="1"/>
          </p:cNvSpPr>
          <p:nvPr>
            <p:ph type="title"/>
          </p:nvPr>
        </p:nvSpPr>
        <p:spPr/>
        <p:txBody>
          <a:bodyPr/>
          <a:p>
            <a:r>
              <a:rPr dirty="0" lang="en-US"/>
              <a:t>CONT</a:t>
            </a:r>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986" name=""/>
        <p:cNvGrpSpPr/>
        <p:nvPr/>
      </p:nvGrpSpPr>
      <p:grpSpPr>
        <a:xfrm>
          <a:off x="0" y="0"/>
          <a:ext cx="0" cy="0"/>
          <a:chOff x="0" y="0"/>
          <a:chExt cx="0" cy="0"/>
        </a:xfrm>
      </p:grpSpPr>
      <p:sp>
        <p:nvSpPr>
          <p:cNvPr id="1049491" name="Content Placeholder 1"/>
          <p:cNvSpPr>
            <a:spLocks noGrp="1"/>
          </p:cNvSpPr>
          <p:nvPr>
            <p:ph idx="1"/>
          </p:nvPr>
        </p:nvSpPr>
        <p:spPr/>
        <p:txBody>
          <a:bodyPr>
            <a:noAutofit/>
          </a:bodyPr>
          <a:p>
            <a:r>
              <a:rPr b="1" dirty="0" sz="2000" lang="en-US"/>
              <a:t>This is a measure of the number of women who die as a result of child bearing in a given year per 100,000 live births i.e.</a:t>
            </a:r>
          </a:p>
          <a:p>
            <a:endParaRPr b="1" dirty="0" sz="2000" lang="en-US">
              <a:solidFill>
                <a:srgbClr val="C00000"/>
              </a:solidFill>
              <a:effectLst>
                <a:outerShdw algn="tl" blurRad="38100" dir="2700000" dist="38100">
                  <a:srgbClr val="000000">
                    <a:alpha val="43137"/>
                  </a:srgbClr>
                </a:outerShdw>
              </a:effectLst>
            </a:endParaRPr>
          </a:p>
          <a:p>
            <a:pPr>
              <a:buFontTx/>
              <a:buNone/>
            </a:pPr>
            <a:r>
              <a:rPr b="1" dirty="0" sz="2000" lang="en-US">
                <a:solidFill>
                  <a:srgbClr val="C00000"/>
                </a:solidFill>
              </a:rPr>
              <a:t>                  number of maternal deaths due </a:t>
            </a:r>
          </a:p>
          <a:p>
            <a:pPr>
              <a:buFontTx/>
              <a:buNone/>
            </a:pPr>
            <a:r>
              <a:rPr b="1" dirty="0" sz="2000" lang="en-US">
                <a:solidFill>
                  <a:srgbClr val="C00000"/>
                </a:solidFill>
              </a:rPr>
              <a:t>                              to child bearing </a:t>
            </a:r>
          </a:p>
          <a:p>
            <a:pPr>
              <a:buFontTx/>
              <a:buNone/>
            </a:pPr>
            <a:r>
              <a:rPr b="1" dirty="0" sz="2000" lang="en-US">
                <a:solidFill>
                  <a:srgbClr val="C00000"/>
                </a:solidFill>
              </a:rPr>
              <a:t>MMR	=   ------------------------------   x   100,000</a:t>
            </a:r>
          </a:p>
          <a:p>
            <a:pPr>
              <a:buFontTx/>
              <a:buNone/>
            </a:pPr>
            <a:r>
              <a:rPr b="1" dirty="0" sz="2000" lang="en-US">
                <a:solidFill>
                  <a:srgbClr val="C00000"/>
                </a:solidFill>
              </a:rPr>
              <a:t>                  number of live births that year</a:t>
            </a:r>
            <a:endParaRPr b="1" dirty="0" sz="2000" lang="en-US"/>
          </a:p>
          <a:p>
            <a:pPr>
              <a:buFontTx/>
              <a:buNone/>
            </a:pPr>
            <a:r>
              <a:rPr b="1" dirty="0" sz="2000" lang="en-US"/>
              <a:t> </a:t>
            </a:r>
          </a:p>
          <a:p>
            <a:r>
              <a:rPr b="1" dirty="0" sz="2000" lang="en-US"/>
              <a:t>Note: As is the case for infant mortality rate, the value of K is </a:t>
            </a:r>
          </a:p>
          <a:p>
            <a:pPr>
              <a:buFontTx/>
              <a:buNone/>
            </a:pPr>
            <a:r>
              <a:rPr b="1" dirty="0" sz="2000" lang="en-US"/>
              <a:t>      universally specified at 100,000 live births for international </a:t>
            </a:r>
          </a:p>
          <a:p>
            <a:pPr>
              <a:buFontTx/>
              <a:buNone/>
            </a:pPr>
            <a:r>
              <a:rPr b="1" dirty="0" sz="2000" lang="en-US"/>
              <a:t>      uniformity.</a:t>
            </a:r>
          </a:p>
          <a:p>
            <a:endParaRPr dirty="0" sz="2000" lang="en-US"/>
          </a:p>
        </p:txBody>
      </p:sp>
      <p:sp>
        <p:nvSpPr>
          <p:cNvPr id="1049492" name="Title 2"/>
          <p:cNvSpPr>
            <a:spLocks noGrp="1"/>
          </p:cNvSpPr>
          <p:nvPr>
            <p:ph type="title"/>
          </p:nvPr>
        </p:nvSpPr>
        <p:spPr/>
        <p:txBody>
          <a:bodyPr>
            <a:normAutofit fontScale="90000"/>
          </a:bodyPr>
          <a:p>
            <a:br>
              <a:rPr dirty="0" sz="4400" lang="en-US" u="sng"/>
            </a:br>
            <a:r>
              <a:rPr dirty="0" sz="4400" lang="en-US" u="sng"/>
              <a:t>Maternal mortality rate (MMR)</a:t>
            </a:r>
            <a:br>
              <a:rPr dirty="0" sz="4400" lang="en-US" u="sng"/>
            </a:br>
            <a:endParaRPr dirty="0" lang="en-US"/>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987" name=""/>
        <p:cNvGrpSpPr/>
        <p:nvPr/>
      </p:nvGrpSpPr>
      <p:grpSpPr>
        <a:xfrm>
          <a:off x="0" y="0"/>
          <a:ext cx="0" cy="0"/>
          <a:chOff x="0" y="0"/>
          <a:chExt cx="0" cy="0"/>
        </a:xfrm>
      </p:grpSpPr>
      <p:sp>
        <p:nvSpPr>
          <p:cNvPr id="1049493" name="Content Placeholder 1"/>
          <p:cNvSpPr>
            <a:spLocks noGrp="1"/>
          </p:cNvSpPr>
          <p:nvPr>
            <p:ph idx="1"/>
          </p:nvPr>
        </p:nvSpPr>
        <p:spPr/>
        <p:txBody>
          <a:bodyPr/>
          <a:p>
            <a:r>
              <a:rPr b="1" dirty="0" lang="en-US"/>
              <a:t>According to the </a:t>
            </a:r>
            <a:r>
              <a:rPr b="1" dirty="0" lang="en-US">
                <a:hlinkClick r:id="rId1" tooltip="World Health Organization"/>
              </a:rPr>
              <a:t>World Health Organization</a:t>
            </a:r>
            <a:r>
              <a:rPr b="1" dirty="0" lang="en-US"/>
              <a:t> (WHO), maternal death is defined as the death of a woman while pregnant or within 42 days of termination of pregnancy, irrespective of the duration and site of the pregnancy, from any cause related to or aggravated by the pregnancy or its management but not from accidental or incidental causes</a:t>
            </a:r>
          </a:p>
          <a:p>
            <a:endParaRPr dirty="0" lang="en-US"/>
          </a:p>
        </p:txBody>
      </p:sp>
      <p:sp>
        <p:nvSpPr>
          <p:cNvPr id="1049494" name="Title 2"/>
          <p:cNvSpPr>
            <a:spLocks noGrp="1"/>
          </p:cNvSpPr>
          <p:nvPr>
            <p:ph type="title"/>
          </p:nvPr>
        </p:nvSpPr>
        <p:spPr/>
        <p:txBody>
          <a:bodyPr/>
          <a:p>
            <a:r>
              <a:rPr dirty="0" lang="en-US"/>
              <a:t>cont</a:t>
            </a:r>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988" name=""/>
        <p:cNvGrpSpPr/>
        <p:nvPr/>
      </p:nvGrpSpPr>
      <p:grpSpPr>
        <a:xfrm>
          <a:off x="0" y="0"/>
          <a:ext cx="0" cy="0"/>
          <a:chOff x="0" y="0"/>
          <a:chExt cx="0" cy="0"/>
        </a:xfrm>
      </p:grpSpPr>
      <p:sp>
        <p:nvSpPr>
          <p:cNvPr id="1049495" name="Content Placeholder 1"/>
          <p:cNvSpPr>
            <a:spLocks noGrp="1"/>
          </p:cNvSpPr>
          <p:nvPr>
            <p:ph idx="1"/>
          </p:nvPr>
        </p:nvSpPr>
        <p:spPr/>
        <p:txBody>
          <a:bodyPr>
            <a:normAutofit fontScale="92500" lnSpcReduction="20000"/>
          </a:bodyPr>
          <a:p>
            <a:r>
              <a:rPr b="1" dirty="0" lang="en-US"/>
              <a:t>This measures the proportion of episodes of illness that result in death.  </a:t>
            </a:r>
          </a:p>
          <a:p>
            <a:r>
              <a:rPr b="1" dirty="0" lang="en-US"/>
              <a:t>It is therefore the number of people who die from a disease out of all those who had the disease within a given period of time i.e.</a:t>
            </a:r>
          </a:p>
          <a:p>
            <a:pPr>
              <a:buFontTx/>
              <a:buNone/>
            </a:pPr>
            <a:r>
              <a:rPr b="1" dirty="0" lang="en-US">
                <a:solidFill>
                  <a:srgbClr val="C00000"/>
                </a:solidFill>
                <a:effectLst>
                  <a:outerShdw algn="tl" blurRad="38100" dir="2700000" dist="38100">
                    <a:srgbClr val="000000">
                      <a:alpha val="43137"/>
                    </a:srgbClr>
                  </a:outerShdw>
                </a:effectLst>
              </a:rPr>
              <a:t>             </a:t>
            </a:r>
            <a:r>
              <a:rPr b="1" dirty="0" lang="en-US">
                <a:solidFill>
                  <a:srgbClr val="C00000"/>
                </a:solidFill>
              </a:rPr>
              <a:t>number of deaths due to a </a:t>
            </a:r>
          </a:p>
          <a:p>
            <a:pPr>
              <a:buFontTx/>
              <a:buNone/>
            </a:pPr>
            <a:r>
              <a:rPr b="1" dirty="0" lang="en-US">
                <a:solidFill>
                  <a:srgbClr val="C00000"/>
                </a:solidFill>
              </a:rPr>
              <a:t>				given disease </a:t>
            </a:r>
          </a:p>
          <a:p>
            <a:pPr>
              <a:buFontTx/>
              <a:buNone/>
            </a:pPr>
            <a:r>
              <a:rPr b="1" dirty="0" lang="en-US">
                <a:solidFill>
                  <a:srgbClr val="C00000"/>
                </a:solidFill>
              </a:rPr>
              <a:t>CFR=   -------------------------    x    100</a:t>
            </a:r>
          </a:p>
          <a:p>
            <a:pPr>
              <a:buFontTx/>
              <a:buNone/>
            </a:pPr>
            <a:r>
              <a:rPr b="1" dirty="0" lang="en-US">
                <a:solidFill>
                  <a:srgbClr val="C00000"/>
                </a:solidFill>
              </a:rPr>
              <a:t>             number of cases of that disease </a:t>
            </a:r>
          </a:p>
          <a:p>
            <a:pPr>
              <a:buFontTx/>
              <a:buNone/>
            </a:pPr>
            <a:r>
              <a:rPr b="1" dirty="0" lang="en-US">
                <a:solidFill>
                  <a:srgbClr val="C00000"/>
                </a:solidFill>
              </a:rPr>
              <a:t>                   in a given period</a:t>
            </a:r>
          </a:p>
          <a:p>
            <a:r>
              <a:rPr b="1" dirty="0" lang="en-US">
                <a:solidFill>
                  <a:schemeClr val="accent4">
                    <a:lumMod val="50000"/>
                  </a:schemeClr>
                </a:solidFill>
              </a:rPr>
              <a:t>What percentage of people diagnosed with a certain disease die within a certain time after diagnosis</a:t>
            </a:r>
          </a:p>
          <a:p>
            <a:endParaRPr dirty="0" lang="en-US"/>
          </a:p>
        </p:txBody>
      </p:sp>
      <p:sp>
        <p:nvSpPr>
          <p:cNvPr id="1049496" name="Title 2"/>
          <p:cNvSpPr>
            <a:spLocks noGrp="1"/>
          </p:cNvSpPr>
          <p:nvPr>
            <p:ph type="title"/>
          </p:nvPr>
        </p:nvSpPr>
        <p:spPr/>
        <p:txBody>
          <a:bodyPr/>
          <a:p>
            <a:r>
              <a:rPr dirty="0" lang="en-US" u="sng"/>
              <a:t>Case fatality rate (CFR)</a:t>
            </a:r>
            <a:endParaRPr dirty="0" lang="en-US"/>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989" name=""/>
        <p:cNvGrpSpPr/>
        <p:nvPr/>
      </p:nvGrpSpPr>
      <p:grpSpPr>
        <a:xfrm>
          <a:off x="0" y="0"/>
          <a:ext cx="0" cy="0"/>
          <a:chOff x="0" y="0"/>
          <a:chExt cx="0" cy="0"/>
        </a:xfrm>
      </p:grpSpPr>
      <p:sp>
        <p:nvSpPr>
          <p:cNvPr id="1049497" name="Content Placeholder 1"/>
          <p:cNvSpPr>
            <a:spLocks noGrp="1"/>
          </p:cNvSpPr>
          <p:nvPr>
            <p:ph idx="1"/>
          </p:nvPr>
        </p:nvSpPr>
        <p:spPr/>
        <p:txBody>
          <a:bodyPr>
            <a:normAutofit fontScale="92500" lnSpcReduction="10000"/>
          </a:bodyPr>
          <a:p>
            <a:r>
              <a:rPr b="1" dirty="0" lang="en-US"/>
              <a:t>Example</a:t>
            </a:r>
          </a:p>
          <a:p>
            <a:pPr>
              <a:buFontTx/>
              <a:buNone/>
            </a:pPr>
            <a:r>
              <a:rPr b="1" dirty="0" lang="en-US"/>
              <a:t>Assume a population of 100,000 people of who 40 are sick with cholera, and in one year (2012) period, 20  die from the disease. </a:t>
            </a:r>
          </a:p>
          <a:p>
            <a:pPr>
              <a:buFontTx/>
              <a:buNone/>
            </a:pPr>
            <a:r>
              <a:rPr b="1" dirty="0" lang="en-US"/>
              <a:t>What is the mortality rate?</a:t>
            </a:r>
          </a:p>
          <a:p>
            <a:pPr>
              <a:buFontTx/>
              <a:buNone/>
            </a:pPr>
            <a:r>
              <a:rPr b="1" dirty="0" lang="en-US"/>
              <a:t>      = 20/100,000 died of cholera that year (2012)</a:t>
            </a:r>
          </a:p>
          <a:p>
            <a:pPr>
              <a:buFontTx/>
              <a:buNone/>
            </a:pPr>
            <a:r>
              <a:rPr b="1" dirty="0" lang="en-US"/>
              <a:t>               = 0.02% </a:t>
            </a:r>
          </a:p>
          <a:p>
            <a:pPr>
              <a:buFontTx/>
              <a:buNone/>
            </a:pPr>
            <a:r>
              <a:rPr b="1" dirty="0" lang="en-US"/>
              <a:t>What is the case-fatality rate?</a:t>
            </a:r>
          </a:p>
          <a:p>
            <a:pPr>
              <a:buFontTx/>
              <a:buNone/>
            </a:pPr>
            <a:r>
              <a:rPr b="1" dirty="0" lang="en-US"/>
              <a:t>                    = 20/40   x100</a:t>
            </a:r>
          </a:p>
          <a:p>
            <a:pPr>
              <a:buFontTx/>
              <a:buNone/>
            </a:pPr>
            <a:r>
              <a:rPr b="1" dirty="0" lang="en-US"/>
              <a:t>                    = 50% or 50 per 100 people with cholera</a:t>
            </a:r>
          </a:p>
          <a:p>
            <a:pPr>
              <a:buNone/>
            </a:pPr>
            <a:endParaRPr dirty="0" lang="en-US"/>
          </a:p>
        </p:txBody>
      </p:sp>
      <p:sp>
        <p:nvSpPr>
          <p:cNvPr id="1049498" name="Title 2"/>
          <p:cNvSpPr>
            <a:spLocks noGrp="1"/>
          </p:cNvSpPr>
          <p:nvPr>
            <p:ph type="title"/>
          </p:nvPr>
        </p:nvSpPr>
        <p:spPr/>
        <p:txBody>
          <a:bodyPr/>
          <a:p>
            <a:r>
              <a:rPr dirty="0" lang="en-US"/>
              <a:t>cont</a:t>
            </a:r>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990" name=""/>
        <p:cNvGrpSpPr/>
        <p:nvPr/>
      </p:nvGrpSpPr>
      <p:grpSpPr>
        <a:xfrm>
          <a:off x="0" y="0"/>
          <a:ext cx="0" cy="0"/>
          <a:chOff x="0" y="0"/>
          <a:chExt cx="0" cy="0"/>
        </a:xfrm>
      </p:grpSpPr>
      <p:sp>
        <p:nvSpPr>
          <p:cNvPr id="1049499" name="Content Placeholder 1"/>
          <p:cNvSpPr>
            <a:spLocks noGrp="1"/>
          </p:cNvSpPr>
          <p:nvPr>
            <p:ph idx="1"/>
          </p:nvPr>
        </p:nvSpPr>
        <p:spPr/>
        <p:txBody>
          <a:bodyPr>
            <a:normAutofit fontScale="85000" lnSpcReduction="20000"/>
          </a:bodyPr>
          <a:p>
            <a:pPr>
              <a:buFontTx/>
              <a:buNone/>
            </a:pPr>
            <a:r>
              <a:rPr b="1" dirty="0" lang="en-US" u="sng">
                <a:solidFill>
                  <a:srgbClr val="C00000"/>
                </a:solidFill>
              </a:rPr>
              <a:t>Early neonatal mortality rate </a:t>
            </a:r>
          </a:p>
          <a:p>
            <a:r>
              <a:rPr b="1" dirty="0" lang="en-US"/>
              <a:t>Refers to a death of a live-born </a:t>
            </a:r>
            <a:r>
              <a:rPr b="1" dirty="0" lang="en-US">
                <a:hlinkClick r:id="rId1" tooltip="Baby"/>
              </a:rPr>
              <a:t>baby</a:t>
            </a:r>
            <a:r>
              <a:rPr b="1" dirty="0" lang="en-US"/>
              <a:t> within the first seven days of life, while </a:t>
            </a:r>
          </a:p>
          <a:p>
            <a:pPr>
              <a:buFontTx/>
              <a:buNone/>
            </a:pPr>
            <a:r>
              <a:rPr b="1" dirty="0" lang="en-US" u="sng">
                <a:solidFill>
                  <a:srgbClr val="C00000"/>
                </a:solidFill>
              </a:rPr>
              <a:t>late neonatal mortality </a:t>
            </a:r>
          </a:p>
          <a:p>
            <a:r>
              <a:rPr b="1" dirty="0" lang="en-US"/>
              <a:t>covers the time after 7 days until before 28 days. </a:t>
            </a:r>
          </a:p>
          <a:p>
            <a:r>
              <a:rPr b="1" dirty="0" lang="en-US"/>
              <a:t>The sum of these two represents the </a:t>
            </a:r>
            <a:r>
              <a:rPr b="1" dirty="0" lang="en-US" u="sng">
                <a:solidFill>
                  <a:srgbClr val="C00000"/>
                </a:solidFill>
              </a:rPr>
              <a:t>neonatal mortality</a:t>
            </a:r>
            <a:r>
              <a:rPr b="1" dirty="0" lang="en-US"/>
              <a:t>.</a:t>
            </a:r>
          </a:p>
          <a:p>
            <a:r>
              <a:rPr b="1" dirty="0" lang="en-US"/>
              <a:t>A neonatal death is defined as a death during the first 28 days of life (0-27 days).</a:t>
            </a:r>
          </a:p>
          <a:p>
            <a:pPr>
              <a:buFontTx/>
              <a:buNone/>
            </a:pPr>
            <a:r>
              <a:rPr b="1" dirty="0" lang="en-US">
                <a:solidFill>
                  <a:srgbClr val="C00000"/>
                </a:solidFill>
              </a:rPr>
              <a:t>                                    no. of neonatal deaths </a:t>
            </a:r>
          </a:p>
          <a:p>
            <a:pPr>
              <a:buFontTx/>
              <a:buNone/>
            </a:pPr>
            <a:r>
              <a:rPr b="1" dirty="0" lang="en-US">
                <a:solidFill>
                  <a:srgbClr val="C00000"/>
                </a:solidFill>
              </a:rPr>
              <a:t>neonatal mortality   =-----------------    x 1000</a:t>
            </a:r>
          </a:p>
          <a:p>
            <a:pPr>
              <a:buFontTx/>
              <a:buNone/>
            </a:pPr>
            <a:r>
              <a:rPr b="1" dirty="0" lang="en-US">
                <a:solidFill>
                  <a:srgbClr val="C00000"/>
                </a:solidFill>
              </a:rPr>
              <a:t>rate                               Total no. of live births</a:t>
            </a:r>
          </a:p>
          <a:p>
            <a:pPr>
              <a:buFontTx/>
              <a:buNone/>
            </a:pPr>
            <a:r>
              <a:rPr b="1" dirty="0" lang="en-US">
                <a:solidFill>
                  <a:srgbClr val="C00000"/>
                </a:solidFill>
              </a:rPr>
              <a:t> </a:t>
            </a:r>
            <a:endParaRPr b="1" dirty="0" lang="en-US"/>
          </a:p>
        </p:txBody>
      </p:sp>
      <p:sp>
        <p:nvSpPr>
          <p:cNvPr id="1049500" name="Title 2"/>
          <p:cNvSpPr>
            <a:spLocks noGrp="1"/>
          </p:cNvSpPr>
          <p:nvPr>
            <p:ph type="title"/>
          </p:nvPr>
        </p:nvSpPr>
        <p:spPr/>
        <p:txBody>
          <a:bodyPr>
            <a:normAutofit fontScale="90000"/>
          </a:bodyPr>
          <a:p>
            <a:br>
              <a:rPr dirty="0" lang="en-US" u="sng">
                <a:solidFill>
                  <a:srgbClr val="C00000"/>
                </a:solidFill>
              </a:rPr>
            </a:br>
            <a:r>
              <a:rPr dirty="0" lang="en-US" u="sng">
                <a:solidFill>
                  <a:srgbClr val="C00000"/>
                </a:solidFill>
              </a:rPr>
              <a:t>cont</a:t>
            </a:r>
            <a:endParaRPr dirty="0" lang="en-US"/>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991" name=""/>
        <p:cNvGrpSpPr/>
        <p:nvPr/>
      </p:nvGrpSpPr>
      <p:grpSpPr>
        <a:xfrm>
          <a:off x="0" y="0"/>
          <a:ext cx="0" cy="0"/>
          <a:chOff x="0" y="0"/>
          <a:chExt cx="0" cy="0"/>
        </a:xfrm>
      </p:grpSpPr>
      <p:sp>
        <p:nvSpPr>
          <p:cNvPr id="1049501" name="Rectangle 1"/>
          <p:cNvSpPr/>
          <p:nvPr/>
        </p:nvSpPr>
        <p:spPr>
          <a:xfrm>
            <a:off x="228600" y="152400"/>
            <a:ext cx="8915400" cy="5632311"/>
          </a:xfrm>
          <a:prstGeom prst="rect"/>
        </p:spPr>
        <p:txBody>
          <a:bodyPr wrap="square">
            <a:spAutoFit/>
          </a:bodyPr>
          <a:p>
            <a:r>
              <a:rPr b="1" dirty="0" sz="2400" lang="en-US"/>
              <a:t>The NMR is often broken down into early and late mortality rates. </a:t>
            </a:r>
          </a:p>
          <a:p>
            <a:r>
              <a:rPr b="1" dirty="0" sz="2400" lang="en-US"/>
              <a:t>The Early Neonatal Mortality rate (ENMR) is calculated as follows:</a:t>
            </a:r>
          </a:p>
          <a:p>
            <a:pPr>
              <a:buFontTx/>
              <a:buNone/>
            </a:pPr>
            <a:r>
              <a:rPr b="1" dirty="0" sz="2400" lang="en-US"/>
              <a:t>     </a:t>
            </a:r>
            <a:r>
              <a:rPr b="1" dirty="0" sz="2400" lang="en-US">
                <a:solidFill>
                  <a:srgbClr val="C00000"/>
                </a:solidFill>
              </a:rPr>
              <a:t>no. of neonatal deaths 0-6 days</a:t>
            </a:r>
            <a:br>
              <a:rPr b="1" dirty="0" sz="2400" lang="en-US">
                <a:solidFill>
                  <a:srgbClr val="C00000"/>
                </a:solidFill>
              </a:rPr>
            </a:br>
            <a:r>
              <a:rPr b="1" dirty="0" sz="2400" lang="en-US">
                <a:solidFill>
                  <a:srgbClr val="C00000"/>
                </a:solidFill>
              </a:rPr>
              <a:t>__________________________     x 1000</a:t>
            </a:r>
            <a:br>
              <a:rPr b="1" dirty="0" sz="2400" lang="en-US">
                <a:solidFill>
                  <a:srgbClr val="C00000"/>
                </a:solidFill>
              </a:rPr>
            </a:br>
            <a:r>
              <a:rPr b="1" dirty="0" sz="2400" lang="en-US">
                <a:solidFill>
                  <a:srgbClr val="C00000"/>
                </a:solidFill>
              </a:rPr>
              <a:t>   Total no. of live births    </a:t>
            </a:r>
          </a:p>
          <a:p>
            <a:r>
              <a:rPr b="1" dirty="0" sz="2400" lang="en-US"/>
              <a:t>The late neonatal mortality rate (LNMR) is calculated as follows:</a:t>
            </a:r>
          </a:p>
          <a:p>
            <a:pPr>
              <a:buFontTx/>
              <a:buNone/>
            </a:pPr>
            <a:r>
              <a:rPr b="1" dirty="0" sz="2400" lang="en-US"/>
              <a:t>       </a:t>
            </a:r>
            <a:r>
              <a:rPr b="1" dirty="0" sz="2400" lang="en-US">
                <a:solidFill>
                  <a:srgbClr val="C00000"/>
                </a:solidFill>
              </a:rPr>
              <a:t>no. of neonatal deaths 7-27 days</a:t>
            </a:r>
            <a:br>
              <a:rPr b="1" dirty="0" sz="2400" lang="en-US">
                <a:solidFill>
                  <a:srgbClr val="C00000"/>
                </a:solidFill>
              </a:rPr>
            </a:br>
            <a:r>
              <a:rPr b="1" dirty="0" sz="2400" lang="en-US">
                <a:solidFill>
                  <a:srgbClr val="C00000"/>
                </a:solidFill>
              </a:rPr>
              <a:t>__________________________         x1000</a:t>
            </a:r>
            <a:br>
              <a:rPr b="1" dirty="0" sz="2400" lang="en-US">
                <a:solidFill>
                  <a:srgbClr val="C00000"/>
                </a:solidFill>
              </a:rPr>
            </a:br>
            <a:r>
              <a:rPr b="1" dirty="0" sz="2400" lang="en-US">
                <a:solidFill>
                  <a:srgbClr val="C00000"/>
                </a:solidFill>
              </a:rPr>
              <a:t>    Total no. of live births</a:t>
            </a:r>
          </a:p>
          <a:p>
            <a:r>
              <a:rPr b="1" dirty="0" sz="2400" lang="en-US"/>
              <a:t>Neonatal mortality and post neonatal mortality (covering the remaining 11 months of the first year of life) are reflected in the </a:t>
            </a:r>
            <a:r>
              <a:rPr b="1" dirty="0" sz="2400" lang="en-US">
                <a:hlinkClick r:id="rId1" tooltip="Infant mortality"/>
              </a:rPr>
              <a:t>Infant Mortality Rate</a:t>
            </a:r>
            <a:r>
              <a:rPr dirty="0" lang="en-US"/>
              <a:t>.</a:t>
            </a:r>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992" name=""/>
        <p:cNvGrpSpPr/>
        <p:nvPr/>
      </p:nvGrpSpPr>
      <p:grpSpPr>
        <a:xfrm>
          <a:off x="0" y="0"/>
          <a:ext cx="0" cy="0"/>
          <a:chOff x="0" y="0"/>
          <a:chExt cx="0" cy="0"/>
        </a:xfrm>
      </p:grpSpPr>
      <p:sp>
        <p:nvSpPr>
          <p:cNvPr id="1049502" name="Content Placeholder 1"/>
          <p:cNvSpPr>
            <a:spLocks noGrp="1"/>
          </p:cNvSpPr>
          <p:nvPr>
            <p:ph idx="1"/>
          </p:nvPr>
        </p:nvSpPr>
        <p:spPr/>
        <p:txBody>
          <a:bodyPr/>
          <a:p>
            <a:r>
              <a:rPr b="1" dirty="0" lang="en-GB"/>
              <a:t>When conducting community diagnosis, it is very important to avoid taking any action that may be considered offensive by the community. </a:t>
            </a:r>
          </a:p>
          <a:p>
            <a:r>
              <a:rPr b="1" dirty="0" lang="en-GB"/>
              <a:t>You need to make sure that the tools you use to collect information are not in any way offensive to the community. </a:t>
            </a:r>
          </a:p>
          <a:p>
            <a:r>
              <a:rPr b="1" dirty="0" lang="en-GB"/>
              <a:t>They should not cause any physical, emotional, spiritual or cultural harm to </a:t>
            </a:r>
            <a:br>
              <a:rPr b="1" dirty="0" lang="en-GB"/>
            </a:br>
            <a:r>
              <a:rPr b="1" dirty="0" lang="en-GB"/>
              <a:t>that community</a:t>
            </a:r>
            <a:endParaRPr b="1" dirty="0" lang="en-US"/>
          </a:p>
        </p:txBody>
      </p:sp>
      <p:sp>
        <p:nvSpPr>
          <p:cNvPr id="1049503" name="Title 2"/>
          <p:cNvSpPr>
            <a:spLocks noGrp="1"/>
          </p:cNvSpPr>
          <p:nvPr>
            <p:ph type="title"/>
          </p:nvPr>
        </p:nvSpPr>
        <p:spPr/>
        <p:txBody>
          <a:bodyPr>
            <a:normAutofit fontScale="90000"/>
          </a:bodyPr>
          <a:p>
            <a:r>
              <a:rPr dirty="0" lang="en-GB"/>
              <a:t>Ethical Considerations in Community Diagnosis</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8738" name="Content Placeholder 1"/>
          <p:cNvSpPr>
            <a:spLocks noGrp="1"/>
          </p:cNvSpPr>
          <p:nvPr>
            <p:ph idx="1"/>
          </p:nvPr>
        </p:nvSpPr>
        <p:spPr/>
        <p:txBody>
          <a:bodyPr>
            <a:normAutofit/>
          </a:bodyPr>
          <a:p>
            <a:r>
              <a:rPr b="1" dirty="0" lang="en-US"/>
              <a:t>A female Anopheles mosquito carrying malaria-causing parasites feeds on a human and injects the parasites in the form of </a:t>
            </a:r>
            <a:r>
              <a:rPr b="1" dirty="0" lang="en-US" err="1"/>
              <a:t>sporozoites</a:t>
            </a:r>
            <a:r>
              <a:rPr b="1" dirty="0" lang="en-US"/>
              <a:t> into the bloodstream. The </a:t>
            </a:r>
            <a:r>
              <a:rPr b="1" dirty="0" lang="en-US" err="1"/>
              <a:t>sporozoites</a:t>
            </a:r>
            <a:r>
              <a:rPr b="1" dirty="0" lang="en-US"/>
              <a:t> travel to the liver and invade liver cells.</a:t>
            </a:r>
          </a:p>
          <a:p>
            <a:r>
              <a:rPr b="1" dirty="0" lang="en-US"/>
              <a:t>Over 5-16 days*, the </a:t>
            </a:r>
            <a:r>
              <a:rPr b="1" dirty="0" lang="en-US" err="1"/>
              <a:t>sporozoites</a:t>
            </a:r>
            <a:r>
              <a:rPr b="1" dirty="0" lang="en-US"/>
              <a:t> grow, divide, and produce tens of thousands of haploid forms, called merozoites, per liver cell. </a:t>
            </a:r>
            <a:endParaRPr dirty="0" lang="en-US"/>
          </a:p>
        </p:txBody>
      </p:sp>
      <p:sp>
        <p:nvSpPr>
          <p:cNvPr id="1048739" name="Title 2"/>
          <p:cNvSpPr>
            <a:spLocks noGrp="1"/>
          </p:cNvSpPr>
          <p:nvPr>
            <p:ph type="title"/>
          </p:nvPr>
        </p:nvSpPr>
        <p:spPr/>
        <p:txBody>
          <a:bodyPr/>
          <a:p>
            <a:r>
              <a:rPr dirty="0" lang="en-US"/>
              <a:t>Pathophysiology of malaria</a:t>
            </a:r>
          </a:p>
        </p:txBody>
      </p:sp>
    </p:spTree>
  </p:cSld>
  <p:clrMapOvr>
    <a:masterClrMapping/>
  </p:clrMapOvr>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993" name=""/>
        <p:cNvGrpSpPr/>
        <p:nvPr/>
      </p:nvGrpSpPr>
      <p:grpSpPr>
        <a:xfrm>
          <a:off x="0" y="0"/>
          <a:ext cx="0" cy="0"/>
          <a:chOff x="0" y="0"/>
          <a:chExt cx="0" cy="0"/>
        </a:xfrm>
      </p:grpSpPr>
      <p:sp>
        <p:nvSpPr>
          <p:cNvPr id="1049504" name="Content Placeholder 1"/>
          <p:cNvSpPr>
            <a:spLocks noGrp="1"/>
          </p:cNvSpPr>
          <p:nvPr>
            <p:ph idx="1"/>
          </p:nvPr>
        </p:nvSpPr>
        <p:spPr/>
        <p:txBody>
          <a:bodyPr/>
          <a:p>
            <a:pPr>
              <a:buNone/>
            </a:pPr>
            <a:r>
              <a:rPr b="1" dirty="0" lang="en-GB"/>
              <a:t>You should consider some of the following:</a:t>
            </a:r>
            <a:endParaRPr b="1" dirty="0" lang="en-US"/>
          </a:p>
          <a:p>
            <a:pPr lvl="0"/>
            <a:r>
              <a:rPr b="1" dirty="0" lang="en-GB"/>
              <a:t>Obtaining permission to enter into the community boundaries </a:t>
            </a:r>
            <a:endParaRPr b="1" dirty="0" lang="en-US"/>
          </a:p>
          <a:p>
            <a:pPr lvl="0"/>
            <a:r>
              <a:rPr b="1" dirty="0" lang="en-GB"/>
              <a:t>Obtaining informed consent before interviewing patients, families or groups </a:t>
            </a:r>
            <a:endParaRPr b="1" dirty="0" lang="en-US"/>
          </a:p>
          <a:p>
            <a:pPr lvl="0"/>
            <a:r>
              <a:rPr b="1" dirty="0" lang="en-GB"/>
              <a:t>Establishing rapport before exploring sensitive areas </a:t>
            </a:r>
            <a:endParaRPr b="1" dirty="0" lang="en-US"/>
          </a:p>
          <a:p>
            <a:pPr lvl="0"/>
            <a:r>
              <a:rPr b="1" dirty="0" lang="en-GB"/>
              <a:t>Ensuring confidentiality of the data collected </a:t>
            </a:r>
            <a:endParaRPr b="1" dirty="0" lang="en-US"/>
          </a:p>
          <a:p>
            <a:pPr lvl="0"/>
            <a:r>
              <a:rPr b="1" dirty="0" lang="en-GB"/>
              <a:t>Selecting good interviewers </a:t>
            </a:r>
            <a:endParaRPr b="1" dirty="0" lang="en-US"/>
          </a:p>
          <a:p>
            <a:pPr lvl="0"/>
            <a:r>
              <a:rPr b="1" dirty="0" lang="en-GB"/>
              <a:t>Training interviewers</a:t>
            </a:r>
            <a:endParaRPr b="1" dirty="0" lang="en-US"/>
          </a:p>
          <a:p>
            <a:endParaRPr dirty="0" lang="en-US"/>
          </a:p>
        </p:txBody>
      </p:sp>
      <p:sp>
        <p:nvSpPr>
          <p:cNvPr id="1049505" name="Title 2"/>
          <p:cNvSpPr>
            <a:spLocks noGrp="1"/>
          </p:cNvSpPr>
          <p:nvPr>
            <p:ph type="title"/>
          </p:nvPr>
        </p:nvSpPr>
        <p:spPr/>
        <p:txBody>
          <a:bodyPr/>
          <a:p>
            <a:r>
              <a:rPr dirty="0" lang="en-US"/>
              <a:t>CONT</a:t>
            </a:r>
          </a:p>
        </p:txBody>
      </p:sp>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994" name=""/>
        <p:cNvGrpSpPr/>
        <p:nvPr/>
      </p:nvGrpSpPr>
      <p:grpSpPr>
        <a:xfrm>
          <a:off x="0" y="0"/>
          <a:ext cx="0" cy="0"/>
          <a:chOff x="0" y="0"/>
          <a:chExt cx="0" cy="0"/>
        </a:xfrm>
      </p:grpSpPr>
      <p:sp>
        <p:nvSpPr>
          <p:cNvPr id="1049506" name="Content Placeholder 1"/>
          <p:cNvSpPr>
            <a:spLocks noGrp="1"/>
          </p:cNvSpPr>
          <p:nvPr>
            <p:ph idx="1"/>
          </p:nvPr>
        </p:nvSpPr>
        <p:spPr/>
        <p:txBody>
          <a:bodyPr>
            <a:noAutofit/>
          </a:bodyPr>
          <a:p>
            <a:r>
              <a:rPr b="1" dirty="0" sz="3200" lang="en-GB"/>
              <a:t>The process of community diagnosis requires careful planning right from the beginning.</a:t>
            </a:r>
          </a:p>
          <a:p>
            <a:r>
              <a:rPr b="1" dirty="0" sz="3200" lang="en-GB"/>
              <a:t> It involves initial exploration and interaction with the community, planning of the survey, developing and pre-testing the survey tools and methods, and executing the survey and analysing the results</a:t>
            </a:r>
            <a:endParaRPr b="1" dirty="0" sz="3200" lang="en-US"/>
          </a:p>
        </p:txBody>
      </p:sp>
      <p:sp>
        <p:nvSpPr>
          <p:cNvPr id="1049507" name="Title 2"/>
          <p:cNvSpPr>
            <a:spLocks noGrp="1"/>
          </p:cNvSpPr>
          <p:nvPr>
            <p:ph type="title"/>
          </p:nvPr>
        </p:nvSpPr>
        <p:spPr/>
        <p:txBody>
          <a:bodyPr>
            <a:normAutofit fontScale="90000"/>
          </a:bodyPr>
          <a:p>
            <a:pPr algn="ctr"/>
            <a:br>
              <a:rPr dirty="0" lang="en-GB"/>
            </a:br>
            <a:r>
              <a:rPr dirty="0" lang="en-GB"/>
              <a:t>THE PROCESS OF COMMUNITY DIAGNOSIS</a:t>
            </a:r>
            <a:br>
              <a:rPr dirty="0" lang="en-US"/>
            </a:br>
            <a:endParaRPr dirty="0" lang="en-US"/>
          </a:p>
        </p:txBody>
      </p:sp>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995" name=""/>
        <p:cNvGrpSpPr/>
        <p:nvPr/>
      </p:nvGrpSpPr>
      <p:grpSpPr>
        <a:xfrm>
          <a:off x="0" y="0"/>
          <a:ext cx="0" cy="0"/>
          <a:chOff x="0" y="0"/>
          <a:chExt cx="0" cy="0"/>
        </a:xfrm>
      </p:grpSpPr>
      <p:sp>
        <p:nvSpPr>
          <p:cNvPr id="1049508" name="Content Placeholder 1"/>
          <p:cNvSpPr>
            <a:spLocks noGrp="1"/>
          </p:cNvSpPr>
          <p:nvPr>
            <p:ph idx="1"/>
          </p:nvPr>
        </p:nvSpPr>
        <p:spPr/>
        <p:txBody>
          <a:bodyPr/>
          <a:p>
            <a:r>
              <a:rPr b="1" dirty="0" sz="2800" lang="en-GB"/>
              <a:t>The process of community diagnosis is made up of the following steps: </a:t>
            </a:r>
            <a:endParaRPr b="1" dirty="0" sz="2800" lang="en-US"/>
          </a:p>
          <a:p>
            <a:pPr indent="-514350" lvl="1" marL="907542">
              <a:buFont typeface="+mj-lt"/>
              <a:buAutoNum type="arabicPeriod"/>
            </a:pPr>
            <a:r>
              <a:rPr b="1" dirty="0" sz="2800" lang="en-GB"/>
              <a:t>Exploration </a:t>
            </a:r>
            <a:endParaRPr b="1" dirty="0" sz="2800" lang="en-US"/>
          </a:p>
          <a:p>
            <a:pPr indent="-514350" lvl="1" marL="907542">
              <a:buFont typeface="+mj-lt"/>
              <a:buAutoNum type="arabicPeriod"/>
            </a:pPr>
            <a:r>
              <a:rPr b="1" dirty="0" sz="2800" lang="en-GB"/>
              <a:t>Planning of the survey </a:t>
            </a:r>
            <a:endParaRPr b="1" dirty="0" sz="2800" lang="en-US"/>
          </a:p>
          <a:p>
            <a:pPr indent="-514350" lvl="1" marL="907542">
              <a:buFont typeface="+mj-lt"/>
              <a:buAutoNum type="arabicPeriod"/>
            </a:pPr>
            <a:r>
              <a:rPr b="1" dirty="0" sz="2800" lang="en-GB"/>
              <a:t>Developing and pre-testing survey tools </a:t>
            </a:r>
            <a:endParaRPr b="1" dirty="0" sz="2800" lang="en-US"/>
          </a:p>
          <a:p>
            <a:pPr indent="-514350" lvl="1" marL="907542">
              <a:buFont typeface="+mj-lt"/>
              <a:buAutoNum type="arabicPeriod"/>
            </a:pPr>
            <a:r>
              <a:rPr b="1" dirty="0" sz="2800" lang="en-GB"/>
              <a:t>Execution of the survey and data analysis </a:t>
            </a:r>
            <a:endParaRPr b="1" dirty="0" sz="2800" lang="en-US"/>
          </a:p>
          <a:p>
            <a:pPr indent="-514350" lvl="1" marL="907542">
              <a:buFont typeface="+mj-lt"/>
              <a:buAutoNum type="arabicPeriod"/>
            </a:pPr>
            <a:r>
              <a:rPr b="1" dirty="0" sz="2800" lang="en-GB"/>
              <a:t>Report writing, dissemination and community action</a:t>
            </a:r>
            <a:endParaRPr b="1" dirty="0" sz="2800" lang="en-US"/>
          </a:p>
          <a:p>
            <a:endParaRPr dirty="0" lang="en-US"/>
          </a:p>
        </p:txBody>
      </p:sp>
      <p:sp>
        <p:nvSpPr>
          <p:cNvPr id="1049509" name="Title 2"/>
          <p:cNvSpPr>
            <a:spLocks noGrp="1"/>
          </p:cNvSpPr>
          <p:nvPr>
            <p:ph type="title"/>
          </p:nvPr>
        </p:nvSpPr>
        <p:spPr/>
        <p:txBody>
          <a:bodyPr/>
          <a:p>
            <a:r>
              <a:rPr dirty="0" lang="en-US"/>
              <a:t>CONT</a:t>
            </a:r>
          </a:p>
        </p:txBody>
      </p:sp>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996" name=""/>
        <p:cNvGrpSpPr/>
        <p:nvPr/>
      </p:nvGrpSpPr>
      <p:grpSpPr>
        <a:xfrm>
          <a:off x="0" y="0"/>
          <a:ext cx="0" cy="0"/>
          <a:chOff x="0" y="0"/>
          <a:chExt cx="0" cy="0"/>
        </a:xfrm>
      </p:grpSpPr>
      <p:sp>
        <p:nvSpPr>
          <p:cNvPr id="1049510" name="Content Placeholder 1"/>
          <p:cNvSpPr>
            <a:spLocks noGrp="1"/>
          </p:cNvSpPr>
          <p:nvPr>
            <p:ph idx="1"/>
          </p:nvPr>
        </p:nvSpPr>
        <p:spPr/>
        <p:txBody>
          <a:bodyPr/>
          <a:p>
            <a:r>
              <a:rPr b="1" dirty="0" lang="en-GB"/>
              <a:t>Exploration simply means mapping out of a community in order to learn or discover about it. </a:t>
            </a:r>
          </a:p>
          <a:p>
            <a:r>
              <a:rPr b="1" dirty="0" lang="en-GB"/>
              <a:t>It is also known as community inventory.</a:t>
            </a:r>
          </a:p>
          <a:p>
            <a:r>
              <a:rPr b="1" dirty="0" lang="en-GB"/>
              <a:t>Ideally, you should only carry out a community diagnosis after a request by the community or the people involved in providing health care</a:t>
            </a:r>
          </a:p>
          <a:p>
            <a:r>
              <a:rPr b="1" dirty="0" lang="en-GB"/>
              <a:t>The exploration phase is made up of three main activities: </a:t>
            </a:r>
            <a:endParaRPr b="1" dirty="0" lang="en-US"/>
          </a:p>
          <a:p>
            <a:endParaRPr dirty="0" lang="en-US"/>
          </a:p>
        </p:txBody>
      </p:sp>
      <p:sp>
        <p:nvSpPr>
          <p:cNvPr id="1049511" name="Title 2"/>
          <p:cNvSpPr>
            <a:spLocks noGrp="1"/>
          </p:cNvSpPr>
          <p:nvPr>
            <p:ph type="title"/>
          </p:nvPr>
        </p:nvSpPr>
        <p:spPr/>
        <p:txBody>
          <a:bodyPr>
            <a:normAutofit fontScale="90000"/>
          </a:bodyPr>
          <a:p>
            <a:br>
              <a:rPr dirty="0" lang="en-US"/>
            </a:br>
            <a:r>
              <a:rPr dirty="0" lang="en-US"/>
              <a:t>1.</a:t>
            </a:r>
            <a:r>
              <a:rPr dirty="0" lang="en-GB"/>
              <a:t> Exploring the Community (Community Inventory) </a:t>
            </a:r>
            <a:br>
              <a:rPr dirty="0" lang="en-US"/>
            </a:br>
            <a:endParaRPr dirty="0" lang="en-US"/>
          </a:p>
        </p:txBody>
      </p:sp>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997" name=""/>
        <p:cNvGrpSpPr/>
        <p:nvPr/>
      </p:nvGrpSpPr>
      <p:grpSpPr>
        <a:xfrm>
          <a:off x="0" y="0"/>
          <a:ext cx="0" cy="0"/>
          <a:chOff x="0" y="0"/>
          <a:chExt cx="0" cy="0"/>
        </a:xfrm>
      </p:grpSpPr>
      <p:sp>
        <p:nvSpPr>
          <p:cNvPr id="1049512" name="Content Placeholder 1"/>
          <p:cNvSpPr>
            <a:spLocks noGrp="1"/>
          </p:cNvSpPr>
          <p:nvPr>
            <p:ph idx="1"/>
          </p:nvPr>
        </p:nvSpPr>
        <p:spPr/>
        <p:txBody>
          <a:bodyPr>
            <a:normAutofit/>
          </a:bodyPr>
          <a:p>
            <a:pPr indent="-571500" lvl="0" marL="681228">
              <a:buFont typeface="+mj-lt"/>
              <a:buAutoNum type="romanUcPeriod"/>
            </a:pPr>
            <a:r>
              <a:rPr b="1" dirty="0" sz="2800" lang="en-GB"/>
              <a:t>Seeking permission and informing the </a:t>
            </a:r>
            <a:br>
              <a:rPr b="1" dirty="0" sz="2800" lang="en-GB"/>
            </a:br>
            <a:r>
              <a:rPr b="1" dirty="0" sz="2800" lang="en-GB"/>
              <a:t>various leaders </a:t>
            </a:r>
            <a:endParaRPr b="1" dirty="0" sz="2800" lang="en-US"/>
          </a:p>
          <a:p>
            <a:pPr indent="-571500" lvl="0" marL="681228">
              <a:buFont typeface="+mj-lt"/>
              <a:buAutoNum type="romanUcPeriod"/>
            </a:pPr>
            <a:r>
              <a:rPr b="1" dirty="0" sz="2800" lang="en-GB"/>
              <a:t>Seeking reactions of members of </a:t>
            </a:r>
            <a:br>
              <a:rPr b="1" dirty="0" sz="2800" lang="en-GB"/>
            </a:br>
            <a:r>
              <a:rPr b="1" dirty="0" sz="2800" lang="en-GB"/>
              <a:t>the community </a:t>
            </a:r>
            <a:endParaRPr b="1" dirty="0" sz="2800" lang="en-US"/>
          </a:p>
          <a:p>
            <a:pPr indent="-571500" lvl="0" marL="681228">
              <a:buFont typeface="+mj-lt"/>
              <a:buAutoNum type="romanUcPeriod"/>
            </a:pPr>
            <a:r>
              <a:rPr b="1" dirty="0" sz="2800" lang="en-GB"/>
              <a:t>Gathering background data about </a:t>
            </a:r>
            <a:br>
              <a:rPr b="1" dirty="0" sz="2800" lang="en-GB"/>
            </a:br>
            <a:r>
              <a:rPr b="1" dirty="0" sz="2800" lang="en-GB"/>
              <a:t>the community</a:t>
            </a:r>
            <a:endParaRPr b="1" dirty="0" sz="2800" lang="en-US"/>
          </a:p>
          <a:p>
            <a:r>
              <a:rPr b="1" dirty="0" sz="2800" lang="en-GB"/>
              <a:t>Although these activities are listed separately, they actually can take place at the same time</a:t>
            </a:r>
            <a:endParaRPr b="1" dirty="0" sz="2800" lang="en-US"/>
          </a:p>
        </p:txBody>
      </p:sp>
      <p:sp>
        <p:nvSpPr>
          <p:cNvPr id="1049513" name="Title 2"/>
          <p:cNvSpPr>
            <a:spLocks noGrp="1"/>
          </p:cNvSpPr>
          <p:nvPr>
            <p:ph type="title"/>
          </p:nvPr>
        </p:nvSpPr>
        <p:spPr/>
        <p:txBody>
          <a:bodyPr/>
          <a:p>
            <a:r>
              <a:rPr dirty="0" lang="en-US"/>
              <a:t>CONT</a:t>
            </a:r>
          </a:p>
        </p:txBody>
      </p:sp>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998" name=""/>
        <p:cNvGrpSpPr/>
        <p:nvPr/>
      </p:nvGrpSpPr>
      <p:grpSpPr>
        <a:xfrm>
          <a:off x="0" y="0"/>
          <a:ext cx="0" cy="0"/>
          <a:chOff x="0" y="0"/>
          <a:chExt cx="0" cy="0"/>
        </a:xfrm>
      </p:grpSpPr>
      <p:sp>
        <p:nvSpPr>
          <p:cNvPr id="1049514" name="Content Placeholder 1"/>
          <p:cNvSpPr>
            <a:spLocks noGrp="1"/>
          </p:cNvSpPr>
          <p:nvPr>
            <p:ph idx="1"/>
          </p:nvPr>
        </p:nvSpPr>
        <p:spPr/>
        <p:txBody>
          <a:bodyPr>
            <a:normAutofit lnSpcReduction="10000"/>
          </a:bodyPr>
          <a:p>
            <a:r>
              <a:rPr b="1" dirty="0" lang="en-GB"/>
              <a:t>For the survey to succeed you must seek permission from community leaders. </a:t>
            </a:r>
            <a:endParaRPr b="1" dirty="0" lang="en-US"/>
          </a:p>
          <a:p>
            <a:r>
              <a:rPr b="1" dirty="0" lang="en-GB"/>
              <a:t>Start by channelling your request through the official hierarchy of administrative leaders in </a:t>
            </a:r>
            <a:br>
              <a:rPr b="1" dirty="0" lang="en-GB"/>
            </a:br>
            <a:r>
              <a:rPr b="1" dirty="0" lang="en-GB"/>
              <a:t>that community:</a:t>
            </a:r>
            <a:endParaRPr b="1" dirty="0" lang="en-US"/>
          </a:p>
          <a:p>
            <a:pPr indent="-514350" lvl="0" marL="624078">
              <a:buFont typeface="+mj-lt"/>
              <a:buAutoNum type="arabicPeriod"/>
            </a:pPr>
            <a:r>
              <a:rPr b="1" dirty="0" lang="en-GB"/>
              <a:t>Health personnel such as Medical Officer </a:t>
            </a:r>
            <a:br>
              <a:rPr b="1" dirty="0" lang="en-GB"/>
            </a:br>
            <a:r>
              <a:rPr b="1" dirty="0" lang="en-GB"/>
              <a:t>in Charge </a:t>
            </a:r>
            <a:endParaRPr b="1" dirty="0" lang="en-US"/>
          </a:p>
          <a:p>
            <a:pPr indent="-514350" lvl="0" marL="624078">
              <a:buFont typeface="+mj-lt"/>
              <a:buAutoNum type="arabicPeriod"/>
            </a:pPr>
            <a:r>
              <a:rPr b="1" dirty="0" lang="en-GB"/>
              <a:t>Governmental officials such as Chiefs or District Officers </a:t>
            </a:r>
            <a:endParaRPr b="1" dirty="0" lang="en-US"/>
          </a:p>
          <a:p>
            <a:pPr indent="-514350" lvl="0" marL="624078">
              <a:buFont typeface="+mj-lt"/>
              <a:buAutoNum type="arabicPeriod"/>
            </a:pPr>
            <a:r>
              <a:rPr b="1" dirty="0" lang="en-GB"/>
              <a:t>Community leaders through, for example, the village health committee</a:t>
            </a:r>
            <a:endParaRPr b="1" dirty="0" lang="en-US"/>
          </a:p>
          <a:p>
            <a:endParaRPr dirty="0" lang="en-US"/>
          </a:p>
        </p:txBody>
      </p:sp>
      <p:sp>
        <p:nvSpPr>
          <p:cNvPr id="1049515" name="Title 2"/>
          <p:cNvSpPr>
            <a:spLocks noGrp="1"/>
          </p:cNvSpPr>
          <p:nvPr>
            <p:ph type="title"/>
          </p:nvPr>
        </p:nvSpPr>
        <p:spPr/>
        <p:txBody>
          <a:bodyPr>
            <a:normAutofit fontScale="90000"/>
          </a:bodyPr>
          <a:p>
            <a:br>
              <a:rPr dirty="0" lang="en-GB"/>
            </a:br>
            <a:r>
              <a:rPr dirty="0" lang="en-GB"/>
              <a:t>Seeking Permission and Informing Authorities in the Community </a:t>
            </a:r>
            <a:br>
              <a:rPr dirty="0" lang="en-US"/>
            </a:br>
            <a:endParaRPr dirty="0" lang="en-US"/>
          </a:p>
        </p:txBody>
      </p:sp>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999" name=""/>
        <p:cNvGrpSpPr/>
        <p:nvPr/>
      </p:nvGrpSpPr>
      <p:grpSpPr>
        <a:xfrm>
          <a:off x="0" y="0"/>
          <a:ext cx="0" cy="0"/>
          <a:chOff x="0" y="0"/>
          <a:chExt cx="0" cy="0"/>
        </a:xfrm>
      </p:grpSpPr>
      <p:sp>
        <p:nvSpPr>
          <p:cNvPr id="1049516" name="Content Placeholder 1"/>
          <p:cNvSpPr>
            <a:spLocks noGrp="1"/>
          </p:cNvSpPr>
          <p:nvPr>
            <p:ph idx="1"/>
          </p:nvPr>
        </p:nvSpPr>
        <p:spPr/>
        <p:txBody>
          <a:bodyPr>
            <a:normAutofit lnSpcReduction="10000"/>
          </a:bodyPr>
          <a:p>
            <a:r>
              <a:rPr b="1" dirty="0" lang="en-GB"/>
              <a:t>You should approach all these people, introduce yourself and clearly state the objectives of the survey and your plan of action. </a:t>
            </a:r>
          </a:p>
          <a:p>
            <a:r>
              <a:rPr b="1" dirty="0" lang="en-GB"/>
              <a:t>Remember, for them to give you permission to proceed they need to understand what you intend to do and how it will benefit the community. The community leaders are extremely important to the success of the survey as they clearly understand what, how, when, and why things happen</a:t>
            </a:r>
            <a:endParaRPr b="1" dirty="0" lang="en-US"/>
          </a:p>
        </p:txBody>
      </p:sp>
      <p:sp>
        <p:nvSpPr>
          <p:cNvPr id="1049517" name="Title 2"/>
          <p:cNvSpPr>
            <a:spLocks noGrp="1"/>
          </p:cNvSpPr>
          <p:nvPr>
            <p:ph type="title"/>
          </p:nvPr>
        </p:nvSpPr>
        <p:spPr/>
        <p:txBody>
          <a:bodyPr/>
          <a:p>
            <a:r>
              <a:rPr dirty="0" lang="en-US"/>
              <a:t>CONT</a:t>
            </a:r>
          </a:p>
        </p:txBody>
      </p:sp>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000" name=""/>
        <p:cNvGrpSpPr/>
        <p:nvPr/>
      </p:nvGrpSpPr>
      <p:grpSpPr>
        <a:xfrm>
          <a:off x="0" y="0"/>
          <a:ext cx="0" cy="0"/>
          <a:chOff x="0" y="0"/>
          <a:chExt cx="0" cy="0"/>
        </a:xfrm>
      </p:grpSpPr>
      <p:sp>
        <p:nvSpPr>
          <p:cNvPr id="1049518" name="Content Placeholder 1"/>
          <p:cNvSpPr>
            <a:spLocks noGrp="1"/>
          </p:cNvSpPr>
          <p:nvPr>
            <p:ph idx="1"/>
          </p:nvPr>
        </p:nvSpPr>
        <p:spPr/>
        <p:txBody>
          <a:bodyPr>
            <a:normAutofit lnSpcReduction="10000"/>
          </a:bodyPr>
          <a:p>
            <a:r>
              <a:rPr b="1" dirty="0" lang="en-GB"/>
              <a:t>They also influence other members of the community more directly than administrators who do not live in the community.</a:t>
            </a:r>
          </a:p>
          <a:p>
            <a:r>
              <a:rPr b="1" dirty="0" lang="en-GB"/>
              <a:t> You should therefore seek their assistance in implementing the survey.</a:t>
            </a:r>
          </a:p>
          <a:p>
            <a:r>
              <a:rPr b="1" dirty="0" lang="en-GB"/>
              <a:t> They will only cooperate if they perceive some beneficial results from their cooperation. </a:t>
            </a:r>
          </a:p>
          <a:p>
            <a:r>
              <a:rPr b="1" dirty="0" lang="en-GB"/>
              <a:t>So you should always plan a survey with the intention of carrying out an appropriate action programme for the community</a:t>
            </a:r>
            <a:r>
              <a:rPr dirty="0" lang="en-GB"/>
              <a:t>.</a:t>
            </a:r>
            <a:endParaRPr dirty="0" lang="en-US"/>
          </a:p>
          <a:p>
            <a:endParaRPr dirty="0" lang="en-US"/>
          </a:p>
        </p:txBody>
      </p:sp>
      <p:sp>
        <p:nvSpPr>
          <p:cNvPr id="1049519" name="Title 2"/>
          <p:cNvSpPr>
            <a:spLocks noGrp="1"/>
          </p:cNvSpPr>
          <p:nvPr>
            <p:ph type="title"/>
          </p:nvPr>
        </p:nvSpPr>
        <p:spPr/>
        <p:txBody>
          <a:bodyPr/>
          <a:p>
            <a:r>
              <a:rPr dirty="0" lang="en-US"/>
              <a:t>CONT</a:t>
            </a:r>
          </a:p>
        </p:txBody>
      </p:sp>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001" name=""/>
        <p:cNvGrpSpPr/>
        <p:nvPr/>
      </p:nvGrpSpPr>
      <p:grpSpPr>
        <a:xfrm>
          <a:off x="0" y="0"/>
          <a:ext cx="0" cy="0"/>
          <a:chOff x="0" y="0"/>
          <a:chExt cx="0" cy="0"/>
        </a:xfrm>
      </p:grpSpPr>
      <p:sp>
        <p:nvSpPr>
          <p:cNvPr id="1049520" name="Content Placeholder 1"/>
          <p:cNvSpPr>
            <a:spLocks noGrp="1"/>
          </p:cNvSpPr>
          <p:nvPr>
            <p:ph idx="1"/>
          </p:nvPr>
        </p:nvSpPr>
        <p:spPr/>
        <p:txBody>
          <a:bodyPr>
            <a:normAutofit fontScale="92500"/>
          </a:bodyPr>
          <a:p>
            <a:r>
              <a:rPr b="1" dirty="0" lang="en-GB"/>
              <a:t>During this period of exploration, you also sound out the reactions of members of the community. </a:t>
            </a:r>
          </a:p>
          <a:p>
            <a:r>
              <a:rPr b="1" dirty="0" lang="en-GB"/>
              <a:t>This can be done by talking to people informally in market places and eating places. </a:t>
            </a:r>
          </a:p>
          <a:p>
            <a:r>
              <a:rPr b="1" dirty="0" lang="en-GB"/>
              <a:t>This way, you will easily find their opinions or problems in the community and their likely solutions.</a:t>
            </a:r>
          </a:p>
          <a:p>
            <a:r>
              <a:rPr b="1" dirty="0" lang="en-GB"/>
              <a:t> Also by talking to them you can gather information regarding possible resistance to the survey and how to approach different members of the community</a:t>
            </a:r>
            <a:endParaRPr b="1" dirty="0" lang="en-US"/>
          </a:p>
        </p:txBody>
      </p:sp>
      <p:sp>
        <p:nvSpPr>
          <p:cNvPr id="1049521" name="Title 2"/>
          <p:cNvSpPr>
            <a:spLocks noGrp="1"/>
          </p:cNvSpPr>
          <p:nvPr>
            <p:ph type="title"/>
          </p:nvPr>
        </p:nvSpPr>
        <p:spPr/>
        <p:txBody>
          <a:bodyPr>
            <a:normAutofit fontScale="90000"/>
          </a:bodyPr>
          <a:p>
            <a:br>
              <a:rPr dirty="0" lang="en-GB"/>
            </a:br>
            <a:r>
              <a:rPr dirty="0" lang="en-GB"/>
              <a:t>Seeking Reactions of Members of</a:t>
            </a:r>
            <a:br>
              <a:rPr dirty="0" lang="en-GB"/>
            </a:br>
            <a:r>
              <a:rPr dirty="0" lang="en-GB"/>
              <a:t>the Community </a:t>
            </a:r>
            <a:br>
              <a:rPr dirty="0" lang="en-US"/>
            </a:br>
            <a:endParaRPr dirty="0" lang="en-US"/>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002" name=""/>
        <p:cNvGrpSpPr/>
        <p:nvPr/>
      </p:nvGrpSpPr>
      <p:grpSpPr>
        <a:xfrm>
          <a:off x="0" y="0"/>
          <a:ext cx="0" cy="0"/>
          <a:chOff x="0" y="0"/>
          <a:chExt cx="0" cy="0"/>
        </a:xfrm>
      </p:grpSpPr>
      <p:sp>
        <p:nvSpPr>
          <p:cNvPr id="1049522" name="Content Placeholder 1"/>
          <p:cNvSpPr>
            <a:spLocks noGrp="1"/>
          </p:cNvSpPr>
          <p:nvPr>
            <p:ph idx="1"/>
          </p:nvPr>
        </p:nvSpPr>
        <p:spPr/>
        <p:txBody>
          <a:bodyPr/>
          <a:p>
            <a:r>
              <a:rPr b="1" dirty="0" lang="en-GB"/>
              <a:t>The period of exploration also presents you with the opportunity to gather background data about the community.</a:t>
            </a:r>
          </a:p>
          <a:p>
            <a:r>
              <a:rPr b="1" dirty="0" lang="en-GB"/>
              <a:t> For instance, the Medical Officer of Health in charge of the district will give you an overview of the health profile of the district.</a:t>
            </a:r>
          </a:p>
          <a:p>
            <a:r>
              <a:rPr b="1" dirty="0" lang="en-GB"/>
              <a:t>The District Commissioner will give you boundaries the population and maps of the area</a:t>
            </a:r>
            <a:endParaRPr b="1" dirty="0" lang="en-US"/>
          </a:p>
        </p:txBody>
      </p:sp>
      <p:sp>
        <p:nvSpPr>
          <p:cNvPr id="1049523" name="Title 2"/>
          <p:cNvSpPr>
            <a:spLocks noGrp="1"/>
          </p:cNvSpPr>
          <p:nvPr>
            <p:ph type="title"/>
          </p:nvPr>
        </p:nvSpPr>
        <p:spPr/>
        <p:txBody>
          <a:bodyPr>
            <a:normAutofit fontScale="90000"/>
          </a:bodyPr>
          <a:p>
            <a:br>
              <a:rPr dirty="0" lang="en-GB"/>
            </a:br>
            <a:r>
              <a:rPr dirty="0" lang="en-GB"/>
              <a:t>Gathering Background Data </a:t>
            </a:r>
            <a:br>
              <a:rPr dirty="0" lang="en-US"/>
            </a:b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8740" name="Content Placeholder 1"/>
          <p:cNvSpPr>
            <a:spLocks noGrp="1"/>
          </p:cNvSpPr>
          <p:nvPr>
            <p:ph idx="1"/>
          </p:nvPr>
        </p:nvSpPr>
        <p:spPr/>
        <p:txBody>
          <a:bodyPr>
            <a:normAutofit/>
          </a:bodyPr>
          <a:p>
            <a:r>
              <a:rPr b="1" dirty="0" lang="en-US"/>
              <a:t>The merozoites exit the liver cells and re-enter the bloodstream, beginning a cycle of invasion of red blood cells, known as asexual replication. In the red blood cells they develop into mature </a:t>
            </a:r>
            <a:r>
              <a:rPr b="1" dirty="0" lang="en-US" err="1"/>
              <a:t>schizonts</a:t>
            </a:r>
            <a:r>
              <a:rPr b="1" dirty="0" lang="en-US"/>
              <a:t>, which rupture, releasing newly formed merozoites that then reinvade other red blood cells. This cycle of invasion and cell rupture repeats every 1-3 days* and can result in thousands of parasite-infected red blood cells in the host bloodstream, leading to illness and complications of malaria that can last for months if not treated</a:t>
            </a:r>
          </a:p>
          <a:p>
            <a:endParaRPr dirty="0" lang="en-US"/>
          </a:p>
        </p:txBody>
      </p:sp>
      <p:sp>
        <p:nvSpPr>
          <p:cNvPr id="1048741" name="Title 2"/>
          <p:cNvSpPr>
            <a:spLocks noGrp="1"/>
          </p:cNvSpPr>
          <p:nvPr>
            <p:ph type="title"/>
          </p:nvPr>
        </p:nvSpPr>
        <p:spPr/>
        <p:txBody>
          <a:bodyPr/>
          <a:p>
            <a:r>
              <a:rPr dirty="0" lang="en-US"/>
              <a:t>cont</a:t>
            </a:r>
          </a:p>
        </p:txBody>
      </p:sp>
    </p:spTree>
  </p:cSld>
  <p:clrMapOvr>
    <a:masterClrMapping/>
  </p:clrMapOvr>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003" name=""/>
        <p:cNvGrpSpPr/>
        <p:nvPr/>
      </p:nvGrpSpPr>
      <p:grpSpPr>
        <a:xfrm>
          <a:off x="0" y="0"/>
          <a:ext cx="0" cy="0"/>
          <a:chOff x="0" y="0"/>
          <a:chExt cx="0" cy="0"/>
        </a:xfrm>
      </p:grpSpPr>
      <p:sp>
        <p:nvSpPr>
          <p:cNvPr id="1049524" name="Content Placeholder 1"/>
          <p:cNvSpPr>
            <a:spLocks noGrp="1"/>
          </p:cNvSpPr>
          <p:nvPr>
            <p:ph idx="1"/>
          </p:nvPr>
        </p:nvSpPr>
        <p:spPr/>
        <p:txBody>
          <a:bodyPr/>
          <a:p>
            <a:r>
              <a:rPr b="1" dirty="0" lang="en-GB"/>
              <a:t>The District Education Officer will give information about educational activities and literacy levels of the community members.</a:t>
            </a:r>
          </a:p>
          <a:p>
            <a:r>
              <a:rPr b="1" dirty="0" lang="en-GB"/>
              <a:t>Other district heads will give information related to their areas of jurisdiction.</a:t>
            </a:r>
          </a:p>
          <a:p>
            <a:r>
              <a:rPr b="1" dirty="0" lang="en-GB"/>
              <a:t> Although some of the records might not contain the most recent data, you can make projections by estimating the current population figures in the community. </a:t>
            </a:r>
            <a:endParaRPr b="1" dirty="0" lang="en-US"/>
          </a:p>
          <a:p>
            <a:endParaRPr dirty="0" lang="en-US"/>
          </a:p>
        </p:txBody>
      </p:sp>
      <p:sp>
        <p:nvSpPr>
          <p:cNvPr id="1049525" name="Title 2"/>
          <p:cNvSpPr>
            <a:spLocks noGrp="1"/>
          </p:cNvSpPr>
          <p:nvPr>
            <p:ph type="title"/>
          </p:nvPr>
        </p:nvSpPr>
        <p:spPr/>
        <p:txBody>
          <a:bodyPr/>
          <a:p>
            <a:r>
              <a:rPr dirty="0" lang="en-US"/>
              <a:t>CONT</a:t>
            </a:r>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004" name=""/>
        <p:cNvGrpSpPr/>
        <p:nvPr/>
      </p:nvGrpSpPr>
      <p:grpSpPr>
        <a:xfrm>
          <a:off x="0" y="0"/>
          <a:ext cx="0" cy="0"/>
          <a:chOff x="0" y="0"/>
          <a:chExt cx="0" cy="0"/>
        </a:xfrm>
      </p:grpSpPr>
      <p:sp>
        <p:nvSpPr>
          <p:cNvPr id="1049526" name="Content Placeholder 1"/>
          <p:cNvSpPr>
            <a:spLocks noGrp="1"/>
          </p:cNvSpPr>
          <p:nvPr>
            <p:ph idx="1"/>
          </p:nvPr>
        </p:nvSpPr>
        <p:spPr/>
        <p:txBody>
          <a:bodyPr/>
          <a:p>
            <a:r>
              <a:rPr b="1" dirty="0" lang="en-GB"/>
              <a:t>Similarly by looking at other government reports you can gather information regarding the climate and weather conditions, water sources and the road network. </a:t>
            </a:r>
          </a:p>
          <a:p>
            <a:r>
              <a:rPr b="1" dirty="0" lang="en-GB"/>
              <a:t>The older people in the community are a little used resource and yet they can provide you with a lot of information on the </a:t>
            </a:r>
            <a:br>
              <a:rPr b="1" dirty="0" lang="en-GB"/>
            </a:br>
            <a:r>
              <a:rPr b="1" dirty="0" lang="en-GB"/>
              <a:t>community’s history</a:t>
            </a:r>
            <a:endParaRPr b="1" dirty="0" lang="en-US"/>
          </a:p>
        </p:txBody>
      </p:sp>
      <p:sp>
        <p:nvSpPr>
          <p:cNvPr id="1049527" name="Title 2"/>
          <p:cNvSpPr>
            <a:spLocks noGrp="1"/>
          </p:cNvSpPr>
          <p:nvPr>
            <p:ph type="title"/>
          </p:nvPr>
        </p:nvSpPr>
        <p:spPr/>
        <p:txBody>
          <a:bodyPr/>
          <a:p>
            <a:r>
              <a:rPr dirty="0" lang="en-US"/>
              <a:t>CONT</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005" name=""/>
        <p:cNvGrpSpPr/>
        <p:nvPr/>
      </p:nvGrpSpPr>
      <p:grpSpPr>
        <a:xfrm>
          <a:off x="0" y="0"/>
          <a:ext cx="0" cy="0"/>
          <a:chOff x="0" y="0"/>
          <a:chExt cx="0" cy="0"/>
        </a:xfrm>
      </p:grpSpPr>
      <p:sp>
        <p:nvSpPr>
          <p:cNvPr id="1049528" name="Content Placeholder 1"/>
          <p:cNvSpPr>
            <a:spLocks noGrp="1"/>
          </p:cNvSpPr>
          <p:nvPr>
            <p:ph idx="1"/>
          </p:nvPr>
        </p:nvSpPr>
        <p:spPr/>
        <p:txBody>
          <a:bodyPr>
            <a:normAutofit fontScale="92500" lnSpcReduction="10000"/>
          </a:bodyPr>
          <a:p>
            <a:r>
              <a:rPr b="1" dirty="0" lang="en-GB"/>
              <a:t>Gather information as you move around the community by:</a:t>
            </a:r>
            <a:endParaRPr b="1" dirty="0" lang="en-US"/>
          </a:p>
          <a:p>
            <a:pPr indent="-514350" lvl="0" marL="624078">
              <a:buFont typeface="+mj-lt"/>
              <a:buAutoNum type="alphaLcParenR"/>
            </a:pPr>
            <a:r>
              <a:rPr b="1" dirty="0" lang="en-GB"/>
              <a:t>Questioning </a:t>
            </a:r>
            <a:endParaRPr b="1" dirty="0" lang="en-US"/>
          </a:p>
          <a:p>
            <a:pPr indent="-514350" lvl="0" marL="624078">
              <a:buFont typeface="+mj-lt"/>
              <a:buAutoNum type="alphaLcParenR"/>
            </a:pPr>
            <a:r>
              <a:rPr b="1" dirty="0" lang="en-GB"/>
              <a:t>Observing </a:t>
            </a:r>
            <a:endParaRPr b="1" dirty="0" lang="en-US"/>
          </a:p>
          <a:p>
            <a:pPr indent="-514350" lvl="0" marL="624078">
              <a:buFont typeface="+mj-lt"/>
              <a:buAutoNum type="alphaLcParenR"/>
            </a:pPr>
            <a:r>
              <a:rPr b="1" dirty="0" lang="en-GB"/>
              <a:t>Smelling </a:t>
            </a:r>
            <a:endParaRPr b="1" dirty="0" lang="en-US"/>
          </a:p>
          <a:p>
            <a:pPr indent="-514350" lvl="0" marL="624078">
              <a:buFont typeface="+mj-lt"/>
              <a:buAutoNum type="alphaLcParenR"/>
            </a:pPr>
            <a:r>
              <a:rPr b="1" dirty="0" lang="en-GB"/>
              <a:t>Listening</a:t>
            </a:r>
            <a:endParaRPr b="1" dirty="0" lang="en-US"/>
          </a:p>
          <a:p>
            <a:r>
              <a:rPr b="1" dirty="0" lang="en-GB"/>
              <a:t>You should also look at findings of previous surveys so that you can adequately address any </a:t>
            </a:r>
            <a:br>
              <a:rPr b="1" dirty="0" lang="en-GB"/>
            </a:br>
            <a:r>
              <a:rPr b="1" dirty="0" lang="en-GB"/>
              <a:t>new problems.</a:t>
            </a:r>
            <a:endParaRPr b="1" dirty="0" lang="en-US"/>
          </a:p>
          <a:p>
            <a:r>
              <a:rPr b="1" dirty="0" lang="en-GB"/>
              <a:t>Once you explore the community and gather all the information you need you are now ready to plan your survey</a:t>
            </a:r>
            <a:endParaRPr b="1" dirty="0" lang="en-US"/>
          </a:p>
        </p:txBody>
      </p:sp>
      <p:sp>
        <p:nvSpPr>
          <p:cNvPr id="1049529" name="Title 2"/>
          <p:cNvSpPr>
            <a:spLocks noGrp="1"/>
          </p:cNvSpPr>
          <p:nvPr>
            <p:ph type="title"/>
          </p:nvPr>
        </p:nvSpPr>
        <p:spPr/>
        <p:txBody>
          <a:bodyPr/>
          <a:p>
            <a:r>
              <a:rPr dirty="0" lang="en-US"/>
              <a:t>CONT</a:t>
            </a:r>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006" name=""/>
        <p:cNvGrpSpPr/>
        <p:nvPr/>
      </p:nvGrpSpPr>
      <p:grpSpPr>
        <a:xfrm>
          <a:off x="0" y="0"/>
          <a:ext cx="0" cy="0"/>
          <a:chOff x="0" y="0"/>
          <a:chExt cx="0" cy="0"/>
        </a:xfrm>
      </p:grpSpPr>
      <p:sp>
        <p:nvSpPr>
          <p:cNvPr id="1049530" name="Content Placeholder 1"/>
          <p:cNvSpPr>
            <a:spLocks noGrp="1"/>
          </p:cNvSpPr>
          <p:nvPr>
            <p:ph idx="1"/>
          </p:nvPr>
        </p:nvSpPr>
        <p:spPr/>
        <p:txBody>
          <a:bodyPr>
            <a:normAutofit/>
          </a:bodyPr>
          <a:p>
            <a:r>
              <a:rPr b="1" dirty="0" lang="en-GB"/>
              <a:t>During the planning phase, you should attempt to answer the following questions. </a:t>
            </a:r>
            <a:endParaRPr b="1" dirty="0" lang="en-US"/>
          </a:p>
          <a:p>
            <a:pPr>
              <a:buNone/>
            </a:pPr>
            <a:r>
              <a:rPr b="1" dirty="0" lang="en-GB" err="1">
                <a:solidFill>
                  <a:srgbClr val="FF0000"/>
                </a:solidFill>
              </a:rPr>
              <a:t>A.Why</a:t>
            </a:r>
            <a:r>
              <a:rPr b="1" dirty="0" lang="en-GB">
                <a:solidFill>
                  <a:srgbClr val="FF0000"/>
                </a:solidFill>
              </a:rPr>
              <a:t> is the Survey Being Done</a:t>
            </a:r>
            <a:r>
              <a:rPr b="1" dirty="0" lang="en-GB"/>
              <a:t>? </a:t>
            </a:r>
            <a:endParaRPr b="1" dirty="0" lang="en-US"/>
          </a:p>
          <a:p>
            <a:r>
              <a:rPr b="1" dirty="0" lang="en-GB"/>
              <a:t>A survey is not carried out just to obtain interesting information. </a:t>
            </a:r>
          </a:p>
          <a:p>
            <a:r>
              <a:rPr b="1" dirty="0" lang="en-GB"/>
              <a:t>There must be good reasons and the reasons must be useful to the community. </a:t>
            </a:r>
          </a:p>
          <a:p>
            <a:r>
              <a:rPr b="1" dirty="0" lang="en-GB"/>
              <a:t>This question must therefore be answered to the satisfaction of all the leaders who are concerned with the community</a:t>
            </a:r>
            <a:endParaRPr b="1" dirty="0" lang="en-US"/>
          </a:p>
        </p:txBody>
      </p:sp>
      <p:sp>
        <p:nvSpPr>
          <p:cNvPr id="1049531" name="Title 2"/>
          <p:cNvSpPr>
            <a:spLocks noGrp="1"/>
          </p:cNvSpPr>
          <p:nvPr>
            <p:ph type="title"/>
          </p:nvPr>
        </p:nvSpPr>
        <p:spPr/>
        <p:txBody>
          <a:bodyPr/>
          <a:p>
            <a:r>
              <a:rPr dirty="0" lang="en-US"/>
              <a:t>2.</a:t>
            </a:r>
            <a:r>
              <a:rPr dirty="0" sz="4400" lang="en-GB"/>
              <a:t> Planning of the survey</a:t>
            </a:r>
            <a:endParaRPr dirty="0" lang="en-US"/>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007" name=""/>
        <p:cNvGrpSpPr/>
        <p:nvPr/>
      </p:nvGrpSpPr>
      <p:grpSpPr>
        <a:xfrm>
          <a:off x="0" y="0"/>
          <a:ext cx="0" cy="0"/>
          <a:chOff x="0" y="0"/>
          <a:chExt cx="0" cy="0"/>
        </a:xfrm>
      </p:grpSpPr>
      <p:sp>
        <p:nvSpPr>
          <p:cNvPr id="1049532" name="Content Placeholder 1"/>
          <p:cNvSpPr>
            <a:spLocks noGrp="1"/>
          </p:cNvSpPr>
          <p:nvPr>
            <p:ph idx="1"/>
          </p:nvPr>
        </p:nvSpPr>
        <p:spPr/>
        <p:txBody>
          <a:bodyPr>
            <a:normAutofit/>
          </a:bodyPr>
          <a:p>
            <a:r>
              <a:rPr b="1" dirty="0" sz="2800" lang="en-GB"/>
              <a:t>If the community has given you permission to carry out the survey, it will expect and have a right to expect some beneficial results from its cooperation. </a:t>
            </a:r>
          </a:p>
          <a:p>
            <a:r>
              <a:rPr b="1" dirty="0" sz="2800" lang="en-GB"/>
              <a:t>You should therefore plan the survey with the intention of carrying out a proper action programme for the community. This information would most likely have been communicated during the exploratory phase</a:t>
            </a:r>
            <a:endParaRPr b="1" dirty="0" sz="2800" lang="en-US"/>
          </a:p>
        </p:txBody>
      </p:sp>
      <p:sp>
        <p:nvSpPr>
          <p:cNvPr id="1049533" name="Title 2"/>
          <p:cNvSpPr>
            <a:spLocks noGrp="1"/>
          </p:cNvSpPr>
          <p:nvPr>
            <p:ph type="title"/>
          </p:nvPr>
        </p:nvSpPr>
        <p:spPr/>
        <p:txBody>
          <a:bodyPr/>
          <a:p>
            <a:r>
              <a:rPr dirty="0" lang="en-US"/>
              <a:t>CONT</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008" name=""/>
        <p:cNvGrpSpPr/>
        <p:nvPr/>
      </p:nvGrpSpPr>
      <p:grpSpPr>
        <a:xfrm>
          <a:off x="0" y="0"/>
          <a:ext cx="0" cy="0"/>
          <a:chOff x="0" y="0"/>
          <a:chExt cx="0" cy="0"/>
        </a:xfrm>
      </p:grpSpPr>
      <p:sp>
        <p:nvSpPr>
          <p:cNvPr id="1049534" name="Content Placeholder 1"/>
          <p:cNvSpPr>
            <a:spLocks noGrp="1"/>
          </p:cNvSpPr>
          <p:nvPr>
            <p:ph idx="1"/>
          </p:nvPr>
        </p:nvSpPr>
        <p:spPr/>
        <p:txBody>
          <a:bodyPr>
            <a:normAutofit fontScale="92500" lnSpcReduction="10000"/>
          </a:bodyPr>
          <a:p>
            <a:r>
              <a:rPr b="1" dirty="0" lang="en-GB"/>
              <a:t>Once the community leaders understand the reasons and are ready to cooperate with you, a meeting of the members of the community should be called to explain why there is a survey, why they have been chosen, what will be involved, when it will be done and what will happen to the results. </a:t>
            </a:r>
          </a:p>
          <a:p>
            <a:r>
              <a:rPr b="1" dirty="0" lang="en-GB"/>
              <a:t>During this meeting you should invite government, health and community leaders so that the community can see who is supporting your work and who will be moving around their community and homes</a:t>
            </a:r>
            <a:endParaRPr b="1" dirty="0" lang="en-US"/>
          </a:p>
        </p:txBody>
      </p:sp>
      <p:sp>
        <p:nvSpPr>
          <p:cNvPr id="1049535" name="Title 2"/>
          <p:cNvSpPr>
            <a:spLocks noGrp="1"/>
          </p:cNvSpPr>
          <p:nvPr>
            <p:ph type="title"/>
          </p:nvPr>
        </p:nvSpPr>
        <p:spPr/>
        <p:txBody>
          <a:bodyPr/>
          <a:p>
            <a:r>
              <a:rPr dirty="0" lang="en-US"/>
              <a:t>CONT</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009" name=""/>
        <p:cNvGrpSpPr/>
        <p:nvPr/>
      </p:nvGrpSpPr>
      <p:grpSpPr>
        <a:xfrm>
          <a:off x="0" y="0"/>
          <a:ext cx="0" cy="0"/>
          <a:chOff x="0" y="0"/>
          <a:chExt cx="0" cy="0"/>
        </a:xfrm>
      </p:grpSpPr>
      <p:sp>
        <p:nvSpPr>
          <p:cNvPr id="1049536" name="Content Placeholder 1"/>
          <p:cNvSpPr>
            <a:spLocks noGrp="1"/>
          </p:cNvSpPr>
          <p:nvPr>
            <p:ph idx="1"/>
          </p:nvPr>
        </p:nvSpPr>
        <p:spPr/>
        <p:txBody>
          <a:bodyPr>
            <a:normAutofit/>
          </a:bodyPr>
          <a:p>
            <a:r>
              <a:rPr b="1" dirty="0" sz="2800" lang="en-GB">
                <a:solidFill>
                  <a:srgbClr val="FF0000"/>
                </a:solidFill>
              </a:rPr>
              <a:t>Where Will it Take Place?</a:t>
            </a:r>
            <a:endParaRPr b="1" dirty="0" sz="2800" lang="en-US">
              <a:solidFill>
                <a:srgbClr val="FF0000"/>
              </a:solidFill>
            </a:endParaRPr>
          </a:p>
          <a:p>
            <a:r>
              <a:rPr b="1" dirty="0" sz="2800" lang="en-GB"/>
              <a:t>You will have made this decision right at the beginning when exploring the community and seeking permission from various community and government leaders</a:t>
            </a:r>
          </a:p>
          <a:p>
            <a:r>
              <a:rPr b="1" dirty="0" sz="2800" lang="en-GB">
                <a:solidFill>
                  <a:srgbClr val="FF0000"/>
                </a:solidFill>
              </a:rPr>
              <a:t>Who Will be Interviewed? </a:t>
            </a:r>
            <a:endParaRPr b="1" dirty="0" sz="2800" lang="en-US">
              <a:solidFill>
                <a:srgbClr val="FF0000"/>
              </a:solidFill>
            </a:endParaRPr>
          </a:p>
          <a:p>
            <a:r>
              <a:rPr b="1" dirty="0" sz="2800" lang="en-GB"/>
              <a:t>It is usually not possible to interview everybody in a community unless of course it is very small</a:t>
            </a:r>
            <a:endParaRPr b="1" dirty="0" sz="2800" lang="en-US"/>
          </a:p>
        </p:txBody>
      </p:sp>
      <p:sp>
        <p:nvSpPr>
          <p:cNvPr id="1049537" name="Title 2"/>
          <p:cNvSpPr>
            <a:spLocks noGrp="1"/>
          </p:cNvSpPr>
          <p:nvPr>
            <p:ph type="title"/>
          </p:nvPr>
        </p:nvSpPr>
        <p:spPr/>
        <p:txBody>
          <a:bodyPr/>
          <a:p>
            <a:r>
              <a:rPr dirty="0" lang="en-US"/>
              <a:t>CONT</a:t>
            </a:r>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010" name=""/>
        <p:cNvGrpSpPr/>
        <p:nvPr/>
      </p:nvGrpSpPr>
      <p:grpSpPr>
        <a:xfrm>
          <a:off x="0" y="0"/>
          <a:ext cx="0" cy="0"/>
          <a:chOff x="0" y="0"/>
          <a:chExt cx="0" cy="0"/>
        </a:xfrm>
      </p:grpSpPr>
      <p:sp>
        <p:nvSpPr>
          <p:cNvPr id="1049538" name="Content Placeholder 1"/>
          <p:cNvSpPr>
            <a:spLocks noGrp="1"/>
          </p:cNvSpPr>
          <p:nvPr>
            <p:ph idx="1"/>
          </p:nvPr>
        </p:nvSpPr>
        <p:spPr/>
        <p:txBody>
          <a:bodyPr>
            <a:normAutofit fontScale="85000" lnSpcReduction="20000"/>
          </a:bodyPr>
          <a:p>
            <a:r>
              <a:rPr b="1" dirty="0" lang="en-GB"/>
              <a:t>You will therefore need to select a sample from the total population which will be considered representative of what is happening in the entire population.</a:t>
            </a:r>
          </a:p>
          <a:p>
            <a:r>
              <a:rPr b="1" dirty="0" lang="en-GB"/>
              <a:t> The sample could be made up of individuals or households depending on the available resources and time. There are certain techniques used to choose a sample</a:t>
            </a:r>
          </a:p>
          <a:p>
            <a:r>
              <a:rPr b="1" dirty="0" lang="en-GB"/>
              <a:t>It is also useful to talk to the local opinion leaders such as, the chief, village elders, members of organised groups such as church leaders and traditional healers, professionals in the area such as teachers and medical staff, and other</a:t>
            </a:r>
            <a:br>
              <a:rPr b="1" dirty="0" lang="en-GB"/>
            </a:br>
            <a:r>
              <a:rPr b="1" dirty="0" lang="en-GB"/>
              <a:t>extension workers</a:t>
            </a:r>
            <a:endParaRPr b="1" dirty="0" lang="en-US"/>
          </a:p>
        </p:txBody>
      </p:sp>
      <p:sp>
        <p:nvSpPr>
          <p:cNvPr id="1049539" name="Title 2"/>
          <p:cNvSpPr>
            <a:spLocks noGrp="1"/>
          </p:cNvSpPr>
          <p:nvPr>
            <p:ph type="title"/>
          </p:nvPr>
        </p:nvSpPr>
        <p:spPr/>
        <p:txBody>
          <a:bodyPr/>
          <a:p>
            <a:r>
              <a:rPr dirty="0" lang="en-US"/>
              <a:t>CONT</a:t>
            </a:r>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011" name=""/>
        <p:cNvGrpSpPr/>
        <p:nvPr/>
      </p:nvGrpSpPr>
      <p:grpSpPr>
        <a:xfrm>
          <a:off x="0" y="0"/>
          <a:ext cx="0" cy="0"/>
          <a:chOff x="0" y="0"/>
          <a:chExt cx="0" cy="0"/>
        </a:xfrm>
      </p:grpSpPr>
      <p:sp>
        <p:nvSpPr>
          <p:cNvPr id="1049540" name="Content Placeholder 1"/>
          <p:cNvSpPr>
            <a:spLocks noGrp="1"/>
          </p:cNvSpPr>
          <p:nvPr>
            <p:ph idx="1"/>
          </p:nvPr>
        </p:nvSpPr>
        <p:spPr/>
        <p:txBody>
          <a:bodyPr>
            <a:normAutofit fontScale="85000" lnSpcReduction="10000"/>
          </a:bodyPr>
          <a:p>
            <a:r>
              <a:rPr b="1" dirty="0" lang="en-GB">
                <a:solidFill>
                  <a:srgbClr val="FF0000"/>
                </a:solidFill>
              </a:rPr>
              <a:t>When Will the Survey Take Place?</a:t>
            </a:r>
            <a:r>
              <a:rPr dirty="0" lang="en-GB">
                <a:solidFill>
                  <a:srgbClr val="FF0000"/>
                </a:solidFill>
              </a:rPr>
              <a:t> </a:t>
            </a:r>
            <a:endParaRPr dirty="0" lang="en-US">
              <a:solidFill>
                <a:srgbClr val="FF0000"/>
              </a:solidFill>
            </a:endParaRPr>
          </a:p>
          <a:p>
            <a:r>
              <a:rPr b="1" dirty="0" lang="en-GB"/>
              <a:t>If you intend to visit people at home, then you should avoid days when people are less likely to be at home, such as market days.</a:t>
            </a:r>
          </a:p>
          <a:p>
            <a:r>
              <a:rPr b="1" dirty="0" lang="en-GB"/>
              <a:t> It is important to choose carefully the days when the interviewers will be in the field in order to ensure that they find the people they want to interview. </a:t>
            </a:r>
          </a:p>
          <a:p>
            <a:r>
              <a:rPr b="1" dirty="0" lang="en-GB"/>
              <a:t>The exercise should also not coincide with seasons of important community activities such as planting, circumcision etc. Ideally you should decide when to conduct the survey after consulting the community members so that they are prepared </a:t>
            </a:r>
            <a:br>
              <a:rPr b="1" dirty="0" lang="en-GB"/>
            </a:br>
            <a:r>
              <a:rPr b="1" dirty="0" lang="en-GB"/>
              <a:t>for you.</a:t>
            </a:r>
            <a:endParaRPr b="1" dirty="0" lang="en-US"/>
          </a:p>
          <a:p>
            <a:endParaRPr dirty="0" lang="en-US"/>
          </a:p>
        </p:txBody>
      </p:sp>
      <p:sp>
        <p:nvSpPr>
          <p:cNvPr id="1049541" name="Title 2"/>
          <p:cNvSpPr>
            <a:spLocks noGrp="1"/>
          </p:cNvSpPr>
          <p:nvPr>
            <p:ph type="title"/>
          </p:nvPr>
        </p:nvSpPr>
        <p:spPr/>
        <p:txBody>
          <a:bodyPr/>
          <a:p>
            <a:r>
              <a:rPr dirty="0" lang="en-US"/>
              <a:t>CONT</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012" name=""/>
        <p:cNvGrpSpPr/>
        <p:nvPr/>
      </p:nvGrpSpPr>
      <p:grpSpPr>
        <a:xfrm>
          <a:off x="0" y="0"/>
          <a:ext cx="0" cy="0"/>
          <a:chOff x="0" y="0"/>
          <a:chExt cx="0" cy="0"/>
        </a:xfrm>
      </p:grpSpPr>
      <p:sp>
        <p:nvSpPr>
          <p:cNvPr id="1049542" name="Content Placeholder 1"/>
          <p:cNvSpPr>
            <a:spLocks noGrp="1"/>
          </p:cNvSpPr>
          <p:nvPr>
            <p:ph idx="1"/>
          </p:nvPr>
        </p:nvSpPr>
        <p:spPr/>
        <p:txBody>
          <a:bodyPr>
            <a:normAutofit fontScale="92500"/>
          </a:bodyPr>
          <a:p>
            <a:r>
              <a:rPr b="1" dirty="0" lang="en-GB">
                <a:solidFill>
                  <a:srgbClr val="FF0000"/>
                </a:solidFill>
              </a:rPr>
              <a:t>What Will be Covered in the Survey</a:t>
            </a:r>
            <a:r>
              <a:rPr b="1" dirty="0" lang="en-GB"/>
              <a:t>?</a:t>
            </a:r>
            <a:r>
              <a:rPr dirty="0" lang="en-GB"/>
              <a:t> </a:t>
            </a:r>
            <a:endParaRPr dirty="0" lang="en-US"/>
          </a:p>
          <a:p>
            <a:r>
              <a:rPr b="1" dirty="0" lang="en-GB"/>
              <a:t>This will depend on what you want to learn about the community’s health status and the information you have gathered during the exploratory phase. </a:t>
            </a:r>
          </a:p>
          <a:p>
            <a:r>
              <a:rPr b="1" dirty="0" lang="en-GB"/>
              <a:t> Think of some of the common health problems that you see in your area for; children under five years, women aged from fifteen to forty nine years, and older people of sixty years and over. </a:t>
            </a:r>
            <a:endParaRPr b="1" dirty="0" lang="en-US"/>
          </a:p>
          <a:p>
            <a:r>
              <a:rPr b="1" dirty="0" lang="en-GB"/>
              <a:t>You will agree that each group of people has its own unique problems</a:t>
            </a:r>
            <a:r>
              <a:rPr dirty="0" lang="en-GB"/>
              <a:t>..</a:t>
            </a:r>
            <a:endParaRPr dirty="0" lang="en-US"/>
          </a:p>
        </p:txBody>
      </p:sp>
      <p:sp>
        <p:nvSpPr>
          <p:cNvPr id="1049543" name="Title 2"/>
          <p:cNvSpPr>
            <a:spLocks noGrp="1"/>
          </p:cNvSpPr>
          <p:nvPr>
            <p:ph type="title"/>
          </p:nvPr>
        </p:nvSpPr>
        <p:spPr/>
        <p:txBody>
          <a:bodyPr/>
          <a:p>
            <a:r>
              <a:rPr dirty="0" lang="en-US"/>
              <a:t>CONT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8742" name="Content Placeholder 1"/>
          <p:cNvSpPr>
            <a:spLocks noGrp="1"/>
          </p:cNvSpPr>
          <p:nvPr>
            <p:ph idx="1"/>
          </p:nvPr>
        </p:nvSpPr>
        <p:spPr/>
        <p:txBody>
          <a:bodyPr>
            <a:normAutofit/>
          </a:bodyPr>
          <a:p>
            <a:r>
              <a:rPr b="1" dirty="0" sz="3600" lang="en-US"/>
              <a:t>Sporozoites and liver stages do not cause clinical symptoms</a:t>
            </a:r>
          </a:p>
          <a:p>
            <a:r>
              <a:rPr b="1" dirty="0" sz="3600" lang="en-US"/>
              <a:t>Symptoms develop when the invaded RBCs rapture to release new merozoites and </a:t>
            </a:r>
            <a:r>
              <a:rPr b="1" dirty="0" sz="3600" lang="en-US" err="1"/>
              <a:t>vasoactive</a:t>
            </a:r>
            <a:r>
              <a:rPr b="1" dirty="0" sz="3600" lang="en-US"/>
              <a:t> peptides which activate immune system</a:t>
            </a:r>
          </a:p>
          <a:p>
            <a:r>
              <a:rPr b="1" dirty="0" sz="3600" lang="en-US" err="1"/>
              <a:t>Vasoactive</a:t>
            </a:r>
            <a:r>
              <a:rPr b="1" dirty="0" sz="3600" lang="en-US"/>
              <a:t> peptides are hormones produce in intestine.</a:t>
            </a:r>
          </a:p>
        </p:txBody>
      </p:sp>
      <p:sp>
        <p:nvSpPr>
          <p:cNvPr id="1048743" name="Title 2"/>
          <p:cNvSpPr>
            <a:spLocks noGrp="1"/>
          </p:cNvSpPr>
          <p:nvPr>
            <p:ph type="title"/>
          </p:nvPr>
        </p:nvSpPr>
        <p:spPr/>
        <p:txBody>
          <a:bodyPr/>
          <a:p>
            <a:r>
              <a:rPr dirty="0" lang="en-US"/>
              <a:t>Clinical picture</a:t>
            </a:r>
          </a:p>
        </p:txBody>
      </p:sp>
    </p:spTree>
  </p:cSld>
  <p:clrMapOvr>
    <a:masterClrMapping/>
  </p:clrMapOvr>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013" name=""/>
        <p:cNvGrpSpPr/>
        <p:nvPr/>
      </p:nvGrpSpPr>
      <p:grpSpPr>
        <a:xfrm>
          <a:off x="0" y="0"/>
          <a:ext cx="0" cy="0"/>
          <a:chOff x="0" y="0"/>
          <a:chExt cx="0" cy="0"/>
        </a:xfrm>
      </p:grpSpPr>
      <p:sp>
        <p:nvSpPr>
          <p:cNvPr id="1049544" name="Content Placeholder 1"/>
          <p:cNvSpPr>
            <a:spLocks noGrp="1"/>
          </p:cNvSpPr>
          <p:nvPr>
            <p:ph idx="1"/>
          </p:nvPr>
        </p:nvSpPr>
        <p:spPr/>
        <p:txBody>
          <a:bodyPr>
            <a:normAutofit fontScale="92500" lnSpcReduction="20000"/>
          </a:bodyPr>
          <a:p>
            <a:pPr>
              <a:buNone/>
            </a:pPr>
            <a:r>
              <a:rPr b="1" dirty="0" lang="en-GB">
                <a:solidFill>
                  <a:srgbClr val="FF0000"/>
                </a:solidFill>
              </a:rPr>
              <a:t>What instruments will be used to measure the community’s health status?</a:t>
            </a:r>
            <a:br>
              <a:rPr b="1" dirty="0" lang="en-GB"/>
            </a:br>
            <a:r>
              <a:rPr b="1" dirty="0" lang="en-GB"/>
              <a:t>Usually questionnaires are used to cover most of the topics. </a:t>
            </a:r>
          </a:p>
          <a:p>
            <a:r>
              <a:rPr b="1" dirty="0" lang="en-GB"/>
              <a:t>However, in some instances, anthropometric measurements, physical examination and laboratory tests may also be necessary</a:t>
            </a:r>
            <a:r>
              <a:rPr dirty="0" lang="en-GB"/>
              <a:t>. </a:t>
            </a:r>
          </a:p>
          <a:p>
            <a:pPr>
              <a:buNone/>
            </a:pPr>
            <a:r>
              <a:rPr b="1" dirty="0" lang="en-GB">
                <a:solidFill>
                  <a:srgbClr val="FF0000"/>
                </a:solidFill>
              </a:rPr>
              <a:t>How will data be collected and with what resources?</a:t>
            </a:r>
            <a:br>
              <a:rPr b="1" dirty="0" lang="en-GB"/>
            </a:br>
            <a:br>
              <a:rPr b="1" dirty="0" lang="en-GB"/>
            </a:br>
            <a:r>
              <a:rPr b="1" dirty="0" lang="en-GB"/>
              <a:t>To answer this question you will need to specify the tasks that need to be done and then identify who will do them and how long it will take them</a:t>
            </a:r>
            <a:endParaRPr b="1" dirty="0" lang="en-US"/>
          </a:p>
        </p:txBody>
      </p:sp>
      <p:sp>
        <p:nvSpPr>
          <p:cNvPr id="1049545" name="Title 2"/>
          <p:cNvSpPr>
            <a:spLocks noGrp="1"/>
          </p:cNvSpPr>
          <p:nvPr>
            <p:ph type="title"/>
          </p:nvPr>
        </p:nvSpPr>
        <p:spPr/>
        <p:txBody>
          <a:bodyPr/>
          <a:p>
            <a:r>
              <a:rPr dirty="0" lang="en-US"/>
              <a:t>CONT</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014" name=""/>
        <p:cNvGrpSpPr/>
        <p:nvPr/>
      </p:nvGrpSpPr>
      <p:grpSpPr>
        <a:xfrm>
          <a:off x="0" y="0"/>
          <a:ext cx="0" cy="0"/>
          <a:chOff x="0" y="0"/>
          <a:chExt cx="0" cy="0"/>
        </a:xfrm>
      </p:grpSpPr>
      <p:sp>
        <p:nvSpPr>
          <p:cNvPr id="1049546" name="Content Placeholder 1"/>
          <p:cNvSpPr>
            <a:spLocks noGrp="1"/>
          </p:cNvSpPr>
          <p:nvPr>
            <p:ph idx="1"/>
          </p:nvPr>
        </p:nvSpPr>
        <p:spPr/>
        <p:txBody>
          <a:bodyPr>
            <a:normAutofit fontScale="92500" lnSpcReduction="10000"/>
          </a:bodyPr>
          <a:p>
            <a:r>
              <a:rPr b="1" dirty="0" lang="en-GB"/>
              <a:t>Consider the following factors: </a:t>
            </a:r>
            <a:endParaRPr b="1" dirty="0" lang="en-US"/>
          </a:p>
          <a:p>
            <a:pPr indent="-514350" lvl="0" marL="624078">
              <a:buFont typeface="+mj-lt"/>
              <a:buAutoNum type="arabicPeriod"/>
            </a:pPr>
            <a:r>
              <a:rPr b="1" dirty="0" lang="en-GB"/>
              <a:t>Time to travel to the study area </a:t>
            </a:r>
            <a:endParaRPr b="1" dirty="0" lang="en-US"/>
          </a:p>
          <a:p>
            <a:pPr indent="-514350" lvl="0" marL="624078">
              <a:buFont typeface="+mj-lt"/>
              <a:buAutoNum type="arabicPeriod"/>
            </a:pPr>
            <a:r>
              <a:rPr b="1" dirty="0" lang="en-GB"/>
              <a:t>Time to locate the groups </a:t>
            </a:r>
            <a:endParaRPr b="1" dirty="0" lang="en-US"/>
          </a:p>
          <a:p>
            <a:pPr indent="-514350" lvl="0" marL="624078">
              <a:buFont typeface="+mj-lt"/>
              <a:buAutoNum type="arabicPeriod"/>
            </a:pPr>
            <a:r>
              <a:rPr b="1" dirty="0" lang="en-GB"/>
              <a:t>Time and number of times each group will be visited. Allow time for following up defaulters </a:t>
            </a:r>
            <a:endParaRPr b="1" dirty="0" lang="en-US"/>
          </a:p>
          <a:p>
            <a:pPr indent="-514350" lvl="0" marL="624078">
              <a:buFont typeface="+mj-lt"/>
              <a:buAutoNum type="arabicPeriod"/>
            </a:pPr>
            <a:r>
              <a:rPr b="1" dirty="0" lang="en-GB"/>
              <a:t>Calculate the number of interviews that can be completed in a day </a:t>
            </a:r>
            <a:endParaRPr b="1" dirty="0" lang="en-US"/>
          </a:p>
          <a:p>
            <a:pPr indent="-514350" lvl="0" marL="624078">
              <a:buFont typeface="+mj-lt"/>
              <a:buAutoNum type="arabicPeriod"/>
            </a:pPr>
            <a:r>
              <a:rPr b="1" dirty="0" lang="en-GB"/>
              <a:t>Calculate the number of days that will be needed to complete the whole sample </a:t>
            </a:r>
            <a:endParaRPr b="1" dirty="0" lang="en-US"/>
          </a:p>
          <a:p>
            <a:pPr indent="-514350" marL="624078">
              <a:buFont typeface="+mj-lt"/>
              <a:buAutoNum type="arabicPeriod"/>
            </a:pPr>
            <a:r>
              <a:rPr b="1" dirty="0" lang="en-GB"/>
              <a:t>Calculate the time needed for other parts of the study for example five days for preparation and </a:t>
            </a:r>
            <a:br>
              <a:rPr b="1" dirty="0" lang="en-GB"/>
            </a:br>
            <a:r>
              <a:rPr b="1" dirty="0" lang="en-GB"/>
              <a:t>pre-testing and twenty days for actual work</a:t>
            </a:r>
            <a:endParaRPr b="1" dirty="0" lang="en-US"/>
          </a:p>
        </p:txBody>
      </p:sp>
      <p:sp>
        <p:nvSpPr>
          <p:cNvPr id="1049547" name="Title 2"/>
          <p:cNvSpPr>
            <a:spLocks noGrp="1"/>
          </p:cNvSpPr>
          <p:nvPr>
            <p:ph type="title"/>
          </p:nvPr>
        </p:nvSpPr>
        <p:spPr/>
        <p:txBody>
          <a:bodyPr/>
          <a:p>
            <a:r>
              <a:rPr dirty="0" lang="en-US"/>
              <a:t>CONT</a:t>
            </a:r>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015" name=""/>
        <p:cNvGrpSpPr/>
        <p:nvPr/>
      </p:nvGrpSpPr>
      <p:grpSpPr>
        <a:xfrm>
          <a:off x="0" y="0"/>
          <a:ext cx="0" cy="0"/>
          <a:chOff x="0" y="0"/>
          <a:chExt cx="0" cy="0"/>
        </a:xfrm>
      </p:grpSpPr>
      <p:sp>
        <p:nvSpPr>
          <p:cNvPr id="1049548" name="Content Placeholder 1"/>
          <p:cNvSpPr>
            <a:spLocks noGrp="1"/>
          </p:cNvSpPr>
          <p:nvPr>
            <p:ph idx="1"/>
          </p:nvPr>
        </p:nvSpPr>
        <p:spPr/>
        <p:txBody>
          <a:bodyPr>
            <a:normAutofit fontScale="85000" lnSpcReduction="20000"/>
          </a:bodyPr>
          <a:p>
            <a:r>
              <a:rPr b="1" dirty="0" lang="en-GB">
                <a:solidFill>
                  <a:srgbClr val="FF0000"/>
                </a:solidFill>
              </a:rPr>
              <a:t>How do we select and train the official interviewers</a:t>
            </a:r>
            <a:r>
              <a:rPr b="1" dirty="0" lang="en-GB"/>
              <a:t>?</a:t>
            </a:r>
            <a:br>
              <a:rPr b="1" dirty="0" lang="en-GB"/>
            </a:br>
            <a:r>
              <a:rPr b="1" dirty="0" lang="en-GB"/>
              <a:t>Ideally, the interviewers should come from the community so that they are well known to its members. </a:t>
            </a:r>
          </a:p>
          <a:p>
            <a:r>
              <a:rPr b="1" dirty="0" lang="en-GB"/>
              <a:t>School teachers, school children, health centre staff, village elders and young educated people are some of the people who can help you to survey your area and fill in the questionnaires. </a:t>
            </a:r>
          </a:p>
          <a:p>
            <a:r>
              <a:rPr b="1" dirty="0" lang="en-GB"/>
              <a:t>However, if your interviewers are not from that community, then you will need to introduce them to the community leaders and if possible to the community members in a public meeting. </a:t>
            </a:r>
          </a:p>
          <a:p>
            <a:r>
              <a:rPr b="1" dirty="0" lang="en-GB"/>
              <a:t>Once the survey begins, they should wear identification badges and introduce themselves</a:t>
            </a:r>
            <a:endParaRPr b="1" dirty="0" lang="en-US"/>
          </a:p>
        </p:txBody>
      </p:sp>
      <p:sp>
        <p:nvSpPr>
          <p:cNvPr id="1049549" name="Title 2"/>
          <p:cNvSpPr>
            <a:spLocks noGrp="1"/>
          </p:cNvSpPr>
          <p:nvPr>
            <p:ph type="title"/>
          </p:nvPr>
        </p:nvSpPr>
        <p:spPr/>
        <p:txBody>
          <a:bodyPr/>
          <a:p>
            <a:r>
              <a:rPr dirty="0" lang="en-US"/>
              <a:t>CONT</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016" name=""/>
        <p:cNvGrpSpPr/>
        <p:nvPr/>
      </p:nvGrpSpPr>
      <p:grpSpPr>
        <a:xfrm>
          <a:off x="0" y="0"/>
          <a:ext cx="0" cy="0"/>
          <a:chOff x="0" y="0"/>
          <a:chExt cx="0" cy="0"/>
        </a:xfrm>
      </p:grpSpPr>
      <p:sp>
        <p:nvSpPr>
          <p:cNvPr id="1049550" name="Content Placeholder 1"/>
          <p:cNvSpPr>
            <a:spLocks noGrp="1"/>
          </p:cNvSpPr>
          <p:nvPr>
            <p:ph idx="1"/>
          </p:nvPr>
        </p:nvSpPr>
        <p:spPr/>
        <p:txBody>
          <a:bodyPr>
            <a:normAutofit fontScale="85000" lnSpcReduction="20000"/>
          </a:bodyPr>
          <a:p>
            <a:pPr>
              <a:buNone/>
            </a:pPr>
            <a:r>
              <a:rPr b="1" dirty="0" lang="en-GB"/>
              <a:t>The people you select for training as interviewers should have the following qualities:</a:t>
            </a:r>
            <a:endParaRPr b="1" dirty="0" lang="en-US"/>
          </a:p>
          <a:p>
            <a:pPr indent="-514350" lvl="0" marL="624078">
              <a:buFont typeface="+mj-lt"/>
              <a:buAutoNum type="arabicParenR"/>
            </a:pPr>
            <a:r>
              <a:rPr b="1" dirty="0" lang="en-GB"/>
              <a:t>Be literate and well known to the community </a:t>
            </a:r>
            <a:endParaRPr b="1" dirty="0" lang="en-US"/>
          </a:p>
          <a:p>
            <a:pPr indent="-514350" lvl="0" marL="624078">
              <a:buFont typeface="+mj-lt"/>
              <a:buAutoNum type="arabicParenR"/>
            </a:pPr>
            <a:r>
              <a:rPr b="1" dirty="0" lang="en-GB"/>
              <a:t>Have the ability to display the right attitudes and opinions </a:t>
            </a:r>
            <a:endParaRPr b="1" dirty="0" lang="en-US"/>
          </a:p>
          <a:p>
            <a:pPr indent="-514350" lvl="0" marL="624078">
              <a:buFont typeface="+mj-lt"/>
              <a:buAutoNum type="arabicParenR"/>
            </a:pPr>
            <a:r>
              <a:rPr b="1" dirty="0" lang="en-GB"/>
              <a:t>Be able to explain the questionnaire effectively to the community </a:t>
            </a:r>
            <a:endParaRPr b="1" dirty="0" lang="en-US"/>
          </a:p>
          <a:p>
            <a:pPr indent="-514350" lvl="0" marL="624078">
              <a:buFont typeface="+mj-lt"/>
              <a:buAutoNum type="arabicParenR"/>
            </a:pPr>
            <a:r>
              <a:rPr b="1" dirty="0" lang="en-GB"/>
              <a:t>Be able to use the tools presented in </a:t>
            </a:r>
            <a:br>
              <a:rPr b="1" dirty="0" lang="en-GB"/>
            </a:br>
            <a:r>
              <a:rPr b="1" dirty="0" lang="en-GB"/>
              <a:t>your package </a:t>
            </a:r>
            <a:endParaRPr b="1" dirty="0" lang="en-US"/>
          </a:p>
          <a:p>
            <a:pPr indent="-514350" lvl="0" marL="624078">
              <a:buFont typeface="+mj-lt"/>
              <a:buAutoNum type="arabicParenR"/>
            </a:pPr>
            <a:r>
              <a:rPr b="1" dirty="0" lang="en-GB"/>
              <a:t>Be able to establish good rapport with individuals, families or groups they will meet </a:t>
            </a:r>
            <a:endParaRPr b="1" dirty="0" lang="en-US"/>
          </a:p>
          <a:p>
            <a:pPr indent="-514350" lvl="0" marL="624078">
              <a:buFont typeface="+mj-lt"/>
              <a:buAutoNum type="arabicParenR"/>
            </a:pPr>
            <a:r>
              <a:rPr b="1" dirty="0" lang="en-GB"/>
              <a:t>Be good listeners and sensitive towards other </a:t>
            </a:r>
            <a:br>
              <a:rPr b="1" dirty="0" lang="en-GB"/>
            </a:br>
            <a:r>
              <a:rPr b="1" dirty="0" lang="en-GB"/>
              <a:t>people's feelings </a:t>
            </a:r>
            <a:endParaRPr b="1" dirty="0" lang="en-US"/>
          </a:p>
          <a:p>
            <a:pPr indent="-514350" lvl="0" marL="624078">
              <a:buFont typeface="+mj-lt"/>
              <a:buAutoNum type="arabicParenR"/>
            </a:pPr>
            <a:r>
              <a:rPr b="1" dirty="0" lang="en-GB"/>
              <a:t>Be able to relate well to the community members</a:t>
            </a:r>
            <a:endParaRPr b="1" dirty="0" lang="en-US"/>
          </a:p>
          <a:p>
            <a:endParaRPr dirty="0" lang="en-US"/>
          </a:p>
        </p:txBody>
      </p:sp>
      <p:sp>
        <p:nvSpPr>
          <p:cNvPr id="1049551" name="Title 2"/>
          <p:cNvSpPr>
            <a:spLocks noGrp="1"/>
          </p:cNvSpPr>
          <p:nvPr>
            <p:ph type="title"/>
          </p:nvPr>
        </p:nvSpPr>
        <p:spPr/>
        <p:txBody>
          <a:bodyPr/>
          <a:p>
            <a:r>
              <a:rPr dirty="0" lang="en-US"/>
              <a:t>cont</a:t>
            </a:r>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017" name=""/>
        <p:cNvGrpSpPr/>
        <p:nvPr/>
      </p:nvGrpSpPr>
      <p:grpSpPr>
        <a:xfrm>
          <a:off x="0" y="0"/>
          <a:ext cx="0" cy="0"/>
          <a:chOff x="0" y="0"/>
          <a:chExt cx="0" cy="0"/>
        </a:xfrm>
      </p:grpSpPr>
      <p:sp>
        <p:nvSpPr>
          <p:cNvPr id="1049552" name="Content Placeholder 1"/>
          <p:cNvSpPr>
            <a:spLocks noGrp="1"/>
          </p:cNvSpPr>
          <p:nvPr>
            <p:ph idx="1"/>
          </p:nvPr>
        </p:nvSpPr>
        <p:spPr/>
        <p:txBody>
          <a:bodyPr>
            <a:normAutofit fontScale="92500" lnSpcReduction="20000"/>
          </a:bodyPr>
          <a:p>
            <a:r>
              <a:rPr b="1" dirty="0" lang="en-GB"/>
              <a:t>You should impress on the interviewers the value of working well with all sections of the community.</a:t>
            </a:r>
          </a:p>
          <a:p>
            <a:r>
              <a:rPr b="1" dirty="0" lang="en-GB"/>
              <a:t> If one of your tools addresses a specific group like the youths, you should select an interviewer of the same age or sex who can identify with the group. This helps to elicit the salient points from their responses. </a:t>
            </a:r>
          </a:p>
          <a:p>
            <a:r>
              <a:rPr b="1" dirty="0" lang="en-GB"/>
              <a:t>Whenever possible, select people who speak the language of the study group.</a:t>
            </a:r>
            <a:endParaRPr b="1" dirty="0" lang="en-US"/>
          </a:p>
          <a:p>
            <a:r>
              <a:rPr b="1" dirty="0" lang="en-GB"/>
              <a:t>The people who are selected as interviewers have different educational backgrounds from yours and may interpret questions and answers differently</a:t>
            </a:r>
            <a:r>
              <a:rPr dirty="0" lang="en-GB"/>
              <a:t>.</a:t>
            </a:r>
            <a:endParaRPr dirty="0" lang="en-US"/>
          </a:p>
        </p:txBody>
      </p:sp>
      <p:sp>
        <p:nvSpPr>
          <p:cNvPr id="1049553" name="Title 2"/>
          <p:cNvSpPr>
            <a:spLocks noGrp="1"/>
          </p:cNvSpPr>
          <p:nvPr>
            <p:ph type="title"/>
          </p:nvPr>
        </p:nvSpPr>
        <p:spPr/>
        <p:txBody>
          <a:bodyPr/>
          <a:p>
            <a:r>
              <a:rPr dirty="0" lang="en-US"/>
              <a:t>CONT</a:t>
            </a: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018" name=""/>
        <p:cNvGrpSpPr/>
        <p:nvPr/>
      </p:nvGrpSpPr>
      <p:grpSpPr>
        <a:xfrm>
          <a:off x="0" y="0"/>
          <a:ext cx="0" cy="0"/>
          <a:chOff x="0" y="0"/>
          <a:chExt cx="0" cy="0"/>
        </a:xfrm>
      </p:grpSpPr>
      <p:sp>
        <p:nvSpPr>
          <p:cNvPr id="1049554" name="Content Placeholder 1"/>
          <p:cNvSpPr>
            <a:spLocks noGrp="1"/>
          </p:cNvSpPr>
          <p:nvPr>
            <p:ph idx="1"/>
          </p:nvPr>
        </p:nvSpPr>
        <p:spPr/>
        <p:txBody>
          <a:bodyPr>
            <a:normAutofit lnSpcReduction="10000"/>
          </a:bodyPr>
          <a:p>
            <a:r>
              <a:rPr b="1" dirty="0" sz="3200" lang="en-GB"/>
              <a:t>When training interviewers you need to explain the following:</a:t>
            </a:r>
            <a:endParaRPr b="1" dirty="0" sz="3200" lang="en-US"/>
          </a:p>
          <a:p>
            <a:pPr indent="-514350" lvl="0" marL="624078">
              <a:buFont typeface="+mj-lt"/>
              <a:buAutoNum type="arabicPeriod"/>
            </a:pPr>
            <a:r>
              <a:rPr b="1" dirty="0" sz="3200" lang="en-GB"/>
              <a:t>The purpose of the survey </a:t>
            </a:r>
            <a:endParaRPr b="1" dirty="0" sz="3200" lang="en-US"/>
          </a:p>
          <a:p>
            <a:pPr indent="-514350" lvl="0" marL="624078">
              <a:buFont typeface="+mj-lt"/>
              <a:buAutoNum type="arabicPeriod"/>
            </a:pPr>
            <a:r>
              <a:rPr b="1" dirty="0" sz="3200" lang="en-GB"/>
              <a:t>The method to record the various expressions used by people to answer particular questions </a:t>
            </a:r>
            <a:endParaRPr b="1" dirty="0" sz="3200" lang="en-US"/>
          </a:p>
          <a:p>
            <a:pPr indent="-514350" lvl="0" marL="624078">
              <a:buFont typeface="+mj-lt"/>
              <a:buAutoNum type="arabicPeriod"/>
            </a:pPr>
            <a:r>
              <a:rPr b="1" dirty="0" sz="3200" lang="en-GB"/>
              <a:t>The procedure they should follow to get cooperation from the people being surveyed</a:t>
            </a:r>
            <a:endParaRPr b="1" dirty="0" sz="3200" lang="en-US"/>
          </a:p>
          <a:p>
            <a:endParaRPr dirty="0" lang="en-US"/>
          </a:p>
        </p:txBody>
      </p:sp>
      <p:sp>
        <p:nvSpPr>
          <p:cNvPr id="1049555" name="Title 2"/>
          <p:cNvSpPr>
            <a:spLocks noGrp="1"/>
          </p:cNvSpPr>
          <p:nvPr>
            <p:ph type="title"/>
          </p:nvPr>
        </p:nvSpPr>
        <p:spPr/>
        <p:txBody>
          <a:bodyPr/>
          <a:p>
            <a:r>
              <a:rPr dirty="0" lang="en-US"/>
              <a:t>CONT</a:t>
            </a:r>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019" name=""/>
        <p:cNvGrpSpPr/>
        <p:nvPr/>
      </p:nvGrpSpPr>
      <p:grpSpPr>
        <a:xfrm>
          <a:off x="0" y="0"/>
          <a:ext cx="0" cy="0"/>
          <a:chOff x="0" y="0"/>
          <a:chExt cx="0" cy="0"/>
        </a:xfrm>
      </p:grpSpPr>
      <p:sp>
        <p:nvSpPr>
          <p:cNvPr id="1049556" name="Content Placeholder 1"/>
          <p:cNvSpPr>
            <a:spLocks noGrp="1"/>
          </p:cNvSpPr>
          <p:nvPr>
            <p:ph idx="1"/>
          </p:nvPr>
        </p:nvSpPr>
        <p:spPr/>
        <p:txBody>
          <a:bodyPr>
            <a:noAutofit/>
          </a:bodyPr>
          <a:p>
            <a:r>
              <a:rPr b="1" dirty="0" sz="2800" lang="en-GB"/>
              <a:t>If you intend to use a questionnaire you should go through it several times with the interviewers to ensure that they all have a common understanding of the questions and are able to ask them properly. </a:t>
            </a:r>
          </a:p>
          <a:p>
            <a:r>
              <a:rPr b="1" dirty="0" sz="2800" lang="en-GB"/>
              <a:t>The interviewers should understand the need to follow the questionnaire closely and in a standardised manner. </a:t>
            </a:r>
          </a:p>
          <a:p>
            <a:r>
              <a:rPr b="1" dirty="0" sz="2800" lang="en-GB"/>
              <a:t>If each interviewer asks questions in their own manner the answers will be unreliable because they may refer to different things.</a:t>
            </a:r>
            <a:br>
              <a:rPr b="1" dirty="0" sz="2800" lang="en-GB"/>
            </a:br>
            <a:br>
              <a:rPr b="1" dirty="0" sz="2800" lang="en-GB"/>
            </a:br>
            <a:endParaRPr b="1" dirty="0" sz="2800" lang="en-US"/>
          </a:p>
        </p:txBody>
      </p:sp>
      <p:sp>
        <p:nvSpPr>
          <p:cNvPr id="1049557" name="Title 2"/>
          <p:cNvSpPr>
            <a:spLocks noGrp="1"/>
          </p:cNvSpPr>
          <p:nvPr>
            <p:ph type="title"/>
          </p:nvPr>
        </p:nvSpPr>
        <p:spPr/>
        <p:txBody>
          <a:bodyPr/>
          <a:p>
            <a:r>
              <a:rPr dirty="0" lang="en-US"/>
              <a:t>CONT</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020" name=""/>
        <p:cNvGrpSpPr/>
        <p:nvPr/>
      </p:nvGrpSpPr>
      <p:grpSpPr>
        <a:xfrm>
          <a:off x="0" y="0"/>
          <a:ext cx="0" cy="0"/>
          <a:chOff x="0" y="0"/>
          <a:chExt cx="0" cy="0"/>
        </a:xfrm>
      </p:grpSpPr>
      <p:sp>
        <p:nvSpPr>
          <p:cNvPr id="1049558" name="Content Placeholder 1"/>
          <p:cNvSpPr>
            <a:spLocks noGrp="1"/>
          </p:cNvSpPr>
          <p:nvPr>
            <p:ph idx="1"/>
          </p:nvPr>
        </p:nvSpPr>
        <p:spPr/>
        <p:txBody>
          <a:bodyPr>
            <a:normAutofit fontScale="92500" lnSpcReduction="20000"/>
          </a:bodyPr>
          <a:p>
            <a:r>
              <a:rPr b="1" dirty="0" lang="en-GB"/>
              <a:t>During the training you should hold mock interviews with the interviewers so that you can ensure that each one of them can handle the assignment.</a:t>
            </a:r>
          </a:p>
          <a:p>
            <a:r>
              <a:rPr b="1" dirty="0" lang="en-GB"/>
              <a:t> Use this opportunity to correct them and also to clarify issues about the questionnaire such as wrong translations and questions.</a:t>
            </a:r>
          </a:p>
          <a:p>
            <a:r>
              <a:rPr b="1" dirty="0" lang="en-GB"/>
              <a:t> Once you are confident that your interviewers can handle the job, you should carry out a trial test or pilot test on a section of the community who have similar characteristics as the study group. This gives them a feel of the real situation and helps you to assess them further. </a:t>
            </a:r>
            <a:endParaRPr b="1" dirty="0" lang="en-US"/>
          </a:p>
          <a:p>
            <a:endParaRPr b="1" dirty="0" lang="en-US"/>
          </a:p>
        </p:txBody>
      </p:sp>
      <p:sp>
        <p:nvSpPr>
          <p:cNvPr id="1049559" name="Title 2"/>
          <p:cNvSpPr>
            <a:spLocks noGrp="1"/>
          </p:cNvSpPr>
          <p:nvPr>
            <p:ph type="title"/>
          </p:nvPr>
        </p:nvSpPr>
        <p:spPr/>
        <p:txBody>
          <a:bodyPr/>
          <a:p>
            <a:r>
              <a:rPr dirty="0" lang="en-US"/>
              <a:t>CONT</a:t>
            </a:r>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021" name=""/>
        <p:cNvGrpSpPr/>
        <p:nvPr/>
      </p:nvGrpSpPr>
      <p:grpSpPr>
        <a:xfrm>
          <a:off x="0" y="0"/>
          <a:ext cx="0" cy="0"/>
          <a:chOff x="0" y="0"/>
          <a:chExt cx="0" cy="0"/>
        </a:xfrm>
      </p:grpSpPr>
      <p:sp>
        <p:nvSpPr>
          <p:cNvPr id="1049560" name="Content Placeholder 1"/>
          <p:cNvSpPr>
            <a:spLocks noGrp="1"/>
          </p:cNvSpPr>
          <p:nvPr>
            <p:ph idx="1"/>
          </p:nvPr>
        </p:nvSpPr>
        <p:spPr/>
        <p:txBody>
          <a:bodyPr>
            <a:noAutofit/>
          </a:bodyPr>
          <a:p>
            <a:pPr>
              <a:buNone/>
            </a:pPr>
            <a:r>
              <a:rPr b="1" dirty="0" sz="2000" lang="en-GB"/>
              <a:t>Interviewers should conduct themselves in an appropriate manner when approaching respondents. The points below should be followed:</a:t>
            </a:r>
            <a:endParaRPr b="1" dirty="0" sz="2000" lang="en-US"/>
          </a:p>
          <a:p>
            <a:pPr indent="-514350" lvl="0" marL="624078">
              <a:buFont typeface="+mj-lt"/>
              <a:buAutoNum type="arabicPeriod"/>
            </a:pPr>
            <a:r>
              <a:rPr b="1" dirty="0" sz="2000" lang="en-GB"/>
              <a:t>Establish rapport by greeting the respondents and introducing themselves </a:t>
            </a:r>
            <a:endParaRPr b="1" dirty="0" sz="2000" lang="en-US"/>
          </a:p>
          <a:p>
            <a:pPr indent="-514350" lvl="0" marL="624078">
              <a:buFont typeface="+mj-lt"/>
              <a:buAutoNum type="arabicPeriod"/>
            </a:pPr>
            <a:r>
              <a:rPr b="1" dirty="0" sz="2000" lang="en-GB"/>
              <a:t>Explain carefully why they have come and what is the purpose of the survey </a:t>
            </a:r>
            <a:endParaRPr b="1" dirty="0" sz="2000" lang="en-US"/>
          </a:p>
          <a:p>
            <a:pPr indent="-514350" lvl="0" marL="624078">
              <a:buFont typeface="+mj-lt"/>
              <a:buAutoNum type="arabicPeriod"/>
            </a:pPr>
            <a:r>
              <a:rPr b="1" dirty="0" sz="2000" lang="en-GB"/>
              <a:t>Ask if they are welcome to interview the family and if it is convenient for them at that time </a:t>
            </a:r>
            <a:endParaRPr b="1" dirty="0" sz="2000" lang="en-US"/>
          </a:p>
          <a:p>
            <a:pPr indent="-514350" lvl="0" marL="624078">
              <a:buFont typeface="+mj-lt"/>
              <a:buAutoNum type="arabicPeriod"/>
            </a:pPr>
            <a:r>
              <a:rPr b="1" dirty="0" sz="2000" lang="en-GB"/>
              <a:t>Explain that they will be recording the information </a:t>
            </a:r>
            <a:br>
              <a:rPr b="1" dirty="0" sz="2000" lang="en-GB"/>
            </a:br>
            <a:r>
              <a:rPr b="1" dirty="0" sz="2000" lang="en-GB"/>
              <a:t>they collect </a:t>
            </a:r>
            <a:endParaRPr b="1" dirty="0" sz="2000" lang="en-US"/>
          </a:p>
          <a:p>
            <a:pPr indent="-514350" lvl="0" marL="624078">
              <a:buFont typeface="+mj-lt"/>
              <a:buAutoNum type="arabicPeriod"/>
            </a:pPr>
            <a:r>
              <a:rPr b="1" dirty="0" sz="2000" lang="en-GB"/>
              <a:t>Emphasise that all information collected is confidential </a:t>
            </a:r>
            <a:endParaRPr b="1" dirty="0" sz="2000" lang="en-US"/>
          </a:p>
          <a:p>
            <a:pPr indent="-514350" lvl="0" marL="624078">
              <a:buFont typeface="+mj-lt"/>
              <a:buAutoNum type="arabicPeriod"/>
            </a:pPr>
            <a:r>
              <a:rPr b="1" dirty="0" sz="2000" lang="en-GB"/>
              <a:t>Give them a chance to ask questions for clarification</a:t>
            </a:r>
            <a:endParaRPr b="1" dirty="0" sz="2000" lang="en-US"/>
          </a:p>
          <a:p>
            <a:endParaRPr dirty="0" sz="2000" lang="en-US"/>
          </a:p>
        </p:txBody>
      </p:sp>
      <p:sp>
        <p:nvSpPr>
          <p:cNvPr id="1049561" name="Title 2"/>
          <p:cNvSpPr>
            <a:spLocks noGrp="1"/>
          </p:cNvSpPr>
          <p:nvPr>
            <p:ph type="title"/>
          </p:nvPr>
        </p:nvSpPr>
        <p:spPr/>
        <p:txBody>
          <a:bodyPr/>
          <a:p>
            <a:r>
              <a:rPr dirty="0" lang="en-US"/>
              <a:t>CONT</a:t>
            </a:r>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022" name=""/>
        <p:cNvGrpSpPr/>
        <p:nvPr/>
      </p:nvGrpSpPr>
      <p:grpSpPr>
        <a:xfrm>
          <a:off x="0" y="0"/>
          <a:ext cx="0" cy="0"/>
          <a:chOff x="0" y="0"/>
          <a:chExt cx="0" cy="0"/>
        </a:xfrm>
      </p:grpSpPr>
      <p:sp>
        <p:nvSpPr>
          <p:cNvPr id="1049562" name="Content Placeholder 1"/>
          <p:cNvSpPr>
            <a:spLocks noGrp="1"/>
          </p:cNvSpPr>
          <p:nvPr>
            <p:ph idx="1"/>
          </p:nvPr>
        </p:nvSpPr>
        <p:spPr/>
        <p:txBody>
          <a:bodyPr/>
          <a:p>
            <a:r>
              <a:rPr b="1" dirty="0" sz="3200" lang="en-GB"/>
              <a:t>Having planned your survey and trained your interviewers, you now need to identify a representative sample which will answer your questions and provide you with the information and results you need. </a:t>
            </a:r>
          </a:p>
          <a:p>
            <a:r>
              <a:rPr b="1" dirty="0" sz="3200" lang="en-GB"/>
              <a:t>You will now look at sampling</a:t>
            </a:r>
            <a:r>
              <a:rPr dirty="0" lang="en-GB"/>
              <a:t>.</a:t>
            </a:r>
            <a:endParaRPr dirty="0" lang="en-US"/>
          </a:p>
          <a:p>
            <a:r>
              <a:rPr dirty="0" lang="en-GB"/>
              <a:t> </a:t>
            </a:r>
            <a:endParaRPr dirty="0" lang="en-US"/>
          </a:p>
          <a:p>
            <a:endParaRPr dirty="0" lang="en-US"/>
          </a:p>
        </p:txBody>
      </p:sp>
      <p:sp>
        <p:nvSpPr>
          <p:cNvPr id="1049563" name="Title 2"/>
          <p:cNvSpPr>
            <a:spLocks noGrp="1"/>
          </p:cNvSpPr>
          <p:nvPr>
            <p:ph type="title"/>
          </p:nvPr>
        </p:nvSpPr>
        <p:spPr/>
        <p:txBody>
          <a:bodyPr/>
          <a:p>
            <a:r>
              <a:rPr dirty="0" lang="en-US"/>
              <a:t>CONT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8744" name="Title 1"/>
          <p:cNvSpPr>
            <a:spLocks noGrp="1"/>
          </p:cNvSpPr>
          <p:nvPr>
            <p:ph type="title"/>
          </p:nvPr>
        </p:nvSpPr>
        <p:spPr/>
        <p:txBody>
          <a:bodyPr/>
          <a:p>
            <a:pPr algn="ctr"/>
            <a:r>
              <a:rPr dirty="0" lang="en-US"/>
              <a:t>Signs and symptoms</a:t>
            </a:r>
          </a:p>
        </p:txBody>
      </p:sp>
      <p:sp>
        <p:nvSpPr>
          <p:cNvPr id="1048745" name="Text Placeholder 2"/>
          <p:cNvSpPr>
            <a:spLocks noGrp="1"/>
          </p:cNvSpPr>
          <p:nvPr>
            <p:ph type="body" idx="1"/>
          </p:nvPr>
        </p:nvSpPr>
        <p:spPr/>
        <p:txBody>
          <a:bodyPr/>
          <a:p>
            <a:endParaRPr lang="en-US"/>
          </a:p>
        </p:txBody>
      </p:sp>
      <p:sp>
        <p:nvSpPr>
          <p:cNvPr id="1048746" name="Text Placeholder 3"/>
          <p:cNvSpPr>
            <a:spLocks noGrp="1"/>
          </p:cNvSpPr>
          <p:nvPr>
            <p:ph type="body" sz="half" idx="3"/>
          </p:nvPr>
        </p:nvSpPr>
        <p:spPr/>
        <p:txBody>
          <a:bodyPr/>
          <a:p>
            <a:endParaRPr lang="en-US"/>
          </a:p>
        </p:txBody>
      </p:sp>
      <p:sp>
        <p:nvSpPr>
          <p:cNvPr id="1048747" name="Content Placeholder 4"/>
          <p:cNvSpPr>
            <a:spLocks noGrp="1"/>
          </p:cNvSpPr>
          <p:nvPr>
            <p:ph sz="quarter" idx="2"/>
          </p:nvPr>
        </p:nvSpPr>
        <p:spPr/>
        <p:txBody>
          <a:bodyPr>
            <a:normAutofit lnSpcReduction="10000"/>
          </a:bodyPr>
          <a:p>
            <a:pPr>
              <a:buNone/>
            </a:pPr>
            <a:r>
              <a:rPr b="1" dirty="0" lang="en-US"/>
              <a:t>SYMPTOMS</a:t>
            </a:r>
          </a:p>
          <a:p>
            <a:pPr>
              <a:buFont typeface="Wingdings" pitchFamily="2" charset="2"/>
              <a:buChar char="Ø"/>
            </a:pPr>
            <a:r>
              <a:rPr b="1" dirty="0" lang="en-US"/>
              <a:t>Fever and chills</a:t>
            </a:r>
          </a:p>
          <a:p>
            <a:pPr>
              <a:buFont typeface="Wingdings" pitchFamily="2" charset="2"/>
              <a:buChar char="Ø"/>
            </a:pPr>
            <a:r>
              <a:rPr b="1" dirty="0" lang="en-US"/>
              <a:t>General malaise</a:t>
            </a:r>
          </a:p>
          <a:p>
            <a:pPr>
              <a:buFont typeface="Wingdings" pitchFamily="2" charset="2"/>
              <a:buChar char="Ø"/>
            </a:pPr>
            <a:r>
              <a:rPr b="1" dirty="0" lang="en-US"/>
              <a:t>Joint pains</a:t>
            </a:r>
          </a:p>
          <a:p>
            <a:pPr>
              <a:buFont typeface="Wingdings" pitchFamily="2" charset="2"/>
              <a:buChar char="Ø"/>
            </a:pPr>
            <a:r>
              <a:rPr b="1" dirty="0" lang="en-US"/>
              <a:t>Backache</a:t>
            </a:r>
          </a:p>
          <a:p>
            <a:pPr>
              <a:buFont typeface="Wingdings" pitchFamily="2" charset="2"/>
              <a:buChar char="Ø"/>
            </a:pPr>
            <a:r>
              <a:rPr b="1" dirty="0" lang="en-US"/>
              <a:t>Nausea</a:t>
            </a:r>
          </a:p>
          <a:p>
            <a:pPr>
              <a:buFont typeface="Wingdings" pitchFamily="2" charset="2"/>
              <a:buChar char="Ø"/>
            </a:pPr>
            <a:r>
              <a:rPr b="1" dirty="0" lang="en-US" err="1"/>
              <a:t>Vommiting</a:t>
            </a:r>
            <a:r>
              <a:rPr b="1" dirty="0" lang="en-US"/>
              <a:t> and </a:t>
            </a:r>
            <a:r>
              <a:rPr b="1" dirty="0" lang="en-US" err="1"/>
              <a:t>diarrhoea</a:t>
            </a:r>
            <a:endParaRPr b="1" dirty="0" lang="en-US"/>
          </a:p>
          <a:p>
            <a:pPr>
              <a:buFont typeface="Wingdings" pitchFamily="2" charset="2"/>
              <a:buChar char="Ø"/>
            </a:pPr>
            <a:r>
              <a:rPr b="1" dirty="0" lang="en-US"/>
              <a:t>Headache</a:t>
            </a:r>
          </a:p>
          <a:p>
            <a:pPr>
              <a:buFont typeface="Wingdings" pitchFamily="2" charset="2"/>
              <a:buChar char="Ø"/>
            </a:pPr>
            <a:r>
              <a:rPr b="1" dirty="0" lang="en-US"/>
              <a:t>dizziness</a:t>
            </a:r>
          </a:p>
        </p:txBody>
      </p:sp>
      <p:sp>
        <p:nvSpPr>
          <p:cNvPr id="1048748" name="Content Placeholder 5"/>
          <p:cNvSpPr>
            <a:spLocks noGrp="1"/>
          </p:cNvSpPr>
          <p:nvPr>
            <p:ph sz="quarter" idx="4"/>
          </p:nvPr>
        </p:nvSpPr>
        <p:spPr/>
        <p:txBody>
          <a:bodyPr/>
          <a:p>
            <a:pPr>
              <a:buNone/>
            </a:pPr>
            <a:r>
              <a:rPr b="1" dirty="0" lang="en-US"/>
              <a:t>SIGNS</a:t>
            </a:r>
          </a:p>
          <a:p>
            <a:pPr>
              <a:buFont typeface="Wingdings" pitchFamily="2" charset="2"/>
              <a:buChar char="Ø"/>
            </a:pPr>
            <a:r>
              <a:rPr b="1" dirty="0" lang="en-US"/>
              <a:t>High </a:t>
            </a:r>
            <a:r>
              <a:rPr b="1" dirty="0" lang="en-US" err="1"/>
              <a:t>temperatur</a:t>
            </a:r>
            <a:endParaRPr b="1" dirty="0" lang="en-US"/>
          </a:p>
          <a:p>
            <a:pPr>
              <a:buFont typeface="Wingdings" pitchFamily="2" charset="2"/>
              <a:buChar char="Ø"/>
            </a:pPr>
            <a:r>
              <a:rPr b="1" dirty="0" lang="en-US" err="1"/>
              <a:t>Rigors:sudden</a:t>
            </a:r>
            <a:r>
              <a:rPr b="1" dirty="0" lang="en-US"/>
              <a:t> feeling of cold accompanied by rise in temperature</a:t>
            </a:r>
          </a:p>
          <a:p>
            <a:pPr>
              <a:buFont typeface="Wingdings" pitchFamily="2" charset="2"/>
              <a:buChar char="Ø"/>
            </a:pPr>
            <a:r>
              <a:rPr b="1" dirty="0" lang="en-US" err="1"/>
              <a:t>Splenomegaly</a:t>
            </a:r>
            <a:endParaRPr b="1" dirty="0" lang="en-US"/>
          </a:p>
          <a:p>
            <a:pPr>
              <a:buFont typeface="Wingdings" pitchFamily="2" charset="2"/>
              <a:buChar char="Ø"/>
            </a:pPr>
            <a:r>
              <a:rPr b="1" dirty="0" lang="en-US"/>
              <a:t>Jaundice</a:t>
            </a:r>
          </a:p>
          <a:p>
            <a:pPr>
              <a:buFont typeface="Wingdings" pitchFamily="2" charset="2"/>
              <a:buChar char="Ø"/>
            </a:pPr>
            <a:r>
              <a:rPr b="1" dirty="0" lang="en-US"/>
              <a:t>Convulsions</a:t>
            </a:r>
          </a:p>
          <a:p>
            <a:pPr>
              <a:buFont typeface="Wingdings" pitchFamily="2" charset="2"/>
              <a:buChar char="Ø"/>
            </a:pPr>
            <a:r>
              <a:rPr b="1" dirty="0" lang="en-US"/>
              <a:t>anemia</a:t>
            </a:r>
          </a:p>
        </p:txBody>
      </p:sp>
    </p:spTree>
  </p:cSld>
  <p:clrMapOvr>
    <a:masterClrMapping/>
  </p:clrMapOvr>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023" name=""/>
        <p:cNvGrpSpPr/>
        <p:nvPr/>
      </p:nvGrpSpPr>
      <p:grpSpPr>
        <a:xfrm>
          <a:off x="0" y="0"/>
          <a:ext cx="0" cy="0"/>
          <a:chOff x="0" y="0"/>
          <a:chExt cx="0" cy="0"/>
        </a:xfrm>
      </p:grpSpPr>
      <p:sp>
        <p:nvSpPr>
          <p:cNvPr id="1049564" name="Content Placeholder 1"/>
          <p:cNvSpPr>
            <a:spLocks noGrp="1"/>
          </p:cNvSpPr>
          <p:nvPr>
            <p:ph idx="1"/>
          </p:nvPr>
        </p:nvSpPr>
        <p:spPr/>
        <p:txBody>
          <a:bodyPr>
            <a:normAutofit fontScale="92500" lnSpcReduction="10000"/>
          </a:bodyPr>
          <a:p>
            <a:r>
              <a:rPr b="1" dirty="0" lang="en-GB"/>
              <a:t>Sampling is the process of selecting a number of individuals or units which will represent the larger group. </a:t>
            </a:r>
          </a:p>
          <a:p>
            <a:r>
              <a:rPr b="1" dirty="0" lang="en-GB"/>
              <a:t>The aim is to get the </a:t>
            </a:r>
            <a:r>
              <a:rPr b="1" dirty="0" lang="en-GB" err="1"/>
              <a:t>the</a:t>
            </a:r>
            <a:r>
              <a:rPr b="1" dirty="0" lang="en-GB"/>
              <a:t> same information from that sample that you would have got if the whole population had been surveyed.</a:t>
            </a:r>
          </a:p>
          <a:p>
            <a:r>
              <a:rPr b="1" dirty="0" lang="en-GB"/>
              <a:t> For this reason, when you are selecting a sample for a survey, you must make sure that it is representative of the whole population</a:t>
            </a:r>
            <a:r>
              <a:rPr dirty="0" lang="en-GB"/>
              <a:t>.</a:t>
            </a:r>
          </a:p>
          <a:p>
            <a:r>
              <a:rPr b="1" dirty="0" lang="en-GB"/>
              <a:t>You have to give an equal chance for each person in the population to be included in the sample. Otherwise you can come to wrong conclusions</a:t>
            </a:r>
            <a:r>
              <a:rPr dirty="0" lang="en-GB"/>
              <a:t>.</a:t>
            </a:r>
            <a:r>
              <a:rPr b="1" dirty="0" lang="en-GB"/>
              <a:t> </a:t>
            </a:r>
            <a:endParaRPr dirty="0" lang="en-US"/>
          </a:p>
        </p:txBody>
      </p:sp>
      <p:sp>
        <p:nvSpPr>
          <p:cNvPr id="1049565" name="Title 2"/>
          <p:cNvSpPr>
            <a:spLocks noGrp="1"/>
          </p:cNvSpPr>
          <p:nvPr>
            <p:ph type="title"/>
          </p:nvPr>
        </p:nvSpPr>
        <p:spPr/>
        <p:txBody>
          <a:bodyPr/>
          <a:p>
            <a:r>
              <a:rPr dirty="0" lang="en-GB"/>
              <a:t>Sampling for a Survey </a:t>
            </a:r>
            <a:endParaRPr dirty="0" lang="en-US"/>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024" name=""/>
        <p:cNvGrpSpPr/>
        <p:nvPr/>
      </p:nvGrpSpPr>
      <p:grpSpPr>
        <a:xfrm>
          <a:off x="0" y="0"/>
          <a:ext cx="0" cy="0"/>
          <a:chOff x="0" y="0"/>
          <a:chExt cx="0" cy="0"/>
        </a:xfrm>
      </p:grpSpPr>
      <p:sp>
        <p:nvSpPr>
          <p:cNvPr id="1049566" name="Content Placeholder 1"/>
          <p:cNvSpPr>
            <a:spLocks noGrp="1"/>
          </p:cNvSpPr>
          <p:nvPr>
            <p:ph idx="1"/>
          </p:nvPr>
        </p:nvSpPr>
        <p:spPr/>
        <p:txBody>
          <a:bodyPr>
            <a:normAutofit lnSpcReduction="10000"/>
          </a:bodyPr>
          <a:p>
            <a:r>
              <a:rPr b="1" dirty="0" lang="en-GB"/>
              <a:t>A study population is the entire group of individuals, events or objects that have common observable characteristics. For example:</a:t>
            </a:r>
            <a:endParaRPr b="1" dirty="0" lang="en-US"/>
          </a:p>
          <a:p>
            <a:pPr lvl="1">
              <a:buFont typeface="Wingdings" pitchFamily="2" charset="2"/>
              <a:buChar char="q"/>
            </a:pPr>
            <a:r>
              <a:rPr b="1" dirty="0" lang="en-GB"/>
              <a:t>All first years in nursing </a:t>
            </a:r>
            <a:endParaRPr b="1" dirty="0" lang="en-US"/>
          </a:p>
          <a:p>
            <a:pPr lvl="1">
              <a:buFont typeface="Wingdings" pitchFamily="2" charset="2"/>
              <a:buChar char="q"/>
            </a:pPr>
            <a:r>
              <a:rPr b="1" dirty="0" lang="en-GB"/>
              <a:t>All under fives in a given community </a:t>
            </a:r>
            <a:endParaRPr b="1" dirty="0" lang="en-US"/>
          </a:p>
          <a:p>
            <a:pPr lvl="1">
              <a:buFont typeface="Wingdings" pitchFamily="2" charset="2"/>
              <a:buChar char="q"/>
            </a:pPr>
            <a:r>
              <a:rPr b="1" dirty="0" lang="en-GB"/>
              <a:t>All qualified nurses with mental </a:t>
            </a:r>
            <a:br>
              <a:rPr b="1" dirty="0" lang="en-GB"/>
            </a:br>
            <a:r>
              <a:rPr b="1" dirty="0" lang="en-GB"/>
              <a:t>health qualifications</a:t>
            </a:r>
            <a:endParaRPr b="1" dirty="0" lang="en-US"/>
          </a:p>
          <a:p>
            <a:r>
              <a:rPr b="1" dirty="0" lang="en-GB"/>
              <a:t>This must be clearly defined for example, according to age, sex, or residence. A study population may also be selected for example, according to villages, institutions, records</a:t>
            </a:r>
            <a:endParaRPr b="1" dirty="0" lang="en-US"/>
          </a:p>
        </p:txBody>
      </p:sp>
      <p:sp>
        <p:nvSpPr>
          <p:cNvPr id="1049567" name="Title 2"/>
          <p:cNvSpPr>
            <a:spLocks noGrp="1"/>
          </p:cNvSpPr>
          <p:nvPr>
            <p:ph type="title"/>
          </p:nvPr>
        </p:nvSpPr>
        <p:spPr/>
        <p:txBody>
          <a:bodyPr>
            <a:normAutofit fontScale="90000"/>
          </a:bodyPr>
          <a:p>
            <a:br>
              <a:rPr dirty="0" lang="en-GB"/>
            </a:br>
            <a:r>
              <a:rPr dirty="0" lang="en-GB"/>
              <a:t>A Study Population </a:t>
            </a:r>
            <a:br>
              <a:rPr dirty="0" lang="en-US"/>
            </a:br>
            <a:endParaRPr dirty="0" lang="en-US"/>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025" name=""/>
        <p:cNvGrpSpPr/>
        <p:nvPr/>
      </p:nvGrpSpPr>
      <p:grpSpPr>
        <a:xfrm>
          <a:off x="0" y="0"/>
          <a:ext cx="0" cy="0"/>
          <a:chOff x="0" y="0"/>
          <a:chExt cx="0" cy="0"/>
        </a:xfrm>
      </p:grpSpPr>
      <p:sp>
        <p:nvSpPr>
          <p:cNvPr id="1049568" name="Content Placeholder 1"/>
          <p:cNvSpPr>
            <a:spLocks noGrp="1"/>
          </p:cNvSpPr>
          <p:nvPr>
            <p:ph idx="1"/>
          </p:nvPr>
        </p:nvSpPr>
        <p:spPr/>
        <p:txBody>
          <a:bodyPr/>
          <a:p>
            <a:r>
              <a:rPr b="1" dirty="0" lang="en-GB"/>
              <a:t>Each population is made up of study units identified by the type of problem that you want to study.</a:t>
            </a:r>
            <a:endParaRPr b="1" dirty="0" lang="en-US"/>
          </a:p>
          <a:p>
            <a:r>
              <a:rPr b="1" dirty="0" lang="en-GB"/>
              <a:t>A study population can be divided into two main groups, namely, accessible population and the representative sample.</a:t>
            </a:r>
            <a:endParaRPr b="1" dirty="0" lang="en-US"/>
          </a:p>
          <a:p>
            <a:r>
              <a:rPr b="1" dirty="0" lang="en-GB"/>
              <a:t>The accessible population is a group of individuals, objects and events with characteristics comparable to the target population and relevant to the study</a:t>
            </a:r>
            <a:r>
              <a:rPr dirty="0" lang="en-GB"/>
              <a:t>. </a:t>
            </a:r>
            <a:endParaRPr dirty="0" lang="en-US"/>
          </a:p>
          <a:p>
            <a:endParaRPr dirty="0" lang="en-US"/>
          </a:p>
        </p:txBody>
      </p:sp>
      <p:sp>
        <p:nvSpPr>
          <p:cNvPr id="1049569" name="Title 2"/>
          <p:cNvSpPr>
            <a:spLocks noGrp="1"/>
          </p:cNvSpPr>
          <p:nvPr>
            <p:ph type="title"/>
          </p:nvPr>
        </p:nvSpPr>
        <p:spPr/>
        <p:txBody>
          <a:bodyPr/>
          <a:p>
            <a:r>
              <a:rPr dirty="0" lang="en-US"/>
              <a:t>CONT</a:t>
            </a:r>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026" name=""/>
        <p:cNvGrpSpPr/>
        <p:nvPr/>
      </p:nvGrpSpPr>
      <p:grpSpPr>
        <a:xfrm>
          <a:off x="0" y="0"/>
          <a:ext cx="0" cy="0"/>
          <a:chOff x="0" y="0"/>
          <a:chExt cx="0" cy="0"/>
        </a:xfrm>
      </p:grpSpPr>
      <p:sp>
        <p:nvSpPr>
          <p:cNvPr id="1049570" name="Content Placeholder 1"/>
          <p:cNvSpPr>
            <a:spLocks noGrp="1"/>
          </p:cNvSpPr>
          <p:nvPr>
            <p:ph idx="1"/>
          </p:nvPr>
        </p:nvSpPr>
        <p:spPr/>
        <p:txBody>
          <a:bodyPr>
            <a:normAutofit fontScale="92500" lnSpcReduction="10000"/>
          </a:bodyPr>
          <a:p>
            <a:r>
              <a:rPr b="1" dirty="0" lang="en-GB"/>
              <a:t>The representative sample is a group from the study population, which has all the important/relevant characteristics of the total population</a:t>
            </a:r>
            <a:r>
              <a:rPr dirty="0" lang="en-GB"/>
              <a:t>.</a:t>
            </a:r>
            <a:endParaRPr dirty="0" lang="en-US"/>
          </a:p>
          <a:p>
            <a:pPr>
              <a:buNone/>
            </a:pPr>
            <a:r>
              <a:rPr b="1" dirty="0" lang="en-GB" u="sng"/>
              <a:t>Sampling Methods</a:t>
            </a:r>
            <a:r>
              <a:rPr dirty="0" lang="en-GB" u="sng"/>
              <a:t> </a:t>
            </a:r>
            <a:endParaRPr dirty="0" lang="en-US" u="sng"/>
          </a:p>
          <a:p>
            <a:r>
              <a:rPr b="1" dirty="0" lang="en-GB"/>
              <a:t>Before you sample you need to develop a sampling frame.</a:t>
            </a:r>
          </a:p>
          <a:p>
            <a:r>
              <a:rPr b="1" dirty="0" lang="en-GB"/>
              <a:t> A sampling frame is a list of all units that make up the study population.</a:t>
            </a:r>
          </a:p>
          <a:p>
            <a:r>
              <a:rPr b="1" dirty="0" lang="en-GB"/>
              <a:t> It enables you to sample the study units in such a way that the probability or the different units to be selected in the sample are known</a:t>
            </a:r>
            <a:r>
              <a:rPr dirty="0" lang="en-GB"/>
              <a:t>.</a:t>
            </a:r>
            <a:endParaRPr dirty="0" lang="en-US"/>
          </a:p>
        </p:txBody>
      </p:sp>
      <p:sp>
        <p:nvSpPr>
          <p:cNvPr id="1049571" name="Title 2"/>
          <p:cNvSpPr>
            <a:spLocks noGrp="1"/>
          </p:cNvSpPr>
          <p:nvPr>
            <p:ph type="title"/>
          </p:nvPr>
        </p:nvSpPr>
        <p:spPr/>
        <p:txBody>
          <a:bodyPr/>
          <a:p>
            <a:r>
              <a:rPr dirty="0" lang="en-US"/>
              <a:t>CONT</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027" name=""/>
        <p:cNvGrpSpPr/>
        <p:nvPr/>
      </p:nvGrpSpPr>
      <p:grpSpPr>
        <a:xfrm>
          <a:off x="0" y="0"/>
          <a:ext cx="0" cy="0"/>
          <a:chOff x="0" y="0"/>
          <a:chExt cx="0" cy="0"/>
        </a:xfrm>
      </p:grpSpPr>
      <p:sp>
        <p:nvSpPr>
          <p:cNvPr id="1049572" name="Content Placeholder 1"/>
          <p:cNvSpPr>
            <a:spLocks noGrp="1"/>
          </p:cNvSpPr>
          <p:nvPr>
            <p:ph idx="1"/>
          </p:nvPr>
        </p:nvSpPr>
        <p:spPr/>
        <p:txBody>
          <a:bodyPr>
            <a:normAutofit fontScale="92500" lnSpcReduction="20000"/>
          </a:bodyPr>
          <a:p>
            <a:r>
              <a:rPr b="1" dirty="0" lang="en-GB"/>
              <a:t>Sampling techniques fall under two main groups, namely, probability sampling and non probability sampling.</a:t>
            </a:r>
            <a:endParaRPr b="1" dirty="0" lang="en-US"/>
          </a:p>
          <a:p>
            <a:pPr>
              <a:buNone/>
            </a:pPr>
            <a:r>
              <a:rPr b="1" dirty="0" lang="en-GB" u="sng"/>
              <a:t>Probability Sampling </a:t>
            </a:r>
            <a:endParaRPr b="1" dirty="0" lang="en-US" u="sng"/>
          </a:p>
          <a:p>
            <a:r>
              <a:rPr b="1" dirty="0" lang="en-GB"/>
              <a:t>Probability sampling looks at the entire group of individuals, events or objects that have common observable characteristics</a:t>
            </a:r>
          </a:p>
          <a:p>
            <a:r>
              <a:rPr b="1" dirty="0" lang="en-GB"/>
              <a:t>It has been found to give accurate results when one is studying groups that are too large to study in their entity. </a:t>
            </a:r>
          </a:p>
          <a:p>
            <a:r>
              <a:rPr b="1" dirty="0" lang="en-GB"/>
              <a:t>It also provides  an efficient system of capturing; in a small group the variations or similarities that exist in the target population</a:t>
            </a:r>
            <a:endParaRPr b="1" dirty="0" lang="en-US"/>
          </a:p>
        </p:txBody>
      </p:sp>
      <p:sp>
        <p:nvSpPr>
          <p:cNvPr id="1049573" name="Title 2"/>
          <p:cNvSpPr>
            <a:spLocks noGrp="1"/>
          </p:cNvSpPr>
          <p:nvPr>
            <p:ph type="title"/>
          </p:nvPr>
        </p:nvSpPr>
        <p:spPr/>
        <p:txBody>
          <a:bodyPr/>
          <a:p>
            <a:r>
              <a:rPr dirty="0" lang="en-US"/>
              <a:t>CONT</a:t>
            </a:r>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028" name=""/>
        <p:cNvGrpSpPr/>
        <p:nvPr/>
      </p:nvGrpSpPr>
      <p:grpSpPr>
        <a:xfrm>
          <a:off x="0" y="0"/>
          <a:ext cx="0" cy="0"/>
          <a:chOff x="0" y="0"/>
          <a:chExt cx="0" cy="0"/>
        </a:xfrm>
      </p:grpSpPr>
      <p:sp>
        <p:nvSpPr>
          <p:cNvPr id="1049574" name="Content Placeholder 1"/>
          <p:cNvSpPr>
            <a:spLocks noGrp="1"/>
          </p:cNvSpPr>
          <p:nvPr>
            <p:ph idx="1"/>
          </p:nvPr>
        </p:nvSpPr>
        <p:spPr/>
        <p:txBody>
          <a:bodyPr/>
          <a:p>
            <a:pPr>
              <a:buNone/>
            </a:pPr>
            <a:r>
              <a:rPr b="1" dirty="0" sz="3200" lang="en-GB"/>
              <a:t>The following are the most commonly used methods in probability sampling:</a:t>
            </a:r>
            <a:endParaRPr b="1" dirty="0" sz="3200" lang="en-US"/>
          </a:p>
          <a:p>
            <a:pPr indent="-514350" lvl="0" marL="624078">
              <a:buFont typeface="+mj-lt"/>
              <a:buAutoNum type="arabicPeriod"/>
            </a:pPr>
            <a:r>
              <a:rPr b="1" dirty="0" sz="3200" lang="en-GB"/>
              <a:t>Simple random sampling </a:t>
            </a:r>
            <a:endParaRPr b="1" dirty="0" sz="3200" lang="en-US"/>
          </a:p>
          <a:p>
            <a:pPr indent="-514350" lvl="0" marL="624078">
              <a:buFont typeface="+mj-lt"/>
              <a:buAutoNum type="arabicPeriod"/>
            </a:pPr>
            <a:r>
              <a:rPr b="1" dirty="0" sz="3200" lang="en-GB"/>
              <a:t>Systematic sampling </a:t>
            </a:r>
            <a:endParaRPr b="1" dirty="0" sz="3200" lang="en-US"/>
          </a:p>
          <a:p>
            <a:pPr indent="-514350" lvl="0" marL="624078">
              <a:buFont typeface="+mj-lt"/>
              <a:buAutoNum type="arabicPeriod"/>
            </a:pPr>
            <a:r>
              <a:rPr b="1" dirty="0" sz="3200" lang="en-GB"/>
              <a:t>Stratified sampling </a:t>
            </a:r>
            <a:endParaRPr b="1" dirty="0" sz="3200" lang="en-US"/>
          </a:p>
          <a:p>
            <a:pPr indent="-514350" lvl="0" marL="624078">
              <a:buFont typeface="+mj-lt"/>
              <a:buAutoNum type="arabicPeriod"/>
            </a:pPr>
            <a:r>
              <a:rPr b="1" dirty="0" sz="3200" lang="en-GB"/>
              <a:t>Cluster sampling </a:t>
            </a:r>
            <a:endParaRPr b="1" dirty="0" sz="3200" lang="en-US"/>
          </a:p>
          <a:p>
            <a:pPr indent="-514350" lvl="0" marL="624078">
              <a:buFont typeface="+mj-lt"/>
              <a:buAutoNum type="arabicPeriod"/>
            </a:pPr>
            <a:r>
              <a:rPr b="1" dirty="0" sz="3200" lang="en-GB"/>
              <a:t>Multi-stage sampling</a:t>
            </a:r>
            <a:endParaRPr b="1" dirty="0" sz="3200" lang="en-US"/>
          </a:p>
          <a:p>
            <a:endParaRPr dirty="0" lang="en-US"/>
          </a:p>
        </p:txBody>
      </p:sp>
      <p:sp>
        <p:nvSpPr>
          <p:cNvPr id="1049575" name="Title 2"/>
          <p:cNvSpPr>
            <a:spLocks noGrp="1"/>
          </p:cNvSpPr>
          <p:nvPr>
            <p:ph type="title"/>
          </p:nvPr>
        </p:nvSpPr>
        <p:spPr/>
        <p:txBody>
          <a:bodyPr>
            <a:normAutofit fontScale="90000"/>
          </a:bodyPr>
          <a:p>
            <a:r>
              <a:rPr dirty="0" lang="en-US"/>
              <a:t>Methods of probability sampling</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029" name=""/>
        <p:cNvGrpSpPr/>
        <p:nvPr/>
      </p:nvGrpSpPr>
      <p:grpSpPr>
        <a:xfrm>
          <a:off x="0" y="0"/>
          <a:ext cx="0" cy="0"/>
          <a:chOff x="0" y="0"/>
          <a:chExt cx="0" cy="0"/>
        </a:xfrm>
      </p:grpSpPr>
      <p:sp>
        <p:nvSpPr>
          <p:cNvPr id="1049576" name="Content Placeholder 1"/>
          <p:cNvSpPr>
            <a:spLocks noGrp="1"/>
          </p:cNvSpPr>
          <p:nvPr>
            <p:ph idx="1"/>
          </p:nvPr>
        </p:nvSpPr>
        <p:spPr/>
        <p:txBody>
          <a:bodyPr>
            <a:normAutofit fontScale="92500"/>
          </a:bodyPr>
          <a:p>
            <a:r>
              <a:rPr b="1" dirty="0" lang="en-US"/>
              <a:t> A randomly selected sample from a larger sample or population, giving all the individuals in the sample an equal chance .</a:t>
            </a:r>
          </a:p>
          <a:p>
            <a:r>
              <a:rPr b="1" dirty="0" lang="en-GB"/>
              <a:t>It means that every sampling unit in the population has an equal chance of being included in the sample</a:t>
            </a:r>
          </a:p>
          <a:p>
            <a:pPr>
              <a:buNone/>
            </a:pPr>
            <a:r>
              <a:rPr b="1" dirty="0" lang="en-US"/>
              <a:t>2.Systematic sampling </a:t>
            </a:r>
          </a:p>
          <a:p>
            <a:pPr>
              <a:buNone/>
            </a:pPr>
            <a:r>
              <a:rPr b="1" dirty="0" lang="en-US"/>
              <a:t>is a type of probability sampling method in which sample members from a larger population are selected according to a random starting point and a fixed, periodic interval</a:t>
            </a:r>
            <a:r>
              <a:rPr dirty="0" lang="en-US"/>
              <a:t>.</a:t>
            </a:r>
          </a:p>
        </p:txBody>
      </p:sp>
      <p:sp>
        <p:nvSpPr>
          <p:cNvPr id="1049577" name="Title 2"/>
          <p:cNvSpPr>
            <a:spLocks noGrp="1"/>
          </p:cNvSpPr>
          <p:nvPr>
            <p:ph type="title"/>
          </p:nvPr>
        </p:nvSpPr>
        <p:spPr/>
        <p:txBody>
          <a:bodyPr/>
          <a:p>
            <a:r>
              <a:rPr dirty="0" lang="en-US"/>
              <a:t>1.Simple random sampling</a:t>
            </a:r>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030" name=""/>
        <p:cNvGrpSpPr/>
        <p:nvPr/>
      </p:nvGrpSpPr>
      <p:grpSpPr>
        <a:xfrm>
          <a:off x="0" y="0"/>
          <a:ext cx="0" cy="0"/>
          <a:chOff x="0" y="0"/>
          <a:chExt cx="0" cy="0"/>
        </a:xfrm>
      </p:grpSpPr>
      <p:sp>
        <p:nvSpPr>
          <p:cNvPr id="1049578" name="Content Placeholder 1"/>
          <p:cNvSpPr>
            <a:spLocks noGrp="1"/>
          </p:cNvSpPr>
          <p:nvPr>
            <p:ph idx="1"/>
          </p:nvPr>
        </p:nvSpPr>
        <p:spPr/>
        <p:txBody>
          <a:bodyPr>
            <a:normAutofit fontScale="92500" lnSpcReduction="10000"/>
          </a:bodyPr>
          <a:p>
            <a:r>
              <a:rPr dirty="0" lang="en-US"/>
              <a:t> </a:t>
            </a:r>
            <a:r>
              <a:rPr b="1" dirty="0" lang="en-US"/>
              <a:t>With stratified sampling, the researcher divides the population into separate groups, called strata with certain </a:t>
            </a:r>
            <a:r>
              <a:rPr b="1" dirty="0" i="1" lang="en-US">
                <a:solidFill>
                  <a:srgbClr val="FF0000"/>
                </a:solidFill>
              </a:rPr>
              <a:t>characteristics</a:t>
            </a:r>
          </a:p>
          <a:p>
            <a:r>
              <a:rPr b="1" dirty="0" lang="en-US"/>
              <a:t>Then, a probability sample (often a simple random sample ) is drawn from each group.</a:t>
            </a:r>
          </a:p>
          <a:p>
            <a:r>
              <a:rPr b="1" dirty="0" lang="en-GB"/>
              <a:t>This method is used when the study population is very variable, for example, different ethnic groups, different ecological areas, or age groups. It allows you to subdivide the population into sub populations which are more homogeneous.</a:t>
            </a:r>
          </a:p>
          <a:p>
            <a:r>
              <a:rPr b="1" dirty="0" lang="en-GB"/>
              <a:t>You then apply simple random sampling to each subgroup or stratum</a:t>
            </a:r>
          </a:p>
          <a:p>
            <a:endParaRPr dirty="0" lang="en-US"/>
          </a:p>
        </p:txBody>
      </p:sp>
      <p:sp>
        <p:nvSpPr>
          <p:cNvPr id="1049579" name="Title 2"/>
          <p:cNvSpPr>
            <a:spLocks noGrp="1"/>
          </p:cNvSpPr>
          <p:nvPr>
            <p:ph type="title"/>
          </p:nvPr>
        </p:nvSpPr>
        <p:spPr/>
        <p:txBody>
          <a:bodyPr/>
          <a:p>
            <a:r>
              <a:rPr dirty="0" lang="en-GB"/>
              <a:t>3.Stratified Sampling</a:t>
            </a:r>
            <a:endParaRPr dirty="0" lang="en-US"/>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031" name=""/>
        <p:cNvGrpSpPr/>
        <p:nvPr/>
      </p:nvGrpSpPr>
      <p:grpSpPr>
        <a:xfrm>
          <a:off x="0" y="0"/>
          <a:ext cx="0" cy="0"/>
          <a:chOff x="0" y="0"/>
          <a:chExt cx="0" cy="0"/>
        </a:xfrm>
      </p:grpSpPr>
      <p:sp>
        <p:nvSpPr>
          <p:cNvPr id="1049580" name="Content Placeholder 1"/>
          <p:cNvSpPr>
            <a:spLocks noGrp="1"/>
          </p:cNvSpPr>
          <p:nvPr>
            <p:ph idx="1"/>
          </p:nvPr>
        </p:nvSpPr>
        <p:spPr/>
        <p:txBody>
          <a:bodyPr/>
          <a:p>
            <a:r>
              <a:rPr b="1" dirty="0" lang="en-US"/>
              <a:t>Cluster sampling is accomplished by dividing the population into groups -- usually </a:t>
            </a:r>
            <a:r>
              <a:rPr b="1" dirty="0" i="1" lang="en-US">
                <a:solidFill>
                  <a:srgbClr val="FF0000"/>
                </a:solidFill>
              </a:rPr>
              <a:t>geographically</a:t>
            </a:r>
            <a:r>
              <a:rPr b="1" dirty="0" lang="en-US"/>
              <a:t>. </a:t>
            </a:r>
          </a:p>
          <a:p>
            <a:r>
              <a:rPr b="1" dirty="0" lang="en-US"/>
              <a:t>These groups are called clusters or blocks. The clusters are randomly selected, and each element in the selected clusters are used.</a:t>
            </a:r>
          </a:p>
          <a:p>
            <a:r>
              <a:rPr b="1" dirty="0" lang="en-GB"/>
              <a:t> This method is used the population is either too large or scattered over a large geographical area.</a:t>
            </a:r>
            <a:endParaRPr b="1" dirty="0" lang="en-US"/>
          </a:p>
          <a:p>
            <a:endParaRPr dirty="0" lang="en-US"/>
          </a:p>
        </p:txBody>
      </p:sp>
      <p:sp>
        <p:nvSpPr>
          <p:cNvPr id="1049581" name="Title 2"/>
          <p:cNvSpPr>
            <a:spLocks noGrp="1"/>
          </p:cNvSpPr>
          <p:nvPr>
            <p:ph type="title"/>
          </p:nvPr>
        </p:nvSpPr>
        <p:spPr/>
        <p:txBody>
          <a:bodyPr>
            <a:normAutofit fontScale="90000"/>
          </a:bodyPr>
          <a:p>
            <a:br>
              <a:rPr dirty="0" lang="en-GB"/>
            </a:br>
            <a:r>
              <a:rPr dirty="0" lang="en-GB"/>
              <a:t>4.Cluster Sampling</a:t>
            </a:r>
            <a:br>
              <a:rPr dirty="0" lang="en-US"/>
            </a:br>
            <a:endParaRPr dirty="0" lang="en-US"/>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032" name=""/>
        <p:cNvGrpSpPr/>
        <p:nvPr/>
      </p:nvGrpSpPr>
      <p:grpSpPr>
        <a:xfrm>
          <a:off x="0" y="0"/>
          <a:ext cx="0" cy="0"/>
          <a:chOff x="0" y="0"/>
          <a:chExt cx="0" cy="0"/>
        </a:xfrm>
      </p:grpSpPr>
      <p:sp>
        <p:nvSpPr>
          <p:cNvPr id="1049582" name="Content Placeholder 1"/>
          <p:cNvSpPr>
            <a:spLocks noGrp="1"/>
          </p:cNvSpPr>
          <p:nvPr>
            <p:ph idx="1"/>
          </p:nvPr>
        </p:nvSpPr>
        <p:spPr/>
        <p:txBody>
          <a:bodyPr/>
          <a:p>
            <a:r>
              <a:rPr b="1" dirty="0" lang="en-US"/>
              <a:t>Multi-stage sampling represents a more complicated form of cluster sampling in which larger clusters are further subdivided into smaller, more targeted groupings for the purposes of surveying. </a:t>
            </a:r>
          </a:p>
          <a:p>
            <a:r>
              <a:rPr b="1" dirty="0" lang="en-US"/>
              <a:t>Despite its name, multi-stage sampling can in fact be easier to implement and can create a more representative sample of the population than a single sampling technique</a:t>
            </a:r>
            <a:r>
              <a:rPr dirty="0" lang="en-US"/>
              <a:t>.</a:t>
            </a:r>
          </a:p>
        </p:txBody>
      </p:sp>
      <p:sp>
        <p:nvSpPr>
          <p:cNvPr id="1049583" name="Title 2"/>
          <p:cNvSpPr>
            <a:spLocks noGrp="1"/>
          </p:cNvSpPr>
          <p:nvPr>
            <p:ph type="title"/>
          </p:nvPr>
        </p:nvSpPr>
        <p:spPr/>
        <p:txBody>
          <a:bodyPr/>
          <a:p>
            <a:r>
              <a:rPr dirty="0" lang="en-US"/>
              <a:t>5.Multistage sampling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8749" name="Content Placeholder 1"/>
          <p:cNvSpPr>
            <a:spLocks noGrp="1"/>
          </p:cNvSpPr>
          <p:nvPr>
            <p:ph idx="1"/>
          </p:nvPr>
        </p:nvSpPr>
        <p:spPr/>
        <p:txBody>
          <a:bodyPr/>
          <a:p>
            <a:pPr>
              <a:buNone/>
            </a:pPr>
            <a:r>
              <a:rPr b="1" dirty="0" lang="en-US"/>
              <a:t>A typical attack of fever has 3 stages : cold, hot and sweating.</a:t>
            </a:r>
          </a:p>
          <a:p>
            <a:pPr indent="-514350" marL="624078">
              <a:buFont typeface="+mj-lt"/>
              <a:buAutoNum type="arabicPeriod"/>
            </a:pPr>
            <a:r>
              <a:rPr b="1" dirty="0" lang="en-US"/>
              <a:t>The cold stage : temperature rises and patient shivers: last 1-2hrs.In this stage .the infected red blood cells burst releasing merozoites and many ring forms are seen in blood smear.</a:t>
            </a:r>
          </a:p>
          <a:p>
            <a:pPr indent="-514350" marL="624078">
              <a:buFont typeface="+mj-lt"/>
              <a:buAutoNum type="arabicPeriod"/>
            </a:pPr>
            <a:r>
              <a:rPr b="1" dirty="0" lang="en-US"/>
              <a:t>The hot stage: The temperature is high, the skin is dry and hot, there is severe headache and often nausea and vomiting :last 3-4 hrs</a:t>
            </a:r>
          </a:p>
        </p:txBody>
      </p:sp>
      <p:sp>
        <p:nvSpPr>
          <p:cNvPr id="1048750" name="Title 2"/>
          <p:cNvSpPr>
            <a:spLocks noGrp="1"/>
          </p:cNvSpPr>
          <p:nvPr>
            <p:ph type="title"/>
          </p:nvPr>
        </p:nvSpPr>
        <p:spPr/>
        <p:txBody>
          <a:bodyPr/>
          <a:p>
            <a:pPr algn="ctr"/>
            <a:r>
              <a:rPr dirty="0" lang="en-US"/>
              <a:t>Stages of malarial fever</a:t>
            </a:r>
          </a:p>
        </p:txBody>
      </p:sp>
    </p:spTree>
  </p:cSld>
  <p:clrMapOvr>
    <a:masterClrMapping/>
  </p:clrMapOvr>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033" name=""/>
        <p:cNvGrpSpPr/>
        <p:nvPr/>
      </p:nvGrpSpPr>
      <p:grpSpPr>
        <a:xfrm>
          <a:off x="0" y="0"/>
          <a:ext cx="0" cy="0"/>
          <a:chOff x="0" y="0"/>
          <a:chExt cx="0" cy="0"/>
        </a:xfrm>
      </p:grpSpPr>
      <p:sp>
        <p:nvSpPr>
          <p:cNvPr id="1049584" name="Content Placeholder 1"/>
          <p:cNvSpPr>
            <a:spLocks noGrp="1"/>
          </p:cNvSpPr>
          <p:nvPr>
            <p:ph idx="1"/>
          </p:nvPr>
        </p:nvSpPr>
        <p:spPr/>
        <p:txBody>
          <a:bodyPr/>
          <a:p>
            <a:r>
              <a:rPr b="1" dirty="0" lang="en-GB"/>
              <a:t>Non probability sampling methods are used when a researcher is not interested in selecting a sample that is representative of the population. </a:t>
            </a:r>
          </a:p>
          <a:p>
            <a:r>
              <a:rPr b="1" dirty="0" lang="en-GB"/>
              <a:t>They are mainly used in qualitative studies where the focus is on in-depth information rather than making generalisations. </a:t>
            </a:r>
          </a:p>
          <a:p>
            <a:r>
              <a:rPr b="1" dirty="0" lang="en-GB"/>
              <a:t>Some examples of non-probability sampling methods are convenient sampling, quota sampling and purposive sampling. </a:t>
            </a:r>
            <a:endParaRPr b="1" dirty="0" lang="en-US"/>
          </a:p>
          <a:p>
            <a:endParaRPr dirty="0" lang="en-US"/>
          </a:p>
        </p:txBody>
      </p:sp>
      <p:sp>
        <p:nvSpPr>
          <p:cNvPr id="1049585" name="Title 2"/>
          <p:cNvSpPr>
            <a:spLocks noGrp="1"/>
          </p:cNvSpPr>
          <p:nvPr>
            <p:ph type="title"/>
          </p:nvPr>
        </p:nvSpPr>
        <p:spPr/>
        <p:txBody>
          <a:bodyPr>
            <a:normAutofit fontScale="90000"/>
          </a:bodyPr>
          <a:p>
            <a:pPr algn="ctr"/>
            <a:r>
              <a:rPr dirty="0" lang="en-GB"/>
              <a:t>Biased sampling or non-probability sampling methods.</a:t>
            </a:r>
            <a:endParaRPr dirty="0" lang="en-US"/>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034" name=""/>
        <p:cNvGrpSpPr/>
        <p:nvPr/>
      </p:nvGrpSpPr>
      <p:grpSpPr>
        <a:xfrm>
          <a:off x="0" y="0"/>
          <a:ext cx="0" cy="0"/>
          <a:chOff x="0" y="0"/>
          <a:chExt cx="0" cy="0"/>
        </a:xfrm>
      </p:grpSpPr>
      <p:sp>
        <p:nvSpPr>
          <p:cNvPr id="1049586" name="Content Placeholder 1"/>
          <p:cNvSpPr>
            <a:spLocks noGrp="1"/>
          </p:cNvSpPr>
          <p:nvPr>
            <p:ph idx="1"/>
          </p:nvPr>
        </p:nvSpPr>
        <p:spPr/>
        <p:txBody>
          <a:bodyPr>
            <a:normAutofit fontScale="92500" lnSpcReduction="10000"/>
          </a:bodyPr>
          <a:p>
            <a:r>
              <a:rPr b="1" dirty="0" lang="en-US"/>
              <a:t>Convenience sampling (also known as availability sampling) is a specific type of </a:t>
            </a:r>
            <a:r>
              <a:rPr b="1" dirty="0" lang="en-US">
                <a:hlinkClick r:id="rId1"/>
              </a:rPr>
              <a:t>non-probability sampling</a:t>
            </a:r>
            <a:r>
              <a:rPr b="1" dirty="0" lang="en-US"/>
              <a:t> method that relies on data collection from population members who are conveniently available to participate in study.</a:t>
            </a:r>
          </a:p>
          <a:p>
            <a:r>
              <a:rPr b="1" dirty="0" lang="en-GB"/>
              <a:t>you select cases or units of observation as they become available. </a:t>
            </a:r>
            <a:endParaRPr b="1" dirty="0" lang="en-US"/>
          </a:p>
          <a:p>
            <a:r>
              <a:rPr b="1" dirty="0" lang="en-GB"/>
              <a:t>For example, a health worker wanting to study attitudes of villagers towards family planning may decide to interview all adults visiting Maternal Child Health or Family Planning (MCH/FP) clinic on that day</a:t>
            </a:r>
            <a:endParaRPr b="1" dirty="0" lang="en-US"/>
          </a:p>
        </p:txBody>
      </p:sp>
      <p:sp>
        <p:nvSpPr>
          <p:cNvPr id="1049587" name="Title 2"/>
          <p:cNvSpPr>
            <a:spLocks noGrp="1"/>
          </p:cNvSpPr>
          <p:nvPr>
            <p:ph type="title"/>
          </p:nvPr>
        </p:nvSpPr>
        <p:spPr/>
        <p:txBody>
          <a:bodyPr/>
          <a:p>
            <a:r>
              <a:rPr dirty="0" lang="en-US"/>
              <a:t>1. Convenience sampling </a:t>
            </a:r>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035" name=""/>
        <p:cNvGrpSpPr/>
        <p:nvPr/>
      </p:nvGrpSpPr>
      <p:grpSpPr>
        <a:xfrm>
          <a:off x="0" y="0"/>
          <a:ext cx="0" cy="0"/>
          <a:chOff x="0" y="0"/>
          <a:chExt cx="0" cy="0"/>
        </a:xfrm>
      </p:grpSpPr>
      <p:sp>
        <p:nvSpPr>
          <p:cNvPr id="1049588" name="Content Placeholder 1"/>
          <p:cNvSpPr>
            <a:spLocks noGrp="1"/>
          </p:cNvSpPr>
          <p:nvPr>
            <p:ph idx="1"/>
          </p:nvPr>
        </p:nvSpPr>
        <p:spPr/>
        <p:txBody>
          <a:bodyPr>
            <a:normAutofit lnSpcReduction="10000"/>
          </a:bodyPr>
          <a:p>
            <a:r>
              <a:rPr b="1" dirty="0" lang="en-US"/>
              <a:t>The researcher selects people according to some fixed quota. units are selected into a sample on the basis of pre-specified characteristics so that the total sample has the same distribution of characteristics assumed to exist in the population being studied,</a:t>
            </a:r>
            <a:r>
              <a:rPr b="1" dirty="0" lang="en-GB"/>
              <a:t>say for example, a certain religion or social class. </a:t>
            </a:r>
          </a:p>
          <a:p>
            <a:r>
              <a:rPr b="1" dirty="0" lang="en-GB"/>
              <a:t>Quota sampling ensures that various groups or quotas of the population are included in the study according to some criteria</a:t>
            </a:r>
            <a:r>
              <a:rPr dirty="0" lang="en-GB"/>
              <a:t>. </a:t>
            </a:r>
            <a:endParaRPr dirty="0" lang="en-US"/>
          </a:p>
        </p:txBody>
      </p:sp>
      <p:sp>
        <p:nvSpPr>
          <p:cNvPr id="1049589" name="Title 2"/>
          <p:cNvSpPr>
            <a:spLocks noGrp="1"/>
          </p:cNvSpPr>
          <p:nvPr>
            <p:ph type="title"/>
          </p:nvPr>
        </p:nvSpPr>
        <p:spPr/>
        <p:txBody>
          <a:bodyPr>
            <a:normAutofit fontScale="90000"/>
          </a:bodyPr>
          <a:p>
            <a:br>
              <a:rPr dirty="0" lang="en-US"/>
            </a:br>
            <a:r>
              <a:rPr dirty="0" lang="en-US"/>
              <a:t>2.</a:t>
            </a:r>
            <a:r>
              <a:rPr dirty="0" lang="en-GB"/>
              <a:t>  Quota Sampling </a:t>
            </a:r>
            <a:br>
              <a:rPr dirty="0" lang="en-US"/>
            </a:br>
            <a:endParaRPr dirty="0" lang="en-US"/>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036" name=""/>
        <p:cNvGrpSpPr/>
        <p:nvPr/>
      </p:nvGrpSpPr>
      <p:grpSpPr>
        <a:xfrm>
          <a:off x="0" y="0"/>
          <a:ext cx="0" cy="0"/>
          <a:chOff x="0" y="0"/>
          <a:chExt cx="0" cy="0"/>
        </a:xfrm>
      </p:grpSpPr>
      <p:sp>
        <p:nvSpPr>
          <p:cNvPr id="1049590" name="Content Placeholder 1"/>
          <p:cNvSpPr>
            <a:spLocks noGrp="1"/>
          </p:cNvSpPr>
          <p:nvPr>
            <p:ph idx="1"/>
          </p:nvPr>
        </p:nvSpPr>
        <p:spPr/>
        <p:txBody>
          <a:bodyPr>
            <a:normAutofit fontScale="92500" lnSpcReduction="20000"/>
          </a:bodyPr>
          <a:p>
            <a:r>
              <a:rPr b="1" dirty="0" lang="en-US"/>
              <a:t>purposive sampling is a sampling procedure where a researcher chooses specific people within the population to use for a particular study or research project.</a:t>
            </a:r>
          </a:p>
          <a:p>
            <a:r>
              <a:rPr b="1" dirty="0" lang="en-GB"/>
              <a:t>the researcher simply picks individuals or cases that have the information or characteristics which they requires</a:t>
            </a:r>
            <a:endParaRPr b="1" dirty="0" lang="en-US"/>
          </a:p>
          <a:p>
            <a:r>
              <a:rPr b="1" dirty="0" lang="en-US"/>
              <a:t>The idea behind purposive sampling is to concentrate on people with particular characteristics who will better be able to assist with the relevant research</a:t>
            </a:r>
            <a:r>
              <a:rPr dirty="0" lang="en-US"/>
              <a:t>.</a:t>
            </a:r>
          </a:p>
          <a:p>
            <a:r>
              <a:rPr dirty="0" lang="en-US"/>
              <a:t> </a:t>
            </a:r>
            <a:r>
              <a:rPr b="1" dirty="0" lang="en-US"/>
              <a:t>Also known as judgmental, selective or subjective sampling</a:t>
            </a:r>
          </a:p>
        </p:txBody>
      </p:sp>
      <p:sp>
        <p:nvSpPr>
          <p:cNvPr id="1049591" name="Title 2"/>
          <p:cNvSpPr>
            <a:spLocks noGrp="1"/>
          </p:cNvSpPr>
          <p:nvPr>
            <p:ph type="title"/>
          </p:nvPr>
        </p:nvSpPr>
        <p:spPr/>
        <p:txBody>
          <a:bodyPr>
            <a:normAutofit fontScale="90000"/>
          </a:bodyPr>
          <a:p>
            <a:br>
              <a:rPr dirty="0" lang="en-GB"/>
            </a:br>
            <a:r>
              <a:rPr dirty="0" lang="en-GB"/>
              <a:t>3.Purposive Sampling</a:t>
            </a:r>
            <a:br>
              <a:rPr dirty="0" lang="en-US"/>
            </a:br>
            <a:endParaRPr dirty="0" lang="en-US"/>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037" name=""/>
        <p:cNvGrpSpPr/>
        <p:nvPr/>
      </p:nvGrpSpPr>
      <p:grpSpPr>
        <a:xfrm>
          <a:off x="0" y="0"/>
          <a:ext cx="0" cy="0"/>
          <a:chOff x="0" y="0"/>
          <a:chExt cx="0" cy="0"/>
        </a:xfrm>
      </p:grpSpPr>
      <p:sp>
        <p:nvSpPr>
          <p:cNvPr id="1049592" name="Content Placeholder 1"/>
          <p:cNvSpPr>
            <a:spLocks noGrp="1"/>
          </p:cNvSpPr>
          <p:nvPr>
            <p:ph idx="1"/>
          </p:nvPr>
        </p:nvSpPr>
        <p:spPr/>
        <p:txBody>
          <a:bodyPr>
            <a:normAutofit fontScale="85000" lnSpcReduction="20000"/>
          </a:bodyPr>
          <a:p>
            <a:r>
              <a:rPr b="1" dirty="0" lang="en-GB"/>
              <a:t>Tools are implements that help us with our work</a:t>
            </a:r>
          </a:p>
          <a:p>
            <a:r>
              <a:rPr b="1" dirty="0" lang="en-GB"/>
              <a:t>Before you embark on a community diagnosis survey you need to ensure that you have all the tools and instruments you need for measuring the community’s health status. The tools used to measure a community’s health status are: </a:t>
            </a:r>
            <a:endParaRPr b="1" dirty="0" lang="en-US"/>
          </a:p>
          <a:p>
            <a:pPr indent="-514350" lvl="0" marL="624078">
              <a:buFont typeface="+mj-lt"/>
              <a:buAutoNum type="arabicPeriod"/>
            </a:pPr>
            <a:r>
              <a:rPr b="1" dirty="0" lang="en-GB"/>
              <a:t>Questionnaires </a:t>
            </a:r>
            <a:endParaRPr b="1" dirty="0" lang="en-US"/>
          </a:p>
          <a:p>
            <a:pPr indent="-514350" lvl="0" marL="624078">
              <a:buFont typeface="+mj-lt"/>
              <a:buAutoNum type="arabicPeriod"/>
            </a:pPr>
            <a:r>
              <a:rPr b="1" dirty="0" lang="en-GB"/>
              <a:t>Focus group discussions </a:t>
            </a:r>
            <a:endParaRPr b="1" dirty="0" lang="en-US"/>
          </a:p>
          <a:p>
            <a:pPr indent="-514350" lvl="0" marL="624078">
              <a:buFont typeface="+mj-lt"/>
              <a:buAutoNum type="arabicPeriod"/>
            </a:pPr>
            <a:r>
              <a:rPr b="1" dirty="0" lang="en-GB"/>
              <a:t>Measurements, physical examination and laboratory tests </a:t>
            </a:r>
            <a:endParaRPr b="1" dirty="0" lang="en-US"/>
          </a:p>
          <a:p>
            <a:pPr indent="-514350" lvl="0" marL="624078">
              <a:buFont typeface="+mj-lt"/>
              <a:buAutoNum type="arabicPeriod"/>
            </a:pPr>
            <a:r>
              <a:rPr b="1" dirty="0" lang="en-GB"/>
              <a:t>Key informant interviews</a:t>
            </a:r>
          </a:p>
          <a:p>
            <a:pPr indent="-514350" lvl="0" marL="624078">
              <a:buFont typeface="+mj-lt"/>
              <a:buAutoNum type="arabicPeriod"/>
            </a:pPr>
            <a:r>
              <a:rPr b="1" dirty="0" lang="en-GB"/>
              <a:t>Maps </a:t>
            </a:r>
            <a:endParaRPr b="1" dirty="0" lang="en-US"/>
          </a:p>
          <a:p>
            <a:pPr indent="-514350" lvl="0" marL="624078">
              <a:buFont typeface="+mj-lt"/>
              <a:buAutoNum type="arabicPeriod"/>
            </a:pPr>
            <a:r>
              <a:rPr b="1" dirty="0" lang="en-GB"/>
              <a:t>Weighing scale  </a:t>
            </a:r>
            <a:endParaRPr b="1" dirty="0" lang="en-US"/>
          </a:p>
          <a:p>
            <a:pPr indent="-514350" lvl="0" marL="624078">
              <a:buFont typeface="+mj-lt"/>
              <a:buAutoNum type="arabicPeriod"/>
            </a:pPr>
            <a:r>
              <a:rPr b="1" dirty="0" lang="en-GB"/>
              <a:t>Specimen bottles</a:t>
            </a:r>
            <a:endParaRPr b="1" dirty="0" lang="en-US"/>
          </a:p>
          <a:p>
            <a:endParaRPr dirty="0" lang="en-US"/>
          </a:p>
        </p:txBody>
      </p:sp>
      <p:sp>
        <p:nvSpPr>
          <p:cNvPr id="1049593" name="Title 2"/>
          <p:cNvSpPr>
            <a:spLocks noGrp="1"/>
          </p:cNvSpPr>
          <p:nvPr>
            <p:ph type="title"/>
          </p:nvPr>
        </p:nvSpPr>
        <p:spPr/>
        <p:txBody>
          <a:bodyPr>
            <a:normAutofit fontScale="90000"/>
          </a:bodyPr>
          <a:p>
            <a:r>
              <a:rPr dirty="0" lang="en-GB"/>
              <a:t>DEVELOPING AND PRE-TESTING TOOLS FOR DATA COLLECTION</a:t>
            </a:r>
            <a:endParaRPr dirty="0" lang="en-US"/>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038" name=""/>
        <p:cNvGrpSpPr/>
        <p:nvPr/>
      </p:nvGrpSpPr>
      <p:grpSpPr>
        <a:xfrm>
          <a:off x="0" y="0"/>
          <a:ext cx="0" cy="0"/>
          <a:chOff x="0" y="0"/>
          <a:chExt cx="0" cy="0"/>
        </a:xfrm>
      </p:grpSpPr>
      <p:sp>
        <p:nvSpPr>
          <p:cNvPr id="1049594" name="Content Placeholder 1"/>
          <p:cNvSpPr>
            <a:spLocks noGrp="1"/>
          </p:cNvSpPr>
          <p:nvPr>
            <p:ph idx="1"/>
          </p:nvPr>
        </p:nvSpPr>
        <p:spPr/>
        <p:txBody>
          <a:bodyPr>
            <a:normAutofit/>
          </a:bodyPr>
          <a:p>
            <a:r>
              <a:rPr b="1" dirty="0" sz="3200" lang="en-GB"/>
              <a:t>A questionnaire is a set of standardised questions designed to collect information about a specific aspect or issue in the community. </a:t>
            </a:r>
            <a:endParaRPr b="1" dirty="0" sz="3200" lang="en-US"/>
          </a:p>
          <a:p>
            <a:r>
              <a:rPr b="1" dirty="0" sz="3200" lang="en-GB"/>
              <a:t>Before you design a questionnaire it is important for you to know what information you need to collect and how it will be used</a:t>
            </a:r>
            <a:r>
              <a:rPr dirty="0" lang="en-GB"/>
              <a:t>. </a:t>
            </a:r>
            <a:endParaRPr dirty="0" lang="en-US"/>
          </a:p>
        </p:txBody>
      </p:sp>
      <p:sp>
        <p:nvSpPr>
          <p:cNvPr id="1049595" name="Title 2"/>
          <p:cNvSpPr>
            <a:spLocks noGrp="1"/>
          </p:cNvSpPr>
          <p:nvPr>
            <p:ph type="title"/>
          </p:nvPr>
        </p:nvSpPr>
        <p:spPr/>
        <p:txBody>
          <a:bodyPr/>
          <a:p>
            <a:r>
              <a:rPr dirty="0" lang="en-GB"/>
              <a:t>Questionnaire</a:t>
            </a:r>
            <a:endParaRPr dirty="0" lang="en-US"/>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041" name=""/>
        <p:cNvGrpSpPr/>
        <p:nvPr/>
      </p:nvGrpSpPr>
      <p:grpSpPr>
        <a:xfrm>
          <a:off x="0" y="0"/>
          <a:ext cx="0" cy="0"/>
          <a:chOff x="0" y="0"/>
          <a:chExt cx="0" cy="0"/>
        </a:xfrm>
      </p:grpSpPr>
      <p:sp>
        <p:nvSpPr>
          <p:cNvPr id="1049599" name="Content Placeholder 1"/>
          <p:cNvSpPr>
            <a:spLocks noGrp="1"/>
          </p:cNvSpPr>
          <p:nvPr>
            <p:ph idx="1"/>
          </p:nvPr>
        </p:nvSpPr>
        <p:spPr/>
        <p:txBody>
          <a:bodyPr>
            <a:normAutofit fontScale="92500" lnSpcReduction="20000"/>
          </a:bodyPr>
          <a:p>
            <a:pPr>
              <a:buNone/>
            </a:pPr>
            <a:r>
              <a:rPr b="1" dirty="0" lang="en-GB"/>
              <a:t>A good questionnaire has the following the following criteria</a:t>
            </a:r>
            <a:endParaRPr b="1" dirty="0" lang="en-US"/>
          </a:p>
          <a:p>
            <a:pPr lvl="0"/>
            <a:r>
              <a:rPr b="1" dirty="0" lang="en-GB"/>
              <a:t>Has simple and specific questions. Avoids wording that is above the vocabulary or reading skills of the respondents. </a:t>
            </a:r>
            <a:endParaRPr b="1" dirty="0" lang="en-US"/>
          </a:p>
          <a:p>
            <a:pPr lvl="0"/>
            <a:r>
              <a:rPr b="1" dirty="0" lang="en-GB"/>
              <a:t>Has short and precise questions. The number of questions should not be too many or else they will put off the person being interviewed. In other words, keep it short and </a:t>
            </a:r>
            <a:br>
              <a:rPr b="1" dirty="0" lang="en-GB"/>
            </a:br>
            <a:r>
              <a:rPr b="1" dirty="0" lang="en-GB"/>
              <a:t>simple (KISS). </a:t>
            </a:r>
            <a:endParaRPr b="1" dirty="0" lang="en-US"/>
          </a:p>
          <a:p>
            <a:pPr lvl="0"/>
            <a:r>
              <a:rPr b="1" dirty="0" lang="en-GB"/>
              <a:t>Avoids use of abbreviations or jargon. </a:t>
            </a:r>
            <a:endParaRPr b="1" dirty="0" lang="en-US"/>
          </a:p>
          <a:p>
            <a:r>
              <a:rPr b="1" dirty="0" lang="en-GB"/>
              <a:t>Avoids questions that are too demanding and </a:t>
            </a:r>
            <a:br>
              <a:rPr b="1" dirty="0" lang="en-GB"/>
            </a:br>
            <a:r>
              <a:rPr b="1" dirty="0" lang="en-GB"/>
              <a:t>time consuming</a:t>
            </a:r>
            <a:r>
              <a:rPr dirty="0" lang="en-GB"/>
              <a:t>.</a:t>
            </a:r>
            <a:endParaRPr dirty="0" lang="en-US"/>
          </a:p>
        </p:txBody>
      </p:sp>
      <p:sp>
        <p:nvSpPr>
          <p:cNvPr id="1049600" name="Title 2"/>
          <p:cNvSpPr>
            <a:spLocks noGrp="1"/>
          </p:cNvSpPr>
          <p:nvPr>
            <p:ph type="title"/>
          </p:nvPr>
        </p:nvSpPr>
        <p:spPr/>
        <p:txBody>
          <a:bodyPr>
            <a:normAutofit fontScale="90000"/>
          </a:bodyPr>
          <a:p>
            <a:br>
              <a:rPr dirty="0" lang="en-GB"/>
            </a:br>
            <a:r>
              <a:rPr dirty="0" lang="en-GB"/>
              <a:t>Qualities of a Good Questionnaire </a:t>
            </a:r>
            <a:br>
              <a:rPr dirty="0" lang="en-US"/>
            </a:br>
            <a:endParaRPr dirty="0" lang="en-US"/>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042" name=""/>
        <p:cNvGrpSpPr/>
        <p:nvPr/>
      </p:nvGrpSpPr>
      <p:grpSpPr>
        <a:xfrm>
          <a:off x="0" y="0"/>
          <a:ext cx="0" cy="0"/>
          <a:chOff x="0" y="0"/>
          <a:chExt cx="0" cy="0"/>
        </a:xfrm>
      </p:grpSpPr>
      <p:sp>
        <p:nvSpPr>
          <p:cNvPr id="1049601" name="Content Placeholder 1"/>
          <p:cNvSpPr>
            <a:spLocks noGrp="1"/>
          </p:cNvSpPr>
          <p:nvPr>
            <p:ph idx="1"/>
          </p:nvPr>
        </p:nvSpPr>
        <p:spPr/>
        <p:txBody>
          <a:bodyPr>
            <a:normAutofit fontScale="92500"/>
          </a:bodyPr>
          <a:p>
            <a:pPr lvl="0"/>
            <a:r>
              <a:rPr b="1" dirty="0" lang="en-GB"/>
              <a:t>Avoids bias in questions. Biased questions influence people to answer in a way that does not accurately reflect their position. For example, a question like ’Do you agree with the majority of the people that health standards are falling?’ implies that the respondent should agree.</a:t>
            </a:r>
            <a:endParaRPr b="1" dirty="0" lang="en-US"/>
          </a:p>
          <a:p>
            <a:pPr lvl="0"/>
            <a:r>
              <a:rPr b="1" dirty="0" lang="en-GB"/>
              <a:t>Avoids making assumptions. Questions such as ’How many children do you have?’ assume that the respondent has children. You should only ask this question after establishing the situation with the question ’Do you have children?’ </a:t>
            </a:r>
            <a:endParaRPr b="1" dirty="0" lang="en-US"/>
          </a:p>
        </p:txBody>
      </p:sp>
      <p:sp>
        <p:nvSpPr>
          <p:cNvPr id="1049602" name="Title 2"/>
          <p:cNvSpPr>
            <a:spLocks noGrp="1"/>
          </p:cNvSpPr>
          <p:nvPr>
            <p:ph type="title"/>
          </p:nvPr>
        </p:nvSpPr>
        <p:spPr/>
        <p:txBody>
          <a:bodyPr/>
          <a:p>
            <a:r>
              <a:rPr dirty="0" lang="en-US"/>
              <a:t>CONT</a:t>
            </a:r>
          </a:p>
        </p:txBody>
      </p:sp>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043" name=""/>
        <p:cNvGrpSpPr/>
        <p:nvPr/>
      </p:nvGrpSpPr>
      <p:grpSpPr>
        <a:xfrm>
          <a:off x="0" y="0"/>
          <a:ext cx="0" cy="0"/>
          <a:chOff x="0" y="0"/>
          <a:chExt cx="0" cy="0"/>
        </a:xfrm>
      </p:grpSpPr>
      <p:sp>
        <p:nvSpPr>
          <p:cNvPr id="1049603" name="Content Placeholder 1"/>
          <p:cNvSpPr>
            <a:spLocks noGrp="1"/>
          </p:cNvSpPr>
          <p:nvPr>
            <p:ph idx="1"/>
          </p:nvPr>
        </p:nvSpPr>
        <p:spPr/>
        <p:txBody>
          <a:bodyPr>
            <a:normAutofit fontScale="92500" lnSpcReduction="10000"/>
          </a:bodyPr>
          <a:p>
            <a:r>
              <a:rPr b="1" dirty="0" lang="en-GB"/>
              <a:t>Avoids double questions. For example, ’Did the MCH talk help to identify ways to improve the sanitation and nutrition of your children?’ It is better to ask about sanitation and nutrition separately</a:t>
            </a:r>
          </a:p>
          <a:p>
            <a:pPr lvl="0"/>
            <a:r>
              <a:rPr b="1" dirty="0" lang="en-GB"/>
              <a:t>Has clear wording. Words such as majority, older people, regularly, might mean different things to different people and so should be avoided. </a:t>
            </a:r>
            <a:endParaRPr b="1" dirty="0" lang="en-US"/>
          </a:p>
          <a:p>
            <a:pPr lvl="0"/>
            <a:r>
              <a:rPr b="1" dirty="0" lang="en-GB"/>
              <a:t>Questions ask about simple common happenings. </a:t>
            </a:r>
            <a:endParaRPr b="1" dirty="0" lang="en-US"/>
          </a:p>
          <a:p>
            <a:r>
              <a:rPr b="1" dirty="0" lang="en-GB"/>
              <a:t>Questions range from known to unknown and from simple to complex</a:t>
            </a:r>
            <a:endParaRPr b="1" dirty="0" lang="en-US"/>
          </a:p>
          <a:p>
            <a:endParaRPr dirty="0" lang="en-US"/>
          </a:p>
        </p:txBody>
      </p:sp>
      <p:sp>
        <p:nvSpPr>
          <p:cNvPr id="1049604" name="Title 2"/>
          <p:cNvSpPr>
            <a:spLocks noGrp="1"/>
          </p:cNvSpPr>
          <p:nvPr>
            <p:ph type="title"/>
          </p:nvPr>
        </p:nvSpPr>
        <p:spPr/>
        <p:txBody>
          <a:bodyPr/>
          <a:p>
            <a:r>
              <a:rPr dirty="0" lang="en-US"/>
              <a:t>Cont</a:t>
            </a:r>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044" name=""/>
        <p:cNvGrpSpPr/>
        <p:nvPr/>
      </p:nvGrpSpPr>
      <p:grpSpPr>
        <a:xfrm>
          <a:off x="0" y="0"/>
          <a:ext cx="0" cy="0"/>
          <a:chOff x="0" y="0"/>
          <a:chExt cx="0" cy="0"/>
        </a:xfrm>
      </p:grpSpPr>
      <p:sp>
        <p:nvSpPr>
          <p:cNvPr id="1049605" name="Content Placeholder 1"/>
          <p:cNvSpPr>
            <a:spLocks noGrp="1"/>
          </p:cNvSpPr>
          <p:nvPr>
            <p:ph idx="1"/>
          </p:nvPr>
        </p:nvSpPr>
        <p:spPr/>
        <p:txBody>
          <a:bodyPr>
            <a:normAutofit fontScale="85000" lnSpcReduction="20000"/>
          </a:bodyPr>
          <a:p>
            <a:pPr lvl="0"/>
            <a:r>
              <a:rPr b="1" dirty="0" lang="en-GB"/>
              <a:t>All the questions should relate to the purpose of study. Eliminate ’nice to know’ questions,  you may end up with 'information overload’.</a:t>
            </a:r>
            <a:endParaRPr b="1" dirty="0" lang="en-US"/>
          </a:p>
          <a:p>
            <a:pPr lvl="0"/>
            <a:r>
              <a:rPr b="1" dirty="0" lang="en-GB"/>
              <a:t>Questions are acceptable to the people included in the </a:t>
            </a:r>
            <a:r>
              <a:rPr b="1" dirty="0" lang="en-GB" err="1"/>
              <a:t>survey.You</a:t>
            </a:r>
            <a:r>
              <a:rPr b="1" dirty="0" lang="en-GB"/>
              <a:t> should view the questions through the respondents eye and ask yourself the following:</a:t>
            </a:r>
            <a:br>
              <a:rPr b="1" dirty="0" lang="en-GB"/>
            </a:br>
            <a:r>
              <a:rPr b="1" dirty="0" lang="en-GB"/>
              <a:t> - Will the question be seen as reasonable?</a:t>
            </a:r>
            <a:br>
              <a:rPr b="1" dirty="0" lang="en-GB"/>
            </a:br>
            <a:r>
              <a:rPr b="1" dirty="0" lang="en-GB"/>
              <a:t> - Will it infringe on the respondents privacy?</a:t>
            </a:r>
            <a:br>
              <a:rPr b="1" dirty="0" lang="en-GB"/>
            </a:br>
            <a:r>
              <a:rPr b="1" dirty="0" lang="en-GB"/>
              <a:t> - Will the respondent be able and willing to </a:t>
            </a:r>
            <a:br>
              <a:rPr b="1" dirty="0" lang="en-GB"/>
            </a:br>
            <a:r>
              <a:rPr b="1" dirty="0" lang="en-GB"/>
              <a:t>   answer the question? </a:t>
            </a:r>
            <a:endParaRPr b="1" dirty="0" lang="en-US"/>
          </a:p>
          <a:p>
            <a:pPr lvl="0"/>
            <a:r>
              <a:rPr b="1" dirty="0" lang="en-GB"/>
              <a:t>Questions should not screen disease if no effective treatment can be offered for the cases found or if the condition is rare. </a:t>
            </a:r>
            <a:endParaRPr b="1" dirty="0" lang="en-US"/>
          </a:p>
          <a:p>
            <a:pPr lvl="0"/>
            <a:r>
              <a:rPr b="1" dirty="0" lang="en-GB"/>
              <a:t>Type of question should either be open- or closed-ended. </a:t>
            </a:r>
            <a:r>
              <a:rPr dirty="0" lang="en-GB"/>
              <a:t> </a:t>
            </a:r>
            <a:endParaRPr dirty="0" lang="en-US"/>
          </a:p>
          <a:p>
            <a:endParaRPr dirty="0" lang="en-US"/>
          </a:p>
        </p:txBody>
      </p:sp>
      <p:sp>
        <p:nvSpPr>
          <p:cNvPr id="1049606" name="Title 2"/>
          <p:cNvSpPr>
            <a:spLocks noGrp="1"/>
          </p:cNvSpPr>
          <p:nvPr>
            <p:ph type="title"/>
          </p:nvPr>
        </p:nvSpPr>
        <p:spPr/>
        <p:txBody>
          <a:bodyPr/>
          <a:p>
            <a:r>
              <a:rPr dirty="0" lang="en-US"/>
              <a:t>cont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8751" name="Content Placeholder 1"/>
          <p:cNvSpPr>
            <a:spLocks noGrp="1"/>
          </p:cNvSpPr>
          <p:nvPr>
            <p:ph idx="1"/>
          </p:nvPr>
        </p:nvSpPr>
        <p:spPr/>
        <p:txBody>
          <a:bodyPr>
            <a:normAutofit/>
          </a:bodyPr>
          <a:p>
            <a:pPr>
              <a:buNone/>
            </a:pPr>
            <a:r>
              <a:rPr b="1" dirty="0" lang="en-US"/>
              <a:t>3.The sweating stage: The temperature falls rapidly; patients sweats profusely; lasts 2-4 </a:t>
            </a:r>
            <a:r>
              <a:rPr b="1" dirty="0" lang="en-US" err="1"/>
              <a:t>hrs.The</a:t>
            </a:r>
            <a:r>
              <a:rPr b="1" dirty="0" lang="en-US"/>
              <a:t> patient is relieved but exhausted.</a:t>
            </a:r>
          </a:p>
          <a:p>
            <a:pPr>
              <a:buFont typeface="Wingdings" pitchFamily="2" charset="2"/>
              <a:buChar char="Ø"/>
            </a:pPr>
            <a:r>
              <a:rPr b="1" dirty="0" lang="en-US"/>
              <a:t>The spleen enlarges with each attack of malaria because the spleen has to clear the damaged red blood cells and produce antibodies</a:t>
            </a:r>
          </a:p>
          <a:p>
            <a:pPr>
              <a:buFont typeface="Wingdings" pitchFamily="2" charset="2"/>
              <a:buChar char="Ø"/>
            </a:pPr>
            <a:r>
              <a:rPr b="1" dirty="0" lang="en-US"/>
              <a:t>Anemia results from 2 main </a:t>
            </a:r>
            <a:r>
              <a:rPr b="1" dirty="0" lang="en-US" err="1"/>
              <a:t>factors,hemolysis</a:t>
            </a:r>
            <a:r>
              <a:rPr b="1" dirty="0" lang="en-US"/>
              <a:t> of parasitized red cells and some bone marrow suppression</a:t>
            </a:r>
          </a:p>
          <a:p>
            <a:pPr>
              <a:buFont typeface="Wingdings" pitchFamily="2" charset="2"/>
              <a:buChar char="Ø"/>
            </a:pPr>
            <a:r>
              <a:rPr b="1" dirty="0" lang="en-US"/>
              <a:t>Mild jaundice is usually the result of </a:t>
            </a:r>
            <a:r>
              <a:rPr b="1" dirty="0" lang="en-US" err="1"/>
              <a:t>hemolysis</a:t>
            </a:r>
            <a:endParaRPr b="1" dirty="0" lang="en-US"/>
          </a:p>
        </p:txBody>
      </p:sp>
      <p:sp>
        <p:nvSpPr>
          <p:cNvPr id="1048752" name="Title 2"/>
          <p:cNvSpPr>
            <a:spLocks noGrp="1"/>
          </p:cNvSpPr>
          <p:nvPr>
            <p:ph type="title"/>
          </p:nvPr>
        </p:nvSpPr>
        <p:spPr/>
        <p:txBody>
          <a:bodyPr/>
          <a:p>
            <a:r>
              <a:rPr dirty="0" lang="en-US"/>
              <a:t>cont</a:t>
            </a:r>
          </a:p>
        </p:txBody>
      </p:sp>
    </p:spTree>
  </p:cSld>
  <p:clrMapOvr>
    <a:masterClrMapping/>
  </p:clrMapOvr>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045" name=""/>
        <p:cNvGrpSpPr/>
        <p:nvPr/>
      </p:nvGrpSpPr>
      <p:grpSpPr>
        <a:xfrm>
          <a:off x="0" y="0"/>
          <a:ext cx="0" cy="0"/>
          <a:chOff x="0" y="0"/>
          <a:chExt cx="0" cy="0"/>
        </a:xfrm>
      </p:grpSpPr>
      <p:sp>
        <p:nvSpPr>
          <p:cNvPr id="1049607" name="Content Placeholder 1"/>
          <p:cNvSpPr>
            <a:spLocks noGrp="1"/>
          </p:cNvSpPr>
          <p:nvPr>
            <p:ph idx="1"/>
          </p:nvPr>
        </p:nvSpPr>
        <p:spPr/>
        <p:txBody>
          <a:bodyPr/>
          <a:p>
            <a:r>
              <a:rPr b="1" dirty="0" lang="en-GB"/>
              <a:t>Questionnaire must be pre-tested before executing the survey. This helps to identify and eliminate questions that are defective or may lead to wrong information. You may even need to rephrase the questionnaire so that it can elicit the correct responses</a:t>
            </a:r>
            <a:endParaRPr b="1" dirty="0" lang="en-US"/>
          </a:p>
        </p:txBody>
      </p:sp>
      <p:sp>
        <p:nvSpPr>
          <p:cNvPr id="1049608" name="Title 2"/>
          <p:cNvSpPr>
            <a:spLocks noGrp="1"/>
          </p:cNvSpPr>
          <p:nvPr>
            <p:ph type="title"/>
          </p:nvPr>
        </p:nvSpPr>
        <p:spPr/>
        <p:txBody>
          <a:bodyPr/>
          <a:p>
            <a:r>
              <a:rPr dirty="0" lang="en-US"/>
              <a:t>cont</a:t>
            </a:r>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046" name=""/>
        <p:cNvGrpSpPr/>
        <p:nvPr/>
      </p:nvGrpSpPr>
      <p:grpSpPr>
        <a:xfrm>
          <a:off x="0" y="0"/>
          <a:ext cx="0" cy="0"/>
          <a:chOff x="0" y="0"/>
          <a:chExt cx="0" cy="0"/>
        </a:xfrm>
      </p:grpSpPr>
      <p:sp>
        <p:nvSpPr>
          <p:cNvPr id="1049609" name="Content Placeholder 1"/>
          <p:cNvSpPr>
            <a:spLocks noGrp="1"/>
          </p:cNvSpPr>
          <p:nvPr>
            <p:ph idx="1"/>
          </p:nvPr>
        </p:nvSpPr>
        <p:spPr/>
        <p:txBody>
          <a:bodyPr>
            <a:normAutofit fontScale="85000" lnSpcReduction="20000"/>
          </a:bodyPr>
          <a:p>
            <a:r>
              <a:rPr b="1" dirty="0" lang="en-GB" err="1"/>
              <a:t>Questionaires</a:t>
            </a:r>
            <a:r>
              <a:rPr b="1" dirty="0" lang="en-GB"/>
              <a:t> can help you collect four different types of information.</a:t>
            </a:r>
            <a:endParaRPr b="1" dirty="0" lang="en-US"/>
          </a:p>
          <a:p>
            <a:pPr>
              <a:buNone/>
            </a:pPr>
            <a:r>
              <a:rPr b="1" dirty="0" lang="en-GB">
                <a:hlinkClick r:id="rId1"/>
              </a:rPr>
              <a:t>1.Understanding</a:t>
            </a:r>
            <a:endParaRPr b="1" dirty="0" lang="en-US"/>
          </a:p>
          <a:p>
            <a:r>
              <a:rPr b="1" dirty="0" lang="en-GB"/>
              <a:t>Information about what people know or how well they understand something, that is, knowledge. For example, what is the major cause of accidental deaths among children in the home?</a:t>
            </a:r>
            <a:r>
              <a:rPr b="1" dirty="0" lang="en-US"/>
              <a:t> </a:t>
            </a:r>
          </a:p>
          <a:p>
            <a:pPr>
              <a:buNone/>
            </a:pPr>
            <a:r>
              <a:rPr b="1" dirty="0" lang="en-GB">
                <a:hlinkClick r:id="rId1"/>
              </a:rPr>
              <a:t>2.Beliefs, Attitudes and Opinions</a:t>
            </a:r>
            <a:endParaRPr b="1" dirty="0" lang="en-US"/>
          </a:p>
          <a:p>
            <a:r>
              <a:rPr b="1" dirty="0" lang="en-GB"/>
              <a:t>Information about people’s beliefs, attitudes and opinions. Here you would be asking people to share with you their thoughts, feelings, ideas, judgment or their way of thinking. For example, in your opinion does positive self-esteem prevent drug abuse </a:t>
            </a:r>
            <a:br>
              <a:rPr b="1" dirty="0" lang="en-GB"/>
            </a:br>
            <a:r>
              <a:rPr b="1" dirty="0" lang="en-GB"/>
              <a:t>among adolescents?</a:t>
            </a:r>
            <a:endParaRPr b="1" dirty="0" lang="en-US"/>
          </a:p>
          <a:p>
            <a:pPr>
              <a:buNone/>
            </a:pPr>
            <a:endParaRPr b="1" dirty="0" lang="en-US"/>
          </a:p>
          <a:p>
            <a:endParaRPr b="1" dirty="0" lang="en-US"/>
          </a:p>
        </p:txBody>
      </p:sp>
      <p:sp>
        <p:nvSpPr>
          <p:cNvPr id="1049610" name="Title 2"/>
          <p:cNvSpPr>
            <a:spLocks noGrp="1"/>
          </p:cNvSpPr>
          <p:nvPr>
            <p:ph type="title"/>
          </p:nvPr>
        </p:nvSpPr>
        <p:spPr/>
        <p:txBody>
          <a:bodyPr/>
          <a:p>
            <a:r>
              <a:rPr dirty="0" lang="en-GB"/>
              <a:t>Types of Information </a:t>
            </a:r>
            <a:endParaRPr dirty="0" lang="en-US"/>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047" name=""/>
        <p:cNvGrpSpPr/>
        <p:nvPr/>
      </p:nvGrpSpPr>
      <p:grpSpPr>
        <a:xfrm>
          <a:off x="0" y="0"/>
          <a:ext cx="0" cy="0"/>
          <a:chOff x="0" y="0"/>
          <a:chExt cx="0" cy="0"/>
        </a:xfrm>
      </p:grpSpPr>
      <p:sp>
        <p:nvSpPr>
          <p:cNvPr id="1049611" name="Content Placeholder 1"/>
          <p:cNvSpPr>
            <a:spLocks noGrp="1"/>
          </p:cNvSpPr>
          <p:nvPr>
            <p:ph idx="1"/>
          </p:nvPr>
        </p:nvSpPr>
        <p:spPr/>
        <p:txBody>
          <a:bodyPr>
            <a:normAutofit lnSpcReduction="10000"/>
          </a:bodyPr>
          <a:p>
            <a:pPr>
              <a:buNone/>
            </a:pPr>
            <a:r>
              <a:rPr b="1" dirty="0" lang="en-GB">
                <a:hlinkClick r:id="rId1"/>
              </a:rPr>
              <a:t>5.Behaviour</a:t>
            </a:r>
            <a:endParaRPr b="1" dirty="0" lang="en-US"/>
          </a:p>
          <a:p>
            <a:r>
              <a:rPr b="1" dirty="0" lang="en-GB"/>
              <a:t>Information about people’s behaviour. That is, what people have done in the past, present, and what they plan to do in the future. For example, have you ever attended an antenatal clinic?</a:t>
            </a:r>
            <a:endParaRPr b="1" dirty="0" lang="en-US"/>
          </a:p>
          <a:p>
            <a:pPr>
              <a:buNone/>
            </a:pPr>
            <a:r>
              <a:rPr b="1" dirty="0" lang="en-US">
                <a:hlinkClick r:id="rId1"/>
              </a:rPr>
              <a:t>4.</a:t>
            </a:r>
            <a:r>
              <a:rPr b="1" dirty="0" lang="en-GB">
                <a:hlinkClick r:id="rId1"/>
              </a:rPr>
              <a:t>Attributes</a:t>
            </a:r>
            <a:endParaRPr b="1" dirty="0" lang="en-US"/>
          </a:p>
          <a:p>
            <a:r>
              <a:rPr b="1" dirty="0" lang="en-GB"/>
              <a:t>Information about peoples attributes. That is, their personal or demographic characteristics. For example, age, education, occupation and income.</a:t>
            </a:r>
            <a:endParaRPr b="1" dirty="0" lang="en-US"/>
          </a:p>
          <a:p>
            <a:endParaRPr dirty="0" lang="en-US"/>
          </a:p>
        </p:txBody>
      </p:sp>
      <p:sp>
        <p:nvSpPr>
          <p:cNvPr id="1049612" name="Title 2"/>
          <p:cNvSpPr>
            <a:spLocks noGrp="1"/>
          </p:cNvSpPr>
          <p:nvPr>
            <p:ph type="title"/>
          </p:nvPr>
        </p:nvSpPr>
        <p:spPr/>
        <p:txBody>
          <a:bodyPr/>
          <a:p>
            <a:r>
              <a:rPr dirty="0" lang="en-US"/>
              <a:t>cont</a:t>
            </a:r>
          </a:p>
        </p:txBody>
      </p:sp>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048" name=""/>
        <p:cNvGrpSpPr/>
        <p:nvPr/>
      </p:nvGrpSpPr>
      <p:grpSpPr>
        <a:xfrm>
          <a:off x="0" y="0"/>
          <a:ext cx="0" cy="0"/>
          <a:chOff x="0" y="0"/>
          <a:chExt cx="0" cy="0"/>
        </a:xfrm>
      </p:grpSpPr>
      <p:sp>
        <p:nvSpPr>
          <p:cNvPr id="1049613" name="Content Placeholder 1"/>
          <p:cNvSpPr>
            <a:spLocks noGrp="1"/>
          </p:cNvSpPr>
          <p:nvPr>
            <p:ph idx="1"/>
          </p:nvPr>
        </p:nvSpPr>
        <p:spPr/>
        <p:txBody>
          <a:bodyPr>
            <a:normAutofit lnSpcReduction="10000"/>
          </a:bodyPr>
          <a:p>
            <a:r>
              <a:rPr b="1" dirty="0" lang="en-GB"/>
              <a:t>A questionnaire should be laid out in such a way that it provides easy flow from one topic to another. It should have both open- and </a:t>
            </a:r>
            <a:br>
              <a:rPr b="1" dirty="0" lang="en-GB"/>
            </a:br>
            <a:r>
              <a:rPr b="1" dirty="0" lang="en-GB"/>
              <a:t>closed-ended </a:t>
            </a:r>
          </a:p>
          <a:p>
            <a:r>
              <a:rPr b="1" dirty="0" lang="en-GB">
                <a:solidFill>
                  <a:srgbClr val="FF0000"/>
                </a:solidFill>
              </a:rPr>
              <a:t>An open-ended question </a:t>
            </a:r>
            <a:r>
              <a:rPr b="1" dirty="0" lang="en-GB"/>
              <a:t>is a type of question that allows the respondent to provide their own answer. It encourages the respondent to think and describe a situation in their own words. The respondent is not given any answers to select from. The answer given is best recorded in the respondent’s own words</a:t>
            </a:r>
            <a:endParaRPr b="1" dirty="0" lang="en-US"/>
          </a:p>
        </p:txBody>
      </p:sp>
      <p:sp>
        <p:nvSpPr>
          <p:cNvPr id="1049614" name="Title 2"/>
          <p:cNvSpPr>
            <a:spLocks noGrp="1"/>
          </p:cNvSpPr>
          <p:nvPr>
            <p:ph type="title"/>
          </p:nvPr>
        </p:nvSpPr>
        <p:spPr/>
        <p:txBody>
          <a:bodyPr>
            <a:normAutofit fontScale="90000"/>
          </a:bodyPr>
          <a:p>
            <a:br>
              <a:rPr dirty="0" lang="en-GB"/>
            </a:br>
            <a:r>
              <a:rPr dirty="0" lang="en-GB"/>
              <a:t>Types of Question </a:t>
            </a:r>
            <a:br>
              <a:rPr dirty="0" lang="en-US"/>
            </a:br>
            <a:endParaRPr dirty="0" lang="en-US"/>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049" name=""/>
        <p:cNvGrpSpPr/>
        <p:nvPr/>
      </p:nvGrpSpPr>
      <p:grpSpPr>
        <a:xfrm>
          <a:off x="0" y="0"/>
          <a:ext cx="0" cy="0"/>
          <a:chOff x="0" y="0"/>
          <a:chExt cx="0" cy="0"/>
        </a:xfrm>
      </p:grpSpPr>
      <p:sp>
        <p:nvSpPr>
          <p:cNvPr id="1049615" name="Content Placeholder 1"/>
          <p:cNvSpPr>
            <a:spLocks noGrp="1"/>
          </p:cNvSpPr>
          <p:nvPr>
            <p:ph idx="1"/>
          </p:nvPr>
        </p:nvSpPr>
        <p:spPr/>
        <p:txBody>
          <a:bodyPr>
            <a:normAutofit lnSpcReduction="10000"/>
          </a:bodyPr>
          <a:p>
            <a:r>
              <a:rPr b="1" dirty="0" lang="en-GB"/>
              <a:t>Although it is the easiest way to ask for information the responses are not easy to analyse. The answers are bound to be varied and so you need to categorise </a:t>
            </a:r>
            <a:br>
              <a:rPr b="1" dirty="0" lang="en-GB"/>
            </a:br>
            <a:r>
              <a:rPr b="1" dirty="0" lang="en-GB"/>
              <a:t>and summarise them.</a:t>
            </a:r>
            <a:endParaRPr b="1" dirty="0" lang="en-US"/>
          </a:p>
          <a:p>
            <a:r>
              <a:rPr b="1" dirty="0" lang="en-GB"/>
              <a:t> Open-ended questions are useful because they give more information on: </a:t>
            </a:r>
            <a:endParaRPr b="1" dirty="0" lang="en-US"/>
          </a:p>
          <a:p>
            <a:pPr indent="-514350" lvl="0" marL="624078">
              <a:buFont typeface="+mj-lt"/>
              <a:buAutoNum type="arabicPeriod"/>
            </a:pPr>
            <a:r>
              <a:rPr b="1" dirty="0" lang="en-GB"/>
              <a:t>Facts and details which the researcher may not be familiar with </a:t>
            </a:r>
            <a:endParaRPr b="1" dirty="0" lang="en-US"/>
          </a:p>
          <a:p>
            <a:pPr indent="-514350" lvl="0" marL="624078">
              <a:buFont typeface="+mj-lt"/>
              <a:buAutoNum type="arabicPeriod"/>
            </a:pPr>
            <a:r>
              <a:rPr b="1" dirty="0" lang="en-GB"/>
              <a:t>Opinions, attitudes and suggestions </a:t>
            </a:r>
            <a:endParaRPr b="1" dirty="0" lang="en-US"/>
          </a:p>
          <a:p>
            <a:pPr indent="-514350" lvl="0" marL="624078">
              <a:buFont typeface="+mj-lt"/>
              <a:buAutoNum type="arabicPeriod"/>
            </a:pPr>
            <a:r>
              <a:rPr b="1" dirty="0" lang="en-GB"/>
              <a:t>Sensitive issues</a:t>
            </a:r>
            <a:endParaRPr b="1" dirty="0" lang="en-US"/>
          </a:p>
          <a:p>
            <a:endParaRPr dirty="0" lang="en-US"/>
          </a:p>
        </p:txBody>
      </p:sp>
      <p:sp>
        <p:nvSpPr>
          <p:cNvPr id="1049616" name="Title 2"/>
          <p:cNvSpPr>
            <a:spLocks noGrp="1"/>
          </p:cNvSpPr>
          <p:nvPr>
            <p:ph type="title"/>
          </p:nvPr>
        </p:nvSpPr>
        <p:spPr/>
        <p:txBody>
          <a:bodyPr/>
          <a:p>
            <a:r>
              <a:rPr dirty="0" lang="en-US"/>
              <a:t>cont</a:t>
            </a:r>
          </a:p>
        </p:txBody>
      </p:sp>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050" name=""/>
        <p:cNvGrpSpPr/>
        <p:nvPr/>
      </p:nvGrpSpPr>
      <p:grpSpPr>
        <a:xfrm>
          <a:off x="0" y="0"/>
          <a:ext cx="0" cy="0"/>
          <a:chOff x="0" y="0"/>
          <a:chExt cx="0" cy="0"/>
        </a:xfrm>
      </p:grpSpPr>
      <p:sp>
        <p:nvSpPr>
          <p:cNvPr id="1049617" name="Content Placeholder 1"/>
          <p:cNvSpPr>
            <a:spLocks noGrp="1"/>
          </p:cNvSpPr>
          <p:nvPr>
            <p:ph idx="1"/>
          </p:nvPr>
        </p:nvSpPr>
        <p:spPr/>
        <p:txBody>
          <a:bodyPr/>
          <a:p>
            <a:pPr>
              <a:buNone/>
            </a:pPr>
            <a:r>
              <a:rPr b="1" dirty="0" lang="en-GB"/>
              <a:t>The following are examples of open-ended questions: </a:t>
            </a:r>
            <a:endParaRPr b="1" dirty="0" lang="en-US"/>
          </a:p>
          <a:p>
            <a:pPr lvl="0"/>
            <a:r>
              <a:rPr b="1" dirty="0" lang="en-GB"/>
              <a:t>What did the traditional birth attendants do when your labour started? </a:t>
            </a:r>
            <a:endParaRPr b="1" dirty="0" lang="en-US"/>
          </a:p>
          <a:p>
            <a:pPr lvl="0"/>
            <a:r>
              <a:rPr b="1" dirty="0" lang="en-GB"/>
              <a:t>What do you think are the reasons for the high dropout rate of health committee members? </a:t>
            </a:r>
            <a:endParaRPr b="1" dirty="0" lang="en-US"/>
          </a:p>
          <a:p>
            <a:pPr lvl="0"/>
            <a:r>
              <a:rPr b="1" dirty="0" lang="en-GB"/>
              <a:t>What would you do if you noticed that your daughter (a schoolgirl) has a relationship with her teacher?</a:t>
            </a:r>
            <a:endParaRPr b="1" dirty="0" lang="en-US"/>
          </a:p>
          <a:p>
            <a:endParaRPr dirty="0" lang="en-US"/>
          </a:p>
        </p:txBody>
      </p:sp>
      <p:sp>
        <p:nvSpPr>
          <p:cNvPr id="1049618" name="Title 2"/>
          <p:cNvSpPr>
            <a:spLocks noGrp="1"/>
          </p:cNvSpPr>
          <p:nvPr>
            <p:ph type="title"/>
          </p:nvPr>
        </p:nvSpPr>
        <p:spPr/>
        <p:txBody>
          <a:bodyPr/>
          <a:p>
            <a:r>
              <a:rPr dirty="0" lang="en-US"/>
              <a:t>cont</a:t>
            </a:r>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051" name=""/>
        <p:cNvGrpSpPr/>
        <p:nvPr/>
      </p:nvGrpSpPr>
      <p:grpSpPr>
        <a:xfrm>
          <a:off x="0" y="0"/>
          <a:ext cx="0" cy="0"/>
          <a:chOff x="0" y="0"/>
          <a:chExt cx="0" cy="0"/>
        </a:xfrm>
      </p:grpSpPr>
      <p:sp>
        <p:nvSpPr>
          <p:cNvPr id="1049619" name="Content Placeholder 1"/>
          <p:cNvSpPr>
            <a:spLocks noGrp="1"/>
          </p:cNvSpPr>
          <p:nvPr>
            <p:ph idx="1"/>
          </p:nvPr>
        </p:nvSpPr>
        <p:spPr/>
        <p:txBody>
          <a:bodyPr>
            <a:normAutofit/>
          </a:bodyPr>
          <a:p>
            <a:r>
              <a:rPr b="1" dirty="0" lang="en-GB"/>
              <a:t>These are questions that offer the respondents a list of possible answers to choose from. </a:t>
            </a:r>
          </a:p>
          <a:p>
            <a:r>
              <a:rPr b="1" dirty="0" lang="en-GB"/>
              <a:t>They are specific and useful when you are interested in certain aspects of an issue.</a:t>
            </a:r>
          </a:p>
          <a:p>
            <a:r>
              <a:rPr b="1" dirty="0" lang="en-GB"/>
              <a:t>Although they produce more uniform answers than open-ended questions, they depend upon our knowing and including all the relevant answers in the list.</a:t>
            </a:r>
            <a:r>
              <a:rPr dirty="0" lang="en-GB"/>
              <a:t> </a:t>
            </a:r>
            <a:endParaRPr dirty="0" lang="en-US"/>
          </a:p>
        </p:txBody>
      </p:sp>
      <p:sp>
        <p:nvSpPr>
          <p:cNvPr id="1049620" name="Title 2"/>
          <p:cNvSpPr>
            <a:spLocks noGrp="1"/>
          </p:cNvSpPr>
          <p:nvPr>
            <p:ph type="title"/>
          </p:nvPr>
        </p:nvSpPr>
        <p:spPr/>
        <p:txBody>
          <a:bodyPr>
            <a:normAutofit fontScale="90000"/>
          </a:bodyPr>
          <a:p>
            <a:r>
              <a:rPr dirty="0" lang="en-GB"/>
              <a:t> </a:t>
            </a:r>
            <a:br>
              <a:rPr dirty="0" lang="en-US"/>
            </a:br>
            <a:r>
              <a:rPr dirty="0" lang="en-GB"/>
              <a:t>Closed-ended Question</a:t>
            </a:r>
            <a:endParaRPr dirty="0" lang="en-US"/>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052" name=""/>
        <p:cNvGrpSpPr/>
        <p:nvPr/>
      </p:nvGrpSpPr>
      <p:grpSpPr>
        <a:xfrm>
          <a:off x="0" y="0"/>
          <a:ext cx="0" cy="0"/>
          <a:chOff x="0" y="0"/>
          <a:chExt cx="0" cy="0"/>
        </a:xfrm>
      </p:grpSpPr>
      <p:sp>
        <p:nvSpPr>
          <p:cNvPr id="1049621" name="Content Placeholder 1"/>
          <p:cNvSpPr>
            <a:spLocks noGrp="1"/>
          </p:cNvSpPr>
          <p:nvPr>
            <p:ph idx="1"/>
          </p:nvPr>
        </p:nvSpPr>
        <p:spPr/>
        <p:txBody>
          <a:bodyPr>
            <a:normAutofit fontScale="92500" lnSpcReduction="20000"/>
          </a:bodyPr>
          <a:p>
            <a:r>
              <a:rPr b="1" dirty="0" lang="en-GB"/>
              <a:t>Did you eat any of the following foods yesterday? Circle ’Yes’ if you ate any of the foods listed.</a:t>
            </a:r>
            <a:endParaRPr b="1" dirty="0" lang="en-US"/>
          </a:p>
          <a:p>
            <a:r>
              <a:rPr b="1" dirty="0" lang="en-GB"/>
              <a:t>1. Peas, bean, lentils  Yes/No</a:t>
            </a:r>
            <a:br>
              <a:rPr b="1" dirty="0" lang="en-GB"/>
            </a:br>
            <a:r>
              <a:rPr b="1" dirty="0" lang="en-GB"/>
              <a:t>2. Fish or meat           Yes/No</a:t>
            </a:r>
            <a:endParaRPr b="1" dirty="0" lang="en-US"/>
          </a:p>
          <a:p>
            <a:r>
              <a:rPr b="1" dirty="0" lang="en-GB"/>
              <a:t>3. Eggs                      Yes/No</a:t>
            </a:r>
            <a:endParaRPr b="1" dirty="0" lang="en-US"/>
          </a:p>
          <a:p>
            <a:r>
              <a:rPr b="1" dirty="0" lang="en-GB"/>
              <a:t>4. Milk or cheese        Yes/No</a:t>
            </a:r>
          </a:p>
          <a:p>
            <a:pPr>
              <a:buNone/>
            </a:pPr>
            <a:r>
              <a:rPr b="1" dirty="0" lang="en-GB"/>
              <a:t>How useful have the activities of the village health committee been in the development of this village? </a:t>
            </a:r>
            <a:br>
              <a:rPr b="1" dirty="0" lang="en-GB"/>
            </a:br>
            <a:r>
              <a:rPr b="1" dirty="0" lang="en-GB"/>
              <a:t>Tick the box corresponding with the correct answer.</a:t>
            </a:r>
            <a:endParaRPr b="1" dirty="0" lang="en-US"/>
          </a:p>
          <a:p>
            <a:r>
              <a:rPr b="1" dirty="0" lang="en-GB"/>
              <a:t>1. Extremely useful           3. Not very useful</a:t>
            </a:r>
            <a:br>
              <a:rPr b="1" dirty="0" lang="en-GB"/>
            </a:br>
            <a:r>
              <a:rPr b="1" dirty="0" lang="en-GB"/>
              <a:t>2. Very useful                   4. Not useful at all</a:t>
            </a:r>
            <a:endParaRPr b="1" dirty="0" lang="en-US"/>
          </a:p>
          <a:p>
            <a:endParaRPr b="1" dirty="0" lang="en-US"/>
          </a:p>
          <a:p>
            <a:endParaRPr dirty="0" lang="en-US"/>
          </a:p>
        </p:txBody>
      </p:sp>
      <p:sp>
        <p:nvSpPr>
          <p:cNvPr id="1049622" name="Title 2"/>
          <p:cNvSpPr>
            <a:spLocks noGrp="1"/>
          </p:cNvSpPr>
          <p:nvPr>
            <p:ph type="title"/>
          </p:nvPr>
        </p:nvSpPr>
        <p:spPr/>
        <p:txBody>
          <a:bodyPr/>
          <a:p>
            <a:r>
              <a:rPr dirty="0" lang="en-US"/>
              <a:t>cont</a:t>
            </a:r>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053" name=""/>
        <p:cNvGrpSpPr/>
        <p:nvPr/>
      </p:nvGrpSpPr>
      <p:grpSpPr>
        <a:xfrm>
          <a:off x="0" y="0"/>
          <a:ext cx="0" cy="0"/>
          <a:chOff x="0" y="0"/>
          <a:chExt cx="0" cy="0"/>
        </a:xfrm>
      </p:grpSpPr>
      <p:sp>
        <p:nvSpPr>
          <p:cNvPr id="1049623" name="Content Placeholder 1"/>
          <p:cNvSpPr>
            <a:spLocks noGrp="1"/>
          </p:cNvSpPr>
          <p:nvPr>
            <p:ph idx="1"/>
          </p:nvPr>
        </p:nvSpPr>
        <p:spPr/>
        <p:txBody>
          <a:bodyPr/>
          <a:p>
            <a:r>
              <a:rPr b="1" dirty="0" lang="en-GB"/>
              <a:t>It is very important to pre-test all the instruments you intend to use before they are finally administered. </a:t>
            </a:r>
          </a:p>
          <a:p>
            <a:r>
              <a:rPr b="1" dirty="0" lang="en-GB"/>
              <a:t>It enables the interviewing team to discern, alter or delete questions which are being misinterpreted or are too sensitive to be asked without offending people.</a:t>
            </a:r>
          </a:p>
          <a:p>
            <a:r>
              <a:rPr b="1" dirty="0" lang="en-GB"/>
              <a:t> It also gives you the opportunity to discover if the various parts of the questionnaire flow in a logical order</a:t>
            </a:r>
            <a:endParaRPr b="1" dirty="0" lang="en-US"/>
          </a:p>
        </p:txBody>
      </p:sp>
      <p:sp>
        <p:nvSpPr>
          <p:cNvPr id="1049624" name="Title 2"/>
          <p:cNvSpPr>
            <a:spLocks noGrp="1"/>
          </p:cNvSpPr>
          <p:nvPr>
            <p:ph type="title"/>
          </p:nvPr>
        </p:nvSpPr>
        <p:spPr/>
        <p:txBody>
          <a:bodyPr>
            <a:normAutofit fontScale="90000"/>
          </a:bodyPr>
          <a:p>
            <a:br>
              <a:rPr dirty="0" lang="en-GB"/>
            </a:br>
            <a:r>
              <a:rPr dirty="0" lang="en-GB"/>
              <a:t>Pre-testing the Instruments </a:t>
            </a:r>
            <a:br>
              <a:rPr dirty="0" lang="en-US"/>
            </a:br>
            <a:endParaRPr dirty="0" lang="en-US"/>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054" name=""/>
        <p:cNvGrpSpPr/>
        <p:nvPr/>
      </p:nvGrpSpPr>
      <p:grpSpPr>
        <a:xfrm>
          <a:off x="0" y="0"/>
          <a:ext cx="0" cy="0"/>
          <a:chOff x="0" y="0"/>
          <a:chExt cx="0" cy="0"/>
        </a:xfrm>
      </p:grpSpPr>
      <p:sp>
        <p:nvSpPr>
          <p:cNvPr id="1049625" name="Content Placeholder 1"/>
          <p:cNvSpPr>
            <a:spLocks noGrp="1"/>
          </p:cNvSpPr>
          <p:nvPr>
            <p:ph idx="1"/>
          </p:nvPr>
        </p:nvSpPr>
        <p:spPr/>
        <p:txBody>
          <a:bodyPr>
            <a:normAutofit fontScale="85000" lnSpcReduction="20000"/>
          </a:bodyPr>
          <a:p>
            <a:pPr indent="-514350" lvl="0" marL="624078">
              <a:buFont typeface="+mj-lt"/>
              <a:buAutoNum type="arabicPeriod"/>
            </a:pPr>
            <a:r>
              <a:rPr b="1" dirty="0" lang="en-GB"/>
              <a:t>Does each question measure what it is intended to measure? </a:t>
            </a:r>
            <a:endParaRPr b="1" dirty="0" lang="en-US"/>
          </a:p>
          <a:p>
            <a:pPr indent="-514350" lvl="0" marL="624078">
              <a:buFont typeface="+mj-lt"/>
              <a:buAutoNum type="arabicPeriod"/>
            </a:pPr>
            <a:r>
              <a:rPr b="1" dirty="0" lang="en-GB"/>
              <a:t>Do respondents understand all the words? </a:t>
            </a:r>
            <a:endParaRPr b="1" dirty="0" lang="en-US"/>
          </a:p>
          <a:p>
            <a:pPr indent="-514350" lvl="0" marL="624078">
              <a:buFont typeface="+mj-lt"/>
              <a:buAutoNum type="arabicPeriod"/>
            </a:pPr>
            <a:r>
              <a:rPr b="1" dirty="0" lang="en-GB"/>
              <a:t>Are questions interpreted similarly by </a:t>
            </a:r>
            <a:br>
              <a:rPr b="1" dirty="0" lang="en-GB"/>
            </a:br>
            <a:r>
              <a:rPr b="1" dirty="0" lang="en-GB"/>
              <a:t>all respondents? </a:t>
            </a:r>
            <a:endParaRPr b="1" dirty="0" lang="en-US"/>
          </a:p>
          <a:p>
            <a:pPr indent="-514350" lvl="0" marL="624078">
              <a:buFont typeface="+mj-lt"/>
              <a:buAutoNum type="arabicPeriod"/>
            </a:pPr>
            <a:r>
              <a:rPr b="1" dirty="0" lang="en-GB"/>
              <a:t>Does each closed ended question have an answer that applies to each respondent?</a:t>
            </a:r>
            <a:endParaRPr b="1" dirty="0" lang="en-US"/>
          </a:p>
          <a:p>
            <a:pPr indent="-514350" lvl="0" marL="624078">
              <a:buFont typeface="+mj-lt"/>
              <a:buAutoNum type="arabicPeriod"/>
            </a:pPr>
            <a:r>
              <a:rPr b="1" dirty="0" lang="en-GB"/>
              <a:t>Does the questionnaire create a positive impression, one that motivates people to answer it? </a:t>
            </a:r>
            <a:endParaRPr b="1" dirty="0" lang="en-US"/>
          </a:p>
          <a:p>
            <a:pPr indent="-514350" lvl="0" marL="624078">
              <a:buFont typeface="+mj-lt"/>
              <a:buAutoNum type="arabicPeriod"/>
            </a:pPr>
            <a:r>
              <a:rPr b="1" dirty="0" lang="en-GB"/>
              <a:t>Are the answers which respondents can choose from correct? Are some responses missing? Do some questions elicit </a:t>
            </a:r>
            <a:r>
              <a:rPr b="1" dirty="0" lang="en-GB" err="1"/>
              <a:t>uninterpretable</a:t>
            </a:r>
            <a:r>
              <a:rPr b="1" dirty="0" lang="en-GB"/>
              <a:t> answers? </a:t>
            </a:r>
            <a:endParaRPr b="1" dirty="0" lang="en-US"/>
          </a:p>
          <a:p>
            <a:pPr indent="-514350" marL="624078">
              <a:buFont typeface="+mj-lt"/>
              <a:buAutoNum type="arabicPeriod"/>
            </a:pPr>
            <a:r>
              <a:rPr b="1" dirty="0" lang="en-GB"/>
              <a:t>Does any part of the questionnaire suggest bias on the part of the researcher</a:t>
            </a:r>
            <a:endParaRPr b="1" dirty="0" lang="en-US"/>
          </a:p>
        </p:txBody>
      </p:sp>
      <p:sp>
        <p:nvSpPr>
          <p:cNvPr id="1049626" name="Title 2"/>
          <p:cNvSpPr>
            <a:spLocks noGrp="1"/>
          </p:cNvSpPr>
          <p:nvPr>
            <p:ph type="title"/>
          </p:nvPr>
        </p:nvSpPr>
        <p:spPr/>
        <p:txBody>
          <a:bodyPr>
            <a:normAutofit fontScale="90000"/>
          </a:bodyPr>
          <a:p>
            <a:br>
              <a:rPr dirty="0" lang="en-GB"/>
            </a:br>
            <a:r>
              <a:rPr dirty="0" lang="en-GB"/>
              <a:t>Points to Look for When Pre-testing a Questionnaire </a:t>
            </a:r>
            <a:br>
              <a:rPr dirty="0" lang="en-US"/>
            </a:br>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8753" name="Content Placeholder 1"/>
          <p:cNvSpPr>
            <a:spLocks noGrp="1"/>
          </p:cNvSpPr>
          <p:nvPr>
            <p:ph idx="1"/>
          </p:nvPr>
        </p:nvSpPr>
        <p:spPr/>
        <p:txBody>
          <a:bodyPr>
            <a:normAutofit/>
          </a:bodyPr>
          <a:p>
            <a:r>
              <a:rPr b="1" dirty="0" lang="en-US"/>
              <a:t>Clinical diagnosis :is based on the patient's symptoms and on physical findings at examination. The first symptoms of malaria (most often fever, chills, sweats, headaches, muscle pains, nausea and vomiting) are often not specific and are also found in other diseases (such as the "flu" and common viral infections)</a:t>
            </a:r>
          </a:p>
          <a:p>
            <a:r>
              <a:rPr b="1" dirty="0" lang="en-US"/>
              <a:t>Microscopic diagnosis: malarial parasites can be identified by examining under the microscope a drop of the patient's blood, spread out as a "blood smear" on a microscope slide</a:t>
            </a:r>
          </a:p>
          <a:p>
            <a:endParaRPr dirty="0" lang="en-US"/>
          </a:p>
        </p:txBody>
      </p:sp>
      <p:sp>
        <p:nvSpPr>
          <p:cNvPr id="1048754" name="Title 2"/>
          <p:cNvSpPr>
            <a:spLocks noGrp="1"/>
          </p:cNvSpPr>
          <p:nvPr>
            <p:ph type="title"/>
          </p:nvPr>
        </p:nvSpPr>
        <p:spPr/>
        <p:txBody>
          <a:bodyPr/>
          <a:p>
            <a:r>
              <a:rPr dirty="0" lang="en-US"/>
              <a:t>Diagnosis of malaria</a:t>
            </a:r>
          </a:p>
        </p:txBody>
      </p:sp>
    </p:spTree>
  </p:cSld>
  <p:clrMapOvr>
    <a:masterClrMapping/>
  </p:clrMapOvr>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055" name=""/>
        <p:cNvGrpSpPr/>
        <p:nvPr/>
      </p:nvGrpSpPr>
      <p:grpSpPr>
        <a:xfrm>
          <a:off x="0" y="0"/>
          <a:ext cx="0" cy="0"/>
          <a:chOff x="0" y="0"/>
          <a:chExt cx="0" cy="0"/>
        </a:xfrm>
      </p:grpSpPr>
      <p:sp>
        <p:nvSpPr>
          <p:cNvPr id="1049627" name="Content Placeholder 1"/>
          <p:cNvSpPr>
            <a:spLocks noGrp="1"/>
          </p:cNvSpPr>
          <p:nvPr>
            <p:ph idx="1"/>
          </p:nvPr>
        </p:nvSpPr>
        <p:spPr/>
        <p:txBody>
          <a:bodyPr>
            <a:normAutofit fontScale="85000" lnSpcReduction="20000"/>
          </a:bodyPr>
          <a:p>
            <a:pPr>
              <a:buNone/>
            </a:pPr>
            <a:r>
              <a:rPr b="1" dirty="0" lang="en-GB"/>
              <a:t>During pre-testing, you examine individual questions as well as the whole questionnaire critically by:</a:t>
            </a:r>
            <a:endParaRPr b="1" dirty="0" lang="en-US"/>
          </a:p>
          <a:p>
            <a:pPr indent="-514350" marL="624078">
              <a:buFont typeface="+mj-lt"/>
              <a:buAutoNum type="arabicPeriod"/>
            </a:pPr>
            <a:r>
              <a:rPr b="1" dirty="0" lang="en-GB"/>
              <a:t>Asking colleagues to review the questions critically</a:t>
            </a:r>
            <a:br>
              <a:rPr b="1" dirty="0" lang="en-GB"/>
            </a:br>
            <a:r>
              <a:rPr b="1" dirty="0" lang="en-GB"/>
              <a:t>This helps you to identify if the questions are clear and whether they meet the study objectives. </a:t>
            </a:r>
            <a:endParaRPr b="1" dirty="0" lang="en-US"/>
          </a:p>
          <a:p>
            <a:pPr indent="-514350" marL="624078">
              <a:buFont typeface="+mj-lt"/>
              <a:buAutoNum type="arabicPeriod"/>
            </a:pPr>
            <a:r>
              <a:rPr b="1" dirty="0" lang="en-GB"/>
              <a:t>Pre-testing the questionnaire on people who are very similar to your target group</a:t>
            </a:r>
            <a:br>
              <a:rPr b="1" dirty="0" lang="en-GB"/>
            </a:br>
            <a:r>
              <a:rPr b="1" dirty="0" lang="en-GB"/>
              <a:t>It is also important to pre-test your instruments on a community that is very similar to the one in which the survey will be done.</a:t>
            </a:r>
            <a:endParaRPr b="1" dirty="0" lang="en-US"/>
          </a:p>
          <a:p>
            <a:pPr indent="-514350" marL="624078">
              <a:buFont typeface="+mj-lt"/>
              <a:buAutoNum type="arabicPeriod"/>
            </a:pPr>
            <a:r>
              <a:rPr b="1" dirty="0" lang="en-GB"/>
              <a:t>Simulating the actual data collection procedure</a:t>
            </a:r>
            <a:br>
              <a:rPr b="1" dirty="0" lang="en-GB"/>
            </a:br>
            <a:r>
              <a:rPr b="1" dirty="0" lang="en-GB"/>
              <a:t>If for instance you are going to administer a questionnaire, you should give each interviewer/interpreter a copy and ask them to administer it to the group</a:t>
            </a:r>
            <a:endParaRPr b="1" dirty="0" lang="en-US"/>
          </a:p>
        </p:txBody>
      </p:sp>
      <p:sp>
        <p:nvSpPr>
          <p:cNvPr id="1049628" name="Title 2"/>
          <p:cNvSpPr>
            <a:spLocks noGrp="1"/>
          </p:cNvSpPr>
          <p:nvPr>
            <p:ph type="title"/>
          </p:nvPr>
        </p:nvSpPr>
        <p:spPr/>
        <p:txBody>
          <a:bodyPr>
            <a:normAutofit fontScale="90000"/>
          </a:bodyPr>
          <a:p>
            <a:r>
              <a:rPr dirty="0" lang="en-GB"/>
              <a:t> </a:t>
            </a:r>
            <a:br>
              <a:rPr dirty="0" lang="en-US"/>
            </a:br>
            <a:r>
              <a:rPr dirty="0" lang="en-GB"/>
              <a:t>Procedure for Pre-testing </a:t>
            </a:r>
            <a:br>
              <a:rPr dirty="0" lang="en-US"/>
            </a:br>
            <a:endParaRPr dirty="0" lang="en-US"/>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056" name=""/>
        <p:cNvGrpSpPr/>
        <p:nvPr/>
      </p:nvGrpSpPr>
      <p:grpSpPr>
        <a:xfrm>
          <a:off x="0" y="0"/>
          <a:ext cx="0" cy="0"/>
          <a:chOff x="0" y="0"/>
          <a:chExt cx="0" cy="0"/>
        </a:xfrm>
      </p:grpSpPr>
      <p:sp>
        <p:nvSpPr>
          <p:cNvPr id="1049629" name="Content Placeholder 1"/>
          <p:cNvSpPr>
            <a:spLocks noGrp="1"/>
          </p:cNvSpPr>
          <p:nvPr>
            <p:ph idx="1"/>
          </p:nvPr>
        </p:nvSpPr>
        <p:spPr/>
        <p:txBody>
          <a:bodyPr>
            <a:normAutofit fontScale="92500" lnSpcReduction="20000"/>
          </a:bodyPr>
          <a:p>
            <a:pPr>
              <a:buNone/>
            </a:pPr>
            <a:r>
              <a:rPr b="1" dirty="0" lang="en-GB"/>
              <a:t>4.Obtaining feedback about the form and content of the </a:t>
            </a:r>
            <a:r>
              <a:rPr b="1" dirty="0" sz="3100" lang="en-GB"/>
              <a:t>questionnaire</a:t>
            </a:r>
            <a:br>
              <a:rPr b="1" dirty="0" sz="3100" lang="en-GB"/>
            </a:br>
            <a:r>
              <a:rPr b="1" dirty="0" sz="3100" lang="en-GB"/>
              <a:t>Were any questions misunderstood? Were the directions clear? Was the questionnaire too long or too difficult? How long did it take to fill it out? Was there enough space for the responses? You should leave in each questionnaire more space for answers than is planned for the final one. This gives the interviewer more space to fill in responses to questions which had not been anticipated.</a:t>
            </a:r>
            <a:endParaRPr b="1" dirty="0" sz="3100" lang="en-US"/>
          </a:p>
          <a:p>
            <a:endParaRPr dirty="0" lang="en-US"/>
          </a:p>
        </p:txBody>
      </p:sp>
      <p:sp>
        <p:nvSpPr>
          <p:cNvPr id="1049630" name="Title 2"/>
          <p:cNvSpPr>
            <a:spLocks noGrp="1"/>
          </p:cNvSpPr>
          <p:nvPr>
            <p:ph type="title"/>
          </p:nvPr>
        </p:nvSpPr>
        <p:spPr/>
        <p:txBody>
          <a:bodyPr/>
          <a:p>
            <a:r>
              <a:rPr dirty="0" lang="en-US"/>
              <a:t>cont</a:t>
            </a:r>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057" name=""/>
        <p:cNvGrpSpPr/>
        <p:nvPr/>
      </p:nvGrpSpPr>
      <p:grpSpPr>
        <a:xfrm>
          <a:off x="0" y="0"/>
          <a:ext cx="0" cy="0"/>
          <a:chOff x="0" y="0"/>
          <a:chExt cx="0" cy="0"/>
        </a:xfrm>
      </p:grpSpPr>
      <p:sp>
        <p:nvSpPr>
          <p:cNvPr id="1049631" name="Content Placeholder 1"/>
          <p:cNvSpPr>
            <a:spLocks noGrp="1"/>
          </p:cNvSpPr>
          <p:nvPr>
            <p:ph idx="1"/>
          </p:nvPr>
        </p:nvSpPr>
        <p:spPr/>
        <p:txBody>
          <a:bodyPr>
            <a:normAutofit fontScale="92500" lnSpcReduction="20000"/>
          </a:bodyPr>
          <a:p>
            <a:pPr>
              <a:buNone/>
            </a:pPr>
            <a:r>
              <a:rPr b="1" dirty="0" sz="2800" lang="en-GB"/>
              <a:t>5.Checking if the questions produce the information we need</a:t>
            </a:r>
            <a:br>
              <a:rPr b="1" dirty="0" sz="2800" lang="en-GB"/>
            </a:br>
            <a:r>
              <a:rPr b="1" dirty="0" sz="2800" lang="en-GB"/>
              <a:t>Does the question illicit the information that you need? </a:t>
            </a:r>
            <a:endParaRPr b="1" dirty="0" sz="2800" lang="en-US"/>
          </a:p>
          <a:p>
            <a:pPr>
              <a:buNone/>
            </a:pPr>
            <a:r>
              <a:rPr b="1" dirty="0" sz="2800" lang="en-US"/>
              <a:t>6.</a:t>
            </a:r>
            <a:r>
              <a:rPr b="1" dirty="0" sz="2800" lang="en-GB"/>
              <a:t>Trying out your tabulation and analysis procedure</a:t>
            </a:r>
            <a:br>
              <a:rPr b="1" dirty="0" sz="2800" lang="en-GB"/>
            </a:br>
            <a:r>
              <a:rPr b="1" dirty="0" sz="2800" lang="en-GB"/>
              <a:t>Does the questionnaire yield data that can be analysed in the way that is needed </a:t>
            </a:r>
            <a:endParaRPr b="1" dirty="0" sz="2800" lang="en-US"/>
          </a:p>
          <a:p>
            <a:pPr>
              <a:buNone/>
            </a:pPr>
            <a:r>
              <a:rPr b="1" dirty="0" lang="en-GB"/>
              <a:t>7.Revising</a:t>
            </a:r>
            <a:br>
              <a:rPr b="1" dirty="0" lang="en-GB"/>
            </a:br>
            <a:r>
              <a:rPr b="1" dirty="0" lang="en-GB"/>
              <a:t>Check the final draft by going over each question. Ask yourself what the information gathered from each question means and whether it will contribute to the study.</a:t>
            </a:r>
            <a:endParaRPr b="1" dirty="0" lang="en-US"/>
          </a:p>
          <a:p>
            <a:pPr>
              <a:buNone/>
            </a:pPr>
            <a:endParaRPr dirty="0" lang="en-US"/>
          </a:p>
        </p:txBody>
      </p:sp>
      <p:sp>
        <p:nvSpPr>
          <p:cNvPr id="1049632" name="Title 2"/>
          <p:cNvSpPr>
            <a:spLocks noGrp="1"/>
          </p:cNvSpPr>
          <p:nvPr>
            <p:ph type="title"/>
          </p:nvPr>
        </p:nvSpPr>
        <p:spPr/>
        <p:txBody>
          <a:bodyPr/>
          <a:p>
            <a:r>
              <a:rPr dirty="0" lang="en-US"/>
              <a:t>cont</a:t>
            </a:r>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058" name=""/>
        <p:cNvGrpSpPr/>
        <p:nvPr/>
      </p:nvGrpSpPr>
      <p:grpSpPr>
        <a:xfrm>
          <a:off x="0" y="0"/>
          <a:ext cx="0" cy="0"/>
          <a:chOff x="0" y="0"/>
          <a:chExt cx="0" cy="0"/>
        </a:xfrm>
      </p:grpSpPr>
      <p:sp>
        <p:nvSpPr>
          <p:cNvPr id="1049633" name="Content Placeholder 1"/>
          <p:cNvSpPr>
            <a:spLocks noGrp="1"/>
          </p:cNvSpPr>
          <p:nvPr>
            <p:ph idx="1"/>
          </p:nvPr>
        </p:nvSpPr>
        <p:spPr/>
        <p:txBody>
          <a:bodyPr/>
          <a:p>
            <a:r>
              <a:rPr b="1" dirty="0" lang="en-GB"/>
              <a:t>This is a group discussion that gathers together people from similar backgrounds or experiences to discuss a specific topic of interest to the researcher. </a:t>
            </a:r>
          </a:p>
          <a:p>
            <a:r>
              <a:rPr b="1" dirty="0" lang="en-GB"/>
              <a:t>The group of participants are guided by a moderator (or group facilitator), who introduces topics for discussion and helps the group to participate in a lively and natural discussion amongst themselves</a:t>
            </a:r>
            <a:endParaRPr b="1" dirty="0" lang="en-US"/>
          </a:p>
        </p:txBody>
      </p:sp>
      <p:sp>
        <p:nvSpPr>
          <p:cNvPr id="1049634" name="Title 2"/>
          <p:cNvSpPr>
            <a:spLocks noGrp="1"/>
          </p:cNvSpPr>
          <p:nvPr>
            <p:ph type="title"/>
          </p:nvPr>
        </p:nvSpPr>
        <p:spPr/>
        <p:txBody>
          <a:bodyPr>
            <a:normAutofit fontScale="90000"/>
          </a:bodyPr>
          <a:p>
            <a:br>
              <a:rPr dirty="0" lang="en-GB"/>
            </a:br>
            <a:r>
              <a:rPr dirty="0" lang="en-GB"/>
              <a:t>Focus Group Discussions (FGDs) </a:t>
            </a:r>
            <a:br>
              <a:rPr dirty="0" lang="en-US"/>
            </a:br>
            <a:endParaRPr dirty="0" lang="en-US"/>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059" name=""/>
        <p:cNvGrpSpPr/>
        <p:nvPr/>
      </p:nvGrpSpPr>
      <p:grpSpPr>
        <a:xfrm>
          <a:off x="0" y="0"/>
          <a:ext cx="0" cy="0"/>
          <a:chOff x="0" y="0"/>
          <a:chExt cx="0" cy="0"/>
        </a:xfrm>
      </p:grpSpPr>
      <p:sp>
        <p:nvSpPr>
          <p:cNvPr id="1049635" name="Content Placeholder 1"/>
          <p:cNvSpPr>
            <a:spLocks noGrp="1"/>
          </p:cNvSpPr>
          <p:nvPr>
            <p:ph idx="1"/>
          </p:nvPr>
        </p:nvSpPr>
        <p:spPr/>
        <p:txBody>
          <a:bodyPr>
            <a:normAutofit/>
          </a:bodyPr>
          <a:p>
            <a:r>
              <a:rPr b="1" dirty="0" lang="en-GB"/>
              <a:t>A focus group is not a group interview where a moderator asks the group questions and participants individually provide answers.</a:t>
            </a:r>
          </a:p>
          <a:p>
            <a:r>
              <a:rPr b="1" dirty="0" lang="en-GB"/>
              <a:t> The focus group relies on group discussion and is especially successful where the participants are able to talk to each other about the topic of interest. </a:t>
            </a:r>
          </a:p>
          <a:p>
            <a:r>
              <a:rPr b="1" dirty="0" lang="en-GB"/>
              <a:t>This is important as it allows the participants the opportunity to disagree or agree with each other.</a:t>
            </a:r>
          </a:p>
          <a:p>
            <a:endParaRPr dirty="0" lang="en-US"/>
          </a:p>
        </p:txBody>
      </p:sp>
      <p:sp>
        <p:nvSpPr>
          <p:cNvPr id="1049636" name="Title 2"/>
          <p:cNvSpPr>
            <a:spLocks noGrp="1"/>
          </p:cNvSpPr>
          <p:nvPr>
            <p:ph type="title"/>
          </p:nvPr>
        </p:nvSpPr>
        <p:spPr/>
        <p:txBody>
          <a:bodyPr/>
          <a:p>
            <a:r>
              <a:rPr dirty="0" lang="en-US"/>
              <a:t>cont</a:t>
            </a:r>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060" name=""/>
        <p:cNvGrpSpPr/>
        <p:nvPr/>
      </p:nvGrpSpPr>
      <p:grpSpPr>
        <a:xfrm>
          <a:off x="0" y="0"/>
          <a:ext cx="0" cy="0"/>
          <a:chOff x="0" y="0"/>
          <a:chExt cx="0" cy="0"/>
        </a:xfrm>
      </p:grpSpPr>
      <p:sp>
        <p:nvSpPr>
          <p:cNvPr id="1049637" name="Content Placeholder 1"/>
          <p:cNvSpPr>
            <a:spLocks noGrp="1"/>
          </p:cNvSpPr>
          <p:nvPr>
            <p:ph idx="1"/>
          </p:nvPr>
        </p:nvSpPr>
        <p:spPr/>
        <p:txBody>
          <a:bodyPr/>
          <a:p>
            <a:r>
              <a:rPr b="1" dirty="0" lang="en-GB"/>
              <a:t>It can provide insight into how a group thinks about an issue, about the range of opinions and ideas, and the inconsistencies and variation that exist in a particular community in terms of beliefs and their experiences and practices</a:t>
            </a:r>
            <a:r>
              <a:rPr dirty="0" lang="en-GB"/>
              <a:t>.</a:t>
            </a:r>
            <a:endParaRPr dirty="0" lang="en-US"/>
          </a:p>
          <a:p>
            <a:r>
              <a:rPr b="1" dirty="0" lang="en-GB"/>
              <a:t>The discussion is usually ’focused’ on a particular area of interest. It does not usually cover a large range of issues, but allows you to explore one or two topics in greater detail</a:t>
            </a:r>
            <a:endParaRPr b="1" dirty="0" lang="en-US"/>
          </a:p>
        </p:txBody>
      </p:sp>
      <p:sp>
        <p:nvSpPr>
          <p:cNvPr id="1049638" name="Title 2"/>
          <p:cNvSpPr>
            <a:spLocks noGrp="1"/>
          </p:cNvSpPr>
          <p:nvPr>
            <p:ph type="title"/>
          </p:nvPr>
        </p:nvSpPr>
        <p:spPr/>
        <p:txBody>
          <a:bodyPr/>
          <a:p>
            <a:r>
              <a:rPr dirty="0" lang="en-US"/>
              <a:t>cont</a:t>
            </a:r>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063" name=""/>
        <p:cNvGrpSpPr/>
        <p:nvPr/>
      </p:nvGrpSpPr>
      <p:grpSpPr>
        <a:xfrm>
          <a:off x="0" y="0"/>
          <a:ext cx="0" cy="0"/>
          <a:chOff x="0" y="0"/>
          <a:chExt cx="0" cy="0"/>
        </a:xfrm>
      </p:grpSpPr>
      <p:sp>
        <p:nvSpPr>
          <p:cNvPr id="1049642" name="Content Placeholder 1"/>
          <p:cNvSpPr>
            <a:spLocks noGrp="1"/>
          </p:cNvSpPr>
          <p:nvPr>
            <p:ph idx="1"/>
          </p:nvPr>
        </p:nvSpPr>
        <p:spPr/>
        <p:txBody>
          <a:bodyPr>
            <a:normAutofit lnSpcReduction="10000"/>
          </a:bodyPr>
          <a:p>
            <a:r>
              <a:rPr b="1" dirty="0" lang="en-GB">
                <a:solidFill>
                  <a:srgbClr val="FF0000"/>
                </a:solidFill>
              </a:rPr>
              <a:t>Step One: Preparation</a:t>
            </a:r>
            <a:br>
              <a:rPr b="1" dirty="0" lang="en-GB"/>
            </a:br>
            <a:r>
              <a:rPr b="1" dirty="0" lang="en-GB"/>
              <a:t>First you recruit participants. Focus groups are ’focused’ because the participants usually share a common characteristic. This may be age, sex, educational background, religion or something directly related to the topic</a:t>
            </a:r>
          </a:p>
          <a:p>
            <a:r>
              <a:rPr b="1" dirty="0" lang="en-GB">
                <a:solidFill>
                  <a:srgbClr val="FF0000"/>
                </a:solidFill>
              </a:rPr>
              <a:t>Step Two: Physical Arrangement</a:t>
            </a:r>
            <a:endParaRPr b="1" dirty="0" lang="en-US">
              <a:solidFill>
                <a:srgbClr val="FF0000"/>
              </a:solidFill>
            </a:endParaRPr>
          </a:p>
          <a:p>
            <a:pPr>
              <a:buNone/>
            </a:pPr>
            <a:r>
              <a:rPr b="1" dirty="0" lang="en-GB"/>
              <a:t>It is good to make sitting arrangements that allow participants to see each other. Circular seating is the best as everybody can see each other</a:t>
            </a:r>
            <a:endParaRPr b="1" dirty="0" lang="en-US"/>
          </a:p>
        </p:txBody>
      </p:sp>
      <p:sp>
        <p:nvSpPr>
          <p:cNvPr id="1049643" name="Title 2"/>
          <p:cNvSpPr>
            <a:spLocks noGrp="1"/>
          </p:cNvSpPr>
          <p:nvPr>
            <p:ph type="title"/>
          </p:nvPr>
        </p:nvSpPr>
        <p:spPr/>
        <p:txBody>
          <a:bodyPr>
            <a:normAutofit fontScale="90000"/>
          </a:bodyPr>
          <a:p>
            <a:br>
              <a:rPr dirty="0" lang="en-GB"/>
            </a:br>
            <a:r>
              <a:rPr dirty="0" lang="en-GB"/>
              <a:t>Conducting a Focus Group Discussion </a:t>
            </a:r>
            <a:br>
              <a:rPr dirty="0" lang="en-US"/>
            </a:br>
            <a:endParaRPr dirty="0" lang="en-US"/>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064" name=""/>
        <p:cNvGrpSpPr/>
        <p:nvPr/>
      </p:nvGrpSpPr>
      <p:grpSpPr>
        <a:xfrm>
          <a:off x="0" y="0"/>
          <a:ext cx="0" cy="0"/>
          <a:chOff x="0" y="0"/>
          <a:chExt cx="0" cy="0"/>
        </a:xfrm>
      </p:grpSpPr>
      <p:sp>
        <p:nvSpPr>
          <p:cNvPr id="1049644" name="Content Placeholder 1"/>
          <p:cNvSpPr>
            <a:spLocks noGrp="1"/>
          </p:cNvSpPr>
          <p:nvPr>
            <p:ph idx="1"/>
          </p:nvPr>
        </p:nvSpPr>
        <p:spPr/>
        <p:txBody>
          <a:bodyPr>
            <a:normAutofit lnSpcReduction="10000"/>
          </a:bodyPr>
          <a:p>
            <a:r>
              <a:rPr b="1" dirty="0" lang="en-GB">
                <a:solidFill>
                  <a:srgbClr val="FF0000"/>
                </a:solidFill>
              </a:rPr>
              <a:t>Step Three: Preparing a Discussion Guide</a:t>
            </a:r>
            <a:br>
              <a:rPr dirty="0" lang="en-GB"/>
            </a:br>
            <a:r>
              <a:rPr b="1" dirty="0" lang="en-GB"/>
              <a:t>You should prepare a set of questions that will help you to guide the discussion. These questions should also allow free flow from one aspect of the topic to the next in a relevant fashion</a:t>
            </a:r>
          </a:p>
          <a:p>
            <a:r>
              <a:rPr b="1" dirty="0" lang="en-GB">
                <a:solidFill>
                  <a:srgbClr val="FF0000"/>
                </a:solidFill>
              </a:rPr>
              <a:t>Step Four: The Discussion</a:t>
            </a:r>
            <a:br>
              <a:rPr b="1" dirty="0" lang="en-GB"/>
            </a:br>
            <a:r>
              <a:rPr b="1" dirty="0" lang="en-GB"/>
              <a:t>Before you proceed you should identify among your team one facilitator and one recorder and introduce them to </a:t>
            </a:r>
            <a:br>
              <a:rPr b="1" dirty="0" lang="en-GB"/>
            </a:br>
            <a:r>
              <a:rPr b="1" dirty="0" lang="en-GB"/>
              <a:t>the group</a:t>
            </a:r>
            <a:endParaRPr b="1" dirty="0" lang="en-US"/>
          </a:p>
        </p:txBody>
      </p:sp>
      <p:sp>
        <p:nvSpPr>
          <p:cNvPr id="1049645" name="Title 2"/>
          <p:cNvSpPr>
            <a:spLocks noGrp="1"/>
          </p:cNvSpPr>
          <p:nvPr>
            <p:ph type="title"/>
          </p:nvPr>
        </p:nvSpPr>
        <p:spPr/>
        <p:txBody>
          <a:bodyPr/>
          <a:p>
            <a:r>
              <a:rPr dirty="0" lang="en-US"/>
              <a:t>cont</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065" name=""/>
        <p:cNvGrpSpPr/>
        <p:nvPr/>
      </p:nvGrpSpPr>
      <p:grpSpPr>
        <a:xfrm>
          <a:off x="0" y="0"/>
          <a:ext cx="0" cy="0"/>
          <a:chOff x="0" y="0"/>
          <a:chExt cx="0" cy="0"/>
        </a:xfrm>
      </p:grpSpPr>
      <p:sp>
        <p:nvSpPr>
          <p:cNvPr id="1049646" name="Content Placeholder 1"/>
          <p:cNvSpPr>
            <a:spLocks noGrp="1"/>
          </p:cNvSpPr>
          <p:nvPr>
            <p:ph idx="1"/>
          </p:nvPr>
        </p:nvSpPr>
        <p:spPr/>
        <p:txBody>
          <a:bodyPr>
            <a:normAutofit fontScale="92500" lnSpcReduction="20000"/>
          </a:bodyPr>
          <a:p>
            <a:pPr indent="-514350" lvl="0" marL="624078">
              <a:buFont typeface="+mj-lt"/>
              <a:buAutoNum type="arabicPeriod"/>
            </a:pPr>
            <a:r>
              <a:rPr b="1" dirty="0" lang="en-GB"/>
              <a:t>Introducing the topic and all the other participants</a:t>
            </a:r>
            <a:endParaRPr b="1" dirty="0" lang="en-US"/>
          </a:p>
          <a:p>
            <a:pPr indent="-514350" lvl="0" marL="624078">
              <a:buFont typeface="+mj-lt"/>
              <a:buAutoNum type="arabicPeriod"/>
            </a:pPr>
            <a:r>
              <a:rPr b="1" dirty="0" lang="en-GB"/>
              <a:t>Reassuring them and explaining the purpose of the discussion and the type of information required. </a:t>
            </a:r>
            <a:endParaRPr b="1" dirty="0" lang="en-US"/>
          </a:p>
          <a:p>
            <a:pPr indent="-514350" lvl="0" marL="624078">
              <a:buFont typeface="+mj-lt"/>
              <a:buAutoNum type="arabicPeriod"/>
            </a:pPr>
            <a:r>
              <a:rPr b="1" dirty="0" lang="en-GB"/>
              <a:t>The facilitator formulates and asks questions following the prepared guide. The facilitator should involve all the members but must remain neutral to all responses so that the participants can freely express their feelings, opinions and views. </a:t>
            </a:r>
            <a:endParaRPr b="1" dirty="0" lang="en-US"/>
          </a:p>
          <a:p>
            <a:pPr indent="-514350" marL="624078">
              <a:buFont typeface="+mj-lt"/>
              <a:buAutoNum type="arabicPeriod"/>
            </a:pPr>
            <a:r>
              <a:rPr b="1" dirty="0" lang="en-GB"/>
              <a:t>Encouraging involvement of all the members of the group</a:t>
            </a:r>
            <a:endParaRPr b="1" dirty="0" lang="en-US"/>
          </a:p>
        </p:txBody>
      </p:sp>
      <p:sp>
        <p:nvSpPr>
          <p:cNvPr id="1049647" name="Title 2"/>
          <p:cNvSpPr>
            <a:spLocks noGrp="1"/>
          </p:cNvSpPr>
          <p:nvPr>
            <p:ph type="title"/>
          </p:nvPr>
        </p:nvSpPr>
        <p:spPr/>
        <p:txBody>
          <a:bodyPr/>
          <a:p>
            <a:r>
              <a:rPr dirty="0" lang="en-GB"/>
              <a:t>Functions of the Facilitator </a:t>
            </a:r>
            <a:endParaRPr dirty="0" lang="en-US"/>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066" name=""/>
        <p:cNvGrpSpPr/>
        <p:nvPr/>
      </p:nvGrpSpPr>
      <p:grpSpPr>
        <a:xfrm>
          <a:off x="0" y="0"/>
          <a:ext cx="0" cy="0"/>
          <a:chOff x="0" y="0"/>
          <a:chExt cx="0" cy="0"/>
        </a:xfrm>
      </p:grpSpPr>
      <p:sp>
        <p:nvSpPr>
          <p:cNvPr id="1049648" name="Content Placeholder 1"/>
          <p:cNvSpPr>
            <a:spLocks noGrp="1"/>
          </p:cNvSpPr>
          <p:nvPr>
            <p:ph idx="1"/>
          </p:nvPr>
        </p:nvSpPr>
        <p:spPr/>
        <p:txBody>
          <a:bodyPr>
            <a:normAutofit fontScale="70000" lnSpcReduction="20000"/>
          </a:bodyPr>
          <a:p>
            <a:pPr>
              <a:buNone/>
            </a:pPr>
            <a:r>
              <a:rPr b="1" dirty="0" lang="en-GB"/>
              <a:t> </a:t>
            </a:r>
            <a:r>
              <a:rPr b="1" dirty="0" lang="en-GB">
                <a:solidFill>
                  <a:srgbClr val="FF0000"/>
                </a:solidFill>
              </a:rPr>
              <a:t>What the Recorder Records</a:t>
            </a:r>
            <a:r>
              <a:rPr dirty="0" lang="en-GB">
                <a:solidFill>
                  <a:srgbClr val="FF0000"/>
                </a:solidFill>
              </a:rPr>
              <a:t> </a:t>
            </a:r>
            <a:endParaRPr dirty="0" lang="en-US">
              <a:solidFill>
                <a:srgbClr val="FF0000"/>
              </a:solidFill>
            </a:endParaRPr>
          </a:p>
          <a:p>
            <a:r>
              <a:rPr b="1" dirty="0" sz="3100" lang="en-GB"/>
              <a:t>The recorder records all key issues raised in the session and other factors that may influence the interpretation of information in as much detail as possible.</a:t>
            </a:r>
          </a:p>
          <a:p>
            <a:pPr>
              <a:buNone/>
            </a:pPr>
            <a:r>
              <a:rPr b="1" dirty="0" sz="3100" lang="en-GB"/>
              <a:t>The following must also be recorded: </a:t>
            </a:r>
            <a:endParaRPr b="1" dirty="0" sz="3100" lang="en-US"/>
          </a:p>
          <a:p>
            <a:pPr indent="-514350" lvl="0" marL="624078">
              <a:buFont typeface="+mj-lt"/>
              <a:buAutoNum type="arabicPeriod"/>
            </a:pPr>
            <a:r>
              <a:rPr b="1" dirty="0" sz="3100" lang="en-GB"/>
              <a:t>Date, time, place </a:t>
            </a:r>
            <a:endParaRPr b="1" dirty="0" sz="3100" lang="en-US"/>
          </a:p>
          <a:p>
            <a:pPr indent="-514350" lvl="0" marL="624078">
              <a:buFont typeface="+mj-lt"/>
              <a:buAutoNum type="arabicPeriod"/>
            </a:pPr>
            <a:r>
              <a:rPr b="1" dirty="0" sz="3100" lang="en-GB"/>
              <a:t>Names of participants </a:t>
            </a:r>
            <a:endParaRPr b="1" dirty="0" sz="3100" lang="en-US"/>
          </a:p>
          <a:p>
            <a:pPr indent="-514350" lvl="0" marL="624078">
              <a:buFont typeface="+mj-lt"/>
              <a:buAutoNum type="arabicPeriod"/>
            </a:pPr>
            <a:r>
              <a:rPr b="1" dirty="0" sz="3100" lang="en-GB"/>
              <a:t>Description of the group level of participation including any </a:t>
            </a:r>
            <a:br>
              <a:rPr b="1" dirty="0" sz="3100" lang="en-GB"/>
            </a:br>
            <a:r>
              <a:rPr b="1" dirty="0" sz="3100" lang="en-GB"/>
              <a:t>dominant participant </a:t>
            </a:r>
            <a:endParaRPr b="1" dirty="0" sz="3100" lang="en-US"/>
          </a:p>
          <a:p>
            <a:pPr indent="-514350" lvl="0" marL="624078">
              <a:buFont typeface="+mj-lt"/>
              <a:buAutoNum type="arabicPeriod"/>
            </a:pPr>
            <a:r>
              <a:rPr b="1" dirty="0" sz="3100" lang="en-GB"/>
              <a:t>Details of opinions of participants as much as possible using their own words especially for key statements </a:t>
            </a:r>
            <a:endParaRPr b="1" dirty="0" sz="3100" lang="en-US"/>
          </a:p>
          <a:p>
            <a:pPr indent="-514350" marL="624078">
              <a:buFont typeface="+mj-lt"/>
              <a:buAutoNum type="arabicPeriod"/>
            </a:pPr>
            <a:r>
              <a:rPr b="1" dirty="0" sz="3100" lang="en-GB"/>
              <a:t>Details of emotional aspects and the vocabulary used</a:t>
            </a:r>
            <a:r>
              <a:rPr dirty="0" lang="en-GB"/>
              <a:t>.  </a:t>
            </a:r>
            <a:endParaRPr dirty="0" lang="en-US"/>
          </a:p>
        </p:txBody>
      </p:sp>
      <p:sp>
        <p:nvSpPr>
          <p:cNvPr id="1049649" name="Title 2"/>
          <p:cNvSpPr>
            <a:spLocks noGrp="1"/>
          </p:cNvSpPr>
          <p:nvPr>
            <p:ph type="title"/>
          </p:nvPr>
        </p:nvSpPr>
        <p:spPr/>
        <p:txBody>
          <a:bodyPr/>
          <a:p>
            <a:r>
              <a:rPr dirty="0" lang="en-US"/>
              <a:t>cont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8755" name="Content Placeholder 1"/>
          <p:cNvSpPr>
            <a:spLocks noGrp="1"/>
          </p:cNvSpPr>
          <p:nvPr>
            <p:ph idx="1"/>
          </p:nvPr>
        </p:nvSpPr>
        <p:spPr/>
        <p:txBody>
          <a:bodyPr>
            <a:normAutofit/>
          </a:bodyPr>
          <a:p>
            <a:r>
              <a:rPr b="1" dirty="0" lang="en-US"/>
              <a:t>First line treatment : </a:t>
            </a:r>
            <a:r>
              <a:rPr b="1" dirty="0" lang="en-US" err="1"/>
              <a:t>Artemisin</a:t>
            </a:r>
            <a:r>
              <a:rPr b="1" dirty="0" lang="en-US"/>
              <a:t>-Based combination of </a:t>
            </a:r>
            <a:r>
              <a:rPr b="1" dirty="0" lang="en-US" err="1"/>
              <a:t>artemether</a:t>
            </a:r>
            <a:r>
              <a:rPr b="1" dirty="0" lang="en-US"/>
              <a:t>{20mg} and </a:t>
            </a:r>
            <a:r>
              <a:rPr b="1" dirty="0" lang="en-US" err="1"/>
              <a:t>lumefantrine</a:t>
            </a:r>
            <a:r>
              <a:rPr b="1" dirty="0" lang="en-US"/>
              <a:t>{120mg}.Administered as a 6 dose regimen given over 3 days</a:t>
            </a:r>
          </a:p>
          <a:p>
            <a:r>
              <a:rPr b="1" dirty="0" lang="en-US"/>
              <a:t>Supportive </a:t>
            </a:r>
            <a:r>
              <a:rPr b="1" dirty="0" lang="en-US" err="1"/>
              <a:t>treatment:Paracetamol</a:t>
            </a:r>
            <a:r>
              <a:rPr b="1" dirty="0" lang="en-US"/>
              <a:t> or </a:t>
            </a:r>
            <a:r>
              <a:rPr b="1" dirty="0" lang="en-US" err="1"/>
              <a:t>Ibobrufen</a:t>
            </a:r>
            <a:r>
              <a:rPr b="1" dirty="0" lang="en-US"/>
              <a:t> administered in cases of hyperpyrexia</a:t>
            </a:r>
          </a:p>
          <a:p>
            <a:r>
              <a:rPr b="1" dirty="0" lang="en-US"/>
              <a:t>Feeds and fluids should be administered in small quantities at </a:t>
            </a:r>
            <a:r>
              <a:rPr b="1" dirty="0" lang="en-US" err="1"/>
              <a:t>frfrequent</a:t>
            </a:r>
            <a:r>
              <a:rPr b="1" dirty="0" lang="en-US"/>
              <a:t> intervals till normal appetite return</a:t>
            </a:r>
          </a:p>
          <a:p>
            <a:r>
              <a:rPr b="1" dirty="0" lang="en-US" err="1"/>
              <a:t>Counselling</a:t>
            </a:r>
            <a:r>
              <a:rPr b="1" dirty="0" lang="en-US"/>
              <a:t> and follow </a:t>
            </a:r>
            <a:r>
              <a:rPr b="1" dirty="0" lang="en-US" err="1"/>
              <a:t>up.All</a:t>
            </a:r>
            <a:r>
              <a:rPr b="1" dirty="0" lang="en-US"/>
              <a:t> patients should be </a:t>
            </a:r>
            <a:r>
              <a:rPr b="1" dirty="0" lang="en-US" err="1"/>
              <a:t>counselled</a:t>
            </a:r>
            <a:r>
              <a:rPr b="1" dirty="0" lang="en-US"/>
              <a:t> on importance of completing dose</a:t>
            </a:r>
          </a:p>
        </p:txBody>
      </p:sp>
      <p:sp>
        <p:nvSpPr>
          <p:cNvPr id="1048756" name="Title 2"/>
          <p:cNvSpPr>
            <a:spLocks noGrp="1"/>
          </p:cNvSpPr>
          <p:nvPr>
            <p:ph type="title"/>
          </p:nvPr>
        </p:nvSpPr>
        <p:spPr/>
        <p:txBody>
          <a:bodyPr>
            <a:normAutofit/>
          </a:bodyPr>
          <a:p>
            <a:pPr algn="ctr"/>
            <a:r>
              <a:rPr dirty="0" lang="en-US"/>
              <a:t>Management of uncomplicated malaria</a:t>
            </a:r>
          </a:p>
        </p:txBody>
      </p:sp>
    </p:spTree>
  </p:cSld>
  <p:clrMapOvr>
    <a:masterClrMapping/>
  </p:clrMapOvr>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067" name=""/>
        <p:cNvGrpSpPr/>
        <p:nvPr/>
      </p:nvGrpSpPr>
      <p:grpSpPr>
        <a:xfrm>
          <a:off x="0" y="0"/>
          <a:ext cx="0" cy="0"/>
          <a:chOff x="0" y="0"/>
          <a:chExt cx="0" cy="0"/>
        </a:xfrm>
      </p:grpSpPr>
      <p:sp>
        <p:nvSpPr>
          <p:cNvPr id="1049650" name="Content Placeholder 1"/>
          <p:cNvSpPr>
            <a:spLocks noGrp="1"/>
          </p:cNvSpPr>
          <p:nvPr>
            <p:ph idx="1"/>
          </p:nvPr>
        </p:nvSpPr>
        <p:spPr/>
        <p:txBody>
          <a:bodyPr>
            <a:normAutofit lnSpcReduction="10000"/>
          </a:bodyPr>
          <a:p>
            <a:r>
              <a:rPr b="1" dirty="0" lang="en-GB"/>
              <a:t>Objectives</a:t>
            </a:r>
            <a:endParaRPr dirty="0" lang="en-US"/>
          </a:p>
          <a:p>
            <a:pPr>
              <a:buNone/>
            </a:pPr>
            <a:r>
              <a:rPr b="1" dirty="0" sz="3600" lang="en-GB"/>
              <a:t>By the end of this section you will be able to: </a:t>
            </a:r>
            <a:endParaRPr b="1" dirty="0" sz="3600" lang="en-US"/>
          </a:p>
          <a:p>
            <a:pPr lvl="0"/>
            <a:r>
              <a:rPr b="1" dirty="0" sz="3600" lang="en-GB"/>
              <a:t>Describe the process of data collection </a:t>
            </a:r>
            <a:endParaRPr b="1" dirty="0" sz="3600" lang="en-US"/>
          </a:p>
          <a:p>
            <a:pPr lvl="0"/>
            <a:r>
              <a:rPr b="1" dirty="0" sz="3600" lang="en-GB"/>
              <a:t>Explain how data is analysed </a:t>
            </a:r>
            <a:endParaRPr b="1" dirty="0" sz="3600" lang="en-US"/>
          </a:p>
          <a:p>
            <a:pPr lvl="0"/>
            <a:r>
              <a:rPr b="1" dirty="0" sz="3600" lang="en-GB"/>
              <a:t>Describe the various methods of presenting data</a:t>
            </a:r>
            <a:endParaRPr b="1" dirty="0" sz="3600" lang="en-US"/>
          </a:p>
          <a:p>
            <a:endParaRPr dirty="0" lang="en-US"/>
          </a:p>
        </p:txBody>
      </p:sp>
      <p:sp>
        <p:nvSpPr>
          <p:cNvPr id="1049651" name="Title 2"/>
          <p:cNvSpPr>
            <a:spLocks noGrp="1"/>
          </p:cNvSpPr>
          <p:nvPr>
            <p:ph type="title"/>
          </p:nvPr>
        </p:nvSpPr>
        <p:spPr/>
        <p:txBody>
          <a:bodyPr>
            <a:noAutofit/>
          </a:bodyPr>
          <a:p>
            <a:pPr algn="ctr"/>
            <a:r>
              <a:rPr dirty="0" sz="3200" lang="en-US"/>
              <a:t>STEP 4: </a:t>
            </a:r>
            <a:r>
              <a:rPr dirty="0" sz="3200" lang="en-GB"/>
              <a:t>EXECUTION OF THE SURVEY, DATA ANALYSIS AND PRESENTATION</a:t>
            </a:r>
            <a:endParaRPr dirty="0" sz="3200" lang="en-US"/>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068" name=""/>
        <p:cNvGrpSpPr/>
        <p:nvPr/>
      </p:nvGrpSpPr>
      <p:grpSpPr>
        <a:xfrm>
          <a:off x="0" y="0"/>
          <a:ext cx="0" cy="0"/>
          <a:chOff x="0" y="0"/>
          <a:chExt cx="0" cy="0"/>
        </a:xfrm>
      </p:grpSpPr>
      <p:sp>
        <p:nvSpPr>
          <p:cNvPr id="1049652" name="Content Placeholder 1"/>
          <p:cNvSpPr>
            <a:spLocks noGrp="1"/>
          </p:cNvSpPr>
          <p:nvPr>
            <p:ph idx="1"/>
          </p:nvPr>
        </p:nvSpPr>
        <p:spPr/>
        <p:txBody>
          <a:bodyPr>
            <a:normAutofit/>
          </a:bodyPr>
          <a:p>
            <a:r>
              <a:rPr b="1" dirty="0" sz="3200" lang="en-GB"/>
              <a:t>It involves going out to the field to collect information from the sample population you have selected. </a:t>
            </a:r>
          </a:p>
          <a:p>
            <a:r>
              <a:rPr b="1" dirty="0" sz="3200" lang="en-GB"/>
              <a:t>There are three stages involved in data collection. </a:t>
            </a:r>
            <a:endParaRPr b="1" dirty="0" sz="3200" lang="en-US"/>
          </a:p>
          <a:p>
            <a:pPr indent="-514350" lvl="0" marL="624078">
              <a:buFont typeface="+mj-lt"/>
              <a:buAutoNum type="arabicPeriod"/>
            </a:pPr>
            <a:r>
              <a:rPr b="1" dirty="0" sz="3200" lang="en-GB"/>
              <a:t>Interviewing the respondents </a:t>
            </a:r>
            <a:endParaRPr b="1" dirty="0" sz="3200" lang="en-US"/>
          </a:p>
          <a:p>
            <a:pPr indent="-514350" lvl="0" marL="624078">
              <a:buFont typeface="+mj-lt"/>
              <a:buAutoNum type="arabicPeriod"/>
            </a:pPr>
            <a:r>
              <a:rPr b="1" dirty="0" sz="3200" lang="en-GB"/>
              <a:t>Data collection </a:t>
            </a:r>
            <a:endParaRPr b="1" dirty="0" sz="3200" lang="en-US"/>
          </a:p>
          <a:p>
            <a:pPr indent="-514350" lvl="0" marL="624078">
              <a:buFont typeface="+mj-lt"/>
              <a:buAutoNum type="arabicPeriod"/>
            </a:pPr>
            <a:r>
              <a:rPr b="1" dirty="0" sz="3200" lang="en-GB"/>
              <a:t>Data handling</a:t>
            </a:r>
            <a:endParaRPr b="1" dirty="0" sz="3200" lang="en-US"/>
          </a:p>
          <a:p>
            <a:endParaRPr dirty="0" lang="en-US"/>
          </a:p>
        </p:txBody>
      </p:sp>
      <p:sp>
        <p:nvSpPr>
          <p:cNvPr id="1049653" name="Title 2"/>
          <p:cNvSpPr>
            <a:spLocks noGrp="1"/>
          </p:cNvSpPr>
          <p:nvPr>
            <p:ph type="title"/>
          </p:nvPr>
        </p:nvSpPr>
        <p:spPr/>
        <p:txBody>
          <a:bodyPr>
            <a:normAutofit fontScale="90000"/>
          </a:bodyPr>
          <a:p>
            <a:br>
              <a:rPr dirty="0" lang="en-GB"/>
            </a:br>
            <a:r>
              <a:rPr dirty="0" lang="en-GB"/>
              <a:t>Execution of the Survey </a:t>
            </a:r>
            <a:br>
              <a:rPr dirty="0" lang="en-US"/>
            </a:br>
            <a:endParaRPr dirty="0" lang="en-US"/>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069" name=""/>
        <p:cNvGrpSpPr/>
        <p:nvPr/>
      </p:nvGrpSpPr>
      <p:grpSpPr>
        <a:xfrm>
          <a:off x="0" y="0"/>
          <a:ext cx="0" cy="0"/>
          <a:chOff x="0" y="0"/>
          <a:chExt cx="0" cy="0"/>
        </a:xfrm>
      </p:grpSpPr>
      <p:sp>
        <p:nvSpPr>
          <p:cNvPr id="1049654" name="Content Placeholder 1"/>
          <p:cNvSpPr>
            <a:spLocks noGrp="1"/>
          </p:cNvSpPr>
          <p:nvPr>
            <p:ph idx="1"/>
          </p:nvPr>
        </p:nvSpPr>
        <p:spPr/>
        <p:txBody>
          <a:bodyPr>
            <a:normAutofit lnSpcReduction="10000"/>
          </a:bodyPr>
          <a:p>
            <a:r>
              <a:rPr b="1" dirty="0" sz="3200" lang="en-GB"/>
              <a:t>Involve collecting information from the respondents.</a:t>
            </a:r>
          </a:p>
          <a:p>
            <a:r>
              <a:rPr b="1" dirty="0" sz="3200" lang="en-GB"/>
              <a:t>When  approaching a respondent, you should:</a:t>
            </a:r>
            <a:endParaRPr b="1" dirty="0" sz="3200" lang="en-US"/>
          </a:p>
          <a:p>
            <a:pPr indent="-514350" lvl="0" marL="624078">
              <a:buFont typeface="+mj-lt"/>
              <a:buAutoNum type="arabicPeriod"/>
            </a:pPr>
            <a:r>
              <a:rPr b="1" dirty="0" sz="3200" lang="en-GB"/>
              <a:t>Introduce yourself by name </a:t>
            </a:r>
            <a:endParaRPr b="1" dirty="0" sz="3200" lang="en-US"/>
          </a:p>
          <a:p>
            <a:pPr indent="-514350" lvl="0" marL="624078">
              <a:buFont typeface="+mj-lt"/>
              <a:buAutoNum type="arabicPeriod"/>
            </a:pPr>
            <a:r>
              <a:rPr b="1" dirty="0" sz="3200" lang="en-GB"/>
              <a:t>Put on your identity cards for the activity </a:t>
            </a:r>
            <a:endParaRPr b="1" dirty="0" sz="3200" lang="en-US"/>
          </a:p>
          <a:p>
            <a:pPr indent="-514350" lvl="0" marL="624078">
              <a:buFont typeface="+mj-lt"/>
              <a:buAutoNum type="arabicPeriod"/>
            </a:pPr>
            <a:r>
              <a:rPr b="1" dirty="0" sz="3200" lang="en-GB"/>
              <a:t>Show their letter of permission to carry out the exercise </a:t>
            </a:r>
            <a:endParaRPr b="1" dirty="0" sz="3200" lang="en-US"/>
          </a:p>
          <a:p>
            <a:endParaRPr dirty="0" lang="en-US"/>
          </a:p>
        </p:txBody>
      </p:sp>
      <p:sp>
        <p:nvSpPr>
          <p:cNvPr id="1049655" name="Title 2"/>
          <p:cNvSpPr>
            <a:spLocks noGrp="1"/>
          </p:cNvSpPr>
          <p:nvPr>
            <p:ph type="title"/>
          </p:nvPr>
        </p:nvSpPr>
        <p:spPr/>
        <p:txBody>
          <a:bodyPr>
            <a:normAutofit fontScale="90000"/>
          </a:bodyPr>
          <a:p>
            <a:r>
              <a:rPr dirty="0" lang="en-GB"/>
              <a:t>Stage One: Interviewing the Respondents </a:t>
            </a:r>
            <a:endParaRPr dirty="0" lang="en-US"/>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070" name=""/>
        <p:cNvGrpSpPr/>
        <p:nvPr/>
      </p:nvGrpSpPr>
      <p:grpSpPr>
        <a:xfrm>
          <a:off x="0" y="0"/>
          <a:ext cx="0" cy="0"/>
          <a:chOff x="0" y="0"/>
          <a:chExt cx="0" cy="0"/>
        </a:xfrm>
      </p:grpSpPr>
      <p:sp>
        <p:nvSpPr>
          <p:cNvPr id="1049656" name="Content Placeholder 1"/>
          <p:cNvSpPr>
            <a:spLocks noGrp="1"/>
          </p:cNvSpPr>
          <p:nvPr>
            <p:ph idx="1"/>
          </p:nvPr>
        </p:nvSpPr>
        <p:spPr/>
        <p:txBody>
          <a:bodyPr/>
          <a:p>
            <a:pPr lvl="0"/>
            <a:r>
              <a:rPr b="1" dirty="0" lang="en-GB"/>
              <a:t>Explain why you have gone there and the purpose of the survey </a:t>
            </a:r>
            <a:endParaRPr b="1" dirty="0" lang="en-US"/>
          </a:p>
          <a:p>
            <a:pPr lvl="0"/>
            <a:r>
              <a:rPr b="1" dirty="0" lang="en-GB"/>
              <a:t>Establish rapport with the respondent/s so that they can feel at ease with each other </a:t>
            </a:r>
            <a:endParaRPr b="1" dirty="0" lang="en-US"/>
          </a:p>
          <a:p>
            <a:pPr lvl="0"/>
            <a:r>
              <a:rPr b="1" dirty="0" lang="en-GB"/>
              <a:t>Ask if it is convenient to interview the person at that time </a:t>
            </a:r>
            <a:endParaRPr b="1" dirty="0" lang="en-US"/>
          </a:p>
          <a:p>
            <a:pPr lvl="0"/>
            <a:r>
              <a:rPr b="1" dirty="0" lang="en-GB"/>
              <a:t>Should the person refuse to cooperate, the interviewers should do their best to persuade such a person to agree </a:t>
            </a:r>
            <a:endParaRPr b="1" dirty="0" lang="en-US"/>
          </a:p>
          <a:p>
            <a:endParaRPr dirty="0" lang="en-US"/>
          </a:p>
        </p:txBody>
      </p:sp>
      <p:sp>
        <p:nvSpPr>
          <p:cNvPr id="1049657" name="Title 2"/>
          <p:cNvSpPr>
            <a:spLocks noGrp="1"/>
          </p:cNvSpPr>
          <p:nvPr>
            <p:ph type="title"/>
          </p:nvPr>
        </p:nvSpPr>
        <p:spPr/>
        <p:txBody>
          <a:bodyPr/>
          <a:p>
            <a:r>
              <a:rPr dirty="0" lang="en-US"/>
              <a:t>cont</a:t>
            </a:r>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071" name=""/>
        <p:cNvGrpSpPr/>
        <p:nvPr/>
      </p:nvGrpSpPr>
      <p:grpSpPr>
        <a:xfrm>
          <a:off x="0" y="0"/>
          <a:ext cx="0" cy="0"/>
          <a:chOff x="0" y="0"/>
          <a:chExt cx="0" cy="0"/>
        </a:xfrm>
      </p:grpSpPr>
      <p:sp>
        <p:nvSpPr>
          <p:cNvPr id="1049658" name="Content Placeholder 1"/>
          <p:cNvSpPr>
            <a:spLocks noGrp="1"/>
          </p:cNvSpPr>
          <p:nvPr>
            <p:ph idx="1"/>
          </p:nvPr>
        </p:nvSpPr>
        <p:spPr/>
        <p:txBody>
          <a:bodyPr>
            <a:normAutofit lnSpcReduction="10000"/>
          </a:bodyPr>
          <a:p>
            <a:pPr lvl="0"/>
            <a:r>
              <a:rPr b="1" dirty="0" sz="3200" lang="en-GB"/>
              <a:t>If the people were not informed of the survey, its objectives and when it would</a:t>
            </a:r>
            <a:br>
              <a:rPr b="1" dirty="0" sz="3200" lang="en-GB"/>
            </a:br>
            <a:r>
              <a:rPr b="1" dirty="0" sz="3200" lang="en-GB"/>
              <a:t>be performed </a:t>
            </a:r>
            <a:endParaRPr b="1" dirty="0" sz="3200" lang="en-US"/>
          </a:p>
          <a:p>
            <a:pPr lvl="0"/>
            <a:r>
              <a:rPr b="1" dirty="0" sz="3200" lang="en-GB"/>
              <a:t>If for some reason the person to be interviewed is temporarily away from home </a:t>
            </a:r>
            <a:endParaRPr b="1" dirty="0" sz="3200" lang="en-US"/>
          </a:p>
          <a:p>
            <a:pPr lvl="0"/>
            <a:r>
              <a:rPr b="1" dirty="0" sz="3200" lang="en-GB"/>
              <a:t>Lack of interest in cooperating or active opposition to the survey</a:t>
            </a:r>
            <a:endParaRPr b="1" dirty="0" sz="3200" lang="en-US"/>
          </a:p>
          <a:p>
            <a:pPr>
              <a:buNone/>
            </a:pPr>
            <a:endParaRPr dirty="0" lang="en-US"/>
          </a:p>
        </p:txBody>
      </p:sp>
      <p:sp>
        <p:nvSpPr>
          <p:cNvPr id="1049659" name="Title 2"/>
          <p:cNvSpPr>
            <a:spLocks noGrp="1"/>
          </p:cNvSpPr>
          <p:nvPr>
            <p:ph type="title"/>
          </p:nvPr>
        </p:nvSpPr>
        <p:spPr/>
        <p:txBody>
          <a:bodyPr>
            <a:normAutofit fontScale="90000"/>
          </a:bodyPr>
          <a:p>
            <a:r>
              <a:rPr dirty="0" lang="en-GB"/>
              <a:t>Reasons why people do not answer questions in a survey</a:t>
            </a:r>
            <a:endParaRPr dirty="0" lang="en-US"/>
          </a:p>
        </p:txBody>
      </p:sp>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072" name=""/>
        <p:cNvGrpSpPr/>
        <p:nvPr/>
      </p:nvGrpSpPr>
      <p:grpSpPr>
        <a:xfrm>
          <a:off x="0" y="0"/>
          <a:ext cx="0" cy="0"/>
          <a:chOff x="0" y="0"/>
          <a:chExt cx="0" cy="0"/>
        </a:xfrm>
      </p:grpSpPr>
      <p:sp>
        <p:nvSpPr>
          <p:cNvPr id="1049660" name="Content Placeholder 1"/>
          <p:cNvSpPr>
            <a:spLocks noGrp="1"/>
          </p:cNvSpPr>
          <p:nvPr>
            <p:ph idx="1"/>
          </p:nvPr>
        </p:nvSpPr>
        <p:spPr/>
        <p:txBody>
          <a:bodyPr>
            <a:normAutofit/>
          </a:bodyPr>
          <a:p>
            <a:r>
              <a:rPr b="1" dirty="0" sz="2800" lang="en-US"/>
              <a:t>During data collection, you </a:t>
            </a:r>
            <a:r>
              <a:rPr b="1" dirty="0" sz="2800" lang="en-GB"/>
              <a:t>should fill in the responses  given by the respondents. </a:t>
            </a:r>
          </a:p>
          <a:p>
            <a:r>
              <a:rPr b="1" dirty="0" sz="2800" lang="en-GB"/>
              <a:t>No response should be filled in afterwards because the interviewer may remember the </a:t>
            </a:r>
            <a:br>
              <a:rPr b="1" dirty="0" sz="2800" lang="en-GB"/>
            </a:br>
            <a:r>
              <a:rPr b="1" dirty="0" sz="2800" lang="en-GB"/>
              <a:t>response incorrectly.</a:t>
            </a:r>
          </a:p>
          <a:p>
            <a:r>
              <a:rPr b="1" dirty="0" sz="2800" lang="en-GB"/>
              <a:t> If a mistake is made, the incorrect response should be crossed out and the correct response marked above it</a:t>
            </a:r>
            <a:br>
              <a:rPr b="1" dirty="0" sz="2800" lang="en-GB"/>
            </a:br>
            <a:endParaRPr b="1" dirty="0" sz="2800" lang="en-US"/>
          </a:p>
        </p:txBody>
      </p:sp>
      <p:sp>
        <p:nvSpPr>
          <p:cNvPr id="1049661" name="Title 2"/>
          <p:cNvSpPr>
            <a:spLocks noGrp="1"/>
          </p:cNvSpPr>
          <p:nvPr>
            <p:ph type="title"/>
          </p:nvPr>
        </p:nvSpPr>
        <p:spPr/>
        <p:txBody>
          <a:bodyPr>
            <a:normAutofit fontScale="90000"/>
          </a:bodyPr>
          <a:p>
            <a:br>
              <a:rPr dirty="0" lang="en-GB"/>
            </a:br>
            <a:r>
              <a:rPr dirty="0" lang="en-GB"/>
              <a:t>Stage Two: Data Collection </a:t>
            </a:r>
            <a:br>
              <a:rPr dirty="0" lang="en-US"/>
            </a:br>
            <a:endParaRPr dirty="0" lang="en-US"/>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073" name=""/>
        <p:cNvGrpSpPr/>
        <p:nvPr/>
      </p:nvGrpSpPr>
      <p:grpSpPr>
        <a:xfrm>
          <a:off x="0" y="0"/>
          <a:ext cx="0" cy="0"/>
          <a:chOff x="0" y="0"/>
          <a:chExt cx="0" cy="0"/>
        </a:xfrm>
      </p:grpSpPr>
      <p:sp>
        <p:nvSpPr>
          <p:cNvPr id="1049662" name="Content Placeholder 1"/>
          <p:cNvSpPr>
            <a:spLocks noGrp="1"/>
          </p:cNvSpPr>
          <p:nvPr>
            <p:ph idx="1"/>
          </p:nvPr>
        </p:nvSpPr>
        <p:spPr/>
        <p:txBody>
          <a:bodyPr/>
          <a:p>
            <a:r>
              <a:rPr b="1" dirty="0" lang="en-GB"/>
              <a:t>At the end of the day, all the forms should be checked thoroughly.</a:t>
            </a:r>
          </a:p>
          <a:p>
            <a:r>
              <a:rPr b="1" dirty="0" lang="en-GB"/>
              <a:t>If data is missing it may be necessary for the interviewer to return the next day to collect it.</a:t>
            </a:r>
          </a:p>
          <a:p>
            <a:r>
              <a:rPr b="1" dirty="0" lang="en-GB"/>
              <a:t>After collecting the data, all results are tallied so that when the analysis begins all you have to do is add up the tallies instead of going through all the forms since the first interview</a:t>
            </a:r>
            <a:endParaRPr b="1" dirty="0" lang="en-US"/>
          </a:p>
        </p:txBody>
      </p:sp>
      <p:sp>
        <p:nvSpPr>
          <p:cNvPr id="1049663" name="Title 2"/>
          <p:cNvSpPr>
            <a:spLocks noGrp="1"/>
          </p:cNvSpPr>
          <p:nvPr>
            <p:ph type="title"/>
          </p:nvPr>
        </p:nvSpPr>
        <p:spPr/>
        <p:txBody>
          <a:bodyPr/>
          <a:p>
            <a:r>
              <a:rPr dirty="0" lang="en-US"/>
              <a:t>cont</a:t>
            </a:r>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074" name=""/>
        <p:cNvGrpSpPr/>
        <p:nvPr/>
      </p:nvGrpSpPr>
      <p:grpSpPr>
        <a:xfrm>
          <a:off x="0" y="0"/>
          <a:ext cx="0" cy="0"/>
          <a:chOff x="0" y="0"/>
          <a:chExt cx="0" cy="0"/>
        </a:xfrm>
      </p:grpSpPr>
      <p:sp>
        <p:nvSpPr>
          <p:cNvPr id="1049664" name="Content Placeholder 1"/>
          <p:cNvSpPr>
            <a:spLocks noGrp="1"/>
          </p:cNvSpPr>
          <p:nvPr>
            <p:ph idx="1"/>
          </p:nvPr>
        </p:nvSpPr>
        <p:spPr/>
        <p:txBody>
          <a:bodyPr/>
          <a:p>
            <a:r>
              <a:rPr b="1" dirty="0" lang="en-GB"/>
              <a:t>To ensure quality data you should:</a:t>
            </a:r>
            <a:endParaRPr b="1" dirty="0" lang="en-US"/>
          </a:p>
          <a:p>
            <a:pPr indent="-514350" lvl="0" marL="624078">
              <a:buFont typeface="+mj-lt"/>
              <a:buAutoNum type="arabicPeriod"/>
            </a:pPr>
            <a:r>
              <a:rPr b="1" dirty="0" lang="en-GB"/>
              <a:t>Avoid bias when designing the questionnaire</a:t>
            </a:r>
            <a:endParaRPr b="1" dirty="0" lang="en-US"/>
          </a:p>
          <a:p>
            <a:pPr indent="-514350" lvl="0" marL="624078">
              <a:buFont typeface="+mj-lt"/>
              <a:buAutoNum type="arabicPeriod"/>
            </a:pPr>
            <a:r>
              <a:rPr b="1" dirty="0" lang="en-GB"/>
              <a:t>Provide an instruction sheet on how to ask certain questions and how to record answers </a:t>
            </a:r>
            <a:endParaRPr b="1" dirty="0" lang="en-US"/>
          </a:p>
          <a:p>
            <a:pPr indent="-514350" lvl="0" marL="624078">
              <a:buFont typeface="+mj-lt"/>
              <a:buAutoNum type="arabicPeriod"/>
            </a:pPr>
            <a:r>
              <a:rPr b="1" dirty="0" lang="en-GB"/>
              <a:t>Select interviewers with care </a:t>
            </a:r>
            <a:endParaRPr b="1" dirty="0" lang="en-US"/>
          </a:p>
          <a:p>
            <a:pPr indent="-514350" lvl="0" marL="624078">
              <a:buFont typeface="+mj-lt"/>
              <a:buAutoNum type="arabicPeriod"/>
            </a:pPr>
            <a:r>
              <a:rPr b="1" dirty="0" lang="en-GB"/>
              <a:t>Select and train the assistants carefully in all the procedures together </a:t>
            </a:r>
            <a:br>
              <a:rPr b="1" dirty="0" lang="en-GB"/>
            </a:br>
            <a:r>
              <a:rPr b="1" dirty="0" lang="en-GB"/>
              <a:t>with interviewers </a:t>
            </a:r>
            <a:endParaRPr b="1" dirty="0" lang="en-US"/>
          </a:p>
          <a:p>
            <a:endParaRPr dirty="0" lang="en-US"/>
          </a:p>
        </p:txBody>
      </p:sp>
      <p:sp>
        <p:nvSpPr>
          <p:cNvPr id="1049665" name="Title 2"/>
          <p:cNvSpPr>
            <a:spLocks noGrp="1"/>
          </p:cNvSpPr>
          <p:nvPr>
            <p:ph type="title"/>
          </p:nvPr>
        </p:nvSpPr>
        <p:spPr/>
        <p:txBody>
          <a:bodyPr>
            <a:normAutofit fontScale="90000"/>
          </a:bodyPr>
          <a:p>
            <a:r>
              <a:rPr dirty="0" lang="en-US"/>
              <a:t>Quality control during data collection</a:t>
            </a:r>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075" name=""/>
        <p:cNvGrpSpPr/>
        <p:nvPr/>
      </p:nvGrpSpPr>
      <p:grpSpPr>
        <a:xfrm>
          <a:off x="0" y="0"/>
          <a:ext cx="0" cy="0"/>
          <a:chOff x="0" y="0"/>
          <a:chExt cx="0" cy="0"/>
        </a:xfrm>
      </p:grpSpPr>
      <p:sp>
        <p:nvSpPr>
          <p:cNvPr id="1049666" name="Content Placeholder 1"/>
          <p:cNvSpPr>
            <a:spLocks noGrp="1"/>
          </p:cNvSpPr>
          <p:nvPr>
            <p:ph idx="1"/>
          </p:nvPr>
        </p:nvSpPr>
        <p:spPr/>
        <p:txBody>
          <a:bodyPr/>
          <a:p>
            <a:pPr lvl="0">
              <a:buFont typeface="Wingdings" pitchFamily="2" charset="2"/>
              <a:buChar char="Ø"/>
            </a:pPr>
            <a:r>
              <a:rPr b="1" dirty="0" lang="en-GB"/>
              <a:t>After collecting the data :</a:t>
            </a:r>
          </a:p>
          <a:p>
            <a:pPr indent="-514350" lvl="0" marL="624078">
              <a:buFont typeface="+mj-lt"/>
              <a:buAutoNum type="arabicPeriod"/>
            </a:pPr>
            <a:r>
              <a:rPr b="1" dirty="0" lang="en-GB"/>
              <a:t>Check to confirm that all the forms have been completed satisfactorily </a:t>
            </a:r>
            <a:endParaRPr b="1" dirty="0" lang="en-US"/>
          </a:p>
          <a:p>
            <a:pPr indent="-514350" lvl="0" marL="624078">
              <a:buFont typeface="+mj-lt"/>
              <a:buAutoNum type="arabicPeriod"/>
            </a:pPr>
            <a:r>
              <a:rPr b="1" dirty="0" lang="en-GB"/>
              <a:t>Ensure that questionnaires are numbered </a:t>
            </a:r>
            <a:endParaRPr b="1" dirty="0" lang="en-US"/>
          </a:p>
          <a:p>
            <a:pPr indent="-514350" lvl="0" marL="624078">
              <a:buFont typeface="+mj-lt"/>
              <a:buAutoNum type="arabicPeriod"/>
            </a:pPr>
            <a:r>
              <a:rPr b="1" dirty="0" lang="en-GB"/>
              <a:t>Identify one person to be responsible for storing data and specimens securely </a:t>
            </a:r>
            <a:endParaRPr b="1" dirty="0" lang="en-US"/>
          </a:p>
          <a:p>
            <a:pPr indent="-514350" lvl="0" marL="624078">
              <a:buFont typeface="+mj-lt"/>
              <a:buAutoNum type="arabicPeriod"/>
            </a:pPr>
            <a:r>
              <a:rPr b="1" dirty="0" lang="en-GB"/>
              <a:t>Record forms should be sequenced and stored with clear labels </a:t>
            </a:r>
            <a:endParaRPr b="1" dirty="0" lang="en-US"/>
          </a:p>
        </p:txBody>
      </p:sp>
      <p:sp>
        <p:nvSpPr>
          <p:cNvPr id="1049667" name="Title 2"/>
          <p:cNvSpPr>
            <a:spLocks noGrp="1"/>
          </p:cNvSpPr>
          <p:nvPr>
            <p:ph type="title"/>
          </p:nvPr>
        </p:nvSpPr>
        <p:spPr/>
        <p:txBody>
          <a:bodyPr/>
          <a:p>
            <a:r>
              <a:rPr dirty="0" lang="en-US"/>
              <a:t>Stage 3:Data Handling</a:t>
            </a:r>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076" name=""/>
        <p:cNvGrpSpPr/>
        <p:nvPr/>
      </p:nvGrpSpPr>
      <p:grpSpPr>
        <a:xfrm>
          <a:off x="0" y="0"/>
          <a:ext cx="0" cy="0"/>
          <a:chOff x="0" y="0"/>
          <a:chExt cx="0" cy="0"/>
        </a:xfrm>
      </p:grpSpPr>
      <p:sp>
        <p:nvSpPr>
          <p:cNvPr id="1049668" name="Content Placeholder 1"/>
          <p:cNvSpPr>
            <a:spLocks noGrp="1"/>
          </p:cNvSpPr>
          <p:nvPr>
            <p:ph idx="1"/>
          </p:nvPr>
        </p:nvSpPr>
        <p:spPr/>
        <p:txBody>
          <a:bodyPr>
            <a:normAutofit/>
          </a:bodyPr>
          <a:p>
            <a:r>
              <a:rPr b="1" dirty="0" sz="2800" lang="en-GB"/>
              <a:t>The data you obtain from the field is known as ’raw data’. </a:t>
            </a:r>
          </a:p>
          <a:p>
            <a:r>
              <a:rPr b="1" dirty="0" sz="2800" lang="en-GB"/>
              <a:t>In this state, it does not give much information and is therefore difficult to interpret. That is why it needs further work known as data analysis. </a:t>
            </a:r>
            <a:endParaRPr b="1" dirty="0" sz="2800" lang="en-US"/>
          </a:p>
          <a:p>
            <a:r>
              <a:rPr b="1" dirty="0" sz="2800" lang="en-GB"/>
              <a:t>Data analysis is the separation and categorisation of numerical data into groups in order to understand its meaning</a:t>
            </a:r>
            <a:endParaRPr b="1" dirty="0" sz="2800" lang="en-US"/>
          </a:p>
        </p:txBody>
      </p:sp>
      <p:sp>
        <p:nvSpPr>
          <p:cNvPr id="1049669" name="Title 2"/>
          <p:cNvSpPr>
            <a:spLocks noGrp="1"/>
          </p:cNvSpPr>
          <p:nvPr>
            <p:ph type="title"/>
          </p:nvPr>
        </p:nvSpPr>
        <p:spPr/>
        <p:txBody>
          <a:bodyPr>
            <a:normAutofit fontScale="90000"/>
          </a:bodyPr>
          <a:p>
            <a:br>
              <a:rPr dirty="0" lang="en-GB"/>
            </a:br>
            <a:r>
              <a:rPr dirty="0" lang="en-GB"/>
              <a:t>Data Analysis </a:t>
            </a:r>
            <a:br>
              <a:rPr dirty="0" lang="en-US"/>
            </a:b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8606" name="Content Placeholder 1"/>
          <p:cNvSpPr>
            <a:spLocks noGrp="1"/>
          </p:cNvSpPr>
          <p:nvPr>
            <p:ph idx="1"/>
          </p:nvPr>
        </p:nvSpPr>
        <p:spPr/>
        <p:txBody>
          <a:bodyPr/>
          <a:p>
            <a:r>
              <a:rPr b="1" dirty="0" lang="en-US"/>
              <a:t>Host: A person or an animal that affords subsistence or </a:t>
            </a:r>
            <a:r>
              <a:rPr b="1" dirty="0" lang="en-US" err="1"/>
              <a:t>lodgement</a:t>
            </a:r>
            <a:r>
              <a:rPr b="1" dirty="0" lang="en-US"/>
              <a:t> to an infectious agent under natural conditions. </a:t>
            </a:r>
          </a:p>
          <a:p>
            <a:r>
              <a:rPr b="1" dirty="0" lang="en-US"/>
              <a:t>An animal or an </a:t>
            </a:r>
            <a:r>
              <a:rPr b="1" dirty="0" lang="en-US" err="1"/>
              <a:t>organism,or</a:t>
            </a:r>
            <a:r>
              <a:rPr b="1" dirty="0" lang="en-US"/>
              <a:t> human being that </a:t>
            </a:r>
            <a:r>
              <a:rPr b="1" dirty="0" lang="en-US" err="1"/>
              <a:t>harbours</a:t>
            </a:r>
            <a:r>
              <a:rPr b="1" dirty="0" lang="en-US"/>
              <a:t> an infectious agent or disease</a:t>
            </a:r>
          </a:p>
          <a:p>
            <a:r>
              <a:rPr b="1" dirty="0" lang="en-US"/>
              <a:t>Vector: An insect or any living carrier that transports an infectious agent from an infected individual or its wastes to a susceptible individual or its food or immediate surroundings</a:t>
            </a:r>
          </a:p>
        </p:txBody>
      </p:sp>
      <p:sp>
        <p:nvSpPr>
          <p:cNvPr id="1048607" name="Title 2"/>
          <p:cNvSpPr>
            <a:spLocks noGrp="1"/>
          </p:cNvSpPr>
          <p:nvPr>
            <p:ph type="title"/>
          </p:nvPr>
        </p:nvSpPr>
        <p:spPr/>
        <p:txBody>
          <a:bodyPr/>
          <a:p>
            <a:r>
              <a:rPr dirty="0" lang="en-US"/>
              <a:t>CONT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8757" name="Content Placeholder 1"/>
          <p:cNvSpPr>
            <a:spLocks noGrp="1"/>
          </p:cNvSpPr>
          <p:nvPr>
            <p:ph idx="1"/>
          </p:nvPr>
        </p:nvSpPr>
        <p:spPr/>
        <p:txBody>
          <a:bodyPr>
            <a:normAutofit fontScale="96296" lnSpcReduction="20000"/>
          </a:bodyPr>
          <a:p>
            <a:r>
              <a:rPr b="1" dirty="0" lang="en-US"/>
              <a:t>Refers to failure to achieve the desired therapeutic response after initiation of therapy.</a:t>
            </a:r>
          </a:p>
          <a:p>
            <a:r>
              <a:rPr b="1" dirty="0" lang="en-US"/>
              <a:t>May result from: poor adherence to treatment; unusual pharmacokinetic properties in patient and drug resistance</a:t>
            </a:r>
          </a:p>
          <a:p>
            <a:r>
              <a:rPr b="1" dirty="0" lang="en-US"/>
              <a:t>Treatment failure should be suspected if the patient deteriorate clinically or if symptoms persist 3-14 days after initiation of drug therapy in accordance with recommended treatment regimen.</a:t>
            </a:r>
          </a:p>
          <a:p>
            <a:r>
              <a:rPr b="1" dirty="0" lang="en-US"/>
              <a:t>Re-appearance of symptoms 14 days after initiation of treatment should be considered as a new infection and be treated with 1</a:t>
            </a:r>
            <a:r>
              <a:rPr baseline="30000" b="1" dirty="0" lang="en-US"/>
              <a:t>st</a:t>
            </a:r>
            <a:r>
              <a:rPr b="1" dirty="0" lang="en-US"/>
              <a:t> line treatment</a:t>
            </a:r>
          </a:p>
        </p:txBody>
      </p:sp>
      <p:sp>
        <p:nvSpPr>
          <p:cNvPr id="1048758" name="Title 2"/>
          <p:cNvSpPr>
            <a:spLocks noGrp="1"/>
          </p:cNvSpPr>
          <p:nvPr>
            <p:ph type="title"/>
          </p:nvPr>
        </p:nvSpPr>
        <p:spPr/>
        <p:txBody>
          <a:bodyPr/>
          <a:p>
            <a:r>
              <a:rPr dirty="0" lang="en-US"/>
              <a:t>Treatment failure</a:t>
            </a:r>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077" name=""/>
        <p:cNvGrpSpPr/>
        <p:nvPr/>
      </p:nvGrpSpPr>
      <p:grpSpPr>
        <a:xfrm>
          <a:off x="0" y="0"/>
          <a:ext cx="0" cy="0"/>
          <a:chOff x="0" y="0"/>
          <a:chExt cx="0" cy="0"/>
        </a:xfrm>
      </p:grpSpPr>
      <p:sp>
        <p:nvSpPr>
          <p:cNvPr id="1049670" name="Content Placeholder 1"/>
          <p:cNvSpPr>
            <a:spLocks noGrp="1"/>
          </p:cNvSpPr>
          <p:nvPr>
            <p:ph idx="1"/>
          </p:nvPr>
        </p:nvSpPr>
        <p:spPr/>
        <p:txBody>
          <a:bodyPr>
            <a:noAutofit/>
          </a:bodyPr>
          <a:p>
            <a:r>
              <a:rPr b="1" dirty="0" sz="3200" lang="en-GB"/>
              <a:t>Statistical methods are used to do this because they: </a:t>
            </a:r>
            <a:endParaRPr b="1" dirty="0" sz="3200" lang="en-US"/>
          </a:p>
          <a:p>
            <a:pPr indent="-514350" lvl="0" marL="624078">
              <a:buFont typeface="+mj-lt"/>
              <a:buAutoNum type="alphaUcPeriod"/>
            </a:pPr>
            <a:r>
              <a:rPr b="1" dirty="0" sz="3200" lang="en-GB"/>
              <a:t>Summarise the data. </a:t>
            </a:r>
            <a:endParaRPr b="1" dirty="0" sz="3200" lang="en-US"/>
          </a:p>
          <a:p>
            <a:pPr indent="-514350" lvl="0" marL="624078">
              <a:buFont typeface="+mj-lt"/>
              <a:buAutoNum type="alphaUcPeriod"/>
            </a:pPr>
            <a:r>
              <a:rPr b="1" dirty="0" sz="3200" lang="en-GB"/>
              <a:t>Make inferences about the data. This means that data which has been gathered on a sample can be used to indicate what is probably happening to the entire population so as to make judgement about them. </a:t>
            </a:r>
            <a:endParaRPr b="1" dirty="0" sz="3200" lang="en-US"/>
          </a:p>
          <a:p>
            <a:endParaRPr b="1" dirty="0" sz="3200" lang="en-US"/>
          </a:p>
        </p:txBody>
      </p:sp>
      <p:sp>
        <p:nvSpPr>
          <p:cNvPr id="1049671" name="Title 2"/>
          <p:cNvSpPr>
            <a:spLocks noGrp="1"/>
          </p:cNvSpPr>
          <p:nvPr>
            <p:ph type="title"/>
          </p:nvPr>
        </p:nvSpPr>
        <p:spPr/>
        <p:txBody>
          <a:bodyPr/>
          <a:p>
            <a:r>
              <a:rPr dirty="0" lang="en-US"/>
              <a:t>cont</a:t>
            </a:r>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078" name=""/>
        <p:cNvGrpSpPr/>
        <p:nvPr/>
      </p:nvGrpSpPr>
      <p:grpSpPr>
        <a:xfrm>
          <a:off x="0" y="0"/>
          <a:ext cx="0" cy="0"/>
          <a:chOff x="0" y="0"/>
          <a:chExt cx="0" cy="0"/>
        </a:xfrm>
      </p:grpSpPr>
      <p:sp>
        <p:nvSpPr>
          <p:cNvPr id="1049672" name="Content Placeholder 1"/>
          <p:cNvSpPr>
            <a:spLocks noGrp="1"/>
          </p:cNvSpPr>
          <p:nvPr>
            <p:ph idx="1"/>
          </p:nvPr>
        </p:nvSpPr>
        <p:spPr/>
        <p:txBody>
          <a:bodyPr>
            <a:normAutofit/>
          </a:bodyPr>
          <a:p>
            <a:r>
              <a:rPr b="1" dirty="0" sz="3600" lang="en-GB"/>
              <a:t>The process of data analysis involves the following steps:</a:t>
            </a:r>
            <a:endParaRPr b="1" dirty="0" sz="3600" lang="en-US"/>
          </a:p>
          <a:p>
            <a:pPr indent="-514350" lvl="0" marL="624078">
              <a:buFont typeface="+mj-lt"/>
              <a:buAutoNum type="alphaLcParenR"/>
            </a:pPr>
            <a:r>
              <a:rPr b="1" dirty="0" sz="3600" lang="en-GB"/>
              <a:t>Data cleaning </a:t>
            </a:r>
            <a:endParaRPr b="1" dirty="0" sz="3600" lang="en-US"/>
          </a:p>
          <a:p>
            <a:pPr indent="-514350" lvl="0" marL="624078">
              <a:buFont typeface="+mj-lt"/>
              <a:buAutoNum type="alphaLcParenR"/>
            </a:pPr>
            <a:r>
              <a:rPr b="1" dirty="0" sz="3600" lang="en-GB"/>
              <a:t>Sorting or tallying </a:t>
            </a:r>
            <a:endParaRPr b="1" dirty="0" sz="3600" lang="en-US"/>
          </a:p>
          <a:p>
            <a:pPr indent="-514350" lvl="0" marL="624078">
              <a:buFont typeface="+mj-lt"/>
              <a:buAutoNum type="alphaLcParenR"/>
            </a:pPr>
            <a:r>
              <a:rPr b="1" dirty="0" sz="3600" lang="en-GB"/>
              <a:t>Coding and entering data </a:t>
            </a:r>
            <a:endParaRPr b="1" dirty="0" sz="3600" lang="en-US"/>
          </a:p>
          <a:p>
            <a:pPr indent="-514350" lvl="0" marL="624078">
              <a:buFont typeface="+mj-lt"/>
              <a:buAutoNum type="alphaLcParenR"/>
            </a:pPr>
            <a:r>
              <a:rPr b="1" dirty="0" sz="3600" lang="en-GB"/>
              <a:t>Analysis of results</a:t>
            </a:r>
            <a:endParaRPr b="1" dirty="0" sz="3600" lang="en-US"/>
          </a:p>
          <a:p>
            <a:endParaRPr b="1" dirty="0" sz="3600" lang="en-US"/>
          </a:p>
        </p:txBody>
      </p:sp>
      <p:sp>
        <p:nvSpPr>
          <p:cNvPr id="1049673" name="Title 2"/>
          <p:cNvSpPr>
            <a:spLocks noGrp="1"/>
          </p:cNvSpPr>
          <p:nvPr>
            <p:ph type="title"/>
          </p:nvPr>
        </p:nvSpPr>
        <p:spPr/>
        <p:txBody>
          <a:bodyPr/>
          <a:p>
            <a:r>
              <a:rPr dirty="0" lang="en-US"/>
              <a:t>cont</a:t>
            </a:r>
          </a:p>
        </p:txBody>
      </p:sp>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079" name=""/>
        <p:cNvGrpSpPr/>
        <p:nvPr/>
      </p:nvGrpSpPr>
      <p:grpSpPr>
        <a:xfrm>
          <a:off x="0" y="0"/>
          <a:ext cx="0" cy="0"/>
          <a:chOff x="0" y="0"/>
          <a:chExt cx="0" cy="0"/>
        </a:xfrm>
      </p:grpSpPr>
      <p:sp>
        <p:nvSpPr>
          <p:cNvPr id="1049674" name="Content Placeholder 1"/>
          <p:cNvSpPr>
            <a:spLocks noGrp="1"/>
          </p:cNvSpPr>
          <p:nvPr>
            <p:ph idx="1"/>
          </p:nvPr>
        </p:nvSpPr>
        <p:spPr/>
        <p:txBody>
          <a:bodyPr>
            <a:normAutofit/>
          </a:bodyPr>
          <a:p>
            <a:pPr lvl="0"/>
            <a:r>
              <a:rPr b="1" dirty="0" lang="en-GB"/>
              <a:t>Find out 'missing data’. If one question is missing information in the majority of the questionnaires, then you can ignore it from </a:t>
            </a:r>
            <a:br>
              <a:rPr b="1" dirty="0" lang="en-GB"/>
            </a:br>
            <a:r>
              <a:rPr b="1" dirty="0" lang="en-GB"/>
              <a:t>the study. </a:t>
            </a:r>
            <a:endParaRPr b="1" dirty="0" lang="en-US"/>
          </a:p>
          <a:p>
            <a:r>
              <a:rPr b="1" dirty="0" lang="en-GB"/>
              <a:t>Correct mistakes committed by interviewers after confirming with them, for example, putting a tick against smoker instead of non-smoker</a:t>
            </a:r>
          </a:p>
          <a:p>
            <a:r>
              <a:rPr b="1" dirty="0" lang="en-GB"/>
              <a:t>Exclude all inconsistent information if you can not verify its correctness</a:t>
            </a:r>
            <a:endParaRPr b="1" dirty="0" lang="en-US"/>
          </a:p>
        </p:txBody>
      </p:sp>
      <p:sp>
        <p:nvSpPr>
          <p:cNvPr id="1049675" name="Title 2"/>
          <p:cNvSpPr>
            <a:spLocks noGrp="1"/>
          </p:cNvSpPr>
          <p:nvPr>
            <p:ph type="title"/>
          </p:nvPr>
        </p:nvSpPr>
        <p:spPr/>
        <p:txBody>
          <a:bodyPr>
            <a:normAutofit fontScale="90000"/>
          </a:bodyPr>
          <a:p>
            <a:pPr lvl="0"/>
            <a:br>
              <a:rPr dirty="0" sz="4400" lang="en-GB"/>
            </a:br>
            <a:r>
              <a:rPr dirty="0" sz="4400" lang="en-GB" err="1"/>
              <a:t>A.Data</a:t>
            </a:r>
            <a:r>
              <a:rPr dirty="0" sz="4400" lang="en-GB"/>
              <a:t> cleaning </a:t>
            </a:r>
            <a:br>
              <a:rPr dirty="0" sz="4400" lang="en-US"/>
            </a:br>
            <a:endParaRPr dirty="0" lang="en-US"/>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080" name=""/>
        <p:cNvGrpSpPr/>
        <p:nvPr/>
      </p:nvGrpSpPr>
      <p:grpSpPr>
        <a:xfrm>
          <a:off x="0" y="0"/>
          <a:ext cx="0" cy="0"/>
          <a:chOff x="0" y="0"/>
          <a:chExt cx="0" cy="0"/>
        </a:xfrm>
      </p:grpSpPr>
      <p:sp>
        <p:nvSpPr>
          <p:cNvPr id="1049676" name="Content Placeholder 1"/>
          <p:cNvSpPr>
            <a:spLocks noGrp="1"/>
          </p:cNvSpPr>
          <p:nvPr>
            <p:ph idx="1"/>
          </p:nvPr>
        </p:nvSpPr>
        <p:spPr/>
        <p:txBody>
          <a:bodyPr>
            <a:noAutofit/>
          </a:bodyPr>
          <a:p>
            <a:r>
              <a:rPr b="1" dirty="0" sz="3200" lang="en-GB"/>
              <a:t>Sorting is arranging raw data in groups or in a particular order. </a:t>
            </a:r>
          </a:p>
          <a:p>
            <a:r>
              <a:rPr b="1" dirty="0" sz="3200" lang="en-GB"/>
              <a:t>You should select a system of sorting which facilitates data analysis. For example, if you are collecting data on users of family planning, you may decide to sort your data into two groups, that is, users and non-users of family planning</a:t>
            </a:r>
            <a:endParaRPr b="1" dirty="0" sz="3200" lang="en-US"/>
          </a:p>
        </p:txBody>
      </p:sp>
      <p:sp>
        <p:nvSpPr>
          <p:cNvPr id="1049677" name="Title 2"/>
          <p:cNvSpPr>
            <a:spLocks noGrp="1"/>
          </p:cNvSpPr>
          <p:nvPr>
            <p:ph type="title"/>
          </p:nvPr>
        </p:nvSpPr>
        <p:spPr/>
        <p:txBody>
          <a:bodyPr>
            <a:normAutofit fontScale="90000"/>
          </a:bodyPr>
          <a:p>
            <a:pPr lvl="0"/>
            <a:br>
              <a:rPr dirty="0" sz="4400" lang="en-GB"/>
            </a:br>
            <a:r>
              <a:rPr dirty="0" sz="4400" lang="en-GB" err="1"/>
              <a:t>B.Sorting</a:t>
            </a:r>
            <a:r>
              <a:rPr dirty="0" sz="4400" lang="en-GB"/>
              <a:t> or tallying </a:t>
            </a:r>
            <a:br>
              <a:rPr dirty="0" sz="4400" lang="en-US"/>
            </a:br>
            <a:endParaRPr dirty="0" lang="en-US"/>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081" name=""/>
        <p:cNvGrpSpPr/>
        <p:nvPr/>
      </p:nvGrpSpPr>
      <p:grpSpPr>
        <a:xfrm>
          <a:off x="0" y="0"/>
          <a:ext cx="0" cy="0"/>
          <a:chOff x="0" y="0"/>
          <a:chExt cx="0" cy="0"/>
        </a:xfrm>
      </p:grpSpPr>
      <p:sp>
        <p:nvSpPr>
          <p:cNvPr id="1049678" name="Content Placeholder 1"/>
          <p:cNvSpPr>
            <a:spLocks noGrp="1"/>
          </p:cNvSpPr>
          <p:nvPr>
            <p:ph idx="1"/>
          </p:nvPr>
        </p:nvSpPr>
        <p:spPr/>
        <p:txBody>
          <a:bodyPr>
            <a:normAutofit/>
          </a:bodyPr>
          <a:p>
            <a:r>
              <a:rPr b="1" dirty="0" lang="en-GB"/>
              <a:t>if your questionnaire has open-ended questions, then you need to categorise all the responses given and assign numbers to them. </a:t>
            </a:r>
            <a:endParaRPr b="1" dirty="0" lang="en-US"/>
          </a:p>
          <a:p>
            <a:r>
              <a:rPr b="1" dirty="0" lang="en-GB"/>
              <a:t>Data which has been sorted or arranged into some order according to magnitude is called an array</a:t>
            </a:r>
          </a:p>
          <a:p>
            <a:r>
              <a:rPr b="1" dirty="0" lang="en-GB"/>
              <a:t>Raw and arrayed data are ungrouped. To help you group data you use a tally sheet.</a:t>
            </a:r>
            <a:endParaRPr b="1" dirty="0" lang="en-US"/>
          </a:p>
          <a:p>
            <a:r>
              <a:rPr b="1" dirty="0" lang="en-GB"/>
              <a:t>Tallying is the setting up of classes or clusters which are tied by a slanting stroke</a:t>
            </a:r>
            <a:r>
              <a:rPr dirty="0" lang="en-GB"/>
              <a:t>. </a:t>
            </a:r>
            <a:endParaRPr b="1" dirty="0" lang="en-US"/>
          </a:p>
        </p:txBody>
      </p:sp>
      <p:sp>
        <p:nvSpPr>
          <p:cNvPr id="1049679" name="Title 2"/>
          <p:cNvSpPr>
            <a:spLocks noGrp="1"/>
          </p:cNvSpPr>
          <p:nvPr>
            <p:ph type="title"/>
          </p:nvPr>
        </p:nvSpPr>
        <p:spPr/>
        <p:txBody>
          <a:bodyPr/>
          <a:p>
            <a:r>
              <a:rPr dirty="0" lang="en-US"/>
              <a:t>CONT</a:t>
            </a:r>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082" name=""/>
        <p:cNvGrpSpPr/>
        <p:nvPr/>
      </p:nvGrpSpPr>
      <p:grpSpPr>
        <a:xfrm>
          <a:off x="0" y="0"/>
          <a:ext cx="0" cy="0"/>
          <a:chOff x="0" y="0"/>
          <a:chExt cx="0" cy="0"/>
        </a:xfrm>
      </p:grpSpPr>
      <p:sp>
        <p:nvSpPr>
          <p:cNvPr id="1049680" name="Content Placeholder 1"/>
          <p:cNvSpPr>
            <a:spLocks noGrp="1"/>
          </p:cNvSpPr>
          <p:nvPr>
            <p:ph idx="1"/>
          </p:nvPr>
        </p:nvSpPr>
        <p:spPr/>
        <p:txBody>
          <a:bodyPr/>
          <a:p>
            <a:r>
              <a:rPr b="1" dirty="0" sz="3200" lang="en-GB"/>
              <a:t>Usually four vertical strokes are made then a fifth stroke is drawn through them to represent the fifth item. Each cluster represents specific identifiable characteristics of the specified data. </a:t>
            </a:r>
          </a:p>
          <a:p>
            <a:r>
              <a:rPr b="1" dirty="0" sz="3200" lang="en-GB"/>
              <a:t>This data is then presented using a frequency distribution </a:t>
            </a:r>
            <a:r>
              <a:rPr dirty="0" lang="en-GB"/>
              <a:t>table</a:t>
            </a:r>
            <a:endParaRPr dirty="0" lang="en-US"/>
          </a:p>
        </p:txBody>
      </p:sp>
      <p:sp>
        <p:nvSpPr>
          <p:cNvPr id="1049681" name="Title 2"/>
          <p:cNvSpPr>
            <a:spLocks noGrp="1"/>
          </p:cNvSpPr>
          <p:nvPr>
            <p:ph type="title"/>
          </p:nvPr>
        </p:nvSpPr>
        <p:spPr/>
        <p:txBody>
          <a:bodyPr/>
          <a:p>
            <a:r>
              <a:rPr dirty="0" lang="en-US"/>
              <a:t>CONT</a:t>
            </a:r>
          </a:p>
        </p:txBody>
      </p:sp>
    </p:spTree>
  </p:cSld>
  <p:clrMapOvr>
    <a:masterClrMapping/>
  </p:clrMapOvr>
</p:sld>
</file>

<file path=ppt/slides/slide506.xml><?xml version="1.0" encoding="utf-8"?>
<p:sld xmlns:a="http://schemas.openxmlformats.org/drawingml/2006/main" xmlns:r="http://schemas.openxmlformats.org/officeDocument/2006/relationships" xmlns:p="http://schemas.openxmlformats.org/presentationml/2006/main">
  <p:cSld>
    <p:spTree>
      <p:nvGrpSpPr>
        <p:cNvPr id="1083" name=""/>
        <p:cNvGrpSpPr/>
        <p:nvPr/>
      </p:nvGrpSpPr>
      <p:grpSpPr>
        <a:xfrm>
          <a:off x="0" y="0"/>
          <a:ext cx="0" cy="0"/>
          <a:chOff x="0" y="0"/>
          <a:chExt cx="0" cy="0"/>
        </a:xfrm>
      </p:grpSpPr>
      <p:graphicFrame>
        <p:nvGraphicFramePr>
          <p:cNvPr id="4194304" name="Content Placeholder 4"/>
          <p:cNvGraphicFramePr>
            <a:graphicFrameLocks noGrp="1"/>
          </p:cNvGraphicFramePr>
          <p:nvPr>
            <p:ph idx="1"/>
          </p:nvPr>
        </p:nvGraphicFramePr>
        <p:xfrm>
          <a:off x="457200" y="1521778"/>
          <a:ext cx="8229600" cy="5059680"/>
        </p:xfrm>
        <a:graphic>
          <a:graphicData uri="http://schemas.openxmlformats.org/drawingml/2006/table">
            <a:tbl>
              <a:tblPr firstRow="1" bandRow="1">
                <a:tableStyleId>{5C22544A-7EE6-4342-B048-85BDC9FD1C3A}</a:tableStyleId>
              </a:tblPr>
              <a:tblGrid>
                <a:gridCol w="2057400"/>
                <a:gridCol w="2057400"/>
                <a:gridCol w="2057400"/>
                <a:gridCol w="2057400"/>
              </a:tblGrid>
              <a:tr h="571778">
                <a:tc>
                  <a:txBody>
                    <a:bodyPr/>
                    <a:p>
                      <a:pPr algn="just" marL="0" marR="0">
                        <a:lnSpc>
                          <a:spcPct val="115000"/>
                        </a:lnSpc>
                        <a:spcBef>
                          <a:spcPts val="0"/>
                        </a:spcBef>
                        <a:spcAft>
                          <a:spcPts val="0"/>
                        </a:spcAft>
                      </a:pPr>
                      <a:r>
                        <a:rPr b="1" dirty="0" sz="2400" lang="en-US">
                          <a:latin typeface="Arial"/>
                          <a:ea typeface="Times New Roman"/>
                          <a:cs typeface="Times New Roman"/>
                        </a:rPr>
                        <a:t>Age in years</a:t>
                      </a:r>
                      <a:endParaRPr b="1" dirty="0" sz="24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Tally</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Number of patients</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Percentage</a:t>
                      </a:r>
                      <a:endParaRPr b="1"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0-4</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IIIII </a:t>
                      </a:r>
                      <a:r>
                        <a:rPr b="1" dirty="0" sz="2800" lang="en-US" err="1">
                          <a:latin typeface="Arial"/>
                          <a:ea typeface="Times New Roman"/>
                          <a:cs typeface="Times New Roman"/>
                        </a:rPr>
                        <a:t>IIIII</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10</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33</a:t>
                      </a:r>
                      <a:endParaRPr b="1" dirty="0"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5-9</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IIIII II</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7</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23</a:t>
                      </a:r>
                      <a:endParaRPr b="1"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10-14</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IIII</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4</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14</a:t>
                      </a:r>
                      <a:endParaRPr b="1"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15-19</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III</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3</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10</a:t>
                      </a:r>
                      <a:endParaRPr b="1"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20-24</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III</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3</a:t>
                      </a:r>
                      <a:endParaRPr b="1" dirty="0"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10</a:t>
                      </a:r>
                      <a:endParaRPr b="1" dirty="0"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25-29</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III</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3</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10</a:t>
                      </a:r>
                      <a:endParaRPr b="1" dirty="0" sz="2800" lang="en-US">
                        <a:latin typeface="Calibri"/>
                        <a:ea typeface="Calibri"/>
                        <a:cs typeface="Times New Roman"/>
                      </a:endParaRPr>
                    </a:p>
                  </a:txBody>
                  <a:tcPr marL="9525" marR="9525" marT="9525" marB="9525" anchor="ctr"/>
                </a:tc>
              </a:tr>
              <a:tr h="571778">
                <a:tc>
                  <a:txBody>
                    <a:bodyPr/>
                    <a:p>
                      <a:pPr algn="just" marL="0" marR="0">
                        <a:lnSpc>
                          <a:spcPct val="115000"/>
                        </a:lnSpc>
                        <a:spcBef>
                          <a:spcPts val="0"/>
                        </a:spcBef>
                        <a:spcAft>
                          <a:spcPts val="0"/>
                        </a:spcAft>
                      </a:pPr>
                      <a:r>
                        <a:rPr b="1" dirty="0" sz="3200" lang="en-US">
                          <a:latin typeface="Arial"/>
                          <a:ea typeface="Times New Roman"/>
                          <a:cs typeface="Times New Roman"/>
                        </a:rPr>
                        <a:t>Total</a:t>
                      </a:r>
                      <a:endParaRPr b="1" dirty="0" sz="32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  </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2800" lang="en-US">
                          <a:latin typeface="Arial"/>
                          <a:ea typeface="Times New Roman"/>
                          <a:cs typeface="Times New Roman"/>
                        </a:rPr>
                        <a:t>30</a:t>
                      </a:r>
                      <a:endParaRPr b="1" sz="28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2800" lang="en-US">
                          <a:latin typeface="Arial"/>
                          <a:ea typeface="Times New Roman"/>
                          <a:cs typeface="Times New Roman"/>
                        </a:rPr>
                        <a:t>100</a:t>
                      </a:r>
                      <a:endParaRPr b="1" dirty="0" sz="2800" lang="en-US">
                        <a:latin typeface="Calibri"/>
                        <a:ea typeface="Calibri"/>
                        <a:cs typeface="Times New Roman"/>
                      </a:endParaRPr>
                    </a:p>
                  </a:txBody>
                  <a:tcPr marL="9525" marR="9525" marT="9525" marB="9525" anchor="ctr"/>
                </a:tc>
              </a:tr>
            </a:tbl>
          </a:graphicData>
        </a:graphic>
      </p:graphicFrame>
      <p:sp>
        <p:nvSpPr>
          <p:cNvPr id="1049682" name="Title 2"/>
          <p:cNvSpPr>
            <a:spLocks noGrp="1"/>
          </p:cNvSpPr>
          <p:nvPr>
            <p:ph type="title"/>
          </p:nvPr>
        </p:nvSpPr>
        <p:spPr/>
        <p:txBody>
          <a:bodyPr>
            <a:normAutofit fontScale="90000"/>
          </a:bodyPr>
          <a:p>
            <a:br>
              <a:rPr dirty="0" lang="en-GB"/>
            </a:br>
            <a:r>
              <a:rPr dirty="0" sz="3600" lang="en-GB"/>
              <a:t>Frequency Distribution Table of the Ages of Patients seen at Health Centre X</a:t>
            </a:r>
            <a:br>
              <a:rPr dirty="0" lang="en-US"/>
            </a:br>
            <a:endParaRPr dirty="0" lang="en-US"/>
          </a:p>
        </p:txBody>
      </p:sp>
    </p:spTree>
  </p:cSld>
  <p:clrMapOvr>
    <a:masterClrMapping/>
  </p:clrMapOvr>
</p:sld>
</file>

<file path=ppt/slides/slide507.xml><?xml version="1.0" encoding="utf-8"?>
<p:sld xmlns:a="http://schemas.openxmlformats.org/drawingml/2006/main" xmlns:r="http://schemas.openxmlformats.org/officeDocument/2006/relationships" xmlns:p="http://schemas.openxmlformats.org/presentationml/2006/main">
  <p:cSld>
    <p:spTree>
      <p:nvGrpSpPr>
        <p:cNvPr id="1084" name=""/>
        <p:cNvGrpSpPr/>
        <p:nvPr/>
      </p:nvGrpSpPr>
      <p:grpSpPr>
        <a:xfrm>
          <a:off x="0" y="0"/>
          <a:ext cx="0" cy="0"/>
          <a:chOff x="0" y="0"/>
          <a:chExt cx="0" cy="0"/>
        </a:xfrm>
      </p:grpSpPr>
      <p:sp>
        <p:nvSpPr>
          <p:cNvPr id="1049683" name="Content Placeholder 1"/>
          <p:cNvSpPr>
            <a:spLocks noGrp="1"/>
          </p:cNvSpPr>
          <p:nvPr>
            <p:ph idx="1"/>
          </p:nvPr>
        </p:nvSpPr>
        <p:spPr/>
        <p:txBody>
          <a:bodyPr>
            <a:normAutofit fontScale="92500"/>
          </a:bodyPr>
          <a:p>
            <a:r>
              <a:rPr b="1" dirty="0" sz="3200" lang="en-GB"/>
              <a:t>This involves the conversion of data into numerical codes which represent attributes or measurements of the variables.</a:t>
            </a:r>
          </a:p>
          <a:p>
            <a:r>
              <a:rPr b="1" dirty="0" sz="3200" lang="en-GB"/>
              <a:t> Coding eases the burden of calculation.</a:t>
            </a:r>
          </a:p>
          <a:p>
            <a:r>
              <a:rPr b="1" dirty="0" sz="3200" lang="en-GB"/>
              <a:t> The use of computers has simplified the process of data coding and entry. Computers save time and increase the accuracy of results.</a:t>
            </a:r>
            <a:endParaRPr b="1" dirty="0" sz="3200" lang="en-US"/>
          </a:p>
          <a:p>
            <a:pPr>
              <a:buNone/>
            </a:pPr>
            <a:endParaRPr dirty="0" lang="en-US"/>
          </a:p>
        </p:txBody>
      </p:sp>
      <p:sp>
        <p:nvSpPr>
          <p:cNvPr id="1049684" name="Title 2"/>
          <p:cNvSpPr>
            <a:spLocks noGrp="1"/>
          </p:cNvSpPr>
          <p:nvPr>
            <p:ph type="title"/>
          </p:nvPr>
        </p:nvSpPr>
        <p:spPr/>
        <p:txBody>
          <a:bodyPr>
            <a:normAutofit fontScale="90000"/>
          </a:bodyPr>
          <a:p>
            <a:br>
              <a:rPr dirty="0" lang="en-GB"/>
            </a:br>
            <a:r>
              <a:rPr dirty="0" lang="en-GB"/>
              <a:t>Coding and Entering Data </a:t>
            </a:r>
            <a:br>
              <a:rPr dirty="0" lang="en-US"/>
            </a:br>
            <a:endParaRPr dirty="0" lang="en-US"/>
          </a:p>
        </p:txBody>
      </p:sp>
    </p:spTree>
  </p:cSld>
  <p:clrMapOvr>
    <a:masterClrMapping/>
  </p:clrMapOvr>
</p:sld>
</file>

<file path=ppt/slides/slide508.xml><?xml version="1.0" encoding="utf-8"?>
<p:sld xmlns:a="http://schemas.openxmlformats.org/drawingml/2006/main" xmlns:r="http://schemas.openxmlformats.org/officeDocument/2006/relationships" xmlns:p="http://schemas.openxmlformats.org/presentationml/2006/main">
  <p:cSld>
    <p:spTree>
      <p:nvGrpSpPr>
        <p:cNvPr id="1085" name=""/>
        <p:cNvGrpSpPr/>
        <p:nvPr/>
      </p:nvGrpSpPr>
      <p:grpSpPr>
        <a:xfrm>
          <a:off x="0" y="0"/>
          <a:ext cx="0" cy="0"/>
          <a:chOff x="0" y="0"/>
          <a:chExt cx="0" cy="0"/>
        </a:xfrm>
      </p:grpSpPr>
      <p:sp>
        <p:nvSpPr>
          <p:cNvPr id="1049685" name="Content Placeholder 1"/>
          <p:cNvSpPr>
            <a:spLocks noGrp="1"/>
          </p:cNvSpPr>
          <p:nvPr>
            <p:ph idx="1"/>
          </p:nvPr>
        </p:nvSpPr>
        <p:spPr/>
        <p:txBody>
          <a:bodyPr>
            <a:noAutofit/>
          </a:bodyPr>
          <a:p>
            <a:r>
              <a:rPr b="1" dirty="0" sz="3200" lang="en-GB"/>
              <a:t>Once you sort and code your data you are now ready to analyse it. There are two types of analysis that are carried out on data. </a:t>
            </a:r>
            <a:endParaRPr b="1" dirty="0" sz="3200" lang="en-US"/>
          </a:p>
          <a:p>
            <a:pPr lvl="1">
              <a:buFont typeface="Wingdings" pitchFamily="2" charset="2"/>
              <a:buChar char="q"/>
            </a:pPr>
            <a:r>
              <a:rPr b="1" dirty="0" sz="3200" lang="en-GB"/>
              <a:t> Qualitative analysis </a:t>
            </a:r>
            <a:endParaRPr b="1" dirty="0" sz="3200" lang="en-US"/>
          </a:p>
          <a:p>
            <a:pPr lvl="1">
              <a:buFont typeface="Wingdings" pitchFamily="2" charset="2"/>
              <a:buChar char="q"/>
            </a:pPr>
            <a:r>
              <a:rPr b="1" dirty="0" sz="3200" lang="en-GB"/>
              <a:t> Quantitative analysis</a:t>
            </a:r>
            <a:endParaRPr b="1" dirty="0" sz="3200" lang="en-US"/>
          </a:p>
          <a:p>
            <a:r>
              <a:rPr b="1" dirty="0" sz="3200" lang="en-GB"/>
              <a:t>Qualitative analysis is usually applied on data which can be counted but can not be measured, such as, colour</a:t>
            </a:r>
            <a:r>
              <a:rPr b="1" dirty="0" sz="2800" lang="en-GB"/>
              <a:t>.</a:t>
            </a:r>
          </a:p>
        </p:txBody>
      </p:sp>
      <p:sp>
        <p:nvSpPr>
          <p:cNvPr id="1049686" name="Title 2"/>
          <p:cNvSpPr>
            <a:spLocks noGrp="1"/>
          </p:cNvSpPr>
          <p:nvPr>
            <p:ph type="title"/>
          </p:nvPr>
        </p:nvSpPr>
        <p:spPr/>
        <p:txBody>
          <a:bodyPr>
            <a:normAutofit fontScale="90000"/>
          </a:bodyPr>
          <a:p>
            <a:br>
              <a:rPr dirty="0" lang="en-GB"/>
            </a:br>
            <a:r>
              <a:rPr dirty="0" lang="en-GB"/>
              <a:t>Analysis of Results </a:t>
            </a:r>
            <a:br>
              <a:rPr dirty="0" lang="en-US"/>
            </a:br>
            <a:endParaRPr dirty="0" lang="en-US"/>
          </a:p>
        </p:txBody>
      </p:sp>
    </p:spTree>
  </p:cSld>
  <p:clrMapOvr>
    <a:masterClrMapping/>
  </p:clrMapOvr>
</p:sld>
</file>

<file path=ppt/slides/slide509.xml><?xml version="1.0" encoding="utf-8"?>
<p:sld xmlns:a="http://schemas.openxmlformats.org/drawingml/2006/main" xmlns:r="http://schemas.openxmlformats.org/officeDocument/2006/relationships" xmlns:p="http://schemas.openxmlformats.org/presentationml/2006/main">
  <p:cSld>
    <p:spTree>
      <p:nvGrpSpPr>
        <p:cNvPr id="1086" name=""/>
        <p:cNvGrpSpPr/>
        <p:nvPr/>
      </p:nvGrpSpPr>
      <p:grpSpPr>
        <a:xfrm>
          <a:off x="0" y="0"/>
          <a:ext cx="0" cy="0"/>
          <a:chOff x="0" y="0"/>
          <a:chExt cx="0" cy="0"/>
        </a:xfrm>
      </p:grpSpPr>
      <p:sp>
        <p:nvSpPr>
          <p:cNvPr id="1049687" name="Content Placeholder 1"/>
          <p:cNvSpPr>
            <a:spLocks noGrp="1"/>
          </p:cNvSpPr>
          <p:nvPr>
            <p:ph idx="1"/>
          </p:nvPr>
        </p:nvSpPr>
        <p:spPr/>
        <p:txBody>
          <a:bodyPr>
            <a:normAutofit lnSpcReduction="10000"/>
          </a:bodyPr>
          <a:p>
            <a:r>
              <a:rPr b="1" dirty="0" sz="3200" lang="en-GB"/>
              <a:t> It allows you to analyse the information in a systematic way in order to reach some useful conclusions and recommendations</a:t>
            </a:r>
            <a:endParaRPr b="1" dirty="0" sz="3200" lang="en-US"/>
          </a:p>
          <a:p>
            <a:r>
              <a:rPr b="1" dirty="0" sz="3200" lang="en-GB"/>
              <a:t>Quantitative analysis on the other hand, is usually applied to data that can be given a numerical basis or can be measured, for example, age in years, weight in kilograms. </a:t>
            </a:r>
            <a:endParaRPr b="1" dirty="0" sz="3200" lang="en-US"/>
          </a:p>
          <a:p>
            <a:endParaRPr dirty="0" lang="en-US"/>
          </a:p>
        </p:txBody>
      </p:sp>
      <p:sp>
        <p:nvSpPr>
          <p:cNvPr id="1049688" name="Title 2"/>
          <p:cNvSpPr>
            <a:spLocks noGrp="1"/>
          </p:cNvSpPr>
          <p:nvPr>
            <p:ph type="title"/>
          </p:nvPr>
        </p:nvSpPr>
        <p:spPr/>
        <p:txBody>
          <a:bodyPr/>
          <a:p>
            <a:r>
              <a:rPr dirty="0" lang="en-US"/>
              <a:t>CONT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8759" name="Content Placeholder 1"/>
          <p:cNvSpPr>
            <a:spLocks noGrp="1"/>
          </p:cNvSpPr>
          <p:nvPr>
            <p:ph idx="1"/>
          </p:nvPr>
        </p:nvSpPr>
        <p:spPr/>
        <p:txBody>
          <a:bodyPr/>
          <a:p>
            <a:r>
              <a:rPr b="1" dirty="0" lang="en-US"/>
              <a:t>In all suspected treatment failures, examination of well prepared thin and thick blood smears under light microscopy must be performed.</a:t>
            </a:r>
          </a:p>
          <a:p>
            <a:r>
              <a:rPr b="1" dirty="0" lang="en-US"/>
              <a:t>Confirmed cases of treatment failure should be treated with second line drugs</a:t>
            </a:r>
          </a:p>
          <a:p>
            <a:r>
              <a:rPr b="1" dirty="0" lang="en-US"/>
              <a:t>In cases where the cause of treatment failure is established to be non compliance, the same course of first line drugs may be used</a:t>
            </a:r>
            <a:r>
              <a:rPr dirty="0" lang="en-US"/>
              <a:t>.</a:t>
            </a:r>
          </a:p>
        </p:txBody>
      </p:sp>
      <p:sp>
        <p:nvSpPr>
          <p:cNvPr id="1048760" name="Title 2"/>
          <p:cNvSpPr>
            <a:spLocks noGrp="1"/>
          </p:cNvSpPr>
          <p:nvPr>
            <p:ph type="title"/>
          </p:nvPr>
        </p:nvSpPr>
        <p:spPr/>
        <p:txBody>
          <a:bodyPr/>
          <a:p>
            <a:r>
              <a:rPr dirty="0" lang="en-US"/>
              <a:t>cont</a:t>
            </a:r>
          </a:p>
        </p:txBody>
      </p:sp>
    </p:spTree>
  </p:cSld>
  <p:clrMapOvr>
    <a:masterClrMapping/>
  </p:clrMapOvr>
</p:sld>
</file>

<file path=ppt/slides/slide510.xml><?xml version="1.0" encoding="utf-8"?>
<p:sld xmlns:a="http://schemas.openxmlformats.org/drawingml/2006/main" xmlns:r="http://schemas.openxmlformats.org/officeDocument/2006/relationships" xmlns:p="http://schemas.openxmlformats.org/presentationml/2006/main">
  <p:cSld>
    <p:spTree>
      <p:nvGrpSpPr>
        <p:cNvPr id="1087" name=""/>
        <p:cNvGrpSpPr/>
        <p:nvPr/>
      </p:nvGrpSpPr>
      <p:grpSpPr>
        <a:xfrm>
          <a:off x="0" y="0"/>
          <a:ext cx="0" cy="0"/>
          <a:chOff x="0" y="0"/>
          <a:chExt cx="0" cy="0"/>
        </a:xfrm>
      </p:grpSpPr>
      <p:sp>
        <p:nvSpPr>
          <p:cNvPr id="1049689" name="Content Placeholder 1"/>
          <p:cNvSpPr>
            <a:spLocks noGrp="1"/>
          </p:cNvSpPr>
          <p:nvPr>
            <p:ph idx="1"/>
          </p:nvPr>
        </p:nvSpPr>
        <p:spPr/>
        <p:txBody>
          <a:bodyPr>
            <a:normAutofit/>
          </a:bodyPr>
          <a:p>
            <a:r>
              <a:rPr b="1" dirty="0" sz="3200" lang="en-GB"/>
              <a:t>Once you have grouped your data, there are many ways of presenting it</a:t>
            </a:r>
          </a:p>
          <a:p>
            <a:pPr indent="-514350" lvl="0" marL="624078">
              <a:buFont typeface="+mj-lt"/>
              <a:buAutoNum type="alphaLcParenR"/>
            </a:pPr>
            <a:r>
              <a:rPr b="1" dirty="0" sz="3200" lang="en-GB"/>
              <a:t>Tabular presentation </a:t>
            </a:r>
            <a:endParaRPr b="1" dirty="0" sz="3200" lang="en-US"/>
          </a:p>
          <a:p>
            <a:pPr indent="-514350" lvl="0" marL="624078">
              <a:buFont typeface="+mj-lt"/>
              <a:buAutoNum type="alphaLcParenR"/>
            </a:pPr>
            <a:r>
              <a:rPr b="1" dirty="0" sz="3200" lang="en-GB"/>
              <a:t>Graphical presentation</a:t>
            </a:r>
            <a:endParaRPr b="1" dirty="0" sz="3200" lang="en-US"/>
          </a:p>
          <a:p>
            <a:endParaRPr b="1" dirty="0" sz="3200" lang="en-US"/>
          </a:p>
        </p:txBody>
      </p:sp>
      <p:sp>
        <p:nvSpPr>
          <p:cNvPr id="1049690" name="Title 2"/>
          <p:cNvSpPr>
            <a:spLocks noGrp="1"/>
          </p:cNvSpPr>
          <p:nvPr>
            <p:ph type="title"/>
          </p:nvPr>
        </p:nvSpPr>
        <p:spPr/>
        <p:txBody>
          <a:bodyPr>
            <a:normAutofit fontScale="90000"/>
          </a:bodyPr>
          <a:p>
            <a:br>
              <a:rPr dirty="0" lang="en-GB"/>
            </a:br>
            <a:r>
              <a:rPr dirty="0" lang="en-GB"/>
              <a:t>Data Presentation </a:t>
            </a:r>
            <a:br>
              <a:rPr dirty="0" lang="en-US"/>
            </a:br>
            <a:endParaRPr dirty="0" lang="en-US"/>
          </a:p>
        </p:txBody>
      </p:sp>
    </p:spTree>
  </p:cSld>
  <p:clrMapOvr>
    <a:masterClrMapping/>
  </p:clrMapOvr>
</p:sld>
</file>

<file path=ppt/slides/slide511.xml><?xml version="1.0" encoding="utf-8"?>
<p:sld xmlns:a="http://schemas.openxmlformats.org/drawingml/2006/main" xmlns:r="http://schemas.openxmlformats.org/officeDocument/2006/relationships" xmlns:p="http://schemas.openxmlformats.org/presentationml/2006/main">
  <p:cSld>
    <p:spTree>
      <p:nvGrpSpPr>
        <p:cNvPr id="1088" name=""/>
        <p:cNvGrpSpPr/>
        <p:nvPr/>
      </p:nvGrpSpPr>
      <p:grpSpPr>
        <a:xfrm>
          <a:off x="0" y="0"/>
          <a:ext cx="0" cy="0"/>
          <a:chOff x="0" y="0"/>
          <a:chExt cx="0" cy="0"/>
        </a:xfrm>
      </p:grpSpPr>
      <p:sp>
        <p:nvSpPr>
          <p:cNvPr id="1049691" name="Content Placeholder 1"/>
          <p:cNvSpPr>
            <a:spLocks noGrp="1"/>
          </p:cNvSpPr>
          <p:nvPr>
            <p:ph idx="1"/>
          </p:nvPr>
        </p:nvSpPr>
        <p:spPr/>
        <p:txBody>
          <a:bodyPr/>
          <a:p>
            <a:pPr algn="just"/>
            <a:r>
              <a:rPr b="1" dirty="0" lang="en-GB"/>
              <a:t>This covers the various tables that are used to present data, for example, frequency distribution table.</a:t>
            </a:r>
          </a:p>
          <a:p>
            <a:pPr algn="just"/>
            <a:endParaRPr b="1" dirty="0" lang="en-GB"/>
          </a:p>
          <a:p>
            <a:pPr algn="just"/>
            <a:r>
              <a:rPr b="1" dirty="0" lang="en-GB"/>
              <a:t>The presentation of data in a frequency table shows the classes and the frequency of each class</a:t>
            </a:r>
            <a:r>
              <a:rPr dirty="0" lang="en-US"/>
              <a:t>.</a:t>
            </a:r>
            <a:endParaRPr b="1" dirty="0" lang="en-US"/>
          </a:p>
        </p:txBody>
      </p:sp>
      <p:sp>
        <p:nvSpPr>
          <p:cNvPr id="1049692" name="Title 2"/>
          <p:cNvSpPr>
            <a:spLocks noGrp="1"/>
          </p:cNvSpPr>
          <p:nvPr>
            <p:ph type="title"/>
          </p:nvPr>
        </p:nvSpPr>
        <p:spPr/>
        <p:txBody>
          <a:bodyPr>
            <a:normAutofit fontScale="90000"/>
          </a:bodyPr>
          <a:p>
            <a:pPr lvl="0"/>
            <a:br>
              <a:rPr dirty="0" sz="4400" lang="en-GB"/>
            </a:br>
            <a:r>
              <a:rPr dirty="0" sz="4400" lang="en-GB"/>
              <a:t>Tabular presentation </a:t>
            </a:r>
            <a:br>
              <a:rPr dirty="0" sz="4400" lang="en-US"/>
            </a:br>
            <a:endParaRPr dirty="0" lang="en-US"/>
          </a:p>
        </p:txBody>
      </p:sp>
    </p:spTree>
  </p:cSld>
  <p:clrMapOvr>
    <a:masterClrMapping/>
  </p:clrMapOvr>
</p:sld>
</file>

<file path=ppt/slides/slide512.xml><?xml version="1.0" encoding="utf-8"?>
<p:sld xmlns:a="http://schemas.openxmlformats.org/drawingml/2006/main" xmlns:r="http://schemas.openxmlformats.org/officeDocument/2006/relationships" xmlns:p="http://schemas.openxmlformats.org/presentationml/2006/main">
  <p:cSld>
    <p:spTree>
      <p:nvGrpSpPr>
        <p:cNvPr id="1089"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457200" y="1481138"/>
          <a:ext cx="8229600" cy="5180838"/>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p>
                      <a:pPr algn="just" marL="0" marR="0">
                        <a:lnSpc>
                          <a:spcPct val="115000"/>
                        </a:lnSpc>
                        <a:spcBef>
                          <a:spcPts val="0"/>
                        </a:spcBef>
                        <a:spcAft>
                          <a:spcPts val="0"/>
                        </a:spcAft>
                      </a:pPr>
                      <a:r>
                        <a:rPr b="1" dirty="0" sz="3600" lang="en-US">
                          <a:latin typeface="Arial"/>
                          <a:ea typeface="Times New Roman"/>
                          <a:cs typeface="Times New Roman"/>
                        </a:rPr>
                        <a:t>Age</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Male</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Female</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Total</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dirty="0" sz="3600" lang="en-US">
                          <a:latin typeface="Arial"/>
                          <a:ea typeface="Times New Roman"/>
                          <a:cs typeface="Times New Roman"/>
                        </a:rPr>
                        <a:t>0-4</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25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25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50</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27</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sz="3600" lang="en-US">
                          <a:latin typeface="Arial"/>
                          <a:ea typeface="Times New Roman"/>
                          <a:cs typeface="Times New Roman"/>
                        </a:rPr>
                        <a:t>5-9</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20</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25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45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24.5</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sz="3600" lang="en-US">
                          <a:latin typeface="Arial"/>
                          <a:ea typeface="Times New Roman"/>
                          <a:cs typeface="Times New Roman"/>
                        </a:rPr>
                        <a:t>10-14</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30</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16</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sz="3600" lang="en-US">
                          <a:latin typeface="Arial"/>
                          <a:ea typeface="Times New Roman"/>
                          <a:cs typeface="Times New Roman"/>
                        </a:rPr>
                        <a:t>15-50</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15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30</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45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24.5</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sz="3600" lang="en-US">
                          <a:latin typeface="Arial"/>
                          <a:ea typeface="Times New Roman"/>
                          <a:cs typeface="Times New Roman"/>
                        </a:rPr>
                        <a:t>51+</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10</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8</a:t>
                      </a:r>
                      <a:endParaRPr b="1" sz="3600" lang="en-US">
                        <a:latin typeface="Calibri"/>
                        <a:ea typeface="Calibri"/>
                        <a:cs typeface="Times New Roman"/>
                      </a:endParaRPr>
                    </a:p>
                  </a:txBody>
                  <a:tcPr marL="9525" marR="9525" marT="9525" marB="9525" anchor="ctr"/>
                </a:tc>
              </a:tr>
              <a:tr h="370840">
                <a:tc>
                  <a:txBody>
                    <a:bodyPr/>
                    <a:p>
                      <a:pPr algn="just" marL="0" marR="0">
                        <a:lnSpc>
                          <a:spcPct val="115000"/>
                        </a:lnSpc>
                        <a:spcBef>
                          <a:spcPts val="0"/>
                        </a:spcBef>
                        <a:spcAft>
                          <a:spcPts val="0"/>
                        </a:spcAft>
                      </a:pPr>
                      <a:r>
                        <a:rPr b="1" sz="3600" lang="en-US">
                          <a:latin typeface="Arial"/>
                          <a:ea typeface="Times New Roman"/>
                          <a:cs typeface="Times New Roman"/>
                        </a:rPr>
                        <a:t>All Ages</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80</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sz="3600" lang="en-US">
                          <a:latin typeface="Arial"/>
                          <a:ea typeface="Times New Roman"/>
                          <a:cs typeface="Times New Roman"/>
                        </a:rPr>
                        <a:t>105</a:t>
                      </a:r>
                      <a:endParaRPr b="1"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185</a:t>
                      </a:r>
                      <a:endParaRPr b="1" dirty="0" sz="3600" lang="en-US">
                        <a:latin typeface="Calibri"/>
                        <a:ea typeface="Calibri"/>
                        <a:cs typeface="Times New Roman"/>
                      </a:endParaRPr>
                    </a:p>
                  </a:txBody>
                  <a:tcPr marL="9525" marR="9525" marT="9525" marB="9525" anchor="ctr"/>
                </a:tc>
                <a:tc>
                  <a:txBody>
                    <a:bodyPr/>
                    <a:p>
                      <a:pPr algn="just" marL="0" marR="0">
                        <a:lnSpc>
                          <a:spcPct val="115000"/>
                        </a:lnSpc>
                        <a:spcBef>
                          <a:spcPts val="0"/>
                        </a:spcBef>
                        <a:spcAft>
                          <a:spcPts val="0"/>
                        </a:spcAft>
                      </a:pPr>
                      <a:r>
                        <a:rPr b="1" dirty="0" sz="3600" lang="en-US">
                          <a:latin typeface="Arial"/>
                          <a:ea typeface="Times New Roman"/>
                          <a:cs typeface="Times New Roman"/>
                        </a:rPr>
                        <a:t>100%</a:t>
                      </a:r>
                      <a:endParaRPr b="1" dirty="0" sz="3600" lang="en-US">
                        <a:latin typeface="Calibri"/>
                        <a:ea typeface="Calibri"/>
                        <a:cs typeface="Times New Roman"/>
                      </a:endParaRPr>
                    </a:p>
                  </a:txBody>
                  <a:tcPr marL="9525" marR="9525" marT="9525" marB="9525" anchor="ctr"/>
                </a:tc>
              </a:tr>
            </a:tbl>
          </a:graphicData>
        </a:graphic>
      </p:graphicFrame>
      <p:sp>
        <p:nvSpPr>
          <p:cNvPr id="1049693" name="Title 2"/>
          <p:cNvSpPr>
            <a:spLocks noGrp="1"/>
          </p:cNvSpPr>
          <p:nvPr>
            <p:ph type="title"/>
          </p:nvPr>
        </p:nvSpPr>
        <p:spPr/>
        <p:txBody>
          <a:bodyPr/>
          <a:p>
            <a:r>
              <a:rPr dirty="0" lang="en-US"/>
              <a:t>Frequency distribution table</a:t>
            </a:r>
          </a:p>
        </p:txBody>
      </p:sp>
    </p:spTree>
  </p:cSld>
  <p:clrMapOvr>
    <a:masterClrMapping/>
  </p:clrMapOvr>
</p:sld>
</file>

<file path=ppt/slides/slide513.xml><?xml version="1.0" encoding="utf-8"?>
<p:sld xmlns:a="http://schemas.openxmlformats.org/drawingml/2006/main" xmlns:r="http://schemas.openxmlformats.org/officeDocument/2006/relationships" xmlns:p="http://schemas.openxmlformats.org/presentationml/2006/main">
  <p:cSld>
    <p:spTree>
      <p:nvGrpSpPr>
        <p:cNvPr id="1090" name=""/>
        <p:cNvGrpSpPr/>
        <p:nvPr/>
      </p:nvGrpSpPr>
      <p:grpSpPr>
        <a:xfrm>
          <a:off x="0" y="0"/>
          <a:ext cx="0" cy="0"/>
          <a:chOff x="0" y="0"/>
          <a:chExt cx="0" cy="0"/>
        </a:xfrm>
      </p:grpSpPr>
      <p:sp>
        <p:nvSpPr>
          <p:cNvPr id="1049694" name="Content Placeholder 1"/>
          <p:cNvSpPr>
            <a:spLocks noGrp="1"/>
          </p:cNvSpPr>
          <p:nvPr>
            <p:ph idx="1"/>
          </p:nvPr>
        </p:nvSpPr>
        <p:spPr/>
        <p:txBody>
          <a:bodyPr>
            <a:normAutofit lnSpcReduction="10000"/>
          </a:bodyPr>
          <a:p>
            <a:r>
              <a:rPr b="1" dirty="0" sz="3200" lang="en-US"/>
              <a:t>Graphical representation is the visual display of data using plots and charts</a:t>
            </a:r>
            <a:r>
              <a:rPr b="1" dirty="0" sz="3200" lang="en-GB"/>
              <a:t>.</a:t>
            </a:r>
          </a:p>
          <a:p>
            <a:r>
              <a:rPr b="1" dirty="0" sz="3200" lang="en-GB"/>
              <a:t>This type of presentation makes the data you have collected more easily understood at a glance</a:t>
            </a:r>
          </a:p>
          <a:p>
            <a:r>
              <a:rPr b="1" dirty="0" sz="3200" lang="en-GB"/>
              <a:t> It emphasises any fluctuations which may be present and tries to make the material as attractive to look at as possible</a:t>
            </a:r>
            <a:r>
              <a:rPr dirty="0" lang="en-GB"/>
              <a:t>. </a:t>
            </a:r>
            <a:endParaRPr dirty="0" lang="en-US"/>
          </a:p>
        </p:txBody>
      </p:sp>
      <p:sp>
        <p:nvSpPr>
          <p:cNvPr id="1049695" name="Title 2"/>
          <p:cNvSpPr>
            <a:spLocks noGrp="1"/>
          </p:cNvSpPr>
          <p:nvPr>
            <p:ph type="title"/>
          </p:nvPr>
        </p:nvSpPr>
        <p:spPr/>
        <p:txBody>
          <a:bodyPr>
            <a:normAutofit fontScale="90000"/>
          </a:bodyPr>
          <a:p>
            <a:br>
              <a:rPr dirty="0" lang="en-GB"/>
            </a:br>
            <a:r>
              <a:rPr dirty="0" lang="en-GB"/>
              <a:t>Graphical Presentation </a:t>
            </a:r>
            <a:br>
              <a:rPr dirty="0" lang="en-US"/>
            </a:br>
            <a:endParaRPr dirty="0" lang="en-US"/>
          </a:p>
        </p:txBody>
      </p:sp>
    </p:spTree>
  </p:cSld>
  <p:clrMapOvr>
    <a:masterClrMapping/>
  </p:clrMapOvr>
</p:sld>
</file>

<file path=ppt/slides/slide514.xml><?xml version="1.0" encoding="utf-8"?>
<p:sld xmlns:a="http://schemas.openxmlformats.org/drawingml/2006/main" xmlns:r="http://schemas.openxmlformats.org/officeDocument/2006/relationships" xmlns:p="http://schemas.openxmlformats.org/presentationml/2006/main">
  <p:cSld>
    <p:spTree>
      <p:nvGrpSpPr>
        <p:cNvPr id="1091" name=""/>
        <p:cNvGrpSpPr/>
        <p:nvPr/>
      </p:nvGrpSpPr>
      <p:grpSpPr>
        <a:xfrm>
          <a:off x="0" y="0"/>
          <a:ext cx="0" cy="0"/>
          <a:chOff x="0" y="0"/>
          <a:chExt cx="0" cy="0"/>
        </a:xfrm>
      </p:grpSpPr>
      <p:sp>
        <p:nvSpPr>
          <p:cNvPr id="1049696" name="Content Placeholder 1"/>
          <p:cNvSpPr>
            <a:spLocks noGrp="1"/>
          </p:cNvSpPr>
          <p:nvPr>
            <p:ph idx="1"/>
          </p:nvPr>
        </p:nvSpPr>
        <p:spPr/>
        <p:txBody>
          <a:bodyPr/>
          <a:p>
            <a:r>
              <a:rPr b="1" dirty="0" sz="2800" lang="en-GB"/>
              <a:t>There are various types of graphical presentations, these include:</a:t>
            </a:r>
            <a:endParaRPr b="1" dirty="0" sz="2800" lang="en-US"/>
          </a:p>
          <a:p>
            <a:pPr indent="-514350" lvl="0" marL="624078">
              <a:buFont typeface="+mj-lt"/>
              <a:buAutoNum type="arabicPeriod"/>
            </a:pPr>
            <a:r>
              <a:rPr b="1" dirty="0" sz="2800" lang="en-GB"/>
              <a:t>Histogram </a:t>
            </a:r>
            <a:endParaRPr b="1" dirty="0" sz="2800" lang="en-US"/>
          </a:p>
          <a:p>
            <a:pPr indent="-514350" lvl="0" marL="624078">
              <a:buFont typeface="+mj-lt"/>
              <a:buAutoNum type="arabicPeriod"/>
            </a:pPr>
            <a:r>
              <a:rPr b="1" dirty="0" sz="2800" lang="en-GB"/>
              <a:t>Frequency polygon </a:t>
            </a:r>
            <a:endParaRPr b="1" dirty="0" sz="2800" lang="en-US"/>
          </a:p>
          <a:p>
            <a:pPr indent="-514350" lvl="0" marL="624078">
              <a:buFont typeface="+mj-lt"/>
              <a:buAutoNum type="arabicPeriod"/>
            </a:pPr>
            <a:r>
              <a:rPr b="1" dirty="0" sz="2800" lang="en-GB"/>
              <a:t>Bar graph </a:t>
            </a:r>
            <a:endParaRPr b="1" dirty="0" sz="2800" lang="en-US"/>
          </a:p>
          <a:p>
            <a:pPr indent="-514350" lvl="0" marL="624078">
              <a:buFont typeface="+mj-lt"/>
              <a:buAutoNum type="arabicPeriod"/>
            </a:pPr>
            <a:r>
              <a:rPr b="1" dirty="0" sz="2800" lang="en-GB"/>
              <a:t>Pie chart </a:t>
            </a:r>
            <a:endParaRPr b="1" dirty="0" sz="2800" lang="en-US"/>
          </a:p>
          <a:p>
            <a:pPr indent="-514350" lvl="0" marL="624078">
              <a:buFont typeface="+mj-lt"/>
              <a:buAutoNum type="arabicPeriod"/>
            </a:pPr>
            <a:r>
              <a:rPr b="1" dirty="0" sz="2800" lang="en-GB"/>
              <a:t>Maps</a:t>
            </a:r>
            <a:endParaRPr b="1" dirty="0" sz="2800" lang="en-US"/>
          </a:p>
          <a:p>
            <a:endParaRPr dirty="0" lang="en-US"/>
          </a:p>
        </p:txBody>
      </p:sp>
      <p:sp>
        <p:nvSpPr>
          <p:cNvPr id="1049697" name="Title 2"/>
          <p:cNvSpPr>
            <a:spLocks noGrp="1"/>
          </p:cNvSpPr>
          <p:nvPr>
            <p:ph type="title"/>
          </p:nvPr>
        </p:nvSpPr>
        <p:spPr/>
        <p:txBody>
          <a:bodyPr/>
          <a:p>
            <a:r>
              <a:rPr dirty="0" lang="en-US"/>
              <a:t>cont</a:t>
            </a:r>
          </a:p>
        </p:txBody>
      </p:sp>
    </p:spTree>
  </p:cSld>
  <p:clrMapOvr>
    <a:masterClrMapping/>
  </p:clrMapOvr>
</p:sld>
</file>

<file path=ppt/slides/slide515.xml><?xml version="1.0" encoding="utf-8"?>
<p:sld xmlns:a="http://schemas.openxmlformats.org/drawingml/2006/main" xmlns:r="http://schemas.openxmlformats.org/officeDocument/2006/relationships" xmlns:p="http://schemas.openxmlformats.org/presentationml/2006/main">
  <p:cSld>
    <p:spTree>
      <p:nvGrpSpPr>
        <p:cNvPr id="1092" name=""/>
        <p:cNvGrpSpPr/>
        <p:nvPr/>
      </p:nvGrpSpPr>
      <p:grpSpPr>
        <a:xfrm>
          <a:off x="0" y="0"/>
          <a:ext cx="0" cy="0"/>
          <a:chOff x="0" y="0"/>
          <a:chExt cx="0" cy="0"/>
        </a:xfrm>
      </p:grpSpPr>
      <p:sp>
        <p:nvSpPr>
          <p:cNvPr id="1049698" name="Content Placeholder 1"/>
          <p:cNvSpPr>
            <a:spLocks noGrp="1"/>
          </p:cNvSpPr>
          <p:nvPr>
            <p:ph idx="1"/>
          </p:nvPr>
        </p:nvSpPr>
        <p:spPr/>
        <p:txBody>
          <a:bodyPr>
            <a:normAutofit lnSpcReduction="10000"/>
          </a:bodyPr>
          <a:p>
            <a:pPr>
              <a:buNone/>
            </a:pPr>
            <a:r>
              <a:rPr b="1" dirty="0" lang="en-GB">
                <a:solidFill>
                  <a:srgbClr val="FF0000"/>
                </a:solidFill>
              </a:rPr>
              <a:t>Histogram</a:t>
            </a:r>
            <a:r>
              <a:rPr b="1" dirty="0" lang="en-GB"/>
              <a:t> </a:t>
            </a:r>
            <a:endParaRPr dirty="0" lang="en-US"/>
          </a:p>
          <a:p>
            <a:r>
              <a:rPr b="1" dirty="0" lang="en-GB"/>
              <a:t>This type of graph uses vertical blocks to represent class frequencies in a frequency distribution. </a:t>
            </a:r>
          </a:p>
          <a:p>
            <a:r>
              <a:rPr b="1" dirty="0" lang="en-GB"/>
              <a:t>You show the classes on the horizontal axis and the frequencies of the classes on the vertical axis. </a:t>
            </a:r>
          </a:p>
          <a:p>
            <a:r>
              <a:rPr b="1" dirty="0" lang="en-GB"/>
              <a:t>While the horizontal axis need not start from zero, the vertical axis must always start with zero. It is used to illustrate any data where the variable concerned changes with time</a:t>
            </a:r>
            <a:r>
              <a:rPr dirty="0" lang="en-GB"/>
              <a:t>. </a:t>
            </a:r>
            <a:endParaRPr dirty="0" lang="en-US"/>
          </a:p>
          <a:p>
            <a:endParaRPr dirty="0" lang="en-US"/>
          </a:p>
        </p:txBody>
      </p:sp>
      <p:sp>
        <p:nvSpPr>
          <p:cNvPr id="1049699" name="Title 2"/>
          <p:cNvSpPr>
            <a:spLocks noGrp="1"/>
          </p:cNvSpPr>
          <p:nvPr>
            <p:ph type="title"/>
          </p:nvPr>
        </p:nvSpPr>
        <p:spPr/>
        <p:txBody>
          <a:bodyPr/>
          <a:p>
            <a:r>
              <a:rPr dirty="0" lang="en-US"/>
              <a:t>cont</a:t>
            </a:r>
          </a:p>
        </p:txBody>
      </p:sp>
    </p:spTree>
  </p:cSld>
  <p:clrMapOvr>
    <a:masterClrMapping/>
  </p:clrMapOvr>
</p:sld>
</file>

<file path=ppt/slides/slide516.xml><?xml version="1.0" encoding="utf-8"?>
<p:sld xmlns:a="http://schemas.openxmlformats.org/drawingml/2006/main" xmlns:r="http://schemas.openxmlformats.org/officeDocument/2006/relationships" xmlns:p="http://schemas.openxmlformats.org/presentationml/2006/main">
  <p:cSld>
    <p:spTree>
      <p:nvGrpSpPr>
        <p:cNvPr id="1093" name=""/>
        <p:cNvGrpSpPr/>
        <p:nvPr/>
      </p:nvGrpSpPr>
      <p:grpSpPr>
        <a:xfrm>
          <a:off x="0" y="0"/>
          <a:ext cx="0" cy="0"/>
          <a:chOff x="0" y="0"/>
          <a:chExt cx="0" cy="0"/>
        </a:xfrm>
      </p:grpSpPr>
      <p:pic>
        <p:nvPicPr>
          <p:cNvPr id="2097162" name="ia_el_7_innerEl" descr="Histogram of weekly dispensary attendance"/>
          <p:cNvPicPr>
            <a:picLocks/>
          </p:cNvPicPr>
          <p:nvPr/>
        </p:nvPicPr>
        <p:blipFill>
          <a:blip xmlns:r="http://schemas.openxmlformats.org/officeDocument/2006/relationships" r:embed="rId1" cstate="print"/>
          <a:srcRect/>
          <a:stretch>
            <a:fillRect/>
          </a:stretch>
        </p:blipFill>
        <p:spPr bwMode="auto">
          <a:xfrm>
            <a:off x="609600" y="685800"/>
            <a:ext cx="8534400" cy="5562600"/>
          </a:xfrm>
          <a:prstGeom prst="rect"/>
          <a:noFill/>
          <a:ln w="9525">
            <a:noFill/>
            <a:miter lim="800000"/>
            <a:headEnd/>
            <a:tailEnd/>
          </a:ln>
        </p:spPr>
      </p:pic>
    </p:spTree>
  </p:cSld>
  <p:clrMapOvr>
    <a:masterClrMapping/>
  </p:clrMapOvr>
</p:sld>
</file>

<file path=ppt/slides/slide517.xml><?xml version="1.0" encoding="utf-8"?>
<p:sld xmlns:a="http://schemas.openxmlformats.org/drawingml/2006/main" xmlns:r="http://schemas.openxmlformats.org/officeDocument/2006/relationships" xmlns:p="http://schemas.openxmlformats.org/presentationml/2006/main">
  <p:cSld>
    <p:spTree>
      <p:nvGrpSpPr>
        <p:cNvPr id="1094" name=""/>
        <p:cNvGrpSpPr/>
        <p:nvPr/>
      </p:nvGrpSpPr>
      <p:grpSpPr>
        <a:xfrm>
          <a:off x="0" y="0"/>
          <a:ext cx="0" cy="0"/>
          <a:chOff x="0" y="0"/>
          <a:chExt cx="0" cy="0"/>
        </a:xfrm>
      </p:grpSpPr>
      <p:sp>
        <p:nvSpPr>
          <p:cNvPr id="1049700" name="Content Placeholder 1"/>
          <p:cNvSpPr>
            <a:spLocks noGrp="1"/>
          </p:cNvSpPr>
          <p:nvPr>
            <p:ph idx="1"/>
          </p:nvPr>
        </p:nvSpPr>
        <p:spPr/>
        <p:txBody>
          <a:bodyPr>
            <a:normAutofit fontScale="92500"/>
          </a:bodyPr>
          <a:p>
            <a:pPr>
              <a:buNone/>
            </a:pPr>
            <a:r>
              <a:rPr b="1" dirty="0" lang="en-GB">
                <a:solidFill>
                  <a:srgbClr val="FF0000"/>
                </a:solidFill>
              </a:rPr>
              <a:t>Frequency Polygon </a:t>
            </a:r>
            <a:endParaRPr dirty="0" lang="en-US">
              <a:solidFill>
                <a:srgbClr val="FF0000"/>
              </a:solidFill>
            </a:endParaRPr>
          </a:p>
          <a:p>
            <a:r>
              <a:rPr b="1" dirty="0" lang="en-GB"/>
              <a:t>A polygon is a many sided figure. A frequency polygon is derived from a histogram by joining the midpoints of the tops of the rectangles of the histogram in straight lines.</a:t>
            </a:r>
          </a:p>
          <a:p>
            <a:r>
              <a:rPr b="1" dirty="0" lang="en-GB"/>
              <a:t>The resultant figure does not have vertical bars but is made up of straight lines joining the different points on the graph.</a:t>
            </a:r>
          </a:p>
          <a:p>
            <a:r>
              <a:rPr b="1" dirty="0" lang="en-GB"/>
              <a:t> For comparison purposes, you can even draw two frequency polygons on the same </a:t>
            </a:r>
            <a:br>
              <a:rPr b="1" dirty="0" lang="en-GB"/>
            </a:br>
            <a:r>
              <a:rPr b="1" dirty="0" lang="en-GB"/>
              <a:t>graph paper</a:t>
            </a:r>
            <a:endParaRPr b="1" dirty="0" lang="en-US"/>
          </a:p>
        </p:txBody>
      </p:sp>
      <p:sp>
        <p:nvSpPr>
          <p:cNvPr id="1049701" name="Title 2"/>
          <p:cNvSpPr>
            <a:spLocks noGrp="1"/>
          </p:cNvSpPr>
          <p:nvPr>
            <p:ph type="title"/>
          </p:nvPr>
        </p:nvSpPr>
        <p:spPr/>
        <p:txBody>
          <a:bodyPr/>
          <a:p>
            <a:r>
              <a:rPr dirty="0" lang="en-US"/>
              <a:t>cont</a:t>
            </a:r>
          </a:p>
        </p:txBody>
      </p:sp>
    </p:spTree>
  </p:cSld>
  <p:clrMapOvr>
    <a:masterClrMapping/>
  </p:clrMapOvr>
</p:sld>
</file>

<file path=ppt/slides/slide518.xml><?xml version="1.0" encoding="utf-8"?>
<p:sld xmlns:a="http://schemas.openxmlformats.org/drawingml/2006/main" xmlns:r="http://schemas.openxmlformats.org/officeDocument/2006/relationships" xmlns:p="http://schemas.openxmlformats.org/presentationml/2006/main">
  <p:cSld>
    <p:spTree>
      <p:nvGrpSpPr>
        <p:cNvPr id="1095" name=""/>
        <p:cNvGrpSpPr/>
        <p:nvPr/>
      </p:nvGrpSpPr>
      <p:grpSpPr>
        <a:xfrm>
          <a:off x="0" y="0"/>
          <a:ext cx="0" cy="0"/>
          <a:chOff x="0" y="0"/>
          <a:chExt cx="0" cy="0"/>
        </a:xfrm>
      </p:grpSpPr>
      <p:pic>
        <p:nvPicPr>
          <p:cNvPr id="2097163" name="ia_el_15_innerEl" descr="Frequency polygon of weekly dispensary attendance"/>
          <p:cNvPicPr>
            <a:picLocks/>
          </p:cNvPicPr>
          <p:nvPr/>
        </p:nvPicPr>
        <p:blipFill>
          <a:blip xmlns:r="http://schemas.openxmlformats.org/officeDocument/2006/relationships" r:embed="rId1" cstate="print"/>
          <a:srcRect/>
          <a:stretch>
            <a:fillRect/>
          </a:stretch>
        </p:blipFill>
        <p:spPr bwMode="auto">
          <a:xfrm>
            <a:off x="457200" y="609600"/>
            <a:ext cx="8458200" cy="5943600"/>
          </a:xfrm>
          <a:prstGeom prst="rect"/>
          <a:noFill/>
          <a:ln w="9525">
            <a:noFill/>
            <a:miter lim="800000"/>
            <a:headEnd/>
            <a:tailEnd/>
          </a:ln>
        </p:spPr>
      </p:pic>
    </p:spTree>
  </p:cSld>
  <p:clrMapOvr>
    <a:masterClrMapping/>
  </p:clrMapOvr>
</p:sld>
</file>

<file path=ppt/slides/slide519.xml><?xml version="1.0" encoding="utf-8"?>
<p:sld xmlns:a="http://schemas.openxmlformats.org/drawingml/2006/main" xmlns:r="http://schemas.openxmlformats.org/officeDocument/2006/relationships" xmlns:p="http://schemas.openxmlformats.org/presentationml/2006/main">
  <p:cSld>
    <p:spTree>
      <p:nvGrpSpPr>
        <p:cNvPr id="1096" name=""/>
        <p:cNvGrpSpPr/>
        <p:nvPr/>
      </p:nvGrpSpPr>
      <p:grpSpPr>
        <a:xfrm>
          <a:off x="0" y="0"/>
          <a:ext cx="0" cy="0"/>
          <a:chOff x="0" y="0"/>
          <a:chExt cx="0" cy="0"/>
        </a:xfrm>
      </p:grpSpPr>
      <p:sp>
        <p:nvSpPr>
          <p:cNvPr id="1049702" name="Content Placeholder 1"/>
          <p:cNvSpPr>
            <a:spLocks noGrp="1"/>
          </p:cNvSpPr>
          <p:nvPr>
            <p:ph idx="1"/>
          </p:nvPr>
        </p:nvSpPr>
        <p:spPr/>
        <p:txBody>
          <a:bodyPr>
            <a:normAutofit fontScale="92500"/>
          </a:bodyPr>
          <a:p>
            <a:pPr>
              <a:buNone/>
            </a:pPr>
            <a:r>
              <a:rPr b="1" dirty="0" lang="en-GB">
                <a:solidFill>
                  <a:srgbClr val="FF0000"/>
                </a:solidFill>
              </a:rPr>
              <a:t>Bar Chart</a:t>
            </a:r>
            <a:r>
              <a:rPr dirty="0" lang="en-GB">
                <a:solidFill>
                  <a:srgbClr val="FF0000"/>
                </a:solidFill>
              </a:rPr>
              <a:t> </a:t>
            </a:r>
            <a:endParaRPr dirty="0" lang="en-US">
              <a:solidFill>
                <a:srgbClr val="FF0000"/>
              </a:solidFill>
            </a:endParaRPr>
          </a:p>
          <a:p>
            <a:r>
              <a:rPr b="1" dirty="0" lang="en-GB"/>
              <a:t>This is a graph which comprises a number of spaced rectangles whose length varies with the magnitude represented.</a:t>
            </a:r>
          </a:p>
          <a:p>
            <a:r>
              <a:rPr b="1" dirty="0" lang="en-GB"/>
              <a:t> The rectangles have the same width and may be vertical or horizontal.</a:t>
            </a:r>
          </a:p>
          <a:p>
            <a:r>
              <a:rPr b="1" dirty="0" lang="en-GB"/>
              <a:t> They are used to represent a large variety of statistical data, including data that can be represented in other ways. Bar charts can also be multiple, that is, representing two or more sets </a:t>
            </a:r>
            <a:br>
              <a:rPr b="1" dirty="0" lang="en-GB"/>
            </a:br>
            <a:r>
              <a:rPr b="1" dirty="0" lang="en-GB"/>
              <a:t>of comparable data</a:t>
            </a:r>
            <a:endParaRPr b="1" dirty="0" lang="en-US"/>
          </a:p>
        </p:txBody>
      </p:sp>
      <p:sp>
        <p:nvSpPr>
          <p:cNvPr id="1049703" name="Title 2"/>
          <p:cNvSpPr>
            <a:spLocks noGrp="1"/>
          </p:cNvSpPr>
          <p:nvPr>
            <p:ph type="title"/>
          </p:nvPr>
        </p:nvSpPr>
        <p:spPr/>
        <p:txBody>
          <a:bodyPr/>
          <a:p>
            <a:r>
              <a:rPr dirty="0" lang="en-US"/>
              <a:t>cont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8761" name="Content Placeholder 1"/>
          <p:cNvSpPr>
            <a:spLocks noGrp="1"/>
          </p:cNvSpPr>
          <p:nvPr>
            <p:ph idx="1"/>
          </p:nvPr>
        </p:nvSpPr>
        <p:spPr/>
        <p:txBody>
          <a:bodyPr>
            <a:normAutofit lnSpcReduction="10000"/>
          </a:bodyPr>
          <a:p>
            <a:r>
              <a:rPr b="1" dirty="0" lang="en-US"/>
              <a:t>Malaria is said to be complicated if there is any episode of slide confirmed </a:t>
            </a:r>
            <a:r>
              <a:rPr b="1" dirty="0" i="1" lang="en-US" err="1"/>
              <a:t>P.falciparum</a:t>
            </a:r>
            <a:r>
              <a:rPr b="1" dirty="0" i="1" lang="en-US"/>
              <a:t> </a:t>
            </a:r>
            <a:r>
              <a:rPr b="1" dirty="0" lang="en-US"/>
              <a:t>with any of the following:</a:t>
            </a:r>
          </a:p>
          <a:p>
            <a:pPr lvl="1">
              <a:buFont typeface="Wingdings" pitchFamily="2" charset="2"/>
              <a:buChar char="q"/>
            </a:pPr>
            <a:r>
              <a:rPr b="1" dirty="0" lang="en-US" err="1"/>
              <a:t>Hyperparasitemia</a:t>
            </a:r>
            <a:r>
              <a:rPr b="1" dirty="0" lang="en-US"/>
              <a:t> &gt; 5%</a:t>
            </a:r>
          </a:p>
          <a:p>
            <a:pPr lvl="1">
              <a:buFont typeface="Wingdings" pitchFamily="2" charset="2"/>
              <a:buChar char="q"/>
            </a:pPr>
            <a:r>
              <a:rPr b="1" dirty="0" lang="en-US"/>
              <a:t>Severe anemia&lt;5g/dl</a:t>
            </a:r>
          </a:p>
          <a:p>
            <a:pPr lvl="1">
              <a:buFont typeface="Wingdings" pitchFamily="2" charset="2"/>
              <a:buChar char="q"/>
            </a:pPr>
            <a:r>
              <a:rPr b="1" dirty="0" lang="en-US"/>
              <a:t>Hypoglycemia&lt;2.2 </a:t>
            </a:r>
            <a:r>
              <a:rPr b="1" dirty="0" lang="en-US" err="1"/>
              <a:t>mmol</a:t>
            </a:r>
            <a:r>
              <a:rPr b="1" dirty="0" lang="en-US"/>
              <a:t>/</a:t>
            </a:r>
            <a:r>
              <a:rPr b="1" dirty="0" lang="en-US" err="1"/>
              <a:t>litre</a:t>
            </a:r>
            <a:endParaRPr b="1" dirty="0" lang="en-US"/>
          </a:p>
          <a:p>
            <a:pPr lvl="1">
              <a:buFont typeface="Wingdings" pitchFamily="2" charset="2"/>
              <a:buChar char="q"/>
            </a:pPr>
            <a:r>
              <a:rPr b="1" dirty="0" lang="en-US"/>
              <a:t>Cerebral </a:t>
            </a:r>
            <a:r>
              <a:rPr b="1" dirty="0" lang="en-US" err="1"/>
              <a:t>dysfuction</a:t>
            </a:r>
            <a:r>
              <a:rPr b="1" dirty="0" lang="en-US"/>
              <a:t> ranging from confusion to coma</a:t>
            </a:r>
          </a:p>
          <a:p>
            <a:pPr lvl="1">
              <a:buFont typeface="Wingdings" pitchFamily="2" charset="2"/>
              <a:buChar char="q"/>
            </a:pPr>
            <a:r>
              <a:rPr b="1" dirty="0" lang="en-US"/>
              <a:t>Convulsions</a:t>
            </a:r>
          </a:p>
          <a:p>
            <a:pPr lvl="1">
              <a:buFont typeface="Wingdings" pitchFamily="2" charset="2"/>
              <a:buChar char="q"/>
            </a:pPr>
            <a:r>
              <a:rPr b="1" dirty="0" lang="en-US" err="1"/>
              <a:t>Cocurrent</a:t>
            </a:r>
            <a:r>
              <a:rPr b="1" dirty="0" lang="en-US"/>
              <a:t> infections-</a:t>
            </a:r>
            <a:r>
              <a:rPr b="1" dirty="0" lang="en-US" err="1"/>
              <a:t>pneumonia,septicemia</a:t>
            </a:r>
            <a:endParaRPr b="1" dirty="0" lang="en-US"/>
          </a:p>
          <a:p>
            <a:pPr lvl="1">
              <a:buFont typeface="Wingdings" pitchFamily="2" charset="2"/>
              <a:buChar char="q"/>
            </a:pPr>
            <a:r>
              <a:rPr b="1" dirty="0" lang="en-US"/>
              <a:t>Major organ </a:t>
            </a:r>
            <a:r>
              <a:rPr b="1" dirty="0" lang="en-US" err="1"/>
              <a:t>failure:renal,hepatic,heart</a:t>
            </a:r>
            <a:r>
              <a:rPr b="1" dirty="0" lang="en-US"/>
              <a:t> failure</a:t>
            </a:r>
          </a:p>
          <a:p>
            <a:pPr lvl="1">
              <a:buFont typeface="Wingdings" pitchFamily="2" charset="2"/>
              <a:buChar char="q"/>
            </a:pPr>
            <a:r>
              <a:rPr b="1" dirty="0" lang="en-US"/>
              <a:t>Pulmonary edema</a:t>
            </a:r>
          </a:p>
          <a:p>
            <a:pPr lvl="1">
              <a:buFont typeface="Wingdings" pitchFamily="2" charset="2"/>
              <a:buChar char="q"/>
            </a:pPr>
            <a:endParaRPr dirty="0" lang="en-US"/>
          </a:p>
        </p:txBody>
      </p:sp>
      <p:sp>
        <p:nvSpPr>
          <p:cNvPr id="1048762" name="Title 2"/>
          <p:cNvSpPr>
            <a:spLocks noGrp="1"/>
          </p:cNvSpPr>
          <p:nvPr>
            <p:ph type="title"/>
          </p:nvPr>
        </p:nvSpPr>
        <p:spPr/>
        <p:txBody>
          <a:bodyPr>
            <a:normAutofit fontScale="90000"/>
          </a:bodyPr>
          <a:p>
            <a:pPr algn="ctr"/>
            <a:r>
              <a:rPr dirty="0" lang="en-US"/>
              <a:t>Management of severe complicated malaria</a:t>
            </a:r>
          </a:p>
        </p:txBody>
      </p:sp>
    </p:spTree>
  </p:cSld>
  <p:clrMapOvr>
    <a:masterClrMapping/>
  </p:clrMapOvr>
</p:sld>
</file>

<file path=ppt/slides/slide520.xml><?xml version="1.0" encoding="utf-8"?>
<p:sld xmlns:a="http://schemas.openxmlformats.org/drawingml/2006/main" xmlns:r="http://schemas.openxmlformats.org/officeDocument/2006/relationships" xmlns:p="http://schemas.openxmlformats.org/presentationml/2006/main">
  <p:cSld>
    <p:spTree>
      <p:nvGrpSpPr>
        <p:cNvPr id="1097" name=""/>
        <p:cNvGrpSpPr/>
        <p:nvPr/>
      </p:nvGrpSpPr>
      <p:grpSpPr>
        <a:xfrm>
          <a:off x="0" y="0"/>
          <a:ext cx="0" cy="0"/>
          <a:chOff x="0" y="0"/>
          <a:chExt cx="0" cy="0"/>
        </a:xfrm>
      </p:grpSpPr>
      <p:pic>
        <p:nvPicPr>
          <p:cNvPr id="2097164" name="ia_el_2_innerEl" descr="Bar chart of weekly dispensary attendance"/>
          <p:cNvPicPr>
            <a:picLocks/>
          </p:cNvPicPr>
          <p:nvPr/>
        </p:nvPicPr>
        <p:blipFill>
          <a:blip xmlns:r="http://schemas.openxmlformats.org/officeDocument/2006/relationships" r:embed="rId1" cstate="print"/>
          <a:srcRect/>
          <a:stretch>
            <a:fillRect/>
          </a:stretch>
        </p:blipFill>
        <p:spPr bwMode="auto">
          <a:xfrm>
            <a:off x="0" y="304800"/>
            <a:ext cx="9144000" cy="6019800"/>
          </a:xfrm>
          <a:prstGeom prst="rect"/>
          <a:noFill/>
          <a:ln w="9525">
            <a:noFill/>
            <a:miter lim="800000"/>
            <a:headEnd/>
            <a:tailEnd/>
          </a:ln>
        </p:spPr>
      </p:pic>
    </p:spTree>
  </p:cSld>
  <p:clrMapOvr>
    <a:masterClrMapping/>
  </p:clrMapOvr>
</p:sld>
</file>

<file path=ppt/slides/slide521.xml><?xml version="1.0" encoding="utf-8"?>
<p:sld xmlns:a="http://schemas.openxmlformats.org/drawingml/2006/main" xmlns:r="http://schemas.openxmlformats.org/officeDocument/2006/relationships" xmlns:p="http://schemas.openxmlformats.org/presentationml/2006/main">
  <p:cSld>
    <p:spTree>
      <p:nvGrpSpPr>
        <p:cNvPr id="1098" name=""/>
        <p:cNvGrpSpPr/>
        <p:nvPr/>
      </p:nvGrpSpPr>
      <p:grpSpPr>
        <a:xfrm>
          <a:off x="0" y="0"/>
          <a:ext cx="0" cy="0"/>
          <a:chOff x="0" y="0"/>
          <a:chExt cx="0" cy="0"/>
        </a:xfrm>
      </p:grpSpPr>
      <p:sp>
        <p:nvSpPr>
          <p:cNvPr id="1049704" name="Content Placeholder 1"/>
          <p:cNvSpPr>
            <a:spLocks noGrp="1"/>
          </p:cNvSpPr>
          <p:nvPr>
            <p:ph idx="1"/>
          </p:nvPr>
        </p:nvSpPr>
        <p:spPr/>
        <p:txBody>
          <a:bodyPr>
            <a:normAutofit/>
          </a:bodyPr>
          <a:p>
            <a:r>
              <a:rPr b="1" dirty="0" lang="en-GB"/>
              <a:t>It is basically a circle divided into sectors or pieces.</a:t>
            </a:r>
          </a:p>
          <a:p>
            <a:r>
              <a:rPr b="1" dirty="0" lang="en-GB"/>
              <a:t> Each piece of a pie chart represents a total percentage of a specific group or cluster.</a:t>
            </a:r>
          </a:p>
          <a:p>
            <a:r>
              <a:rPr b="1" dirty="0" lang="en-GB"/>
              <a:t> A pie chart is especially useful for dealing with data where actual numerical quantities are not so important.</a:t>
            </a:r>
          </a:p>
          <a:p>
            <a:r>
              <a:rPr b="1" dirty="0" lang="en-GB"/>
              <a:t> For example, when you want to find out what percentage of your population has access to water rather than the actual number</a:t>
            </a:r>
            <a:r>
              <a:rPr dirty="0" lang="en-GB"/>
              <a:t>. </a:t>
            </a:r>
            <a:endParaRPr dirty="0" lang="en-US"/>
          </a:p>
        </p:txBody>
      </p:sp>
      <p:sp>
        <p:nvSpPr>
          <p:cNvPr id="1049705" name="Title 2"/>
          <p:cNvSpPr>
            <a:spLocks noGrp="1"/>
          </p:cNvSpPr>
          <p:nvPr>
            <p:ph type="title"/>
          </p:nvPr>
        </p:nvSpPr>
        <p:spPr/>
        <p:txBody>
          <a:bodyPr/>
          <a:p>
            <a:r>
              <a:rPr dirty="0" lang="en-US"/>
              <a:t>cont</a:t>
            </a:r>
          </a:p>
        </p:txBody>
      </p:sp>
    </p:spTree>
  </p:cSld>
  <p:clrMapOvr>
    <a:masterClrMapping/>
  </p:clrMapOvr>
</p:sld>
</file>

<file path=ppt/slides/slide522.xml><?xml version="1.0" encoding="utf-8"?>
<p:sld xmlns:a="http://schemas.openxmlformats.org/drawingml/2006/main" xmlns:r="http://schemas.openxmlformats.org/officeDocument/2006/relationships" xmlns:p="http://schemas.openxmlformats.org/presentationml/2006/main">
  <p:cSld>
    <p:spTree>
      <p:nvGrpSpPr>
        <p:cNvPr id="1099" name=""/>
        <p:cNvGrpSpPr/>
        <p:nvPr/>
      </p:nvGrpSpPr>
      <p:grpSpPr>
        <a:xfrm>
          <a:off x="0" y="0"/>
          <a:ext cx="0" cy="0"/>
          <a:chOff x="0" y="0"/>
          <a:chExt cx="0" cy="0"/>
        </a:xfrm>
      </p:grpSpPr>
      <p:sp>
        <p:nvSpPr>
          <p:cNvPr id="1049706" name="Content Placeholder 1"/>
          <p:cNvSpPr>
            <a:spLocks noGrp="1"/>
          </p:cNvSpPr>
          <p:nvPr>
            <p:ph idx="1"/>
          </p:nvPr>
        </p:nvSpPr>
        <p:spPr/>
        <p:txBody>
          <a:bodyPr>
            <a:normAutofit/>
          </a:bodyPr>
          <a:p>
            <a:pPr>
              <a:buNone/>
            </a:pPr>
            <a:r>
              <a:rPr b="1" dirty="0" lang="en-GB">
                <a:solidFill>
                  <a:srgbClr val="FF0000"/>
                </a:solidFill>
              </a:rPr>
              <a:t>Community Diagnosis Report</a:t>
            </a:r>
            <a:r>
              <a:rPr dirty="0" lang="en-GB">
                <a:solidFill>
                  <a:srgbClr val="FF0000"/>
                </a:solidFill>
              </a:rPr>
              <a:t> </a:t>
            </a:r>
            <a:endParaRPr dirty="0" lang="en-US">
              <a:solidFill>
                <a:srgbClr val="FF0000"/>
              </a:solidFill>
            </a:endParaRPr>
          </a:p>
          <a:p>
            <a:r>
              <a:rPr b="1" dirty="0" lang="en-GB"/>
              <a:t>This is a detailed scientific report which provides an account of the planning and execution of the survey as well as the results.</a:t>
            </a:r>
          </a:p>
          <a:p>
            <a:r>
              <a:rPr b="1" dirty="0" lang="en-GB"/>
              <a:t> It should present the data you collected fully and adequately and give accurate interpretations of the analyses.</a:t>
            </a:r>
            <a:endParaRPr b="1" dirty="0" lang="en-US"/>
          </a:p>
          <a:p>
            <a:r>
              <a:rPr b="1" dirty="0" lang="en-GB"/>
              <a:t>A well written community diagnosis report is made up of distinct sections or components which fall under the following headings</a:t>
            </a:r>
            <a:r>
              <a:rPr dirty="0" lang="en-GB"/>
              <a:t>:</a:t>
            </a:r>
            <a:endParaRPr dirty="0" lang="en-US"/>
          </a:p>
        </p:txBody>
      </p:sp>
      <p:sp>
        <p:nvSpPr>
          <p:cNvPr id="1049707" name="Title 2"/>
          <p:cNvSpPr>
            <a:spLocks noGrp="1"/>
          </p:cNvSpPr>
          <p:nvPr>
            <p:ph type="title"/>
          </p:nvPr>
        </p:nvSpPr>
        <p:spPr/>
        <p:txBody>
          <a:bodyPr>
            <a:normAutofit fontScale="90000"/>
          </a:bodyPr>
          <a:p>
            <a:pPr algn="ctr"/>
            <a:br>
              <a:rPr dirty="0" lang="en-GB"/>
            </a:br>
            <a:r>
              <a:rPr dirty="0" sz="3100" lang="en-GB"/>
              <a:t>STEP 5: REPORT WRITING, DISSEMINATION AND COMMUNITY ACTION</a:t>
            </a:r>
            <a:br>
              <a:rPr dirty="0" lang="en-US"/>
            </a:br>
            <a:endParaRPr dirty="0" lang="en-US"/>
          </a:p>
        </p:txBody>
      </p:sp>
    </p:spTree>
  </p:cSld>
  <p:clrMapOvr>
    <a:masterClrMapping/>
  </p:clrMapOvr>
</p:sld>
</file>

<file path=ppt/slides/slide523.xml><?xml version="1.0" encoding="utf-8"?>
<p:sld xmlns:a="http://schemas.openxmlformats.org/drawingml/2006/main" xmlns:r="http://schemas.openxmlformats.org/officeDocument/2006/relationships" xmlns:p="http://schemas.openxmlformats.org/presentationml/2006/main">
  <p:cSld>
    <p:spTree>
      <p:nvGrpSpPr>
        <p:cNvPr id="1100" name=""/>
        <p:cNvGrpSpPr/>
        <p:nvPr/>
      </p:nvGrpSpPr>
      <p:grpSpPr>
        <a:xfrm>
          <a:off x="0" y="0"/>
          <a:ext cx="0" cy="0"/>
          <a:chOff x="0" y="0"/>
          <a:chExt cx="0" cy="0"/>
        </a:xfrm>
      </p:grpSpPr>
      <p:sp>
        <p:nvSpPr>
          <p:cNvPr id="1049708" name="Content Placeholder 1"/>
          <p:cNvSpPr>
            <a:spLocks noGrp="1"/>
          </p:cNvSpPr>
          <p:nvPr>
            <p:ph idx="1"/>
          </p:nvPr>
        </p:nvSpPr>
        <p:spPr/>
        <p:txBody>
          <a:bodyPr>
            <a:normAutofit/>
          </a:bodyPr>
          <a:p>
            <a:r>
              <a:rPr b="1" dirty="0" lang="en-GB">
                <a:solidFill>
                  <a:srgbClr val="FF0000"/>
                </a:solidFill>
              </a:rPr>
              <a:t>Title</a:t>
            </a:r>
            <a:br>
              <a:rPr b="1" dirty="0" lang="en-GB"/>
            </a:br>
            <a:r>
              <a:rPr b="1" dirty="0" lang="en-GB"/>
              <a:t>Use a title that is short and simple and yet informative. The title of your survey report is important because at a glance it gives the reader information about what your survey was about.</a:t>
            </a:r>
            <a:endParaRPr b="1" dirty="0" lang="en-US"/>
          </a:p>
          <a:p>
            <a:r>
              <a:rPr b="1" dirty="0" lang="en-GB"/>
              <a:t> </a:t>
            </a:r>
            <a:r>
              <a:rPr b="1" dirty="0" lang="en-GB">
                <a:solidFill>
                  <a:srgbClr val="FF0000"/>
                </a:solidFill>
              </a:rPr>
              <a:t>Table of contents</a:t>
            </a:r>
            <a:endParaRPr b="1" dirty="0" lang="en-US">
              <a:solidFill>
                <a:srgbClr val="FF0000"/>
              </a:solidFill>
            </a:endParaRPr>
          </a:p>
          <a:p>
            <a:r>
              <a:rPr b="1" dirty="0" lang="en-GB"/>
              <a:t>It often contains chapter headings, main headings and sub headings with their corresponding page numbers</a:t>
            </a:r>
            <a:endParaRPr b="1" dirty="0" lang="en-US"/>
          </a:p>
        </p:txBody>
      </p:sp>
      <p:sp>
        <p:nvSpPr>
          <p:cNvPr id="1049709" name="Title 2"/>
          <p:cNvSpPr>
            <a:spLocks noGrp="1"/>
          </p:cNvSpPr>
          <p:nvPr>
            <p:ph type="title"/>
          </p:nvPr>
        </p:nvSpPr>
        <p:spPr/>
        <p:txBody>
          <a:bodyPr/>
          <a:p>
            <a:r>
              <a:rPr dirty="0" lang="en-US"/>
              <a:t>CONT</a:t>
            </a:r>
          </a:p>
        </p:txBody>
      </p:sp>
    </p:spTree>
  </p:cSld>
  <p:clrMapOvr>
    <a:masterClrMapping/>
  </p:clrMapOvr>
</p:sld>
</file>

<file path=ppt/slides/slide524.xml><?xml version="1.0" encoding="utf-8"?>
<p:sld xmlns:a="http://schemas.openxmlformats.org/drawingml/2006/main" xmlns:r="http://schemas.openxmlformats.org/officeDocument/2006/relationships" xmlns:p="http://schemas.openxmlformats.org/presentationml/2006/main">
  <p:cSld>
    <p:spTree>
      <p:nvGrpSpPr>
        <p:cNvPr id="1101" name=""/>
        <p:cNvGrpSpPr/>
        <p:nvPr/>
      </p:nvGrpSpPr>
      <p:grpSpPr>
        <a:xfrm>
          <a:off x="0" y="0"/>
          <a:ext cx="0" cy="0"/>
          <a:chOff x="0" y="0"/>
          <a:chExt cx="0" cy="0"/>
        </a:xfrm>
      </p:grpSpPr>
      <p:sp>
        <p:nvSpPr>
          <p:cNvPr id="1049710" name="Content Placeholder 1"/>
          <p:cNvSpPr>
            <a:spLocks noGrp="1"/>
          </p:cNvSpPr>
          <p:nvPr>
            <p:ph idx="1"/>
          </p:nvPr>
        </p:nvSpPr>
        <p:spPr/>
        <p:txBody>
          <a:bodyPr>
            <a:normAutofit fontScale="85000" lnSpcReduction="20000"/>
          </a:bodyPr>
          <a:p>
            <a:r>
              <a:rPr b="1" dirty="0" lang="en-GB">
                <a:solidFill>
                  <a:srgbClr val="FF0000"/>
                </a:solidFill>
              </a:rPr>
              <a:t> List of abbreviations and acronyms</a:t>
            </a:r>
          </a:p>
          <a:p>
            <a:pPr>
              <a:buNone/>
            </a:pPr>
            <a:r>
              <a:rPr dirty="0" lang="en-GB"/>
              <a:t> </a:t>
            </a:r>
            <a:r>
              <a:rPr b="1" dirty="0" lang="en-GB"/>
              <a:t>In this section of a report you give a list of all the abbreviations and acronyms you have used in the document with a full explanation of what they stand for.</a:t>
            </a:r>
          </a:p>
          <a:p>
            <a:r>
              <a:rPr b="1" dirty="0" lang="en-GB">
                <a:solidFill>
                  <a:srgbClr val="FF0000"/>
                </a:solidFill>
              </a:rPr>
              <a:t>Acknowledgements</a:t>
            </a:r>
            <a:br>
              <a:rPr b="1" dirty="0" lang="en-GB"/>
            </a:br>
            <a:r>
              <a:rPr b="1" dirty="0" lang="en-GB"/>
              <a:t>You should acknowledge all those who made it possible for you to accomplish this task. In your list include: </a:t>
            </a:r>
            <a:endParaRPr b="1" dirty="0" lang="en-US"/>
          </a:p>
          <a:p>
            <a:pPr indent="-514350" lvl="0" marL="624078">
              <a:buFont typeface="+mj-lt"/>
              <a:buAutoNum type="alphaUcPeriod"/>
            </a:pPr>
            <a:r>
              <a:rPr b="1" dirty="0" lang="en-GB"/>
              <a:t>Names of individuals </a:t>
            </a:r>
            <a:endParaRPr b="1" dirty="0" lang="en-US"/>
          </a:p>
          <a:p>
            <a:pPr indent="-514350" lvl="0" marL="624078">
              <a:buFont typeface="+mj-lt"/>
              <a:buAutoNum type="alphaUcPeriod"/>
            </a:pPr>
            <a:r>
              <a:rPr b="1" dirty="0" lang="en-GB"/>
              <a:t>Organisations </a:t>
            </a:r>
            <a:endParaRPr b="1" dirty="0" lang="en-US"/>
          </a:p>
          <a:p>
            <a:pPr indent="-514350" lvl="0" marL="624078">
              <a:buFont typeface="+mj-lt"/>
              <a:buAutoNum type="alphaUcPeriod"/>
            </a:pPr>
            <a:r>
              <a:rPr b="1" dirty="0" lang="en-GB"/>
              <a:t>Institutions </a:t>
            </a:r>
            <a:endParaRPr b="1" dirty="0" lang="en-US"/>
          </a:p>
          <a:p>
            <a:pPr indent="-514350" lvl="0" marL="624078">
              <a:buFont typeface="+mj-lt"/>
              <a:buAutoNum type="alphaUcPeriod"/>
            </a:pPr>
            <a:r>
              <a:rPr b="1" dirty="0" lang="en-GB"/>
              <a:t>Administration </a:t>
            </a:r>
            <a:endParaRPr b="1" dirty="0" lang="en-US"/>
          </a:p>
          <a:p>
            <a:pPr indent="-514350" lvl="0" marL="624078">
              <a:buFont typeface="+mj-lt"/>
              <a:buAutoNum type="alphaUcPeriod"/>
            </a:pPr>
            <a:r>
              <a:rPr b="1" dirty="0" lang="en-GB"/>
              <a:t>Community</a:t>
            </a:r>
            <a:endParaRPr b="1" dirty="0" lang="en-US"/>
          </a:p>
          <a:p>
            <a:pPr>
              <a:buNone/>
            </a:pPr>
            <a:endParaRPr dirty="0" lang="en-US"/>
          </a:p>
        </p:txBody>
      </p:sp>
      <p:sp>
        <p:nvSpPr>
          <p:cNvPr id="1049711" name="Title 2"/>
          <p:cNvSpPr>
            <a:spLocks noGrp="1"/>
          </p:cNvSpPr>
          <p:nvPr>
            <p:ph type="title"/>
          </p:nvPr>
        </p:nvSpPr>
        <p:spPr/>
        <p:txBody>
          <a:bodyPr/>
          <a:p>
            <a:r>
              <a:rPr dirty="0" lang="en-US"/>
              <a:t>CONT</a:t>
            </a:r>
          </a:p>
        </p:txBody>
      </p:sp>
    </p:spTree>
  </p:cSld>
  <p:clrMapOvr>
    <a:masterClrMapping/>
  </p:clrMapOvr>
</p:sld>
</file>

<file path=ppt/slides/slide525.xml><?xml version="1.0" encoding="utf-8"?>
<p:sld xmlns:a="http://schemas.openxmlformats.org/drawingml/2006/main" xmlns:r="http://schemas.openxmlformats.org/officeDocument/2006/relationships" xmlns:p="http://schemas.openxmlformats.org/presentationml/2006/main">
  <p:cSld>
    <p:spTree>
      <p:nvGrpSpPr>
        <p:cNvPr id="1102" name=""/>
        <p:cNvGrpSpPr/>
        <p:nvPr/>
      </p:nvGrpSpPr>
      <p:grpSpPr>
        <a:xfrm>
          <a:off x="0" y="0"/>
          <a:ext cx="0" cy="0"/>
          <a:chOff x="0" y="0"/>
          <a:chExt cx="0" cy="0"/>
        </a:xfrm>
      </p:grpSpPr>
      <p:sp>
        <p:nvSpPr>
          <p:cNvPr id="1049712" name="Content Placeholder 1"/>
          <p:cNvSpPr>
            <a:spLocks noGrp="1"/>
          </p:cNvSpPr>
          <p:nvPr>
            <p:ph idx="1"/>
          </p:nvPr>
        </p:nvSpPr>
        <p:spPr/>
        <p:txBody>
          <a:bodyPr/>
          <a:p>
            <a:pPr>
              <a:buNone/>
            </a:pPr>
            <a:br>
              <a:rPr b="1" dirty="0" lang="en-GB"/>
            </a:br>
            <a:r>
              <a:rPr b="1" dirty="0" lang="en-GB"/>
              <a:t>This section seeks to explain why the survey was undertaken and which questions it was designed to answer.</a:t>
            </a:r>
          </a:p>
          <a:p>
            <a:r>
              <a:rPr b="1" dirty="0" lang="en-GB"/>
              <a:t>It is started by defining what community diagnosis is.</a:t>
            </a:r>
          </a:p>
          <a:p>
            <a:r>
              <a:rPr b="1" dirty="0" lang="en-GB"/>
              <a:t> Explain why the survey was undertaken</a:t>
            </a:r>
          </a:p>
          <a:p>
            <a:r>
              <a:rPr b="1" dirty="0" lang="en-GB"/>
              <a:t>Finally you describe the geographical position of the place you carried out the survey</a:t>
            </a:r>
            <a:endParaRPr dirty="0" lang="en-US"/>
          </a:p>
          <a:p>
            <a:endParaRPr dirty="0" lang="en-US"/>
          </a:p>
        </p:txBody>
      </p:sp>
      <p:sp>
        <p:nvSpPr>
          <p:cNvPr id="1049713" name="Title 2"/>
          <p:cNvSpPr>
            <a:spLocks noGrp="1"/>
          </p:cNvSpPr>
          <p:nvPr>
            <p:ph type="title"/>
          </p:nvPr>
        </p:nvSpPr>
        <p:spPr/>
        <p:txBody>
          <a:bodyPr>
            <a:normAutofit fontScale="90000"/>
          </a:bodyPr>
          <a:p>
            <a:r>
              <a:rPr dirty="0" lang="en-US"/>
              <a:t>Chapter 1:</a:t>
            </a:r>
            <a:r>
              <a:rPr dirty="0" lang="en-GB">
                <a:solidFill>
                  <a:srgbClr val="FF0000"/>
                </a:solidFill>
              </a:rPr>
              <a:t> Background information</a:t>
            </a:r>
            <a:endParaRPr dirty="0" lang="en-US"/>
          </a:p>
        </p:txBody>
      </p:sp>
    </p:spTree>
  </p:cSld>
  <p:clrMapOvr>
    <a:masterClrMapping/>
  </p:clrMapOvr>
</p:sld>
</file>

<file path=ppt/slides/slide526.xml><?xml version="1.0" encoding="utf-8"?>
<p:sld xmlns:a="http://schemas.openxmlformats.org/drawingml/2006/main" xmlns:r="http://schemas.openxmlformats.org/officeDocument/2006/relationships" xmlns:p="http://schemas.openxmlformats.org/presentationml/2006/main">
  <p:cSld>
    <p:spTree>
      <p:nvGrpSpPr>
        <p:cNvPr id="1103" name=""/>
        <p:cNvGrpSpPr/>
        <p:nvPr/>
      </p:nvGrpSpPr>
      <p:grpSpPr>
        <a:xfrm>
          <a:off x="0" y="0"/>
          <a:ext cx="0" cy="0"/>
          <a:chOff x="0" y="0"/>
          <a:chExt cx="0" cy="0"/>
        </a:xfrm>
      </p:grpSpPr>
      <p:sp>
        <p:nvSpPr>
          <p:cNvPr id="1049714" name="Content Placeholder 1"/>
          <p:cNvSpPr>
            <a:spLocks noGrp="1"/>
          </p:cNvSpPr>
          <p:nvPr>
            <p:ph idx="1"/>
          </p:nvPr>
        </p:nvSpPr>
        <p:spPr/>
        <p:txBody>
          <a:bodyPr>
            <a:normAutofit/>
          </a:bodyPr>
          <a:p>
            <a:r>
              <a:rPr b="1" dirty="0" lang="en-US">
                <a:solidFill>
                  <a:srgbClr val="FF0000"/>
                </a:solidFill>
              </a:rPr>
              <a:t>Statement of problem</a:t>
            </a:r>
          </a:p>
          <a:p>
            <a:r>
              <a:rPr b="1" dirty="0" lang="en-US"/>
              <a:t>A problem statement is a brief piece of writing explain the problem or issue the document is addressing to the reader. In general, a problem statement will outline the basic facts of the problem, explain why the problem matters, and pinpoint a solution as quickly and directly as possible</a:t>
            </a:r>
          </a:p>
        </p:txBody>
      </p:sp>
      <p:sp>
        <p:nvSpPr>
          <p:cNvPr id="1049715" name="Title 2"/>
          <p:cNvSpPr>
            <a:spLocks noGrp="1"/>
          </p:cNvSpPr>
          <p:nvPr>
            <p:ph type="title"/>
          </p:nvPr>
        </p:nvSpPr>
        <p:spPr/>
        <p:txBody>
          <a:bodyPr/>
          <a:p>
            <a:r>
              <a:rPr dirty="0" lang="en-US"/>
              <a:t>cont</a:t>
            </a:r>
          </a:p>
        </p:txBody>
      </p:sp>
    </p:spTree>
  </p:cSld>
  <p:clrMapOvr>
    <a:masterClrMapping/>
  </p:clrMapOvr>
</p:sld>
</file>

<file path=ppt/slides/slide527.xml><?xml version="1.0" encoding="utf-8"?>
<p:sld xmlns:a="http://schemas.openxmlformats.org/drawingml/2006/main" xmlns:r="http://schemas.openxmlformats.org/officeDocument/2006/relationships" xmlns:p="http://schemas.openxmlformats.org/presentationml/2006/main">
  <p:cSld>
    <p:spTree>
      <p:nvGrpSpPr>
        <p:cNvPr id="1104" name=""/>
        <p:cNvGrpSpPr/>
        <p:nvPr/>
      </p:nvGrpSpPr>
      <p:grpSpPr>
        <a:xfrm>
          <a:off x="0" y="0"/>
          <a:ext cx="0" cy="0"/>
          <a:chOff x="0" y="0"/>
          <a:chExt cx="0" cy="0"/>
        </a:xfrm>
      </p:grpSpPr>
      <p:sp>
        <p:nvSpPr>
          <p:cNvPr id="1049716" name="Content Placeholder 1"/>
          <p:cNvSpPr>
            <a:spLocks noGrp="1"/>
          </p:cNvSpPr>
          <p:nvPr>
            <p:ph idx="1"/>
          </p:nvPr>
        </p:nvSpPr>
        <p:spPr/>
        <p:txBody>
          <a:bodyPr/>
          <a:p>
            <a:r>
              <a:rPr b="1" dirty="0" lang="en-US"/>
              <a:t>Example: Health and quality of life rely on many community systems and factors, not simply on a well-functioning health and medical care system. Finding out health problems in the community and </a:t>
            </a:r>
            <a:r>
              <a:rPr b="1" dirty="0" lang="en-US" err="1"/>
              <a:t>and</a:t>
            </a:r>
            <a:r>
              <a:rPr b="1" dirty="0" lang="en-US"/>
              <a:t> addressing them can effectively improve the health of many in the community</a:t>
            </a:r>
            <a:r>
              <a:rPr dirty="0" lang="en-US"/>
              <a:t>.</a:t>
            </a:r>
            <a:endParaRPr b="1" dirty="0" lang="en-US"/>
          </a:p>
          <a:p>
            <a:endParaRPr dirty="0" lang="en-US"/>
          </a:p>
        </p:txBody>
      </p:sp>
      <p:sp>
        <p:nvSpPr>
          <p:cNvPr id="1049717" name="Title 2"/>
          <p:cNvSpPr>
            <a:spLocks noGrp="1"/>
          </p:cNvSpPr>
          <p:nvPr>
            <p:ph type="title"/>
          </p:nvPr>
        </p:nvSpPr>
        <p:spPr/>
        <p:txBody>
          <a:bodyPr/>
          <a:p>
            <a:r>
              <a:rPr dirty="0" lang="en-US"/>
              <a:t>cont</a:t>
            </a:r>
          </a:p>
        </p:txBody>
      </p:sp>
    </p:spTree>
  </p:cSld>
  <p:clrMapOvr>
    <a:masterClrMapping/>
  </p:clrMapOvr>
</p:sld>
</file>

<file path=ppt/slides/slide528.xml><?xml version="1.0" encoding="utf-8"?>
<p:sld xmlns:a="http://schemas.openxmlformats.org/drawingml/2006/main" xmlns:r="http://schemas.openxmlformats.org/officeDocument/2006/relationships" xmlns:p="http://schemas.openxmlformats.org/presentationml/2006/main">
  <p:cSld>
    <p:spTree>
      <p:nvGrpSpPr>
        <p:cNvPr id="1105" name=""/>
        <p:cNvGrpSpPr/>
        <p:nvPr/>
      </p:nvGrpSpPr>
      <p:grpSpPr>
        <a:xfrm>
          <a:off x="0" y="0"/>
          <a:ext cx="0" cy="0"/>
          <a:chOff x="0" y="0"/>
          <a:chExt cx="0" cy="0"/>
        </a:xfrm>
      </p:grpSpPr>
      <p:sp>
        <p:nvSpPr>
          <p:cNvPr id="1049718" name="Content Placeholder 1"/>
          <p:cNvSpPr>
            <a:spLocks noGrp="1"/>
          </p:cNvSpPr>
          <p:nvPr>
            <p:ph idx="1"/>
          </p:nvPr>
        </p:nvSpPr>
        <p:spPr/>
        <p:txBody>
          <a:bodyPr/>
          <a:p>
            <a:r>
              <a:rPr b="1" dirty="0" lang="en-US">
                <a:solidFill>
                  <a:srgbClr val="FF0000"/>
                </a:solidFill>
              </a:rPr>
              <a:t>Purpose of study</a:t>
            </a:r>
          </a:p>
          <a:p>
            <a:r>
              <a:rPr b="1" dirty="0" lang="en-US"/>
              <a:t>Explain the reason why you are carrying out community diagnosis</a:t>
            </a:r>
          </a:p>
          <a:p>
            <a:endParaRPr dirty="0" lang="en-US"/>
          </a:p>
        </p:txBody>
      </p:sp>
      <p:sp>
        <p:nvSpPr>
          <p:cNvPr id="1049719" name="Title 2"/>
          <p:cNvSpPr>
            <a:spLocks noGrp="1"/>
          </p:cNvSpPr>
          <p:nvPr>
            <p:ph type="title"/>
          </p:nvPr>
        </p:nvSpPr>
        <p:spPr/>
        <p:txBody>
          <a:bodyPr/>
          <a:p>
            <a:r>
              <a:rPr dirty="0" lang="en-US"/>
              <a:t>cont</a:t>
            </a:r>
          </a:p>
        </p:txBody>
      </p:sp>
    </p:spTree>
  </p:cSld>
  <p:clrMapOvr>
    <a:masterClrMapping/>
  </p:clrMapOvr>
</p:sld>
</file>

<file path=ppt/slides/slide529.xml><?xml version="1.0" encoding="utf-8"?>
<p:sld xmlns:a="http://schemas.openxmlformats.org/drawingml/2006/main" xmlns:r="http://schemas.openxmlformats.org/officeDocument/2006/relationships" xmlns:p="http://schemas.openxmlformats.org/presentationml/2006/main">
  <p:cSld>
    <p:spTree>
      <p:nvGrpSpPr>
        <p:cNvPr id="1106" name=""/>
        <p:cNvGrpSpPr/>
        <p:nvPr/>
      </p:nvGrpSpPr>
      <p:grpSpPr>
        <a:xfrm>
          <a:off x="0" y="0"/>
          <a:ext cx="0" cy="0"/>
          <a:chOff x="0" y="0"/>
          <a:chExt cx="0" cy="0"/>
        </a:xfrm>
      </p:grpSpPr>
      <p:sp>
        <p:nvSpPr>
          <p:cNvPr id="1049720" name="Content Placeholder 1"/>
          <p:cNvSpPr>
            <a:spLocks noGrp="1"/>
          </p:cNvSpPr>
          <p:nvPr>
            <p:ph idx="1"/>
          </p:nvPr>
        </p:nvSpPr>
        <p:spPr/>
        <p:txBody>
          <a:bodyPr/>
          <a:p>
            <a:r>
              <a:rPr b="1" dirty="0" lang="en-GB">
                <a:solidFill>
                  <a:srgbClr val="FF0000"/>
                </a:solidFill>
              </a:rPr>
              <a:t>Aims and objectives of the study</a:t>
            </a:r>
            <a:br>
              <a:rPr dirty="0" lang="en-GB"/>
            </a:br>
            <a:r>
              <a:rPr b="1" dirty="0" lang="en-GB"/>
              <a:t>Indicate both the broad and the specific objectives of your survey. </a:t>
            </a:r>
            <a:endParaRPr b="1" dirty="0" lang="en-US"/>
          </a:p>
          <a:p>
            <a:r>
              <a:rPr b="1" dirty="0" lang="en-GB"/>
              <a:t>Good objectives should be ‘SMART’: </a:t>
            </a:r>
            <a:endParaRPr b="1" dirty="0" lang="en-US"/>
          </a:p>
          <a:p>
            <a:pPr indent="-514350" lvl="0" marL="624078">
              <a:buFont typeface="+mj-lt"/>
              <a:buAutoNum type="arabicPeriod"/>
            </a:pPr>
            <a:r>
              <a:rPr b="1" dirty="0" lang="en-GB"/>
              <a:t>Specific </a:t>
            </a:r>
            <a:endParaRPr b="1" dirty="0" lang="en-US"/>
          </a:p>
          <a:p>
            <a:pPr indent="-514350" lvl="0" marL="624078">
              <a:buFont typeface="+mj-lt"/>
              <a:buAutoNum type="arabicPeriod"/>
            </a:pPr>
            <a:r>
              <a:rPr b="1" dirty="0" lang="en-GB"/>
              <a:t>Measurable </a:t>
            </a:r>
            <a:endParaRPr b="1" dirty="0" lang="en-US"/>
          </a:p>
          <a:p>
            <a:pPr indent="-514350" lvl="0" marL="624078">
              <a:buFont typeface="+mj-lt"/>
              <a:buAutoNum type="arabicPeriod"/>
            </a:pPr>
            <a:r>
              <a:rPr b="1" dirty="0" lang="en-GB"/>
              <a:t>Attainable </a:t>
            </a:r>
            <a:endParaRPr b="1" dirty="0" lang="en-US"/>
          </a:p>
          <a:p>
            <a:pPr indent="-514350" lvl="0" marL="624078">
              <a:buFont typeface="+mj-lt"/>
              <a:buAutoNum type="arabicPeriod"/>
            </a:pPr>
            <a:r>
              <a:rPr b="1" dirty="0" lang="en-GB"/>
              <a:t>Realistic </a:t>
            </a:r>
            <a:endParaRPr b="1" dirty="0" lang="en-US"/>
          </a:p>
          <a:p>
            <a:pPr indent="-514350" lvl="0" marL="624078">
              <a:buFont typeface="+mj-lt"/>
              <a:buAutoNum type="arabicPeriod"/>
            </a:pPr>
            <a:r>
              <a:rPr b="1" dirty="0" lang="en-GB"/>
              <a:t>Timely</a:t>
            </a:r>
            <a:endParaRPr b="1" dirty="0" lang="en-US"/>
          </a:p>
          <a:p>
            <a:endParaRPr dirty="0" lang="en-US"/>
          </a:p>
        </p:txBody>
      </p:sp>
      <p:sp>
        <p:nvSpPr>
          <p:cNvPr id="1049721" name="Title 2"/>
          <p:cNvSpPr>
            <a:spLocks noGrp="1"/>
          </p:cNvSpPr>
          <p:nvPr>
            <p:ph type="title"/>
          </p:nvPr>
        </p:nvSpPr>
        <p:spPr/>
        <p:txBody>
          <a:bodyPr/>
          <a:p>
            <a:r>
              <a:rPr dirty="0" lang="en-US"/>
              <a:t>con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8763" name="Content Placeholder 1"/>
          <p:cNvSpPr>
            <a:spLocks noGrp="1"/>
          </p:cNvSpPr>
          <p:nvPr>
            <p:ph idx="1"/>
          </p:nvPr>
        </p:nvSpPr>
        <p:spPr/>
        <p:txBody>
          <a:bodyPr/>
          <a:p>
            <a:r>
              <a:rPr b="1" dirty="0" lang="en-US"/>
              <a:t>Severe malaria is a medical emergency</a:t>
            </a:r>
          </a:p>
          <a:p>
            <a:r>
              <a:rPr b="1" dirty="0" lang="en-US"/>
              <a:t>Common presentations in children </a:t>
            </a:r>
            <a:r>
              <a:rPr b="1" dirty="0" lang="en-US" err="1"/>
              <a:t>include:severe</a:t>
            </a:r>
            <a:r>
              <a:rPr b="1" dirty="0" lang="en-US"/>
              <a:t> </a:t>
            </a:r>
            <a:r>
              <a:rPr b="1" dirty="0" lang="en-US" err="1"/>
              <a:t>anemia,respiratory</a:t>
            </a:r>
            <a:r>
              <a:rPr b="1" dirty="0" lang="en-US"/>
              <a:t> distress and </a:t>
            </a:r>
            <a:r>
              <a:rPr b="1" dirty="0" lang="en-US" err="1"/>
              <a:t>celebral</a:t>
            </a:r>
            <a:r>
              <a:rPr b="1" dirty="0" lang="en-US"/>
              <a:t> malaria</a:t>
            </a:r>
          </a:p>
          <a:p>
            <a:r>
              <a:rPr b="1" dirty="0" lang="en-US"/>
              <a:t>It can occur in absence of fever and use of parasitological diagnosis is recommended</a:t>
            </a:r>
          </a:p>
          <a:p>
            <a:r>
              <a:rPr b="1" dirty="0" lang="en-US"/>
              <a:t>Treatment of choice for severe malaria is </a:t>
            </a:r>
            <a:r>
              <a:rPr b="1" dirty="0" i="1" lang="en-US" err="1"/>
              <a:t>paranteral</a:t>
            </a:r>
            <a:r>
              <a:rPr b="1" dirty="0" i="1" lang="en-US"/>
              <a:t> quinine</a:t>
            </a:r>
          </a:p>
        </p:txBody>
      </p:sp>
      <p:sp>
        <p:nvSpPr>
          <p:cNvPr id="1048764" name="Title 2"/>
          <p:cNvSpPr>
            <a:spLocks noGrp="1"/>
          </p:cNvSpPr>
          <p:nvPr>
            <p:ph type="title"/>
          </p:nvPr>
        </p:nvSpPr>
        <p:spPr/>
        <p:txBody>
          <a:bodyPr/>
          <a:p>
            <a:r>
              <a:rPr dirty="0" lang="en-US"/>
              <a:t>cont</a:t>
            </a:r>
          </a:p>
        </p:txBody>
      </p:sp>
    </p:spTree>
  </p:cSld>
  <p:clrMapOvr>
    <a:masterClrMapping/>
  </p:clrMapOvr>
</p:sld>
</file>

<file path=ppt/slides/slide530.xml><?xml version="1.0" encoding="utf-8"?>
<p:sld xmlns:a="http://schemas.openxmlformats.org/drawingml/2006/main" xmlns:r="http://schemas.openxmlformats.org/officeDocument/2006/relationships" xmlns:p="http://schemas.openxmlformats.org/presentationml/2006/main">
  <p:cSld>
    <p:spTree>
      <p:nvGrpSpPr>
        <p:cNvPr id="1107" name=""/>
        <p:cNvGrpSpPr/>
        <p:nvPr/>
      </p:nvGrpSpPr>
      <p:grpSpPr>
        <a:xfrm>
          <a:off x="0" y="0"/>
          <a:ext cx="0" cy="0"/>
          <a:chOff x="0" y="0"/>
          <a:chExt cx="0" cy="0"/>
        </a:xfrm>
      </p:grpSpPr>
      <p:sp>
        <p:nvSpPr>
          <p:cNvPr id="1049722" name="Content Placeholder 1"/>
          <p:cNvSpPr>
            <a:spLocks noGrp="1"/>
          </p:cNvSpPr>
          <p:nvPr>
            <p:ph idx="1"/>
          </p:nvPr>
        </p:nvSpPr>
        <p:spPr/>
        <p:txBody>
          <a:bodyPr/>
          <a:p>
            <a:r>
              <a:rPr b="1" dirty="0" lang="en-US">
                <a:solidFill>
                  <a:srgbClr val="FF0000"/>
                </a:solidFill>
              </a:rPr>
              <a:t>Definition of terms</a:t>
            </a:r>
            <a:r>
              <a:rPr b="1" dirty="0" lang="en-US"/>
              <a:t>:</a:t>
            </a:r>
          </a:p>
          <a:p>
            <a:r>
              <a:rPr b="1" dirty="0" lang="en-US"/>
              <a:t>This section deals with definition of all terms you used the in your report.</a:t>
            </a:r>
          </a:p>
          <a:p>
            <a:pPr indent="-514350" marL="624078">
              <a:buNone/>
            </a:pPr>
            <a:r>
              <a:rPr b="1" dirty="0" lang="en-GB">
                <a:solidFill>
                  <a:srgbClr val="FF0000"/>
                </a:solidFill>
              </a:rPr>
              <a:t>Limitations of study</a:t>
            </a:r>
          </a:p>
          <a:p>
            <a:pPr indent="-514350" marL="624078">
              <a:buNone/>
            </a:pPr>
            <a:r>
              <a:rPr b="1" dirty="0" lang="en-GB"/>
              <a:t>Outline all the difficulties you may have encountered during the survey</a:t>
            </a:r>
          </a:p>
          <a:p>
            <a:pPr indent="-514350" marL="624078">
              <a:buNone/>
            </a:pPr>
            <a:r>
              <a:rPr b="1" dirty="0" lang="en-GB"/>
              <a:t> It helps other researchers not to make the same mistakes you made</a:t>
            </a:r>
            <a:endParaRPr b="1" dirty="0" lang="en-US"/>
          </a:p>
          <a:p>
            <a:pPr>
              <a:buNone/>
            </a:pPr>
            <a:endParaRPr dirty="0" lang="en-US"/>
          </a:p>
        </p:txBody>
      </p:sp>
      <p:sp>
        <p:nvSpPr>
          <p:cNvPr id="1049723" name="Title 2"/>
          <p:cNvSpPr>
            <a:spLocks noGrp="1"/>
          </p:cNvSpPr>
          <p:nvPr>
            <p:ph type="title"/>
          </p:nvPr>
        </p:nvSpPr>
        <p:spPr/>
        <p:txBody>
          <a:bodyPr/>
          <a:p>
            <a:r>
              <a:rPr dirty="0" lang="en-US"/>
              <a:t>cont</a:t>
            </a:r>
          </a:p>
        </p:txBody>
      </p:sp>
    </p:spTree>
  </p:cSld>
  <p:clrMapOvr>
    <a:masterClrMapping/>
  </p:clrMapOvr>
</p:sld>
</file>

<file path=ppt/slides/slide531.xml><?xml version="1.0" encoding="utf-8"?>
<p:sld xmlns:a="http://schemas.openxmlformats.org/drawingml/2006/main" xmlns:r="http://schemas.openxmlformats.org/officeDocument/2006/relationships" xmlns:p="http://schemas.openxmlformats.org/presentationml/2006/main">
  <p:cSld>
    <p:spTree>
      <p:nvGrpSpPr>
        <p:cNvPr id="1108" name=""/>
        <p:cNvGrpSpPr/>
        <p:nvPr/>
      </p:nvGrpSpPr>
      <p:grpSpPr>
        <a:xfrm>
          <a:off x="0" y="0"/>
          <a:ext cx="0" cy="0"/>
          <a:chOff x="0" y="0"/>
          <a:chExt cx="0" cy="0"/>
        </a:xfrm>
      </p:grpSpPr>
      <p:sp>
        <p:nvSpPr>
          <p:cNvPr id="1049724" name="Content Placeholder 1"/>
          <p:cNvSpPr>
            <a:spLocks noGrp="1"/>
          </p:cNvSpPr>
          <p:nvPr>
            <p:ph idx="1"/>
          </p:nvPr>
        </p:nvSpPr>
        <p:spPr/>
        <p:txBody>
          <a:bodyPr/>
          <a:p>
            <a:r>
              <a:rPr b="1" dirty="0" lang="en-GB"/>
              <a:t>Some of the difficulties which are commonly encountered in surveys have to do with:</a:t>
            </a:r>
            <a:endParaRPr b="1" dirty="0" lang="en-US"/>
          </a:p>
          <a:p>
            <a:pPr indent="-514350" lvl="0" marL="624078">
              <a:buFont typeface="+mj-lt"/>
              <a:buAutoNum type="arabicPeriod"/>
            </a:pPr>
            <a:r>
              <a:rPr b="1" dirty="0" lang="en-GB"/>
              <a:t>Sampling methods :inability to identify good sampling method for the community</a:t>
            </a:r>
            <a:endParaRPr b="1" dirty="0" lang="en-US"/>
          </a:p>
          <a:p>
            <a:pPr indent="-514350" lvl="0" marL="624078">
              <a:buFont typeface="+mj-lt"/>
              <a:buAutoNum type="arabicPeriod"/>
            </a:pPr>
            <a:r>
              <a:rPr b="1" dirty="0" lang="en-GB"/>
              <a:t>Observation variation </a:t>
            </a:r>
            <a:endParaRPr b="1" dirty="0" lang="en-US"/>
          </a:p>
          <a:p>
            <a:pPr indent="-514350" lvl="0" marL="624078">
              <a:buFont typeface="+mj-lt"/>
              <a:buAutoNum type="arabicPeriod"/>
            </a:pPr>
            <a:r>
              <a:rPr b="1" dirty="0" lang="en-GB"/>
              <a:t>Incomplete records due to poor supervision</a:t>
            </a:r>
          </a:p>
          <a:p>
            <a:pPr indent="-514350" lvl="0" marL="624078">
              <a:buFont typeface="+mj-lt"/>
              <a:buAutoNum type="arabicPeriod"/>
            </a:pPr>
            <a:r>
              <a:rPr b="1" dirty="0" lang="en-GB"/>
              <a:t>Lack of cooperation from community</a:t>
            </a:r>
          </a:p>
          <a:p>
            <a:pPr indent="-514350" lvl="0" marL="624078">
              <a:buFont typeface="+mj-lt"/>
              <a:buAutoNum type="arabicPeriod"/>
            </a:pPr>
            <a:r>
              <a:rPr b="1" dirty="0" lang="en-GB"/>
              <a:t>Transport challenges</a:t>
            </a:r>
          </a:p>
          <a:p>
            <a:endParaRPr dirty="0" lang="en-US"/>
          </a:p>
        </p:txBody>
      </p:sp>
      <p:sp>
        <p:nvSpPr>
          <p:cNvPr id="1049725" name="Title 2"/>
          <p:cNvSpPr>
            <a:spLocks noGrp="1"/>
          </p:cNvSpPr>
          <p:nvPr>
            <p:ph type="title"/>
          </p:nvPr>
        </p:nvSpPr>
        <p:spPr/>
        <p:txBody>
          <a:bodyPr/>
          <a:p>
            <a:r>
              <a:rPr dirty="0" lang="en-US"/>
              <a:t>cont</a:t>
            </a:r>
          </a:p>
        </p:txBody>
      </p:sp>
    </p:spTree>
  </p:cSld>
  <p:clrMapOvr>
    <a:masterClrMapping/>
  </p:clrMapOvr>
</p:sld>
</file>

<file path=ppt/slides/slide532.xml><?xml version="1.0" encoding="utf-8"?>
<p:sld xmlns:a="http://schemas.openxmlformats.org/drawingml/2006/main" xmlns:r="http://schemas.openxmlformats.org/officeDocument/2006/relationships" xmlns:p="http://schemas.openxmlformats.org/presentationml/2006/main">
  <p:cSld>
    <p:spTree>
      <p:nvGrpSpPr>
        <p:cNvPr id="1109" name=""/>
        <p:cNvGrpSpPr/>
        <p:nvPr/>
      </p:nvGrpSpPr>
      <p:grpSpPr>
        <a:xfrm>
          <a:off x="0" y="0"/>
          <a:ext cx="0" cy="0"/>
          <a:chOff x="0" y="0"/>
          <a:chExt cx="0" cy="0"/>
        </a:xfrm>
      </p:grpSpPr>
      <p:sp>
        <p:nvSpPr>
          <p:cNvPr id="1049726" name="Content Placeholder 1"/>
          <p:cNvSpPr>
            <a:spLocks noGrp="1"/>
          </p:cNvSpPr>
          <p:nvPr>
            <p:ph idx="1"/>
          </p:nvPr>
        </p:nvSpPr>
        <p:spPr/>
        <p:txBody>
          <a:bodyPr/>
          <a:p>
            <a:r>
              <a:rPr b="1" dirty="0" lang="en-US"/>
              <a:t>A literature review is an account of what has been published on a topic .</a:t>
            </a:r>
          </a:p>
          <a:p>
            <a:r>
              <a:rPr b="1" dirty="0" lang="en-US"/>
              <a:t>A literature review surveys books, scholarly articles, and any other sources relevant to a particular issue, area of research, or theory, and by so doing, provides a description, summary, and critical evaluation of these works in relation to the research problem being investigated</a:t>
            </a:r>
            <a:r>
              <a:rPr dirty="0" lang="en-US"/>
              <a:t>.</a:t>
            </a:r>
          </a:p>
        </p:txBody>
      </p:sp>
      <p:sp>
        <p:nvSpPr>
          <p:cNvPr id="1049727" name="Title 2"/>
          <p:cNvSpPr>
            <a:spLocks noGrp="1"/>
          </p:cNvSpPr>
          <p:nvPr>
            <p:ph type="title"/>
          </p:nvPr>
        </p:nvSpPr>
        <p:spPr/>
        <p:txBody>
          <a:bodyPr/>
          <a:p>
            <a:r>
              <a:rPr dirty="0" lang="en-US"/>
              <a:t>Chapter 2:literature review</a:t>
            </a:r>
          </a:p>
        </p:txBody>
      </p:sp>
    </p:spTree>
  </p:cSld>
  <p:clrMapOvr>
    <a:masterClrMapping/>
  </p:clrMapOvr>
</p:sld>
</file>

<file path=ppt/slides/slide533.xml><?xml version="1.0" encoding="utf-8"?>
<p:sld xmlns:a="http://schemas.openxmlformats.org/drawingml/2006/main" xmlns:r="http://schemas.openxmlformats.org/officeDocument/2006/relationships" xmlns:p="http://schemas.openxmlformats.org/presentationml/2006/main">
  <p:cSld>
    <p:spTree>
      <p:nvGrpSpPr>
        <p:cNvPr id="1110" name=""/>
        <p:cNvGrpSpPr/>
        <p:nvPr/>
      </p:nvGrpSpPr>
      <p:grpSpPr>
        <a:xfrm>
          <a:off x="0" y="0"/>
          <a:ext cx="0" cy="0"/>
          <a:chOff x="0" y="0"/>
          <a:chExt cx="0" cy="0"/>
        </a:xfrm>
      </p:grpSpPr>
      <p:sp>
        <p:nvSpPr>
          <p:cNvPr id="1049728" name="Content Placeholder 1"/>
          <p:cNvSpPr>
            <a:spLocks noGrp="1"/>
          </p:cNvSpPr>
          <p:nvPr>
            <p:ph idx="1"/>
          </p:nvPr>
        </p:nvSpPr>
        <p:spPr/>
        <p:txBody>
          <a:bodyPr>
            <a:normAutofit/>
          </a:bodyPr>
          <a:p>
            <a:r>
              <a:rPr b="1" dirty="0" lang="en-GB"/>
              <a:t>Here you describe your survey design, techniques and the instruments or tools you used to collect the data. </a:t>
            </a:r>
          </a:p>
          <a:p>
            <a:r>
              <a:rPr b="1" dirty="0" lang="en-GB"/>
              <a:t>In particular, you include information about:</a:t>
            </a:r>
          </a:p>
          <a:p>
            <a:pPr indent="-514350" marL="624078">
              <a:buFont typeface="+mj-lt"/>
              <a:buAutoNum type="alphaLcParenR"/>
            </a:pPr>
            <a:r>
              <a:rPr b="1" dirty="0" lang="en-GB"/>
              <a:t>Research design: How you conducted your study </a:t>
            </a:r>
            <a:r>
              <a:rPr b="1" dirty="0" lang="en-GB" err="1"/>
              <a:t>i.e</a:t>
            </a:r>
            <a:r>
              <a:rPr b="1" dirty="0" lang="en-GB"/>
              <a:t> cross-sectional survey</a:t>
            </a:r>
          </a:p>
          <a:p>
            <a:pPr indent="-514350" marL="624078">
              <a:buFont typeface="+mj-lt"/>
              <a:buAutoNum type="alphaLcParenR"/>
            </a:pPr>
            <a:r>
              <a:rPr b="1" dirty="0" lang="en-GB"/>
              <a:t>Study area: where you carried out your </a:t>
            </a:r>
            <a:r>
              <a:rPr b="1" dirty="0" lang="en-GB" err="1"/>
              <a:t>CDx</a:t>
            </a:r>
            <a:endParaRPr b="1" dirty="0" lang="en-GB"/>
          </a:p>
          <a:p>
            <a:pPr indent="-514350" marL="624078">
              <a:buFont typeface="+mj-lt"/>
              <a:buAutoNum type="alphaLcParenR"/>
            </a:pPr>
            <a:r>
              <a:rPr b="1" dirty="0" lang="en-GB"/>
              <a:t>Study population: was it all members of the </a:t>
            </a:r>
            <a:r>
              <a:rPr b="1" dirty="0" lang="en-GB" err="1"/>
              <a:t>sublocation</a:t>
            </a:r>
            <a:r>
              <a:rPr b="1" dirty="0" lang="en-GB"/>
              <a:t> or representative sample</a:t>
            </a:r>
          </a:p>
        </p:txBody>
      </p:sp>
      <p:sp>
        <p:nvSpPr>
          <p:cNvPr id="1049729" name="Title 2"/>
          <p:cNvSpPr>
            <a:spLocks noGrp="1"/>
          </p:cNvSpPr>
          <p:nvPr>
            <p:ph type="title"/>
          </p:nvPr>
        </p:nvSpPr>
        <p:spPr/>
        <p:txBody>
          <a:bodyPr>
            <a:normAutofit fontScale="90000"/>
          </a:bodyPr>
          <a:p>
            <a:br>
              <a:rPr dirty="0" lang="en-US"/>
            </a:br>
            <a:r>
              <a:rPr dirty="0" lang="en-US"/>
              <a:t>Chapter 3:</a:t>
            </a:r>
            <a:r>
              <a:rPr dirty="0" lang="en-US">
                <a:solidFill>
                  <a:srgbClr val="FF0000"/>
                </a:solidFill>
              </a:rPr>
              <a:t> methodology</a:t>
            </a:r>
            <a:br>
              <a:rPr dirty="0" lang="en-US">
                <a:solidFill>
                  <a:srgbClr val="FF0000"/>
                </a:solidFill>
              </a:rPr>
            </a:br>
            <a:endParaRPr dirty="0" lang="en-US"/>
          </a:p>
        </p:txBody>
      </p:sp>
    </p:spTree>
  </p:cSld>
  <p:clrMapOvr>
    <a:masterClrMapping/>
  </p:clrMapOvr>
</p:sld>
</file>

<file path=ppt/slides/slide534.xml><?xml version="1.0" encoding="utf-8"?>
<p:sld xmlns:a="http://schemas.openxmlformats.org/drawingml/2006/main" xmlns:r="http://schemas.openxmlformats.org/officeDocument/2006/relationships" xmlns:p="http://schemas.openxmlformats.org/presentationml/2006/main">
  <p:cSld>
    <p:spTree>
      <p:nvGrpSpPr>
        <p:cNvPr id="1111" name=""/>
        <p:cNvGrpSpPr/>
        <p:nvPr/>
      </p:nvGrpSpPr>
      <p:grpSpPr>
        <a:xfrm>
          <a:off x="0" y="0"/>
          <a:ext cx="0" cy="0"/>
          <a:chOff x="0" y="0"/>
          <a:chExt cx="0" cy="0"/>
        </a:xfrm>
      </p:grpSpPr>
      <p:sp>
        <p:nvSpPr>
          <p:cNvPr id="1049730" name="Content Placeholder 1"/>
          <p:cNvSpPr>
            <a:spLocks noGrp="1"/>
          </p:cNvSpPr>
          <p:nvPr>
            <p:ph idx="1"/>
          </p:nvPr>
        </p:nvSpPr>
        <p:spPr/>
        <p:txBody>
          <a:bodyPr>
            <a:normAutofit/>
          </a:bodyPr>
          <a:p>
            <a:pPr indent="-514350" marL="624078">
              <a:buNone/>
            </a:pPr>
            <a:r>
              <a:rPr b="1" dirty="0" lang="en-GB"/>
              <a:t>D}.The methods of investigation you used to collect data, such as </a:t>
            </a:r>
            <a:r>
              <a:rPr b="1" dirty="0" lang="en-GB" err="1"/>
              <a:t>questionnaire,focused</a:t>
            </a:r>
            <a:r>
              <a:rPr b="1" dirty="0" lang="en-GB"/>
              <a:t> group discussions and </a:t>
            </a:r>
            <a:r>
              <a:rPr b="1" dirty="0" lang="en-GB" err="1"/>
              <a:t>questionaires</a:t>
            </a:r>
            <a:endParaRPr b="1" dirty="0" lang="en-GB"/>
          </a:p>
          <a:p>
            <a:pPr indent="-514350" marL="624078">
              <a:buNone/>
            </a:pPr>
            <a:r>
              <a:rPr b="1" dirty="0" lang="en-GB"/>
              <a:t>E}.Sampling criteria :explain all sampling methods you used.</a:t>
            </a:r>
          </a:p>
          <a:p>
            <a:pPr indent="-514350" marL="624078">
              <a:buNone/>
            </a:pPr>
            <a:r>
              <a:rPr b="1" dirty="0" lang="en-GB"/>
              <a:t>F}.Data collection procedure: Describe how you collected your data in the field</a:t>
            </a:r>
          </a:p>
          <a:p>
            <a:pPr indent="-514350" marL="624078">
              <a:buNone/>
            </a:pPr>
            <a:r>
              <a:rPr b="1" dirty="0" lang="en-GB"/>
              <a:t>G}.Data analysis plan: describe the methods you used to analysed data</a:t>
            </a:r>
            <a:endParaRPr b="1" dirty="0" lang="en-US"/>
          </a:p>
          <a:p>
            <a:pPr indent="-514350" marL="624078">
              <a:buFont typeface="+mj-lt"/>
              <a:buAutoNum type="alphaLcParenR"/>
            </a:pPr>
            <a:endParaRPr b="1" dirty="0" lang="en-US"/>
          </a:p>
          <a:p>
            <a:endParaRPr dirty="0" lang="en-US"/>
          </a:p>
        </p:txBody>
      </p:sp>
      <p:sp>
        <p:nvSpPr>
          <p:cNvPr id="1049731" name="Title 2"/>
          <p:cNvSpPr>
            <a:spLocks noGrp="1"/>
          </p:cNvSpPr>
          <p:nvPr>
            <p:ph type="title"/>
          </p:nvPr>
        </p:nvSpPr>
        <p:spPr/>
        <p:txBody>
          <a:bodyPr/>
          <a:p>
            <a:r>
              <a:rPr dirty="0" lang="en-US"/>
              <a:t>cont</a:t>
            </a:r>
          </a:p>
        </p:txBody>
      </p:sp>
    </p:spTree>
  </p:cSld>
  <p:clrMapOvr>
    <a:masterClrMapping/>
  </p:clrMapOvr>
</p:sld>
</file>

<file path=ppt/slides/slide535.xml><?xml version="1.0" encoding="utf-8"?>
<p:sld xmlns:a="http://schemas.openxmlformats.org/drawingml/2006/main" xmlns:r="http://schemas.openxmlformats.org/officeDocument/2006/relationships" xmlns:p="http://schemas.openxmlformats.org/presentationml/2006/main">
  <p:cSld>
    <p:spTree>
      <p:nvGrpSpPr>
        <p:cNvPr id="1112" name=""/>
        <p:cNvGrpSpPr/>
        <p:nvPr/>
      </p:nvGrpSpPr>
      <p:grpSpPr>
        <a:xfrm>
          <a:off x="0" y="0"/>
          <a:ext cx="0" cy="0"/>
          <a:chOff x="0" y="0"/>
          <a:chExt cx="0" cy="0"/>
        </a:xfrm>
      </p:grpSpPr>
      <p:sp>
        <p:nvSpPr>
          <p:cNvPr id="1049732" name="Content Placeholder 1"/>
          <p:cNvSpPr>
            <a:spLocks noGrp="1"/>
          </p:cNvSpPr>
          <p:nvPr>
            <p:ph idx="1"/>
          </p:nvPr>
        </p:nvSpPr>
        <p:spPr/>
        <p:txBody>
          <a:bodyPr>
            <a:normAutofit lnSpcReduction="10000"/>
          </a:bodyPr>
          <a:p>
            <a:r>
              <a:rPr b="1" dirty="0" lang="en-GB"/>
              <a:t>This section deals with presentation of results in any one of the formats you covered earlier, that is, figures, tabular and graphical formats</a:t>
            </a:r>
          </a:p>
          <a:p>
            <a:r>
              <a:rPr b="1" dirty="0" lang="en-US"/>
              <a:t>Discuss the findings of all the areas in your survey</a:t>
            </a:r>
          </a:p>
          <a:p>
            <a:r>
              <a:rPr b="1" dirty="0" lang="en-US"/>
              <a:t>During your findings put all the areas as subtopics </a:t>
            </a:r>
            <a:r>
              <a:rPr b="1" dirty="0" lang="en-US" err="1"/>
              <a:t>e.g</a:t>
            </a:r>
            <a:r>
              <a:rPr b="1" dirty="0" lang="en-US"/>
              <a:t> demographic </a:t>
            </a:r>
            <a:r>
              <a:rPr b="1" dirty="0" lang="en-US" err="1"/>
              <a:t>data,level</a:t>
            </a:r>
            <a:r>
              <a:rPr b="1" dirty="0" lang="en-US"/>
              <a:t> of </a:t>
            </a:r>
            <a:r>
              <a:rPr b="1" dirty="0" lang="en-US" err="1"/>
              <a:t>education,common</a:t>
            </a:r>
            <a:r>
              <a:rPr b="1" dirty="0" lang="en-US"/>
              <a:t> </a:t>
            </a:r>
            <a:r>
              <a:rPr b="1" dirty="0" lang="en-US" err="1"/>
              <a:t>ailments,health</a:t>
            </a:r>
            <a:r>
              <a:rPr b="1" dirty="0" lang="en-US"/>
              <a:t> facilities</a:t>
            </a:r>
          </a:p>
          <a:p>
            <a:r>
              <a:rPr b="1" dirty="0" lang="en-US"/>
              <a:t>Present them using various forms of data presentation including graphical and tabular presentations</a:t>
            </a:r>
          </a:p>
        </p:txBody>
      </p:sp>
      <p:sp>
        <p:nvSpPr>
          <p:cNvPr id="1049733" name="Title 2"/>
          <p:cNvSpPr>
            <a:spLocks noGrp="1"/>
          </p:cNvSpPr>
          <p:nvPr>
            <p:ph type="title"/>
          </p:nvPr>
        </p:nvSpPr>
        <p:spPr/>
        <p:txBody>
          <a:bodyPr>
            <a:normAutofit fontScale="90000"/>
          </a:bodyPr>
          <a:p>
            <a:r>
              <a:rPr dirty="0" lang="en-US"/>
              <a:t>Chapter 4:discussion and findings</a:t>
            </a:r>
          </a:p>
        </p:txBody>
      </p:sp>
    </p:spTree>
  </p:cSld>
  <p:clrMapOvr>
    <a:masterClrMapping/>
  </p:clrMapOvr>
</p:sld>
</file>

<file path=ppt/slides/slide536.xml><?xml version="1.0" encoding="utf-8"?>
<p:sld xmlns:a="http://schemas.openxmlformats.org/drawingml/2006/main" xmlns:r="http://schemas.openxmlformats.org/officeDocument/2006/relationships" xmlns:p="http://schemas.openxmlformats.org/presentationml/2006/main">
  <p:cSld>
    <p:spTree>
      <p:nvGrpSpPr>
        <p:cNvPr id="1113" name=""/>
        <p:cNvGrpSpPr/>
        <p:nvPr/>
      </p:nvGrpSpPr>
      <p:grpSpPr>
        <a:xfrm>
          <a:off x="0" y="0"/>
          <a:ext cx="0" cy="0"/>
          <a:chOff x="0" y="0"/>
          <a:chExt cx="0" cy="0"/>
        </a:xfrm>
      </p:grpSpPr>
      <p:sp>
        <p:nvSpPr>
          <p:cNvPr id="1049734" name="Content Placeholder 1"/>
          <p:cNvSpPr>
            <a:spLocks noGrp="1"/>
          </p:cNvSpPr>
          <p:nvPr>
            <p:ph idx="1"/>
          </p:nvPr>
        </p:nvSpPr>
        <p:spPr/>
        <p:txBody>
          <a:bodyPr/>
          <a:p>
            <a:r>
              <a:rPr b="1" dirty="0" lang="en-GB"/>
              <a:t>This is your brief summary of the essential findings and careful consideration of how the community health problem you have diagnosed can be reduced and/or controlled</a:t>
            </a:r>
          </a:p>
          <a:p>
            <a:r>
              <a:rPr b="1" dirty="0" lang="en-US"/>
              <a:t>Discuss recommendations on areas you want to be improved based on your findings</a:t>
            </a:r>
          </a:p>
          <a:p>
            <a:r>
              <a:rPr b="1" dirty="0" lang="en-GB"/>
              <a:t>You need to describe what the community should and can do to control diseases for all concerned. </a:t>
            </a:r>
            <a:endParaRPr b="1" dirty="0" lang="en-US"/>
          </a:p>
        </p:txBody>
      </p:sp>
      <p:sp>
        <p:nvSpPr>
          <p:cNvPr id="1049735" name="Title 2"/>
          <p:cNvSpPr>
            <a:spLocks noGrp="1"/>
          </p:cNvSpPr>
          <p:nvPr>
            <p:ph type="title"/>
          </p:nvPr>
        </p:nvSpPr>
        <p:spPr/>
        <p:txBody>
          <a:bodyPr>
            <a:normAutofit fontScale="90000"/>
          </a:bodyPr>
          <a:p>
            <a:r>
              <a:rPr dirty="0" lang="en-US"/>
              <a:t>Chapter 5:conclusions recommendations</a:t>
            </a:r>
          </a:p>
        </p:txBody>
      </p:sp>
    </p:spTree>
  </p:cSld>
  <p:clrMapOvr>
    <a:masterClrMapping/>
  </p:clrMapOvr>
</p:sld>
</file>

<file path=ppt/slides/slide537.xml><?xml version="1.0" encoding="utf-8"?>
<p:sld xmlns:a="http://schemas.openxmlformats.org/drawingml/2006/main" xmlns:r="http://schemas.openxmlformats.org/officeDocument/2006/relationships" xmlns:p="http://schemas.openxmlformats.org/presentationml/2006/main">
  <p:cSld>
    <p:spTree>
      <p:nvGrpSpPr>
        <p:cNvPr id="1114" name=""/>
        <p:cNvGrpSpPr/>
        <p:nvPr/>
      </p:nvGrpSpPr>
      <p:grpSpPr>
        <a:xfrm>
          <a:off x="0" y="0"/>
          <a:ext cx="0" cy="0"/>
          <a:chOff x="0" y="0"/>
          <a:chExt cx="0" cy="0"/>
        </a:xfrm>
      </p:grpSpPr>
      <p:sp>
        <p:nvSpPr>
          <p:cNvPr id="1049736" name="Content Placeholder 1"/>
          <p:cNvSpPr>
            <a:spLocks noGrp="1"/>
          </p:cNvSpPr>
          <p:nvPr>
            <p:ph idx="1"/>
          </p:nvPr>
        </p:nvSpPr>
        <p:spPr/>
        <p:txBody>
          <a:bodyPr>
            <a:normAutofit lnSpcReduction="10000"/>
          </a:bodyPr>
          <a:p>
            <a:pPr>
              <a:buFont typeface="Wingdings" pitchFamily="2" charset="2"/>
              <a:buChar char="Ø"/>
            </a:pPr>
            <a:r>
              <a:rPr b="1" dirty="0" lang="en-GB"/>
              <a:t>Give a list of all materials consulted, published and unpublished documents in the community. </a:t>
            </a:r>
          </a:p>
          <a:p>
            <a:pPr>
              <a:buFont typeface="Wingdings" pitchFamily="2" charset="2"/>
              <a:buChar char="Ø"/>
            </a:pPr>
            <a:r>
              <a:rPr b="1" dirty="0" lang="en-GB"/>
              <a:t>These could be hospital records, maps and others. </a:t>
            </a:r>
          </a:p>
          <a:p>
            <a:pPr>
              <a:buFont typeface="Wingdings" pitchFamily="2" charset="2"/>
              <a:buChar char="Ø"/>
            </a:pPr>
            <a:r>
              <a:rPr b="1" dirty="0" lang="en-GB"/>
              <a:t>You must give credit to authors of any work you quote from or refer to by listing them. </a:t>
            </a:r>
          </a:p>
          <a:p>
            <a:pPr>
              <a:buFont typeface="Wingdings" pitchFamily="2" charset="2"/>
              <a:buChar char="Ø"/>
            </a:pPr>
            <a:r>
              <a:rPr b="1" dirty="0" lang="en-GB"/>
              <a:t>Generally a reference gives the name of the author, the year of publication of the document, the title of the book or paper and </a:t>
            </a:r>
            <a:br>
              <a:rPr b="1" dirty="0" lang="en-GB"/>
            </a:br>
            <a:r>
              <a:rPr b="1" dirty="0" lang="en-GB"/>
              <a:t>the publisher</a:t>
            </a:r>
            <a:r>
              <a:rPr dirty="0" lang="en-GB"/>
              <a:t>. </a:t>
            </a:r>
            <a:endParaRPr dirty="0" lang="en-US"/>
          </a:p>
          <a:p>
            <a:endParaRPr dirty="0" lang="en-US"/>
          </a:p>
        </p:txBody>
      </p:sp>
      <p:sp>
        <p:nvSpPr>
          <p:cNvPr id="1049737" name="Title 2"/>
          <p:cNvSpPr>
            <a:spLocks noGrp="1"/>
          </p:cNvSpPr>
          <p:nvPr>
            <p:ph type="title"/>
          </p:nvPr>
        </p:nvSpPr>
        <p:spPr/>
        <p:txBody>
          <a:bodyPr/>
          <a:p>
            <a:r>
              <a:rPr dirty="0" lang="en-GB"/>
              <a:t>References</a:t>
            </a:r>
            <a:endParaRPr dirty="0" lang="en-US"/>
          </a:p>
        </p:txBody>
      </p:sp>
    </p:spTree>
  </p:cSld>
  <p:clrMapOvr>
    <a:masterClrMapping/>
  </p:clrMapOvr>
</p:sld>
</file>

<file path=ppt/slides/slide538.xml><?xml version="1.0" encoding="utf-8"?>
<p:sld xmlns:a="http://schemas.openxmlformats.org/drawingml/2006/main" xmlns:r="http://schemas.openxmlformats.org/officeDocument/2006/relationships" xmlns:p="http://schemas.openxmlformats.org/presentationml/2006/main">
  <p:cSld>
    <p:spTree>
      <p:nvGrpSpPr>
        <p:cNvPr id="1115" name=""/>
        <p:cNvGrpSpPr/>
        <p:nvPr/>
      </p:nvGrpSpPr>
      <p:grpSpPr>
        <a:xfrm>
          <a:off x="0" y="0"/>
          <a:ext cx="0" cy="0"/>
          <a:chOff x="0" y="0"/>
          <a:chExt cx="0" cy="0"/>
        </a:xfrm>
      </p:grpSpPr>
      <p:sp>
        <p:nvSpPr>
          <p:cNvPr id="1049738" name="Content Placeholder 1"/>
          <p:cNvSpPr>
            <a:spLocks noGrp="1"/>
          </p:cNvSpPr>
          <p:nvPr>
            <p:ph idx="1"/>
          </p:nvPr>
        </p:nvSpPr>
        <p:spPr/>
        <p:txBody>
          <a:bodyPr/>
          <a:p>
            <a:pPr>
              <a:buNone/>
            </a:pPr>
            <a:br>
              <a:rPr dirty="0" lang="en-GB"/>
            </a:br>
            <a:r>
              <a:rPr b="1" dirty="0" lang="en-GB"/>
              <a:t>These are attachments, which you annex to your report to help readers understand some statements appearing in the body of the report. These may include: </a:t>
            </a:r>
            <a:endParaRPr b="1" dirty="0" lang="en-US"/>
          </a:p>
          <a:p>
            <a:pPr lvl="0"/>
            <a:r>
              <a:rPr b="1" dirty="0" lang="en-GB"/>
              <a:t>A copy of the questionnaire used </a:t>
            </a:r>
          </a:p>
          <a:p>
            <a:pPr lvl="0"/>
            <a:r>
              <a:rPr b="1" dirty="0" lang="en-GB"/>
              <a:t>Sources of information</a:t>
            </a:r>
            <a:endParaRPr b="1" dirty="0" lang="en-US"/>
          </a:p>
          <a:p>
            <a:pPr lvl="0"/>
            <a:r>
              <a:rPr b="1" dirty="0" lang="en-GB"/>
              <a:t>A copy of the map if necessary </a:t>
            </a:r>
            <a:endParaRPr b="1" dirty="0" lang="en-US"/>
          </a:p>
          <a:p>
            <a:pPr lvl="0"/>
            <a:r>
              <a:rPr b="1" dirty="0" lang="en-GB"/>
              <a:t>Letters of approval to carry out the study</a:t>
            </a:r>
            <a:endParaRPr b="1" dirty="0" lang="en-US"/>
          </a:p>
          <a:p>
            <a:endParaRPr dirty="0" lang="en-US"/>
          </a:p>
        </p:txBody>
      </p:sp>
      <p:sp>
        <p:nvSpPr>
          <p:cNvPr id="1049739" name="Title 2"/>
          <p:cNvSpPr>
            <a:spLocks noGrp="1"/>
          </p:cNvSpPr>
          <p:nvPr>
            <p:ph type="title"/>
          </p:nvPr>
        </p:nvSpPr>
        <p:spPr/>
        <p:txBody>
          <a:bodyPr/>
          <a:p>
            <a:r>
              <a:rPr dirty="0" lang="en-GB"/>
              <a:t>Appendices</a:t>
            </a:r>
            <a:endParaRPr dirty="0" lang="en-US"/>
          </a:p>
        </p:txBody>
      </p:sp>
    </p:spTree>
  </p:cSld>
  <p:clrMapOvr>
    <a:masterClrMapping/>
  </p:clrMapOvr>
</p:sld>
</file>

<file path=ppt/slides/slide539.xml><?xml version="1.0" encoding="utf-8"?>
<p:sld xmlns:a="http://schemas.openxmlformats.org/drawingml/2006/main" xmlns:r="http://schemas.openxmlformats.org/officeDocument/2006/relationships" xmlns:p="http://schemas.openxmlformats.org/presentationml/2006/main">
  <p:cSld>
    <p:spTree>
      <p:nvGrpSpPr>
        <p:cNvPr id="1116" name=""/>
        <p:cNvGrpSpPr/>
        <p:nvPr/>
      </p:nvGrpSpPr>
      <p:grpSpPr>
        <a:xfrm>
          <a:off x="0" y="0"/>
          <a:ext cx="0" cy="0"/>
          <a:chOff x="0" y="0"/>
          <a:chExt cx="0" cy="0"/>
        </a:xfrm>
      </p:grpSpPr>
      <p:sp>
        <p:nvSpPr>
          <p:cNvPr id="1049740" name="Content Placeholder 1"/>
          <p:cNvSpPr>
            <a:spLocks noGrp="1"/>
          </p:cNvSpPr>
          <p:nvPr>
            <p:ph idx="1"/>
          </p:nvPr>
        </p:nvSpPr>
        <p:spPr/>
        <p:txBody>
          <a:bodyPr>
            <a:normAutofit lnSpcReduction="10000"/>
          </a:bodyPr>
          <a:p>
            <a:pPr indent="-514350" lvl="0" marL="624078">
              <a:buFont typeface="Wingdings" pitchFamily="2" charset="2"/>
              <a:buChar char="Ø"/>
            </a:pPr>
            <a:r>
              <a:rPr b="1" dirty="0" lang="en-GB"/>
              <a:t>Feedback means giving comments about how well or badly a community is doing in order to help them do better</a:t>
            </a:r>
          </a:p>
          <a:p>
            <a:pPr indent="-514350" marL="624078">
              <a:buFont typeface="Wingdings" pitchFamily="2" charset="2"/>
              <a:buChar char="Ø"/>
            </a:pPr>
            <a:r>
              <a:rPr b="1" dirty="0" lang="en-GB"/>
              <a:t>So after your survey is done, those in the community who cooperated with you are entitled to receive some form of feedback. They want to know what </a:t>
            </a:r>
            <a:br>
              <a:rPr b="1" dirty="0" lang="en-GB"/>
            </a:br>
            <a:r>
              <a:rPr b="1" dirty="0" lang="en-GB"/>
              <a:t>you found. </a:t>
            </a:r>
          </a:p>
          <a:p>
            <a:pPr indent="-514350" marL="624078">
              <a:buFont typeface="Wingdings" pitchFamily="2" charset="2"/>
              <a:buChar char="Ø"/>
            </a:pPr>
            <a:r>
              <a:rPr b="1" dirty="0" lang="en-GB"/>
              <a:t>All individuals in the community who are concerned with the health of the people are entitled to feedback</a:t>
            </a:r>
            <a:endParaRPr b="1" dirty="0" lang="en-US"/>
          </a:p>
          <a:p>
            <a:pPr indent="-514350" lvl="0" marL="624078">
              <a:buFont typeface="Wingdings" pitchFamily="2" charset="2"/>
              <a:buChar char="Ø"/>
            </a:pPr>
            <a:endParaRPr dirty="0" lang="en-US"/>
          </a:p>
        </p:txBody>
      </p:sp>
      <p:sp>
        <p:nvSpPr>
          <p:cNvPr id="1049741" name="Title 2"/>
          <p:cNvSpPr>
            <a:spLocks noGrp="1"/>
          </p:cNvSpPr>
          <p:nvPr>
            <p:ph type="title"/>
          </p:nvPr>
        </p:nvSpPr>
        <p:spPr/>
        <p:txBody>
          <a:bodyPr/>
          <a:p>
            <a:r>
              <a:rPr dirty="0" lang="en-US"/>
              <a:t>Dissemination or feedback</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8765" name="Content Placeholder 1"/>
          <p:cNvSpPr>
            <a:spLocks noGrp="1"/>
          </p:cNvSpPr>
          <p:nvPr>
            <p:ph idx="1"/>
          </p:nvPr>
        </p:nvSpPr>
        <p:spPr/>
        <p:txBody>
          <a:bodyPr/>
          <a:p>
            <a:r>
              <a:rPr b="1" dirty="0" lang="en-US"/>
              <a:t>Quinine should be given only as IV INFUSION and NOT INTRAVENOUS {BOLUS} injection</a:t>
            </a:r>
          </a:p>
          <a:p>
            <a:r>
              <a:rPr b="1" dirty="0" lang="en-US"/>
              <a:t>Loading does should be </a:t>
            </a:r>
            <a:r>
              <a:rPr b="1" dirty="0" lang="en-US" err="1"/>
              <a:t>ommited</a:t>
            </a:r>
            <a:r>
              <a:rPr b="1" dirty="0" lang="en-US"/>
              <a:t> if patient has received quinine in the last 24 hrs or </a:t>
            </a:r>
            <a:r>
              <a:rPr b="1" dirty="0" lang="en-US" err="1"/>
              <a:t>mefloquine</a:t>
            </a:r>
            <a:r>
              <a:rPr b="1" dirty="0" lang="en-US"/>
              <a:t> in the last 7 days</a:t>
            </a:r>
          </a:p>
          <a:p>
            <a:r>
              <a:rPr b="1" dirty="0" lang="en-US"/>
              <a:t>In hepatic </a:t>
            </a:r>
            <a:r>
              <a:rPr b="1" dirty="0" lang="en-US" err="1"/>
              <a:t>insufficiency,the</a:t>
            </a:r>
            <a:r>
              <a:rPr b="1" dirty="0" lang="en-US"/>
              <a:t> dose of quinine should be reduced by 25%,</a:t>
            </a:r>
          </a:p>
          <a:p>
            <a:r>
              <a:rPr b="1" dirty="0" lang="en-US"/>
              <a:t>Hypoglycemia is a potential side effect and quinine should be administered in 10% dextrose infusion</a:t>
            </a:r>
          </a:p>
        </p:txBody>
      </p:sp>
      <p:sp>
        <p:nvSpPr>
          <p:cNvPr id="1048766" name="Title 2"/>
          <p:cNvSpPr>
            <a:spLocks noGrp="1"/>
          </p:cNvSpPr>
          <p:nvPr>
            <p:ph type="title"/>
          </p:nvPr>
        </p:nvSpPr>
        <p:spPr/>
        <p:txBody>
          <a:bodyPr>
            <a:normAutofit/>
          </a:bodyPr>
          <a:p>
            <a:pPr algn="ctr"/>
            <a:r>
              <a:rPr dirty="0" lang="en-US"/>
              <a:t>Guidelines on quinine administration</a:t>
            </a:r>
          </a:p>
        </p:txBody>
      </p:sp>
    </p:spTree>
  </p:cSld>
  <p:clrMapOvr>
    <a:masterClrMapping/>
  </p:clrMapOvr>
</p:sld>
</file>

<file path=ppt/slides/slide540.xml><?xml version="1.0" encoding="utf-8"?>
<p:sld xmlns:a="http://schemas.openxmlformats.org/drawingml/2006/main" xmlns:r="http://schemas.openxmlformats.org/officeDocument/2006/relationships" xmlns:p="http://schemas.openxmlformats.org/presentationml/2006/main">
  <p:cSld>
    <p:spTree>
      <p:nvGrpSpPr>
        <p:cNvPr id="1117" name=""/>
        <p:cNvGrpSpPr/>
        <p:nvPr/>
      </p:nvGrpSpPr>
      <p:grpSpPr>
        <a:xfrm>
          <a:off x="0" y="0"/>
          <a:ext cx="0" cy="0"/>
          <a:chOff x="0" y="0"/>
          <a:chExt cx="0" cy="0"/>
        </a:xfrm>
      </p:grpSpPr>
      <p:sp>
        <p:nvSpPr>
          <p:cNvPr id="1049742" name="Content Placeholder 1"/>
          <p:cNvSpPr>
            <a:spLocks noGrp="1"/>
          </p:cNvSpPr>
          <p:nvPr>
            <p:ph idx="1"/>
          </p:nvPr>
        </p:nvSpPr>
        <p:spPr/>
        <p:txBody>
          <a:bodyPr>
            <a:normAutofit fontScale="92500"/>
          </a:bodyPr>
          <a:p>
            <a:r>
              <a:rPr b="1" dirty="0" lang="en-GB"/>
              <a:t>Involve sitting down with the community to prioritise and plan what you going to do about the identified health problems</a:t>
            </a:r>
          </a:p>
          <a:p>
            <a:r>
              <a:rPr b="1" dirty="0" lang="en-GB"/>
              <a:t>A community survey identifies a host of health problems that need to be addressed.</a:t>
            </a:r>
          </a:p>
          <a:p>
            <a:r>
              <a:rPr b="1" dirty="0" lang="en-GB"/>
              <a:t> It may have revealed a need for greater emphasis on MCH services or environmental sanitation. </a:t>
            </a:r>
          </a:p>
          <a:p>
            <a:r>
              <a:rPr b="1" dirty="0" lang="en-GB"/>
              <a:t>Therefore, you need to sit down with the community to prioritise and plan what you going to do about the identified health problems</a:t>
            </a:r>
            <a:endParaRPr b="1" dirty="0" lang="en-US"/>
          </a:p>
        </p:txBody>
      </p:sp>
      <p:sp>
        <p:nvSpPr>
          <p:cNvPr id="1049743" name="Title 2"/>
          <p:cNvSpPr>
            <a:spLocks noGrp="1"/>
          </p:cNvSpPr>
          <p:nvPr>
            <p:ph type="title"/>
          </p:nvPr>
        </p:nvSpPr>
        <p:spPr/>
        <p:txBody>
          <a:bodyPr>
            <a:normAutofit fontScale="90000"/>
          </a:bodyPr>
          <a:p>
            <a:br>
              <a:rPr dirty="0" lang="en-GB"/>
            </a:br>
            <a:r>
              <a:rPr dirty="0" lang="en-GB"/>
              <a:t>Community Health Action </a:t>
            </a:r>
            <a:br>
              <a:rPr dirty="0" lang="en-US"/>
            </a:br>
            <a:endParaRPr dirty="0" lang="en-US"/>
          </a:p>
        </p:txBody>
      </p:sp>
    </p:spTree>
  </p:cSld>
  <p:clrMapOvr>
    <a:masterClrMapping/>
  </p:clrMapOvr>
</p:sld>
</file>

<file path=ppt/slides/slide541.xml><?xml version="1.0" encoding="utf-8"?>
<p:sld xmlns:a="http://schemas.openxmlformats.org/drawingml/2006/main" xmlns:r="http://schemas.openxmlformats.org/officeDocument/2006/relationships" xmlns:p="http://schemas.openxmlformats.org/presentationml/2006/main">
  <p:cSld>
    <p:spTree>
      <p:nvGrpSpPr>
        <p:cNvPr id="1118" name=""/>
        <p:cNvGrpSpPr/>
        <p:nvPr/>
      </p:nvGrpSpPr>
      <p:grpSpPr>
        <a:xfrm>
          <a:off x="0" y="0"/>
          <a:ext cx="0" cy="0"/>
          <a:chOff x="0" y="0"/>
          <a:chExt cx="0" cy="0"/>
        </a:xfrm>
      </p:grpSpPr>
      <p:sp>
        <p:nvSpPr>
          <p:cNvPr id="1049744" name="Content Placeholder 1"/>
          <p:cNvSpPr>
            <a:spLocks noGrp="1"/>
          </p:cNvSpPr>
          <p:nvPr>
            <p:ph idx="1"/>
          </p:nvPr>
        </p:nvSpPr>
        <p:spPr/>
        <p:txBody>
          <a:bodyPr>
            <a:normAutofit fontScale="92500"/>
          </a:bodyPr>
          <a:p>
            <a:r>
              <a:rPr b="1" dirty="0" sz="3200" lang="en-GB"/>
              <a:t>You need to mobilise them to take action.</a:t>
            </a:r>
            <a:endParaRPr b="1" dirty="0" sz="3200" lang="en-US"/>
          </a:p>
          <a:p>
            <a:r>
              <a:rPr b="1" dirty="0" sz="3200" lang="en-GB"/>
              <a:t>You can mobilise the community through a number of interventions, namely:</a:t>
            </a:r>
            <a:endParaRPr b="1" dirty="0" sz="3200" lang="en-US"/>
          </a:p>
          <a:p>
            <a:pPr indent="-514350" lvl="0" marL="624078">
              <a:buFont typeface="+mj-lt"/>
              <a:buAutoNum type="arabicPeriod"/>
            </a:pPr>
            <a:r>
              <a:rPr b="1" dirty="0" sz="3200" lang="en-GB"/>
              <a:t>Making them aware of their problems and promoting primary health care </a:t>
            </a:r>
            <a:endParaRPr b="1" dirty="0" sz="3200" lang="en-US"/>
          </a:p>
          <a:p>
            <a:pPr indent="-514350" lvl="0" marL="624078">
              <a:buFont typeface="+mj-lt"/>
              <a:buAutoNum type="arabicPeriod"/>
            </a:pPr>
            <a:r>
              <a:rPr b="1" dirty="0" sz="3200" lang="en-GB"/>
              <a:t>Health education </a:t>
            </a:r>
            <a:endParaRPr b="1" dirty="0" sz="3200" lang="en-US"/>
          </a:p>
          <a:p>
            <a:pPr indent="-514350" lvl="0" marL="624078">
              <a:buFont typeface="+mj-lt"/>
              <a:buAutoNum type="arabicPeriod"/>
            </a:pPr>
            <a:r>
              <a:rPr b="1" dirty="0" sz="3200" lang="en-GB"/>
              <a:t>Immunisation </a:t>
            </a:r>
            <a:endParaRPr b="1" dirty="0" sz="3200" lang="en-US"/>
          </a:p>
          <a:p>
            <a:pPr indent="-514350" lvl="0" marL="624078">
              <a:buFont typeface="+mj-lt"/>
              <a:buAutoNum type="arabicPeriod"/>
            </a:pPr>
            <a:r>
              <a:rPr b="1" dirty="0" sz="3200" lang="en-GB"/>
              <a:t>Environmental improvement</a:t>
            </a:r>
            <a:endParaRPr b="1" dirty="0" sz="3200" lang="en-US"/>
          </a:p>
          <a:p>
            <a:endParaRPr dirty="0" lang="en-US"/>
          </a:p>
        </p:txBody>
      </p:sp>
      <p:sp>
        <p:nvSpPr>
          <p:cNvPr id="1049745" name="Title 2"/>
          <p:cNvSpPr>
            <a:spLocks noGrp="1"/>
          </p:cNvSpPr>
          <p:nvPr>
            <p:ph type="title"/>
          </p:nvPr>
        </p:nvSpPr>
        <p:spPr/>
        <p:txBody>
          <a:bodyPr/>
          <a:p>
            <a:r>
              <a:rPr dirty="0" lang="en-US"/>
              <a:t>cont</a:t>
            </a:r>
          </a:p>
        </p:txBody>
      </p:sp>
    </p:spTree>
  </p:cSld>
  <p:clrMapOvr>
    <a:masterClrMapping/>
  </p:clrMapOvr>
</p:sld>
</file>

<file path=ppt/slides/slide542.xml><?xml version="1.0" encoding="utf-8"?>
<p:sld xmlns:a="http://schemas.openxmlformats.org/drawingml/2006/main" xmlns:r="http://schemas.openxmlformats.org/officeDocument/2006/relationships" xmlns:p="http://schemas.openxmlformats.org/presentationml/2006/main">
  <p:cSld>
    <p:spTree>
      <p:nvGrpSpPr>
        <p:cNvPr id="1119" name=""/>
        <p:cNvGrpSpPr/>
        <p:nvPr/>
      </p:nvGrpSpPr>
      <p:grpSpPr>
        <a:xfrm>
          <a:off x="0" y="0"/>
          <a:ext cx="0" cy="0"/>
          <a:chOff x="0" y="0"/>
          <a:chExt cx="0" cy="0"/>
        </a:xfrm>
      </p:grpSpPr>
      <p:sp>
        <p:nvSpPr>
          <p:cNvPr id="1049746" name="Content Placeholder 1"/>
          <p:cNvSpPr>
            <a:spLocks noGrp="1"/>
          </p:cNvSpPr>
          <p:nvPr>
            <p:ph idx="1"/>
          </p:nvPr>
        </p:nvSpPr>
        <p:spPr/>
        <p:txBody>
          <a:bodyPr>
            <a:normAutofit fontScale="92500" lnSpcReduction="20000"/>
          </a:bodyPr>
          <a:p>
            <a:r>
              <a:rPr b="1" dirty="0" sz="2800" lang="en-GB"/>
              <a:t>The process of community diagnosis is made up of the following steps: </a:t>
            </a:r>
            <a:endParaRPr b="1" dirty="0" sz="2800" lang="en-US"/>
          </a:p>
          <a:p>
            <a:pPr indent="-514350" lvl="1" marL="907542">
              <a:buFont typeface="+mj-lt"/>
              <a:buAutoNum type="arabicPeriod"/>
            </a:pPr>
            <a:r>
              <a:rPr b="1" dirty="0" sz="2800" lang="en-GB"/>
              <a:t>Exploration </a:t>
            </a:r>
            <a:endParaRPr b="1" dirty="0" sz="2800" lang="en-US"/>
          </a:p>
          <a:p>
            <a:pPr indent="-514350" lvl="1" marL="907542">
              <a:buFont typeface="+mj-lt"/>
              <a:buAutoNum type="arabicPeriod"/>
            </a:pPr>
            <a:r>
              <a:rPr b="1" dirty="0" sz="2800" lang="en-GB"/>
              <a:t>Planning of the survey </a:t>
            </a:r>
            <a:endParaRPr b="1" dirty="0" sz="2800" lang="en-US"/>
          </a:p>
          <a:p>
            <a:pPr indent="-514350" lvl="1" marL="907542">
              <a:buFont typeface="+mj-lt"/>
              <a:buAutoNum type="arabicPeriod"/>
            </a:pPr>
            <a:r>
              <a:rPr b="1" dirty="0" sz="2800" lang="en-GB"/>
              <a:t>Developing and pre-testing survey tools </a:t>
            </a:r>
            <a:endParaRPr b="1" dirty="0" sz="2800" lang="en-US"/>
          </a:p>
          <a:p>
            <a:pPr indent="-514350" lvl="1" marL="907542">
              <a:buFont typeface="+mj-lt"/>
              <a:buAutoNum type="arabicPeriod"/>
            </a:pPr>
            <a:r>
              <a:rPr b="1" dirty="0" sz="2800" lang="en-GB"/>
              <a:t>Execution of the survey and data analysis and presentation</a:t>
            </a:r>
            <a:endParaRPr b="1" dirty="0" sz="2800" lang="en-US"/>
          </a:p>
          <a:p>
            <a:pPr indent="-514350" lvl="1" marL="907542">
              <a:buFont typeface="+mj-lt"/>
              <a:buAutoNum type="arabicPeriod"/>
            </a:pPr>
            <a:r>
              <a:rPr b="1" dirty="0" sz="2800" lang="en-GB"/>
              <a:t>Report writing, dissemination and community action</a:t>
            </a:r>
            <a:endParaRPr b="1" dirty="0" sz="2800" lang="en-US"/>
          </a:p>
          <a:p>
            <a:r>
              <a:rPr b="1" dirty="0" lang="en-US"/>
              <a:t>NB REMINDER: PERINATAL MORTALITY</a:t>
            </a:r>
          </a:p>
          <a:p>
            <a:r>
              <a:rPr b="1" dirty="0" lang="en-US"/>
              <a:t>NEXT AGENDA: IDENTIFY ALL AREAS YOU WOULD LIKE TO INVESTIGATE AND DEVELOP A QUESTIONAIRE</a:t>
            </a:r>
          </a:p>
        </p:txBody>
      </p:sp>
      <p:sp>
        <p:nvSpPr>
          <p:cNvPr id="1049747" name="Title 2"/>
          <p:cNvSpPr>
            <a:spLocks noGrp="1"/>
          </p:cNvSpPr>
          <p:nvPr>
            <p:ph type="title"/>
          </p:nvPr>
        </p:nvSpPr>
        <p:spPr/>
        <p:txBody>
          <a:bodyPr/>
          <a:p>
            <a:r>
              <a:rPr dirty="0" lang="en-US"/>
              <a:t>SUMMARY</a:t>
            </a:r>
          </a:p>
        </p:txBody>
      </p:sp>
    </p:spTree>
  </p:cSld>
  <p:clrMapOvr>
    <a:masterClrMapping/>
  </p:clrMapOvr>
</p:sld>
</file>

<file path=ppt/slides/slide543.xml><?xml version="1.0" encoding="utf-8"?>
<p:sld xmlns:a="http://schemas.openxmlformats.org/drawingml/2006/main" xmlns:r="http://schemas.openxmlformats.org/officeDocument/2006/relationships" xmlns:p="http://schemas.openxmlformats.org/presentationml/2006/main">
  <p:cSld>
    <p:spTree>
      <p:nvGrpSpPr>
        <p:cNvPr id="1120" name=""/>
        <p:cNvGrpSpPr/>
        <p:nvPr/>
      </p:nvGrpSpPr>
      <p:grpSpPr>
        <a:xfrm>
          <a:off x="0" y="0"/>
          <a:ext cx="0" cy="0"/>
          <a:chOff x="0" y="0"/>
          <a:chExt cx="0" cy="0"/>
        </a:xfrm>
      </p:grpSpPr>
      <p:sp>
        <p:nvSpPr>
          <p:cNvPr id="1049748" name="Content Placeholder 1"/>
          <p:cNvSpPr>
            <a:spLocks noGrp="1"/>
          </p:cNvSpPr>
          <p:nvPr>
            <p:ph idx="1"/>
          </p:nvPr>
        </p:nvSpPr>
        <p:spPr/>
        <p:txBody>
          <a:bodyPr>
            <a:normAutofit lnSpcReduction="10000"/>
          </a:bodyPr>
          <a:p>
            <a:r>
              <a:rPr b="1" dirty="0" sz="2800" lang="en-US"/>
              <a:t>There are three main methods of communicable disease </a:t>
            </a:r>
            <a:r>
              <a:rPr b="1" dirty="0" sz="2800" lang="en-US" err="1"/>
              <a:t>control.They</a:t>
            </a:r>
            <a:r>
              <a:rPr b="1" dirty="0" sz="2800" lang="en-US"/>
              <a:t> include:</a:t>
            </a:r>
          </a:p>
          <a:p>
            <a:pPr lvl="1">
              <a:buFont typeface="Wingdings" pitchFamily="2" charset="2"/>
              <a:buChar char="q"/>
            </a:pPr>
            <a:r>
              <a:rPr b="1" dirty="0" sz="2800" lang="en-US"/>
              <a:t>Attacking  the source</a:t>
            </a:r>
          </a:p>
          <a:p>
            <a:pPr lvl="1">
              <a:buFont typeface="Wingdings" pitchFamily="2" charset="2"/>
              <a:buChar char="q"/>
            </a:pPr>
            <a:r>
              <a:rPr b="1" dirty="0" sz="2800" lang="en-US"/>
              <a:t>Interrupting the route of transmission</a:t>
            </a:r>
          </a:p>
          <a:p>
            <a:pPr lvl="1">
              <a:buFont typeface="Wingdings" pitchFamily="2" charset="2"/>
              <a:buChar char="q"/>
            </a:pPr>
            <a:r>
              <a:rPr b="1" dirty="0" sz="2800" lang="en-US"/>
              <a:t>Protecting the host.</a:t>
            </a:r>
          </a:p>
          <a:p>
            <a:pPr indent="-457200" lvl="1" marL="850392">
              <a:buFont typeface="+mj-lt"/>
              <a:buAutoNum type="arabicPeriod"/>
            </a:pPr>
            <a:r>
              <a:rPr b="1" dirty="0" sz="2800" lang="en-US" u="sng"/>
              <a:t>Attacking the source or reservoir</a:t>
            </a:r>
          </a:p>
          <a:p>
            <a:r>
              <a:rPr b="1" dirty="0" lang="en-US"/>
              <a:t>Refers to destruction of the origin of disease causing micro-organism</a:t>
            </a:r>
          </a:p>
          <a:p>
            <a:r>
              <a:rPr b="1" dirty="0" lang="en-US"/>
              <a:t>There are five ways of attacking the source of disease micro-organism</a:t>
            </a:r>
          </a:p>
        </p:txBody>
      </p:sp>
      <p:sp>
        <p:nvSpPr>
          <p:cNvPr id="1049749" name="Title 2"/>
          <p:cNvSpPr>
            <a:spLocks noGrp="1"/>
          </p:cNvSpPr>
          <p:nvPr>
            <p:ph type="title"/>
          </p:nvPr>
        </p:nvSpPr>
        <p:spPr/>
        <p:txBody>
          <a:bodyPr>
            <a:noAutofit/>
          </a:bodyPr>
          <a:p>
            <a:pPr algn="ctr"/>
            <a:r>
              <a:rPr dirty="0" sz="3600" lang="en-US"/>
              <a:t>MAIN METHODS OF COMMUNICABLE DISEASE CONTROL</a:t>
            </a:r>
          </a:p>
        </p:txBody>
      </p:sp>
    </p:spTree>
  </p:cSld>
  <p:clrMapOvr>
    <a:masterClrMapping/>
  </p:clrMapOvr>
</p:sld>
</file>

<file path=ppt/slides/slide544.xml><?xml version="1.0" encoding="utf-8"?>
<p:sld xmlns:a="http://schemas.openxmlformats.org/drawingml/2006/main" xmlns:r="http://schemas.openxmlformats.org/officeDocument/2006/relationships" xmlns:p="http://schemas.openxmlformats.org/presentationml/2006/main">
  <p:cSld>
    <p:spTree>
      <p:nvGrpSpPr>
        <p:cNvPr id="1121" name=""/>
        <p:cNvGrpSpPr/>
        <p:nvPr/>
      </p:nvGrpSpPr>
      <p:grpSpPr>
        <a:xfrm>
          <a:off x="0" y="0"/>
          <a:ext cx="0" cy="0"/>
          <a:chOff x="0" y="0"/>
          <a:chExt cx="0" cy="0"/>
        </a:xfrm>
      </p:grpSpPr>
      <p:sp>
        <p:nvSpPr>
          <p:cNvPr id="1049750" name="Content Placeholder 1"/>
          <p:cNvSpPr>
            <a:spLocks noGrp="1"/>
          </p:cNvSpPr>
          <p:nvPr>
            <p:ph idx="1"/>
          </p:nvPr>
        </p:nvSpPr>
        <p:spPr/>
        <p:txBody>
          <a:bodyPr>
            <a:normAutofit fontScale="92500" lnSpcReduction="10000"/>
          </a:bodyPr>
          <a:p>
            <a:pPr indent="-514350" marL="624078">
              <a:buNone/>
            </a:pPr>
            <a:r>
              <a:rPr b="1" dirty="0" lang="en-US"/>
              <a:t>I. Treatment : refers to the use of drugs that destroy organism. When organism is destroyed, none of them are available to spread to the new host. It is useful in Control of </a:t>
            </a:r>
            <a:r>
              <a:rPr b="1" dirty="0" lang="en-US" err="1"/>
              <a:t>TB,leprosy</a:t>
            </a:r>
            <a:r>
              <a:rPr b="1" dirty="0" lang="en-US"/>
              <a:t> and STDs.</a:t>
            </a:r>
          </a:p>
          <a:p>
            <a:pPr indent="-514350" marL="624078">
              <a:buNone/>
            </a:pPr>
            <a:r>
              <a:rPr b="1" dirty="0" lang="en-US"/>
              <a:t>II.Isolation : refers to complete separation of a person or individual with a certain disease from others except those providing care. When the sick person is not allowed to come in contact with other people, the organism cannot spread. Is used to control highly infectious diseases such as </a:t>
            </a:r>
            <a:r>
              <a:rPr b="1" dirty="0" lang="en-US" err="1"/>
              <a:t>Ebola,SARS,Measles</a:t>
            </a:r>
            <a:r>
              <a:rPr dirty="0" lang="en-US"/>
              <a:t>.</a:t>
            </a:r>
          </a:p>
          <a:p>
            <a:pPr indent="-514350" marL="624078">
              <a:buFont typeface="+mj-lt"/>
              <a:buAutoNum type="arabicParenR"/>
            </a:pPr>
            <a:endParaRPr dirty="0" lang="en-US"/>
          </a:p>
        </p:txBody>
      </p:sp>
      <p:sp>
        <p:nvSpPr>
          <p:cNvPr id="1049751" name="Title 2"/>
          <p:cNvSpPr>
            <a:spLocks noGrp="1"/>
          </p:cNvSpPr>
          <p:nvPr>
            <p:ph type="title"/>
          </p:nvPr>
        </p:nvSpPr>
        <p:spPr/>
        <p:txBody>
          <a:bodyPr/>
          <a:p>
            <a:r>
              <a:rPr dirty="0" lang="en-US"/>
              <a:t>cont</a:t>
            </a:r>
          </a:p>
        </p:txBody>
      </p:sp>
    </p:spTree>
  </p:cSld>
  <p:clrMapOvr>
    <a:masterClrMapping/>
  </p:clrMapOvr>
</p:sld>
</file>

<file path=ppt/slides/slide545.xml><?xml version="1.0" encoding="utf-8"?>
<p:sld xmlns:a="http://schemas.openxmlformats.org/drawingml/2006/main" xmlns:r="http://schemas.openxmlformats.org/officeDocument/2006/relationships" xmlns:p="http://schemas.openxmlformats.org/presentationml/2006/main">
  <p:cSld>
    <p:spTree>
      <p:nvGrpSpPr>
        <p:cNvPr id="1122" name=""/>
        <p:cNvGrpSpPr/>
        <p:nvPr/>
      </p:nvGrpSpPr>
      <p:grpSpPr>
        <a:xfrm>
          <a:off x="0" y="0"/>
          <a:ext cx="0" cy="0"/>
          <a:chOff x="0" y="0"/>
          <a:chExt cx="0" cy="0"/>
        </a:xfrm>
      </p:grpSpPr>
      <p:sp>
        <p:nvSpPr>
          <p:cNvPr id="1049752" name="Content Placeholder 1"/>
          <p:cNvSpPr>
            <a:spLocks noGrp="1"/>
          </p:cNvSpPr>
          <p:nvPr>
            <p:ph idx="1"/>
          </p:nvPr>
        </p:nvSpPr>
        <p:spPr/>
        <p:txBody>
          <a:bodyPr>
            <a:normAutofit fontScale="92500" lnSpcReduction="10000"/>
          </a:bodyPr>
          <a:p>
            <a:pPr indent="-514350" marL="624078">
              <a:buNone/>
            </a:pPr>
            <a:r>
              <a:rPr dirty="0" lang="en-US"/>
              <a:t>III. </a:t>
            </a:r>
            <a:r>
              <a:rPr b="1" dirty="0" lang="en-US"/>
              <a:t>Reservoir control :reservoir is any human , animal ,arthropod, </a:t>
            </a:r>
            <a:r>
              <a:rPr b="1" dirty="0" lang="en-US" err="1"/>
              <a:t>plant,soil</a:t>
            </a:r>
            <a:r>
              <a:rPr b="1" dirty="0" lang="en-US"/>
              <a:t> or inanimate matter in which the agent normally lives and multiplies.</a:t>
            </a:r>
          </a:p>
          <a:p>
            <a:pPr indent="-514350" marL="624078">
              <a:buNone/>
            </a:pPr>
            <a:r>
              <a:rPr b="1" dirty="0" lang="en-US"/>
              <a:t>In those diseases that have their main reservoir in animals, mass treatment, chemoprophylaxis or immunization of animals can be carried out </a:t>
            </a:r>
            <a:r>
              <a:rPr b="1" dirty="0" lang="en-US" err="1"/>
              <a:t>e.g</a:t>
            </a:r>
            <a:r>
              <a:rPr b="1" dirty="0" lang="en-US"/>
              <a:t> brucellosis.</a:t>
            </a:r>
          </a:p>
          <a:p>
            <a:pPr indent="-514350" marL="624078">
              <a:buNone/>
            </a:pPr>
            <a:r>
              <a:rPr b="1" dirty="0" lang="en-US"/>
              <a:t>Other ways of control at </a:t>
            </a:r>
            <a:r>
              <a:rPr b="1" dirty="0" lang="en-US" err="1"/>
              <a:t>reseivor</a:t>
            </a:r>
            <a:r>
              <a:rPr b="1" dirty="0" lang="en-US"/>
              <a:t> level include separating humans from animals or killing the affected animals and so destroying the reservoirs </a:t>
            </a:r>
            <a:r>
              <a:rPr b="1" dirty="0" lang="en-US" err="1"/>
              <a:t>e.g</a:t>
            </a:r>
            <a:r>
              <a:rPr b="1" dirty="0" lang="en-US"/>
              <a:t> Rabies </a:t>
            </a:r>
          </a:p>
        </p:txBody>
      </p:sp>
      <p:sp>
        <p:nvSpPr>
          <p:cNvPr id="1049753" name="Title 2"/>
          <p:cNvSpPr>
            <a:spLocks noGrp="1"/>
          </p:cNvSpPr>
          <p:nvPr>
            <p:ph type="title"/>
          </p:nvPr>
        </p:nvSpPr>
        <p:spPr/>
        <p:txBody>
          <a:bodyPr/>
          <a:p>
            <a:r>
              <a:rPr dirty="0" lang="en-US"/>
              <a:t>cont</a:t>
            </a:r>
          </a:p>
        </p:txBody>
      </p:sp>
    </p:spTree>
  </p:cSld>
  <p:clrMapOvr>
    <a:masterClrMapping/>
  </p:clrMapOvr>
</p:sld>
</file>

<file path=ppt/slides/slide546.xml><?xml version="1.0" encoding="utf-8"?>
<p:sld xmlns:a="http://schemas.openxmlformats.org/drawingml/2006/main" xmlns:r="http://schemas.openxmlformats.org/officeDocument/2006/relationships" xmlns:p="http://schemas.openxmlformats.org/presentationml/2006/main">
  <p:cSld>
    <p:spTree>
      <p:nvGrpSpPr>
        <p:cNvPr id="1125" name=""/>
        <p:cNvGrpSpPr/>
        <p:nvPr/>
      </p:nvGrpSpPr>
      <p:grpSpPr>
        <a:xfrm>
          <a:off x="0" y="0"/>
          <a:ext cx="0" cy="0"/>
          <a:chOff x="0" y="0"/>
          <a:chExt cx="0" cy="0"/>
        </a:xfrm>
      </p:grpSpPr>
      <p:sp>
        <p:nvSpPr>
          <p:cNvPr id="1049757" name="Content Placeholder 1"/>
          <p:cNvSpPr>
            <a:spLocks noGrp="1"/>
          </p:cNvSpPr>
          <p:nvPr>
            <p:ph idx="1"/>
          </p:nvPr>
        </p:nvSpPr>
        <p:spPr/>
        <p:txBody>
          <a:bodyPr>
            <a:normAutofit fontScale="92500" lnSpcReduction="20000"/>
          </a:bodyPr>
          <a:p>
            <a:pPr>
              <a:buNone/>
            </a:pPr>
            <a:r>
              <a:rPr b="1" dirty="0" lang="en-US"/>
              <a:t>IV. Chemoprophylaxis :refers to the administration of a medication for the purpose of preventing disease or infection.</a:t>
            </a:r>
          </a:p>
          <a:p>
            <a:pPr>
              <a:buNone/>
            </a:pPr>
            <a:r>
              <a:rPr b="1" dirty="0" lang="en-US"/>
              <a:t>Chemoprophylaxis can be carried out in animals that can transfer diseases to human beings</a:t>
            </a:r>
          </a:p>
          <a:p>
            <a:pPr>
              <a:buNone/>
            </a:pPr>
            <a:r>
              <a:rPr b="1" dirty="0" lang="en-US"/>
              <a:t>V. Notification : refers to informing the local health authorities of the presence or suspicion of infectious disease. The local health authorities can be sub county medical officer , sub county nurse, county public health nurse of County health director. It is an essential means of keeping watch on the number of new cases and therefore monitoring effectiveness of the control program.</a:t>
            </a:r>
          </a:p>
        </p:txBody>
      </p:sp>
      <p:sp>
        <p:nvSpPr>
          <p:cNvPr id="1049758" name="Title 2"/>
          <p:cNvSpPr>
            <a:spLocks noGrp="1"/>
          </p:cNvSpPr>
          <p:nvPr>
            <p:ph type="title"/>
          </p:nvPr>
        </p:nvSpPr>
        <p:spPr/>
        <p:txBody>
          <a:bodyPr/>
          <a:p>
            <a:r>
              <a:rPr dirty="0" lang="en-US"/>
              <a:t>cont</a:t>
            </a:r>
          </a:p>
        </p:txBody>
      </p:sp>
    </p:spTree>
  </p:cSld>
  <p:clrMapOvr>
    <a:masterClrMapping/>
  </p:clrMapOvr>
</p:sld>
</file>

<file path=ppt/slides/slide547.xml><?xml version="1.0" encoding="utf-8"?>
<p:sld xmlns:a="http://schemas.openxmlformats.org/drawingml/2006/main" xmlns:r="http://schemas.openxmlformats.org/officeDocument/2006/relationships" xmlns:p="http://schemas.openxmlformats.org/presentationml/2006/main">
  <p:cSld>
    <p:spTree>
      <p:nvGrpSpPr>
        <p:cNvPr id="1126" name=""/>
        <p:cNvGrpSpPr/>
        <p:nvPr/>
      </p:nvGrpSpPr>
      <p:grpSpPr>
        <a:xfrm>
          <a:off x="0" y="0"/>
          <a:ext cx="0" cy="0"/>
          <a:chOff x="0" y="0"/>
          <a:chExt cx="0" cy="0"/>
        </a:xfrm>
      </p:grpSpPr>
      <p:sp>
        <p:nvSpPr>
          <p:cNvPr id="1049759" name="Content Placeholder 1"/>
          <p:cNvSpPr>
            <a:spLocks noGrp="1"/>
          </p:cNvSpPr>
          <p:nvPr>
            <p:ph idx="1"/>
          </p:nvPr>
        </p:nvSpPr>
        <p:spPr/>
        <p:txBody>
          <a:bodyPr/>
          <a:p>
            <a:endParaRPr dirty="0" lang="en-US"/>
          </a:p>
          <a:p>
            <a:r>
              <a:rPr b="1" dirty="0" sz="2800" lang="en-US"/>
              <a:t>Refers to breaking the chain of disease transmission</a:t>
            </a:r>
          </a:p>
          <a:p>
            <a:r>
              <a:rPr b="1" dirty="0" sz="2800" lang="en-US"/>
              <a:t>There are four main methods of interrupting transmission of micro-organisms.</a:t>
            </a:r>
          </a:p>
          <a:p>
            <a:r>
              <a:rPr b="1" dirty="0" sz="2800" lang="en-US"/>
              <a:t>They include : environmental sanitation, personal hygiene and behavior change, vector control and disinfection and sterilization</a:t>
            </a:r>
          </a:p>
        </p:txBody>
      </p:sp>
      <p:sp>
        <p:nvSpPr>
          <p:cNvPr id="1049760" name="Title 2"/>
          <p:cNvSpPr>
            <a:spLocks noGrp="1"/>
          </p:cNvSpPr>
          <p:nvPr>
            <p:ph type="title"/>
          </p:nvPr>
        </p:nvSpPr>
        <p:spPr/>
        <p:txBody>
          <a:bodyPr/>
          <a:p>
            <a:r>
              <a:rPr dirty="0" lang="en-US"/>
              <a:t>2.Interrupting transmission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8767" name="Content Placeholder 1"/>
          <p:cNvSpPr>
            <a:spLocks noGrp="1"/>
          </p:cNvSpPr>
          <p:nvPr>
            <p:ph idx="1"/>
          </p:nvPr>
        </p:nvSpPr>
        <p:spPr/>
        <p:txBody>
          <a:bodyPr/>
          <a:p>
            <a:r>
              <a:rPr b="1" dirty="0" lang="en-US"/>
              <a:t>In an emergency and in absence of </a:t>
            </a:r>
            <a:r>
              <a:rPr b="1" dirty="0" lang="en-US" err="1"/>
              <a:t>quinine,the</a:t>
            </a:r>
            <a:r>
              <a:rPr b="1" dirty="0" lang="en-US"/>
              <a:t> following </a:t>
            </a:r>
            <a:r>
              <a:rPr b="1" dirty="0" lang="en-US" err="1"/>
              <a:t>antimalarials</a:t>
            </a:r>
            <a:r>
              <a:rPr b="1" dirty="0" lang="en-US"/>
              <a:t> may be used:</a:t>
            </a:r>
          </a:p>
          <a:p>
            <a:pPr lvl="1">
              <a:buFont typeface="Wingdings" pitchFamily="2" charset="2"/>
              <a:buChar char="q"/>
            </a:pPr>
            <a:r>
              <a:rPr b="1" dirty="0" lang="en-US" err="1"/>
              <a:t>Artenusate</a:t>
            </a:r>
            <a:r>
              <a:rPr b="1" dirty="0" lang="en-US"/>
              <a:t> administered by IM route at 2.4mg/kg stat then 1.2mg/kg at 12 </a:t>
            </a:r>
            <a:r>
              <a:rPr b="1" dirty="0" lang="en-US" err="1"/>
              <a:t>hrs,then</a:t>
            </a:r>
            <a:r>
              <a:rPr b="1" dirty="0" lang="en-US"/>
              <a:t> 1.2mg/kg daily for 6 days</a:t>
            </a:r>
          </a:p>
          <a:p>
            <a:pPr lvl="1">
              <a:buFont typeface="Wingdings" pitchFamily="2" charset="2"/>
              <a:buChar char="q"/>
            </a:pPr>
            <a:r>
              <a:rPr b="1" dirty="0" lang="en-US" err="1"/>
              <a:t>Artemether</a:t>
            </a:r>
            <a:r>
              <a:rPr b="1" dirty="0" lang="en-US"/>
              <a:t> administered by IM route at a loading dose of 3.2 mg/kg stat then 1.6mg/kg daily for five days</a:t>
            </a:r>
          </a:p>
          <a:p>
            <a:pPr lvl="1">
              <a:buFont typeface="Wingdings" pitchFamily="2" charset="2"/>
              <a:buChar char="q"/>
            </a:pPr>
            <a:r>
              <a:rPr b="1" dirty="0" lang="en-US"/>
              <a:t>Rectal </a:t>
            </a:r>
            <a:r>
              <a:rPr b="1" dirty="0" lang="en-US" err="1"/>
              <a:t>artenusate</a:t>
            </a:r>
            <a:r>
              <a:rPr b="1" dirty="0" lang="en-US"/>
              <a:t> administered at a dose of 10mg/kg</a:t>
            </a:r>
          </a:p>
        </p:txBody>
      </p:sp>
      <p:sp>
        <p:nvSpPr>
          <p:cNvPr id="1048768" name="Title 2"/>
          <p:cNvSpPr>
            <a:spLocks noGrp="1"/>
          </p:cNvSpPr>
          <p:nvPr>
            <p:ph type="title"/>
          </p:nvPr>
        </p:nvSpPr>
        <p:spPr/>
        <p:txBody>
          <a:bodyPr/>
          <a:p>
            <a:pPr algn="ctr"/>
            <a:r>
              <a:rPr dirty="0" lang="en-US"/>
              <a:t>In absence of quinine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8769" name="Content Placeholder 1"/>
          <p:cNvSpPr>
            <a:spLocks noGrp="1"/>
          </p:cNvSpPr>
          <p:nvPr>
            <p:ph idx="1"/>
          </p:nvPr>
        </p:nvSpPr>
        <p:spPr/>
        <p:txBody>
          <a:bodyPr/>
          <a:p>
            <a:r>
              <a:rPr b="1" dirty="0" lang="en-US"/>
              <a:t>Clearing the bushes around home</a:t>
            </a:r>
          </a:p>
          <a:p>
            <a:r>
              <a:rPr b="1" dirty="0" lang="en-US"/>
              <a:t>Draining of stagnant </a:t>
            </a:r>
            <a:r>
              <a:rPr b="1" dirty="0" lang="en-US" err="1"/>
              <a:t>water,ditches</a:t>
            </a:r>
            <a:r>
              <a:rPr b="1" dirty="0" lang="en-US"/>
              <a:t> or any accumulation of water at the ground.</a:t>
            </a:r>
          </a:p>
          <a:p>
            <a:r>
              <a:rPr b="1" dirty="0" lang="en-US"/>
              <a:t>Use of mosquito repellant nets</a:t>
            </a:r>
          </a:p>
          <a:p>
            <a:r>
              <a:rPr b="1" dirty="0" lang="en-US"/>
              <a:t>Chemoprophylaxis for those travelling and living in malaria endemic areas</a:t>
            </a:r>
          </a:p>
          <a:p>
            <a:r>
              <a:rPr b="1" dirty="0" lang="en-US"/>
              <a:t>Case finding and treatment </a:t>
            </a:r>
          </a:p>
          <a:p>
            <a:r>
              <a:rPr b="1" dirty="0" lang="en-US"/>
              <a:t>Intermittent preventive therapy and  </a:t>
            </a:r>
            <a:r>
              <a:rPr b="1" dirty="0" lang="en-US" err="1"/>
              <a:t>and</a:t>
            </a:r>
            <a:r>
              <a:rPr b="1" dirty="0" lang="en-US"/>
              <a:t> SP is recommended for all pregnant women</a:t>
            </a:r>
          </a:p>
          <a:p>
            <a:pPr>
              <a:buNone/>
            </a:pPr>
            <a:r>
              <a:rPr b="1" dirty="0" lang="en-US"/>
              <a:t>NB : READ ALL THESE POINTS IN DETAILS</a:t>
            </a:r>
          </a:p>
        </p:txBody>
      </p:sp>
      <p:sp>
        <p:nvSpPr>
          <p:cNvPr id="1048770" name="Title 2"/>
          <p:cNvSpPr>
            <a:spLocks noGrp="1"/>
          </p:cNvSpPr>
          <p:nvPr>
            <p:ph type="title"/>
          </p:nvPr>
        </p:nvSpPr>
        <p:spPr/>
        <p:txBody>
          <a:bodyPr>
            <a:normAutofit/>
          </a:bodyPr>
          <a:p>
            <a:r>
              <a:rPr dirty="0" lang="en-US"/>
              <a:t>Prevention and control of malaria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8771" name="Content Placeholder 1"/>
          <p:cNvSpPr>
            <a:spLocks noGrp="1"/>
          </p:cNvSpPr>
          <p:nvPr>
            <p:ph idx="1"/>
          </p:nvPr>
        </p:nvSpPr>
        <p:spPr/>
        <p:txBody>
          <a:bodyPr/>
          <a:p>
            <a:r>
              <a:rPr b="1" dirty="0" lang="en-US"/>
              <a:t>READ OTHER CURRENT DRUGS USED IN TREATMENT OF MALARIA AND WRITE THEM DOWN IN YOUR EXERCISE BOOKS.</a:t>
            </a:r>
          </a:p>
          <a:p>
            <a:r>
              <a:rPr b="1" dirty="0" lang="en-US"/>
              <a:t>Will be checked in next lesson</a:t>
            </a:r>
          </a:p>
        </p:txBody>
      </p:sp>
      <p:sp>
        <p:nvSpPr>
          <p:cNvPr id="1048772" name="Title 2"/>
          <p:cNvSpPr>
            <a:spLocks noGrp="1"/>
          </p:cNvSpPr>
          <p:nvPr>
            <p:ph type="title"/>
          </p:nvPr>
        </p:nvSpPr>
        <p:spPr/>
        <p:txBody>
          <a:bodyPr/>
          <a:p>
            <a:r>
              <a:rPr dirty="0" lang="en-US"/>
              <a:t>ASSIGNMENT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8773" name="Content Placeholder 1"/>
          <p:cNvSpPr>
            <a:spLocks noGrp="1"/>
          </p:cNvSpPr>
          <p:nvPr>
            <p:ph idx="1"/>
          </p:nvPr>
        </p:nvSpPr>
        <p:spPr/>
        <p:txBody>
          <a:bodyPr/>
          <a:p>
            <a:r>
              <a:rPr b="1" dirty="0" lang="en-US"/>
              <a:t>Quinine are available in </a:t>
            </a:r>
            <a:r>
              <a:rPr b="1" dirty="0" lang="en-US" err="1"/>
              <a:t>ampules</a:t>
            </a:r>
            <a:r>
              <a:rPr b="1" dirty="0" lang="en-US"/>
              <a:t> of 2mls which make 6mls</a:t>
            </a:r>
          </a:p>
          <a:p>
            <a:r>
              <a:rPr b="1" dirty="0" lang="en-US"/>
              <a:t>For IM injection, add 4 </a:t>
            </a:r>
            <a:r>
              <a:rPr b="1" dirty="0" lang="en-US" err="1"/>
              <a:t>mls</a:t>
            </a:r>
            <a:r>
              <a:rPr b="1" dirty="0" lang="en-US"/>
              <a:t> of water of injection to 2mls of quinine to make up 600mg for IM in adult</a:t>
            </a:r>
          </a:p>
          <a:p>
            <a:r>
              <a:rPr b="1" dirty="0" lang="en-US"/>
              <a:t>For </a:t>
            </a:r>
            <a:r>
              <a:rPr b="1" dirty="0" lang="en-US" err="1"/>
              <a:t>children,add</a:t>
            </a:r>
            <a:r>
              <a:rPr b="1" dirty="0" lang="en-US"/>
              <a:t> 3mls of water of injection to 1ml of quinine then you calculate the dose</a:t>
            </a:r>
            <a:r>
              <a:rPr dirty="0" lang="en-US"/>
              <a:t>.</a:t>
            </a:r>
          </a:p>
        </p:txBody>
      </p:sp>
      <p:sp>
        <p:nvSpPr>
          <p:cNvPr id="1048774" name="Title 2"/>
          <p:cNvSpPr>
            <a:spLocks noGrp="1"/>
          </p:cNvSpPr>
          <p:nvPr>
            <p:ph type="title"/>
          </p:nvPr>
        </p:nvSpPr>
        <p:spPr/>
        <p:txBody>
          <a:bodyPr>
            <a:normAutofit fontScale="90000"/>
          </a:bodyPr>
          <a:p>
            <a:r>
              <a:rPr dirty="0" lang="en-US"/>
              <a:t>Reconstitution of quinine for IM Injection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8775" name="Content Placeholder 1"/>
          <p:cNvSpPr>
            <a:spLocks noGrp="1"/>
          </p:cNvSpPr>
          <p:nvPr>
            <p:ph idx="1"/>
          </p:nvPr>
        </p:nvSpPr>
        <p:spPr/>
        <p:txBody>
          <a:bodyPr>
            <a:normAutofit fontScale="96296" lnSpcReduction="10000"/>
          </a:bodyPr>
          <a:p>
            <a:r>
              <a:rPr b="1" dirty="0" lang="en-US"/>
              <a:t>DEF: Disease caused by filarial worms affecting lymphatic system.</a:t>
            </a:r>
          </a:p>
          <a:p>
            <a:r>
              <a:rPr b="1" dirty="0" lang="en-US"/>
              <a:t>Also called Lymphatic </a:t>
            </a:r>
            <a:r>
              <a:rPr b="1" dirty="0" lang="en-US" err="1"/>
              <a:t>Filariasis</a:t>
            </a:r>
            <a:endParaRPr b="1" dirty="0" lang="en-US"/>
          </a:p>
          <a:p>
            <a:r>
              <a:rPr b="1" dirty="0" lang="en-US"/>
              <a:t>Causal organism : </a:t>
            </a:r>
            <a:r>
              <a:rPr b="1" dirty="0" i="1" lang="en-US" err="1" u="sng">
                <a:solidFill>
                  <a:srgbClr val="FF0000"/>
                </a:solidFill>
              </a:rPr>
              <a:t>Wuchereria</a:t>
            </a:r>
            <a:r>
              <a:rPr b="1" dirty="0" i="1" lang="en-US" u="sng">
                <a:solidFill>
                  <a:srgbClr val="FF0000"/>
                </a:solidFill>
              </a:rPr>
              <a:t> </a:t>
            </a:r>
            <a:r>
              <a:rPr b="1" dirty="0" i="1" lang="en-US" err="1" u="sng">
                <a:solidFill>
                  <a:srgbClr val="FF0000"/>
                </a:solidFill>
              </a:rPr>
              <a:t>bancrofti</a:t>
            </a:r>
            <a:endParaRPr b="1" dirty="0" i="1" lang="en-US" u="sng">
              <a:solidFill>
                <a:srgbClr val="FF0000"/>
              </a:solidFill>
            </a:endParaRPr>
          </a:p>
          <a:p>
            <a:r>
              <a:rPr b="1" dirty="0" lang="en-US"/>
              <a:t>It is one of the three parasitic worms, together with </a:t>
            </a:r>
            <a:r>
              <a:rPr b="1" dirty="0" lang="en-US" err="1"/>
              <a:t>Brugia</a:t>
            </a:r>
            <a:r>
              <a:rPr b="1" dirty="0" lang="en-US"/>
              <a:t> </a:t>
            </a:r>
            <a:r>
              <a:rPr b="1" dirty="0" lang="en-US" err="1"/>
              <a:t>malayi</a:t>
            </a:r>
            <a:r>
              <a:rPr b="1" dirty="0" lang="en-US"/>
              <a:t> and B. </a:t>
            </a:r>
            <a:r>
              <a:rPr b="1" dirty="0" lang="en-US" err="1"/>
              <a:t>timori</a:t>
            </a:r>
            <a:r>
              <a:rPr b="1" dirty="0" lang="en-US"/>
              <a:t>, that infect the </a:t>
            </a:r>
            <a:r>
              <a:rPr b="1" dirty="0" i="1" lang="en-US"/>
              <a:t>lymphatic</a:t>
            </a:r>
            <a:r>
              <a:rPr b="1" dirty="0" lang="en-US"/>
              <a:t> system to cause </a:t>
            </a:r>
            <a:r>
              <a:rPr b="1" dirty="0" i="1" lang="en-US">
                <a:solidFill>
                  <a:srgbClr val="FF0000"/>
                </a:solidFill>
              </a:rPr>
              <a:t>lymphatic </a:t>
            </a:r>
            <a:r>
              <a:rPr b="1" dirty="0" i="1" lang="en-US" err="1">
                <a:solidFill>
                  <a:srgbClr val="FF0000"/>
                </a:solidFill>
              </a:rPr>
              <a:t>filariasis</a:t>
            </a:r>
            <a:r>
              <a:rPr b="1" dirty="0" lang="en-US"/>
              <a:t>. These </a:t>
            </a:r>
            <a:r>
              <a:rPr b="1" dirty="0" i="1" lang="en-US"/>
              <a:t>filarial</a:t>
            </a:r>
            <a:r>
              <a:rPr b="1" dirty="0" lang="en-US"/>
              <a:t> worms are spread by a variety of mosquito vector species </a:t>
            </a:r>
          </a:p>
          <a:p>
            <a:r>
              <a:rPr b="1" dirty="0" lang="en-US"/>
              <a:t>Vector :Is transmitted by mosquito from person to person</a:t>
            </a:r>
          </a:p>
          <a:p>
            <a:r>
              <a:rPr b="1" dirty="0" lang="en-US"/>
              <a:t>Most common in coastal and lake regions</a:t>
            </a:r>
          </a:p>
          <a:p>
            <a:r>
              <a:rPr b="1" dirty="0" lang="en-US" err="1"/>
              <a:t>Hydrocele</a:t>
            </a:r>
            <a:r>
              <a:rPr b="1" dirty="0" lang="en-US"/>
              <a:t> is the most common late manifestation</a:t>
            </a:r>
          </a:p>
          <a:p>
            <a:pPr>
              <a:buNone/>
            </a:pPr>
            <a:endParaRPr dirty="0" lang="en-US"/>
          </a:p>
          <a:p>
            <a:endParaRPr dirty="0" lang="en-US"/>
          </a:p>
        </p:txBody>
      </p:sp>
      <p:sp>
        <p:nvSpPr>
          <p:cNvPr id="1048776" name="Title 2"/>
          <p:cNvSpPr>
            <a:spLocks noGrp="1"/>
          </p:cNvSpPr>
          <p:nvPr>
            <p:ph type="title"/>
          </p:nvPr>
        </p:nvSpPr>
        <p:spPr/>
        <p:txBody>
          <a:bodyPr/>
          <a:p>
            <a:r>
              <a:rPr dirty="0" lang="en-US"/>
              <a:t>2.BANCROFTIAN FILARIASIS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8608" name="Content Placeholder 1"/>
          <p:cNvSpPr>
            <a:spLocks noGrp="1"/>
          </p:cNvSpPr>
          <p:nvPr>
            <p:ph idx="1"/>
          </p:nvPr>
        </p:nvSpPr>
        <p:spPr/>
        <p:txBody>
          <a:bodyPr/>
          <a:p>
            <a:r>
              <a:rPr b="1" dirty="0" sz="2800" lang="en-US"/>
              <a:t>Reservoir: Any person, animal, arthropod, plant, soil, or substance, or a combination of these, in which an infectious agent normally lives and multiplies, on which it depends primarily for survival, and where it reproduces itself in such a manner that it can be transmitted to a susceptible host. It is the natural habitat of the infectious agent</a:t>
            </a:r>
            <a:r>
              <a:rPr dirty="0" lang="en-US"/>
              <a:t>.</a:t>
            </a:r>
          </a:p>
          <a:p>
            <a:endParaRPr dirty="0" lang="en-US"/>
          </a:p>
        </p:txBody>
      </p:sp>
      <p:sp>
        <p:nvSpPr>
          <p:cNvPr id="1048609" name="Title 2"/>
          <p:cNvSpPr>
            <a:spLocks noGrp="1"/>
          </p:cNvSpPr>
          <p:nvPr>
            <p:ph type="title"/>
          </p:nvPr>
        </p:nvSpPr>
        <p:spPr/>
        <p:txBody>
          <a:bodyPr/>
          <a:p>
            <a:r>
              <a:rPr dirty="0" lang="en-US"/>
              <a:t>CONT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8777" name="Content Placeholder 1"/>
          <p:cNvSpPr>
            <a:spLocks noGrp="1"/>
          </p:cNvSpPr>
          <p:nvPr>
            <p:ph idx="1"/>
          </p:nvPr>
        </p:nvSpPr>
        <p:spPr/>
        <p:txBody>
          <a:bodyPr>
            <a:normAutofit/>
          </a:bodyPr>
          <a:p>
            <a:r>
              <a:rPr b="1" dirty="0" lang="en-US"/>
              <a:t>Different species of the following genera of mosquitoes are vectors of </a:t>
            </a:r>
            <a:r>
              <a:rPr b="1" dirty="0" i="1" lang="en-US"/>
              <a:t>W. </a:t>
            </a:r>
            <a:r>
              <a:rPr b="1" dirty="0" i="1" lang="en-US" err="1"/>
              <a:t>bancrofti</a:t>
            </a:r>
            <a:r>
              <a:rPr b="1" dirty="0" lang="en-US"/>
              <a:t> </a:t>
            </a:r>
            <a:r>
              <a:rPr b="1" dirty="0" lang="en-US" err="1"/>
              <a:t>filariasis</a:t>
            </a:r>
            <a:r>
              <a:rPr b="1" dirty="0" lang="en-US"/>
              <a:t> depending on geographical distribution.</a:t>
            </a:r>
          </a:p>
          <a:p>
            <a:r>
              <a:rPr b="1" dirty="0" lang="en-US"/>
              <a:t> Among them are: </a:t>
            </a:r>
            <a:r>
              <a:rPr b="1" dirty="0" lang="en-US" err="1"/>
              <a:t>Culex</a:t>
            </a:r>
            <a:r>
              <a:rPr b="1" dirty="0" lang="en-US"/>
              <a:t> ,</a:t>
            </a:r>
            <a:r>
              <a:rPr b="1" dirty="0" lang="en-US" err="1"/>
              <a:t>Anopheles,Aedes</a:t>
            </a:r>
            <a:r>
              <a:rPr b="1" dirty="0" lang="en-US"/>
              <a:t> and </a:t>
            </a:r>
            <a:r>
              <a:rPr b="1" dirty="0" lang="en-US" err="1"/>
              <a:t>mansonia</a:t>
            </a:r>
            <a:endParaRPr b="1" dirty="0" lang="en-US"/>
          </a:p>
          <a:p>
            <a:pPr>
              <a:buNone/>
            </a:pPr>
            <a:r>
              <a:rPr b="1" dirty="0" lang="en-US" u="sng"/>
              <a:t>Mode of transmission</a:t>
            </a:r>
            <a:r>
              <a:rPr b="1" dirty="0" lang="en-US"/>
              <a:t>: are transmitted by the bite of infected mosquitoes.</a:t>
            </a:r>
          </a:p>
          <a:p>
            <a:pPr>
              <a:buNone/>
            </a:pPr>
            <a:r>
              <a:rPr b="1" dirty="0" lang="en-US" u="sng"/>
              <a:t>Incubation period</a:t>
            </a:r>
            <a:r>
              <a:rPr b="1" dirty="0" lang="en-US"/>
              <a:t>: 12-18 months.</a:t>
            </a:r>
          </a:p>
        </p:txBody>
      </p:sp>
      <p:sp>
        <p:nvSpPr>
          <p:cNvPr id="1048778" name="Title 2"/>
          <p:cNvSpPr>
            <a:spLocks noGrp="1"/>
          </p:cNvSpPr>
          <p:nvPr>
            <p:ph type="title"/>
          </p:nvPr>
        </p:nvSpPr>
        <p:spPr/>
        <p:txBody>
          <a:bodyPr/>
          <a:p>
            <a:r>
              <a:rPr dirty="0" lang="en-US"/>
              <a:t>Species involved</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8779" name="Content Placeholder 1"/>
          <p:cNvSpPr>
            <a:spLocks noGrp="1"/>
          </p:cNvSpPr>
          <p:nvPr>
            <p:ph idx="1"/>
          </p:nvPr>
        </p:nvSpPr>
        <p:spPr/>
        <p:txBody>
          <a:bodyPr>
            <a:normAutofit fontScale="96296" lnSpcReduction="20000"/>
          </a:bodyPr>
          <a:p>
            <a:pPr>
              <a:buNone/>
            </a:pPr>
            <a:r>
              <a:rPr dirty="0" lang="en-US"/>
              <a:t> </a:t>
            </a:r>
          </a:p>
          <a:p>
            <a:r>
              <a:rPr b="1" dirty="0" lang="en-US"/>
              <a:t> </a:t>
            </a:r>
            <a:r>
              <a:rPr b="1" dirty="0" sz="3000" lang="en-US"/>
              <a:t>The disease spreads from person to person by mosquito bites. </a:t>
            </a:r>
          </a:p>
          <a:p>
            <a:r>
              <a:rPr b="1" dirty="0" sz="3000" lang="en-US"/>
              <a:t>When a mosquito bites a person who has lymphatic </a:t>
            </a:r>
            <a:r>
              <a:rPr b="1" dirty="0" sz="3000" lang="en-US" err="1"/>
              <a:t>filariasis</a:t>
            </a:r>
            <a:r>
              <a:rPr b="1" dirty="0" sz="3000" lang="en-US"/>
              <a:t>, microscopic worms circulating in the person's blood enter and infect the mosquito. </a:t>
            </a:r>
          </a:p>
          <a:p>
            <a:r>
              <a:rPr b="1" dirty="0" sz="3000" lang="en-US"/>
              <a:t>People get lymphatic </a:t>
            </a:r>
            <a:r>
              <a:rPr b="1" dirty="0" sz="3000" lang="en-US" err="1"/>
              <a:t>filariasis</a:t>
            </a:r>
            <a:r>
              <a:rPr b="1" dirty="0" sz="3000" lang="en-US"/>
              <a:t> from the bite of an infected mosquito. </a:t>
            </a:r>
          </a:p>
          <a:p>
            <a:r>
              <a:rPr b="1" dirty="0" sz="3000" lang="en-US"/>
              <a:t>The microscopic worms pass from the mosquito through the skin, and travel to the lymph vessels</a:t>
            </a:r>
            <a:endParaRPr dirty="0" sz="3000" lang="en-US"/>
          </a:p>
        </p:txBody>
      </p:sp>
      <p:sp>
        <p:nvSpPr>
          <p:cNvPr id="1048780" name="Title 2"/>
          <p:cNvSpPr>
            <a:spLocks noGrp="1"/>
          </p:cNvSpPr>
          <p:nvPr>
            <p:ph type="title"/>
          </p:nvPr>
        </p:nvSpPr>
        <p:spPr/>
        <p:txBody>
          <a:bodyPr/>
          <a:p>
            <a:r>
              <a:rPr dirty="0" lang="en-US"/>
              <a:t>Spread of lymphatic </a:t>
            </a:r>
            <a:r>
              <a:rPr dirty="0" lang="en-US" err="1"/>
              <a:t>filariasis</a:t>
            </a:r>
            <a:r>
              <a:rPr dirty="0" lang="en-US"/>
              <a: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8781" name="Content Placeholder 1"/>
          <p:cNvSpPr>
            <a:spLocks noGrp="1"/>
          </p:cNvSpPr>
          <p:nvPr>
            <p:ph idx="1"/>
          </p:nvPr>
        </p:nvSpPr>
        <p:spPr/>
        <p:txBody>
          <a:bodyPr>
            <a:noAutofit/>
          </a:bodyPr>
          <a:p>
            <a:r>
              <a:rPr b="1" dirty="0" sz="3200" lang="en-US"/>
              <a:t>In the lymph vessels they grow into adults. An adult worm lives for about 5–7 years. </a:t>
            </a:r>
          </a:p>
          <a:p>
            <a:r>
              <a:rPr b="1" dirty="0" sz="3200" lang="en-US"/>
              <a:t>The adult worms mate and release millions of microscopic worms, called </a:t>
            </a:r>
            <a:r>
              <a:rPr b="1" dirty="0" sz="3200" lang="en-US" err="1"/>
              <a:t>microfilariae</a:t>
            </a:r>
            <a:r>
              <a:rPr b="1" dirty="0" sz="3200" lang="en-US"/>
              <a:t>, into the blood. People with the worms in their blood can give the infection to others through mosquitoes</a:t>
            </a:r>
          </a:p>
        </p:txBody>
      </p:sp>
      <p:sp>
        <p:nvSpPr>
          <p:cNvPr id="1048782" name="Title 2"/>
          <p:cNvSpPr>
            <a:spLocks noGrp="1"/>
          </p:cNvSpPr>
          <p:nvPr>
            <p:ph type="title"/>
          </p:nvPr>
        </p:nvSpPr>
        <p:spPr/>
        <p:txBody>
          <a:bodyPr/>
          <a:p>
            <a:r>
              <a:rPr dirty="0" lang="en-US"/>
              <a:t>cont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8783" name="Content Placeholder 1"/>
          <p:cNvSpPr>
            <a:spLocks noGrp="1"/>
          </p:cNvSpPr>
          <p:nvPr>
            <p:ph idx="1"/>
          </p:nvPr>
        </p:nvSpPr>
        <p:spPr/>
        <p:txBody>
          <a:bodyPr>
            <a:normAutofit/>
          </a:bodyPr>
          <a:p>
            <a:r>
              <a:rPr b="1" dirty="0" sz="3200" lang="en-US"/>
              <a:t>Repeated mosquito bites over several months to years are needed to get lymphatic </a:t>
            </a:r>
            <a:r>
              <a:rPr b="1" dirty="0" sz="3200" lang="en-US" err="1"/>
              <a:t>filariasis</a:t>
            </a:r>
            <a:r>
              <a:rPr b="1" dirty="0" sz="3200" lang="en-US"/>
              <a:t>.</a:t>
            </a:r>
          </a:p>
          <a:p>
            <a:r>
              <a:rPr b="1" dirty="0" sz="3200" lang="en-US"/>
              <a:t> People living for a long time in tropical or sub-tropical areas where the disease is common are at the greatest risk for infection.</a:t>
            </a:r>
          </a:p>
          <a:p>
            <a:r>
              <a:rPr b="1" dirty="0" sz="3200" lang="en-US"/>
              <a:t>Short-term tourists have a very low risk. An infection will show up on a blood test</a:t>
            </a:r>
            <a:r>
              <a:rPr dirty="0" lang="en-US"/>
              <a:t>.</a:t>
            </a:r>
          </a:p>
        </p:txBody>
      </p:sp>
      <p:sp>
        <p:nvSpPr>
          <p:cNvPr id="1048784" name="Title 2"/>
          <p:cNvSpPr>
            <a:spLocks noGrp="1"/>
          </p:cNvSpPr>
          <p:nvPr>
            <p:ph type="title"/>
          </p:nvPr>
        </p:nvSpPr>
        <p:spPr/>
        <p:txBody>
          <a:bodyPr/>
          <a:p>
            <a:r>
              <a:rPr dirty="0" lang="en-US"/>
              <a:t>Risk groups</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8785" name="Content Placeholder 1"/>
          <p:cNvSpPr>
            <a:spLocks noGrp="1"/>
          </p:cNvSpPr>
          <p:nvPr>
            <p:ph idx="1"/>
          </p:nvPr>
        </p:nvSpPr>
        <p:spPr/>
        <p:txBody>
          <a:bodyPr>
            <a:normAutofit/>
          </a:bodyPr>
          <a:p>
            <a:r>
              <a:rPr b="1" dirty="0" lang="en-US"/>
              <a:t>W. </a:t>
            </a:r>
            <a:r>
              <a:rPr b="1" dirty="0" lang="en-US" err="1"/>
              <a:t>bancrofti</a:t>
            </a:r>
            <a:r>
              <a:rPr b="1" dirty="0" lang="en-US"/>
              <a:t>, is acquired via the bite of mosquitoes. </a:t>
            </a:r>
          </a:p>
          <a:p>
            <a:pPr>
              <a:buNone/>
            </a:pPr>
            <a:r>
              <a:rPr b="1" dirty="0" lang="en-US"/>
              <a:t>1. When mosquitoes bite humans, they deposit third-stage infective larvae into the skin. </a:t>
            </a:r>
          </a:p>
          <a:p>
            <a:pPr>
              <a:buNone/>
            </a:pPr>
            <a:r>
              <a:rPr b="1" dirty="0" lang="en-US"/>
              <a:t>2. These larvae travel through the dermis and enter local lymphatic vessels. Over a period of approximately nine months, these larvae undergo a series of molts and develop into mature adult worms, which range from 2 to 5cm in length.  These adults reside in the </a:t>
            </a:r>
            <a:r>
              <a:rPr b="1" dirty="0" lang="en-US" err="1"/>
              <a:t>lymphatics</a:t>
            </a:r>
            <a:r>
              <a:rPr b="1" dirty="0" lang="en-US"/>
              <a:t>, generally several centimeters from lymph nodes. </a:t>
            </a:r>
          </a:p>
        </p:txBody>
      </p:sp>
      <p:sp>
        <p:nvSpPr>
          <p:cNvPr id="1048786" name="Title 2"/>
          <p:cNvSpPr>
            <a:spLocks noGrp="1"/>
          </p:cNvSpPr>
          <p:nvPr>
            <p:ph type="title"/>
          </p:nvPr>
        </p:nvSpPr>
        <p:spPr/>
        <p:txBody>
          <a:bodyPr/>
          <a:p>
            <a:pPr algn="ctr"/>
            <a:r>
              <a:rPr dirty="0" lang="en-US"/>
              <a:t>Life cycle of </a:t>
            </a:r>
            <a:r>
              <a:rPr dirty="0" lang="en-US" err="1"/>
              <a:t>filariasis</a:t>
            </a: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8787" name="Content Placeholder 1"/>
          <p:cNvSpPr>
            <a:spLocks noGrp="1"/>
          </p:cNvSpPr>
          <p:nvPr>
            <p:ph idx="1"/>
          </p:nvPr>
        </p:nvSpPr>
        <p:spPr/>
        <p:txBody>
          <a:bodyPr>
            <a:normAutofit fontScale="96296" lnSpcReduction="20000"/>
          </a:bodyPr>
          <a:p>
            <a:pPr>
              <a:buNone/>
            </a:pPr>
            <a:r>
              <a:rPr b="1" dirty="0" lang="en-US"/>
              <a:t>3.They survive for approximately five years  during which time male and females worms mate and produce </a:t>
            </a:r>
            <a:r>
              <a:rPr b="1" dirty="0" lang="en-US" err="1"/>
              <a:t>microfilariae</a:t>
            </a:r>
            <a:r>
              <a:rPr b="1" dirty="0" lang="en-US"/>
              <a:t>.  </a:t>
            </a:r>
          </a:p>
          <a:p>
            <a:pPr>
              <a:buNone/>
            </a:pPr>
            <a:r>
              <a:rPr b="1" dirty="0" lang="en-US"/>
              <a:t>4.Female parasites can release more than 10,000 </a:t>
            </a:r>
            <a:r>
              <a:rPr b="1" dirty="0" lang="en-US" err="1"/>
              <a:t>microfilariae</a:t>
            </a:r>
            <a:r>
              <a:rPr b="1" dirty="0" lang="en-US"/>
              <a:t> per day into the bloodstream. These </a:t>
            </a:r>
            <a:r>
              <a:rPr b="1" dirty="0" lang="en-US" err="1"/>
              <a:t>microfilariae</a:t>
            </a:r>
            <a:r>
              <a:rPr b="1" dirty="0" lang="en-US"/>
              <a:t> are also known as embryonic or first-stage larvae.</a:t>
            </a:r>
          </a:p>
          <a:p>
            <a:pPr>
              <a:buNone/>
            </a:pPr>
            <a:r>
              <a:rPr b="1" dirty="0" lang="en-US"/>
              <a:t>5.Mosquitoes, which bite infected individuals, can take up these circulating </a:t>
            </a:r>
            <a:r>
              <a:rPr b="1" dirty="0" lang="en-US" err="1"/>
              <a:t>microfilariae</a:t>
            </a:r>
            <a:r>
              <a:rPr b="1" dirty="0" lang="en-US"/>
              <a:t>. Within the mosquito, these embryonic larvae develop into second then third stage larvae over a period of 10 to 14 days. The mosquito is then ready to bite and infect a new human host, thereby completing the life cycle</a:t>
            </a:r>
          </a:p>
          <a:p>
            <a:endParaRPr dirty="0" lang="en-US"/>
          </a:p>
        </p:txBody>
      </p:sp>
      <p:sp>
        <p:nvSpPr>
          <p:cNvPr id="1048788" name="Title 2"/>
          <p:cNvSpPr>
            <a:spLocks noGrp="1"/>
          </p:cNvSpPr>
          <p:nvPr>
            <p:ph type="title"/>
          </p:nvPr>
        </p:nvSpPr>
        <p:spPr/>
        <p:txBody>
          <a:bodyPr/>
          <a:p>
            <a:r>
              <a:rPr dirty="0" lang="en-US"/>
              <a:t>continue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8789" name="Content Placeholder 1"/>
          <p:cNvSpPr>
            <a:spLocks noGrp="1"/>
          </p:cNvSpPr>
          <p:nvPr>
            <p:ph idx="1"/>
          </p:nvPr>
        </p:nvSpPr>
        <p:spPr/>
        <p:txBody>
          <a:bodyPr/>
          <a:p>
            <a:r>
              <a:rPr b="1" dirty="0" lang="en-US"/>
              <a:t>Draw a diagram showing the life cycle of </a:t>
            </a:r>
            <a:r>
              <a:rPr b="1" dirty="0" lang="en-US" err="1"/>
              <a:t>filariasis</a:t>
            </a:r>
            <a:endParaRPr b="1" dirty="0" lang="en-US"/>
          </a:p>
        </p:txBody>
      </p:sp>
      <p:sp>
        <p:nvSpPr>
          <p:cNvPr id="1048790" name="Title 2"/>
          <p:cNvSpPr>
            <a:spLocks noGrp="1"/>
          </p:cNvSpPr>
          <p:nvPr>
            <p:ph type="title"/>
          </p:nvPr>
        </p:nvSpPr>
        <p:spPr/>
        <p:txBody>
          <a:bodyPr/>
          <a:p>
            <a:r>
              <a:rPr dirty="0" lang="en-US"/>
              <a:t>assignment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8791" name="Content Placeholder 1"/>
          <p:cNvSpPr>
            <a:spLocks noGrp="1"/>
          </p:cNvSpPr>
          <p:nvPr>
            <p:ph idx="1"/>
          </p:nvPr>
        </p:nvSpPr>
        <p:spPr/>
        <p:txBody>
          <a:bodyPr/>
          <a:p>
            <a:r>
              <a:rPr b="1" dirty="0" lang="en-US"/>
              <a:t>Clinical picture present in three phases</a:t>
            </a:r>
          </a:p>
          <a:p>
            <a:pPr>
              <a:buNone/>
            </a:pPr>
            <a:r>
              <a:rPr b="1" dirty="0" lang="en-US"/>
              <a:t>ACUTE PHASE</a:t>
            </a:r>
          </a:p>
          <a:p>
            <a:r>
              <a:rPr b="1" dirty="0" lang="en-US"/>
              <a:t>Starts few months after infection and is characterized by </a:t>
            </a:r>
            <a:r>
              <a:rPr b="1" dirty="0" lang="en-US" err="1"/>
              <a:t>fever,lymphadenopathy</a:t>
            </a:r>
            <a:r>
              <a:rPr b="1" dirty="0" lang="en-US"/>
              <a:t> and </a:t>
            </a:r>
            <a:r>
              <a:rPr b="1" dirty="0" lang="en-US" err="1"/>
              <a:t>eosinophilia</a:t>
            </a:r>
            <a:endParaRPr b="1" dirty="0" lang="en-US"/>
          </a:p>
          <a:p>
            <a:r>
              <a:rPr b="1" dirty="0" lang="en-US" err="1"/>
              <a:t>Microfilariae</a:t>
            </a:r>
            <a:r>
              <a:rPr b="1" dirty="0" lang="en-US"/>
              <a:t> cannot be seen in peripheral blood because the worms are not yet mature</a:t>
            </a:r>
          </a:p>
          <a:p>
            <a:r>
              <a:rPr b="1" dirty="0" lang="en-US"/>
              <a:t>The acute phase is due to hypersensitivity reaction</a:t>
            </a:r>
          </a:p>
        </p:txBody>
      </p:sp>
      <p:sp>
        <p:nvSpPr>
          <p:cNvPr id="1048792" name="Title 2"/>
          <p:cNvSpPr>
            <a:spLocks noGrp="1"/>
          </p:cNvSpPr>
          <p:nvPr>
            <p:ph type="title"/>
          </p:nvPr>
        </p:nvSpPr>
        <p:spPr/>
        <p:txBody>
          <a:bodyPr/>
          <a:p>
            <a:pPr algn="ctr"/>
            <a:r>
              <a:rPr dirty="0" lang="en-US"/>
              <a:t>Clinical picture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8793" name="Content Placeholder 1"/>
          <p:cNvSpPr>
            <a:spLocks noGrp="1"/>
          </p:cNvSpPr>
          <p:nvPr>
            <p:ph idx="1"/>
          </p:nvPr>
        </p:nvSpPr>
        <p:spPr/>
        <p:txBody>
          <a:bodyPr/>
          <a:p>
            <a:r>
              <a:rPr b="1" dirty="0" lang="en-US"/>
              <a:t>Sets in after about a year</a:t>
            </a:r>
          </a:p>
          <a:p>
            <a:r>
              <a:rPr b="1" dirty="0" lang="en-US"/>
              <a:t>The worms are mature and </a:t>
            </a:r>
            <a:r>
              <a:rPr b="1" dirty="0" lang="en-US" err="1"/>
              <a:t>microfilariae</a:t>
            </a:r>
            <a:r>
              <a:rPr b="1" dirty="0" lang="en-US"/>
              <a:t> are present in the peripheral blood</a:t>
            </a:r>
          </a:p>
          <a:p>
            <a:r>
              <a:rPr b="1" dirty="0" lang="en-US"/>
              <a:t>Adult worms causes </a:t>
            </a:r>
            <a:r>
              <a:rPr b="1" dirty="0" lang="en-US" err="1"/>
              <a:t>fever,lymphadenitis,funiculitis</a:t>
            </a:r>
            <a:r>
              <a:rPr b="1" dirty="0" lang="en-US"/>
              <a:t>-inflammation of spermatic </a:t>
            </a:r>
            <a:r>
              <a:rPr b="1" dirty="0" lang="en-US" err="1"/>
              <a:t>cord,Epididymitis</a:t>
            </a:r>
            <a:r>
              <a:rPr b="1" dirty="0" lang="en-US"/>
              <a:t>-inflammation of </a:t>
            </a:r>
            <a:r>
              <a:rPr b="1" dirty="0" lang="en-US" err="1"/>
              <a:t>epididymis</a:t>
            </a:r>
            <a:r>
              <a:rPr b="1" dirty="0" lang="en-US"/>
              <a:t> and </a:t>
            </a:r>
            <a:r>
              <a:rPr b="1" dirty="0" lang="en-US" err="1"/>
              <a:t>Hydrocele</a:t>
            </a:r>
            <a:r>
              <a:rPr b="1" dirty="0" lang="en-US"/>
              <a:t>-collection or accumulation of fluid in scrotal sac.</a:t>
            </a:r>
          </a:p>
          <a:p>
            <a:r>
              <a:rPr b="1" dirty="0" lang="en-US" err="1"/>
              <a:t>Microfilariae</a:t>
            </a:r>
            <a:r>
              <a:rPr b="1" dirty="0" lang="en-US"/>
              <a:t> causes </a:t>
            </a:r>
            <a:r>
              <a:rPr b="1" dirty="0" lang="en-US" err="1"/>
              <a:t>hypereosinophilia,asthma</a:t>
            </a:r>
            <a:r>
              <a:rPr b="1" dirty="0" lang="en-US"/>
              <a:t> like attacks and fever</a:t>
            </a:r>
          </a:p>
        </p:txBody>
      </p:sp>
      <p:sp>
        <p:nvSpPr>
          <p:cNvPr id="1048794" name="Title 2"/>
          <p:cNvSpPr>
            <a:spLocks noGrp="1"/>
          </p:cNvSpPr>
          <p:nvPr>
            <p:ph type="title"/>
          </p:nvPr>
        </p:nvSpPr>
        <p:spPr/>
        <p:txBody>
          <a:bodyPr/>
          <a:p>
            <a:r>
              <a:rPr dirty="0" lang="en-US"/>
              <a:t>Sub acute phase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8795" name="Content Placeholder 1"/>
          <p:cNvSpPr>
            <a:spLocks noGrp="1"/>
          </p:cNvSpPr>
          <p:nvPr>
            <p:ph idx="1"/>
          </p:nvPr>
        </p:nvSpPr>
        <p:spPr/>
        <p:txBody>
          <a:bodyPr/>
          <a:p>
            <a:r>
              <a:rPr b="1" dirty="0" lang="en-US"/>
              <a:t>After many years of repeated attacks, lymph glands and lymph vessels become obstructed.</a:t>
            </a:r>
          </a:p>
          <a:p>
            <a:r>
              <a:rPr b="1" dirty="0" lang="en-US"/>
              <a:t>As a </a:t>
            </a:r>
            <a:r>
              <a:rPr b="1" dirty="0" lang="en-US" err="1"/>
              <a:t>result,lymphoedema</a:t>
            </a:r>
            <a:r>
              <a:rPr b="1" dirty="0" lang="en-US"/>
              <a:t> </a:t>
            </a:r>
            <a:r>
              <a:rPr b="1" dirty="0" lang="en-US" err="1"/>
              <a:t>develops.It</a:t>
            </a:r>
            <a:r>
              <a:rPr b="1" dirty="0" lang="en-US"/>
              <a:t> is often seen in in the legs or scrotum {elephantiasis}</a:t>
            </a:r>
          </a:p>
          <a:p>
            <a:r>
              <a:rPr b="1" dirty="0" lang="en-US"/>
              <a:t>Chronic phase is characterize by presence of four main </a:t>
            </a:r>
            <a:r>
              <a:rPr b="1" dirty="0" lang="en-US" err="1"/>
              <a:t>features:Lymphoedema,elephantiasis,chyluria</a:t>
            </a:r>
            <a:r>
              <a:rPr b="1" dirty="0" lang="en-US"/>
              <a:t> and </a:t>
            </a:r>
            <a:r>
              <a:rPr b="1" dirty="0" lang="en-US" err="1"/>
              <a:t>hydrocele</a:t>
            </a:r>
            <a:endParaRPr b="1" dirty="0" lang="en-US"/>
          </a:p>
          <a:p>
            <a:endParaRPr b="1" dirty="0" lang="en-US"/>
          </a:p>
        </p:txBody>
      </p:sp>
      <p:sp>
        <p:nvSpPr>
          <p:cNvPr id="1048796" name="Title 2"/>
          <p:cNvSpPr>
            <a:spLocks noGrp="1"/>
          </p:cNvSpPr>
          <p:nvPr>
            <p:ph type="title"/>
          </p:nvPr>
        </p:nvSpPr>
        <p:spPr/>
        <p:txBody>
          <a:bodyPr/>
          <a:p>
            <a:r>
              <a:rPr dirty="0" lang="en-US"/>
              <a:t>Chronic phase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8613" name="Content Placeholder 1"/>
          <p:cNvSpPr>
            <a:spLocks noGrp="1"/>
          </p:cNvSpPr>
          <p:nvPr>
            <p:ph idx="1"/>
          </p:nvPr>
        </p:nvSpPr>
        <p:spPr/>
        <p:txBody>
          <a:bodyPr>
            <a:normAutofit/>
          </a:bodyPr>
          <a:p>
            <a:pPr>
              <a:lnSpc>
                <a:spcPct val="80000"/>
              </a:lnSpc>
              <a:spcBef>
                <a:spcPts val="500"/>
              </a:spcBef>
              <a:spcAft>
                <a:spcPts val="500"/>
              </a:spcAft>
            </a:pPr>
            <a:r>
              <a:rPr b="1" dirty="0" sz="2800" lang="en-US"/>
              <a:t>Incidence of an infectious disease: number of new cases in a given time period expressed as percent infected per year (cumulative incidence) or number per person time of observation (incidence density).</a:t>
            </a:r>
            <a:r>
              <a:rPr b="1" dirty="0" sz="2400" lang="en-US"/>
              <a:t> </a:t>
            </a:r>
          </a:p>
          <a:p>
            <a:pPr>
              <a:lnSpc>
                <a:spcPct val="80000"/>
              </a:lnSpc>
              <a:spcBef>
                <a:spcPts val="500"/>
              </a:spcBef>
              <a:spcAft>
                <a:spcPts val="500"/>
              </a:spcAft>
            </a:pPr>
            <a:r>
              <a:rPr b="1" dirty="0" sz="2800" lang="en-US"/>
              <a:t>Prevalence of an infectious disease: number of cases at a given time expressed as a percent at a given time. Prevalence is a product of incidence x duration of disease, and is of little interest if an infectious disease is of short duration (i.e. measles), but may be of interest if an infectious disease is of long duration (i.e. chronic hepatitis B).</a:t>
            </a:r>
          </a:p>
          <a:p>
            <a:pPr>
              <a:lnSpc>
                <a:spcPct val="80000"/>
              </a:lnSpc>
            </a:pPr>
            <a:endParaRPr dirty="0" sz="2800" lang="en-US"/>
          </a:p>
          <a:p>
            <a:endParaRPr dirty="0" lang="en-US"/>
          </a:p>
        </p:txBody>
      </p:sp>
      <p:sp>
        <p:nvSpPr>
          <p:cNvPr id="1048614" name="Title 2"/>
          <p:cNvSpPr>
            <a:spLocks noGrp="1"/>
          </p:cNvSpPr>
          <p:nvPr>
            <p:ph type="title"/>
          </p:nvPr>
        </p:nvSpPr>
        <p:spPr/>
        <p:txBody>
          <a:bodyPr>
            <a:normAutofit fontScale="90000"/>
          </a:bodyPr>
          <a:p>
            <a:r>
              <a:rPr dirty="0" sz="4400" lang="en-US"/>
              <a:t>Incidence and prevalence of infectious diseases</a:t>
            </a:r>
            <a:r>
              <a:rPr dirty="0" sz="4400" i="1" lang="en-US"/>
              <a:t> </a:t>
            </a:r>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8797" name="Content Placeholder 1"/>
          <p:cNvSpPr>
            <a:spLocks noGrp="1"/>
          </p:cNvSpPr>
          <p:nvPr>
            <p:ph idx="1"/>
          </p:nvPr>
        </p:nvSpPr>
        <p:spPr/>
        <p:txBody>
          <a:bodyPr>
            <a:normAutofit lnSpcReduction="10000"/>
          </a:bodyPr>
          <a:p>
            <a:r>
              <a:rPr b="1" dirty="0" lang="en-US" err="1"/>
              <a:t>Lymphedema</a:t>
            </a:r>
            <a:r>
              <a:rPr dirty="0" lang="en-US"/>
              <a:t>, </a:t>
            </a:r>
            <a:r>
              <a:rPr b="1" dirty="0" lang="en-US" err="1"/>
              <a:t>lymphoedema</a:t>
            </a:r>
            <a:r>
              <a:rPr dirty="0" lang="en-US"/>
              <a:t>, </a:t>
            </a:r>
            <a:r>
              <a:rPr b="1" dirty="0" lang="en-US"/>
              <a:t>or lymphatic obstruction is a chronic (long-term) condition in which excess fluid (lymph) collects in tissues causing edema (swelling)</a:t>
            </a:r>
          </a:p>
          <a:p>
            <a:r>
              <a:rPr b="1" dirty="0" lang="en-US"/>
              <a:t>Elephantiasis a condition in which a limb or other part of the body becomes grossly enlarged due to obstruction of the lymphatic vessels, typically by the nematode parasites that cause </a:t>
            </a:r>
            <a:r>
              <a:rPr b="1" dirty="0" lang="en-US" err="1"/>
              <a:t>filariasis</a:t>
            </a:r>
            <a:r>
              <a:rPr b="1" dirty="0" lang="en-US"/>
              <a:t>.</a:t>
            </a:r>
          </a:p>
          <a:p>
            <a:r>
              <a:rPr b="1" dirty="0" lang="en-US" err="1"/>
              <a:t>Chyuria</a:t>
            </a:r>
            <a:r>
              <a:rPr b="1" dirty="0" lang="en-US"/>
              <a:t> refers to discharge of white milky urine</a:t>
            </a:r>
          </a:p>
        </p:txBody>
      </p:sp>
      <p:sp>
        <p:nvSpPr>
          <p:cNvPr id="1048798" name="Title 2"/>
          <p:cNvSpPr>
            <a:spLocks noGrp="1"/>
          </p:cNvSpPr>
          <p:nvPr>
            <p:ph type="title"/>
          </p:nvPr>
        </p:nvSpPr>
        <p:spPr/>
        <p:txBody>
          <a:bodyPr/>
          <a:p>
            <a:r>
              <a:rPr dirty="0" lang="en-US"/>
              <a:t>cont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8799" name="Content Placeholder 1"/>
          <p:cNvSpPr>
            <a:spLocks noGrp="1"/>
          </p:cNvSpPr>
          <p:nvPr>
            <p:ph idx="1"/>
          </p:nvPr>
        </p:nvSpPr>
        <p:spPr/>
        <p:txBody>
          <a:bodyPr/>
          <a:p>
            <a:r>
              <a:rPr b="1" dirty="0" lang="en-US"/>
              <a:t>The standard method for diagnosing active infection is the identification of </a:t>
            </a:r>
            <a:r>
              <a:rPr b="1" dirty="0" lang="en-US" err="1"/>
              <a:t>microfilariae</a:t>
            </a:r>
            <a:r>
              <a:rPr b="1" dirty="0" lang="en-US"/>
              <a:t> by microscopic examination. </a:t>
            </a:r>
          </a:p>
          <a:p>
            <a:r>
              <a:rPr b="1" dirty="0" lang="en-US"/>
              <a:t>This is not always feasible because in most parts of the world, </a:t>
            </a:r>
            <a:r>
              <a:rPr b="1" dirty="0" lang="en-US" err="1"/>
              <a:t>microfilariae</a:t>
            </a:r>
            <a:r>
              <a:rPr b="1" dirty="0" lang="en-US"/>
              <a:t> are nocturnally periodic, which means that they only circulate in the blood at night. For this reason, the blood collection has to be done at night to coincide with the appearance of the </a:t>
            </a:r>
            <a:r>
              <a:rPr b="1" dirty="0" lang="en-US" err="1"/>
              <a:t>microfilariae</a:t>
            </a:r>
            <a:r>
              <a:rPr dirty="0" lang="en-US"/>
              <a:t>.</a:t>
            </a:r>
          </a:p>
        </p:txBody>
      </p:sp>
      <p:sp>
        <p:nvSpPr>
          <p:cNvPr id="1048800" name="Title 2"/>
          <p:cNvSpPr>
            <a:spLocks noGrp="1"/>
          </p:cNvSpPr>
          <p:nvPr>
            <p:ph type="title"/>
          </p:nvPr>
        </p:nvSpPr>
        <p:spPr/>
        <p:txBody>
          <a:bodyPr/>
          <a:p>
            <a:r>
              <a:rPr dirty="0" lang="en-US"/>
              <a:t>Diagnosis</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8801" name="Content Placeholder 1"/>
          <p:cNvSpPr>
            <a:spLocks noGrp="1"/>
          </p:cNvSpPr>
          <p:nvPr>
            <p:ph idx="1"/>
          </p:nvPr>
        </p:nvSpPr>
        <p:spPr/>
        <p:txBody>
          <a:bodyPr/>
          <a:p>
            <a:r>
              <a:rPr b="1" dirty="0" lang="en-US"/>
              <a:t>Bacterial </a:t>
            </a:r>
            <a:r>
              <a:rPr b="1" dirty="0" lang="en-US" err="1"/>
              <a:t>lymphagitis</a:t>
            </a:r>
            <a:endParaRPr b="1" dirty="0" lang="en-US"/>
          </a:p>
          <a:p>
            <a:r>
              <a:rPr b="1" dirty="0" lang="en-US"/>
              <a:t>Relapsing fever</a:t>
            </a:r>
          </a:p>
          <a:p>
            <a:r>
              <a:rPr b="1" dirty="0" lang="en-US"/>
              <a:t>Malaria</a:t>
            </a:r>
          </a:p>
          <a:p>
            <a:r>
              <a:rPr b="1" dirty="0" lang="en-US"/>
              <a:t>Septicemia</a:t>
            </a:r>
          </a:p>
          <a:p>
            <a:r>
              <a:rPr b="1" dirty="0" lang="en-US"/>
              <a:t>TB</a:t>
            </a:r>
          </a:p>
          <a:p>
            <a:r>
              <a:rPr b="1" dirty="0" lang="en-US"/>
              <a:t>AIDS</a:t>
            </a:r>
          </a:p>
        </p:txBody>
      </p:sp>
      <p:sp>
        <p:nvSpPr>
          <p:cNvPr id="1048802" name="Title 2"/>
          <p:cNvSpPr>
            <a:spLocks noGrp="1"/>
          </p:cNvSpPr>
          <p:nvPr>
            <p:ph type="title"/>
          </p:nvPr>
        </p:nvSpPr>
        <p:spPr/>
        <p:txBody>
          <a:bodyPr/>
          <a:p>
            <a:r>
              <a:rPr dirty="0" lang="en-US"/>
              <a:t>Differential diagnosis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8803" name="Content Placeholder 1"/>
          <p:cNvSpPr>
            <a:spLocks noGrp="1"/>
          </p:cNvSpPr>
          <p:nvPr>
            <p:ph idx="1"/>
          </p:nvPr>
        </p:nvSpPr>
        <p:spPr/>
        <p:txBody>
          <a:bodyPr>
            <a:normAutofit/>
          </a:bodyPr>
          <a:p>
            <a:r>
              <a:rPr b="1" dirty="0" lang="en-US"/>
              <a:t>Drug of choice is </a:t>
            </a:r>
            <a:r>
              <a:rPr b="1" dirty="0" lang="en-US" err="1"/>
              <a:t>Diethylcarbamazine</a:t>
            </a:r>
            <a:r>
              <a:rPr b="1" dirty="0" lang="en-US"/>
              <a:t> {</a:t>
            </a:r>
            <a:r>
              <a:rPr b="1" dirty="0" lang="en-US" err="1"/>
              <a:t>Hetrazan</a:t>
            </a:r>
            <a:r>
              <a:rPr b="1" dirty="0" lang="en-US"/>
              <a:t> or </a:t>
            </a:r>
            <a:r>
              <a:rPr b="1" dirty="0" lang="en-US" err="1"/>
              <a:t>Banocide</a:t>
            </a:r>
            <a:endParaRPr b="1" dirty="0" lang="en-US"/>
          </a:p>
          <a:p>
            <a:r>
              <a:rPr b="1" dirty="0" lang="en-US"/>
              <a:t>Kills </a:t>
            </a:r>
            <a:r>
              <a:rPr b="1" dirty="0" lang="en-US" err="1"/>
              <a:t>microfilariae</a:t>
            </a:r>
            <a:r>
              <a:rPr b="1" dirty="0" lang="en-US"/>
              <a:t> and some few effects on adult worm</a:t>
            </a:r>
          </a:p>
          <a:p>
            <a:r>
              <a:rPr b="1" dirty="0" lang="en-US"/>
              <a:t>Dose is 6mg/kg in 3 divided doses</a:t>
            </a:r>
          </a:p>
          <a:p>
            <a:r>
              <a:rPr b="1" dirty="0" lang="en-US"/>
              <a:t>In </a:t>
            </a:r>
            <a:r>
              <a:rPr b="1" dirty="0" lang="en-US" err="1"/>
              <a:t>adult,the</a:t>
            </a:r>
            <a:r>
              <a:rPr b="1" dirty="0" lang="en-US"/>
              <a:t> dose is 150mg </a:t>
            </a:r>
            <a:r>
              <a:rPr b="1" dirty="0" lang="en-US" err="1"/>
              <a:t>tds</a:t>
            </a:r>
            <a:r>
              <a:rPr b="1" dirty="0" lang="en-US"/>
              <a:t> for 12 days</a:t>
            </a:r>
          </a:p>
          <a:p>
            <a:pPr algn="just"/>
            <a:r>
              <a:rPr b="1" dirty="0" lang="en-US" err="1"/>
              <a:t>Ivermectin:</a:t>
            </a:r>
            <a:r>
              <a:rPr b="1" dirty="0" sz="2400" lang="en-US" err="1"/>
              <a:t>Very</a:t>
            </a:r>
            <a:r>
              <a:rPr b="1" dirty="0" sz="2400" lang="en-US"/>
              <a:t> effective against mf (</a:t>
            </a:r>
            <a:r>
              <a:rPr b="1" dirty="0" sz="2400" lang="en-US" err="1"/>
              <a:t>Microfilariacidal</a:t>
            </a:r>
            <a:r>
              <a:rPr b="1" dirty="0" sz="2400" lang="en-US"/>
              <a:t>)</a:t>
            </a:r>
          </a:p>
          <a:p>
            <a:pPr algn="just">
              <a:buNone/>
            </a:pPr>
            <a:r>
              <a:rPr b="1" dirty="0" sz="2400" lang="en-US"/>
              <a:t>Lowers mf level even in single dose of 200</a:t>
            </a:r>
            <a:r>
              <a:rPr b="1" dirty="0" sz="2400" lang="en-US">
                <a:cs typeface="Times New Roman" pitchFamily="18" charset="0"/>
              </a:rPr>
              <a:t>µ</a:t>
            </a:r>
            <a:r>
              <a:rPr b="1" dirty="0" sz="2400" lang="en-US"/>
              <a:t>g – 400</a:t>
            </a:r>
            <a:r>
              <a:rPr b="1" dirty="0" sz="2400" lang="en-US">
                <a:cs typeface="Times New Roman" pitchFamily="18" charset="0"/>
              </a:rPr>
              <a:t>µ</a:t>
            </a:r>
            <a:r>
              <a:rPr b="1" dirty="0" sz="2400" lang="en-US"/>
              <a:t>g/Kg body weight</a:t>
            </a:r>
          </a:p>
          <a:p>
            <a:pPr algn="just">
              <a:buNone/>
            </a:pPr>
            <a:endParaRPr dirty="0" sz="2400" lang="en-US"/>
          </a:p>
          <a:p>
            <a:endParaRPr b="1" dirty="0" lang="en-US"/>
          </a:p>
          <a:p>
            <a:pPr>
              <a:buNone/>
            </a:pPr>
            <a:endParaRPr b="1" dirty="0" lang="en-US"/>
          </a:p>
        </p:txBody>
      </p:sp>
      <p:sp>
        <p:nvSpPr>
          <p:cNvPr id="1048804" name="Title 2"/>
          <p:cNvSpPr>
            <a:spLocks noGrp="1"/>
          </p:cNvSpPr>
          <p:nvPr>
            <p:ph type="title"/>
          </p:nvPr>
        </p:nvSpPr>
        <p:spPr/>
        <p:txBody>
          <a:bodyPr/>
          <a:p>
            <a:r>
              <a:rPr dirty="0" lang="en-US"/>
              <a:t>Management of </a:t>
            </a:r>
            <a:r>
              <a:rPr dirty="0" lang="en-US" err="1"/>
              <a:t>Filariasis</a:t>
            </a: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8805" name="Content Placeholder 1"/>
          <p:cNvSpPr>
            <a:spLocks noGrp="1"/>
          </p:cNvSpPr>
          <p:nvPr>
            <p:ph idx="1"/>
          </p:nvPr>
        </p:nvSpPr>
        <p:spPr/>
        <p:txBody>
          <a:bodyPr>
            <a:normAutofit lnSpcReduction="10000"/>
          </a:bodyPr>
          <a:p>
            <a:pPr algn="just"/>
            <a:r>
              <a:rPr b="1" dirty="0" sz="3200" lang="en-US" err="1"/>
              <a:t>Albendazole</a:t>
            </a:r>
            <a:r>
              <a:rPr b="1" dirty="0" sz="3200" lang="en-US"/>
              <a:t> :This </a:t>
            </a:r>
            <a:r>
              <a:rPr b="1" dirty="0" sz="3200" lang="en-US" err="1"/>
              <a:t>antihelmenthic</a:t>
            </a:r>
            <a:r>
              <a:rPr b="1" dirty="0" sz="3200" lang="en-US"/>
              <a:t> kills adult </a:t>
            </a:r>
            <a:r>
              <a:rPr b="1" dirty="0" sz="3200" lang="en-US" err="1"/>
              <a:t>worms.No</a:t>
            </a:r>
            <a:r>
              <a:rPr b="1" dirty="0" sz="3200" lang="en-US"/>
              <a:t> action on </a:t>
            </a:r>
            <a:r>
              <a:rPr b="1" dirty="0" sz="3200" lang="en-US" err="1"/>
              <a:t>microfilariae.Dose</a:t>
            </a:r>
            <a:r>
              <a:rPr b="1" dirty="0" sz="3200" lang="en-US"/>
              <a:t>: 400mg/twice day /2 weeks</a:t>
            </a:r>
          </a:p>
          <a:p>
            <a:r>
              <a:rPr b="1" dirty="0" sz="3200" lang="en-US"/>
              <a:t>antihistamine or steroids given during the first days of treatment to avoid reactions</a:t>
            </a:r>
          </a:p>
          <a:p>
            <a:r>
              <a:rPr b="1" dirty="0" sz="3200" lang="en-US"/>
              <a:t>Surgical treatment indicated for </a:t>
            </a:r>
            <a:r>
              <a:rPr b="1" dirty="0" sz="3200" lang="en-US" err="1"/>
              <a:t>hydrocele</a:t>
            </a:r>
            <a:endParaRPr b="1" dirty="0" sz="3200" lang="en-US"/>
          </a:p>
          <a:p>
            <a:endParaRPr dirty="0" lang="en-US"/>
          </a:p>
        </p:txBody>
      </p:sp>
      <p:sp>
        <p:nvSpPr>
          <p:cNvPr id="1048806" name="Title 2"/>
          <p:cNvSpPr>
            <a:spLocks noGrp="1"/>
          </p:cNvSpPr>
          <p:nvPr>
            <p:ph type="title"/>
          </p:nvPr>
        </p:nvSpPr>
        <p:spPr/>
        <p:txBody>
          <a:bodyPr/>
          <a:p>
            <a:r>
              <a:rPr dirty="0" lang="en-US"/>
              <a:t>CONT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8807" name="Content Placeholder 1"/>
          <p:cNvSpPr>
            <a:spLocks noGrp="1"/>
          </p:cNvSpPr>
          <p:nvPr>
            <p:ph idx="1"/>
          </p:nvPr>
        </p:nvSpPr>
        <p:spPr/>
        <p:txBody>
          <a:bodyPr>
            <a:normAutofit lnSpcReduction="10000"/>
          </a:bodyPr>
          <a:p>
            <a:r>
              <a:rPr b="1" dirty="0" lang="en-US"/>
              <a:t>Regular treatment of septic tanks and pit latrines with </a:t>
            </a:r>
            <a:r>
              <a:rPr b="1" dirty="0" lang="en-US" err="1"/>
              <a:t>larvicides</a:t>
            </a:r>
            <a:endParaRPr b="1" dirty="0" lang="en-US"/>
          </a:p>
          <a:p>
            <a:r>
              <a:rPr b="1" dirty="0" lang="en-US"/>
              <a:t>Reducing exposure to the infection by screening houses and using mosquito bed nets</a:t>
            </a:r>
          </a:p>
          <a:p>
            <a:r>
              <a:rPr b="1" dirty="0" lang="en-US"/>
              <a:t>Health education on personal protection, screening of houses and usefulness of mosquito treated nets</a:t>
            </a:r>
          </a:p>
          <a:p>
            <a:r>
              <a:rPr b="1" dirty="0" lang="en-US"/>
              <a:t>Annual mass treatment reduces the level of </a:t>
            </a:r>
            <a:r>
              <a:rPr b="1" dirty="0" lang="en-US" err="1"/>
              <a:t>microfilariae</a:t>
            </a:r>
            <a:r>
              <a:rPr b="1" dirty="0" lang="en-US"/>
              <a:t> in the blood and thus, diminishes transmission of infection</a:t>
            </a:r>
          </a:p>
          <a:p>
            <a:endParaRPr dirty="0" lang="en-US"/>
          </a:p>
        </p:txBody>
      </p:sp>
      <p:sp>
        <p:nvSpPr>
          <p:cNvPr id="1048808" name="Title 2"/>
          <p:cNvSpPr>
            <a:spLocks noGrp="1"/>
          </p:cNvSpPr>
          <p:nvPr>
            <p:ph type="title"/>
          </p:nvPr>
        </p:nvSpPr>
        <p:spPr/>
        <p:txBody>
          <a:bodyPr/>
          <a:p>
            <a:r>
              <a:rPr dirty="0" lang="en-US"/>
              <a:t>Prevention and control</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8809" name="Title 1"/>
          <p:cNvSpPr>
            <a:spLocks noGrp="1"/>
          </p:cNvSpPr>
          <p:nvPr>
            <p:ph type="title"/>
          </p:nvPr>
        </p:nvSpPr>
        <p:spPr/>
        <p:txBody>
          <a:bodyPr/>
          <a:p>
            <a:pPr algn="ctr"/>
            <a:r>
              <a:rPr dirty="0" lang="en-US"/>
              <a:t>HYDROCELE</a:t>
            </a:r>
          </a:p>
        </p:txBody>
      </p:sp>
      <p:sp>
        <p:nvSpPr>
          <p:cNvPr id="1048810" name="Text Placeholder 2"/>
          <p:cNvSpPr>
            <a:spLocks noGrp="1"/>
          </p:cNvSpPr>
          <p:nvPr>
            <p:ph type="body" idx="1"/>
          </p:nvPr>
        </p:nvSpPr>
        <p:spPr/>
        <p:txBody>
          <a:bodyPr/>
          <a:p>
            <a:endParaRPr lang="en-US"/>
          </a:p>
        </p:txBody>
      </p:sp>
      <p:sp>
        <p:nvSpPr>
          <p:cNvPr id="1048811" name="Text Placeholder 3"/>
          <p:cNvSpPr>
            <a:spLocks noGrp="1"/>
          </p:cNvSpPr>
          <p:nvPr>
            <p:ph type="body" sz="half" idx="3"/>
          </p:nvPr>
        </p:nvSpPr>
        <p:spPr/>
        <p:txBody>
          <a:bodyPr/>
          <a:p>
            <a:endParaRPr lang="en-US"/>
          </a:p>
        </p:txBody>
      </p:sp>
      <p:pic>
        <p:nvPicPr>
          <p:cNvPr id="2097152" name="Picture 1031" descr="Hydro1"/>
          <p:cNvPicPr>
            <a:picLocks noChangeAspect="1" noGrp="1" noChangeArrowheads="1"/>
          </p:cNvPicPr>
          <p:nvPr>
            <p:ph sz="quarter" idx="2"/>
          </p:nvPr>
        </p:nvPicPr>
        <p:blipFill>
          <a:blip xmlns:r="http://schemas.openxmlformats.org/officeDocument/2006/relationships" r:embed="rId1" cstate="print"/>
          <a:srcRect/>
          <a:stretch>
            <a:fillRect/>
          </a:stretch>
        </p:blipFill>
        <p:spPr>
          <a:xfrm>
            <a:off x="304800" y="1600200"/>
            <a:ext cx="4267200" cy="3810000"/>
          </a:xfrm>
        </p:spPr>
      </p:pic>
      <p:pic>
        <p:nvPicPr>
          <p:cNvPr id="2097153" name="Picture 1032" descr="Hydro-4"/>
          <p:cNvPicPr>
            <a:picLocks noChangeAspect="1" noGrp="1" noChangeArrowheads="1"/>
          </p:cNvPicPr>
          <p:nvPr>
            <p:ph sz="quarter" idx="4"/>
          </p:nvPr>
        </p:nvPicPr>
        <p:blipFill>
          <a:blip xmlns:r="http://schemas.openxmlformats.org/officeDocument/2006/relationships" r:embed="rId2" cstate="print"/>
          <a:srcRect/>
          <a:stretch>
            <a:fillRect/>
          </a:stretch>
        </p:blipFill>
        <p:spPr>
          <a:xfrm>
            <a:off x="4800600" y="1600200"/>
            <a:ext cx="4343400" cy="3733800"/>
          </a:xfrm>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8812" name="Title 2"/>
          <p:cNvSpPr>
            <a:spLocks noGrp="1"/>
          </p:cNvSpPr>
          <p:nvPr>
            <p:ph type="title"/>
          </p:nvPr>
        </p:nvSpPr>
        <p:spPr/>
        <p:txBody>
          <a:bodyPr/>
          <a:p>
            <a:r>
              <a:rPr dirty="0" lang="en-US"/>
              <a:t>LYMPHOEDEMA</a:t>
            </a:r>
          </a:p>
        </p:txBody>
      </p:sp>
      <p:pic>
        <p:nvPicPr>
          <p:cNvPr id="2097154" name="Picture 7" descr="StageTHree"/>
          <p:cNvPicPr>
            <a:picLocks noChangeAspect="1" noGrp="1" noChangeArrowheads="1"/>
          </p:cNvPicPr>
          <p:nvPr>
            <p:ph idx="1"/>
          </p:nvPr>
        </p:nvPicPr>
        <p:blipFill>
          <a:blip xmlns:r="http://schemas.openxmlformats.org/officeDocument/2006/relationships" r:embed="rId1" cstate="print"/>
          <a:srcRect/>
          <a:stretch>
            <a:fillRect/>
          </a:stretch>
        </p:blipFill>
        <p:spPr>
          <a:xfrm>
            <a:off x="609600" y="1600200"/>
            <a:ext cx="8001000" cy="4800600"/>
          </a:xfrm>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8813" name="Title 1"/>
          <p:cNvSpPr>
            <a:spLocks noGrp="1"/>
          </p:cNvSpPr>
          <p:nvPr>
            <p:ph type="title"/>
          </p:nvPr>
        </p:nvSpPr>
        <p:spPr/>
        <p:txBody>
          <a:bodyPr/>
          <a:p>
            <a:pPr algn="ctr"/>
            <a:r>
              <a:rPr dirty="0" lang="en-US"/>
              <a:t>ELEPHANTIASIS</a:t>
            </a:r>
          </a:p>
        </p:txBody>
      </p:sp>
      <p:sp>
        <p:nvSpPr>
          <p:cNvPr id="1048814" name="Text Placeholder 2"/>
          <p:cNvSpPr>
            <a:spLocks noGrp="1"/>
          </p:cNvSpPr>
          <p:nvPr>
            <p:ph type="body" idx="1"/>
          </p:nvPr>
        </p:nvSpPr>
        <p:spPr/>
        <p:txBody>
          <a:bodyPr/>
          <a:p>
            <a:endParaRPr lang="en-US"/>
          </a:p>
        </p:txBody>
      </p:sp>
      <p:sp>
        <p:nvSpPr>
          <p:cNvPr id="1048815" name="Text Placeholder 3"/>
          <p:cNvSpPr>
            <a:spLocks noGrp="1"/>
          </p:cNvSpPr>
          <p:nvPr>
            <p:ph type="body" sz="half" idx="3"/>
          </p:nvPr>
        </p:nvSpPr>
        <p:spPr/>
        <p:txBody>
          <a:bodyPr/>
          <a:p>
            <a:endParaRPr lang="en-US"/>
          </a:p>
        </p:txBody>
      </p:sp>
      <p:pic>
        <p:nvPicPr>
          <p:cNvPr id="2097155" name="Picture 8" descr="G-V"/>
          <p:cNvPicPr>
            <a:picLocks noChangeAspect="1" noGrp="1" noChangeArrowheads="1"/>
          </p:cNvPicPr>
          <p:nvPr>
            <p:ph sz="quarter" idx="2"/>
          </p:nvPr>
        </p:nvPicPr>
        <p:blipFill>
          <a:blip xmlns:r="http://schemas.openxmlformats.org/officeDocument/2006/relationships" r:embed="rId1" cstate="print"/>
          <a:srcRect/>
          <a:stretch>
            <a:fillRect/>
          </a:stretch>
        </p:blipFill>
        <p:spPr>
          <a:xfrm>
            <a:off x="381000" y="1295400"/>
            <a:ext cx="3962400" cy="4038600"/>
          </a:xfrm>
        </p:spPr>
      </p:pic>
      <p:pic>
        <p:nvPicPr>
          <p:cNvPr id="2097156" name="Picture 5" descr="Gr-4"/>
          <p:cNvPicPr>
            <a:picLocks noChangeAspect="1" noGrp="1" noChangeArrowheads="1"/>
          </p:cNvPicPr>
          <p:nvPr>
            <p:ph sz="quarter" idx="4"/>
          </p:nvPr>
        </p:nvPicPr>
        <p:blipFill>
          <a:blip xmlns:r="http://schemas.openxmlformats.org/officeDocument/2006/relationships" r:embed="rId2" cstate="print"/>
          <a:srcRect/>
          <a:stretch>
            <a:fillRect/>
          </a:stretch>
        </p:blipFill>
        <p:spPr>
          <a:xfrm>
            <a:off x="4419600" y="1295400"/>
            <a:ext cx="4419600" cy="4038600"/>
          </a:xfrm>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8816" name="Content Placeholder 1"/>
          <p:cNvSpPr>
            <a:spLocks noGrp="1"/>
          </p:cNvSpPr>
          <p:nvPr>
            <p:ph idx="1"/>
          </p:nvPr>
        </p:nvSpPr>
        <p:spPr/>
        <p:txBody>
          <a:bodyPr>
            <a:normAutofit fontScale="92500" lnSpcReduction="10000"/>
          </a:bodyPr>
          <a:p>
            <a:r>
              <a:rPr b="1" dirty="0" lang="en-US" err="1"/>
              <a:t>Def:Onchocerciasis</a:t>
            </a:r>
            <a:r>
              <a:rPr b="1" dirty="0" lang="en-US"/>
              <a:t> is an eye and skin disease caused by a worm (</a:t>
            </a:r>
            <a:r>
              <a:rPr b="1" dirty="0" lang="en-US" err="1"/>
              <a:t>filaria</a:t>
            </a:r>
            <a:r>
              <a:rPr b="1" dirty="0" lang="en-US"/>
              <a:t>) known as </a:t>
            </a:r>
            <a:r>
              <a:rPr b="1" dirty="0" i="1" lang="en-US" err="1">
                <a:solidFill>
                  <a:srgbClr val="FF0000"/>
                </a:solidFill>
              </a:rPr>
              <a:t>Onchocerca</a:t>
            </a:r>
            <a:r>
              <a:rPr b="1" dirty="0" i="1" lang="en-US">
                <a:solidFill>
                  <a:srgbClr val="FF0000"/>
                </a:solidFill>
              </a:rPr>
              <a:t> volvulus</a:t>
            </a:r>
            <a:r>
              <a:rPr b="1" dirty="0" lang="en-US"/>
              <a:t>.</a:t>
            </a:r>
          </a:p>
          <a:p>
            <a:r>
              <a:rPr b="1" dirty="0" lang="en-US"/>
              <a:t>It is also called </a:t>
            </a:r>
            <a:r>
              <a:rPr b="1" dirty="0" i="1" lang="en-US"/>
              <a:t>River Blindness</a:t>
            </a:r>
          </a:p>
          <a:p>
            <a:r>
              <a:rPr b="1" dirty="0" lang="en-US"/>
              <a:t>It is transmitted to humans through exposure to repeated bites of infected </a:t>
            </a:r>
            <a:r>
              <a:rPr b="1" dirty="0" lang="en-US" err="1">
                <a:solidFill>
                  <a:srgbClr val="FF0000"/>
                </a:solidFill>
              </a:rPr>
              <a:t>blackfly</a:t>
            </a:r>
            <a:r>
              <a:rPr b="1" dirty="0" lang="en-US">
                <a:solidFill>
                  <a:srgbClr val="FF0000"/>
                </a:solidFill>
              </a:rPr>
              <a:t> </a:t>
            </a:r>
            <a:r>
              <a:rPr b="1" dirty="0" lang="en-US"/>
              <a:t>called </a:t>
            </a:r>
            <a:r>
              <a:rPr b="1" dirty="0" i="1" lang="en-US" err="1">
                <a:solidFill>
                  <a:srgbClr val="FF0000"/>
                </a:solidFill>
              </a:rPr>
              <a:t>Simulium</a:t>
            </a:r>
            <a:r>
              <a:rPr b="1" dirty="0" i="1" lang="en-US">
                <a:solidFill>
                  <a:srgbClr val="FF0000"/>
                </a:solidFill>
              </a:rPr>
              <a:t> </a:t>
            </a:r>
            <a:r>
              <a:rPr b="1" dirty="0" i="1" lang="en-US" err="1">
                <a:solidFill>
                  <a:srgbClr val="FF0000"/>
                </a:solidFill>
              </a:rPr>
              <a:t>damnosum</a:t>
            </a:r>
            <a:endParaRPr b="1" dirty="0" i="1" lang="en-US">
              <a:solidFill>
                <a:srgbClr val="FF0000"/>
              </a:solidFill>
            </a:endParaRPr>
          </a:p>
          <a:p>
            <a:r>
              <a:rPr b="1" dirty="0" lang="en-US"/>
              <a:t>These </a:t>
            </a:r>
            <a:r>
              <a:rPr b="1" dirty="0" lang="en-US" err="1"/>
              <a:t>blackflies</a:t>
            </a:r>
            <a:r>
              <a:rPr b="1" dirty="0" lang="en-US"/>
              <a:t> breed in fast-flowing rivers and streams, mostly in remote villages located near fertile land where people rely on agriculture</a:t>
            </a:r>
            <a:r>
              <a:rPr dirty="0" lang="en-US"/>
              <a:t>. </a:t>
            </a:r>
          </a:p>
          <a:p>
            <a:r>
              <a:rPr b="1" dirty="0" lang="en-US"/>
              <a:t>The disease manifests mainly as skin nodules on bony surfaces and causes eye lesions</a:t>
            </a:r>
          </a:p>
        </p:txBody>
      </p:sp>
      <p:sp>
        <p:nvSpPr>
          <p:cNvPr id="1048817" name="Title 2"/>
          <p:cNvSpPr>
            <a:spLocks noGrp="1"/>
          </p:cNvSpPr>
          <p:nvPr>
            <p:ph type="title"/>
          </p:nvPr>
        </p:nvSpPr>
        <p:spPr/>
        <p:txBody>
          <a:bodyPr>
            <a:normAutofit fontScale="90000"/>
          </a:bodyPr>
          <a:p>
            <a:pPr algn="ctr"/>
            <a:br>
              <a:rPr dirty="0" lang="en-US"/>
            </a:br>
            <a:r>
              <a:rPr dirty="0" lang="en-US"/>
              <a:t>3.ONCHOCERCIASIS(river blindness)</a:t>
            </a:r>
            <a:br>
              <a:rPr dirty="0" lang="en-US"/>
            </a:b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8615" name="Content Placeholder 1"/>
          <p:cNvSpPr>
            <a:spLocks noGrp="1"/>
          </p:cNvSpPr>
          <p:nvPr>
            <p:ph idx="1"/>
          </p:nvPr>
        </p:nvSpPr>
        <p:spPr/>
        <p:txBody>
          <a:bodyPr/>
          <a:p>
            <a:r>
              <a:rPr b="1" dirty="0" sz="2800" lang="en-US"/>
              <a:t>Epidemic: The unusual occurrence in a community of disease, specific health related behavior, or other health related events clearly </a:t>
            </a:r>
            <a:r>
              <a:rPr b="1" dirty="0" sz="2800" lang="en-US">
                <a:solidFill>
                  <a:srgbClr val="FF0066"/>
                </a:solidFill>
              </a:rPr>
              <a:t>in excess of expected occurrence</a:t>
            </a:r>
          </a:p>
          <a:p>
            <a:r>
              <a:rPr b="1" dirty="0" sz="2800" lang="en-US" err="1"/>
              <a:t>Endemic:It</a:t>
            </a:r>
            <a:r>
              <a:rPr b="1" dirty="0" sz="2800" lang="en-US"/>
              <a:t> refers to the constant presence of a disease or infectious agent within a given geographic area or population group. It is </a:t>
            </a:r>
            <a:r>
              <a:rPr b="1" dirty="0" sz="2800" lang="en-US">
                <a:solidFill>
                  <a:srgbClr val="FF0066"/>
                </a:solidFill>
              </a:rPr>
              <a:t>the usual or expected frequency of disease</a:t>
            </a:r>
            <a:r>
              <a:rPr b="1" dirty="0" sz="2800" lang="en-US"/>
              <a:t> within a population</a:t>
            </a:r>
            <a:r>
              <a:rPr dirty="0" lang="en-US"/>
              <a:t>.</a:t>
            </a:r>
          </a:p>
          <a:p>
            <a:endParaRPr dirty="0" lang="en-US"/>
          </a:p>
        </p:txBody>
      </p:sp>
      <p:sp>
        <p:nvSpPr>
          <p:cNvPr id="1048616" name="Title 2"/>
          <p:cNvSpPr>
            <a:spLocks noGrp="1"/>
          </p:cNvSpPr>
          <p:nvPr>
            <p:ph type="title"/>
          </p:nvPr>
        </p:nvSpPr>
        <p:spPr/>
        <p:txBody>
          <a:bodyPr/>
          <a:p>
            <a:r>
              <a:rPr dirty="0" lang="en-US"/>
              <a:t>CONT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8818" name="Content Placeholder 1"/>
          <p:cNvSpPr>
            <a:spLocks noGrp="1"/>
          </p:cNvSpPr>
          <p:nvPr>
            <p:ph idx="1"/>
          </p:nvPr>
        </p:nvSpPr>
        <p:spPr/>
        <p:txBody>
          <a:bodyPr>
            <a:noAutofit/>
          </a:bodyPr>
          <a:p>
            <a:r>
              <a:rPr b="1" dirty="0" sz="2800" lang="en-US"/>
              <a:t>Humans become infected when </a:t>
            </a:r>
            <a:r>
              <a:rPr b="1" dirty="0" sz="2800" lang="en-US" err="1"/>
              <a:t>blackfly</a:t>
            </a:r>
            <a:r>
              <a:rPr b="1" dirty="0" sz="2800" lang="en-US"/>
              <a:t> bites and deposit </a:t>
            </a:r>
            <a:r>
              <a:rPr b="1" dirty="0" sz="2800" i="1" lang="en-US" err="1"/>
              <a:t>Onchocerca</a:t>
            </a:r>
            <a:r>
              <a:rPr b="1" dirty="0" sz="2800" lang="en-US"/>
              <a:t> infective larvae into the skin.</a:t>
            </a:r>
          </a:p>
          <a:p>
            <a:r>
              <a:rPr b="1" dirty="0" sz="2800" lang="en-US"/>
              <a:t>Once inside the human body, the larvae mature into adults in around 3 months to 1 year.</a:t>
            </a:r>
          </a:p>
          <a:p>
            <a:r>
              <a:rPr b="1" dirty="0" sz="2800" lang="en-US"/>
              <a:t>The mature males and females then collect in balls ,bound together by fibrous tissue which forms the typical </a:t>
            </a:r>
            <a:r>
              <a:rPr b="1" dirty="0" sz="2800" lang="en-US" err="1"/>
              <a:t>nodule.The</a:t>
            </a:r>
            <a:r>
              <a:rPr b="1" dirty="0" sz="2800" lang="en-US"/>
              <a:t> nodules are best seen on bony skin surfaces like </a:t>
            </a:r>
            <a:r>
              <a:rPr b="1" dirty="0" sz="2800" lang="en-US" err="1"/>
              <a:t>elbow,shoulder</a:t>
            </a:r>
            <a:r>
              <a:rPr b="1" dirty="0" sz="2800" lang="en-US"/>
              <a:t> </a:t>
            </a:r>
            <a:r>
              <a:rPr b="1" dirty="0" sz="2800" lang="en-US" err="1"/>
              <a:t>scapula,skull,ribs</a:t>
            </a:r>
            <a:r>
              <a:rPr b="1" dirty="0" sz="2800" lang="en-US"/>
              <a:t> and iliac crest</a:t>
            </a:r>
          </a:p>
        </p:txBody>
      </p:sp>
      <p:sp>
        <p:nvSpPr>
          <p:cNvPr id="1048819" name="Title 2"/>
          <p:cNvSpPr>
            <a:spLocks noGrp="1"/>
          </p:cNvSpPr>
          <p:nvPr>
            <p:ph type="title"/>
          </p:nvPr>
        </p:nvSpPr>
        <p:spPr/>
        <p:txBody>
          <a:bodyPr/>
          <a:p>
            <a:r>
              <a:rPr dirty="0" lang="en-US"/>
              <a:t>Life cycle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8820" name="Content Placeholder 1"/>
          <p:cNvSpPr>
            <a:spLocks noGrp="1"/>
          </p:cNvSpPr>
          <p:nvPr>
            <p:ph idx="1"/>
          </p:nvPr>
        </p:nvSpPr>
        <p:spPr/>
        <p:txBody>
          <a:bodyPr>
            <a:normAutofit lnSpcReduction="10000"/>
          </a:bodyPr>
          <a:p>
            <a:r>
              <a:rPr b="1" dirty="0" sz="3200" lang="en-US"/>
              <a:t>Most adult female worms live in fibrous nodules under the skin and sometimes near muscles and joints</a:t>
            </a:r>
          </a:p>
          <a:p>
            <a:r>
              <a:rPr b="1" dirty="0" sz="3200" lang="en-US"/>
              <a:t>If a </a:t>
            </a:r>
            <a:r>
              <a:rPr b="1" dirty="0" sz="3200" lang="en-US" err="1"/>
              <a:t>blackfly</a:t>
            </a:r>
            <a:r>
              <a:rPr b="1" dirty="0" sz="3200" lang="en-US"/>
              <a:t> bites an infected person, </a:t>
            </a:r>
            <a:r>
              <a:rPr b="1" dirty="0" sz="3200" lang="en-US" err="1"/>
              <a:t>onchocerciasis</a:t>
            </a:r>
            <a:r>
              <a:rPr b="1" dirty="0" sz="3200" lang="en-US"/>
              <a:t> larvae can be ingested by the </a:t>
            </a:r>
            <a:r>
              <a:rPr b="1" dirty="0" sz="3200" lang="en-US" err="1"/>
              <a:t>blackfly</a:t>
            </a:r>
            <a:r>
              <a:rPr b="1" dirty="0" sz="3200" lang="en-US"/>
              <a:t> after </a:t>
            </a:r>
            <a:r>
              <a:rPr b="1" dirty="0" sz="3200" lang="en-US" err="1"/>
              <a:t>whichThey</a:t>
            </a:r>
            <a:r>
              <a:rPr b="1" dirty="0" sz="3200" lang="en-US"/>
              <a:t> migrate to the biting parts of the fly where they can be transmitted back to humans when it bites again</a:t>
            </a:r>
            <a:r>
              <a:rPr b="1" dirty="0" lang="en-US"/>
              <a:t>.</a:t>
            </a:r>
          </a:p>
        </p:txBody>
      </p:sp>
      <p:sp>
        <p:nvSpPr>
          <p:cNvPr id="1048821" name="Title 2"/>
          <p:cNvSpPr>
            <a:spLocks noGrp="1"/>
          </p:cNvSpPr>
          <p:nvPr>
            <p:ph type="title"/>
          </p:nvPr>
        </p:nvSpPr>
        <p:spPr/>
        <p:txBody>
          <a:bodyPr/>
          <a:p>
            <a:r>
              <a:rPr dirty="0" lang="en-US"/>
              <a:t>cont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8822" name="Content Placeholder 1"/>
          <p:cNvSpPr>
            <a:spLocks noGrp="1"/>
          </p:cNvSpPr>
          <p:nvPr>
            <p:ph idx="1"/>
          </p:nvPr>
        </p:nvSpPr>
        <p:spPr/>
        <p:txBody>
          <a:bodyPr>
            <a:normAutofit lnSpcReduction="10000"/>
          </a:bodyPr>
          <a:p>
            <a:r>
              <a:rPr b="1" dirty="0" sz="2400" lang="en-US"/>
              <a:t>Has 3 different clinical presentation</a:t>
            </a:r>
          </a:p>
          <a:p>
            <a:pPr indent="-514350" lvl="2" marL="1117854">
              <a:buFont typeface="+mj-lt"/>
              <a:buAutoNum type="arabicPeriod"/>
            </a:pPr>
            <a:r>
              <a:rPr b="1" dirty="0" sz="2400" lang="en-US"/>
              <a:t>Skin nodules :Are caused by adult </a:t>
            </a:r>
            <a:r>
              <a:rPr b="1" dirty="0" sz="2400" lang="en-US" err="1"/>
              <a:t>worms.Are</a:t>
            </a:r>
            <a:r>
              <a:rPr b="1" dirty="0" sz="2400" lang="en-US"/>
              <a:t> firm and non tender ranging from 3mm to 3 cm in diameter.</a:t>
            </a:r>
          </a:p>
          <a:p>
            <a:pPr indent="-514350" lvl="2" marL="1117854">
              <a:buFont typeface="+mj-lt"/>
              <a:buAutoNum type="arabicPeriod"/>
            </a:pPr>
            <a:r>
              <a:rPr b="1" dirty="0" sz="2400" lang="en-US" err="1"/>
              <a:t>Dermatitis:caused</a:t>
            </a:r>
            <a:r>
              <a:rPr b="1" dirty="0" sz="2400" lang="en-US"/>
              <a:t> by presence of </a:t>
            </a:r>
            <a:r>
              <a:rPr b="1" dirty="0" sz="2400" lang="en-US" err="1"/>
              <a:t>microfilariae</a:t>
            </a:r>
            <a:r>
              <a:rPr b="1" dirty="0" sz="2400" lang="en-US"/>
              <a:t> in epidermis and manifests as itchy papules or </a:t>
            </a:r>
            <a:r>
              <a:rPr b="1" dirty="0" sz="2400" lang="en-US" err="1"/>
              <a:t>macules.Later</a:t>
            </a:r>
            <a:r>
              <a:rPr b="1" dirty="0" sz="2400" lang="en-US"/>
              <a:t> the skin become </a:t>
            </a:r>
            <a:r>
              <a:rPr b="1" dirty="0" sz="2400" lang="en-US" err="1"/>
              <a:t>loose,scaly,atrophic</a:t>
            </a:r>
            <a:r>
              <a:rPr b="1" dirty="0" sz="2400" lang="en-US"/>
              <a:t> and </a:t>
            </a:r>
            <a:r>
              <a:rPr b="1" dirty="0" sz="2400" lang="en-US" err="1"/>
              <a:t>depigmented</a:t>
            </a:r>
            <a:endParaRPr b="1" dirty="0" sz="2400" lang="en-US"/>
          </a:p>
          <a:p>
            <a:pPr indent="-514350" lvl="2" marL="1117854">
              <a:buFont typeface="+mj-lt"/>
              <a:buAutoNum type="arabicPeriod"/>
            </a:pPr>
            <a:r>
              <a:rPr b="1" dirty="0" sz="2400" lang="en-US"/>
              <a:t>River </a:t>
            </a:r>
            <a:r>
              <a:rPr b="1" dirty="0" sz="2400" lang="en-US" err="1"/>
              <a:t>bindness</a:t>
            </a:r>
            <a:r>
              <a:rPr b="1" dirty="0" sz="2400" lang="en-US"/>
              <a:t>: serious complication caused by presence of </a:t>
            </a:r>
            <a:r>
              <a:rPr b="1" dirty="0" sz="2400" lang="en-US" err="1"/>
              <a:t>microfilariae</a:t>
            </a:r>
            <a:r>
              <a:rPr b="1" dirty="0" sz="2400" lang="en-US"/>
              <a:t> in cornea and the anterior chamber of the </a:t>
            </a:r>
            <a:r>
              <a:rPr b="1" dirty="0" sz="2400" lang="en-US" err="1"/>
              <a:t>eye.At</a:t>
            </a:r>
            <a:r>
              <a:rPr b="1" dirty="0" sz="2400" lang="en-US"/>
              <a:t> first there is edema of the </a:t>
            </a:r>
            <a:r>
              <a:rPr b="1" dirty="0" sz="2400" lang="en-US" err="1"/>
              <a:t>conjuctiva</a:t>
            </a:r>
            <a:endParaRPr b="1" dirty="0" sz="2400" lang="en-US"/>
          </a:p>
          <a:p>
            <a:endParaRPr dirty="0" lang="en-US"/>
          </a:p>
        </p:txBody>
      </p:sp>
      <p:sp>
        <p:nvSpPr>
          <p:cNvPr id="1048823" name="Title 2"/>
          <p:cNvSpPr>
            <a:spLocks noGrp="1"/>
          </p:cNvSpPr>
          <p:nvPr>
            <p:ph type="title"/>
          </p:nvPr>
        </p:nvSpPr>
        <p:spPr/>
        <p:txBody>
          <a:bodyPr/>
          <a:p>
            <a:r>
              <a:rPr dirty="0" lang="en-US"/>
              <a:t>Clinical presentation</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8824" name="Content Placeholder 1"/>
          <p:cNvSpPr>
            <a:spLocks noGrp="1"/>
          </p:cNvSpPr>
          <p:nvPr>
            <p:ph idx="1"/>
          </p:nvPr>
        </p:nvSpPr>
        <p:spPr/>
        <p:txBody>
          <a:bodyPr>
            <a:normAutofit lnSpcReduction="10000"/>
          </a:bodyPr>
          <a:p>
            <a:r>
              <a:rPr b="1" dirty="0" lang="en-US"/>
              <a:t>small opaque spots on the cornea are formed. These spots are often accompanied by redness of the conjunctiva.</a:t>
            </a:r>
          </a:p>
          <a:p>
            <a:r>
              <a:rPr b="1" dirty="0" lang="en-US"/>
              <a:t> At a later stage, the cornea becomes permanently cloudy, which results in vision loss. </a:t>
            </a:r>
          </a:p>
          <a:p>
            <a:r>
              <a:rPr b="1" dirty="0" lang="en-US"/>
              <a:t>In infections that produce blindness, not only the cornea gets damaged but all anatomical parts of the eye are also affected, including the posterior part of the eye and the optic nerve</a:t>
            </a:r>
            <a:r>
              <a:rPr dirty="0" lang="en-US"/>
              <a:t>.</a:t>
            </a:r>
          </a:p>
        </p:txBody>
      </p:sp>
      <p:sp>
        <p:nvSpPr>
          <p:cNvPr id="1048825" name="Title 2"/>
          <p:cNvSpPr>
            <a:spLocks noGrp="1"/>
          </p:cNvSpPr>
          <p:nvPr>
            <p:ph type="title"/>
          </p:nvPr>
        </p:nvSpPr>
        <p:spPr/>
        <p:txBody>
          <a:bodyPr/>
          <a:p>
            <a:r>
              <a:rPr dirty="0" lang="en-US"/>
              <a:t>cont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8826" name="Content Placeholder 1"/>
          <p:cNvSpPr>
            <a:spLocks noGrp="1"/>
          </p:cNvSpPr>
          <p:nvPr>
            <p:ph idx="1"/>
          </p:nvPr>
        </p:nvSpPr>
        <p:spPr/>
        <p:txBody>
          <a:bodyPr>
            <a:normAutofit fontScale="92500"/>
          </a:bodyPr>
          <a:p>
            <a:r>
              <a:rPr b="1" dirty="0" lang="en-US"/>
              <a:t>The most common method of laboratory diagnosis used to identify </a:t>
            </a:r>
            <a:r>
              <a:rPr b="1" dirty="0" lang="en-US" err="1"/>
              <a:t>microfilariae</a:t>
            </a:r>
            <a:r>
              <a:rPr b="1" dirty="0" lang="en-US"/>
              <a:t> is a biopsy of the skin called a skin snip. </a:t>
            </a:r>
            <a:r>
              <a:rPr b="1" dirty="0" lang="en-US" err="1"/>
              <a:t>Microfilariae</a:t>
            </a:r>
            <a:r>
              <a:rPr b="1" dirty="0" lang="en-US"/>
              <a:t> emerge when the skin snip is placed in a saline solution. </a:t>
            </a:r>
          </a:p>
          <a:p>
            <a:r>
              <a:rPr b="1" dirty="0" lang="en-US"/>
              <a:t>Nodules can also be surgically removed to identify adult worms</a:t>
            </a:r>
          </a:p>
          <a:p>
            <a:r>
              <a:rPr b="1" dirty="0" lang="en-US"/>
              <a:t>A physical examination of the patient can detect localized dermatitis or subcutaneous nodules</a:t>
            </a:r>
          </a:p>
          <a:p>
            <a:r>
              <a:rPr b="1" dirty="0" lang="en-US"/>
              <a:t>NB: </a:t>
            </a:r>
            <a:r>
              <a:rPr b="1" dirty="0" lang="en-US" err="1"/>
              <a:t>Onchocerca</a:t>
            </a:r>
            <a:r>
              <a:rPr b="1" dirty="0" lang="en-US"/>
              <a:t> volvulus is not found in the blood therefore it cannot be used for diagnosis</a:t>
            </a:r>
          </a:p>
        </p:txBody>
      </p:sp>
      <p:sp>
        <p:nvSpPr>
          <p:cNvPr id="1048827" name="Title 2"/>
          <p:cNvSpPr>
            <a:spLocks noGrp="1"/>
          </p:cNvSpPr>
          <p:nvPr>
            <p:ph type="title"/>
          </p:nvPr>
        </p:nvSpPr>
        <p:spPr/>
        <p:txBody>
          <a:bodyPr/>
          <a:p>
            <a:pPr algn="ctr"/>
            <a:r>
              <a:rPr dirty="0" lang="en-US"/>
              <a:t>diagnosis</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8828" name="Content Placeholder 1"/>
          <p:cNvSpPr>
            <a:spLocks noGrp="1"/>
          </p:cNvSpPr>
          <p:nvPr>
            <p:ph idx="1"/>
          </p:nvPr>
        </p:nvSpPr>
        <p:spPr/>
        <p:txBody>
          <a:bodyPr/>
          <a:p>
            <a:r>
              <a:rPr b="1" dirty="0" lang="en-US"/>
              <a:t>First line treatment is </a:t>
            </a:r>
            <a:r>
              <a:rPr b="1" dirty="0" lang="en-US" err="1"/>
              <a:t>ivermectin</a:t>
            </a:r>
            <a:r>
              <a:rPr b="1" dirty="0" lang="en-US"/>
              <a:t> 150</a:t>
            </a:r>
            <a:r>
              <a:rPr b="1" dirty="0" sz="2800" lang="en-US">
                <a:cs typeface="Times New Roman" pitchFamily="18" charset="0"/>
              </a:rPr>
              <a:t>µ</a:t>
            </a:r>
            <a:r>
              <a:rPr b="1" dirty="0" sz="2800" lang="en-US"/>
              <a:t>g/Kg orally either yearly or bi-annually.</a:t>
            </a:r>
          </a:p>
          <a:p>
            <a:r>
              <a:rPr b="1" dirty="0" lang="en-US"/>
              <a:t> </a:t>
            </a:r>
            <a:r>
              <a:rPr b="1" dirty="0" lang="en-US" err="1"/>
              <a:t>Ivermectin</a:t>
            </a:r>
            <a:r>
              <a:rPr b="1" dirty="0" lang="en-US"/>
              <a:t> kills circulating </a:t>
            </a:r>
            <a:r>
              <a:rPr b="1" dirty="0" lang="en-US" err="1"/>
              <a:t>microfilariae</a:t>
            </a:r>
            <a:r>
              <a:rPr b="1" dirty="0" lang="en-US"/>
              <a:t> as well as those that are still in adult female worms; this reduces the numbers of </a:t>
            </a:r>
            <a:r>
              <a:rPr b="1" dirty="0" lang="en-US" err="1"/>
              <a:t>microfilariae</a:t>
            </a:r>
            <a:r>
              <a:rPr b="1" dirty="0" lang="en-US"/>
              <a:t> in the skin and the production of new </a:t>
            </a:r>
            <a:r>
              <a:rPr b="1" dirty="0" lang="en-US" err="1"/>
              <a:t>microfilariae</a:t>
            </a:r>
            <a:r>
              <a:rPr b="1" dirty="0" lang="en-US"/>
              <a:t> by adult worms so the disease does not progress</a:t>
            </a:r>
          </a:p>
          <a:p>
            <a:r>
              <a:rPr b="1" dirty="0" lang="en-US"/>
              <a:t>Contra-indicated in pregnancy and breastfeeding women.</a:t>
            </a:r>
          </a:p>
        </p:txBody>
      </p:sp>
      <p:sp>
        <p:nvSpPr>
          <p:cNvPr id="1048829" name="Title 2"/>
          <p:cNvSpPr>
            <a:spLocks noGrp="1"/>
          </p:cNvSpPr>
          <p:nvPr>
            <p:ph type="title"/>
          </p:nvPr>
        </p:nvSpPr>
        <p:spPr/>
        <p:txBody>
          <a:bodyPr/>
          <a:p>
            <a:r>
              <a:rPr dirty="0" lang="en-US"/>
              <a:t>management</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8830" name="Content Placeholder 1"/>
          <p:cNvSpPr>
            <a:spLocks noGrp="1"/>
          </p:cNvSpPr>
          <p:nvPr>
            <p:ph idx="1"/>
          </p:nvPr>
        </p:nvSpPr>
        <p:spPr/>
        <p:txBody>
          <a:bodyPr/>
          <a:p>
            <a:r>
              <a:rPr b="1" dirty="0" lang="en-US"/>
              <a:t>Six weeks course of </a:t>
            </a:r>
            <a:r>
              <a:rPr b="1" dirty="0" lang="en-US" err="1"/>
              <a:t>doxycycline</a:t>
            </a:r>
            <a:endParaRPr b="1" dirty="0" lang="en-US"/>
          </a:p>
          <a:p>
            <a:r>
              <a:rPr b="1" dirty="0" lang="en-US" err="1"/>
              <a:t>Diethylcarbamazine</a:t>
            </a:r>
            <a:r>
              <a:rPr b="1" dirty="0" lang="en-US"/>
              <a:t> {</a:t>
            </a:r>
            <a:r>
              <a:rPr b="1" dirty="0" lang="en-US" err="1"/>
              <a:t>Hetrazan</a:t>
            </a:r>
            <a:r>
              <a:rPr b="1" dirty="0" lang="en-US"/>
              <a:t> or </a:t>
            </a:r>
            <a:r>
              <a:rPr b="1" dirty="0" lang="en-US" err="1"/>
              <a:t>Banocide</a:t>
            </a:r>
            <a:endParaRPr b="1" dirty="0" lang="en-US"/>
          </a:p>
          <a:p>
            <a:r>
              <a:rPr b="1" dirty="0" lang="en-US"/>
              <a:t>Kills </a:t>
            </a:r>
            <a:r>
              <a:rPr b="1" dirty="0" lang="en-US" err="1"/>
              <a:t>microfilariae</a:t>
            </a:r>
            <a:r>
              <a:rPr b="1" dirty="0" lang="en-US"/>
              <a:t> though it has no effect on adult worm</a:t>
            </a:r>
          </a:p>
          <a:p>
            <a:r>
              <a:rPr b="1" dirty="0" lang="en-US"/>
              <a:t>Surgical excision when nodules are located in the </a:t>
            </a:r>
            <a:r>
              <a:rPr b="1" dirty="0" lang="en-US" err="1"/>
              <a:t>heade</a:t>
            </a:r>
            <a:endParaRPr b="1" dirty="0" lang="en-US"/>
          </a:p>
          <a:p>
            <a:r>
              <a:rPr b="1" dirty="0" lang="en-US"/>
              <a:t>MAIN GOAL OF THERAPY: to prevent </a:t>
            </a:r>
            <a:r>
              <a:rPr b="1" dirty="0" lang="en-US" err="1"/>
              <a:t>deelopment</a:t>
            </a:r>
            <a:r>
              <a:rPr b="1" dirty="0" lang="en-US"/>
              <a:t> of irreversible lesions and alleviate symptoms</a:t>
            </a:r>
          </a:p>
          <a:p>
            <a:endParaRPr dirty="0" lang="en-US"/>
          </a:p>
          <a:p>
            <a:endParaRPr dirty="0" lang="en-US"/>
          </a:p>
        </p:txBody>
      </p:sp>
      <p:sp>
        <p:nvSpPr>
          <p:cNvPr id="1048831" name="Title 2"/>
          <p:cNvSpPr>
            <a:spLocks noGrp="1"/>
          </p:cNvSpPr>
          <p:nvPr>
            <p:ph type="title"/>
          </p:nvPr>
        </p:nvSpPr>
        <p:spPr/>
        <p:txBody>
          <a:bodyPr/>
          <a:p>
            <a:r>
              <a:rPr dirty="0" lang="en-US"/>
              <a:t>cont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8832" name="Content Placeholder 1"/>
          <p:cNvSpPr>
            <a:spLocks noGrp="1"/>
          </p:cNvSpPr>
          <p:nvPr>
            <p:ph idx="1"/>
          </p:nvPr>
        </p:nvSpPr>
        <p:spPr/>
        <p:txBody>
          <a:bodyPr>
            <a:normAutofit/>
          </a:bodyPr>
          <a:p>
            <a:r>
              <a:rPr b="1" dirty="0" lang="en-US"/>
              <a:t>Community based administration of </a:t>
            </a:r>
            <a:r>
              <a:rPr b="1" dirty="0" lang="en-US" err="1"/>
              <a:t>ivermectin</a:t>
            </a:r>
            <a:r>
              <a:rPr b="1" dirty="0" lang="en-US"/>
              <a:t> every 6-12 months</a:t>
            </a:r>
          </a:p>
          <a:p>
            <a:r>
              <a:rPr b="1" dirty="0" lang="en-US"/>
              <a:t>Vector </a:t>
            </a:r>
            <a:r>
              <a:rPr b="1" dirty="0" lang="en-US" err="1"/>
              <a:t>control:usually</a:t>
            </a:r>
            <a:r>
              <a:rPr b="1" dirty="0" lang="en-US"/>
              <a:t> ground </a:t>
            </a:r>
            <a:r>
              <a:rPr b="1" dirty="0" lang="en-US" err="1"/>
              <a:t>larviciding</a:t>
            </a:r>
            <a:r>
              <a:rPr b="1" dirty="0" lang="en-US"/>
              <a:t> using environmentally safe insecticides in breeding places</a:t>
            </a:r>
          </a:p>
          <a:p>
            <a:r>
              <a:rPr b="1" dirty="0" lang="en-US"/>
              <a:t>Personal protection measures against biting insects. wearing long sleeves and trousers during the day when </a:t>
            </a:r>
            <a:r>
              <a:rPr b="1" dirty="0" lang="en-US" err="1"/>
              <a:t>blackflies</a:t>
            </a:r>
            <a:r>
              <a:rPr b="1" dirty="0" lang="en-US"/>
              <a:t> bite, and wearing </a:t>
            </a:r>
            <a:r>
              <a:rPr b="1" dirty="0" lang="en-US" err="1"/>
              <a:t>permethrin</a:t>
            </a:r>
            <a:r>
              <a:rPr b="1" dirty="0" lang="en-US"/>
              <a:t>- treated clothing</a:t>
            </a:r>
          </a:p>
          <a:p>
            <a:endParaRPr dirty="0" lang="en-US"/>
          </a:p>
        </p:txBody>
      </p:sp>
      <p:sp>
        <p:nvSpPr>
          <p:cNvPr id="1048833" name="Title 2"/>
          <p:cNvSpPr>
            <a:spLocks noGrp="1"/>
          </p:cNvSpPr>
          <p:nvPr>
            <p:ph type="title"/>
          </p:nvPr>
        </p:nvSpPr>
        <p:spPr/>
        <p:txBody>
          <a:bodyPr/>
          <a:p>
            <a:r>
              <a:rPr dirty="0" lang="en-US"/>
              <a:t>Prevention and control</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8834" name="Content Placeholder 1"/>
          <p:cNvSpPr>
            <a:spLocks noGrp="1"/>
          </p:cNvSpPr>
          <p:nvPr>
            <p:ph idx="1"/>
          </p:nvPr>
        </p:nvSpPr>
        <p:spPr/>
        <p:txBody>
          <a:bodyPr>
            <a:normAutofit fontScale="96296" lnSpcReduction="20000"/>
          </a:bodyPr>
          <a:p>
            <a:r>
              <a:rPr b="1" dirty="0" lang="en-US" err="1"/>
              <a:t>Onchocerciasis</a:t>
            </a:r>
            <a:r>
              <a:rPr b="1" dirty="0" lang="en-US"/>
              <a:t>, commonly known as “river blindness”, is caused by the parasitic worm </a:t>
            </a:r>
            <a:r>
              <a:rPr b="1" dirty="0" i="1" lang="en-US" err="1"/>
              <a:t>Onchocerca</a:t>
            </a:r>
            <a:r>
              <a:rPr b="1" dirty="0" i="1" lang="en-US"/>
              <a:t> volvulus</a:t>
            </a:r>
            <a:r>
              <a:rPr b="1" dirty="0" lang="en-US"/>
              <a:t>.</a:t>
            </a:r>
          </a:p>
          <a:p>
            <a:r>
              <a:rPr b="1" dirty="0" lang="en-US"/>
              <a:t> It is transmitted to humans through exposure to repeated bites of infected </a:t>
            </a:r>
            <a:r>
              <a:rPr b="1" dirty="0" lang="en-US" err="1"/>
              <a:t>blackflies</a:t>
            </a:r>
            <a:r>
              <a:rPr b="1" dirty="0" lang="en-US"/>
              <a:t> of the genus </a:t>
            </a:r>
            <a:r>
              <a:rPr b="1" dirty="0" i="1" lang="en-US" err="1"/>
              <a:t>Simulium</a:t>
            </a:r>
            <a:r>
              <a:rPr b="1" dirty="0" lang="en-US"/>
              <a:t>. </a:t>
            </a:r>
          </a:p>
          <a:p>
            <a:r>
              <a:rPr b="1" dirty="0" lang="en-US"/>
              <a:t>Symptoms include severe itching, disfiguring skin conditions and visual impairment, including permanent blindness</a:t>
            </a:r>
          </a:p>
          <a:p>
            <a:r>
              <a:rPr b="1" dirty="0" lang="en-US"/>
              <a:t>. Community-directed treatment with </a:t>
            </a:r>
            <a:r>
              <a:rPr b="1" dirty="0" lang="en-US" err="1"/>
              <a:t>ivermectin</a:t>
            </a:r>
            <a:r>
              <a:rPr b="1" dirty="0" lang="en-US"/>
              <a:t> is the core strategy to eliminate </a:t>
            </a:r>
            <a:r>
              <a:rPr b="1" dirty="0" lang="en-US" err="1"/>
              <a:t>onchocerciasis</a:t>
            </a:r>
            <a:r>
              <a:rPr b="1" dirty="0" lang="en-US"/>
              <a:t> in Africa. In the Americas the strategy is biannual large-scale treatment with </a:t>
            </a:r>
            <a:r>
              <a:rPr b="1" dirty="0" lang="en-US" err="1"/>
              <a:t>ivermectin</a:t>
            </a:r>
            <a:endParaRPr b="1" dirty="0" lang="en-US"/>
          </a:p>
        </p:txBody>
      </p:sp>
      <p:sp>
        <p:nvSpPr>
          <p:cNvPr id="1048835" name="Title 2"/>
          <p:cNvSpPr>
            <a:spLocks noGrp="1"/>
          </p:cNvSpPr>
          <p:nvPr>
            <p:ph type="title"/>
          </p:nvPr>
        </p:nvSpPr>
        <p:spPr/>
        <p:txBody>
          <a:bodyPr/>
          <a:p>
            <a:r>
              <a:rPr dirty="0" lang="en-US"/>
              <a:t>summary</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8839" name="Rectangle 1"/>
          <p:cNvSpPr/>
          <p:nvPr/>
        </p:nvSpPr>
        <p:spPr>
          <a:xfrm>
            <a:off x="228600" y="2209800"/>
            <a:ext cx="8610600" cy="769441"/>
          </a:xfrm>
          <a:prstGeom prst="rect"/>
        </p:spPr>
        <p:txBody>
          <a:bodyPr wrap="square">
            <a:spAutoFit/>
          </a:bodyPr>
          <a:p>
            <a:pPr algn="ctr"/>
            <a:r>
              <a:rPr b="1" dirty="0" sz="4400" lang="en-US"/>
              <a:t>SCHISTOSOMIASIS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8617" name="Content Placeholder 1"/>
          <p:cNvSpPr>
            <a:spLocks noGrp="1"/>
          </p:cNvSpPr>
          <p:nvPr>
            <p:ph idx="1"/>
          </p:nvPr>
        </p:nvSpPr>
        <p:spPr/>
        <p:txBody>
          <a:bodyPr>
            <a:normAutofit/>
          </a:bodyPr>
          <a:p>
            <a:pPr>
              <a:lnSpc>
                <a:spcPct val="90000"/>
              </a:lnSpc>
            </a:pPr>
            <a:r>
              <a:rPr b="1" dirty="0" sz="2800" lang="en-US"/>
              <a:t>An epidemic usually affecting a large proportion of the population, </a:t>
            </a:r>
            <a:r>
              <a:rPr b="1" dirty="0" sz="2800" lang="en-US" err="1"/>
              <a:t>occuring</a:t>
            </a:r>
            <a:r>
              <a:rPr b="1" dirty="0" sz="2800" lang="en-US"/>
              <a:t> over a wide geographic area such as a section of a nation, the entire nation, a continent or the world, e.g. Influenza pandemics.</a:t>
            </a:r>
          </a:p>
          <a:p>
            <a:pPr>
              <a:lnSpc>
                <a:spcPct val="90000"/>
              </a:lnSpc>
            </a:pPr>
            <a:endParaRPr b="1" dirty="0" sz="2800" lang="en-US"/>
          </a:p>
          <a:p>
            <a:pPr>
              <a:lnSpc>
                <a:spcPct val="90000"/>
              </a:lnSpc>
            </a:pPr>
            <a:r>
              <a:rPr b="1" dirty="0" sz="2800" lang="en-US"/>
              <a:t>Exotic diseases are those which are imported into a country in which they do not otherwise occur, as for example, rabies in the UK</a:t>
            </a:r>
          </a:p>
        </p:txBody>
      </p:sp>
      <p:sp>
        <p:nvSpPr>
          <p:cNvPr id="1048618" name="Title 2"/>
          <p:cNvSpPr>
            <a:spLocks noGrp="1"/>
          </p:cNvSpPr>
          <p:nvPr>
            <p:ph type="title"/>
          </p:nvPr>
        </p:nvSpPr>
        <p:spPr/>
        <p:txBody>
          <a:bodyPr/>
          <a:p>
            <a:r>
              <a:rPr dirty="0" lang="en-US"/>
              <a:t>Pandemic and Exotic</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8840" name="Content Placeholder 1"/>
          <p:cNvSpPr>
            <a:spLocks noGrp="1"/>
          </p:cNvSpPr>
          <p:nvPr>
            <p:ph idx="1"/>
          </p:nvPr>
        </p:nvSpPr>
        <p:spPr/>
        <p:txBody>
          <a:bodyPr>
            <a:normAutofit fontScale="77500" lnSpcReduction="20000"/>
          </a:bodyPr>
          <a:p>
            <a:r>
              <a:rPr b="1" dirty="0" sz="3500" lang="en-US" err="1"/>
              <a:t>Schistosomiasis</a:t>
            </a:r>
            <a:r>
              <a:rPr b="1" dirty="0" sz="3500" lang="en-US"/>
              <a:t>, also known as </a:t>
            </a:r>
            <a:r>
              <a:rPr b="1" dirty="0" sz="3500" lang="en-US" err="1"/>
              <a:t>bilharzia</a:t>
            </a:r>
            <a:r>
              <a:rPr b="1" dirty="0" sz="3500" lang="en-US"/>
              <a:t> or “snail fever”, is a parasitic disease carried by fresh water snails infected with one of the five varieties of the parasite </a:t>
            </a:r>
            <a:r>
              <a:rPr b="1" dirty="0" sz="3500" i="1" lang="en-US" err="1"/>
              <a:t>Schistosoma</a:t>
            </a:r>
            <a:r>
              <a:rPr b="1" dirty="0" sz="3500" lang="en-US"/>
              <a:t>.  </a:t>
            </a:r>
          </a:p>
          <a:p>
            <a:r>
              <a:rPr b="1" dirty="0" sz="3500" lang="en-CA"/>
              <a:t>Can contract it  swimming in lakes, ponds and other bodies of water infested with the parasite’s snail host</a:t>
            </a:r>
          </a:p>
          <a:p>
            <a:r>
              <a:rPr b="1" dirty="0" sz="3500" lang="en-CA"/>
              <a:t>Causative organisms</a:t>
            </a:r>
          </a:p>
          <a:p>
            <a:pPr lvl="3">
              <a:buFont typeface="Wingdings" pitchFamily="2" charset="2"/>
              <a:buChar char="q"/>
            </a:pPr>
            <a:r>
              <a:rPr b="1" dirty="0" sz="3500" lang="en-CA"/>
              <a:t> </a:t>
            </a:r>
            <a:r>
              <a:rPr b="1" dirty="0" sz="3500" i="1" lang="en-CA"/>
              <a:t>S. </a:t>
            </a:r>
            <a:r>
              <a:rPr b="1" dirty="0" sz="3500" i="1" lang="en-CA" err="1"/>
              <a:t>mansoni</a:t>
            </a:r>
            <a:r>
              <a:rPr b="1" dirty="0" sz="3500" i="1" lang="en-CA"/>
              <a:t> </a:t>
            </a:r>
          </a:p>
          <a:p>
            <a:pPr lvl="3">
              <a:buFont typeface="Wingdings" pitchFamily="2" charset="2"/>
              <a:buChar char="q"/>
            </a:pPr>
            <a:r>
              <a:rPr b="1" dirty="0" sz="3500" i="1" lang="en-CA"/>
              <a:t>S. </a:t>
            </a:r>
            <a:r>
              <a:rPr b="1" dirty="0" sz="3500" i="1" lang="en-CA" err="1"/>
              <a:t>haematobium</a:t>
            </a:r>
            <a:endParaRPr b="1" dirty="0" sz="3500" i="1" lang="en-CA"/>
          </a:p>
          <a:p>
            <a:pPr lvl="3">
              <a:buNone/>
            </a:pPr>
            <a:br>
              <a:rPr b="1" dirty="0" sz="3500" i="1" lang="en-CA"/>
            </a:br>
            <a:r>
              <a:rPr b="1" dirty="0" sz="3500" i="1" lang="en-CA"/>
              <a:t>	</a:t>
            </a:r>
          </a:p>
          <a:p>
            <a:endParaRPr b="1" dirty="0" lang="en-US"/>
          </a:p>
        </p:txBody>
      </p:sp>
      <p:sp>
        <p:nvSpPr>
          <p:cNvPr id="1048841" name="Title 2"/>
          <p:cNvSpPr>
            <a:spLocks noGrp="1"/>
          </p:cNvSpPr>
          <p:nvPr>
            <p:ph type="title"/>
          </p:nvPr>
        </p:nvSpPr>
        <p:spPr/>
        <p:txBody>
          <a:bodyPr>
            <a:normAutofit fontScale="90000"/>
          </a:bodyPr>
          <a:p>
            <a:br>
              <a:rPr dirty="0" lang="en-US"/>
            </a:br>
            <a:r>
              <a:rPr dirty="0" lang="en-US"/>
              <a:t>Introduction to </a:t>
            </a:r>
            <a:r>
              <a:rPr dirty="0" lang="en-US" err="1"/>
              <a:t>Schistosomiasis</a:t>
            </a:r>
            <a:br>
              <a:rPr dirty="0" lang="en-US"/>
            </a:br>
            <a:endParaRPr dirty="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8842" name="Content Placeholder 1"/>
          <p:cNvSpPr>
            <a:spLocks noGrp="1"/>
          </p:cNvSpPr>
          <p:nvPr>
            <p:ph idx="1"/>
          </p:nvPr>
        </p:nvSpPr>
        <p:spPr/>
        <p:txBody>
          <a:bodyPr>
            <a:normAutofit/>
          </a:bodyPr>
          <a:p>
            <a:r>
              <a:rPr b="1" dirty="0" sz="3200" lang="en-US"/>
              <a:t>The different species of </a:t>
            </a:r>
            <a:r>
              <a:rPr b="1" dirty="0" sz="3200" i="1" lang="en-US" err="1"/>
              <a:t>Schistosoma</a:t>
            </a:r>
            <a:r>
              <a:rPr b="1" dirty="0" sz="3200" lang="en-US"/>
              <a:t> have different types of snails serving as their intermediate hosts; these hosts are:</a:t>
            </a:r>
          </a:p>
          <a:p>
            <a:r>
              <a:rPr b="1" dirty="0" sz="3200" i="1" lang="en-US" err="1"/>
              <a:t>Biomphalaria</a:t>
            </a:r>
            <a:r>
              <a:rPr b="1" dirty="0" sz="3200" i="1" lang="en-US"/>
              <a:t> for S </a:t>
            </a:r>
            <a:r>
              <a:rPr b="1" dirty="0" sz="3200" i="1" lang="en-US" err="1"/>
              <a:t>mansoni</a:t>
            </a:r>
            <a:r>
              <a:rPr b="1" dirty="0" sz="3200" lang="en-US"/>
              <a:t> </a:t>
            </a:r>
          </a:p>
          <a:p>
            <a:r>
              <a:rPr b="1" dirty="0" sz="3200" i="1" lang="en-US" err="1"/>
              <a:t>Oncomelania</a:t>
            </a:r>
            <a:r>
              <a:rPr b="1" dirty="0" sz="3200" lang="en-US"/>
              <a:t> for </a:t>
            </a:r>
            <a:r>
              <a:rPr b="1" dirty="0" sz="3200" i="1" lang="en-US"/>
              <a:t>S </a:t>
            </a:r>
            <a:r>
              <a:rPr b="1" dirty="0" sz="3200" i="1" lang="en-US" err="1"/>
              <a:t>japonicum</a:t>
            </a:r>
            <a:r>
              <a:rPr b="1" dirty="0" sz="3200" lang="en-US"/>
              <a:t> </a:t>
            </a:r>
          </a:p>
          <a:p>
            <a:r>
              <a:rPr b="1" dirty="0" sz="3200" i="1" lang="en-US" err="1"/>
              <a:t>Bulinus</a:t>
            </a:r>
            <a:r>
              <a:rPr b="1" dirty="0" sz="3200" lang="en-US"/>
              <a:t> for </a:t>
            </a:r>
            <a:r>
              <a:rPr b="1" dirty="0" sz="3200" i="1" lang="en-US"/>
              <a:t>S </a:t>
            </a:r>
            <a:r>
              <a:rPr b="1" dirty="0" sz="3200" i="1" lang="en-US" err="1"/>
              <a:t>haematobium</a:t>
            </a:r>
            <a:r>
              <a:rPr b="1" dirty="0" sz="3200" lang="en-US"/>
              <a:t> and </a:t>
            </a:r>
            <a:r>
              <a:rPr b="1" dirty="0" sz="3200" i="1" lang="en-US"/>
              <a:t>S </a:t>
            </a:r>
            <a:r>
              <a:rPr b="1" dirty="0" sz="3200" i="1" lang="en-US" err="1"/>
              <a:t>intercalatum</a:t>
            </a:r>
            <a:r>
              <a:rPr b="1" dirty="0" sz="3200" lang="en-US"/>
              <a:t> </a:t>
            </a:r>
          </a:p>
          <a:p>
            <a:endParaRPr b="1" dirty="0" sz="3200" lang="en-US"/>
          </a:p>
        </p:txBody>
      </p:sp>
      <p:sp>
        <p:nvSpPr>
          <p:cNvPr id="1048843" name="Title 2"/>
          <p:cNvSpPr>
            <a:spLocks noGrp="1"/>
          </p:cNvSpPr>
          <p:nvPr>
            <p:ph type="title"/>
          </p:nvPr>
        </p:nvSpPr>
        <p:spPr/>
        <p:txBody>
          <a:bodyPr>
            <a:normAutofit fontScale="90000"/>
          </a:bodyPr>
          <a:p>
            <a:pPr algn="ctr"/>
            <a:br>
              <a:rPr dirty="0" lang="en-US"/>
            </a:br>
            <a:r>
              <a:rPr dirty="0" lang="en-US"/>
              <a:t>Snail hosts</a:t>
            </a:r>
            <a:br>
              <a:rPr dirty="0" lang="en-US"/>
            </a:br>
            <a:endParaRPr dirty="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8847" name="Content Placeholder 1"/>
          <p:cNvSpPr>
            <a:spLocks noGrp="1"/>
          </p:cNvSpPr>
          <p:nvPr>
            <p:ph idx="1"/>
          </p:nvPr>
        </p:nvSpPr>
        <p:spPr/>
        <p:txBody>
          <a:bodyPr/>
          <a:p>
            <a:r>
              <a:rPr b="1" dirty="0" sz="2800" lang="en-US"/>
              <a:t>Contact with freshwater sources where infected snails carrying the disease live</a:t>
            </a:r>
          </a:p>
          <a:p>
            <a:r>
              <a:rPr b="1" dirty="0" sz="2800" lang="en-US"/>
              <a:t>Children under age 14</a:t>
            </a:r>
          </a:p>
          <a:p>
            <a:r>
              <a:rPr b="1" dirty="0" sz="2800" lang="en-US"/>
              <a:t>Individuals with labor or domestic chores centered around freshwater areas</a:t>
            </a:r>
          </a:p>
          <a:p>
            <a:r>
              <a:rPr b="1" dirty="0" sz="2800" lang="en-US"/>
              <a:t>Swimming, bathing, fishing and even domestic chores such as laundry and herding livestock can put people at risk of contracting the disease</a:t>
            </a:r>
            <a:r>
              <a:rPr dirty="0" lang="en-US"/>
              <a:t>.</a:t>
            </a:r>
          </a:p>
          <a:p>
            <a:endParaRPr dirty="0" lang="en-US"/>
          </a:p>
        </p:txBody>
      </p:sp>
      <p:sp>
        <p:nvSpPr>
          <p:cNvPr id="1048848" name="Title 2"/>
          <p:cNvSpPr>
            <a:spLocks noGrp="1"/>
          </p:cNvSpPr>
          <p:nvPr>
            <p:ph type="title"/>
          </p:nvPr>
        </p:nvSpPr>
        <p:spPr/>
        <p:txBody>
          <a:bodyPr/>
          <a:p>
            <a:r>
              <a:rPr dirty="0" lang="en-US"/>
              <a:t>Risk factors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8849" name="Content Placeholder 1"/>
          <p:cNvSpPr>
            <a:spLocks noGrp="1"/>
          </p:cNvSpPr>
          <p:nvPr>
            <p:ph idx="1"/>
          </p:nvPr>
        </p:nvSpPr>
        <p:spPr/>
        <p:txBody>
          <a:bodyPr>
            <a:normAutofit fontScale="92500" lnSpcReduction="10000"/>
          </a:bodyPr>
          <a:p>
            <a:r>
              <a:rPr b="1" dirty="0" lang="en-US" err="1"/>
              <a:t>Schistosomiasis</a:t>
            </a:r>
            <a:r>
              <a:rPr b="1" dirty="0" lang="en-US"/>
              <a:t> is transmitted by contact with contaminated fresh water (lakes and ponds, rivers, dams) inhabited by snails carrying the parasite</a:t>
            </a:r>
          </a:p>
          <a:p>
            <a:r>
              <a:rPr b="1" dirty="0" lang="en-US"/>
              <a:t>Larvae emerge from the snails and swim in the water until they come into contact with an individual and penetrate the skin.</a:t>
            </a:r>
          </a:p>
          <a:p>
            <a:r>
              <a:rPr b="1" dirty="0" lang="en-US"/>
              <a:t> The larvae migrate to the blood vessels where they mate and produce eggs. Some eggs travel to the bladder or intestines and are passed into the urine or stool. Others remain trapped in the body and cause damage to internal organs</a:t>
            </a:r>
            <a:r>
              <a:rPr dirty="0" lang="en-US"/>
              <a:t>.</a:t>
            </a:r>
            <a:r>
              <a:rPr b="1" dirty="0" lang="en-US"/>
              <a:t>.</a:t>
            </a:r>
          </a:p>
        </p:txBody>
      </p:sp>
      <p:sp>
        <p:nvSpPr>
          <p:cNvPr id="1048850" name="Title 2"/>
          <p:cNvSpPr>
            <a:spLocks noGrp="1"/>
          </p:cNvSpPr>
          <p:nvPr>
            <p:ph type="title"/>
          </p:nvPr>
        </p:nvSpPr>
        <p:spPr/>
        <p:txBody>
          <a:bodyPr/>
          <a:p>
            <a:pPr algn="ctr"/>
            <a:r>
              <a:rPr dirty="0" lang="en-US"/>
              <a:t>Transmission</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8851" name="Content Placeholder 1"/>
          <p:cNvSpPr>
            <a:spLocks noGrp="1"/>
          </p:cNvSpPr>
          <p:nvPr>
            <p:ph idx="1"/>
          </p:nvPr>
        </p:nvSpPr>
        <p:spPr/>
        <p:txBody>
          <a:bodyPr>
            <a:normAutofit lnSpcReduction="10000"/>
          </a:bodyPr>
          <a:p>
            <a:pPr indent="-514350" marL="514350">
              <a:buFont typeface="Wingdings 2" pitchFamily="18" charset="2"/>
              <a:buAutoNum type="arabicPeriod"/>
            </a:pPr>
            <a:r>
              <a:rPr b="1" dirty="0" lang="en-CA"/>
              <a:t>Parasite eggs are released into freshwater </a:t>
            </a:r>
            <a:br>
              <a:rPr b="1" dirty="0" lang="en-CA"/>
            </a:br>
            <a:r>
              <a:rPr b="1" dirty="0" lang="en-CA"/>
              <a:t>(from human urine, feces)</a:t>
            </a:r>
          </a:p>
          <a:p>
            <a:pPr indent="-514350" marL="514350">
              <a:buFont typeface="Wingdings 2" pitchFamily="18" charset="2"/>
              <a:buAutoNum type="arabicPeriod"/>
            </a:pPr>
            <a:r>
              <a:rPr b="1" dirty="0" lang="en-CA"/>
              <a:t>Eggs hatch </a:t>
            </a:r>
            <a:r>
              <a:rPr b="1" dirty="0" lang="en-CA">
                <a:sym typeface="Wingdings" pitchFamily="2" charset="2"/>
              </a:rPr>
              <a:t>into </a:t>
            </a:r>
            <a:r>
              <a:rPr b="1" dirty="0" i="1" lang="en-CA" err="1">
                <a:solidFill>
                  <a:srgbClr val="FF0000"/>
                </a:solidFill>
                <a:sym typeface="Wingdings" pitchFamily="2" charset="2"/>
              </a:rPr>
              <a:t>miracidia</a:t>
            </a:r>
            <a:r>
              <a:rPr b="1" dirty="0" lang="en-CA">
                <a:sym typeface="Wingdings" pitchFamily="2" charset="2"/>
              </a:rPr>
              <a:t>, free </a:t>
            </a:r>
            <a:br>
              <a:rPr b="1" dirty="0" lang="en-CA">
                <a:sym typeface="Wingdings" pitchFamily="2" charset="2"/>
              </a:rPr>
            </a:br>
            <a:r>
              <a:rPr b="1" dirty="0" lang="en-CA">
                <a:sym typeface="Wingdings" pitchFamily="2" charset="2"/>
              </a:rPr>
              <a:t>swimming larvae</a:t>
            </a:r>
          </a:p>
          <a:p>
            <a:pPr indent="-514350" marL="514350">
              <a:buFont typeface="Wingdings 2" pitchFamily="18" charset="2"/>
              <a:buAutoNum type="arabicPeriod"/>
            </a:pPr>
            <a:r>
              <a:rPr b="1" dirty="0" lang="en-CA" err="1">
                <a:sym typeface="Wingdings" pitchFamily="2" charset="2"/>
              </a:rPr>
              <a:t>Miracidia</a:t>
            </a:r>
            <a:r>
              <a:rPr b="1" dirty="0" lang="en-CA">
                <a:sym typeface="Wingdings" pitchFamily="2" charset="2"/>
              </a:rPr>
              <a:t> find &amp; infect snail host </a:t>
            </a:r>
          </a:p>
          <a:p>
            <a:pPr indent="-514350" marL="514350">
              <a:buFont typeface="Wingdings 2" pitchFamily="18" charset="2"/>
              <a:buAutoNum type="arabicPeriod"/>
            </a:pPr>
            <a:r>
              <a:rPr b="1" dirty="0" lang="en-CA">
                <a:sym typeface="Wingdings" pitchFamily="2" charset="2"/>
              </a:rPr>
              <a:t>In the snail </a:t>
            </a:r>
            <a:r>
              <a:rPr b="1" dirty="0" lang="en-CA" err="1">
                <a:sym typeface="Wingdings" pitchFamily="2" charset="2"/>
              </a:rPr>
              <a:t>miracidia</a:t>
            </a:r>
            <a:r>
              <a:rPr b="1" dirty="0" lang="en-CA">
                <a:sym typeface="Wingdings" pitchFamily="2" charset="2"/>
              </a:rPr>
              <a:t> develop into many </a:t>
            </a:r>
            <a:br>
              <a:rPr b="1" dirty="0" lang="en-CA">
                <a:sym typeface="Wingdings" pitchFamily="2" charset="2"/>
              </a:rPr>
            </a:br>
            <a:r>
              <a:rPr b="1" dirty="0" lang="en-CA">
                <a:sym typeface="Wingdings" pitchFamily="2" charset="2"/>
              </a:rPr>
              <a:t>free swimming forms called </a:t>
            </a:r>
            <a:br>
              <a:rPr b="1" dirty="0" lang="en-CA">
                <a:sym typeface="Wingdings" pitchFamily="2" charset="2"/>
              </a:rPr>
            </a:br>
            <a:r>
              <a:rPr b="1" dirty="0" i="1" lang="en-CA" err="1" u="sng">
                <a:solidFill>
                  <a:srgbClr val="FF0000"/>
                </a:solidFill>
                <a:sym typeface="Wingdings" pitchFamily="2" charset="2"/>
              </a:rPr>
              <a:t>cercariae</a:t>
            </a:r>
            <a:r>
              <a:rPr b="1" dirty="0" lang="en-CA">
                <a:sym typeface="Wingdings" pitchFamily="2" charset="2"/>
              </a:rPr>
              <a:t> within 4-6 weeks of entering </a:t>
            </a:r>
            <a:r>
              <a:rPr b="1" dirty="0" lang="en-CA" err="1">
                <a:sym typeface="Wingdings" pitchFamily="2" charset="2"/>
              </a:rPr>
              <a:t>snail.THEY</a:t>
            </a:r>
            <a:r>
              <a:rPr b="1" dirty="0" lang="en-CA">
                <a:sym typeface="Wingdings" pitchFamily="2" charset="2"/>
              </a:rPr>
              <a:t> ARE INFECTIVE AGENTS OF SCHISTOSOMIASIS</a:t>
            </a:r>
          </a:p>
          <a:p>
            <a:pPr indent="-514350" marL="514350">
              <a:buFont typeface="Wingdings 2" pitchFamily="18" charset="2"/>
              <a:buAutoNum type="arabicPeriod"/>
            </a:pPr>
            <a:r>
              <a:rPr b="1" dirty="0" lang="en-CA" err="1">
                <a:sym typeface="Wingdings" pitchFamily="2" charset="2"/>
              </a:rPr>
              <a:t>Cercarie</a:t>
            </a:r>
            <a:r>
              <a:rPr b="1" dirty="0" lang="en-CA">
                <a:sym typeface="Wingdings" pitchFamily="2" charset="2"/>
              </a:rPr>
              <a:t> are shed from the snail 4-7 weeks </a:t>
            </a:r>
            <a:endParaRPr b="1" dirty="0" lang="en-US"/>
          </a:p>
        </p:txBody>
      </p:sp>
      <p:sp>
        <p:nvSpPr>
          <p:cNvPr id="1048852" name="Title 2"/>
          <p:cNvSpPr>
            <a:spLocks noGrp="1"/>
          </p:cNvSpPr>
          <p:nvPr>
            <p:ph type="title"/>
          </p:nvPr>
        </p:nvSpPr>
        <p:spPr/>
        <p:txBody>
          <a:bodyPr>
            <a:noAutofit/>
          </a:bodyPr>
          <a:p>
            <a:pPr algn="ctr"/>
            <a:r>
              <a:rPr dirty="0" sz="4000" lang="en-CA"/>
              <a:t>Life Cycle </a:t>
            </a:r>
            <a:br>
              <a:rPr dirty="0" sz="4000" lang="en-CA"/>
            </a:br>
            <a:r>
              <a:rPr dirty="0" sz="4000" lang="en-CA"/>
              <a:t>(Eggs </a:t>
            </a:r>
            <a:r>
              <a:rPr dirty="0" sz="4000" lang="en-CA">
                <a:sym typeface="Wingdings" pitchFamily="2" charset="2"/>
              </a:rPr>
              <a:t> larvae  into snail</a:t>
            </a:r>
            <a:endParaRPr dirty="0" sz="400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8853" name="Content Placeholder 1"/>
          <p:cNvSpPr>
            <a:spLocks noGrp="1"/>
          </p:cNvSpPr>
          <p:nvPr>
            <p:ph idx="1"/>
          </p:nvPr>
        </p:nvSpPr>
        <p:spPr/>
        <p:txBody>
          <a:bodyPr>
            <a:normAutofit fontScale="96875" lnSpcReduction="10000"/>
          </a:bodyPr>
          <a:p>
            <a:pPr>
              <a:buNone/>
            </a:pPr>
            <a:r>
              <a:rPr b="1" dirty="0" sz="3200" lang="en-US"/>
              <a:t>6.They can live </a:t>
            </a:r>
            <a:r>
              <a:rPr b="1" dirty="0" sz="3200" lang="en-US" err="1"/>
              <a:t>upto</a:t>
            </a:r>
            <a:r>
              <a:rPr b="1" dirty="0" sz="3200" lang="en-US"/>
              <a:t> 48 hrs unless they infect human </a:t>
            </a:r>
            <a:r>
              <a:rPr b="1" dirty="0" sz="3200" lang="en-US" err="1"/>
              <a:t>beings.Human</a:t>
            </a:r>
            <a:r>
              <a:rPr b="1" dirty="0" sz="3200" lang="en-US"/>
              <a:t> become infected when they enter </a:t>
            </a:r>
            <a:r>
              <a:rPr b="1" dirty="0" sz="3200" lang="en-US" err="1"/>
              <a:t>cercarie</a:t>
            </a:r>
            <a:r>
              <a:rPr b="1" dirty="0" sz="3200" lang="en-US"/>
              <a:t> infected water while </a:t>
            </a:r>
            <a:r>
              <a:rPr b="1" dirty="0" sz="3200" lang="en-US" err="1"/>
              <a:t>bathing,playing,laundering,cultivating</a:t>
            </a:r>
            <a:r>
              <a:rPr b="1" dirty="0" sz="3200" lang="en-US"/>
              <a:t> or fishing.</a:t>
            </a:r>
          </a:p>
          <a:p>
            <a:pPr>
              <a:buNone/>
            </a:pPr>
            <a:r>
              <a:rPr b="1" dirty="0" sz="3200" lang="en-US"/>
              <a:t>7.The </a:t>
            </a:r>
            <a:r>
              <a:rPr b="1" dirty="0" sz="3200" lang="en-US" err="1"/>
              <a:t>cercarie</a:t>
            </a:r>
            <a:r>
              <a:rPr b="1" dirty="0" sz="3200" lang="en-US"/>
              <a:t> penetrate </a:t>
            </a:r>
            <a:r>
              <a:rPr b="1" dirty="0" sz="3200" lang="en-US" err="1"/>
              <a:t>skin,enter</a:t>
            </a:r>
            <a:r>
              <a:rPr b="1" dirty="0" sz="3200" lang="en-US"/>
              <a:t> the blood </a:t>
            </a:r>
            <a:r>
              <a:rPr b="1" dirty="0" sz="3200" lang="en-US" err="1"/>
              <a:t>stream,and</a:t>
            </a:r>
            <a:r>
              <a:rPr b="1" dirty="0" sz="3200" lang="en-US"/>
              <a:t> are carried to the liver or bladder where they develop into adult worm</a:t>
            </a:r>
          </a:p>
          <a:p>
            <a:pPr>
              <a:buNone/>
            </a:pPr>
            <a:endParaRPr b="1" dirty="0" sz="3200" lang="en-US"/>
          </a:p>
          <a:p>
            <a:pPr>
              <a:buNone/>
            </a:pPr>
            <a:r>
              <a:rPr b="1" dirty="0" sz="3200" lang="en-US"/>
              <a:t>NB : DRAW THE DIAGRAM SHOWING THE LIFE CYCLE OF SCHISTOSOMIASIS</a:t>
            </a:r>
          </a:p>
        </p:txBody>
      </p:sp>
      <p:sp>
        <p:nvSpPr>
          <p:cNvPr id="1048854" name="Title 2"/>
          <p:cNvSpPr>
            <a:spLocks noGrp="1"/>
          </p:cNvSpPr>
          <p:nvPr>
            <p:ph type="title"/>
          </p:nvPr>
        </p:nvSpPr>
        <p:spPr/>
        <p:txBody>
          <a:bodyPr/>
          <a:p>
            <a:r>
              <a:rPr dirty="0" lang="en-US"/>
              <a:t>cont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8855" name="Title 1"/>
          <p:cNvSpPr>
            <a:spLocks noGrp="1"/>
          </p:cNvSpPr>
          <p:nvPr>
            <p:ph type="title"/>
          </p:nvPr>
        </p:nvSpPr>
        <p:spPr/>
        <p:txBody>
          <a:bodyPr>
            <a:normAutofit fontScale="90000"/>
          </a:bodyPr>
          <a:p>
            <a:pPr algn="ctr"/>
            <a:r>
              <a:rPr dirty="0" lang="en-US"/>
              <a:t>Distinguishing between </a:t>
            </a:r>
            <a:r>
              <a:rPr dirty="0" lang="en-US" err="1"/>
              <a:t>S.haematobium</a:t>
            </a:r>
            <a:r>
              <a:rPr dirty="0" lang="en-US"/>
              <a:t> and </a:t>
            </a:r>
            <a:r>
              <a:rPr dirty="0" lang="en-US" err="1"/>
              <a:t>S.mansoni</a:t>
            </a:r>
            <a:endParaRPr dirty="0" lang="en-US"/>
          </a:p>
        </p:txBody>
      </p:sp>
      <p:sp>
        <p:nvSpPr>
          <p:cNvPr id="1048856" name="Text Placeholder 2"/>
          <p:cNvSpPr>
            <a:spLocks noGrp="1"/>
          </p:cNvSpPr>
          <p:nvPr>
            <p:ph type="body" idx="1"/>
          </p:nvPr>
        </p:nvSpPr>
        <p:spPr/>
        <p:txBody>
          <a:bodyPr/>
          <a:p>
            <a:endParaRPr lang="en-US"/>
          </a:p>
        </p:txBody>
      </p:sp>
      <p:sp>
        <p:nvSpPr>
          <p:cNvPr id="1048857" name="Text Placeholder 3"/>
          <p:cNvSpPr>
            <a:spLocks noGrp="1"/>
          </p:cNvSpPr>
          <p:nvPr>
            <p:ph type="body" sz="half" idx="3"/>
          </p:nvPr>
        </p:nvSpPr>
        <p:spPr/>
        <p:txBody>
          <a:bodyPr/>
          <a:p>
            <a:endParaRPr lang="en-US"/>
          </a:p>
        </p:txBody>
      </p:sp>
      <p:sp>
        <p:nvSpPr>
          <p:cNvPr id="1048858" name="Content Placeholder 4"/>
          <p:cNvSpPr>
            <a:spLocks noGrp="1"/>
          </p:cNvSpPr>
          <p:nvPr>
            <p:ph sz="quarter" idx="2"/>
          </p:nvPr>
        </p:nvSpPr>
        <p:spPr/>
        <p:txBody>
          <a:bodyPr>
            <a:normAutofit fontScale="92500"/>
          </a:bodyPr>
          <a:p>
            <a:r>
              <a:rPr b="1" dirty="0" lang="en-US"/>
              <a:t>Adult worm reside in venous plexus of bladder</a:t>
            </a:r>
          </a:p>
          <a:p>
            <a:r>
              <a:rPr b="1" dirty="0" lang="en-US"/>
              <a:t>Eggs are excreted with urine</a:t>
            </a:r>
          </a:p>
          <a:p>
            <a:r>
              <a:rPr b="1" dirty="0" lang="en-US"/>
              <a:t>Vector snail is </a:t>
            </a:r>
            <a:r>
              <a:rPr b="1" dirty="0" lang="en-US" err="1"/>
              <a:t>Bulinus</a:t>
            </a:r>
            <a:r>
              <a:rPr b="1" dirty="0" lang="en-US"/>
              <a:t> which is found in temporary water bodies such as ponds</a:t>
            </a:r>
          </a:p>
          <a:p>
            <a:r>
              <a:rPr b="1" dirty="0" lang="en-US"/>
              <a:t>Presents with </a:t>
            </a:r>
            <a:r>
              <a:rPr b="1" dirty="0" lang="en-US" err="1"/>
              <a:t>hematuria</a:t>
            </a:r>
            <a:r>
              <a:rPr b="1" dirty="0" lang="en-US"/>
              <a:t> in early stages </a:t>
            </a:r>
          </a:p>
        </p:txBody>
      </p:sp>
      <p:sp>
        <p:nvSpPr>
          <p:cNvPr id="1048859" name="Content Placeholder 5"/>
          <p:cNvSpPr>
            <a:spLocks noGrp="1"/>
          </p:cNvSpPr>
          <p:nvPr>
            <p:ph sz="quarter" idx="4"/>
          </p:nvPr>
        </p:nvSpPr>
        <p:spPr>
          <a:xfrm>
            <a:off x="4645025" y="1444294"/>
            <a:ext cx="4041775" cy="4042106"/>
          </a:xfrm>
        </p:spPr>
        <p:txBody>
          <a:bodyPr>
            <a:normAutofit fontScale="92500"/>
          </a:bodyPr>
          <a:p>
            <a:r>
              <a:rPr b="1" dirty="0" lang="en-US"/>
              <a:t>Reside in mesenteric veins of the bowel</a:t>
            </a:r>
          </a:p>
          <a:p>
            <a:r>
              <a:rPr b="1" dirty="0" lang="en-US"/>
              <a:t>Eggs are excreted with </a:t>
            </a:r>
            <a:r>
              <a:rPr b="1" dirty="0" lang="en-US" err="1"/>
              <a:t>feaces</a:t>
            </a:r>
            <a:endParaRPr b="1" dirty="0" lang="en-US"/>
          </a:p>
          <a:p>
            <a:r>
              <a:rPr b="1" dirty="0" lang="en-US"/>
              <a:t>Vector snail is </a:t>
            </a:r>
            <a:r>
              <a:rPr b="1" dirty="0" lang="en-US" err="1"/>
              <a:t>Biomphalaria</a:t>
            </a:r>
            <a:r>
              <a:rPr b="1" dirty="0" lang="en-US"/>
              <a:t> found in permanent water bodies such as </a:t>
            </a:r>
            <a:r>
              <a:rPr b="1" dirty="0" lang="en-US" err="1"/>
              <a:t>lakes,rivers</a:t>
            </a:r>
            <a:r>
              <a:rPr b="1" dirty="0" lang="en-US"/>
              <a:t> dams</a:t>
            </a:r>
          </a:p>
          <a:p>
            <a:r>
              <a:rPr b="1" dirty="0" lang="en-US"/>
              <a:t>Presents with bloody </a:t>
            </a:r>
            <a:r>
              <a:rPr b="1" dirty="0" lang="en-US" err="1"/>
              <a:t>diarrhoea”mansoni</a:t>
            </a:r>
            <a:r>
              <a:rPr b="1" dirty="0" lang="en-US"/>
              <a:t> </a:t>
            </a:r>
            <a:r>
              <a:rPr b="1" dirty="0" lang="en-US" err="1"/>
              <a:t>dysentry</a:t>
            </a:r>
            <a:r>
              <a:rPr b="1" dirty="0" lang="en-US"/>
              <a:t> in early stages</a:t>
            </a:r>
            <a:endParaRPr dirty="0" lang="en-US"/>
          </a:p>
          <a:p>
            <a:endParaRPr dirty="0" lang="en-US"/>
          </a:p>
          <a:p>
            <a:endParaRPr dirty="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8860" name="Content Placeholder 1"/>
          <p:cNvSpPr>
            <a:spLocks noGrp="1"/>
          </p:cNvSpPr>
          <p:nvPr>
            <p:ph idx="1"/>
          </p:nvPr>
        </p:nvSpPr>
        <p:spPr/>
        <p:txBody>
          <a:bodyPr>
            <a:normAutofit fontScale="92500"/>
          </a:bodyPr>
          <a:p>
            <a:r>
              <a:rPr b="1" dirty="0" lang="en-US" err="1"/>
              <a:t>Schostosomiasis</a:t>
            </a:r>
            <a:r>
              <a:rPr b="1" dirty="0" lang="en-US"/>
              <a:t> has several stages of development in the body.</a:t>
            </a:r>
          </a:p>
          <a:p>
            <a:r>
              <a:rPr b="1" dirty="0" lang="en-US"/>
              <a:t>The development include </a:t>
            </a:r>
            <a:r>
              <a:rPr b="1" dirty="0" lang="en-US" err="1"/>
              <a:t>Invasion,maturation,established</a:t>
            </a:r>
            <a:r>
              <a:rPr b="1" dirty="0" lang="en-US"/>
              <a:t> infection and late stage</a:t>
            </a:r>
          </a:p>
          <a:p>
            <a:pPr>
              <a:buNone/>
            </a:pPr>
            <a:r>
              <a:rPr b="1" dirty="0" lang="en-US"/>
              <a:t>1.Invasion</a:t>
            </a:r>
          </a:p>
          <a:p>
            <a:pPr>
              <a:buFont typeface="Wingdings" pitchFamily="2" charset="2"/>
              <a:buChar char="Ø"/>
            </a:pPr>
            <a:r>
              <a:rPr b="1" dirty="0" lang="en-US" err="1"/>
              <a:t>Cercarie</a:t>
            </a:r>
            <a:r>
              <a:rPr b="1" dirty="0" lang="en-US"/>
              <a:t> penetrate into the </a:t>
            </a:r>
            <a:r>
              <a:rPr b="1" dirty="0" lang="en-US" err="1"/>
              <a:t>skin.This</a:t>
            </a:r>
            <a:r>
              <a:rPr b="1" dirty="0" lang="en-US"/>
              <a:t> causes </a:t>
            </a:r>
            <a:r>
              <a:rPr b="1" dirty="0" lang="en-US" err="1"/>
              <a:t>cercarial</a:t>
            </a:r>
            <a:r>
              <a:rPr b="1" dirty="0" lang="en-US"/>
              <a:t> dermatitis with itching papules and local edema.</a:t>
            </a:r>
          </a:p>
          <a:p>
            <a:pPr>
              <a:buFont typeface="Wingdings" pitchFamily="2" charset="2"/>
              <a:buChar char="Ø"/>
            </a:pPr>
            <a:r>
              <a:rPr b="1" dirty="0" lang="en-US"/>
              <a:t>The </a:t>
            </a:r>
            <a:r>
              <a:rPr b="1" dirty="0" lang="en-US" err="1"/>
              <a:t>cercarie</a:t>
            </a:r>
            <a:r>
              <a:rPr b="1" dirty="0" lang="en-US"/>
              <a:t> then enter the circulation and reach the liver via right side of the heart and lungs</a:t>
            </a:r>
          </a:p>
        </p:txBody>
      </p:sp>
      <p:sp>
        <p:nvSpPr>
          <p:cNvPr id="1048861" name="Title 2"/>
          <p:cNvSpPr>
            <a:spLocks noGrp="1"/>
          </p:cNvSpPr>
          <p:nvPr>
            <p:ph type="title"/>
          </p:nvPr>
        </p:nvSpPr>
        <p:spPr/>
        <p:txBody>
          <a:bodyPr>
            <a:normAutofit/>
          </a:bodyPr>
          <a:p>
            <a:r>
              <a:rPr dirty="0" lang="en-US"/>
              <a:t>Disease development</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8862" name="Content Placeholder 1"/>
          <p:cNvSpPr>
            <a:spLocks noGrp="1"/>
          </p:cNvSpPr>
          <p:nvPr>
            <p:ph idx="1"/>
          </p:nvPr>
        </p:nvSpPr>
        <p:spPr/>
        <p:txBody>
          <a:bodyPr>
            <a:normAutofit fontScale="95652" lnSpcReduction="10000"/>
          </a:bodyPr>
          <a:p>
            <a:r>
              <a:rPr b="1" dirty="0" lang="en-US" err="1"/>
              <a:t>Schistosomes</a:t>
            </a:r>
            <a:r>
              <a:rPr b="1" dirty="0" lang="en-US"/>
              <a:t> mature in the liver.</a:t>
            </a:r>
          </a:p>
          <a:p>
            <a:r>
              <a:rPr b="1" dirty="0" lang="en-US"/>
              <a:t>The stage presents with:</a:t>
            </a:r>
          </a:p>
          <a:p>
            <a:pPr lvl="1">
              <a:buFont typeface="Wingdings" pitchFamily="2" charset="2"/>
              <a:buChar char="q"/>
            </a:pPr>
            <a:r>
              <a:rPr b="1" dirty="0" lang="en-US"/>
              <a:t>Fever </a:t>
            </a:r>
          </a:p>
          <a:p>
            <a:pPr lvl="1">
              <a:buFont typeface="Wingdings" pitchFamily="2" charset="2"/>
              <a:buChar char="q"/>
            </a:pPr>
            <a:r>
              <a:rPr b="1" dirty="0" lang="en-US" err="1"/>
              <a:t>Eosinophilis</a:t>
            </a:r>
            <a:endParaRPr b="1" dirty="0" lang="en-US"/>
          </a:p>
          <a:p>
            <a:pPr lvl="1">
              <a:buFont typeface="Wingdings" pitchFamily="2" charset="2"/>
              <a:buChar char="q"/>
            </a:pPr>
            <a:r>
              <a:rPr b="1" dirty="0" lang="en-US"/>
              <a:t>Abdominal pain </a:t>
            </a:r>
          </a:p>
          <a:p>
            <a:pPr lvl="1">
              <a:buFont typeface="Wingdings" pitchFamily="2" charset="2"/>
              <a:buChar char="q"/>
            </a:pPr>
            <a:r>
              <a:rPr b="1" dirty="0" lang="en-US"/>
              <a:t>Transient </a:t>
            </a:r>
            <a:r>
              <a:rPr b="1" dirty="0" lang="en-US" err="1"/>
              <a:t>generalised</a:t>
            </a:r>
            <a:r>
              <a:rPr b="1" dirty="0" lang="en-US"/>
              <a:t> </a:t>
            </a:r>
            <a:r>
              <a:rPr b="1" dirty="0" lang="en-US" err="1"/>
              <a:t>urticaria.It</a:t>
            </a:r>
            <a:r>
              <a:rPr b="1" dirty="0" lang="en-US"/>
              <a:t> is also known as </a:t>
            </a:r>
            <a:r>
              <a:rPr b="1" dirty="0" lang="en-US" err="1"/>
              <a:t>Katayana</a:t>
            </a:r>
            <a:r>
              <a:rPr b="1" dirty="0" lang="en-US"/>
              <a:t> syndrome</a:t>
            </a:r>
          </a:p>
          <a:p>
            <a:pPr>
              <a:buFont typeface="Wingdings" pitchFamily="2" charset="2"/>
              <a:buChar char="Ø"/>
            </a:pPr>
            <a:r>
              <a:rPr b="1" dirty="0" lang="en-US"/>
              <a:t>After </a:t>
            </a:r>
            <a:r>
              <a:rPr b="1" dirty="0" lang="en-US" err="1"/>
              <a:t>maturation,the</a:t>
            </a:r>
            <a:r>
              <a:rPr b="1" dirty="0" lang="en-US"/>
              <a:t> adult worm descend into the portal vein.</a:t>
            </a:r>
          </a:p>
          <a:p>
            <a:pPr>
              <a:buFont typeface="Wingdings" pitchFamily="2" charset="2"/>
              <a:buChar char="Ø"/>
            </a:pPr>
            <a:r>
              <a:rPr b="1" dirty="0" lang="en-US" err="1"/>
              <a:t>S.mansoni</a:t>
            </a:r>
            <a:r>
              <a:rPr b="1" dirty="0" lang="en-US"/>
              <a:t> migrate to the </a:t>
            </a:r>
            <a:r>
              <a:rPr b="1" dirty="0" lang="en-US" err="1"/>
              <a:t>mesentric</a:t>
            </a:r>
            <a:r>
              <a:rPr b="1" dirty="0" lang="en-US"/>
              <a:t> veins in the intestinal wall and </a:t>
            </a:r>
            <a:r>
              <a:rPr b="1" dirty="0" lang="en-US" err="1"/>
              <a:t>S.haematobium</a:t>
            </a:r>
            <a:r>
              <a:rPr b="1" dirty="0" lang="en-US"/>
              <a:t> finds its way to the venous plexus of the bladder</a:t>
            </a:r>
          </a:p>
        </p:txBody>
      </p:sp>
      <p:sp>
        <p:nvSpPr>
          <p:cNvPr id="1048863" name="Title 2"/>
          <p:cNvSpPr>
            <a:spLocks noGrp="1"/>
          </p:cNvSpPr>
          <p:nvPr>
            <p:ph type="title"/>
          </p:nvPr>
        </p:nvSpPr>
        <p:spPr/>
        <p:txBody>
          <a:bodyPr/>
          <a:p>
            <a:r>
              <a:rPr dirty="0" lang="en-US"/>
              <a:t>2.Maturation</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8864" name="Content Placeholder 1"/>
          <p:cNvSpPr>
            <a:spLocks noGrp="1"/>
          </p:cNvSpPr>
          <p:nvPr>
            <p:ph idx="1"/>
          </p:nvPr>
        </p:nvSpPr>
        <p:spPr/>
        <p:txBody>
          <a:bodyPr>
            <a:normAutofit fontScale="92500" lnSpcReduction="20000"/>
          </a:bodyPr>
          <a:p>
            <a:r>
              <a:rPr b="1" dirty="0" lang="en-US"/>
              <a:t>Is the stage of egg production</a:t>
            </a:r>
          </a:p>
          <a:p>
            <a:r>
              <a:rPr b="1" dirty="0" lang="en-US"/>
              <a:t>Eggs are produced by female in small veins of the bowel or bladder.</a:t>
            </a:r>
          </a:p>
          <a:p>
            <a:r>
              <a:rPr b="1" dirty="0" lang="en-US"/>
              <a:t>Some eggs penetrate tissues and other do </a:t>
            </a:r>
            <a:r>
              <a:rPr b="1" dirty="0" lang="en-US" err="1"/>
              <a:t>not.They</a:t>
            </a:r>
            <a:r>
              <a:rPr b="1" dirty="0" lang="en-US"/>
              <a:t> remain in blood and are carried to the liver and lungs.</a:t>
            </a:r>
          </a:p>
          <a:p>
            <a:r>
              <a:rPr b="1" dirty="0" lang="en-US"/>
              <a:t>The eggs which do not reach lumen provoke inflammatory reaction and formation of </a:t>
            </a:r>
            <a:r>
              <a:rPr b="1" dirty="0" lang="en-US" err="1"/>
              <a:t>granulomas</a:t>
            </a:r>
            <a:r>
              <a:rPr b="1" dirty="0" lang="en-US"/>
              <a:t>. A </a:t>
            </a:r>
            <a:r>
              <a:rPr b="1" dirty="0" i="1" lang="en-US" err="1"/>
              <a:t>granuloma</a:t>
            </a:r>
            <a:r>
              <a:rPr b="1" dirty="0" lang="en-US"/>
              <a:t> is a small area of inflammation in tissue</a:t>
            </a:r>
          </a:p>
          <a:p>
            <a:r>
              <a:rPr b="1" dirty="0" lang="en-US"/>
              <a:t>These inflammatory reaction causes bloody </a:t>
            </a:r>
            <a:r>
              <a:rPr b="1" dirty="0" lang="en-US" err="1"/>
              <a:t>diarrhoea</a:t>
            </a:r>
            <a:r>
              <a:rPr b="1" dirty="0" lang="en-US"/>
              <a:t> and cramps </a:t>
            </a:r>
            <a:r>
              <a:rPr b="1" dirty="0" lang="en-US" err="1"/>
              <a:t>in,S.mansoni</a:t>
            </a:r>
            <a:r>
              <a:rPr b="1" dirty="0" lang="en-US"/>
              <a:t> and Terminal </a:t>
            </a:r>
            <a:r>
              <a:rPr b="1" dirty="0" lang="en-US" err="1"/>
              <a:t>haematuria</a:t>
            </a:r>
            <a:r>
              <a:rPr b="1" dirty="0" lang="en-US"/>
              <a:t> and </a:t>
            </a:r>
            <a:r>
              <a:rPr b="1" dirty="0" lang="en-US" err="1"/>
              <a:t>dysuria</a:t>
            </a:r>
            <a:r>
              <a:rPr b="1" dirty="0" lang="en-US"/>
              <a:t> in </a:t>
            </a:r>
            <a:r>
              <a:rPr b="1" dirty="0" lang="en-US" err="1"/>
              <a:t>S.haematobium</a:t>
            </a:r>
            <a:endParaRPr b="1" dirty="0" lang="en-US"/>
          </a:p>
        </p:txBody>
      </p:sp>
      <p:sp>
        <p:nvSpPr>
          <p:cNvPr id="1048865" name="Title 2"/>
          <p:cNvSpPr>
            <a:spLocks noGrp="1"/>
          </p:cNvSpPr>
          <p:nvPr>
            <p:ph type="title"/>
          </p:nvPr>
        </p:nvSpPr>
        <p:spPr/>
        <p:txBody>
          <a:bodyPr/>
          <a:p>
            <a:r>
              <a:rPr dirty="0" lang="en-US"/>
              <a:t>3.Established infection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COMMUNICABLE DISEASES</dc:title>
  <dc:creator>Admin</dc:creator>
  <cp:lastModifiedBy>Mohamed Dahir</cp:lastModifiedBy>
  <dcterms:created xsi:type="dcterms:W3CDTF">2016-01-20T23:26:21Z</dcterms:created>
  <dcterms:modified xsi:type="dcterms:W3CDTF">2021-12-23T12:02:14Z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e29f0847de494dd8a5154e44e29117e6</vt:lpwstr>
  </property>
</Properties>
</file>