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8"/>
  </p:notesMasterIdLst>
  <p:sldIdLst>
    <p:sldId id="257" r:id="rId2"/>
    <p:sldId id="266" r:id="rId3"/>
    <p:sldId id="268" r:id="rId4"/>
    <p:sldId id="258" r:id="rId5"/>
    <p:sldId id="259" r:id="rId6"/>
    <p:sldId id="260" r:id="rId7"/>
    <p:sldId id="261" r:id="rId8"/>
    <p:sldId id="262" r:id="rId9"/>
    <p:sldId id="263" r:id="rId10"/>
    <p:sldId id="264" r:id="rId11"/>
    <p:sldId id="265" r:id="rId12"/>
    <p:sldId id="270" r:id="rId13"/>
    <p:sldId id="271" r:id="rId14"/>
    <p:sldId id="283" r:id="rId15"/>
    <p:sldId id="284" r:id="rId16"/>
    <p:sldId id="296" r:id="rId17"/>
    <p:sldId id="297" r:id="rId18"/>
    <p:sldId id="298" r:id="rId19"/>
    <p:sldId id="300" r:id="rId20"/>
    <p:sldId id="301" r:id="rId21"/>
    <p:sldId id="302" r:id="rId22"/>
    <p:sldId id="303" r:id="rId23"/>
    <p:sldId id="336" r:id="rId24"/>
    <p:sldId id="299"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23" r:id="rId40"/>
    <p:sldId id="318" r:id="rId41"/>
    <p:sldId id="319" r:id="rId42"/>
    <p:sldId id="320" r:id="rId43"/>
    <p:sldId id="321" r:id="rId44"/>
    <p:sldId id="322" r:id="rId45"/>
    <p:sldId id="324" r:id="rId46"/>
    <p:sldId id="325" r:id="rId47"/>
    <p:sldId id="326" r:id="rId48"/>
    <p:sldId id="327" r:id="rId49"/>
    <p:sldId id="328" r:id="rId50"/>
    <p:sldId id="329" r:id="rId51"/>
    <p:sldId id="330" r:id="rId52"/>
    <p:sldId id="331" r:id="rId53"/>
    <p:sldId id="332" r:id="rId54"/>
    <p:sldId id="333" r:id="rId55"/>
    <p:sldId id="337" r:id="rId56"/>
    <p:sldId id="338" r:id="rId57"/>
    <p:sldId id="339" r:id="rId58"/>
    <p:sldId id="340" r:id="rId59"/>
    <p:sldId id="343" r:id="rId60"/>
    <p:sldId id="344" r:id="rId61"/>
    <p:sldId id="345" r:id="rId62"/>
    <p:sldId id="347" r:id="rId63"/>
    <p:sldId id="348" r:id="rId64"/>
    <p:sldId id="349" r:id="rId65"/>
    <p:sldId id="350" r:id="rId66"/>
    <p:sldId id="379" r:id="rId67"/>
    <p:sldId id="351" r:id="rId68"/>
    <p:sldId id="352" r:id="rId69"/>
    <p:sldId id="353" r:id="rId70"/>
    <p:sldId id="354" r:id="rId71"/>
    <p:sldId id="355" r:id="rId72"/>
    <p:sldId id="356" r:id="rId73"/>
    <p:sldId id="357" r:id="rId74"/>
    <p:sldId id="380" r:id="rId75"/>
    <p:sldId id="358" r:id="rId76"/>
    <p:sldId id="359" r:id="rId77"/>
    <p:sldId id="381" r:id="rId78"/>
    <p:sldId id="360" r:id="rId79"/>
    <p:sldId id="361" r:id="rId80"/>
    <p:sldId id="363" r:id="rId81"/>
    <p:sldId id="364" r:id="rId82"/>
    <p:sldId id="365" r:id="rId83"/>
    <p:sldId id="382" r:id="rId84"/>
    <p:sldId id="366" r:id="rId85"/>
    <p:sldId id="383" r:id="rId86"/>
    <p:sldId id="367" r:id="rId87"/>
    <p:sldId id="368" r:id="rId88"/>
    <p:sldId id="369" r:id="rId89"/>
    <p:sldId id="384" r:id="rId90"/>
    <p:sldId id="435" r:id="rId91"/>
    <p:sldId id="436" r:id="rId92"/>
    <p:sldId id="372" r:id="rId93"/>
    <p:sldId id="378" r:id="rId94"/>
    <p:sldId id="373" r:id="rId95"/>
    <p:sldId id="374" r:id="rId96"/>
    <p:sldId id="375" r:id="rId97"/>
    <p:sldId id="376" r:id="rId98"/>
    <p:sldId id="385" r:id="rId99"/>
    <p:sldId id="386" r:id="rId100"/>
    <p:sldId id="387" r:id="rId101"/>
    <p:sldId id="388" r:id="rId102"/>
    <p:sldId id="389" r:id="rId103"/>
    <p:sldId id="390" r:id="rId104"/>
    <p:sldId id="429" r:id="rId105"/>
    <p:sldId id="427" r:id="rId106"/>
    <p:sldId id="392" r:id="rId107"/>
    <p:sldId id="393" r:id="rId108"/>
    <p:sldId id="394" r:id="rId109"/>
    <p:sldId id="397" r:id="rId110"/>
    <p:sldId id="398" r:id="rId111"/>
    <p:sldId id="399" r:id="rId112"/>
    <p:sldId id="395" r:id="rId113"/>
    <p:sldId id="396" r:id="rId114"/>
    <p:sldId id="430" r:id="rId115"/>
    <p:sldId id="400" r:id="rId116"/>
    <p:sldId id="401" r:id="rId117"/>
    <p:sldId id="402" r:id="rId118"/>
    <p:sldId id="403" r:id="rId119"/>
    <p:sldId id="405" r:id="rId120"/>
    <p:sldId id="432" r:id="rId121"/>
    <p:sldId id="431" r:id="rId122"/>
    <p:sldId id="406" r:id="rId123"/>
    <p:sldId id="407" r:id="rId124"/>
    <p:sldId id="408" r:id="rId125"/>
    <p:sldId id="409" r:id="rId126"/>
    <p:sldId id="410" r:id="rId127"/>
    <p:sldId id="411" r:id="rId128"/>
    <p:sldId id="412" r:id="rId129"/>
    <p:sldId id="433" r:id="rId130"/>
    <p:sldId id="404" r:id="rId131"/>
    <p:sldId id="413" r:id="rId132"/>
    <p:sldId id="414" r:id="rId133"/>
    <p:sldId id="415" r:id="rId134"/>
    <p:sldId id="416" r:id="rId135"/>
    <p:sldId id="417" r:id="rId136"/>
    <p:sldId id="419" r:id="rId137"/>
    <p:sldId id="418" r:id="rId138"/>
    <p:sldId id="434" r:id="rId139"/>
    <p:sldId id="420" r:id="rId140"/>
    <p:sldId id="421" r:id="rId141"/>
    <p:sldId id="422" r:id="rId142"/>
    <p:sldId id="423" r:id="rId143"/>
    <p:sldId id="424" r:id="rId144"/>
    <p:sldId id="425" r:id="rId145"/>
    <p:sldId id="426" r:id="rId146"/>
    <p:sldId id="445" r:id="rId147"/>
    <p:sldId id="446" r:id="rId148"/>
    <p:sldId id="437" r:id="rId149"/>
    <p:sldId id="438" r:id="rId150"/>
    <p:sldId id="439" r:id="rId151"/>
    <p:sldId id="440" r:id="rId152"/>
    <p:sldId id="441" r:id="rId153"/>
    <p:sldId id="442" r:id="rId154"/>
    <p:sldId id="462" r:id="rId155"/>
    <p:sldId id="443" r:id="rId156"/>
    <p:sldId id="444" r:id="rId157"/>
    <p:sldId id="447" r:id="rId158"/>
    <p:sldId id="448" r:id="rId159"/>
    <p:sldId id="449" r:id="rId160"/>
    <p:sldId id="450" r:id="rId161"/>
    <p:sldId id="451" r:id="rId162"/>
    <p:sldId id="452" r:id="rId163"/>
    <p:sldId id="453" r:id="rId164"/>
    <p:sldId id="454" r:id="rId165"/>
    <p:sldId id="455" r:id="rId166"/>
    <p:sldId id="456" r:id="rId167"/>
    <p:sldId id="463" r:id="rId168"/>
    <p:sldId id="464" r:id="rId169"/>
    <p:sldId id="465" r:id="rId170"/>
    <p:sldId id="466" r:id="rId171"/>
    <p:sldId id="467" r:id="rId172"/>
    <p:sldId id="468" r:id="rId173"/>
    <p:sldId id="469" r:id="rId174"/>
    <p:sldId id="470" r:id="rId175"/>
    <p:sldId id="471" r:id="rId176"/>
    <p:sldId id="472" r:id="rId177"/>
    <p:sldId id="473" r:id="rId178"/>
    <p:sldId id="458" r:id="rId179"/>
    <p:sldId id="459" r:id="rId180"/>
    <p:sldId id="474" r:id="rId181"/>
    <p:sldId id="475" r:id="rId182"/>
    <p:sldId id="476" r:id="rId183"/>
    <p:sldId id="477" r:id="rId184"/>
    <p:sldId id="478" r:id="rId185"/>
    <p:sldId id="479" r:id="rId186"/>
    <p:sldId id="480" r:id="rId187"/>
    <p:sldId id="481" r:id="rId188"/>
    <p:sldId id="483" r:id="rId189"/>
    <p:sldId id="484" r:id="rId190"/>
    <p:sldId id="485" r:id="rId191"/>
    <p:sldId id="486" r:id="rId192"/>
    <p:sldId id="487" r:id="rId193"/>
    <p:sldId id="488" r:id="rId194"/>
    <p:sldId id="528" r:id="rId195"/>
    <p:sldId id="489" r:id="rId196"/>
    <p:sldId id="500" r:id="rId197"/>
    <p:sldId id="510" r:id="rId198"/>
    <p:sldId id="511" r:id="rId199"/>
    <p:sldId id="512" r:id="rId200"/>
    <p:sldId id="513" r:id="rId201"/>
    <p:sldId id="514" r:id="rId202"/>
    <p:sldId id="515" r:id="rId203"/>
    <p:sldId id="516" r:id="rId204"/>
    <p:sldId id="517" r:id="rId205"/>
    <p:sldId id="518" r:id="rId206"/>
    <p:sldId id="519" r:id="rId207"/>
    <p:sldId id="520" r:id="rId208"/>
    <p:sldId id="521" r:id="rId209"/>
    <p:sldId id="522" r:id="rId210"/>
    <p:sldId id="523" r:id="rId211"/>
    <p:sldId id="524" r:id="rId212"/>
    <p:sldId id="525" r:id="rId213"/>
    <p:sldId id="526" r:id="rId214"/>
    <p:sldId id="527" r:id="rId215"/>
    <p:sldId id="529" r:id="rId216"/>
    <p:sldId id="538" r:id="rId217"/>
    <p:sldId id="539" r:id="rId218"/>
    <p:sldId id="564" r:id="rId219"/>
    <p:sldId id="565" r:id="rId220"/>
    <p:sldId id="568" r:id="rId221"/>
    <p:sldId id="566" r:id="rId222"/>
    <p:sldId id="567" r:id="rId223"/>
    <p:sldId id="570" r:id="rId224"/>
    <p:sldId id="571" r:id="rId225"/>
    <p:sldId id="580" r:id="rId226"/>
    <p:sldId id="550" r:id="rId227"/>
    <p:sldId id="574" r:id="rId228"/>
    <p:sldId id="551" r:id="rId229"/>
    <p:sldId id="575" r:id="rId230"/>
    <p:sldId id="552" r:id="rId231"/>
    <p:sldId id="576" r:id="rId232"/>
    <p:sldId id="578" r:id="rId233"/>
    <p:sldId id="573" r:id="rId234"/>
    <p:sldId id="541" r:id="rId235"/>
    <p:sldId id="542" r:id="rId236"/>
    <p:sldId id="547" r:id="rId2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34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010"/>
    </p:cViewPr>
  </p:sorter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notesMaster" Target="notesMasters/notesMaster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viewProps" Target="view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4992A-48F1-4198-A00A-A9E1EC5C9A4B}" type="datetimeFigureOut">
              <a:rPr lang="en-GB" smtClean="0"/>
              <a:pPr/>
              <a:t>03/05/2018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0DAA8C-A689-4214-B2F2-B126E21D819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15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87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138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163</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189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204</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0DAA8C-A689-4214-B2F2-B126E21D8198}" type="slidenum">
              <a:rPr lang="en-GB" smtClean="0"/>
              <a:pPr/>
              <a:t>225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1D91B-C42F-40F2-8142-541219331003}" type="datetimeFigureOut">
              <a:rPr lang="en-GB" smtClean="0"/>
              <a:pPr/>
              <a:t>03/05/2018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389A2F-9A46-4E60-B6ED-BAB37DADA19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1D91B-C42F-40F2-8142-541219331003}" type="datetimeFigureOut">
              <a:rPr lang="en-GB" smtClean="0"/>
              <a:pPr/>
              <a:t>03/05/2018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89A2F-9A46-4E60-B6ED-BAB37DADA19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GB" dirty="0" smtClean="0">
                <a:solidFill>
                  <a:srgbClr val="FF0000"/>
                </a:solidFill>
              </a:rPr>
              <a:t>INTRODUCTION TO COMMUNICABLE DISEASES</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0070C0"/>
                </a:solidFill>
              </a:rPr>
              <a:t>MODULE COMPENTENCE:</a:t>
            </a:r>
          </a:p>
          <a:p>
            <a:endParaRPr lang="en-GB" dirty="0"/>
          </a:p>
          <a:p>
            <a:r>
              <a:rPr lang="en-GB" dirty="0" smtClean="0"/>
              <a:t>Is designed to enable the learner acquire knowledge on application of epidemiology in the management of communicable and non communicable diseases.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normAutofit/>
          </a:bodyPr>
          <a:lstStyle/>
          <a:p>
            <a:r>
              <a:rPr lang="en-GB" b="1" dirty="0" smtClean="0">
                <a:solidFill>
                  <a:srgbClr val="FF0000"/>
                </a:solidFill>
              </a:rPr>
              <a:t>Probable Case:</a:t>
            </a:r>
            <a:r>
              <a:rPr lang="en-GB" dirty="0" smtClean="0">
                <a:solidFill>
                  <a:srgbClr val="FF0000"/>
                </a:solidFill>
              </a:rPr>
              <a:t> </a:t>
            </a:r>
            <a:r>
              <a:rPr lang="en-GB" dirty="0"/>
              <a:t>A clinically compatible case without laboratory confirmation, but is epidemiologically linked to a confirmed </a:t>
            </a:r>
            <a:r>
              <a:rPr lang="en-GB" dirty="0" smtClean="0"/>
              <a:t>case </a:t>
            </a:r>
            <a:r>
              <a:rPr lang="en-GB" dirty="0" err="1" smtClean="0"/>
              <a:t>i.e</a:t>
            </a:r>
            <a:r>
              <a:rPr lang="en-GB" dirty="0" smtClean="0"/>
              <a:t> through </a:t>
            </a:r>
            <a:r>
              <a:rPr lang="en-GB" dirty="0" err="1" smtClean="0"/>
              <a:t>survaillance</a:t>
            </a:r>
            <a:r>
              <a:rPr lang="en-GB" dirty="0" smtClean="0"/>
              <a:t> </a:t>
            </a:r>
          </a:p>
          <a:p>
            <a:pPr>
              <a:buNone/>
            </a:pPr>
            <a:endParaRPr lang="en-GB" dirty="0" smtClean="0"/>
          </a:p>
          <a:p>
            <a:r>
              <a:rPr lang="en-GB" b="1" dirty="0" smtClean="0">
                <a:solidFill>
                  <a:srgbClr val="FF0000"/>
                </a:solidFill>
              </a:rPr>
              <a:t>Confirmed Case:  </a:t>
            </a:r>
            <a:r>
              <a:rPr lang="en-GB" dirty="0" smtClean="0"/>
              <a:t>Is</a:t>
            </a:r>
            <a:r>
              <a:rPr lang="en-GB" b="1" dirty="0" smtClean="0">
                <a:solidFill>
                  <a:srgbClr val="FF0000"/>
                </a:solidFill>
              </a:rPr>
              <a:t> </a:t>
            </a:r>
            <a:r>
              <a:rPr lang="en-GB" dirty="0" smtClean="0"/>
              <a:t>a </a:t>
            </a:r>
            <a:r>
              <a:rPr lang="en-GB" dirty="0"/>
              <a:t>clinically compatible case with laboratory confirmation. </a:t>
            </a:r>
            <a:r>
              <a:rPr lang="en-GB" dirty="0" smtClean="0">
                <a:solidFill>
                  <a:srgbClr val="FF0000"/>
                </a:solidFill>
              </a:rPr>
              <a:t> </a:t>
            </a:r>
            <a:endParaRPr lang="en-GB"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20688"/>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764704"/>
            <a:ext cx="9144000" cy="6093296"/>
          </a:xfrm>
        </p:spPr>
        <p:txBody>
          <a:bodyPr>
            <a:normAutofit fontScale="92500" lnSpcReduction="10000"/>
          </a:bodyPr>
          <a:lstStyle/>
          <a:p>
            <a:r>
              <a:rPr lang="en-GB" dirty="0" smtClean="0"/>
              <a:t>The Eggs are excreted in stools</a:t>
            </a:r>
          </a:p>
          <a:p>
            <a:endParaRPr lang="en-GB" dirty="0" smtClean="0"/>
          </a:p>
          <a:p>
            <a:r>
              <a:rPr lang="en-GB" dirty="0" smtClean="0"/>
              <a:t>Control measures in African include school-based and community- based approaches, environmental sanitation, nutritional supplementation and health education.</a:t>
            </a:r>
          </a:p>
          <a:p>
            <a:endParaRPr lang="en-GB" dirty="0" smtClean="0"/>
          </a:p>
          <a:p>
            <a:r>
              <a:rPr lang="en-GB" dirty="0" smtClean="0"/>
              <a:t>Proper disposal of human waste</a:t>
            </a:r>
          </a:p>
          <a:p>
            <a:endParaRPr lang="en-GB" dirty="0" smtClean="0"/>
          </a:p>
          <a:p>
            <a:r>
              <a:rPr lang="en-GB" dirty="0" smtClean="0"/>
              <a:t>The true prevalence of worm infection in the community is unknown as most persons are asymptomatic and do not seek health care.</a:t>
            </a:r>
            <a:endParaRPr lang="en-GB"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85000" lnSpcReduction="20000"/>
          </a:bodyPr>
          <a:lstStyle/>
          <a:p>
            <a:r>
              <a:rPr lang="en-GB" dirty="0" smtClean="0"/>
              <a:t>Hookworm prevalence is dependent on climate because the larvae require moist warm soil for development and are more common in tropical coastal regions of east Africa.</a:t>
            </a:r>
          </a:p>
          <a:p>
            <a:r>
              <a:rPr lang="en-GB" dirty="0" smtClean="0"/>
              <a:t> </a:t>
            </a:r>
          </a:p>
          <a:p>
            <a:r>
              <a:rPr lang="en-GB" dirty="0" smtClean="0"/>
              <a:t>Prevalence rate of 60%</a:t>
            </a:r>
          </a:p>
          <a:p>
            <a:endParaRPr lang="en-GB" dirty="0" smtClean="0"/>
          </a:p>
          <a:p>
            <a:r>
              <a:rPr lang="en-GB" dirty="0" err="1" smtClean="0"/>
              <a:t>Ascaris</a:t>
            </a:r>
            <a:r>
              <a:rPr lang="en-GB" dirty="0" smtClean="0"/>
              <a:t> infestation is more perennial </a:t>
            </a:r>
            <a:r>
              <a:rPr lang="en-GB" dirty="0" smtClean="0">
                <a:solidFill>
                  <a:srgbClr val="FF0000"/>
                </a:solidFill>
              </a:rPr>
              <a:t>( persistent)  </a:t>
            </a:r>
            <a:r>
              <a:rPr lang="en-GB" dirty="0" smtClean="0"/>
              <a:t>in the damp humid areas of the tropics, where sanitation is poor.</a:t>
            </a:r>
          </a:p>
          <a:p>
            <a:endParaRPr lang="en-GB" dirty="0" smtClean="0"/>
          </a:p>
          <a:p>
            <a:r>
              <a:rPr lang="en-GB" dirty="0" smtClean="0"/>
              <a:t>Its likely that an average of 25% of the rural population of any African country may be infected</a:t>
            </a:r>
          </a:p>
          <a:p>
            <a:endParaRPr lang="en-GB" dirty="0" smtClean="0"/>
          </a:p>
          <a:p>
            <a:r>
              <a:rPr lang="en-GB" dirty="0" err="1" smtClean="0"/>
              <a:t>Taenia</a:t>
            </a:r>
            <a:r>
              <a:rPr lang="en-GB" dirty="0" smtClean="0"/>
              <a:t> prevalence is depended on cattle keeping area of the savannah where meat consumption is high</a:t>
            </a:r>
          </a:p>
          <a:p>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1. ASCARIASIS</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lnSpcReduction="10000"/>
          </a:bodyPr>
          <a:lstStyle/>
          <a:p>
            <a:r>
              <a:rPr lang="en-GB" dirty="0" smtClean="0">
                <a:solidFill>
                  <a:srgbClr val="FF0000"/>
                </a:solidFill>
              </a:rPr>
              <a:t>INTRODUCTION:</a:t>
            </a:r>
          </a:p>
          <a:p>
            <a:r>
              <a:rPr lang="en-GB" dirty="0" smtClean="0"/>
              <a:t>Commonest and most widespread nematode infection of the small intestine</a:t>
            </a:r>
          </a:p>
          <a:p>
            <a:endParaRPr lang="en-GB" dirty="0" smtClean="0"/>
          </a:p>
          <a:p>
            <a:r>
              <a:rPr lang="en-GB" dirty="0" smtClean="0"/>
              <a:t>Common in all areas of Africa</a:t>
            </a:r>
          </a:p>
          <a:p>
            <a:endParaRPr lang="en-GB" dirty="0" smtClean="0"/>
          </a:p>
          <a:p>
            <a:r>
              <a:rPr lang="en-GB" dirty="0" smtClean="0"/>
              <a:t>Its prevalence is related to poor sanitation and hygiene. </a:t>
            </a:r>
          </a:p>
          <a:p>
            <a:endParaRPr lang="en-GB" dirty="0" smtClean="0"/>
          </a:p>
          <a:p>
            <a:r>
              <a:rPr lang="en-GB" dirty="0" smtClean="0"/>
              <a:t>Children are more frequently infected with high burden than adults</a:t>
            </a: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lstStyle/>
          <a:p>
            <a:r>
              <a:rPr lang="en-GB" dirty="0" smtClean="0">
                <a:solidFill>
                  <a:srgbClr val="FF0000"/>
                </a:solidFill>
              </a:rPr>
              <a:t>CAUSE</a:t>
            </a:r>
          </a:p>
          <a:p>
            <a:r>
              <a:rPr lang="en-GB" dirty="0" smtClean="0"/>
              <a:t>By </a:t>
            </a:r>
            <a:r>
              <a:rPr lang="en-GB" i="1" dirty="0" err="1" smtClean="0"/>
              <a:t>Ascaris</a:t>
            </a:r>
            <a:r>
              <a:rPr lang="en-GB" i="1" dirty="0" smtClean="0"/>
              <a:t> </a:t>
            </a:r>
            <a:r>
              <a:rPr lang="en-GB" i="1" dirty="0" err="1" smtClean="0"/>
              <a:t>lumbricoides</a:t>
            </a:r>
            <a:r>
              <a:rPr lang="en-GB" dirty="0" smtClean="0"/>
              <a:t>, a large intestinal roundworm that lives in the small intestine.</a:t>
            </a:r>
          </a:p>
          <a:p>
            <a:endParaRPr lang="en-GB" dirty="0" smtClean="0"/>
          </a:p>
          <a:p>
            <a:pPr>
              <a:buNone/>
            </a:pPr>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490066"/>
          </a:xfrm>
        </p:spPr>
        <p:txBody>
          <a:bodyPr>
            <a:normAutofit fontScale="90000"/>
          </a:bodyPr>
          <a:lstStyle/>
          <a:p>
            <a:r>
              <a:rPr lang="en-GB" dirty="0" smtClean="0"/>
              <a:t>Life cycle of </a:t>
            </a:r>
            <a:r>
              <a:rPr lang="en-GB" dirty="0" err="1" smtClean="0"/>
              <a:t>ascaris</a:t>
            </a:r>
            <a:r>
              <a:rPr lang="en-GB" dirty="0" smtClean="0"/>
              <a:t> </a:t>
            </a:r>
            <a:r>
              <a:rPr lang="en-GB" dirty="0" err="1" smtClean="0"/>
              <a:t>lumbricoides</a:t>
            </a:r>
            <a:endParaRPr lang="en-GB" dirty="0"/>
          </a:p>
        </p:txBody>
      </p:sp>
      <p:sp>
        <p:nvSpPr>
          <p:cNvPr id="3" name="Content Placeholder 2"/>
          <p:cNvSpPr>
            <a:spLocks noGrp="1"/>
          </p:cNvSpPr>
          <p:nvPr>
            <p:ph idx="1"/>
          </p:nvPr>
        </p:nvSpPr>
        <p:spPr>
          <a:xfrm>
            <a:off x="0" y="980728"/>
            <a:ext cx="9144000" cy="5877272"/>
          </a:xfrm>
        </p:spPr>
        <p:txBody>
          <a:bodyPr>
            <a:normAutofit fontScale="62500" lnSpcReduction="20000"/>
          </a:bodyPr>
          <a:lstStyle/>
          <a:p>
            <a:r>
              <a:rPr lang="en-GB" dirty="0" smtClean="0"/>
              <a:t>1. Adult worms live in the lumen of the small intestine.  A female may produce approximately </a:t>
            </a:r>
            <a:r>
              <a:rPr lang="en-GB" dirty="0" smtClean="0">
                <a:solidFill>
                  <a:srgbClr val="FF0000"/>
                </a:solidFill>
              </a:rPr>
              <a:t>200,000 eggs per day, </a:t>
            </a:r>
            <a:r>
              <a:rPr lang="en-GB" dirty="0" smtClean="0"/>
              <a:t>which are passed with the faeces . </a:t>
            </a:r>
          </a:p>
          <a:p>
            <a:endParaRPr lang="en-GB" dirty="0" smtClean="0"/>
          </a:p>
          <a:p>
            <a:r>
              <a:rPr lang="en-GB" dirty="0" smtClean="0"/>
              <a:t>2. Unfertilized eggs may be ingested but are not infective. Fertile eggs </a:t>
            </a:r>
            <a:r>
              <a:rPr lang="en-GB" dirty="0" err="1" smtClean="0">
                <a:solidFill>
                  <a:srgbClr val="FF0000"/>
                </a:solidFill>
              </a:rPr>
              <a:t>embryonate</a:t>
            </a:r>
            <a:r>
              <a:rPr lang="en-GB" dirty="0" smtClean="0"/>
              <a:t> (</a:t>
            </a:r>
            <a:r>
              <a:rPr lang="en-GB" dirty="0" smtClean="0">
                <a:solidFill>
                  <a:srgbClr val="FF0000"/>
                </a:solidFill>
              </a:rPr>
              <a:t>early stage of growth in an egg</a:t>
            </a:r>
            <a:r>
              <a:rPr lang="en-GB" dirty="0" smtClean="0"/>
              <a:t>) and become infective after </a:t>
            </a:r>
            <a:r>
              <a:rPr lang="en-GB" dirty="0" smtClean="0">
                <a:solidFill>
                  <a:srgbClr val="FF0000"/>
                </a:solidFill>
              </a:rPr>
              <a:t>18 days </a:t>
            </a:r>
            <a:r>
              <a:rPr lang="en-GB" dirty="0" smtClean="0"/>
              <a:t>to several weeks , </a:t>
            </a:r>
          </a:p>
          <a:p>
            <a:endParaRPr lang="en-GB" dirty="0" smtClean="0"/>
          </a:p>
          <a:p>
            <a:r>
              <a:rPr lang="en-GB" dirty="0" smtClean="0"/>
              <a:t>3.  After infective eggs are swallowed</a:t>
            </a:r>
          </a:p>
          <a:p>
            <a:r>
              <a:rPr lang="en-GB" dirty="0" smtClean="0"/>
              <a:t> </a:t>
            </a:r>
          </a:p>
          <a:p>
            <a:r>
              <a:rPr lang="en-GB" dirty="0" smtClean="0"/>
              <a:t>4. the larvae hatch ,</a:t>
            </a:r>
          </a:p>
          <a:p>
            <a:endParaRPr lang="en-GB" dirty="0" smtClean="0"/>
          </a:p>
          <a:p>
            <a:r>
              <a:rPr lang="en-GB" dirty="0" smtClean="0"/>
              <a:t>5.  attack the intestinal mucosa, and then carried via the portal, then systemic circulation to the lungs . </a:t>
            </a:r>
          </a:p>
          <a:p>
            <a:endParaRPr lang="en-GB" dirty="0" smtClean="0"/>
          </a:p>
          <a:p>
            <a:r>
              <a:rPr lang="en-GB" dirty="0" smtClean="0"/>
              <a:t>6.The larvae mature further in the lungs (10 to 14 days), penetrate the alveolar walls, climb the bronchial tree to the throat, and are swallowed . </a:t>
            </a:r>
          </a:p>
          <a:p>
            <a:endParaRPr lang="en-GB" dirty="0" smtClean="0"/>
          </a:p>
          <a:p>
            <a:r>
              <a:rPr lang="en-GB" dirty="0" smtClean="0"/>
              <a:t>7. Upon reaching the small intestine, they develop into adult worms . Life cycle begins</a:t>
            </a:r>
          </a:p>
          <a:p>
            <a:endParaRPr lang="en-GB"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490066"/>
          </a:xfrm>
        </p:spPr>
        <p:txBody>
          <a:bodyPr>
            <a:normAutofit fontScale="90000"/>
          </a:bodyPr>
          <a:lstStyle/>
          <a:p>
            <a:r>
              <a:rPr lang="en-GB" dirty="0" smtClean="0"/>
              <a:t>Cont….</a:t>
            </a:r>
            <a:endParaRPr lang="en-GB" dirty="0"/>
          </a:p>
        </p:txBody>
      </p:sp>
      <p:pic>
        <p:nvPicPr>
          <p:cNvPr id="1026" name="Picture 2" descr="C:\Users\cynthia\Desktop\ascariasis_lifecycle.gif"/>
          <p:cNvPicPr>
            <a:picLocks noGrp="1" noChangeAspect="1" noChangeArrowheads="1"/>
          </p:cNvPicPr>
          <p:nvPr>
            <p:ph idx="1"/>
          </p:nvPr>
        </p:nvPicPr>
        <p:blipFill>
          <a:blip r:embed="rId2" cstate="print"/>
          <a:srcRect/>
          <a:stretch>
            <a:fillRect/>
          </a:stretch>
        </p:blipFill>
        <p:spPr bwMode="auto">
          <a:xfrm>
            <a:off x="323528" y="764704"/>
            <a:ext cx="8424936" cy="6093296"/>
          </a:xfrm>
          <a:prstGeom prst="rect">
            <a:avLst/>
          </a:prstGeom>
          <a:noFill/>
        </p:spPr>
      </p:pic>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fontScale="77500" lnSpcReduction="20000"/>
          </a:bodyPr>
          <a:lstStyle/>
          <a:p>
            <a:r>
              <a:rPr lang="en-GB" dirty="0" smtClean="0">
                <a:solidFill>
                  <a:srgbClr val="FF0000"/>
                </a:solidFill>
              </a:rPr>
              <a:t>CLINICAL PICTURE</a:t>
            </a:r>
          </a:p>
          <a:p>
            <a:r>
              <a:rPr lang="en-GB" dirty="0" smtClean="0"/>
              <a:t>Depends on the life cycle stage of the ascariasis</a:t>
            </a:r>
          </a:p>
          <a:p>
            <a:endParaRPr lang="en-GB" dirty="0" smtClean="0"/>
          </a:p>
          <a:p>
            <a:r>
              <a:rPr lang="en-GB" dirty="0" smtClean="0"/>
              <a:t>The migration phase is associated with </a:t>
            </a:r>
            <a:r>
              <a:rPr lang="en-GB" dirty="0" err="1" smtClean="0"/>
              <a:t>pneumonitis</a:t>
            </a:r>
            <a:endParaRPr lang="en-GB" dirty="0" smtClean="0"/>
          </a:p>
          <a:p>
            <a:pPr>
              <a:buNone/>
            </a:pPr>
            <a:r>
              <a:rPr lang="en-GB" dirty="0" smtClean="0"/>
              <a:t>	Presenting with fever, cough, wheezing and shortness of breath</a:t>
            </a:r>
          </a:p>
          <a:p>
            <a:pPr>
              <a:buNone/>
            </a:pPr>
            <a:endParaRPr lang="en-GB" dirty="0" smtClean="0"/>
          </a:p>
          <a:p>
            <a:r>
              <a:rPr lang="en-GB" dirty="0" smtClean="0"/>
              <a:t>Abdominal </a:t>
            </a:r>
            <a:r>
              <a:rPr lang="en-GB" dirty="0" err="1" smtClean="0"/>
              <a:t>discomport</a:t>
            </a:r>
            <a:endParaRPr lang="en-GB" dirty="0" smtClean="0"/>
          </a:p>
          <a:p>
            <a:endParaRPr lang="en-GB" dirty="0" smtClean="0"/>
          </a:p>
          <a:p>
            <a:r>
              <a:rPr lang="en-GB" dirty="0" err="1" smtClean="0"/>
              <a:t>Occassionally</a:t>
            </a:r>
            <a:r>
              <a:rPr lang="en-GB" dirty="0" smtClean="0"/>
              <a:t> the worm may leave the body through stool or </a:t>
            </a:r>
            <a:r>
              <a:rPr lang="en-GB" dirty="0" err="1" smtClean="0"/>
              <a:t>vomitus</a:t>
            </a:r>
            <a:endParaRPr lang="en-GB" dirty="0" smtClean="0"/>
          </a:p>
          <a:p>
            <a:endParaRPr lang="en-GB" dirty="0" smtClean="0"/>
          </a:p>
          <a:p>
            <a:r>
              <a:rPr lang="en-GB" dirty="0" smtClean="0"/>
              <a:t>Malnutrition states such as </a:t>
            </a:r>
            <a:r>
              <a:rPr lang="en-GB" dirty="0" smtClean="0">
                <a:solidFill>
                  <a:srgbClr val="FF0000"/>
                </a:solidFill>
              </a:rPr>
              <a:t>kwashiorkor and </a:t>
            </a:r>
            <a:r>
              <a:rPr lang="en-GB" dirty="0" err="1" smtClean="0">
                <a:solidFill>
                  <a:srgbClr val="FF0000"/>
                </a:solidFill>
              </a:rPr>
              <a:t>vit</a:t>
            </a:r>
            <a:r>
              <a:rPr lang="en-GB" dirty="0" smtClean="0">
                <a:solidFill>
                  <a:srgbClr val="FF0000"/>
                </a:solidFill>
              </a:rPr>
              <a:t> A deficiency </a:t>
            </a:r>
            <a:r>
              <a:rPr lang="en-GB" dirty="0" smtClean="0"/>
              <a:t>by interfering with absorption of nutrients in the small intestines.</a:t>
            </a:r>
          </a:p>
          <a:p>
            <a:endParaRPr lang="en-GB"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FF0000"/>
                </a:solidFill>
              </a:rPr>
              <a:t>DIAGNOSIS</a:t>
            </a:r>
          </a:p>
          <a:p>
            <a:r>
              <a:rPr lang="en-GB" dirty="0" smtClean="0"/>
              <a:t>Stool microscopy that shows the characteristic of </a:t>
            </a:r>
            <a:r>
              <a:rPr lang="en-GB" dirty="0" err="1" smtClean="0"/>
              <a:t>ascaris</a:t>
            </a:r>
            <a:r>
              <a:rPr lang="en-GB" dirty="0" smtClean="0"/>
              <a:t> eggs.</a:t>
            </a:r>
          </a:p>
          <a:p>
            <a:endParaRPr lang="en-GB" dirty="0" smtClean="0"/>
          </a:p>
          <a:p>
            <a:r>
              <a:rPr lang="en-GB" dirty="0" smtClean="0">
                <a:solidFill>
                  <a:srgbClr val="FF0000"/>
                </a:solidFill>
              </a:rPr>
              <a:t>MANAGEMENT/TREATMENT</a:t>
            </a:r>
          </a:p>
          <a:p>
            <a:r>
              <a:rPr lang="en-GB" dirty="0" err="1" smtClean="0"/>
              <a:t>Mebedazole</a:t>
            </a:r>
            <a:r>
              <a:rPr lang="en-GB" dirty="0" smtClean="0"/>
              <a:t> is most commonly used and it’s a broad spectrum </a:t>
            </a:r>
            <a:r>
              <a:rPr lang="en-GB" dirty="0" err="1" smtClean="0"/>
              <a:t>antihelminthic</a:t>
            </a:r>
            <a:r>
              <a:rPr lang="en-GB" dirty="0" smtClean="0"/>
              <a:t>.</a:t>
            </a:r>
          </a:p>
          <a:p>
            <a:endParaRPr lang="en-GB" dirty="0" smtClean="0"/>
          </a:p>
          <a:p>
            <a:r>
              <a:rPr lang="en-GB" dirty="0" smtClean="0"/>
              <a:t>Its given in a dose of 100mg </a:t>
            </a:r>
            <a:r>
              <a:rPr lang="en-GB" dirty="0" err="1" smtClean="0"/>
              <a:t>bd</a:t>
            </a:r>
            <a:r>
              <a:rPr lang="en-GB" dirty="0" smtClean="0"/>
              <a:t> daily for 3 days</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lstStyle/>
          <a:p>
            <a:r>
              <a:rPr lang="en-GB" dirty="0" err="1" smtClean="0"/>
              <a:t>Albedazole</a:t>
            </a:r>
            <a:r>
              <a:rPr lang="en-GB" dirty="0" smtClean="0"/>
              <a:t> </a:t>
            </a:r>
            <a:r>
              <a:rPr lang="en-GB" dirty="0" smtClean="0">
                <a:solidFill>
                  <a:srgbClr val="FF0000"/>
                </a:solidFill>
              </a:rPr>
              <a:t>(</a:t>
            </a:r>
            <a:r>
              <a:rPr lang="en-GB" dirty="0" err="1" smtClean="0">
                <a:solidFill>
                  <a:srgbClr val="FF0000"/>
                </a:solidFill>
              </a:rPr>
              <a:t>zentel</a:t>
            </a:r>
            <a:r>
              <a:rPr lang="en-GB" dirty="0" smtClean="0">
                <a:solidFill>
                  <a:srgbClr val="FF0000"/>
                </a:solidFill>
              </a:rPr>
              <a:t>) </a:t>
            </a:r>
            <a:r>
              <a:rPr lang="en-GB" dirty="0" smtClean="0"/>
              <a:t>400mg  single dose (alternative)</a:t>
            </a:r>
          </a:p>
          <a:p>
            <a:endParaRPr lang="en-GB" dirty="0" smtClean="0"/>
          </a:p>
          <a:p>
            <a:r>
              <a:rPr lang="en-GB" dirty="0" err="1" smtClean="0"/>
              <a:t>Levamizole</a:t>
            </a:r>
            <a:r>
              <a:rPr lang="en-GB" dirty="0" smtClean="0"/>
              <a:t> </a:t>
            </a:r>
            <a:r>
              <a:rPr lang="en-GB" dirty="0" smtClean="0">
                <a:solidFill>
                  <a:srgbClr val="FF0000"/>
                </a:solidFill>
              </a:rPr>
              <a:t>(</a:t>
            </a:r>
            <a:r>
              <a:rPr lang="en-GB" dirty="0" err="1" smtClean="0">
                <a:solidFill>
                  <a:srgbClr val="FF0000"/>
                </a:solidFill>
              </a:rPr>
              <a:t>ketrax</a:t>
            </a:r>
            <a:r>
              <a:rPr lang="en-GB" dirty="0" smtClean="0">
                <a:solidFill>
                  <a:srgbClr val="FF0000"/>
                </a:solidFill>
              </a:rPr>
              <a:t>) </a:t>
            </a:r>
            <a:r>
              <a:rPr lang="en-GB" dirty="0" smtClean="0"/>
              <a:t>3 tablets as a single dose (5mg/kg) or</a:t>
            </a:r>
          </a:p>
          <a:p>
            <a:endParaRPr lang="en-GB" dirty="0" smtClean="0"/>
          </a:p>
          <a:p>
            <a:r>
              <a:rPr lang="en-GB" dirty="0" smtClean="0"/>
              <a:t> </a:t>
            </a:r>
            <a:r>
              <a:rPr lang="en-GB" dirty="0" err="1" smtClean="0"/>
              <a:t>piperazine</a:t>
            </a:r>
            <a:r>
              <a:rPr lang="en-GB" dirty="0" smtClean="0"/>
              <a:t> </a:t>
            </a:r>
            <a:r>
              <a:rPr lang="en-GB" dirty="0" smtClean="0">
                <a:solidFill>
                  <a:srgbClr val="FF0000"/>
                </a:solidFill>
              </a:rPr>
              <a:t>(</a:t>
            </a:r>
            <a:r>
              <a:rPr lang="en-GB" dirty="0" err="1" smtClean="0">
                <a:solidFill>
                  <a:srgbClr val="FF0000"/>
                </a:solidFill>
              </a:rPr>
              <a:t>Antepar</a:t>
            </a:r>
            <a:r>
              <a:rPr lang="en-GB" dirty="0" smtClean="0">
                <a:solidFill>
                  <a:srgbClr val="FF0000"/>
                </a:solidFill>
              </a:rPr>
              <a:t>) </a:t>
            </a:r>
            <a:r>
              <a:rPr lang="en-GB" dirty="0" smtClean="0"/>
              <a:t>syr. 150mg/kg single dose to a maximum of 4g</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solidFill>
                  <a:srgbClr val="FF0000"/>
                </a:solidFill>
              </a:rPr>
              <a:t>PREVENTION AND CONTROL</a:t>
            </a:r>
          </a:p>
          <a:p>
            <a:r>
              <a:rPr lang="en-GB" dirty="0" smtClean="0"/>
              <a:t>Provision of adequate and safe water supplies</a:t>
            </a:r>
          </a:p>
          <a:p>
            <a:endParaRPr lang="en-GB" dirty="0" smtClean="0"/>
          </a:p>
          <a:p>
            <a:r>
              <a:rPr lang="en-GB" dirty="0" smtClean="0"/>
              <a:t>Provision of facilities for the proper disposal of faeces and prevention faecal contamination of food</a:t>
            </a:r>
          </a:p>
          <a:p>
            <a:endParaRPr lang="en-GB" dirty="0" smtClean="0"/>
          </a:p>
          <a:p>
            <a:r>
              <a:rPr lang="en-GB" dirty="0" smtClean="0"/>
              <a:t>The use of fresh human faeces as manure should be discourages, however composting for more than six months is sufficient to kill </a:t>
            </a:r>
            <a:r>
              <a:rPr lang="en-GB" dirty="0" err="1" smtClean="0"/>
              <a:t>Ascaris</a:t>
            </a:r>
            <a:r>
              <a:rPr lang="en-GB" dirty="0" smtClean="0"/>
              <a:t> eggs</a:t>
            </a:r>
          </a:p>
          <a:p>
            <a:endParaRPr lang="en-GB" dirty="0" smtClean="0"/>
          </a:p>
          <a:p>
            <a:r>
              <a:rPr lang="en-GB" dirty="0" smtClean="0"/>
              <a:t>health education                                                                                                          </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a:bodyPr>
          <a:lstStyle/>
          <a:p>
            <a:r>
              <a:rPr lang="en-GB" dirty="0" smtClean="0"/>
              <a:t>By creating a case definition, public health professionals  are better equipped to study an outbreak and determine possible causes.</a:t>
            </a:r>
          </a:p>
          <a:p>
            <a:pPr>
              <a:buNone/>
            </a:pPr>
            <a:endParaRPr lang="en-GB" dirty="0" smtClean="0"/>
          </a:p>
          <a:p>
            <a:r>
              <a:rPr lang="en-GB" dirty="0" smtClean="0"/>
              <a:t>As investigations proceed, a case definition may be expanded or narrowed when taking action.</a:t>
            </a:r>
          </a:p>
          <a:p>
            <a:pPr>
              <a:buNone/>
            </a:pPr>
            <a:endParaRPr lang="en-GB"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lstStyle/>
          <a:p>
            <a:r>
              <a:rPr lang="en-GB" dirty="0" smtClean="0"/>
              <a:t>Periodic de-worming of children whose growth is not satisfactory is done in some clinics in areas where ascariasis is endemic </a:t>
            </a:r>
          </a:p>
          <a:p>
            <a:r>
              <a:rPr lang="en-GB" dirty="0" smtClean="0"/>
              <a:t>Inspection of latrines in schools and markets in the community should be undertaken periodically. </a:t>
            </a:r>
          </a:p>
          <a:p>
            <a:endParaRPr lang="en-GB" dirty="0"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2. ENTEROBIASIS</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20000"/>
          </a:bodyPr>
          <a:lstStyle/>
          <a:p>
            <a:r>
              <a:rPr lang="en-GB" dirty="0" smtClean="0">
                <a:solidFill>
                  <a:srgbClr val="FF0000"/>
                </a:solidFill>
              </a:rPr>
              <a:t>INTRODUCTION:</a:t>
            </a:r>
          </a:p>
          <a:p>
            <a:r>
              <a:rPr lang="en-GB" dirty="0" smtClean="0"/>
              <a:t>Is a </a:t>
            </a:r>
            <a:r>
              <a:rPr lang="en-GB" dirty="0" smtClean="0">
                <a:solidFill>
                  <a:srgbClr val="FF0000"/>
                </a:solidFill>
              </a:rPr>
              <a:t>benign (not harmful)</a:t>
            </a:r>
            <a:r>
              <a:rPr lang="en-GB" dirty="0" smtClean="0"/>
              <a:t> intestinal disease with a worldwide distribution</a:t>
            </a:r>
          </a:p>
          <a:p>
            <a:endParaRPr lang="en-GB" dirty="0" smtClean="0"/>
          </a:p>
          <a:p>
            <a:r>
              <a:rPr lang="en-GB" dirty="0" smtClean="0"/>
              <a:t>More common in </a:t>
            </a:r>
            <a:r>
              <a:rPr lang="en-GB" dirty="0" smtClean="0">
                <a:solidFill>
                  <a:srgbClr val="FF0000"/>
                </a:solidFill>
              </a:rPr>
              <a:t>temperate countries (developed) than tropics (developing)</a:t>
            </a:r>
          </a:p>
          <a:p>
            <a:endParaRPr lang="en-GB" dirty="0" smtClean="0"/>
          </a:p>
          <a:p>
            <a:r>
              <a:rPr lang="en-GB" dirty="0" smtClean="0"/>
              <a:t>It’s a person-to-person spread</a:t>
            </a:r>
          </a:p>
          <a:p>
            <a:endParaRPr lang="en-GB" dirty="0" smtClean="0"/>
          </a:p>
          <a:p>
            <a:r>
              <a:rPr lang="en-GB" dirty="0" smtClean="0"/>
              <a:t>Common among family members and boarding institutions.</a:t>
            </a:r>
          </a:p>
          <a:p>
            <a:endParaRPr lang="en-GB" dirty="0" smtClean="0"/>
          </a:p>
          <a:p>
            <a:r>
              <a:rPr lang="en-GB" dirty="0" smtClean="0"/>
              <a:t>Control is by personal hygiene and treatment </a:t>
            </a:r>
            <a:endParaRPr lang="en-GB"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836712"/>
            <a:ext cx="9144000" cy="6021288"/>
          </a:xfrm>
        </p:spPr>
        <p:txBody>
          <a:bodyPr>
            <a:normAutofit fontScale="85000" lnSpcReduction="20000"/>
          </a:bodyPr>
          <a:lstStyle/>
          <a:p>
            <a:r>
              <a:rPr lang="en-GB" sz="3800" dirty="0" smtClean="0">
                <a:solidFill>
                  <a:srgbClr val="FF0000"/>
                </a:solidFill>
              </a:rPr>
              <a:t>EPIDEMIOLOGY:</a:t>
            </a:r>
          </a:p>
          <a:p>
            <a:r>
              <a:rPr lang="en-GB" dirty="0" smtClean="0"/>
              <a:t>Caused by </a:t>
            </a:r>
            <a:r>
              <a:rPr lang="en-GB" i="1" dirty="0" err="1" smtClean="0">
                <a:solidFill>
                  <a:srgbClr val="FF0000"/>
                </a:solidFill>
              </a:rPr>
              <a:t>enterobius</a:t>
            </a:r>
            <a:r>
              <a:rPr lang="en-GB" i="1" dirty="0" smtClean="0">
                <a:solidFill>
                  <a:srgbClr val="FF0000"/>
                </a:solidFill>
              </a:rPr>
              <a:t> </a:t>
            </a:r>
            <a:r>
              <a:rPr lang="en-GB" i="1" dirty="0" err="1" smtClean="0">
                <a:solidFill>
                  <a:srgbClr val="FF0000"/>
                </a:solidFill>
              </a:rPr>
              <a:t>vermicularis</a:t>
            </a:r>
            <a:r>
              <a:rPr lang="en-GB" i="1" dirty="0" smtClean="0">
                <a:solidFill>
                  <a:srgbClr val="FF0000"/>
                </a:solidFill>
              </a:rPr>
              <a:t> </a:t>
            </a:r>
            <a:r>
              <a:rPr lang="en-GB" i="1" dirty="0" smtClean="0"/>
              <a:t>, </a:t>
            </a:r>
            <a:r>
              <a:rPr lang="en-GB" dirty="0" smtClean="0"/>
              <a:t>the threat-worm or pinworm.</a:t>
            </a:r>
          </a:p>
          <a:p>
            <a:endParaRPr lang="en-GB" dirty="0" smtClean="0"/>
          </a:p>
          <a:p>
            <a:r>
              <a:rPr lang="en-GB" dirty="0" smtClean="0"/>
              <a:t>Initial infection occurs by the faecal oral route</a:t>
            </a:r>
          </a:p>
          <a:p>
            <a:endParaRPr lang="en-GB" dirty="0" smtClean="0"/>
          </a:p>
          <a:p>
            <a:r>
              <a:rPr lang="en-GB" dirty="0" smtClean="0"/>
              <a:t>Infection is by direct transfer of infective eggs from the anus to the mouth</a:t>
            </a:r>
          </a:p>
          <a:p>
            <a:endParaRPr lang="en-GB" dirty="0" smtClean="0"/>
          </a:p>
          <a:p>
            <a:r>
              <a:rPr lang="en-GB" dirty="0" smtClean="0"/>
              <a:t>Or indirect faecal-oral contact through clothing, bedding, food etc.</a:t>
            </a:r>
          </a:p>
          <a:p>
            <a:endParaRPr lang="en-GB" dirty="0" smtClean="0"/>
          </a:p>
          <a:p>
            <a:r>
              <a:rPr lang="en-GB" dirty="0" smtClean="0"/>
              <a:t>Airborne infection through inhalation of dust containing eggs and consequent swallowing is also possible</a:t>
            </a:r>
            <a:endParaRPr lang="en-GB"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08720"/>
            <a:ext cx="9144000" cy="5949280"/>
          </a:xfrm>
        </p:spPr>
        <p:txBody>
          <a:bodyPr>
            <a:normAutofit lnSpcReduction="10000"/>
          </a:bodyPr>
          <a:lstStyle/>
          <a:p>
            <a:r>
              <a:rPr lang="en-GB" dirty="0" smtClean="0"/>
              <a:t>The larvae hatch and mature within the intestines.</a:t>
            </a:r>
          </a:p>
          <a:p>
            <a:endParaRPr lang="en-GB" dirty="0" smtClean="0"/>
          </a:p>
          <a:p>
            <a:r>
              <a:rPr lang="en-GB" dirty="0" smtClean="0"/>
              <a:t>The young worm mature in the lower small intestine and upper colon</a:t>
            </a:r>
          </a:p>
          <a:p>
            <a:endParaRPr lang="en-GB" dirty="0" smtClean="0"/>
          </a:p>
          <a:p>
            <a:r>
              <a:rPr lang="en-GB" dirty="0" smtClean="0">
                <a:solidFill>
                  <a:srgbClr val="FF0000"/>
                </a:solidFill>
              </a:rPr>
              <a:t>Gravid </a:t>
            </a:r>
            <a:r>
              <a:rPr lang="en-GB" dirty="0" smtClean="0"/>
              <a:t>worms (mature worm) migrate to the rectum to discharge eggs on the peri-anal-skin during the night</a:t>
            </a:r>
          </a:p>
          <a:p>
            <a:endParaRPr lang="en-GB" dirty="0" smtClean="0"/>
          </a:p>
          <a:p>
            <a:r>
              <a:rPr lang="en-GB" dirty="0" smtClean="0"/>
              <a:t>This cause itching and consequent scratching</a:t>
            </a:r>
          </a:p>
          <a:p>
            <a:r>
              <a:rPr lang="en-GB" dirty="0" smtClean="0"/>
              <a:t>The life cycle takes 3-6 weeks</a:t>
            </a:r>
            <a:endParaRPr lang="en-GB"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ENTEROBIASIS LIFE CYCLE</a:t>
            </a:r>
            <a:endParaRPr lang="en-GB" dirty="0"/>
          </a:p>
        </p:txBody>
      </p:sp>
      <p:pic>
        <p:nvPicPr>
          <p:cNvPr id="2050" name="Picture 2" descr="C:\Users\cynthia\Desktop\enterobius_lifecycle.gif"/>
          <p:cNvPicPr>
            <a:picLocks noGrp="1" noChangeAspect="1" noChangeArrowheads="1"/>
          </p:cNvPicPr>
          <p:nvPr>
            <p:ph idx="1"/>
          </p:nvPr>
        </p:nvPicPr>
        <p:blipFill>
          <a:blip r:embed="rId2" cstate="print"/>
          <a:srcRect/>
          <a:stretch>
            <a:fillRect/>
          </a:stretch>
        </p:blipFill>
        <p:spPr bwMode="auto">
          <a:xfrm>
            <a:off x="971600" y="1196752"/>
            <a:ext cx="7056784" cy="5328592"/>
          </a:xfrm>
          <a:prstGeom prst="rect">
            <a:avLst/>
          </a:prstGeom>
          <a:noFill/>
        </p:spPr>
      </p:pic>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976664"/>
          </a:xfrm>
        </p:spPr>
        <p:txBody>
          <a:bodyPr/>
          <a:lstStyle/>
          <a:p>
            <a:r>
              <a:rPr lang="en-GB" dirty="0" smtClean="0">
                <a:solidFill>
                  <a:srgbClr val="FF0000"/>
                </a:solidFill>
              </a:rPr>
              <a:t>CLINICAL PICTURE:</a:t>
            </a:r>
          </a:p>
          <a:p>
            <a:r>
              <a:rPr lang="en-GB" dirty="0" err="1" smtClean="0"/>
              <a:t>Pruritus</a:t>
            </a:r>
            <a:r>
              <a:rPr lang="en-GB" dirty="0" smtClean="0"/>
              <a:t> </a:t>
            </a:r>
            <a:r>
              <a:rPr lang="en-GB" dirty="0" err="1" smtClean="0"/>
              <a:t>aniis</a:t>
            </a:r>
            <a:r>
              <a:rPr lang="en-GB" dirty="0" smtClean="0"/>
              <a:t> the main symptom</a:t>
            </a:r>
          </a:p>
          <a:p>
            <a:endParaRPr lang="en-GB" dirty="0" smtClean="0"/>
          </a:p>
          <a:p>
            <a:r>
              <a:rPr lang="en-GB" dirty="0" smtClean="0"/>
              <a:t>This provokes the scratching of the peri-anal region</a:t>
            </a:r>
          </a:p>
          <a:p>
            <a:pPr>
              <a:buNone/>
            </a:pPr>
            <a:r>
              <a:rPr lang="en-GB" dirty="0" smtClean="0"/>
              <a:t>	Resulting in secondary bacterial infection</a:t>
            </a:r>
          </a:p>
          <a:p>
            <a:pPr>
              <a:buNone/>
            </a:pPr>
            <a:endParaRPr lang="en-GB" dirty="0" smtClean="0"/>
          </a:p>
          <a:p>
            <a:r>
              <a:rPr lang="en-GB" dirty="0" smtClean="0"/>
              <a:t>Disturbance of sleep, restlessness,</a:t>
            </a:r>
          </a:p>
          <a:p>
            <a:endParaRPr lang="en-GB" dirty="0" smtClean="0"/>
          </a:p>
          <a:p>
            <a:r>
              <a:rPr lang="en-GB" dirty="0" smtClean="0"/>
              <a:t> loss of appetite and weight loss</a:t>
            </a:r>
          </a:p>
          <a:p>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4082"/>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10000"/>
          </a:bodyPr>
          <a:lstStyle/>
          <a:p>
            <a:r>
              <a:rPr lang="en-GB" dirty="0" smtClean="0">
                <a:solidFill>
                  <a:srgbClr val="FF0000"/>
                </a:solidFill>
              </a:rPr>
              <a:t>DIAGNOSIS</a:t>
            </a:r>
          </a:p>
          <a:p>
            <a:r>
              <a:rPr lang="en-GB" dirty="0" smtClean="0"/>
              <a:t>Since pinworm eggs are not usually released in the bowel, diagnosis cannot be made by looking for eggs in the faeces.</a:t>
            </a:r>
          </a:p>
          <a:p>
            <a:endParaRPr lang="en-GB" dirty="0" smtClean="0"/>
          </a:p>
          <a:p>
            <a:r>
              <a:rPr lang="en-GB" dirty="0" smtClean="0"/>
              <a:t>Instead, eggs deposited in the </a:t>
            </a:r>
            <a:r>
              <a:rPr lang="en-GB" dirty="0" err="1" smtClean="0"/>
              <a:t>peri</a:t>
            </a:r>
            <a:r>
              <a:rPr lang="en-GB" dirty="0" smtClean="0"/>
              <a:t>-anal region are detected by application of </a:t>
            </a:r>
            <a:r>
              <a:rPr lang="en-GB" dirty="0" smtClean="0">
                <a:solidFill>
                  <a:srgbClr val="FF0000"/>
                </a:solidFill>
              </a:rPr>
              <a:t>transparent adhesive tape </a:t>
            </a:r>
            <a:r>
              <a:rPr lang="en-GB" dirty="0" smtClean="0"/>
              <a:t>or </a:t>
            </a:r>
            <a:r>
              <a:rPr lang="en-GB" dirty="0" smtClean="0">
                <a:solidFill>
                  <a:srgbClr val="FF0000"/>
                </a:solidFill>
              </a:rPr>
              <a:t>clear cellulose </a:t>
            </a:r>
            <a:r>
              <a:rPr lang="en-GB" dirty="0" smtClean="0"/>
              <a:t>acetate tape </a:t>
            </a:r>
            <a:r>
              <a:rPr lang="en-GB" dirty="0" smtClean="0">
                <a:solidFill>
                  <a:srgbClr val="FF0000"/>
                </a:solidFill>
              </a:rPr>
              <a:t>over the anus early in the morning</a:t>
            </a:r>
          </a:p>
          <a:p>
            <a:endParaRPr lang="en-GB" dirty="0" smtClean="0">
              <a:solidFill>
                <a:srgbClr val="FF0000"/>
              </a:solidFill>
            </a:endParaRPr>
          </a:p>
          <a:p>
            <a:r>
              <a:rPr lang="en-GB" dirty="0" smtClean="0"/>
              <a:t>The tape is then transferred to a microscope slide and characteristic pinworm eggs are detected</a:t>
            </a:r>
            <a:r>
              <a:rPr lang="en-GB" dirty="0" smtClean="0">
                <a:solidFill>
                  <a:srgbClr val="FF0000"/>
                </a:solidFill>
              </a:rPr>
              <a:t>.</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20000"/>
          </a:bodyPr>
          <a:lstStyle/>
          <a:p>
            <a:r>
              <a:rPr lang="en-GB" dirty="0" smtClean="0">
                <a:solidFill>
                  <a:srgbClr val="FF0000"/>
                </a:solidFill>
              </a:rPr>
              <a:t>MANAGEMENT:</a:t>
            </a:r>
          </a:p>
          <a:p>
            <a:r>
              <a:rPr lang="en-GB" dirty="0" smtClean="0"/>
              <a:t>Mebendazole 100mg as a single dose for all ages</a:t>
            </a:r>
          </a:p>
          <a:p>
            <a:pPr>
              <a:buNone/>
            </a:pPr>
            <a:r>
              <a:rPr lang="en-GB" dirty="0" smtClean="0"/>
              <a:t>	</a:t>
            </a:r>
          </a:p>
          <a:p>
            <a:endParaRPr lang="en-GB" dirty="0" smtClean="0"/>
          </a:p>
          <a:p>
            <a:r>
              <a:rPr lang="en-GB" dirty="0" smtClean="0">
                <a:solidFill>
                  <a:srgbClr val="FF0000"/>
                </a:solidFill>
              </a:rPr>
              <a:t>PREVENTION AND CONTROL </a:t>
            </a:r>
          </a:p>
          <a:p>
            <a:r>
              <a:rPr lang="en-GB" dirty="0" smtClean="0"/>
              <a:t>Personal hygiene is essential i.e. </a:t>
            </a:r>
            <a:r>
              <a:rPr lang="en-GB" dirty="0" smtClean="0">
                <a:solidFill>
                  <a:srgbClr val="FF0000"/>
                </a:solidFill>
              </a:rPr>
              <a:t>Regular bathing and hand washing</a:t>
            </a:r>
          </a:p>
          <a:p>
            <a:r>
              <a:rPr lang="en-GB" dirty="0" smtClean="0"/>
              <a:t>Cut nails short</a:t>
            </a:r>
          </a:p>
          <a:p>
            <a:r>
              <a:rPr lang="en-GB" dirty="0" smtClean="0"/>
              <a:t>proper disposal of faeces</a:t>
            </a:r>
          </a:p>
          <a:p>
            <a:r>
              <a:rPr lang="en-GB" dirty="0" smtClean="0"/>
              <a:t>Treat the whole family</a:t>
            </a:r>
          </a:p>
          <a:p>
            <a:r>
              <a:rPr lang="en-GB" dirty="0" smtClean="0"/>
              <a:t>Give health education to infected individuals to  prevent re-infection</a:t>
            </a:r>
            <a:endParaRPr lang="en-GB"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normAutofit fontScale="90000"/>
          </a:bodyPr>
          <a:lstStyle/>
          <a:p>
            <a:r>
              <a:rPr lang="en-GB" dirty="0" smtClean="0"/>
              <a:t>	</a:t>
            </a:r>
            <a:r>
              <a:rPr lang="en-GB" dirty="0" smtClean="0">
                <a:solidFill>
                  <a:srgbClr val="FF0000"/>
                </a:solidFill>
              </a:rPr>
              <a:t>TRICHURIASIS </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92500" lnSpcReduction="20000"/>
          </a:bodyPr>
          <a:lstStyle/>
          <a:p>
            <a:r>
              <a:rPr lang="en-GB" dirty="0" smtClean="0">
                <a:solidFill>
                  <a:srgbClr val="FF0000"/>
                </a:solidFill>
              </a:rPr>
              <a:t>INTRODUCTION:</a:t>
            </a:r>
          </a:p>
          <a:p>
            <a:r>
              <a:rPr lang="en-GB" dirty="0" smtClean="0"/>
              <a:t>Is a nematode infection of the large intestine</a:t>
            </a:r>
          </a:p>
          <a:p>
            <a:endParaRPr lang="en-GB" dirty="0" smtClean="0"/>
          </a:p>
          <a:p>
            <a:r>
              <a:rPr lang="en-GB" dirty="0" smtClean="0"/>
              <a:t>Usually asymptomatic</a:t>
            </a:r>
          </a:p>
          <a:p>
            <a:endParaRPr lang="en-GB" dirty="0" smtClean="0"/>
          </a:p>
          <a:p>
            <a:r>
              <a:rPr lang="en-GB" dirty="0" smtClean="0"/>
              <a:t>However, heavy infections may cause gastro-intestinal symptoms</a:t>
            </a:r>
          </a:p>
          <a:p>
            <a:endParaRPr lang="en-GB" dirty="0" smtClean="0"/>
          </a:p>
          <a:p>
            <a:r>
              <a:rPr lang="en-GB" dirty="0" smtClean="0"/>
              <a:t>Most common among children from low-income families</a:t>
            </a:r>
          </a:p>
          <a:p>
            <a:endParaRPr lang="en-GB" dirty="0" smtClean="0"/>
          </a:p>
          <a:p>
            <a:r>
              <a:rPr lang="en-GB" dirty="0" smtClean="0"/>
              <a:t>Proper faecal disposal and personal hygiene are key to its control</a:t>
            </a:r>
            <a:endParaRPr lang="en-GB"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92500" lnSpcReduction="10000"/>
          </a:bodyPr>
          <a:lstStyle/>
          <a:p>
            <a:r>
              <a:rPr lang="en-GB" dirty="0" smtClean="0">
                <a:solidFill>
                  <a:srgbClr val="FF0000"/>
                </a:solidFill>
              </a:rPr>
              <a:t>EPIDEMIOLOGY:</a:t>
            </a:r>
          </a:p>
          <a:p>
            <a:r>
              <a:rPr lang="en-GB" dirty="0" smtClean="0"/>
              <a:t>Its caused by</a:t>
            </a:r>
            <a:r>
              <a:rPr lang="en-GB" i="1" dirty="0" smtClean="0"/>
              <a:t> </a:t>
            </a:r>
            <a:r>
              <a:rPr lang="en-GB" i="1" dirty="0" err="1" smtClean="0">
                <a:solidFill>
                  <a:srgbClr val="FF0000"/>
                </a:solidFill>
              </a:rPr>
              <a:t>trichuris</a:t>
            </a:r>
            <a:r>
              <a:rPr lang="en-GB" i="1" dirty="0" smtClean="0">
                <a:solidFill>
                  <a:srgbClr val="FF0000"/>
                </a:solidFill>
              </a:rPr>
              <a:t> </a:t>
            </a:r>
            <a:r>
              <a:rPr lang="en-GB" i="1" dirty="0" err="1" smtClean="0">
                <a:solidFill>
                  <a:srgbClr val="FF0000"/>
                </a:solidFill>
              </a:rPr>
              <a:t>trichiuria</a:t>
            </a:r>
            <a:r>
              <a:rPr lang="en-GB" i="1" dirty="0" smtClean="0">
                <a:solidFill>
                  <a:srgbClr val="FF0000"/>
                </a:solidFill>
              </a:rPr>
              <a:t> </a:t>
            </a:r>
          </a:p>
          <a:p>
            <a:endParaRPr lang="en-GB" dirty="0" smtClean="0">
              <a:solidFill>
                <a:srgbClr val="FF0000"/>
              </a:solidFill>
            </a:endParaRPr>
          </a:p>
          <a:p>
            <a:r>
              <a:rPr lang="en-GB" dirty="0" smtClean="0"/>
              <a:t>Its also</a:t>
            </a:r>
            <a:r>
              <a:rPr lang="en-GB" i="1" dirty="0" smtClean="0"/>
              <a:t> </a:t>
            </a:r>
            <a:r>
              <a:rPr lang="en-GB" dirty="0" smtClean="0"/>
              <a:t>referred to as whipworm</a:t>
            </a:r>
          </a:p>
          <a:p>
            <a:endParaRPr lang="en-GB" dirty="0" smtClean="0"/>
          </a:p>
          <a:p>
            <a:r>
              <a:rPr lang="en-GB" dirty="0" smtClean="0"/>
              <a:t>Transmission is indirect, as eggs passed in the faeces require </a:t>
            </a:r>
            <a:r>
              <a:rPr lang="en-GB" dirty="0" err="1" smtClean="0"/>
              <a:t>embryonation</a:t>
            </a:r>
            <a:r>
              <a:rPr lang="en-GB" dirty="0" smtClean="0"/>
              <a:t> in soil </a:t>
            </a:r>
          </a:p>
          <a:p>
            <a:endParaRPr lang="en-GB" dirty="0" smtClean="0"/>
          </a:p>
          <a:p>
            <a:r>
              <a:rPr lang="en-GB" dirty="0" smtClean="0"/>
              <a:t>In the soil, the eggs develop into a 2-cell stage , an advanced cleavage </a:t>
            </a:r>
            <a:r>
              <a:rPr lang="en-GB" dirty="0" smtClean="0">
                <a:solidFill>
                  <a:srgbClr val="FF0000"/>
                </a:solidFill>
              </a:rPr>
              <a:t>(split or division) </a:t>
            </a:r>
            <a:r>
              <a:rPr lang="en-GB" dirty="0" smtClean="0"/>
              <a:t>stage , and then they </a:t>
            </a:r>
            <a:r>
              <a:rPr lang="en-GB" dirty="0" err="1" smtClean="0"/>
              <a:t>embryonate</a:t>
            </a:r>
            <a:r>
              <a:rPr lang="en-GB" dirty="0" smtClean="0"/>
              <a:t> ; eggs become infective in 15 to 30 days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fontScale="90000"/>
          </a:bodyPr>
          <a:lstStyle/>
          <a:p>
            <a:r>
              <a:rPr lang="en-GB" dirty="0" smtClean="0">
                <a:solidFill>
                  <a:srgbClr val="FF0000"/>
                </a:solidFill>
              </a:rPr>
              <a:t>Definition of Terms Used in Case Classification</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Autofit/>
          </a:bodyPr>
          <a:lstStyle/>
          <a:p>
            <a:r>
              <a:rPr lang="en-GB" sz="2400" dirty="0" smtClean="0">
                <a:solidFill>
                  <a:srgbClr val="FF0000"/>
                </a:solidFill>
              </a:rPr>
              <a:t>Clinically </a:t>
            </a:r>
            <a:r>
              <a:rPr lang="en-GB" sz="2400" dirty="0">
                <a:solidFill>
                  <a:srgbClr val="FF0000"/>
                </a:solidFill>
              </a:rPr>
              <a:t>compatible </a:t>
            </a:r>
            <a:r>
              <a:rPr lang="en-GB" sz="2400" dirty="0" smtClean="0">
                <a:solidFill>
                  <a:srgbClr val="FF0000"/>
                </a:solidFill>
              </a:rPr>
              <a:t>case: </a:t>
            </a:r>
            <a:r>
              <a:rPr lang="en-GB" sz="2400" dirty="0" smtClean="0"/>
              <a:t>a </a:t>
            </a:r>
            <a:r>
              <a:rPr lang="en-GB" sz="2400" dirty="0"/>
              <a:t>clinical syndrome </a:t>
            </a:r>
            <a:r>
              <a:rPr lang="en-GB" sz="2400" dirty="0" smtClean="0"/>
              <a:t>/condition generally as </a:t>
            </a:r>
            <a:r>
              <a:rPr lang="en-GB" sz="2400" dirty="0"/>
              <a:t>described in the clinical description</a:t>
            </a:r>
            <a:r>
              <a:rPr lang="en-GB" sz="2400" dirty="0" smtClean="0"/>
              <a:t>.</a:t>
            </a:r>
          </a:p>
          <a:p>
            <a:pPr>
              <a:buNone/>
            </a:pPr>
            <a:endParaRPr lang="en-GB" sz="2400" dirty="0"/>
          </a:p>
          <a:p>
            <a:r>
              <a:rPr lang="en-GB" sz="2400" dirty="0">
                <a:solidFill>
                  <a:srgbClr val="FF0000"/>
                </a:solidFill>
              </a:rPr>
              <a:t>Confirmed </a:t>
            </a:r>
            <a:r>
              <a:rPr lang="en-GB" sz="2400" dirty="0" smtClean="0">
                <a:solidFill>
                  <a:srgbClr val="FF0000"/>
                </a:solidFill>
              </a:rPr>
              <a:t>case: </a:t>
            </a:r>
            <a:r>
              <a:rPr lang="en-GB" sz="2400" dirty="0" smtClean="0"/>
              <a:t>a </a:t>
            </a:r>
            <a:r>
              <a:rPr lang="en-GB" sz="2400" dirty="0"/>
              <a:t>case that is classified as confirmed for reporting purposes</a:t>
            </a:r>
            <a:r>
              <a:rPr lang="en-GB" sz="2400" dirty="0" smtClean="0"/>
              <a:t>.</a:t>
            </a:r>
          </a:p>
          <a:p>
            <a:endParaRPr lang="en-GB" sz="2400" dirty="0"/>
          </a:p>
          <a:p>
            <a:r>
              <a:rPr lang="en-GB" sz="2400" dirty="0">
                <a:solidFill>
                  <a:srgbClr val="FF0000"/>
                </a:solidFill>
              </a:rPr>
              <a:t>Epidemiologically linked </a:t>
            </a:r>
            <a:r>
              <a:rPr lang="en-GB" sz="2400" dirty="0" smtClean="0">
                <a:solidFill>
                  <a:srgbClr val="FF0000"/>
                </a:solidFill>
              </a:rPr>
              <a:t>case:  a). </a:t>
            </a:r>
            <a:r>
              <a:rPr lang="en-GB" sz="2400" dirty="0" smtClean="0"/>
              <a:t>a </a:t>
            </a:r>
            <a:r>
              <a:rPr lang="en-GB" sz="2400" dirty="0"/>
              <a:t>case in which </a:t>
            </a:r>
            <a:r>
              <a:rPr lang="en-GB" sz="2400" dirty="0" smtClean="0"/>
              <a:t> the </a:t>
            </a:r>
            <a:r>
              <a:rPr lang="en-GB" sz="2400" dirty="0"/>
              <a:t>patient has had contact </a:t>
            </a:r>
            <a:r>
              <a:rPr lang="en-GB" sz="2400" dirty="0" smtClean="0"/>
              <a:t>with one </a:t>
            </a:r>
            <a:r>
              <a:rPr lang="en-GB" sz="2400" dirty="0"/>
              <a:t>or more persons who either have/had the disease or have been exposed to </a:t>
            </a:r>
            <a:r>
              <a:rPr lang="en-GB" sz="2400" dirty="0" smtClean="0"/>
              <a:t>a point </a:t>
            </a:r>
            <a:r>
              <a:rPr lang="en-GB" sz="2400" dirty="0"/>
              <a:t>source of infection (i.e., a single source of infection, such as an event </a:t>
            </a:r>
            <a:r>
              <a:rPr lang="en-GB" sz="2400" dirty="0" smtClean="0"/>
              <a:t>leading to </a:t>
            </a:r>
            <a:r>
              <a:rPr lang="en-GB" sz="2400" dirty="0"/>
              <a:t>a </a:t>
            </a:r>
            <a:r>
              <a:rPr lang="en-GB" sz="2400" dirty="0" smtClean="0"/>
              <a:t>food borne-disease </a:t>
            </a:r>
            <a:r>
              <a:rPr lang="en-GB" sz="2400" dirty="0"/>
              <a:t>outbreak, to which all confirmed case-patients were </a:t>
            </a:r>
            <a:r>
              <a:rPr lang="en-GB" sz="2400" dirty="0" smtClean="0"/>
              <a:t>ex-posed)</a:t>
            </a:r>
            <a:endParaRPr lang="en-GB" sz="2400"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268760"/>
            <a:ext cx="9144000" cy="5589240"/>
          </a:xfrm>
        </p:spPr>
        <p:txBody>
          <a:bodyPr/>
          <a:lstStyle/>
          <a:p>
            <a:r>
              <a:rPr lang="en-GB" dirty="0" smtClean="0"/>
              <a:t>When </a:t>
            </a:r>
            <a:r>
              <a:rPr lang="en-GB" dirty="0" err="1" smtClean="0"/>
              <a:t>embryonated</a:t>
            </a:r>
            <a:r>
              <a:rPr lang="en-GB" dirty="0" smtClean="0"/>
              <a:t> eggs are ingested, they hatch in the duodenum, releasing larvae that mature before migrating to the large bowel.</a:t>
            </a:r>
          </a:p>
          <a:p>
            <a:endParaRPr lang="en-GB" dirty="0" smtClean="0"/>
          </a:p>
          <a:p>
            <a:r>
              <a:rPr lang="en-GB" dirty="0" smtClean="0"/>
              <a:t>The mature worms attach themselves to the mucosa of the </a:t>
            </a:r>
            <a:r>
              <a:rPr lang="en-GB" dirty="0" err="1" smtClean="0"/>
              <a:t>cecum</a:t>
            </a:r>
            <a:r>
              <a:rPr lang="en-GB" dirty="0" smtClean="0"/>
              <a:t> and colon and live for several years.</a:t>
            </a:r>
          </a:p>
          <a:p>
            <a:endParaRPr lang="en-GB"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Lifecycle of </a:t>
            </a:r>
            <a:r>
              <a:rPr lang="en-GB" dirty="0" err="1" smtClean="0">
                <a:solidFill>
                  <a:srgbClr val="FF0000"/>
                </a:solidFill>
              </a:rPr>
              <a:t>Trichuriasis</a:t>
            </a:r>
            <a:r>
              <a:rPr lang="en-GB" dirty="0" smtClean="0">
                <a:solidFill>
                  <a:srgbClr val="FF0000"/>
                </a:solidFill>
              </a:rPr>
              <a:t>  </a:t>
            </a:r>
            <a:endParaRPr lang="en-GB" dirty="0">
              <a:solidFill>
                <a:srgbClr val="FF0000"/>
              </a:solidFill>
            </a:endParaRPr>
          </a:p>
        </p:txBody>
      </p:sp>
      <p:pic>
        <p:nvPicPr>
          <p:cNvPr id="3074" name="Picture 2" descr="C:\Users\cynthia\Desktop\trichuris_lifecycle.gif"/>
          <p:cNvPicPr>
            <a:picLocks noGrp="1" noChangeAspect="1" noChangeArrowheads="1"/>
          </p:cNvPicPr>
          <p:nvPr>
            <p:ph idx="1"/>
          </p:nvPr>
        </p:nvPicPr>
        <p:blipFill>
          <a:blip r:embed="rId2" cstate="print"/>
          <a:srcRect/>
          <a:stretch>
            <a:fillRect/>
          </a:stretch>
        </p:blipFill>
        <p:spPr bwMode="auto">
          <a:xfrm>
            <a:off x="539552" y="1196752"/>
            <a:ext cx="7992888" cy="5256584"/>
          </a:xfrm>
          <a:prstGeom prst="rect">
            <a:avLst/>
          </a:prstGeom>
          <a:noFill/>
        </p:spPr>
      </p:pic>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CLINICAL PICTURE</a:t>
            </a:r>
          </a:p>
          <a:p>
            <a:r>
              <a:rPr lang="en-GB" dirty="0" smtClean="0"/>
              <a:t>Tissue reaction to whipworm is mild</a:t>
            </a:r>
          </a:p>
          <a:p>
            <a:r>
              <a:rPr lang="en-GB" dirty="0" smtClean="0"/>
              <a:t>Its asymptomatic to individuals infected</a:t>
            </a:r>
          </a:p>
          <a:p>
            <a:r>
              <a:rPr lang="en-GB" dirty="0" smtClean="0"/>
              <a:t>Abdominal discomfort</a:t>
            </a:r>
          </a:p>
          <a:p>
            <a:r>
              <a:rPr lang="en-GB" dirty="0" smtClean="0"/>
              <a:t>Bloody diarrhoea</a:t>
            </a:r>
          </a:p>
          <a:p>
            <a:r>
              <a:rPr lang="en-GB" dirty="0" smtClean="0"/>
              <a:t>Loss of weight</a:t>
            </a:r>
          </a:p>
          <a:p>
            <a:r>
              <a:rPr lang="en-GB" dirty="0" smtClean="0"/>
              <a:t>anaemia</a:t>
            </a:r>
          </a:p>
          <a:p>
            <a:endParaRPr lang="en-GB" dirty="0" smtClean="0"/>
          </a:p>
          <a:p>
            <a:endParaRPr lang="en-GB"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lstStyle/>
          <a:p>
            <a:r>
              <a:rPr lang="en-GB" dirty="0" smtClean="0">
                <a:solidFill>
                  <a:srgbClr val="FF0000"/>
                </a:solidFill>
              </a:rPr>
              <a:t>DIAGNOSIS:</a:t>
            </a:r>
          </a:p>
          <a:p>
            <a:r>
              <a:rPr lang="en-GB" dirty="0" smtClean="0"/>
              <a:t>Stool examination through the microscope</a:t>
            </a:r>
          </a:p>
          <a:p>
            <a:endParaRPr lang="en-GB" dirty="0" smtClean="0"/>
          </a:p>
          <a:p>
            <a:r>
              <a:rPr lang="en-GB" dirty="0" smtClean="0"/>
              <a:t>Presence of more than 200 eggs in an ordinary faecal smear indicates heavy infestation</a:t>
            </a:r>
          </a:p>
          <a:p>
            <a:endParaRPr lang="en-GB" dirty="0" smtClean="0"/>
          </a:p>
          <a:p>
            <a:endParaRPr lang="en-GB"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1556792"/>
            <a:ext cx="9144000" cy="5301208"/>
          </a:xfrm>
        </p:spPr>
        <p:txBody>
          <a:bodyPr/>
          <a:lstStyle/>
          <a:p>
            <a:r>
              <a:rPr lang="en-GB" dirty="0" smtClean="0">
                <a:solidFill>
                  <a:srgbClr val="FF0000"/>
                </a:solidFill>
              </a:rPr>
              <a:t>MANAGEMENT:</a:t>
            </a:r>
          </a:p>
          <a:p>
            <a:r>
              <a:rPr lang="en-GB" dirty="0" smtClean="0"/>
              <a:t>Mebendazole 100mg twice or three times daily will eliminate infection</a:t>
            </a:r>
          </a:p>
          <a:p>
            <a:endParaRPr lang="en-GB" dirty="0" smtClean="0"/>
          </a:p>
          <a:p>
            <a:r>
              <a:rPr lang="en-GB" dirty="0" smtClean="0">
                <a:solidFill>
                  <a:srgbClr val="FF0000"/>
                </a:solidFill>
              </a:rPr>
              <a:t>PREVENTION AND CONTROL</a:t>
            </a:r>
          </a:p>
          <a:p>
            <a:r>
              <a:rPr lang="en-GB" dirty="0" smtClean="0"/>
              <a:t>As for ascariasis: sanitation disposal of faeces and personal hygiene is key </a:t>
            </a:r>
            <a:endParaRPr lang="en-GB"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HOOKWORM</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10000"/>
          </a:bodyPr>
          <a:lstStyle/>
          <a:p>
            <a:r>
              <a:rPr lang="en-GB" dirty="0" smtClean="0">
                <a:solidFill>
                  <a:srgbClr val="FF0000"/>
                </a:solidFill>
              </a:rPr>
              <a:t>INTRODUCTION</a:t>
            </a:r>
          </a:p>
          <a:p>
            <a:r>
              <a:rPr lang="en-GB" dirty="0" smtClean="0"/>
              <a:t>Most infected individuals are asymptomatic</a:t>
            </a:r>
          </a:p>
          <a:p>
            <a:r>
              <a:rPr lang="en-GB" dirty="0" smtClean="0"/>
              <a:t>The diseases develops from a combination of factors which includes:</a:t>
            </a:r>
          </a:p>
          <a:p>
            <a:endParaRPr lang="en-GB" dirty="0" smtClean="0"/>
          </a:p>
          <a:p>
            <a:r>
              <a:rPr lang="en-GB" dirty="0" smtClean="0">
                <a:solidFill>
                  <a:srgbClr val="FF0000"/>
                </a:solidFill>
              </a:rPr>
              <a:t>A heavy worm burden</a:t>
            </a:r>
          </a:p>
          <a:p>
            <a:r>
              <a:rPr lang="en-GB" dirty="0" smtClean="0">
                <a:solidFill>
                  <a:srgbClr val="FF0000"/>
                </a:solidFill>
              </a:rPr>
              <a:t>Prolonged duration of infection</a:t>
            </a:r>
          </a:p>
          <a:p>
            <a:r>
              <a:rPr lang="en-GB" dirty="0" smtClean="0">
                <a:solidFill>
                  <a:srgbClr val="FF0000"/>
                </a:solidFill>
              </a:rPr>
              <a:t>Nutritional state of the patient</a:t>
            </a:r>
          </a:p>
          <a:p>
            <a:endParaRPr lang="en-GB" dirty="0" smtClean="0">
              <a:solidFill>
                <a:srgbClr val="FF0000"/>
              </a:solidFill>
            </a:endParaRPr>
          </a:p>
          <a:p>
            <a:r>
              <a:rPr lang="en-GB" dirty="0" smtClean="0"/>
              <a:t>The chronic deliberating disease is characterised by </a:t>
            </a:r>
            <a:r>
              <a:rPr lang="en-GB" dirty="0" smtClean="0">
                <a:solidFill>
                  <a:srgbClr val="FF0000"/>
                </a:solidFill>
              </a:rPr>
              <a:t>iron deficiency anaemia and loss of protein leading to malnutrition</a:t>
            </a:r>
          </a:p>
          <a:p>
            <a:endParaRPr lang="en-GB" dirty="0" smtClean="0"/>
          </a:p>
          <a:p>
            <a:endParaRPr lang="en-GB"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92500" lnSpcReduction="20000"/>
          </a:bodyPr>
          <a:lstStyle/>
          <a:p>
            <a:r>
              <a:rPr lang="en-GB" dirty="0" smtClean="0"/>
              <a:t>Hookworm anaemia is one of the important causes of anaemia in many communities</a:t>
            </a:r>
          </a:p>
          <a:p>
            <a:endParaRPr lang="en-GB" dirty="0" smtClean="0"/>
          </a:p>
          <a:p>
            <a:r>
              <a:rPr lang="en-GB" dirty="0" smtClean="0">
                <a:solidFill>
                  <a:srgbClr val="FF0000"/>
                </a:solidFill>
              </a:rPr>
              <a:t>EPIDEMIOLOGY</a:t>
            </a:r>
          </a:p>
          <a:p>
            <a:r>
              <a:rPr lang="en-GB" dirty="0" smtClean="0"/>
              <a:t>Two types of hookworm which both of them are nematodes, they include: </a:t>
            </a:r>
            <a:r>
              <a:rPr lang="en-GB" i="1" dirty="0" err="1" smtClean="0">
                <a:solidFill>
                  <a:srgbClr val="FF0000"/>
                </a:solidFill>
              </a:rPr>
              <a:t>Necator</a:t>
            </a:r>
            <a:r>
              <a:rPr lang="en-GB" i="1" dirty="0" smtClean="0">
                <a:solidFill>
                  <a:srgbClr val="FF0000"/>
                </a:solidFill>
              </a:rPr>
              <a:t> </a:t>
            </a:r>
            <a:r>
              <a:rPr lang="en-GB" i="1" dirty="0" err="1" smtClean="0">
                <a:solidFill>
                  <a:srgbClr val="FF0000"/>
                </a:solidFill>
              </a:rPr>
              <a:t>americana</a:t>
            </a:r>
            <a:r>
              <a:rPr lang="en-GB" i="1" dirty="0" smtClean="0">
                <a:solidFill>
                  <a:srgbClr val="FF0000"/>
                </a:solidFill>
              </a:rPr>
              <a:t> </a:t>
            </a:r>
            <a:r>
              <a:rPr lang="en-GB" dirty="0" smtClean="0"/>
              <a:t>and </a:t>
            </a:r>
            <a:r>
              <a:rPr lang="en-GB" i="1" dirty="0" err="1" smtClean="0">
                <a:solidFill>
                  <a:srgbClr val="FF0000"/>
                </a:solidFill>
              </a:rPr>
              <a:t>Ankylostoma</a:t>
            </a:r>
            <a:r>
              <a:rPr lang="en-GB" i="1" dirty="0" smtClean="0">
                <a:solidFill>
                  <a:srgbClr val="FF0000"/>
                </a:solidFill>
              </a:rPr>
              <a:t> </a:t>
            </a:r>
            <a:r>
              <a:rPr lang="en-GB" i="1" dirty="0" err="1" smtClean="0">
                <a:solidFill>
                  <a:srgbClr val="FF0000"/>
                </a:solidFill>
              </a:rPr>
              <a:t>duodenale</a:t>
            </a:r>
            <a:endParaRPr lang="en-GB" i="1" dirty="0" smtClean="0">
              <a:solidFill>
                <a:srgbClr val="FF0000"/>
              </a:solidFill>
            </a:endParaRPr>
          </a:p>
          <a:p>
            <a:endParaRPr lang="en-GB" i="1" dirty="0" smtClean="0">
              <a:solidFill>
                <a:srgbClr val="FF0000"/>
              </a:solidFill>
            </a:endParaRPr>
          </a:p>
          <a:p>
            <a:r>
              <a:rPr lang="en-GB" dirty="0" smtClean="0"/>
              <a:t>The eggs are already </a:t>
            </a:r>
            <a:r>
              <a:rPr lang="en-GB" dirty="0" err="1" smtClean="0"/>
              <a:t>embryonated</a:t>
            </a:r>
            <a:r>
              <a:rPr lang="en-GB" dirty="0" smtClean="0"/>
              <a:t> when passed out with </a:t>
            </a:r>
            <a:r>
              <a:rPr lang="en-GB" dirty="0" err="1" smtClean="0"/>
              <a:t>feaces</a:t>
            </a:r>
            <a:endParaRPr lang="en-GB" dirty="0" smtClean="0"/>
          </a:p>
          <a:p>
            <a:endParaRPr lang="en-GB" dirty="0" smtClean="0"/>
          </a:p>
          <a:p>
            <a:r>
              <a:rPr lang="en-GB" dirty="0" smtClean="0"/>
              <a:t>The larvae leave the faeces and burry themselves in moist damp soil.</a:t>
            </a:r>
            <a:endParaRPr lang="en-GB"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4082"/>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85000" lnSpcReduction="20000"/>
          </a:bodyPr>
          <a:lstStyle/>
          <a:p>
            <a:r>
              <a:rPr lang="en-GB" dirty="0" smtClean="0"/>
              <a:t>These larvae are not infective before they have changed into </a:t>
            </a:r>
            <a:r>
              <a:rPr lang="en-GB" dirty="0" err="1" smtClean="0"/>
              <a:t>filariform</a:t>
            </a:r>
            <a:r>
              <a:rPr lang="en-GB" dirty="0" smtClean="0"/>
              <a:t> stage</a:t>
            </a:r>
          </a:p>
          <a:p>
            <a:endParaRPr lang="en-GB" dirty="0" smtClean="0"/>
          </a:p>
          <a:p>
            <a:r>
              <a:rPr lang="en-GB" dirty="0" smtClean="0"/>
              <a:t>This occurs after about 5 days.</a:t>
            </a:r>
          </a:p>
          <a:p>
            <a:endParaRPr lang="en-GB" dirty="0" smtClean="0"/>
          </a:p>
          <a:p>
            <a:r>
              <a:rPr lang="en-GB" dirty="0" smtClean="0"/>
              <a:t>The </a:t>
            </a:r>
            <a:r>
              <a:rPr lang="en-GB" dirty="0" err="1" smtClean="0"/>
              <a:t>filariform</a:t>
            </a:r>
            <a:r>
              <a:rPr lang="en-GB" dirty="0" smtClean="0"/>
              <a:t> larvae attach themselves to the grass and as soon as they are touched by human leg or foot, they penetrate actively through the skin and reach the lungs via blood stream through the venous system</a:t>
            </a:r>
          </a:p>
          <a:p>
            <a:pPr>
              <a:buNone/>
            </a:pPr>
            <a:endParaRPr lang="en-GB" dirty="0" smtClean="0"/>
          </a:p>
          <a:p>
            <a:r>
              <a:rPr lang="en-GB" dirty="0" smtClean="0"/>
              <a:t>In the lungs, they penetrate the alveoli and carried up passively through </a:t>
            </a:r>
            <a:r>
              <a:rPr lang="en-GB" dirty="0" err="1" smtClean="0"/>
              <a:t>bronchioli</a:t>
            </a:r>
            <a:r>
              <a:rPr lang="en-GB" dirty="0" smtClean="0"/>
              <a:t>, and trachea to the larynx</a:t>
            </a:r>
          </a:p>
          <a:p>
            <a:endParaRPr lang="en-GB" dirty="0" smtClean="0"/>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t>Next they are swallowed and reach the duodenum 3-5days after penetrating the skin</a:t>
            </a:r>
          </a:p>
          <a:p>
            <a:endParaRPr lang="en-GB" dirty="0" smtClean="0"/>
          </a:p>
          <a:p>
            <a:r>
              <a:rPr lang="en-GB" dirty="0" smtClean="0"/>
              <a:t>The worms are attached to the mucous with hook-like teeth in their buccal cavity..</a:t>
            </a:r>
          </a:p>
          <a:p>
            <a:endParaRPr lang="en-GB" dirty="0" smtClean="0"/>
          </a:p>
          <a:p>
            <a:r>
              <a:rPr lang="en-GB" dirty="0" smtClean="0"/>
              <a:t>and the whole cycle is complete in 40days</a:t>
            </a:r>
            <a:endParaRPr lang="en-GB"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HOOKWORM LIFE CYCLE</a:t>
            </a:r>
            <a:endParaRPr lang="en-GB" dirty="0">
              <a:solidFill>
                <a:srgbClr val="FF0000"/>
              </a:solidFill>
            </a:endParaRPr>
          </a:p>
        </p:txBody>
      </p:sp>
      <p:pic>
        <p:nvPicPr>
          <p:cNvPr id="4098" name="Picture 2" descr="C:\Users\cynthia\Desktop\hookworm_lifecycle.gif"/>
          <p:cNvPicPr>
            <a:picLocks noGrp="1" noChangeAspect="1" noChangeArrowheads="1"/>
          </p:cNvPicPr>
          <p:nvPr>
            <p:ph idx="1"/>
          </p:nvPr>
        </p:nvPicPr>
        <p:blipFill>
          <a:blip r:embed="rId2" cstate="print"/>
          <a:srcRect/>
          <a:stretch>
            <a:fillRect/>
          </a:stretch>
        </p:blipFill>
        <p:spPr bwMode="auto">
          <a:xfrm>
            <a:off x="755576" y="980728"/>
            <a:ext cx="7992888" cy="532859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normAutofit fontScale="77500" lnSpcReduction="20000"/>
          </a:bodyPr>
          <a:lstStyle/>
          <a:p>
            <a:r>
              <a:rPr lang="en-GB" dirty="0" smtClean="0">
                <a:solidFill>
                  <a:srgbClr val="FF0000"/>
                </a:solidFill>
              </a:rPr>
              <a:t>Laboratory-confirmed case: </a:t>
            </a:r>
            <a:r>
              <a:rPr lang="en-GB" dirty="0" smtClean="0"/>
              <a:t>a case that is confirmed by one or more of the laboratory methods listed in the case definition under Laboratory Criteria for Diagnosis. Although other laboratory methods can be used in clinical diagnosis, only those listed are accepted as laboratory confirmation for national reporting purposes.</a:t>
            </a:r>
          </a:p>
          <a:p>
            <a:pPr>
              <a:buNone/>
            </a:pPr>
            <a:endParaRPr lang="en-GB" dirty="0" smtClean="0"/>
          </a:p>
          <a:p>
            <a:r>
              <a:rPr lang="en-GB" b="1" dirty="0" smtClean="0">
                <a:solidFill>
                  <a:srgbClr val="FF0000"/>
                </a:solidFill>
              </a:rPr>
              <a:t>Probable Case:</a:t>
            </a:r>
            <a:r>
              <a:rPr lang="en-GB" dirty="0" smtClean="0">
                <a:solidFill>
                  <a:srgbClr val="FF0000"/>
                </a:solidFill>
              </a:rPr>
              <a:t> </a:t>
            </a:r>
            <a:r>
              <a:rPr lang="en-GB" dirty="0" smtClean="0"/>
              <a:t>A clinically compatible case without laboratory confirmation, but is epidemiologically linked to a confirmed case.</a:t>
            </a:r>
          </a:p>
          <a:p>
            <a:pPr>
              <a:buNone/>
            </a:pPr>
            <a:endParaRPr lang="en-GB" dirty="0" smtClean="0"/>
          </a:p>
          <a:p>
            <a:r>
              <a:rPr lang="en-GB" dirty="0" smtClean="0">
                <a:solidFill>
                  <a:srgbClr val="FF0000"/>
                </a:solidFill>
              </a:rPr>
              <a:t>Supportive or presumptive laboratory results</a:t>
            </a:r>
            <a:r>
              <a:rPr lang="en-GB" dirty="0" smtClean="0"/>
              <a:t>: specified laboratory results that are consistent with the diagnosis</a:t>
            </a:r>
          </a:p>
          <a:p>
            <a:pPr>
              <a:buNone/>
            </a:pPr>
            <a:endParaRPr lang="en-GB" dirty="0" smtClean="0"/>
          </a:p>
          <a:p>
            <a:r>
              <a:rPr lang="en-GB" b="1" dirty="0" smtClean="0">
                <a:solidFill>
                  <a:srgbClr val="FF0000"/>
                </a:solidFill>
              </a:rPr>
              <a:t>Suspect Case:</a:t>
            </a:r>
            <a:r>
              <a:rPr lang="en-GB" dirty="0" smtClean="0">
                <a:solidFill>
                  <a:srgbClr val="FF0000"/>
                </a:solidFill>
              </a:rPr>
              <a:t> </a:t>
            </a:r>
            <a:r>
              <a:rPr lang="en-GB" dirty="0" smtClean="0"/>
              <a:t>These are cases </a:t>
            </a:r>
            <a:r>
              <a:rPr lang="en-GB" smtClean="0"/>
              <a:t>in which </a:t>
            </a:r>
            <a:r>
              <a:rPr lang="en-GB" dirty="0" smtClean="0"/>
              <a:t>recovery is adequate but illness cannot be fully explained by an alternative diagnosis</a:t>
            </a:r>
          </a:p>
          <a:p>
            <a:endParaRPr lang="en-GB"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FF0000"/>
                </a:solidFill>
              </a:rPr>
              <a:t>CLINICAL PICTURE:</a:t>
            </a:r>
          </a:p>
          <a:p>
            <a:r>
              <a:rPr lang="en-GB" dirty="0" err="1" smtClean="0"/>
              <a:t>Pruritic</a:t>
            </a:r>
            <a:r>
              <a:rPr lang="en-GB" dirty="0" smtClean="0"/>
              <a:t> dermatitis or ground itch at the site of penetration</a:t>
            </a:r>
          </a:p>
          <a:p>
            <a:endParaRPr lang="en-GB" dirty="0" smtClean="0"/>
          </a:p>
          <a:p>
            <a:r>
              <a:rPr lang="en-GB" dirty="0" smtClean="0"/>
              <a:t>Ground itch is most common in the toes and on the sole of the feet</a:t>
            </a:r>
          </a:p>
          <a:p>
            <a:endParaRPr lang="en-GB" dirty="0" smtClean="0"/>
          </a:p>
          <a:p>
            <a:r>
              <a:rPr lang="en-GB" dirty="0" smtClean="0"/>
              <a:t>Coughing, and wheezing, especially when the larvae is migrating through the lungs</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4997152"/>
          </a:xfrm>
        </p:spPr>
        <p:txBody>
          <a:bodyPr/>
          <a:lstStyle/>
          <a:p>
            <a:r>
              <a:rPr lang="en-GB" dirty="0" smtClean="0"/>
              <a:t>Abdominal pains, distension and diarrhoea</a:t>
            </a:r>
          </a:p>
          <a:p>
            <a:endParaRPr lang="en-GB" dirty="0" smtClean="0"/>
          </a:p>
          <a:p>
            <a:r>
              <a:rPr lang="en-GB" dirty="0" smtClean="0"/>
              <a:t>In heavy infection diarrhoea is mixed with blood</a:t>
            </a:r>
          </a:p>
          <a:p>
            <a:endParaRPr lang="en-GB" dirty="0" smtClean="0"/>
          </a:p>
          <a:p>
            <a:r>
              <a:rPr lang="en-GB" dirty="0" smtClean="0"/>
              <a:t>The symptoms may be mistaken with those for duodenal and gastric ulcers</a:t>
            </a:r>
          </a:p>
          <a:p>
            <a:r>
              <a:rPr lang="en-GB" dirty="0" smtClean="0"/>
              <a:t>Iron deficiency anaemia, usually occurs when the heavy hookworm load overtakes the iron reserves</a:t>
            </a: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4082"/>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lnSpcReduction="10000"/>
          </a:bodyPr>
          <a:lstStyle/>
          <a:p>
            <a:r>
              <a:rPr lang="en-GB" dirty="0" smtClean="0">
                <a:solidFill>
                  <a:srgbClr val="FF0000"/>
                </a:solidFill>
              </a:rPr>
              <a:t>DIAGNOSIS</a:t>
            </a:r>
          </a:p>
          <a:p>
            <a:r>
              <a:rPr lang="en-GB" dirty="0" smtClean="0"/>
              <a:t>Established by finding out the characteristics of hookworm eggs in the faeces through stool examination under a microscopy. </a:t>
            </a:r>
          </a:p>
          <a:p>
            <a:endParaRPr lang="en-GB" dirty="0" smtClean="0"/>
          </a:p>
          <a:p>
            <a:r>
              <a:rPr lang="en-GB" dirty="0" smtClean="0">
                <a:solidFill>
                  <a:srgbClr val="FF0000"/>
                </a:solidFill>
              </a:rPr>
              <a:t>Management/Treatment</a:t>
            </a:r>
          </a:p>
          <a:p>
            <a:r>
              <a:rPr lang="en-GB" dirty="0" err="1" smtClean="0"/>
              <a:t>Mabendazole</a:t>
            </a:r>
            <a:r>
              <a:rPr lang="en-GB" dirty="0" smtClean="0"/>
              <a:t> 100mg twice a day for 3 days</a:t>
            </a:r>
          </a:p>
          <a:p>
            <a:endParaRPr lang="en-GB" dirty="0" smtClean="0"/>
          </a:p>
          <a:p>
            <a:r>
              <a:rPr lang="en-GB" dirty="0" err="1" smtClean="0"/>
              <a:t>Levamisole</a:t>
            </a:r>
            <a:r>
              <a:rPr lang="en-GB" dirty="0" smtClean="0"/>
              <a:t> (</a:t>
            </a:r>
            <a:r>
              <a:rPr lang="en-GB" dirty="0" err="1" smtClean="0"/>
              <a:t>ketrax</a:t>
            </a:r>
            <a:r>
              <a:rPr lang="en-GB" dirty="0" smtClean="0"/>
              <a:t>) 3 tablets single dose. Can be used in mixed infection though not effective to </a:t>
            </a:r>
            <a:r>
              <a:rPr lang="en-GB" i="1" dirty="0" err="1" smtClean="0"/>
              <a:t>Nacator</a:t>
            </a:r>
            <a:r>
              <a:rPr lang="en-GB" i="1" dirty="0" smtClean="0"/>
              <a:t>, </a:t>
            </a:r>
            <a:r>
              <a:rPr lang="en-GB" dirty="0" smtClean="0"/>
              <a:t>the most common hookworm</a:t>
            </a:r>
          </a:p>
          <a:p>
            <a:endParaRPr lang="en-GB"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Oral iron (ferrous sulphate) 200mg 3 times a day for at least two months (adults)</a:t>
            </a:r>
          </a:p>
          <a:p>
            <a:endParaRPr lang="en-GB" dirty="0" smtClean="0"/>
          </a:p>
          <a:p>
            <a:r>
              <a:rPr lang="en-GB" dirty="0" smtClean="0"/>
              <a:t>For children, 200mg once or twice a day for at least 2 months</a:t>
            </a:r>
          </a:p>
          <a:p>
            <a:endParaRPr lang="en-GB"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0" y="764704"/>
            <a:ext cx="9144000" cy="6093296"/>
          </a:xfrm>
        </p:spPr>
        <p:txBody>
          <a:bodyPr>
            <a:normAutofit fontScale="85000" lnSpcReduction="20000"/>
          </a:bodyPr>
          <a:lstStyle/>
          <a:p>
            <a:r>
              <a:rPr lang="en-GB" dirty="0" smtClean="0">
                <a:solidFill>
                  <a:srgbClr val="FF0000"/>
                </a:solidFill>
              </a:rPr>
              <a:t>PREVENTION AND CONTROL</a:t>
            </a:r>
          </a:p>
          <a:p>
            <a:r>
              <a:rPr lang="en-GB" dirty="0" smtClean="0"/>
              <a:t>Protective shoes should be worn during work in the field or around the house</a:t>
            </a:r>
          </a:p>
          <a:p>
            <a:endParaRPr lang="en-GB" dirty="0" smtClean="0"/>
          </a:p>
          <a:p>
            <a:r>
              <a:rPr lang="en-GB" dirty="0" smtClean="0"/>
              <a:t>Proper disposal of faeces is the only way to eradicate hookworm infections</a:t>
            </a:r>
          </a:p>
          <a:p>
            <a:endParaRPr lang="en-GB" dirty="0" smtClean="0"/>
          </a:p>
          <a:p>
            <a:r>
              <a:rPr lang="en-GB" dirty="0" smtClean="0"/>
              <a:t>Deworming campaigns or mass treatment should be advocated.</a:t>
            </a:r>
          </a:p>
          <a:p>
            <a:endParaRPr lang="en-GB" dirty="0" smtClean="0"/>
          </a:p>
          <a:p>
            <a:r>
              <a:rPr lang="en-GB" dirty="0" smtClean="0"/>
              <a:t>Health education on balanced diet to prevent anaemia and personal hygiene </a:t>
            </a:r>
          </a:p>
          <a:p>
            <a:endParaRPr lang="en-GB" dirty="0" smtClean="0"/>
          </a:p>
          <a:p>
            <a:r>
              <a:rPr lang="en-GB" dirty="0" smtClean="0"/>
              <a:t>Regular examination by mothers and health workers to detect anaemia</a:t>
            </a: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STRONGYLOIDIASIS </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lstStyle/>
          <a:p>
            <a:r>
              <a:rPr lang="en-GB" dirty="0" smtClean="0">
                <a:solidFill>
                  <a:srgbClr val="FF0000"/>
                </a:solidFill>
              </a:rPr>
              <a:t>INTRODUCTION :</a:t>
            </a:r>
          </a:p>
          <a:p>
            <a:r>
              <a:rPr lang="en-GB" dirty="0" smtClean="0"/>
              <a:t>Is an infection caused by </a:t>
            </a:r>
            <a:r>
              <a:rPr lang="en-GB" i="1" dirty="0" err="1" smtClean="0">
                <a:solidFill>
                  <a:srgbClr val="FF0000"/>
                </a:solidFill>
              </a:rPr>
              <a:t>strongyloides</a:t>
            </a:r>
            <a:r>
              <a:rPr lang="en-GB" i="1" dirty="0" smtClean="0">
                <a:solidFill>
                  <a:srgbClr val="FF0000"/>
                </a:solidFill>
              </a:rPr>
              <a:t> </a:t>
            </a:r>
            <a:r>
              <a:rPr lang="en-GB" i="1" dirty="0" err="1" smtClean="0">
                <a:solidFill>
                  <a:srgbClr val="FF0000"/>
                </a:solidFill>
              </a:rPr>
              <a:t>stercoralis</a:t>
            </a:r>
            <a:r>
              <a:rPr lang="en-GB" dirty="0" smtClean="0"/>
              <a:t>.</a:t>
            </a:r>
          </a:p>
          <a:p>
            <a:endParaRPr lang="en-GB" dirty="0" smtClean="0"/>
          </a:p>
          <a:p>
            <a:r>
              <a:rPr lang="en-GB" dirty="0" smtClean="0"/>
              <a:t>The adult female worm live in the duodenum and jejunum</a:t>
            </a:r>
          </a:p>
          <a:p>
            <a:endParaRPr lang="en-GB" dirty="0" smtClean="0"/>
          </a:p>
          <a:p>
            <a:r>
              <a:rPr lang="en-GB" dirty="0" smtClean="0"/>
              <a:t>Most infections are asymptomatic</a:t>
            </a:r>
          </a:p>
          <a:p>
            <a:endParaRPr lang="en-GB" dirty="0" smtClean="0"/>
          </a:p>
          <a:p>
            <a:r>
              <a:rPr lang="en-GB" dirty="0" smtClean="0"/>
              <a:t>Can persist for decades without further exposure of the host to infective larvae.</a:t>
            </a:r>
          </a:p>
          <a:p>
            <a:endParaRPr lang="en-GB" dirty="0" smtClean="0"/>
          </a:p>
          <a:p>
            <a:endParaRPr lang="en-GB"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t>The rest of the cycle is like hookworm</a:t>
            </a:r>
          </a:p>
          <a:p>
            <a:pPr>
              <a:buNone/>
            </a:pPr>
            <a:endParaRPr lang="en-GB" dirty="0" smtClean="0"/>
          </a:p>
          <a:p>
            <a:r>
              <a:rPr lang="en-GB" dirty="0" smtClean="0"/>
              <a:t>Endogenous re-infection occurs within the bowel when the larvae became infective and penetrate the bowel wall.</a:t>
            </a:r>
            <a:endParaRPr lang="en-GB"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10000"/>
          </a:bodyPr>
          <a:lstStyle/>
          <a:p>
            <a:r>
              <a:rPr lang="en-GB" dirty="0" smtClean="0">
                <a:solidFill>
                  <a:srgbClr val="FF0000"/>
                </a:solidFill>
              </a:rPr>
              <a:t>LIFE CYCLE</a:t>
            </a:r>
          </a:p>
          <a:p>
            <a:r>
              <a:rPr lang="en-GB" dirty="0" err="1" smtClean="0"/>
              <a:t>Strongyloides</a:t>
            </a:r>
            <a:r>
              <a:rPr lang="en-GB" dirty="0" smtClean="0"/>
              <a:t> can undergo a free living cycle of development in addition to the parasitic cycle of development found in other nematodes.</a:t>
            </a:r>
          </a:p>
          <a:p>
            <a:endParaRPr lang="en-GB" dirty="0" smtClean="0"/>
          </a:p>
          <a:p>
            <a:r>
              <a:rPr lang="en-GB" dirty="0" smtClean="0"/>
              <a:t>This adaptability facilitates the parasites survival in the absence of mammalian host.</a:t>
            </a:r>
          </a:p>
          <a:p>
            <a:endParaRPr lang="en-GB" dirty="0" smtClean="0"/>
          </a:p>
          <a:p>
            <a:r>
              <a:rPr lang="en-GB" dirty="0" smtClean="0"/>
              <a:t>The larvae may therefore develop into </a:t>
            </a:r>
            <a:r>
              <a:rPr lang="en-GB" dirty="0" smtClean="0">
                <a:solidFill>
                  <a:srgbClr val="FF0000"/>
                </a:solidFill>
              </a:rPr>
              <a:t>free-living adults </a:t>
            </a:r>
            <a:r>
              <a:rPr lang="en-GB" dirty="0" smtClean="0"/>
              <a:t>which continue </a:t>
            </a:r>
            <a:r>
              <a:rPr lang="en-GB" dirty="0" smtClean="0">
                <a:solidFill>
                  <a:srgbClr val="FF0000"/>
                </a:solidFill>
              </a:rPr>
              <a:t>to reproduce outside the body </a:t>
            </a:r>
            <a:r>
              <a:rPr lang="en-GB" dirty="0" smtClean="0"/>
              <a:t>or they may develop directly into infective </a:t>
            </a:r>
            <a:r>
              <a:rPr lang="en-GB" dirty="0" err="1" smtClean="0"/>
              <a:t>filariform</a:t>
            </a:r>
            <a:r>
              <a:rPr lang="en-GB" dirty="0" smtClean="0"/>
              <a:t> larvae which penetrate the skin.</a:t>
            </a:r>
          </a:p>
          <a:p>
            <a:endParaRPr lang="en-GB"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en-GB" dirty="0" smtClean="0">
                <a:solidFill>
                  <a:srgbClr val="FF0000"/>
                </a:solidFill>
              </a:rPr>
              <a:t>Cont…….</a:t>
            </a:r>
            <a:endParaRPr lang="en-GB" dirty="0">
              <a:solidFill>
                <a:srgbClr val="FF0000"/>
              </a:solidFill>
            </a:endParaRPr>
          </a:p>
        </p:txBody>
      </p:sp>
      <p:pic>
        <p:nvPicPr>
          <p:cNvPr id="5122" name="Picture 2" descr="C:\Users\cynthia\Desktop\strongyloides_lifecycle 1.gif"/>
          <p:cNvPicPr>
            <a:picLocks noGrp="1" noChangeAspect="1" noChangeArrowheads="1"/>
          </p:cNvPicPr>
          <p:nvPr>
            <p:ph idx="1"/>
          </p:nvPr>
        </p:nvPicPr>
        <p:blipFill>
          <a:blip r:embed="rId3" cstate="print"/>
          <a:srcRect/>
          <a:stretch>
            <a:fillRect/>
          </a:stretch>
        </p:blipFill>
        <p:spPr bwMode="auto">
          <a:xfrm>
            <a:off x="539552" y="1556792"/>
            <a:ext cx="8208911" cy="4896544"/>
          </a:xfrm>
          <a:prstGeom prst="rect">
            <a:avLst/>
          </a:prstGeom>
          <a:noFill/>
        </p:spPr>
      </p:pic>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94122"/>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EPIDEMIOLOGY</a:t>
            </a:r>
          </a:p>
          <a:p>
            <a:r>
              <a:rPr lang="en-GB" dirty="0" smtClean="0"/>
              <a:t>Is common in warm, moist environments</a:t>
            </a:r>
          </a:p>
          <a:p>
            <a:r>
              <a:rPr lang="en-GB" dirty="0" smtClean="0"/>
              <a:t>Humans are the principle hosts.</a:t>
            </a:r>
          </a:p>
          <a:p>
            <a:endParaRPr lang="en-GB" dirty="0" smtClean="0"/>
          </a:p>
          <a:p>
            <a:r>
              <a:rPr lang="en-GB" dirty="0" smtClean="0"/>
              <a:t>The disease is prevalent in overcrowded areas with poor sanitation</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fontScale="90000"/>
          </a:bodyPr>
          <a:lstStyle/>
          <a:p>
            <a:r>
              <a:rPr lang="en-GB" b="1" dirty="0" smtClean="0">
                <a:solidFill>
                  <a:srgbClr val="FF0000"/>
                </a:solidFill>
              </a:rPr>
              <a:t>Classification of communicable disease</a:t>
            </a:r>
            <a:endParaRPr lang="en-GB" b="1" dirty="0">
              <a:solidFill>
                <a:srgbClr val="FF0000"/>
              </a:solidFill>
            </a:endParaRPr>
          </a:p>
        </p:txBody>
      </p:sp>
      <p:sp>
        <p:nvSpPr>
          <p:cNvPr id="5" name="Content Placeholder 4"/>
          <p:cNvSpPr>
            <a:spLocks noGrp="1"/>
          </p:cNvSpPr>
          <p:nvPr>
            <p:ph idx="1"/>
          </p:nvPr>
        </p:nvSpPr>
        <p:spPr>
          <a:xfrm>
            <a:off x="0" y="1124744"/>
            <a:ext cx="9144000" cy="5733256"/>
          </a:xfrm>
        </p:spPr>
        <p:txBody>
          <a:bodyPr/>
          <a:lstStyle/>
          <a:p>
            <a:r>
              <a:rPr lang="en-GB" dirty="0" smtClean="0"/>
              <a:t>There are various ways of classifying communicable diseases,</a:t>
            </a:r>
          </a:p>
          <a:p>
            <a:r>
              <a:rPr lang="en-GB" dirty="0" smtClean="0"/>
              <a:t> the classification below is the one that is considered to be best for ease of understanding. </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solidFill>
                  <a:srgbClr val="FF0000"/>
                </a:solidFill>
              </a:rPr>
              <a:t>CLINICAL PICTURE</a:t>
            </a:r>
          </a:p>
          <a:p>
            <a:endParaRPr lang="en-GB" dirty="0" smtClean="0"/>
          </a:p>
          <a:p>
            <a:r>
              <a:rPr lang="en-GB" dirty="0" smtClean="0"/>
              <a:t>In heavy infections, the number of worms in the mucosa may interfere with the normal function of the bowel resulting in </a:t>
            </a:r>
            <a:r>
              <a:rPr lang="en-GB" dirty="0" smtClean="0">
                <a:solidFill>
                  <a:srgbClr val="FF0000"/>
                </a:solidFill>
              </a:rPr>
              <a:t>mal-absorption</a:t>
            </a:r>
            <a:r>
              <a:rPr lang="en-GB" dirty="0" smtClean="0"/>
              <a:t> and diarrhoea</a:t>
            </a:r>
          </a:p>
          <a:p>
            <a:endParaRPr lang="en-GB" dirty="0" smtClean="0"/>
          </a:p>
          <a:p>
            <a:r>
              <a:rPr lang="en-GB" dirty="0" smtClean="0"/>
              <a:t>The continuous re-infection may cause</a:t>
            </a:r>
            <a:r>
              <a:rPr lang="en-GB" dirty="0" smtClean="0">
                <a:solidFill>
                  <a:srgbClr val="FF0000"/>
                </a:solidFill>
              </a:rPr>
              <a:t> urticaria </a:t>
            </a:r>
            <a:r>
              <a:rPr lang="en-GB" dirty="0" smtClean="0"/>
              <a:t>and other hypersensitivity reactions</a:t>
            </a:r>
          </a:p>
          <a:p>
            <a:endParaRPr lang="en-GB"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692696"/>
            <a:ext cx="9144000" cy="6165304"/>
          </a:xfrm>
        </p:spPr>
        <p:txBody>
          <a:bodyPr>
            <a:normAutofit/>
          </a:bodyPr>
          <a:lstStyle/>
          <a:p>
            <a:r>
              <a:rPr lang="en-GB" dirty="0" smtClean="0">
                <a:solidFill>
                  <a:srgbClr val="FF0000"/>
                </a:solidFill>
              </a:rPr>
              <a:t>DIAGNOSIS</a:t>
            </a:r>
          </a:p>
          <a:p>
            <a:r>
              <a:rPr lang="en-GB" dirty="0" smtClean="0"/>
              <a:t>Examination of a fresh stool specimen</a:t>
            </a:r>
          </a:p>
          <a:p>
            <a:endParaRPr lang="en-GB" dirty="0" smtClean="0"/>
          </a:p>
          <a:p>
            <a:r>
              <a:rPr lang="en-GB" dirty="0" smtClean="0">
                <a:solidFill>
                  <a:srgbClr val="FF0000"/>
                </a:solidFill>
              </a:rPr>
              <a:t>MANAGEMENT</a:t>
            </a:r>
          </a:p>
          <a:p>
            <a:r>
              <a:rPr lang="en-GB" dirty="0" smtClean="0"/>
              <a:t>Both asymptomatic and symptomatic </a:t>
            </a:r>
            <a:r>
              <a:rPr lang="en-GB" dirty="0" err="1" smtClean="0"/>
              <a:t>strogyloides</a:t>
            </a:r>
            <a:r>
              <a:rPr lang="en-GB" dirty="0" smtClean="0"/>
              <a:t> must be treated because of the potential for fatal hyper-infection</a:t>
            </a:r>
          </a:p>
          <a:p>
            <a:r>
              <a:rPr lang="en-GB" dirty="0" smtClean="0"/>
              <a:t>Drug of choice is </a:t>
            </a:r>
            <a:r>
              <a:rPr lang="en-GB" dirty="0" err="1" smtClean="0"/>
              <a:t>Ivermectin</a:t>
            </a:r>
            <a:r>
              <a:rPr lang="en-GB" dirty="0" smtClean="0"/>
              <a:t> 200mcg/kg once a day for 2 days</a:t>
            </a:r>
          </a:p>
          <a:p>
            <a:endParaRPr lang="en-GB" dirty="0" smtClean="0"/>
          </a:p>
          <a:p>
            <a:endParaRPr lang="en-GB"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179512" y="1600200"/>
            <a:ext cx="8784976" cy="5069160"/>
          </a:xfrm>
        </p:spPr>
        <p:txBody>
          <a:bodyPr/>
          <a:lstStyle/>
          <a:p>
            <a:r>
              <a:rPr lang="en-GB" dirty="0" smtClean="0"/>
              <a:t>Alternatives are: Albendazole 400mg twice a day for 2-3 days</a:t>
            </a:r>
          </a:p>
          <a:p>
            <a:endParaRPr lang="en-GB" dirty="0" smtClean="0"/>
          </a:p>
          <a:p>
            <a:r>
              <a:rPr lang="en-GB" dirty="0" smtClean="0"/>
              <a:t>Mebendazole 100mg 3 times a day for 3 days</a:t>
            </a:r>
          </a:p>
          <a:p>
            <a:endParaRPr lang="en-GB" dirty="0" smtClean="0"/>
          </a:p>
          <a:p>
            <a:r>
              <a:rPr lang="en-GB" dirty="0" smtClean="0"/>
              <a:t>Thiabendazole 25mg/kg twice daily for 2 days </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20000"/>
          </a:bodyPr>
          <a:lstStyle/>
          <a:p>
            <a:r>
              <a:rPr lang="en-GB" dirty="0" smtClean="0">
                <a:solidFill>
                  <a:srgbClr val="FF0000"/>
                </a:solidFill>
              </a:rPr>
              <a:t>TAENIASIS</a:t>
            </a:r>
          </a:p>
          <a:p>
            <a:r>
              <a:rPr lang="en-GB" sz="2800" dirty="0" smtClean="0">
                <a:solidFill>
                  <a:srgbClr val="FF0000"/>
                </a:solidFill>
              </a:rPr>
              <a:t>INTRODUCTION</a:t>
            </a:r>
            <a:r>
              <a:rPr lang="en-GB" sz="2800" dirty="0" smtClean="0"/>
              <a:t>:</a:t>
            </a:r>
          </a:p>
          <a:p>
            <a:r>
              <a:rPr lang="en-GB" dirty="0" smtClean="0"/>
              <a:t>Is an infection of humans by tapeworms</a:t>
            </a:r>
          </a:p>
          <a:p>
            <a:endParaRPr lang="en-GB" dirty="0" smtClean="0"/>
          </a:p>
          <a:p>
            <a:r>
              <a:rPr lang="en-GB" dirty="0" smtClean="0"/>
              <a:t>The </a:t>
            </a:r>
            <a:r>
              <a:rPr lang="en-GB" dirty="0" err="1" smtClean="0"/>
              <a:t>cysticercus</a:t>
            </a:r>
            <a:r>
              <a:rPr lang="en-GB" dirty="0" smtClean="0"/>
              <a:t> stage of </a:t>
            </a:r>
            <a:r>
              <a:rPr lang="en-GB" i="1" dirty="0" err="1" smtClean="0"/>
              <a:t>taenia</a:t>
            </a:r>
            <a:r>
              <a:rPr lang="en-GB" i="1" dirty="0" smtClean="0"/>
              <a:t> </a:t>
            </a:r>
            <a:r>
              <a:rPr lang="en-GB" i="1" dirty="0" err="1" smtClean="0"/>
              <a:t>solium</a:t>
            </a:r>
            <a:r>
              <a:rPr lang="en-GB" i="1" dirty="0" smtClean="0"/>
              <a:t> </a:t>
            </a:r>
            <a:r>
              <a:rPr lang="en-GB" dirty="0" smtClean="0"/>
              <a:t>in human can cause serious problems such as </a:t>
            </a:r>
            <a:r>
              <a:rPr lang="en-GB" dirty="0" smtClean="0">
                <a:solidFill>
                  <a:srgbClr val="FF0000"/>
                </a:solidFill>
              </a:rPr>
              <a:t>epilepsy and death</a:t>
            </a:r>
          </a:p>
          <a:p>
            <a:endParaRPr lang="en-GB" dirty="0" smtClean="0"/>
          </a:p>
          <a:p>
            <a:r>
              <a:rPr lang="en-GB" dirty="0" smtClean="0">
                <a:solidFill>
                  <a:srgbClr val="FF0000"/>
                </a:solidFill>
              </a:rPr>
              <a:t>EPIDEMIOLOGY</a:t>
            </a:r>
          </a:p>
          <a:p>
            <a:r>
              <a:rPr lang="en-GB" sz="2800" dirty="0" smtClean="0"/>
              <a:t>Most cases of </a:t>
            </a:r>
            <a:r>
              <a:rPr lang="en-GB" sz="2800" dirty="0" err="1" smtClean="0"/>
              <a:t>taeniasis</a:t>
            </a:r>
            <a:r>
              <a:rPr lang="en-GB" sz="2800" dirty="0" smtClean="0"/>
              <a:t> reported in eastern Africa are caused by </a:t>
            </a:r>
            <a:r>
              <a:rPr lang="en-GB" sz="2800" i="1" dirty="0" err="1" smtClean="0"/>
              <a:t>Taenia</a:t>
            </a:r>
            <a:r>
              <a:rPr lang="en-GB" sz="2800" i="1" dirty="0" smtClean="0"/>
              <a:t> </a:t>
            </a:r>
            <a:r>
              <a:rPr lang="en-GB" sz="2800" i="1" dirty="0" err="1" smtClean="0"/>
              <a:t>saginata</a:t>
            </a:r>
            <a:r>
              <a:rPr lang="en-GB" sz="2800" i="1" dirty="0" smtClean="0"/>
              <a:t> </a:t>
            </a:r>
            <a:r>
              <a:rPr lang="en-GB" sz="2800" dirty="0" smtClean="0">
                <a:solidFill>
                  <a:srgbClr val="FF0000"/>
                </a:solidFill>
              </a:rPr>
              <a:t>(beef tapeworm).</a:t>
            </a:r>
          </a:p>
          <a:p>
            <a:endParaRPr lang="en-GB" sz="2800" dirty="0" smtClean="0"/>
          </a:p>
          <a:p>
            <a:r>
              <a:rPr lang="en-GB" sz="2800" dirty="0" smtClean="0"/>
              <a:t>The disease is common in areas where beef is eaten raw or lightly cooked </a:t>
            </a:r>
          </a:p>
          <a:p>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t>CONT……..</a:t>
            </a:r>
            <a:endParaRPr lang="en-GB" dirty="0"/>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solidFill>
                  <a:srgbClr val="FF0000"/>
                </a:solidFill>
              </a:rPr>
              <a:t>LIFE CYCLE</a:t>
            </a:r>
          </a:p>
          <a:p>
            <a:r>
              <a:rPr lang="en-GB" dirty="0" smtClean="0"/>
              <a:t>The adult ribbon-shaped tapeworms live in the small intestine of humans</a:t>
            </a:r>
          </a:p>
          <a:p>
            <a:endParaRPr lang="en-GB" dirty="0" smtClean="0"/>
          </a:p>
          <a:p>
            <a:r>
              <a:rPr lang="en-GB" dirty="0" smtClean="0"/>
              <a:t>Broken segments of the worm containing the gravid uterus and the eggs are passed in the stool</a:t>
            </a:r>
          </a:p>
          <a:p>
            <a:endParaRPr lang="en-GB" dirty="0" smtClean="0"/>
          </a:p>
          <a:p>
            <a:r>
              <a:rPr lang="en-GB" dirty="0" smtClean="0"/>
              <a:t>The eggs are ingested by cows (</a:t>
            </a:r>
            <a:r>
              <a:rPr lang="en-GB" i="1" dirty="0" err="1" smtClean="0">
                <a:solidFill>
                  <a:srgbClr val="FF0000"/>
                </a:solidFill>
              </a:rPr>
              <a:t>Taenia</a:t>
            </a:r>
            <a:r>
              <a:rPr lang="en-GB" i="1" dirty="0" smtClean="0">
                <a:solidFill>
                  <a:srgbClr val="FF0000"/>
                </a:solidFill>
              </a:rPr>
              <a:t> </a:t>
            </a:r>
            <a:r>
              <a:rPr lang="en-GB" i="1" dirty="0" err="1" smtClean="0">
                <a:solidFill>
                  <a:srgbClr val="FF0000"/>
                </a:solidFill>
              </a:rPr>
              <a:t>saginata</a:t>
            </a:r>
            <a:r>
              <a:rPr lang="en-GB" dirty="0" smtClean="0"/>
              <a:t>) or pigs (</a:t>
            </a:r>
            <a:r>
              <a:rPr lang="en-GB" i="1" dirty="0" smtClean="0">
                <a:solidFill>
                  <a:srgbClr val="FF0000"/>
                </a:solidFill>
              </a:rPr>
              <a:t>T. </a:t>
            </a:r>
            <a:r>
              <a:rPr lang="en-GB" i="1" dirty="0" err="1" smtClean="0">
                <a:solidFill>
                  <a:srgbClr val="FF0000"/>
                </a:solidFill>
              </a:rPr>
              <a:t>solium</a:t>
            </a:r>
            <a:r>
              <a:rPr lang="en-GB" dirty="0" smtClean="0"/>
              <a:t>)</a:t>
            </a:r>
          </a:p>
          <a:p>
            <a:endParaRPr lang="en-GB" dirty="0" smtClean="0"/>
          </a:p>
          <a:p>
            <a:r>
              <a:rPr lang="en-GB" dirty="0" smtClean="0"/>
              <a:t>.</a:t>
            </a:r>
            <a:endParaRPr lang="en-GB"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lnSpcReduction="10000"/>
          </a:bodyPr>
          <a:lstStyle/>
          <a:p>
            <a:endParaRPr lang="en-GB" dirty="0" smtClean="0"/>
          </a:p>
          <a:p>
            <a:r>
              <a:rPr lang="en-GB" dirty="0" smtClean="0"/>
              <a:t>In the GIT of the animals, the embryo develops into a 6-hooked larva, the oncosphere (</a:t>
            </a:r>
            <a:r>
              <a:rPr lang="en-GB" dirty="0" smtClean="0">
                <a:solidFill>
                  <a:srgbClr val="FF0000"/>
                </a:solidFill>
              </a:rPr>
              <a:t>larval form of a tapeworm</a:t>
            </a:r>
            <a:r>
              <a:rPr lang="en-GB" dirty="0" smtClean="0"/>
              <a:t>) which penetrates the bowel wall and carried via bloodstream to striated muscles </a:t>
            </a:r>
          </a:p>
          <a:p>
            <a:endParaRPr lang="en-GB" smtClean="0"/>
          </a:p>
          <a:p>
            <a:r>
              <a:rPr lang="en-GB" smtClean="0"/>
              <a:t>Here </a:t>
            </a:r>
            <a:r>
              <a:rPr lang="en-GB" dirty="0" smtClean="0"/>
              <a:t>the larvae, grow and form the infective cysts, known as </a:t>
            </a:r>
            <a:r>
              <a:rPr lang="en-GB" i="1" dirty="0" smtClean="0">
                <a:solidFill>
                  <a:srgbClr val="FF0000"/>
                </a:solidFill>
              </a:rPr>
              <a:t>cysticerci</a:t>
            </a:r>
          </a:p>
          <a:p>
            <a:endParaRPr lang="en-GB" i="1" dirty="0" smtClean="0">
              <a:solidFill>
                <a:srgbClr val="FF0000"/>
              </a:solidFill>
            </a:endParaRPr>
          </a:p>
          <a:p>
            <a:r>
              <a:rPr lang="en-GB" dirty="0" smtClean="0"/>
              <a:t>When a human ingests meat containing cysticerci, the cyst are dissolved by the gastric acid in the stomach to release embryos.</a:t>
            </a:r>
          </a:p>
          <a:p>
            <a:endParaRPr lang="en-GB" dirty="0" smtClean="0"/>
          </a:p>
          <a:p>
            <a:endParaRPr lang="en-GB" dirty="0" smtClean="0">
              <a:solidFill>
                <a:srgbClr val="FF0000"/>
              </a:solidFill>
            </a:endParaRPr>
          </a:p>
          <a:p>
            <a:endParaRPr lang="en-GB" dirty="0" smtClean="0"/>
          </a:p>
          <a:p>
            <a:endParaRPr lang="en-GB" i="1" dirty="0" smtClean="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400600"/>
          </a:xfrm>
        </p:spPr>
        <p:txBody>
          <a:bodyPr/>
          <a:lstStyle/>
          <a:p>
            <a:endParaRPr lang="en-GB" dirty="0" smtClean="0"/>
          </a:p>
          <a:p>
            <a:r>
              <a:rPr lang="en-GB" dirty="0" smtClean="0"/>
              <a:t>The </a:t>
            </a:r>
            <a:r>
              <a:rPr lang="en-GB" i="1" dirty="0" err="1" smtClean="0"/>
              <a:t>Taenia</a:t>
            </a:r>
            <a:r>
              <a:rPr lang="en-GB" i="1" dirty="0" smtClean="0"/>
              <a:t> </a:t>
            </a:r>
            <a:r>
              <a:rPr lang="en-GB" i="1" dirty="0" err="1" smtClean="0"/>
              <a:t>saginata</a:t>
            </a:r>
            <a:r>
              <a:rPr lang="en-GB" i="1" dirty="0" smtClean="0"/>
              <a:t> </a:t>
            </a:r>
            <a:r>
              <a:rPr lang="en-GB" dirty="0" smtClean="0"/>
              <a:t>embryo </a:t>
            </a:r>
            <a:r>
              <a:rPr lang="en-GB" dirty="0" smtClean="0">
                <a:solidFill>
                  <a:srgbClr val="FF0000"/>
                </a:solidFill>
              </a:rPr>
              <a:t>attaches itself to the wall of the bowel by its head and grows into an adult worm</a:t>
            </a:r>
          </a:p>
          <a:p>
            <a:endParaRPr lang="en-GB" dirty="0" smtClean="0">
              <a:solidFill>
                <a:srgbClr val="FF0000"/>
              </a:solidFill>
            </a:endParaRPr>
          </a:p>
          <a:p>
            <a:r>
              <a:rPr lang="en-GB" dirty="0" smtClean="0"/>
              <a:t>The </a:t>
            </a:r>
            <a:r>
              <a:rPr lang="en-GB" i="1" dirty="0" err="1" smtClean="0"/>
              <a:t>Taenia</a:t>
            </a:r>
            <a:r>
              <a:rPr lang="en-GB" i="1" dirty="0" smtClean="0"/>
              <a:t> </a:t>
            </a:r>
            <a:r>
              <a:rPr lang="en-GB" i="1" dirty="0" err="1" smtClean="0"/>
              <a:t>solium</a:t>
            </a:r>
            <a:r>
              <a:rPr lang="en-GB" i="1" dirty="0" smtClean="0"/>
              <a:t> </a:t>
            </a:r>
            <a:r>
              <a:rPr lang="en-GB" dirty="0" smtClean="0"/>
              <a:t>embryos behave differently, by </a:t>
            </a:r>
            <a:r>
              <a:rPr lang="en-GB" dirty="0" smtClean="0">
                <a:solidFill>
                  <a:srgbClr val="FF0000"/>
                </a:solidFill>
              </a:rPr>
              <a:t>penetrating the bowel wall of the human as it does in the pig. </a:t>
            </a:r>
            <a:r>
              <a:rPr lang="en-GB" dirty="0" smtClean="0"/>
              <a:t>Its then carried in the </a:t>
            </a:r>
            <a:r>
              <a:rPr lang="en-GB" dirty="0" smtClean="0">
                <a:solidFill>
                  <a:srgbClr val="FF0000"/>
                </a:solidFill>
              </a:rPr>
              <a:t>bloodstream to organs </a:t>
            </a:r>
            <a:r>
              <a:rPr lang="en-GB" dirty="0" smtClean="0"/>
              <a:t>like striated muscle(e.g.</a:t>
            </a:r>
            <a:r>
              <a:rPr lang="en-GB" dirty="0" smtClean="0">
                <a:solidFill>
                  <a:srgbClr val="FF0000"/>
                </a:solidFill>
              </a:rPr>
              <a:t> skeletal or cardiac</a:t>
            </a:r>
            <a:r>
              <a:rPr lang="en-GB" dirty="0" smtClean="0"/>
              <a:t>) or the brain.</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22114"/>
          </a:xfrm>
        </p:spPr>
        <p:txBody>
          <a:bodyPr>
            <a:normAutofit/>
          </a:bodyPr>
          <a:lstStyle/>
          <a:p>
            <a:r>
              <a:rPr lang="en-GB" sz="3200" dirty="0" smtClean="0">
                <a:solidFill>
                  <a:srgbClr val="FF0000"/>
                </a:solidFill>
              </a:rPr>
              <a:t>TAENIASIS LIFECYCLE</a:t>
            </a:r>
            <a:endParaRPr lang="en-GB" sz="3200" dirty="0">
              <a:solidFill>
                <a:srgbClr val="FF0000"/>
              </a:solidFill>
            </a:endParaRPr>
          </a:p>
        </p:txBody>
      </p:sp>
      <p:pic>
        <p:nvPicPr>
          <p:cNvPr id="1026" name="Picture 2" descr="C:\Users\cynthia\Desktop\taenia_lifecycle.gif"/>
          <p:cNvPicPr>
            <a:picLocks noGrp="1" noChangeAspect="1" noChangeArrowheads="1"/>
          </p:cNvPicPr>
          <p:nvPr>
            <p:ph idx="1"/>
          </p:nvPr>
        </p:nvPicPr>
        <p:blipFill>
          <a:blip r:embed="rId2" cstate="print"/>
          <a:srcRect/>
          <a:stretch>
            <a:fillRect/>
          </a:stretch>
        </p:blipFill>
        <p:spPr bwMode="auto">
          <a:xfrm>
            <a:off x="467544" y="1196752"/>
            <a:ext cx="8208912" cy="5328592"/>
          </a:xfrm>
          <a:prstGeom prst="rect">
            <a:avLst/>
          </a:prstGeom>
          <a:noFill/>
        </p:spPr>
      </p:pic>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lstStyle/>
          <a:p>
            <a:pPr>
              <a:buNone/>
            </a:pPr>
            <a:r>
              <a:rPr lang="en-GB" dirty="0" smtClean="0">
                <a:solidFill>
                  <a:srgbClr val="FF0000"/>
                </a:solidFill>
              </a:rPr>
              <a:t>CLINICAL PICTURE</a:t>
            </a:r>
          </a:p>
          <a:p>
            <a:pPr>
              <a:buNone/>
            </a:pPr>
            <a:endParaRPr lang="en-GB" dirty="0" smtClean="0">
              <a:solidFill>
                <a:srgbClr val="FF0000"/>
              </a:solidFill>
            </a:endParaRPr>
          </a:p>
          <a:p>
            <a:pPr marL="514350" indent="-514350">
              <a:buAutoNum type="arabicPeriod"/>
            </a:pPr>
            <a:r>
              <a:rPr lang="en-GB" dirty="0" smtClean="0">
                <a:solidFill>
                  <a:srgbClr val="FF0000"/>
                </a:solidFill>
              </a:rPr>
              <a:t>For </a:t>
            </a:r>
            <a:r>
              <a:rPr lang="en-GB" i="1" dirty="0" err="1" smtClean="0">
                <a:solidFill>
                  <a:srgbClr val="FF0000"/>
                </a:solidFill>
              </a:rPr>
              <a:t>Taenia</a:t>
            </a:r>
            <a:r>
              <a:rPr lang="en-GB" i="1" dirty="0" smtClean="0">
                <a:solidFill>
                  <a:srgbClr val="FF0000"/>
                </a:solidFill>
              </a:rPr>
              <a:t> </a:t>
            </a:r>
            <a:r>
              <a:rPr lang="en-GB" i="1" dirty="0" err="1" smtClean="0">
                <a:solidFill>
                  <a:srgbClr val="FF0000"/>
                </a:solidFill>
              </a:rPr>
              <a:t>saginata</a:t>
            </a:r>
            <a:endParaRPr lang="en-GB" i="1" dirty="0" smtClean="0">
              <a:solidFill>
                <a:srgbClr val="FF0000"/>
              </a:solidFill>
            </a:endParaRPr>
          </a:p>
          <a:p>
            <a:r>
              <a:rPr lang="en-GB" dirty="0" smtClean="0"/>
              <a:t>Loss of weight</a:t>
            </a:r>
          </a:p>
          <a:p>
            <a:endParaRPr lang="en-GB" dirty="0" smtClean="0"/>
          </a:p>
          <a:p>
            <a:r>
              <a:rPr lang="en-GB" dirty="0" smtClean="0"/>
              <a:t>Abdominal discomfort</a:t>
            </a:r>
          </a:p>
          <a:p>
            <a:endParaRPr lang="en-GB" dirty="0" smtClean="0"/>
          </a:p>
          <a:p>
            <a:r>
              <a:rPr lang="en-GB" dirty="0" err="1" smtClean="0"/>
              <a:t>Pruritus</a:t>
            </a:r>
            <a:r>
              <a:rPr lang="en-GB" dirty="0" smtClean="0"/>
              <a:t> </a:t>
            </a:r>
            <a:r>
              <a:rPr lang="en-GB" dirty="0" err="1" smtClean="0"/>
              <a:t>ani</a:t>
            </a:r>
            <a:r>
              <a:rPr lang="en-GB" dirty="0" smtClean="0"/>
              <a:t> (itching of the anus)</a:t>
            </a:r>
          </a:p>
          <a:p>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2211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pPr>
              <a:buNone/>
            </a:pPr>
            <a:r>
              <a:rPr lang="en-GB" dirty="0" smtClean="0">
                <a:solidFill>
                  <a:srgbClr val="FF0000"/>
                </a:solidFill>
              </a:rPr>
              <a:t>2. For </a:t>
            </a:r>
            <a:r>
              <a:rPr lang="en-GB" i="1" dirty="0" err="1" smtClean="0">
                <a:solidFill>
                  <a:srgbClr val="FF0000"/>
                </a:solidFill>
              </a:rPr>
              <a:t>Taenia</a:t>
            </a:r>
            <a:r>
              <a:rPr lang="en-GB" i="1" dirty="0" smtClean="0">
                <a:solidFill>
                  <a:srgbClr val="FF0000"/>
                </a:solidFill>
              </a:rPr>
              <a:t> </a:t>
            </a:r>
            <a:r>
              <a:rPr lang="en-GB" i="1" dirty="0" err="1" smtClean="0">
                <a:solidFill>
                  <a:srgbClr val="FF0000"/>
                </a:solidFill>
              </a:rPr>
              <a:t>solium</a:t>
            </a:r>
            <a:endParaRPr lang="en-GB" i="1" dirty="0" smtClean="0">
              <a:solidFill>
                <a:srgbClr val="FF0000"/>
              </a:solidFill>
            </a:endParaRPr>
          </a:p>
          <a:p>
            <a:r>
              <a:rPr lang="en-GB" dirty="0" smtClean="0"/>
              <a:t>They are dangerous especially when the cysticerci invade the brain.</a:t>
            </a:r>
          </a:p>
          <a:p>
            <a:endParaRPr lang="en-GB" dirty="0" smtClean="0"/>
          </a:p>
          <a:p>
            <a:r>
              <a:rPr lang="en-GB" dirty="0" smtClean="0"/>
              <a:t>The patient may present with seizures or muscular pains</a:t>
            </a:r>
          </a:p>
          <a:p>
            <a:endParaRPr lang="en-GB" dirty="0" smtClean="0"/>
          </a:p>
          <a:p>
            <a:r>
              <a:rPr lang="en-GB" dirty="0" smtClean="0">
                <a:solidFill>
                  <a:srgbClr val="FF0000"/>
                </a:solidFill>
              </a:rPr>
              <a:t>DIAGNOSIS</a:t>
            </a:r>
          </a:p>
          <a:p>
            <a:r>
              <a:rPr lang="en-GB" dirty="0" smtClean="0">
                <a:solidFill>
                  <a:srgbClr val="FF0000"/>
                </a:solidFill>
              </a:rPr>
              <a:t>Is by microscopy of stool</a:t>
            </a:r>
          </a:p>
          <a:p>
            <a:endParaRPr lang="en-GB" dirty="0" smtClean="0">
              <a:solidFill>
                <a:srgbClr val="FF0000"/>
              </a:solidFill>
            </a:endParaRPr>
          </a:p>
          <a:p>
            <a:pPr>
              <a:buNone/>
            </a:pPr>
            <a:endParaRPr lang="en-GB"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normAutofit/>
          </a:bodyPr>
          <a:lstStyle/>
          <a:p>
            <a:pPr>
              <a:buNone/>
            </a:pPr>
            <a:r>
              <a:rPr lang="en-GB" dirty="0" smtClean="0">
                <a:solidFill>
                  <a:srgbClr val="FF0000"/>
                </a:solidFill>
              </a:rPr>
              <a:t>1. CONTACT (CONTAGIOUS) DISEASES </a:t>
            </a:r>
            <a:r>
              <a:rPr lang="en-GB" dirty="0" smtClean="0"/>
              <a:t>e.g. </a:t>
            </a:r>
          </a:p>
          <a:p>
            <a:r>
              <a:rPr lang="en-GB" dirty="0" smtClean="0"/>
              <a:t>scabies, </a:t>
            </a:r>
          </a:p>
          <a:p>
            <a:r>
              <a:rPr lang="en-GB" dirty="0" err="1" smtClean="0"/>
              <a:t>pediculosis</a:t>
            </a:r>
            <a:r>
              <a:rPr lang="en-GB" dirty="0" smtClean="0"/>
              <a:t>, </a:t>
            </a:r>
          </a:p>
          <a:p>
            <a:r>
              <a:rPr lang="en-GB" dirty="0" smtClean="0">
                <a:solidFill>
                  <a:schemeClr val="accent5">
                    <a:lumMod val="20000"/>
                    <a:lumOff val="80000"/>
                  </a:schemeClr>
                </a:solidFill>
              </a:rPr>
              <a:t>bedbugs, fleas, flies,</a:t>
            </a:r>
          </a:p>
          <a:p>
            <a:r>
              <a:rPr lang="en-GB" dirty="0" smtClean="0"/>
              <a:t> fungal skin infections, </a:t>
            </a:r>
          </a:p>
          <a:p>
            <a:r>
              <a:rPr lang="en-GB" dirty="0" smtClean="0"/>
              <a:t>trachoma, </a:t>
            </a:r>
          </a:p>
          <a:p>
            <a:r>
              <a:rPr lang="en-GB" dirty="0" smtClean="0"/>
              <a:t>acute bacterial </a:t>
            </a:r>
            <a:r>
              <a:rPr lang="en-GB" dirty="0" err="1" smtClean="0"/>
              <a:t>conjuctivities</a:t>
            </a:r>
            <a:r>
              <a:rPr lang="en-GB" dirty="0" smtClean="0"/>
              <a:t>. </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lstStyle/>
          <a:p>
            <a:r>
              <a:rPr lang="en-GB" dirty="0" smtClean="0">
                <a:solidFill>
                  <a:srgbClr val="FF0000"/>
                </a:solidFill>
              </a:rPr>
              <a:t>MANAGEMENT/TREATMENT</a:t>
            </a:r>
          </a:p>
          <a:p>
            <a:pPr>
              <a:buNone/>
            </a:pPr>
            <a:r>
              <a:rPr lang="en-GB" dirty="0" smtClean="0"/>
              <a:t>1. </a:t>
            </a:r>
            <a:r>
              <a:rPr lang="en-GB" dirty="0" err="1" smtClean="0"/>
              <a:t>Praziquantel</a:t>
            </a:r>
            <a:r>
              <a:rPr lang="en-GB" dirty="0" smtClean="0"/>
              <a:t> is the drug choice</a:t>
            </a:r>
          </a:p>
          <a:p>
            <a:r>
              <a:rPr lang="en-GB" dirty="0" smtClean="0"/>
              <a:t>Given as a single dose of 5-10mg/kg.</a:t>
            </a:r>
          </a:p>
          <a:p>
            <a:endParaRPr lang="en-GB" dirty="0" smtClean="0"/>
          </a:p>
          <a:p>
            <a:pPr>
              <a:buNone/>
            </a:pPr>
            <a:r>
              <a:rPr lang="en-GB" dirty="0" smtClean="0"/>
              <a:t>2. </a:t>
            </a:r>
            <a:r>
              <a:rPr lang="en-GB" dirty="0" err="1" smtClean="0"/>
              <a:t>Niclosamide</a:t>
            </a:r>
            <a:r>
              <a:rPr lang="en-GB" dirty="0" smtClean="0"/>
              <a:t> is an alternative, effective against both </a:t>
            </a:r>
            <a:r>
              <a:rPr lang="en-GB" i="1" dirty="0" smtClean="0">
                <a:solidFill>
                  <a:srgbClr val="FF0000"/>
                </a:solidFill>
              </a:rPr>
              <a:t>T. </a:t>
            </a:r>
            <a:r>
              <a:rPr lang="en-GB" i="1" dirty="0" err="1" smtClean="0">
                <a:solidFill>
                  <a:srgbClr val="FF0000"/>
                </a:solidFill>
              </a:rPr>
              <a:t>saginata</a:t>
            </a:r>
            <a:r>
              <a:rPr lang="en-GB" i="1" dirty="0" smtClean="0">
                <a:solidFill>
                  <a:srgbClr val="FF0000"/>
                </a:solidFill>
              </a:rPr>
              <a:t> and  T. </a:t>
            </a:r>
            <a:r>
              <a:rPr lang="en-GB" i="1" dirty="0" err="1" smtClean="0">
                <a:solidFill>
                  <a:srgbClr val="FF0000"/>
                </a:solidFill>
              </a:rPr>
              <a:t>solium</a:t>
            </a:r>
            <a:r>
              <a:rPr lang="en-GB" i="1" dirty="0" smtClean="0">
                <a:solidFill>
                  <a:srgbClr val="FF0000"/>
                </a:solidFill>
              </a:rPr>
              <a:t> </a:t>
            </a:r>
            <a:r>
              <a:rPr lang="en-GB" dirty="0" smtClean="0"/>
              <a:t>infection, </a:t>
            </a:r>
          </a:p>
          <a:p>
            <a:r>
              <a:rPr lang="en-GB" dirty="0" smtClean="0"/>
              <a:t>The dose is </a:t>
            </a:r>
            <a:r>
              <a:rPr lang="en-GB" dirty="0" smtClean="0">
                <a:solidFill>
                  <a:srgbClr val="FF0000"/>
                </a:solidFill>
              </a:rPr>
              <a:t>2g (4tablets) </a:t>
            </a:r>
            <a:r>
              <a:rPr lang="en-GB" dirty="0" smtClean="0"/>
              <a:t>for adult, </a:t>
            </a:r>
          </a:p>
          <a:p>
            <a:r>
              <a:rPr lang="en-GB" dirty="0" smtClean="0"/>
              <a:t>For children 11-34 kg should get </a:t>
            </a:r>
            <a:r>
              <a:rPr lang="en-GB" dirty="0" smtClean="0">
                <a:solidFill>
                  <a:srgbClr val="FF0000"/>
                </a:solidFill>
              </a:rPr>
              <a:t>2 tablet</a:t>
            </a:r>
            <a:r>
              <a:rPr lang="en-GB" dirty="0" smtClean="0"/>
              <a:t>, </a:t>
            </a:r>
          </a:p>
          <a:p>
            <a:r>
              <a:rPr lang="en-GB" dirty="0" smtClean="0"/>
              <a:t>while children more than 34kg are given </a:t>
            </a:r>
            <a:r>
              <a:rPr lang="en-GB" dirty="0" smtClean="0">
                <a:solidFill>
                  <a:srgbClr val="FF0000"/>
                </a:solidFill>
              </a:rPr>
              <a:t>3 tablets</a:t>
            </a:r>
            <a:r>
              <a:rPr lang="en-GB" dirty="0" smtClean="0"/>
              <a:t>.</a:t>
            </a:r>
            <a:endParaRPr lang="en-GB"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t>CONT……</a:t>
            </a:r>
            <a:endParaRPr lang="en-GB" dirty="0"/>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solidFill>
                  <a:srgbClr val="FF0000"/>
                </a:solidFill>
              </a:rPr>
              <a:t>PREVENTION &amp; CONTROL</a:t>
            </a:r>
          </a:p>
          <a:p>
            <a:r>
              <a:rPr lang="en-GB" dirty="0" smtClean="0"/>
              <a:t>Proper disposal of faeces (</a:t>
            </a:r>
            <a:r>
              <a:rPr lang="en-GB" dirty="0" smtClean="0">
                <a:solidFill>
                  <a:srgbClr val="FF0000"/>
                </a:solidFill>
              </a:rPr>
              <a:t>see </a:t>
            </a:r>
            <a:r>
              <a:rPr lang="en-GB" dirty="0" err="1" smtClean="0">
                <a:solidFill>
                  <a:srgbClr val="FF0000"/>
                </a:solidFill>
              </a:rPr>
              <a:t>ascrariasis</a:t>
            </a:r>
            <a:r>
              <a:rPr lang="en-GB" dirty="0" smtClean="0"/>
              <a:t>) and meat inspection.</a:t>
            </a:r>
          </a:p>
          <a:p>
            <a:endParaRPr lang="en-GB" dirty="0" smtClean="0"/>
          </a:p>
          <a:p>
            <a:r>
              <a:rPr lang="en-GB" dirty="0" smtClean="0"/>
              <a:t>All infected meat should be condemned</a:t>
            </a:r>
          </a:p>
          <a:p>
            <a:endParaRPr lang="en-GB" dirty="0" smtClean="0"/>
          </a:p>
          <a:p>
            <a:r>
              <a:rPr lang="en-GB" dirty="0" smtClean="0"/>
              <a:t>Health education should be given about the dangers of eating meat (beef &amp; pork) that is uninspected or not thoroughly cooked</a:t>
            </a:r>
          </a:p>
          <a:p>
            <a:endParaRPr lang="en-GB" dirty="0" smtClean="0"/>
          </a:p>
          <a:p>
            <a:r>
              <a:rPr lang="en-GB" dirty="0" smtClean="0"/>
              <a:t>Deep freezing of meat will kill all cysticerci in 24 hrs.</a:t>
            </a:r>
          </a:p>
          <a:p>
            <a:endParaRPr lang="en-GB" dirty="0" smtClean="0">
              <a:solidFill>
                <a:srgbClr val="FF0000"/>
              </a:solidFill>
            </a:endParaRP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AIRBORNE DISEASES</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fontScale="92500" lnSpcReduction="10000"/>
          </a:bodyPr>
          <a:lstStyle/>
          <a:p>
            <a:r>
              <a:rPr lang="en-GB" dirty="0" smtClean="0">
                <a:solidFill>
                  <a:srgbClr val="FF0000"/>
                </a:solidFill>
              </a:rPr>
              <a:t>INTRODUCTION:</a:t>
            </a:r>
          </a:p>
          <a:p>
            <a:r>
              <a:rPr lang="en-GB" dirty="0" smtClean="0"/>
              <a:t>Are of a great public health important in sub-Sahara Africa.</a:t>
            </a:r>
          </a:p>
          <a:p>
            <a:endParaRPr lang="en-GB" dirty="0" smtClean="0"/>
          </a:p>
          <a:p>
            <a:r>
              <a:rPr lang="en-GB" dirty="0" smtClean="0"/>
              <a:t>The 2 most common cause of death in children include </a:t>
            </a:r>
            <a:r>
              <a:rPr lang="en-GB" dirty="0" smtClean="0">
                <a:solidFill>
                  <a:srgbClr val="FF0000"/>
                </a:solidFill>
              </a:rPr>
              <a:t>pneumonia and measles</a:t>
            </a:r>
            <a:r>
              <a:rPr lang="en-GB" dirty="0" smtClean="0"/>
              <a:t>.</a:t>
            </a:r>
          </a:p>
          <a:p>
            <a:endParaRPr lang="en-GB" dirty="0" smtClean="0"/>
          </a:p>
          <a:p>
            <a:r>
              <a:rPr lang="en-GB" dirty="0" smtClean="0"/>
              <a:t>The two accounts for about </a:t>
            </a:r>
            <a:r>
              <a:rPr lang="en-GB" dirty="0" smtClean="0">
                <a:solidFill>
                  <a:srgbClr val="FF0000"/>
                </a:solidFill>
              </a:rPr>
              <a:t>1/4</a:t>
            </a:r>
            <a:r>
              <a:rPr lang="en-GB" dirty="0" smtClean="0"/>
              <a:t> of all deaths occurring in hospitals across Eastern Africa.</a:t>
            </a:r>
          </a:p>
          <a:p>
            <a:endParaRPr lang="en-GB" dirty="0" smtClean="0"/>
          </a:p>
          <a:p>
            <a:r>
              <a:rPr lang="en-GB" dirty="0" smtClean="0"/>
              <a:t>Pneumonia accounts for </a:t>
            </a:r>
            <a:r>
              <a:rPr lang="en-GB" dirty="0" smtClean="0">
                <a:solidFill>
                  <a:srgbClr val="FF0000"/>
                </a:solidFill>
              </a:rPr>
              <a:t>1/3</a:t>
            </a:r>
            <a:r>
              <a:rPr lang="en-GB" dirty="0" smtClean="0"/>
              <a:t> of all death in children </a:t>
            </a:r>
            <a:r>
              <a:rPr lang="en-GB" dirty="0" smtClean="0">
                <a:solidFill>
                  <a:srgbClr val="FF0000"/>
                </a:solidFill>
              </a:rPr>
              <a:t>under 5yrs </a:t>
            </a:r>
            <a:r>
              <a:rPr lang="en-GB" dirty="0" smtClean="0"/>
              <a:t>in developing countries.</a:t>
            </a:r>
          </a:p>
          <a:p>
            <a:endParaRPr lang="en-GB"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a:bodyPr>
          <a:lstStyle/>
          <a:p>
            <a:r>
              <a:rPr lang="en-GB" dirty="0" smtClean="0"/>
              <a:t>Pneumonia is worse in a malnourished child.</a:t>
            </a:r>
          </a:p>
          <a:p>
            <a:endParaRPr lang="en-GB" dirty="0" smtClean="0"/>
          </a:p>
          <a:p>
            <a:r>
              <a:rPr lang="en-GB" dirty="0" smtClean="0"/>
              <a:t>The diseases causing organism is airborne. </a:t>
            </a:r>
          </a:p>
          <a:p>
            <a:endParaRPr lang="en-GB" dirty="0" smtClean="0"/>
          </a:p>
          <a:p>
            <a:r>
              <a:rPr lang="en-GB" dirty="0" smtClean="0"/>
              <a:t>It enters the body via the respiratory tract.</a:t>
            </a:r>
          </a:p>
          <a:p>
            <a:endParaRPr lang="en-GB" dirty="0" smtClean="0"/>
          </a:p>
          <a:p>
            <a:r>
              <a:rPr lang="en-GB" dirty="0" smtClean="0"/>
              <a:t>When  the patient or carrier of pathogens </a:t>
            </a:r>
            <a:r>
              <a:rPr lang="en-GB" dirty="0" smtClean="0">
                <a:solidFill>
                  <a:srgbClr val="FF0000"/>
                </a:solidFill>
              </a:rPr>
              <a:t>talk, cough, laugh or sneezes</a:t>
            </a:r>
            <a:r>
              <a:rPr lang="en-GB" dirty="0" smtClean="0"/>
              <a:t>, droplets of fluid are discharged into the air.</a:t>
            </a:r>
          </a:p>
          <a:p>
            <a:endParaRPr lang="en-GB" dirty="0" smtClean="0"/>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The smallest of these droplets remain in the air for some time and may be inhaled by a new host.</a:t>
            </a:r>
          </a:p>
          <a:p>
            <a:endParaRPr lang="en-GB" dirty="0" smtClean="0"/>
          </a:p>
          <a:p>
            <a:r>
              <a:rPr lang="en-GB" dirty="0" smtClean="0"/>
              <a:t>The bigger droplets fall to the ground and mix with the dust which may later be inhaled with the dust</a:t>
            </a:r>
            <a:endParaRPr lang="en-GB"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a:bodyPr>
          <a:lstStyle/>
          <a:p>
            <a:r>
              <a:rPr lang="en-GB" dirty="0" smtClean="0"/>
              <a:t>Airborne diseases spreads more easily when there is overcrowding, like in </a:t>
            </a:r>
            <a:r>
              <a:rPr lang="en-GB" dirty="0" smtClean="0">
                <a:solidFill>
                  <a:srgbClr val="FF0000"/>
                </a:solidFill>
              </a:rPr>
              <a:t>congested houses, classroom, public transport, dance halls etc</a:t>
            </a:r>
          </a:p>
          <a:p>
            <a:endParaRPr lang="en-GB" dirty="0" smtClean="0"/>
          </a:p>
          <a:p>
            <a:r>
              <a:rPr lang="en-GB" dirty="0" smtClean="0"/>
              <a:t>Good ventilation can do much to counteract the effect of overcrowding </a:t>
            </a:r>
          </a:p>
          <a:p>
            <a:endParaRPr lang="en-GB" dirty="0" smtClean="0"/>
          </a:p>
          <a:p>
            <a:r>
              <a:rPr lang="en-GB" dirty="0" smtClean="0"/>
              <a:t>Airborne diseases are mostly acquired through respiratory tract although not all that are acquired through respiratory tract</a:t>
            </a:r>
            <a:endParaRPr lang="en-GB"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lstStyle/>
          <a:p>
            <a:r>
              <a:rPr lang="en-GB" dirty="0" smtClean="0"/>
              <a:t>CONT….</a:t>
            </a:r>
            <a:endParaRPr lang="en-GB" dirty="0"/>
          </a:p>
        </p:txBody>
      </p:sp>
      <p:sp>
        <p:nvSpPr>
          <p:cNvPr id="3" name="Content Placeholder 2"/>
          <p:cNvSpPr>
            <a:spLocks noGrp="1"/>
          </p:cNvSpPr>
          <p:nvPr>
            <p:ph idx="1"/>
          </p:nvPr>
        </p:nvSpPr>
        <p:spPr>
          <a:xfrm>
            <a:off x="0" y="692696"/>
            <a:ext cx="9144000" cy="6165304"/>
          </a:xfrm>
        </p:spPr>
        <p:txBody>
          <a:bodyPr>
            <a:normAutofit fontScale="92500" lnSpcReduction="10000"/>
          </a:bodyPr>
          <a:lstStyle/>
          <a:p>
            <a:r>
              <a:rPr lang="en-GB" dirty="0" smtClean="0">
                <a:solidFill>
                  <a:srgbClr val="FF0000"/>
                </a:solidFill>
              </a:rPr>
              <a:t>MEASLES:</a:t>
            </a:r>
          </a:p>
          <a:p>
            <a:r>
              <a:rPr lang="en-GB" dirty="0" smtClean="0">
                <a:solidFill>
                  <a:srgbClr val="FF0000"/>
                </a:solidFill>
              </a:rPr>
              <a:t>INTRODUCTION</a:t>
            </a:r>
          </a:p>
          <a:p>
            <a:r>
              <a:rPr lang="en-GB" dirty="0" smtClean="0"/>
              <a:t>Is an acute general infection caused by a </a:t>
            </a:r>
            <a:r>
              <a:rPr lang="en-GB" dirty="0" smtClean="0">
                <a:solidFill>
                  <a:srgbClr val="FF0000"/>
                </a:solidFill>
              </a:rPr>
              <a:t>virus  </a:t>
            </a:r>
          </a:p>
          <a:p>
            <a:endParaRPr lang="en-GB" dirty="0" smtClean="0"/>
          </a:p>
          <a:p>
            <a:r>
              <a:rPr lang="en-GB" dirty="0" smtClean="0"/>
              <a:t>It’s a disease which mainly affect children.</a:t>
            </a:r>
          </a:p>
          <a:p>
            <a:endParaRPr lang="en-GB" dirty="0" smtClean="0"/>
          </a:p>
          <a:p>
            <a:r>
              <a:rPr lang="en-GB" dirty="0" smtClean="0"/>
              <a:t>Its also called </a:t>
            </a:r>
            <a:r>
              <a:rPr lang="en-GB" dirty="0" err="1" smtClean="0">
                <a:solidFill>
                  <a:srgbClr val="0070C0"/>
                </a:solidFill>
              </a:rPr>
              <a:t>Rubeola</a:t>
            </a:r>
            <a:r>
              <a:rPr lang="en-GB" dirty="0" smtClean="0">
                <a:solidFill>
                  <a:srgbClr val="0070C0"/>
                </a:solidFill>
              </a:rPr>
              <a:t> or </a:t>
            </a:r>
            <a:r>
              <a:rPr lang="en-GB" dirty="0" err="1" smtClean="0">
                <a:solidFill>
                  <a:srgbClr val="0070C0"/>
                </a:solidFill>
              </a:rPr>
              <a:t>morbilli</a:t>
            </a:r>
            <a:endParaRPr lang="en-GB" dirty="0" smtClean="0">
              <a:solidFill>
                <a:srgbClr val="0070C0"/>
              </a:solidFill>
            </a:endParaRPr>
          </a:p>
          <a:p>
            <a:endParaRPr lang="en-GB" dirty="0" smtClean="0">
              <a:solidFill>
                <a:srgbClr val="FF0000"/>
              </a:solidFill>
            </a:endParaRPr>
          </a:p>
          <a:p>
            <a:r>
              <a:rPr lang="en-GB" dirty="0" smtClean="0"/>
              <a:t>Found all over the world.</a:t>
            </a:r>
          </a:p>
          <a:p>
            <a:endParaRPr lang="en-GB" dirty="0" smtClean="0"/>
          </a:p>
          <a:p>
            <a:r>
              <a:rPr lang="en-GB" dirty="0" smtClean="0"/>
              <a:t>The high fatality rate of measles in Africa has been attributed to malnutrition and under- nutrition.</a:t>
            </a:r>
          </a:p>
          <a:p>
            <a:endParaRPr lang="en-GB"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616624"/>
          </a:xfrm>
        </p:spPr>
        <p:txBody>
          <a:bodyPr>
            <a:normAutofit fontScale="92500" lnSpcReduction="10000"/>
          </a:bodyPr>
          <a:lstStyle/>
          <a:p>
            <a:r>
              <a:rPr lang="en-GB" dirty="0" smtClean="0"/>
              <a:t>In malnourished children, the defence mechanisms are slow and week, so the virus has more opportunity to do damage before its arrested.</a:t>
            </a:r>
          </a:p>
          <a:p>
            <a:endParaRPr lang="en-GB" dirty="0" smtClean="0"/>
          </a:p>
          <a:p>
            <a:r>
              <a:rPr lang="en-GB" dirty="0" smtClean="0"/>
              <a:t>Children are more likely to suffer from under-nutrition during the weaning period.</a:t>
            </a:r>
          </a:p>
          <a:p>
            <a:endParaRPr lang="en-GB" dirty="0" smtClean="0"/>
          </a:p>
          <a:p>
            <a:r>
              <a:rPr lang="en-GB" dirty="0" smtClean="0"/>
              <a:t>This is the time when unimmunised African children get measles most</a:t>
            </a:r>
          </a:p>
          <a:p>
            <a:endParaRPr lang="en-GB" dirty="0" smtClean="0"/>
          </a:p>
          <a:p>
            <a:r>
              <a:rPr lang="en-GB" dirty="0" smtClean="0"/>
              <a:t>in Africa most children develop measles before the age of 3 yrs</a:t>
            </a:r>
          </a:p>
          <a:p>
            <a:endParaRPr lang="en-GB" dirty="0" smtClean="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a:bodyPr>
          <a:lstStyle/>
          <a:p>
            <a:r>
              <a:rPr lang="en-GB" dirty="0" smtClean="0"/>
              <a:t>In Europe, most children are immunised and a few who are infected by disease is after 5 yrs of age</a:t>
            </a:r>
          </a:p>
          <a:p>
            <a:pPr>
              <a:buNone/>
            </a:pPr>
            <a:endParaRPr lang="en-GB" dirty="0" smtClean="0"/>
          </a:p>
          <a:p>
            <a:r>
              <a:rPr lang="en-GB" dirty="0" smtClean="0"/>
              <a:t>The  overall fatality rate of measles in eastern Africa is between </a:t>
            </a:r>
            <a:r>
              <a:rPr lang="en-GB" dirty="0" smtClean="0">
                <a:solidFill>
                  <a:srgbClr val="FF0000"/>
                </a:solidFill>
              </a:rPr>
              <a:t>3% and 5%. </a:t>
            </a:r>
            <a:r>
              <a:rPr lang="en-GB" dirty="0" smtClean="0"/>
              <a:t>This is about 400 times higher than that of Europe.</a:t>
            </a:r>
          </a:p>
          <a:p>
            <a:endParaRPr lang="en-GB" dirty="0" smtClean="0"/>
          </a:p>
          <a:p>
            <a:r>
              <a:rPr lang="en-GB" dirty="0" smtClean="0"/>
              <a:t>Thus there is an urgent need to increase immunization coverage for children under 1yr old to 80%</a:t>
            </a:r>
            <a:endParaRPr lang="en-GB"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8985176" cy="5949280"/>
          </a:xfrm>
        </p:spPr>
        <p:txBody>
          <a:bodyPr>
            <a:normAutofit fontScale="92500" lnSpcReduction="10000"/>
          </a:bodyPr>
          <a:lstStyle/>
          <a:p>
            <a:r>
              <a:rPr lang="en-GB" dirty="0" smtClean="0">
                <a:solidFill>
                  <a:srgbClr val="FF0000"/>
                </a:solidFill>
              </a:rPr>
              <a:t>EPIDEMIOLOGY</a:t>
            </a:r>
          </a:p>
          <a:p>
            <a:r>
              <a:rPr lang="en-GB" dirty="0" smtClean="0"/>
              <a:t>Measles is spread by invisible droplets containing virus particles.</a:t>
            </a:r>
          </a:p>
          <a:p>
            <a:endParaRPr lang="en-GB" dirty="0" smtClean="0"/>
          </a:p>
          <a:p>
            <a:r>
              <a:rPr lang="en-GB" dirty="0" smtClean="0"/>
              <a:t>The virus particles come from the secretion of respiratory tract of patients suffering from measles</a:t>
            </a:r>
          </a:p>
          <a:p>
            <a:endParaRPr lang="en-GB" dirty="0" smtClean="0"/>
          </a:p>
          <a:p>
            <a:r>
              <a:rPr lang="en-GB" dirty="0" smtClean="0"/>
              <a:t>The disease spreads very easily.</a:t>
            </a:r>
          </a:p>
          <a:p>
            <a:endParaRPr lang="en-GB" dirty="0" smtClean="0"/>
          </a:p>
          <a:p>
            <a:r>
              <a:rPr lang="en-GB" dirty="0" smtClean="0"/>
              <a:t>Before it becomes clear that a child is suffering from measles, the disease has already spread to close contact.</a:t>
            </a:r>
          </a:p>
          <a:p>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CONTACT (CONTAGIOUS) DISEASES</a:t>
            </a:r>
            <a:endParaRPr lang="en-GB" dirty="0"/>
          </a:p>
        </p:txBody>
      </p:sp>
      <p:sp>
        <p:nvSpPr>
          <p:cNvPr id="3" name="Content Placeholder 2"/>
          <p:cNvSpPr>
            <a:spLocks noGrp="1"/>
          </p:cNvSpPr>
          <p:nvPr>
            <p:ph idx="1"/>
          </p:nvPr>
        </p:nvSpPr>
        <p:spPr>
          <a:xfrm>
            <a:off x="0" y="980728"/>
            <a:ext cx="9144000" cy="5877272"/>
          </a:xfrm>
        </p:spPr>
        <p:txBody>
          <a:bodyPr/>
          <a:lstStyle/>
          <a:p>
            <a:r>
              <a:rPr lang="en-GB" dirty="0" smtClean="0">
                <a:solidFill>
                  <a:srgbClr val="FF0000"/>
                </a:solidFill>
              </a:rPr>
              <a:t>Introduction:</a:t>
            </a:r>
          </a:p>
          <a:p>
            <a:r>
              <a:rPr lang="en-GB" dirty="0" smtClean="0"/>
              <a:t>Transmitted by direct or indirect contact</a:t>
            </a:r>
          </a:p>
          <a:p>
            <a:r>
              <a:rPr lang="en-GB" dirty="0" smtClean="0">
                <a:solidFill>
                  <a:srgbClr val="FF0000"/>
                </a:solidFill>
              </a:rPr>
              <a:t>Direct contact </a:t>
            </a:r>
            <a:r>
              <a:rPr lang="en-GB" dirty="0" smtClean="0"/>
              <a:t>is by skin –to- skin contact for example, by touching an infected person</a:t>
            </a:r>
          </a:p>
          <a:p>
            <a:endParaRPr lang="en-GB" dirty="0" smtClean="0"/>
          </a:p>
          <a:p>
            <a:r>
              <a:rPr lang="en-GB" dirty="0" smtClean="0">
                <a:solidFill>
                  <a:srgbClr val="FF0000"/>
                </a:solidFill>
              </a:rPr>
              <a:t>Indirect contact </a:t>
            </a:r>
            <a:r>
              <a:rPr lang="en-GB" dirty="0" smtClean="0"/>
              <a:t>is by handling contaminated objects such as clothing, bedding, utensils etc</a:t>
            </a:r>
          </a:p>
          <a:p>
            <a:endParaRPr lang="en-GB" dirty="0" smtClean="0"/>
          </a:p>
          <a:p>
            <a:r>
              <a:rPr lang="en-GB" dirty="0" smtClean="0"/>
              <a:t>Contact diseases tend to occur within </a:t>
            </a:r>
            <a:r>
              <a:rPr lang="en-GB" dirty="0" smtClean="0">
                <a:solidFill>
                  <a:srgbClr val="FF0000"/>
                </a:solidFill>
              </a:rPr>
              <a:t>households, children's playgroups, schools and workplace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85000" lnSpcReduction="20000"/>
          </a:bodyPr>
          <a:lstStyle/>
          <a:p>
            <a:r>
              <a:rPr lang="en-GB" dirty="0" smtClean="0"/>
              <a:t>The disease gives a life long immunity once one is immunized</a:t>
            </a:r>
          </a:p>
          <a:p>
            <a:endParaRPr lang="en-GB" dirty="0" smtClean="0"/>
          </a:p>
          <a:p>
            <a:r>
              <a:rPr lang="en-GB" dirty="0" smtClean="0"/>
              <a:t>Nearly every body gets the disease once a lifetime, if not immunized </a:t>
            </a:r>
          </a:p>
          <a:p>
            <a:endParaRPr lang="en-GB" dirty="0" smtClean="0"/>
          </a:p>
          <a:p>
            <a:r>
              <a:rPr lang="en-GB" dirty="0" smtClean="0">
                <a:solidFill>
                  <a:srgbClr val="FF0000"/>
                </a:solidFill>
              </a:rPr>
              <a:t>CLINICAL PICTURE</a:t>
            </a:r>
          </a:p>
          <a:p>
            <a:r>
              <a:rPr lang="en-GB" dirty="0" smtClean="0"/>
              <a:t>Uncomplicated measles generally occurs in a well-nourished or slightly  underweight child</a:t>
            </a:r>
          </a:p>
          <a:p>
            <a:r>
              <a:rPr lang="en-GB" dirty="0" smtClean="0"/>
              <a:t>Fever, 				</a:t>
            </a:r>
          </a:p>
          <a:p>
            <a:r>
              <a:rPr lang="en-GB" dirty="0" smtClean="0"/>
              <a:t>skin rash</a:t>
            </a:r>
          </a:p>
          <a:p>
            <a:r>
              <a:rPr lang="en-GB" dirty="0" smtClean="0"/>
              <a:t>Conjunctivitis			</a:t>
            </a:r>
          </a:p>
          <a:p>
            <a:r>
              <a:rPr lang="en-GB" dirty="0" smtClean="0"/>
              <a:t>Rhinitis (</a:t>
            </a:r>
            <a:r>
              <a:rPr lang="en-GB" dirty="0" smtClean="0">
                <a:solidFill>
                  <a:srgbClr val="0070C0"/>
                </a:solidFill>
              </a:rPr>
              <a:t>is an inflammation of the nasal passages caused by allergic reaction to airborne substances</a:t>
            </a:r>
            <a:r>
              <a:rPr lang="en-GB" dirty="0" smtClean="0">
                <a:solidFill>
                  <a:srgbClr val="FF0000"/>
                </a:solidFill>
              </a:rPr>
              <a:t>)</a:t>
            </a:r>
          </a:p>
          <a:p>
            <a:r>
              <a:rPr lang="en-GB" dirty="0" smtClean="0"/>
              <a:t>cough </a:t>
            </a:r>
          </a:p>
          <a:p>
            <a:endParaRPr lang="en-GB"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t>Complicated measles occurs in a very underweight child or one with signs of malnutrition and they include:</a:t>
            </a:r>
          </a:p>
          <a:p>
            <a:r>
              <a:rPr lang="en-GB" dirty="0" smtClean="0"/>
              <a:t>Dyspnoea </a:t>
            </a:r>
            <a:r>
              <a:rPr lang="en-GB" dirty="0" smtClean="0">
                <a:solidFill>
                  <a:srgbClr val="FF0000"/>
                </a:solidFill>
              </a:rPr>
              <a:t>(shortness of breath)</a:t>
            </a:r>
          </a:p>
          <a:p>
            <a:r>
              <a:rPr lang="en-GB" dirty="0" smtClean="0"/>
              <a:t>Nasal flaring </a:t>
            </a:r>
            <a:r>
              <a:rPr lang="en-GB" dirty="0" smtClean="0">
                <a:solidFill>
                  <a:srgbClr val="FF0000"/>
                </a:solidFill>
              </a:rPr>
              <a:t>(burn)</a:t>
            </a:r>
          </a:p>
          <a:p>
            <a:r>
              <a:rPr lang="en-GB" dirty="0" smtClean="0"/>
              <a:t>Rapid respiration</a:t>
            </a:r>
          </a:p>
          <a:p>
            <a:r>
              <a:rPr lang="en-GB" dirty="0" smtClean="0"/>
              <a:t>Accompanied by hoarseness</a:t>
            </a:r>
          </a:p>
          <a:p>
            <a:r>
              <a:rPr lang="en-GB" dirty="0" smtClean="0"/>
              <a:t>barking cough</a:t>
            </a:r>
          </a:p>
          <a:p>
            <a:r>
              <a:rPr lang="en-GB" dirty="0" smtClean="0"/>
              <a:t>Sour mouth leading to inability to suck</a:t>
            </a:r>
          </a:p>
          <a:p>
            <a:endParaRPr lang="en-GB" dirty="0" smtClean="0"/>
          </a:p>
          <a:p>
            <a:endParaRPr lang="en-GB"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179512" y="1124744"/>
            <a:ext cx="8784976" cy="5544616"/>
          </a:xfrm>
        </p:spPr>
        <p:txBody>
          <a:bodyPr>
            <a:normAutofit fontScale="92500"/>
          </a:bodyPr>
          <a:lstStyle/>
          <a:p>
            <a:r>
              <a:rPr lang="en-GB" dirty="0" smtClean="0">
                <a:solidFill>
                  <a:srgbClr val="FF0000"/>
                </a:solidFill>
              </a:rPr>
              <a:t>MANAGEMENT</a:t>
            </a:r>
          </a:p>
          <a:p>
            <a:r>
              <a:rPr lang="en-GB" dirty="0" smtClean="0"/>
              <a:t>Treat individuals as outpatients if there is </a:t>
            </a:r>
            <a:r>
              <a:rPr lang="en-GB" dirty="0" smtClean="0">
                <a:solidFill>
                  <a:srgbClr val="FF0000"/>
                </a:solidFill>
              </a:rPr>
              <a:t>uncomplicated measles</a:t>
            </a:r>
          </a:p>
          <a:p>
            <a:endParaRPr lang="en-GB" dirty="0" smtClean="0">
              <a:solidFill>
                <a:srgbClr val="FF0000"/>
              </a:solidFill>
            </a:endParaRPr>
          </a:p>
          <a:p>
            <a:r>
              <a:rPr lang="en-GB" dirty="0" smtClean="0"/>
              <a:t>Ensure proper fluid intake and nutritious food</a:t>
            </a:r>
          </a:p>
          <a:p>
            <a:r>
              <a:rPr lang="en-GB" dirty="0" smtClean="0"/>
              <a:t>Apply tepid sponging, give paracetamol and follow up daily</a:t>
            </a:r>
          </a:p>
          <a:p>
            <a:endParaRPr lang="en-GB" dirty="0" smtClean="0"/>
          </a:p>
          <a:p>
            <a:r>
              <a:rPr lang="en-GB" dirty="0" smtClean="0"/>
              <a:t>Give a single oral dose of </a:t>
            </a:r>
            <a:r>
              <a:rPr lang="en-GB" smtClean="0">
                <a:solidFill>
                  <a:srgbClr val="FF0000"/>
                </a:solidFill>
              </a:rPr>
              <a:t>200,000 units of vitamin </a:t>
            </a:r>
            <a:r>
              <a:rPr lang="en-GB" dirty="0" smtClean="0">
                <a:solidFill>
                  <a:srgbClr val="FF0000"/>
                </a:solidFill>
              </a:rPr>
              <a:t>A</a:t>
            </a:r>
          </a:p>
          <a:p>
            <a:r>
              <a:rPr lang="en-GB" dirty="0" smtClean="0"/>
              <a:t> Advise on extra meals 5 times a day </a:t>
            </a:r>
            <a:endParaRPr lang="en-GB"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GB" dirty="0" smtClean="0">
                <a:solidFill>
                  <a:srgbClr val="FF0000"/>
                </a:solidFill>
              </a:rPr>
              <a:t>In complicated measles:</a:t>
            </a:r>
          </a:p>
          <a:p>
            <a:r>
              <a:rPr lang="en-GB" dirty="0" smtClean="0"/>
              <a:t>Admit to hospital and give a balanced diet with </a:t>
            </a:r>
            <a:r>
              <a:rPr lang="en-GB" dirty="0" smtClean="0">
                <a:solidFill>
                  <a:srgbClr val="FF0000"/>
                </a:solidFill>
              </a:rPr>
              <a:t>protein and energy rich food</a:t>
            </a:r>
          </a:p>
          <a:p>
            <a:endParaRPr lang="en-GB" dirty="0" smtClean="0">
              <a:solidFill>
                <a:srgbClr val="FF0000"/>
              </a:solidFill>
            </a:endParaRPr>
          </a:p>
          <a:p>
            <a:r>
              <a:rPr lang="en-GB" dirty="0" smtClean="0"/>
              <a:t>Observe for signs of pneumonia</a:t>
            </a:r>
          </a:p>
          <a:p>
            <a:endParaRPr lang="en-GB" dirty="0" smtClean="0"/>
          </a:p>
          <a:p>
            <a:r>
              <a:rPr lang="en-GB" dirty="0" smtClean="0"/>
              <a:t>If there is </a:t>
            </a:r>
            <a:r>
              <a:rPr lang="en-GB" dirty="0" err="1" smtClean="0"/>
              <a:t>stomatitis</a:t>
            </a:r>
            <a:r>
              <a:rPr lang="en-GB" dirty="0" smtClean="0"/>
              <a:t>,(</a:t>
            </a:r>
            <a:r>
              <a:rPr lang="en-GB" dirty="0" smtClean="0">
                <a:solidFill>
                  <a:srgbClr val="0070C0"/>
                </a:solidFill>
              </a:rPr>
              <a:t>inflammation of the mouth)</a:t>
            </a:r>
            <a:r>
              <a:rPr lang="en-GB" dirty="0" smtClean="0"/>
              <a:t> clean mouth 4-6 hourly</a:t>
            </a:r>
          </a:p>
          <a:p>
            <a:endParaRPr lang="en-GB" dirty="0" smtClean="0"/>
          </a:p>
          <a:p>
            <a:r>
              <a:rPr lang="en-GB" dirty="0" smtClean="0"/>
              <a:t>If there is diarrhoea and /or vomiting suspect gastro-enteritis and give oral fluids  </a:t>
            </a:r>
            <a:endParaRPr lang="en-GB"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lnSpcReduction="10000"/>
          </a:bodyPr>
          <a:lstStyle/>
          <a:p>
            <a:r>
              <a:rPr lang="en-GB" dirty="0" smtClean="0"/>
              <a:t>If there is convulsions, exclude malaria &amp; meningitis and give </a:t>
            </a:r>
            <a:r>
              <a:rPr lang="en-GB" dirty="0" err="1" smtClean="0">
                <a:solidFill>
                  <a:srgbClr val="FF0000"/>
                </a:solidFill>
              </a:rPr>
              <a:t>phenobarbitone</a:t>
            </a:r>
            <a:r>
              <a:rPr lang="en-GB" dirty="0" smtClean="0">
                <a:solidFill>
                  <a:srgbClr val="FF0000"/>
                </a:solidFill>
              </a:rPr>
              <a:t> 30mg</a:t>
            </a:r>
          </a:p>
          <a:p>
            <a:endParaRPr lang="en-GB" dirty="0" smtClean="0"/>
          </a:p>
          <a:p>
            <a:r>
              <a:rPr lang="en-GB" dirty="0" smtClean="0"/>
              <a:t>If there is </a:t>
            </a:r>
            <a:r>
              <a:rPr lang="en-GB" dirty="0" err="1" smtClean="0"/>
              <a:t>xerophthalmia</a:t>
            </a:r>
            <a:r>
              <a:rPr lang="en-GB" dirty="0" smtClean="0"/>
              <a:t> </a:t>
            </a:r>
            <a:r>
              <a:rPr lang="en-GB" dirty="0" smtClean="0">
                <a:solidFill>
                  <a:srgbClr val="FF0000"/>
                </a:solidFill>
              </a:rPr>
              <a:t>(a condition where the eye fails to produce tears due to </a:t>
            </a:r>
            <a:r>
              <a:rPr lang="en-GB" dirty="0" err="1" smtClean="0">
                <a:solidFill>
                  <a:srgbClr val="FF0000"/>
                </a:solidFill>
              </a:rPr>
              <a:t>vit</a:t>
            </a:r>
            <a:r>
              <a:rPr lang="en-GB" dirty="0" smtClean="0">
                <a:solidFill>
                  <a:srgbClr val="FF0000"/>
                </a:solidFill>
              </a:rPr>
              <a:t> A deficiency)</a:t>
            </a:r>
            <a:r>
              <a:rPr lang="en-GB" dirty="0" smtClean="0"/>
              <a:t>, give vitamin A 200,000 units/day orally and </a:t>
            </a:r>
            <a:r>
              <a:rPr lang="en-GB" dirty="0" err="1" smtClean="0"/>
              <a:t>chloraphenicol</a:t>
            </a:r>
            <a:r>
              <a:rPr lang="en-GB" dirty="0" smtClean="0"/>
              <a:t> or Atropine eye Ointment</a:t>
            </a:r>
          </a:p>
          <a:p>
            <a:endParaRPr lang="en-GB" dirty="0" smtClean="0"/>
          </a:p>
          <a:p>
            <a:r>
              <a:rPr lang="en-GB" dirty="0" smtClean="0"/>
              <a:t>Treat </a:t>
            </a:r>
            <a:r>
              <a:rPr lang="en-GB" dirty="0" err="1" smtClean="0"/>
              <a:t>Otitis</a:t>
            </a:r>
            <a:r>
              <a:rPr lang="en-GB" dirty="0" smtClean="0"/>
              <a:t> media with </a:t>
            </a:r>
            <a:r>
              <a:rPr lang="en-GB" dirty="0" smtClean="0">
                <a:solidFill>
                  <a:srgbClr val="FF0000"/>
                </a:solidFill>
              </a:rPr>
              <a:t>fortified</a:t>
            </a:r>
            <a:r>
              <a:rPr lang="en-GB" dirty="0" smtClean="0"/>
              <a:t> </a:t>
            </a:r>
            <a:r>
              <a:rPr lang="en-GB" dirty="0" smtClean="0">
                <a:solidFill>
                  <a:srgbClr val="FF0000"/>
                </a:solidFill>
              </a:rPr>
              <a:t>procaine penicillin inj. (</a:t>
            </a:r>
            <a:r>
              <a:rPr lang="en-GB" dirty="0" err="1" smtClean="0">
                <a:solidFill>
                  <a:srgbClr val="FF0000"/>
                </a:solidFill>
              </a:rPr>
              <a:t>ppf</a:t>
            </a:r>
            <a:r>
              <a:rPr lang="en-GB" dirty="0" smtClean="0">
                <a:solidFill>
                  <a:srgbClr val="FF0000"/>
                </a:solidFill>
              </a:rPr>
              <a:t>)</a:t>
            </a:r>
          </a:p>
          <a:p>
            <a:r>
              <a:rPr lang="en-GB" dirty="0" smtClean="0">
                <a:solidFill>
                  <a:srgbClr val="FF0000"/>
                </a:solidFill>
              </a:rPr>
              <a:t>NB: With very serious cases suspect TB</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lstStyle/>
          <a:p>
            <a:r>
              <a:rPr lang="en-GB" dirty="0" smtClean="0">
                <a:solidFill>
                  <a:srgbClr val="FF0000"/>
                </a:solidFill>
              </a:rPr>
              <a:t>PREVENTION AND CONTROL</a:t>
            </a:r>
          </a:p>
          <a:p>
            <a:r>
              <a:rPr lang="en-GB" dirty="0" smtClean="0"/>
              <a:t>Immunising  all children both the health and the sick who have not been previously immunised</a:t>
            </a:r>
          </a:p>
          <a:p>
            <a:endParaRPr lang="en-GB" dirty="0" smtClean="0"/>
          </a:p>
          <a:p>
            <a:r>
              <a:rPr lang="en-GB" dirty="0" smtClean="0"/>
              <a:t>Carry out a regular supply of measles vaccine </a:t>
            </a:r>
            <a:r>
              <a:rPr lang="en-GB" dirty="0" smtClean="0">
                <a:solidFill>
                  <a:srgbClr val="FF0000"/>
                </a:solidFill>
              </a:rPr>
              <a:t>( work of district health officer)</a:t>
            </a:r>
          </a:p>
          <a:p>
            <a:endParaRPr lang="en-GB" dirty="0" smtClean="0"/>
          </a:p>
          <a:p>
            <a:r>
              <a:rPr lang="en-GB" dirty="0" smtClean="0"/>
              <a:t>Ensure periodic checks of the cold box, vaccine carriers and icepacks.</a:t>
            </a:r>
          </a:p>
          <a:p>
            <a:endParaRPr lang="en-GB" dirty="0" smtClean="0"/>
          </a:p>
          <a:p>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a:bodyPr>
          <a:lstStyle/>
          <a:p>
            <a:r>
              <a:rPr lang="en-GB" dirty="0" smtClean="0"/>
              <a:t>If the vaccine is given between 6 and 9 months             , it </a:t>
            </a:r>
            <a:r>
              <a:rPr lang="en-GB" dirty="0" smtClean="0">
                <a:solidFill>
                  <a:srgbClr val="FF0000"/>
                </a:solidFill>
              </a:rPr>
              <a:t>must be repeated at age of 1yr to ensure effective protection</a:t>
            </a:r>
          </a:p>
          <a:p>
            <a:endParaRPr lang="en-GB" dirty="0" smtClean="0"/>
          </a:p>
          <a:p>
            <a:r>
              <a:rPr lang="en-GB" dirty="0" smtClean="0"/>
              <a:t>Ensure to prevent and treat under nutrition. This is done through </a:t>
            </a:r>
            <a:r>
              <a:rPr lang="en-GB" dirty="0" smtClean="0">
                <a:solidFill>
                  <a:srgbClr val="FF0000"/>
                </a:solidFill>
              </a:rPr>
              <a:t>nutritional education to mothers and by weighing the children </a:t>
            </a:r>
          </a:p>
          <a:p>
            <a:endParaRPr lang="en-GB" dirty="0" smtClean="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t>CONT…..</a:t>
            </a:r>
            <a:endParaRPr lang="en-GB" dirty="0"/>
          </a:p>
        </p:txBody>
      </p:sp>
      <p:sp>
        <p:nvSpPr>
          <p:cNvPr id="3" name="Content Placeholder 2"/>
          <p:cNvSpPr>
            <a:spLocks noGrp="1"/>
          </p:cNvSpPr>
          <p:nvPr>
            <p:ph idx="1"/>
          </p:nvPr>
        </p:nvSpPr>
        <p:spPr>
          <a:xfrm>
            <a:off x="0" y="1196752"/>
            <a:ext cx="9144000" cy="5661248"/>
          </a:xfrm>
        </p:spPr>
        <p:txBody>
          <a:bodyPr>
            <a:normAutofit fontScale="85000" lnSpcReduction="20000"/>
          </a:bodyPr>
          <a:lstStyle/>
          <a:p>
            <a:r>
              <a:rPr lang="en-GB" dirty="0" smtClean="0">
                <a:solidFill>
                  <a:srgbClr val="FF0000"/>
                </a:solidFill>
              </a:rPr>
              <a:t>PNEUMONIA:</a:t>
            </a:r>
          </a:p>
          <a:p>
            <a:r>
              <a:rPr lang="en-GB" dirty="0" smtClean="0">
                <a:solidFill>
                  <a:srgbClr val="FF0000"/>
                </a:solidFill>
              </a:rPr>
              <a:t>INTRODUCTION:</a:t>
            </a:r>
          </a:p>
          <a:p>
            <a:r>
              <a:rPr lang="en-GB" dirty="0" smtClean="0"/>
              <a:t>Is an acute respiratory infection with fever, cough and </a:t>
            </a:r>
            <a:r>
              <a:rPr lang="en-GB" dirty="0" smtClean="0">
                <a:solidFill>
                  <a:srgbClr val="FF0000"/>
                </a:solidFill>
              </a:rPr>
              <a:t>dyspnoea.(shortness of breath)</a:t>
            </a:r>
          </a:p>
          <a:p>
            <a:endParaRPr lang="en-GB" dirty="0" smtClean="0"/>
          </a:p>
          <a:p>
            <a:r>
              <a:rPr lang="en-GB" dirty="0" smtClean="0"/>
              <a:t>It’s a common disease of infancy and old age. </a:t>
            </a:r>
          </a:p>
          <a:p>
            <a:endParaRPr lang="en-GB" dirty="0" smtClean="0"/>
          </a:p>
          <a:p>
            <a:r>
              <a:rPr lang="en-GB" dirty="0" smtClean="0"/>
              <a:t>It is the commonest cause of death in patients admitted to many hospitals in Africa</a:t>
            </a:r>
          </a:p>
          <a:p>
            <a:endParaRPr lang="en-GB" dirty="0" smtClean="0"/>
          </a:p>
          <a:p>
            <a:r>
              <a:rPr lang="en-GB" dirty="0" smtClean="0">
                <a:solidFill>
                  <a:srgbClr val="FF0000"/>
                </a:solidFill>
              </a:rPr>
              <a:t>Low birth-weight </a:t>
            </a:r>
            <a:r>
              <a:rPr lang="en-GB" dirty="0" smtClean="0"/>
              <a:t>infants, those </a:t>
            </a:r>
            <a:r>
              <a:rPr lang="en-GB" dirty="0" smtClean="0">
                <a:solidFill>
                  <a:srgbClr val="FF0000"/>
                </a:solidFill>
              </a:rPr>
              <a:t>anaemic</a:t>
            </a:r>
            <a:r>
              <a:rPr lang="en-GB" dirty="0" smtClean="0"/>
              <a:t> from </a:t>
            </a:r>
            <a:r>
              <a:rPr lang="en-GB" dirty="0" smtClean="0">
                <a:solidFill>
                  <a:srgbClr val="FF0000"/>
                </a:solidFill>
              </a:rPr>
              <a:t>malaria or hookworm </a:t>
            </a:r>
            <a:r>
              <a:rPr lang="en-GB" dirty="0" smtClean="0"/>
              <a:t>infection are very susceptible and have high mortality.</a:t>
            </a:r>
          </a:p>
          <a:p>
            <a:pPr>
              <a:buNone/>
            </a:pPr>
            <a:r>
              <a:rPr lang="en-GB" dirty="0" smtClean="0"/>
              <a:t>  </a:t>
            </a:r>
          </a:p>
          <a:p>
            <a:endParaRPr lang="en-GB"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lstStyle/>
          <a:p>
            <a:r>
              <a:rPr lang="en-GB" dirty="0" smtClean="0">
                <a:solidFill>
                  <a:srgbClr val="FF0000"/>
                </a:solidFill>
              </a:rPr>
              <a:t>PREDISPOSING FACTORS </a:t>
            </a:r>
          </a:p>
          <a:p>
            <a:r>
              <a:rPr lang="en-GB" dirty="0" smtClean="0"/>
              <a:t>Upper respiratory tract infection (URTI) 	e.g. influenza in elderly people</a:t>
            </a:r>
          </a:p>
          <a:p>
            <a:r>
              <a:rPr lang="en-GB" dirty="0" smtClean="0"/>
              <a:t>HIV/AIDS</a:t>
            </a:r>
          </a:p>
          <a:p>
            <a:r>
              <a:rPr lang="en-GB" dirty="0" smtClean="0"/>
              <a:t>Measles</a:t>
            </a:r>
          </a:p>
          <a:p>
            <a:r>
              <a:rPr lang="en-GB" dirty="0" smtClean="0"/>
              <a:t>Whooping cough in children</a:t>
            </a:r>
          </a:p>
          <a:p>
            <a:r>
              <a:rPr lang="en-GB" dirty="0" smtClean="0">
                <a:solidFill>
                  <a:srgbClr val="FF0000"/>
                </a:solidFill>
              </a:rPr>
              <a:t>NB: These infection cause damage to the epithelium of the lungs and clear the way for bacterial super-infection.</a:t>
            </a:r>
          </a:p>
          <a:p>
            <a:endParaRPr lang="en-GB"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a:bodyPr>
          <a:lstStyle/>
          <a:p>
            <a:r>
              <a:rPr lang="en-GB" dirty="0" smtClean="0">
                <a:solidFill>
                  <a:srgbClr val="FF0000"/>
                </a:solidFill>
              </a:rPr>
              <a:t>Transmission</a:t>
            </a:r>
            <a:r>
              <a:rPr lang="en-GB" dirty="0" smtClean="0"/>
              <a:t> is by droplet spread, direct oral contact, or indirect freshly infected articles.</a:t>
            </a:r>
          </a:p>
          <a:p>
            <a:endParaRPr lang="en-GB" dirty="0" smtClean="0"/>
          </a:p>
          <a:p>
            <a:r>
              <a:rPr lang="en-GB" dirty="0" smtClean="0">
                <a:solidFill>
                  <a:srgbClr val="FF0000"/>
                </a:solidFill>
              </a:rPr>
              <a:t>CLINICAL PICTURE:</a:t>
            </a:r>
          </a:p>
          <a:p>
            <a:r>
              <a:rPr lang="en-GB" dirty="0" smtClean="0"/>
              <a:t>Cough, Fever,</a:t>
            </a:r>
          </a:p>
          <a:p>
            <a:endParaRPr lang="en-GB" dirty="0" smtClean="0"/>
          </a:p>
          <a:p>
            <a:r>
              <a:rPr lang="en-GB" dirty="0" smtClean="0">
                <a:solidFill>
                  <a:srgbClr val="00B050"/>
                </a:solidFill>
              </a:rPr>
              <a:t>In-drawing of the inter-costal muscles ( </a:t>
            </a:r>
            <a:r>
              <a:rPr lang="en-GB" dirty="0" smtClean="0">
                <a:solidFill>
                  <a:srgbClr val="FF0000"/>
                </a:solidFill>
              </a:rPr>
              <a:t>is the rapid respiratory rate)</a:t>
            </a:r>
          </a:p>
          <a:p>
            <a:pPr>
              <a:buNone/>
            </a:pPr>
            <a:endParaRPr lang="en-GB" dirty="0" smtClean="0">
              <a:solidFill>
                <a:srgbClr val="00B05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lstStyle/>
          <a:p>
            <a:r>
              <a:rPr lang="en-GB" dirty="0" smtClean="0"/>
              <a:t>Transmission of contagious diseases are facilitated by </a:t>
            </a:r>
            <a:r>
              <a:rPr lang="en-GB" dirty="0" smtClean="0">
                <a:solidFill>
                  <a:srgbClr val="FF0000"/>
                </a:solidFill>
              </a:rPr>
              <a:t>high population density </a:t>
            </a:r>
            <a:r>
              <a:rPr lang="en-GB" dirty="0" smtClean="0"/>
              <a:t>(urban areas), </a:t>
            </a:r>
            <a:r>
              <a:rPr lang="en-GB" dirty="0" smtClean="0">
                <a:solidFill>
                  <a:srgbClr val="FF0000"/>
                </a:solidFill>
              </a:rPr>
              <a:t>overcrowding</a:t>
            </a:r>
            <a:r>
              <a:rPr lang="en-GB" dirty="0" smtClean="0"/>
              <a:t> (poor housing), </a:t>
            </a:r>
            <a:r>
              <a:rPr lang="en-GB" dirty="0" smtClean="0">
                <a:solidFill>
                  <a:srgbClr val="FF0000"/>
                </a:solidFill>
              </a:rPr>
              <a:t>poor personal hygiene </a:t>
            </a:r>
            <a:r>
              <a:rPr lang="en-GB" dirty="0" smtClean="0"/>
              <a:t>( e.g. during sexual intercourse)</a:t>
            </a:r>
          </a:p>
          <a:p>
            <a:pPr>
              <a:buNone/>
            </a:pPr>
            <a:endParaRPr lang="en-GB" dirty="0" smtClean="0"/>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lnSpcReduction="10000"/>
          </a:bodyPr>
          <a:lstStyle/>
          <a:p>
            <a:r>
              <a:rPr lang="en-GB" dirty="0" smtClean="0"/>
              <a:t>Types of pneumonia:</a:t>
            </a:r>
          </a:p>
          <a:p>
            <a:pPr marL="514350" indent="-514350">
              <a:buAutoNum type="arabicPeriod"/>
            </a:pPr>
            <a:r>
              <a:rPr lang="en-GB" dirty="0" smtClean="0">
                <a:solidFill>
                  <a:srgbClr val="FF0000"/>
                </a:solidFill>
              </a:rPr>
              <a:t>Bronchopneumonia</a:t>
            </a:r>
          </a:p>
          <a:p>
            <a:pPr marL="514350" indent="-514350">
              <a:buFont typeface="Arial" pitchFamily="34" charset="0"/>
              <a:buAutoNum type="arabicPeriod"/>
            </a:pPr>
            <a:r>
              <a:rPr lang="en-GB" dirty="0" smtClean="0">
                <a:solidFill>
                  <a:srgbClr val="FF0000"/>
                </a:solidFill>
              </a:rPr>
              <a:t>Lobar pneumonia</a:t>
            </a:r>
          </a:p>
          <a:p>
            <a:pPr marL="514350" indent="-514350">
              <a:buFont typeface="Arial" pitchFamily="34" charset="0"/>
              <a:buAutoNum type="arabicPeriod"/>
            </a:pPr>
            <a:endParaRPr lang="en-GB" dirty="0" smtClean="0">
              <a:solidFill>
                <a:srgbClr val="FF0000"/>
              </a:solidFill>
            </a:endParaRPr>
          </a:p>
          <a:p>
            <a:pPr marL="514350" indent="-514350">
              <a:buNone/>
            </a:pPr>
            <a:r>
              <a:rPr lang="en-GB" dirty="0" smtClean="0">
                <a:solidFill>
                  <a:srgbClr val="FF0000"/>
                </a:solidFill>
              </a:rPr>
              <a:t>	</a:t>
            </a:r>
            <a:r>
              <a:rPr lang="en-GB" dirty="0" err="1" smtClean="0">
                <a:solidFill>
                  <a:srgbClr val="FF0000"/>
                </a:solidFill>
              </a:rPr>
              <a:t>Bronchopeumonia</a:t>
            </a:r>
            <a:endParaRPr lang="en-GB" dirty="0" smtClean="0">
              <a:solidFill>
                <a:srgbClr val="FF0000"/>
              </a:solidFill>
            </a:endParaRPr>
          </a:p>
          <a:p>
            <a:pPr marL="514350" indent="-514350"/>
            <a:r>
              <a:rPr lang="en-GB" dirty="0" smtClean="0"/>
              <a:t>Most common form of pneumonia </a:t>
            </a:r>
          </a:p>
          <a:p>
            <a:pPr marL="514350" indent="-514350"/>
            <a:r>
              <a:rPr lang="en-GB" dirty="0" smtClean="0"/>
              <a:t>Occurs in chronically ill patient </a:t>
            </a:r>
          </a:p>
          <a:p>
            <a:pPr marL="514350" indent="-514350"/>
            <a:r>
              <a:rPr lang="en-GB" dirty="0" smtClean="0"/>
              <a:t>Onset is usually not abrupt </a:t>
            </a:r>
          </a:p>
          <a:p>
            <a:pPr marL="514350" indent="-514350"/>
            <a:r>
              <a:rPr lang="en-GB" dirty="0" smtClean="0"/>
              <a:t>It presents with continuous fever</a:t>
            </a:r>
          </a:p>
          <a:p>
            <a:pPr marL="514350" indent="-514350"/>
            <a:r>
              <a:rPr lang="en-GB" dirty="0" smtClean="0"/>
              <a:t>The sputum is purulent </a:t>
            </a:r>
          </a:p>
          <a:p>
            <a:pPr marL="514350" indent="-514350">
              <a:buAutoNum type="arabicPeriod"/>
            </a:pPr>
            <a:endParaRPr lang="en-GB" dirty="0" smtClean="0">
              <a:solidFill>
                <a:srgbClr val="FF0000"/>
              </a:solidFill>
            </a:endParaRPr>
          </a:p>
          <a:p>
            <a:pPr marL="514350" indent="-514350">
              <a:buAutoNum type="arabicPeriod"/>
            </a:pPr>
            <a:endParaRPr lang="en-GB" dirty="0">
              <a:solidFill>
                <a:srgbClr val="FF0000"/>
              </a:solidFill>
            </a:endParaRP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fontScale="92500"/>
          </a:bodyPr>
          <a:lstStyle/>
          <a:p>
            <a:r>
              <a:rPr lang="en-GB" dirty="0" smtClean="0">
                <a:solidFill>
                  <a:srgbClr val="FF0000"/>
                </a:solidFill>
              </a:rPr>
              <a:t>LOBAR PNEUMONIA</a:t>
            </a:r>
          </a:p>
          <a:p>
            <a:r>
              <a:rPr lang="en-GB" dirty="0" smtClean="0"/>
              <a:t>Onset is very sudden with the following symptoms</a:t>
            </a:r>
          </a:p>
          <a:p>
            <a:r>
              <a:rPr lang="en-GB" dirty="0" smtClean="0"/>
              <a:t>Body chills, </a:t>
            </a:r>
          </a:p>
          <a:p>
            <a:r>
              <a:rPr lang="en-GB" dirty="0" smtClean="0"/>
              <a:t>stabbing pains in the chest in a health person</a:t>
            </a:r>
          </a:p>
          <a:p>
            <a:r>
              <a:rPr lang="en-GB" dirty="0" smtClean="0"/>
              <a:t>Fever is high and continuous (</a:t>
            </a:r>
            <a:r>
              <a:rPr lang="en-GB" dirty="0" smtClean="0">
                <a:solidFill>
                  <a:srgbClr val="FF0000"/>
                </a:solidFill>
              </a:rPr>
              <a:t>39-40 degrees C </a:t>
            </a:r>
            <a:r>
              <a:rPr lang="en-GB" dirty="0" smtClean="0"/>
              <a:t>)</a:t>
            </a:r>
          </a:p>
          <a:p>
            <a:r>
              <a:rPr lang="en-GB" dirty="0" smtClean="0"/>
              <a:t> Headache</a:t>
            </a:r>
          </a:p>
          <a:p>
            <a:r>
              <a:rPr lang="en-GB" dirty="0" smtClean="0"/>
              <a:t>Anorexia </a:t>
            </a:r>
          </a:p>
          <a:p>
            <a:r>
              <a:rPr lang="en-GB" dirty="0" smtClean="0"/>
              <a:t>Insomnia and vomiting</a:t>
            </a:r>
          </a:p>
          <a:p>
            <a:r>
              <a:rPr lang="en-GB" dirty="0" smtClean="0"/>
              <a:t>Dry cough in the 1</a:t>
            </a:r>
            <a:r>
              <a:rPr lang="en-GB" baseline="30000" dirty="0" smtClean="0"/>
              <a:t>st</a:t>
            </a:r>
            <a:r>
              <a:rPr lang="en-GB" dirty="0" smtClean="0"/>
              <a:t> day but becomes productive later</a:t>
            </a:r>
          </a:p>
          <a:p>
            <a:r>
              <a:rPr lang="en-GB" dirty="0" smtClean="0"/>
              <a:t>Sputum is brick-coloured </a:t>
            </a:r>
          </a:p>
          <a:p>
            <a:endParaRPr lang="en-GB"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t>CONT…..</a:t>
            </a:r>
            <a:endParaRPr lang="en-GB" dirty="0"/>
          </a:p>
        </p:txBody>
      </p:sp>
      <p:sp>
        <p:nvSpPr>
          <p:cNvPr id="3" name="Content Placeholder 2"/>
          <p:cNvSpPr>
            <a:spLocks noGrp="1"/>
          </p:cNvSpPr>
          <p:nvPr>
            <p:ph idx="1"/>
          </p:nvPr>
        </p:nvSpPr>
        <p:spPr>
          <a:xfrm>
            <a:off x="0" y="980728"/>
            <a:ext cx="9144000" cy="5472608"/>
          </a:xfrm>
        </p:spPr>
        <p:txBody>
          <a:bodyPr>
            <a:normAutofit/>
          </a:bodyPr>
          <a:lstStyle/>
          <a:p>
            <a:r>
              <a:rPr lang="en-GB" dirty="0" smtClean="0">
                <a:solidFill>
                  <a:srgbClr val="FF0000"/>
                </a:solidFill>
              </a:rPr>
              <a:t>DIFFERENTIAL DIAGNOSIS</a:t>
            </a:r>
            <a:r>
              <a:rPr lang="en-GB" dirty="0" smtClean="0"/>
              <a:t> ( is distinguishing of a particular disease or condition from others that present similar clinical features </a:t>
            </a:r>
          </a:p>
          <a:p>
            <a:endParaRPr lang="en-GB" dirty="0" smtClean="0"/>
          </a:p>
          <a:p>
            <a:r>
              <a:rPr lang="en-GB" dirty="0" smtClean="0"/>
              <a:t>Severe malaria</a:t>
            </a:r>
          </a:p>
          <a:p>
            <a:endParaRPr lang="en-GB" dirty="0" smtClean="0"/>
          </a:p>
          <a:p>
            <a:r>
              <a:rPr lang="en-GB" dirty="0" smtClean="0"/>
              <a:t>Typhoid fever</a:t>
            </a:r>
          </a:p>
          <a:p>
            <a:endParaRPr lang="en-GB" dirty="0" smtClean="0"/>
          </a:p>
          <a:p>
            <a:r>
              <a:rPr lang="en-GB" dirty="0" smtClean="0"/>
              <a:t>HIV/AIDS lung infection</a:t>
            </a:r>
          </a:p>
          <a:p>
            <a:endParaRPr lang="en-GB"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2211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lnSpcReduction="10000"/>
          </a:bodyPr>
          <a:lstStyle/>
          <a:p>
            <a:r>
              <a:rPr lang="en-GB" dirty="0" smtClean="0">
                <a:solidFill>
                  <a:srgbClr val="FF0000"/>
                </a:solidFill>
              </a:rPr>
              <a:t>COMPLICATIONS OF PNEUMONIA</a:t>
            </a:r>
          </a:p>
          <a:p>
            <a:r>
              <a:rPr lang="en-GB" dirty="0" smtClean="0"/>
              <a:t>Pleural effusion </a:t>
            </a:r>
            <a:r>
              <a:rPr lang="en-GB" dirty="0" smtClean="0">
                <a:solidFill>
                  <a:srgbClr val="FF0000"/>
                </a:solidFill>
              </a:rPr>
              <a:t>(a condition in which excess fluid builds around the lung)</a:t>
            </a:r>
          </a:p>
          <a:p>
            <a:endParaRPr lang="en-GB" dirty="0" smtClean="0">
              <a:solidFill>
                <a:srgbClr val="FF0000"/>
              </a:solidFill>
            </a:endParaRPr>
          </a:p>
          <a:p>
            <a:r>
              <a:rPr lang="en-GB" dirty="0" smtClean="0"/>
              <a:t>Lung abscess</a:t>
            </a:r>
          </a:p>
          <a:p>
            <a:endParaRPr lang="en-GB" dirty="0" smtClean="0"/>
          </a:p>
          <a:p>
            <a:r>
              <a:rPr lang="en-GB" dirty="0" smtClean="0"/>
              <a:t>Heart failure </a:t>
            </a:r>
            <a:r>
              <a:rPr lang="en-GB" dirty="0" smtClean="0">
                <a:solidFill>
                  <a:srgbClr val="FF0000"/>
                </a:solidFill>
              </a:rPr>
              <a:t>( inability of the heart to pump enough blood to meet body's needs</a:t>
            </a:r>
            <a:r>
              <a:rPr lang="en-GB" dirty="0" smtClean="0"/>
              <a:t>. </a:t>
            </a:r>
          </a:p>
          <a:p>
            <a:endParaRPr lang="en-GB" dirty="0" smtClean="0"/>
          </a:p>
          <a:p>
            <a:r>
              <a:rPr lang="en-GB" dirty="0" smtClean="0"/>
              <a:t>Arthritis etc</a:t>
            </a:r>
          </a:p>
          <a:p>
            <a:endParaRPr lang="en-GB" dirty="0" smtClean="0"/>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fontScale="92500" lnSpcReduction="20000"/>
          </a:bodyPr>
          <a:lstStyle/>
          <a:p>
            <a:r>
              <a:rPr lang="en-GB" dirty="0" smtClean="0">
                <a:solidFill>
                  <a:srgbClr val="FF0000"/>
                </a:solidFill>
              </a:rPr>
              <a:t>MANAGEMENT</a:t>
            </a:r>
          </a:p>
          <a:p>
            <a:r>
              <a:rPr lang="en-GB" dirty="0" smtClean="0"/>
              <a:t>Cotrimoxazole  twice daily for 5 days</a:t>
            </a:r>
          </a:p>
          <a:p>
            <a:pPr>
              <a:buNone/>
            </a:pPr>
            <a:endParaRPr lang="en-GB" dirty="0" smtClean="0"/>
          </a:p>
          <a:p>
            <a:r>
              <a:rPr lang="en-GB" dirty="0" smtClean="0"/>
              <a:t>Amoxicillin 500mg three times daily for 5 days</a:t>
            </a:r>
          </a:p>
          <a:p>
            <a:endParaRPr lang="en-GB" dirty="0" smtClean="0"/>
          </a:p>
          <a:p>
            <a:r>
              <a:rPr lang="en-GB" dirty="0" smtClean="0"/>
              <a:t>Benzyl penicillin 6 </a:t>
            </a:r>
            <a:r>
              <a:rPr lang="en-GB" dirty="0" err="1" smtClean="0"/>
              <a:t>hrly</a:t>
            </a:r>
            <a:r>
              <a:rPr lang="en-GB" dirty="0" smtClean="0"/>
              <a:t> in severe pneumonia</a:t>
            </a:r>
          </a:p>
          <a:p>
            <a:endParaRPr lang="en-GB" dirty="0" smtClean="0"/>
          </a:p>
          <a:p>
            <a:r>
              <a:rPr lang="en-GB" dirty="0" smtClean="0"/>
              <a:t>Administration of </a:t>
            </a:r>
            <a:r>
              <a:rPr lang="en-GB" dirty="0" smtClean="0">
                <a:solidFill>
                  <a:srgbClr val="FF0000"/>
                </a:solidFill>
              </a:rPr>
              <a:t>oxygen</a:t>
            </a:r>
            <a:r>
              <a:rPr lang="en-GB" dirty="0" smtClean="0"/>
              <a:t> to children with signs and symptoms of pneumonia and where supply is limited </a:t>
            </a:r>
          </a:p>
          <a:p>
            <a:pPr>
              <a:buNone/>
            </a:pPr>
            <a:endParaRPr lang="en-GB" dirty="0" smtClean="0"/>
          </a:p>
          <a:p>
            <a:r>
              <a:rPr lang="en-GB" dirty="0" smtClean="0"/>
              <a:t>Oxygen is administered at a rate of </a:t>
            </a:r>
            <a:r>
              <a:rPr lang="en-GB" dirty="0" smtClean="0">
                <a:solidFill>
                  <a:srgbClr val="FF0000"/>
                </a:solidFill>
              </a:rPr>
              <a:t>0.5 litres/min for children less than 2 months and </a:t>
            </a:r>
            <a:r>
              <a:rPr lang="en-GB" dirty="0" smtClean="0"/>
              <a:t>1 litres/min </a:t>
            </a:r>
            <a:r>
              <a:rPr lang="en-GB" dirty="0" smtClean="0">
                <a:solidFill>
                  <a:srgbClr val="FF0000"/>
                </a:solidFill>
              </a:rPr>
              <a:t>for those older than 2months</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solidFill>
                  <a:srgbClr val="FF0000"/>
                </a:solidFill>
              </a:rPr>
              <a:t>CONTROL AND PREVENTION</a:t>
            </a:r>
          </a:p>
          <a:p>
            <a:pPr>
              <a:buNone/>
            </a:pPr>
            <a:r>
              <a:rPr lang="en-GB" dirty="0" smtClean="0"/>
              <a:t>1. Immunization to prevent diseases frequently complicated by pneumonia e.g. measles and whooping cough</a:t>
            </a:r>
          </a:p>
          <a:p>
            <a:endParaRPr lang="en-GB" dirty="0" smtClean="0"/>
          </a:p>
          <a:p>
            <a:pPr>
              <a:buNone/>
            </a:pPr>
            <a:r>
              <a:rPr lang="en-GB" dirty="0" smtClean="0"/>
              <a:t>2. Early diagnosis and treatment at community, dispensary and health centre level</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268760"/>
            <a:ext cx="9144000" cy="5589240"/>
          </a:xfrm>
        </p:spPr>
        <p:txBody>
          <a:bodyPr/>
          <a:lstStyle/>
          <a:p>
            <a:pPr>
              <a:buNone/>
            </a:pPr>
            <a:r>
              <a:rPr lang="en-GB" dirty="0" smtClean="0"/>
              <a:t>3. Health education program should be started to both parents and community health workers on:</a:t>
            </a:r>
          </a:p>
          <a:p>
            <a:r>
              <a:rPr lang="en-GB" dirty="0" smtClean="0">
                <a:solidFill>
                  <a:srgbClr val="FF0000"/>
                </a:solidFill>
              </a:rPr>
              <a:t>What supportive measure can be given at home</a:t>
            </a:r>
          </a:p>
          <a:p>
            <a:endParaRPr lang="en-GB" dirty="0" smtClean="0">
              <a:solidFill>
                <a:srgbClr val="FF0000"/>
              </a:solidFill>
            </a:endParaRPr>
          </a:p>
          <a:p>
            <a:r>
              <a:rPr lang="en-GB" dirty="0" smtClean="0">
                <a:solidFill>
                  <a:srgbClr val="FF0000"/>
                </a:solidFill>
              </a:rPr>
              <a:t>The importance of breastfeeding and immunization</a:t>
            </a:r>
          </a:p>
          <a:p>
            <a:endParaRPr lang="en-GB" dirty="0" smtClean="0">
              <a:solidFill>
                <a:srgbClr val="FF0000"/>
              </a:solidFill>
            </a:endParaRPr>
          </a:p>
          <a:p>
            <a:r>
              <a:rPr lang="en-GB" dirty="0" smtClean="0">
                <a:solidFill>
                  <a:srgbClr val="FF0000"/>
                </a:solidFill>
              </a:rPr>
              <a:t>How to distinguish mild and serious pneumonia</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t>CONT…..</a:t>
            </a:r>
            <a:endParaRPr lang="en-GB" dirty="0"/>
          </a:p>
        </p:txBody>
      </p:sp>
      <p:sp>
        <p:nvSpPr>
          <p:cNvPr id="3" name="Content Placeholder 2"/>
          <p:cNvSpPr>
            <a:spLocks noGrp="1"/>
          </p:cNvSpPr>
          <p:nvPr>
            <p:ph idx="1"/>
          </p:nvPr>
        </p:nvSpPr>
        <p:spPr>
          <a:xfrm>
            <a:off x="0" y="980728"/>
            <a:ext cx="9144000" cy="5544616"/>
          </a:xfrm>
        </p:spPr>
        <p:txBody>
          <a:bodyPr/>
          <a:lstStyle/>
          <a:p>
            <a:r>
              <a:rPr lang="en-GB" dirty="0" smtClean="0">
                <a:solidFill>
                  <a:srgbClr val="FF0000"/>
                </a:solidFill>
              </a:rPr>
              <a:t>INFUENZA</a:t>
            </a:r>
          </a:p>
          <a:p>
            <a:r>
              <a:rPr lang="en-GB" dirty="0" smtClean="0">
                <a:solidFill>
                  <a:srgbClr val="FF0000"/>
                </a:solidFill>
              </a:rPr>
              <a:t>Introduction</a:t>
            </a:r>
          </a:p>
          <a:p>
            <a:r>
              <a:rPr lang="en-GB" dirty="0" smtClean="0"/>
              <a:t>Is an acute RTI of specific viral origin </a:t>
            </a:r>
            <a:r>
              <a:rPr lang="en-GB" dirty="0" err="1" smtClean="0"/>
              <a:t>characteristed</a:t>
            </a:r>
            <a:r>
              <a:rPr lang="en-GB" dirty="0" smtClean="0"/>
              <a:t> by sudden onset of </a:t>
            </a:r>
            <a:r>
              <a:rPr lang="en-GB" dirty="0" smtClean="0">
                <a:solidFill>
                  <a:srgbClr val="FF0000"/>
                </a:solidFill>
              </a:rPr>
              <a:t>headache, </a:t>
            </a:r>
            <a:r>
              <a:rPr lang="en-GB" dirty="0" err="1" smtClean="0">
                <a:solidFill>
                  <a:srgbClr val="FF0000"/>
                </a:solidFill>
              </a:rPr>
              <a:t>myalgia</a:t>
            </a:r>
            <a:r>
              <a:rPr lang="en-GB" dirty="0" smtClean="0">
                <a:solidFill>
                  <a:srgbClr val="FF0000"/>
                </a:solidFill>
              </a:rPr>
              <a:t>( muscle pain), fever and cough</a:t>
            </a:r>
          </a:p>
          <a:p>
            <a:r>
              <a:rPr lang="en-GB" dirty="0" smtClean="0"/>
              <a:t>Its often referred to as flu.</a:t>
            </a:r>
          </a:p>
          <a:p>
            <a:r>
              <a:rPr lang="en-GB" dirty="0" smtClean="0"/>
              <a:t>Its important because of its high attack rate </a:t>
            </a:r>
          </a:p>
          <a:p>
            <a:endParaRPr lang="en-GB"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lstStyle/>
          <a:p>
            <a:r>
              <a:rPr lang="en-GB" dirty="0" smtClean="0">
                <a:solidFill>
                  <a:srgbClr val="FF0000"/>
                </a:solidFill>
              </a:rPr>
              <a:t>EPIDEMIOLOGY:</a:t>
            </a:r>
          </a:p>
          <a:p>
            <a:r>
              <a:rPr lang="en-GB" dirty="0" smtClean="0"/>
              <a:t>Influenza are associated with a rise in general mortality</a:t>
            </a:r>
          </a:p>
          <a:p>
            <a:endParaRPr lang="en-GB" dirty="0" smtClean="0"/>
          </a:p>
          <a:p>
            <a:r>
              <a:rPr lang="en-GB" dirty="0" smtClean="0"/>
              <a:t>Deaths occur in elderly and those with chronic diseases</a:t>
            </a:r>
          </a:p>
          <a:p>
            <a:endParaRPr lang="en-GB" dirty="0" smtClean="0"/>
          </a:p>
          <a:p>
            <a:endParaRPr lang="en-GB"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lstStyle/>
          <a:p>
            <a:r>
              <a:rPr lang="en-GB" dirty="0" smtClean="0">
                <a:solidFill>
                  <a:srgbClr val="FF0000"/>
                </a:solidFill>
              </a:rPr>
              <a:t>CLINICAL PICTURE</a:t>
            </a:r>
          </a:p>
          <a:p>
            <a:r>
              <a:rPr lang="en-GB" dirty="0" smtClean="0"/>
              <a:t>The incubation period is </a:t>
            </a:r>
            <a:r>
              <a:rPr lang="en-GB" dirty="0" smtClean="0">
                <a:solidFill>
                  <a:srgbClr val="FF0000"/>
                </a:solidFill>
              </a:rPr>
              <a:t>1-3 days</a:t>
            </a:r>
          </a:p>
          <a:p>
            <a:r>
              <a:rPr lang="en-GB" dirty="0" smtClean="0"/>
              <a:t>There is sudden onset of headache, malaise, muscle pains, fever, </a:t>
            </a:r>
          </a:p>
          <a:p>
            <a:r>
              <a:rPr lang="en-GB" dirty="0" smtClean="0"/>
              <a:t>Congested nose and cough</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Diseases transmitted by contact.</a:t>
            </a:r>
          </a:p>
        </p:txBody>
      </p:sp>
      <p:sp>
        <p:nvSpPr>
          <p:cNvPr id="3" name="Content Placeholder 2"/>
          <p:cNvSpPr>
            <a:spLocks noGrp="1"/>
          </p:cNvSpPr>
          <p:nvPr>
            <p:ph idx="1"/>
          </p:nvPr>
        </p:nvSpPr>
        <p:spPr>
          <a:xfrm>
            <a:off x="0" y="980728"/>
            <a:ext cx="9144000" cy="5877272"/>
          </a:xfrm>
        </p:spPr>
        <p:txBody>
          <a:bodyPr/>
          <a:lstStyle/>
          <a:p>
            <a:pPr>
              <a:buNone/>
            </a:pPr>
            <a:r>
              <a:rPr lang="en-GB" dirty="0" smtClean="0">
                <a:solidFill>
                  <a:srgbClr val="FF0000"/>
                </a:solidFill>
              </a:rPr>
              <a:t>1. SCABIES :</a:t>
            </a:r>
          </a:p>
          <a:p>
            <a:pPr>
              <a:buNone/>
            </a:pPr>
            <a:r>
              <a:rPr lang="en-GB" dirty="0" smtClean="0">
                <a:solidFill>
                  <a:srgbClr val="FF0000"/>
                </a:solidFill>
              </a:rPr>
              <a:t>	Definition</a:t>
            </a:r>
          </a:p>
          <a:p>
            <a:r>
              <a:rPr lang="en-GB" dirty="0" smtClean="0"/>
              <a:t>Is a parasitic infestation of the skin characterised by severe itching with a typical distribution</a:t>
            </a:r>
          </a:p>
          <a:p>
            <a:r>
              <a:rPr lang="en-GB" dirty="0" smtClean="0">
                <a:solidFill>
                  <a:srgbClr val="FF0000"/>
                </a:solidFill>
              </a:rPr>
              <a:t>Epidemiology</a:t>
            </a:r>
          </a:p>
          <a:p>
            <a:r>
              <a:rPr lang="en-GB" dirty="0" smtClean="0"/>
              <a:t>Scabies is common in rural Africa.</a:t>
            </a:r>
          </a:p>
          <a:p>
            <a:r>
              <a:rPr lang="en-GB" dirty="0" smtClean="0"/>
              <a:t>The prevalence in some village is very high, especially if there is shortage of water.</a:t>
            </a:r>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472608"/>
          </a:xfrm>
        </p:spPr>
        <p:txBody>
          <a:bodyPr/>
          <a:lstStyle/>
          <a:p>
            <a:r>
              <a:rPr lang="en-GB" dirty="0" smtClean="0">
                <a:solidFill>
                  <a:srgbClr val="FF0000"/>
                </a:solidFill>
              </a:rPr>
              <a:t>DIFFERENTIAL DIAGNOSIS </a:t>
            </a:r>
            <a:r>
              <a:rPr lang="en-GB" dirty="0" smtClean="0">
                <a:solidFill>
                  <a:srgbClr val="7030A0"/>
                </a:solidFill>
              </a:rPr>
              <a:t>( used to distinguishing of a particular disease or condition from others that present similar clinical features). </a:t>
            </a:r>
          </a:p>
          <a:p>
            <a:r>
              <a:rPr lang="en-GB" dirty="0" smtClean="0">
                <a:solidFill>
                  <a:srgbClr val="FF0000"/>
                </a:solidFill>
              </a:rPr>
              <a:t>They Includes: </a:t>
            </a:r>
          </a:p>
          <a:p>
            <a:r>
              <a:rPr lang="en-GB" dirty="0" smtClean="0"/>
              <a:t>Malaria</a:t>
            </a:r>
          </a:p>
          <a:p>
            <a:r>
              <a:rPr lang="en-GB" dirty="0" smtClean="0"/>
              <a:t>relapsing fever,</a:t>
            </a:r>
          </a:p>
          <a:p>
            <a:r>
              <a:rPr lang="en-GB" dirty="0" smtClean="0"/>
              <a:t>And other viral URTIs</a:t>
            </a:r>
            <a:endParaRPr lang="en-GB"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solidFill>
                  <a:srgbClr val="FF0000"/>
                </a:solidFill>
              </a:rPr>
              <a:t>MANAGEMENT</a:t>
            </a:r>
          </a:p>
          <a:p>
            <a:r>
              <a:rPr lang="en-GB" dirty="0" smtClean="0"/>
              <a:t>Encourage bed rest</a:t>
            </a:r>
          </a:p>
          <a:p>
            <a:endParaRPr lang="en-GB" dirty="0" smtClean="0"/>
          </a:p>
          <a:p>
            <a:r>
              <a:rPr lang="en-GB" dirty="0" smtClean="0"/>
              <a:t>Give </a:t>
            </a:r>
            <a:r>
              <a:rPr lang="en-GB" dirty="0" err="1" smtClean="0"/>
              <a:t>paracetamol</a:t>
            </a:r>
            <a:r>
              <a:rPr lang="en-GB" dirty="0" smtClean="0"/>
              <a:t> tablet 500mg/suspension to relieve pain and diminish fever</a:t>
            </a:r>
          </a:p>
          <a:p>
            <a:endParaRPr lang="en-GB" dirty="0" smtClean="0"/>
          </a:p>
          <a:p>
            <a:r>
              <a:rPr lang="en-GB" dirty="0" smtClean="0"/>
              <a:t>Give antibiotics if there are signs of pneumonia</a:t>
            </a:r>
          </a:p>
          <a:p>
            <a:endParaRPr lang="en-GB"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solidFill>
                  <a:srgbClr val="FF0000"/>
                </a:solidFill>
              </a:rPr>
              <a:t>PREVENTION AND CONTROL:</a:t>
            </a:r>
          </a:p>
          <a:p>
            <a:r>
              <a:rPr lang="en-GB" dirty="0" smtClean="0"/>
              <a:t>Immunization is possible though not considered cost effective in Africa (due to its expense &amp; limited protection)</a:t>
            </a:r>
          </a:p>
          <a:p>
            <a:endParaRPr lang="en-GB" dirty="0" smtClean="0"/>
          </a:p>
          <a:p>
            <a:r>
              <a:rPr lang="en-GB" dirty="0" smtClean="0"/>
              <a:t>Ventilation</a:t>
            </a:r>
          </a:p>
          <a:p>
            <a:endParaRPr lang="en-GB" dirty="0" smtClean="0"/>
          </a:p>
          <a:p>
            <a:r>
              <a:rPr lang="en-GB" dirty="0" smtClean="0"/>
              <a:t>Health education</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lnSpcReduction="10000"/>
          </a:bodyPr>
          <a:lstStyle/>
          <a:p>
            <a:r>
              <a:rPr lang="en-GB" dirty="0" smtClean="0">
                <a:solidFill>
                  <a:srgbClr val="FF0000"/>
                </a:solidFill>
              </a:rPr>
              <a:t>STAPHYLOCOCCAL DISEASES</a:t>
            </a:r>
          </a:p>
          <a:p>
            <a:r>
              <a:rPr lang="en-GB" dirty="0" smtClean="0"/>
              <a:t>Are bacteria which produce different clinical pictures depending on where they are</a:t>
            </a:r>
          </a:p>
          <a:p>
            <a:endParaRPr lang="en-GB" dirty="0" smtClean="0"/>
          </a:p>
          <a:p>
            <a:r>
              <a:rPr lang="en-GB" dirty="0" smtClean="0"/>
              <a:t>They often produce pus</a:t>
            </a:r>
          </a:p>
          <a:p>
            <a:endParaRPr lang="en-GB" dirty="0" smtClean="0"/>
          </a:p>
          <a:p>
            <a:r>
              <a:rPr lang="en-GB" dirty="0" smtClean="0"/>
              <a:t>Diseases caused by staphylococci are common</a:t>
            </a:r>
          </a:p>
          <a:p>
            <a:endParaRPr lang="en-GB" dirty="0" smtClean="0"/>
          </a:p>
          <a:p>
            <a:r>
              <a:rPr lang="en-GB" dirty="0" smtClean="0"/>
              <a:t>Infections of the skin are of minor importance but are the portals of entry for the bacteria into the inner organs.</a:t>
            </a:r>
          </a:p>
          <a:p>
            <a:endParaRPr lang="en-GB"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256584"/>
          </a:xfrm>
        </p:spPr>
        <p:txBody>
          <a:bodyPr/>
          <a:lstStyle/>
          <a:p>
            <a:r>
              <a:rPr lang="en-GB" dirty="0" smtClean="0"/>
              <a:t>Staphylococci infections of the internal organs are dangerous and are likely seen in people with a weakened defence system </a:t>
            </a:r>
            <a:r>
              <a:rPr lang="en-GB" dirty="0" smtClean="0">
                <a:solidFill>
                  <a:srgbClr val="FF0000"/>
                </a:solidFill>
              </a:rPr>
              <a:t>like chronically ill, inpatients undergoing major surgery etc</a:t>
            </a:r>
          </a:p>
          <a:p>
            <a:endParaRPr lang="en-GB" dirty="0" smtClean="0"/>
          </a:p>
          <a:p>
            <a:r>
              <a:rPr lang="en-GB" dirty="0" smtClean="0"/>
              <a:t>Staphylococci may be spread by </a:t>
            </a:r>
            <a:r>
              <a:rPr lang="en-GB" dirty="0" smtClean="0">
                <a:solidFill>
                  <a:srgbClr val="FF0000"/>
                </a:solidFill>
              </a:rPr>
              <a:t>flies, through the figures of the nursing and medical staff or by invisible droplets containing the bacteria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lnSpcReduction="10000"/>
          </a:bodyPr>
          <a:lstStyle/>
          <a:p>
            <a:r>
              <a:rPr lang="en-GB" dirty="0" smtClean="0">
                <a:solidFill>
                  <a:srgbClr val="FF0000"/>
                </a:solidFill>
              </a:rPr>
              <a:t>CLINICAL PICTURE</a:t>
            </a:r>
          </a:p>
          <a:p>
            <a:endParaRPr lang="en-GB" dirty="0" smtClean="0">
              <a:solidFill>
                <a:srgbClr val="FF0000"/>
              </a:solidFill>
            </a:endParaRPr>
          </a:p>
          <a:p>
            <a:r>
              <a:rPr lang="en-GB" dirty="0" smtClean="0"/>
              <a:t>Depends on </a:t>
            </a:r>
            <a:r>
              <a:rPr lang="en-GB" smtClean="0"/>
              <a:t>site of the </a:t>
            </a:r>
            <a:r>
              <a:rPr lang="en-GB" dirty="0" smtClean="0"/>
              <a:t>infection</a:t>
            </a:r>
          </a:p>
          <a:p>
            <a:r>
              <a:rPr lang="en-GB" dirty="0" smtClean="0"/>
              <a:t>E.g. a). if an </a:t>
            </a:r>
            <a:r>
              <a:rPr lang="en-GB" dirty="0" smtClean="0">
                <a:solidFill>
                  <a:srgbClr val="FF0000"/>
                </a:solidFill>
              </a:rPr>
              <a:t>unripe abscess is incised, or squeezed</a:t>
            </a:r>
            <a:r>
              <a:rPr lang="en-GB" dirty="0" smtClean="0"/>
              <a:t>, bacteria may enter the blood stream and give rise to a</a:t>
            </a:r>
            <a:r>
              <a:rPr lang="en-GB" dirty="0" smtClean="0">
                <a:solidFill>
                  <a:srgbClr val="FF0000"/>
                </a:solidFill>
              </a:rPr>
              <a:t> septicaemia </a:t>
            </a:r>
            <a:r>
              <a:rPr lang="en-GB" dirty="0" smtClean="0"/>
              <a:t>with fever, malaise and headache.</a:t>
            </a:r>
          </a:p>
          <a:p>
            <a:endParaRPr lang="en-GB" dirty="0" smtClean="0"/>
          </a:p>
          <a:p>
            <a:r>
              <a:rPr lang="en-GB" dirty="0" smtClean="0"/>
              <a:t>b). When the bacteria are only causing superficial infection of the skin, toxins are not absorbed into the blood stream and therefore no signs of general infection appear. </a:t>
            </a:r>
          </a:p>
          <a:p>
            <a:endParaRPr lang="en-GB" dirty="0"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fontScale="92500" lnSpcReduction="20000"/>
          </a:bodyPr>
          <a:lstStyle/>
          <a:p>
            <a:r>
              <a:rPr lang="en-GB" dirty="0" smtClean="0">
                <a:solidFill>
                  <a:srgbClr val="FF0000"/>
                </a:solidFill>
              </a:rPr>
              <a:t>DIAGNOSIS</a:t>
            </a:r>
          </a:p>
          <a:p>
            <a:r>
              <a:rPr lang="en-GB" dirty="0" smtClean="0"/>
              <a:t>From gram stain of pus, sputum or </a:t>
            </a:r>
            <a:r>
              <a:rPr lang="en-GB" dirty="0" smtClean="0">
                <a:solidFill>
                  <a:srgbClr val="FF0000"/>
                </a:solidFill>
              </a:rPr>
              <a:t>CSF </a:t>
            </a:r>
          </a:p>
          <a:p>
            <a:endParaRPr lang="en-GB" dirty="0" smtClean="0"/>
          </a:p>
          <a:p>
            <a:r>
              <a:rPr lang="en-GB" dirty="0" smtClean="0">
                <a:solidFill>
                  <a:srgbClr val="FF0000"/>
                </a:solidFill>
              </a:rPr>
              <a:t>MANAGEMENT</a:t>
            </a:r>
          </a:p>
          <a:p>
            <a:r>
              <a:rPr lang="en-GB" dirty="0" smtClean="0"/>
              <a:t>For superficial skin infection no systemic antibiotic treatment is needed</a:t>
            </a:r>
          </a:p>
          <a:p>
            <a:endParaRPr lang="en-GB" dirty="0" smtClean="0"/>
          </a:p>
          <a:p>
            <a:r>
              <a:rPr lang="en-GB" dirty="0" smtClean="0"/>
              <a:t>Local application of antiseptics </a:t>
            </a:r>
            <a:r>
              <a:rPr lang="en-GB" dirty="0" smtClean="0">
                <a:solidFill>
                  <a:srgbClr val="FF0000"/>
                </a:solidFill>
              </a:rPr>
              <a:t>e.g. gentian violet, and frequent changes of dressing will do</a:t>
            </a:r>
          </a:p>
          <a:p>
            <a:endParaRPr lang="en-GB" dirty="0" smtClean="0"/>
          </a:p>
          <a:p>
            <a:r>
              <a:rPr lang="en-GB" dirty="0" smtClean="0"/>
              <a:t>Use of broad spectrum antibiotic in cases of localised bacteria in the internal organs</a:t>
            </a:r>
            <a:endParaRPr lang="en-GB"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544616"/>
          </a:xfrm>
        </p:spPr>
        <p:txBody>
          <a:bodyPr/>
          <a:lstStyle/>
          <a:p>
            <a:r>
              <a:rPr lang="en-GB" dirty="0" smtClean="0"/>
              <a:t>Such as erythromycin, tetracycline 500mg and </a:t>
            </a:r>
            <a:r>
              <a:rPr lang="en-GB" dirty="0" err="1" smtClean="0"/>
              <a:t>chloramphenicol</a:t>
            </a:r>
            <a:r>
              <a:rPr lang="en-GB" dirty="0" smtClean="0"/>
              <a:t> </a:t>
            </a:r>
          </a:p>
          <a:p>
            <a:endParaRPr lang="en-GB" dirty="0" smtClean="0"/>
          </a:p>
          <a:p>
            <a:r>
              <a:rPr lang="en-GB" dirty="0" smtClean="0"/>
              <a:t>In a newborn with generalised skin infection, systemic </a:t>
            </a:r>
            <a:r>
              <a:rPr lang="en-GB" dirty="0" err="1" smtClean="0"/>
              <a:t>cloxaccillin</a:t>
            </a:r>
            <a:r>
              <a:rPr lang="en-GB" dirty="0" smtClean="0"/>
              <a:t> or </a:t>
            </a:r>
            <a:r>
              <a:rPr lang="en-GB" dirty="0" err="1" smtClean="0"/>
              <a:t>ampiclox</a:t>
            </a:r>
            <a:r>
              <a:rPr lang="en-GB" dirty="0" smtClean="0"/>
              <a:t> treatment is indicated</a:t>
            </a:r>
            <a:endParaRPr lang="en-GB"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solidFill>
                  <a:srgbClr val="FF0000"/>
                </a:solidFill>
              </a:rPr>
              <a:t>PREVENTION AND CONTROL</a:t>
            </a:r>
          </a:p>
          <a:p>
            <a:endParaRPr lang="en-GB" dirty="0" smtClean="0"/>
          </a:p>
          <a:p>
            <a:r>
              <a:rPr lang="en-GB" dirty="0" smtClean="0"/>
              <a:t>Known patients with purulent lesions must be isolated</a:t>
            </a:r>
          </a:p>
          <a:p>
            <a:endParaRPr lang="en-GB" dirty="0" smtClean="0"/>
          </a:p>
          <a:p>
            <a:r>
              <a:rPr lang="en-GB" dirty="0" smtClean="0"/>
              <a:t>Dressings from purulent wounds must be handled with care</a:t>
            </a:r>
          </a:p>
          <a:p>
            <a:endParaRPr lang="en-GB" dirty="0" smtClean="0"/>
          </a:p>
          <a:p>
            <a:r>
              <a:rPr lang="en-GB" dirty="0" smtClean="0"/>
              <a:t>Aseptic techniques should be taught to and  practised by all nursing staff.</a:t>
            </a:r>
          </a:p>
          <a:p>
            <a:endParaRPr lang="en-GB"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fontScale="90000"/>
          </a:bodyPr>
          <a:lstStyle/>
          <a:p>
            <a:r>
              <a:rPr lang="en-GB" dirty="0" smtClean="0">
                <a:solidFill>
                  <a:srgbClr val="0070C0"/>
                </a:solidFill>
              </a:rPr>
              <a:t>Principles in Management, prevention and control</a:t>
            </a:r>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INTRODUCTION:</a:t>
            </a:r>
          </a:p>
          <a:p>
            <a:r>
              <a:rPr lang="en-GB" dirty="0" smtClean="0"/>
              <a:t>The principles of management, control and prevention should be geared towards </a:t>
            </a:r>
            <a:r>
              <a:rPr lang="en-GB" dirty="0" smtClean="0">
                <a:solidFill>
                  <a:srgbClr val="FF0000"/>
                </a:solidFill>
              </a:rPr>
              <a:t>Attacking the source of the disease causing organism, Interrupting the transmission cycle, and Protecting the susceptible host. </a:t>
            </a:r>
          </a:p>
          <a:p>
            <a:r>
              <a:rPr lang="en-GB" dirty="0" smtClean="0">
                <a:solidFill>
                  <a:srgbClr val="0070C0"/>
                </a:solidFill>
              </a:rPr>
              <a:t>NB: WE COVERED THIS END OF LAST SEM AND THEY INCLUDED…...</a:t>
            </a:r>
            <a:endParaRPr lang="en-GB"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lstStyle/>
          <a:p>
            <a:r>
              <a:rPr lang="en-GB" dirty="0" smtClean="0"/>
              <a:t>Infection and symptoms are more severe in children than in adult</a:t>
            </a:r>
          </a:p>
          <a:p>
            <a:pPr>
              <a:buNone/>
            </a:pPr>
            <a:endParaRPr lang="en-GB" dirty="0" smtClean="0"/>
          </a:p>
          <a:p>
            <a:r>
              <a:rPr lang="en-GB" dirty="0" smtClean="0">
                <a:solidFill>
                  <a:srgbClr val="FF0000"/>
                </a:solidFill>
              </a:rPr>
              <a:t>Causative organism</a:t>
            </a:r>
          </a:p>
          <a:p>
            <a:r>
              <a:rPr lang="en-GB" dirty="0" smtClean="0"/>
              <a:t>Caused by a small arthropod, the</a:t>
            </a:r>
            <a:r>
              <a:rPr lang="en-GB" dirty="0" smtClean="0">
                <a:solidFill>
                  <a:srgbClr val="FF0000"/>
                </a:solidFill>
              </a:rPr>
              <a:t> itch mite, </a:t>
            </a:r>
            <a:r>
              <a:rPr lang="en-GB" i="1" dirty="0" err="1" smtClean="0">
                <a:solidFill>
                  <a:srgbClr val="FF0000"/>
                </a:solidFill>
              </a:rPr>
              <a:t>sarcoptes</a:t>
            </a:r>
            <a:r>
              <a:rPr lang="en-GB" i="1" dirty="0" smtClean="0">
                <a:solidFill>
                  <a:srgbClr val="FF0000"/>
                </a:solidFill>
              </a:rPr>
              <a:t> </a:t>
            </a:r>
            <a:r>
              <a:rPr lang="en-GB" i="1" dirty="0" err="1" smtClean="0">
                <a:solidFill>
                  <a:srgbClr val="FF0000"/>
                </a:solidFill>
              </a:rPr>
              <a:t>scabiei</a:t>
            </a:r>
            <a:r>
              <a:rPr lang="en-GB" dirty="0" smtClean="0">
                <a:solidFill>
                  <a:srgbClr val="FF0000"/>
                </a:solidFill>
              </a:rPr>
              <a:t>.</a:t>
            </a:r>
          </a:p>
          <a:p>
            <a:pPr>
              <a:buNone/>
            </a:pPr>
            <a:endParaRPr lang="en-GB" dirty="0" smtClean="0">
              <a:solidFill>
                <a:srgbClr val="FF0000"/>
              </a:solidFill>
            </a:endParaRPr>
          </a:p>
          <a:p>
            <a:r>
              <a:rPr lang="en-GB" dirty="0" smtClean="0"/>
              <a:t>The female mite enters the skin &amp; makes a small burrow (</a:t>
            </a:r>
            <a:r>
              <a:rPr lang="en-GB" dirty="0" smtClean="0">
                <a:solidFill>
                  <a:srgbClr val="FF0000"/>
                </a:solidFill>
              </a:rPr>
              <a:t>hole or tunnel</a:t>
            </a:r>
            <a:r>
              <a:rPr lang="en-GB" dirty="0" smtClean="0"/>
              <a:t>)</a:t>
            </a:r>
            <a:endParaRPr lang="en-GB"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GB" dirty="0" smtClean="0"/>
              <a:t>CONT…..</a:t>
            </a:r>
            <a:endParaRPr lang="en-GB" dirty="0"/>
          </a:p>
        </p:txBody>
      </p:sp>
      <p:sp>
        <p:nvSpPr>
          <p:cNvPr id="3" name="Content Placeholder 2"/>
          <p:cNvSpPr>
            <a:spLocks noGrp="1"/>
          </p:cNvSpPr>
          <p:nvPr>
            <p:ph idx="1"/>
          </p:nvPr>
        </p:nvSpPr>
        <p:spPr/>
        <p:txBody>
          <a:bodyPr/>
          <a:lstStyle/>
          <a:p>
            <a:pPr marL="571500" indent="-571500">
              <a:buFont typeface="+mj-lt"/>
              <a:buAutoNum type="romanLcPeriod"/>
            </a:pPr>
            <a:r>
              <a:rPr lang="en-GB" dirty="0" smtClean="0">
                <a:solidFill>
                  <a:srgbClr val="FF0000"/>
                </a:solidFill>
              </a:rPr>
              <a:t>Attacking the source</a:t>
            </a:r>
          </a:p>
          <a:p>
            <a:pPr marL="571500" indent="-571500"/>
            <a:r>
              <a:rPr lang="en-GB" dirty="0" smtClean="0"/>
              <a:t>Treatment</a:t>
            </a:r>
          </a:p>
          <a:p>
            <a:pPr marL="571500" indent="-571500"/>
            <a:r>
              <a:rPr lang="en-GB" dirty="0" smtClean="0"/>
              <a:t>Immunization</a:t>
            </a:r>
          </a:p>
          <a:p>
            <a:pPr marL="571500" indent="-571500"/>
            <a:r>
              <a:rPr lang="en-GB" dirty="0" smtClean="0"/>
              <a:t>Isolation</a:t>
            </a:r>
          </a:p>
          <a:p>
            <a:pPr marL="571500" indent="-571500"/>
            <a:r>
              <a:rPr lang="en-GB" dirty="0" smtClean="0"/>
              <a:t>Chemoprophylaxis</a:t>
            </a:r>
          </a:p>
          <a:p>
            <a:pPr marL="571500" indent="-571500"/>
            <a:r>
              <a:rPr lang="en-GB" dirty="0" smtClean="0"/>
              <a:t>Reservoir control</a:t>
            </a:r>
          </a:p>
          <a:p>
            <a:pPr marL="571500" indent="-571500"/>
            <a:r>
              <a:rPr lang="en-GB" dirty="0" smtClean="0"/>
              <a:t>notification</a:t>
            </a:r>
            <a:endParaRPr lang="en-GB"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lstStyle/>
          <a:p>
            <a:pPr>
              <a:buNone/>
            </a:pPr>
            <a:r>
              <a:rPr lang="en-GB" dirty="0" smtClean="0">
                <a:solidFill>
                  <a:srgbClr val="FF0000"/>
                </a:solidFill>
              </a:rPr>
              <a:t>. Interrupting transmission</a:t>
            </a:r>
          </a:p>
          <a:p>
            <a:r>
              <a:rPr lang="en-GB" dirty="0" smtClean="0"/>
              <a:t>Environmental sanitation</a:t>
            </a:r>
          </a:p>
          <a:p>
            <a:r>
              <a:rPr lang="en-GB" dirty="0" smtClean="0"/>
              <a:t>Immunization</a:t>
            </a:r>
          </a:p>
          <a:p>
            <a:r>
              <a:rPr lang="en-GB" dirty="0" smtClean="0"/>
              <a:t>Personal hygiene</a:t>
            </a:r>
          </a:p>
          <a:p>
            <a:r>
              <a:rPr lang="en-GB" dirty="0" smtClean="0"/>
              <a:t>Behaviour change</a:t>
            </a:r>
          </a:p>
          <a:p>
            <a:r>
              <a:rPr lang="en-GB" dirty="0" smtClean="0"/>
              <a:t>Vector control</a:t>
            </a:r>
          </a:p>
          <a:p>
            <a:r>
              <a:rPr lang="en-GB" dirty="0" smtClean="0"/>
              <a:t>Disinfection and sterilization</a:t>
            </a:r>
          </a:p>
          <a:p>
            <a:endParaRPr lang="en-GB"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dirty="0" smtClean="0"/>
              <a:t>CONT……</a:t>
            </a:r>
            <a:endParaRPr lang="en-GB" dirty="0"/>
          </a:p>
        </p:txBody>
      </p:sp>
      <p:sp>
        <p:nvSpPr>
          <p:cNvPr id="3" name="Content Placeholder 2"/>
          <p:cNvSpPr>
            <a:spLocks noGrp="1"/>
          </p:cNvSpPr>
          <p:nvPr>
            <p:ph idx="1"/>
          </p:nvPr>
        </p:nvSpPr>
        <p:spPr>
          <a:xfrm>
            <a:off x="0" y="1196752"/>
            <a:ext cx="9144000" cy="5661248"/>
          </a:xfrm>
        </p:spPr>
        <p:txBody>
          <a:bodyPr/>
          <a:lstStyle/>
          <a:p>
            <a:pPr>
              <a:buNone/>
            </a:pPr>
            <a:r>
              <a:rPr lang="en-GB" dirty="0" smtClean="0">
                <a:solidFill>
                  <a:srgbClr val="FF0000"/>
                </a:solidFill>
              </a:rPr>
              <a:t>. Protecting the host</a:t>
            </a:r>
          </a:p>
          <a:p>
            <a:r>
              <a:rPr lang="en-GB" dirty="0" smtClean="0"/>
              <a:t>Immunization </a:t>
            </a:r>
          </a:p>
          <a:p>
            <a:r>
              <a:rPr lang="en-GB" dirty="0" smtClean="0"/>
              <a:t>Chemoprophylaxis</a:t>
            </a:r>
          </a:p>
          <a:p>
            <a:r>
              <a:rPr lang="en-GB" dirty="0" smtClean="0"/>
              <a:t>Personal protection</a:t>
            </a:r>
          </a:p>
          <a:p>
            <a:r>
              <a:rPr lang="en-GB" dirty="0" smtClean="0"/>
              <a:t>Better nutrition</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fontScale="90000"/>
          </a:bodyPr>
          <a:lstStyle/>
          <a:p>
            <a:r>
              <a:rPr lang="en-GB" dirty="0" smtClean="0">
                <a:solidFill>
                  <a:srgbClr val="FF0000"/>
                </a:solidFill>
              </a:rPr>
              <a:t>Notification and reporting of emerging and re-emerging  infections and infestations</a:t>
            </a:r>
          </a:p>
        </p:txBody>
      </p:sp>
      <p:sp>
        <p:nvSpPr>
          <p:cNvPr id="3" name="Content Placeholder 2"/>
          <p:cNvSpPr>
            <a:spLocks noGrp="1"/>
          </p:cNvSpPr>
          <p:nvPr>
            <p:ph idx="1"/>
          </p:nvPr>
        </p:nvSpPr>
        <p:spPr>
          <a:xfrm>
            <a:off x="0" y="1600200"/>
            <a:ext cx="9144000" cy="5257800"/>
          </a:xfrm>
        </p:spPr>
        <p:txBody>
          <a:bodyPr>
            <a:normAutofit fontScale="85000" lnSpcReduction="10000"/>
          </a:bodyPr>
          <a:lstStyle/>
          <a:p>
            <a:r>
              <a:rPr lang="en-GB" b="1" dirty="0" smtClean="0"/>
              <a:t>Notification of Diseases</a:t>
            </a:r>
            <a:r>
              <a:rPr lang="en-GB" dirty="0" smtClean="0"/>
              <a:t> </a:t>
            </a:r>
          </a:p>
          <a:p>
            <a:r>
              <a:rPr lang="en-GB" dirty="0" smtClean="0"/>
              <a:t>Is the act of reporting the occurrence of a communicable disease or of an individual affected with such a disease</a:t>
            </a:r>
            <a:r>
              <a:rPr lang="en-GB" b="1" dirty="0" smtClean="0"/>
              <a:t> </a:t>
            </a:r>
            <a:r>
              <a:rPr lang="en-GB" dirty="0" smtClean="0"/>
              <a:t>that is required by law to be reported to government authorities.</a:t>
            </a:r>
          </a:p>
          <a:p>
            <a:endParaRPr lang="en-GB" dirty="0" smtClean="0"/>
          </a:p>
          <a:p>
            <a:r>
              <a:rPr lang="en-GB" dirty="0" smtClean="0"/>
              <a:t> All medical practitioners, including clinical directors of diagnostic laboratories, are required to notify the Medical Officer of Health(MOH)/Director of Public Health (DPH) of certain diseases.</a:t>
            </a:r>
          </a:p>
          <a:p>
            <a:endParaRPr lang="en-GB" dirty="0" smtClean="0"/>
          </a:p>
          <a:p>
            <a:r>
              <a:rPr lang="en-GB" dirty="0" smtClean="0"/>
              <a:t> This information is used to investigate cases thus preventing spread of infection and further cases. </a:t>
            </a:r>
          </a:p>
          <a:p>
            <a:endParaRPr lang="en-GB" dirty="0" smtClean="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fontScale="92500" lnSpcReduction="20000"/>
          </a:bodyPr>
          <a:lstStyle/>
          <a:p>
            <a:r>
              <a:rPr lang="en-GB" dirty="0" smtClean="0"/>
              <a:t>The information will also facilitate the early identification of outbreaks. </a:t>
            </a:r>
          </a:p>
          <a:p>
            <a:endParaRPr lang="en-GB" dirty="0" smtClean="0"/>
          </a:p>
          <a:p>
            <a:r>
              <a:rPr lang="en-GB" dirty="0" smtClean="0"/>
              <a:t>It is also used to monitor the burden of diseases which can provide the evidence for public health interventions such as immunisation.</a:t>
            </a:r>
          </a:p>
          <a:p>
            <a:pPr>
              <a:buNone/>
            </a:pPr>
            <a:endParaRPr lang="en-GB" dirty="0" smtClean="0"/>
          </a:p>
          <a:p>
            <a:pPr>
              <a:buNone/>
            </a:pPr>
            <a:endParaRPr lang="en-GB" dirty="0" smtClean="0"/>
          </a:p>
          <a:p>
            <a:r>
              <a:rPr lang="en-GB" dirty="0" smtClean="0"/>
              <a:t> Many government have enacted regulations for reporting of both human and animal (</a:t>
            </a:r>
            <a:r>
              <a:rPr lang="en-GB" dirty="0" smtClean="0">
                <a:solidFill>
                  <a:srgbClr val="FF0000"/>
                </a:solidFill>
              </a:rPr>
              <a:t>generally livestock</a:t>
            </a:r>
            <a:r>
              <a:rPr lang="en-GB" dirty="0" smtClean="0"/>
              <a:t>) diseases. </a:t>
            </a:r>
          </a:p>
          <a:p>
            <a:pPr>
              <a:buNone/>
            </a:pPr>
            <a:endParaRPr lang="en-GB" dirty="0" smtClean="0"/>
          </a:p>
          <a:p>
            <a:r>
              <a:rPr lang="en-GB" dirty="0" smtClean="0"/>
              <a:t>This usually happens during pandemic</a:t>
            </a:r>
            <a:endParaRPr lang="en-GB"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lstStyle/>
          <a:p>
            <a:r>
              <a:rPr lang="en-US" dirty="0" smtClean="0">
                <a:solidFill>
                  <a:srgbClr val="FF0000"/>
                </a:solidFill>
              </a:rPr>
              <a:t>Emerging infectious disease</a:t>
            </a:r>
          </a:p>
          <a:p>
            <a:pPr>
              <a:buNone/>
            </a:pPr>
            <a:r>
              <a:rPr lang="en-US" dirty="0" smtClean="0"/>
              <a:t>	</a:t>
            </a:r>
          </a:p>
          <a:p>
            <a:pPr>
              <a:buNone/>
            </a:pPr>
            <a:r>
              <a:rPr lang="en-US" dirty="0" smtClean="0"/>
              <a:t>	Newly identified &amp; previously unknown infectious agents that cause public health problems either locally or internationally</a:t>
            </a: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normAutofit/>
          </a:bodyPr>
          <a:lstStyle/>
          <a:p>
            <a:r>
              <a:rPr lang="en-GB" sz="3600" dirty="0" smtClean="0">
                <a:solidFill>
                  <a:srgbClr val="FF0000"/>
                </a:solidFill>
              </a:rPr>
              <a:t>The WHO list of some emerging diseases that can cause severe outbreaks</a:t>
            </a:r>
            <a:endParaRPr lang="en-GB" sz="3600" dirty="0">
              <a:solidFill>
                <a:srgbClr val="FF0000"/>
              </a:solidFill>
            </a:endParaRPr>
          </a:p>
        </p:txBody>
      </p:sp>
      <p:sp>
        <p:nvSpPr>
          <p:cNvPr id="3" name="Content Placeholder 2"/>
          <p:cNvSpPr>
            <a:spLocks noGrp="1"/>
          </p:cNvSpPr>
          <p:nvPr>
            <p:ph idx="1"/>
          </p:nvPr>
        </p:nvSpPr>
        <p:spPr>
          <a:xfrm>
            <a:off x="0" y="1268760"/>
            <a:ext cx="9144000" cy="4857403"/>
          </a:xfrm>
        </p:spPr>
        <p:txBody>
          <a:bodyPr>
            <a:normAutofit/>
          </a:bodyPr>
          <a:lstStyle/>
          <a:p>
            <a:r>
              <a:rPr lang="en-GB" dirty="0" smtClean="0"/>
              <a:t>Ebola virus disease</a:t>
            </a:r>
          </a:p>
          <a:p>
            <a:r>
              <a:rPr lang="en-GB" dirty="0" smtClean="0"/>
              <a:t> Marburg disease</a:t>
            </a:r>
          </a:p>
          <a:p>
            <a:r>
              <a:rPr lang="en-GB" dirty="0" err="1" smtClean="0"/>
              <a:t>Chikungunya</a:t>
            </a:r>
            <a:endParaRPr lang="en-GB" dirty="0" smtClean="0"/>
          </a:p>
          <a:p>
            <a:r>
              <a:rPr lang="en-GB" dirty="0" smtClean="0"/>
              <a:t> Lassa fever</a:t>
            </a:r>
          </a:p>
          <a:p>
            <a:r>
              <a:rPr lang="en-GB" dirty="0" smtClean="0"/>
              <a:t>Hemorrhagic fevers</a:t>
            </a:r>
          </a:p>
          <a:p>
            <a:r>
              <a:rPr lang="en-GB" dirty="0" smtClean="0"/>
              <a:t>Severe Acute Respiratory Syndrome (SARS)-</a:t>
            </a:r>
          </a:p>
          <a:p>
            <a:r>
              <a:rPr lang="en-GB" dirty="0" smtClean="0"/>
              <a:t>Avian influenza</a:t>
            </a:r>
          </a:p>
          <a:p>
            <a:r>
              <a:rPr lang="en-GB" dirty="0" smtClean="0"/>
              <a:t> Rift Valley fever among others </a:t>
            </a:r>
          </a:p>
          <a:p>
            <a:endParaRPr lang="en-GB"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Re-emerging infectious disease</a:t>
            </a:r>
          </a:p>
          <a:p>
            <a:pPr>
              <a:buNone/>
            </a:pPr>
            <a:endParaRPr lang="en-US" dirty="0" smtClean="0"/>
          </a:p>
          <a:p>
            <a:pPr>
              <a:buNone/>
            </a:pPr>
            <a:r>
              <a:rPr lang="en-US" dirty="0" smtClean="0"/>
              <a:t>	Infectious agents that have been known for some time, had fallen to such low levels that they were no longer considered public health problems &amp; are now showing upward trends in incidence or prevalence worldwide. </a:t>
            </a:r>
            <a:r>
              <a:rPr lang="en-US" dirty="0" err="1" smtClean="0"/>
              <a:t>Eg</a:t>
            </a:r>
            <a:r>
              <a:rPr lang="en-US" dirty="0" smtClean="0"/>
              <a:t> </a:t>
            </a:r>
            <a:r>
              <a:rPr lang="en-US" dirty="0" smtClean="0">
                <a:solidFill>
                  <a:srgbClr val="FF0000"/>
                </a:solidFill>
              </a:rPr>
              <a:t>Malaria and Tuberculosis</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OTHER RE-EMERGING DISEASES INCLUDE..</a:t>
            </a:r>
            <a:endParaRPr lang="en-GB" dirty="0"/>
          </a:p>
        </p:txBody>
      </p:sp>
      <p:sp>
        <p:nvSpPr>
          <p:cNvPr id="3" name="Content Placeholder 2"/>
          <p:cNvSpPr>
            <a:spLocks noGrp="1"/>
          </p:cNvSpPr>
          <p:nvPr>
            <p:ph idx="1"/>
          </p:nvPr>
        </p:nvSpPr>
        <p:spPr/>
        <p:txBody>
          <a:bodyPr/>
          <a:lstStyle/>
          <a:p>
            <a:r>
              <a:rPr lang="en-GB" dirty="0" smtClean="0"/>
              <a:t>Cholera</a:t>
            </a:r>
          </a:p>
          <a:p>
            <a:r>
              <a:rPr lang="en-GB" dirty="0" smtClean="0"/>
              <a:t>Influenza</a:t>
            </a:r>
          </a:p>
          <a:p>
            <a:r>
              <a:rPr lang="en-GB" dirty="0" smtClean="0"/>
              <a:t> </a:t>
            </a:r>
            <a:r>
              <a:rPr lang="en-GB" dirty="0" err="1" smtClean="0"/>
              <a:t>Schistosomiasis</a:t>
            </a:r>
            <a:endParaRPr lang="en-GB" dirty="0" smtClean="0"/>
          </a:p>
          <a:p>
            <a:r>
              <a:rPr lang="en-GB" dirty="0" smtClean="0"/>
              <a:t>TB</a:t>
            </a:r>
          </a:p>
          <a:p>
            <a:r>
              <a:rPr lang="en-GB" dirty="0" smtClean="0"/>
              <a:t>Malaria</a:t>
            </a:r>
          </a:p>
          <a:p>
            <a:r>
              <a:rPr lang="en-GB" dirty="0" smtClean="0"/>
              <a:t>Typhoid fever among others  </a:t>
            </a:r>
          </a:p>
          <a:p>
            <a:endParaRPr lang="en-GB" dirty="0" smtClean="0"/>
          </a:p>
          <a:p>
            <a:endParaRPr lang="en-GB"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fontScale="90000"/>
          </a:bodyPr>
          <a:lstStyle/>
          <a:p>
            <a:r>
              <a:rPr lang="en-GB" dirty="0" smtClean="0">
                <a:solidFill>
                  <a:srgbClr val="FF0000"/>
                </a:solidFill>
              </a:rPr>
              <a:t>REPORTING OF EMERGING &amp; RE-EMERGING DISEASES</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a:bodyPr>
          <a:lstStyle/>
          <a:p>
            <a:r>
              <a:rPr lang="en-GB" dirty="0" smtClean="0">
                <a:solidFill>
                  <a:srgbClr val="FF0000"/>
                </a:solidFill>
              </a:rPr>
              <a:t>Through Surveillance</a:t>
            </a:r>
          </a:p>
          <a:p>
            <a:r>
              <a:rPr lang="en-GB" dirty="0" smtClean="0">
                <a:solidFill>
                  <a:srgbClr val="FF0000"/>
                </a:solidFill>
              </a:rPr>
              <a:t>Disease Surveillance  </a:t>
            </a:r>
            <a:r>
              <a:rPr lang="en-GB" dirty="0" smtClean="0"/>
              <a:t>is the ongoing systematic collection, analysis, and interpretation of health data.</a:t>
            </a:r>
          </a:p>
          <a:p>
            <a:pPr>
              <a:buNone/>
            </a:pPr>
            <a:endParaRPr lang="en-GB" dirty="0" smtClean="0"/>
          </a:p>
          <a:p>
            <a:r>
              <a:rPr lang="en-GB" dirty="0" smtClean="0"/>
              <a:t>This includes the </a:t>
            </a:r>
            <a:r>
              <a:rPr lang="en-GB" dirty="0" smtClean="0">
                <a:solidFill>
                  <a:srgbClr val="FF0000"/>
                </a:solidFill>
              </a:rPr>
              <a:t>timely dissemination </a:t>
            </a:r>
            <a:r>
              <a:rPr lang="en-GB" dirty="0" smtClean="0"/>
              <a:t>of the resulting information to those who need them for action.</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a:bodyPr>
          <a:lstStyle/>
          <a:p>
            <a:r>
              <a:rPr lang="en-GB" dirty="0" smtClean="0">
                <a:solidFill>
                  <a:srgbClr val="0070C0"/>
                </a:solidFill>
              </a:rPr>
              <a:t>MODULE CONTENT/OUTLINE</a:t>
            </a:r>
          </a:p>
          <a:p>
            <a:endParaRPr lang="en-GB" dirty="0">
              <a:solidFill>
                <a:srgbClr val="0070C0"/>
              </a:solidFill>
            </a:endParaRPr>
          </a:p>
          <a:p>
            <a:r>
              <a:rPr lang="en-GB" dirty="0" smtClean="0"/>
              <a:t>Definition of communicable disease</a:t>
            </a:r>
          </a:p>
          <a:p>
            <a:r>
              <a:rPr lang="en-GB" dirty="0" smtClean="0"/>
              <a:t>Standard case definition</a:t>
            </a:r>
          </a:p>
          <a:p>
            <a:r>
              <a:rPr lang="en-GB" dirty="0" smtClean="0"/>
              <a:t>Classification of communicable diseases </a:t>
            </a:r>
            <a:endParaRPr lang="en-GB" dirty="0" smtClean="0">
              <a:solidFill>
                <a:srgbClr val="FF0000"/>
              </a:solidFill>
            </a:endParaRPr>
          </a:p>
          <a:p>
            <a:r>
              <a:rPr lang="en-GB" dirty="0" smtClean="0"/>
              <a:t>Principles in Management, prevention and control</a:t>
            </a:r>
          </a:p>
          <a:p>
            <a:r>
              <a:rPr lang="en-GB" dirty="0" smtClean="0"/>
              <a:t>Notification and reporting of emerging and re-emerging  Infections and infestations</a:t>
            </a:r>
          </a:p>
          <a:p>
            <a:r>
              <a:rPr lang="en-GB" dirty="0" smtClean="0"/>
              <a:t>Specific communicable diseases</a:t>
            </a:r>
          </a:p>
          <a:p>
            <a:endParaRPr lang="en-GB" dirty="0">
              <a:solidFill>
                <a:srgbClr val="0070C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normAutofit fontScale="92500"/>
          </a:bodyPr>
          <a:lstStyle/>
          <a:p>
            <a:r>
              <a:rPr lang="en-GB" dirty="0" smtClean="0"/>
              <a:t>The burrow is always superficial</a:t>
            </a:r>
          </a:p>
          <a:p>
            <a:pPr>
              <a:buNone/>
            </a:pPr>
            <a:endParaRPr lang="en-GB" dirty="0" smtClean="0"/>
          </a:p>
          <a:p>
            <a:r>
              <a:rPr lang="en-GB" dirty="0" smtClean="0"/>
              <a:t>The skin selected for burrow is always thin and wrinkled, giving the scabies rash its typical distribution</a:t>
            </a:r>
          </a:p>
          <a:p>
            <a:pPr>
              <a:buNone/>
            </a:pPr>
            <a:endParaRPr lang="en-GB" dirty="0" smtClean="0"/>
          </a:p>
          <a:p>
            <a:r>
              <a:rPr lang="en-GB" dirty="0" smtClean="0"/>
              <a:t>In the burrows, eggs and faeces are produced</a:t>
            </a:r>
          </a:p>
          <a:p>
            <a:pPr>
              <a:buNone/>
            </a:pPr>
            <a:endParaRPr lang="en-GB" dirty="0" smtClean="0"/>
          </a:p>
          <a:p>
            <a:r>
              <a:rPr lang="en-GB" dirty="0" smtClean="0"/>
              <a:t>The eggs hatch in 4-5days</a:t>
            </a:r>
          </a:p>
          <a:p>
            <a:pPr>
              <a:buNone/>
            </a:pPr>
            <a:endParaRPr lang="en-GB" dirty="0" smtClean="0"/>
          </a:p>
          <a:p>
            <a:r>
              <a:rPr lang="en-GB" dirty="0" smtClean="0"/>
              <a:t>The larvae leave the parent tunnel and burry themselves in other places of the skin</a:t>
            </a:r>
            <a:endParaRPr lang="en-GB"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a:bodyPr>
          <a:lstStyle/>
          <a:p>
            <a:r>
              <a:rPr lang="en-GB" dirty="0" smtClean="0"/>
              <a:t>The </a:t>
            </a:r>
            <a:r>
              <a:rPr lang="en-GB" dirty="0" smtClean="0">
                <a:solidFill>
                  <a:srgbClr val="FF0000"/>
                </a:solidFill>
              </a:rPr>
              <a:t>main role of disease surveillance </a:t>
            </a:r>
            <a:r>
              <a:rPr lang="en-GB" dirty="0" smtClean="0"/>
              <a:t>is to predict, observe and minimize the harm caused by </a:t>
            </a:r>
            <a:r>
              <a:rPr lang="en-GB" dirty="0" smtClean="0">
                <a:solidFill>
                  <a:srgbClr val="FF0000"/>
                </a:solidFill>
              </a:rPr>
              <a:t>outbreak, epidemic, and pandemic </a:t>
            </a:r>
            <a:r>
              <a:rPr lang="en-GB" dirty="0" smtClean="0"/>
              <a:t>situations, as well as </a:t>
            </a:r>
            <a:r>
              <a:rPr lang="en-GB" dirty="0" smtClean="0">
                <a:solidFill>
                  <a:srgbClr val="FF0000"/>
                </a:solidFill>
              </a:rPr>
              <a:t>increase knowledge </a:t>
            </a:r>
            <a:r>
              <a:rPr lang="en-GB" dirty="0" smtClean="0"/>
              <a:t>about which factors contribute to such circumstances </a:t>
            </a:r>
          </a:p>
          <a:p>
            <a:pPr>
              <a:buNone/>
            </a:pPr>
            <a:endParaRPr lang="en-GB" dirty="0" smtClean="0"/>
          </a:p>
          <a:p>
            <a:r>
              <a:rPr lang="en-GB" dirty="0" smtClean="0"/>
              <a:t>Disease surveillance is the foundation for prevention and control</a:t>
            </a:r>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179512" y="980728"/>
            <a:ext cx="8964488" cy="5688632"/>
          </a:xfrm>
        </p:spPr>
        <p:txBody>
          <a:bodyPr>
            <a:normAutofit/>
          </a:bodyPr>
          <a:lstStyle/>
          <a:p>
            <a:r>
              <a:rPr lang="en-GB" dirty="0" smtClean="0"/>
              <a:t> The changes that have occurred in the health sector in the last twenty years have included the emergence of new diseases that have resulted in the need to review mechanisms for surveillance and response to these diseases.</a:t>
            </a:r>
          </a:p>
          <a:p>
            <a:endParaRPr lang="en-GB"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rmAutofit/>
          </a:bodyPr>
          <a:lstStyle/>
          <a:p>
            <a:r>
              <a:rPr lang="en-GB" sz="3600" dirty="0" smtClean="0">
                <a:solidFill>
                  <a:srgbClr val="FF0000"/>
                </a:solidFill>
              </a:rPr>
              <a:t>Integrated Disease Surveillance and Response(IDSR)</a:t>
            </a:r>
            <a:endParaRPr lang="en-GB" sz="3600"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a:bodyPr>
          <a:lstStyle/>
          <a:p>
            <a:r>
              <a:rPr lang="en-GB" dirty="0" smtClean="0"/>
              <a:t>The World Health Organization Regional Office for Africa proposed an </a:t>
            </a:r>
            <a:r>
              <a:rPr lang="en-GB" dirty="0" smtClean="0">
                <a:solidFill>
                  <a:srgbClr val="FF0000"/>
                </a:solidFill>
              </a:rPr>
              <a:t>Integrated Disease Surveillance and Response(IDSR)</a:t>
            </a:r>
            <a:r>
              <a:rPr lang="en-GB" dirty="0" smtClean="0"/>
              <a:t> approach for public health surveillance and response in the  African Region in order to improve health facilities at district and national levels</a:t>
            </a:r>
          </a:p>
          <a:p>
            <a:endParaRPr lang="en-GB" dirty="0" smtClean="0"/>
          </a:p>
          <a:p>
            <a:r>
              <a:rPr lang="en-GB" dirty="0" smtClean="0"/>
              <a:t> </a:t>
            </a:r>
          </a:p>
          <a:p>
            <a:endParaRPr lang="en-GB" dirty="0" smtClean="0"/>
          </a:p>
          <a:p>
            <a:endParaRPr lang="en-GB" dirty="0" smtClean="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268760"/>
            <a:ext cx="9144000" cy="5589240"/>
          </a:xfrm>
        </p:spPr>
        <p:txBody>
          <a:bodyPr/>
          <a:lstStyle/>
          <a:p>
            <a:r>
              <a:rPr lang="en-GB" dirty="0" smtClean="0">
                <a:solidFill>
                  <a:srgbClr val="FF0000"/>
                </a:solidFill>
              </a:rPr>
              <a:t>IDSR</a:t>
            </a:r>
            <a:r>
              <a:rPr lang="en-GB" dirty="0" smtClean="0"/>
              <a:t> involves carrying out disease surveillance activities using an integrated approach. </a:t>
            </a:r>
          </a:p>
          <a:p>
            <a:pPr>
              <a:buNone/>
            </a:pPr>
            <a:endParaRPr lang="en-GB" dirty="0" smtClean="0"/>
          </a:p>
          <a:p>
            <a:r>
              <a:rPr lang="en-GB" dirty="0" smtClean="0"/>
              <a:t>An integrated approach means that data on all important diseases will be collected, analysed, interpreted and reported in the </a:t>
            </a:r>
            <a:r>
              <a:rPr lang="en-GB" i="1" dirty="0" smtClean="0"/>
              <a:t>same </a:t>
            </a:r>
            <a:r>
              <a:rPr lang="en-GB" dirty="0" smtClean="0"/>
              <a:t>way, by the</a:t>
            </a:r>
            <a:r>
              <a:rPr lang="en-GB" i="1" dirty="0" smtClean="0"/>
              <a:t> same </a:t>
            </a:r>
            <a:r>
              <a:rPr lang="en-GB" dirty="0" smtClean="0"/>
              <a:t>people who normally submit routine report forms on health-related data.</a:t>
            </a:r>
            <a:endParaRPr lang="en-GB"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GB" sz="3600" dirty="0" smtClean="0">
                <a:solidFill>
                  <a:srgbClr val="FF0000"/>
                </a:solidFill>
              </a:rPr>
              <a:t>CONT OF IDSR……..</a:t>
            </a:r>
            <a:endParaRPr lang="en-GB" sz="3600" dirty="0">
              <a:solidFill>
                <a:srgbClr val="FF0000"/>
              </a:solidFill>
            </a:endParaRPr>
          </a:p>
        </p:txBody>
      </p:sp>
      <p:sp>
        <p:nvSpPr>
          <p:cNvPr id="3" name="Content Placeholder 2"/>
          <p:cNvSpPr>
            <a:spLocks noGrp="1"/>
          </p:cNvSpPr>
          <p:nvPr>
            <p:ph idx="1"/>
          </p:nvPr>
        </p:nvSpPr>
        <p:spPr>
          <a:xfrm>
            <a:off x="0" y="1340768"/>
            <a:ext cx="9144000" cy="4785395"/>
          </a:xfrm>
        </p:spPr>
        <p:txBody>
          <a:bodyPr>
            <a:normAutofit/>
          </a:bodyPr>
          <a:lstStyle/>
          <a:p>
            <a:pPr>
              <a:buNone/>
            </a:pPr>
            <a:endParaRPr lang="en-GB" dirty="0" smtClean="0"/>
          </a:p>
          <a:p>
            <a:r>
              <a:rPr lang="en-GB" dirty="0" smtClean="0"/>
              <a:t>The </a:t>
            </a:r>
            <a:r>
              <a:rPr lang="en-GB" dirty="0" smtClean="0">
                <a:solidFill>
                  <a:srgbClr val="FF0000"/>
                </a:solidFill>
              </a:rPr>
              <a:t>goal of IDSR </a:t>
            </a:r>
            <a:r>
              <a:rPr lang="en-GB" dirty="0" smtClean="0"/>
              <a:t>is to improve the ability of all levels of health care system to </a:t>
            </a:r>
            <a:r>
              <a:rPr lang="en-GB" dirty="0" smtClean="0">
                <a:solidFill>
                  <a:srgbClr val="FF0000"/>
                </a:solidFill>
              </a:rPr>
              <a:t>detect and respond </a:t>
            </a:r>
            <a:r>
              <a:rPr lang="en-GB" dirty="0" smtClean="0"/>
              <a:t>to diseases and conditions that cause high morbidity and mortality</a:t>
            </a:r>
            <a:endParaRPr lang="en-GB"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179512" y="1124744"/>
            <a:ext cx="8964488" cy="5733256"/>
          </a:xfrm>
        </p:spPr>
        <p:txBody>
          <a:bodyPr>
            <a:normAutofit/>
          </a:bodyPr>
          <a:lstStyle/>
          <a:p>
            <a:r>
              <a:rPr lang="en-GB" b="1" dirty="0" smtClean="0">
                <a:solidFill>
                  <a:srgbClr val="FF0000"/>
                </a:solidFill>
              </a:rPr>
              <a:t>IDSR Core Functions</a:t>
            </a:r>
          </a:p>
          <a:p>
            <a:r>
              <a:rPr lang="en-GB" dirty="0" smtClean="0"/>
              <a:t>Case detection</a:t>
            </a:r>
          </a:p>
          <a:p>
            <a:r>
              <a:rPr lang="en-GB" dirty="0" smtClean="0"/>
              <a:t>Case registration and reporting</a:t>
            </a:r>
          </a:p>
          <a:p>
            <a:r>
              <a:rPr lang="en-GB" dirty="0" smtClean="0"/>
              <a:t>Lab Confirmation</a:t>
            </a:r>
          </a:p>
          <a:p>
            <a:r>
              <a:rPr lang="en-GB" dirty="0" smtClean="0"/>
              <a:t>Data analysis and interpretation</a:t>
            </a:r>
          </a:p>
          <a:p>
            <a:r>
              <a:rPr lang="en-GB" dirty="0" smtClean="0"/>
              <a:t> Response</a:t>
            </a:r>
          </a:p>
          <a:p>
            <a:r>
              <a:rPr lang="en-GB" dirty="0" smtClean="0"/>
              <a:t> Provide feedback</a:t>
            </a:r>
          </a:p>
          <a:p>
            <a:r>
              <a:rPr lang="en-GB" dirty="0" smtClean="0"/>
              <a:t> Evaluate and monitor</a:t>
            </a:r>
            <a:endParaRPr lang="en-GB" dirty="0"/>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fontScale="90000"/>
          </a:bodyPr>
          <a:lstStyle/>
          <a:p>
            <a:r>
              <a:rPr lang="en-GB" b="1" dirty="0" smtClean="0">
                <a:solidFill>
                  <a:srgbClr val="FF0000"/>
                </a:solidFill>
              </a:rPr>
              <a:t>IDSR Priority Diseases for reporting In Kenya</a:t>
            </a:r>
          </a:p>
        </p:txBody>
      </p:sp>
      <p:sp>
        <p:nvSpPr>
          <p:cNvPr id="3" name="Content Placeholder 2"/>
          <p:cNvSpPr>
            <a:spLocks noGrp="1"/>
          </p:cNvSpPr>
          <p:nvPr>
            <p:ph idx="1"/>
          </p:nvPr>
        </p:nvSpPr>
        <p:spPr>
          <a:xfrm>
            <a:off x="0" y="1124744"/>
            <a:ext cx="9144000" cy="5472608"/>
          </a:xfrm>
        </p:spPr>
        <p:txBody>
          <a:bodyPr>
            <a:normAutofit lnSpcReduction="10000"/>
          </a:bodyPr>
          <a:lstStyle/>
          <a:p>
            <a:r>
              <a:rPr lang="en-GB" b="1" dirty="0" smtClean="0">
                <a:solidFill>
                  <a:srgbClr val="FF0000"/>
                </a:solidFill>
              </a:rPr>
              <a:t>Epidemic Prone Diseases</a:t>
            </a:r>
          </a:p>
          <a:p>
            <a:r>
              <a:rPr lang="en-GB" dirty="0" smtClean="0"/>
              <a:t>Cholera </a:t>
            </a:r>
          </a:p>
          <a:p>
            <a:r>
              <a:rPr lang="en-GB" dirty="0" smtClean="0"/>
              <a:t>Typhoid Fever</a:t>
            </a:r>
          </a:p>
          <a:p>
            <a:r>
              <a:rPr lang="en-GB" dirty="0" smtClean="0"/>
              <a:t>Dysentery </a:t>
            </a:r>
          </a:p>
          <a:p>
            <a:r>
              <a:rPr lang="en-GB" dirty="0" smtClean="0"/>
              <a:t>Meningococcal Meningitis</a:t>
            </a:r>
          </a:p>
          <a:p>
            <a:r>
              <a:rPr lang="en-GB" dirty="0" smtClean="0"/>
              <a:t>Plague </a:t>
            </a:r>
          </a:p>
          <a:p>
            <a:r>
              <a:rPr lang="en-GB" dirty="0" smtClean="0"/>
              <a:t>Measles</a:t>
            </a:r>
          </a:p>
          <a:p>
            <a:r>
              <a:rPr lang="en-GB" dirty="0" smtClean="0"/>
              <a:t>Yellow Fever</a:t>
            </a:r>
          </a:p>
          <a:p>
            <a:r>
              <a:rPr lang="en-GB" dirty="0" smtClean="0"/>
              <a:t> Anthrax</a:t>
            </a:r>
          </a:p>
          <a:p>
            <a:r>
              <a:rPr lang="en-GB" dirty="0" smtClean="0"/>
              <a:t>Other VHFs among others</a:t>
            </a:r>
          </a:p>
          <a:p>
            <a:pPr>
              <a:buNone/>
            </a:pPr>
            <a:endParaRPr lang="en-GB"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764704"/>
            <a:ext cx="9144000" cy="6093296"/>
          </a:xfrm>
        </p:spPr>
        <p:txBody>
          <a:bodyPr>
            <a:normAutofit fontScale="92500" lnSpcReduction="20000"/>
          </a:bodyPr>
          <a:lstStyle/>
          <a:p>
            <a:r>
              <a:rPr lang="en-GB" dirty="0" smtClean="0">
                <a:solidFill>
                  <a:srgbClr val="FF0000"/>
                </a:solidFill>
              </a:rPr>
              <a:t>Diseases earmarked for Eradication/elimination</a:t>
            </a:r>
          </a:p>
          <a:p>
            <a:r>
              <a:rPr lang="en-GB" dirty="0" smtClean="0"/>
              <a:t>Leprosy </a:t>
            </a:r>
          </a:p>
          <a:p>
            <a:r>
              <a:rPr lang="en-GB" dirty="0" smtClean="0"/>
              <a:t>Poliomyelitis </a:t>
            </a:r>
          </a:p>
          <a:p>
            <a:r>
              <a:rPr lang="en-GB" dirty="0" smtClean="0"/>
              <a:t>Neonatal Tetanus</a:t>
            </a:r>
          </a:p>
          <a:p>
            <a:pPr>
              <a:buNone/>
            </a:pPr>
            <a:endParaRPr lang="en-GB" dirty="0" smtClean="0"/>
          </a:p>
          <a:p>
            <a:r>
              <a:rPr lang="en-GB" dirty="0" smtClean="0">
                <a:solidFill>
                  <a:srgbClr val="FF0000"/>
                </a:solidFill>
              </a:rPr>
              <a:t>Diseases of Public Health Importance</a:t>
            </a:r>
          </a:p>
          <a:p>
            <a:r>
              <a:rPr lang="en-GB" dirty="0" smtClean="0"/>
              <a:t>Malaria </a:t>
            </a:r>
          </a:p>
          <a:p>
            <a:r>
              <a:rPr lang="en-GB" dirty="0" smtClean="0"/>
              <a:t>Childhood Pneumonia</a:t>
            </a:r>
          </a:p>
          <a:p>
            <a:r>
              <a:rPr lang="en-GB" dirty="0" smtClean="0"/>
              <a:t>HIV/ AIDS </a:t>
            </a:r>
          </a:p>
          <a:p>
            <a:r>
              <a:rPr lang="en-GB" dirty="0" smtClean="0"/>
              <a:t>Childhood Diarrhoea</a:t>
            </a:r>
          </a:p>
          <a:p>
            <a:r>
              <a:rPr lang="en-GB" dirty="0" smtClean="0"/>
              <a:t>Tuberculosis</a:t>
            </a:r>
          </a:p>
          <a:p>
            <a:r>
              <a:rPr lang="en-GB" dirty="0" smtClean="0"/>
              <a:t> STIs</a:t>
            </a:r>
          </a:p>
          <a:p>
            <a:r>
              <a:rPr lang="en-GB" i="1" dirty="0" smtClean="0"/>
              <a:t>Other infection</a:t>
            </a:r>
            <a:endParaRPr lang="en-GB"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rmAutofit fontScale="90000"/>
          </a:bodyPr>
          <a:lstStyle/>
          <a:p>
            <a:r>
              <a:rPr lang="en-GB" dirty="0" smtClean="0">
                <a:solidFill>
                  <a:srgbClr val="FF0000"/>
                </a:solidFill>
              </a:rPr>
              <a:t>Immediate preliminary notification to a medical officer of health</a:t>
            </a:r>
            <a:endParaRPr lang="en-GB" dirty="0">
              <a:solidFill>
                <a:srgbClr val="FF0000"/>
              </a:solidFill>
            </a:endParaRPr>
          </a:p>
        </p:txBody>
      </p:sp>
      <p:sp>
        <p:nvSpPr>
          <p:cNvPr id="3" name="Content Placeholder 2"/>
          <p:cNvSpPr>
            <a:spLocks noGrp="1"/>
          </p:cNvSpPr>
          <p:nvPr>
            <p:ph idx="1"/>
          </p:nvPr>
        </p:nvSpPr>
        <p:spPr>
          <a:xfrm>
            <a:off x="457200" y="1412776"/>
            <a:ext cx="8229600" cy="5445224"/>
          </a:xfrm>
        </p:spPr>
        <p:txBody>
          <a:bodyPr>
            <a:normAutofit/>
          </a:bodyPr>
          <a:lstStyle/>
          <a:p>
            <a:r>
              <a:rPr lang="en-GB" dirty="0" smtClean="0"/>
              <a:t>Acute poliomyelitis </a:t>
            </a:r>
          </a:p>
          <a:p>
            <a:r>
              <a:rPr lang="en-GB" dirty="0" smtClean="0"/>
              <a:t>Anthrax  </a:t>
            </a:r>
          </a:p>
          <a:p>
            <a:r>
              <a:rPr lang="en-GB" dirty="0" smtClean="0"/>
              <a:t>Cholera </a:t>
            </a:r>
          </a:p>
          <a:p>
            <a:r>
              <a:rPr lang="en-GB" dirty="0" smtClean="0"/>
              <a:t>Diphtheria </a:t>
            </a:r>
          </a:p>
          <a:p>
            <a:r>
              <a:rPr lang="en-GB" dirty="0" smtClean="0"/>
              <a:t>Neisseria meningitidis </a:t>
            </a:r>
          </a:p>
          <a:p>
            <a:r>
              <a:rPr lang="en-GB" dirty="0" smtClean="0"/>
              <a:t>Paratyphoid </a:t>
            </a:r>
          </a:p>
          <a:p>
            <a:r>
              <a:rPr lang="en-GB" dirty="0" smtClean="0"/>
              <a:t>Plague </a:t>
            </a:r>
          </a:p>
          <a:p>
            <a:r>
              <a:rPr lang="en-GB" dirty="0" smtClean="0"/>
              <a:t>Rabies </a:t>
            </a:r>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Severe Acute Respiratory Syndrome (SARS) </a:t>
            </a:r>
          </a:p>
          <a:p>
            <a:r>
              <a:rPr lang="en-GB" dirty="0" smtClean="0"/>
              <a:t>Smallpox </a:t>
            </a:r>
          </a:p>
          <a:p>
            <a:r>
              <a:rPr lang="en-GB" dirty="0" smtClean="0"/>
              <a:t>Typhoid </a:t>
            </a:r>
          </a:p>
          <a:p>
            <a:r>
              <a:rPr lang="en-GB" dirty="0" smtClean="0"/>
              <a:t>Viral haemorrhagic fevers </a:t>
            </a:r>
          </a:p>
          <a:p>
            <a:r>
              <a:rPr lang="en-GB" dirty="0" smtClean="0"/>
              <a:t>Yellow fever </a:t>
            </a:r>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lstStyle/>
          <a:p>
            <a:r>
              <a:rPr lang="en-GB" dirty="0" smtClean="0">
                <a:solidFill>
                  <a:srgbClr val="FF0000"/>
                </a:solidFill>
              </a:rPr>
              <a:t>Transmission</a:t>
            </a:r>
          </a:p>
          <a:p>
            <a:r>
              <a:rPr lang="en-GB" dirty="0" smtClean="0"/>
              <a:t>The infection is spread by </a:t>
            </a:r>
            <a:r>
              <a:rPr lang="en-GB" dirty="0" smtClean="0">
                <a:solidFill>
                  <a:srgbClr val="FF0000"/>
                </a:solidFill>
              </a:rPr>
              <a:t>direct</a:t>
            </a:r>
            <a:r>
              <a:rPr lang="en-GB" dirty="0" smtClean="0"/>
              <a:t> close body contact, like </a:t>
            </a:r>
          </a:p>
          <a:p>
            <a:r>
              <a:rPr lang="en-GB" dirty="0" smtClean="0"/>
              <a:t>sharing a bed, </a:t>
            </a:r>
          </a:p>
          <a:p>
            <a:r>
              <a:rPr lang="en-GB" dirty="0" smtClean="0"/>
              <a:t>contact between children and their parents</a:t>
            </a:r>
          </a:p>
          <a:p>
            <a:r>
              <a:rPr lang="en-GB" dirty="0" smtClean="0"/>
              <a:t>Children in playgroups or in school</a:t>
            </a:r>
          </a:p>
          <a:p>
            <a:pPr>
              <a:buNone/>
            </a:pPr>
            <a:endParaRPr lang="en-GB" dirty="0" smtClean="0"/>
          </a:p>
          <a:p>
            <a:r>
              <a:rPr lang="en-GB" dirty="0" smtClean="0">
                <a:solidFill>
                  <a:srgbClr val="FF0000"/>
                </a:solidFill>
              </a:rPr>
              <a:t>Indirect transmission is through:</a:t>
            </a:r>
          </a:p>
          <a:p>
            <a:r>
              <a:rPr lang="en-GB" dirty="0" smtClean="0"/>
              <a:t>Bedclothes and clothing</a:t>
            </a:r>
          </a:p>
          <a:p>
            <a:pPr>
              <a:buNone/>
            </a:pPr>
            <a:r>
              <a:rPr lang="en-GB" dirty="0" smtClean="0">
                <a:solidFill>
                  <a:srgbClr val="00B050"/>
                </a:solidFill>
              </a:rPr>
              <a:t>NB: Scabies is a disease of the whole family</a:t>
            </a:r>
          </a:p>
          <a:p>
            <a:endParaRPr lang="en-GB" dirty="0" smtClean="0">
              <a:solidFill>
                <a:srgbClr val="FF0000"/>
              </a:solidFill>
            </a:endParaRP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Who to notify </a:t>
            </a:r>
          </a:p>
        </p:txBody>
      </p:sp>
      <p:sp>
        <p:nvSpPr>
          <p:cNvPr id="3" name="Content Placeholder 2"/>
          <p:cNvSpPr>
            <a:spLocks noGrp="1"/>
          </p:cNvSpPr>
          <p:nvPr>
            <p:ph idx="1"/>
          </p:nvPr>
        </p:nvSpPr>
        <p:spPr>
          <a:xfrm>
            <a:off x="0" y="1600200"/>
            <a:ext cx="8964488" cy="4525963"/>
          </a:xfrm>
        </p:spPr>
        <p:txBody>
          <a:bodyPr>
            <a:normAutofit/>
          </a:bodyPr>
          <a:lstStyle/>
          <a:p>
            <a:r>
              <a:rPr lang="en-GB" dirty="0" smtClean="0"/>
              <a:t>Clinicians should notify cases of notifiable diseases to the </a:t>
            </a:r>
            <a:r>
              <a:rPr lang="en-GB" dirty="0" smtClean="0">
                <a:solidFill>
                  <a:srgbClr val="FF0000"/>
                </a:solidFill>
              </a:rPr>
              <a:t>Director of Public Health/Medical Officer of Health </a:t>
            </a:r>
            <a:r>
              <a:rPr lang="en-GB" dirty="0" smtClean="0"/>
              <a:t>for the area of residence of the patient using the notification of infectious disease form.</a:t>
            </a:r>
          </a:p>
          <a:p>
            <a:endParaRPr lang="en-GB"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GB" b="1" dirty="0" smtClean="0">
                <a:solidFill>
                  <a:srgbClr val="FF0000"/>
                </a:solidFill>
              </a:rPr>
              <a:t>How to notify</a:t>
            </a:r>
            <a:endParaRPr lang="en-GB" dirty="0">
              <a:solidFill>
                <a:srgbClr val="FF0000"/>
              </a:solidFill>
            </a:endParaRPr>
          </a:p>
        </p:txBody>
      </p:sp>
      <p:sp>
        <p:nvSpPr>
          <p:cNvPr id="3" name="Content Placeholder 2"/>
          <p:cNvSpPr>
            <a:spLocks noGrp="1"/>
          </p:cNvSpPr>
          <p:nvPr>
            <p:ph idx="1"/>
          </p:nvPr>
        </p:nvSpPr>
        <p:spPr>
          <a:xfrm>
            <a:off x="179512" y="980728"/>
            <a:ext cx="8784976" cy="5544616"/>
          </a:xfrm>
        </p:spPr>
        <p:txBody>
          <a:bodyPr>
            <a:normAutofit/>
          </a:bodyPr>
          <a:lstStyle/>
          <a:p>
            <a:pPr>
              <a:buNone/>
            </a:pPr>
            <a:r>
              <a:rPr lang="en-GB" b="1" dirty="0" smtClean="0"/>
              <a:t/>
            </a:r>
            <a:br>
              <a:rPr lang="en-GB" b="1" dirty="0" smtClean="0"/>
            </a:br>
            <a:r>
              <a:rPr lang="en-GB" dirty="0" smtClean="0"/>
              <a:t>Notifications may be made in </a:t>
            </a:r>
            <a:r>
              <a:rPr lang="en-GB" dirty="0" smtClean="0">
                <a:solidFill>
                  <a:srgbClr val="FF0000"/>
                </a:solidFill>
              </a:rPr>
              <a:t>writing, by email or by telephone</a:t>
            </a:r>
            <a:r>
              <a:rPr lang="en-GB" dirty="0" smtClean="0"/>
              <a:t> to the MOH/DPH. </a:t>
            </a:r>
          </a:p>
          <a:p>
            <a:pPr>
              <a:buNone/>
            </a:pPr>
            <a:endParaRPr lang="en-GB" dirty="0" smtClean="0"/>
          </a:p>
          <a:p>
            <a:r>
              <a:rPr lang="en-GB" dirty="0" smtClean="0"/>
              <a:t> Laboratory notifications are made </a:t>
            </a:r>
            <a:r>
              <a:rPr lang="en-GB" dirty="0" smtClean="0">
                <a:solidFill>
                  <a:srgbClr val="FF0000"/>
                </a:solidFill>
              </a:rPr>
              <a:t>electronically</a:t>
            </a:r>
            <a:r>
              <a:rPr lang="en-GB" dirty="0" smtClean="0"/>
              <a:t> through the Computerised Infectious Disease Reporting System (CIDR). </a:t>
            </a:r>
          </a:p>
          <a:p>
            <a:pPr>
              <a:buNone/>
            </a:pPr>
            <a:endParaRPr lang="en-GB" dirty="0" smtClean="0"/>
          </a:p>
          <a:p>
            <a:r>
              <a:rPr lang="en-GB" dirty="0" smtClean="0"/>
              <a:t>Clinical notifications are entered into </a:t>
            </a:r>
            <a:r>
              <a:rPr lang="en-GB" dirty="0" smtClean="0">
                <a:solidFill>
                  <a:srgbClr val="FF0000"/>
                </a:solidFill>
              </a:rPr>
              <a:t>CIDR</a:t>
            </a:r>
            <a:r>
              <a:rPr lang="en-GB" dirty="0" smtClean="0"/>
              <a:t> in the Departments of Public Health.</a:t>
            </a:r>
            <a:endParaRPr lang="en-GB"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When to notify</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t>Notification should be made by a medical practitioner </a:t>
            </a:r>
            <a:r>
              <a:rPr lang="en-GB" dirty="0" smtClean="0">
                <a:solidFill>
                  <a:srgbClr val="FF0000"/>
                </a:solidFill>
              </a:rPr>
              <a:t>as soon as he becomes aware or suspects that a person on whom he is in professional attendance is suffering from or is the carrier of an infectious disease</a:t>
            </a:r>
            <a:r>
              <a:rPr lang="en-GB" dirty="0" smtClean="0"/>
              <a:t>. </a:t>
            </a:r>
          </a:p>
          <a:p>
            <a:endParaRPr lang="en-GB" dirty="0" smtClean="0"/>
          </a:p>
          <a:p>
            <a:r>
              <a:rPr lang="en-GB" dirty="0" smtClean="0"/>
              <a:t>Notification should be made by a clinical director of a diagnostic laboratory </a:t>
            </a:r>
            <a:r>
              <a:rPr lang="en-GB" dirty="0" smtClean="0">
                <a:solidFill>
                  <a:srgbClr val="FF0000"/>
                </a:solidFill>
              </a:rPr>
              <a:t>as soon as an infectious disease is identified in that laboratory</a:t>
            </a:r>
            <a:r>
              <a:rPr lang="en-GB" dirty="0" smtClean="0"/>
              <a:t> </a:t>
            </a:r>
          </a:p>
          <a:p>
            <a:endParaRPr lang="en-GB" dirty="0" smtClean="0"/>
          </a:p>
          <a:p>
            <a:r>
              <a:rPr lang="en-GB" dirty="0" smtClean="0"/>
              <a:t>Timely notification is important to facilitate timely public health action</a:t>
            </a:r>
            <a:endParaRPr lang="en-GB"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GB" dirty="0" smtClean="0">
                <a:solidFill>
                  <a:srgbClr val="FF0000"/>
                </a:solidFill>
              </a:rPr>
              <a:t>Use of the data/ information </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a:bodyPr>
          <a:lstStyle/>
          <a:p>
            <a:r>
              <a:rPr lang="en-GB" dirty="0" smtClean="0"/>
              <a:t>The information collected on notifiable diseases from doctors and laboratories is </a:t>
            </a:r>
            <a:r>
              <a:rPr lang="en-GB" dirty="0" smtClean="0">
                <a:solidFill>
                  <a:srgbClr val="FF0000"/>
                </a:solidFill>
              </a:rPr>
              <a:t>used to detect and investigate outbreaks, and prevent spread of infection</a:t>
            </a:r>
            <a:r>
              <a:rPr lang="en-GB" dirty="0" smtClean="0"/>
              <a:t>, hence reducing further cases of disease.</a:t>
            </a:r>
          </a:p>
          <a:p>
            <a:pPr>
              <a:buNone/>
            </a:pPr>
            <a:endParaRPr lang="en-GB" dirty="0" smtClean="0"/>
          </a:p>
          <a:p>
            <a:r>
              <a:rPr lang="en-GB" dirty="0" smtClean="0"/>
              <a:t>It is also used to examine disease epidemiology, implement and monitor interventions such as immunisation to protect public health</a:t>
            </a:r>
            <a:endParaRPr lang="en-GB"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a:bodyPr>
          <a:lstStyle/>
          <a:p>
            <a:r>
              <a:rPr lang="en-GB" dirty="0" smtClean="0">
                <a:solidFill>
                  <a:srgbClr val="00B0F0"/>
                </a:solidFill>
              </a:rPr>
              <a:t>Reporting methods</a:t>
            </a:r>
            <a:endParaRPr lang="en-GB" dirty="0">
              <a:solidFill>
                <a:srgbClr val="00B0F0"/>
              </a:solidFill>
            </a:endParaRPr>
          </a:p>
        </p:txBody>
      </p:sp>
      <p:sp>
        <p:nvSpPr>
          <p:cNvPr id="3" name="Content Placeholder 2"/>
          <p:cNvSpPr>
            <a:spLocks noGrp="1"/>
          </p:cNvSpPr>
          <p:nvPr>
            <p:ph idx="1"/>
          </p:nvPr>
        </p:nvSpPr>
        <p:spPr>
          <a:xfrm>
            <a:off x="0" y="1196752"/>
            <a:ext cx="9144000" cy="5661248"/>
          </a:xfrm>
        </p:spPr>
        <p:txBody>
          <a:bodyPr>
            <a:normAutofit fontScale="92500" lnSpcReduction="20000"/>
          </a:bodyPr>
          <a:lstStyle/>
          <a:p>
            <a:pPr>
              <a:buNone/>
            </a:pPr>
            <a:r>
              <a:rPr lang="en-GB" dirty="0" smtClean="0"/>
              <a:t>1. (</a:t>
            </a:r>
            <a:r>
              <a:rPr lang="en-GB" b="1" dirty="0" smtClean="0"/>
              <a:t>List A) </a:t>
            </a:r>
          </a:p>
          <a:p>
            <a:pPr>
              <a:buNone/>
            </a:pPr>
            <a:r>
              <a:rPr lang="en-GB" b="1" dirty="0" smtClean="0">
                <a:solidFill>
                  <a:srgbClr val="FF0000"/>
                </a:solidFill>
              </a:rPr>
              <a:t>24 hour reporting- </a:t>
            </a:r>
            <a:r>
              <a:rPr lang="en-GB" dirty="0" smtClean="0">
                <a:solidFill>
                  <a:srgbClr val="FF0000"/>
                </a:solidFill>
              </a:rPr>
              <a:t>are diseases for immediate notification &amp; reporting </a:t>
            </a:r>
            <a:endParaRPr lang="en-GB" b="1" dirty="0" smtClean="0">
              <a:solidFill>
                <a:srgbClr val="FF0000"/>
              </a:solidFill>
            </a:endParaRPr>
          </a:p>
          <a:p>
            <a:pPr>
              <a:buNone/>
            </a:pPr>
            <a:endParaRPr lang="en-GB" b="1" dirty="0" smtClean="0"/>
          </a:p>
          <a:p>
            <a:r>
              <a:rPr lang="en-GB" dirty="0" smtClean="0"/>
              <a:t>Each national health administration should inform WHO within the first 24 hours of being informed of the first suspected case on its territory of a disease subject to the Regulations.</a:t>
            </a:r>
          </a:p>
          <a:p>
            <a:pPr>
              <a:buNone/>
            </a:pPr>
            <a:r>
              <a:rPr lang="en-GB" dirty="0" smtClean="0"/>
              <a:t> </a:t>
            </a:r>
          </a:p>
          <a:p>
            <a:r>
              <a:rPr lang="en-GB" dirty="0" smtClean="0"/>
              <a:t>This includes both </a:t>
            </a:r>
            <a:r>
              <a:rPr lang="en-GB" dirty="0" smtClean="0">
                <a:solidFill>
                  <a:srgbClr val="00B0F0"/>
                </a:solidFill>
              </a:rPr>
              <a:t>indigenous and imported cases</a:t>
            </a:r>
            <a:r>
              <a:rPr lang="en-GB" dirty="0" smtClean="0"/>
              <a:t>. All subsequent cases and deaths should be reported to WHO</a:t>
            </a:r>
            <a:r>
              <a:rPr lang="en-GB" b="1" dirty="0" smtClean="0"/>
              <a:t/>
            </a:r>
            <a:br>
              <a:rPr lang="en-GB" b="1" dirty="0" smtClean="0"/>
            </a:br>
            <a:endParaRPr lang="en-GB" dirty="0">
              <a:solidFill>
                <a:srgbClr val="00B0F0"/>
              </a:solidFill>
            </a:endParaRPr>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t>Three diseases that are currently subject to the International Health Regulations are </a:t>
            </a:r>
            <a:r>
              <a:rPr lang="en-GB" dirty="0" smtClean="0">
                <a:solidFill>
                  <a:srgbClr val="0070C0"/>
                </a:solidFill>
              </a:rPr>
              <a:t>yellow fever, plague, and cholera, hemorrhagic fevers, and neonatal tetanus.   </a:t>
            </a:r>
          </a:p>
          <a:p>
            <a:pPr>
              <a:buNone/>
            </a:pPr>
            <a:endParaRPr lang="en-GB" dirty="0" smtClean="0"/>
          </a:p>
          <a:p>
            <a:r>
              <a:rPr lang="en-GB" dirty="0" smtClean="0"/>
              <a:t>For these diseases the report from the health professional to the next higher administrative level is done by a rapid method such </a:t>
            </a:r>
            <a:r>
              <a:rPr lang="en-GB" dirty="0" smtClean="0">
                <a:solidFill>
                  <a:srgbClr val="0070C0"/>
                </a:solidFill>
              </a:rPr>
              <a:t>as phone, e-mail, fax or telex.</a:t>
            </a:r>
          </a:p>
          <a:p>
            <a:endParaRPr lang="en-GB"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20688"/>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pPr>
              <a:buNone/>
            </a:pPr>
            <a:r>
              <a:rPr lang="en-GB" b="1" dirty="0" smtClean="0">
                <a:solidFill>
                  <a:srgbClr val="FF0000"/>
                </a:solidFill>
              </a:rPr>
              <a:t>2. List B </a:t>
            </a:r>
          </a:p>
          <a:p>
            <a:pPr>
              <a:buNone/>
            </a:pPr>
            <a:r>
              <a:rPr lang="en-GB" smtClean="0"/>
              <a:t>Includes  </a:t>
            </a:r>
            <a:r>
              <a:rPr lang="en-GB" dirty="0" smtClean="0"/>
              <a:t>diseases for </a:t>
            </a:r>
            <a:r>
              <a:rPr lang="en-GB" dirty="0" smtClean="0">
                <a:solidFill>
                  <a:srgbClr val="0070C0"/>
                </a:solidFill>
              </a:rPr>
              <a:t>weekly notification &amp; reporting</a:t>
            </a:r>
          </a:p>
          <a:p>
            <a:pPr>
              <a:buNone/>
            </a:pPr>
            <a:r>
              <a:rPr lang="en-GB" dirty="0" smtClean="0">
                <a:solidFill>
                  <a:srgbClr val="FF0000"/>
                </a:solidFill>
              </a:rPr>
              <a:t>They are as follows</a:t>
            </a:r>
            <a:r>
              <a:rPr lang="en-GB" dirty="0" smtClean="0"/>
              <a:t>:</a:t>
            </a:r>
          </a:p>
          <a:p>
            <a:r>
              <a:rPr lang="en-GB" dirty="0" smtClean="0"/>
              <a:t> Malaria, Acute watery diarrhoea, </a:t>
            </a:r>
          </a:p>
          <a:p>
            <a:r>
              <a:rPr lang="en-GB" dirty="0" smtClean="0"/>
              <a:t>Acute bloody diarrhoea, </a:t>
            </a:r>
          </a:p>
          <a:p>
            <a:r>
              <a:rPr lang="en-GB" dirty="0" smtClean="0"/>
              <a:t>Acute flaccid paralysis, </a:t>
            </a:r>
          </a:p>
          <a:p>
            <a:r>
              <a:rPr lang="en-GB" dirty="0" smtClean="0"/>
              <a:t>Neonatal tetanus, </a:t>
            </a:r>
          </a:p>
          <a:p>
            <a:r>
              <a:rPr lang="en-GB" dirty="0" smtClean="0"/>
              <a:t>Measles, Diphtheria, </a:t>
            </a:r>
          </a:p>
          <a:p>
            <a:r>
              <a:rPr lang="en-GB" dirty="0" smtClean="0"/>
              <a:t>Whooping cough (</a:t>
            </a:r>
            <a:r>
              <a:rPr lang="en-GB" dirty="0" err="1" smtClean="0"/>
              <a:t>pertussis</a:t>
            </a:r>
            <a:r>
              <a:rPr lang="en-GB" dirty="0" smtClean="0"/>
              <a:t>),</a:t>
            </a:r>
          </a:p>
          <a:p>
            <a:pPr>
              <a:buNone/>
            </a:pPr>
            <a:endParaRPr lang="en-GB"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GB" dirty="0" smtClean="0"/>
              <a:t>Pulmonary tuberculosis, </a:t>
            </a:r>
          </a:p>
          <a:p>
            <a:r>
              <a:rPr lang="en-GB" dirty="0" smtClean="0"/>
              <a:t>Meningitis, </a:t>
            </a:r>
          </a:p>
          <a:p>
            <a:r>
              <a:rPr lang="en-GB" dirty="0" smtClean="0"/>
              <a:t>Acute respiratory tract infection (ARI),</a:t>
            </a:r>
          </a:p>
          <a:p>
            <a:r>
              <a:rPr lang="en-GB" dirty="0" smtClean="0"/>
              <a:t> </a:t>
            </a:r>
            <a:r>
              <a:rPr lang="en-GB" dirty="0" err="1" smtClean="0"/>
              <a:t>Schistosomiasis</a:t>
            </a:r>
            <a:r>
              <a:rPr lang="en-GB" dirty="0" smtClean="0"/>
              <a:t>,</a:t>
            </a:r>
          </a:p>
          <a:p>
            <a:r>
              <a:rPr lang="en-GB" dirty="0" smtClean="0"/>
              <a:t> Haemorrhagic fever,</a:t>
            </a:r>
          </a:p>
          <a:p>
            <a:r>
              <a:rPr lang="en-GB" dirty="0" smtClean="0"/>
              <a:t> Typhoid, </a:t>
            </a:r>
          </a:p>
          <a:p>
            <a:r>
              <a:rPr lang="en-GB" dirty="0" smtClean="0"/>
              <a:t>Food poisoning,</a:t>
            </a:r>
          </a:p>
          <a:p>
            <a:r>
              <a:rPr lang="en-GB" dirty="0" smtClean="0"/>
              <a:t> Jaundice (infectious hepatitis), </a:t>
            </a:r>
          </a:p>
          <a:p>
            <a:r>
              <a:rPr lang="en-GB" dirty="0" smtClean="0"/>
              <a:t>Rabies, Scabies, Chickenpox,</a:t>
            </a:r>
          </a:p>
          <a:p>
            <a:pPr>
              <a:buNone/>
            </a:pPr>
            <a:r>
              <a:rPr lang="en-GB" dirty="0" smtClean="0"/>
              <a:t> </a:t>
            </a:r>
            <a:endParaRPr lang="en-GB" b="1" dirty="0" smtClean="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fontScale="90000"/>
          </a:bodyPr>
          <a:lstStyle/>
          <a:p>
            <a:r>
              <a:rPr lang="en-GB" dirty="0" smtClean="0">
                <a:solidFill>
                  <a:srgbClr val="FF0000"/>
                </a:solidFill>
              </a:rPr>
              <a:t>How Disease reporting is carried out in Kenya.</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a:bodyPr>
          <a:lstStyle/>
          <a:p>
            <a:endParaRPr lang="en-GB" dirty="0" smtClean="0"/>
          </a:p>
          <a:p>
            <a:r>
              <a:rPr lang="en-GB" dirty="0" smtClean="0"/>
              <a:t>Kenya adopted the IDSR strategy in </a:t>
            </a:r>
            <a:r>
              <a:rPr lang="en-GB" dirty="0" smtClean="0">
                <a:solidFill>
                  <a:srgbClr val="0070C0"/>
                </a:solidFill>
              </a:rPr>
              <a:t>1998</a:t>
            </a:r>
            <a:r>
              <a:rPr lang="en-GB" dirty="0" smtClean="0"/>
              <a:t> following the world health organization resolution in </a:t>
            </a:r>
            <a:r>
              <a:rPr lang="en-GB" dirty="0" smtClean="0">
                <a:solidFill>
                  <a:srgbClr val="0070C0"/>
                </a:solidFill>
              </a:rPr>
              <a:t>Harare</a:t>
            </a:r>
            <a:r>
              <a:rPr lang="en-GB" dirty="0" smtClean="0"/>
              <a:t> and </a:t>
            </a:r>
            <a:r>
              <a:rPr lang="en-GB" dirty="0" smtClean="0">
                <a:solidFill>
                  <a:srgbClr val="0070C0"/>
                </a:solidFill>
              </a:rPr>
              <a:t>implementation began in 2002</a:t>
            </a:r>
            <a:r>
              <a:rPr lang="en-GB" dirty="0" smtClean="0"/>
              <a:t>. </a:t>
            </a:r>
          </a:p>
          <a:p>
            <a:endParaRPr lang="en-GB" dirty="0" smtClean="0"/>
          </a:p>
          <a:p>
            <a:r>
              <a:rPr lang="en-GB" dirty="0" smtClean="0"/>
              <a:t>In Kenya, IDSR seek to capture health information of priority communicable diseases for prevention and control by linking communities, health facilities,  counties and national levels .</a:t>
            </a: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t>Cont…</a:t>
            </a:r>
            <a:endParaRPr lang="en-GB" dirty="0"/>
          </a:p>
        </p:txBody>
      </p:sp>
      <p:sp>
        <p:nvSpPr>
          <p:cNvPr id="3" name="Content Placeholder 2"/>
          <p:cNvSpPr>
            <a:spLocks noGrp="1"/>
          </p:cNvSpPr>
          <p:nvPr>
            <p:ph idx="1"/>
          </p:nvPr>
        </p:nvSpPr>
        <p:spPr>
          <a:xfrm>
            <a:off x="0" y="836712"/>
            <a:ext cx="9144000" cy="6021288"/>
          </a:xfrm>
        </p:spPr>
        <p:txBody>
          <a:bodyPr/>
          <a:lstStyle/>
          <a:p>
            <a:r>
              <a:rPr lang="en-GB" dirty="0" smtClean="0"/>
              <a:t>Each health facility detects, confirms, and records these diseases on specific predesigned forms using standard </a:t>
            </a:r>
            <a:r>
              <a:rPr lang="en-GB" dirty="0" smtClean="0">
                <a:solidFill>
                  <a:srgbClr val="0070C0"/>
                </a:solidFill>
              </a:rPr>
              <a:t>case definitions</a:t>
            </a:r>
            <a:r>
              <a:rPr lang="en-GB" dirty="0" smtClean="0"/>
              <a:t>.</a:t>
            </a:r>
          </a:p>
          <a:p>
            <a:endParaRPr lang="en-GB" dirty="0" smtClean="0"/>
          </a:p>
          <a:p>
            <a:r>
              <a:rPr lang="en-GB" dirty="0" smtClean="0"/>
              <a:t>These reports are then sent to </a:t>
            </a:r>
            <a:r>
              <a:rPr lang="en-GB" dirty="0" smtClean="0">
                <a:solidFill>
                  <a:srgbClr val="FF0000"/>
                </a:solidFill>
              </a:rPr>
              <a:t>sub-county disease surveillance coordinator (SDSC) </a:t>
            </a:r>
            <a:r>
              <a:rPr lang="en-GB" dirty="0" smtClean="0"/>
              <a:t>each Monday who aggregates all reports and sends to the </a:t>
            </a:r>
            <a:r>
              <a:rPr lang="en-GB" dirty="0" smtClean="0">
                <a:solidFill>
                  <a:srgbClr val="FF0000"/>
                </a:solidFill>
              </a:rPr>
              <a:t>national level </a:t>
            </a:r>
            <a:r>
              <a:rPr lang="en-GB" dirty="0" smtClean="0"/>
              <a:t>by Wednesday </a:t>
            </a:r>
          </a:p>
          <a:p>
            <a:pPr>
              <a:buNone/>
            </a:pPr>
            <a:endParaRPr lang="en-GB"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Clinical picture/presentation </a:t>
            </a:r>
          </a:p>
          <a:p>
            <a:r>
              <a:rPr lang="en-GB" dirty="0" smtClean="0"/>
              <a:t>Intense itching at night leading to scratching &amp; secondary infection with bacteria almost inevitable</a:t>
            </a:r>
          </a:p>
          <a:p>
            <a:r>
              <a:rPr lang="en-GB" dirty="0" smtClean="0"/>
              <a:t>Eczema –like signs</a:t>
            </a:r>
          </a:p>
          <a:p>
            <a:r>
              <a:rPr lang="en-GB" dirty="0" smtClean="0"/>
              <a:t>Thick crusts form on the skin</a:t>
            </a:r>
          </a:p>
          <a:p>
            <a:pPr>
              <a:buNone/>
            </a:pPr>
            <a:endParaRPr lang="en-GB" dirty="0" smtClean="0"/>
          </a:p>
          <a:p>
            <a:r>
              <a:rPr lang="en-GB" dirty="0" smtClean="0">
                <a:solidFill>
                  <a:srgbClr val="FF0000"/>
                </a:solidFill>
              </a:rPr>
              <a:t> </a:t>
            </a:r>
          </a:p>
          <a:p>
            <a:endParaRPr lang="en-GB" dirty="0" smtClean="0"/>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145435"/>
          </a:xfrm>
        </p:spPr>
        <p:txBody>
          <a:bodyPr>
            <a:normAutofit fontScale="92500" lnSpcReduction="20000"/>
          </a:bodyPr>
          <a:lstStyle/>
          <a:p>
            <a:r>
              <a:rPr lang="en-GB" dirty="0" smtClean="0"/>
              <a:t>These </a:t>
            </a:r>
            <a:r>
              <a:rPr lang="en-GB" dirty="0" smtClean="0">
                <a:solidFill>
                  <a:srgbClr val="FF0000"/>
                </a:solidFill>
              </a:rPr>
              <a:t>weekly reports </a:t>
            </a:r>
            <a:r>
              <a:rPr lang="en-GB" dirty="0" smtClean="0"/>
              <a:t>are submitted mitted to the sub-county through various modes which includes:</a:t>
            </a:r>
          </a:p>
          <a:p>
            <a:endParaRPr lang="en-GB" dirty="0" smtClean="0"/>
          </a:p>
          <a:p>
            <a:r>
              <a:rPr lang="en-GB" dirty="0" smtClean="0"/>
              <a:t>Short messaging services (</a:t>
            </a:r>
            <a:r>
              <a:rPr lang="en-GB" dirty="0" err="1" smtClean="0"/>
              <a:t>sms</a:t>
            </a:r>
            <a:r>
              <a:rPr lang="en-GB" dirty="0" smtClean="0"/>
              <a:t>), email, fax or hand delivery of hand copy report</a:t>
            </a:r>
          </a:p>
          <a:p>
            <a:pPr>
              <a:buNone/>
            </a:pPr>
            <a:endParaRPr lang="en-GB" dirty="0" smtClean="0"/>
          </a:p>
          <a:p>
            <a:pPr>
              <a:buNone/>
            </a:pPr>
            <a:endParaRPr lang="en-GB" dirty="0" smtClean="0"/>
          </a:p>
          <a:p>
            <a:r>
              <a:rPr lang="en-GB" dirty="0" smtClean="0"/>
              <a:t>Each facility must retain a </a:t>
            </a:r>
            <a:r>
              <a:rPr lang="en-GB" dirty="0" smtClean="0">
                <a:solidFill>
                  <a:srgbClr val="FF0000"/>
                </a:solidFill>
              </a:rPr>
              <a:t>copy of the reporting form </a:t>
            </a:r>
            <a:r>
              <a:rPr lang="en-GB" dirty="0" smtClean="0"/>
              <a:t>and submit the original copy to the sub-county within the following week</a:t>
            </a:r>
          </a:p>
          <a:p>
            <a:endParaRPr lang="en-GB" dirty="0" smtClean="0"/>
          </a:p>
          <a:p>
            <a:pPr>
              <a:buNone/>
            </a:pPr>
            <a:r>
              <a:rPr lang="en-GB" dirty="0" smtClean="0"/>
              <a:t> </a:t>
            </a:r>
          </a:p>
          <a:p>
            <a:endParaRPr lang="en-GB"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616624"/>
          </a:xfrm>
        </p:spPr>
        <p:txBody>
          <a:bodyPr>
            <a:normAutofit/>
          </a:bodyPr>
          <a:lstStyle/>
          <a:p>
            <a:r>
              <a:rPr lang="en-GB" dirty="0" smtClean="0"/>
              <a:t>From the sub-county, the aggregated sub-county weekly report is send to the </a:t>
            </a:r>
            <a:r>
              <a:rPr lang="en-GB" dirty="0" smtClean="0">
                <a:solidFill>
                  <a:srgbClr val="FF0000"/>
                </a:solidFill>
              </a:rPr>
              <a:t>national level via a web based platform.</a:t>
            </a:r>
          </a:p>
          <a:p>
            <a:endParaRPr lang="en-GB" dirty="0" smtClean="0"/>
          </a:p>
          <a:p>
            <a:r>
              <a:rPr lang="en-GB" dirty="0" smtClean="0"/>
              <a:t> The SDSC provides feedback on the weekly reporting to health facilities and arrange </a:t>
            </a:r>
            <a:r>
              <a:rPr lang="en-GB" dirty="0" smtClean="0">
                <a:solidFill>
                  <a:srgbClr val="FF0000"/>
                </a:solidFill>
              </a:rPr>
              <a:t>support supervision</a:t>
            </a:r>
            <a:r>
              <a:rPr lang="en-GB" dirty="0" smtClean="0"/>
              <a:t> in liaison with sub-county health management team </a:t>
            </a:r>
            <a:r>
              <a:rPr lang="en-GB" dirty="0" smtClean="0">
                <a:solidFill>
                  <a:srgbClr val="FF0000"/>
                </a:solidFill>
              </a:rPr>
              <a:t>(SHMT) </a:t>
            </a:r>
            <a:r>
              <a:rPr lang="en-GB" dirty="0" smtClean="0"/>
              <a:t>at least once in three months (quarterly) </a:t>
            </a:r>
          </a:p>
          <a:p>
            <a:endParaRPr lang="en-GB" dirty="0" smtClean="0"/>
          </a:p>
          <a:p>
            <a:endParaRPr lang="en-GB" dirty="0" smtClean="0"/>
          </a:p>
          <a:p>
            <a:endParaRPr lang="en-GB"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Factors contributing to poor reporting</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a:bodyPr>
          <a:lstStyle/>
          <a:p>
            <a:pPr>
              <a:buNone/>
            </a:pPr>
            <a:endParaRPr lang="en-GB" dirty="0" smtClean="0">
              <a:solidFill>
                <a:srgbClr val="FF0000"/>
              </a:solidFill>
            </a:endParaRPr>
          </a:p>
          <a:p>
            <a:r>
              <a:rPr lang="en-GB" dirty="0" smtClean="0"/>
              <a:t>Stock outs of the forms results in poor reporting and is considered a  significant factor to poor surveillance reporting</a:t>
            </a:r>
          </a:p>
          <a:p>
            <a:endParaRPr lang="en-GB" dirty="0" smtClean="0"/>
          </a:p>
          <a:p>
            <a:r>
              <a:rPr lang="en-GB" dirty="0" smtClean="0"/>
              <a:t>A facility without a designated surveillance focal person is factor associated to inadequate reporting</a:t>
            </a:r>
          </a:p>
          <a:p>
            <a:endParaRPr lang="en-GB" dirty="0" smtClean="0"/>
          </a:p>
          <a:p>
            <a:r>
              <a:rPr lang="en-GB" dirty="0" smtClean="0"/>
              <a:t>Understaffing may also lead to poor reporting</a:t>
            </a:r>
          </a:p>
          <a:p>
            <a:pPr>
              <a:buNone/>
            </a:pPr>
            <a:r>
              <a:rPr lang="en-GB" dirty="0" smtClean="0"/>
              <a:t> </a:t>
            </a:r>
          </a:p>
          <a:p>
            <a:endParaRPr lang="en-GB"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1052736"/>
            <a:ext cx="9144000" cy="5073427"/>
          </a:xfrm>
        </p:spPr>
        <p:txBody>
          <a:bodyPr>
            <a:normAutofit fontScale="92500"/>
          </a:bodyPr>
          <a:lstStyle/>
          <a:p>
            <a:r>
              <a:rPr lang="en-GB" dirty="0" smtClean="0"/>
              <a:t>reporting late or not reporting at all, may partly be due to lack of awareness of their roles in the </a:t>
            </a:r>
            <a:r>
              <a:rPr lang="en-GB" dirty="0" smtClean="0">
                <a:solidFill>
                  <a:srgbClr val="FF0000"/>
                </a:solidFill>
              </a:rPr>
              <a:t>prevention and control of disease outbreaks through disease surveillance and notification activities</a:t>
            </a:r>
          </a:p>
          <a:p>
            <a:endParaRPr lang="en-GB" dirty="0" smtClean="0">
              <a:solidFill>
                <a:srgbClr val="FF0000"/>
              </a:solidFill>
            </a:endParaRPr>
          </a:p>
          <a:p>
            <a:r>
              <a:rPr lang="en-GB" dirty="0" smtClean="0"/>
              <a:t> Ignorance of both on the </a:t>
            </a:r>
            <a:r>
              <a:rPr lang="en-GB" dirty="0" smtClean="0">
                <a:solidFill>
                  <a:srgbClr val="FF0000"/>
                </a:solidFill>
              </a:rPr>
              <a:t>reporting guidelines and list of notifiable diseases </a:t>
            </a:r>
          </a:p>
          <a:p>
            <a:endParaRPr lang="en-GB" dirty="0" smtClean="0"/>
          </a:p>
          <a:p>
            <a:r>
              <a:rPr lang="en-GB" dirty="0" smtClean="0"/>
              <a:t> Lack of </a:t>
            </a:r>
            <a:r>
              <a:rPr lang="en-GB" dirty="0" smtClean="0">
                <a:solidFill>
                  <a:srgbClr val="FF0000"/>
                </a:solidFill>
              </a:rPr>
              <a:t>feedback</a:t>
            </a:r>
            <a:r>
              <a:rPr lang="en-GB" dirty="0" smtClean="0"/>
              <a:t> information regarding notification. </a:t>
            </a:r>
            <a:endParaRPr lang="en-GB" dirty="0" smtClean="0">
              <a:solidFill>
                <a:srgbClr val="FF0000"/>
              </a:solidFill>
            </a:endParaRPr>
          </a:p>
          <a:p>
            <a:endParaRPr lang="en-GB" dirty="0" smtClean="0">
              <a:solidFill>
                <a:srgbClr val="FF0000"/>
              </a:solidFill>
            </a:endParaRPr>
          </a:p>
          <a:p>
            <a:endParaRPr lang="en-GB" dirty="0">
              <a:solidFill>
                <a:srgbClr val="FF0000"/>
              </a:solidFill>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fontScale="90000"/>
          </a:bodyPr>
          <a:lstStyle/>
          <a:p>
            <a:r>
              <a:rPr lang="en-GB" dirty="0" smtClean="0"/>
              <a:t/>
            </a:r>
            <a:br>
              <a:rPr lang="en-GB" dirty="0" smtClean="0"/>
            </a:br>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t>Essential human, technical, and financial resources</a:t>
            </a:r>
          </a:p>
          <a:p>
            <a:endParaRPr lang="en-GB" dirty="0" smtClean="0"/>
          </a:p>
          <a:p>
            <a:r>
              <a:rPr lang="en-GB" dirty="0" smtClean="0">
                <a:solidFill>
                  <a:srgbClr val="FF0000"/>
                </a:solidFill>
              </a:rPr>
              <a:t>NB: </a:t>
            </a:r>
            <a:r>
              <a:rPr lang="en-GB" dirty="0" smtClean="0"/>
              <a:t>under reporting of disease increases the risk of disease outbreaks and prevents timely public health intervention, resulting in increased morbidity, disability and mortality</a:t>
            </a:r>
            <a:endParaRPr lang="en-GB"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rmAutofit fontScale="90000"/>
          </a:bodyPr>
          <a:lstStyle/>
          <a:p>
            <a:r>
              <a:rPr lang="en-GB" dirty="0" smtClean="0">
                <a:solidFill>
                  <a:srgbClr val="00B0F0"/>
                </a:solidFill>
              </a:rPr>
              <a:t>CAUSES OF UNDER REPORTING TO WHO</a:t>
            </a:r>
            <a:endParaRPr lang="en-GB" dirty="0">
              <a:solidFill>
                <a:srgbClr val="00B0F0"/>
              </a:solidFill>
            </a:endParaRPr>
          </a:p>
        </p:txBody>
      </p:sp>
      <p:sp>
        <p:nvSpPr>
          <p:cNvPr id="3" name="Content Placeholder 2"/>
          <p:cNvSpPr>
            <a:spLocks noGrp="1"/>
          </p:cNvSpPr>
          <p:nvPr>
            <p:ph idx="1"/>
          </p:nvPr>
        </p:nvSpPr>
        <p:spPr>
          <a:xfrm>
            <a:off x="0" y="1196752"/>
            <a:ext cx="9144000" cy="5661248"/>
          </a:xfrm>
        </p:spPr>
        <p:txBody>
          <a:bodyPr>
            <a:normAutofit/>
          </a:bodyPr>
          <a:lstStyle/>
          <a:p>
            <a:r>
              <a:rPr lang="en-GB" dirty="0" smtClean="0"/>
              <a:t>because of the fear of :</a:t>
            </a:r>
          </a:p>
          <a:p>
            <a:r>
              <a:rPr lang="en-GB" dirty="0" smtClean="0"/>
              <a:t>economic and political consequences, such as the</a:t>
            </a:r>
          </a:p>
          <a:p>
            <a:r>
              <a:rPr lang="en-GB" dirty="0" smtClean="0">
                <a:solidFill>
                  <a:srgbClr val="00B0F0"/>
                </a:solidFill>
              </a:rPr>
              <a:t>loss of tourism and trade</a:t>
            </a:r>
            <a:r>
              <a:rPr lang="en-GB" dirty="0" smtClean="0"/>
              <a:t>, and </a:t>
            </a:r>
          </a:p>
          <a:p>
            <a:r>
              <a:rPr lang="en-GB" dirty="0" smtClean="0">
                <a:solidFill>
                  <a:srgbClr val="00B0F0"/>
                </a:solidFill>
              </a:rPr>
              <a:t>the imposition of travel restrictions</a:t>
            </a:r>
            <a:r>
              <a:rPr lang="en-GB" dirty="0" smtClean="0"/>
              <a:t>.</a:t>
            </a:r>
          </a:p>
          <a:p>
            <a:r>
              <a:rPr lang="en-GB" dirty="0" smtClean="0"/>
              <a:t> This causes underreporting and reporting delays. Therefore reported data for the diseases covered need to be interpreted with caution.</a:t>
            </a:r>
            <a:endParaRPr lang="en-GB"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b="1" dirty="0" smtClean="0">
                <a:solidFill>
                  <a:srgbClr val="00B050"/>
                </a:solidFill>
              </a:rPr>
              <a:t>Surveillance Methods </a:t>
            </a:r>
            <a:endParaRPr lang="en-GB" dirty="0">
              <a:solidFill>
                <a:srgbClr val="00B050"/>
              </a:solidFill>
            </a:endParaRPr>
          </a:p>
        </p:txBody>
      </p:sp>
      <p:sp>
        <p:nvSpPr>
          <p:cNvPr id="3" name="Content Placeholder 2"/>
          <p:cNvSpPr>
            <a:spLocks noGrp="1"/>
          </p:cNvSpPr>
          <p:nvPr>
            <p:ph idx="1"/>
          </p:nvPr>
        </p:nvSpPr>
        <p:spPr>
          <a:xfrm>
            <a:off x="0" y="1052736"/>
            <a:ext cx="9144000" cy="5805264"/>
          </a:xfrm>
        </p:spPr>
        <p:txBody>
          <a:bodyPr/>
          <a:lstStyle/>
          <a:p>
            <a:pPr marL="514350" indent="-514350">
              <a:buAutoNum type="arabicPeriod"/>
            </a:pPr>
            <a:r>
              <a:rPr lang="en-GB" b="1" dirty="0" smtClean="0"/>
              <a:t>Passive surveillance </a:t>
            </a:r>
          </a:p>
          <a:p>
            <a:r>
              <a:rPr lang="en-GB" dirty="0" smtClean="0"/>
              <a:t>This system has proven to be useful in identifying outbreaks and trends over time. </a:t>
            </a:r>
          </a:p>
          <a:p>
            <a:endParaRPr lang="en-GB" dirty="0" smtClean="0"/>
          </a:p>
          <a:p>
            <a:r>
              <a:rPr lang="en-GB" dirty="0" smtClean="0"/>
              <a:t>Health care providers report notifiable diseases on a case-by-case basis. </a:t>
            </a:r>
          </a:p>
          <a:p>
            <a:endParaRPr lang="en-GB" b="1" dirty="0" smtClean="0"/>
          </a:p>
          <a:p>
            <a:r>
              <a:rPr lang="en-GB" dirty="0" smtClean="0"/>
              <a:t>Often gathers disease data from all potential reporting health care workers. </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t>Passive surveillance is advantageous because it occurs continuously, and  requires few resources. </a:t>
            </a:r>
          </a:p>
          <a:p>
            <a:endParaRPr lang="en-GB" dirty="0" smtClean="0"/>
          </a:p>
          <a:p>
            <a:r>
              <a:rPr lang="en-GB" dirty="0" smtClean="0">
                <a:solidFill>
                  <a:srgbClr val="FF0000"/>
                </a:solidFill>
              </a:rPr>
              <a:t>However</a:t>
            </a:r>
            <a:r>
              <a:rPr lang="en-GB" dirty="0" smtClean="0"/>
              <a:t>, it is impossible to ensure compliance by health care providers;</a:t>
            </a:r>
          </a:p>
          <a:p>
            <a:endParaRPr lang="en-GB" dirty="0" smtClean="0"/>
          </a:p>
          <a:p>
            <a:r>
              <a:rPr lang="en-GB" dirty="0" smtClean="0">
                <a:solidFill>
                  <a:srgbClr val="00B050"/>
                </a:solidFill>
              </a:rPr>
              <a:t> </a:t>
            </a:r>
            <a:r>
              <a:rPr lang="en-GB" dirty="0" smtClean="0">
                <a:solidFill>
                  <a:srgbClr val="FF0000"/>
                </a:solidFill>
              </a:rPr>
              <a:t>Moreover</a:t>
            </a:r>
            <a:r>
              <a:rPr lang="en-GB" dirty="0" smtClean="0"/>
              <a:t>, cases occurring in people without access to care will frequently go unreported.</a:t>
            </a:r>
          </a:p>
          <a:p>
            <a:endParaRPr lang="en-GB" dirty="0" smtClean="0"/>
          </a:p>
          <a:p>
            <a:r>
              <a:rPr lang="en-GB" dirty="0" smtClean="0"/>
              <a:t> </a:t>
            </a:r>
            <a:r>
              <a:rPr lang="en-GB" dirty="0" smtClean="0">
                <a:solidFill>
                  <a:srgbClr val="FF0000"/>
                </a:solidFill>
              </a:rPr>
              <a:t>Consequently</a:t>
            </a:r>
            <a:r>
              <a:rPr lang="en-GB" dirty="0" smtClean="0"/>
              <a:t>, passive systems tend to under-report disease frequency</a:t>
            </a:r>
            <a:endParaRPr lang="en-GB"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b="1" dirty="0" smtClean="0">
                <a:solidFill>
                  <a:srgbClr val="FF0000"/>
                </a:solidFill>
              </a:rPr>
              <a:t>2. Active surveillance</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a:bodyPr>
          <a:lstStyle/>
          <a:p>
            <a:endParaRPr lang="en-GB" dirty="0" smtClean="0"/>
          </a:p>
          <a:p>
            <a:r>
              <a:rPr lang="en-GB" dirty="0" smtClean="0"/>
              <a:t>An active surveillance system provides motivation to health care workers in the form of individual </a:t>
            </a:r>
            <a:r>
              <a:rPr lang="en-GB" dirty="0" smtClean="0">
                <a:solidFill>
                  <a:srgbClr val="FF0000"/>
                </a:solidFill>
              </a:rPr>
              <a:t>feedback or other incentives</a:t>
            </a:r>
            <a:r>
              <a:rPr lang="en-GB" dirty="0" smtClean="0"/>
              <a:t>. </a:t>
            </a:r>
          </a:p>
          <a:p>
            <a:endParaRPr lang="en-GB" dirty="0" smtClean="0"/>
          </a:p>
          <a:p>
            <a:r>
              <a:rPr lang="en-GB" dirty="0" smtClean="0"/>
              <a:t>Often reporting</a:t>
            </a:r>
            <a:r>
              <a:rPr lang="en-GB" dirty="0" smtClean="0">
                <a:solidFill>
                  <a:srgbClr val="FF0000"/>
                </a:solidFill>
              </a:rPr>
              <a:t> frequency </a:t>
            </a:r>
            <a:r>
              <a:rPr lang="en-GB" dirty="0" smtClean="0"/>
              <a:t>by individual health workers is monitored;</a:t>
            </a:r>
          </a:p>
          <a:p>
            <a:r>
              <a:rPr lang="en-GB" dirty="0" smtClean="0"/>
              <a:t> </a:t>
            </a:r>
            <a:endParaRPr lang="en-GB" dirty="0">
              <a:solidFill>
                <a:srgbClr val="FF0000"/>
              </a:solidFill>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179512" y="1600200"/>
            <a:ext cx="8964488" cy="4853136"/>
          </a:xfrm>
        </p:spPr>
        <p:txBody>
          <a:bodyPr/>
          <a:lstStyle/>
          <a:p>
            <a:r>
              <a:rPr lang="en-GB" dirty="0" smtClean="0"/>
              <a:t>Health workers who consistently fail to report or complete the forms incorrectly are provided </a:t>
            </a:r>
            <a:r>
              <a:rPr lang="en-GB" dirty="0" smtClean="0">
                <a:solidFill>
                  <a:srgbClr val="FF0000"/>
                </a:solidFill>
              </a:rPr>
              <a:t>specific feedback to improve their performance. </a:t>
            </a:r>
          </a:p>
          <a:p>
            <a:endParaRPr lang="en-GB" dirty="0" smtClean="0">
              <a:solidFill>
                <a:srgbClr val="FF0000"/>
              </a:solidFill>
            </a:endParaRPr>
          </a:p>
          <a:p>
            <a:r>
              <a:rPr lang="en-GB" dirty="0" smtClean="0"/>
              <a:t>There may also be </a:t>
            </a:r>
            <a:r>
              <a:rPr lang="en-GB" dirty="0" smtClean="0">
                <a:solidFill>
                  <a:srgbClr val="FF0000"/>
                </a:solidFill>
              </a:rPr>
              <a:t>incentives</a:t>
            </a:r>
            <a:r>
              <a:rPr lang="en-GB" dirty="0" smtClean="0"/>
              <a:t> provided for </a:t>
            </a:r>
            <a:r>
              <a:rPr lang="en-GB" dirty="0" smtClean="0">
                <a:solidFill>
                  <a:srgbClr val="FF0000"/>
                </a:solidFill>
              </a:rPr>
              <a:t>complete reporting. </a:t>
            </a:r>
            <a:endParaRPr lang="en-GB"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endParaRPr lang="en-GB" dirty="0"/>
          </a:p>
        </p:txBody>
      </p:sp>
      <p:sp>
        <p:nvSpPr>
          <p:cNvPr id="3" name="Content Placeholder 2"/>
          <p:cNvSpPr>
            <a:spLocks noGrp="1"/>
          </p:cNvSpPr>
          <p:nvPr>
            <p:ph idx="1"/>
          </p:nvPr>
        </p:nvSpPr>
        <p:spPr>
          <a:xfrm>
            <a:off x="0" y="1124744"/>
            <a:ext cx="9144000" cy="5733256"/>
          </a:xfrm>
        </p:spPr>
        <p:txBody>
          <a:bodyPr>
            <a:normAutofit lnSpcReduction="10000"/>
          </a:bodyPr>
          <a:lstStyle/>
          <a:p>
            <a:r>
              <a:rPr lang="en-GB" dirty="0" smtClean="0">
                <a:solidFill>
                  <a:srgbClr val="FF0000"/>
                </a:solidFill>
              </a:rPr>
              <a:t>Diagnosis </a:t>
            </a:r>
          </a:p>
          <a:p>
            <a:r>
              <a:rPr lang="en-GB" dirty="0" smtClean="0"/>
              <a:t>should be confirmed by identifying the </a:t>
            </a:r>
            <a:r>
              <a:rPr lang="en-GB" dirty="0" smtClean="0">
                <a:solidFill>
                  <a:srgbClr val="FF0000"/>
                </a:solidFill>
              </a:rPr>
              <a:t>mite or mite eggs or faecal matter</a:t>
            </a:r>
            <a:r>
              <a:rPr lang="en-GB" dirty="0" smtClean="0"/>
              <a:t>. </a:t>
            </a:r>
          </a:p>
          <a:p>
            <a:r>
              <a:rPr lang="en-GB" dirty="0" smtClean="0"/>
              <a:t>This can be done by carefully removing the mite from the end of its burrow using the tip of a needle </a:t>
            </a:r>
            <a:r>
              <a:rPr lang="en-GB" dirty="0" smtClean="0">
                <a:solidFill>
                  <a:srgbClr val="FF0000"/>
                </a:solidFill>
              </a:rPr>
              <a:t>or</a:t>
            </a:r>
          </a:p>
          <a:p>
            <a:pPr>
              <a:buNone/>
            </a:pPr>
            <a:endParaRPr lang="en-GB" dirty="0" smtClean="0">
              <a:solidFill>
                <a:srgbClr val="FF0000"/>
              </a:solidFill>
            </a:endParaRPr>
          </a:p>
          <a:p>
            <a:r>
              <a:rPr lang="en-GB" dirty="0" smtClean="0"/>
              <a:t> by obtaining a skin scraping to examine under a microscope for mites, eggs, or mite </a:t>
            </a:r>
            <a:r>
              <a:rPr lang="en-GB" dirty="0" err="1" smtClean="0"/>
              <a:t>feacal</a:t>
            </a:r>
            <a:r>
              <a:rPr lang="en-GB" dirty="0" smtClean="0"/>
              <a:t> matter.</a:t>
            </a:r>
          </a:p>
          <a:p>
            <a:endParaRPr lang="en-GB" dirty="0" smtClean="0"/>
          </a:p>
          <a:p>
            <a:pPr>
              <a:buNone/>
            </a:pPr>
            <a:r>
              <a:rPr lang="en-GB" dirty="0" smtClean="0"/>
              <a:t>.</a:t>
            </a:r>
            <a:endParaRPr lang="en-GB"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122413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251520" y="1412776"/>
            <a:ext cx="8568952" cy="4608512"/>
          </a:xfrm>
        </p:spPr>
        <p:txBody>
          <a:bodyPr>
            <a:normAutofit/>
          </a:bodyPr>
          <a:lstStyle/>
          <a:p>
            <a:endParaRPr lang="en-GB" dirty="0" smtClean="0"/>
          </a:p>
          <a:p>
            <a:r>
              <a:rPr lang="en-GB" dirty="0" smtClean="0"/>
              <a:t>Active surveillance requires </a:t>
            </a:r>
            <a:r>
              <a:rPr lang="en-GB" dirty="0" smtClean="0">
                <a:solidFill>
                  <a:srgbClr val="FF0000"/>
                </a:solidFill>
              </a:rPr>
              <a:t>substantially more time and resources</a:t>
            </a:r>
            <a:r>
              <a:rPr lang="en-GB" dirty="0" smtClean="0"/>
              <a:t> and is therefore less commonly used in emergencies. </a:t>
            </a:r>
          </a:p>
          <a:p>
            <a:pPr>
              <a:buNone/>
            </a:pPr>
            <a:endParaRPr lang="en-GB" dirty="0" smtClean="0"/>
          </a:p>
          <a:p>
            <a:r>
              <a:rPr lang="en-GB" dirty="0" smtClean="0"/>
              <a:t>But it is often </a:t>
            </a:r>
            <a:r>
              <a:rPr lang="en-GB" dirty="0" smtClean="0">
                <a:solidFill>
                  <a:srgbClr val="FF0000"/>
                </a:solidFill>
              </a:rPr>
              <a:t>more complete </a:t>
            </a:r>
            <a:r>
              <a:rPr lang="en-GB" dirty="0" smtClean="0"/>
              <a:t>than passive surveillance. </a:t>
            </a:r>
          </a:p>
          <a:p>
            <a:pPr>
              <a:buNone/>
            </a:pPr>
            <a:endParaRPr lang="en-GB"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457200" y="1600201"/>
            <a:ext cx="8229600" cy="4205064"/>
          </a:xfrm>
        </p:spPr>
        <p:txBody>
          <a:bodyPr/>
          <a:lstStyle/>
          <a:p>
            <a:r>
              <a:rPr lang="en-GB" dirty="0" smtClean="0"/>
              <a:t>It is often used if an outbreak has begun or is suspected to keep close track of the number of cases.</a:t>
            </a:r>
          </a:p>
          <a:p>
            <a:endParaRPr lang="en-GB" dirty="0" smtClean="0"/>
          </a:p>
          <a:p>
            <a:r>
              <a:rPr lang="en-GB" dirty="0" smtClean="0"/>
              <a:t> Community health workers may be asked to do active case finding in the community </a:t>
            </a:r>
            <a:r>
              <a:rPr lang="en-GB" dirty="0" smtClean="0">
                <a:solidFill>
                  <a:srgbClr val="FF0000"/>
                </a:solidFill>
              </a:rPr>
              <a:t>in order to detect those patients who may not come to health facilities for treatment</a:t>
            </a:r>
            <a:endParaRPr lang="en-GB"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3. Sentinel surveillance</a:t>
            </a:r>
            <a:endParaRPr lang="en-GB" dirty="0">
              <a:solidFill>
                <a:srgbClr val="FF0000"/>
              </a:solidFill>
            </a:endParaRPr>
          </a:p>
        </p:txBody>
      </p:sp>
      <p:sp>
        <p:nvSpPr>
          <p:cNvPr id="3" name="Content Placeholder 2"/>
          <p:cNvSpPr>
            <a:spLocks noGrp="1"/>
          </p:cNvSpPr>
          <p:nvPr>
            <p:ph idx="1"/>
          </p:nvPr>
        </p:nvSpPr>
        <p:spPr>
          <a:xfrm>
            <a:off x="0" y="1600200"/>
            <a:ext cx="9144000" cy="5069160"/>
          </a:xfrm>
        </p:spPr>
        <p:txBody>
          <a:bodyPr>
            <a:normAutofit fontScale="85000" lnSpcReduction="20000"/>
          </a:bodyPr>
          <a:lstStyle/>
          <a:p>
            <a:r>
              <a:rPr lang="en-GB" dirty="0" smtClean="0"/>
              <a:t>Sentinel surveillance also requires more time and resources, but can often produce more detailed data on cases of illness because the health care workers have agreed to participate and may receive incentives.</a:t>
            </a:r>
          </a:p>
          <a:p>
            <a:endParaRPr lang="en-GB" dirty="0" smtClean="0"/>
          </a:p>
          <a:p>
            <a:r>
              <a:rPr lang="en-GB" dirty="0" smtClean="0"/>
              <a:t> It may be </a:t>
            </a:r>
            <a:r>
              <a:rPr lang="en-GB" dirty="0" smtClean="0">
                <a:solidFill>
                  <a:srgbClr val="FF0000"/>
                </a:solidFill>
              </a:rPr>
              <a:t>the best type of surveillance </a:t>
            </a:r>
            <a:r>
              <a:rPr lang="en-GB" dirty="0" smtClean="0"/>
              <a:t>if more intensive investigation of each case is necessary to collect the necessary data. </a:t>
            </a:r>
          </a:p>
          <a:p>
            <a:pPr>
              <a:buNone/>
            </a:pPr>
            <a:endParaRPr lang="en-GB" dirty="0" smtClean="0"/>
          </a:p>
          <a:p>
            <a:r>
              <a:rPr lang="en-GB" dirty="0" smtClean="0">
                <a:solidFill>
                  <a:srgbClr val="FF0000"/>
                </a:solidFill>
              </a:rPr>
              <a:t>For example, sentinel influenza surveillance in the United States collects nasopharyngeal swabs </a:t>
            </a:r>
            <a:r>
              <a:rPr lang="en-GB" dirty="0" smtClean="0"/>
              <a:t>from each patient at selected sites to identify the type of influenza virus. Collection of such data from all health workers would not be possible. </a:t>
            </a:r>
            <a:endParaRPr lang="en-GB" dirty="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fontScale="90000"/>
          </a:bodyPr>
          <a:lstStyle/>
          <a:p>
            <a:r>
              <a:rPr lang="en-GB" dirty="0" smtClean="0">
                <a:solidFill>
                  <a:srgbClr val="FF0000"/>
                </a:solidFill>
              </a:rPr>
              <a:t>Source of communicable disease surveillance data</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lstStyle/>
          <a:p>
            <a:r>
              <a:rPr lang="en-GB" dirty="0" smtClean="0"/>
              <a:t> Data is obtained from the health facility level from:</a:t>
            </a:r>
          </a:p>
          <a:p>
            <a:r>
              <a:rPr lang="en-GB" dirty="0" smtClean="0">
                <a:solidFill>
                  <a:srgbClr val="00B050"/>
                </a:solidFill>
              </a:rPr>
              <a:t>The Outpatient register book, </a:t>
            </a:r>
          </a:p>
          <a:p>
            <a:r>
              <a:rPr lang="en-GB" dirty="0" smtClean="0">
                <a:solidFill>
                  <a:srgbClr val="00B050"/>
                </a:solidFill>
              </a:rPr>
              <a:t>Laboratory register book, </a:t>
            </a:r>
          </a:p>
          <a:p>
            <a:r>
              <a:rPr lang="en-GB" dirty="0" smtClean="0">
                <a:solidFill>
                  <a:srgbClr val="00B050"/>
                </a:solidFill>
              </a:rPr>
              <a:t>Admission forms, </a:t>
            </a:r>
          </a:p>
          <a:p>
            <a:r>
              <a:rPr lang="en-GB" dirty="0" smtClean="0">
                <a:solidFill>
                  <a:srgbClr val="00B050"/>
                </a:solidFill>
              </a:rPr>
              <a:t>Death Certificate register and </a:t>
            </a:r>
          </a:p>
          <a:p>
            <a:r>
              <a:rPr lang="en-GB" dirty="0" smtClean="0">
                <a:solidFill>
                  <a:srgbClr val="00B050"/>
                </a:solidFill>
              </a:rPr>
              <a:t>Case investigation sheets for diseases </a:t>
            </a:r>
            <a:endParaRPr lang="en-GB" dirty="0">
              <a:solidFill>
                <a:srgbClr val="00B050"/>
              </a:solidFill>
            </a:endParaRPr>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b="1" dirty="0" smtClean="0">
                <a:solidFill>
                  <a:srgbClr val="0070C0"/>
                </a:solidFill>
              </a:rPr>
              <a:t>Functions of surveillance system </a:t>
            </a:r>
            <a:endParaRPr lang="en-GB" dirty="0">
              <a:solidFill>
                <a:srgbClr val="0070C0"/>
              </a:solidFill>
            </a:endParaRPr>
          </a:p>
        </p:txBody>
      </p:sp>
      <p:sp>
        <p:nvSpPr>
          <p:cNvPr id="3" name="Content Placeholder 2"/>
          <p:cNvSpPr>
            <a:spLocks noGrp="1"/>
          </p:cNvSpPr>
          <p:nvPr>
            <p:ph idx="1"/>
          </p:nvPr>
        </p:nvSpPr>
        <p:spPr>
          <a:xfrm>
            <a:off x="0" y="980728"/>
            <a:ext cx="9144000" cy="5877272"/>
          </a:xfrm>
        </p:spPr>
        <p:txBody>
          <a:bodyPr>
            <a:normAutofit fontScale="92500" lnSpcReduction="10000"/>
          </a:bodyPr>
          <a:lstStyle/>
          <a:p>
            <a:r>
              <a:rPr lang="en-GB" dirty="0" smtClean="0"/>
              <a:t>Guide immediate action for cases of public health importance; </a:t>
            </a:r>
          </a:p>
          <a:p>
            <a:endParaRPr lang="en-GB" dirty="0" smtClean="0"/>
          </a:p>
          <a:p>
            <a:r>
              <a:rPr lang="en-GB" dirty="0" smtClean="0"/>
              <a:t> Measures the burden of a disease including changes in related factors, the identification of populations at high risk, and the identification of new or emerging health concerns; </a:t>
            </a:r>
          </a:p>
          <a:p>
            <a:endParaRPr lang="en-GB" dirty="0" smtClean="0"/>
          </a:p>
          <a:p>
            <a:r>
              <a:rPr lang="en-GB" dirty="0" smtClean="0"/>
              <a:t>Monitor trends in the burden of a disease, including the detection of epidemics </a:t>
            </a:r>
          </a:p>
          <a:p>
            <a:endParaRPr lang="en-GB" dirty="0" smtClean="0"/>
          </a:p>
          <a:p>
            <a:r>
              <a:rPr lang="en-GB" dirty="0" smtClean="0"/>
              <a:t>(outbreaks) and pandemics</a:t>
            </a:r>
            <a:endParaRPr lang="en-GB"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85000" lnSpcReduction="20000"/>
          </a:bodyPr>
          <a:lstStyle/>
          <a:p>
            <a:r>
              <a:rPr lang="en-GB" dirty="0" smtClean="0"/>
              <a:t>Guide the planning, implementation, evaluation of programmes to prevent and control disease, injury, or adverse exposure; </a:t>
            </a:r>
          </a:p>
          <a:p>
            <a:endParaRPr lang="en-GB" dirty="0" smtClean="0"/>
          </a:p>
          <a:p>
            <a:r>
              <a:rPr lang="en-GB" dirty="0" smtClean="0"/>
              <a:t>Evaluate public policy; (</a:t>
            </a:r>
            <a:r>
              <a:rPr lang="en-GB" dirty="0" smtClean="0">
                <a:solidFill>
                  <a:srgbClr val="FF0000"/>
                </a:solidFill>
              </a:rPr>
              <a:t>course of action</a:t>
            </a:r>
            <a:r>
              <a:rPr lang="en-GB" dirty="0" smtClean="0"/>
              <a:t>)</a:t>
            </a:r>
          </a:p>
          <a:p>
            <a:endParaRPr lang="en-GB" dirty="0" smtClean="0"/>
          </a:p>
          <a:p>
            <a:r>
              <a:rPr lang="en-GB" dirty="0" smtClean="0"/>
              <a:t> Detect changes in health practices and the effects of these changes; </a:t>
            </a:r>
          </a:p>
          <a:p>
            <a:endParaRPr lang="en-GB" dirty="0" smtClean="0"/>
          </a:p>
          <a:p>
            <a:r>
              <a:rPr lang="en-GB" dirty="0" smtClean="0"/>
              <a:t> Prioritize the allocation of health resources; </a:t>
            </a:r>
          </a:p>
          <a:p>
            <a:endParaRPr lang="en-GB" dirty="0" smtClean="0"/>
          </a:p>
          <a:p>
            <a:r>
              <a:rPr lang="en-GB" dirty="0" smtClean="0"/>
              <a:t>Describe the clinical course of disease; and </a:t>
            </a:r>
          </a:p>
          <a:p>
            <a:endParaRPr lang="en-GB" dirty="0" smtClean="0"/>
          </a:p>
          <a:p>
            <a:r>
              <a:rPr lang="en-GB" dirty="0" smtClean="0"/>
              <a:t>Provide a basis for epidemiologic research. </a:t>
            </a:r>
            <a:endParaRPr lang="en-GB" dirty="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b="1" dirty="0" smtClean="0">
                <a:solidFill>
                  <a:srgbClr val="FF0000"/>
                </a:solidFill>
              </a:rPr>
              <a:t>Challenges facing IDSR in Kenya</a:t>
            </a:r>
          </a:p>
        </p:txBody>
      </p:sp>
      <p:sp>
        <p:nvSpPr>
          <p:cNvPr id="3" name="Content Placeholder 2"/>
          <p:cNvSpPr>
            <a:spLocks noGrp="1"/>
          </p:cNvSpPr>
          <p:nvPr>
            <p:ph idx="1"/>
          </p:nvPr>
        </p:nvSpPr>
        <p:spPr>
          <a:xfrm>
            <a:off x="0" y="980728"/>
            <a:ext cx="9144000" cy="5544616"/>
          </a:xfrm>
        </p:spPr>
        <p:txBody>
          <a:bodyPr>
            <a:normAutofit/>
          </a:bodyPr>
          <a:lstStyle/>
          <a:p>
            <a:r>
              <a:rPr lang="en-GB" dirty="0" smtClean="0">
                <a:solidFill>
                  <a:srgbClr val="0070C0"/>
                </a:solidFill>
              </a:rPr>
              <a:t>•Communication from health facilities</a:t>
            </a:r>
          </a:p>
          <a:p>
            <a:r>
              <a:rPr lang="en-GB" dirty="0" smtClean="0">
                <a:solidFill>
                  <a:srgbClr val="0070C0"/>
                </a:solidFill>
              </a:rPr>
              <a:t>•Inadequate analysis at the peripheral level</a:t>
            </a:r>
          </a:p>
          <a:p>
            <a:r>
              <a:rPr lang="en-GB" dirty="0" smtClean="0">
                <a:solidFill>
                  <a:srgbClr val="0070C0"/>
                </a:solidFill>
              </a:rPr>
              <a:t>•Weak laboratory capacity and network</a:t>
            </a:r>
          </a:p>
          <a:p>
            <a:r>
              <a:rPr lang="en-GB" dirty="0" smtClean="0">
                <a:solidFill>
                  <a:srgbClr val="0070C0"/>
                </a:solidFill>
              </a:rPr>
              <a:t>•Inadequate involvement of clinicians in</a:t>
            </a:r>
          </a:p>
          <a:p>
            <a:pPr>
              <a:buNone/>
            </a:pPr>
            <a:r>
              <a:rPr lang="en-GB" dirty="0" smtClean="0">
                <a:solidFill>
                  <a:srgbClr val="0070C0"/>
                </a:solidFill>
              </a:rPr>
              <a:t>	surveillance</a:t>
            </a:r>
          </a:p>
          <a:p>
            <a:r>
              <a:rPr lang="en-GB" dirty="0" smtClean="0">
                <a:solidFill>
                  <a:srgbClr val="0070C0"/>
                </a:solidFill>
              </a:rPr>
              <a:t>•Limited resources to carry out support</a:t>
            </a:r>
          </a:p>
          <a:p>
            <a:r>
              <a:rPr lang="en-GB" dirty="0" smtClean="0">
                <a:solidFill>
                  <a:srgbClr val="0070C0"/>
                </a:solidFill>
              </a:rPr>
              <a:t>supervision</a:t>
            </a:r>
          </a:p>
          <a:p>
            <a:r>
              <a:rPr lang="en-GB" dirty="0" smtClean="0">
                <a:solidFill>
                  <a:srgbClr val="0070C0"/>
                </a:solidFill>
              </a:rPr>
              <a:t>•Feedback to lower levels is poor, usually</a:t>
            </a:r>
          </a:p>
          <a:p>
            <a:pPr>
              <a:buNone/>
            </a:pPr>
            <a:r>
              <a:rPr lang="en-GB" dirty="0" smtClean="0">
                <a:solidFill>
                  <a:srgbClr val="0070C0"/>
                </a:solidFill>
              </a:rPr>
              <a:t>	internet based</a:t>
            </a:r>
            <a:endParaRPr lang="en-GB" dirty="0">
              <a:solidFill>
                <a:srgbClr val="0070C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GB" dirty="0" smtClean="0">
                <a:solidFill>
                  <a:srgbClr val="FF0000"/>
                </a:solidFill>
              </a:rPr>
              <a:t>Treatment </a:t>
            </a:r>
          </a:p>
          <a:p>
            <a:r>
              <a:rPr lang="en-GB" dirty="0" smtClean="0">
                <a:solidFill>
                  <a:srgbClr val="FF0000"/>
                </a:solidFill>
              </a:rPr>
              <a:t>10% benzyl benzoate emulsion </a:t>
            </a:r>
            <a:r>
              <a:rPr lang="en-GB" dirty="0" smtClean="0"/>
              <a:t>(BBE), after the patient has taken a warm bath.</a:t>
            </a:r>
          </a:p>
          <a:p>
            <a:endParaRPr lang="en-GB" dirty="0" smtClean="0"/>
          </a:p>
          <a:p>
            <a:r>
              <a:rPr lang="en-GB" dirty="0" smtClean="0"/>
              <a:t>A handful of BBE should be rubbed all over the whole body preferably using bare hands</a:t>
            </a:r>
          </a:p>
          <a:p>
            <a:endParaRPr lang="en-GB" dirty="0" smtClean="0"/>
          </a:p>
          <a:p>
            <a:r>
              <a:rPr lang="en-GB" dirty="0" smtClean="0">
                <a:solidFill>
                  <a:srgbClr val="FF0000"/>
                </a:solidFill>
              </a:rPr>
              <a:t>After 24 </a:t>
            </a:r>
            <a:r>
              <a:rPr lang="en-GB" dirty="0" smtClean="0"/>
              <a:t>hrs the patient should bath again and put on clean clothes.</a:t>
            </a:r>
          </a:p>
          <a:p>
            <a:pPr>
              <a:buNone/>
            </a:pPr>
            <a:endParaRPr lang="en-GB" dirty="0" smtClean="0"/>
          </a:p>
          <a:p>
            <a:r>
              <a:rPr lang="en-GB" dirty="0" smtClean="0"/>
              <a:t>BBE has little effect on the eggs and therefore treatment should be repeated after </a:t>
            </a:r>
            <a:r>
              <a:rPr lang="en-GB" dirty="0" smtClean="0">
                <a:solidFill>
                  <a:srgbClr val="FF0000"/>
                </a:solidFill>
              </a:rPr>
              <a:t>4-7 days </a:t>
            </a:r>
            <a:r>
              <a:rPr lang="en-GB" dirty="0" smtClean="0"/>
              <a:t>to kill the larvae which have hatched since the first treatment </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lstStyle/>
          <a:p>
            <a:r>
              <a:rPr lang="en-GB" dirty="0" smtClean="0"/>
              <a:t>Treat the itching symptomatically with calamine lotion</a:t>
            </a:r>
          </a:p>
          <a:p>
            <a:r>
              <a:rPr lang="en-GB" dirty="0" smtClean="0"/>
              <a:t>For infants ensure to treat the scalp for scabies, but remember to protect the eyes</a:t>
            </a:r>
          </a:p>
          <a:p>
            <a:r>
              <a:rPr lang="en-GB" dirty="0" err="1" smtClean="0">
                <a:solidFill>
                  <a:srgbClr val="FF0000"/>
                </a:solidFill>
              </a:rPr>
              <a:t>Lindane</a:t>
            </a:r>
            <a:r>
              <a:rPr lang="en-GB" dirty="0" smtClean="0">
                <a:solidFill>
                  <a:srgbClr val="FF0000"/>
                </a:solidFill>
              </a:rPr>
              <a:t> lotion (1%) or 30g cream </a:t>
            </a:r>
            <a:r>
              <a:rPr lang="en-GB" dirty="0" smtClean="0"/>
              <a:t>applied in a thin layer to the whole body &amp; thoroughly washed off after 8hrs ( should not be used as a 1</a:t>
            </a:r>
            <a:r>
              <a:rPr lang="en-GB" baseline="30000" dirty="0" smtClean="0"/>
              <a:t>st</a:t>
            </a:r>
            <a:r>
              <a:rPr lang="en-GB" dirty="0" smtClean="0"/>
              <a:t> line therapy because of the toxicity)</a:t>
            </a:r>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GB" dirty="0" smtClean="0">
                <a:solidFill>
                  <a:srgbClr val="FF0000"/>
                </a:solidFill>
              </a:rPr>
              <a:t>Precautions for </a:t>
            </a:r>
            <a:r>
              <a:rPr lang="en-GB" dirty="0" err="1" smtClean="0">
                <a:solidFill>
                  <a:srgbClr val="FF0000"/>
                </a:solidFill>
              </a:rPr>
              <a:t>lindane</a:t>
            </a:r>
            <a:r>
              <a:rPr lang="en-GB" dirty="0" smtClean="0">
                <a:solidFill>
                  <a:srgbClr val="FF0000"/>
                </a:solidFill>
              </a:rPr>
              <a:t> 1% lotion or 30g cream</a:t>
            </a:r>
          </a:p>
          <a:p>
            <a:pPr marL="514350" indent="-514350">
              <a:buFont typeface="+mj-lt"/>
              <a:buAutoNum type="arabicPeriod"/>
            </a:pPr>
            <a:r>
              <a:rPr lang="en-GB" dirty="0" smtClean="0"/>
              <a:t>Should not be applied immediately after bath or applied on the skin with extensive dermatitis. </a:t>
            </a:r>
          </a:p>
          <a:p>
            <a:pPr marL="514350" indent="-514350">
              <a:buFont typeface="+mj-lt"/>
              <a:buAutoNum type="arabicPeriod"/>
            </a:pPr>
            <a:endParaRPr lang="en-GB" dirty="0" smtClean="0"/>
          </a:p>
          <a:p>
            <a:pPr marL="514350" indent="-514350"/>
            <a:r>
              <a:rPr lang="en-GB" dirty="0" smtClean="0"/>
              <a:t>This is because </a:t>
            </a:r>
            <a:r>
              <a:rPr lang="en-GB" dirty="0" err="1" smtClean="0"/>
              <a:t>lindane</a:t>
            </a:r>
            <a:r>
              <a:rPr lang="en-GB" dirty="0" smtClean="0"/>
              <a:t> is absorbed through the skin and can lead to </a:t>
            </a:r>
            <a:r>
              <a:rPr lang="en-GB" dirty="0" smtClean="0">
                <a:solidFill>
                  <a:srgbClr val="FF0000"/>
                </a:solidFill>
              </a:rPr>
              <a:t>seizures (</a:t>
            </a:r>
            <a:r>
              <a:rPr lang="en-GB" dirty="0" smtClean="0">
                <a:solidFill>
                  <a:srgbClr val="00B0F0"/>
                </a:solidFill>
              </a:rPr>
              <a:t>fits</a:t>
            </a:r>
            <a:r>
              <a:rPr lang="en-GB" dirty="0" smtClean="0">
                <a:solidFill>
                  <a:srgbClr val="FF0000"/>
                </a:solidFill>
              </a:rPr>
              <a:t>) and aplastic anaemia (</a:t>
            </a:r>
            <a:r>
              <a:rPr lang="en-GB" dirty="0" smtClean="0">
                <a:solidFill>
                  <a:srgbClr val="00B0F0"/>
                </a:solidFill>
              </a:rPr>
              <a:t>is a blood disorder in which the body's bone marrow doesn't make enough new blood cells).</a:t>
            </a:r>
          </a:p>
          <a:p>
            <a:pPr marL="514350" indent="-514350">
              <a:buFont typeface="+mj-lt"/>
              <a:buAutoNum type="arabicPeriod"/>
            </a:pPr>
            <a:endParaRPr lang="en-GB" dirty="0" smtClean="0">
              <a:solidFill>
                <a:srgbClr val="FF0000"/>
              </a:solidFill>
            </a:endParaRPr>
          </a:p>
          <a:p>
            <a:pPr marL="514350" indent="-514350">
              <a:buFont typeface="+mj-lt"/>
              <a:buAutoNum type="arabicPeriod"/>
            </a:pPr>
            <a:r>
              <a:rPr lang="en-GB" dirty="0" smtClean="0"/>
              <a:t>Also its use should be avoided in pregnant women , lactating or children aged less than 2yrs</a:t>
            </a:r>
          </a:p>
          <a:p>
            <a:pPr marL="514350" indent="-514350">
              <a:buFont typeface="+mj-lt"/>
              <a:buAutoNum type="arabicPeriod"/>
            </a:pPr>
            <a:endParaRPr lang="en-GB" dirty="0" smtClean="0"/>
          </a:p>
          <a:p>
            <a:pPr marL="514350" indent="-514350">
              <a:buNone/>
            </a:pP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08720"/>
            <a:ext cx="9144000" cy="5949280"/>
          </a:xfrm>
        </p:spPr>
        <p:txBody>
          <a:bodyPr/>
          <a:lstStyle/>
          <a:p>
            <a:r>
              <a:rPr lang="en-GB" dirty="0" smtClean="0">
                <a:solidFill>
                  <a:srgbClr val="FF0000"/>
                </a:solidFill>
              </a:rPr>
              <a:t>Prevention and control</a:t>
            </a:r>
          </a:p>
          <a:p>
            <a:r>
              <a:rPr lang="en-GB" dirty="0" smtClean="0"/>
              <a:t>Regular bathing, washing of clothes and frequent use of soap.</a:t>
            </a:r>
          </a:p>
          <a:p>
            <a:r>
              <a:rPr lang="en-GB" dirty="0" smtClean="0"/>
              <a:t>Health education stressing the use of soap and regular bathing of children. </a:t>
            </a:r>
          </a:p>
          <a:p>
            <a:r>
              <a:rPr lang="en-GB" dirty="0" smtClean="0"/>
              <a:t>Treat the whole household even the apparently healthy </a:t>
            </a:r>
          </a:p>
          <a:p>
            <a:r>
              <a:rPr lang="en-GB" dirty="0" smtClean="0"/>
              <a:t>If the disease is a problem at the village, treat as many families as possible by making house to house visit and discussing personal hygiene</a:t>
            </a:r>
          </a:p>
          <a:p>
            <a:endParaRPr lang="en-GB" dirty="0" smtClean="0"/>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556793"/>
            <a:ext cx="8686800" cy="5301208"/>
          </a:xfrm>
        </p:spPr>
        <p:txBody>
          <a:bodyPr/>
          <a:lstStyle/>
          <a:p>
            <a:r>
              <a:rPr lang="en-GB" dirty="0" smtClean="0"/>
              <a:t>Carry a survey of the primary school children by looking at the hands and wrists.</a:t>
            </a:r>
          </a:p>
          <a:p>
            <a:pPr>
              <a:buNone/>
            </a:pPr>
            <a:endParaRPr lang="en-GB" dirty="0" smtClean="0"/>
          </a:p>
          <a:p>
            <a:r>
              <a:rPr lang="en-GB" dirty="0" smtClean="0"/>
              <a:t>Stress to the local development committee the importance of improvement of water supply.</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dirty="0" smtClean="0">
                <a:solidFill>
                  <a:srgbClr val="FF0000"/>
                </a:solidFill>
              </a:rPr>
              <a:t>2. PEDICULOSIS </a:t>
            </a:r>
            <a:endParaRPr lang="en-GB" dirty="0">
              <a:solidFill>
                <a:srgbClr val="FF0000"/>
              </a:solidFill>
            </a:endParaRPr>
          </a:p>
        </p:txBody>
      </p:sp>
      <p:sp>
        <p:nvSpPr>
          <p:cNvPr id="3" name="Content Placeholder 2"/>
          <p:cNvSpPr>
            <a:spLocks noGrp="1"/>
          </p:cNvSpPr>
          <p:nvPr>
            <p:ph idx="1"/>
          </p:nvPr>
        </p:nvSpPr>
        <p:spPr>
          <a:xfrm>
            <a:off x="0" y="1268760"/>
            <a:ext cx="9144000" cy="5589240"/>
          </a:xfrm>
        </p:spPr>
        <p:txBody>
          <a:bodyPr/>
          <a:lstStyle/>
          <a:p>
            <a:r>
              <a:rPr lang="en-GB" dirty="0" smtClean="0"/>
              <a:t>Is the infestation of the scalp, hairy parts of the body, or clothing with adult lice (blood- sucking parasites), and their larvae or eggs</a:t>
            </a:r>
          </a:p>
          <a:p>
            <a:endParaRPr lang="en-GB" dirty="0" smtClean="0"/>
          </a:p>
          <a:p>
            <a:r>
              <a:rPr lang="en-GB" dirty="0" smtClean="0">
                <a:solidFill>
                  <a:srgbClr val="FF0000"/>
                </a:solidFill>
              </a:rPr>
              <a:t>Cause by:</a:t>
            </a:r>
          </a:p>
          <a:p>
            <a:r>
              <a:rPr lang="en-GB" dirty="0" smtClean="0">
                <a:solidFill>
                  <a:srgbClr val="FF0000"/>
                </a:solidFill>
              </a:rPr>
              <a:t>Various parasites which includes:</a:t>
            </a:r>
          </a:p>
          <a:p>
            <a:r>
              <a:rPr lang="en-GB" dirty="0" smtClean="0"/>
              <a:t>Head lice –</a:t>
            </a:r>
            <a:r>
              <a:rPr lang="en-GB" i="1" dirty="0" err="1" smtClean="0"/>
              <a:t>pediculus</a:t>
            </a:r>
            <a:r>
              <a:rPr lang="en-GB" i="1" dirty="0" smtClean="0"/>
              <a:t> </a:t>
            </a:r>
            <a:r>
              <a:rPr lang="en-GB" i="1" dirty="0" err="1" smtClean="0"/>
              <a:t>humanus</a:t>
            </a:r>
            <a:r>
              <a:rPr lang="en-GB" i="1" dirty="0" smtClean="0"/>
              <a:t> </a:t>
            </a:r>
            <a:r>
              <a:rPr lang="en-GB" i="1" dirty="0" err="1" smtClean="0"/>
              <a:t>capitis</a:t>
            </a:r>
            <a:endParaRPr lang="en-GB" i="1" dirty="0" smtClean="0"/>
          </a:p>
          <a:p>
            <a:r>
              <a:rPr lang="en-GB" dirty="0" smtClean="0"/>
              <a:t>Body louse- </a:t>
            </a:r>
            <a:r>
              <a:rPr lang="en-GB" i="1" dirty="0" err="1" smtClean="0"/>
              <a:t>pediculus</a:t>
            </a:r>
            <a:r>
              <a:rPr lang="en-GB" i="1" dirty="0" smtClean="0"/>
              <a:t> </a:t>
            </a:r>
            <a:r>
              <a:rPr lang="en-GB" i="1" dirty="0" err="1" smtClean="0"/>
              <a:t>corporis</a:t>
            </a:r>
            <a:endParaRPr lang="en-GB" i="1" dirty="0" smtClean="0"/>
          </a:p>
          <a:p>
            <a:r>
              <a:rPr lang="en-GB" dirty="0" smtClean="0"/>
              <a:t>Pubic lice- </a:t>
            </a:r>
            <a:r>
              <a:rPr lang="en-GB" i="1" dirty="0" err="1" smtClean="0"/>
              <a:t>phthirus</a:t>
            </a:r>
            <a:r>
              <a:rPr lang="en-GB" i="1" dirty="0" smtClean="0"/>
              <a:t> pubis</a:t>
            </a:r>
          </a:p>
          <a:p>
            <a:endParaRPr lang="en-GB"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INTRODUCTION TO COMMUNICABLE DISEASES</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t>A communicable diseases is the one due to a </a:t>
            </a:r>
            <a:r>
              <a:rPr lang="en-GB" dirty="0" smtClean="0">
                <a:solidFill>
                  <a:srgbClr val="FF0000"/>
                </a:solidFill>
              </a:rPr>
              <a:t>specific agent or its product </a:t>
            </a:r>
            <a:r>
              <a:rPr lang="en-GB" dirty="0" smtClean="0"/>
              <a:t>which occur through the transmission of that agent of its products from a reservoir to a susceptible host, either through the agent of an intermediate host, vector or inanimate environment.</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t>Cont….</a:t>
            </a:r>
            <a:endParaRPr lang="en-GB" dirty="0"/>
          </a:p>
        </p:txBody>
      </p:sp>
      <p:sp>
        <p:nvSpPr>
          <p:cNvPr id="3" name="Content Placeholder 2"/>
          <p:cNvSpPr>
            <a:spLocks noGrp="1"/>
          </p:cNvSpPr>
          <p:nvPr>
            <p:ph idx="1"/>
          </p:nvPr>
        </p:nvSpPr>
        <p:spPr>
          <a:xfrm>
            <a:off x="0" y="1340768"/>
            <a:ext cx="9144000" cy="5517232"/>
          </a:xfrm>
        </p:spPr>
        <p:txBody>
          <a:bodyPr>
            <a:normAutofit fontScale="92500" lnSpcReduction="10000"/>
          </a:bodyPr>
          <a:lstStyle/>
          <a:p>
            <a:r>
              <a:rPr lang="en-GB" dirty="0" smtClean="0"/>
              <a:t>The head lice and body louse are transmitted by direct contact with an infected person or personal belongings especially clothing where as pubic lice is usually acquired during sexual intercourse.</a:t>
            </a:r>
          </a:p>
          <a:p>
            <a:endParaRPr lang="en-GB" dirty="0" smtClean="0"/>
          </a:p>
          <a:p>
            <a:r>
              <a:rPr lang="en-GB" dirty="0" smtClean="0"/>
              <a:t>The female parasite produces about 100 eggs (nits) daily. </a:t>
            </a:r>
          </a:p>
          <a:p>
            <a:r>
              <a:rPr lang="en-GB" dirty="0" smtClean="0"/>
              <a:t>Each of these is attached to the hair with a special glue thus making it very difficult to remove.</a:t>
            </a:r>
          </a:p>
          <a:p>
            <a:endParaRPr lang="en-GB" dirty="0" smtClean="0"/>
          </a:p>
          <a:p>
            <a:r>
              <a:rPr lang="en-GB" dirty="0" smtClean="0"/>
              <a:t>A larva hatches in 6-9 days and develops into a mature louse in 1-2 week </a:t>
            </a:r>
          </a:p>
          <a:p>
            <a:endParaRPr lang="en-GB" dirty="0" smtClean="0"/>
          </a:p>
          <a:p>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t>CONT…</a:t>
            </a:r>
            <a:endParaRPr lang="en-GB" dirty="0"/>
          </a:p>
        </p:txBody>
      </p:sp>
      <p:sp>
        <p:nvSpPr>
          <p:cNvPr id="3" name="Content Placeholder 2"/>
          <p:cNvSpPr>
            <a:spLocks noGrp="1"/>
          </p:cNvSpPr>
          <p:nvPr>
            <p:ph idx="1"/>
          </p:nvPr>
        </p:nvSpPr>
        <p:spPr>
          <a:xfrm>
            <a:off x="0" y="1124744"/>
            <a:ext cx="9144000" cy="5733256"/>
          </a:xfrm>
        </p:spPr>
        <p:txBody>
          <a:bodyPr/>
          <a:lstStyle/>
          <a:p>
            <a:r>
              <a:rPr lang="en-GB" dirty="0" smtClean="0">
                <a:solidFill>
                  <a:srgbClr val="FF0000"/>
                </a:solidFill>
              </a:rPr>
              <a:t>Epidemiology </a:t>
            </a:r>
          </a:p>
          <a:p>
            <a:r>
              <a:rPr lang="en-GB" dirty="0" smtClean="0"/>
              <a:t>Head lice is common in school children and people with long hair which is seldom (rarely) washed</a:t>
            </a:r>
          </a:p>
          <a:p>
            <a:pPr>
              <a:buNone/>
            </a:pPr>
            <a:endParaRPr lang="en-GB" dirty="0" smtClean="0"/>
          </a:p>
          <a:p>
            <a:r>
              <a:rPr lang="en-GB" dirty="0" smtClean="0"/>
              <a:t>Lice are especially common where people are crowded in unhygienic condition for example the displaced people.</a:t>
            </a:r>
          </a:p>
          <a:p>
            <a:pPr>
              <a:buNone/>
            </a:pPr>
            <a:endParaRPr lang="en-GB" dirty="0" smtClean="0"/>
          </a:p>
          <a:p>
            <a:r>
              <a:rPr lang="en-GB" dirty="0" smtClean="0"/>
              <a:t> its also common in cold areas where people </a:t>
            </a:r>
            <a:r>
              <a:rPr lang="en-GB" dirty="0" err="1" smtClean="0"/>
              <a:t>seldon</a:t>
            </a:r>
            <a:r>
              <a:rPr lang="en-GB" dirty="0" smtClean="0"/>
              <a:t> wash and change clothes</a:t>
            </a:r>
          </a:p>
          <a:p>
            <a:pPr>
              <a:buNone/>
            </a:pP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lstStyle/>
          <a:p>
            <a:r>
              <a:rPr lang="en-GB" dirty="0" smtClean="0"/>
              <a:t>Body louse is a vector of some important diseases like relapsing fever and typhus. </a:t>
            </a:r>
          </a:p>
          <a:p>
            <a:pPr>
              <a:buNone/>
            </a:pPr>
            <a:endParaRPr lang="en-GB" dirty="0" smtClean="0"/>
          </a:p>
          <a:p>
            <a:r>
              <a:rPr lang="en-GB" dirty="0" smtClean="0"/>
              <a:t>These two diseases have been reported in some countries in Africa e.g. Uganda, Rwanda, and Ethiopia</a:t>
            </a:r>
          </a:p>
          <a:p>
            <a:r>
              <a:rPr lang="en-GB" dirty="0" smtClean="0"/>
              <a:t>Pubic lice do not transmit disease</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Cont……</a:t>
            </a:r>
            <a:endParaRPr lang="en-GB" dirty="0">
              <a:solidFill>
                <a:srgbClr val="00B0F0"/>
              </a:solidFill>
            </a:endParaRPr>
          </a:p>
        </p:txBody>
      </p:sp>
      <p:sp>
        <p:nvSpPr>
          <p:cNvPr id="3" name="Content Placeholder 2"/>
          <p:cNvSpPr>
            <a:spLocks noGrp="1"/>
          </p:cNvSpPr>
          <p:nvPr>
            <p:ph idx="1"/>
          </p:nvPr>
        </p:nvSpPr>
        <p:spPr/>
        <p:txBody>
          <a:bodyPr/>
          <a:lstStyle/>
          <a:p>
            <a:r>
              <a:rPr lang="en-GB" dirty="0" smtClean="0">
                <a:solidFill>
                  <a:srgbClr val="FF0000"/>
                </a:solidFill>
              </a:rPr>
              <a:t>Clinical picture </a:t>
            </a:r>
          </a:p>
          <a:p>
            <a:r>
              <a:rPr lang="en-GB" dirty="0" smtClean="0"/>
              <a:t>Irritating bites which form red papules which may lead to secondary infection due to scratching</a:t>
            </a:r>
          </a:p>
          <a:p>
            <a:r>
              <a:rPr lang="en-GB" dirty="0" smtClean="0"/>
              <a:t>Nits can be seen on the shafts of hair</a:t>
            </a:r>
          </a:p>
          <a:p>
            <a:endParaRPr lang="en-GB" dirty="0" smtClean="0"/>
          </a:p>
          <a:p>
            <a:endParaRPr lang="en-GB" dirty="0" smtClean="0"/>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Treatment</a:t>
            </a:r>
          </a:p>
          <a:p>
            <a:pPr marL="571500" indent="-571500">
              <a:buFont typeface="+mj-lt"/>
              <a:buAutoNum type="romanLcPeriod"/>
            </a:pPr>
            <a:r>
              <a:rPr lang="en-GB" dirty="0" smtClean="0">
                <a:solidFill>
                  <a:srgbClr val="FF0000"/>
                </a:solidFill>
              </a:rPr>
              <a:t>Head lice</a:t>
            </a:r>
          </a:p>
          <a:p>
            <a:pPr marL="571500" indent="-571500"/>
            <a:r>
              <a:rPr lang="en-GB" dirty="0" smtClean="0"/>
              <a:t>Rub 0.1-1% </a:t>
            </a:r>
            <a:r>
              <a:rPr lang="en-GB" dirty="0" err="1" smtClean="0"/>
              <a:t>lindane</a:t>
            </a:r>
            <a:r>
              <a:rPr lang="en-GB" dirty="0" smtClean="0"/>
              <a:t> lotion into the hair and scalp, allow to dry and remove by washing after 24 hrs, repeat after 7 days</a:t>
            </a:r>
          </a:p>
          <a:p>
            <a:pPr marL="571500" indent="-571500">
              <a:buNone/>
            </a:pPr>
            <a:endParaRPr lang="en-GB" dirty="0" smtClean="0"/>
          </a:p>
          <a:p>
            <a:pPr marL="571500" indent="-571500"/>
            <a:r>
              <a:rPr lang="en-GB" dirty="0" smtClean="0"/>
              <a:t>Rub 0.5% </a:t>
            </a:r>
            <a:r>
              <a:rPr lang="en-GB" dirty="0" err="1" smtClean="0"/>
              <a:t>malathion</a:t>
            </a:r>
            <a:r>
              <a:rPr lang="en-GB" dirty="0" smtClean="0"/>
              <a:t> lotion into dry hair and scalp, comb and allow to dry ,remove by washing after 12 hrs, repeat after one week</a:t>
            </a:r>
          </a:p>
          <a:p>
            <a:pPr marL="571500" indent="-571500"/>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a:buNone/>
            </a:pPr>
            <a:r>
              <a:rPr lang="en-GB" dirty="0" smtClean="0">
                <a:solidFill>
                  <a:srgbClr val="FF0000"/>
                </a:solidFill>
              </a:rPr>
              <a:t>2. Body lice</a:t>
            </a:r>
          </a:p>
          <a:p>
            <a:r>
              <a:rPr lang="en-GB" dirty="0" smtClean="0"/>
              <a:t>Instruct the patient to take a hot bath and put on clean clothes, that are washed and ironed</a:t>
            </a:r>
          </a:p>
          <a:p>
            <a:pPr>
              <a:buNone/>
            </a:pPr>
            <a:endParaRPr lang="en-GB" dirty="0" smtClean="0"/>
          </a:p>
          <a:p>
            <a:r>
              <a:rPr lang="en-GB" dirty="0" smtClean="0"/>
              <a:t>Apply 25% benzyl benzoate to the affected area for 24hrs, remove by washing, repeat  2-3times.</a:t>
            </a:r>
          </a:p>
          <a:p>
            <a:pPr>
              <a:buNone/>
            </a:pPr>
            <a:endParaRPr lang="en-GB" dirty="0" smtClean="0"/>
          </a:p>
          <a:p>
            <a:pPr marL="571500" indent="-571500"/>
            <a:r>
              <a:rPr lang="en-GB" dirty="0" smtClean="0"/>
              <a:t>Rub 0.1-1% </a:t>
            </a:r>
            <a:r>
              <a:rPr lang="en-GB" dirty="0" err="1" smtClean="0"/>
              <a:t>lindane</a:t>
            </a:r>
            <a:r>
              <a:rPr lang="en-GB" dirty="0" smtClean="0"/>
              <a:t> lotion on the affected area , allow to dry and remove by washing after 24 hrs, repeat after once per week</a:t>
            </a:r>
          </a:p>
          <a:p>
            <a:pPr marL="571500" indent="-571500">
              <a:buNone/>
            </a:pPr>
            <a:endParaRPr lang="en-GB" dirty="0" smtClean="0"/>
          </a:p>
          <a:p>
            <a:pPr marL="571500" indent="-571500"/>
            <a:r>
              <a:rPr lang="en-GB" dirty="0" smtClean="0"/>
              <a:t>Rub 0.5% </a:t>
            </a:r>
            <a:r>
              <a:rPr lang="en-GB" dirty="0" err="1" smtClean="0"/>
              <a:t>malathion</a:t>
            </a:r>
            <a:r>
              <a:rPr lang="en-GB" dirty="0" smtClean="0"/>
              <a:t> lotion on the affected area ,allow to dry ,remove by washing after 7-9 days</a:t>
            </a:r>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79512" y="1600200"/>
            <a:ext cx="8964488" cy="5257800"/>
          </a:xfrm>
        </p:spPr>
        <p:txBody>
          <a:bodyPr/>
          <a:lstStyle/>
          <a:p>
            <a:pPr>
              <a:buNone/>
            </a:pPr>
            <a:r>
              <a:rPr lang="en-GB" dirty="0" smtClean="0">
                <a:solidFill>
                  <a:srgbClr val="FF0000"/>
                </a:solidFill>
              </a:rPr>
              <a:t>3. Pubic lice</a:t>
            </a:r>
          </a:p>
          <a:p>
            <a:r>
              <a:rPr lang="en-GB" dirty="0" err="1" smtClean="0"/>
              <a:t>Malathion</a:t>
            </a:r>
            <a:r>
              <a:rPr lang="en-GB" dirty="0" smtClean="0"/>
              <a:t> 0.5% applied 8-12 hrs and washed off in 10 minutes , repeated  after 2weeks</a:t>
            </a:r>
          </a:p>
          <a:p>
            <a:pPr>
              <a:buNone/>
            </a:pPr>
            <a:endParaRPr lang="en-GB" dirty="0" smtClean="0"/>
          </a:p>
          <a:p>
            <a:r>
              <a:rPr lang="en-GB" dirty="0" err="1" smtClean="0"/>
              <a:t>Ivermectin</a:t>
            </a:r>
            <a:r>
              <a:rPr lang="en-GB" dirty="0" smtClean="0"/>
              <a:t> 250 micro-gram /kg, repeated after 2 weeks</a:t>
            </a:r>
          </a:p>
          <a:p>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GB" dirty="0" smtClean="0">
                <a:solidFill>
                  <a:srgbClr val="FF0000"/>
                </a:solidFill>
              </a:rPr>
              <a:t>Prevention and control</a:t>
            </a:r>
          </a:p>
          <a:p>
            <a:r>
              <a:rPr lang="en-GB" dirty="0" smtClean="0"/>
              <a:t>Health education regarding cleanliness, this will remove nits and lice</a:t>
            </a:r>
          </a:p>
          <a:p>
            <a:pPr>
              <a:buNone/>
            </a:pPr>
            <a:endParaRPr lang="en-GB" dirty="0" smtClean="0"/>
          </a:p>
          <a:p>
            <a:r>
              <a:rPr lang="en-GB" dirty="0" smtClean="0"/>
              <a:t>Case finding by direct inspection of bodies and clothing of schoolchildren and adults living in congested camps</a:t>
            </a:r>
          </a:p>
          <a:p>
            <a:pPr>
              <a:buNone/>
            </a:pPr>
            <a:endParaRPr lang="en-GB" dirty="0" smtClean="0"/>
          </a:p>
          <a:p>
            <a:r>
              <a:rPr lang="en-GB" dirty="0" smtClean="0"/>
              <a:t>Examination of household contact </a:t>
            </a:r>
          </a:p>
          <a:p>
            <a:pPr>
              <a:buNone/>
            </a:pPr>
            <a:endParaRPr lang="en-GB" dirty="0" smtClean="0"/>
          </a:p>
          <a:p>
            <a:r>
              <a:rPr lang="en-GB" dirty="0" smtClean="0"/>
              <a:t>Organising school survey </a:t>
            </a:r>
          </a:p>
          <a:p>
            <a:r>
              <a:rPr lang="en-GB" dirty="0" smtClean="0"/>
              <a:t>Household contacts of children with lice</a:t>
            </a:r>
          </a:p>
          <a:p>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endParaRPr lang="en-GB" dirty="0"/>
          </a:p>
        </p:txBody>
      </p:sp>
      <p:sp>
        <p:nvSpPr>
          <p:cNvPr id="3" name="Content Placeholder 2"/>
          <p:cNvSpPr>
            <a:spLocks noGrp="1"/>
          </p:cNvSpPr>
          <p:nvPr>
            <p:ph idx="1"/>
          </p:nvPr>
        </p:nvSpPr>
        <p:spPr>
          <a:xfrm>
            <a:off x="0" y="1124744"/>
            <a:ext cx="9144000" cy="5733256"/>
          </a:xfrm>
        </p:spPr>
        <p:txBody>
          <a:bodyPr/>
          <a:lstStyle/>
          <a:p>
            <a:r>
              <a:rPr lang="en-GB" dirty="0" smtClean="0">
                <a:solidFill>
                  <a:srgbClr val="FF0000"/>
                </a:solidFill>
              </a:rPr>
              <a:t>FUNGAL SKIN INFECTIONS </a:t>
            </a:r>
          </a:p>
          <a:p>
            <a:r>
              <a:rPr lang="en-GB" dirty="0" err="1" smtClean="0"/>
              <a:t>Dermatomycosis</a:t>
            </a:r>
            <a:r>
              <a:rPr lang="en-GB" dirty="0" smtClean="0"/>
              <a:t> is a term applied to fungal infection of the skin and mucous membrane</a:t>
            </a:r>
          </a:p>
          <a:p>
            <a:r>
              <a:rPr lang="en-GB" dirty="0" smtClean="0"/>
              <a:t>Fungal skin infections are usually problems of appearance rather than illness </a:t>
            </a:r>
          </a:p>
          <a:p>
            <a:r>
              <a:rPr lang="en-GB" dirty="0" smtClean="0"/>
              <a:t>They are sometimes indicators of </a:t>
            </a:r>
            <a:r>
              <a:rPr lang="en-GB" dirty="0" err="1" smtClean="0"/>
              <a:t>immuno</a:t>
            </a:r>
            <a:r>
              <a:rPr lang="en-GB" dirty="0" smtClean="0"/>
              <a:t>-suppression as occurs in AIDS, Cancer, diabetes, and TB.</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solidFill>
                  <a:srgbClr val="FF0000"/>
                </a:solidFill>
              </a:rPr>
              <a:t>Fungal skin infection includes:</a:t>
            </a:r>
          </a:p>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capitis</a:t>
            </a:r>
            <a:r>
              <a:rPr lang="en-GB" i="1" dirty="0" smtClean="0">
                <a:solidFill>
                  <a:srgbClr val="FF0000"/>
                </a:solidFill>
              </a:rPr>
              <a:t>- </a:t>
            </a:r>
            <a:r>
              <a:rPr lang="en-GB" dirty="0" smtClean="0"/>
              <a:t>ringworm of the scalp</a:t>
            </a:r>
          </a:p>
          <a:p>
            <a:pPr>
              <a:buNone/>
            </a:pPr>
            <a:endParaRPr lang="en-GB" dirty="0" smtClean="0"/>
          </a:p>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corporis</a:t>
            </a:r>
            <a:r>
              <a:rPr lang="en-GB" i="1" dirty="0" smtClean="0">
                <a:solidFill>
                  <a:srgbClr val="FF0000"/>
                </a:solidFill>
              </a:rPr>
              <a:t>- </a:t>
            </a:r>
            <a:r>
              <a:rPr lang="en-GB" dirty="0" smtClean="0"/>
              <a:t>ringworm of the body</a:t>
            </a:r>
          </a:p>
          <a:p>
            <a:pPr>
              <a:buNone/>
            </a:pPr>
            <a:endParaRPr lang="en-GB" dirty="0" smtClean="0"/>
          </a:p>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pedis</a:t>
            </a:r>
            <a:r>
              <a:rPr lang="en-GB" i="1" dirty="0" smtClean="0">
                <a:solidFill>
                  <a:srgbClr val="FF0000"/>
                </a:solidFill>
              </a:rPr>
              <a:t>- </a:t>
            </a:r>
            <a:r>
              <a:rPr lang="en-GB" dirty="0" smtClean="0"/>
              <a:t>ringworm of the foot or athletes foot</a:t>
            </a:r>
          </a:p>
          <a:p>
            <a:pPr>
              <a:buNone/>
            </a:pPr>
            <a:endParaRPr lang="en-GB" dirty="0" smtClean="0"/>
          </a:p>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unguium</a:t>
            </a:r>
            <a:r>
              <a:rPr lang="en-GB" i="1" dirty="0" smtClean="0">
                <a:solidFill>
                  <a:srgbClr val="FF0000"/>
                </a:solidFill>
              </a:rPr>
              <a:t>- </a:t>
            </a:r>
            <a:r>
              <a:rPr lang="en-GB" dirty="0" smtClean="0"/>
              <a:t>ringworm of the nails</a:t>
            </a:r>
          </a:p>
          <a:p>
            <a:pPr>
              <a:buNone/>
            </a:pPr>
            <a:endParaRPr lang="en-GB" dirty="0" smtClean="0"/>
          </a:p>
          <a:p>
            <a:r>
              <a:rPr lang="en-GB" dirty="0" err="1" smtClean="0">
                <a:solidFill>
                  <a:srgbClr val="FF0000"/>
                </a:solidFill>
              </a:rPr>
              <a:t>Candidiasis</a:t>
            </a:r>
            <a:r>
              <a:rPr lang="en-GB" dirty="0" smtClean="0"/>
              <a:t> ( thrush, or yeast infection)</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fontScale="90000"/>
          </a:bodyPr>
          <a:lstStyle/>
          <a:p>
            <a:r>
              <a:rPr lang="en-GB" dirty="0" smtClean="0">
                <a:solidFill>
                  <a:srgbClr val="FF0000"/>
                </a:solidFill>
              </a:rPr>
              <a:t>PATTERNS OF COMMUNICABLE DISEASE</a:t>
            </a:r>
            <a:endParaRPr lang="en-GB" dirty="0"/>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t>Different diseases are common in different place and at different times</a:t>
            </a:r>
          </a:p>
          <a:p>
            <a:r>
              <a:rPr lang="en-GB" dirty="0" smtClean="0"/>
              <a:t>To understand why this happens we need to consider:</a:t>
            </a:r>
          </a:p>
          <a:p>
            <a:pPr marL="514350" indent="-514350">
              <a:buFont typeface="+mj-lt"/>
              <a:buAutoNum type="alphaLcParenR"/>
            </a:pPr>
            <a:r>
              <a:rPr lang="en-GB" dirty="0" smtClean="0"/>
              <a:t>Organisms causing disease, </a:t>
            </a:r>
            <a:r>
              <a:rPr lang="en-GB" dirty="0" smtClean="0">
                <a:solidFill>
                  <a:srgbClr val="FF0000"/>
                </a:solidFill>
              </a:rPr>
              <a:t>the Agent</a:t>
            </a:r>
          </a:p>
          <a:p>
            <a:pPr marL="514350" indent="-514350">
              <a:buNone/>
            </a:pPr>
            <a:endParaRPr lang="en-GB" dirty="0" smtClean="0">
              <a:solidFill>
                <a:srgbClr val="FF0000"/>
              </a:solidFill>
            </a:endParaRPr>
          </a:p>
          <a:p>
            <a:pPr marL="514350" indent="-514350">
              <a:buFont typeface="+mj-lt"/>
              <a:buAutoNum type="alphaLcParenR"/>
            </a:pPr>
            <a:r>
              <a:rPr lang="en-GB" dirty="0" smtClean="0"/>
              <a:t>The people they infect, </a:t>
            </a:r>
            <a:r>
              <a:rPr lang="en-GB" dirty="0" smtClean="0">
                <a:solidFill>
                  <a:srgbClr val="FF0000"/>
                </a:solidFill>
              </a:rPr>
              <a:t>the hosts</a:t>
            </a:r>
          </a:p>
          <a:p>
            <a:pPr marL="514350" indent="-514350">
              <a:buNone/>
            </a:pPr>
            <a:endParaRPr lang="en-GB" dirty="0" smtClean="0">
              <a:solidFill>
                <a:srgbClr val="FF0000"/>
              </a:solidFill>
            </a:endParaRPr>
          </a:p>
          <a:p>
            <a:pPr marL="514350" indent="-514350">
              <a:buFont typeface="+mj-lt"/>
              <a:buAutoNum type="alphaLcParenR"/>
            </a:pPr>
            <a:r>
              <a:rPr lang="en-GB" dirty="0" smtClean="0"/>
              <a:t>The surroundings in which they live, </a:t>
            </a:r>
            <a:r>
              <a:rPr lang="en-GB" dirty="0" smtClean="0">
                <a:solidFill>
                  <a:srgbClr val="FF0000"/>
                </a:solidFill>
              </a:rPr>
              <a:t>the environment </a:t>
            </a:r>
            <a:r>
              <a:rPr lang="en-GB" dirty="0" smtClean="0"/>
              <a:t>that make it favourable or unfavourable for the transmission of the agent</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EPIDEMIOLOGY</a:t>
            </a:r>
            <a:r>
              <a:rPr lang="en-GB" dirty="0" smtClean="0"/>
              <a:t> </a:t>
            </a:r>
          </a:p>
          <a:p>
            <a:r>
              <a:rPr lang="en-GB" dirty="0" smtClean="0"/>
              <a:t>All fungi may be spread by direct or indirect contact</a:t>
            </a:r>
          </a:p>
          <a:p>
            <a:endParaRPr lang="en-GB" dirty="0" smtClean="0"/>
          </a:p>
          <a:p>
            <a:r>
              <a:rPr lang="en-GB" dirty="0" smtClean="0"/>
              <a:t>Genital infection may be spread during sexual intercourse.</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endParaRPr lang="en-GB" dirty="0"/>
          </a:p>
        </p:txBody>
      </p:sp>
      <p:sp>
        <p:nvSpPr>
          <p:cNvPr id="3" name="Content Placeholder 2"/>
          <p:cNvSpPr>
            <a:spLocks noGrp="1"/>
          </p:cNvSpPr>
          <p:nvPr>
            <p:ph idx="1"/>
          </p:nvPr>
        </p:nvSpPr>
        <p:spPr>
          <a:xfrm>
            <a:off x="0" y="1124744"/>
            <a:ext cx="9144000" cy="5733256"/>
          </a:xfrm>
        </p:spPr>
        <p:txBody>
          <a:bodyPr>
            <a:normAutofit lnSpcReduction="10000"/>
          </a:bodyPr>
          <a:lstStyle/>
          <a:p>
            <a:r>
              <a:rPr lang="en-GB" dirty="0" smtClean="0">
                <a:solidFill>
                  <a:srgbClr val="FF0000"/>
                </a:solidFill>
              </a:rPr>
              <a:t>Clinical picture</a:t>
            </a:r>
          </a:p>
          <a:p>
            <a:pPr>
              <a:buNone/>
            </a:pPr>
            <a:r>
              <a:rPr lang="en-GB" dirty="0" smtClean="0">
                <a:solidFill>
                  <a:srgbClr val="0070C0"/>
                </a:solidFill>
              </a:rPr>
              <a:t>Ringworm of the scalp (</a:t>
            </a:r>
            <a:r>
              <a:rPr lang="en-GB" i="1" dirty="0" err="1" smtClean="0">
                <a:solidFill>
                  <a:srgbClr val="0070C0"/>
                </a:solidFill>
              </a:rPr>
              <a:t>tinea</a:t>
            </a:r>
            <a:r>
              <a:rPr lang="en-GB" i="1" dirty="0" smtClean="0">
                <a:solidFill>
                  <a:srgbClr val="0070C0"/>
                </a:solidFill>
              </a:rPr>
              <a:t> </a:t>
            </a:r>
            <a:r>
              <a:rPr lang="en-GB" i="1" dirty="0" err="1" smtClean="0">
                <a:solidFill>
                  <a:srgbClr val="0070C0"/>
                </a:solidFill>
              </a:rPr>
              <a:t>capitis</a:t>
            </a:r>
            <a:r>
              <a:rPr lang="en-GB" dirty="0" smtClean="0">
                <a:solidFill>
                  <a:srgbClr val="0070C0"/>
                </a:solidFill>
              </a:rPr>
              <a:t>) </a:t>
            </a:r>
          </a:p>
          <a:p>
            <a:pPr>
              <a:buNone/>
            </a:pPr>
            <a:endParaRPr lang="en-GB" dirty="0" smtClean="0">
              <a:solidFill>
                <a:srgbClr val="FF0000"/>
              </a:solidFill>
            </a:endParaRPr>
          </a:p>
          <a:p>
            <a:r>
              <a:rPr lang="en-GB" dirty="0" smtClean="0"/>
              <a:t>Begins as a small papule which spread to a larger area</a:t>
            </a:r>
          </a:p>
          <a:p>
            <a:endParaRPr lang="en-GB" dirty="0" smtClean="0"/>
          </a:p>
          <a:p>
            <a:r>
              <a:rPr lang="en-GB" dirty="0" smtClean="0"/>
              <a:t>Hair in the affected skin becomes brittle (weak) and break off easily.</a:t>
            </a:r>
          </a:p>
          <a:p>
            <a:endParaRPr lang="en-GB" dirty="0" smtClean="0"/>
          </a:p>
          <a:p>
            <a:r>
              <a:rPr lang="en-GB" dirty="0" smtClean="0"/>
              <a:t>Occurs mainly in children under 10yrs and disappears after puberty</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endParaRPr lang="en-GB" dirty="0"/>
          </a:p>
        </p:txBody>
      </p:sp>
      <p:sp>
        <p:nvSpPr>
          <p:cNvPr id="3" name="Content Placeholder 2"/>
          <p:cNvSpPr>
            <a:spLocks noGrp="1"/>
          </p:cNvSpPr>
          <p:nvPr>
            <p:ph idx="1"/>
          </p:nvPr>
        </p:nvSpPr>
        <p:spPr>
          <a:xfrm>
            <a:off x="0" y="980728"/>
            <a:ext cx="9144000" cy="5877272"/>
          </a:xfrm>
        </p:spPr>
        <p:txBody>
          <a:bodyPr/>
          <a:lstStyle/>
          <a:p>
            <a:r>
              <a:rPr lang="en-GB" dirty="0" smtClean="0">
                <a:solidFill>
                  <a:srgbClr val="0070C0"/>
                </a:solidFill>
              </a:rPr>
              <a:t>Ringworm of the body- </a:t>
            </a:r>
            <a:r>
              <a:rPr lang="en-GB" i="1" dirty="0" err="1" smtClean="0">
                <a:solidFill>
                  <a:srgbClr val="0070C0"/>
                </a:solidFill>
              </a:rPr>
              <a:t>tinea</a:t>
            </a:r>
            <a:r>
              <a:rPr lang="en-GB" i="1" dirty="0" smtClean="0">
                <a:solidFill>
                  <a:srgbClr val="0070C0"/>
                </a:solidFill>
              </a:rPr>
              <a:t> </a:t>
            </a:r>
            <a:r>
              <a:rPr lang="en-GB" i="1" dirty="0" err="1" smtClean="0">
                <a:solidFill>
                  <a:srgbClr val="0070C0"/>
                </a:solidFill>
              </a:rPr>
              <a:t>corporis</a:t>
            </a:r>
            <a:r>
              <a:rPr lang="en-GB" i="1" dirty="0" smtClean="0">
                <a:solidFill>
                  <a:srgbClr val="0070C0"/>
                </a:solidFill>
              </a:rPr>
              <a:t> </a:t>
            </a:r>
          </a:p>
          <a:p>
            <a:r>
              <a:rPr lang="en-GB" dirty="0" smtClean="0"/>
              <a:t>Characterised by flat, ring shaped spreading lesions</a:t>
            </a:r>
          </a:p>
          <a:p>
            <a:pPr>
              <a:buNone/>
            </a:pPr>
            <a:endParaRPr lang="en-GB" dirty="0" smtClean="0"/>
          </a:p>
          <a:p>
            <a:r>
              <a:rPr lang="en-GB" dirty="0" smtClean="0"/>
              <a:t>The lesions are reddish, may be dry and scaly or moist and crusted (thick)</a:t>
            </a:r>
          </a:p>
          <a:p>
            <a:pPr>
              <a:buNone/>
            </a:pPr>
            <a:endParaRPr lang="en-GB" dirty="0" smtClean="0"/>
          </a:p>
          <a:p>
            <a:r>
              <a:rPr lang="en-GB" dirty="0" smtClean="0"/>
              <a:t>The central area is clear, leaving apparently normal skin</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endParaRPr lang="en-GB" dirty="0"/>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0070C0"/>
                </a:solidFill>
              </a:rPr>
              <a:t>Ringworm of the foot or athletes foot (</a:t>
            </a:r>
            <a:r>
              <a:rPr lang="en-GB" i="1" dirty="0" err="1" smtClean="0">
                <a:solidFill>
                  <a:srgbClr val="0070C0"/>
                </a:solidFill>
              </a:rPr>
              <a:t>tinea</a:t>
            </a:r>
            <a:r>
              <a:rPr lang="en-GB" i="1" dirty="0" smtClean="0">
                <a:solidFill>
                  <a:srgbClr val="0070C0"/>
                </a:solidFill>
              </a:rPr>
              <a:t> </a:t>
            </a:r>
            <a:r>
              <a:rPr lang="en-GB" i="1" dirty="0" err="1" smtClean="0">
                <a:solidFill>
                  <a:srgbClr val="0070C0"/>
                </a:solidFill>
              </a:rPr>
              <a:t>pedis</a:t>
            </a:r>
            <a:r>
              <a:rPr lang="en-GB" dirty="0" smtClean="0">
                <a:solidFill>
                  <a:srgbClr val="0070C0"/>
                </a:solidFill>
              </a:rPr>
              <a:t>)</a:t>
            </a:r>
          </a:p>
          <a:p>
            <a:r>
              <a:rPr lang="en-GB" dirty="0" smtClean="0"/>
              <a:t>Characterised by scaling and cracking of the skin between the toes, </a:t>
            </a:r>
          </a:p>
          <a:p>
            <a:endParaRPr lang="en-GB" dirty="0" smtClean="0"/>
          </a:p>
          <a:p>
            <a:r>
              <a:rPr lang="en-GB" dirty="0" smtClean="0">
                <a:solidFill>
                  <a:srgbClr val="0070C0"/>
                </a:solidFill>
              </a:rPr>
              <a:t>Ringworm of the nails (</a:t>
            </a:r>
            <a:r>
              <a:rPr lang="en-GB" i="1" dirty="0" err="1" smtClean="0">
                <a:solidFill>
                  <a:srgbClr val="0070C0"/>
                </a:solidFill>
              </a:rPr>
              <a:t>tinea</a:t>
            </a:r>
            <a:r>
              <a:rPr lang="en-GB" i="1" dirty="0" smtClean="0">
                <a:solidFill>
                  <a:srgbClr val="0070C0"/>
                </a:solidFill>
              </a:rPr>
              <a:t> </a:t>
            </a:r>
            <a:r>
              <a:rPr lang="en-GB" i="1" dirty="0" err="1" smtClean="0">
                <a:solidFill>
                  <a:srgbClr val="0070C0"/>
                </a:solidFill>
              </a:rPr>
              <a:t>unguium</a:t>
            </a:r>
            <a:r>
              <a:rPr lang="en-GB" dirty="0" smtClean="0">
                <a:solidFill>
                  <a:srgbClr val="0070C0"/>
                </a:solidFill>
              </a:rPr>
              <a:t>)</a:t>
            </a:r>
          </a:p>
          <a:p>
            <a:r>
              <a:rPr lang="en-GB" dirty="0" smtClean="0"/>
              <a:t>Characterised by thickening, discoloration and brittleness of one or more nails.</a:t>
            </a:r>
          </a:p>
          <a:p>
            <a:pPr>
              <a:buNone/>
            </a:pPr>
            <a:endParaRPr lang="en-GB" dirty="0" smtClean="0"/>
          </a:p>
          <a:p>
            <a:r>
              <a:rPr lang="en-GB" dirty="0" smtClean="0"/>
              <a:t>There is accumulation of material beneath the nail which becomes chalky and disintegrate (break up)</a:t>
            </a:r>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GB" dirty="0" err="1" smtClean="0">
                <a:solidFill>
                  <a:srgbClr val="0070C0"/>
                </a:solidFill>
              </a:rPr>
              <a:t>Candidiasis</a:t>
            </a:r>
            <a:r>
              <a:rPr lang="en-GB" dirty="0" smtClean="0"/>
              <a:t> </a:t>
            </a:r>
          </a:p>
          <a:p>
            <a:r>
              <a:rPr lang="en-GB" dirty="0" smtClean="0"/>
              <a:t>Also known as thrush or yeast infection.</a:t>
            </a:r>
          </a:p>
          <a:p>
            <a:r>
              <a:rPr lang="en-GB" dirty="0" smtClean="0"/>
              <a:t>Has four (4) main manifestation</a:t>
            </a:r>
          </a:p>
          <a:p>
            <a:pPr>
              <a:buNone/>
            </a:pPr>
            <a:endParaRPr lang="en-GB" dirty="0" smtClean="0"/>
          </a:p>
          <a:p>
            <a:pPr>
              <a:buNone/>
            </a:pPr>
            <a:r>
              <a:rPr lang="en-GB" dirty="0" smtClean="0">
                <a:solidFill>
                  <a:srgbClr val="0070C0"/>
                </a:solidFill>
              </a:rPr>
              <a:t>1. Oral thrush </a:t>
            </a:r>
          </a:p>
          <a:p>
            <a:r>
              <a:rPr lang="en-GB" dirty="0" smtClean="0"/>
              <a:t>Characterised by patchy white dots on a red background that appears on the mucous membrane of the mouth.</a:t>
            </a:r>
          </a:p>
          <a:p>
            <a:pPr>
              <a:buNone/>
            </a:pPr>
            <a:endParaRPr lang="en-GB" dirty="0" smtClean="0"/>
          </a:p>
          <a:p>
            <a:r>
              <a:rPr lang="en-GB" dirty="0" smtClean="0"/>
              <a:t>Ulcers are rare.</a:t>
            </a:r>
          </a:p>
          <a:p>
            <a:pPr>
              <a:buNone/>
            </a:pPr>
            <a:endParaRPr lang="en-GB" dirty="0" smtClean="0"/>
          </a:p>
          <a:p>
            <a:r>
              <a:rPr lang="en-GB" dirty="0" smtClean="0"/>
              <a:t>Its common in AIDS patients, newborns, malnourished children or after antibiotic therapy.</a:t>
            </a:r>
          </a:p>
          <a:p>
            <a:endParaRPr lang="en-GB" dirty="0" smtClean="0"/>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251520" y="1600200"/>
            <a:ext cx="8686800" cy="5257800"/>
          </a:xfrm>
        </p:spPr>
        <p:txBody>
          <a:bodyPr/>
          <a:lstStyle/>
          <a:p>
            <a:pPr>
              <a:buNone/>
            </a:pPr>
            <a:r>
              <a:rPr lang="en-GB" dirty="0" smtClean="0">
                <a:solidFill>
                  <a:srgbClr val="0070C0"/>
                </a:solidFill>
              </a:rPr>
              <a:t>2. </a:t>
            </a:r>
            <a:r>
              <a:rPr lang="en-GB" dirty="0" err="1" smtClean="0">
                <a:solidFill>
                  <a:srgbClr val="0070C0"/>
                </a:solidFill>
              </a:rPr>
              <a:t>Vulvo</a:t>
            </a:r>
            <a:r>
              <a:rPr lang="en-GB" dirty="0" smtClean="0">
                <a:solidFill>
                  <a:srgbClr val="0070C0"/>
                </a:solidFill>
              </a:rPr>
              <a:t>- </a:t>
            </a:r>
            <a:r>
              <a:rPr lang="en-GB" dirty="0" err="1" smtClean="0">
                <a:solidFill>
                  <a:srgbClr val="0070C0"/>
                </a:solidFill>
              </a:rPr>
              <a:t>vaginitis</a:t>
            </a:r>
            <a:endParaRPr lang="en-GB" dirty="0" smtClean="0">
              <a:solidFill>
                <a:srgbClr val="0070C0"/>
              </a:solidFill>
            </a:endParaRPr>
          </a:p>
          <a:p>
            <a:r>
              <a:rPr lang="en-GB" dirty="0" smtClean="0"/>
              <a:t>Characterised by genital itching  and a white thick vaginal discharge</a:t>
            </a:r>
          </a:p>
          <a:p>
            <a:pPr>
              <a:buNone/>
            </a:pPr>
            <a:r>
              <a:rPr lang="en-GB" dirty="0" smtClean="0">
                <a:solidFill>
                  <a:srgbClr val="0070C0"/>
                </a:solidFill>
              </a:rPr>
              <a:t>3. </a:t>
            </a:r>
            <a:r>
              <a:rPr lang="en-GB" dirty="0" err="1" smtClean="0">
                <a:solidFill>
                  <a:srgbClr val="0070C0"/>
                </a:solidFill>
              </a:rPr>
              <a:t>Balanitis</a:t>
            </a:r>
            <a:endParaRPr lang="en-GB" dirty="0" smtClean="0">
              <a:solidFill>
                <a:srgbClr val="0070C0"/>
              </a:solidFill>
            </a:endParaRPr>
          </a:p>
          <a:p>
            <a:r>
              <a:rPr lang="en-GB" dirty="0" smtClean="0"/>
              <a:t>Produces itching and redness of the penis ,</a:t>
            </a:r>
          </a:p>
          <a:p>
            <a:r>
              <a:rPr lang="en-GB" dirty="0" smtClean="0"/>
              <a:t>Swelling of the prepuce , and eventually secondary bacterial infection with ulceration</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solidFill>
                  <a:srgbClr val="0070C0"/>
                </a:solidFill>
              </a:rPr>
              <a:t>4. </a:t>
            </a:r>
            <a:r>
              <a:rPr lang="en-GB" dirty="0" err="1" smtClean="0">
                <a:solidFill>
                  <a:srgbClr val="0070C0"/>
                </a:solidFill>
              </a:rPr>
              <a:t>Intertrigo</a:t>
            </a:r>
            <a:r>
              <a:rPr lang="en-GB" dirty="0" smtClean="0">
                <a:solidFill>
                  <a:srgbClr val="0070C0"/>
                </a:solidFill>
              </a:rPr>
              <a:t> </a:t>
            </a:r>
          </a:p>
          <a:p>
            <a:r>
              <a:rPr lang="en-GB" dirty="0" smtClean="0"/>
              <a:t>Occurs in deep body folds e.g. </a:t>
            </a:r>
            <a:r>
              <a:rPr lang="en-GB" dirty="0" err="1" smtClean="0"/>
              <a:t>axillae</a:t>
            </a:r>
            <a:r>
              <a:rPr lang="en-GB" dirty="0" smtClean="0"/>
              <a:t> , under the breast or groin.</a:t>
            </a:r>
          </a:p>
          <a:p>
            <a:r>
              <a:rPr lang="en-GB" dirty="0" smtClean="0"/>
              <a:t>The skin is moist and eroded.</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GB" dirty="0" smtClean="0">
                <a:solidFill>
                  <a:srgbClr val="FF0000"/>
                </a:solidFill>
              </a:rPr>
              <a:t>Diagnosis </a:t>
            </a:r>
          </a:p>
          <a:p>
            <a:r>
              <a:rPr lang="en-GB" dirty="0" smtClean="0"/>
              <a:t>Can be confirmed by laboratory investigation.. specimen collected are: </a:t>
            </a:r>
          </a:p>
          <a:p>
            <a:r>
              <a:rPr lang="en-GB" dirty="0" smtClean="0"/>
              <a:t>Skin scrapings  and pus from the lesions</a:t>
            </a:r>
          </a:p>
          <a:p>
            <a:endParaRPr lang="en-GB" dirty="0" smtClean="0"/>
          </a:p>
          <a:p>
            <a:r>
              <a:rPr lang="en-GB" dirty="0" smtClean="0">
                <a:solidFill>
                  <a:srgbClr val="FF0000"/>
                </a:solidFill>
              </a:rPr>
              <a:t>Treatment </a:t>
            </a:r>
          </a:p>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capitis</a:t>
            </a:r>
            <a:r>
              <a:rPr lang="en-GB" i="1" dirty="0" smtClean="0">
                <a:solidFill>
                  <a:srgbClr val="FF0000"/>
                </a:solidFill>
              </a:rPr>
              <a:t> </a:t>
            </a:r>
            <a:r>
              <a:rPr lang="en-GB" dirty="0" smtClean="0"/>
              <a:t>(ringworm of the scalp)</a:t>
            </a:r>
          </a:p>
          <a:p>
            <a:pPr>
              <a:buNone/>
            </a:pPr>
            <a:endParaRPr lang="en-GB" dirty="0" smtClean="0"/>
          </a:p>
          <a:p>
            <a:r>
              <a:rPr lang="en-GB" dirty="0" err="1" smtClean="0"/>
              <a:t>Griseofulfin</a:t>
            </a:r>
            <a:r>
              <a:rPr lang="en-GB" dirty="0" smtClean="0"/>
              <a:t> is the drug of choice although oral therapy with </a:t>
            </a:r>
            <a:r>
              <a:rPr lang="en-GB" dirty="0" err="1" smtClean="0"/>
              <a:t>itraconazole</a:t>
            </a:r>
            <a:r>
              <a:rPr lang="en-GB" dirty="0" smtClean="0"/>
              <a:t> 200mg and </a:t>
            </a:r>
            <a:r>
              <a:rPr lang="en-GB" dirty="0" err="1" smtClean="0"/>
              <a:t>terbinafine</a:t>
            </a:r>
            <a:r>
              <a:rPr lang="en-GB" dirty="0" smtClean="0"/>
              <a:t> 250mg are effective alternatives</a:t>
            </a:r>
          </a:p>
          <a:p>
            <a:endParaRPr lang="en-GB"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endParaRPr lang="en-GB" dirty="0"/>
          </a:p>
        </p:txBody>
      </p:sp>
      <p:sp>
        <p:nvSpPr>
          <p:cNvPr id="3" name="Content Placeholder 2"/>
          <p:cNvSpPr>
            <a:spLocks noGrp="1"/>
          </p:cNvSpPr>
          <p:nvPr>
            <p:ph idx="1"/>
          </p:nvPr>
        </p:nvSpPr>
        <p:spPr>
          <a:xfrm>
            <a:off x="0" y="1052736"/>
            <a:ext cx="9144000" cy="5805264"/>
          </a:xfrm>
        </p:spPr>
        <p:txBody>
          <a:bodyPr/>
          <a:lstStyle/>
          <a:p>
            <a:r>
              <a:rPr lang="en-GB" dirty="0" smtClean="0"/>
              <a:t>Oral </a:t>
            </a:r>
            <a:r>
              <a:rPr lang="en-GB" dirty="0" err="1" smtClean="0"/>
              <a:t>fluconazal</a:t>
            </a:r>
            <a:r>
              <a:rPr lang="en-GB" dirty="0" smtClean="0"/>
              <a:t> seems to have similar efficacy to </a:t>
            </a:r>
            <a:r>
              <a:rPr lang="en-GB" dirty="0" err="1" smtClean="0"/>
              <a:t>griseovulvin</a:t>
            </a:r>
            <a:endParaRPr lang="en-GB" dirty="0" smtClean="0"/>
          </a:p>
          <a:p>
            <a:pPr>
              <a:buNone/>
            </a:pPr>
            <a:endParaRPr lang="en-GB" dirty="0" smtClean="0"/>
          </a:p>
          <a:p>
            <a:r>
              <a:rPr lang="en-GB" dirty="0" err="1" smtClean="0"/>
              <a:t>Griseovulvin</a:t>
            </a:r>
            <a:r>
              <a:rPr lang="en-GB" dirty="0" smtClean="0"/>
              <a:t> is given at a dose of 250mg </a:t>
            </a:r>
            <a:r>
              <a:rPr lang="en-GB" dirty="0" err="1" smtClean="0"/>
              <a:t>bd</a:t>
            </a:r>
            <a:r>
              <a:rPr lang="en-GB" dirty="0" smtClean="0"/>
              <a:t> for 6-12 weeks adults</a:t>
            </a:r>
          </a:p>
          <a:p>
            <a:pPr>
              <a:buNone/>
            </a:pPr>
            <a:endParaRPr lang="en-GB" dirty="0" smtClean="0"/>
          </a:p>
          <a:p>
            <a:r>
              <a:rPr lang="en-GB" dirty="0" smtClean="0"/>
              <a:t>And for children at 20-25mg/kg body weight for 6-12 weeks</a:t>
            </a:r>
          </a:p>
          <a:p>
            <a:pPr>
              <a:buNone/>
            </a:pPr>
            <a:endParaRPr lang="en-GB" dirty="0" smtClean="0"/>
          </a:p>
          <a:p>
            <a:r>
              <a:rPr lang="en-GB" dirty="0" smtClean="0"/>
              <a:t>Plus </a:t>
            </a:r>
            <a:r>
              <a:rPr lang="en-GB" dirty="0" err="1" smtClean="0"/>
              <a:t>whitefield</a:t>
            </a:r>
            <a:r>
              <a:rPr lang="en-GB" dirty="0" smtClean="0"/>
              <a:t> ointment applied </a:t>
            </a:r>
            <a:r>
              <a:rPr lang="en-GB" dirty="0" err="1" smtClean="0"/>
              <a:t>bd</a:t>
            </a:r>
            <a:r>
              <a:rPr lang="en-GB" dirty="0" smtClean="0"/>
              <a:t> for 3-6weeks</a:t>
            </a:r>
          </a:p>
          <a:p>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endParaRPr lang="en-GB" dirty="0"/>
          </a:p>
        </p:txBody>
      </p:sp>
      <p:sp>
        <p:nvSpPr>
          <p:cNvPr id="3" name="Content Placeholder 2"/>
          <p:cNvSpPr>
            <a:spLocks noGrp="1"/>
          </p:cNvSpPr>
          <p:nvPr>
            <p:ph idx="1"/>
          </p:nvPr>
        </p:nvSpPr>
        <p:spPr>
          <a:xfrm>
            <a:off x="0" y="908720"/>
            <a:ext cx="9144000" cy="5949280"/>
          </a:xfrm>
        </p:spPr>
        <p:txBody>
          <a:bodyPr/>
          <a:lstStyle/>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corporis</a:t>
            </a:r>
            <a:r>
              <a:rPr lang="en-GB" i="1" dirty="0" smtClean="0">
                <a:solidFill>
                  <a:srgbClr val="FF0000"/>
                </a:solidFill>
              </a:rPr>
              <a:t> </a:t>
            </a:r>
            <a:r>
              <a:rPr lang="en-GB" dirty="0" smtClean="0"/>
              <a:t>(ringworm of the body)</a:t>
            </a:r>
          </a:p>
          <a:p>
            <a:endParaRPr lang="en-GB" dirty="0" smtClean="0"/>
          </a:p>
          <a:p>
            <a:r>
              <a:rPr lang="en-GB" dirty="0" smtClean="0"/>
              <a:t>Responds well with topical </a:t>
            </a:r>
            <a:r>
              <a:rPr lang="en-GB" dirty="0" err="1" smtClean="0"/>
              <a:t>antifungals</a:t>
            </a:r>
            <a:endParaRPr lang="en-GB" dirty="0" smtClean="0"/>
          </a:p>
          <a:p>
            <a:endParaRPr lang="en-GB" dirty="0" smtClean="0"/>
          </a:p>
          <a:p>
            <a:r>
              <a:rPr lang="en-GB" dirty="0" err="1" smtClean="0"/>
              <a:t>Clotrimazole</a:t>
            </a:r>
            <a:r>
              <a:rPr lang="en-GB" dirty="0" smtClean="0"/>
              <a:t> 1% cream, lotion or solution used </a:t>
            </a:r>
            <a:r>
              <a:rPr lang="en-GB" dirty="0" err="1" smtClean="0"/>
              <a:t>bd</a:t>
            </a:r>
            <a:endParaRPr lang="en-GB" dirty="0" smtClean="0"/>
          </a:p>
          <a:p>
            <a:r>
              <a:rPr lang="en-GB" dirty="0" smtClean="0"/>
              <a:t>And </a:t>
            </a:r>
            <a:r>
              <a:rPr lang="en-GB" dirty="0" err="1" smtClean="0"/>
              <a:t>ketoconazole</a:t>
            </a:r>
            <a:r>
              <a:rPr lang="en-GB" dirty="0" smtClean="0"/>
              <a:t> 2% cream used </a:t>
            </a:r>
            <a:r>
              <a:rPr lang="en-GB" dirty="0" err="1" smtClean="0"/>
              <a:t>od</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fontScale="90000"/>
          </a:bodyPr>
          <a:lstStyle/>
          <a:p>
            <a:r>
              <a:rPr lang="en-GB" dirty="0" smtClean="0">
                <a:solidFill>
                  <a:srgbClr val="FF0000"/>
                </a:solidFill>
              </a:rPr>
              <a:t>PATTERNS OF COMMUNICABLE DISEASE</a:t>
            </a:r>
            <a:endParaRPr lang="en-GB" dirty="0"/>
          </a:p>
        </p:txBody>
      </p:sp>
      <p:sp>
        <p:nvSpPr>
          <p:cNvPr id="3" name="Content Placeholder 2"/>
          <p:cNvSpPr>
            <a:spLocks noGrp="1"/>
          </p:cNvSpPr>
          <p:nvPr>
            <p:ph idx="1"/>
          </p:nvPr>
        </p:nvSpPr>
        <p:spPr>
          <a:xfrm>
            <a:off x="0" y="908720"/>
            <a:ext cx="9144000" cy="5949280"/>
          </a:xfrm>
        </p:spPr>
        <p:txBody>
          <a:bodyPr>
            <a:normAutofit/>
          </a:bodyPr>
          <a:lstStyle/>
          <a:p>
            <a:r>
              <a:rPr lang="en-GB" dirty="0" smtClean="0">
                <a:solidFill>
                  <a:srgbClr val="0070C0"/>
                </a:solidFill>
              </a:rPr>
              <a:t>Agent: </a:t>
            </a:r>
            <a:r>
              <a:rPr lang="en-GB" dirty="0" smtClean="0"/>
              <a:t>Is an organism mainly a micro-organism but including </a:t>
            </a:r>
            <a:r>
              <a:rPr lang="en-GB" dirty="0" err="1" smtClean="0"/>
              <a:t>helminths</a:t>
            </a:r>
            <a:r>
              <a:rPr lang="en-GB" dirty="0" smtClean="0"/>
              <a:t> that is capable of producing the disease.</a:t>
            </a:r>
          </a:p>
          <a:p>
            <a:pPr>
              <a:buNone/>
            </a:pPr>
            <a:endParaRPr lang="en-GB" dirty="0" smtClean="0"/>
          </a:p>
          <a:p>
            <a:r>
              <a:rPr lang="en-GB" dirty="0" smtClean="0">
                <a:solidFill>
                  <a:srgbClr val="0070C0"/>
                </a:solidFill>
              </a:rPr>
              <a:t>Reservoir or definitive host: </a:t>
            </a:r>
            <a:r>
              <a:rPr lang="en-GB" dirty="0" smtClean="0"/>
              <a:t>Is any human, animal, arthropod, plant, or soil in which an agent normally lives and multiplies and on which it depends primarily for survival reproducing in such a manner that it can be transmitted to a susceptible host.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endParaRPr lang="en-GB" dirty="0"/>
          </a:p>
        </p:txBody>
      </p:sp>
      <p:sp>
        <p:nvSpPr>
          <p:cNvPr id="3" name="Content Placeholder 2"/>
          <p:cNvSpPr>
            <a:spLocks noGrp="1"/>
          </p:cNvSpPr>
          <p:nvPr>
            <p:ph idx="1"/>
          </p:nvPr>
        </p:nvSpPr>
        <p:spPr>
          <a:xfrm>
            <a:off x="0" y="908720"/>
            <a:ext cx="9144000" cy="5949280"/>
          </a:xfrm>
        </p:spPr>
        <p:txBody>
          <a:bodyPr/>
          <a:lstStyle/>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pedis</a:t>
            </a:r>
            <a:r>
              <a:rPr lang="en-GB" i="1" dirty="0" smtClean="0">
                <a:solidFill>
                  <a:srgbClr val="FF0000"/>
                </a:solidFill>
              </a:rPr>
              <a:t> </a:t>
            </a:r>
            <a:r>
              <a:rPr lang="en-GB" dirty="0" smtClean="0"/>
              <a:t>(ringworm of the foot or athletes foot)</a:t>
            </a:r>
          </a:p>
          <a:p>
            <a:pPr>
              <a:buNone/>
            </a:pPr>
            <a:endParaRPr lang="en-GB" dirty="0" smtClean="0"/>
          </a:p>
          <a:p>
            <a:r>
              <a:rPr lang="en-GB" dirty="0" smtClean="0"/>
              <a:t>Topical agents applied for a duration of 4 weeks</a:t>
            </a:r>
          </a:p>
          <a:p>
            <a:pPr>
              <a:buNone/>
            </a:pPr>
            <a:endParaRPr lang="en-GB" dirty="0" smtClean="0"/>
          </a:p>
          <a:p>
            <a:r>
              <a:rPr lang="en-GB" dirty="0" smtClean="0"/>
              <a:t>Chronic or extensive disease may require oral systemic therapy with </a:t>
            </a:r>
            <a:r>
              <a:rPr lang="en-GB" dirty="0" err="1" smtClean="0"/>
              <a:t>griseovulvin</a:t>
            </a:r>
            <a:r>
              <a:rPr lang="en-GB" dirty="0" smtClean="0"/>
              <a:t> 250-500mg </a:t>
            </a:r>
            <a:r>
              <a:rPr lang="en-GB" dirty="0" err="1" smtClean="0"/>
              <a:t>bd</a:t>
            </a:r>
            <a:r>
              <a:rPr lang="en-GB" dirty="0" smtClean="0"/>
              <a:t>, </a:t>
            </a:r>
            <a:r>
              <a:rPr lang="en-GB" dirty="0" err="1" smtClean="0"/>
              <a:t>terbinafine</a:t>
            </a:r>
            <a:r>
              <a:rPr lang="en-GB" dirty="0" smtClean="0"/>
              <a:t> 250mg </a:t>
            </a:r>
            <a:r>
              <a:rPr lang="en-GB" dirty="0" err="1" smtClean="0"/>
              <a:t>od</a:t>
            </a:r>
            <a:r>
              <a:rPr lang="en-GB" dirty="0" smtClean="0"/>
              <a:t>, </a:t>
            </a:r>
            <a:r>
              <a:rPr lang="en-GB" dirty="0" err="1" smtClean="0"/>
              <a:t>itraconazole</a:t>
            </a:r>
            <a:r>
              <a:rPr lang="en-GB" dirty="0" smtClean="0"/>
              <a:t> 200mg </a:t>
            </a:r>
            <a:r>
              <a:rPr lang="en-GB" dirty="0" err="1" smtClean="0"/>
              <a:t>od</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endParaRPr lang="en-GB" dirty="0"/>
          </a:p>
        </p:txBody>
      </p:sp>
      <p:sp>
        <p:nvSpPr>
          <p:cNvPr id="3" name="Content Placeholder 2"/>
          <p:cNvSpPr>
            <a:spLocks noGrp="1"/>
          </p:cNvSpPr>
          <p:nvPr>
            <p:ph idx="1"/>
          </p:nvPr>
        </p:nvSpPr>
        <p:spPr>
          <a:xfrm>
            <a:off x="0" y="980728"/>
            <a:ext cx="9144000" cy="5877272"/>
          </a:xfrm>
        </p:spPr>
        <p:txBody>
          <a:bodyPr>
            <a:normAutofit/>
          </a:bodyPr>
          <a:lstStyle/>
          <a:p>
            <a:r>
              <a:rPr lang="en-GB" i="1" dirty="0" err="1" smtClean="0">
                <a:solidFill>
                  <a:srgbClr val="FF0000"/>
                </a:solidFill>
              </a:rPr>
              <a:t>Tinea</a:t>
            </a:r>
            <a:r>
              <a:rPr lang="en-GB" i="1" dirty="0" smtClean="0">
                <a:solidFill>
                  <a:srgbClr val="FF0000"/>
                </a:solidFill>
              </a:rPr>
              <a:t> </a:t>
            </a:r>
            <a:r>
              <a:rPr lang="en-GB" i="1" dirty="0" err="1" smtClean="0">
                <a:solidFill>
                  <a:srgbClr val="FF0000"/>
                </a:solidFill>
              </a:rPr>
              <a:t>unguium</a:t>
            </a:r>
            <a:r>
              <a:rPr lang="en-GB" i="1" dirty="0" smtClean="0">
                <a:solidFill>
                  <a:srgbClr val="FF0000"/>
                </a:solidFill>
              </a:rPr>
              <a:t> </a:t>
            </a:r>
            <a:r>
              <a:rPr lang="en-GB" dirty="0" smtClean="0"/>
              <a:t>(ringworm of the nails)</a:t>
            </a:r>
          </a:p>
          <a:p>
            <a:r>
              <a:rPr lang="en-GB" dirty="0" smtClean="0"/>
              <a:t>Systemic anti-</a:t>
            </a:r>
            <a:r>
              <a:rPr lang="en-GB" dirty="0" err="1" smtClean="0"/>
              <a:t>fungals</a:t>
            </a:r>
            <a:r>
              <a:rPr lang="en-GB" dirty="0" smtClean="0"/>
              <a:t> are indicated</a:t>
            </a:r>
          </a:p>
          <a:p>
            <a:r>
              <a:rPr lang="en-GB" dirty="0" err="1" smtClean="0"/>
              <a:t>Terbinafine</a:t>
            </a:r>
            <a:r>
              <a:rPr lang="en-GB" dirty="0" smtClean="0"/>
              <a:t> and </a:t>
            </a:r>
            <a:r>
              <a:rPr lang="en-GB" dirty="0" err="1" smtClean="0"/>
              <a:t>itraconazole</a:t>
            </a:r>
            <a:r>
              <a:rPr lang="en-GB" dirty="0" smtClean="0"/>
              <a:t> have been shown to be the best than other agents</a:t>
            </a:r>
          </a:p>
          <a:p>
            <a:r>
              <a:rPr lang="en-GB" dirty="0" err="1" smtClean="0"/>
              <a:t>Terbinafine</a:t>
            </a:r>
            <a:r>
              <a:rPr lang="en-GB" dirty="0" smtClean="0"/>
              <a:t> is given at dose of 250mg </a:t>
            </a:r>
            <a:r>
              <a:rPr lang="en-GB" dirty="0" err="1" smtClean="0"/>
              <a:t>od</a:t>
            </a:r>
            <a:r>
              <a:rPr lang="en-GB" dirty="0" smtClean="0"/>
              <a:t> for 6 weeks for fingernails infections and for 12 weeks for toenails infections</a:t>
            </a:r>
          </a:p>
          <a:p>
            <a:r>
              <a:rPr lang="en-GB" dirty="0" err="1" smtClean="0"/>
              <a:t>Itraconazole</a:t>
            </a:r>
            <a:r>
              <a:rPr lang="en-GB" dirty="0" smtClean="0"/>
              <a:t> can be given at a dose of 200mg same way with </a:t>
            </a:r>
            <a:r>
              <a:rPr lang="en-GB" dirty="0" err="1" smtClean="0"/>
              <a:t>terbinafine</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1600200"/>
            <a:ext cx="9144000" cy="5257800"/>
          </a:xfrm>
        </p:spPr>
        <p:txBody>
          <a:bodyPr/>
          <a:lstStyle/>
          <a:p>
            <a:r>
              <a:rPr lang="en-GB" dirty="0" err="1" smtClean="0">
                <a:solidFill>
                  <a:srgbClr val="FF0000"/>
                </a:solidFill>
              </a:rPr>
              <a:t>Candidiasis</a:t>
            </a:r>
            <a:r>
              <a:rPr lang="en-GB" dirty="0" smtClean="0"/>
              <a:t> </a:t>
            </a:r>
          </a:p>
          <a:p>
            <a:r>
              <a:rPr lang="en-GB" dirty="0" smtClean="0"/>
              <a:t>Topical or systemic </a:t>
            </a:r>
            <a:r>
              <a:rPr lang="en-GB" dirty="0" err="1" smtClean="0"/>
              <a:t>azole</a:t>
            </a:r>
            <a:r>
              <a:rPr lang="en-GB" dirty="0" smtClean="0"/>
              <a:t> agents are the drug choice</a:t>
            </a:r>
          </a:p>
          <a:p>
            <a:r>
              <a:rPr lang="en-GB" dirty="0" smtClean="0">
                <a:solidFill>
                  <a:srgbClr val="FF0000"/>
                </a:solidFill>
              </a:rPr>
              <a:t>For oral </a:t>
            </a:r>
            <a:r>
              <a:rPr lang="en-GB" dirty="0" err="1" smtClean="0">
                <a:solidFill>
                  <a:srgbClr val="FF0000"/>
                </a:solidFill>
              </a:rPr>
              <a:t>candidiasis</a:t>
            </a:r>
            <a:endParaRPr lang="en-GB" dirty="0" smtClean="0">
              <a:solidFill>
                <a:srgbClr val="FF0000"/>
              </a:solidFill>
            </a:endParaRPr>
          </a:p>
          <a:p>
            <a:r>
              <a:rPr lang="en-GB" dirty="0" smtClean="0"/>
              <a:t> </a:t>
            </a:r>
            <a:r>
              <a:rPr lang="en-GB" dirty="0" err="1" smtClean="0"/>
              <a:t>Nystatin</a:t>
            </a:r>
            <a:r>
              <a:rPr lang="en-GB" dirty="0" smtClean="0"/>
              <a:t> suspension may be effective at a dose of 100,000 -200,000 IU 6hrly for 2-4 weeks</a:t>
            </a:r>
          </a:p>
          <a:p>
            <a:endParaRPr lang="en-GB" dirty="0" smtClean="0"/>
          </a:p>
          <a:p>
            <a:r>
              <a:rPr lang="en-GB" dirty="0" smtClean="0">
                <a:solidFill>
                  <a:srgbClr val="FF0000"/>
                </a:solidFill>
              </a:rPr>
              <a:t>Vaginal </a:t>
            </a:r>
            <a:r>
              <a:rPr lang="en-GB" dirty="0" err="1" smtClean="0">
                <a:solidFill>
                  <a:srgbClr val="FF0000"/>
                </a:solidFill>
              </a:rPr>
              <a:t>candidiasis</a:t>
            </a:r>
            <a:r>
              <a:rPr lang="en-GB" dirty="0" smtClean="0">
                <a:solidFill>
                  <a:srgbClr val="FF0000"/>
                </a:solidFill>
              </a:rPr>
              <a:t> </a:t>
            </a:r>
          </a:p>
          <a:p>
            <a:r>
              <a:rPr lang="en-GB" dirty="0" smtClean="0"/>
              <a:t>Single dose of </a:t>
            </a:r>
            <a:r>
              <a:rPr lang="en-GB" dirty="0" err="1" smtClean="0"/>
              <a:t>fluconazole</a:t>
            </a:r>
            <a:r>
              <a:rPr lang="en-GB" dirty="0" smtClean="0"/>
              <a:t> 150mg or </a:t>
            </a:r>
            <a:r>
              <a:rPr lang="en-GB" dirty="0" err="1" smtClean="0"/>
              <a:t>clotrimazole</a:t>
            </a:r>
            <a:r>
              <a:rPr lang="en-GB" dirty="0" smtClean="0"/>
              <a:t> </a:t>
            </a:r>
            <a:r>
              <a:rPr lang="en-GB" dirty="0" err="1" smtClean="0"/>
              <a:t>pessaries</a:t>
            </a:r>
            <a:r>
              <a:rPr lang="en-GB" dirty="0" smtClean="0"/>
              <a:t> inserted every night for 6days </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solidFill>
                  <a:srgbClr val="FF0000"/>
                </a:solidFill>
              </a:rPr>
              <a:t>For AIDS patients, </a:t>
            </a:r>
          </a:p>
          <a:p>
            <a:r>
              <a:rPr lang="en-GB" dirty="0" err="1" smtClean="0"/>
              <a:t>Fluconazole</a:t>
            </a:r>
            <a:r>
              <a:rPr lang="en-GB" dirty="0" smtClean="0"/>
              <a:t> 100-200mgdaily or</a:t>
            </a:r>
          </a:p>
          <a:p>
            <a:r>
              <a:rPr lang="en-GB" dirty="0" err="1" smtClean="0"/>
              <a:t>Ketoconazole</a:t>
            </a:r>
            <a:r>
              <a:rPr lang="en-GB" dirty="0" smtClean="0"/>
              <a:t> 200-400 mg daily for 2weeks</a:t>
            </a: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endParaRPr lang="en-GB" dirty="0"/>
          </a:p>
        </p:txBody>
      </p:sp>
      <p:sp>
        <p:nvSpPr>
          <p:cNvPr id="3" name="Content Placeholder 2"/>
          <p:cNvSpPr>
            <a:spLocks noGrp="1"/>
          </p:cNvSpPr>
          <p:nvPr>
            <p:ph idx="1"/>
          </p:nvPr>
        </p:nvSpPr>
        <p:spPr>
          <a:xfrm>
            <a:off x="0" y="908720"/>
            <a:ext cx="9144000" cy="5949280"/>
          </a:xfrm>
        </p:spPr>
        <p:txBody>
          <a:bodyPr>
            <a:normAutofit fontScale="92500" lnSpcReduction="10000"/>
          </a:bodyPr>
          <a:lstStyle/>
          <a:p>
            <a:r>
              <a:rPr lang="en-GB" dirty="0" smtClean="0">
                <a:solidFill>
                  <a:srgbClr val="FF0000"/>
                </a:solidFill>
              </a:rPr>
              <a:t>Prevention and control</a:t>
            </a:r>
          </a:p>
          <a:p>
            <a:endParaRPr lang="en-GB" dirty="0" smtClean="0"/>
          </a:p>
          <a:p>
            <a:r>
              <a:rPr lang="en-GB" dirty="0" smtClean="0"/>
              <a:t>General personal hygiene and treatment of </a:t>
            </a:r>
            <a:r>
              <a:rPr lang="en-GB" dirty="0" err="1" smtClean="0"/>
              <a:t>indivuduals</a:t>
            </a:r>
            <a:endParaRPr lang="en-GB" dirty="0" smtClean="0"/>
          </a:p>
          <a:p>
            <a:r>
              <a:rPr lang="en-GB" dirty="0" smtClean="0"/>
              <a:t>Mass school treatment may be rewarding</a:t>
            </a:r>
          </a:p>
          <a:p>
            <a:endParaRPr lang="en-GB" dirty="0" smtClean="0"/>
          </a:p>
          <a:p>
            <a:r>
              <a:rPr lang="en-GB" dirty="0" smtClean="0"/>
              <a:t>Oral thrush of the newborn can be prevented by treating maternal </a:t>
            </a:r>
            <a:r>
              <a:rPr lang="en-GB" dirty="0" err="1" smtClean="0"/>
              <a:t>vulvo</a:t>
            </a:r>
            <a:r>
              <a:rPr lang="en-GB" dirty="0" smtClean="0"/>
              <a:t> </a:t>
            </a:r>
            <a:r>
              <a:rPr lang="en-GB" dirty="0" err="1" smtClean="0"/>
              <a:t>vaginitis</a:t>
            </a:r>
            <a:r>
              <a:rPr lang="en-GB" dirty="0" smtClean="0"/>
              <a:t> in the 3</a:t>
            </a:r>
            <a:r>
              <a:rPr lang="en-GB" baseline="30000" dirty="0" smtClean="0"/>
              <a:t>rd</a:t>
            </a:r>
            <a:r>
              <a:rPr lang="en-GB" dirty="0" smtClean="0"/>
              <a:t> trimester of pregnancy.</a:t>
            </a:r>
          </a:p>
          <a:p>
            <a:endParaRPr lang="en-GB" dirty="0" smtClean="0"/>
          </a:p>
          <a:p>
            <a:r>
              <a:rPr lang="en-GB" dirty="0" smtClean="0"/>
              <a:t>Refer all skin diseases of uncertain (not sure)</a:t>
            </a:r>
          </a:p>
          <a:p>
            <a:endParaRPr lang="en-GB" dirty="0" smtClean="0"/>
          </a:p>
          <a:p>
            <a:r>
              <a:rPr lang="en-GB" dirty="0" smtClean="0"/>
              <a:t>Diagnosis for investigation but treat fungal infection</a:t>
            </a:r>
          </a:p>
          <a:p>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fontScale="90000"/>
          </a:bodyPr>
          <a:lstStyle/>
          <a:p>
            <a:r>
              <a:rPr lang="en-GB" dirty="0" smtClean="0">
                <a:solidFill>
                  <a:srgbClr val="FF0000"/>
                </a:solidFill>
              </a:rPr>
              <a:t>DISEASES CAUSED BY FAECAL – ORAL CONTAMINATION</a:t>
            </a:r>
            <a:endParaRPr lang="en-GB" dirty="0"/>
          </a:p>
        </p:txBody>
      </p:sp>
      <p:sp>
        <p:nvSpPr>
          <p:cNvPr id="3" name="Content Placeholder 2"/>
          <p:cNvSpPr>
            <a:spLocks noGrp="1"/>
          </p:cNvSpPr>
          <p:nvPr>
            <p:ph idx="1"/>
          </p:nvPr>
        </p:nvSpPr>
        <p:spPr>
          <a:xfrm>
            <a:off x="0" y="1052736"/>
            <a:ext cx="9144000" cy="5805264"/>
          </a:xfrm>
        </p:spPr>
        <p:txBody>
          <a:bodyPr>
            <a:normAutofit/>
          </a:bodyPr>
          <a:lstStyle/>
          <a:p>
            <a:pPr>
              <a:buNone/>
            </a:pPr>
            <a:r>
              <a:rPr lang="en-GB" dirty="0" smtClean="0"/>
              <a:t> </a:t>
            </a:r>
          </a:p>
          <a:p>
            <a:r>
              <a:rPr lang="en-GB" dirty="0" smtClean="0">
                <a:solidFill>
                  <a:srgbClr val="FF0000"/>
                </a:solidFill>
              </a:rPr>
              <a:t>Acute gastro-enteritis, </a:t>
            </a:r>
          </a:p>
          <a:p>
            <a:r>
              <a:rPr lang="en-GB" dirty="0" smtClean="0">
                <a:solidFill>
                  <a:srgbClr val="FF0000"/>
                </a:solidFill>
              </a:rPr>
              <a:t>Bacillary dysentery, </a:t>
            </a:r>
          </a:p>
          <a:p>
            <a:r>
              <a:rPr lang="en-GB" dirty="0" smtClean="0">
                <a:solidFill>
                  <a:srgbClr val="FF0000"/>
                </a:solidFill>
              </a:rPr>
              <a:t>Campylobacter </a:t>
            </a:r>
            <a:r>
              <a:rPr lang="en-GB" dirty="0" err="1" smtClean="0">
                <a:solidFill>
                  <a:srgbClr val="FF0000"/>
                </a:solidFill>
              </a:rPr>
              <a:t>jejuni</a:t>
            </a:r>
            <a:r>
              <a:rPr lang="en-GB" dirty="0" smtClean="0">
                <a:solidFill>
                  <a:srgbClr val="FF0000"/>
                </a:solidFill>
              </a:rPr>
              <a:t>, </a:t>
            </a:r>
          </a:p>
          <a:p>
            <a:r>
              <a:rPr lang="en-GB" dirty="0" err="1" smtClean="0"/>
              <a:t>Giadiasis</a:t>
            </a:r>
            <a:r>
              <a:rPr lang="en-GB" dirty="0" smtClean="0"/>
              <a:t>, </a:t>
            </a:r>
            <a:r>
              <a:rPr lang="en-GB" dirty="0" err="1" smtClean="0"/>
              <a:t>amoebiasis</a:t>
            </a:r>
            <a:r>
              <a:rPr lang="en-GB" dirty="0" smtClean="0"/>
              <a:t>, </a:t>
            </a:r>
          </a:p>
          <a:p>
            <a:r>
              <a:rPr lang="en-GB" dirty="0" smtClean="0"/>
              <a:t>Cholera, enteric fevers, </a:t>
            </a:r>
          </a:p>
          <a:p>
            <a:r>
              <a:rPr lang="en-GB" dirty="0" smtClean="0"/>
              <a:t>Food poisoning, </a:t>
            </a:r>
          </a:p>
          <a:p>
            <a:r>
              <a:rPr lang="en-GB" dirty="0" smtClean="0"/>
              <a:t>Poliomyelitis, </a:t>
            </a:r>
          </a:p>
          <a:p>
            <a:r>
              <a:rPr lang="en-GB" dirty="0" smtClean="0"/>
              <a:t>Viral hepatitis</a:t>
            </a:r>
          </a:p>
          <a:p>
            <a:endParaRPr lang="en-GB"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FF0000"/>
                </a:solidFill>
              </a:rPr>
              <a:t>Cont……</a:t>
            </a:r>
            <a:endParaRPr lang="en-GB" dirty="0"/>
          </a:p>
        </p:txBody>
      </p:sp>
      <p:sp>
        <p:nvSpPr>
          <p:cNvPr id="3" name="Content Placeholder 2"/>
          <p:cNvSpPr>
            <a:spLocks noGrp="1"/>
          </p:cNvSpPr>
          <p:nvPr>
            <p:ph idx="1"/>
          </p:nvPr>
        </p:nvSpPr>
        <p:spPr>
          <a:xfrm>
            <a:off x="0" y="1600200"/>
            <a:ext cx="9144000" cy="5257800"/>
          </a:xfrm>
        </p:spPr>
        <p:txBody>
          <a:bodyPr>
            <a:normAutofit lnSpcReduction="10000"/>
          </a:bodyPr>
          <a:lstStyle/>
          <a:p>
            <a:r>
              <a:rPr lang="en-GB" dirty="0" smtClean="0">
                <a:solidFill>
                  <a:srgbClr val="FF0000"/>
                </a:solidFill>
              </a:rPr>
              <a:t>Introduction:</a:t>
            </a:r>
          </a:p>
          <a:p>
            <a:r>
              <a:rPr lang="en-GB" dirty="0" smtClean="0"/>
              <a:t>Causative organisms of the diseases in this group are excreted in the infected stools of infected person.</a:t>
            </a:r>
          </a:p>
          <a:p>
            <a:r>
              <a:rPr lang="en-GB" dirty="0" smtClean="0"/>
              <a:t>Portal entry of these organisms is the </a:t>
            </a:r>
            <a:r>
              <a:rPr lang="en-GB" dirty="0" smtClean="0">
                <a:solidFill>
                  <a:srgbClr val="FF0000"/>
                </a:solidFill>
              </a:rPr>
              <a:t>mouth</a:t>
            </a:r>
          </a:p>
          <a:p>
            <a:pPr>
              <a:buNone/>
            </a:pPr>
            <a:endParaRPr lang="en-GB" dirty="0" smtClean="0"/>
          </a:p>
          <a:p>
            <a:r>
              <a:rPr lang="en-GB" dirty="0" smtClean="0"/>
              <a:t>Therefore the organism has to pass through the environment from the faeces of an infected person to the gastro-intestinal tract of a susceptible person. ‘’</a:t>
            </a:r>
            <a:r>
              <a:rPr lang="en-GB" i="1" dirty="0" smtClean="0">
                <a:solidFill>
                  <a:srgbClr val="FF0000"/>
                </a:solidFill>
              </a:rPr>
              <a:t>This is known as faecal oral transmission route’’.</a:t>
            </a:r>
          </a:p>
          <a:p>
            <a:pPr>
              <a:buNone/>
            </a:pP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endParaRPr lang="en-GB" dirty="0"/>
          </a:p>
        </p:txBody>
      </p:sp>
      <p:sp>
        <p:nvSpPr>
          <p:cNvPr id="3" name="Content Placeholder 2"/>
          <p:cNvSpPr>
            <a:spLocks noGrp="1"/>
          </p:cNvSpPr>
          <p:nvPr>
            <p:ph idx="1"/>
          </p:nvPr>
        </p:nvSpPr>
        <p:spPr>
          <a:xfrm>
            <a:off x="0" y="1196752"/>
            <a:ext cx="9144000" cy="5661248"/>
          </a:xfrm>
        </p:spPr>
        <p:txBody>
          <a:bodyPr/>
          <a:lstStyle/>
          <a:p>
            <a:r>
              <a:rPr lang="en-GB" dirty="0" smtClean="0">
                <a:solidFill>
                  <a:srgbClr val="FF0000"/>
                </a:solidFill>
              </a:rPr>
              <a:t> faecal oral transmission occurs through :</a:t>
            </a:r>
          </a:p>
          <a:p>
            <a:pPr marL="514350" indent="-514350"/>
            <a:r>
              <a:rPr lang="en-GB" dirty="0" smtClean="0"/>
              <a:t>In apparent faecal contamination of </a:t>
            </a:r>
            <a:r>
              <a:rPr lang="en-GB" dirty="0" smtClean="0">
                <a:solidFill>
                  <a:srgbClr val="FF0000"/>
                </a:solidFill>
              </a:rPr>
              <a:t>food, water, and hands</a:t>
            </a:r>
          </a:p>
          <a:p>
            <a:pPr marL="514350" indent="-514350">
              <a:buNone/>
            </a:pPr>
            <a:endParaRPr lang="en-GB" dirty="0" smtClean="0">
              <a:solidFill>
                <a:srgbClr val="FF0000"/>
              </a:solidFill>
            </a:endParaRPr>
          </a:p>
          <a:p>
            <a:pPr marL="514350" indent="-514350"/>
            <a:r>
              <a:rPr lang="en-GB" dirty="0" smtClean="0"/>
              <a:t>Very small quantities of faeces can carry enough organisms to establish infection.</a:t>
            </a:r>
          </a:p>
          <a:p>
            <a:pPr marL="514350" indent="-514350"/>
            <a:endParaRPr lang="en-GB" dirty="0" smtClean="0"/>
          </a:p>
          <a:p>
            <a:pPr marL="514350" indent="-514350"/>
            <a:r>
              <a:rPr lang="en-GB" dirty="0" smtClean="0"/>
              <a:t> Sparkling clear </a:t>
            </a:r>
            <a:r>
              <a:rPr lang="en-GB" dirty="0" smtClean="0">
                <a:solidFill>
                  <a:srgbClr val="FF0000"/>
                </a:solidFill>
              </a:rPr>
              <a:t>water</a:t>
            </a:r>
            <a:r>
              <a:rPr lang="en-GB" dirty="0" smtClean="0"/>
              <a:t> may be dangerously polluted</a:t>
            </a:r>
          </a:p>
          <a:p>
            <a:pPr marL="514350" indent="-514350">
              <a:buFont typeface="+mj-lt"/>
              <a:buAutoNum type="arabicPeriod"/>
            </a:pPr>
            <a:endParaRPr lang="en-GB" dirty="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endParaRPr lang="en-GB" dirty="0"/>
          </a:p>
        </p:txBody>
      </p:sp>
      <p:sp>
        <p:nvSpPr>
          <p:cNvPr id="3" name="Content Placeholder 2"/>
          <p:cNvSpPr>
            <a:spLocks noGrp="1"/>
          </p:cNvSpPr>
          <p:nvPr>
            <p:ph idx="1"/>
          </p:nvPr>
        </p:nvSpPr>
        <p:spPr>
          <a:xfrm>
            <a:off x="0" y="836712"/>
            <a:ext cx="9144000" cy="6021288"/>
          </a:xfrm>
        </p:spPr>
        <p:txBody>
          <a:bodyPr/>
          <a:lstStyle/>
          <a:p>
            <a:r>
              <a:rPr lang="en-GB" dirty="0" smtClean="0">
                <a:solidFill>
                  <a:srgbClr val="FF0000"/>
                </a:solidFill>
              </a:rPr>
              <a:t>Hands</a:t>
            </a:r>
            <a:r>
              <a:rPr lang="en-GB" dirty="0" smtClean="0"/>
              <a:t> that appear clear may carry and transmit enough micro-organisms to spread disease </a:t>
            </a:r>
          </a:p>
          <a:p>
            <a:endParaRPr lang="en-GB" dirty="0" smtClean="0"/>
          </a:p>
          <a:p>
            <a:r>
              <a:rPr lang="en-GB" dirty="0" smtClean="0"/>
              <a:t>Contaminated </a:t>
            </a:r>
            <a:r>
              <a:rPr lang="en-GB" dirty="0" smtClean="0">
                <a:solidFill>
                  <a:srgbClr val="FF0000"/>
                </a:solidFill>
              </a:rPr>
              <a:t>food</a:t>
            </a:r>
            <a:r>
              <a:rPr lang="en-GB" dirty="0" smtClean="0"/>
              <a:t> may smell, look, and taste normal and yet harbour pathogenic organisms.</a:t>
            </a:r>
          </a:p>
          <a:p>
            <a:endParaRPr lang="en-GB" dirty="0" smtClean="0"/>
          </a:p>
          <a:p>
            <a:endParaRPr lang="en-GB" dirty="0" smtClean="0"/>
          </a:p>
          <a:p>
            <a:endParaRPr lang="en-GB" dirty="0" smtClean="0"/>
          </a:p>
          <a:p>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0" y="908720"/>
            <a:ext cx="9144000" cy="5949280"/>
          </a:xfrm>
        </p:spPr>
        <p:txBody>
          <a:bodyPr/>
          <a:lstStyle/>
          <a:p>
            <a:r>
              <a:rPr lang="en-GB" dirty="0" smtClean="0">
                <a:solidFill>
                  <a:srgbClr val="FF0000"/>
                </a:solidFill>
              </a:rPr>
              <a:t>DIAGNOSIS</a:t>
            </a:r>
            <a:r>
              <a:rPr lang="en-GB" dirty="0" smtClean="0"/>
              <a:t> </a:t>
            </a:r>
          </a:p>
          <a:p>
            <a:r>
              <a:rPr lang="en-GB" dirty="0" smtClean="0"/>
              <a:t>Stool are examined under the microscope  using direct saline preparation, dark field microscopy, concentration methods and modified </a:t>
            </a:r>
            <a:r>
              <a:rPr lang="en-GB" dirty="0" err="1" smtClean="0">
                <a:solidFill>
                  <a:srgbClr val="FF0000"/>
                </a:solidFill>
              </a:rPr>
              <a:t>ziehl</a:t>
            </a:r>
            <a:r>
              <a:rPr lang="en-GB" dirty="0" smtClean="0">
                <a:solidFill>
                  <a:srgbClr val="FF0000"/>
                </a:solidFill>
              </a:rPr>
              <a:t>-Nielsen staining.</a:t>
            </a:r>
          </a:p>
          <a:p>
            <a:r>
              <a:rPr lang="en-GB" dirty="0" smtClean="0"/>
              <a:t>Examination of stool in </a:t>
            </a:r>
            <a:r>
              <a:rPr lang="en-GB" dirty="0" smtClean="0">
                <a:solidFill>
                  <a:srgbClr val="FF0000"/>
                </a:solidFill>
              </a:rPr>
              <a:t>acute watery diarrhoea </a:t>
            </a:r>
            <a:r>
              <a:rPr lang="en-GB" dirty="0" smtClean="0"/>
              <a:t>is usually not helpful unless cholera is suspected</a:t>
            </a:r>
          </a:p>
          <a:p>
            <a:endParaRPr lang="en-GB" dirty="0" smtClean="0"/>
          </a:p>
          <a:p>
            <a:r>
              <a:rPr lang="en-GB" dirty="0" smtClean="0"/>
              <a:t>It is usually </a:t>
            </a:r>
            <a:r>
              <a:rPr lang="en-GB" dirty="0" smtClean="0">
                <a:solidFill>
                  <a:srgbClr val="FF0000"/>
                </a:solidFill>
              </a:rPr>
              <a:t>useful to examine stool </a:t>
            </a:r>
            <a:r>
              <a:rPr lang="en-GB" dirty="0" smtClean="0"/>
              <a:t>in dysentery cases or patients with persistent diarrhoea (more than 2weeks duration)</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solidFill>
                  <a:srgbClr val="FF0000"/>
                </a:solidFill>
              </a:rPr>
              <a:t>Standard case definition</a:t>
            </a:r>
          </a:p>
        </p:txBody>
      </p:sp>
      <p:sp>
        <p:nvSpPr>
          <p:cNvPr id="3" name="Content Placeholder 2"/>
          <p:cNvSpPr>
            <a:spLocks noGrp="1"/>
          </p:cNvSpPr>
          <p:nvPr>
            <p:ph idx="1"/>
          </p:nvPr>
        </p:nvSpPr>
        <p:spPr>
          <a:xfrm>
            <a:off x="0" y="1124744"/>
            <a:ext cx="9144000" cy="5733256"/>
          </a:xfrm>
        </p:spPr>
        <p:txBody>
          <a:bodyPr>
            <a:normAutofit fontScale="92500"/>
          </a:bodyPr>
          <a:lstStyle/>
          <a:p>
            <a:r>
              <a:rPr lang="en-GB" dirty="0" smtClean="0"/>
              <a:t>A case definition is a set of </a:t>
            </a:r>
            <a:r>
              <a:rPr lang="en-GB" dirty="0" smtClean="0">
                <a:solidFill>
                  <a:srgbClr val="FF0000"/>
                </a:solidFill>
              </a:rPr>
              <a:t>uniform criteria/measure </a:t>
            </a:r>
            <a:r>
              <a:rPr lang="en-GB" dirty="0" smtClean="0"/>
              <a:t>used to define a disease for public health surveillance.  </a:t>
            </a:r>
          </a:p>
          <a:p>
            <a:pPr>
              <a:buNone/>
            </a:pPr>
            <a:endParaRPr lang="en-GB" dirty="0" smtClean="0"/>
          </a:p>
          <a:p>
            <a:r>
              <a:rPr lang="en-GB" dirty="0" smtClean="0"/>
              <a:t>Case definition enable public health officials to classify and count cases consistently </a:t>
            </a:r>
            <a:r>
              <a:rPr lang="en-GB" dirty="0" smtClean="0">
                <a:solidFill>
                  <a:srgbClr val="FF0000"/>
                </a:solidFill>
              </a:rPr>
              <a:t>(time &amp; again) </a:t>
            </a:r>
            <a:r>
              <a:rPr lang="en-GB" dirty="0" smtClean="0"/>
              <a:t>across reporting jurisdictions </a:t>
            </a:r>
            <a:r>
              <a:rPr lang="en-GB" dirty="0" smtClean="0">
                <a:solidFill>
                  <a:srgbClr val="FF0000"/>
                </a:solidFill>
              </a:rPr>
              <a:t>(control).</a:t>
            </a:r>
          </a:p>
          <a:p>
            <a:pPr>
              <a:buNone/>
            </a:pPr>
            <a:endParaRPr lang="en-GB" dirty="0" smtClean="0">
              <a:solidFill>
                <a:srgbClr val="FF0000"/>
              </a:solidFill>
            </a:endParaRPr>
          </a:p>
          <a:p>
            <a:r>
              <a:rPr lang="en-GB" dirty="0" smtClean="0"/>
              <a:t>Case definition lists the clinical criteria by which public health professionals </a:t>
            </a:r>
            <a:r>
              <a:rPr lang="en-GB" dirty="0" smtClean="0">
                <a:solidFill>
                  <a:srgbClr val="FF0000"/>
                </a:solidFill>
              </a:rPr>
              <a:t>determine</a:t>
            </a:r>
            <a:r>
              <a:rPr lang="en-GB" dirty="0" smtClean="0"/>
              <a:t> whether a person's illness is included as a </a:t>
            </a:r>
            <a:r>
              <a:rPr lang="en-GB" i="1" dirty="0" smtClean="0"/>
              <a:t>case</a:t>
            </a:r>
            <a:r>
              <a:rPr lang="en-GB" dirty="0" smtClean="0"/>
              <a:t> in an outbreak investigation ct…….</a:t>
            </a:r>
            <a:endParaRPr lang="en-GB"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FF0000"/>
                </a:solidFill>
              </a:rPr>
              <a:t>TREATMENT</a:t>
            </a:r>
          </a:p>
          <a:p>
            <a:r>
              <a:rPr lang="en-GB" dirty="0" smtClean="0"/>
              <a:t>Whatever the cause of diarrhoea or while waiting for investigation, </a:t>
            </a:r>
            <a:r>
              <a:rPr lang="en-GB" dirty="0" smtClean="0">
                <a:solidFill>
                  <a:srgbClr val="FF0000"/>
                </a:solidFill>
              </a:rPr>
              <a:t>rehydration must </a:t>
            </a:r>
            <a:r>
              <a:rPr lang="en-GB" dirty="0" smtClean="0"/>
              <a:t>be started </a:t>
            </a:r>
          </a:p>
          <a:p>
            <a:pPr>
              <a:buNone/>
            </a:pPr>
            <a:endParaRPr lang="en-GB" dirty="0" smtClean="0"/>
          </a:p>
          <a:p>
            <a:r>
              <a:rPr lang="en-GB" dirty="0" smtClean="0"/>
              <a:t>Oral Rehydration Salt (ORS) is the best fluid for preventing and treating all forms of dehydration.</a:t>
            </a:r>
          </a:p>
          <a:p>
            <a:pPr>
              <a:buNone/>
            </a:pPr>
            <a:endParaRPr lang="en-GB" dirty="0" smtClean="0"/>
          </a:p>
          <a:p>
            <a:r>
              <a:rPr lang="en-GB" dirty="0" smtClean="0"/>
              <a:t>Breastfeeding and additional fluids to babies and other foods are also essential. </a:t>
            </a:r>
          </a:p>
          <a:p>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GB" dirty="0" smtClean="0"/>
              <a:t>Cont….</a:t>
            </a:r>
            <a:endParaRPr lang="en-GB" dirty="0"/>
          </a:p>
        </p:txBody>
      </p:sp>
      <p:sp>
        <p:nvSpPr>
          <p:cNvPr id="3" name="Content Placeholder 2"/>
          <p:cNvSpPr>
            <a:spLocks noGrp="1"/>
          </p:cNvSpPr>
          <p:nvPr>
            <p:ph idx="1"/>
          </p:nvPr>
        </p:nvSpPr>
        <p:spPr>
          <a:xfrm>
            <a:off x="0" y="1052736"/>
            <a:ext cx="9144000" cy="5616624"/>
          </a:xfrm>
        </p:spPr>
        <p:txBody>
          <a:bodyPr>
            <a:normAutofit/>
          </a:bodyPr>
          <a:lstStyle/>
          <a:p>
            <a:r>
              <a:rPr lang="en-GB" dirty="0" smtClean="0">
                <a:solidFill>
                  <a:srgbClr val="FF0000"/>
                </a:solidFill>
              </a:rPr>
              <a:t>PREVENTION AND CONTROL</a:t>
            </a:r>
          </a:p>
          <a:p>
            <a:pPr>
              <a:buNone/>
            </a:pPr>
            <a:endParaRPr lang="en-GB" dirty="0" smtClean="0"/>
          </a:p>
          <a:p>
            <a:r>
              <a:rPr lang="en-GB" dirty="0" smtClean="0"/>
              <a:t>Improvement of stool disposal by use of properly constructed pit latrines.</a:t>
            </a:r>
          </a:p>
          <a:p>
            <a:endParaRPr lang="en-GB" dirty="0" smtClean="0"/>
          </a:p>
          <a:p>
            <a:r>
              <a:rPr lang="en-GB" dirty="0" smtClean="0"/>
              <a:t>Hand washing facilities (soap &amp; water) should be provided outside toilets and latrines</a:t>
            </a:r>
          </a:p>
          <a:p>
            <a:endParaRPr lang="en-GB" dirty="0" smtClean="0"/>
          </a:p>
          <a:p>
            <a:r>
              <a:rPr lang="en-GB" dirty="0" smtClean="0"/>
              <a:t>Control flies by disposal of refuse and faeces and spraying the refuse with insecticides</a:t>
            </a:r>
          </a:p>
          <a:p>
            <a:endParaRPr lang="en-GB" dirty="0" smtClean="0"/>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179512" y="1600200"/>
            <a:ext cx="8964488" cy="5257800"/>
          </a:xfrm>
        </p:spPr>
        <p:txBody>
          <a:bodyPr/>
          <a:lstStyle/>
          <a:p>
            <a:r>
              <a:rPr lang="en-GB" dirty="0" smtClean="0"/>
              <a:t>Proper cooking of food</a:t>
            </a:r>
          </a:p>
          <a:p>
            <a:r>
              <a:rPr lang="en-GB" dirty="0" smtClean="0"/>
              <a:t>Health education is always a helpful preventive measure</a:t>
            </a:r>
          </a:p>
          <a:p>
            <a:r>
              <a:rPr lang="en-GB" dirty="0" smtClean="0"/>
              <a:t>Raw vegetables and fresh fruits with intact peels should only be eaten if they can be thoroughly washed e.g. Apple </a:t>
            </a:r>
          </a:p>
          <a:p>
            <a:endParaRPr lang="en-GB" dirty="0" smtClean="0"/>
          </a:p>
          <a:p>
            <a:r>
              <a:rPr lang="en-GB" dirty="0" smtClean="0"/>
              <a:t>Public eating places should be inspected thoroughly </a:t>
            </a:r>
          </a:p>
          <a:p>
            <a:endParaRPr lang="en-GB" dirty="0" smtClean="0"/>
          </a:p>
          <a:p>
            <a:endParaRPr lang="en-GB"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err="1" smtClean="0"/>
              <a:t>contri</a:t>
            </a:r>
            <a:endParaRPr lang="en-GB"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marL="514350" indent="-514350">
              <a:buAutoNum type="arabicPeriod"/>
            </a:pPr>
            <a:r>
              <a:rPr lang="en-GB" dirty="0" smtClean="0">
                <a:solidFill>
                  <a:srgbClr val="FF0000"/>
                </a:solidFill>
              </a:rPr>
              <a:t>ACUTE GASTRO-ENTERITIS,</a:t>
            </a:r>
            <a:r>
              <a:rPr lang="en-GB" dirty="0" smtClean="0"/>
              <a:t> </a:t>
            </a:r>
          </a:p>
          <a:p>
            <a:pPr marL="514350" indent="-514350">
              <a:buNone/>
            </a:pPr>
            <a:r>
              <a:rPr lang="en-GB" dirty="0" smtClean="0">
                <a:solidFill>
                  <a:srgbClr val="FF0000"/>
                </a:solidFill>
              </a:rPr>
              <a:t>Introduction:</a:t>
            </a:r>
          </a:p>
          <a:p>
            <a:r>
              <a:rPr lang="en-GB" dirty="0" smtClean="0"/>
              <a:t>Is a clinical syndrome/symptom of diarrhoea (more than 3 liquid stools in 24hrs), nausea, vomiting and often fever.</a:t>
            </a:r>
          </a:p>
          <a:p>
            <a:pPr>
              <a:buNone/>
            </a:pPr>
            <a:endParaRPr lang="en-GB" dirty="0" smtClean="0"/>
          </a:p>
          <a:p>
            <a:r>
              <a:rPr lang="en-GB" dirty="0" smtClean="0"/>
              <a:t>It may affect any member of the population, but severity varies in different age groups.</a:t>
            </a:r>
          </a:p>
          <a:p>
            <a:pPr>
              <a:buNone/>
            </a:pPr>
            <a:endParaRPr lang="en-GB" dirty="0" smtClean="0"/>
          </a:p>
          <a:p>
            <a:r>
              <a:rPr lang="en-GB" dirty="0" smtClean="0"/>
              <a:t>Dehydration occurs rapidly in children and is a common cause of death</a:t>
            </a:r>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48680"/>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0" y="1052736"/>
            <a:ext cx="9144000" cy="5805264"/>
          </a:xfrm>
        </p:spPr>
        <p:txBody>
          <a:bodyPr/>
          <a:lstStyle/>
          <a:p>
            <a:r>
              <a:rPr lang="en-GB" dirty="0" smtClean="0">
                <a:solidFill>
                  <a:srgbClr val="FF0000"/>
                </a:solidFill>
              </a:rPr>
              <a:t>GROUP AT RISK</a:t>
            </a:r>
          </a:p>
          <a:p>
            <a:r>
              <a:rPr lang="en-GB" dirty="0" smtClean="0"/>
              <a:t>Infants</a:t>
            </a:r>
          </a:p>
          <a:p>
            <a:r>
              <a:rPr lang="en-GB" dirty="0" smtClean="0"/>
              <a:t>Weanlings  </a:t>
            </a:r>
          </a:p>
          <a:p>
            <a:r>
              <a:rPr lang="en-GB" dirty="0" smtClean="0"/>
              <a:t>Bottle-fed children</a:t>
            </a:r>
          </a:p>
          <a:p>
            <a:r>
              <a:rPr lang="en-GB" dirty="0" smtClean="0"/>
              <a:t>Travellers</a:t>
            </a:r>
          </a:p>
          <a:p>
            <a:r>
              <a:rPr lang="en-GB" dirty="0" smtClean="0"/>
              <a:t>Low birth weight children and premature children easily get </a:t>
            </a:r>
            <a:r>
              <a:rPr lang="en-GB" i="1" dirty="0" smtClean="0">
                <a:solidFill>
                  <a:srgbClr val="FF0000"/>
                </a:solidFill>
              </a:rPr>
              <a:t>Escherichia coli</a:t>
            </a:r>
          </a:p>
          <a:p>
            <a:r>
              <a:rPr lang="en-GB" dirty="0" smtClean="0">
                <a:solidFill>
                  <a:srgbClr val="FF0000"/>
                </a:solidFill>
              </a:rPr>
              <a:t>In premature infants, case fatality rate may be high.</a:t>
            </a:r>
          </a:p>
          <a:p>
            <a:endParaRPr lang="en-GB"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836712"/>
            <a:ext cx="9144000" cy="6021288"/>
          </a:xfrm>
        </p:spPr>
        <p:txBody>
          <a:bodyPr>
            <a:normAutofit lnSpcReduction="10000"/>
          </a:bodyPr>
          <a:lstStyle/>
          <a:p>
            <a:r>
              <a:rPr lang="en-GB" dirty="0" smtClean="0">
                <a:solidFill>
                  <a:srgbClr val="FF0000"/>
                </a:solidFill>
              </a:rPr>
              <a:t>In the weaning period, new types of food are introduced to children. </a:t>
            </a:r>
          </a:p>
          <a:p>
            <a:endParaRPr lang="en-GB" dirty="0" smtClean="0">
              <a:solidFill>
                <a:srgbClr val="FF0000"/>
              </a:solidFill>
            </a:endParaRPr>
          </a:p>
          <a:p>
            <a:r>
              <a:rPr lang="en-GB" dirty="0" smtClean="0"/>
              <a:t>In this case children are exposed to a variety of micro-organisms</a:t>
            </a:r>
          </a:p>
          <a:p>
            <a:endParaRPr lang="en-GB" dirty="0" smtClean="0"/>
          </a:p>
          <a:p>
            <a:r>
              <a:rPr lang="en-GB" dirty="0" smtClean="0"/>
              <a:t>Malnutrition is common during this period due to lack to knowledge about the best weaning foods</a:t>
            </a:r>
          </a:p>
          <a:p>
            <a:endParaRPr lang="en-GB" dirty="0" smtClean="0"/>
          </a:p>
          <a:p>
            <a:r>
              <a:rPr lang="en-GB" dirty="0" smtClean="0"/>
              <a:t>The incidence of diarrhoea in this period may be as high as 3 attacks per child per year</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0" y="764704"/>
            <a:ext cx="9144000" cy="6093296"/>
          </a:xfrm>
        </p:spPr>
        <p:txBody>
          <a:bodyPr>
            <a:normAutofit/>
          </a:bodyPr>
          <a:lstStyle/>
          <a:p>
            <a:r>
              <a:rPr lang="en-GB" dirty="0" smtClean="0"/>
              <a:t>Diarrhoea is more frequent during hot and dry periods clearly associated with a shortage of water</a:t>
            </a:r>
          </a:p>
          <a:p>
            <a:endParaRPr lang="en-GB" dirty="0" smtClean="0"/>
          </a:p>
          <a:p>
            <a:r>
              <a:rPr lang="en-GB" dirty="0" smtClean="0"/>
              <a:t>Bottle-feeding is particularly dangerous in rural communities and among urban poor </a:t>
            </a:r>
            <a:r>
              <a:rPr lang="en-GB" dirty="0" smtClean="0">
                <a:solidFill>
                  <a:srgbClr val="FF0000"/>
                </a:solidFill>
              </a:rPr>
              <a:t>(mothers are poor and of low education standard) </a:t>
            </a:r>
          </a:p>
          <a:p>
            <a:endParaRPr lang="en-GB" dirty="0" smtClean="0">
              <a:solidFill>
                <a:srgbClr val="FF0000"/>
              </a:solidFill>
            </a:endParaRPr>
          </a:p>
          <a:p>
            <a:r>
              <a:rPr lang="en-GB" dirty="0" smtClean="0">
                <a:solidFill>
                  <a:srgbClr val="FF0000"/>
                </a:solidFill>
              </a:rPr>
              <a:t>Its</a:t>
            </a:r>
            <a:r>
              <a:rPr lang="en-GB" dirty="0" smtClean="0"/>
              <a:t> associated with a high mortality rate due to diarrhoea and should be firmly discouraged in favour of breastfeeding</a:t>
            </a:r>
          </a:p>
          <a:p>
            <a:endParaRPr lang="en-GB" dirty="0" smtClean="0">
              <a:solidFill>
                <a:srgbClr val="FF0000"/>
              </a:solidFill>
            </a:endParaRP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764704"/>
            <a:ext cx="9144000" cy="6093296"/>
          </a:xfrm>
        </p:spPr>
        <p:txBody>
          <a:bodyPr/>
          <a:lstStyle/>
          <a:p>
            <a:r>
              <a:rPr lang="en-GB" dirty="0" smtClean="0">
                <a:solidFill>
                  <a:srgbClr val="FF0000"/>
                </a:solidFill>
              </a:rPr>
              <a:t>Travellers diarrhoea </a:t>
            </a:r>
            <a:r>
              <a:rPr lang="en-GB" dirty="0" smtClean="0"/>
              <a:t>occurs in people who are exposed to a new environment.</a:t>
            </a:r>
          </a:p>
          <a:p>
            <a:endParaRPr lang="en-GB" dirty="0" smtClean="0"/>
          </a:p>
          <a:p>
            <a:r>
              <a:rPr lang="en-GB" dirty="0" smtClean="0"/>
              <a:t>The situation can arise from human caused disasters  </a:t>
            </a:r>
            <a:r>
              <a:rPr lang="en-GB" dirty="0" smtClean="0">
                <a:solidFill>
                  <a:srgbClr val="FF0000"/>
                </a:solidFill>
              </a:rPr>
              <a:t>(e.g. war refugees</a:t>
            </a:r>
            <a:r>
              <a:rPr lang="en-GB" dirty="0" smtClean="0"/>
              <a:t>) or among migrants (</a:t>
            </a:r>
            <a:r>
              <a:rPr lang="en-GB" dirty="0" smtClean="0">
                <a:solidFill>
                  <a:srgbClr val="FF0000"/>
                </a:solidFill>
              </a:rPr>
              <a:t>seasonal labourers) </a:t>
            </a:r>
            <a:r>
              <a:rPr lang="en-GB" dirty="0" smtClean="0"/>
              <a:t>and holidaymakers.</a:t>
            </a:r>
          </a:p>
          <a:p>
            <a:endParaRPr lang="en-GB" dirty="0" smtClean="0"/>
          </a:p>
          <a:p>
            <a:r>
              <a:rPr lang="en-GB" dirty="0" smtClean="0"/>
              <a:t>Travellers diarrhoea is usually due to </a:t>
            </a:r>
            <a:r>
              <a:rPr lang="en-GB" dirty="0" smtClean="0">
                <a:solidFill>
                  <a:srgbClr val="FF0000"/>
                </a:solidFill>
              </a:rPr>
              <a:t>enterotoxic</a:t>
            </a:r>
            <a:r>
              <a:rPr lang="en-GB" dirty="0" smtClean="0"/>
              <a:t> </a:t>
            </a:r>
            <a:r>
              <a:rPr lang="en-GB" i="1" dirty="0" err="1" smtClean="0">
                <a:solidFill>
                  <a:srgbClr val="FF0000"/>
                </a:solidFill>
              </a:rPr>
              <a:t>E.coli</a:t>
            </a:r>
            <a:r>
              <a:rPr lang="en-GB" i="1" dirty="0" smtClean="0">
                <a:solidFill>
                  <a:srgbClr val="FF0000"/>
                </a:solidFill>
              </a:rPr>
              <a:t>, </a:t>
            </a:r>
            <a:r>
              <a:rPr lang="en-GB" dirty="0" smtClean="0"/>
              <a:t>a bacterial infection of the bowel acquired through </a:t>
            </a:r>
            <a:r>
              <a:rPr lang="en-GB" dirty="0" err="1" smtClean="0"/>
              <a:t>feacal</a:t>
            </a:r>
            <a:r>
              <a:rPr lang="en-GB" dirty="0" smtClean="0"/>
              <a:t>-oral contact,</a:t>
            </a:r>
          </a:p>
          <a:p>
            <a:endParaRPr lang="en-GB" i="1" dirty="0" smtClean="0">
              <a:solidFill>
                <a:srgbClr val="FF0000"/>
              </a:solidFill>
            </a:endParaRPr>
          </a:p>
          <a:p>
            <a:endParaRPr lang="en-GB"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t>Acute gastro enteritis is </a:t>
            </a:r>
            <a:r>
              <a:rPr lang="en-GB" dirty="0" smtClean="0">
                <a:solidFill>
                  <a:srgbClr val="FF0000"/>
                </a:solidFill>
              </a:rPr>
              <a:t>endemic</a:t>
            </a:r>
            <a:r>
              <a:rPr lang="en-GB" dirty="0" smtClean="0"/>
              <a:t> in all areas where sanitation is poor</a:t>
            </a:r>
          </a:p>
          <a:p>
            <a:endParaRPr lang="en-GB" dirty="0" smtClean="0"/>
          </a:p>
          <a:p>
            <a:r>
              <a:rPr lang="en-GB" dirty="0" smtClean="0"/>
              <a:t>Diarrhoeal disease are important because they are a leading cause of </a:t>
            </a:r>
            <a:r>
              <a:rPr lang="en-GB" dirty="0" smtClean="0">
                <a:solidFill>
                  <a:srgbClr val="FF0000"/>
                </a:solidFill>
              </a:rPr>
              <a:t>infant mortality </a:t>
            </a:r>
            <a:r>
              <a:rPr lang="en-GB" dirty="0" smtClean="0"/>
              <a:t>through dehydration.</a:t>
            </a:r>
          </a:p>
          <a:p>
            <a:endParaRPr lang="en-GB" dirty="0" smtClean="0"/>
          </a:p>
          <a:p>
            <a:r>
              <a:rPr lang="en-GB" dirty="0" smtClean="0"/>
              <a:t>Numerous episodes interfere with nutrition and so they are an important cause of </a:t>
            </a:r>
            <a:r>
              <a:rPr lang="en-GB" dirty="0" smtClean="0">
                <a:solidFill>
                  <a:srgbClr val="FF0000"/>
                </a:solidFill>
              </a:rPr>
              <a:t>malnutrition</a:t>
            </a:r>
            <a:r>
              <a:rPr lang="en-GB" dirty="0" smtClean="0"/>
              <a:t> (</a:t>
            </a:r>
            <a:r>
              <a:rPr lang="en-GB" dirty="0" smtClean="0">
                <a:solidFill>
                  <a:srgbClr val="FF0000"/>
                </a:solidFill>
              </a:rPr>
              <a:t>protein energy malnutrition &amp; vitamin A deficiency</a:t>
            </a:r>
            <a:r>
              <a:rPr lang="en-GB" dirty="0" smtClean="0"/>
              <a:t>)</a:t>
            </a:r>
            <a:endParaRPr lang="en-GB"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lstStyle/>
          <a:p>
            <a:r>
              <a:rPr lang="en-GB" dirty="0" smtClean="0">
                <a:solidFill>
                  <a:srgbClr val="FF0000"/>
                </a:solidFill>
              </a:rPr>
              <a:t>EPIDEMIOLOGY</a:t>
            </a:r>
          </a:p>
          <a:p>
            <a:r>
              <a:rPr lang="en-GB" dirty="0" smtClean="0"/>
              <a:t>Many organisms can cause diarrhoea, and it may be difficult to prove any particular organism is responsible</a:t>
            </a:r>
          </a:p>
          <a:p>
            <a:endParaRPr lang="en-GB" dirty="0" smtClean="0"/>
          </a:p>
          <a:p>
            <a:r>
              <a:rPr lang="en-GB" dirty="0" smtClean="0"/>
              <a:t>In infants, diarrhoea may be caused by viruses such as </a:t>
            </a:r>
            <a:r>
              <a:rPr lang="en-GB" dirty="0" smtClean="0">
                <a:solidFill>
                  <a:srgbClr val="FF0000"/>
                </a:solidFill>
              </a:rPr>
              <a:t>rotavirus, </a:t>
            </a:r>
            <a:r>
              <a:rPr lang="en-GB" dirty="0" err="1" smtClean="0">
                <a:solidFill>
                  <a:srgbClr val="FF0000"/>
                </a:solidFill>
              </a:rPr>
              <a:t>enteroviruses</a:t>
            </a:r>
            <a:r>
              <a:rPr lang="en-GB" dirty="0" smtClean="0">
                <a:solidFill>
                  <a:srgbClr val="FF0000"/>
                </a:solidFill>
              </a:rPr>
              <a:t>, and bacteria such as </a:t>
            </a:r>
            <a:r>
              <a:rPr lang="en-GB" dirty="0" err="1" smtClean="0">
                <a:solidFill>
                  <a:srgbClr val="FF0000"/>
                </a:solidFill>
              </a:rPr>
              <a:t>enteropathic</a:t>
            </a:r>
            <a:r>
              <a:rPr lang="en-GB" dirty="0" smtClean="0">
                <a:solidFill>
                  <a:srgbClr val="FF0000"/>
                </a:solidFill>
              </a:rPr>
              <a:t> </a:t>
            </a:r>
            <a:r>
              <a:rPr lang="en-GB" i="1" dirty="0" smtClean="0">
                <a:solidFill>
                  <a:srgbClr val="FF0000"/>
                </a:solidFill>
              </a:rPr>
              <a:t>E. coli</a:t>
            </a:r>
          </a:p>
          <a:p>
            <a:endParaRPr lang="en-GB" i="1" dirty="0" smtClean="0">
              <a:solidFill>
                <a:srgbClr val="FF0000"/>
              </a:solidFill>
            </a:endParaRPr>
          </a:p>
          <a:p>
            <a:r>
              <a:rPr lang="en-GB" dirty="0" smtClean="0"/>
              <a:t>All these organisms are caused by faecal oral route</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lstStyle/>
          <a:p>
            <a:r>
              <a:rPr lang="en-GB" dirty="0" smtClean="0">
                <a:solidFill>
                  <a:srgbClr val="FF0000"/>
                </a:solidFill>
              </a:rPr>
              <a:t>That  is, </a:t>
            </a:r>
            <a:r>
              <a:rPr lang="en-GB" dirty="0" smtClean="0"/>
              <a:t>whether a person is considered directly</a:t>
            </a:r>
          </a:p>
          <a:p>
            <a:pPr>
              <a:buNone/>
            </a:pPr>
            <a:r>
              <a:rPr lang="en-GB" dirty="0" smtClean="0"/>
              <a:t>	affected by an outbreak . </a:t>
            </a:r>
          </a:p>
          <a:p>
            <a:pPr>
              <a:buNone/>
            </a:pPr>
            <a:endParaRPr lang="en-GB" dirty="0" smtClean="0"/>
          </a:p>
          <a:p>
            <a:r>
              <a:rPr lang="en-GB" dirty="0" smtClean="0"/>
              <a:t>case definitions are used in the surveillance of public health (i.e. health of the population) in order to categorize those conditions present in a population (</a:t>
            </a:r>
            <a:r>
              <a:rPr lang="en-GB" dirty="0" smtClean="0">
                <a:solidFill>
                  <a:srgbClr val="FF0000"/>
                </a:solidFill>
              </a:rPr>
              <a:t>e.g., incidence and prevalence).</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836712"/>
            <a:ext cx="9144000" cy="6021288"/>
          </a:xfrm>
        </p:spPr>
        <p:txBody>
          <a:bodyPr>
            <a:normAutofit/>
          </a:bodyPr>
          <a:lstStyle/>
          <a:p>
            <a:r>
              <a:rPr lang="en-GB" dirty="0" smtClean="0"/>
              <a:t>Disease like </a:t>
            </a:r>
            <a:r>
              <a:rPr lang="en-GB" dirty="0" smtClean="0">
                <a:solidFill>
                  <a:srgbClr val="FF0000"/>
                </a:solidFill>
              </a:rPr>
              <a:t>bacillary dysentery, food poisoning, cholera infections </a:t>
            </a:r>
            <a:r>
              <a:rPr lang="en-GB" dirty="0" smtClean="0"/>
              <a:t>may also be present as gastro-enteritis.</a:t>
            </a:r>
          </a:p>
          <a:p>
            <a:r>
              <a:rPr lang="en-GB" dirty="0" smtClean="0"/>
              <a:t>In children, diseases like malaria and </a:t>
            </a:r>
            <a:r>
              <a:rPr lang="en-GB" dirty="0" err="1" smtClean="0"/>
              <a:t>otitis</a:t>
            </a:r>
            <a:r>
              <a:rPr lang="en-GB" dirty="0" smtClean="0"/>
              <a:t> media may cause diarrhoea</a:t>
            </a:r>
          </a:p>
          <a:p>
            <a:endParaRPr lang="en-GB" dirty="0" smtClean="0"/>
          </a:p>
          <a:p>
            <a:r>
              <a:rPr lang="en-GB" dirty="0" smtClean="0"/>
              <a:t>Therefore it is vital that children with acute  diarrhoea and fever are properly examined  by a health work to rule out local infection that can cause diarrhoea</a:t>
            </a:r>
            <a:endParaRPr lang="en-GB"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836712"/>
            <a:ext cx="9144000" cy="6021288"/>
          </a:xfrm>
        </p:spPr>
        <p:txBody>
          <a:bodyPr>
            <a:normAutofit lnSpcReduction="10000"/>
          </a:bodyPr>
          <a:lstStyle/>
          <a:p>
            <a:r>
              <a:rPr lang="en-GB" dirty="0" smtClean="0">
                <a:solidFill>
                  <a:srgbClr val="FF0000"/>
                </a:solidFill>
              </a:rPr>
              <a:t>CLINICAL PICTURE</a:t>
            </a:r>
          </a:p>
          <a:p>
            <a:r>
              <a:rPr lang="en-GB" dirty="0" smtClean="0"/>
              <a:t>Depends on the cause of the diarrhoea</a:t>
            </a:r>
          </a:p>
          <a:p>
            <a:r>
              <a:rPr lang="en-GB" i="1" dirty="0" err="1" smtClean="0"/>
              <a:t>E.coli</a:t>
            </a:r>
            <a:r>
              <a:rPr lang="en-GB" dirty="0" smtClean="0"/>
              <a:t> infection of babies causes </a:t>
            </a:r>
            <a:r>
              <a:rPr lang="en-GB" dirty="0" smtClean="0">
                <a:solidFill>
                  <a:srgbClr val="FF0000"/>
                </a:solidFill>
              </a:rPr>
              <a:t>profuse watery diarrhoea with mucous but no blood</a:t>
            </a:r>
          </a:p>
          <a:p>
            <a:endParaRPr lang="en-GB" dirty="0" smtClean="0">
              <a:solidFill>
                <a:srgbClr val="FF0000"/>
              </a:solidFill>
            </a:endParaRPr>
          </a:p>
          <a:p>
            <a:r>
              <a:rPr lang="en-GB" dirty="0" smtClean="0"/>
              <a:t>Onset of diarrhoea is acute and may progress rapidly to severe diarrhoea with as many as </a:t>
            </a:r>
            <a:r>
              <a:rPr lang="en-GB" dirty="0" smtClean="0">
                <a:solidFill>
                  <a:srgbClr val="FF0000"/>
                </a:solidFill>
              </a:rPr>
              <a:t>20 motions a day.</a:t>
            </a:r>
          </a:p>
          <a:p>
            <a:endParaRPr lang="en-GB" dirty="0" smtClean="0">
              <a:solidFill>
                <a:srgbClr val="FF0000"/>
              </a:solidFill>
            </a:endParaRPr>
          </a:p>
          <a:p>
            <a:r>
              <a:rPr lang="en-GB" dirty="0" smtClean="0"/>
              <a:t>Protein-caloric malnutrition is commonly associated with weaning diarrhoea and frank </a:t>
            </a:r>
            <a:r>
              <a:rPr lang="en-GB" dirty="0" err="1" smtClean="0"/>
              <a:t>kwashiokor</a:t>
            </a:r>
            <a:r>
              <a:rPr lang="en-GB" dirty="0" smtClean="0"/>
              <a:t> may follow as attack.</a:t>
            </a:r>
            <a:endParaRPr lang="en-GB"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Severe dehydration</a:t>
            </a:r>
          </a:p>
          <a:p>
            <a:endParaRPr lang="en-GB" dirty="0" smtClean="0"/>
          </a:p>
          <a:p>
            <a:r>
              <a:rPr lang="en-GB" dirty="0" smtClean="0"/>
              <a:t>In adult mild abdominal disturbances to a dysentery like disease is present. </a:t>
            </a:r>
            <a:endParaRPr lang="en-GB"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85000" lnSpcReduction="20000"/>
          </a:bodyPr>
          <a:lstStyle/>
          <a:p>
            <a:r>
              <a:rPr lang="en-GB" dirty="0" smtClean="0">
                <a:solidFill>
                  <a:srgbClr val="FF0000"/>
                </a:solidFill>
              </a:rPr>
              <a:t>MANAGEMENT </a:t>
            </a:r>
          </a:p>
          <a:p>
            <a:pPr>
              <a:buNone/>
            </a:pPr>
            <a:r>
              <a:rPr lang="en-GB" dirty="0" smtClean="0"/>
              <a:t>1. Treatment of choice of diarrhoea is oral rehydration therapy (ORT) with ORS solution</a:t>
            </a:r>
          </a:p>
          <a:p>
            <a:r>
              <a:rPr lang="en-GB" dirty="0" smtClean="0">
                <a:solidFill>
                  <a:srgbClr val="FF0000"/>
                </a:solidFill>
              </a:rPr>
              <a:t>For babies</a:t>
            </a:r>
            <a:r>
              <a:rPr lang="en-GB" dirty="0" smtClean="0"/>
              <a:t>-use a dropper or syringe to put small amount of solution</a:t>
            </a:r>
          </a:p>
          <a:p>
            <a:pPr>
              <a:buNone/>
            </a:pPr>
            <a:r>
              <a:rPr lang="en-GB" dirty="0" smtClean="0"/>
              <a:t> 	into the mouth</a:t>
            </a:r>
          </a:p>
          <a:p>
            <a:r>
              <a:rPr lang="en-GB" dirty="0" smtClean="0">
                <a:solidFill>
                  <a:srgbClr val="FF0000"/>
                </a:solidFill>
              </a:rPr>
              <a:t>Children &lt;2yrs</a:t>
            </a:r>
            <a:r>
              <a:rPr lang="en-GB" dirty="0" smtClean="0"/>
              <a:t>: teaspoonful every 1-2 minutes</a:t>
            </a:r>
          </a:p>
          <a:p>
            <a:r>
              <a:rPr lang="en-GB" dirty="0" smtClean="0">
                <a:solidFill>
                  <a:srgbClr val="FF0000"/>
                </a:solidFill>
              </a:rPr>
              <a:t>Children &gt;2yrs</a:t>
            </a:r>
            <a:r>
              <a:rPr lang="en-GB" dirty="0" smtClean="0"/>
              <a:t>: may take sips directly from the cup</a:t>
            </a:r>
          </a:p>
          <a:p>
            <a:pPr>
              <a:buNone/>
            </a:pPr>
            <a:r>
              <a:rPr lang="en-GB" dirty="0" smtClean="0"/>
              <a:t>2. Supplemental zinc  10-20mg or syrup daily for 10-14 days</a:t>
            </a:r>
          </a:p>
          <a:p>
            <a:pPr>
              <a:buNone/>
            </a:pPr>
            <a:endParaRPr lang="en-GB" dirty="0" smtClean="0"/>
          </a:p>
          <a:p>
            <a:r>
              <a:rPr lang="en-GB" dirty="0" smtClean="0"/>
              <a:t>Give antibiotics only if there is an indication of blood in the stool, </a:t>
            </a:r>
          </a:p>
          <a:p>
            <a:endParaRPr lang="en-GB" dirty="0" smtClean="0"/>
          </a:p>
          <a:p>
            <a:r>
              <a:rPr lang="en-GB" dirty="0" smtClean="0"/>
              <a:t>If there is fever, look for the cause and treat</a:t>
            </a:r>
          </a:p>
          <a:p>
            <a:endParaRPr lang="en-GB"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lstStyle/>
          <a:p>
            <a:r>
              <a:rPr lang="en-GB" dirty="0" smtClean="0"/>
              <a:t>Give vitamin A if the child has several episodes</a:t>
            </a:r>
          </a:p>
          <a:p>
            <a:endParaRPr lang="en-GB" dirty="0" smtClean="0"/>
          </a:p>
          <a:p>
            <a:r>
              <a:rPr lang="en-GB" dirty="0" smtClean="0">
                <a:solidFill>
                  <a:srgbClr val="FF0000"/>
                </a:solidFill>
              </a:rPr>
              <a:t>NB can refer cases if no improvement with ORT with ORS</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endParaRPr lang="en-GB" dirty="0"/>
          </a:p>
        </p:txBody>
      </p:sp>
      <p:sp>
        <p:nvSpPr>
          <p:cNvPr id="3" name="Content Placeholder 2"/>
          <p:cNvSpPr>
            <a:spLocks noGrp="1"/>
          </p:cNvSpPr>
          <p:nvPr>
            <p:ph idx="1"/>
          </p:nvPr>
        </p:nvSpPr>
        <p:spPr>
          <a:xfrm>
            <a:off x="0" y="1124744"/>
            <a:ext cx="9144000" cy="5733256"/>
          </a:xfrm>
        </p:spPr>
        <p:txBody>
          <a:bodyPr/>
          <a:lstStyle/>
          <a:p>
            <a:pPr>
              <a:buNone/>
            </a:pPr>
            <a:r>
              <a:rPr lang="en-GB" dirty="0" smtClean="0">
                <a:solidFill>
                  <a:srgbClr val="FF0000"/>
                </a:solidFill>
              </a:rPr>
              <a:t>Prevention and control </a:t>
            </a:r>
          </a:p>
          <a:p>
            <a:r>
              <a:rPr lang="en-GB" dirty="0" smtClean="0">
                <a:solidFill>
                  <a:srgbClr val="00B0F0"/>
                </a:solidFill>
              </a:rPr>
              <a:t>For infants:</a:t>
            </a:r>
          </a:p>
          <a:p>
            <a:r>
              <a:rPr lang="en-GB" dirty="0" smtClean="0"/>
              <a:t>Prevent </a:t>
            </a:r>
            <a:r>
              <a:rPr lang="en-GB" dirty="0" err="1" smtClean="0"/>
              <a:t>lowbirth</a:t>
            </a:r>
            <a:r>
              <a:rPr lang="en-GB" dirty="0" smtClean="0"/>
              <a:t> weight and prematurity by improved antenatal care</a:t>
            </a:r>
          </a:p>
          <a:p>
            <a:endParaRPr lang="en-GB" dirty="0" smtClean="0"/>
          </a:p>
          <a:p>
            <a:r>
              <a:rPr lang="en-GB" dirty="0" smtClean="0"/>
              <a:t>Prevent malnutrition in the weaning period by nutrition education and improved care</a:t>
            </a:r>
          </a:p>
          <a:p>
            <a:pPr>
              <a:buNone/>
            </a:pPr>
            <a:endParaRPr lang="en-GB" dirty="0" smtClean="0"/>
          </a:p>
          <a:p>
            <a:r>
              <a:rPr lang="en-GB" dirty="0" smtClean="0"/>
              <a:t>Continue breastfeeding </a:t>
            </a:r>
            <a:r>
              <a:rPr lang="en-GB" dirty="0" err="1" smtClean="0"/>
              <a:t>upto</a:t>
            </a:r>
            <a:r>
              <a:rPr lang="en-GB" dirty="0" smtClean="0"/>
              <a:t> the second year. Discourage bottle feeding</a:t>
            </a:r>
          </a:p>
          <a:p>
            <a:endParaRPr lang="en-GB"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692696"/>
            <a:ext cx="9144000" cy="6165304"/>
          </a:xfrm>
        </p:spPr>
        <p:txBody>
          <a:bodyPr/>
          <a:lstStyle/>
          <a:p>
            <a:r>
              <a:rPr lang="en-GB" dirty="0" smtClean="0"/>
              <a:t>Control of diarrhoeal disease (CDD) programmes are now an active part of child survival in the health ministries of several countries in Africa.</a:t>
            </a:r>
          </a:p>
          <a:p>
            <a:endParaRPr lang="en-GB" dirty="0" smtClean="0"/>
          </a:p>
          <a:p>
            <a:r>
              <a:rPr lang="en-GB" dirty="0" smtClean="0"/>
              <a:t>The activities included in these programmes are:</a:t>
            </a:r>
          </a:p>
          <a:p>
            <a:endParaRPr lang="en-GB" dirty="0" smtClean="0"/>
          </a:p>
          <a:p>
            <a:pPr>
              <a:buNone/>
            </a:pPr>
            <a:r>
              <a:rPr lang="en-GB" dirty="0" smtClean="0"/>
              <a:t>1.Oral rehydration therapy to reduce diarrhoea related deaths</a:t>
            </a:r>
          </a:p>
          <a:p>
            <a:endParaRPr lang="en-GB" dirty="0" smtClean="0"/>
          </a:p>
          <a:p>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0" y="1600200"/>
            <a:ext cx="8964488" cy="5069160"/>
          </a:xfrm>
        </p:spPr>
        <p:txBody>
          <a:bodyPr/>
          <a:lstStyle/>
          <a:p>
            <a:pPr>
              <a:buNone/>
            </a:pPr>
            <a:r>
              <a:rPr lang="en-GB" dirty="0" smtClean="0"/>
              <a:t>2. Improvement of water and sanitation to reduce transmission and number of episodes of diarrhoea</a:t>
            </a:r>
          </a:p>
          <a:p>
            <a:endParaRPr lang="en-GB" dirty="0" smtClean="0"/>
          </a:p>
          <a:p>
            <a:pPr>
              <a:buNone/>
            </a:pPr>
            <a:r>
              <a:rPr lang="en-GB" dirty="0" smtClean="0"/>
              <a:t>3. Improved weaning practices and nutrition of children</a:t>
            </a:r>
          </a:p>
          <a:p>
            <a:endParaRPr lang="en-GB" dirty="0" smtClean="0"/>
          </a:p>
          <a:p>
            <a:pPr>
              <a:buNone/>
            </a:pPr>
            <a:r>
              <a:rPr lang="en-GB" dirty="0" smtClean="0"/>
              <a:t>4. Investigation of diarrhoea outbreaks</a:t>
            </a:r>
          </a:p>
          <a:p>
            <a:endParaRPr lang="en-GB"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lstStyle/>
          <a:p>
            <a:pPr>
              <a:buNone/>
            </a:pPr>
            <a:r>
              <a:rPr lang="en-GB" dirty="0" smtClean="0"/>
              <a:t>5. Immunization against measles</a:t>
            </a:r>
          </a:p>
          <a:p>
            <a:pPr>
              <a:buNone/>
            </a:pPr>
            <a:endParaRPr lang="en-GB" dirty="0" smtClean="0"/>
          </a:p>
          <a:p>
            <a:pPr>
              <a:buNone/>
            </a:pPr>
            <a:r>
              <a:rPr lang="en-GB" dirty="0" smtClean="0"/>
              <a:t>6. Sustained breastfeeding</a:t>
            </a:r>
          </a:p>
          <a:p>
            <a:pPr>
              <a:buNone/>
            </a:pPr>
            <a:endParaRPr lang="en-GB" dirty="0" smtClean="0"/>
          </a:p>
          <a:p>
            <a:pPr>
              <a:buNone/>
            </a:pPr>
            <a:r>
              <a:rPr lang="en-GB" dirty="0" smtClean="0"/>
              <a:t>7. Antenatal care reduce low </a:t>
            </a:r>
            <a:r>
              <a:rPr lang="en-GB" dirty="0" err="1" smtClean="0"/>
              <a:t>birthweight</a:t>
            </a:r>
            <a:endParaRPr lang="en-GB"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0" y="980728"/>
            <a:ext cx="9144000" cy="5877272"/>
          </a:xfrm>
        </p:spPr>
        <p:txBody>
          <a:bodyPr/>
          <a:lstStyle/>
          <a:p>
            <a:r>
              <a:rPr lang="en-GB" dirty="0" smtClean="0">
                <a:solidFill>
                  <a:srgbClr val="FF0000"/>
                </a:solidFill>
              </a:rPr>
              <a:t>BACILLARY DYSENTRY (shigellosis)</a:t>
            </a:r>
          </a:p>
          <a:p>
            <a:r>
              <a:rPr lang="en-GB" dirty="0" smtClean="0">
                <a:solidFill>
                  <a:srgbClr val="0070C0"/>
                </a:solidFill>
              </a:rPr>
              <a:t>Introduction:</a:t>
            </a:r>
          </a:p>
          <a:p>
            <a:r>
              <a:rPr lang="en-GB" dirty="0" smtClean="0"/>
              <a:t>Is an </a:t>
            </a:r>
            <a:r>
              <a:rPr lang="en-GB" dirty="0" smtClean="0">
                <a:solidFill>
                  <a:srgbClr val="FF0000"/>
                </a:solidFill>
              </a:rPr>
              <a:t>acute diarrhoeal </a:t>
            </a:r>
            <a:r>
              <a:rPr lang="en-GB" dirty="0" smtClean="0"/>
              <a:t>disease characterised by bloody stools, fever, vomiting and abdominal cramps.</a:t>
            </a:r>
          </a:p>
          <a:p>
            <a:r>
              <a:rPr lang="en-GB" dirty="0" smtClean="0"/>
              <a:t>Common in areas where sanitation conditions are poor </a:t>
            </a:r>
          </a:p>
          <a:p>
            <a:r>
              <a:rPr lang="en-GB" dirty="0" smtClean="0"/>
              <a:t>Factors to its occurrence are methods used in the disposal of faeces, availability of water, fly population, seasonal changes and nutrition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HOW CASE DEFINITION ARE USED</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fontScale="85000" lnSpcReduction="10000"/>
          </a:bodyPr>
          <a:lstStyle/>
          <a:p>
            <a:r>
              <a:rPr lang="en-GB" dirty="0" smtClean="0"/>
              <a:t>A case definition defines a case by placing limits on time, person and place. </a:t>
            </a:r>
            <a:r>
              <a:rPr lang="en-GB" dirty="0" smtClean="0">
                <a:solidFill>
                  <a:srgbClr val="FF0000"/>
                </a:solidFill>
              </a:rPr>
              <a:t>HOW?</a:t>
            </a:r>
          </a:p>
          <a:p>
            <a:pPr>
              <a:buNone/>
            </a:pPr>
            <a:endParaRPr lang="en-GB" dirty="0" smtClean="0">
              <a:solidFill>
                <a:srgbClr val="FF0000"/>
              </a:solidFill>
            </a:endParaRPr>
          </a:p>
          <a:p>
            <a:r>
              <a:rPr lang="en-GB" baseline="30000" dirty="0" smtClean="0"/>
              <a:t> </a:t>
            </a:r>
            <a:r>
              <a:rPr lang="en-GB" dirty="0" smtClean="0">
                <a:solidFill>
                  <a:srgbClr val="FF0000"/>
                </a:solidFill>
              </a:rPr>
              <a:t>Time criteria </a:t>
            </a:r>
            <a:r>
              <a:rPr lang="en-GB" dirty="0" smtClean="0"/>
              <a:t>may include all cases of a disease identified from a certain period of time, for example, January 1, 2008 to March 1, 2008.</a:t>
            </a:r>
          </a:p>
          <a:p>
            <a:pPr>
              <a:buNone/>
            </a:pPr>
            <a:endParaRPr lang="en-GB" dirty="0" smtClean="0"/>
          </a:p>
          <a:p>
            <a:r>
              <a:rPr lang="en-GB" dirty="0" smtClean="0"/>
              <a:t> </a:t>
            </a:r>
            <a:r>
              <a:rPr lang="en-GB" dirty="0" smtClean="0">
                <a:solidFill>
                  <a:srgbClr val="FF0000"/>
                </a:solidFill>
              </a:rPr>
              <a:t>Person criteria </a:t>
            </a:r>
            <a:r>
              <a:rPr lang="en-GB" dirty="0" smtClean="0"/>
              <a:t>may include age, gender, ethnicity, and clinical characteristics such as symptoms </a:t>
            </a:r>
            <a:r>
              <a:rPr lang="en-GB" dirty="0" smtClean="0">
                <a:solidFill>
                  <a:srgbClr val="FF0000"/>
                </a:solidFill>
              </a:rPr>
              <a:t>(e.g. cough and fever) </a:t>
            </a:r>
            <a:r>
              <a:rPr lang="en-GB" dirty="0" smtClean="0"/>
              <a:t>and the results of clinical tests (e.g. pneumonia on chest X-ray).</a:t>
            </a:r>
          </a:p>
          <a:p>
            <a:pPr>
              <a:buNone/>
            </a:pPr>
            <a:endParaRPr lang="en-GB" dirty="0" smtClean="0"/>
          </a:p>
          <a:p>
            <a:r>
              <a:rPr lang="en-GB" dirty="0" smtClean="0">
                <a:solidFill>
                  <a:srgbClr val="FF0000"/>
                </a:solidFill>
              </a:rPr>
              <a:t>Place criteria </a:t>
            </a:r>
            <a:r>
              <a:rPr lang="en-GB" dirty="0" smtClean="0"/>
              <a:t>will usually specify a geographical entity/unit such as a town, state, or country, but may be as small as an institution, a school class, or a restaurant.</a:t>
            </a:r>
          </a:p>
          <a:p>
            <a:endParaRPr lang="en-GB"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Group at risk</a:t>
            </a:r>
          </a:p>
          <a:p>
            <a:r>
              <a:rPr lang="en-GB" dirty="0" smtClean="0"/>
              <a:t>Poorly nourished children </a:t>
            </a:r>
          </a:p>
          <a:p>
            <a:endParaRPr lang="en-GB" dirty="0" smtClean="0"/>
          </a:p>
          <a:p>
            <a:r>
              <a:rPr lang="en-GB" dirty="0" smtClean="0"/>
              <a:t>Old people</a:t>
            </a:r>
          </a:p>
          <a:p>
            <a:endParaRPr lang="en-GB" dirty="0" smtClean="0"/>
          </a:p>
          <a:p>
            <a:r>
              <a:rPr lang="en-GB" dirty="0" smtClean="0"/>
              <a:t>Undernourished groups living in poor &amp; overcrowded conditions such as prisoners, refugee</a:t>
            </a:r>
          </a:p>
          <a:p>
            <a:endParaRPr lang="en-GB" dirty="0" smtClean="0"/>
          </a:p>
          <a:p>
            <a:r>
              <a:rPr lang="en-GB" dirty="0" smtClean="0"/>
              <a:t>Immune-suppressed patients</a:t>
            </a:r>
            <a:endParaRPr lang="en-GB"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endParaRPr lang="en-GB" dirty="0"/>
          </a:p>
        </p:txBody>
      </p:sp>
      <p:sp>
        <p:nvSpPr>
          <p:cNvPr id="3" name="Content Placeholder 2"/>
          <p:cNvSpPr>
            <a:spLocks noGrp="1"/>
          </p:cNvSpPr>
          <p:nvPr>
            <p:ph idx="1"/>
          </p:nvPr>
        </p:nvSpPr>
        <p:spPr>
          <a:xfrm>
            <a:off x="0" y="908720"/>
            <a:ext cx="9144000" cy="5949280"/>
          </a:xfrm>
        </p:spPr>
        <p:txBody>
          <a:bodyPr>
            <a:normAutofit fontScale="92500" lnSpcReduction="10000"/>
          </a:bodyPr>
          <a:lstStyle/>
          <a:p>
            <a:r>
              <a:rPr lang="en-GB" dirty="0" smtClean="0">
                <a:solidFill>
                  <a:srgbClr val="FF0000"/>
                </a:solidFill>
              </a:rPr>
              <a:t>Epidemiology</a:t>
            </a:r>
            <a:r>
              <a:rPr lang="en-GB" dirty="0" smtClean="0"/>
              <a:t> </a:t>
            </a:r>
          </a:p>
          <a:p>
            <a:r>
              <a:rPr lang="en-GB" dirty="0" smtClean="0"/>
              <a:t>Bacillary dysentery is caused by non-motile Gram-negative bacilli of </a:t>
            </a:r>
            <a:r>
              <a:rPr lang="en-GB" i="1" dirty="0" err="1" smtClean="0"/>
              <a:t>shigella</a:t>
            </a:r>
            <a:r>
              <a:rPr lang="en-GB" i="1" dirty="0" smtClean="0"/>
              <a:t> </a:t>
            </a:r>
            <a:r>
              <a:rPr lang="en-GB" i="1" dirty="0" err="1" smtClean="0"/>
              <a:t>spp</a:t>
            </a:r>
            <a:endParaRPr lang="en-GB" i="1" dirty="0" smtClean="0"/>
          </a:p>
          <a:p>
            <a:endParaRPr lang="en-GB" i="1" dirty="0" smtClean="0"/>
          </a:p>
          <a:p>
            <a:r>
              <a:rPr lang="en-GB" dirty="0" smtClean="0"/>
              <a:t>Those responsible for outbreaks include:</a:t>
            </a:r>
          </a:p>
          <a:p>
            <a:r>
              <a:rPr lang="en-GB" i="1" dirty="0" err="1" smtClean="0"/>
              <a:t>Shigella</a:t>
            </a:r>
            <a:r>
              <a:rPr lang="en-GB" i="1" dirty="0" smtClean="0"/>
              <a:t> </a:t>
            </a:r>
            <a:r>
              <a:rPr lang="en-GB" i="1" dirty="0" err="1" smtClean="0"/>
              <a:t>sonnei</a:t>
            </a:r>
            <a:endParaRPr lang="en-GB" i="1" dirty="0" smtClean="0"/>
          </a:p>
          <a:p>
            <a:r>
              <a:rPr lang="en-GB" i="1" dirty="0" err="1" smtClean="0">
                <a:solidFill>
                  <a:srgbClr val="FF0000"/>
                </a:solidFill>
              </a:rPr>
              <a:t>S.dysenteriae</a:t>
            </a:r>
            <a:endParaRPr lang="en-GB" i="1" dirty="0" smtClean="0">
              <a:solidFill>
                <a:srgbClr val="FF0000"/>
              </a:solidFill>
            </a:endParaRPr>
          </a:p>
          <a:p>
            <a:r>
              <a:rPr lang="en-GB" i="1" dirty="0" err="1" smtClean="0"/>
              <a:t>S.flexneri</a:t>
            </a:r>
            <a:r>
              <a:rPr lang="en-GB" i="1" dirty="0" smtClean="0"/>
              <a:t> </a:t>
            </a:r>
          </a:p>
          <a:p>
            <a:endParaRPr lang="en-GB" i="1" dirty="0" smtClean="0"/>
          </a:p>
          <a:p>
            <a:r>
              <a:rPr lang="en-GB" dirty="0" smtClean="0"/>
              <a:t>Human are the only reservoir</a:t>
            </a:r>
          </a:p>
          <a:p>
            <a:r>
              <a:rPr lang="en-GB" dirty="0" smtClean="0"/>
              <a:t>Following infection, people may be asymptomatic carriers for up to 3 months</a:t>
            </a:r>
            <a:endParaRPr lang="en-GB"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FF0000"/>
                </a:solidFill>
              </a:rPr>
              <a:t>Transmission </a:t>
            </a:r>
          </a:p>
          <a:p>
            <a:r>
              <a:rPr lang="en-GB" dirty="0" smtClean="0"/>
              <a:t>By faecal oral contact</a:t>
            </a:r>
          </a:p>
          <a:p>
            <a:endParaRPr lang="en-GB" dirty="0" smtClean="0"/>
          </a:p>
          <a:p>
            <a:r>
              <a:rPr lang="en-GB" dirty="0" smtClean="0"/>
              <a:t>The disease multiply in food.</a:t>
            </a:r>
          </a:p>
          <a:p>
            <a:endParaRPr lang="en-GB" dirty="0" smtClean="0"/>
          </a:p>
          <a:p>
            <a:r>
              <a:rPr lang="en-GB" dirty="0" smtClean="0"/>
              <a:t>The food may be contaminated directly by flies or unwashed hands carrying the bacteria or unwashed dishes</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4997152"/>
          </a:xfrm>
        </p:spPr>
        <p:txBody>
          <a:bodyPr/>
          <a:lstStyle/>
          <a:p>
            <a:r>
              <a:rPr lang="en-GB" dirty="0" smtClean="0"/>
              <a:t>Children form the main reservoir of infection because they often defecate in and around the houses.</a:t>
            </a:r>
          </a:p>
          <a:p>
            <a:endParaRPr lang="en-GB" dirty="0" smtClean="0"/>
          </a:p>
          <a:p>
            <a:r>
              <a:rPr lang="en-GB" dirty="0" smtClean="0"/>
              <a:t>As the bacilli are present in the stool of children, contamination of food and water can easily occur</a:t>
            </a:r>
          </a:p>
          <a:p>
            <a:endParaRPr lang="en-GB"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620688"/>
            <a:ext cx="9144000" cy="5976664"/>
          </a:xfrm>
        </p:spPr>
        <p:txBody>
          <a:bodyPr>
            <a:normAutofit/>
          </a:bodyPr>
          <a:lstStyle/>
          <a:p>
            <a:r>
              <a:rPr lang="en-GB" dirty="0" smtClean="0">
                <a:solidFill>
                  <a:srgbClr val="FF0000"/>
                </a:solidFill>
              </a:rPr>
              <a:t>CLINICAL PICTURE</a:t>
            </a:r>
          </a:p>
          <a:p>
            <a:r>
              <a:rPr lang="en-GB" dirty="0" smtClean="0"/>
              <a:t>The Incubation period is short 1-4 days</a:t>
            </a:r>
          </a:p>
          <a:p>
            <a:endParaRPr lang="en-GB" dirty="0" smtClean="0"/>
          </a:p>
          <a:p>
            <a:r>
              <a:rPr lang="en-GB" dirty="0" smtClean="0"/>
              <a:t>Mild diarrhoea in well nourished adult</a:t>
            </a:r>
          </a:p>
          <a:p>
            <a:endParaRPr lang="en-GB" dirty="0" smtClean="0"/>
          </a:p>
          <a:p>
            <a:r>
              <a:rPr lang="en-GB" dirty="0" smtClean="0"/>
              <a:t>In undernourished child, it may result in a fatal disease</a:t>
            </a:r>
          </a:p>
          <a:p>
            <a:endParaRPr lang="en-GB" dirty="0" smtClean="0"/>
          </a:p>
          <a:p>
            <a:r>
              <a:rPr lang="en-GB" dirty="0" smtClean="0"/>
              <a:t>Onset is sudden with fever, colicky abdominal pain and diarrhoea.</a:t>
            </a:r>
          </a:p>
          <a:p>
            <a:endParaRPr lang="en-GB"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fontScale="92500" lnSpcReduction="10000"/>
          </a:bodyPr>
          <a:lstStyle/>
          <a:p>
            <a:r>
              <a:rPr lang="en-GB" dirty="0" smtClean="0"/>
              <a:t>After few motions the diarrhoea stops and dysentery syndrome sets in characterised by </a:t>
            </a:r>
            <a:r>
              <a:rPr lang="en-GB" dirty="0" smtClean="0">
                <a:solidFill>
                  <a:srgbClr val="FF0000"/>
                </a:solidFill>
              </a:rPr>
              <a:t>abdominal cramps </a:t>
            </a:r>
            <a:r>
              <a:rPr lang="en-GB" dirty="0" smtClean="0"/>
              <a:t>and </a:t>
            </a:r>
            <a:r>
              <a:rPr lang="en-GB" dirty="0" err="1" smtClean="0">
                <a:solidFill>
                  <a:srgbClr val="FF0000"/>
                </a:solidFill>
              </a:rPr>
              <a:t>tenesmus</a:t>
            </a:r>
            <a:r>
              <a:rPr lang="en-GB" dirty="0" smtClean="0"/>
              <a:t> (</a:t>
            </a:r>
            <a:r>
              <a:rPr lang="en-GB" dirty="0" smtClean="0">
                <a:solidFill>
                  <a:srgbClr val="0070C0"/>
                </a:solidFill>
              </a:rPr>
              <a:t>is painful contractions of the sphincter </a:t>
            </a:r>
            <a:r>
              <a:rPr lang="en-GB" dirty="0" err="1" smtClean="0">
                <a:solidFill>
                  <a:srgbClr val="0070C0"/>
                </a:solidFill>
              </a:rPr>
              <a:t>ani</a:t>
            </a:r>
            <a:r>
              <a:rPr lang="en-GB" dirty="0" smtClean="0">
                <a:solidFill>
                  <a:srgbClr val="0070C0"/>
                </a:solidFill>
              </a:rPr>
              <a:t>, producing irresistible and </a:t>
            </a:r>
            <a:r>
              <a:rPr lang="en-GB" dirty="0" err="1" smtClean="0">
                <a:solidFill>
                  <a:srgbClr val="0070C0"/>
                </a:solidFill>
              </a:rPr>
              <a:t>continous</a:t>
            </a:r>
            <a:r>
              <a:rPr lang="en-GB" dirty="0" smtClean="0">
                <a:solidFill>
                  <a:srgbClr val="0070C0"/>
                </a:solidFill>
              </a:rPr>
              <a:t> urge to </a:t>
            </a:r>
            <a:r>
              <a:rPr lang="en-GB" dirty="0" err="1" smtClean="0">
                <a:solidFill>
                  <a:srgbClr val="0070C0"/>
                </a:solidFill>
              </a:rPr>
              <a:t>defaecate</a:t>
            </a:r>
            <a:r>
              <a:rPr lang="en-GB" dirty="0" smtClean="0">
                <a:solidFill>
                  <a:srgbClr val="0070C0"/>
                </a:solidFill>
              </a:rPr>
              <a:t>,</a:t>
            </a:r>
          </a:p>
          <a:p>
            <a:endParaRPr lang="en-GB" dirty="0" smtClean="0">
              <a:solidFill>
                <a:srgbClr val="0070C0"/>
              </a:solidFill>
            </a:endParaRPr>
          </a:p>
          <a:p>
            <a:r>
              <a:rPr lang="en-GB" dirty="0" smtClean="0">
                <a:solidFill>
                  <a:srgbClr val="0070C0"/>
                </a:solidFill>
              </a:rPr>
              <a:t> </a:t>
            </a:r>
            <a:r>
              <a:rPr lang="en-GB" dirty="0" smtClean="0"/>
              <a:t>However no faecal matter is produced only small mucous and blood.</a:t>
            </a:r>
          </a:p>
          <a:p>
            <a:endParaRPr lang="en-GB" dirty="0" smtClean="0"/>
          </a:p>
          <a:p>
            <a:r>
              <a:rPr lang="en-GB" dirty="0" smtClean="0"/>
              <a:t>Vomiting</a:t>
            </a:r>
          </a:p>
          <a:p>
            <a:endParaRPr lang="en-GB" dirty="0" smtClean="0"/>
          </a:p>
          <a:p>
            <a:r>
              <a:rPr lang="en-GB" dirty="0" smtClean="0"/>
              <a:t>Convulsions may occur in children</a:t>
            </a:r>
          </a:p>
          <a:p>
            <a:endParaRPr lang="en-GB"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lstStyle/>
          <a:p>
            <a:r>
              <a:rPr lang="en-GB" dirty="0" smtClean="0"/>
              <a:t>Dehydration is common and may cause muscle craps, </a:t>
            </a:r>
            <a:r>
              <a:rPr lang="en-GB" dirty="0" err="1" smtClean="0"/>
              <a:t>oliguria</a:t>
            </a:r>
            <a:r>
              <a:rPr lang="en-GB" dirty="0" smtClean="0"/>
              <a:t> (reduced urine output) and shock</a:t>
            </a:r>
          </a:p>
          <a:p>
            <a:pPr>
              <a:buNone/>
            </a:pPr>
            <a:endParaRPr lang="en-GB" dirty="0" smtClean="0"/>
          </a:p>
          <a:p>
            <a:r>
              <a:rPr lang="en-GB" dirty="0" smtClean="0">
                <a:solidFill>
                  <a:srgbClr val="FF0000"/>
                </a:solidFill>
              </a:rPr>
              <a:t>Diagnosis </a:t>
            </a:r>
          </a:p>
          <a:p>
            <a:r>
              <a:rPr lang="en-GB" dirty="0" smtClean="0"/>
              <a:t>Confirmed by a positive stool culture for </a:t>
            </a:r>
            <a:r>
              <a:rPr lang="en-GB" i="1" dirty="0" err="1" smtClean="0">
                <a:solidFill>
                  <a:srgbClr val="FF0000"/>
                </a:solidFill>
              </a:rPr>
              <a:t>shigella</a:t>
            </a:r>
            <a:r>
              <a:rPr lang="en-GB" i="1" dirty="0" smtClean="0">
                <a:solidFill>
                  <a:srgbClr val="FF0000"/>
                </a:solidFill>
              </a:rPr>
              <a:t> </a:t>
            </a:r>
            <a:r>
              <a:rPr lang="en-GB" i="1" dirty="0" err="1" smtClean="0">
                <a:solidFill>
                  <a:srgbClr val="FF0000"/>
                </a:solidFill>
              </a:rPr>
              <a:t>spp</a:t>
            </a:r>
            <a:endParaRPr lang="en-GB" i="1" dirty="0" smtClean="0">
              <a:solidFill>
                <a:srgbClr val="FF0000"/>
              </a:solidFill>
            </a:endParaRPr>
          </a:p>
          <a:p>
            <a:endParaRPr lang="en-GB" dirty="0" smtClean="0"/>
          </a:p>
          <a:p>
            <a:endParaRPr lang="en-GB"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FF0000"/>
                </a:solidFill>
              </a:rPr>
              <a:t>Management/Treatment</a:t>
            </a:r>
          </a:p>
          <a:p>
            <a:r>
              <a:rPr lang="en-GB" dirty="0" smtClean="0"/>
              <a:t>Prevention or treatment of dehydration is all that is necessary in mild infection</a:t>
            </a:r>
          </a:p>
          <a:p>
            <a:endParaRPr lang="en-GB" dirty="0" smtClean="0"/>
          </a:p>
          <a:p>
            <a:r>
              <a:rPr lang="en-GB" dirty="0" smtClean="0"/>
              <a:t>In severe infection, rehydration must be combined with antibiotics</a:t>
            </a:r>
          </a:p>
          <a:p>
            <a:endParaRPr lang="en-GB" dirty="0" smtClean="0"/>
          </a:p>
          <a:p>
            <a:r>
              <a:rPr lang="en-GB" dirty="0" err="1" smtClean="0"/>
              <a:t>Spasmolytics</a:t>
            </a:r>
            <a:r>
              <a:rPr lang="en-GB" dirty="0" smtClean="0"/>
              <a:t> will relieve pain</a:t>
            </a:r>
          </a:p>
          <a:p>
            <a:endParaRPr lang="en-GB" dirty="0" smtClean="0"/>
          </a:p>
          <a:p>
            <a:r>
              <a:rPr lang="en-GB" dirty="0" err="1" smtClean="0"/>
              <a:t>Fluoroquinolones</a:t>
            </a:r>
            <a:r>
              <a:rPr lang="en-GB" dirty="0" smtClean="0"/>
              <a:t> such as </a:t>
            </a:r>
            <a:r>
              <a:rPr lang="en-GB" dirty="0" err="1" smtClean="0"/>
              <a:t>ciprofloxain</a:t>
            </a:r>
            <a:endParaRPr lang="en-GB" dirty="0" smtClean="0"/>
          </a:p>
          <a:p>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a:bodyPr>
          <a:lstStyle/>
          <a:p>
            <a:r>
              <a:rPr lang="en-GB" dirty="0" smtClean="0">
                <a:solidFill>
                  <a:srgbClr val="FF0000"/>
                </a:solidFill>
              </a:rPr>
              <a:t>Prevention and control</a:t>
            </a:r>
          </a:p>
          <a:p>
            <a:r>
              <a:rPr lang="en-GB" dirty="0" smtClean="0"/>
              <a:t>Take antibiotics as prescribed</a:t>
            </a:r>
          </a:p>
          <a:p>
            <a:endParaRPr lang="en-GB" dirty="0" smtClean="0"/>
          </a:p>
          <a:p>
            <a:r>
              <a:rPr lang="en-GB" dirty="0" smtClean="0"/>
              <a:t>Dispose off faeces adequately </a:t>
            </a:r>
          </a:p>
          <a:p>
            <a:endParaRPr lang="en-GB" dirty="0" smtClean="0"/>
          </a:p>
          <a:p>
            <a:r>
              <a:rPr lang="en-GB" dirty="0" smtClean="0"/>
              <a:t>Whenever there is an outbreak of the diseases, check the water supply.</a:t>
            </a:r>
          </a:p>
          <a:p>
            <a:endParaRPr lang="en-GB" dirty="0" smtClean="0"/>
          </a:p>
          <a:p>
            <a:r>
              <a:rPr lang="en-GB" dirty="0" smtClean="0"/>
              <a:t>Give health education on use of latrines, safe water, safe food, refuse disposal and personal hygiene.</a:t>
            </a:r>
          </a:p>
          <a:p>
            <a:endParaRPr lang="en-GB" dirty="0" smtClean="0"/>
          </a:p>
          <a:p>
            <a:endParaRPr lang="en-GB"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At village development committee meetings stress the importance of prolonged breastfeeding etc</a:t>
            </a:r>
          </a:p>
          <a:p>
            <a:endParaRPr lang="en-GB" dirty="0" smtClean="0"/>
          </a:p>
          <a:p>
            <a:r>
              <a:rPr lang="en-GB" dirty="0" smtClean="0"/>
              <a:t>Inspect public eating places, markets and boarding institutions (schools, camps)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96752"/>
            <a:ext cx="9144000" cy="5661248"/>
          </a:xfrm>
        </p:spPr>
        <p:txBody>
          <a:bodyPr>
            <a:normAutofit lnSpcReduction="10000"/>
          </a:bodyPr>
          <a:lstStyle/>
          <a:p>
            <a:r>
              <a:rPr lang="en-GB" dirty="0" smtClean="0"/>
              <a:t>Case definitions are often used to label individuals as </a:t>
            </a:r>
            <a:r>
              <a:rPr lang="en-GB" dirty="0" smtClean="0">
                <a:solidFill>
                  <a:srgbClr val="FF0000"/>
                </a:solidFill>
              </a:rPr>
              <a:t>suspect, probable, or confirmed </a:t>
            </a:r>
            <a:r>
              <a:rPr lang="en-GB" dirty="0" smtClean="0"/>
              <a:t>cases according to clinical, epidemiological and laboratory test </a:t>
            </a:r>
          </a:p>
          <a:p>
            <a:pPr>
              <a:buNone/>
            </a:pPr>
            <a:endParaRPr lang="en-GB" dirty="0" smtClean="0"/>
          </a:p>
          <a:p>
            <a:r>
              <a:rPr lang="en-GB" dirty="0" smtClean="0"/>
              <a:t>For example, in the investigation of an outbreak of pneumococcal pneumonia in a nursing home the case definition may be specified as:</a:t>
            </a:r>
          </a:p>
          <a:p>
            <a:pPr>
              <a:buNone/>
            </a:pPr>
            <a:endParaRPr lang="en-GB" dirty="0" smtClean="0"/>
          </a:p>
          <a:p>
            <a:r>
              <a:rPr lang="en-GB" b="1" dirty="0" smtClean="0">
                <a:solidFill>
                  <a:srgbClr val="FF0000"/>
                </a:solidFill>
              </a:rPr>
              <a:t>Suspect Case:</a:t>
            </a:r>
            <a:r>
              <a:rPr lang="en-GB" dirty="0" smtClean="0">
                <a:solidFill>
                  <a:srgbClr val="FF0000"/>
                </a:solidFill>
              </a:rPr>
              <a:t> </a:t>
            </a:r>
            <a:r>
              <a:rPr lang="en-GB" dirty="0" smtClean="0"/>
              <a:t>These are cases in which recovery is adequate/achieved but illness cannot be fully explained by an alternative diagnosis</a:t>
            </a:r>
          </a:p>
          <a:p>
            <a:pPr>
              <a:buNone/>
            </a:pPr>
            <a:endParaRPr lang="en-GB" dirty="0" smtClean="0"/>
          </a:p>
          <a:p>
            <a:endParaRPr lang="en-GB"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fontScale="92500" lnSpcReduction="20000"/>
          </a:bodyPr>
          <a:lstStyle/>
          <a:p>
            <a:r>
              <a:rPr lang="en-GB" dirty="0" smtClean="0">
                <a:solidFill>
                  <a:srgbClr val="00B050"/>
                </a:solidFill>
              </a:rPr>
              <a:t>COMPYLOBACTER JEJUNI INFECTION</a:t>
            </a:r>
          </a:p>
          <a:p>
            <a:r>
              <a:rPr lang="en-GB" dirty="0" smtClean="0">
                <a:solidFill>
                  <a:srgbClr val="00B050"/>
                </a:solidFill>
              </a:rPr>
              <a:t>Introduction:</a:t>
            </a:r>
          </a:p>
          <a:p>
            <a:r>
              <a:rPr lang="en-GB" dirty="0" smtClean="0">
                <a:solidFill>
                  <a:srgbClr val="00B050"/>
                </a:solidFill>
              </a:rPr>
              <a:t>Is an enteric Gram-negative </a:t>
            </a:r>
            <a:r>
              <a:rPr lang="en-GB" dirty="0" smtClean="0">
                <a:solidFill>
                  <a:srgbClr val="FF0000"/>
                </a:solidFill>
              </a:rPr>
              <a:t>micro-</a:t>
            </a:r>
            <a:r>
              <a:rPr lang="en-GB" dirty="0" err="1" smtClean="0">
                <a:solidFill>
                  <a:srgbClr val="FF0000"/>
                </a:solidFill>
              </a:rPr>
              <a:t>aerophilic</a:t>
            </a:r>
            <a:r>
              <a:rPr lang="en-GB" dirty="0" smtClean="0">
                <a:solidFill>
                  <a:srgbClr val="FF0000"/>
                </a:solidFill>
              </a:rPr>
              <a:t> bacterium</a:t>
            </a:r>
          </a:p>
          <a:p>
            <a:r>
              <a:rPr lang="en-GB" dirty="0" smtClean="0">
                <a:solidFill>
                  <a:srgbClr val="00B050"/>
                </a:solidFill>
              </a:rPr>
              <a:t>Caused by </a:t>
            </a:r>
            <a:r>
              <a:rPr lang="en-GB" i="1" dirty="0" smtClean="0">
                <a:solidFill>
                  <a:srgbClr val="00B050"/>
                </a:solidFill>
              </a:rPr>
              <a:t>Campylobacter </a:t>
            </a:r>
            <a:r>
              <a:rPr lang="en-GB" i="1" dirty="0" err="1" smtClean="0">
                <a:solidFill>
                  <a:srgbClr val="00B050"/>
                </a:solidFill>
              </a:rPr>
              <a:t>jejuni</a:t>
            </a:r>
            <a:r>
              <a:rPr lang="en-GB" i="1" dirty="0" smtClean="0">
                <a:solidFill>
                  <a:srgbClr val="00B050"/>
                </a:solidFill>
              </a:rPr>
              <a:t> </a:t>
            </a:r>
          </a:p>
          <a:p>
            <a:endParaRPr lang="en-GB" i="1" dirty="0" smtClean="0">
              <a:solidFill>
                <a:srgbClr val="00B050"/>
              </a:solidFill>
            </a:endParaRPr>
          </a:p>
          <a:p>
            <a:r>
              <a:rPr lang="en-GB" dirty="0" smtClean="0">
                <a:solidFill>
                  <a:srgbClr val="00B050"/>
                </a:solidFill>
              </a:rPr>
              <a:t>Presents with various symptoms ranging from mild gastro-enteritis to severe dysentery</a:t>
            </a:r>
          </a:p>
          <a:p>
            <a:endParaRPr lang="en-GB" dirty="0" smtClean="0">
              <a:solidFill>
                <a:srgbClr val="00B050"/>
              </a:solidFill>
            </a:endParaRPr>
          </a:p>
          <a:p>
            <a:r>
              <a:rPr lang="en-GB" dirty="0" smtClean="0">
                <a:solidFill>
                  <a:srgbClr val="00B050"/>
                </a:solidFill>
              </a:rPr>
              <a:t>Asymptomatic carriers may serve as a significant reservoir for the infection</a:t>
            </a:r>
          </a:p>
          <a:p>
            <a:endParaRPr lang="en-GB" dirty="0" smtClean="0">
              <a:solidFill>
                <a:srgbClr val="00B050"/>
              </a:solidFill>
            </a:endParaRPr>
          </a:p>
          <a:p>
            <a:r>
              <a:rPr lang="en-GB" dirty="0" smtClean="0">
                <a:solidFill>
                  <a:srgbClr val="00B050"/>
                </a:solidFill>
              </a:rPr>
              <a:t>In many countries this organism is becoming recognised as an important cause of </a:t>
            </a:r>
            <a:r>
              <a:rPr lang="en-GB" dirty="0" smtClean="0">
                <a:solidFill>
                  <a:srgbClr val="FF0000"/>
                </a:solidFill>
              </a:rPr>
              <a:t>bloody diarrhoea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50106"/>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124744"/>
            <a:ext cx="9144000" cy="5733256"/>
          </a:xfrm>
        </p:spPr>
        <p:txBody>
          <a:bodyPr>
            <a:normAutofit lnSpcReduction="10000"/>
          </a:bodyPr>
          <a:lstStyle/>
          <a:p>
            <a:r>
              <a:rPr lang="en-GB" dirty="0" smtClean="0"/>
              <a:t>The disease exist as a non-pathogen in cattle, sheep, pigs, dogs etc</a:t>
            </a:r>
          </a:p>
          <a:p>
            <a:endParaRPr lang="en-GB" dirty="0" smtClean="0"/>
          </a:p>
          <a:p>
            <a:r>
              <a:rPr lang="en-GB" dirty="0" smtClean="0"/>
              <a:t>Human may carry it as a commensal organism (asymptomatic carriers )</a:t>
            </a:r>
          </a:p>
          <a:p>
            <a:endParaRPr lang="en-GB" dirty="0" smtClean="0"/>
          </a:p>
          <a:p>
            <a:r>
              <a:rPr lang="en-GB" dirty="0" smtClean="0"/>
              <a:t>The disease is particularly common in children under 2 years of age</a:t>
            </a:r>
          </a:p>
          <a:p>
            <a:endParaRPr lang="en-GB" dirty="0" smtClean="0"/>
          </a:p>
          <a:p>
            <a:r>
              <a:rPr lang="en-GB" dirty="0" smtClean="0"/>
              <a:t>In many parts of Africa, poultry are a common source.</a:t>
            </a:r>
          </a:p>
          <a:p>
            <a:endParaRPr lang="en-GB"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fontScale="92500" lnSpcReduction="10000"/>
          </a:bodyPr>
          <a:lstStyle/>
          <a:p>
            <a:r>
              <a:rPr lang="en-GB" dirty="0" smtClean="0">
                <a:solidFill>
                  <a:srgbClr val="FF0000"/>
                </a:solidFill>
              </a:rPr>
              <a:t>Epidemiology</a:t>
            </a:r>
          </a:p>
          <a:p>
            <a:r>
              <a:rPr lang="en-GB" dirty="0" smtClean="0"/>
              <a:t>Ingestion of low bacterial loads (less than 500) is sufficient to cause clinical illness</a:t>
            </a:r>
          </a:p>
          <a:p>
            <a:endParaRPr lang="en-GB" dirty="0" smtClean="0"/>
          </a:p>
          <a:p>
            <a:r>
              <a:rPr lang="en-GB" dirty="0" smtClean="0"/>
              <a:t>Symptoms and signs are related to dose bacterial virulence as well as host factors like </a:t>
            </a:r>
            <a:r>
              <a:rPr lang="en-GB" dirty="0" smtClean="0">
                <a:solidFill>
                  <a:srgbClr val="FF0000"/>
                </a:solidFill>
              </a:rPr>
              <a:t>immune responses </a:t>
            </a:r>
          </a:p>
          <a:p>
            <a:endParaRPr lang="en-GB" dirty="0" smtClean="0">
              <a:solidFill>
                <a:srgbClr val="FF0000"/>
              </a:solidFill>
            </a:endParaRPr>
          </a:p>
          <a:p>
            <a:r>
              <a:rPr lang="en-GB" dirty="0" smtClean="0"/>
              <a:t>Low gastric pH (</a:t>
            </a:r>
            <a:r>
              <a:rPr lang="en-GB" dirty="0" smtClean="0">
                <a:solidFill>
                  <a:srgbClr val="FF0000"/>
                </a:solidFill>
              </a:rPr>
              <a:t>high acidity</a:t>
            </a:r>
            <a:r>
              <a:rPr lang="en-GB" dirty="0" smtClean="0"/>
              <a:t>) kills many of the bacteria</a:t>
            </a:r>
          </a:p>
          <a:p>
            <a:r>
              <a:rPr lang="en-GB" dirty="0" smtClean="0"/>
              <a:t>Once the bacteria have passed through the stomach , they colonise the distal small intestine and colon</a:t>
            </a:r>
          </a:p>
          <a:p>
            <a:endParaRPr lang="en-GB" dirty="0" smtClean="0"/>
          </a:p>
          <a:p>
            <a:r>
              <a:rPr lang="en-GB" dirty="0" smtClean="0"/>
              <a:t>The incubation period ranges from 1-7 days </a:t>
            </a:r>
          </a:p>
          <a:p>
            <a:endParaRPr lang="en-GB" dirty="0" smtClean="0"/>
          </a:p>
          <a:p>
            <a:endParaRPr lang="en-GB"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052736"/>
            <a:ext cx="9144000" cy="5805264"/>
          </a:xfrm>
        </p:spPr>
        <p:txBody>
          <a:bodyPr>
            <a:normAutofit lnSpcReduction="10000"/>
          </a:bodyPr>
          <a:lstStyle/>
          <a:p>
            <a:r>
              <a:rPr lang="en-GB" dirty="0" smtClean="0"/>
              <a:t>The bacteria may invade the intestinal wall, making small ulceration in the mucosa</a:t>
            </a:r>
          </a:p>
          <a:p>
            <a:pPr>
              <a:buNone/>
            </a:pPr>
            <a:endParaRPr lang="en-GB" dirty="0" smtClean="0"/>
          </a:p>
          <a:p>
            <a:r>
              <a:rPr lang="en-GB" dirty="0" smtClean="0"/>
              <a:t>Transient blood invasion may occur .</a:t>
            </a:r>
          </a:p>
          <a:p>
            <a:endParaRPr lang="en-GB" dirty="0" smtClean="0"/>
          </a:p>
          <a:p>
            <a:r>
              <a:rPr lang="en-GB" dirty="0" smtClean="0"/>
              <a:t>During this period large numbers of bacteria are shed into the stool.</a:t>
            </a:r>
          </a:p>
          <a:p>
            <a:pPr>
              <a:buNone/>
            </a:pPr>
            <a:endParaRPr lang="en-GB" dirty="0" smtClean="0"/>
          </a:p>
          <a:p>
            <a:r>
              <a:rPr lang="en-GB" dirty="0" smtClean="0"/>
              <a:t>Symptoms are related to the time taken for the intestines to be ulcerated and it usually </a:t>
            </a:r>
            <a:r>
              <a:rPr lang="en-GB" dirty="0" smtClean="0">
                <a:solidFill>
                  <a:srgbClr val="FF0000"/>
                </a:solidFill>
              </a:rPr>
              <a:t>last 1-3 weeks</a:t>
            </a:r>
            <a:endParaRPr lang="en-GB"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r>
              <a:rPr lang="en-GB" dirty="0" smtClean="0">
                <a:solidFill>
                  <a:srgbClr val="FF0000"/>
                </a:solidFill>
              </a:rPr>
              <a:t>Clinical picture</a:t>
            </a:r>
          </a:p>
          <a:p>
            <a:r>
              <a:rPr lang="en-GB" dirty="0" smtClean="0"/>
              <a:t>Abdominal pains</a:t>
            </a:r>
          </a:p>
          <a:p>
            <a:endParaRPr lang="en-GB" dirty="0" smtClean="0"/>
          </a:p>
          <a:p>
            <a:r>
              <a:rPr lang="en-GB" dirty="0" smtClean="0"/>
              <a:t>Diarrhoea and fever</a:t>
            </a:r>
          </a:p>
          <a:p>
            <a:endParaRPr lang="en-GB" dirty="0" smtClean="0"/>
          </a:p>
          <a:p>
            <a:r>
              <a:rPr lang="en-GB" dirty="0" smtClean="0"/>
              <a:t>Bloody stool are not common</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764704"/>
            <a:ext cx="9144000" cy="6093296"/>
          </a:xfrm>
        </p:spPr>
        <p:txBody>
          <a:bodyPr/>
          <a:lstStyle/>
          <a:p>
            <a:r>
              <a:rPr lang="en-GB" dirty="0" smtClean="0">
                <a:solidFill>
                  <a:srgbClr val="FF0000"/>
                </a:solidFill>
              </a:rPr>
              <a:t>DIAGNOSIS </a:t>
            </a:r>
          </a:p>
          <a:p>
            <a:r>
              <a:rPr lang="en-GB" dirty="0" smtClean="0"/>
              <a:t>Stool culture is one of the best procedure used to confirm the diagnosis</a:t>
            </a:r>
          </a:p>
          <a:p>
            <a:endParaRPr lang="en-GB" dirty="0" smtClean="0"/>
          </a:p>
          <a:p>
            <a:r>
              <a:rPr lang="en-GB" dirty="0" smtClean="0">
                <a:solidFill>
                  <a:srgbClr val="FF0000"/>
                </a:solidFill>
              </a:rPr>
              <a:t>MANAGEMENT/TREATMENT</a:t>
            </a:r>
          </a:p>
          <a:p>
            <a:r>
              <a:rPr lang="en-GB" dirty="0" smtClean="0">
                <a:solidFill>
                  <a:srgbClr val="0070C0"/>
                </a:solidFill>
              </a:rPr>
              <a:t>For severe illness give:</a:t>
            </a:r>
          </a:p>
          <a:p>
            <a:pPr marL="514350" indent="-514350">
              <a:buAutoNum type="arabicPeriod"/>
            </a:pPr>
            <a:r>
              <a:rPr lang="en-GB" dirty="0" smtClean="0"/>
              <a:t>Erythromycin 500mg orally QID for seven days.</a:t>
            </a:r>
          </a:p>
          <a:p>
            <a:pPr marL="514350" indent="-514350">
              <a:buAutoNum type="arabicPeriod"/>
            </a:pPr>
            <a:r>
              <a:rPr lang="en-GB" dirty="0" smtClean="0"/>
              <a:t>Tetracycline 500mg QID for one week </a:t>
            </a:r>
          </a:p>
          <a:p>
            <a:pPr marL="514350" indent="-514350">
              <a:buAutoNum type="arabicPeriod"/>
            </a:pPr>
            <a:r>
              <a:rPr lang="en-GB" dirty="0" smtClean="0"/>
              <a:t>Ciprofloxacin 500mg orally BD for 5days</a:t>
            </a:r>
            <a:endParaRPr lang="en-GB"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20688"/>
          </a:xfrm>
        </p:spPr>
        <p:txBody>
          <a:bodyPr>
            <a:normAutofit fontScale="90000"/>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692696"/>
            <a:ext cx="9144000" cy="6165304"/>
          </a:xfrm>
        </p:spPr>
        <p:txBody>
          <a:bodyPr>
            <a:normAutofit fontScale="92500" lnSpcReduction="20000"/>
          </a:bodyPr>
          <a:lstStyle/>
          <a:p>
            <a:r>
              <a:rPr lang="en-GB" dirty="0" smtClean="0">
                <a:solidFill>
                  <a:srgbClr val="FF0000"/>
                </a:solidFill>
              </a:rPr>
              <a:t>PREVENTION AND CONTROL</a:t>
            </a:r>
          </a:p>
          <a:p>
            <a:endParaRPr lang="en-GB" dirty="0" smtClean="0">
              <a:solidFill>
                <a:srgbClr val="FF0000"/>
              </a:solidFill>
            </a:endParaRPr>
          </a:p>
          <a:p>
            <a:r>
              <a:rPr lang="en-GB" dirty="0" smtClean="0"/>
              <a:t>Reducing household contamination by domestic animals</a:t>
            </a:r>
          </a:p>
          <a:p>
            <a:r>
              <a:rPr lang="en-GB" dirty="0" smtClean="0"/>
              <a:t>Improved food hygiene techniques</a:t>
            </a:r>
          </a:p>
          <a:p>
            <a:pPr>
              <a:buNone/>
            </a:pPr>
            <a:endParaRPr lang="en-GB" dirty="0" smtClean="0"/>
          </a:p>
          <a:p>
            <a:r>
              <a:rPr lang="en-GB" dirty="0" smtClean="0"/>
              <a:t>Environmental control including reducing the number of animals and poultry coming into houses and yard</a:t>
            </a:r>
          </a:p>
          <a:p>
            <a:pPr>
              <a:buNone/>
            </a:pPr>
            <a:endParaRPr lang="en-GB" dirty="0" smtClean="0"/>
          </a:p>
          <a:p>
            <a:r>
              <a:rPr lang="en-GB" dirty="0" smtClean="0"/>
              <a:t>Ensure poultry products are cooked properly</a:t>
            </a:r>
          </a:p>
          <a:p>
            <a:pPr>
              <a:buNone/>
            </a:pPr>
            <a:endParaRPr lang="en-GB" dirty="0" smtClean="0"/>
          </a:p>
          <a:p>
            <a:r>
              <a:rPr lang="en-GB" dirty="0" smtClean="0"/>
              <a:t>Regard all purchased chicken as potentially infected and observe good hygienic preparation &amp; cooking methods</a:t>
            </a:r>
            <a:endParaRPr lang="en-GB"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251520" y="836712"/>
            <a:ext cx="8712968" cy="5760640"/>
          </a:xfrm>
        </p:spPr>
        <p:txBody>
          <a:bodyPr>
            <a:normAutofit fontScale="85000" lnSpcReduction="20000"/>
          </a:bodyPr>
          <a:lstStyle/>
          <a:p>
            <a:r>
              <a:rPr lang="en-GB" dirty="0" smtClean="0">
                <a:solidFill>
                  <a:srgbClr val="FF0000"/>
                </a:solidFill>
              </a:rPr>
              <a:t>ASSIGNMENT 1.</a:t>
            </a:r>
          </a:p>
          <a:p>
            <a:r>
              <a:rPr lang="en-GB" dirty="0" smtClean="0"/>
              <a:t>  Poliomyelitis, -</a:t>
            </a:r>
            <a:r>
              <a:rPr lang="en-GB" dirty="0" err="1" smtClean="0"/>
              <a:t>grp</a:t>
            </a:r>
            <a:r>
              <a:rPr lang="en-GB" dirty="0" smtClean="0"/>
              <a:t> 1</a:t>
            </a:r>
          </a:p>
          <a:p>
            <a:r>
              <a:rPr lang="en-GB" dirty="0" smtClean="0"/>
              <a:t>Viral hepatitis-</a:t>
            </a:r>
            <a:r>
              <a:rPr lang="en-GB" dirty="0" err="1" smtClean="0"/>
              <a:t>grp</a:t>
            </a:r>
            <a:r>
              <a:rPr lang="en-GB" dirty="0" smtClean="0"/>
              <a:t> 2 &amp;5</a:t>
            </a:r>
          </a:p>
          <a:p>
            <a:r>
              <a:rPr lang="en-GB" dirty="0" smtClean="0"/>
              <a:t>trachoma, </a:t>
            </a:r>
            <a:r>
              <a:rPr lang="en-GB" dirty="0" err="1" smtClean="0"/>
              <a:t>grp</a:t>
            </a:r>
            <a:r>
              <a:rPr lang="en-GB" dirty="0" smtClean="0"/>
              <a:t> 3</a:t>
            </a:r>
          </a:p>
          <a:p>
            <a:r>
              <a:rPr lang="en-GB" dirty="0" smtClean="0"/>
              <a:t>acute bacterial conjunctivitis </a:t>
            </a:r>
            <a:r>
              <a:rPr lang="en-GB" dirty="0" err="1" smtClean="0"/>
              <a:t>grp</a:t>
            </a:r>
            <a:r>
              <a:rPr lang="en-GB" dirty="0" smtClean="0"/>
              <a:t> 4</a:t>
            </a:r>
          </a:p>
          <a:p>
            <a:r>
              <a:rPr lang="en-GB" dirty="0" smtClean="0">
                <a:solidFill>
                  <a:srgbClr val="FF0000"/>
                </a:solidFill>
              </a:rPr>
              <a:t>Criteria to be followed</a:t>
            </a:r>
          </a:p>
          <a:p>
            <a:r>
              <a:rPr lang="en-GB" dirty="0" smtClean="0"/>
              <a:t>Introduction</a:t>
            </a:r>
          </a:p>
          <a:p>
            <a:r>
              <a:rPr lang="en-GB" dirty="0" smtClean="0"/>
              <a:t>Epidemiology</a:t>
            </a:r>
          </a:p>
          <a:p>
            <a:r>
              <a:rPr lang="en-GB" dirty="0" smtClean="0"/>
              <a:t>Clinical picture</a:t>
            </a:r>
          </a:p>
          <a:p>
            <a:r>
              <a:rPr lang="en-GB" dirty="0" smtClean="0"/>
              <a:t>Diagnosis</a:t>
            </a:r>
          </a:p>
          <a:p>
            <a:r>
              <a:rPr lang="en-GB" dirty="0" smtClean="0"/>
              <a:t>Treatment</a:t>
            </a:r>
          </a:p>
          <a:p>
            <a:r>
              <a:rPr lang="en-GB" dirty="0" smtClean="0"/>
              <a:t>Prevention &amp; control</a:t>
            </a:r>
          </a:p>
          <a:p>
            <a:r>
              <a:rPr lang="en-GB" dirty="0" smtClean="0"/>
              <a:t>To </a:t>
            </a:r>
            <a:r>
              <a:rPr lang="en-GB" smtClean="0"/>
              <a:t>be submitted  </a:t>
            </a:r>
            <a:r>
              <a:rPr lang="en-GB" dirty="0" smtClean="0"/>
              <a:t>in the next class </a:t>
            </a:r>
            <a:endParaRPr lang="en-GB"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lstStyle/>
          <a:p>
            <a:r>
              <a:rPr lang="en-GB" dirty="0" smtClean="0">
                <a:solidFill>
                  <a:srgbClr val="FF0000"/>
                </a:solidFill>
              </a:rPr>
              <a:t>HELMINTHIC DISEASES</a:t>
            </a:r>
            <a:endParaRPr lang="en-GB" dirty="0">
              <a:solidFill>
                <a:srgbClr val="FF000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FF0000"/>
                </a:solidFill>
              </a:rPr>
              <a:t>INTRODUCTION:</a:t>
            </a:r>
          </a:p>
          <a:p>
            <a:r>
              <a:rPr lang="en-GB" dirty="0" smtClean="0"/>
              <a:t>Are the largest of human parasites</a:t>
            </a:r>
          </a:p>
          <a:p>
            <a:endParaRPr lang="en-GB" dirty="0" smtClean="0"/>
          </a:p>
          <a:p>
            <a:r>
              <a:rPr lang="en-GB" dirty="0" smtClean="0"/>
              <a:t>The parasite are a major health hazard in low-income countries where malnutrition is also prevalent (common)</a:t>
            </a:r>
          </a:p>
          <a:p>
            <a:endParaRPr lang="en-GB" dirty="0" smtClean="0"/>
          </a:p>
          <a:p>
            <a:r>
              <a:rPr lang="en-GB" dirty="0" smtClean="0"/>
              <a:t>Intestinal helminthic infections worsens malnutrition</a:t>
            </a:r>
          </a:p>
          <a:p>
            <a:endParaRPr lang="en-GB" dirty="0" smtClean="0"/>
          </a:p>
          <a:p>
            <a:endParaRPr lang="en-GB"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GB" dirty="0" smtClean="0">
                <a:solidFill>
                  <a:srgbClr val="FF0000"/>
                </a:solidFill>
              </a:rPr>
              <a:t>Cont……</a:t>
            </a:r>
            <a:endParaRPr lang="en-GB" dirty="0">
              <a:solidFill>
                <a:srgbClr val="FF0000"/>
              </a:solidFill>
            </a:endParaRPr>
          </a:p>
        </p:txBody>
      </p:sp>
      <p:sp>
        <p:nvSpPr>
          <p:cNvPr id="3" name="Content Placeholder 2"/>
          <p:cNvSpPr>
            <a:spLocks noGrp="1"/>
          </p:cNvSpPr>
          <p:nvPr>
            <p:ph idx="1"/>
          </p:nvPr>
        </p:nvSpPr>
        <p:spPr>
          <a:xfrm>
            <a:off x="0" y="908720"/>
            <a:ext cx="9144000" cy="5949280"/>
          </a:xfrm>
        </p:spPr>
        <p:txBody>
          <a:bodyPr>
            <a:normAutofit fontScale="92500"/>
          </a:bodyPr>
          <a:lstStyle/>
          <a:p>
            <a:r>
              <a:rPr lang="en-GB" dirty="0" err="1" smtClean="0"/>
              <a:t>Helminths</a:t>
            </a:r>
            <a:r>
              <a:rPr lang="en-GB" dirty="0" smtClean="0"/>
              <a:t> are grouped into 3 zoological classes namely</a:t>
            </a:r>
          </a:p>
          <a:p>
            <a:endParaRPr lang="en-GB" dirty="0" smtClean="0"/>
          </a:p>
          <a:p>
            <a:r>
              <a:rPr lang="en-GB" dirty="0" smtClean="0"/>
              <a:t> 1. Nematodes </a:t>
            </a:r>
            <a:r>
              <a:rPr lang="en-GB" dirty="0" smtClean="0">
                <a:solidFill>
                  <a:srgbClr val="FF0000"/>
                </a:solidFill>
              </a:rPr>
              <a:t>(roundworm) </a:t>
            </a:r>
            <a:r>
              <a:rPr lang="en-GB" dirty="0" err="1" smtClean="0"/>
              <a:t>e.g</a:t>
            </a:r>
            <a:r>
              <a:rPr lang="en-GB" dirty="0" smtClean="0"/>
              <a:t>  </a:t>
            </a:r>
            <a:r>
              <a:rPr lang="en-GB" dirty="0" err="1" smtClean="0"/>
              <a:t>Ascaris</a:t>
            </a:r>
            <a:r>
              <a:rPr lang="en-GB" dirty="0" smtClean="0"/>
              <a:t> </a:t>
            </a:r>
            <a:r>
              <a:rPr lang="en-GB" dirty="0" err="1" smtClean="0"/>
              <a:t>lubricoides</a:t>
            </a:r>
            <a:r>
              <a:rPr lang="en-GB" dirty="0" smtClean="0"/>
              <a:t>, </a:t>
            </a:r>
          </a:p>
          <a:p>
            <a:endParaRPr lang="en-GB" dirty="0" smtClean="0"/>
          </a:p>
          <a:p>
            <a:r>
              <a:rPr lang="en-GB" dirty="0" smtClean="0"/>
              <a:t>2.  </a:t>
            </a:r>
            <a:r>
              <a:rPr lang="en-GB" dirty="0" err="1" smtClean="0"/>
              <a:t>Cestodes</a:t>
            </a:r>
            <a:r>
              <a:rPr lang="en-GB" dirty="0" smtClean="0"/>
              <a:t> </a:t>
            </a:r>
            <a:r>
              <a:rPr lang="en-GB" dirty="0" smtClean="0">
                <a:solidFill>
                  <a:srgbClr val="FF0000"/>
                </a:solidFill>
              </a:rPr>
              <a:t>(tapeworm) </a:t>
            </a:r>
            <a:r>
              <a:rPr lang="en-GB" dirty="0" smtClean="0"/>
              <a:t>e.g. </a:t>
            </a:r>
            <a:r>
              <a:rPr lang="en-GB" dirty="0" err="1" smtClean="0"/>
              <a:t>taenia</a:t>
            </a:r>
            <a:r>
              <a:rPr lang="en-GB" dirty="0" smtClean="0"/>
              <a:t> </a:t>
            </a:r>
            <a:r>
              <a:rPr lang="en-GB" dirty="0" err="1" smtClean="0"/>
              <a:t>saginata</a:t>
            </a:r>
            <a:r>
              <a:rPr lang="en-GB" dirty="0" smtClean="0"/>
              <a:t>, and</a:t>
            </a:r>
          </a:p>
          <a:p>
            <a:r>
              <a:rPr lang="en-GB" dirty="0" smtClean="0"/>
              <a:t> </a:t>
            </a:r>
          </a:p>
          <a:p>
            <a:r>
              <a:rPr lang="en-GB" dirty="0" smtClean="0"/>
              <a:t>3. </a:t>
            </a:r>
            <a:r>
              <a:rPr lang="en-GB" dirty="0" err="1" smtClean="0"/>
              <a:t>Tremadodes</a:t>
            </a:r>
            <a:r>
              <a:rPr lang="en-GB" dirty="0" smtClean="0"/>
              <a:t> </a:t>
            </a:r>
            <a:r>
              <a:rPr lang="en-GB" dirty="0" smtClean="0">
                <a:solidFill>
                  <a:srgbClr val="FF0000"/>
                </a:solidFill>
              </a:rPr>
              <a:t>(flukes) </a:t>
            </a:r>
            <a:r>
              <a:rPr lang="en-GB" dirty="0" smtClean="0"/>
              <a:t>e.g. </a:t>
            </a:r>
            <a:r>
              <a:rPr lang="en-GB" dirty="0" err="1" smtClean="0"/>
              <a:t>schistosoma</a:t>
            </a:r>
            <a:r>
              <a:rPr lang="en-GB" dirty="0" smtClean="0"/>
              <a:t> </a:t>
            </a:r>
            <a:r>
              <a:rPr lang="en-GB" dirty="0" err="1" smtClean="0"/>
              <a:t>mansoni</a:t>
            </a:r>
            <a:endParaRPr lang="en-GB" dirty="0" smtClean="0"/>
          </a:p>
          <a:p>
            <a:endParaRPr lang="en-GB" dirty="0" smtClean="0"/>
          </a:p>
          <a:p>
            <a:r>
              <a:rPr lang="en-GB" dirty="0" smtClean="0"/>
              <a:t>The definitive host of all the </a:t>
            </a:r>
            <a:r>
              <a:rPr lang="en-GB" dirty="0" err="1" smtClean="0"/>
              <a:t>helminths</a:t>
            </a:r>
            <a:r>
              <a:rPr lang="en-GB" dirty="0" smtClean="0"/>
              <a:t> is the human being except for dog tapeworm for which the human is an accidental intermediate host.</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13680</TotalTime>
  <Words>10500</Words>
  <Application>Microsoft Office PowerPoint</Application>
  <PresentationFormat>On-screen Show (4:3)</PresentationFormat>
  <Paragraphs>1683</Paragraphs>
  <Slides>236</Slides>
  <Notes>8</Notes>
  <HiddenSlides>0</HiddenSlides>
  <MMClips>0</MMClips>
  <ScaleCrop>false</ScaleCrop>
  <HeadingPairs>
    <vt:vector size="4" baseType="variant">
      <vt:variant>
        <vt:lpstr>Theme</vt:lpstr>
      </vt:variant>
      <vt:variant>
        <vt:i4>1</vt:i4>
      </vt:variant>
      <vt:variant>
        <vt:lpstr>Slide Titles</vt:lpstr>
      </vt:variant>
      <vt:variant>
        <vt:i4>236</vt:i4>
      </vt:variant>
    </vt:vector>
  </HeadingPairs>
  <TitlesOfParts>
    <vt:vector size="237" baseType="lpstr">
      <vt:lpstr>Office Theme</vt:lpstr>
      <vt:lpstr>INTRODUCTION TO COMMUNICABLE DISEASES</vt:lpstr>
      <vt:lpstr>CONT…………</vt:lpstr>
      <vt:lpstr>INTRODUCTION TO COMMUNICABLE DISEASES</vt:lpstr>
      <vt:lpstr>PATTERNS OF COMMUNICABLE DISEASE</vt:lpstr>
      <vt:lpstr>PATTERNS OF COMMUNICABLE DISEASE</vt:lpstr>
      <vt:lpstr>Standard case definition</vt:lpstr>
      <vt:lpstr>CONT…..</vt:lpstr>
      <vt:lpstr>HOW CASE DEFINITION ARE USED</vt:lpstr>
      <vt:lpstr>Cont…….</vt:lpstr>
      <vt:lpstr>CONT….</vt:lpstr>
      <vt:lpstr>CONT….</vt:lpstr>
      <vt:lpstr>Definition of Terms Used in Case Classification</vt:lpstr>
      <vt:lpstr>Cont….</vt:lpstr>
      <vt:lpstr>Classification of communicable disease</vt:lpstr>
      <vt:lpstr>Cont……</vt:lpstr>
      <vt:lpstr>CONTACT (CONTAGIOUS) DISEASES</vt:lpstr>
      <vt:lpstr>CONT…..</vt:lpstr>
      <vt:lpstr>Diseases transmitted by contact.</vt:lpstr>
      <vt:lpstr>CONT…..</vt:lpstr>
      <vt:lpstr>CONT…..</vt:lpstr>
      <vt:lpstr>CONT….</vt:lpstr>
      <vt:lpstr>CONT…..</vt:lpstr>
      <vt:lpstr>Slide 23</vt:lpstr>
      <vt:lpstr>CONT…..</vt:lpstr>
      <vt:lpstr>CONT…</vt:lpstr>
      <vt:lpstr>CONT….</vt:lpstr>
      <vt:lpstr>CONT….</vt:lpstr>
      <vt:lpstr>CONT…</vt:lpstr>
      <vt:lpstr>2. PEDICULOSIS </vt:lpstr>
      <vt:lpstr>Cont….</vt:lpstr>
      <vt:lpstr>CONT…</vt:lpstr>
      <vt:lpstr>Cont……</vt:lpstr>
      <vt:lpstr>Cont……</vt:lpstr>
      <vt:lpstr>Slide 34</vt:lpstr>
      <vt:lpstr>Slide 35</vt:lpstr>
      <vt:lpstr>Slide 36</vt:lpstr>
      <vt:lpstr>Slide 37</vt:lpstr>
      <vt:lpstr>Slide 38</vt:lpstr>
      <vt:lpstr>Cont…..</vt:lpstr>
      <vt:lpstr>Slide 40</vt:lpstr>
      <vt:lpstr>Slide 41</vt:lpstr>
      <vt:lpstr>Slide 42</vt:lpstr>
      <vt:lpstr>Slide 43</vt:lpstr>
      <vt:lpstr>Slide 44</vt:lpstr>
      <vt:lpstr>Cont……</vt:lpstr>
      <vt:lpstr>Slide 46</vt:lpstr>
      <vt:lpstr>Slide 47</vt:lpstr>
      <vt:lpstr>Slide 48</vt:lpstr>
      <vt:lpstr>Slide 49</vt:lpstr>
      <vt:lpstr>Slide 50</vt:lpstr>
      <vt:lpstr>Slide 51</vt:lpstr>
      <vt:lpstr>Slide 52</vt:lpstr>
      <vt:lpstr>Slide 53</vt:lpstr>
      <vt:lpstr>Slide 54</vt:lpstr>
      <vt:lpstr>DISEASES CAUSED BY FAECAL – ORAL CONTAMINATION</vt:lpstr>
      <vt:lpstr>Cont……</vt:lpstr>
      <vt:lpstr>Slide 57</vt:lpstr>
      <vt:lpstr>Slide 58</vt:lpstr>
      <vt:lpstr>Cont…..</vt:lpstr>
      <vt:lpstr>Cont……</vt:lpstr>
      <vt:lpstr>Cont….</vt:lpstr>
      <vt:lpstr>Cont….</vt:lpstr>
      <vt:lpstr>contri</vt:lpstr>
      <vt:lpstr>Cont…..</vt:lpstr>
      <vt:lpstr>Cont….</vt:lpstr>
      <vt:lpstr>Cont…</vt:lpstr>
      <vt:lpstr>Cont…..</vt:lpstr>
      <vt:lpstr>Cont….</vt:lpstr>
      <vt:lpstr>Cont……</vt:lpstr>
      <vt:lpstr>Cont…..</vt:lpstr>
      <vt:lpstr>Cont…..</vt:lpstr>
      <vt:lpstr>Cont…..</vt:lpstr>
      <vt:lpstr>Cont…….</vt:lpstr>
      <vt:lpstr>CONT….</vt:lpstr>
      <vt:lpstr>Slide 75</vt:lpstr>
      <vt:lpstr>Cont……</vt:lpstr>
      <vt:lpstr>CONT….</vt:lpstr>
      <vt:lpstr>Cont…..</vt:lpstr>
      <vt:lpstr>Cont….</vt:lpstr>
      <vt:lpstr>Cont…</vt:lpstr>
      <vt:lpstr>Slide 81</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HELMINTHIC DISEASES</vt:lpstr>
      <vt:lpstr>Cont……</vt:lpstr>
      <vt:lpstr>Cont……</vt:lpstr>
      <vt:lpstr>Cont…….</vt:lpstr>
      <vt:lpstr>1. ASCARIASIS</vt:lpstr>
      <vt:lpstr>cont………</vt:lpstr>
      <vt:lpstr>Life cycle of ascaris lumbricoides</vt:lpstr>
      <vt:lpstr>Cont….</vt:lpstr>
      <vt:lpstr>CONT…..</vt:lpstr>
      <vt:lpstr>Cont….</vt:lpstr>
      <vt:lpstr>Slide 108</vt:lpstr>
      <vt:lpstr>CONT…….</vt:lpstr>
      <vt:lpstr>Cont………</vt:lpstr>
      <vt:lpstr>2. ENTEROBIASIS</vt:lpstr>
      <vt:lpstr>Cont….</vt:lpstr>
      <vt:lpstr>Cont…..</vt:lpstr>
      <vt:lpstr>ENTEROBIASIS LIFE CYCLE</vt:lpstr>
      <vt:lpstr>Cont…….</vt:lpstr>
      <vt:lpstr>Cont…….</vt:lpstr>
      <vt:lpstr>Cont…..</vt:lpstr>
      <vt:lpstr> TRICHURIASIS </vt:lpstr>
      <vt:lpstr>Cont…….</vt:lpstr>
      <vt:lpstr>CONT…….</vt:lpstr>
      <vt:lpstr>Lifecycle of Trichuriasis  </vt:lpstr>
      <vt:lpstr>Cont…..</vt:lpstr>
      <vt:lpstr>Cont……..</vt:lpstr>
      <vt:lpstr>Cont…….</vt:lpstr>
      <vt:lpstr>HOOKWORM</vt:lpstr>
      <vt:lpstr>CONT…….</vt:lpstr>
      <vt:lpstr>CONT…….</vt:lpstr>
      <vt:lpstr>CONT…….</vt:lpstr>
      <vt:lpstr>HOOKWORM LIFE CYCLE</vt:lpstr>
      <vt:lpstr>CONT……..</vt:lpstr>
      <vt:lpstr>Cont………</vt:lpstr>
      <vt:lpstr>Cont………</vt:lpstr>
      <vt:lpstr>CONT…..</vt:lpstr>
      <vt:lpstr>CONT……</vt:lpstr>
      <vt:lpstr>STRONGYLOIDIASIS </vt:lpstr>
      <vt:lpstr>Cont……</vt:lpstr>
      <vt:lpstr>CONT……</vt:lpstr>
      <vt:lpstr>Cont…….</vt:lpstr>
      <vt:lpstr>Cont……</vt:lpstr>
      <vt:lpstr>Cont…….</vt:lpstr>
      <vt:lpstr>Cont……….</vt:lpstr>
      <vt:lpstr>Cont……</vt:lpstr>
      <vt:lpstr>CONT……..</vt:lpstr>
      <vt:lpstr>CONT……..</vt:lpstr>
      <vt:lpstr>CONT……</vt:lpstr>
      <vt:lpstr>CONT……</vt:lpstr>
      <vt:lpstr>TAENIASIS LIFECYCLE</vt:lpstr>
      <vt:lpstr>CONT……</vt:lpstr>
      <vt:lpstr>CONT…….</vt:lpstr>
      <vt:lpstr>CONT……..</vt:lpstr>
      <vt:lpstr>CONT……</vt:lpstr>
      <vt:lpstr>AIRBORNE DISEASES</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Principles in Management, prevention and control</vt:lpstr>
      <vt:lpstr>CONT…..</vt:lpstr>
      <vt:lpstr>CONT……</vt:lpstr>
      <vt:lpstr>CONT……</vt:lpstr>
      <vt:lpstr>Notification and reporting of emerging and re-emerging  infections and infestations</vt:lpstr>
      <vt:lpstr>CONT……</vt:lpstr>
      <vt:lpstr>CONT…….</vt:lpstr>
      <vt:lpstr>The WHO list of some emerging diseases that can cause severe outbreaks</vt:lpstr>
      <vt:lpstr>Cont…..</vt:lpstr>
      <vt:lpstr>OTHER RE-EMERGING DISEASES INCLUDE..</vt:lpstr>
      <vt:lpstr>REPORTING OF EMERGING &amp; RE-EMERGING DISEASES</vt:lpstr>
      <vt:lpstr>Cont……</vt:lpstr>
      <vt:lpstr>CONT……</vt:lpstr>
      <vt:lpstr>Integrated Disease Surveillance and Response(IDSR)</vt:lpstr>
      <vt:lpstr>CONT……</vt:lpstr>
      <vt:lpstr>CONT OF IDSR……..</vt:lpstr>
      <vt:lpstr>CONT…..</vt:lpstr>
      <vt:lpstr>IDSR Priority Diseases for reporting In Kenya</vt:lpstr>
      <vt:lpstr>CONT…..</vt:lpstr>
      <vt:lpstr>Immediate preliminary notification to a medical officer of health</vt:lpstr>
      <vt:lpstr>Cont….</vt:lpstr>
      <vt:lpstr>Who to notify </vt:lpstr>
      <vt:lpstr>How to notify</vt:lpstr>
      <vt:lpstr>When to notify</vt:lpstr>
      <vt:lpstr>Use of the data/ information </vt:lpstr>
      <vt:lpstr>Reporting methods</vt:lpstr>
      <vt:lpstr>CONT….</vt:lpstr>
      <vt:lpstr>Cont……</vt:lpstr>
      <vt:lpstr>Cont……</vt:lpstr>
      <vt:lpstr>How Disease reporting is carried out in Kenya.</vt:lpstr>
      <vt:lpstr>Cont…</vt:lpstr>
      <vt:lpstr>CONT……</vt:lpstr>
      <vt:lpstr>CONT…..</vt:lpstr>
      <vt:lpstr>Factors contributing to poor reporting</vt:lpstr>
      <vt:lpstr>CONT……</vt:lpstr>
      <vt:lpstr> CONT…..</vt:lpstr>
      <vt:lpstr>CAUSES OF UNDER REPORTING TO WHO</vt:lpstr>
      <vt:lpstr>Surveillance Methods </vt:lpstr>
      <vt:lpstr>CONT……..</vt:lpstr>
      <vt:lpstr>2. Active surveillance</vt:lpstr>
      <vt:lpstr>CONT…..</vt:lpstr>
      <vt:lpstr>CONT…..</vt:lpstr>
      <vt:lpstr>CONT…….</vt:lpstr>
      <vt:lpstr>3. Sentinel surveillance</vt:lpstr>
      <vt:lpstr>Source of communicable disease surveillance data</vt:lpstr>
      <vt:lpstr>Functions of surveillance system </vt:lpstr>
      <vt:lpstr>CONT…….</vt:lpstr>
      <vt:lpstr>Challenges facing IDSR in Kenya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COMMUNICABLE DISEASES</dc:title>
  <dc:creator>cynthia</dc:creator>
  <cp:lastModifiedBy>cynthia</cp:lastModifiedBy>
  <cp:revision>1098</cp:revision>
  <dcterms:created xsi:type="dcterms:W3CDTF">2017-03-04T16:12:25Z</dcterms:created>
  <dcterms:modified xsi:type="dcterms:W3CDTF">2018-05-03T16:39:39Z</dcterms:modified>
</cp:coreProperties>
</file>